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83" r:id="rId25"/>
    <p:sldId id="284" r:id="rId26"/>
    <p:sldId id="282" r:id="rId27"/>
    <p:sldId id="286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  <p14:sldId id="283"/>
            <p14:sldId id="284"/>
          </p14:sldIdLst>
        </p14:section>
        <p14:section name="Chapter 2" id="{F93EAB6F-73BF-2E49-B7E3-9CD400E72EF3}">
          <p14:sldIdLst>
            <p14:sldId id="282"/>
            <p14:sldId id="286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576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28,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53685-3E88-2E25-FE50-C66B7B852701}"/>
              </a:ext>
            </a:extLst>
          </p:cNvPr>
          <p:cNvGrpSpPr/>
          <p:nvPr/>
        </p:nvGrpSpPr>
        <p:grpSpPr>
          <a:xfrm>
            <a:off x="2877179" y="2824097"/>
            <a:ext cx="6794234" cy="1970928"/>
            <a:chOff x="2877179" y="2824097"/>
            <a:chExt cx="6794234" cy="1970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/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D15909-843D-36D3-FBC6-C73E69004E5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AF9E5-9789-4BCE-69E9-BDFB015663D6}"/>
                </a:ext>
              </a:extLst>
            </p:cNvPr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4011612" y="3746810"/>
              <a:ext cx="1594155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5C692-5C90-088F-F8D5-E256B1C8AAEA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V="1">
              <a:off x="6035088" y="3746810"/>
              <a:ext cx="1754642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/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6216" r="-2703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/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9AF2F47-CDF7-1ACC-0BA2-19465AD86793}"/>
                </a:ext>
              </a:extLst>
            </p:cNvPr>
            <p:cNvSpPr/>
            <p:nvPr/>
          </p:nvSpPr>
          <p:spPr>
            <a:xfrm rot="10800000">
              <a:off x="3352464" y="3080777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/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692" t="-2857" r="-512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280F7F-EE73-91A8-17B1-88F3C03B7A09}"/>
                </a:ext>
              </a:extLst>
            </p:cNvPr>
            <p:cNvCxnSpPr>
              <a:cxnSpLocks/>
              <a:stCxn id="44" idx="2"/>
              <a:endCxn id="6" idx="3"/>
            </p:cNvCxnSpPr>
            <p:nvPr/>
          </p:nvCxnSpPr>
          <p:spPr>
            <a:xfrm flipH="1">
              <a:off x="8185598" y="3349780"/>
              <a:ext cx="473128" cy="11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/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72A524A-608E-FA04-9845-7CFE909D313B}"/>
                </a:ext>
              </a:extLst>
            </p:cNvPr>
            <p:cNvSpPr/>
            <p:nvPr/>
          </p:nvSpPr>
          <p:spPr>
            <a:xfrm>
              <a:off x="8958499" y="3195892"/>
              <a:ext cx="430763" cy="307776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/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30000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/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2C2-FFA6-2832-22FE-BFB57046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3AB3E2-CCF0-C471-033A-CBF99C392953}"/>
              </a:ext>
            </a:extLst>
          </p:cNvPr>
          <p:cNvSpPr/>
          <p:nvPr/>
        </p:nvSpPr>
        <p:spPr>
          <a:xfrm>
            <a:off x="4222595" y="1256919"/>
            <a:ext cx="3744000" cy="53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A0DFC-9FEC-C58C-7240-2BE81BC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16-CA94-AABF-733C-29BB1C7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86288-8AA5-57A9-0626-FD3E5A40B98D}"/>
              </a:ext>
            </a:extLst>
          </p:cNvPr>
          <p:cNvGrpSpPr/>
          <p:nvPr/>
        </p:nvGrpSpPr>
        <p:grpSpPr>
          <a:xfrm>
            <a:off x="4426634" y="1459926"/>
            <a:ext cx="3338732" cy="4902078"/>
            <a:chOff x="1021164" y="1459926"/>
            <a:chExt cx="3338732" cy="4902078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21D9F3-DAD6-A697-58BE-9B8D2D8D3707}"/>
                </a:ext>
              </a:extLst>
            </p:cNvPr>
            <p:cNvSpPr/>
            <p:nvPr/>
          </p:nvSpPr>
          <p:spPr>
            <a:xfrm>
              <a:off x="1021164" y="3704467"/>
              <a:ext cx="858643" cy="69137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144000" rtlCol="0" anchor="ctr"/>
            <a:lstStyle/>
            <a:p>
              <a:pPr algn="ctr"/>
              <a:endParaRPr lang="en-CA" sz="2400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AAB3ECB-8C59-C01B-25A0-ECC17BD974A7}"/>
                </a:ext>
              </a:extLst>
            </p:cNvPr>
            <p:cNvSpPr/>
            <p:nvPr/>
          </p:nvSpPr>
          <p:spPr>
            <a:xfrm>
              <a:off x="1072812" y="5566404"/>
              <a:ext cx="795600" cy="7956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5BA67-E870-0088-8366-83C4E836E24C}"/>
                </a:ext>
              </a:extLst>
            </p:cNvPr>
            <p:cNvSpPr/>
            <p:nvPr/>
          </p:nvSpPr>
          <p:spPr>
            <a:xfrm>
              <a:off x="1054619" y="2580265"/>
              <a:ext cx="795600" cy="795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36000"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6879F2-99D4-8147-6BAC-6B56E8654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418" y="4953404"/>
              <a:ext cx="818389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6C055-1EBA-7956-899C-D4D7C3BE48B1}"/>
                </a:ext>
              </a:extLst>
            </p:cNvPr>
            <p:cNvSpPr/>
            <p:nvPr/>
          </p:nvSpPr>
          <p:spPr>
            <a:xfrm>
              <a:off x="1054619" y="1459926"/>
              <a:ext cx="791735" cy="791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0" rIns="0" bIns="108000" rtlCol="0" anchor="ctr" anchorCtr="1"/>
            <a:lstStyle/>
            <a:p>
              <a:pPr algn="just"/>
              <a:endParaRPr lang="en-CA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329DA-95EB-3C3B-2A53-03F0A43EB397}"/>
                </a:ext>
              </a:extLst>
            </p:cNvPr>
            <p:cNvSpPr txBox="1"/>
            <p:nvPr/>
          </p:nvSpPr>
          <p:spPr>
            <a:xfrm>
              <a:off x="2056662" y="167112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Observed variable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D299-4413-F1F0-DDB3-31238F2BA92B}"/>
                </a:ext>
              </a:extLst>
            </p:cNvPr>
            <p:cNvSpPr txBox="1"/>
            <p:nvPr/>
          </p:nvSpPr>
          <p:spPr>
            <a:xfrm>
              <a:off x="2056662" y="279339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Latent variable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34DF93-0979-F675-E0C7-CE8F623B1E3E}"/>
                </a:ext>
              </a:extLst>
            </p:cNvPr>
            <p:cNvSpPr txBox="1"/>
            <p:nvPr/>
          </p:nvSpPr>
          <p:spPr>
            <a:xfrm>
              <a:off x="2056662" y="386548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Constant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51EC6C-09AD-D21A-8938-5780D9E7EFB0}"/>
                </a:ext>
              </a:extLst>
            </p:cNvPr>
            <p:cNvSpPr txBox="1"/>
            <p:nvPr/>
          </p:nvSpPr>
          <p:spPr>
            <a:xfrm>
              <a:off x="2056662" y="476873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Path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960A8-5633-F1D7-929A-05DFB2B89B90}"/>
                </a:ext>
              </a:extLst>
            </p:cNvPr>
            <p:cNvSpPr txBox="1"/>
            <p:nvPr/>
          </p:nvSpPr>
          <p:spPr>
            <a:xfrm>
              <a:off x="2056661" y="5779538"/>
              <a:ext cx="230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Variance or 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8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CCCE-0966-30BD-1B2E-34D826EE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D5C-CF6D-C886-F837-D72E7D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(Simplified)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23B0-4B70-B0A2-D809-72A107B5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3D63D3-38E7-8857-CC09-6E884E423D8A}"/>
              </a:ext>
            </a:extLst>
          </p:cNvPr>
          <p:cNvGrpSpPr/>
          <p:nvPr/>
        </p:nvGrpSpPr>
        <p:grpSpPr>
          <a:xfrm>
            <a:off x="3615744" y="2524186"/>
            <a:ext cx="5097721" cy="1222624"/>
            <a:chOff x="3615744" y="2524186"/>
            <a:chExt cx="5097721" cy="1222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8B9CAB-7F2A-92F7-6178-29C7539A304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/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6000" r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/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6842" r="-36842" b="-2692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81B26A1-3278-884A-6AD5-73642092F739}"/>
                </a:ext>
              </a:extLst>
            </p:cNvPr>
            <p:cNvSpPr/>
            <p:nvPr/>
          </p:nvSpPr>
          <p:spPr>
            <a:xfrm>
              <a:off x="7955058" y="3081938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5957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63F7-57C0-915D-0149-13FAC479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CD12-D068-DBC8-3A77-EFED9F42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Recursive Model (Mediation)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59EEF-80DD-D247-7937-4304102A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02CC6F2-DBEB-91D5-E480-7D8FD348FDC1}"/>
              </a:ext>
            </a:extLst>
          </p:cNvPr>
          <p:cNvGrpSpPr/>
          <p:nvPr/>
        </p:nvGrpSpPr>
        <p:grpSpPr>
          <a:xfrm>
            <a:off x="2966277" y="1887016"/>
            <a:ext cx="6259445" cy="3665210"/>
            <a:chOff x="1627340" y="1545472"/>
            <a:chExt cx="6259445" cy="3665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909665-8240-BB01-6C1D-25054ABD0678}"/>
                    </a:ext>
                  </a:extLst>
                </p:cNvPr>
                <p:cNvSpPr/>
                <p:nvPr/>
              </p:nvSpPr>
              <p:spPr>
                <a:xfrm>
                  <a:off x="3316931" y="2295204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9909665-8240-BB01-6C1D-25054ABD0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31" y="2295204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2633095-8E34-DD31-0586-9A6C538BFBF3}"/>
                    </a:ext>
                  </a:extLst>
                </p:cNvPr>
                <p:cNvSpPr/>
                <p:nvPr/>
              </p:nvSpPr>
              <p:spPr>
                <a:xfrm>
                  <a:off x="7095049" y="2295204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2633095-8E34-DD31-0586-9A6C538BFB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5049" y="2295204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D7A6AB-DEB4-8E6C-8991-ACFE9B91664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108666" y="2691073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43E146-1F8F-BE82-0D4B-6C131B51A004}"/>
                    </a:ext>
                  </a:extLst>
                </p:cNvPr>
                <p:cNvSpPr txBox="1"/>
                <p:nvPr/>
              </p:nvSpPr>
              <p:spPr>
                <a:xfrm>
                  <a:off x="5115412" y="2133762"/>
                  <a:ext cx="58817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F43E146-1F8F-BE82-0D4B-6C131B51A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412" y="2133762"/>
                  <a:ext cx="588174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21277" r="-4255" b="-3428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F59DF12-60EC-745B-CC63-9309372C72E9}"/>
                </a:ext>
              </a:extLst>
            </p:cNvPr>
            <p:cNvCxnSpPr>
              <a:cxnSpLocks/>
              <a:stCxn id="44" idx="5"/>
              <a:endCxn id="6" idx="0"/>
            </p:cNvCxnSpPr>
            <p:nvPr/>
          </p:nvCxnSpPr>
          <p:spPr>
            <a:xfrm>
              <a:off x="7277183" y="1994538"/>
              <a:ext cx="213734" cy="300666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5A0603C-4695-81D9-B8EC-D1A7880C7FDD}"/>
                    </a:ext>
                  </a:extLst>
                </p:cNvPr>
                <p:cNvSpPr/>
                <p:nvPr/>
              </p:nvSpPr>
              <p:spPr>
                <a:xfrm>
                  <a:off x="6837471" y="1545472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5A0603C-4695-81D9-B8EC-D1A7880C7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471" y="1545472"/>
                  <a:ext cx="515155" cy="52611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76E8E43-7695-82D7-3D50-DE9DA32D12F8}"/>
                    </a:ext>
                  </a:extLst>
                </p:cNvPr>
                <p:cNvSpPr/>
                <p:nvPr/>
              </p:nvSpPr>
              <p:spPr>
                <a:xfrm>
                  <a:off x="1627340" y="4418945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76E8E43-7695-82D7-3D50-DE9DA32D1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7340" y="4418945"/>
                  <a:ext cx="791736" cy="7917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65866C-97A4-7A43-3BC0-E961C1E2B415}"/>
                </a:ext>
              </a:extLst>
            </p:cNvPr>
            <p:cNvCxnSpPr>
              <a:cxnSpLocks/>
              <a:stCxn id="10" idx="0"/>
              <a:endCxn id="5" idx="1"/>
            </p:cNvCxnSpPr>
            <p:nvPr/>
          </p:nvCxnSpPr>
          <p:spPr>
            <a:xfrm flipV="1">
              <a:off x="2023208" y="2691073"/>
              <a:ext cx="1293723" cy="172787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6ACCE5-DDF1-0CA1-F899-5B9112B2BB0F}"/>
                </a:ext>
              </a:extLst>
            </p:cNvPr>
            <p:cNvCxnSpPr>
              <a:cxnSpLocks/>
              <a:stCxn id="10" idx="0"/>
              <a:endCxn id="6" idx="1"/>
            </p:cNvCxnSpPr>
            <p:nvPr/>
          </p:nvCxnSpPr>
          <p:spPr>
            <a:xfrm flipV="1">
              <a:off x="2023208" y="2691073"/>
              <a:ext cx="5071841" cy="172787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8F890B-FCC2-A7E5-1404-93D460B558FD}"/>
                    </a:ext>
                  </a:extLst>
                </p:cNvPr>
                <p:cNvSpPr txBox="1"/>
                <p:nvPr/>
              </p:nvSpPr>
              <p:spPr>
                <a:xfrm>
                  <a:off x="4559128" y="3555009"/>
                  <a:ext cx="5701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58F890B-FCC2-A7E5-1404-93D460B55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9128" y="3555009"/>
                  <a:ext cx="57015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3043" r="-4348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EC2139-A38D-EE70-173B-C033BB216A88}"/>
                    </a:ext>
                  </a:extLst>
                </p:cNvPr>
                <p:cNvSpPr txBox="1"/>
                <p:nvPr/>
              </p:nvSpPr>
              <p:spPr>
                <a:xfrm>
                  <a:off x="2133998" y="2998113"/>
                  <a:ext cx="57015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EC2139-A38D-EE70-173B-C033BB216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998" y="2998113"/>
                  <a:ext cx="57015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13043" r="-4348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C01BD3C-7641-4B94-1259-4632518ABF41}"/>
                </a:ext>
              </a:extLst>
            </p:cNvPr>
            <p:cNvCxnSpPr>
              <a:cxnSpLocks/>
              <a:stCxn id="56" idx="5"/>
              <a:endCxn id="5" idx="0"/>
            </p:cNvCxnSpPr>
            <p:nvPr/>
          </p:nvCxnSpPr>
          <p:spPr>
            <a:xfrm>
              <a:off x="3499065" y="1994538"/>
              <a:ext cx="213734" cy="300666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2A4BCAA-D112-E622-89B5-D72AD2E5218D}"/>
                    </a:ext>
                  </a:extLst>
                </p:cNvPr>
                <p:cNvSpPr/>
                <p:nvPr/>
              </p:nvSpPr>
              <p:spPr>
                <a:xfrm>
                  <a:off x="3059353" y="1545472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C2A4BCAA-D112-E622-89B5-D72AD2E52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353" y="1545472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370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1847</TotalTime>
  <Words>917</Words>
  <Application>Microsoft Macintosh PowerPoint</Application>
  <PresentationFormat>Widescreen</PresentationFormat>
  <Paragraphs>194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The Path Diagram</vt:lpstr>
      <vt:lpstr>Path Diagram Legend</vt:lpstr>
      <vt:lpstr>(Simplified) Path Diagram</vt:lpstr>
      <vt:lpstr>Chapter 2: Path Analysis</vt:lpstr>
      <vt:lpstr>Example: Recursive Model (Mediation)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25</cp:revision>
  <dcterms:created xsi:type="dcterms:W3CDTF">2025-06-02T22:03:30Z</dcterms:created>
  <dcterms:modified xsi:type="dcterms:W3CDTF">2025-07-29T04:05:22Z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