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7"/>
  </p:notesMasterIdLst>
  <p:handoutMasterIdLst>
    <p:handoutMasterId r:id="rId48"/>
  </p:handoutMasterIdLst>
  <p:sldIdLst>
    <p:sldId id="256" r:id="rId2"/>
    <p:sldId id="257" r:id="rId3"/>
    <p:sldId id="258" r:id="rId4"/>
    <p:sldId id="259" r:id="rId5"/>
    <p:sldId id="261" r:id="rId6"/>
    <p:sldId id="260" r:id="rId7"/>
    <p:sldId id="263" r:id="rId8"/>
    <p:sldId id="265" r:id="rId9"/>
    <p:sldId id="293" r:id="rId10"/>
    <p:sldId id="291" r:id="rId11"/>
    <p:sldId id="267" r:id="rId12"/>
    <p:sldId id="268" r:id="rId13"/>
    <p:sldId id="269" r:id="rId14"/>
    <p:sldId id="299" r:id="rId15"/>
    <p:sldId id="298" r:id="rId16"/>
    <p:sldId id="270" r:id="rId17"/>
    <p:sldId id="271" r:id="rId18"/>
    <p:sldId id="300" r:id="rId19"/>
    <p:sldId id="286" r:id="rId20"/>
    <p:sldId id="273" r:id="rId21"/>
    <p:sldId id="289" r:id="rId22"/>
    <p:sldId id="274" r:id="rId23"/>
    <p:sldId id="275" r:id="rId24"/>
    <p:sldId id="276" r:id="rId25"/>
    <p:sldId id="277" r:id="rId26"/>
    <p:sldId id="278" r:id="rId27"/>
    <p:sldId id="297" r:id="rId28"/>
    <p:sldId id="294" r:id="rId29"/>
    <p:sldId id="280" r:id="rId30"/>
    <p:sldId id="281" r:id="rId31"/>
    <p:sldId id="282" r:id="rId32"/>
    <p:sldId id="283" r:id="rId33"/>
    <p:sldId id="292" r:id="rId34"/>
    <p:sldId id="301" r:id="rId35"/>
    <p:sldId id="306" r:id="rId36"/>
    <p:sldId id="295" r:id="rId37"/>
    <p:sldId id="303" r:id="rId38"/>
    <p:sldId id="304" r:id="rId39"/>
    <p:sldId id="302" r:id="rId40"/>
    <p:sldId id="307" r:id="rId41"/>
    <p:sldId id="308" r:id="rId42"/>
    <p:sldId id="309" r:id="rId43"/>
    <p:sldId id="310" r:id="rId44"/>
    <p:sldId id="311" r:id="rId45"/>
    <p:sldId id="312" r:id="rId4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14" autoAdjust="0"/>
  </p:normalViewPr>
  <p:slideViewPr>
    <p:cSldViewPr>
      <p:cViewPr varScale="1">
        <p:scale>
          <a:sx n="60" d="100"/>
          <a:sy n="60" d="100"/>
        </p:scale>
        <p:origin x="2026" y="38"/>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B12CD0-88C6-4F06-A064-EF6151086684}" type="datetimeFigureOut">
              <a:rPr lang="es-ES" smtClean="0"/>
              <a:pPr/>
              <a:t>24/02/2018</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C70275-9B07-462B-BD02-5ADFD35B4B53}" type="slidenum">
              <a:rPr lang="es-ES" smtClean="0"/>
              <a:pPr/>
              <a:t>‹Nº›</a:t>
            </a:fld>
            <a:endParaRPr lang="es-ES"/>
          </a:p>
        </p:txBody>
      </p:sp>
    </p:spTree>
    <p:extLst>
      <p:ext uri="{BB962C8B-B14F-4D97-AF65-F5344CB8AC3E}">
        <p14:creationId xmlns:p14="http://schemas.microsoft.com/office/powerpoint/2010/main" val="1850939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DA50F-CD74-45F6-A4D3-C1238CDFD7BB}" type="datetimeFigureOut">
              <a:rPr lang="es-ES" smtClean="0"/>
              <a:pPr/>
              <a:t>24/02/2018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E7F4B7-5CB4-4AED-A5B6-D4C41B4C36D5}" type="slidenum">
              <a:rPr lang="es-ES" smtClean="0"/>
              <a:pPr/>
              <a:t>‹Nº›</a:t>
            </a:fld>
            <a:endParaRPr lang="es-ES"/>
          </a:p>
        </p:txBody>
      </p:sp>
    </p:spTree>
    <p:extLst>
      <p:ext uri="{BB962C8B-B14F-4D97-AF65-F5344CB8AC3E}">
        <p14:creationId xmlns:p14="http://schemas.microsoft.com/office/powerpoint/2010/main" val="182028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rocksdb.org/"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parse.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1</a:t>
            </a:fld>
            <a:endParaRPr lang="es-ES"/>
          </a:p>
        </p:txBody>
      </p:sp>
    </p:spTree>
    <p:extLst>
      <p:ext uri="{BB962C8B-B14F-4D97-AF65-F5344CB8AC3E}">
        <p14:creationId xmlns:p14="http://schemas.microsoft.com/office/powerpoint/2010/main" val="282636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Título: </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“Data </a:t>
            </a:r>
            <a:r>
              <a:rPr lang="es-ES" dirty="0" err="1" smtClean="0"/>
              <a:t>on</a:t>
            </a:r>
            <a:r>
              <a:rPr lang="es-ES" dirty="0" smtClean="0"/>
              <a:t> </a:t>
            </a:r>
            <a:r>
              <a:rPr lang="es-ES" dirty="0" err="1" smtClean="0"/>
              <a:t>the</a:t>
            </a:r>
            <a:r>
              <a:rPr lang="es-ES" dirty="0" smtClean="0"/>
              <a:t> Web: </a:t>
            </a:r>
            <a:r>
              <a:rPr lang="es-ES" dirty="0" err="1" smtClean="0"/>
              <a:t>From</a:t>
            </a:r>
            <a:r>
              <a:rPr lang="es-ES" dirty="0" smtClean="0"/>
              <a:t> </a:t>
            </a:r>
            <a:r>
              <a:rPr lang="es-ES" dirty="0" err="1" smtClean="0"/>
              <a:t>Relations</a:t>
            </a:r>
            <a:r>
              <a:rPr lang="es-ES" dirty="0" smtClean="0"/>
              <a:t> </a:t>
            </a:r>
            <a:r>
              <a:rPr lang="es-ES" dirty="0" err="1" smtClean="0"/>
              <a:t>to</a:t>
            </a:r>
            <a:r>
              <a:rPr lang="es-ES" dirty="0" smtClean="0"/>
              <a:t> </a:t>
            </a:r>
            <a:r>
              <a:rPr lang="es-ES" dirty="0" err="1" smtClean="0"/>
              <a:t>Semistructured</a:t>
            </a:r>
            <a:r>
              <a:rPr lang="es-ES" dirty="0" smtClean="0"/>
              <a:t> Data and XML” </a:t>
            </a:r>
          </a:p>
          <a:p>
            <a:pPr marL="0" marR="0" indent="0" algn="l" defTabSz="914400" rtl="0" eaLnBrk="1" fontAlgn="auto" latinLnBrk="0" hangingPunct="1">
              <a:lnSpc>
                <a:spcPct val="100000"/>
              </a:lnSpc>
              <a:spcBef>
                <a:spcPts val="0"/>
              </a:spcBef>
              <a:spcAft>
                <a:spcPts val="0"/>
              </a:spcAft>
              <a:buClrTx/>
              <a:buSzTx/>
              <a:buFontTx/>
              <a:buNone/>
              <a:tabLst/>
              <a:defRPr/>
            </a:pPr>
            <a:r>
              <a:rPr lang="es-ES" i="1" dirty="0" smtClean="0"/>
              <a:t>Data Management </a:t>
            </a:r>
            <a:r>
              <a:rPr lang="es-ES" i="1" dirty="0" err="1" smtClean="0"/>
              <a:t>Systems</a:t>
            </a:r>
            <a:r>
              <a:rPr lang="es-ES" i="1" dirty="0" smtClean="0"/>
              <a:t> Series</a:t>
            </a:r>
            <a:r>
              <a:rPr lang="es-ES" dirty="0" smtClean="0"/>
              <a:t/>
            </a:r>
            <a:br>
              <a:rPr lang="es-ES" dirty="0" smtClean="0"/>
            </a:br>
            <a:r>
              <a:rPr lang="es-ES" i="1" dirty="0" smtClean="0"/>
              <a:t>Morgan </a:t>
            </a:r>
            <a:r>
              <a:rPr lang="es-ES" i="1" dirty="0" err="1" smtClean="0"/>
              <a:t>Kaufmann</a:t>
            </a:r>
            <a:r>
              <a:rPr lang="es-ES" i="1" dirty="0" smtClean="0"/>
              <a:t> </a:t>
            </a:r>
            <a:r>
              <a:rPr lang="es-ES" b="0" i="1" dirty="0" smtClean="0"/>
              <a:t>Series in Data Management </a:t>
            </a:r>
            <a:r>
              <a:rPr lang="es-ES" b="0" i="1" dirty="0" err="1" smtClean="0"/>
              <a:t>Systems</a:t>
            </a:r>
            <a:endParaRPr lang="es-ES" b="0"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Autores: </a:t>
            </a:r>
            <a:r>
              <a:rPr lang="es-ES" dirty="0" err="1" smtClean="0"/>
              <a:t>Serge</a:t>
            </a:r>
            <a:r>
              <a:rPr lang="es-ES" dirty="0" smtClean="0"/>
              <a:t> </a:t>
            </a:r>
            <a:r>
              <a:rPr lang="es-ES" dirty="0" err="1" smtClean="0"/>
              <a:t>Abiteboul</a:t>
            </a:r>
            <a:r>
              <a:rPr lang="es-ES" dirty="0" smtClean="0"/>
              <a:t>, Peter </a:t>
            </a:r>
            <a:r>
              <a:rPr lang="es-ES" dirty="0" err="1" smtClean="0"/>
              <a:t>Buneman</a:t>
            </a:r>
            <a:r>
              <a:rPr lang="es-ES" dirty="0" smtClean="0"/>
              <a:t>, Dan </a:t>
            </a:r>
            <a:r>
              <a:rPr lang="es-ES" dirty="0" err="1" smtClean="0"/>
              <a:t>Suciu</a:t>
            </a:r>
            <a:endParaRPr lang="es-E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Edición ilustrada </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Editor: Morgan </a:t>
            </a:r>
            <a:r>
              <a:rPr lang="es-ES" dirty="0" err="1" smtClean="0"/>
              <a:t>Kaufmann</a:t>
            </a:r>
            <a:r>
              <a:rPr lang="es-ES" dirty="0" smtClean="0"/>
              <a:t>, </a:t>
            </a:r>
            <a:r>
              <a:rPr lang="es-ES" b="1" dirty="0" smtClean="0"/>
              <a:t>2000</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ISBN: 155860622X, 9781558606227</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N.º de páginas: 257 páginas</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12</a:t>
            </a:fld>
            <a:endParaRPr lang="es-ES"/>
          </a:p>
        </p:txBody>
      </p:sp>
    </p:spTree>
    <p:extLst>
      <p:ext uri="{BB962C8B-B14F-4D97-AF65-F5344CB8AC3E}">
        <p14:creationId xmlns:p14="http://schemas.microsoft.com/office/powerpoint/2010/main" val="3057124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1pPr>
            <a:lvl2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2pPr>
            <a:lvl3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3pPr>
            <a:lvl4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4pPr>
            <a:lvl5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5pPr>
            <a:lvl6pPr marL="2321227"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6pPr>
            <a:lvl7pPr marL="2743269"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7pPr>
            <a:lvl8pPr marL="3165310"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8pPr>
            <a:lvl9pPr marL="3587351"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9pPr>
          </a:lstStyle>
          <a:p>
            <a:fld id="{6D75DDC6-8BA7-47D6-BF36-8667221BB49D}" type="slidenum">
              <a:rPr lang="es-ES" smtClean="0">
                <a:solidFill>
                  <a:srgbClr val="000000"/>
                </a:solidFill>
                <a:ea typeface="DejaVu Sans" charset="0"/>
                <a:cs typeface="DejaVu Sans" charset="0"/>
              </a:rPr>
              <a:pPr/>
              <a:t>13</a:t>
            </a:fld>
            <a:endParaRPr lang="es-ES">
              <a:solidFill>
                <a:srgbClr val="000000"/>
              </a:solidFill>
              <a:ea typeface="DejaVu Sans" charset="0"/>
              <a:cs typeface="DejaVu Sans" charset="0"/>
            </a:endParaRPr>
          </a:p>
        </p:txBody>
      </p:sp>
      <p:sp>
        <p:nvSpPr>
          <p:cNvPr id="63491" name="Rectangle 1"/>
          <p:cNvSpPr>
            <a:spLocks noGrp="1" noRot="1" noChangeAspect="1" noChangeArrowheads="1" noTextEdit="1"/>
          </p:cNvSpPr>
          <p:nvPr>
            <p:ph type="sldImg"/>
          </p:nvPr>
        </p:nvSpPr>
        <p:spPr>
          <a:xfrm>
            <a:off x="1143000" y="685800"/>
            <a:ext cx="4575175" cy="34305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a:spLocks noGrp="1" noChangeArrowheads="1"/>
          </p:cNvSpPr>
          <p:nvPr>
            <p:ph type="body" idx="1"/>
          </p:nvPr>
        </p:nvSpPr>
        <p:spPr>
          <a:xfrm>
            <a:off x="685494" y="4344357"/>
            <a:ext cx="5487013" cy="411316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extLst>
      <p:ext uri="{BB962C8B-B14F-4D97-AF65-F5344CB8AC3E}">
        <p14:creationId xmlns:p14="http://schemas.microsoft.com/office/powerpoint/2010/main" val="153201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15</a:t>
            </a:fld>
            <a:endParaRPr lang="es-ES"/>
          </a:p>
        </p:txBody>
      </p:sp>
    </p:spTree>
    <p:extLst>
      <p:ext uri="{BB962C8B-B14F-4D97-AF65-F5344CB8AC3E}">
        <p14:creationId xmlns:p14="http://schemas.microsoft.com/office/powerpoint/2010/main" val="256394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1pPr>
            <a:lvl2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2pPr>
            <a:lvl3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3pPr>
            <a:lvl4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4pPr>
            <a:lvl5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5pPr>
            <a:lvl6pPr marL="2321227"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6pPr>
            <a:lvl7pPr marL="2743269"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7pPr>
            <a:lvl8pPr marL="3165310"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8pPr>
            <a:lvl9pPr marL="3587351"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9pPr>
          </a:lstStyle>
          <a:p>
            <a:fld id="{F1E9B1F7-46D8-48E2-8065-019DFCA27AB8}" type="slidenum">
              <a:rPr lang="es-ES" smtClean="0">
                <a:solidFill>
                  <a:srgbClr val="000000"/>
                </a:solidFill>
                <a:ea typeface="DejaVu Sans" charset="0"/>
                <a:cs typeface="DejaVu Sans" charset="0"/>
              </a:rPr>
              <a:pPr/>
              <a:t>16</a:t>
            </a:fld>
            <a:endParaRPr lang="es-ES">
              <a:solidFill>
                <a:srgbClr val="000000"/>
              </a:solidFill>
              <a:ea typeface="DejaVu Sans" charset="0"/>
              <a:cs typeface="DejaVu Sans" charset="0"/>
            </a:endParaRPr>
          </a:p>
        </p:txBody>
      </p:sp>
      <p:sp>
        <p:nvSpPr>
          <p:cNvPr id="64515" name="Rectangle 1"/>
          <p:cNvSpPr>
            <a:spLocks noGrp="1" noRot="1" noChangeAspect="1" noChangeArrowheads="1" noTextEdit="1"/>
          </p:cNvSpPr>
          <p:nvPr>
            <p:ph type="sldImg"/>
          </p:nvPr>
        </p:nvSpPr>
        <p:spPr>
          <a:xfrm>
            <a:off x="1143000" y="685800"/>
            <a:ext cx="4575175" cy="34305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685494" y="4344357"/>
            <a:ext cx="5487013" cy="411316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extLst>
      <p:ext uri="{BB962C8B-B14F-4D97-AF65-F5344CB8AC3E}">
        <p14:creationId xmlns:p14="http://schemas.microsoft.com/office/powerpoint/2010/main" val="50071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17</a:t>
            </a:fld>
            <a:endParaRPr lang="es-ES"/>
          </a:p>
        </p:txBody>
      </p:sp>
    </p:spTree>
    <p:extLst>
      <p:ext uri="{BB962C8B-B14F-4D97-AF65-F5344CB8AC3E}">
        <p14:creationId xmlns:p14="http://schemas.microsoft.com/office/powerpoint/2010/main" val="3318554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18</a:t>
            </a:fld>
            <a:endParaRPr lang="es-ES"/>
          </a:p>
        </p:txBody>
      </p:sp>
    </p:spTree>
    <p:extLst>
      <p:ext uri="{BB962C8B-B14F-4D97-AF65-F5344CB8AC3E}">
        <p14:creationId xmlns:p14="http://schemas.microsoft.com/office/powerpoint/2010/main" val="367755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En las BD </a:t>
            </a:r>
            <a:r>
              <a:rPr lang="es-ES" dirty="0" err="1" smtClean="0"/>
              <a:t>Columnares</a:t>
            </a:r>
            <a:r>
              <a:rPr lang="es-ES" dirty="0" smtClean="0"/>
              <a:t>,</a:t>
            </a:r>
            <a:r>
              <a:rPr lang="es-ES" baseline="0" dirty="0" smtClean="0"/>
              <a:t> cada fila puede contener un número distinto de columnas.</a:t>
            </a:r>
            <a:endParaRPr lang="es-ES" dirty="0"/>
          </a:p>
        </p:txBody>
      </p:sp>
      <p:sp>
        <p:nvSpPr>
          <p:cNvPr id="4" name="Marcador de número de diapositiva 3"/>
          <p:cNvSpPr>
            <a:spLocks noGrp="1"/>
          </p:cNvSpPr>
          <p:nvPr>
            <p:ph type="sldNum" sz="quarter" idx="10"/>
          </p:nvPr>
        </p:nvSpPr>
        <p:spPr/>
        <p:txBody>
          <a:bodyPr/>
          <a:lstStyle/>
          <a:p>
            <a:fld id="{F6E7F4B7-5CB4-4AED-A5B6-D4C41B4C36D5}" type="slidenum">
              <a:rPr lang="es-ES" smtClean="0"/>
              <a:pPr/>
              <a:t>21</a:t>
            </a:fld>
            <a:endParaRPr lang="es-ES"/>
          </a:p>
        </p:txBody>
      </p:sp>
    </p:spTree>
    <p:extLst>
      <p:ext uri="{BB962C8B-B14F-4D97-AF65-F5344CB8AC3E}">
        <p14:creationId xmlns:p14="http://schemas.microsoft.com/office/powerpoint/2010/main" val="459973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1pPr>
            <a:lvl2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2pPr>
            <a:lvl3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3pPr>
            <a:lvl4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4pPr>
            <a:lvl5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5pPr>
            <a:lvl6pPr marL="2321227"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6pPr>
            <a:lvl7pPr marL="2743269"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7pPr>
            <a:lvl8pPr marL="3165310"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8pPr>
            <a:lvl9pPr marL="3587351"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9pPr>
          </a:lstStyle>
          <a:p>
            <a:fld id="{9F0F785D-3F96-4DBA-BCC8-822CC45184A1}" type="slidenum">
              <a:rPr lang="es-ES" smtClean="0">
                <a:solidFill>
                  <a:srgbClr val="000000"/>
                </a:solidFill>
                <a:ea typeface="DejaVu Sans" charset="0"/>
                <a:cs typeface="DejaVu Sans" charset="0"/>
              </a:rPr>
              <a:pPr/>
              <a:t>29</a:t>
            </a:fld>
            <a:endParaRPr lang="es-ES">
              <a:solidFill>
                <a:srgbClr val="000000"/>
              </a:solidFill>
              <a:ea typeface="DejaVu Sans" charset="0"/>
              <a:cs typeface="DejaVu Sans" charset="0"/>
            </a:endParaRPr>
          </a:p>
        </p:txBody>
      </p:sp>
      <p:sp>
        <p:nvSpPr>
          <p:cNvPr id="65539" name="Rectangle 1"/>
          <p:cNvSpPr>
            <a:spLocks noGrp="1" noRot="1" noChangeAspect="1" noChangeArrowheads="1" noTextEdit="1"/>
          </p:cNvSpPr>
          <p:nvPr>
            <p:ph type="sldImg"/>
          </p:nvPr>
        </p:nvSpPr>
        <p:spPr>
          <a:xfrm>
            <a:off x="1143000" y="685800"/>
            <a:ext cx="4575175" cy="34305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a:spLocks noGrp="1" noChangeArrowheads="1"/>
          </p:cNvSpPr>
          <p:nvPr>
            <p:ph type="body" idx="1"/>
          </p:nvPr>
        </p:nvSpPr>
        <p:spPr>
          <a:xfrm>
            <a:off x="685494" y="4344357"/>
            <a:ext cx="5487013" cy="411316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extLst>
      <p:ext uri="{BB962C8B-B14F-4D97-AF65-F5344CB8AC3E}">
        <p14:creationId xmlns:p14="http://schemas.microsoft.com/office/powerpoint/2010/main" val="521713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1pPr>
            <a:lvl2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2pPr>
            <a:lvl3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3pPr>
            <a:lvl4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4pPr>
            <a:lvl5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5pPr>
            <a:lvl6pPr marL="2321227"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6pPr>
            <a:lvl7pPr marL="2743269"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7pPr>
            <a:lvl8pPr marL="3165310"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8pPr>
            <a:lvl9pPr marL="3587351"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9pPr>
          </a:lstStyle>
          <a:p>
            <a:fld id="{06261D84-3150-409C-B6C3-9D408A96F1DB}" type="slidenum">
              <a:rPr lang="es-ES" smtClean="0">
                <a:solidFill>
                  <a:srgbClr val="000000"/>
                </a:solidFill>
                <a:ea typeface="DejaVu Sans" charset="0"/>
                <a:cs typeface="DejaVu Sans" charset="0"/>
              </a:rPr>
              <a:pPr/>
              <a:t>30</a:t>
            </a:fld>
            <a:endParaRPr lang="es-ES">
              <a:solidFill>
                <a:srgbClr val="000000"/>
              </a:solidFill>
              <a:ea typeface="DejaVu Sans" charset="0"/>
              <a:cs typeface="DejaVu Sans" charset="0"/>
            </a:endParaRPr>
          </a:p>
        </p:txBody>
      </p:sp>
      <p:sp>
        <p:nvSpPr>
          <p:cNvPr id="66563" name="Rectangle 1"/>
          <p:cNvSpPr>
            <a:spLocks noGrp="1" noRot="1" noChangeAspect="1" noChangeArrowheads="1" noTextEdit="1"/>
          </p:cNvSpPr>
          <p:nvPr>
            <p:ph type="sldImg"/>
          </p:nvPr>
        </p:nvSpPr>
        <p:spPr>
          <a:xfrm>
            <a:off x="1143000" y="685800"/>
            <a:ext cx="4575175" cy="34305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685494" y="4344357"/>
            <a:ext cx="5487013" cy="411316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extLst>
      <p:ext uri="{BB962C8B-B14F-4D97-AF65-F5344CB8AC3E}">
        <p14:creationId xmlns:p14="http://schemas.microsoft.com/office/powerpoint/2010/main" val="45876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34</a:t>
            </a:fld>
            <a:endParaRPr lang="es-ES"/>
          </a:p>
        </p:txBody>
      </p:sp>
    </p:spTree>
    <p:extLst>
      <p:ext uri="{BB962C8B-B14F-4D97-AF65-F5344CB8AC3E}">
        <p14:creationId xmlns:p14="http://schemas.microsoft.com/office/powerpoint/2010/main" val="347363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r>
              <a:rPr lang="es-ES" dirty="0" smtClean="0"/>
              <a:t>https://blog.twitter.com/engineering/en_us/topics/infrastructure/2017/the-infrastructure-behind-twitter-scale.html</a:t>
            </a:r>
          </a:p>
          <a:p>
            <a:r>
              <a:rPr lang="es-ES" dirty="0" smtClean="0"/>
              <a:t>https://blog.twitter.com/engineering/en_us/a/2014/manhattan-our-real-time-multi-tenant-distributed-database-for-twitter-scale.html</a:t>
            </a:r>
          </a:p>
          <a:p>
            <a:r>
              <a:rPr lang="es-ES" dirty="0" smtClean="0"/>
              <a:t>https://blog.twitter.com/engineering/en_us/topics/insights/2016/manhattan-software-deployments-how-we-deploy-twitter-s-large-scale-distributed-database.html</a:t>
            </a:r>
          </a:p>
          <a:p>
            <a:endParaRPr lang="es-ES" dirty="0" smtClean="0"/>
          </a:p>
          <a:p>
            <a:r>
              <a:rPr lang="es-ES" dirty="0" err="1" smtClean="0"/>
              <a:t>MySQL</a:t>
            </a:r>
            <a:endParaRPr lang="es-ES" dirty="0" smtClean="0"/>
          </a:p>
          <a:p>
            <a:r>
              <a:rPr lang="es-ES" strike="sngStrike" dirty="0" smtClean="0"/>
              <a:t>Apache </a:t>
            </a:r>
            <a:r>
              <a:rPr lang="es-ES" strike="sngStrike" dirty="0" err="1" smtClean="0"/>
              <a:t>Cassandra</a:t>
            </a:r>
            <a:endParaRPr lang="es-ES" strike="sngStrike" dirty="0" smtClean="0"/>
          </a:p>
          <a:p>
            <a:r>
              <a:rPr lang="es-ES" strike="noStrike" dirty="0" smtClean="0"/>
              <a:t>Manhattan (BD Distribuida)</a:t>
            </a:r>
          </a:p>
          <a:p>
            <a:r>
              <a:rPr lang="es-ES" dirty="0" err="1" smtClean="0"/>
              <a:t>Redis</a:t>
            </a:r>
            <a:endParaRPr lang="es-ES" dirty="0" smtClean="0"/>
          </a:p>
          <a:p>
            <a:r>
              <a:rPr lang="es-ES" dirty="0" smtClean="0"/>
              <a:t>Apache </a:t>
            </a:r>
            <a:r>
              <a:rPr lang="es-ES" dirty="0" err="1" smtClean="0"/>
              <a:t>Hadoop</a:t>
            </a:r>
            <a:endParaRPr lang="es-ES" dirty="0" smtClean="0"/>
          </a:p>
          <a:p>
            <a:r>
              <a:rPr lang="es-ES" dirty="0" err="1" smtClean="0"/>
              <a:t>HBase</a:t>
            </a:r>
            <a:endParaRPr lang="es-ES" dirty="0" smtClean="0"/>
          </a:p>
          <a:p>
            <a:r>
              <a:rPr lang="es-ES" dirty="0" err="1" smtClean="0"/>
              <a:t>FlockDB</a:t>
            </a:r>
            <a:r>
              <a:rPr lang="es-ES" dirty="0" smtClean="0"/>
              <a:t> (grafos)</a:t>
            </a:r>
          </a:p>
          <a:p>
            <a:endParaRPr lang="en-US" dirty="0" smtClean="0"/>
          </a:p>
          <a:p>
            <a:r>
              <a:rPr lang="en-US" dirty="0" smtClean="0"/>
              <a:t>Twitter runs </a:t>
            </a:r>
            <a:r>
              <a:rPr lang="en-US" dirty="0" err="1" smtClean="0"/>
              <a:t>HBase</a:t>
            </a:r>
            <a:r>
              <a:rPr lang="en-US" dirty="0" smtClean="0"/>
              <a:t> across its entire Hadoop cluster. </a:t>
            </a:r>
            <a:r>
              <a:rPr lang="en-US" dirty="0" err="1" smtClean="0"/>
              <a:t>HBase</a:t>
            </a:r>
            <a:r>
              <a:rPr lang="en-US" dirty="0" smtClean="0"/>
              <a:t> provides a distributed, read/write backup of all </a:t>
            </a:r>
            <a:r>
              <a:rPr lang="en-US" dirty="0" err="1" smtClean="0"/>
              <a:t>mysql</a:t>
            </a:r>
            <a:r>
              <a:rPr lang="en-US" dirty="0" smtClean="0"/>
              <a:t> tables in Twitter's production backend, allowing engineers to run MapReduce jobs over the data while maintaining the ability to apply periodic row updates (something that is more difficult to do with vanilla HDFS). A number of applications including people search rely on </a:t>
            </a:r>
            <a:r>
              <a:rPr lang="en-US" dirty="0" err="1" smtClean="0"/>
              <a:t>HBase</a:t>
            </a:r>
            <a:r>
              <a:rPr lang="en-US" dirty="0" smtClean="0"/>
              <a:t> internally for data generation. Additionally, the operations team uses </a:t>
            </a:r>
            <a:r>
              <a:rPr lang="en-US" dirty="0" err="1" smtClean="0"/>
              <a:t>HBase</a:t>
            </a:r>
            <a:r>
              <a:rPr lang="en-US" dirty="0" smtClean="0"/>
              <a:t> as a </a:t>
            </a:r>
            <a:r>
              <a:rPr lang="en-US" dirty="0" err="1" smtClean="0"/>
              <a:t>timeseries</a:t>
            </a:r>
            <a:r>
              <a:rPr lang="en-US" dirty="0" smtClean="0"/>
              <a:t> database for cluster-wide monitoring/performance data.</a:t>
            </a:r>
          </a:p>
          <a:p>
            <a:endParaRPr lang="en-US" dirty="0" smtClean="0"/>
          </a:p>
          <a:p>
            <a:r>
              <a:rPr lang="en-US" dirty="0" err="1" smtClean="0"/>
              <a:t>Hadoop</a:t>
            </a:r>
            <a:r>
              <a:rPr lang="en-US" dirty="0" smtClean="0"/>
              <a:t> is basically 2 things, a FS (</a:t>
            </a:r>
            <a:r>
              <a:rPr lang="en-US" dirty="0" err="1" smtClean="0"/>
              <a:t>Hadoop</a:t>
            </a:r>
            <a:r>
              <a:rPr lang="en-US" dirty="0" smtClean="0"/>
              <a:t> Distributed File System) and a computation framework (</a:t>
            </a:r>
            <a:r>
              <a:rPr lang="en-US" dirty="0" err="1" smtClean="0"/>
              <a:t>MapReduce</a:t>
            </a:r>
            <a:r>
              <a:rPr lang="en-US" dirty="0" smtClean="0"/>
              <a:t>). HDFS allows you store huge amounts of data in a distributed (provides faster read/write access) and redundant (provides better availability) manner. And </a:t>
            </a:r>
            <a:r>
              <a:rPr lang="en-US" dirty="0" err="1" smtClean="0"/>
              <a:t>MapReduce</a:t>
            </a:r>
            <a:r>
              <a:rPr lang="en-US" dirty="0" smtClean="0"/>
              <a:t> allows you to process this huge data in a distributed and parallel manner. But </a:t>
            </a:r>
            <a:r>
              <a:rPr lang="en-US" dirty="0" err="1" smtClean="0"/>
              <a:t>MapReduce</a:t>
            </a:r>
            <a:r>
              <a:rPr lang="en-US" dirty="0" smtClean="0"/>
              <a:t> is not limited to just HDFS. Being a FS, HDFS lacks the random read/write capability. It is good for sequential data access. And this is where </a:t>
            </a:r>
            <a:r>
              <a:rPr lang="en-US" dirty="0" err="1" smtClean="0"/>
              <a:t>HBase</a:t>
            </a:r>
            <a:r>
              <a:rPr lang="en-US" dirty="0" smtClean="0"/>
              <a:t> comes into picture. It is a </a:t>
            </a:r>
            <a:r>
              <a:rPr lang="en-US" dirty="0" err="1" smtClean="0"/>
              <a:t>NoSQL</a:t>
            </a:r>
            <a:r>
              <a:rPr lang="en-US" dirty="0" smtClean="0"/>
              <a:t> database that runs on top your </a:t>
            </a:r>
            <a:r>
              <a:rPr lang="en-US" dirty="0" err="1" smtClean="0"/>
              <a:t>Hadoop</a:t>
            </a:r>
            <a:r>
              <a:rPr lang="en-US" dirty="0" smtClean="0"/>
              <a:t> cluster and provides you random real-time read/write access to your data.</a:t>
            </a:r>
          </a:p>
          <a:p>
            <a:r>
              <a:rPr lang="en-US" dirty="0" smtClean="0"/>
              <a:t>You can store both structured and unstructured data in </a:t>
            </a:r>
            <a:r>
              <a:rPr lang="en-US" dirty="0" err="1" smtClean="0"/>
              <a:t>Hadoop</a:t>
            </a:r>
            <a:r>
              <a:rPr lang="en-US" dirty="0" smtClean="0"/>
              <a:t>, and </a:t>
            </a:r>
            <a:r>
              <a:rPr lang="en-US" dirty="0" err="1" smtClean="0"/>
              <a:t>HBase</a:t>
            </a:r>
            <a:r>
              <a:rPr lang="en-US" dirty="0" smtClean="0"/>
              <a:t> as well. Both of them provide you multiple mechanisms to access the data, like the shell and other APIs. And, </a:t>
            </a:r>
            <a:r>
              <a:rPr lang="en-US" dirty="0" err="1" smtClean="0"/>
              <a:t>HBase</a:t>
            </a:r>
            <a:r>
              <a:rPr lang="en-US" dirty="0" smtClean="0"/>
              <a:t> stores data as key/value pairs in a columnar fashion while HDFS stores data as flat files. Some of the salient features of both the systems are :</a:t>
            </a:r>
          </a:p>
          <a:p>
            <a:r>
              <a:rPr lang="en-US" b="1" dirty="0" err="1" smtClean="0"/>
              <a:t>Hadoop</a:t>
            </a:r>
            <a:endParaRPr lang="en-US" dirty="0" smtClean="0"/>
          </a:p>
          <a:p>
            <a:r>
              <a:rPr lang="en-US" dirty="0" smtClean="0"/>
              <a:t>Optimized for streaming access of large files.</a:t>
            </a:r>
          </a:p>
          <a:p>
            <a:r>
              <a:rPr lang="en-US" dirty="0" smtClean="0"/>
              <a:t>Follows write-once read-many ideology.</a:t>
            </a:r>
          </a:p>
          <a:p>
            <a:r>
              <a:rPr lang="en-US" dirty="0" smtClean="0"/>
              <a:t>Doesn't support random read/write.</a:t>
            </a:r>
          </a:p>
          <a:p>
            <a:r>
              <a:rPr lang="en-US" b="1" dirty="0" err="1" smtClean="0"/>
              <a:t>HBase</a:t>
            </a:r>
            <a:endParaRPr lang="en-US" dirty="0" smtClean="0"/>
          </a:p>
          <a:p>
            <a:r>
              <a:rPr lang="en-US" dirty="0" smtClean="0"/>
              <a:t>Stores key/value pairs in columnar fashion (columns are clubbed together as column families).</a:t>
            </a:r>
          </a:p>
          <a:p>
            <a:r>
              <a:rPr lang="en-US" dirty="0" smtClean="0"/>
              <a:t>Provides low latency access to small amounts of data from within a large data set.</a:t>
            </a:r>
          </a:p>
          <a:p>
            <a:r>
              <a:rPr lang="en-US" dirty="0" smtClean="0"/>
              <a:t>Provides flexible data model.</a:t>
            </a:r>
          </a:p>
          <a:p>
            <a:r>
              <a:rPr lang="en-US" dirty="0" err="1" smtClean="0"/>
              <a:t>Hadoop</a:t>
            </a:r>
            <a:r>
              <a:rPr lang="en-US" dirty="0" smtClean="0"/>
              <a:t> is most suited for offline batch-processing </a:t>
            </a:r>
            <a:r>
              <a:rPr lang="en-US" dirty="0" err="1" smtClean="0"/>
              <a:t>kinda</a:t>
            </a:r>
            <a:r>
              <a:rPr lang="en-US" dirty="0" smtClean="0"/>
              <a:t> stuff while </a:t>
            </a:r>
            <a:r>
              <a:rPr lang="en-US" dirty="0" err="1" smtClean="0"/>
              <a:t>HBase</a:t>
            </a:r>
            <a:r>
              <a:rPr lang="en-US" dirty="0" smtClean="0"/>
              <a:t> is used when you have real-time needs.</a:t>
            </a:r>
          </a:p>
          <a:p>
            <a:r>
              <a:rPr lang="en-US" dirty="0" smtClean="0"/>
              <a:t>An analogous comparison would be between </a:t>
            </a:r>
            <a:r>
              <a:rPr lang="en-US" dirty="0" err="1" smtClean="0"/>
              <a:t>MySQL</a:t>
            </a:r>
            <a:r>
              <a:rPr lang="en-US" dirty="0" smtClean="0"/>
              <a:t> and Ext4.</a:t>
            </a:r>
          </a:p>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2</a:t>
            </a:fld>
            <a:endParaRPr lang="es-ES"/>
          </a:p>
        </p:txBody>
      </p:sp>
    </p:spTree>
    <p:extLst>
      <p:ext uri="{BB962C8B-B14F-4D97-AF65-F5344CB8AC3E}">
        <p14:creationId xmlns:p14="http://schemas.microsoft.com/office/powerpoint/2010/main" val="2469665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b="1" dirty="0" err="1" smtClean="0"/>
              <a:t>edX</a:t>
            </a:r>
            <a:r>
              <a:rPr lang="es-ES" dirty="0" smtClean="0"/>
              <a:t> es una plataforma de cursos en línea masivos y abiertos (MOOC) fundada por el Instituto Tecnológico de Massachusetts y la Universidad de Harvard en mayo de 2012 para hospedar cursos en línea de nivel universitarios de una amplio rango de disciplinas para todo el mundo sin costos para propiciar la investigación y el aprendizaje.​ </a:t>
            </a:r>
            <a:r>
              <a:rPr lang="es-ES" dirty="0" err="1" smtClean="0"/>
              <a:t>EdX</a:t>
            </a:r>
            <a:r>
              <a:rPr lang="es-ES" dirty="0" smtClean="0"/>
              <a:t> tiene más de 2 millones de usuarios.</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36</a:t>
            </a:fld>
            <a:endParaRPr lang="es-ES"/>
          </a:p>
        </p:txBody>
      </p:sp>
    </p:spTree>
    <p:extLst>
      <p:ext uri="{BB962C8B-B14F-4D97-AF65-F5344CB8AC3E}">
        <p14:creationId xmlns:p14="http://schemas.microsoft.com/office/powerpoint/2010/main" val="3766722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Wikipedia:</a:t>
            </a:r>
          </a:p>
          <a:p>
            <a:r>
              <a:rPr lang="es-ES" dirty="0" err="1" smtClean="0"/>
              <a:t>Alfresco</a:t>
            </a:r>
            <a:r>
              <a:rPr lang="es-ES" dirty="0" smtClean="0"/>
              <a:t> es una sistema de administración de contenidos de código fuente libre, desarrollado en Java, basado en estándares abiertos y de escala empresarial para sistemas operativos tipo Windows, Unix Solaris y algunas versiones de Linux.</a:t>
            </a:r>
          </a:p>
          <a:p>
            <a:endParaRPr lang="es-ES" dirty="0" smtClean="0"/>
          </a:p>
          <a:p>
            <a:r>
              <a:rPr lang="es-ES" dirty="0" smtClean="0"/>
              <a:t>Se distribuye en tres variantes diferentes:3​</a:t>
            </a:r>
          </a:p>
          <a:p>
            <a:r>
              <a:rPr lang="es-ES" dirty="0" smtClean="0"/>
              <a:t>    </a:t>
            </a:r>
            <a:r>
              <a:rPr lang="es-ES" dirty="0" err="1" smtClean="0"/>
              <a:t>Alfresco</a:t>
            </a:r>
            <a:r>
              <a:rPr lang="es-ES" dirty="0" smtClean="0"/>
              <a:t> </a:t>
            </a:r>
            <a:r>
              <a:rPr lang="es-ES" dirty="0" err="1" smtClean="0"/>
              <a:t>Community</a:t>
            </a:r>
            <a:r>
              <a:rPr lang="es-ES" dirty="0" smtClean="0"/>
              <a:t> </a:t>
            </a:r>
            <a:r>
              <a:rPr lang="es-ES" dirty="0" err="1" smtClean="0"/>
              <a:t>Edition</a:t>
            </a:r>
            <a:r>
              <a:rPr lang="es-ES" dirty="0" smtClean="0"/>
              <a:t>: Es software libre, con licencia LGPL de código abierto y estándares abiertos.</a:t>
            </a:r>
          </a:p>
          <a:p>
            <a:r>
              <a:rPr lang="es-ES" dirty="0" smtClean="0"/>
              <a:t>    </a:t>
            </a:r>
            <a:r>
              <a:rPr lang="es-ES" dirty="0" err="1" smtClean="0"/>
              <a:t>Alfresco</a:t>
            </a:r>
            <a:r>
              <a:rPr lang="es-ES" dirty="0" smtClean="0"/>
              <a:t> Enterprise </a:t>
            </a:r>
            <a:r>
              <a:rPr lang="es-ES" dirty="0" err="1" smtClean="0"/>
              <a:t>Edition</a:t>
            </a:r>
            <a:r>
              <a:rPr lang="es-ES" dirty="0" smtClean="0"/>
              <a:t>: Se distribuye bajo licencia de código abierto y estándares abiertos, con la posibilidad de soporte comercial y propietario a escala empresarial.</a:t>
            </a:r>
          </a:p>
          <a:p>
            <a:r>
              <a:rPr lang="es-ES" dirty="0" smtClean="0"/>
              <a:t>    </a:t>
            </a:r>
            <a:r>
              <a:rPr lang="es-ES" dirty="0" err="1" smtClean="0"/>
              <a:t>Alfresco</a:t>
            </a:r>
            <a:r>
              <a:rPr lang="es-ES" dirty="0" smtClean="0"/>
              <a:t> Cloud </a:t>
            </a:r>
            <a:r>
              <a:rPr lang="es-ES" dirty="0" err="1" smtClean="0"/>
              <a:t>Edition</a:t>
            </a:r>
            <a:r>
              <a:rPr lang="es-ES" dirty="0" smtClean="0"/>
              <a:t> (</a:t>
            </a:r>
            <a:r>
              <a:rPr lang="es-ES" dirty="0" err="1" smtClean="0"/>
              <a:t>Alfresco</a:t>
            </a:r>
            <a:r>
              <a:rPr lang="es-ES" dirty="0" smtClean="0"/>
              <a:t> in </a:t>
            </a:r>
            <a:r>
              <a:rPr lang="es-ES" dirty="0" err="1" smtClean="0"/>
              <a:t>the</a:t>
            </a:r>
            <a:r>
              <a:rPr lang="es-ES" dirty="0" smtClean="0"/>
              <a:t> </a:t>
            </a:r>
            <a:r>
              <a:rPr lang="es-ES" dirty="0" err="1" smtClean="0"/>
              <a:t>cloud</a:t>
            </a:r>
            <a:r>
              <a:rPr lang="es-ES" dirty="0" smtClean="0"/>
              <a:t>) que es la versión </a:t>
            </a:r>
            <a:r>
              <a:rPr lang="es-ES" dirty="0" err="1" smtClean="0"/>
              <a:t>SaaS</a:t>
            </a:r>
            <a:r>
              <a:rPr lang="es-ES" dirty="0" smtClean="0"/>
              <a:t> o Software como Servicio de </a:t>
            </a:r>
            <a:r>
              <a:rPr lang="es-ES" dirty="0" err="1" smtClean="0"/>
              <a:t>Alfresco</a:t>
            </a:r>
            <a:r>
              <a:rPr lang="es-ES" dirty="0" smtClean="0"/>
              <a:t>.</a:t>
            </a:r>
          </a:p>
          <a:p>
            <a:endParaRPr lang="es-ES" dirty="0" smtClean="0"/>
          </a:p>
          <a:p>
            <a:r>
              <a:rPr lang="es-ES" dirty="0" smtClean="0"/>
              <a:t>Está diseñado para usuarios que requieren un alto grado de modularidad y rendimiento escalable. </a:t>
            </a:r>
            <a:r>
              <a:rPr lang="es-ES" dirty="0" err="1" smtClean="0"/>
              <a:t>Alfresco</a:t>
            </a:r>
            <a:r>
              <a:rPr lang="es-ES" dirty="0" smtClean="0"/>
              <a:t> incluye un repositorio de contenidos, un </a:t>
            </a:r>
            <a:r>
              <a:rPr lang="es-ES" dirty="0" err="1" smtClean="0"/>
              <a:t>framework</a:t>
            </a:r>
            <a:r>
              <a:rPr lang="es-ES" dirty="0" smtClean="0"/>
              <a:t> de portal web para administrar y usar contenido estándar en portales, una interfaz CIFS (el antiguo SMB) que provee compatibilidad de sistemas de archivos en Windows y sistemas operativos tipo Unix, un sistema de administración de contenido web, capacidad de </a:t>
            </a:r>
            <a:r>
              <a:rPr lang="es-ES" dirty="0" err="1" smtClean="0"/>
              <a:t>virtualizar</a:t>
            </a:r>
            <a:r>
              <a:rPr lang="es-ES" dirty="0" smtClean="0"/>
              <a:t> aplicaciones web y sitios estáticos vía Apache </a:t>
            </a:r>
            <a:r>
              <a:rPr lang="es-ES" dirty="0" err="1" smtClean="0"/>
              <a:t>Tomcat</a:t>
            </a:r>
            <a:r>
              <a:rPr lang="es-ES" dirty="0" smtClean="0"/>
              <a:t>, búsquedas vía el motor Apache </a:t>
            </a:r>
            <a:r>
              <a:rPr lang="es-ES" dirty="0" err="1" smtClean="0"/>
              <a:t>Solr-Lucene</a:t>
            </a:r>
            <a:r>
              <a:rPr lang="es-ES" dirty="0" smtClean="0"/>
              <a:t> y flujo de trabajo en </a:t>
            </a:r>
            <a:r>
              <a:rPr lang="es-ES" dirty="0" err="1" smtClean="0"/>
              <a:t>jBPM</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F6E7F4B7-5CB4-4AED-A5B6-D4C41B4C36D5}" type="slidenum">
              <a:rPr lang="es-ES" smtClean="0"/>
              <a:pPr/>
              <a:t>37</a:t>
            </a:fld>
            <a:endParaRPr lang="es-ES"/>
          </a:p>
        </p:txBody>
      </p:sp>
    </p:spTree>
    <p:extLst>
      <p:ext uri="{BB962C8B-B14F-4D97-AF65-F5344CB8AC3E}">
        <p14:creationId xmlns:p14="http://schemas.microsoft.com/office/powerpoint/2010/main" val="865861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6E7F4B7-5CB4-4AED-A5B6-D4C41B4C36D5}" type="slidenum">
              <a:rPr lang="es-ES" smtClean="0"/>
              <a:pPr/>
              <a:t>39</a:t>
            </a:fld>
            <a:endParaRPr lang="es-ES"/>
          </a:p>
        </p:txBody>
      </p:sp>
    </p:spTree>
    <p:extLst>
      <p:ext uri="{BB962C8B-B14F-4D97-AF65-F5344CB8AC3E}">
        <p14:creationId xmlns:p14="http://schemas.microsoft.com/office/powerpoint/2010/main" val="319865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20000"/>
          </a:bodyPr>
          <a:lstStyle/>
          <a:p>
            <a:r>
              <a:rPr lang="en-US" b="1" dirty="0" err="1" smtClean="0"/>
              <a:t>MySQL</a:t>
            </a:r>
            <a:endParaRPr lang="en-US" b="1" dirty="0" smtClean="0"/>
          </a:p>
          <a:p>
            <a:r>
              <a:rPr lang="en-US" b="1" dirty="0" err="1" smtClean="0"/>
              <a:t>MongoDB</a:t>
            </a:r>
            <a:endParaRPr lang="en-US" b="1" dirty="0" smtClean="0"/>
          </a:p>
          <a:p>
            <a:r>
              <a:rPr lang="en-US" b="1" dirty="0" smtClean="0"/>
              <a:t>Apache Hadoop</a:t>
            </a:r>
          </a:p>
          <a:p>
            <a:r>
              <a:rPr lang="en-US" b="1" dirty="0" err="1" smtClean="0"/>
              <a:t>Hbase</a:t>
            </a:r>
            <a:endParaRPr lang="en-US" b="1" dirty="0" smtClean="0"/>
          </a:p>
          <a:p>
            <a:endParaRPr lang="en-US" b="1" dirty="0" smtClean="0"/>
          </a:p>
          <a:p>
            <a:r>
              <a:rPr lang="en-US" b="1" dirty="0" smtClean="0"/>
              <a:t>code.facebook.com</a:t>
            </a:r>
          </a:p>
          <a:p>
            <a:endParaRPr lang="en-US" b="1" dirty="0" smtClean="0"/>
          </a:p>
          <a:p>
            <a:r>
              <a:rPr lang="en-US" b="1" dirty="0" err="1" smtClean="0"/>
              <a:t>Facebook</a:t>
            </a:r>
            <a:r>
              <a:rPr lang="en-US" dirty="0" smtClean="0"/>
              <a:t> developed </a:t>
            </a:r>
            <a:r>
              <a:rPr lang="en-US" dirty="0" err="1" smtClean="0">
                <a:hlinkClick r:id="rId3"/>
              </a:rPr>
              <a:t>RocksDB</a:t>
            </a:r>
            <a:r>
              <a:rPr lang="en-US" dirty="0" smtClean="0"/>
              <a:t> to bring new levels of scalability to a selection of its applications. With the introduction of </a:t>
            </a:r>
            <a:r>
              <a:rPr lang="en-US" dirty="0" err="1" smtClean="0"/>
              <a:t>MongoDB</a:t>
            </a:r>
            <a:r>
              <a:rPr lang="en-US" dirty="0" smtClean="0"/>
              <a:t> 3.0’s pluggable storage architecture, </a:t>
            </a:r>
            <a:r>
              <a:rPr lang="en-US" dirty="0" err="1" smtClean="0"/>
              <a:t>Facebook</a:t>
            </a:r>
            <a:r>
              <a:rPr lang="en-US" dirty="0" smtClean="0"/>
              <a:t> engineers have adapted </a:t>
            </a:r>
            <a:r>
              <a:rPr lang="en-US" dirty="0" err="1" smtClean="0"/>
              <a:t>RocksDB</a:t>
            </a:r>
            <a:r>
              <a:rPr lang="en-US" dirty="0" smtClean="0"/>
              <a:t> to use the storage engine API, which is now in production at </a:t>
            </a:r>
            <a:r>
              <a:rPr lang="en-US" dirty="0" smtClean="0">
                <a:hlinkClick r:id="rId4"/>
              </a:rPr>
              <a:t>Parse</a:t>
            </a:r>
            <a:r>
              <a:rPr lang="en-US" dirty="0" smtClean="0"/>
              <a:t>. Facebook’s contribution not only enables other members of the community to adopt MongoDB with </a:t>
            </a:r>
            <a:r>
              <a:rPr lang="en-US" dirty="0" err="1" smtClean="0"/>
              <a:t>RocksDB</a:t>
            </a:r>
            <a:r>
              <a:rPr lang="en-US" dirty="0" smtClean="0"/>
              <a:t>, it also embodies the vision of offering a range of pluggable storage engines that can extend MongoDB into new workloads and new capabilities.</a:t>
            </a:r>
          </a:p>
          <a:p>
            <a:endParaRPr lang="en-US" dirty="0" smtClean="0"/>
          </a:p>
          <a:p>
            <a:r>
              <a:rPr lang="en-US" dirty="0" smtClean="0"/>
              <a:t>Facebook uses </a:t>
            </a:r>
            <a:r>
              <a:rPr lang="en-US" b="1" dirty="0" err="1" smtClean="0">
                <a:solidFill>
                  <a:srgbClr val="FF0000"/>
                </a:solidFill>
              </a:rPr>
              <a:t>HBase</a:t>
            </a:r>
            <a:r>
              <a:rPr lang="en-US" dirty="0" smtClean="0">
                <a:solidFill>
                  <a:srgbClr val="FF0000"/>
                </a:solidFill>
              </a:rPr>
              <a:t> </a:t>
            </a:r>
            <a:r>
              <a:rPr lang="en-US" dirty="0" smtClean="0"/>
              <a:t>to power their Messages infrastructure.</a:t>
            </a:r>
          </a:p>
          <a:p>
            <a:endParaRPr lang="es-ES" dirty="0" smtClean="0"/>
          </a:p>
          <a:p>
            <a:r>
              <a:rPr lang="es-ES" dirty="0" smtClean="0"/>
              <a:t>https://wiki.apache.org/hadoop/PoweredBy : </a:t>
            </a:r>
          </a:p>
          <a:p>
            <a:r>
              <a:rPr lang="en-US" dirty="0" smtClean="0"/>
              <a:t>Facebook</a:t>
            </a:r>
          </a:p>
          <a:p>
            <a:r>
              <a:rPr lang="en-US" dirty="0" smtClean="0"/>
              <a:t>    We use Apache Hadoop to store copies of internal log and dimension data sources and use it as a source for reporting/analytics and machine learning.</a:t>
            </a:r>
          </a:p>
          <a:p>
            <a:r>
              <a:rPr lang="en-US" dirty="0" smtClean="0"/>
              <a:t>    Currently we have 2 major clusters:</a:t>
            </a:r>
          </a:p>
          <a:p>
            <a:r>
              <a:rPr lang="en-US" dirty="0" smtClean="0"/>
              <a:t>        A 1100-machine cluster with 8800 cores and about 12 PB raw storage.</a:t>
            </a:r>
          </a:p>
          <a:p>
            <a:r>
              <a:rPr lang="en-US" dirty="0" smtClean="0"/>
              <a:t>        A 300-machine cluster with 2400 cores and about 3 PB raw storage.</a:t>
            </a:r>
          </a:p>
          <a:p>
            <a:r>
              <a:rPr lang="en-US" dirty="0" smtClean="0"/>
              <a:t>        Each (commodity) node has 8 cores and 12 TB of storage.</a:t>
            </a:r>
          </a:p>
          <a:p>
            <a:r>
              <a:rPr lang="en-US" dirty="0" smtClean="0"/>
              <a:t>        We are heavy users of both streaming as well as the Java APIs. We have built a higher level data warehousing framework using these features called Hive (see the http://hadoop.apache.org/hive/). We have also developed a FUSE implementation over HDFS. </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3</a:t>
            </a:fld>
            <a:endParaRPr lang="es-ES"/>
          </a:p>
        </p:txBody>
      </p:sp>
    </p:spTree>
    <p:extLst>
      <p:ext uri="{BB962C8B-B14F-4D97-AF65-F5344CB8AC3E}">
        <p14:creationId xmlns:p14="http://schemas.microsoft.com/office/powerpoint/2010/main" val="2144699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PostgreSQL</a:t>
            </a:r>
            <a:endParaRPr lang="es-ES" dirty="0" smtClean="0"/>
          </a:p>
          <a:p>
            <a:r>
              <a:rPr lang="es-ES" dirty="0" err="1" smtClean="0"/>
              <a:t>Redis</a:t>
            </a:r>
            <a:endParaRPr lang="es-ES" dirty="0" smtClean="0"/>
          </a:p>
          <a:p>
            <a:r>
              <a:rPr lang="es-ES" dirty="0" smtClean="0"/>
              <a:t>Apache </a:t>
            </a:r>
            <a:r>
              <a:rPr lang="es-ES" dirty="0" err="1" smtClean="0"/>
              <a:t>Cassandra</a:t>
            </a:r>
            <a:endParaRPr lang="es-ES" dirty="0" smtClean="0"/>
          </a:p>
          <a:p>
            <a:endParaRPr lang="es-ES" dirty="0" smtClean="0"/>
          </a:p>
          <a:p>
            <a:r>
              <a:rPr lang="es-ES" dirty="0" smtClean="0"/>
              <a:t>https://</a:t>
            </a:r>
            <a:r>
              <a:rPr lang="es-ES" b="1" dirty="0" smtClean="0"/>
              <a:t>engineering.instagram.com</a:t>
            </a:r>
            <a:r>
              <a:rPr lang="es-ES" dirty="0" smtClean="0"/>
              <a:t>/sharding-ids-at-instagram-1cf5a71e5a5c</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4</a:t>
            </a:fld>
            <a:endParaRPr lang="es-ES"/>
          </a:p>
        </p:txBody>
      </p:sp>
    </p:spTree>
    <p:extLst>
      <p:ext uri="{BB962C8B-B14F-4D97-AF65-F5344CB8AC3E}">
        <p14:creationId xmlns:p14="http://schemas.microsoft.com/office/powerpoint/2010/main" val="74816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Voldemort</a:t>
            </a:r>
            <a:endParaRPr lang="es-ES" dirty="0" smtClean="0"/>
          </a:p>
          <a:p>
            <a:r>
              <a:rPr lang="es-ES" dirty="0" smtClean="0"/>
              <a:t>Neo4J (</a:t>
            </a:r>
            <a:r>
              <a:rPr lang="es-ES" dirty="0" err="1" smtClean="0"/>
              <a:t>LinkedIn</a:t>
            </a:r>
            <a:r>
              <a:rPr lang="es-ES" dirty="0" smtClean="0"/>
              <a:t> China)</a:t>
            </a:r>
          </a:p>
          <a:p>
            <a:r>
              <a:rPr lang="es-ES" dirty="0" smtClean="0"/>
              <a:t>Apache </a:t>
            </a:r>
            <a:r>
              <a:rPr lang="es-ES" dirty="0" err="1" smtClean="0"/>
              <a:t>Hadoop</a:t>
            </a:r>
            <a:r>
              <a:rPr lang="es-ES" dirty="0" smtClean="0"/>
              <a:t> </a:t>
            </a:r>
          </a:p>
          <a:p>
            <a:endParaRPr lang="es-ES" dirty="0" smtClean="0"/>
          </a:p>
          <a:p>
            <a:r>
              <a:rPr lang="es-ES" dirty="0" smtClean="0"/>
              <a:t>LinkedIn uses </a:t>
            </a:r>
            <a:r>
              <a:rPr lang="es-ES" dirty="0" err="1" smtClean="0"/>
              <a:t>Hadoop</a:t>
            </a:r>
            <a:r>
              <a:rPr lang="es-ES" dirty="0" smtClean="0"/>
              <a:t>: https://wiki.apache.org/hadoop/PoweredBy</a:t>
            </a:r>
          </a:p>
          <a:p>
            <a:r>
              <a:rPr lang="es-ES" dirty="0" smtClean="0"/>
              <a:t>    </a:t>
            </a:r>
            <a:r>
              <a:rPr lang="es-ES" dirty="0" err="1" smtClean="0"/>
              <a:t>We</a:t>
            </a:r>
            <a:r>
              <a:rPr lang="es-ES" dirty="0" smtClean="0"/>
              <a:t> </a:t>
            </a:r>
            <a:r>
              <a:rPr lang="es-ES" dirty="0" err="1" smtClean="0"/>
              <a:t>have</a:t>
            </a:r>
            <a:r>
              <a:rPr lang="es-ES" dirty="0" smtClean="0"/>
              <a:t> </a:t>
            </a:r>
            <a:r>
              <a:rPr lang="es-ES" dirty="0" err="1" smtClean="0"/>
              <a:t>multiple</a:t>
            </a:r>
            <a:r>
              <a:rPr lang="es-ES" dirty="0" smtClean="0"/>
              <a:t> </a:t>
            </a:r>
            <a:r>
              <a:rPr lang="es-ES" dirty="0" err="1" smtClean="0"/>
              <a:t>grids</a:t>
            </a:r>
            <a:r>
              <a:rPr lang="es-ES" dirty="0" smtClean="0"/>
              <a:t> </a:t>
            </a:r>
            <a:r>
              <a:rPr lang="es-ES" dirty="0" err="1" smtClean="0"/>
              <a:t>divided</a:t>
            </a:r>
            <a:r>
              <a:rPr lang="es-ES" dirty="0" smtClean="0"/>
              <a:t> up </a:t>
            </a:r>
            <a:r>
              <a:rPr lang="es-ES" dirty="0" err="1" smtClean="0"/>
              <a:t>based</a:t>
            </a:r>
            <a:r>
              <a:rPr lang="es-ES" dirty="0" smtClean="0"/>
              <a:t> </a:t>
            </a:r>
            <a:r>
              <a:rPr lang="es-ES" dirty="0" err="1" smtClean="0"/>
              <a:t>upon</a:t>
            </a:r>
            <a:r>
              <a:rPr lang="es-ES" dirty="0" smtClean="0"/>
              <a:t> </a:t>
            </a:r>
            <a:r>
              <a:rPr lang="es-ES" dirty="0" err="1" smtClean="0"/>
              <a:t>purpose</a:t>
            </a:r>
            <a:r>
              <a:rPr lang="es-ES" dirty="0" smtClean="0"/>
              <a:t>.</a:t>
            </a:r>
          </a:p>
          <a:p>
            <a:r>
              <a:rPr lang="es-ES" dirty="0" smtClean="0"/>
              <a:t>    Hardware:</a:t>
            </a:r>
          </a:p>
          <a:p>
            <a:r>
              <a:rPr lang="es-ES" dirty="0" smtClean="0"/>
              <a:t>        ~800 </a:t>
            </a:r>
            <a:r>
              <a:rPr lang="es-ES" dirty="0" err="1" smtClean="0"/>
              <a:t>Westmere-based</a:t>
            </a:r>
            <a:r>
              <a:rPr lang="es-ES" dirty="0" smtClean="0"/>
              <a:t> HP SL 170x, </a:t>
            </a:r>
            <a:r>
              <a:rPr lang="es-ES" dirty="0" err="1" smtClean="0"/>
              <a:t>with</a:t>
            </a:r>
            <a:r>
              <a:rPr lang="es-ES" dirty="0" smtClean="0"/>
              <a:t> 2x4 </a:t>
            </a:r>
            <a:r>
              <a:rPr lang="es-ES" dirty="0" err="1" smtClean="0"/>
              <a:t>cores</a:t>
            </a:r>
            <a:r>
              <a:rPr lang="es-ES" dirty="0" smtClean="0"/>
              <a:t>, 24GB RAM, 6x2TB SATA</a:t>
            </a:r>
          </a:p>
          <a:p>
            <a:r>
              <a:rPr lang="es-ES" dirty="0" smtClean="0"/>
              <a:t>        ~1900 </a:t>
            </a:r>
            <a:r>
              <a:rPr lang="es-ES" dirty="0" err="1" smtClean="0"/>
              <a:t>Westmere-based</a:t>
            </a:r>
            <a:r>
              <a:rPr lang="es-ES" dirty="0" smtClean="0"/>
              <a:t> </a:t>
            </a:r>
            <a:r>
              <a:rPr lang="es-ES" dirty="0" err="1" smtClean="0"/>
              <a:t>SuperMicro</a:t>
            </a:r>
            <a:r>
              <a:rPr lang="es-ES" dirty="0" smtClean="0"/>
              <a:t> X8DTT-H, </a:t>
            </a:r>
            <a:r>
              <a:rPr lang="es-ES" dirty="0" err="1" smtClean="0"/>
              <a:t>with</a:t>
            </a:r>
            <a:r>
              <a:rPr lang="es-ES" dirty="0" smtClean="0"/>
              <a:t> 2x6 </a:t>
            </a:r>
            <a:r>
              <a:rPr lang="es-ES" dirty="0" err="1" smtClean="0"/>
              <a:t>cores</a:t>
            </a:r>
            <a:r>
              <a:rPr lang="es-ES" dirty="0" smtClean="0"/>
              <a:t>, 24GB RAM, 6x2TB SATA</a:t>
            </a:r>
          </a:p>
          <a:p>
            <a:r>
              <a:rPr lang="es-ES" dirty="0" smtClean="0"/>
              <a:t>        ~1400 Sandy Bridge-</a:t>
            </a:r>
            <a:r>
              <a:rPr lang="es-ES" dirty="0" err="1" smtClean="0"/>
              <a:t>based</a:t>
            </a:r>
            <a:r>
              <a:rPr lang="es-ES" dirty="0" smtClean="0"/>
              <a:t> </a:t>
            </a:r>
            <a:r>
              <a:rPr lang="es-ES" dirty="0" err="1" smtClean="0"/>
              <a:t>SuperMicro</a:t>
            </a:r>
            <a:r>
              <a:rPr lang="es-ES" dirty="0" smtClean="0"/>
              <a:t> </a:t>
            </a:r>
            <a:r>
              <a:rPr lang="es-ES" dirty="0" err="1" smtClean="0"/>
              <a:t>with</a:t>
            </a:r>
            <a:r>
              <a:rPr lang="es-ES" dirty="0" smtClean="0"/>
              <a:t> 2x6 </a:t>
            </a:r>
            <a:r>
              <a:rPr lang="es-ES" dirty="0" err="1" smtClean="0"/>
              <a:t>cores</a:t>
            </a:r>
            <a:r>
              <a:rPr lang="es-ES" dirty="0" smtClean="0"/>
              <a:t>, 32GB RAM, 6x2TB SATA </a:t>
            </a:r>
          </a:p>
          <a:p>
            <a:r>
              <a:rPr lang="es-ES" dirty="0" smtClean="0"/>
              <a:t>    Software:</a:t>
            </a:r>
          </a:p>
          <a:p>
            <a:r>
              <a:rPr lang="es-ES" dirty="0" smtClean="0"/>
              <a:t>        RHEL 6.3</a:t>
            </a:r>
          </a:p>
          <a:p>
            <a:r>
              <a:rPr lang="es-ES" dirty="0" smtClean="0"/>
              <a:t>        </a:t>
            </a:r>
            <a:r>
              <a:rPr lang="es-ES" dirty="0" err="1" smtClean="0"/>
              <a:t>Sun</a:t>
            </a:r>
            <a:r>
              <a:rPr lang="es-ES" dirty="0" smtClean="0"/>
              <a:t> JDK 1.6.0_32</a:t>
            </a:r>
          </a:p>
          <a:p>
            <a:r>
              <a:rPr lang="es-ES" dirty="0" smtClean="0"/>
              <a:t>        Apache </a:t>
            </a:r>
            <a:r>
              <a:rPr lang="es-ES" dirty="0" err="1" smtClean="0"/>
              <a:t>Hadoop</a:t>
            </a:r>
            <a:r>
              <a:rPr lang="es-ES" dirty="0" smtClean="0"/>
              <a:t> 0.20.2+patches and Apache </a:t>
            </a:r>
            <a:r>
              <a:rPr lang="es-ES" dirty="0" err="1" smtClean="0"/>
              <a:t>Hadoop</a:t>
            </a:r>
            <a:r>
              <a:rPr lang="es-ES" dirty="0" smtClean="0"/>
              <a:t> 1.0.4+patches</a:t>
            </a:r>
          </a:p>
          <a:p>
            <a:r>
              <a:rPr lang="es-ES" dirty="0" smtClean="0"/>
              <a:t>        </a:t>
            </a:r>
            <a:r>
              <a:rPr lang="es-ES" dirty="0" err="1" smtClean="0"/>
              <a:t>Pig</a:t>
            </a:r>
            <a:r>
              <a:rPr lang="es-ES" dirty="0" smtClean="0"/>
              <a:t> 0.10 + </a:t>
            </a:r>
            <a:r>
              <a:rPr lang="es-ES" dirty="0" err="1" smtClean="0"/>
              <a:t>DataFu</a:t>
            </a:r>
            <a:endParaRPr lang="es-ES" dirty="0" smtClean="0"/>
          </a:p>
          <a:p>
            <a:r>
              <a:rPr lang="es-ES" dirty="0" smtClean="0"/>
              <a:t>        </a:t>
            </a:r>
            <a:r>
              <a:rPr lang="es-ES" dirty="0" err="1" smtClean="0"/>
              <a:t>Azkaban</a:t>
            </a:r>
            <a:r>
              <a:rPr lang="es-ES" dirty="0" smtClean="0"/>
              <a:t> and </a:t>
            </a:r>
            <a:r>
              <a:rPr lang="es-ES" dirty="0" err="1" smtClean="0"/>
              <a:t>Azkaban</a:t>
            </a:r>
            <a:r>
              <a:rPr lang="es-ES" dirty="0" smtClean="0"/>
              <a:t> 2 </a:t>
            </a:r>
            <a:r>
              <a:rPr lang="es-ES" dirty="0" err="1" smtClean="0"/>
              <a:t>for</a:t>
            </a:r>
            <a:r>
              <a:rPr lang="es-ES" dirty="0" smtClean="0"/>
              <a:t> </a:t>
            </a:r>
            <a:r>
              <a:rPr lang="es-ES" dirty="0" err="1" smtClean="0"/>
              <a:t>scheduling</a:t>
            </a:r>
            <a:endParaRPr lang="es-ES" dirty="0" smtClean="0"/>
          </a:p>
          <a:p>
            <a:r>
              <a:rPr lang="es-ES" dirty="0" smtClean="0"/>
              <a:t>        Apache </a:t>
            </a:r>
            <a:r>
              <a:rPr lang="es-ES" dirty="0" err="1" smtClean="0"/>
              <a:t>Hive</a:t>
            </a:r>
            <a:r>
              <a:rPr lang="es-ES" dirty="0" smtClean="0"/>
              <a:t>, Apache </a:t>
            </a:r>
            <a:r>
              <a:rPr lang="es-ES" dirty="0" err="1" smtClean="0"/>
              <a:t>Avro</a:t>
            </a:r>
            <a:r>
              <a:rPr lang="es-ES" dirty="0" smtClean="0"/>
              <a:t>, Apache Kafka, and </a:t>
            </a:r>
            <a:r>
              <a:rPr lang="es-ES" dirty="0" err="1" smtClean="0"/>
              <a:t>other</a:t>
            </a:r>
            <a:r>
              <a:rPr lang="es-ES" dirty="0" smtClean="0"/>
              <a:t> bits and </a:t>
            </a:r>
            <a:r>
              <a:rPr lang="es-ES" dirty="0" err="1" smtClean="0"/>
              <a:t>pieces</a:t>
            </a:r>
            <a:r>
              <a:rPr lang="es-ES" dirty="0" smtClean="0"/>
              <a:t>... </a:t>
            </a:r>
          </a:p>
          <a:p>
            <a:r>
              <a:rPr lang="es-ES" dirty="0" smtClean="0"/>
              <a:t>    </a:t>
            </a:r>
            <a:r>
              <a:rPr lang="es-ES" dirty="0" err="1" smtClean="0"/>
              <a:t>We</a:t>
            </a:r>
            <a:r>
              <a:rPr lang="es-ES" dirty="0" smtClean="0"/>
              <a:t> use </a:t>
            </a:r>
            <a:r>
              <a:rPr lang="es-ES" dirty="0" err="1" smtClean="0"/>
              <a:t>these</a:t>
            </a:r>
            <a:r>
              <a:rPr lang="es-ES" dirty="0" smtClean="0"/>
              <a:t> </a:t>
            </a:r>
            <a:r>
              <a:rPr lang="es-ES" dirty="0" err="1" smtClean="0"/>
              <a:t>things</a:t>
            </a:r>
            <a:r>
              <a:rPr lang="es-ES" dirty="0" smtClean="0"/>
              <a:t> </a:t>
            </a:r>
            <a:r>
              <a:rPr lang="es-ES" dirty="0" err="1" smtClean="0"/>
              <a:t>for</a:t>
            </a:r>
            <a:r>
              <a:rPr lang="es-ES" dirty="0" smtClean="0"/>
              <a:t> </a:t>
            </a:r>
            <a:r>
              <a:rPr lang="es-ES" dirty="0" err="1" smtClean="0"/>
              <a:t>discovering</a:t>
            </a:r>
            <a:r>
              <a:rPr lang="es-ES" dirty="0" smtClean="0"/>
              <a:t> </a:t>
            </a:r>
            <a:r>
              <a:rPr lang="es-ES" i="1" dirty="0" err="1" smtClean="0"/>
              <a:t>People</a:t>
            </a:r>
            <a:r>
              <a:rPr lang="es-ES" i="1" dirty="0" smtClean="0"/>
              <a:t> </a:t>
            </a:r>
            <a:r>
              <a:rPr lang="es-ES" i="1" dirty="0" err="1" smtClean="0"/>
              <a:t>You</a:t>
            </a:r>
            <a:r>
              <a:rPr lang="es-ES" i="1" dirty="0" smtClean="0"/>
              <a:t> </a:t>
            </a:r>
            <a:r>
              <a:rPr lang="es-ES" i="1" dirty="0" err="1" smtClean="0"/>
              <a:t>May</a:t>
            </a:r>
            <a:r>
              <a:rPr lang="es-ES" i="1" dirty="0" smtClean="0"/>
              <a:t> </a:t>
            </a:r>
            <a:r>
              <a:rPr lang="es-ES" i="1" dirty="0" err="1" smtClean="0"/>
              <a:t>Know</a:t>
            </a:r>
            <a:r>
              <a:rPr lang="es-ES" i="1" dirty="0" smtClean="0"/>
              <a:t> </a:t>
            </a:r>
            <a:r>
              <a:rPr lang="es-ES" dirty="0" smtClean="0"/>
              <a:t>and </a:t>
            </a:r>
            <a:r>
              <a:rPr lang="es-ES" dirty="0" err="1" smtClean="0"/>
              <a:t>other</a:t>
            </a:r>
            <a:r>
              <a:rPr lang="es-ES" dirty="0" smtClean="0"/>
              <a:t> </a:t>
            </a:r>
            <a:r>
              <a:rPr lang="es-ES" dirty="0" err="1" smtClean="0"/>
              <a:t>fun</a:t>
            </a:r>
            <a:r>
              <a:rPr lang="es-ES" dirty="0" smtClean="0"/>
              <a:t> </a:t>
            </a:r>
            <a:r>
              <a:rPr lang="es-ES" dirty="0" err="1" smtClean="0"/>
              <a:t>facts</a:t>
            </a:r>
            <a:r>
              <a:rPr lang="es-ES" dirty="0" smtClean="0"/>
              <a:t>. </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5</a:t>
            </a:fld>
            <a:endParaRPr lang="es-ES"/>
          </a:p>
        </p:txBody>
      </p:sp>
    </p:spTree>
    <p:extLst>
      <p:ext uri="{BB962C8B-B14F-4D97-AF65-F5344CB8AC3E}">
        <p14:creationId xmlns:p14="http://schemas.microsoft.com/office/powerpoint/2010/main" val="3095420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Toutube</a:t>
            </a:r>
            <a:r>
              <a:rPr lang="es-ES" dirty="0" smtClean="0"/>
              <a:t>: </a:t>
            </a:r>
            <a:r>
              <a:rPr lang="es-ES" dirty="0" err="1" smtClean="0"/>
              <a:t>MySQL</a:t>
            </a:r>
            <a:r>
              <a:rPr lang="es-ES" dirty="0" smtClean="0"/>
              <a:t> y </a:t>
            </a:r>
            <a:r>
              <a:rPr lang="es-ES" dirty="0" err="1" smtClean="0"/>
              <a:t>BigTable</a:t>
            </a:r>
            <a:endParaRPr lang="es-ES" dirty="0" smtClean="0"/>
          </a:p>
          <a:p>
            <a:r>
              <a:rPr lang="es-ES" baseline="0" dirty="0" smtClean="0"/>
              <a:t>Amazon: </a:t>
            </a:r>
            <a:r>
              <a:rPr lang="es-ES" baseline="0" dirty="0" err="1" smtClean="0"/>
              <a:t>DynamoDB</a:t>
            </a:r>
            <a:endParaRPr lang="es-ES" baseline="0" dirty="0" smtClean="0"/>
          </a:p>
          <a:p>
            <a:endParaRPr lang="es-ES" baseline="0" dirty="0" smtClean="0"/>
          </a:p>
          <a:p>
            <a:r>
              <a:rPr lang="es-ES" dirty="0" smtClean="0"/>
              <a:t>https://www.decideo.com/Google-anuncia-la-nueva-arquitectura-del-almacen-de-datos-data-warehouse-de-YouTube_a140.html</a:t>
            </a:r>
          </a:p>
          <a:p>
            <a:endParaRPr lang="es-ES" dirty="0" smtClean="0"/>
          </a:p>
          <a:p>
            <a:r>
              <a:rPr lang="en-US" dirty="0" smtClean="0"/>
              <a:t>A9.com - </a:t>
            </a:r>
            <a:r>
              <a:rPr lang="en-US" b="1" dirty="0" smtClean="0"/>
              <a:t>Amazon</a:t>
            </a:r>
            <a:r>
              <a:rPr lang="en-US" dirty="0" smtClean="0"/>
              <a:t>*</a:t>
            </a:r>
          </a:p>
          <a:p>
            <a:r>
              <a:rPr lang="en-US" dirty="0" smtClean="0"/>
              <a:t>    We build </a:t>
            </a:r>
            <a:r>
              <a:rPr lang="en-US" b="1" dirty="0" smtClean="0"/>
              <a:t>Amazon's product search indices </a:t>
            </a:r>
            <a:r>
              <a:rPr lang="en-US" dirty="0" smtClean="0"/>
              <a:t>using the streaming API and pre-existing C++, Perl, and Python tools.</a:t>
            </a:r>
          </a:p>
          <a:p>
            <a:r>
              <a:rPr lang="en-US" dirty="0" smtClean="0"/>
              <a:t>    We process millions of sessions daily for analytics, using both the Java and streaming APIs.</a:t>
            </a:r>
          </a:p>
          <a:p>
            <a:r>
              <a:rPr lang="en-US" dirty="0" smtClean="0"/>
              <a:t>    Our clusters vary from 1 to 100 nodes </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6</a:t>
            </a:fld>
            <a:endParaRPr lang="es-ES"/>
          </a:p>
        </p:txBody>
      </p:sp>
    </p:spTree>
    <p:extLst>
      <p:ext uri="{BB962C8B-B14F-4D97-AF65-F5344CB8AC3E}">
        <p14:creationId xmlns:p14="http://schemas.microsoft.com/office/powerpoint/2010/main" val="288144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7</a:t>
            </a:fld>
            <a:endParaRPr lang="es-ES"/>
          </a:p>
        </p:txBody>
      </p:sp>
    </p:spTree>
    <p:extLst>
      <p:ext uri="{BB962C8B-B14F-4D97-AF65-F5344CB8AC3E}">
        <p14:creationId xmlns:p14="http://schemas.microsoft.com/office/powerpoint/2010/main" val="3414488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Ebay</a:t>
            </a:r>
            <a:r>
              <a:rPr lang="es-ES" dirty="0" smtClean="0"/>
              <a:t>: Apache </a:t>
            </a:r>
            <a:r>
              <a:rPr lang="es-ES" dirty="0" err="1" smtClean="0"/>
              <a:t>Cassandra</a:t>
            </a:r>
            <a:r>
              <a:rPr lang="es-ES" dirty="0" smtClean="0"/>
              <a:t>, </a:t>
            </a:r>
            <a:r>
              <a:rPr lang="es-ES" dirty="0" err="1" smtClean="0"/>
              <a:t>MongoDB</a:t>
            </a:r>
            <a:r>
              <a:rPr lang="es-ES" dirty="0" smtClean="0"/>
              <a:t>, Neo4j</a:t>
            </a:r>
          </a:p>
          <a:p>
            <a:r>
              <a:rPr lang="en-US" dirty="0" err="1" smtClean="0"/>
              <a:t>Ebay</a:t>
            </a:r>
            <a:r>
              <a:rPr lang="en-US" dirty="0" smtClean="0"/>
              <a:t> [https://wiki.apache.org/hadoop/PoweredBy]</a:t>
            </a:r>
          </a:p>
          <a:p>
            <a:r>
              <a:rPr lang="en-US" dirty="0" smtClean="0"/>
              <a:t>   532 nodes cluster (8 * 532 cores, 5.3PB).</a:t>
            </a:r>
          </a:p>
          <a:p>
            <a:r>
              <a:rPr lang="en-US" dirty="0" smtClean="0"/>
              <a:t>   Heavy usage of Java MapReduce, Apache Pig, Apache Hive, Apache </a:t>
            </a:r>
            <a:r>
              <a:rPr lang="en-US" dirty="0" err="1" smtClean="0"/>
              <a:t>HBase</a:t>
            </a:r>
            <a:endParaRPr lang="en-US" dirty="0" smtClean="0"/>
          </a:p>
          <a:p>
            <a:r>
              <a:rPr lang="en-US" dirty="0" smtClean="0"/>
              <a:t>   Using it for Search optimization and Research. </a:t>
            </a:r>
            <a:endParaRPr lang="es-ES" dirty="0"/>
          </a:p>
        </p:txBody>
      </p:sp>
      <p:sp>
        <p:nvSpPr>
          <p:cNvPr id="4" name="3 Marcador de número de diapositiva"/>
          <p:cNvSpPr>
            <a:spLocks noGrp="1"/>
          </p:cNvSpPr>
          <p:nvPr>
            <p:ph type="sldNum" sz="quarter" idx="10"/>
          </p:nvPr>
        </p:nvSpPr>
        <p:spPr/>
        <p:txBody>
          <a:bodyPr/>
          <a:lstStyle/>
          <a:p>
            <a:fld id="{F6E7F4B7-5CB4-4AED-A5B6-D4C41B4C36D5}" type="slidenum">
              <a:rPr lang="es-ES" smtClean="0"/>
              <a:pPr/>
              <a:t>8</a:t>
            </a:fld>
            <a:endParaRPr lang="es-ES"/>
          </a:p>
        </p:txBody>
      </p:sp>
    </p:spTree>
    <p:extLst>
      <p:ext uri="{BB962C8B-B14F-4D97-AF65-F5344CB8AC3E}">
        <p14:creationId xmlns:p14="http://schemas.microsoft.com/office/powerpoint/2010/main" val="28664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1pPr>
            <a:lvl2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2pPr>
            <a:lvl3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3pPr>
            <a:lvl4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4pPr>
            <a:lvl5pPr>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5pPr>
            <a:lvl6pPr marL="2321227"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6pPr>
            <a:lvl7pPr marL="2743269"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7pPr>
            <a:lvl8pPr marL="3165310"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8pPr>
            <a:lvl9pPr marL="3587351" indent="-211021" defTabSz="414715" eaLnBrk="0" fontAlgn="base" hangingPunct="0">
              <a:spcBef>
                <a:spcPct val="0"/>
              </a:spcBef>
              <a:spcAft>
                <a:spcPct val="0"/>
              </a:spcAft>
              <a:buClr>
                <a:srgbClr val="000000"/>
              </a:buClr>
              <a:buSzPct val="100000"/>
              <a:buFont typeface="Times New Roman" pitchFamily="18" charset="0"/>
              <a:tabLst>
                <a:tab pos="0" algn="l"/>
                <a:tab pos="844083" algn="l"/>
                <a:tab pos="1688165" algn="l"/>
                <a:tab pos="2532248" algn="l"/>
                <a:tab pos="3376331" algn="l"/>
                <a:tab pos="4220413" algn="l"/>
                <a:tab pos="5064496" algn="l"/>
                <a:tab pos="5908578" algn="l"/>
                <a:tab pos="6752661" algn="l"/>
                <a:tab pos="7596744" algn="l"/>
                <a:tab pos="8440826" algn="l"/>
                <a:tab pos="9284909" algn="l"/>
              </a:tabLst>
              <a:defRPr>
                <a:solidFill>
                  <a:schemeClr val="bg1"/>
                </a:solidFill>
                <a:latin typeface="Arial" pitchFamily="34" charset="0"/>
                <a:ea typeface="Droid Sans Fallback" charset="0"/>
                <a:cs typeface="Droid Sans Fallback" charset="0"/>
              </a:defRPr>
            </a:lvl9pPr>
          </a:lstStyle>
          <a:p>
            <a:fld id="{0FC56F14-C4DA-457F-85D5-403AC62B114C}" type="slidenum">
              <a:rPr lang="es-ES" smtClean="0">
                <a:solidFill>
                  <a:srgbClr val="000000"/>
                </a:solidFill>
                <a:ea typeface="DejaVu Sans" charset="0"/>
                <a:cs typeface="DejaVu Sans" charset="0"/>
              </a:rPr>
              <a:pPr/>
              <a:t>11</a:t>
            </a:fld>
            <a:endParaRPr lang="es-ES">
              <a:solidFill>
                <a:srgbClr val="000000"/>
              </a:solidFill>
              <a:ea typeface="DejaVu Sans" charset="0"/>
              <a:cs typeface="DejaVu Sans" charset="0"/>
            </a:endParaRPr>
          </a:p>
        </p:txBody>
      </p:sp>
      <p:sp>
        <p:nvSpPr>
          <p:cNvPr id="61443" name="Rectangle 1"/>
          <p:cNvSpPr>
            <a:spLocks noGrp="1" noRot="1" noChangeAspect="1" noChangeArrowheads="1" noTextEdit="1"/>
          </p:cNvSpPr>
          <p:nvPr>
            <p:ph type="sldImg"/>
          </p:nvPr>
        </p:nvSpPr>
        <p:spPr>
          <a:xfrm>
            <a:off x="1143000" y="685800"/>
            <a:ext cx="4575175" cy="34305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a:spLocks noGrp="1" noChangeArrowheads="1"/>
          </p:cNvSpPr>
          <p:nvPr>
            <p:ph type="body" idx="1"/>
          </p:nvPr>
        </p:nvSpPr>
        <p:spPr>
          <a:xfrm>
            <a:off x="685494" y="4344357"/>
            <a:ext cx="5487013" cy="4113169"/>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atin typeface="Times New Roman" pitchFamily="18" charset="0"/>
            </a:endParaRPr>
          </a:p>
        </p:txBody>
      </p:sp>
    </p:spTree>
    <p:extLst>
      <p:ext uri="{BB962C8B-B14F-4D97-AF65-F5344CB8AC3E}">
        <p14:creationId xmlns:p14="http://schemas.microsoft.com/office/powerpoint/2010/main" val="1046423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A152B30F-FB91-4F53-A942-355B127AA42D}" type="datetime1">
              <a:rPr lang="es-ES" smtClean="0"/>
              <a:pPr/>
              <a:t>24/02/2018</a:t>
            </a:fld>
            <a:endParaRPr lang="en-US"/>
          </a:p>
        </p:txBody>
      </p:sp>
      <p:sp>
        <p:nvSpPr>
          <p:cNvPr id="17" name="16 Marcador de pie de página"/>
          <p:cNvSpPr>
            <a:spLocks noGrp="1"/>
          </p:cNvSpPr>
          <p:nvPr>
            <p:ph type="ftr" sz="quarter" idx="11"/>
          </p:nvPr>
        </p:nvSpPr>
        <p:spPr/>
        <p:txBody>
          <a:bodyPr/>
          <a:lstStyle/>
          <a:p>
            <a:endParaRPr kumimoji="0" lang="en-US"/>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1974DF9-AD47-4691-BA21-BBFCE3637A9A}" type="slidenum">
              <a:rPr kumimoji="0" lang="en-US" smtClean="0"/>
              <a:pPr/>
              <a:t>‹Nº›</a:t>
            </a:fld>
            <a:endParaRPr kumimoji="0" lang="en-US"/>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B83EA80-FCAE-4CBF-ACFB-FC13D308DDDC}" type="datetime1">
              <a:rPr lang="es-ES" smtClean="0"/>
              <a:pPr/>
              <a:t>24/02/2018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132FADFE-3B8F-471C-ABF0-DBC7717ECBBC}" type="slidenum">
              <a:rPr lang="es-ES" smtClean="0"/>
              <a:pPr/>
              <a:t>‹Nº›</a:t>
            </a:fld>
            <a:endParaRPr lang="es-ES"/>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D4B86109-2857-4B62-B130-E20A793D4DDA}" type="datetime1">
              <a:rPr lang="es-ES" smtClean="0"/>
              <a:pPr/>
              <a:t>24/02/2018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C1D8715F-2F39-4617-B52C-0ADEEBAF68B3}" type="datetime1">
              <a:rPr lang="es-ES" smtClean="0"/>
              <a:pPr/>
              <a:t>24/02/2018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4361688" y="1026372"/>
            <a:ext cx="457200" cy="441325"/>
          </a:xfrm>
        </p:spPr>
        <p:txBody>
          <a:bodyPr/>
          <a:lstStyle/>
          <a:p>
            <a:fld id="{132FADFE-3B8F-471C-ABF0-DBC7717ECBBC}" type="slidenum">
              <a:rPr lang="es-ES" smtClean="0"/>
              <a:pPr/>
              <a:t>‹Nº›</a:t>
            </a:fld>
            <a:endParaRPr lang="es-ES"/>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kumimoji="0" lang="en-US"/>
          </a:p>
        </p:txBody>
      </p:sp>
      <p:sp>
        <p:nvSpPr>
          <p:cNvPr id="4" name="3 Marcador de fecha"/>
          <p:cNvSpPr>
            <a:spLocks noGrp="1"/>
          </p:cNvSpPr>
          <p:nvPr>
            <p:ph type="dt" sz="half" idx="10"/>
          </p:nvPr>
        </p:nvSpPr>
        <p:spPr/>
        <p:txBody>
          <a:bodyPr/>
          <a:lstStyle/>
          <a:p>
            <a:fld id="{3C99EE1C-9E76-4541-ADA6-A0256C8B84E0}" type="datetime1">
              <a:rPr lang="es-ES" smtClean="0"/>
              <a:pPr/>
              <a:t>24/02/2018</a:t>
            </a:fld>
            <a:endParaRPr lang="en-US"/>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1974DF9-AD47-4691-BA21-BBFCE3637A9A}" type="slidenum">
              <a:rPr kumimoji="0" lang="en-US" smtClean="0"/>
              <a:pPr/>
              <a:t>‹Nº›</a:t>
            </a:fld>
            <a:endParaRPr kumimoji="0" lang="en-US"/>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031A4D97-B5F9-4982-B40F-FC4555A4D51A}" type="datetime1">
              <a:rPr lang="es-ES" smtClean="0"/>
              <a:pPr/>
              <a:t>24/02/2018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7AB726D9-EDA7-45D7-B11E-70973583772C}" type="datetime1">
              <a:rPr lang="es-ES" smtClean="0"/>
              <a:pPr/>
              <a:t>24/02/2018</a:t>
            </a:fld>
            <a:endParaRPr lang="es-ES"/>
          </a:p>
        </p:txBody>
      </p:sp>
      <p:sp>
        <p:nvSpPr>
          <p:cNvPr id="8" name="7 Marcador de pie de página"/>
          <p:cNvSpPr>
            <a:spLocks noGrp="1"/>
          </p:cNvSpPr>
          <p:nvPr>
            <p:ph type="ftr" sz="quarter" idx="11"/>
          </p:nvPr>
        </p:nvSpPr>
        <p:spPr>
          <a:xfrm>
            <a:off x="304800" y="6409944"/>
            <a:ext cx="3581400" cy="365760"/>
          </a:xfrm>
        </p:spPr>
        <p:txBody>
          <a:bodyPr/>
          <a:lstStyle/>
          <a:p>
            <a:endParaRPr lang="es-ES"/>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132FADFE-3B8F-471C-ABF0-DBC7717ECBBC}" type="slidenum">
              <a:rPr lang="es-ES" smtClean="0"/>
              <a:pPr/>
              <a:t>‹Nº›</a:t>
            </a:fld>
            <a:endParaRPr lang="es-ES"/>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F8511F7-500B-428C-801E-2A43B67AC445}" type="datetime1">
              <a:rPr lang="es-ES" smtClean="0"/>
              <a:pPr/>
              <a:t>24/02/2018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a:xfrm>
            <a:off x="4343400" y="1036020"/>
            <a:ext cx="457200" cy="441325"/>
          </a:xfrm>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1AAB23B1-0067-46A3-AC47-2C1950CAD8CC}" type="datetime1">
              <a:rPr lang="es-ES" smtClean="0"/>
              <a:pPr/>
              <a:t>24/02/2018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2FADFE-3B8F-471C-ABF0-DBC7717ECBBC}" type="slidenum">
              <a:rPr lang="es-ES" smtClean="0"/>
              <a:pPr/>
              <a:t>‹Nº›</a:t>
            </a:fld>
            <a:endParaRPr lang="es-ES"/>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7F0B0949-7217-48AC-ACF1-557B1AF30A1C}" type="datetime1">
              <a:rPr lang="es-ES" smtClean="0"/>
              <a:pPr/>
              <a:t>24/02/2018</a:t>
            </a:fld>
            <a:endParaRPr lang="es-ES"/>
          </a:p>
        </p:txBody>
      </p:sp>
      <p:sp>
        <p:nvSpPr>
          <p:cNvPr id="6" name="5 Marcador de pie de página"/>
          <p:cNvSpPr>
            <a:spLocks noGrp="1"/>
          </p:cNvSpPr>
          <p:nvPr>
            <p:ph type="ftr" sz="quarter" idx="11"/>
          </p:nvPr>
        </p:nvSpPr>
        <p:spPr>
          <a:xfrm>
            <a:off x="301752" y="6410848"/>
            <a:ext cx="3383280" cy="365760"/>
          </a:xfrm>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132FADFE-3B8F-471C-ABF0-DBC7717ECBBC}" type="slidenum">
              <a:rPr lang="es-ES" smtClean="0"/>
              <a:pPr/>
              <a:t>‹Nº›</a:t>
            </a:fld>
            <a:endParaRPr lang="es-ES"/>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A3A23E04-CAE5-41FA-B66A-52C7F3F38D4D}" type="datetime1">
              <a:rPr lang="es-ES" smtClean="0"/>
              <a:pPr/>
              <a:t>24/02/2018</a:t>
            </a:fld>
            <a:endParaRPr lang="es-ES"/>
          </a:p>
        </p:txBody>
      </p:sp>
      <p:sp>
        <p:nvSpPr>
          <p:cNvPr id="6" name="5 Marcador de pie de página"/>
          <p:cNvSpPr>
            <a:spLocks noGrp="1"/>
          </p:cNvSpPr>
          <p:nvPr>
            <p:ph type="ftr" sz="quarter" idx="11"/>
          </p:nvPr>
        </p:nvSpPr>
        <p:spPr>
          <a:xfrm>
            <a:off x="301752" y="6410848"/>
            <a:ext cx="3584448" cy="365760"/>
          </a:xfrm>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14109D8-A2FA-4B56-8684-C0081E05C5D3}" type="datetime1">
              <a:rPr lang="es-ES" smtClean="0"/>
              <a:pPr/>
              <a:t>24/02/2018</a:t>
            </a:fld>
            <a:endParaRPr lang="es-ES"/>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ES"/>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2FADFE-3B8F-471C-ABF0-DBC7717ECBBC}" type="slidenum">
              <a:rPr lang="es-ES" smtClean="0"/>
              <a:pPr/>
              <a:t>‹Nº›</a:t>
            </a:fld>
            <a:endParaRPr lang="es-ES"/>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41.jpeg"/><Relationship Id="rId18" Type="http://schemas.openxmlformats.org/officeDocument/2006/relationships/image" Target="../media/image46.jpeg"/><Relationship Id="rId3" Type="http://schemas.openxmlformats.org/officeDocument/2006/relationships/image" Target="../media/image34.png"/><Relationship Id="rId7" Type="http://schemas.openxmlformats.org/officeDocument/2006/relationships/image" Target="../media/image15.jpeg"/><Relationship Id="rId12" Type="http://schemas.openxmlformats.org/officeDocument/2006/relationships/image" Target="../media/image40.jpeg"/><Relationship Id="rId17" Type="http://schemas.openxmlformats.org/officeDocument/2006/relationships/image" Target="../media/image45.jpeg"/><Relationship Id="rId2" Type="http://schemas.openxmlformats.org/officeDocument/2006/relationships/notesSlide" Target="../notesSlides/notesSlide14.xml"/><Relationship Id="rId16" Type="http://schemas.openxmlformats.org/officeDocument/2006/relationships/image" Target="../media/image44.jpeg"/><Relationship Id="rId1" Type="http://schemas.openxmlformats.org/officeDocument/2006/relationships/slideLayout" Target="../slideLayouts/slideLayout6.xml"/><Relationship Id="rId6" Type="http://schemas.openxmlformats.org/officeDocument/2006/relationships/image" Target="../media/image9.jpeg"/><Relationship Id="rId11" Type="http://schemas.openxmlformats.org/officeDocument/2006/relationships/image" Target="../media/image39.png"/><Relationship Id="rId5" Type="http://schemas.openxmlformats.org/officeDocument/2006/relationships/image" Target="../media/image36.jpeg"/><Relationship Id="rId15" Type="http://schemas.openxmlformats.org/officeDocument/2006/relationships/image" Target="../media/image43.jpeg"/><Relationship Id="rId10" Type="http://schemas.openxmlformats.org/officeDocument/2006/relationships/image" Target="../media/image38.jpeg"/><Relationship Id="rId4" Type="http://schemas.openxmlformats.org/officeDocument/2006/relationships/image" Target="../media/image35.png"/><Relationship Id="rId9" Type="http://schemas.openxmlformats.org/officeDocument/2006/relationships/image" Target="../media/image37.jpeg"/><Relationship Id="rId14" Type="http://schemas.openxmlformats.org/officeDocument/2006/relationships/image" Target="../media/image42.jpeg"/></Relationships>
</file>

<file path=ppt/slides/_rels/slide1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6.xml"/><Relationship Id="rId4" Type="http://schemas.openxmlformats.org/officeDocument/2006/relationships/image" Target="../media/image50.jpe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5.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8.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7.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4.jpeg"/><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11.jpeg"/><Relationship Id="rId4" Type="http://schemas.openxmlformats.org/officeDocument/2006/relationships/image" Target="../media/image15.jpe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noAutofit/>
          </a:bodyPr>
          <a:lstStyle/>
          <a:p>
            <a:r>
              <a:rPr lang="es-ES" sz="2800" dirty="0" smtClean="0"/>
              <a:t>¿</a:t>
            </a:r>
            <a:r>
              <a:rPr lang="es-ES" sz="2800" cap="none" dirty="0" smtClean="0"/>
              <a:t>Cómo crees que guardan sus datos aplicaciones como Twitter</a:t>
            </a:r>
            <a:r>
              <a:rPr lang="es-ES" sz="2800" dirty="0" smtClean="0"/>
              <a:t>, </a:t>
            </a:r>
            <a:r>
              <a:rPr lang="es-ES" sz="2800" cap="none" dirty="0" smtClean="0"/>
              <a:t>Facebook, Instagram, LinkedIn</a:t>
            </a:r>
            <a:r>
              <a:rPr lang="es-ES" sz="2800" dirty="0" smtClean="0"/>
              <a:t>, ...?</a:t>
            </a:r>
            <a:endParaRPr lang="es-ES" sz="2800" dirty="0"/>
          </a:p>
        </p:txBody>
      </p:sp>
      <p:sp>
        <p:nvSpPr>
          <p:cNvPr id="2" name="1 Título"/>
          <p:cNvSpPr>
            <a:spLocks noGrp="1"/>
          </p:cNvSpPr>
          <p:nvPr>
            <p:ph type="ctrTitle"/>
          </p:nvPr>
        </p:nvSpPr>
        <p:spPr/>
        <p:txBody>
          <a:bodyPr>
            <a:normAutofit/>
          </a:bodyPr>
          <a:lstStyle/>
          <a:p>
            <a:r>
              <a:rPr lang="es-ES" sz="4800" b="1" dirty="0" smtClean="0"/>
              <a:t>Bases de Datos que usas sin saberlo</a:t>
            </a:r>
            <a:endParaRPr lang="es-ES" sz="4800" b="1" dirty="0"/>
          </a:p>
        </p:txBody>
      </p:sp>
      <p:sp>
        <p:nvSpPr>
          <p:cNvPr id="4" name="3 Marcador de pie de página"/>
          <p:cNvSpPr>
            <a:spLocks noGrp="1"/>
          </p:cNvSpPr>
          <p:nvPr>
            <p:ph type="ftr" sz="quarter" idx="11"/>
          </p:nvPr>
        </p:nvSpPr>
        <p:spPr/>
        <p:txBody>
          <a:bodyPr/>
          <a:lstStyle/>
          <a:p>
            <a:r>
              <a:rPr kumimoji="0" lang="es-ES" dirty="0" smtClean="0"/>
              <a:t>CodeCamp18 - Diego Sevilla + </a:t>
            </a:r>
            <a:r>
              <a:rPr kumimoji="0" lang="es-ES" dirty="0" err="1" smtClean="0"/>
              <a:t>Mariajosé</a:t>
            </a:r>
            <a:r>
              <a:rPr kumimoji="0" lang="es-ES" dirty="0" smtClean="0"/>
              <a:t> Ortín</a:t>
            </a:r>
            <a:endParaRPr kumimoji="0"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129" y="620688"/>
            <a:ext cx="7020271" cy="3314577"/>
          </a:xfrm>
          <a:prstGeom prst="rect">
            <a:avLst/>
          </a:prstGeom>
          <a:solidFill>
            <a:schemeClr val="tx1">
              <a:lumMod val="50000"/>
              <a:lumOff val="50000"/>
            </a:schemeClr>
          </a:solidFill>
          <a:ln>
            <a:noFill/>
          </a:ln>
          <a:effec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2420888"/>
            <a:ext cx="3852000" cy="38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0373" y="4005064"/>
            <a:ext cx="4934115" cy="25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Título"/>
          <p:cNvSpPr>
            <a:spLocks noGrp="1"/>
          </p:cNvSpPr>
          <p:nvPr>
            <p:ph type="title"/>
          </p:nvPr>
        </p:nvSpPr>
        <p:spPr>
          <a:xfrm>
            <a:off x="179512" y="228600"/>
            <a:ext cx="8784000" cy="432000"/>
          </a:xfrm>
        </p:spPr>
        <p:txBody>
          <a:bodyPr>
            <a:normAutofit fontScale="90000"/>
          </a:bodyPr>
          <a:lstStyle/>
          <a:p>
            <a:r>
              <a:rPr lang="es-ES" dirty="0" smtClean="0"/>
              <a:t>Sistemas </a:t>
            </a:r>
            <a:r>
              <a:rPr lang="es-ES" b="1" dirty="0" smtClean="0"/>
              <a:t>predominantes</a:t>
            </a:r>
            <a:r>
              <a:rPr lang="es-ES" dirty="0" smtClean="0"/>
              <a:t> desde finales de los 80</a:t>
            </a:r>
            <a:endParaRPr lang="es-ES" dirty="0"/>
          </a:p>
        </p:txBody>
      </p:sp>
    </p:spTree>
    <p:extLst>
      <p:ext uri="{BB962C8B-B14F-4D97-AF65-F5344CB8AC3E}">
        <p14:creationId xmlns:p14="http://schemas.microsoft.com/office/powerpoint/2010/main" val="3967409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1" name="Group 1"/>
          <p:cNvGraphicFramePr>
            <a:graphicFrameLocks noGrp="1"/>
          </p:cNvGraphicFramePr>
          <p:nvPr>
            <p:extLst/>
          </p:nvPr>
        </p:nvGraphicFramePr>
        <p:xfrm>
          <a:off x="2293143" y="1658862"/>
          <a:ext cx="4583113" cy="2562226"/>
        </p:xfrm>
        <a:graphic>
          <a:graphicData uri="http://schemas.openxmlformats.org/drawingml/2006/table">
            <a:tbl>
              <a:tblPr/>
              <a:tblGrid>
                <a:gridCol w="2292351">
                  <a:extLst>
                    <a:ext uri="{9D8B030D-6E8A-4147-A177-3AD203B41FA5}">
                      <a16:colId xmlns:a16="http://schemas.microsoft.com/office/drawing/2014/main" xmlns="" val="20000"/>
                    </a:ext>
                  </a:extLst>
                </a:gridCol>
                <a:gridCol w="2290762">
                  <a:extLst>
                    <a:ext uri="{9D8B030D-6E8A-4147-A177-3AD203B41FA5}">
                      <a16:colId xmlns:a16="http://schemas.microsoft.com/office/drawing/2014/main" xmlns="" val="20001"/>
                    </a:ext>
                  </a:extLst>
                </a:gridCol>
              </a:tblGrid>
              <a:tr h="1281113">
                <a:tc>
                  <a:txBody>
                    <a:bodyPr/>
                    <a:lstStyle/>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2000" b="1" i="0" u="none" strike="noStrike" cap="none" normalizeH="0" baseline="0" dirty="0">
                        <a:ln>
                          <a:noFill/>
                        </a:ln>
                        <a:solidFill>
                          <a:srgbClr val="000000"/>
                        </a:solidFill>
                        <a:effectLst/>
                        <a:latin typeface="+mn-lt"/>
                        <a:ea typeface="Droid Sans Fallback" charset="0"/>
                        <a:cs typeface="Droid Sans Fallback" charset="0"/>
                      </a:endParaRPr>
                    </a:p>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2000" b="1" i="0" u="none" strike="noStrike" cap="none" normalizeH="0" baseline="0" dirty="0" smtClean="0">
                          <a:ln>
                            <a:noFill/>
                          </a:ln>
                          <a:solidFill>
                            <a:srgbClr val="000000"/>
                          </a:solidFill>
                          <a:effectLst/>
                          <a:latin typeface="+mn-lt"/>
                          <a:ea typeface="Droid Sans Fallback" charset="0"/>
                          <a:cs typeface="Droid Sans Fallback" charset="0"/>
                        </a:rPr>
                        <a:t>Relacionales</a:t>
                      </a:r>
                      <a:endParaRPr kumimoji="0" lang="es-ES" sz="2000" b="1" i="0" u="none" strike="noStrike" cap="none" normalizeH="0" baseline="0" dirty="0">
                        <a:ln>
                          <a:noFill/>
                        </a:ln>
                        <a:solidFill>
                          <a:srgbClr val="000000"/>
                        </a:solidFill>
                        <a:effectLst/>
                        <a:latin typeface="+mn-lt"/>
                        <a:ea typeface="Droid Sans Fallback" charset="0"/>
                        <a:cs typeface="Droid Sans Fallback" charset="0"/>
                      </a:endParaRPr>
                    </a:p>
                  </a:txBody>
                  <a:tcPr marL="90000" marR="90000" marT="59436"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chemeClr val="accent4">
                        <a:lumMod val="60000"/>
                        <a:lumOff val="40000"/>
                      </a:schemeClr>
                    </a:solidFill>
                  </a:tcPr>
                </a:tc>
                <a:tc>
                  <a:txBody>
                    <a:bodyPr/>
                    <a:lstStyle/>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2000" b="1" i="0" u="none" strike="noStrike" cap="none" normalizeH="0" baseline="0" dirty="0">
                        <a:ln>
                          <a:noFill/>
                        </a:ln>
                        <a:solidFill>
                          <a:srgbClr val="000000"/>
                        </a:solidFill>
                        <a:effectLst/>
                        <a:latin typeface="+mn-lt"/>
                        <a:ea typeface="Droid Sans Fallback" charset="0"/>
                        <a:cs typeface="Droid Sans Fallback" charset="0"/>
                      </a:endParaRPr>
                    </a:p>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2000" b="1" i="0" u="none" strike="noStrike" cap="none" normalizeH="0" baseline="0" dirty="0">
                          <a:ln>
                            <a:noFill/>
                          </a:ln>
                          <a:solidFill>
                            <a:srgbClr val="C00000"/>
                          </a:solidFill>
                          <a:effectLst/>
                          <a:latin typeface="+mn-lt"/>
                          <a:ea typeface="Droid Sans Fallback" charset="0"/>
                          <a:cs typeface="Droid Sans Fallback" charset="0"/>
                        </a:rPr>
                        <a:t>Objeto-Relacionales</a:t>
                      </a:r>
                    </a:p>
                  </a:txBody>
                  <a:tcPr marL="90000" marR="90000" marT="59436"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xmlns="" val="10000"/>
                  </a:ext>
                </a:extLst>
              </a:tr>
              <a:tr h="1281113">
                <a:tc>
                  <a:txBody>
                    <a:bodyPr/>
                    <a:lstStyle/>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2000" b="0" i="0" u="none" strike="noStrike" cap="none" normalizeH="0" baseline="0" dirty="0">
                        <a:ln>
                          <a:noFill/>
                        </a:ln>
                        <a:solidFill>
                          <a:srgbClr val="000000"/>
                        </a:solidFill>
                        <a:effectLst/>
                        <a:latin typeface="+mn-lt"/>
                        <a:ea typeface="Droid Sans Fallback" charset="0"/>
                        <a:cs typeface="Droid Sans Fallback" charset="0"/>
                      </a:endParaRPr>
                    </a:p>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2000" b="0" i="0" u="none" strike="noStrike" cap="none" normalizeH="0" baseline="0" dirty="0">
                          <a:ln>
                            <a:noFill/>
                          </a:ln>
                          <a:solidFill>
                            <a:srgbClr val="000000"/>
                          </a:solidFill>
                          <a:effectLst/>
                          <a:latin typeface="+mn-lt"/>
                          <a:ea typeface="Droid Sans Fallback" charset="0"/>
                          <a:cs typeface="Droid Sans Fallback" charset="0"/>
                        </a:rPr>
                        <a:t>Sistemas de Ficheros</a:t>
                      </a:r>
                    </a:p>
                  </a:txBody>
                  <a:tcPr marL="90000" marR="90000" marT="59436"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2000" b="1" i="0" u="none" strike="noStrike" cap="none" normalizeH="0" baseline="0" dirty="0">
                        <a:ln>
                          <a:noFill/>
                        </a:ln>
                        <a:solidFill>
                          <a:srgbClr val="000000"/>
                        </a:solidFill>
                        <a:effectLst/>
                        <a:latin typeface="+mn-lt"/>
                        <a:ea typeface="Droid Sans Fallback" charset="0"/>
                        <a:cs typeface="Droid Sans Fallback" charset="0"/>
                      </a:endParaRPr>
                    </a:p>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2000" b="1" i="0" u="none" strike="noStrike" cap="none" normalizeH="0" baseline="0" dirty="0">
                          <a:ln>
                            <a:noFill/>
                          </a:ln>
                          <a:solidFill>
                            <a:schemeClr val="accent3"/>
                          </a:solidFill>
                          <a:effectLst/>
                          <a:latin typeface="+mn-lt"/>
                          <a:ea typeface="Droid Sans Fallback" charset="0"/>
                          <a:cs typeface="Droid Sans Fallback" charset="0"/>
                        </a:rPr>
                        <a:t>Orientados a objetos</a:t>
                      </a:r>
                    </a:p>
                    <a:p>
                      <a:pPr marL="0" marR="0" lvl="0" indent="0" algn="ctr"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2000" b="1" i="0" u="none" strike="noStrike" cap="none" normalizeH="0" baseline="0" dirty="0">
                        <a:ln>
                          <a:noFill/>
                        </a:ln>
                        <a:solidFill>
                          <a:srgbClr val="1818FF"/>
                        </a:solidFill>
                        <a:effectLst/>
                        <a:latin typeface="+mn-lt"/>
                        <a:ea typeface="Droid Sans Fallback" charset="0"/>
                        <a:cs typeface="Droid Sans Fallback" charset="0"/>
                      </a:endParaRPr>
                    </a:p>
                  </a:txBody>
                  <a:tcPr marL="90000" marR="90000" marT="59436" horzOverflow="overflow">
                    <a:lnL w="5760" cap="flat" cmpd="sng" algn="ctr">
                      <a:solidFill>
                        <a:srgbClr val="000000"/>
                      </a:solidFill>
                      <a:prstDash val="solid"/>
                      <a:round/>
                      <a:headEnd type="none" w="med" len="med"/>
                      <a:tailEnd type="none" w="med" len="med"/>
                    </a:lnL>
                    <a:lnR w="5760" cap="flat" cmpd="sng" algn="ctr">
                      <a:solidFill>
                        <a:srgbClr val="000000"/>
                      </a:solidFill>
                      <a:prstDash val="solid"/>
                      <a:round/>
                      <a:headEnd type="none" w="med" len="med"/>
                      <a:tailEnd type="none" w="med" len="med"/>
                    </a:lnR>
                    <a:lnT w="5760" cap="flat" cmpd="sng" algn="ctr">
                      <a:solidFill>
                        <a:srgbClr val="000000"/>
                      </a:solidFill>
                      <a:prstDash val="solid"/>
                      <a:round/>
                      <a:headEnd type="none" w="med" len="med"/>
                      <a:tailEnd type="none" w="med" len="med"/>
                    </a:lnT>
                    <a:lnB w="576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xmlns="" val="10001"/>
                  </a:ext>
                </a:extLst>
              </a:tr>
            </a:tbl>
          </a:graphicData>
        </a:graphic>
      </p:graphicFrame>
      <p:sp>
        <p:nvSpPr>
          <p:cNvPr id="18445" name="Text Box 18"/>
          <p:cNvSpPr txBox="1">
            <a:spLocks noChangeArrowheads="1"/>
          </p:cNvSpPr>
          <p:nvPr/>
        </p:nvSpPr>
        <p:spPr bwMode="auto">
          <a:xfrm>
            <a:off x="1279675" y="1988840"/>
            <a:ext cx="988069"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SzPct val="75000"/>
              <a:buFontTx/>
              <a:buNone/>
            </a:pPr>
            <a:r>
              <a:rPr lang="es-ES" sz="2000" b="1" dirty="0" err="1" smtClean="0">
                <a:solidFill>
                  <a:schemeClr val="tx1"/>
                </a:solidFill>
                <a:latin typeface="+mn-lt"/>
              </a:rPr>
              <a:t>Query</a:t>
            </a:r>
            <a:endParaRPr lang="es-ES" sz="2000" b="1" dirty="0">
              <a:solidFill>
                <a:schemeClr val="tx1"/>
              </a:solidFill>
              <a:latin typeface="+mn-lt"/>
            </a:endParaRPr>
          </a:p>
        </p:txBody>
      </p:sp>
      <p:sp>
        <p:nvSpPr>
          <p:cNvPr id="18446" name="Text Box 19"/>
          <p:cNvSpPr txBox="1">
            <a:spLocks noChangeArrowheads="1"/>
          </p:cNvSpPr>
          <p:nvPr/>
        </p:nvSpPr>
        <p:spPr bwMode="auto">
          <a:xfrm>
            <a:off x="835644" y="3265190"/>
            <a:ext cx="1432100"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algn="r" eaLnBrk="1" hangingPunct="1">
              <a:buClrTx/>
              <a:buSzPct val="75000"/>
              <a:buFontTx/>
              <a:buNone/>
            </a:pPr>
            <a:r>
              <a:rPr lang="es-ES" sz="2000" b="1" dirty="0">
                <a:solidFill>
                  <a:schemeClr val="tx1"/>
                </a:solidFill>
                <a:latin typeface="+mn-lt"/>
              </a:rPr>
              <a:t>No </a:t>
            </a:r>
            <a:r>
              <a:rPr lang="es-ES" sz="2000" b="1" dirty="0" err="1" smtClean="0">
                <a:solidFill>
                  <a:schemeClr val="tx1"/>
                </a:solidFill>
                <a:latin typeface="+mn-lt"/>
              </a:rPr>
              <a:t>Query</a:t>
            </a:r>
            <a:endParaRPr lang="es-ES" sz="2000" b="1" dirty="0">
              <a:solidFill>
                <a:schemeClr val="tx1"/>
              </a:solidFill>
              <a:latin typeface="+mn-lt"/>
            </a:endParaRPr>
          </a:p>
        </p:txBody>
      </p:sp>
      <p:sp>
        <p:nvSpPr>
          <p:cNvPr id="18447" name="Text Box 20"/>
          <p:cNvSpPr txBox="1">
            <a:spLocks noChangeArrowheads="1"/>
          </p:cNvSpPr>
          <p:nvPr/>
        </p:nvSpPr>
        <p:spPr bwMode="auto">
          <a:xfrm>
            <a:off x="4660900" y="4221088"/>
            <a:ext cx="2858773"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SzPct val="75000"/>
              <a:buFontTx/>
              <a:buNone/>
            </a:pPr>
            <a:r>
              <a:rPr lang="es-ES" sz="2000" b="1">
                <a:solidFill>
                  <a:schemeClr val="accent2"/>
                </a:solidFill>
                <a:latin typeface="+mn-lt"/>
              </a:rPr>
              <a:t>Datos estructurados</a:t>
            </a:r>
          </a:p>
          <a:p>
            <a:pPr eaLnBrk="1" hangingPunct="1">
              <a:buClrTx/>
              <a:buSzPct val="75000"/>
              <a:buFontTx/>
              <a:buNone/>
            </a:pPr>
            <a:r>
              <a:rPr lang="es-ES" sz="2000" b="1">
                <a:solidFill>
                  <a:schemeClr val="accent2"/>
                </a:solidFill>
                <a:latin typeface="+mn-lt"/>
              </a:rPr>
              <a:t>y complejos</a:t>
            </a:r>
          </a:p>
        </p:txBody>
      </p:sp>
      <p:sp>
        <p:nvSpPr>
          <p:cNvPr id="18448" name="Text Box 21"/>
          <p:cNvSpPr txBox="1">
            <a:spLocks noChangeArrowheads="1"/>
          </p:cNvSpPr>
          <p:nvPr/>
        </p:nvSpPr>
        <p:spPr bwMode="auto">
          <a:xfrm>
            <a:off x="2439988" y="4221088"/>
            <a:ext cx="2028417"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SzPct val="75000"/>
              <a:buFontTx/>
              <a:buNone/>
            </a:pPr>
            <a:r>
              <a:rPr lang="es-ES" sz="2000" b="1" dirty="0">
                <a:solidFill>
                  <a:schemeClr val="tx1"/>
                </a:solidFill>
                <a:latin typeface="+mn-lt"/>
              </a:rPr>
              <a:t>Datos simples</a:t>
            </a:r>
          </a:p>
        </p:txBody>
      </p:sp>
      <p:sp>
        <p:nvSpPr>
          <p:cNvPr id="11" name="10 Título"/>
          <p:cNvSpPr>
            <a:spLocks noGrp="1"/>
          </p:cNvSpPr>
          <p:nvPr>
            <p:ph type="title"/>
          </p:nvPr>
        </p:nvSpPr>
        <p:spPr/>
        <p:txBody>
          <a:bodyPr>
            <a:normAutofit/>
          </a:bodyPr>
          <a:lstStyle/>
          <a:p>
            <a:r>
              <a:rPr lang="es-ES" b="1" dirty="0" smtClean="0"/>
              <a:t>Objetos complejos </a:t>
            </a:r>
            <a:r>
              <a:rPr lang="es-ES" dirty="0" smtClean="0"/>
              <a:t>en </a:t>
            </a:r>
            <a:r>
              <a:rPr lang="es-ES" dirty="0" err="1" smtClean="0"/>
              <a:t>apps</a:t>
            </a:r>
            <a:r>
              <a:rPr lang="es-ES" dirty="0" smtClean="0"/>
              <a:t> de los noventa</a:t>
            </a:r>
            <a:endParaRPr lang="es-ES" dirty="0"/>
          </a:p>
        </p:txBody>
      </p:sp>
      <p:sp>
        <p:nvSpPr>
          <p:cNvPr id="12" name="11 Marcador de contenido"/>
          <p:cNvSpPr>
            <a:spLocks noGrp="1"/>
          </p:cNvSpPr>
          <p:nvPr>
            <p:ph sz="quarter" idx="1"/>
          </p:nvPr>
        </p:nvSpPr>
        <p:spPr>
          <a:xfrm>
            <a:off x="301752" y="5049336"/>
            <a:ext cx="8503920" cy="1404000"/>
          </a:xfrm>
        </p:spPr>
        <p:txBody>
          <a:bodyPr>
            <a:normAutofit fontScale="92500" lnSpcReduction="20000"/>
          </a:bodyPr>
          <a:lstStyle/>
          <a:p>
            <a:r>
              <a:rPr lang="es-ES" dirty="0" smtClean="0"/>
              <a:t>Se evidencian las limitaciones de los sistemas relacionales</a:t>
            </a:r>
          </a:p>
          <a:p>
            <a:r>
              <a:rPr lang="es-ES" dirty="0" smtClean="0"/>
              <a:t>Aparecen nuevos modelos de datos y arquitecturas de bases de datos</a:t>
            </a:r>
            <a:endParaRPr lang="es-ES" dirty="0"/>
          </a:p>
        </p:txBody>
      </p:sp>
    </p:spTree>
    <p:extLst>
      <p:ext uri="{BB962C8B-B14F-4D97-AF65-F5344CB8AC3E}">
        <p14:creationId xmlns:p14="http://schemas.microsoft.com/office/powerpoint/2010/main" val="2489006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5" y="-23283"/>
            <a:ext cx="4338501" cy="5537505"/>
          </a:xfrm>
          <a:prstGeom prst="rect">
            <a:avLst/>
          </a:prstGeom>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1800" y="4463016"/>
            <a:ext cx="6336704" cy="2350360"/>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467544" y="5733256"/>
            <a:ext cx="1260000" cy="408623"/>
          </a:xfrm>
          <a:prstGeom prst="roundRect">
            <a:avLst/>
          </a:prstGeom>
          <a:solidFill>
            <a:schemeClr val="accent1">
              <a:lumMod val="40000"/>
              <a:lumOff val="60000"/>
            </a:schemeClr>
          </a:solidFill>
        </p:spPr>
        <p:txBody>
          <a:bodyPr wrap="square" rtlCol="0">
            <a:spAutoFit/>
          </a:bodyPr>
          <a:lstStyle/>
          <a:p>
            <a:r>
              <a:rPr lang="es-ES" dirty="0" smtClean="0"/>
              <a:t>Año 2000</a:t>
            </a:r>
            <a:endParaRPr lang="es-ES" dirty="0"/>
          </a:p>
        </p:txBody>
      </p:sp>
      <p:pic>
        <p:nvPicPr>
          <p:cNvPr id="205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7944" y="-27384"/>
            <a:ext cx="5088215"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lipse 2">
            <a:extLst>
              <a:ext uri="{FF2B5EF4-FFF2-40B4-BE49-F238E27FC236}">
                <a16:creationId xmlns:a16="http://schemas.microsoft.com/office/drawing/2014/main" xmlns="" id="{121E9C7A-65F3-4717-8B3A-7946FD7030A9}"/>
              </a:ext>
            </a:extLst>
          </p:cNvPr>
          <p:cNvSpPr/>
          <p:nvPr/>
        </p:nvSpPr>
        <p:spPr>
          <a:xfrm>
            <a:off x="6876504" y="116632"/>
            <a:ext cx="2232000" cy="360040"/>
          </a:xfrm>
          <a:prstGeom prst="ellipse">
            <a:avLst/>
          </a:prstGeom>
          <a:ln w="38100">
            <a:solidFill>
              <a:srgbClr val="FF000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ES" dirty="0">
              <a:solidFill>
                <a:schemeClr val="tx1"/>
              </a:solidFill>
            </a:endParaRPr>
          </a:p>
        </p:txBody>
      </p:sp>
    </p:spTree>
    <p:extLst>
      <p:ext uri="{BB962C8B-B14F-4D97-AF65-F5344CB8AC3E}">
        <p14:creationId xmlns:p14="http://schemas.microsoft.com/office/powerpoint/2010/main" val="32293961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Título"/>
          <p:cNvSpPr>
            <a:spLocks noGrp="1"/>
          </p:cNvSpPr>
          <p:nvPr>
            <p:ph type="title"/>
          </p:nvPr>
        </p:nvSpPr>
        <p:spPr/>
        <p:txBody>
          <a:bodyPr/>
          <a:lstStyle/>
          <a:p>
            <a:r>
              <a:rPr lang="es-ES" b="1" dirty="0" smtClean="0"/>
              <a:t>Nuevos requisitos </a:t>
            </a:r>
            <a:r>
              <a:rPr lang="es-ES" dirty="0" smtClean="0"/>
              <a:t>para </a:t>
            </a:r>
            <a:r>
              <a:rPr lang="es-ES" dirty="0" err="1" smtClean="0"/>
              <a:t>apps</a:t>
            </a:r>
            <a:r>
              <a:rPr lang="es-ES" dirty="0" smtClean="0"/>
              <a:t> Web 2.0</a:t>
            </a:r>
            <a:endParaRPr lang="es-ES" dirty="0"/>
          </a:p>
        </p:txBody>
      </p:sp>
      <p:sp>
        <p:nvSpPr>
          <p:cNvPr id="12" name="11 Marcador de contenido"/>
          <p:cNvSpPr>
            <a:spLocks noGrp="1"/>
          </p:cNvSpPr>
          <p:nvPr>
            <p:ph sz="quarter" idx="1"/>
          </p:nvPr>
        </p:nvSpPr>
        <p:spPr>
          <a:xfrm>
            <a:off x="301752" y="1527048"/>
            <a:ext cx="8503920" cy="4788000"/>
          </a:xfrm>
        </p:spPr>
        <p:txBody>
          <a:bodyPr>
            <a:normAutofit/>
          </a:bodyPr>
          <a:lstStyle/>
          <a:p>
            <a:r>
              <a:rPr lang="es-ES" dirty="0" smtClean="0"/>
              <a:t>Mayor </a:t>
            </a:r>
            <a:r>
              <a:rPr lang="es-ES" b="1" dirty="0" smtClean="0"/>
              <a:t>escalabilidad</a:t>
            </a:r>
            <a:r>
              <a:rPr lang="es-ES" dirty="0" smtClean="0"/>
              <a:t> horizontal</a:t>
            </a:r>
          </a:p>
          <a:p>
            <a:pPr lvl="1"/>
            <a:r>
              <a:rPr lang="es-ES" dirty="0" smtClean="0"/>
              <a:t>Conjuntos de datos muy muy grandes</a:t>
            </a:r>
          </a:p>
          <a:p>
            <a:pPr lvl="1"/>
            <a:r>
              <a:rPr lang="es-ES" dirty="0" smtClean="0"/>
              <a:t>Sistemas con alto volumen de escrituras (</a:t>
            </a:r>
            <a:r>
              <a:rPr lang="es-ES" i="1" dirty="0" err="1" smtClean="0"/>
              <a:t>streaming</a:t>
            </a:r>
            <a:r>
              <a:rPr lang="es-ES" dirty="0" smtClean="0"/>
              <a:t> de eventos, aplicaciones sociales, etc.)</a:t>
            </a:r>
          </a:p>
          <a:p>
            <a:r>
              <a:rPr lang="es-ES" dirty="0" smtClean="0"/>
              <a:t>Demanda de productos de </a:t>
            </a:r>
            <a:r>
              <a:rPr lang="es-ES" b="1" dirty="0" smtClean="0"/>
              <a:t>software libre</a:t>
            </a:r>
          </a:p>
          <a:p>
            <a:pPr lvl="1"/>
            <a:r>
              <a:rPr lang="es-ES" dirty="0" smtClean="0"/>
              <a:t>Crecimiento de las </a:t>
            </a:r>
            <a:r>
              <a:rPr lang="es-ES" i="1" dirty="0" err="1" smtClean="0"/>
              <a:t>startups</a:t>
            </a:r>
            <a:endParaRPr lang="es-ES" i="1" dirty="0" smtClean="0"/>
          </a:p>
          <a:p>
            <a:r>
              <a:rPr lang="es-ES" b="1" dirty="0" smtClean="0"/>
              <a:t>Consultas</a:t>
            </a:r>
            <a:r>
              <a:rPr lang="es-ES" dirty="0" smtClean="0"/>
              <a:t> especializadas, no eficientes en el modelo relacional (</a:t>
            </a:r>
            <a:r>
              <a:rPr lang="es-ES" dirty="0" err="1" smtClean="0"/>
              <a:t>JOINs</a:t>
            </a:r>
            <a:r>
              <a:rPr lang="es-ES" dirty="0" smtClean="0"/>
              <a:t>)</a:t>
            </a:r>
          </a:p>
          <a:p>
            <a:r>
              <a:rPr lang="es-ES" b="1" dirty="0" smtClean="0"/>
              <a:t>Expresividad</a:t>
            </a:r>
            <a:r>
              <a:rPr lang="es-ES" dirty="0" smtClean="0"/>
              <a:t>, </a:t>
            </a:r>
            <a:r>
              <a:rPr lang="es-ES" b="1" dirty="0" smtClean="0"/>
              <a:t>flexibilidad</a:t>
            </a:r>
            <a:r>
              <a:rPr lang="es-ES" dirty="0" smtClean="0"/>
              <a:t>, </a:t>
            </a:r>
            <a:r>
              <a:rPr lang="es-ES" b="1" dirty="0" smtClean="0"/>
              <a:t>dinamismo</a:t>
            </a:r>
            <a:r>
              <a:rPr lang="es-ES" dirty="0" smtClean="0"/>
              <a:t>, </a:t>
            </a:r>
            <a:r>
              <a:rPr lang="es-ES" b="1" dirty="0" smtClean="0"/>
              <a:t>disponibilidad</a:t>
            </a:r>
            <a:r>
              <a:rPr lang="es-ES" dirty="0" smtClean="0"/>
              <a:t>.</a:t>
            </a:r>
          </a:p>
          <a:p>
            <a:pPr lvl="1"/>
            <a:r>
              <a:rPr lang="es-ES" dirty="0" smtClean="0"/>
              <a:t>Frustración con las </a:t>
            </a:r>
            <a:r>
              <a:rPr lang="es-ES" b="1" dirty="0" smtClean="0"/>
              <a:t>restricciones</a:t>
            </a:r>
            <a:r>
              <a:rPr lang="es-ES" dirty="0" smtClean="0"/>
              <a:t> del </a:t>
            </a:r>
            <a:r>
              <a:rPr lang="es-ES" b="1" dirty="0" smtClean="0"/>
              <a:t>modelo relacional</a:t>
            </a:r>
            <a:endParaRPr lang="es-ES" b="1" dirty="0"/>
          </a:p>
        </p:txBody>
      </p:sp>
    </p:spTree>
    <p:extLst>
      <p:ext uri="{BB962C8B-B14F-4D97-AF65-F5344CB8AC3E}">
        <p14:creationId xmlns:p14="http://schemas.microsoft.com/office/powerpoint/2010/main" val="5048728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604000" cy="758952"/>
          </a:xfrm>
        </p:spPr>
        <p:txBody>
          <a:bodyPr>
            <a:normAutofit/>
          </a:bodyPr>
          <a:lstStyle/>
          <a:p>
            <a:r>
              <a:rPr lang="es-ES" dirty="0" smtClean="0"/>
              <a:t>Incremento del </a:t>
            </a:r>
            <a:r>
              <a:rPr lang="es-ES" b="1" dirty="0" smtClean="0"/>
              <a:t>volumen</a:t>
            </a:r>
            <a:r>
              <a:rPr lang="es-ES" dirty="0" smtClean="0"/>
              <a:t> de datos</a:t>
            </a:r>
            <a:endParaRPr lang="es-ES" dirty="0"/>
          </a:p>
        </p:txBody>
      </p:sp>
      <p:pic>
        <p:nvPicPr>
          <p:cNvPr id="4" name="3 Marcador de contenido" descr="visual-design-with-data-62-638.jpg"/>
          <p:cNvPicPr>
            <a:picLocks noGrp="1" noChangeAspect="1"/>
          </p:cNvPicPr>
          <p:nvPr>
            <p:ph sz="quarter" idx="1"/>
          </p:nvPr>
        </p:nvPicPr>
        <p:blipFill>
          <a:blip r:embed="rId2" cstate="print"/>
          <a:stretch>
            <a:fillRect/>
          </a:stretch>
        </p:blipFill>
        <p:spPr>
          <a:xfrm>
            <a:off x="251520" y="1567873"/>
            <a:ext cx="8640000" cy="4597431"/>
          </a:xfrm>
        </p:spPr>
      </p:pic>
      <p:sp>
        <p:nvSpPr>
          <p:cNvPr id="5" name="4 Rectángulo"/>
          <p:cNvSpPr/>
          <p:nvPr/>
        </p:nvSpPr>
        <p:spPr>
          <a:xfrm>
            <a:off x="179512" y="6396335"/>
            <a:ext cx="8712968" cy="307777"/>
          </a:xfrm>
          <a:prstGeom prst="rect">
            <a:avLst/>
          </a:prstGeom>
        </p:spPr>
        <p:txBody>
          <a:bodyPr wrap="square">
            <a:spAutoFit/>
          </a:bodyPr>
          <a:lstStyle/>
          <a:p>
            <a:pPr algn="r"/>
            <a:r>
              <a:rPr lang="es-ES" sz="1400" dirty="0" smtClean="0">
                <a:solidFill>
                  <a:schemeClr val="bg1"/>
                </a:solidFill>
              </a:rPr>
              <a:t>Fuente: https://es.slideshare.net/sfamilian/visual-design-with-data-feb-2017</a:t>
            </a:r>
            <a:endParaRPr lang="es-ES" sz="1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Y llegaron las </a:t>
            </a:r>
            <a:r>
              <a:rPr lang="es-ES" b="1" dirty="0" smtClean="0"/>
              <a:t>Bases de Datos </a:t>
            </a:r>
            <a:r>
              <a:rPr lang="es-ES" b="1" dirty="0" err="1" smtClean="0"/>
              <a:t>NoSQL</a:t>
            </a:r>
            <a:endParaRPr lang="es-ES" b="1" dirty="0"/>
          </a:p>
        </p:txBody>
      </p:sp>
      <p:sp>
        <p:nvSpPr>
          <p:cNvPr id="4" name="3 Marcador de contenido"/>
          <p:cNvSpPr>
            <a:spLocks noGrp="1"/>
          </p:cNvSpPr>
          <p:nvPr>
            <p:ph sz="quarter" idx="1"/>
          </p:nvPr>
        </p:nvSpPr>
        <p:spPr/>
        <p:txBody>
          <a:bodyPr/>
          <a:lstStyle/>
          <a:p>
            <a:pPr>
              <a:buNone/>
            </a:pPr>
            <a:r>
              <a:rPr lang="es-ES" dirty="0" smtClean="0"/>
              <a:t>¿Qué significa </a:t>
            </a:r>
            <a:r>
              <a:rPr lang="es-ES" b="1" dirty="0" err="1" smtClean="0"/>
              <a:t>NoSQL</a:t>
            </a:r>
            <a:r>
              <a:rPr lang="es-ES" dirty="0" smtClean="0"/>
              <a:t>?</a:t>
            </a:r>
          </a:p>
          <a:p>
            <a:r>
              <a:rPr lang="es-ES" dirty="0" err="1" smtClean="0"/>
              <a:t>NoSQL</a:t>
            </a:r>
            <a:r>
              <a:rPr lang="es-ES" dirty="0" smtClean="0"/>
              <a:t> es un </a:t>
            </a:r>
            <a:r>
              <a:rPr lang="es-ES" i="1" dirty="0" err="1" smtClean="0"/>
              <a:t>hashtag</a:t>
            </a:r>
            <a:r>
              <a:rPr lang="es-ES" dirty="0" smtClean="0"/>
              <a:t> llamativo elegido para una conferencia en </a:t>
            </a:r>
            <a:r>
              <a:rPr lang="es-ES" b="1" dirty="0" smtClean="0"/>
              <a:t>2009 </a:t>
            </a:r>
          </a:p>
          <a:p>
            <a:pPr lvl="1"/>
            <a:r>
              <a:rPr lang="es-ES" dirty="0" smtClean="0"/>
              <a:t>Organizada por Johan </a:t>
            </a:r>
            <a:r>
              <a:rPr lang="es-ES" dirty="0" err="1" smtClean="0"/>
              <a:t>Oskarsson</a:t>
            </a:r>
            <a:r>
              <a:rPr lang="es-ES" dirty="0" smtClean="0"/>
              <a:t> de </a:t>
            </a:r>
            <a:r>
              <a:rPr lang="es-ES" i="1" dirty="0" smtClean="0"/>
              <a:t>Last.fm</a:t>
            </a:r>
          </a:p>
          <a:p>
            <a:r>
              <a:rPr lang="es-ES" dirty="0" smtClean="0"/>
              <a:t>Ahora se asocia con cientos de bases de datos diferentes, clasificadas en varios tipos, que se caracterizan por </a:t>
            </a:r>
            <a:r>
              <a:rPr lang="es-ES" b="1" dirty="0" smtClean="0"/>
              <a:t>no</a:t>
            </a:r>
            <a:r>
              <a:rPr lang="es-ES" dirty="0" smtClean="0"/>
              <a:t> usar el modelo de datos relacional ni, sobre todo, </a:t>
            </a:r>
            <a:r>
              <a:rPr lang="es-ES" b="1" dirty="0" smtClean="0"/>
              <a:t>SQL</a:t>
            </a:r>
          </a:p>
          <a:p>
            <a:r>
              <a:rPr lang="es-ES" dirty="0" smtClean="0"/>
              <a:t>Aunque, en realidad, </a:t>
            </a:r>
            <a:r>
              <a:rPr lang="es-ES" dirty="0" err="1" smtClean="0"/>
              <a:t>NoSQL</a:t>
            </a:r>
            <a:r>
              <a:rPr lang="es-ES" dirty="0" smtClean="0"/>
              <a:t> = </a:t>
            </a:r>
            <a:r>
              <a:rPr lang="es-ES" i="1" dirty="0" err="1" smtClean="0"/>
              <a:t>Not</a:t>
            </a:r>
            <a:r>
              <a:rPr lang="es-ES" i="1" dirty="0" smtClean="0"/>
              <a:t> </a:t>
            </a:r>
            <a:r>
              <a:rPr lang="es-ES" i="1" dirty="0" err="1" smtClean="0"/>
              <a:t>Only</a:t>
            </a:r>
            <a:r>
              <a:rPr lang="es-ES" i="1" dirty="0" smtClean="0"/>
              <a:t> SQL</a:t>
            </a:r>
            <a:endParaRPr lang="es-ES"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69105"/>
            <a:ext cx="9037638" cy="66722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Oval 5"/>
          <p:cNvSpPr>
            <a:spLocks noChangeArrowheads="1"/>
          </p:cNvSpPr>
          <p:nvPr/>
        </p:nvSpPr>
        <p:spPr bwMode="auto">
          <a:xfrm>
            <a:off x="3851920" y="2997200"/>
            <a:ext cx="2268000" cy="838200"/>
          </a:xfrm>
          <a:prstGeom prst="ellipse">
            <a:avLst/>
          </a:prstGeom>
          <a:noFill/>
          <a:ln w="44280" cap="sq">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Tree>
    <p:extLst>
      <p:ext uri="{BB962C8B-B14F-4D97-AF65-F5344CB8AC3E}">
        <p14:creationId xmlns:p14="http://schemas.microsoft.com/office/powerpoint/2010/main" val="15183220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Título"/>
          <p:cNvSpPr>
            <a:spLocks noGrp="1"/>
          </p:cNvSpPr>
          <p:nvPr>
            <p:ph type="title"/>
          </p:nvPr>
        </p:nvSpPr>
        <p:spPr/>
        <p:txBody>
          <a:bodyPr>
            <a:normAutofit/>
          </a:bodyPr>
          <a:lstStyle/>
          <a:p>
            <a:r>
              <a:rPr lang="es-ES" dirty="0" smtClean="0"/>
              <a:t>¡Más de 200 </a:t>
            </a:r>
            <a:r>
              <a:rPr lang="es-ES" b="1" dirty="0" smtClean="0"/>
              <a:t>sistemas </a:t>
            </a:r>
            <a:r>
              <a:rPr lang="es-ES" b="1" dirty="0" err="1" smtClean="0"/>
              <a:t>NoSQL</a:t>
            </a:r>
            <a:r>
              <a:rPr lang="es-ES" b="1" dirty="0" smtClean="0"/>
              <a:t> </a:t>
            </a:r>
            <a:r>
              <a:rPr lang="es-ES" dirty="0" smtClean="0"/>
              <a:t>!</a:t>
            </a:r>
            <a:endParaRPr lang="es-ES" dirty="0"/>
          </a:p>
        </p:txBody>
      </p:sp>
      <p:pic>
        <p:nvPicPr>
          <p:cNvPr id="29706" name="7 Imagen"/>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25224"/>
            <a:ext cx="2820462" cy="720000"/>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10 Imagen"/>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208" y="5055890"/>
            <a:ext cx="2366962" cy="1541462"/>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6 Imagen" descr="cassandra-logo.jpg"/>
          <p:cNvPicPr>
            <a:picLocks noChangeAspect="1"/>
          </p:cNvPicPr>
          <p:nvPr/>
        </p:nvPicPr>
        <p:blipFill>
          <a:blip r:embed="rId5" cstate="print"/>
          <a:stretch>
            <a:fillRect/>
          </a:stretch>
        </p:blipFill>
        <p:spPr>
          <a:xfrm>
            <a:off x="2843808" y="1520968"/>
            <a:ext cx="1620000" cy="1620000"/>
          </a:xfrm>
          <a:prstGeom prst="roundRect">
            <a:avLst/>
          </a:prstGeom>
        </p:spPr>
      </p:pic>
      <p:pic>
        <p:nvPicPr>
          <p:cNvPr id="8" name="7 Imagen" descr="mongodb-logo.jpg"/>
          <p:cNvPicPr>
            <a:picLocks noChangeAspect="1"/>
          </p:cNvPicPr>
          <p:nvPr/>
        </p:nvPicPr>
        <p:blipFill>
          <a:blip r:embed="rId6" cstate="print"/>
          <a:stretch>
            <a:fillRect/>
          </a:stretch>
        </p:blipFill>
        <p:spPr>
          <a:xfrm>
            <a:off x="323528" y="1340768"/>
            <a:ext cx="2526000" cy="720000"/>
          </a:xfrm>
          <a:prstGeom prst="roundRect">
            <a:avLst/>
          </a:prstGeom>
        </p:spPr>
      </p:pic>
      <p:pic>
        <p:nvPicPr>
          <p:cNvPr id="9" name="8 Imagen" descr="neo4j-logo.jpg"/>
          <p:cNvPicPr>
            <a:picLocks noChangeAspect="1"/>
          </p:cNvPicPr>
          <p:nvPr/>
        </p:nvPicPr>
        <p:blipFill>
          <a:blip r:embed="rId7" cstate="print"/>
          <a:stretch>
            <a:fillRect/>
          </a:stretch>
        </p:blipFill>
        <p:spPr>
          <a:xfrm>
            <a:off x="5076056" y="3357072"/>
            <a:ext cx="2051730" cy="720000"/>
          </a:xfrm>
          <a:prstGeom prst="roundRect">
            <a:avLst/>
          </a:prstGeom>
        </p:spPr>
      </p:pic>
      <p:pic>
        <p:nvPicPr>
          <p:cNvPr id="10" name="9 Imagen" descr="redis-logo.jpg"/>
          <p:cNvPicPr>
            <a:picLocks noChangeAspect="1"/>
          </p:cNvPicPr>
          <p:nvPr/>
        </p:nvPicPr>
        <p:blipFill>
          <a:blip r:embed="rId8" cstate="print"/>
          <a:stretch>
            <a:fillRect/>
          </a:stretch>
        </p:blipFill>
        <p:spPr>
          <a:xfrm>
            <a:off x="7436497" y="1520928"/>
            <a:ext cx="1494063" cy="1260000"/>
          </a:xfrm>
          <a:prstGeom prst="roundRect">
            <a:avLst/>
          </a:prstGeom>
        </p:spPr>
      </p:pic>
      <p:pic>
        <p:nvPicPr>
          <p:cNvPr id="1026" name="Picture 2" descr="C:\Users\Mariajose\Documents\Cursos&amp;Conferencias\CodeCamp2018\logos\CouchDB-logo.jpg"/>
          <p:cNvPicPr>
            <a:picLocks noChangeAspect="1" noChangeArrowheads="1"/>
          </p:cNvPicPr>
          <p:nvPr/>
        </p:nvPicPr>
        <p:blipFill>
          <a:blip r:embed="rId9" cstate="print"/>
          <a:srcRect/>
          <a:stretch>
            <a:fillRect/>
          </a:stretch>
        </p:blipFill>
        <p:spPr bwMode="auto">
          <a:xfrm>
            <a:off x="467544" y="3129136"/>
            <a:ext cx="1676400" cy="1524000"/>
          </a:xfrm>
          <a:prstGeom prst="roundRect">
            <a:avLst/>
          </a:prstGeom>
          <a:noFill/>
        </p:spPr>
      </p:pic>
      <p:pic>
        <p:nvPicPr>
          <p:cNvPr id="1027" name="Picture 3" descr="C:\Users\Mariajose\Documents\Cursos&amp;Conferencias\CodeCamp2018\logos\riak-logo.jpg"/>
          <p:cNvPicPr>
            <a:picLocks noChangeAspect="1" noChangeArrowheads="1"/>
          </p:cNvPicPr>
          <p:nvPr/>
        </p:nvPicPr>
        <p:blipFill>
          <a:blip r:embed="rId10" cstate="print"/>
          <a:srcRect/>
          <a:stretch>
            <a:fillRect/>
          </a:stretch>
        </p:blipFill>
        <p:spPr bwMode="auto">
          <a:xfrm>
            <a:off x="2987824" y="3321048"/>
            <a:ext cx="1713720" cy="540000"/>
          </a:xfrm>
          <a:prstGeom prst="roundRect">
            <a:avLst/>
          </a:prstGeom>
          <a:noFill/>
        </p:spPr>
      </p:pic>
      <p:pic>
        <p:nvPicPr>
          <p:cNvPr id="1028" name="Picture 4" descr="C:\Users\Mariajose\Documents\Cursos&amp;Conferencias\CodeCamp2018\logos\scylla-logo.png"/>
          <p:cNvPicPr>
            <a:picLocks noChangeAspect="1" noChangeArrowheads="1"/>
          </p:cNvPicPr>
          <p:nvPr/>
        </p:nvPicPr>
        <p:blipFill>
          <a:blip r:embed="rId11" cstate="print"/>
          <a:srcRect/>
          <a:stretch>
            <a:fillRect/>
          </a:stretch>
        </p:blipFill>
        <p:spPr bwMode="auto">
          <a:xfrm>
            <a:off x="443902" y="5337352"/>
            <a:ext cx="2543922" cy="1260000"/>
          </a:xfrm>
          <a:prstGeom prst="roundRect">
            <a:avLst/>
          </a:prstGeom>
          <a:noFill/>
        </p:spPr>
      </p:pic>
      <p:pic>
        <p:nvPicPr>
          <p:cNvPr id="1030" name="Picture 6" descr="C:\Users\Mariajose\Documents\Cursos&amp;Conferencias\CodeCamp2018\logos\couchbase-logo.jpg"/>
          <p:cNvPicPr>
            <a:picLocks noChangeAspect="1" noChangeArrowheads="1"/>
          </p:cNvPicPr>
          <p:nvPr/>
        </p:nvPicPr>
        <p:blipFill>
          <a:blip r:embed="rId12" cstate="print"/>
          <a:srcRect/>
          <a:stretch>
            <a:fillRect/>
          </a:stretch>
        </p:blipFill>
        <p:spPr bwMode="auto">
          <a:xfrm>
            <a:off x="4932040" y="2353444"/>
            <a:ext cx="2378075" cy="571500"/>
          </a:xfrm>
          <a:prstGeom prst="roundRect">
            <a:avLst/>
          </a:prstGeom>
          <a:noFill/>
        </p:spPr>
      </p:pic>
      <p:pic>
        <p:nvPicPr>
          <p:cNvPr id="1031" name="Picture 7" descr="C:\Users\Mariajose\Documents\Cursos&amp;Conferencias\CodeCamp2018\logos\hypertable-logo.jpg"/>
          <p:cNvPicPr>
            <a:picLocks noChangeAspect="1" noChangeArrowheads="1"/>
          </p:cNvPicPr>
          <p:nvPr/>
        </p:nvPicPr>
        <p:blipFill>
          <a:blip r:embed="rId13" cstate="print"/>
          <a:srcRect/>
          <a:stretch>
            <a:fillRect/>
          </a:stretch>
        </p:blipFill>
        <p:spPr bwMode="auto">
          <a:xfrm>
            <a:off x="3491880" y="4149080"/>
            <a:ext cx="1942240" cy="900000"/>
          </a:xfrm>
          <a:prstGeom prst="roundRect">
            <a:avLst/>
          </a:prstGeom>
          <a:noFill/>
        </p:spPr>
      </p:pic>
      <p:pic>
        <p:nvPicPr>
          <p:cNvPr id="1032" name="Picture 8" descr="C:\Users\Mariajose\Documents\Cursos&amp;Conferencias\CodeCamp2018\logos\marklogic-logo.jpg"/>
          <p:cNvPicPr>
            <a:picLocks noChangeAspect="1" noChangeArrowheads="1"/>
          </p:cNvPicPr>
          <p:nvPr/>
        </p:nvPicPr>
        <p:blipFill>
          <a:blip r:embed="rId14" cstate="print"/>
          <a:srcRect/>
          <a:stretch>
            <a:fillRect/>
          </a:stretch>
        </p:blipFill>
        <p:spPr bwMode="auto">
          <a:xfrm>
            <a:off x="323528" y="2348880"/>
            <a:ext cx="2463217" cy="540000"/>
          </a:xfrm>
          <a:prstGeom prst="roundRect">
            <a:avLst/>
          </a:prstGeom>
          <a:noFill/>
        </p:spPr>
      </p:pic>
      <p:pic>
        <p:nvPicPr>
          <p:cNvPr id="1033" name="Picture 9" descr="C:\Users\Mariajose\Documents\Cursos&amp;Conferencias\CodeCamp2018\logos\memcached-logo.jpg"/>
          <p:cNvPicPr>
            <a:picLocks noChangeAspect="1" noChangeArrowheads="1"/>
          </p:cNvPicPr>
          <p:nvPr/>
        </p:nvPicPr>
        <p:blipFill>
          <a:blip r:embed="rId15" cstate="print"/>
          <a:srcRect/>
          <a:stretch>
            <a:fillRect/>
          </a:stretch>
        </p:blipFill>
        <p:spPr bwMode="auto">
          <a:xfrm>
            <a:off x="7452320" y="2924944"/>
            <a:ext cx="1260000" cy="1260000"/>
          </a:xfrm>
          <a:prstGeom prst="roundRect">
            <a:avLst/>
          </a:prstGeom>
          <a:noFill/>
        </p:spPr>
      </p:pic>
      <p:pic>
        <p:nvPicPr>
          <p:cNvPr id="1034" name="Picture 10" descr="C:\Users\Mariajose\Documents\Cursos&amp;Conferencias\CodeCamp2018\logos\orientDB-logo.jpg"/>
          <p:cNvPicPr>
            <a:picLocks noChangeAspect="1" noChangeArrowheads="1"/>
          </p:cNvPicPr>
          <p:nvPr/>
        </p:nvPicPr>
        <p:blipFill>
          <a:blip r:embed="rId16" cstate="print"/>
          <a:srcRect/>
          <a:stretch>
            <a:fillRect/>
          </a:stretch>
        </p:blipFill>
        <p:spPr bwMode="auto">
          <a:xfrm>
            <a:off x="3409677" y="5438477"/>
            <a:ext cx="2530475" cy="1158875"/>
          </a:xfrm>
          <a:prstGeom prst="roundRect">
            <a:avLst/>
          </a:prstGeom>
          <a:noFill/>
        </p:spPr>
      </p:pic>
      <p:pic>
        <p:nvPicPr>
          <p:cNvPr id="1035" name="Picture 11" descr="C:\Users\Mariajose\Documents\Cursos&amp;Conferencias\CodeCamp2018\logos\ravenDB-logo.jpg"/>
          <p:cNvPicPr>
            <a:picLocks noChangeAspect="1" noChangeArrowheads="1"/>
          </p:cNvPicPr>
          <p:nvPr/>
        </p:nvPicPr>
        <p:blipFill>
          <a:blip r:embed="rId17" cstate="print"/>
          <a:srcRect/>
          <a:stretch>
            <a:fillRect/>
          </a:stretch>
        </p:blipFill>
        <p:spPr bwMode="auto">
          <a:xfrm>
            <a:off x="4788024" y="1412776"/>
            <a:ext cx="2504130" cy="540000"/>
          </a:xfrm>
          <a:prstGeom prst="roundRect">
            <a:avLst/>
          </a:prstGeom>
          <a:noFill/>
        </p:spPr>
      </p:pic>
      <p:pic>
        <p:nvPicPr>
          <p:cNvPr id="1036" name="Picture 12" descr="C:\Users\Mariajose\Documents\Cursos&amp;Conferencias\CodeCamp2018\logos\accumulo.jpg"/>
          <p:cNvPicPr>
            <a:picLocks noChangeAspect="1" noChangeArrowheads="1"/>
          </p:cNvPicPr>
          <p:nvPr/>
        </p:nvPicPr>
        <p:blipFill>
          <a:blip r:embed="rId18" cstate="print"/>
          <a:srcRect/>
          <a:stretch>
            <a:fillRect/>
          </a:stretch>
        </p:blipFill>
        <p:spPr bwMode="auto">
          <a:xfrm>
            <a:off x="5868144" y="4437112"/>
            <a:ext cx="2650001" cy="720000"/>
          </a:xfrm>
          <a:prstGeom prst="rect">
            <a:avLst/>
          </a:prstGeom>
          <a:noFill/>
        </p:spPr>
      </p:pic>
    </p:spTree>
    <p:extLst>
      <p:ext uri="{BB962C8B-B14F-4D97-AF65-F5344CB8AC3E}">
        <p14:creationId xmlns:p14="http://schemas.microsoft.com/office/powerpoint/2010/main" val="297181241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2" name="11 Conector recto de flecha"/>
          <p:cNvCxnSpPr>
            <a:cxnSpLocks noChangeShapeType="1"/>
          </p:cNvCxnSpPr>
          <p:nvPr/>
        </p:nvCxnSpPr>
        <p:spPr bwMode="auto">
          <a:xfrm>
            <a:off x="755733" y="2636912"/>
            <a:ext cx="514350" cy="0"/>
          </a:xfrm>
          <a:prstGeom prst="straightConnector1">
            <a:avLst/>
          </a:prstGeom>
          <a:noFill/>
          <a:ln w="4127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3" name="12 Conector recto de flecha"/>
          <p:cNvCxnSpPr>
            <a:cxnSpLocks noChangeShapeType="1"/>
          </p:cNvCxnSpPr>
          <p:nvPr/>
        </p:nvCxnSpPr>
        <p:spPr bwMode="auto">
          <a:xfrm>
            <a:off x="755733" y="2852936"/>
            <a:ext cx="514350" cy="0"/>
          </a:xfrm>
          <a:prstGeom prst="straightConnector1">
            <a:avLst/>
          </a:prstGeom>
          <a:noFill/>
          <a:ln w="4127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4" name="13 Conector recto de flecha"/>
          <p:cNvCxnSpPr>
            <a:cxnSpLocks noChangeShapeType="1"/>
          </p:cNvCxnSpPr>
          <p:nvPr/>
        </p:nvCxnSpPr>
        <p:spPr bwMode="auto">
          <a:xfrm>
            <a:off x="755733" y="4149760"/>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5" name="14 Conector recto de flecha"/>
          <p:cNvCxnSpPr>
            <a:cxnSpLocks noChangeShapeType="1"/>
          </p:cNvCxnSpPr>
          <p:nvPr/>
        </p:nvCxnSpPr>
        <p:spPr bwMode="auto">
          <a:xfrm>
            <a:off x="755733" y="5445224"/>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6" name="15 Conector recto de flecha"/>
          <p:cNvCxnSpPr>
            <a:cxnSpLocks noChangeShapeType="1"/>
          </p:cNvCxnSpPr>
          <p:nvPr/>
        </p:nvCxnSpPr>
        <p:spPr bwMode="auto">
          <a:xfrm>
            <a:off x="755733" y="5265204"/>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7" name="16 Conector recto de flecha"/>
          <p:cNvCxnSpPr>
            <a:cxnSpLocks noChangeShapeType="1"/>
          </p:cNvCxnSpPr>
          <p:nvPr/>
        </p:nvCxnSpPr>
        <p:spPr bwMode="auto">
          <a:xfrm>
            <a:off x="754083" y="5085184"/>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9" name="18 Conector recto de flecha"/>
          <p:cNvCxnSpPr>
            <a:cxnSpLocks noChangeShapeType="1"/>
          </p:cNvCxnSpPr>
          <p:nvPr/>
        </p:nvCxnSpPr>
        <p:spPr bwMode="auto">
          <a:xfrm>
            <a:off x="755733" y="6237312"/>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40" name="8 Conector recto de flecha"/>
          <p:cNvCxnSpPr>
            <a:cxnSpLocks noChangeShapeType="1"/>
          </p:cNvCxnSpPr>
          <p:nvPr/>
        </p:nvCxnSpPr>
        <p:spPr bwMode="auto">
          <a:xfrm>
            <a:off x="773196" y="2088000"/>
            <a:ext cx="496887" cy="0"/>
          </a:xfrm>
          <a:prstGeom prst="straightConnector1">
            <a:avLst/>
          </a:prstGeom>
          <a:noFill/>
          <a:ln w="4127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18 Conector recto de flecha"/>
          <p:cNvCxnSpPr>
            <a:cxnSpLocks noChangeShapeType="1"/>
          </p:cNvCxnSpPr>
          <p:nvPr/>
        </p:nvCxnSpPr>
        <p:spPr bwMode="auto">
          <a:xfrm>
            <a:off x="778947" y="5805944"/>
            <a:ext cx="514800" cy="0"/>
          </a:xfrm>
          <a:prstGeom prst="straightConnector1">
            <a:avLst/>
          </a:prstGeom>
          <a:noFill/>
          <a:ln w="41275" algn="ctr">
            <a:solidFill>
              <a:srgbClr val="0F30BD"/>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 name="14 Imagen" descr="ranking-db.jpg"/>
          <p:cNvPicPr>
            <a:picLocks noChangeAspect="1"/>
          </p:cNvPicPr>
          <p:nvPr/>
        </p:nvPicPr>
        <p:blipFill>
          <a:blip r:embed="rId3" cstate="print"/>
          <a:stretch>
            <a:fillRect/>
          </a:stretch>
        </p:blipFill>
        <p:spPr>
          <a:xfrm>
            <a:off x="1293747" y="693376"/>
            <a:ext cx="6374597" cy="6120000"/>
          </a:xfrm>
          <a:prstGeom prst="rect">
            <a:avLst/>
          </a:prstGeom>
        </p:spPr>
      </p:pic>
      <p:sp>
        <p:nvSpPr>
          <p:cNvPr id="16" name="15 Rectángulo"/>
          <p:cNvSpPr/>
          <p:nvPr/>
        </p:nvSpPr>
        <p:spPr>
          <a:xfrm>
            <a:off x="8358807" y="1268760"/>
            <a:ext cx="430887" cy="4968552"/>
          </a:xfrm>
          <a:prstGeom prst="rect">
            <a:avLst/>
          </a:prstGeom>
        </p:spPr>
        <p:txBody>
          <a:bodyPr vert="vert270" wrap="square">
            <a:spAutoFit/>
          </a:bodyPr>
          <a:lstStyle/>
          <a:p>
            <a:r>
              <a:rPr lang="es-ES" sz="1600" dirty="0" smtClean="0"/>
              <a:t>(Fuente: https://db-engines.com/en/ranking)</a:t>
            </a:r>
            <a:endParaRPr lang="es-ES" sz="1600" dirty="0"/>
          </a:p>
        </p:txBody>
      </p:sp>
      <p:sp>
        <p:nvSpPr>
          <p:cNvPr id="13" name="12 Título"/>
          <p:cNvSpPr>
            <a:spLocks noGrp="1"/>
          </p:cNvSpPr>
          <p:nvPr>
            <p:ph type="title"/>
          </p:nvPr>
        </p:nvSpPr>
        <p:spPr>
          <a:xfrm>
            <a:off x="301752" y="228600"/>
            <a:ext cx="8534400" cy="504000"/>
          </a:xfrm>
        </p:spPr>
        <p:txBody>
          <a:bodyPr tIns="0" bIns="0">
            <a:normAutofit/>
          </a:bodyPr>
          <a:lstStyle/>
          <a:p>
            <a:r>
              <a:rPr lang="es-ES" dirty="0" smtClean="0"/>
              <a:t>Hay </a:t>
            </a:r>
            <a:r>
              <a:rPr lang="es-ES" b="1" dirty="0" smtClean="0"/>
              <a:t>3 entre las 10 primeras </a:t>
            </a:r>
            <a:r>
              <a:rPr lang="es-ES" dirty="0" smtClean="0"/>
              <a:t>del </a:t>
            </a:r>
            <a:r>
              <a:rPr lang="es-ES" i="1" dirty="0" smtClean="0"/>
              <a:t>ranking</a:t>
            </a:r>
            <a:endParaRPr lang="es-ES" sz="2000" i="1" dirty="0"/>
          </a:p>
        </p:txBody>
      </p:sp>
    </p:spTree>
    <p:extLst>
      <p:ext uri="{BB962C8B-B14F-4D97-AF65-F5344CB8AC3E}">
        <p14:creationId xmlns:p14="http://schemas.microsoft.com/office/powerpoint/2010/main" val="14548443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pPr algn="r"/>
            <a:r>
              <a:rPr lang="es-ES" b="1" dirty="0" smtClean="0"/>
              <a:t>Interés</a:t>
            </a:r>
            <a:r>
              <a:rPr lang="es-ES" dirty="0" smtClean="0"/>
              <a:t> en BD </a:t>
            </a:r>
            <a:r>
              <a:rPr lang="es-ES" b="1" dirty="0" err="1" smtClean="0"/>
              <a:t>NoSQL</a:t>
            </a:r>
            <a:endParaRPr lang="es-ES" b="1" dirty="0"/>
          </a:p>
        </p:txBody>
      </p:sp>
      <p:pic>
        <p:nvPicPr>
          <p:cNvPr id="6" name="5 Imagen" descr="google-trends-2004-2018.jpg"/>
          <p:cNvPicPr>
            <a:picLocks noChangeAspect="1"/>
          </p:cNvPicPr>
          <p:nvPr/>
        </p:nvPicPr>
        <p:blipFill>
          <a:blip r:embed="rId2" cstate="print"/>
          <a:stretch>
            <a:fillRect/>
          </a:stretch>
        </p:blipFill>
        <p:spPr>
          <a:xfrm>
            <a:off x="179512" y="908720"/>
            <a:ext cx="8843658" cy="5832648"/>
          </a:xfrm>
          <a:prstGeom prst="rect">
            <a:avLst/>
          </a:prstGeom>
        </p:spPr>
      </p:pic>
      <p:pic>
        <p:nvPicPr>
          <p:cNvPr id="7" name="6 Imagen" descr="google-trends.jpg"/>
          <p:cNvPicPr>
            <a:picLocks noChangeAspect="1"/>
          </p:cNvPicPr>
          <p:nvPr/>
        </p:nvPicPr>
        <p:blipFill>
          <a:blip r:embed="rId3" cstate="print"/>
          <a:stretch>
            <a:fillRect/>
          </a:stretch>
        </p:blipFill>
        <p:spPr>
          <a:xfrm>
            <a:off x="107504" y="156632"/>
            <a:ext cx="1697144" cy="540000"/>
          </a:xfrm>
          <a:prstGeom prst="roundRect">
            <a:avLst/>
          </a:prstGeom>
        </p:spPr>
      </p:pic>
      <p:pic>
        <p:nvPicPr>
          <p:cNvPr id="8" name="7 Imagen" descr="google-trends-busqueda.jpg"/>
          <p:cNvPicPr>
            <a:picLocks noChangeAspect="1"/>
          </p:cNvPicPr>
          <p:nvPr/>
        </p:nvPicPr>
        <p:blipFill>
          <a:blip r:embed="rId4" cstate="print"/>
          <a:stretch>
            <a:fillRect/>
          </a:stretch>
        </p:blipFill>
        <p:spPr>
          <a:xfrm>
            <a:off x="1907704" y="188640"/>
            <a:ext cx="2244111" cy="1044000"/>
          </a:xfrm>
          <a:prstGeom prst="roundRect">
            <a:avLst/>
          </a:prstGeom>
        </p:spPr>
      </p:pic>
    </p:spTree>
    <p:extLst>
      <p:ext uri="{BB962C8B-B14F-4D97-AF65-F5344CB8AC3E}">
        <p14:creationId xmlns:p14="http://schemas.microsoft.com/office/powerpoint/2010/main" val="355801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smtClean="0"/>
              <a:t>Twitter</a:t>
            </a:r>
            <a:endParaRPr lang="es-ES" b="1" dirty="0"/>
          </a:p>
        </p:txBody>
      </p:sp>
      <p:pic>
        <p:nvPicPr>
          <p:cNvPr id="4" name="3 Imagen" descr="mySQL-logo.jpg"/>
          <p:cNvPicPr>
            <a:picLocks noChangeAspect="1"/>
          </p:cNvPicPr>
          <p:nvPr/>
        </p:nvPicPr>
        <p:blipFill>
          <a:blip r:embed="rId3" cstate="print"/>
          <a:stretch>
            <a:fillRect/>
          </a:stretch>
        </p:blipFill>
        <p:spPr>
          <a:xfrm>
            <a:off x="323528" y="2492896"/>
            <a:ext cx="2423076" cy="1260000"/>
          </a:xfrm>
          <a:prstGeom prst="rect">
            <a:avLst/>
          </a:prstGeom>
        </p:spPr>
      </p:pic>
      <p:pic>
        <p:nvPicPr>
          <p:cNvPr id="6" name="5 Imagen" descr="redis-logo.jpg"/>
          <p:cNvPicPr>
            <a:picLocks noChangeAspect="1"/>
          </p:cNvPicPr>
          <p:nvPr/>
        </p:nvPicPr>
        <p:blipFill>
          <a:blip r:embed="rId4" cstate="print"/>
          <a:stretch>
            <a:fillRect/>
          </a:stretch>
        </p:blipFill>
        <p:spPr>
          <a:xfrm>
            <a:off x="395536" y="3861248"/>
            <a:ext cx="2134383" cy="1800000"/>
          </a:xfrm>
          <a:prstGeom prst="rect">
            <a:avLst/>
          </a:prstGeom>
        </p:spPr>
      </p:pic>
      <p:pic>
        <p:nvPicPr>
          <p:cNvPr id="11" name="10 Imagen" descr="twitter-logo.jpg"/>
          <p:cNvPicPr>
            <a:picLocks noChangeAspect="1"/>
          </p:cNvPicPr>
          <p:nvPr/>
        </p:nvPicPr>
        <p:blipFill>
          <a:blip r:embed="rId5" cstate="print"/>
          <a:stretch>
            <a:fillRect/>
          </a:stretch>
        </p:blipFill>
        <p:spPr>
          <a:xfrm>
            <a:off x="4067944" y="332656"/>
            <a:ext cx="1077705" cy="1080000"/>
          </a:xfrm>
          <a:prstGeom prst="roundRect">
            <a:avLst/>
          </a:prstGeom>
        </p:spPr>
      </p:pic>
      <p:sp>
        <p:nvSpPr>
          <p:cNvPr id="10" name="9 CuadroTexto"/>
          <p:cNvSpPr txBox="1"/>
          <p:nvPr/>
        </p:nvSpPr>
        <p:spPr>
          <a:xfrm>
            <a:off x="6012160" y="2996952"/>
            <a:ext cx="2520280" cy="783193"/>
          </a:xfrm>
          <a:prstGeom prst="roundRect">
            <a:avLst/>
          </a:prstGeom>
          <a:solidFill>
            <a:schemeClr val="accent3">
              <a:lumMod val="20000"/>
              <a:lumOff val="80000"/>
            </a:schemeClr>
          </a:solidFill>
        </p:spPr>
        <p:txBody>
          <a:bodyPr wrap="square" rtlCol="0">
            <a:spAutoFit/>
          </a:bodyPr>
          <a:lstStyle/>
          <a:p>
            <a:pPr algn="ctr"/>
            <a:r>
              <a:rPr lang="es-ES" sz="4000" b="1" dirty="0" err="1" smtClean="0">
                <a:latin typeface="Consolas" pitchFamily="49" charset="0"/>
                <a:cs typeface="Consolas" pitchFamily="49" charset="0"/>
              </a:rPr>
              <a:t>FlockDB</a:t>
            </a:r>
            <a:endParaRPr lang="es-ES" sz="4000" b="1" dirty="0">
              <a:latin typeface="Consolas" pitchFamily="49" charset="0"/>
              <a:cs typeface="Consolas" pitchFamily="49" charset="0"/>
            </a:endParaRPr>
          </a:p>
        </p:txBody>
      </p:sp>
      <p:pic>
        <p:nvPicPr>
          <p:cNvPr id="12" name="11 Imagen" descr="postgreSQL-logo.jpg"/>
          <p:cNvPicPr>
            <a:picLocks noChangeAspect="1"/>
          </p:cNvPicPr>
          <p:nvPr/>
        </p:nvPicPr>
        <p:blipFill>
          <a:blip r:embed="rId6" cstate="print"/>
          <a:stretch>
            <a:fillRect/>
          </a:stretch>
        </p:blipFill>
        <p:spPr>
          <a:xfrm>
            <a:off x="3347864" y="2708920"/>
            <a:ext cx="1623060" cy="1805940"/>
          </a:xfrm>
          <a:prstGeom prst="rect">
            <a:avLst/>
          </a:prstGeom>
        </p:spPr>
      </p:pic>
      <p:sp>
        <p:nvSpPr>
          <p:cNvPr id="13" name="12 CuadroTexto"/>
          <p:cNvSpPr txBox="1"/>
          <p:nvPr/>
        </p:nvSpPr>
        <p:spPr>
          <a:xfrm>
            <a:off x="2555776" y="5310103"/>
            <a:ext cx="2844000" cy="783193"/>
          </a:xfrm>
          <a:prstGeom prst="roundRect">
            <a:avLst/>
          </a:prstGeom>
          <a:solidFill>
            <a:schemeClr val="accent3">
              <a:lumMod val="20000"/>
              <a:lumOff val="80000"/>
            </a:schemeClr>
          </a:solidFill>
        </p:spPr>
        <p:txBody>
          <a:bodyPr wrap="square" rtlCol="0">
            <a:spAutoFit/>
          </a:bodyPr>
          <a:lstStyle/>
          <a:p>
            <a:pPr algn="ctr"/>
            <a:r>
              <a:rPr lang="es-ES" sz="4000" b="1" dirty="0" smtClean="0">
                <a:latin typeface="Consolas" pitchFamily="49" charset="0"/>
                <a:cs typeface="Consolas" pitchFamily="49" charset="0"/>
              </a:rPr>
              <a:t>Manhattan</a:t>
            </a:r>
            <a:endParaRPr lang="es-ES" sz="4000" b="1" dirty="0">
              <a:latin typeface="Consolas" pitchFamily="49" charset="0"/>
              <a:cs typeface="Consolas" pitchFamily="49" charset="0"/>
            </a:endParaRPr>
          </a:p>
        </p:txBody>
      </p:sp>
      <p:pic>
        <p:nvPicPr>
          <p:cNvPr id="15" name="Picture 2" descr="C:\Users\Mariajose\Documents\Cursos&amp;Conferencias\CodeCamp2018\logos\hbase-logo.jpg"/>
          <p:cNvPicPr>
            <a:picLocks noChangeAspect="1" noChangeArrowheads="1"/>
          </p:cNvPicPr>
          <p:nvPr/>
        </p:nvPicPr>
        <p:blipFill>
          <a:blip r:embed="rId7" cstate="print"/>
          <a:srcRect/>
          <a:stretch>
            <a:fillRect/>
          </a:stretch>
        </p:blipFill>
        <p:spPr bwMode="auto">
          <a:xfrm>
            <a:off x="5501580" y="5016847"/>
            <a:ext cx="3390900" cy="860425"/>
          </a:xfrm>
          <a:prstGeom prst="rect">
            <a:avLst/>
          </a:prstGeom>
          <a:noFill/>
        </p:spPr>
      </p:pic>
      <p:pic>
        <p:nvPicPr>
          <p:cNvPr id="7" name="6 Imagen" descr="hadoop-logo.jpg"/>
          <p:cNvPicPr>
            <a:picLocks noChangeAspect="1"/>
          </p:cNvPicPr>
          <p:nvPr/>
        </p:nvPicPr>
        <p:blipFill>
          <a:blip r:embed="rId8" cstate="print"/>
          <a:stretch>
            <a:fillRect/>
          </a:stretch>
        </p:blipFill>
        <p:spPr>
          <a:xfrm>
            <a:off x="5513010" y="4148167"/>
            <a:ext cx="3368040" cy="86868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 Características de los sistemas </a:t>
            </a:r>
            <a:r>
              <a:rPr lang="es-ES" dirty="0" err="1" smtClean="0"/>
              <a:t>NoSQL</a:t>
            </a:r>
            <a:endParaRPr lang="es-ES" dirty="0"/>
          </a:p>
        </p:txBody>
      </p:sp>
      <p:sp>
        <p:nvSpPr>
          <p:cNvPr id="8" name="7 Marcador de contenido"/>
          <p:cNvSpPr>
            <a:spLocks noGrp="1"/>
          </p:cNvSpPr>
          <p:nvPr>
            <p:ph sz="quarter" idx="1"/>
          </p:nvPr>
        </p:nvSpPr>
        <p:spPr>
          <a:xfrm>
            <a:off x="301752" y="1527048"/>
            <a:ext cx="8503920" cy="4860000"/>
          </a:xfrm>
        </p:spPr>
        <p:txBody>
          <a:bodyPr>
            <a:normAutofit lnSpcReduction="10000"/>
          </a:bodyPr>
          <a:lstStyle/>
          <a:p>
            <a:r>
              <a:rPr lang="es-ES" dirty="0" smtClean="0"/>
              <a:t>Modelos de datos más ricos que el relacional.</a:t>
            </a:r>
          </a:p>
          <a:p>
            <a:pPr lvl="1"/>
            <a:r>
              <a:rPr lang="es-ES" dirty="0" smtClean="0"/>
              <a:t>Excepto las clave-valor.</a:t>
            </a:r>
          </a:p>
          <a:p>
            <a:r>
              <a:rPr lang="es-ES" dirty="0" smtClean="0"/>
              <a:t>Orientadas a Escalabilidad.</a:t>
            </a:r>
          </a:p>
          <a:p>
            <a:pPr lvl="1"/>
            <a:r>
              <a:rPr lang="es-ES" dirty="0" smtClean="0"/>
              <a:t>Diseño basado en procesamiento distribuido.</a:t>
            </a:r>
          </a:p>
          <a:p>
            <a:pPr lvl="1"/>
            <a:r>
              <a:rPr lang="es-ES" dirty="0" smtClean="0"/>
              <a:t>Replicación de datos y </a:t>
            </a:r>
            <a:r>
              <a:rPr lang="es-ES" dirty="0" err="1" smtClean="0"/>
              <a:t>particionamiento</a:t>
            </a:r>
            <a:r>
              <a:rPr lang="es-ES" dirty="0" smtClean="0"/>
              <a:t> vertical.</a:t>
            </a:r>
          </a:p>
          <a:p>
            <a:r>
              <a:rPr lang="es-ES" dirty="0" smtClean="0"/>
              <a:t>Mayor flexibilidad en representación de datos.</a:t>
            </a:r>
          </a:p>
          <a:p>
            <a:pPr lvl="1"/>
            <a:r>
              <a:rPr lang="es-ES" dirty="0" smtClean="0"/>
              <a:t>La mayoría no requieren definir un esquema (</a:t>
            </a:r>
            <a:r>
              <a:rPr lang="es-ES" i="1" dirty="0" err="1" smtClean="0"/>
              <a:t>Schemaless</a:t>
            </a:r>
            <a:r>
              <a:rPr lang="es-ES" dirty="0" smtClean="0"/>
              <a:t>)</a:t>
            </a:r>
          </a:p>
          <a:p>
            <a:r>
              <a:rPr lang="es-ES" dirty="0" smtClean="0"/>
              <a:t>No usan SQL. </a:t>
            </a:r>
          </a:p>
          <a:p>
            <a:pPr lvl="1"/>
            <a:r>
              <a:rPr lang="es-ES" dirty="0" smtClean="0"/>
              <a:t>Operaciones expresadas en lenguajes “más simples” que SQL.</a:t>
            </a:r>
          </a:p>
          <a:p>
            <a:r>
              <a:rPr lang="es-ES" dirty="0" smtClean="0"/>
              <a:t>Favorecen disponibilidad de datos frente a consistencia.</a:t>
            </a:r>
          </a:p>
          <a:p>
            <a:pPr lvl="1"/>
            <a:r>
              <a:rPr lang="es-ES" dirty="0" smtClean="0"/>
              <a:t>Al contrario que transacciones ACID en sistemas relacionales.</a:t>
            </a:r>
          </a:p>
          <a:p>
            <a:endParaRPr lang="es-ES" dirty="0"/>
          </a:p>
        </p:txBody>
      </p:sp>
    </p:spTree>
    <p:extLst>
      <p:ext uri="{BB962C8B-B14F-4D97-AF65-F5344CB8AC3E}">
        <p14:creationId xmlns:p14="http://schemas.microsoft.com/office/powerpoint/2010/main" val="37001194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r>
              <a:rPr lang="es-ES" dirty="0" smtClean="0"/>
              <a:t>Categorías </a:t>
            </a:r>
            <a:r>
              <a:rPr lang="es-ES" dirty="0" err="1" smtClean="0"/>
              <a:t>NoSQL</a:t>
            </a:r>
            <a:endParaRPr lang="es-ES" dirty="0"/>
          </a:p>
        </p:txBody>
      </p:sp>
      <p:sp>
        <p:nvSpPr>
          <p:cNvPr id="6" name="5 Marcador de contenido"/>
          <p:cNvSpPr>
            <a:spLocks noGrp="1"/>
          </p:cNvSpPr>
          <p:nvPr>
            <p:ph sz="quarter" idx="1"/>
          </p:nvPr>
        </p:nvSpPr>
        <p:spPr>
          <a:xfrm>
            <a:off x="301752" y="1527048"/>
            <a:ext cx="8640000" cy="4860000"/>
          </a:xfrm>
        </p:spPr>
        <p:txBody>
          <a:bodyPr>
            <a:normAutofit lnSpcReduction="10000"/>
          </a:bodyPr>
          <a:lstStyle/>
          <a:p>
            <a:r>
              <a:rPr lang="es-ES" b="1" dirty="0" smtClean="0"/>
              <a:t>Clave-valor</a:t>
            </a:r>
            <a:r>
              <a:rPr lang="es-ES" dirty="0" smtClean="0"/>
              <a:t> (</a:t>
            </a:r>
            <a:r>
              <a:rPr lang="es-ES" i="1" dirty="0" smtClean="0"/>
              <a:t>Key-</a:t>
            </a:r>
            <a:r>
              <a:rPr lang="es-ES" i="1" dirty="0" err="1" smtClean="0"/>
              <a:t>value</a:t>
            </a:r>
            <a:r>
              <a:rPr lang="es-ES" dirty="0" smtClean="0"/>
              <a:t>). </a:t>
            </a:r>
          </a:p>
          <a:p>
            <a:pPr lvl="1"/>
            <a:r>
              <a:rPr lang="es-ES" dirty="0" smtClean="0"/>
              <a:t>Colección de pares clave-valor.</a:t>
            </a:r>
          </a:p>
          <a:p>
            <a:r>
              <a:rPr lang="es-ES" dirty="0" smtClean="0"/>
              <a:t>Basadas en </a:t>
            </a:r>
            <a:r>
              <a:rPr lang="es-ES" b="1" dirty="0" smtClean="0"/>
              <a:t>Documentos</a:t>
            </a:r>
            <a:r>
              <a:rPr lang="es-ES" dirty="0" smtClean="0"/>
              <a:t>. </a:t>
            </a:r>
          </a:p>
          <a:p>
            <a:pPr lvl="1"/>
            <a:r>
              <a:rPr lang="es-ES" dirty="0" smtClean="0"/>
              <a:t>También una colección de pares clave-valor, pero el valor toma la forma de un documento estructurado.</a:t>
            </a:r>
          </a:p>
          <a:p>
            <a:r>
              <a:rPr lang="es-ES" b="1" dirty="0" err="1" smtClean="0"/>
              <a:t>Columnares</a:t>
            </a:r>
            <a:r>
              <a:rPr lang="es-ES" dirty="0" smtClean="0"/>
              <a:t> o familia de columnas. </a:t>
            </a:r>
          </a:p>
          <a:p>
            <a:pPr lvl="1"/>
            <a:r>
              <a:rPr lang="es-ES" dirty="0" smtClean="0"/>
              <a:t>Almacenamiento por columnas (en vez de por filas).</a:t>
            </a:r>
          </a:p>
          <a:p>
            <a:pPr lvl="1"/>
            <a:r>
              <a:rPr lang="es-ES" dirty="0" smtClean="0"/>
              <a:t>Cada tabla es una colección de filas. Cada fila contiene una clave y un conjunto de (familias de) columnas.</a:t>
            </a:r>
          </a:p>
          <a:p>
            <a:r>
              <a:rPr lang="es-ES" dirty="0" smtClean="0"/>
              <a:t>Bases de datos </a:t>
            </a:r>
            <a:r>
              <a:rPr lang="es-ES" b="1" dirty="0" smtClean="0"/>
              <a:t>de Grafos</a:t>
            </a:r>
            <a:r>
              <a:rPr lang="es-ES" dirty="0" smtClean="0"/>
              <a:t>. </a:t>
            </a:r>
          </a:p>
          <a:p>
            <a:pPr lvl="1"/>
            <a:r>
              <a:rPr lang="es-ES" dirty="0" smtClean="0"/>
              <a:t>La única con modelo de datos NO orientado a la agregación.</a:t>
            </a:r>
          </a:p>
          <a:p>
            <a:pPr lvl="1"/>
            <a:r>
              <a:rPr lang="es-ES" dirty="0" smtClean="0"/>
              <a:t>Datos almacenados como un grafo etiquetado de propiedades.</a:t>
            </a:r>
            <a:endParaRPr lang="es-ES" dirty="0"/>
          </a:p>
        </p:txBody>
      </p:sp>
    </p:spTree>
    <p:extLst>
      <p:ext uri="{BB962C8B-B14F-4D97-AF65-F5344CB8AC3E}">
        <p14:creationId xmlns:p14="http://schemas.microsoft.com/office/powerpoint/2010/main" val="1055147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Tabla"/>
          <p:cNvGraphicFramePr>
            <a:graphicFrameLocks noGrp="1"/>
          </p:cNvGraphicFramePr>
          <p:nvPr>
            <p:extLst>
              <p:ext uri="{D42A27DB-BD31-4B8C-83A1-F6EECF244321}">
                <p14:modId xmlns:p14="http://schemas.microsoft.com/office/powerpoint/2010/main" val="3998562724"/>
              </p:ext>
            </p:extLst>
          </p:nvPr>
        </p:nvGraphicFramePr>
        <p:xfrm>
          <a:off x="1574760" y="2165568"/>
          <a:ext cx="5877560" cy="3708400"/>
        </p:xfrm>
        <a:graphic>
          <a:graphicData uri="http://schemas.openxmlformats.org/drawingml/2006/table">
            <a:tbl>
              <a:tblPr firstRow="1" bandRow="1">
                <a:tableStyleId>{5C22544A-7EE6-4342-B048-85BDC9FD1C3A}</a:tableStyleId>
              </a:tblPr>
              <a:tblGrid>
                <a:gridCol w="2052955">
                  <a:extLst>
                    <a:ext uri="{9D8B030D-6E8A-4147-A177-3AD203B41FA5}">
                      <a16:colId xmlns:a16="http://schemas.microsoft.com/office/drawing/2014/main" xmlns="" val="20001"/>
                    </a:ext>
                  </a:extLst>
                </a:gridCol>
                <a:gridCol w="3824605">
                  <a:extLst>
                    <a:ext uri="{9D8B030D-6E8A-4147-A177-3AD203B41FA5}">
                      <a16:colId xmlns:a16="http://schemas.microsoft.com/office/drawing/2014/main" xmlns="" val="20002"/>
                    </a:ext>
                  </a:extLst>
                </a:gridCol>
              </a:tblGrid>
              <a:tr h="370840">
                <a:tc>
                  <a:txBody>
                    <a:bodyPr/>
                    <a:lstStyle/>
                    <a:p>
                      <a:r>
                        <a:rPr lang="es-ES" sz="1400" b="0" dirty="0">
                          <a:solidFill>
                            <a:schemeClr val="tx1"/>
                          </a:solidFill>
                          <a:latin typeface="Consolas" pitchFamily="49" charset="0"/>
                          <a:cs typeface="Consolas" pitchFamily="49" charset="0"/>
                        </a:rPr>
                        <a:t>"movie:0:title"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a:t>
                      </a:r>
                      <a:r>
                        <a:rPr lang="es-ES" sz="1400" b="0" dirty="0" err="1">
                          <a:solidFill>
                            <a:schemeClr val="tx1"/>
                          </a:solidFill>
                          <a:latin typeface="Consolas" pitchFamily="49" charset="0"/>
                          <a:cs typeface="Consolas" pitchFamily="49" charset="0"/>
                        </a:rPr>
                        <a:t>After</a:t>
                      </a:r>
                      <a:r>
                        <a:rPr lang="es-ES" sz="1400" b="0" dirty="0">
                          <a:solidFill>
                            <a:schemeClr val="tx1"/>
                          </a:solidFill>
                          <a:latin typeface="Consolas" pitchFamily="49" charset="0"/>
                          <a:cs typeface="Consolas" pitchFamily="49" charset="0"/>
                        </a:rPr>
                        <a:t> </a:t>
                      </a:r>
                      <a:r>
                        <a:rPr lang="es-ES" sz="1400" b="0" dirty="0" err="1">
                          <a:solidFill>
                            <a:schemeClr val="tx1"/>
                          </a:solidFill>
                          <a:latin typeface="Consolas" pitchFamily="49" charset="0"/>
                          <a:cs typeface="Consolas" pitchFamily="49" charset="0"/>
                        </a:rPr>
                        <a:t>hours</a:t>
                      </a:r>
                      <a:r>
                        <a:rPr lang="es-ES" sz="1400" b="0" dirty="0">
                          <a:solidFill>
                            <a:schemeClr val="tx1"/>
                          </a:solidFill>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s-ES" sz="1400" b="0" dirty="0">
                          <a:solidFill>
                            <a:schemeClr val="tx1"/>
                          </a:solidFill>
                          <a:latin typeface="Consolas" pitchFamily="49" charset="0"/>
                          <a:cs typeface="Consolas" pitchFamily="49" charset="0"/>
                        </a:rPr>
                        <a:t>"movie:0:genre"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"comedia</a:t>
                      </a:r>
                      <a:r>
                        <a:rPr lang="es-ES" sz="1400" b="0" baseline="0" dirty="0">
                          <a:solidFill>
                            <a:schemeClr val="tx1"/>
                          </a:solidFill>
                          <a:latin typeface="Consolas" pitchFamily="49" charset="0"/>
                          <a:cs typeface="Consolas" pitchFamily="49" charset="0"/>
                        </a:rPr>
                        <a:t> negra</a:t>
                      </a:r>
                      <a:r>
                        <a:rPr lang="es-ES" sz="1400" b="0" dirty="0">
                          <a:solidFill>
                            <a:schemeClr val="tx1"/>
                          </a:solidFill>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r>
                        <a:rPr lang="es-ES" sz="1400" b="0" dirty="0">
                          <a:solidFill>
                            <a:schemeClr val="tx1"/>
                          </a:solidFill>
                          <a:latin typeface="Consolas" pitchFamily="49" charset="0"/>
                          <a:cs typeface="Consolas" pitchFamily="49" charset="0"/>
                        </a:rPr>
                        <a:t>"movie:0:director"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"director:0"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370840">
                <a:tc>
                  <a:txBody>
                    <a:bodyPr/>
                    <a:lstStyle/>
                    <a:p>
                      <a:r>
                        <a:rPr lang="es-ES" sz="1400" b="0" dirty="0">
                          <a:solidFill>
                            <a:schemeClr val="tx1"/>
                          </a:solidFill>
                          <a:latin typeface="Consolas" pitchFamily="49" charset="0"/>
                          <a:cs typeface="Consolas" pitchFamily="49" charset="0"/>
                        </a:rPr>
                        <a:t>"movie:1:title"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a:t>
                      </a:r>
                      <a:r>
                        <a:rPr lang="es-ES" sz="1400" b="0" dirty="0" err="1">
                          <a:solidFill>
                            <a:schemeClr val="tx1"/>
                          </a:solidFill>
                          <a:latin typeface="Consolas" pitchFamily="49" charset="0"/>
                          <a:cs typeface="Consolas" pitchFamily="49" charset="0"/>
                        </a:rPr>
                        <a:t>Brazil</a:t>
                      </a:r>
                      <a:r>
                        <a:rPr lang="es-ES" sz="1400" b="0" dirty="0">
                          <a:solidFill>
                            <a:schemeClr val="tx1"/>
                          </a:solidFill>
                          <a:latin typeface="Consolas" pitchFamily="49" charset="0"/>
                          <a:cs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370840">
                <a:tc>
                  <a:txBody>
                    <a:bodyPr/>
                    <a:lstStyle/>
                    <a:p>
                      <a:r>
                        <a:rPr lang="es-ES" sz="1400" b="0" dirty="0">
                          <a:solidFill>
                            <a:schemeClr val="tx1"/>
                          </a:solidFill>
                          <a:latin typeface="Consolas" pitchFamily="49" charset="0"/>
                          <a:cs typeface="Consolas" pitchFamily="49" charset="0"/>
                        </a:rPr>
                        <a:t>"movie:2:genre"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"ciencia</a:t>
                      </a:r>
                      <a:r>
                        <a:rPr lang="es-ES" sz="1400" b="0" baseline="0" dirty="0">
                          <a:solidFill>
                            <a:schemeClr val="tx1"/>
                          </a:solidFill>
                          <a:latin typeface="Consolas" pitchFamily="49" charset="0"/>
                          <a:cs typeface="Consolas" pitchFamily="49" charset="0"/>
                        </a:rPr>
                        <a:t> ficción", "</a:t>
                      </a:r>
                      <a:r>
                        <a:rPr lang="es-ES" sz="1400" b="0" baseline="0" dirty="0" err="1">
                          <a:solidFill>
                            <a:schemeClr val="tx1"/>
                          </a:solidFill>
                          <a:latin typeface="Consolas" pitchFamily="49" charset="0"/>
                          <a:cs typeface="Consolas" pitchFamily="49" charset="0"/>
                        </a:rPr>
                        <a:t>Satira</a:t>
                      </a:r>
                      <a:r>
                        <a:rPr lang="es-ES" sz="1400" b="0" baseline="0" dirty="0">
                          <a:solidFill>
                            <a:schemeClr val="tx1"/>
                          </a:solidFill>
                          <a:latin typeface="Consolas" pitchFamily="49" charset="0"/>
                          <a:cs typeface="Consolas" pitchFamily="49" charset="0"/>
                        </a:rPr>
                        <a:t>", "Drama"</a:t>
                      </a:r>
                      <a:endParaRPr lang="es-ES" sz="1400" b="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solidFill>
                            <a:schemeClr val="tx1"/>
                          </a:solidFill>
                          <a:latin typeface="Consolas" pitchFamily="49" charset="0"/>
                          <a:cs typeface="Consolas" pitchFamily="49" charset="0"/>
                        </a:rPr>
                        <a:t>"movie:0:director"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"director:1"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solidFill>
                            <a:schemeClr val="tx1"/>
                          </a:solidFill>
                          <a:latin typeface="Consolas" pitchFamily="49" charset="0"/>
                          <a:cs typeface="Consolas" pitchFamily="49" charset="0"/>
                        </a:rPr>
                        <a:t>"director:0:name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"Martin</a:t>
                      </a:r>
                      <a:r>
                        <a:rPr lang="es-ES" sz="1400" b="0" baseline="0" dirty="0">
                          <a:solidFill>
                            <a:schemeClr val="tx1"/>
                          </a:solidFill>
                          <a:latin typeface="Consolas" pitchFamily="49" charset="0"/>
                          <a:cs typeface="Consolas" pitchFamily="49" charset="0"/>
                        </a:rPr>
                        <a:t> </a:t>
                      </a:r>
                      <a:r>
                        <a:rPr lang="es-ES" sz="1400" b="0" baseline="0" dirty="0" err="1">
                          <a:solidFill>
                            <a:schemeClr val="tx1"/>
                          </a:solidFill>
                          <a:latin typeface="Consolas" pitchFamily="49" charset="0"/>
                          <a:cs typeface="Consolas" pitchFamily="49" charset="0"/>
                        </a:rPr>
                        <a:t>Scorsese</a:t>
                      </a:r>
                      <a:r>
                        <a:rPr lang="es-ES" sz="1400" b="0" baseline="0" dirty="0">
                          <a:solidFill>
                            <a:schemeClr val="tx1"/>
                          </a:solidFill>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solidFill>
                            <a:schemeClr val="tx1"/>
                          </a:solidFill>
                          <a:latin typeface="Consolas" pitchFamily="49" charset="0"/>
                          <a:cs typeface="Consolas" pitchFamily="49" charset="0"/>
                        </a:rPr>
                        <a:t>"director:0:movies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[movie:0, movie:12,…]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solidFill>
                            <a:schemeClr val="tx1"/>
                          </a:solidFill>
                          <a:latin typeface="Consolas" pitchFamily="49" charset="0"/>
                          <a:cs typeface="Consolas" pitchFamily="49" charset="0"/>
                        </a:rPr>
                        <a:t>"director:1:name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"Terry </a:t>
                      </a:r>
                      <a:r>
                        <a:rPr lang="es-ES" sz="1400" b="0" dirty="0" err="1">
                          <a:solidFill>
                            <a:schemeClr val="tx1"/>
                          </a:solidFill>
                          <a:latin typeface="Consolas" pitchFamily="49" charset="0"/>
                          <a:cs typeface="Consolas" pitchFamily="49" charset="0"/>
                        </a:rPr>
                        <a:t>Gilliam</a:t>
                      </a:r>
                      <a:r>
                        <a:rPr lang="es-ES" sz="1400" b="0" baseline="0" dirty="0">
                          <a:solidFill>
                            <a:schemeClr val="tx1"/>
                          </a:solidFill>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solidFill>
                            <a:schemeClr val="tx1"/>
                          </a:solidFill>
                          <a:latin typeface="Consolas" pitchFamily="49" charset="0"/>
                          <a:cs typeface="Consolas" pitchFamily="49" charset="0"/>
                        </a:rPr>
                        <a:t>"director:1:movies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400" b="0" dirty="0">
                          <a:solidFill>
                            <a:schemeClr val="tx1"/>
                          </a:solidFill>
                          <a:latin typeface="Consolas" pitchFamily="49" charset="0"/>
                          <a:cs typeface="Consolas" pitchFamily="49" charset="0"/>
                        </a:rPr>
                        <a:t>[movie:0, movie:12,…]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bl>
          </a:graphicData>
        </a:graphic>
      </p:graphicFrame>
      <p:sp>
        <p:nvSpPr>
          <p:cNvPr id="4" name="3 Rectángulo redondeado"/>
          <p:cNvSpPr/>
          <p:nvPr/>
        </p:nvSpPr>
        <p:spPr>
          <a:xfrm>
            <a:off x="6300192" y="1508209"/>
            <a:ext cx="1080000" cy="408623"/>
          </a:xfrm>
          <a:prstGeom prst="roundRect">
            <a:avLst/>
          </a:prstGeom>
          <a:solidFill>
            <a:schemeClr val="accent4">
              <a:lumMod val="40000"/>
              <a:lumOff val="60000"/>
            </a:schemeClr>
          </a:solidFill>
          <a:ln>
            <a:noFill/>
          </a:ln>
        </p:spPr>
        <p:txBody>
          <a:bodyPr wrap="square" rtlCol="0" anchor="ctr">
            <a:spAutoFit/>
          </a:bodyPr>
          <a:lstStyle/>
          <a:p>
            <a:pPr algn="ctr"/>
            <a:r>
              <a:rPr lang="es-ES" b="1" dirty="0"/>
              <a:t>valor</a:t>
            </a:r>
          </a:p>
        </p:txBody>
      </p:sp>
      <p:sp>
        <p:nvSpPr>
          <p:cNvPr id="7" name="6 Rectángulo redondeado"/>
          <p:cNvSpPr/>
          <p:nvPr/>
        </p:nvSpPr>
        <p:spPr>
          <a:xfrm>
            <a:off x="1115736" y="1508209"/>
            <a:ext cx="1080000" cy="408623"/>
          </a:xfrm>
          <a:prstGeom prst="roundRect">
            <a:avLst/>
          </a:prstGeom>
          <a:solidFill>
            <a:schemeClr val="accent4">
              <a:lumMod val="40000"/>
              <a:lumOff val="60000"/>
            </a:schemeClr>
          </a:solidFill>
          <a:ln>
            <a:noFill/>
          </a:ln>
        </p:spPr>
        <p:txBody>
          <a:bodyPr wrap="square" rtlCol="0" anchor="ctr">
            <a:spAutoFit/>
          </a:bodyPr>
          <a:lstStyle/>
          <a:p>
            <a:pPr algn="ctr"/>
            <a:r>
              <a:rPr lang="es-ES" b="1" dirty="0"/>
              <a:t>clave</a:t>
            </a:r>
          </a:p>
        </p:txBody>
      </p:sp>
      <p:sp>
        <p:nvSpPr>
          <p:cNvPr id="6" name="5 CuadroTexto"/>
          <p:cNvSpPr txBox="1"/>
          <p:nvPr/>
        </p:nvSpPr>
        <p:spPr>
          <a:xfrm>
            <a:off x="6516216" y="5949280"/>
            <a:ext cx="2388795" cy="400110"/>
          </a:xfrm>
          <a:prstGeom prst="rect">
            <a:avLst/>
          </a:prstGeom>
          <a:noFill/>
        </p:spPr>
        <p:txBody>
          <a:bodyPr wrap="none" rtlCol="0">
            <a:spAutoFit/>
          </a:bodyPr>
          <a:lstStyle/>
          <a:p>
            <a:r>
              <a:rPr lang="es-ES" sz="2000" b="1" i="1" dirty="0" err="1">
                <a:solidFill>
                  <a:schemeClr val="accent2"/>
                </a:solidFill>
              </a:rPr>
              <a:t>Array</a:t>
            </a:r>
            <a:r>
              <a:rPr lang="es-ES" sz="2000" b="1" dirty="0">
                <a:solidFill>
                  <a:schemeClr val="accent2"/>
                </a:solidFill>
              </a:rPr>
              <a:t> asociativo</a:t>
            </a:r>
          </a:p>
        </p:txBody>
      </p:sp>
      <p:sp>
        <p:nvSpPr>
          <p:cNvPr id="8" name="7 Título"/>
          <p:cNvSpPr>
            <a:spLocks noGrp="1"/>
          </p:cNvSpPr>
          <p:nvPr>
            <p:ph type="title"/>
          </p:nvPr>
        </p:nvSpPr>
        <p:spPr/>
        <p:txBody>
          <a:bodyPr/>
          <a:lstStyle/>
          <a:p>
            <a:r>
              <a:rPr lang="es-ES" dirty="0" smtClean="0"/>
              <a:t>Clave-valor</a:t>
            </a:r>
            <a:endParaRPr lang="es-ES" dirty="0"/>
          </a:p>
        </p:txBody>
      </p:sp>
      <p:cxnSp>
        <p:nvCxnSpPr>
          <p:cNvPr id="10" name="9 Conector recto de flecha"/>
          <p:cNvCxnSpPr>
            <a:stCxn id="7" idx="3"/>
          </p:cNvCxnSpPr>
          <p:nvPr/>
        </p:nvCxnSpPr>
        <p:spPr>
          <a:xfrm>
            <a:off x="2195736" y="1712521"/>
            <a:ext cx="216024" cy="348327"/>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a:off x="6012160" y="1700808"/>
            <a:ext cx="288032"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55718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39" y="686494"/>
            <a:ext cx="7891607" cy="6126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3683207" y="1372126"/>
            <a:ext cx="1031051" cy="369332"/>
          </a:xfrm>
          <a:prstGeom prst="rect">
            <a:avLst/>
          </a:prstGeom>
          <a:noFill/>
        </p:spPr>
        <p:txBody>
          <a:bodyPr wrap="none" rtlCol="0">
            <a:spAutoFit/>
          </a:bodyPr>
          <a:lstStyle/>
          <a:p>
            <a:r>
              <a:rPr lang="es-ES" b="1" dirty="0" err="1">
                <a:solidFill>
                  <a:schemeClr val="accent2"/>
                </a:solidFill>
              </a:rPr>
              <a:t>Movies</a:t>
            </a:r>
            <a:endParaRPr lang="es-ES" b="1" dirty="0">
              <a:solidFill>
                <a:schemeClr val="accent2"/>
              </a:solidFill>
            </a:endParaRPr>
          </a:p>
        </p:txBody>
      </p:sp>
      <p:cxnSp>
        <p:nvCxnSpPr>
          <p:cNvPr id="5" name="4 Conector recto de flecha"/>
          <p:cNvCxnSpPr>
            <a:stCxn id="3" idx="3"/>
          </p:cNvCxnSpPr>
          <p:nvPr/>
        </p:nvCxnSpPr>
        <p:spPr bwMode="auto">
          <a:xfrm>
            <a:off x="4714258" y="1556792"/>
            <a:ext cx="468000" cy="0"/>
          </a:xfrm>
          <a:prstGeom prst="straightConnector1">
            <a:avLst/>
          </a:prstGeom>
          <a:solidFill>
            <a:srgbClr val="00B8FF"/>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7 Conector recto de flecha"/>
          <p:cNvCxnSpPr/>
          <p:nvPr/>
        </p:nvCxnSpPr>
        <p:spPr bwMode="auto">
          <a:xfrm>
            <a:off x="3203848" y="1556792"/>
            <a:ext cx="468000" cy="0"/>
          </a:xfrm>
          <a:prstGeom prst="straightConnector1">
            <a:avLst/>
          </a:prstGeom>
          <a:solidFill>
            <a:srgbClr val="00B8FF"/>
          </a:solidFill>
          <a:ln w="25400" cap="flat" cmpd="sng" algn="ctr">
            <a:solidFill>
              <a:schemeClr val="tx1"/>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9 CuadroTexto"/>
          <p:cNvSpPr txBox="1"/>
          <p:nvPr/>
        </p:nvSpPr>
        <p:spPr>
          <a:xfrm>
            <a:off x="3419872" y="5589240"/>
            <a:ext cx="1311578" cy="369332"/>
          </a:xfrm>
          <a:prstGeom prst="rect">
            <a:avLst/>
          </a:prstGeom>
          <a:noFill/>
        </p:spPr>
        <p:txBody>
          <a:bodyPr wrap="none" rtlCol="0">
            <a:spAutoFit/>
          </a:bodyPr>
          <a:lstStyle/>
          <a:p>
            <a:r>
              <a:rPr lang="es-ES" b="1" dirty="0" err="1">
                <a:solidFill>
                  <a:schemeClr val="accent2"/>
                </a:solidFill>
              </a:rPr>
              <a:t>Directors</a:t>
            </a:r>
            <a:endParaRPr lang="es-ES" b="1" dirty="0">
              <a:solidFill>
                <a:schemeClr val="accent2"/>
              </a:solidFill>
            </a:endParaRPr>
          </a:p>
        </p:txBody>
      </p:sp>
      <p:cxnSp>
        <p:nvCxnSpPr>
          <p:cNvPr id="12" name="11 Conector recto de flecha"/>
          <p:cNvCxnSpPr/>
          <p:nvPr/>
        </p:nvCxnSpPr>
        <p:spPr bwMode="auto">
          <a:xfrm>
            <a:off x="2987824" y="5805264"/>
            <a:ext cx="479359" cy="0"/>
          </a:xfrm>
          <a:prstGeom prst="straightConnector1">
            <a:avLst/>
          </a:prstGeom>
          <a:solidFill>
            <a:srgbClr val="00B8FF"/>
          </a:solidFill>
          <a:ln w="25400" cap="flat" cmpd="sng" algn="ctr">
            <a:solidFill>
              <a:schemeClr val="tx1"/>
            </a:solidFill>
            <a:prstDash val="solid"/>
            <a:round/>
            <a:headEnd type="arrow"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12 Título"/>
          <p:cNvSpPr>
            <a:spLocks noGrp="1"/>
          </p:cNvSpPr>
          <p:nvPr>
            <p:ph type="title"/>
          </p:nvPr>
        </p:nvSpPr>
        <p:spPr>
          <a:xfrm>
            <a:off x="301752" y="80696"/>
            <a:ext cx="8534400" cy="612000"/>
          </a:xfrm>
        </p:spPr>
        <p:txBody>
          <a:bodyPr>
            <a:normAutofit/>
          </a:bodyPr>
          <a:lstStyle/>
          <a:p>
            <a:r>
              <a:rPr lang="es-ES" dirty="0" smtClean="0"/>
              <a:t>Documentos</a:t>
            </a:r>
            <a:endParaRPr lang="es-ES" dirty="0"/>
          </a:p>
        </p:txBody>
      </p:sp>
      <p:cxnSp>
        <p:nvCxnSpPr>
          <p:cNvPr id="14" name="13 Conector recto de flecha"/>
          <p:cNvCxnSpPr/>
          <p:nvPr/>
        </p:nvCxnSpPr>
        <p:spPr bwMode="auto">
          <a:xfrm>
            <a:off x="4716016" y="5805264"/>
            <a:ext cx="468000" cy="0"/>
          </a:xfrm>
          <a:prstGeom prst="straightConnector1">
            <a:avLst/>
          </a:prstGeom>
          <a:solidFill>
            <a:srgbClr val="00B8FF"/>
          </a:solidFill>
          <a:ln w="254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1615190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2996984"/>
            <a:ext cx="2052008" cy="360000"/>
          </a:xfrm>
          <a:prstGeom prst="rect">
            <a:avLst/>
          </a:prstGeom>
          <a:solidFill>
            <a:schemeClr val="tx2">
              <a:lumMod val="10000"/>
              <a:lumOff val="90000"/>
            </a:schemeClr>
          </a:solidFill>
          <a:ln>
            <a:solidFill>
              <a:schemeClr val="tx1"/>
            </a:solidFill>
          </a:ln>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a:r>
              <a:rPr lang="es-ES" sz="1400" dirty="0" smtClean="0">
                <a:solidFill>
                  <a:schemeClr val="tx1"/>
                </a:solidFill>
                <a:latin typeface="Consolas" pitchFamily="49" charset="0"/>
                <a:cs typeface="Consolas" pitchFamily="49" charset="0"/>
              </a:rPr>
              <a:t>"Jo qué </a:t>
            </a:r>
            <a:r>
              <a:rPr lang="es-ES" sz="1400" dirty="0">
                <a:solidFill>
                  <a:schemeClr val="tx1"/>
                </a:solidFill>
                <a:latin typeface="Consolas" pitchFamily="49" charset="0"/>
                <a:cs typeface="Consolas" pitchFamily="49" charset="0"/>
              </a:rPr>
              <a:t>noche(1985)"</a:t>
            </a:r>
          </a:p>
        </p:txBody>
      </p:sp>
      <p:graphicFrame>
        <p:nvGraphicFramePr>
          <p:cNvPr id="3" name="2 Tabla"/>
          <p:cNvGraphicFramePr>
            <a:graphicFrameLocks noGrp="1"/>
          </p:cNvGraphicFramePr>
          <p:nvPr>
            <p:extLst/>
          </p:nvPr>
        </p:nvGraphicFramePr>
        <p:xfrm>
          <a:off x="4275271" y="1210752"/>
          <a:ext cx="3023235" cy="1112520"/>
        </p:xfrm>
        <a:graphic>
          <a:graphicData uri="http://schemas.openxmlformats.org/drawingml/2006/table">
            <a:tbl>
              <a:tblPr firstRow="1" bandRow="1">
                <a:tableStyleId>{0505E3EF-67EA-436B-97B2-0124C06EBD24}</a:tableStyleId>
              </a:tblPr>
              <a:tblGrid>
                <a:gridCol w="1068705">
                  <a:extLst>
                    <a:ext uri="{9D8B030D-6E8A-4147-A177-3AD203B41FA5}">
                      <a16:colId xmlns:a16="http://schemas.microsoft.com/office/drawing/2014/main" xmlns="" val="20000"/>
                    </a:ext>
                  </a:extLst>
                </a:gridCol>
                <a:gridCol w="1954530">
                  <a:extLst>
                    <a:ext uri="{9D8B030D-6E8A-4147-A177-3AD203B41FA5}">
                      <a16:colId xmlns:a16="http://schemas.microsoft.com/office/drawing/2014/main" xmlns="" val="20001"/>
                    </a:ext>
                  </a:extLst>
                </a:gridCol>
              </a:tblGrid>
              <a:tr h="370840">
                <a:tc>
                  <a:txBody>
                    <a:bodyPr/>
                    <a:lstStyle/>
                    <a:p>
                      <a:r>
                        <a:rPr lang="es-ES" sz="1400" b="0" dirty="0" err="1">
                          <a:latin typeface="Consolas" pitchFamily="49" charset="0"/>
                          <a:cs typeface="Consolas" pitchFamily="49" charset="0"/>
                        </a:rPr>
                        <a:t>genre</a:t>
                      </a:r>
                      <a:endParaRPr lang="es-ES" sz="1400" b="0" dirty="0">
                        <a:solidFill>
                          <a:schemeClr val="tx1"/>
                        </a:solidFill>
                        <a:latin typeface="Consolas" pitchFamily="49" charset="0"/>
                        <a:cs typeface="Consolas"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latin typeface="Consolas" pitchFamily="49" charset="0"/>
                          <a:cs typeface="Consolas" pitchFamily="49" charset="0"/>
                        </a:rPr>
                        <a:t>"comedia</a:t>
                      </a:r>
                      <a:r>
                        <a:rPr lang="es-ES" sz="1400" b="0" baseline="0" dirty="0">
                          <a:latin typeface="Consolas" pitchFamily="49" charset="0"/>
                          <a:cs typeface="Consolas" pitchFamily="49" charset="0"/>
                        </a:rPr>
                        <a:t> negra</a:t>
                      </a:r>
                      <a:r>
                        <a:rPr lang="es-ES" sz="1400" b="0" dirty="0">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0"/>
                  </a:ext>
                </a:extLst>
              </a:tr>
              <a:tr h="370840">
                <a:tc>
                  <a:txBody>
                    <a:bodyPr/>
                    <a:lstStyle/>
                    <a:p>
                      <a:r>
                        <a:rPr lang="es-ES" sz="1400" b="0" dirty="0">
                          <a:latin typeface="Consolas" pitchFamily="49" charset="0"/>
                          <a:cs typeface="Consolas" pitchFamily="49" charset="0"/>
                        </a:rPr>
                        <a:t>director</a:t>
                      </a:r>
                      <a:endParaRPr lang="es-ES" sz="1400" b="0" dirty="0">
                        <a:solidFill>
                          <a:schemeClr val="tx1"/>
                        </a:solidFill>
                        <a:latin typeface="Consolas" pitchFamily="49" charset="0"/>
                        <a:cs typeface="Consolas"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latin typeface="Consolas" pitchFamily="49" charset="0"/>
                          <a:cs typeface="Consolas" pitchFamily="49" charset="0"/>
                        </a:rPr>
                        <a:t>"Martin </a:t>
                      </a:r>
                      <a:r>
                        <a:rPr lang="es-ES" sz="1400" b="0" dirty="0" err="1">
                          <a:latin typeface="Consolas" pitchFamily="49" charset="0"/>
                          <a:cs typeface="Consolas" pitchFamily="49" charset="0"/>
                        </a:rPr>
                        <a:t>Scorsese</a:t>
                      </a:r>
                      <a:r>
                        <a:rPr lang="es-ES" sz="1400" b="0" dirty="0">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1"/>
                  </a:ext>
                </a:extLst>
              </a:tr>
              <a:tr h="370840">
                <a:tc>
                  <a:txBody>
                    <a:bodyPr/>
                    <a:lstStyle/>
                    <a:p>
                      <a:r>
                        <a:rPr lang="es-ES" sz="1400" b="0" dirty="0" err="1">
                          <a:latin typeface="Consolas" pitchFamily="49" charset="0"/>
                          <a:cs typeface="Consolas" pitchFamily="49" charset="0"/>
                        </a:rPr>
                        <a:t>sipnosis</a:t>
                      </a:r>
                      <a:endParaRPr lang="es-ES" sz="1400" b="0" dirty="0">
                        <a:solidFill>
                          <a:schemeClr val="tx1"/>
                        </a:solidFill>
                        <a:latin typeface="Consolas" pitchFamily="49" charset="0"/>
                        <a:cs typeface="Consolas" pitchFamily="49" charset="0"/>
                      </a:endParaRPr>
                    </a:p>
                  </a:txBody>
                  <a:tcPr/>
                </a:tc>
                <a:tc>
                  <a:txBody>
                    <a:bodyPr/>
                    <a:lstStyle/>
                    <a:p>
                      <a:r>
                        <a:rPr lang="es-ES" sz="1400" b="0" dirty="0" smtClean="0">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2"/>
                  </a:ext>
                </a:extLst>
              </a:tr>
            </a:tbl>
          </a:graphicData>
        </a:graphic>
      </p:graphicFrame>
      <p:cxnSp>
        <p:nvCxnSpPr>
          <p:cNvPr id="8" name="7 Conector recto"/>
          <p:cNvCxnSpPr>
            <a:stCxn id="28" idx="3"/>
          </p:cNvCxnSpPr>
          <p:nvPr/>
        </p:nvCxnSpPr>
        <p:spPr bwMode="auto">
          <a:xfrm flipV="1">
            <a:off x="2699792" y="1484784"/>
            <a:ext cx="1584176" cy="169220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10 Conector recto"/>
          <p:cNvCxnSpPr>
            <a:stCxn id="28" idx="3"/>
          </p:cNvCxnSpPr>
          <p:nvPr/>
        </p:nvCxnSpPr>
        <p:spPr bwMode="auto">
          <a:xfrm flipV="1">
            <a:off x="2699792" y="2132856"/>
            <a:ext cx="1584176" cy="1044136"/>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12 Conector recto"/>
          <p:cNvCxnSpPr>
            <a:stCxn id="28" idx="3"/>
          </p:cNvCxnSpPr>
          <p:nvPr/>
        </p:nvCxnSpPr>
        <p:spPr bwMode="auto">
          <a:xfrm flipV="1">
            <a:off x="2699792" y="1772816"/>
            <a:ext cx="1584176" cy="1404176"/>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13 CuadroTexto"/>
          <p:cNvSpPr txBox="1"/>
          <p:nvPr/>
        </p:nvSpPr>
        <p:spPr>
          <a:xfrm>
            <a:off x="2093907" y="1582346"/>
            <a:ext cx="1029449" cy="369332"/>
          </a:xfrm>
          <a:prstGeom prst="rect">
            <a:avLst/>
          </a:prstGeom>
          <a:noFill/>
        </p:spPr>
        <p:txBody>
          <a:bodyPr wrap="none" rtlCol="0">
            <a:spAutoFit/>
          </a:bodyPr>
          <a:lstStyle/>
          <a:p>
            <a:r>
              <a:rPr lang="es-ES" b="1" dirty="0" err="1" smtClean="0">
                <a:solidFill>
                  <a:schemeClr val="accent2"/>
                </a:solidFill>
              </a:rPr>
              <a:t>Movies</a:t>
            </a:r>
            <a:endParaRPr lang="es-ES" b="1" dirty="0">
              <a:solidFill>
                <a:schemeClr val="accent2"/>
              </a:solidFill>
            </a:endParaRPr>
          </a:p>
        </p:txBody>
      </p:sp>
      <p:graphicFrame>
        <p:nvGraphicFramePr>
          <p:cNvPr id="16" name="15 Tabla"/>
          <p:cNvGraphicFramePr>
            <a:graphicFrameLocks noGrp="1"/>
          </p:cNvGraphicFramePr>
          <p:nvPr>
            <p:extLst/>
          </p:nvPr>
        </p:nvGraphicFramePr>
        <p:xfrm>
          <a:off x="4275271" y="2708920"/>
          <a:ext cx="4401185" cy="2225040"/>
        </p:xfrm>
        <a:graphic>
          <a:graphicData uri="http://schemas.openxmlformats.org/drawingml/2006/table">
            <a:tbl>
              <a:tblPr firstRow="1" bandRow="1">
                <a:tableStyleId>{0505E3EF-67EA-436B-97B2-0124C06EBD24}</a:tableStyleId>
              </a:tblPr>
              <a:tblGrid>
                <a:gridCol w="2643505">
                  <a:extLst>
                    <a:ext uri="{9D8B030D-6E8A-4147-A177-3AD203B41FA5}">
                      <a16:colId xmlns:a16="http://schemas.microsoft.com/office/drawing/2014/main" xmlns="" val="20000"/>
                    </a:ext>
                  </a:extLst>
                </a:gridCol>
                <a:gridCol w="1757680">
                  <a:extLst>
                    <a:ext uri="{9D8B030D-6E8A-4147-A177-3AD203B41FA5}">
                      <a16:colId xmlns:a16="http://schemas.microsoft.com/office/drawing/2014/main" xmlns="" val="20001"/>
                    </a:ext>
                  </a:extLst>
                </a:gridCol>
              </a:tblGrid>
              <a:tr h="370840">
                <a:tc>
                  <a:txBody>
                    <a:bodyPr/>
                    <a:lstStyle/>
                    <a:p>
                      <a:r>
                        <a:rPr lang="es-ES" sz="1400" b="0" dirty="0">
                          <a:latin typeface="Consolas" pitchFamily="49" charset="0"/>
                          <a:cs typeface="Consolas" pitchFamily="49" charset="0"/>
                        </a:rPr>
                        <a:t>"criticism:1:journalist"</a:t>
                      </a:r>
                      <a:endParaRPr lang="es-ES" sz="1400" b="0" dirty="0">
                        <a:solidFill>
                          <a:schemeClr val="tx1"/>
                        </a:solidFill>
                        <a:latin typeface="Consolas" pitchFamily="49" charset="0"/>
                        <a:cs typeface="Consolas" pitchFamily="49" charset="0"/>
                      </a:endParaRPr>
                    </a:p>
                  </a:txBody>
                  <a:tcPr/>
                </a:tc>
                <a:tc>
                  <a:txBody>
                    <a:bodyPr/>
                    <a:lstStyle/>
                    <a:p>
                      <a:r>
                        <a:rPr lang="es-ES" sz="1400" b="0" dirty="0">
                          <a:latin typeface="Consolas" pitchFamily="49" charset="0"/>
                          <a:cs typeface="Consolas" pitchFamily="49" charset="0"/>
                        </a:rPr>
                        <a:t>"Carlos Boyero"</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latin typeface="Consolas" pitchFamily="49" charset="0"/>
                          <a:cs typeface="Consolas" pitchFamily="49" charset="0"/>
                        </a:rPr>
                        <a:t>"criticism:1:media"</a:t>
                      </a:r>
                      <a:endParaRPr lang="es-ES" sz="1400" b="0" dirty="0">
                        <a:solidFill>
                          <a:schemeClr val="tx1"/>
                        </a:solidFill>
                        <a:latin typeface="Consolas" pitchFamily="49" charset="0"/>
                        <a:cs typeface="Consolas"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latin typeface="Consolas" pitchFamily="49" charset="0"/>
                          <a:cs typeface="Consolas" pitchFamily="49" charset="0"/>
                        </a:rPr>
                        <a:t>"El </a:t>
                      </a:r>
                      <a:r>
                        <a:rPr lang="es-ES" sz="1400" b="0" dirty="0" err="1">
                          <a:latin typeface="Consolas" pitchFamily="49" charset="0"/>
                          <a:cs typeface="Consolas" pitchFamily="49" charset="0"/>
                        </a:rPr>
                        <a:t>Pais</a:t>
                      </a:r>
                      <a:r>
                        <a:rPr lang="es-ES" sz="1400" b="0" dirty="0">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1"/>
                  </a:ext>
                </a:extLst>
              </a:tr>
              <a:tr h="370840">
                <a:tc>
                  <a:txBody>
                    <a:bodyPr/>
                    <a:lstStyle/>
                    <a:p>
                      <a:r>
                        <a:rPr lang="es-ES" sz="1400" b="0" dirty="0">
                          <a:latin typeface="Consolas" pitchFamily="49" charset="0"/>
                          <a:cs typeface="Consolas" pitchFamily="49" charset="0"/>
                        </a:rPr>
                        <a:t>"criticism:1:color"</a:t>
                      </a:r>
                      <a:endParaRPr lang="es-ES" sz="1400" b="0" dirty="0">
                        <a:solidFill>
                          <a:schemeClr val="tx1"/>
                        </a:solidFill>
                        <a:latin typeface="Consolas" pitchFamily="49" charset="0"/>
                        <a:cs typeface="Consolas" pitchFamily="49" charset="0"/>
                      </a:endParaRPr>
                    </a:p>
                  </a:txBody>
                  <a:tcPr/>
                </a:tc>
                <a:tc>
                  <a:txBody>
                    <a:bodyPr/>
                    <a:lstStyle/>
                    <a:p>
                      <a:r>
                        <a:rPr lang="es-ES" sz="1400" b="0" dirty="0">
                          <a:latin typeface="Consolas" pitchFamily="49" charset="0"/>
                          <a:cs typeface="Consolas" pitchFamily="49" charset="0"/>
                        </a:rPr>
                        <a:t>Verde</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2"/>
                  </a:ext>
                </a:extLst>
              </a:tr>
              <a:tr h="370840">
                <a:tc>
                  <a:txBody>
                    <a:bodyPr/>
                    <a:lstStyle/>
                    <a:p>
                      <a:r>
                        <a:rPr lang="es-ES" sz="1400" b="0" dirty="0">
                          <a:latin typeface="Consolas" pitchFamily="49" charset="0"/>
                          <a:cs typeface="Consolas" pitchFamily="49" charset="0"/>
                        </a:rPr>
                        <a:t>"criticism:2:journalist"</a:t>
                      </a:r>
                      <a:endParaRPr lang="es-ES" sz="1400" b="0" dirty="0">
                        <a:solidFill>
                          <a:schemeClr val="tx1"/>
                        </a:solidFill>
                        <a:latin typeface="Consolas" pitchFamily="49" charset="0"/>
                        <a:cs typeface="Consolas" pitchFamily="49" charset="0"/>
                      </a:endParaRPr>
                    </a:p>
                  </a:txBody>
                  <a:tcPr/>
                </a:tc>
                <a:tc>
                  <a:txBody>
                    <a:bodyPr/>
                    <a:lstStyle/>
                    <a:p>
                      <a:r>
                        <a:rPr lang="es-ES" sz="1400" b="0" dirty="0">
                          <a:latin typeface="Consolas" pitchFamily="49" charset="0"/>
                          <a:cs typeface="Consolas" pitchFamily="49" charset="0"/>
                        </a:rPr>
                        <a:t>"Luis </a:t>
                      </a:r>
                      <a:r>
                        <a:rPr lang="es-ES" sz="1400" b="0" dirty="0" err="1">
                          <a:latin typeface="Consolas" pitchFamily="49" charset="0"/>
                          <a:cs typeface="Consolas" pitchFamily="49" charset="0"/>
                        </a:rPr>
                        <a:t>Martinez</a:t>
                      </a:r>
                      <a:r>
                        <a:rPr lang="es-ES" sz="1400" b="0" dirty="0">
                          <a:latin typeface="Consolas" pitchFamily="49" charset="0"/>
                          <a:cs typeface="Consolas" pitchFamily="49" charset="0"/>
                        </a:rPr>
                        <a:t>"</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3"/>
                  </a:ext>
                </a:extLst>
              </a:tr>
              <a:tr h="370840">
                <a:tc>
                  <a:txBody>
                    <a:bodyPr/>
                    <a:lstStyle/>
                    <a:p>
                      <a:r>
                        <a:rPr lang="es-ES" sz="1400" b="0" dirty="0">
                          <a:latin typeface="Consolas" pitchFamily="49" charset="0"/>
                          <a:cs typeface="Consolas" pitchFamily="49" charset="0"/>
                        </a:rPr>
                        <a:t>"criticism:2:media"</a:t>
                      </a:r>
                      <a:endParaRPr lang="es-ES" sz="1400" b="0" dirty="0">
                        <a:solidFill>
                          <a:schemeClr val="tx1"/>
                        </a:solidFill>
                        <a:latin typeface="Consolas" pitchFamily="49" charset="0"/>
                        <a:cs typeface="Consolas" pitchFamily="49" charset="0"/>
                      </a:endParaRPr>
                    </a:p>
                  </a:txBody>
                  <a:tcPr/>
                </a:tc>
                <a:tc>
                  <a:txBody>
                    <a:bodyPr/>
                    <a:lstStyle/>
                    <a:p>
                      <a:r>
                        <a:rPr lang="es-ES" sz="1400" b="0" dirty="0">
                          <a:latin typeface="Consolas" pitchFamily="49" charset="0"/>
                          <a:cs typeface="Consolas" pitchFamily="49" charset="0"/>
                        </a:rPr>
                        <a:t>"El Mundo"</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4"/>
                  </a:ext>
                </a:extLst>
              </a:tr>
              <a:tr h="370840">
                <a:tc>
                  <a:txBody>
                    <a:bodyPr/>
                    <a:lstStyle/>
                    <a:p>
                      <a:r>
                        <a:rPr lang="es-ES" sz="1400" b="0" dirty="0">
                          <a:latin typeface="Consolas" pitchFamily="49" charset="0"/>
                          <a:cs typeface="Consolas" pitchFamily="49" charset="0"/>
                        </a:rPr>
                        <a:t>"criticism:2:color"</a:t>
                      </a:r>
                      <a:endParaRPr lang="es-ES" sz="1400" b="0" dirty="0">
                        <a:solidFill>
                          <a:schemeClr val="tx1"/>
                        </a:solidFill>
                        <a:latin typeface="Consolas" pitchFamily="49" charset="0"/>
                        <a:cs typeface="Consolas" pitchFamily="49" charset="0"/>
                      </a:endParaRPr>
                    </a:p>
                  </a:txBody>
                  <a:tcPr/>
                </a:tc>
                <a:tc>
                  <a:txBody>
                    <a:bodyPr/>
                    <a:lstStyle/>
                    <a:p>
                      <a:r>
                        <a:rPr lang="es-ES" sz="1400" b="0" dirty="0">
                          <a:latin typeface="Consolas" pitchFamily="49" charset="0"/>
                          <a:cs typeface="Consolas" pitchFamily="49" charset="0"/>
                        </a:rPr>
                        <a:t>Verde</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5"/>
                  </a:ext>
                </a:extLst>
              </a:tr>
            </a:tbl>
          </a:graphicData>
        </a:graphic>
      </p:graphicFrame>
      <p:sp>
        <p:nvSpPr>
          <p:cNvPr id="15" name="14 Abrir llave"/>
          <p:cNvSpPr/>
          <p:nvPr/>
        </p:nvSpPr>
        <p:spPr bwMode="auto">
          <a:xfrm>
            <a:off x="3131840" y="2726586"/>
            <a:ext cx="294189" cy="2161944"/>
          </a:xfrm>
          <a:prstGeom prst="leftBrace">
            <a:avLst>
              <a:gd name="adj1" fmla="val 8333"/>
              <a:gd name="adj2" fmla="val 52488"/>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s-ES" sz="1800" b="0" i="0" u="none" strike="noStrike" cap="none" normalizeH="0" baseline="0">
              <a:ln>
                <a:noFill/>
              </a:ln>
              <a:solidFill>
                <a:schemeClr val="bg1"/>
              </a:solidFill>
              <a:effectLst/>
              <a:latin typeface="Arial" charset="0"/>
            </a:endParaRPr>
          </a:p>
        </p:txBody>
      </p:sp>
      <p:sp>
        <p:nvSpPr>
          <p:cNvPr id="18" name="17 CuadroTexto"/>
          <p:cNvSpPr txBox="1"/>
          <p:nvPr/>
        </p:nvSpPr>
        <p:spPr>
          <a:xfrm>
            <a:off x="1763688" y="3731032"/>
            <a:ext cx="1401346" cy="369332"/>
          </a:xfrm>
          <a:prstGeom prst="rect">
            <a:avLst/>
          </a:prstGeom>
          <a:noFill/>
        </p:spPr>
        <p:txBody>
          <a:bodyPr wrap="none" rtlCol="0">
            <a:spAutoFit/>
          </a:bodyPr>
          <a:lstStyle/>
          <a:p>
            <a:r>
              <a:rPr lang="es-ES" b="1" dirty="0" err="1" smtClean="0">
                <a:solidFill>
                  <a:schemeClr val="accent2"/>
                </a:solidFill>
              </a:rPr>
              <a:t>Criticisms</a:t>
            </a:r>
            <a:endParaRPr lang="es-ES" b="1" dirty="0">
              <a:solidFill>
                <a:schemeClr val="accent2"/>
              </a:solidFill>
            </a:endParaRPr>
          </a:p>
        </p:txBody>
      </p:sp>
      <p:sp>
        <p:nvSpPr>
          <p:cNvPr id="20" name="19 Rectángulo redondeado"/>
          <p:cNvSpPr/>
          <p:nvPr/>
        </p:nvSpPr>
        <p:spPr>
          <a:xfrm>
            <a:off x="395536" y="1988840"/>
            <a:ext cx="828000" cy="612000"/>
          </a:xfrm>
          <a:prstGeom prst="roundRect">
            <a:avLst/>
          </a:prstGeom>
          <a:solidFill>
            <a:schemeClr val="accent4">
              <a:lumMod val="40000"/>
              <a:lumOff val="60000"/>
              <a:alpha val="69000"/>
            </a:schemeClr>
          </a:solidFill>
          <a:ln>
            <a:noFill/>
          </a:ln>
        </p:spPr>
        <p:txBody>
          <a:bodyPr wrap="square" rtlCol="0" anchor="ctr">
            <a:spAutoFit/>
          </a:bodyPr>
          <a:lstStyle/>
          <a:p>
            <a:pPr algn="ctr"/>
            <a:r>
              <a:rPr lang="es-ES" b="1" dirty="0" err="1" smtClean="0"/>
              <a:t>Row</a:t>
            </a:r>
            <a:endParaRPr lang="es-ES" b="1" dirty="0" smtClean="0"/>
          </a:p>
          <a:p>
            <a:pPr algn="ctr"/>
            <a:r>
              <a:rPr lang="es-ES" b="1" dirty="0" smtClean="0"/>
              <a:t> </a:t>
            </a:r>
            <a:r>
              <a:rPr lang="es-ES" b="1" dirty="0"/>
              <a:t>Key</a:t>
            </a:r>
          </a:p>
        </p:txBody>
      </p:sp>
      <p:cxnSp>
        <p:nvCxnSpPr>
          <p:cNvPr id="21" name="20 Conector recto"/>
          <p:cNvCxnSpPr>
            <a:stCxn id="28" idx="3"/>
          </p:cNvCxnSpPr>
          <p:nvPr/>
        </p:nvCxnSpPr>
        <p:spPr bwMode="auto">
          <a:xfrm flipV="1">
            <a:off x="2699792" y="2924944"/>
            <a:ext cx="1584176" cy="252048"/>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27 Rectángulo"/>
          <p:cNvSpPr/>
          <p:nvPr/>
        </p:nvSpPr>
        <p:spPr>
          <a:xfrm>
            <a:off x="2447792" y="2996992"/>
            <a:ext cx="252000" cy="360000"/>
          </a:xfrm>
          <a:prstGeom prst="rect">
            <a:avLst/>
          </a:prstGeom>
          <a:solidFill>
            <a:schemeClr val="tx2">
              <a:lumMod val="25000"/>
              <a:lumOff val="75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ES" sz="1400" dirty="0">
              <a:solidFill>
                <a:schemeClr val="tx1"/>
              </a:solidFill>
            </a:endParaRPr>
          </a:p>
        </p:txBody>
      </p:sp>
      <p:cxnSp>
        <p:nvCxnSpPr>
          <p:cNvPr id="30" name="29 Conector recto"/>
          <p:cNvCxnSpPr>
            <a:stCxn id="28" idx="3"/>
          </p:cNvCxnSpPr>
          <p:nvPr/>
        </p:nvCxnSpPr>
        <p:spPr bwMode="auto">
          <a:xfrm>
            <a:off x="2699792" y="3176992"/>
            <a:ext cx="1584176" cy="10799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 name="4095 Conector recto"/>
          <p:cNvCxnSpPr>
            <a:stCxn id="28" idx="3"/>
          </p:cNvCxnSpPr>
          <p:nvPr/>
        </p:nvCxnSpPr>
        <p:spPr bwMode="auto">
          <a:xfrm>
            <a:off x="2699792" y="3176992"/>
            <a:ext cx="1584176" cy="46803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9" name="4098 Conector recto"/>
          <p:cNvCxnSpPr>
            <a:stCxn id="28" idx="3"/>
          </p:cNvCxnSpPr>
          <p:nvPr/>
        </p:nvCxnSpPr>
        <p:spPr bwMode="auto">
          <a:xfrm>
            <a:off x="2699792" y="3176992"/>
            <a:ext cx="1584176" cy="82807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1" name="4100 Conector recto"/>
          <p:cNvCxnSpPr>
            <a:stCxn id="28" idx="3"/>
          </p:cNvCxnSpPr>
          <p:nvPr/>
        </p:nvCxnSpPr>
        <p:spPr bwMode="auto">
          <a:xfrm>
            <a:off x="2699792" y="3176992"/>
            <a:ext cx="1584176" cy="118811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3" name="4102 Conector recto"/>
          <p:cNvCxnSpPr>
            <a:stCxn id="28" idx="3"/>
          </p:cNvCxnSpPr>
          <p:nvPr/>
        </p:nvCxnSpPr>
        <p:spPr bwMode="auto">
          <a:xfrm>
            <a:off x="2699792" y="3176992"/>
            <a:ext cx="1584176" cy="1548152"/>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0" name="39 Tabla"/>
          <p:cNvGraphicFramePr>
            <a:graphicFrameLocks noGrp="1"/>
          </p:cNvGraphicFramePr>
          <p:nvPr>
            <p:extLst/>
          </p:nvPr>
        </p:nvGraphicFramePr>
        <p:xfrm>
          <a:off x="4275271" y="5279608"/>
          <a:ext cx="1645285" cy="741680"/>
        </p:xfrm>
        <a:graphic>
          <a:graphicData uri="http://schemas.openxmlformats.org/drawingml/2006/table">
            <a:tbl>
              <a:tblPr firstRow="1" bandRow="1">
                <a:tableStyleId>{0505E3EF-67EA-436B-97B2-0124C06EBD24}</a:tableStyleId>
              </a:tblPr>
              <a:tblGrid>
                <a:gridCol w="871855">
                  <a:extLst>
                    <a:ext uri="{9D8B030D-6E8A-4147-A177-3AD203B41FA5}">
                      <a16:colId xmlns:a16="http://schemas.microsoft.com/office/drawing/2014/main" xmlns="" val="20000"/>
                    </a:ext>
                  </a:extLst>
                </a:gridCol>
                <a:gridCol w="773430">
                  <a:extLst>
                    <a:ext uri="{9D8B030D-6E8A-4147-A177-3AD203B41FA5}">
                      <a16:colId xmlns:a16="http://schemas.microsoft.com/office/drawing/2014/main" xmlns="" val="20001"/>
                    </a:ext>
                  </a:extLst>
                </a:gridCol>
              </a:tblGrid>
              <a:tr h="370840">
                <a:tc>
                  <a:txBody>
                    <a:bodyPr/>
                    <a:lstStyle/>
                    <a:p>
                      <a:r>
                        <a:rPr lang="es-ES" sz="1400" b="0" dirty="0" err="1">
                          <a:latin typeface="Consolas" pitchFamily="49" charset="0"/>
                          <a:cs typeface="Consolas" pitchFamily="49" charset="0"/>
                        </a:rPr>
                        <a:t>voters</a:t>
                      </a:r>
                      <a:endParaRPr lang="es-ES" sz="1400" b="0" dirty="0">
                        <a:solidFill>
                          <a:schemeClr val="tx1"/>
                        </a:solidFill>
                        <a:latin typeface="Consolas" pitchFamily="49" charset="0"/>
                        <a:cs typeface="Consolas"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a:latin typeface="Consolas" pitchFamily="49" charset="0"/>
                          <a:cs typeface="Consolas" pitchFamily="49" charset="0"/>
                        </a:rPr>
                        <a:t>14749</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0"/>
                  </a:ext>
                </a:extLst>
              </a:tr>
              <a:tr h="370840">
                <a:tc>
                  <a:txBody>
                    <a:bodyPr/>
                    <a:lstStyle/>
                    <a:p>
                      <a:r>
                        <a:rPr lang="es-ES" sz="1400" b="0" dirty="0">
                          <a:latin typeface="Consolas" pitchFamily="49" charset="0"/>
                          <a:cs typeface="Consolas" pitchFamily="49" charset="0"/>
                        </a:rPr>
                        <a:t>score</a:t>
                      </a:r>
                      <a:endParaRPr lang="es-ES" sz="1400" b="0" dirty="0">
                        <a:solidFill>
                          <a:schemeClr val="tx1"/>
                        </a:solidFill>
                        <a:latin typeface="Consolas" pitchFamily="49" charset="0"/>
                        <a:cs typeface="Consolas"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b="0" dirty="0" smtClean="0">
                          <a:latin typeface="Consolas" pitchFamily="49" charset="0"/>
                          <a:cs typeface="Consolas" pitchFamily="49" charset="0"/>
                        </a:rPr>
                        <a:t>7.6</a:t>
                      </a:r>
                      <a:endParaRPr lang="es-ES" sz="1400" b="0" dirty="0">
                        <a:solidFill>
                          <a:schemeClr val="tx1"/>
                        </a:solidFill>
                        <a:latin typeface="Consolas" pitchFamily="49" charset="0"/>
                        <a:cs typeface="Consolas" pitchFamily="49" charset="0"/>
                      </a:endParaRPr>
                    </a:p>
                  </a:txBody>
                  <a:tcPr/>
                </a:tc>
                <a:extLst>
                  <a:ext uri="{0D108BD9-81ED-4DB2-BD59-A6C34878D82A}">
                    <a16:rowId xmlns:a16="http://schemas.microsoft.com/office/drawing/2014/main" xmlns="" val="10001"/>
                  </a:ext>
                </a:extLst>
              </a:tr>
            </a:tbl>
          </a:graphicData>
        </a:graphic>
      </p:graphicFrame>
      <p:sp>
        <p:nvSpPr>
          <p:cNvPr id="41" name="40 Abrir llave"/>
          <p:cNvSpPr/>
          <p:nvPr/>
        </p:nvSpPr>
        <p:spPr bwMode="auto">
          <a:xfrm>
            <a:off x="3131840" y="1138744"/>
            <a:ext cx="385205" cy="1309518"/>
          </a:xfrm>
          <a:prstGeom prst="leftBrace">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s-ES" sz="1800" b="0" i="0" u="none" strike="noStrike" cap="none" normalizeH="0" baseline="0">
              <a:ln>
                <a:noFill/>
              </a:ln>
              <a:solidFill>
                <a:schemeClr val="bg1"/>
              </a:solidFill>
              <a:effectLst/>
              <a:latin typeface="Arial" charset="0"/>
            </a:endParaRPr>
          </a:p>
        </p:txBody>
      </p:sp>
      <p:sp>
        <p:nvSpPr>
          <p:cNvPr id="42" name="41 CuadroTexto"/>
          <p:cNvSpPr txBox="1"/>
          <p:nvPr/>
        </p:nvSpPr>
        <p:spPr>
          <a:xfrm>
            <a:off x="2215735" y="5445224"/>
            <a:ext cx="971741" cy="369332"/>
          </a:xfrm>
          <a:prstGeom prst="rect">
            <a:avLst/>
          </a:prstGeom>
          <a:noFill/>
        </p:spPr>
        <p:txBody>
          <a:bodyPr wrap="none" rtlCol="0">
            <a:spAutoFit/>
          </a:bodyPr>
          <a:lstStyle/>
          <a:p>
            <a:r>
              <a:rPr lang="es-ES" b="1" dirty="0" smtClean="0">
                <a:solidFill>
                  <a:schemeClr val="accent2"/>
                </a:solidFill>
              </a:rPr>
              <a:t>Rating</a:t>
            </a:r>
            <a:endParaRPr lang="es-ES" b="1" dirty="0">
              <a:solidFill>
                <a:schemeClr val="accent2"/>
              </a:solidFill>
            </a:endParaRPr>
          </a:p>
        </p:txBody>
      </p:sp>
      <p:cxnSp>
        <p:nvCxnSpPr>
          <p:cNvPr id="4105" name="4104 Conector recto"/>
          <p:cNvCxnSpPr>
            <a:stCxn id="28" idx="3"/>
          </p:cNvCxnSpPr>
          <p:nvPr/>
        </p:nvCxnSpPr>
        <p:spPr bwMode="auto">
          <a:xfrm>
            <a:off x="2699792" y="3176992"/>
            <a:ext cx="1584176" cy="234024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7" name="4106 Conector recto"/>
          <p:cNvCxnSpPr>
            <a:stCxn id="28" idx="3"/>
          </p:cNvCxnSpPr>
          <p:nvPr/>
        </p:nvCxnSpPr>
        <p:spPr bwMode="auto">
          <a:xfrm>
            <a:off x="2699792" y="3176992"/>
            <a:ext cx="1584176" cy="270028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47 Abrir llave"/>
          <p:cNvSpPr/>
          <p:nvPr/>
        </p:nvSpPr>
        <p:spPr bwMode="auto">
          <a:xfrm>
            <a:off x="3131840" y="5166855"/>
            <a:ext cx="385205" cy="998449"/>
          </a:xfrm>
          <a:prstGeom prst="leftBrace">
            <a:avLst/>
          </a:prstGeom>
          <a:no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s-ES" sz="1800" b="0" i="0" u="none" strike="noStrike" cap="none" normalizeH="0" baseline="0">
              <a:ln>
                <a:noFill/>
              </a:ln>
              <a:solidFill>
                <a:schemeClr val="bg1"/>
              </a:solidFill>
              <a:effectLst/>
              <a:latin typeface="Arial" charset="0"/>
            </a:endParaRPr>
          </a:p>
        </p:txBody>
      </p:sp>
      <p:sp>
        <p:nvSpPr>
          <p:cNvPr id="49" name="48 Rectángulo redondeado"/>
          <p:cNvSpPr/>
          <p:nvPr/>
        </p:nvSpPr>
        <p:spPr>
          <a:xfrm>
            <a:off x="899592" y="4149080"/>
            <a:ext cx="1188000" cy="612000"/>
          </a:xfrm>
          <a:prstGeom prst="roundRect">
            <a:avLst/>
          </a:prstGeom>
          <a:solidFill>
            <a:schemeClr val="accent4">
              <a:lumMod val="40000"/>
              <a:lumOff val="60000"/>
              <a:alpha val="69000"/>
            </a:schemeClr>
          </a:solidFill>
          <a:ln>
            <a:noFill/>
          </a:ln>
        </p:spPr>
        <p:txBody>
          <a:bodyPr wrap="square" rtlCol="0" anchor="ctr">
            <a:spAutoFit/>
          </a:bodyPr>
          <a:lstStyle/>
          <a:p>
            <a:pPr algn="ctr"/>
            <a:r>
              <a:rPr lang="es-ES" b="1" dirty="0" err="1"/>
              <a:t>Column</a:t>
            </a:r>
            <a:r>
              <a:rPr lang="es-ES" b="1" dirty="0"/>
              <a:t> </a:t>
            </a:r>
            <a:r>
              <a:rPr lang="es-ES" b="1" dirty="0" err="1"/>
              <a:t>Family</a:t>
            </a:r>
            <a:endParaRPr lang="es-ES" b="1" dirty="0"/>
          </a:p>
        </p:txBody>
      </p:sp>
      <p:sp>
        <p:nvSpPr>
          <p:cNvPr id="50" name="49 Rectángulo redondeado"/>
          <p:cNvSpPr/>
          <p:nvPr/>
        </p:nvSpPr>
        <p:spPr>
          <a:xfrm>
            <a:off x="6408416" y="404704"/>
            <a:ext cx="1908000" cy="360000"/>
          </a:xfrm>
          <a:prstGeom prst="roundRect">
            <a:avLst/>
          </a:prstGeom>
          <a:solidFill>
            <a:schemeClr val="accent4">
              <a:lumMod val="40000"/>
              <a:lumOff val="60000"/>
              <a:alpha val="69000"/>
            </a:schemeClr>
          </a:solidFill>
          <a:ln>
            <a:noFill/>
          </a:ln>
        </p:spPr>
        <p:txBody>
          <a:bodyPr wrap="square" rtlCol="0" anchor="ctr">
            <a:spAutoFit/>
          </a:bodyPr>
          <a:lstStyle/>
          <a:p>
            <a:pPr algn="ctr"/>
            <a:r>
              <a:rPr lang="es-ES" b="1" dirty="0" err="1"/>
              <a:t>Column</a:t>
            </a:r>
            <a:r>
              <a:rPr lang="es-ES" b="1" dirty="0"/>
              <a:t> </a:t>
            </a:r>
            <a:r>
              <a:rPr lang="es-ES" b="1" dirty="0" err="1"/>
              <a:t>Value</a:t>
            </a:r>
            <a:endParaRPr lang="es-ES" b="1" dirty="0"/>
          </a:p>
        </p:txBody>
      </p:sp>
      <p:sp>
        <p:nvSpPr>
          <p:cNvPr id="51" name="50 Rectángulo redondeado"/>
          <p:cNvSpPr/>
          <p:nvPr/>
        </p:nvSpPr>
        <p:spPr>
          <a:xfrm>
            <a:off x="4032128" y="404704"/>
            <a:ext cx="1692000" cy="360000"/>
          </a:xfrm>
          <a:prstGeom prst="roundRect">
            <a:avLst/>
          </a:prstGeom>
          <a:solidFill>
            <a:schemeClr val="accent4">
              <a:lumMod val="40000"/>
              <a:lumOff val="60000"/>
              <a:alpha val="69000"/>
            </a:schemeClr>
          </a:solidFill>
          <a:ln>
            <a:noFill/>
          </a:ln>
        </p:spPr>
        <p:txBody>
          <a:bodyPr wrap="square" rtlCol="0" anchor="ctr">
            <a:spAutoFit/>
          </a:bodyPr>
          <a:lstStyle/>
          <a:p>
            <a:pPr algn="ctr"/>
            <a:r>
              <a:rPr lang="es-ES" b="1" dirty="0" err="1"/>
              <a:t>Column</a:t>
            </a:r>
            <a:r>
              <a:rPr lang="es-ES" b="1" dirty="0"/>
              <a:t> Key</a:t>
            </a:r>
          </a:p>
        </p:txBody>
      </p:sp>
      <p:sp>
        <p:nvSpPr>
          <p:cNvPr id="29" name="28 Título"/>
          <p:cNvSpPr>
            <a:spLocks noGrp="1"/>
          </p:cNvSpPr>
          <p:nvPr>
            <p:ph type="title"/>
          </p:nvPr>
        </p:nvSpPr>
        <p:spPr/>
        <p:txBody>
          <a:bodyPr>
            <a:normAutofit/>
          </a:bodyPr>
          <a:lstStyle/>
          <a:p>
            <a:pPr algn="l"/>
            <a:r>
              <a:rPr lang="es-ES" dirty="0" err="1" smtClean="0"/>
              <a:t>Column</a:t>
            </a:r>
            <a:r>
              <a:rPr lang="es-ES" dirty="0" smtClean="0"/>
              <a:t> </a:t>
            </a:r>
            <a:r>
              <a:rPr lang="es-ES" dirty="0" err="1" smtClean="0"/>
              <a:t>Families</a:t>
            </a:r>
            <a:endParaRPr lang="es-ES" dirty="0"/>
          </a:p>
        </p:txBody>
      </p:sp>
      <p:cxnSp>
        <p:nvCxnSpPr>
          <p:cNvPr id="66" name="65 Conector recto de flecha"/>
          <p:cNvCxnSpPr/>
          <p:nvPr/>
        </p:nvCxnSpPr>
        <p:spPr>
          <a:xfrm>
            <a:off x="6588224" y="764704"/>
            <a:ext cx="0"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p:nvPr/>
        </p:nvCxnSpPr>
        <p:spPr>
          <a:xfrm>
            <a:off x="5004048" y="764704"/>
            <a:ext cx="0"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69" name="68 Conector recto de flecha"/>
          <p:cNvCxnSpPr/>
          <p:nvPr/>
        </p:nvCxnSpPr>
        <p:spPr>
          <a:xfrm>
            <a:off x="755576" y="2564904"/>
            <a:ext cx="0"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0" name="69 Conector recto de flecha"/>
          <p:cNvCxnSpPr>
            <a:endCxn id="18" idx="2"/>
          </p:cNvCxnSpPr>
          <p:nvPr/>
        </p:nvCxnSpPr>
        <p:spPr>
          <a:xfrm flipV="1">
            <a:off x="2071719" y="4100364"/>
            <a:ext cx="392642" cy="408756"/>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11975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0858" y="1920152"/>
            <a:ext cx="6927949" cy="489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619672" y="1628800"/>
            <a:ext cx="4752528" cy="461665"/>
          </a:xfrm>
          <a:prstGeom prst="rect">
            <a:avLst/>
          </a:prstGeom>
          <a:noFill/>
        </p:spPr>
        <p:txBody>
          <a:bodyPr wrap="square" rtlCol="0">
            <a:spAutoFit/>
          </a:bodyPr>
          <a:lstStyle/>
          <a:p>
            <a:r>
              <a:rPr lang="es-ES" sz="2400" b="1" dirty="0" err="1" smtClean="0">
                <a:solidFill>
                  <a:schemeClr val="accent2"/>
                </a:solidFill>
              </a:rPr>
              <a:t>Movie</a:t>
            </a:r>
            <a:r>
              <a:rPr lang="es-ES" sz="1600" dirty="0" smtClean="0"/>
              <a:t> (agrega </a:t>
            </a:r>
            <a:r>
              <a:rPr lang="es-ES" sz="1600" dirty="0" err="1" smtClean="0"/>
              <a:t>Prizes</a:t>
            </a:r>
            <a:r>
              <a:rPr lang="es-ES" sz="1600" dirty="0" smtClean="0"/>
              <a:t> y </a:t>
            </a:r>
            <a:r>
              <a:rPr lang="es-ES" sz="1600" dirty="0" err="1" smtClean="0"/>
              <a:t>Criticisms</a:t>
            </a:r>
            <a:r>
              <a:rPr lang="es-ES" sz="1600" dirty="0" smtClean="0"/>
              <a:t>)</a:t>
            </a:r>
            <a:endParaRPr lang="es-ES" sz="2800" dirty="0"/>
          </a:p>
        </p:txBody>
      </p:sp>
      <p:sp>
        <p:nvSpPr>
          <p:cNvPr id="8" name="7 CuadroTexto"/>
          <p:cNvSpPr txBox="1"/>
          <p:nvPr/>
        </p:nvSpPr>
        <p:spPr>
          <a:xfrm>
            <a:off x="732421" y="3685363"/>
            <a:ext cx="920445" cy="369332"/>
          </a:xfrm>
          <a:prstGeom prst="rect">
            <a:avLst/>
          </a:prstGeom>
          <a:noFill/>
        </p:spPr>
        <p:txBody>
          <a:bodyPr wrap="none" rtlCol="0">
            <a:spAutoFit/>
          </a:bodyPr>
          <a:lstStyle/>
          <a:p>
            <a:r>
              <a:rPr lang="es-ES" b="1" dirty="0" err="1">
                <a:solidFill>
                  <a:schemeClr val="accent1"/>
                </a:solidFill>
              </a:rPr>
              <a:t>Prizes</a:t>
            </a:r>
            <a:endParaRPr lang="es-ES" b="1" dirty="0">
              <a:solidFill>
                <a:schemeClr val="accent1"/>
              </a:solidFill>
            </a:endParaRPr>
          </a:p>
        </p:txBody>
      </p:sp>
      <p:sp>
        <p:nvSpPr>
          <p:cNvPr id="9" name="8 CuadroTexto"/>
          <p:cNvSpPr txBox="1"/>
          <p:nvPr/>
        </p:nvSpPr>
        <p:spPr>
          <a:xfrm>
            <a:off x="251520" y="5773595"/>
            <a:ext cx="1401346" cy="369332"/>
          </a:xfrm>
          <a:prstGeom prst="rect">
            <a:avLst/>
          </a:prstGeom>
          <a:noFill/>
        </p:spPr>
        <p:txBody>
          <a:bodyPr wrap="none" rtlCol="0">
            <a:spAutoFit/>
          </a:bodyPr>
          <a:lstStyle/>
          <a:p>
            <a:r>
              <a:rPr lang="es-ES" b="1" dirty="0" err="1">
                <a:solidFill>
                  <a:schemeClr val="accent1"/>
                </a:solidFill>
              </a:rPr>
              <a:t>Criticisms</a:t>
            </a:r>
            <a:endParaRPr lang="es-ES" b="1" dirty="0">
              <a:solidFill>
                <a:schemeClr val="accent1"/>
              </a:solidFill>
            </a:endParaRPr>
          </a:p>
        </p:txBody>
      </p:sp>
      <p:sp>
        <p:nvSpPr>
          <p:cNvPr id="11" name="10 Título"/>
          <p:cNvSpPr>
            <a:spLocks noGrp="1"/>
          </p:cNvSpPr>
          <p:nvPr>
            <p:ph type="title"/>
          </p:nvPr>
        </p:nvSpPr>
        <p:spPr>
          <a:xfrm>
            <a:off x="301752" y="228600"/>
            <a:ext cx="8534400" cy="648000"/>
          </a:xfrm>
        </p:spPr>
        <p:txBody>
          <a:bodyPr>
            <a:normAutofit/>
          </a:bodyPr>
          <a:lstStyle/>
          <a:p>
            <a:r>
              <a:rPr lang="es-ES" dirty="0" smtClean="0"/>
              <a:t>Modelos de datos basados en </a:t>
            </a:r>
            <a:r>
              <a:rPr lang="es-ES" b="1" dirty="0" smtClean="0"/>
              <a:t>agregación</a:t>
            </a:r>
            <a:endParaRPr lang="es-ES" b="1" dirty="0"/>
          </a:p>
        </p:txBody>
      </p:sp>
      <p:sp>
        <p:nvSpPr>
          <p:cNvPr id="12" name="11 Marcador de contenido"/>
          <p:cNvSpPr>
            <a:spLocks noGrp="1"/>
          </p:cNvSpPr>
          <p:nvPr>
            <p:ph sz="quarter" idx="4294967295"/>
          </p:nvPr>
        </p:nvSpPr>
        <p:spPr>
          <a:xfrm>
            <a:off x="3240488" y="980728"/>
            <a:ext cx="5724000" cy="792000"/>
          </a:xfrm>
          <a:solidFill>
            <a:schemeClr val="bg1">
              <a:lumMod val="95000"/>
            </a:schemeClr>
          </a:solidFill>
        </p:spPr>
        <p:txBody>
          <a:bodyPr>
            <a:noAutofit/>
          </a:bodyPr>
          <a:lstStyle/>
          <a:p>
            <a:pPr>
              <a:spcBef>
                <a:spcPts val="300"/>
              </a:spcBef>
            </a:pPr>
            <a:r>
              <a:rPr lang="es-ES" sz="2200" dirty="0" smtClean="0"/>
              <a:t>Un objeto agrega a otros objetos</a:t>
            </a:r>
          </a:p>
          <a:p>
            <a:pPr>
              <a:spcBef>
                <a:spcPts val="300"/>
              </a:spcBef>
            </a:pPr>
            <a:r>
              <a:rPr lang="es-ES" sz="2200" dirty="0" smtClean="0"/>
              <a:t>Se favorece agregación frente a referencias</a:t>
            </a:r>
            <a:endParaRPr lang="es-ES" sz="2200" dirty="0"/>
          </a:p>
        </p:txBody>
      </p:sp>
    </p:spTree>
    <p:extLst>
      <p:ext uri="{BB962C8B-B14F-4D97-AF65-F5344CB8AC3E}">
        <p14:creationId xmlns:p14="http://schemas.microsoft.com/office/powerpoint/2010/main" val="12396611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a:xfrm>
            <a:off x="2692576" y="1417099"/>
            <a:ext cx="936104" cy="432792"/>
          </a:xfrm>
          <a:prstGeom prst="ellipse">
            <a:avLst/>
          </a:prstGeom>
          <a:solidFill>
            <a:srgbClr val="FFFF99"/>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ES" sz="1400" dirty="0">
                <a:solidFill>
                  <a:schemeClr val="tx1"/>
                </a:solidFill>
                <a:latin typeface="Consolas" pitchFamily="49" charset="0"/>
                <a:cs typeface="Consolas" pitchFamily="49" charset="0"/>
              </a:rPr>
              <a:t>Ceci</a:t>
            </a:r>
          </a:p>
        </p:txBody>
      </p:sp>
      <p:sp>
        <p:nvSpPr>
          <p:cNvPr id="6" name="5 Elipse"/>
          <p:cNvSpPr/>
          <p:nvPr/>
        </p:nvSpPr>
        <p:spPr>
          <a:xfrm>
            <a:off x="4403552" y="1857030"/>
            <a:ext cx="1116000" cy="432000"/>
          </a:xfrm>
          <a:prstGeom prst="ellipse">
            <a:avLst/>
          </a:prstGeom>
          <a:solidFill>
            <a:srgbClr val="FFFF99"/>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ES" sz="1400" dirty="0">
                <a:solidFill>
                  <a:schemeClr val="tx1"/>
                </a:solidFill>
                <a:latin typeface="Consolas" pitchFamily="49" charset="0"/>
                <a:cs typeface="Consolas" pitchFamily="49" charset="0"/>
              </a:rPr>
              <a:t>Gloria</a:t>
            </a:r>
          </a:p>
        </p:txBody>
      </p:sp>
      <p:sp>
        <p:nvSpPr>
          <p:cNvPr id="7" name="6 Elipse"/>
          <p:cNvSpPr/>
          <p:nvPr/>
        </p:nvSpPr>
        <p:spPr>
          <a:xfrm>
            <a:off x="1528413" y="2301848"/>
            <a:ext cx="936104" cy="432792"/>
          </a:xfrm>
          <a:prstGeom prst="ellipse">
            <a:avLst/>
          </a:prstGeom>
          <a:solidFill>
            <a:srgbClr val="FFFF99"/>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ES" sz="1400" dirty="0">
                <a:solidFill>
                  <a:schemeClr val="tx1"/>
                </a:solidFill>
                <a:latin typeface="Consolas" pitchFamily="49" charset="0"/>
                <a:cs typeface="Consolas" pitchFamily="49" charset="0"/>
              </a:rPr>
              <a:t>Inés</a:t>
            </a:r>
          </a:p>
        </p:txBody>
      </p:sp>
      <p:sp>
        <p:nvSpPr>
          <p:cNvPr id="11" name="10 CuadroTexto"/>
          <p:cNvSpPr txBox="1"/>
          <p:nvPr/>
        </p:nvSpPr>
        <p:spPr>
          <a:xfrm>
            <a:off x="1794029" y="1716643"/>
            <a:ext cx="673582" cy="307777"/>
          </a:xfrm>
          <a:prstGeom prst="rect">
            <a:avLst/>
          </a:prstGeom>
          <a:noFill/>
        </p:spPr>
        <p:txBody>
          <a:bodyPr wrap="none" rtlCol="0">
            <a:spAutoFit/>
          </a:bodyPr>
          <a:lstStyle/>
          <a:p>
            <a:r>
              <a:rPr lang="es-ES" sz="1400" dirty="0" smtClean="0">
                <a:solidFill>
                  <a:schemeClr val="tx1"/>
                </a:solidFill>
              </a:rPr>
              <a:t>amigo</a:t>
            </a:r>
            <a:endParaRPr lang="es-ES" sz="1400" dirty="0">
              <a:solidFill>
                <a:schemeClr val="tx1"/>
              </a:solidFill>
            </a:endParaRPr>
          </a:p>
        </p:txBody>
      </p:sp>
      <p:sp>
        <p:nvSpPr>
          <p:cNvPr id="13" name="12 CuadroTexto"/>
          <p:cNvSpPr txBox="1"/>
          <p:nvPr/>
        </p:nvSpPr>
        <p:spPr>
          <a:xfrm>
            <a:off x="3882261" y="1484784"/>
            <a:ext cx="673582" cy="307777"/>
          </a:xfrm>
          <a:prstGeom prst="rect">
            <a:avLst/>
          </a:prstGeom>
          <a:noFill/>
        </p:spPr>
        <p:txBody>
          <a:bodyPr wrap="none" rtlCol="0">
            <a:spAutoFit/>
          </a:bodyPr>
          <a:lstStyle/>
          <a:p>
            <a:r>
              <a:rPr lang="es-ES" sz="1400" dirty="0" smtClean="0">
                <a:solidFill>
                  <a:schemeClr val="tx1"/>
                </a:solidFill>
              </a:rPr>
              <a:t>amigo</a:t>
            </a:r>
            <a:endParaRPr lang="es-ES" sz="1400" dirty="0">
              <a:solidFill>
                <a:schemeClr val="tx1"/>
              </a:solidFill>
            </a:endParaRPr>
          </a:p>
        </p:txBody>
      </p:sp>
      <p:sp>
        <p:nvSpPr>
          <p:cNvPr id="12" name="11 Elipse"/>
          <p:cNvSpPr/>
          <p:nvPr/>
        </p:nvSpPr>
        <p:spPr>
          <a:xfrm>
            <a:off x="2692576" y="3057311"/>
            <a:ext cx="1107542" cy="432000"/>
          </a:xfrm>
          <a:prstGeom prst="ellipse">
            <a:avLst/>
          </a:prstGeom>
          <a:solidFill>
            <a:srgbClr val="99CCFF"/>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r>
              <a:rPr lang="es-ES" sz="1400" dirty="0" err="1">
                <a:solidFill>
                  <a:schemeClr val="tx1"/>
                </a:solidFill>
                <a:latin typeface="Consolas" pitchFamily="49" charset="0"/>
                <a:cs typeface="Consolas" pitchFamily="49" charset="0"/>
              </a:rPr>
              <a:t>Blade</a:t>
            </a: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Runner</a:t>
            </a:r>
            <a:endParaRPr lang="es-ES" sz="1400" dirty="0">
              <a:solidFill>
                <a:schemeClr val="tx1"/>
              </a:solidFill>
              <a:latin typeface="Consolas" pitchFamily="49" charset="0"/>
              <a:cs typeface="Consolas" pitchFamily="49" charset="0"/>
            </a:endParaRPr>
          </a:p>
        </p:txBody>
      </p:sp>
      <p:sp>
        <p:nvSpPr>
          <p:cNvPr id="18" name="17 CuadroTexto"/>
          <p:cNvSpPr txBox="1"/>
          <p:nvPr/>
        </p:nvSpPr>
        <p:spPr>
          <a:xfrm>
            <a:off x="1940029" y="2852936"/>
            <a:ext cx="543739" cy="307777"/>
          </a:xfrm>
          <a:prstGeom prst="rect">
            <a:avLst/>
          </a:prstGeom>
          <a:noFill/>
        </p:spPr>
        <p:txBody>
          <a:bodyPr wrap="none" rtlCol="0">
            <a:spAutoFit/>
          </a:bodyPr>
          <a:lstStyle/>
          <a:p>
            <a:r>
              <a:rPr lang="es-ES" sz="1400" dirty="0" err="1">
                <a:solidFill>
                  <a:schemeClr val="tx1"/>
                </a:solidFill>
              </a:rPr>
              <a:t>likes</a:t>
            </a:r>
            <a:endParaRPr lang="es-ES" sz="1400" dirty="0">
              <a:solidFill>
                <a:schemeClr val="tx1"/>
              </a:solidFill>
            </a:endParaRPr>
          </a:p>
        </p:txBody>
      </p:sp>
      <p:sp>
        <p:nvSpPr>
          <p:cNvPr id="19" name="18 Elipse"/>
          <p:cNvSpPr/>
          <p:nvPr/>
        </p:nvSpPr>
        <p:spPr>
          <a:xfrm>
            <a:off x="4571999" y="3697666"/>
            <a:ext cx="1512000" cy="432000"/>
          </a:xfrm>
          <a:prstGeom prst="ellipse">
            <a:avLst/>
          </a:prstGeom>
          <a:solidFill>
            <a:schemeClr val="bg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r>
              <a:rPr lang="es-ES" sz="1400" dirty="0">
                <a:solidFill>
                  <a:schemeClr val="tx1"/>
                </a:solidFill>
                <a:latin typeface="Consolas" pitchFamily="49" charset="0"/>
                <a:cs typeface="Consolas" pitchFamily="49" charset="0"/>
              </a:rPr>
              <a:t>Thriller futurista</a:t>
            </a:r>
          </a:p>
        </p:txBody>
      </p:sp>
      <p:cxnSp>
        <p:nvCxnSpPr>
          <p:cNvPr id="23" name="22 Conector recto de flecha"/>
          <p:cNvCxnSpPr>
            <a:stCxn id="12" idx="6"/>
            <a:endCxn id="19" idx="1"/>
          </p:cNvCxnSpPr>
          <p:nvPr/>
        </p:nvCxnSpPr>
        <p:spPr bwMode="auto">
          <a:xfrm>
            <a:off x="3800118" y="3273311"/>
            <a:ext cx="993308" cy="48762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24 CuadroTexto"/>
          <p:cNvSpPr txBox="1"/>
          <p:nvPr/>
        </p:nvSpPr>
        <p:spPr>
          <a:xfrm>
            <a:off x="4064225" y="3140968"/>
            <a:ext cx="740908" cy="307777"/>
          </a:xfrm>
          <a:prstGeom prst="rect">
            <a:avLst/>
          </a:prstGeom>
          <a:noFill/>
        </p:spPr>
        <p:txBody>
          <a:bodyPr wrap="none" rtlCol="0">
            <a:spAutoFit/>
          </a:bodyPr>
          <a:lstStyle/>
          <a:p>
            <a:r>
              <a:rPr lang="es-ES" sz="1400" dirty="0" smtClean="0">
                <a:solidFill>
                  <a:schemeClr val="tx1"/>
                </a:solidFill>
              </a:rPr>
              <a:t>género</a:t>
            </a:r>
            <a:endParaRPr lang="es-ES" sz="1400" dirty="0">
              <a:solidFill>
                <a:schemeClr val="tx1"/>
              </a:solidFill>
            </a:endParaRPr>
          </a:p>
        </p:txBody>
      </p:sp>
      <p:sp>
        <p:nvSpPr>
          <p:cNvPr id="26" name="25 CuadroTexto"/>
          <p:cNvSpPr txBox="1"/>
          <p:nvPr/>
        </p:nvSpPr>
        <p:spPr>
          <a:xfrm>
            <a:off x="5652120" y="2132856"/>
            <a:ext cx="543739" cy="307777"/>
          </a:xfrm>
          <a:prstGeom prst="rect">
            <a:avLst/>
          </a:prstGeom>
          <a:noFill/>
        </p:spPr>
        <p:txBody>
          <a:bodyPr wrap="none" rtlCol="0">
            <a:spAutoFit/>
          </a:bodyPr>
          <a:lstStyle/>
          <a:p>
            <a:r>
              <a:rPr lang="es-ES" sz="1400" dirty="0" err="1">
                <a:solidFill>
                  <a:schemeClr val="tx1"/>
                </a:solidFill>
              </a:rPr>
              <a:t>likes</a:t>
            </a:r>
            <a:endParaRPr lang="es-ES" sz="1400" dirty="0">
              <a:solidFill>
                <a:schemeClr val="tx1"/>
              </a:solidFill>
            </a:endParaRPr>
          </a:p>
        </p:txBody>
      </p:sp>
      <p:sp>
        <p:nvSpPr>
          <p:cNvPr id="27" name="26 Elipse"/>
          <p:cNvSpPr/>
          <p:nvPr/>
        </p:nvSpPr>
        <p:spPr>
          <a:xfrm>
            <a:off x="6065829" y="2747703"/>
            <a:ext cx="1107542" cy="432792"/>
          </a:xfrm>
          <a:prstGeom prst="ellipse">
            <a:avLst/>
          </a:prstGeom>
          <a:solidFill>
            <a:srgbClr val="99CCFF"/>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ES" sz="1400" dirty="0">
                <a:solidFill>
                  <a:schemeClr val="tx1"/>
                </a:solidFill>
                <a:latin typeface="Consolas" pitchFamily="49" charset="0"/>
                <a:cs typeface="Consolas" pitchFamily="49" charset="0"/>
              </a:rPr>
              <a:t>Origen</a:t>
            </a:r>
          </a:p>
        </p:txBody>
      </p:sp>
      <p:cxnSp>
        <p:nvCxnSpPr>
          <p:cNvPr id="28" name="27 Conector recto de flecha"/>
          <p:cNvCxnSpPr>
            <a:stCxn id="27" idx="3"/>
            <a:endCxn id="19" idx="0"/>
          </p:cNvCxnSpPr>
          <p:nvPr/>
        </p:nvCxnSpPr>
        <p:spPr bwMode="auto">
          <a:xfrm flipH="1">
            <a:off x="5327999" y="3117114"/>
            <a:ext cx="900026" cy="580552"/>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31 CuadroTexto"/>
          <p:cNvSpPr txBox="1"/>
          <p:nvPr/>
        </p:nvSpPr>
        <p:spPr>
          <a:xfrm>
            <a:off x="5292080" y="3068960"/>
            <a:ext cx="740908" cy="307777"/>
          </a:xfrm>
          <a:prstGeom prst="rect">
            <a:avLst/>
          </a:prstGeom>
          <a:noFill/>
        </p:spPr>
        <p:txBody>
          <a:bodyPr wrap="none" rtlCol="0">
            <a:spAutoFit/>
          </a:bodyPr>
          <a:lstStyle/>
          <a:p>
            <a:r>
              <a:rPr lang="es-ES" sz="1400" dirty="0" smtClean="0">
                <a:solidFill>
                  <a:schemeClr val="tx1"/>
                </a:solidFill>
              </a:rPr>
              <a:t>género</a:t>
            </a:r>
            <a:endParaRPr lang="es-ES" sz="1400" dirty="0">
              <a:solidFill>
                <a:schemeClr val="tx1"/>
              </a:solidFill>
            </a:endParaRPr>
          </a:p>
        </p:txBody>
      </p:sp>
      <p:sp>
        <p:nvSpPr>
          <p:cNvPr id="33" name="32 Elipse"/>
          <p:cNvSpPr/>
          <p:nvPr/>
        </p:nvSpPr>
        <p:spPr>
          <a:xfrm>
            <a:off x="1974800" y="4670877"/>
            <a:ext cx="1107542" cy="432000"/>
          </a:xfrm>
          <a:prstGeom prst="ellipse">
            <a:avLst/>
          </a:prstGeom>
          <a:solidFill>
            <a:srgbClr val="92D050">
              <a:alpha val="71000"/>
            </a:srgb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r>
              <a:rPr lang="es-ES" sz="1400" dirty="0" err="1">
                <a:solidFill>
                  <a:schemeClr val="tx1"/>
                </a:solidFill>
                <a:latin typeface="Consolas" pitchFamily="49" charset="0"/>
                <a:cs typeface="Consolas" pitchFamily="49" charset="0"/>
              </a:rPr>
              <a:t>Ridley</a:t>
            </a:r>
            <a:r>
              <a:rPr lang="es-ES" sz="1400" dirty="0">
                <a:solidFill>
                  <a:schemeClr val="tx1"/>
                </a:solidFill>
                <a:latin typeface="Consolas" pitchFamily="49" charset="0"/>
                <a:cs typeface="Consolas" pitchFamily="49" charset="0"/>
              </a:rPr>
              <a:t> Scott</a:t>
            </a:r>
          </a:p>
        </p:txBody>
      </p:sp>
      <p:cxnSp>
        <p:nvCxnSpPr>
          <p:cNvPr id="34" name="33 Conector recto de flecha"/>
          <p:cNvCxnSpPr>
            <a:stCxn id="12" idx="4"/>
            <a:endCxn id="33" idx="0"/>
          </p:cNvCxnSpPr>
          <p:nvPr/>
        </p:nvCxnSpPr>
        <p:spPr bwMode="auto">
          <a:xfrm flipH="1">
            <a:off x="2528571" y="3489311"/>
            <a:ext cx="717776" cy="1181566"/>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35 CuadroTexto"/>
          <p:cNvSpPr txBox="1"/>
          <p:nvPr/>
        </p:nvSpPr>
        <p:spPr>
          <a:xfrm>
            <a:off x="2074080" y="3923611"/>
            <a:ext cx="780983" cy="307777"/>
          </a:xfrm>
          <a:prstGeom prst="rect">
            <a:avLst/>
          </a:prstGeom>
          <a:noFill/>
        </p:spPr>
        <p:txBody>
          <a:bodyPr wrap="none" rtlCol="0">
            <a:spAutoFit/>
          </a:bodyPr>
          <a:lstStyle/>
          <a:p>
            <a:r>
              <a:rPr lang="es-ES" sz="1400" dirty="0">
                <a:solidFill>
                  <a:schemeClr val="tx1"/>
                </a:solidFill>
              </a:rPr>
              <a:t>director</a:t>
            </a:r>
          </a:p>
        </p:txBody>
      </p:sp>
      <p:sp>
        <p:nvSpPr>
          <p:cNvPr id="37" name="36 Elipse"/>
          <p:cNvSpPr/>
          <p:nvPr/>
        </p:nvSpPr>
        <p:spPr>
          <a:xfrm>
            <a:off x="6742986" y="3940030"/>
            <a:ext cx="1800000" cy="432000"/>
          </a:xfrm>
          <a:prstGeom prst="ellipse">
            <a:avLst/>
          </a:prstGeom>
          <a:solidFill>
            <a:srgbClr val="92D050">
              <a:alpha val="71000"/>
            </a:srgbClr>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r>
              <a:rPr lang="es-ES" sz="1400" dirty="0">
                <a:solidFill>
                  <a:schemeClr val="tx1"/>
                </a:solidFill>
                <a:latin typeface="Consolas" pitchFamily="49" charset="0"/>
                <a:cs typeface="Consolas" pitchFamily="49" charset="0"/>
              </a:rPr>
              <a:t>Christopher </a:t>
            </a:r>
            <a:r>
              <a:rPr lang="es-ES" sz="1400" dirty="0" err="1">
                <a:solidFill>
                  <a:schemeClr val="tx1"/>
                </a:solidFill>
                <a:latin typeface="Consolas" pitchFamily="49" charset="0"/>
                <a:cs typeface="Consolas" pitchFamily="49" charset="0"/>
              </a:rPr>
              <a:t>Nolan</a:t>
            </a:r>
            <a:endParaRPr lang="es-ES" sz="1400" dirty="0">
              <a:solidFill>
                <a:schemeClr val="tx1"/>
              </a:solidFill>
              <a:latin typeface="Consolas" pitchFamily="49" charset="0"/>
              <a:cs typeface="Consolas" pitchFamily="49" charset="0"/>
            </a:endParaRPr>
          </a:p>
        </p:txBody>
      </p:sp>
      <p:cxnSp>
        <p:nvCxnSpPr>
          <p:cNvPr id="39" name="38 Conector recto de flecha"/>
          <p:cNvCxnSpPr>
            <a:stCxn id="27" idx="4"/>
            <a:endCxn id="37" idx="0"/>
          </p:cNvCxnSpPr>
          <p:nvPr/>
        </p:nvCxnSpPr>
        <p:spPr bwMode="auto">
          <a:xfrm>
            <a:off x="6619600" y="3180495"/>
            <a:ext cx="1023386" cy="759535"/>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40 CuadroTexto"/>
          <p:cNvSpPr txBox="1"/>
          <p:nvPr/>
        </p:nvSpPr>
        <p:spPr>
          <a:xfrm>
            <a:off x="6948264" y="3229636"/>
            <a:ext cx="780983" cy="307777"/>
          </a:xfrm>
          <a:prstGeom prst="rect">
            <a:avLst/>
          </a:prstGeom>
          <a:noFill/>
        </p:spPr>
        <p:txBody>
          <a:bodyPr wrap="none" rtlCol="0">
            <a:spAutoFit/>
          </a:bodyPr>
          <a:lstStyle/>
          <a:p>
            <a:r>
              <a:rPr lang="es-ES" sz="1400" dirty="0">
                <a:solidFill>
                  <a:schemeClr val="tx1"/>
                </a:solidFill>
              </a:rPr>
              <a:t>director</a:t>
            </a:r>
          </a:p>
        </p:txBody>
      </p:sp>
      <p:sp>
        <p:nvSpPr>
          <p:cNvPr id="44" name="43 Elipse"/>
          <p:cNvSpPr/>
          <p:nvPr/>
        </p:nvSpPr>
        <p:spPr>
          <a:xfrm>
            <a:off x="3553061" y="5125759"/>
            <a:ext cx="1404000" cy="432000"/>
          </a:xfrm>
          <a:prstGeom prst="ellipse">
            <a:avLst/>
          </a:prstGeom>
          <a:solidFill>
            <a:srgbClr val="FFCCCC"/>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lnSpc>
                <a:spcPct val="80000"/>
              </a:lnSpc>
            </a:pPr>
            <a:r>
              <a:rPr lang="es-ES" sz="1400" dirty="0">
                <a:solidFill>
                  <a:schemeClr val="tx1"/>
                </a:solidFill>
                <a:latin typeface="Consolas" pitchFamily="49" charset="0"/>
                <a:cs typeface="Consolas" pitchFamily="49" charset="0"/>
              </a:rPr>
              <a:t>Harrison Ford</a:t>
            </a:r>
          </a:p>
        </p:txBody>
      </p:sp>
      <p:cxnSp>
        <p:nvCxnSpPr>
          <p:cNvPr id="45" name="44 Conector recto de flecha"/>
          <p:cNvCxnSpPr>
            <a:stCxn id="12" idx="5"/>
            <a:endCxn id="44" idx="0"/>
          </p:cNvCxnSpPr>
          <p:nvPr/>
        </p:nvCxnSpPr>
        <p:spPr bwMode="auto">
          <a:xfrm>
            <a:off x="3637922" y="3426046"/>
            <a:ext cx="617139" cy="169971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47 CuadroTexto"/>
          <p:cNvSpPr txBox="1"/>
          <p:nvPr/>
        </p:nvSpPr>
        <p:spPr>
          <a:xfrm>
            <a:off x="3347864" y="3933056"/>
            <a:ext cx="582211" cy="307777"/>
          </a:xfrm>
          <a:prstGeom prst="rect">
            <a:avLst/>
          </a:prstGeom>
          <a:noFill/>
        </p:spPr>
        <p:txBody>
          <a:bodyPr wrap="none" rtlCol="0">
            <a:spAutoFit/>
          </a:bodyPr>
          <a:lstStyle/>
          <a:p>
            <a:r>
              <a:rPr lang="es-ES" sz="1400" dirty="0">
                <a:solidFill>
                  <a:schemeClr val="tx1"/>
                </a:solidFill>
              </a:rPr>
              <a:t>actor</a:t>
            </a:r>
          </a:p>
        </p:txBody>
      </p:sp>
      <p:cxnSp>
        <p:nvCxnSpPr>
          <p:cNvPr id="53" name="52 Conector recto de flecha"/>
          <p:cNvCxnSpPr>
            <a:endCxn id="7" idx="0"/>
          </p:cNvCxnSpPr>
          <p:nvPr/>
        </p:nvCxnSpPr>
        <p:spPr bwMode="auto">
          <a:xfrm flipH="1">
            <a:off x="1996465" y="1715167"/>
            <a:ext cx="740914" cy="58668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54 Conector recto de flecha"/>
          <p:cNvCxnSpPr>
            <a:stCxn id="4" idx="6"/>
            <a:endCxn id="6" idx="1"/>
          </p:cNvCxnSpPr>
          <p:nvPr/>
        </p:nvCxnSpPr>
        <p:spPr bwMode="auto">
          <a:xfrm>
            <a:off x="3628680" y="1633495"/>
            <a:ext cx="938307" cy="28680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57 Conector recto de flecha"/>
          <p:cNvCxnSpPr>
            <a:stCxn id="6" idx="5"/>
            <a:endCxn id="27" idx="0"/>
          </p:cNvCxnSpPr>
          <p:nvPr/>
        </p:nvCxnSpPr>
        <p:spPr bwMode="auto">
          <a:xfrm>
            <a:off x="5356117" y="2225765"/>
            <a:ext cx="1263483" cy="52193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62 Conector recto de flecha"/>
          <p:cNvCxnSpPr>
            <a:stCxn id="7" idx="4"/>
            <a:endCxn id="12" idx="1"/>
          </p:cNvCxnSpPr>
          <p:nvPr/>
        </p:nvCxnSpPr>
        <p:spPr bwMode="auto">
          <a:xfrm>
            <a:off x="1996465" y="2734640"/>
            <a:ext cx="858307" cy="385936"/>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55" name="6154 Conector recto de flecha"/>
          <p:cNvCxnSpPr>
            <a:stCxn id="6" idx="3"/>
            <a:endCxn id="12" idx="7"/>
          </p:cNvCxnSpPr>
          <p:nvPr/>
        </p:nvCxnSpPr>
        <p:spPr bwMode="auto">
          <a:xfrm flipH="1">
            <a:off x="3637922" y="2225765"/>
            <a:ext cx="929065" cy="89481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75 CuadroTexto"/>
          <p:cNvSpPr txBox="1"/>
          <p:nvPr/>
        </p:nvSpPr>
        <p:spPr>
          <a:xfrm>
            <a:off x="3635896" y="2450745"/>
            <a:ext cx="543739" cy="307777"/>
          </a:xfrm>
          <a:prstGeom prst="rect">
            <a:avLst/>
          </a:prstGeom>
          <a:noFill/>
        </p:spPr>
        <p:txBody>
          <a:bodyPr wrap="none" rtlCol="0">
            <a:spAutoFit/>
          </a:bodyPr>
          <a:lstStyle/>
          <a:p>
            <a:r>
              <a:rPr lang="es-ES" sz="1400" dirty="0" err="1">
                <a:solidFill>
                  <a:schemeClr val="tx1"/>
                </a:solidFill>
              </a:rPr>
              <a:t>likes</a:t>
            </a:r>
            <a:endParaRPr lang="es-ES" sz="1400" dirty="0">
              <a:solidFill>
                <a:schemeClr val="tx1"/>
              </a:solidFill>
            </a:endParaRPr>
          </a:p>
        </p:txBody>
      </p:sp>
      <p:sp>
        <p:nvSpPr>
          <p:cNvPr id="77" name="76 Elipse"/>
          <p:cNvSpPr/>
          <p:nvPr/>
        </p:nvSpPr>
        <p:spPr>
          <a:xfrm>
            <a:off x="6264328" y="5141812"/>
            <a:ext cx="1260000" cy="432792"/>
          </a:xfrm>
          <a:prstGeom prst="ellipse">
            <a:avLst/>
          </a:prstGeom>
          <a:solidFill>
            <a:srgbClr val="99CCFF"/>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s-ES" sz="1400" dirty="0">
                <a:solidFill>
                  <a:schemeClr val="tx1"/>
                </a:solidFill>
                <a:latin typeface="Consolas" pitchFamily="49" charset="0"/>
                <a:cs typeface="Consolas" pitchFamily="49" charset="0"/>
              </a:rPr>
              <a:t>Memento</a:t>
            </a:r>
          </a:p>
        </p:txBody>
      </p:sp>
      <p:cxnSp>
        <p:nvCxnSpPr>
          <p:cNvPr id="6157" name="6156 Conector recto de flecha"/>
          <p:cNvCxnSpPr>
            <a:stCxn id="37" idx="4"/>
          </p:cNvCxnSpPr>
          <p:nvPr/>
        </p:nvCxnSpPr>
        <p:spPr bwMode="auto">
          <a:xfrm flipH="1">
            <a:off x="7026940" y="4372030"/>
            <a:ext cx="616046" cy="78060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79 CuadroTexto"/>
          <p:cNvSpPr txBox="1"/>
          <p:nvPr/>
        </p:nvSpPr>
        <p:spPr>
          <a:xfrm>
            <a:off x="7236296" y="4720281"/>
            <a:ext cx="780983" cy="307777"/>
          </a:xfrm>
          <a:prstGeom prst="rect">
            <a:avLst/>
          </a:prstGeom>
          <a:noFill/>
        </p:spPr>
        <p:txBody>
          <a:bodyPr wrap="none" rtlCol="0">
            <a:spAutoFit/>
          </a:bodyPr>
          <a:lstStyle/>
          <a:p>
            <a:r>
              <a:rPr lang="es-ES" sz="1400" dirty="0">
                <a:solidFill>
                  <a:schemeClr val="tx1"/>
                </a:solidFill>
              </a:rPr>
              <a:t>director</a:t>
            </a:r>
          </a:p>
        </p:txBody>
      </p:sp>
      <p:cxnSp>
        <p:nvCxnSpPr>
          <p:cNvPr id="6159" name="6158 Conector recto de flecha"/>
          <p:cNvCxnSpPr>
            <a:stCxn id="77" idx="0"/>
            <a:endCxn id="19" idx="5"/>
          </p:cNvCxnSpPr>
          <p:nvPr/>
        </p:nvCxnSpPr>
        <p:spPr bwMode="auto">
          <a:xfrm flipH="1" flipV="1">
            <a:off x="5862572" y="4066401"/>
            <a:ext cx="1031756" cy="107541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82 CuadroTexto"/>
          <p:cNvSpPr txBox="1"/>
          <p:nvPr/>
        </p:nvSpPr>
        <p:spPr>
          <a:xfrm>
            <a:off x="5940152" y="4722813"/>
            <a:ext cx="740908" cy="307777"/>
          </a:xfrm>
          <a:prstGeom prst="rect">
            <a:avLst/>
          </a:prstGeom>
          <a:noFill/>
        </p:spPr>
        <p:txBody>
          <a:bodyPr wrap="none" rtlCol="0">
            <a:spAutoFit/>
          </a:bodyPr>
          <a:lstStyle/>
          <a:p>
            <a:r>
              <a:rPr lang="es-ES" sz="1400" dirty="0">
                <a:solidFill>
                  <a:schemeClr val="tx1"/>
                </a:solidFill>
              </a:rPr>
              <a:t>genero</a:t>
            </a:r>
          </a:p>
        </p:txBody>
      </p:sp>
      <p:sp>
        <p:nvSpPr>
          <p:cNvPr id="57" name="56 Título"/>
          <p:cNvSpPr>
            <a:spLocks noGrp="1"/>
          </p:cNvSpPr>
          <p:nvPr>
            <p:ph type="title"/>
          </p:nvPr>
        </p:nvSpPr>
        <p:spPr/>
        <p:txBody>
          <a:bodyPr>
            <a:normAutofit/>
          </a:bodyPr>
          <a:lstStyle/>
          <a:p>
            <a:r>
              <a:rPr lang="es-ES" b="1" dirty="0" smtClean="0"/>
              <a:t>Grafos</a:t>
            </a:r>
            <a:endParaRPr lang="es-ES" b="1" dirty="0"/>
          </a:p>
        </p:txBody>
      </p:sp>
    </p:spTree>
    <p:extLst>
      <p:ext uri="{BB962C8B-B14F-4D97-AF65-F5344CB8AC3E}">
        <p14:creationId xmlns:p14="http://schemas.microsoft.com/office/powerpoint/2010/main" val="38080939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Ejemplos</a:t>
            </a:r>
            <a:r>
              <a:rPr lang="es-ES" dirty="0" smtClean="0"/>
              <a:t> de cada tipo de BD </a:t>
            </a:r>
            <a:r>
              <a:rPr lang="es-ES" dirty="0" err="1" smtClean="0"/>
              <a:t>NoSQL</a:t>
            </a:r>
            <a:r>
              <a:rPr lang="es-ES" dirty="0" smtClean="0"/>
              <a:t> </a:t>
            </a:r>
            <a:endParaRPr lang="es-ES" dirty="0"/>
          </a:p>
        </p:txBody>
      </p:sp>
      <p:pic>
        <p:nvPicPr>
          <p:cNvPr id="4" name="3 Marcador de contenido" descr="Tecnologias-Big-Data-NoSql.jpg"/>
          <p:cNvPicPr>
            <a:picLocks noGrp="1" noChangeAspect="1"/>
          </p:cNvPicPr>
          <p:nvPr>
            <p:ph sz="quarter" idx="1"/>
          </p:nvPr>
        </p:nvPicPr>
        <p:blipFill>
          <a:blip r:embed="rId2" cstate="print"/>
          <a:stretch>
            <a:fillRect/>
          </a:stretch>
        </p:blipFill>
        <p:spPr>
          <a:xfrm>
            <a:off x="251519" y="1772816"/>
            <a:ext cx="8653011" cy="4248472"/>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l="952" t="1429" r="941"/>
          <a:stretch>
            <a:fillRect/>
          </a:stretch>
        </p:blipFill>
        <p:spPr bwMode="auto">
          <a:xfrm>
            <a:off x="899591" y="996522"/>
            <a:ext cx="7560000" cy="509677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2275" y="5805488"/>
            <a:ext cx="5381625" cy="2762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Título"/>
          <p:cNvSpPr>
            <a:spLocks noGrp="1"/>
          </p:cNvSpPr>
          <p:nvPr>
            <p:ph type="title"/>
          </p:nvPr>
        </p:nvSpPr>
        <p:spPr/>
        <p:txBody>
          <a:bodyPr/>
          <a:lstStyle/>
          <a:p>
            <a:endParaRPr lang="es-ES"/>
          </a:p>
        </p:txBody>
      </p:sp>
    </p:spTree>
    <p:extLst>
      <p:ext uri="{BB962C8B-B14F-4D97-AF65-F5344CB8AC3E}">
        <p14:creationId xmlns:p14="http://schemas.microsoft.com/office/powerpoint/2010/main" val="2716044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33" name="1 CuadroTexto"/>
          <p:cNvSpPr txBox="1">
            <a:spLocks noChangeArrowheads="1"/>
          </p:cNvSpPr>
          <p:nvPr/>
        </p:nvSpPr>
        <p:spPr bwMode="auto">
          <a:xfrm>
            <a:off x="213291" y="2348880"/>
            <a:ext cx="378264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solidFill>
                  <a:srgbClr val="000000"/>
                </a:solidFill>
                <a:latin typeface="Consolas" pitchFamily="49" charset="0"/>
                <a:cs typeface="Calibri" pitchFamily="34" charset="0"/>
              </a:rPr>
              <a:t>CREATE TABLE Movies(</a:t>
            </a:r>
          </a:p>
          <a:p>
            <a:r>
              <a:rPr lang="en-US" dirty="0">
                <a:solidFill>
                  <a:srgbClr val="000000"/>
                </a:solidFill>
                <a:latin typeface="Consolas" pitchFamily="49" charset="0"/>
                <a:cs typeface="Calibri" pitchFamily="34" charset="0"/>
              </a:rPr>
              <a:t> </a:t>
            </a:r>
            <a:r>
              <a:rPr lang="en-US" dirty="0" err="1" smtClean="0">
                <a:solidFill>
                  <a:srgbClr val="000000"/>
                </a:solidFill>
                <a:latin typeface="Consolas" pitchFamily="49" charset="0"/>
                <a:cs typeface="Calibri" pitchFamily="34" charset="0"/>
              </a:rPr>
              <a:t>MovieID</a:t>
            </a:r>
            <a:r>
              <a:rPr lang="en-US" dirty="0" smtClean="0">
                <a:solidFill>
                  <a:srgbClr val="000000"/>
                </a:solidFill>
                <a:latin typeface="Consolas" pitchFamily="49" charset="0"/>
                <a:cs typeface="Calibri" pitchFamily="34" charset="0"/>
              </a:rPr>
              <a:t>    INT </a:t>
            </a:r>
            <a:r>
              <a:rPr lang="en-US" dirty="0" smtClean="0">
                <a:solidFill>
                  <a:schemeClr val="accent3"/>
                </a:solidFill>
                <a:latin typeface="Consolas" pitchFamily="49" charset="0"/>
                <a:cs typeface="Calibri" pitchFamily="34" charset="0"/>
              </a:rPr>
              <a:t>PRIMARY KEY</a:t>
            </a:r>
            <a:r>
              <a:rPr lang="en-US" dirty="0" smtClean="0">
                <a:solidFill>
                  <a:srgbClr val="000000"/>
                </a:solidFill>
                <a:latin typeface="Consolas" pitchFamily="49" charset="0"/>
                <a:cs typeface="Calibri" pitchFamily="34" charset="0"/>
              </a:rPr>
              <a:t>,</a:t>
            </a:r>
            <a:r>
              <a:rPr lang="en-US" dirty="0">
                <a:solidFill>
                  <a:srgbClr val="000000"/>
                </a:solidFill>
                <a:latin typeface="Consolas" pitchFamily="49" charset="0"/>
                <a:cs typeface="Calibri" pitchFamily="34" charset="0"/>
              </a:rPr>
              <a:t/>
            </a:r>
            <a:br>
              <a:rPr lang="en-US" dirty="0">
                <a:solidFill>
                  <a:srgbClr val="000000"/>
                </a:solidFill>
                <a:latin typeface="Consolas" pitchFamily="49" charset="0"/>
                <a:cs typeface="Calibri" pitchFamily="34" charset="0"/>
              </a:rPr>
            </a:br>
            <a:r>
              <a:rPr lang="en-US" dirty="0">
                <a:solidFill>
                  <a:srgbClr val="000000"/>
                </a:solidFill>
                <a:latin typeface="Consolas" pitchFamily="49" charset="0"/>
                <a:cs typeface="Calibri" pitchFamily="34" charset="0"/>
              </a:rPr>
              <a:t> </a:t>
            </a:r>
            <a:r>
              <a:rPr lang="en-US" dirty="0" smtClean="0">
                <a:solidFill>
                  <a:srgbClr val="000000"/>
                </a:solidFill>
                <a:latin typeface="Consolas" pitchFamily="49" charset="0"/>
                <a:cs typeface="Calibri" pitchFamily="34" charset="0"/>
              </a:rPr>
              <a:t>Title      VARCHAR(255),</a:t>
            </a:r>
            <a:r>
              <a:rPr lang="en-US" dirty="0">
                <a:solidFill>
                  <a:srgbClr val="000000"/>
                </a:solidFill>
                <a:latin typeface="Consolas" pitchFamily="49" charset="0"/>
                <a:cs typeface="Calibri" pitchFamily="34" charset="0"/>
              </a:rPr>
              <a:t/>
            </a:r>
            <a:br>
              <a:rPr lang="en-US" dirty="0">
                <a:solidFill>
                  <a:srgbClr val="000000"/>
                </a:solidFill>
                <a:latin typeface="Consolas" pitchFamily="49" charset="0"/>
                <a:cs typeface="Calibri" pitchFamily="34" charset="0"/>
              </a:rPr>
            </a:br>
            <a:r>
              <a:rPr lang="en-US" dirty="0">
                <a:solidFill>
                  <a:srgbClr val="000000"/>
                </a:solidFill>
                <a:latin typeface="Consolas" pitchFamily="49" charset="0"/>
                <a:cs typeface="Calibri" pitchFamily="34" charset="0"/>
              </a:rPr>
              <a:t> </a:t>
            </a:r>
            <a:r>
              <a:rPr lang="en-US" dirty="0" smtClean="0">
                <a:solidFill>
                  <a:srgbClr val="000000"/>
                </a:solidFill>
                <a:latin typeface="Consolas" pitchFamily="49" charset="0"/>
                <a:cs typeface="Calibri" pitchFamily="34" charset="0"/>
              </a:rPr>
              <a:t>Year       INT,  </a:t>
            </a:r>
            <a:endParaRPr lang="en-US" dirty="0">
              <a:solidFill>
                <a:srgbClr val="000000"/>
              </a:solidFill>
              <a:latin typeface="Consolas" pitchFamily="49" charset="0"/>
              <a:cs typeface="Calibri" pitchFamily="34" charset="0"/>
            </a:endParaRPr>
          </a:p>
          <a:p>
            <a:r>
              <a:rPr lang="en-US" dirty="0">
                <a:solidFill>
                  <a:srgbClr val="000000"/>
                </a:solidFill>
                <a:latin typeface="Consolas" pitchFamily="49" charset="0"/>
                <a:cs typeface="Calibri" pitchFamily="34" charset="0"/>
              </a:rPr>
              <a:t> </a:t>
            </a:r>
            <a:r>
              <a:rPr lang="en-US" dirty="0" smtClean="0">
                <a:solidFill>
                  <a:srgbClr val="000000"/>
                </a:solidFill>
                <a:latin typeface="Consolas" pitchFamily="49" charset="0"/>
                <a:cs typeface="Calibri" pitchFamily="34" charset="0"/>
              </a:rPr>
              <a:t>Genre      VARCHAR(255),</a:t>
            </a:r>
            <a:r>
              <a:rPr lang="en-US" dirty="0">
                <a:solidFill>
                  <a:srgbClr val="000000"/>
                </a:solidFill>
                <a:latin typeface="Consolas" pitchFamily="49" charset="0"/>
                <a:cs typeface="Calibri" pitchFamily="34" charset="0"/>
              </a:rPr>
              <a:t/>
            </a:r>
            <a:br>
              <a:rPr lang="en-US" dirty="0">
                <a:solidFill>
                  <a:srgbClr val="000000"/>
                </a:solidFill>
                <a:latin typeface="Consolas" pitchFamily="49" charset="0"/>
                <a:cs typeface="Calibri" pitchFamily="34" charset="0"/>
              </a:rPr>
            </a:br>
            <a:r>
              <a:rPr lang="en-US" dirty="0">
                <a:solidFill>
                  <a:srgbClr val="000000"/>
                </a:solidFill>
                <a:latin typeface="Consolas" pitchFamily="49" charset="0"/>
                <a:cs typeface="Calibri" pitchFamily="34" charset="0"/>
              </a:rPr>
              <a:t> </a:t>
            </a:r>
            <a:r>
              <a:rPr lang="en-US" dirty="0" err="1" smtClean="0">
                <a:solidFill>
                  <a:srgbClr val="000000"/>
                </a:solidFill>
                <a:latin typeface="Consolas" pitchFamily="49" charset="0"/>
                <a:cs typeface="Calibri" pitchFamily="34" charset="0"/>
              </a:rPr>
              <a:t>DirectorID</a:t>
            </a:r>
            <a:r>
              <a:rPr lang="en-US" dirty="0" smtClean="0">
                <a:solidFill>
                  <a:srgbClr val="000000"/>
                </a:solidFill>
                <a:latin typeface="Consolas" pitchFamily="49" charset="0"/>
                <a:cs typeface="Calibri" pitchFamily="34" charset="0"/>
              </a:rPr>
              <a:t> INT,</a:t>
            </a:r>
          </a:p>
          <a:p>
            <a:r>
              <a:rPr lang="en-US" dirty="0">
                <a:solidFill>
                  <a:srgbClr val="000000"/>
                </a:solidFill>
                <a:latin typeface="Consolas" pitchFamily="49" charset="0"/>
                <a:cs typeface="Calibri" pitchFamily="34" charset="0"/>
              </a:rPr>
              <a:t> </a:t>
            </a:r>
            <a:r>
              <a:rPr lang="en-US" dirty="0" smtClean="0">
                <a:solidFill>
                  <a:schemeClr val="accent3"/>
                </a:solidFill>
                <a:latin typeface="Consolas" pitchFamily="49" charset="0"/>
                <a:cs typeface="Calibri" pitchFamily="34" charset="0"/>
              </a:rPr>
              <a:t>FOREIGN KEY</a:t>
            </a:r>
            <a:r>
              <a:rPr lang="en-US" dirty="0" smtClean="0">
                <a:solidFill>
                  <a:srgbClr val="000000"/>
                </a:solidFill>
                <a:latin typeface="Consolas" pitchFamily="49" charset="0"/>
                <a:cs typeface="Calibri" pitchFamily="34" charset="0"/>
              </a:rPr>
              <a:t>(</a:t>
            </a:r>
            <a:r>
              <a:rPr lang="en-US" dirty="0" err="1" smtClean="0">
                <a:solidFill>
                  <a:srgbClr val="000000"/>
                </a:solidFill>
                <a:latin typeface="Consolas" pitchFamily="49" charset="0"/>
                <a:cs typeface="Calibri" pitchFamily="34" charset="0"/>
              </a:rPr>
              <a:t>DirectorID</a:t>
            </a:r>
            <a:r>
              <a:rPr lang="en-US" dirty="0" smtClean="0">
                <a:solidFill>
                  <a:srgbClr val="000000"/>
                </a:solidFill>
                <a:latin typeface="Consolas" pitchFamily="49" charset="0"/>
                <a:cs typeface="Calibri" pitchFamily="34" charset="0"/>
              </a:rPr>
              <a:t>)</a:t>
            </a:r>
          </a:p>
          <a:p>
            <a:r>
              <a:rPr lang="en-US" dirty="0">
                <a:solidFill>
                  <a:srgbClr val="000000"/>
                </a:solidFill>
                <a:latin typeface="Consolas" pitchFamily="49" charset="0"/>
                <a:cs typeface="Calibri" pitchFamily="34" charset="0"/>
              </a:rPr>
              <a:t> </a:t>
            </a:r>
            <a:r>
              <a:rPr lang="en-US" dirty="0" smtClean="0">
                <a:solidFill>
                  <a:srgbClr val="000000"/>
                </a:solidFill>
                <a:latin typeface="Consolas" pitchFamily="49" charset="0"/>
                <a:cs typeface="Calibri" pitchFamily="34" charset="0"/>
              </a:rPr>
              <a:t>  </a:t>
            </a:r>
            <a:r>
              <a:rPr lang="en-US" dirty="0" smtClean="0">
                <a:solidFill>
                  <a:schemeClr val="accent3"/>
                </a:solidFill>
                <a:latin typeface="Consolas" pitchFamily="49" charset="0"/>
                <a:cs typeface="Calibri" pitchFamily="34" charset="0"/>
              </a:rPr>
              <a:t>REFERENCES</a:t>
            </a:r>
            <a:r>
              <a:rPr lang="en-US" dirty="0" smtClean="0">
                <a:solidFill>
                  <a:srgbClr val="000000"/>
                </a:solidFill>
                <a:latin typeface="Consolas" pitchFamily="49" charset="0"/>
                <a:cs typeface="Calibri" pitchFamily="34" charset="0"/>
              </a:rPr>
              <a:t>…,</a:t>
            </a:r>
            <a:r>
              <a:rPr lang="en-US" dirty="0">
                <a:solidFill>
                  <a:srgbClr val="000000"/>
                </a:solidFill>
                <a:latin typeface="Consolas" pitchFamily="49" charset="0"/>
                <a:cs typeface="Calibri" pitchFamily="34" charset="0"/>
              </a:rPr>
              <a:t/>
            </a:r>
            <a:br>
              <a:rPr lang="en-US" dirty="0">
                <a:solidFill>
                  <a:srgbClr val="000000"/>
                </a:solidFill>
                <a:latin typeface="Consolas" pitchFamily="49" charset="0"/>
                <a:cs typeface="Calibri" pitchFamily="34" charset="0"/>
              </a:rPr>
            </a:br>
            <a:r>
              <a:rPr lang="en-US" dirty="0">
                <a:solidFill>
                  <a:srgbClr val="000000"/>
                </a:solidFill>
                <a:latin typeface="Consolas" pitchFamily="49" charset="0"/>
                <a:cs typeface="Calibri" pitchFamily="34" charset="0"/>
              </a:rPr>
              <a:t>);</a:t>
            </a:r>
          </a:p>
        </p:txBody>
      </p:sp>
      <p:graphicFrame>
        <p:nvGraphicFramePr>
          <p:cNvPr id="18434" name="Group 2"/>
          <p:cNvGraphicFramePr>
            <a:graphicFrameLocks noGrp="1"/>
          </p:cNvGraphicFramePr>
          <p:nvPr/>
        </p:nvGraphicFramePr>
        <p:xfrm>
          <a:off x="4429125" y="2399260"/>
          <a:ext cx="4443300" cy="1444626"/>
        </p:xfrm>
        <a:graphic>
          <a:graphicData uri="http://schemas.openxmlformats.org/drawingml/2006/table">
            <a:tbl>
              <a:tblPr lastCol="1" bandRow="1">
                <a:tableStyleId>{0505E3EF-67EA-436B-97B2-0124C06EBD24}</a:tableStyleId>
              </a:tblPr>
              <a:tblGrid>
                <a:gridCol w="967400">
                  <a:extLst>
                    <a:ext uri="{9D8B030D-6E8A-4147-A177-3AD203B41FA5}">
                      <a16:colId xmlns:a16="http://schemas.microsoft.com/office/drawing/2014/main" xmlns="" val="20000"/>
                    </a:ext>
                  </a:extLst>
                </a:gridCol>
                <a:gridCol w="770550">
                  <a:extLst>
                    <a:ext uri="{9D8B030D-6E8A-4147-A177-3AD203B41FA5}">
                      <a16:colId xmlns:a16="http://schemas.microsoft.com/office/drawing/2014/main" xmlns="" val="20001"/>
                    </a:ext>
                  </a:extLst>
                </a:gridCol>
                <a:gridCol w="672125">
                  <a:extLst>
                    <a:ext uri="{9D8B030D-6E8A-4147-A177-3AD203B41FA5}">
                      <a16:colId xmlns:a16="http://schemas.microsoft.com/office/drawing/2014/main" xmlns="" val="20002"/>
                    </a:ext>
                  </a:extLst>
                </a:gridCol>
                <a:gridCol w="770550">
                  <a:extLst>
                    <a:ext uri="{9D8B030D-6E8A-4147-A177-3AD203B41FA5}">
                      <a16:colId xmlns:a16="http://schemas.microsoft.com/office/drawing/2014/main" xmlns="" val="20003"/>
                    </a:ext>
                  </a:extLst>
                </a:gridCol>
                <a:gridCol w="1262675">
                  <a:extLst>
                    <a:ext uri="{9D8B030D-6E8A-4147-A177-3AD203B41FA5}">
                      <a16:colId xmlns:a16="http://schemas.microsoft.com/office/drawing/2014/main" xmlns="" val="20004"/>
                    </a:ext>
                  </a:extLst>
                </a:gridCol>
              </a:tblGrid>
              <a:tr h="346075">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400" b="1" u="none" strike="noStrike" cap="none" normalizeH="0" baseline="0" dirty="0" err="1">
                          <a:ln>
                            <a:noFill/>
                          </a:ln>
                          <a:effectLst/>
                          <a:latin typeface="Consolas" pitchFamily="49" charset="0"/>
                          <a:cs typeface="Consolas" pitchFamily="49" charset="0"/>
                        </a:rPr>
                        <a:t>MovieID</a:t>
                      </a:r>
                      <a:endParaRPr kumimoji="0" lang="es-ES" sz="1400" b="1" i="0" u="none" strike="noStrike" cap="none" normalizeH="0" baseline="0" dirty="0">
                        <a:ln>
                          <a:noFill/>
                        </a:ln>
                        <a:solidFill>
                          <a:srgbClr val="FFFFFF"/>
                        </a:solidFill>
                        <a:effectLst/>
                        <a:latin typeface="Consolas" pitchFamily="49" charset="0"/>
                        <a:ea typeface="Droid Sans Fallback" charset="0"/>
                        <a:cs typeface="Consolas" pitchFamily="49" charset="0"/>
                      </a:endParaRPr>
                    </a:p>
                  </a:txBody>
                  <a:tcPr marL="90000" marR="90000" marT="56388"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400" b="1" u="none" strike="noStrike" cap="none" normalizeH="0" baseline="0" dirty="0" err="1">
                          <a:ln>
                            <a:noFill/>
                          </a:ln>
                          <a:effectLst/>
                          <a:latin typeface="Consolas" pitchFamily="49" charset="0"/>
                          <a:cs typeface="Consolas" pitchFamily="49" charset="0"/>
                        </a:rPr>
                        <a:t>Title</a:t>
                      </a:r>
                      <a:endParaRPr kumimoji="0" lang="es-ES" sz="1400" b="1" i="0" u="none" strike="noStrike" cap="none" normalizeH="0" baseline="0" dirty="0">
                        <a:ln>
                          <a:noFill/>
                        </a:ln>
                        <a:solidFill>
                          <a:srgbClr val="FFFFFF"/>
                        </a:solidFill>
                        <a:effectLst/>
                        <a:latin typeface="Consolas" pitchFamily="49" charset="0"/>
                        <a:ea typeface="Droid Sans Fallback" charset="0"/>
                        <a:cs typeface="Consolas" pitchFamily="49" charset="0"/>
                      </a:endParaRPr>
                    </a:p>
                  </a:txBody>
                  <a:tcPr marL="90000" marR="90000" marT="56388"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400" b="1" u="none" strike="noStrike" cap="none" normalizeH="0" baseline="0" dirty="0" err="1">
                          <a:ln>
                            <a:noFill/>
                          </a:ln>
                          <a:effectLst/>
                          <a:latin typeface="Consolas" pitchFamily="49" charset="0"/>
                          <a:cs typeface="Consolas" pitchFamily="49" charset="0"/>
                        </a:rPr>
                        <a:t>Year</a:t>
                      </a:r>
                      <a:endParaRPr kumimoji="0" lang="es-ES" sz="1400" b="1" i="0" u="none" strike="noStrike" cap="none" normalizeH="0" baseline="0" dirty="0">
                        <a:ln>
                          <a:noFill/>
                        </a:ln>
                        <a:solidFill>
                          <a:srgbClr val="FFFFFF"/>
                        </a:solidFill>
                        <a:effectLst/>
                        <a:latin typeface="Consolas" pitchFamily="49" charset="0"/>
                        <a:ea typeface="Droid Sans Fallback" charset="0"/>
                        <a:cs typeface="Consolas" pitchFamily="49" charset="0"/>
                      </a:endParaRPr>
                    </a:p>
                  </a:txBody>
                  <a:tcPr marL="90000" marR="90000" marT="56388"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400" b="1" u="none" strike="noStrike" cap="none" normalizeH="0" baseline="0" dirty="0" err="1">
                          <a:ln>
                            <a:noFill/>
                          </a:ln>
                          <a:effectLst/>
                          <a:latin typeface="Consolas" pitchFamily="49" charset="0"/>
                          <a:cs typeface="Consolas" pitchFamily="49" charset="0"/>
                        </a:rPr>
                        <a:t>Genre</a:t>
                      </a:r>
                      <a:endParaRPr kumimoji="0" lang="es-ES" sz="1400" b="1" i="0" u="none" strike="noStrike" cap="none" normalizeH="0" baseline="0" dirty="0">
                        <a:ln>
                          <a:noFill/>
                        </a:ln>
                        <a:solidFill>
                          <a:srgbClr val="FFFFFF"/>
                        </a:solidFill>
                        <a:effectLst/>
                        <a:latin typeface="Consolas" pitchFamily="49" charset="0"/>
                        <a:ea typeface="Droid Sans Fallback" charset="0"/>
                        <a:cs typeface="Consolas" pitchFamily="49" charset="0"/>
                      </a:endParaRPr>
                    </a:p>
                  </a:txBody>
                  <a:tcPr marL="90000" marR="90000" marT="56388"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s-ES" sz="1400" b="1" u="none" strike="noStrike" cap="none" normalizeH="0" baseline="0" dirty="0" err="1">
                          <a:ln>
                            <a:noFill/>
                          </a:ln>
                          <a:effectLst/>
                          <a:latin typeface="Consolas" pitchFamily="49" charset="0"/>
                          <a:cs typeface="Consolas" pitchFamily="49" charset="0"/>
                        </a:rPr>
                        <a:t>DirectorID</a:t>
                      </a:r>
                      <a:endParaRPr kumimoji="0" lang="es-ES" sz="1400" b="1" i="0" u="none" strike="noStrike" cap="none" normalizeH="0" baseline="0" dirty="0">
                        <a:ln>
                          <a:noFill/>
                        </a:ln>
                        <a:solidFill>
                          <a:srgbClr val="FFFFFF"/>
                        </a:solidFill>
                        <a:effectLst/>
                        <a:latin typeface="Consolas" pitchFamily="49" charset="0"/>
                        <a:ea typeface="Droid Sans Fallback" charset="0"/>
                        <a:cs typeface="Consolas" pitchFamily="49" charset="0"/>
                      </a:endParaRPr>
                    </a:p>
                  </a:txBody>
                  <a:tcPr marL="90000" marR="90000" marT="56388" horzOverflow="overflow"/>
                </a:tc>
                <a:extLst>
                  <a:ext uri="{0D108BD9-81ED-4DB2-BD59-A6C34878D82A}">
                    <a16:rowId xmlns:a16="http://schemas.microsoft.com/office/drawing/2014/main" xmlns="" val="10000"/>
                  </a:ext>
                </a:extLst>
              </a:tr>
              <a:tr h="366713">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extLst>
                  <a:ext uri="{0D108BD9-81ED-4DB2-BD59-A6C34878D82A}">
                    <a16:rowId xmlns:a16="http://schemas.microsoft.com/office/drawing/2014/main" xmlns="" val="10001"/>
                  </a:ext>
                </a:extLst>
              </a:tr>
              <a:tr h="365125">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extLst>
                  <a:ext uri="{0D108BD9-81ED-4DB2-BD59-A6C34878D82A}">
                    <a16:rowId xmlns:a16="http://schemas.microsoft.com/office/drawing/2014/main" xmlns="" val="10002"/>
                  </a:ext>
                </a:extLst>
              </a:tr>
              <a:tr h="366713">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tc>
                <a:extLst>
                  <a:ext uri="{0D108BD9-81ED-4DB2-BD59-A6C34878D82A}">
                    <a16:rowId xmlns:a16="http://schemas.microsoft.com/office/drawing/2014/main" xmlns="" val="10003"/>
                  </a:ext>
                </a:extLst>
              </a:tr>
            </a:tbl>
          </a:graphicData>
        </a:graphic>
      </p:graphicFrame>
      <p:sp>
        <p:nvSpPr>
          <p:cNvPr id="32804" name="Freeform 61"/>
          <p:cNvSpPr>
            <a:spLocks noChangeArrowheads="1"/>
          </p:cNvSpPr>
          <p:nvPr/>
        </p:nvSpPr>
        <p:spPr bwMode="auto">
          <a:xfrm rot="-5400000">
            <a:off x="2039450" y="4568312"/>
            <a:ext cx="889182" cy="432594"/>
          </a:xfrm>
          <a:custGeom>
            <a:avLst/>
            <a:gdLst>
              <a:gd name="T0" fmla="*/ 0 w 1171575"/>
              <a:gd name="T1" fmla="*/ 865187 h 865187"/>
              <a:gd name="T2" fmla="*/ 0 w 1171575"/>
              <a:gd name="T3" fmla="*/ 486668 h 865187"/>
              <a:gd name="T4" fmla="*/ 378519 w 1171575"/>
              <a:gd name="T5" fmla="*/ 108149 h 865187"/>
              <a:gd name="T6" fmla="*/ 955278 w 1171575"/>
              <a:gd name="T7" fmla="*/ 108148 h 865187"/>
              <a:gd name="T8" fmla="*/ 955278 w 1171575"/>
              <a:gd name="T9" fmla="*/ 0 h 865187"/>
              <a:gd name="T10" fmla="*/ 1171575 w 1171575"/>
              <a:gd name="T11" fmla="*/ 216297 h 865187"/>
              <a:gd name="T12" fmla="*/ 955278 w 1171575"/>
              <a:gd name="T13" fmla="*/ 432594 h 865187"/>
              <a:gd name="T14" fmla="*/ 955278 w 1171575"/>
              <a:gd name="T15" fmla="*/ 324445 h 865187"/>
              <a:gd name="T16" fmla="*/ 378519 w 1171575"/>
              <a:gd name="T17" fmla="*/ 324445 h 865187"/>
              <a:gd name="T18" fmla="*/ 216296 w 1171575"/>
              <a:gd name="T19" fmla="*/ 486668 h 865187"/>
              <a:gd name="T20" fmla="*/ 216297 w 1171575"/>
              <a:gd name="T21" fmla="*/ 865187 h 865187"/>
              <a:gd name="T22" fmla="*/ 0 w 1171575"/>
              <a:gd name="T23" fmla="*/ 865187 h 8651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0 w 1171575"/>
              <a:gd name="connsiteY0" fmla="*/ 865187 h 865187"/>
              <a:gd name="connsiteX1" fmla="*/ 0 w 1171575"/>
              <a:gd name="connsiteY1" fmla="*/ 486668 h 865187"/>
              <a:gd name="connsiteX2" fmla="*/ 378519 w 1171575"/>
              <a:gd name="connsiteY2" fmla="*/ 108149 h 865187"/>
              <a:gd name="connsiteX3" fmla="*/ 955278 w 1171575"/>
              <a:gd name="connsiteY3" fmla="*/ 108148 h 865187"/>
              <a:gd name="connsiteX4" fmla="*/ 955278 w 1171575"/>
              <a:gd name="connsiteY4" fmla="*/ 0 h 865187"/>
              <a:gd name="connsiteX5" fmla="*/ 1171575 w 1171575"/>
              <a:gd name="connsiteY5" fmla="*/ 216297 h 865187"/>
              <a:gd name="connsiteX6" fmla="*/ 955278 w 1171575"/>
              <a:gd name="connsiteY6" fmla="*/ 432594 h 865187"/>
              <a:gd name="connsiteX7" fmla="*/ 955278 w 1171575"/>
              <a:gd name="connsiteY7" fmla="*/ 324445 h 865187"/>
              <a:gd name="connsiteX8" fmla="*/ 378519 w 1171575"/>
              <a:gd name="connsiteY8" fmla="*/ 324445 h 865187"/>
              <a:gd name="connsiteX9" fmla="*/ 216297 w 1171575"/>
              <a:gd name="connsiteY9" fmla="*/ 865187 h 865187"/>
              <a:gd name="connsiteX10" fmla="*/ 0 w 1171575"/>
              <a:gd name="connsiteY10" fmla="*/ 865187 h 865187"/>
              <a:gd name="connsiteX0" fmla="*/ 0 w 1171575"/>
              <a:gd name="connsiteY0" fmla="*/ 865187 h 865187"/>
              <a:gd name="connsiteX1" fmla="*/ 378519 w 1171575"/>
              <a:gd name="connsiteY1" fmla="*/ 108149 h 865187"/>
              <a:gd name="connsiteX2" fmla="*/ 955278 w 1171575"/>
              <a:gd name="connsiteY2" fmla="*/ 108148 h 865187"/>
              <a:gd name="connsiteX3" fmla="*/ 955278 w 1171575"/>
              <a:gd name="connsiteY3" fmla="*/ 0 h 865187"/>
              <a:gd name="connsiteX4" fmla="*/ 1171575 w 1171575"/>
              <a:gd name="connsiteY4" fmla="*/ 216297 h 865187"/>
              <a:gd name="connsiteX5" fmla="*/ 955278 w 1171575"/>
              <a:gd name="connsiteY5" fmla="*/ 432594 h 865187"/>
              <a:gd name="connsiteX6" fmla="*/ 955278 w 1171575"/>
              <a:gd name="connsiteY6" fmla="*/ 324445 h 865187"/>
              <a:gd name="connsiteX7" fmla="*/ 378519 w 1171575"/>
              <a:gd name="connsiteY7" fmla="*/ 324445 h 865187"/>
              <a:gd name="connsiteX8" fmla="*/ 216297 w 1171575"/>
              <a:gd name="connsiteY8" fmla="*/ 865187 h 865187"/>
              <a:gd name="connsiteX9" fmla="*/ 0 w 1171575"/>
              <a:gd name="connsiteY9" fmla="*/ 865187 h 865187"/>
              <a:gd name="connsiteX0" fmla="*/ 0 w 1171575"/>
              <a:gd name="connsiteY0" fmla="*/ 865187 h 901236"/>
              <a:gd name="connsiteX1" fmla="*/ 378519 w 1171575"/>
              <a:gd name="connsiteY1" fmla="*/ 108149 h 901236"/>
              <a:gd name="connsiteX2" fmla="*/ 955278 w 1171575"/>
              <a:gd name="connsiteY2" fmla="*/ 108148 h 901236"/>
              <a:gd name="connsiteX3" fmla="*/ 955278 w 1171575"/>
              <a:gd name="connsiteY3" fmla="*/ 0 h 901236"/>
              <a:gd name="connsiteX4" fmla="*/ 1171575 w 1171575"/>
              <a:gd name="connsiteY4" fmla="*/ 216297 h 901236"/>
              <a:gd name="connsiteX5" fmla="*/ 955278 w 1171575"/>
              <a:gd name="connsiteY5" fmla="*/ 432594 h 901236"/>
              <a:gd name="connsiteX6" fmla="*/ 955278 w 1171575"/>
              <a:gd name="connsiteY6" fmla="*/ 324445 h 901236"/>
              <a:gd name="connsiteX7" fmla="*/ 378519 w 1171575"/>
              <a:gd name="connsiteY7" fmla="*/ 324445 h 901236"/>
              <a:gd name="connsiteX8" fmla="*/ 0 w 1171575"/>
              <a:gd name="connsiteY8" fmla="*/ 865187 h 901236"/>
              <a:gd name="connsiteX0" fmla="*/ 96126 w 889182"/>
              <a:gd name="connsiteY0" fmla="*/ 324445 h 432594"/>
              <a:gd name="connsiteX1" fmla="*/ 96126 w 889182"/>
              <a:gd name="connsiteY1" fmla="*/ 108149 h 432594"/>
              <a:gd name="connsiteX2" fmla="*/ 672885 w 889182"/>
              <a:gd name="connsiteY2" fmla="*/ 108148 h 432594"/>
              <a:gd name="connsiteX3" fmla="*/ 672885 w 889182"/>
              <a:gd name="connsiteY3" fmla="*/ 0 h 432594"/>
              <a:gd name="connsiteX4" fmla="*/ 889182 w 889182"/>
              <a:gd name="connsiteY4" fmla="*/ 216297 h 432594"/>
              <a:gd name="connsiteX5" fmla="*/ 672885 w 889182"/>
              <a:gd name="connsiteY5" fmla="*/ 432594 h 432594"/>
              <a:gd name="connsiteX6" fmla="*/ 672885 w 889182"/>
              <a:gd name="connsiteY6" fmla="*/ 324445 h 432594"/>
              <a:gd name="connsiteX7" fmla="*/ 96126 w 889182"/>
              <a:gd name="connsiteY7" fmla="*/ 324445 h 43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182" h="432594">
                <a:moveTo>
                  <a:pt x="96126" y="324445"/>
                </a:moveTo>
                <a:cubicBezTo>
                  <a:pt x="0" y="288396"/>
                  <a:pt x="0" y="144199"/>
                  <a:pt x="96126" y="108149"/>
                </a:cubicBezTo>
                <a:lnTo>
                  <a:pt x="672885" y="108148"/>
                </a:lnTo>
                <a:lnTo>
                  <a:pt x="672885" y="0"/>
                </a:lnTo>
                <a:lnTo>
                  <a:pt x="889182" y="216297"/>
                </a:lnTo>
                <a:lnTo>
                  <a:pt x="672885" y="432594"/>
                </a:lnTo>
                <a:lnTo>
                  <a:pt x="672885" y="324445"/>
                </a:lnTo>
                <a:lnTo>
                  <a:pt x="96126" y="324445"/>
                </a:lnTo>
                <a:close/>
              </a:path>
            </a:pathLst>
          </a:custGeom>
          <a:solidFill>
            <a:schemeClr val="accent4"/>
          </a:solidFill>
          <a:ln w="25560" cap="flat">
            <a:no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24609" name="Text Box 62"/>
          <p:cNvSpPr txBox="1">
            <a:spLocks noChangeArrowheads="1"/>
          </p:cNvSpPr>
          <p:nvPr/>
        </p:nvSpPr>
        <p:spPr bwMode="auto">
          <a:xfrm>
            <a:off x="539552" y="4941168"/>
            <a:ext cx="3352652" cy="1330436"/>
          </a:xfrm>
          <a:prstGeom prst="roundRect">
            <a:avLst/>
          </a:prstGeom>
          <a:solidFill>
            <a:schemeClr val="bg2">
              <a:lumMod val="40000"/>
              <a:lumOff val="60000"/>
              <a:alpha val="97000"/>
            </a:schemeClr>
          </a:solidFill>
          <a:ln>
            <a:noFill/>
          </a:ln>
          <a:effec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9pPr>
          </a:lstStyle>
          <a:p>
            <a:pPr eaLnBrk="1" hangingPunct="1">
              <a:buClrTx/>
              <a:buSzPct val="75000"/>
              <a:buFontTx/>
              <a:buNone/>
              <a:defRPr/>
            </a:pPr>
            <a:r>
              <a:rPr lang="es-ES" dirty="0" smtClean="0">
                <a:solidFill>
                  <a:srgbClr val="000000"/>
                </a:solidFill>
              </a:rPr>
              <a:t>Datos con valores primitivos, y relacionados mediante vínculos</a:t>
            </a:r>
          </a:p>
          <a:p>
            <a:pPr eaLnBrk="1" hangingPunct="1">
              <a:buClrTx/>
              <a:buSzPct val="75000"/>
              <a:buFontTx/>
              <a:buNone/>
              <a:defRPr/>
            </a:pPr>
            <a:r>
              <a:rPr lang="es-ES" i="1" dirty="0" err="1" smtClean="0">
                <a:solidFill>
                  <a:srgbClr val="000000"/>
                </a:solidFill>
              </a:rPr>
              <a:t>Foreign</a:t>
            </a:r>
            <a:r>
              <a:rPr lang="es-ES" i="1" dirty="0" smtClean="0">
                <a:solidFill>
                  <a:srgbClr val="000000"/>
                </a:solidFill>
              </a:rPr>
              <a:t> Key </a:t>
            </a:r>
            <a:r>
              <a:rPr lang="es-ES" dirty="0" smtClean="0">
                <a:solidFill>
                  <a:srgbClr val="000000"/>
                </a:solidFill>
              </a:rPr>
              <a:t>/ </a:t>
            </a:r>
            <a:r>
              <a:rPr lang="es-ES" i="1" dirty="0" err="1" smtClean="0">
                <a:solidFill>
                  <a:srgbClr val="000000"/>
                </a:solidFill>
              </a:rPr>
              <a:t>Primary</a:t>
            </a:r>
            <a:r>
              <a:rPr lang="es-ES" i="1" dirty="0" smtClean="0">
                <a:solidFill>
                  <a:srgbClr val="000000"/>
                </a:solidFill>
              </a:rPr>
              <a:t> Key </a:t>
            </a:r>
            <a:endParaRPr lang="es-ES" i="1" dirty="0">
              <a:solidFill>
                <a:srgbClr val="000000"/>
              </a:solidFill>
            </a:endParaRPr>
          </a:p>
        </p:txBody>
      </p:sp>
      <p:sp>
        <p:nvSpPr>
          <p:cNvPr id="32806" name="AutoShape 63"/>
          <p:cNvSpPr>
            <a:spLocks noChangeArrowheads="1"/>
          </p:cNvSpPr>
          <p:nvPr/>
        </p:nvSpPr>
        <p:spPr bwMode="auto">
          <a:xfrm>
            <a:off x="6667500" y="4259141"/>
            <a:ext cx="1809750" cy="2105025"/>
          </a:xfrm>
          <a:prstGeom prst="can">
            <a:avLst>
              <a:gd name="adj" fmla="val 25003"/>
            </a:avLst>
          </a:prstGeom>
          <a:solidFill>
            <a:schemeClr val="accent3">
              <a:lumMod val="20000"/>
              <a:lumOff val="80000"/>
            </a:schemeClr>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graphicFrame>
        <p:nvGraphicFramePr>
          <p:cNvPr id="18496" name="Group 64"/>
          <p:cNvGraphicFramePr>
            <a:graphicFrameLocks noGrp="1"/>
          </p:cNvGraphicFramePr>
          <p:nvPr/>
        </p:nvGraphicFramePr>
        <p:xfrm>
          <a:off x="6934200" y="4935416"/>
          <a:ext cx="1258888" cy="1096963"/>
        </p:xfrm>
        <a:graphic>
          <a:graphicData uri="http://schemas.openxmlformats.org/drawingml/2006/table">
            <a:tbl>
              <a:tblPr/>
              <a:tblGrid>
                <a:gridCol w="314325">
                  <a:extLst>
                    <a:ext uri="{9D8B030D-6E8A-4147-A177-3AD203B41FA5}">
                      <a16:colId xmlns:a16="http://schemas.microsoft.com/office/drawing/2014/main" xmlns="" val="20000"/>
                    </a:ext>
                  </a:extLst>
                </a:gridCol>
                <a:gridCol w="315913">
                  <a:extLst>
                    <a:ext uri="{9D8B030D-6E8A-4147-A177-3AD203B41FA5}">
                      <a16:colId xmlns:a16="http://schemas.microsoft.com/office/drawing/2014/main" xmlns="" val="20001"/>
                    </a:ext>
                  </a:extLst>
                </a:gridCol>
                <a:gridCol w="314325">
                  <a:extLst>
                    <a:ext uri="{9D8B030D-6E8A-4147-A177-3AD203B41FA5}">
                      <a16:colId xmlns:a16="http://schemas.microsoft.com/office/drawing/2014/main" xmlns="" val="20002"/>
                    </a:ext>
                  </a:extLst>
                </a:gridCol>
                <a:gridCol w="314325">
                  <a:extLst>
                    <a:ext uri="{9D8B030D-6E8A-4147-A177-3AD203B41FA5}">
                      <a16:colId xmlns:a16="http://schemas.microsoft.com/office/drawing/2014/main" xmlns="" val="20003"/>
                    </a:ext>
                  </a:extLst>
                </a:gridCol>
              </a:tblGrid>
              <a:tr h="365125">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1" i="0" u="none" strike="noStrike" cap="none" normalizeH="0" baseline="0" dirty="0">
                        <a:ln>
                          <a:noFill/>
                        </a:ln>
                        <a:solidFill>
                          <a:srgbClr val="FFFFFF"/>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1" i="0" u="none" strike="noStrike" cap="none" normalizeH="0" baseline="0">
                        <a:ln>
                          <a:noFill/>
                        </a:ln>
                        <a:solidFill>
                          <a:srgbClr val="FFFFFF"/>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1" i="0" u="none" strike="noStrike" cap="none" normalizeH="0" baseline="0">
                        <a:ln>
                          <a:noFill/>
                        </a:ln>
                        <a:solidFill>
                          <a:srgbClr val="FFFFFF"/>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1" i="0" u="none" strike="noStrike" cap="none" normalizeH="0" baseline="0">
                        <a:ln>
                          <a:noFill/>
                        </a:ln>
                        <a:solidFill>
                          <a:srgbClr val="FFFFFF"/>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CC66"/>
                    </a:solidFill>
                  </a:tcPr>
                </a:tc>
                <a:extLst>
                  <a:ext uri="{0D108BD9-81ED-4DB2-BD59-A6C34878D82A}">
                    <a16:rowId xmlns:a16="http://schemas.microsoft.com/office/drawing/2014/main" xmlns="" val="10000"/>
                  </a:ext>
                </a:extLst>
              </a:tr>
              <a:tr h="366713">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ECD3"/>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ECD3"/>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ECD3"/>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ECD3"/>
                    </a:solidFill>
                  </a:tcPr>
                </a:tc>
                <a:extLst>
                  <a:ext uri="{0D108BD9-81ED-4DB2-BD59-A6C34878D82A}">
                    <a16:rowId xmlns:a16="http://schemas.microsoft.com/office/drawing/2014/main" xmlns="" val="10001"/>
                  </a:ext>
                </a:extLst>
              </a:tr>
              <a:tr h="365125">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F6EA"/>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F6EA"/>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F6EA"/>
                    </a:solidFill>
                  </a:tcPr>
                </a:tc>
                <a:tc>
                  <a:txBody>
                    <a:bodyPr/>
                    <a:lstStyle/>
                    <a:p>
                      <a:pPr marL="0" marR="0" lvl="0" indent="0" algn="l" defTabSz="449263" rtl="0" eaLnBrk="1" fontAlgn="base" latinLnBrk="0" hangingPunct="1">
                        <a:lnSpc>
                          <a:spcPct val="94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s-ES" sz="1800" b="0" i="0" u="none" strike="noStrike" cap="none" normalizeH="0" baseline="0" dirty="0">
                        <a:ln>
                          <a:noFill/>
                        </a:ln>
                        <a:solidFill>
                          <a:srgbClr val="000000"/>
                        </a:solidFill>
                        <a:effectLst/>
                        <a:latin typeface="Arial" charset="0"/>
                        <a:ea typeface="Droid Sans Fallback" charset="0"/>
                        <a:cs typeface="Droid Sans Fallback" charset="0"/>
                      </a:endParaRPr>
                    </a:p>
                  </a:txBody>
                  <a:tcPr marL="90000" marR="90000" marT="59436" horzOverflow="overflow">
                    <a:lnL w="9360" cap="flat" cmpd="sng" algn="ctr">
                      <a:solidFill>
                        <a:srgbClr val="000000"/>
                      </a:solidFill>
                      <a:prstDash val="solid"/>
                      <a:round/>
                      <a:headEnd type="none" w="med" len="med"/>
                      <a:tailEnd type="none" w="med" len="med"/>
                    </a:lnL>
                    <a:lnR w="9360" cap="flat" cmpd="sng" algn="ctr">
                      <a:solidFill>
                        <a:srgbClr val="000000"/>
                      </a:solidFill>
                      <a:prstDash val="solid"/>
                      <a:round/>
                      <a:headEnd type="none" w="med" len="med"/>
                      <a:tailEnd type="none" w="med" len="med"/>
                    </a:lnR>
                    <a:lnT w="9360" cap="flat" cmpd="sng" algn="ctr">
                      <a:solidFill>
                        <a:srgbClr val="000000"/>
                      </a:solidFill>
                      <a:prstDash val="solid"/>
                      <a:round/>
                      <a:headEnd type="none" w="med" len="med"/>
                      <a:tailEnd type="none" w="med" len="med"/>
                    </a:lnT>
                    <a:lnB w="9360" cap="flat" cmpd="sng" algn="ctr">
                      <a:solidFill>
                        <a:srgbClr val="000000"/>
                      </a:solidFill>
                      <a:prstDash val="solid"/>
                      <a:round/>
                      <a:headEnd type="none" w="med" len="med"/>
                      <a:tailEnd type="none" w="med" len="med"/>
                    </a:lnB>
                    <a:lnTlToBr>
                      <a:noFill/>
                    </a:lnTlToBr>
                    <a:lnBlToTr>
                      <a:noFill/>
                    </a:lnBlToTr>
                    <a:solidFill>
                      <a:srgbClr val="FFF6EA"/>
                    </a:solidFill>
                  </a:tcPr>
                </a:tc>
                <a:extLst>
                  <a:ext uri="{0D108BD9-81ED-4DB2-BD59-A6C34878D82A}">
                    <a16:rowId xmlns:a16="http://schemas.microsoft.com/office/drawing/2014/main" xmlns="" val="10002"/>
                  </a:ext>
                </a:extLst>
              </a:tr>
            </a:tbl>
          </a:graphicData>
        </a:graphic>
      </p:graphicFrame>
      <p:sp>
        <p:nvSpPr>
          <p:cNvPr id="24634" name="Text Box 109"/>
          <p:cNvSpPr txBox="1">
            <a:spLocks noChangeArrowheads="1"/>
          </p:cNvSpPr>
          <p:nvPr/>
        </p:nvSpPr>
        <p:spPr bwMode="auto">
          <a:xfrm>
            <a:off x="4283968" y="4097626"/>
            <a:ext cx="1987739" cy="1330436"/>
          </a:xfrm>
          <a:prstGeom prst="roundRect">
            <a:avLst/>
          </a:prstGeom>
          <a:solidFill>
            <a:schemeClr val="bg2">
              <a:lumMod val="40000"/>
              <a:lumOff val="60000"/>
            </a:schemeClr>
          </a:solidFill>
          <a:ln>
            <a:noFill/>
          </a:ln>
          <a:effec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Droid Sans Fallback" charset="0"/>
                <a:cs typeface="Droid Sans Fallback" charset="0"/>
              </a:defRPr>
            </a:lvl9pPr>
          </a:lstStyle>
          <a:p>
            <a:pPr eaLnBrk="1" hangingPunct="1">
              <a:buClrTx/>
              <a:buSzPct val="75000"/>
              <a:buFontTx/>
              <a:buNone/>
              <a:defRPr/>
            </a:pPr>
            <a:r>
              <a:rPr lang="es-ES" dirty="0">
                <a:solidFill>
                  <a:srgbClr val="000000"/>
                </a:solidFill>
              </a:rPr>
              <a:t>Datos extraídos </a:t>
            </a:r>
          </a:p>
          <a:p>
            <a:pPr eaLnBrk="1" hangingPunct="1">
              <a:buClrTx/>
              <a:buSzPct val="75000"/>
              <a:buFontTx/>
              <a:buNone/>
              <a:defRPr/>
            </a:pPr>
            <a:r>
              <a:rPr lang="es-ES" dirty="0">
                <a:solidFill>
                  <a:srgbClr val="000000"/>
                </a:solidFill>
              </a:rPr>
              <a:t>e insertados</a:t>
            </a:r>
          </a:p>
          <a:p>
            <a:pPr eaLnBrk="1" hangingPunct="1">
              <a:buClrTx/>
              <a:buSzPct val="75000"/>
              <a:buFontTx/>
              <a:buNone/>
              <a:defRPr/>
            </a:pPr>
            <a:r>
              <a:rPr lang="es-ES" dirty="0">
                <a:solidFill>
                  <a:srgbClr val="000000"/>
                </a:solidFill>
              </a:rPr>
              <a:t>conforman </a:t>
            </a:r>
          </a:p>
          <a:p>
            <a:pPr eaLnBrk="1" hangingPunct="1">
              <a:buClrTx/>
              <a:buSzPct val="75000"/>
              <a:buFontTx/>
              <a:buNone/>
              <a:defRPr/>
            </a:pPr>
            <a:r>
              <a:rPr lang="es-ES" dirty="0">
                <a:solidFill>
                  <a:srgbClr val="000000"/>
                </a:solidFill>
              </a:rPr>
              <a:t>con esquema</a:t>
            </a:r>
          </a:p>
        </p:txBody>
      </p:sp>
      <p:sp>
        <p:nvSpPr>
          <p:cNvPr id="32831" name="AutoShape 110"/>
          <p:cNvSpPr>
            <a:spLocks noChangeArrowheads="1"/>
          </p:cNvSpPr>
          <p:nvPr/>
        </p:nvSpPr>
        <p:spPr bwMode="auto">
          <a:xfrm>
            <a:off x="3203848" y="3140968"/>
            <a:ext cx="1162050" cy="432000"/>
          </a:xfrm>
          <a:prstGeom prst="rightArrow">
            <a:avLst>
              <a:gd name="adj1" fmla="val 50000"/>
              <a:gd name="adj2" fmla="val 49997"/>
            </a:avLst>
          </a:prstGeom>
          <a:solidFill>
            <a:schemeClr val="accent4"/>
          </a:solidFill>
          <a:ln w="25560" cap="sq">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4" name="13 Título"/>
          <p:cNvSpPr>
            <a:spLocks noGrp="1"/>
          </p:cNvSpPr>
          <p:nvPr>
            <p:ph type="title"/>
          </p:nvPr>
        </p:nvSpPr>
        <p:spPr/>
        <p:txBody>
          <a:bodyPr>
            <a:normAutofit/>
          </a:bodyPr>
          <a:lstStyle/>
          <a:p>
            <a:pPr>
              <a:lnSpc>
                <a:spcPct val="80000"/>
              </a:lnSpc>
            </a:pPr>
            <a:r>
              <a:rPr lang="es-ES" dirty="0" smtClean="0"/>
              <a:t>¿Y qué ocurre con el </a:t>
            </a:r>
            <a:r>
              <a:rPr lang="es-ES" b="1" dirty="0" smtClean="0"/>
              <a:t>Esquema de la BD</a:t>
            </a:r>
            <a:r>
              <a:rPr lang="es-ES" dirty="0" smtClean="0"/>
              <a:t>?</a:t>
            </a:r>
            <a:endParaRPr lang="es-ES" dirty="0"/>
          </a:p>
        </p:txBody>
      </p:sp>
      <p:sp>
        <p:nvSpPr>
          <p:cNvPr id="17" name="16 Marcador de contenido"/>
          <p:cNvSpPr>
            <a:spLocks noGrp="1"/>
          </p:cNvSpPr>
          <p:nvPr>
            <p:ph sz="quarter" idx="1"/>
          </p:nvPr>
        </p:nvSpPr>
        <p:spPr>
          <a:xfrm>
            <a:off x="301752" y="1527048"/>
            <a:ext cx="8503920" cy="828000"/>
          </a:xfrm>
        </p:spPr>
        <p:txBody>
          <a:bodyPr>
            <a:normAutofit fontScale="92500" lnSpcReduction="10000"/>
          </a:bodyPr>
          <a:lstStyle/>
          <a:p>
            <a:r>
              <a:rPr lang="es-ES" dirty="0" smtClean="0"/>
              <a:t>En las </a:t>
            </a:r>
            <a:r>
              <a:rPr lang="es-ES" b="1" dirty="0" smtClean="0"/>
              <a:t>BD Relacionales</a:t>
            </a:r>
            <a:r>
              <a:rPr lang="es-ES" dirty="0" smtClean="0"/>
              <a:t>, el </a:t>
            </a:r>
            <a:r>
              <a:rPr lang="es-ES" b="1" dirty="0" smtClean="0"/>
              <a:t>esquema</a:t>
            </a:r>
            <a:r>
              <a:rPr lang="es-ES" dirty="0" smtClean="0"/>
              <a:t> debe ser </a:t>
            </a:r>
            <a:r>
              <a:rPr lang="es-ES" b="1" dirty="0" smtClean="0"/>
              <a:t>creado antes</a:t>
            </a:r>
            <a:r>
              <a:rPr lang="es-ES" dirty="0" smtClean="0"/>
              <a:t> de almacenar datos</a:t>
            </a:r>
            <a:endParaRPr lang="es-ES" dirty="0"/>
          </a:p>
        </p:txBody>
      </p:sp>
      <p:sp>
        <p:nvSpPr>
          <p:cNvPr id="15" name="14 Flecha izquierda y derecha"/>
          <p:cNvSpPr/>
          <p:nvPr/>
        </p:nvSpPr>
        <p:spPr>
          <a:xfrm>
            <a:off x="5940152" y="4941168"/>
            <a:ext cx="1044000" cy="432048"/>
          </a:xfrm>
          <a:prstGeom prst="lef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096191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smtClean="0"/>
              <a:t>Facebook</a:t>
            </a:r>
            <a:endParaRPr lang="es-ES" b="1" dirty="0"/>
          </a:p>
        </p:txBody>
      </p:sp>
      <p:pic>
        <p:nvPicPr>
          <p:cNvPr id="5" name="4 Imagen" descr="mySQL-logo.jpg"/>
          <p:cNvPicPr>
            <a:picLocks noChangeAspect="1"/>
          </p:cNvPicPr>
          <p:nvPr/>
        </p:nvPicPr>
        <p:blipFill>
          <a:blip r:embed="rId3" cstate="print"/>
          <a:stretch>
            <a:fillRect/>
          </a:stretch>
        </p:blipFill>
        <p:spPr>
          <a:xfrm>
            <a:off x="1043608" y="2735188"/>
            <a:ext cx="2857500" cy="1485900"/>
          </a:xfrm>
          <a:prstGeom prst="rect">
            <a:avLst/>
          </a:prstGeom>
        </p:spPr>
      </p:pic>
      <p:pic>
        <p:nvPicPr>
          <p:cNvPr id="6" name="5 Imagen" descr="hadoop-logo.jpg"/>
          <p:cNvPicPr>
            <a:picLocks noChangeAspect="1"/>
          </p:cNvPicPr>
          <p:nvPr/>
        </p:nvPicPr>
        <p:blipFill>
          <a:blip r:embed="rId4" cstate="print"/>
          <a:stretch>
            <a:fillRect/>
          </a:stretch>
        </p:blipFill>
        <p:spPr>
          <a:xfrm>
            <a:off x="3467306" y="4365104"/>
            <a:ext cx="3368040" cy="868680"/>
          </a:xfrm>
          <a:prstGeom prst="rect">
            <a:avLst/>
          </a:prstGeom>
        </p:spPr>
      </p:pic>
      <p:pic>
        <p:nvPicPr>
          <p:cNvPr id="7" name="6 Imagen" descr="mongodb-logo.jpg"/>
          <p:cNvPicPr>
            <a:picLocks noChangeAspect="1"/>
          </p:cNvPicPr>
          <p:nvPr/>
        </p:nvPicPr>
        <p:blipFill>
          <a:blip r:embed="rId5" cstate="print"/>
          <a:stretch>
            <a:fillRect/>
          </a:stretch>
        </p:blipFill>
        <p:spPr>
          <a:xfrm>
            <a:off x="4716016" y="3140968"/>
            <a:ext cx="4010025" cy="1143000"/>
          </a:xfrm>
          <a:prstGeom prst="rect">
            <a:avLst/>
          </a:prstGeom>
        </p:spPr>
      </p:pic>
      <p:pic>
        <p:nvPicPr>
          <p:cNvPr id="8" name="7 Imagen" descr="facebook-logo.jpg"/>
          <p:cNvPicPr>
            <a:picLocks noChangeAspect="1"/>
          </p:cNvPicPr>
          <p:nvPr/>
        </p:nvPicPr>
        <p:blipFill>
          <a:blip r:embed="rId6" cstate="print"/>
          <a:stretch>
            <a:fillRect/>
          </a:stretch>
        </p:blipFill>
        <p:spPr>
          <a:xfrm>
            <a:off x="4058404" y="332656"/>
            <a:ext cx="1089660" cy="1089660"/>
          </a:xfrm>
          <a:prstGeom prst="roundRect">
            <a:avLst/>
          </a:prstGeom>
        </p:spPr>
      </p:pic>
      <p:pic>
        <p:nvPicPr>
          <p:cNvPr id="9" name="Picture 2" descr="C:\Users\Mariajose\Documents\Cursos&amp;Conferencias\CodeCamp2018\logos\hbase-logo.jpg"/>
          <p:cNvPicPr>
            <a:picLocks noChangeAspect="1" noChangeArrowheads="1"/>
          </p:cNvPicPr>
          <p:nvPr/>
        </p:nvPicPr>
        <p:blipFill>
          <a:blip r:embed="rId7" cstate="print"/>
          <a:srcRect/>
          <a:stretch>
            <a:fillRect/>
          </a:stretch>
        </p:blipFill>
        <p:spPr bwMode="auto">
          <a:xfrm>
            <a:off x="3455876" y="5232871"/>
            <a:ext cx="3390900" cy="860425"/>
          </a:xfrm>
          <a:prstGeom prst="rect">
            <a:avLst/>
          </a:prstGeom>
          <a:noFill/>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ChangeArrowheads="1"/>
          </p:cNvSpPr>
          <p:nvPr/>
        </p:nvSpPr>
        <p:spPr bwMode="auto">
          <a:xfrm>
            <a:off x="225425" y="913078"/>
            <a:ext cx="3816000" cy="1645708"/>
          </a:xfrm>
          <a:prstGeom prst="rect">
            <a:avLst/>
          </a:prstGeom>
          <a:solidFill>
            <a:schemeClr val="bg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90000"/>
              </a:lnSpc>
              <a:defRPr/>
            </a:pPr>
            <a:r>
              <a:rPr lang="es-ES" sz="1400" b="1" dirty="0" err="1">
                <a:latin typeface="Consolas" pitchFamily="49" charset="0"/>
                <a:cs typeface="Consolas" pitchFamily="49" charset="0"/>
              </a:rPr>
              <a:t>db.movies.</a:t>
            </a:r>
            <a:r>
              <a:rPr lang="es-ES" sz="1400" b="1" dirty="0" err="1">
                <a:solidFill>
                  <a:schemeClr val="accent2"/>
                </a:solidFill>
                <a:latin typeface="Consolas" pitchFamily="49" charset="0"/>
                <a:cs typeface="Consolas" pitchFamily="49" charset="0"/>
              </a:rPr>
              <a:t>insert</a:t>
            </a:r>
            <a:r>
              <a:rPr lang="es-ES" sz="1400" b="1" dirty="0">
                <a:solidFill>
                  <a:schemeClr val="tx1"/>
                </a:solidFill>
                <a:latin typeface="Consolas" pitchFamily="49" charset="0"/>
                <a:cs typeface="Consolas" pitchFamily="49" charset="0"/>
              </a:rPr>
              <a:t> </a:t>
            </a:r>
            <a:r>
              <a:rPr lang="es-ES" sz="1400" dirty="0">
                <a:solidFill>
                  <a:schemeClr val="tx1"/>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"1"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 </a:t>
            </a:r>
            <a:r>
              <a:rPr lang="es-ES" sz="1400" dirty="0" smtClean="0">
                <a:latin typeface="Consolas" pitchFamily="49" charset="0"/>
                <a:cs typeface="Consolas" pitchFamily="49" charset="0"/>
              </a:rPr>
              <a:t>"</a:t>
            </a:r>
            <a:r>
              <a:rPr lang="es-ES" sz="1400" dirty="0" err="1" smtClean="0">
                <a:latin typeface="Consolas" pitchFamily="49" charset="0"/>
                <a:cs typeface="Consolas" pitchFamily="49" charset="0"/>
              </a:rPr>
              <a:t>Truth</a:t>
            </a:r>
            <a:r>
              <a:rPr lang="es-ES" sz="1400" dirty="0" smtClean="0">
                <a:solidFill>
                  <a:schemeClr val="tx1"/>
                </a:solidFill>
                <a:latin typeface="Consolas" pitchFamily="49" charset="0"/>
                <a:cs typeface="Consolas" pitchFamily="49" charset="0"/>
              </a:rPr>
              <a:t>",</a:t>
            </a:r>
            <a:endParaRPr lang="es-ES" sz="1400" dirty="0">
              <a:solidFill>
                <a:schemeClr val="tx1"/>
              </a:solidFill>
              <a:latin typeface="Consolas" pitchFamily="49" charset="0"/>
              <a:cs typeface="Consolas" pitchFamily="49" charset="0"/>
            </a:endParaRP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2015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director_id</a:t>
            </a:r>
            <a:r>
              <a:rPr lang="es-ES" sz="1400" dirty="0">
                <a:solidFill>
                  <a:schemeClr val="tx1"/>
                </a:solidFill>
                <a:latin typeface="Consolas" pitchFamily="49" charset="0"/>
                <a:cs typeface="Consolas" pitchFamily="49" charset="0"/>
              </a:rPr>
              <a:t>: "345679" ,</a:t>
            </a:r>
          </a:p>
          <a:p>
            <a:pPr marL="179388">
              <a:lnSpc>
                <a:spcPct val="90000"/>
              </a:lnSpc>
              <a:defRPr/>
            </a:pPr>
            <a:r>
              <a:rPr lang="es-ES" sz="1400" dirty="0">
                <a:solidFill>
                  <a:schemeClr val="accent2"/>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genres</a:t>
            </a:r>
            <a:r>
              <a:rPr lang="es-ES" sz="1400" dirty="0">
                <a:solidFill>
                  <a:schemeClr val="accent2"/>
                </a:solidFill>
                <a:latin typeface="Consolas" pitchFamily="49" charset="0"/>
                <a:cs typeface="Consolas" pitchFamily="49" charset="0"/>
              </a:rPr>
              <a:t>: </a:t>
            </a:r>
            <a:r>
              <a:rPr lang="es-ES" sz="1400" dirty="0" smtClean="0">
                <a:solidFill>
                  <a:schemeClr val="accent2"/>
                </a:solidFill>
                <a:latin typeface="Consolas" pitchFamily="49" charset="0"/>
                <a:cs typeface="Consolas" pitchFamily="49" charset="0"/>
              </a:rPr>
              <a:t>["Drama ","</a:t>
            </a:r>
            <a:r>
              <a:rPr lang="es-ES" sz="1400" dirty="0" err="1" smtClean="0">
                <a:solidFill>
                  <a:schemeClr val="accent2"/>
                </a:solidFill>
                <a:latin typeface="Consolas" pitchFamily="49" charset="0"/>
                <a:cs typeface="Consolas" pitchFamily="49" charset="0"/>
              </a:rPr>
              <a:t>Biography</a:t>
            </a:r>
            <a:r>
              <a:rPr lang="es-ES" sz="1400" dirty="0" smtClean="0">
                <a:solidFill>
                  <a:schemeClr val="accent2"/>
                </a:solidFill>
                <a:latin typeface="Consolas" pitchFamily="49" charset="0"/>
                <a:cs typeface="Consolas" pitchFamily="49" charset="0"/>
              </a:rPr>
              <a:t>"],</a:t>
            </a:r>
            <a:endParaRPr lang="es-ES" sz="1400" dirty="0">
              <a:solidFill>
                <a:schemeClr val="accent2"/>
              </a:solidFill>
              <a:latin typeface="Consolas" pitchFamily="49" charset="0"/>
              <a:cs typeface="Consolas" pitchFamily="49" charset="0"/>
            </a:endParaRPr>
          </a:p>
          <a:p>
            <a:pPr marL="179388">
              <a:lnSpc>
                <a:spcPct val="90000"/>
              </a:lnSpc>
              <a:defRPr/>
            </a:pPr>
            <a:r>
              <a:rPr lang="es-ES" sz="1400" dirty="0">
                <a:solidFill>
                  <a:schemeClr val="tx1"/>
                </a:solidFill>
                <a:latin typeface="Consolas" pitchFamily="49" charset="0"/>
                <a:cs typeface="Consolas" pitchFamily="49" charset="0"/>
              </a:rPr>
              <a:t> </a:t>
            </a:r>
            <a:r>
              <a:rPr lang="es-ES" sz="1400" dirty="0">
                <a:solidFill>
                  <a:schemeClr val="accent3"/>
                </a:solidFill>
                <a:latin typeface="Consolas" pitchFamily="49" charset="0"/>
                <a:cs typeface="Consolas" pitchFamily="49" charset="0"/>
              </a:rPr>
              <a:t>rating: </a:t>
            </a:r>
            <a:r>
              <a:rPr lang="es-ES" sz="1400" dirty="0" smtClean="0">
                <a:solidFill>
                  <a:schemeClr val="accent3"/>
                </a:solidFill>
                <a:latin typeface="Consolas" pitchFamily="49" charset="0"/>
                <a:cs typeface="Consolas" pitchFamily="49" charset="0"/>
              </a:rPr>
              <a:t>7.6</a:t>
            </a:r>
            <a:endParaRPr lang="es-ES" sz="1400" dirty="0">
              <a:solidFill>
                <a:schemeClr val="accent3"/>
              </a:solidFill>
              <a:latin typeface="Consolas" pitchFamily="49" charset="0"/>
              <a:cs typeface="Consolas" pitchFamily="49" charset="0"/>
            </a:endParaRPr>
          </a:p>
          <a:p>
            <a:pPr>
              <a:lnSpc>
                <a:spcPct val="90000"/>
              </a:lnSpc>
              <a:defRPr/>
            </a:pPr>
            <a:r>
              <a:rPr lang="es-ES" sz="1400" dirty="0">
                <a:solidFill>
                  <a:schemeClr val="tx1"/>
                </a:solidFill>
                <a:latin typeface="Consolas" pitchFamily="49" charset="0"/>
                <a:cs typeface="Consolas" pitchFamily="49" charset="0"/>
              </a:rPr>
              <a:t>},</a:t>
            </a:r>
          </a:p>
        </p:txBody>
      </p:sp>
      <p:sp>
        <p:nvSpPr>
          <p:cNvPr id="33797" name="AutoShape 6"/>
          <p:cNvSpPr>
            <a:spLocks noChangeArrowheads="1"/>
          </p:cNvSpPr>
          <p:nvPr/>
        </p:nvSpPr>
        <p:spPr bwMode="auto">
          <a:xfrm>
            <a:off x="6765925" y="3212976"/>
            <a:ext cx="1485900" cy="1549400"/>
          </a:xfrm>
          <a:prstGeom prst="can">
            <a:avLst>
              <a:gd name="adj" fmla="val 25002"/>
            </a:avLst>
          </a:prstGeom>
          <a:solidFill>
            <a:schemeClr val="accent3">
              <a:lumMod val="20000"/>
              <a:lumOff val="80000"/>
              <a:alpha val="47842"/>
            </a:schemeClr>
          </a:solidFill>
          <a:ln w="25560" cap="sq">
            <a:solidFill>
              <a:srgbClr val="000000"/>
            </a:solidFill>
            <a:miter lim="800000"/>
            <a:headEnd/>
            <a:tailEnd/>
          </a:ln>
        </p:spPr>
        <p:txBody>
          <a:bodyPr wrap="none" anchor="ctr"/>
          <a:lstStyle/>
          <a:p>
            <a:endParaRPr lang="es-ES"/>
          </a:p>
        </p:txBody>
      </p:sp>
      <p:sp>
        <p:nvSpPr>
          <p:cNvPr id="33798" name="AutoShape 7"/>
          <p:cNvSpPr>
            <a:spLocks noChangeArrowheads="1"/>
          </p:cNvSpPr>
          <p:nvPr/>
        </p:nvSpPr>
        <p:spPr bwMode="auto">
          <a:xfrm>
            <a:off x="5407124" y="3429048"/>
            <a:ext cx="1181100" cy="432000"/>
          </a:xfrm>
          <a:prstGeom prst="rightArrow">
            <a:avLst>
              <a:gd name="adj1" fmla="val 50000"/>
              <a:gd name="adj2" fmla="val 50002"/>
            </a:avLst>
          </a:prstGeom>
          <a:solidFill>
            <a:schemeClr val="accent4"/>
          </a:solidFill>
          <a:ln w="25560" cap="sq">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33799" name="Text Box 8"/>
          <p:cNvSpPr txBox="1">
            <a:spLocks noChangeArrowheads="1"/>
          </p:cNvSpPr>
          <p:nvPr/>
        </p:nvSpPr>
        <p:spPr bwMode="auto">
          <a:xfrm>
            <a:off x="4895056" y="2327663"/>
            <a:ext cx="2772000" cy="792000"/>
          </a:xfrm>
          <a:prstGeom prst="round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itchFamily="34" charset="0"/>
                <a:ea typeface="Droid Sans Fallback" charset="0"/>
                <a:cs typeface="Droid Sans Fallback" charset="0"/>
              </a:defRPr>
            </a:lvl9pPr>
          </a:lstStyle>
          <a:p>
            <a:pPr eaLnBrk="1" hangingPunct="1">
              <a:buClrTx/>
              <a:buSzPct val="75000"/>
              <a:buFontTx/>
              <a:buNone/>
            </a:pPr>
            <a:r>
              <a:rPr lang="es-ES" sz="2000" b="1" dirty="0">
                <a:solidFill>
                  <a:schemeClr val="tx1"/>
                </a:solidFill>
                <a:latin typeface="+mn-lt"/>
              </a:rPr>
              <a:t>Cualquier dato </a:t>
            </a:r>
          </a:p>
          <a:p>
            <a:pPr eaLnBrk="1" hangingPunct="1">
              <a:buClrTx/>
              <a:buSzPct val="75000"/>
              <a:buFontTx/>
              <a:buNone/>
            </a:pPr>
            <a:r>
              <a:rPr lang="es-ES" sz="2000" dirty="0">
                <a:solidFill>
                  <a:schemeClr val="tx1"/>
                </a:solidFill>
                <a:latin typeface="+mn-lt"/>
              </a:rPr>
              <a:t>puede ser almacenado</a:t>
            </a:r>
          </a:p>
        </p:txBody>
      </p:sp>
      <p:sp>
        <p:nvSpPr>
          <p:cNvPr id="33800" name="AutoShape 9"/>
          <p:cNvSpPr>
            <a:spLocks/>
          </p:cNvSpPr>
          <p:nvPr/>
        </p:nvSpPr>
        <p:spPr bwMode="auto">
          <a:xfrm>
            <a:off x="4094981" y="980729"/>
            <a:ext cx="981075" cy="5328592"/>
          </a:xfrm>
          <a:prstGeom prst="rightBrace">
            <a:avLst>
              <a:gd name="adj1" fmla="val 8350"/>
              <a:gd name="adj2" fmla="val 50000"/>
            </a:avLst>
          </a:prstGeom>
          <a:noFill/>
          <a:ln w="284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19466" name="Text Box 10"/>
          <p:cNvSpPr txBox="1">
            <a:spLocks noChangeArrowheads="1"/>
          </p:cNvSpPr>
          <p:nvPr/>
        </p:nvSpPr>
        <p:spPr bwMode="auto">
          <a:xfrm>
            <a:off x="4791075" y="5022948"/>
            <a:ext cx="3895725" cy="1228281"/>
          </a:xfrm>
          <a:prstGeom prst="roundRect">
            <a:avLst/>
          </a:prstGeom>
          <a:solidFill>
            <a:schemeClr val="bg1">
              <a:lumMod val="95000"/>
            </a:schemeClr>
          </a:solidFill>
          <a:ln>
            <a:noFill/>
          </a:ln>
          <a:effectLst/>
          <a:extLst/>
        </p:spPr>
        <p:txBody>
          <a:bodyPr wrap="square" lIns="90000" tIns="46800" rIns="90000" bIns="46800">
            <a:spAutoFit/>
          </a:bodyPr>
          <a:lstStyle>
            <a:lvl1pPr marL="284163" indent="-284163">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1pPr>
            <a:lvl2pP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2pPr>
            <a:lvl3pP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3pPr>
            <a:lvl4pP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4pPr>
            <a:lvl5pP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defRPr>
                <a:solidFill>
                  <a:srgbClr val="000000"/>
                </a:solidFill>
                <a:latin typeface="Arial" charset="0"/>
                <a:ea typeface="Droid Sans Fallback" charset="0"/>
                <a:cs typeface="Droid Sans Fallback" charset="0"/>
              </a:defRPr>
            </a:lvl9pPr>
          </a:lstStyle>
          <a:p>
            <a:pPr marL="0" indent="0" eaLnBrk="1" hangingPunct="1">
              <a:buClr>
                <a:srgbClr val="1818FF"/>
              </a:buClr>
              <a:buSzPct val="75000"/>
              <a:defRPr/>
            </a:pPr>
            <a:r>
              <a:rPr lang="es-ES" sz="2200" b="1" dirty="0">
                <a:solidFill>
                  <a:schemeClr val="tx1"/>
                </a:solidFill>
                <a:latin typeface="+mn-lt"/>
              </a:rPr>
              <a:t>No uniformidad </a:t>
            </a:r>
            <a:r>
              <a:rPr lang="es-ES" sz="2200" dirty="0">
                <a:solidFill>
                  <a:schemeClr val="tx1"/>
                </a:solidFill>
                <a:latin typeface="+mn-lt"/>
              </a:rPr>
              <a:t>de </a:t>
            </a:r>
            <a:r>
              <a:rPr lang="es-ES" sz="2200" dirty="0" smtClean="0">
                <a:solidFill>
                  <a:schemeClr val="tx1"/>
                </a:solidFill>
                <a:latin typeface="+mn-lt"/>
              </a:rPr>
              <a:t>datos en objetos de una </a:t>
            </a:r>
            <a:r>
              <a:rPr lang="es-ES" sz="2200" b="1" dirty="0">
                <a:solidFill>
                  <a:schemeClr val="tx1"/>
                </a:solidFill>
                <a:latin typeface="+mn-lt"/>
              </a:rPr>
              <a:t>misma</a:t>
            </a:r>
            <a:r>
              <a:rPr lang="es-ES" sz="2200" dirty="0">
                <a:solidFill>
                  <a:schemeClr val="tx1"/>
                </a:solidFill>
                <a:latin typeface="+mn-lt"/>
              </a:rPr>
              <a:t> entidad </a:t>
            </a:r>
            <a:r>
              <a:rPr lang="es-ES" sz="2200" dirty="0" smtClean="0">
                <a:solidFill>
                  <a:schemeClr val="tx1"/>
                </a:solidFill>
                <a:latin typeface="+mn-lt"/>
              </a:rPr>
              <a:t>o tipo</a:t>
            </a:r>
            <a:endParaRPr lang="es-ES" sz="2200" dirty="0">
              <a:solidFill>
                <a:schemeClr val="tx1"/>
              </a:solidFill>
              <a:latin typeface="+mn-lt"/>
            </a:endParaRPr>
          </a:p>
        </p:txBody>
      </p:sp>
      <p:sp>
        <p:nvSpPr>
          <p:cNvPr id="14" name="Rectangle 3"/>
          <p:cNvSpPr>
            <a:spLocks noChangeArrowheads="1"/>
          </p:cNvSpPr>
          <p:nvPr/>
        </p:nvSpPr>
        <p:spPr bwMode="auto">
          <a:xfrm>
            <a:off x="225424" y="2447855"/>
            <a:ext cx="3816000" cy="2421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90000"/>
              </a:lnSpc>
              <a:defRPr/>
            </a:pPr>
            <a:r>
              <a:rPr lang="es-ES" sz="1400" dirty="0">
                <a:solidFill>
                  <a:schemeClr val="tx1"/>
                </a:solidFill>
                <a:latin typeface="Consolas" pitchFamily="49" charset="0"/>
                <a:cs typeface="Consolas" pitchFamily="49" charset="0"/>
              </a:rPr>
              <a:t>{ </a:t>
            </a:r>
          </a:p>
          <a:p>
            <a:pPr marL="268288">
              <a:lnSpc>
                <a:spcPct val="90000"/>
              </a:lnSpc>
              <a:defRPr/>
            </a:pP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"2",</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a:t>
            </a:r>
            <a:r>
              <a:rPr lang="es-ES" sz="1400" dirty="0" err="1" smtClean="0">
                <a:latin typeface="Consolas" pitchFamily="49" charset="0"/>
                <a:cs typeface="Consolas" pitchFamily="49" charset="0"/>
              </a:rPr>
              <a:t>Citizen</a:t>
            </a:r>
            <a:r>
              <a:rPr lang="es-ES" sz="1400" dirty="0" smtClean="0">
                <a:latin typeface="Consolas" pitchFamily="49" charset="0"/>
                <a:cs typeface="Consolas" pitchFamily="49" charset="0"/>
              </a:rPr>
              <a:t> </a:t>
            </a:r>
            <a:r>
              <a:rPr lang="es-ES" sz="1400" dirty="0" err="1" smtClean="0">
                <a:latin typeface="Consolas" pitchFamily="49" charset="0"/>
                <a:cs typeface="Consolas" pitchFamily="49" charset="0"/>
              </a:rPr>
              <a:t>Kane</a:t>
            </a:r>
            <a:r>
              <a:rPr lang="es-ES" sz="1400" dirty="0" smtClean="0">
                <a:latin typeface="Consolas" pitchFamily="49" charset="0"/>
                <a:cs typeface="Consolas" pitchFamily="49" charset="0"/>
              </a:rPr>
              <a:t>",</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1941,</a:t>
            </a:r>
          </a:p>
          <a:p>
            <a:pPr marL="268288">
              <a:lnSpc>
                <a:spcPct val="90000"/>
              </a:lnSpc>
              <a:defRPr/>
            </a:pPr>
            <a:r>
              <a:rPr lang="es-ES" sz="1400" dirty="0" err="1">
                <a:solidFill>
                  <a:schemeClr val="tx1"/>
                </a:solidFill>
                <a:latin typeface="Consolas" pitchFamily="49" charset="0"/>
                <a:cs typeface="Consolas" pitchFamily="49" charset="0"/>
              </a:rPr>
              <a:t>director_id</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"123451",</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accent2"/>
                </a:solidFill>
                <a:latin typeface="Consolas" pitchFamily="49" charset="0"/>
                <a:cs typeface="Consolas" pitchFamily="49" charset="0"/>
              </a:rPr>
              <a:t>genre</a:t>
            </a:r>
            <a:r>
              <a:rPr lang="es-ES" sz="1400" dirty="0">
                <a:solidFill>
                  <a:schemeClr val="accent2"/>
                </a:solidFill>
                <a:latin typeface="Consolas" pitchFamily="49" charset="0"/>
                <a:cs typeface="Consolas" pitchFamily="49" charset="0"/>
              </a:rPr>
              <a:t>: </a:t>
            </a:r>
            <a:r>
              <a:rPr lang="es-ES" sz="1400" dirty="0" smtClean="0">
                <a:solidFill>
                  <a:schemeClr val="accent2"/>
                </a:solidFill>
                <a:latin typeface="Consolas" pitchFamily="49" charset="0"/>
                <a:cs typeface="Consolas" pitchFamily="49" charset="0"/>
              </a:rPr>
              <a:t>"Drama"</a:t>
            </a:r>
            <a:endParaRPr lang="es-ES" sz="1400" dirty="0">
              <a:solidFill>
                <a:schemeClr val="accent2"/>
              </a:solidFill>
              <a:latin typeface="Consolas" pitchFamily="49" charset="0"/>
              <a:cs typeface="Consolas" pitchFamily="49" charset="0"/>
            </a:endParaRPr>
          </a:p>
          <a:p>
            <a:pPr marL="268288">
              <a:lnSpc>
                <a:spcPct val="90000"/>
              </a:lnSpc>
              <a:defRPr/>
            </a:pPr>
            <a:r>
              <a:rPr lang="es-ES" sz="1400" dirty="0">
                <a:solidFill>
                  <a:schemeClr val="accent3"/>
                </a:solidFill>
                <a:latin typeface="Consolas" pitchFamily="49" charset="0"/>
                <a:cs typeface="Consolas" pitchFamily="49" charset="0"/>
              </a:rPr>
              <a:t>rating:{ </a:t>
            </a:r>
          </a:p>
          <a:p>
            <a:pPr marL="268288">
              <a:lnSpc>
                <a:spcPct val="90000"/>
              </a:lnSpc>
              <a:defRPr/>
            </a:pPr>
            <a:r>
              <a:rPr lang="es-ES" sz="1400" dirty="0">
                <a:solidFill>
                  <a:schemeClr val="accent3"/>
                </a:solidFill>
                <a:latin typeface="Consolas" pitchFamily="49" charset="0"/>
                <a:cs typeface="Consolas" pitchFamily="49" charset="0"/>
              </a:rPr>
              <a:t>   score: 8.4,</a:t>
            </a:r>
          </a:p>
          <a:p>
            <a:pPr marL="268288">
              <a:lnSpc>
                <a:spcPct val="90000"/>
              </a:lnSpc>
              <a:defRPr/>
            </a:pPr>
            <a:r>
              <a:rPr lang="es-ES" sz="1400" dirty="0">
                <a:solidFill>
                  <a:schemeClr val="accent3"/>
                </a:solidFill>
                <a:latin typeface="Consolas" pitchFamily="49" charset="0"/>
                <a:cs typeface="Consolas" pitchFamily="49" charset="0"/>
              </a:rPr>
              <a:t>   </a:t>
            </a:r>
            <a:r>
              <a:rPr lang="es-ES" sz="1400" dirty="0" err="1">
                <a:solidFill>
                  <a:schemeClr val="accent3"/>
                </a:solidFill>
                <a:latin typeface="Consolas" pitchFamily="49" charset="0"/>
                <a:cs typeface="Consolas" pitchFamily="49" charset="0"/>
              </a:rPr>
              <a:t>voters</a:t>
            </a:r>
            <a:r>
              <a:rPr lang="es-ES" sz="1400" dirty="0">
                <a:solidFill>
                  <a:schemeClr val="accent3"/>
                </a:solidFill>
                <a:latin typeface="Consolas" pitchFamily="49" charset="0"/>
                <a:cs typeface="Consolas" pitchFamily="49" charset="0"/>
              </a:rPr>
              <a:t>: 310768</a:t>
            </a:r>
          </a:p>
          <a:p>
            <a:pPr>
              <a:lnSpc>
                <a:spcPct val="90000"/>
              </a:lnSpc>
              <a:defRPr/>
            </a:pPr>
            <a:r>
              <a:rPr lang="es-ES" sz="1400" dirty="0">
                <a:solidFill>
                  <a:schemeClr val="accent3"/>
                </a:solidFill>
                <a:latin typeface="Consolas" pitchFamily="49" charset="0"/>
                <a:cs typeface="Consolas" pitchFamily="49" charset="0"/>
              </a:rPr>
              <a:t>   }</a:t>
            </a:r>
          </a:p>
          <a:p>
            <a:pPr>
              <a:lnSpc>
                <a:spcPct val="90000"/>
              </a:lnSpc>
              <a:defRPr/>
            </a:pPr>
            <a:r>
              <a:rPr lang="es-ES" sz="1400" dirty="0">
                <a:solidFill>
                  <a:srgbClr val="7030A0"/>
                </a:solidFill>
                <a:latin typeface="Consolas" pitchFamily="49" charset="0"/>
                <a:cs typeface="Consolas" pitchFamily="49" charset="0"/>
              </a:rPr>
              <a:t>   </a:t>
            </a:r>
            <a:r>
              <a:rPr lang="es-ES" sz="1400" dirty="0" err="1">
                <a:solidFill>
                  <a:srgbClr val="7030A0"/>
                </a:solidFill>
                <a:latin typeface="Consolas" pitchFamily="49" charset="0"/>
                <a:cs typeface="Consolas" pitchFamily="49" charset="0"/>
              </a:rPr>
              <a:t>prizes</a:t>
            </a:r>
            <a:r>
              <a:rPr lang="es-ES" sz="1400" dirty="0">
                <a:solidFill>
                  <a:srgbClr val="7030A0"/>
                </a:solidFill>
                <a:latin typeface="Consolas" pitchFamily="49" charset="0"/>
                <a:cs typeface="Consolas" pitchFamily="49" charset="0"/>
              </a:rPr>
              <a:t>: {..}</a:t>
            </a:r>
          </a:p>
          <a:p>
            <a:pPr>
              <a:lnSpc>
                <a:spcPct val="90000"/>
              </a:lnSpc>
              <a:defRPr/>
            </a:pPr>
            <a:r>
              <a:rPr lang="es-ES" sz="1400" dirty="0">
                <a:solidFill>
                  <a:schemeClr val="tx1"/>
                </a:solidFill>
                <a:latin typeface="Consolas" pitchFamily="49" charset="0"/>
                <a:cs typeface="Consolas" pitchFamily="49" charset="0"/>
              </a:rPr>
              <a:t>},</a:t>
            </a:r>
          </a:p>
        </p:txBody>
      </p:sp>
      <p:sp>
        <p:nvSpPr>
          <p:cNvPr id="3" name="2 Rectángulo"/>
          <p:cNvSpPr/>
          <p:nvPr/>
        </p:nvSpPr>
        <p:spPr>
          <a:xfrm>
            <a:off x="225425" y="4797152"/>
            <a:ext cx="4320000" cy="1643527"/>
          </a:xfrm>
          <a:prstGeom prst="rect">
            <a:avLst/>
          </a:prstGeom>
          <a:noFill/>
        </p:spPr>
        <p:txBody>
          <a:bodyPr>
            <a:spAutoFit/>
          </a:bodyPr>
          <a:lstStyle/>
          <a:p>
            <a:pPr>
              <a:lnSpc>
                <a:spcPct val="90000"/>
              </a:lnSpc>
              <a:defRPr/>
            </a:pPr>
            <a:r>
              <a:rPr lang="es-ES" sz="1400" dirty="0">
                <a:solidFill>
                  <a:schemeClr val="tx1"/>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"3"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 "</a:t>
            </a:r>
            <a:r>
              <a:rPr lang="es-ES" sz="1400" dirty="0" err="1">
                <a:solidFill>
                  <a:schemeClr val="tx1"/>
                </a:solidFill>
                <a:latin typeface="Consolas" pitchFamily="49" charset="0"/>
                <a:cs typeface="Consolas" pitchFamily="49" charset="0"/>
              </a:rPr>
              <a:t>Blade</a:t>
            </a: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Runner</a:t>
            </a:r>
            <a:r>
              <a:rPr lang="es-ES" sz="1400" dirty="0">
                <a:solidFill>
                  <a:schemeClr val="tx1"/>
                </a:solidFill>
                <a:latin typeface="Consolas" pitchFamily="49" charset="0"/>
                <a:cs typeface="Consolas" pitchFamily="49" charset="0"/>
              </a:rPr>
              <a:t> 2049",</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2017,</a:t>
            </a:r>
          </a:p>
          <a:p>
            <a:pPr marL="179388">
              <a:lnSpc>
                <a:spcPct val="90000"/>
              </a:lnSpc>
              <a:defRPr/>
            </a:pPr>
            <a:r>
              <a:rPr lang="es-ES" sz="1400" dirty="0">
                <a:solidFill>
                  <a:schemeClr val="tx1"/>
                </a:solidFill>
                <a:latin typeface="Consolas" pitchFamily="49" charset="0"/>
                <a:cs typeface="Consolas" pitchFamily="49" charset="0"/>
              </a:rPr>
              <a:t> </a:t>
            </a:r>
            <a:r>
              <a:rPr lang="es-ES" sz="1400" b="1" dirty="0">
                <a:solidFill>
                  <a:schemeClr val="accent1">
                    <a:lumMod val="50000"/>
                  </a:schemeClr>
                </a:solidFill>
                <a:latin typeface="Consolas" pitchFamily="49" charset="0"/>
                <a:cs typeface="Consolas" pitchFamily="49" charset="0"/>
              </a:rPr>
              <a:t>director: "Dennis </a:t>
            </a:r>
            <a:r>
              <a:rPr lang="es-ES" sz="1400" b="1" dirty="0" err="1">
                <a:solidFill>
                  <a:schemeClr val="accent1">
                    <a:lumMod val="50000"/>
                  </a:schemeClr>
                </a:solidFill>
                <a:latin typeface="Consolas" pitchFamily="49" charset="0"/>
                <a:cs typeface="Consolas" pitchFamily="49" charset="0"/>
              </a:rPr>
              <a:t>Villanueve</a:t>
            </a:r>
            <a:r>
              <a:rPr lang="es-ES" sz="1400" b="1" dirty="0">
                <a:solidFill>
                  <a:schemeClr val="accent1">
                    <a:lumMod val="50000"/>
                  </a:schemeClr>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genres</a:t>
            </a:r>
            <a:r>
              <a:rPr lang="es-ES" sz="1400" dirty="0">
                <a:solidFill>
                  <a:schemeClr val="accent2"/>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Science</a:t>
            </a:r>
            <a:r>
              <a:rPr lang="es-ES" sz="1400" dirty="0">
                <a:solidFill>
                  <a:schemeClr val="accent2"/>
                </a:solidFill>
                <a:latin typeface="Consolas" pitchFamily="49" charset="0"/>
                <a:cs typeface="Consolas" pitchFamily="49" charset="0"/>
              </a:rPr>
              <a:t> </a:t>
            </a:r>
            <a:r>
              <a:rPr lang="es-ES" sz="1400" dirty="0" err="1" smtClean="0">
                <a:solidFill>
                  <a:schemeClr val="accent2"/>
                </a:solidFill>
                <a:latin typeface="Consolas" pitchFamily="49" charset="0"/>
                <a:cs typeface="Consolas" pitchFamily="49" charset="0"/>
              </a:rPr>
              <a:t>fiction","</a:t>
            </a:r>
            <a:r>
              <a:rPr lang="es-ES" sz="1400" dirty="0" err="1">
                <a:solidFill>
                  <a:schemeClr val="accent2"/>
                </a:solidFill>
                <a:latin typeface="Consolas" pitchFamily="49" charset="0"/>
                <a:cs typeface="Consolas" pitchFamily="49" charset="0"/>
              </a:rPr>
              <a:t>Thriller</a:t>
            </a:r>
            <a:r>
              <a:rPr lang="es-ES" sz="1400" dirty="0">
                <a:solidFill>
                  <a:schemeClr val="accent2"/>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running_time</a:t>
            </a:r>
            <a:r>
              <a:rPr lang="es-ES" sz="1400" dirty="0">
                <a:solidFill>
                  <a:schemeClr val="tx1"/>
                </a:solidFill>
                <a:latin typeface="Consolas" pitchFamily="49" charset="0"/>
                <a:cs typeface="Consolas" pitchFamily="49" charset="0"/>
              </a:rPr>
              <a:t>: 163</a:t>
            </a:r>
          </a:p>
          <a:p>
            <a:pPr>
              <a:lnSpc>
                <a:spcPct val="90000"/>
              </a:lnSpc>
              <a:defRPr/>
            </a:pPr>
            <a:r>
              <a:rPr lang="es-ES" sz="1400" dirty="0">
                <a:solidFill>
                  <a:schemeClr val="tx1"/>
                </a:solidFill>
                <a:latin typeface="Consolas" pitchFamily="49" charset="0"/>
                <a:cs typeface="Consolas" pitchFamily="49" charset="0"/>
              </a:rPr>
              <a:t>})</a:t>
            </a:r>
          </a:p>
        </p:txBody>
      </p:sp>
      <p:sp>
        <p:nvSpPr>
          <p:cNvPr id="12" name="11 Título"/>
          <p:cNvSpPr>
            <a:spLocks noGrp="1"/>
          </p:cNvSpPr>
          <p:nvPr>
            <p:ph type="title" idx="4294967295"/>
          </p:nvPr>
        </p:nvSpPr>
        <p:spPr>
          <a:xfrm>
            <a:off x="302400" y="228600"/>
            <a:ext cx="8534400" cy="612775"/>
          </a:xfrm>
        </p:spPr>
        <p:txBody>
          <a:bodyPr>
            <a:normAutofit fontScale="90000"/>
          </a:bodyPr>
          <a:lstStyle/>
          <a:p>
            <a:r>
              <a:rPr lang="es-ES" dirty="0" smtClean="0"/>
              <a:t>Las bases de datos </a:t>
            </a:r>
            <a:r>
              <a:rPr lang="es-ES" b="1" dirty="0" err="1" smtClean="0"/>
              <a:t>NoSQL</a:t>
            </a:r>
            <a:r>
              <a:rPr lang="es-ES" dirty="0" smtClean="0"/>
              <a:t> son </a:t>
            </a:r>
            <a:r>
              <a:rPr lang="es-ES" b="1" i="1" dirty="0" err="1" smtClean="0"/>
              <a:t>schemaless</a:t>
            </a:r>
            <a:endParaRPr lang="es-ES" b="1" i="1" dirty="0"/>
          </a:p>
        </p:txBody>
      </p:sp>
    </p:spTree>
    <p:extLst>
      <p:ext uri="{BB962C8B-B14F-4D97-AF65-F5344CB8AC3E}">
        <p14:creationId xmlns:p14="http://schemas.microsoft.com/office/powerpoint/2010/main" val="28793618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1988840"/>
            <a:ext cx="4814888" cy="35925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AutoShape 9"/>
          <p:cNvSpPr>
            <a:spLocks/>
          </p:cNvSpPr>
          <p:nvPr/>
        </p:nvSpPr>
        <p:spPr bwMode="auto">
          <a:xfrm>
            <a:off x="4023047" y="980728"/>
            <a:ext cx="764977" cy="5292000"/>
          </a:xfrm>
          <a:prstGeom prst="rightBrace">
            <a:avLst>
              <a:gd name="adj1" fmla="val 8350"/>
              <a:gd name="adj2" fmla="val 39815"/>
            </a:avLst>
          </a:prstGeom>
          <a:noFill/>
          <a:ln w="284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p>
        </p:txBody>
      </p:sp>
      <p:sp>
        <p:nvSpPr>
          <p:cNvPr id="8" name="Rectangle 3"/>
          <p:cNvSpPr>
            <a:spLocks noChangeArrowheads="1"/>
          </p:cNvSpPr>
          <p:nvPr/>
        </p:nvSpPr>
        <p:spPr bwMode="auto">
          <a:xfrm>
            <a:off x="225425" y="913078"/>
            <a:ext cx="3816000" cy="1645708"/>
          </a:xfrm>
          <a:prstGeom prst="rect">
            <a:avLst/>
          </a:prstGeom>
          <a:solidFill>
            <a:schemeClr val="bg1"/>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90000"/>
              </a:lnSpc>
              <a:defRPr/>
            </a:pPr>
            <a:r>
              <a:rPr lang="es-ES" sz="1400" b="1" dirty="0" err="1">
                <a:latin typeface="Consolas" pitchFamily="49" charset="0"/>
                <a:cs typeface="Consolas" pitchFamily="49" charset="0"/>
              </a:rPr>
              <a:t>db.movies.</a:t>
            </a:r>
            <a:r>
              <a:rPr lang="es-ES" sz="1400" b="1" dirty="0" err="1">
                <a:solidFill>
                  <a:schemeClr val="accent2"/>
                </a:solidFill>
                <a:latin typeface="Consolas" pitchFamily="49" charset="0"/>
                <a:cs typeface="Consolas" pitchFamily="49" charset="0"/>
              </a:rPr>
              <a:t>insert</a:t>
            </a:r>
            <a:r>
              <a:rPr lang="es-ES" sz="1400" b="1" dirty="0">
                <a:solidFill>
                  <a:schemeClr val="tx1"/>
                </a:solidFill>
                <a:latin typeface="Consolas" pitchFamily="49" charset="0"/>
                <a:cs typeface="Consolas" pitchFamily="49" charset="0"/>
              </a:rPr>
              <a:t> </a:t>
            </a:r>
            <a:r>
              <a:rPr lang="es-ES" sz="1400" dirty="0">
                <a:solidFill>
                  <a:schemeClr val="tx1"/>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"1"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 </a:t>
            </a:r>
            <a:r>
              <a:rPr lang="es-ES" sz="1400" dirty="0" smtClean="0">
                <a:latin typeface="Consolas" pitchFamily="49" charset="0"/>
                <a:cs typeface="Consolas" pitchFamily="49" charset="0"/>
              </a:rPr>
              <a:t>"</a:t>
            </a:r>
            <a:r>
              <a:rPr lang="es-ES" sz="1400" dirty="0" err="1" smtClean="0">
                <a:latin typeface="Consolas" pitchFamily="49" charset="0"/>
                <a:cs typeface="Consolas" pitchFamily="49" charset="0"/>
              </a:rPr>
              <a:t>Truth</a:t>
            </a:r>
            <a:r>
              <a:rPr lang="es-ES" sz="1400" dirty="0" smtClean="0">
                <a:solidFill>
                  <a:schemeClr val="tx1"/>
                </a:solidFill>
                <a:latin typeface="Consolas" pitchFamily="49" charset="0"/>
                <a:cs typeface="Consolas" pitchFamily="49" charset="0"/>
              </a:rPr>
              <a:t>",</a:t>
            </a:r>
            <a:endParaRPr lang="es-ES" sz="1400" dirty="0">
              <a:solidFill>
                <a:schemeClr val="tx1"/>
              </a:solidFill>
              <a:latin typeface="Consolas" pitchFamily="49" charset="0"/>
              <a:cs typeface="Consolas" pitchFamily="49" charset="0"/>
            </a:endParaRP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2015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director_id</a:t>
            </a:r>
            <a:r>
              <a:rPr lang="es-ES" sz="1400" dirty="0">
                <a:solidFill>
                  <a:schemeClr val="tx1"/>
                </a:solidFill>
                <a:latin typeface="Consolas" pitchFamily="49" charset="0"/>
                <a:cs typeface="Consolas" pitchFamily="49" charset="0"/>
              </a:rPr>
              <a:t>: "345679" ,</a:t>
            </a:r>
          </a:p>
          <a:p>
            <a:pPr marL="179388">
              <a:lnSpc>
                <a:spcPct val="90000"/>
              </a:lnSpc>
              <a:defRPr/>
            </a:pPr>
            <a:r>
              <a:rPr lang="es-ES" sz="1400" dirty="0">
                <a:solidFill>
                  <a:schemeClr val="accent2"/>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genres</a:t>
            </a:r>
            <a:r>
              <a:rPr lang="es-ES" sz="1400" dirty="0">
                <a:solidFill>
                  <a:schemeClr val="accent2"/>
                </a:solidFill>
                <a:latin typeface="Consolas" pitchFamily="49" charset="0"/>
                <a:cs typeface="Consolas" pitchFamily="49" charset="0"/>
              </a:rPr>
              <a:t>: </a:t>
            </a:r>
            <a:r>
              <a:rPr lang="es-ES" sz="1400" dirty="0" smtClean="0">
                <a:solidFill>
                  <a:schemeClr val="accent2"/>
                </a:solidFill>
                <a:latin typeface="Consolas" pitchFamily="49" charset="0"/>
                <a:cs typeface="Consolas" pitchFamily="49" charset="0"/>
              </a:rPr>
              <a:t>["Drama ","</a:t>
            </a:r>
            <a:r>
              <a:rPr lang="es-ES" sz="1400" dirty="0" err="1" smtClean="0">
                <a:solidFill>
                  <a:schemeClr val="accent2"/>
                </a:solidFill>
                <a:latin typeface="Consolas" pitchFamily="49" charset="0"/>
                <a:cs typeface="Consolas" pitchFamily="49" charset="0"/>
              </a:rPr>
              <a:t>Biography</a:t>
            </a:r>
            <a:r>
              <a:rPr lang="es-ES" sz="1400" dirty="0" smtClean="0">
                <a:solidFill>
                  <a:schemeClr val="accent2"/>
                </a:solidFill>
                <a:latin typeface="Consolas" pitchFamily="49" charset="0"/>
                <a:cs typeface="Consolas" pitchFamily="49" charset="0"/>
              </a:rPr>
              <a:t>"],</a:t>
            </a:r>
            <a:endParaRPr lang="es-ES" sz="1400" dirty="0">
              <a:solidFill>
                <a:schemeClr val="accent2"/>
              </a:solidFill>
              <a:latin typeface="Consolas" pitchFamily="49" charset="0"/>
              <a:cs typeface="Consolas" pitchFamily="49" charset="0"/>
            </a:endParaRPr>
          </a:p>
          <a:p>
            <a:pPr marL="179388">
              <a:lnSpc>
                <a:spcPct val="90000"/>
              </a:lnSpc>
              <a:defRPr/>
            </a:pPr>
            <a:r>
              <a:rPr lang="es-ES" sz="1400" dirty="0">
                <a:solidFill>
                  <a:schemeClr val="tx1"/>
                </a:solidFill>
                <a:latin typeface="Consolas" pitchFamily="49" charset="0"/>
                <a:cs typeface="Consolas" pitchFamily="49" charset="0"/>
              </a:rPr>
              <a:t> </a:t>
            </a:r>
            <a:r>
              <a:rPr lang="es-ES" sz="1400" dirty="0">
                <a:solidFill>
                  <a:schemeClr val="accent3"/>
                </a:solidFill>
                <a:latin typeface="Consolas" pitchFamily="49" charset="0"/>
                <a:cs typeface="Consolas" pitchFamily="49" charset="0"/>
              </a:rPr>
              <a:t>rating: </a:t>
            </a:r>
            <a:r>
              <a:rPr lang="es-ES" sz="1400" dirty="0" smtClean="0">
                <a:solidFill>
                  <a:schemeClr val="accent3"/>
                </a:solidFill>
                <a:latin typeface="Consolas" pitchFamily="49" charset="0"/>
                <a:cs typeface="Consolas" pitchFamily="49" charset="0"/>
              </a:rPr>
              <a:t>7.6</a:t>
            </a:r>
            <a:endParaRPr lang="es-ES" sz="1400" dirty="0">
              <a:solidFill>
                <a:schemeClr val="accent3"/>
              </a:solidFill>
              <a:latin typeface="Consolas" pitchFamily="49" charset="0"/>
              <a:cs typeface="Consolas" pitchFamily="49" charset="0"/>
            </a:endParaRPr>
          </a:p>
          <a:p>
            <a:pPr>
              <a:lnSpc>
                <a:spcPct val="90000"/>
              </a:lnSpc>
              <a:defRPr/>
            </a:pPr>
            <a:r>
              <a:rPr lang="es-ES" sz="1400" dirty="0">
                <a:solidFill>
                  <a:schemeClr val="tx1"/>
                </a:solidFill>
                <a:latin typeface="Consolas" pitchFamily="49" charset="0"/>
                <a:cs typeface="Consolas" pitchFamily="49" charset="0"/>
              </a:rPr>
              <a:t>},</a:t>
            </a:r>
          </a:p>
        </p:txBody>
      </p:sp>
      <p:sp>
        <p:nvSpPr>
          <p:cNvPr id="9" name="Rectangle 3"/>
          <p:cNvSpPr>
            <a:spLocks noChangeArrowheads="1"/>
          </p:cNvSpPr>
          <p:nvPr/>
        </p:nvSpPr>
        <p:spPr bwMode="auto">
          <a:xfrm>
            <a:off x="225424" y="2447855"/>
            <a:ext cx="3816000" cy="2421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p>
            <a:pPr>
              <a:lnSpc>
                <a:spcPct val="90000"/>
              </a:lnSpc>
              <a:defRPr/>
            </a:pPr>
            <a:r>
              <a:rPr lang="es-ES" sz="1400" dirty="0">
                <a:solidFill>
                  <a:schemeClr val="tx1"/>
                </a:solidFill>
                <a:latin typeface="Consolas" pitchFamily="49" charset="0"/>
                <a:cs typeface="Consolas" pitchFamily="49" charset="0"/>
              </a:rPr>
              <a:t>{ </a:t>
            </a:r>
          </a:p>
          <a:p>
            <a:pPr marL="268288">
              <a:lnSpc>
                <a:spcPct val="90000"/>
              </a:lnSpc>
              <a:defRPr/>
            </a:pP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"2",</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a:t>
            </a:r>
            <a:r>
              <a:rPr lang="es-ES" sz="1400" dirty="0" err="1" smtClean="0">
                <a:latin typeface="Consolas" pitchFamily="49" charset="0"/>
                <a:cs typeface="Consolas" pitchFamily="49" charset="0"/>
              </a:rPr>
              <a:t>Citizen</a:t>
            </a:r>
            <a:r>
              <a:rPr lang="es-ES" sz="1400" dirty="0" smtClean="0">
                <a:latin typeface="Consolas" pitchFamily="49" charset="0"/>
                <a:cs typeface="Consolas" pitchFamily="49" charset="0"/>
              </a:rPr>
              <a:t> </a:t>
            </a:r>
            <a:r>
              <a:rPr lang="es-ES" sz="1400" dirty="0" err="1" smtClean="0">
                <a:latin typeface="Consolas" pitchFamily="49" charset="0"/>
                <a:cs typeface="Consolas" pitchFamily="49" charset="0"/>
              </a:rPr>
              <a:t>Kane</a:t>
            </a:r>
            <a:r>
              <a:rPr lang="es-ES" sz="1400" dirty="0" smtClean="0">
                <a:latin typeface="Consolas" pitchFamily="49" charset="0"/>
                <a:cs typeface="Consolas" pitchFamily="49" charset="0"/>
              </a:rPr>
              <a:t>",</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1941,</a:t>
            </a:r>
          </a:p>
          <a:p>
            <a:pPr marL="268288">
              <a:lnSpc>
                <a:spcPct val="90000"/>
              </a:lnSpc>
              <a:defRPr/>
            </a:pPr>
            <a:r>
              <a:rPr lang="es-ES" sz="1400" dirty="0" err="1">
                <a:solidFill>
                  <a:schemeClr val="tx1"/>
                </a:solidFill>
                <a:latin typeface="Consolas" pitchFamily="49" charset="0"/>
                <a:cs typeface="Consolas" pitchFamily="49" charset="0"/>
              </a:rPr>
              <a:t>director_id</a:t>
            </a:r>
            <a:r>
              <a:rPr lang="es-ES" sz="1400" dirty="0">
                <a:solidFill>
                  <a:schemeClr val="tx1"/>
                </a:solidFill>
                <a:latin typeface="Consolas" pitchFamily="49" charset="0"/>
                <a:cs typeface="Consolas" pitchFamily="49" charset="0"/>
              </a:rPr>
              <a:t>: </a:t>
            </a:r>
            <a:r>
              <a:rPr lang="es-ES" sz="1400" dirty="0" smtClean="0">
                <a:latin typeface="Consolas" pitchFamily="49" charset="0"/>
                <a:cs typeface="Consolas" pitchFamily="49" charset="0"/>
              </a:rPr>
              <a:t>"123451",</a:t>
            </a:r>
            <a:endParaRPr lang="es-ES" sz="1400" dirty="0">
              <a:solidFill>
                <a:schemeClr val="tx1"/>
              </a:solidFill>
              <a:latin typeface="Consolas" pitchFamily="49" charset="0"/>
              <a:cs typeface="Consolas" pitchFamily="49" charset="0"/>
            </a:endParaRPr>
          </a:p>
          <a:p>
            <a:pPr marL="268288">
              <a:lnSpc>
                <a:spcPct val="90000"/>
              </a:lnSpc>
              <a:defRPr/>
            </a:pPr>
            <a:r>
              <a:rPr lang="es-ES" sz="1400" dirty="0" err="1">
                <a:solidFill>
                  <a:schemeClr val="accent2"/>
                </a:solidFill>
                <a:latin typeface="Consolas" pitchFamily="49" charset="0"/>
                <a:cs typeface="Consolas" pitchFamily="49" charset="0"/>
              </a:rPr>
              <a:t>genre</a:t>
            </a:r>
            <a:r>
              <a:rPr lang="es-ES" sz="1400" dirty="0">
                <a:solidFill>
                  <a:schemeClr val="accent2"/>
                </a:solidFill>
                <a:latin typeface="Consolas" pitchFamily="49" charset="0"/>
                <a:cs typeface="Consolas" pitchFamily="49" charset="0"/>
              </a:rPr>
              <a:t>: </a:t>
            </a:r>
            <a:r>
              <a:rPr lang="es-ES" sz="1400" dirty="0" smtClean="0">
                <a:solidFill>
                  <a:schemeClr val="accent2"/>
                </a:solidFill>
                <a:latin typeface="Consolas" pitchFamily="49" charset="0"/>
                <a:cs typeface="Consolas" pitchFamily="49" charset="0"/>
              </a:rPr>
              <a:t>"Drama"</a:t>
            </a:r>
            <a:endParaRPr lang="es-ES" sz="1400" dirty="0">
              <a:solidFill>
                <a:schemeClr val="accent2"/>
              </a:solidFill>
              <a:latin typeface="Consolas" pitchFamily="49" charset="0"/>
              <a:cs typeface="Consolas" pitchFamily="49" charset="0"/>
            </a:endParaRPr>
          </a:p>
          <a:p>
            <a:pPr marL="268288">
              <a:lnSpc>
                <a:spcPct val="90000"/>
              </a:lnSpc>
              <a:defRPr/>
            </a:pPr>
            <a:r>
              <a:rPr lang="es-ES" sz="1400" dirty="0">
                <a:solidFill>
                  <a:schemeClr val="accent3"/>
                </a:solidFill>
                <a:latin typeface="Consolas" pitchFamily="49" charset="0"/>
                <a:cs typeface="Consolas" pitchFamily="49" charset="0"/>
              </a:rPr>
              <a:t>rating:{ </a:t>
            </a:r>
          </a:p>
          <a:p>
            <a:pPr marL="268288">
              <a:lnSpc>
                <a:spcPct val="90000"/>
              </a:lnSpc>
              <a:defRPr/>
            </a:pPr>
            <a:r>
              <a:rPr lang="es-ES" sz="1400" dirty="0">
                <a:solidFill>
                  <a:schemeClr val="accent3"/>
                </a:solidFill>
                <a:latin typeface="Consolas" pitchFamily="49" charset="0"/>
                <a:cs typeface="Consolas" pitchFamily="49" charset="0"/>
              </a:rPr>
              <a:t>   score: 8.4,</a:t>
            </a:r>
          </a:p>
          <a:p>
            <a:pPr marL="268288">
              <a:lnSpc>
                <a:spcPct val="90000"/>
              </a:lnSpc>
              <a:defRPr/>
            </a:pPr>
            <a:r>
              <a:rPr lang="es-ES" sz="1400" dirty="0">
                <a:solidFill>
                  <a:schemeClr val="accent3"/>
                </a:solidFill>
                <a:latin typeface="Consolas" pitchFamily="49" charset="0"/>
                <a:cs typeface="Consolas" pitchFamily="49" charset="0"/>
              </a:rPr>
              <a:t>   </a:t>
            </a:r>
            <a:r>
              <a:rPr lang="es-ES" sz="1400" dirty="0" err="1">
                <a:solidFill>
                  <a:schemeClr val="accent3"/>
                </a:solidFill>
                <a:latin typeface="Consolas" pitchFamily="49" charset="0"/>
                <a:cs typeface="Consolas" pitchFamily="49" charset="0"/>
              </a:rPr>
              <a:t>voters</a:t>
            </a:r>
            <a:r>
              <a:rPr lang="es-ES" sz="1400" dirty="0">
                <a:solidFill>
                  <a:schemeClr val="accent3"/>
                </a:solidFill>
                <a:latin typeface="Consolas" pitchFamily="49" charset="0"/>
                <a:cs typeface="Consolas" pitchFamily="49" charset="0"/>
              </a:rPr>
              <a:t>: 310768</a:t>
            </a:r>
          </a:p>
          <a:p>
            <a:pPr>
              <a:lnSpc>
                <a:spcPct val="90000"/>
              </a:lnSpc>
              <a:defRPr/>
            </a:pPr>
            <a:r>
              <a:rPr lang="es-ES" sz="1400" dirty="0">
                <a:solidFill>
                  <a:schemeClr val="accent3"/>
                </a:solidFill>
                <a:latin typeface="Consolas" pitchFamily="49" charset="0"/>
                <a:cs typeface="Consolas" pitchFamily="49" charset="0"/>
              </a:rPr>
              <a:t>   }</a:t>
            </a:r>
          </a:p>
          <a:p>
            <a:pPr>
              <a:lnSpc>
                <a:spcPct val="90000"/>
              </a:lnSpc>
              <a:defRPr/>
            </a:pPr>
            <a:r>
              <a:rPr lang="es-ES" sz="1400" dirty="0">
                <a:solidFill>
                  <a:srgbClr val="7030A0"/>
                </a:solidFill>
                <a:latin typeface="Consolas" pitchFamily="49" charset="0"/>
                <a:cs typeface="Consolas" pitchFamily="49" charset="0"/>
              </a:rPr>
              <a:t>   </a:t>
            </a:r>
            <a:r>
              <a:rPr lang="es-ES" sz="1400" dirty="0" err="1">
                <a:solidFill>
                  <a:srgbClr val="7030A0"/>
                </a:solidFill>
                <a:latin typeface="Consolas" pitchFamily="49" charset="0"/>
                <a:cs typeface="Consolas" pitchFamily="49" charset="0"/>
              </a:rPr>
              <a:t>prizes</a:t>
            </a:r>
            <a:r>
              <a:rPr lang="es-ES" sz="1400" dirty="0">
                <a:solidFill>
                  <a:srgbClr val="7030A0"/>
                </a:solidFill>
                <a:latin typeface="Consolas" pitchFamily="49" charset="0"/>
                <a:cs typeface="Consolas" pitchFamily="49" charset="0"/>
              </a:rPr>
              <a:t>: {..}</a:t>
            </a:r>
          </a:p>
          <a:p>
            <a:pPr>
              <a:lnSpc>
                <a:spcPct val="90000"/>
              </a:lnSpc>
              <a:defRPr/>
            </a:pPr>
            <a:r>
              <a:rPr lang="es-ES" sz="1400" dirty="0">
                <a:solidFill>
                  <a:schemeClr val="tx1"/>
                </a:solidFill>
                <a:latin typeface="Consolas" pitchFamily="49" charset="0"/>
                <a:cs typeface="Consolas" pitchFamily="49" charset="0"/>
              </a:rPr>
              <a:t>},</a:t>
            </a:r>
          </a:p>
        </p:txBody>
      </p:sp>
      <p:sp>
        <p:nvSpPr>
          <p:cNvPr id="10" name="9 Rectángulo"/>
          <p:cNvSpPr/>
          <p:nvPr/>
        </p:nvSpPr>
        <p:spPr>
          <a:xfrm>
            <a:off x="225425" y="4797152"/>
            <a:ext cx="4320000" cy="1643527"/>
          </a:xfrm>
          <a:prstGeom prst="rect">
            <a:avLst/>
          </a:prstGeom>
          <a:noFill/>
        </p:spPr>
        <p:txBody>
          <a:bodyPr>
            <a:spAutoFit/>
          </a:bodyPr>
          <a:lstStyle/>
          <a:p>
            <a:pPr>
              <a:lnSpc>
                <a:spcPct val="90000"/>
              </a:lnSpc>
              <a:defRPr/>
            </a:pPr>
            <a:r>
              <a:rPr lang="es-ES" sz="1400" dirty="0">
                <a:solidFill>
                  <a:schemeClr val="tx1"/>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movie_id</a:t>
            </a:r>
            <a:r>
              <a:rPr lang="es-ES" sz="1400" dirty="0">
                <a:solidFill>
                  <a:schemeClr val="tx1"/>
                </a:solidFill>
                <a:latin typeface="Consolas" pitchFamily="49" charset="0"/>
                <a:cs typeface="Consolas" pitchFamily="49" charset="0"/>
              </a:rPr>
              <a:t>: "3" ,</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title</a:t>
            </a:r>
            <a:r>
              <a:rPr lang="es-ES" sz="1400" dirty="0">
                <a:solidFill>
                  <a:schemeClr val="tx1"/>
                </a:solidFill>
                <a:latin typeface="Consolas" pitchFamily="49" charset="0"/>
                <a:cs typeface="Consolas" pitchFamily="49" charset="0"/>
              </a:rPr>
              <a:t> : "</a:t>
            </a:r>
            <a:r>
              <a:rPr lang="es-ES" sz="1400" dirty="0" err="1">
                <a:solidFill>
                  <a:schemeClr val="tx1"/>
                </a:solidFill>
                <a:latin typeface="Consolas" pitchFamily="49" charset="0"/>
                <a:cs typeface="Consolas" pitchFamily="49" charset="0"/>
              </a:rPr>
              <a:t>Blade</a:t>
            </a: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Runner</a:t>
            </a:r>
            <a:r>
              <a:rPr lang="es-ES" sz="1400" dirty="0">
                <a:solidFill>
                  <a:schemeClr val="tx1"/>
                </a:solidFill>
                <a:latin typeface="Consolas" pitchFamily="49" charset="0"/>
                <a:cs typeface="Consolas" pitchFamily="49" charset="0"/>
              </a:rPr>
              <a:t> 2049",</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year</a:t>
            </a:r>
            <a:r>
              <a:rPr lang="es-ES" sz="1400" dirty="0">
                <a:solidFill>
                  <a:schemeClr val="tx1"/>
                </a:solidFill>
                <a:latin typeface="Consolas" pitchFamily="49" charset="0"/>
                <a:cs typeface="Consolas" pitchFamily="49" charset="0"/>
              </a:rPr>
              <a:t>: 2017,</a:t>
            </a:r>
          </a:p>
          <a:p>
            <a:pPr marL="179388">
              <a:lnSpc>
                <a:spcPct val="90000"/>
              </a:lnSpc>
              <a:defRPr/>
            </a:pPr>
            <a:r>
              <a:rPr lang="es-ES" sz="1400" dirty="0">
                <a:solidFill>
                  <a:schemeClr val="tx1"/>
                </a:solidFill>
                <a:latin typeface="Consolas" pitchFamily="49" charset="0"/>
                <a:cs typeface="Consolas" pitchFamily="49" charset="0"/>
              </a:rPr>
              <a:t> </a:t>
            </a:r>
            <a:r>
              <a:rPr lang="es-ES" sz="1400" b="1" dirty="0">
                <a:solidFill>
                  <a:schemeClr val="accent1">
                    <a:lumMod val="50000"/>
                  </a:schemeClr>
                </a:solidFill>
                <a:latin typeface="Consolas" pitchFamily="49" charset="0"/>
                <a:cs typeface="Consolas" pitchFamily="49" charset="0"/>
              </a:rPr>
              <a:t>director: "Dennis </a:t>
            </a:r>
            <a:r>
              <a:rPr lang="es-ES" sz="1400" b="1" dirty="0" err="1">
                <a:solidFill>
                  <a:schemeClr val="accent1">
                    <a:lumMod val="50000"/>
                  </a:schemeClr>
                </a:solidFill>
                <a:latin typeface="Consolas" pitchFamily="49" charset="0"/>
                <a:cs typeface="Consolas" pitchFamily="49" charset="0"/>
              </a:rPr>
              <a:t>Villanueve</a:t>
            </a:r>
            <a:r>
              <a:rPr lang="es-ES" sz="1400" b="1" dirty="0">
                <a:solidFill>
                  <a:schemeClr val="accent1">
                    <a:lumMod val="50000"/>
                  </a:schemeClr>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genres</a:t>
            </a:r>
            <a:r>
              <a:rPr lang="es-ES" sz="1400" dirty="0">
                <a:solidFill>
                  <a:schemeClr val="accent2"/>
                </a:solidFill>
                <a:latin typeface="Consolas" pitchFamily="49" charset="0"/>
                <a:cs typeface="Consolas" pitchFamily="49" charset="0"/>
              </a:rPr>
              <a:t>: ["</a:t>
            </a:r>
            <a:r>
              <a:rPr lang="es-ES" sz="1400" dirty="0" err="1">
                <a:solidFill>
                  <a:schemeClr val="accent2"/>
                </a:solidFill>
                <a:latin typeface="Consolas" pitchFamily="49" charset="0"/>
                <a:cs typeface="Consolas" pitchFamily="49" charset="0"/>
              </a:rPr>
              <a:t>Science</a:t>
            </a:r>
            <a:r>
              <a:rPr lang="es-ES" sz="1400" dirty="0">
                <a:solidFill>
                  <a:schemeClr val="accent2"/>
                </a:solidFill>
                <a:latin typeface="Consolas" pitchFamily="49" charset="0"/>
                <a:cs typeface="Consolas" pitchFamily="49" charset="0"/>
              </a:rPr>
              <a:t> </a:t>
            </a:r>
            <a:r>
              <a:rPr lang="es-ES" sz="1400" dirty="0" err="1" smtClean="0">
                <a:solidFill>
                  <a:schemeClr val="accent2"/>
                </a:solidFill>
                <a:latin typeface="Consolas" pitchFamily="49" charset="0"/>
                <a:cs typeface="Consolas" pitchFamily="49" charset="0"/>
              </a:rPr>
              <a:t>fiction","</a:t>
            </a:r>
            <a:r>
              <a:rPr lang="es-ES" sz="1400" dirty="0" err="1">
                <a:solidFill>
                  <a:schemeClr val="accent2"/>
                </a:solidFill>
                <a:latin typeface="Consolas" pitchFamily="49" charset="0"/>
                <a:cs typeface="Consolas" pitchFamily="49" charset="0"/>
              </a:rPr>
              <a:t>Thriller</a:t>
            </a:r>
            <a:r>
              <a:rPr lang="es-ES" sz="1400" dirty="0">
                <a:solidFill>
                  <a:schemeClr val="accent2"/>
                </a:solidFill>
                <a:latin typeface="Consolas" pitchFamily="49" charset="0"/>
                <a:cs typeface="Consolas" pitchFamily="49" charset="0"/>
              </a:rPr>
              <a:t>"]</a:t>
            </a:r>
          </a:p>
          <a:p>
            <a:pPr marL="179388">
              <a:lnSpc>
                <a:spcPct val="90000"/>
              </a:lnSpc>
              <a:defRPr/>
            </a:pPr>
            <a:r>
              <a:rPr lang="es-ES" sz="1400" dirty="0">
                <a:solidFill>
                  <a:schemeClr val="tx1"/>
                </a:solidFill>
                <a:latin typeface="Consolas" pitchFamily="49" charset="0"/>
                <a:cs typeface="Consolas" pitchFamily="49" charset="0"/>
              </a:rPr>
              <a:t> </a:t>
            </a:r>
            <a:r>
              <a:rPr lang="es-ES" sz="1400" dirty="0" err="1">
                <a:solidFill>
                  <a:schemeClr val="tx1"/>
                </a:solidFill>
                <a:latin typeface="Consolas" pitchFamily="49" charset="0"/>
                <a:cs typeface="Consolas" pitchFamily="49" charset="0"/>
              </a:rPr>
              <a:t>running_time</a:t>
            </a:r>
            <a:r>
              <a:rPr lang="es-ES" sz="1400" dirty="0">
                <a:solidFill>
                  <a:schemeClr val="tx1"/>
                </a:solidFill>
                <a:latin typeface="Consolas" pitchFamily="49" charset="0"/>
                <a:cs typeface="Consolas" pitchFamily="49" charset="0"/>
              </a:rPr>
              <a:t>: 163</a:t>
            </a:r>
          </a:p>
          <a:p>
            <a:pPr>
              <a:lnSpc>
                <a:spcPct val="90000"/>
              </a:lnSpc>
              <a:defRPr/>
            </a:pPr>
            <a:r>
              <a:rPr lang="es-ES" sz="1400" dirty="0">
                <a:solidFill>
                  <a:schemeClr val="tx1"/>
                </a:solidFill>
                <a:latin typeface="Consolas" pitchFamily="49" charset="0"/>
                <a:cs typeface="Consolas" pitchFamily="49" charset="0"/>
              </a:rPr>
              <a:t>})</a:t>
            </a:r>
          </a:p>
        </p:txBody>
      </p:sp>
      <p:sp>
        <p:nvSpPr>
          <p:cNvPr id="11" name="10 Título"/>
          <p:cNvSpPr>
            <a:spLocks noGrp="1"/>
          </p:cNvSpPr>
          <p:nvPr>
            <p:ph type="title"/>
          </p:nvPr>
        </p:nvSpPr>
        <p:spPr>
          <a:xfrm>
            <a:off x="301752" y="228600"/>
            <a:ext cx="8534400" cy="612000"/>
          </a:xfrm>
        </p:spPr>
        <p:txBody>
          <a:bodyPr>
            <a:normAutofit fontScale="90000"/>
          </a:bodyPr>
          <a:lstStyle/>
          <a:p>
            <a:r>
              <a:rPr lang="es-ES" dirty="0" smtClean="0"/>
              <a:t>El esquema existe pero está implícito en los datos</a:t>
            </a:r>
            <a:endParaRPr lang="es-ES" dirty="0"/>
          </a:p>
        </p:txBody>
      </p:sp>
    </p:spTree>
    <p:extLst>
      <p:ext uri="{BB962C8B-B14F-4D97-AF65-F5344CB8AC3E}">
        <p14:creationId xmlns:p14="http://schemas.microsoft.com/office/powerpoint/2010/main" val="305728220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Bases de datos Relacionales </a:t>
            </a:r>
            <a:r>
              <a:rPr lang="es-ES" b="1" dirty="0" smtClean="0"/>
              <a:t>vs</a:t>
            </a:r>
            <a:r>
              <a:rPr lang="es-ES" dirty="0" smtClean="0"/>
              <a:t>. </a:t>
            </a:r>
            <a:r>
              <a:rPr lang="es-ES" i="1" dirty="0" err="1" smtClean="0"/>
              <a:t>Schemaless</a:t>
            </a:r>
            <a:r>
              <a:rPr lang="es-ES" dirty="0" smtClean="0"/>
              <a:t> </a:t>
            </a:r>
            <a:endParaRPr lang="es-ES" dirty="0"/>
          </a:p>
        </p:txBody>
      </p:sp>
      <p:graphicFrame>
        <p:nvGraphicFramePr>
          <p:cNvPr id="7" name="6 Marcador de contenido"/>
          <p:cNvGraphicFramePr>
            <a:graphicFrameLocks noGrp="1"/>
          </p:cNvGraphicFramePr>
          <p:nvPr>
            <p:ph sz="quarter" idx="1"/>
            <p:extLst>
              <p:ext uri="{D42A27DB-BD31-4B8C-83A1-F6EECF244321}">
                <p14:modId xmlns:p14="http://schemas.microsoft.com/office/powerpoint/2010/main" val="1917199347"/>
              </p:ext>
            </p:extLst>
          </p:nvPr>
        </p:nvGraphicFramePr>
        <p:xfrm>
          <a:off x="395536" y="2060848"/>
          <a:ext cx="8340344" cy="2839968"/>
        </p:xfrm>
        <a:graphic>
          <a:graphicData uri="http://schemas.openxmlformats.org/drawingml/2006/table">
            <a:tbl>
              <a:tblPr firstRow="1" bandRow="1">
                <a:tableStyleId>{5C22544A-7EE6-4342-B048-85BDC9FD1C3A}</a:tableStyleId>
              </a:tblPr>
              <a:tblGrid>
                <a:gridCol w="4170172"/>
                <a:gridCol w="4170172"/>
              </a:tblGrid>
              <a:tr h="432048">
                <a:tc>
                  <a:txBody>
                    <a:bodyPr/>
                    <a:lstStyle/>
                    <a:p>
                      <a:pPr algn="ctr"/>
                      <a:r>
                        <a:rPr lang="es-ES" sz="2000" dirty="0" smtClean="0"/>
                        <a:t>BD Relacionales (SQL)</a:t>
                      </a:r>
                      <a:endParaRPr lang="es-ES" sz="2000" dirty="0"/>
                    </a:p>
                  </a:txBody>
                  <a:tcPr/>
                </a:tc>
                <a:tc>
                  <a:txBody>
                    <a:bodyPr/>
                    <a:lstStyle/>
                    <a:p>
                      <a:pPr algn="ctr"/>
                      <a:r>
                        <a:rPr lang="es-ES" sz="2000" dirty="0" err="1"/>
                        <a:t>NoSQL</a:t>
                      </a:r>
                      <a:endParaRPr lang="es-ES" sz="2000" dirty="0"/>
                    </a:p>
                  </a:txBody>
                  <a:tcPr/>
                </a:tc>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smtClean="0"/>
                        <a:t>Esquemas</a:t>
                      </a:r>
                      <a:r>
                        <a:rPr lang="es-ES" sz="2000" baseline="0" dirty="0" smtClean="0"/>
                        <a:t> deben ser declarados previamente</a:t>
                      </a:r>
                      <a:endParaRPr lang="es-ES" sz="2000" dirty="0" smtClean="0"/>
                    </a:p>
                    <a:p>
                      <a:endParaRPr lang="es-ES" sz="2000" dirty="0"/>
                    </a:p>
                  </a:txBody>
                  <a:tcPr/>
                </a:tc>
                <a:tc>
                  <a:txBody>
                    <a:bodyPr/>
                    <a:lstStyle/>
                    <a:p>
                      <a:r>
                        <a:rPr lang="es-ES" sz="2000" dirty="0"/>
                        <a:t>Esquemas </a:t>
                      </a:r>
                      <a:r>
                        <a:rPr lang="es-ES" sz="2000" dirty="0" smtClean="0"/>
                        <a:t>implícitos (en los</a:t>
                      </a:r>
                      <a:r>
                        <a:rPr lang="es-ES" sz="2000" baseline="0" dirty="0" smtClean="0"/>
                        <a:t> datos)</a:t>
                      </a:r>
                      <a:endParaRPr lang="es-ES" sz="2000" dirty="0"/>
                    </a:p>
                  </a:txBody>
                  <a:tcPr/>
                </a:tc>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err="1" smtClean="0"/>
                        <a:t>Tipado</a:t>
                      </a:r>
                      <a:r>
                        <a:rPr lang="es-ES" sz="2000" baseline="0" dirty="0" smtClean="0"/>
                        <a:t> estricto</a:t>
                      </a:r>
                      <a:endParaRPr lang="es-ES" sz="2000" dirty="0" smtClean="0"/>
                    </a:p>
                    <a:p>
                      <a:endParaRPr lang="es-ES" sz="2000" dirty="0"/>
                    </a:p>
                  </a:txBody>
                  <a:tcPr/>
                </a:tc>
                <a:tc>
                  <a:txBody>
                    <a:bodyPr/>
                    <a:lstStyle/>
                    <a:p>
                      <a:r>
                        <a:rPr lang="es-ES" sz="2000" dirty="0" err="1"/>
                        <a:t>Tipado</a:t>
                      </a:r>
                      <a:r>
                        <a:rPr lang="es-ES" sz="2000" dirty="0"/>
                        <a:t> dinámico</a:t>
                      </a:r>
                    </a:p>
                  </a:txBody>
                  <a:tcPr/>
                </a:tc>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smtClean="0"/>
                        <a:t>Datos homogéneos</a:t>
                      </a:r>
                    </a:p>
                    <a:p>
                      <a:endParaRPr lang="es-ES" sz="2000" dirty="0"/>
                    </a:p>
                  </a:txBody>
                  <a:tcPr/>
                </a:tc>
                <a:tc>
                  <a:txBody>
                    <a:bodyPr/>
                    <a:lstStyle/>
                    <a:p>
                      <a:r>
                        <a:rPr lang="es-ES" sz="2000" dirty="0"/>
                        <a:t>Datos heterogéneos</a:t>
                      </a:r>
                    </a:p>
                  </a:txBody>
                  <a:tcPr/>
                </a:tc>
              </a:tr>
            </a:tbl>
          </a:graphicData>
        </a:graphic>
      </p:graphicFrame>
    </p:spTree>
    <p:extLst>
      <p:ext uri="{BB962C8B-B14F-4D97-AF65-F5344CB8AC3E}">
        <p14:creationId xmlns:p14="http://schemas.microsoft.com/office/powerpoint/2010/main" val="419420447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lstStyle/>
          <a:p>
            <a:r>
              <a:rPr lang="es-ES" dirty="0" smtClean="0"/>
              <a:t>Bases de datos </a:t>
            </a:r>
            <a:r>
              <a:rPr lang="es-ES" b="1" i="1" dirty="0" err="1" smtClean="0"/>
              <a:t>Schemaless</a:t>
            </a:r>
            <a:r>
              <a:rPr lang="es-ES" dirty="0" smtClean="0"/>
              <a:t> </a:t>
            </a:r>
            <a:endParaRPr lang="es-ES" dirty="0"/>
          </a:p>
        </p:txBody>
      </p:sp>
      <p:graphicFrame>
        <p:nvGraphicFramePr>
          <p:cNvPr id="7" name="6 Marcador de contenido"/>
          <p:cNvGraphicFramePr>
            <a:graphicFrameLocks noGrp="1"/>
          </p:cNvGraphicFramePr>
          <p:nvPr>
            <p:ph sz="quarter" idx="1"/>
            <p:extLst>
              <p:ext uri="{D42A27DB-BD31-4B8C-83A1-F6EECF244321}">
                <p14:modId xmlns:p14="http://schemas.microsoft.com/office/powerpoint/2010/main" val="2362281490"/>
              </p:ext>
            </p:extLst>
          </p:nvPr>
        </p:nvGraphicFramePr>
        <p:xfrm>
          <a:off x="301625" y="2348880"/>
          <a:ext cx="8504238" cy="3200450"/>
        </p:xfrm>
        <a:graphic>
          <a:graphicData uri="http://schemas.openxmlformats.org/drawingml/2006/table">
            <a:tbl>
              <a:tblPr firstRow="1" bandRow="1">
                <a:tableStyleId>{F5AB1C69-6EDB-4FF4-983F-18BD219EF322}</a:tableStyleId>
              </a:tblPr>
              <a:tblGrid>
                <a:gridCol w="4252119"/>
                <a:gridCol w="4252119"/>
              </a:tblGrid>
              <a:tr h="370840">
                <a:tc>
                  <a:txBody>
                    <a:bodyPr/>
                    <a:lstStyle/>
                    <a:p>
                      <a:pPr algn="ctr"/>
                      <a:r>
                        <a:rPr lang="es-ES" sz="2000" dirty="0"/>
                        <a:t>Ventajas</a:t>
                      </a:r>
                      <a:endParaRPr lang="es-ES" sz="2000" dirty="0">
                        <a:solidFill>
                          <a:schemeClr val="bg1"/>
                        </a:solidFill>
                      </a:endParaRPr>
                    </a:p>
                  </a:txBody>
                  <a:tcPr marL="91437" marR="91437" marT="45725" marB="45725"/>
                </a:tc>
                <a:tc>
                  <a:txBody>
                    <a:bodyPr/>
                    <a:lstStyle/>
                    <a:p>
                      <a:pPr algn="ctr"/>
                      <a:r>
                        <a:rPr lang="es-ES" sz="2000" dirty="0"/>
                        <a:t>Desventajas</a:t>
                      </a:r>
                      <a:endParaRPr lang="es-ES" sz="2000" dirty="0">
                        <a:solidFill>
                          <a:schemeClr val="bg1"/>
                        </a:solidFill>
                      </a:endParaRPr>
                    </a:p>
                  </a:txBody>
                  <a:tcPr marL="91437" marR="91437" marT="45725" marB="45725"/>
                </a:tc>
              </a:tr>
              <a:tr h="370840">
                <a:tc>
                  <a:txBody>
                    <a:bodyPr/>
                    <a:lstStyle/>
                    <a:p>
                      <a:r>
                        <a:rPr lang="es-ES" sz="2000" dirty="0"/>
                        <a:t>Mayor flexibilidad</a:t>
                      </a:r>
                      <a:r>
                        <a:rPr lang="es-ES" sz="2000" baseline="0" dirty="0"/>
                        <a:t> para manejar datos</a:t>
                      </a:r>
                      <a:endParaRPr lang="es-ES" sz="2000" dirty="0"/>
                    </a:p>
                  </a:txBody>
                  <a:tcPr marL="91437" marR="91437" marT="45725" marB="45725"/>
                </a:tc>
                <a:tc>
                  <a:txBody>
                    <a:bodyPr/>
                    <a:lstStyle/>
                    <a:p>
                      <a:r>
                        <a:rPr lang="es-ES" sz="2000" dirty="0"/>
                        <a:t>No es posible </a:t>
                      </a:r>
                      <a:r>
                        <a:rPr lang="es-ES" sz="2000" dirty="0" smtClean="0"/>
                        <a:t>la comprobación </a:t>
                      </a:r>
                      <a:r>
                        <a:rPr lang="es-ES" sz="2000" dirty="0"/>
                        <a:t>estática de tipos</a:t>
                      </a:r>
                    </a:p>
                  </a:txBody>
                  <a:tcPr marL="91437" marR="91437" marT="45725" marB="45725"/>
                </a:tc>
              </a:tr>
              <a:tr h="370840">
                <a:tc>
                  <a:txBody>
                    <a:bodyPr/>
                    <a:lstStyle/>
                    <a:p>
                      <a:r>
                        <a:rPr lang="es-ES" sz="2000" dirty="0" smtClean="0"/>
                        <a:t>Permite almacenar</a:t>
                      </a:r>
                      <a:r>
                        <a:rPr lang="es-ES" sz="2000" baseline="0" dirty="0" smtClean="0"/>
                        <a:t> </a:t>
                      </a:r>
                      <a:r>
                        <a:rPr lang="es-ES" sz="2000" baseline="0" dirty="0"/>
                        <a:t>datos </a:t>
                      </a:r>
                      <a:r>
                        <a:rPr lang="es-ES" sz="2000" baseline="0" dirty="0" smtClean="0"/>
                        <a:t>del mismo tipo pero con </a:t>
                      </a:r>
                      <a:r>
                        <a:rPr lang="es-ES" sz="2000" baseline="0" dirty="0"/>
                        <a:t>estructura diferente</a:t>
                      </a:r>
                      <a:endParaRPr lang="es-ES" sz="2000" dirty="0"/>
                    </a:p>
                  </a:txBody>
                  <a:tcPr marL="91437" marR="91437" marT="45725" marB="45725"/>
                </a:tc>
                <a:tc>
                  <a:txBody>
                    <a:bodyPr/>
                    <a:lstStyle/>
                    <a:p>
                      <a:r>
                        <a:rPr lang="es-ES" sz="2000" dirty="0"/>
                        <a:t>Más difícil razonar sobre los datos</a:t>
                      </a:r>
                    </a:p>
                  </a:txBody>
                  <a:tcPr marL="91437" marR="91437" marT="45725" marB="45725"/>
                </a:tc>
              </a:tr>
              <a:tr h="370840">
                <a:tc>
                  <a:txBody>
                    <a:bodyPr/>
                    <a:lstStyle/>
                    <a:p>
                      <a:r>
                        <a:rPr lang="es-ES" sz="2000" dirty="0" smtClean="0"/>
                        <a:t>Favorece la </a:t>
                      </a:r>
                      <a:r>
                        <a:rPr lang="es-ES" sz="2000" baseline="0" dirty="0" smtClean="0"/>
                        <a:t>evolución de los datos y/o del esquema </a:t>
                      </a:r>
                      <a:endParaRPr lang="es-ES" sz="2000" dirty="0"/>
                    </a:p>
                  </a:txBody>
                  <a:tcPr marL="91437" marR="91437"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a:t>Programar </a:t>
                      </a:r>
                      <a:r>
                        <a:rPr lang="es-ES" sz="2000" dirty="0" smtClean="0"/>
                        <a:t>el manejo </a:t>
                      </a:r>
                      <a:r>
                        <a:rPr lang="es-ES" sz="2000" dirty="0"/>
                        <a:t>de datos</a:t>
                      </a:r>
                      <a:r>
                        <a:rPr lang="es-ES" sz="2000" baseline="0" dirty="0"/>
                        <a:t> es propenso a errores </a:t>
                      </a:r>
                      <a:endParaRPr lang="es-ES" sz="2000" dirty="0"/>
                    </a:p>
                  </a:txBody>
                  <a:tcPr marL="91437" marR="91437" marT="45725" marB="45725"/>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smtClean="0"/>
                        <a:t>Permite tratar</a:t>
                      </a:r>
                      <a:r>
                        <a:rPr lang="es-ES" sz="2000" baseline="0" dirty="0" smtClean="0"/>
                        <a:t> </a:t>
                      </a:r>
                      <a:r>
                        <a:rPr lang="es-ES" sz="2000" baseline="0" dirty="0"/>
                        <a:t>información incompleta</a:t>
                      </a:r>
                      <a:endParaRPr lang="es-ES" sz="2000" dirty="0"/>
                    </a:p>
                  </a:txBody>
                  <a:tcPr marL="91437" marR="91437"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dirty="0"/>
                        <a:t>Algunas herramientas</a:t>
                      </a:r>
                      <a:r>
                        <a:rPr lang="es-ES" sz="2000" baseline="0" dirty="0"/>
                        <a:t> requieren conocer el esquema</a:t>
                      </a:r>
                      <a:endParaRPr lang="es-ES" sz="2000" dirty="0"/>
                    </a:p>
                  </a:txBody>
                  <a:tcPr marL="91437" marR="91437" marT="45725" marB="45725"/>
                </a:tc>
              </a:tr>
            </a:tbl>
          </a:graphicData>
        </a:graphic>
      </p:graphicFrame>
    </p:spTree>
    <p:extLst>
      <p:ext uri="{BB962C8B-B14F-4D97-AF65-F5344CB8AC3E}">
        <p14:creationId xmlns:p14="http://schemas.microsoft.com/office/powerpoint/2010/main" val="41942044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¿Entonces, qué hay de las BD </a:t>
            </a:r>
            <a:r>
              <a:rPr lang="es-ES" dirty="0" smtClean="0"/>
              <a:t>Relacionales?</a:t>
            </a:r>
            <a:endParaRPr lang="es-ES" dirty="0"/>
          </a:p>
        </p:txBody>
      </p:sp>
      <p:sp>
        <p:nvSpPr>
          <p:cNvPr id="3" name="2 Marcador de contenido"/>
          <p:cNvSpPr>
            <a:spLocks noGrp="1"/>
          </p:cNvSpPr>
          <p:nvPr>
            <p:ph sz="quarter" idx="1"/>
          </p:nvPr>
        </p:nvSpPr>
        <p:spPr>
          <a:xfrm>
            <a:off x="301752" y="1527048"/>
            <a:ext cx="8503920" cy="4860000"/>
          </a:xfrm>
        </p:spPr>
        <p:txBody>
          <a:bodyPr>
            <a:normAutofit/>
          </a:bodyPr>
          <a:lstStyle/>
          <a:p>
            <a:r>
              <a:rPr lang="es-ES" dirty="0" smtClean="0"/>
              <a:t>En la actualidad, aún </a:t>
            </a:r>
            <a:r>
              <a:rPr lang="es-ES" b="1" dirty="0" smtClean="0"/>
              <a:t>dominan</a:t>
            </a:r>
            <a:r>
              <a:rPr lang="es-ES" dirty="0" smtClean="0"/>
              <a:t> los grandes SGBDR</a:t>
            </a:r>
          </a:p>
          <a:p>
            <a:pPr lvl="1"/>
            <a:r>
              <a:rPr lang="es-ES" dirty="0" smtClean="0"/>
              <a:t>Oracle a la cabeza, seguido de </a:t>
            </a:r>
            <a:r>
              <a:rPr lang="es-ES" dirty="0" err="1" smtClean="0"/>
              <a:t>MySQL</a:t>
            </a:r>
            <a:endParaRPr lang="es-ES" dirty="0" smtClean="0"/>
          </a:p>
          <a:p>
            <a:pPr lvl="1"/>
            <a:r>
              <a:rPr lang="es-ES" dirty="0" smtClean="0"/>
              <a:t>La distancia entre los grandes SGBDR y el primer </a:t>
            </a:r>
            <a:r>
              <a:rPr lang="es-ES" dirty="0" err="1" smtClean="0"/>
              <a:t>NoSQL</a:t>
            </a:r>
            <a:r>
              <a:rPr lang="es-ES" dirty="0" smtClean="0"/>
              <a:t> (</a:t>
            </a:r>
            <a:r>
              <a:rPr lang="es-ES" dirty="0" err="1" smtClean="0"/>
              <a:t>MongoDB</a:t>
            </a:r>
            <a:r>
              <a:rPr lang="es-ES" dirty="0" smtClean="0"/>
              <a:t>) es de más de 4x</a:t>
            </a:r>
          </a:p>
          <a:p>
            <a:r>
              <a:rPr lang="es-ES" dirty="0" smtClean="0"/>
              <a:t>Sistemas altamente optimizados y robustos</a:t>
            </a:r>
          </a:p>
          <a:p>
            <a:pPr lvl="1"/>
            <a:r>
              <a:rPr lang="es-ES" dirty="0" smtClean="0"/>
              <a:t>Para el 99% de los problemas son adecuados y eficientes</a:t>
            </a:r>
          </a:p>
          <a:p>
            <a:pPr lvl="1"/>
            <a:r>
              <a:rPr lang="es-ES" i="1" dirty="0" err="1" smtClean="0"/>
              <a:t>Bussiness</a:t>
            </a:r>
            <a:r>
              <a:rPr lang="es-ES" i="1" dirty="0" smtClean="0"/>
              <a:t> Data </a:t>
            </a:r>
            <a:r>
              <a:rPr lang="es-ES" i="1" dirty="0" err="1" smtClean="0"/>
              <a:t>Processing</a:t>
            </a:r>
            <a:r>
              <a:rPr lang="es-ES" dirty="0" smtClean="0"/>
              <a:t>, procesamiento de transacciones y </a:t>
            </a:r>
            <a:r>
              <a:rPr lang="es-ES" dirty="0" err="1" smtClean="0"/>
              <a:t>batch</a:t>
            </a:r>
            <a:endParaRPr lang="es-ES" dirty="0" smtClean="0"/>
          </a:p>
          <a:p>
            <a:r>
              <a:rPr lang="es-ES" dirty="0" smtClean="0"/>
              <a:t>Siguen </a:t>
            </a:r>
            <a:r>
              <a:rPr lang="es-ES" b="1" dirty="0" smtClean="0">
                <a:solidFill>
                  <a:schemeClr val="accent3"/>
                </a:solidFill>
              </a:rPr>
              <a:t>vivas</a:t>
            </a:r>
            <a:r>
              <a:rPr lang="es-ES" dirty="0" smtClean="0"/>
              <a:t>. Y lo estarán durante mucho tiempo…</a:t>
            </a:r>
          </a:p>
          <a:p>
            <a:r>
              <a:rPr lang="es-ES" dirty="0" smtClean="0"/>
              <a:t>Y </a:t>
            </a:r>
            <a:r>
              <a:rPr lang="es-ES" b="1" dirty="0" smtClean="0"/>
              <a:t>coexistirán</a:t>
            </a:r>
            <a:r>
              <a:rPr lang="es-ES" dirty="0" smtClean="0"/>
              <a:t> con los nuevos tipos de bases de datos...</a:t>
            </a:r>
            <a:endParaRPr lang="es-E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Áreas de aplicación</a:t>
            </a:r>
            <a:endParaRPr lang="es-ES" b="1" dirty="0"/>
          </a:p>
        </p:txBody>
      </p:sp>
      <p:pic>
        <p:nvPicPr>
          <p:cNvPr id="6" name="5 Marcador de contenido" descr="areasSQLnoSQL.jpg"/>
          <p:cNvPicPr>
            <a:picLocks noGrp="1" noChangeAspect="1"/>
          </p:cNvPicPr>
          <p:nvPr>
            <p:ph sz="quarter" idx="4294967295"/>
          </p:nvPr>
        </p:nvPicPr>
        <p:blipFill>
          <a:blip r:embed="rId2" cstate="print"/>
          <a:stretch>
            <a:fillRect/>
          </a:stretch>
        </p:blipFill>
        <p:spPr>
          <a:xfrm>
            <a:off x="35496" y="1917675"/>
            <a:ext cx="9085262" cy="3311525"/>
          </a:xfrm>
          <a:prstGeom prst="round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454" r="2737"/>
          <a:stretch>
            <a:fillRect/>
          </a:stretch>
        </p:blipFill>
        <p:spPr bwMode="auto">
          <a:xfrm>
            <a:off x="179512" y="1076325"/>
            <a:ext cx="8712968" cy="1158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329" y="1988840"/>
            <a:ext cx="8947175" cy="48240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35513" y="327695"/>
            <a:ext cx="2238375" cy="581025"/>
          </a:xfrm>
          <a:prstGeom prst="round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0563" y="427707"/>
            <a:ext cx="923925" cy="381000"/>
          </a:xfrm>
          <a:prstGeom prst="round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5" name="2 CuadroTexto"/>
          <p:cNvSpPr txBox="1">
            <a:spLocks noChangeArrowheads="1"/>
          </p:cNvSpPr>
          <p:nvPr/>
        </p:nvSpPr>
        <p:spPr bwMode="auto">
          <a:xfrm>
            <a:off x="4113734" y="2368550"/>
            <a:ext cx="4706738" cy="46166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2400" dirty="0">
                <a:solidFill>
                  <a:schemeClr val="accent3"/>
                </a:solidFill>
              </a:rPr>
              <a:t>Complejas arquitecturas de datos</a:t>
            </a:r>
          </a:p>
        </p:txBody>
      </p:sp>
      <p:sp>
        <p:nvSpPr>
          <p:cNvPr id="8" name="7 Título"/>
          <p:cNvSpPr>
            <a:spLocks noGrp="1"/>
          </p:cNvSpPr>
          <p:nvPr>
            <p:ph type="title"/>
          </p:nvPr>
        </p:nvSpPr>
        <p:spPr/>
        <p:txBody>
          <a:bodyPr/>
          <a:lstStyle/>
          <a:p>
            <a:pPr algn="l"/>
            <a:r>
              <a:rPr lang="es-ES" b="1" dirty="0" smtClean="0"/>
              <a:t>Persistencia Políglota</a:t>
            </a:r>
            <a:endParaRPr lang="es-ES" b="1" dirty="0"/>
          </a:p>
        </p:txBody>
      </p:sp>
    </p:spTree>
    <p:extLst>
      <p:ext uri="{BB962C8B-B14F-4D97-AF65-F5344CB8AC3E}">
        <p14:creationId xmlns:p14="http://schemas.microsoft.com/office/powerpoint/2010/main" val="3461200180"/>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Persistencia Políglota</a:t>
            </a:r>
            <a:endParaRPr lang="es-ES" dirty="0"/>
          </a:p>
        </p:txBody>
      </p:sp>
      <p:pic>
        <p:nvPicPr>
          <p:cNvPr id="3" name="2 Imagen" descr="polyglot-persistence-1.jpg"/>
          <p:cNvPicPr>
            <a:picLocks noChangeAspect="1"/>
          </p:cNvPicPr>
          <p:nvPr/>
        </p:nvPicPr>
        <p:blipFill>
          <a:blip r:embed="rId3" cstate="print"/>
          <a:stretch>
            <a:fillRect/>
          </a:stretch>
        </p:blipFill>
        <p:spPr>
          <a:xfrm>
            <a:off x="540432" y="1010413"/>
            <a:ext cx="7920000" cy="573095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Persistencia Políglota</a:t>
            </a:r>
            <a:endParaRPr lang="es-ES" dirty="0"/>
          </a:p>
        </p:txBody>
      </p:sp>
      <p:pic>
        <p:nvPicPr>
          <p:cNvPr id="3" name="2 Imagen" descr="polyglot-persistence-2.jpg"/>
          <p:cNvPicPr>
            <a:picLocks noChangeAspect="1"/>
          </p:cNvPicPr>
          <p:nvPr/>
        </p:nvPicPr>
        <p:blipFill>
          <a:blip r:embed="rId2" cstate="print"/>
          <a:stretch>
            <a:fillRect/>
          </a:stretch>
        </p:blipFill>
        <p:spPr>
          <a:xfrm>
            <a:off x="876384" y="1348740"/>
            <a:ext cx="7152000" cy="53640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ES" b="1" dirty="0" smtClean="0"/>
              <a:t>Fin</a:t>
            </a:r>
            <a:r>
              <a:rPr lang="es-ES" dirty="0" smtClean="0"/>
              <a:t>...</a:t>
            </a:r>
            <a:endParaRPr lang="es-ES" dirty="0"/>
          </a:p>
        </p:txBody>
      </p:sp>
      <p:pic>
        <p:nvPicPr>
          <p:cNvPr id="5" name="4 Imagen" descr="gracias.jpg"/>
          <p:cNvPicPr>
            <a:picLocks noChangeAspect="1"/>
          </p:cNvPicPr>
          <p:nvPr/>
        </p:nvPicPr>
        <p:blipFill>
          <a:blip r:embed="rId3" cstate="print"/>
          <a:srcRect l="5038" r="4316"/>
          <a:stretch>
            <a:fillRect/>
          </a:stretch>
        </p:blipFill>
        <p:spPr>
          <a:xfrm>
            <a:off x="179512" y="1772816"/>
            <a:ext cx="6048672" cy="3103210"/>
          </a:xfrm>
          <a:prstGeom prst="rect">
            <a:avLst/>
          </a:prstGeom>
        </p:spPr>
      </p:pic>
      <p:pic>
        <p:nvPicPr>
          <p:cNvPr id="3" name="2 Imagen" descr="no-sql-chiste.jpg"/>
          <p:cNvPicPr>
            <a:picLocks noChangeAspect="1"/>
          </p:cNvPicPr>
          <p:nvPr/>
        </p:nvPicPr>
        <p:blipFill>
          <a:blip r:embed="rId4" cstate="print"/>
          <a:stretch>
            <a:fillRect/>
          </a:stretch>
        </p:blipFill>
        <p:spPr>
          <a:xfrm>
            <a:off x="5540672" y="116632"/>
            <a:ext cx="3567832" cy="6624000"/>
          </a:xfrm>
          <a:prstGeom prst="rect">
            <a:avLst/>
          </a:prstGeom>
        </p:spPr>
      </p:pic>
      <p:sp>
        <p:nvSpPr>
          <p:cNvPr id="4" name="CuadroTexto 3"/>
          <p:cNvSpPr txBox="1"/>
          <p:nvPr/>
        </p:nvSpPr>
        <p:spPr>
          <a:xfrm>
            <a:off x="179512" y="5301208"/>
            <a:ext cx="5616624" cy="461665"/>
          </a:xfrm>
          <a:prstGeom prst="rect">
            <a:avLst/>
          </a:prstGeom>
          <a:noFill/>
        </p:spPr>
        <p:txBody>
          <a:bodyPr wrap="square" rtlCol="0">
            <a:spAutoFit/>
          </a:bodyPr>
          <a:lstStyle/>
          <a:p>
            <a:r>
              <a:rPr lang="es-ES" sz="2400" dirty="0" smtClean="0">
                <a:latin typeface="Bahnschrift" panose="020B0502040204020203" pitchFamily="34" charset="0"/>
              </a:rPr>
              <a:t>https://github.com/dsevilla/codecamp18</a:t>
            </a:r>
            <a:endParaRPr lang="es-ES" sz="2400" dirty="0">
              <a:latin typeface="Bahnschrif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smtClean="0"/>
              <a:t>Instagram</a:t>
            </a:r>
            <a:endParaRPr lang="es-ES" b="1" dirty="0"/>
          </a:p>
        </p:txBody>
      </p:sp>
      <p:pic>
        <p:nvPicPr>
          <p:cNvPr id="5" name="4 Imagen" descr="cassandra-logo.jpg"/>
          <p:cNvPicPr>
            <a:picLocks noChangeAspect="1"/>
          </p:cNvPicPr>
          <p:nvPr/>
        </p:nvPicPr>
        <p:blipFill>
          <a:blip r:embed="rId3" cstate="print"/>
          <a:stretch>
            <a:fillRect/>
          </a:stretch>
        </p:blipFill>
        <p:spPr>
          <a:xfrm>
            <a:off x="2987824" y="3501008"/>
            <a:ext cx="2160000" cy="2160000"/>
          </a:xfrm>
          <a:prstGeom prst="rect">
            <a:avLst/>
          </a:prstGeom>
        </p:spPr>
      </p:pic>
      <p:pic>
        <p:nvPicPr>
          <p:cNvPr id="6" name="5 Imagen" descr="redis-logo.jpg"/>
          <p:cNvPicPr>
            <a:picLocks noChangeAspect="1"/>
          </p:cNvPicPr>
          <p:nvPr/>
        </p:nvPicPr>
        <p:blipFill>
          <a:blip r:embed="rId4" cstate="print"/>
          <a:stretch>
            <a:fillRect/>
          </a:stretch>
        </p:blipFill>
        <p:spPr>
          <a:xfrm>
            <a:off x="5508104" y="3284984"/>
            <a:ext cx="2561263" cy="2160000"/>
          </a:xfrm>
          <a:prstGeom prst="rect">
            <a:avLst/>
          </a:prstGeom>
        </p:spPr>
      </p:pic>
      <p:pic>
        <p:nvPicPr>
          <p:cNvPr id="7" name="6 Imagen" descr="postgreSQL-logo.png"/>
          <p:cNvPicPr>
            <a:picLocks noChangeAspect="1"/>
          </p:cNvPicPr>
          <p:nvPr/>
        </p:nvPicPr>
        <p:blipFill>
          <a:blip r:embed="rId5" cstate="print"/>
          <a:stretch>
            <a:fillRect/>
          </a:stretch>
        </p:blipFill>
        <p:spPr>
          <a:xfrm>
            <a:off x="899592" y="2492896"/>
            <a:ext cx="1941262" cy="2160000"/>
          </a:xfrm>
          <a:prstGeom prst="rect">
            <a:avLst/>
          </a:prstGeom>
        </p:spPr>
      </p:pic>
      <p:pic>
        <p:nvPicPr>
          <p:cNvPr id="8" name="7 Imagen" descr="instagram-logo.jpg"/>
          <p:cNvPicPr>
            <a:picLocks noChangeAspect="1"/>
          </p:cNvPicPr>
          <p:nvPr/>
        </p:nvPicPr>
        <p:blipFill>
          <a:blip r:embed="rId6" cstate="print"/>
          <a:stretch>
            <a:fillRect/>
          </a:stretch>
        </p:blipFill>
        <p:spPr>
          <a:xfrm>
            <a:off x="4068064" y="332776"/>
            <a:ext cx="1080000" cy="1080000"/>
          </a:xfrm>
          <a:prstGeom prst="round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ES" dirty="0" smtClean="0"/>
              <a:t>Referencias sobre </a:t>
            </a:r>
            <a:r>
              <a:rPr lang="es-ES" dirty="0" err="1" smtClean="0"/>
              <a:t>Twitter</a:t>
            </a:r>
            <a:endParaRPr lang="es-ES" dirty="0"/>
          </a:p>
        </p:txBody>
      </p:sp>
      <p:sp>
        <p:nvSpPr>
          <p:cNvPr id="4" name="3 Marcador de contenido"/>
          <p:cNvSpPr>
            <a:spLocks noGrp="1"/>
          </p:cNvSpPr>
          <p:nvPr>
            <p:ph sz="quarter" idx="1"/>
          </p:nvPr>
        </p:nvSpPr>
        <p:spPr/>
        <p:txBody>
          <a:bodyPr>
            <a:normAutofit fontScale="85000" lnSpcReduction="20000"/>
          </a:bodyPr>
          <a:lstStyle/>
          <a:p>
            <a:r>
              <a:rPr lang="es-ES" b="1" dirty="0" smtClean="0"/>
              <a:t>blog.twitter.com/</a:t>
            </a:r>
            <a:r>
              <a:rPr lang="es-ES" b="1" dirty="0" err="1" smtClean="0"/>
              <a:t>engineering</a:t>
            </a:r>
            <a:r>
              <a:rPr lang="es-ES" b="1" dirty="0" smtClean="0"/>
              <a:t>/</a:t>
            </a:r>
            <a:r>
              <a:rPr lang="es-ES" dirty="0" err="1" smtClean="0"/>
              <a:t>en_us</a:t>
            </a:r>
            <a:r>
              <a:rPr lang="es-ES" dirty="0" smtClean="0"/>
              <a:t>/</a:t>
            </a:r>
            <a:r>
              <a:rPr lang="es-ES" dirty="0" err="1" smtClean="0"/>
              <a:t>topics</a:t>
            </a:r>
            <a:r>
              <a:rPr lang="es-ES" dirty="0" smtClean="0"/>
              <a:t>/</a:t>
            </a:r>
            <a:r>
              <a:rPr lang="es-ES" dirty="0" err="1" smtClean="0"/>
              <a:t>infrastructure</a:t>
            </a:r>
            <a:r>
              <a:rPr lang="es-ES" dirty="0" smtClean="0"/>
              <a:t>/2017/the-infrastructure-behind-twitter-scale.html </a:t>
            </a:r>
          </a:p>
          <a:p>
            <a:r>
              <a:rPr lang="es-ES" dirty="0"/>
              <a:t>blog.twitter.com/</a:t>
            </a:r>
            <a:r>
              <a:rPr lang="es-ES" dirty="0" err="1"/>
              <a:t>engineering</a:t>
            </a:r>
            <a:r>
              <a:rPr lang="es-ES" dirty="0"/>
              <a:t>/</a:t>
            </a:r>
            <a:r>
              <a:rPr lang="es-ES" dirty="0" err="1"/>
              <a:t>en_us</a:t>
            </a:r>
            <a:r>
              <a:rPr lang="es-ES" dirty="0"/>
              <a:t>/</a:t>
            </a:r>
            <a:r>
              <a:rPr lang="es-ES" dirty="0" err="1"/>
              <a:t>topics</a:t>
            </a:r>
            <a:r>
              <a:rPr lang="es-ES" dirty="0"/>
              <a:t>/</a:t>
            </a:r>
            <a:r>
              <a:rPr lang="es-ES" dirty="0" err="1"/>
              <a:t>insights</a:t>
            </a:r>
            <a:r>
              <a:rPr lang="es-ES" dirty="0"/>
              <a:t>/2016/manhattan-software-deployments-how-we-deploy-twitter-s-large-scale-distributed-database.html</a:t>
            </a:r>
          </a:p>
          <a:p>
            <a:r>
              <a:rPr lang="es-ES" dirty="0" smtClean="0"/>
              <a:t>blog.twitter.com/</a:t>
            </a:r>
            <a:r>
              <a:rPr lang="es-ES" dirty="0" err="1" smtClean="0"/>
              <a:t>engineering</a:t>
            </a:r>
            <a:r>
              <a:rPr lang="es-ES" dirty="0" smtClean="0"/>
              <a:t>/</a:t>
            </a:r>
            <a:r>
              <a:rPr lang="es-ES" dirty="0" err="1" smtClean="0"/>
              <a:t>en_us</a:t>
            </a:r>
            <a:r>
              <a:rPr lang="es-ES" dirty="0" smtClean="0"/>
              <a:t>/a/2014/manhattan-our-real-time-multi-tenant-distributed-database-for-twitter-scale.html</a:t>
            </a:r>
            <a:endParaRPr lang="es-ES" dirty="0" smtClean="0"/>
          </a:p>
          <a:p>
            <a:endParaRPr lang="es-ES" dirty="0" smtClean="0"/>
          </a:p>
          <a:p>
            <a:r>
              <a:rPr lang="es-ES" b="1" dirty="0" smtClean="0"/>
              <a:t>redis</a:t>
            </a:r>
            <a:r>
              <a:rPr lang="es-ES" dirty="0" smtClean="0"/>
              <a:t>.io/</a:t>
            </a:r>
            <a:r>
              <a:rPr lang="es-ES" dirty="0" err="1" smtClean="0"/>
              <a:t>topics</a:t>
            </a:r>
            <a:r>
              <a:rPr lang="es-ES" dirty="0" smtClean="0"/>
              <a:t>/</a:t>
            </a:r>
            <a:r>
              <a:rPr lang="es-ES" dirty="0" err="1" smtClean="0"/>
              <a:t>whos-using-redis</a:t>
            </a:r>
            <a:r>
              <a:rPr lang="es-ES" dirty="0" smtClean="0"/>
              <a:t> </a:t>
            </a:r>
          </a:p>
          <a:p>
            <a:r>
              <a:rPr lang="es-ES" b="1" dirty="0" smtClean="0"/>
              <a:t>hbase</a:t>
            </a:r>
            <a:r>
              <a:rPr lang="es-ES" dirty="0" smtClean="0"/>
              <a:t>.apache.org/poweredbyhbase.html </a:t>
            </a:r>
          </a:p>
          <a:p>
            <a:r>
              <a:rPr lang="es-ES" dirty="0" err="1" smtClean="0"/>
              <a:t>MySQL</a:t>
            </a:r>
            <a:r>
              <a:rPr lang="es-ES" dirty="0" smtClean="0"/>
              <a:t> Web </a:t>
            </a:r>
            <a:r>
              <a:rPr lang="es-ES" dirty="0" err="1" smtClean="0"/>
              <a:t>Developers</a:t>
            </a:r>
            <a:r>
              <a:rPr lang="es-ES" dirty="0" smtClean="0"/>
              <a:t> </a:t>
            </a:r>
            <a:r>
              <a:rPr lang="es-ES" dirty="0" err="1" smtClean="0"/>
              <a:t>Zone</a:t>
            </a:r>
            <a:r>
              <a:rPr lang="es-ES" dirty="0" smtClean="0"/>
              <a:t> (</a:t>
            </a:r>
            <a:r>
              <a:rPr lang="es-ES" dirty="0" err="1" smtClean="0"/>
              <a:t>Engineering</a:t>
            </a:r>
            <a:r>
              <a:rPr lang="es-ES" dirty="0" smtClean="0"/>
              <a:t> Blogs). </a:t>
            </a:r>
            <a:r>
              <a:rPr lang="es-ES" b="1" dirty="0" smtClean="0"/>
              <a:t>dev.mysql.com</a:t>
            </a:r>
          </a:p>
          <a:p>
            <a:r>
              <a:rPr lang="es-ES" dirty="0" err="1" smtClean="0"/>
              <a:t>PostgreSQL</a:t>
            </a:r>
            <a:r>
              <a:rPr lang="es-ES" dirty="0" smtClean="0"/>
              <a:t> </a:t>
            </a:r>
            <a:r>
              <a:rPr lang="es-ES" dirty="0" err="1" smtClean="0"/>
              <a:t>Developers</a:t>
            </a:r>
            <a:r>
              <a:rPr lang="es-ES" dirty="0" smtClean="0"/>
              <a:t>. www.</a:t>
            </a:r>
            <a:r>
              <a:rPr lang="es-ES" b="1" dirty="0" smtClean="0"/>
              <a:t>postgresql.org/developer</a:t>
            </a:r>
            <a:r>
              <a:rPr lang="es-ES" dirty="0" smtClean="0"/>
              <a:t>/ </a:t>
            </a:r>
          </a:p>
          <a:p>
            <a:endParaRPr lang="es-E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sobre </a:t>
            </a:r>
            <a:r>
              <a:rPr lang="es-ES" dirty="0" err="1" smtClean="0"/>
              <a:t>Facebook</a:t>
            </a:r>
            <a:r>
              <a:rPr lang="es-ES" dirty="0" smtClean="0"/>
              <a:t> e </a:t>
            </a:r>
            <a:r>
              <a:rPr lang="es-ES" dirty="0" err="1" smtClean="0"/>
              <a:t>Instagram</a:t>
            </a:r>
            <a:endParaRPr lang="es-ES" dirty="0"/>
          </a:p>
        </p:txBody>
      </p:sp>
      <p:sp>
        <p:nvSpPr>
          <p:cNvPr id="3" name="2 Marcador de contenido"/>
          <p:cNvSpPr>
            <a:spLocks noGrp="1"/>
          </p:cNvSpPr>
          <p:nvPr>
            <p:ph sz="quarter" idx="1"/>
          </p:nvPr>
        </p:nvSpPr>
        <p:spPr>
          <a:xfrm>
            <a:off x="301752" y="1527048"/>
            <a:ext cx="8640000" cy="4860000"/>
          </a:xfrm>
        </p:spPr>
        <p:txBody>
          <a:bodyPr>
            <a:normAutofit fontScale="85000" lnSpcReduction="20000"/>
          </a:bodyPr>
          <a:lstStyle/>
          <a:p>
            <a:pPr>
              <a:buNone/>
            </a:pPr>
            <a:r>
              <a:rPr lang="es-ES" sz="3300" b="1" dirty="0" err="1" smtClean="0"/>
              <a:t>Facebook</a:t>
            </a:r>
            <a:endParaRPr lang="es-ES" b="1" dirty="0" smtClean="0"/>
          </a:p>
          <a:p>
            <a:r>
              <a:rPr lang="en-US" b="1" dirty="0" smtClean="0"/>
              <a:t>code.facebook.com</a:t>
            </a:r>
            <a:endParaRPr lang="es-ES" b="1" dirty="0" smtClean="0"/>
          </a:p>
          <a:p>
            <a:r>
              <a:rPr lang="es-ES" dirty="0" smtClean="0"/>
              <a:t>www.</a:t>
            </a:r>
            <a:r>
              <a:rPr lang="es-ES" b="1" dirty="0" smtClean="0"/>
              <a:t>mongodb</a:t>
            </a:r>
            <a:r>
              <a:rPr lang="es-ES" dirty="0" smtClean="0"/>
              <a:t>.com/who-uses-mongodb</a:t>
            </a:r>
          </a:p>
          <a:p>
            <a:r>
              <a:rPr lang="es-ES" b="1" dirty="0" smtClean="0"/>
              <a:t>hbase</a:t>
            </a:r>
            <a:r>
              <a:rPr lang="es-ES" dirty="0" smtClean="0"/>
              <a:t>.apache.org/poweredbyhbase.html</a:t>
            </a:r>
          </a:p>
          <a:p>
            <a:r>
              <a:rPr lang="es-ES" dirty="0" smtClean="0"/>
              <a:t>wiki.apache.org/</a:t>
            </a:r>
            <a:r>
              <a:rPr lang="es-ES" b="1" dirty="0" err="1" smtClean="0"/>
              <a:t>hadoop</a:t>
            </a:r>
            <a:r>
              <a:rPr lang="es-ES" dirty="0" smtClean="0"/>
              <a:t>/</a:t>
            </a:r>
            <a:r>
              <a:rPr lang="es-ES" dirty="0" err="1" smtClean="0"/>
              <a:t>PoweredBy</a:t>
            </a:r>
            <a:endParaRPr lang="es-ES" dirty="0" smtClean="0"/>
          </a:p>
          <a:p>
            <a:pPr>
              <a:buNone/>
            </a:pPr>
            <a:r>
              <a:rPr lang="es-ES" dirty="0" smtClean="0"/>
              <a:t> </a:t>
            </a:r>
          </a:p>
          <a:p>
            <a:pPr>
              <a:buNone/>
            </a:pPr>
            <a:r>
              <a:rPr lang="es-ES" sz="3300" b="1" dirty="0" err="1"/>
              <a:t>Instagram</a:t>
            </a:r>
            <a:endParaRPr lang="es-ES" sz="3300" b="1" dirty="0"/>
          </a:p>
          <a:p>
            <a:r>
              <a:rPr lang="es-ES" b="1" dirty="0" smtClean="0"/>
              <a:t>engineering.instagram.com</a:t>
            </a:r>
            <a:r>
              <a:rPr lang="es-ES" dirty="0" smtClean="0"/>
              <a:t>/sharding-ids-at-instagram-1cf5a71e5a5c </a:t>
            </a:r>
          </a:p>
          <a:p>
            <a:r>
              <a:rPr lang="es-ES" dirty="0" smtClean="0"/>
              <a:t>engineering.instagram.com/what-powers-instagram-hundreds-of-instances-dozens-of-technologies-adf2e22da2ad  </a:t>
            </a:r>
          </a:p>
          <a:p>
            <a:r>
              <a:rPr lang="es-ES" b="1" dirty="0" smtClean="0"/>
              <a:t>redis</a:t>
            </a:r>
            <a:r>
              <a:rPr lang="es-ES" dirty="0" smtClean="0"/>
              <a:t>.io/</a:t>
            </a:r>
            <a:r>
              <a:rPr lang="es-ES" dirty="0" err="1" smtClean="0"/>
              <a:t>topics</a:t>
            </a:r>
            <a:r>
              <a:rPr lang="es-ES" dirty="0" smtClean="0"/>
              <a:t>/</a:t>
            </a:r>
            <a:r>
              <a:rPr lang="es-ES" dirty="0" err="1" smtClean="0"/>
              <a:t>whos-using-redis</a:t>
            </a:r>
            <a:r>
              <a:rPr lang="es-ES" dirty="0" smtClean="0"/>
              <a:t> </a:t>
            </a:r>
          </a:p>
          <a:p>
            <a:r>
              <a:rPr lang="es-ES" dirty="0" smtClean="0"/>
              <a:t>datos.io/2017/03/21/top-10-reasons-to-use-</a:t>
            </a:r>
            <a:r>
              <a:rPr lang="es-ES" b="1" dirty="0" smtClean="0"/>
              <a:t>cassandra</a:t>
            </a:r>
            <a:r>
              <a:rPr lang="es-ES" dirty="0"/>
              <a:t>/</a:t>
            </a:r>
            <a:endParaRPr lang="es-E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sobre </a:t>
            </a:r>
            <a:r>
              <a:rPr lang="es-ES" dirty="0" err="1" smtClean="0"/>
              <a:t>LinkedIn</a:t>
            </a:r>
            <a:r>
              <a:rPr lang="es-ES" dirty="0" smtClean="0"/>
              <a:t> y </a:t>
            </a:r>
            <a:r>
              <a:rPr lang="es-ES" dirty="0" err="1" smtClean="0"/>
              <a:t>Youtube</a:t>
            </a:r>
            <a:endParaRPr lang="es-ES" dirty="0"/>
          </a:p>
        </p:txBody>
      </p:sp>
      <p:sp>
        <p:nvSpPr>
          <p:cNvPr id="3" name="2 Marcador de contenido"/>
          <p:cNvSpPr>
            <a:spLocks noGrp="1"/>
          </p:cNvSpPr>
          <p:nvPr>
            <p:ph sz="quarter" idx="1"/>
          </p:nvPr>
        </p:nvSpPr>
        <p:spPr/>
        <p:txBody>
          <a:bodyPr>
            <a:normAutofit/>
          </a:bodyPr>
          <a:lstStyle/>
          <a:p>
            <a:pPr>
              <a:buNone/>
            </a:pPr>
            <a:r>
              <a:rPr lang="es-ES" sz="2800" b="1" dirty="0" err="1"/>
              <a:t>LinkedIn</a:t>
            </a:r>
            <a:endParaRPr lang="es-ES" sz="2800" b="1" dirty="0"/>
          </a:p>
          <a:p>
            <a:r>
              <a:rPr lang="es-ES" dirty="0" smtClean="0"/>
              <a:t>www.</a:t>
            </a:r>
            <a:r>
              <a:rPr lang="es-ES" b="1" dirty="0" smtClean="0"/>
              <a:t>project-voldemort</a:t>
            </a:r>
            <a:r>
              <a:rPr lang="es-ES" dirty="0" smtClean="0"/>
              <a:t>.com/voldemort/</a:t>
            </a:r>
          </a:p>
          <a:p>
            <a:r>
              <a:rPr lang="es-ES" b="1" dirty="0" smtClean="0"/>
              <a:t>neo4j</a:t>
            </a:r>
            <a:r>
              <a:rPr lang="es-ES" dirty="0" smtClean="0"/>
              <a:t>.com/</a:t>
            </a:r>
            <a:r>
              <a:rPr lang="es-ES" dirty="0" err="1" smtClean="0"/>
              <a:t>customers</a:t>
            </a:r>
            <a:r>
              <a:rPr lang="es-ES" dirty="0" smtClean="0"/>
              <a:t>/ </a:t>
            </a:r>
          </a:p>
          <a:p>
            <a:r>
              <a:rPr lang="es-ES" dirty="0" smtClean="0"/>
              <a:t>wiki.apache.org/</a:t>
            </a:r>
            <a:r>
              <a:rPr lang="es-ES" b="1" dirty="0" err="1" smtClean="0"/>
              <a:t>hadoop</a:t>
            </a:r>
            <a:r>
              <a:rPr lang="es-ES" dirty="0" smtClean="0"/>
              <a:t>/</a:t>
            </a:r>
            <a:r>
              <a:rPr lang="es-ES" dirty="0" err="1" smtClean="0"/>
              <a:t>PoweredBy</a:t>
            </a:r>
            <a:endParaRPr lang="es-ES" dirty="0" smtClean="0"/>
          </a:p>
          <a:p>
            <a:pPr>
              <a:buNone/>
            </a:pPr>
            <a:r>
              <a:rPr lang="es-ES" dirty="0" smtClean="0"/>
              <a:t> </a:t>
            </a:r>
          </a:p>
          <a:p>
            <a:pPr>
              <a:buNone/>
            </a:pPr>
            <a:r>
              <a:rPr lang="es-ES" sz="2800" b="1" dirty="0" err="1"/>
              <a:t>Youtube</a:t>
            </a:r>
            <a:endParaRPr lang="es-ES" sz="2800" b="1" dirty="0"/>
          </a:p>
          <a:p>
            <a:r>
              <a:rPr lang="es-ES" dirty="0" smtClean="0"/>
              <a:t>cloud.google.com/</a:t>
            </a:r>
            <a:r>
              <a:rPr lang="es-ES" b="1" dirty="0" err="1" smtClean="0"/>
              <a:t>bigtable</a:t>
            </a:r>
            <a:r>
              <a:rPr lang="es-ES" dirty="0" smtClean="0"/>
              <a:t>/</a:t>
            </a:r>
          </a:p>
          <a:p>
            <a:r>
              <a:rPr lang="es-ES" dirty="0" err="1" smtClean="0"/>
              <a:t>MySQL</a:t>
            </a:r>
            <a:r>
              <a:rPr lang="es-ES" dirty="0" smtClean="0"/>
              <a:t> Web </a:t>
            </a:r>
            <a:r>
              <a:rPr lang="es-ES" dirty="0" err="1" smtClean="0"/>
              <a:t>Developers</a:t>
            </a:r>
            <a:r>
              <a:rPr lang="es-ES" dirty="0" smtClean="0"/>
              <a:t> </a:t>
            </a:r>
            <a:r>
              <a:rPr lang="es-ES" dirty="0" err="1" smtClean="0"/>
              <a:t>Zone</a:t>
            </a:r>
            <a:r>
              <a:rPr lang="es-ES" dirty="0" smtClean="0"/>
              <a:t> (</a:t>
            </a:r>
            <a:r>
              <a:rPr lang="es-ES" dirty="0" err="1" smtClean="0"/>
              <a:t>Engineering</a:t>
            </a:r>
            <a:r>
              <a:rPr lang="es-ES" dirty="0" smtClean="0"/>
              <a:t> Blogs) </a:t>
            </a:r>
            <a:r>
              <a:rPr lang="es-ES" b="1" dirty="0" smtClean="0"/>
              <a:t>dev.mysql.com</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sobre Amazon, Google y </a:t>
            </a:r>
            <a:r>
              <a:rPr lang="es-ES" dirty="0" err="1" smtClean="0"/>
              <a:t>GitHub</a:t>
            </a:r>
            <a:endParaRPr lang="es-ES" dirty="0"/>
          </a:p>
        </p:txBody>
      </p:sp>
      <p:sp>
        <p:nvSpPr>
          <p:cNvPr id="3" name="2 Marcador de contenido"/>
          <p:cNvSpPr>
            <a:spLocks noGrp="1"/>
          </p:cNvSpPr>
          <p:nvPr>
            <p:ph sz="quarter" idx="1"/>
          </p:nvPr>
        </p:nvSpPr>
        <p:spPr>
          <a:xfrm>
            <a:off x="301752" y="1527048"/>
            <a:ext cx="8640000" cy="4860000"/>
          </a:xfrm>
        </p:spPr>
        <p:txBody>
          <a:bodyPr>
            <a:normAutofit fontScale="92500" lnSpcReduction="10000"/>
          </a:bodyPr>
          <a:lstStyle/>
          <a:p>
            <a:pPr>
              <a:buNone/>
            </a:pPr>
            <a:r>
              <a:rPr lang="es-ES" sz="3000" b="1" dirty="0"/>
              <a:t>Amazon</a:t>
            </a:r>
          </a:p>
          <a:p>
            <a:r>
              <a:rPr lang="es-ES" sz="2900" dirty="0" smtClean="0"/>
              <a:t>aws.</a:t>
            </a:r>
            <a:r>
              <a:rPr lang="es-ES" sz="2900" b="1" dirty="0" smtClean="0"/>
              <a:t>amazon</a:t>
            </a:r>
            <a:r>
              <a:rPr lang="es-ES" sz="2900" dirty="0" smtClean="0"/>
              <a:t>.com/es/</a:t>
            </a:r>
            <a:r>
              <a:rPr lang="es-ES" sz="2900" dirty="0" err="1" smtClean="0"/>
              <a:t>dynamodb</a:t>
            </a:r>
            <a:r>
              <a:rPr lang="es-ES" sz="2900" dirty="0" smtClean="0"/>
              <a:t>/ </a:t>
            </a:r>
          </a:p>
          <a:p>
            <a:r>
              <a:rPr lang="es-ES" sz="2900" dirty="0" smtClean="0"/>
              <a:t>aws.amazon.com/es/</a:t>
            </a:r>
            <a:r>
              <a:rPr lang="es-ES" sz="2900" dirty="0" err="1" smtClean="0"/>
              <a:t>dynamodb</a:t>
            </a:r>
            <a:r>
              <a:rPr lang="es-ES" sz="2900" dirty="0" smtClean="0"/>
              <a:t>/</a:t>
            </a:r>
            <a:r>
              <a:rPr lang="es-ES" sz="2900" dirty="0" err="1" smtClean="0"/>
              <a:t>developer-resources</a:t>
            </a:r>
            <a:r>
              <a:rPr lang="es-ES" sz="2900" dirty="0" smtClean="0"/>
              <a:t>/ </a:t>
            </a:r>
          </a:p>
          <a:p>
            <a:r>
              <a:rPr lang="es-ES" sz="2900" dirty="0" smtClean="0"/>
              <a:t>wiki.apache.org/</a:t>
            </a:r>
            <a:r>
              <a:rPr lang="es-ES" sz="2900" dirty="0" err="1" smtClean="0"/>
              <a:t>hadoop</a:t>
            </a:r>
            <a:r>
              <a:rPr lang="es-ES" sz="2900" dirty="0" smtClean="0"/>
              <a:t>/</a:t>
            </a:r>
            <a:r>
              <a:rPr lang="es-ES" sz="2900" dirty="0" err="1" smtClean="0"/>
              <a:t>PoweredBy</a:t>
            </a:r>
            <a:endParaRPr lang="es-ES" sz="2900" dirty="0" smtClean="0"/>
          </a:p>
          <a:p>
            <a:pPr>
              <a:buNone/>
            </a:pPr>
            <a:r>
              <a:rPr lang="es-ES" sz="3000" b="1" dirty="0"/>
              <a:t>Google</a:t>
            </a:r>
          </a:p>
          <a:p>
            <a:r>
              <a:rPr lang="es-ES" sz="2900" dirty="0" smtClean="0"/>
              <a:t>www.</a:t>
            </a:r>
            <a:r>
              <a:rPr lang="es-ES" sz="2900" b="1" dirty="0" smtClean="0"/>
              <a:t>mongodb</a:t>
            </a:r>
            <a:r>
              <a:rPr lang="es-ES" sz="2900" dirty="0" smtClean="0"/>
              <a:t>.com/who-uses-mongodb</a:t>
            </a:r>
          </a:p>
          <a:p>
            <a:r>
              <a:rPr lang="es-ES" sz="2900" dirty="0" smtClean="0"/>
              <a:t>cloud.google.com/</a:t>
            </a:r>
            <a:r>
              <a:rPr lang="es-ES" sz="2900" b="1" dirty="0" err="1" smtClean="0"/>
              <a:t>bigtable</a:t>
            </a:r>
            <a:r>
              <a:rPr lang="es-ES" sz="2900" dirty="0" smtClean="0"/>
              <a:t>/</a:t>
            </a:r>
          </a:p>
          <a:p>
            <a:pPr>
              <a:buNone/>
            </a:pPr>
            <a:r>
              <a:rPr lang="es-ES" sz="3000" b="1" dirty="0" err="1"/>
              <a:t>GitHub</a:t>
            </a:r>
            <a:endParaRPr lang="es-ES" sz="3000" b="1" dirty="0"/>
          </a:p>
          <a:p>
            <a:r>
              <a:rPr lang="es-ES" sz="2900" b="1" dirty="0"/>
              <a:t>redis</a:t>
            </a:r>
            <a:r>
              <a:rPr lang="es-ES" sz="2900" dirty="0"/>
              <a:t>.io/</a:t>
            </a:r>
            <a:r>
              <a:rPr lang="es-ES" sz="2900" dirty="0" err="1"/>
              <a:t>topics</a:t>
            </a:r>
            <a:r>
              <a:rPr lang="es-ES" sz="2900" dirty="0"/>
              <a:t>/</a:t>
            </a:r>
            <a:r>
              <a:rPr lang="es-ES" sz="2900" dirty="0" err="1"/>
              <a:t>whos-using-redis</a:t>
            </a:r>
            <a:r>
              <a:rPr lang="es-ES" sz="2900" dirty="0"/>
              <a:t> </a:t>
            </a:r>
            <a:endParaRPr lang="es-ES" dirty="0" smtClean="0"/>
          </a:p>
          <a:p>
            <a:endParaRPr lang="es-ES" dirty="0" smtClean="0"/>
          </a:p>
          <a:p>
            <a:endParaRPr lang="es-E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sobre </a:t>
            </a:r>
            <a:r>
              <a:rPr lang="es-ES" dirty="0" err="1" smtClean="0"/>
              <a:t>Netflix</a:t>
            </a:r>
            <a:r>
              <a:rPr lang="es-ES" dirty="0" smtClean="0"/>
              <a:t> y </a:t>
            </a:r>
            <a:r>
              <a:rPr lang="es-ES" dirty="0" err="1" smtClean="0"/>
              <a:t>Ebay</a:t>
            </a:r>
            <a:endParaRPr lang="es-ES" dirty="0"/>
          </a:p>
        </p:txBody>
      </p:sp>
      <p:sp>
        <p:nvSpPr>
          <p:cNvPr id="3" name="2 Marcador de contenido"/>
          <p:cNvSpPr>
            <a:spLocks noGrp="1"/>
          </p:cNvSpPr>
          <p:nvPr>
            <p:ph sz="quarter" idx="1"/>
          </p:nvPr>
        </p:nvSpPr>
        <p:spPr>
          <a:xfrm>
            <a:off x="301752" y="1527048"/>
            <a:ext cx="8503920" cy="4968000"/>
          </a:xfrm>
        </p:spPr>
        <p:txBody>
          <a:bodyPr>
            <a:normAutofit fontScale="92500" lnSpcReduction="10000"/>
          </a:bodyPr>
          <a:lstStyle/>
          <a:p>
            <a:pPr>
              <a:buNone/>
            </a:pPr>
            <a:r>
              <a:rPr lang="es-ES" sz="3000" b="1" dirty="0" err="1"/>
              <a:t>Netflix</a:t>
            </a:r>
            <a:endParaRPr lang="es-ES" sz="3000" b="1" dirty="0"/>
          </a:p>
          <a:p>
            <a:r>
              <a:rPr lang="es-ES" b="1" dirty="0" smtClean="0"/>
              <a:t>cassandra</a:t>
            </a:r>
            <a:r>
              <a:rPr lang="es-ES" dirty="0" smtClean="0"/>
              <a:t>.apache.org/ </a:t>
            </a:r>
          </a:p>
          <a:p>
            <a:r>
              <a:rPr lang="es-ES" dirty="0" smtClean="0"/>
              <a:t>datos.io/2017/03/21/top-10-reasons-to-use-cassandra</a:t>
            </a:r>
            <a:r>
              <a:rPr lang="es-ES" dirty="0"/>
              <a:t>/</a:t>
            </a:r>
            <a:endParaRPr lang="es-ES" dirty="0" smtClean="0"/>
          </a:p>
          <a:p>
            <a:r>
              <a:rPr lang="es-ES" dirty="0" smtClean="0"/>
              <a:t>www.slideshare.net/adrianco/migrating-netflix-from-oracle-to-global-cassandra  </a:t>
            </a:r>
          </a:p>
          <a:p>
            <a:pPr>
              <a:buNone/>
            </a:pPr>
            <a:r>
              <a:rPr lang="es-ES" sz="3000" b="1" dirty="0" err="1"/>
              <a:t>Ebay</a:t>
            </a:r>
            <a:endParaRPr lang="es-ES" sz="3000" b="1" dirty="0"/>
          </a:p>
          <a:p>
            <a:pPr>
              <a:spcBef>
                <a:spcPts val="400"/>
              </a:spcBef>
            </a:pPr>
            <a:r>
              <a:rPr lang="es-ES" dirty="0" smtClean="0"/>
              <a:t>www.</a:t>
            </a:r>
            <a:r>
              <a:rPr lang="es-ES" b="1" dirty="0" smtClean="0"/>
              <a:t>mongodb</a:t>
            </a:r>
            <a:r>
              <a:rPr lang="es-ES" dirty="0" smtClean="0"/>
              <a:t>.com/who-uses-mongodb</a:t>
            </a:r>
          </a:p>
          <a:p>
            <a:pPr>
              <a:spcBef>
                <a:spcPts val="400"/>
              </a:spcBef>
            </a:pPr>
            <a:r>
              <a:rPr lang="es-ES" dirty="0" smtClean="0"/>
              <a:t>www.slideshare.net/jaykumarpatel/</a:t>
            </a:r>
            <a:r>
              <a:rPr lang="es-ES" b="1" dirty="0" smtClean="0"/>
              <a:t>cassandra-at-ebay</a:t>
            </a:r>
            <a:r>
              <a:rPr lang="es-ES" dirty="0" smtClean="0"/>
              <a:t>-13920376 </a:t>
            </a:r>
          </a:p>
          <a:p>
            <a:pPr>
              <a:spcBef>
                <a:spcPts val="400"/>
              </a:spcBef>
            </a:pPr>
            <a:r>
              <a:rPr lang="es-ES" sz="2800" dirty="0"/>
              <a:t>datos.io/2017/03/21/top-10-reasons-to-use-</a:t>
            </a:r>
            <a:r>
              <a:rPr lang="es-ES" sz="2800" b="1" dirty="0"/>
              <a:t>cassandra</a:t>
            </a:r>
            <a:r>
              <a:rPr lang="es-ES" sz="2800" dirty="0" smtClean="0"/>
              <a:t>/</a:t>
            </a:r>
            <a:endParaRPr lang="es-ES" dirty="0" smtClean="0"/>
          </a:p>
          <a:p>
            <a:pPr>
              <a:spcBef>
                <a:spcPts val="400"/>
              </a:spcBef>
            </a:pPr>
            <a:r>
              <a:rPr lang="es-ES" b="1" dirty="0" smtClean="0"/>
              <a:t>neo4j</a:t>
            </a:r>
            <a:r>
              <a:rPr lang="es-ES" dirty="0" smtClean="0"/>
              <a:t>.com/</a:t>
            </a:r>
            <a:r>
              <a:rPr lang="es-ES" dirty="0" err="1" smtClean="0"/>
              <a:t>customers</a:t>
            </a:r>
            <a:r>
              <a:rPr lang="es-ES" dirty="0" smtClean="0"/>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Referencias sobre </a:t>
            </a:r>
            <a:r>
              <a:rPr lang="es-ES" dirty="0" err="1" smtClean="0"/>
              <a:t>NoSQL</a:t>
            </a:r>
            <a:r>
              <a:rPr lang="es-ES" dirty="0" smtClean="0"/>
              <a:t> </a:t>
            </a:r>
            <a:r>
              <a:rPr lang="es-ES" dirty="0" err="1" smtClean="0"/>
              <a:t>Databases</a:t>
            </a:r>
            <a:endParaRPr lang="es-ES" dirty="0"/>
          </a:p>
        </p:txBody>
      </p:sp>
      <p:sp>
        <p:nvSpPr>
          <p:cNvPr id="3" name="2 Marcador de contenido"/>
          <p:cNvSpPr>
            <a:spLocks noGrp="1"/>
          </p:cNvSpPr>
          <p:nvPr>
            <p:ph sz="quarter" idx="1"/>
          </p:nvPr>
        </p:nvSpPr>
        <p:spPr/>
        <p:txBody>
          <a:bodyPr/>
          <a:lstStyle/>
          <a:p>
            <a:endParaRPr lang="es-ES" dirty="0" smtClean="0"/>
          </a:p>
          <a:p>
            <a:r>
              <a:rPr lang="es-ES" dirty="0" smtClean="0"/>
              <a:t>“</a:t>
            </a:r>
            <a:r>
              <a:rPr lang="es-ES" b="1" i="1" dirty="0" err="1" smtClean="0"/>
              <a:t>NoSQL</a:t>
            </a:r>
            <a:r>
              <a:rPr lang="es-ES" b="1" i="1" dirty="0" smtClean="0"/>
              <a:t> </a:t>
            </a:r>
            <a:r>
              <a:rPr lang="es-ES" b="1" i="1" dirty="0" err="1" smtClean="0"/>
              <a:t>Distilled</a:t>
            </a:r>
            <a:r>
              <a:rPr lang="es-ES" b="1" i="1" dirty="0" smtClean="0"/>
              <a:t>. A </a:t>
            </a:r>
            <a:r>
              <a:rPr lang="es-ES" b="1" i="1" dirty="0" err="1" smtClean="0"/>
              <a:t>Brief</a:t>
            </a:r>
            <a:r>
              <a:rPr lang="es-ES" b="1" i="1" dirty="0" smtClean="0"/>
              <a:t> </a:t>
            </a:r>
            <a:r>
              <a:rPr lang="es-ES" b="1" i="1" dirty="0" err="1" smtClean="0"/>
              <a:t>Guide</a:t>
            </a:r>
            <a:r>
              <a:rPr lang="es-ES" b="1" i="1" dirty="0" smtClean="0"/>
              <a:t> to </a:t>
            </a:r>
            <a:r>
              <a:rPr lang="es-ES" b="1" i="1" dirty="0" err="1" smtClean="0"/>
              <a:t>the</a:t>
            </a:r>
            <a:r>
              <a:rPr lang="es-ES" b="1" i="1" dirty="0" smtClean="0"/>
              <a:t> </a:t>
            </a:r>
            <a:r>
              <a:rPr lang="es-ES" b="1" i="1" dirty="0" err="1" smtClean="0"/>
              <a:t>Emerging</a:t>
            </a:r>
            <a:r>
              <a:rPr lang="es-ES" b="1" i="1" dirty="0" smtClean="0"/>
              <a:t> </a:t>
            </a:r>
            <a:r>
              <a:rPr lang="es-ES" b="1" i="1" dirty="0" err="1" smtClean="0"/>
              <a:t>World</a:t>
            </a:r>
            <a:r>
              <a:rPr lang="es-ES" b="1" i="1" dirty="0" smtClean="0"/>
              <a:t> of </a:t>
            </a:r>
            <a:r>
              <a:rPr lang="es-ES" b="1" i="1" dirty="0" err="1" smtClean="0"/>
              <a:t>Polyglot</a:t>
            </a:r>
            <a:r>
              <a:rPr lang="es-ES" b="1" i="1" dirty="0" smtClean="0"/>
              <a:t> </a:t>
            </a:r>
            <a:r>
              <a:rPr lang="es-ES" b="1" i="1" dirty="0" err="1" smtClean="0"/>
              <a:t>Persistence</a:t>
            </a:r>
            <a:r>
              <a:rPr lang="es-ES" dirty="0" smtClean="0"/>
              <a:t>”. </a:t>
            </a:r>
            <a:r>
              <a:rPr lang="es-ES" dirty="0" err="1" smtClean="0"/>
              <a:t>Pragmod</a:t>
            </a:r>
            <a:r>
              <a:rPr lang="es-ES" dirty="0" smtClean="0"/>
              <a:t> J. </a:t>
            </a:r>
            <a:r>
              <a:rPr lang="es-ES" dirty="0" err="1" smtClean="0"/>
              <a:t>Sadalage</a:t>
            </a:r>
            <a:r>
              <a:rPr lang="es-ES" dirty="0" smtClean="0"/>
              <a:t>, Martin </a:t>
            </a:r>
            <a:r>
              <a:rPr lang="es-ES" dirty="0" err="1" smtClean="0"/>
              <a:t>Fowler</a:t>
            </a:r>
            <a:r>
              <a:rPr lang="es-ES" dirty="0" smtClean="0"/>
              <a:t>. </a:t>
            </a:r>
            <a:br>
              <a:rPr lang="es-ES" dirty="0" smtClean="0"/>
            </a:br>
            <a:r>
              <a:rPr lang="es-ES" dirty="0" err="1" smtClean="0"/>
              <a:t>Addisson</a:t>
            </a:r>
            <a:r>
              <a:rPr lang="es-ES" dirty="0" smtClean="0"/>
              <a:t>-Wesley. 2013</a:t>
            </a:r>
          </a:p>
          <a:p>
            <a:endParaRPr lang="es-ES" dirty="0" smtClean="0"/>
          </a:p>
          <a:p>
            <a:r>
              <a:rPr lang="es-ES" dirty="0" smtClean="0"/>
              <a:t>“</a:t>
            </a:r>
            <a:r>
              <a:rPr lang="es-ES" b="1" i="1" dirty="0" err="1" smtClean="0"/>
              <a:t>Seven</a:t>
            </a:r>
            <a:r>
              <a:rPr lang="es-ES" b="1" i="1" dirty="0" smtClean="0"/>
              <a:t> </a:t>
            </a:r>
            <a:r>
              <a:rPr lang="es-ES" b="1" i="1" dirty="0" err="1" smtClean="0"/>
              <a:t>Databases</a:t>
            </a:r>
            <a:r>
              <a:rPr lang="es-ES" b="1" i="1" dirty="0" smtClean="0"/>
              <a:t> in </a:t>
            </a:r>
            <a:r>
              <a:rPr lang="es-ES" b="1" i="1" dirty="0" err="1" smtClean="0"/>
              <a:t>Seven</a:t>
            </a:r>
            <a:r>
              <a:rPr lang="es-ES" b="1" i="1" dirty="0" smtClean="0"/>
              <a:t> </a:t>
            </a:r>
            <a:r>
              <a:rPr lang="es-ES" b="1" i="1" dirty="0" err="1" smtClean="0"/>
              <a:t>Weeks</a:t>
            </a:r>
            <a:r>
              <a:rPr lang="es-ES" b="1" i="1" dirty="0" smtClean="0"/>
              <a:t>. A </a:t>
            </a:r>
            <a:r>
              <a:rPr lang="es-ES" b="1" i="1" dirty="0" err="1" smtClean="0"/>
              <a:t>Guide</a:t>
            </a:r>
            <a:r>
              <a:rPr lang="es-ES" b="1" i="1" dirty="0" smtClean="0"/>
              <a:t> to Modern </a:t>
            </a:r>
            <a:r>
              <a:rPr lang="es-ES" b="1" i="1" dirty="0" err="1" smtClean="0"/>
              <a:t>Databases</a:t>
            </a:r>
            <a:r>
              <a:rPr lang="es-ES" b="1" i="1" dirty="0" smtClean="0"/>
              <a:t> and </a:t>
            </a:r>
            <a:r>
              <a:rPr lang="es-ES" b="1" i="1" dirty="0" err="1" smtClean="0"/>
              <a:t>The</a:t>
            </a:r>
            <a:r>
              <a:rPr lang="es-ES" b="1" i="1" dirty="0" smtClean="0"/>
              <a:t> </a:t>
            </a:r>
            <a:r>
              <a:rPr lang="es-ES" b="1" i="1" dirty="0" err="1" smtClean="0"/>
              <a:t>Nosql</a:t>
            </a:r>
            <a:r>
              <a:rPr lang="es-ES" b="1" i="1" dirty="0" smtClean="0"/>
              <a:t> </a:t>
            </a:r>
            <a:r>
              <a:rPr lang="es-ES" b="1" i="1" dirty="0" err="1" smtClean="0"/>
              <a:t>Movement</a:t>
            </a:r>
            <a:r>
              <a:rPr lang="es-ES" dirty="0" smtClean="0"/>
              <a:t>”. </a:t>
            </a:r>
            <a:r>
              <a:rPr lang="es-ES" dirty="0"/>
              <a:t>Eric Redmond, </a:t>
            </a:r>
            <a:r>
              <a:rPr lang="es-ES" dirty="0" err="1"/>
              <a:t>Jim</a:t>
            </a:r>
            <a:r>
              <a:rPr lang="es-ES" dirty="0"/>
              <a:t> R. </a:t>
            </a:r>
            <a:r>
              <a:rPr lang="es-ES" dirty="0" smtClean="0"/>
              <a:t>Wilson</a:t>
            </a:r>
            <a:br>
              <a:rPr lang="es-ES" dirty="0" smtClean="0"/>
            </a:br>
            <a:r>
              <a:rPr lang="es-ES" dirty="0" err="1" smtClean="0"/>
              <a:t>Pragmatic</a:t>
            </a:r>
            <a:r>
              <a:rPr lang="es-ES" dirty="0" smtClean="0"/>
              <a:t> Bookshelf. 2012</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smtClean="0"/>
              <a:t>LinkedIn</a:t>
            </a:r>
            <a:endParaRPr lang="es-ES" b="1" dirty="0"/>
          </a:p>
        </p:txBody>
      </p:sp>
      <p:pic>
        <p:nvPicPr>
          <p:cNvPr id="5" name="4 Imagen" descr="voldemort-logo.jpg"/>
          <p:cNvPicPr>
            <a:picLocks noChangeAspect="1"/>
          </p:cNvPicPr>
          <p:nvPr/>
        </p:nvPicPr>
        <p:blipFill>
          <a:blip r:embed="rId3" cstate="print"/>
          <a:stretch>
            <a:fillRect/>
          </a:stretch>
        </p:blipFill>
        <p:spPr>
          <a:xfrm>
            <a:off x="467544" y="2708920"/>
            <a:ext cx="4457730" cy="1260000"/>
          </a:xfrm>
          <a:prstGeom prst="roundRect">
            <a:avLst/>
          </a:prstGeom>
        </p:spPr>
      </p:pic>
      <p:pic>
        <p:nvPicPr>
          <p:cNvPr id="6" name="5 Imagen" descr="neo4j-logo.jpg"/>
          <p:cNvPicPr>
            <a:picLocks noChangeAspect="1"/>
          </p:cNvPicPr>
          <p:nvPr/>
        </p:nvPicPr>
        <p:blipFill>
          <a:blip r:embed="rId4" cstate="print"/>
          <a:stretch>
            <a:fillRect/>
          </a:stretch>
        </p:blipFill>
        <p:spPr>
          <a:xfrm>
            <a:off x="899592" y="4538439"/>
            <a:ext cx="3609975" cy="1266825"/>
          </a:xfrm>
          <a:prstGeom prst="rect">
            <a:avLst/>
          </a:prstGeom>
        </p:spPr>
      </p:pic>
      <p:pic>
        <p:nvPicPr>
          <p:cNvPr id="7" name="6 Imagen" descr="hadoop-logo.jpg"/>
          <p:cNvPicPr>
            <a:picLocks noChangeAspect="1"/>
          </p:cNvPicPr>
          <p:nvPr/>
        </p:nvPicPr>
        <p:blipFill>
          <a:blip r:embed="rId5" cstate="print"/>
          <a:stretch>
            <a:fillRect/>
          </a:stretch>
        </p:blipFill>
        <p:spPr>
          <a:xfrm>
            <a:off x="5491698" y="4509120"/>
            <a:ext cx="3368040" cy="868680"/>
          </a:xfrm>
          <a:prstGeom prst="rect">
            <a:avLst/>
          </a:prstGeom>
        </p:spPr>
      </p:pic>
      <p:pic>
        <p:nvPicPr>
          <p:cNvPr id="8" name="7 Imagen" descr="linkedin-logo.jpg"/>
          <p:cNvPicPr>
            <a:picLocks noChangeAspect="1"/>
          </p:cNvPicPr>
          <p:nvPr/>
        </p:nvPicPr>
        <p:blipFill>
          <a:blip r:embed="rId6" cstate="print"/>
          <a:stretch>
            <a:fillRect/>
          </a:stretch>
        </p:blipFill>
        <p:spPr>
          <a:xfrm>
            <a:off x="4067944" y="296776"/>
            <a:ext cx="1074784" cy="1080000"/>
          </a:xfrm>
          <a:prstGeom prst="round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idx="1"/>
          </p:nvPr>
        </p:nvSpPr>
        <p:spPr/>
        <p:txBody>
          <a:bodyPr/>
          <a:lstStyle/>
          <a:p>
            <a:pPr algn="ctr"/>
            <a:r>
              <a:rPr lang="es-ES" sz="3600" dirty="0" err="1" smtClean="0"/>
              <a:t>Youtube</a:t>
            </a:r>
            <a:endParaRPr lang="es-ES" sz="3600" dirty="0"/>
          </a:p>
        </p:txBody>
      </p:sp>
      <p:sp>
        <p:nvSpPr>
          <p:cNvPr id="5" name="4 Marcador de texto"/>
          <p:cNvSpPr>
            <a:spLocks noGrp="1"/>
          </p:cNvSpPr>
          <p:nvPr>
            <p:ph type="body" sz="half" idx="3"/>
          </p:nvPr>
        </p:nvSpPr>
        <p:spPr/>
        <p:txBody>
          <a:bodyPr/>
          <a:lstStyle/>
          <a:p>
            <a:pPr algn="ctr"/>
            <a:r>
              <a:rPr lang="es-ES" sz="3600" smtClean="0"/>
              <a:t>Amazon</a:t>
            </a:r>
            <a:endParaRPr lang="es-ES" sz="3600" dirty="0"/>
          </a:p>
        </p:txBody>
      </p:sp>
      <p:sp>
        <p:nvSpPr>
          <p:cNvPr id="10" name="9 Título"/>
          <p:cNvSpPr>
            <a:spLocks noGrp="1"/>
          </p:cNvSpPr>
          <p:nvPr>
            <p:ph type="title"/>
          </p:nvPr>
        </p:nvSpPr>
        <p:spPr/>
        <p:txBody>
          <a:bodyPr/>
          <a:lstStyle/>
          <a:p>
            <a:r>
              <a:rPr lang="es-ES" dirty="0" smtClean="0"/>
              <a:t>Y más...</a:t>
            </a:r>
            <a:endParaRPr lang="es-ES" dirty="0"/>
          </a:p>
        </p:txBody>
      </p:sp>
      <p:pic>
        <p:nvPicPr>
          <p:cNvPr id="13" name="12 Marcador de contenido" descr="dynamoDB-logo.jpg"/>
          <p:cNvPicPr>
            <a:picLocks noGrp="1" noChangeAspect="1"/>
          </p:cNvPicPr>
          <p:nvPr>
            <p:ph sz="quarter" idx="2"/>
          </p:nvPr>
        </p:nvPicPr>
        <p:blipFill>
          <a:blip r:embed="rId3" cstate="print"/>
          <a:stretch>
            <a:fillRect/>
          </a:stretch>
        </p:blipFill>
        <p:spPr>
          <a:xfrm>
            <a:off x="5004048" y="2780928"/>
            <a:ext cx="3612000" cy="1548000"/>
          </a:xfrm>
          <a:prstGeom prst="roundRect">
            <a:avLst/>
          </a:prstGeom>
        </p:spPr>
      </p:pic>
      <p:pic>
        <p:nvPicPr>
          <p:cNvPr id="15" name="14 Imagen" descr="mySQL-logo.jpg"/>
          <p:cNvPicPr>
            <a:picLocks noChangeAspect="1"/>
          </p:cNvPicPr>
          <p:nvPr/>
        </p:nvPicPr>
        <p:blipFill>
          <a:blip r:embed="rId4" cstate="print"/>
          <a:stretch>
            <a:fillRect/>
          </a:stretch>
        </p:blipFill>
        <p:spPr>
          <a:xfrm>
            <a:off x="899592" y="2636912"/>
            <a:ext cx="2857500" cy="1485900"/>
          </a:xfrm>
          <a:prstGeom prst="roundRect">
            <a:avLst/>
          </a:prstGeom>
        </p:spPr>
      </p:pic>
      <p:pic>
        <p:nvPicPr>
          <p:cNvPr id="16" name="15 Imagen" descr="youtube-logo.jpg"/>
          <p:cNvPicPr>
            <a:picLocks noChangeAspect="1"/>
          </p:cNvPicPr>
          <p:nvPr/>
        </p:nvPicPr>
        <p:blipFill>
          <a:blip r:embed="rId5" cstate="print"/>
          <a:stretch>
            <a:fillRect/>
          </a:stretch>
        </p:blipFill>
        <p:spPr>
          <a:xfrm>
            <a:off x="1763688" y="836712"/>
            <a:ext cx="1031850" cy="720000"/>
          </a:xfrm>
          <a:prstGeom prst="roundRect">
            <a:avLst/>
          </a:prstGeom>
        </p:spPr>
      </p:pic>
      <p:pic>
        <p:nvPicPr>
          <p:cNvPr id="17" name="16 Imagen" descr="amazon-logo.jpg"/>
          <p:cNvPicPr>
            <a:picLocks noChangeAspect="1"/>
          </p:cNvPicPr>
          <p:nvPr/>
        </p:nvPicPr>
        <p:blipFill>
          <a:blip r:embed="rId6" cstate="print"/>
          <a:stretch>
            <a:fillRect/>
          </a:stretch>
        </p:blipFill>
        <p:spPr>
          <a:xfrm>
            <a:off x="5724128" y="836712"/>
            <a:ext cx="2182328" cy="720000"/>
          </a:xfrm>
          <a:prstGeom prst="roundRect">
            <a:avLst/>
          </a:prstGeom>
        </p:spPr>
      </p:pic>
      <p:pic>
        <p:nvPicPr>
          <p:cNvPr id="9" name="8 Imagen" descr="bigtable-logo.jpg"/>
          <p:cNvPicPr>
            <a:picLocks noChangeAspect="1"/>
          </p:cNvPicPr>
          <p:nvPr/>
        </p:nvPicPr>
        <p:blipFill>
          <a:blip r:embed="rId7" cstate="print"/>
          <a:stretch>
            <a:fillRect/>
          </a:stretch>
        </p:blipFill>
        <p:spPr>
          <a:xfrm>
            <a:off x="1669111" y="4365104"/>
            <a:ext cx="1318713" cy="1800000"/>
          </a:xfrm>
          <a:prstGeom prst="rect">
            <a:avLst/>
          </a:prstGeom>
        </p:spPr>
      </p:pic>
      <p:pic>
        <p:nvPicPr>
          <p:cNvPr id="11" name="6 Imagen" descr="hadoop-logo.jpg"/>
          <p:cNvPicPr>
            <a:picLocks noChangeAspect="1"/>
          </p:cNvPicPr>
          <p:nvPr/>
        </p:nvPicPr>
        <p:blipFill>
          <a:blip r:embed="rId8" cstate="print"/>
          <a:stretch>
            <a:fillRect/>
          </a:stretch>
        </p:blipFill>
        <p:spPr>
          <a:xfrm>
            <a:off x="5126028" y="4830764"/>
            <a:ext cx="3368040" cy="868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texto"/>
          <p:cNvSpPr>
            <a:spLocks noGrp="1"/>
          </p:cNvSpPr>
          <p:nvPr>
            <p:ph type="body" idx="1"/>
          </p:nvPr>
        </p:nvSpPr>
        <p:spPr/>
        <p:txBody>
          <a:bodyPr/>
          <a:lstStyle/>
          <a:p>
            <a:pPr algn="ctr"/>
            <a:r>
              <a:rPr lang="es-ES" sz="3600" dirty="0" smtClean="0"/>
              <a:t>Google</a:t>
            </a:r>
            <a:endParaRPr lang="es-ES" sz="3600" dirty="0"/>
          </a:p>
        </p:txBody>
      </p:sp>
      <p:sp>
        <p:nvSpPr>
          <p:cNvPr id="5" name="4 Marcador de texto"/>
          <p:cNvSpPr>
            <a:spLocks noGrp="1"/>
          </p:cNvSpPr>
          <p:nvPr>
            <p:ph type="body" sz="half" idx="3"/>
          </p:nvPr>
        </p:nvSpPr>
        <p:spPr/>
        <p:txBody>
          <a:bodyPr/>
          <a:lstStyle/>
          <a:p>
            <a:pPr algn="ctr"/>
            <a:r>
              <a:rPr lang="es-ES" sz="3600" dirty="0" err="1" smtClean="0"/>
              <a:t>Netflix</a:t>
            </a:r>
            <a:endParaRPr lang="es-ES" sz="3600" dirty="0"/>
          </a:p>
        </p:txBody>
      </p:sp>
      <p:sp>
        <p:nvSpPr>
          <p:cNvPr id="2" name="1 Título"/>
          <p:cNvSpPr>
            <a:spLocks noGrp="1"/>
          </p:cNvSpPr>
          <p:nvPr>
            <p:ph type="title"/>
          </p:nvPr>
        </p:nvSpPr>
        <p:spPr/>
        <p:txBody>
          <a:bodyPr/>
          <a:lstStyle/>
          <a:p>
            <a:r>
              <a:rPr lang="es-ES" dirty="0" smtClean="0"/>
              <a:t>Y más...</a:t>
            </a:r>
            <a:endParaRPr lang="es-ES" dirty="0"/>
          </a:p>
        </p:txBody>
      </p:sp>
      <p:pic>
        <p:nvPicPr>
          <p:cNvPr id="8" name="7 Marcador de contenido" descr="mongodb-logo.jpg"/>
          <p:cNvPicPr>
            <a:picLocks noGrp="1" noChangeAspect="1"/>
          </p:cNvPicPr>
          <p:nvPr>
            <p:ph sz="quarter" idx="2"/>
          </p:nvPr>
        </p:nvPicPr>
        <p:blipFill>
          <a:blip r:embed="rId3" cstate="print"/>
          <a:stretch>
            <a:fillRect/>
          </a:stretch>
        </p:blipFill>
        <p:spPr>
          <a:xfrm>
            <a:off x="971600" y="4437112"/>
            <a:ext cx="3283800" cy="936000"/>
          </a:xfrm>
          <a:prstGeom prst="roundRect">
            <a:avLst/>
          </a:prstGeom>
        </p:spPr>
      </p:pic>
      <p:pic>
        <p:nvPicPr>
          <p:cNvPr id="9" name="8 Marcador de contenido" descr="cassandra-logo.jpg"/>
          <p:cNvPicPr>
            <a:picLocks noGrp="1" noChangeAspect="1"/>
          </p:cNvPicPr>
          <p:nvPr>
            <p:ph sz="quarter" idx="4"/>
          </p:nvPr>
        </p:nvPicPr>
        <p:blipFill>
          <a:blip r:embed="rId4" cstate="print"/>
          <a:stretch>
            <a:fillRect/>
          </a:stretch>
        </p:blipFill>
        <p:spPr>
          <a:xfrm>
            <a:off x="5724128" y="3285224"/>
            <a:ext cx="2160000" cy="2160000"/>
          </a:xfrm>
          <a:prstGeom prst="roundRect">
            <a:avLst/>
          </a:prstGeom>
        </p:spPr>
      </p:pic>
      <p:pic>
        <p:nvPicPr>
          <p:cNvPr id="10" name="9 Imagen" descr="netflix-logo.jpg"/>
          <p:cNvPicPr>
            <a:picLocks noChangeAspect="1"/>
          </p:cNvPicPr>
          <p:nvPr/>
        </p:nvPicPr>
        <p:blipFill>
          <a:blip r:embed="rId5" cstate="print"/>
          <a:stretch>
            <a:fillRect/>
          </a:stretch>
        </p:blipFill>
        <p:spPr>
          <a:xfrm>
            <a:off x="5940152" y="1055346"/>
            <a:ext cx="1638300" cy="487680"/>
          </a:xfrm>
          <a:prstGeom prst="roundRect">
            <a:avLst/>
          </a:prstGeom>
        </p:spPr>
      </p:pic>
      <p:pic>
        <p:nvPicPr>
          <p:cNvPr id="1026" name="Picture 2" descr="C:\Users\Mariajose\Documents\Cursos&amp;Conferencias\CodeCamp2018\logos\google-logo.jpg"/>
          <p:cNvPicPr>
            <a:picLocks noChangeAspect="1" noChangeArrowheads="1"/>
          </p:cNvPicPr>
          <p:nvPr/>
        </p:nvPicPr>
        <p:blipFill>
          <a:blip r:embed="rId6" cstate="print"/>
          <a:srcRect/>
          <a:stretch>
            <a:fillRect/>
          </a:stretch>
        </p:blipFill>
        <p:spPr bwMode="auto">
          <a:xfrm>
            <a:off x="1835175" y="620688"/>
            <a:ext cx="936625" cy="922338"/>
          </a:xfrm>
          <a:prstGeom prst="roundRect">
            <a:avLst/>
          </a:prstGeom>
          <a:noFill/>
        </p:spPr>
      </p:pic>
      <p:pic>
        <p:nvPicPr>
          <p:cNvPr id="11" name="10 Imagen" descr="bigtable-logo.jpg"/>
          <p:cNvPicPr>
            <a:picLocks noChangeAspect="1"/>
          </p:cNvPicPr>
          <p:nvPr/>
        </p:nvPicPr>
        <p:blipFill>
          <a:blip r:embed="rId7" cstate="print"/>
          <a:stretch>
            <a:fillRect/>
          </a:stretch>
        </p:blipFill>
        <p:spPr>
          <a:xfrm>
            <a:off x="1979712" y="2708920"/>
            <a:ext cx="1043940" cy="142494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Marcador de texto"/>
          <p:cNvSpPr>
            <a:spLocks noGrp="1"/>
          </p:cNvSpPr>
          <p:nvPr>
            <p:ph type="body" idx="1"/>
          </p:nvPr>
        </p:nvSpPr>
        <p:spPr/>
        <p:txBody>
          <a:bodyPr/>
          <a:lstStyle/>
          <a:p>
            <a:pPr algn="ctr"/>
            <a:r>
              <a:rPr lang="es-ES" sz="3600" dirty="0" err="1" smtClean="0"/>
              <a:t>Ebay</a:t>
            </a:r>
            <a:endParaRPr lang="es-ES" sz="3600" dirty="0"/>
          </a:p>
        </p:txBody>
      </p:sp>
      <p:sp>
        <p:nvSpPr>
          <p:cNvPr id="10" name="9 Marcador de texto"/>
          <p:cNvSpPr>
            <a:spLocks noGrp="1"/>
          </p:cNvSpPr>
          <p:nvPr>
            <p:ph type="body" sz="half" idx="3"/>
          </p:nvPr>
        </p:nvSpPr>
        <p:spPr/>
        <p:txBody>
          <a:bodyPr/>
          <a:lstStyle/>
          <a:p>
            <a:pPr algn="ctr"/>
            <a:r>
              <a:rPr lang="es-ES" sz="3600" dirty="0" err="1" smtClean="0"/>
              <a:t>GitHub</a:t>
            </a:r>
            <a:endParaRPr lang="es-ES" sz="3600" dirty="0"/>
          </a:p>
        </p:txBody>
      </p:sp>
      <p:pic>
        <p:nvPicPr>
          <p:cNvPr id="12" name="11 Marcador de contenido" descr="redis-logo.jpg"/>
          <p:cNvPicPr>
            <a:picLocks noGrp="1" noChangeAspect="1"/>
          </p:cNvPicPr>
          <p:nvPr>
            <p:ph sz="quarter" idx="2"/>
          </p:nvPr>
        </p:nvPicPr>
        <p:blipFill>
          <a:blip r:embed="rId3" cstate="print"/>
          <a:stretch>
            <a:fillRect/>
          </a:stretch>
        </p:blipFill>
        <p:spPr>
          <a:xfrm>
            <a:off x="5436097" y="2852936"/>
            <a:ext cx="1494063" cy="1260000"/>
          </a:xfrm>
          <a:prstGeom prst="roundRect">
            <a:avLst/>
          </a:prstGeom>
        </p:spPr>
      </p:pic>
      <p:pic>
        <p:nvPicPr>
          <p:cNvPr id="13" name="12 Marcador de contenido" descr="neo4j-logo.jpg"/>
          <p:cNvPicPr>
            <a:picLocks noGrp="1" noChangeAspect="1"/>
          </p:cNvPicPr>
          <p:nvPr>
            <p:ph sz="quarter" idx="4"/>
          </p:nvPr>
        </p:nvPicPr>
        <p:blipFill>
          <a:blip r:embed="rId4" cstate="print"/>
          <a:stretch>
            <a:fillRect/>
          </a:stretch>
        </p:blipFill>
        <p:spPr>
          <a:xfrm>
            <a:off x="2299770" y="3645024"/>
            <a:ext cx="2051730" cy="720000"/>
          </a:xfrm>
          <a:prstGeom prst="roundRect">
            <a:avLst/>
          </a:prstGeom>
        </p:spPr>
      </p:pic>
      <p:sp>
        <p:nvSpPr>
          <p:cNvPr id="2" name="1 Título"/>
          <p:cNvSpPr>
            <a:spLocks noGrp="1"/>
          </p:cNvSpPr>
          <p:nvPr>
            <p:ph type="title"/>
          </p:nvPr>
        </p:nvSpPr>
        <p:spPr/>
        <p:txBody>
          <a:bodyPr/>
          <a:lstStyle/>
          <a:p>
            <a:r>
              <a:rPr lang="es-ES" dirty="0" smtClean="0"/>
              <a:t>Y más...</a:t>
            </a:r>
            <a:endParaRPr lang="es-ES" dirty="0"/>
          </a:p>
        </p:txBody>
      </p:sp>
      <p:pic>
        <p:nvPicPr>
          <p:cNvPr id="5" name="8 Marcador de contenido" descr="cassandra-logo.jpg"/>
          <p:cNvPicPr>
            <a:picLocks noChangeAspect="1"/>
          </p:cNvPicPr>
          <p:nvPr/>
        </p:nvPicPr>
        <p:blipFill>
          <a:blip r:embed="rId5" cstate="print"/>
          <a:stretch>
            <a:fillRect/>
          </a:stretch>
        </p:blipFill>
        <p:spPr>
          <a:xfrm>
            <a:off x="395536" y="3573016"/>
            <a:ext cx="1620000" cy="1620000"/>
          </a:xfrm>
          <a:prstGeom prst="roundRect">
            <a:avLst/>
          </a:prstGeom>
        </p:spPr>
      </p:pic>
      <p:pic>
        <p:nvPicPr>
          <p:cNvPr id="6" name="7 Marcador de contenido" descr="mongodb-logo.jpg"/>
          <p:cNvPicPr>
            <a:picLocks noChangeAspect="1"/>
          </p:cNvPicPr>
          <p:nvPr/>
        </p:nvPicPr>
        <p:blipFill>
          <a:blip r:embed="rId6" cstate="print"/>
          <a:stretch>
            <a:fillRect/>
          </a:stretch>
        </p:blipFill>
        <p:spPr>
          <a:xfrm>
            <a:off x="890440" y="2708920"/>
            <a:ext cx="2526000" cy="720000"/>
          </a:xfrm>
          <a:prstGeom prst="roundRect">
            <a:avLst/>
          </a:prstGeom>
        </p:spPr>
      </p:pic>
      <p:pic>
        <p:nvPicPr>
          <p:cNvPr id="7" name="6 Imagen" descr="ebay-logo.jpg"/>
          <p:cNvPicPr>
            <a:picLocks noChangeAspect="1"/>
          </p:cNvPicPr>
          <p:nvPr/>
        </p:nvPicPr>
        <p:blipFill>
          <a:blip r:embed="rId7" cstate="print"/>
          <a:stretch>
            <a:fillRect/>
          </a:stretch>
        </p:blipFill>
        <p:spPr>
          <a:xfrm>
            <a:off x="1571769" y="836712"/>
            <a:ext cx="1579091" cy="720000"/>
          </a:xfrm>
          <a:prstGeom prst="roundRect">
            <a:avLst/>
          </a:prstGeom>
        </p:spPr>
      </p:pic>
      <p:pic>
        <p:nvPicPr>
          <p:cNvPr id="14" name="13 Imagen" descr="github-logo.jpg"/>
          <p:cNvPicPr>
            <a:picLocks noChangeAspect="1"/>
          </p:cNvPicPr>
          <p:nvPr/>
        </p:nvPicPr>
        <p:blipFill>
          <a:blip r:embed="rId8" cstate="print"/>
          <a:stretch>
            <a:fillRect/>
          </a:stretch>
        </p:blipFill>
        <p:spPr>
          <a:xfrm>
            <a:off x="5652120" y="939492"/>
            <a:ext cx="2141220" cy="617220"/>
          </a:xfrm>
          <a:prstGeom prst="roundRect">
            <a:avLst/>
          </a:prstGeom>
        </p:spPr>
      </p:pic>
      <p:pic>
        <p:nvPicPr>
          <p:cNvPr id="11" name="5 Imagen" descr="hadoop-logo.jpg"/>
          <p:cNvPicPr>
            <a:picLocks noChangeAspect="1"/>
          </p:cNvPicPr>
          <p:nvPr/>
        </p:nvPicPr>
        <p:blipFill>
          <a:blip r:embed="rId9" cstate="print"/>
          <a:stretch>
            <a:fillRect/>
          </a:stretch>
        </p:blipFill>
        <p:spPr>
          <a:xfrm>
            <a:off x="1131952" y="5296624"/>
            <a:ext cx="3368040" cy="8686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¿Sorpresa?</a:t>
            </a:r>
            <a:endParaRPr lang="es-ES" b="1" dirty="0"/>
          </a:p>
        </p:txBody>
      </p:sp>
      <p:sp>
        <p:nvSpPr>
          <p:cNvPr id="9" name="8 Marcador de contenido"/>
          <p:cNvSpPr>
            <a:spLocks noGrp="1"/>
          </p:cNvSpPr>
          <p:nvPr>
            <p:ph sz="half" idx="1"/>
          </p:nvPr>
        </p:nvSpPr>
        <p:spPr/>
        <p:txBody>
          <a:bodyPr>
            <a:normAutofit/>
          </a:bodyPr>
          <a:lstStyle/>
          <a:p>
            <a:r>
              <a:rPr lang="es-ES" dirty="0" smtClean="0"/>
              <a:t>Algunos nombres nos suenan (al menos, deberían)</a:t>
            </a:r>
          </a:p>
          <a:p>
            <a:pPr lvl="1"/>
            <a:r>
              <a:rPr lang="es-ES" dirty="0" err="1" smtClean="0"/>
              <a:t>MySQL</a:t>
            </a:r>
            <a:r>
              <a:rPr lang="es-ES" dirty="0" smtClean="0"/>
              <a:t>, </a:t>
            </a:r>
            <a:r>
              <a:rPr lang="es-ES" dirty="0" err="1" smtClean="0"/>
              <a:t>PosgreSQL</a:t>
            </a:r>
            <a:endParaRPr lang="es-ES" dirty="0" smtClean="0"/>
          </a:p>
          <a:p>
            <a:endParaRPr lang="es-ES" dirty="0"/>
          </a:p>
        </p:txBody>
      </p:sp>
      <p:sp>
        <p:nvSpPr>
          <p:cNvPr id="5" name="4 Marcador de contenido"/>
          <p:cNvSpPr>
            <a:spLocks noGrp="1"/>
          </p:cNvSpPr>
          <p:nvPr>
            <p:ph sz="half" idx="2"/>
          </p:nvPr>
        </p:nvSpPr>
        <p:spPr/>
        <p:txBody>
          <a:bodyPr>
            <a:normAutofit/>
          </a:bodyPr>
          <a:lstStyle/>
          <a:p>
            <a:r>
              <a:rPr lang="es-ES" dirty="0" smtClean="0"/>
              <a:t>¡Pero son Bases de Datos Relacionales!</a:t>
            </a:r>
          </a:p>
          <a:p>
            <a:r>
              <a:rPr lang="es-ES" dirty="0" smtClean="0"/>
              <a:t>Como las que vemos en “Bases de Datos” de 2º curso </a:t>
            </a:r>
          </a:p>
          <a:p>
            <a:r>
              <a:rPr lang="es-ES" dirty="0" smtClean="0"/>
              <a:t>Pero, pero, pero...</a:t>
            </a:r>
            <a:br>
              <a:rPr lang="es-ES" dirty="0" smtClean="0"/>
            </a:br>
            <a:r>
              <a:rPr lang="es-ES" dirty="0" smtClean="0"/>
              <a:t>¿No eran algo ANTIGUO como para ser usadas en aplicaciones TAN MODERNAS?</a:t>
            </a:r>
          </a:p>
          <a:p>
            <a:endParaRPr lang="es-ES" dirty="0"/>
          </a:p>
        </p:txBody>
      </p:sp>
      <p:pic>
        <p:nvPicPr>
          <p:cNvPr id="4" name="3 Imagen" descr="tecnofobia-1.jpg"/>
          <p:cNvPicPr>
            <a:picLocks noChangeAspect="1"/>
          </p:cNvPicPr>
          <p:nvPr/>
        </p:nvPicPr>
        <p:blipFill>
          <a:blip r:embed="rId2" cstate="print"/>
          <a:stretch>
            <a:fillRect/>
          </a:stretch>
        </p:blipFill>
        <p:spPr>
          <a:xfrm>
            <a:off x="251526" y="3429312"/>
            <a:ext cx="4185437" cy="2808000"/>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757</TotalTime>
  <Words>2579</Words>
  <Application>Microsoft Office PowerPoint</Application>
  <PresentationFormat>Presentación en pantalla (4:3)</PresentationFormat>
  <Paragraphs>468</Paragraphs>
  <Slides>45</Slides>
  <Notes>22</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45</vt:i4>
      </vt:variant>
    </vt:vector>
  </HeadingPairs>
  <TitlesOfParts>
    <vt:vector size="56" baseType="lpstr">
      <vt:lpstr>Arial</vt:lpstr>
      <vt:lpstr>Bahnschrift</vt:lpstr>
      <vt:lpstr>Calibri</vt:lpstr>
      <vt:lpstr>Consolas</vt:lpstr>
      <vt:lpstr>DejaVu Sans</vt:lpstr>
      <vt:lpstr>Droid Sans Fallback</vt:lpstr>
      <vt:lpstr>Georgia</vt:lpstr>
      <vt:lpstr>Times New Roman</vt:lpstr>
      <vt:lpstr>Wingdings</vt:lpstr>
      <vt:lpstr>Wingdings 2</vt:lpstr>
      <vt:lpstr>Civil</vt:lpstr>
      <vt:lpstr>Bases de Datos que usas sin saberlo</vt:lpstr>
      <vt:lpstr>Twitter</vt:lpstr>
      <vt:lpstr>Facebook</vt:lpstr>
      <vt:lpstr>Instagram</vt:lpstr>
      <vt:lpstr>LinkedIn</vt:lpstr>
      <vt:lpstr>Y más...</vt:lpstr>
      <vt:lpstr>Y más...</vt:lpstr>
      <vt:lpstr>Y más...</vt:lpstr>
      <vt:lpstr>¿Sorpresa?</vt:lpstr>
      <vt:lpstr>Sistemas predominantes desde finales de los 80</vt:lpstr>
      <vt:lpstr>Objetos complejos en apps de los noventa</vt:lpstr>
      <vt:lpstr>Presentación de PowerPoint</vt:lpstr>
      <vt:lpstr>Nuevos requisitos para apps Web 2.0</vt:lpstr>
      <vt:lpstr>Incremento del volumen de datos</vt:lpstr>
      <vt:lpstr>Y llegaron las Bases de Datos NoSQL</vt:lpstr>
      <vt:lpstr>Presentación de PowerPoint</vt:lpstr>
      <vt:lpstr>¡Más de 200 sistemas NoSQL !</vt:lpstr>
      <vt:lpstr>Hay 3 entre las 10 primeras del ranking</vt:lpstr>
      <vt:lpstr>Interés en BD NoSQL</vt:lpstr>
      <vt:lpstr> Características de los sistemas NoSQL</vt:lpstr>
      <vt:lpstr>Categorías NoSQL</vt:lpstr>
      <vt:lpstr>Clave-valor</vt:lpstr>
      <vt:lpstr>Documentos</vt:lpstr>
      <vt:lpstr>Column Families</vt:lpstr>
      <vt:lpstr>Modelos de datos basados en agregación</vt:lpstr>
      <vt:lpstr>Grafos</vt:lpstr>
      <vt:lpstr>Ejemplos de cada tipo de BD NoSQL </vt:lpstr>
      <vt:lpstr>Presentación de PowerPoint</vt:lpstr>
      <vt:lpstr>¿Y qué ocurre con el Esquema de la BD?</vt:lpstr>
      <vt:lpstr>Las bases de datos NoSQL son schemaless</vt:lpstr>
      <vt:lpstr>El esquema existe pero está implícito en los datos</vt:lpstr>
      <vt:lpstr>Bases de datos Relacionales vs. Schemaless </vt:lpstr>
      <vt:lpstr>Bases de datos Schemaless </vt:lpstr>
      <vt:lpstr>¿Entonces, qué hay de las BD Relacionales?</vt:lpstr>
      <vt:lpstr>Áreas de aplicación</vt:lpstr>
      <vt:lpstr>Persistencia Políglota</vt:lpstr>
      <vt:lpstr>Persistencia Políglota</vt:lpstr>
      <vt:lpstr>Persistencia Políglota</vt:lpstr>
      <vt:lpstr>Fin...</vt:lpstr>
      <vt:lpstr>Referencias sobre Twitter</vt:lpstr>
      <vt:lpstr>Referencias sobre Facebook e Instagram</vt:lpstr>
      <vt:lpstr>Referencias sobre LinkedIn y Youtube</vt:lpstr>
      <vt:lpstr>Referencias sobre Amazon, Google y GitHub</vt:lpstr>
      <vt:lpstr>Referencias sobre Netflix y Ebay</vt:lpstr>
      <vt:lpstr>Referencias sobre NoSQL Databases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Usuario</cp:lastModifiedBy>
  <cp:revision>108</cp:revision>
  <dcterms:created xsi:type="dcterms:W3CDTF">2018-01-11T10:16:09Z</dcterms:created>
  <dcterms:modified xsi:type="dcterms:W3CDTF">2018-02-24T09:58:06Z</dcterms:modified>
</cp:coreProperties>
</file>