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36" autoAdjust="0"/>
  </p:normalViewPr>
  <p:slideViewPr>
    <p:cSldViewPr snapToGrid="0">
      <p:cViewPr>
        <p:scale>
          <a:sx n="50" d="100"/>
          <a:sy n="50" d="100"/>
        </p:scale>
        <p:origin x="43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Abrir a tela em branco e desenhar a estrutura das bases e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8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1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1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4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que acontece quando criamos um </a:t>
            </a:r>
            <a:r>
              <a:rPr lang="pt-BR" dirty="0" err="1"/>
              <a:t>aliases</a:t>
            </a:r>
            <a:r>
              <a:rPr lang="pt-BR" dirty="0"/>
              <a:t> de tabela.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9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3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Escrevendo consultas com SELECT.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expressões CASE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F260-6667-4126-B082-596C97849AE7}"/>
              </a:ext>
            </a:extLst>
          </p:cNvPr>
          <p:cNvSpPr txBox="1"/>
          <p:nvPr/>
        </p:nvSpPr>
        <p:spPr>
          <a:xfrm>
            <a:off x="750367" y="1764651"/>
            <a:ext cx="1069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Retornam o resultado de uma expressão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Não é um mecanismo para controle de fluxo (Como IF, ELSE)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ser usadas em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WHERE ou HAVING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ORDER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Retornam um único valor (</a:t>
            </a:r>
            <a:r>
              <a:rPr lang="pt-BR" dirty="0" err="1"/>
              <a:t>Scalar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uma cláusula SELECT, age como uma coluna calculada e então é necessário atribuir um ALIASES.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14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expressões CASE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F260-6667-4126-B082-596C97849AE7}"/>
              </a:ext>
            </a:extLst>
          </p:cNvPr>
          <p:cNvSpPr txBox="1"/>
          <p:nvPr/>
        </p:nvSpPr>
        <p:spPr>
          <a:xfrm>
            <a:off x="750367" y="1764651"/>
            <a:ext cx="1069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CASE Simples: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Compara o valor de input com uma lista de valores possíveis;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Retorna a primeira combinação;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não houver uma combinação, retorna o valor da cláusula ELSE (Opcional);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não houver uma combinação, também no ELSE, retorna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CASE com filtro: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Avalia um conjunto de predicados;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primeira expressão que é avaliada como TRUE retorna o valor para a cláusula THEN.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97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Exercício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F260-6667-4126-B082-596C97849AE7}"/>
              </a:ext>
            </a:extLst>
          </p:cNvPr>
          <p:cNvSpPr txBox="1"/>
          <p:nvPr/>
        </p:nvSpPr>
        <p:spPr>
          <a:xfrm>
            <a:off x="750366" y="1612251"/>
            <a:ext cx="106912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1. Disponibilize para o Departamento de Marketing uma lista com todos os clientes (tabela: </a:t>
            </a:r>
            <a:r>
              <a:rPr lang="pt-BR" dirty="0" err="1"/>
              <a:t>Sales.Customers</a:t>
            </a:r>
            <a:r>
              <a:rPr lang="pt-BR" dirty="0"/>
              <a:t>) para que eles possam gerar uma campanha de marketing;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receber a sua lista com todos os clientes, o Marketing gostaria de saber, também, o país de origem dos clientes. Lembre-se de eliminar os registros duplicados;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Marketing recebeu a sua listagem inicial, porém gostaria de um ajuste com o nome de colunas mais amigáveis e, que fosse enviada também uma listagem de todos os produtos da empresa (tabela: </a:t>
            </a:r>
            <a:r>
              <a:rPr lang="pt-BR" dirty="0" err="1"/>
              <a:t>Production.Products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Marketing retornou a sua listagem com mais uma solicitação. Como a empresa possui uma listagem muito grande de produtos, eles gostariam que fosse incluída a informação de categoria dos produtos e por isso nos enviaram um mapeamento das categorias com o seu id e nome. Segue abaixo: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1 – Bebidas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2 – Condimentos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3 – Confeitaria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4 – Produtos Lácteos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5 – Grãos e Cereais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6 – Carnes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7 – Frutas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ID: 8 – Alimentos do 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7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Escrevendo sentenças SELECT simples;</a:t>
            </a:r>
          </a:p>
          <a:p>
            <a:r>
              <a:rPr lang="pt-BR" dirty="0"/>
              <a:t>Eliminando Duplicatas com DISTINCT;</a:t>
            </a:r>
          </a:p>
          <a:p>
            <a:r>
              <a:rPr lang="pt-BR" dirty="0"/>
              <a:t>Usando </a:t>
            </a:r>
            <a:r>
              <a:rPr lang="pt-BR" dirty="0" err="1"/>
              <a:t>Aliases</a:t>
            </a:r>
            <a:r>
              <a:rPr lang="pt-BR" dirty="0"/>
              <a:t> ou Apelidos de Colunas e tabelas;</a:t>
            </a:r>
          </a:p>
          <a:p>
            <a:r>
              <a:rPr lang="pt-BR" dirty="0"/>
              <a:t>Escrevendo Expressões CASE simples.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ELEMENTOS DE UMA INSTRUÇÃO SELECT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99F3E7F-4076-4AA7-B653-A0A22CC12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98665"/>
              </p:ext>
            </p:extLst>
          </p:nvPr>
        </p:nvGraphicFramePr>
        <p:xfrm>
          <a:off x="912178" y="1836102"/>
          <a:ext cx="9344342" cy="357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07">
                  <a:extLst>
                    <a:ext uri="{9D8B030D-6E8A-4147-A177-3AD203B41FA5}">
                      <a16:colId xmlns:a16="http://schemas.microsoft.com/office/drawing/2014/main" val="2858867909"/>
                    </a:ext>
                  </a:extLst>
                </a:gridCol>
                <a:gridCol w="6275435">
                  <a:extLst>
                    <a:ext uri="{9D8B030D-6E8A-4147-A177-3AD203B41FA5}">
                      <a16:colId xmlns:a16="http://schemas.microsoft.com/office/drawing/2014/main" val="2344616907"/>
                    </a:ext>
                  </a:extLst>
                </a:gridCol>
              </a:tblGrid>
              <a:tr h="59568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Cláusula</a:t>
                      </a:r>
                      <a:endParaRPr lang="en-GB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Expressão</a:t>
                      </a:r>
                      <a:endParaRPr lang="en-GB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700203"/>
                  </a:ext>
                </a:extLst>
              </a:tr>
              <a:tr h="59568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colunas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831279"/>
                  </a:ext>
                </a:extLst>
              </a:tr>
              <a:tr h="59568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view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Função de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tabela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927730"/>
                  </a:ext>
                </a:extLst>
              </a:tr>
              <a:tr h="59568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condição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busca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841931"/>
                  </a:ext>
                </a:extLst>
              </a:tr>
              <a:tr h="59568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colunas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agrupadas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454463"/>
                  </a:ext>
                </a:extLst>
              </a:tr>
              <a:tr h="59568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lista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colunas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ordenação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9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>
            <a:normAutofit fontScale="90000"/>
          </a:bodyPr>
          <a:lstStyle/>
          <a:p>
            <a:r>
              <a:rPr lang="pt-BR" dirty="0"/>
              <a:t>Retornando colunas de uma tabela ou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F7EACF-864D-41E0-A913-934CC11CB257}"/>
              </a:ext>
            </a:extLst>
          </p:cNvPr>
          <p:cNvSpPr txBox="1"/>
          <p:nvPr/>
        </p:nvSpPr>
        <p:spPr>
          <a:xfrm>
            <a:off x="822960" y="1707502"/>
            <a:ext cx="10568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Use o SELECT com uma lista de colunas para exibir 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Use o FROM para especificar a tabela ou </a:t>
            </a:r>
            <a:r>
              <a:rPr lang="pt-BR" dirty="0" err="1"/>
              <a:t>view</a:t>
            </a:r>
            <a:r>
              <a:rPr lang="pt-BR" dirty="0"/>
              <a:t> de origem;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Especifique ambos, o esquema e o nome do objeto;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Delimite os nomes caso seja necessários (Exemplo: se quiser usar espaço no nome da coluna)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Termine todas as instruções com “;” (ponto e vírgula);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6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USANDO CÁLCULOS NA CLÁUSULA SELECT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1F63B8A-F323-442F-868F-4198914DA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89757"/>
              </p:ext>
            </p:extLst>
          </p:nvPr>
        </p:nvGraphicFramePr>
        <p:xfrm>
          <a:off x="700635" y="2471830"/>
          <a:ext cx="668614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68">
                  <a:extLst>
                    <a:ext uri="{9D8B030D-6E8A-4147-A177-3AD203B41FA5}">
                      <a16:colId xmlns:a16="http://schemas.microsoft.com/office/drawing/2014/main" val="80159765"/>
                    </a:ext>
                  </a:extLst>
                </a:gridCol>
                <a:gridCol w="4606278">
                  <a:extLst>
                    <a:ext uri="{9D8B030D-6E8A-4147-A177-3AD203B41FA5}">
                      <a16:colId xmlns:a16="http://schemas.microsoft.com/office/drawing/2014/main" val="810825962"/>
                    </a:ext>
                  </a:extLst>
                </a:gridCol>
              </a:tblGrid>
              <a:tr h="357239"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Operador</a:t>
                      </a:r>
                      <a:endParaRPr lang="en-GB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  <a:endParaRPr lang="en-GB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42615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Soma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Concatenação</a:t>
                      </a: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4906382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Subtração</a:t>
                      </a: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003476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Multiplicação</a:t>
                      </a: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055089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Divisão</a:t>
                      </a: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612897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Módulo</a:t>
                      </a:r>
                      <a:endParaRPr lang="en-GB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55614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1C503B0-BB5F-4C35-AEF6-E44CD1E7B1DB}"/>
              </a:ext>
            </a:extLst>
          </p:cNvPr>
          <p:cNvSpPr txBox="1"/>
          <p:nvPr/>
        </p:nvSpPr>
        <p:spPr>
          <a:xfrm>
            <a:off x="700635" y="1905000"/>
            <a:ext cx="98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Cálculos são escalares, retornam um valor por linha. </a:t>
            </a:r>
          </a:p>
        </p:txBody>
      </p:sp>
    </p:spTree>
    <p:extLst>
      <p:ext uri="{BB962C8B-B14F-4D97-AF65-F5344CB8AC3E}">
        <p14:creationId xmlns:p14="http://schemas.microsoft.com/office/powerpoint/2010/main" val="353892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5406"/>
          </a:xfrm>
        </p:spPr>
        <p:txBody>
          <a:bodyPr/>
          <a:lstStyle/>
          <a:p>
            <a:r>
              <a:rPr lang="pt-BR" dirty="0"/>
              <a:t>Eliminando duplicatas com </a:t>
            </a:r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21787A-F3D8-4A75-BD6C-76AD4DA9EB75}"/>
              </a:ext>
            </a:extLst>
          </p:cNvPr>
          <p:cNvSpPr txBox="1"/>
          <p:nvPr/>
        </p:nvSpPr>
        <p:spPr>
          <a:xfrm>
            <a:off x="853440" y="1844040"/>
            <a:ext cx="97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Mesmo em uma tabela com linhas únicas, algumas colunas podem retornas valores duplicados.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3648A-670F-4B4E-8F8C-B17E2D3F9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83505"/>
              </p:ext>
            </p:extLst>
          </p:nvPr>
        </p:nvGraphicFramePr>
        <p:xfrm>
          <a:off x="853440" y="2529714"/>
          <a:ext cx="7678366" cy="89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366">
                  <a:extLst>
                    <a:ext uri="{9D8B030D-6E8A-4147-A177-3AD203B41FA5}">
                      <a16:colId xmlns:a16="http://schemas.microsoft.com/office/drawing/2014/main" val="2017799581"/>
                    </a:ext>
                  </a:extLst>
                </a:gridCol>
              </a:tblGrid>
              <a:tr h="899286">
                <a:tc>
                  <a:txBody>
                    <a:bodyPr/>
                    <a:lstStyle/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SELECT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country</a:t>
                      </a:r>
                    </a:p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Sales.Customers;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0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Entendendo </a:t>
            </a:r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785AC2-5593-4395-BB9E-563F9114C254}"/>
              </a:ext>
            </a:extLst>
          </p:cNvPr>
          <p:cNvSpPr txBox="1"/>
          <p:nvPr/>
        </p:nvSpPr>
        <p:spPr>
          <a:xfrm>
            <a:off x="750367" y="1667186"/>
            <a:ext cx="1069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DISTINCT especifica que apenas linhas únicas devem aparecer no resultado;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 duplicatas baseado na lista de colunas e não na tabela de origem;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 as linhas que já foram processadas no WHERE, HAVING e GROUP BY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3461F8-C1FA-4EF2-AF2F-8011AB8A7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29336"/>
              </p:ext>
            </p:extLst>
          </p:nvPr>
        </p:nvGraphicFramePr>
        <p:xfrm>
          <a:off x="1111930" y="2887458"/>
          <a:ext cx="8118475" cy="78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8475">
                  <a:extLst>
                    <a:ext uri="{9D8B030D-6E8A-4147-A177-3AD203B41FA5}">
                      <a16:colId xmlns:a16="http://schemas.microsoft.com/office/drawing/2014/main" val="1340774884"/>
                    </a:ext>
                  </a:extLst>
                </a:gridCol>
              </a:tblGrid>
              <a:tr h="78199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SELECT DISTINCT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companyname, country</a:t>
                      </a:r>
                    </a:p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Sales.Customers;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19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7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Usando </a:t>
            </a:r>
            <a:r>
              <a:rPr lang="pt-BR" dirty="0" err="1"/>
              <a:t>aliases</a:t>
            </a:r>
            <a:r>
              <a:rPr lang="pt-BR" dirty="0"/>
              <a:t> em colunas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483BC1-258D-43F3-9219-86960AB41167}"/>
              </a:ext>
            </a:extLst>
          </p:cNvPr>
          <p:cNvSpPr txBox="1"/>
          <p:nvPr/>
        </p:nvSpPr>
        <p:spPr>
          <a:xfrm>
            <a:off x="1112520" y="176465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de coluna utilizando 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3335B6-D961-460F-9F1F-7C9A689F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81351"/>
              </p:ext>
            </p:extLst>
          </p:nvPr>
        </p:nvGraphicFramePr>
        <p:xfrm>
          <a:off x="1112520" y="2133984"/>
          <a:ext cx="6096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602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orderid, unitprice, qty AS quantity</a:t>
                      </a:r>
                    </a:p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Sales.OrderDetails;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9547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F4F29D5-1B15-49F8-8CFA-AFB55B3F3263}"/>
              </a:ext>
            </a:extLst>
          </p:cNvPr>
          <p:cNvSpPr txBox="1"/>
          <p:nvPr/>
        </p:nvSpPr>
        <p:spPr>
          <a:xfrm>
            <a:off x="1112520" y="291939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de coluna utilizando =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A3BE840-90FA-4133-A7C3-DF3E7BE9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68415"/>
              </p:ext>
            </p:extLst>
          </p:nvPr>
        </p:nvGraphicFramePr>
        <p:xfrm>
          <a:off x="1112520" y="3395019"/>
          <a:ext cx="6096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0329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orderid, unitprice,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quantity = qty</a:t>
                      </a:r>
                    </a:p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Sales.OrderDetails;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9796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A73B1626-F4AA-41BC-B3FA-B70E7E39E98E}"/>
              </a:ext>
            </a:extLst>
          </p:cNvPr>
          <p:cNvSpPr txBox="1"/>
          <p:nvPr/>
        </p:nvSpPr>
        <p:spPr>
          <a:xfrm>
            <a:off x="1112520" y="4286722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atribuídos por acidente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E2C5C3BA-CE3B-40AD-B222-A832492A0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50647"/>
              </p:ext>
            </p:extLst>
          </p:nvPr>
        </p:nvGraphicFramePr>
        <p:xfrm>
          <a:off x="1112520" y="4846717"/>
          <a:ext cx="6096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0932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orderid, unitprice quantity</a:t>
                      </a:r>
                    </a:p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Sales.OrderDetails;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3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11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60D9-37D9-4F77-8FB5-7BA3B6F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79246"/>
            <a:ext cx="10691265" cy="785406"/>
          </a:xfrm>
        </p:spPr>
        <p:txBody>
          <a:bodyPr/>
          <a:lstStyle/>
          <a:p>
            <a:r>
              <a:rPr lang="pt-BR" dirty="0"/>
              <a:t>  Usando </a:t>
            </a:r>
            <a:r>
              <a:rPr lang="pt-BR" dirty="0" err="1"/>
              <a:t>aliases</a:t>
            </a:r>
            <a:r>
              <a:rPr lang="pt-BR" dirty="0"/>
              <a:t> em tabelas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483BC1-258D-43F3-9219-86960AB41167}"/>
              </a:ext>
            </a:extLst>
          </p:cNvPr>
          <p:cNvSpPr txBox="1"/>
          <p:nvPr/>
        </p:nvSpPr>
        <p:spPr>
          <a:xfrm>
            <a:off x="1112520" y="1764652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de tabela utilizando 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3335B6-D961-460F-9F1F-7C9A689F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02464"/>
              </p:ext>
            </p:extLst>
          </p:nvPr>
        </p:nvGraphicFramePr>
        <p:xfrm>
          <a:off x="1112520" y="2133984"/>
          <a:ext cx="6096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602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orderid,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unitprice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Sales.OrderDetails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AS SO;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9547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F4F29D5-1B15-49F8-8CFA-AFB55B3F3263}"/>
              </a:ext>
            </a:extLst>
          </p:cNvPr>
          <p:cNvSpPr txBox="1"/>
          <p:nvPr/>
        </p:nvSpPr>
        <p:spPr>
          <a:xfrm>
            <a:off x="1112520" y="291939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Aliases</a:t>
            </a:r>
            <a:r>
              <a:rPr lang="pt-BR" dirty="0"/>
              <a:t> de tabela sem utilizar AS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A3BE840-90FA-4133-A7C3-DF3E7BE9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1635"/>
              </p:ext>
            </p:extLst>
          </p:nvPr>
        </p:nvGraphicFramePr>
        <p:xfrm>
          <a:off x="1112520" y="3395019"/>
          <a:ext cx="6096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03296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orderid, unitprice,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quantity</a:t>
                      </a:r>
                    </a:p>
                    <a:p>
                      <a:r>
                        <a:rPr lang="en-GB" sz="2000" b="0" baseline="0" dirty="0">
                          <a:solidFill>
                            <a:srgbClr val="00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Sales.OrderDetails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9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5427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723</Words>
  <Application>Microsoft Office PowerPoint</Application>
  <PresentationFormat>Widescreen</PresentationFormat>
  <Paragraphs>109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Lucida Sans Unicode</vt:lpstr>
      <vt:lpstr>Segoe UI</vt:lpstr>
      <vt:lpstr>Univers Condensed</vt:lpstr>
      <vt:lpstr>ChronicleVTI</vt:lpstr>
      <vt:lpstr>Módulo 3</vt:lpstr>
      <vt:lpstr>Overview do módulo</vt:lpstr>
      <vt:lpstr>ELEMENTOS DE UMA INSTRUÇÃO SELECT</vt:lpstr>
      <vt:lpstr>Retornando colunas de uma tabela ou view</vt:lpstr>
      <vt:lpstr>USANDO CÁLCULOS NA CLÁUSULA SELECT</vt:lpstr>
      <vt:lpstr>Eliminando duplicatas com distinct</vt:lpstr>
      <vt:lpstr>  Entendendo distinct</vt:lpstr>
      <vt:lpstr>  Usando aliases em colunas  </vt:lpstr>
      <vt:lpstr>  Usando aliases em tabelas  </vt:lpstr>
      <vt:lpstr>  expressões CASE</vt:lpstr>
      <vt:lpstr>  expressões CASE</vt:lpstr>
      <vt:lpstr> 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25</cp:revision>
  <dcterms:created xsi:type="dcterms:W3CDTF">2020-11-19T21:18:59Z</dcterms:created>
  <dcterms:modified xsi:type="dcterms:W3CDTF">2020-11-24T14:43:58Z</dcterms:modified>
</cp:coreProperties>
</file>