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836" autoAdjust="0"/>
  </p:normalViewPr>
  <p:slideViewPr>
    <p:cSldViewPr snapToGrid="0">
      <p:cViewPr varScale="1">
        <p:scale>
          <a:sx n="60" d="100"/>
          <a:sy n="60" d="100"/>
        </p:scale>
        <p:origin x="78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E230B-0B61-4CE5-824D-7B49488B45AE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DD011-6D96-4288-A001-B47F6AF9F8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7215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981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6592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0529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333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4355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539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34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81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7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5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3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5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50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4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67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5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5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11/24/2020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739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8" r:id="rId6"/>
    <p:sldLayoutId id="2147483684" r:id="rId7"/>
    <p:sldLayoutId id="2147483685" r:id="rId8"/>
    <p:sldLayoutId id="2147483686" r:id="rId9"/>
    <p:sldLayoutId id="2147483687" r:id="rId10"/>
    <p:sldLayoutId id="214748368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8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3B6ACE-CB40-4CCC-919D-00BABB39B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596" y="732605"/>
            <a:ext cx="4401596" cy="3914947"/>
          </a:xfrm>
        </p:spPr>
        <p:txBody>
          <a:bodyPr>
            <a:normAutofit/>
          </a:bodyPr>
          <a:lstStyle/>
          <a:p>
            <a:r>
              <a:rPr lang="pt-BR" sz="6600" b="1" dirty="0"/>
              <a:t>Módulo 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83A0FB-672A-43F0-97AC-F37E10231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596" y="1908135"/>
            <a:ext cx="9206862" cy="345834"/>
          </a:xfrm>
        </p:spPr>
        <p:txBody>
          <a:bodyPr>
            <a:noAutofit/>
          </a:bodyPr>
          <a:lstStyle/>
          <a:p>
            <a:r>
              <a:rPr lang="pt-BR" sz="4400" dirty="0">
                <a:latin typeface="+mj-lt"/>
              </a:rPr>
              <a:t>Consultando múltiplas tabelas.</a:t>
            </a:r>
          </a:p>
        </p:txBody>
      </p:sp>
      <p:cxnSp>
        <p:nvCxnSpPr>
          <p:cNvPr id="32" name="Straight Connector 2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66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Overview do módulo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64EC1-3442-41C2-AB5B-A56489EC8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Entendendo os JOINS</a:t>
            </a:r>
          </a:p>
          <a:p>
            <a:r>
              <a:rPr lang="pt-BR" dirty="0"/>
              <a:t>Consultando com Inner Joins;</a:t>
            </a:r>
          </a:p>
          <a:p>
            <a:r>
              <a:rPr lang="pt-BR" dirty="0"/>
              <a:t>Consultando com Outer Joins;</a:t>
            </a:r>
          </a:p>
          <a:p>
            <a:r>
              <a:rPr lang="pt-BR" dirty="0"/>
              <a:t>Consultando com Cross Joins e Self Joins.</a:t>
            </a:r>
          </a:p>
        </p:txBody>
      </p:sp>
    </p:spTree>
    <p:extLst>
      <p:ext uri="{BB962C8B-B14F-4D97-AF65-F5344CB8AC3E}">
        <p14:creationId xmlns:p14="http://schemas.microsoft.com/office/powerpoint/2010/main" val="70809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460D9-37D9-4F77-8FB5-7BA3B6F2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85406"/>
          </a:xfrm>
        </p:spPr>
        <p:txBody>
          <a:bodyPr/>
          <a:lstStyle/>
          <a:p>
            <a:r>
              <a:rPr lang="pt-BR" dirty="0"/>
              <a:t>Cláusula </a:t>
            </a:r>
            <a:r>
              <a:rPr lang="pt-BR" dirty="0" err="1"/>
              <a:t>from</a:t>
            </a:r>
            <a:r>
              <a:rPr lang="pt-BR" dirty="0"/>
              <a:t> e tabelas virtuais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5FBFB64-0683-4675-B26B-45CBFBD6B653}"/>
              </a:ext>
            </a:extLst>
          </p:cNvPr>
          <p:cNvSpPr txBox="1"/>
          <p:nvPr/>
        </p:nvSpPr>
        <p:spPr>
          <a:xfrm>
            <a:off x="800100" y="1707502"/>
            <a:ext cx="80663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cláusula FROM determina as tabelas que serão consultadas;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cláusula FROM pode obter tabelas e operadores;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resultado da cláusula FROM é uma tabela virtual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Operações lógicas seguintes consomem esta tabela virtual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Aliases</a:t>
            </a:r>
            <a:r>
              <a:rPr lang="pt-BR" dirty="0"/>
              <a:t> atribuídos na cláusula FROM podem ser utilizados nas fases seguintes</a:t>
            </a:r>
          </a:p>
        </p:txBody>
      </p:sp>
    </p:spTree>
    <p:extLst>
      <p:ext uri="{BB962C8B-B14F-4D97-AF65-F5344CB8AC3E}">
        <p14:creationId xmlns:p14="http://schemas.microsoft.com/office/powerpoint/2010/main" val="3124848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460D9-37D9-4F77-8FB5-7BA3B6F2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85406"/>
          </a:xfrm>
        </p:spPr>
        <p:txBody>
          <a:bodyPr>
            <a:normAutofit/>
          </a:bodyPr>
          <a:lstStyle/>
          <a:p>
            <a:r>
              <a:rPr lang="pt-BR" dirty="0"/>
              <a:t>Tipos de </a:t>
            </a:r>
            <a:r>
              <a:rPr lang="pt-BR" dirty="0" err="1"/>
              <a:t>join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DF7EACF-864D-41E0-A913-934CC11CB257}"/>
              </a:ext>
            </a:extLst>
          </p:cNvPr>
          <p:cNvSpPr txBox="1"/>
          <p:nvPr/>
        </p:nvSpPr>
        <p:spPr>
          <a:xfrm>
            <a:off x="822960" y="1707502"/>
            <a:ext cx="1056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B498D40A-6484-46C8-9B3F-99F7AD08D1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1003797"/>
              </p:ext>
            </p:extLst>
          </p:nvPr>
        </p:nvGraphicFramePr>
        <p:xfrm>
          <a:off x="822959" y="1892168"/>
          <a:ext cx="10326303" cy="37185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8785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Tipo de Join</a:t>
                      </a:r>
                    </a:p>
                  </a:txBody>
                  <a:tcPr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err="1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Descrição</a:t>
                      </a:r>
                      <a:endParaRPr lang="en-US" sz="22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Cross</a:t>
                      </a:r>
                    </a:p>
                  </a:txBody>
                  <a:tcPr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Combina</a:t>
                      </a:r>
                      <a:r>
                        <a:rPr lang="en-US" sz="2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2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todas</a:t>
                      </a:r>
                      <a:r>
                        <a:rPr lang="en-US" sz="2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as </a:t>
                      </a:r>
                      <a:r>
                        <a:rPr lang="en-US" sz="22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linhas</a:t>
                      </a:r>
                      <a:r>
                        <a:rPr lang="en-US" sz="2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das </a:t>
                      </a:r>
                      <a:r>
                        <a:rPr lang="en-US" sz="22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tabelas</a:t>
                      </a:r>
                      <a:r>
                        <a:rPr lang="en-US" sz="2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2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envolvidas</a:t>
                      </a:r>
                      <a:r>
                        <a:rPr lang="en-US" sz="2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(</a:t>
                      </a:r>
                      <a:r>
                        <a:rPr lang="en-US" sz="22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cria</a:t>
                      </a:r>
                      <a:r>
                        <a:rPr lang="en-US" sz="2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um </a:t>
                      </a:r>
                      <a:r>
                        <a:rPr lang="en-US" sz="22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produto</a:t>
                      </a:r>
                      <a:r>
                        <a:rPr lang="en-US" sz="2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2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cartesiano</a:t>
                      </a:r>
                      <a:r>
                        <a:rPr lang="en-US" sz="2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Inner</a:t>
                      </a:r>
                    </a:p>
                  </a:txBody>
                  <a:tcPr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Começa</a:t>
                      </a:r>
                      <a:r>
                        <a:rPr lang="en-US" sz="2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com um </a:t>
                      </a:r>
                      <a:r>
                        <a:rPr lang="en-US" sz="22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produto</a:t>
                      </a:r>
                      <a:r>
                        <a:rPr lang="en-US" sz="2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2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cartesiano</a:t>
                      </a:r>
                      <a:r>
                        <a:rPr lang="en-US" sz="2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 e </a:t>
                      </a:r>
                      <a:r>
                        <a:rPr lang="en-US" sz="22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em</a:t>
                      </a:r>
                      <a:r>
                        <a:rPr lang="en-US" sz="2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2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seguida</a:t>
                      </a:r>
                      <a:r>
                        <a:rPr lang="en-US" sz="2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2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aplica</a:t>
                      </a:r>
                      <a:r>
                        <a:rPr lang="en-US" sz="2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2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filtro</a:t>
                      </a:r>
                      <a:r>
                        <a:rPr lang="en-US" sz="2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para </a:t>
                      </a:r>
                      <a:r>
                        <a:rPr lang="en-US" sz="22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combinar</a:t>
                      </a:r>
                      <a:r>
                        <a:rPr lang="en-US" sz="2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as </a:t>
                      </a:r>
                      <a:r>
                        <a:rPr lang="en-US" sz="22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linhas</a:t>
                      </a:r>
                      <a:r>
                        <a:rPr lang="en-US" sz="2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entre as </a:t>
                      </a:r>
                      <a:r>
                        <a:rPr lang="en-US" sz="22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tabelas</a:t>
                      </a:r>
                      <a:r>
                        <a:rPr lang="en-US" sz="2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2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baseado</a:t>
                      </a:r>
                      <a:r>
                        <a:rPr lang="en-US" sz="2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2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em</a:t>
                      </a:r>
                      <a:r>
                        <a:rPr lang="en-US" sz="2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um </a:t>
                      </a:r>
                      <a:r>
                        <a:rPr lang="en-US" sz="22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predicado</a:t>
                      </a:r>
                      <a:r>
                        <a:rPr lang="en-US" sz="2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</a:p>
                  </a:txBody>
                  <a:tcPr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Outer</a:t>
                      </a:r>
                    </a:p>
                  </a:txBody>
                  <a:tcPr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Começa</a:t>
                      </a:r>
                      <a:r>
                        <a:rPr lang="en-US" sz="2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com um </a:t>
                      </a:r>
                      <a:r>
                        <a:rPr lang="en-US" sz="22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produto</a:t>
                      </a:r>
                      <a:r>
                        <a:rPr lang="en-US" sz="2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2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cartesiano</a:t>
                      </a:r>
                      <a:r>
                        <a:rPr lang="en-US" sz="2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 </a:t>
                      </a:r>
                      <a:r>
                        <a:rPr lang="en-US" sz="22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todas</a:t>
                      </a:r>
                      <a:r>
                        <a:rPr lang="en-US" sz="2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as </a:t>
                      </a:r>
                      <a:r>
                        <a:rPr lang="en-US" sz="22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linhas</a:t>
                      </a:r>
                      <a:r>
                        <a:rPr lang="en-US" sz="2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da </a:t>
                      </a:r>
                      <a:r>
                        <a:rPr lang="en-US" sz="22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tabela</a:t>
                      </a:r>
                      <a:r>
                        <a:rPr lang="en-US" sz="2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2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designada</a:t>
                      </a:r>
                      <a:r>
                        <a:rPr lang="en-US" sz="2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2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são</a:t>
                      </a:r>
                      <a:r>
                        <a:rPr lang="en-US" sz="2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2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preservadas</a:t>
                      </a:r>
                      <a:r>
                        <a:rPr lang="en-US" sz="2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22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retorna</a:t>
                      </a:r>
                      <a:r>
                        <a:rPr lang="en-US" sz="2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as </a:t>
                      </a:r>
                      <a:r>
                        <a:rPr lang="en-US" sz="22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combinações</a:t>
                      </a:r>
                      <a:r>
                        <a:rPr lang="en-US" sz="2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com a </a:t>
                      </a:r>
                      <a:r>
                        <a:rPr lang="en-US" sz="22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outra</a:t>
                      </a:r>
                      <a:r>
                        <a:rPr lang="en-US" sz="2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2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tabela</a:t>
                      </a:r>
                      <a:r>
                        <a:rPr lang="en-US" sz="2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en-US" sz="22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Adiciona</a:t>
                      </a:r>
                      <a:r>
                        <a:rPr lang="en-US" sz="2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2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nulo</a:t>
                      </a:r>
                      <a:r>
                        <a:rPr lang="en-US" sz="2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para as </a:t>
                      </a:r>
                      <a:r>
                        <a:rPr lang="en-US" sz="22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linhas</a:t>
                      </a:r>
                      <a:r>
                        <a:rPr lang="en-US" sz="2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2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em</a:t>
                      </a:r>
                      <a:r>
                        <a:rPr lang="en-US" sz="2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que </a:t>
                      </a:r>
                      <a:r>
                        <a:rPr lang="en-US" sz="22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não</a:t>
                      </a:r>
                      <a:r>
                        <a:rPr lang="en-US" sz="2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2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houve</a:t>
                      </a:r>
                      <a:r>
                        <a:rPr lang="en-US" sz="2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2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combinação</a:t>
                      </a:r>
                      <a:r>
                        <a:rPr lang="en-US" sz="2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</a:p>
                  </a:txBody>
                  <a:tcPr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6689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460D9-37D9-4F77-8FB5-7BA3B6F2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85406"/>
          </a:xfrm>
        </p:spPr>
        <p:txBody>
          <a:bodyPr>
            <a:normAutofit/>
          </a:bodyPr>
          <a:lstStyle/>
          <a:p>
            <a:r>
              <a:rPr lang="pt-BR" dirty="0"/>
              <a:t>INNER JOIN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DF7EACF-864D-41E0-A913-934CC11CB257}"/>
              </a:ext>
            </a:extLst>
          </p:cNvPr>
          <p:cNvSpPr txBox="1"/>
          <p:nvPr/>
        </p:nvSpPr>
        <p:spPr>
          <a:xfrm>
            <a:off x="761797" y="1707502"/>
            <a:ext cx="105689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Retorna apenas as linhas em que existirem combinações;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Combinações são baseadas nos predicados fornecidos na cláusula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Por quê filtrar na cláusula ON?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Não há diferença para o otimizador;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Separação lógica entre o propósito de junção e filtro de resultado no WHERE.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Ordem das tabelas não importa.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AF6394B9-853D-4D0D-9247-1C31B2544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5561" y="3195862"/>
            <a:ext cx="6256338" cy="2909114"/>
          </a:xfrm>
          <a:prstGeom prst="roundRect">
            <a:avLst>
              <a:gd name="adj" fmla="val 0"/>
            </a:avLst>
          </a:prstGeom>
          <a:solidFill>
            <a:srgbClr val="D2D2D2"/>
          </a:soli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0"/>
            <a:r>
              <a:rPr lang="en-US" sz="22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sz="22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</a:t>
            </a:r>
            <a:r>
              <a:rPr lang="en-US" sz="22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2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orderid</a:t>
            </a:r>
            <a:r>
              <a:rPr lang="en-US" sz="22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2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</a:p>
          <a:p>
            <a:pPr lvl="0"/>
            <a:r>
              <a:rPr lang="en-US" sz="22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  o</a:t>
            </a:r>
            <a:r>
              <a:rPr lang="en-US" sz="22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2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orderdate</a:t>
            </a:r>
            <a:r>
              <a:rPr lang="en-US" sz="22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2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</a:p>
          <a:p>
            <a:pPr lvl="0"/>
            <a:r>
              <a:rPr lang="en-US" sz="22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  od</a:t>
            </a:r>
            <a:r>
              <a:rPr lang="en-US" sz="22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2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productid</a:t>
            </a:r>
            <a:r>
              <a:rPr lang="en-US" sz="22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2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</a:p>
          <a:p>
            <a:pPr lvl="0"/>
            <a:r>
              <a:rPr lang="en-US" sz="22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  od</a:t>
            </a:r>
            <a:r>
              <a:rPr lang="en-US" sz="22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2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unitprice</a:t>
            </a:r>
            <a:r>
              <a:rPr lang="en-US" sz="22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2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</a:p>
          <a:p>
            <a:pPr lvl="0"/>
            <a:r>
              <a:rPr lang="en-US" sz="22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  od</a:t>
            </a:r>
            <a:r>
              <a:rPr lang="en-US" sz="22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2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qty</a:t>
            </a:r>
          </a:p>
          <a:p>
            <a:pPr lvl="0"/>
            <a:r>
              <a:rPr lang="en-US" sz="22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</a:t>
            </a:r>
            <a:r>
              <a:rPr lang="en-US" sz="22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Sales</a:t>
            </a:r>
            <a:r>
              <a:rPr lang="en-US" sz="22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2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Orders </a:t>
            </a:r>
            <a:r>
              <a:rPr lang="en-US" sz="22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sz="22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 </a:t>
            </a:r>
          </a:p>
          <a:p>
            <a:pPr lvl="0"/>
            <a:r>
              <a:rPr lang="en-US" sz="22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  <a:r>
              <a:rPr lang="en-US" sz="22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JOIN</a:t>
            </a:r>
            <a:r>
              <a:rPr lang="en-US" sz="22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Sales</a:t>
            </a:r>
            <a:r>
              <a:rPr lang="en-US" sz="22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2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OrderDetails </a:t>
            </a:r>
            <a:r>
              <a:rPr lang="en-US" sz="22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sz="22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od </a:t>
            </a:r>
          </a:p>
          <a:p>
            <a:pPr lvl="0"/>
            <a:r>
              <a:rPr lang="en-US" sz="22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  <a:r>
              <a:rPr lang="en-US" sz="22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ON</a:t>
            </a:r>
            <a:r>
              <a:rPr lang="en-US" sz="22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</a:t>
            </a:r>
            <a:r>
              <a:rPr lang="en-US" sz="22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2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orderid </a:t>
            </a:r>
            <a:r>
              <a:rPr lang="en-US" sz="22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=</a:t>
            </a:r>
            <a:r>
              <a:rPr lang="en-US" sz="22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od</a:t>
            </a:r>
            <a:r>
              <a:rPr lang="en-US" sz="22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2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orderid</a:t>
            </a:r>
            <a:r>
              <a:rPr lang="en-US" sz="22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22529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460D9-37D9-4F77-8FB5-7BA3B6F2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85406"/>
          </a:xfrm>
        </p:spPr>
        <p:txBody>
          <a:bodyPr>
            <a:normAutofit/>
          </a:bodyPr>
          <a:lstStyle/>
          <a:p>
            <a:r>
              <a:rPr lang="pt-BR" dirty="0"/>
              <a:t>OUTER JOIN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DF7EACF-864D-41E0-A913-934CC11CB257}"/>
              </a:ext>
            </a:extLst>
          </p:cNvPr>
          <p:cNvSpPr txBox="1"/>
          <p:nvPr/>
        </p:nvSpPr>
        <p:spPr>
          <a:xfrm>
            <a:off x="761797" y="1707502"/>
            <a:ext cx="105689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Retorna todas as linhas de uma tabela (Preservada) e qualquer combinação com a segunda tabela;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Linhas adicionais são adicionadas para as linhas quem que não houver combinação entre as tabelas;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Exemplo: Retornar todos os clientes e para aqueles que fizeram pedidos, retornar os dados do pedido e o que não tiverem realizado nenhum pedido retornar NULL.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87A4A79C-3A23-4E29-8410-23741B3D2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797" y="3184830"/>
            <a:ext cx="6256338" cy="654025"/>
          </a:xfrm>
          <a:prstGeom prst="roundRect">
            <a:avLst>
              <a:gd name="adj" fmla="val 0"/>
            </a:avLst>
          </a:prstGeom>
          <a:solidFill>
            <a:srgbClr val="D2D2D2"/>
          </a:soli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0"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</a:t>
            </a:r>
            <a:r>
              <a:rPr lang="en-US" sz="2000" b="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t1 </a:t>
            </a:r>
            <a:r>
              <a:rPr lang="en-US" sz="2000" b="0" dirty="0">
                <a:solidFill>
                  <a:srgbClr val="FFFFFF">
                    <a:lumMod val="50000"/>
                  </a:srgb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LEFT OUTER JOIN</a:t>
            </a:r>
            <a:r>
              <a:rPr lang="en-US" sz="2000" b="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t2 </a:t>
            </a:r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ON</a:t>
            </a:r>
          </a:p>
          <a:p>
            <a:pPr lvl="0"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t1.col = t2.col	</a:t>
            </a:r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7B5FC65C-E0F4-457B-BEB2-1002BA82F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797" y="4008133"/>
            <a:ext cx="6256338" cy="654025"/>
          </a:xfrm>
          <a:prstGeom prst="roundRect">
            <a:avLst>
              <a:gd name="adj" fmla="val 0"/>
            </a:avLst>
          </a:prstGeom>
          <a:solidFill>
            <a:srgbClr val="D2D2D2"/>
          </a:soli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0"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</a:t>
            </a:r>
            <a:r>
              <a:rPr lang="en-US" sz="2000" b="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t1 </a:t>
            </a:r>
            <a:r>
              <a:rPr lang="en-US" sz="2000" b="0" dirty="0">
                <a:solidFill>
                  <a:srgbClr val="FFFFFF">
                    <a:lumMod val="50000"/>
                  </a:srgb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RIGHT OUTER JOIN</a:t>
            </a:r>
            <a:r>
              <a:rPr lang="en-US" sz="2000" b="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t2 </a:t>
            </a:r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ON</a:t>
            </a:r>
          </a:p>
          <a:p>
            <a:pPr lvl="0"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t1.col = t2.col</a:t>
            </a:r>
          </a:p>
        </p:txBody>
      </p:sp>
    </p:spTree>
    <p:extLst>
      <p:ext uri="{BB962C8B-B14F-4D97-AF65-F5344CB8AC3E}">
        <p14:creationId xmlns:p14="http://schemas.microsoft.com/office/powerpoint/2010/main" val="769239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460D9-37D9-4F77-8FB5-7BA3B6F2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85406"/>
          </a:xfrm>
        </p:spPr>
        <p:txBody>
          <a:bodyPr>
            <a:normAutofit/>
          </a:bodyPr>
          <a:lstStyle/>
          <a:p>
            <a:r>
              <a:rPr lang="pt-BR" dirty="0" err="1"/>
              <a:t>cross</a:t>
            </a:r>
            <a:r>
              <a:rPr lang="pt-BR" dirty="0"/>
              <a:t> JOIN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DF7EACF-864D-41E0-A913-934CC11CB257}"/>
              </a:ext>
            </a:extLst>
          </p:cNvPr>
          <p:cNvSpPr txBox="1"/>
          <p:nvPr/>
        </p:nvSpPr>
        <p:spPr>
          <a:xfrm>
            <a:off x="761797" y="1707502"/>
            <a:ext cx="105689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Combina todas as linhas entre as tabelas;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Resultado é todas as combinações possíveis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Fundação lógica para INNER e OUTER </a:t>
            </a:r>
            <a:r>
              <a:rPr lang="pt-BR" dirty="0" err="1"/>
              <a:t>joins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Inner e Outer Joins começam com o plano cartesiano e adicionam os filtros (Predicados na cláusula 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Outer Joins adicionam filtros e NULL para as linhas em que não houver combinação.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84ED8213-7EAB-4B94-829B-0159D2376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4399" y="3600903"/>
            <a:ext cx="6256338" cy="923330"/>
          </a:xfrm>
          <a:prstGeom prst="roundRect">
            <a:avLst>
              <a:gd name="adj" fmla="val 0"/>
            </a:avLst>
          </a:prstGeom>
          <a:solidFill>
            <a:srgbClr val="D2D2D2"/>
          </a:soli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0"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sz="2000" b="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e1.firstname, e2.lastname</a:t>
            </a:r>
          </a:p>
          <a:p>
            <a:pPr lvl="0"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</a:t>
            </a:r>
            <a:r>
              <a:rPr lang="en-US" sz="2000" b="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HR.Employees </a:t>
            </a:r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sz="2000" b="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e1 </a:t>
            </a:r>
          </a:p>
          <a:p>
            <a:pPr lvl="0"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solidFill>
                  <a:srgbClr val="FFFFFF">
                    <a:lumMod val="50000"/>
                  </a:srgb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CROSS JOIN</a:t>
            </a:r>
            <a:r>
              <a:rPr lang="en-US" sz="2000" b="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HR.Employees </a:t>
            </a:r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sz="2000" b="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e2;</a:t>
            </a:r>
          </a:p>
        </p:txBody>
      </p:sp>
    </p:spTree>
    <p:extLst>
      <p:ext uri="{BB962C8B-B14F-4D97-AF65-F5344CB8AC3E}">
        <p14:creationId xmlns:p14="http://schemas.microsoft.com/office/powerpoint/2010/main" val="85497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460D9-37D9-4F77-8FB5-7BA3B6F2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85406"/>
          </a:xfrm>
        </p:spPr>
        <p:txBody>
          <a:bodyPr>
            <a:normAutofit/>
          </a:bodyPr>
          <a:lstStyle/>
          <a:p>
            <a:r>
              <a:rPr lang="pt-BR" dirty="0"/>
              <a:t>Self </a:t>
            </a:r>
            <a:r>
              <a:rPr lang="pt-BR" dirty="0" err="1"/>
              <a:t>join</a:t>
            </a:r>
            <a:r>
              <a:rPr lang="pt-BR" dirty="0"/>
              <a:t>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DF7EACF-864D-41E0-A913-934CC11CB257}"/>
              </a:ext>
            </a:extLst>
          </p:cNvPr>
          <p:cNvSpPr txBox="1"/>
          <p:nvPr/>
        </p:nvSpPr>
        <p:spPr>
          <a:xfrm>
            <a:off x="761797" y="1707502"/>
            <a:ext cx="105689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Comparar linhas na mesma tabela;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Cria duas instancias da mesma tabela na cláusula FROM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É necessário pelo menos um apelido para tabela.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186C506-A344-44B7-86CA-55C6B2342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826" y="648095"/>
            <a:ext cx="3869655" cy="5561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8424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460D9-37D9-4F77-8FB5-7BA3B6F2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85406"/>
          </a:xfrm>
        </p:spPr>
        <p:txBody>
          <a:bodyPr>
            <a:normAutofit/>
          </a:bodyPr>
          <a:lstStyle/>
          <a:p>
            <a:r>
              <a:rPr lang="pt-BR" dirty="0"/>
              <a:t>Exercício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DF7EACF-864D-41E0-A913-934CC11CB257}"/>
              </a:ext>
            </a:extLst>
          </p:cNvPr>
          <p:cNvSpPr txBox="1"/>
          <p:nvPr/>
        </p:nvSpPr>
        <p:spPr>
          <a:xfrm>
            <a:off x="700635" y="1707502"/>
            <a:ext cx="105689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1: Reescreva o script montado no módulo anterior, e ao invés de utilizar a Expressão case para exibir as categorias dos produtos faça um INNER JOIN entre as tabelas de Categoria (</a:t>
            </a:r>
            <a:r>
              <a:rPr lang="pt-BR" dirty="0" err="1"/>
              <a:t>Production.Categories</a:t>
            </a:r>
            <a:r>
              <a:rPr lang="pt-BR" dirty="0"/>
              <a:t>) e Produto (</a:t>
            </a:r>
            <a:r>
              <a:rPr lang="pt-BR" dirty="0" err="1"/>
              <a:t>Production.Products</a:t>
            </a:r>
            <a:r>
              <a:rPr lang="pt-B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2: O departamento de vendas gostaria de um relatório de todos os clientes que fizeram pelo menos um pedido, com as informações detalhadas de cada um. </a:t>
            </a:r>
            <a:r>
              <a:rPr lang="en-US" dirty="0"/>
              <a:t>(</a:t>
            </a:r>
            <a:r>
              <a:rPr lang="en-US" dirty="0" err="1"/>
              <a:t>Sales.Customer</a:t>
            </a:r>
            <a:r>
              <a:rPr lang="en-US" dirty="0"/>
              <a:t>, </a:t>
            </a:r>
            <a:r>
              <a:rPr lang="en-US" dirty="0" err="1"/>
              <a:t>Sales.Orders</a:t>
            </a:r>
            <a:r>
              <a:rPr lang="en-US" dirty="0"/>
              <a:t>, </a:t>
            </a:r>
            <a:r>
              <a:rPr lang="en-US" dirty="0" err="1"/>
              <a:t>Sales.OrderDetails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3: O departamento de RH gostaria de um relatório na qual fosse exibido os colaboradores e seus gerentes. Mostrando os campos </a:t>
            </a:r>
            <a:r>
              <a:rPr lang="pt-BR" dirty="0" err="1"/>
              <a:t>Lastname</a:t>
            </a:r>
            <a:r>
              <a:rPr lang="pt-BR" dirty="0"/>
              <a:t>, </a:t>
            </a:r>
            <a:r>
              <a:rPr lang="pt-BR" dirty="0" err="1"/>
              <a:t>Firstname</a:t>
            </a:r>
            <a:r>
              <a:rPr lang="pt-BR" dirty="0"/>
              <a:t> e </a:t>
            </a:r>
            <a:r>
              <a:rPr lang="pt-BR" dirty="0" err="1"/>
              <a:t>Title</a:t>
            </a:r>
            <a:r>
              <a:rPr lang="pt-BR" dirty="0"/>
              <a:t> tanto para os empregados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quanto para os gerentes. </a:t>
            </a:r>
          </a:p>
        </p:txBody>
      </p:sp>
    </p:spTree>
    <p:extLst>
      <p:ext uri="{BB962C8B-B14F-4D97-AF65-F5344CB8AC3E}">
        <p14:creationId xmlns:p14="http://schemas.microsoft.com/office/powerpoint/2010/main" val="210148126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598</Words>
  <Application>Microsoft Office PowerPoint</Application>
  <PresentationFormat>Widescreen</PresentationFormat>
  <Paragraphs>71</Paragraphs>
  <Slides>9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Calisto MT</vt:lpstr>
      <vt:lpstr>Lucida Sans Unicode</vt:lpstr>
      <vt:lpstr>Segoe UI</vt:lpstr>
      <vt:lpstr>Univers Condensed</vt:lpstr>
      <vt:lpstr>ChronicleVTI</vt:lpstr>
      <vt:lpstr>Módulo 4</vt:lpstr>
      <vt:lpstr>Overview do módulo</vt:lpstr>
      <vt:lpstr>Cláusula from e tabelas virtuais</vt:lpstr>
      <vt:lpstr>Tipos de join</vt:lpstr>
      <vt:lpstr>INNER JOIN </vt:lpstr>
      <vt:lpstr>OUTER JOIN </vt:lpstr>
      <vt:lpstr>cross JOIN </vt:lpstr>
      <vt:lpstr>Self join </vt:lpstr>
      <vt:lpstr>Exercício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1</dc:title>
  <dc:creator>Allan Sousa</dc:creator>
  <cp:lastModifiedBy>Allan Sousa</cp:lastModifiedBy>
  <cp:revision>35</cp:revision>
  <dcterms:created xsi:type="dcterms:W3CDTF">2020-11-19T21:18:59Z</dcterms:created>
  <dcterms:modified xsi:type="dcterms:W3CDTF">2020-11-24T19:48:51Z</dcterms:modified>
</cp:coreProperties>
</file>