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36" autoAdjust="0"/>
  </p:normalViewPr>
  <p:slideViewPr>
    <p:cSldViewPr snapToGrid="0">
      <p:cViewPr varScale="1">
        <p:scale>
          <a:sx n="73" d="100"/>
          <a:sy n="73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230B-0B61-4CE5-824D-7B49488B45AE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D011-6D96-4288-A001-B47F6AF9F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Abrir a tela em branco e desenhar a estrutura das bases e objetos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981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10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Diga a engine o que você quer retornar. </a:t>
            </a:r>
          </a:p>
          <a:p>
            <a:r>
              <a:rPr lang="pt-BR" dirty="0"/>
              <a:t>Exiba informação sobre todos os clientes que vivem na cidade de Belém e não verifique linha a linha se aquele cliente é da cidade de Belém e então analise a próxima linha.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173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08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Definição de </a:t>
            </a:r>
            <a:r>
              <a:rPr lang="pt-BR" dirty="0" err="1"/>
              <a:t>subconsultas</a:t>
            </a:r>
            <a:r>
              <a:rPr lang="pt-BR" dirty="0"/>
              <a:t>: teste com o </a:t>
            </a:r>
            <a:r>
              <a:rPr lang="pt-BR" dirty="0" err="1"/>
              <a:t>Exists</a:t>
            </a:r>
            <a:r>
              <a:rPr lang="pt-BR" dirty="0"/>
              <a:t> </a:t>
            </a:r>
          </a:p>
          <a:p>
            <a:r>
              <a:rPr lang="pt-BR" dirty="0"/>
              <a:t>Reforçar a integridade de dados: CHECK Constraints</a:t>
            </a:r>
          </a:p>
          <a:p>
            <a:endParaRPr lang="pt-BR" dirty="0"/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TSQLV4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pt-B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Teste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01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CHK_Genero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CHECK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pt-B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'Z'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pt-B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Teste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588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532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973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90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30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91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01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81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347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132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711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807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60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B6ACE-CB40-4CCC-919D-00BABB3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96" y="732605"/>
            <a:ext cx="4401596" cy="3914947"/>
          </a:xfrm>
        </p:spPr>
        <p:txBody>
          <a:bodyPr>
            <a:normAutofit/>
          </a:bodyPr>
          <a:lstStyle/>
          <a:p>
            <a:r>
              <a:rPr lang="pt-BR" sz="6600" b="1" dirty="0"/>
              <a:t>Módulo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3A0FB-672A-43F0-97AC-F37E1023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6" y="1908135"/>
            <a:ext cx="9206862" cy="345834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j-lt"/>
              </a:rPr>
              <a:t>Introdução ao T-SQL.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/>
          <a:lstStyle/>
          <a:p>
            <a:r>
              <a:rPr lang="pt-BR" dirty="0"/>
              <a:t>  CONTROLE DE FLUXO, ERROS E TRANSAÇÕES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849C9E-B317-401A-AE07-231649888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442478"/>
              </p:ext>
            </p:extLst>
          </p:nvPr>
        </p:nvGraphicFramePr>
        <p:xfrm>
          <a:off x="814934" y="1950990"/>
          <a:ext cx="2648755" cy="417373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48755">
                  <a:extLst>
                    <a:ext uri="{9D8B030D-6E8A-4147-A177-3AD203B41FA5}">
                      <a16:colId xmlns:a16="http://schemas.microsoft.com/office/drawing/2014/main" val="31533747"/>
                    </a:ext>
                  </a:extLst>
                </a:gridCol>
              </a:tblGrid>
              <a:tr h="117653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Control of Flow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652383"/>
                  </a:ext>
                </a:extLst>
              </a:tr>
              <a:tr h="299720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… ELSE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BREAK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CONTINUE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BEGIN … END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WAITFOR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505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452774-CCEF-4646-8F28-6BBB6F9EA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90099"/>
              </p:ext>
            </p:extLst>
          </p:nvPr>
        </p:nvGraphicFramePr>
        <p:xfrm>
          <a:off x="4771621" y="1950990"/>
          <a:ext cx="2648755" cy="417373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48755">
                  <a:extLst>
                    <a:ext uri="{9D8B030D-6E8A-4147-A177-3AD203B41FA5}">
                      <a16:colId xmlns:a16="http://schemas.microsoft.com/office/drawing/2014/main" val="31533747"/>
                    </a:ext>
                  </a:extLst>
                </a:gridCol>
              </a:tblGrid>
              <a:tr h="117653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Error Handling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652383"/>
                  </a:ext>
                </a:extLst>
              </a:tr>
              <a:tr h="299720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THROW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5055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D26389C-68E5-466C-82D9-1E305720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42584"/>
              </p:ext>
            </p:extLst>
          </p:nvPr>
        </p:nvGraphicFramePr>
        <p:xfrm>
          <a:off x="8728311" y="1950991"/>
          <a:ext cx="2648755" cy="417373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48755">
                  <a:extLst>
                    <a:ext uri="{9D8B030D-6E8A-4147-A177-3AD203B41FA5}">
                      <a16:colId xmlns:a16="http://schemas.microsoft.com/office/drawing/2014/main" val="31533747"/>
                    </a:ext>
                  </a:extLst>
                </a:gridCol>
              </a:tblGrid>
              <a:tr h="117653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Transaction Control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652383"/>
                  </a:ext>
                </a:extLst>
              </a:tr>
              <a:tr h="29972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BEGIN TRANSACTION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ROLLBACK TRANSACTION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 TRANSACTION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ROLLBACK 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 TRANSACTION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5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42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/>
          <a:lstStyle/>
          <a:p>
            <a:r>
              <a:rPr lang="pt-BR" dirty="0"/>
              <a:t>  COMENTÁRIOS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410FB63F-BAC7-4F6C-88FB-F15DE0733A20}"/>
              </a:ext>
            </a:extLst>
          </p:cNvPr>
          <p:cNvSpPr txBox="1"/>
          <p:nvPr/>
        </p:nvSpPr>
        <p:spPr>
          <a:xfrm>
            <a:off x="750367" y="2317539"/>
            <a:ext cx="81191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en-US" b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b="0" dirty="0">
                <a:solidFill>
                  <a:srgbClr val="008000"/>
                </a:solidFill>
                <a:latin typeface="Consolas" panose="020B0609020204030204" pitchFamily="49" charset="0"/>
              </a:rPr>
              <a:t>      All the text in this paragraph will be treated as </a:t>
            </a:r>
          </a:p>
          <a:p>
            <a:pPr lvl="0"/>
            <a:r>
              <a:rPr lang="en-GB" b="0" dirty="0">
                <a:solidFill>
                  <a:srgbClr val="008000"/>
                </a:solidFill>
                <a:latin typeface="Consolas" panose="020B0609020204030204" pitchFamily="49" charset="0"/>
              </a:rPr>
              <a:t>      comments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by SQL Server.</a:t>
            </a:r>
            <a:endParaRPr lang="en-US" b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01CB701-0E8F-4D88-AD8F-75C062576A5D}"/>
              </a:ext>
            </a:extLst>
          </p:cNvPr>
          <p:cNvSpPr txBox="1"/>
          <p:nvPr/>
        </p:nvSpPr>
        <p:spPr>
          <a:xfrm>
            <a:off x="750367" y="4070756"/>
            <a:ext cx="81191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b="0" dirty="0">
                <a:solidFill>
                  <a:srgbClr val="008000"/>
                </a:solidFill>
                <a:latin typeface="Consolas" panose="020B0609020204030204" pitchFamily="49" charset="0"/>
              </a:rPr>
              <a:t>-- This is an inline comment</a:t>
            </a:r>
            <a:endParaRPr lang="en-US" b="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8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/>
          <a:lstStyle/>
          <a:p>
            <a:r>
              <a:rPr lang="pt-BR" dirty="0"/>
              <a:t>  SEPARADORES DE BLOCO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D9B828-C919-4AC6-9D79-C3E23D24A7A4}"/>
              </a:ext>
            </a:extLst>
          </p:cNvPr>
          <p:cNvSpPr txBox="1"/>
          <p:nvPr/>
        </p:nvSpPr>
        <p:spPr>
          <a:xfrm>
            <a:off x="910964" y="1900237"/>
            <a:ext cx="10370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Blocos são conjuntos de comandos enviados ao SQL Server como uma unidade;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Blocos determinam o escopo de uma variável, resolução de nome;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separar um bloco no SQL Server utilizamos a palavra-chave 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GO não é comando T-SQL;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GO [contador] executa o bloco anterior de acordo com o valor de [contador].</a:t>
            </a:r>
          </a:p>
        </p:txBody>
      </p:sp>
    </p:spTree>
    <p:extLst>
      <p:ext uri="{BB962C8B-B14F-4D97-AF65-F5344CB8AC3E}">
        <p14:creationId xmlns:p14="http://schemas.microsoft.com/office/powerpoint/2010/main" val="138513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/>
          <a:lstStyle/>
          <a:p>
            <a:r>
              <a:rPr lang="pt-BR" dirty="0"/>
              <a:t>  teoria de conjuntos e o sql server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BFBC7B-C2C2-4A1A-A868-8C4459FC6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18973"/>
              </p:ext>
            </p:extLst>
          </p:nvPr>
        </p:nvGraphicFramePr>
        <p:xfrm>
          <a:off x="1981993" y="1869849"/>
          <a:ext cx="8228012" cy="390747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4765">
                  <a:extLst>
                    <a:ext uri="{9D8B030D-6E8A-4147-A177-3AD203B41FA5}">
                      <a16:colId xmlns:a16="http://schemas.microsoft.com/office/drawing/2014/main" val="1062770297"/>
                    </a:ext>
                  </a:extLst>
                </a:gridCol>
                <a:gridCol w="4703247">
                  <a:extLst>
                    <a:ext uri="{9D8B030D-6E8A-4147-A177-3AD203B41FA5}">
                      <a16:colId xmlns:a16="http://schemas.microsoft.com/office/drawing/2014/main" val="511909625"/>
                    </a:ext>
                  </a:extLst>
                </a:gridCol>
              </a:tblGrid>
              <a:tr h="871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Característica</a:t>
                      </a: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 um Conjunto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Exemplo</a:t>
                      </a:r>
                      <a:endParaRPr lang="en-US" sz="20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066489"/>
                  </a:ext>
                </a:extLst>
              </a:tr>
              <a:tr h="923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Elementos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 um conjunto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são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conhecidos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como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membros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Cliente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é um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membro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 um conjunto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chamado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Clientes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964986"/>
                  </a:ext>
                </a:extLst>
              </a:tr>
              <a:tr h="932385">
                <a:tc>
                  <a:txBody>
                    <a:bodyPr/>
                    <a:lstStyle/>
                    <a:p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Elementos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 um conjunto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são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descritos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através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seus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atributos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Nome,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Sobrenome</a:t>
                      </a:r>
                      <a:r>
                        <a:rPr lang="en-GB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GB" sz="20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Idade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249704"/>
                  </a:ext>
                </a:extLst>
              </a:tr>
              <a:tr h="932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Elementos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devem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únicos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do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83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96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>
            <a:normAutofit fontScale="90000"/>
          </a:bodyPr>
          <a:lstStyle/>
          <a:p>
            <a:r>
              <a:rPr lang="pt-BR" dirty="0"/>
              <a:t>  teoria de conjuntos aplicadas as consultas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F8FB6B44-4AF9-46B9-B643-7B05CACB7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63549"/>
              </p:ext>
            </p:extLst>
          </p:nvPr>
        </p:nvGraphicFramePr>
        <p:xfrm>
          <a:off x="2526738" y="1638043"/>
          <a:ext cx="7728609" cy="45309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310828">
                  <a:extLst>
                    <a:ext uri="{9D8B030D-6E8A-4147-A177-3AD203B41FA5}">
                      <a16:colId xmlns:a16="http://schemas.microsoft.com/office/drawing/2014/main" val="1391471806"/>
                    </a:ext>
                  </a:extLst>
                </a:gridCol>
                <a:gridCol w="4417781">
                  <a:extLst>
                    <a:ext uri="{9D8B030D-6E8A-4147-A177-3AD203B41FA5}">
                      <a16:colId xmlns:a16="http://schemas.microsoft.com/office/drawing/2014/main" val="2297599828"/>
                    </a:ext>
                  </a:extLst>
                </a:gridCol>
              </a:tblGrid>
              <a:tr h="704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Aplicação</a:t>
                      </a: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 Teoria dos conjuntos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Comentários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483817"/>
                  </a:ext>
                </a:extLst>
              </a:tr>
              <a:tr h="74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Consulte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todos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elementos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uma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vez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Consultar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tabela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inteira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277118"/>
                  </a:ext>
                </a:extLst>
              </a:tr>
              <a:tr h="753611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processamento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baseado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conjuntos.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Diga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 engine o que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você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quer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retornar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061725"/>
                  </a:ext>
                </a:extLst>
              </a:tr>
              <a:tr h="753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Evite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cursores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loops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Não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faça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processamento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linha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linha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801204"/>
                  </a:ext>
                </a:extLst>
              </a:tr>
              <a:tr h="753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Membros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 um conjunto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devem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únicos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Defina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chaves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únicas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na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tabela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124522"/>
                  </a:ext>
                </a:extLst>
              </a:tr>
              <a:tr h="753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Não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há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ordem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definida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ao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resultado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Use ORDER BY se o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resultado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precisa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ser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ordenado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 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71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40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>
            <a:normAutofit/>
          </a:bodyPr>
          <a:lstStyle/>
          <a:p>
            <a:r>
              <a:rPr lang="pt-BR" dirty="0"/>
              <a:t>  lógica de predicados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5F874B-B902-4132-9559-851098E4840C}"/>
              </a:ext>
            </a:extLst>
          </p:cNvPr>
          <p:cNvSpPr txBox="1"/>
          <p:nvPr/>
        </p:nvSpPr>
        <p:spPr>
          <a:xfrm>
            <a:off x="750367" y="1764652"/>
            <a:ext cx="10691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Lógica de Predicado é outra base matemática para o modelo de banco de dados relacionais;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teoria, um predicado é uma propriedade ou expressão que é verdadeiro ou falso;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Predicado também pode ser chamado como </a:t>
            </a:r>
            <a:r>
              <a:rPr lang="pt-BR" b="1" dirty="0"/>
              <a:t>Expressão Booleana</a:t>
            </a:r>
          </a:p>
        </p:txBody>
      </p:sp>
    </p:spTree>
    <p:extLst>
      <p:ext uri="{BB962C8B-B14F-4D97-AF65-F5344CB8AC3E}">
        <p14:creationId xmlns:p14="http://schemas.microsoft.com/office/powerpoint/2010/main" val="240566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>
            <a:normAutofit fontScale="90000"/>
          </a:bodyPr>
          <a:lstStyle/>
          <a:p>
            <a:r>
              <a:rPr lang="pt-BR" dirty="0"/>
              <a:t>  lógica de predicados aplicada a consultas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2F1872-100D-40EA-A492-4BBE228AB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28250"/>
              </p:ext>
            </p:extLst>
          </p:nvPr>
        </p:nvGraphicFramePr>
        <p:xfrm>
          <a:off x="3254828" y="1764652"/>
          <a:ext cx="5682342" cy="405460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682342">
                  <a:extLst>
                    <a:ext uri="{9D8B030D-6E8A-4147-A177-3AD203B41FA5}">
                      <a16:colId xmlns:a16="http://schemas.microsoft.com/office/drawing/2014/main" val="2895025840"/>
                    </a:ext>
                  </a:extLst>
                </a:gridCol>
              </a:tblGrid>
              <a:tr h="7657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Uso</a:t>
                      </a:r>
                      <a:r>
                        <a:rPr lang="en-GB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para </a:t>
                      </a:r>
                      <a:r>
                        <a:rPr lang="en-GB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GB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Predicados</a:t>
                      </a:r>
                      <a:endParaRPr 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9473"/>
                  </a:ext>
                </a:extLst>
              </a:tr>
              <a:tr h="328890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Filtrar</a:t>
                      </a:r>
                      <a:r>
                        <a:rPr lang="en-GB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dados </a:t>
                      </a:r>
                      <a:r>
                        <a:rPr lang="en-GB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</a:t>
                      </a:r>
                      <a:r>
                        <a:rPr lang="en-GB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consultas</a:t>
                      </a:r>
                      <a:endParaRPr lang="en-GB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Prover </a:t>
                      </a:r>
                      <a:r>
                        <a:rPr lang="en-GB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lógica</a:t>
                      </a:r>
                      <a:r>
                        <a:rPr lang="en-GB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condicional</a:t>
                      </a:r>
                      <a:r>
                        <a:rPr lang="en-GB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para </a:t>
                      </a:r>
                      <a:r>
                        <a:rPr lang="en-GB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Expressões</a:t>
                      </a:r>
                      <a:r>
                        <a:rPr lang="en-GB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Joins de </a:t>
                      </a:r>
                      <a:r>
                        <a:rPr lang="en-GB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tabelas</a:t>
                      </a:r>
                      <a:endParaRPr lang="en-GB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Definição</a:t>
                      </a:r>
                      <a:r>
                        <a:rPr lang="en-GB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 </a:t>
                      </a:r>
                      <a:r>
                        <a:rPr lang="en-GB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Subconsultas</a:t>
                      </a:r>
                      <a:endParaRPr lang="en-GB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Reforçar</a:t>
                      </a:r>
                      <a:r>
                        <a:rPr lang="en-GB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GB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integridade</a:t>
                      </a:r>
                      <a:r>
                        <a:rPr lang="en-GB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 dados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Controle</a:t>
                      </a:r>
                      <a:r>
                        <a:rPr lang="en-GB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 </a:t>
                      </a:r>
                      <a:r>
                        <a:rPr lang="en-GB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fluxo</a:t>
                      </a:r>
                      <a:endParaRPr 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0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7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>
            <a:normAutofit/>
          </a:bodyPr>
          <a:lstStyle/>
          <a:p>
            <a:r>
              <a:rPr lang="pt-BR" dirty="0"/>
              <a:t>  Elementos de uma instrução </a:t>
            </a:r>
            <a:r>
              <a:rPr lang="pt-BR" dirty="0" err="1"/>
              <a:t>select</a:t>
            </a:r>
            <a:endParaRPr lang="pt-BR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78FA4641-7A8C-4A5D-8DAE-AC5723401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3652"/>
              </p:ext>
            </p:extLst>
          </p:nvPr>
        </p:nvGraphicFramePr>
        <p:xfrm>
          <a:off x="1579178" y="1891863"/>
          <a:ext cx="9033643" cy="422605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684300">
                  <a:extLst>
                    <a:ext uri="{9D8B030D-6E8A-4147-A177-3AD203B41FA5}">
                      <a16:colId xmlns:a16="http://schemas.microsoft.com/office/drawing/2014/main" val="2341900508"/>
                    </a:ext>
                  </a:extLst>
                </a:gridCol>
                <a:gridCol w="2649987">
                  <a:extLst>
                    <a:ext uri="{9D8B030D-6E8A-4147-A177-3AD203B41FA5}">
                      <a16:colId xmlns:a16="http://schemas.microsoft.com/office/drawing/2014/main" val="4124989812"/>
                    </a:ext>
                  </a:extLst>
                </a:gridCol>
                <a:gridCol w="4699356">
                  <a:extLst>
                    <a:ext uri="{9D8B030D-6E8A-4147-A177-3AD203B41FA5}">
                      <a16:colId xmlns:a16="http://schemas.microsoft.com/office/drawing/2014/main" val="2959550890"/>
                    </a:ext>
                  </a:extLst>
                </a:gridCol>
              </a:tblGrid>
              <a:tr h="514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Elemento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Expressão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Função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21524"/>
                  </a:ext>
                </a:extLst>
              </a:tr>
              <a:tr h="56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&lt;select list&gt;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Define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quais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colunas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serão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retornadas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233866"/>
                  </a:ext>
                </a:extLst>
              </a:tr>
              <a:tr h="707421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FROM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&lt;table source&gt;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Define a(s)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tabela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(s) que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será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consultado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620386"/>
                  </a:ext>
                </a:extLst>
              </a:tr>
              <a:tr h="7074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WHERE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&lt;search condition&gt; 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Filtra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os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dados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retornados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usando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predicados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145850"/>
                  </a:ext>
                </a:extLst>
              </a:tr>
              <a:tr h="56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 BY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&lt;group by list&gt;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Organiza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as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linhas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por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grupos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838589"/>
                  </a:ext>
                </a:extLst>
              </a:tr>
              <a:tr h="56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HAVING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&lt;search condition&gt;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Filtra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os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grupos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utilizando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predicado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367692"/>
                  </a:ext>
                </a:extLst>
              </a:tr>
              <a:tr h="550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 BY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&lt;order by list&gt;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Ordena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 </a:t>
                      </a:r>
                      <a:r>
                        <a:rPr kumimoji="0" lang="en-GB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resultado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01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356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>
            <a:normAutofit/>
          </a:bodyPr>
          <a:lstStyle/>
          <a:p>
            <a:r>
              <a:rPr lang="pt-BR" dirty="0"/>
              <a:t>  processamento lógico de consultas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F9C540-769C-4777-B889-3AEF9D6B4A8E}"/>
              </a:ext>
            </a:extLst>
          </p:cNvPr>
          <p:cNvSpPr txBox="1">
            <a:spLocks/>
          </p:cNvSpPr>
          <p:nvPr/>
        </p:nvSpPr>
        <p:spPr>
          <a:xfrm>
            <a:off x="994816" y="2024743"/>
            <a:ext cx="8119156" cy="3543300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b="0" kern="0" dirty="0">
                <a:solidFill>
                  <a:srgbClr val="000000"/>
                </a:solidFill>
              </a:rPr>
              <a:t>5. 	SELECT		&lt;select list&gt; </a:t>
            </a:r>
          </a:p>
          <a:p>
            <a:pPr marL="0" lvl="0" indent="0">
              <a:buNone/>
            </a:pPr>
            <a:r>
              <a:rPr lang="en-GB" b="0" kern="0" dirty="0">
                <a:solidFill>
                  <a:srgbClr val="000000"/>
                </a:solidFill>
              </a:rPr>
              <a:t>1. 	FROM		&lt;table source&gt;</a:t>
            </a:r>
          </a:p>
          <a:p>
            <a:pPr marL="0" lvl="0" indent="0">
              <a:buNone/>
            </a:pPr>
            <a:r>
              <a:rPr lang="en-GB" b="0" kern="0" dirty="0">
                <a:solidFill>
                  <a:srgbClr val="000000"/>
                </a:solidFill>
              </a:rPr>
              <a:t>2. 	WHERE		&lt;search condition&gt;</a:t>
            </a:r>
          </a:p>
          <a:p>
            <a:pPr marL="0" lvl="0" indent="0">
              <a:buNone/>
            </a:pPr>
            <a:r>
              <a:rPr lang="en-GB" b="0" kern="0" dirty="0">
                <a:solidFill>
                  <a:srgbClr val="000000"/>
                </a:solidFill>
              </a:rPr>
              <a:t>3.	GROUP BY		&lt;group by list&gt;</a:t>
            </a:r>
          </a:p>
          <a:p>
            <a:pPr marL="0" lvl="0" indent="0">
              <a:buNone/>
            </a:pPr>
            <a:r>
              <a:rPr lang="en-GB" b="0" kern="0" dirty="0">
                <a:solidFill>
                  <a:srgbClr val="000000"/>
                </a:solidFill>
              </a:rPr>
              <a:t>4.	HAVING		&lt;search condition&gt;</a:t>
            </a:r>
          </a:p>
          <a:p>
            <a:pPr marL="0" lvl="0" indent="0">
              <a:buNone/>
            </a:pPr>
            <a:r>
              <a:rPr lang="en-GB" b="0" kern="0" dirty="0">
                <a:solidFill>
                  <a:srgbClr val="000000"/>
                </a:solidFill>
              </a:rPr>
              <a:t>6.	ORDER BY		&lt;order by list&gt;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1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63" y="979246"/>
            <a:ext cx="11026474" cy="785406"/>
          </a:xfrm>
        </p:spPr>
        <p:txBody>
          <a:bodyPr>
            <a:normAutofit fontScale="90000"/>
          </a:bodyPr>
          <a:lstStyle/>
          <a:p>
            <a:r>
              <a:rPr lang="pt-BR" dirty="0"/>
              <a:t>  aplicando processamento lógico de consultas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9D3E09-3259-45F0-AF3E-A0B382136187}"/>
              </a:ext>
            </a:extLst>
          </p:cNvPr>
          <p:cNvSpPr/>
          <p:nvPr/>
        </p:nvSpPr>
        <p:spPr>
          <a:xfrm>
            <a:off x="1004206" y="2318658"/>
            <a:ext cx="9653283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TSQLV4</a:t>
            </a:r>
            <a:r>
              <a:rPr lang="en-US" sz="2000" b="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endParaRPr lang="en-US" sz="2000" b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 EmployeeId</a:t>
            </a:r>
            <a:r>
              <a:rPr lang="en-GB" sz="2000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2000" b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GB" sz="2000" b="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 OrderYear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US" sz="2000" b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 CustomerId </a:t>
            </a:r>
            <a:r>
              <a:rPr lang="en-US" sz="2000" b="0" dirty="0">
                <a:solidFill>
                  <a:srgbClr val="808080"/>
                </a:solidFill>
                <a:latin typeface="Consolas" panose="020B0609020204030204" pitchFamily="49" charset="0"/>
              </a:rPr>
              <a:t>= </a:t>
            </a:r>
            <a:r>
              <a:rPr lang="en-US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71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 EmployeeId</a:t>
            </a:r>
            <a:r>
              <a:rPr lang="en-US" sz="2000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2000" b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sz="2000" b="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b="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 EmployeeId</a:t>
            </a:r>
            <a:r>
              <a:rPr lang="en-US" sz="2000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Consolas" panose="020B0609020204030204" pitchFamily="49" charset="0"/>
              </a:rPr>
              <a:t> OrderYear</a:t>
            </a:r>
            <a:r>
              <a:rPr lang="en-US" sz="2000" b="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5176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 ao T-SQL;</a:t>
            </a:r>
          </a:p>
          <a:p>
            <a:r>
              <a:rPr lang="pt-BR" dirty="0"/>
              <a:t>Entendendo Conjuntos;</a:t>
            </a:r>
          </a:p>
          <a:p>
            <a:r>
              <a:rPr lang="pt-BR" dirty="0"/>
              <a:t>Entendendo a lógica de predicados;</a:t>
            </a:r>
          </a:p>
          <a:p>
            <a:r>
              <a:rPr lang="pt-BR" dirty="0"/>
              <a:t>Entendendo a ordem lógica de operações em uma sentença SELECT.</a:t>
            </a:r>
          </a:p>
        </p:txBody>
      </p:sp>
    </p:spTree>
    <p:extLst>
      <p:ext uri="{BB962C8B-B14F-4D97-AF65-F5344CB8AC3E}">
        <p14:creationId xmlns:p14="http://schemas.microsoft.com/office/powerpoint/2010/main" val="70809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63" y="979246"/>
            <a:ext cx="11026474" cy="785406"/>
          </a:xfrm>
        </p:spPr>
        <p:txBody>
          <a:bodyPr>
            <a:normAutofit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67A3389-A301-4F61-A5DE-D2B46FDFA1EE}"/>
              </a:ext>
            </a:extLst>
          </p:cNvPr>
          <p:cNvSpPr txBox="1"/>
          <p:nvPr/>
        </p:nvSpPr>
        <p:spPr>
          <a:xfrm>
            <a:off x="731520" y="1764652"/>
            <a:ext cx="10711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dirty="0"/>
              <a:t>Exercício 1: </a:t>
            </a:r>
          </a:p>
          <a:p>
            <a:r>
              <a:rPr lang="pt-BR" dirty="0"/>
              <a:t>   - Construa um </a:t>
            </a:r>
            <a:r>
              <a:rPr lang="pt-BR" dirty="0" err="1"/>
              <a:t>select</a:t>
            </a:r>
            <a:r>
              <a:rPr lang="pt-BR" dirty="0"/>
              <a:t> na tabela de clientes (</a:t>
            </a:r>
            <a:r>
              <a:rPr lang="pt-BR" dirty="0" err="1"/>
              <a:t>Sales.Customers</a:t>
            </a:r>
            <a:r>
              <a:rPr lang="pt-BR" dirty="0"/>
              <a:t>) que retorne "</a:t>
            </a:r>
            <a:r>
              <a:rPr lang="pt-BR" dirty="0" err="1"/>
              <a:t>contactname</a:t>
            </a:r>
            <a:r>
              <a:rPr lang="pt-BR" dirty="0"/>
              <a:t>, </a:t>
            </a:r>
            <a:r>
              <a:rPr lang="pt-BR" dirty="0" err="1"/>
              <a:t>contacttitle</a:t>
            </a:r>
            <a:r>
              <a:rPr lang="pt-BR" dirty="0"/>
              <a:t>, </a:t>
            </a:r>
            <a:r>
              <a:rPr lang="pt-BR" dirty="0" err="1"/>
              <a:t>companyname</a:t>
            </a:r>
            <a:r>
              <a:rPr lang="pt-BR" dirty="0"/>
              <a:t>, </a:t>
            </a:r>
            <a:r>
              <a:rPr lang="pt-BR" dirty="0" err="1"/>
              <a:t>city</a:t>
            </a:r>
            <a:r>
              <a:rPr lang="pt-BR" dirty="0"/>
              <a:t>, region, country, </a:t>
            </a:r>
            <a:r>
              <a:rPr lang="pt-BR" dirty="0" err="1"/>
              <a:t>phone</a:t>
            </a:r>
            <a:r>
              <a:rPr lang="pt-BR" dirty="0"/>
              <a:t>". </a:t>
            </a:r>
          </a:p>
          <a:p>
            <a:r>
              <a:rPr lang="pt-BR" dirty="0"/>
              <a:t>   - ajuste a consulta construída anteriormente para que o resultado seja ordenado pela coluna COUNTRY</a:t>
            </a:r>
          </a:p>
          <a:p>
            <a:endParaRPr lang="pt-BR" dirty="0"/>
          </a:p>
          <a:p>
            <a:r>
              <a:rPr lang="pt-BR" dirty="0"/>
              <a:t>  Exercício 2: </a:t>
            </a:r>
          </a:p>
          <a:p>
            <a:r>
              <a:rPr lang="pt-BR" dirty="0"/>
              <a:t>   - Ainda utilizando a consulta criada no exercício 1, filtre os dados apenas para os clientes do país "</a:t>
            </a:r>
            <a:r>
              <a:rPr lang="pt-BR" dirty="0" err="1"/>
              <a:t>Brazil</a:t>
            </a:r>
            <a:r>
              <a:rPr lang="pt-BR" dirty="0"/>
              <a:t>". </a:t>
            </a:r>
          </a:p>
        </p:txBody>
      </p:sp>
    </p:spTree>
    <p:extLst>
      <p:ext uri="{BB962C8B-B14F-4D97-AF65-F5344CB8AC3E}">
        <p14:creationId xmlns:p14="http://schemas.microsoft.com/office/powerpoint/2010/main" val="51775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/>
          <a:lstStyle/>
          <a:p>
            <a:r>
              <a:rPr lang="pt-BR" dirty="0"/>
              <a:t>Sobre o T-SQL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8FF183-1109-4F7B-B042-03CE95AED476}"/>
              </a:ext>
            </a:extLst>
          </p:cNvPr>
          <p:cNvSpPr txBox="1"/>
          <p:nvPr/>
        </p:nvSpPr>
        <p:spPr>
          <a:xfrm>
            <a:off x="791737" y="1616927"/>
            <a:ext cx="10600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Structured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 (SQL)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Desenvolvimento pela IBM;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Adotado para os padrões ANSI (American </a:t>
            </a:r>
            <a:r>
              <a:rPr lang="pt-BR" dirty="0" err="1"/>
              <a:t>National</a:t>
            </a:r>
            <a:r>
              <a:rPr lang="pt-BR" dirty="0"/>
              <a:t> Standards </a:t>
            </a:r>
            <a:r>
              <a:rPr lang="pt-BR" dirty="0" err="1"/>
              <a:t>Institute</a:t>
            </a:r>
            <a:r>
              <a:rPr lang="pt-BR" dirty="0"/>
              <a:t>) e ISO;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Largamente utilizado no mercado: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PL/SQL (Oracle), SQL Procedural </a:t>
            </a:r>
            <a:r>
              <a:rPr lang="pt-BR" dirty="0" err="1"/>
              <a:t>Language</a:t>
            </a:r>
            <a:r>
              <a:rPr lang="pt-BR" dirty="0"/>
              <a:t> (IBM), Transact-SQL (Microsoft)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Linguagem Declarativa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Descrevemos o que queremos, não utiliza etapas individuas.  </a:t>
            </a:r>
          </a:p>
        </p:txBody>
      </p:sp>
    </p:spTree>
    <p:extLst>
      <p:ext uri="{BB962C8B-B14F-4D97-AF65-F5344CB8AC3E}">
        <p14:creationId xmlns:p14="http://schemas.microsoft.com/office/powerpoint/2010/main" val="312484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/>
          <a:lstStyle/>
          <a:p>
            <a:r>
              <a:rPr lang="pt-BR" dirty="0"/>
              <a:t>Categorias das sentenças do t-sql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72276802-F11A-4272-8961-1F3159FA4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279357"/>
              </p:ext>
            </p:extLst>
          </p:nvPr>
        </p:nvGraphicFramePr>
        <p:xfrm>
          <a:off x="800100" y="1707502"/>
          <a:ext cx="2648755" cy="475910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48755">
                  <a:extLst>
                    <a:ext uri="{9D8B030D-6E8A-4147-A177-3AD203B41FA5}">
                      <a16:colId xmlns:a16="http://schemas.microsoft.com/office/drawing/2014/main" val="31533747"/>
                    </a:ext>
                  </a:extLst>
                </a:gridCol>
              </a:tblGrid>
              <a:tr h="134154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DML*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652383"/>
                  </a:ext>
                </a:extLst>
              </a:tr>
              <a:tr h="341756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Manipulation Language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Used to query and manipulate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SELECT, INSERT, UPDATE, DELETE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5055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E7758A2-035E-4F8A-BD45-A593912D1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8474"/>
              </p:ext>
            </p:extLst>
          </p:nvPr>
        </p:nvGraphicFramePr>
        <p:xfrm>
          <a:off x="4771622" y="1707501"/>
          <a:ext cx="2648755" cy="475910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48755">
                  <a:extLst>
                    <a:ext uri="{9D8B030D-6E8A-4147-A177-3AD203B41FA5}">
                      <a16:colId xmlns:a16="http://schemas.microsoft.com/office/drawing/2014/main" val="31533747"/>
                    </a:ext>
                  </a:extLst>
                </a:gridCol>
              </a:tblGrid>
              <a:tr h="134154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DDL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652383"/>
                  </a:ext>
                </a:extLst>
              </a:tr>
              <a:tr h="341756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Definition Language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Used to define database objects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CREATE, ALTER, DROP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5055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4678B8B-602D-4399-A897-5C0BE895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0441"/>
              </p:ext>
            </p:extLst>
          </p:nvPr>
        </p:nvGraphicFramePr>
        <p:xfrm>
          <a:off x="8743145" y="1707500"/>
          <a:ext cx="2648755" cy="475910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48755">
                  <a:extLst>
                    <a:ext uri="{9D8B030D-6E8A-4147-A177-3AD203B41FA5}">
                      <a16:colId xmlns:a16="http://schemas.microsoft.com/office/drawing/2014/main" val="31533747"/>
                    </a:ext>
                  </a:extLst>
                </a:gridCol>
              </a:tblGrid>
              <a:tr h="134154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DCL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652383"/>
                  </a:ext>
                </a:extLst>
              </a:tr>
              <a:tr h="341756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Control Language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Used to manage security permissions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GRANT, REVOKE, DENY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5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68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/>
          <a:lstStyle/>
          <a:p>
            <a:r>
              <a:rPr lang="pt-BR" dirty="0"/>
              <a:t>Elementos do t-sql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6F5A1B-BF9B-47DE-8789-78CF4332B877}"/>
              </a:ext>
            </a:extLst>
          </p:cNvPr>
          <p:cNvSpPr txBox="1"/>
          <p:nvPr/>
        </p:nvSpPr>
        <p:spPr>
          <a:xfrm>
            <a:off x="700635" y="1707502"/>
            <a:ext cx="105489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Predicados e Operadores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Expressões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Separadores de Bloco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de Fluxo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Comentários</a:t>
            </a:r>
          </a:p>
        </p:txBody>
      </p:sp>
    </p:spTree>
    <p:extLst>
      <p:ext uri="{BB962C8B-B14F-4D97-AF65-F5344CB8AC3E}">
        <p14:creationId xmlns:p14="http://schemas.microsoft.com/office/powerpoint/2010/main" val="353892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/>
          <a:lstStyle/>
          <a:p>
            <a:r>
              <a:rPr lang="pt-BR" dirty="0"/>
              <a:t>PREDICADOS E OPERADORES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9DC638C3-99EA-4A84-9F0A-C20B52267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86515"/>
              </p:ext>
            </p:extLst>
          </p:nvPr>
        </p:nvGraphicFramePr>
        <p:xfrm>
          <a:off x="800100" y="1607442"/>
          <a:ext cx="10401300" cy="3643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0650">
                  <a:extLst>
                    <a:ext uri="{9D8B030D-6E8A-4147-A177-3AD203B41FA5}">
                      <a16:colId xmlns:a16="http://schemas.microsoft.com/office/drawing/2014/main" val="3724907578"/>
                    </a:ext>
                  </a:extLst>
                </a:gridCol>
                <a:gridCol w="5200650">
                  <a:extLst>
                    <a:ext uri="{9D8B030D-6E8A-4147-A177-3AD203B41FA5}">
                      <a16:colId xmlns:a16="http://schemas.microsoft.com/office/drawing/2014/main" val="1169437674"/>
                    </a:ext>
                  </a:extLst>
                </a:gridCol>
              </a:tblGrid>
              <a:tr h="446411">
                <a:tc>
                  <a:txBody>
                    <a:bodyPr/>
                    <a:lstStyle/>
                    <a:p>
                      <a:r>
                        <a:rPr lang="pt-BR" b="1" dirty="0"/>
                        <a:t>Elementos: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Predicados e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705452"/>
                  </a:ext>
                </a:extLst>
              </a:tr>
              <a:tr h="639341">
                <a:tc>
                  <a:txBody>
                    <a:bodyPr/>
                    <a:lstStyle/>
                    <a:p>
                      <a:r>
                        <a:rPr lang="pt-BR" dirty="0"/>
                        <a:t>Predicados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ALL, ANY, BETWEEN, IN, LIKE, OR, SOME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30427"/>
                  </a:ext>
                </a:extLst>
              </a:tr>
              <a:tr h="639341">
                <a:tc>
                  <a:txBody>
                    <a:bodyPr/>
                    <a:lstStyle/>
                    <a:p>
                      <a:r>
                        <a:rPr lang="pt-BR" dirty="0"/>
                        <a:t>Operadores de Comparação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=, &gt;, &lt;, &gt;=, &lt;=, &lt;&gt;, != (não é padrão ISO), !&lt; (não é padrão ISO), !&gt; (não é padrão ISO)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308801"/>
                  </a:ext>
                </a:extLst>
              </a:tr>
              <a:tr h="639341">
                <a:tc>
                  <a:txBody>
                    <a:bodyPr/>
                    <a:lstStyle/>
                    <a:p>
                      <a:r>
                        <a:rPr lang="pt-BR" dirty="0"/>
                        <a:t>Operadores Lógicos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AND, OR , NOT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699108"/>
                  </a:ext>
                </a:extLst>
              </a:tr>
              <a:tr h="639341">
                <a:tc>
                  <a:txBody>
                    <a:bodyPr/>
                    <a:lstStyle/>
                    <a:p>
                      <a:r>
                        <a:rPr lang="pt-BR" dirty="0"/>
                        <a:t>Operadores Aritméticos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*, /, %, +, -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428966"/>
                  </a:ext>
                </a:extLst>
              </a:tr>
              <a:tr h="639341">
                <a:tc>
                  <a:txBody>
                    <a:bodyPr/>
                    <a:lstStyle/>
                    <a:p>
                      <a:r>
                        <a:rPr lang="pt-BR" dirty="0"/>
                        <a:t>Concatenação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3379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40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/>
          <a:lstStyle/>
          <a:p>
            <a:r>
              <a:rPr lang="pt-BR" dirty="0"/>
              <a:t>  Funções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61C5ED4-C444-4957-BAC8-CACB685C6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58424"/>
              </p:ext>
            </p:extLst>
          </p:nvPr>
        </p:nvGraphicFramePr>
        <p:xfrm>
          <a:off x="750367" y="1764652"/>
          <a:ext cx="2648755" cy="509058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48755">
                  <a:extLst>
                    <a:ext uri="{9D8B030D-6E8A-4147-A177-3AD203B41FA5}">
                      <a16:colId xmlns:a16="http://schemas.microsoft.com/office/drawing/2014/main" val="31533747"/>
                    </a:ext>
                  </a:extLst>
                </a:gridCol>
              </a:tblGrid>
              <a:tr h="143498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String</a:t>
                      </a:r>
                      <a:endParaRPr lang="en-GB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en-GB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Functions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652383"/>
                  </a:ext>
                </a:extLst>
              </a:tr>
              <a:tr h="36556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LEFT, RIGHT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REPLICATE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UPPER, LOWER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LTRIM, RTRIM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STUFF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SOUNDEX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5055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8A7BA5-F5D2-42DA-82D0-9E4D178DB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51304"/>
              </p:ext>
            </p:extLst>
          </p:nvPr>
        </p:nvGraphicFramePr>
        <p:xfrm>
          <a:off x="4771621" y="1767419"/>
          <a:ext cx="2648755" cy="509058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48755">
                  <a:extLst>
                    <a:ext uri="{9D8B030D-6E8A-4147-A177-3AD203B41FA5}">
                      <a16:colId xmlns:a16="http://schemas.microsoft.com/office/drawing/2014/main" val="31533747"/>
                    </a:ext>
                  </a:extLst>
                </a:gridCol>
              </a:tblGrid>
              <a:tr h="134154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</a:t>
                      </a:r>
                      <a:r>
                        <a:rPr lang="en-GB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and Time</a:t>
                      </a:r>
                    </a:p>
                    <a:p>
                      <a:pPr algn="ctr"/>
                      <a:r>
                        <a:rPr lang="en-GB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Functions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652383"/>
                  </a:ext>
                </a:extLst>
              </a:tr>
              <a:tr h="341756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SYSDATETIME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GETUTCDATE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DATEADD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DATEDIFF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DATEPART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5055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F7FDFDA-3987-4808-8EB1-B0B55159B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96326"/>
              </p:ext>
            </p:extLst>
          </p:nvPr>
        </p:nvGraphicFramePr>
        <p:xfrm>
          <a:off x="8792877" y="1764651"/>
          <a:ext cx="2648755" cy="509058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48755">
                  <a:extLst>
                    <a:ext uri="{9D8B030D-6E8A-4147-A177-3AD203B41FA5}">
                      <a16:colId xmlns:a16="http://schemas.microsoft.com/office/drawing/2014/main" val="31533747"/>
                    </a:ext>
                  </a:extLst>
                </a:gridCol>
              </a:tblGrid>
              <a:tr h="143498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Aggregate</a:t>
                      </a:r>
                    </a:p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Functions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652383"/>
                  </a:ext>
                </a:extLst>
              </a:tr>
              <a:tr h="36556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COUNT_BIG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STDEV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STDEVP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5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77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/>
          <a:lstStyle/>
          <a:p>
            <a:r>
              <a:rPr lang="pt-BR" dirty="0"/>
              <a:t>  variáveis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A66F260-6667-4126-B082-596C97849AE7}"/>
              </a:ext>
            </a:extLst>
          </p:cNvPr>
          <p:cNvSpPr txBox="1"/>
          <p:nvPr/>
        </p:nvSpPr>
        <p:spPr>
          <a:xfrm>
            <a:off x="750367" y="1764651"/>
            <a:ext cx="10691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Variáveis no T-SQL armazenam temporariamente um valor de um tipo de dados especifico.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Nomes iniciam com apenas um “@”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“@@” é reservado para funções do sistema.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Deve-se atribuir um tipo de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Deve ser declarada e utilizada dentro do mesmo bloco.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SQL Server 2016, é possível declarar e inicializar a variável na mesma sentença.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11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/>
          <a:lstStyle/>
          <a:p>
            <a:r>
              <a:rPr lang="pt-BR" dirty="0"/>
              <a:t>  expressões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A66F260-6667-4126-B082-596C97849AE7}"/>
              </a:ext>
            </a:extLst>
          </p:cNvPr>
          <p:cNvSpPr txBox="1"/>
          <p:nvPr/>
        </p:nvSpPr>
        <p:spPr>
          <a:xfrm>
            <a:off x="750367" y="1764651"/>
            <a:ext cx="10691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Combinação de identificadores (nome de colunas), valores e operadores avaliados para obtermos um único resultado.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 ser utilizadas em instruções SELECT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Cláusula SELECT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Cláusula 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 ser combinado se as expressões forem do mesmo tipo de dados.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14911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1124</Words>
  <Application>Microsoft Office PowerPoint</Application>
  <PresentationFormat>Widescreen</PresentationFormat>
  <Paragraphs>248</Paragraphs>
  <Slides>20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Calisto MT</vt:lpstr>
      <vt:lpstr>Consolas</vt:lpstr>
      <vt:lpstr>Segoe UI</vt:lpstr>
      <vt:lpstr>Univers Condensed</vt:lpstr>
      <vt:lpstr>ChronicleVTI</vt:lpstr>
      <vt:lpstr>Módulo 2</vt:lpstr>
      <vt:lpstr>Overview do módulo</vt:lpstr>
      <vt:lpstr>Sobre o T-SQL</vt:lpstr>
      <vt:lpstr>Categorias das sentenças do t-sql</vt:lpstr>
      <vt:lpstr>Elementos do t-sql</vt:lpstr>
      <vt:lpstr>PREDICADOS E OPERADORES</vt:lpstr>
      <vt:lpstr>  Funções</vt:lpstr>
      <vt:lpstr>  variáveis </vt:lpstr>
      <vt:lpstr>  expressões </vt:lpstr>
      <vt:lpstr>  CONTROLE DE FLUXO, ERROS E TRANSAÇÕES </vt:lpstr>
      <vt:lpstr>  COMENTÁRIOS</vt:lpstr>
      <vt:lpstr>  SEPARADORES DE BLOCO</vt:lpstr>
      <vt:lpstr>  teoria de conjuntos e o sql server</vt:lpstr>
      <vt:lpstr>  teoria de conjuntos aplicadas as consultas</vt:lpstr>
      <vt:lpstr>  lógica de predicados</vt:lpstr>
      <vt:lpstr>  lógica de predicados aplicada a consultas</vt:lpstr>
      <vt:lpstr>  Elementos de uma instrução select</vt:lpstr>
      <vt:lpstr>  processamento lógico de consultas</vt:lpstr>
      <vt:lpstr>  aplicando processamento lógico de consultas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Allan Sousa</dc:creator>
  <cp:lastModifiedBy>Allan Sousa</cp:lastModifiedBy>
  <cp:revision>20</cp:revision>
  <dcterms:created xsi:type="dcterms:W3CDTF">2020-11-19T21:18:59Z</dcterms:created>
  <dcterms:modified xsi:type="dcterms:W3CDTF">2020-11-20T18:49:39Z</dcterms:modified>
</cp:coreProperties>
</file>