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836" autoAdjust="0"/>
  </p:normalViewPr>
  <p:slideViewPr>
    <p:cSldViewPr snapToGrid="0">
      <p:cViewPr>
        <p:scale>
          <a:sx n="50" d="100"/>
          <a:sy n="50" d="100"/>
        </p:scale>
        <p:origin x="432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230B-0B61-4CE5-824D-7B49488B45AE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DD011-6D96-4288-A001-B47F6AF9F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1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225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05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88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14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10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997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848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D011-6D96-4288-A001-B47F6AF9F8C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74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3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B6ACE-CB40-4CCC-919D-00BABB39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96" y="732605"/>
            <a:ext cx="4401596" cy="3914947"/>
          </a:xfrm>
        </p:spPr>
        <p:txBody>
          <a:bodyPr>
            <a:normAutofit/>
          </a:bodyPr>
          <a:lstStyle/>
          <a:p>
            <a:r>
              <a:rPr lang="pt-BR" sz="6600" b="1" dirty="0"/>
              <a:t>Módulo 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3A0FB-672A-43F0-97AC-F37E1023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96" y="1908135"/>
            <a:ext cx="9206862" cy="345834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j-lt"/>
              </a:rPr>
              <a:t>Ordenação e Filtro de dados.</a:t>
            </a:r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6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BED26E4-6CAE-4435-976B-46F558FC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11454"/>
          </a:xfrm>
        </p:spPr>
        <p:txBody>
          <a:bodyPr/>
          <a:lstStyle/>
          <a:p>
            <a:r>
              <a:rPr lang="pt-BR" dirty="0"/>
              <a:t>tratando null em consultas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FB0475-F82A-487F-8E49-84E0A6FB5A2D}"/>
              </a:ext>
            </a:extLst>
          </p:cNvPr>
          <p:cNvSpPr txBox="1"/>
          <p:nvPr/>
        </p:nvSpPr>
        <p:spPr>
          <a:xfrm>
            <a:off x="800100" y="1733550"/>
            <a:ext cx="1059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Componentes do SQL Server tratam NULL de formas diferentes: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Filtros de consultas (ON, WHERE, HAVING) descartam valores NULL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Constraints CHECK aceitam NULL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ORDER BY, DISTINCT tratam valores NULL como iguais.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Testando NULL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Use IS NULL ou IS NOT NULL, ao invés de = NULL ou &lt;&gt; NULL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0BA4C160-B539-4CEA-B3CB-FEBC49D1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075" y="3919965"/>
            <a:ext cx="7318384" cy="967041"/>
          </a:xfrm>
          <a:prstGeom prst="roundRect">
            <a:avLst>
              <a:gd name="adj" fmla="val 7093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custid, city, region, country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Sales.Customers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region IS NOT NULL;</a:t>
            </a:r>
          </a:p>
        </p:txBody>
      </p:sp>
    </p:spTree>
    <p:extLst>
      <p:ext uri="{BB962C8B-B14F-4D97-AF65-F5344CB8AC3E}">
        <p14:creationId xmlns:p14="http://schemas.microsoft.com/office/powerpoint/2010/main" val="330825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BED26E4-6CAE-4435-976B-46F558FC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11454"/>
          </a:xfrm>
        </p:spPr>
        <p:txBody>
          <a:bodyPr/>
          <a:lstStyle/>
          <a:p>
            <a:r>
              <a:rPr lang="pt-BR" dirty="0"/>
              <a:t>tratando null em consultas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FB0475-F82A-487F-8E49-84E0A6FB5A2D}"/>
              </a:ext>
            </a:extLst>
          </p:cNvPr>
          <p:cNvSpPr txBox="1"/>
          <p:nvPr/>
        </p:nvSpPr>
        <p:spPr>
          <a:xfrm>
            <a:off x="800100" y="1733550"/>
            <a:ext cx="1059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Componentes do SQL Server tratam NULL de formas diferentes: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Filtros de consultas (ON, WHERE, HAVING) descartam valores NULL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Constraints CHECK aceitam NULL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ORDER BY, DISTINCT tratam valores NULL como iguais.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Testando NULL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Use IS NULL ou IS NOT NULL, ao invés de = NULL ou &lt;&gt; NULL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0BA4C160-B539-4CEA-B3CB-FEBC49D1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075" y="3919965"/>
            <a:ext cx="7318384" cy="967041"/>
          </a:xfrm>
          <a:prstGeom prst="roundRect">
            <a:avLst>
              <a:gd name="adj" fmla="val 7093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custid, city, region, country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Sales.Customers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 region IS NOT NULL;</a:t>
            </a:r>
          </a:p>
        </p:txBody>
      </p:sp>
    </p:spTree>
    <p:extLst>
      <p:ext uri="{BB962C8B-B14F-4D97-AF65-F5344CB8AC3E}">
        <p14:creationId xmlns:p14="http://schemas.microsoft.com/office/powerpoint/2010/main" val="356249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BED26E4-6CAE-4435-976B-46F558FC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11454"/>
          </a:xfrm>
        </p:spPr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FB0475-F82A-487F-8E49-84E0A6FB5A2D}"/>
              </a:ext>
            </a:extLst>
          </p:cNvPr>
          <p:cNvSpPr txBox="1"/>
          <p:nvPr/>
        </p:nvSpPr>
        <p:spPr>
          <a:xfrm>
            <a:off x="800100" y="1733550"/>
            <a:ext cx="10591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Departamento de Marketing está trabalhando em novas campanhas de divulgação, e precisar de informações para melhora-las. Com isso foi solicitado a você a construção de um relatório com as seguintes informações: As vendas realizadas no último trimestre de 2014 (Out – Dez) com os campos: País, Cidade, Data do Pedido, Total da Compra (</a:t>
            </a:r>
            <a:r>
              <a:rPr lang="pt-BR" dirty="0" err="1"/>
              <a:t>UnitPrice</a:t>
            </a:r>
            <a:r>
              <a:rPr lang="pt-BR" dirty="0"/>
              <a:t> * </a:t>
            </a:r>
            <a:r>
              <a:rPr lang="pt-BR" dirty="0" err="1"/>
              <a:t>Qty</a:t>
            </a:r>
            <a:r>
              <a:rPr lang="pt-BR" dirty="0"/>
              <a:t>) sem considerar o desconto.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Após você entregar o relatório para o Departamento de Marketing, foi detectado a necessidade de visualizar os dados de forma ordenada: Do maior valor total para o menor valor total (Descendente)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Departamento de Vendas, também, solicitou a você um relatório com os últimos pedidos realizados com o top 10% dos produtos mais caros sendo vendidos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Lembra do relatório para a equipe de Marketing? Então... Como a listagem é muito longa foi solicitando a inclusão de uma paginação na consulta, na qual deverá permitir a exibição de 20 linhas por página. </a:t>
            </a:r>
          </a:p>
        </p:txBody>
      </p:sp>
    </p:spTree>
    <p:extLst>
      <p:ext uri="{BB962C8B-B14F-4D97-AF65-F5344CB8AC3E}">
        <p14:creationId xmlns:p14="http://schemas.microsoft.com/office/powerpoint/2010/main" val="221075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 do módulo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Ordenando Dados</a:t>
            </a:r>
          </a:p>
          <a:p>
            <a:r>
              <a:rPr lang="pt-BR" dirty="0"/>
              <a:t>Filtrando dados com predicados;</a:t>
            </a:r>
          </a:p>
          <a:p>
            <a:r>
              <a:rPr lang="pt-BR" dirty="0"/>
              <a:t>Filtrando dados com TOP e OFFSET-FETCH;</a:t>
            </a:r>
          </a:p>
          <a:p>
            <a:r>
              <a:rPr lang="pt-BR" dirty="0"/>
              <a:t>Trabalhando com valores Desconhecidos.</a:t>
            </a:r>
          </a:p>
        </p:txBody>
      </p:sp>
    </p:spTree>
    <p:extLst>
      <p:ext uri="{BB962C8B-B14F-4D97-AF65-F5344CB8AC3E}">
        <p14:creationId xmlns:p14="http://schemas.microsoft.com/office/powerpoint/2010/main" val="70809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ORDER BY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33787"/>
            <a:ext cx="10691265" cy="3636088"/>
          </a:xfrm>
        </p:spPr>
        <p:txBody>
          <a:bodyPr/>
          <a:lstStyle/>
          <a:p>
            <a:r>
              <a:rPr lang="pt-BR" dirty="0"/>
              <a:t>Ordena os dados dos resultado para apresentação. </a:t>
            </a:r>
          </a:p>
          <a:p>
            <a:pPr lvl="1"/>
            <a:r>
              <a:rPr lang="pt-BR" dirty="0"/>
              <a:t>Não há garantia de ordem das linhas sem o ORDER BY</a:t>
            </a:r>
          </a:p>
          <a:p>
            <a:pPr lvl="1"/>
            <a:r>
              <a:rPr lang="pt-BR" dirty="0"/>
              <a:t>Uso do ORDER BY garante a ordem do resultado</a:t>
            </a:r>
          </a:p>
          <a:p>
            <a:pPr lvl="1"/>
            <a:r>
              <a:rPr lang="pt-BR" dirty="0"/>
              <a:t>Última cláusula a ser processada logicamente</a:t>
            </a:r>
          </a:p>
          <a:p>
            <a:pPr lvl="1"/>
            <a:r>
              <a:rPr lang="pt-BR" dirty="0"/>
              <a:t>Ordena os valores NULL juntos na ordenação</a:t>
            </a:r>
          </a:p>
          <a:p>
            <a:r>
              <a:rPr lang="pt-BR" dirty="0"/>
              <a:t>Pode-se usar o Nome das Colunas, Apelido ou Posição (Não recomendável)</a:t>
            </a:r>
          </a:p>
          <a:p>
            <a:r>
              <a:rPr lang="pt-BR" dirty="0"/>
              <a:t>Pode-se usar colunas que não fazem parte da lista no SELECT</a:t>
            </a:r>
          </a:p>
          <a:p>
            <a:r>
              <a:rPr lang="pt-BR" dirty="0"/>
              <a:t>Ordem definida com ASC ou DESC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47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ORDER BY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E25BDA-CDC4-4DFD-BA38-96559961AE39}"/>
              </a:ext>
            </a:extLst>
          </p:cNvPr>
          <p:cNvSpPr/>
          <p:nvPr/>
        </p:nvSpPr>
        <p:spPr bwMode="auto">
          <a:xfrm>
            <a:off x="800100" y="1670556"/>
            <a:ext cx="6089516" cy="124514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&lt;select list&gt;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&lt;table source&gt;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 BY &lt;column1_name&gt;, &lt;column2_name&gt;;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BBDA4E-1FD9-47E4-BA12-52048631C434}"/>
              </a:ext>
            </a:extLst>
          </p:cNvPr>
          <p:cNvSpPr/>
          <p:nvPr/>
        </p:nvSpPr>
        <p:spPr bwMode="auto">
          <a:xfrm>
            <a:off x="800100" y="3041586"/>
            <a:ext cx="6089516" cy="124514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&lt;column&gt; AS &lt;alias&gt;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&lt;table source&gt;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 BY &lt;alias1&gt;, &lt;alias2&gt;;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BDAB4E-B8C8-4756-80CC-614CD665A04C}"/>
              </a:ext>
            </a:extLst>
          </p:cNvPr>
          <p:cNvSpPr/>
          <p:nvPr/>
        </p:nvSpPr>
        <p:spPr bwMode="auto">
          <a:xfrm>
            <a:off x="800100" y="4412616"/>
            <a:ext cx="6089516" cy="124514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&lt;column&gt; AS &lt;alias&gt;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&lt;table source&gt;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 BY &lt;column_name|alias&gt; ASC|DESC;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26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22096"/>
            <a:ext cx="10896600" cy="1371030"/>
          </a:xfrm>
        </p:spPr>
        <p:txBody>
          <a:bodyPr/>
          <a:lstStyle/>
          <a:p>
            <a:r>
              <a:rPr lang="pt-BR" dirty="0"/>
              <a:t>Filtrando dados no where com predicados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82F5BF-393D-47A5-9771-A6611F98A2F7}"/>
              </a:ext>
            </a:extLst>
          </p:cNvPr>
          <p:cNvSpPr txBox="1"/>
          <p:nvPr/>
        </p:nvSpPr>
        <p:spPr>
          <a:xfrm>
            <a:off x="723900" y="1828800"/>
            <a:ext cx="75205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cláusula WHERE usa predicados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Devem ser expressados como condições lógicas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Apenas linhas nas quais o predicado avalia como TRUE são aceitas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Valores Falsos ou Desconhecidos são descartados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cláusula WHERE vem após o FROM, e antes das outras cláusulas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Apelidos definidos na cláusula SELECT não são reconhecidos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 ser otimizado pelo SQL Server para o uso de índices.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Dados Filtrados no servidor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Diminuição no tráfico de rede e uso de memória no cliente.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79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BED26E4-6CAE-4435-976B-46F558FC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11454"/>
          </a:xfrm>
        </p:spPr>
        <p:txBody>
          <a:bodyPr/>
          <a:lstStyle/>
          <a:p>
            <a:r>
              <a:rPr lang="pt-BR" dirty="0"/>
              <a:t>Filtrando dados com top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FB0475-F82A-487F-8E49-84E0A6FB5A2D}"/>
              </a:ext>
            </a:extLst>
          </p:cNvPr>
          <p:cNvSpPr txBox="1"/>
          <p:nvPr/>
        </p:nvSpPr>
        <p:spPr>
          <a:xfrm>
            <a:off x="800100" y="1733550"/>
            <a:ext cx="1059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Permite que você limite o número ou porcentagem de linhas retornadas por uma consulta;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Usar o ORDER BY para limitar as linhas com ordenação.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a lista do ORDER BY não é única, os resultados não serão determinísticos;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Modifique a lista do ORDER BY para garantir a unicidade, ou use TOP WITH 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Adicionado a cláusula SELECT: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SELECT TOP (N) | TOP (N) </a:t>
            </a:r>
            <a:r>
              <a:rPr lang="pt-BR" dirty="0" err="1"/>
              <a:t>Percent</a:t>
            </a:r>
            <a:r>
              <a:rPr lang="pt-BR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Com o </a:t>
            </a:r>
            <a:r>
              <a:rPr lang="pt-BR" dirty="0" err="1"/>
              <a:t>percent</a:t>
            </a:r>
            <a:r>
              <a:rPr lang="pt-BR" dirty="0"/>
              <a:t>, o número de linhas são arredondados (não determinístico)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SELECT TOP (N) WITH TIES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Retorna duplicados quando possível (determinístico)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TOP é proprietário do 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80177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BED26E4-6CAE-4435-976B-46F558FC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11454"/>
          </a:xfrm>
        </p:spPr>
        <p:txBody>
          <a:bodyPr/>
          <a:lstStyle/>
          <a:p>
            <a:r>
              <a:rPr lang="pt-BR" dirty="0"/>
              <a:t>Filtrando dados com offset-</a:t>
            </a:r>
            <a:r>
              <a:rPr lang="pt-BR" dirty="0" err="1"/>
              <a:t>fetch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FB0475-F82A-487F-8E49-84E0A6FB5A2D}"/>
              </a:ext>
            </a:extLst>
          </p:cNvPr>
          <p:cNvSpPr txBox="1"/>
          <p:nvPr/>
        </p:nvSpPr>
        <p:spPr>
          <a:xfrm>
            <a:off x="800100" y="1733550"/>
            <a:ext cx="1059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Permite filtrar uma quantidade de linhas requisitadas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Dependente da cláusula ORDER BY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Oferece um recurso de paginação através dos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possível especificar um número de linhas para “pular”, número de linhas para retornar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valor do OFFSET deve ser fornecido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Pode ser zero, caso não exista linha a ser “pulada”.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cláusula FETCH é opcional, e é onde indicamos as linhas seguintes ao OFFSET.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valores de OFFSET e FETCH podem ser constantes ou expressões, incluindo variáveis.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7DEADF79-3D0D-45F1-B6B8-26DE498F9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08" y="4790664"/>
            <a:ext cx="7318384" cy="679326"/>
          </a:xfrm>
          <a:prstGeom prst="roundRect">
            <a:avLst>
              <a:gd name="adj" fmla="val 7093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OFFSET &lt;offset_value&gt; ROW|ROWS</a:t>
            </a:r>
          </a:p>
          <a:p>
            <a:pPr lvl="0"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0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FETCH FIRST|NEXT &lt;fetch_value&gt; ROW|ROWS [ONLY]</a:t>
            </a:r>
          </a:p>
        </p:txBody>
      </p:sp>
    </p:spTree>
    <p:extLst>
      <p:ext uri="{BB962C8B-B14F-4D97-AF65-F5344CB8AC3E}">
        <p14:creationId xmlns:p14="http://schemas.microsoft.com/office/powerpoint/2010/main" val="352459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BED26E4-6CAE-4435-976B-46F558FC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11454"/>
          </a:xfrm>
        </p:spPr>
        <p:txBody>
          <a:bodyPr/>
          <a:lstStyle/>
          <a:p>
            <a:r>
              <a:rPr lang="pt-BR" dirty="0"/>
              <a:t>LÓGICA DOS TRÊS VALORES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FB0475-F82A-487F-8E49-84E0A6FB5A2D}"/>
              </a:ext>
            </a:extLst>
          </p:cNvPr>
          <p:cNvSpPr txBox="1"/>
          <p:nvPr/>
        </p:nvSpPr>
        <p:spPr>
          <a:xfrm>
            <a:off x="800100" y="1733550"/>
            <a:ext cx="1059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SQL Server utiliza NULL para marcar valores ausentes.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NULL pode ser “faltando mas aplicável” ou “faltando mas não é aplicável”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“faltando mas aplicável”:  número da placa do automóvel de um cliente.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“faltando mas não é aplicável”: número da placa do automóvel de um pedestre.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não houve valores faltando, os predicados são VERDADEIRO OU FALSO (5 &gt; 2, 1 =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houve valores faltando a saída pode ser VERDADEIRO, FALSO ou DESCONHECIDO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Predicados retornam DESCONHECIDO (NULL) quando há comparação de um valor faltando com outro valor, incluindo outro valor faltando.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24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BED26E4-6CAE-4435-976B-46F558FC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11454"/>
          </a:xfrm>
        </p:spPr>
        <p:txBody>
          <a:bodyPr/>
          <a:lstStyle/>
          <a:p>
            <a:r>
              <a:rPr lang="pt-BR" dirty="0"/>
              <a:t>LÓGICA DOS TRÊS VALORES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FB0475-F82A-487F-8E49-84E0A6FB5A2D}"/>
              </a:ext>
            </a:extLst>
          </p:cNvPr>
          <p:cNvSpPr txBox="1"/>
          <p:nvPr/>
        </p:nvSpPr>
        <p:spPr>
          <a:xfrm>
            <a:off x="800100" y="1733550"/>
            <a:ext cx="1059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SQL Server utiliza NULL para marcar valores ausentes.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NULL pode ser “faltando mas aplicável” ou “faltando mas não é aplicável”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“faltando mas aplicável”:  número da placa do automóvel de um cliente.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“faltando mas não é aplicável”: número da placa do automóvel de um pedestre.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não houve valores faltando, os predicados são VERDADEIRO OU FALSO (5 &gt; 2, 1 =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houve valores faltando a saída pode ser VERDADEIRO, FALSO ou DESCONHECIDO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Predicados retornam DESCONHECIDO (NULL) quando há comparação de um valor faltando com outro valor, incluindo outro valor faltando.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396803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1056</Words>
  <Application>Microsoft Office PowerPoint</Application>
  <PresentationFormat>Widescreen</PresentationFormat>
  <Paragraphs>110</Paragraphs>
  <Slides>12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Calisto MT</vt:lpstr>
      <vt:lpstr>Lucida Sans Unicode</vt:lpstr>
      <vt:lpstr>Univers Condensed</vt:lpstr>
      <vt:lpstr>ChronicleVTI</vt:lpstr>
      <vt:lpstr>Módulo 5</vt:lpstr>
      <vt:lpstr>Overview do módulo</vt:lpstr>
      <vt:lpstr>USANDO ORDER BY</vt:lpstr>
      <vt:lpstr>USANDO ORDER BY</vt:lpstr>
      <vt:lpstr>Filtrando dados no where com predicados</vt:lpstr>
      <vt:lpstr>Filtrando dados com top</vt:lpstr>
      <vt:lpstr>Filtrando dados com offset-fetch</vt:lpstr>
      <vt:lpstr>LÓGICA DOS TRÊS VALORES</vt:lpstr>
      <vt:lpstr>LÓGICA DOS TRÊS VALORES</vt:lpstr>
      <vt:lpstr>tratando null em consultas</vt:lpstr>
      <vt:lpstr>tratando null em consultas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</dc:title>
  <dc:creator>Allan Sousa</dc:creator>
  <cp:lastModifiedBy>Allan Sousa</cp:lastModifiedBy>
  <cp:revision>47</cp:revision>
  <dcterms:created xsi:type="dcterms:W3CDTF">2020-11-19T21:18:59Z</dcterms:created>
  <dcterms:modified xsi:type="dcterms:W3CDTF">2020-11-24T22:48:31Z</dcterms:modified>
</cp:coreProperties>
</file>