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349" r:id="rId4"/>
    <p:sldId id="352" r:id="rId5"/>
    <p:sldId id="353" r:id="rId6"/>
    <p:sldId id="346" r:id="rId7"/>
    <p:sldId id="351" r:id="rId8"/>
    <p:sldId id="328" r:id="rId9"/>
    <p:sldId id="343" r:id="rId10"/>
    <p:sldId id="354" r:id="rId11"/>
    <p:sldId id="355" r:id="rId12"/>
    <p:sldId id="316" r:id="rId13"/>
    <p:sldId id="344" r:id="rId14"/>
    <p:sldId id="345" r:id="rId15"/>
    <p:sldId id="335" r:id="rId16"/>
    <p:sldId id="336" r:id="rId17"/>
    <p:sldId id="320" r:id="rId18"/>
    <p:sldId id="356" r:id="rId19"/>
    <p:sldId id="350" r:id="rId20"/>
    <p:sldId id="323" r:id="rId21"/>
    <p:sldId id="327" r:id="rId22"/>
    <p:sldId id="324" r:id="rId23"/>
    <p:sldId id="325" r:id="rId24"/>
    <p:sldId id="329" r:id="rId25"/>
    <p:sldId id="357" r:id="rId26"/>
    <p:sldId id="272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69" autoAdjust="0"/>
  </p:normalViewPr>
  <p:slideViewPr>
    <p:cSldViewPr>
      <p:cViewPr>
        <p:scale>
          <a:sx n="94" d="100"/>
          <a:sy n="94" d="100"/>
        </p:scale>
        <p:origin x="-852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167-50FB-4A48-8683-40ADFB9FECE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83B0-28EC-4441-B753-90B95BFBA9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82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167-50FB-4A48-8683-40ADFB9FECE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83B0-28EC-4441-B753-90B95BFBA9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68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167-50FB-4A48-8683-40ADFB9FECE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83B0-28EC-4441-B753-90B95BFBA9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07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167-50FB-4A48-8683-40ADFB9FECE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83B0-28EC-4441-B753-90B95BFBA9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19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167-50FB-4A48-8683-40ADFB9FECE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83B0-28EC-4441-B753-90B95BFBA9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4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167-50FB-4A48-8683-40ADFB9FECE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83B0-28EC-4441-B753-90B95BFBA9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0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167-50FB-4A48-8683-40ADFB9FECE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83B0-28EC-4441-B753-90B95BFBA9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4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167-50FB-4A48-8683-40ADFB9FECE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83B0-28EC-4441-B753-90B95BFBA9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83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167-50FB-4A48-8683-40ADFB9FECE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83B0-28EC-4441-B753-90B95BFBA9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77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167-50FB-4A48-8683-40ADFB9FECE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83B0-28EC-4441-B753-90B95BFBA9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16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F167-50FB-4A48-8683-40ADFB9FECE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83B0-28EC-4441-B753-90B95BFBA9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0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F167-50FB-4A48-8683-40ADFB9FECE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83B0-28EC-4441-B753-90B95BFBA9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45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PCS 2478 – 2017</a:t>
            </a:r>
          </a:p>
        </p:txBody>
      </p:sp>
    </p:spTree>
    <p:extLst>
      <p:ext uri="{BB962C8B-B14F-4D97-AF65-F5344CB8AC3E}">
        <p14:creationId xmlns:p14="http://schemas.microsoft.com/office/powerpoint/2010/main" val="10230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</a:t>
            </a:r>
            <a:r>
              <a:rPr lang="pt-BR" dirty="0" err="1"/>
              <a:t>AcessoDados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ler</a:t>
            </a:r>
          </a:p>
          <a:p>
            <a:r>
              <a:rPr lang="pt-BR" dirty="0"/>
              <a:t>inserir</a:t>
            </a:r>
          </a:p>
          <a:p>
            <a:r>
              <a:rPr lang="pt-BR" dirty="0"/>
              <a:t>atualizar</a:t>
            </a:r>
          </a:p>
          <a:p>
            <a:r>
              <a:rPr lang="pt-BR" dirty="0" smtClean="0"/>
              <a:t>excluir</a:t>
            </a:r>
          </a:p>
          <a:p>
            <a:r>
              <a:rPr lang="pt-BR" dirty="0" smtClean="0"/>
              <a:t>Operações internas</a:t>
            </a:r>
            <a:endParaRPr lang="pt-BR" dirty="0"/>
          </a:p>
          <a:p>
            <a:pPr lvl="1"/>
            <a:r>
              <a:rPr lang="pt-BR" dirty="0"/>
              <a:t>conectar</a:t>
            </a:r>
          </a:p>
          <a:p>
            <a:pPr lvl="2"/>
            <a:r>
              <a:rPr lang="pt-BR" dirty="0" smtClean="0"/>
              <a:t>Abrir </a:t>
            </a:r>
            <a:r>
              <a:rPr lang="pt-BR" dirty="0"/>
              <a:t>o arquivo especificado no modo solicitado</a:t>
            </a:r>
          </a:p>
          <a:p>
            <a:pPr lvl="1"/>
            <a:r>
              <a:rPr lang="pt-BR" dirty="0" smtClean="0"/>
              <a:t>desconectar</a:t>
            </a:r>
            <a:endParaRPr lang="pt-BR" dirty="0"/>
          </a:p>
          <a:p>
            <a:pPr lvl="2"/>
            <a:r>
              <a:rPr lang="pt-BR" dirty="0"/>
              <a:t>Limpar </a:t>
            </a:r>
            <a:r>
              <a:rPr lang="pt-BR" dirty="0" err="1"/>
              <a:t>flags</a:t>
            </a:r>
            <a:r>
              <a:rPr lang="pt-BR" dirty="0"/>
              <a:t> e fechar o </a:t>
            </a:r>
            <a:r>
              <a:rPr lang="pt-BR" dirty="0" smtClean="0"/>
              <a:t>arquivo</a:t>
            </a:r>
            <a:endParaRPr lang="pt-BR" dirty="0"/>
          </a:p>
        </p:txBody>
      </p:sp>
      <p:sp>
        <p:nvSpPr>
          <p:cNvPr id="5" name="Texto explicativo em forma de nuvem 4"/>
          <p:cNvSpPr/>
          <p:nvPr/>
        </p:nvSpPr>
        <p:spPr>
          <a:xfrm>
            <a:off x="5436096" y="2996952"/>
            <a:ext cx="1872208" cy="1224136"/>
          </a:xfrm>
          <a:prstGeom prst="cloudCallout">
            <a:avLst>
              <a:gd name="adj1" fmla="val -115062"/>
              <a:gd name="adj2" fmla="val 32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Decisão de projeto</a:t>
            </a: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9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EP6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das operações conectar e desconectar</a:t>
            </a:r>
          </a:p>
          <a:p>
            <a:r>
              <a:rPr lang="pt-BR" dirty="0" smtClean="0"/>
              <a:t>Implementação da operação </a:t>
            </a:r>
            <a:r>
              <a:rPr lang="pt-BR" dirty="0" err="1" smtClean="0"/>
              <a:t>lerTudo</a:t>
            </a:r>
            <a:r>
              <a:rPr lang="pt-BR" dirty="0" smtClean="0"/>
              <a:t> (operação provisória) </a:t>
            </a:r>
          </a:p>
          <a:p>
            <a:pPr lvl="1"/>
            <a:r>
              <a:rPr lang="pt-BR" dirty="0" smtClean="0"/>
              <a:t>Recebe a identificação do arquivo</a:t>
            </a:r>
          </a:p>
          <a:p>
            <a:pPr lvl="1"/>
            <a:r>
              <a:rPr lang="pt-BR" dirty="0" smtClean="0"/>
              <a:t>Lê e concatena todos os registros</a:t>
            </a:r>
          </a:p>
          <a:p>
            <a:pPr lvl="1"/>
            <a:r>
              <a:rPr lang="pt-BR" dirty="0" smtClean="0"/>
              <a:t>Retorna o resultado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0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conectar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uma operação privada de </a:t>
            </a:r>
            <a:r>
              <a:rPr lang="pt-BR" dirty="0" err="1" smtClean="0"/>
              <a:t>AcessoDados</a:t>
            </a:r>
            <a:r>
              <a:rPr lang="pt-BR" dirty="0" smtClean="0"/>
              <a:t>, usada por suas demais operações</a:t>
            </a:r>
          </a:p>
          <a:p>
            <a:pPr lvl="1"/>
            <a:r>
              <a:rPr lang="pt-BR" dirty="0" smtClean="0"/>
              <a:t>Ligar o nome interno ao nome externo do arquivo</a:t>
            </a:r>
          </a:p>
          <a:p>
            <a:pPr lvl="1"/>
            <a:r>
              <a:rPr lang="pt-BR" dirty="0" smtClean="0"/>
              <a:t>Abrir o arquivo no modo solicitado</a:t>
            </a:r>
          </a:p>
          <a:p>
            <a:r>
              <a:rPr lang="pt-BR" dirty="0" smtClean="0"/>
              <a:t>Tipo </a:t>
            </a:r>
            <a:r>
              <a:rPr lang="pt-BR" dirty="0" err="1" smtClean="0"/>
              <a:t>boolean</a:t>
            </a:r>
            <a:endParaRPr lang="pt-BR" dirty="0"/>
          </a:p>
          <a:p>
            <a:pPr lvl="1"/>
            <a:r>
              <a:rPr lang="pt-BR" dirty="0" smtClean="0"/>
              <a:t>Se </a:t>
            </a:r>
            <a:r>
              <a:rPr lang="pt-BR" dirty="0" err="1" smtClean="0"/>
              <a:t>true</a:t>
            </a:r>
            <a:r>
              <a:rPr lang="pt-BR" dirty="0" smtClean="0"/>
              <a:t>, operação com sucesso</a:t>
            </a:r>
          </a:p>
          <a:p>
            <a:r>
              <a:rPr lang="pt-BR" dirty="0" smtClean="0"/>
              <a:t>Parâmetros</a:t>
            </a:r>
          </a:p>
          <a:p>
            <a:pPr lvl="1"/>
            <a:r>
              <a:rPr lang="pt-BR" dirty="0" smtClean="0"/>
              <a:t>Identificação do arquivo</a:t>
            </a:r>
          </a:p>
          <a:p>
            <a:pPr lvl="1"/>
            <a:r>
              <a:rPr lang="pt-BR" dirty="0" smtClean="0"/>
              <a:t>Modo de operação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Ligação dos Nomes Interno e Externo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na operação de leitura</a:t>
            </a:r>
          </a:p>
          <a:p>
            <a:pPr marL="400050" lvl="1" indent="0">
              <a:buNone/>
            </a:pPr>
            <a:r>
              <a:rPr lang="en-US" dirty="0" smtClean="0"/>
              <a:t>….</a:t>
            </a:r>
          </a:p>
          <a:p>
            <a:pPr marL="400050" lvl="1" indent="0">
              <a:buNone/>
            </a:pPr>
            <a:r>
              <a:rPr lang="en-US" dirty="0" err="1" smtClean="0"/>
              <a:t>fstream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;</a:t>
            </a:r>
          </a:p>
          <a:p>
            <a:pPr marL="400050" lvl="1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nomeArq</a:t>
            </a:r>
            <a:r>
              <a:rPr lang="en-US" dirty="0" smtClean="0"/>
              <a:t>;</a:t>
            </a:r>
          </a:p>
          <a:p>
            <a:pPr marL="400050" lvl="1" indent="0">
              <a:buNone/>
            </a:pPr>
            <a:r>
              <a:rPr lang="en-US" dirty="0" smtClean="0"/>
              <a:t>…….</a:t>
            </a:r>
          </a:p>
          <a:p>
            <a:pPr marL="400050" lvl="1" indent="0">
              <a:buNone/>
            </a:pPr>
            <a:r>
              <a:rPr lang="en-US" dirty="0" err="1" smtClean="0"/>
              <a:t>arquivo.open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nomeArq.c_str</a:t>
            </a:r>
            <a:r>
              <a:rPr lang="en-US" dirty="0"/>
              <a:t> ( ), </a:t>
            </a:r>
            <a:r>
              <a:rPr lang="en-US" dirty="0" err="1"/>
              <a:t>ios</a:t>
            </a:r>
            <a:r>
              <a:rPr lang="en-US" dirty="0"/>
              <a:t> :: in</a:t>
            </a:r>
            <a:r>
              <a:rPr lang="en-US" dirty="0" smtClean="0"/>
              <a:t>);</a:t>
            </a:r>
          </a:p>
        </p:txBody>
      </p:sp>
      <p:sp>
        <p:nvSpPr>
          <p:cNvPr id="4" name="Texto explicativo em forma de nuvem 3"/>
          <p:cNvSpPr/>
          <p:nvPr/>
        </p:nvSpPr>
        <p:spPr>
          <a:xfrm>
            <a:off x="3731568" y="2276872"/>
            <a:ext cx="2064568" cy="1224136"/>
          </a:xfrm>
          <a:prstGeom prst="cloudCallout">
            <a:avLst>
              <a:gd name="adj1" fmla="val -41442"/>
              <a:gd name="adj2" fmla="val 1159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Parâmetro deve ser do tipo </a:t>
            </a:r>
            <a:r>
              <a:rPr lang="pt-BR" dirty="0" err="1" smtClean="0">
                <a:solidFill>
                  <a:sysClr val="windowText" lastClr="000000"/>
                </a:solidFill>
              </a:rPr>
              <a:t>string</a:t>
            </a:r>
            <a:r>
              <a:rPr lang="pt-BR" dirty="0" smtClean="0">
                <a:solidFill>
                  <a:sysClr val="windowText" lastClr="000000"/>
                </a:solidFill>
              </a:rPr>
              <a:t> C 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5" name="Texto explicativo em forma de nuvem 4"/>
          <p:cNvSpPr/>
          <p:nvPr/>
        </p:nvSpPr>
        <p:spPr>
          <a:xfrm>
            <a:off x="6827912" y="1916832"/>
            <a:ext cx="2064568" cy="1224136"/>
          </a:xfrm>
          <a:prstGeom prst="cloudCallout">
            <a:avLst>
              <a:gd name="adj1" fmla="val -74239"/>
              <a:gd name="adj2" fmla="val 1395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Modo de operação</a:t>
            </a: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6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Uma solução para Nomes Externos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nomes externos dos arquivos ficam armazenados em um </a:t>
            </a:r>
            <a:r>
              <a:rPr lang="pt-BR" dirty="0" err="1" smtClean="0"/>
              <a:t>um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strings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Dessa forma, a alteração do conjunto dos nomes externos pode ser feita de forma fácil, através da alteração das </a:t>
            </a:r>
            <a:r>
              <a:rPr lang="pt-BR" dirty="0" err="1" smtClean="0"/>
              <a:t>strings</a:t>
            </a:r>
            <a:r>
              <a:rPr lang="pt-BR" dirty="0" smtClean="0"/>
              <a:t>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Pode-se usar o tipo enumeração para que as classes possam identificar os arquivos que precisem manipular.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7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Enumeração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uso do tipo enumeração é uma decisão de projeto para tornar o código mais legível.</a:t>
            </a:r>
          </a:p>
          <a:p>
            <a:r>
              <a:rPr lang="pt-BR" dirty="0" smtClean="0"/>
              <a:t>A enumeração é um tipo cujos valores são definidos por uma lista de valores representados por identificadores.</a:t>
            </a:r>
          </a:p>
          <a:p>
            <a:pPr marL="457200" lvl="1" indent="0">
              <a:buNone/>
            </a:pPr>
            <a:r>
              <a:rPr lang="pt-BR" dirty="0" err="1" smtClean="0"/>
              <a:t>enum</a:t>
            </a:r>
            <a:r>
              <a:rPr lang="pt-BR" dirty="0" smtClean="0"/>
              <a:t> </a:t>
            </a:r>
            <a:r>
              <a:rPr lang="pt-BR" dirty="0" err="1" smtClean="0"/>
              <a:t>coresPrimarias</a:t>
            </a:r>
            <a:r>
              <a:rPr lang="pt-BR" dirty="0" smtClean="0"/>
              <a:t> {vermelho, verde, azul};</a:t>
            </a:r>
          </a:p>
          <a:p>
            <a:r>
              <a:rPr lang="pt-BR" dirty="0" smtClean="0"/>
              <a:t>Apenas os valores definidos são válidos como elementos do tipo.</a:t>
            </a:r>
          </a:p>
          <a:p>
            <a:r>
              <a:rPr lang="pt-BR" dirty="0" smtClean="0"/>
              <a:t>Os valores correspondem a inteiros.</a:t>
            </a:r>
          </a:p>
          <a:p>
            <a:r>
              <a:rPr lang="pt-BR" dirty="0" smtClean="0"/>
              <a:t>Pode ser útil para definir uma lista de identificadores para usar no comando switch.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6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err="1"/>
              <a:t>enum</a:t>
            </a:r>
            <a:r>
              <a:rPr lang="pt-BR" dirty="0"/>
              <a:t> </a:t>
            </a:r>
            <a:r>
              <a:rPr lang="pt-BR" dirty="0" err="1"/>
              <a:t>modosAcesso</a:t>
            </a:r>
            <a:r>
              <a:rPr lang="pt-BR" dirty="0"/>
              <a:t> {LEITURA, ESCRITA, INSERCAO}</a:t>
            </a:r>
          </a:p>
          <a:p>
            <a:pPr marL="400050" lvl="1" indent="0">
              <a:buNone/>
            </a:pPr>
            <a:r>
              <a:rPr lang="pt-BR" dirty="0" smtClean="0"/>
              <a:t>LEITURA </a:t>
            </a:r>
            <a:r>
              <a:rPr lang="pt-BR" dirty="0"/>
              <a:t>vale 0, ESCRITA vale 1 e INSERCAO vale 2</a:t>
            </a:r>
          </a:p>
          <a:p>
            <a:pPr marL="0" indent="0">
              <a:buNone/>
            </a:pPr>
            <a:endParaRPr lang="pt-BR" sz="3000" dirty="0" smtClean="0"/>
          </a:p>
          <a:p>
            <a:pPr marL="0" indent="0">
              <a:buNone/>
            </a:pPr>
            <a:r>
              <a:rPr lang="pt-BR" sz="3000" dirty="0" err="1" smtClean="0"/>
              <a:t>enum</a:t>
            </a:r>
            <a:r>
              <a:rPr lang="pt-BR" sz="3000" dirty="0" smtClean="0"/>
              <a:t> </a:t>
            </a:r>
            <a:r>
              <a:rPr lang="pt-BR" sz="3000" dirty="0" err="1" smtClean="0"/>
              <a:t>diasMeses</a:t>
            </a:r>
            <a:r>
              <a:rPr lang="pt-BR" sz="3000" dirty="0" smtClean="0"/>
              <a:t> </a:t>
            </a:r>
          </a:p>
          <a:p>
            <a:pPr marL="0" indent="0">
              <a:buNone/>
            </a:pPr>
            <a:r>
              <a:rPr lang="pt-BR" sz="3000" dirty="0" smtClean="0"/>
              <a:t>{DIAS_JANEIRO=31, DIAS_FEVEREIRO=28, DIAS_MARCO=31, DIAS_ABRIL=30, DIAS_MAIO=31, DIAS_JUNHO=30, DIAS_JULHO=31, DIAS_AGOSTO=31, DIAS_SETEMBRO=30, DIAS_OUTUBRO=31, DIAS_NOVEMBRO=30, DIAS_DEZEMBRO=31}</a:t>
            </a:r>
          </a:p>
          <a:p>
            <a:pPr marL="400050" lvl="1" indent="0">
              <a:buNone/>
            </a:pPr>
            <a:r>
              <a:rPr lang="pt-BR" dirty="0" smtClean="0"/>
              <a:t>JANEIRO tem </a:t>
            </a:r>
            <a:r>
              <a:rPr lang="pt-BR" dirty="0"/>
              <a:t>31 dias FEVEREIRO </a:t>
            </a:r>
            <a:r>
              <a:rPr lang="pt-BR" dirty="0" smtClean="0"/>
              <a:t>tem 28 dias, MARCO tem 31 dias e assim por diante</a:t>
            </a:r>
          </a:p>
        </p:txBody>
      </p:sp>
    </p:spTree>
    <p:extLst>
      <p:ext uri="{BB962C8B-B14F-4D97-AF65-F5344CB8AC3E}">
        <p14:creationId xmlns:p14="http://schemas.microsoft.com/office/powerpoint/2010/main" val="30814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dos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Nome dos arquivos (interno)</a:t>
            </a:r>
          </a:p>
          <a:p>
            <a:pPr marL="400050" lvl="1" indent="0">
              <a:buNone/>
            </a:pPr>
            <a:r>
              <a:rPr lang="pt-BR" dirty="0" err="1"/>
              <a:t>enum</a:t>
            </a:r>
            <a:r>
              <a:rPr lang="pt-BR" dirty="0"/>
              <a:t> Arquivos {CAD_PESSOAS, </a:t>
            </a:r>
            <a:r>
              <a:rPr lang="pt-BR" dirty="0" smtClean="0"/>
              <a:t>TAB_SALARIAL,  IMP_RENDA, CONTR_SINDICAL};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A </a:t>
            </a:r>
            <a:r>
              <a:rPr lang="pt-BR" smtClean="0">
                <a:solidFill>
                  <a:srgbClr val="FF0000"/>
                </a:solidFill>
              </a:rPr>
              <a:t>variável Arquivos </a:t>
            </a:r>
            <a:r>
              <a:rPr lang="pt-BR" dirty="0" smtClean="0">
                <a:solidFill>
                  <a:srgbClr val="FF0000"/>
                </a:solidFill>
              </a:rPr>
              <a:t>é declarada </a:t>
            </a:r>
            <a:r>
              <a:rPr lang="pt-BR" dirty="0">
                <a:solidFill>
                  <a:srgbClr val="FF0000"/>
                </a:solidFill>
              </a:rPr>
              <a:t>no arquivo </a:t>
            </a:r>
            <a:r>
              <a:rPr lang="pt-BR" dirty="0" err="1" smtClean="0">
                <a:solidFill>
                  <a:srgbClr val="FF0000"/>
                </a:solidFill>
              </a:rPr>
              <a:t>globais.h</a:t>
            </a:r>
            <a:r>
              <a:rPr lang="pt-BR" dirty="0" smtClean="0">
                <a:solidFill>
                  <a:srgbClr val="FF0000"/>
                </a:solidFill>
              </a:rPr>
              <a:t> (acessada pelas classes)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/>
              <a:t>Modos  de acesso</a:t>
            </a:r>
          </a:p>
          <a:p>
            <a:pPr marL="400050" lvl="1" indent="0">
              <a:buNone/>
            </a:pPr>
            <a:r>
              <a:rPr lang="pt-BR" dirty="0" err="1" smtClean="0"/>
              <a:t>enum</a:t>
            </a:r>
            <a:r>
              <a:rPr lang="pt-BR" dirty="0" smtClean="0"/>
              <a:t> </a:t>
            </a:r>
            <a:r>
              <a:rPr lang="pt-BR" dirty="0" err="1" smtClean="0"/>
              <a:t>modosAcesso</a:t>
            </a:r>
            <a:r>
              <a:rPr lang="pt-BR" dirty="0" smtClean="0"/>
              <a:t> {LEITURA, ESCRITA, INSERCAO};</a:t>
            </a:r>
          </a:p>
          <a:p>
            <a:r>
              <a:rPr lang="pt-BR" dirty="0" smtClean="0"/>
              <a:t>Apenas a classe </a:t>
            </a:r>
            <a:r>
              <a:rPr lang="pt-BR" dirty="0" err="1" smtClean="0"/>
              <a:t>AcessoDados</a:t>
            </a:r>
            <a:r>
              <a:rPr lang="pt-BR" dirty="0" smtClean="0"/>
              <a:t> utiliza </a:t>
            </a:r>
            <a:r>
              <a:rPr lang="pt-BR" dirty="0" err="1" smtClean="0"/>
              <a:t>modosAcesso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7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Nome externos dos arquivos: contidos  no vetor </a:t>
            </a:r>
            <a:r>
              <a:rPr lang="pt-BR" dirty="0"/>
              <a:t>de </a:t>
            </a:r>
            <a:r>
              <a:rPr lang="pt-BR" dirty="0" err="1"/>
              <a:t>strings</a:t>
            </a:r>
            <a:r>
              <a:rPr lang="pt-BR" dirty="0"/>
              <a:t> </a:t>
            </a:r>
            <a:r>
              <a:rPr lang="pt-BR" dirty="0" err="1" smtClean="0"/>
              <a:t>nomesArqs</a:t>
            </a:r>
            <a:r>
              <a:rPr lang="pt-BR" dirty="0" smtClean="0"/>
              <a:t> da classe  </a:t>
            </a:r>
            <a:r>
              <a:rPr lang="pt-BR" dirty="0" err="1" smtClean="0"/>
              <a:t>AcessaDados</a:t>
            </a:r>
            <a:r>
              <a:rPr lang="pt-BR" dirty="0" smtClean="0"/>
              <a:t>:</a:t>
            </a:r>
          </a:p>
          <a:p>
            <a:pPr marL="800100" lvl="2" indent="0">
              <a:buNone/>
            </a:pPr>
            <a:r>
              <a:rPr lang="pt-BR" dirty="0" err="1" smtClean="0"/>
              <a:t>nomesArqs</a:t>
            </a:r>
            <a:r>
              <a:rPr lang="pt-BR" dirty="0" smtClean="0"/>
              <a:t> [CAD_PESSOAS] contém  a </a:t>
            </a:r>
            <a:r>
              <a:rPr lang="pt-BR" dirty="0" err="1" smtClean="0"/>
              <a:t>string</a:t>
            </a:r>
            <a:r>
              <a:rPr lang="pt-BR" dirty="0" smtClean="0"/>
              <a:t> “cadpessoas.dat”</a:t>
            </a:r>
          </a:p>
          <a:p>
            <a:pPr marL="800100" lvl="2" indent="0">
              <a:buNone/>
            </a:pPr>
            <a:r>
              <a:rPr lang="pt-BR" dirty="0" err="1" smtClean="0"/>
              <a:t>nomesArqs</a:t>
            </a:r>
            <a:r>
              <a:rPr lang="pt-BR" dirty="0" smtClean="0"/>
              <a:t> </a:t>
            </a:r>
            <a:r>
              <a:rPr lang="pt-BR" dirty="0"/>
              <a:t>[TAB_SALARIAL] contém a </a:t>
            </a:r>
            <a:r>
              <a:rPr lang="pt-BR" dirty="0" err="1"/>
              <a:t>string</a:t>
            </a:r>
            <a:r>
              <a:rPr lang="pt-BR" dirty="0"/>
              <a:t> “tabsalarial.dat”;</a:t>
            </a:r>
          </a:p>
          <a:p>
            <a:pPr marL="800100" lvl="2" indent="0">
              <a:buNone/>
            </a:pPr>
            <a:r>
              <a:rPr lang="pt-BR" dirty="0"/>
              <a:t>Etc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Todas as classes que acessam os dados de arquivos </a:t>
            </a:r>
            <a:r>
              <a:rPr lang="pt-BR" dirty="0" smtClean="0"/>
              <a:t>usam o nome interno dos arquivos:</a:t>
            </a:r>
            <a:endParaRPr lang="pt-BR" dirty="0"/>
          </a:p>
          <a:p>
            <a:pPr lvl="1"/>
            <a:r>
              <a:rPr lang="pt-BR" dirty="0" err="1" smtClean="0"/>
              <a:t>CadastroPessoas</a:t>
            </a:r>
            <a:r>
              <a:rPr lang="pt-BR" dirty="0" smtClean="0"/>
              <a:t> usa CAD_PESSOAS</a:t>
            </a:r>
          </a:p>
          <a:p>
            <a:pPr lvl="1"/>
            <a:r>
              <a:rPr lang="pt-BR" dirty="0" err="1" smtClean="0"/>
              <a:t>TabelaSalarial</a:t>
            </a:r>
            <a:r>
              <a:rPr lang="pt-BR" dirty="0" smtClean="0"/>
              <a:t> usa</a:t>
            </a:r>
            <a:r>
              <a:rPr lang="pt-BR" dirty="0"/>
              <a:t> </a:t>
            </a:r>
            <a:r>
              <a:rPr lang="pt-BR" dirty="0" smtClean="0"/>
              <a:t>TAB_SALARIAL</a:t>
            </a:r>
          </a:p>
          <a:p>
            <a:pPr lvl="1"/>
            <a:r>
              <a:rPr lang="pt-BR" dirty="0" err="1" smtClean="0"/>
              <a:t>ImpostoRenda</a:t>
            </a:r>
            <a:r>
              <a:rPr lang="pt-BR" dirty="0" smtClean="0"/>
              <a:t> usa IMP_RENDA</a:t>
            </a:r>
          </a:p>
          <a:p>
            <a:pPr lvl="1"/>
            <a:r>
              <a:rPr lang="pt-BR" dirty="0" err="1" smtClean="0"/>
              <a:t>ContribuicaoSindical</a:t>
            </a:r>
            <a:r>
              <a:rPr lang="pt-BR" dirty="0" smtClean="0"/>
              <a:t> usa CONTR_SINDICAL</a:t>
            </a:r>
          </a:p>
          <a:p>
            <a:r>
              <a:rPr lang="pt-BR" dirty="0" smtClean="0"/>
              <a:t>A operação conectar usa esse parâmetro para acessar o nome externo do arquivo.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4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de EP6 a EP9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dirty="0" smtClean="0"/>
              <a:t>Objetivo</a:t>
            </a:r>
          </a:p>
          <a:p>
            <a:pPr lvl="1"/>
            <a:r>
              <a:rPr lang="pt-BR" dirty="0" smtClean="0"/>
              <a:t>Organização do projeto </a:t>
            </a:r>
            <a:endParaRPr lang="pt-BR" baseline="0" dirty="0" smtClean="0"/>
          </a:p>
          <a:p>
            <a:r>
              <a:rPr lang="pt-BR" dirty="0" smtClean="0"/>
              <a:t>Decisões de projeto</a:t>
            </a:r>
          </a:p>
          <a:p>
            <a:pPr lvl="1"/>
            <a:r>
              <a:rPr lang="pt-BR" dirty="0" smtClean="0"/>
              <a:t>Encapsulação da manipulação de dados armazenados em arquivos texto, através </a:t>
            </a:r>
            <a:r>
              <a:rPr lang="pt-BR" dirty="0"/>
              <a:t>da classe </a:t>
            </a:r>
            <a:r>
              <a:rPr lang="pt-BR" dirty="0" err="1"/>
              <a:t>AcessoDados</a:t>
            </a:r>
            <a:r>
              <a:rPr lang="pt-BR" dirty="0" smtClean="0"/>
              <a:t> </a:t>
            </a:r>
            <a:endParaRPr lang="pt-BR" dirty="0"/>
          </a:p>
          <a:p>
            <a:pPr lvl="2" indent="-285750">
              <a:buFont typeface="Arial" panose="020B0604020202020204" pitchFamily="34" charset="0"/>
              <a:buChar char="–"/>
            </a:pPr>
            <a:r>
              <a:rPr lang="pt-B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a única classe que acessa os arquivos.</a:t>
            </a:r>
          </a:p>
          <a:p>
            <a:pPr lvl="2" indent="-285750">
              <a:buFont typeface="Arial" panose="020B0604020202020204" pitchFamily="34" charset="0"/>
              <a:buChar char="–"/>
            </a:pPr>
            <a:r>
              <a:rPr lang="pt-BR" dirty="0" smtClean="0"/>
              <a:t>As demais classes solicitam os dados para a classe </a:t>
            </a:r>
            <a:r>
              <a:rPr lang="pt-BR" dirty="0" err="1" smtClean="0"/>
              <a:t>AcessoDados</a:t>
            </a:r>
            <a:r>
              <a:rPr lang="pt-BR" dirty="0" smtClean="0"/>
              <a:t>.</a:t>
            </a:r>
            <a:endParaRPr lang="pt-BR" sz="2400" dirty="0" smtClean="0">
              <a:effectLst/>
            </a:endParaRP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320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32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900" dirty="0" err="1"/>
              <a:t>bool</a:t>
            </a:r>
            <a:r>
              <a:rPr lang="pt-BR" sz="1900" dirty="0"/>
              <a:t> </a:t>
            </a:r>
            <a:r>
              <a:rPr lang="pt-BR" sz="1900" dirty="0" err="1"/>
              <a:t>AcessoDados</a:t>
            </a:r>
            <a:r>
              <a:rPr lang="pt-BR" sz="1900" dirty="0"/>
              <a:t> :: conectar (Arquivos </a:t>
            </a:r>
            <a:r>
              <a:rPr lang="pt-BR" sz="1900" dirty="0" err="1"/>
              <a:t>arq</a:t>
            </a:r>
            <a:r>
              <a:rPr lang="pt-BR" sz="1900" dirty="0"/>
              <a:t>, </a:t>
            </a:r>
            <a:r>
              <a:rPr lang="pt-BR" sz="1900" dirty="0" err="1"/>
              <a:t>ModosAcesso</a:t>
            </a:r>
            <a:r>
              <a:rPr lang="pt-BR" sz="1900" dirty="0"/>
              <a:t> modo)  {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err="1"/>
              <a:t>string</a:t>
            </a:r>
            <a:r>
              <a:rPr lang="pt-BR" sz="1900" dirty="0"/>
              <a:t> </a:t>
            </a:r>
            <a:r>
              <a:rPr lang="pt-BR" sz="1900" dirty="0" err="1"/>
              <a:t>nomeArq</a:t>
            </a:r>
            <a:r>
              <a:rPr lang="pt-BR" sz="1900" dirty="0" smtClean="0"/>
              <a:t>;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smtClean="0"/>
              <a:t>..........</a:t>
            </a:r>
          </a:p>
          <a:p>
            <a:pPr marL="0" indent="0">
              <a:buNone/>
            </a:pPr>
            <a:r>
              <a:rPr lang="pt-BR" sz="1900" dirty="0"/>
              <a:t>	// Resolver a conexão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en-US" sz="1900" dirty="0" err="1"/>
              <a:t>swich</a:t>
            </a:r>
            <a:r>
              <a:rPr lang="en-US" sz="1900" dirty="0"/>
              <a:t>  (</a:t>
            </a:r>
            <a:r>
              <a:rPr lang="en-US" sz="1900" dirty="0" err="1"/>
              <a:t>arq</a:t>
            </a:r>
            <a:r>
              <a:rPr lang="en-US" sz="1900" dirty="0"/>
              <a:t>)  {</a:t>
            </a:r>
            <a:endParaRPr lang="pt-BR" sz="1900" dirty="0"/>
          </a:p>
          <a:p>
            <a:pPr marL="0" indent="0">
              <a:buNone/>
            </a:pPr>
            <a:r>
              <a:rPr lang="en-US" sz="1900" dirty="0"/>
              <a:t>		case CAD_PESSOAS:</a:t>
            </a:r>
            <a:endParaRPr lang="pt-BR" sz="1900" dirty="0"/>
          </a:p>
          <a:p>
            <a:pPr marL="0" indent="0">
              <a:buNone/>
            </a:pPr>
            <a:r>
              <a:rPr lang="en-US" sz="1900" dirty="0"/>
              <a:t>			</a:t>
            </a:r>
            <a:r>
              <a:rPr lang="pt-BR" sz="1900" dirty="0" err="1"/>
              <a:t>nomeArq</a:t>
            </a:r>
            <a:r>
              <a:rPr lang="pt-BR" sz="1900" dirty="0"/>
              <a:t> = </a:t>
            </a:r>
            <a:r>
              <a:rPr lang="pt-BR" sz="1900" dirty="0" err="1" smtClean="0"/>
              <a:t>nomesArqs</a:t>
            </a:r>
            <a:r>
              <a:rPr lang="pt-BR" sz="1900" dirty="0" smtClean="0"/>
              <a:t> </a:t>
            </a:r>
            <a:r>
              <a:rPr lang="pt-BR" sz="1900" dirty="0"/>
              <a:t>[CAD_PESSOAS];</a:t>
            </a:r>
          </a:p>
          <a:p>
            <a:pPr marL="0" indent="0">
              <a:buNone/>
            </a:pPr>
            <a:r>
              <a:rPr lang="pt-BR" sz="1900" dirty="0"/>
              <a:t>			break; 		</a:t>
            </a:r>
            <a:r>
              <a:rPr lang="pt-BR" sz="1900" dirty="0" smtClean="0"/>
              <a:t> </a:t>
            </a:r>
            <a:endParaRPr lang="pt-BR" sz="1900" dirty="0"/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smtClean="0"/>
              <a:t>	</a:t>
            </a:r>
            <a:r>
              <a:rPr lang="en-US" sz="1900" dirty="0" smtClean="0"/>
              <a:t> </a:t>
            </a:r>
            <a:r>
              <a:rPr lang="en-US" sz="1900" dirty="0"/>
              <a:t>case </a:t>
            </a:r>
            <a:r>
              <a:rPr lang="en-US" sz="1900" dirty="0" smtClean="0"/>
              <a:t>TAB_SALARIAL:</a:t>
            </a:r>
            <a:endParaRPr lang="pt-BR" sz="1900" dirty="0"/>
          </a:p>
          <a:p>
            <a:pPr marL="0" indent="0">
              <a:buNone/>
            </a:pPr>
            <a:r>
              <a:rPr lang="en-US" sz="1900" dirty="0"/>
              <a:t>			</a:t>
            </a:r>
            <a:r>
              <a:rPr lang="pt-BR" sz="1900" dirty="0" err="1"/>
              <a:t>nomeArq</a:t>
            </a:r>
            <a:r>
              <a:rPr lang="pt-BR" sz="1900" dirty="0"/>
              <a:t> = </a:t>
            </a:r>
            <a:r>
              <a:rPr lang="pt-BR" sz="1900" dirty="0" err="1"/>
              <a:t>nomesArqs</a:t>
            </a:r>
            <a:r>
              <a:rPr lang="pt-BR" sz="1900" dirty="0"/>
              <a:t> </a:t>
            </a:r>
            <a:r>
              <a:rPr lang="pt-BR" sz="1900" dirty="0" smtClean="0"/>
              <a:t>[</a:t>
            </a:r>
            <a:r>
              <a:rPr lang="en-US" sz="1900" dirty="0"/>
              <a:t>TAB_SALARIAL</a:t>
            </a:r>
            <a:r>
              <a:rPr lang="pt-BR" sz="1900" dirty="0" smtClean="0"/>
              <a:t>];</a:t>
            </a:r>
            <a:endParaRPr lang="pt-BR" sz="1900" dirty="0"/>
          </a:p>
          <a:p>
            <a:pPr marL="0" indent="0">
              <a:buNone/>
            </a:pPr>
            <a:r>
              <a:rPr lang="pt-BR" sz="1900" dirty="0"/>
              <a:t>			break; </a:t>
            </a:r>
            <a:r>
              <a:rPr lang="pt-BR" sz="1900" dirty="0" smtClean="0"/>
              <a:t>}; 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smtClean="0"/>
              <a:t>	etc.</a:t>
            </a:r>
            <a:endParaRPr lang="pt-BR" sz="1900" dirty="0"/>
          </a:p>
          <a:p>
            <a:pPr marL="0" indent="0">
              <a:buNone/>
            </a:pPr>
            <a:r>
              <a:rPr lang="pt-BR" sz="1900" dirty="0"/>
              <a:t>	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Esqueleto de Conectar</a:t>
            </a:r>
            <a:endParaRPr lang="pt-BR" dirty="0"/>
          </a:p>
        </p:txBody>
      </p:sp>
      <p:sp>
        <p:nvSpPr>
          <p:cNvPr id="5" name="Texto explicativo em forma de nuvem 4"/>
          <p:cNvSpPr/>
          <p:nvPr/>
        </p:nvSpPr>
        <p:spPr>
          <a:xfrm>
            <a:off x="3131840" y="1124744"/>
            <a:ext cx="1584176" cy="1008112"/>
          </a:xfrm>
          <a:prstGeom prst="cloudCallout">
            <a:avLst>
              <a:gd name="adj1" fmla="val 18059"/>
              <a:gd name="adj2" fmla="val 774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Variável tipo </a:t>
            </a:r>
            <a:r>
              <a:rPr lang="pt-BR" sz="1400" dirty="0" err="1" smtClean="0">
                <a:solidFill>
                  <a:sysClr val="windowText" lastClr="000000"/>
                </a:solidFill>
              </a:rPr>
              <a:t>enum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o explicativo em forma de nuvem 5"/>
          <p:cNvSpPr/>
          <p:nvPr/>
        </p:nvSpPr>
        <p:spPr>
          <a:xfrm>
            <a:off x="6372200" y="2996952"/>
            <a:ext cx="1656184" cy="1080120"/>
          </a:xfrm>
          <a:prstGeom prst="cloudCallout">
            <a:avLst>
              <a:gd name="adj1" fmla="val -91969"/>
              <a:gd name="adj2" fmla="val -851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Variável tipo </a:t>
            </a:r>
            <a:r>
              <a:rPr lang="pt-BR" sz="1400" dirty="0" err="1" smtClean="0">
                <a:solidFill>
                  <a:sysClr val="windowText" lastClr="000000"/>
                </a:solidFill>
              </a:rPr>
              <a:t>enum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o explicativo em forma de nuvem 6"/>
          <p:cNvSpPr/>
          <p:nvPr/>
        </p:nvSpPr>
        <p:spPr>
          <a:xfrm>
            <a:off x="6732240" y="908720"/>
            <a:ext cx="2160240" cy="1224136"/>
          </a:xfrm>
          <a:prstGeom prst="cloudCallout">
            <a:avLst>
              <a:gd name="adj1" fmla="val -50312"/>
              <a:gd name="adj2" fmla="val 705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Pode receber LEITURA, ESCRITA, INSERCAO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7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91877"/>
            <a:ext cx="8712968" cy="557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900" dirty="0"/>
              <a:t>// Resolver o modo de acesso 	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en-US" sz="1900" dirty="0" err="1"/>
              <a:t>swich</a:t>
            </a:r>
            <a:r>
              <a:rPr lang="en-US" sz="1900" dirty="0"/>
              <a:t>  (</a:t>
            </a:r>
            <a:r>
              <a:rPr lang="en-US" sz="1900" dirty="0" err="1"/>
              <a:t>modo</a:t>
            </a:r>
            <a:r>
              <a:rPr lang="en-US" sz="1900" dirty="0"/>
              <a:t>)  {</a:t>
            </a:r>
            <a:endParaRPr lang="pt-BR" sz="1900" dirty="0"/>
          </a:p>
          <a:p>
            <a:pPr marL="0" indent="0">
              <a:buNone/>
            </a:pPr>
            <a:r>
              <a:rPr lang="en-US" sz="1900" dirty="0"/>
              <a:t>		case LEITURA:</a:t>
            </a:r>
            <a:endParaRPr lang="pt-BR" sz="1900" dirty="0"/>
          </a:p>
          <a:p>
            <a:pPr marL="0" indent="0">
              <a:buNone/>
            </a:pPr>
            <a:r>
              <a:rPr lang="en-US" sz="1900" dirty="0"/>
              <a:t>			</a:t>
            </a:r>
            <a:r>
              <a:rPr lang="en-US" sz="1900" dirty="0" err="1"/>
              <a:t>arquivo.open</a:t>
            </a:r>
            <a:r>
              <a:rPr lang="en-US" sz="1900" dirty="0"/>
              <a:t> (</a:t>
            </a:r>
            <a:r>
              <a:rPr lang="en-US" sz="1900" dirty="0" err="1"/>
              <a:t>nomeArq.c_str</a:t>
            </a:r>
            <a:r>
              <a:rPr lang="en-US" sz="1900" dirty="0"/>
              <a:t> ( ), </a:t>
            </a:r>
            <a:r>
              <a:rPr lang="en-US" sz="1900" dirty="0" err="1"/>
              <a:t>ios</a:t>
            </a:r>
            <a:r>
              <a:rPr lang="en-US" sz="1900" dirty="0"/>
              <a:t> :: in);</a:t>
            </a:r>
            <a:endParaRPr lang="pt-BR" sz="1900" dirty="0"/>
          </a:p>
          <a:p>
            <a:pPr marL="0" indent="0">
              <a:buNone/>
            </a:pPr>
            <a:r>
              <a:rPr lang="en-US" sz="1900" dirty="0"/>
              <a:t>			break;</a:t>
            </a:r>
            <a:endParaRPr lang="pt-BR" sz="1900" dirty="0"/>
          </a:p>
          <a:p>
            <a:pPr marL="0" indent="0">
              <a:buNone/>
            </a:pPr>
            <a:r>
              <a:rPr lang="en-US" sz="1900" dirty="0"/>
              <a:t>		case ESCRITA:</a:t>
            </a:r>
            <a:endParaRPr lang="pt-BR" sz="1900" dirty="0"/>
          </a:p>
          <a:p>
            <a:pPr marL="0" indent="0">
              <a:buNone/>
            </a:pPr>
            <a:r>
              <a:rPr lang="en-US" sz="1900" dirty="0"/>
              <a:t>			</a:t>
            </a:r>
            <a:r>
              <a:rPr lang="en-US" sz="1900" dirty="0" err="1"/>
              <a:t>arquivo.open</a:t>
            </a:r>
            <a:r>
              <a:rPr lang="en-US" sz="1900" dirty="0"/>
              <a:t> (</a:t>
            </a:r>
            <a:r>
              <a:rPr lang="en-US" sz="1900" dirty="0" err="1"/>
              <a:t>nomeArq.c_str</a:t>
            </a:r>
            <a:r>
              <a:rPr lang="en-US" sz="1900" dirty="0"/>
              <a:t> ( ), </a:t>
            </a:r>
            <a:r>
              <a:rPr lang="en-US" sz="1900" dirty="0" err="1"/>
              <a:t>ios</a:t>
            </a:r>
            <a:r>
              <a:rPr lang="en-US" sz="1900" dirty="0"/>
              <a:t> :: out);</a:t>
            </a:r>
            <a:endParaRPr lang="pt-BR" sz="1900" dirty="0"/>
          </a:p>
          <a:p>
            <a:pPr marL="0" indent="0">
              <a:buNone/>
            </a:pPr>
            <a:r>
              <a:rPr lang="en-US" sz="1900" dirty="0"/>
              <a:t>			break;</a:t>
            </a:r>
            <a:endParaRPr lang="pt-BR" sz="1900" dirty="0"/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pt-BR" sz="1900" dirty="0"/>
              <a:t>case INSERCAO:</a:t>
            </a:r>
          </a:p>
          <a:p>
            <a:pPr marL="0" indent="0">
              <a:buNone/>
            </a:pPr>
            <a:r>
              <a:rPr lang="pt-BR" sz="1900" dirty="0"/>
              <a:t>			// anexa no final do arquivo sem destruí-lo</a:t>
            </a:r>
          </a:p>
          <a:p>
            <a:pPr marL="0" indent="0">
              <a:buNone/>
            </a:pPr>
            <a:r>
              <a:rPr lang="en-US" sz="1900" dirty="0"/>
              <a:t>			</a:t>
            </a:r>
            <a:r>
              <a:rPr lang="en-US" sz="1900" dirty="0" err="1"/>
              <a:t>arquivo.open</a:t>
            </a:r>
            <a:r>
              <a:rPr lang="en-US" sz="1900" dirty="0"/>
              <a:t> (</a:t>
            </a:r>
            <a:r>
              <a:rPr lang="en-US" sz="1900" dirty="0" err="1"/>
              <a:t>nomeArq.c_str</a:t>
            </a:r>
            <a:r>
              <a:rPr lang="en-US" sz="1900" dirty="0"/>
              <a:t> ( ), </a:t>
            </a:r>
            <a:r>
              <a:rPr lang="en-US" sz="1900" dirty="0" err="1" smtClean="0"/>
              <a:t>ios</a:t>
            </a:r>
            <a:r>
              <a:rPr lang="en-US" sz="1900" dirty="0" smtClean="0"/>
              <a:t> </a:t>
            </a:r>
            <a:r>
              <a:rPr lang="en-US" sz="1900" dirty="0"/>
              <a:t>:: app);</a:t>
            </a:r>
            <a:endParaRPr lang="pt-BR" sz="1900" dirty="0"/>
          </a:p>
          <a:p>
            <a:pPr marL="0" indent="0">
              <a:buNone/>
            </a:pPr>
            <a:r>
              <a:rPr lang="en-US" sz="1900" dirty="0"/>
              <a:t>			</a:t>
            </a:r>
            <a:r>
              <a:rPr lang="pt-BR" sz="1900" dirty="0"/>
              <a:t>break</a:t>
            </a:r>
          </a:p>
          <a:p>
            <a:pPr marL="0" indent="0">
              <a:buNone/>
            </a:pPr>
            <a:r>
              <a:rPr lang="pt-BR" sz="1900" dirty="0"/>
              <a:t>		default:</a:t>
            </a:r>
          </a:p>
          <a:p>
            <a:pPr marL="0" indent="0">
              <a:buNone/>
            </a:pPr>
            <a:r>
              <a:rPr lang="pt-BR" sz="1900" dirty="0"/>
              <a:t>			// tratamento de erro</a:t>
            </a:r>
          </a:p>
          <a:p>
            <a:pPr marL="0" indent="0">
              <a:buNone/>
            </a:pPr>
            <a:r>
              <a:rPr lang="pt-BR" sz="1900" dirty="0"/>
              <a:t>			break;</a:t>
            </a:r>
          </a:p>
          <a:p>
            <a:pPr marL="0" indent="0">
              <a:buNone/>
            </a:pPr>
            <a:r>
              <a:rPr lang="pt-BR" sz="1900" dirty="0"/>
              <a:t>	};</a:t>
            </a:r>
          </a:p>
          <a:p>
            <a:pPr marL="0" indent="0">
              <a:buNone/>
            </a:pPr>
            <a:endParaRPr lang="pt-BR" sz="1900" dirty="0"/>
          </a:p>
        </p:txBody>
      </p:sp>
      <p:sp>
        <p:nvSpPr>
          <p:cNvPr id="4" name="Texto explicativo em forma de nuvem 3"/>
          <p:cNvSpPr/>
          <p:nvPr/>
        </p:nvSpPr>
        <p:spPr>
          <a:xfrm>
            <a:off x="4211960" y="260648"/>
            <a:ext cx="1440160" cy="1224136"/>
          </a:xfrm>
          <a:prstGeom prst="cloudCallout">
            <a:avLst>
              <a:gd name="adj1" fmla="val -73743"/>
              <a:gd name="adj2" fmla="val 962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Variável tipo </a:t>
            </a:r>
            <a:r>
              <a:rPr lang="pt-BR" dirty="0" err="1" smtClean="0">
                <a:solidFill>
                  <a:sysClr val="windowText" lastClr="000000"/>
                </a:solidFill>
              </a:rPr>
              <a:t>fstream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5" name="Texto explicativo em forma de nuvem 4"/>
          <p:cNvSpPr/>
          <p:nvPr/>
        </p:nvSpPr>
        <p:spPr>
          <a:xfrm>
            <a:off x="6660232" y="548680"/>
            <a:ext cx="2064568" cy="1224136"/>
          </a:xfrm>
          <a:prstGeom prst="cloudCallout">
            <a:avLst>
              <a:gd name="adj1" fmla="val -91497"/>
              <a:gd name="adj2" fmla="val 793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Parâmetro deve ser do tipo </a:t>
            </a:r>
            <a:r>
              <a:rPr lang="pt-BR" dirty="0" err="1" smtClean="0">
                <a:solidFill>
                  <a:sysClr val="windowText" lastClr="000000"/>
                </a:solidFill>
              </a:rPr>
              <a:t>string</a:t>
            </a:r>
            <a:r>
              <a:rPr lang="pt-BR" dirty="0" smtClean="0">
                <a:solidFill>
                  <a:sysClr val="windowText" lastClr="000000"/>
                </a:solidFill>
              </a:rPr>
              <a:t> C</a:t>
            </a: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7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 dirty="0" err="1"/>
              <a:t>if</a:t>
            </a:r>
            <a:r>
              <a:rPr lang="pt-BR" sz="1900" dirty="0"/>
              <a:t> </a:t>
            </a:r>
            <a:r>
              <a:rPr lang="pt-BR" sz="1900" dirty="0" smtClean="0"/>
              <a:t>(</a:t>
            </a:r>
            <a:r>
              <a:rPr lang="pt-BR" sz="1900" dirty="0" err="1" smtClean="0"/>
              <a:t>arquivo.bad</a:t>
            </a:r>
            <a:r>
              <a:rPr lang="pt-BR" sz="1900" dirty="0" smtClean="0"/>
              <a:t> </a:t>
            </a:r>
            <a:r>
              <a:rPr lang="pt-BR" sz="1900" dirty="0"/>
              <a:t>( ))  {</a:t>
            </a:r>
          </a:p>
          <a:p>
            <a:pPr marL="0" indent="0">
              <a:buNone/>
            </a:pPr>
            <a:r>
              <a:rPr lang="pt-BR" sz="1900" dirty="0"/>
              <a:t>	// mensagem de erro</a:t>
            </a:r>
          </a:p>
          <a:p>
            <a:pPr marL="0" indent="0">
              <a:buNone/>
            </a:pPr>
            <a:r>
              <a:rPr lang="pt-BR" sz="1900" dirty="0"/>
              <a:t>	</a:t>
            </a:r>
            <a:r>
              <a:rPr lang="pt-BR" sz="1900" dirty="0" err="1" smtClean="0"/>
              <a:t>return</a:t>
            </a:r>
            <a:r>
              <a:rPr lang="pt-BR" sz="1900" dirty="0" smtClean="0"/>
              <a:t> </a:t>
            </a:r>
            <a:r>
              <a:rPr lang="pt-BR" sz="1900" dirty="0"/>
              <a:t>false;</a:t>
            </a:r>
          </a:p>
          <a:p>
            <a:pPr marL="0" indent="0">
              <a:buNone/>
            </a:pPr>
            <a:r>
              <a:rPr lang="pt-BR" sz="1900" dirty="0"/>
              <a:t>};</a:t>
            </a:r>
          </a:p>
          <a:p>
            <a:pPr marL="0" indent="0">
              <a:buNone/>
            </a:pPr>
            <a:r>
              <a:rPr lang="pt-BR" sz="1900" dirty="0" err="1" smtClean="0"/>
              <a:t>arquivo.clear</a:t>
            </a:r>
            <a:r>
              <a:rPr lang="pt-BR" sz="1900" dirty="0" smtClean="0"/>
              <a:t> </a:t>
            </a:r>
            <a:r>
              <a:rPr lang="pt-BR" sz="1900" dirty="0"/>
              <a:t>( ); // limpa os </a:t>
            </a:r>
            <a:r>
              <a:rPr lang="pt-BR" sz="1900" dirty="0" err="1"/>
              <a:t>flags</a:t>
            </a:r>
            <a:endParaRPr lang="pt-BR" sz="1900" dirty="0"/>
          </a:p>
          <a:p>
            <a:pPr marL="0" indent="0">
              <a:buNone/>
            </a:pPr>
            <a:r>
              <a:rPr lang="pt-BR" sz="1900" dirty="0" err="1"/>
              <a:t>return</a:t>
            </a:r>
            <a:r>
              <a:rPr lang="pt-BR" sz="1900" dirty="0"/>
              <a:t> </a:t>
            </a:r>
            <a:r>
              <a:rPr lang="pt-BR" sz="1900" dirty="0" err="1"/>
              <a:t>true</a:t>
            </a:r>
            <a:r>
              <a:rPr lang="pt-BR" sz="1900" dirty="0"/>
              <a:t>;</a:t>
            </a:r>
          </a:p>
          <a:p>
            <a:pPr marL="0" indent="0">
              <a:buNone/>
            </a:pPr>
            <a:r>
              <a:rPr lang="pt-BR" sz="1900" dirty="0"/>
              <a:t>}</a:t>
            </a:r>
          </a:p>
          <a:p>
            <a:pPr marL="0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17656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</a:t>
            </a:r>
            <a:r>
              <a:rPr lang="pt-BR" dirty="0" err="1" smtClean="0"/>
              <a:t>lerTudo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dirty="0" err="1" smtClean="0"/>
              <a:t>string</a:t>
            </a:r>
            <a:r>
              <a:rPr lang="pt-BR" sz="2800" dirty="0" smtClean="0"/>
              <a:t> </a:t>
            </a:r>
            <a:r>
              <a:rPr lang="pt-BR" sz="2800" dirty="0" err="1"/>
              <a:t>AcessoDados</a:t>
            </a:r>
            <a:r>
              <a:rPr lang="pt-BR" sz="2800" dirty="0"/>
              <a:t> :: </a:t>
            </a:r>
            <a:r>
              <a:rPr lang="pt-BR" sz="2800" dirty="0" err="1" smtClean="0"/>
              <a:t>lerTudo</a:t>
            </a:r>
            <a:r>
              <a:rPr lang="pt-BR" sz="2800" dirty="0" smtClean="0"/>
              <a:t> </a:t>
            </a:r>
            <a:r>
              <a:rPr lang="pt-BR" sz="2800" dirty="0"/>
              <a:t>(Arquivos </a:t>
            </a:r>
            <a:r>
              <a:rPr lang="pt-BR" sz="2800" dirty="0" err="1" smtClean="0"/>
              <a:t>arq</a:t>
            </a:r>
            <a:r>
              <a:rPr lang="pt-BR" sz="2800" dirty="0" smtClean="0"/>
              <a:t>) </a:t>
            </a:r>
            <a:r>
              <a:rPr lang="pt-BR" sz="2800" dirty="0"/>
              <a:t>{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/>
              <a:t>string</a:t>
            </a:r>
            <a:r>
              <a:rPr lang="pt-BR" sz="2800" dirty="0"/>
              <a:t> resultado;</a:t>
            </a:r>
          </a:p>
          <a:p>
            <a:pPr marL="0" indent="0">
              <a:buNone/>
            </a:pPr>
            <a:r>
              <a:rPr lang="pt-BR" sz="2800" dirty="0"/>
              <a:t>	//...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/>
              <a:t>if</a:t>
            </a:r>
            <a:r>
              <a:rPr lang="pt-BR" sz="2800" dirty="0"/>
              <a:t> (!conectar (</a:t>
            </a:r>
            <a:r>
              <a:rPr lang="pt-BR" sz="2800" dirty="0" err="1"/>
              <a:t>arq</a:t>
            </a:r>
            <a:r>
              <a:rPr lang="pt-BR" sz="2800" dirty="0"/>
              <a:t>, LEITURA))</a:t>
            </a:r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2800" dirty="0" err="1"/>
              <a:t>return</a:t>
            </a:r>
            <a:r>
              <a:rPr lang="pt-BR" sz="2800" dirty="0"/>
              <a:t> “ ”; 	</a:t>
            </a:r>
            <a:r>
              <a:rPr lang="pt-BR" sz="2800" dirty="0" smtClean="0"/>
              <a:t>// pode ser melhorado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// Lê todos os registros e concatena em resultado</a:t>
            </a:r>
            <a:endParaRPr lang="pt-BR" sz="2800" dirty="0"/>
          </a:p>
          <a:p>
            <a:pPr marL="0" indent="0">
              <a:buNone/>
            </a:pPr>
            <a:r>
              <a:rPr lang="pt-BR" sz="2800" dirty="0" err="1" smtClean="0"/>
              <a:t>arquivo.clear</a:t>
            </a:r>
            <a:r>
              <a:rPr lang="pt-BR" sz="2800" dirty="0" smtClean="0"/>
              <a:t> </a:t>
            </a:r>
            <a:r>
              <a:rPr lang="pt-BR" sz="2800" dirty="0"/>
              <a:t>( );</a:t>
            </a:r>
          </a:p>
          <a:p>
            <a:pPr marL="0" indent="0">
              <a:buNone/>
            </a:pPr>
            <a:r>
              <a:rPr lang="pt-BR" sz="2800" dirty="0" err="1" smtClean="0"/>
              <a:t>arquivo.close</a:t>
            </a:r>
            <a:r>
              <a:rPr lang="pt-BR" sz="2800" dirty="0" smtClean="0"/>
              <a:t> </a:t>
            </a:r>
            <a:r>
              <a:rPr lang="pt-BR" sz="2800" dirty="0"/>
              <a:t>( )</a:t>
            </a:r>
          </a:p>
          <a:p>
            <a:pPr marL="0" indent="0">
              <a:buNone/>
            </a:pPr>
            <a:r>
              <a:rPr lang="pt-BR" sz="2800" dirty="0" err="1"/>
              <a:t>return</a:t>
            </a:r>
            <a:r>
              <a:rPr lang="pt-BR" sz="2800" dirty="0"/>
              <a:t> resultado;</a:t>
            </a:r>
          </a:p>
          <a:p>
            <a:pPr marL="0" indent="0">
              <a:buNone/>
            </a:pPr>
            <a:r>
              <a:rPr lang="pt-BR" sz="2800" dirty="0"/>
              <a:t>}</a:t>
            </a:r>
          </a:p>
          <a:p>
            <a:pPr marL="400050" lvl="1" indent="0">
              <a:buNone/>
            </a:pPr>
            <a:endParaRPr lang="pt-BR" dirty="0"/>
          </a:p>
        </p:txBody>
      </p:sp>
      <p:sp>
        <p:nvSpPr>
          <p:cNvPr id="4" name="Texto explicativo em forma de nuvem 3"/>
          <p:cNvSpPr/>
          <p:nvPr/>
        </p:nvSpPr>
        <p:spPr>
          <a:xfrm>
            <a:off x="0" y="260648"/>
            <a:ext cx="1619672" cy="1224136"/>
          </a:xfrm>
          <a:prstGeom prst="cloudCallout">
            <a:avLst>
              <a:gd name="adj1" fmla="val -4087"/>
              <a:gd name="adj2" fmla="val 2839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Variável tipo </a:t>
            </a:r>
            <a:r>
              <a:rPr lang="pt-BR" dirty="0" err="1" smtClean="0">
                <a:solidFill>
                  <a:sysClr val="windowText" lastClr="000000"/>
                </a:solidFill>
              </a:rPr>
              <a:t>fstream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6" name="Texto explicativo em forma de nuvem 5"/>
          <p:cNvSpPr/>
          <p:nvPr/>
        </p:nvSpPr>
        <p:spPr>
          <a:xfrm>
            <a:off x="6948264" y="1196752"/>
            <a:ext cx="1440160" cy="1224136"/>
          </a:xfrm>
          <a:prstGeom prst="cloudCallout">
            <a:avLst>
              <a:gd name="adj1" fmla="val -278045"/>
              <a:gd name="adj2" fmla="val 95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Variável tipo </a:t>
            </a:r>
            <a:r>
              <a:rPr lang="pt-BR" dirty="0" err="1" smtClean="0">
                <a:solidFill>
                  <a:sysClr val="windowText" lastClr="000000"/>
                </a:solidFill>
              </a:rPr>
              <a:t>enum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7" name="Texto explicativo em forma de nuvem 6"/>
          <p:cNvSpPr/>
          <p:nvPr/>
        </p:nvSpPr>
        <p:spPr>
          <a:xfrm>
            <a:off x="5915980" y="4725144"/>
            <a:ext cx="2064568" cy="1224136"/>
          </a:xfrm>
          <a:prstGeom prst="cloudCallout">
            <a:avLst>
              <a:gd name="adj1" fmla="val -188443"/>
              <a:gd name="adj2" fmla="val -509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Operação desconectar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4221088"/>
            <a:ext cx="27363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69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classes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1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Alteração nas Classes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As classes </a:t>
            </a:r>
            <a:r>
              <a:rPr lang="pt-BR" dirty="0" err="1" smtClean="0"/>
              <a:t>CadastroPessoas</a:t>
            </a:r>
            <a:r>
              <a:rPr lang="pt-BR" dirty="0" smtClean="0"/>
              <a:t>, </a:t>
            </a:r>
            <a:r>
              <a:rPr lang="pt-BR" dirty="0" err="1" smtClean="0"/>
              <a:t>TabelaSalarial</a:t>
            </a:r>
            <a:r>
              <a:rPr lang="pt-BR" dirty="0" smtClean="0"/>
              <a:t>, </a:t>
            </a:r>
            <a:r>
              <a:rPr lang="pt-BR" dirty="0" err="1" smtClean="0"/>
              <a:t>ImpostoRenda</a:t>
            </a:r>
            <a:r>
              <a:rPr lang="pt-BR" dirty="0" smtClean="0"/>
              <a:t> e </a:t>
            </a:r>
            <a:r>
              <a:rPr lang="pt-BR" dirty="0" err="1" smtClean="0"/>
              <a:t>ContribuicaoSalarial</a:t>
            </a:r>
            <a:r>
              <a:rPr lang="pt-BR" dirty="0" smtClean="0"/>
              <a:t> não possuem mais os vetores de </a:t>
            </a:r>
            <a:r>
              <a:rPr lang="pt-BR" dirty="0" err="1" smtClean="0"/>
              <a:t>string</a:t>
            </a:r>
            <a:r>
              <a:rPr lang="pt-BR" dirty="0" smtClean="0"/>
              <a:t> que armazenavam os dados.</a:t>
            </a:r>
          </a:p>
          <a:p>
            <a:r>
              <a:rPr lang="pt-BR" dirty="0" smtClean="0"/>
              <a:t>Esses vetores </a:t>
            </a:r>
            <a:r>
              <a:rPr lang="pt-BR" b="1" dirty="0" smtClean="0"/>
              <a:t>devem ser eliminados</a:t>
            </a:r>
            <a:r>
              <a:rPr lang="pt-BR" dirty="0" smtClean="0"/>
              <a:t> das classes. </a:t>
            </a:r>
          </a:p>
          <a:p>
            <a:r>
              <a:rPr lang="pt-BR" dirty="0" smtClean="0"/>
              <a:t>As classes usam a operação </a:t>
            </a:r>
            <a:r>
              <a:rPr lang="pt-BR" dirty="0" err="1" smtClean="0"/>
              <a:t>lerTudo</a:t>
            </a:r>
            <a:r>
              <a:rPr lang="pt-BR" dirty="0" smtClean="0"/>
              <a:t> da classe </a:t>
            </a:r>
            <a:r>
              <a:rPr lang="pt-BR" dirty="0" err="1" smtClean="0"/>
              <a:t>AcessoDados</a:t>
            </a:r>
            <a:r>
              <a:rPr lang="pt-BR" dirty="0" smtClean="0"/>
              <a:t> para obter todos os registros de seus arquivos.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1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7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635896" y="764704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72200" y="764704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Funcionario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804248" y="2780928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CadastroPessoas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788024" y="2780928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ImpostoRenda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95536" y="2780928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TabelaSalarial</a:t>
            </a:r>
            <a:endParaRPr lang="pt-BR" dirty="0"/>
          </a:p>
        </p:txBody>
      </p:sp>
      <p:cxnSp>
        <p:nvCxnSpPr>
          <p:cNvPr id="12" name="Conector de seta reta 11"/>
          <p:cNvCxnSpPr>
            <a:stCxn id="5" idx="3"/>
          </p:cNvCxnSpPr>
          <p:nvPr/>
        </p:nvCxnSpPr>
        <p:spPr>
          <a:xfrm>
            <a:off x="5292080" y="1304764"/>
            <a:ext cx="1080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8" idx="0"/>
          </p:cNvCxnSpPr>
          <p:nvPr/>
        </p:nvCxnSpPr>
        <p:spPr>
          <a:xfrm>
            <a:off x="4932040" y="1844824"/>
            <a:ext cx="2772308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10" idx="0"/>
          </p:cNvCxnSpPr>
          <p:nvPr/>
        </p:nvCxnSpPr>
        <p:spPr>
          <a:xfrm flipH="1">
            <a:off x="1223628" y="1844824"/>
            <a:ext cx="2808312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2"/>
            <a:endCxn id="9" idx="0"/>
          </p:cNvCxnSpPr>
          <p:nvPr/>
        </p:nvCxnSpPr>
        <p:spPr>
          <a:xfrm>
            <a:off x="4463988" y="1844824"/>
            <a:ext cx="1152128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2"/>
          </p:cNvCxnSpPr>
          <p:nvPr/>
        </p:nvCxnSpPr>
        <p:spPr>
          <a:xfrm flipH="1">
            <a:off x="5134254" y="3861048"/>
            <a:ext cx="2570094" cy="12961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3491880" y="3861048"/>
            <a:ext cx="864096" cy="12961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2"/>
          </p:cNvCxnSpPr>
          <p:nvPr/>
        </p:nvCxnSpPr>
        <p:spPr>
          <a:xfrm>
            <a:off x="1223628" y="3861048"/>
            <a:ext cx="2700300" cy="12961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07904" y="5157192"/>
            <a:ext cx="1656184" cy="10801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AcessoDados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796136" y="5180999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Leitura</a:t>
            </a:r>
          </a:p>
          <a:p>
            <a:r>
              <a:rPr lang="pt-BR" dirty="0" smtClean="0"/>
              <a:t>Inserção</a:t>
            </a:r>
          </a:p>
          <a:p>
            <a:r>
              <a:rPr lang="pt-BR" dirty="0" smtClean="0"/>
              <a:t>Alteração</a:t>
            </a:r>
          </a:p>
          <a:p>
            <a:r>
              <a:rPr lang="pt-BR" dirty="0" smtClean="0"/>
              <a:t>Exclusão</a:t>
            </a:r>
            <a:endParaRPr lang="pt-BR" dirty="0"/>
          </a:p>
        </p:txBody>
      </p:sp>
      <p:sp>
        <p:nvSpPr>
          <p:cNvPr id="44" name="Texto explicativo em forma de nuvem 43"/>
          <p:cNvSpPr/>
          <p:nvPr/>
        </p:nvSpPr>
        <p:spPr>
          <a:xfrm>
            <a:off x="467544" y="4869160"/>
            <a:ext cx="2376264" cy="1080120"/>
          </a:xfrm>
          <a:prstGeom prst="cloudCallout">
            <a:avLst>
              <a:gd name="adj1" fmla="val 80865"/>
              <a:gd name="adj2" fmla="val 393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Classe que acessa os arquivos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357754" y="2780928"/>
            <a:ext cx="210623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ContribuicaoSindical</a:t>
            </a:r>
            <a:endParaRPr lang="pt-BR" dirty="0"/>
          </a:p>
        </p:txBody>
      </p:sp>
      <p:cxnSp>
        <p:nvCxnSpPr>
          <p:cNvPr id="20" name="Conector de seta reta 19"/>
          <p:cNvCxnSpPr>
            <a:endCxn id="19" idx="0"/>
          </p:cNvCxnSpPr>
          <p:nvPr/>
        </p:nvCxnSpPr>
        <p:spPr>
          <a:xfrm flipH="1">
            <a:off x="3410871" y="1844824"/>
            <a:ext cx="773470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9" idx="2"/>
          </p:cNvCxnSpPr>
          <p:nvPr/>
        </p:nvCxnSpPr>
        <p:spPr>
          <a:xfrm flipH="1">
            <a:off x="4788024" y="3861048"/>
            <a:ext cx="828092" cy="12961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179512" y="2420888"/>
            <a:ext cx="8640960" cy="20522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o explicativo em forma de nuvem 22"/>
          <p:cNvSpPr/>
          <p:nvPr/>
        </p:nvSpPr>
        <p:spPr>
          <a:xfrm>
            <a:off x="467544" y="260648"/>
            <a:ext cx="2528664" cy="1368152"/>
          </a:xfrm>
          <a:prstGeom prst="cloudCallout">
            <a:avLst>
              <a:gd name="adj1" fmla="val 69312"/>
              <a:gd name="adj2" fmla="val 10480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Classes que usam dados de arquivos</a:t>
            </a: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8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/>
      <p:bldP spid="44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 smtClean="0"/>
              <a:t>Arquitetura em Camadas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solidFill>
                  <a:srgbClr val="FFFFFF"/>
                </a:solidFill>
              </a:rPr>
              <a:t>EPUSP/PCS   Selma S. S. Melnikoff</a:t>
            </a:r>
            <a:endParaRPr lang="en-US"/>
          </a:p>
        </p:txBody>
      </p:sp>
      <p:sp>
        <p:nvSpPr>
          <p:cNvPr id="7" name="Retângulo 6"/>
          <p:cNvSpPr/>
          <p:nvPr/>
        </p:nvSpPr>
        <p:spPr bwMode="auto">
          <a:xfrm>
            <a:off x="539552" y="2204864"/>
            <a:ext cx="5760640" cy="1152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Times New Roman" pitchFamily="18" charset="0"/>
              </a:rPr>
              <a:t>Camada de Interface</a:t>
            </a:r>
          </a:p>
        </p:txBody>
      </p:sp>
      <p:sp>
        <p:nvSpPr>
          <p:cNvPr id="8" name="Retângulo 7"/>
          <p:cNvSpPr/>
          <p:nvPr/>
        </p:nvSpPr>
        <p:spPr bwMode="auto">
          <a:xfrm>
            <a:off x="539552" y="3429000"/>
            <a:ext cx="5760640" cy="1152128"/>
          </a:xfrm>
          <a:prstGeom prst="rect">
            <a:avLst/>
          </a:prstGeom>
          <a:solidFill>
            <a:srgbClr val="66FFFF"/>
          </a:solidFill>
          <a:ln w="9525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Times New Roman" pitchFamily="18" charset="0"/>
              </a:rPr>
              <a:t>Camada de Negócio</a:t>
            </a:r>
          </a:p>
        </p:txBody>
      </p:sp>
      <p:sp>
        <p:nvSpPr>
          <p:cNvPr id="9" name="Retângulo 8"/>
          <p:cNvSpPr/>
          <p:nvPr/>
        </p:nvSpPr>
        <p:spPr bwMode="auto">
          <a:xfrm>
            <a:off x="539552" y="4653136"/>
            <a:ext cx="5760640" cy="11521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Times New Roman" pitchFamily="18" charset="0"/>
              </a:rPr>
              <a:t>Camada de Acesso a Dados</a:t>
            </a:r>
          </a:p>
        </p:txBody>
      </p:sp>
      <p:sp>
        <p:nvSpPr>
          <p:cNvPr id="10" name="Texto explicativo em forma de nuvem 9"/>
          <p:cNvSpPr/>
          <p:nvPr/>
        </p:nvSpPr>
        <p:spPr bwMode="auto">
          <a:xfrm>
            <a:off x="6948264" y="3068960"/>
            <a:ext cx="2123728" cy="1080120"/>
          </a:xfrm>
          <a:prstGeom prst="cloudCallout">
            <a:avLst>
              <a:gd name="adj1" fmla="val -72603"/>
              <a:gd name="adj2" fmla="val 3327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/>
              <a:t>Classes de Negócio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o explicativo em forma de nuvem 10"/>
          <p:cNvSpPr/>
          <p:nvPr/>
        </p:nvSpPr>
        <p:spPr bwMode="auto">
          <a:xfrm>
            <a:off x="6732240" y="4653136"/>
            <a:ext cx="2123728" cy="1296144"/>
          </a:xfrm>
          <a:prstGeom prst="cloudCallout">
            <a:avLst>
              <a:gd name="adj1" fmla="val -63377"/>
              <a:gd name="adj2" fmla="val -200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/>
              <a:t>Classes de acesso a dados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o explicativo em forma de nuvem 11"/>
          <p:cNvSpPr/>
          <p:nvPr/>
        </p:nvSpPr>
        <p:spPr bwMode="auto">
          <a:xfrm>
            <a:off x="6588224" y="1484784"/>
            <a:ext cx="2483768" cy="1080120"/>
          </a:xfrm>
          <a:prstGeom prst="cloudCallout">
            <a:avLst>
              <a:gd name="adj1" fmla="val -60130"/>
              <a:gd name="adj2" fmla="val 6350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/>
              <a:t>Classes de interface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o explicativo em forma de nuvem 12"/>
          <p:cNvSpPr/>
          <p:nvPr/>
        </p:nvSpPr>
        <p:spPr bwMode="auto">
          <a:xfrm>
            <a:off x="107504" y="1052736"/>
            <a:ext cx="2232248" cy="972108"/>
          </a:xfrm>
          <a:prstGeom prst="cloudCallout">
            <a:avLst>
              <a:gd name="adj1" fmla="val 64728"/>
              <a:gd name="adj2" fmla="val -5855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/>
              <a:t>Estilo de Arquitetura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42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635896" y="1124744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72200" y="1124744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Funcionario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804248" y="3140968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CadastroPessoas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788024" y="3140968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ImpostoRenda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95536" y="3140968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TabelaSalarial</a:t>
            </a:r>
            <a:endParaRPr lang="pt-BR" dirty="0"/>
          </a:p>
        </p:txBody>
      </p:sp>
      <p:cxnSp>
        <p:nvCxnSpPr>
          <p:cNvPr id="12" name="Conector de seta reta 11"/>
          <p:cNvCxnSpPr>
            <a:stCxn id="5" idx="3"/>
          </p:cNvCxnSpPr>
          <p:nvPr/>
        </p:nvCxnSpPr>
        <p:spPr>
          <a:xfrm>
            <a:off x="5292080" y="1664804"/>
            <a:ext cx="1080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8" idx="0"/>
          </p:cNvCxnSpPr>
          <p:nvPr/>
        </p:nvCxnSpPr>
        <p:spPr>
          <a:xfrm>
            <a:off x="4932040" y="2204864"/>
            <a:ext cx="2772308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10" idx="0"/>
          </p:cNvCxnSpPr>
          <p:nvPr/>
        </p:nvCxnSpPr>
        <p:spPr>
          <a:xfrm flipH="1">
            <a:off x="1223628" y="2204864"/>
            <a:ext cx="2808312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2"/>
            <a:endCxn id="9" idx="0"/>
          </p:cNvCxnSpPr>
          <p:nvPr/>
        </p:nvCxnSpPr>
        <p:spPr>
          <a:xfrm>
            <a:off x="4463988" y="2204864"/>
            <a:ext cx="1152128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2"/>
          </p:cNvCxnSpPr>
          <p:nvPr/>
        </p:nvCxnSpPr>
        <p:spPr>
          <a:xfrm flipH="1">
            <a:off x="5134254" y="4221088"/>
            <a:ext cx="2570094" cy="12961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3491880" y="4221088"/>
            <a:ext cx="864096" cy="12961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2"/>
          </p:cNvCxnSpPr>
          <p:nvPr/>
        </p:nvCxnSpPr>
        <p:spPr>
          <a:xfrm>
            <a:off x="1223628" y="4221088"/>
            <a:ext cx="2700300" cy="12961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07904" y="5517232"/>
            <a:ext cx="1656184" cy="10801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AcessoDados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357754" y="3140968"/>
            <a:ext cx="210623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ContribuicaoSindical</a:t>
            </a:r>
            <a:endParaRPr lang="pt-BR" dirty="0"/>
          </a:p>
        </p:txBody>
      </p:sp>
      <p:cxnSp>
        <p:nvCxnSpPr>
          <p:cNvPr id="20" name="Conector de seta reta 19"/>
          <p:cNvCxnSpPr>
            <a:endCxn id="19" idx="0"/>
          </p:cNvCxnSpPr>
          <p:nvPr/>
        </p:nvCxnSpPr>
        <p:spPr>
          <a:xfrm flipH="1">
            <a:off x="3410871" y="2204864"/>
            <a:ext cx="773470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9" idx="2"/>
          </p:cNvCxnSpPr>
          <p:nvPr/>
        </p:nvCxnSpPr>
        <p:spPr>
          <a:xfrm flipH="1">
            <a:off x="4788024" y="4221088"/>
            <a:ext cx="828092" cy="12961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179512" y="908720"/>
            <a:ext cx="8640960" cy="39244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79512" y="260648"/>
            <a:ext cx="8640960" cy="504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179512" y="5013176"/>
            <a:ext cx="8640960" cy="17281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411760" y="332656"/>
            <a:ext cx="461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Camada de Interface (</a:t>
            </a:r>
            <a:r>
              <a:rPr lang="pt-BR" dirty="0" err="1" smtClean="0"/>
              <a:t>main</a:t>
            </a:r>
            <a:r>
              <a:rPr lang="pt-BR" dirty="0" smtClean="0"/>
              <a:t> faz o papel nos </a:t>
            </a:r>
            <a:r>
              <a:rPr lang="pt-BR" dirty="0" err="1" smtClean="0"/>
              <a:t>EPs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67544" y="1403484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Camada de Negócio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95536" y="5795972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Camada de Acesso a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75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EP6 a EP9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Implementação das operações ler, inserir, alterar e excluir da classe </a:t>
            </a:r>
            <a:r>
              <a:rPr lang="pt-BR" dirty="0" err="1" smtClean="0"/>
              <a:t>AcessoDados</a:t>
            </a:r>
            <a:endParaRPr lang="pt-BR" dirty="0" smtClean="0"/>
          </a:p>
          <a:p>
            <a:r>
              <a:rPr lang="pt-BR" dirty="0" smtClean="0"/>
              <a:t>Alteração das classes </a:t>
            </a:r>
            <a:r>
              <a:rPr lang="pt-BR" dirty="0" err="1" smtClean="0"/>
              <a:t>CadastroPessoas</a:t>
            </a:r>
            <a:r>
              <a:rPr lang="pt-BR" dirty="0" smtClean="0"/>
              <a:t>, </a:t>
            </a:r>
            <a:r>
              <a:rPr lang="pt-BR" dirty="0" err="1" smtClean="0"/>
              <a:t>TabelaSalarial</a:t>
            </a:r>
            <a:r>
              <a:rPr lang="pt-BR" dirty="0" smtClean="0"/>
              <a:t>, </a:t>
            </a:r>
            <a:r>
              <a:rPr lang="pt-BR" dirty="0" err="1" smtClean="0"/>
              <a:t>ImpostoRenda</a:t>
            </a:r>
            <a:r>
              <a:rPr lang="pt-BR" dirty="0" smtClean="0"/>
              <a:t> e </a:t>
            </a:r>
            <a:r>
              <a:rPr lang="pt-BR" dirty="0" err="1" smtClean="0"/>
              <a:t>ContribuicaoSalarial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Essas classes não possuem mais os dados.</a:t>
            </a:r>
          </a:p>
          <a:p>
            <a:pPr lvl="1"/>
            <a:r>
              <a:rPr lang="pt-BR" dirty="0" smtClean="0"/>
              <a:t>Solicitam os dados através das operações de </a:t>
            </a:r>
            <a:r>
              <a:rPr lang="pt-BR" dirty="0" err="1" smtClean="0"/>
              <a:t>AcessoDados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EP6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Montagem parcial da infraestrutura</a:t>
            </a:r>
          </a:p>
          <a:p>
            <a:pPr lvl="1"/>
            <a:r>
              <a:rPr lang="pt-BR" dirty="0" smtClean="0"/>
              <a:t>Implementação da classe AcessoDados com </a:t>
            </a:r>
            <a:r>
              <a:rPr lang="pt-BR" dirty="0" smtClean="0"/>
              <a:t>as operações conectar, deconectar e </a:t>
            </a:r>
            <a:r>
              <a:rPr lang="pt-BR" dirty="0" smtClean="0"/>
              <a:t>lerTudo (provisória)</a:t>
            </a:r>
          </a:p>
          <a:p>
            <a:pPr lvl="1"/>
            <a:r>
              <a:rPr lang="pt-BR" dirty="0"/>
              <a:t>Alteração das classes </a:t>
            </a:r>
            <a:r>
              <a:rPr lang="pt-BR" dirty="0" err="1"/>
              <a:t>CadastroPessoas</a:t>
            </a:r>
            <a:r>
              <a:rPr lang="pt-BR" dirty="0"/>
              <a:t>, </a:t>
            </a:r>
            <a:r>
              <a:rPr lang="pt-BR" dirty="0" err="1" smtClean="0"/>
              <a:t>TabelaSalarial</a:t>
            </a:r>
            <a:r>
              <a:rPr lang="pt-BR" dirty="0"/>
              <a:t>, </a:t>
            </a:r>
            <a:r>
              <a:rPr lang="pt-BR" dirty="0" err="1"/>
              <a:t>ImpostoRenda</a:t>
            </a:r>
            <a:r>
              <a:rPr lang="pt-BR" dirty="0"/>
              <a:t> e </a:t>
            </a:r>
            <a:r>
              <a:rPr lang="pt-BR" dirty="0" err="1"/>
              <a:t>ContribuicaoSalarial</a:t>
            </a:r>
            <a:r>
              <a:rPr lang="pt-BR" dirty="0" smtClean="0"/>
              <a:t>.</a:t>
            </a:r>
          </a:p>
          <a:p>
            <a:pPr lvl="2"/>
            <a:r>
              <a:rPr lang="pt-BR" b="1" dirty="0" smtClean="0"/>
              <a:t>Não possuem mais as tabelas com dados.</a:t>
            </a:r>
          </a:p>
          <a:p>
            <a:pPr lvl="2"/>
            <a:r>
              <a:rPr lang="pt-BR" dirty="0" smtClean="0"/>
              <a:t>Os dados devem ser solicitados à classe </a:t>
            </a:r>
            <a:r>
              <a:rPr lang="pt-BR" dirty="0" err="1" smtClean="0"/>
              <a:t>AcessoDados</a:t>
            </a:r>
            <a:r>
              <a:rPr lang="pt-BR" dirty="0" smtClean="0"/>
              <a:t>.</a:t>
            </a:r>
          </a:p>
          <a:p>
            <a:pPr lvl="2"/>
            <a:r>
              <a:rPr lang="pt-BR" b="1" dirty="0" smtClean="0"/>
              <a:t>Não deve ler </a:t>
            </a:r>
            <a:r>
              <a:rPr lang="pt-BR" dirty="0" smtClean="0"/>
              <a:t>os dados dos arquivos para as tabelas na memória e trabalhar com as tabelas.</a:t>
            </a:r>
          </a:p>
          <a:p>
            <a:pPr lvl="2"/>
            <a:r>
              <a:rPr lang="pt-BR" dirty="0" smtClean="0"/>
              <a:t>As exceções às recomendações anteriores serão explicitadas caso a caso.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3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acessodados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AcessoDados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única classe dos </a:t>
            </a:r>
            <a:r>
              <a:rPr lang="pt-BR" dirty="0" err="1" smtClean="0"/>
              <a:t>EPs</a:t>
            </a:r>
            <a:r>
              <a:rPr lang="pt-BR" dirty="0" smtClean="0"/>
              <a:t> que manipula os arquivos.</a:t>
            </a:r>
          </a:p>
          <a:p>
            <a:r>
              <a:rPr lang="pt-BR" dirty="0" smtClean="0"/>
              <a:t>Formato da operação</a:t>
            </a:r>
          </a:p>
          <a:p>
            <a:pPr marL="400050" lvl="1" indent="0">
              <a:buNone/>
            </a:pPr>
            <a:r>
              <a:rPr lang="pt-BR" dirty="0" smtClean="0"/>
              <a:t>Operação (identificação do arquivo, lista de parâmetros)</a:t>
            </a:r>
            <a:endParaRPr lang="pt-BR" dirty="0"/>
          </a:p>
        </p:txBody>
      </p:sp>
      <p:sp>
        <p:nvSpPr>
          <p:cNvPr id="6" name="Texto explicativo em forma de nuvem 5"/>
          <p:cNvSpPr/>
          <p:nvPr/>
        </p:nvSpPr>
        <p:spPr>
          <a:xfrm>
            <a:off x="539552" y="5013176"/>
            <a:ext cx="2808312" cy="1440160"/>
          </a:xfrm>
          <a:prstGeom prst="cloudCallout">
            <a:avLst>
              <a:gd name="adj1" fmla="val -17695"/>
              <a:gd name="adj2" fmla="val -140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Ler, inserir, alterar, excluir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Texto explicativo em forma de nuvem 7"/>
          <p:cNvSpPr/>
          <p:nvPr/>
        </p:nvSpPr>
        <p:spPr>
          <a:xfrm>
            <a:off x="5940152" y="4653136"/>
            <a:ext cx="2448272" cy="1224136"/>
          </a:xfrm>
          <a:prstGeom prst="cloudCallout">
            <a:avLst>
              <a:gd name="adj1" fmla="val -21946"/>
              <a:gd name="adj2" fmla="val -1264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Dados necessários para operação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7" name="Texto explicativo em forma de nuvem 6"/>
          <p:cNvSpPr/>
          <p:nvPr/>
        </p:nvSpPr>
        <p:spPr>
          <a:xfrm>
            <a:off x="3779912" y="4653136"/>
            <a:ext cx="1872208" cy="1224136"/>
          </a:xfrm>
          <a:prstGeom prst="cloudCallout">
            <a:avLst>
              <a:gd name="adj1" fmla="val -10326"/>
              <a:gd name="adj2" fmla="val -125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O  que é?</a:t>
            </a: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899</Words>
  <Application>Microsoft Office PowerPoint</Application>
  <PresentationFormat>On-screen Show (4:3)</PresentationFormat>
  <Paragraphs>198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Tema do Office</vt:lpstr>
      <vt:lpstr>Aula 8</vt:lpstr>
      <vt:lpstr>Objetivo de EP6 a EP9</vt:lpstr>
      <vt:lpstr>PowerPoint Presentation</vt:lpstr>
      <vt:lpstr>Arquitetura em Camadas</vt:lpstr>
      <vt:lpstr>PowerPoint Presentation</vt:lpstr>
      <vt:lpstr>EP6 a EP9</vt:lpstr>
      <vt:lpstr>EP6</vt:lpstr>
      <vt:lpstr>acessodados</vt:lpstr>
      <vt:lpstr>Classe AcessoDados</vt:lpstr>
      <vt:lpstr>Operações de AcessoDados</vt:lpstr>
      <vt:lpstr>Para EP6</vt:lpstr>
      <vt:lpstr>Operação conectar</vt:lpstr>
      <vt:lpstr>Ligação dos Nomes Interno e Externo</vt:lpstr>
      <vt:lpstr>Uma solução para Nomes Externos</vt:lpstr>
      <vt:lpstr>Tipo Enumeração</vt:lpstr>
      <vt:lpstr>Exemplos</vt:lpstr>
      <vt:lpstr>Dados dos Arquivos</vt:lpstr>
      <vt:lpstr>PowerPoint Presentation</vt:lpstr>
      <vt:lpstr>Acesso aos Arquivos</vt:lpstr>
      <vt:lpstr>Esqueleto de Conectar</vt:lpstr>
      <vt:lpstr>PowerPoint Presentation</vt:lpstr>
      <vt:lpstr>PowerPoint Presentation</vt:lpstr>
      <vt:lpstr>Operação lerTudo</vt:lpstr>
      <vt:lpstr>Outras classes</vt:lpstr>
      <vt:lpstr>Alteração nas Classes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EP4</dc:title>
  <dc:creator>selma</dc:creator>
  <cp:lastModifiedBy>Professores</cp:lastModifiedBy>
  <cp:revision>127</cp:revision>
  <dcterms:created xsi:type="dcterms:W3CDTF">2014-08-26T16:43:25Z</dcterms:created>
  <dcterms:modified xsi:type="dcterms:W3CDTF">2017-09-27T20:02:04Z</dcterms:modified>
</cp:coreProperties>
</file>