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9" r:id="rId1"/>
  </p:sldMasterIdLst>
  <p:sldIdLst>
    <p:sldId id="256" r:id="rId2"/>
    <p:sldId id="266" r:id="rId3"/>
    <p:sldId id="257" r:id="rId4"/>
    <p:sldId id="265" r:id="rId5"/>
    <p:sldId id="258" r:id="rId6"/>
    <p:sldId id="259" r:id="rId7"/>
    <p:sldId id="261" r:id="rId8"/>
    <p:sldId id="263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07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718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468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3026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242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6174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4351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673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3265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3284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632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004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4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999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517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22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0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5240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7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774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4016" r:id="rId17"/>
    <p:sldLayoutId id="2147484017" r:id="rId18"/>
    <p:sldLayoutId id="2147484018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berezovaya23@gmail.com" TargetMode="External"/><Relationship Id="rId2" Type="http://schemas.openxmlformats.org/officeDocument/2006/relationships/hyperlink" Target="mailto:ganibaev@gmail.com" TargetMode="Externa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jpg"/><Relationship Id="rId4" Type="http://schemas.openxmlformats.org/officeDocument/2006/relationships/hyperlink" Target="vasif.faradzhov@yandex.r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-ups.ru/index.php?id=ees_temperature" TargetMode="External"/><Relationship Id="rId2" Type="http://schemas.openxmlformats.org/officeDocument/2006/relationships/hyperlink" Target="https://br.so-ups.ru/BR/GenConsum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rosstat.gov.ru/folder/11109/document/1325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246D3-D235-4EA6-8D31-712E3BEEE7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600" b="1" dirty="0"/>
              <a:t>Разработка системы моделирования зависимости потребления электроэнергии и экономических показателей Российской Федерации по территориям и отраслям</a:t>
            </a: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36E97B-6D94-4B97-8A0B-8BB17A2F6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318620"/>
          </a:xfrm>
        </p:spPr>
        <p:txBody>
          <a:bodyPr>
            <a:normAutofit/>
          </a:bodyPr>
          <a:lstStyle/>
          <a:p>
            <a:r>
              <a:rPr lang="ru-RU" dirty="0"/>
              <a:t>Команда </a:t>
            </a:r>
            <a:r>
              <a:rPr lang="en-US" dirty="0"/>
              <a:t>DST-OFF</a:t>
            </a:r>
            <a:endParaRPr lang="ru-RU" dirty="0"/>
          </a:p>
          <a:p>
            <a:r>
              <a:rPr lang="ru-RU" dirty="0"/>
              <a:t>Цифровой прорыв — 2020. ФИНАЛ </a:t>
            </a:r>
          </a:p>
          <a:p>
            <a:r>
              <a:rPr lang="ru-RU" dirty="0"/>
              <a:t>Кейс Минэнерго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8E9C33-9660-B943-9538-DCCC6A23B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835" y="4691799"/>
            <a:ext cx="3817975" cy="193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49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357A5-0C1E-405F-9D93-2B32DBF3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  <a:r>
              <a:rPr lang="en-US" dirty="0"/>
              <a:t> DST-OFF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F59278-FA75-4E16-8C4D-EFF91F3F7B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Николай </a:t>
            </a:r>
            <a:r>
              <a:rPr lang="ru-RU" dirty="0" err="1"/>
              <a:t>Ганибаев</a:t>
            </a:r>
            <a:r>
              <a:rPr lang="en-US" dirty="0"/>
              <a:t>,</a:t>
            </a:r>
            <a:r>
              <a:rPr lang="ru-RU" dirty="0"/>
              <a:t> разработка интерфейса -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ganibaev@gmail.com</a:t>
            </a:r>
            <a:r>
              <a:rPr lang="ru-RU" dirty="0"/>
              <a:t>;</a:t>
            </a:r>
          </a:p>
          <a:p>
            <a:endParaRPr lang="ru-RU" dirty="0"/>
          </a:p>
          <a:p>
            <a:r>
              <a:rPr lang="ru-RU" dirty="0"/>
              <a:t>Анна березовая, разработка моделей -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berezovaya23@gmail.com</a:t>
            </a:r>
            <a:r>
              <a:rPr lang="ru-RU" dirty="0"/>
              <a:t>;</a:t>
            </a:r>
          </a:p>
          <a:p>
            <a:endParaRPr lang="ru-RU" dirty="0"/>
          </a:p>
          <a:p>
            <a:r>
              <a:rPr lang="ru-RU" dirty="0" err="1"/>
              <a:t>Васиф</a:t>
            </a:r>
            <a:r>
              <a:rPr lang="ru-RU" dirty="0"/>
              <a:t> </a:t>
            </a:r>
            <a:r>
              <a:rPr lang="ru-RU" dirty="0" err="1"/>
              <a:t>Фараджов</a:t>
            </a:r>
            <a:r>
              <a:rPr lang="ru-RU" dirty="0"/>
              <a:t>, визуализация и презентация – 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vasif.faradzhov@yandex.ru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CD4457-6448-354A-ABAA-0A8DD90DE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3925" y="4635499"/>
            <a:ext cx="3409950" cy="197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1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CC917F-0EE4-EC48-B467-F2B5D9309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8" y="452718"/>
            <a:ext cx="9064996" cy="1400530"/>
          </a:xfrm>
        </p:spPr>
        <p:txBody>
          <a:bodyPr/>
          <a:lstStyle/>
          <a:p>
            <a:r>
              <a:rPr lang="ru-RU" dirty="0" err="1"/>
              <a:t>Тизер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9F4FA9-55F0-5E4A-BAD6-281AFACF2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2052918"/>
            <a:ext cx="11284931" cy="419548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На основе оперативных ежедневных данных потребления электроэнергии Единой энергетической системы России и исторических данных можно онлайн прогнозировать показатели социально-экономического положения субъектов Российской Федерации. Также можно решать обратную задачу — от социально-экономических показателей рассчитывать необходимый объем электроэнергии.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Решение реализовано на платформе </a:t>
            </a:r>
            <a:r>
              <a:rPr lang="en-US" dirty="0"/>
              <a:t>Jupiter. </a:t>
            </a:r>
            <a:endParaRPr lang="ru-RU" dirty="0"/>
          </a:p>
          <a:p>
            <a:r>
              <a:rPr lang="ru-RU" dirty="0"/>
              <a:t>Стек: </a:t>
            </a:r>
            <a:r>
              <a:rPr lang="en-US" dirty="0"/>
              <a:t>python, scikit-learn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Проработан большой массив показателей, минимальное</a:t>
            </a:r>
          </a:p>
          <a:p>
            <a:pPr marL="0" indent="0">
              <a:buNone/>
            </a:pPr>
            <a:r>
              <a:rPr lang="ru-RU" dirty="0"/>
              <a:t>     время для практического применения решения.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5B576E-0DCA-F840-8552-2362CE60B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712" y="4026577"/>
            <a:ext cx="2546350" cy="255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6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B3E15-C2D3-4013-B8CA-D4E3AA94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Источники информации: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7A223569-3C44-5241-A6D1-ECC168281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160" y="1459070"/>
            <a:ext cx="11563778" cy="4998880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1">
                    <a:lumMod val="95000"/>
                  </a:schemeClr>
                </a:solidFill>
              </a:rPr>
              <a:t>СО ЕЭС | Генерация и потребление </a:t>
            </a:r>
          </a:p>
          <a:p>
            <a:r>
              <a:rPr lang="ru-RU" sz="1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	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- 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  <a:hlinkClick r:id="rId2"/>
              </a:rPr>
              <a:t>https://br.so-ups.ru/BR/GenConsum</a:t>
            </a:r>
            <a:endParaRPr lang="en-US" sz="1800" dirty="0">
              <a:solidFill>
                <a:schemeClr val="tx1">
                  <a:lumMod val="65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65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6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1">
                    <a:lumMod val="95000"/>
                  </a:schemeClr>
                </a:solidFill>
              </a:rPr>
              <a:t>СО ЕЭС | Температура в ЕЭС России </a:t>
            </a:r>
          </a:p>
          <a:p>
            <a:r>
              <a:rPr lang="ru-RU" sz="1800" b="1" dirty="0">
                <a:solidFill>
                  <a:schemeClr val="tx1">
                    <a:lumMod val="95000"/>
                  </a:schemeClr>
                </a:solidFill>
              </a:rPr>
              <a:t>	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-</a:t>
            </a:r>
            <a:r>
              <a:rPr lang="ru-RU" sz="18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  <a:hlinkClick r:id="rId3"/>
              </a:rPr>
              <a:t>https://so-ups.ru/index.php?id=ees_temperature</a:t>
            </a:r>
            <a:endParaRPr lang="en-US" sz="1800" dirty="0">
              <a:solidFill>
                <a:schemeClr val="tx1">
                  <a:lumMod val="65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65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6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1">
                    <a:lumMod val="95000"/>
                  </a:schemeClr>
                </a:solidFill>
              </a:rPr>
              <a:t>Росстат | Информация для ведения мониторинга социально-экономического положения субъектов Российской Федерации </a:t>
            </a:r>
            <a:r>
              <a:rPr lang="ru-RU" sz="1800" b="1" dirty="0">
                <a:solidFill>
                  <a:schemeClr val="tx1">
                    <a:lumMod val="65000"/>
                  </a:schemeClr>
                </a:solidFill>
              </a:rPr>
              <a:t>- 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  <a:hlinkClick r:id="rId4"/>
              </a:rPr>
              <a:t>https://rosstat.gov.ru/folder/11109/document/13259</a:t>
            </a:r>
            <a:endParaRPr lang="en-US" sz="1800" dirty="0">
              <a:solidFill>
                <a:schemeClr val="tx1">
                  <a:lumMod val="6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70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1C449E-D8F0-0F4F-9CB8-96999C595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686" y="-294982"/>
            <a:ext cx="8070209" cy="715298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0052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3ED0B9-033D-420C-BD9C-07A75ADD5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проанализированных показателей: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2E47B5-2BB0-43EA-8B9F-DCC670198D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4797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индекс промышленного производства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объем строительных работ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отгрузка товаров</a:t>
            </a:r>
            <a:endParaRPr lang="en-US" sz="3200" dirty="0"/>
          </a:p>
          <a:p>
            <a:pPr marL="0" indent="0">
              <a:buNone/>
            </a:pPr>
            <a:endParaRPr lang="ru-RU" sz="3200" dirty="0"/>
          </a:p>
          <a:p>
            <a:pPr marL="457200" indent="-457200">
              <a:buFont typeface="+mj-lt"/>
              <a:buAutoNum type="arabicPeriod"/>
            </a:pPr>
            <a:endParaRPr lang="ru-RU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A70191-C530-2F4B-B7B1-E1A5F0B18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559" y="3986213"/>
            <a:ext cx="3638206" cy="253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1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A4BF6-23EA-4A43-B704-ED825F622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Зависимости: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8D0FDF1-3EC6-D54A-86FE-15F0D6AE427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4450475"/>
            <a:ext cx="3396230" cy="240752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03A786D-E56C-4D5C-9DAC-3B38F128C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17" y="1326264"/>
            <a:ext cx="9081746" cy="32982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D5E5946-9ABE-416E-B2D5-039FA314C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695" y="2600549"/>
            <a:ext cx="4042188" cy="40478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58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13E1B-04DB-45F8-9F14-A80224F0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Сложности при построении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05C909-1F9D-4176-BF11-38B3A3F37C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88" y="2106035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Сложность прогнозирования экономических показателей от динамики потребления электроэнергии связана со следующими обстоятельствами: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1. Высокая зависимость потребления электроэнергии от температурного фактора;</a:t>
            </a:r>
          </a:p>
          <a:p>
            <a:r>
              <a:rPr lang="ru-RU" dirty="0"/>
              <a:t>2. Повышение </a:t>
            </a:r>
            <a:r>
              <a:rPr lang="ru-RU" dirty="0" err="1"/>
              <a:t>энергоэффективности</a:t>
            </a:r>
            <a:r>
              <a:rPr lang="ru-RU" dirty="0"/>
              <a:t> российской экономики;</a:t>
            </a:r>
          </a:p>
          <a:p>
            <a:r>
              <a:rPr lang="ru-RU" dirty="0"/>
              <a:t>3. Снижение потерь в электросетевом комплексе.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523C5A-D558-944A-865F-25830B39F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049" y="4751965"/>
            <a:ext cx="3294835" cy="185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2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CD5B5-3FC2-984C-94F7-603F34D9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Экономическая эффективность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9D156-34C9-7847-8B71-E5950DCF43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147582"/>
            <a:ext cx="10363826" cy="3643617"/>
          </a:xfrm>
        </p:spPr>
        <p:txBody>
          <a:bodyPr>
            <a:normAutofit/>
          </a:bodyPr>
          <a:lstStyle/>
          <a:p>
            <a:r>
              <a:rPr lang="ru-RU" sz="2800" dirty="0"/>
              <a:t>Оптимизация планирования инвестиционной деятельности, новых генерирующих мощностей, развития сетевой инфраструктуры</a:t>
            </a:r>
          </a:p>
          <a:p>
            <a:endParaRPr lang="ru-RU" sz="2800" dirty="0"/>
          </a:p>
          <a:p>
            <a:r>
              <a:rPr lang="ru-RU" sz="2800" dirty="0"/>
              <a:t>Можно выявлять проблемы в экономике регионов в режиме онлайн, не дожидаясь завершения отчетного периода и формирования отчетности</a:t>
            </a:r>
          </a:p>
        </p:txBody>
      </p:sp>
    </p:spTree>
    <p:extLst>
      <p:ext uri="{BB962C8B-B14F-4D97-AF65-F5344CB8AC3E}">
        <p14:creationId xmlns:p14="http://schemas.microsoft.com/office/powerpoint/2010/main" val="388913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45E9C-2227-2642-8EB9-027FF80A4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204EC3-1133-7145-8CBF-C48F4E5841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Эффективной моделью масштабирования являются:</a:t>
            </a:r>
          </a:p>
          <a:p>
            <a:pPr marL="0" indent="0">
              <a:buNone/>
            </a:pPr>
            <a:endParaRPr lang="ru-RU" sz="2800" dirty="0"/>
          </a:p>
          <a:p>
            <a:r>
              <a:rPr lang="ru-RU" sz="2800" dirty="0"/>
              <a:t>Детализация прогнозирования «вниз» в регионы и муниципальные образования</a:t>
            </a:r>
          </a:p>
          <a:p>
            <a:r>
              <a:rPr lang="ru-RU" sz="2800" dirty="0"/>
              <a:t>Прогнозирование на уровне Российской Федерации и наднациональных образований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63934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{04EDF254-D91B-DB48-A8EF-8E3FB2838166}tf10001062</Template>
  <TotalTime>348</TotalTime>
  <Words>314</Words>
  <Application>Microsoft Office PowerPoint</Application>
  <PresentationFormat>Широкоэкранный</PresentationFormat>
  <Paragraphs>48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Ион</vt:lpstr>
      <vt:lpstr>Разработка системы моделирования зависимости потребления электроэнергии и экономических показателей Российской Федерации по территориям и отраслям</vt:lpstr>
      <vt:lpstr>Тизер</vt:lpstr>
      <vt:lpstr>Источники информации:</vt:lpstr>
      <vt:lpstr>Презентация PowerPoint</vt:lpstr>
      <vt:lpstr>Список проанализированных показателей:</vt:lpstr>
      <vt:lpstr>Зависимости:</vt:lpstr>
      <vt:lpstr>Сложности при построении модели</vt:lpstr>
      <vt:lpstr>Экономическая эффективность</vt:lpstr>
      <vt:lpstr>Масштабирование</vt:lpstr>
      <vt:lpstr>Команда DST-OFF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быстрой оценки моделей машинного обучения</dc:title>
  <dc:creator>Березовая Анна Владимировна</dc:creator>
  <cp:lastModifiedBy>Николай Ганибаев</cp:lastModifiedBy>
  <cp:revision>41</cp:revision>
  <dcterms:created xsi:type="dcterms:W3CDTF">2020-11-14T08:44:58Z</dcterms:created>
  <dcterms:modified xsi:type="dcterms:W3CDTF">2020-11-29T10:19:16Z</dcterms:modified>
</cp:coreProperties>
</file>