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2615-C607-467A-8D6E-600AD1247BAE}"/>
              </a:ext>
            </a:extLst>
          </p:cNvPr>
          <p:cNvSpPr>
            <a:spLocks noGrp="1"/>
          </p:cNvSpPr>
          <p:nvPr>
            <p:ph type="ctrTitle"/>
          </p:nvPr>
        </p:nvSpPr>
        <p:spPr/>
        <p:txBody>
          <a:bodyPr/>
          <a:lstStyle/>
          <a:p>
            <a:r>
              <a:rPr lang="en-IN" dirty="0"/>
              <a:t>Ethical Hacking-Task3</a:t>
            </a:r>
          </a:p>
        </p:txBody>
      </p:sp>
      <p:sp>
        <p:nvSpPr>
          <p:cNvPr id="3" name="Subtitle 2">
            <a:extLst>
              <a:ext uri="{FF2B5EF4-FFF2-40B4-BE49-F238E27FC236}">
                <a16:creationId xmlns:a16="http://schemas.microsoft.com/office/drawing/2014/main" id="{F0C22C85-6D6F-49C3-8AE5-735434240204}"/>
              </a:ext>
            </a:extLst>
          </p:cNvPr>
          <p:cNvSpPr>
            <a:spLocks noGrp="1"/>
          </p:cNvSpPr>
          <p:nvPr>
            <p:ph type="subTitle" idx="1"/>
          </p:nvPr>
        </p:nvSpPr>
        <p:spPr/>
        <p:txBody>
          <a:bodyPr/>
          <a:lstStyle/>
          <a:p>
            <a:r>
              <a:rPr lang="en-IN" dirty="0"/>
              <a:t>Submitted by</a:t>
            </a:r>
          </a:p>
          <a:p>
            <a:r>
              <a:rPr lang="en-IN" dirty="0"/>
              <a:t> Devika s g</a:t>
            </a:r>
          </a:p>
        </p:txBody>
      </p:sp>
    </p:spTree>
    <p:extLst>
      <p:ext uri="{BB962C8B-B14F-4D97-AF65-F5344CB8AC3E}">
        <p14:creationId xmlns:p14="http://schemas.microsoft.com/office/powerpoint/2010/main" val="104587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C072-933B-43A5-A587-B7EC08A2DDCC}"/>
              </a:ext>
            </a:extLst>
          </p:cNvPr>
          <p:cNvSpPr>
            <a:spLocks noGrp="1"/>
          </p:cNvSpPr>
          <p:nvPr>
            <p:ph type="title"/>
          </p:nvPr>
        </p:nvSpPr>
        <p:spPr/>
        <p:txBody>
          <a:bodyPr/>
          <a:lstStyle/>
          <a:p>
            <a:r>
              <a:rPr lang="en-IN" dirty="0"/>
              <a:t>Mitigation:</a:t>
            </a:r>
          </a:p>
        </p:txBody>
      </p:sp>
      <p:sp>
        <p:nvSpPr>
          <p:cNvPr id="3" name="Content Placeholder 2">
            <a:extLst>
              <a:ext uri="{FF2B5EF4-FFF2-40B4-BE49-F238E27FC236}">
                <a16:creationId xmlns:a16="http://schemas.microsoft.com/office/drawing/2014/main" id="{4BE7CF31-5F35-4A66-A890-CD5A87126778}"/>
              </a:ext>
            </a:extLst>
          </p:cNvPr>
          <p:cNvSpPr>
            <a:spLocks noGrp="1"/>
          </p:cNvSpPr>
          <p:nvPr>
            <p:ph idx="1"/>
          </p:nvPr>
        </p:nvSpPr>
        <p:spPr/>
        <p:txBody>
          <a:bodyPr>
            <a:normAutofit fontScale="85000" lnSpcReduction="20000"/>
          </a:bodyPr>
          <a:lstStyle/>
          <a:p>
            <a:pPr marL="0" indent="0">
              <a:buNone/>
            </a:pPr>
            <a:r>
              <a:rPr lang="en-IN" sz="2200" b="1" i="0" dirty="0">
                <a:effectLst/>
                <a:latin typeface="+mj-lt"/>
              </a:rPr>
              <a:t>1. Sanitizing Inputs:</a:t>
            </a:r>
            <a:r>
              <a:rPr lang="en-US" sz="2200" b="0" i="0" dirty="0">
                <a:effectLst/>
                <a:latin typeface="+mj-lt"/>
              </a:rPr>
              <a:t>Use a security encoding library to encode all parameters and user input. If you need to insert parameters/user input data into your HTML body, add an HTML escape before insert itself. </a:t>
            </a:r>
          </a:p>
          <a:p>
            <a:pPr marL="0" indent="0">
              <a:buNone/>
            </a:pPr>
            <a:r>
              <a:rPr lang="en-US" sz="2200" b="1" i="0" dirty="0">
                <a:effectLst/>
                <a:latin typeface="+mj-lt"/>
              </a:rPr>
              <a:t>2. Use HTTP Only cookie flag: Set</a:t>
            </a:r>
            <a:r>
              <a:rPr lang="en-US" sz="2200" b="0" i="0" dirty="0">
                <a:effectLst/>
                <a:latin typeface="+mj-lt"/>
              </a:rPr>
              <a:t> the HTTP Only flag on session cookies, and any custom cookies that are not accessed by any of your JavaScript code. The flag is enabled in .NET applications default, but it needs to be enabled manually in other languages.</a:t>
            </a:r>
          </a:p>
          <a:p>
            <a:pPr marL="0" indent="0">
              <a:buNone/>
            </a:pPr>
            <a:r>
              <a:rPr lang="en-US" sz="2200" b="1" i="0" dirty="0">
                <a:effectLst/>
                <a:latin typeface="+mj-lt"/>
              </a:rPr>
              <a:t>3. Implement Content Security Policy: Content</a:t>
            </a:r>
            <a:r>
              <a:rPr lang="en-US" sz="2200" b="0" i="0" dirty="0">
                <a:effectLst/>
                <a:latin typeface="+mj-lt"/>
              </a:rPr>
              <a:t> Security Policy (CSP) is another effective strategy to help mitigate the impact of XSS vulnerabilities. It is a browser-side solution that lets you create lists specifying access permissions to client side resources, such as JavaScript and CSS.</a:t>
            </a:r>
          </a:p>
          <a:p>
            <a:pPr marL="0" indent="0" algn="l" fontAlgn="base">
              <a:buNone/>
            </a:pPr>
            <a:r>
              <a:rPr lang="en-US" sz="2200" b="1" i="0" dirty="0">
                <a:effectLst/>
                <a:latin typeface="+mj-lt"/>
              </a:rPr>
              <a:t>4. X-XSS-Protection Header: The</a:t>
            </a:r>
            <a:r>
              <a:rPr lang="en-US" sz="2200" b="0" i="0" dirty="0">
                <a:effectLst/>
                <a:latin typeface="+mj-lt"/>
              </a:rPr>
              <a:t> HTTP X-XSS-Protection header is a feature available in popular browsers like Google Chrome and Internet Explorer, which filters suspicious content to prevent reflected XSS attacks.  If the header detects XSS, it blocks the page from loading, but doesn’t sanitize inputs in the page</a:t>
            </a:r>
          </a:p>
          <a:p>
            <a:pPr marL="0" indent="0">
              <a:buNone/>
            </a:pPr>
            <a:endParaRPr lang="en-US" b="0" i="0" dirty="0">
              <a:solidFill>
                <a:srgbClr val="000000"/>
              </a:solidFill>
              <a:effectLst/>
              <a:latin typeface="Inter"/>
            </a:endParaRPr>
          </a:p>
          <a:p>
            <a:pPr marL="0" indent="0">
              <a:buNone/>
            </a:pPr>
            <a:endParaRPr lang="en-IN" dirty="0"/>
          </a:p>
        </p:txBody>
      </p:sp>
    </p:spTree>
    <p:extLst>
      <p:ext uri="{BB962C8B-B14F-4D97-AF65-F5344CB8AC3E}">
        <p14:creationId xmlns:p14="http://schemas.microsoft.com/office/powerpoint/2010/main" val="289452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CED1-B882-4ABA-A706-2DF59A4D0B4D}"/>
              </a:ext>
            </a:extLst>
          </p:cNvPr>
          <p:cNvSpPr>
            <a:spLocks noGrp="1"/>
          </p:cNvSpPr>
          <p:nvPr>
            <p:ph type="title"/>
          </p:nvPr>
        </p:nvSpPr>
        <p:spPr/>
        <p:txBody>
          <a:bodyPr/>
          <a:lstStyle/>
          <a:p>
            <a:r>
              <a:rPr lang="en-IN" dirty="0"/>
              <a:t>Report</a:t>
            </a:r>
          </a:p>
        </p:txBody>
      </p:sp>
      <p:sp>
        <p:nvSpPr>
          <p:cNvPr id="3" name="Content Placeholder 2">
            <a:extLst>
              <a:ext uri="{FF2B5EF4-FFF2-40B4-BE49-F238E27FC236}">
                <a16:creationId xmlns:a16="http://schemas.microsoft.com/office/drawing/2014/main" id="{53864235-A371-4D39-B1A8-C235C65EA286}"/>
              </a:ext>
            </a:extLst>
          </p:cNvPr>
          <p:cNvSpPr>
            <a:spLocks noGrp="1"/>
          </p:cNvSpPr>
          <p:nvPr>
            <p:ph idx="1"/>
          </p:nvPr>
        </p:nvSpPr>
        <p:spPr/>
        <p:txBody>
          <a:bodyPr>
            <a:normAutofit/>
          </a:bodyPr>
          <a:lstStyle/>
          <a:p>
            <a:pPr marL="0" indent="0">
              <a:buNone/>
            </a:pPr>
            <a:r>
              <a:rPr lang="en-IN" sz="2400" b="1" u="sng" dirty="0">
                <a:latin typeface="+mj-lt"/>
              </a:rPr>
              <a:t>Title</a:t>
            </a:r>
            <a:r>
              <a:rPr lang="en-IN" sz="2400" dirty="0"/>
              <a:t>: Cross-Site Scripting</a:t>
            </a:r>
          </a:p>
          <a:p>
            <a:pPr marL="0" indent="0">
              <a:buNone/>
            </a:pPr>
            <a:r>
              <a:rPr lang="en-IN" sz="2400" b="1" u="sng" dirty="0">
                <a:latin typeface="+mj-lt"/>
              </a:rPr>
              <a:t>Domain</a:t>
            </a:r>
            <a:r>
              <a:rPr lang="en-IN" sz="2400" dirty="0"/>
              <a:t>: </a:t>
            </a:r>
            <a:r>
              <a:rPr lang="en-IN" sz="2400" dirty="0">
                <a:latin typeface="+mj-lt"/>
              </a:rPr>
              <a:t>Vulnweb.com</a:t>
            </a:r>
          </a:p>
          <a:p>
            <a:pPr marL="0" indent="0">
              <a:buNone/>
            </a:pPr>
            <a:r>
              <a:rPr lang="en-IN" sz="2400" b="1" u="sng" dirty="0">
                <a:latin typeface="+mj-lt"/>
              </a:rPr>
              <a:t>Subdomain</a:t>
            </a:r>
            <a:r>
              <a:rPr lang="en-IN" sz="2000" dirty="0">
                <a:latin typeface="Arial" panose="020B0604020202020204" pitchFamily="34" charset="0"/>
              </a:rPr>
              <a:t>: </a:t>
            </a:r>
            <a:r>
              <a:rPr lang="en-IN" sz="2400" dirty="0">
                <a:latin typeface="+mj-lt"/>
              </a:rPr>
              <a:t>testasp.vulnweb.com</a:t>
            </a:r>
          </a:p>
          <a:p>
            <a:pPr marL="0" indent="0">
              <a:buNone/>
            </a:pPr>
            <a:r>
              <a:rPr lang="en-IN" sz="2400" b="0" i="0" u="sng" strike="noStrike" dirty="0">
                <a:effectLst/>
                <a:latin typeface="+mj-lt"/>
              </a:rPr>
              <a:t>Steps to reproduce</a:t>
            </a:r>
            <a:r>
              <a:rPr lang="en-IN" sz="1800" b="0" i="0" u="sng" strike="noStrike" dirty="0">
                <a:effectLst/>
                <a:latin typeface="Arial" panose="020B0604020202020204" pitchFamily="34" charset="0"/>
              </a:rPr>
              <a:t>: </a:t>
            </a:r>
          </a:p>
          <a:p>
            <a:pPr marL="0" indent="0">
              <a:buNone/>
            </a:pPr>
            <a:r>
              <a:rPr lang="en-US" sz="1800" b="1" dirty="0">
                <a:latin typeface="+mj-lt"/>
              </a:rPr>
              <a:t>STEP 1:OPEN VMWARE WORKSTATION AND LOGIN TO KALI LINUX.</a:t>
            </a:r>
          </a:p>
          <a:p>
            <a:pPr marL="0" indent="0">
              <a:buNone/>
            </a:pPr>
            <a:r>
              <a:rPr lang="en-US" sz="1800" b="1" dirty="0">
                <a:latin typeface="+mj-lt"/>
              </a:rPr>
              <a:t>STEP 2: OPEN BURP SUITE CHECK WHETHER THE INTERCEPT IS ON </a:t>
            </a:r>
            <a:r>
              <a:rPr lang="en-US" sz="1800" b="1" dirty="0"/>
              <a:t>.</a:t>
            </a:r>
          </a:p>
          <a:p>
            <a:pPr marL="0" indent="0">
              <a:buNone/>
            </a:pPr>
            <a:r>
              <a:rPr lang="en-US" dirty="0"/>
              <a:t>STEP 3:OPEN FIREFOX AND SEARCH FOR VULNWEB.</a:t>
            </a:r>
            <a:br>
              <a:rPr lang="en-US" sz="1800" b="1" dirty="0"/>
            </a:br>
            <a:endParaRPr lang="en-IN" sz="1800" b="0" i="0" strike="noStrike" dirty="0">
              <a:effectLst/>
              <a:latin typeface="Arial" panose="020B0604020202020204" pitchFamily="34" charset="0"/>
            </a:endParaRPr>
          </a:p>
          <a:p>
            <a:pPr marL="0" indent="0">
              <a:buNone/>
            </a:pPr>
            <a:endParaRPr lang="en-IN" sz="2400" dirty="0"/>
          </a:p>
        </p:txBody>
      </p:sp>
    </p:spTree>
    <p:extLst>
      <p:ext uri="{BB962C8B-B14F-4D97-AF65-F5344CB8AC3E}">
        <p14:creationId xmlns:p14="http://schemas.microsoft.com/office/powerpoint/2010/main" val="429051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43C2-1FC3-47C8-BE96-35E74B8849EF}"/>
              </a:ext>
            </a:extLst>
          </p:cNvPr>
          <p:cNvSpPr>
            <a:spLocks noGrp="1"/>
          </p:cNvSpPr>
          <p:nvPr>
            <p:ph type="title"/>
          </p:nvPr>
        </p:nvSpPr>
        <p:spPr>
          <a:xfrm>
            <a:off x="782468" y="4642585"/>
            <a:ext cx="10131425" cy="1456267"/>
          </a:xfrm>
        </p:spPr>
        <p:txBody>
          <a:bodyPr>
            <a:normAutofit/>
          </a:bodyPr>
          <a:lstStyle/>
          <a:p>
            <a:r>
              <a:rPr lang="en-US" sz="2000" dirty="0"/>
              <a:t>STEP 4: CLICK ON </a:t>
            </a:r>
            <a:r>
              <a:rPr lang="en-US" sz="2000" dirty="0">
                <a:hlinkClick r:id="rId2"/>
              </a:rPr>
              <a:t>http://testasp.vulnweb.com</a:t>
            </a:r>
            <a:br>
              <a:rPr lang="en-US" sz="2000" dirty="0"/>
            </a:br>
            <a:r>
              <a:rPr lang="en-US" sz="2000" dirty="0"/>
              <a:t>the given interface will be opened </a:t>
            </a:r>
            <a:br>
              <a:rPr lang="en-US" sz="2000" dirty="0"/>
            </a:br>
            <a:r>
              <a:rPr lang="en-US" sz="2000" dirty="0"/>
              <a:t>STEP 5: CLICK ON SEARCH BAR AND CLICK THE FOXYPROXY ON</a:t>
            </a:r>
            <a:endParaRPr lang="en-IN" sz="2000" dirty="0"/>
          </a:p>
        </p:txBody>
      </p:sp>
      <p:pic>
        <p:nvPicPr>
          <p:cNvPr id="5" name="Content Placeholder 4">
            <a:extLst>
              <a:ext uri="{FF2B5EF4-FFF2-40B4-BE49-F238E27FC236}">
                <a16:creationId xmlns:a16="http://schemas.microsoft.com/office/drawing/2014/main" id="{0FDB8BB5-23D8-4A09-A5E5-3B23F0C50664}"/>
              </a:ext>
            </a:extLst>
          </p:cNvPr>
          <p:cNvPicPr>
            <a:picLocks noGrp="1" noChangeAspect="1"/>
          </p:cNvPicPr>
          <p:nvPr>
            <p:ph idx="1"/>
          </p:nvPr>
        </p:nvPicPr>
        <p:blipFill>
          <a:blip r:embed="rId3"/>
          <a:stretch>
            <a:fillRect/>
          </a:stretch>
        </p:blipFill>
        <p:spPr>
          <a:xfrm>
            <a:off x="782468" y="609600"/>
            <a:ext cx="7551024" cy="3649662"/>
          </a:xfrm>
        </p:spPr>
      </p:pic>
    </p:spTree>
    <p:extLst>
      <p:ext uri="{BB962C8B-B14F-4D97-AF65-F5344CB8AC3E}">
        <p14:creationId xmlns:p14="http://schemas.microsoft.com/office/powerpoint/2010/main" val="177944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1966E-C91E-4094-B3BB-D5A27345E995}"/>
              </a:ext>
            </a:extLst>
          </p:cNvPr>
          <p:cNvSpPr>
            <a:spLocks noGrp="1"/>
          </p:cNvSpPr>
          <p:nvPr>
            <p:ph idx="1"/>
          </p:nvPr>
        </p:nvSpPr>
        <p:spPr>
          <a:xfrm>
            <a:off x="724302" y="563524"/>
            <a:ext cx="10131425" cy="3649133"/>
          </a:xfrm>
        </p:spPr>
        <p:txBody>
          <a:bodyPr/>
          <a:lstStyle/>
          <a:p>
            <a:pPr marL="0" indent="0">
              <a:buNone/>
            </a:pPr>
            <a:r>
              <a:rPr lang="en-US" dirty="0">
                <a:latin typeface="+mj-lt"/>
              </a:rPr>
              <a:t>STEP 6: TRY TO ENTER ONE OF THE PAYLOADS SO THE REQUEST WILL BE SENT TO BURPSUITE</a:t>
            </a:r>
            <a:endParaRPr lang="en-IN" dirty="0">
              <a:latin typeface="+mj-lt"/>
            </a:endParaRPr>
          </a:p>
          <a:p>
            <a:pPr marL="0" indent="0">
              <a:buNone/>
            </a:pPr>
            <a:r>
              <a:rPr lang="en-US" dirty="0">
                <a:latin typeface="+mj-lt"/>
              </a:rPr>
              <a:t>STEP 7: AFTER THE REQUEST COMES SEND IT TO INTRUDER AND FORWARD THE REQUEST</a:t>
            </a:r>
            <a:endParaRPr lang="en-IN" dirty="0">
              <a:latin typeface="+mj-lt"/>
            </a:endParaRPr>
          </a:p>
          <a:p>
            <a:pPr marL="0" indent="0">
              <a:buNone/>
            </a:pPr>
            <a:r>
              <a:rPr lang="en-US" dirty="0">
                <a:latin typeface="+mj-lt"/>
              </a:rPr>
              <a:t>STEP 7:ADD THE PAYLOAD POSITION ONLY FOR THE REQUIRED PLACE.</a:t>
            </a:r>
            <a:endParaRPr lang="en-IN" dirty="0">
              <a:latin typeface="+mj-lt"/>
            </a:endParaRPr>
          </a:p>
          <a:p>
            <a:pPr marL="0" indent="0">
              <a:buNone/>
            </a:pPr>
            <a:r>
              <a:rPr lang="en-US" dirty="0">
                <a:latin typeface="+mj-lt"/>
              </a:rPr>
              <a:t>STEP 8: ADD THE XSS PAYLOADS ,WHICH CAN BE DOWNLOADED FROM www.github.com</a:t>
            </a:r>
            <a:r>
              <a:rPr lang="en-IN" dirty="0"/>
              <a:t>.</a:t>
            </a:r>
          </a:p>
        </p:txBody>
      </p:sp>
    </p:spTree>
    <p:extLst>
      <p:ext uri="{BB962C8B-B14F-4D97-AF65-F5344CB8AC3E}">
        <p14:creationId xmlns:p14="http://schemas.microsoft.com/office/powerpoint/2010/main" val="110843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4255-488A-4997-92E8-05EE670F41BE}"/>
              </a:ext>
            </a:extLst>
          </p:cNvPr>
          <p:cNvSpPr>
            <a:spLocks noGrp="1"/>
          </p:cNvSpPr>
          <p:nvPr>
            <p:ph type="title"/>
          </p:nvPr>
        </p:nvSpPr>
        <p:spPr>
          <a:xfrm>
            <a:off x="685801" y="4661836"/>
            <a:ext cx="10131425" cy="1456267"/>
          </a:xfrm>
        </p:spPr>
        <p:txBody>
          <a:bodyPr>
            <a:normAutofit/>
          </a:bodyPr>
          <a:lstStyle/>
          <a:p>
            <a:r>
              <a:rPr lang="en-US" sz="1800" dirty="0"/>
              <a:t>STEP 9: START THE ATTACK AND CHECK WHETHER THERE IS SUDDEN CHANGE IN LENGTH AND STATUS.</a:t>
            </a:r>
            <a:endParaRPr lang="en-IN" sz="1800" dirty="0"/>
          </a:p>
        </p:txBody>
      </p:sp>
      <p:pic>
        <p:nvPicPr>
          <p:cNvPr id="9" name="Content Placeholder 8">
            <a:extLst>
              <a:ext uri="{FF2B5EF4-FFF2-40B4-BE49-F238E27FC236}">
                <a16:creationId xmlns:a16="http://schemas.microsoft.com/office/drawing/2014/main" id="{19173C1B-5C91-4C77-84FD-65A351529962}"/>
              </a:ext>
            </a:extLst>
          </p:cNvPr>
          <p:cNvPicPr>
            <a:picLocks noGrp="1" noChangeAspect="1"/>
          </p:cNvPicPr>
          <p:nvPr>
            <p:ph idx="1"/>
          </p:nvPr>
        </p:nvPicPr>
        <p:blipFill>
          <a:blip r:embed="rId2"/>
          <a:stretch>
            <a:fillRect/>
          </a:stretch>
        </p:blipFill>
        <p:spPr>
          <a:xfrm>
            <a:off x="685801" y="466742"/>
            <a:ext cx="7478496" cy="3649662"/>
          </a:xfrm>
        </p:spPr>
      </p:pic>
    </p:spTree>
    <p:extLst>
      <p:ext uri="{BB962C8B-B14F-4D97-AF65-F5344CB8AC3E}">
        <p14:creationId xmlns:p14="http://schemas.microsoft.com/office/powerpoint/2010/main" val="269833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2DE78A-2931-450A-8E73-6AE6E6D5A511}"/>
              </a:ext>
            </a:extLst>
          </p:cNvPr>
          <p:cNvPicPr>
            <a:picLocks noGrp="1" noChangeAspect="1"/>
          </p:cNvPicPr>
          <p:nvPr>
            <p:ph idx="1"/>
          </p:nvPr>
        </p:nvPicPr>
        <p:blipFill>
          <a:blip r:embed="rId2"/>
          <a:stretch>
            <a:fillRect/>
          </a:stretch>
        </p:blipFill>
        <p:spPr>
          <a:xfrm>
            <a:off x="1761196" y="1087655"/>
            <a:ext cx="7518617" cy="3673643"/>
          </a:xfrm>
        </p:spPr>
      </p:pic>
    </p:spTree>
    <p:extLst>
      <p:ext uri="{BB962C8B-B14F-4D97-AF65-F5344CB8AC3E}">
        <p14:creationId xmlns:p14="http://schemas.microsoft.com/office/powerpoint/2010/main" val="37510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F613-4399-42CA-AB8B-C8149AC119A1}"/>
              </a:ext>
            </a:extLst>
          </p:cNvPr>
          <p:cNvSpPr>
            <a:spLocks noGrp="1"/>
          </p:cNvSpPr>
          <p:nvPr>
            <p:ph type="title"/>
          </p:nvPr>
        </p:nvSpPr>
        <p:spPr>
          <a:xfrm>
            <a:off x="685801" y="4632960"/>
            <a:ext cx="10131425" cy="1456267"/>
          </a:xfrm>
        </p:spPr>
        <p:txBody>
          <a:bodyPr>
            <a:normAutofit/>
          </a:bodyPr>
          <a:lstStyle/>
          <a:p>
            <a:r>
              <a:rPr lang="en-US" sz="2000" dirty="0"/>
              <a:t>STEP 10:COPY THE URL TO SHOW THE RESPONSE FOR THE PAYLOD THAT HAS BEEN ACCEPTED </a:t>
            </a:r>
            <a:endParaRPr lang="en-IN" sz="2000" dirty="0"/>
          </a:p>
        </p:txBody>
      </p:sp>
      <p:pic>
        <p:nvPicPr>
          <p:cNvPr id="5" name="Content Placeholder 4">
            <a:extLst>
              <a:ext uri="{FF2B5EF4-FFF2-40B4-BE49-F238E27FC236}">
                <a16:creationId xmlns:a16="http://schemas.microsoft.com/office/drawing/2014/main" id="{BB69F12A-4F69-463A-B036-07989FF19FCB}"/>
              </a:ext>
            </a:extLst>
          </p:cNvPr>
          <p:cNvPicPr>
            <a:picLocks noGrp="1" noChangeAspect="1"/>
          </p:cNvPicPr>
          <p:nvPr>
            <p:ph idx="1"/>
          </p:nvPr>
        </p:nvPicPr>
        <p:blipFill>
          <a:blip r:embed="rId2"/>
          <a:stretch>
            <a:fillRect/>
          </a:stretch>
        </p:blipFill>
        <p:spPr>
          <a:xfrm>
            <a:off x="685801" y="609600"/>
            <a:ext cx="7526692" cy="3649662"/>
          </a:xfrm>
        </p:spPr>
      </p:pic>
    </p:spTree>
    <p:extLst>
      <p:ext uri="{BB962C8B-B14F-4D97-AF65-F5344CB8AC3E}">
        <p14:creationId xmlns:p14="http://schemas.microsoft.com/office/powerpoint/2010/main" val="260126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9601-A30A-4CD7-9B83-BC15C2D9A7A6}"/>
              </a:ext>
            </a:extLst>
          </p:cNvPr>
          <p:cNvSpPr>
            <a:spLocks noGrp="1"/>
          </p:cNvSpPr>
          <p:nvPr>
            <p:ph type="title"/>
          </p:nvPr>
        </p:nvSpPr>
        <p:spPr>
          <a:xfrm>
            <a:off x="685801" y="4536707"/>
            <a:ext cx="10131425" cy="1456267"/>
          </a:xfrm>
        </p:spPr>
        <p:txBody>
          <a:bodyPr>
            <a:normAutofit/>
          </a:bodyPr>
          <a:lstStyle/>
          <a:p>
            <a:r>
              <a:rPr lang="en-US" sz="2000" dirty="0"/>
              <a:t>STEP 11:COPY THE URL AND SEARCH IT IN FIREFOX </a:t>
            </a:r>
            <a:br>
              <a:rPr lang="en-US" sz="2000" dirty="0"/>
            </a:br>
            <a:r>
              <a:rPr lang="en-US" sz="2000" dirty="0"/>
              <a:t>THE REQUIRED INTERFACE WILL BE IN THIS FORM.</a:t>
            </a:r>
            <a:endParaRPr lang="en-IN" sz="2000" dirty="0"/>
          </a:p>
        </p:txBody>
      </p:sp>
      <p:pic>
        <p:nvPicPr>
          <p:cNvPr id="5" name="Content Placeholder 4">
            <a:extLst>
              <a:ext uri="{FF2B5EF4-FFF2-40B4-BE49-F238E27FC236}">
                <a16:creationId xmlns:a16="http://schemas.microsoft.com/office/drawing/2014/main" id="{571C42C2-A3A7-4EBF-84D3-CF4D56E57254}"/>
              </a:ext>
            </a:extLst>
          </p:cNvPr>
          <p:cNvPicPr>
            <a:picLocks noGrp="1" noChangeAspect="1"/>
          </p:cNvPicPr>
          <p:nvPr>
            <p:ph idx="1"/>
          </p:nvPr>
        </p:nvPicPr>
        <p:blipFill>
          <a:blip r:embed="rId2"/>
          <a:stretch>
            <a:fillRect/>
          </a:stretch>
        </p:blipFill>
        <p:spPr>
          <a:xfrm>
            <a:off x="685801" y="609600"/>
            <a:ext cx="7407347" cy="3649662"/>
          </a:xfrm>
        </p:spPr>
      </p:pic>
    </p:spTree>
    <p:extLst>
      <p:ext uri="{BB962C8B-B14F-4D97-AF65-F5344CB8AC3E}">
        <p14:creationId xmlns:p14="http://schemas.microsoft.com/office/powerpoint/2010/main" val="232820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1B02-9202-496C-9184-CCEFBA052C75}"/>
              </a:ext>
            </a:extLst>
          </p:cNvPr>
          <p:cNvSpPr>
            <a:spLocks noGrp="1"/>
          </p:cNvSpPr>
          <p:nvPr>
            <p:ph type="title"/>
          </p:nvPr>
        </p:nvSpPr>
        <p:spPr/>
        <p:txBody>
          <a:bodyPr/>
          <a:lstStyle/>
          <a:p>
            <a:r>
              <a:rPr lang="en-IN" dirty="0"/>
              <a:t>Impact:</a:t>
            </a:r>
          </a:p>
        </p:txBody>
      </p:sp>
      <p:sp>
        <p:nvSpPr>
          <p:cNvPr id="3" name="Content Placeholder 2">
            <a:extLst>
              <a:ext uri="{FF2B5EF4-FFF2-40B4-BE49-F238E27FC236}">
                <a16:creationId xmlns:a16="http://schemas.microsoft.com/office/drawing/2014/main" id="{7BB8D070-17A5-4506-AAB3-7E21FFC12EA6}"/>
              </a:ext>
            </a:extLst>
          </p:cNvPr>
          <p:cNvSpPr>
            <a:spLocks noGrp="1"/>
          </p:cNvSpPr>
          <p:nvPr>
            <p:ph idx="1"/>
          </p:nvPr>
        </p:nvSpPr>
        <p:spPr/>
        <p:txBody>
          <a:bodyPr>
            <a:normAutofit/>
          </a:bodyPr>
          <a:lstStyle/>
          <a:p>
            <a:pPr marL="0" indent="0">
              <a:buNone/>
            </a:pPr>
            <a:r>
              <a:rPr lang="en-US" sz="2400" b="0" i="0" dirty="0">
                <a:effectLst/>
                <a:latin typeface="+mj-lt"/>
              </a:rPr>
              <a:t>Cross site scripting attacks can have devastating consequences. </a:t>
            </a:r>
            <a:r>
              <a:rPr lang="en-US" sz="2400" b="1" i="0" dirty="0">
                <a:effectLst/>
                <a:latin typeface="+mj-lt"/>
              </a:rPr>
              <a:t>Code injected into a vulnerable application can exfiltrate data or install malware on the user's machine</a:t>
            </a:r>
            <a:r>
              <a:rPr lang="en-US" sz="2400" b="0" i="0" dirty="0">
                <a:effectLst/>
                <a:latin typeface="+mj-lt"/>
              </a:rPr>
              <a:t>. Attackers can masquerade as authorized users via session cookies, allowing them to perform any action allowed by the user account.</a:t>
            </a:r>
            <a:endParaRPr lang="en-IN" sz="2400" dirty="0">
              <a:latin typeface="+mj-lt"/>
            </a:endParaRPr>
          </a:p>
        </p:txBody>
      </p:sp>
    </p:spTree>
    <p:extLst>
      <p:ext uri="{BB962C8B-B14F-4D97-AF65-F5344CB8AC3E}">
        <p14:creationId xmlns:p14="http://schemas.microsoft.com/office/powerpoint/2010/main" val="757131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106</TotalTime>
  <Words>467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Inter</vt:lpstr>
      <vt:lpstr>Celestial</vt:lpstr>
      <vt:lpstr>Ethical Hacking-Task3</vt:lpstr>
      <vt:lpstr>Report</vt:lpstr>
      <vt:lpstr>STEP 4: CLICK ON http://testasp.vulnweb.com the given interface will be opened  STEP 5: CLICK ON SEARCH BAR AND CLICK THE FOXYPROXY ON</vt:lpstr>
      <vt:lpstr>PowerPoint Presentation</vt:lpstr>
      <vt:lpstr>STEP 9: START THE ATTACK AND CHECK WHETHER THERE IS SUDDEN CHANGE IN LENGTH AND STATUS.</vt:lpstr>
      <vt:lpstr>PowerPoint Presentation</vt:lpstr>
      <vt:lpstr>STEP 10:COPY THE URL TO SHOW THE RESPONSE FOR THE PAYLOD THAT HAS BEEN ACCEPTED </vt:lpstr>
      <vt:lpstr>STEP 11:COPY THE URL AND SEARCH IT IN FIREFOX  THE REQUIRED INTERFACE WILL BE IN THIS FORM.</vt:lpstr>
      <vt:lpstr>Impact:</vt:lpstr>
      <vt:lpstr>Mitigation: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Hacking-Task3</dc:title>
  <dc:creator>Devika S G</dc:creator>
  <cp:lastModifiedBy>Devika S G</cp:lastModifiedBy>
  <cp:revision>2</cp:revision>
  <dcterms:created xsi:type="dcterms:W3CDTF">2022-03-11T17:11:42Z</dcterms:created>
  <dcterms:modified xsi:type="dcterms:W3CDTF">2022-03-11T18:58:13Z</dcterms:modified>
</cp:coreProperties>
</file>