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61" r:id="rId4"/>
    <p:sldId id="258" r:id="rId5"/>
    <p:sldId id="259" r:id="rId6"/>
    <p:sldId id="262" r:id="rId7"/>
    <p:sldId id="263" r:id="rId8"/>
    <p:sldId id="264" r:id="rId9"/>
    <p:sldId id="265" r:id="rId10"/>
    <p:sldId id="266" r:id="rId11"/>
    <p:sldId id="271" r:id="rId12"/>
    <p:sldId id="270" r:id="rId13"/>
    <p:sldId id="272" r:id="rId14"/>
    <p:sldId id="273" r:id="rId15"/>
    <p:sldId id="274" r:id="rId16"/>
    <p:sldId id="268" r:id="rId17"/>
    <p:sldId id="260"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8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Hoja1!$B$1</c:f>
              <c:strCache>
                <c:ptCount val="1"/>
                <c:pt idx="0">
                  <c:v>Maneja inventario? </c:v>
                </c:pt>
              </c:strCache>
            </c:strRef>
          </c:tx>
          <c:cat>
            <c:strRef>
              <c:f>Hoja1!$A$2:$A$3</c:f>
              <c:strCache>
                <c:ptCount val="2"/>
                <c:pt idx="0">
                  <c:v>Si</c:v>
                </c:pt>
                <c:pt idx="1">
                  <c:v>No</c:v>
                </c:pt>
              </c:strCache>
            </c:strRef>
          </c:cat>
          <c:val>
            <c:numRef>
              <c:f>Hoja1!$B$2:$B$3</c:f>
              <c:numCache>
                <c:formatCode>General</c:formatCode>
                <c:ptCount val="2"/>
                <c:pt idx="0">
                  <c:v>4</c:v>
                </c:pt>
                <c:pt idx="1">
                  <c:v>1</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Hoja1!$B$1</c:f>
              <c:strCache>
                <c:ptCount val="1"/>
                <c:pt idx="0">
                  <c:v>Que tipo de inventario maneja?</c:v>
                </c:pt>
              </c:strCache>
            </c:strRef>
          </c:tx>
          <c:cat>
            <c:strRef>
              <c:f>Hoja1!$A$2:$A$4</c:f>
              <c:strCache>
                <c:ptCount val="3"/>
                <c:pt idx="0">
                  <c:v>Precios</c:v>
                </c:pt>
                <c:pt idx="1">
                  <c:v>Venta por dia</c:v>
                </c:pt>
                <c:pt idx="2">
                  <c:v>Venta por mes</c:v>
                </c:pt>
              </c:strCache>
            </c:strRef>
          </c:cat>
          <c:val>
            <c:numRef>
              <c:f>Hoja1!$B$2:$B$4</c:f>
              <c:numCache>
                <c:formatCode>General</c:formatCode>
                <c:ptCount val="3"/>
                <c:pt idx="0">
                  <c:v>1</c:v>
                </c:pt>
                <c:pt idx="1">
                  <c:v>3</c:v>
                </c:pt>
                <c:pt idx="2">
                  <c:v>1</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s-C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1"/>
    </mc:Choice>
    <mc:Fallback>
      <c:style val="1"/>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Hoja1!$B$1</c:f>
              <c:strCache>
                <c:ptCount val="1"/>
                <c:pt idx="0">
                  <c:v>Que plantilla usa para el inventario? </c:v>
                </c:pt>
              </c:strCache>
            </c:strRef>
          </c:tx>
          <c:cat>
            <c:strRef>
              <c:f>Hoja1!$A$2:$A$4</c:f>
              <c:strCache>
                <c:ptCount val="3"/>
                <c:pt idx="0">
                  <c:v>Excel</c:v>
                </c:pt>
                <c:pt idx="1">
                  <c:v>Word</c:v>
                </c:pt>
                <c:pt idx="2">
                  <c:v>Otra</c:v>
                </c:pt>
              </c:strCache>
            </c:strRef>
          </c:cat>
          <c:val>
            <c:numRef>
              <c:f>Hoja1!$B$2:$B$4</c:f>
              <c:numCache>
                <c:formatCode>General</c:formatCode>
                <c:ptCount val="3"/>
                <c:pt idx="0">
                  <c:v>3</c:v>
                </c:pt>
                <c:pt idx="1">
                  <c:v>2</c:v>
                </c:pt>
                <c:pt idx="2">
                  <c:v>1</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s-CO"/>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Hoja1!$B$1</c:f>
              <c:strCache>
                <c:ptCount val="1"/>
                <c:pt idx="0">
                  <c:v>Que coolores le parecen apropiados para un software de electrodomesticos?</c:v>
                </c:pt>
              </c:strCache>
            </c:strRef>
          </c:tx>
          <c:cat>
            <c:strRef>
              <c:f>Hoja1!$A$2:$A$5</c:f>
              <c:strCache>
                <c:ptCount val="4"/>
                <c:pt idx="0">
                  <c:v>Rojo, amarillo</c:v>
                </c:pt>
                <c:pt idx="1">
                  <c:v>Blanco, negro</c:v>
                </c:pt>
                <c:pt idx="2">
                  <c:v>Azul, blanco</c:v>
                </c:pt>
                <c:pt idx="3">
                  <c:v>Otro</c:v>
                </c:pt>
              </c:strCache>
            </c:strRef>
          </c:cat>
          <c:val>
            <c:numRef>
              <c:f>Hoja1!$B$2:$B$5</c:f>
              <c:numCache>
                <c:formatCode>General</c:formatCode>
                <c:ptCount val="4"/>
                <c:pt idx="0">
                  <c:v>0</c:v>
                </c:pt>
                <c:pt idx="1">
                  <c:v>1</c:v>
                </c:pt>
                <c:pt idx="2">
                  <c:v>3</c:v>
                </c:pt>
                <c:pt idx="3">
                  <c:v>1.2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8"/>
    </mc:Choice>
    <mc:Fallback>
      <c:style val="8"/>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Hoja1!$B$1</c:f>
              <c:strCache>
                <c:ptCount val="1"/>
                <c:pt idx="0">
                  <c:v>Como le gustaria el logueo del software?</c:v>
                </c:pt>
              </c:strCache>
            </c:strRef>
          </c:tx>
          <c:cat>
            <c:strRef>
              <c:f>Hoja1!$A$2:$A$5</c:f>
              <c:strCache>
                <c:ptCount val="4"/>
                <c:pt idx="0">
                  <c:v>Nombre</c:v>
                </c:pt>
                <c:pt idx="1">
                  <c:v>Nombre, contraseña</c:v>
                </c:pt>
                <c:pt idx="2">
                  <c:v>Documento, contraseña</c:v>
                </c:pt>
                <c:pt idx="3">
                  <c:v>Otro</c:v>
                </c:pt>
              </c:strCache>
            </c:strRef>
          </c:cat>
          <c:val>
            <c:numRef>
              <c:f>Hoja1!$B$2:$B$5</c:f>
              <c:numCache>
                <c:formatCode>General</c:formatCode>
                <c:ptCount val="4"/>
                <c:pt idx="0">
                  <c:v>0</c:v>
                </c:pt>
                <c:pt idx="1">
                  <c:v>3</c:v>
                </c:pt>
                <c:pt idx="2">
                  <c:v>2</c:v>
                </c:pt>
                <c:pt idx="3">
                  <c:v>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s-CO"/>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2C50A-439E-4882-A93E-5EDCCD88C0BB}" type="datetimeFigureOut">
              <a:rPr lang="es-CO" smtClean="0"/>
              <a:t>20/08/2019</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C5F3B-69BD-491E-AB18-F88E0721273C}" type="slidenum">
              <a:rPr lang="es-CO" smtClean="0"/>
              <a:t>‹Nº›</a:t>
            </a:fld>
            <a:endParaRPr lang="es-CO"/>
          </a:p>
        </p:txBody>
      </p:sp>
    </p:spTree>
    <p:extLst>
      <p:ext uri="{BB962C8B-B14F-4D97-AF65-F5344CB8AC3E}">
        <p14:creationId xmlns:p14="http://schemas.microsoft.com/office/powerpoint/2010/main" val="205169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8/20/2019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8/20/2019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8/20/2019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academianotarialdecostarica.org/resultados-de-la-encuesta-notarial/" TargetMode="External"/><Relationship Id="rId3" Type="http://schemas.openxmlformats.org/officeDocument/2006/relationships/hyperlink" Target="https://es.123rf.com/photo_62324975_visi%C3%B3n-misi%C3%B3n-objetivo-flecha-que-indica-representaci%C3%B3n-3d.html" TargetMode="External"/><Relationship Id="rId7" Type="http://schemas.openxmlformats.org/officeDocument/2006/relationships/hyperlink" Target="http://auditoriasgrupo13.blogspot.com/2010/11/auditorias.html" TargetMode="External"/><Relationship Id="rId2" Type="http://schemas.openxmlformats.org/officeDocument/2006/relationships/hyperlink" Target="https://encrypted-tbn0.gstatic.com/images?q=tbn:ANd9GcQd7y_SbMAxTeagNBkif4OINYldrNPJAd7OqgcN0iKEc2QGy5zd" TargetMode="External"/><Relationship Id="rId1" Type="http://schemas.openxmlformats.org/officeDocument/2006/relationships/slideLayout" Target="../slideLayouts/slideLayout2.xml"/><Relationship Id="rId6" Type="http://schemas.openxmlformats.org/officeDocument/2006/relationships/hyperlink" Target="https://elclavo.com/articulos/opinion/encuestas-a-nadie-le-gustan-pero-son-necesarias/" TargetMode="External"/><Relationship Id="rId11" Type="http://schemas.openxmlformats.org/officeDocument/2006/relationships/image" Target="../media/image19.png"/><Relationship Id="rId5" Type="http://schemas.openxmlformats.org/officeDocument/2006/relationships/hyperlink" Target="https://www.cronista.com/clase/trendy/10-preguntas-de-coaching-que-pueden-hacerte-en-una-entrevista-laboral-20190222-0002.html" TargetMode="External"/><Relationship Id="rId10" Type="http://schemas.openxmlformats.org/officeDocument/2006/relationships/hyperlink" Target="https://sites.google.com/site/eliminacionderesiduoseda/home/bibliografia-y-webgrafia" TargetMode="External"/><Relationship Id="rId4" Type="http://schemas.openxmlformats.org/officeDocument/2006/relationships/hyperlink" Target="https://www.slideshare.net/pepetillo/tecnicas-einstrumentosderecolecciondeinformacion" TargetMode="External"/><Relationship Id="rId9" Type="http://schemas.openxmlformats.org/officeDocument/2006/relationships/hyperlink" Target="https://www.istockphoto.com/es/vector/resultados-del-examen-elemento-de-icono-de-entrevista-de-trabajo-para-el-concepto-gm1002431250-27089603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Electrocalidad</a:t>
            </a:r>
            <a:endParaRPr lang="es-CO" dirty="0"/>
          </a:p>
        </p:txBody>
      </p:sp>
      <p:sp>
        <p:nvSpPr>
          <p:cNvPr id="3" name="Subtítulo 2"/>
          <p:cNvSpPr>
            <a:spLocks noGrp="1"/>
          </p:cNvSpPr>
          <p:nvPr>
            <p:ph type="subTitle" idx="1"/>
          </p:nvPr>
        </p:nvSpPr>
        <p:spPr>
          <a:xfrm>
            <a:off x="3954716" y="3580326"/>
            <a:ext cx="7891272" cy="603633"/>
          </a:xfrm>
        </p:spPr>
        <p:txBody>
          <a:bodyPr/>
          <a:lstStyle/>
          <a:p>
            <a:r>
              <a:rPr lang="es-CO" dirty="0" smtClean="0"/>
              <a:t>      “Si clase quieres probar, </a:t>
            </a:r>
            <a:r>
              <a:rPr lang="es-CO" dirty="0"/>
              <a:t>E</a:t>
            </a:r>
            <a:r>
              <a:rPr lang="es-CO" dirty="0" smtClean="0"/>
              <a:t>lectrocalidad es el lugar”</a:t>
            </a:r>
            <a:endParaRPr lang="es-CO" dirty="0"/>
          </a:p>
        </p:txBody>
      </p:sp>
    </p:spTree>
    <p:extLst>
      <p:ext uri="{BB962C8B-B14F-4D97-AF65-F5344CB8AC3E}">
        <p14:creationId xmlns:p14="http://schemas.microsoft.com/office/powerpoint/2010/main" val="3405604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Resultados (tri)</a:t>
            </a:r>
            <a:br>
              <a:rPr lang="es-CO" dirty="0" smtClean="0"/>
            </a:br>
            <a:r>
              <a:rPr lang="es-CO" dirty="0" smtClean="0"/>
              <a:t>entrevista</a:t>
            </a:r>
            <a:endParaRPr lang="es-CO" dirty="0"/>
          </a:p>
        </p:txBody>
      </p:sp>
      <p:sp>
        <p:nvSpPr>
          <p:cNvPr id="3" name="Marcador de contenido 2"/>
          <p:cNvSpPr>
            <a:spLocks noGrp="1"/>
          </p:cNvSpPr>
          <p:nvPr>
            <p:ph idx="1"/>
          </p:nvPr>
        </p:nvSpPr>
        <p:spPr/>
        <p:txBody>
          <a:bodyPr>
            <a:normAutofit fontScale="92500" lnSpcReduction="10000"/>
          </a:bodyPr>
          <a:lstStyle/>
          <a:p>
            <a:r>
              <a:rPr lang="es-CO" dirty="0" smtClean="0"/>
              <a:t>En la entrevista pude recolectar datos muy importantes para tener en cuenta a lo largo de nuestra empresa (Electrocalidad), como la denominación de los productos, el manejo del inventario, los productos mas vendidos y una estrategia que manejaba esta fabrica, como la reparación de los electrodomésticos por medio de técnicos especialistas en el tema y poniéndolos a la venta ya funcionando.</a:t>
            </a:r>
          </a:p>
          <a:p>
            <a:pPr marL="0" indent="0">
              <a:buNone/>
            </a:pPr>
            <a:r>
              <a:rPr lang="es-CO" dirty="0"/>
              <a:t> </a:t>
            </a:r>
            <a:r>
              <a:rPr lang="es-CO" dirty="0" smtClean="0"/>
              <a:t>Pude ver la falta de un software el cual maneje el inventario, ya que este que manejaba la tienda a la que le hice la entrevista era muy básico y poco seguro.</a:t>
            </a:r>
          </a:p>
          <a:p>
            <a:pPr marL="0" indent="0">
              <a:buNone/>
            </a:pPr>
            <a:r>
              <a:rPr lang="es-CO" dirty="0"/>
              <a:t>U</a:t>
            </a:r>
            <a:r>
              <a:rPr lang="es-CO" dirty="0" smtClean="0"/>
              <a:t>n punto negativo fue cuando hice la pregunta “Si les gustaría poder fabricarles un software el cual el inventario se manejara mejor” y su respuesta fue un rotundo “No” pues será complicado para esta fabrica, ya que el inventario que ellos manejaban era por una tabla de Excel la cual era muy sencilla y distribuida por secciones como producto, precio, nombre de vendedor etc.</a:t>
            </a:r>
          </a:p>
          <a:p>
            <a:pPr marL="0" indent="0">
              <a:buNone/>
            </a:pPr>
            <a:r>
              <a:rPr lang="es-CO" dirty="0" smtClean="0"/>
              <a:t>Esto me hizo entender lo importante que es el inventario en una empresa como la de nosotros ya que gracias a este se podrá manejar mucho mejor y fácil la accesibilidad de los precios, productos, ganancias etc.</a:t>
            </a:r>
            <a:endParaRPr lang="es-CO" dirty="0"/>
          </a:p>
        </p:txBody>
      </p:sp>
      <p:pic>
        <p:nvPicPr>
          <p:cNvPr id="7170" name="Picture 2" descr="resultados del examen. Elemento de icono de entrevista de trabajo para el concepto de mÃ³vil y aplicaciones web. Resultados de examen de lÃ­nea fina se pueden utilizar para web y mÃ³vil ilustraciÃ³n de resultados del examen elemento de icono de entrevista de trabajo para el concepto de mÃ³vil y aplicaciones web resultados de examen de lÃ­nea fina se pueden utilizar para web y mÃ³vil y mÃ¡s vectores libres de derechos de documento libre de derech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9391" y="2550"/>
            <a:ext cx="2118857" cy="211885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432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Resultados (tri) </a:t>
            </a:r>
            <a:br>
              <a:rPr lang="es-CO" dirty="0" smtClean="0"/>
            </a:br>
            <a:r>
              <a:rPr lang="es-CO" dirty="0" smtClean="0"/>
              <a:t>encuesta</a:t>
            </a:r>
            <a:endParaRPr lang="es-C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976838341"/>
              </p:ext>
            </p:extLst>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829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Resultados (tri)</a:t>
            </a:r>
            <a:br>
              <a:rPr lang="es-CO" dirty="0" smtClean="0"/>
            </a:br>
            <a:r>
              <a:rPr lang="es-CO" dirty="0" smtClean="0"/>
              <a:t>encuesta</a:t>
            </a:r>
            <a:endParaRPr lang="es-C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54808634"/>
              </p:ext>
            </p:extLst>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09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RESULTADOS (TRI)</a:t>
            </a:r>
            <a:br>
              <a:rPr lang="es-CO" dirty="0" smtClean="0"/>
            </a:br>
            <a:r>
              <a:rPr lang="es-CO" dirty="0" smtClean="0"/>
              <a:t>ENCUESTA</a:t>
            </a:r>
            <a:endParaRPr lang="es-C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485668407"/>
              </p:ext>
            </p:extLst>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43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Resultados (tri)</a:t>
            </a:r>
            <a:br>
              <a:rPr lang="es-CO" dirty="0" smtClean="0"/>
            </a:br>
            <a:r>
              <a:rPr lang="es-CO" dirty="0" smtClean="0"/>
              <a:t>encuesta</a:t>
            </a:r>
            <a:endParaRPr lang="es-C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751651725"/>
              </p:ext>
            </p:extLst>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6884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Resultados (tri)</a:t>
            </a:r>
            <a:br>
              <a:rPr lang="es-CO" dirty="0" smtClean="0"/>
            </a:br>
            <a:r>
              <a:rPr lang="es-CO" dirty="0" smtClean="0"/>
              <a:t>encuesta</a:t>
            </a:r>
            <a:endParaRPr lang="es-C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869849413"/>
              </p:ext>
            </p:extLst>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0236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Resultados (tri)</a:t>
            </a:r>
            <a:br>
              <a:rPr lang="es-CO" dirty="0" smtClean="0"/>
            </a:br>
            <a:r>
              <a:rPr lang="es-CO" dirty="0" smtClean="0"/>
              <a:t>observación</a:t>
            </a:r>
            <a:endParaRPr lang="es-CO" dirty="0"/>
          </a:p>
        </p:txBody>
      </p:sp>
      <p:pic>
        <p:nvPicPr>
          <p:cNvPr id="5124" name="Picture 4" descr="http://3.bp.blogspot.com/_yDZf-nmdxLg/TOHNOdsOJhI/AAAAAAAAASA/3LQo0quILbk/s1600/infor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167" y="5280339"/>
            <a:ext cx="1802081" cy="1448873"/>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p:txBody>
          <a:bodyPr/>
          <a:lstStyle/>
          <a:p>
            <a:r>
              <a:rPr lang="es-CO" dirty="0" smtClean="0"/>
              <a:t>Al momento de entrar a la tienda o empresa tenían todo muy encima de lo otro, mas sin embargo no era tan grande la tienda por este motivo estaba todo muy estrecho, pude ver productos de marcas reconocidas como Kalley, Panasonic y la marca que mas usaba esta tienda que era Challenger</a:t>
            </a:r>
            <a:r>
              <a:rPr lang="es-CO" dirty="0"/>
              <a:t>,</a:t>
            </a:r>
            <a:r>
              <a:rPr lang="es-CO" dirty="0" smtClean="0"/>
              <a:t> en muy buen estado, en la evidencia solo se puede ver la fachada y algunos electrodomésticos como TV y lavadoras, solo me dejaron tomar foto a la fachada por “cuestiones de seguridad”, en la puerta de la tienda se puede observar una nevera, esto se debe a que era pequeño el establecimiento.</a:t>
            </a:r>
          </a:p>
          <a:p>
            <a:pPr marL="0" indent="0">
              <a:buNone/>
            </a:pPr>
            <a:r>
              <a:rPr lang="es-CO" dirty="0" smtClean="0"/>
              <a:t>  Gracias a estas observaciones puede ver lo importante que es tener un espacio amplio y el orden ya que esto influye mucho en el buen trato al cliente y la calidad de los productos, también el orden que debemos tener como empresa y el buen orden de como debe ir cada producto según lo que sea.</a:t>
            </a:r>
            <a:endParaRPr lang="es-CO" dirty="0"/>
          </a:p>
        </p:txBody>
      </p:sp>
    </p:spTree>
    <p:extLst>
      <p:ext uri="{BB962C8B-B14F-4D97-AF65-F5344CB8AC3E}">
        <p14:creationId xmlns:p14="http://schemas.microsoft.com/office/powerpoint/2010/main" val="3084348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Bibliografía</a:t>
            </a:r>
            <a:endParaRPr lang="es-CO" dirty="0"/>
          </a:p>
        </p:txBody>
      </p:sp>
      <p:sp>
        <p:nvSpPr>
          <p:cNvPr id="3" name="Marcador de contenido 2"/>
          <p:cNvSpPr>
            <a:spLocks noGrp="1"/>
          </p:cNvSpPr>
          <p:nvPr>
            <p:ph idx="1"/>
          </p:nvPr>
        </p:nvSpPr>
        <p:spPr>
          <a:xfrm>
            <a:off x="1069848" y="1810511"/>
            <a:ext cx="10058400" cy="4050792"/>
          </a:xfrm>
        </p:spPr>
        <p:txBody>
          <a:bodyPr>
            <a:normAutofit lnSpcReduction="10000"/>
          </a:bodyPr>
          <a:lstStyle/>
          <a:p>
            <a:pPr marL="0" indent="0">
              <a:buNone/>
            </a:pPr>
            <a:r>
              <a:rPr lang="es-CO" dirty="0" smtClean="0"/>
              <a:t>Imágenes:</a:t>
            </a:r>
          </a:p>
          <a:p>
            <a:pPr marL="0" indent="0" algn="just">
              <a:buNone/>
            </a:pPr>
            <a:r>
              <a:rPr lang="es-CO" sz="1400" dirty="0">
                <a:hlinkClick r:id="rId2"/>
              </a:rPr>
              <a:t>https://</a:t>
            </a:r>
            <a:r>
              <a:rPr lang="es-CO" sz="1400" dirty="0" smtClean="0">
                <a:hlinkClick r:id="rId2"/>
              </a:rPr>
              <a:t>encrypted-tbn0.gstatic.com/images?q=tbn:ANd9GcQd7y_SbMAxTeagNBkif4OINYldrNPJAd7OqgcN0iKEc2QGy5zd</a:t>
            </a:r>
            <a:endParaRPr lang="es-CO" sz="1400" dirty="0" smtClean="0"/>
          </a:p>
          <a:p>
            <a:pPr marL="0" indent="0" algn="just">
              <a:buNone/>
            </a:pPr>
            <a:r>
              <a:rPr lang="es-CO" sz="1400" dirty="0">
                <a:hlinkClick r:id="rId3"/>
              </a:rPr>
              <a:t>https://</a:t>
            </a:r>
            <a:r>
              <a:rPr lang="es-CO" sz="1400" dirty="0" smtClean="0">
                <a:hlinkClick r:id="rId3"/>
              </a:rPr>
              <a:t>es.123rf.com/photo_62324975_visi%C3%B3n-misi%C3%B3n-objetivo-flecha-que-indica-representaci%C3%B3n-3d.html</a:t>
            </a:r>
            <a:endParaRPr lang="es-CO" sz="1400" dirty="0" smtClean="0"/>
          </a:p>
          <a:p>
            <a:pPr marL="0" indent="0">
              <a:buNone/>
            </a:pPr>
            <a:r>
              <a:rPr lang="es-CO" sz="1400" dirty="0" smtClean="0">
                <a:hlinkClick r:id="rId4"/>
              </a:rPr>
              <a:t>https</a:t>
            </a:r>
            <a:r>
              <a:rPr lang="es-CO" sz="1400" dirty="0">
                <a:hlinkClick r:id="rId4"/>
              </a:rPr>
              <a:t>://www.slideshare.net/pepetillo/tecnicas-einstrumentosderecolecciondeinformacion</a:t>
            </a:r>
            <a:endParaRPr lang="es-CO" sz="1400" dirty="0" smtClean="0">
              <a:hlinkClick r:id="rId5"/>
            </a:endParaRPr>
          </a:p>
          <a:p>
            <a:pPr marL="0" indent="0">
              <a:buNone/>
            </a:pPr>
            <a:r>
              <a:rPr lang="es-CO" sz="1400" dirty="0" smtClean="0">
                <a:hlinkClick r:id="rId5"/>
              </a:rPr>
              <a:t>https</a:t>
            </a:r>
            <a:r>
              <a:rPr lang="es-CO" sz="1400" dirty="0">
                <a:hlinkClick r:id="rId5"/>
              </a:rPr>
              <a:t>://</a:t>
            </a:r>
            <a:r>
              <a:rPr lang="es-CO" sz="1400" dirty="0" smtClean="0">
                <a:hlinkClick r:id="rId5"/>
              </a:rPr>
              <a:t>www.cronista.com/clase/trendy/10-preguntas-de-coaching-que-pueden-hacerte-en-una-entrevista-laboral-20190222-0002.html</a:t>
            </a:r>
            <a:endParaRPr lang="es-CO" sz="1400" dirty="0" smtClean="0"/>
          </a:p>
          <a:p>
            <a:pPr marL="0" indent="0">
              <a:buNone/>
            </a:pPr>
            <a:r>
              <a:rPr lang="es-CO" sz="1400" dirty="0">
                <a:hlinkClick r:id="rId6"/>
              </a:rPr>
              <a:t>https://elclavo.com/articulos/opinion/encuestas-a-nadie-le-gustan-pero-son-necesarias/</a:t>
            </a:r>
            <a:endParaRPr lang="es-CO" sz="1400" dirty="0" smtClean="0"/>
          </a:p>
          <a:p>
            <a:pPr marL="0" indent="0">
              <a:buNone/>
            </a:pPr>
            <a:r>
              <a:rPr lang="es-CO" sz="1400" dirty="0">
                <a:hlinkClick r:id="rId7"/>
              </a:rPr>
              <a:t>http://</a:t>
            </a:r>
            <a:r>
              <a:rPr lang="es-CO" sz="1400" dirty="0" smtClean="0">
                <a:hlinkClick r:id="rId7"/>
              </a:rPr>
              <a:t>auditoriasgrupo13.blogspot.com/2010/11/auditorias.html</a:t>
            </a:r>
            <a:endParaRPr lang="es-CO" sz="1400" dirty="0" smtClean="0"/>
          </a:p>
          <a:p>
            <a:pPr marL="0" indent="0">
              <a:buNone/>
            </a:pPr>
            <a:r>
              <a:rPr lang="es-CO" sz="1400" dirty="0">
                <a:hlinkClick r:id="rId8"/>
              </a:rPr>
              <a:t>https://academianotarialdecostarica.org/resultados-de-la-encuesta-notarial</a:t>
            </a:r>
            <a:r>
              <a:rPr lang="es-CO" sz="1400" dirty="0" smtClean="0">
                <a:hlinkClick r:id="rId8"/>
              </a:rPr>
              <a:t>/</a:t>
            </a:r>
            <a:endParaRPr lang="es-CO" sz="1400" dirty="0" smtClean="0"/>
          </a:p>
          <a:p>
            <a:pPr marL="0" indent="0">
              <a:buNone/>
            </a:pPr>
            <a:r>
              <a:rPr lang="es-CO" sz="1400" dirty="0">
                <a:hlinkClick r:id="rId9"/>
              </a:rPr>
              <a:t>https://www.istockphoto.com/es/vector/resultados-del-examen-elemento-de-icono-de-entrevista-de-trabajo-para-el-concepto-gm1002431250-270896033</a:t>
            </a:r>
            <a:endParaRPr lang="es-CO" sz="1400" dirty="0" smtClean="0">
              <a:hlinkClick r:id="rId10"/>
            </a:endParaRPr>
          </a:p>
          <a:p>
            <a:pPr marL="0" indent="0">
              <a:buNone/>
            </a:pPr>
            <a:r>
              <a:rPr lang="es-CO" sz="1400" dirty="0" smtClean="0">
                <a:hlinkClick r:id="rId10"/>
              </a:rPr>
              <a:t>https</a:t>
            </a:r>
            <a:r>
              <a:rPr lang="es-CO" sz="1400" dirty="0">
                <a:hlinkClick r:id="rId10"/>
              </a:rPr>
              <a:t>://sites.google.com/site/eliminacionderesiduoseda/home/bibliografia-y-webgrafia</a:t>
            </a:r>
            <a:endParaRPr lang="es-CO" sz="1400" dirty="0"/>
          </a:p>
          <a:p>
            <a:pPr marL="0" indent="0">
              <a:buNone/>
            </a:pPr>
            <a:endParaRPr lang="es-CO" sz="1400" dirty="0" smtClean="0"/>
          </a:p>
          <a:p>
            <a:pPr marL="0" indent="0">
              <a:buNone/>
            </a:pPr>
            <a:endParaRPr lang="es-CO" sz="1400" dirty="0" smtClean="0"/>
          </a:p>
          <a:p>
            <a:pPr marL="0" indent="0">
              <a:buNone/>
            </a:pPr>
            <a:endParaRPr lang="es-CO" dirty="0" smtClean="0"/>
          </a:p>
          <a:p>
            <a:pPr marL="0" indent="0">
              <a:buNone/>
            </a:pPr>
            <a:endParaRPr lang="es-CO" dirty="0" smtClean="0"/>
          </a:p>
          <a:p>
            <a:endParaRPr lang="es-CO" dirty="0"/>
          </a:p>
        </p:txBody>
      </p:sp>
      <p:pic>
        <p:nvPicPr>
          <p:cNvPr id="2052" name="Picture 4" descr="https://sites.google.com/site/eliminacionderesiduoseda/_/rsrc/1365688965773/home/bibliografia-y-webgrafia/pc-dibujo.png?height=259&amp;width=3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36837" y="239365"/>
            <a:ext cx="2291411" cy="18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753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484" y="2313432"/>
            <a:ext cx="10058400" cy="1609344"/>
          </a:xfrm>
        </p:spPr>
        <p:txBody>
          <a:bodyPr>
            <a:noAutofit/>
          </a:bodyPr>
          <a:lstStyle/>
          <a:p>
            <a:pPr algn="ctr"/>
            <a:r>
              <a:rPr lang="es-CO" sz="8800" dirty="0"/>
              <a:t>¡</a:t>
            </a:r>
            <a:r>
              <a:rPr lang="es-CO" sz="8800" dirty="0" smtClean="0"/>
              <a:t>muchas gracias por la atención prestada!.</a:t>
            </a:r>
            <a:endParaRPr lang="es-CO" sz="8800" dirty="0"/>
          </a:p>
        </p:txBody>
      </p:sp>
    </p:spTree>
    <p:extLst>
      <p:ext uri="{BB962C8B-B14F-4D97-AF65-F5344CB8AC3E}">
        <p14:creationId xmlns:p14="http://schemas.microsoft.com/office/powerpoint/2010/main" val="319396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97757" y="265692"/>
            <a:ext cx="1996226" cy="1609344"/>
          </a:xfrm>
        </p:spPr>
        <p:txBody>
          <a:bodyPr>
            <a:normAutofit/>
          </a:bodyPr>
          <a:lstStyle/>
          <a:p>
            <a:r>
              <a:rPr lang="es-CO" sz="8000" dirty="0" smtClean="0"/>
              <a:t>Logo</a:t>
            </a:r>
            <a:endParaRPr lang="es-CO" sz="8000" dirty="0"/>
          </a:p>
        </p:txBody>
      </p:sp>
      <p:pic>
        <p:nvPicPr>
          <p:cNvPr id="14" name="Marcador de contenido 13"/>
          <p:cNvPicPr>
            <a:picLocks noGrp="1" noChangeAspect="1"/>
          </p:cNvPicPr>
          <p:nvPr>
            <p:ph idx="1"/>
          </p:nvPr>
        </p:nvPicPr>
        <p:blipFill>
          <a:blip r:embed="rId2"/>
          <a:stretch>
            <a:fillRect/>
          </a:stretch>
        </p:blipFill>
        <p:spPr>
          <a:xfrm>
            <a:off x="1123778" y="1875036"/>
            <a:ext cx="4980808" cy="2571750"/>
          </a:xfrm>
          <a:prstGeom prst="rect">
            <a:avLst/>
          </a:prstGeom>
        </p:spPr>
      </p:pic>
      <p:sp>
        <p:nvSpPr>
          <p:cNvPr id="16" name="CuadroTexto 15"/>
          <p:cNvSpPr txBox="1"/>
          <p:nvPr/>
        </p:nvSpPr>
        <p:spPr>
          <a:xfrm>
            <a:off x="6593983" y="3160911"/>
            <a:ext cx="4649273" cy="2893100"/>
          </a:xfrm>
          <a:prstGeom prst="rect">
            <a:avLst/>
          </a:prstGeom>
          <a:noFill/>
        </p:spPr>
        <p:txBody>
          <a:bodyPr wrap="square" rtlCol="0">
            <a:spAutoFit/>
          </a:bodyPr>
          <a:lstStyle/>
          <a:p>
            <a:pPr algn="just"/>
            <a:r>
              <a:rPr lang="es-CO" sz="2000" b="1" dirty="0" smtClean="0"/>
              <a:t>Significado:</a:t>
            </a:r>
          </a:p>
          <a:p>
            <a:pPr algn="just"/>
            <a:r>
              <a:rPr lang="es-CO" dirty="0" smtClean="0"/>
              <a:t>Ante el mundo y la sociedad, los enchufes son símbolo de electricidad, como empresa de electrodomésticos esto hace referencia a ello, por eso cada inicio de palabra esta representada con un enchufe, la primer palabra tiene un enchufe con polo a tierra haciendo referencia a la E y la segunda tiene un enchufe sencillo  haciendo referencia a la C.</a:t>
            </a:r>
            <a:endParaRPr lang="es-CO" dirty="0"/>
          </a:p>
        </p:txBody>
      </p:sp>
    </p:spTree>
    <p:extLst>
      <p:ext uri="{BB962C8B-B14F-4D97-AF65-F5344CB8AC3E}">
        <p14:creationId xmlns:p14="http://schemas.microsoft.com/office/powerpoint/2010/main" val="2522722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8000" dirty="0" smtClean="0"/>
              <a:t>Eslogan</a:t>
            </a:r>
            <a:endParaRPr lang="es-CO" sz="8000" dirty="0"/>
          </a:p>
        </p:txBody>
      </p:sp>
      <p:sp>
        <p:nvSpPr>
          <p:cNvPr id="3" name="Marcador de contenido 2"/>
          <p:cNvSpPr>
            <a:spLocks noGrp="1"/>
          </p:cNvSpPr>
          <p:nvPr>
            <p:ph idx="1"/>
          </p:nvPr>
        </p:nvSpPr>
        <p:spPr>
          <a:xfrm>
            <a:off x="1205077" y="2093976"/>
            <a:ext cx="5691560" cy="2952868"/>
          </a:xfrm>
        </p:spPr>
        <p:txBody>
          <a:bodyPr>
            <a:normAutofit/>
          </a:bodyPr>
          <a:lstStyle/>
          <a:p>
            <a:pPr marL="0" indent="0" algn="ctr">
              <a:buNone/>
            </a:pPr>
            <a:r>
              <a:rPr lang="es-CO" sz="4400" dirty="0" smtClean="0"/>
              <a:t>“SI CLASE QUIERES PROBAR, ELECTROCALIDAD ES EL LUGAR”.</a:t>
            </a:r>
          </a:p>
        </p:txBody>
      </p:sp>
      <p:sp>
        <p:nvSpPr>
          <p:cNvPr id="5" name="CuadroTexto 4"/>
          <p:cNvSpPr txBox="1"/>
          <p:nvPr/>
        </p:nvSpPr>
        <p:spPr>
          <a:xfrm>
            <a:off x="7031865" y="1381850"/>
            <a:ext cx="4893972" cy="4431983"/>
          </a:xfrm>
          <a:prstGeom prst="rect">
            <a:avLst/>
          </a:prstGeom>
          <a:noFill/>
        </p:spPr>
        <p:txBody>
          <a:bodyPr wrap="square" rtlCol="0">
            <a:spAutoFit/>
          </a:bodyPr>
          <a:lstStyle/>
          <a:p>
            <a:pPr algn="just"/>
            <a:r>
              <a:rPr lang="es-CO" sz="2400" dirty="0"/>
              <a:t>Significado: </a:t>
            </a:r>
          </a:p>
          <a:p>
            <a:pPr algn="just"/>
            <a:r>
              <a:rPr lang="es-CO" sz="2400" dirty="0"/>
              <a:t>Nuestra empresa tiene como uno de los </a:t>
            </a:r>
            <a:r>
              <a:rPr lang="es-CO" sz="2400" dirty="0" smtClean="0"/>
              <a:t>enfoques </a:t>
            </a:r>
            <a:r>
              <a:rPr lang="es-CO" sz="2400" dirty="0"/>
              <a:t>la calidad </a:t>
            </a:r>
            <a:r>
              <a:rPr lang="es-CO" sz="2400" dirty="0" smtClean="0"/>
              <a:t> </a:t>
            </a:r>
            <a:r>
              <a:rPr lang="es-CO" sz="2400" dirty="0"/>
              <a:t>de cada </a:t>
            </a:r>
            <a:r>
              <a:rPr lang="es-CO" sz="2400" dirty="0" smtClean="0"/>
              <a:t>producto, </a:t>
            </a:r>
            <a:r>
              <a:rPr lang="es-CO" sz="2400" dirty="0"/>
              <a:t>para la mejor experiencia del </a:t>
            </a:r>
            <a:r>
              <a:rPr lang="es-CO" sz="2400" dirty="0" smtClean="0"/>
              <a:t>cliente.</a:t>
            </a:r>
          </a:p>
          <a:p>
            <a:pPr algn="just"/>
            <a:r>
              <a:rPr lang="es-CO" sz="2400" dirty="0"/>
              <a:t>N</a:t>
            </a:r>
            <a:r>
              <a:rPr lang="es-CO" sz="2400" dirty="0" smtClean="0"/>
              <a:t>uestro </a:t>
            </a:r>
            <a:r>
              <a:rPr lang="es-CO" sz="2400" dirty="0"/>
              <a:t>eslogan usa como referencia </a:t>
            </a:r>
            <a:r>
              <a:rPr lang="es-CO" sz="2400" dirty="0" smtClean="0"/>
              <a:t>Electrocalidad como el “lugar”  indicado para adquirir electrodomésticos y </a:t>
            </a:r>
            <a:r>
              <a:rPr lang="es-CO" sz="2400" dirty="0"/>
              <a:t>la </a:t>
            </a:r>
            <a:r>
              <a:rPr lang="es-CO" sz="2400" dirty="0" smtClean="0"/>
              <a:t>“clase” hace referencia a obtenerlos productos de la mejor calidad.</a:t>
            </a:r>
            <a:endParaRPr lang="es-CO" sz="2400" dirty="0"/>
          </a:p>
          <a:p>
            <a:endParaRPr lang="es-CO" dirty="0"/>
          </a:p>
        </p:txBody>
      </p:sp>
    </p:spTree>
    <p:extLst>
      <p:ext uri="{BB962C8B-B14F-4D97-AF65-F5344CB8AC3E}">
        <p14:creationId xmlns:p14="http://schemas.microsoft.com/office/powerpoint/2010/main" val="2416749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0000" y="819484"/>
            <a:ext cx="10058400" cy="1609344"/>
          </a:xfrm>
        </p:spPr>
        <p:txBody>
          <a:bodyPr/>
          <a:lstStyle/>
          <a:p>
            <a:pPr algn="ctr"/>
            <a:r>
              <a:rPr lang="es-CO" dirty="0" smtClean="0"/>
              <a:t>Misión</a:t>
            </a:r>
            <a:endParaRPr lang="es-CO" dirty="0"/>
          </a:p>
        </p:txBody>
      </p:sp>
      <p:sp>
        <p:nvSpPr>
          <p:cNvPr id="3" name="Marcador de contenido 2"/>
          <p:cNvSpPr>
            <a:spLocks noGrp="1"/>
          </p:cNvSpPr>
          <p:nvPr>
            <p:ph idx="1"/>
          </p:nvPr>
        </p:nvSpPr>
        <p:spPr>
          <a:xfrm>
            <a:off x="1160000" y="2428828"/>
            <a:ext cx="10058400" cy="1087104"/>
          </a:xfrm>
        </p:spPr>
        <p:txBody>
          <a:bodyPr>
            <a:normAutofit/>
          </a:bodyPr>
          <a:lstStyle/>
          <a:p>
            <a:pPr algn="just"/>
            <a:r>
              <a:rPr lang="es-CO" dirty="0" smtClean="0"/>
              <a:t>Como empresa nuestra prioridad es brindar al consumidor productos electrodomésticos de excelente calidad, ofreciendo precios competentes y  entregando a nuestros clientes la garantía a través de un buen soporte técnico.</a:t>
            </a:r>
          </a:p>
          <a:p>
            <a:endParaRPr lang="es-CO" dirty="0"/>
          </a:p>
        </p:txBody>
      </p:sp>
      <p:pic>
        <p:nvPicPr>
          <p:cNvPr id="1028" name="Picture 4" descr="https://encrypted-tbn0.gstatic.com/images?q=tbn:ANd9GcQd7y_SbMAxTeagNBkif4OINYldrNPJAd7OqgcN0iKEc2QGy5z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235" y="3515932"/>
            <a:ext cx="2767930" cy="29363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889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845241"/>
            <a:ext cx="10058400" cy="1609344"/>
          </a:xfrm>
        </p:spPr>
        <p:txBody>
          <a:bodyPr/>
          <a:lstStyle/>
          <a:p>
            <a:pPr algn="ctr"/>
            <a:r>
              <a:rPr lang="es-CO" dirty="0" smtClean="0"/>
              <a:t>Visión</a:t>
            </a:r>
            <a:endParaRPr lang="es-CO" dirty="0"/>
          </a:p>
        </p:txBody>
      </p:sp>
      <p:sp>
        <p:nvSpPr>
          <p:cNvPr id="3" name="Marcador de contenido 2"/>
          <p:cNvSpPr>
            <a:spLocks noGrp="1"/>
          </p:cNvSpPr>
          <p:nvPr>
            <p:ph idx="1"/>
          </p:nvPr>
        </p:nvSpPr>
        <p:spPr>
          <a:xfrm>
            <a:off x="1069848" y="1931788"/>
            <a:ext cx="10058400" cy="1365160"/>
          </a:xfrm>
        </p:spPr>
        <p:txBody>
          <a:bodyPr/>
          <a:lstStyle/>
          <a:p>
            <a:pPr algn="just"/>
            <a:r>
              <a:rPr lang="es-CO" dirty="0" smtClean="0"/>
              <a:t>Para el 2030, seremos una empresa creadora y distribuidora de nuevos e innovadores productos electrodomésticos, siendo reconocidos a nivel nacional  como la numero uno (1) en electrodomésticos de calidad siendo lideres en  servicio al cliente.</a:t>
            </a:r>
            <a:endParaRPr lang="es-CO" dirty="0"/>
          </a:p>
        </p:txBody>
      </p:sp>
      <p:pic>
        <p:nvPicPr>
          <p:cNvPr id="3074" name="Picture 2" descr="VisiÃ³n MisiÃ³n Objetivo flecha que indica RepresentaciÃ³n 3d Foto de archivo - 623249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061" y="3296948"/>
            <a:ext cx="3624187" cy="29879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16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Técnicas de recolección de información:</a:t>
            </a:r>
            <a:endParaRPr lang="es-CO" dirty="0"/>
          </a:p>
        </p:txBody>
      </p:sp>
      <p:sp>
        <p:nvSpPr>
          <p:cNvPr id="3" name="Marcador de contenido 2"/>
          <p:cNvSpPr>
            <a:spLocks noGrp="1"/>
          </p:cNvSpPr>
          <p:nvPr>
            <p:ph idx="1"/>
          </p:nvPr>
        </p:nvSpPr>
        <p:spPr/>
        <p:txBody>
          <a:bodyPr>
            <a:normAutofit/>
          </a:bodyPr>
          <a:lstStyle/>
          <a:p>
            <a:pPr algn="just"/>
            <a:r>
              <a:rPr lang="es-CO" sz="4800" dirty="0" smtClean="0"/>
              <a:t>Entrevista</a:t>
            </a:r>
          </a:p>
          <a:p>
            <a:pPr algn="just"/>
            <a:r>
              <a:rPr lang="es-CO" sz="4800" dirty="0" smtClean="0"/>
              <a:t>Encuesta</a:t>
            </a:r>
          </a:p>
          <a:p>
            <a:pPr algn="just"/>
            <a:r>
              <a:rPr lang="es-CO" sz="4800" dirty="0" smtClean="0"/>
              <a:t>Observación</a:t>
            </a:r>
            <a:endParaRPr lang="es-CO" sz="4800" dirty="0"/>
          </a:p>
        </p:txBody>
      </p:sp>
      <p:pic>
        <p:nvPicPr>
          <p:cNvPr id="2050" name="Picture 2" descr="TÃ©cnicas de RecolecciÃ³n de DatosTÃ©cnicas de RecolecciÃ³n de Datos&#10;Son estrategias que sigue el&#10;investigador para recole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676" y="2426063"/>
            <a:ext cx="4583850" cy="3441481"/>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8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Evidencia entrevista</a:t>
            </a:r>
            <a:endParaRPr lang="es-CO" dirty="0"/>
          </a:p>
        </p:txBody>
      </p:sp>
      <p:pic>
        <p:nvPicPr>
          <p:cNvPr id="1026" name="Picture 2" descr="10 preguntas 'de coaching' que pueden hacerte en una entrevista labor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14" y="4960239"/>
            <a:ext cx="4285259" cy="194726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1724886" y="1928787"/>
            <a:ext cx="3466883" cy="4436034"/>
          </a:xfrm>
          <a:prstGeom prst="rect">
            <a:avLst/>
          </a:prstGeom>
        </p:spPr>
      </p:pic>
      <p:pic>
        <p:nvPicPr>
          <p:cNvPr id="6" name="Picture 4" descr="https://scontent.fbog12-1.fna.fbcdn.net/v/t1.15752-9/69055773_2845670932128793_6669947673677660160_n.jpg?_nc_cat=106&amp;_nc_oc=AQmAFvAuBz-yftkYLGQbBtCUeAwX-nXN6hPuuuAXhLv7yfrn43JM6mGV36tZ4-8-oAA&amp;_nc_ht=scontent.fbog12-1.fna&amp;oh=2be9279baf6410ac9163dc756d371092&amp;oe=5DD431D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807" y="1928787"/>
            <a:ext cx="4388644" cy="292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32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8125" y="0"/>
            <a:ext cx="10058400" cy="1609344"/>
          </a:xfrm>
        </p:spPr>
        <p:txBody>
          <a:bodyPr/>
          <a:lstStyle/>
          <a:p>
            <a:pPr algn="ctr"/>
            <a:r>
              <a:rPr lang="es-CO" dirty="0" smtClean="0"/>
              <a:t>Evidencia encuesta</a:t>
            </a:r>
            <a:endParaRPr lang="es-CO" dirty="0"/>
          </a:p>
        </p:txBody>
      </p:sp>
      <p:pic>
        <p:nvPicPr>
          <p:cNvPr id="3074" name="Picture 2" descr="encuest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0061" y="149895"/>
            <a:ext cx="2886897" cy="192459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26" name="Picture 2" descr="C:\Users\AGASOLUCIONES\Downloads\f77bef81d1a638aea94d6d3add97b08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506" y="1336431"/>
            <a:ext cx="3851030" cy="5134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GASOLUCIONES\Downloads\8591bd25008967681d7ec38e19355db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414" y="2325564"/>
            <a:ext cx="4208585" cy="3156439"/>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6459414" y="5791200"/>
            <a:ext cx="4208585" cy="646331"/>
          </a:xfrm>
          <a:prstGeom prst="rect">
            <a:avLst/>
          </a:prstGeom>
          <a:noFill/>
        </p:spPr>
        <p:txBody>
          <a:bodyPr wrap="square" rtlCol="0">
            <a:spAutoFit/>
          </a:bodyPr>
          <a:lstStyle/>
          <a:p>
            <a:r>
              <a:rPr lang="es-CO" dirty="0" smtClean="0"/>
              <a:t>LA ENCUESTA FUE ECHA A 5 PERSONAS.</a:t>
            </a:r>
            <a:endParaRPr lang="es-CO" dirty="0"/>
          </a:p>
        </p:txBody>
      </p:sp>
    </p:spTree>
    <p:extLst>
      <p:ext uri="{BB962C8B-B14F-4D97-AF65-F5344CB8AC3E}">
        <p14:creationId xmlns:p14="http://schemas.microsoft.com/office/powerpoint/2010/main" val="1378132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6598" y="150152"/>
            <a:ext cx="10058400" cy="1609344"/>
          </a:xfrm>
        </p:spPr>
        <p:txBody>
          <a:bodyPr/>
          <a:lstStyle/>
          <a:p>
            <a:pPr algn="ctr"/>
            <a:r>
              <a:rPr lang="es-CO" dirty="0" smtClean="0"/>
              <a:t>Evidencia observación</a:t>
            </a:r>
            <a:endParaRPr lang="es-CO" dirty="0"/>
          </a:p>
        </p:txBody>
      </p:sp>
      <p:pic>
        <p:nvPicPr>
          <p:cNvPr id="4098" name="Picture 2" descr="ComunicaciÃ³n no verbal: 3 consejos para agudizar tu capacidad de observa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320" y="150152"/>
            <a:ext cx="2434107" cy="127486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 name="Marcador de contenido 3"/>
          <p:cNvPicPr>
            <a:picLocks noGrp="1" noChangeAspect="1"/>
          </p:cNvPicPr>
          <p:nvPr>
            <p:ph idx="1"/>
          </p:nvPr>
        </p:nvPicPr>
        <p:blipFill>
          <a:blip r:embed="rId3"/>
          <a:stretch>
            <a:fillRect/>
          </a:stretch>
        </p:blipFill>
        <p:spPr>
          <a:xfrm>
            <a:off x="1571224" y="1519706"/>
            <a:ext cx="8809148" cy="4778061"/>
          </a:xfrm>
          <a:prstGeom prst="rect">
            <a:avLst/>
          </a:prstGeom>
        </p:spPr>
      </p:pic>
    </p:spTree>
    <p:extLst>
      <p:ext uri="{BB962C8B-B14F-4D97-AF65-F5344CB8AC3E}">
        <p14:creationId xmlns:p14="http://schemas.microsoft.com/office/powerpoint/2010/main" val="3710735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TM03090434[[fn=Madera]]</Template>
  <TotalTime>290</TotalTime>
  <Words>732</Words>
  <Application>Microsoft Office PowerPoint</Application>
  <PresentationFormat>Personalizado</PresentationFormat>
  <Paragraphs>55</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Tipo de madera</vt:lpstr>
      <vt:lpstr>Electrocalidad</vt:lpstr>
      <vt:lpstr>Logo</vt:lpstr>
      <vt:lpstr>Eslogan</vt:lpstr>
      <vt:lpstr>Misión</vt:lpstr>
      <vt:lpstr>Visión</vt:lpstr>
      <vt:lpstr>Técnicas de recolección de información:</vt:lpstr>
      <vt:lpstr>Evidencia entrevista</vt:lpstr>
      <vt:lpstr>Evidencia encuesta</vt:lpstr>
      <vt:lpstr>Evidencia observación</vt:lpstr>
      <vt:lpstr>Resultados (tri) entrevista</vt:lpstr>
      <vt:lpstr>Resultados (tri)  encuesta</vt:lpstr>
      <vt:lpstr>Resultados (tri) encuesta</vt:lpstr>
      <vt:lpstr>RESULTADOS (TRI) ENCUESTA</vt:lpstr>
      <vt:lpstr>Resultados (tri) encuesta</vt:lpstr>
      <vt:lpstr>Resultados (tri) encuesta</vt:lpstr>
      <vt:lpstr>Resultados (tri) observación</vt:lpstr>
      <vt:lpstr>Bibliografía</vt:lpstr>
      <vt:lpstr>¡muchas gracias por la atención prestada!.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Electrocalidad.</dc:title>
  <dc:creator>Danna Gacharna.</dc:creator>
  <cp:lastModifiedBy>AGASOLUCIONES</cp:lastModifiedBy>
  <cp:revision>32</cp:revision>
  <dcterms:created xsi:type="dcterms:W3CDTF">2019-08-20T00:25:53Z</dcterms:created>
  <dcterms:modified xsi:type="dcterms:W3CDTF">2019-08-21T01:41:34Z</dcterms:modified>
</cp:coreProperties>
</file>