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5" r:id="rId1"/>
  </p:sldMasterIdLst>
  <p:notesMasterIdLst>
    <p:notesMasterId r:id="rId9"/>
  </p:notesMasterIdLst>
  <p:sldIdLst>
    <p:sldId id="256" r:id="rId2"/>
    <p:sldId id="257" r:id="rId3"/>
    <p:sldId id="258" r:id="rId4"/>
    <p:sldId id="261" r:id="rId5"/>
    <p:sldId id="259"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84"/>
    <p:restoredTop sz="94692"/>
  </p:normalViewPr>
  <p:slideViewPr>
    <p:cSldViewPr snapToGrid="0">
      <p:cViewPr varScale="1">
        <p:scale>
          <a:sx n="106" d="100"/>
          <a:sy n="106" d="100"/>
        </p:scale>
        <p:origin x="7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BF18FB-F2E4-F648-9B0C-48F7D4BC9B17}" type="datetimeFigureOut">
              <a:rPr lang="en-US" smtClean="0"/>
              <a:t>4/11/24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5E63BF-3211-9646-95E5-C00F1B607B16}" type="slidenum">
              <a:rPr lang="en-US" smtClean="0"/>
              <a:t>‹#›</a:t>
            </a:fld>
            <a:endParaRPr lang="en-US"/>
          </a:p>
        </p:txBody>
      </p:sp>
    </p:spTree>
    <p:extLst>
      <p:ext uri="{BB962C8B-B14F-4D97-AF65-F5344CB8AC3E}">
        <p14:creationId xmlns:p14="http://schemas.microsoft.com/office/powerpoint/2010/main" val="208456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5E63BF-3211-9646-95E5-C00F1B607B16}" type="slidenum">
              <a:rPr lang="en-US" smtClean="0"/>
              <a:t>3</a:t>
            </a:fld>
            <a:endParaRPr lang="en-US"/>
          </a:p>
        </p:txBody>
      </p:sp>
    </p:spTree>
    <p:extLst>
      <p:ext uri="{BB962C8B-B14F-4D97-AF65-F5344CB8AC3E}">
        <p14:creationId xmlns:p14="http://schemas.microsoft.com/office/powerpoint/2010/main" val="2469158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B5CCBDD3-3A52-5D4F-A22F-730394AEFF84}" type="datetimeFigureOut">
              <a:rPr lang="en-US" smtClean="0"/>
              <a:t>4/11/24</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EB2048B-9049-8849-951E-7A2A43D17A55}"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11176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5CCBDD3-3A52-5D4F-A22F-730394AEFF84}" type="datetimeFigureOut">
              <a:rPr lang="en-US" smtClean="0"/>
              <a:t>4/11/24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2048B-9049-8849-951E-7A2A43D17A55}" type="slidenum">
              <a:rPr lang="en-US" smtClean="0"/>
              <a:t>‹#›</a:t>
            </a:fld>
            <a:endParaRPr lang="en-US"/>
          </a:p>
        </p:txBody>
      </p:sp>
    </p:spTree>
    <p:extLst>
      <p:ext uri="{BB962C8B-B14F-4D97-AF65-F5344CB8AC3E}">
        <p14:creationId xmlns:p14="http://schemas.microsoft.com/office/powerpoint/2010/main" val="915543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5CCBDD3-3A52-5D4F-A22F-730394AEFF84}" type="datetimeFigureOut">
              <a:rPr lang="en-US" smtClean="0"/>
              <a:t>4/11/24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2048B-9049-8849-951E-7A2A43D17A55}" type="slidenum">
              <a:rPr lang="en-US" smtClean="0"/>
              <a:t>‹#›</a:t>
            </a:fld>
            <a:endParaRPr lang="en-US"/>
          </a:p>
        </p:txBody>
      </p:sp>
    </p:spTree>
    <p:extLst>
      <p:ext uri="{BB962C8B-B14F-4D97-AF65-F5344CB8AC3E}">
        <p14:creationId xmlns:p14="http://schemas.microsoft.com/office/powerpoint/2010/main" val="1250193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5CCBDD3-3A52-5D4F-A22F-730394AEFF84}" type="datetimeFigureOut">
              <a:rPr lang="en-US" smtClean="0"/>
              <a:t>4/11/24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2048B-9049-8849-951E-7A2A43D17A55}" type="slidenum">
              <a:rPr lang="en-US" smtClean="0"/>
              <a:t>‹#›</a:t>
            </a:fld>
            <a:endParaRPr lang="en-US"/>
          </a:p>
        </p:txBody>
      </p:sp>
    </p:spTree>
    <p:extLst>
      <p:ext uri="{BB962C8B-B14F-4D97-AF65-F5344CB8AC3E}">
        <p14:creationId xmlns:p14="http://schemas.microsoft.com/office/powerpoint/2010/main" val="3569182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B5CCBDD3-3A52-5D4F-A22F-730394AEFF84}" type="datetimeFigureOut">
              <a:rPr lang="en-US" smtClean="0"/>
              <a:t>4/11/24</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EB2048B-9049-8849-951E-7A2A43D17A55}"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2870145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5CCBDD3-3A52-5D4F-A22F-730394AEFF84}" type="datetimeFigureOut">
              <a:rPr lang="en-US" smtClean="0"/>
              <a:t>4/11/24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B2048B-9049-8849-951E-7A2A43D17A55}" type="slidenum">
              <a:rPr lang="en-US" smtClean="0"/>
              <a:t>‹#›</a:t>
            </a:fld>
            <a:endParaRPr lang="en-US"/>
          </a:p>
        </p:txBody>
      </p:sp>
    </p:spTree>
    <p:extLst>
      <p:ext uri="{BB962C8B-B14F-4D97-AF65-F5344CB8AC3E}">
        <p14:creationId xmlns:p14="http://schemas.microsoft.com/office/powerpoint/2010/main" val="344322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5CCBDD3-3A52-5D4F-A22F-730394AEFF84}" type="datetimeFigureOut">
              <a:rPr lang="en-US" smtClean="0"/>
              <a:t>4/11/24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B2048B-9049-8849-951E-7A2A43D17A55}" type="slidenum">
              <a:rPr lang="en-US" smtClean="0"/>
              <a:t>‹#›</a:t>
            </a:fld>
            <a:endParaRPr lang="en-US"/>
          </a:p>
        </p:txBody>
      </p:sp>
    </p:spTree>
    <p:extLst>
      <p:ext uri="{BB962C8B-B14F-4D97-AF65-F5344CB8AC3E}">
        <p14:creationId xmlns:p14="http://schemas.microsoft.com/office/powerpoint/2010/main" val="2303394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5CCBDD3-3A52-5D4F-A22F-730394AEFF84}" type="datetimeFigureOut">
              <a:rPr lang="en-US" smtClean="0"/>
              <a:t>4/11/24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B2048B-9049-8849-951E-7A2A43D17A55}" type="slidenum">
              <a:rPr lang="en-US" smtClean="0"/>
              <a:t>‹#›</a:t>
            </a:fld>
            <a:endParaRPr lang="en-US"/>
          </a:p>
        </p:txBody>
      </p:sp>
    </p:spTree>
    <p:extLst>
      <p:ext uri="{BB962C8B-B14F-4D97-AF65-F5344CB8AC3E}">
        <p14:creationId xmlns:p14="http://schemas.microsoft.com/office/powerpoint/2010/main" val="2965264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CBDD3-3A52-5D4F-A22F-730394AEFF84}" type="datetimeFigureOut">
              <a:rPr lang="en-US" smtClean="0"/>
              <a:t>4/11/24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B2048B-9049-8849-951E-7A2A43D17A55}" type="slidenum">
              <a:rPr lang="en-US" smtClean="0"/>
              <a:t>‹#›</a:t>
            </a:fld>
            <a:endParaRPr lang="en-US"/>
          </a:p>
        </p:txBody>
      </p:sp>
    </p:spTree>
    <p:extLst>
      <p:ext uri="{BB962C8B-B14F-4D97-AF65-F5344CB8AC3E}">
        <p14:creationId xmlns:p14="http://schemas.microsoft.com/office/powerpoint/2010/main" val="1260972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5CCBDD3-3A52-5D4F-A22F-730394AEFF84}" type="datetimeFigureOut">
              <a:rPr lang="en-US" smtClean="0"/>
              <a:t>4/11/24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EB2048B-9049-8849-951E-7A2A43D17A5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15823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5CCBDD3-3A52-5D4F-A22F-730394AEFF84}" type="datetimeFigureOut">
              <a:rPr lang="en-US" smtClean="0"/>
              <a:t>4/11/24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EB2048B-9049-8849-951E-7A2A43D17A5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31952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B5CCBDD3-3A52-5D4F-A22F-730394AEFF84}" type="datetimeFigureOut">
              <a:rPr lang="en-US" smtClean="0"/>
              <a:t>4/11/24</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EB2048B-9049-8849-951E-7A2A43D17A55}"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1344280"/>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73E31-17C0-6234-B681-232902CF01AE}"/>
              </a:ext>
            </a:extLst>
          </p:cNvPr>
          <p:cNvSpPr>
            <a:spLocks noGrp="1"/>
          </p:cNvSpPr>
          <p:nvPr>
            <p:ph type="ctrTitle"/>
          </p:nvPr>
        </p:nvSpPr>
        <p:spPr/>
        <p:txBody>
          <a:bodyPr>
            <a:normAutofit/>
          </a:bodyPr>
          <a:lstStyle/>
          <a:p>
            <a:r>
              <a:rPr lang="en-US" dirty="0"/>
              <a:t>Real-Time Facial BMI Detection</a:t>
            </a:r>
          </a:p>
        </p:txBody>
      </p:sp>
      <p:sp>
        <p:nvSpPr>
          <p:cNvPr id="3" name="Subtitle 2">
            <a:extLst>
              <a:ext uri="{FF2B5EF4-FFF2-40B4-BE49-F238E27FC236}">
                <a16:creationId xmlns:a16="http://schemas.microsoft.com/office/drawing/2014/main" id="{9D95102B-D05C-B151-DEE3-8D2FA13861A8}"/>
              </a:ext>
            </a:extLst>
          </p:cNvPr>
          <p:cNvSpPr>
            <a:spLocks noGrp="1"/>
          </p:cNvSpPr>
          <p:nvPr>
            <p:ph type="subTitle" idx="1"/>
          </p:nvPr>
        </p:nvSpPr>
        <p:spPr/>
        <p:txBody>
          <a:bodyPr>
            <a:normAutofit fontScale="70000" lnSpcReduction="20000"/>
          </a:bodyPr>
          <a:lstStyle/>
          <a:p>
            <a:r>
              <a:rPr lang="en-US" sz="3200" dirty="0" err="1"/>
              <a:t>Dharmi</a:t>
            </a:r>
            <a:r>
              <a:rPr lang="en-US" sz="3200" dirty="0"/>
              <a:t> Gala</a:t>
            </a:r>
          </a:p>
          <a:p>
            <a:br>
              <a:rPr lang="en-US" dirty="0"/>
            </a:br>
            <a:r>
              <a:rPr lang="en-IN" b="0" i="0" dirty="0">
                <a:solidFill>
                  <a:srgbClr val="212121"/>
                </a:solidFill>
                <a:effectLst/>
                <a:latin typeface="Roboto" panose="02000000000000000000" pitchFamily="2" charset="0"/>
              </a:rPr>
              <a:t>Machine Learning &amp; Predictive Analytics</a:t>
            </a:r>
          </a:p>
          <a:p>
            <a:r>
              <a:rPr lang="en-IN" b="0" i="0" dirty="0">
                <a:solidFill>
                  <a:srgbClr val="212121"/>
                </a:solidFill>
                <a:effectLst/>
                <a:latin typeface="Roboto" panose="02000000000000000000" pitchFamily="2" charset="0"/>
              </a:rPr>
              <a:t>Final Project</a:t>
            </a:r>
          </a:p>
          <a:p>
            <a:endParaRPr lang="en-US" dirty="0"/>
          </a:p>
        </p:txBody>
      </p:sp>
    </p:spTree>
    <p:extLst>
      <p:ext uri="{BB962C8B-B14F-4D97-AF65-F5344CB8AC3E}">
        <p14:creationId xmlns:p14="http://schemas.microsoft.com/office/powerpoint/2010/main" val="993733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8B2FF-4C92-29BA-F63F-9B0D3091F573}"/>
              </a:ext>
            </a:extLst>
          </p:cNvPr>
          <p:cNvSpPr>
            <a:spLocks noGrp="1"/>
          </p:cNvSpPr>
          <p:nvPr>
            <p:ph type="title"/>
          </p:nvPr>
        </p:nvSpPr>
        <p:spPr/>
        <p:txBody>
          <a:bodyPr/>
          <a:lstStyle/>
          <a:p>
            <a:r>
              <a:rPr lang="en-IN" b="0" i="0" dirty="0">
                <a:solidFill>
                  <a:srgbClr val="374151"/>
                </a:solidFill>
                <a:effectLst/>
                <a:latin typeface="Söhne"/>
              </a:rPr>
              <a:t>Facial Image-Based BMI Prediction</a:t>
            </a:r>
            <a:endParaRPr lang="en-US" dirty="0"/>
          </a:p>
        </p:txBody>
      </p:sp>
      <p:sp>
        <p:nvSpPr>
          <p:cNvPr id="3" name="Content Placeholder 2">
            <a:extLst>
              <a:ext uri="{FF2B5EF4-FFF2-40B4-BE49-F238E27FC236}">
                <a16:creationId xmlns:a16="http://schemas.microsoft.com/office/drawing/2014/main" id="{8F207A6B-1A31-4DB0-EFE8-98227CD74E01}"/>
              </a:ext>
            </a:extLst>
          </p:cNvPr>
          <p:cNvSpPr>
            <a:spLocks noGrp="1"/>
          </p:cNvSpPr>
          <p:nvPr>
            <p:ph idx="1"/>
          </p:nvPr>
        </p:nvSpPr>
        <p:spPr/>
        <p:txBody>
          <a:bodyPr>
            <a:normAutofit/>
          </a:bodyPr>
          <a:lstStyle/>
          <a:p>
            <a:pPr algn="l">
              <a:buFont typeface="Arial" panose="020B0604020202020204" pitchFamily="34" charset="0"/>
              <a:buChar char="•"/>
            </a:pPr>
            <a:r>
              <a:rPr lang="en-IN" b="0" i="0" dirty="0">
                <a:solidFill>
                  <a:srgbClr val="374151"/>
                </a:solidFill>
                <a:effectLst/>
                <a:latin typeface="Söhne"/>
              </a:rPr>
              <a:t>Body Mass Index (BMI) is a widely used indicator of body composition and health.</a:t>
            </a:r>
          </a:p>
          <a:p>
            <a:pPr algn="l">
              <a:buFont typeface="Arial" panose="020B0604020202020204" pitchFamily="34" charset="0"/>
              <a:buChar char="•"/>
            </a:pPr>
            <a:r>
              <a:rPr lang="en-IN" b="0" i="0" dirty="0">
                <a:solidFill>
                  <a:srgbClr val="374151"/>
                </a:solidFill>
                <a:effectLst/>
                <a:latin typeface="Söhne"/>
              </a:rPr>
              <a:t>Traditional BMI assessment methods rely on self-reporting or physical measurements, which can be subjective and time-consuming.</a:t>
            </a:r>
          </a:p>
          <a:p>
            <a:pPr algn="l">
              <a:buFont typeface="Arial" panose="020B0604020202020204" pitchFamily="34" charset="0"/>
              <a:buChar char="•"/>
            </a:pPr>
            <a:r>
              <a:rPr lang="en-IN" b="0" i="0" dirty="0">
                <a:solidFill>
                  <a:srgbClr val="374151"/>
                </a:solidFill>
                <a:effectLst/>
                <a:latin typeface="Söhne"/>
              </a:rPr>
              <a:t>There is a need for a more efficient and accurate approach to estimate BMI using non-invasive techniques.</a:t>
            </a:r>
          </a:p>
          <a:p>
            <a:pPr algn="l">
              <a:buFont typeface="Arial" panose="020B0604020202020204" pitchFamily="34" charset="0"/>
              <a:buChar char="•"/>
            </a:pPr>
            <a:r>
              <a:rPr lang="en-IN" b="0" i="0" dirty="0">
                <a:solidFill>
                  <a:srgbClr val="374151"/>
                </a:solidFill>
                <a:effectLst/>
                <a:latin typeface="Söhne"/>
              </a:rPr>
              <a:t>Our goal is to develop a machine learning solution that predicts BMI based on facial images, providing a convenient and reliable alternative to traditional methods.</a:t>
            </a:r>
          </a:p>
          <a:p>
            <a:endParaRPr lang="en-US" dirty="0"/>
          </a:p>
        </p:txBody>
      </p:sp>
    </p:spTree>
    <p:extLst>
      <p:ext uri="{BB962C8B-B14F-4D97-AF65-F5344CB8AC3E}">
        <p14:creationId xmlns:p14="http://schemas.microsoft.com/office/powerpoint/2010/main" val="3644635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A7739-36D4-1A60-4050-A17052070478}"/>
              </a:ext>
            </a:extLst>
          </p:cNvPr>
          <p:cNvSpPr>
            <a:spLocks noGrp="1"/>
          </p:cNvSpPr>
          <p:nvPr>
            <p:ph type="title"/>
          </p:nvPr>
        </p:nvSpPr>
        <p:spPr/>
        <p:txBody>
          <a:bodyPr/>
          <a:lstStyle/>
          <a:p>
            <a:r>
              <a:rPr lang="en-IN" b="0" i="0" dirty="0">
                <a:solidFill>
                  <a:srgbClr val="374151"/>
                </a:solidFill>
                <a:effectLst/>
                <a:latin typeface="Söhne"/>
              </a:rPr>
              <a:t>Data</a:t>
            </a:r>
            <a:endParaRPr lang="en-US" dirty="0"/>
          </a:p>
        </p:txBody>
      </p:sp>
      <p:sp>
        <p:nvSpPr>
          <p:cNvPr id="3" name="Content Placeholder 2">
            <a:extLst>
              <a:ext uri="{FF2B5EF4-FFF2-40B4-BE49-F238E27FC236}">
                <a16:creationId xmlns:a16="http://schemas.microsoft.com/office/drawing/2014/main" id="{01727FF1-AF94-F10A-59E7-AEB1ACA6E5CD}"/>
              </a:ext>
            </a:extLst>
          </p:cNvPr>
          <p:cNvSpPr>
            <a:spLocks noGrp="1"/>
          </p:cNvSpPr>
          <p:nvPr>
            <p:ph idx="1"/>
          </p:nvPr>
        </p:nvSpPr>
        <p:spPr>
          <a:xfrm>
            <a:off x="1371600" y="1594022"/>
            <a:ext cx="9601200" cy="4578178"/>
          </a:xfrm>
        </p:spPr>
        <p:txBody>
          <a:bodyPr>
            <a:normAutofit fontScale="77500" lnSpcReduction="20000"/>
          </a:bodyPr>
          <a:lstStyle/>
          <a:p>
            <a:pPr marL="0" indent="0" algn="l">
              <a:buNone/>
            </a:pPr>
            <a:r>
              <a:rPr lang="en-IN" b="0" i="0" dirty="0">
                <a:solidFill>
                  <a:srgbClr val="374151"/>
                </a:solidFill>
                <a:effectLst/>
                <a:latin typeface="Söhne"/>
              </a:rPr>
              <a:t>1. </a:t>
            </a:r>
            <a:r>
              <a:rPr lang="en-IN" b="0" i="0" u="sng" dirty="0">
                <a:solidFill>
                  <a:srgbClr val="374151"/>
                </a:solidFill>
                <a:effectLst/>
                <a:latin typeface="Söhne"/>
              </a:rPr>
              <a:t>About Data</a:t>
            </a:r>
            <a:r>
              <a:rPr lang="en-IN" b="0" i="0" dirty="0">
                <a:solidFill>
                  <a:srgbClr val="374151"/>
                </a:solidFill>
                <a:effectLst/>
                <a:latin typeface="Söhne"/>
              </a:rPr>
              <a:t>:</a:t>
            </a:r>
          </a:p>
          <a:p>
            <a:pPr algn="l">
              <a:buFont typeface="Arial" panose="020B0604020202020204" pitchFamily="34" charset="0"/>
              <a:buChar char="•"/>
            </a:pPr>
            <a:r>
              <a:rPr lang="en-IN" b="0" i="0" dirty="0">
                <a:solidFill>
                  <a:srgbClr val="374151"/>
                </a:solidFill>
                <a:effectLst/>
                <a:latin typeface="Söhne"/>
              </a:rPr>
              <a:t>The dataset includes a total of 4,206 faces categorized into different BMI ranges, with 7 faces in the underweight range, 680 faces in the normal range, 1,151 faces in the overweight range, 941 faces in the moderately obese range, 681 faces in the severely obese range, and 746 faces in the very severely obese range.</a:t>
            </a:r>
          </a:p>
          <a:p>
            <a:pPr algn="l">
              <a:buFont typeface="Arial" panose="020B0604020202020204" pitchFamily="34" charset="0"/>
              <a:buChar char="•"/>
            </a:pPr>
            <a:r>
              <a:rPr lang="en-IN" b="0" i="0" dirty="0">
                <a:solidFill>
                  <a:srgbClr val="374151"/>
                </a:solidFill>
                <a:effectLst/>
                <a:latin typeface="Söhne"/>
              </a:rPr>
              <a:t>The dataset consists of 2,438 males and 1,768 females, and a subset of 838 images was designated as the test set, while the remaining images were used for training and evaluation.</a:t>
            </a:r>
          </a:p>
          <a:p>
            <a:r>
              <a:rPr lang="en-IN" b="0" i="0" dirty="0">
                <a:solidFill>
                  <a:srgbClr val="374151"/>
                </a:solidFill>
                <a:effectLst/>
                <a:latin typeface="Söhne"/>
              </a:rPr>
              <a:t>During the dataset processing, 158 images were identified as missing from the training set, and 86 images were missing from the test set. These missing images were excluded from the training and evaluation processes to ensure the integrity and consistency of the dataset used for model training and testing.</a:t>
            </a:r>
          </a:p>
          <a:p>
            <a:pPr marL="0" indent="0">
              <a:buNone/>
            </a:pPr>
            <a:r>
              <a:rPr lang="en-IN" b="0" i="0" dirty="0">
                <a:solidFill>
                  <a:srgbClr val="374151"/>
                </a:solidFill>
                <a:effectLst/>
                <a:latin typeface="Söhne"/>
              </a:rPr>
              <a:t>2. </a:t>
            </a:r>
            <a:r>
              <a:rPr lang="en-IN" b="0" i="0" u="sng" dirty="0">
                <a:solidFill>
                  <a:srgbClr val="374151"/>
                </a:solidFill>
                <a:effectLst/>
                <a:latin typeface="Söhne"/>
              </a:rPr>
              <a:t>Pre-processing</a:t>
            </a:r>
            <a:r>
              <a:rPr lang="en-IN" b="0" i="0" dirty="0">
                <a:solidFill>
                  <a:srgbClr val="374151"/>
                </a:solidFill>
                <a:effectLst/>
                <a:latin typeface="Söhne"/>
              </a:rPr>
              <a:t>:</a:t>
            </a:r>
          </a:p>
          <a:p>
            <a:r>
              <a:rPr lang="en-IN" b="0" i="0" dirty="0">
                <a:solidFill>
                  <a:srgbClr val="374151"/>
                </a:solidFill>
                <a:effectLst/>
                <a:latin typeface="Söhne"/>
              </a:rPr>
              <a:t>Loaded metadata and filtered images from a specified folder.</a:t>
            </a:r>
          </a:p>
          <a:p>
            <a:r>
              <a:rPr lang="en-IN" b="0" i="0" dirty="0">
                <a:solidFill>
                  <a:srgbClr val="374151"/>
                </a:solidFill>
                <a:effectLst/>
                <a:latin typeface="Söhne"/>
              </a:rPr>
              <a:t>Pre-processed images using '</a:t>
            </a:r>
            <a:r>
              <a:rPr lang="en-IN" b="0" i="0" dirty="0" err="1">
                <a:solidFill>
                  <a:srgbClr val="374151"/>
                </a:solidFill>
                <a:effectLst/>
                <a:latin typeface="Söhne"/>
              </a:rPr>
              <a:t>preprocess_input</a:t>
            </a:r>
            <a:r>
              <a:rPr lang="en-IN" b="0" i="0" dirty="0">
                <a:solidFill>
                  <a:srgbClr val="374151"/>
                </a:solidFill>
                <a:effectLst/>
                <a:latin typeface="Söhne"/>
              </a:rPr>
              <a:t>' from ResNet50: resizing, conversion to array, and normalization.</a:t>
            </a:r>
          </a:p>
          <a:p>
            <a:r>
              <a:rPr lang="en-IN" b="0" i="0" dirty="0">
                <a:solidFill>
                  <a:srgbClr val="374151"/>
                </a:solidFill>
                <a:effectLst/>
                <a:latin typeface="Söhne"/>
              </a:rPr>
              <a:t>Leveraged ResNet50 for optimized pre-processing and compatibility with VGG16.</a:t>
            </a:r>
          </a:p>
          <a:p>
            <a:r>
              <a:rPr lang="en-IN" b="0" i="0" dirty="0">
                <a:solidFill>
                  <a:srgbClr val="374151"/>
                </a:solidFill>
                <a:effectLst/>
                <a:latin typeface="Söhne"/>
              </a:rPr>
              <a:t>Applied augmentation techniques using ImageDataGenerator to increase training data diversity.</a:t>
            </a:r>
          </a:p>
          <a:p>
            <a:endParaRPr lang="en-US" dirty="0"/>
          </a:p>
        </p:txBody>
      </p:sp>
    </p:spTree>
    <p:extLst>
      <p:ext uri="{BB962C8B-B14F-4D97-AF65-F5344CB8AC3E}">
        <p14:creationId xmlns:p14="http://schemas.microsoft.com/office/powerpoint/2010/main" val="3164908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4953A-24E1-BA48-4E53-F346229F402D}"/>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352E9546-833A-B020-B774-7290B1BB29EC}"/>
              </a:ext>
            </a:extLst>
          </p:cNvPr>
          <p:cNvSpPr>
            <a:spLocks noGrp="1"/>
          </p:cNvSpPr>
          <p:nvPr>
            <p:ph idx="1"/>
          </p:nvPr>
        </p:nvSpPr>
        <p:spPr>
          <a:xfrm>
            <a:off x="1371600" y="1717589"/>
            <a:ext cx="9601200" cy="4149811"/>
          </a:xfrm>
        </p:spPr>
        <p:txBody>
          <a:bodyPr>
            <a:normAutofit fontScale="92500" lnSpcReduction="20000"/>
          </a:bodyPr>
          <a:lstStyle/>
          <a:p>
            <a:pPr marL="0" indent="0" algn="l">
              <a:buNone/>
            </a:pPr>
            <a:r>
              <a:rPr lang="en-IN" b="0" i="0" dirty="0">
                <a:solidFill>
                  <a:srgbClr val="374151"/>
                </a:solidFill>
                <a:effectLst/>
                <a:latin typeface="Söhne"/>
              </a:rPr>
              <a:t>1. </a:t>
            </a:r>
            <a:r>
              <a:rPr lang="en-IN" b="0" i="0" u="sng" dirty="0">
                <a:solidFill>
                  <a:srgbClr val="374151"/>
                </a:solidFill>
                <a:effectLst/>
                <a:latin typeface="Söhne"/>
              </a:rPr>
              <a:t>Model 1 (VGG16):</a:t>
            </a:r>
          </a:p>
          <a:p>
            <a:pPr algn="l">
              <a:buFont typeface="Arial" panose="020B0604020202020204" pitchFamily="34" charset="0"/>
              <a:buChar char="•"/>
            </a:pPr>
            <a:r>
              <a:rPr lang="en-IN" b="0" i="0" dirty="0">
                <a:solidFill>
                  <a:srgbClr val="374151"/>
                </a:solidFill>
                <a:effectLst/>
                <a:latin typeface="Söhne"/>
              </a:rPr>
              <a:t>Utilized VGG16 model pre-trained on ImageNet as the base model, excluding the top layers.</a:t>
            </a:r>
          </a:p>
          <a:p>
            <a:pPr algn="l">
              <a:buFont typeface="Arial" panose="020B0604020202020204" pitchFamily="34" charset="0"/>
              <a:buChar char="•"/>
            </a:pPr>
            <a:r>
              <a:rPr lang="en-IN" b="0" i="0" dirty="0">
                <a:solidFill>
                  <a:srgbClr val="374151"/>
                </a:solidFill>
                <a:effectLst/>
                <a:latin typeface="Söhne"/>
              </a:rPr>
              <a:t>Constructed a Sequential model by adding the base model, followed by Flatten, Dense, Dropout, and output layers.</a:t>
            </a:r>
          </a:p>
          <a:p>
            <a:pPr algn="l">
              <a:buFont typeface="Arial" panose="020B0604020202020204" pitchFamily="34" charset="0"/>
              <a:buChar char="•"/>
            </a:pPr>
            <a:r>
              <a:rPr lang="en-IN" b="0" i="0" dirty="0">
                <a:solidFill>
                  <a:srgbClr val="374151"/>
                </a:solidFill>
                <a:effectLst/>
                <a:latin typeface="Söhne"/>
              </a:rPr>
              <a:t>Trained the model with Adam optimizer, mean absolute error loss, and 15 epochs. Evaluated using metrics such as MAE, MSE, R-squared, and correlation coefficient.</a:t>
            </a:r>
          </a:p>
          <a:p>
            <a:pPr marL="0" indent="0" algn="l">
              <a:buNone/>
            </a:pPr>
            <a:r>
              <a:rPr lang="en-IN" b="0" i="0" dirty="0">
                <a:solidFill>
                  <a:srgbClr val="374151"/>
                </a:solidFill>
                <a:effectLst/>
                <a:latin typeface="Söhne"/>
              </a:rPr>
              <a:t>2. </a:t>
            </a:r>
            <a:r>
              <a:rPr lang="en-IN" b="0" i="0" u="sng" dirty="0">
                <a:solidFill>
                  <a:srgbClr val="374151"/>
                </a:solidFill>
                <a:effectLst/>
                <a:latin typeface="Söhne"/>
              </a:rPr>
              <a:t>Model 2 (VGGFace + SVR):</a:t>
            </a:r>
          </a:p>
          <a:p>
            <a:pPr algn="l">
              <a:buFont typeface="Arial" panose="020B0604020202020204" pitchFamily="34" charset="0"/>
              <a:buChar char="•"/>
            </a:pPr>
            <a:r>
              <a:rPr lang="en-IN" b="0" i="0" dirty="0">
                <a:solidFill>
                  <a:srgbClr val="374151"/>
                </a:solidFill>
                <a:effectLst/>
                <a:latin typeface="Söhne"/>
              </a:rPr>
              <a:t>Employed VGGFace variant of VGG16, pre-trained on facial recognition tasks, for feature extraction.</a:t>
            </a:r>
          </a:p>
          <a:p>
            <a:pPr algn="l">
              <a:buFont typeface="Arial" panose="020B0604020202020204" pitchFamily="34" charset="0"/>
              <a:buChar char="•"/>
            </a:pPr>
            <a:r>
              <a:rPr lang="en-IN" b="0" i="0" dirty="0">
                <a:solidFill>
                  <a:srgbClr val="374151"/>
                </a:solidFill>
                <a:effectLst/>
                <a:latin typeface="Söhne"/>
              </a:rPr>
              <a:t>Extracted features using the VGGFace model and applied Global Average Pooling to condense the data.</a:t>
            </a:r>
          </a:p>
          <a:p>
            <a:pPr algn="l">
              <a:buFont typeface="Arial" panose="020B0604020202020204" pitchFamily="34" charset="0"/>
              <a:buChar char="•"/>
            </a:pPr>
            <a:r>
              <a:rPr lang="en-IN" b="0" i="0" dirty="0">
                <a:solidFill>
                  <a:srgbClr val="374151"/>
                </a:solidFill>
                <a:effectLst/>
                <a:latin typeface="Söhne"/>
              </a:rPr>
              <a:t>Utilized Support Vector Regression (SVR) to predict BMI labels based on extracted features. Evaluated using metrics such as MAE, MSE, and Pearson correlation coefficient.</a:t>
            </a:r>
          </a:p>
          <a:p>
            <a:endParaRPr lang="en-US" dirty="0"/>
          </a:p>
        </p:txBody>
      </p:sp>
    </p:spTree>
    <p:extLst>
      <p:ext uri="{BB962C8B-B14F-4D97-AF65-F5344CB8AC3E}">
        <p14:creationId xmlns:p14="http://schemas.microsoft.com/office/powerpoint/2010/main" val="2188323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523B3-B19D-F6C6-EAE1-C751960D9940}"/>
              </a:ext>
            </a:extLst>
          </p:cNvPr>
          <p:cNvSpPr>
            <a:spLocks noGrp="1"/>
          </p:cNvSpPr>
          <p:nvPr>
            <p:ph type="title"/>
          </p:nvPr>
        </p:nvSpPr>
        <p:spPr/>
        <p:txBody>
          <a:bodyPr/>
          <a:lstStyle/>
          <a:p>
            <a:r>
              <a:rPr lang="en-IN" b="0" i="0" dirty="0">
                <a:solidFill>
                  <a:srgbClr val="374151"/>
                </a:solidFill>
                <a:effectLst/>
                <a:latin typeface="Söhne"/>
              </a:rPr>
              <a:t>Results &amp; Conclusion</a:t>
            </a:r>
            <a:endParaRPr lang="en-US" dirty="0"/>
          </a:p>
        </p:txBody>
      </p:sp>
      <p:sp>
        <p:nvSpPr>
          <p:cNvPr id="3" name="Content Placeholder 2">
            <a:extLst>
              <a:ext uri="{FF2B5EF4-FFF2-40B4-BE49-F238E27FC236}">
                <a16:creationId xmlns:a16="http://schemas.microsoft.com/office/drawing/2014/main" id="{C11AF235-514A-E69B-E92E-8803A20E60C2}"/>
              </a:ext>
            </a:extLst>
          </p:cNvPr>
          <p:cNvSpPr>
            <a:spLocks noGrp="1"/>
          </p:cNvSpPr>
          <p:nvPr>
            <p:ph idx="1"/>
          </p:nvPr>
        </p:nvSpPr>
        <p:spPr/>
        <p:txBody>
          <a:bodyPr>
            <a:normAutofit/>
          </a:bodyPr>
          <a:lstStyle/>
          <a:p>
            <a:pPr algn="l">
              <a:buFont typeface="Arial" panose="020B0604020202020204" pitchFamily="34" charset="0"/>
              <a:buChar char="•"/>
            </a:pPr>
            <a:r>
              <a:rPr lang="en-IN" b="0" i="0" dirty="0">
                <a:solidFill>
                  <a:srgbClr val="374151"/>
                </a:solidFill>
                <a:effectLst/>
                <a:latin typeface="Söhne"/>
              </a:rPr>
              <a:t>The first model achieved a moderate level of accuracy with a Mean Squared Error (MSE) of 62.65, Mean Absolute Error (MAE) of 5.79, and Correlation Coefficient of 0.52.</a:t>
            </a:r>
          </a:p>
          <a:p>
            <a:pPr algn="l">
              <a:buFont typeface="Arial" panose="020B0604020202020204" pitchFamily="34" charset="0"/>
              <a:buChar char="•"/>
            </a:pPr>
            <a:r>
              <a:rPr lang="en-IN" b="0" i="0" dirty="0">
                <a:solidFill>
                  <a:srgbClr val="374151"/>
                </a:solidFill>
                <a:effectLst/>
                <a:latin typeface="Söhne"/>
              </a:rPr>
              <a:t>The second model outperformed the first model, with a lower Mean Absolute Error (MAE) of 5.30 and a stronger positive linear relationship between the predicted and actual BMI labels, as indicated by the Pearson Correlation Coefficient of 0.64.</a:t>
            </a:r>
          </a:p>
          <a:p>
            <a:pPr algn="l">
              <a:buFont typeface="Arial" panose="020B0604020202020204" pitchFamily="34" charset="0"/>
              <a:buChar char="•"/>
            </a:pPr>
            <a:r>
              <a:rPr lang="en-IN" b="0" i="0" dirty="0">
                <a:solidFill>
                  <a:srgbClr val="374151"/>
                </a:solidFill>
                <a:effectLst/>
                <a:latin typeface="Söhne"/>
              </a:rPr>
              <a:t>These results highlight the significance of incorporating domain-specific pre-trained models and employing appropriate regression techniques, such as Support Vector Regression (SVR), for accurate BMI prediction. The study demonstrates the potential of facial image analysis and machine learning in assessing BMI based on facial images.</a:t>
            </a:r>
          </a:p>
          <a:p>
            <a:pPr marL="0" indent="0">
              <a:buNone/>
            </a:pPr>
            <a:endParaRPr lang="en-US" dirty="0"/>
          </a:p>
        </p:txBody>
      </p:sp>
    </p:spTree>
    <p:extLst>
      <p:ext uri="{BB962C8B-B14F-4D97-AF65-F5344CB8AC3E}">
        <p14:creationId xmlns:p14="http://schemas.microsoft.com/office/powerpoint/2010/main" val="2026163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3AD8D-FCFE-70DE-1C46-89FF72A11ECD}"/>
              </a:ext>
            </a:extLst>
          </p:cNvPr>
          <p:cNvSpPr>
            <a:spLocks noGrp="1"/>
          </p:cNvSpPr>
          <p:nvPr>
            <p:ph type="title"/>
          </p:nvPr>
        </p:nvSpPr>
        <p:spPr/>
        <p:txBody>
          <a:bodyPr/>
          <a:lstStyle/>
          <a:p>
            <a:r>
              <a:rPr lang="en-US" dirty="0"/>
              <a:t>Application</a:t>
            </a:r>
          </a:p>
        </p:txBody>
      </p:sp>
      <p:sp>
        <p:nvSpPr>
          <p:cNvPr id="3" name="Content Placeholder 2">
            <a:extLst>
              <a:ext uri="{FF2B5EF4-FFF2-40B4-BE49-F238E27FC236}">
                <a16:creationId xmlns:a16="http://schemas.microsoft.com/office/drawing/2014/main" id="{67D9AFEC-0E4B-CE3C-E135-D469164D78DB}"/>
              </a:ext>
            </a:extLst>
          </p:cNvPr>
          <p:cNvSpPr>
            <a:spLocks noGrp="1"/>
          </p:cNvSpPr>
          <p:nvPr>
            <p:ph idx="1"/>
          </p:nvPr>
        </p:nvSpPr>
        <p:spPr>
          <a:xfrm>
            <a:off x="838200" y="1825625"/>
            <a:ext cx="4796481" cy="4351338"/>
          </a:xfrm>
        </p:spPr>
        <p:txBody>
          <a:bodyPr/>
          <a:lstStyle/>
          <a:p>
            <a:r>
              <a:rPr lang="en-IN" b="0" i="0" dirty="0">
                <a:solidFill>
                  <a:srgbClr val="374151"/>
                </a:solidFill>
                <a:effectLst/>
                <a:latin typeface="Söhne"/>
              </a:rPr>
              <a:t>The solution also included usage of webcam input to detect faces in real-time and predict the body mass index (BMI) based on facial images. It utilizes pre-trained models for face detection, feature extraction, and support vector regression to estimate the BMI.</a:t>
            </a:r>
            <a:endParaRPr lang="en-US" dirty="0"/>
          </a:p>
        </p:txBody>
      </p:sp>
      <p:pic>
        <p:nvPicPr>
          <p:cNvPr id="5" name="Picture 4">
            <a:extLst>
              <a:ext uri="{FF2B5EF4-FFF2-40B4-BE49-F238E27FC236}">
                <a16:creationId xmlns:a16="http://schemas.microsoft.com/office/drawing/2014/main" id="{3F51EB1C-0C84-0074-7490-C6884E693BEF}"/>
              </a:ext>
            </a:extLst>
          </p:cNvPr>
          <p:cNvPicPr>
            <a:picLocks noChangeAspect="1"/>
          </p:cNvPicPr>
          <p:nvPr/>
        </p:nvPicPr>
        <p:blipFill rotWithShape="1">
          <a:blip r:embed="rId2"/>
          <a:srcRect r="2147"/>
          <a:stretch/>
        </p:blipFill>
        <p:spPr>
          <a:xfrm>
            <a:off x="6096000" y="1428750"/>
            <a:ext cx="5420275" cy="4489572"/>
          </a:xfrm>
          <a:prstGeom prst="rect">
            <a:avLst/>
          </a:prstGeom>
        </p:spPr>
      </p:pic>
    </p:spTree>
    <p:extLst>
      <p:ext uri="{BB962C8B-B14F-4D97-AF65-F5344CB8AC3E}">
        <p14:creationId xmlns:p14="http://schemas.microsoft.com/office/powerpoint/2010/main" val="2885180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C958FF-1E94-79AA-766D-D1EC6B2F8444}"/>
              </a:ext>
            </a:extLst>
          </p:cNvPr>
          <p:cNvSpPr txBox="1"/>
          <p:nvPr/>
        </p:nvSpPr>
        <p:spPr>
          <a:xfrm>
            <a:off x="3544330" y="2916195"/>
            <a:ext cx="5103340" cy="830997"/>
          </a:xfrm>
          <a:prstGeom prst="rect">
            <a:avLst/>
          </a:prstGeom>
          <a:noFill/>
        </p:spPr>
        <p:txBody>
          <a:bodyPr wrap="square" rtlCol="0">
            <a:spAutoFit/>
          </a:bodyPr>
          <a:lstStyle/>
          <a:p>
            <a:pPr algn="ctr"/>
            <a:r>
              <a:rPr lang="en-US" sz="4800" dirty="0"/>
              <a:t>Thank You</a:t>
            </a:r>
          </a:p>
        </p:txBody>
      </p:sp>
    </p:spTree>
    <p:extLst>
      <p:ext uri="{BB962C8B-B14F-4D97-AF65-F5344CB8AC3E}">
        <p14:creationId xmlns:p14="http://schemas.microsoft.com/office/powerpoint/2010/main" val="220367855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{4B628B0D-704C-0D48-A5CE-73DB271ABA02}tf10001072</Template>
  <TotalTime>70</TotalTime>
  <Words>636</Words>
  <Application>Microsoft Macintosh PowerPoint</Application>
  <PresentationFormat>Widescreen</PresentationFormat>
  <Paragraphs>36</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Franklin Gothic Book</vt:lpstr>
      <vt:lpstr>Roboto</vt:lpstr>
      <vt:lpstr>Söhne</vt:lpstr>
      <vt:lpstr>Crop</vt:lpstr>
      <vt:lpstr>Real-Time Facial BMI Detection</vt:lpstr>
      <vt:lpstr>Facial Image-Based BMI Prediction</vt:lpstr>
      <vt:lpstr>Data</vt:lpstr>
      <vt:lpstr>Models</vt:lpstr>
      <vt:lpstr>Results &amp; Conclusion</vt:lpstr>
      <vt:lpstr>Application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BMI Estimation from Social Media Images</dc:title>
  <dc:creator>Dharmi Gala</dc:creator>
  <cp:lastModifiedBy>Dharmi Gala</cp:lastModifiedBy>
  <cp:revision>4</cp:revision>
  <dcterms:created xsi:type="dcterms:W3CDTF">2023-05-22T16:06:19Z</dcterms:created>
  <dcterms:modified xsi:type="dcterms:W3CDTF">2024-04-11T20:55:08Z</dcterms:modified>
</cp:coreProperties>
</file>