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DNsWoQO44yaegKVeE95gEDwtZ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a031e46052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a031e46052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a031e46052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a07f05f209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a07f05f209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a07f05f209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a07f05f209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a07f05f209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a07f05f209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a031e46052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a031e46052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a031e46052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a031e46052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a031e46052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a031e46052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d0e55081a_1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9d0e55081a_1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9d0e55081a_1_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d0e55081a_1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d0e55081a_1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9d0e55081a_1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a559ebddba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a559ebddba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a559ebddba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d0e55081a_1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9d0e55081a_1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9d0e55081a_1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0af809386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0af809386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a0af809386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a031e46052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a031e46052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a031e46052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a031e46052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a031e46052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a031e46052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31"/>
          <p:cNvSpPr txBox="1"/>
          <p:nvPr>
            <p:ph idx="10" type="dt"/>
          </p:nvPr>
        </p:nvSpPr>
        <p:spPr>
          <a:xfrm>
            <a:off x="838200" y="649298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1"/>
          <p:cNvSpPr txBox="1"/>
          <p:nvPr>
            <p:ph idx="12" type="sldNum"/>
          </p:nvPr>
        </p:nvSpPr>
        <p:spPr>
          <a:xfrm>
            <a:off x="8610600" y="649298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31"/>
          <p:cNvSpPr txBox="1"/>
          <p:nvPr/>
        </p:nvSpPr>
        <p:spPr>
          <a:xfrm>
            <a:off x="4441060" y="6492983"/>
            <a:ext cx="330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University of the Incarnate Word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10" type="dt"/>
          </p:nvPr>
        </p:nvSpPr>
        <p:spPr>
          <a:xfrm>
            <a:off x="838200" y="649298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2" type="sldNum"/>
          </p:nvPr>
        </p:nvSpPr>
        <p:spPr>
          <a:xfrm>
            <a:off x="8610600" y="649298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40"/>
          <p:cNvSpPr txBox="1"/>
          <p:nvPr/>
        </p:nvSpPr>
        <p:spPr>
          <a:xfrm>
            <a:off x="4441060" y="6492983"/>
            <a:ext cx="330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University of the Incarnate Word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1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1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41"/>
          <p:cNvSpPr txBox="1"/>
          <p:nvPr>
            <p:ph idx="10" type="dt"/>
          </p:nvPr>
        </p:nvSpPr>
        <p:spPr>
          <a:xfrm>
            <a:off x="838200" y="649298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1"/>
          <p:cNvSpPr txBox="1"/>
          <p:nvPr>
            <p:ph idx="12" type="sldNum"/>
          </p:nvPr>
        </p:nvSpPr>
        <p:spPr>
          <a:xfrm>
            <a:off x="8610600" y="649298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41"/>
          <p:cNvSpPr txBox="1"/>
          <p:nvPr/>
        </p:nvSpPr>
        <p:spPr>
          <a:xfrm>
            <a:off x="4441060" y="6492983"/>
            <a:ext cx="330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University of the Incarnate Word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0" type="dt"/>
          </p:nvPr>
        </p:nvSpPr>
        <p:spPr>
          <a:xfrm>
            <a:off x="838200" y="649298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12" type="sldNum"/>
          </p:nvPr>
        </p:nvSpPr>
        <p:spPr>
          <a:xfrm>
            <a:off x="8610600" y="649298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2"/>
          <p:cNvSpPr txBox="1"/>
          <p:nvPr/>
        </p:nvSpPr>
        <p:spPr>
          <a:xfrm>
            <a:off x="4441060" y="6492983"/>
            <a:ext cx="330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University of the Incarnate Word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3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33"/>
          <p:cNvSpPr txBox="1"/>
          <p:nvPr>
            <p:ph idx="10" type="dt"/>
          </p:nvPr>
        </p:nvSpPr>
        <p:spPr>
          <a:xfrm>
            <a:off x="838200" y="649298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12" type="sldNum"/>
          </p:nvPr>
        </p:nvSpPr>
        <p:spPr>
          <a:xfrm>
            <a:off x="8610600" y="649298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33"/>
          <p:cNvSpPr txBox="1"/>
          <p:nvPr/>
        </p:nvSpPr>
        <p:spPr>
          <a:xfrm>
            <a:off x="4441060" y="6492983"/>
            <a:ext cx="330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University of the Incarnate Word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/>
          <p:nvPr>
            <p:ph idx="10" type="dt"/>
          </p:nvPr>
        </p:nvSpPr>
        <p:spPr>
          <a:xfrm>
            <a:off x="838200" y="649298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2" type="sldNum"/>
          </p:nvPr>
        </p:nvSpPr>
        <p:spPr>
          <a:xfrm>
            <a:off x="8610600" y="649298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34"/>
          <p:cNvSpPr txBox="1"/>
          <p:nvPr/>
        </p:nvSpPr>
        <p:spPr>
          <a:xfrm>
            <a:off x="4441060" y="6492983"/>
            <a:ext cx="330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University of the Incarnate Word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10" type="dt"/>
          </p:nvPr>
        </p:nvSpPr>
        <p:spPr>
          <a:xfrm>
            <a:off x="838200" y="649298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5"/>
          <p:cNvSpPr txBox="1"/>
          <p:nvPr>
            <p:ph idx="12" type="sldNum"/>
          </p:nvPr>
        </p:nvSpPr>
        <p:spPr>
          <a:xfrm>
            <a:off x="8610600" y="649298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35"/>
          <p:cNvSpPr txBox="1"/>
          <p:nvPr/>
        </p:nvSpPr>
        <p:spPr>
          <a:xfrm>
            <a:off x="4441060" y="6492983"/>
            <a:ext cx="330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University of the Incarnate Word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36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3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0" type="dt"/>
          </p:nvPr>
        </p:nvSpPr>
        <p:spPr>
          <a:xfrm>
            <a:off x="838200" y="649298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6"/>
          <p:cNvSpPr txBox="1"/>
          <p:nvPr>
            <p:ph idx="12" type="sldNum"/>
          </p:nvPr>
        </p:nvSpPr>
        <p:spPr>
          <a:xfrm>
            <a:off x="8610600" y="649298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36"/>
          <p:cNvSpPr txBox="1"/>
          <p:nvPr/>
        </p:nvSpPr>
        <p:spPr>
          <a:xfrm>
            <a:off x="4441060" y="6492983"/>
            <a:ext cx="330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University of the Incarnate Word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7"/>
          <p:cNvSpPr txBox="1"/>
          <p:nvPr>
            <p:ph idx="10" type="dt"/>
          </p:nvPr>
        </p:nvSpPr>
        <p:spPr>
          <a:xfrm>
            <a:off x="838200" y="649298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12" type="sldNum"/>
          </p:nvPr>
        </p:nvSpPr>
        <p:spPr>
          <a:xfrm>
            <a:off x="8610600" y="649298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37"/>
          <p:cNvSpPr txBox="1"/>
          <p:nvPr/>
        </p:nvSpPr>
        <p:spPr>
          <a:xfrm>
            <a:off x="4441060" y="6492983"/>
            <a:ext cx="330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University of the Incarnate Word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38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8"/>
          <p:cNvSpPr txBox="1"/>
          <p:nvPr>
            <p:ph idx="10" type="dt"/>
          </p:nvPr>
        </p:nvSpPr>
        <p:spPr>
          <a:xfrm>
            <a:off x="838200" y="649298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8"/>
          <p:cNvSpPr txBox="1"/>
          <p:nvPr>
            <p:ph idx="12" type="sldNum"/>
          </p:nvPr>
        </p:nvSpPr>
        <p:spPr>
          <a:xfrm>
            <a:off x="8610600" y="649298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38"/>
          <p:cNvSpPr txBox="1"/>
          <p:nvPr/>
        </p:nvSpPr>
        <p:spPr>
          <a:xfrm>
            <a:off x="4441060" y="6492983"/>
            <a:ext cx="330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University of the Incarnate Word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39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39"/>
          <p:cNvSpPr txBox="1"/>
          <p:nvPr>
            <p:ph idx="10" type="dt"/>
          </p:nvPr>
        </p:nvSpPr>
        <p:spPr>
          <a:xfrm>
            <a:off x="838200" y="649298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12" type="sldNum"/>
          </p:nvPr>
        </p:nvSpPr>
        <p:spPr>
          <a:xfrm>
            <a:off x="8610600" y="649298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39"/>
          <p:cNvSpPr txBox="1"/>
          <p:nvPr/>
        </p:nvSpPr>
        <p:spPr>
          <a:xfrm>
            <a:off x="4441060" y="6492983"/>
            <a:ext cx="330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University of the Incarnate Word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0"/>
          <p:cNvSpPr txBox="1"/>
          <p:nvPr/>
        </p:nvSpPr>
        <p:spPr>
          <a:xfrm>
            <a:off x="1" y="0"/>
            <a:ext cx="12192000" cy="369300"/>
          </a:xfrm>
          <a:prstGeom prst="rect">
            <a:avLst/>
          </a:prstGeom>
          <a:solidFill>
            <a:srgbClr val="CB333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0"/>
          <p:cNvSpPr txBox="1"/>
          <p:nvPr/>
        </p:nvSpPr>
        <p:spPr>
          <a:xfrm>
            <a:off x="0" y="6488668"/>
            <a:ext cx="12192000" cy="369300"/>
          </a:xfrm>
          <a:prstGeom prst="rect">
            <a:avLst/>
          </a:prstGeom>
          <a:solidFill>
            <a:srgbClr val="CB333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14;p30"/>
          <p:cNvCxnSpPr/>
          <p:nvPr/>
        </p:nvCxnSpPr>
        <p:spPr>
          <a:xfrm>
            <a:off x="-1" y="369332"/>
            <a:ext cx="12192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" name="Google Shape;15;p30"/>
          <p:cNvCxnSpPr/>
          <p:nvPr/>
        </p:nvCxnSpPr>
        <p:spPr>
          <a:xfrm>
            <a:off x="-1" y="6488668"/>
            <a:ext cx="12192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" name="Google Shape;16;p30"/>
          <p:cNvSpPr txBox="1"/>
          <p:nvPr>
            <p:ph idx="10" type="dt"/>
          </p:nvPr>
        </p:nvSpPr>
        <p:spPr>
          <a:xfrm>
            <a:off x="838200" y="649298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0"/>
          <p:cNvSpPr txBox="1"/>
          <p:nvPr>
            <p:ph idx="12" type="sldNum"/>
          </p:nvPr>
        </p:nvSpPr>
        <p:spPr>
          <a:xfrm>
            <a:off x="8610600" y="649298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6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sz="16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sz="16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sz="16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sz="16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sz="16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sz="16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sz="16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sz="16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ericooi.com/zeekurity-zen-part-viii-how-to-send-zeek-logs-to-elastic/" TargetMode="External"/><Relationship Id="rId4" Type="http://schemas.openxmlformats.org/officeDocument/2006/relationships/hyperlink" Target="https://www.malware-traffic-analysis.net/" TargetMode="External"/><Relationship Id="rId5" Type="http://schemas.openxmlformats.org/officeDocument/2006/relationships/hyperlink" Target="https://www.elastic.co/blog/collecting-and-analyzing-zeek-data-with-elastic-securit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malware-traffic-analysis.net/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0" y="2898207"/>
            <a:ext cx="12192000" cy="11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40"/>
              <a:buFont typeface="Calibri"/>
              <a:buNone/>
            </a:pPr>
            <a:r>
              <a:rPr lang="en-US" sz="5040"/>
              <a:t>Zeek Log Analysis Using ElasticSearch</a:t>
            </a:r>
            <a:endParaRPr sz="4500"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1223038" y="5028200"/>
            <a:ext cx="98610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Michael Garcia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Daniel Garza</a:t>
            </a:r>
            <a:r>
              <a:rPr lang="en-US"/>
              <a:t>			                           			  </a:t>
            </a:r>
            <a:r>
              <a:rPr lang="en-US" sz="3200"/>
              <a:t>Professor: Dr. Gonzalo D. Parra</a:t>
            </a:r>
            <a:endParaRPr/>
          </a:p>
        </p:txBody>
      </p:sp>
      <p:pic>
        <p:nvPicPr>
          <p:cNvPr id="93" name="Google Shape;9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125" y="1078291"/>
            <a:ext cx="1936860" cy="1936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031e46052_0_14"/>
          <p:cNvSpPr txBox="1"/>
          <p:nvPr>
            <p:ph idx="12" type="sldNum"/>
          </p:nvPr>
        </p:nvSpPr>
        <p:spPr>
          <a:xfrm>
            <a:off x="8610600" y="6492983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7" name="Google Shape;167;g1a031e46052_0_14"/>
          <p:cNvPicPr preferRelativeResize="0"/>
          <p:nvPr/>
        </p:nvPicPr>
        <p:blipFill rotWithShape="1">
          <a:blip r:embed="rId3">
            <a:alphaModFix/>
          </a:blip>
          <a:srcRect b="0" l="0" r="0" t="8775"/>
          <a:stretch/>
        </p:blipFill>
        <p:spPr>
          <a:xfrm>
            <a:off x="134500" y="1191425"/>
            <a:ext cx="11923000" cy="44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a07f05f209_0_13"/>
          <p:cNvSpPr txBox="1"/>
          <p:nvPr>
            <p:ph idx="12" type="sldNum"/>
          </p:nvPr>
        </p:nvSpPr>
        <p:spPr>
          <a:xfrm>
            <a:off x="8610600" y="6492983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4" name="Google Shape;174;g1a07f05f209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38" y="1270475"/>
            <a:ext cx="11954925" cy="43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a07f05f209_0_35"/>
          <p:cNvSpPr txBox="1"/>
          <p:nvPr>
            <p:ph idx="12" type="sldNum"/>
          </p:nvPr>
        </p:nvSpPr>
        <p:spPr>
          <a:xfrm>
            <a:off x="8610600" y="6492983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1" name="Google Shape;181;g1a07f05f209_0_35"/>
          <p:cNvPicPr preferRelativeResize="0"/>
          <p:nvPr/>
        </p:nvPicPr>
        <p:blipFill rotWithShape="1">
          <a:blip r:embed="rId3">
            <a:alphaModFix/>
          </a:blip>
          <a:srcRect b="0" l="0" r="0" t="14544"/>
          <a:stretch/>
        </p:blipFill>
        <p:spPr>
          <a:xfrm>
            <a:off x="173174" y="1251475"/>
            <a:ext cx="11845651" cy="43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a031e46052_0_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Potential Applications</a:t>
            </a:r>
            <a:endParaRPr/>
          </a:p>
        </p:txBody>
      </p:sp>
      <p:sp>
        <p:nvSpPr>
          <p:cNvPr id="188" name="Google Shape;188;g1a031e46052_0_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ML can be a simple IDS with Zeek processing live network traffic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ML sample would need to be bigger to account for more anomalies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Useful for home or small business network monitoring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Minimal infrastructure would be needed, but require more resources as it scales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Account for having to pay for ElasticSearch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Paid network monitoring is </a:t>
            </a:r>
            <a:r>
              <a:rPr lang="en-US"/>
              <a:t>feasible</a:t>
            </a:r>
            <a:r>
              <a:rPr lang="en-US"/>
              <a:t> for bigger businesses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Ex. CrowdStrike Falcon Network Security Monitoring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a031e46052_0_21"/>
          <p:cNvSpPr txBox="1"/>
          <p:nvPr>
            <p:ph idx="12" type="sldNum"/>
          </p:nvPr>
        </p:nvSpPr>
        <p:spPr>
          <a:xfrm>
            <a:off x="8610600" y="6492983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0" name="Google Shape;190;g1a031e46052_0_21"/>
          <p:cNvPicPr preferRelativeResize="0"/>
          <p:nvPr/>
        </p:nvPicPr>
        <p:blipFill rotWithShape="1">
          <a:blip r:embed="rId3">
            <a:alphaModFix/>
          </a:blip>
          <a:srcRect b="25151" l="0" r="0" t="5787"/>
          <a:stretch/>
        </p:blipFill>
        <p:spPr>
          <a:xfrm>
            <a:off x="8360700" y="4608375"/>
            <a:ext cx="5191026" cy="179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a031e46052_0_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We Learned</a:t>
            </a:r>
            <a:endParaRPr/>
          </a:p>
        </p:txBody>
      </p:sp>
      <p:sp>
        <p:nvSpPr>
          <p:cNvPr id="197" name="Google Shape;197;g1a031e46052_0_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Zeek is a great option for processing log files in JSON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ML IDS is only as accurate as how much it’s trained, and consumes a lot of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ElasticSearch has a wide array of </a:t>
            </a:r>
            <a:r>
              <a:rPr lang="en-US"/>
              <a:t>tools</a:t>
            </a:r>
            <a:r>
              <a:rPr lang="en-US"/>
              <a:t> for visualizing malicious traffic</a:t>
            </a:r>
            <a:endParaRPr/>
          </a:p>
        </p:txBody>
      </p:sp>
      <p:sp>
        <p:nvSpPr>
          <p:cNvPr id="198" name="Google Shape;198;g1a031e46052_0_28"/>
          <p:cNvSpPr txBox="1"/>
          <p:nvPr>
            <p:ph idx="12" type="sldNum"/>
          </p:nvPr>
        </p:nvSpPr>
        <p:spPr>
          <a:xfrm>
            <a:off x="8610600" y="6492983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9" name="Google Shape;199;g1a031e46052_0_28"/>
          <p:cNvPicPr preferRelativeResize="0"/>
          <p:nvPr/>
        </p:nvPicPr>
        <p:blipFill rotWithShape="1">
          <a:blip r:embed="rId3">
            <a:alphaModFix/>
          </a:blip>
          <a:srcRect b="35596" l="0" r="0" t="0"/>
          <a:stretch/>
        </p:blipFill>
        <p:spPr>
          <a:xfrm>
            <a:off x="7251751" y="412225"/>
            <a:ext cx="3426324" cy="14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900"/>
              <a:t>Eric. “Zeekurity Zen – Part VIII: How to Send Zeek Logs to Elastic.” </a:t>
            </a:r>
            <a:r>
              <a:rPr i="1" lang="en-US" sz="1900"/>
              <a:t>Ericooi.com</a:t>
            </a:r>
            <a:r>
              <a:rPr lang="en-US" sz="1900"/>
              <a:t>, 6 Sept. 2022, </a:t>
            </a:r>
            <a:r>
              <a:rPr lang="en-US" sz="1900" u="sng">
                <a:solidFill>
                  <a:schemeClr val="hlink"/>
                </a:solidFill>
                <a:hlinkClick r:id="rId3"/>
              </a:rPr>
              <a:t>https://www.ericooi.com/zeekurity-zen-part-viii-how-to-send-zeek-logs-to-elastic/</a:t>
            </a:r>
            <a:r>
              <a:rPr lang="en-US" sz="1900"/>
              <a:t>. </a:t>
            </a:r>
            <a:endParaRPr sz="1900"/>
          </a:p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900"/>
              <a:t>“Traffic-Analysis.net.” </a:t>
            </a:r>
            <a:r>
              <a:rPr i="1" lang="en-US" sz="1900"/>
              <a:t>Malware</a:t>
            </a:r>
            <a:r>
              <a:rPr lang="en-US" sz="1900"/>
              <a:t>, </a:t>
            </a:r>
            <a:r>
              <a:rPr lang="en-US" sz="1900" u="sng">
                <a:solidFill>
                  <a:schemeClr val="hlink"/>
                </a:solidFill>
                <a:hlinkClick r:id="rId4"/>
              </a:rPr>
              <a:t>https://www.malware-traffic-analysis.net/</a:t>
            </a:r>
            <a:r>
              <a:rPr lang="en-US" sz="1900"/>
              <a:t>.</a:t>
            </a:r>
            <a:endParaRPr sz="1900"/>
          </a:p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900"/>
              <a:t>Young, Michael. “Collecting and Analyzing Zeek Data with Elastic Security.” </a:t>
            </a:r>
            <a:r>
              <a:rPr i="1" lang="en-US" sz="1900"/>
              <a:t>Elastic Blog</a:t>
            </a:r>
            <a:r>
              <a:rPr lang="en-US" sz="1900"/>
              <a:t>, Elastic, 29 July 2021, </a:t>
            </a:r>
            <a:r>
              <a:rPr lang="en-US" sz="1900" u="sng">
                <a:solidFill>
                  <a:schemeClr val="hlink"/>
                </a:solidFill>
                <a:hlinkClick r:id="rId5"/>
              </a:rPr>
              <a:t>https://www.elastic.co/blog/collecting-and-analyzing-zeek-data-with-elastic-security</a:t>
            </a:r>
            <a:r>
              <a:rPr lang="en-US" sz="1900"/>
              <a:t>.</a:t>
            </a:r>
            <a:endParaRPr sz="1900"/>
          </a:p>
          <a:p>
            <a:pPr indent="-64135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 txBox="1"/>
          <p:nvPr>
            <p:ph idx="10" type="dt"/>
          </p:nvPr>
        </p:nvSpPr>
        <p:spPr>
          <a:xfrm>
            <a:off x="838200" y="64929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11/21/22</a:t>
            </a:r>
            <a:endParaRPr/>
          </a:p>
        </p:txBody>
      </p:sp>
      <p:sp>
        <p:nvSpPr>
          <p:cNvPr id="207" name="Google Shape;207;p29"/>
          <p:cNvSpPr txBox="1"/>
          <p:nvPr>
            <p:ph idx="12" type="sldNum"/>
          </p:nvPr>
        </p:nvSpPr>
        <p:spPr>
          <a:xfrm>
            <a:off x="8610600" y="64929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Gantt Chart</a:t>
            </a:r>
            <a:endParaRPr/>
          </a:p>
        </p:txBody>
      </p:sp>
      <p:sp>
        <p:nvSpPr>
          <p:cNvPr id="99" name="Google Shape;99;p3"/>
          <p:cNvSpPr txBox="1"/>
          <p:nvPr>
            <p:ph idx="10" type="dt"/>
          </p:nvPr>
        </p:nvSpPr>
        <p:spPr>
          <a:xfrm>
            <a:off x="838200" y="64929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11/21/22</a:t>
            </a:r>
            <a:endParaRPr/>
          </a:p>
        </p:txBody>
      </p:sp>
      <p:sp>
        <p:nvSpPr>
          <p:cNvPr id="100" name="Google Shape;100;p3"/>
          <p:cNvSpPr txBox="1"/>
          <p:nvPr>
            <p:ph idx="12" type="sldNum"/>
          </p:nvPr>
        </p:nvSpPr>
        <p:spPr>
          <a:xfrm>
            <a:off x="8610600" y="64929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 b="5392" l="0" r="0" t="0"/>
          <a:stretch/>
        </p:blipFill>
        <p:spPr>
          <a:xfrm>
            <a:off x="1091601" y="1390225"/>
            <a:ext cx="10008799" cy="497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9d0e55081a_1_7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Overview</a:t>
            </a:r>
            <a:endParaRPr/>
          </a:p>
        </p:txBody>
      </p:sp>
      <p:sp>
        <p:nvSpPr>
          <p:cNvPr id="108" name="Google Shape;108;g19d0e55081a_1_7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Zeek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Processed pcap files and split them into various logs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Filebeat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Used to process and deliver Zeek logs to ElasticSearch</a:t>
            </a: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ElasticSearch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Utilized to sort JSON-format Zeek logs based on file headers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9d0e55081a_1_73"/>
          <p:cNvSpPr txBox="1"/>
          <p:nvPr>
            <p:ph idx="12" type="sldNum"/>
          </p:nvPr>
        </p:nvSpPr>
        <p:spPr>
          <a:xfrm>
            <a:off x="8610600" y="6492983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d0e55081a_1_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Installing Zeek on Ubuntu</a:t>
            </a:r>
            <a:endParaRPr/>
          </a:p>
        </p:txBody>
      </p:sp>
      <p:sp>
        <p:nvSpPr>
          <p:cNvPr id="116" name="Google Shape;116;g19d0e55081a_1_38"/>
          <p:cNvSpPr txBox="1"/>
          <p:nvPr>
            <p:ph idx="1" type="body"/>
          </p:nvPr>
        </p:nvSpPr>
        <p:spPr>
          <a:xfrm>
            <a:off x="4256725" y="1825625"/>
            <a:ext cx="7765500" cy="479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Update/Upgrade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Install Zeek prerequisites - cmake make gcc g++ flex bison libpcap-dev libssl-dev python2-dev swig zlib1g-dev_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Add Zeek repositories to local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Install Zeek release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Install zeek_lts</a:t>
            </a:r>
            <a:endParaRPr/>
          </a:p>
        </p:txBody>
      </p:sp>
      <p:sp>
        <p:nvSpPr>
          <p:cNvPr id="117" name="Google Shape;117;g19d0e55081a_1_38"/>
          <p:cNvSpPr txBox="1"/>
          <p:nvPr>
            <p:ph idx="12" type="sldNum"/>
          </p:nvPr>
        </p:nvSpPr>
        <p:spPr>
          <a:xfrm>
            <a:off x="8610600" y="6492983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8" name="Google Shape;118;g19d0e55081a_1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75" y="1725675"/>
            <a:ext cx="3986449" cy="398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a559ebddba_1_1"/>
          <p:cNvSpPr txBox="1"/>
          <p:nvPr>
            <p:ph idx="12" type="sldNum"/>
          </p:nvPr>
        </p:nvSpPr>
        <p:spPr>
          <a:xfrm>
            <a:off x="8610600" y="6492983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5" name="Google Shape;125;g1a559ebddba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435" y="379875"/>
            <a:ext cx="5070940" cy="611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1a559ebddba_1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7322" y="378600"/>
            <a:ext cx="6314553" cy="611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9d0e55081a_1_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Difficulties &amp; Resolution</a:t>
            </a:r>
            <a:endParaRPr/>
          </a:p>
        </p:txBody>
      </p:sp>
      <p:sp>
        <p:nvSpPr>
          <p:cNvPr id="133" name="Google Shape;133;g19d0e55081a_1_31"/>
          <p:cNvSpPr txBox="1"/>
          <p:nvPr>
            <p:ph idx="1" type="body"/>
          </p:nvPr>
        </p:nvSpPr>
        <p:spPr>
          <a:xfrm>
            <a:off x="838200" y="1825625"/>
            <a:ext cx="71964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Log files would not upload to ElasticSearch using Filebeat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Ingest pipelines were generated, and filebeat entry was shown in Index Management, but data was not found under “filebeat-*”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Recreated container completely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Reinstalled Filebeat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Rewrote filebeat.yml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Rewrote zeek.yml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Issue turned out to be a mismatch in versions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Filebeat was 8.5.2. Stack Management was 8.4.1.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</a:t>
            </a:r>
            <a:r>
              <a:rPr lang="en-US"/>
              <a:t>nstall of an older FIlebeat version solved issue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Unresolved ML issue on ElasticSearch</a:t>
            </a:r>
            <a:endParaRPr/>
          </a:p>
        </p:txBody>
      </p:sp>
      <p:sp>
        <p:nvSpPr>
          <p:cNvPr id="134" name="Google Shape;134;g19d0e55081a_1_31"/>
          <p:cNvSpPr txBox="1"/>
          <p:nvPr>
            <p:ph idx="12" type="sldNum"/>
          </p:nvPr>
        </p:nvSpPr>
        <p:spPr>
          <a:xfrm>
            <a:off x="8610600" y="6492983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5" name="Google Shape;135;g19d0e55081a_1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850" y="2457875"/>
            <a:ext cx="4004976" cy="265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a0af809386_0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Machine Learning</a:t>
            </a:r>
            <a:endParaRPr/>
          </a:p>
        </p:txBody>
      </p:sp>
      <p:sp>
        <p:nvSpPr>
          <p:cNvPr id="142" name="Google Shape;142;g1a0af809386_0_1"/>
          <p:cNvSpPr txBox="1"/>
          <p:nvPr>
            <p:ph idx="12" type="sldNum"/>
          </p:nvPr>
        </p:nvSpPr>
        <p:spPr>
          <a:xfrm>
            <a:off x="8610600" y="6492983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3" name="Google Shape;143;g1a0af809386_0_1"/>
          <p:cNvPicPr preferRelativeResize="0"/>
          <p:nvPr/>
        </p:nvPicPr>
        <p:blipFill rotWithShape="1">
          <a:blip r:embed="rId3">
            <a:alphaModFix/>
          </a:blip>
          <a:srcRect b="1798" l="0" r="0" t="2000"/>
          <a:stretch/>
        </p:blipFill>
        <p:spPr>
          <a:xfrm>
            <a:off x="918625" y="1464725"/>
            <a:ext cx="10354751" cy="492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a031e46052_0_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PCAP File</a:t>
            </a:r>
            <a:endParaRPr/>
          </a:p>
        </p:txBody>
      </p:sp>
      <p:sp>
        <p:nvSpPr>
          <p:cNvPr id="150" name="Google Shape;150;g1a031e46052_0_35"/>
          <p:cNvSpPr txBox="1"/>
          <p:nvPr>
            <p:ph idx="1" type="body"/>
          </p:nvPr>
        </p:nvSpPr>
        <p:spPr>
          <a:xfrm>
            <a:off x="1371600" y="59573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2400"/>
              <a:t>Malicious PCAP files were sourced from </a:t>
            </a:r>
            <a:r>
              <a:rPr i="1" lang="en-US" sz="2400" u="sng">
                <a:solidFill>
                  <a:schemeClr val="hlink"/>
                </a:solidFill>
                <a:hlinkClick r:id="rId3"/>
              </a:rPr>
              <a:t>malware-traffic-analysis.net</a:t>
            </a:r>
            <a:endParaRPr i="1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2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151" name="Google Shape;151;g1a031e46052_0_35"/>
          <p:cNvSpPr txBox="1"/>
          <p:nvPr>
            <p:ph idx="12" type="sldNum"/>
          </p:nvPr>
        </p:nvSpPr>
        <p:spPr>
          <a:xfrm>
            <a:off x="8610600" y="6492983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2" name="Google Shape;152;g1a031e46052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8462" y="1303875"/>
            <a:ext cx="8455076" cy="464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031e46052_0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Views</a:t>
            </a:r>
            <a:endParaRPr/>
          </a:p>
        </p:txBody>
      </p:sp>
      <p:sp>
        <p:nvSpPr>
          <p:cNvPr id="159" name="Google Shape;159;g1a031e46052_0_7"/>
          <p:cNvSpPr txBox="1"/>
          <p:nvPr>
            <p:ph idx="12" type="sldNum"/>
          </p:nvPr>
        </p:nvSpPr>
        <p:spPr>
          <a:xfrm>
            <a:off x="8610600" y="6492983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0" name="Google Shape;160;g1a031e46052_0_7"/>
          <p:cNvPicPr preferRelativeResize="0"/>
          <p:nvPr/>
        </p:nvPicPr>
        <p:blipFill rotWithShape="1">
          <a:blip r:embed="rId3">
            <a:alphaModFix/>
          </a:blip>
          <a:srcRect b="0" l="0" r="0" t="9966"/>
          <a:stretch/>
        </p:blipFill>
        <p:spPr>
          <a:xfrm>
            <a:off x="116437" y="1591738"/>
            <a:ext cx="11959125" cy="443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2021-08-23T19:21:20Z</dcterms:created>
  <dc:creator>Gonzalo De La Torre Parra</dc:creator>
</cp:coreProperties>
</file>