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OhzCIkGFyinynze8Jl+vZh5Ua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AF61DF-F6F7-459F-8967-A8095A986630}">
  <a:tblStyle styleId="{6CAF61DF-F6F7-459F-8967-A8095A986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b6d6efeb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b6d6efeb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9b6d6efeb0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b6d6efeb0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b6d6efeb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9b6d6efeb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3b633dca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3b633dca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3b633dca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3b633dca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3b633dca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a3b633dca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b6d6efe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b6d6efe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9b6d6efeb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b6d6efeb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b6d6efeb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9b6d6efeb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b6d6efeb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b6d6efeb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9b6d6efeb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b6d6efeb0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b6d6efeb0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9b6d6efeb0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b6d6efeb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b6d6efeb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9b6d6efeb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3b633dca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3b633dca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a3b633dca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b6d6efeb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b6d6efeb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9b6d6efeb0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1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1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0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1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3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5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6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7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8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9"/>
          <p:cNvSpPr txBox="1"/>
          <p:nvPr/>
        </p:nvSpPr>
        <p:spPr>
          <a:xfrm>
            <a:off x="4441060" y="6492983"/>
            <a:ext cx="3309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the Incarnate Word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/>
        </p:nvSpPr>
        <p:spPr>
          <a:xfrm>
            <a:off x="1" y="0"/>
            <a:ext cx="12192000" cy="369332"/>
          </a:xfrm>
          <a:prstGeom prst="rect">
            <a:avLst/>
          </a:prstGeom>
          <a:solidFill>
            <a:srgbClr val="CB33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B33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30"/>
          <p:cNvCxnSpPr/>
          <p:nvPr/>
        </p:nvCxnSpPr>
        <p:spPr>
          <a:xfrm>
            <a:off x="-1" y="369332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30"/>
          <p:cNvCxnSpPr/>
          <p:nvPr/>
        </p:nvCxnSpPr>
        <p:spPr>
          <a:xfrm>
            <a:off x="-1" y="6488668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0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6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ugbounty.att.com/" TargetMode="External"/><Relationship Id="rId4" Type="http://schemas.openxmlformats.org/officeDocument/2006/relationships/hyperlink" Target="https://about.att.com/pages/cyberaware" TargetMode="External"/><Relationship Id="rId5" Type="http://schemas.openxmlformats.org/officeDocument/2006/relationships/hyperlink" Target="https://www.business.att.com/categories/cybersecurity-insights-report.html" TargetMode="External"/><Relationship Id="rId6" Type="http://schemas.openxmlformats.org/officeDocument/2006/relationships/hyperlink" Target="https://about.att.com/csr/home/reporting/issue-brief/network-data-security.html" TargetMode="External"/><Relationship Id="rId7" Type="http://schemas.openxmlformats.org/officeDocument/2006/relationships/hyperlink" Target="https://techcrunch.com/2010/06/09/att-security-breach-leaks-thousands-of-ipad-owners-emails-but-luckily-nothing-more/" TargetMode="External"/><Relationship Id="rId8" Type="http://schemas.openxmlformats.org/officeDocument/2006/relationships/hyperlink" Target="https://www.business.att.com/learn/research-reports/how-data-breaches-are-discovered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bout.att.com/innovation/ip/brands/history" TargetMode="External"/><Relationship Id="rId4" Type="http://schemas.openxmlformats.org/officeDocument/2006/relationships/hyperlink" Target="https://krebsonsecurity.com/2022/08/it-might-be-our-data-but-its-not-our-breach/" TargetMode="External"/><Relationship Id="rId5" Type="http://schemas.openxmlformats.org/officeDocument/2006/relationships/hyperlink" Target="https://cybernews.com/news/att-database-of-70-million-users-sold-on-hacker-forum/" TargetMode="External"/><Relationship Id="rId6" Type="http://schemas.openxmlformats.org/officeDocument/2006/relationships/hyperlink" Target="https://www.techradar.com/news/microsoft-github-account-reportedly-hit-in-huge-cyberattack" TargetMode="External"/><Relationship Id="rId7" Type="http://schemas.openxmlformats.org/officeDocument/2006/relationships/hyperlink" Target="https://www.reuters.com/article/us-at-t-settlement-dataprotection/u-s-fcc-imposes-25-million-fine-on-att-over-customer-data-breach-idUSKBN0MZ1XX20150408" TargetMode="External"/><Relationship Id="rId8" Type="http://schemas.openxmlformats.org/officeDocument/2006/relationships/hyperlink" Target="https://www.cnbc.com/2015/04/08/att-data-breaches-revealed-280k-us-customers-exposed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awker.com/5559346/apples-worst-security-breach-114000-ipad-owners-exposed" TargetMode="External"/><Relationship Id="rId4" Type="http://schemas.openxmlformats.org/officeDocument/2006/relationships/hyperlink" Target="https://www.fcc.gov/document/att-pay-25m-settle-investigation-three-data-breach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0" y="3647582"/>
            <a:ext cx="121920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340"/>
              <a:t>An Assessment of AT&amp;T’s Information Security Policies and Enforcement</a:t>
            </a:r>
            <a:endParaRPr sz="3800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91100" y="4510425"/>
            <a:ext cx="94098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Michael Garcia</a:t>
            </a:r>
            <a:endParaRPr sz="2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Daniel Garza	           					 							   </a:t>
            </a:r>
            <a:r>
              <a:rPr lang="en-US" sz="2800"/>
              <a:t>Professor:</a:t>
            </a:r>
            <a:r>
              <a:rPr lang="en-US" sz="2800"/>
              <a:t> </a:t>
            </a:r>
            <a:endParaRPr sz="2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Abdul Alqarni</a:t>
            </a:r>
            <a:r>
              <a:rPr lang="en-US" sz="2800"/>
              <a:t> 				                      			            Dr. Gonzalo D. Parra</a:t>
            </a:r>
            <a:endParaRPr sz="2800"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25" y="885775"/>
            <a:ext cx="2209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b6d6efeb0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Compliance - Law &amp; Ethics</a:t>
            </a:r>
            <a:endParaRPr/>
          </a:p>
        </p:txBody>
      </p:sp>
      <p:sp>
        <p:nvSpPr>
          <p:cNvPr id="161" name="Google Shape;161;g19b6d6efeb0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AT&amp;T Security Policy and Requirements (ASPR)</a:t>
            </a:r>
            <a:r>
              <a:rPr lang="en-US"/>
              <a:t> </a:t>
            </a:r>
            <a:r>
              <a:rPr lang="en-US"/>
              <a:t>complies with</a:t>
            </a:r>
            <a:r>
              <a:rPr lang="en-US"/>
              <a:t> the following: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NIST Cybersecurity Framework and 800-53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European Union’s General Data Protection Regulation (GDPR)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Criminal Justice Information Services (CJIS) Security Policy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California Consumer Privacy Act (CCPA)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Annual audits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Payment Card Industry (PCI) Data Security Standard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Information Security Standard (ISO/IEC 27001)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Sarbanes-Oxley Act (SOX)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SSAE 18/ISAE 3402 (SOC)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Quality Management Standard (ISO 9001)</a:t>
            </a:r>
            <a:endParaRPr/>
          </a:p>
        </p:txBody>
      </p:sp>
      <p:sp>
        <p:nvSpPr>
          <p:cNvPr id="162" name="Google Shape;162;g19b6d6efeb0_0_35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b6d6efeb0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Alterations</a:t>
            </a:r>
            <a:endParaRPr/>
          </a:p>
        </p:txBody>
      </p:sp>
      <p:sp>
        <p:nvSpPr>
          <p:cNvPr id="169" name="Google Shape;169;g19b6d6efeb0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the 2015 breach, the FCC ordered AT&amp;T to implement a compliance plan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Ensures appropriate processes and procedures are incorporated into business practices to prevent future data breaches for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AT&amp;T was required to improve its privacy and data security practices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Informed to appoint a privacy-certified senior compliance manager, conduct a privacy risk assessment, implement an information security program, prepare a compliance manual, and regularly train employees on the company’s privacy policies and applicable privacy legal authorities.</a:t>
            </a:r>
            <a:endParaRPr/>
          </a:p>
        </p:txBody>
      </p:sp>
      <p:sp>
        <p:nvSpPr>
          <p:cNvPr id="170" name="Google Shape;170;g19b6d6efeb0_0_42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Bug Bounty - Welcome. (n.d.).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https://bugbounty.att.com/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Cyber Aware: Fraud Prevention &amp; Cybersecurity Program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AT&amp;T Cyber Aware | Fraud Prevention &amp; Cybersecurity Program. (2019, March 11).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https://about.att.com/pages/cyberaware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Cybersecurity insights report 2022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AT&amp;T Business. (n.d.).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https://www.business.att.com/categories/cybersecurity-insights-report.html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Issue Brief: Network &amp; Data Security: AT&amp;T Social Responsibility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AT&amp;T News, Wireless and Network Information. (n.d.).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https://about.att.com/csr/home/reporting/issue-brief/network-data-security.html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Coldewey, D. (2010, June 10).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Security Breach Leaks Thousands of iPad owners' emails (but luckily, little else)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TechCrunch.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https://techcrunch.com/2010/06/09/att-security-breach-leaks-thousands-of-ipad-owners-emails-but-luckily-nothing-more/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Cooper, C. (2017, August 17).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How cyber attacks &amp; data breaches are discovered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AT&amp;T Business.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https://www.business.att.com/learn/research-reports/how-data-breaches-are-discovered.html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0" type="dt"/>
          </p:nvPr>
        </p:nvSpPr>
        <p:spPr>
          <a:xfrm>
            <a:off x="8382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11/21/22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3b633dcaa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(continued)</a:t>
            </a:r>
            <a:endParaRPr/>
          </a:p>
        </p:txBody>
      </p:sp>
      <p:sp>
        <p:nvSpPr>
          <p:cNvPr id="185" name="Google Shape;185;g1a3b633dcaa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History of AT&amp;T Brands: AT&amp;T Intellectual Property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History of AT&amp;T Brands | AT&amp;T. (2016, October 5).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https://about.att.com/innovation/ip/brands/history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Holden, A. (2022, August 11).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It might be our data, but it's not our breach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Krebs on Security.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https://krebsonsecurity.com/2022/08/it-might-be-our-data-but-its-not-our-breach/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Lapienyte, J. (2022, April 12).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database of 70 million users sold on Hacker Forum - Cybernews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Cybernews.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https://cybernews.com/news/att-database-of-70-million-users-sold-on-hacker-forum/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Moore, M. (2020, May 8).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Microsoft github account reportedly hit in huge cyberattack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TechRadar.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https://www.techradar.com/news/microsoft-github-account-reportedly-hit-in-huge-cyberattack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Nayak, M. (2015, April 8).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U.S. FCC imposes $25 million fine on AT&amp;T over Customer Data Breach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Reuters.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https://www.reuters.com/article/us-at-t-settlement-dataprotection/u-s-fcc-imposes-25-million-fine-on-att-over-customer-data-breach-idUSKBN0MZ1XX20150408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Rosenfeld, E. (2015, April 8). </a:t>
            </a:r>
            <a:r>
              <a:rPr i="1" lang="en-US" sz="7000">
                <a:latin typeface="Times New Roman"/>
                <a:ea typeface="Times New Roman"/>
                <a:cs typeface="Times New Roman"/>
                <a:sym typeface="Times New Roman"/>
              </a:rPr>
              <a:t>AT&amp;T data breaches revealed: 280K US customers exposed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. CNBC. Retrieved November 28, 2022, from </a:t>
            </a:r>
            <a:r>
              <a:rPr lang="en-US" sz="7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https://www.cnbc.com/2015/04/08/att-data-breaches-revealed-280k-us-customers-exposed.html</a:t>
            </a:r>
            <a:r>
              <a:rPr lang="en-US" sz="7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g1a3b633dcaa_0_2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3b633dcaa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(continued)</a:t>
            </a:r>
            <a:endParaRPr/>
          </a:p>
        </p:txBody>
      </p:sp>
      <p:sp>
        <p:nvSpPr>
          <p:cNvPr id="193" name="Google Shape;193;g1a3b633dcaa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Tate, R. (2010, June 9). </a:t>
            </a:r>
            <a:r>
              <a:rPr i="1" lang="en-US" sz="1750">
                <a:latin typeface="Times New Roman"/>
                <a:ea typeface="Times New Roman"/>
                <a:cs typeface="Times New Roman"/>
                <a:sym typeface="Times New Roman"/>
              </a:rPr>
              <a:t>Apple's worst security breach: 114,000 iPad owners exposed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. Gawker. Retrieved November 28, 2022, from </a:t>
            </a:r>
            <a:r>
              <a:rPr lang="en-US" sz="17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https://www.gawker.com/5559346/apples-worst-security-breach-114000-ipad-owners-exposed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AT&amp;T to pay $25m to settle investigation into three data breaches. Federal Communications Commission. (2018, October 10). Retrieved November 28, 2022, from </a:t>
            </a:r>
            <a:r>
              <a:rPr lang="en-US" sz="17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https://www.fcc.gov/document/att-pay-25m-settle-investigation-three-data-breaches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a3b633dcaa_0_9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Gantt Chart</a:t>
            </a:r>
            <a:endParaRPr/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8610600" y="6492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75825"/>
            <a:ext cx="10972799" cy="4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b6d6efeb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Company Overview</a:t>
            </a:r>
            <a:endParaRPr/>
          </a:p>
        </p:txBody>
      </p:sp>
      <p:sp>
        <p:nvSpPr>
          <p:cNvPr id="107" name="Google Shape;107;g19b6d6efeb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Purpose - “Connecting people to greater possibility - with expertise, simplicity, and inspiration”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Started in 1885 as Bell Telephone Company, became AT&amp;T in 1985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Senior Executive Vice President, Chief Compliance Officer - David S. Huntley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Chief Technology Officer - Jeremy Legg</a:t>
            </a:r>
            <a:endParaRPr/>
          </a:p>
        </p:txBody>
      </p:sp>
      <p:sp>
        <p:nvSpPr>
          <p:cNvPr id="108" name="Google Shape;108;g19b6d6efeb0_0_0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b6d6efeb0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Security Policy</a:t>
            </a:r>
            <a:endParaRPr/>
          </a:p>
        </p:txBody>
      </p:sp>
      <p:sp>
        <p:nvSpPr>
          <p:cNvPr id="115" name="Google Shape;115;g19b6d6efeb0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Chief Security Office - handles creation and enforcement of security policies/standards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AT&amp;T Security Policy and Requirements (ASPR)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Takes inspiration from ISO 27001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Applies to all employees and contractors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Supplier Information Security Requirements - Must apply to suppliers</a:t>
            </a:r>
            <a:endParaRPr/>
          </a:p>
        </p:txBody>
      </p:sp>
      <p:sp>
        <p:nvSpPr>
          <p:cNvPr id="116" name="Google Shape;116;g19b6d6efeb0_0_7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b6d6efeb0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Security Policy (continued)</a:t>
            </a:r>
            <a:endParaRPr/>
          </a:p>
        </p:txBody>
      </p:sp>
      <p:sp>
        <p:nvSpPr>
          <p:cNvPr id="123" name="Google Shape;123;g19b6d6efeb0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Penetration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Regular automated scanning - commercial and </a:t>
            </a:r>
            <a:r>
              <a:rPr lang="en-US"/>
              <a:t>proprietary</a:t>
            </a:r>
            <a:r>
              <a:rPr lang="en-US"/>
              <a:t> tools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Manual testing performed only by internal personnel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Global Technology Operations Center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24/7 Network Monitoring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almost real-time data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Bug Bounties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Utilizes HackerOne platform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Exclusively</a:t>
            </a:r>
            <a:r>
              <a:rPr lang="en-US"/>
              <a:t> public </a:t>
            </a:r>
            <a:r>
              <a:rPr lang="en-US"/>
              <a:t>facing environments</a:t>
            </a:r>
            <a:endParaRPr/>
          </a:p>
        </p:txBody>
      </p:sp>
      <p:sp>
        <p:nvSpPr>
          <p:cNvPr id="124" name="Google Shape;124;g19b6d6efeb0_0_14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b6d6efeb0_0_70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y Journey to the Center of the Internet | Fortune" id="131" name="Google Shape;131;g19b6d6efeb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37" y="400913"/>
            <a:ext cx="10507126" cy="60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b6d6efeb0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Breaches</a:t>
            </a:r>
            <a:endParaRPr/>
          </a:p>
        </p:txBody>
      </p:sp>
      <p:sp>
        <p:nvSpPr>
          <p:cNvPr id="138" name="Google Shape;138;g19b6d6efeb0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Circa 2017, AT&amp;T documented an upward trend in third parties </a:t>
            </a:r>
            <a:r>
              <a:rPr lang="en-US"/>
              <a:t>notifying</a:t>
            </a:r>
            <a:r>
              <a:rPr lang="en-US"/>
              <a:t> companies of breaches rather than internal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a survey of who detects a company’s breach first: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50% employees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25% law enforcement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21% customers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19% service providers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2022, AT&amp;T identifies ransomware as a major threat regarding data breaches in Cybersecurity Insights Report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People survey results show ransomware as the highest concern overall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AT&amp;T’s data breaches can be attributed to data mishandling and operational vulnerabilities</a:t>
            </a:r>
            <a:endParaRPr/>
          </a:p>
        </p:txBody>
      </p:sp>
      <p:sp>
        <p:nvSpPr>
          <p:cNvPr id="139" name="Google Shape;139;g19b6d6efeb0_0_21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3b633dcaa_0_16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1a3b633dca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225" y="421475"/>
            <a:ext cx="6849550" cy="60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6d6efeb0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Breaches (continued)</a:t>
            </a:r>
            <a:endParaRPr/>
          </a:p>
        </p:txBody>
      </p:sp>
      <p:sp>
        <p:nvSpPr>
          <p:cNvPr id="153" name="Google Shape;153;g19b6d6efeb0_0_28"/>
          <p:cNvSpPr txBox="1"/>
          <p:nvPr>
            <p:ph idx="12" type="sldNum"/>
          </p:nvPr>
        </p:nvSpPr>
        <p:spPr>
          <a:xfrm>
            <a:off x="8610600" y="6492983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4" name="Google Shape;154;g19b6d6efeb0_0_28"/>
          <p:cNvGraphicFramePr/>
          <p:nvPr/>
        </p:nvGraphicFramePr>
        <p:xfrm>
          <a:off x="952500" y="14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{6CAF61DF-F6F7-459F-8967-A8095A986630}</a:tableStyleId>
              </a:tblPr>
              <a:tblGrid>
                <a:gridCol w="1329275"/>
                <a:gridCol w="3098800"/>
                <a:gridCol w="2472250"/>
                <a:gridCol w="1286925"/>
                <a:gridCol w="209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Lost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Attack Vector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Threat Actors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Resolution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114,000 email addresses associated with customer SIM ICC-ID numbers on iPads. Emails included Michael Bloomberg, Harvey Weinstein, and the CEOs of NY Times, Time Inc., and Dow Jones.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PHP script used to automate entering </a:t>
                      </a:r>
                      <a:r>
                        <a:rPr lang="en-US"/>
                        <a:t>semi-random</a:t>
                      </a:r>
                      <a:r>
                        <a:rPr lang="en-US"/>
                        <a:t> SIM ICC-ID numbers into HTTP requests, yielding email addresses when valid.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G. Security (ran exploit, then reported it to a third-party)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AT&amp;T shut down the script behind the feature and informed affected customers whose information may have been obtained.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2013 &amp; 2014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(discovered 2015)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290,000 customers’ names and full or partial social security numbers.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Employees accessed customer accounts without proper authorization to assist with unlocking phones, but process was used to traffic stolen phones.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Unknown third-parties (employee data mishandling)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AT&amp;T sent out a breach notification to affected customers, offered credit monitoring. Paid $25 million civil penalty from FCC. Terminated select vendor sites.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 (unconfirmed)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 million customer records in a database.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Unknown (data appeared for sale online on the dark web, days after confirmed stolen data from T-Mobile was sold).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ShinyHunters (responsible for 2020 Microsoft Developer GitHub hack)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AT&amp;T denied accountability, pushed blame to another unknown company.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2021-08-23T19:21:20Z</dcterms:created>
  <dc:creator>Gonzalo De La Torre Parra</dc:creator>
</cp:coreProperties>
</file>