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884"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2F23118-1EDC-44E8-961F-1B208FFC329D}" type="datetimeFigureOut">
              <a:rPr lang="en-IN" smtClean="0"/>
              <a:t>06-01-2023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84F2135-1CAB-4E98-9BB0-E8C3D79492EE}" type="slidenum">
              <a:rPr lang="en-IN" smtClean="0"/>
              <a:t>‹#›</a:t>
            </a:fld>
            <a:endParaRPr lang="en-IN"/>
          </a:p>
        </p:txBody>
      </p:sp>
    </p:spTree>
    <p:extLst>
      <p:ext uri="{BB962C8B-B14F-4D97-AF65-F5344CB8AC3E}">
        <p14:creationId xmlns:p14="http://schemas.microsoft.com/office/powerpoint/2010/main" val="164546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4F2135-1CAB-4E98-9BB0-E8C3D79492EE}" type="slidenum">
              <a:rPr lang="en-IN" smtClean="0"/>
              <a:t>1</a:t>
            </a:fld>
            <a:endParaRPr lang="en-IN"/>
          </a:p>
        </p:txBody>
      </p:sp>
    </p:spTree>
    <p:extLst>
      <p:ext uri="{BB962C8B-B14F-4D97-AF65-F5344CB8AC3E}">
        <p14:creationId xmlns:p14="http://schemas.microsoft.com/office/powerpoint/2010/main" val="156763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8F8F8"/>
          </a:solidFill>
        </p:spPr>
        <p:txBody>
          <a:bodyPr wrap="square" lIns="0" tIns="0" rIns="0" bIns="0" rtlCol="0"/>
          <a:lstStyle/>
          <a:p>
            <a:endParaRPr/>
          </a:p>
        </p:txBody>
      </p:sp>
      <p:sp>
        <p:nvSpPr>
          <p:cNvPr id="17" name="bg object 17"/>
          <p:cNvSpPr/>
          <p:nvPr/>
        </p:nvSpPr>
        <p:spPr>
          <a:xfrm>
            <a:off x="11644884" y="333756"/>
            <a:ext cx="276225" cy="227329"/>
          </a:xfrm>
          <a:custGeom>
            <a:avLst/>
            <a:gdLst/>
            <a:ahLst/>
            <a:cxnLst/>
            <a:rect l="l" t="t" r="r" b="b"/>
            <a:pathLst>
              <a:path w="276225" h="227329">
                <a:moveTo>
                  <a:pt x="206883" y="0"/>
                </a:moveTo>
                <a:lnTo>
                  <a:pt x="174115" y="9665"/>
                </a:lnTo>
                <a:lnTo>
                  <a:pt x="147530" y="34832"/>
                </a:lnTo>
                <a:lnTo>
                  <a:pt x="123828" y="69759"/>
                </a:lnTo>
                <a:lnTo>
                  <a:pt x="99711" y="108703"/>
                </a:lnTo>
                <a:lnTo>
                  <a:pt x="71882" y="145923"/>
                </a:lnTo>
                <a:lnTo>
                  <a:pt x="64775" y="169177"/>
                </a:lnTo>
                <a:lnTo>
                  <a:pt x="49133" y="189087"/>
                </a:lnTo>
                <a:lnTo>
                  <a:pt x="26894" y="204019"/>
                </a:lnTo>
                <a:lnTo>
                  <a:pt x="0" y="212344"/>
                </a:lnTo>
                <a:lnTo>
                  <a:pt x="8669" y="218396"/>
                </a:lnTo>
                <a:lnTo>
                  <a:pt x="21066" y="223043"/>
                </a:lnTo>
                <a:lnTo>
                  <a:pt x="36486" y="226024"/>
                </a:lnTo>
                <a:lnTo>
                  <a:pt x="54229" y="227076"/>
                </a:lnTo>
                <a:lnTo>
                  <a:pt x="89733" y="224549"/>
                </a:lnTo>
                <a:lnTo>
                  <a:pt x="125475" y="216773"/>
                </a:lnTo>
                <a:lnTo>
                  <a:pt x="157884" y="203448"/>
                </a:lnTo>
                <a:lnTo>
                  <a:pt x="183388" y="184277"/>
                </a:lnTo>
                <a:lnTo>
                  <a:pt x="157430" y="180717"/>
                </a:lnTo>
                <a:lnTo>
                  <a:pt x="137366" y="168846"/>
                </a:lnTo>
                <a:lnTo>
                  <a:pt x="124184" y="150308"/>
                </a:lnTo>
                <a:lnTo>
                  <a:pt x="118872" y="126746"/>
                </a:lnTo>
                <a:lnTo>
                  <a:pt x="132845" y="140964"/>
                </a:lnTo>
                <a:lnTo>
                  <a:pt x="148367" y="150574"/>
                </a:lnTo>
                <a:lnTo>
                  <a:pt x="165270" y="156017"/>
                </a:lnTo>
                <a:lnTo>
                  <a:pt x="183388" y="157734"/>
                </a:lnTo>
                <a:lnTo>
                  <a:pt x="219533" y="150258"/>
                </a:lnTo>
                <a:lnTo>
                  <a:pt x="248904" y="129936"/>
                </a:lnTo>
                <a:lnTo>
                  <a:pt x="268630" y="99923"/>
                </a:lnTo>
                <a:lnTo>
                  <a:pt x="275844" y="63373"/>
                </a:lnTo>
                <a:lnTo>
                  <a:pt x="272087" y="44148"/>
                </a:lnTo>
                <a:lnTo>
                  <a:pt x="262270" y="23399"/>
                </a:lnTo>
                <a:lnTo>
                  <a:pt x="242000" y="6794"/>
                </a:lnTo>
                <a:lnTo>
                  <a:pt x="206883" y="0"/>
                </a:lnTo>
                <a:close/>
              </a:path>
            </a:pathLst>
          </a:custGeom>
          <a:solidFill>
            <a:srgbClr val="12ABDB"/>
          </a:solidFill>
        </p:spPr>
        <p:txBody>
          <a:bodyPr wrap="square" lIns="0" tIns="0" rIns="0" bIns="0" rtlCol="0"/>
          <a:lstStyle/>
          <a:p>
            <a:endParaRPr/>
          </a:p>
        </p:txBody>
      </p:sp>
      <p:sp>
        <p:nvSpPr>
          <p:cNvPr id="18" name="bg object 18"/>
          <p:cNvSpPr/>
          <p:nvPr/>
        </p:nvSpPr>
        <p:spPr>
          <a:xfrm>
            <a:off x="11501628" y="172212"/>
            <a:ext cx="419100" cy="354330"/>
          </a:xfrm>
          <a:custGeom>
            <a:avLst/>
            <a:gdLst/>
            <a:ahLst/>
            <a:cxnLst/>
            <a:rect l="l" t="t" r="r" b="b"/>
            <a:pathLst>
              <a:path w="419100" h="354330">
                <a:moveTo>
                  <a:pt x="224154" y="0"/>
                </a:moveTo>
                <a:lnTo>
                  <a:pt x="200229" y="22070"/>
                </a:lnTo>
                <a:lnTo>
                  <a:pt x="168128" y="43878"/>
                </a:lnTo>
                <a:lnTo>
                  <a:pt x="131353" y="66544"/>
                </a:lnTo>
                <a:lnTo>
                  <a:pt x="93408" y="91186"/>
                </a:lnTo>
                <a:lnTo>
                  <a:pt x="57797" y="118923"/>
                </a:lnTo>
                <a:lnTo>
                  <a:pt x="28023" y="150876"/>
                </a:lnTo>
                <a:lnTo>
                  <a:pt x="7589" y="188162"/>
                </a:lnTo>
                <a:lnTo>
                  <a:pt x="0" y="231902"/>
                </a:lnTo>
                <a:lnTo>
                  <a:pt x="5536" y="268354"/>
                </a:lnTo>
                <a:lnTo>
                  <a:pt x="45755" y="328021"/>
                </a:lnTo>
                <a:lnTo>
                  <a:pt x="97462" y="352139"/>
                </a:lnTo>
                <a:lnTo>
                  <a:pt x="117236" y="354234"/>
                </a:lnTo>
                <a:lnTo>
                  <a:pt x="137034" y="352758"/>
                </a:lnTo>
                <a:lnTo>
                  <a:pt x="173583" y="341018"/>
                </a:lnTo>
                <a:lnTo>
                  <a:pt x="215392" y="308229"/>
                </a:lnTo>
                <a:lnTo>
                  <a:pt x="243208" y="271124"/>
                </a:lnTo>
                <a:lnTo>
                  <a:pt x="267293" y="232343"/>
                </a:lnTo>
                <a:lnTo>
                  <a:pt x="290958" y="197586"/>
                </a:lnTo>
                <a:lnTo>
                  <a:pt x="317512" y="172552"/>
                </a:lnTo>
                <a:lnTo>
                  <a:pt x="350266" y="162941"/>
                </a:lnTo>
                <a:lnTo>
                  <a:pt x="407143" y="162941"/>
                </a:lnTo>
                <a:lnTo>
                  <a:pt x="399129" y="141763"/>
                </a:lnTo>
                <a:lnTo>
                  <a:pt x="376451" y="106425"/>
                </a:lnTo>
                <a:lnTo>
                  <a:pt x="347345" y="74803"/>
                </a:lnTo>
                <a:lnTo>
                  <a:pt x="294179" y="34671"/>
                </a:lnTo>
                <a:lnTo>
                  <a:pt x="234442" y="4445"/>
                </a:lnTo>
                <a:lnTo>
                  <a:pt x="231521" y="2921"/>
                </a:lnTo>
                <a:lnTo>
                  <a:pt x="228600" y="1524"/>
                </a:lnTo>
                <a:lnTo>
                  <a:pt x="224154" y="0"/>
                </a:lnTo>
                <a:close/>
              </a:path>
              <a:path w="419100" h="354330">
                <a:moveTo>
                  <a:pt x="407143" y="162941"/>
                </a:moveTo>
                <a:lnTo>
                  <a:pt x="350266" y="162941"/>
                </a:lnTo>
                <a:lnTo>
                  <a:pt x="385310" y="169695"/>
                </a:lnTo>
                <a:lnTo>
                  <a:pt x="405542" y="186213"/>
                </a:lnTo>
                <a:lnTo>
                  <a:pt x="415345" y="206875"/>
                </a:lnTo>
                <a:lnTo>
                  <a:pt x="419100" y="226060"/>
                </a:lnTo>
                <a:lnTo>
                  <a:pt x="419100" y="223012"/>
                </a:lnTo>
                <a:lnTo>
                  <a:pt x="413853" y="180673"/>
                </a:lnTo>
                <a:lnTo>
                  <a:pt x="407143" y="162941"/>
                </a:lnTo>
                <a:close/>
              </a:path>
            </a:pathLst>
          </a:custGeom>
          <a:solidFill>
            <a:srgbClr val="006FAC"/>
          </a:solidFill>
        </p:spPr>
        <p:txBody>
          <a:bodyPr wrap="square" lIns="0" tIns="0" rIns="0" bIns="0" rtlCol="0"/>
          <a:lstStyle/>
          <a:p>
            <a:endParaRPr/>
          </a:p>
        </p:txBody>
      </p:sp>
      <p:sp>
        <p:nvSpPr>
          <p:cNvPr id="2" name="Holder 2"/>
          <p:cNvSpPr>
            <a:spLocks noGrp="1"/>
          </p:cNvSpPr>
          <p:nvPr>
            <p:ph type="title"/>
          </p:nvPr>
        </p:nvSpPr>
        <p:spPr>
          <a:xfrm>
            <a:off x="2456179" y="243916"/>
            <a:ext cx="7279640" cy="346075"/>
          </a:xfrm>
          <a:prstGeom prst="rect">
            <a:avLst/>
          </a:prstGeom>
        </p:spPr>
        <p:txBody>
          <a:bodyPr wrap="square" lIns="0" tIns="0" rIns="0" bIns="0">
            <a:spAutoFit/>
          </a:bodyPr>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github.com/dsh145002/CropDealFina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380" y="6650492"/>
            <a:ext cx="11702415" cy="124460"/>
          </a:xfrm>
          <a:prstGeom prst="rect">
            <a:avLst/>
          </a:prstGeom>
        </p:spPr>
        <p:txBody>
          <a:bodyPr vert="horz" wrap="square" lIns="0" tIns="635" rIns="0" bIns="0" rtlCol="0">
            <a:spAutoFit/>
          </a:bodyPr>
          <a:lstStyle/>
          <a:p>
            <a:pPr>
              <a:lnSpc>
                <a:spcPct val="100000"/>
              </a:lnSpc>
              <a:spcBef>
                <a:spcPts val="5"/>
              </a:spcBef>
              <a:tabLst>
                <a:tab pos="9352915" algn="l"/>
                <a:tab pos="11636375" algn="l"/>
              </a:tabLst>
            </a:pPr>
            <a:r>
              <a:rPr sz="800" spc="-5" dirty="0">
                <a:solidFill>
                  <a:srgbClr val="A6A6A6"/>
                </a:solidFill>
                <a:latin typeface="Verdana"/>
                <a:cs typeface="Verdana"/>
              </a:rPr>
              <a:t>P</a:t>
            </a:r>
            <a:r>
              <a:rPr sz="800" dirty="0">
                <a:solidFill>
                  <a:srgbClr val="A6A6A6"/>
                </a:solidFill>
                <a:latin typeface="Verdana"/>
                <a:cs typeface="Verdana"/>
              </a:rPr>
              <a:t>rese</a:t>
            </a:r>
            <a:r>
              <a:rPr sz="800" spc="-5" dirty="0">
                <a:solidFill>
                  <a:srgbClr val="A6A6A6"/>
                </a:solidFill>
                <a:latin typeface="Verdana"/>
                <a:cs typeface="Verdana"/>
              </a:rPr>
              <a:t>ntati</a:t>
            </a:r>
            <a:r>
              <a:rPr sz="800" dirty="0">
                <a:solidFill>
                  <a:srgbClr val="A6A6A6"/>
                </a:solidFill>
                <a:latin typeface="Verdana"/>
                <a:cs typeface="Verdana"/>
              </a:rPr>
              <a:t>on </a:t>
            </a:r>
            <a:r>
              <a:rPr sz="800" spc="-5" dirty="0">
                <a:solidFill>
                  <a:srgbClr val="A6A6A6"/>
                </a:solidFill>
                <a:latin typeface="Verdana"/>
                <a:cs typeface="Verdana"/>
              </a:rPr>
              <a:t>Titl</a:t>
            </a:r>
            <a:r>
              <a:rPr sz="800" dirty="0">
                <a:solidFill>
                  <a:srgbClr val="A6A6A6"/>
                </a:solidFill>
                <a:latin typeface="Verdana"/>
                <a:cs typeface="Verdana"/>
              </a:rPr>
              <a:t>e</a:t>
            </a:r>
            <a:r>
              <a:rPr sz="800" spc="5" dirty="0">
                <a:solidFill>
                  <a:srgbClr val="A6A6A6"/>
                </a:solidFill>
                <a:latin typeface="Verdana"/>
                <a:cs typeface="Verdana"/>
              </a:rPr>
              <a:t> </a:t>
            </a:r>
            <a:r>
              <a:rPr sz="800" dirty="0">
                <a:solidFill>
                  <a:srgbClr val="A6A6A6"/>
                </a:solidFill>
                <a:latin typeface="Verdana"/>
                <a:cs typeface="Verdana"/>
              </a:rPr>
              <a:t>|</a:t>
            </a:r>
            <a:r>
              <a:rPr sz="800" spc="10" dirty="0">
                <a:solidFill>
                  <a:srgbClr val="A6A6A6"/>
                </a:solidFill>
                <a:latin typeface="Verdana"/>
                <a:cs typeface="Verdana"/>
              </a:rPr>
              <a:t> </a:t>
            </a:r>
            <a:r>
              <a:rPr sz="800" dirty="0">
                <a:solidFill>
                  <a:srgbClr val="A6A6A6"/>
                </a:solidFill>
                <a:latin typeface="Verdana"/>
                <a:cs typeface="Verdana"/>
              </a:rPr>
              <a:t>A</a:t>
            </a:r>
            <a:r>
              <a:rPr sz="800" spc="-5" dirty="0">
                <a:solidFill>
                  <a:srgbClr val="A6A6A6"/>
                </a:solidFill>
                <a:latin typeface="Verdana"/>
                <a:cs typeface="Verdana"/>
              </a:rPr>
              <a:t>uth</a:t>
            </a:r>
            <a:r>
              <a:rPr sz="800" dirty="0">
                <a:solidFill>
                  <a:srgbClr val="A6A6A6"/>
                </a:solidFill>
                <a:latin typeface="Verdana"/>
                <a:cs typeface="Verdana"/>
              </a:rPr>
              <a:t>or</a:t>
            </a:r>
            <a:r>
              <a:rPr sz="800" spc="10" dirty="0">
                <a:solidFill>
                  <a:srgbClr val="A6A6A6"/>
                </a:solidFill>
                <a:latin typeface="Verdana"/>
                <a:cs typeface="Verdana"/>
              </a:rPr>
              <a:t> </a:t>
            </a:r>
            <a:r>
              <a:rPr sz="800" dirty="0">
                <a:solidFill>
                  <a:srgbClr val="A6A6A6"/>
                </a:solidFill>
                <a:latin typeface="Verdana"/>
                <a:cs typeface="Verdana"/>
              </a:rPr>
              <a:t>| D</a:t>
            </a:r>
            <a:r>
              <a:rPr sz="800" spc="-5" dirty="0">
                <a:solidFill>
                  <a:srgbClr val="A6A6A6"/>
                </a:solidFill>
                <a:latin typeface="Verdana"/>
                <a:cs typeface="Verdana"/>
              </a:rPr>
              <a:t>at</a:t>
            </a:r>
            <a:r>
              <a:rPr sz="800" dirty="0">
                <a:solidFill>
                  <a:srgbClr val="A6A6A6"/>
                </a:solidFill>
                <a:latin typeface="Verdana"/>
                <a:cs typeface="Verdana"/>
              </a:rPr>
              <a:t>e	©</a:t>
            </a:r>
            <a:r>
              <a:rPr sz="800" spc="5" dirty="0">
                <a:solidFill>
                  <a:srgbClr val="A6A6A6"/>
                </a:solidFill>
                <a:latin typeface="Verdana"/>
                <a:cs typeface="Verdana"/>
              </a:rPr>
              <a:t> </a:t>
            </a:r>
            <a:r>
              <a:rPr sz="800" dirty="0">
                <a:solidFill>
                  <a:srgbClr val="A6A6A6"/>
                </a:solidFill>
                <a:latin typeface="Verdana"/>
                <a:cs typeface="Verdana"/>
              </a:rPr>
              <a:t>C</a:t>
            </a:r>
            <a:r>
              <a:rPr sz="800" spc="-5" dirty="0">
                <a:solidFill>
                  <a:srgbClr val="A6A6A6"/>
                </a:solidFill>
                <a:latin typeface="Verdana"/>
                <a:cs typeface="Verdana"/>
              </a:rPr>
              <a:t>a</a:t>
            </a:r>
            <a:r>
              <a:rPr sz="800" dirty="0">
                <a:solidFill>
                  <a:srgbClr val="A6A6A6"/>
                </a:solidFill>
                <a:latin typeface="Verdana"/>
                <a:cs typeface="Verdana"/>
              </a:rPr>
              <a:t>pgem</a:t>
            </a:r>
            <a:r>
              <a:rPr sz="800" spc="-5" dirty="0">
                <a:solidFill>
                  <a:srgbClr val="A6A6A6"/>
                </a:solidFill>
                <a:latin typeface="Verdana"/>
                <a:cs typeface="Verdana"/>
              </a:rPr>
              <a:t>in</a:t>
            </a:r>
            <a:r>
              <a:rPr sz="800" dirty="0">
                <a:solidFill>
                  <a:srgbClr val="A6A6A6"/>
                </a:solidFill>
                <a:latin typeface="Verdana"/>
                <a:cs typeface="Verdana"/>
              </a:rPr>
              <a:t>i 2017.</a:t>
            </a:r>
            <a:r>
              <a:rPr sz="800" spc="-25" dirty="0">
                <a:solidFill>
                  <a:srgbClr val="A6A6A6"/>
                </a:solidFill>
                <a:latin typeface="Verdana"/>
                <a:cs typeface="Verdana"/>
              </a:rPr>
              <a:t> </a:t>
            </a:r>
            <a:r>
              <a:rPr sz="800" dirty="0">
                <a:solidFill>
                  <a:srgbClr val="A6A6A6"/>
                </a:solidFill>
                <a:latin typeface="Verdana"/>
                <a:cs typeface="Verdana"/>
              </a:rPr>
              <a:t>All</a:t>
            </a:r>
            <a:r>
              <a:rPr sz="800" spc="25" dirty="0">
                <a:solidFill>
                  <a:srgbClr val="A6A6A6"/>
                </a:solidFill>
                <a:latin typeface="Verdana"/>
                <a:cs typeface="Verdana"/>
              </a:rPr>
              <a:t> </a:t>
            </a:r>
            <a:r>
              <a:rPr sz="800" dirty="0">
                <a:solidFill>
                  <a:srgbClr val="A6A6A6"/>
                </a:solidFill>
                <a:latin typeface="Verdana"/>
                <a:cs typeface="Verdana"/>
              </a:rPr>
              <a:t>r</a:t>
            </a:r>
            <a:r>
              <a:rPr sz="800" spc="-5" dirty="0">
                <a:solidFill>
                  <a:srgbClr val="A6A6A6"/>
                </a:solidFill>
                <a:latin typeface="Verdana"/>
                <a:cs typeface="Verdana"/>
              </a:rPr>
              <a:t>i</a:t>
            </a:r>
            <a:r>
              <a:rPr sz="800" dirty="0">
                <a:solidFill>
                  <a:srgbClr val="A6A6A6"/>
                </a:solidFill>
                <a:latin typeface="Verdana"/>
                <a:cs typeface="Verdana"/>
              </a:rPr>
              <a:t>g</a:t>
            </a:r>
            <a:r>
              <a:rPr sz="800" spc="-5" dirty="0">
                <a:solidFill>
                  <a:srgbClr val="A6A6A6"/>
                </a:solidFill>
                <a:latin typeface="Verdana"/>
                <a:cs typeface="Verdana"/>
              </a:rPr>
              <a:t>ht</a:t>
            </a:r>
            <a:r>
              <a:rPr sz="800" dirty="0">
                <a:solidFill>
                  <a:srgbClr val="A6A6A6"/>
                </a:solidFill>
                <a:latin typeface="Verdana"/>
                <a:cs typeface="Verdana"/>
              </a:rPr>
              <a:t>s</a:t>
            </a:r>
            <a:r>
              <a:rPr sz="800" spc="-5" dirty="0">
                <a:solidFill>
                  <a:srgbClr val="A6A6A6"/>
                </a:solidFill>
                <a:latin typeface="Verdana"/>
                <a:cs typeface="Verdana"/>
              </a:rPr>
              <a:t> </a:t>
            </a:r>
            <a:r>
              <a:rPr sz="800" dirty="0">
                <a:solidFill>
                  <a:srgbClr val="A6A6A6"/>
                </a:solidFill>
                <a:latin typeface="Verdana"/>
                <a:cs typeface="Verdana"/>
              </a:rPr>
              <a:t>reserv</a:t>
            </a:r>
            <a:r>
              <a:rPr sz="800" spc="-15" dirty="0">
                <a:solidFill>
                  <a:srgbClr val="A6A6A6"/>
                </a:solidFill>
                <a:latin typeface="Verdana"/>
                <a:cs typeface="Verdana"/>
              </a:rPr>
              <a:t>e</a:t>
            </a:r>
            <a:r>
              <a:rPr sz="800" dirty="0">
                <a:solidFill>
                  <a:srgbClr val="A6A6A6"/>
                </a:solidFill>
                <a:latin typeface="Verdana"/>
                <a:cs typeface="Verdana"/>
              </a:rPr>
              <a:t>d </a:t>
            </a:r>
            <a:r>
              <a:rPr sz="800" spc="-15" dirty="0">
                <a:solidFill>
                  <a:srgbClr val="A6A6A6"/>
                </a:solidFill>
                <a:latin typeface="Verdana"/>
                <a:cs typeface="Verdana"/>
              </a:rPr>
              <a:t> </a:t>
            </a:r>
            <a:r>
              <a:rPr sz="800" dirty="0">
                <a:solidFill>
                  <a:srgbClr val="12ABDB"/>
                </a:solidFill>
                <a:latin typeface="Verdana"/>
                <a:cs typeface="Verdana"/>
              </a:rPr>
              <a:t>|	</a:t>
            </a:r>
            <a:r>
              <a:rPr sz="800" dirty="0">
                <a:solidFill>
                  <a:srgbClr val="A6A6A6"/>
                </a:solidFill>
                <a:latin typeface="Verdana"/>
                <a:cs typeface="Verdana"/>
              </a:rPr>
              <a:t>1</a:t>
            </a:r>
            <a:endParaRPr sz="800">
              <a:latin typeface="Verdana"/>
              <a:cs typeface="Verdana"/>
            </a:endParaRPr>
          </a:p>
        </p:txBody>
      </p:sp>
      <p:pic>
        <p:nvPicPr>
          <p:cNvPr id="3" name="object 3"/>
          <p:cNvPicPr/>
          <p:nvPr/>
        </p:nvPicPr>
        <p:blipFill>
          <a:blip r:embed="rId3" cstate="print"/>
          <a:stretch>
            <a:fillRect/>
          </a:stretch>
        </p:blipFill>
        <p:spPr>
          <a:xfrm>
            <a:off x="0" y="0"/>
            <a:ext cx="12179807" cy="6857997"/>
          </a:xfrm>
          <a:prstGeom prst="rect">
            <a:avLst/>
          </a:prstGeom>
        </p:spPr>
      </p:pic>
      <p:sp>
        <p:nvSpPr>
          <p:cNvPr id="4" name="object 4"/>
          <p:cNvSpPr txBox="1"/>
          <p:nvPr/>
        </p:nvSpPr>
        <p:spPr>
          <a:xfrm>
            <a:off x="2430271" y="1568576"/>
            <a:ext cx="3934461" cy="182742"/>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Email</a:t>
            </a:r>
            <a:r>
              <a:rPr sz="1100" b="1" spc="-65" dirty="0">
                <a:solidFill>
                  <a:srgbClr val="FFFFFF"/>
                </a:solidFill>
                <a:latin typeface="Verdana"/>
                <a:cs typeface="Verdana"/>
              </a:rPr>
              <a:t> </a:t>
            </a:r>
            <a:r>
              <a:rPr sz="1100" b="1" spc="-5" dirty="0">
                <a:solidFill>
                  <a:srgbClr val="FFFFFF"/>
                </a:solidFill>
                <a:latin typeface="Verdana"/>
                <a:cs typeface="Verdana"/>
              </a:rPr>
              <a:t>ID:</a:t>
            </a:r>
            <a:r>
              <a:rPr lang="en-IN" sz="1100" b="1" spc="-5" dirty="0">
                <a:solidFill>
                  <a:srgbClr val="FFFFFF"/>
                </a:solidFill>
                <a:latin typeface="Verdana"/>
                <a:cs typeface="Verdana"/>
              </a:rPr>
              <a:t> </a:t>
            </a:r>
            <a:r>
              <a:rPr lang="en-IN" sz="1100" spc="-5" dirty="0">
                <a:solidFill>
                  <a:srgbClr val="FFFFFF"/>
                </a:solidFill>
                <a:latin typeface="Verdana"/>
                <a:cs typeface="Verdana"/>
              </a:rPr>
              <a:t>devendra.b.sharma@capgemini.com</a:t>
            </a:r>
            <a:endParaRPr sz="1100" dirty="0">
              <a:latin typeface="Verdana"/>
              <a:cs typeface="Verdana"/>
            </a:endParaRPr>
          </a:p>
        </p:txBody>
      </p:sp>
      <p:sp>
        <p:nvSpPr>
          <p:cNvPr id="5" name="object 5"/>
          <p:cNvSpPr txBox="1"/>
          <p:nvPr/>
        </p:nvSpPr>
        <p:spPr>
          <a:xfrm>
            <a:off x="2430272" y="2044234"/>
            <a:ext cx="824738" cy="182742"/>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Grade:</a:t>
            </a:r>
            <a:r>
              <a:rPr lang="en-IN" sz="1100" b="1" spc="-5" dirty="0">
                <a:solidFill>
                  <a:srgbClr val="FFFFFF"/>
                </a:solidFill>
                <a:latin typeface="Verdana"/>
                <a:cs typeface="Verdana"/>
              </a:rPr>
              <a:t> </a:t>
            </a:r>
            <a:r>
              <a:rPr lang="en-IN" sz="1100" spc="-5" dirty="0">
                <a:solidFill>
                  <a:srgbClr val="FFFFFF"/>
                </a:solidFill>
                <a:latin typeface="Verdana"/>
                <a:cs typeface="Verdana"/>
              </a:rPr>
              <a:t>A5</a:t>
            </a:r>
            <a:endParaRPr sz="1100" dirty="0">
              <a:latin typeface="Verdana"/>
              <a:cs typeface="Verdana"/>
            </a:endParaRPr>
          </a:p>
        </p:txBody>
      </p:sp>
      <p:grpSp>
        <p:nvGrpSpPr>
          <p:cNvPr id="6" name="object 6"/>
          <p:cNvGrpSpPr/>
          <p:nvPr/>
        </p:nvGrpSpPr>
        <p:grpSpPr>
          <a:xfrm>
            <a:off x="77723" y="2383535"/>
            <a:ext cx="5108575" cy="612775"/>
            <a:chOff x="77723" y="2383535"/>
            <a:chExt cx="5108575" cy="612775"/>
          </a:xfrm>
        </p:grpSpPr>
        <p:pic>
          <p:nvPicPr>
            <p:cNvPr id="7" name="object 7"/>
            <p:cNvPicPr/>
            <p:nvPr/>
          </p:nvPicPr>
          <p:blipFill>
            <a:blip r:embed="rId4" cstate="print"/>
            <a:stretch>
              <a:fillRect/>
            </a:stretch>
          </p:blipFill>
          <p:spPr>
            <a:xfrm>
              <a:off x="77723" y="2383535"/>
              <a:ext cx="611124" cy="612648"/>
            </a:xfrm>
            <a:prstGeom prst="rect">
              <a:avLst/>
            </a:prstGeom>
          </p:spPr>
        </p:pic>
        <p:pic>
          <p:nvPicPr>
            <p:cNvPr id="8" name="object 8"/>
            <p:cNvPicPr/>
            <p:nvPr/>
          </p:nvPicPr>
          <p:blipFill>
            <a:blip r:embed="rId5" cstate="print"/>
            <a:stretch>
              <a:fillRect/>
            </a:stretch>
          </p:blipFill>
          <p:spPr>
            <a:xfrm>
              <a:off x="4739639" y="2510027"/>
              <a:ext cx="446532" cy="446532"/>
            </a:xfrm>
            <a:prstGeom prst="rect">
              <a:avLst/>
            </a:prstGeom>
          </p:spPr>
        </p:pic>
      </p:grpSp>
      <p:sp>
        <p:nvSpPr>
          <p:cNvPr id="9" name="object 9"/>
          <p:cNvSpPr txBox="1"/>
          <p:nvPr/>
        </p:nvSpPr>
        <p:spPr>
          <a:xfrm>
            <a:off x="4825110" y="2652155"/>
            <a:ext cx="2769235" cy="531495"/>
          </a:xfrm>
          <a:prstGeom prst="rect">
            <a:avLst/>
          </a:prstGeom>
        </p:spPr>
        <p:txBody>
          <a:bodyPr vert="horz" wrap="square" lIns="0" tIns="106045" rIns="0" bIns="0" rtlCol="0">
            <a:spAutoFit/>
          </a:bodyPr>
          <a:lstStyle/>
          <a:p>
            <a:pPr marL="387985">
              <a:lnSpc>
                <a:spcPct val="100000"/>
              </a:lnSpc>
              <a:spcBef>
                <a:spcPts val="835"/>
              </a:spcBef>
            </a:pPr>
            <a:r>
              <a:rPr sz="1200" b="1" spc="-5" dirty="0">
                <a:solidFill>
                  <a:srgbClr val="006FAC"/>
                </a:solidFill>
                <a:latin typeface="Verdana"/>
                <a:cs typeface="Verdana"/>
              </a:rPr>
              <a:t>Achivement</a:t>
            </a:r>
            <a:endParaRPr sz="1200" dirty="0">
              <a:latin typeface="Verdana"/>
              <a:cs typeface="Verdana"/>
            </a:endParaRPr>
          </a:p>
          <a:p>
            <a:pPr marL="12700">
              <a:lnSpc>
                <a:spcPct val="100000"/>
              </a:lnSpc>
              <a:spcBef>
                <a:spcPts val="605"/>
              </a:spcBef>
            </a:pPr>
            <a:r>
              <a:rPr lang="en-IN" sz="1000" b="1" spc="-5" dirty="0">
                <a:latin typeface="Verdana"/>
                <a:cs typeface="Verdana"/>
              </a:rPr>
              <a:t>Crop Deal Application</a:t>
            </a:r>
            <a:endParaRPr sz="1000" dirty="0">
              <a:latin typeface="Verdana"/>
              <a:cs typeface="Verdana"/>
            </a:endParaRPr>
          </a:p>
        </p:txBody>
      </p:sp>
      <p:sp>
        <p:nvSpPr>
          <p:cNvPr id="10" name="object 10"/>
          <p:cNvSpPr txBox="1"/>
          <p:nvPr/>
        </p:nvSpPr>
        <p:spPr>
          <a:xfrm>
            <a:off x="4825110" y="3266695"/>
            <a:ext cx="3892550" cy="3079882"/>
          </a:xfrm>
          <a:prstGeom prst="rect">
            <a:avLst/>
          </a:prstGeom>
        </p:spPr>
        <p:txBody>
          <a:bodyPr vert="horz" wrap="square" lIns="0" tIns="12065" rIns="0" bIns="0" rtlCol="0">
            <a:spAutoFit/>
          </a:bodyPr>
          <a:lstStyle/>
          <a:p>
            <a:pPr marL="12700" marR="5080" algn="just">
              <a:lnSpc>
                <a:spcPct val="114100"/>
              </a:lnSpc>
              <a:spcBef>
                <a:spcPts val="95"/>
              </a:spcBef>
            </a:pPr>
            <a:r>
              <a:rPr lang="en-IN" sz="1000" spc="-5" dirty="0">
                <a:latin typeface="Verdana"/>
                <a:cs typeface="Verdana"/>
              </a:rPr>
              <a:t>Completed case study on Crop Deal which is a Web-based System where farmers can sell their crops to dealers. The farmer can register with all the details and can post his crops for sale here. The dealers can buy the crops that he/she is interested from the list of crops published by farmers and also make the payment through the portal.</a:t>
            </a:r>
          </a:p>
          <a:p>
            <a:pPr marL="12700" marR="5080">
              <a:lnSpc>
                <a:spcPct val="114100"/>
              </a:lnSpc>
              <a:spcBef>
                <a:spcPts val="95"/>
              </a:spcBef>
            </a:pPr>
            <a:endParaRPr lang="en-IN" sz="1000" spc="-5" dirty="0">
              <a:latin typeface="Verdana"/>
              <a:cs typeface="Verdana"/>
            </a:endParaRPr>
          </a:p>
          <a:p>
            <a:pPr marL="12700" marR="5080" algn="just">
              <a:lnSpc>
                <a:spcPct val="114100"/>
              </a:lnSpc>
              <a:spcBef>
                <a:spcPts val="95"/>
              </a:spcBef>
            </a:pPr>
            <a:r>
              <a:rPr lang="en-IN" sz="1000" spc="-5" dirty="0">
                <a:latin typeface="Verdana"/>
                <a:cs typeface="Verdana"/>
              </a:rPr>
              <a:t>Completed</a:t>
            </a:r>
            <a:r>
              <a:rPr lang="en-IN" sz="1000" spc="25" dirty="0">
                <a:latin typeface="Verdana"/>
                <a:cs typeface="Verdana"/>
              </a:rPr>
              <a:t> </a:t>
            </a:r>
            <a:r>
              <a:rPr lang="en-IN" sz="1000" spc="-5" dirty="0">
                <a:latin typeface="Verdana"/>
                <a:cs typeface="Verdana"/>
              </a:rPr>
              <a:t>end</a:t>
            </a:r>
            <a:r>
              <a:rPr lang="en-IN" sz="1000" spc="20" dirty="0">
                <a:latin typeface="Verdana"/>
                <a:cs typeface="Verdana"/>
              </a:rPr>
              <a:t> </a:t>
            </a:r>
            <a:r>
              <a:rPr lang="en-IN" sz="1000" spc="-5" dirty="0">
                <a:latin typeface="Verdana"/>
                <a:cs typeface="Verdana"/>
              </a:rPr>
              <a:t>to</a:t>
            </a:r>
            <a:r>
              <a:rPr lang="en-IN" sz="1000" dirty="0">
                <a:latin typeface="Verdana"/>
                <a:cs typeface="Verdana"/>
              </a:rPr>
              <a:t> </a:t>
            </a:r>
            <a:r>
              <a:rPr lang="en-IN" sz="1000" spc="-5" dirty="0">
                <a:latin typeface="Verdana"/>
                <a:cs typeface="Verdana"/>
              </a:rPr>
              <a:t>end</a:t>
            </a:r>
            <a:r>
              <a:rPr lang="en-IN" sz="1000" spc="5" dirty="0">
                <a:latin typeface="Verdana"/>
                <a:cs typeface="Verdana"/>
              </a:rPr>
              <a:t> </a:t>
            </a:r>
            <a:r>
              <a:rPr lang="en-IN" sz="1000" spc="-5" dirty="0">
                <a:latin typeface="Verdana"/>
                <a:cs typeface="Verdana"/>
              </a:rPr>
              <a:t>case</a:t>
            </a:r>
            <a:r>
              <a:rPr lang="en-IN" sz="1000" spc="20" dirty="0">
                <a:latin typeface="Verdana"/>
                <a:cs typeface="Verdana"/>
              </a:rPr>
              <a:t> </a:t>
            </a:r>
            <a:r>
              <a:rPr lang="en-IN" sz="1000" spc="-5" dirty="0">
                <a:latin typeface="Verdana"/>
                <a:cs typeface="Verdana"/>
              </a:rPr>
              <a:t>study</a:t>
            </a:r>
            <a:r>
              <a:rPr lang="en-IN" sz="1000" spc="15" dirty="0">
                <a:latin typeface="Verdana"/>
                <a:cs typeface="Verdana"/>
              </a:rPr>
              <a:t> </a:t>
            </a:r>
            <a:r>
              <a:rPr lang="en-IN" sz="1000" spc="-5" dirty="0">
                <a:latin typeface="Verdana"/>
                <a:cs typeface="Verdana"/>
              </a:rPr>
              <a:t>of</a:t>
            </a:r>
            <a:r>
              <a:rPr lang="en-IN" sz="1000" spc="25" dirty="0">
                <a:latin typeface="Verdana"/>
                <a:cs typeface="Verdana"/>
              </a:rPr>
              <a:t> </a:t>
            </a:r>
            <a:r>
              <a:rPr lang="en-IN" sz="1000" spc="-10" dirty="0">
                <a:latin typeface="Verdana"/>
                <a:cs typeface="Verdana"/>
              </a:rPr>
              <a:t>Crop Deal Application </a:t>
            </a:r>
            <a:r>
              <a:rPr lang="en-IN" sz="1000" spc="-5" dirty="0">
                <a:latin typeface="Verdana"/>
                <a:cs typeface="Verdana"/>
              </a:rPr>
              <a:t>along</a:t>
            </a:r>
            <a:r>
              <a:rPr lang="en-IN" sz="1000" spc="5" dirty="0">
                <a:latin typeface="Verdana"/>
                <a:cs typeface="Verdana"/>
              </a:rPr>
              <a:t> </a:t>
            </a:r>
            <a:r>
              <a:rPr lang="en-IN" sz="1000" dirty="0">
                <a:latin typeface="Verdana"/>
                <a:cs typeface="Verdana"/>
              </a:rPr>
              <a:t>with </a:t>
            </a:r>
            <a:r>
              <a:rPr lang="en-IN" sz="1000" spc="-5" dirty="0">
                <a:latin typeface="Verdana"/>
                <a:cs typeface="Verdana"/>
              </a:rPr>
              <a:t>JWT</a:t>
            </a:r>
            <a:r>
              <a:rPr lang="en-IN" sz="1000" dirty="0">
                <a:latin typeface="Verdana"/>
                <a:cs typeface="Verdana"/>
              </a:rPr>
              <a:t> </a:t>
            </a:r>
            <a:r>
              <a:rPr lang="en-IN" sz="1000" spc="-5" dirty="0">
                <a:latin typeface="Verdana"/>
                <a:cs typeface="Verdana"/>
              </a:rPr>
              <a:t>authentication,</a:t>
            </a:r>
            <a:r>
              <a:rPr lang="en-IN" sz="1000" spc="35" dirty="0">
                <a:latin typeface="Verdana"/>
                <a:cs typeface="Verdana"/>
              </a:rPr>
              <a:t> </a:t>
            </a:r>
            <a:r>
              <a:rPr lang="en-IN" sz="1000" spc="-5" dirty="0">
                <a:latin typeface="Verdana"/>
                <a:cs typeface="Verdana"/>
              </a:rPr>
              <a:t>Swagger</a:t>
            </a:r>
            <a:r>
              <a:rPr lang="en-IN" sz="1000" spc="15" dirty="0">
                <a:latin typeface="Verdana"/>
                <a:cs typeface="Verdana"/>
              </a:rPr>
              <a:t> </a:t>
            </a:r>
            <a:r>
              <a:rPr lang="en-IN" sz="1000" dirty="0">
                <a:latin typeface="Verdana"/>
                <a:cs typeface="Verdana"/>
              </a:rPr>
              <a:t>using</a:t>
            </a:r>
            <a:r>
              <a:rPr lang="en-IN" sz="1000" spc="-5" dirty="0">
                <a:latin typeface="Verdana"/>
                <a:cs typeface="Verdana"/>
              </a:rPr>
              <a:t> .NET Core Web API </a:t>
            </a:r>
            <a:r>
              <a:rPr lang="en-IN" sz="1000" dirty="0">
                <a:latin typeface="Verdana"/>
                <a:cs typeface="Verdana"/>
              </a:rPr>
              <a:t>with</a:t>
            </a:r>
            <a:r>
              <a:rPr lang="en-IN" sz="1000" spc="5" dirty="0">
                <a:latin typeface="Verdana"/>
                <a:cs typeface="Verdana"/>
              </a:rPr>
              <a:t> </a:t>
            </a:r>
            <a:r>
              <a:rPr lang="en-IN" sz="1000" spc="-10" dirty="0">
                <a:latin typeface="Verdana"/>
                <a:cs typeface="Verdana"/>
              </a:rPr>
              <a:t>Entity Framework. </a:t>
            </a:r>
            <a:r>
              <a:rPr lang="en-IN" sz="1000" dirty="0">
                <a:latin typeface="Verdana"/>
                <a:cs typeface="Verdana"/>
              </a:rPr>
              <a:t>Angular</a:t>
            </a:r>
            <a:r>
              <a:rPr lang="en-IN" sz="1000" spc="-5" dirty="0">
                <a:latin typeface="Verdana"/>
                <a:cs typeface="Verdana"/>
              </a:rPr>
              <a:t> used</a:t>
            </a:r>
            <a:r>
              <a:rPr lang="en-IN" sz="1000" spc="30" dirty="0">
                <a:latin typeface="Verdana"/>
                <a:cs typeface="Verdana"/>
              </a:rPr>
              <a:t> </a:t>
            </a:r>
            <a:r>
              <a:rPr lang="en-IN" sz="1000" spc="-10" dirty="0">
                <a:latin typeface="Verdana"/>
                <a:cs typeface="Verdana"/>
              </a:rPr>
              <a:t>for</a:t>
            </a:r>
            <a:r>
              <a:rPr lang="en-IN" sz="1000" dirty="0">
                <a:latin typeface="Verdana"/>
                <a:cs typeface="Verdana"/>
              </a:rPr>
              <a:t> </a:t>
            </a:r>
            <a:r>
              <a:rPr lang="en-IN" sz="1000" spc="-5" dirty="0">
                <a:latin typeface="Verdana"/>
                <a:cs typeface="Verdana"/>
              </a:rPr>
              <a:t>user</a:t>
            </a:r>
            <a:r>
              <a:rPr lang="en-IN" sz="1000" spc="25" dirty="0">
                <a:latin typeface="Verdana"/>
                <a:cs typeface="Verdana"/>
              </a:rPr>
              <a:t> </a:t>
            </a:r>
            <a:r>
              <a:rPr lang="en-IN" sz="1000" spc="-5" dirty="0">
                <a:latin typeface="Verdana"/>
                <a:cs typeface="Verdana"/>
              </a:rPr>
              <a:t>interface.</a:t>
            </a:r>
          </a:p>
          <a:p>
            <a:pPr marL="12700" marR="5080">
              <a:lnSpc>
                <a:spcPct val="114100"/>
              </a:lnSpc>
              <a:spcBef>
                <a:spcPts val="95"/>
              </a:spcBef>
            </a:pPr>
            <a:endParaRPr lang="en-IN" sz="1000" spc="-5" dirty="0">
              <a:latin typeface="Verdana"/>
              <a:cs typeface="Verdana"/>
            </a:endParaRPr>
          </a:p>
          <a:p>
            <a:pPr marL="12700" marR="5080">
              <a:lnSpc>
                <a:spcPct val="114100"/>
              </a:lnSpc>
              <a:spcBef>
                <a:spcPts val="95"/>
              </a:spcBef>
            </a:pPr>
            <a:r>
              <a:rPr lang="en-IN" sz="1000" dirty="0">
                <a:latin typeface="Verdana"/>
                <a:cs typeface="Verdana"/>
              </a:rPr>
              <a:t>Technologies used:</a:t>
            </a:r>
          </a:p>
          <a:p>
            <a:pPr marL="184150" marR="5080" indent="-171450">
              <a:lnSpc>
                <a:spcPct val="114100"/>
              </a:lnSpc>
              <a:spcBef>
                <a:spcPts val="95"/>
              </a:spcBef>
              <a:buFont typeface="Arial" panose="020B0604020202020204" pitchFamily="34" charset="0"/>
              <a:buChar char="•"/>
            </a:pPr>
            <a:r>
              <a:rPr lang="en-IN" sz="1000" dirty="0">
                <a:latin typeface="Verdana"/>
                <a:cs typeface="Verdana"/>
              </a:rPr>
              <a:t>ANGULAR</a:t>
            </a:r>
          </a:p>
          <a:p>
            <a:pPr marL="184150" marR="5080" indent="-171450">
              <a:lnSpc>
                <a:spcPct val="114100"/>
              </a:lnSpc>
              <a:spcBef>
                <a:spcPts val="95"/>
              </a:spcBef>
              <a:buFont typeface="Arial" panose="020B0604020202020204" pitchFamily="34" charset="0"/>
              <a:buChar char="•"/>
            </a:pPr>
            <a:r>
              <a:rPr lang="en-IN" sz="1000" dirty="0">
                <a:latin typeface="Verdana"/>
                <a:cs typeface="Verdana"/>
              </a:rPr>
              <a:t>ASP.NET CORE</a:t>
            </a:r>
          </a:p>
          <a:p>
            <a:pPr marL="184150" marR="5080" indent="-171450">
              <a:lnSpc>
                <a:spcPct val="114100"/>
              </a:lnSpc>
              <a:spcBef>
                <a:spcPts val="95"/>
              </a:spcBef>
              <a:buFont typeface="Arial" panose="020B0604020202020204" pitchFamily="34" charset="0"/>
              <a:buChar char="•"/>
            </a:pPr>
            <a:r>
              <a:rPr lang="en-IN" sz="1000" dirty="0">
                <a:latin typeface="Verdana"/>
                <a:cs typeface="Verdana"/>
              </a:rPr>
              <a:t>Microsoft SQL Server</a:t>
            </a:r>
          </a:p>
          <a:p>
            <a:pPr marL="12700" marR="5080">
              <a:lnSpc>
                <a:spcPct val="114100"/>
              </a:lnSpc>
              <a:spcBef>
                <a:spcPts val="95"/>
              </a:spcBef>
            </a:pPr>
            <a:endParaRPr lang="en-IN" sz="1000" dirty="0">
              <a:latin typeface="Verdana"/>
              <a:cs typeface="Verdana"/>
            </a:endParaRPr>
          </a:p>
        </p:txBody>
      </p:sp>
      <p:sp>
        <p:nvSpPr>
          <p:cNvPr id="15" name="object 15"/>
          <p:cNvSpPr txBox="1"/>
          <p:nvPr/>
        </p:nvSpPr>
        <p:spPr>
          <a:xfrm>
            <a:off x="2414501" y="692759"/>
            <a:ext cx="3335021" cy="228909"/>
          </a:xfrm>
          <a:prstGeom prst="rect">
            <a:avLst/>
          </a:prstGeom>
        </p:spPr>
        <p:txBody>
          <a:bodyPr vert="horz" wrap="square" lIns="0" tIns="13335" rIns="0" bIns="0" rtlCol="0">
            <a:spAutoFit/>
          </a:bodyPr>
          <a:lstStyle/>
          <a:p>
            <a:pPr marL="12700">
              <a:lnSpc>
                <a:spcPct val="100000"/>
              </a:lnSpc>
              <a:spcBef>
                <a:spcPts val="105"/>
              </a:spcBef>
            </a:pPr>
            <a:r>
              <a:rPr lang="en-IN" sz="1400" dirty="0">
                <a:solidFill>
                  <a:srgbClr val="FFFFFF"/>
                </a:solidFill>
                <a:latin typeface="Verdana"/>
                <a:cs typeface="Verdana"/>
              </a:rPr>
              <a:t>Senior </a:t>
            </a:r>
            <a:r>
              <a:rPr sz="1400" dirty="0">
                <a:solidFill>
                  <a:srgbClr val="FFFFFF"/>
                </a:solidFill>
                <a:latin typeface="Verdana"/>
                <a:cs typeface="Verdana"/>
              </a:rPr>
              <a:t>Analyst/Software</a:t>
            </a:r>
            <a:r>
              <a:rPr sz="1400" spc="-95" dirty="0">
                <a:solidFill>
                  <a:srgbClr val="FFFFFF"/>
                </a:solidFill>
                <a:latin typeface="Verdana"/>
                <a:cs typeface="Verdana"/>
              </a:rPr>
              <a:t> </a:t>
            </a:r>
            <a:r>
              <a:rPr sz="1400" dirty="0">
                <a:solidFill>
                  <a:srgbClr val="FFFFFF"/>
                </a:solidFill>
                <a:latin typeface="Verdana"/>
                <a:cs typeface="Verdana"/>
              </a:rPr>
              <a:t>Engineer</a:t>
            </a:r>
            <a:endParaRPr sz="1400" dirty="0">
              <a:latin typeface="Verdana"/>
              <a:cs typeface="Verdana"/>
            </a:endParaRPr>
          </a:p>
        </p:txBody>
      </p:sp>
      <p:sp>
        <p:nvSpPr>
          <p:cNvPr id="16" name="object 16"/>
          <p:cNvSpPr txBox="1"/>
          <p:nvPr/>
        </p:nvSpPr>
        <p:spPr>
          <a:xfrm>
            <a:off x="2409104" y="1272591"/>
            <a:ext cx="2420238" cy="198131"/>
          </a:xfrm>
          <a:prstGeom prst="rect">
            <a:avLst/>
          </a:prstGeom>
        </p:spPr>
        <p:txBody>
          <a:bodyPr vert="horz" wrap="square" lIns="0" tIns="13335" rIns="0" bIns="0" rtlCol="0">
            <a:spAutoFit/>
          </a:bodyPr>
          <a:lstStyle/>
          <a:p>
            <a:pPr marL="38100">
              <a:lnSpc>
                <a:spcPct val="100000"/>
              </a:lnSpc>
              <a:spcBef>
                <a:spcPts val="105"/>
              </a:spcBef>
            </a:pPr>
            <a:r>
              <a:rPr sz="1100" b="1" dirty="0">
                <a:solidFill>
                  <a:srgbClr val="FFFFFF"/>
                </a:solidFill>
                <a:latin typeface="Verdana"/>
                <a:cs typeface="Verdana"/>
              </a:rPr>
              <a:t>Base</a:t>
            </a:r>
            <a:r>
              <a:rPr sz="1100" b="1" spc="-50" dirty="0">
                <a:solidFill>
                  <a:srgbClr val="FFFFFF"/>
                </a:solidFill>
                <a:latin typeface="Verdana"/>
                <a:cs typeface="Verdana"/>
              </a:rPr>
              <a:t> </a:t>
            </a:r>
            <a:r>
              <a:rPr sz="1100" b="1" dirty="0">
                <a:solidFill>
                  <a:srgbClr val="FFFFFF"/>
                </a:solidFill>
                <a:latin typeface="Verdana"/>
                <a:cs typeface="Verdana"/>
              </a:rPr>
              <a:t>Location:</a:t>
            </a:r>
            <a:r>
              <a:rPr sz="1100" b="1" spc="60" dirty="0">
                <a:solidFill>
                  <a:srgbClr val="FFFFFF"/>
                </a:solidFill>
                <a:latin typeface="Verdana"/>
                <a:cs typeface="Verdana"/>
              </a:rPr>
              <a:t> </a:t>
            </a:r>
            <a:r>
              <a:rPr lang="en-IN" sz="1200" spc="60" dirty="0">
                <a:solidFill>
                  <a:srgbClr val="FFFFFF"/>
                </a:solidFill>
                <a:latin typeface="Verdana"/>
                <a:cs typeface="Verdana"/>
              </a:rPr>
              <a:t>Mumbai</a:t>
            </a:r>
            <a:endParaRPr sz="1650" dirty="0">
              <a:latin typeface="Verdana"/>
              <a:cs typeface="Verdana"/>
            </a:endParaRPr>
          </a:p>
        </p:txBody>
      </p:sp>
      <p:sp>
        <p:nvSpPr>
          <p:cNvPr id="18" name="object 18"/>
          <p:cNvSpPr txBox="1"/>
          <p:nvPr/>
        </p:nvSpPr>
        <p:spPr>
          <a:xfrm>
            <a:off x="2410289" y="1800376"/>
            <a:ext cx="2207260" cy="198131"/>
          </a:xfrm>
          <a:prstGeom prst="rect">
            <a:avLst/>
          </a:prstGeom>
        </p:spPr>
        <p:txBody>
          <a:bodyPr vert="horz" wrap="square" lIns="0" tIns="13335" rIns="0" bIns="0" rtlCol="0">
            <a:spAutoFit/>
          </a:bodyPr>
          <a:lstStyle/>
          <a:p>
            <a:pPr marL="38100">
              <a:lnSpc>
                <a:spcPct val="100000"/>
              </a:lnSpc>
              <a:spcBef>
                <a:spcPts val="105"/>
              </a:spcBef>
            </a:pPr>
            <a:r>
              <a:rPr sz="1200" b="1" spc="-7" dirty="0">
                <a:solidFill>
                  <a:srgbClr val="FFFFFF"/>
                </a:solidFill>
                <a:latin typeface="Verdana"/>
                <a:cs typeface="Verdana"/>
              </a:rPr>
              <a:t>Mobile</a:t>
            </a:r>
            <a:r>
              <a:rPr sz="1200" b="1" spc="-37" dirty="0">
                <a:solidFill>
                  <a:srgbClr val="FFFFFF"/>
                </a:solidFill>
                <a:latin typeface="Verdana"/>
                <a:cs typeface="Verdana"/>
              </a:rPr>
              <a:t> </a:t>
            </a:r>
            <a:r>
              <a:rPr sz="1200" b="1" dirty="0">
                <a:solidFill>
                  <a:srgbClr val="FFFFFF"/>
                </a:solidFill>
                <a:latin typeface="Verdana"/>
                <a:cs typeface="Verdana"/>
              </a:rPr>
              <a:t>No:</a:t>
            </a:r>
            <a:r>
              <a:rPr lang="en-IN" sz="1200" b="1" dirty="0">
                <a:solidFill>
                  <a:srgbClr val="FFFFFF"/>
                </a:solidFill>
                <a:latin typeface="Verdana"/>
                <a:cs typeface="Verdana"/>
              </a:rPr>
              <a:t> </a:t>
            </a:r>
            <a:r>
              <a:rPr lang="en-IN" sz="1200" dirty="0">
                <a:solidFill>
                  <a:srgbClr val="FFFFFF"/>
                </a:solidFill>
                <a:latin typeface="Verdana"/>
                <a:cs typeface="Verdana"/>
              </a:rPr>
              <a:t>9462277780</a:t>
            </a:r>
            <a:endParaRPr sz="900" dirty="0">
              <a:latin typeface="Verdana"/>
              <a:cs typeface="Verdana"/>
            </a:endParaRPr>
          </a:p>
        </p:txBody>
      </p:sp>
      <p:sp>
        <p:nvSpPr>
          <p:cNvPr id="19" name="object 19"/>
          <p:cNvSpPr txBox="1"/>
          <p:nvPr/>
        </p:nvSpPr>
        <p:spPr>
          <a:xfrm>
            <a:off x="369824" y="2648336"/>
            <a:ext cx="4007485" cy="3975704"/>
          </a:xfrm>
          <a:prstGeom prst="rect">
            <a:avLst/>
          </a:prstGeom>
        </p:spPr>
        <p:txBody>
          <a:bodyPr vert="horz" wrap="square" lIns="0" tIns="93345" rIns="0" bIns="0" rtlCol="0">
            <a:spAutoFit/>
          </a:bodyPr>
          <a:lstStyle/>
          <a:p>
            <a:pPr marL="197485" algn="just">
              <a:lnSpc>
                <a:spcPct val="100000"/>
              </a:lnSpc>
              <a:spcBef>
                <a:spcPts val="735"/>
              </a:spcBef>
            </a:pPr>
            <a:r>
              <a:rPr sz="1200" b="1" spc="-5" dirty="0">
                <a:solidFill>
                  <a:srgbClr val="006FAC"/>
                </a:solidFill>
                <a:latin typeface="Verdana"/>
                <a:cs typeface="Verdana"/>
              </a:rPr>
              <a:t>Strengths</a:t>
            </a:r>
            <a:endParaRPr sz="1200" dirty="0">
              <a:latin typeface="Verdana"/>
              <a:cs typeface="Verdana"/>
            </a:endParaRPr>
          </a:p>
          <a:p>
            <a:pPr marL="184785" marR="276225" indent="-172720" algn="just">
              <a:lnSpc>
                <a:spcPct val="114100"/>
              </a:lnSpc>
              <a:spcBef>
                <a:spcPts val="405"/>
              </a:spcBef>
              <a:buFont typeface="Arial MT"/>
              <a:buChar char="•"/>
              <a:tabLst>
                <a:tab pos="185420" algn="l"/>
              </a:tabLst>
            </a:pPr>
            <a:r>
              <a:rPr sz="1100" dirty="0">
                <a:latin typeface="Verdana"/>
                <a:cs typeface="Verdana"/>
              </a:rPr>
              <a:t>A </a:t>
            </a:r>
            <a:r>
              <a:rPr sz="1100" spc="-5" dirty="0">
                <a:latin typeface="Verdana"/>
                <a:cs typeface="Verdana"/>
              </a:rPr>
              <a:t>self driven</a:t>
            </a:r>
            <a:r>
              <a:rPr sz="1100" spc="25" dirty="0">
                <a:latin typeface="Verdana"/>
                <a:cs typeface="Verdana"/>
              </a:rPr>
              <a:t> </a:t>
            </a:r>
            <a:r>
              <a:rPr sz="1100" spc="-5" dirty="0">
                <a:latin typeface="Verdana"/>
                <a:cs typeface="Verdana"/>
              </a:rPr>
              <a:t>learner</a:t>
            </a:r>
            <a:r>
              <a:rPr sz="1100" spc="15" dirty="0">
                <a:latin typeface="Verdana"/>
                <a:cs typeface="Verdana"/>
              </a:rPr>
              <a:t> </a:t>
            </a:r>
            <a:r>
              <a:rPr sz="1100" spc="-5" dirty="0">
                <a:latin typeface="Verdana"/>
                <a:cs typeface="Verdana"/>
              </a:rPr>
              <a:t>with</a:t>
            </a:r>
            <a:r>
              <a:rPr sz="1100" spc="20" dirty="0">
                <a:latin typeface="Verdana"/>
                <a:cs typeface="Verdana"/>
              </a:rPr>
              <a:t> </a:t>
            </a:r>
            <a:r>
              <a:rPr sz="1100" spc="-5" dirty="0">
                <a:latin typeface="Verdana"/>
                <a:cs typeface="Verdana"/>
              </a:rPr>
              <a:t>Front-End</a:t>
            </a:r>
            <a:r>
              <a:rPr sz="1100" spc="10" dirty="0">
                <a:latin typeface="Verdana"/>
                <a:cs typeface="Verdana"/>
              </a:rPr>
              <a:t> </a:t>
            </a:r>
            <a:r>
              <a:rPr sz="1100" dirty="0">
                <a:latin typeface="Verdana"/>
                <a:cs typeface="Verdana"/>
              </a:rPr>
              <a:t>and</a:t>
            </a:r>
            <a:r>
              <a:rPr sz="1100" spc="5" dirty="0">
                <a:latin typeface="Verdana"/>
                <a:cs typeface="Verdana"/>
              </a:rPr>
              <a:t> </a:t>
            </a:r>
            <a:r>
              <a:rPr sz="1100" spc="-5" dirty="0">
                <a:latin typeface="Verdana"/>
                <a:cs typeface="Verdana"/>
              </a:rPr>
              <a:t>Back-End </a:t>
            </a:r>
            <a:r>
              <a:rPr sz="1100" spc="-375" dirty="0">
                <a:latin typeface="Verdana"/>
                <a:cs typeface="Verdana"/>
              </a:rPr>
              <a:t> </a:t>
            </a:r>
            <a:r>
              <a:rPr sz="1100" spc="-5" dirty="0">
                <a:latin typeface="Verdana"/>
                <a:cs typeface="Verdana"/>
              </a:rPr>
              <a:t>knowledge.</a:t>
            </a:r>
            <a:r>
              <a:rPr sz="1100" spc="-10" dirty="0">
                <a:latin typeface="Verdana"/>
                <a:cs typeface="Verdana"/>
              </a:rPr>
              <a:t> </a:t>
            </a:r>
            <a:r>
              <a:rPr sz="1100" spc="-5" dirty="0">
                <a:latin typeface="Verdana"/>
                <a:cs typeface="Verdana"/>
              </a:rPr>
              <a:t>Passionate</a:t>
            </a:r>
            <a:r>
              <a:rPr sz="1100" spc="15" dirty="0">
                <a:latin typeface="Verdana"/>
                <a:cs typeface="Verdana"/>
              </a:rPr>
              <a:t> </a:t>
            </a:r>
            <a:r>
              <a:rPr sz="1100" dirty="0">
                <a:latin typeface="Verdana"/>
                <a:cs typeface="Verdana"/>
              </a:rPr>
              <a:t>about</a:t>
            </a:r>
            <a:r>
              <a:rPr sz="1100" spc="5" dirty="0">
                <a:latin typeface="Verdana"/>
                <a:cs typeface="Verdana"/>
              </a:rPr>
              <a:t> </a:t>
            </a:r>
            <a:r>
              <a:rPr sz="1100" spc="-5" dirty="0">
                <a:latin typeface="Verdana"/>
                <a:cs typeface="Verdana"/>
              </a:rPr>
              <a:t>implementing</a:t>
            </a:r>
            <a:r>
              <a:rPr sz="1100" spc="45" dirty="0">
                <a:latin typeface="Verdana"/>
                <a:cs typeface="Verdana"/>
              </a:rPr>
              <a:t> </a:t>
            </a:r>
            <a:r>
              <a:rPr sz="1100" dirty="0">
                <a:latin typeface="Verdana"/>
                <a:cs typeface="Verdana"/>
              </a:rPr>
              <a:t>and </a:t>
            </a:r>
            <a:r>
              <a:rPr sz="1100" spc="5" dirty="0">
                <a:latin typeface="Verdana"/>
                <a:cs typeface="Verdana"/>
              </a:rPr>
              <a:t> </a:t>
            </a:r>
            <a:r>
              <a:rPr sz="1100" spc="-5" dirty="0">
                <a:latin typeface="Verdana"/>
                <a:cs typeface="Verdana"/>
              </a:rPr>
              <a:t>launching</a:t>
            </a:r>
            <a:r>
              <a:rPr sz="1100" spc="35" dirty="0">
                <a:latin typeface="Verdana"/>
                <a:cs typeface="Verdana"/>
              </a:rPr>
              <a:t> </a:t>
            </a:r>
            <a:r>
              <a:rPr sz="1100" dirty="0">
                <a:latin typeface="Verdana"/>
                <a:cs typeface="Verdana"/>
              </a:rPr>
              <a:t>new</a:t>
            </a:r>
            <a:r>
              <a:rPr sz="1100" spc="-5" dirty="0">
                <a:latin typeface="Verdana"/>
                <a:cs typeface="Verdana"/>
              </a:rPr>
              <a:t> </a:t>
            </a:r>
            <a:r>
              <a:rPr sz="1100" dirty="0">
                <a:latin typeface="Verdana"/>
                <a:cs typeface="Verdana"/>
              </a:rPr>
              <a:t>projects.</a:t>
            </a:r>
          </a:p>
          <a:p>
            <a:pPr marL="184785" marR="186690" indent="-172720" algn="just">
              <a:lnSpc>
                <a:spcPct val="113599"/>
              </a:lnSpc>
              <a:spcBef>
                <a:spcPts val="1010"/>
              </a:spcBef>
              <a:buFont typeface="Arial MT"/>
              <a:buChar char="•"/>
              <a:tabLst>
                <a:tab pos="185420" algn="l"/>
              </a:tabLst>
            </a:pPr>
            <a:r>
              <a:rPr sz="1100" dirty="0">
                <a:latin typeface="Verdana"/>
                <a:cs typeface="Verdana"/>
              </a:rPr>
              <a:t>Ready</a:t>
            </a:r>
            <a:r>
              <a:rPr sz="1100" spc="-5" dirty="0">
                <a:latin typeface="Verdana"/>
                <a:cs typeface="Verdana"/>
              </a:rPr>
              <a:t> to</a:t>
            </a:r>
            <a:r>
              <a:rPr sz="1100" spc="10" dirty="0">
                <a:latin typeface="Verdana"/>
                <a:cs typeface="Verdana"/>
              </a:rPr>
              <a:t> </a:t>
            </a:r>
            <a:r>
              <a:rPr sz="1100" spc="-5" dirty="0">
                <a:latin typeface="Verdana"/>
                <a:cs typeface="Verdana"/>
              </a:rPr>
              <a:t>learn</a:t>
            </a:r>
            <a:r>
              <a:rPr sz="1100" spc="10" dirty="0">
                <a:latin typeface="Verdana"/>
                <a:cs typeface="Verdana"/>
              </a:rPr>
              <a:t> </a:t>
            </a:r>
            <a:r>
              <a:rPr sz="1100" dirty="0">
                <a:latin typeface="Verdana"/>
                <a:cs typeface="Verdana"/>
              </a:rPr>
              <a:t>new</a:t>
            </a:r>
            <a:r>
              <a:rPr sz="1100" spc="5" dirty="0">
                <a:latin typeface="Verdana"/>
                <a:cs typeface="Verdana"/>
              </a:rPr>
              <a:t> </a:t>
            </a:r>
            <a:r>
              <a:rPr sz="1100" spc="-5" dirty="0">
                <a:latin typeface="Verdana"/>
                <a:cs typeface="Verdana"/>
              </a:rPr>
              <a:t>technologies/Frameworks</a:t>
            </a:r>
            <a:r>
              <a:rPr sz="1100" spc="15" dirty="0">
                <a:latin typeface="Verdana"/>
                <a:cs typeface="Verdana"/>
              </a:rPr>
              <a:t> </a:t>
            </a:r>
            <a:r>
              <a:rPr sz="1100" dirty="0">
                <a:latin typeface="Verdana"/>
                <a:cs typeface="Verdana"/>
              </a:rPr>
              <a:t>and </a:t>
            </a:r>
            <a:r>
              <a:rPr sz="1100" spc="5" dirty="0">
                <a:latin typeface="Verdana"/>
                <a:cs typeface="Verdana"/>
              </a:rPr>
              <a:t> </a:t>
            </a:r>
            <a:r>
              <a:rPr sz="1100" spc="-5" dirty="0">
                <a:latin typeface="Verdana"/>
                <a:cs typeface="Verdana"/>
              </a:rPr>
              <a:t>implement</a:t>
            </a:r>
            <a:r>
              <a:rPr sz="1100" spc="25" dirty="0">
                <a:latin typeface="Verdana"/>
                <a:cs typeface="Verdana"/>
              </a:rPr>
              <a:t> </a:t>
            </a:r>
            <a:r>
              <a:rPr sz="1100" dirty="0">
                <a:latin typeface="Verdana"/>
                <a:cs typeface="Verdana"/>
              </a:rPr>
              <a:t>them</a:t>
            </a:r>
            <a:r>
              <a:rPr sz="1100" spc="10" dirty="0">
                <a:latin typeface="Verdana"/>
                <a:cs typeface="Verdana"/>
              </a:rPr>
              <a:t> </a:t>
            </a:r>
            <a:r>
              <a:rPr sz="1100" spc="-5" dirty="0">
                <a:latin typeface="Verdana"/>
                <a:cs typeface="Verdana"/>
              </a:rPr>
              <a:t>to</a:t>
            </a:r>
            <a:r>
              <a:rPr sz="1100" dirty="0">
                <a:latin typeface="Verdana"/>
                <a:cs typeface="Verdana"/>
              </a:rPr>
              <a:t> </a:t>
            </a:r>
            <a:r>
              <a:rPr sz="1100" spc="-5" dirty="0">
                <a:latin typeface="Verdana"/>
                <a:cs typeface="Verdana"/>
              </a:rPr>
              <a:t>further</a:t>
            </a:r>
            <a:r>
              <a:rPr sz="1100" spc="20" dirty="0">
                <a:latin typeface="Verdana"/>
                <a:cs typeface="Verdana"/>
              </a:rPr>
              <a:t> </a:t>
            </a:r>
            <a:r>
              <a:rPr sz="1100" spc="-5" dirty="0">
                <a:latin typeface="Verdana"/>
                <a:cs typeface="Verdana"/>
              </a:rPr>
              <a:t>improve</a:t>
            </a:r>
            <a:r>
              <a:rPr sz="1100" spc="10" dirty="0">
                <a:latin typeface="Verdana"/>
                <a:cs typeface="Verdana"/>
              </a:rPr>
              <a:t> </a:t>
            </a:r>
            <a:r>
              <a:rPr sz="1100" dirty="0">
                <a:latin typeface="Verdana"/>
                <a:cs typeface="Verdana"/>
              </a:rPr>
              <a:t>my</a:t>
            </a:r>
            <a:r>
              <a:rPr sz="1100" spc="10" dirty="0">
                <a:latin typeface="Verdana"/>
                <a:cs typeface="Verdana"/>
              </a:rPr>
              <a:t> </a:t>
            </a:r>
            <a:r>
              <a:rPr sz="1100" spc="-5" dirty="0">
                <a:latin typeface="Verdana"/>
                <a:cs typeface="Verdana"/>
              </a:rPr>
              <a:t>knowledge.</a:t>
            </a:r>
            <a:endParaRPr sz="1100" dirty="0">
              <a:latin typeface="Verdana"/>
              <a:cs typeface="Verdana"/>
            </a:endParaRPr>
          </a:p>
          <a:p>
            <a:pPr marL="184785" marR="118745" indent="-172720" algn="just">
              <a:lnSpc>
                <a:spcPct val="113599"/>
              </a:lnSpc>
              <a:spcBef>
                <a:spcPts val="1010"/>
              </a:spcBef>
              <a:buFont typeface="Arial MT"/>
              <a:buChar char="•"/>
              <a:tabLst>
                <a:tab pos="185420" algn="l"/>
              </a:tabLst>
            </a:pPr>
            <a:r>
              <a:rPr sz="1100" dirty="0">
                <a:latin typeface="Verdana"/>
                <a:cs typeface="Verdana"/>
              </a:rPr>
              <a:t>A team</a:t>
            </a:r>
            <a:r>
              <a:rPr sz="1100" spc="-10" dirty="0">
                <a:latin typeface="Verdana"/>
                <a:cs typeface="Verdana"/>
              </a:rPr>
              <a:t> </a:t>
            </a:r>
            <a:r>
              <a:rPr sz="1100" spc="-5" dirty="0">
                <a:latin typeface="Verdana"/>
                <a:cs typeface="Verdana"/>
              </a:rPr>
              <a:t>player</a:t>
            </a:r>
            <a:r>
              <a:rPr sz="1100" spc="15" dirty="0">
                <a:latin typeface="Verdana"/>
                <a:cs typeface="Verdana"/>
              </a:rPr>
              <a:t> </a:t>
            </a:r>
            <a:r>
              <a:rPr sz="1100" spc="-5" dirty="0">
                <a:latin typeface="Verdana"/>
                <a:cs typeface="Verdana"/>
              </a:rPr>
              <a:t>with</a:t>
            </a:r>
            <a:r>
              <a:rPr sz="1100" spc="15" dirty="0">
                <a:latin typeface="Verdana"/>
                <a:cs typeface="Verdana"/>
              </a:rPr>
              <a:t> </a:t>
            </a:r>
            <a:r>
              <a:rPr sz="1100" dirty="0">
                <a:latin typeface="Verdana"/>
                <a:cs typeface="Verdana"/>
              </a:rPr>
              <a:t>good</a:t>
            </a:r>
            <a:r>
              <a:rPr sz="1100" spc="-5" dirty="0">
                <a:latin typeface="Verdana"/>
                <a:cs typeface="Verdana"/>
              </a:rPr>
              <a:t> communication</a:t>
            </a:r>
            <a:r>
              <a:rPr sz="1100" spc="30" dirty="0">
                <a:latin typeface="Verdana"/>
                <a:cs typeface="Verdana"/>
              </a:rPr>
              <a:t> </a:t>
            </a:r>
            <a:r>
              <a:rPr sz="1100" spc="-5" dirty="0">
                <a:latin typeface="Verdana"/>
                <a:cs typeface="Verdana"/>
              </a:rPr>
              <a:t>skill</a:t>
            </a:r>
            <a:r>
              <a:rPr sz="1100" spc="20" dirty="0">
                <a:latin typeface="Verdana"/>
                <a:cs typeface="Verdana"/>
              </a:rPr>
              <a:t> </a:t>
            </a:r>
            <a:r>
              <a:rPr sz="1100" spc="-5" dirty="0">
                <a:latin typeface="Verdana"/>
                <a:cs typeface="Verdana"/>
              </a:rPr>
              <a:t>always </a:t>
            </a:r>
            <a:r>
              <a:rPr sz="1100" spc="-375" dirty="0">
                <a:latin typeface="Verdana"/>
                <a:cs typeface="Verdana"/>
              </a:rPr>
              <a:t> </a:t>
            </a:r>
            <a:r>
              <a:rPr sz="1100" dirty="0">
                <a:latin typeface="Verdana"/>
                <a:cs typeface="Verdana"/>
              </a:rPr>
              <a:t>ready </a:t>
            </a:r>
            <a:r>
              <a:rPr sz="1100" spc="-5" dirty="0">
                <a:latin typeface="Verdana"/>
                <a:cs typeface="Verdana"/>
              </a:rPr>
              <a:t>to</a:t>
            </a:r>
            <a:r>
              <a:rPr sz="1100" dirty="0">
                <a:latin typeface="Verdana"/>
                <a:cs typeface="Verdana"/>
              </a:rPr>
              <a:t> </a:t>
            </a:r>
            <a:r>
              <a:rPr sz="1100" spc="-5" dirty="0">
                <a:latin typeface="Verdana"/>
                <a:cs typeface="Verdana"/>
              </a:rPr>
              <a:t>work</a:t>
            </a:r>
            <a:r>
              <a:rPr sz="1100" spc="-10" dirty="0">
                <a:latin typeface="Verdana"/>
                <a:cs typeface="Verdana"/>
              </a:rPr>
              <a:t> </a:t>
            </a:r>
            <a:r>
              <a:rPr sz="1100" dirty="0">
                <a:latin typeface="Verdana"/>
                <a:cs typeface="Verdana"/>
              </a:rPr>
              <a:t>for</a:t>
            </a:r>
            <a:r>
              <a:rPr sz="1100" spc="-10" dirty="0">
                <a:latin typeface="Verdana"/>
                <a:cs typeface="Verdana"/>
              </a:rPr>
              <a:t> </a:t>
            </a:r>
            <a:r>
              <a:rPr sz="1100" dirty="0">
                <a:latin typeface="Verdana"/>
                <a:cs typeface="Verdana"/>
              </a:rPr>
              <a:t>the</a:t>
            </a:r>
            <a:r>
              <a:rPr sz="1100" spc="15" dirty="0">
                <a:latin typeface="Verdana"/>
                <a:cs typeface="Verdana"/>
              </a:rPr>
              <a:t> </a:t>
            </a:r>
            <a:r>
              <a:rPr sz="1100" spc="-5" dirty="0">
                <a:latin typeface="Verdana"/>
                <a:cs typeface="Verdana"/>
              </a:rPr>
              <a:t>enrichment</a:t>
            </a:r>
            <a:r>
              <a:rPr sz="1100" spc="15" dirty="0">
                <a:latin typeface="Verdana"/>
                <a:cs typeface="Verdana"/>
              </a:rPr>
              <a:t> </a:t>
            </a:r>
            <a:r>
              <a:rPr sz="1100" dirty="0">
                <a:latin typeface="Verdana"/>
                <a:cs typeface="Verdana"/>
              </a:rPr>
              <a:t>of</a:t>
            </a:r>
            <a:r>
              <a:rPr sz="1100" spc="-10" dirty="0">
                <a:latin typeface="Verdana"/>
                <a:cs typeface="Verdana"/>
              </a:rPr>
              <a:t> </a:t>
            </a:r>
            <a:r>
              <a:rPr sz="1100" spc="-5" dirty="0">
                <a:latin typeface="Verdana"/>
                <a:cs typeface="Verdana"/>
              </a:rPr>
              <a:t>knowledge.</a:t>
            </a:r>
            <a:endParaRPr lang="en-IN" sz="1100" spc="-5" dirty="0">
              <a:latin typeface="Verdana"/>
              <a:cs typeface="Verdana"/>
            </a:endParaRPr>
          </a:p>
          <a:p>
            <a:pPr marL="184785" marR="118745" indent="-172720" algn="just">
              <a:lnSpc>
                <a:spcPct val="113599"/>
              </a:lnSpc>
              <a:spcBef>
                <a:spcPts val="1010"/>
              </a:spcBef>
              <a:buFont typeface="Arial MT"/>
              <a:buChar char="•"/>
              <a:tabLst>
                <a:tab pos="185420" algn="l"/>
              </a:tabLst>
            </a:pPr>
            <a:r>
              <a:rPr lang="en-IN" sz="1100" spc="-5" dirty="0">
                <a:latin typeface="Verdana"/>
                <a:cs typeface="Verdana"/>
              </a:rPr>
              <a:t>Understanding of RDBMS concepts using SQL Server. Practical understanding of C# </a:t>
            </a:r>
          </a:p>
          <a:p>
            <a:pPr marL="184785" marR="118745" indent="-172720" algn="just">
              <a:lnSpc>
                <a:spcPct val="113599"/>
              </a:lnSpc>
              <a:spcBef>
                <a:spcPts val="1010"/>
              </a:spcBef>
              <a:buFont typeface="Arial MT"/>
              <a:buChar char="•"/>
              <a:tabLst>
                <a:tab pos="185420" algn="l"/>
              </a:tabLst>
            </a:pPr>
            <a:r>
              <a:rPr lang="en-IN" sz="1100" spc="-5" dirty="0">
                <a:latin typeface="Verdana"/>
                <a:cs typeface="Verdana"/>
              </a:rPr>
              <a:t>Hands on experience in developing applications using .NET Framework, Entity Framework and ADO.NET .</a:t>
            </a:r>
          </a:p>
          <a:p>
            <a:pPr marL="184785" marR="118745" indent="-172720" algn="just">
              <a:lnSpc>
                <a:spcPct val="113599"/>
              </a:lnSpc>
              <a:spcBef>
                <a:spcPts val="1010"/>
              </a:spcBef>
              <a:buFont typeface="Arial MT"/>
              <a:buChar char="•"/>
              <a:tabLst>
                <a:tab pos="185420" algn="l"/>
              </a:tabLst>
            </a:pPr>
            <a:r>
              <a:rPr lang="en-IN" sz="1100" spc="-5" dirty="0">
                <a:latin typeface="Verdana"/>
                <a:cs typeface="Verdana"/>
              </a:rPr>
              <a:t>Also</a:t>
            </a:r>
            <a:r>
              <a:rPr lang="en-IN" sz="1100" dirty="0">
                <a:latin typeface="Verdana"/>
                <a:cs typeface="Verdana"/>
              </a:rPr>
              <a:t> Implemented</a:t>
            </a:r>
            <a:r>
              <a:rPr lang="en-IN" sz="1100" spc="5" dirty="0">
                <a:latin typeface="Verdana"/>
                <a:cs typeface="Verdana"/>
              </a:rPr>
              <a:t> </a:t>
            </a:r>
            <a:r>
              <a:rPr lang="en-IN" sz="1100" spc="-5" dirty="0">
                <a:latin typeface="Verdana"/>
                <a:cs typeface="Verdana"/>
              </a:rPr>
              <a:t>.NET Core API </a:t>
            </a:r>
            <a:r>
              <a:rPr lang="en-IN" sz="1100" dirty="0">
                <a:latin typeface="Verdana"/>
                <a:cs typeface="Verdana"/>
              </a:rPr>
              <a:t>and</a:t>
            </a:r>
            <a:r>
              <a:rPr lang="en-IN" sz="1100" spc="5" dirty="0">
                <a:latin typeface="Verdana"/>
                <a:cs typeface="Verdana"/>
              </a:rPr>
              <a:t> </a:t>
            </a:r>
            <a:r>
              <a:rPr lang="en-IN" sz="1100" spc="-5" dirty="0">
                <a:latin typeface="Verdana"/>
                <a:cs typeface="Verdana"/>
              </a:rPr>
              <a:t>Angular </a:t>
            </a:r>
            <a:r>
              <a:rPr lang="en-IN" sz="1100" spc="-10" dirty="0">
                <a:latin typeface="Verdana"/>
                <a:cs typeface="Verdana"/>
              </a:rPr>
              <a:t>in </a:t>
            </a:r>
            <a:r>
              <a:rPr lang="en-IN" sz="1100" spc="-375" dirty="0">
                <a:latin typeface="Verdana"/>
                <a:cs typeface="Verdana"/>
              </a:rPr>
              <a:t> </a:t>
            </a:r>
            <a:r>
              <a:rPr lang="en-IN" sz="1100" dirty="0">
                <a:latin typeface="Verdana"/>
                <a:cs typeface="Verdana"/>
              </a:rPr>
              <a:t>case</a:t>
            </a:r>
            <a:r>
              <a:rPr lang="en-IN" sz="1100" spc="-20" dirty="0">
                <a:latin typeface="Verdana"/>
                <a:cs typeface="Verdana"/>
              </a:rPr>
              <a:t> </a:t>
            </a:r>
            <a:r>
              <a:rPr lang="en-IN" sz="1100" dirty="0">
                <a:latin typeface="Verdana"/>
                <a:cs typeface="Verdana"/>
              </a:rPr>
              <a:t>study</a:t>
            </a:r>
            <a:r>
              <a:rPr lang="en-IN" sz="1100" spc="15" dirty="0">
                <a:latin typeface="Verdana"/>
                <a:cs typeface="Verdana"/>
              </a:rPr>
              <a:t> </a:t>
            </a:r>
            <a:r>
              <a:rPr lang="en-IN" sz="1100" dirty="0">
                <a:latin typeface="Verdana"/>
                <a:cs typeface="Verdana"/>
              </a:rPr>
              <a:t>and</a:t>
            </a:r>
            <a:r>
              <a:rPr lang="en-IN" sz="1100" spc="5" dirty="0">
                <a:latin typeface="Verdana"/>
                <a:cs typeface="Verdana"/>
              </a:rPr>
              <a:t> </a:t>
            </a:r>
            <a:r>
              <a:rPr lang="en-IN" sz="1100" spc="-5" dirty="0">
                <a:latin typeface="Verdana"/>
                <a:cs typeface="Verdana"/>
              </a:rPr>
              <a:t>upskilling</a:t>
            </a:r>
            <a:r>
              <a:rPr lang="en-IN" sz="1100" spc="60" dirty="0">
                <a:latin typeface="Verdana"/>
                <a:cs typeface="Verdana"/>
              </a:rPr>
              <a:t> </a:t>
            </a:r>
            <a:r>
              <a:rPr lang="en-IN" sz="1100" spc="-5" dirty="0">
                <a:latin typeface="Verdana"/>
                <a:cs typeface="Verdana"/>
              </a:rPr>
              <a:t>day</a:t>
            </a:r>
            <a:r>
              <a:rPr lang="en-IN" sz="1100" dirty="0">
                <a:latin typeface="Verdana"/>
                <a:cs typeface="Verdana"/>
              </a:rPr>
              <a:t> </a:t>
            </a:r>
            <a:r>
              <a:rPr lang="en-IN" sz="1100" spc="-5" dirty="0">
                <a:latin typeface="Verdana"/>
                <a:cs typeface="Verdana"/>
              </a:rPr>
              <a:t>by</a:t>
            </a:r>
            <a:r>
              <a:rPr lang="en-IN" sz="1100" spc="-10" dirty="0">
                <a:latin typeface="Verdana"/>
                <a:cs typeface="Verdana"/>
              </a:rPr>
              <a:t> </a:t>
            </a:r>
            <a:r>
              <a:rPr lang="en-IN" sz="1100" spc="-5" dirty="0">
                <a:latin typeface="Verdana"/>
                <a:cs typeface="Verdana"/>
              </a:rPr>
              <a:t>day.</a:t>
            </a:r>
            <a:endParaRPr lang="en-IN" sz="1100" dirty="0">
              <a:latin typeface="Verdana"/>
              <a:cs typeface="Verdana"/>
            </a:endParaRPr>
          </a:p>
          <a:p>
            <a:pPr marL="184785" marR="118745" indent="-172720" algn="just">
              <a:lnSpc>
                <a:spcPct val="113599"/>
              </a:lnSpc>
              <a:spcBef>
                <a:spcPts val="1010"/>
              </a:spcBef>
              <a:buFont typeface="Arial MT"/>
              <a:buChar char="•"/>
              <a:tabLst>
                <a:tab pos="185420" algn="l"/>
              </a:tabLst>
            </a:pPr>
            <a:endParaRPr sz="1100" dirty="0">
              <a:latin typeface="Verdana"/>
              <a:cs typeface="Verdana"/>
            </a:endParaRPr>
          </a:p>
        </p:txBody>
      </p:sp>
      <p:pic>
        <p:nvPicPr>
          <p:cNvPr id="30" name="object 30"/>
          <p:cNvPicPr/>
          <p:nvPr/>
        </p:nvPicPr>
        <p:blipFill>
          <a:blip r:embed="rId6" cstate="print"/>
          <a:stretch>
            <a:fillRect/>
          </a:stretch>
        </p:blipFill>
        <p:spPr>
          <a:xfrm>
            <a:off x="7126528" y="6232027"/>
            <a:ext cx="470915" cy="470916"/>
          </a:xfrm>
          <a:prstGeom prst="rect">
            <a:avLst/>
          </a:prstGeom>
        </p:spPr>
      </p:pic>
      <p:sp>
        <p:nvSpPr>
          <p:cNvPr id="33" name="object 33"/>
          <p:cNvSpPr txBox="1">
            <a:spLocks noGrp="1"/>
          </p:cNvSpPr>
          <p:nvPr>
            <p:ph type="title"/>
          </p:nvPr>
        </p:nvSpPr>
        <p:spPr>
          <a:xfrm>
            <a:off x="2409104" y="269173"/>
            <a:ext cx="3182621" cy="335989"/>
          </a:xfrm>
          <a:prstGeom prst="rect">
            <a:avLst/>
          </a:prstGeom>
        </p:spPr>
        <p:txBody>
          <a:bodyPr vert="horz" wrap="square" lIns="0" tIns="12700" rIns="0" bIns="0" rtlCol="0">
            <a:spAutoFit/>
          </a:bodyPr>
          <a:lstStyle/>
          <a:p>
            <a:pPr marL="12700">
              <a:lnSpc>
                <a:spcPct val="100000"/>
              </a:lnSpc>
              <a:spcBef>
                <a:spcPts val="100"/>
              </a:spcBef>
            </a:pPr>
            <a:r>
              <a:rPr lang="en-IN" b="0" spc="-5" dirty="0"/>
              <a:t>Devendra Sharma</a:t>
            </a:r>
            <a:endParaRPr b="0" dirty="0"/>
          </a:p>
        </p:txBody>
      </p:sp>
      <p:sp>
        <p:nvSpPr>
          <p:cNvPr id="34" name="object 34"/>
          <p:cNvSpPr txBox="1"/>
          <p:nvPr/>
        </p:nvSpPr>
        <p:spPr>
          <a:xfrm>
            <a:off x="4931007" y="6384705"/>
            <a:ext cx="3210560" cy="182742"/>
          </a:xfrm>
          <a:prstGeom prst="rect">
            <a:avLst/>
          </a:prstGeom>
        </p:spPr>
        <p:txBody>
          <a:bodyPr vert="horz" wrap="square" lIns="0" tIns="13335" rIns="0" bIns="0" rtlCol="0">
            <a:spAutoFit/>
          </a:bodyPr>
          <a:lstStyle/>
          <a:p>
            <a:pPr marL="12700">
              <a:lnSpc>
                <a:spcPct val="100000"/>
              </a:lnSpc>
              <a:spcBef>
                <a:spcPts val="105"/>
              </a:spcBef>
            </a:pPr>
            <a:r>
              <a:rPr sz="1100" dirty="0">
                <a:latin typeface="Verdana"/>
                <a:cs typeface="Verdana"/>
              </a:rPr>
              <a:t>Check</a:t>
            </a:r>
            <a:r>
              <a:rPr sz="1100" spc="-30" dirty="0">
                <a:latin typeface="Verdana"/>
                <a:cs typeface="Verdana"/>
              </a:rPr>
              <a:t> </a:t>
            </a:r>
            <a:r>
              <a:rPr sz="1100" dirty="0">
                <a:latin typeface="Verdana"/>
                <a:cs typeface="Verdana"/>
              </a:rPr>
              <a:t>out</a:t>
            </a:r>
            <a:r>
              <a:rPr sz="1100" spc="-5" dirty="0">
                <a:latin typeface="Verdana"/>
                <a:cs typeface="Verdana"/>
              </a:rPr>
              <a:t> </a:t>
            </a:r>
            <a:r>
              <a:rPr sz="1100" dirty="0">
                <a:latin typeface="Verdana"/>
                <a:cs typeface="Verdana"/>
              </a:rPr>
              <a:t>my work</a:t>
            </a:r>
            <a:r>
              <a:rPr sz="1100" spc="-15" dirty="0">
                <a:latin typeface="Verdana"/>
                <a:cs typeface="Verdana"/>
              </a:rPr>
              <a:t> </a:t>
            </a:r>
            <a:r>
              <a:rPr sz="1100" dirty="0">
                <a:latin typeface="Verdana"/>
                <a:cs typeface="Verdana"/>
              </a:rPr>
              <a:t>on</a:t>
            </a:r>
            <a:r>
              <a:rPr sz="1100" spc="-15" dirty="0">
                <a:latin typeface="Verdana"/>
                <a:cs typeface="Verdana"/>
              </a:rPr>
              <a:t> </a:t>
            </a:r>
            <a:r>
              <a:rPr sz="1100" spc="-5" dirty="0">
                <a:latin typeface="Verdana"/>
                <a:cs typeface="Verdana"/>
                <a:hlinkClick r:id="rId7"/>
              </a:rPr>
              <a:t>GitHub</a:t>
            </a:r>
            <a:endParaRPr sz="1100" dirty="0">
              <a:latin typeface="Verdana"/>
              <a:cs typeface="Verdana"/>
            </a:endParaRPr>
          </a:p>
        </p:txBody>
      </p:sp>
      <p:sp>
        <p:nvSpPr>
          <p:cNvPr id="36" name="object 15">
            <a:extLst>
              <a:ext uri="{FF2B5EF4-FFF2-40B4-BE49-F238E27FC236}">
                <a16:creationId xmlns:a16="http://schemas.microsoft.com/office/drawing/2014/main" id="{B8093696-88BA-4684-8C80-E3A8DFE8E50F}"/>
              </a:ext>
            </a:extLst>
          </p:cNvPr>
          <p:cNvSpPr txBox="1"/>
          <p:nvPr/>
        </p:nvSpPr>
        <p:spPr>
          <a:xfrm>
            <a:off x="2430272" y="987869"/>
            <a:ext cx="3335021" cy="198131"/>
          </a:xfrm>
          <a:prstGeom prst="rect">
            <a:avLst/>
          </a:prstGeom>
        </p:spPr>
        <p:txBody>
          <a:bodyPr vert="horz" wrap="square" lIns="0" tIns="13335" rIns="0" bIns="0" rtlCol="0">
            <a:spAutoFit/>
          </a:bodyPr>
          <a:lstStyle/>
          <a:p>
            <a:pPr marL="12700">
              <a:lnSpc>
                <a:spcPct val="100000"/>
              </a:lnSpc>
              <a:spcBef>
                <a:spcPts val="105"/>
              </a:spcBef>
            </a:pPr>
            <a:r>
              <a:rPr lang="en-IN" sz="1200" dirty="0">
                <a:solidFill>
                  <a:srgbClr val="FFFFFF"/>
                </a:solidFill>
                <a:latin typeface="Verdana"/>
                <a:cs typeface="Verdana"/>
              </a:rPr>
              <a:t>I-Transform Premier Talent Batch</a:t>
            </a:r>
            <a:endParaRPr sz="1200" dirty="0">
              <a:latin typeface="Verdana"/>
              <a:cs typeface="Verdana"/>
            </a:endParaRPr>
          </a:p>
        </p:txBody>
      </p:sp>
      <p:pic>
        <p:nvPicPr>
          <p:cNvPr id="40" name="Picture 39">
            <a:extLst>
              <a:ext uri="{FF2B5EF4-FFF2-40B4-BE49-F238E27FC236}">
                <a16:creationId xmlns:a16="http://schemas.microsoft.com/office/drawing/2014/main" id="{3E6ADB64-8716-4EC4-9313-A8C12F4041FD}"/>
              </a:ext>
            </a:extLst>
          </p:cNvPr>
          <p:cNvPicPr>
            <a:picLocks noChangeAspect="1"/>
          </p:cNvPicPr>
          <p:nvPr/>
        </p:nvPicPr>
        <p:blipFill>
          <a:blip r:embed="rId8"/>
          <a:stretch>
            <a:fillRect/>
          </a:stretch>
        </p:blipFill>
        <p:spPr>
          <a:xfrm>
            <a:off x="9236963" y="1716840"/>
            <a:ext cx="2975106" cy="4304149"/>
          </a:xfrm>
          <a:prstGeom prst="rect">
            <a:avLst/>
          </a:prstGeom>
        </p:spPr>
      </p:pic>
      <p:sp>
        <p:nvSpPr>
          <p:cNvPr id="41" name="Rectangle 40">
            <a:extLst>
              <a:ext uri="{FF2B5EF4-FFF2-40B4-BE49-F238E27FC236}">
                <a16:creationId xmlns:a16="http://schemas.microsoft.com/office/drawing/2014/main" id="{D2555AE9-CFB0-440F-AFA1-C5A48DE84394}"/>
              </a:ext>
            </a:extLst>
          </p:cNvPr>
          <p:cNvSpPr/>
          <p:nvPr/>
        </p:nvSpPr>
        <p:spPr>
          <a:xfrm>
            <a:off x="9230359" y="1409063"/>
            <a:ext cx="721672" cy="307777"/>
          </a:xfrm>
          <a:prstGeom prst="rect">
            <a:avLst/>
          </a:prstGeom>
        </p:spPr>
        <p:txBody>
          <a:bodyPr wrap="none">
            <a:spAutoFit/>
          </a:bodyPr>
          <a:lstStyle/>
          <a:p>
            <a:pPr>
              <a:defRPr/>
            </a:pPr>
            <a:r>
              <a:rPr lang="en-US" altLang="nl-NL" sz="1400" b="1" dirty="0">
                <a:solidFill>
                  <a:srgbClr val="0070AD"/>
                </a:solidFill>
                <a:latin typeface="Verdana" panose="020B0604030504040204" pitchFamily="34" charset="0"/>
              </a:rPr>
              <a:t>Skills</a:t>
            </a:r>
            <a:endParaRPr lang="en-US" sz="1100" dirty="0">
              <a:solidFill>
                <a:prstClr val="black"/>
              </a:solidFill>
              <a:latin typeface="Verdana"/>
            </a:endParaRPr>
          </a:p>
        </p:txBody>
      </p:sp>
      <p:pic>
        <p:nvPicPr>
          <p:cNvPr id="43" name="Picture 42" descr="A person taking a selfie&#10;&#10;Description automatically generated with medium confidence">
            <a:extLst>
              <a:ext uri="{FF2B5EF4-FFF2-40B4-BE49-F238E27FC236}">
                <a16:creationId xmlns:a16="http://schemas.microsoft.com/office/drawing/2014/main" id="{7CAC47EE-6590-42D9-AAAC-5AF22328699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0057" t="16117" r="15186" b="31840"/>
          <a:stretch/>
        </p:blipFill>
        <p:spPr>
          <a:xfrm>
            <a:off x="533629" y="197637"/>
            <a:ext cx="1500048" cy="188366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46" name="TextBox 45">
            <a:extLst>
              <a:ext uri="{FF2B5EF4-FFF2-40B4-BE49-F238E27FC236}">
                <a16:creationId xmlns:a16="http://schemas.microsoft.com/office/drawing/2014/main" id="{A9827CC2-2E62-406B-88DF-FD2E37A1BB03}"/>
              </a:ext>
            </a:extLst>
          </p:cNvPr>
          <p:cNvSpPr txBox="1"/>
          <p:nvPr/>
        </p:nvSpPr>
        <p:spPr>
          <a:xfrm>
            <a:off x="9236963" y="525424"/>
            <a:ext cx="2942844" cy="1037528"/>
          </a:xfrm>
          <a:prstGeom prst="rect">
            <a:avLst/>
          </a:prstGeom>
          <a:noFill/>
        </p:spPr>
        <p:txBody>
          <a:bodyPr wrap="square">
            <a:spAutoFit/>
          </a:bodyPr>
          <a:lstStyle/>
          <a:p>
            <a:pPr marL="73025">
              <a:lnSpc>
                <a:spcPct val="100000"/>
              </a:lnSpc>
              <a:spcBef>
                <a:spcPts val="100"/>
              </a:spcBef>
            </a:pPr>
            <a:r>
              <a:rPr lang="en-IN" sz="1400" b="1" spc="-5" dirty="0">
                <a:solidFill>
                  <a:srgbClr val="006FAC"/>
                </a:solidFill>
                <a:latin typeface="Verdana"/>
                <a:cs typeface="Verdana"/>
              </a:rPr>
              <a:t>Education</a:t>
            </a:r>
            <a:r>
              <a:rPr lang="en-IN" sz="1400" b="1" spc="-15" dirty="0">
                <a:solidFill>
                  <a:srgbClr val="006FAC"/>
                </a:solidFill>
                <a:latin typeface="Verdana"/>
                <a:cs typeface="Verdana"/>
              </a:rPr>
              <a:t> </a:t>
            </a:r>
            <a:r>
              <a:rPr lang="en-IN" sz="1400" b="1" spc="-5" dirty="0">
                <a:solidFill>
                  <a:srgbClr val="006FAC"/>
                </a:solidFill>
                <a:latin typeface="Verdana"/>
                <a:cs typeface="Verdana"/>
              </a:rPr>
              <a:t>and</a:t>
            </a:r>
            <a:r>
              <a:rPr lang="en-IN" sz="1400" b="1" spc="-30" dirty="0">
                <a:solidFill>
                  <a:srgbClr val="006FAC"/>
                </a:solidFill>
                <a:latin typeface="Verdana"/>
                <a:cs typeface="Verdana"/>
              </a:rPr>
              <a:t> </a:t>
            </a:r>
            <a:r>
              <a:rPr lang="en-IN" sz="1400" b="1" spc="-5" dirty="0">
                <a:solidFill>
                  <a:srgbClr val="006FAC"/>
                </a:solidFill>
                <a:latin typeface="Verdana"/>
                <a:cs typeface="Verdana"/>
              </a:rPr>
              <a:t>certificates</a:t>
            </a:r>
            <a:endParaRPr lang="en-IN" sz="1400" dirty="0">
              <a:latin typeface="Verdana"/>
              <a:cs typeface="Verdana"/>
            </a:endParaRPr>
          </a:p>
          <a:p>
            <a:pPr marL="12700" marR="182880">
              <a:lnSpc>
                <a:spcPct val="113999"/>
              </a:lnSpc>
              <a:spcBef>
                <a:spcPts val="615"/>
              </a:spcBef>
            </a:pPr>
            <a:r>
              <a:rPr lang="en-IN" sz="1100" spc="-5" dirty="0">
                <a:latin typeface="Verdana"/>
                <a:cs typeface="Verdana"/>
              </a:rPr>
              <a:t>Bachelor</a:t>
            </a:r>
            <a:r>
              <a:rPr lang="en-IN" sz="1100" spc="55" dirty="0">
                <a:latin typeface="Verdana"/>
                <a:cs typeface="Verdana"/>
              </a:rPr>
              <a:t> </a:t>
            </a:r>
            <a:r>
              <a:rPr lang="en-IN" sz="1100" spc="-5" dirty="0">
                <a:latin typeface="Verdana"/>
                <a:cs typeface="Verdana"/>
              </a:rPr>
              <a:t>of</a:t>
            </a:r>
            <a:r>
              <a:rPr lang="en-IN" sz="1100" spc="35" dirty="0">
                <a:latin typeface="Verdana"/>
                <a:cs typeface="Verdana"/>
              </a:rPr>
              <a:t> </a:t>
            </a:r>
            <a:r>
              <a:rPr lang="en-IN" sz="1100" spc="-5" dirty="0">
                <a:latin typeface="Verdana"/>
                <a:cs typeface="Verdana"/>
              </a:rPr>
              <a:t>Technology </a:t>
            </a:r>
            <a:r>
              <a:rPr lang="en-IN" sz="1100" dirty="0">
                <a:latin typeface="Verdana"/>
                <a:cs typeface="Verdana"/>
              </a:rPr>
              <a:t> </a:t>
            </a:r>
            <a:r>
              <a:rPr lang="en-IN" sz="1100" spc="-5" dirty="0">
                <a:latin typeface="Verdana"/>
                <a:cs typeface="Verdana"/>
              </a:rPr>
              <a:t>Computer  Science</a:t>
            </a:r>
            <a:r>
              <a:rPr lang="en-IN" sz="1100" spc="15" dirty="0">
                <a:latin typeface="Verdana"/>
                <a:cs typeface="Verdana"/>
              </a:rPr>
              <a:t> </a:t>
            </a:r>
            <a:r>
              <a:rPr lang="en-IN" sz="1100" spc="-5" dirty="0">
                <a:latin typeface="Verdana"/>
                <a:cs typeface="Verdana"/>
              </a:rPr>
              <a:t>:</a:t>
            </a:r>
            <a:r>
              <a:rPr lang="en-IN" sz="1100" spc="-20" dirty="0">
                <a:latin typeface="Verdana"/>
                <a:cs typeface="Verdana"/>
              </a:rPr>
              <a:t> </a:t>
            </a:r>
            <a:r>
              <a:rPr lang="en-IN" sz="1100" spc="-5" dirty="0">
                <a:latin typeface="Verdana"/>
                <a:cs typeface="Verdana"/>
              </a:rPr>
              <a:t>2018</a:t>
            </a:r>
            <a:r>
              <a:rPr lang="en-IN" sz="1100" spc="10" dirty="0">
                <a:latin typeface="Verdana"/>
                <a:cs typeface="Verdana"/>
              </a:rPr>
              <a:t> </a:t>
            </a:r>
            <a:r>
              <a:rPr lang="en-IN" sz="1100" spc="-5" dirty="0">
                <a:latin typeface="Verdana"/>
                <a:cs typeface="Verdana"/>
              </a:rPr>
              <a:t>– 2022</a:t>
            </a:r>
          </a:p>
          <a:p>
            <a:pPr marL="12700" marR="182880">
              <a:lnSpc>
                <a:spcPct val="113999"/>
              </a:lnSpc>
              <a:spcBef>
                <a:spcPts val="615"/>
              </a:spcBef>
            </a:pPr>
            <a:endParaRPr lang="en-IN" sz="120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7D4E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284</Words>
  <Application>Microsoft Office PowerPoint</Application>
  <PresentationFormat>Widescreen</PresentationFormat>
  <Paragraphs>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MT</vt:lpstr>
      <vt:lpstr>Calibri</vt:lpstr>
      <vt:lpstr>Verdana</vt:lpstr>
      <vt:lpstr>Office Theme</vt:lpstr>
      <vt:lpstr>Devendra Sharma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Sharma, Devendra</cp:lastModifiedBy>
  <cp:revision>1</cp:revision>
  <dcterms:created xsi:type="dcterms:W3CDTF">2023-01-04T07:27:45Z</dcterms:created>
  <dcterms:modified xsi:type="dcterms:W3CDTF">2023-01-05T22:48:56Z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2021-05-17T00:00:00Z</vt:filetime>
  </property>
  <property fmtid="{D5CDD505-2E9C-101B-9397-08002B2CF9AE}" pid="3" name="Creator">
    <vt:lpwstr>Microsoft® PowerPoint® 2016</vt:lpwstr>
  </property>
  <property fmtid="{D5CDD505-2E9C-101B-9397-08002B2CF9AE}" pid="4" name="LastSaved">
    <vt:filetime>2023-01-04T00:00:00Z</vt:filetime>
  </property>
</Properties>
</file>