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8288000" cy="10287000"/>
  <p:notesSz cx="6858000" cy="9144000"/>
  <p:embeddedFontLst>
    <p:embeddedFont>
      <p:font typeface="Arimo Bold" panose="020B0604020202020204" charset="0"/>
      <p:regular r:id="rId11"/>
    </p:embeddedFont>
    <p:embeddedFont>
      <p:font typeface="Josefin Sans" pitchFamily="2" charset="0"/>
      <p:regular r:id="rId12"/>
      <p:bold r:id="rId13"/>
    </p:embeddedFont>
    <p:embeddedFont>
      <p:font typeface="Paytone On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A04C0-29C4-D1AE-911D-CB074C3B98EB}" v="172" dt="2024-10-27T16:28:57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áp Nguyễn" userId="371771232c0b28a6" providerId="Windows Live" clId="Web-{B26A04C0-29C4-D1AE-911D-CB074C3B98EB}"/>
    <pc:docChg chg="addSld modSld sldOrd">
      <pc:chgData name="Giáp Nguyễn" userId="371771232c0b28a6" providerId="Windows Live" clId="Web-{B26A04C0-29C4-D1AE-911D-CB074C3B98EB}" dt="2024-10-27T16:28:57.441" v="113"/>
      <pc:docMkLst>
        <pc:docMk/>
      </pc:docMkLst>
      <pc:sldChg chg="modTransition">
        <pc:chgData name="Giáp Nguyễn" userId="371771232c0b28a6" providerId="Windows Live" clId="Web-{B26A04C0-29C4-D1AE-911D-CB074C3B98EB}" dt="2024-10-27T16:28:57.441" v="113"/>
        <pc:sldMkLst>
          <pc:docMk/>
          <pc:sldMk cId="0" sldId="257"/>
        </pc:sldMkLst>
      </pc:sldChg>
      <pc:sldChg chg="addAnim delAnim">
        <pc:chgData name="Giáp Nguyễn" userId="371771232c0b28a6" providerId="Windows Live" clId="Web-{B26A04C0-29C4-D1AE-911D-CB074C3B98EB}" dt="2024-10-27T16:22:38.880" v="59"/>
        <pc:sldMkLst>
          <pc:docMk/>
          <pc:sldMk cId="0" sldId="259"/>
        </pc:sldMkLst>
      </pc:sldChg>
      <pc:sldChg chg="modSp addAnim modAnim">
        <pc:chgData name="Giáp Nguyễn" userId="371771232c0b28a6" providerId="Windows Live" clId="Web-{B26A04C0-29C4-D1AE-911D-CB074C3B98EB}" dt="2024-10-27T16:21:25.955" v="54" actId="1076"/>
        <pc:sldMkLst>
          <pc:docMk/>
          <pc:sldMk cId="0" sldId="260"/>
        </pc:sldMkLst>
        <pc:spChg chg="mod">
          <ac:chgData name="Giáp Nguyễn" userId="371771232c0b28a6" providerId="Windows Live" clId="Web-{B26A04C0-29C4-D1AE-911D-CB074C3B98EB}" dt="2024-10-27T16:21:15.517" v="53" actId="20577"/>
          <ac:spMkLst>
            <pc:docMk/>
            <pc:sldMk cId="0" sldId="260"/>
            <ac:spMk id="13" creationId="{00000000-0000-0000-0000-000000000000}"/>
          </ac:spMkLst>
        </pc:spChg>
        <pc:spChg chg="mod">
          <ac:chgData name="Giáp Nguyễn" userId="371771232c0b28a6" providerId="Windows Live" clId="Web-{B26A04C0-29C4-D1AE-911D-CB074C3B98EB}" dt="2024-10-27T16:20:57.391" v="49" actId="20577"/>
          <ac:spMkLst>
            <pc:docMk/>
            <pc:sldMk cId="0" sldId="260"/>
            <ac:spMk id="14" creationId="{00000000-0000-0000-0000-000000000000}"/>
          </ac:spMkLst>
        </pc:spChg>
        <pc:grpChg chg="mod">
          <ac:chgData name="Giáp Nguyễn" userId="371771232c0b28a6" providerId="Windows Live" clId="Web-{B26A04C0-29C4-D1AE-911D-CB074C3B98EB}" dt="2024-10-27T16:21:25.955" v="54" actId="1076"/>
          <ac:grpSpMkLst>
            <pc:docMk/>
            <pc:sldMk cId="0" sldId="260"/>
            <ac:grpSpMk id="9" creationId="{00000000-0000-0000-0000-000000000000}"/>
          </ac:grpSpMkLst>
        </pc:grpChg>
      </pc:sldChg>
      <pc:sldChg chg="modSp addAnim modAnim">
        <pc:chgData name="Giáp Nguyễn" userId="371771232c0b28a6" providerId="Windows Live" clId="Web-{B26A04C0-29C4-D1AE-911D-CB074C3B98EB}" dt="2024-10-27T16:20:16.718" v="44" actId="20577"/>
        <pc:sldMkLst>
          <pc:docMk/>
          <pc:sldMk cId="0" sldId="261"/>
        </pc:sldMkLst>
        <pc:spChg chg="mod">
          <ac:chgData name="Giáp Nguyễn" userId="371771232c0b28a6" providerId="Windows Live" clId="Web-{B26A04C0-29C4-D1AE-911D-CB074C3B98EB}" dt="2024-10-27T16:20:06.561" v="42" actId="2057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Giáp Nguyễn" userId="371771232c0b28a6" providerId="Windows Live" clId="Web-{B26A04C0-29C4-D1AE-911D-CB074C3B98EB}" dt="2024-10-27T16:20:16.718" v="44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Giáp Nguyễn" userId="371771232c0b28a6" providerId="Windows Live" clId="Web-{B26A04C0-29C4-D1AE-911D-CB074C3B98EB}" dt="2024-10-27T16:19:53.092" v="39" actId="20577"/>
          <ac:spMkLst>
            <pc:docMk/>
            <pc:sldMk cId="0" sldId="261"/>
            <ac:spMk id="12" creationId="{00000000-0000-0000-0000-000000000000}"/>
          </ac:spMkLst>
        </pc:spChg>
      </pc:sldChg>
      <pc:sldChg chg="modSp add ord replId modTransition">
        <pc:chgData name="Giáp Nguyễn" userId="371771232c0b28a6" providerId="Windows Live" clId="Web-{B26A04C0-29C4-D1AE-911D-CB074C3B98EB}" dt="2024-10-27T16:26:47.171" v="110"/>
        <pc:sldMkLst>
          <pc:docMk/>
          <pc:sldMk cId="753664163" sldId="263"/>
        </pc:sldMkLst>
        <pc:spChg chg="mod">
          <ac:chgData name="Giáp Nguyễn" userId="371771232c0b28a6" providerId="Windows Live" clId="Web-{B26A04C0-29C4-D1AE-911D-CB074C3B98EB}" dt="2024-10-27T16:26:12.935" v="109" actId="20577"/>
          <ac:spMkLst>
            <pc:docMk/>
            <pc:sldMk cId="753664163" sldId="263"/>
            <ac:spMk id="2" creationId="{00000000-0000-0000-0000-000000000000}"/>
          </ac:spMkLst>
        </pc:spChg>
      </pc:sldChg>
      <pc:sldChg chg="modSp add ord replId modTransition">
        <pc:chgData name="Giáp Nguyễn" userId="371771232c0b28a6" providerId="Windows Live" clId="Web-{B26A04C0-29C4-D1AE-911D-CB074C3B98EB}" dt="2024-10-27T16:26:53.733" v="111"/>
        <pc:sldMkLst>
          <pc:docMk/>
          <pc:sldMk cId="4183990500" sldId="264"/>
        </pc:sldMkLst>
        <pc:spChg chg="mod">
          <ac:chgData name="Giáp Nguyễn" userId="371771232c0b28a6" providerId="Windows Live" clId="Web-{B26A04C0-29C4-D1AE-911D-CB074C3B98EB}" dt="2024-10-27T16:25:53.044" v="105" actId="20577"/>
          <ac:spMkLst>
            <pc:docMk/>
            <pc:sldMk cId="4183990500" sldId="26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2988" y="4049689"/>
            <a:ext cx="13902023" cy="3636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Winform: Timer, backgroundWorker – progressBar </a:t>
            </a:r>
          </a:p>
        </p:txBody>
      </p:sp>
      <p:sp>
        <p:nvSpPr>
          <p:cNvPr id="3" name="Freeform 3"/>
          <p:cNvSpPr/>
          <p:nvPr/>
        </p:nvSpPr>
        <p:spPr>
          <a:xfrm>
            <a:off x="14609343" y="7102522"/>
            <a:ext cx="5091953" cy="5091953"/>
          </a:xfrm>
          <a:custGeom>
            <a:avLst/>
            <a:gdLst/>
            <a:ahLst/>
            <a:cxnLst/>
            <a:rect l="l" t="t" r="r" b="b"/>
            <a:pathLst>
              <a:path w="5091953" h="5091953">
                <a:moveTo>
                  <a:pt x="0" y="0"/>
                </a:moveTo>
                <a:lnTo>
                  <a:pt x="5091953" y="0"/>
                </a:lnTo>
                <a:lnTo>
                  <a:pt x="5091953" y="5091953"/>
                </a:lnTo>
                <a:lnTo>
                  <a:pt x="0" y="5091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54897">
            <a:off x="-1156233" y="993276"/>
            <a:ext cx="4748041" cy="2374020"/>
          </a:xfrm>
          <a:custGeom>
            <a:avLst/>
            <a:gdLst/>
            <a:ahLst/>
            <a:cxnLst/>
            <a:rect l="l" t="t" r="r" b="b"/>
            <a:pathLst>
              <a:path w="4748041" h="2374020">
                <a:moveTo>
                  <a:pt x="0" y="0"/>
                </a:moveTo>
                <a:lnTo>
                  <a:pt x="4748041" y="0"/>
                </a:lnTo>
                <a:lnTo>
                  <a:pt x="4748041" y="2374020"/>
                </a:lnTo>
                <a:lnTo>
                  <a:pt x="0" y="2374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01" b="-50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29399" y="-824993"/>
            <a:ext cx="3707385" cy="3707385"/>
          </a:xfrm>
          <a:custGeom>
            <a:avLst/>
            <a:gdLst/>
            <a:ahLst/>
            <a:cxnLst/>
            <a:rect l="l" t="t" r="r" b="b"/>
            <a:pathLst>
              <a:path w="3707385" h="3707385">
                <a:moveTo>
                  <a:pt x="0" y="0"/>
                </a:moveTo>
                <a:lnTo>
                  <a:pt x="3707385" y="0"/>
                </a:lnTo>
                <a:lnTo>
                  <a:pt x="3707385" y="3707385"/>
                </a:lnTo>
                <a:lnTo>
                  <a:pt x="0" y="3707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264908" y="-763564"/>
            <a:ext cx="3584528" cy="3584528"/>
          </a:xfrm>
          <a:custGeom>
            <a:avLst/>
            <a:gdLst/>
            <a:ahLst/>
            <a:cxnLst/>
            <a:rect l="l" t="t" r="r" b="b"/>
            <a:pathLst>
              <a:path w="3584528" h="3584528">
                <a:moveTo>
                  <a:pt x="0" y="0"/>
                </a:moveTo>
                <a:lnTo>
                  <a:pt x="3584528" y="0"/>
                </a:lnTo>
                <a:lnTo>
                  <a:pt x="3584528" y="3584528"/>
                </a:lnTo>
                <a:lnTo>
                  <a:pt x="0" y="3584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495736" y="7951811"/>
            <a:ext cx="3584528" cy="3584528"/>
          </a:xfrm>
          <a:custGeom>
            <a:avLst/>
            <a:gdLst/>
            <a:ahLst/>
            <a:cxnLst/>
            <a:rect l="l" t="t" r="r" b="b"/>
            <a:pathLst>
              <a:path w="3584528" h="3584528">
                <a:moveTo>
                  <a:pt x="0" y="0"/>
                </a:moveTo>
                <a:lnTo>
                  <a:pt x="3584528" y="0"/>
                </a:lnTo>
                <a:lnTo>
                  <a:pt x="3584528" y="3584528"/>
                </a:lnTo>
                <a:lnTo>
                  <a:pt x="0" y="3584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667442" y="7810289"/>
            <a:ext cx="4953421" cy="4953421"/>
          </a:xfrm>
          <a:custGeom>
            <a:avLst/>
            <a:gdLst/>
            <a:ahLst/>
            <a:cxnLst/>
            <a:rect l="l" t="t" r="r" b="b"/>
            <a:pathLst>
              <a:path w="4953421" h="4953421">
                <a:moveTo>
                  <a:pt x="0" y="0"/>
                </a:moveTo>
                <a:lnTo>
                  <a:pt x="4953421" y="0"/>
                </a:lnTo>
                <a:lnTo>
                  <a:pt x="4953421" y="4953421"/>
                </a:lnTo>
                <a:lnTo>
                  <a:pt x="0" y="49534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930580" y="9372600"/>
            <a:ext cx="426839" cy="85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48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39894" y="2386603"/>
            <a:ext cx="12008211" cy="437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4937" b="1" spc="93">
                <a:solidFill>
                  <a:srgbClr val="202020"/>
                </a:solidFill>
                <a:latin typeface="Arimo Bold"/>
                <a:ea typeface="Arimo Bold"/>
                <a:cs typeface="Arimo Bold"/>
                <a:sym typeface="Arimo Bold"/>
              </a:rPr>
              <a:t>1. Cách dùng</a:t>
            </a:r>
          </a:p>
          <a:p>
            <a:pPr algn="l">
              <a:lnSpc>
                <a:spcPts val="6912"/>
              </a:lnSpc>
            </a:pPr>
            <a:r>
              <a:rPr lang="en-US" sz="4937" b="1" spc="93">
                <a:solidFill>
                  <a:srgbClr val="202020"/>
                </a:solidFill>
                <a:latin typeface="Arimo Bold"/>
                <a:ea typeface="Arimo Bold"/>
                <a:cs typeface="Arimo Bold"/>
                <a:sym typeface="Arimo Bold"/>
              </a:rPr>
              <a:t>2. Cách đặt tên</a:t>
            </a:r>
          </a:p>
          <a:p>
            <a:pPr algn="l">
              <a:lnSpc>
                <a:spcPts val="6912"/>
              </a:lnSpc>
            </a:pPr>
            <a:r>
              <a:rPr lang="en-US" sz="4937" b="1" spc="93">
                <a:solidFill>
                  <a:srgbClr val="202020"/>
                </a:solidFill>
                <a:latin typeface="Arimo Bold"/>
                <a:ea typeface="Arimo Bold"/>
                <a:cs typeface="Arimo Bold"/>
                <a:sym typeface="Arimo Bold"/>
              </a:rPr>
              <a:t>3. Các Properties cần chú ý</a:t>
            </a:r>
          </a:p>
          <a:p>
            <a:pPr algn="l">
              <a:lnSpc>
                <a:spcPts val="6912"/>
              </a:lnSpc>
            </a:pPr>
            <a:r>
              <a:rPr lang="en-US" sz="4937" b="1" spc="97">
                <a:solidFill>
                  <a:srgbClr val="202020"/>
                </a:solidFill>
                <a:latin typeface="Arimo Bold"/>
                <a:ea typeface="Arimo Bold"/>
                <a:cs typeface="Arimo Bold"/>
                <a:sym typeface="Arimo Bold"/>
              </a:rPr>
              <a:t>4. Viết chương trình bài toán bất kỳ chạy liên quan đến nội dung tìm hiểu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73969" y="135414"/>
            <a:ext cx="10940062" cy="980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7998">
                <a:solidFill>
                  <a:srgbClr val="202020"/>
                </a:solidFill>
                <a:latin typeface="Paytone One"/>
                <a:ea typeface="Paytone One"/>
                <a:cs typeface="Paytone One"/>
                <a:sym typeface="Paytone One"/>
              </a:rPr>
              <a:t>NỘI DUNG</a:t>
            </a:r>
          </a:p>
        </p:txBody>
      </p:sp>
      <p:sp>
        <p:nvSpPr>
          <p:cNvPr id="4" name="Freeform 4"/>
          <p:cNvSpPr/>
          <p:nvPr/>
        </p:nvSpPr>
        <p:spPr>
          <a:xfrm>
            <a:off x="-2479725" y="1066380"/>
            <a:ext cx="3744660" cy="3744660"/>
          </a:xfrm>
          <a:custGeom>
            <a:avLst/>
            <a:gdLst/>
            <a:ahLst/>
            <a:cxnLst/>
            <a:rect l="l" t="t" r="r" b="b"/>
            <a:pathLst>
              <a:path w="3744660" h="3744660">
                <a:moveTo>
                  <a:pt x="0" y="0"/>
                </a:moveTo>
                <a:lnTo>
                  <a:pt x="3744660" y="0"/>
                </a:lnTo>
                <a:lnTo>
                  <a:pt x="3744660" y="3744660"/>
                </a:lnTo>
                <a:lnTo>
                  <a:pt x="0" y="374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668468" y="7211655"/>
            <a:ext cx="3239064" cy="3239064"/>
          </a:xfrm>
          <a:custGeom>
            <a:avLst/>
            <a:gdLst/>
            <a:ahLst/>
            <a:cxnLst/>
            <a:rect l="l" t="t" r="r" b="b"/>
            <a:pathLst>
              <a:path w="3239064" h="3239064">
                <a:moveTo>
                  <a:pt x="0" y="0"/>
                </a:moveTo>
                <a:lnTo>
                  <a:pt x="3239064" y="0"/>
                </a:lnTo>
                <a:lnTo>
                  <a:pt x="3239064" y="3239064"/>
                </a:lnTo>
                <a:lnTo>
                  <a:pt x="0" y="323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5143500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59300" y="6723801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259300" y="5933650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259300" y="7513951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9230265">
            <a:off x="-2825384" y="8367648"/>
            <a:ext cx="4435977" cy="2217988"/>
          </a:xfrm>
          <a:custGeom>
            <a:avLst/>
            <a:gdLst/>
            <a:ahLst/>
            <a:cxnLst/>
            <a:rect l="l" t="t" r="r" b="b"/>
            <a:pathLst>
              <a:path w="4435977" h="2217988">
                <a:moveTo>
                  <a:pt x="0" y="0"/>
                </a:moveTo>
                <a:lnTo>
                  <a:pt x="4435977" y="0"/>
                </a:lnTo>
                <a:lnTo>
                  <a:pt x="4435977" y="2217988"/>
                </a:lnTo>
                <a:lnTo>
                  <a:pt x="0" y="2217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429" b="-429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138314" y="9434830"/>
            <a:ext cx="264170" cy="85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48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79725" y="1066380"/>
            <a:ext cx="3744660" cy="3744660"/>
          </a:xfrm>
          <a:custGeom>
            <a:avLst/>
            <a:gdLst/>
            <a:ahLst/>
            <a:cxnLst/>
            <a:rect l="l" t="t" r="r" b="b"/>
            <a:pathLst>
              <a:path w="3744660" h="3744660">
                <a:moveTo>
                  <a:pt x="0" y="0"/>
                </a:moveTo>
                <a:lnTo>
                  <a:pt x="3744660" y="0"/>
                </a:lnTo>
                <a:lnTo>
                  <a:pt x="3744660" y="3744660"/>
                </a:lnTo>
                <a:lnTo>
                  <a:pt x="0" y="374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68468" y="7211655"/>
            <a:ext cx="3239064" cy="3239064"/>
          </a:xfrm>
          <a:custGeom>
            <a:avLst/>
            <a:gdLst/>
            <a:ahLst/>
            <a:cxnLst/>
            <a:rect l="l" t="t" r="r" b="b"/>
            <a:pathLst>
              <a:path w="3239064" h="3239064">
                <a:moveTo>
                  <a:pt x="0" y="0"/>
                </a:moveTo>
                <a:lnTo>
                  <a:pt x="3239064" y="0"/>
                </a:lnTo>
                <a:lnTo>
                  <a:pt x="3239064" y="3239064"/>
                </a:lnTo>
                <a:lnTo>
                  <a:pt x="0" y="323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716372"/>
            <a:ext cx="8562809" cy="6938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1" lvl="3" indent="-259398" algn="l">
              <a:lnSpc>
                <a:spcPts val="5320"/>
              </a:lnSpc>
              <a:buFont typeface="Arial"/>
              <a:buChar char="￭"/>
            </a:pPr>
            <a:r>
              <a:rPr lang="en-US" sz="3800" spc="57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CÁCH SỬ DỤNG TIMER</a:t>
            </a:r>
          </a:p>
          <a:p>
            <a:pPr marL="600507" lvl="3" indent="-150127" algn="l">
              <a:lnSpc>
                <a:spcPts val="3078"/>
              </a:lnSpc>
              <a:buFont typeface="Arial"/>
              <a:buChar char="￭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THÊM TIMER VÀO FORM:</a:t>
            </a:r>
          </a:p>
          <a:p>
            <a:pPr marL="939266" lvl="4" indent="-187853" algn="l">
              <a:lnSpc>
                <a:spcPts val="3078"/>
              </a:lnSpc>
              <a:buFont typeface="Arial"/>
              <a:buChar char="•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BẠN CÓ THỂ KÉO THẢ TIMER TỪ TOOLBOX VÀO FORM TRONG VISUAL STUDIO HOẶC TẠO NÓ THÔNG QUA MÃ.</a:t>
            </a:r>
          </a:p>
          <a:p>
            <a:pPr marL="600507" lvl="3" indent="-150127" algn="l">
              <a:lnSpc>
                <a:spcPts val="3078"/>
              </a:lnSpc>
              <a:buFont typeface="Arial"/>
              <a:buChar char="￭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CẤU HÌNH TIMER:</a:t>
            </a:r>
          </a:p>
          <a:p>
            <a:pPr marL="939266" lvl="4" indent="-187853" algn="l">
              <a:lnSpc>
                <a:spcPts val="3078"/>
              </a:lnSpc>
              <a:buFont typeface="Arial"/>
              <a:buChar char="•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ĐẶT THUỘC TÍNH INTERVAL ĐỂ XÁC ĐỊNH KHOẢNG THỜI GIAN (TÍNH BẰNG MILLISECONDS) GIỮA CÁC LẦN GỌI SỰ KIỆN TICK.</a:t>
            </a:r>
          </a:p>
          <a:p>
            <a:pPr marL="939266" lvl="4" indent="-187853" algn="l">
              <a:lnSpc>
                <a:spcPts val="3078"/>
              </a:lnSpc>
              <a:buFont typeface="Arial"/>
              <a:buChar char="•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ĐẶT THUỘC TÍNH ENABLED ĐỂ BẬT HOẶC TẮT TIMER.</a:t>
            </a:r>
          </a:p>
          <a:p>
            <a:pPr marL="600507" lvl="3" indent="-150127" algn="l">
              <a:lnSpc>
                <a:spcPts val="3078"/>
              </a:lnSpc>
              <a:buFont typeface="Arial"/>
              <a:buChar char="￭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XỬ LÝ SỰ KIỆN TICK:</a:t>
            </a:r>
          </a:p>
          <a:p>
            <a:pPr marL="939266" lvl="4" indent="-187853" algn="l">
              <a:lnSpc>
                <a:spcPts val="3078"/>
              </a:lnSpc>
              <a:buFont typeface="Arial"/>
              <a:buChar char="•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BẠN CẦN THÊM MỘT PHƯƠNG THỨC XỬ LÝ CHO SỰ KIỆN TICK ĐỂ XÁC ĐỊNH HÀNH ĐỘNG SẼ THỰC HIỆN KHI TIMER "KÊU".</a:t>
            </a:r>
          </a:p>
          <a:p>
            <a:pPr marL="939266" lvl="4" indent="-187853" algn="l">
              <a:lnSpc>
                <a:spcPts val="1960"/>
              </a:lnSpc>
            </a:pPr>
            <a:endParaRPr lang="en-US" sz="2199" spc="328">
              <a:solidFill>
                <a:srgbClr val="20202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7259300" y="435670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593700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59300" y="514685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259300" y="672715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9230265">
            <a:off x="-2825384" y="8367648"/>
            <a:ext cx="4435977" cy="2217988"/>
          </a:xfrm>
          <a:custGeom>
            <a:avLst/>
            <a:gdLst/>
            <a:ahLst/>
            <a:cxnLst/>
            <a:rect l="l" t="t" r="r" b="b"/>
            <a:pathLst>
              <a:path w="4435977" h="2217988">
                <a:moveTo>
                  <a:pt x="0" y="0"/>
                </a:moveTo>
                <a:lnTo>
                  <a:pt x="4435977" y="0"/>
                </a:lnTo>
                <a:lnTo>
                  <a:pt x="4435977" y="2217988"/>
                </a:lnTo>
                <a:lnTo>
                  <a:pt x="0" y="2217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429" b="-429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04036" y="1887822"/>
            <a:ext cx="7055264" cy="5108984"/>
            <a:chOff x="0" y="0"/>
            <a:chExt cx="9407019" cy="681197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407017" cy="6812026"/>
            </a:xfrm>
            <a:custGeom>
              <a:avLst/>
              <a:gdLst/>
              <a:ahLst/>
              <a:cxnLst/>
              <a:rect l="l" t="t" r="r" b="b"/>
              <a:pathLst>
                <a:path w="9407017" h="6812026">
                  <a:moveTo>
                    <a:pt x="0" y="0"/>
                  </a:moveTo>
                  <a:lnTo>
                    <a:pt x="9407017" y="0"/>
                  </a:lnTo>
                  <a:lnTo>
                    <a:pt x="9407017" y="6812026"/>
                  </a:lnTo>
                  <a:lnTo>
                    <a:pt x="0" y="68120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9042350" y="9693911"/>
            <a:ext cx="203299" cy="59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199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73969" y="685483"/>
            <a:ext cx="10940062" cy="9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7998">
                <a:solidFill>
                  <a:srgbClr val="202020"/>
                </a:solidFill>
                <a:latin typeface="Paytone One"/>
                <a:ea typeface="Paytone One"/>
                <a:cs typeface="Paytone One"/>
                <a:sym typeface="Paytone One"/>
              </a:rPr>
              <a:t>1.Timer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79725" y="1066380"/>
            <a:ext cx="3744660" cy="3744660"/>
          </a:xfrm>
          <a:custGeom>
            <a:avLst/>
            <a:gdLst/>
            <a:ahLst/>
            <a:cxnLst/>
            <a:rect l="l" t="t" r="r" b="b"/>
            <a:pathLst>
              <a:path w="3744660" h="3744660">
                <a:moveTo>
                  <a:pt x="0" y="0"/>
                </a:moveTo>
                <a:lnTo>
                  <a:pt x="3744660" y="0"/>
                </a:lnTo>
                <a:lnTo>
                  <a:pt x="3744660" y="3744660"/>
                </a:lnTo>
                <a:lnTo>
                  <a:pt x="0" y="374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68468" y="7211655"/>
            <a:ext cx="3239064" cy="3239064"/>
          </a:xfrm>
          <a:custGeom>
            <a:avLst/>
            <a:gdLst/>
            <a:ahLst/>
            <a:cxnLst/>
            <a:rect l="l" t="t" r="r" b="b"/>
            <a:pathLst>
              <a:path w="3239064" h="3239064">
                <a:moveTo>
                  <a:pt x="0" y="0"/>
                </a:moveTo>
                <a:lnTo>
                  <a:pt x="3239064" y="0"/>
                </a:lnTo>
                <a:lnTo>
                  <a:pt x="3239064" y="3239064"/>
                </a:lnTo>
                <a:lnTo>
                  <a:pt x="0" y="323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59300" y="435670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59300" y="593700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514685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59300" y="672715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9230265">
            <a:off x="-2825384" y="8367648"/>
            <a:ext cx="4435977" cy="2217988"/>
          </a:xfrm>
          <a:custGeom>
            <a:avLst/>
            <a:gdLst/>
            <a:ahLst/>
            <a:cxnLst/>
            <a:rect l="l" t="t" r="r" b="b"/>
            <a:pathLst>
              <a:path w="4435977" h="2217988">
                <a:moveTo>
                  <a:pt x="0" y="0"/>
                </a:moveTo>
                <a:lnTo>
                  <a:pt x="4435977" y="0"/>
                </a:lnTo>
                <a:lnTo>
                  <a:pt x="4435977" y="2217988"/>
                </a:lnTo>
                <a:lnTo>
                  <a:pt x="0" y="2217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429" b="-42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042350" y="9693911"/>
            <a:ext cx="203299" cy="59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199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8693" y="1523365"/>
            <a:ext cx="16093914" cy="2686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1" lvl="3" indent="-259398" algn="l">
              <a:lnSpc>
                <a:spcPts val="5320"/>
              </a:lnSpc>
              <a:buFont typeface="Arial"/>
              <a:buChar char="￭"/>
            </a:pPr>
            <a:r>
              <a:rPr lang="en-US" sz="3800" spc="57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CÁC THUỘC TÍNH CẦN CHÚ Ý</a:t>
            </a:r>
          </a:p>
          <a:p>
            <a:pPr marL="655118" lvl="3" indent="-163780" algn="l">
              <a:lnSpc>
                <a:spcPts val="3359"/>
              </a:lnSpc>
              <a:buFont typeface="Arial"/>
              <a:buChar char="￭"/>
            </a:pPr>
            <a:r>
              <a:rPr lang="en-US" sz="2399" spc="359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Interval: Thời gian giữa các lần Tick (tính bằng milliseconds).</a:t>
            </a:r>
          </a:p>
          <a:p>
            <a:pPr marL="655118" lvl="3" indent="-163780" algn="l">
              <a:lnSpc>
                <a:spcPts val="3359"/>
              </a:lnSpc>
              <a:buFont typeface="Arial"/>
              <a:buChar char="￭"/>
            </a:pPr>
            <a:r>
              <a:rPr lang="en-US" sz="2399" spc="359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Enabled: Cho phép hoặc không cho phép Timer hoạt động.</a:t>
            </a:r>
          </a:p>
          <a:p>
            <a:pPr marL="655118" lvl="3" indent="-163780" algn="l">
              <a:lnSpc>
                <a:spcPts val="3359"/>
              </a:lnSpc>
              <a:buFont typeface="Arial"/>
              <a:buChar char="￭"/>
            </a:pPr>
            <a:r>
              <a:rPr lang="en-US" sz="2399" spc="359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Tag: Có thể sử dụng để lưu trữ thông tin bổ sung liên quan đến Timer.</a:t>
            </a:r>
          </a:p>
          <a:p>
            <a:pPr marL="655118" lvl="3" indent="-163780" algn="l">
              <a:lnSpc>
                <a:spcPts val="3359"/>
              </a:lnSpc>
              <a:buFont typeface="Arial"/>
              <a:buChar char="￭"/>
            </a:pPr>
            <a:r>
              <a:rPr lang="en-US" sz="2399" spc="359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Name: Tên của Timer, giúp dễ dàng nhận diện khi làm việc với nhiều Timer.</a:t>
            </a:r>
          </a:p>
          <a:p>
            <a:pPr marL="655118" lvl="3" indent="-163780" algn="l">
              <a:lnSpc>
                <a:spcPts val="1960"/>
              </a:lnSpc>
            </a:pPr>
            <a:endParaRPr lang="en-US" sz="2399" spc="359">
              <a:solidFill>
                <a:srgbClr val="20202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64935" y="6333267"/>
            <a:ext cx="16093914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1" lvl="3" indent="-259398" algn="l">
              <a:lnSpc>
                <a:spcPts val="5320"/>
              </a:lnSpc>
              <a:buFont typeface="Arial"/>
              <a:buChar char="￭"/>
            </a:pPr>
            <a:r>
              <a:rPr lang="en-US" sz="3800" spc="57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LƯU Ý</a:t>
            </a:r>
          </a:p>
          <a:p>
            <a:pPr marL="600508" lvl="3" indent="-150127" algn="l">
              <a:lnSpc>
                <a:spcPts val="3078"/>
              </a:lnSpc>
              <a:buFont typeface="Arial"/>
              <a:buChar char="￭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Timer trong WinForms không chạy trên luồng giao diện người dùng, vì vậy nếu bạn cần thực hiện các tác vụ nặng, hãy cân nhắc sử dụng BackgroundWorker hoặc Task.</a:t>
            </a:r>
          </a:p>
          <a:p>
            <a:pPr marL="600508" lvl="3" indent="-150127" algn="l">
              <a:lnSpc>
                <a:spcPts val="1960"/>
              </a:lnSpc>
            </a:pPr>
            <a:endParaRPr lang="en-US" sz="2199" spc="328">
              <a:solidFill>
                <a:srgbClr val="20202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61038" y="3978671"/>
            <a:ext cx="16093914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1" lvl="3" indent="-259398" algn="l">
              <a:lnSpc>
                <a:spcPts val="5320"/>
              </a:lnSpc>
              <a:buFont typeface="Arial"/>
              <a:buChar char="￭"/>
            </a:pPr>
            <a:r>
              <a:rPr lang="en-US" sz="3800" spc="57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CÁCH ĐẶT TÊN</a:t>
            </a:r>
          </a:p>
          <a:p>
            <a:pPr marL="600508" lvl="3" indent="-150127" algn="l">
              <a:lnSpc>
                <a:spcPts val="3078"/>
              </a:lnSpc>
              <a:buFont typeface="Arial"/>
              <a:buChar char="￭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Tên Timer: Nên đặt tên rõ ràng, ví dụ: myTimer, updateTimer (...+Timer)</a:t>
            </a:r>
          </a:p>
          <a:p>
            <a:pPr marL="600508" lvl="3" indent="-150127" algn="l">
              <a:lnSpc>
                <a:spcPts val="3078"/>
              </a:lnSpc>
              <a:buFont typeface="Arial"/>
              <a:buChar char="￭"/>
            </a:pPr>
            <a:r>
              <a:rPr lang="en-US" sz="2199" spc="328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Tên sự kiện: Nên sử dụng quy tắc đặt tên sự kiện như OnTimerTick để dễ dàng nhận biết chức năng.</a:t>
            </a:r>
          </a:p>
          <a:p>
            <a:pPr marL="600508" lvl="3" indent="-150127" algn="l">
              <a:lnSpc>
                <a:spcPts val="1960"/>
              </a:lnSpc>
            </a:pPr>
            <a:endParaRPr lang="en-US" sz="2199" spc="328">
              <a:solidFill>
                <a:srgbClr val="20202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2988" y="4049689"/>
            <a:ext cx="13902023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DEMO TIMER</a:t>
            </a:r>
            <a:endParaRPr lang="en-US" sz="10400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609343" y="7102522"/>
            <a:ext cx="5091953" cy="5091953"/>
          </a:xfrm>
          <a:custGeom>
            <a:avLst/>
            <a:gdLst/>
            <a:ahLst/>
            <a:cxnLst/>
            <a:rect l="l" t="t" r="r" b="b"/>
            <a:pathLst>
              <a:path w="5091953" h="5091953">
                <a:moveTo>
                  <a:pt x="0" y="0"/>
                </a:moveTo>
                <a:lnTo>
                  <a:pt x="5091953" y="0"/>
                </a:lnTo>
                <a:lnTo>
                  <a:pt x="5091953" y="5091953"/>
                </a:lnTo>
                <a:lnTo>
                  <a:pt x="0" y="5091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54897">
            <a:off x="-1156233" y="993276"/>
            <a:ext cx="4748041" cy="2374020"/>
          </a:xfrm>
          <a:custGeom>
            <a:avLst/>
            <a:gdLst/>
            <a:ahLst/>
            <a:cxnLst/>
            <a:rect l="l" t="t" r="r" b="b"/>
            <a:pathLst>
              <a:path w="4748041" h="2374020">
                <a:moveTo>
                  <a:pt x="0" y="0"/>
                </a:moveTo>
                <a:lnTo>
                  <a:pt x="4748041" y="0"/>
                </a:lnTo>
                <a:lnTo>
                  <a:pt x="4748041" y="2374020"/>
                </a:lnTo>
                <a:lnTo>
                  <a:pt x="0" y="2374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01" b="-50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29399" y="-824993"/>
            <a:ext cx="3707385" cy="3707385"/>
          </a:xfrm>
          <a:custGeom>
            <a:avLst/>
            <a:gdLst/>
            <a:ahLst/>
            <a:cxnLst/>
            <a:rect l="l" t="t" r="r" b="b"/>
            <a:pathLst>
              <a:path w="3707385" h="3707385">
                <a:moveTo>
                  <a:pt x="0" y="0"/>
                </a:moveTo>
                <a:lnTo>
                  <a:pt x="3707385" y="0"/>
                </a:lnTo>
                <a:lnTo>
                  <a:pt x="3707385" y="3707385"/>
                </a:lnTo>
                <a:lnTo>
                  <a:pt x="0" y="3707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264908" y="-763564"/>
            <a:ext cx="3584528" cy="3584528"/>
          </a:xfrm>
          <a:custGeom>
            <a:avLst/>
            <a:gdLst/>
            <a:ahLst/>
            <a:cxnLst/>
            <a:rect l="l" t="t" r="r" b="b"/>
            <a:pathLst>
              <a:path w="3584528" h="3584528">
                <a:moveTo>
                  <a:pt x="0" y="0"/>
                </a:moveTo>
                <a:lnTo>
                  <a:pt x="3584528" y="0"/>
                </a:lnTo>
                <a:lnTo>
                  <a:pt x="3584528" y="3584528"/>
                </a:lnTo>
                <a:lnTo>
                  <a:pt x="0" y="3584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495736" y="7951811"/>
            <a:ext cx="3584528" cy="3584528"/>
          </a:xfrm>
          <a:custGeom>
            <a:avLst/>
            <a:gdLst/>
            <a:ahLst/>
            <a:cxnLst/>
            <a:rect l="l" t="t" r="r" b="b"/>
            <a:pathLst>
              <a:path w="3584528" h="3584528">
                <a:moveTo>
                  <a:pt x="0" y="0"/>
                </a:moveTo>
                <a:lnTo>
                  <a:pt x="3584528" y="0"/>
                </a:lnTo>
                <a:lnTo>
                  <a:pt x="3584528" y="3584528"/>
                </a:lnTo>
                <a:lnTo>
                  <a:pt x="0" y="3584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667442" y="7810289"/>
            <a:ext cx="4953421" cy="4953421"/>
          </a:xfrm>
          <a:custGeom>
            <a:avLst/>
            <a:gdLst/>
            <a:ahLst/>
            <a:cxnLst/>
            <a:rect l="l" t="t" r="r" b="b"/>
            <a:pathLst>
              <a:path w="4953421" h="4953421">
                <a:moveTo>
                  <a:pt x="0" y="0"/>
                </a:moveTo>
                <a:lnTo>
                  <a:pt x="4953421" y="0"/>
                </a:lnTo>
                <a:lnTo>
                  <a:pt x="4953421" y="4953421"/>
                </a:lnTo>
                <a:lnTo>
                  <a:pt x="0" y="49534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930580" y="9372600"/>
            <a:ext cx="426839" cy="85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48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53664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79725" y="1066380"/>
            <a:ext cx="3744660" cy="3744660"/>
          </a:xfrm>
          <a:custGeom>
            <a:avLst/>
            <a:gdLst/>
            <a:ahLst/>
            <a:cxnLst/>
            <a:rect l="l" t="t" r="r" b="b"/>
            <a:pathLst>
              <a:path w="3744660" h="3744660">
                <a:moveTo>
                  <a:pt x="0" y="0"/>
                </a:moveTo>
                <a:lnTo>
                  <a:pt x="3744660" y="0"/>
                </a:lnTo>
                <a:lnTo>
                  <a:pt x="3744660" y="3744660"/>
                </a:lnTo>
                <a:lnTo>
                  <a:pt x="0" y="374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68468" y="7211655"/>
            <a:ext cx="3239064" cy="3239064"/>
          </a:xfrm>
          <a:custGeom>
            <a:avLst/>
            <a:gdLst/>
            <a:ahLst/>
            <a:cxnLst/>
            <a:rect l="l" t="t" r="r" b="b"/>
            <a:pathLst>
              <a:path w="3239064" h="3239064">
                <a:moveTo>
                  <a:pt x="0" y="0"/>
                </a:moveTo>
                <a:lnTo>
                  <a:pt x="3239064" y="0"/>
                </a:lnTo>
                <a:lnTo>
                  <a:pt x="3239064" y="3239064"/>
                </a:lnTo>
                <a:lnTo>
                  <a:pt x="0" y="323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59300" y="435670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59300" y="593700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514685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59300" y="672715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9230265">
            <a:off x="-2825384" y="8367648"/>
            <a:ext cx="4435977" cy="2217988"/>
          </a:xfrm>
          <a:custGeom>
            <a:avLst/>
            <a:gdLst/>
            <a:ahLst/>
            <a:cxnLst/>
            <a:rect l="l" t="t" r="r" b="b"/>
            <a:pathLst>
              <a:path w="4435977" h="2217988">
                <a:moveTo>
                  <a:pt x="0" y="0"/>
                </a:moveTo>
                <a:lnTo>
                  <a:pt x="4435977" y="0"/>
                </a:lnTo>
                <a:lnTo>
                  <a:pt x="4435977" y="2217988"/>
                </a:lnTo>
                <a:lnTo>
                  <a:pt x="0" y="2217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429" b="-429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1257611" y="4919300"/>
            <a:ext cx="6771597" cy="3813286"/>
            <a:chOff x="0" y="0"/>
            <a:chExt cx="9028796" cy="50843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028811" cy="5084318"/>
            </a:xfrm>
            <a:custGeom>
              <a:avLst/>
              <a:gdLst/>
              <a:ahLst/>
              <a:cxnLst/>
              <a:rect l="l" t="t" r="r" b="b"/>
              <a:pathLst>
                <a:path w="9028811" h="5084318">
                  <a:moveTo>
                    <a:pt x="0" y="0"/>
                  </a:moveTo>
                  <a:lnTo>
                    <a:pt x="9028811" y="0"/>
                  </a:lnTo>
                  <a:lnTo>
                    <a:pt x="9028811" y="5084318"/>
                  </a:lnTo>
                  <a:lnTo>
                    <a:pt x="0" y="508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1664" b="-1665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3407249" y="120651"/>
            <a:ext cx="11676801" cy="2073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7998">
                <a:solidFill>
                  <a:srgbClr val="202020"/>
                </a:solidFill>
                <a:latin typeface="Paytone One"/>
                <a:ea typeface="Paytone One"/>
                <a:cs typeface="Paytone One"/>
                <a:sym typeface="Paytone One"/>
              </a:rPr>
              <a:t>2.BackgroundWorker</a:t>
            </a:r>
          </a:p>
          <a:p>
            <a:pPr algn="ctr">
              <a:lnSpc>
                <a:spcPts val="8799"/>
              </a:lnSpc>
            </a:pPr>
            <a:r>
              <a:rPr lang="en-US" sz="7998">
                <a:solidFill>
                  <a:srgbClr val="202020"/>
                </a:solidFill>
                <a:latin typeface="Paytone One"/>
                <a:ea typeface="Paytone One"/>
                <a:cs typeface="Paytone One"/>
                <a:sym typeface="Paytone One"/>
              </a:rPr>
              <a:t>progressBar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42350" y="9693911"/>
            <a:ext cx="203299" cy="59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199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4554" y="2371995"/>
            <a:ext cx="16093914" cy="2546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0" lvl="3" indent="-259080" algn="l">
              <a:lnSpc>
                <a:spcPts val="5320"/>
              </a:lnSpc>
              <a:buFont typeface="Arial"/>
              <a:buChar char="￭"/>
            </a:pPr>
            <a:r>
              <a:rPr lang="en-US" sz="3800" spc="570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KHI NÀO CẦN SỬ DỤNG</a:t>
            </a:r>
            <a:endParaRPr lang="vi-VN" dirty="0"/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Có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những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công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việc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xử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lý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mất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thời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gian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mà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trong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thời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gian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xử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lý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người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dùng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thực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hiện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các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tác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vụ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khác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thì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có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thể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sinh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ra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lỗi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hoặc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treo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phần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mềm</a:t>
            </a:r>
            <a:endParaRPr lang="en-US" sz="2400" spc="328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Dùng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tương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tác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và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hiển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thị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tiến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trinh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xử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lý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1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công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việc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nào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đó</a:t>
            </a:r>
            <a:endParaRPr lang="en-US" sz="2400" spc="328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ngoài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ra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có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thể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can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thiệp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tiến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trình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khi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đang</a:t>
            </a:r>
            <a:r>
              <a:rPr lang="en-US" sz="24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4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chạy</a:t>
            </a:r>
            <a:endParaRPr lang="en-US" sz="2400" spc="328" err="1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1960"/>
              </a:lnSpc>
            </a:pPr>
            <a:endParaRPr lang="en-US" sz="2199" spc="328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58167" y="4583861"/>
            <a:ext cx="10500158" cy="612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0" lvl="3" indent="-259080" algn="l">
              <a:lnSpc>
                <a:spcPts val="5320"/>
              </a:lnSpc>
              <a:buFont typeface="Arial"/>
              <a:buChar char="￭"/>
            </a:pPr>
            <a:r>
              <a:rPr lang="en-US" sz="3800" spc="570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Cách</a:t>
            </a:r>
            <a:r>
              <a:rPr lang="en-US" sz="3800" spc="570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800" spc="570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sử</a:t>
            </a:r>
            <a:r>
              <a:rPr lang="en-US" sz="3800" spc="570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800" spc="570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dụng</a:t>
            </a:r>
            <a:r>
              <a:rPr lang="en-US" sz="3800" spc="570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800" spc="570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BackgroundWorker</a:t>
            </a:r>
            <a:endParaRPr lang="en-US" sz="3800" spc="570" dirty="0" err="1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Thêm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BackgroundWorker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vào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Form:</a:t>
            </a:r>
            <a:endParaRPr lang="en-US" sz="28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Bạn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có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thể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kéo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thả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BackgroundWorker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từ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Toolbox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vào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Form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trong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Visual Studio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hoặc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tạo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nó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thông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qua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mã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28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Cấu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hình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BackgroundWorker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endParaRPr lang="en-US" sz="28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Đặt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thuộc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tính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WorkerReportsProgress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nếu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bạn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muốn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báo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cáo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tiến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trình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28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Đặt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thuộc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tính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WorkerSupportsCancellation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nếu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bạn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muốn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hỗ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trợ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hủy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tác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vụ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28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Xử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lý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các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sự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kiện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endParaRPr lang="en-US" sz="28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Sự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kiện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chính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cần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xử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lý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là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DoWork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,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RunWorkerCompleted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,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và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(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nếu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cần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) </a:t>
            </a:r>
            <a:r>
              <a:rPr lang="en-US" sz="28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ProgressChanged</a:t>
            </a:r>
            <a:r>
              <a:rPr lang="en-US" sz="28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28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1960"/>
              </a:lnSpc>
            </a:pPr>
            <a:endParaRPr lang="en-US" sz="2199" spc="328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79725" y="1066380"/>
            <a:ext cx="3744660" cy="3744660"/>
          </a:xfrm>
          <a:custGeom>
            <a:avLst/>
            <a:gdLst/>
            <a:ahLst/>
            <a:cxnLst/>
            <a:rect l="l" t="t" r="r" b="b"/>
            <a:pathLst>
              <a:path w="3744660" h="3744660">
                <a:moveTo>
                  <a:pt x="0" y="0"/>
                </a:moveTo>
                <a:lnTo>
                  <a:pt x="3744660" y="0"/>
                </a:lnTo>
                <a:lnTo>
                  <a:pt x="3744660" y="3744660"/>
                </a:lnTo>
                <a:lnTo>
                  <a:pt x="0" y="374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68468" y="7211655"/>
            <a:ext cx="3239064" cy="3239064"/>
          </a:xfrm>
          <a:custGeom>
            <a:avLst/>
            <a:gdLst/>
            <a:ahLst/>
            <a:cxnLst/>
            <a:rect l="l" t="t" r="r" b="b"/>
            <a:pathLst>
              <a:path w="3239064" h="3239064">
                <a:moveTo>
                  <a:pt x="0" y="0"/>
                </a:moveTo>
                <a:lnTo>
                  <a:pt x="3239064" y="0"/>
                </a:lnTo>
                <a:lnTo>
                  <a:pt x="3239064" y="3239064"/>
                </a:lnTo>
                <a:lnTo>
                  <a:pt x="0" y="323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59300" y="435670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59300" y="593700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514685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59300" y="672715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9230265">
            <a:off x="-2825384" y="8367648"/>
            <a:ext cx="4435977" cy="2217988"/>
          </a:xfrm>
          <a:custGeom>
            <a:avLst/>
            <a:gdLst/>
            <a:ahLst/>
            <a:cxnLst/>
            <a:rect l="l" t="t" r="r" b="b"/>
            <a:pathLst>
              <a:path w="4435977" h="2217988">
                <a:moveTo>
                  <a:pt x="0" y="0"/>
                </a:moveTo>
                <a:lnTo>
                  <a:pt x="4435977" y="0"/>
                </a:lnTo>
                <a:lnTo>
                  <a:pt x="4435977" y="2217988"/>
                </a:lnTo>
                <a:lnTo>
                  <a:pt x="0" y="2217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429" b="-42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042350" y="9693911"/>
            <a:ext cx="203299" cy="59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199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7635" y="2874750"/>
            <a:ext cx="16093914" cy="3739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0" lvl="3" indent="-259080" algn="l">
              <a:lnSpc>
                <a:spcPts val="5320"/>
              </a:lnSpc>
              <a:buFont typeface="Arial"/>
              <a:buChar char="￭"/>
            </a:pPr>
            <a:r>
              <a:rPr lang="en-US" sz="3800" spc="570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CÁC THUỘC TÍNH CẦN CHÚ Ý</a:t>
            </a:r>
            <a:endParaRPr lang="vi-VN" dirty="0"/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WorkerReportsProgress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 Cho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phép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báo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cáo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tiến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trình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trong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quá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trình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thực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hiện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32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WorkerSupportsCancellation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 Cho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phép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hủy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tác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vụ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đang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chạy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32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IsBusy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Kiểm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tra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xem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BackgroundWorker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có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đang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thực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hiện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một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tác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vụ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hay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không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32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RunWorkerCompleted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Sự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kiện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xảy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ra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khi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tác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vụ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hoàn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thành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32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ProgressChanged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Sự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kiện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xảy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ra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khi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có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tiến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trình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được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báo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cáo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32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1960"/>
              </a:lnSpc>
            </a:pPr>
            <a:endParaRPr lang="en-US" sz="2199" spc="328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07635" y="6953850"/>
            <a:ext cx="16093914" cy="214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0" lvl="3" indent="-259080" algn="l">
              <a:lnSpc>
                <a:spcPts val="5320"/>
              </a:lnSpc>
              <a:buFont typeface="Arial"/>
              <a:buChar char="￭"/>
            </a:pPr>
            <a:r>
              <a:rPr lang="en-US" sz="3800" spc="570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LƯU Ý</a:t>
            </a:r>
            <a:endParaRPr lang="vi-VN" dirty="0"/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Hãy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đảm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bảo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rằng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mọi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tương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tác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với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giao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diện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người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dùng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đều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được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thực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hiện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trên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luồng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giao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diện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chính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32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Sử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dụng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CancellationPending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trong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DoWork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để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hỗ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trợ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hủy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tác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vụ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32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1960"/>
              </a:lnSpc>
            </a:pPr>
            <a:endParaRPr lang="en-US" sz="2199" spc="328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99805" y="395109"/>
            <a:ext cx="16115480" cy="2149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37590" lvl="3" indent="-259080" algn="l">
              <a:lnSpc>
                <a:spcPts val="5320"/>
              </a:lnSpc>
              <a:buFont typeface="Arial"/>
              <a:buChar char="￭"/>
            </a:pPr>
            <a:r>
              <a:rPr lang="en-US" sz="3800" spc="570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CÁCH ĐẶT TÊN</a:t>
            </a:r>
            <a:endParaRPr lang="vi-VN" dirty="0"/>
          </a:p>
          <a:p>
            <a:pPr marL="600075" lvl="3" indent="-149860">
              <a:lnSpc>
                <a:spcPts val="3078"/>
              </a:lnSpc>
              <a:buFont typeface="Arial"/>
              <a:buChar char="￭"/>
            </a:pP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Tên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BackgroundWorker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Nên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đặt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tên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rõ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ràng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,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ví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dụ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bgw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+...</a:t>
            </a:r>
            <a:endParaRPr lang="en-US" sz="32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3078"/>
              </a:lnSpc>
              <a:buFont typeface="Arial"/>
              <a:buChar char="￭"/>
            </a:pP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Tên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sự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kiện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: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Sử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dụng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quy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tắc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đặt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tên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như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DoWork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,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WorkCompleted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,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và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ReportProgress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để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dễ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dàng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nhận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biết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chức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200" spc="328" err="1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năng</a:t>
            </a:r>
            <a:r>
              <a:rPr lang="en-US" sz="3200" spc="328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lang="en-US" sz="3200" spc="328" dirty="0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  <a:p>
            <a:pPr marL="600075" lvl="3" indent="-149860" algn="l">
              <a:lnSpc>
                <a:spcPts val="1960"/>
              </a:lnSpc>
            </a:pPr>
            <a:endParaRPr lang="en-US" sz="2199" spc="328">
              <a:solidFill>
                <a:srgbClr val="202020"/>
              </a:solidFill>
              <a:latin typeface="Josefin Sans"/>
              <a:ea typeface="Josefin Sans"/>
              <a:cs typeface="Josefin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2988" y="4049689"/>
            <a:ext cx="13902023" cy="2734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dirty="0">
                <a:solidFill>
                  <a:srgbClr val="202020"/>
                </a:solidFill>
                <a:latin typeface="Josefin Sans"/>
                <a:ea typeface="Josefin Sans"/>
                <a:cs typeface="Josefin Sans"/>
                <a:sym typeface="Josefin Sans"/>
              </a:rPr>
              <a:t>DEMO</a:t>
            </a:r>
          </a:p>
          <a:p>
            <a:pPr algn="ctr">
              <a:lnSpc>
                <a:spcPts val="10400"/>
              </a:lnSpc>
            </a:pPr>
            <a:r>
              <a:rPr lang="en-US" sz="10400" dirty="0" err="1">
                <a:solidFill>
                  <a:srgbClr val="202020"/>
                </a:solidFill>
                <a:latin typeface="Josefin Sans"/>
                <a:ea typeface="Josefin Sans"/>
                <a:cs typeface="Josefin Sans"/>
              </a:rPr>
              <a:t>BackgroundWorker</a:t>
            </a:r>
          </a:p>
        </p:txBody>
      </p:sp>
      <p:sp>
        <p:nvSpPr>
          <p:cNvPr id="3" name="Freeform 3"/>
          <p:cNvSpPr/>
          <p:nvPr/>
        </p:nvSpPr>
        <p:spPr>
          <a:xfrm>
            <a:off x="14609343" y="7102522"/>
            <a:ext cx="5091953" cy="5091953"/>
          </a:xfrm>
          <a:custGeom>
            <a:avLst/>
            <a:gdLst/>
            <a:ahLst/>
            <a:cxnLst/>
            <a:rect l="l" t="t" r="r" b="b"/>
            <a:pathLst>
              <a:path w="5091953" h="5091953">
                <a:moveTo>
                  <a:pt x="0" y="0"/>
                </a:moveTo>
                <a:lnTo>
                  <a:pt x="5091953" y="0"/>
                </a:lnTo>
                <a:lnTo>
                  <a:pt x="5091953" y="5091953"/>
                </a:lnTo>
                <a:lnTo>
                  <a:pt x="0" y="5091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54897">
            <a:off x="-1156233" y="993276"/>
            <a:ext cx="4748041" cy="2374020"/>
          </a:xfrm>
          <a:custGeom>
            <a:avLst/>
            <a:gdLst/>
            <a:ahLst/>
            <a:cxnLst/>
            <a:rect l="l" t="t" r="r" b="b"/>
            <a:pathLst>
              <a:path w="4748041" h="2374020">
                <a:moveTo>
                  <a:pt x="0" y="0"/>
                </a:moveTo>
                <a:lnTo>
                  <a:pt x="4748041" y="0"/>
                </a:lnTo>
                <a:lnTo>
                  <a:pt x="4748041" y="2374020"/>
                </a:lnTo>
                <a:lnTo>
                  <a:pt x="0" y="2374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01" b="-50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29399" y="-824993"/>
            <a:ext cx="3707385" cy="3707385"/>
          </a:xfrm>
          <a:custGeom>
            <a:avLst/>
            <a:gdLst/>
            <a:ahLst/>
            <a:cxnLst/>
            <a:rect l="l" t="t" r="r" b="b"/>
            <a:pathLst>
              <a:path w="3707385" h="3707385">
                <a:moveTo>
                  <a:pt x="0" y="0"/>
                </a:moveTo>
                <a:lnTo>
                  <a:pt x="3707385" y="0"/>
                </a:lnTo>
                <a:lnTo>
                  <a:pt x="3707385" y="3707385"/>
                </a:lnTo>
                <a:lnTo>
                  <a:pt x="0" y="3707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264908" y="-763564"/>
            <a:ext cx="3584528" cy="3584528"/>
          </a:xfrm>
          <a:custGeom>
            <a:avLst/>
            <a:gdLst/>
            <a:ahLst/>
            <a:cxnLst/>
            <a:rect l="l" t="t" r="r" b="b"/>
            <a:pathLst>
              <a:path w="3584528" h="3584528">
                <a:moveTo>
                  <a:pt x="0" y="0"/>
                </a:moveTo>
                <a:lnTo>
                  <a:pt x="3584528" y="0"/>
                </a:lnTo>
                <a:lnTo>
                  <a:pt x="3584528" y="3584528"/>
                </a:lnTo>
                <a:lnTo>
                  <a:pt x="0" y="3584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495736" y="7951811"/>
            <a:ext cx="3584528" cy="3584528"/>
          </a:xfrm>
          <a:custGeom>
            <a:avLst/>
            <a:gdLst/>
            <a:ahLst/>
            <a:cxnLst/>
            <a:rect l="l" t="t" r="r" b="b"/>
            <a:pathLst>
              <a:path w="3584528" h="3584528">
                <a:moveTo>
                  <a:pt x="0" y="0"/>
                </a:moveTo>
                <a:lnTo>
                  <a:pt x="3584528" y="0"/>
                </a:lnTo>
                <a:lnTo>
                  <a:pt x="3584528" y="3584528"/>
                </a:lnTo>
                <a:lnTo>
                  <a:pt x="0" y="3584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667442" y="7810289"/>
            <a:ext cx="4953421" cy="4953421"/>
          </a:xfrm>
          <a:custGeom>
            <a:avLst/>
            <a:gdLst/>
            <a:ahLst/>
            <a:cxnLst/>
            <a:rect l="l" t="t" r="r" b="b"/>
            <a:pathLst>
              <a:path w="4953421" h="4953421">
                <a:moveTo>
                  <a:pt x="0" y="0"/>
                </a:moveTo>
                <a:lnTo>
                  <a:pt x="4953421" y="0"/>
                </a:lnTo>
                <a:lnTo>
                  <a:pt x="4953421" y="4953421"/>
                </a:lnTo>
                <a:lnTo>
                  <a:pt x="0" y="49534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930580" y="9372600"/>
            <a:ext cx="426839" cy="85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48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83990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79725" y="1066380"/>
            <a:ext cx="3744660" cy="3744660"/>
          </a:xfrm>
          <a:custGeom>
            <a:avLst/>
            <a:gdLst/>
            <a:ahLst/>
            <a:cxnLst/>
            <a:rect l="l" t="t" r="r" b="b"/>
            <a:pathLst>
              <a:path w="3744660" h="3744660">
                <a:moveTo>
                  <a:pt x="0" y="0"/>
                </a:moveTo>
                <a:lnTo>
                  <a:pt x="3744660" y="0"/>
                </a:lnTo>
                <a:lnTo>
                  <a:pt x="3744660" y="3744660"/>
                </a:lnTo>
                <a:lnTo>
                  <a:pt x="0" y="374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68468" y="7211655"/>
            <a:ext cx="3239064" cy="3239064"/>
          </a:xfrm>
          <a:custGeom>
            <a:avLst/>
            <a:gdLst/>
            <a:ahLst/>
            <a:cxnLst/>
            <a:rect l="l" t="t" r="r" b="b"/>
            <a:pathLst>
              <a:path w="3239064" h="3239064">
                <a:moveTo>
                  <a:pt x="0" y="0"/>
                </a:moveTo>
                <a:lnTo>
                  <a:pt x="3239064" y="0"/>
                </a:lnTo>
                <a:lnTo>
                  <a:pt x="3239064" y="3239064"/>
                </a:lnTo>
                <a:lnTo>
                  <a:pt x="0" y="323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59300" y="435670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59300" y="593700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5146856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59300" y="6727157"/>
            <a:ext cx="484497" cy="484498"/>
          </a:xfrm>
          <a:custGeom>
            <a:avLst/>
            <a:gdLst/>
            <a:ahLst/>
            <a:cxnLst/>
            <a:rect l="l" t="t" r="r" b="b"/>
            <a:pathLst>
              <a:path w="484497" h="484498">
                <a:moveTo>
                  <a:pt x="0" y="0"/>
                </a:moveTo>
                <a:lnTo>
                  <a:pt x="484497" y="0"/>
                </a:lnTo>
                <a:lnTo>
                  <a:pt x="484497" y="484498"/>
                </a:lnTo>
                <a:lnTo>
                  <a:pt x="0" y="484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9230265">
            <a:off x="-2825384" y="8367648"/>
            <a:ext cx="4435977" cy="2217988"/>
          </a:xfrm>
          <a:custGeom>
            <a:avLst/>
            <a:gdLst/>
            <a:ahLst/>
            <a:cxnLst/>
            <a:rect l="l" t="t" r="r" b="b"/>
            <a:pathLst>
              <a:path w="4435977" h="2217988">
                <a:moveTo>
                  <a:pt x="0" y="0"/>
                </a:moveTo>
                <a:lnTo>
                  <a:pt x="4435977" y="0"/>
                </a:lnTo>
                <a:lnTo>
                  <a:pt x="4435977" y="2217988"/>
                </a:lnTo>
                <a:lnTo>
                  <a:pt x="0" y="2217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429" b="-42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042350" y="9693911"/>
            <a:ext cx="203299" cy="59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199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72319" y="2369187"/>
            <a:ext cx="10940062" cy="195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59"/>
              </a:lnSpc>
            </a:pPr>
            <a:r>
              <a:rPr lang="en-US" sz="8899" b="1" spc="177">
                <a:solidFill>
                  <a:srgbClr val="202020"/>
                </a:solidFill>
                <a:latin typeface="Arimo Bold"/>
                <a:ea typeface="Arimo Bold"/>
                <a:cs typeface="Arimo Bold"/>
                <a:sym typeface="Arimo Bold"/>
              </a:rPr>
              <a:t>Any Question?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Tùy chỉnh</PresentationFormat>
  <Paragraphs>0</Paragraphs>
  <Slides>9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winform.pptx</dc:title>
  <cp:revision>52</cp:revision>
  <dcterms:created xsi:type="dcterms:W3CDTF">2006-08-16T00:00:00Z</dcterms:created>
  <dcterms:modified xsi:type="dcterms:W3CDTF">2024-10-27T16:28:59Z</dcterms:modified>
  <dc:identifier>DAGUwIZveGI</dc:identifier>
</cp:coreProperties>
</file>