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4"/>
  </p:sldMasterIdLst>
  <p:notesMasterIdLst>
    <p:notesMasterId r:id="rId49"/>
  </p:notesMasterIdLst>
  <p:handoutMasterIdLst>
    <p:handoutMasterId r:id="rId50"/>
  </p:handoutMasterIdLst>
  <p:sldIdLst>
    <p:sldId id="257" r:id="rId5"/>
    <p:sldId id="258" r:id="rId6"/>
    <p:sldId id="259" r:id="rId7"/>
    <p:sldId id="260" r:id="rId8"/>
    <p:sldId id="261" r:id="rId9"/>
    <p:sldId id="262" r:id="rId10"/>
    <p:sldId id="263" r:id="rId11"/>
    <p:sldId id="264" r:id="rId12"/>
    <p:sldId id="304" r:id="rId13"/>
    <p:sldId id="305" r:id="rId14"/>
    <p:sldId id="265" r:id="rId15"/>
    <p:sldId id="266" r:id="rId16"/>
    <p:sldId id="267" r:id="rId17"/>
    <p:sldId id="295" r:id="rId18"/>
    <p:sldId id="296" r:id="rId19"/>
    <p:sldId id="297" r:id="rId20"/>
    <p:sldId id="298" r:id="rId21"/>
    <p:sldId id="299" r:id="rId22"/>
    <p:sldId id="300" r:id="rId23"/>
    <p:sldId id="301" r:id="rId24"/>
    <p:sldId id="303" r:id="rId25"/>
    <p:sldId id="302" r:id="rId26"/>
    <p:sldId id="306" r:id="rId27"/>
    <p:sldId id="307" r:id="rId28"/>
    <p:sldId id="308" r:id="rId29"/>
    <p:sldId id="309" r:id="rId30"/>
    <p:sldId id="311" r:id="rId31"/>
    <p:sldId id="312" r:id="rId32"/>
    <p:sldId id="313" r:id="rId33"/>
    <p:sldId id="314" r:id="rId34"/>
    <p:sldId id="315" r:id="rId35"/>
    <p:sldId id="316" r:id="rId36"/>
    <p:sldId id="317" r:id="rId37"/>
    <p:sldId id="318" r:id="rId38"/>
    <p:sldId id="319" r:id="rId39"/>
    <p:sldId id="320" r:id="rId40"/>
    <p:sldId id="323" r:id="rId41"/>
    <p:sldId id="324" r:id="rId42"/>
    <p:sldId id="325" r:id="rId43"/>
    <p:sldId id="289" r:id="rId44"/>
    <p:sldId id="290" r:id="rId45"/>
    <p:sldId id="291" r:id="rId46"/>
    <p:sldId id="292" r:id="rId47"/>
    <p:sldId id="2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tcalf, Shane" initials="MS" lastIdx="1" clrIdx="0">
    <p:extLst>
      <p:ext uri="{19B8F6BF-5375-455C-9EA6-DF929625EA0E}">
        <p15:presenceInfo xmlns:p15="http://schemas.microsoft.com/office/powerpoint/2012/main" userId="S-1-5-21-249263827-1212357926-315576832-378156" providerId="AD"/>
      </p:ext>
    </p:extLst>
  </p:cmAuthor>
  <p:cmAuthor id="2" name="Tovey, Steven" initials="TS" lastIdx="18" clrIdx="1">
    <p:extLst>
      <p:ext uri="{19B8F6BF-5375-455C-9EA6-DF929625EA0E}">
        <p15:presenceInfo xmlns:p15="http://schemas.microsoft.com/office/powerpoint/2012/main" userId="Tovey, Steven" providerId="None"/>
      </p:ext>
    </p:extLst>
  </p:cmAuthor>
  <p:cmAuthor id="3" name="Steven Tovey" initials="ST" lastIdx="7" clrIdx="2">
    <p:extLst>
      <p:ext uri="{19B8F6BF-5375-455C-9EA6-DF929625EA0E}">
        <p15:presenceInfo xmlns:p15="http://schemas.microsoft.com/office/powerpoint/2012/main" userId="Steven Tov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9D9FA2"/>
    <a:srgbClr val="636466"/>
    <a:srgbClr val="EC0034"/>
    <a:srgbClr val="000000"/>
    <a:srgbClr val="FFFFFF"/>
    <a:srgbClr val="231E1F"/>
    <a:srgbClr val="69B1C1"/>
    <a:srgbClr val="98878B"/>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77005" autoAdjust="0"/>
  </p:normalViewPr>
  <p:slideViewPr>
    <p:cSldViewPr snapToGrid="0" snapToObjects="1" showGuides="1">
      <p:cViewPr varScale="1">
        <p:scale>
          <a:sx n="62" d="100"/>
          <a:sy n="62" d="100"/>
        </p:scale>
        <p:origin x="792" y="52"/>
      </p:cViewPr>
      <p:guideLst>
        <p:guide orient="horz" pos="2160"/>
        <p:guide pos="552"/>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9B2F52-D0D2-4580-8BD5-E24CF27ED9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05B6D-2D58-4A0B-83DF-09DCD7EF87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A791D-CA8F-4915-A03C-560ED868AA5D}" type="datetimeFigureOut">
              <a:rPr lang="en-US" smtClean="0"/>
              <a:t>11/20/2020</a:t>
            </a:fld>
            <a:endParaRPr lang="en-US"/>
          </a:p>
        </p:txBody>
      </p:sp>
      <p:sp>
        <p:nvSpPr>
          <p:cNvPr id="4" name="Footer Placeholder 3">
            <a:extLst>
              <a:ext uri="{FF2B5EF4-FFF2-40B4-BE49-F238E27FC236}">
                <a16:creationId xmlns:a16="http://schemas.microsoft.com/office/drawing/2014/main" id="{18E8098E-31DE-4C6F-A4A3-7DFDC25A10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5B6F3F-82A8-4FD2-B9EE-3C912AF2C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09EE0E-524B-494D-A8EE-8BC4011DFFBB}" type="slidenum">
              <a:rPr lang="en-US" smtClean="0"/>
              <a:t>‹#›</a:t>
            </a:fld>
            <a:endParaRPr lang="en-US"/>
          </a:p>
        </p:txBody>
      </p:sp>
    </p:spTree>
    <p:extLst>
      <p:ext uri="{BB962C8B-B14F-4D97-AF65-F5344CB8AC3E}">
        <p14:creationId xmlns:p14="http://schemas.microsoft.com/office/powerpoint/2010/main" val="371788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0EE6450D-78A6-654C-84FC-A785C76F4CC2}" type="datetimeFigureOut">
              <a:rPr lang="en-US" smtClean="0"/>
              <a:pPr/>
              <a:t>11/20/2020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F30282C7-CE64-6545-8B0B-3FD7178D3266}" type="slidenum">
              <a:rPr lang="en-US" smtClean="0"/>
              <a:pPr/>
              <a:t>‹#›</a:t>
            </a:fld>
            <a:endParaRPr lang="en-US" dirty="0"/>
          </a:p>
        </p:txBody>
      </p:sp>
    </p:spTree>
    <p:extLst>
      <p:ext uri="{BB962C8B-B14F-4D97-AF65-F5344CB8AC3E}">
        <p14:creationId xmlns:p14="http://schemas.microsoft.com/office/powerpoint/2010/main" val="1051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a:t>
            </a:fld>
            <a:endParaRPr lang="en-US" dirty="0"/>
          </a:p>
        </p:txBody>
      </p:sp>
    </p:spTree>
    <p:extLst>
      <p:ext uri="{BB962C8B-B14F-4D97-AF65-F5344CB8AC3E}">
        <p14:creationId xmlns:p14="http://schemas.microsoft.com/office/powerpoint/2010/main" val="3006463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11</a:t>
            </a:fld>
            <a:endParaRPr lang="en-US" dirty="0"/>
          </a:p>
        </p:txBody>
      </p:sp>
    </p:spTree>
    <p:extLst>
      <p:ext uri="{BB962C8B-B14F-4D97-AF65-F5344CB8AC3E}">
        <p14:creationId xmlns:p14="http://schemas.microsoft.com/office/powerpoint/2010/main" val="29683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12</a:t>
            </a:fld>
            <a:endParaRPr lang="en-US" dirty="0"/>
          </a:p>
        </p:txBody>
      </p:sp>
    </p:spTree>
    <p:extLst>
      <p:ext uri="{BB962C8B-B14F-4D97-AF65-F5344CB8AC3E}">
        <p14:creationId xmlns:p14="http://schemas.microsoft.com/office/powerpoint/2010/main" val="129930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13</a:t>
            </a:fld>
            <a:endParaRPr lang="en-US" dirty="0"/>
          </a:p>
        </p:txBody>
      </p:sp>
    </p:spTree>
    <p:extLst>
      <p:ext uri="{BB962C8B-B14F-4D97-AF65-F5344CB8AC3E}">
        <p14:creationId xmlns:p14="http://schemas.microsoft.com/office/powerpoint/2010/main" val="222858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14</a:t>
            </a:fld>
            <a:endParaRPr lang="en-US" dirty="0"/>
          </a:p>
        </p:txBody>
      </p:sp>
    </p:spTree>
    <p:extLst>
      <p:ext uri="{BB962C8B-B14F-4D97-AF65-F5344CB8AC3E}">
        <p14:creationId xmlns:p14="http://schemas.microsoft.com/office/powerpoint/2010/main" val="195164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15</a:t>
            </a:fld>
            <a:endParaRPr lang="en-US" dirty="0"/>
          </a:p>
        </p:txBody>
      </p:sp>
    </p:spTree>
    <p:extLst>
      <p:ext uri="{BB962C8B-B14F-4D97-AF65-F5344CB8AC3E}">
        <p14:creationId xmlns:p14="http://schemas.microsoft.com/office/powerpoint/2010/main" val="381529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16</a:t>
            </a:fld>
            <a:endParaRPr lang="en-US" dirty="0"/>
          </a:p>
        </p:txBody>
      </p:sp>
    </p:spTree>
    <p:extLst>
      <p:ext uri="{BB962C8B-B14F-4D97-AF65-F5344CB8AC3E}">
        <p14:creationId xmlns:p14="http://schemas.microsoft.com/office/powerpoint/2010/main" val="2531406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17</a:t>
            </a:fld>
            <a:endParaRPr lang="en-US" dirty="0"/>
          </a:p>
        </p:txBody>
      </p:sp>
    </p:spTree>
    <p:extLst>
      <p:ext uri="{BB962C8B-B14F-4D97-AF65-F5344CB8AC3E}">
        <p14:creationId xmlns:p14="http://schemas.microsoft.com/office/powerpoint/2010/main" val="46493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18</a:t>
            </a:fld>
            <a:endParaRPr lang="en-US" dirty="0"/>
          </a:p>
        </p:txBody>
      </p:sp>
    </p:spTree>
    <p:extLst>
      <p:ext uri="{BB962C8B-B14F-4D97-AF65-F5344CB8AC3E}">
        <p14:creationId xmlns:p14="http://schemas.microsoft.com/office/powerpoint/2010/main" val="359947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19</a:t>
            </a:fld>
            <a:endParaRPr lang="en-US" dirty="0"/>
          </a:p>
        </p:txBody>
      </p:sp>
    </p:spTree>
    <p:extLst>
      <p:ext uri="{BB962C8B-B14F-4D97-AF65-F5344CB8AC3E}">
        <p14:creationId xmlns:p14="http://schemas.microsoft.com/office/powerpoint/2010/main" val="354727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20</a:t>
            </a:fld>
            <a:endParaRPr lang="en-US" dirty="0"/>
          </a:p>
        </p:txBody>
      </p:sp>
    </p:spTree>
    <p:extLst>
      <p:ext uri="{BB962C8B-B14F-4D97-AF65-F5344CB8AC3E}">
        <p14:creationId xmlns:p14="http://schemas.microsoft.com/office/powerpoint/2010/main" val="384295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a:t>
            </a:fld>
            <a:endParaRPr lang="en-US" dirty="0"/>
          </a:p>
        </p:txBody>
      </p:sp>
    </p:spTree>
    <p:extLst>
      <p:ext uri="{BB962C8B-B14F-4D97-AF65-F5344CB8AC3E}">
        <p14:creationId xmlns:p14="http://schemas.microsoft.com/office/powerpoint/2010/main" val="2303310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21</a:t>
            </a:fld>
            <a:endParaRPr lang="en-US" dirty="0"/>
          </a:p>
        </p:txBody>
      </p:sp>
    </p:spTree>
    <p:extLst>
      <p:ext uri="{BB962C8B-B14F-4D97-AF65-F5344CB8AC3E}">
        <p14:creationId xmlns:p14="http://schemas.microsoft.com/office/powerpoint/2010/main" val="66863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22</a:t>
            </a:fld>
            <a:endParaRPr lang="en-US" dirty="0"/>
          </a:p>
        </p:txBody>
      </p:sp>
    </p:spTree>
    <p:extLst>
      <p:ext uri="{BB962C8B-B14F-4D97-AF65-F5344CB8AC3E}">
        <p14:creationId xmlns:p14="http://schemas.microsoft.com/office/powerpoint/2010/main" val="1608402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23</a:t>
            </a:fld>
            <a:endParaRPr lang="en-US" dirty="0"/>
          </a:p>
        </p:txBody>
      </p:sp>
    </p:spTree>
    <p:extLst>
      <p:ext uri="{BB962C8B-B14F-4D97-AF65-F5344CB8AC3E}">
        <p14:creationId xmlns:p14="http://schemas.microsoft.com/office/powerpoint/2010/main" val="3837234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24</a:t>
            </a:fld>
            <a:endParaRPr lang="en-US" dirty="0"/>
          </a:p>
        </p:txBody>
      </p:sp>
    </p:spTree>
    <p:extLst>
      <p:ext uri="{BB962C8B-B14F-4D97-AF65-F5344CB8AC3E}">
        <p14:creationId xmlns:p14="http://schemas.microsoft.com/office/powerpoint/2010/main" val="3533335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25</a:t>
            </a:fld>
            <a:endParaRPr lang="en-US" dirty="0"/>
          </a:p>
        </p:txBody>
      </p:sp>
    </p:spTree>
    <p:extLst>
      <p:ext uri="{BB962C8B-B14F-4D97-AF65-F5344CB8AC3E}">
        <p14:creationId xmlns:p14="http://schemas.microsoft.com/office/powerpoint/2010/main" val="1343758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26</a:t>
            </a:fld>
            <a:endParaRPr lang="en-US" dirty="0"/>
          </a:p>
        </p:txBody>
      </p:sp>
    </p:spTree>
    <p:extLst>
      <p:ext uri="{BB962C8B-B14F-4D97-AF65-F5344CB8AC3E}">
        <p14:creationId xmlns:p14="http://schemas.microsoft.com/office/powerpoint/2010/main" val="257880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27</a:t>
            </a:fld>
            <a:endParaRPr lang="en-US" dirty="0"/>
          </a:p>
        </p:txBody>
      </p:sp>
    </p:spTree>
    <p:extLst>
      <p:ext uri="{BB962C8B-B14F-4D97-AF65-F5344CB8AC3E}">
        <p14:creationId xmlns:p14="http://schemas.microsoft.com/office/powerpoint/2010/main" val="849467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28</a:t>
            </a:fld>
            <a:endParaRPr lang="en-US" dirty="0"/>
          </a:p>
        </p:txBody>
      </p:sp>
    </p:spTree>
    <p:extLst>
      <p:ext uri="{BB962C8B-B14F-4D97-AF65-F5344CB8AC3E}">
        <p14:creationId xmlns:p14="http://schemas.microsoft.com/office/powerpoint/2010/main" val="246017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29</a:t>
            </a:fld>
            <a:endParaRPr lang="en-US" dirty="0"/>
          </a:p>
        </p:txBody>
      </p:sp>
    </p:spTree>
    <p:extLst>
      <p:ext uri="{BB962C8B-B14F-4D97-AF65-F5344CB8AC3E}">
        <p14:creationId xmlns:p14="http://schemas.microsoft.com/office/powerpoint/2010/main" val="1967750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30</a:t>
            </a:fld>
            <a:endParaRPr lang="en-US" dirty="0"/>
          </a:p>
        </p:txBody>
      </p:sp>
    </p:spTree>
    <p:extLst>
      <p:ext uri="{BB962C8B-B14F-4D97-AF65-F5344CB8AC3E}">
        <p14:creationId xmlns:p14="http://schemas.microsoft.com/office/powerpoint/2010/main" val="502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4</a:t>
            </a:fld>
            <a:endParaRPr lang="en-US" dirty="0"/>
          </a:p>
        </p:txBody>
      </p:sp>
    </p:spTree>
    <p:extLst>
      <p:ext uri="{BB962C8B-B14F-4D97-AF65-F5344CB8AC3E}">
        <p14:creationId xmlns:p14="http://schemas.microsoft.com/office/powerpoint/2010/main" val="133252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31</a:t>
            </a:fld>
            <a:endParaRPr lang="en-US" dirty="0"/>
          </a:p>
        </p:txBody>
      </p:sp>
    </p:spTree>
    <p:extLst>
      <p:ext uri="{BB962C8B-B14F-4D97-AF65-F5344CB8AC3E}">
        <p14:creationId xmlns:p14="http://schemas.microsoft.com/office/powerpoint/2010/main" val="2972735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32</a:t>
            </a:fld>
            <a:endParaRPr lang="en-US" dirty="0"/>
          </a:p>
        </p:txBody>
      </p:sp>
    </p:spTree>
    <p:extLst>
      <p:ext uri="{BB962C8B-B14F-4D97-AF65-F5344CB8AC3E}">
        <p14:creationId xmlns:p14="http://schemas.microsoft.com/office/powerpoint/2010/main" val="796704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33</a:t>
            </a:fld>
            <a:endParaRPr lang="en-US" dirty="0"/>
          </a:p>
        </p:txBody>
      </p:sp>
    </p:spTree>
    <p:extLst>
      <p:ext uri="{BB962C8B-B14F-4D97-AF65-F5344CB8AC3E}">
        <p14:creationId xmlns:p14="http://schemas.microsoft.com/office/powerpoint/2010/main" val="2364004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34</a:t>
            </a:fld>
            <a:endParaRPr lang="en-US" dirty="0"/>
          </a:p>
        </p:txBody>
      </p:sp>
    </p:spTree>
    <p:extLst>
      <p:ext uri="{BB962C8B-B14F-4D97-AF65-F5344CB8AC3E}">
        <p14:creationId xmlns:p14="http://schemas.microsoft.com/office/powerpoint/2010/main" val="536310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35</a:t>
            </a:fld>
            <a:endParaRPr lang="en-US" dirty="0"/>
          </a:p>
        </p:txBody>
      </p:sp>
    </p:spTree>
    <p:extLst>
      <p:ext uri="{BB962C8B-B14F-4D97-AF65-F5344CB8AC3E}">
        <p14:creationId xmlns:p14="http://schemas.microsoft.com/office/powerpoint/2010/main" val="1908885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36</a:t>
            </a:fld>
            <a:endParaRPr lang="en-US" dirty="0"/>
          </a:p>
        </p:txBody>
      </p:sp>
    </p:spTree>
    <p:extLst>
      <p:ext uri="{BB962C8B-B14F-4D97-AF65-F5344CB8AC3E}">
        <p14:creationId xmlns:p14="http://schemas.microsoft.com/office/powerpoint/2010/main" val="1288183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37</a:t>
            </a:fld>
            <a:endParaRPr lang="en-US" dirty="0"/>
          </a:p>
        </p:txBody>
      </p:sp>
    </p:spTree>
    <p:extLst>
      <p:ext uri="{BB962C8B-B14F-4D97-AF65-F5344CB8AC3E}">
        <p14:creationId xmlns:p14="http://schemas.microsoft.com/office/powerpoint/2010/main" val="2954743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38</a:t>
            </a:fld>
            <a:endParaRPr lang="en-US" dirty="0"/>
          </a:p>
        </p:txBody>
      </p:sp>
    </p:spTree>
    <p:extLst>
      <p:ext uri="{BB962C8B-B14F-4D97-AF65-F5344CB8AC3E}">
        <p14:creationId xmlns:p14="http://schemas.microsoft.com/office/powerpoint/2010/main" val="1886224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39</a:t>
            </a:fld>
            <a:endParaRPr lang="en-US" dirty="0"/>
          </a:p>
        </p:txBody>
      </p:sp>
    </p:spTree>
    <p:extLst>
      <p:ext uri="{BB962C8B-B14F-4D97-AF65-F5344CB8AC3E}">
        <p14:creationId xmlns:p14="http://schemas.microsoft.com/office/powerpoint/2010/main" val="1166663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40</a:t>
            </a:fld>
            <a:endParaRPr lang="en-US" dirty="0"/>
          </a:p>
        </p:txBody>
      </p:sp>
    </p:spTree>
    <p:extLst>
      <p:ext uri="{BB962C8B-B14F-4D97-AF65-F5344CB8AC3E}">
        <p14:creationId xmlns:p14="http://schemas.microsoft.com/office/powerpoint/2010/main" val="399856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5</a:t>
            </a:fld>
            <a:endParaRPr lang="en-US" dirty="0"/>
          </a:p>
        </p:txBody>
      </p:sp>
    </p:spTree>
    <p:extLst>
      <p:ext uri="{BB962C8B-B14F-4D97-AF65-F5344CB8AC3E}">
        <p14:creationId xmlns:p14="http://schemas.microsoft.com/office/powerpoint/2010/main" val="2772256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41</a:t>
            </a:fld>
            <a:endParaRPr lang="en-US" dirty="0"/>
          </a:p>
        </p:txBody>
      </p:sp>
    </p:spTree>
    <p:extLst>
      <p:ext uri="{BB962C8B-B14F-4D97-AF65-F5344CB8AC3E}">
        <p14:creationId xmlns:p14="http://schemas.microsoft.com/office/powerpoint/2010/main" val="2245440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42</a:t>
            </a:fld>
            <a:endParaRPr lang="en-US" dirty="0"/>
          </a:p>
        </p:txBody>
      </p:sp>
    </p:spTree>
    <p:extLst>
      <p:ext uri="{BB962C8B-B14F-4D97-AF65-F5344CB8AC3E}">
        <p14:creationId xmlns:p14="http://schemas.microsoft.com/office/powerpoint/2010/main" val="397426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6</a:t>
            </a:fld>
            <a:endParaRPr lang="en-US" dirty="0"/>
          </a:p>
        </p:txBody>
      </p:sp>
    </p:spTree>
    <p:extLst>
      <p:ext uri="{BB962C8B-B14F-4D97-AF65-F5344CB8AC3E}">
        <p14:creationId xmlns:p14="http://schemas.microsoft.com/office/powerpoint/2010/main" val="200942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7</a:t>
            </a:fld>
            <a:endParaRPr lang="en-US" dirty="0"/>
          </a:p>
        </p:txBody>
      </p:sp>
    </p:spTree>
    <p:extLst>
      <p:ext uri="{BB962C8B-B14F-4D97-AF65-F5344CB8AC3E}">
        <p14:creationId xmlns:p14="http://schemas.microsoft.com/office/powerpoint/2010/main" val="397719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8</a:t>
            </a:fld>
            <a:endParaRPr lang="en-US" dirty="0"/>
          </a:p>
        </p:txBody>
      </p:sp>
    </p:spTree>
    <p:extLst>
      <p:ext uri="{BB962C8B-B14F-4D97-AF65-F5344CB8AC3E}">
        <p14:creationId xmlns:p14="http://schemas.microsoft.com/office/powerpoint/2010/main" val="107746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9</a:t>
            </a:fld>
            <a:endParaRPr lang="en-US" dirty="0"/>
          </a:p>
        </p:txBody>
      </p:sp>
    </p:spTree>
    <p:extLst>
      <p:ext uri="{BB962C8B-B14F-4D97-AF65-F5344CB8AC3E}">
        <p14:creationId xmlns:p14="http://schemas.microsoft.com/office/powerpoint/2010/main" val="1267028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30282C7-CE64-6545-8B0B-3FD7178D3266}" type="slidenum">
              <a:rPr lang="en-US" smtClean="0"/>
              <a:pPr/>
              <a:t>10</a:t>
            </a:fld>
            <a:endParaRPr lang="en-US" dirty="0"/>
          </a:p>
        </p:txBody>
      </p:sp>
    </p:spTree>
    <p:extLst>
      <p:ext uri="{BB962C8B-B14F-4D97-AF65-F5344CB8AC3E}">
        <p14:creationId xmlns:p14="http://schemas.microsoft.com/office/powerpoint/2010/main" val="2060265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A979D17-CB53-42BA-BD92-59980912E41A}"/>
              </a:ext>
            </a:extLst>
          </p:cNvPr>
          <p:cNvGrpSpPr/>
          <p:nvPr userDrawn="1"/>
        </p:nvGrpSpPr>
        <p:grpSpPr>
          <a:xfrm>
            <a:off x="0" y="-9527"/>
            <a:ext cx="7848600" cy="6867526"/>
            <a:chOff x="0" y="-9527"/>
            <a:chExt cx="6148889" cy="6867526"/>
          </a:xfrm>
        </p:grpSpPr>
        <p:sp>
          <p:nvSpPr>
            <p:cNvPr id="27" name="Rectangle 3">
              <a:extLst>
                <a:ext uri="{FF2B5EF4-FFF2-40B4-BE49-F238E27FC236}">
                  <a16:creationId xmlns:a16="http://schemas.microsoft.com/office/drawing/2014/main" id="{5912373E-F123-4A0B-95D1-7E8CD3DC0183}"/>
                </a:ext>
              </a:extLst>
            </p:cNvPr>
            <p:cNvSpPr/>
            <p:nvPr userDrawn="1"/>
          </p:nvSpPr>
          <p:spPr>
            <a:xfrm>
              <a:off x="229402" y="-9527"/>
              <a:ext cx="5919487" cy="6867525"/>
            </a:xfrm>
            <a:custGeom>
              <a:avLst/>
              <a:gdLst>
                <a:gd name="connsiteX0" fmla="*/ 0 w 5919487"/>
                <a:gd name="connsiteY0" fmla="*/ 0 h 6858000"/>
                <a:gd name="connsiteX1" fmla="*/ 5919487 w 5919487"/>
                <a:gd name="connsiteY1" fmla="*/ 0 h 6858000"/>
                <a:gd name="connsiteX2" fmla="*/ 5919487 w 5919487"/>
                <a:gd name="connsiteY2" fmla="*/ 6858000 h 6858000"/>
                <a:gd name="connsiteX3" fmla="*/ 0 w 5919487"/>
                <a:gd name="connsiteY3" fmla="*/ 6858000 h 6858000"/>
                <a:gd name="connsiteX4" fmla="*/ 0 w 5919487"/>
                <a:gd name="connsiteY4" fmla="*/ 0 h 6858000"/>
                <a:gd name="connsiteX0" fmla="*/ 0 w 5919487"/>
                <a:gd name="connsiteY0" fmla="*/ 9525 h 6867525"/>
                <a:gd name="connsiteX1" fmla="*/ 2347612 w 5919487"/>
                <a:gd name="connsiteY1" fmla="*/ 0 h 6867525"/>
                <a:gd name="connsiteX2" fmla="*/ 5919487 w 5919487"/>
                <a:gd name="connsiteY2" fmla="*/ 6867525 h 6867525"/>
                <a:gd name="connsiteX3" fmla="*/ 0 w 5919487"/>
                <a:gd name="connsiteY3" fmla="*/ 6867525 h 6867525"/>
                <a:gd name="connsiteX4" fmla="*/ 0 w 5919487"/>
                <a:gd name="connsiteY4" fmla="*/ 9525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9487" h="6867525">
                  <a:moveTo>
                    <a:pt x="0" y="9525"/>
                  </a:moveTo>
                  <a:lnTo>
                    <a:pt x="2347612" y="0"/>
                  </a:lnTo>
                  <a:lnTo>
                    <a:pt x="5919487" y="6867525"/>
                  </a:lnTo>
                  <a:lnTo>
                    <a:pt x="0" y="6867525"/>
                  </a:lnTo>
                  <a:lnTo>
                    <a:pt x="0" y="9525"/>
                  </a:lnTo>
                  <a:close/>
                </a:path>
              </a:pathLst>
            </a:cu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B3D4C3C-7006-47D3-87B6-938C5CBB9AC9}"/>
                </a:ext>
              </a:extLst>
            </p:cNvPr>
            <p:cNvSpPr/>
            <p:nvPr userDrawn="1"/>
          </p:nvSpPr>
          <p:spPr>
            <a:xfrm>
              <a:off x="0" y="-9526"/>
              <a:ext cx="5919487" cy="6867525"/>
            </a:xfrm>
            <a:custGeom>
              <a:avLst/>
              <a:gdLst>
                <a:gd name="connsiteX0" fmla="*/ 0 w 5919487"/>
                <a:gd name="connsiteY0" fmla="*/ 0 h 6858000"/>
                <a:gd name="connsiteX1" fmla="*/ 5919487 w 5919487"/>
                <a:gd name="connsiteY1" fmla="*/ 0 h 6858000"/>
                <a:gd name="connsiteX2" fmla="*/ 5919487 w 5919487"/>
                <a:gd name="connsiteY2" fmla="*/ 6858000 h 6858000"/>
                <a:gd name="connsiteX3" fmla="*/ 0 w 5919487"/>
                <a:gd name="connsiteY3" fmla="*/ 6858000 h 6858000"/>
                <a:gd name="connsiteX4" fmla="*/ 0 w 5919487"/>
                <a:gd name="connsiteY4" fmla="*/ 0 h 6858000"/>
                <a:gd name="connsiteX0" fmla="*/ 0 w 5919487"/>
                <a:gd name="connsiteY0" fmla="*/ 9525 h 6867525"/>
                <a:gd name="connsiteX1" fmla="*/ 2347612 w 5919487"/>
                <a:gd name="connsiteY1" fmla="*/ 0 h 6867525"/>
                <a:gd name="connsiteX2" fmla="*/ 5919487 w 5919487"/>
                <a:gd name="connsiteY2" fmla="*/ 6867525 h 6867525"/>
                <a:gd name="connsiteX3" fmla="*/ 0 w 5919487"/>
                <a:gd name="connsiteY3" fmla="*/ 6867525 h 6867525"/>
                <a:gd name="connsiteX4" fmla="*/ 0 w 5919487"/>
                <a:gd name="connsiteY4" fmla="*/ 9525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9487" h="6867525">
                  <a:moveTo>
                    <a:pt x="0" y="9525"/>
                  </a:moveTo>
                  <a:lnTo>
                    <a:pt x="2347612" y="0"/>
                  </a:lnTo>
                  <a:lnTo>
                    <a:pt x="5919487" y="6867525"/>
                  </a:lnTo>
                  <a:lnTo>
                    <a:pt x="0" y="6867525"/>
                  </a:lnTo>
                  <a:lnTo>
                    <a:pt x="0" y="95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A762070D-88AB-4F72-A15C-AF6C3C80B872}"/>
              </a:ext>
            </a:extLst>
          </p:cNvPr>
          <p:cNvGrpSpPr/>
          <p:nvPr userDrawn="1"/>
        </p:nvGrpSpPr>
        <p:grpSpPr>
          <a:xfrm>
            <a:off x="5488975" y="322473"/>
            <a:ext cx="1312724" cy="817400"/>
            <a:chOff x="53340" y="29405"/>
            <a:chExt cx="2217420" cy="1303019"/>
          </a:xfrm>
        </p:grpSpPr>
        <p:sp>
          <p:nvSpPr>
            <p:cNvPr id="15" name="Rectangle 14">
              <a:extLst>
                <a:ext uri="{FF2B5EF4-FFF2-40B4-BE49-F238E27FC236}">
                  <a16:creationId xmlns:a16="http://schemas.microsoft.com/office/drawing/2014/main" id="{1EF2DBCE-B8FA-42DC-8DB2-A5619174C8BF}"/>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6F36843A-7417-4A16-AF21-565BE8716DAD}"/>
                </a:ext>
              </a:extLst>
            </p:cNvPr>
            <p:cNvPicPr>
              <a:picLocks noChangeAspect="1"/>
            </p:cNvPicPr>
            <p:nvPr/>
          </p:nvPicPr>
          <p:blipFill rotWithShape="1">
            <a:blip r:embed="rId2"/>
            <a:srcRect b="-2325"/>
            <a:stretch/>
          </p:blipFill>
          <p:spPr>
            <a:xfrm>
              <a:off x="437594" y="124008"/>
              <a:ext cx="1380331" cy="1149319"/>
            </a:xfrm>
            <a:prstGeom prst="rect">
              <a:avLst/>
            </a:prstGeom>
          </p:spPr>
        </p:pic>
      </p:grpSp>
      <p:grpSp>
        <p:nvGrpSpPr>
          <p:cNvPr id="17" name="Group 16">
            <a:extLst>
              <a:ext uri="{FF2B5EF4-FFF2-40B4-BE49-F238E27FC236}">
                <a16:creationId xmlns:a16="http://schemas.microsoft.com/office/drawing/2014/main" id="{4A6002DD-56E8-4B24-B680-241F5D23AA99}"/>
              </a:ext>
            </a:extLst>
          </p:cNvPr>
          <p:cNvGrpSpPr/>
          <p:nvPr userDrawn="1"/>
        </p:nvGrpSpPr>
        <p:grpSpPr>
          <a:xfrm>
            <a:off x="6692144" y="264428"/>
            <a:ext cx="1541835" cy="922852"/>
            <a:chOff x="76689" y="5554981"/>
            <a:chExt cx="2217420" cy="1303019"/>
          </a:xfrm>
        </p:grpSpPr>
        <p:sp>
          <p:nvSpPr>
            <p:cNvPr id="18" name="Rectangle 17">
              <a:extLst>
                <a:ext uri="{FF2B5EF4-FFF2-40B4-BE49-F238E27FC236}">
                  <a16:creationId xmlns:a16="http://schemas.microsoft.com/office/drawing/2014/main" id="{73881C8B-8447-448C-9ED3-68C6DE94AE5D}"/>
                </a:ext>
              </a:extLst>
            </p:cNvPr>
            <p:cNvSpPr/>
            <p:nvPr userDrawn="1"/>
          </p:nvSpPr>
          <p:spPr>
            <a:xfrm>
              <a:off x="76689" y="5554981"/>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6EE20789-3884-4EA4-9583-DC2FC7F7F512}"/>
                </a:ext>
              </a:extLst>
            </p:cNvPr>
            <p:cNvPicPr>
              <a:picLocks noChangeAspect="1"/>
            </p:cNvPicPr>
            <p:nvPr userDrawn="1"/>
          </p:nvPicPr>
          <p:blipFill rotWithShape="1">
            <a:blip r:embed="rId3"/>
            <a:srcRect/>
            <a:stretch/>
          </p:blipFill>
          <p:spPr>
            <a:xfrm>
              <a:off x="259802" y="6090996"/>
              <a:ext cx="1806460" cy="246991"/>
            </a:xfrm>
            <a:prstGeom prst="rect">
              <a:avLst/>
            </a:prstGeom>
          </p:spPr>
        </p:pic>
      </p:grpSp>
      <p:grpSp>
        <p:nvGrpSpPr>
          <p:cNvPr id="20" name="Group 19">
            <a:extLst>
              <a:ext uri="{FF2B5EF4-FFF2-40B4-BE49-F238E27FC236}">
                <a16:creationId xmlns:a16="http://schemas.microsoft.com/office/drawing/2014/main" id="{1B756BCE-6BDD-460F-88FC-72327D8F57B4}"/>
              </a:ext>
            </a:extLst>
          </p:cNvPr>
          <p:cNvGrpSpPr/>
          <p:nvPr userDrawn="1"/>
        </p:nvGrpSpPr>
        <p:grpSpPr>
          <a:xfrm>
            <a:off x="8217804" y="340054"/>
            <a:ext cx="1312724" cy="817400"/>
            <a:chOff x="76689" y="4170078"/>
            <a:chExt cx="2217420" cy="1303019"/>
          </a:xfrm>
        </p:grpSpPr>
        <p:sp>
          <p:nvSpPr>
            <p:cNvPr id="21" name="Rectangle 20">
              <a:extLst>
                <a:ext uri="{FF2B5EF4-FFF2-40B4-BE49-F238E27FC236}">
                  <a16:creationId xmlns:a16="http://schemas.microsoft.com/office/drawing/2014/main" id="{0485C775-58C4-4316-89D9-19E47EE6EF48}"/>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F6CE94D4-584A-4B34-93B3-F5B57BDC19EB}"/>
                </a:ext>
              </a:extLst>
            </p:cNvPr>
            <p:cNvPicPr>
              <a:picLocks noChangeAspect="1"/>
            </p:cNvPicPr>
            <p:nvPr userDrawn="1"/>
          </p:nvPicPr>
          <p:blipFill rotWithShape="1">
            <a:blip r:embed="rId4"/>
            <a:srcRect b="23374"/>
            <a:stretch/>
          </p:blipFill>
          <p:spPr>
            <a:xfrm>
              <a:off x="290131" y="4256985"/>
              <a:ext cx="1743837" cy="1129203"/>
            </a:xfrm>
            <a:prstGeom prst="rect">
              <a:avLst/>
            </a:prstGeom>
          </p:spPr>
        </p:pic>
      </p:grpSp>
      <p:grpSp>
        <p:nvGrpSpPr>
          <p:cNvPr id="23" name="Group 22">
            <a:extLst>
              <a:ext uri="{FF2B5EF4-FFF2-40B4-BE49-F238E27FC236}">
                <a16:creationId xmlns:a16="http://schemas.microsoft.com/office/drawing/2014/main" id="{3A4A1BF2-0084-4ACF-8F46-2C947F019622}"/>
              </a:ext>
            </a:extLst>
          </p:cNvPr>
          <p:cNvGrpSpPr/>
          <p:nvPr userDrawn="1"/>
        </p:nvGrpSpPr>
        <p:grpSpPr>
          <a:xfrm>
            <a:off x="9566135" y="317154"/>
            <a:ext cx="1312724" cy="817400"/>
            <a:chOff x="-624840" y="2767324"/>
            <a:chExt cx="2217420" cy="1303019"/>
          </a:xfrm>
        </p:grpSpPr>
        <p:sp>
          <p:nvSpPr>
            <p:cNvPr id="24" name="Rectangle 23">
              <a:extLst>
                <a:ext uri="{FF2B5EF4-FFF2-40B4-BE49-F238E27FC236}">
                  <a16:creationId xmlns:a16="http://schemas.microsoft.com/office/drawing/2014/main" id="{320AFFBE-EE2D-4BA2-9599-0A2F50641074}"/>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7EEE7EEF-05EA-41AB-87A3-AD1EFDAB8721}"/>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63" name="Text Placeholder 35">
            <a:extLst>
              <a:ext uri="{FF2B5EF4-FFF2-40B4-BE49-F238E27FC236}">
                <a16:creationId xmlns:a16="http://schemas.microsoft.com/office/drawing/2014/main" id="{E710190E-FC07-42A4-A3B3-58C5043CEDB3}"/>
              </a:ext>
            </a:extLst>
          </p:cNvPr>
          <p:cNvSpPr>
            <a:spLocks noGrp="1"/>
          </p:cNvSpPr>
          <p:nvPr>
            <p:ph type="body" sz="quarter" idx="11" hasCustomPrompt="1"/>
          </p:nvPr>
        </p:nvSpPr>
        <p:spPr>
          <a:xfrm>
            <a:off x="6382027" y="3802205"/>
            <a:ext cx="5447754" cy="493593"/>
          </a:xfrm>
        </p:spPr>
        <p:txBody>
          <a:bodyPr>
            <a:noAutofit/>
          </a:bodyPr>
          <a:lstStyle>
            <a:lvl1pPr algn="r">
              <a:defRPr sz="1600" cap="all" baseline="0">
                <a:solidFill>
                  <a:schemeClr val="bg1">
                    <a:lumMod val="50000"/>
                    <a:lumOff val="50000"/>
                  </a:schemeClr>
                </a:solidFill>
              </a:defRPr>
            </a:lvl1pPr>
            <a:lvl2pPr>
              <a:defRPr sz="1600" cap="all" baseline="0">
                <a:solidFill>
                  <a:schemeClr val="accent6">
                    <a:lumMod val="50000"/>
                    <a:lumOff val="50000"/>
                  </a:schemeClr>
                </a:solidFill>
              </a:defRPr>
            </a:lvl2pPr>
            <a:lvl3pPr>
              <a:defRPr sz="1400" cap="all" baseline="0">
                <a:solidFill>
                  <a:schemeClr val="accent6">
                    <a:lumMod val="50000"/>
                    <a:lumOff val="50000"/>
                  </a:schemeClr>
                </a:solidFill>
              </a:defRPr>
            </a:lvl3pPr>
            <a:lvl4pPr>
              <a:defRPr sz="1200">
                <a:solidFill>
                  <a:schemeClr val="accent2"/>
                </a:solidFill>
              </a:defRPr>
            </a:lvl4pPr>
            <a:lvl5pPr>
              <a:defRPr sz="1200">
                <a:solidFill>
                  <a:schemeClr val="accent2"/>
                </a:solidFill>
              </a:defRPr>
            </a:lvl5pPr>
          </a:lstStyle>
          <a:p>
            <a:pPr lvl="0"/>
            <a:r>
              <a:rPr lang="en-US" dirty="0"/>
              <a:t>CLICK TO EDIT NAME</a:t>
            </a:r>
          </a:p>
        </p:txBody>
      </p:sp>
      <p:sp>
        <p:nvSpPr>
          <p:cNvPr id="64" name="Title Placeholder 1">
            <a:extLst>
              <a:ext uri="{FF2B5EF4-FFF2-40B4-BE49-F238E27FC236}">
                <a16:creationId xmlns:a16="http://schemas.microsoft.com/office/drawing/2014/main" id="{8D2456A5-6FE7-4F04-A312-3C0EF96E5DB5}"/>
              </a:ext>
            </a:extLst>
          </p:cNvPr>
          <p:cNvSpPr>
            <a:spLocks noGrp="1"/>
          </p:cNvSpPr>
          <p:nvPr>
            <p:ph type="title" hasCustomPrompt="1"/>
          </p:nvPr>
        </p:nvSpPr>
        <p:spPr>
          <a:xfrm>
            <a:off x="6023937" y="2381185"/>
            <a:ext cx="5805843" cy="1337072"/>
          </a:xfrm>
          <a:prstGeom prst="rect">
            <a:avLst/>
          </a:prstGeom>
        </p:spPr>
        <p:txBody>
          <a:bodyPr vert="horz" lIns="91440" tIns="45720" rIns="91440" bIns="45720" rtlCol="0" anchor="b">
            <a:normAutofit/>
          </a:bodyPr>
          <a:lstStyle>
            <a:lvl1pPr algn="r">
              <a:defRPr sz="4000">
                <a:solidFill>
                  <a:schemeClr val="bg1"/>
                </a:solidFill>
              </a:defRPr>
            </a:lvl1pPr>
          </a:lstStyle>
          <a:p>
            <a:r>
              <a:rPr lang="en-US" dirty="0"/>
              <a:t>Click to edit </a:t>
            </a:r>
            <a:r>
              <a:rPr lang="en-US" dirty="0" err="1"/>
              <a:t>TItle</a:t>
            </a:r>
            <a:endParaRPr lang="en-US" dirty="0"/>
          </a:p>
        </p:txBody>
      </p:sp>
      <p:pic>
        <p:nvPicPr>
          <p:cNvPr id="26" name="Picture 25" descr="A picture containing drawing, plate&#10;&#10;Description automatically generated">
            <a:extLst>
              <a:ext uri="{FF2B5EF4-FFF2-40B4-BE49-F238E27FC236}">
                <a16:creationId xmlns:a16="http://schemas.microsoft.com/office/drawing/2014/main" id="{F917936D-8B78-4C27-809F-E391449987F3}"/>
              </a:ext>
            </a:extLst>
          </p:cNvPr>
          <p:cNvPicPr>
            <a:picLocks noChangeAspect="1"/>
          </p:cNvPicPr>
          <p:nvPr userDrawn="1"/>
        </p:nvPicPr>
        <p:blipFill>
          <a:blip r:embed="rId7"/>
          <a:stretch>
            <a:fillRect/>
          </a:stretch>
        </p:blipFill>
        <p:spPr>
          <a:xfrm>
            <a:off x="292812" y="5548812"/>
            <a:ext cx="3586311" cy="1024410"/>
          </a:xfrm>
          <a:prstGeom prst="rect">
            <a:avLst/>
          </a:prstGeom>
        </p:spPr>
      </p:pic>
    </p:spTree>
    <p:extLst>
      <p:ext uri="{BB962C8B-B14F-4D97-AF65-F5344CB8AC3E}">
        <p14:creationId xmlns:p14="http://schemas.microsoft.com/office/powerpoint/2010/main" val="342767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PU Open Logo">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C0FEF2-B753-4B9F-870A-B7F2531D5918}"/>
              </a:ext>
            </a:extLst>
          </p:cNvPr>
          <p:cNvGrpSpPr/>
          <p:nvPr userDrawn="1"/>
        </p:nvGrpSpPr>
        <p:grpSpPr>
          <a:xfrm>
            <a:off x="0" y="7398"/>
            <a:ext cx="12192000" cy="4935296"/>
            <a:chOff x="0" y="-1"/>
            <a:chExt cx="12192000" cy="4935296"/>
          </a:xfrm>
        </p:grpSpPr>
        <p:sp>
          <p:nvSpPr>
            <p:cNvPr id="16" name="Rectangle 15">
              <a:extLst>
                <a:ext uri="{FF2B5EF4-FFF2-40B4-BE49-F238E27FC236}">
                  <a16:creationId xmlns:a16="http://schemas.microsoft.com/office/drawing/2014/main" id="{17DE626B-9F54-40F4-B8B1-E6D3DEC560D6}"/>
                </a:ext>
              </a:extLst>
            </p:cNvPr>
            <p:cNvSpPr/>
            <p:nvPr userDrawn="1"/>
          </p:nvSpPr>
          <p:spPr>
            <a:xfrm>
              <a:off x="0" y="0"/>
              <a:ext cx="12192000" cy="4935295"/>
            </a:xfrm>
            <a:prstGeom prst="rect">
              <a:avLst/>
            </a:prstGeom>
            <a:solidFill>
              <a:srgbClr val="EC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0BC7A66-C4AA-449A-A2A6-DD55E5F61BE0}"/>
                </a:ext>
              </a:extLst>
            </p:cNvPr>
            <p:cNvSpPr/>
            <p:nvPr userDrawn="1"/>
          </p:nvSpPr>
          <p:spPr>
            <a:xfrm>
              <a:off x="0" y="-1"/>
              <a:ext cx="12192000" cy="4817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 name="Picture 5" descr="A picture containing drawing, plate&#10;&#10;Description automatically generated">
            <a:extLst>
              <a:ext uri="{FF2B5EF4-FFF2-40B4-BE49-F238E27FC236}">
                <a16:creationId xmlns:a16="http://schemas.microsoft.com/office/drawing/2014/main" id="{161967F2-27F3-4C5E-AE4B-611401AD9BCC}"/>
              </a:ext>
            </a:extLst>
          </p:cNvPr>
          <p:cNvPicPr>
            <a:picLocks noChangeAspect="1"/>
          </p:cNvPicPr>
          <p:nvPr userDrawn="1"/>
        </p:nvPicPr>
        <p:blipFill>
          <a:blip r:embed="rId2"/>
          <a:stretch>
            <a:fillRect/>
          </a:stretch>
        </p:blipFill>
        <p:spPr>
          <a:xfrm>
            <a:off x="3345473" y="1850723"/>
            <a:ext cx="5525318" cy="1578277"/>
          </a:xfrm>
          <a:prstGeom prst="rect">
            <a:avLst/>
          </a:prstGeom>
        </p:spPr>
      </p:pic>
      <p:grpSp>
        <p:nvGrpSpPr>
          <p:cNvPr id="145" name="Group 144">
            <a:extLst>
              <a:ext uri="{FF2B5EF4-FFF2-40B4-BE49-F238E27FC236}">
                <a16:creationId xmlns:a16="http://schemas.microsoft.com/office/drawing/2014/main" id="{FD35F05D-F8B1-4771-A87F-2B72675CB80B}"/>
              </a:ext>
            </a:extLst>
          </p:cNvPr>
          <p:cNvGrpSpPr/>
          <p:nvPr userDrawn="1"/>
        </p:nvGrpSpPr>
        <p:grpSpPr>
          <a:xfrm>
            <a:off x="1371755" y="5603916"/>
            <a:ext cx="1312724" cy="817400"/>
            <a:chOff x="53340" y="29405"/>
            <a:chExt cx="2217420" cy="1303019"/>
          </a:xfrm>
        </p:grpSpPr>
        <p:sp>
          <p:nvSpPr>
            <p:cNvPr id="146" name="Rectangle 145">
              <a:extLst>
                <a:ext uri="{FF2B5EF4-FFF2-40B4-BE49-F238E27FC236}">
                  <a16:creationId xmlns:a16="http://schemas.microsoft.com/office/drawing/2014/main" id="{FC68C7AF-AC09-40DF-A948-837B83AB4293}"/>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47" name="Picture 146">
              <a:extLst>
                <a:ext uri="{FF2B5EF4-FFF2-40B4-BE49-F238E27FC236}">
                  <a16:creationId xmlns:a16="http://schemas.microsoft.com/office/drawing/2014/main" id="{B50D7565-0CE4-40A9-9775-4D1E0425CC22}"/>
                </a:ext>
              </a:extLst>
            </p:cNvPr>
            <p:cNvPicPr>
              <a:picLocks noChangeAspect="1"/>
            </p:cNvPicPr>
            <p:nvPr/>
          </p:nvPicPr>
          <p:blipFill rotWithShape="1">
            <a:blip r:embed="rId3"/>
            <a:srcRect b="-2325"/>
            <a:stretch/>
          </p:blipFill>
          <p:spPr>
            <a:xfrm>
              <a:off x="437594" y="124008"/>
              <a:ext cx="1380331" cy="1149319"/>
            </a:xfrm>
            <a:prstGeom prst="rect">
              <a:avLst/>
            </a:prstGeom>
          </p:spPr>
        </p:pic>
      </p:grpSp>
      <p:grpSp>
        <p:nvGrpSpPr>
          <p:cNvPr id="148" name="Group 147">
            <a:extLst>
              <a:ext uri="{FF2B5EF4-FFF2-40B4-BE49-F238E27FC236}">
                <a16:creationId xmlns:a16="http://schemas.microsoft.com/office/drawing/2014/main" id="{61C2A8E1-2FDC-4FC3-8B19-C17BAC23B408}"/>
              </a:ext>
            </a:extLst>
          </p:cNvPr>
          <p:cNvGrpSpPr/>
          <p:nvPr userDrawn="1"/>
        </p:nvGrpSpPr>
        <p:grpSpPr>
          <a:xfrm>
            <a:off x="3867907" y="5405024"/>
            <a:ext cx="1959521" cy="1194770"/>
            <a:chOff x="76689" y="5554981"/>
            <a:chExt cx="2217420" cy="1303019"/>
          </a:xfrm>
        </p:grpSpPr>
        <p:sp>
          <p:nvSpPr>
            <p:cNvPr id="149" name="Rectangle 148">
              <a:extLst>
                <a:ext uri="{FF2B5EF4-FFF2-40B4-BE49-F238E27FC236}">
                  <a16:creationId xmlns:a16="http://schemas.microsoft.com/office/drawing/2014/main" id="{4958428A-1932-4798-8C25-157B5747AF70}"/>
                </a:ext>
              </a:extLst>
            </p:cNvPr>
            <p:cNvSpPr/>
            <p:nvPr userDrawn="1"/>
          </p:nvSpPr>
          <p:spPr>
            <a:xfrm>
              <a:off x="76689" y="5554981"/>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0" name="Picture 149">
              <a:extLst>
                <a:ext uri="{FF2B5EF4-FFF2-40B4-BE49-F238E27FC236}">
                  <a16:creationId xmlns:a16="http://schemas.microsoft.com/office/drawing/2014/main" id="{A3352E98-867C-4693-9163-DD1FA3371A1B}"/>
                </a:ext>
              </a:extLst>
            </p:cNvPr>
            <p:cNvPicPr>
              <a:picLocks noChangeAspect="1"/>
            </p:cNvPicPr>
            <p:nvPr userDrawn="1"/>
          </p:nvPicPr>
          <p:blipFill rotWithShape="1">
            <a:blip r:embed="rId4"/>
            <a:srcRect/>
            <a:stretch/>
          </p:blipFill>
          <p:spPr>
            <a:xfrm>
              <a:off x="347322" y="6100939"/>
              <a:ext cx="1572817" cy="211101"/>
            </a:xfrm>
            <a:prstGeom prst="rect">
              <a:avLst/>
            </a:prstGeom>
          </p:spPr>
        </p:pic>
      </p:grpSp>
      <p:grpSp>
        <p:nvGrpSpPr>
          <p:cNvPr id="151" name="Group 150">
            <a:extLst>
              <a:ext uri="{FF2B5EF4-FFF2-40B4-BE49-F238E27FC236}">
                <a16:creationId xmlns:a16="http://schemas.microsoft.com/office/drawing/2014/main" id="{1065FC62-D90E-4658-8FD5-B8BA99D1F79C}"/>
              </a:ext>
            </a:extLst>
          </p:cNvPr>
          <p:cNvGrpSpPr/>
          <p:nvPr userDrawn="1"/>
        </p:nvGrpSpPr>
        <p:grpSpPr>
          <a:xfrm>
            <a:off x="6921958" y="5611798"/>
            <a:ext cx="1312724" cy="817400"/>
            <a:chOff x="76689" y="4170078"/>
            <a:chExt cx="2217420" cy="1303019"/>
          </a:xfrm>
        </p:grpSpPr>
        <p:sp>
          <p:nvSpPr>
            <p:cNvPr id="152" name="Rectangle 151">
              <a:extLst>
                <a:ext uri="{FF2B5EF4-FFF2-40B4-BE49-F238E27FC236}">
                  <a16:creationId xmlns:a16="http://schemas.microsoft.com/office/drawing/2014/main" id="{9425B971-9BB8-4DF9-AC10-F08872E86628}"/>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3" name="Picture 152">
              <a:extLst>
                <a:ext uri="{FF2B5EF4-FFF2-40B4-BE49-F238E27FC236}">
                  <a16:creationId xmlns:a16="http://schemas.microsoft.com/office/drawing/2014/main" id="{D3A5BC54-917C-49D0-A983-2E4EE40E8D81}"/>
                </a:ext>
              </a:extLst>
            </p:cNvPr>
            <p:cNvPicPr>
              <a:picLocks noChangeAspect="1"/>
            </p:cNvPicPr>
            <p:nvPr userDrawn="1"/>
          </p:nvPicPr>
          <p:blipFill rotWithShape="1">
            <a:blip r:embed="rId5"/>
            <a:srcRect b="23374"/>
            <a:stretch/>
          </p:blipFill>
          <p:spPr>
            <a:xfrm>
              <a:off x="290131" y="4256985"/>
              <a:ext cx="1743837" cy="1129203"/>
            </a:xfrm>
            <a:prstGeom prst="rect">
              <a:avLst/>
            </a:prstGeom>
          </p:spPr>
        </p:pic>
      </p:grpSp>
      <p:grpSp>
        <p:nvGrpSpPr>
          <p:cNvPr id="21" name="Group 20">
            <a:extLst>
              <a:ext uri="{FF2B5EF4-FFF2-40B4-BE49-F238E27FC236}">
                <a16:creationId xmlns:a16="http://schemas.microsoft.com/office/drawing/2014/main" id="{61C72A8E-4FC8-4837-8DBC-133FFC23EE6E}"/>
              </a:ext>
            </a:extLst>
          </p:cNvPr>
          <p:cNvGrpSpPr/>
          <p:nvPr userDrawn="1"/>
        </p:nvGrpSpPr>
        <p:grpSpPr>
          <a:xfrm>
            <a:off x="9507521" y="5588935"/>
            <a:ext cx="1312724" cy="817400"/>
            <a:chOff x="-624840" y="2767324"/>
            <a:chExt cx="2217420" cy="1303019"/>
          </a:xfrm>
        </p:grpSpPr>
        <p:sp>
          <p:nvSpPr>
            <p:cNvPr id="22" name="Rectangle 21">
              <a:extLst>
                <a:ext uri="{FF2B5EF4-FFF2-40B4-BE49-F238E27FC236}">
                  <a16:creationId xmlns:a16="http://schemas.microsoft.com/office/drawing/2014/main" id="{B95782FD-ADBE-4437-A70F-18BBD8D17957}"/>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11146105-D878-4B43-8688-9A8EF746C8E4}"/>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Tree>
    <p:extLst>
      <p:ext uri="{BB962C8B-B14F-4D97-AF65-F5344CB8AC3E}">
        <p14:creationId xmlns:p14="http://schemas.microsoft.com/office/powerpoint/2010/main" val="138990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GPU Open Logo">
    <p:bg>
      <p:bgPr>
        <a:solidFill>
          <a:schemeClr val="tx1"/>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63821F-9513-B445-AC67-5F617D4B0E54}"/>
              </a:ext>
            </a:extLst>
          </p:cNvPr>
          <p:cNvSpPr>
            <a:spLocks noGrp="1"/>
          </p:cNvSpPr>
          <p:nvPr>
            <p:ph type="sldNum" sz="quarter" idx="11"/>
          </p:nvPr>
        </p:nvSpPr>
        <p:spPr>
          <a:xfrm>
            <a:off x="0" y="0"/>
            <a:ext cx="0" cy="0"/>
          </a:xfrm>
        </p:spPr>
        <p:txBody>
          <a:bodyPr/>
          <a:lstStyle/>
          <a:p>
            <a:fld id="{959A88F6-A667-2F47-A1AA-6AA2965AA51F}" type="slidenum">
              <a:rPr lang="en-US" smtClean="0"/>
              <a:pPr/>
              <a:t>‹#›</a:t>
            </a:fld>
            <a:endParaRPr lang="en-US" dirty="0"/>
          </a:p>
        </p:txBody>
      </p:sp>
      <p:grpSp>
        <p:nvGrpSpPr>
          <p:cNvPr id="18" name="Group 17">
            <a:extLst>
              <a:ext uri="{FF2B5EF4-FFF2-40B4-BE49-F238E27FC236}">
                <a16:creationId xmlns:a16="http://schemas.microsoft.com/office/drawing/2014/main" id="{04C41BF6-89A8-429C-98B0-F1A5ACFD49AE}"/>
              </a:ext>
            </a:extLst>
          </p:cNvPr>
          <p:cNvGrpSpPr/>
          <p:nvPr userDrawn="1"/>
        </p:nvGrpSpPr>
        <p:grpSpPr>
          <a:xfrm>
            <a:off x="1371755" y="4732874"/>
            <a:ext cx="1312724" cy="817400"/>
            <a:chOff x="53340" y="29405"/>
            <a:chExt cx="2217420" cy="1303019"/>
          </a:xfrm>
        </p:grpSpPr>
        <p:sp>
          <p:nvSpPr>
            <p:cNvPr id="20" name="Rectangle 19">
              <a:extLst>
                <a:ext uri="{FF2B5EF4-FFF2-40B4-BE49-F238E27FC236}">
                  <a16:creationId xmlns:a16="http://schemas.microsoft.com/office/drawing/2014/main" id="{200F8356-272D-43C9-84FD-2329471A7A29}"/>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D72C30F5-313E-49B0-9284-425D1E20481C}"/>
                </a:ext>
              </a:extLst>
            </p:cNvPr>
            <p:cNvPicPr>
              <a:picLocks noChangeAspect="1"/>
            </p:cNvPicPr>
            <p:nvPr/>
          </p:nvPicPr>
          <p:blipFill rotWithShape="1">
            <a:blip r:embed="rId2"/>
            <a:srcRect b="-2325"/>
            <a:stretch/>
          </p:blipFill>
          <p:spPr>
            <a:xfrm>
              <a:off x="437593" y="124009"/>
              <a:ext cx="1380331" cy="1149319"/>
            </a:xfrm>
            <a:prstGeom prst="rect">
              <a:avLst/>
            </a:prstGeom>
          </p:spPr>
        </p:pic>
      </p:grpSp>
      <p:grpSp>
        <p:nvGrpSpPr>
          <p:cNvPr id="34" name="Group 33">
            <a:extLst>
              <a:ext uri="{FF2B5EF4-FFF2-40B4-BE49-F238E27FC236}">
                <a16:creationId xmlns:a16="http://schemas.microsoft.com/office/drawing/2014/main" id="{0E39053E-2C6F-46D3-9184-E7BB6053AAE8}"/>
              </a:ext>
            </a:extLst>
          </p:cNvPr>
          <p:cNvGrpSpPr/>
          <p:nvPr userDrawn="1"/>
        </p:nvGrpSpPr>
        <p:grpSpPr>
          <a:xfrm>
            <a:off x="3867907" y="4533982"/>
            <a:ext cx="1959521" cy="1194770"/>
            <a:chOff x="76689" y="5554981"/>
            <a:chExt cx="2217420" cy="1303019"/>
          </a:xfrm>
        </p:grpSpPr>
        <p:sp>
          <p:nvSpPr>
            <p:cNvPr id="35" name="Rectangle 34">
              <a:extLst>
                <a:ext uri="{FF2B5EF4-FFF2-40B4-BE49-F238E27FC236}">
                  <a16:creationId xmlns:a16="http://schemas.microsoft.com/office/drawing/2014/main" id="{875A48A5-F942-49E9-B425-5CA2C15E5188}"/>
                </a:ext>
              </a:extLst>
            </p:cNvPr>
            <p:cNvSpPr/>
            <p:nvPr userDrawn="1"/>
          </p:nvSpPr>
          <p:spPr>
            <a:xfrm>
              <a:off x="76689" y="5554981"/>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a16="http://schemas.microsoft.com/office/drawing/2014/main" id="{7A86DA24-503B-47A1-AA30-887DF5F60EB5}"/>
                </a:ext>
              </a:extLst>
            </p:cNvPr>
            <p:cNvPicPr>
              <a:picLocks noChangeAspect="1"/>
            </p:cNvPicPr>
            <p:nvPr userDrawn="1"/>
          </p:nvPicPr>
          <p:blipFill rotWithShape="1">
            <a:blip r:embed="rId3"/>
            <a:srcRect/>
            <a:stretch/>
          </p:blipFill>
          <p:spPr>
            <a:xfrm>
              <a:off x="347323" y="6100939"/>
              <a:ext cx="1572817" cy="211101"/>
            </a:xfrm>
            <a:prstGeom prst="rect">
              <a:avLst/>
            </a:prstGeom>
          </p:spPr>
        </p:pic>
      </p:grpSp>
      <p:grpSp>
        <p:nvGrpSpPr>
          <p:cNvPr id="37" name="Group 36">
            <a:extLst>
              <a:ext uri="{FF2B5EF4-FFF2-40B4-BE49-F238E27FC236}">
                <a16:creationId xmlns:a16="http://schemas.microsoft.com/office/drawing/2014/main" id="{06F92640-B099-442F-9666-466C27AF9C65}"/>
              </a:ext>
            </a:extLst>
          </p:cNvPr>
          <p:cNvGrpSpPr/>
          <p:nvPr userDrawn="1"/>
        </p:nvGrpSpPr>
        <p:grpSpPr>
          <a:xfrm>
            <a:off x="6921958" y="4740756"/>
            <a:ext cx="1312724" cy="817400"/>
            <a:chOff x="76689" y="4170078"/>
            <a:chExt cx="2217420" cy="1303019"/>
          </a:xfrm>
        </p:grpSpPr>
        <p:sp>
          <p:nvSpPr>
            <p:cNvPr id="38" name="Rectangle 37">
              <a:extLst>
                <a:ext uri="{FF2B5EF4-FFF2-40B4-BE49-F238E27FC236}">
                  <a16:creationId xmlns:a16="http://schemas.microsoft.com/office/drawing/2014/main" id="{4ED4B57F-AB20-4F24-9E64-76701B359FBC}"/>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6E235082-EB4A-4AE2-B182-14762B13688D}"/>
                </a:ext>
              </a:extLst>
            </p:cNvPr>
            <p:cNvPicPr>
              <a:picLocks noChangeAspect="1"/>
            </p:cNvPicPr>
            <p:nvPr userDrawn="1"/>
          </p:nvPicPr>
          <p:blipFill rotWithShape="1">
            <a:blip r:embed="rId4"/>
            <a:srcRect b="23374"/>
            <a:stretch/>
          </p:blipFill>
          <p:spPr>
            <a:xfrm>
              <a:off x="290131" y="4256985"/>
              <a:ext cx="1743837" cy="1129203"/>
            </a:xfrm>
            <a:prstGeom prst="rect">
              <a:avLst/>
            </a:prstGeom>
          </p:spPr>
        </p:pic>
      </p:grpSp>
      <p:grpSp>
        <p:nvGrpSpPr>
          <p:cNvPr id="40" name="Group 39">
            <a:extLst>
              <a:ext uri="{FF2B5EF4-FFF2-40B4-BE49-F238E27FC236}">
                <a16:creationId xmlns:a16="http://schemas.microsoft.com/office/drawing/2014/main" id="{16580318-B5EE-413C-9BDC-55D5A851F224}"/>
              </a:ext>
            </a:extLst>
          </p:cNvPr>
          <p:cNvGrpSpPr/>
          <p:nvPr userDrawn="1"/>
        </p:nvGrpSpPr>
        <p:grpSpPr>
          <a:xfrm>
            <a:off x="9507521" y="4717893"/>
            <a:ext cx="1312724" cy="817400"/>
            <a:chOff x="-624840" y="2767324"/>
            <a:chExt cx="2217420" cy="1303019"/>
          </a:xfrm>
        </p:grpSpPr>
        <p:sp>
          <p:nvSpPr>
            <p:cNvPr id="41" name="Rectangle 40">
              <a:extLst>
                <a:ext uri="{FF2B5EF4-FFF2-40B4-BE49-F238E27FC236}">
                  <a16:creationId xmlns:a16="http://schemas.microsoft.com/office/drawing/2014/main" id="{D7613013-2D32-4987-A5B9-9B93FF236995}"/>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a:extLst>
                <a:ext uri="{FF2B5EF4-FFF2-40B4-BE49-F238E27FC236}">
                  <a16:creationId xmlns:a16="http://schemas.microsoft.com/office/drawing/2014/main" id="{45B16D48-65C2-44C9-ADF1-5BED154C4448}"/>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pic>
        <p:nvPicPr>
          <p:cNvPr id="3" name="Picture 2" descr="A picture containing drawing, clock&#10;&#10;Description automatically generated">
            <a:extLst>
              <a:ext uri="{FF2B5EF4-FFF2-40B4-BE49-F238E27FC236}">
                <a16:creationId xmlns:a16="http://schemas.microsoft.com/office/drawing/2014/main" id="{963FF2D6-E712-42F8-823F-30890A74A757}"/>
              </a:ext>
            </a:extLst>
          </p:cNvPr>
          <p:cNvPicPr>
            <a:picLocks noChangeAspect="1"/>
          </p:cNvPicPr>
          <p:nvPr userDrawn="1"/>
        </p:nvPicPr>
        <p:blipFill>
          <a:blip r:embed="rId7"/>
          <a:stretch>
            <a:fillRect/>
          </a:stretch>
        </p:blipFill>
        <p:spPr>
          <a:xfrm>
            <a:off x="3121269" y="1845860"/>
            <a:ext cx="5949462" cy="1699431"/>
          </a:xfrm>
          <a:prstGeom prst="rect">
            <a:avLst/>
          </a:prstGeom>
        </p:spPr>
      </p:pic>
    </p:spTree>
    <p:extLst>
      <p:ext uri="{BB962C8B-B14F-4D97-AF65-F5344CB8AC3E}">
        <p14:creationId xmlns:p14="http://schemas.microsoft.com/office/powerpoint/2010/main" val="106469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t's Build">
    <p:bg>
      <p:bgPr>
        <a:solidFill>
          <a:schemeClr val="tx1"/>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63821F-9513-B445-AC67-5F617D4B0E54}"/>
              </a:ext>
            </a:extLst>
          </p:cNvPr>
          <p:cNvSpPr>
            <a:spLocks noGrp="1"/>
          </p:cNvSpPr>
          <p:nvPr>
            <p:ph type="sldNum" sz="quarter" idx="11"/>
          </p:nvPr>
        </p:nvSpPr>
        <p:spPr>
          <a:xfrm>
            <a:off x="0" y="0"/>
            <a:ext cx="0" cy="0"/>
          </a:xfrm>
        </p:spPr>
        <p:txBody>
          <a:bodyPr/>
          <a:lstStyle/>
          <a:p>
            <a:fld id="{959A88F6-A667-2F47-A1AA-6AA2965AA51F}" type="slidenum">
              <a:rPr lang="en-US" smtClean="0"/>
              <a:pPr/>
              <a:t>‹#›</a:t>
            </a:fld>
            <a:endParaRPr lang="en-US" dirty="0"/>
          </a:p>
        </p:txBody>
      </p:sp>
      <p:sp>
        <p:nvSpPr>
          <p:cNvPr id="37" name="TextBox 36">
            <a:extLst>
              <a:ext uri="{FF2B5EF4-FFF2-40B4-BE49-F238E27FC236}">
                <a16:creationId xmlns:a16="http://schemas.microsoft.com/office/drawing/2014/main" id="{13C7D07A-F0D5-49E7-A5FA-147CA35AAAFC}"/>
              </a:ext>
            </a:extLst>
          </p:cNvPr>
          <p:cNvSpPr txBox="1"/>
          <p:nvPr userDrawn="1"/>
        </p:nvSpPr>
        <p:spPr>
          <a:xfrm>
            <a:off x="4239079" y="3123369"/>
            <a:ext cx="1478482" cy="461665"/>
          </a:xfrm>
          <a:prstGeom prst="rect">
            <a:avLst/>
          </a:prstGeom>
          <a:noFill/>
        </p:spPr>
        <p:txBody>
          <a:bodyPr wrap="none" rtlCol="0">
            <a:spAutoFit/>
          </a:bodyPr>
          <a:lstStyle/>
          <a:p>
            <a:r>
              <a:rPr lang="en-GB" sz="2400" dirty="0">
                <a:solidFill>
                  <a:srgbClr val="636466"/>
                </a:solidFill>
                <a:latin typeface="Klavika Light" panose="020B0506040000020004" pitchFamily="34" charset="0"/>
                <a:cs typeface="Segoe UI" panose="020B0502040204020203" pitchFamily="34" charset="0"/>
              </a:rPr>
              <a:t>Let’s build</a:t>
            </a:r>
          </a:p>
        </p:txBody>
      </p:sp>
      <p:sp>
        <p:nvSpPr>
          <p:cNvPr id="38" name="TextBox 37">
            <a:extLst>
              <a:ext uri="{FF2B5EF4-FFF2-40B4-BE49-F238E27FC236}">
                <a16:creationId xmlns:a16="http://schemas.microsoft.com/office/drawing/2014/main" id="{F7429677-D650-499B-92D8-818A3B3BC511}"/>
              </a:ext>
            </a:extLst>
          </p:cNvPr>
          <p:cNvSpPr txBox="1"/>
          <p:nvPr userDrawn="1"/>
        </p:nvSpPr>
        <p:spPr>
          <a:xfrm>
            <a:off x="5577861" y="3123371"/>
            <a:ext cx="1521507" cy="461665"/>
          </a:xfrm>
          <a:prstGeom prst="rect">
            <a:avLst/>
          </a:prstGeom>
          <a:noFill/>
        </p:spPr>
        <p:txBody>
          <a:bodyPr wrap="none" rtlCol="0">
            <a:spAutoFit/>
          </a:bodyPr>
          <a:lstStyle/>
          <a:p>
            <a:r>
              <a:rPr lang="en-GB" sz="2400" dirty="0">
                <a:solidFill>
                  <a:srgbClr val="636466"/>
                </a:solidFill>
                <a:latin typeface="Klavika Light" panose="020B0506040000020004" pitchFamily="34" charset="0"/>
                <a:cs typeface="Segoe UI" panose="020B0502040204020203" pitchFamily="34" charset="0"/>
              </a:rPr>
              <a:t>everything</a:t>
            </a:r>
          </a:p>
        </p:txBody>
      </p:sp>
      <p:sp>
        <p:nvSpPr>
          <p:cNvPr id="39" name="TextBox 38">
            <a:extLst>
              <a:ext uri="{FF2B5EF4-FFF2-40B4-BE49-F238E27FC236}">
                <a16:creationId xmlns:a16="http://schemas.microsoft.com/office/drawing/2014/main" id="{9E370EBB-B8D6-4665-B1B4-A2B7066F4149}"/>
              </a:ext>
            </a:extLst>
          </p:cNvPr>
          <p:cNvSpPr txBox="1"/>
          <p:nvPr userDrawn="1"/>
        </p:nvSpPr>
        <p:spPr>
          <a:xfrm>
            <a:off x="5577861" y="3467409"/>
            <a:ext cx="1271502" cy="461665"/>
          </a:xfrm>
          <a:prstGeom prst="rect">
            <a:avLst/>
          </a:prstGeom>
          <a:noFill/>
        </p:spPr>
        <p:txBody>
          <a:bodyPr wrap="none" rtlCol="0">
            <a:spAutoFit/>
          </a:bodyPr>
          <a:lstStyle/>
          <a:p>
            <a:r>
              <a:rPr lang="en-GB" sz="2400" dirty="0">
                <a:solidFill>
                  <a:prstClr val="white">
                    <a:lumMod val="85000"/>
                  </a:prstClr>
                </a:solidFill>
                <a:latin typeface="Klavika Light" panose="020B0506040000020004" pitchFamily="34" charset="0"/>
                <a:cs typeface="Segoe UI" panose="020B0502040204020203" pitchFamily="34" charset="0"/>
              </a:rPr>
              <a:t>graphics</a:t>
            </a:r>
          </a:p>
        </p:txBody>
      </p:sp>
      <p:sp>
        <p:nvSpPr>
          <p:cNvPr id="40" name="TextBox 39">
            <a:extLst>
              <a:ext uri="{FF2B5EF4-FFF2-40B4-BE49-F238E27FC236}">
                <a16:creationId xmlns:a16="http://schemas.microsoft.com/office/drawing/2014/main" id="{A154ACA6-08B0-4938-A142-E56B48D00DAB}"/>
              </a:ext>
            </a:extLst>
          </p:cNvPr>
          <p:cNvSpPr txBox="1"/>
          <p:nvPr userDrawn="1"/>
        </p:nvSpPr>
        <p:spPr>
          <a:xfrm>
            <a:off x="5577861" y="4155485"/>
            <a:ext cx="1321900" cy="461665"/>
          </a:xfrm>
          <a:prstGeom prst="rect">
            <a:avLst/>
          </a:prstGeom>
          <a:noFill/>
        </p:spPr>
        <p:txBody>
          <a:bodyPr wrap="none" rtlCol="0">
            <a:spAutoFit/>
          </a:bodyPr>
          <a:lstStyle/>
          <a:p>
            <a:r>
              <a:rPr lang="en-GB" sz="2400" dirty="0">
                <a:solidFill>
                  <a:prstClr val="white">
                    <a:lumMod val="95000"/>
                  </a:prstClr>
                </a:solidFill>
                <a:latin typeface="Klavika Light" panose="020B0506040000020004" pitchFamily="34" charset="0"/>
                <a:cs typeface="Segoe UI" panose="020B0502040204020203" pitchFamily="34" charset="0"/>
              </a:rPr>
              <a:t>compute</a:t>
            </a:r>
          </a:p>
        </p:txBody>
      </p:sp>
      <p:sp>
        <p:nvSpPr>
          <p:cNvPr id="41" name="TextBox 40">
            <a:extLst>
              <a:ext uri="{FF2B5EF4-FFF2-40B4-BE49-F238E27FC236}">
                <a16:creationId xmlns:a16="http://schemas.microsoft.com/office/drawing/2014/main" id="{FAB0D880-AD6D-498D-BC81-81E4415DC943}"/>
              </a:ext>
            </a:extLst>
          </p:cNvPr>
          <p:cNvSpPr txBox="1"/>
          <p:nvPr userDrawn="1"/>
        </p:nvSpPr>
        <p:spPr>
          <a:xfrm>
            <a:off x="5577861" y="2779333"/>
            <a:ext cx="1444563" cy="461665"/>
          </a:xfrm>
          <a:prstGeom prst="rect">
            <a:avLst/>
          </a:prstGeom>
          <a:noFill/>
        </p:spPr>
        <p:txBody>
          <a:bodyPr wrap="none" rtlCol="0">
            <a:spAutoFit/>
          </a:bodyPr>
          <a:lstStyle/>
          <a:p>
            <a:r>
              <a:rPr lang="en-GB" sz="2400" dirty="0">
                <a:solidFill>
                  <a:prstClr val="white">
                    <a:lumMod val="85000"/>
                  </a:prstClr>
                </a:solidFill>
                <a:latin typeface="Klavika Light" panose="020B0506040000020004" pitchFamily="34" charset="0"/>
                <a:cs typeface="Segoe UI" panose="020B0502040204020203" pitchFamily="34" charset="0"/>
              </a:rPr>
              <a:t>FidelityFX</a:t>
            </a:r>
          </a:p>
        </p:txBody>
      </p:sp>
      <p:sp>
        <p:nvSpPr>
          <p:cNvPr id="42" name="TextBox 41">
            <a:extLst>
              <a:ext uri="{FF2B5EF4-FFF2-40B4-BE49-F238E27FC236}">
                <a16:creationId xmlns:a16="http://schemas.microsoft.com/office/drawing/2014/main" id="{9695402D-8FDB-4572-A12D-B198EA4D6C59}"/>
              </a:ext>
            </a:extLst>
          </p:cNvPr>
          <p:cNvSpPr txBox="1"/>
          <p:nvPr userDrawn="1"/>
        </p:nvSpPr>
        <p:spPr>
          <a:xfrm>
            <a:off x="5577861" y="2091257"/>
            <a:ext cx="1435971" cy="461665"/>
          </a:xfrm>
          <a:prstGeom prst="rect">
            <a:avLst/>
          </a:prstGeom>
          <a:noFill/>
        </p:spPr>
        <p:txBody>
          <a:bodyPr wrap="none" rtlCol="0">
            <a:spAutoFit/>
          </a:bodyPr>
          <a:lstStyle/>
          <a:p>
            <a:r>
              <a:rPr lang="en-GB" sz="2400" dirty="0">
                <a:solidFill>
                  <a:prstClr val="white">
                    <a:lumMod val="95000"/>
                  </a:prstClr>
                </a:solidFill>
                <a:latin typeface="Klavika Light" panose="020B0506040000020004" pitchFamily="34" charset="0"/>
                <a:cs typeface="Segoe UI" panose="020B0502040204020203" pitchFamily="34" charset="0"/>
              </a:rPr>
              <a:t>raytracing</a:t>
            </a:r>
          </a:p>
        </p:txBody>
      </p:sp>
      <p:sp>
        <p:nvSpPr>
          <p:cNvPr id="43" name="TextBox 42">
            <a:extLst>
              <a:ext uri="{FF2B5EF4-FFF2-40B4-BE49-F238E27FC236}">
                <a16:creationId xmlns:a16="http://schemas.microsoft.com/office/drawing/2014/main" id="{1760B939-16CC-4ECB-83A9-29C0D6A80244}"/>
              </a:ext>
            </a:extLst>
          </p:cNvPr>
          <p:cNvSpPr txBox="1"/>
          <p:nvPr userDrawn="1"/>
        </p:nvSpPr>
        <p:spPr>
          <a:xfrm>
            <a:off x="5577861" y="4843559"/>
            <a:ext cx="1194558" cy="461665"/>
          </a:xfrm>
          <a:prstGeom prst="rect">
            <a:avLst/>
          </a:prstGeom>
          <a:noFill/>
        </p:spPr>
        <p:txBody>
          <a:bodyPr wrap="none" rtlCol="0">
            <a:spAutoFit/>
          </a:bodyPr>
          <a:lstStyle/>
          <a:p>
            <a:r>
              <a:rPr lang="en-GB" sz="2400" dirty="0">
                <a:solidFill>
                  <a:srgbClr val="F7F7F7"/>
                </a:solidFill>
                <a:latin typeface="Klavika Light" panose="020B0506040000020004" pitchFamily="34" charset="0"/>
                <a:cs typeface="Segoe UI" panose="020B0502040204020203" pitchFamily="34" charset="0"/>
              </a:rPr>
              <a:t>shaders</a:t>
            </a:r>
          </a:p>
        </p:txBody>
      </p:sp>
      <p:sp>
        <p:nvSpPr>
          <p:cNvPr id="44" name="TextBox 43">
            <a:extLst>
              <a:ext uri="{FF2B5EF4-FFF2-40B4-BE49-F238E27FC236}">
                <a16:creationId xmlns:a16="http://schemas.microsoft.com/office/drawing/2014/main" id="{94B4F522-1E4D-436E-81D7-9AD73F70B10B}"/>
              </a:ext>
            </a:extLst>
          </p:cNvPr>
          <p:cNvSpPr txBox="1"/>
          <p:nvPr userDrawn="1"/>
        </p:nvSpPr>
        <p:spPr>
          <a:xfrm>
            <a:off x="5577861" y="1747219"/>
            <a:ext cx="974947" cy="461665"/>
          </a:xfrm>
          <a:prstGeom prst="rect">
            <a:avLst/>
          </a:prstGeom>
          <a:noFill/>
        </p:spPr>
        <p:txBody>
          <a:bodyPr wrap="none" rtlCol="0">
            <a:spAutoFit/>
          </a:bodyPr>
          <a:lstStyle/>
          <a:p>
            <a:r>
              <a:rPr lang="en-GB" sz="2400" dirty="0">
                <a:solidFill>
                  <a:prstClr val="white">
                    <a:lumMod val="95000"/>
                  </a:prstClr>
                </a:solidFill>
                <a:latin typeface="Klavika Light" panose="020B0506040000020004" pitchFamily="34" charset="0"/>
                <a:cs typeface="Segoe UI" panose="020B0502040204020203" pitchFamily="34" charset="0"/>
              </a:rPr>
              <a:t>better</a:t>
            </a:r>
          </a:p>
        </p:txBody>
      </p:sp>
      <p:sp>
        <p:nvSpPr>
          <p:cNvPr id="45" name="TextBox 44">
            <a:extLst>
              <a:ext uri="{FF2B5EF4-FFF2-40B4-BE49-F238E27FC236}">
                <a16:creationId xmlns:a16="http://schemas.microsoft.com/office/drawing/2014/main" id="{FFB928F8-B6D0-4A60-9EF0-025515591F82}"/>
              </a:ext>
            </a:extLst>
          </p:cNvPr>
          <p:cNvSpPr txBox="1"/>
          <p:nvPr userDrawn="1"/>
        </p:nvSpPr>
        <p:spPr>
          <a:xfrm>
            <a:off x="5577861" y="2435295"/>
            <a:ext cx="1837491" cy="461665"/>
          </a:xfrm>
          <a:prstGeom prst="rect">
            <a:avLst/>
          </a:prstGeom>
          <a:noFill/>
        </p:spPr>
        <p:txBody>
          <a:bodyPr wrap="none" rtlCol="0">
            <a:spAutoFit/>
          </a:bodyPr>
          <a:lstStyle/>
          <a:p>
            <a:r>
              <a:rPr lang="en-GB" sz="2400" dirty="0">
                <a:solidFill>
                  <a:prstClr val="white">
                    <a:lumMod val="85000"/>
                  </a:prstClr>
                </a:solidFill>
                <a:latin typeface="Klavika Light" panose="020B0506040000020004" pitchFamily="34" charset="0"/>
                <a:cs typeface="Segoe UI" panose="020B0502040204020203" pitchFamily="34" charset="0"/>
              </a:rPr>
              <a:t>performance</a:t>
            </a:r>
          </a:p>
        </p:txBody>
      </p:sp>
      <p:sp>
        <p:nvSpPr>
          <p:cNvPr id="46" name="TextBox 45">
            <a:extLst>
              <a:ext uri="{FF2B5EF4-FFF2-40B4-BE49-F238E27FC236}">
                <a16:creationId xmlns:a16="http://schemas.microsoft.com/office/drawing/2014/main" id="{78CECC4A-1B8F-4162-A63D-AB8297E5B59D}"/>
              </a:ext>
            </a:extLst>
          </p:cNvPr>
          <p:cNvSpPr txBox="1"/>
          <p:nvPr userDrawn="1"/>
        </p:nvSpPr>
        <p:spPr>
          <a:xfrm>
            <a:off x="5577861" y="3811447"/>
            <a:ext cx="1497526" cy="461665"/>
          </a:xfrm>
          <a:prstGeom prst="rect">
            <a:avLst/>
          </a:prstGeom>
          <a:noFill/>
        </p:spPr>
        <p:txBody>
          <a:bodyPr wrap="none" rtlCol="0">
            <a:spAutoFit/>
          </a:bodyPr>
          <a:lstStyle/>
          <a:p>
            <a:r>
              <a:rPr lang="en-GB" sz="2400" dirty="0">
                <a:solidFill>
                  <a:prstClr val="white">
                    <a:lumMod val="85000"/>
                  </a:prstClr>
                </a:solidFill>
                <a:latin typeface="Klavika Light" panose="020B0506040000020004" pitchFamily="34" charset="0"/>
                <a:cs typeface="Segoe UI" panose="020B0502040204020203" pitchFamily="34" charset="0"/>
              </a:rPr>
              <a:t>the future</a:t>
            </a:r>
          </a:p>
        </p:txBody>
      </p:sp>
      <p:sp>
        <p:nvSpPr>
          <p:cNvPr id="47" name="TextBox 46">
            <a:extLst>
              <a:ext uri="{FF2B5EF4-FFF2-40B4-BE49-F238E27FC236}">
                <a16:creationId xmlns:a16="http://schemas.microsoft.com/office/drawing/2014/main" id="{5BE56B3F-38E3-40DC-8E04-6952FDF940D0}"/>
              </a:ext>
            </a:extLst>
          </p:cNvPr>
          <p:cNvSpPr txBox="1"/>
          <p:nvPr userDrawn="1"/>
        </p:nvSpPr>
        <p:spPr>
          <a:xfrm>
            <a:off x="5577861" y="4499521"/>
            <a:ext cx="1037976" cy="461665"/>
          </a:xfrm>
          <a:prstGeom prst="rect">
            <a:avLst/>
          </a:prstGeom>
          <a:noFill/>
        </p:spPr>
        <p:txBody>
          <a:bodyPr wrap="none" rtlCol="0">
            <a:spAutoFit/>
          </a:bodyPr>
          <a:lstStyle/>
          <a:p>
            <a:r>
              <a:rPr lang="en-GB" sz="2400" dirty="0">
                <a:solidFill>
                  <a:prstClr val="white">
                    <a:lumMod val="95000"/>
                  </a:prstClr>
                </a:solidFill>
                <a:latin typeface="Klavika Light" panose="020B0506040000020004" pitchFamily="34" charset="0"/>
                <a:cs typeface="Segoe UI" panose="020B0502040204020203" pitchFamily="34" charset="0"/>
              </a:rPr>
              <a:t>Vulkan</a:t>
            </a:r>
          </a:p>
        </p:txBody>
      </p:sp>
      <p:sp>
        <p:nvSpPr>
          <p:cNvPr id="48" name="TextBox 47">
            <a:extLst>
              <a:ext uri="{FF2B5EF4-FFF2-40B4-BE49-F238E27FC236}">
                <a16:creationId xmlns:a16="http://schemas.microsoft.com/office/drawing/2014/main" id="{BE3E9A97-497B-4A26-8098-1EBF7357255E}"/>
              </a:ext>
            </a:extLst>
          </p:cNvPr>
          <p:cNvSpPr txBox="1"/>
          <p:nvPr userDrawn="1"/>
        </p:nvSpPr>
        <p:spPr>
          <a:xfrm>
            <a:off x="5577861" y="1403180"/>
            <a:ext cx="1549463" cy="461665"/>
          </a:xfrm>
          <a:prstGeom prst="rect">
            <a:avLst/>
          </a:prstGeom>
          <a:noFill/>
        </p:spPr>
        <p:txBody>
          <a:bodyPr wrap="none" rtlCol="0">
            <a:spAutoFit/>
          </a:bodyPr>
          <a:lstStyle/>
          <a:p>
            <a:r>
              <a:rPr lang="en-GB" sz="2400" dirty="0">
                <a:solidFill>
                  <a:srgbClr val="F7F7F7"/>
                </a:solidFill>
                <a:latin typeface="Klavika Light" panose="020B0506040000020004" pitchFamily="34" charset="0"/>
                <a:cs typeface="Segoe UI" panose="020B0502040204020203" pitchFamily="34" charset="0"/>
              </a:rPr>
              <a:t>DirectX®12</a:t>
            </a:r>
          </a:p>
        </p:txBody>
      </p:sp>
    </p:spTree>
    <p:extLst>
      <p:ext uri="{BB962C8B-B14F-4D97-AF65-F5344CB8AC3E}">
        <p14:creationId xmlns:p14="http://schemas.microsoft.com/office/powerpoint/2010/main" val="149910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PUOPEN logo board">
    <p:bg>
      <p:bgPr>
        <a:solidFill>
          <a:schemeClr val="tx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0D8988A4-D949-42A7-9D08-22A9E602C73C}"/>
              </a:ext>
            </a:extLst>
          </p:cNvPr>
          <p:cNvGrpSpPr/>
          <p:nvPr userDrawn="1"/>
        </p:nvGrpSpPr>
        <p:grpSpPr>
          <a:xfrm>
            <a:off x="-4192029" y="-1030769"/>
            <a:ext cx="19946379" cy="8986229"/>
            <a:chOff x="-3468129" y="-1069937"/>
            <a:chExt cx="18238285" cy="8462426"/>
          </a:xfrm>
        </p:grpSpPr>
        <p:pic>
          <p:nvPicPr>
            <p:cNvPr id="38" name="Picture 37" descr="A picture containing drawing, clock&#10;&#10;Description automatically generated">
              <a:extLst>
                <a:ext uri="{FF2B5EF4-FFF2-40B4-BE49-F238E27FC236}">
                  <a16:creationId xmlns:a16="http://schemas.microsoft.com/office/drawing/2014/main" id="{455CC014-349B-4D8E-B7CC-925A48FDE67C}"/>
                </a:ext>
              </a:extLst>
            </p:cNvPr>
            <p:cNvPicPr>
              <a:picLocks noChangeAspect="1"/>
            </p:cNvPicPr>
            <p:nvPr userDrawn="1"/>
          </p:nvPicPr>
          <p:blipFill>
            <a:blip r:embed="rId2"/>
            <a:stretch>
              <a:fillRect/>
            </a:stretch>
          </p:blipFill>
          <p:spPr>
            <a:xfrm rot="20372801">
              <a:off x="-42949" y="-408279"/>
              <a:ext cx="3166866" cy="936462"/>
            </a:xfrm>
            <a:prstGeom prst="rect">
              <a:avLst/>
            </a:prstGeom>
          </p:spPr>
        </p:pic>
        <p:pic>
          <p:nvPicPr>
            <p:cNvPr id="514" name="Picture 513" descr="A picture containing drawing, clock&#10;&#10;Description automatically generated">
              <a:extLst>
                <a:ext uri="{FF2B5EF4-FFF2-40B4-BE49-F238E27FC236}">
                  <a16:creationId xmlns:a16="http://schemas.microsoft.com/office/drawing/2014/main" id="{095AF619-A7E4-484E-8900-DA9C0D4B32C4}"/>
                </a:ext>
              </a:extLst>
            </p:cNvPr>
            <p:cNvPicPr>
              <a:picLocks noChangeAspect="1"/>
            </p:cNvPicPr>
            <p:nvPr userDrawn="1"/>
          </p:nvPicPr>
          <p:blipFill>
            <a:blip r:embed="rId2"/>
            <a:stretch>
              <a:fillRect/>
            </a:stretch>
          </p:blipFill>
          <p:spPr>
            <a:xfrm rot="20372801">
              <a:off x="-1755539" y="1724309"/>
              <a:ext cx="3166866" cy="936462"/>
            </a:xfrm>
            <a:prstGeom prst="rect">
              <a:avLst/>
            </a:prstGeom>
          </p:spPr>
        </p:pic>
        <p:pic>
          <p:nvPicPr>
            <p:cNvPr id="515" name="Picture 514" descr="A picture containing drawing, clock&#10;&#10;Description automatically generated">
              <a:extLst>
                <a:ext uri="{FF2B5EF4-FFF2-40B4-BE49-F238E27FC236}">
                  <a16:creationId xmlns:a16="http://schemas.microsoft.com/office/drawing/2014/main" id="{8B8E9309-459D-4F06-A016-A54C57CD4855}"/>
                </a:ext>
              </a:extLst>
            </p:cNvPr>
            <p:cNvPicPr>
              <a:picLocks noChangeAspect="1"/>
            </p:cNvPicPr>
            <p:nvPr userDrawn="1"/>
          </p:nvPicPr>
          <p:blipFill>
            <a:blip r:embed="rId2"/>
            <a:stretch>
              <a:fillRect/>
            </a:stretch>
          </p:blipFill>
          <p:spPr>
            <a:xfrm rot="20372801">
              <a:off x="2647867" y="82031"/>
              <a:ext cx="3166866" cy="936462"/>
            </a:xfrm>
            <a:prstGeom prst="rect">
              <a:avLst/>
            </a:prstGeom>
          </p:spPr>
        </p:pic>
        <p:pic>
          <p:nvPicPr>
            <p:cNvPr id="517" name="Picture 516" descr="A picture containing drawing, clock&#10;&#10;Description automatically generated">
              <a:extLst>
                <a:ext uri="{FF2B5EF4-FFF2-40B4-BE49-F238E27FC236}">
                  <a16:creationId xmlns:a16="http://schemas.microsoft.com/office/drawing/2014/main" id="{22FC1B27-35E7-454E-88E2-826B7CE37DA9}"/>
                </a:ext>
              </a:extLst>
            </p:cNvPr>
            <p:cNvPicPr>
              <a:picLocks noChangeAspect="1"/>
            </p:cNvPicPr>
            <p:nvPr userDrawn="1"/>
          </p:nvPicPr>
          <p:blipFill>
            <a:blip r:embed="rId2"/>
            <a:stretch>
              <a:fillRect/>
            </a:stretch>
          </p:blipFill>
          <p:spPr>
            <a:xfrm rot="20372801">
              <a:off x="4735039" y="5320747"/>
              <a:ext cx="3166866" cy="936462"/>
            </a:xfrm>
            <a:prstGeom prst="rect">
              <a:avLst/>
            </a:prstGeom>
          </p:spPr>
        </p:pic>
        <p:pic>
          <p:nvPicPr>
            <p:cNvPr id="523" name="Picture 522" descr="A picture containing drawing, clock&#10;&#10;Description automatically generated">
              <a:extLst>
                <a:ext uri="{FF2B5EF4-FFF2-40B4-BE49-F238E27FC236}">
                  <a16:creationId xmlns:a16="http://schemas.microsoft.com/office/drawing/2014/main" id="{8541CFA2-0BA7-48EA-997E-55EC80CF9896}"/>
                </a:ext>
              </a:extLst>
            </p:cNvPr>
            <p:cNvPicPr>
              <a:picLocks noChangeAspect="1"/>
            </p:cNvPicPr>
            <p:nvPr userDrawn="1"/>
          </p:nvPicPr>
          <p:blipFill>
            <a:blip r:embed="rId2"/>
            <a:stretch>
              <a:fillRect/>
            </a:stretch>
          </p:blipFill>
          <p:spPr>
            <a:xfrm rot="20372801">
              <a:off x="5338683" y="572341"/>
              <a:ext cx="3166866" cy="936462"/>
            </a:xfrm>
            <a:prstGeom prst="rect">
              <a:avLst/>
            </a:prstGeom>
          </p:spPr>
        </p:pic>
        <p:pic>
          <p:nvPicPr>
            <p:cNvPr id="524" name="Picture 523" descr="A picture containing drawing, clock&#10;&#10;Description automatically generated">
              <a:extLst>
                <a:ext uri="{FF2B5EF4-FFF2-40B4-BE49-F238E27FC236}">
                  <a16:creationId xmlns:a16="http://schemas.microsoft.com/office/drawing/2014/main" id="{E68B74E9-36E8-46AB-93A7-AEF3FC42B797}"/>
                </a:ext>
              </a:extLst>
            </p:cNvPr>
            <p:cNvPicPr>
              <a:picLocks noChangeAspect="1"/>
            </p:cNvPicPr>
            <p:nvPr userDrawn="1"/>
          </p:nvPicPr>
          <p:blipFill>
            <a:blip r:embed="rId2"/>
            <a:stretch>
              <a:fillRect/>
            </a:stretch>
          </p:blipFill>
          <p:spPr>
            <a:xfrm rot="20372801">
              <a:off x="9742089" y="-1069937"/>
              <a:ext cx="3166866" cy="936462"/>
            </a:xfrm>
            <a:prstGeom prst="rect">
              <a:avLst/>
            </a:prstGeom>
          </p:spPr>
        </p:pic>
        <p:pic>
          <p:nvPicPr>
            <p:cNvPr id="526" name="Picture 525" descr="A picture containing drawing, clock&#10;&#10;Description automatically generated">
              <a:extLst>
                <a:ext uri="{FF2B5EF4-FFF2-40B4-BE49-F238E27FC236}">
                  <a16:creationId xmlns:a16="http://schemas.microsoft.com/office/drawing/2014/main" id="{9A85CDD1-028C-4737-B6CE-1CCC0661F5E6}"/>
                </a:ext>
              </a:extLst>
            </p:cNvPr>
            <p:cNvPicPr>
              <a:picLocks noChangeAspect="1"/>
            </p:cNvPicPr>
            <p:nvPr userDrawn="1"/>
          </p:nvPicPr>
          <p:blipFill>
            <a:blip r:embed="rId2"/>
            <a:stretch>
              <a:fillRect/>
            </a:stretch>
          </p:blipFill>
          <p:spPr>
            <a:xfrm rot="20372801">
              <a:off x="-3468129" y="3856897"/>
              <a:ext cx="3166866" cy="936462"/>
            </a:xfrm>
            <a:prstGeom prst="rect">
              <a:avLst/>
            </a:prstGeom>
          </p:spPr>
        </p:pic>
        <p:pic>
          <p:nvPicPr>
            <p:cNvPr id="528" name="Picture 527" descr="A picture containing drawing, clock&#10;&#10;Description automatically generated">
              <a:extLst>
                <a:ext uri="{FF2B5EF4-FFF2-40B4-BE49-F238E27FC236}">
                  <a16:creationId xmlns:a16="http://schemas.microsoft.com/office/drawing/2014/main" id="{D1437A57-7FE4-44AE-BB34-03E166415168}"/>
                </a:ext>
              </a:extLst>
            </p:cNvPr>
            <p:cNvPicPr>
              <a:picLocks noChangeAspect="1"/>
            </p:cNvPicPr>
            <p:nvPr userDrawn="1"/>
          </p:nvPicPr>
          <p:blipFill>
            <a:blip r:embed="rId2"/>
            <a:stretch>
              <a:fillRect/>
            </a:stretch>
          </p:blipFill>
          <p:spPr>
            <a:xfrm rot="20372801">
              <a:off x="-777313" y="4347207"/>
              <a:ext cx="3166866" cy="936462"/>
            </a:xfrm>
            <a:prstGeom prst="rect">
              <a:avLst/>
            </a:prstGeom>
          </p:spPr>
        </p:pic>
        <p:pic>
          <p:nvPicPr>
            <p:cNvPr id="529" name="Picture 528" descr="A picture containing drawing, clock&#10;&#10;Description automatically generated">
              <a:extLst>
                <a:ext uri="{FF2B5EF4-FFF2-40B4-BE49-F238E27FC236}">
                  <a16:creationId xmlns:a16="http://schemas.microsoft.com/office/drawing/2014/main" id="{A78FED37-D2F6-4D60-AE08-D66411C4DA54}"/>
                </a:ext>
              </a:extLst>
            </p:cNvPr>
            <p:cNvPicPr>
              <a:picLocks noChangeAspect="1"/>
            </p:cNvPicPr>
            <p:nvPr userDrawn="1"/>
          </p:nvPicPr>
          <p:blipFill>
            <a:blip r:embed="rId2"/>
            <a:stretch>
              <a:fillRect/>
            </a:stretch>
          </p:blipFill>
          <p:spPr>
            <a:xfrm rot="20372801">
              <a:off x="935277" y="2214619"/>
              <a:ext cx="3166866" cy="936462"/>
            </a:xfrm>
            <a:prstGeom prst="rect">
              <a:avLst/>
            </a:prstGeom>
          </p:spPr>
        </p:pic>
        <p:pic>
          <p:nvPicPr>
            <p:cNvPr id="530" name="Picture 529" descr="A picture containing drawing, clock&#10;&#10;Description automatically generated">
              <a:extLst>
                <a:ext uri="{FF2B5EF4-FFF2-40B4-BE49-F238E27FC236}">
                  <a16:creationId xmlns:a16="http://schemas.microsoft.com/office/drawing/2014/main" id="{D935A65C-5FA8-4745-9010-7E36B0C187AE}"/>
                </a:ext>
              </a:extLst>
            </p:cNvPr>
            <p:cNvPicPr>
              <a:picLocks noChangeAspect="1"/>
            </p:cNvPicPr>
            <p:nvPr userDrawn="1"/>
          </p:nvPicPr>
          <p:blipFill>
            <a:blip r:embed="rId2"/>
            <a:stretch>
              <a:fillRect/>
            </a:stretch>
          </p:blipFill>
          <p:spPr>
            <a:xfrm rot="20372801">
              <a:off x="3626093" y="2704929"/>
              <a:ext cx="3166866" cy="936462"/>
            </a:xfrm>
            <a:prstGeom prst="rect">
              <a:avLst/>
            </a:prstGeom>
          </p:spPr>
        </p:pic>
        <p:pic>
          <p:nvPicPr>
            <p:cNvPr id="531" name="Picture 530" descr="A picture containing drawing, clock&#10;&#10;Description automatically generated">
              <a:extLst>
                <a:ext uri="{FF2B5EF4-FFF2-40B4-BE49-F238E27FC236}">
                  <a16:creationId xmlns:a16="http://schemas.microsoft.com/office/drawing/2014/main" id="{A7362518-F5D3-4F2C-B9DF-F54702B9168A}"/>
                </a:ext>
              </a:extLst>
            </p:cNvPr>
            <p:cNvPicPr>
              <a:picLocks noChangeAspect="1"/>
            </p:cNvPicPr>
            <p:nvPr userDrawn="1"/>
          </p:nvPicPr>
          <p:blipFill>
            <a:blip r:embed="rId2"/>
            <a:stretch>
              <a:fillRect/>
            </a:stretch>
          </p:blipFill>
          <p:spPr>
            <a:xfrm rot="20372801">
              <a:off x="1913503" y="4837517"/>
              <a:ext cx="3166866" cy="936462"/>
            </a:xfrm>
            <a:prstGeom prst="rect">
              <a:avLst/>
            </a:prstGeom>
          </p:spPr>
        </p:pic>
        <p:pic>
          <p:nvPicPr>
            <p:cNvPr id="532" name="Picture 531" descr="A picture containing drawing, clock&#10;&#10;Description automatically generated">
              <a:extLst>
                <a:ext uri="{FF2B5EF4-FFF2-40B4-BE49-F238E27FC236}">
                  <a16:creationId xmlns:a16="http://schemas.microsoft.com/office/drawing/2014/main" id="{0E20ED53-1693-4ED7-8C7F-7BF132031540}"/>
                </a:ext>
              </a:extLst>
            </p:cNvPr>
            <p:cNvPicPr>
              <a:picLocks noChangeAspect="1"/>
            </p:cNvPicPr>
            <p:nvPr userDrawn="1"/>
          </p:nvPicPr>
          <p:blipFill>
            <a:blip r:embed="rId2"/>
            <a:stretch>
              <a:fillRect/>
            </a:stretch>
          </p:blipFill>
          <p:spPr>
            <a:xfrm rot="20372801">
              <a:off x="6316909" y="3195239"/>
              <a:ext cx="3166866" cy="936462"/>
            </a:xfrm>
            <a:prstGeom prst="rect">
              <a:avLst/>
            </a:prstGeom>
          </p:spPr>
        </p:pic>
        <p:pic>
          <p:nvPicPr>
            <p:cNvPr id="533" name="Picture 532" descr="A picture containing drawing, clock&#10;&#10;Description automatically generated">
              <a:extLst>
                <a:ext uri="{FF2B5EF4-FFF2-40B4-BE49-F238E27FC236}">
                  <a16:creationId xmlns:a16="http://schemas.microsoft.com/office/drawing/2014/main" id="{6C808EDA-F710-4AE3-A67B-A918E638DA79}"/>
                </a:ext>
              </a:extLst>
            </p:cNvPr>
            <p:cNvPicPr>
              <a:picLocks noChangeAspect="1"/>
            </p:cNvPicPr>
            <p:nvPr userDrawn="1"/>
          </p:nvPicPr>
          <p:blipFill>
            <a:blip r:embed="rId2"/>
            <a:stretch>
              <a:fillRect/>
            </a:stretch>
          </p:blipFill>
          <p:spPr>
            <a:xfrm rot="20372801">
              <a:off x="8029499" y="1062651"/>
              <a:ext cx="3166866" cy="936462"/>
            </a:xfrm>
            <a:prstGeom prst="rect">
              <a:avLst/>
            </a:prstGeom>
          </p:spPr>
        </p:pic>
        <p:pic>
          <p:nvPicPr>
            <p:cNvPr id="550" name="Picture 549" descr="A picture containing drawing, clock&#10;&#10;Description automatically generated">
              <a:extLst>
                <a:ext uri="{FF2B5EF4-FFF2-40B4-BE49-F238E27FC236}">
                  <a16:creationId xmlns:a16="http://schemas.microsoft.com/office/drawing/2014/main" id="{F4E68CCD-8EFB-4B35-A348-C77D1DAB6F1D}"/>
                </a:ext>
              </a:extLst>
            </p:cNvPr>
            <p:cNvPicPr>
              <a:picLocks noChangeAspect="1"/>
            </p:cNvPicPr>
            <p:nvPr userDrawn="1"/>
          </p:nvPicPr>
          <p:blipFill>
            <a:blip r:embed="rId2"/>
            <a:stretch>
              <a:fillRect/>
            </a:stretch>
          </p:blipFill>
          <p:spPr>
            <a:xfrm rot="20372801">
              <a:off x="10625064" y="1557295"/>
              <a:ext cx="3166866" cy="936462"/>
            </a:xfrm>
            <a:prstGeom prst="rect">
              <a:avLst/>
            </a:prstGeom>
          </p:spPr>
        </p:pic>
        <p:pic>
          <p:nvPicPr>
            <p:cNvPr id="551" name="Picture 550" descr="A picture containing drawing, clock&#10;&#10;Description automatically generated">
              <a:extLst>
                <a:ext uri="{FF2B5EF4-FFF2-40B4-BE49-F238E27FC236}">
                  <a16:creationId xmlns:a16="http://schemas.microsoft.com/office/drawing/2014/main" id="{64FB8227-7BC9-43EE-9F8D-D049006FA3AC}"/>
                </a:ext>
              </a:extLst>
            </p:cNvPr>
            <p:cNvPicPr>
              <a:picLocks noChangeAspect="1"/>
            </p:cNvPicPr>
            <p:nvPr userDrawn="1"/>
          </p:nvPicPr>
          <p:blipFill>
            <a:blip r:embed="rId2"/>
            <a:stretch>
              <a:fillRect/>
            </a:stretch>
          </p:blipFill>
          <p:spPr>
            <a:xfrm rot="20372801">
              <a:off x="8912474" y="3689883"/>
              <a:ext cx="3166866" cy="936462"/>
            </a:xfrm>
            <a:prstGeom prst="rect">
              <a:avLst/>
            </a:prstGeom>
          </p:spPr>
        </p:pic>
        <p:pic>
          <p:nvPicPr>
            <p:cNvPr id="557" name="Picture 556" descr="A picture containing drawing, clock&#10;&#10;Description automatically generated">
              <a:extLst>
                <a:ext uri="{FF2B5EF4-FFF2-40B4-BE49-F238E27FC236}">
                  <a16:creationId xmlns:a16="http://schemas.microsoft.com/office/drawing/2014/main" id="{AE7469D9-1EB2-4DAC-87A7-517B30E15767}"/>
                </a:ext>
              </a:extLst>
            </p:cNvPr>
            <p:cNvPicPr>
              <a:picLocks noChangeAspect="1"/>
            </p:cNvPicPr>
            <p:nvPr userDrawn="1"/>
          </p:nvPicPr>
          <p:blipFill>
            <a:blip r:embed="rId2"/>
            <a:stretch>
              <a:fillRect/>
            </a:stretch>
          </p:blipFill>
          <p:spPr>
            <a:xfrm rot="20372801">
              <a:off x="7199884" y="5822471"/>
              <a:ext cx="3166866" cy="936462"/>
            </a:xfrm>
            <a:prstGeom prst="rect">
              <a:avLst/>
            </a:prstGeom>
          </p:spPr>
        </p:pic>
        <p:pic>
          <p:nvPicPr>
            <p:cNvPr id="558" name="Picture 557" descr="A picture containing drawing, clock&#10;&#10;Description automatically generated">
              <a:extLst>
                <a:ext uri="{FF2B5EF4-FFF2-40B4-BE49-F238E27FC236}">
                  <a16:creationId xmlns:a16="http://schemas.microsoft.com/office/drawing/2014/main" id="{81C7423A-8DF3-49FA-AC84-40977B62286B}"/>
                </a:ext>
              </a:extLst>
            </p:cNvPr>
            <p:cNvPicPr>
              <a:picLocks noChangeAspect="1"/>
            </p:cNvPicPr>
            <p:nvPr userDrawn="1"/>
          </p:nvPicPr>
          <p:blipFill>
            <a:blip r:embed="rId2"/>
            <a:stretch>
              <a:fillRect/>
            </a:stretch>
          </p:blipFill>
          <p:spPr>
            <a:xfrm rot="20372801">
              <a:off x="9890700" y="6312781"/>
              <a:ext cx="3166866" cy="936462"/>
            </a:xfrm>
            <a:prstGeom prst="rect">
              <a:avLst/>
            </a:prstGeom>
          </p:spPr>
        </p:pic>
        <p:pic>
          <p:nvPicPr>
            <p:cNvPr id="559" name="Picture 558" descr="A picture containing drawing, clock&#10;&#10;Description automatically generated">
              <a:extLst>
                <a:ext uri="{FF2B5EF4-FFF2-40B4-BE49-F238E27FC236}">
                  <a16:creationId xmlns:a16="http://schemas.microsoft.com/office/drawing/2014/main" id="{EF5715C0-80C0-468A-966B-903E09DE8157}"/>
                </a:ext>
              </a:extLst>
            </p:cNvPr>
            <p:cNvPicPr>
              <a:picLocks noChangeAspect="1"/>
            </p:cNvPicPr>
            <p:nvPr userDrawn="1"/>
          </p:nvPicPr>
          <p:blipFill>
            <a:blip r:embed="rId2"/>
            <a:stretch>
              <a:fillRect/>
            </a:stretch>
          </p:blipFill>
          <p:spPr>
            <a:xfrm rot="20372801">
              <a:off x="11603290" y="4180193"/>
              <a:ext cx="3166866" cy="936462"/>
            </a:xfrm>
            <a:prstGeom prst="rect">
              <a:avLst/>
            </a:prstGeom>
          </p:spPr>
        </p:pic>
        <p:pic>
          <p:nvPicPr>
            <p:cNvPr id="564" name="Picture 563" descr="A picture containing drawing, clock&#10;&#10;Description automatically generated">
              <a:extLst>
                <a:ext uri="{FF2B5EF4-FFF2-40B4-BE49-F238E27FC236}">
                  <a16:creationId xmlns:a16="http://schemas.microsoft.com/office/drawing/2014/main" id="{9B9ED935-AE15-433C-BB9F-4A0336BFBC29}"/>
                </a:ext>
              </a:extLst>
            </p:cNvPr>
            <p:cNvPicPr>
              <a:picLocks noChangeAspect="1"/>
            </p:cNvPicPr>
            <p:nvPr userDrawn="1"/>
          </p:nvPicPr>
          <p:blipFill>
            <a:blip r:embed="rId2"/>
            <a:stretch>
              <a:fillRect/>
            </a:stretch>
          </p:blipFill>
          <p:spPr>
            <a:xfrm rot="20372801">
              <a:off x="-2555264" y="6456027"/>
              <a:ext cx="3166866" cy="936462"/>
            </a:xfrm>
            <a:prstGeom prst="rect">
              <a:avLst/>
            </a:prstGeom>
          </p:spPr>
        </p:pic>
      </p:grpSp>
    </p:spTree>
    <p:extLst>
      <p:ext uri="{BB962C8B-B14F-4D97-AF65-F5344CB8AC3E}">
        <p14:creationId xmlns:p14="http://schemas.microsoft.com/office/powerpoint/2010/main" val="1506111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MD Logo board">
    <p:bg>
      <p:bgPr>
        <a:solidFill>
          <a:schemeClr val="bg1"/>
        </a:solidFill>
        <a:effectLst/>
      </p:bgPr>
    </p:bg>
    <p:spTree>
      <p:nvGrpSpPr>
        <p:cNvPr id="1" name=""/>
        <p:cNvGrpSpPr/>
        <p:nvPr/>
      </p:nvGrpSpPr>
      <p:grpSpPr>
        <a:xfrm>
          <a:off x="0" y="0"/>
          <a:ext cx="0" cy="0"/>
          <a:chOff x="0" y="0"/>
          <a:chExt cx="0" cy="0"/>
        </a:xfrm>
      </p:grpSpPr>
      <p:grpSp>
        <p:nvGrpSpPr>
          <p:cNvPr id="434" name="Group 433">
            <a:extLst>
              <a:ext uri="{FF2B5EF4-FFF2-40B4-BE49-F238E27FC236}">
                <a16:creationId xmlns:a16="http://schemas.microsoft.com/office/drawing/2014/main" id="{17985620-FBEB-4C74-8C0F-F5B9F2201099}"/>
              </a:ext>
            </a:extLst>
          </p:cNvPr>
          <p:cNvGrpSpPr/>
          <p:nvPr userDrawn="1"/>
        </p:nvGrpSpPr>
        <p:grpSpPr>
          <a:xfrm>
            <a:off x="51452" y="51748"/>
            <a:ext cx="1312724" cy="817400"/>
            <a:chOff x="53340" y="29405"/>
            <a:chExt cx="2217420" cy="1303019"/>
          </a:xfrm>
        </p:grpSpPr>
        <p:sp>
          <p:nvSpPr>
            <p:cNvPr id="435" name="Rectangle 434">
              <a:extLst>
                <a:ext uri="{FF2B5EF4-FFF2-40B4-BE49-F238E27FC236}">
                  <a16:creationId xmlns:a16="http://schemas.microsoft.com/office/drawing/2014/main" id="{73765548-9625-41CE-A8B4-20CBCA804F90}"/>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36" name="Picture 435">
              <a:extLst>
                <a:ext uri="{FF2B5EF4-FFF2-40B4-BE49-F238E27FC236}">
                  <a16:creationId xmlns:a16="http://schemas.microsoft.com/office/drawing/2014/main" id="{0CDB997D-39AE-4F92-89CB-D1847F0C54FA}"/>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437" name="Rectangle 436">
            <a:extLst>
              <a:ext uri="{FF2B5EF4-FFF2-40B4-BE49-F238E27FC236}">
                <a16:creationId xmlns:a16="http://schemas.microsoft.com/office/drawing/2014/main" id="{2A8C2409-6FD5-4090-A525-3290A86F06E1}"/>
              </a:ext>
            </a:extLst>
          </p:cNvPr>
          <p:cNvSpPr/>
          <p:nvPr userDrawn="1"/>
        </p:nvSpPr>
        <p:spPr>
          <a:xfrm>
            <a:off x="1399783" y="51748"/>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38" name="Group 437">
            <a:extLst>
              <a:ext uri="{FF2B5EF4-FFF2-40B4-BE49-F238E27FC236}">
                <a16:creationId xmlns:a16="http://schemas.microsoft.com/office/drawing/2014/main" id="{FF85D6F1-9E03-4C91-BF5C-EDF1AD754C42}"/>
              </a:ext>
            </a:extLst>
          </p:cNvPr>
          <p:cNvGrpSpPr/>
          <p:nvPr userDrawn="1"/>
        </p:nvGrpSpPr>
        <p:grpSpPr>
          <a:xfrm>
            <a:off x="2748114" y="51748"/>
            <a:ext cx="1312724" cy="817400"/>
            <a:chOff x="76689" y="4170078"/>
            <a:chExt cx="2217420" cy="1303019"/>
          </a:xfrm>
        </p:grpSpPr>
        <p:sp>
          <p:nvSpPr>
            <p:cNvPr id="439" name="Rectangle 438">
              <a:extLst>
                <a:ext uri="{FF2B5EF4-FFF2-40B4-BE49-F238E27FC236}">
                  <a16:creationId xmlns:a16="http://schemas.microsoft.com/office/drawing/2014/main" id="{F30083ED-681E-4FE7-946A-72C56DE244CC}"/>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0" name="Picture 439">
              <a:extLst>
                <a:ext uri="{FF2B5EF4-FFF2-40B4-BE49-F238E27FC236}">
                  <a16:creationId xmlns:a16="http://schemas.microsoft.com/office/drawing/2014/main" id="{3C5AD753-7E3C-435F-8AC1-A3E113DA7E32}"/>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441" name="Group 440">
            <a:extLst>
              <a:ext uri="{FF2B5EF4-FFF2-40B4-BE49-F238E27FC236}">
                <a16:creationId xmlns:a16="http://schemas.microsoft.com/office/drawing/2014/main" id="{728A502B-76F8-4DA5-A674-FA919179FBCC}"/>
              </a:ext>
            </a:extLst>
          </p:cNvPr>
          <p:cNvGrpSpPr/>
          <p:nvPr userDrawn="1"/>
        </p:nvGrpSpPr>
        <p:grpSpPr>
          <a:xfrm>
            <a:off x="4096445" y="51748"/>
            <a:ext cx="1312724" cy="817400"/>
            <a:chOff x="-624840" y="2767324"/>
            <a:chExt cx="2217420" cy="1303019"/>
          </a:xfrm>
        </p:grpSpPr>
        <p:sp>
          <p:nvSpPr>
            <p:cNvPr id="442" name="Rectangle 441">
              <a:extLst>
                <a:ext uri="{FF2B5EF4-FFF2-40B4-BE49-F238E27FC236}">
                  <a16:creationId xmlns:a16="http://schemas.microsoft.com/office/drawing/2014/main" id="{BA402D0C-13A9-485E-A1FD-41E99498E1AB}"/>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3" name="Picture 442">
              <a:extLst>
                <a:ext uri="{FF2B5EF4-FFF2-40B4-BE49-F238E27FC236}">
                  <a16:creationId xmlns:a16="http://schemas.microsoft.com/office/drawing/2014/main" id="{523BABF2-018D-43DF-9BB8-D3D6ABF509D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grpSp>
        <p:nvGrpSpPr>
          <p:cNvPr id="444" name="Group 443">
            <a:extLst>
              <a:ext uri="{FF2B5EF4-FFF2-40B4-BE49-F238E27FC236}">
                <a16:creationId xmlns:a16="http://schemas.microsoft.com/office/drawing/2014/main" id="{6C7E5093-D402-42A6-8BCB-C16B5C30AE73}"/>
              </a:ext>
            </a:extLst>
          </p:cNvPr>
          <p:cNvGrpSpPr/>
          <p:nvPr userDrawn="1"/>
        </p:nvGrpSpPr>
        <p:grpSpPr>
          <a:xfrm>
            <a:off x="6793107" y="51748"/>
            <a:ext cx="1312724" cy="817400"/>
            <a:chOff x="53340" y="29405"/>
            <a:chExt cx="2217420" cy="1303019"/>
          </a:xfrm>
        </p:grpSpPr>
        <p:sp>
          <p:nvSpPr>
            <p:cNvPr id="445" name="Rectangle 444">
              <a:extLst>
                <a:ext uri="{FF2B5EF4-FFF2-40B4-BE49-F238E27FC236}">
                  <a16:creationId xmlns:a16="http://schemas.microsoft.com/office/drawing/2014/main" id="{29BB5B17-82AE-49D1-A179-F427880A3F86}"/>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6" name="Picture 445">
              <a:extLst>
                <a:ext uri="{FF2B5EF4-FFF2-40B4-BE49-F238E27FC236}">
                  <a16:creationId xmlns:a16="http://schemas.microsoft.com/office/drawing/2014/main" id="{4921230A-D49F-4E51-9639-A5546979AFE6}"/>
                </a:ext>
              </a:extLst>
            </p:cNvPr>
            <p:cNvPicPr>
              <a:picLocks noChangeAspect="1"/>
            </p:cNvPicPr>
            <p:nvPr/>
          </p:nvPicPr>
          <p:blipFill rotWithShape="1">
            <a:blip r:embed="rId2"/>
            <a:srcRect b="-2325"/>
            <a:stretch/>
          </p:blipFill>
          <p:spPr>
            <a:xfrm>
              <a:off x="437594" y="124008"/>
              <a:ext cx="1380331" cy="1149319"/>
            </a:xfrm>
            <a:prstGeom prst="rect">
              <a:avLst/>
            </a:prstGeom>
          </p:spPr>
        </p:pic>
      </p:grpSp>
      <p:grpSp>
        <p:nvGrpSpPr>
          <p:cNvPr id="447" name="Group 446">
            <a:extLst>
              <a:ext uri="{FF2B5EF4-FFF2-40B4-BE49-F238E27FC236}">
                <a16:creationId xmlns:a16="http://schemas.microsoft.com/office/drawing/2014/main" id="{BB64C83B-409D-42C5-A459-EDCDC8069C2E}"/>
              </a:ext>
            </a:extLst>
          </p:cNvPr>
          <p:cNvGrpSpPr/>
          <p:nvPr userDrawn="1"/>
        </p:nvGrpSpPr>
        <p:grpSpPr>
          <a:xfrm>
            <a:off x="8141438" y="51748"/>
            <a:ext cx="1312724" cy="817400"/>
            <a:chOff x="76689" y="5554981"/>
            <a:chExt cx="2217420" cy="1303019"/>
          </a:xfrm>
        </p:grpSpPr>
        <p:sp>
          <p:nvSpPr>
            <p:cNvPr id="448" name="Rectangle 447">
              <a:extLst>
                <a:ext uri="{FF2B5EF4-FFF2-40B4-BE49-F238E27FC236}">
                  <a16:creationId xmlns:a16="http://schemas.microsoft.com/office/drawing/2014/main" id="{42B57FA3-51E6-47CC-8F14-8720567133FB}"/>
                </a:ext>
              </a:extLst>
            </p:cNvPr>
            <p:cNvSpPr/>
            <p:nvPr userDrawn="1"/>
          </p:nvSpPr>
          <p:spPr>
            <a:xfrm>
              <a:off x="76689" y="5554981"/>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9" name="Picture 448">
              <a:extLst>
                <a:ext uri="{FF2B5EF4-FFF2-40B4-BE49-F238E27FC236}">
                  <a16:creationId xmlns:a16="http://schemas.microsoft.com/office/drawing/2014/main" id="{E9F0D95E-6AE4-497C-B124-99E49ECBB102}"/>
                </a:ext>
              </a:extLst>
            </p:cNvPr>
            <p:cNvPicPr>
              <a:picLocks noChangeAspect="1"/>
            </p:cNvPicPr>
            <p:nvPr userDrawn="1"/>
          </p:nvPicPr>
          <p:blipFill rotWithShape="1">
            <a:blip r:embed="rId6"/>
            <a:srcRect/>
            <a:stretch/>
          </p:blipFill>
          <p:spPr>
            <a:xfrm>
              <a:off x="250527" y="6080666"/>
              <a:ext cx="1868372" cy="245555"/>
            </a:xfrm>
            <a:prstGeom prst="rect">
              <a:avLst/>
            </a:prstGeom>
          </p:spPr>
        </p:pic>
      </p:grpSp>
      <p:grpSp>
        <p:nvGrpSpPr>
          <p:cNvPr id="450" name="Group 449">
            <a:extLst>
              <a:ext uri="{FF2B5EF4-FFF2-40B4-BE49-F238E27FC236}">
                <a16:creationId xmlns:a16="http://schemas.microsoft.com/office/drawing/2014/main" id="{8DDE831D-0EF1-4D02-843B-700577BA3936}"/>
              </a:ext>
            </a:extLst>
          </p:cNvPr>
          <p:cNvGrpSpPr/>
          <p:nvPr userDrawn="1"/>
        </p:nvGrpSpPr>
        <p:grpSpPr>
          <a:xfrm>
            <a:off x="9489769" y="51748"/>
            <a:ext cx="1312724" cy="817400"/>
            <a:chOff x="76689" y="4170078"/>
            <a:chExt cx="2217420" cy="1303019"/>
          </a:xfrm>
        </p:grpSpPr>
        <p:sp>
          <p:nvSpPr>
            <p:cNvPr id="451" name="Rectangle 450">
              <a:extLst>
                <a:ext uri="{FF2B5EF4-FFF2-40B4-BE49-F238E27FC236}">
                  <a16:creationId xmlns:a16="http://schemas.microsoft.com/office/drawing/2014/main" id="{641A0E74-83AB-43E9-89F5-E87BCE7384C6}"/>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52" name="Picture 451">
              <a:extLst>
                <a:ext uri="{FF2B5EF4-FFF2-40B4-BE49-F238E27FC236}">
                  <a16:creationId xmlns:a16="http://schemas.microsoft.com/office/drawing/2014/main" id="{8CA3E3D7-0454-4BF3-BBAA-13B126A65D1D}"/>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453" name="Group 452">
            <a:extLst>
              <a:ext uri="{FF2B5EF4-FFF2-40B4-BE49-F238E27FC236}">
                <a16:creationId xmlns:a16="http://schemas.microsoft.com/office/drawing/2014/main" id="{BFF5E66A-96F7-432E-AB04-213801B0C0A2}"/>
              </a:ext>
            </a:extLst>
          </p:cNvPr>
          <p:cNvGrpSpPr/>
          <p:nvPr userDrawn="1"/>
        </p:nvGrpSpPr>
        <p:grpSpPr>
          <a:xfrm>
            <a:off x="10838098" y="51748"/>
            <a:ext cx="1312724" cy="817400"/>
            <a:chOff x="-624840" y="2767324"/>
            <a:chExt cx="2217420" cy="1303019"/>
          </a:xfrm>
        </p:grpSpPr>
        <p:sp>
          <p:nvSpPr>
            <p:cNvPr id="454" name="Rectangle 453">
              <a:extLst>
                <a:ext uri="{FF2B5EF4-FFF2-40B4-BE49-F238E27FC236}">
                  <a16:creationId xmlns:a16="http://schemas.microsoft.com/office/drawing/2014/main" id="{50C68D13-52CE-4755-B0CF-C6E1E4975FE5}"/>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55" name="Picture 454">
              <a:extLst>
                <a:ext uri="{FF2B5EF4-FFF2-40B4-BE49-F238E27FC236}">
                  <a16:creationId xmlns:a16="http://schemas.microsoft.com/office/drawing/2014/main" id="{1049BACC-0FED-4FC9-B238-9B4969026552}"/>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456" name="Rectangle 455">
            <a:extLst>
              <a:ext uri="{FF2B5EF4-FFF2-40B4-BE49-F238E27FC236}">
                <a16:creationId xmlns:a16="http://schemas.microsoft.com/office/drawing/2014/main" id="{C0933507-BF55-4603-ACB6-20A676507A9A}"/>
              </a:ext>
            </a:extLst>
          </p:cNvPr>
          <p:cNvSpPr/>
          <p:nvPr userDrawn="1"/>
        </p:nvSpPr>
        <p:spPr>
          <a:xfrm>
            <a:off x="5444776" y="51748"/>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57" name="Group 456">
            <a:extLst>
              <a:ext uri="{FF2B5EF4-FFF2-40B4-BE49-F238E27FC236}">
                <a16:creationId xmlns:a16="http://schemas.microsoft.com/office/drawing/2014/main" id="{EFEBD258-C1C0-415F-AB39-CE2A0DB449FA}"/>
              </a:ext>
            </a:extLst>
          </p:cNvPr>
          <p:cNvGrpSpPr/>
          <p:nvPr userDrawn="1"/>
        </p:nvGrpSpPr>
        <p:grpSpPr>
          <a:xfrm>
            <a:off x="51452" y="894031"/>
            <a:ext cx="12099370" cy="826261"/>
            <a:chOff x="51452" y="891614"/>
            <a:chExt cx="12099370" cy="826261"/>
          </a:xfrm>
        </p:grpSpPr>
        <p:sp>
          <p:nvSpPr>
            <p:cNvPr id="458" name="Rectangle 457">
              <a:extLst>
                <a:ext uri="{FF2B5EF4-FFF2-40B4-BE49-F238E27FC236}">
                  <a16:creationId xmlns:a16="http://schemas.microsoft.com/office/drawing/2014/main" id="{45B17219-5BC1-4E4D-8C1E-317375444A5B}"/>
                </a:ext>
              </a:extLst>
            </p:cNvPr>
            <p:cNvSpPr/>
            <p:nvPr userDrawn="1"/>
          </p:nvSpPr>
          <p:spPr>
            <a:xfrm>
              <a:off x="51452" y="900476"/>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59" name="Group 458">
              <a:extLst>
                <a:ext uri="{FF2B5EF4-FFF2-40B4-BE49-F238E27FC236}">
                  <a16:creationId xmlns:a16="http://schemas.microsoft.com/office/drawing/2014/main" id="{AB0AF815-488B-4417-BA06-A7CBB840197B}"/>
                </a:ext>
              </a:extLst>
            </p:cNvPr>
            <p:cNvGrpSpPr/>
            <p:nvPr userDrawn="1"/>
          </p:nvGrpSpPr>
          <p:grpSpPr>
            <a:xfrm>
              <a:off x="1399783" y="899620"/>
              <a:ext cx="1312724" cy="817400"/>
              <a:chOff x="53340" y="29405"/>
              <a:chExt cx="2217420" cy="1303019"/>
            </a:xfrm>
          </p:grpSpPr>
          <p:sp>
            <p:nvSpPr>
              <p:cNvPr id="475" name="Rectangle 474">
                <a:extLst>
                  <a:ext uri="{FF2B5EF4-FFF2-40B4-BE49-F238E27FC236}">
                    <a16:creationId xmlns:a16="http://schemas.microsoft.com/office/drawing/2014/main" id="{8998AC45-1511-4846-8B86-2C38DDBC55C3}"/>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6" name="Picture 475">
                <a:extLst>
                  <a:ext uri="{FF2B5EF4-FFF2-40B4-BE49-F238E27FC236}">
                    <a16:creationId xmlns:a16="http://schemas.microsoft.com/office/drawing/2014/main" id="{84748CD0-4129-48F5-8CD6-4966F2791891}"/>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460" name="Rectangle 459">
              <a:extLst>
                <a:ext uri="{FF2B5EF4-FFF2-40B4-BE49-F238E27FC236}">
                  <a16:creationId xmlns:a16="http://schemas.microsoft.com/office/drawing/2014/main" id="{B6827A21-DB37-40BE-AB3D-469DA687568B}"/>
                </a:ext>
              </a:extLst>
            </p:cNvPr>
            <p:cNvSpPr/>
            <p:nvPr userDrawn="1"/>
          </p:nvSpPr>
          <p:spPr>
            <a:xfrm>
              <a:off x="2748114" y="899620"/>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61" name="Group 460">
              <a:extLst>
                <a:ext uri="{FF2B5EF4-FFF2-40B4-BE49-F238E27FC236}">
                  <a16:creationId xmlns:a16="http://schemas.microsoft.com/office/drawing/2014/main" id="{B3BF6076-82D7-4CF8-B6AC-72FAAEEF4077}"/>
                </a:ext>
              </a:extLst>
            </p:cNvPr>
            <p:cNvGrpSpPr/>
            <p:nvPr userDrawn="1"/>
          </p:nvGrpSpPr>
          <p:grpSpPr>
            <a:xfrm>
              <a:off x="4096445" y="899620"/>
              <a:ext cx="1312724" cy="817400"/>
              <a:chOff x="76689" y="4170078"/>
              <a:chExt cx="2217420" cy="1303019"/>
            </a:xfrm>
          </p:grpSpPr>
          <p:sp>
            <p:nvSpPr>
              <p:cNvPr id="473" name="Rectangle 472">
                <a:extLst>
                  <a:ext uri="{FF2B5EF4-FFF2-40B4-BE49-F238E27FC236}">
                    <a16:creationId xmlns:a16="http://schemas.microsoft.com/office/drawing/2014/main" id="{AFA3FD63-6EAE-4DDC-8901-B9125EE10647}"/>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4" name="Picture 473">
                <a:extLst>
                  <a:ext uri="{FF2B5EF4-FFF2-40B4-BE49-F238E27FC236}">
                    <a16:creationId xmlns:a16="http://schemas.microsoft.com/office/drawing/2014/main" id="{ACAE1727-3A91-455D-9C7A-53E42A323997}"/>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462" name="Group 461">
              <a:extLst>
                <a:ext uri="{FF2B5EF4-FFF2-40B4-BE49-F238E27FC236}">
                  <a16:creationId xmlns:a16="http://schemas.microsoft.com/office/drawing/2014/main" id="{F900CAD7-234D-4F8E-8247-301C6FA91AD2}"/>
                </a:ext>
              </a:extLst>
            </p:cNvPr>
            <p:cNvGrpSpPr/>
            <p:nvPr userDrawn="1"/>
          </p:nvGrpSpPr>
          <p:grpSpPr>
            <a:xfrm>
              <a:off x="5444776" y="895009"/>
              <a:ext cx="1312724" cy="817400"/>
              <a:chOff x="-624840" y="2767324"/>
              <a:chExt cx="2217420" cy="1303019"/>
            </a:xfrm>
          </p:grpSpPr>
          <p:sp>
            <p:nvSpPr>
              <p:cNvPr id="471" name="Rectangle 470">
                <a:extLst>
                  <a:ext uri="{FF2B5EF4-FFF2-40B4-BE49-F238E27FC236}">
                    <a16:creationId xmlns:a16="http://schemas.microsoft.com/office/drawing/2014/main" id="{D09D5C73-6FD3-49E5-BE70-1C212F3F0D4D}"/>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2" name="Picture 471">
                <a:extLst>
                  <a:ext uri="{FF2B5EF4-FFF2-40B4-BE49-F238E27FC236}">
                    <a16:creationId xmlns:a16="http://schemas.microsoft.com/office/drawing/2014/main" id="{88B2D1E1-85C1-4357-8058-DA2E8CF6A65B}"/>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463" name="Rectangle 462">
              <a:extLst>
                <a:ext uri="{FF2B5EF4-FFF2-40B4-BE49-F238E27FC236}">
                  <a16:creationId xmlns:a16="http://schemas.microsoft.com/office/drawing/2014/main" id="{B83B768E-6E13-4EB4-B465-D01399719451}"/>
                </a:ext>
              </a:extLst>
            </p:cNvPr>
            <p:cNvSpPr/>
            <p:nvPr userDrawn="1"/>
          </p:nvSpPr>
          <p:spPr>
            <a:xfrm>
              <a:off x="6793107" y="893530"/>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64" name="Group 463">
              <a:extLst>
                <a:ext uri="{FF2B5EF4-FFF2-40B4-BE49-F238E27FC236}">
                  <a16:creationId xmlns:a16="http://schemas.microsoft.com/office/drawing/2014/main" id="{1FB9E61C-C59D-45B9-B297-81B6064BD67A}"/>
                </a:ext>
              </a:extLst>
            </p:cNvPr>
            <p:cNvGrpSpPr/>
            <p:nvPr userDrawn="1"/>
          </p:nvGrpSpPr>
          <p:grpSpPr>
            <a:xfrm>
              <a:off x="8141438" y="893529"/>
              <a:ext cx="1312724" cy="817400"/>
              <a:chOff x="53340" y="29405"/>
              <a:chExt cx="2217420" cy="1303019"/>
            </a:xfrm>
          </p:grpSpPr>
          <p:sp>
            <p:nvSpPr>
              <p:cNvPr id="469" name="Rectangle 468">
                <a:extLst>
                  <a:ext uri="{FF2B5EF4-FFF2-40B4-BE49-F238E27FC236}">
                    <a16:creationId xmlns:a16="http://schemas.microsoft.com/office/drawing/2014/main" id="{CA754A29-486C-4DA8-9648-0CB5ECA97995}"/>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70" name="Picture 469">
                <a:extLst>
                  <a:ext uri="{FF2B5EF4-FFF2-40B4-BE49-F238E27FC236}">
                    <a16:creationId xmlns:a16="http://schemas.microsoft.com/office/drawing/2014/main" id="{132038E6-EA21-4A53-A6BF-F3080B33D8FB}"/>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465" name="Rectangle 464">
              <a:extLst>
                <a:ext uri="{FF2B5EF4-FFF2-40B4-BE49-F238E27FC236}">
                  <a16:creationId xmlns:a16="http://schemas.microsoft.com/office/drawing/2014/main" id="{F1ECD166-0233-4FDA-8FB0-A9C13E54AF08}"/>
                </a:ext>
              </a:extLst>
            </p:cNvPr>
            <p:cNvSpPr/>
            <p:nvPr userDrawn="1"/>
          </p:nvSpPr>
          <p:spPr>
            <a:xfrm>
              <a:off x="9489769" y="893529"/>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66" name="Group 465">
              <a:extLst>
                <a:ext uri="{FF2B5EF4-FFF2-40B4-BE49-F238E27FC236}">
                  <a16:creationId xmlns:a16="http://schemas.microsoft.com/office/drawing/2014/main" id="{98A5A550-D15E-4A09-8B68-55F8F6EF3496}"/>
                </a:ext>
              </a:extLst>
            </p:cNvPr>
            <p:cNvGrpSpPr/>
            <p:nvPr userDrawn="1"/>
          </p:nvGrpSpPr>
          <p:grpSpPr>
            <a:xfrm>
              <a:off x="10838098" y="891614"/>
              <a:ext cx="1312724" cy="817400"/>
              <a:chOff x="76689" y="4170078"/>
              <a:chExt cx="2217420" cy="1303019"/>
            </a:xfrm>
          </p:grpSpPr>
          <p:sp>
            <p:nvSpPr>
              <p:cNvPr id="467" name="Rectangle 466">
                <a:extLst>
                  <a:ext uri="{FF2B5EF4-FFF2-40B4-BE49-F238E27FC236}">
                    <a16:creationId xmlns:a16="http://schemas.microsoft.com/office/drawing/2014/main" id="{164C168D-716A-488B-AE02-A65CDD48654F}"/>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68" name="Picture 467">
                <a:extLst>
                  <a:ext uri="{FF2B5EF4-FFF2-40B4-BE49-F238E27FC236}">
                    <a16:creationId xmlns:a16="http://schemas.microsoft.com/office/drawing/2014/main" id="{64C1D2CF-137B-4D4B-9A66-38F140E0C986}"/>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grpSp>
        <p:nvGrpSpPr>
          <p:cNvPr id="477" name="Group 476">
            <a:extLst>
              <a:ext uri="{FF2B5EF4-FFF2-40B4-BE49-F238E27FC236}">
                <a16:creationId xmlns:a16="http://schemas.microsoft.com/office/drawing/2014/main" id="{76B9CFE2-E457-46D5-A278-2B2E85C0EB01}"/>
              </a:ext>
            </a:extLst>
          </p:cNvPr>
          <p:cNvGrpSpPr/>
          <p:nvPr userDrawn="1"/>
        </p:nvGrpSpPr>
        <p:grpSpPr>
          <a:xfrm>
            <a:off x="51452" y="1749002"/>
            <a:ext cx="12099370" cy="817400"/>
            <a:chOff x="51452" y="1739803"/>
            <a:chExt cx="12099370" cy="817400"/>
          </a:xfrm>
        </p:grpSpPr>
        <p:grpSp>
          <p:nvGrpSpPr>
            <p:cNvPr id="478" name="Group 477">
              <a:extLst>
                <a:ext uri="{FF2B5EF4-FFF2-40B4-BE49-F238E27FC236}">
                  <a16:creationId xmlns:a16="http://schemas.microsoft.com/office/drawing/2014/main" id="{65BA2B21-1031-4957-9A70-E8FB54BF5582}"/>
                </a:ext>
              </a:extLst>
            </p:cNvPr>
            <p:cNvGrpSpPr/>
            <p:nvPr userDrawn="1"/>
          </p:nvGrpSpPr>
          <p:grpSpPr>
            <a:xfrm>
              <a:off x="51452" y="1739803"/>
              <a:ext cx="1312724" cy="817400"/>
              <a:chOff x="-624840" y="2767324"/>
              <a:chExt cx="2217420" cy="1303019"/>
            </a:xfrm>
          </p:grpSpPr>
          <p:sp>
            <p:nvSpPr>
              <p:cNvPr id="495" name="Rectangle 494">
                <a:extLst>
                  <a:ext uri="{FF2B5EF4-FFF2-40B4-BE49-F238E27FC236}">
                    <a16:creationId xmlns:a16="http://schemas.microsoft.com/office/drawing/2014/main" id="{5072DBCC-BF25-45C9-9357-D0B048833B4F}"/>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96" name="Picture 495">
                <a:extLst>
                  <a:ext uri="{FF2B5EF4-FFF2-40B4-BE49-F238E27FC236}">
                    <a16:creationId xmlns:a16="http://schemas.microsoft.com/office/drawing/2014/main" id="{8BA3A0AB-D2FA-456D-BCCF-85E61734BEF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479" name="Rectangle 478">
              <a:extLst>
                <a:ext uri="{FF2B5EF4-FFF2-40B4-BE49-F238E27FC236}">
                  <a16:creationId xmlns:a16="http://schemas.microsoft.com/office/drawing/2014/main" id="{151E8427-D8B6-4D3A-8B6D-E0EFBC05D4EA}"/>
                </a:ext>
              </a:extLst>
            </p:cNvPr>
            <p:cNvSpPr/>
            <p:nvPr userDrawn="1"/>
          </p:nvSpPr>
          <p:spPr>
            <a:xfrm>
              <a:off x="1399783" y="1739803"/>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0" name="Group 479">
              <a:extLst>
                <a:ext uri="{FF2B5EF4-FFF2-40B4-BE49-F238E27FC236}">
                  <a16:creationId xmlns:a16="http://schemas.microsoft.com/office/drawing/2014/main" id="{63E7A999-AD2D-4A17-A2FD-C426F2EBCA50}"/>
                </a:ext>
              </a:extLst>
            </p:cNvPr>
            <p:cNvGrpSpPr/>
            <p:nvPr userDrawn="1"/>
          </p:nvGrpSpPr>
          <p:grpSpPr>
            <a:xfrm>
              <a:off x="2748114" y="1739803"/>
              <a:ext cx="1312724" cy="817400"/>
              <a:chOff x="53340" y="29405"/>
              <a:chExt cx="2217420" cy="1303019"/>
            </a:xfrm>
          </p:grpSpPr>
          <p:sp>
            <p:nvSpPr>
              <p:cNvPr id="493" name="Rectangle 492">
                <a:extLst>
                  <a:ext uri="{FF2B5EF4-FFF2-40B4-BE49-F238E27FC236}">
                    <a16:creationId xmlns:a16="http://schemas.microsoft.com/office/drawing/2014/main" id="{7813F2BB-9E44-45F7-9B3F-CC62CCF152DD}"/>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94" name="Picture 493">
                <a:extLst>
                  <a:ext uri="{FF2B5EF4-FFF2-40B4-BE49-F238E27FC236}">
                    <a16:creationId xmlns:a16="http://schemas.microsoft.com/office/drawing/2014/main" id="{ECCD071A-B81B-4394-9C23-0B1CAE1B94CF}"/>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481" name="Rectangle 480">
              <a:extLst>
                <a:ext uri="{FF2B5EF4-FFF2-40B4-BE49-F238E27FC236}">
                  <a16:creationId xmlns:a16="http://schemas.microsoft.com/office/drawing/2014/main" id="{FDACC42F-177F-49CE-9E1F-5D865D363EC2}"/>
                </a:ext>
              </a:extLst>
            </p:cNvPr>
            <p:cNvSpPr/>
            <p:nvPr userDrawn="1"/>
          </p:nvSpPr>
          <p:spPr>
            <a:xfrm>
              <a:off x="4096445" y="1739803"/>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2" name="Group 481">
              <a:extLst>
                <a:ext uri="{FF2B5EF4-FFF2-40B4-BE49-F238E27FC236}">
                  <a16:creationId xmlns:a16="http://schemas.microsoft.com/office/drawing/2014/main" id="{D3726472-A6BC-442A-A9D8-ABA8DFE2B9A9}"/>
                </a:ext>
              </a:extLst>
            </p:cNvPr>
            <p:cNvGrpSpPr/>
            <p:nvPr userDrawn="1"/>
          </p:nvGrpSpPr>
          <p:grpSpPr>
            <a:xfrm>
              <a:off x="5444776" y="1739803"/>
              <a:ext cx="1312724" cy="817400"/>
              <a:chOff x="76689" y="4170078"/>
              <a:chExt cx="2217420" cy="1303019"/>
            </a:xfrm>
          </p:grpSpPr>
          <p:sp>
            <p:nvSpPr>
              <p:cNvPr id="491" name="Rectangle 490">
                <a:extLst>
                  <a:ext uri="{FF2B5EF4-FFF2-40B4-BE49-F238E27FC236}">
                    <a16:creationId xmlns:a16="http://schemas.microsoft.com/office/drawing/2014/main" id="{25E8EA56-034D-420A-992F-AD15DE36D88D}"/>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92" name="Picture 491">
                <a:extLst>
                  <a:ext uri="{FF2B5EF4-FFF2-40B4-BE49-F238E27FC236}">
                    <a16:creationId xmlns:a16="http://schemas.microsoft.com/office/drawing/2014/main" id="{48EFB6B9-8631-429F-B7AC-6A5D4C6F8216}"/>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483" name="Group 482">
              <a:extLst>
                <a:ext uri="{FF2B5EF4-FFF2-40B4-BE49-F238E27FC236}">
                  <a16:creationId xmlns:a16="http://schemas.microsoft.com/office/drawing/2014/main" id="{419CA0E9-E8BB-4CB0-9655-76FB3E60D524}"/>
                </a:ext>
              </a:extLst>
            </p:cNvPr>
            <p:cNvGrpSpPr/>
            <p:nvPr userDrawn="1"/>
          </p:nvGrpSpPr>
          <p:grpSpPr>
            <a:xfrm>
              <a:off x="6793107" y="1739803"/>
              <a:ext cx="1312724" cy="817400"/>
              <a:chOff x="-624840" y="2767324"/>
              <a:chExt cx="2217420" cy="1303019"/>
            </a:xfrm>
          </p:grpSpPr>
          <p:sp>
            <p:nvSpPr>
              <p:cNvPr id="489" name="Rectangle 488">
                <a:extLst>
                  <a:ext uri="{FF2B5EF4-FFF2-40B4-BE49-F238E27FC236}">
                    <a16:creationId xmlns:a16="http://schemas.microsoft.com/office/drawing/2014/main" id="{C700C8E1-1364-42A8-ACB7-293ADF7BA759}"/>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90" name="Picture 489">
                <a:extLst>
                  <a:ext uri="{FF2B5EF4-FFF2-40B4-BE49-F238E27FC236}">
                    <a16:creationId xmlns:a16="http://schemas.microsoft.com/office/drawing/2014/main" id="{4E92B111-7DE5-4185-A83F-0A5C4B89B0E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484" name="Rectangle 483">
              <a:extLst>
                <a:ext uri="{FF2B5EF4-FFF2-40B4-BE49-F238E27FC236}">
                  <a16:creationId xmlns:a16="http://schemas.microsoft.com/office/drawing/2014/main" id="{F294B7AE-EEE1-4EE0-8030-FB9B7467D569}"/>
                </a:ext>
              </a:extLst>
            </p:cNvPr>
            <p:cNvSpPr/>
            <p:nvPr userDrawn="1"/>
          </p:nvSpPr>
          <p:spPr>
            <a:xfrm>
              <a:off x="8141438" y="1739803"/>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5" name="Group 484">
              <a:extLst>
                <a:ext uri="{FF2B5EF4-FFF2-40B4-BE49-F238E27FC236}">
                  <a16:creationId xmlns:a16="http://schemas.microsoft.com/office/drawing/2014/main" id="{D60496EB-D158-453F-9B35-10C6BCF20E02}"/>
                </a:ext>
              </a:extLst>
            </p:cNvPr>
            <p:cNvGrpSpPr/>
            <p:nvPr userDrawn="1"/>
          </p:nvGrpSpPr>
          <p:grpSpPr>
            <a:xfrm>
              <a:off x="9489769" y="1739803"/>
              <a:ext cx="1312724" cy="817400"/>
              <a:chOff x="53340" y="29405"/>
              <a:chExt cx="2217420" cy="1303019"/>
            </a:xfrm>
          </p:grpSpPr>
          <p:sp>
            <p:nvSpPr>
              <p:cNvPr id="487" name="Rectangle 486">
                <a:extLst>
                  <a:ext uri="{FF2B5EF4-FFF2-40B4-BE49-F238E27FC236}">
                    <a16:creationId xmlns:a16="http://schemas.microsoft.com/office/drawing/2014/main" id="{2484FA84-ADC1-4C72-99B9-35454A2B1510}"/>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88" name="Picture 487">
                <a:extLst>
                  <a:ext uri="{FF2B5EF4-FFF2-40B4-BE49-F238E27FC236}">
                    <a16:creationId xmlns:a16="http://schemas.microsoft.com/office/drawing/2014/main" id="{F043B551-51D2-4AA7-B419-4E251F60A6B5}"/>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486" name="Rectangle 485">
              <a:extLst>
                <a:ext uri="{FF2B5EF4-FFF2-40B4-BE49-F238E27FC236}">
                  <a16:creationId xmlns:a16="http://schemas.microsoft.com/office/drawing/2014/main" id="{429FC413-ECDB-45F8-B186-B758956BED8A}"/>
                </a:ext>
              </a:extLst>
            </p:cNvPr>
            <p:cNvSpPr/>
            <p:nvPr userDrawn="1"/>
          </p:nvSpPr>
          <p:spPr>
            <a:xfrm>
              <a:off x="10838098" y="1739803"/>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7" name="Group 496">
            <a:extLst>
              <a:ext uri="{FF2B5EF4-FFF2-40B4-BE49-F238E27FC236}">
                <a16:creationId xmlns:a16="http://schemas.microsoft.com/office/drawing/2014/main" id="{B06C4023-07C8-49BC-AC0C-99FEE99D0D0A}"/>
              </a:ext>
            </a:extLst>
          </p:cNvPr>
          <p:cNvGrpSpPr/>
          <p:nvPr userDrawn="1"/>
        </p:nvGrpSpPr>
        <p:grpSpPr>
          <a:xfrm>
            <a:off x="51452" y="2595111"/>
            <a:ext cx="12099370" cy="817400"/>
            <a:chOff x="51452" y="2587990"/>
            <a:chExt cx="12099370" cy="817400"/>
          </a:xfrm>
        </p:grpSpPr>
        <p:grpSp>
          <p:nvGrpSpPr>
            <p:cNvPr id="498" name="Group 497">
              <a:extLst>
                <a:ext uri="{FF2B5EF4-FFF2-40B4-BE49-F238E27FC236}">
                  <a16:creationId xmlns:a16="http://schemas.microsoft.com/office/drawing/2014/main" id="{26CF4EA7-4638-4B13-A408-69F231C78204}"/>
                </a:ext>
              </a:extLst>
            </p:cNvPr>
            <p:cNvGrpSpPr/>
            <p:nvPr userDrawn="1"/>
          </p:nvGrpSpPr>
          <p:grpSpPr>
            <a:xfrm>
              <a:off x="51452" y="2587990"/>
              <a:ext cx="1312724" cy="817400"/>
              <a:chOff x="76689" y="4170078"/>
              <a:chExt cx="2217420" cy="1303019"/>
            </a:xfrm>
          </p:grpSpPr>
          <p:sp>
            <p:nvSpPr>
              <p:cNvPr id="517" name="Rectangle 516">
                <a:extLst>
                  <a:ext uri="{FF2B5EF4-FFF2-40B4-BE49-F238E27FC236}">
                    <a16:creationId xmlns:a16="http://schemas.microsoft.com/office/drawing/2014/main" id="{B0D67998-95A6-4C95-BABE-F208E620790D}"/>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8" name="Picture 517">
                <a:extLst>
                  <a:ext uri="{FF2B5EF4-FFF2-40B4-BE49-F238E27FC236}">
                    <a16:creationId xmlns:a16="http://schemas.microsoft.com/office/drawing/2014/main" id="{DAFF6802-7CA1-485D-B9AC-74A8A8A99C42}"/>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499" name="Group 498">
              <a:extLst>
                <a:ext uri="{FF2B5EF4-FFF2-40B4-BE49-F238E27FC236}">
                  <a16:creationId xmlns:a16="http://schemas.microsoft.com/office/drawing/2014/main" id="{0F6CFB78-C880-4B62-9652-92A1CDA80C96}"/>
                </a:ext>
              </a:extLst>
            </p:cNvPr>
            <p:cNvGrpSpPr/>
            <p:nvPr userDrawn="1"/>
          </p:nvGrpSpPr>
          <p:grpSpPr>
            <a:xfrm>
              <a:off x="1399783" y="2587990"/>
              <a:ext cx="1312724" cy="817400"/>
              <a:chOff x="-624840" y="2767324"/>
              <a:chExt cx="2217420" cy="1303019"/>
            </a:xfrm>
          </p:grpSpPr>
          <p:sp>
            <p:nvSpPr>
              <p:cNvPr id="515" name="Rectangle 514">
                <a:extLst>
                  <a:ext uri="{FF2B5EF4-FFF2-40B4-BE49-F238E27FC236}">
                    <a16:creationId xmlns:a16="http://schemas.microsoft.com/office/drawing/2014/main" id="{A52AEDE4-5514-4AB9-8A7A-A80B2FF8CCD1}"/>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6" name="Picture 515">
                <a:extLst>
                  <a:ext uri="{FF2B5EF4-FFF2-40B4-BE49-F238E27FC236}">
                    <a16:creationId xmlns:a16="http://schemas.microsoft.com/office/drawing/2014/main" id="{2E7A46A0-F2C3-4E9A-A110-3417FA103FDB}"/>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00" name="Rectangle 499">
              <a:extLst>
                <a:ext uri="{FF2B5EF4-FFF2-40B4-BE49-F238E27FC236}">
                  <a16:creationId xmlns:a16="http://schemas.microsoft.com/office/drawing/2014/main" id="{C04C88C0-291B-4DC2-B95B-4AFA4FEFD2BC}"/>
                </a:ext>
              </a:extLst>
            </p:cNvPr>
            <p:cNvSpPr/>
            <p:nvPr userDrawn="1"/>
          </p:nvSpPr>
          <p:spPr>
            <a:xfrm>
              <a:off x="2748114" y="2587990"/>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1" name="Group 500">
              <a:extLst>
                <a:ext uri="{FF2B5EF4-FFF2-40B4-BE49-F238E27FC236}">
                  <a16:creationId xmlns:a16="http://schemas.microsoft.com/office/drawing/2014/main" id="{22C63C0C-0810-406E-B4F8-54E51276D520}"/>
                </a:ext>
              </a:extLst>
            </p:cNvPr>
            <p:cNvGrpSpPr/>
            <p:nvPr userDrawn="1"/>
          </p:nvGrpSpPr>
          <p:grpSpPr>
            <a:xfrm>
              <a:off x="4096445" y="2587990"/>
              <a:ext cx="1312724" cy="817400"/>
              <a:chOff x="53340" y="29405"/>
              <a:chExt cx="2217420" cy="1303019"/>
            </a:xfrm>
          </p:grpSpPr>
          <p:sp>
            <p:nvSpPr>
              <p:cNvPr id="513" name="Rectangle 512">
                <a:extLst>
                  <a:ext uri="{FF2B5EF4-FFF2-40B4-BE49-F238E27FC236}">
                    <a16:creationId xmlns:a16="http://schemas.microsoft.com/office/drawing/2014/main" id="{237BD1A6-02A4-4C31-B639-F8A71056C2CB}"/>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4" name="Picture 513">
                <a:extLst>
                  <a:ext uri="{FF2B5EF4-FFF2-40B4-BE49-F238E27FC236}">
                    <a16:creationId xmlns:a16="http://schemas.microsoft.com/office/drawing/2014/main" id="{E9F27E21-466E-4274-A842-67DF14212173}"/>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02" name="Rectangle 501">
              <a:extLst>
                <a:ext uri="{FF2B5EF4-FFF2-40B4-BE49-F238E27FC236}">
                  <a16:creationId xmlns:a16="http://schemas.microsoft.com/office/drawing/2014/main" id="{60CE52FE-BCFB-4F8E-90DD-D741AC3C271A}"/>
                </a:ext>
              </a:extLst>
            </p:cNvPr>
            <p:cNvSpPr/>
            <p:nvPr userDrawn="1"/>
          </p:nvSpPr>
          <p:spPr>
            <a:xfrm>
              <a:off x="5444776" y="2587990"/>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3" name="Group 502">
              <a:extLst>
                <a:ext uri="{FF2B5EF4-FFF2-40B4-BE49-F238E27FC236}">
                  <a16:creationId xmlns:a16="http://schemas.microsoft.com/office/drawing/2014/main" id="{D6CE6B75-8240-494C-B189-22A91F8D12EE}"/>
                </a:ext>
              </a:extLst>
            </p:cNvPr>
            <p:cNvGrpSpPr/>
            <p:nvPr userDrawn="1"/>
          </p:nvGrpSpPr>
          <p:grpSpPr>
            <a:xfrm>
              <a:off x="6793107" y="2587990"/>
              <a:ext cx="1312724" cy="817400"/>
              <a:chOff x="76689" y="4170078"/>
              <a:chExt cx="2217420" cy="1303019"/>
            </a:xfrm>
          </p:grpSpPr>
          <p:sp>
            <p:nvSpPr>
              <p:cNvPr id="511" name="Rectangle 510">
                <a:extLst>
                  <a:ext uri="{FF2B5EF4-FFF2-40B4-BE49-F238E27FC236}">
                    <a16:creationId xmlns:a16="http://schemas.microsoft.com/office/drawing/2014/main" id="{584EA956-E287-42EF-91D8-C5B126215A7C}"/>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2" name="Picture 511">
                <a:extLst>
                  <a:ext uri="{FF2B5EF4-FFF2-40B4-BE49-F238E27FC236}">
                    <a16:creationId xmlns:a16="http://schemas.microsoft.com/office/drawing/2014/main" id="{76ACA71E-CEDD-4B70-BAEE-EFA3C1897FA7}"/>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04" name="Group 503">
              <a:extLst>
                <a:ext uri="{FF2B5EF4-FFF2-40B4-BE49-F238E27FC236}">
                  <a16:creationId xmlns:a16="http://schemas.microsoft.com/office/drawing/2014/main" id="{371289ED-3F2E-49E6-AD43-868045FD4358}"/>
                </a:ext>
              </a:extLst>
            </p:cNvPr>
            <p:cNvGrpSpPr/>
            <p:nvPr userDrawn="1"/>
          </p:nvGrpSpPr>
          <p:grpSpPr>
            <a:xfrm>
              <a:off x="8141438" y="2587990"/>
              <a:ext cx="1312724" cy="817400"/>
              <a:chOff x="-624840" y="2767324"/>
              <a:chExt cx="2217420" cy="1303019"/>
            </a:xfrm>
          </p:grpSpPr>
          <p:sp>
            <p:nvSpPr>
              <p:cNvPr id="509" name="Rectangle 508">
                <a:extLst>
                  <a:ext uri="{FF2B5EF4-FFF2-40B4-BE49-F238E27FC236}">
                    <a16:creationId xmlns:a16="http://schemas.microsoft.com/office/drawing/2014/main" id="{B223E6B1-F142-40DE-B602-C6DFBC0E2423}"/>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10" name="Picture 509">
                <a:extLst>
                  <a:ext uri="{FF2B5EF4-FFF2-40B4-BE49-F238E27FC236}">
                    <a16:creationId xmlns:a16="http://schemas.microsoft.com/office/drawing/2014/main" id="{881C1315-1B90-49D6-A7F5-F7D22D0A47C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05" name="Rectangle 504">
              <a:extLst>
                <a:ext uri="{FF2B5EF4-FFF2-40B4-BE49-F238E27FC236}">
                  <a16:creationId xmlns:a16="http://schemas.microsoft.com/office/drawing/2014/main" id="{6FC46A00-1C17-4055-8CB2-8EB5543A5D70}"/>
                </a:ext>
              </a:extLst>
            </p:cNvPr>
            <p:cNvSpPr/>
            <p:nvPr userDrawn="1"/>
          </p:nvSpPr>
          <p:spPr>
            <a:xfrm>
              <a:off x="9489769" y="2587990"/>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6" name="Group 505">
              <a:extLst>
                <a:ext uri="{FF2B5EF4-FFF2-40B4-BE49-F238E27FC236}">
                  <a16:creationId xmlns:a16="http://schemas.microsoft.com/office/drawing/2014/main" id="{1910CD53-2AAF-43FB-9E12-4425D6F77F82}"/>
                </a:ext>
              </a:extLst>
            </p:cNvPr>
            <p:cNvGrpSpPr/>
            <p:nvPr userDrawn="1"/>
          </p:nvGrpSpPr>
          <p:grpSpPr>
            <a:xfrm>
              <a:off x="10838098" y="2587990"/>
              <a:ext cx="1312724" cy="817400"/>
              <a:chOff x="53340" y="29405"/>
              <a:chExt cx="2217420" cy="1303019"/>
            </a:xfrm>
          </p:grpSpPr>
          <p:sp>
            <p:nvSpPr>
              <p:cNvPr id="507" name="Rectangle 506">
                <a:extLst>
                  <a:ext uri="{FF2B5EF4-FFF2-40B4-BE49-F238E27FC236}">
                    <a16:creationId xmlns:a16="http://schemas.microsoft.com/office/drawing/2014/main" id="{E663230D-5E33-4B33-ABF0-48FA02478BFE}"/>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08" name="Picture 507">
                <a:extLst>
                  <a:ext uri="{FF2B5EF4-FFF2-40B4-BE49-F238E27FC236}">
                    <a16:creationId xmlns:a16="http://schemas.microsoft.com/office/drawing/2014/main" id="{F2CC3AEC-89E4-4F63-8911-5F8700503381}"/>
                  </a:ext>
                </a:extLst>
              </p:cNvPr>
              <p:cNvPicPr>
                <a:picLocks noChangeAspect="1"/>
              </p:cNvPicPr>
              <p:nvPr/>
            </p:nvPicPr>
            <p:blipFill rotWithShape="1">
              <a:blip r:embed="rId2"/>
              <a:srcRect b="-2325"/>
              <a:stretch/>
            </p:blipFill>
            <p:spPr>
              <a:xfrm>
                <a:off x="437594" y="124008"/>
                <a:ext cx="1380331" cy="1149319"/>
              </a:xfrm>
              <a:prstGeom prst="rect">
                <a:avLst/>
              </a:prstGeom>
            </p:spPr>
          </p:pic>
        </p:grpSp>
      </p:grpSp>
      <p:grpSp>
        <p:nvGrpSpPr>
          <p:cNvPr id="519" name="Group 518">
            <a:extLst>
              <a:ext uri="{FF2B5EF4-FFF2-40B4-BE49-F238E27FC236}">
                <a16:creationId xmlns:a16="http://schemas.microsoft.com/office/drawing/2014/main" id="{27085F7F-2C37-4319-9B9F-72291F5CC5F6}"/>
              </a:ext>
            </a:extLst>
          </p:cNvPr>
          <p:cNvGrpSpPr/>
          <p:nvPr userDrawn="1"/>
        </p:nvGrpSpPr>
        <p:grpSpPr>
          <a:xfrm>
            <a:off x="51452" y="3441220"/>
            <a:ext cx="12099370" cy="817400"/>
            <a:chOff x="51452" y="3436177"/>
            <a:chExt cx="12099370" cy="817400"/>
          </a:xfrm>
        </p:grpSpPr>
        <p:sp>
          <p:nvSpPr>
            <p:cNvPr id="520" name="Rectangle 519">
              <a:extLst>
                <a:ext uri="{FF2B5EF4-FFF2-40B4-BE49-F238E27FC236}">
                  <a16:creationId xmlns:a16="http://schemas.microsoft.com/office/drawing/2014/main" id="{937B49AC-C564-43FB-9DF3-F03B09F66E61}"/>
                </a:ext>
              </a:extLst>
            </p:cNvPr>
            <p:cNvSpPr/>
            <p:nvPr userDrawn="1"/>
          </p:nvSpPr>
          <p:spPr>
            <a:xfrm>
              <a:off x="51452" y="3436177"/>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21" name="Group 520">
              <a:extLst>
                <a:ext uri="{FF2B5EF4-FFF2-40B4-BE49-F238E27FC236}">
                  <a16:creationId xmlns:a16="http://schemas.microsoft.com/office/drawing/2014/main" id="{E05578BA-B266-4B74-85FC-673F43D914B6}"/>
                </a:ext>
              </a:extLst>
            </p:cNvPr>
            <p:cNvGrpSpPr/>
            <p:nvPr userDrawn="1"/>
          </p:nvGrpSpPr>
          <p:grpSpPr>
            <a:xfrm>
              <a:off x="1399783" y="3436177"/>
              <a:ext cx="1312724" cy="817400"/>
              <a:chOff x="76689" y="4170078"/>
              <a:chExt cx="2217420" cy="1303019"/>
            </a:xfrm>
          </p:grpSpPr>
          <p:sp>
            <p:nvSpPr>
              <p:cNvPr id="537" name="Rectangle 536">
                <a:extLst>
                  <a:ext uri="{FF2B5EF4-FFF2-40B4-BE49-F238E27FC236}">
                    <a16:creationId xmlns:a16="http://schemas.microsoft.com/office/drawing/2014/main" id="{9F9CB9FD-07C3-41ED-B0CE-B6B0C76FFAC6}"/>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38" name="Picture 537">
                <a:extLst>
                  <a:ext uri="{FF2B5EF4-FFF2-40B4-BE49-F238E27FC236}">
                    <a16:creationId xmlns:a16="http://schemas.microsoft.com/office/drawing/2014/main" id="{4DB4E62B-097C-4506-AA7A-67BCDFCDB935}"/>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22" name="Group 521">
              <a:extLst>
                <a:ext uri="{FF2B5EF4-FFF2-40B4-BE49-F238E27FC236}">
                  <a16:creationId xmlns:a16="http://schemas.microsoft.com/office/drawing/2014/main" id="{9384752B-EE7E-4E88-9BDB-4C6A2FBDD182}"/>
                </a:ext>
              </a:extLst>
            </p:cNvPr>
            <p:cNvGrpSpPr/>
            <p:nvPr userDrawn="1"/>
          </p:nvGrpSpPr>
          <p:grpSpPr>
            <a:xfrm>
              <a:off x="2748114" y="3436177"/>
              <a:ext cx="1312724" cy="817400"/>
              <a:chOff x="-624840" y="2767324"/>
              <a:chExt cx="2217420" cy="1303019"/>
            </a:xfrm>
          </p:grpSpPr>
          <p:sp>
            <p:nvSpPr>
              <p:cNvPr id="535" name="Rectangle 534">
                <a:extLst>
                  <a:ext uri="{FF2B5EF4-FFF2-40B4-BE49-F238E27FC236}">
                    <a16:creationId xmlns:a16="http://schemas.microsoft.com/office/drawing/2014/main" id="{48F10F17-CEE8-47E2-B9E6-B5C1E154151D}"/>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36" name="Picture 535">
                <a:extLst>
                  <a:ext uri="{FF2B5EF4-FFF2-40B4-BE49-F238E27FC236}">
                    <a16:creationId xmlns:a16="http://schemas.microsoft.com/office/drawing/2014/main" id="{93B038F0-D025-4097-BF4C-EDD928E06C9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23" name="Rectangle 522">
              <a:extLst>
                <a:ext uri="{FF2B5EF4-FFF2-40B4-BE49-F238E27FC236}">
                  <a16:creationId xmlns:a16="http://schemas.microsoft.com/office/drawing/2014/main" id="{995C83F7-800B-4535-B203-492542907280}"/>
                </a:ext>
              </a:extLst>
            </p:cNvPr>
            <p:cNvSpPr/>
            <p:nvPr userDrawn="1"/>
          </p:nvSpPr>
          <p:spPr>
            <a:xfrm>
              <a:off x="4096445" y="3436177"/>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24" name="Group 523">
              <a:extLst>
                <a:ext uri="{FF2B5EF4-FFF2-40B4-BE49-F238E27FC236}">
                  <a16:creationId xmlns:a16="http://schemas.microsoft.com/office/drawing/2014/main" id="{411FA3DF-538C-499B-9DEE-7B5DD55827DB}"/>
                </a:ext>
              </a:extLst>
            </p:cNvPr>
            <p:cNvGrpSpPr/>
            <p:nvPr userDrawn="1"/>
          </p:nvGrpSpPr>
          <p:grpSpPr>
            <a:xfrm>
              <a:off x="5444776" y="3436177"/>
              <a:ext cx="1312724" cy="817400"/>
              <a:chOff x="53340" y="29405"/>
              <a:chExt cx="2217420" cy="1303019"/>
            </a:xfrm>
          </p:grpSpPr>
          <p:sp>
            <p:nvSpPr>
              <p:cNvPr id="533" name="Rectangle 532">
                <a:extLst>
                  <a:ext uri="{FF2B5EF4-FFF2-40B4-BE49-F238E27FC236}">
                    <a16:creationId xmlns:a16="http://schemas.microsoft.com/office/drawing/2014/main" id="{448EC72A-0987-41B9-9EA8-32B212E9E6D3}"/>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34" name="Picture 533">
                <a:extLst>
                  <a:ext uri="{FF2B5EF4-FFF2-40B4-BE49-F238E27FC236}">
                    <a16:creationId xmlns:a16="http://schemas.microsoft.com/office/drawing/2014/main" id="{13389056-4DE3-449B-A89D-ABC157972C6F}"/>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25" name="Rectangle 524">
              <a:extLst>
                <a:ext uri="{FF2B5EF4-FFF2-40B4-BE49-F238E27FC236}">
                  <a16:creationId xmlns:a16="http://schemas.microsoft.com/office/drawing/2014/main" id="{0810DAD2-10C1-417B-BB45-D1C41156A718}"/>
                </a:ext>
              </a:extLst>
            </p:cNvPr>
            <p:cNvSpPr/>
            <p:nvPr userDrawn="1"/>
          </p:nvSpPr>
          <p:spPr>
            <a:xfrm>
              <a:off x="6793107" y="3436177"/>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26" name="Group 525">
              <a:extLst>
                <a:ext uri="{FF2B5EF4-FFF2-40B4-BE49-F238E27FC236}">
                  <a16:creationId xmlns:a16="http://schemas.microsoft.com/office/drawing/2014/main" id="{86056B3C-C336-4FCE-A99F-863925CDCD37}"/>
                </a:ext>
              </a:extLst>
            </p:cNvPr>
            <p:cNvGrpSpPr/>
            <p:nvPr userDrawn="1"/>
          </p:nvGrpSpPr>
          <p:grpSpPr>
            <a:xfrm>
              <a:off x="8141438" y="3436177"/>
              <a:ext cx="1312724" cy="817400"/>
              <a:chOff x="76689" y="4170078"/>
              <a:chExt cx="2217420" cy="1303019"/>
            </a:xfrm>
          </p:grpSpPr>
          <p:sp>
            <p:nvSpPr>
              <p:cNvPr id="531" name="Rectangle 530">
                <a:extLst>
                  <a:ext uri="{FF2B5EF4-FFF2-40B4-BE49-F238E27FC236}">
                    <a16:creationId xmlns:a16="http://schemas.microsoft.com/office/drawing/2014/main" id="{2BCE084E-D0B4-4514-B631-124E872652CB}"/>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32" name="Picture 531">
                <a:extLst>
                  <a:ext uri="{FF2B5EF4-FFF2-40B4-BE49-F238E27FC236}">
                    <a16:creationId xmlns:a16="http://schemas.microsoft.com/office/drawing/2014/main" id="{26DDF349-507E-4915-8EFB-92770E0D406C}"/>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27" name="Group 526">
              <a:extLst>
                <a:ext uri="{FF2B5EF4-FFF2-40B4-BE49-F238E27FC236}">
                  <a16:creationId xmlns:a16="http://schemas.microsoft.com/office/drawing/2014/main" id="{A8F18032-14E6-4A6B-AE60-48301C521632}"/>
                </a:ext>
              </a:extLst>
            </p:cNvPr>
            <p:cNvGrpSpPr/>
            <p:nvPr userDrawn="1"/>
          </p:nvGrpSpPr>
          <p:grpSpPr>
            <a:xfrm>
              <a:off x="9489769" y="3436177"/>
              <a:ext cx="1312724" cy="817400"/>
              <a:chOff x="-624840" y="2767324"/>
              <a:chExt cx="2217420" cy="1303019"/>
            </a:xfrm>
          </p:grpSpPr>
          <p:sp>
            <p:nvSpPr>
              <p:cNvPr id="529" name="Rectangle 528">
                <a:extLst>
                  <a:ext uri="{FF2B5EF4-FFF2-40B4-BE49-F238E27FC236}">
                    <a16:creationId xmlns:a16="http://schemas.microsoft.com/office/drawing/2014/main" id="{6DD3EA1D-16CC-4879-822D-E616DC5C914D}"/>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30" name="Picture 529">
                <a:extLst>
                  <a:ext uri="{FF2B5EF4-FFF2-40B4-BE49-F238E27FC236}">
                    <a16:creationId xmlns:a16="http://schemas.microsoft.com/office/drawing/2014/main" id="{A6E23C94-5434-468A-89B0-F4490F71E42F}"/>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28" name="Rectangle 527">
              <a:extLst>
                <a:ext uri="{FF2B5EF4-FFF2-40B4-BE49-F238E27FC236}">
                  <a16:creationId xmlns:a16="http://schemas.microsoft.com/office/drawing/2014/main" id="{9998D9F7-9158-4819-AE81-D43DBE49A909}"/>
                </a:ext>
              </a:extLst>
            </p:cNvPr>
            <p:cNvSpPr/>
            <p:nvPr userDrawn="1"/>
          </p:nvSpPr>
          <p:spPr>
            <a:xfrm>
              <a:off x="10838098" y="3436177"/>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39" name="Group 538">
            <a:extLst>
              <a:ext uri="{FF2B5EF4-FFF2-40B4-BE49-F238E27FC236}">
                <a16:creationId xmlns:a16="http://schemas.microsoft.com/office/drawing/2014/main" id="{3F34D7A7-3740-49F0-90FB-3CAD885534F8}"/>
              </a:ext>
            </a:extLst>
          </p:cNvPr>
          <p:cNvGrpSpPr/>
          <p:nvPr userDrawn="1"/>
        </p:nvGrpSpPr>
        <p:grpSpPr>
          <a:xfrm>
            <a:off x="49847" y="4287329"/>
            <a:ext cx="12100975" cy="817400"/>
            <a:chOff x="49847" y="4283264"/>
            <a:chExt cx="12100975" cy="817400"/>
          </a:xfrm>
        </p:grpSpPr>
        <p:grpSp>
          <p:nvGrpSpPr>
            <p:cNvPr id="540" name="Group 539">
              <a:extLst>
                <a:ext uri="{FF2B5EF4-FFF2-40B4-BE49-F238E27FC236}">
                  <a16:creationId xmlns:a16="http://schemas.microsoft.com/office/drawing/2014/main" id="{EE3E78C6-8237-4773-951C-6012BE2EFF63}"/>
                </a:ext>
              </a:extLst>
            </p:cNvPr>
            <p:cNvGrpSpPr/>
            <p:nvPr userDrawn="1"/>
          </p:nvGrpSpPr>
          <p:grpSpPr>
            <a:xfrm>
              <a:off x="49847" y="4283264"/>
              <a:ext cx="1312724" cy="817400"/>
              <a:chOff x="53340" y="29405"/>
              <a:chExt cx="2217420" cy="1303019"/>
            </a:xfrm>
          </p:grpSpPr>
          <p:sp>
            <p:nvSpPr>
              <p:cNvPr id="560" name="Rectangle 559">
                <a:extLst>
                  <a:ext uri="{FF2B5EF4-FFF2-40B4-BE49-F238E27FC236}">
                    <a16:creationId xmlns:a16="http://schemas.microsoft.com/office/drawing/2014/main" id="{D67C08FF-104C-4A1B-974D-D4B4C330A2BA}"/>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61" name="Picture 560">
                <a:extLst>
                  <a:ext uri="{FF2B5EF4-FFF2-40B4-BE49-F238E27FC236}">
                    <a16:creationId xmlns:a16="http://schemas.microsoft.com/office/drawing/2014/main" id="{751D1679-2A01-495C-8148-9351C27F9A86}"/>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41" name="Rectangle 540">
              <a:extLst>
                <a:ext uri="{FF2B5EF4-FFF2-40B4-BE49-F238E27FC236}">
                  <a16:creationId xmlns:a16="http://schemas.microsoft.com/office/drawing/2014/main" id="{2F20870C-37DD-42DA-AFDD-8E4C2835B51E}"/>
                </a:ext>
              </a:extLst>
            </p:cNvPr>
            <p:cNvSpPr/>
            <p:nvPr userDrawn="1"/>
          </p:nvSpPr>
          <p:spPr>
            <a:xfrm>
              <a:off x="1398378" y="4283264"/>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42" name="Group 541">
              <a:extLst>
                <a:ext uri="{FF2B5EF4-FFF2-40B4-BE49-F238E27FC236}">
                  <a16:creationId xmlns:a16="http://schemas.microsoft.com/office/drawing/2014/main" id="{6954149C-E6E8-4471-9F25-F61EA32EF181}"/>
                </a:ext>
              </a:extLst>
            </p:cNvPr>
            <p:cNvGrpSpPr/>
            <p:nvPr userDrawn="1"/>
          </p:nvGrpSpPr>
          <p:grpSpPr>
            <a:xfrm>
              <a:off x="2746909" y="4283264"/>
              <a:ext cx="1312724" cy="817400"/>
              <a:chOff x="76689" y="4170078"/>
              <a:chExt cx="2217420" cy="1303019"/>
            </a:xfrm>
          </p:grpSpPr>
          <p:sp>
            <p:nvSpPr>
              <p:cNvPr id="557" name="Rectangle 556">
                <a:extLst>
                  <a:ext uri="{FF2B5EF4-FFF2-40B4-BE49-F238E27FC236}">
                    <a16:creationId xmlns:a16="http://schemas.microsoft.com/office/drawing/2014/main" id="{C72AF3D7-5A84-477C-8134-0279657A2010}"/>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59" name="Picture 558">
                <a:extLst>
                  <a:ext uri="{FF2B5EF4-FFF2-40B4-BE49-F238E27FC236}">
                    <a16:creationId xmlns:a16="http://schemas.microsoft.com/office/drawing/2014/main" id="{55EBA664-DC4B-4982-9423-D7FBAE52C5B7}"/>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43" name="Group 542">
              <a:extLst>
                <a:ext uri="{FF2B5EF4-FFF2-40B4-BE49-F238E27FC236}">
                  <a16:creationId xmlns:a16="http://schemas.microsoft.com/office/drawing/2014/main" id="{5DAA43EF-CC19-40C3-9419-CE0B15A94AD4}"/>
                </a:ext>
              </a:extLst>
            </p:cNvPr>
            <p:cNvGrpSpPr/>
            <p:nvPr userDrawn="1"/>
          </p:nvGrpSpPr>
          <p:grpSpPr>
            <a:xfrm>
              <a:off x="4095440" y="4283264"/>
              <a:ext cx="1312724" cy="817400"/>
              <a:chOff x="-624840" y="2767324"/>
              <a:chExt cx="2217420" cy="1303019"/>
            </a:xfrm>
          </p:grpSpPr>
          <p:sp>
            <p:nvSpPr>
              <p:cNvPr id="555" name="Rectangle 554">
                <a:extLst>
                  <a:ext uri="{FF2B5EF4-FFF2-40B4-BE49-F238E27FC236}">
                    <a16:creationId xmlns:a16="http://schemas.microsoft.com/office/drawing/2014/main" id="{9CC9BE2D-F2A4-46A4-B038-F62170F15AA0}"/>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56" name="Picture 555">
                <a:extLst>
                  <a:ext uri="{FF2B5EF4-FFF2-40B4-BE49-F238E27FC236}">
                    <a16:creationId xmlns:a16="http://schemas.microsoft.com/office/drawing/2014/main" id="{3D9420F7-8E44-4017-8A1E-57A3DA1779D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44" name="Rectangle 543">
              <a:extLst>
                <a:ext uri="{FF2B5EF4-FFF2-40B4-BE49-F238E27FC236}">
                  <a16:creationId xmlns:a16="http://schemas.microsoft.com/office/drawing/2014/main" id="{F22E6682-08F6-41DE-91A4-F8851BE888BA}"/>
                </a:ext>
              </a:extLst>
            </p:cNvPr>
            <p:cNvSpPr/>
            <p:nvPr userDrawn="1"/>
          </p:nvSpPr>
          <p:spPr>
            <a:xfrm>
              <a:off x="5443971" y="4283264"/>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45" name="Group 544">
              <a:extLst>
                <a:ext uri="{FF2B5EF4-FFF2-40B4-BE49-F238E27FC236}">
                  <a16:creationId xmlns:a16="http://schemas.microsoft.com/office/drawing/2014/main" id="{BD6EF3E6-0DF0-4E87-B58A-EA49D07EFE04}"/>
                </a:ext>
              </a:extLst>
            </p:cNvPr>
            <p:cNvGrpSpPr/>
            <p:nvPr userDrawn="1"/>
          </p:nvGrpSpPr>
          <p:grpSpPr>
            <a:xfrm>
              <a:off x="6792502" y="4283264"/>
              <a:ext cx="1312724" cy="817400"/>
              <a:chOff x="53340" y="29405"/>
              <a:chExt cx="2217420" cy="1303019"/>
            </a:xfrm>
          </p:grpSpPr>
          <p:sp>
            <p:nvSpPr>
              <p:cNvPr id="553" name="Rectangle 552">
                <a:extLst>
                  <a:ext uri="{FF2B5EF4-FFF2-40B4-BE49-F238E27FC236}">
                    <a16:creationId xmlns:a16="http://schemas.microsoft.com/office/drawing/2014/main" id="{7D8690DB-2B80-4E53-89F8-1ABDE0CE63EC}"/>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54" name="Picture 553">
                <a:extLst>
                  <a:ext uri="{FF2B5EF4-FFF2-40B4-BE49-F238E27FC236}">
                    <a16:creationId xmlns:a16="http://schemas.microsoft.com/office/drawing/2014/main" id="{6598984E-FD37-4544-A8B2-61BB36B7E72F}"/>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46" name="Rectangle 545">
              <a:extLst>
                <a:ext uri="{FF2B5EF4-FFF2-40B4-BE49-F238E27FC236}">
                  <a16:creationId xmlns:a16="http://schemas.microsoft.com/office/drawing/2014/main" id="{477EB04F-8F5B-4480-8CF8-058671D369A3}"/>
                </a:ext>
              </a:extLst>
            </p:cNvPr>
            <p:cNvSpPr/>
            <p:nvPr userDrawn="1"/>
          </p:nvSpPr>
          <p:spPr>
            <a:xfrm>
              <a:off x="8141033" y="4283264"/>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1F6A614E-6297-4CDA-858B-BA5A5A3C2820}"/>
                </a:ext>
              </a:extLst>
            </p:cNvPr>
            <p:cNvGrpSpPr/>
            <p:nvPr userDrawn="1"/>
          </p:nvGrpSpPr>
          <p:grpSpPr>
            <a:xfrm>
              <a:off x="9489564" y="4283264"/>
              <a:ext cx="1312724" cy="817400"/>
              <a:chOff x="76689" y="4170078"/>
              <a:chExt cx="2217420" cy="1303019"/>
            </a:xfrm>
          </p:grpSpPr>
          <p:sp>
            <p:nvSpPr>
              <p:cNvPr id="551" name="Rectangle 550">
                <a:extLst>
                  <a:ext uri="{FF2B5EF4-FFF2-40B4-BE49-F238E27FC236}">
                    <a16:creationId xmlns:a16="http://schemas.microsoft.com/office/drawing/2014/main" id="{B731918B-46F4-4838-B5B6-B329DAF352FD}"/>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52" name="Picture 551">
                <a:extLst>
                  <a:ext uri="{FF2B5EF4-FFF2-40B4-BE49-F238E27FC236}">
                    <a16:creationId xmlns:a16="http://schemas.microsoft.com/office/drawing/2014/main" id="{64021328-0166-44AB-B7EC-025DA03F2DEC}"/>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48" name="Group 547">
              <a:extLst>
                <a:ext uri="{FF2B5EF4-FFF2-40B4-BE49-F238E27FC236}">
                  <a16:creationId xmlns:a16="http://schemas.microsoft.com/office/drawing/2014/main" id="{4A8000A0-3D87-4EE4-B29F-9FED85E61EF9}"/>
                </a:ext>
              </a:extLst>
            </p:cNvPr>
            <p:cNvGrpSpPr/>
            <p:nvPr userDrawn="1"/>
          </p:nvGrpSpPr>
          <p:grpSpPr>
            <a:xfrm>
              <a:off x="10838098" y="4283264"/>
              <a:ext cx="1312724" cy="817400"/>
              <a:chOff x="-624840" y="2767324"/>
              <a:chExt cx="2217420" cy="1303019"/>
            </a:xfrm>
          </p:grpSpPr>
          <p:sp>
            <p:nvSpPr>
              <p:cNvPr id="549" name="Rectangle 548">
                <a:extLst>
                  <a:ext uri="{FF2B5EF4-FFF2-40B4-BE49-F238E27FC236}">
                    <a16:creationId xmlns:a16="http://schemas.microsoft.com/office/drawing/2014/main" id="{33B6886A-6B84-4FA3-BAD3-128F49A4F50A}"/>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50" name="Picture 549">
                <a:extLst>
                  <a:ext uri="{FF2B5EF4-FFF2-40B4-BE49-F238E27FC236}">
                    <a16:creationId xmlns:a16="http://schemas.microsoft.com/office/drawing/2014/main" id="{A072DE21-FAFA-4B29-B15E-2ECA5267373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grpSp>
      <p:grpSp>
        <p:nvGrpSpPr>
          <p:cNvPr id="562" name="Group 561">
            <a:extLst>
              <a:ext uri="{FF2B5EF4-FFF2-40B4-BE49-F238E27FC236}">
                <a16:creationId xmlns:a16="http://schemas.microsoft.com/office/drawing/2014/main" id="{2C163E22-2FC0-4C58-A40E-9A4F8987331B}"/>
              </a:ext>
            </a:extLst>
          </p:cNvPr>
          <p:cNvGrpSpPr/>
          <p:nvPr userDrawn="1"/>
        </p:nvGrpSpPr>
        <p:grpSpPr>
          <a:xfrm>
            <a:off x="51452" y="5133438"/>
            <a:ext cx="12099370" cy="817400"/>
            <a:chOff x="51452" y="5132312"/>
            <a:chExt cx="12099370" cy="817400"/>
          </a:xfrm>
        </p:grpSpPr>
        <p:sp>
          <p:nvSpPr>
            <p:cNvPr id="563" name="Rectangle 562">
              <a:extLst>
                <a:ext uri="{FF2B5EF4-FFF2-40B4-BE49-F238E27FC236}">
                  <a16:creationId xmlns:a16="http://schemas.microsoft.com/office/drawing/2014/main" id="{07F7ED6A-CE08-4C7A-B9DE-02BF23AE8A9E}"/>
                </a:ext>
              </a:extLst>
            </p:cNvPr>
            <p:cNvSpPr/>
            <p:nvPr userDrawn="1"/>
          </p:nvSpPr>
          <p:spPr>
            <a:xfrm>
              <a:off x="51452" y="5132312"/>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64" name="Group 563">
              <a:extLst>
                <a:ext uri="{FF2B5EF4-FFF2-40B4-BE49-F238E27FC236}">
                  <a16:creationId xmlns:a16="http://schemas.microsoft.com/office/drawing/2014/main" id="{8B73F653-B036-4658-8582-8769F0725595}"/>
                </a:ext>
              </a:extLst>
            </p:cNvPr>
            <p:cNvGrpSpPr/>
            <p:nvPr userDrawn="1"/>
          </p:nvGrpSpPr>
          <p:grpSpPr>
            <a:xfrm>
              <a:off x="1399783" y="5132312"/>
              <a:ext cx="1312724" cy="817400"/>
              <a:chOff x="53340" y="29405"/>
              <a:chExt cx="2217420" cy="1303019"/>
            </a:xfrm>
          </p:grpSpPr>
          <p:sp>
            <p:nvSpPr>
              <p:cNvPr id="608" name="Rectangle 607">
                <a:extLst>
                  <a:ext uri="{FF2B5EF4-FFF2-40B4-BE49-F238E27FC236}">
                    <a16:creationId xmlns:a16="http://schemas.microsoft.com/office/drawing/2014/main" id="{66CB32EF-E98D-438C-95FF-67270A9DC4A9}"/>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09" name="Picture 608">
                <a:extLst>
                  <a:ext uri="{FF2B5EF4-FFF2-40B4-BE49-F238E27FC236}">
                    <a16:creationId xmlns:a16="http://schemas.microsoft.com/office/drawing/2014/main" id="{EE16FAAB-CF14-4815-9115-BFF2C0D1BED2}"/>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65" name="Rectangle 564">
              <a:extLst>
                <a:ext uri="{FF2B5EF4-FFF2-40B4-BE49-F238E27FC236}">
                  <a16:creationId xmlns:a16="http://schemas.microsoft.com/office/drawing/2014/main" id="{CCD18248-4682-425C-A561-90E1EE6F670C}"/>
                </a:ext>
              </a:extLst>
            </p:cNvPr>
            <p:cNvSpPr/>
            <p:nvPr userDrawn="1"/>
          </p:nvSpPr>
          <p:spPr>
            <a:xfrm>
              <a:off x="2748114" y="5132312"/>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69D4F49E-FA20-48E8-9DE3-A04F08E33632}"/>
                </a:ext>
              </a:extLst>
            </p:cNvPr>
            <p:cNvGrpSpPr/>
            <p:nvPr userDrawn="1"/>
          </p:nvGrpSpPr>
          <p:grpSpPr>
            <a:xfrm>
              <a:off x="4096445" y="5132312"/>
              <a:ext cx="1312724" cy="817400"/>
              <a:chOff x="76689" y="4170078"/>
              <a:chExt cx="2217420" cy="1303019"/>
            </a:xfrm>
          </p:grpSpPr>
          <p:sp>
            <p:nvSpPr>
              <p:cNvPr id="600" name="Rectangle 599">
                <a:extLst>
                  <a:ext uri="{FF2B5EF4-FFF2-40B4-BE49-F238E27FC236}">
                    <a16:creationId xmlns:a16="http://schemas.microsoft.com/office/drawing/2014/main" id="{FF21663A-F1AE-489C-8C48-BE1A7F76B443}"/>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07" name="Picture 606">
                <a:extLst>
                  <a:ext uri="{FF2B5EF4-FFF2-40B4-BE49-F238E27FC236}">
                    <a16:creationId xmlns:a16="http://schemas.microsoft.com/office/drawing/2014/main" id="{2C00025C-10EC-4CB7-ACA9-A5CE6145075C}"/>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577" name="Group 576">
              <a:extLst>
                <a:ext uri="{FF2B5EF4-FFF2-40B4-BE49-F238E27FC236}">
                  <a16:creationId xmlns:a16="http://schemas.microsoft.com/office/drawing/2014/main" id="{DEBB1EB7-D8AD-415C-9CEA-4921F990C52D}"/>
                </a:ext>
              </a:extLst>
            </p:cNvPr>
            <p:cNvGrpSpPr/>
            <p:nvPr userDrawn="1"/>
          </p:nvGrpSpPr>
          <p:grpSpPr>
            <a:xfrm>
              <a:off x="5444776" y="5132312"/>
              <a:ext cx="1312724" cy="817400"/>
              <a:chOff x="-624840" y="2767324"/>
              <a:chExt cx="2217420" cy="1303019"/>
            </a:xfrm>
          </p:grpSpPr>
          <p:sp>
            <p:nvSpPr>
              <p:cNvPr id="598" name="Rectangle 597">
                <a:extLst>
                  <a:ext uri="{FF2B5EF4-FFF2-40B4-BE49-F238E27FC236}">
                    <a16:creationId xmlns:a16="http://schemas.microsoft.com/office/drawing/2014/main" id="{6845409C-A832-44A4-85B1-7292BB38755A}"/>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99" name="Picture 598">
                <a:extLst>
                  <a:ext uri="{FF2B5EF4-FFF2-40B4-BE49-F238E27FC236}">
                    <a16:creationId xmlns:a16="http://schemas.microsoft.com/office/drawing/2014/main" id="{32C5495A-8A33-4C32-8954-7CA893884C8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578" name="Rectangle 577">
              <a:extLst>
                <a:ext uri="{FF2B5EF4-FFF2-40B4-BE49-F238E27FC236}">
                  <a16:creationId xmlns:a16="http://schemas.microsoft.com/office/drawing/2014/main" id="{142BC4A2-7149-4A50-8B60-3F34F815715A}"/>
                </a:ext>
              </a:extLst>
            </p:cNvPr>
            <p:cNvSpPr/>
            <p:nvPr userDrawn="1"/>
          </p:nvSpPr>
          <p:spPr>
            <a:xfrm>
              <a:off x="6793107" y="5132312"/>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79" name="Group 578">
              <a:extLst>
                <a:ext uri="{FF2B5EF4-FFF2-40B4-BE49-F238E27FC236}">
                  <a16:creationId xmlns:a16="http://schemas.microsoft.com/office/drawing/2014/main" id="{C11AD536-34A8-4C00-A89C-3101194D44E5}"/>
                </a:ext>
              </a:extLst>
            </p:cNvPr>
            <p:cNvGrpSpPr/>
            <p:nvPr userDrawn="1"/>
          </p:nvGrpSpPr>
          <p:grpSpPr>
            <a:xfrm>
              <a:off x="8141438" y="5132312"/>
              <a:ext cx="1312724" cy="817400"/>
              <a:chOff x="53340" y="29405"/>
              <a:chExt cx="2217420" cy="1303019"/>
            </a:xfrm>
          </p:grpSpPr>
          <p:sp>
            <p:nvSpPr>
              <p:cNvPr id="584" name="Rectangle 583">
                <a:extLst>
                  <a:ext uri="{FF2B5EF4-FFF2-40B4-BE49-F238E27FC236}">
                    <a16:creationId xmlns:a16="http://schemas.microsoft.com/office/drawing/2014/main" id="{56726344-E215-4F53-8E7E-6CB18B25EC25}"/>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97" name="Picture 596">
                <a:extLst>
                  <a:ext uri="{FF2B5EF4-FFF2-40B4-BE49-F238E27FC236}">
                    <a16:creationId xmlns:a16="http://schemas.microsoft.com/office/drawing/2014/main" id="{F59600B1-9EE8-49F5-83F0-C6E26129400F}"/>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580" name="Rectangle 579">
              <a:extLst>
                <a:ext uri="{FF2B5EF4-FFF2-40B4-BE49-F238E27FC236}">
                  <a16:creationId xmlns:a16="http://schemas.microsoft.com/office/drawing/2014/main" id="{9B837F40-2419-44B2-8F13-6955D463061C}"/>
                </a:ext>
              </a:extLst>
            </p:cNvPr>
            <p:cNvSpPr/>
            <p:nvPr userDrawn="1"/>
          </p:nvSpPr>
          <p:spPr>
            <a:xfrm>
              <a:off x="9489769" y="5132312"/>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81" name="Group 580">
              <a:extLst>
                <a:ext uri="{FF2B5EF4-FFF2-40B4-BE49-F238E27FC236}">
                  <a16:creationId xmlns:a16="http://schemas.microsoft.com/office/drawing/2014/main" id="{C83A7257-0AAF-40AF-AFDA-6CC05684BEFE}"/>
                </a:ext>
              </a:extLst>
            </p:cNvPr>
            <p:cNvGrpSpPr/>
            <p:nvPr userDrawn="1"/>
          </p:nvGrpSpPr>
          <p:grpSpPr>
            <a:xfrm>
              <a:off x="10838098" y="5132312"/>
              <a:ext cx="1312724" cy="817400"/>
              <a:chOff x="76689" y="4170078"/>
              <a:chExt cx="2217420" cy="1303019"/>
            </a:xfrm>
          </p:grpSpPr>
          <p:sp>
            <p:nvSpPr>
              <p:cNvPr id="582" name="Rectangle 581">
                <a:extLst>
                  <a:ext uri="{FF2B5EF4-FFF2-40B4-BE49-F238E27FC236}">
                    <a16:creationId xmlns:a16="http://schemas.microsoft.com/office/drawing/2014/main" id="{514973E3-130E-4B9C-897F-C95E989FD4A0}"/>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83" name="Picture 582">
                <a:extLst>
                  <a:ext uri="{FF2B5EF4-FFF2-40B4-BE49-F238E27FC236}">
                    <a16:creationId xmlns:a16="http://schemas.microsoft.com/office/drawing/2014/main" id="{8079296C-553A-4FA6-90A7-FB34B56257B7}"/>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grpSp>
        <p:nvGrpSpPr>
          <p:cNvPr id="610" name="Group 609">
            <a:extLst>
              <a:ext uri="{FF2B5EF4-FFF2-40B4-BE49-F238E27FC236}">
                <a16:creationId xmlns:a16="http://schemas.microsoft.com/office/drawing/2014/main" id="{7FAF4D99-3463-4F3B-9569-857FD7B522DE}"/>
              </a:ext>
            </a:extLst>
          </p:cNvPr>
          <p:cNvGrpSpPr/>
          <p:nvPr userDrawn="1"/>
        </p:nvGrpSpPr>
        <p:grpSpPr>
          <a:xfrm>
            <a:off x="49847" y="5979547"/>
            <a:ext cx="12100975" cy="817400"/>
            <a:chOff x="49847" y="5979547"/>
            <a:chExt cx="12100975" cy="817400"/>
          </a:xfrm>
        </p:grpSpPr>
        <p:grpSp>
          <p:nvGrpSpPr>
            <p:cNvPr id="611" name="Group 610">
              <a:extLst>
                <a:ext uri="{FF2B5EF4-FFF2-40B4-BE49-F238E27FC236}">
                  <a16:creationId xmlns:a16="http://schemas.microsoft.com/office/drawing/2014/main" id="{34EFF936-F368-4E72-AE53-C83891AE4964}"/>
                </a:ext>
              </a:extLst>
            </p:cNvPr>
            <p:cNvGrpSpPr/>
            <p:nvPr userDrawn="1"/>
          </p:nvGrpSpPr>
          <p:grpSpPr>
            <a:xfrm>
              <a:off x="49847" y="5979547"/>
              <a:ext cx="1312724" cy="817400"/>
              <a:chOff x="-624840" y="2767324"/>
              <a:chExt cx="2217420" cy="1303019"/>
            </a:xfrm>
          </p:grpSpPr>
          <p:sp>
            <p:nvSpPr>
              <p:cNvPr id="706" name="Rectangle 705">
                <a:extLst>
                  <a:ext uri="{FF2B5EF4-FFF2-40B4-BE49-F238E27FC236}">
                    <a16:creationId xmlns:a16="http://schemas.microsoft.com/office/drawing/2014/main" id="{A3E420C6-43C2-4135-9DE7-F74FE2B3AF9A}"/>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07" name="Picture 706">
                <a:extLst>
                  <a:ext uri="{FF2B5EF4-FFF2-40B4-BE49-F238E27FC236}">
                    <a16:creationId xmlns:a16="http://schemas.microsoft.com/office/drawing/2014/main" id="{27311BBD-E03E-4665-B780-C93D33CCA77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612" name="Rectangle 611">
              <a:extLst>
                <a:ext uri="{FF2B5EF4-FFF2-40B4-BE49-F238E27FC236}">
                  <a16:creationId xmlns:a16="http://schemas.microsoft.com/office/drawing/2014/main" id="{DE856FE7-E876-4168-9F20-C1C1EFA097ED}"/>
                </a:ext>
              </a:extLst>
            </p:cNvPr>
            <p:cNvSpPr/>
            <p:nvPr userDrawn="1"/>
          </p:nvSpPr>
          <p:spPr>
            <a:xfrm>
              <a:off x="1398378" y="5979547"/>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13" name="Group 612">
              <a:extLst>
                <a:ext uri="{FF2B5EF4-FFF2-40B4-BE49-F238E27FC236}">
                  <a16:creationId xmlns:a16="http://schemas.microsoft.com/office/drawing/2014/main" id="{3B6B1EE5-8DE4-4550-9470-25FC66A1376C}"/>
                </a:ext>
              </a:extLst>
            </p:cNvPr>
            <p:cNvGrpSpPr/>
            <p:nvPr userDrawn="1"/>
          </p:nvGrpSpPr>
          <p:grpSpPr>
            <a:xfrm>
              <a:off x="2746909" y="5979547"/>
              <a:ext cx="1312724" cy="817400"/>
              <a:chOff x="53340" y="29405"/>
              <a:chExt cx="2217420" cy="1303019"/>
            </a:xfrm>
          </p:grpSpPr>
          <p:sp>
            <p:nvSpPr>
              <p:cNvPr id="685" name="Rectangle 684">
                <a:extLst>
                  <a:ext uri="{FF2B5EF4-FFF2-40B4-BE49-F238E27FC236}">
                    <a16:creationId xmlns:a16="http://schemas.microsoft.com/office/drawing/2014/main" id="{00A842F8-FC2E-4C91-AA68-884E4EA8B32B}"/>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04" name="Picture 703">
                <a:extLst>
                  <a:ext uri="{FF2B5EF4-FFF2-40B4-BE49-F238E27FC236}">
                    <a16:creationId xmlns:a16="http://schemas.microsoft.com/office/drawing/2014/main" id="{119396B4-BF72-431A-8CD5-2F2FBF1C2246}"/>
                  </a:ext>
                </a:extLst>
              </p:cNvPr>
              <p:cNvPicPr>
                <a:picLocks noChangeAspect="1"/>
              </p:cNvPicPr>
              <p:nvPr/>
            </p:nvPicPr>
            <p:blipFill rotWithShape="1">
              <a:blip r:embed="rId2"/>
              <a:srcRect b="-2325"/>
              <a:stretch/>
            </p:blipFill>
            <p:spPr>
              <a:xfrm>
                <a:off x="437594" y="124008"/>
                <a:ext cx="1380331" cy="1149319"/>
              </a:xfrm>
              <a:prstGeom prst="rect">
                <a:avLst/>
              </a:prstGeom>
            </p:spPr>
          </p:pic>
        </p:grpSp>
        <p:sp>
          <p:nvSpPr>
            <p:cNvPr id="614" name="Rectangle 613">
              <a:extLst>
                <a:ext uri="{FF2B5EF4-FFF2-40B4-BE49-F238E27FC236}">
                  <a16:creationId xmlns:a16="http://schemas.microsoft.com/office/drawing/2014/main" id="{8244E94E-26B1-4371-B830-4CA297177EB1}"/>
                </a:ext>
              </a:extLst>
            </p:cNvPr>
            <p:cNvSpPr/>
            <p:nvPr userDrawn="1"/>
          </p:nvSpPr>
          <p:spPr>
            <a:xfrm>
              <a:off x="4095440" y="5979547"/>
              <a:ext cx="1312724" cy="81740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15" name="Group 614">
              <a:extLst>
                <a:ext uri="{FF2B5EF4-FFF2-40B4-BE49-F238E27FC236}">
                  <a16:creationId xmlns:a16="http://schemas.microsoft.com/office/drawing/2014/main" id="{09E3A529-8DC3-4027-BF40-3C3D7CDE82AC}"/>
                </a:ext>
              </a:extLst>
            </p:cNvPr>
            <p:cNvGrpSpPr/>
            <p:nvPr userDrawn="1"/>
          </p:nvGrpSpPr>
          <p:grpSpPr>
            <a:xfrm>
              <a:off x="5443971" y="5979547"/>
              <a:ext cx="1312724" cy="817400"/>
              <a:chOff x="76689" y="4170078"/>
              <a:chExt cx="2217420" cy="1303019"/>
            </a:xfrm>
          </p:grpSpPr>
          <p:sp>
            <p:nvSpPr>
              <p:cNvPr id="682" name="Rectangle 681">
                <a:extLst>
                  <a:ext uri="{FF2B5EF4-FFF2-40B4-BE49-F238E27FC236}">
                    <a16:creationId xmlns:a16="http://schemas.microsoft.com/office/drawing/2014/main" id="{9F3AC8B1-E0D0-4D1A-86E2-79AD48D43829}"/>
                  </a:ext>
                </a:extLst>
              </p:cNvPr>
              <p:cNvSpPr/>
              <p:nvPr userDrawn="1"/>
            </p:nvSpPr>
            <p:spPr>
              <a:xfrm>
                <a:off x="76689" y="4170078"/>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83" name="Picture 682">
                <a:extLst>
                  <a:ext uri="{FF2B5EF4-FFF2-40B4-BE49-F238E27FC236}">
                    <a16:creationId xmlns:a16="http://schemas.microsoft.com/office/drawing/2014/main" id="{C4A3C8BD-293C-4E5B-BB4B-D54121F7C8D5}"/>
                  </a:ext>
                </a:extLst>
              </p:cNvPr>
              <p:cNvPicPr>
                <a:picLocks noChangeAspect="1"/>
              </p:cNvPicPr>
              <p:nvPr userDrawn="1"/>
            </p:nvPicPr>
            <p:blipFill rotWithShape="1">
              <a:blip r:embed="rId3"/>
              <a:srcRect b="23374"/>
              <a:stretch/>
            </p:blipFill>
            <p:spPr>
              <a:xfrm>
                <a:off x="290131" y="4256985"/>
                <a:ext cx="1743837" cy="1129203"/>
              </a:xfrm>
              <a:prstGeom prst="rect">
                <a:avLst/>
              </a:prstGeom>
            </p:spPr>
          </p:pic>
        </p:grpSp>
        <p:grpSp>
          <p:nvGrpSpPr>
            <p:cNvPr id="616" name="Group 615">
              <a:extLst>
                <a:ext uri="{FF2B5EF4-FFF2-40B4-BE49-F238E27FC236}">
                  <a16:creationId xmlns:a16="http://schemas.microsoft.com/office/drawing/2014/main" id="{4B3D9B33-6681-4940-9EA0-C969249B6FF1}"/>
                </a:ext>
              </a:extLst>
            </p:cNvPr>
            <p:cNvGrpSpPr/>
            <p:nvPr userDrawn="1"/>
          </p:nvGrpSpPr>
          <p:grpSpPr>
            <a:xfrm>
              <a:off x="6792502" y="5979547"/>
              <a:ext cx="1312724" cy="817400"/>
              <a:chOff x="-624840" y="2767324"/>
              <a:chExt cx="2217420" cy="1303019"/>
            </a:xfrm>
          </p:grpSpPr>
          <p:sp>
            <p:nvSpPr>
              <p:cNvPr id="658" name="Rectangle 657">
                <a:extLst>
                  <a:ext uri="{FF2B5EF4-FFF2-40B4-BE49-F238E27FC236}">
                    <a16:creationId xmlns:a16="http://schemas.microsoft.com/office/drawing/2014/main" id="{BCF67EBE-2819-4F14-8C20-485B1D758968}"/>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80" name="Picture 679">
                <a:extLst>
                  <a:ext uri="{FF2B5EF4-FFF2-40B4-BE49-F238E27FC236}">
                    <a16:creationId xmlns:a16="http://schemas.microsoft.com/office/drawing/2014/main" id="{338CB133-8132-43EB-A7B1-B59916B03356}"/>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
          <p:nvSpPr>
            <p:cNvPr id="617" name="Rectangle 616">
              <a:extLst>
                <a:ext uri="{FF2B5EF4-FFF2-40B4-BE49-F238E27FC236}">
                  <a16:creationId xmlns:a16="http://schemas.microsoft.com/office/drawing/2014/main" id="{755709CA-75F6-452F-9757-43BF21981EE7}"/>
                </a:ext>
              </a:extLst>
            </p:cNvPr>
            <p:cNvSpPr/>
            <p:nvPr userDrawn="1"/>
          </p:nvSpPr>
          <p:spPr>
            <a:xfrm>
              <a:off x="8141033" y="5979547"/>
              <a:ext cx="1312724" cy="81739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19" name="Group 618">
              <a:extLst>
                <a:ext uri="{FF2B5EF4-FFF2-40B4-BE49-F238E27FC236}">
                  <a16:creationId xmlns:a16="http://schemas.microsoft.com/office/drawing/2014/main" id="{733365E0-7653-4B8A-8AAB-692695531DCD}"/>
                </a:ext>
              </a:extLst>
            </p:cNvPr>
            <p:cNvGrpSpPr/>
            <p:nvPr userDrawn="1"/>
          </p:nvGrpSpPr>
          <p:grpSpPr>
            <a:xfrm>
              <a:off x="9489564" y="5979547"/>
              <a:ext cx="1312724" cy="817400"/>
              <a:chOff x="53340" y="29405"/>
              <a:chExt cx="2217420" cy="1303019"/>
            </a:xfrm>
          </p:grpSpPr>
          <p:sp>
            <p:nvSpPr>
              <p:cNvPr id="640" name="Rectangle 639">
                <a:extLst>
                  <a:ext uri="{FF2B5EF4-FFF2-40B4-BE49-F238E27FC236}">
                    <a16:creationId xmlns:a16="http://schemas.microsoft.com/office/drawing/2014/main" id="{F03B8A26-3F71-4B3C-9FBF-ADAF3F159261}"/>
                  </a:ext>
                </a:extLst>
              </p:cNvPr>
              <p:cNvSpPr/>
              <p:nvPr userDrawn="1"/>
            </p:nvSpPr>
            <p:spPr>
              <a:xfrm>
                <a:off x="53340" y="29405"/>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56" name="Picture 655">
                <a:extLst>
                  <a:ext uri="{FF2B5EF4-FFF2-40B4-BE49-F238E27FC236}">
                    <a16:creationId xmlns:a16="http://schemas.microsoft.com/office/drawing/2014/main" id="{57853F61-C5D6-46D7-B0B4-E9FBAB6A5FA6}"/>
                  </a:ext>
                </a:extLst>
              </p:cNvPr>
              <p:cNvPicPr>
                <a:picLocks noChangeAspect="1"/>
              </p:cNvPicPr>
              <p:nvPr/>
            </p:nvPicPr>
            <p:blipFill rotWithShape="1">
              <a:blip r:embed="rId2"/>
              <a:srcRect b="-2325"/>
              <a:stretch/>
            </p:blipFill>
            <p:spPr>
              <a:xfrm>
                <a:off x="437594" y="124008"/>
                <a:ext cx="1380331" cy="1149319"/>
              </a:xfrm>
              <a:prstGeom prst="rect">
                <a:avLst/>
              </a:prstGeom>
            </p:spPr>
          </p:pic>
        </p:grpSp>
        <p:grpSp>
          <p:nvGrpSpPr>
            <p:cNvPr id="632" name="Group 631">
              <a:extLst>
                <a:ext uri="{FF2B5EF4-FFF2-40B4-BE49-F238E27FC236}">
                  <a16:creationId xmlns:a16="http://schemas.microsoft.com/office/drawing/2014/main" id="{1FCE7A9E-9A54-432A-8894-726ACD0557F4}"/>
                </a:ext>
              </a:extLst>
            </p:cNvPr>
            <p:cNvGrpSpPr/>
            <p:nvPr userDrawn="1"/>
          </p:nvGrpSpPr>
          <p:grpSpPr>
            <a:xfrm>
              <a:off x="10838098" y="5979547"/>
              <a:ext cx="1312724" cy="817400"/>
              <a:chOff x="76689" y="5554981"/>
              <a:chExt cx="2217420" cy="1303019"/>
            </a:xfrm>
          </p:grpSpPr>
          <p:sp>
            <p:nvSpPr>
              <p:cNvPr id="634" name="Rectangle 633">
                <a:extLst>
                  <a:ext uri="{FF2B5EF4-FFF2-40B4-BE49-F238E27FC236}">
                    <a16:creationId xmlns:a16="http://schemas.microsoft.com/office/drawing/2014/main" id="{E201D99D-F9DD-4456-8519-B34FF5DFD198}"/>
                  </a:ext>
                </a:extLst>
              </p:cNvPr>
              <p:cNvSpPr/>
              <p:nvPr userDrawn="1"/>
            </p:nvSpPr>
            <p:spPr>
              <a:xfrm>
                <a:off x="76689" y="5554981"/>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38" name="Picture 637">
                <a:extLst>
                  <a:ext uri="{FF2B5EF4-FFF2-40B4-BE49-F238E27FC236}">
                    <a16:creationId xmlns:a16="http://schemas.microsoft.com/office/drawing/2014/main" id="{720E9197-5068-4227-A4E7-731AFC3FF5BF}"/>
                  </a:ext>
                </a:extLst>
              </p:cNvPr>
              <p:cNvPicPr>
                <a:picLocks noChangeAspect="1"/>
              </p:cNvPicPr>
              <p:nvPr userDrawn="1"/>
            </p:nvPicPr>
            <p:blipFill rotWithShape="1">
              <a:blip r:embed="rId6"/>
              <a:srcRect/>
              <a:stretch/>
            </p:blipFill>
            <p:spPr>
              <a:xfrm>
                <a:off x="330624" y="6100939"/>
                <a:ext cx="1606212" cy="211101"/>
              </a:xfrm>
              <a:prstGeom prst="rect">
                <a:avLst/>
              </a:prstGeom>
            </p:spPr>
          </p:pic>
        </p:grpSp>
      </p:grpSp>
      <p:pic>
        <p:nvPicPr>
          <p:cNvPr id="709" name="Picture 708" descr="A picture containing drawing, clock&#10;&#10;Description automatically generated">
            <a:extLst>
              <a:ext uri="{FF2B5EF4-FFF2-40B4-BE49-F238E27FC236}">
                <a16:creationId xmlns:a16="http://schemas.microsoft.com/office/drawing/2014/main" id="{008A829E-D3F4-4261-B899-90AB4E1668E9}"/>
              </a:ext>
            </a:extLst>
          </p:cNvPr>
          <p:cNvPicPr>
            <a:picLocks noChangeAspect="1"/>
          </p:cNvPicPr>
          <p:nvPr userDrawn="1"/>
        </p:nvPicPr>
        <p:blipFill>
          <a:blip r:embed="rId7"/>
          <a:stretch>
            <a:fillRect/>
          </a:stretch>
        </p:blipFill>
        <p:spPr>
          <a:xfrm>
            <a:off x="163380" y="1162932"/>
            <a:ext cx="1098488" cy="313777"/>
          </a:xfrm>
          <a:prstGeom prst="rect">
            <a:avLst/>
          </a:prstGeom>
        </p:spPr>
      </p:pic>
      <p:pic>
        <p:nvPicPr>
          <p:cNvPr id="725" name="Picture 724" descr="A picture containing drawing, clock&#10;&#10;Description automatically generated">
            <a:extLst>
              <a:ext uri="{FF2B5EF4-FFF2-40B4-BE49-F238E27FC236}">
                <a16:creationId xmlns:a16="http://schemas.microsoft.com/office/drawing/2014/main" id="{F9EDFA6B-2699-46DA-8344-92D94C36685B}"/>
              </a:ext>
            </a:extLst>
          </p:cNvPr>
          <p:cNvPicPr>
            <a:picLocks noChangeAspect="1"/>
          </p:cNvPicPr>
          <p:nvPr userDrawn="1"/>
        </p:nvPicPr>
        <p:blipFill>
          <a:blip r:embed="rId7"/>
          <a:stretch>
            <a:fillRect/>
          </a:stretch>
        </p:blipFill>
        <p:spPr>
          <a:xfrm>
            <a:off x="147290" y="5385248"/>
            <a:ext cx="1098488" cy="313777"/>
          </a:xfrm>
          <a:prstGeom prst="rect">
            <a:avLst/>
          </a:prstGeom>
        </p:spPr>
      </p:pic>
      <p:pic>
        <p:nvPicPr>
          <p:cNvPr id="727" name="Picture 726" descr="A picture containing drawing, clock&#10;&#10;Description automatically generated">
            <a:extLst>
              <a:ext uri="{FF2B5EF4-FFF2-40B4-BE49-F238E27FC236}">
                <a16:creationId xmlns:a16="http://schemas.microsoft.com/office/drawing/2014/main" id="{578DC0C8-B069-4D04-BE5A-A43286062271}"/>
              </a:ext>
            </a:extLst>
          </p:cNvPr>
          <p:cNvPicPr>
            <a:picLocks noChangeAspect="1"/>
          </p:cNvPicPr>
          <p:nvPr userDrawn="1"/>
        </p:nvPicPr>
        <p:blipFill>
          <a:blip r:embed="rId7"/>
          <a:stretch>
            <a:fillRect/>
          </a:stretch>
        </p:blipFill>
        <p:spPr>
          <a:xfrm>
            <a:off x="1486600" y="1985304"/>
            <a:ext cx="1098488" cy="313777"/>
          </a:xfrm>
          <a:prstGeom prst="rect">
            <a:avLst/>
          </a:prstGeom>
        </p:spPr>
      </p:pic>
      <p:pic>
        <p:nvPicPr>
          <p:cNvPr id="731" name="Picture 730" descr="A picture containing drawing, clock&#10;&#10;Description automatically generated">
            <a:extLst>
              <a:ext uri="{FF2B5EF4-FFF2-40B4-BE49-F238E27FC236}">
                <a16:creationId xmlns:a16="http://schemas.microsoft.com/office/drawing/2014/main" id="{FF857844-D6B9-40CC-A5A4-9F6439F3A825}"/>
              </a:ext>
            </a:extLst>
          </p:cNvPr>
          <p:cNvPicPr>
            <a:picLocks noChangeAspect="1"/>
          </p:cNvPicPr>
          <p:nvPr userDrawn="1"/>
        </p:nvPicPr>
        <p:blipFill>
          <a:blip r:embed="rId7"/>
          <a:stretch>
            <a:fillRect/>
          </a:stretch>
        </p:blipFill>
        <p:spPr>
          <a:xfrm>
            <a:off x="1512876" y="6231357"/>
            <a:ext cx="1098488" cy="313777"/>
          </a:xfrm>
          <a:prstGeom prst="rect">
            <a:avLst/>
          </a:prstGeom>
        </p:spPr>
      </p:pic>
      <p:pic>
        <p:nvPicPr>
          <p:cNvPr id="733" name="Picture 732" descr="A picture containing drawing, clock&#10;&#10;Description automatically generated">
            <a:extLst>
              <a:ext uri="{FF2B5EF4-FFF2-40B4-BE49-F238E27FC236}">
                <a16:creationId xmlns:a16="http://schemas.microsoft.com/office/drawing/2014/main" id="{8D049692-D141-45E5-BBD1-68858BE3980D}"/>
              </a:ext>
            </a:extLst>
          </p:cNvPr>
          <p:cNvPicPr>
            <a:picLocks noChangeAspect="1"/>
          </p:cNvPicPr>
          <p:nvPr userDrawn="1"/>
        </p:nvPicPr>
        <p:blipFill>
          <a:blip r:embed="rId7"/>
          <a:stretch>
            <a:fillRect/>
          </a:stretch>
        </p:blipFill>
        <p:spPr>
          <a:xfrm>
            <a:off x="2860040" y="2831413"/>
            <a:ext cx="1098488" cy="313777"/>
          </a:xfrm>
          <a:prstGeom prst="rect">
            <a:avLst/>
          </a:prstGeom>
        </p:spPr>
      </p:pic>
      <p:pic>
        <p:nvPicPr>
          <p:cNvPr id="746" name="Picture 745" descr="A picture containing drawing, clock&#10;&#10;Description automatically generated">
            <a:extLst>
              <a:ext uri="{FF2B5EF4-FFF2-40B4-BE49-F238E27FC236}">
                <a16:creationId xmlns:a16="http://schemas.microsoft.com/office/drawing/2014/main" id="{69DDC27F-C2D6-4C19-9AE6-D5E7C298895A}"/>
              </a:ext>
            </a:extLst>
          </p:cNvPr>
          <p:cNvPicPr>
            <a:picLocks noChangeAspect="1"/>
          </p:cNvPicPr>
          <p:nvPr userDrawn="1"/>
        </p:nvPicPr>
        <p:blipFill>
          <a:blip r:embed="rId7"/>
          <a:stretch>
            <a:fillRect/>
          </a:stretch>
        </p:blipFill>
        <p:spPr>
          <a:xfrm>
            <a:off x="4206058" y="3685366"/>
            <a:ext cx="1098488" cy="313777"/>
          </a:xfrm>
          <a:prstGeom prst="rect">
            <a:avLst/>
          </a:prstGeom>
        </p:spPr>
      </p:pic>
      <p:pic>
        <p:nvPicPr>
          <p:cNvPr id="748" name="Picture 747" descr="A picture containing drawing, clock&#10;&#10;Description automatically generated">
            <a:extLst>
              <a:ext uri="{FF2B5EF4-FFF2-40B4-BE49-F238E27FC236}">
                <a16:creationId xmlns:a16="http://schemas.microsoft.com/office/drawing/2014/main" id="{E3F385BE-ECFD-4EF3-8695-DC6211831693}"/>
              </a:ext>
            </a:extLst>
          </p:cNvPr>
          <p:cNvPicPr>
            <a:picLocks noChangeAspect="1"/>
          </p:cNvPicPr>
          <p:nvPr userDrawn="1"/>
        </p:nvPicPr>
        <p:blipFill>
          <a:blip r:embed="rId7"/>
          <a:stretch>
            <a:fillRect/>
          </a:stretch>
        </p:blipFill>
        <p:spPr>
          <a:xfrm>
            <a:off x="5559013" y="4562809"/>
            <a:ext cx="1098488" cy="313777"/>
          </a:xfrm>
          <a:prstGeom prst="rect">
            <a:avLst/>
          </a:prstGeom>
        </p:spPr>
      </p:pic>
      <p:pic>
        <p:nvPicPr>
          <p:cNvPr id="755" name="Picture 754" descr="A picture containing drawing, clock&#10;&#10;Description automatically generated">
            <a:extLst>
              <a:ext uri="{FF2B5EF4-FFF2-40B4-BE49-F238E27FC236}">
                <a16:creationId xmlns:a16="http://schemas.microsoft.com/office/drawing/2014/main" id="{8EAAAC81-EC9E-43E4-87B1-B095E34D07AD}"/>
              </a:ext>
            </a:extLst>
          </p:cNvPr>
          <p:cNvPicPr>
            <a:picLocks noChangeAspect="1"/>
          </p:cNvPicPr>
          <p:nvPr userDrawn="1"/>
        </p:nvPicPr>
        <p:blipFill>
          <a:blip r:embed="rId7"/>
          <a:stretch>
            <a:fillRect/>
          </a:stretch>
        </p:blipFill>
        <p:spPr>
          <a:xfrm>
            <a:off x="5559013" y="299950"/>
            <a:ext cx="1098488" cy="313777"/>
          </a:xfrm>
          <a:prstGeom prst="rect">
            <a:avLst/>
          </a:prstGeom>
        </p:spPr>
      </p:pic>
      <p:pic>
        <p:nvPicPr>
          <p:cNvPr id="757" name="Picture 756" descr="A picture containing drawing, clock&#10;&#10;Description automatically generated">
            <a:extLst>
              <a:ext uri="{FF2B5EF4-FFF2-40B4-BE49-F238E27FC236}">
                <a16:creationId xmlns:a16="http://schemas.microsoft.com/office/drawing/2014/main" id="{124F18FC-A5EB-45C1-A180-6B53B8AC59F8}"/>
              </a:ext>
            </a:extLst>
          </p:cNvPr>
          <p:cNvPicPr>
            <a:picLocks noChangeAspect="1"/>
          </p:cNvPicPr>
          <p:nvPr userDrawn="1"/>
        </p:nvPicPr>
        <p:blipFill>
          <a:blip r:embed="rId7"/>
          <a:stretch>
            <a:fillRect/>
          </a:stretch>
        </p:blipFill>
        <p:spPr>
          <a:xfrm>
            <a:off x="6895885" y="5380251"/>
            <a:ext cx="1098488" cy="313777"/>
          </a:xfrm>
          <a:prstGeom prst="rect">
            <a:avLst/>
          </a:prstGeom>
        </p:spPr>
      </p:pic>
      <p:pic>
        <p:nvPicPr>
          <p:cNvPr id="779" name="Picture 778" descr="A picture containing drawing, clock&#10;&#10;Description automatically generated">
            <a:extLst>
              <a:ext uri="{FF2B5EF4-FFF2-40B4-BE49-F238E27FC236}">
                <a16:creationId xmlns:a16="http://schemas.microsoft.com/office/drawing/2014/main" id="{4E656407-A5D5-4026-8641-1A7F965AE833}"/>
              </a:ext>
            </a:extLst>
          </p:cNvPr>
          <p:cNvPicPr>
            <a:picLocks noChangeAspect="1"/>
          </p:cNvPicPr>
          <p:nvPr userDrawn="1"/>
        </p:nvPicPr>
        <p:blipFill>
          <a:blip r:embed="rId7"/>
          <a:stretch>
            <a:fillRect/>
          </a:stretch>
        </p:blipFill>
        <p:spPr>
          <a:xfrm>
            <a:off x="8234733" y="6231357"/>
            <a:ext cx="1098488" cy="313777"/>
          </a:xfrm>
          <a:prstGeom prst="rect">
            <a:avLst/>
          </a:prstGeom>
        </p:spPr>
      </p:pic>
      <p:pic>
        <p:nvPicPr>
          <p:cNvPr id="781" name="Picture 780" descr="A picture containing drawing, clock&#10;&#10;Description automatically generated">
            <a:extLst>
              <a:ext uri="{FF2B5EF4-FFF2-40B4-BE49-F238E27FC236}">
                <a16:creationId xmlns:a16="http://schemas.microsoft.com/office/drawing/2014/main" id="{1B7F3114-4EFF-46E5-BA9E-AA1A4A745D58}"/>
              </a:ext>
            </a:extLst>
          </p:cNvPr>
          <p:cNvPicPr>
            <a:picLocks noChangeAspect="1"/>
          </p:cNvPicPr>
          <p:nvPr userDrawn="1"/>
        </p:nvPicPr>
        <p:blipFill>
          <a:blip r:embed="rId7"/>
          <a:stretch>
            <a:fillRect/>
          </a:stretch>
        </p:blipFill>
        <p:spPr>
          <a:xfrm>
            <a:off x="6895885" y="1142434"/>
            <a:ext cx="1098488" cy="313777"/>
          </a:xfrm>
          <a:prstGeom prst="rect">
            <a:avLst/>
          </a:prstGeom>
        </p:spPr>
      </p:pic>
      <p:pic>
        <p:nvPicPr>
          <p:cNvPr id="798" name="Picture 797" descr="A picture containing drawing, clock&#10;&#10;Description automatically generated">
            <a:extLst>
              <a:ext uri="{FF2B5EF4-FFF2-40B4-BE49-F238E27FC236}">
                <a16:creationId xmlns:a16="http://schemas.microsoft.com/office/drawing/2014/main" id="{ED396D71-DAE7-4563-8436-0FEC9D77A9C0}"/>
              </a:ext>
            </a:extLst>
          </p:cNvPr>
          <p:cNvPicPr>
            <a:picLocks noChangeAspect="1"/>
          </p:cNvPicPr>
          <p:nvPr userDrawn="1"/>
        </p:nvPicPr>
        <p:blipFill>
          <a:blip r:embed="rId7"/>
          <a:stretch>
            <a:fillRect/>
          </a:stretch>
        </p:blipFill>
        <p:spPr>
          <a:xfrm>
            <a:off x="8267797" y="2000814"/>
            <a:ext cx="1098488" cy="313777"/>
          </a:xfrm>
          <a:prstGeom prst="rect">
            <a:avLst/>
          </a:prstGeom>
        </p:spPr>
      </p:pic>
      <p:pic>
        <p:nvPicPr>
          <p:cNvPr id="799" name="Picture 798" descr="A picture containing drawing, clock&#10;&#10;Description automatically generated">
            <a:extLst>
              <a:ext uri="{FF2B5EF4-FFF2-40B4-BE49-F238E27FC236}">
                <a16:creationId xmlns:a16="http://schemas.microsoft.com/office/drawing/2014/main" id="{1F161E65-C8AB-404D-851D-4CDBA16C9AA5}"/>
              </a:ext>
            </a:extLst>
          </p:cNvPr>
          <p:cNvPicPr>
            <a:picLocks noChangeAspect="1"/>
          </p:cNvPicPr>
          <p:nvPr userDrawn="1"/>
        </p:nvPicPr>
        <p:blipFill>
          <a:blip r:embed="rId7"/>
          <a:stretch>
            <a:fillRect/>
          </a:stretch>
        </p:blipFill>
        <p:spPr>
          <a:xfrm>
            <a:off x="9601695" y="2858059"/>
            <a:ext cx="1098488" cy="313777"/>
          </a:xfrm>
          <a:prstGeom prst="rect">
            <a:avLst/>
          </a:prstGeom>
        </p:spPr>
      </p:pic>
      <p:pic>
        <p:nvPicPr>
          <p:cNvPr id="800" name="Picture 799" descr="A picture containing drawing, clock&#10;&#10;Description automatically generated">
            <a:extLst>
              <a:ext uri="{FF2B5EF4-FFF2-40B4-BE49-F238E27FC236}">
                <a16:creationId xmlns:a16="http://schemas.microsoft.com/office/drawing/2014/main" id="{4776FFB9-74AD-490D-A614-546A2AFEA6C6}"/>
              </a:ext>
            </a:extLst>
          </p:cNvPr>
          <p:cNvPicPr>
            <a:picLocks noChangeAspect="1"/>
          </p:cNvPicPr>
          <p:nvPr userDrawn="1"/>
        </p:nvPicPr>
        <p:blipFill>
          <a:blip r:embed="rId7"/>
          <a:stretch>
            <a:fillRect/>
          </a:stretch>
        </p:blipFill>
        <p:spPr>
          <a:xfrm>
            <a:off x="10967371" y="3685365"/>
            <a:ext cx="1098488" cy="313777"/>
          </a:xfrm>
          <a:prstGeom prst="rect">
            <a:avLst/>
          </a:prstGeom>
        </p:spPr>
      </p:pic>
      <p:pic>
        <p:nvPicPr>
          <p:cNvPr id="802" name="Picture 801">
            <a:extLst>
              <a:ext uri="{FF2B5EF4-FFF2-40B4-BE49-F238E27FC236}">
                <a16:creationId xmlns:a16="http://schemas.microsoft.com/office/drawing/2014/main" id="{2DF668D3-9DCF-4B30-8C15-AFBEB3719741}"/>
              </a:ext>
            </a:extLst>
          </p:cNvPr>
          <p:cNvPicPr>
            <a:picLocks noChangeAspect="1"/>
          </p:cNvPicPr>
          <p:nvPr userDrawn="1"/>
        </p:nvPicPr>
        <p:blipFill rotWithShape="1">
          <a:blip r:embed="rId6"/>
          <a:srcRect/>
          <a:stretch/>
        </p:blipFill>
        <p:spPr>
          <a:xfrm>
            <a:off x="1499304" y="385508"/>
            <a:ext cx="1106086" cy="154040"/>
          </a:xfrm>
          <a:prstGeom prst="rect">
            <a:avLst/>
          </a:prstGeom>
        </p:spPr>
      </p:pic>
      <p:pic>
        <p:nvPicPr>
          <p:cNvPr id="803" name="Picture 802">
            <a:extLst>
              <a:ext uri="{FF2B5EF4-FFF2-40B4-BE49-F238E27FC236}">
                <a16:creationId xmlns:a16="http://schemas.microsoft.com/office/drawing/2014/main" id="{91C99BD6-C4A0-49AB-81EC-6795DE7CDCD6}"/>
              </a:ext>
            </a:extLst>
          </p:cNvPr>
          <p:cNvPicPr>
            <a:picLocks noChangeAspect="1"/>
          </p:cNvPicPr>
          <p:nvPr userDrawn="1"/>
        </p:nvPicPr>
        <p:blipFill rotWithShape="1">
          <a:blip r:embed="rId6"/>
          <a:srcRect/>
          <a:stretch/>
        </p:blipFill>
        <p:spPr>
          <a:xfrm>
            <a:off x="2866013" y="1229537"/>
            <a:ext cx="1106086" cy="154040"/>
          </a:xfrm>
          <a:prstGeom prst="rect">
            <a:avLst/>
          </a:prstGeom>
        </p:spPr>
      </p:pic>
      <p:pic>
        <p:nvPicPr>
          <p:cNvPr id="804" name="Picture 803">
            <a:extLst>
              <a:ext uri="{FF2B5EF4-FFF2-40B4-BE49-F238E27FC236}">
                <a16:creationId xmlns:a16="http://schemas.microsoft.com/office/drawing/2014/main" id="{E126DA1E-1AFD-49D9-877F-148682009B7C}"/>
              </a:ext>
            </a:extLst>
          </p:cNvPr>
          <p:cNvPicPr>
            <a:picLocks noChangeAspect="1"/>
          </p:cNvPicPr>
          <p:nvPr userDrawn="1"/>
        </p:nvPicPr>
        <p:blipFill rotWithShape="1">
          <a:blip r:embed="rId6"/>
          <a:srcRect/>
          <a:stretch/>
        </p:blipFill>
        <p:spPr>
          <a:xfrm>
            <a:off x="9598576" y="1229537"/>
            <a:ext cx="1106086" cy="154040"/>
          </a:xfrm>
          <a:prstGeom prst="rect">
            <a:avLst/>
          </a:prstGeom>
        </p:spPr>
      </p:pic>
      <p:pic>
        <p:nvPicPr>
          <p:cNvPr id="805" name="Picture 804">
            <a:extLst>
              <a:ext uri="{FF2B5EF4-FFF2-40B4-BE49-F238E27FC236}">
                <a16:creationId xmlns:a16="http://schemas.microsoft.com/office/drawing/2014/main" id="{60DCEB43-C961-479B-B237-2DEB056C5A2D}"/>
              </a:ext>
            </a:extLst>
          </p:cNvPr>
          <p:cNvPicPr>
            <a:picLocks noChangeAspect="1"/>
          </p:cNvPicPr>
          <p:nvPr userDrawn="1"/>
        </p:nvPicPr>
        <p:blipFill rotWithShape="1">
          <a:blip r:embed="rId6"/>
          <a:srcRect/>
          <a:stretch/>
        </p:blipFill>
        <p:spPr>
          <a:xfrm>
            <a:off x="10927593" y="2080681"/>
            <a:ext cx="1106086" cy="154040"/>
          </a:xfrm>
          <a:prstGeom prst="rect">
            <a:avLst/>
          </a:prstGeom>
        </p:spPr>
      </p:pic>
      <p:pic>
        <p:nvPicPr>
          <p:cNvPr id="806" name="Picture 805">
            <a:extLst>
              <a:ext uri="{FF2B5EF4-FFF2-40B4-BE49-F238E27FC236}">
                <a16:creationId xmlns:a16="http://schemas.microsoft.com/office/drawing/2014/main" id="{3D139574-35B5-4525-A520-2210F093BC1E}"/>
              </a:ext>
            </a:extLst>
          </p:cNvPr>
          <p:cNvPicPr>
            <a:picLocks noChangeAspect="1"/>
          </p:cNvPicPr>
          <p:nvPr userDrawn="1"/>
        </p:nvPicPr>
        <p:blipFill rotWithShape="1">
          <a:blip r:embed="rId6"/>
          <a:srcRect/>
          <a:stretch/>
        </p:blipFill>
        <p:spPr>
          <a:xfrm>
            <a:off x="4198758" y="2079826"/>
            <a:ext cx="1106086" cy="154040"/>
          </a:xfrm>
          <a:prstGeom prst="rect">
            <a:avLst/>
          </a:prstGeom>
        </p:spPr>
      </p:pic>
      <p:pic>
        <p:nvPicPr>
          <p:cNvPr id="807" name="Picture 806">
            <a:extLst>
              <a:ext uri="{FF2B5EF4-FFF2-40B4-BE49-F238E27FC236}">
                <a16:creationId xmlns:a16="http://schemas.microsoft.com/office/drawing/2014/main" id="{3F64A390-C214-4876-BE0E-69E988FBACD4}"/>
              </a:ext>
            </a:extLst>
          </p:cNvPr>
          <p:cNvPicPr>
            <a:picLocks noChangeAspect="1"/>
          </p:cNvPicPr>
          <p:nvPr userDrawn="1"/>
        </p:nvPicPr>
        <p:blipFill rotWithShape="1">
          <a:blip r:embed="rId6"/>
          <a:srcRect/>
          <a:stretch/>
        </p:blipFill>
        <p:spPr>
          <a:xfrm>
            <a:off x="5541501" y="2937927"/>
            <a:ext cx="1106086" cy="154040"/>
          </a:xfrm>
          <a:prstGeom prst="rect">
            <a:avLst/>
          </a:prstGeom>
        </p:spPr>
      </p:pic>
      <p:pic>
        <p:nvPicPr>
          <p:cNvPr id="808" name="Picture 807">
            <a:extLst>
              <a:ext uri="{FF2B5EF4-FFF2-40B4-BE49-F238E27FC236}">
                <a16:creationId xmlns:a16="http://schemas.microsoft.com/office/drawing/2014/main" id="{739AA4E1-07E2-4965-83DD-255449FAB803}"/>
              </a:ext>
            </a:extLst>
          </p:cNvPr>
          <p:cNvPicPr>
            <a:picLocks noChangeAspect="1"/>
          </p:cNvPicPr>
          <p:nvPr userDrawn="1"/>
        </p:nvPicPr>
        <p:blipFill rotWithShape="1">
          <a:blip r:embed="rId6"/>
          <a:srcRect/>
          <a:stretch/>
        </p:blipFill>
        <p:spPr>
          <a:xfrm>
            <a:off x="6891463" y="3776104"/>
            <a:ext cx="1106086" cy="154040"/>
          </a:xfrm>
          <a:prstGeom prst="rect">
            <a:avLst/>
          </a:prstGeom>
        </p:spPr>
      </p:pic>
      <p:pic>
        <p:nvPicPr>
          <p:cNvPr id="809" name="Picture 808">
            <a:extLst>
              <a:ext uri="{FF2B5EF4-FFF2-40B4-BE49-F238E27FC236}">
                <a16:creationId xmlns:a16="http://schemas.microsoft.com/office/drawing/2014/main" id="{4C87C08A-5EE8-4CFA-8C16-874B540628E9}"/>
              </a:ext>
            </a:extLst>
          </p:cNvPr>
          <p:cNvPicPr>
            <a:picLocks noChangeAspect="1"/>
          </p:cNvPicPr>
          <p:nvPr userDrawn="1"/>
        </p:nvPicPr>
        <p:blipFill rotWithShape="1">
          <a:blip r:embed="rId6"/>
          <a:srcRect/>
          <a:stretch/>
        </p:blipFill>
        <p:spPr>
          <a:xfrm>
            <a:off x="153263" y="3765233"/>
            <a:ext cx="1106086" cy="154040"/>
          </a:xfrm>
          <a:prstGeom prst="rect">
            <a:avLst/>
          </a:prstGeom>
        </p:spPr>
      </p:pic>
      <p:pic>
        <p:nvPicPr>
          <p:cNvPr id="810" name="Picture 809">
            <a:extLst>
              <a:ext uri="{FF2B5EF4-FFF2-40B4-BE49-F238E27FC236}">
                <a16:creationId xmlns:a16="http://schemas.microsoft.com/office/drawing/2014/main" id="{B05E0D76-022A-46B0-9894-B7FE0AC5E019}"/>
              </a:ext>
            </a:extLst>
          </p:cNvPr>
          <p:cNvPicPr>
            <a:picLocks noChangeAspect="1"/>
          </p:cNvPicPr>
          <p:nvPr userDrawn="1"/>
        </p:nvPicPr>
        <p:blipFill rotWithShape="1">
          <a:blip r:embed="rId6"/>
          <a:srcRect/>
          <a:stretch/>
        </p:blipFill>
        <p:spPr>
          <a:xfrm>
            <a:off x="1508725" y="4619008"/>
            <a:ext cx="1106086" cy="154040"/>
          </a:xfrm>
          <a:prstGeom prst="rect">
            <a:avLst/>
          </a:prstGeom>
        </p:spPr>
      </p:pic>
      <p:pic>
        <p:nvPicPr>
          <p:cNvPr id="811" name="Picture 810">
            <a:extLst>
              <a:ext uri="{FF2B5EF4-FFF2-40B4-BE49-F238E27FC236}">
                <a16:creationId xmlns:a16="http://schemas.microsoft.com/office/drawing/2014/main" id="{9206FF22-C8C3-491C-915D-2B3F0B151931}"/>
              </a:ext>
            </a:extLst>
          </p:cNvPr>
          <p:cNvPicPr>
            <a:picLocks noChangeAspect="1"/>
          </p:cNvPicPr>
          <p:nvPr userDrawn="1"/>
        </p:nvPicPr>
        <p:blipFill rotWithShape="1">
          <a:blip r:embed="rId6"/>
          <a:srcRect/>
          <a:stretch/>
        </p:blipFill>
        <p:spPr>
          <a:xfrm>
            <a:off x="8244351" y="4630146"/>
            <a:ext cx="1106086" cy="154040"/>
          </a:xfrm>
          <a:prstGeom prst="rect">
            <a:avLst/>
          </a:prstGeom>
        </p:spPr>
      </p:pic>
      <p:pic>
        <p:nvPicPr>
          <p:cNvPr id="812" name="Picture 811">
            <a:extLst>
              <a:ext uri="{FF2B5EF4-FFF2-40B4-BE49-F238E27FC236}">
                <a16:creationId xmlns:a16="http://schemas.microsoft.com/office/drawing/2014/main" id="{7E99EBB2-BA1B-43FA-AF13-BA2EB229847C}"/>
              </a:ext>
            </a:extLst>
          </p:cNvPr>
          <p:cNvPicPr>
            <a:picLocks noChangeAspect="1"/>
          </p:cNvPicPr>
          <p:nvPr userDrawn="1"/>
        </p:nvPicPr>
        <p:blipFill rotWithShape="1">
          <a:blip r:embed="rId6"/>
          <a:srcRect/>
          <a:stretch/>
        </p:blipFill>
        <p:spPr>
          <a:xfrm>
            <a:off x="9598576" y="5454437"/>
            <a:ext cx="1106086" cy="154040"/>
          </a:xfrm>
          <a:prstGeom prst="rect">
            <a:avLst/>
          </a:prstGeom>
        </p:spPr>
      </p:pic>
      <p:pic>
        <p:nvPicPr>
          <p:cNvPr id="813" name="Picture 812">
            <a:extLst>
              <a:ext uri="{FF2B5EF4-FFF2-40B4-BE49-F238E27FC236}">
                <a16:creationId xmlns:a16="http://schemas.microsoft.com/office/drawing/2014/main" id="{CBAC5526-69A2-4196-82EC-0B329D62EAF5}"/>
              </a:ext>
            </a:extLst>
          </p:cNvPr>
          <p:cNvPicPr>
            <a:picLocks noChangeAspect="1"/>
          </p:cNvPicPr>
          <p:nvPr userDrawn="1"/>
        </p:nvPicPr>
        <p:blipFill rotWithShape="1">
          <a:blip r:embed="rId6"/>
          <a:srcRect/>
          <a:stretch/>
        </p:blipFill>
        <p:spPr>
          <a:xfrm>
            <a:off x="2846468" y="5471661"/>
            <a:ext cx="1106086" cy="154040"/>
          </a:xfrm>
          <a:prstGeom prst="rect">
            <a:avLst/>
          </a:prstGeom>
        </p:spPr>
      </p:pic>
      <p:pic>
        <p:nvPicPr>
          <p:cNvPr id="814" name="Picture 813">
            <a:extLst>
              <a:ext uri="{FF2B5EF4-FFF2-40B4-BE49-F238E27FC236}">
                <a16:creationId xmlns:a16="http://schemas.microsoft.com/office/drawing/2014/main" id="{6E2A87B3-2549-4346-8F68-572F391A3729}"/>
              </a:ext>
            </a:extLst>
          </p:cNvPr>
          <p:cNvPicPr>
            <a:picLocks noChangeAspect="1"/>
          </p:cNvPicPr>
          <p:nvPr userDrawn="1"/>
        </p:nvPicPr>
        <p:blipFill rotWithShape="1">
          <a:blip r:embed="rId6"/>
          <a:srcRect/>
          <a:stretch/>
        </p:blipFill>
        <p:spPr>
          <a:xfrm>
            <a:off x="4202029" y="6328576"/>
            <a:ext cx="1106086" cy="154040"/>
          </a:xfrm>
          <a:prstGeom prst="rect">
            <a:avLst/>
          </a:prstGeom>
        </p:spPr>
      </p:pic>
    </p:spTree>
    <p:extLst>
      <p:ext uri="{BB962C8B-B14F-4D97-AF65-F5344CB8AC3E}">
        <p14:creationId xmlns:p14="http://schemas.microsoft.com/office/powerpoint/2010/main" val="1946009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GPU Open Logo">
    <p:bg>
      <p:bgPr>
        <a:solidFill>
          <a:srgbClr val="000000"/>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63821F-9513-B445-AC67-5F617D4B0E54}"/>
              </a:ext>
            </a:extLst>
          </p:cNvPr>
          <p:cNvSpPr>
            <a:spLocks noGrp="1"/>
          </p:cNvSpPr>
          <p:nvPr>
            <p:ph type="sldNum" sz="quarter" idx="11"/>
          </p:nvPr>
        </p:nvSpPr>
        <p:spPr>
          <a:xfrm>
            <a:off x="0" y="0"/>
            <a:ext cx="0" cy="0"/>
          </a:xfrm>
        </p:spPr>
        <p:txBody>
          <a:bodyPr/>
          <a:lstStyle>
            <a:lvl1pPr>
              <a:defRPr>
                <a:solidFill>
                  <a:srgbClr val="000000"/>
                </a:solidFill>
              </a:defRPr>
            </a:lvl1pPr>
          </a:lstStyle>
          <a:p>
            <a:endParaRPr lang="en-US" dirty="0"/>
          </a:p>
        </p:txBody>
      </p:sp>
      <p:grpSp>
        <p:nvGrpSpPr>
          <p:cNvPr id="40" name="Group 39">
            <a:extLst>
              <a:ext uri="{FF2B5EF4-FFF2-40B4-BE49-F238E27FC236}">
                <a16:creationId xmlns:a16="http://schemas.microsoft.com/office/drawing/2014/main" id="{16580318-B5EE-413C-9BDC-55D5A851F224}"/>
              </a:ext>
            </a:extLst>
          </p:cNvPr>
          <p:cNvGrpSpPr/>
          <p:nvPr userDrawn="1"/>
        </p:nvGrpSpPr>
        <p:grpSpPr>
          <a:xfrm>
            <a:off x="2941178" y="1464572"/>
            <a:ext cx="6309644" cy="3928856"/>
            <a:chOff x="-624840" y="2767324"/>
            <a:chExt cx="2217420" cy="1303019"/>
          </a:xfrm>
          <a:noFill/>
        </p:grpSpPr>
        <p:sp>
          <p:nvSpPr>
            <p:cNvPr id="41" name="Rectangle 40">
              <a:extLst>
                <a:ext uri="{FF2B5EF4-FFF2-40B4-BE49-F238E27FC236}">
                  <a16:creationId xmlns:a16="http://schemas.microsoft.com/office/drawing/2014/main" id="{D7613013-2D32-4987-A5B9-9B93FF236995}"/>
                </a:ext>
              </a:extLst>
            </p:cNvPr>
            <p:cNvSpPr/>
            <p:nvPr userDrawn="1"/>
          </p:nvSpPr>
          <p:spPr>
            <a:xfrm>
              <a:off x="-624840" y="2767324"/>
              <a:ext cx="2217420" cy="1303019"/>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a:extLst>
                <a:ext uri="{FF2B5EF4-FFF2-40B4-BE49-F238E27FC236}">
                  <a16:creationId xmlns:a16="http://schemas.microsoft.com/office/drawing/2014/main" id="{45B16D48-65C2-44C9-ADF1-5BED154C4448}"/>
                </a:ext>
              </a:extLst>
            </p:cNvPr>
            <p:cNvPicPr>
              <a:picLocks noChangeAspect="1"/>
            </p:cNvPicPr>
            <p:nvPr userDrawn="1"/>
          </p:nvPicPr>
          <p:blipFill>
            <a:blip r:embed="rId2"/>
            <a:srcRect/>
            <a:stretch/>
          </p:blipFill>
          <p:spPr>
            <a:xfrm>
              <a:off x="-384221" y="3222711"/>
              <a:ext cx="1743838" cy="394885"/>
            </a:xfrm>
            <a:prstGeom prst="rect">
              <a:avLst/>
            </a:prstGeom>
            <a:grpFill/>
            <a:ln>
              <a:noFill/>
            </a:ln>
          </p:spPr>
        </p:pic>
      </p:grpSp>
    </p:spTree>
    <p:extLst>
      <p:ext uri="{BB962C8B-B14F-4D97-AF65-F5344CB8AC3E}">
        <p14:creationId xmlns:p14="http://schemas.microsoft.com/office/powerpoint/2010/main" val="168804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GPU Open Logo">
    <p:bg>
      <p:bgPr>
        <a:solidFill>
          <a:schemeClr val="tx1"/>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63821F-9513-B445-AC67-5F617D4B0E54}"/>
              </a:ext>
            </a:extLst>
          </p:cNvPr>
          <p:cNvSpPr>
            <a:spLocks noGrp="1"/>
          </p:cNvSpPr>
          <p:nvPr>
            <p:ph type="sldNum" sz="quarter" idx="11"/>
          </p:nvPr>
        </p:nvSpPr>
        <p:spPr>
          <a:xfrm>
            <a:off x="0" y="0"/>
            <a:ext cx="0" cy="0"/>
          </a:xfrm>
        </p:spPr>
        <p:txBody>
          <a:bodyPr/>
          <a:lstStyle/>
          <a:p>
            <a:endParaRPr lang="en-US" dirty="0"/>
          </a:p>
        </p:txBody>
      </p:sp>
      <p:grpSp>
        <p:nvGrpSpPr>
          <p:cNvPr id="40" name="Group 39">
            <a:extLst>
              <a:ext uri="{FF2B5EF4-FFF2-40B4-BE49-F238E27FC236}">
                <a16:creationId xmlns:a16="http://schemas.microsoft.com/office/drawing/2014/main" id="{16580318-B5EE-413C-9BDC-55D5A851F224}"/>
              </a:ext>
            </a:extLst>
          </p:cNvPr>
          <p:cNvGrpSpPr/>
          <p:nvPr userDrawn="1"/>
        </p:nvGrpSpPr>
        <p:grpSpPr>
          <a:xfrm>
            <a:off x="2941178" y="1464572"/>
            <a:ext cx="6309644" cy="3928856"/>
            <a:chOff x="-624840" y="2767324"/>
            <a:chExt cx="2217420" cy="1303019"/>
          </a:xfrm>
        </p:grpSpPr>
        <p:sp>
          <p:nvSpPr>
            <p:cNvPr id="41" name="Rectangle 40">
              <a:extLst>
                <a:ext uri="{FF2B5EF4-FFF2-40B4-BE49-F238E27FC236}">
                  <a16:creationId xmlns:a16="http://schemas.microsoft.com/office/drawing/2014/main" id="{D7613013-2D32-4987-A5B9-9B93FF236995}"/>
                </a:ext>
              </a:extLst>
            </p:cNvPr>
            <p:cNvSpPr/>
            <p:nvPr userDrawn="1"/>
          </p:nvSpPr>
          <p:spPr>
            <a:xfrm>
              <a:off x="-624840" y="2767324"/>
              <a:ext cx="2217420" cy="13030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a:extLst>
                <a:ext uri="{FF2B5EF4-FFF2-40B4-BE49-F238E27FC236}">
                  <a16:creationId xmlns:a16="http://schemas.microsoft.com/office/drawing/2014/main" id="{45B16D48-65C2-44C9-ADF1-5BED154C444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4221" y="3210935"/>
              <a:ext cx="1743838" cy="418436"/>
            </a:xfrm>
            <a:prstGeom prst="rect">
              <a:avLst/>
            </a:prstGeom>
          </p:spPr>
        </p:pic>
      </p:grpSp>
    </p:spTree>
    <p:extLst>
      <p:ext uri="{BB962C8B-B14F-4D97-AF65-F5344CB8AC3E}">
        <p14:creationId xmlns:p14="http://schemas.microsoft.com/office/powerpoint/2010/main" val="1177754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5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White)">
    <p:bg>
      <p:bgPr>
        <a:solidFill>
          <a:schemeClr val="tx1"/>
        </a:solidFill>
        <a:effectLst/>
      </p:bgPr>
    </p:bg>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211BB6E0-48F9-214C-AFEC-A3CEC7771DCA}"/>
              </a:ext>
            </a:extLst>
          </p:cNvPr>
          <p:cNvSpPr>
            <a:spLocks noGrp="1"/>
          </p:cNvSpPr>
          <p:nvPr>
            <p:ph type="title" hasCustomPrompt="1"/>
          </p:nvPr>
        </p:nvSpPr>
        <p:spPr>
          <a:xfrm>
            <a:off x="357809" y="354491"/>
            <a:ext cx="11529391" cy="2172065"/>
          </a:xfrm>
        </p:spPr>
        <p:txBody>
          <a:bodyPr anchor="b">
            <a:normAutofit/>
          </a:bodyPr>
          <a:lstStyle>
            <a:lvl1pPr>
              <a:defRPr sz="4800">
                <a:solidFill>
                  <a:schemeClr val="bg1"/>
                </a:solidFill>
              </a:defRPr>
            </a:lvl1pPr>
          </a:lstStyle>
          <a:p>
            <a:r>
              <a:rPr lang="en-US" dirty="0"/>
              <a:t>Click to EDIT TITLE</a:t>
            </a:r>
          </a:p>
        </p:txBody>
      </p:sp>
      <p:sp>
        <p:nvSpPr>
          <p:cNvPr id="24" name="Text Placeholder 7">
            <a:extLst>
              <a:ext uri="{FF2B5EF4-FFF2-40B4-BE49-F238E27FC236}">
                <a16:creationId xmlns:a16="http://schemas.microsoft.com/office/drawing/2014/main" id="{58023303-F6F2-1F48-9CD3-3E37769D2F7C}"/>
              </a:ext>
            </a:extLst>
          </p:cNvPr>
          <p:cNvSpPr>
            <a:spLocks noGrp="1"/>
          </p:cNvSpPr>
          <p:nvPr>
            <p:ph type="body" sz="quarter" idx="14"/>
          </p:nvPr>
        </p:nvSpPr>
        <p:spPr>
          <a:xfrm>
            <a:off x="341487" y="2836191"/>
            <a:ext cx="11552032" cy="2974888"/>
          </a:xfrm>
        </p:spPr>
        <p:txBody>
          <a:bodyPr>
            <a:normAutofit/>
          </a:bodyPr>
          <a:lstStyle>
            <a:lvl1pPr>
              <a:defRPr sz="2000">
                <a:solidFill>
                  <a:schemeClr val="bg1">
                    <a:lumMod val="75000"/>
                    <a:lumOff val="25000"/>
                  </a:schemeClr>
                </a:solidFill>
              </a:defRPr>
            </a:lvl1pPr>
            <a:lvl2pPr>
              <a:defRPr sz="1800">
                <a:solidFill>
                  <a:schemeClr val="bg1">
                    <a:lumMod val="75000"/>
                    <a:lumOff val="25000"/>
                  </a:schemeClr>
                </a:solidFill>
              </a:defRPr>
            </a:lvl2pPr>
            <a:lvl3pPr>
              <a:defRPr sz="1600">
                <a:solidFill>
                  <a:schemeClr val="bg1">
                    <a:lumMod val="75000"/>
                    <a:lumOff val="25000"/>
                  </a:schemeClr>
                </a:solidFill>
              </a:defRPr>
            </a:lvl3pPr>
            <a:lvl4pPr>
              <a:defRPr sz="1400">
                <a:solidFill>
                  <a:schemeClr val="bg1">
                    <a:lumMod val="75000"/>
                    <a:lumOff val="25000"/>
                  </a:schemeClr>
                </a:solidFill>
              </a:defRPr>
            </a:lvl4pPr>
            <a:lvl5pPr>
              <a:defRPr sz="14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7">
            <a:extLst>
              <a:ext uri="{FF2B5EF4-FFF2-40B4-BE49-F238E27FC236}">
                <a16:creationId xmlns:a16="http://schemas.microsoft.com/office/drawing/2014/main" id="{D7DA9157-D3F0-4130-AD81-A49855762F34}"/>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69734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C42717EF-9FEE-3446-A94D-EB0E7F13E0A1}"/>
              </a:ext>
            </a:extLst>
          </p:cNvPr>
          <p:cNvSpPr>
            <a:spLocks noGrp="1"/>
          </p:cNvSpPr>
          <p:nvPr>
            <p:ph type="title" hasCustomPrompt="1"/>
          </p:nvPr>
        </p:nvSpPr>
        <p:spPr>
          <a:xfrm>
            <a:off x="391236" y="447260"/>
            <a:ext cx="11409528" cy="1041171"/>
          </a:xfrm>
        </p:spPr>
        <p:txBody>
          <a:bodyPr>
            <a:normAutofit/>
          </a:bodyPr>
          <a:lstStyle>
            <a:lvl1pPr>
              <a:defRPr sz="4000" b="1" cap="all" baseline="0">
                <a:solidFill>
                  <a:schemeClr val="bg1"/>
                </a:solidFill>
              </a:defRPr>
            </a:lvl1pPr>
          </a:lstStyle>
          <a:p>
            <a:r>
              <a:rPr lang="en-US" dirty="0"/>
              <a:t>Click to edit title</a:t>
            </a:r>
          </a:p>
        </p:txBody>
      </p:sp>
      <p:sp>
        <p:nvSpPr>
          <p:cNvPr id="4" name="Slide Number Placeholder 7">
            <a:extLst>
              <a:ext uri="{FF2B5EF4-FFF2-40B4-BE49-F238E27FC236}">
                <a16:creationId xmlns:a16="http://schemas.microsoft.com/office/drawing/2014/main" id="{D902A46E-919C-4392-BE4E-89BAD9EC1C80}"/>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73977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Table (White)">
    <p:bg>
      <p:bgPr>
        <a:solidFill>
          <a:schemeClr val="tx1"/>
        </a:solidFill>
        <a:effectLst/>
      </p:bgPr>
    </p:bg>
    <p:spTree>
      <p:nvGrpSpPr>
        <p:cNvPr id="1" name=""/>
        <p:cNvGrpSpPr/>
        <p:nvPr/>
      </p:nvGrpSpPr>
      <p:grpSpPr>
        <a:xfrm>
          <a:off x="0" y="0"/>
          <a:ext cx="0" cy="0"/>
          <a:chOff x="0" y="0"/>
          <a:chExt cx="0" cy="0"/>
        </a:xfrm>
      </p:grpSpPr>
      <p:sp>
        <p:nvSpPr>
          <p:cNvPr id="17" name="Title 3">
            <a:extLst>
              <a:ext uri="{FF2B5EF4-FFF2-40B4-BE49-F238E27FC236}">
                <a16:creationId xmlns:a16="http://schemas.microsoft.com/office/drawing/2014/main" id="{64442A01-D117-E144-A3B3-6BE7EF049182}"/>
              </a:ext>
            </a:extLst>
          </p:cNvPr>
          <p:cNvSpPr>
            <a:spLocks noGrp="1"/>
          </p:cNvSpPr>
          <p:nvPr>
            <p:ph type="title" hasCustomPrompt="1"/>
          </p:nvPr>
        </p:nvSpPr>
        <p:spPr>
          <a:xfrm>
            <a:off x="391236" y="447260"/>
            <a:ext cx="11409528" cy="1041171"/>
          </a:xfrm>
        </p:spPr>
        <p:txBody>
          <a:bodyPr>
            <a:normAutofit/>
          </a:bodyPr>
          <a:lstStyle>
            <a:lvl1pPr>
              <a:defRPr sz="4000" b="1" cap="all" baseline="0">
                <a:solidFill>
                  <a:schemeClr val="bg1"/>
                </a:solidFill>
              </a:defRPr>
            </a:lvl1pPr>
          </a:lstStyle>
          <a:p>
            <a:r>
              <a:rPr lang="en-US" dirty="0"/>
              <a:t>CLICK TO EDIT TITLE</a:t>
            </a:r>
          </a:p>
        </p:txBody>
      </p:sp>
      <p:sp>
        <p:nvSpPr>
          <p:cNvPr id="18" name="Content Placeholder 3">
            <a:extLst>
              <a:ext uri="{FF2B5EF4-FFF2-40B4-BE49-F238E27FC236}">
                <a16:creationId xmlns:a16="http://schemas.microsoft.com/office/drawing/2014/main" id="{734348AA-FE79-7B4C-9305-9624B610AE6D}"/>
              </a:ext>
            </a:extLst>
          </p:cNvPr>
          <p:cNvSpPr>
            <a:spLocks noGrp="1"/>
          </p:cNvSpPr>
          <p:nvPr>
            <p:ph sz="quarter" idx="14"/>
          </p:nvPr>
        </p:nvSpPr>
        <p:spPr>
          <a:xfrm>
            <a:off x="391236" y="1699146"/>
            <a:ext cx="11409528" cy="4082961"/>
          </a:xfrm>
        </p:spPr>
        <p:txBody>
          <a:bodyPr>
            <a:normAutofit/>
          </a:bodyPr>
          <a:lstStyle>
            <a:lvl1pPr>
              <a:defRPr sz="2000">
                <a:solidFill>
                  <a:schemeClr val="bg1">
                    <a:lumMod val="75000"/>
                    <a:lumOff val="25000"/>
                  </a:schemeClr>
                </a:solidFill>
              </a:defRPr>
            </a:lvl1pPr>
            <a:lvl2pPr>
              <a:defRPr sz="1800">
                <a:solidFill>
                  <a:schemeClr val="bg1">
                    <a:lumMod val="75000"/>
                    <a:lumOff val="25000"/>
                  </a:schemeClr>
                </a:solidFill>
              </a:defRPr>
            </a:lvl2pPr>
            <a:lvl3pPr>
              <a:defRPr sz="1600">
                <a:solidFill>
                  <a:schemeClr val="bg1">
                    <a:lumMod val="75000"/>
                    <a:lumOff val="25000"/>
                  </a:schemeClr>
                </a:solidFill>
              </a:defRPr>
            </a:lvl3pPr>
            <a:lvl4pPr>
              <a:defRPr sz="1400">
                <a:solidFill>
                  <a:schemeClr val="bg1">
                    <a:lumMod val="75000"/>
                    <a:lumOff val="25000"/>
                  </a:schemeClr>
                </a:solidFill>
              </a:defRPr>
            </a:lvl4pPr>
            <a:lvl5pPr>
              <a:defRPr sz="14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7">
            <a:extLst>
              <a:ext uri="{FF2B5EF4-FFF2-40B4-BE49-F238E27FC236}">
                <a16:creationId xmlns:a16="http://schemas.microsoft.com/office/drawing/2014/main" id="{2F700752-8DA5-4BFE-B7B7-C8487B9028A5}"/>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82429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Image (White)">
    <p:bg>
      <p:bgPr>
        <a:solidFill>
          <a:schemeClr val="tx1"/>
        </a:solidFill>
        <a:effectLst/>
      </p:bgPr>
    </p:bg>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ED123285-DE49-314A-A6D9-89A3EA09CC83}"/>
              </a:ext>
            </a:extLst>
          </p:cNvPr>
          <p:cNvSpPr>
            <a:spLocks noGrp="1"/>
          </p:cNvSpPr>
          <p:nvPr>
            <p:ph type="pic" sz="quarter" idx="11"/>
          </p:nvPr>
        </p:nvSpPr>
        <p:spPr>
          <a:xfrm>
            <a:off x="6509981" y="447260"/>
            <a:ext cx="5240349" cy="5267305"/>
          </a:xfrm>
        </p:spPr>
        <p:txBody>
          <a:bodyPr anchor="ctr"/>
          <a:lstStyle>
            <a:lvl1pPr algn="ctr">
              <a:defRPr/>
            </a:lvl1pPr>
          </a:lstStyle>
          <a:p>
            <a:r>
              <a:rPr lang="en-US"/>
              <a:t>Click icon to add picture</a:t>
            </a:r>
            <a:endParaRPr lang="en-US" dirty="0"/>
          </a:p>
        </p:txBody>
      </p:sp>
      <p:sp>
        <p:nvSpPr>
          <p:cNvPr id="12" name="Title 3">
            <a:extLst>
              <a:ext uri="{FF2B5EF4-FFF2-40B4-BE49-F238E27FC236}">
                <a16:creationId xmlns:a16="http://schemas.microsoft.com/office/drawing/2014/main" id="{A714495A-2210-6547-B947-147459F49CA1}"/>
              </a:ext>
            </a:extLst>
          </p:cNvPr>
          <p:cNvSpPr>
            <a:spLocks noGrp="1"/>
          </p:cNvSpPr>
          <p:nvPr>
            <p:ph type="title" hasCustomPrompt="1"/>
          </p:nvPr>
        </p:nvSpPr>
        <p:spPr>
          <a:xfrm>
            <a:off x="391236" y="447260"/>
            <a:ext cx="5911291" cy="1092377"/>
          </a:xfrm>
        </p:spPr>
        <p:txBody>
          <a:bodyPr>
            <a:noAutofit/>
          </a:bodyPr>
          <a:lstStyle>
            <a:lvl1pPr>
              <a:defRPr sz="4000" b="1" cap="all" baseline="0">
                <a:solidFill>
                  <a:schemeClr val="bg1"/>
                </a:solidFill>
              </a:defRPr>
            </a:lvl1pPr>
          </a:lstStyle>
          <a:p>
            <a:r>
              <a:rPr lang="en-US" dirty="0"/>
              <a:t>Click to edit title</a:t>
            </a:r>
          </a:p>
        </p:txBody>
      </p:sp>
      <p:sp>
        <p:nvSpPr>
          <p:cNvPr id="13" name="Text Placeholder 2">
            <a:extLst>
              <a:ext uri="{FF2B5EF4-FFF2-40B4-BE49-F238E27FC236}">
                <a16:creationId xmlns:a16="http://schemas.microsoft.com/office/drawing/2014/main" id="{D738C139-EA1F-164E-8062-46DBD17A14F8}"/>
              </a:ext>
            </a:extLst>
          </p:cNvPr>
          <p:cNvSpPr>
            <a:spLocks noGrp="1"/>
          </p:cNvSpPr>
          <p:nvPr>
            <p:ph type="body" sz="quarter" idx="14"/>
          </p:nvPr>
        </p:nvSpPr>
        <p:spPr>
          <a:xfrm>
            <a:off x="391235" y="1649997"/>
            <a:ext cx="5911291" cy="4064568"/>
          </a:xfrm>
        </p:spPr>
        <p:txBody>
          <a:bodyPr>
            <a:normAutofit/>
          </a:bodyPr>
          <a:lstStyle>
            <a:lvl1pPr>
              <a:defRPr sz="2000">
                <a:solidFill>
                  <a:schemeClr val="bg1">
                    <a:lumMod val="75000"/>
                    <a:lumOff val="25000"/>
                  </a:schemeClr>
                </a:solidFill>
              </a:defRPr>
            </a:lvl1pPr>
            <a:lvl2pPr>
              <a:defRPr sz="1800">
                <a:solidFill>
                  <a:schemeClr val="bg1">
                    <a:lumMod val="75000"/>
                    <a:lumOff val="25000"/>
                  </a:schemeClr>
                </a:solidFill>
              </a:defRPr>
            </a:lvl2pPr>
            <a:lvl3pPr>
              <a:defRPr sz="1600">
                <a:solidFill>
                  <a:schemeClr val="bg1">
                    <a:lumMod val="75000"/>
                    <a:lumOff val="25000"/>
                  </a:schemeClr>
                </a:solidFill>
              </a:defRPr>
            </a:lvl3pPr>
            <a:lvl4pPr>
              <a:defRPr sz="1400">
                <a:solidFill>
                  <a:schemeClr val="bg1">
                    <a:lumMod val="75000"/>
                    <a:lumOff val="25000"/>
                  </a:schemeClr>
                </a:solidFill>
              </a:defRPr>
            </a:lvl4pPr>
            <a:lvl5pPr>
              <a:defRPr sz="14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7">
            <a:extLst>
              <a:ext uri="{FF2B5EF4-FFF2-40B4-BE49-F238E27FC236}">
                <a16:creationId xmlns:a16="http://schemas.microsoft.com/office/drawing/2014/main" id="{4EBAB797-8266-4785-B8C1-49B16BE6CF90}"/>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38132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hite)">
    <p:bg>
      <p:bgPr>
        <a:solidFill>
          <a:schemeClr val="tx1"/>
        </a:solidFill>
        <a:effectLst/>
      </p:bgPr>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9F7CE186-F75E-5E45-B05D-694997EBF9DA}"/>
              </a:ext>
            </a:extLst>
          </p:cNvPr>
          <p:cNvSpPr>
            <a:spLocks noGrp="1"/>
          </p:cNvSpPr>
          <p:nvPr>
            <p:ph type="pic" sz="quarter" idx="10"/>
          </p:nvPr>
        </p:nvSpPr>
        <p:spPr>
          <a:xfrm>
            <a:off x="0" y="342900"/>
            <a:ext cx="12192000" cy="5739848"/>
          </a:xfrm>
        </p:spPr>
        <p:txBody>
          <a:bodyPr anchor="ctr"/>
          <a:lstStyle>
            <a:lvl1pPr algn="ctr">
              <a:defRPr/>
            </a:lvl1pPr>
          </a:lstStyle>
          <a:p>
            <a:r>
              <a:rPr lang="en-US"/>
              <a:t>Click icon to add picture</a:t>
            </a:r>
          </a:p>
        </p:txBody>
      </p:sp>
      <p:sp>
        <p:nvSpPr>
          <p:cNvPr id="4" name="Slide Number Placeholder 7">
            <a:extLst>
              <a:ext uri="{FF2B5EF4-FFF2-40B4-BE49-F238E27FC236}">
                <a16:creationId xmlns:a16="http://schemas.microsoft.com/office/drawing/2014/main" id="{7D5C16B2-31B2-415F-A3B1-034D7466C490}"/>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3028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up Title and Content (White)">
    <p:bg>
      <p:bgPr>
        <a:solidFill>
          <a:schemeClr val="tx1"/>
        </a:solidFill>
        <a:effectLst/>
      </p:bgPr>
    </p:bg>
    <p:spTree>
      <p:nvGrpSpPr>
        <p:cNvPr id="1" name=""/>
        <p:cNvGrpSpPr/>
        <p:nvPr/>
      </p:nvGrpSpPr>
      <p:grpSpPr>
        <a:xfrm>
          <a:off x="0" y="0"/>
          <a:ext cx="0" cy="0"/>
          <a:chOff x="0" y="0"/>
          <a:chExt cx="0" cy="0"/>
        </a:xfrm>
      </p:grpSpPr>
      <p:sp>
        <p:nvSpPr>
          <p:cNvPr id="23" name="Text Placeholder 3">
            <a:extLst>
              <a:ext uri="{FF2B5EF4-FFF2-40B4-BE49-F238E27FC236}">
                <a16:creationId xmlns:a16="http://schemas.microsoft.com/office/drawing/2014/main" id="{1B85DD0E-C388-8148-B03F-0936FF14DD4E}"/>
              </a:ext>
            </a:extLst>
          </p:cNvPr>
          <p:cNvSpPr>
            <a:spLocks noGrp="1"/>
          </p:cNvSpPr>
          <p:nvPr>
            <p:ph type="body" sz="quarter" idx="10" hasCustomPrompt="1"/>
          </p:nvPr>
        </p:nvSpPr>
        <p:spPr>
          <a:xfrm>
            <a:off x="777498" y="1689749"/>
            <a:ext cx="3246278" cy="688975"/>
          </a:xfrm>
          <a:prstGeom prst="rect">
            <a:avLst/>
          </a:prstGeom>
        </p:spPr>
        <p:txBody>
          <a:bodyPr lIns="0" rIns="0" anchor="ctr">
            <a:normAutofit/>
          </a:bodyPr>
          <a:lstStyle>
            <a:lvl1pPr>
              <a:defRPr sz="2000" b="1" i="0" cap="all" baseline="0">
                <a:solidFill>
                  <a:schemeClr val="bg1">
                    <a:lumMod val="75000"/>
                    <a:lumOff val="25000"/>
                  </a:schemeClr>
                </a:solidFill>
                <a:latin typeface="Arial" panose="020B0604020202020204" pitchFamily="34" charset="0"/>
                <a:cs typeface="Arial" panose="020B0604020202020204" pitchFamily="34" charset="0"/>
              </a:defRPr>
            </a:lvl1pPr>
          </a:lstStyle>
          <a:p>
            <a:pPr lvl="0"/>
            <a:r>
              <a:rPr lang="en-US" dirty="0"/>
              <a:t>TITLE ONE</a:t>
            </a:r>
          </a:p>
        </p:txBody>
      </p:sp>
      <p:sp>
        <p:nvSpPr>
          <p:cNvPr id="24" name="Text Placeholder 3">
            <a:extLst>
              <a:ext uri="{FF2B5EF4-FFF2-40B4-BE49-F238E27FC236}">
                <a16:creationId xmlns:a16="http://schemas.microsoft.com/office/drawing/2014/main" id="{C7DBBD2B-5186-8C48-80C6-16E31C55DB09}"/>
              </a:ext>
            </a:extLst>
          </p:cNvPr>
          <p:cNvSpPr>
            <a:spLocks noGrp="1"/>
          </p:cNvSpPr>
          <p:nvPr>
            <p:ph type="body" sz="quarter" idx="11" hasCustomPrompt="1"/>
          </p:nvPr>
        </p:nvSpPr>
        <p:spPr>
          <a:xfrm>
            <a:off x="4511527" y="1689749"/>
            <a:ext cx="3246278" cy="688975"/>
          </a:xfrm>
          <a:prstGeom prst="rect">
            <a:avLst/>
          </a:prstGeom>
        </p:spPr>
        <p:txBody>
          <a:bodyPr lIns="0" rIns="0" anchor="ctr">
            <a:normAutofit/>
          </a:bodyPr>
          <a:lstStyle>
            <a:lvl1pPr>
              <a:defRPr sz="2000" b="1" i="0" cap="all" baseline="0">
                <a:solidFill>
                  <a:schemeClr val="bg1">
                    <a:lumMod val="75000"/>
                    <a:lumOff val="25000"/>
                  </a:schemeClr>
                </a:solidFill>
                <a:latin typeface="Arial" panose="020B0604020202020204" pitchFamily="34" charset="0"/>
                <a:cs typeface="Arial" panose="020B0604020202020204" pitchFamily="34" charset="0"/>
              </a:defRPr>
            </a:lvl1pPr>
          </a:lstStyle>
          <a:p>
            <a:pPr lvl="0"/>
            <a:r>
              <a:rPr lang="en-US" dirty="0"/>
              <a:t>TITLE TWO</a:t>
            </a:r>
          </a:p>
        </p:txBody>
      </p:sp>
      <p:sp>
        <p:nvSpPr>
          <p:cNvPr id="25" name="Text Placeholder 3">
            <a:extLst>
              <a:ext uri="{FF2B5EF4-FFF2-40B4-BE49-F238E27FC236}">
                <a16:creationId xmlns:a16="http://schemas.microsoft.com/office/drawing/2014/main" id="{FB525E5B-7D3E-FC47-84AC-89D01E44DAEB}"/>
              </a:ext>
            </a:extLst>
          </p:cNvPr>
          <p:cNvSpPr>
            <a:spLocks noGrp="1"/>
          </p:cNvSpPr>
          <p:nvPr>
            <p:ph type="body" sz="quarter" idx="12" hasCustomPrompt="1"/>
          </p:nvPr>
        </p:nvSpPr>
        <p:spPr>
          <a:xfrm>
            <a:off x="8183721" y="1689749"/>
            <a:ext cx="3246278" cy="688975"/>
          </a:xfrm>
          <a:prstGeom prst="rect">
            <a:avLst/>
          </a:prstGeom>
        </p:spPr>
        <p:txBody>
          <a:bodyPr lIns="0" rIns="0" anchor="ctr">
            <a:normAutofit/>
          </a:bodyPr>
          <a:lstStyle>
            <a:lvl1pPr>
              <a:defRPr sz="2000" b="1" i="0" cap="all" baseline="0">
                <a:solidFill>
                  <a:schemeClr val="bg1">
                    <a:lumMod val="75000"/>
                    <a:lumOff val="25000"/>
                  </a:schemeClr>
                </a:solidFill>
                <a:latin typeface="Arial" panose="020B0604020202020204" pitchFamily="34" charset="0"/>
                <a:cs typeface="Arial" panose="020B0604020202020204" pitchFamily="34" charset="0"/>
              </a:defRPr>
            </a:lvl1pPr>
          </a:lstStyle>
          <a:p>
            <a:pPr lvl="0"/>
            <a:r>
              <a:rPr lang="en-US" dirty="0"/>
              <a:t>TITLE THREE</a:t>
            </a:r>
          </a:p>
        </p:txBody>
      </p:sp>
      <p:sp>
        <p:nvSpPr>
          <p:cNvPr id="26" name="Text Placeholder 26">
            <a:extLst>
              <a:ext uri="{FF2B5EF4-FFF2-40B4-BE49-F238E27FC236}">
                <a16:creationId xmlns:a16="http://schemas.microsoft.com/office/drawing/2014/main" id="{1ECDB027-8857-B44D-B89B-506BC4A5193E}"/>
              </a:ext>
            </a:extLst>
          </p:cNvPr>
          <p:cNvSpPr>
            <a:spLocks noGrp="1"/>
          </p:cNvSpPr>
          <p:nvPr>
            <p:ph type="body" sz="quarter" idx="13"/>
          </p:nvPr>
        </p:nvSpPr>
        <p:spPr>
          <a:xfrm>
            <a:off x="777498" y="4313163"/>
            <a:ext cx="3246278" cy="1353148"/>
          </a:xfrm>
          <a:prstGeom prst="rect">
            <a:avLst/>
          </a:prstGeom>
        </p:spPr>
        <p:txBody>
          <a:bodyPr lIns="0" rIns="0">
            <a:noAutofit/>
          </a:bodyPr>
          <a:lstStyle>
            <a:lvl1pPr>
              <a:defRPr sz="1600">
                <a:solidFill>
                  <a:schemeClr val="bg1">
                    <a:lumMod val="75000"/>
                    <a:lumOff val="25000"/>
                  </a:schemeClr>
                </a:solidFill>
              </a:defRPr>
            </a:lvl1pPr>
            <a:lvl2pPr>
              <a:defRPr sz="1400">
                <a:solidFill>
                  <a:schemeClr val="bg1">
                    <a:lumMod val="75000"/>
                    <a:lumOff val="25000"/>
                  </a:schemeClr>
                </a:solidFill>
              </a:defRPr>
            </a:lvl2pPr>
            <a:lvl3pPr>
              <a:defRPr sz="12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6">
            <a:extLst>
              <a:ext uri="{FF2B5EF4-FFF2-40B4-BE49-F238E27FC236}">
                <a16:creationId xmlns:a16="http://schemas.microsoft.com/office/drawing/2014/main" id="{F8FBFEA6-53F3-4440-B8D4-1826AEF96551}"/>
              </a:ext>
            </a:extLst>
          </p:cNvPr>
          <p:cNvSpPr>
            <a:spLocks noGrp="1"/>
          </p:cNvSpPr>
          <p:nvPr>
            <p:ph type="body" sz="quarter" idx="14"/>
          </p:nvPr>
        </p:nvSpPr>
        <p:spPr>
          <a:xfrm>
            <a:off x="4511527" y="4313163"/>
            <a:ext cx="3246278" cy="1353148"/>
          </a:xfrm>
          <a:prstGeom prst="rect">
            <a:avLst/>
          </a:prstGeom>
        </p:spPr>
        <p:txBody>
          <a:bodyPr lIns="0" rIns="0">
            <a:noAutofit/>
          </a:bodyPr>
          <a:lstStyle>
            <a:lvl1pPr>
              <a:defRPr sz="1600">
                <a:solidFill>
                  <a:schemeClr val="bg1">
                    <a:lumMod val="75000"/>
                    <a:lumOff val="25000"/>
                  </a:schemeClr>
                </a:solidFill>
              </a:defRPr>
            </a:lvl1pPr>
            <a:lvl2pPr>
              <a:defRPr sz="1400">
                <a:solidFill>
                  <a:schemeClr val="bg1">
                    <a:lumMod val="75000"/>
                    <a:lumOff val="25000"/>
                  </a:schemeClr>
                </a:solidFill>
              </a:defRPr>
            </a:lvl2pPr>
            <a:lvl3pPr>
              <a:defRPr sz="12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6">
            <a:extLst>
              <a:ext uri="{FF2B5EF4-FFF2-40B4-BE49-F238E27FC236}">
                <a16:creationId xmlns:a16="http://schemas.microsoft.com/office/drawing/2014/main" id="{71AC6FE6-DAD3-3C4E-AEFB-E3F3BEBAD1D0}"/>
              </a:ext>
            </a:extLst>
          </p:cNvPr>
          <p:cNvSpPr>
            <a:spLocks noGrp="1"/>
          </p:cNvSpPr>
          <p:nvPr>
            <p:ph type="body" sz="quarter" idx="15"/>
          </p:nvPr>
        </p:nvSpPr>
        <p:spPr>
          <a:xfrm>
            <a:off x="8183722" y="4322221"/>
            <a:ext cx="3246278" cy="1353148"/>
          </a:xfrm>
          <a:prstGeom prst="rect">
            <a:avLst/>
          </a:prstGeom>
        </p:spPr>
        <p:txBody>
          <a:bodyPr lIns="0" rIns="0">
            <a:noAutofit/>
          </a:bodyPr>
          <a:lstStyle>
            <a:lvl1pPr>
              <a:defRPr sz="1600">
                <a:solidFill>
                  <a:schemeClr val="bg1">
                    <a:lumMod val="75000"/>
                    <a:lumOff val="25000"/>
                  </a:schemeClr>
                </a:solidFill>
              </a:defRPr>
            </a:lvl1pPr>
            <a:lvl2pPr>
              <a:defRPr sz="1400">
                <a:solidFill>
                  <a:schemeClr val="bg1">
                    <a:lumMod val="75000"/>
                    <a:lumOff val="25000"/>
                  </a:schemeClr>
                </a:solidFill>
              </a:defRPr>
            </a:lvl2pPr>
            <a:lvl3pPr>
              <a:defRPr sz="12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Picture Placeholder 2">
            <a:extLst>
              <a:ext uri="{FF2B5EF4-FFF2-40B4-BE49-F238E27FC236}">
                <a16:creationId xmlns:a16="http://schemas.microsoft.com/office/drawing/2014/main" id="{11BE89FD-1B12-2F43-98C6-DF8D6DA3806C}"/>
              </a:ext>
            </a:extLst>
          </p:cNvPr>
          <p:cNvSpPr>
            <a:spLocks noGrp="1"/>
          </p:cNvSpPr>
          <p:nvPr>
            <p:ph type="pic" sz="quarter" idx="16"/>
          </p:nvPr>
        </p:nvSpPr>
        <p:spPr>
          <a:xfrm>
            <a:off x="777498" y="2472415"/>
            <a:ext cx="3246278" cy="1717675"/>
          </a:xfrm>
          <a:prstGeom prst="rect">
            <a:avLst/>
          </a:prstGeom>
        </p:spPr>
        <p:txBody>
          <a:bodyPr anchor="ctr"/>
          <a:lstStyle>
            <a:lvl1pPr algn="ctr">
              <a:defRPr/>
            </a:lvl1pPr>
          </a:lstStyle>
          <a:p>
            <a:r>
              <a:rPr lang="en-US"/>
              <a:t>Click icon to add picture</a:t>
            </a:r>
            <a:endParaRPr lang="en-US" dirty="0"/>
          </a:p>
        </p:txBody>
      </p:sp>
      <p:sp>
        <p:nvSpPr>
          <p:cNvPr id="30" name="Picture Placeholder 2">
            <a:extLst>
              <a:ext uri="{FF2B5EF4-FFF2-40B4-BE49-F238E27FC236}">
                <a16:creationId xmlns:a16="http://schemas.microsoft.com/office/drawing/2014/main" id="{95F6D154-F67D-D04B-A22F-3252D356A8B5}"/>
              </a:ext>
            </a:extLst>
          </p:cNvPr>
          <p:cNvSpPr>
            <a:spLocks noGrp="1"/>
          </p:cNvSpPr>
          <p:nvPr>
            <p:ph type="pic" sz="quarter" idx="17"/>
          </p:nvPr>
        </p:nvSpPr>
        <p:spPr>
          <a:xfrm>
            <a:off x="4511527" y="2472415"/>
            <a:ext cx="3246278" cy="1717675"/>
          </a:xfrm>
          <a:prstGeom prst="rect">
            <a:avLst/>
          </a:prstGeom>
        </p:spPr>
        <p:txBody>
          <a:bodyPr anchor="ctr"/>
          <a:lstStyle>
            <a:lvl1pPr algn="ctr">
              <a:defRPr/>
            </a:lvl1pPr>
          </a:lstStyle>
          <a:p>
            <a:r>
              <a:rPr lang="en-US"/>
              <a:t>Click icon to add picture</a:t>
            </a:r>
          </a:p>
        </p:txBody>
      </p:sp>
      <p:sp>
        <p:nvSpPr>
          <p:cNvPr id="31" name="Picture Placeholder 2">
            <a:extLst>
              <a:ext uri="{FF2B5EF4-FFF2-40B4-BE49-F238E27FC236}">
                <a16:creationId xmlns:a16="http://schemas.microsoft.com/office/drawing/2014/main" id="{EA9EDF73-C3F6-3C40-B0BD-751553CE5067}"/>
              </a:ext>
            </a:extLst>
          </p:cNvPr>
          <p:cNvSpPr>
            <a:spLocks noGrp="1"/>
          </p:cNvSpPr>
          <p:nvPr>
            <p:ph type="pic" sz="quarter" idx="18"/>
          </p:nvPr>
        </p:nvSpPr>
        <p:spPr>
          <a:xfrm>
            <a:off x="8183721" y="2453365"/>
            <a:ext cx="3246278" cy="1717675"/>
          </a:xfrm>
          <a:prstGeom prst="rect">
            <a:avLst/>
          </a:prstGeom>
        </p:spPr>
        <p:txBody>
          <a:bodyPr anchor="ctr"/>
          <a:lstStyle>
            <a:lvl1pPr algn="ctr">
              <a:defRPr/>
            </a:lvl1pPr>
          </a:lstStyle>
          <a:p>
            <a:r>
              <a:rPr lang="en-US"/>
              <a:t>Click icon to add picture</a:t>
            </a:r>
          </a:p>
        </p:txBody>
      </p:sp>
      <p:sp>
        <p:nvSpPr>
          <p:cNvPr id="19" name="Title 3">
            <a:extLst>
              <a:ext uri="{FF2B5EF4-FFF2-40B4-BE49-F238E27FC236}">
                <a16:creationId xmlns:a16="http://schemas.microsoft.com/office/drawing/2014/main" id="{041235F5-028A-4BC3-B0AD-61DB0901D968}"/>
              </a:ext>
            </a:extLst>
          </p:cNvPr>
          <p:cNvSpPr>
            <a:spLocks noGrp="1"/>
          </p:cNvSpPr>
          <p:nvPr>
            <p:ph type="title" hasCustomPrompt="1"/>
          </p:nvPr>
        </p:nvSpPr>
        <p:spPr>
          <a:xfrm>
            <a:off x="391236" y="447260"/>
            <a:ext cx="11409528" cy="1041171"/>
          </a:xfrm>
        </p:spPr>
        <p:txBody>
          <a:bodyPr>
            <a:normAutofit/>
          </a:bodyPr>
          <a:lstStyle>
            <a:lvl1pPr>
              <a:defRPr sz="4000" b="1" cap="all" baseline="0">
                <a:solidFill>
                  <a:schemeClr val="bg1"/>
                </a:solidFill>
              </a:defRPr>
            </a:lvl1pPr>
          </a:lstStyle>
          <a:p>
            <a:r>
              <a:rPr lang="en-US" dirty="0"/>
              <a:t>CLICK TO EDIT TITLE</a:t>
            </a:r>
          </a:p>
        </p:txBody>
      </p:sp>
      <p:sp>
        <p:nvSpPr>
          <p:cNvPr id="13" name="Slide Number Placeholder 7">
            <a:extLst>
              <a:ext uri="{FF2B5EF4-FFF2-40B4-BE49-F238E27FC236}">
                <a16:creationId xmlns:a16="http://schemas.microsoft.com/office/drawing/2014/main" id="{3A413DA1-E59C-4C91-BCBD-249C505274C8}"/>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89320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List &amp; Description (White)">
    <p:bg>
      <p:bgPr>
        <a:solidFill>
          <a:schemeClr val="tx1"/>
        </a:solidFill>
        <a:effectLst/>
      </p:bgPr>
    </p:bg>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EB5B9B14-BB1B-B64D-AA90-EEB915F02FBA}"/>
              </a:ext>
            </a:extLst>
          </p:cNvPr>
          <p:cNvSpPr>
            <a:spLocks noGrp="1"/>
          </p:cNvSpPr>
          <p:nvPr>
            <p:ph type="body" sz="quarter" idx="10"/>
          </p:nvPr>
        </p:nvSpPr>
        <p:spPr>
          <a:xfrm>
            <a:off x="5680129" y="1695268"/>
            <a:ext cx="6120635" cy="4089306"/>
          </a:xfrm>
        </p:spPr>
        <p:txBody>
          <a:bodyPr>
            <a:normAutofit/>
          </a:bodyPr>
          <a:lstStyle>
            <a:lvl1pPr marL="457200" marR="0" indent="-457200" algn="l" defTabSz="914400" rtl="0" eaLnBrk="1" fontAlgn="auto" latinLnBrk="0" hangingPunct="1">
              <a:lnSpc>
                <a:spcPct val="90000"/>
              </a:lnSpc>
              <a:spcBef>
                <a:spcPts val="1000"/>
              </a:spcBef>
              <a:spcAft>
                <a:spcPts val="0"/>
              </a:spcAft>
              <a:buClr>
                <a:schemeClr val="tx1">
                  <a:lumMod val="85000"/>
                </a:schemeClr>
              </a:buClr>
              <a:buSzTx/>
              <a:buFont typeface="Arial" panose="020B0604020202020204" pitchFamily="34" charset="0"/>
              <a:buChar char="•"/>
              <a:tabLst/>
              <a:defRPr sz="1600">
                <a:solidFill>
                  <a:schemeClr val="bg1">
                    <a:lumMod val="75000"/>
                    <a:lumOff val="25000"/>
                  </a:schemeClr>
                </a:solidFill>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3">
            <a:extLst>
              <a:ext uri="{FF2B5EF4-FFF2-40B4-BE49-F238E27FC236}">
                <a16:creationId xmlns:a16="http://schemas.microsoft.com/office/drawing/2014/main" id="{BF59FA24-EC98-AB45-840A-C4AE4C2EE846}"/>
              </a:ext>
            </a:extLst>
          </p:cNvPr>
          <p:cNvSpPr>
            <a:spLocks noGrp="1"/>
          </p:cNvSpPr>
          <p:nvPr>
            <p:ph type="title"/>
          </p:nvPr>
        </p:nvSpPr>
        <p:spPr>
          <a:xfrm>
            <a:off x="391236" y="447260"/>
            <a:ext cx="11409528" cy="1041171"/>
          </a:xfrm>
          <a:prstGeom prst="rect">
            <a:avLst/>
          </a:prstGeom>
        </p:spPr>
        <p:txBody>
          <a:bodyPr>
            <a:normAutofit/>
          </a:bodyPr>
          <a:lstStyle>
            <a:lvl1pPr>
              <a:defRPr sz="4000" b="1" cap="all" baseline="0">
                <a:solidFill>
                  <a:schemeClr val="bg1"/>
                </a:solidFill>
              </a:defRPr>
            </a:lvl1pPr>
          </a:lstStyle>
          <a:p>
            <a:r>
              <a:rPr lang="en-US"/>
              <a:t>Click to edit Master title style</a:t>
            </a:r>
            <a:endParaRPr lang="en-US" dirty="0"/>
          </a:p>
        </p:txBody>
      </p:sp>
      <p:sp>
        <p:nvSpPr>
          <p:cNvPr id="22" name="Content Placeholder 3">
            <a:extLst>
              <a:ext uri="{FF2B5EF4-FFF2-40B4-BE49-F238E27FC236}">
                <a16:creationId xmlns:a16="http://schemas.microsoft.com/office/drawing/2014/main" id="{B39257BF-B2BD-F645-BABA-D134EF0D226B}"/>
              </a:ext>
            </a:extLst>
          </p:cNvPr>
          <p:cNvSpPr>
            <a:spLocks noGrp="1"/>
          </p:cNvSpPr>
          <p:nvPr>
            <p:ph sz="quarter" idx="14"/>
          </p:nvPr>
        </p:nvSpPr>
        <p:spPr>
          <a:xfrm>
            <a:off x="391236" y="1699146"/>
            <a:ext cx="4885937" cy="4085783"/>
          </a:xfrm>
          <a:prstGeom prst="rect">
            <a:avLst/>
          </a:prstGeom>
        </p:spPr>
        <p:txBody>
          <a:bodyPr>
            <a:normAutofit/>
          </a:bodyPr>
          <a:lstStyle>
            <a:lvl1pPr>
              <a:defRPr sz="2000">
                <a:solidFill>
                  <a:schemeClr val="bg1">
                    <a:lumMod val="75000"/>
                    <a:lumOff val="25000"/>
                  </a:schemeClr>
                </a:solidFill>
              </a:defRPr>
            </a:lvl1pPr>
            <a:lvl2pPr>
              <a:defRPr sz="1800">
                <a:solidFill>
                  <a:schemeClr val="bg1">
                    <a:lumMod val="75000"/>
                    <a:lumOff val="25000"/>
                  </a:schemeClr>
                </a:solidFill>
              </a:defRPr>
            </a:lvl2pPr>
            <a:lvl3pPr>
              <a:defRPr sz="1600">
                <a:solidFill>
                  <a:schemeClr val="bg1">
                    <a:lumMod val="75000"/>
                    <a:lumOff val="25000"/>
                  </a:schemeClr>
                </a:solidFill>
              </a:defRPr>
            </a:lvl3pPr>
            <a:lvl4pPr>
              <a:defRPr sz="1400">
                <a:solidFill>
                  <a:schemeClr val="bg1">
                    <a:lumMod val="75000"/>
                    <a:lumOff val="25000"/>
                  </a:schemeClr>
                </a:solidFill>
              </a:defRPr>
            </a:lvl4pPr>
            <a:lvl5pPr>
              <a:defRPr sz="1400">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7">
            <a:extLst>
              <a:ext uri="{FF2B5EF4-FFF2-40B4-BE49-F238E27FC236}">
                <a16:creationId xmlns:a16="http://schemas.microsoft.com/office/drawing/2014/main" id="{EAF88DAC-C270-49BA-B227-0FF2D93508E5}"/>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379360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ulleted List &amp; Description">
    <p:bg>
      <p:bgPr>
        <a:solidFill>
          <a:schemeClr val="tx1"/>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7" y="1695268"/>
            <a:ext cx="11409528" cy="4062802"/>
          </a:xfrm>
        </p:spPr>
        <p:txBody>
          <a:bodyPr>
            <a:normAutofit/>
          </a:bodyPr>
          <a:lstStyle>
            <a:lvl1pPr marL="457200" marR="0" indent="-457200" algn="l" defTabSz="914400" rtl="0" eaLnBrk="1" fontAlgn="auto" latinLnBrk="0" hangingPunct="1">
              <a:lnSpc>
                <a:spcPct val="90000"/>
              </a:lnSpc>
              <a:spcBef>
                <a:spcPts val="1000"/>
              </a:spcBef>
              <a:spcAft>
                <a:spcPts val="0"/>
              </a:spcAft>
              <a:buClr>
                <a:schemeClr val="tx1">
                  <a:lumMod val="85000"/>
                </a:schemeClr>
              </a:buClr>
              <a:buSzTx/>
              <a:buFont typeface="Arial" panose="020B0604020202020204" pitchFamily="34" charset="0"/>
              <a:buChar char="•"/>
              <a:tabLst/>
              <a:defRPr sz="1800">
                <a:solidFill>
                  <a:schemeClr val="bg1">
                    <a:lumMod val="75000"/>
                    <a:lumOff val="25000"/>
                  </a:schemeClr>
                </a:solidFill>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3">
            <a:extLst>
              <a:ext uri="{FF2B5EF4-FFF2-40B4-BE49-F238E27FC236}">
                <a16:creationId xmlns:a16="http://schemas.microsoft.com/office/drawing/2014/main" id="{177BDB90-1E59-074D-9825-03BCAD17A2E7}"/>
              </a:ext>
            </a:extLst>
          </p:cNvPr>
          <p:cNvSpPr>
            <a:spLocks noGrp="1"/>
          </p:cNvSpPr>
          <p:nvPr>
            <p:ph type="title" hasCustomPrompt="1"/>
          </p:nvPr>
        </p:nvSpPr>
        <p:spPr>
          <a:xfrm>
            <a:off x="391236" y="447260"/>
            <a:ext cx="11409528" cy="1041171"/>
          </a:xfrm>
          <a:prstGeom prst="rect">
            <a:avLst/>
          </a:prstGeom>
        </p:spPr>
        <p:txBody>
          <a:bodyPr>
            <a:normAutofit/>
          </a:bodyPr>
          <a:lstStyle>
            <a:lvl1pPr>
              <a:defRPr sz="4000" b="1" cap="all" baseline="0">
                <a:solidFill>
                  <a:schemeClr val="bg1"/>
                </a:solidFill>
              </a:defRPr>
            </a:lvl1pPr>
          </a:lstStyle>
          <a:p>
            <a:r>
              <a:rPr lang="en-US" dirty="0"/>
              <a:t>Click to edit title</a:t>
            </a:r>
          </a:p>
        </p:txBody>
      </p:sp>
      <p:sp>
        <p:nvSpPr>
          <p:cNvPr id="5" name="Slide Number Placeholder 7">
            <a:extLst>
              <a:ext uri="{FF2B5EF4-FFF2-40B4-BE49-F238E27FC236}">
                <a16:creationId xmlns:a16="http://schemas.microsoft.com/office/drawing/2014/main" id="{87FA1CD1-C2B4-4EB5-BC63-83252B7351A7}"/>
              </a:ext>
            </a:extLst>
          </p:cNvPr>
          <p:cNvSpPr txBox="1">
            <a:spLocks/>
          </p:cNvSpPr>
          <p:nvPr userDrawn="1"/>
        </p:nvSpPr>
        <p:spPr>
          <a:xfrm>
            <a:off x="11639157" y="6442742"/>
            <a:ext cx="345990" cy="204829"/>
          </a:xfrm>
          <a:prstGeom prst="rect">
            <a:avLst/>
          </a:prstGeom>
        </p:spPr>
        <p:txBody>
          <a:bodyPr vert="horz" lIns="91440" tIns="45720" rIns="91440" bIns="4572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9624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897BAA3-5A7D-4AEA-971F-E2228217A54F}"/>
              </a:ext>
            </a:extLst>
          </p:cNvPr>
          <p:cNvSpPr/>
          <p:nvPr userDrawn="1"/>
        </p:nvSpPr>
        <p:spPr>
          <a:xfrm>
            <a:off x="0" y="6135756"/>
            <a:ext cx="12192000" cy="722243"/>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Placeholder 1">
            <a:extLst>
              <a:ext uri="{FF2B5EF4-FFF2-40B4-BE49-F238E27FC236}">
                <a16:creationId xmlns:a16="http://schemas.microsoft.com/office/drawing/2014/main" id="{FBB0840D-E761-324D-A501-0EF0009A1B2A}"/>
              </a:ext>
            </a:extLst>
          </p:cNvPr>
          <p:cNvSpPr>
            <a:spLocks noGrp="1"/>
          </p:cNvSpPr>
          <p:nvPr>
            <p:ph type="title"/>
          </p:nvPr>
        </p:nvSpPr>
        <p:spPr>
          <a:xfrm>
            <a:off x="367175" y="365126"/>
            <a:ext cx="11460390" cy="12432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363ABFEB-DC8C-0D49-A54E-FAA3190B3D37}"/>
              </a:ext>
            </a:extLst>
          </p:cNvPr>
          <p:cNvSpPr>
            <a:spLocks noGrp="1"/>
          </p:cNvSpPr>
          <p:nvPr>
            <p:ph type="body" idx="1"/>
          </p:nvPr>
        </p:nvSpPr>
        <p:spPr>
          <a:xfrm>
            <a:off x="367175" y="1825625"/>
            <a:ext cx="11460390" cy="39925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D5681C27-749F-4768-BB79-A155C946D2BC}"/>
              </a:ext>
            </a:extLst>
          </p:cNvPr>
          <p:cNvGrpSpPr/>
          <p:nvPr userDrawn="1"/>
        </p:nvGrpSpPr>
        <p:grpSpPr>
          <a:xfrm>
            <a:off x="0" y="6249434"/>
            <a:ext cx="12192000" cy="608566"/>
            <a:chOff x="0" y="6054969"/>
            <a:chExt cx="12192000" cy="803031"/>
          </a:xfrm>
        </p:grpSpPr>
        <p:sp>
          <p:nvSpPr>
            <p:cNvPr id="14" name="Rectangle 13">
              <a:extLst>
                <a:ext uri="{FF2B5EF4-FFF2-40B4-BE49-F238E27FC236}">
                  <a16:creationId xmlns:a16="http://schemas.microsoft.com/office/drawing/2014/main" id="{B4A45BF6-5AB3-4691-B764-AA2956FEE283}"/>
                </a:ext>
              </a:extLst>
            </p:cNvPr>
            <p:cNvSpPr/>
            <p:nvPr userDrawn="1"/>
          </p:nvSpPr>
          <p:spPr>
            <a:xfrm>
              <a:off x="0" y="6054969"/>
              <a:ext cx="12192000" cy="803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3E1F37A-CB50-46FE-8B9D-26546672EF26}"/>
                </a:ext>
              </a:extLst>
            </p:cNvPr>
            <p:cNvSpPr txBox="1"/>
            <p:nvPr userDrawn="1"/>
          </p:nvSpPr>
          <p:spPr>
            <a:xfrm>
              <a:off x="3896360" y="6179372"/>
              <a:ext cx="4399280" cy="393654"/>
            </a:xfrm>
            <a:prstGeom prst="rect">
              <a:avLst/>
            </a:prstGeom>
            <a:noFill/>
          </p:spPr>
          <p:txBody>
            <a:bodyPr wrap="square" lIns="0" tIns="41040" rIns="0" bIns="41040" rtlCol="0" anchor="ctr">
              <a:spAutoFit/>
            </a:bodyPr>
            <a:lstStyle/>
            <a:p>
              <a:pPr eaLnBrk="1" fontAlgn="auto" hangingPunct="1">
                <a:spcBef>
                  <a:spcPts val="0"/>
                </a:spcBef>
                <a:spcAft>
                  <a:spcPts val="0"/>
                </a:spcAft>
                <a:defRPr/>
              </a:pPr>
              <a:r>
                <a:rPr lang="de-DE" sz="1400" dirty="0">
                  <a:solidFill>
                    <a:schemeClr val="bg2">
                      <a:lumMod val="60000"/>
                      <a:lumOff val="40000"/>
                    </a:schemeClr>
                  </a:solidFill>
                </a:rPr>
                <a:t>GIC 2020: All the pipelines – Journey through the GPU</a:t>
              </a:r>
              <a:endParaRPr lang="en-CA" sz="800" b="0" i="0" cap="none" spc="0" dirty="0">
                <a:solidFill>
                  <a:schemeClr val="bg2">
                    <a:lumMod val="60000"/>
                    <a:lumOff val="40000"/>
                  </a:schemeClr>
                </a:solidFill>
                <a:latin typeface="Arial" panose="020B0604020202020204" pitchFamily="34" charset="0"/>
                <a:cs typeface="Arial" panose="020B0604020202020204" pitchFamily="34" charset="0"/>
              </a:endParaRPr>
            </a:p>
          </p:txBody>
        </p:sp>
      </p:grpSp>
      <p:pic>
        <p:nvPicPr>
          <p:cNvPr id="10" name="Picture 9" descr="A picture containing drawing, plate&#10;&#10;Description automatically generated">
            <a:extLst>
              <a:ext uri="{FF2B5EF4-FFF2-40B4-BE49-F238E27FC236}">
                <a16:creationId xmlns:a16="http://schemas.microsoft.com/office/drawing/2014/main" id="{F3EBC1CA-85F7-45F3-945C-85C74E2BA2DD}"/>
              </a:ext>
            </a:extLst>
          </p:cNvPr>
          <p:cNvPicPr>
            <a:picLocks noChangeAspect="1"/>
          </p:cNvPicPr>
          <p:nvPr userDrawn="1"/>
        </p:nvPicPr>
        <p:blipFill>
          <a:blip r:embed="rId19"/>
          <a:stretch>
            <a:fillRect/>
          </a:stretch>
        </p:blipFill>
        <p:spPr>
          <a:xfrm>
            <a:off x="292815" y="6416136"/>
            <a:ext cx="999654" cy="285546"/>
          </a:xfrm>
          <a:prstGeom prst="rect">
            <a:avLst/>
          </a:prstGeom>
        </p:spPr>
      </p:pic>
    </p:spTree>
    <p:extLst>
      <p:ext uri="{BB962C8B-B14F-4D97-AF65-F5344CB8AC3E}">
        <p14:creationId xmlns:p14="http://schemas.microsoft.com/office/powerpoint/2010/main" val="3037197956"/>
      </p:ext>
    </p:extLst>
  </p:cSld>
  <p:clrMap bg1="dk1" tx1="lt1" bg2="dk2" tx2="lt2" accent1="accent1" accent2="accent2" accent3="accent3" accent4="accent4" accent5="accent5" accent6="accent6" hlink="hlink" folHlink="folHlink"/>
  <p:sldLayoutIdLst>
    <p:sldLayoutId id="2147483793" r:id="rId1"/>
    <p:sldLayoutId id="2147483823" r:id="rId2"/>
    <p:sldLayoutId id="2147483824" r:id="rId3"/>
    <p:sldLayoutId id="2147483825" r:id="rId4"/>
    <p:sldLayoutId id="2147483826" r:id="rId5"/>
    <p:sldLayoutId id="2147483827" r:id="rId6"/>
    <p:sldLayoutId id="2147483829" r:id="rId7"/>
    <p:sldLayoutId id="2147483830" r:id="rId8"/>
    <p:sldLayoutId id="2147483831" r:id="rId9"/>
    <p:sldLayoutId id="2147483806" r:id="rId10"/>
    <p:sldLayoutId id="2147483820" r:id="rId11"/>
    <p:sldLayoutId id="2147483819" r:id="rId12"/>
    <p:sldLayoutId id="2147483817" r:id="rId13"/>
    <p:sldLayoutId id="2147483833" r:id="rId14"/>
    <p:sldLayoutId id="2147483834" r:id="rId15"/>
    <p:sldLayoutId id="2147483835" r:id="rId16"/>
    <p:sldLayoutId id="2147483832" r:id="rId17"/>
  </p:sldLayoutIdLst>
  <p:hf hdr="0" ftr="0" dt="0"/>
  <p:txStyles>
    <p:titleStyle>
      <a:lvl1pPr algn="l" defTabSz="914400" rtl="0" eaLnBrk="1" latinLnBrk="0" hangingPunct="1">
        <a:lnSpc>
          <a:spcPct val="90000"/>
        </a:lnSpc>
        <a:spcBef>
          <a:spcPct val="0"/>
        </a:spcBef>
        <a:buNone/>
        <a:defRPr sz="4000" b="1" i="0" kern="1200" cap="all" baseline="0">
          <a:solidFill>
            <a:schemeClr val="bg1"/>
          </a:solidFill>
          <a:latin typeface="Arial" panose="020B0604020202020204" pitchFamily="34" charset="0"/>
          <a:ea typeface="+mj-ea"/>
          <a:cs typeface="+mj-cs"/>
        </a:defRPr>
      </a:lvl1pPr>
    </p:titleStyle>
    <p:bodyStyle>
      <a:lvl1pPr marL="0" indent="0" algn="l" defTabSz="914400" rtl="0" eaLnBrk="1" latinLnBrk="0" hangingPunct="1">
        <a:lnSpc>
          <a:spcPct val="90000"/>
        </a:lnSpc>
        <a:spcBef>
          <a:spcPts val="1000"/>
        </a:spcBef>
        <a:buClr>
          <a:schemeClr val="tx1">
            <a:lumMod val="85000"/>
          </a:schemeClr>
        </a:buClr>
        <a:buFont typeface="Arial" panose="020B0604020202020204" pitchFamily="34" charset="0"/>
        <a:buNone/>
        <a:defRPr sz="2400" b="0" i="0" kern="1200">
          <a:solidFill>
            <a:schemeClr val="bg1">
              <a:lumMod val="75000"/>
              <a:lumOff val="25000"/>
            </a:schemeClr>
          </a:solidFill>
          <a:latin typeface="Arial" panose="020B0604020202020204" pitchFamily="34" charset="0"/>
          <a:ea typeface="+mn-ea"/>
          <a:cs typeface="+mn-cs"/>
        </a:defRPr>
      </a:lvl1pPr>
      <a:lvl2pPr marL="457200" indent="0" algn="l" defTabSz="914400" rtl="0" eaLnBrk="1" latinLnBrk="0" hangingPunct="1">
        <a:lnSpc>
          <a:spcPct val="90000"/>
        </a:lnSpc>
        <a:spcBef>
          <a:spcPts val="500"/>
        </a:spcBef>
        <a:buClr>
          <a:schemeClr val="tx1">
            <a:lumMod val="85000"/>
          </a:schemeClr>
        </a:buClr>
        <a:buFont typeface="Arial" panose="020B0604020202020204" pitchFamily="34" charset="0"/>
        <a:buNone/>
        <a:defRPr sz="2000" b="0" i="0" kern="1200">
          <a:solidFill>
            <a:schemeClr val="bg1">
              <a:lumMod val="75000"/>
              <a:lumOff val="25000"/>
            </a:schemeClr>
          </a:solidFill>
          <a:latin typeface="Arial" panose="020B0604020202020204" pitchFamily="34" charset="0"/>
          <a:ea typeface="+mn-ea"/>
          <a:cs typeface="+mn-cs"/>
        </a:defRPr>
      </a:lvl2pPr>
      <a:lvl3pPr marL="914400" indent="0" algn="l" defTabSz="914400" rtl="0" eaLnBrk="1" latinLnBrk="0" hangingPunct="1">
        <a:lnSpc>
          <a:spcPct val="90000"/>
        </a:lnSpc>
        <a:spcBef>
          <a:spcPts val="500"/>
        </a:spcBef>
        <a:buClr>
          <a:schemeClr val="tx1">
            <a:lumMod val="85000"/>
          </a:schemeClr>
        </a:buClr>
        <a:buFont typeface="Arial" panose="020B0604020202020204" pitchFamily="34" charset="0"/>
        <a:buNone/>
        <a:defRPr sz="1800" b="0" i="0" kern="1200">
          <a:solidFill>
            <a:schemeClr val="bg1">
              <a:lumMod val="75000"/>
              <a:lumOff val="25000"/>
            </a:schemeClr>
          </a:solidFill>
          <a:latin typeface="Arial" panose="020B0604020202020204" pitchFamily="34" charset="0"/>
          <a:ea typeface="+mn-ea"/>
          <a:cs typeface="+mn-cs"/>
        </a:defRPr>
      </a:lvl3pPr>
      <a:lvl4pPr marL="1371600" indent="0" algn="l" defTabSz="914400" rtl="0" eaLnBrk="1" latinLnBrk="0" hangingPunct="1">
        <a:lnSpc>
          <a:spcPct val="90000"/>
        </a:lnSpc>
        <a:spcBef>
          <a:spcPts val="500"/>
        </a:spcBef>
        <a:buClr>
          <a:schemeClr val="tx1">
            <a:lumMod val="85000"/>
          </a:schemeClr>
        </a:buClr>
        <a:buFont typeface="Arial" panose="020B0604020202020204" pitchFamily="34" charset="0"/>
        <a:buNone/>
        <a:defRPr sz="1600" b="0" i="0" kern="1200">
          <a:solidFill>
            <a:schemeClr val="bg1">
              <a:lumMod val="75000"/>
              <a:lumOff val="25000"/>
            </a:schemeClr>
          </a:solidFill>
          <a:latin typeface="Arial" panose="020B0604020202020204" pitchFamily="34" charset="0"/>
          <a:ea typeface="+mn-ea"/>
          <a:cs typeface="+mn-cs"/>
        </a:defRPr>
      </a:lvl4pPr>
      <a:lvl5pPr marL="1828800" indent="0" algn="l" defTabSz="914400" rtl="0" eaLnBrk="1" latinLnBrk="0" hangingPunct="1">
        <a:lnSpc>
          <a:spcPct val="90000"/>
        </a:lnSpc>
        <a:spcBef>
          <a:spcPts val="500"/>
        </a:spcBef>
        <a:buClr>
          <a:schemeClr val="tx1">
            <a:lumMod val="85000"/>
          </a:schemeClr>
        </a:buClr>
        <a:buFont typeface="Arial" panose="020B0604020202020204" pitchFamily="34" charset="0"/>
        <a:buNone/>
        <a:defRPr sz="1600" b="0" i="0" kern="1200">
          <a:solidFill>
            <a:schemeClr val="bg1">
              <a:lumMod val="75000"/>
              <a:lumOff val="25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7200">
          <p15:clr>
            <a:srgbClr val="F26B43"/>
          </p15:clr>
        </p15:guide>
        <p15:guide id="4" orient="horz" pos="4104">
          <p15:clr>
            <a:srgbClr val="F26B43"/>
          </p15:clr>
        </p15:guide>
        <p15:guide id="5" pos="480">
          <p15:clr>
            <a:srgbClr val="F26B43"/>
          </p15:clr>
        </p15:guide>
        <p15:guide id="6" orient="horz" pos="2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5.sv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4.sv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9.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0.sv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0.sv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6.sv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3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3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image" Target="../media/image18.sv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35.svg"/><Relationship Id="rId4" Type="http://schemas.openxmlformats.org/officeDocument/2006/relationships/image" Target="../media/image10.svg"/><Relationship Id="rId9" Type="http://schemas.openxmlformats.org/officeDocument/2006/relationships/image" Target="../media/image34.png"/><Relationship Id="rId14" Type="http://schemas.openxmlformats.org/officeDocument/2006/relationships/image" Target="../media/image25.svg"/></Relationships>
</file>

<file path=ppt/slides/_rels/slide3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5.sv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6.svg"/><Relationship Id="rId3" Type="http://schemas.openxmlformats.org/officeDocument/2006/relationships/image" Target="../media/image34.png"/><Relationship Id="rId7" Type="http://schemas.openxmlformats.org/officeDocument/2006/relationships/image" Target="../media/image24.png"/><Relationship Id="rId12"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14.sv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35.svg"/><Relationship Id="rId9" Type="http://schemas.openxmlformats.org/officeDocument/2006/relationships/image" Target="../media/image19.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18.sv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35.svg"/><Relationship Id="rId5" Type="http://schemas.openxmlformats.org/officeDocument/2006/relationships/image" Target="../media/image12.svg"/><Relationship Id="rId10" Type="http://schemas.openxmlformats.org/officeDocument/2006/relationships/image" Target="../media/image34.png"/><Relationship Id="rId4" Type="http://schemas.openxmlformats.org/officeDocument/2006/relationships/image" Target="../media/image11.png"/><Relationship Id="rId9" Type="http://schemas.openxmlformats.org/officeDocument/2006/relationships/image" Target="../media/image25.svg"/></Relationships>
</file>

<file path=ppt/slides/_rels/slide42.xml.rels><?xml version="1.0" encoding="UTF-8" standalone="yes"?>
<Relationships xmlns="http://schemas.openxmlformats.org/package/2006/relationships"><Relationship Id="rId3" Type="http://schemas.openxmlformats.org/officeDocument/2006/relationships/hyperlink" Target="mailto:lou.kramer@amd.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825E3-342C-4A5D-81C4-53B09E9CEED1}"/>
              </a:ext>
            </a:extLst>
          </p:cNvPr>
          <p:cNvSpPr>
            <a:spLocks noGrp="1"/>
          </p:cNvSpPr>
          <p:nvPr>
            <p:ph type="body" sz="quarter" idx="11"/>
          </p:nvPr>
        </p:nvSpPr>
        <p:spPr/>
        <p:txBody>
          <a:bodyPr/>
          <a:lstStyle/>
          <a:p>
            <a:r>
              <a:rPr lang="de-DE" dirty="0"/>
              <a:t>Lou Kramer,</a:t>
            </a:r>
            <a:br>
              <a:rPr lang="de-DE" dirty="0"/>
            </a:br>
            <a:r>
              <a:rPr lang="de-DE" dirty="0"/>
              <a:t>Developer Technology Engineer, AMD</a:t>
            </a:r>
            <a:endParaRPr lang="en-DE" dirty="0"/>
          </a:p>
        </p:txBody>
      </p:sp>
      <p:sp>
        <p:nvSpPr>
          <p:cNvPr id="3" name="Title 2">
            <a:extLst>
              <a:ext uri="{FF2B5EF4-FFF2-40B4-BE49-F238E27FC236}">
                <a16:creationId xmlns:a16="http://schemas.microsoft.com/office/drawing/2014/main" id="{1CDDE506-F93F-445D-832F-97BDE3E18DA7}"/>
              </a:ext>
            </a:extLst>
          </p:cNvPr>
          <p:cNvSpPr>
            <a:spLocks noGrp="1"/>
          </p:cNvSpPr>
          <p:nvPr>
            <p:ph type="title"/>
          </p:nvPr>
        </p:nvSpPr>
        <p:spPr/>
        <p:txBody>
          <a:bodyPr>
            <a:normAutofit fontScale="90000"/>
          </a:bodyPr>
          <a:lstStyle/>
          <a:p>
            <a:r>
              <a:rPr lang="de-DE" dirty="0"/>
              <a:t>All the </a:t>
            </a:r>
            <a:br>
              <a:rPr lang="de-DE" dirty="0"/>
            </a:br>
            <a:r>
              <a:rPr lang="de-DE" dirty="0"/>
              <a:t>pipelines – Journey through the GPU</a:t>
            </a:r>
            <a:endParaRPr lang="en-DE" dirty="0"/>
          </a:p>
        </p:txBody>
      </p:sp>
    </p:spTree>
    <p:extLst>
      <p:ext uri="{BB962C8B-B14F-4D97-AF65-F5344CB8AC3E}">
        <p14:creationId xmlns:p14="http://schemas.microsoft.com/office/powerpoint/2010/main" val="10568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The Graphics Pipeline</a:t>
            </a:r>
            <a:endParaRPr lang="en-DE" dirty="0"/>
          </a:p>
        </p:txBody>
      </p:sp>
      <p:pic>
        <p:nvPicPr>
          <p:cNvPr id="4" name="Picture 3" descr="A close up of a sign&#10;&#10;Description automatically generated">
            <a:extLst>
              <a:ext uri="{FF2B5EF4-FFF2-40B4-BE49-F238E27FC236}">
                <a16:creationId xmlns:a16="http://schemas.microsoft.com/office/drawing/2014/main" id="{BCD62A48-14F0-4E05-BA46-1E0783815466}"/>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B9D7DDDA-E706-42BE-8EAE-1A60EB2E398A}"/>
              </a:ext>
            </a:extLst>
          </p:cNvPr>
          <p:cNvSpPr txBox="1"/>
          <p:nvPr/>
        </p:nvSpPr>
        <p:spPr>
          <a:xfrm>
            <a:off x="1041990" y="3002635"/>
            <a:ext cx="1839030" cy="369332"/>
          </a:xfrm>
          <a:prstGeom prst="rect">
            <a:avLst/>
          </a:prstGeom>
          <a:noFill/>
          <a:ln>
            <a:solidFill>
              <a:schemeClr val="bg1"/>
            </a:solidFill>
          </a:ln>
        </p:spPr>
        <p:txBody>
          <a:bodyPr wrap="none" rtlCol="0">
            <a:spAutoFit/>
          </a:bodyPr>
          <a:lstStyle/>
          <a:p>
            <a:r>
              <a:rPr lang="de-DE" dirty="0">
                <a:solidFill>
                  <a:schemeClr val="bg1"/>
                </a:solidFill>
              </a:rPr>
              <a:t>Input Assembler</a:t>
            </a:r>
            <a:endParaRPr lang="en-DE"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3244348" y="3002635"/>
            <a:ext cx="2313518" cy="369332"/>
          </a:xfrm>
          <a:prstGeom prst="rect">
            <a:avLst/>
          </a:prstGeom>
          <a:noFill/>
          <a:ln>
            <a:solidFill>
              <a:schemeClr val="bg1"/>
            </a:solidFill>
          </a:ln>
        </p:spPr>
        <p:txBody>
          <a:bodyPr wrap="none" rtlCol="0">
            <a:spAutoFit/>
          </a:bodyPr>
          <a:lstStyle/>
          <a:p>
            <a:r>
              <a:rPr lang="de-DE" dirty="0">
                <a:solidFill>
                  <a:schemeClr val="bg1"/>
                </a:solidFill>
              </a:rPr>
              <a:t>Vertex Shader Stage</a:t>
            </a:r>
            <a:endParaRPr lang="en-DE"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6008104" y="3002635"/>
            <a:ext cx="2005742" cy="369332"/>
          </a:xfrm>
          <a:prstGeom prst="rect">
            <a:avLst/>
          </a:prstGeom>
          <a:noFill/>
          <a:ln>
            <a:solidFill>
              <a:schemeClr val="bg1"/>
            </a:solidFill>
          </a:ln>
        </p:spPr>
        <p:txBody>
          <a:bodyPr wrap="none" rtlCol="0">
            <a:spAutoFit/>
          </a:bodyPr>
          <a:lstStyle/>
          <a:p>
            <a:r>
              <a:rPr lang="de-DE" dirty="0">
                <a:solidFill>
                  <a:schemeClr val="bg1"/>
                </a:solidFill>
              </a:rPr>
              <a:t>Tesselation Stage</a:t>
            </a:r>
            <a:endParaRPr lang="en-DE"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8464084" y="3002635"/>
            <a:ext cx="2672526" cy="369332"/>
          </a:xfrm>
          <a:prstGeom prst="rect">
            <a:avLst/>
          </a:prstGeom>
          <a:noFill/>
          <a:ln>
            <a:solidFill>
              <a:schemeClr val="bg1"/>
            </a:solidFill>
          </a:ln>
        </p:spPr>
        <p:txBody>
          <a:bodyPr wrap="none" rtlCol="0">
            <a:spAutoFit/>
          </a:bodyPr>
          <a:lstStyle/>
          <a:p>
            <a:r>
              <a:rPr lang="de-DE" dirty="0">
                <a:solidFill>
                  <a:schemeClr val="bg1"/>
                </a:solidFill>
              </a:rPr>
              <a:t>Geometry Shader Stage</a:t>
            </a:r>
            <a:endParaRPr lang="en-DE"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1012079" y="3878049"/>
            <a:ext cx="1236236" cy="369332"/>
          </a:xfrm>
          <a:prstGeom prst="rect">
            <a:avLst/>
          </a:prstGeom>
          <a:noFill/>
          <a:ln>
            <a:solidFill>
              <a:schemeClr val="bg1"/>
            </a:solidFill>
          </a:ln>
        </p:spPr>
        <p:txBody>
          <a:bodyPr wrap="none" rtlCol="0">
            <a:spAutoFit/>
          </a:bodyPr>
          <a:lstStyle/>
          <a:p>
            <a:r>
              <a:rPr lang="de-DE" dirty="0">
                <a:solidFill>
                  <a:schemeClr val="bg1"/>
                </a:solidFill>
              </a:rPr>
              <a:t>Rasterizer</a:t>
            </a:r>
            <a:endParaRPr lang="en-DE"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3244348" y="3873243"/>
            <a:ext cx="2159566" cy="369332"/>
          </a:xfrm>
          <a:prstGeom prst="rect">
            <a:avLst/>
          </a:prstGeom>
          <a:noFill/>
          <a:ln>
            <a:solidFill>
              <a:schemeClr val="bg1"/>
            </a:solidFill>
          </a:ln>
        </p:spPr>
        <p:txBody>
          <a:bodyPr wrap="none" rtlCol="0">
            <a:spAutoFit/>
          </a:bodyPr>
          <a:lstStyle/>
          <a:p>
            <a:r>
              <a:rPr lang="de-DE" dirty="0">
                <a:solidFill>
                  <a:schemeClr val="bg1"/>
                </a:solidFill>
              </a:rPr>
              <a:t>Pixel Shader Stage</a:t>
            </a:r>
            <a:endParaRPr lang="en-DE"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6008104" y="3878049"/>
            <a:ext cx="1672253" cy="369332"/>
          </a:xfrm>
          <a:prstGeom prst="rect">
            <a:avLst/>
          </a:prstGeom>
          <a:noFill/>
          <a:ln>
            <a:solidFill>
              <a:schemeClr val="bg1"/>
            </a:solidFill>
          </a:ln>
        </p:spPr>
        <p:txBody>
          <a:bodyPr wrap="none" rtlCol="0">
            <a:spAutoFit/>
          </a:bodyPr>
          <a:lstStyle/>
          <a:p>
            <a:r>
              <a:rPr lang="de-DE" dirty="0">
                <a:solidFill>
                  <a:schemeClr val="bg1"/>
                </a:solidFill>
              </a:rPr>
              <a:t>Output Merger</a:t>
            </a:r>
            <a:endParaRPr lang="en-DE"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2881020" y="3187301"/>
            <a:ext cx="36332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a:off x="5557866" y="3187301"/>
            <a:ext cx="45023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8013846" y="3187301"/>
            <a:ext cx="45023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3AE758C-51CA-4496-89AD-9F860C19521A}"/>
              </a:ext>
            </a:extLst>
          </p:cNvPr>
          <p:cNvCxnSpPr>
            <a:stCxn id="11" idx="3"/>
            <a:endCxn id="13" idx="1"/>
          </p:cNvCxnSpPr>
          <p:nvPr/>
        </p:nvCxnSpPr>
        <p:spPr>
          <a:xfrm flipH="1">
            <a:off x="1012079" y="3187301"/>
            <a:ext cx="10124531" cy="875414"/>
          </a:xfrm>
          <a:prstGeom prst="bentConnector5">
            <a:avLst>
              <a:gd name="adj1" fmla="val -2258"/>
              <a:gd name="adj2" fmla="val 50000"/>
              <a:gd name="adj3" fmla="val 10225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flipV="1">
            <a:off x="2248315" y="4057909"/>
            <a:ext cx="996033" cy="48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5403914" y="4057909"/>
            <a:ext cx="604190" cy="48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8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The Compute Pipeline</a:t>
            </a:r>
            <a:endParaRPr lang="en-DE" dirty="0"/>
          </a:p>
        </p:txBody>
      </p:sp>
      <p:pic>
        <p:nvPicPr>
          <p:cNvPr id="4" name="Picture 3" descr="A close up of a sign&#10;&#10;Description automatically generated">
            <a:extLst>
              <a:ext uri="{FF2B5EF4-FFF2-40B4-BE49-F238E27FC236}">
                <a16:creationId xmlns:a16="http://schemas.microsoft.com/office/drawing/2014/main" id="{BCD62A48-14F0-4E05-BA46-1E0783815466}"/>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7" name="TextBox 6">
            <a:extLst>
              <a:ext uri="{FF2B5EF4-FFF2-40B4-BE49-F238E27FC236}">
                <a16:creationId xmlns:a16="http://schemas.microsoft.com/office/drawing/2014/main" id="{B42CAF0D-BCC7-4EA7-835D-3F9125D3E55C}"/>
              </a:ext>
            </a:extLst>
          </p:cNvPr>
          <p:cNvSpPr txBox="1"/>
          <p:nvPr/>
        </p:nvSpPr>
        <p:spPr>
          <a:xfrm>
            <a:off x="3244348" y="3002635"/>
            <a:ext cx="2595582" cy="369332"/>
          </a:xfrm>
          <a:prstGeom prst="rect">
            <a:avLst/>
          </a:prstGeom>
          <a:noFill/>
          <a:ln>
            <a:solidFill>
              <a:schemeClr val="bg1"/>
            </a:solidFill>
          </a:ln>
        </p:spPr>
        <p:txBody>
          <a:bodyPr wrap="none" rtlCol="0">
            <a:spAutoFit/>
          </a:bodyPr>
          <a:lstStyle/>
          <a:p>
            <a:r>
              <a:rPr lang="de-DE" dirty="0">
                <a:solidFill>
                  <a:schemeClr val="bg1"/>
                </a:solidFill>
              </a:rPr>
              <a:t>Compute Shader Stage</a:t>
            </a:r>
            <a:endParaRPr lang="en-DE" dirty="0">
              <a:solidFill>
                <a:schemeClr val="bg1"/>
              </a:solidFill>
            </a:endParaRPr>
          </a:p>
        </p:txBody>
      </p:sp>
    </p:spTree>
    <p:extLst>
      <p:ext uri="{BB962C8B-B14F-4D97-AF65-F5344CB8AC3E}">
        <p14:creationId xmlns:p14="http://schemas.microsoft.com/office/powerpoint/2010/main" val="363209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The Logical Pipelines</a:t>
            </a:r>
            <a:endParaRPr lang="en-DE" dirty="0"/>
          </a:p>
        </p:txBody>
      </p:sp>
      <p:pic>
        <p:nvPicPr>
          <p:cNvPr id="4" name="Picture 3" descr="A close up of a sign&#10;&#10;Description automatically generated">
            <a:extLst>
              <a:ext uri="{FF2B5EF4-FFF2-40B4-BE49-F238E27FC236}">
                <a16:creationId xmlns:a16="http://schemas.microsoft.com/office/drawing/2014/main" id="{BCD62A48-14F0-4E05-BA46-1E0783815466}"/>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B9D7DDDA-E706-42BE-8EAE-1A60EB2E398A}"/>
              </a:ext>
            </a:extLst>
          </p:cNvPr>
          <p:cNvSpPr txBox="1"/>
          <p:nvPr/>
        </p:nvSpPr>
        <p:spPr>
          <a:xfrm>
            <a:off x="1526834" y="2859051"/>
            <a:ext cx="1839030" cy="369332"/>
          </a:xfrm>
          <a:prstGeom prst="rect">
            <a:avLst/>
          </a:prstGeom>
          <a:noFill/>
          <a:ln>
            <a:solidFill>
              <a:schemeClr val="bg1"/>
            </a:solidFill>
          </a:ln>
        </p:spPr>
        <p:txBody>
          <a:bodyPr wrap="none" rtlCol="0">
            <a:spAutoFit/>
          </a:bodyPr>
          <a:lstStyle/>
          <a:p>
            <a:r>
              <a:rPr lang="de-DE" dirty="0">
                <a:solidFill>
                  <a:schemeClr val="bg1"/>
                </a:solidFill>
              </a:rPr>
              <a:t>Input Assembler</a:t>
            </a:r>
            <a:endParaRPr lang="en-DE"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3729192" y="2859051"/>
            <a:ext cx="2313518" cy="369332"/>
          </a:xfrm>
          <a:prstGeom prst="rect">
            <a:avLst/>
          </a:prstGeom>
          <a:noFill/>
          <a:ln>
            <a:solidFill>
              <a:schemeClr val="bg1"/>
            </a:solidFill>
          </a:ln>
        </p:spPr>
        <p:txBody>
          <a:bodyPr wrap="none" rtlCol="0">
            <a:spAutoFit/>
          </a:bodyPr>
          <a:lstStyle/>
          <a:p>
            <a:r>
              <a:rPr lang="de-DE" dirty="0">
                <a:solidFill>
                  <a:schemeClr val="bg1"/>
                </a:solidFill>
              </a:rPr>
              <a:t>Vertex Shader Stage</a:t>
            </a:r>
            <a:endParaRPr lang="en-DE"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6492948" y="2859051"/>
            <a:ext cx="2005742" cy="369332"/>
          </a:xfrm>
          <a:prstGeom prst="rect">
            <a:avLst/>
          </a:prstGeom>
          <a:noFill/>
          <a:ln>
            <a:solidFill>
              <a:schemeClr val="bg1"/>
            </a:solidFill>
          </a:ln>
        </p:spPr>
        <p:txBody>
          <a:bodyPr wrap="none" rtlCol="0">
            <a:spAutoFit/>
          </a:bodyPr>
          <a:lstStyle/>
          <a:p>
            <a:r>
              <a:rPr lang="de-DE" dirty="0">
                <a:solidFill>
                  <a:schemeClr val="bg1"/>
                </a:solidFill>
              </a:rPr>
              <a:t>Tesselation Stage</a:t>
            </a:r>
            <a:endParaRPr lang="en-DE"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8948928" y="2859051"/>
            <a:ext cx="2672526" cy="369332"/>
          </a:xfrm>
          <a:prstGeom prst="rect">
            <a:avLst/>
          </a:prstGeom>
          <a:noFill/>
          <a:ln>
            <a:solidFill>
              <a:schemeClr val="bg1"/>
            </a:solidFill>
          </a:ln>
        </p:spPr>
        <p:txBody>
          <a:bodyPr wrap="none" rtlCol="0">
            <a:spAutoFit/>
          </a:bodyPr>
          <a:lstStyle/>
          <a:p>
            <a:r>
              <a:rPr lang="de-DE" dirty="0">
                <a:solidFill>
                  <a:schemeClr val="bg1"/>
                </a:solidFill>
              </a:rPr>
              <a:t>Geometry Shader Stage</a:t>
            </a:r>
            <a:endParaRPr lang="en-DE"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1496923" y="3734465"/>
            <a:ext cx="1236236" cy="369332"/>
          </a:xfrm>
          <a:prstGeom prst="rect">
            <a:avLst/>
          </a:prstGeom>
          <a:noFill/>
          <a:ln>
            <a:solidFill>
              <a:schemeClr val="bg1"/>
            </a:solidFill>
          </a:ln>
        </p:spPr>
        <p:txBody>
          <a:bodyPr wrap="none" rtlCol="0">
            <a:spAutoFit/>
          </a:bodyPr>
          <a:lstStyle/>
          <a:p>
            <a:r>
              <a:rPr lang="de-DE" dirty="0">
                <a:solidFill>
                  <a:schemeClr val="bg1"/>
                </a:solidFill>
              </a:rPr>
              <a:t>Rasterizer</a:t>
            </a:r>
            <a:endParaRPr lang="en-DE"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3729192" y="3729659"/>
            <a:ext cx="2159566" cy="369332"/>
          </a:xfrm>
          <a:prstGeom prst="rect">
            <a:avLst/>
          </a:prstGeom>
          <a:noFill/>
          <a:ln>
            <a:solidFill>
              <a:schemeClr val="bg1"/>
            </a:solidFill>
          </a:ln>
        </p:spPr>
        <p:txBody>
          <a:bodyPr wrap="none" rtlCol="0">
            <a:spAutoFit/>
          </a:bodyPr>
          <a:lstStyle/>
          <a:p>
            <a:r>
              <a:rPr lang="de-DE" dirty="0">
                <a:solidFill>
                  <a:schemeClr val="bg1"/>
                </a:solidFill>
              </a:rPr>
              <a:t>Pixel Shader Stage</a:t>
            </a:r>
            <a:endParaRPr lang="en-DE"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6492948" y="3734465"/>
            <a:ext cx="1672253" cy="369332"/>
          </a:xfrm>
          <a:prstGeom prst="rect">
            <a:avLst/>
          </a:prstGeom>
          <a:noFill/>
          <a:ln>
            <a:solidFill>
              <a:schemeClr val="bg1"/>
            </a:solidFill>
          </a:ln>
        </p:spPr>
        <p:txBody>
          <a:bodyPr wrap="none" rtlCol="0">
            <a:spAutoFit/>
          </a:bodyPr>
          <a:lstStyle/>
          <a:p>
            <a:r>
              <a:rPr lang="de-DE" dirty="0">
                <a:solidFill>
                  <a:schemeClr val="bg1"/>
                </a:solidFill>
              </a:rPr>
              <a:t>Output Merger</a:t>
            </a:r>
            <a:endParaRPr lang="en-DE"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3365864" y="3043717"/>
            <a:ext cx="36332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a:off x="6042710" y="3043717"/>
            <a:ext cx="45023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8498690" y="3043717"/>
            <a:ext cx="45023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3AE758C-51CA-4496-89AD-9F860C19521A}"/>
              </a:ext>
            </a:extLst>
          </p:cNvPr>
          <p:cNvCxnSpPr>
            <a:stCxn id="11" idx="3"/>
            <a:endCxn id="13" idx="1"/>
          </p:cNvCxnSpPr>
          <p:nvPr/>
        </p:nvCxnSpPr>
        <p:spPr>
          <a:xfrm flipH="1">
            <a:off x="1496923" y="3043717"/>
            <a:ext cx="10124531" cy="875414"/>
          </a:xfrm>
          <a:prstGeom prst="bentConnector5">
            <a:avLst>
              <a:gd name="adj1" fmla="val -2258"/>
              <a:gd name="adj2" fmla="val 50000"/>
              <a:gd name="adj3" fmla="val 10225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flipV="1">
            <a:off x="2733159" y="3914325"/>
            <a:ext cx="996033" cy="48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5888758" y="3914325"/>
            <a:ext cx="604190" cy="48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7F0C26-E17B-4AA8-8CF1-D306AB787E33}"/>
              </a:ext>
            </a:extLst>
          </p:cNvPr>
          <p:cNvSpPr txBox="1"/>
          <p:nvPr/>
        </p:nvSpPr>
        <p:spPr>
          <a:xfrm>
            <a:off x="4937052" y="5276742"/>
            <a:ext cx="2595582" cy="369332"/>
          </a:xfrm>
          <a:prstGeom prst="rect">
            <a:avLst/>
          </a:prstGeom>
          <a:noFill/>
          <a:ln>
            <a:solidFill>
              <a:schemeClr val="bg1"/>
            </a:solidFill>
          </a:ln>
        </p:spPr>
        <p:txBody>
          <a:bodyPr wrap="none" rtlCol="0">
            <a:spAutoFit/>
          </a:bodyPr>
          <a:lstStyle/>
          <a:p>
            <a:r>
              <a:rPr lang="de-DE" dirty="0">
                <a:solidFill>
                  <a:schemeClr val="bg1"/>
                </a:solidFill>
              </a:rPr>
              <a:t>Compute Shader Stage</a:t>
            </a:r>
            <a:endParaRPr lang="en-DE" dirty="0">
              <a:solidFill>
                <a:schemeClr val="bg1"/>
              </a:solidFill>
            </a:endParaRPr>
          </a:p>
        </p:txBody>
      </p:sp>
      <p:grpSp>
        <p:nvGrpSpPr>
          <p:cNvPr id="29" name="Group 28">
            <a:extLst>
              <a:ext uri="{FF2B5EF4-FFF2-40B4-BE49-F238E27FC236}">
                <a16:creationId xmlns:a16="http://schemas.microsoft.com/office/drawing/2014/main" id="{C0132A16-CF19-48B1-B73E-E5CA3A24CBF7}"/>
              </a:ext>
            </a:extLst>
          </p:cNvPr>
          <p:cNvGrpSpPr/>
          <p:nvPr/>
        </p:nvGrpSpPr>
        <p:grpSpPr>
          <a:xfrm>
            <a:off x="391236" y="2648813"/>
            <a:ext cx="813521" cy="813521"/>
            <a:chOff x="790353" y="505046"/>
            <a:chExt cx="2280329" cy="2280329"/>
          </a:xfrm>
        </p:grpSpPr>
        <p:pic>
          <p:nvPicPr>
            <p:cNvPr id="31" name="Graphic 30" descr="Fox">
              <a:extLst>
                <a:ext uri="{FF2B5EF4-FFF2-40B4-BE49-F238E27FC236}">
                  <a16:creationId xmlns:a16="http://schemas.microsoft.com/office/drawing/2014/main" id="{C4D9E26C-8F52-41F5-B3A5-8BD09C0A25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353" y="505046"/>
              <a:ext cx="2280329" cy="2280329"/>
            </a:xfrm>
            <a:prstGeom prst="rect">
              <a:avLst/>
            </a:prstGeom>
          </p:spPr>
        </p:pic>
        <p:sp>
          <p:nvSpPr>
            <p:cNvPr id="32" name="Isosceles Triangle 31">
              <a:extLst>
                <a:ext uri="{FF2B5EF4-FFF2-40B4-BE49-F238E27FC236}">
                  <a16:creationId xmlns:a16="http://schemas.microsoft.com/office/drawing/2014/main" id="{0269A904-DEDD-44D6-85F6-FFAF5DA98AE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33" name="Isosceles Triangle 32">
              <a:extLst>
                <a:ext uri="{FF2B5EF4-FFF2-40B4-BE49-F238E27FC236}">
                  <a16:creationId xmlns:a16="http://schemas.microsoft.com/office/drawing/2014/main" id="{4DE7218D-53DF-4DDB-A159-45512140EAFE}"/>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34" name="Isosceles Triangle 33">
              <a:extLst>
                <a:ext uri="{FF2B5EF4-FFF2-40B4-BE49-F238E27FC236}">
                  <a16:creationId xmlns:a16="http://schemas.microsoft.com/office/drawing/2014/main" id="{E661ADB1-24EC-4C1A-8977-BE523BFABE9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35" name="Isosceles Triangle 34">
              <a:extLst>
                <a:ext uri="{FF2B5EF4-FFF2-40B4-BE49-F238E27FC236}">
                  <a16:creationId xmlns:a16="http://schemas.microsoft.com/office/drawing/2014/main" id="{623A8E6F-31AA-4050-A1AC-549178B8838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pic>
        <p:nvPicPr>
          <p:cNvPr id="28" name="Graphic 27" descr="Dim (Medium Sun)">
            <a:extLst>
              <a:ext uri="{FF2B5EF4-FFF2-40B4-BE49-F238E27FC236}">
                <a16:creationId xmlns:a16="http://schemas.microsoft.com/office/drawing/2014/main" id="{F3C4A9DE-33F9-45BA-8780-F0ED9E182C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99196" y="5224147"/>
            <a:ext cx="474521" cy="474521"/>
          </a:xfrm>
          <a:prstGeom prst="rect">
            <a:avLst/>
          </a:prstGeom>
        </p:spPr>
      </p:pic>
      <p:sp>
        <p:nvSpPr>
          <p:cNvPr id="37" name="TextBox 36">
            <a:extLst>
              <a:ext uri="{FF2B5EF4-FFF2-40B4-BE49-F238E27FC236}">
                <a16:creationId xmlns:a16="http://schemas.microsoft.com/office/drawing/2014/main" id="{4025127E-C8F7-4A4E-85BD-9D65B35873AD}"/>
              </a:ext>
            </a:extLst>
          </p:cNvPr>
          <p:cNvSpPr txBox="1"/>
          <p:nvPr/>
        </p:nvSpPr>
        <p:spPr>
          <a:xfrm>
            <a:off x="585468" y="5276742"/>
            <a:ext cx="3313728" cy="369332"/>
          </a:xfrm>
          <a:prstGeom prst="rect">
            <a:avLst/>
          </a:prstGeom>
          <a:noFill/>
        </p:spPr>
        <p:txBody>
          <a:bodyPr wrap="none" rtlCol="0">
            <a:spAutoFit/>
          </a:bodyPr>
          <a:lstStyle/>
          <a:p>
            <a:r>
              <a:rPr lang="de-DE" dirty="0">
                <a:solidFill>
                  <a:schemeClr val="bg1"/>
                </a:solidFill>
              </a:rPr>
              <a:t>e.g.: Compute Lighting Shader</a:t>
            </a:r>
            <a:endParaRPr lang="en-DE" dirty="0">
              <a:solidFill>
                <a:schemeClr val="bg1"/>
              </a:solidFill>
            </a:endParaRPr>
          </a:p>
        </p:txBody>
      </p:sp>
    </p:spTree>
    <p:extLst>
      <p:ext uri="{BB962C8B-B14F-4D97-AF65-F5344CB8AC3E}">
        <p14:creationId xmlns:p14="http://schemas.microsoft.com/office/powerpoint/2010/main" val="43897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7" name="TextBox 6">
            <a:extLst>
              <a:ext uri="{FF2B5EF4-FFF2-40B4-BE49-F238E27FC236}">
                <a16:creationId xmlns:a16="http://schemas.microsoft.com/office/drawing/2014/main" id="{DF40BDD9-5A3F-4E9C-8539-60912B637B7D}"/>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stCxn id="6" idx="3"/>
            <a:endCxn id="7" idx="1"/>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1" name="TextBox 50">
            <a:extLst>
              <a:ext uri="{FF2B5EF4-FFF2-40B4-BE49-F238E27FC236}">
                <a16:creationId xmlns:a16="http://schemas.microsoft.com/office/drawing/2014/main" id="{A52B3575-B445-4440-8E97-0122806E1360}"/>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53" name="TextBox 52">
            <a:extLst>
              <a:ext uri="{FF2B5EF4-FFF2-40B4-BE49-F238E27FC236}">
                <a16:creationId xmlns:a16="http://schemas.microsoft.com/office/drawing/2014/main" id="{566A27FD-BCC2-4B34-8EAE-80FBE4687F87}"/>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stCxn id="11" idx="2"/>
            <a:endCxn id="7"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stCxn id="5" idx="0"/>
            <a:endCxn id="7"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stCxn id="7"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BA3603F-280D-4F57-A249-7C96B04F27AA}"/>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ED98ABF-1D9F-470C-8396-78656783F8BD}"/>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cxnSp>
        <p:nvCxnSpPr>
          <p:cNvPr id="110" name="Straight Arrow Connector 109">
            <a:extLst>
              <a:ext uri="{FF2B5EF4-FFF2-40B4-BE49-F238E27FC236}">
                <a16:creationId xmlns:a16="http://schemas.microsoft.com/office/drawing/2014/main" id="{AD436A88-96B3-41B6-A241-E73953DA22FC}"/>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CED6E69-A872-4FB6-AA65-F5DC6411BD55}"/>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3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6"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6"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6"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3" name="TextBox 2">
            <a:extLst>
              <a:ext uri="{FF2B5EF4-FFF2-40B4-BE49-F238E27FC236}">
                <a16:creationId xmlns:a16="http://schemas.microsoft.com/office/drawing/2014/main" id="{85BAD568-5C60-4321-99AD-B7C443118E5D}"/>
              </a:ext>
            </a:extLst>
          </p:cNvPr>
          <p:cNvSpPr txBox="1"/>
          <p:nvPr/>
        </p:nvSpPr>
        <p:spPr>
          <a:xfrm>
            <a:off x="246125" y="4800310"/>
            <a:ext cx="6429965" cy="1200329"/>
          </a:xfrm>
          <a:prstGeom prst="rect">
            <a:avLst/>
          </a:prstGeom>
          <a:noFill/>
        </p:spPr>
        <p:txBody>
          <a:bodyPr wrap="none" rtlCol="0">
            <a:spAutoFit/>
          </a:bodyPr>
          <a:lstStyle/>
          <a:p>
            <a:r>
              <a:rPr lang="de-DE" b="1" dirty="0">
                <a:solidFill>
                  <a:schemeClr val="bg1"/>
                </a:solidFill>
              </a:rPr>
              <a:t>Command Processor (CP)</a:t>
            </a:r>
          </a:p>
          <a:p>
            <a:r>
              <a:rPr lang="de-DE" dirty="0">
                <a:solidFill>
                  <a:schemeClr val="bg1"/>
                </a:solidFill>
              </a:rPr>
              <a:t>Processes the list of commands received by the CPU.</a:t>
            </a:r>
            <a:endParaRPr lang="en-DE" dirty="0">
              <a:solidFill>
                <a:schemeClr val="bg1"/>
              </a:solidFill>
            </a:endParaRPr>
          </a:p>
          <a:p>
            <a:r>
              <a:rPr lang="de-DE" dirty="0">
                <a:solidFill>
                  <a:schemeClr val="bg1"/>
                </a:solidFill>
              </a:rPr>
              <a:t>Sets the GPU in the correct ‚state‘ to execute the commands.</a:t>
            </a:r>
          </a:p>
          <a:p>
            <a:endParaRPr lang="en-DE" dirty="0">
              <a:solidFill>
                <a:schemeClr val="bg1"/>
              </a:solidFill>
            </a:endParaRPr>
          </a:p>
        </p:txBody>
      </p:sp>
      <p:sp>
        <p:nvSpPr>
          <p:cNvPr id="46" name="TextBox 45">
            <a:extLst>
              <a:ext uri="{FF2B5EF4-FFF2-40B4-BE49-F238E27FC236}">
                <a16:creationId xmlns:a16="http://schemas.microsoft.com/office/drawing/2014/main" id="{43346B50-B200-4593-96A0-3E696E86C875}"/>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8" name="Straight Arrow Connector 47">
            <a:extLst>
              <a:ext uri="{FF2B5EF4-FFF2-40B4-BE49-F238E27FC236}">
                <a16:creationId xmlns:a16="http://schemas.microsoft.com/office/drawing/2014/main" id="{6AC988F2-6DF6-4EAF-9F46-8760A373EDCB}"/>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DBCAB63-E3DF-4D18-BD28-401461205484}"/>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E822FD7-2B70-46A6-B031-7B2EB74A6312}"/>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43" name="TextBox 42">
            <a:extLst>
              <a:ext uri="{FF2B5EF4-FFF2-40B4-BE49-F238E27FC236}">
                <a16:creationId xmlns:a16="http://schemas.microsoft.com/office/drawing/2014/main" id="{84429CF1-C4C1-4A6A-8F4C-8293456B532E}"/>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E94A2445-64DB-46CF-B1E0-99CFBC157943}"/>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8B31C9-C2BC-4F2B-B803-8DB33360B9CB}"/>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67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170"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170"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170"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41" name="TextBox 40">
            <a:extLst>
              <a:ext uri="{FF2B5EF4-FFF2-40B4-BE49-F238E27FC236}">
                <a16:creationId xmlns:a16="http://schemas.microsoft.com/office/drawing/2014/main" id="{284FA6E9-4B4F-404C-9FCC-35A7BC43F3F3}"/>
              </a:ext>
            </a:extLst>
          </p:cNvPr>
          <p:cNvSpPr txBox="1"/>
          <p:nvPr/>
        </p:nvSpPr>
        <p:spPr>
          <a:xfrm>
            <a:off x="246125" y="4800310"/>
            <a:ext cx="6335902" cy="1200329"/>
          </a:xfrm>
          <a:prstGeom prst="rect">
            <a:avLst/>
          </a:prstGeom>
          <a:noFill/>
        </p:spPr>
        <p:txBody>
          <a:bodyPr wrap="none" rtlCol="0">
            <a:spAutoFit/>
          </a:bodyPr>
          <a:lstStyle/>
          <a:p>
            <a:r>
              <a:rPr lang="de-DE" b="1" dirty="0">
                <a:solidFill>
                  <a:schemeClr val="bg1"/>
                </a:solidFill>
              </a:rPr>
              <a:t>Geometry Engine (GE)</a:t>
            </a:r>
          </a:p>
          <a:p>
            <a:r>
              <a:rPr lang="de-DE" dirty="0">
                <a:solidFill>
                  <a:schemeClr val="bg1"/>
                </a:solidFill>
              </a:rPr>
              <a:t>Knows about topology (points, lines, triangles) / connectivity.</a:t>
            </a:r>
          </a:p>
          <a:p>
            <a:endParaRPr lang="de-DE" dirty="0">
              <a:solidFill>
                <a:schemeClr val="bg1"/>
              </a:solidFill>
            </a:endParaRPr>
          </a:p>
          <a:p>
            <a:r>
              <a:rPr lang="de-DE" dirty="0">
                <a:solidFill>
                  <a:schemeClr val="bg1"/>
                </a:solidFill>
              </a:rPr>
              <a:t>			?</a:t>
            </a:r>
          </a:p>
        </p:txBody>
      </p:sp>
      <p:grpSp>
        <p:nvGrpSpPr>
          <p:cNvPr id="43" name="Group 42">
            <a:extLst>
              <a:ext uri="{FF2B5EF4-FFF2-40B4-BE49-F238E27FC236}">
                <a16:creationId xmlns:a16="http://schemas.microsoft.com/office/drawing/2014/main" id="{C84CD477-741F-452E-A280-902F1F498406}"/>
              </a:ext>
            </a:extLst>
          </p:cNvPr>
          <p:cNvGrpSpPr/>
          <p:nvPr/>
        </p:nvGrpSpPr>
        <p:grpSpPr>
          <a:xfrm>
            <a:off x="3777197" y="5301024"/>
            <a:ext cx="813521" cy="813521"/>
            <a:chOff x="790353" y="505046"/>
            <a:chExt cx="2280329" cy="2280329"/>
          </a:xfrm>
        </p:grpSpPr>
        <p:pic>
          <p:nvPicPr>
            <p:cNvPr id="45" name="Graphic 44" descr="Fox">
              <a:extLst>
                <a:ext uri="{FF2B5EF4-FFF2-40B4-BE49-F238E27FC236}">
                  <a16:creationId xmlns:a16="http://schemas.microsoft.com/office/drawing/2014/main" id="{43D95B6F-81B8-47E9-BB3E-45A1734726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353" y="505046"/>
              <a:ext cx="2280329" cy="2280329"/>
            </a:xfrm>
            <a:prstGeom prst="rect">
              <a:avLst/>
            </a:prstGeom>
          </p:spPr>
        </p:pic>
        <p:sp>
          <p:nvSpPr>
            <p:cNvPr id="46" name="Isosceles Triangle 45">
              <a:extLst>
                <a:ext uri="{FF2B5EF4-FFF2-40B4-BE49-F238E27FC236}">
                  <a16:creationId xmlns:a16="http://schemas.microsoft.com/office/drawing/2014/main" id="{2BEE6301-3D44-4150-8067-39540B89E7B1}"/>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48" name="Isosceles Triangle 47">
              <a:extLst>
                <a:ext uri="{FF2B5EF4-FFF2-40B4-BE49-F238E27FC236}">
                  <a16:creationId xmlns:a16="http://schemas.microsoft.com/office/drawing/2014/main" id="{014205DF-7808-4C48-AC99-1FA01E8AB869}"/>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0" name="Isosceles Triangle 49">
              <a:extLst>
                <a:ext uri="{FF2B5EF4-FFF2-40B4-BE49-F238E27FC236}">
                  <a16:creationId xmlns:a16="http://schemas.microsoft.com/office/drawing/2014/main" id="{8DC63CAF-2DD5-4B6E-8204-E9321F4C035C}"/>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2" name="Isosceles Triangle 51">
              <a:extLst>
                <a:ext uri="{FF2B5EF4-FFF2-40B4-BE49-F238E27FC236}">
                  <a16:creationId xmlns:a16="http://schemas.microsoft.com/office/drawing/2014/main" id="{A96B51F3-5AC5-4D63-9CFD-008AF96C209B}"/>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grpSp>
        <p:nvGrpSpPr>
          <p:cNvPr id="164" name="Group 163">
            <a:extLst>
              <a:ext uri="{FF2B5EF4-FFF2-40B4-BE49-F238E27FC236}">
                <a16:creationId xmlns:a16="http://schemas.microsoft.com/office/drawing/2014/main" id="{25EEC835-DC3C-4E7D-9640-6385BDA72767}"/>
              </a:ext>
            </a:extLst>
          </p:cNvPr>
          <p:cNvGrpSpPr/>
          <p:nvPr/>
        </p:nvGrpSpPr>
        <p:grpSpPr>
          <a:xfrm>
            <a:off x="1883933" y="5609031"/>
            <a:ext cx="878160" cy="337216"/>
            <a:chOff x="3130230" y="5609026"/>
            <a:chExt cx="878160" cy="337216"/>
          </a:xfrm>
        </p:grpSpPr>
        <p:sp>
          <p:nvSpPr>
            <p:cNvPr id="115" name="Isosceles Triangle 114">
              <a:extLst>
                <a:ext uri="{FF2B5EF4-FFF2-40B4-BE49-F238E27FC236}">
                  <a16:creationId xmlns:a16="http://schemas.microsoft.com/office/drawing/2014/main" id="{DA4CD5DB-ABD5-4A4C-8254-FA4F1DA654E3}"/>
                </a:ext>
              </a:extLst>
            </p:cNvPr>
            <p:cNvSpPr/>
            <p:nvPr/>
          </p:nvSpPr>
          <p:spPr>
            <a:xfrm>
              <a:off x="3305864"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17" name="Isosceles Triangle 116">
              <a:extLst>
                <a:ext uri="{FF2B5EF4-FFF2-40B4-BE49-F238E27FC236}">
                  <a16:creationId xmlns:a16="http://schemas.microsoft.com/office/drawing/2014/main" id="{151D124E-79CB-413D-8575-0671BE6229CB}"/>
                </a:ext>
              </a:extLst>
            </p:cNvPr>
            <p:cNvSpPr/>
            <p:nvPr/>
          </p:nvSpPr>
          <p:spPr>
            <a:xfrm rot="10800000">
              <a:off x="3481494"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19" name="Isosceles Triangle 118">
              <a:extLst>
                <a:ext uri="{FF2B5EF4-FFF2-40B4-BE49-F238E27FC236}">
                  <a16:creationId xmlns:a16="http://schemas.microsoft.com/office/drawing/2014/main" id="{84EBE9E7-E096-4A8D-BB91-792904D62501}"/>
                </a:ext>
              </a:extLst>
            </p:cNvPr>
            <p:cNvSpPr/>
            <p:nvPr/>
          </p:nvSpPr>
          <p:spPr>
            <a:xfrm>
              <a:off x="3657127"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21" name="Isosceles Triangle 120">
              <a:extLst>
                <a:ext uri="{FF2B5EF4-FFF2-40B4-BE49-F238E27FC236}">
                  <a16:creationId xmlns:a16="http://schemas.microsoft.com/office/drawing/2014/main" id="{01AA628E-B6E9-41B7-AC8C-C7CE720BC0E6}"/>
                </a:ext>
              </a:extLst>
            </p:cNvPr>
            <p:cNvSpPr/>
            <p:nvPr/>
          </p:nvSpPr>
          <p:spPr>
            <a:xfrm rot="10800000">
              <a:off x="3130230" y="5609026"/>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grpSp>
        <p:nvGrpSpPr>
          <p:cNvPr id="165" name="Group 164">
            <a:extLst>
              <a:ext uri="{FF2B5EF4-FFF2-40B4-BE49-F238E27FC236}">
                <a16:creationId xmlns:a16="http://schemas.microsoft.com/office/drawing/2014/main" id="{EDC34B1E-0E73-4711-8870-811586D647E7}"/>
              </a:ext>
            </a:extLst>
          </p:cNvPr>
          <p:cNvGrpSpPr/>
          <p:nvPr/>
        </p:nvGrpSpPr>
        <p:grpSpPr>
          <a:xfrm>
            <a:off x="610932" y="5592820"/>
            <a:ext cx="878160" cy="337216"/>
            <a:chOff x="764774" y="5609027"/>
            <a:chExt cx="878160" cy="337216"/>
          </a:xfrm>
        </p:grpSpPr>
        <p:cxnSp>
          <p:nvCxnSpPr>
            <p:cNvPr id="158" name="Straight Connector 157">
              <a:extLst>
                <a:ext uri="{FF2B5EF4-FFF2-40B4-BE49-F238E27FC236}">
                  <a16:creationId xmlns:a16="http://schemas.microsoft.com/office/drawing/2014/main" id="{046CDC5C-C637-42E5-BB31-6B650B76AB2E}"/>
                </a:ext>
              </a:extLst>
            </p:cNvPr>
            <p:cNvCxnSpPr>
              <a:cxnSpLocks/>
            </p:cNvCxnSpPr>
            <p:nvPr/>
          </p:nvCxnSpPr>
          <p:spPr>
            <a:xfrm flipH="1" flipV="1">
              <a:off x="1467303" y="5609029"/>
              <a:ext cx="175631" cy="3372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B6C6991-32AD-4863-B00D-EB56088AB1AF}"/>
                </a:ext>
              </a:extLst>
            </p:cNvPr>
            <p:cNvCxnSpPr>
              <a:cxnSpLocks/>
            </p:cNvCxnSpPr>
            <p:nvPr/>
          </p:nvCxnSpPr>
          <p:spPr>
            <a:xfrm>
              <a:off x="764774" y="5609027"/>
              <a:ext cx="35126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9B099C8-E973-4BD7-9213-1AE14C9CC08E}"/>
                </a:ext>
              </a:extLst>
            </p:cNvPr>
            <p:cNvCxnSpPr>
              <a:cxnSpLocks/>
            </p:cNvCxnSpPr>
            <p:nvPr/>
          </p:nvCxnSpPr>
          <p:spPr>
            <a:xfrm>
              <a:off x="764774" y="5609027"/>
              <a:ext cx="175631" cy="3372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A2AB9D9-8712-4178-ADF0-111DE05F45FA}"/>
                </a:ext>
              </a:extLst>
            </p:cNvPr>
            <p:cNvCxnSpPr>
              <a:cxnSpLocks/>
            </p:cNvCxnSpPr>
            <p:nvPr/>
          </p:nvCxnSpPr>
          <p:spPr>
            <a:xfrm flipH="1">
              <a:off x="940405" y="5609027"/>
              <a:ext cx="175632" cy="3372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82BCA62-036C-478B-9546-1AC8B4C7ECAD}"/>
                </a:ext>
              </a:extLst>
            </p:cNvPr>
            <p:cNvCxnSpPr>
              <a:cxnSpLocks/>
            </p:cNvCxnSpPr>
            <p:nvPr/>
          </p:nvCxnSpPr>
          <p:spPr>
            <a:xfrm flipH="1">
              <a:off x="940405" y="5609029"/>
              <a:ext cx="526898" cy="33721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D5ECF9D-FDB0-45B2-9652-D9506CE6996C}"/>
                </a:ext>
              </a:extLst>
            </p:cNvPr>
            <p:cNvCxnSpPr>
              <a:cxnSpLocks/>
            </p:cNvCxnSpPr>
            <p:nvPr/>
          </p:nvCxnSpPr>
          <p:spPr>
            <a:xfrm flipH="1" flipV="1">
              <a:off x="940405" y="5946241"/>
              <a:ext cx="351266"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9F92088-F157-40A5-9012-7B2B93291D58}"/>
                </a:ext>
              </a:extLst>
            </p:cNvPr>
            <p:cNvCxnSpPr>
              <a:cxnSpLocks/>
            </p:cNvCxnSpPr>
            <p:nvPr/>
          </p:nvCxnSpPr>
          <p:spPr>
            <a:xfrm flipH="1">
              <a:off x="1291671" y="5609029"/>
              <a:ext cx="175632" cy="3372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EA74DD5-28F0-4205-B7CB-2518448983E2}"/>
                </a:ext>
              </a:extLst>
            </p:cNvPr>
            <p:cNvCxnSpPr>
              <a:cxnSpLocks/>
            </p:cNvCxnSpPr>
            <p:nvPr/>
          </p:nvCxnSpPr>
          <p:spPr>
            <a:xfrm flipH="1">
              <a:off x="1116038" y="5609029"/>
              <a:ext cx="35126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4CA7D02-2C59-4E57-870F-FDE5C63F861C}"/>
                </a:ext>
              </a:extLst>
            </p:cNvPr>
            <p:cNvCxnSpPr>
              <a:cxnSpLocks/>
            </p:cNvCxnSpPr>
            <p:nvPr/>
          </p:nvCxnSpPr>
          <p:spPr>
            <a:xfrm flipH="1">
              <a:off x="1291671" y="5946243"/>
              <a:ext cx="35126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0" name="TextBox 169">
            <a:extLst>
              <a:ext uri="{FF2B5EF4-FFF2-40B4-BE49-F238E27FC236}">
                <a16:creationId xmlns:a16="http://schemas.microsoft.com/office/drawing/2014/main" id="{DC8A4673-8E1A-43EA-AD17-038037DC0B10}"/>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171" name="Straight Arrow Connector 170">
            <a:extLst>
              <a:ext uri="{FF2B5EF4-FFF2-40B4-BE49-F238E27FC236}">
                <a16:creationId xmlns:a16="http://schemas.microsoft.com/office/drawing/2014/main" id="{9834D36F-E706-4F59-B390-7278D41E9D5E}"/>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418FF6E7-A754-4EBA-A293-59528FF202DE}"/>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061D133-6C06-464C-81F0-5D1D090E14A3}"/>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63" name="TextBox 62">
            <a:extLst>
              <a:ext uri="{FF2B5EF4-FFF2-40B4-BE49-F238E27FC236}">
                <a16:creationId xmlns:a16="http://schemas.microsoft.com/office/drawing/2014/main" id="{157DBAE5-BA44-4905-BA90-E364CF467B3F}"/>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65" name="Straight Arrow Connector 64">
            <a:extLst>
              <a:ext uri="{FF2B5EF4-FFF2-40B4-BE49-F238E27FC236}">
                <a16:creationId xmlns:a16="http://schemas.microsoft.com/office/drawing/2014/main" id="{E897D61D-201E-4AC3-BFD7-410F9B49439B}"/>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EB54B02-C543-4378-80A5-49D4A72D309D}"/>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05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67"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67"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67"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3" name="TextBox 2">
            <a:extLst>
              <a:ext uri="{FF2B5EF4-FFF2-40B4-BE49-F238E27FC236}">
                <a16:creationId xmlns:a16="http://schemas.microsoft.com/office/drawing/2014/main" id="{26322643-4B7D-4C0A-BEA1-71DA9AEC7FDC}"/>
              </a:ext>
            </a:extLst>
          </p:cNvPr>
          <p:cNvSpPr txBox="1"/>
          <p:nvPr/>
        </p:nvSpPr>
        <p:spPr>
          <a:xfrm>
            <a:off x="246125" y="4800310"/>
            <a:ext cx="7725256" cy="1477328"/>
          </a:xfrm>
          <a:prstGeom prst="rect">
            <a:avLst/>
          </a:prstGeom>
          <a:noFill/>
        </p:spPr>
        <p:txBody>
          <a:bodyPr wrap="none" rtlCol="0">
            <a:spAutoFit/>
          </a:bodyPr>
          <a:lstStyle/>
          <a:p>
            <a:r>
              <a:rPr lang="de-DE" b="1" dirty="0">
                <a:solidFill>
                  <a:schemeClr val="bg1"/>
                </a:solidFill>
              </a:rPr>
              <a:t>Shader Processor Input (SPI)</a:t>
            </a:r>
          </a:p>
          <a:p>
            <a:r>
              <a:rPr lang="de-DE" dirty="0">
                <a:solidFill>
                  <a:schemeClr val="bg1"/>
                </a:solidFill>
              </a:rPr>
              <a:t>Accumulates work items. For a vertex shader, one work item is one vertex.</a:t>
            </a:r>
          </a:p>
          <a:p>
            <a:r>
              <a:rPr lang="de-DE" dirty="0">
                <a:solidFill>
                  <a:schemeClr val="bg1"/>
                </a:solidFill>
              </a:rPr>
              <a:t>Sends them in waves to the Dual Compute Unit.</a:t>
            </a:r>
          </a:p>
          <a:p>
            <a:r>
              <a:rPr lang="de-DE" dirty="0">
                <a:solidFill>
                  <a:schemeClr val="bg1"/>
                </a:solidFill>
              </a:rPr>
              <a:t>A wave consists of 32 or 64 work items.</a:t>
            </a:r>
          </a:p>
          <a:p>
            <a:endParaRPr lang="en-DE" dirty="0">
              <a:solidFill>
                <a:schemeClr val="bg1"/>
              </a:solidFill>
            </a:endParaRPr>
          </a:p>
        </p:txBody>
      </p:sp>
      <p:sp>
        <p:nvSpPr>
          <p:cNvPr id="67" name="TextBox 66">
            <a:extLst>
              <a:ext uri="{FF2B5EF4-FFF2-40B4-BE49-F238E27FC236}">
                <a16:creationId xmlns:a16="http://schemas.microsoft.com/office/drawing/2014/main" id="{A0FDB7C5-610D-4843-90C2-14EE37714358}"/>
              </a:ext>
            </a:extLst>
          </p:cNvPr>
          <p:cNvSpPr txBox="1"/>
          <p:nvPr/>
        </p:nvSpPr>
        <p:spPr>
          <a:xfrm>
            <a:off x="3207966" y="3346573"/>
            <a:ext cx="1223412" cy="923330"/>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69" name="Straight Arrow Connector 68">
            <a:extLst>
              <a:ext uri="{FF2B5EF4-FFF2-40B4-BE49-F238E27FC236}">
                <a16:creationId xmlns:a16="http://schemas.microsoft.com/office/drawing/2014/main" id="{29534D1E-5134-4508-8595-6880B29DED41}"/>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5738462-356A-4BDC-9F57-D25E217703F0}"/>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2FE13A45-F1E0-4F34-907B-DAA77ACDD5AD}"/>
              </a:ext>
            </a:extLst>
          </p:cNvPr>
          <p:cNvSpPr/>
          <p:nvPr/>
        </p:nvSpPr>
        <p:spPr>
          <a:xfrm>
            <a:off x="8127173" y="5164675"/>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cxnSp>
        <p:nvCxnSpPr>
          <p:cNvPr id="74" name="Straight Arrow Connector 73">
            <a:extLst>
              <a:ext uri="{FF2B5EF4-FFF2-40B4-BE49-F238E27FC236}">
                <a16:creationId xmlns:a16="http://schemas.microsoft.com/office/drawing/2014/main" id="{2E7535DC-9E2A-4BAB-9259-198A7BBC4811}"/>
              </a:ext>
            </a:extLst>
          </p:cNvPr>
          <p:cNvCxnSpPr>
            <a:cxnSpLocks/>
          </p:cNvCxnSpPr>
          <p:nvPr/>
        </p:nvCxnSpPr>
        <p:spPr>
          <a:xfrm flipH="1">
            <a:off x="7377932" y="5794125"/>
            <a:ext cx="749243" cy="0"/>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D7AAA23-EA56-4B2D-A4F3-423C76DED9CD}"/>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45" name="TextBox 44">
            <a:extLst>
              <a:ext uri="{FF2B5EF4-FFF2-40B4-BE49-F238E27FC236}">
                <a16:creationId xmlns:a16="http://schemas.microsoft.com/office/drawing/2014/main" id="{D5A45993-EA46-4D66-9CEB-9E0919049AC8}"/>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46" name="Straight Arrow Connector 45">
            <a:extLst>
              <a:ext uri="{FF2B5EF4-FFF2-40B4-BE49-F238E27FC236}">
                <a16:creationId xmlns:a16="http://schemas.microsoft.com/office/drawing/2014/main" id="{0204F734-D5A6-47E9-8897-F1BC9E885530}"/>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6B461CD-6621-4CE9-970D-6FBDCDF62D0A}"/>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60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3"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3"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3"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15" name="TextBox 14">
            <a:extLst>
              <a:ext uri="{FF2B5EF4-FFF2-40B4-BE49-F238E27FC236}">
                <a16:creationId xmlns:a16="http://schemas.microsoft.com/office/drawing/2014/main" id="{4209B8E1-9995-408B-8760-DEA985C0F5EC}"/>
              </a:ext>
            </a:extLst>
          </p:cNvPr>
          <p:cNvSpPr txBox="1"/>
          <p:nvPr/>
        </p:nvSpPr>
        <p:spPr>
          <a:xfrm>
            <a:off x="246125" y="4800310"/>
            <a:ext cx="8257389" cy="1200329"/>
          </a:xfrm>
          <a:prstGeom prst="rect">
            <a:avLst/>
          </a:prstGeom>
          <a:noFill/>
        </p:spPr>
        <p:txBody>
          <a:bodyPr wrap="none" rtlCol="0">
            <a:spAutoFit/>
          </a:bodyPr>
          <a:lstStyle/>
          <a:p>
            <a:r>
              <a:rPr lang="de-DE" b="1" dirty="0">
                <a:solidFill>
                  <a:schemeClr val="bg1"/>
                </a:solidFill>
              </a:rPr>
              <a:t>Dual Compute Unit (Dual CU)</a:t>
            </a:r>
          </a:p>
          <a:p>
            <a:r>
              <a:rPr lang="de-DE" dirty="0">
                <a:solidFill>
                  <a:schemeClr val="bg1"/>
                </a:solidFill>
              </a:rPr>
              <a:t>Executes shader programs.</a:t>
            </a:r>
          </a:p>
          <a:p>
            <a:r>
              <a:rPr lang="de-DE" dirty="0">
                <a:solidFill>
                  <a:schemeClr val="bg1"/>
                </a:solidFill>
              </a:rPr>
              <a:t>Can read and write to memory.</a:t>
            </a:r>
          </a:p>
          <a:p>
            <a:r>
              <a:rPr lang="de-DE" dirty="0">
                <a:solidFill>
                  <a:schemeClr val="bg1"/>
                </a:solidFill>
              </a:rPr>
              <a:t>First run is through the vertex pipeline </a:t>
            </a:r>
            <a:r>
              <a:rPr lang="de-DE" dirty="0">
                <a:solidFill>
                  <a:schemeClr val="bg1"/>
                </a:solidFill>
                <a:sym typeface="Wingdings" panose="05000000000000000000" pitchFamily="2" charset="2"/>
              </a:rPr>
              <a:t></a:t>
            </a:r>
            <a:r>
              <a:rPr lang="de-DE" dirty="0">
                <a:solidFill>
                  <a:schemeClr val="bg1"/>
                </a:solidFill>
              </a:rPr>
              <a:t> one work item represents one vertex.</a:t>
            </a:r>
          </a:p>
        </p:txBody>
      </p:sp>
      <p:sp>
        <p:nvSpPr>
          <p:cNvPr id="43" name="TextBox 42">
            <a:extLst>
              <a:ext uri="{FF2B5EF4-FFF2-40B4-BE49-F238E27FC236}">
                <a16:creationId xmlns:a16="http://schemas.microsoft.com/office/drawing/2014/main" id="{7451DF5B-E6AE-4814-97A5-1E515728D0EC}"/>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23220801-F98E-4362-BC76-ED1106565FDC}"/>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562ED97-8D38-481E-9F69-2D43687D9E89}"/>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EB00FC99-B663-47BB-A66F-8412CB06F621}"/>
              </a:ext>
            </a:extLst>
          </p:cNvPr>
          <p:cNvGrpSpPr/>
          <p:nvPr/>
        </p:nvGrpSpPr>
        <p:grpSpPr>
          <a:xfrm>
            <a:off x="5742938" y="4907987"/>
            <a:ext cx="813521" cy="813521"/>
            <a:chOff x="790353" y="505046"/>
            <a:chExt cx="2280329" cy="2280329"/>
          </a:xfrm>
        </p:grpSpPr>
        <p:pic>
          <p:nvPicPr>
            <p:cNvPr id="52" name="Graphic 51" descr="Fox">
              <a:extLst>
                <a:ext uri="{FF2B5EF4-FFF2-40B4-BE49-F238E27FC236}">
                  <a16:creationId xmlns:a16="http://schemas.microsoft.com/office/drawing/2014/main" id="{FF29539C-9D09-48FD-B314-D1EA8CA22C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353" y="505046"/>
              <a:ext cx="2280329" cy="2280329"/>
            </a:xfrm>
            <a:prstGeom prst="rect">
              <a:avLst/>
            </a:prstGeom>
          </p:spPr>
        </p:pic>
        <p:sp>
          <p:nvSpPr>
            <p:cNvPr id="54" name="Isosceles Triangle 53">
              <a:extLst>
                <a:ext uri="{FF2B5EF4-FFF2-40B4-BE49-F238E27FC236}">
                  <a16:creationId xmlns:a16="http://schemas.microsoft.com/office/drawing/2014/main" id="{894B3303-D83F-4AB3-BC87-D35682D08939}"/>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6" name="Isosceles Triangle 55">
              <a:extLst>
                <a:ext uri="{FF2B5EF4-FFF2-40B4-BE49-F238E27FC236}">
                  <a16:creationId xmlns:a16="http://schemas.microsoft.com/office/drawing/2014/main" id="{D2D6CED6-4415-494E-B41A-5C06D37F1B21}"/>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7" name="Isosceles Triangle 56">
              <a:extLst>
                <a:ext uri="{FF2B5EF4-FFF2-40B4-BE49-F238E27FC236}">
                  <a16:creationId xmlns:a16="http://schemas.microsoft.com/office/drawing/2014/main" id="{32F6240B-B3A8-468A-9B4D-5528CE1604C0}"/>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8" name="Isosceles Triangle 57">
              <a:extLst>
                <a:ext uri="{FF2B5EF4-FFF2-40B4-BE49-F238E27FC236}">
                  <a16:creationId xmlns:a16="http://schemas.microsoft.com/office/drawing/2014/main" id="{9F2EA475-2037-412F-941E-0622927B969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48" name="TextBox 47">
            <a:extLst>
              <a:ext uri="{FF2B5EF4-FFF2-40B4-BE49-F238E27FC236}">
                <a16:creationId xmlns:a16="http://schemas.microsoft.com/office/drawing/2014/main" id="{E66E261A-65B6-4D34-B155-64836183CE34}"/>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59" name="TextBox 58">
            <a:extLst>
              <a:ext uri="{FF2B5EF4-FFF2-40B4-BE49-F238E27FC236}">
                <a16:creationId xmlns:a16="http://schemas.microsoft.com/office/drawing/2014/main" id="{C1AD1313-8090-414F-8421-82FAEFEB819D}"/>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60" name="Straight Arrow Connector 59">
            <a:extLst>
              <a:ext uri="{FF2B5EF4-FFF2-40B4-BE49-F238E27FC236}">
                <a16:creationId xmlns:a16="http://schemas.microsoft.com/office/drawing/2014/main" id="{B0CD0A23-B833-4578-BD2D-D6BEA79D4182}"/>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9EA7347-E32C-4C15-91CA-EB957F8FA315}"/>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72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6"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6"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6"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18" name="TextBox 17">
            <a:extLst>
              <a:ext uri="{FF2B5EF4-FFF2-40B4-BE49-F238E27FC236}">
                <a16:creationId xmlns:a16="http://schemas.microsoft.com/office/drawing/2014/main" id="{86773AF6-CDD7-463D-A2D7-F6711EF8A74D}"/>
              </a:ext>
            </a:extLst>
          </p:cNvPr>
          <p:cNvSpPr txBox="1"/>
          <p:nvPr/>
        </p:nvSpPr>
        <p:spPr>
          <a:xfrm>
            <a:off x="246125" y="4800310"/>
            <a:ext cx="4390946" cy="923330"/>
          </a:xfrm>
          <a:prstGeom prst="rect">
            <a:avLst/>
          </a:prstGeom>
          <a:noFill/>
        </p:spPr>
        <p:txBody>
          <a:bodyPr wrap="none" rtlCol="0">
            <a:spAutoFit/>
          </a:bodyPr>
          <a:lstStyle/>
          <a:p>
            <a:r>
              <a:rPr lang="de-DE" b="1" dirty="0">
                <a:solidFill>
                  <a:schemeClr val="bg1"/>
                </a:solidFill>
              </a:rPr>
              <a:t>Shader Export (SX)</a:t>
            </a:r>
          </a:p>
          <a:p>
            <a:r>
              <a:rPr lang="de-DE" dirty="0">
                <a:solidFill>
                  <a:schemeClr val="bg1"/>
                </a:solidFill>
              </a:rPr>
              <a:t>Handles special output from the Dual CU.</a:t>
            </a:r>
          </a:p>
          <a:p>
            <a:endParaRPr lang="en-DE" dirty="0">
              <a:solidFill>
                <a:schemeClr val="bg1"/>
              </a:solidFill>
            </a:endParaRPr>
          </a:p>
        </p:txBody>
      </p:sp>
      <p:sp>
        <p:nvSpPr>
          <p:cNvPr id="46" name="TextBox 45">
            <a:extLst>
              <a:ext uri="{FF2B5EF4-FFF2-40B4-BE49-F238E27FC236}">
                <a16:creationId xmlns:a16="http://schemas.microsoft.com/office/drawing/2014/main" id="{1C53CE9A-648B-44EE-AF5D-D7119E0C0531}"/>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8" name="Straight Arrow Connector 47">
            <a:extLst>
              <a:ext uri="{FF2B5EF4-FFF2-40B4-BE49-F238E27FC236}">
                <a16:creationId xmlns:a16="http://schemas.microsoft.com/office/drawing/2014/main" id="{67A9B2CC-2FAD-4E33-B635-A04FB01493DB}"/>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412B92-6701-4BF7-849F-BB6E18E6AAF5}"/>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EEDE1D-9D52-4DB2-A91A-E2FBE26416D6}"/>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43" name="TextBox 42">
            <a:extLst>
              <a:ext uri="{FF2B5EF4-FFF2-40B4-BE49-F238E27FC236}">
                <a16:creationId xmlns:a16="http://schemas.microsoft.com/office/drawing/2014/main" id="{466E2040-743C-4CCB-93D3-8BF81BE24AD7}"/>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ADCC380F-1447-4321-9224-01AF250DB4D1}"/>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CC4679-ED68-410B-BDC5-95317950944A}"/>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76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6"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6"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6"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46" name="TextBox 45">
            <a:extLst>
              <a:ext uri="{FF2B5EF4-FFF2-40B4-BE49-F238E27FC236}">
                <a16:creationId xmlns:a16="http://schemas.microsoft.com/office/drawing/2014/main" id="{1C53CE9A-648B-44EE-AF5D-D7119E0C0531}"/>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8" name="Straight Arrow Connector 47">
            <a:extLst>
              <a:ext uri="{FF2B5EF4-FFF2-40B4-BE49-F238E27FC236}">
                <a16:creationId xmlns:a16="http://schemas.microsoft.com/office/drawing/2014/main" id="{67A9B2CC-2FAD-4E33-B635-A04FB01493DB}"/>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412B92-6701-4BF7-849F-BB6E18E6AAF5}"/>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AD5023B-F588-4793-BF66-7A784F59E087}"/>
              </a:ext>
            </a:extLst>
          </p:cNvPr>
          <p:cNvSpPr txBox="1"/>
          <p:nvPr/>
        </p:nvSpPr>
        <p:spPr>
          <a:xfrm>
            <a:off x="246125" y="4800310"/>
            <a:ext cx="4455066" cy="923330"/>
          </a:xfrm>
          <a:prstGeom prst="rect">
            <a:avLst/>
          </a:prstGeom>
          <a:noFill/>
        </p:spPr>
        <p:txBody>
          <a:bodyPr wrap="none" rtlCol="0">
            <a:spAutoFit/>
          </a:bodyPr>
          <a:lstStyle/>
          <a:p>
            <a:r>
              <a:rPr lang="de-DE" b="1" dirty="0">
                <a:solidFill>
                  <a:schemeClr val="bg1"/>
                </a:solidFill>
              </a:rPr>
              <a:t>Primitive Assembler (PA)</a:t>
            </a:r>
          </a:p>
          <a:p>
            <a:r>
              <a:rPr lang="de-DE" dirty="0">
                <a:solidFill>
                  <a:schemeClr val="bg1"/>
                </a:solidFill>
              </a:rPr>
              <a:t>Accumulates vertices that span a triangle.</a:t>
            </a:r>
          </a:p>
          <a:p>
            <a:r>
              <a:rPr lang="de-DE" dirty="0">
                <a:solidFill>
                  <a:schemeClr val="bg1"/>
                </a:solidFill>
              </a:rPr>
              <a:t>Forwards triangles to Scan Converter.</a:t>
            </a:r>
          </a:p>
        </p:txBody>
      </p:sp>
      <p:sp>
        <p:nvSpPr>
          <p:cNvPr id="41" name="TextBox 40">
            <a:extLst>
              <a:ext uri="{FF2B5EF4-FFF2-40B4-BE49-F238E27FC236}">
                <a16:creationId xmlns:a16="http://schemas.microsoft.com/office/drawing/2014/main" id="{91AAB56D-2F90-4880-88B4-75398EFA57FC}"/>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43" name="TextBox 42">
            <a:extLst>
              <a:ext uri="{FF2B5EF4-FFF2-40B4-BE49-F238E27FC236}">
                <a16:creationId xmlns:a16="http://schemas.microsoft.com/office/drawing/2014/main" id="{C7D910B5-0D8A-4746-B19B-70DBDF90703A}"/>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25138E7B-25F6-4948-8890-901E2A404C3F}"/>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F7585BC-E262-4BB1-9659-BC018B3CD312}"/>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93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F2B8412-AF3F-4E71-9D40-CD3B7FA41CE1}"/>
              </a:ext>
            </a:extLst>
          </p:cNvPr>
          <p:cNvGrpSpPr/>
          <p:nvPr/>
        </p:nvGrpSpPr>
        <p:grpSpPr>
          <a:xfrm>
            <a:off x="384902" y="1433841"/>
            <a:ext cx="2280329" cy="2280329"/>
            <a:chOff x="790353" y="505046"/>
            <a:chExt cx="2280329" cy="2280329"/>
          </a:xfrm>
        </p:grpSpPr>
        <p:pic>
          <p:nvPicPr>
            <p:cNvPr id="6" name="Graphic 5" descr="Fox">
              <a:extLst>
                <a:ext uri="{FF2B5EF4-FFF2-40B4-BE49-F238E27FC236}">
                  <a16:creationId xmlns:a16="http://schemas.microsoft.com/office/drawing/2014/main" id="{5CC1DAC3-220A-4EB1-8A04-6993B4B59C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7" name="Isosceles Triangle 6">
              <a:extLst>
                <a:ext uri="{FF2B5EF4-FFF2-40B4-BE49-F238E27FC236}">
                  <a16:creationId xmlns:a16="http://schemas.microsoft.com/office/drawing/2014/main" id="{9D4A8885-6C23-4C8B-887B-40C0640703C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9" name="Isosceles Triangle 8">
              <a:extLst>
                <a:ext uri="{FF2B5EF4-FFF2-40B4-BE49-F238E27FC236}">
                  <a16:creationId xmlns:a16="http://schemas.microsoft.com/office/drawing/2014/main" id="{9216662B-67AD-4481-9D23-8C29EF02F657}"/>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1" name="Isosceles Triangle 10">
              <a:extLst>
                <a:ext uri="{FF2B5EF4-FFF2-40B4-BE49-F238E27FC236}">
                  <a16:creationId xmlns:a16="http://schemas.microsoft.com/office/drawing/2014/main" id="{A09F53B1-2E07-4BF4-B75E-6A84910132EE}"/>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3" name="Isosceles Triangle 12">
              <a:extLst>
                <a:ext uri="{FF2B5EF4-FFF2-40B4-BE49-F238E27FC236}">
                  <a16:creationId xmlns:a16="http://schemas.microsoft.com/office/drawing/2014/main" id="{A8C466E3-48A8-4CAF-8658-277488B81A58}"/>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5" name="Isosceles Triangle 14">
            <a:extLst>
              <a:ext uri="{FF2B5EF4-FFF2-40B4-BE49-F238E27FC236}">
                <a16:creationId xmlns:a16="http://schemas.microsoft.com/office/drawing/2014/main" id="{F02DD9A8-E316-436B-ADEC-4D572BA86491}"/>
              </a:ext>
            </a:extLst>
          </p:cNvPr>
          <p:cNvSpPr/>
          <p:nvPr/>
        </p:nvSpPr>
        <p:spPr>
          <a:xfrm>
            <a:off x="3155037" y="2336918"/>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nvGrpSpPr>
          <p:cNvPr id="32" name="Group 31">
            <a:extLst>
              <a:ext uri="{FF2B5EF4-FFF2-40B4-BE49-F238E27FC236}">
                <a16:creationId xmlns:a16="http://schemas.microsoft.com/office/drawing/2014/main" id="{854C4D15-4CCB-4640-9CEF-F9DE89552201}"/>
              </a:ext>
            </a:extLst>
          </p:cNvPr>
          <p:cNvGrpSpPr/>
          <p:nvPr/>
        </p:nvGrpSpPr>
        <p:grpSpPr>
          <a:xfrm>
            <a:off x="8021201" y="2844198"/>
            <a:ext cx="3785897" cy="3785897"/>
            <a:chOff x="5852159" y="1537466"/>
            <a:chExt cx="6178225" cy="6178225"/>
          </a:xfrm>
        </p:grpSpPr>
        <p:pic>
          <p:nvPicPr>
            <p:cNvPr id="31" name="Graphic 30" descr="Monitor">
              <a:extLst>
                <a:ext uri="{FF2B5EF4-FFF2-40B4-BE49-F238E27FC236}">
                  <a16:creationId xmlns:a16="http://schemas.microsoft.com/office/drawing/2014/main" id="{D8F6A7DF-176D-4196-80CE-92951D0CC8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2159" y="1537466"/>
              <a:ext cx="6178225" cy="6178225"/>
            </a:xfrm>
            <a:prstGeom prst="rect">
              <a:avLst/>
            </a:prstGeom>
          </p:spPr>
        </p:pic>
        <p:grpSp>
          <p:nvGrpSpPr>
            <p:cNvPr id="29" name="Group 28">
              <a:extLst>
                <a:ext uri="{FF2B5EF4-FFF2-40B4-BE49-F238E27FC236}">
                  <a16:creationId xmlns:a16="http://schemas.microsoft.com/office/drawing/2014/main" id="{14624F74-326A-49F6-B8EB-68BF3374758E}"/>
                </a:ext>
              </a:extLst>
            </p:cNvPr>
            <p:cNvGrpSpPr/>
            <p:nvPr/>
          </p:nvGrpSpPr>
          <p:grpSpPr>
            <a:xfrm>
              <a:off x="6702053" y="2514719"/>
              <a:ext cx="4219710" cy="3479881"/>
              <a:chOff x="6055595" y="2606039"/>
              <a:chExt cx="4982739" cy="4109131"/>
            </a:xfrm>
          </p:grpSpPr>
          <p:pic>
            <p:nvPicPr>
              <p:cNvPr id="17" name="Graphic 16" descr="Forest scene">
                <a:extLst>
                  <a:ext uri="{FF2B5EF4-FFF2-40B4-BE49-F238E27FC236}">
                    <a16:creationId xmlns:a16="http://schemas.microsoft.com/office/drawing/2014/main" id="{ADBA59A1-58A4-482E-AF41-7C0373CD84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55595" y="2606039"/>
                <a:ext cx="4109131" cy="4109131"/>
              </a:xfrm>
              <a:prstGeom prst="rect">
                <a:avLst/>
              </a:prstGeom>
            </p:spPr>
          </p:pic>
          <p:pic>
            <p:nvPicPr>
              <p:cNvPr id="19" name="Graphic 18" descr="Fox">
                <a:extLst>
                  <a:ext uri="{FF2B5EF4-FFF2-40B4-BE49-F238E27FC236}">
                    <a16:creationId xmlns:a16="http://schemas.microsoft.com/office/drawing/2014/main" id="{9AB960C9-4931-4AEE-A7ED-BE1F6F9C9C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0123934" y="5554223"/>
                <a:ext cx="914400" cy="914400"/>
              </a:xfrm>
              <a:prstGeom prst="rect">
                <a:avLst/>
              </a:prstGeom>
            </p:spPr>
          </p:pic>
          <p:pic>
            <p:nvPicPr>
              <p:cNvPr id="25" name="Graphic 24" descr="Dim (Medium Sun)">
                <a:extLst>
                  <a:ext uri="{FF2B5EF4-FFF2-40B4-BE49-F238E27FC236}">
                    <a16:creationId xmlns:a16="http://schemas.microsoft.com/office/drawing/2014/main" id="{CFD0B7EC-495C-4B92-8150-18ED0DE9A2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18657" y="3112899"/>
                <a:ext cx="914400" cy="914400"/>
              </a:xfrm>
              <a:prstGeom prst="rect">
                <a:avLst/>
              </a:prstGeom>
            </p:spPr>
          </p:pic>
        </p:grpSp>
      </p:grpSp>
      <p:sp>
        <p:nvSpPr>
          <p:cNvPr id="35" name="Isosceles Triangle 34">
            <a:extLst>
              <a:ext uri="{FF2B5EF4-FFF2-40B4-BE49-F238E27FC236}">
                <a16:creationId xmlns:a16="http://schemas.microsoft.com/office/drawing/2014/main" id="{BC8402D2-BD0B-4FBB-82EE-700EF483C73A}"/>
              </a:ext>
            </a:extLst>
          </p:cNvPr>
          <p:cNvSpPr/>
          <p:nvPr/>
        </p:nvSpPr>
        <p:spPr>
          <a:xfrm>
            <a:off x="4030451" y="2336918"/>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37" name="Isosceles Triangle 36">
            <a:extLst>
              <a:ext uri="{FF2B5EF4-FFF2-40B4-BE49-F238E27FC236}">
                <a16:creationId xmlns:a16="http://schemas.microsoft.com/office/drawing/2014/main" id="{B5E95072-D989-4557-A7EE-E4243DCD823E}"/>
              </a:ext>
            </a:extLst>
          </p:cNvPr>
          <p:cNvSpPr/>
          <p:nvPr/>
        </p:nvSpPr>
        <p:spPr>
          <a:xfrm>
            <a:off x="4913328" y="2336918"/>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38" name="TextBox 37">
            <a:extLst>
              <a:ext uri="{FF2B5EF4-FFF2-40B4-BE49-F238E27FC236}">
                <a16:creationId xmlns:a16="http://schemas.microsoft.com/office/drawing/2014/main" id="{66211B7C-F9F7-4E03-AE9A-D19FB9EFAF8E}"/>
              </a:ext>
            </a:extLst>
          </p:cNvPr>
          <p:cNvSpPr txBox="1"/>
          <p:nvPr/>
        </p:nvSpPr>
        <p:spPr>
          <a:xfrm>
            <a:off x="5852496" y="2713861"/>
            <a:ext cx="415498" cy="369332"/>
          </a:xfrm>
          <a:prstGeom prst="rect">
            <a:avLst/>
          </a:prstGeom>
          <a:noFill/>
        </p:spPr>
        <p:txBody>
          <a:bodyPr wrap="none" rtlCol="0">
            <a:spAutoFit/>
          </a:bodyPr>
          <a:lstStyle/>
          <a:p>
            <a:r>
              <a:rPr lang="de-DE" dirty="0">
                <a:solidFill>
                  <a:schemeClr val="bg1"/>
                </a:solidFill>
              </a:rPr>
              <a:t>…</a:t>
            </a:r>
            <a:endParaRPr lang="en-DE" dirty="0">
              <a:solidFill>
                <a:schemeClr val="bg1"/>
              </a:solidFill>
            </a:endParaRPr>
          </a:p>
        </p:txBody>
      </p:sp>
      <p:sp>
        <p:nvSpPr>
          <p:cNvPr id="40" name="Isosceles Triangle 39">
            <a:extLst>
              <a:ext uri="{FF2B5EF4-FFF2-40B4-BE49-F238E27FC236}">
                <a16:creationId xmlns:a16="http://schemas.microsoft.com/office/drawing/2014/main" id="{A9F7FC07-A29A-4CA8-877A-D9AB01AD8C43}"/>
              </a:ext>
            </a:extLst>
          </p:cNvPr>
          <p:cNvSpPr/>
          <p:nvPr/>
        </p:nvSpPr>
        <p:spPr>
          <a:xfrm>
            <a:off x="7517222" y="2332594"/>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pic>
        <p:nvPicPr>
          <p:cNvPr id="3" name="Picture 2" descr="A close up of a sign&#10;&#10;Description automatically generated">
            <a:extLst>
              <a:ext uri="{FF2B5EF4-FFF2-40B4-BE49-F238E27FC236}">
                <a16:creationId xmlns:a16="http://schemas.microsoft.com/office/drawing/2014/main" id="{974178FA-440F-4F74-A90A-7D0C61FC2BBB}"/>
              </a:ext>
            </a:extLst>
          </p:cNvPr>
          <p:cNvPicPr>
            <a:picLocks noChangeAspect="1"/>
          </p:cNvPicPr>
          <p:nvPr/>
        </p:nvPicPr>
        <p:blipFill>
          <a:blip r:embed="rId13"/>
          <a:stretch>
            <a:fillRect/>
          </a:stretch>
        </p:blipFill>
        <p:spPr>
          <a:xfrm>
            <a:off x="244571" y="4314451"/>
            <a:ext cx="3369774" cy="1301200"/>
          </a:xfrm>
          <a:prstGeom prst="rect">
            <a:avLst/>
          </a:prstGeom>
        </p:spPr>
      </p:pic>
      <p:pic>
        <p:nvPicPr>
          <p:cNvPr id="10" name="Picture 9" descr="A close up of a computer&#10;&#10;Description automatically generated">
            <a:extLst>
              <a:ext uri="{FF2B5EF4-FFF2-40B4-BE49-F238E27FC236}">
                <a16:creationId xmlns:a16="http://schemas.microsoft.com/office/drawing/2014/main" id="{D2011D26-2550-4F29-8A67-09CEC65AB61A}"/>
              </a:ext>
            </a:extLst>
          </p:cNvPr>
          <p:cNvPicPr>
            <a:picLocks noChangeAspect="1"/>
          </p:cNvPicPr>
          <p:nvPr/>
        </p:nvPicPr>
        <p:blipFill>
          <a:blip r:embed="rId14"/>
          <a:stretch>
            <a:fillRect/>
          </a:stretch>
        </p:blipFill>
        <p:spPr>
          <a:xfrm>
            <a:off x="9275513" y="1843675"/>
            <a:ext cx="1937479" cy="1453571"/>
          </a:xfrm>
          <a:prstGeom prst="rect">
            <a:avLst/>
          </a:prstGeom>
        </p:spPr>
      </p:pic>
      <p:sp>
        <p:nvSpPr>
          <p:cNvPr id="12" name="Title 11">
            <a:extLst>
              <a:ext uri="{FF2B5EF4-FFF2-40B4-BE49-F238E27FC236}">
                <a16:creationId xmlns:a16="http://schemas.microsoft.com/office/drawing/2014/main" id="{FBB2B6FF-EB7B-413E-AA3C-613FFB5717B6}"/>
              </a:ext>
            </a:extLst>
          </p:cNvPr>
          <p:cNvSpPr>
            <a:spLocks noGrp="1"/>
          </p:cNvSpPr>
          <p:nvPr>
            <p:ph type="title"/>
          </p:nvPr>
        </p:nvSpPr>
        <p:spPr/>
        <p:txBody>
          <a:bodyPr/>
          <a:lstStyle/>
          <a:p>
            <a:r>
              <a:rPr lang="de-DE" dirty="0"/>
              <a:t>Overview</a:t>
            </a:r>
            <a:endParaRPr lang="en-DE" dirty="0"/>
          </a:p>
        </p:txBody>
      </p:sp>
      <p:sp>
        <p:nvSpPr>
          <p:cNvPr id="2" name="Rectangle 1">
            <a:extLst>
              <a:ext uri="{FF2B5EF4-FFF2-40B4-BE49-F238E27FC236}">
                <a16:creationId xmlns:a16="http://schemas.microsoft.com/office/drawing/2014/main" id="{71825720-253B-4E2A-8217-36296FAE436C}"/>
              </a:ext>
            </a:extLst>
          </p:cNvPr>
          <p:cNvSpPr/>
          <p:nvPr/>
        </p:nvSpPr>
        <p:spPr>
          <a:xfrm>
            <a:off x="4339705" y="3777053"/>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4" name="Graphic 3" descr="Forest scene">
            <a:extLst>
              <a:ext uri="{FF2B5EF4-FFF2-40B4-BE49-F238E27FC236}">
                <a16:creationId xmlns:a16="http://schemas.microsoft.com/office/drawing/2014/main" id="{D15D3029-33BD-40F9-8FC8-DFE638A413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5520" y="3670945"/>
            <a:ext cx="2132404" cy="2132404"/>
          </a:xfrm>
          <a:prstGeom prst="rect">
            <a:avLst/>
          </a:prstGeom>
        </p:spPr>
      </p:pic>
      <p:pic>
        <p:nvPicPr>
          <p:cNvPr id="5" name="Graphic 4" descr="Fox">
            <a:extLst>
              <a:ext uri="{FF2B5EF4-FFF2-40B4-BE49-F238E27FC236}">
                <a16:creationId xmlns:a16="http://schemas.microsoft.com/office/drawing/2014/main" id="{ACB6E1D6-F45D-4AD8-9533-A190E8E70B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6467924" y="5180208"/>
            <a:ext cx="474521" cy="474521"/>
          </a:xfrm>
          <a:prstGeom prst="rect">
            <a:avLst/>
          </a:prstGeom>
        </p:spPr>
      </p:pic>
      <p:pic>
        <p:nvPicPr>
          <p:cNvPr id="8" name="Graphic 7" descr="Dim (Medium Sun)">
            <a:extLst>
              <a:ext uri="{FF2B5EF4-FFF2-40B4-BE49-F238E27FC236}">
                <a16:creationId xmlns:a16="http://schemas.microsoft.com/office/drawing/2014/main" id="{DD3532F1-8C27-48B2-BC28-C4103DF1E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80757" y="3933976"/>
            <a:ext cx="474521" cy="474521"/>
          </a:xfrm>
          <a:prstGeom prst="rect">
            <a:avLst/>
          </a:prstGeom>
        </p:spPr>
      </p:pic>
    </p:spTree>
    <p:extLst>
      <p:ext uri="{BB962C8B-B14F-4D97-AF65-F5344CB8AC3E}">
        <p14:creationId xmlns:p14="http://schemas.microsoft.com/office/powerpoint/2010/main" val="245873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6"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6"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6"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46" name="TextBox 45">
            <a:extLst>
              <a:ext uri="{FF2B5EF4-FFF2-40B4-BE49-F238E27FC236}">
                <a16:creationId xmlns:a16="http://schemas.microsoft.com/office/drawing/2014/main" id="{1C53CE9A-648B-44EE-AF5D-D7119E0C0531}"/>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8" name="Straight Arrow Connector 47">
            <a:extLst>
              <a:ext uri="{FF2B5EF4-FFF2-40B4-BE49-F238E27FC236}">
                <a16:creationId xmlns:a16="http://schemas.microsoft.com/office/drawing/2014/main" id="{67A9B2CC-2FAD-4E33-B635-A04FB01493DB}"/>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412B92-6701-4BF7-849F-BB6E18E6AAF5}"/>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66EF190-6346-4E1A-9845-12A37A687E33}"/>
              </a:ext>
            </a:extLst>
          </p:cNvPr>
          <p:cNvSpPr txBox="1"/>
          <p:nvPr/>
        </p:nvSpPr>
        <p:spPr>
          <a:xfrm>
            <a:off x="246125" y="4800310"/>
            <a:ext cx="5121915" cy="923330"/>
          </a:xfrm>
          <a:prstGeom prst="rect">
            <a:avLst/>
          </a:prstGeom>
          <a:noFill/>
        </p:spPr>
        <p:txBody>
          <a:bodyPr wrap="none" rtlCol="0">
            <a:spAutoFit/>
          </a:bodyPr>
          <a:lstStyle/>
          <a:p>
            <a:r>
              <a:rPr lang="de-DE" b="1" dirty="0">
                <a:solidFill>
                  <a:schemeClr val="bg1"/>
                </a:solidFill>
              </a:rPr>
              <a:t>Scan Converter (SC)</a:t>
            </a:r>
          </a:p>
          <a:p>
            <a:r>
              <a:rPr lang="de-DE" dirty="0">
                <a:solidFill>
                  <a:schemeClr val="bg1"/>
                </a:solidFill>
              </a:rPr>
              <a:t>Determine pixels covered by each triangle.</a:t>
            </a:r>
          </a:p>
          <a:p>
            <a:r>
              <a:rPr lang="de-DE" dirty="0">
                <a:solidFill>
                  <a:schemeClr val="bg1"/>
                </a:solidFill>
              </a:rPr>
              <a:t>Forwards them to Shader Processor Input (SPI).</a:t>
            </a:r>
          </a:p>
        </p:txBody>
      </p:sp>
      <p:sp>
        <p:nvSpPr>
          <p:cNvPr id="41" name="TextBox 40">
            <a:extLst>
              <a:ext uri="{FF2B5EF4-FFF2-40B4-BE49-F238E27FC236}">
                <a16:creationId xmlns:a16="http://schemas.microsoft.com/office/drawing/2014/main" id="{BDB5E44C-9566-4F86-9D00-8E4C1765E12D}"/>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43" name="TextBox 42">
            <a:extLst>
              <a:ext uri="{FF2B5EF4-FFF2-40B4-BE49-F238E27FC236}">
                <a16:creationId xmlns:a16="http://schemas.microsoft.com/office/drawing/2014/main" id="{7C564D04-A3B7-42D6-8BF4-2787DBF04E2B}"/>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6889A3A0-AEFF-4CD4-AA0F-B8FB40A8936B}"/>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9679783-C6D6-4020-A47E-DA97377D8F76}"/>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76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no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3"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3"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3"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15" name="TextBox 14">
            <a:extLst>
              <a:ext uri="{FF2B5EF4-FFF2-40B4-BE49-F238E27FC236}">
                <a16:creationId xmlns:a16="http://schemas.microsoft.com/office/drawing/2014/main" id="{4209B8E1-9995-408B-8760-DEA985C0F5EC}"/>
              </a:ext>
            </a:extLst>
          </p:cNvPr>
          <p:cNvSpPr txBox="1"/>
          <p:nvPr/>
        </p:nvSpPr>
        <p:spPr>
          <a:xfrm>
            <a:off x="246125" y="4800310"/>
            <a:ext cx="6160661" cy="923330"/>
          </a:xfrm>
          <a:prstGeom prst="rect">
            <a:avLst/>
          </a:prstGeom>
          <a:noFill/>
        </p:spPr>
        <p:txBody>
          <a:bodyPr wrap="none" rtlCol="0">
            <a:spAutoFit/>
          </a:bodyPr>
          <a:lstStyle/>
          <a:p>
            <a:r>
              <a:rPr lang="de-DE" b="1" dirty="0">
                <a:solidFill>
                  <a:schemeClr val="bg1"/>
                </a:solidFill>
              </a:rPr>
              <a:t>SPI, Dual CU, SX – Pixel Pipeline</a:t>
            </a:r>
          </a:p>
          <a:p>
            <a:r>
              <a:rPr lang="de-DE" dirty="0">
                <a:solidFill>
                  <a:schemeClr val="bg1"/>
                </a:solidFill>
              </a:rPr>
              <a:t>One work item represents one pixel (also called fragment).</a:t>
            </a:r>
          </a:p>
          <a:p>
            <a:endParaRPr lang="de-DE" dirty="0">
              <a:solidFill>
                <a:schemeClr val="bg1"/>
              </a:solidFill>
            </a:endParaRPr>
          </a:p>
        </p:txBody>
      </p:sp>
      <p:sp>
        <p:nvSpPr>
          <p:cNvPr id="43" name="TextBox 42">
            <a:extLst>
              <a:ext uri="{FF2B5EF4-FFF2-40B4-BE49-F238E27FC236}">
                <a16:creationId xmlns:a16="http://schemas.microsoft.com/office/drawing/2014/main" id="{7451DF5B-E6AE-4814-97A5-1E515728D0EC}"/>
              </a:ext>
            </a:extLst>
          </p:cNvPr>
          <p:cNvSpPr txBox="1"/>
          <p:nvPr/>
        </p:nvSpPr>
        <p:spPr>
          <a:xfrm>
            <a:off x="3207966" y="3346573"/>
            <a:ext cx="1223412" cy="923330"/>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5" name="Straight Arrow Connector 44">
            <a:extLst>
              <a:ext uri="{FF2B5EF4-FFF2-40B4-BE49-F238E27FC236}">
                <a16:creationId xmlns:a16="http://schemas.microsoft.com/office/drawing/2014/main" id="{23220801-F98E-4362-BC76-ED1106565FDC}"/>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562ED97-8D38-481E-9F69-2D43687D9E89}"/>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 name="Graphic 2" descr="Fox">
            <a:extLst>
              <a:ext uri="{FF2B5EF4-FFF2-40B4-BE49-F238E27FC236}">
                <a16:creationId xmlns:a16="http://schemas.microsoft.com/office/drawing/2014/main" id="{DFD4DCF3-8CF2-4E87-933B-03AF4BB81BD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flipH="1">
            <a:off x="6833288" y="4860704"/>
            <a:ext cx="759509" cy="759509"/>
          </a:xfrm>
          <a:prstGeom prst="rect">
            <a:avLst/>
          </a:prstGeom>
        </p:spPr>
      </p:pic>
      <p:sp>
        <p:nvSpPr>
          <p:cNvPr id="48" name="TextBox 47">
            <a:extLst>
              <a:ext uri="{FF2B5EF4-FFF2-40B4-BE49-F238E27FC236}">
                <a16:creationId xmlns:a16="http://schemas.microsoft.com/office/drawing/2014/main" id="{6638EED3-AFAA-4153-AC36-1393A66C1209}"/>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50" name="TextBox 49">
            <a:extLst>
              <a:ext uri="{FF2B5EF4-FFF2-40B4-BE49-F238E27FC236}">
                <a16:creationId xmlns:a16="http://schemas.microsoft.com/office/drawing/2014/main" id="{59E50E83-F688-46A8-A1BF-BA96BCFBB044}"/>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52" name="Straight Arrow Connector 51">
            <a:extLst>
              <a:ext uri="{FF2B5EF4-FFF2-40B4-BE49-F238E27FC236}">
                <a16:creationId xmlns:a16="http://schemas.microsoft.com/office/drawing/2014/main" id="{B32B1B36-B84A-4D68-9671-B38A04DC58AB}"/>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2F2504-841B-4538-A563-5BF70F4DE5FE}"/>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79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484-CE54-4B45-8659-0CE42F6E62A7}"/>
              </a:ext>
            </a:extLst>
          </p:cNvPr>
          <p:cNvSpPr>
            <a:spLocks noGrp="1"/>
          </p:cNvSpPr>
          <p:nvPr>
            <p:ph type="title"/>
          </p:nvPr>
        </p:nvSpPr>
        <p:spPr/>
        <p:txBody>
          <a:bodyPr/>
          <a:lstStyle/>
          <a:p>
            <a:r>
              <a:rPr lang="de-DE" dirty="0"/>
              <a:t>On the RDNA Architecture</a:t>
            </a:r>
            <a:endParaRPr lang="en-DE" dirty="0"/>
          </a:p>
        </p:txBody>
      </p:sp>
      <p:pic>
        <p:nvPicPr>
          <p:cNvPr id="4" name="Picture 3" descr="A close up of a sign&#10;&#10;Description automatically generated">
            <a:extLst>
              <a:ext uri="{FF2B5EF4-FFF2-40B4-BE49-F238E27FC236}">
                <a16:creationId xmlns:a16="http://schemas.microsoft.com/office/drawing/2014/main" id="{12BAB071-14E6-4895-B51E-446C4AAEF06F}"/>
              </a:ext>
            </a:extLst>
          </p:cNvPr>
          <p:cNvPicPr>
            <a:picLocks noChangeAspect="1"/>
          </p:cNvPicPr>
          <p:nvPr/>
        </p:nvPicPr>
        <p:blipFill>
          <a:blip r:embed="rId3"/>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6E498578-8F95-4AF3-A308-F7EA8EC30881}"/>
              </a:ext>
            </a:extLst>
          </p:cNvPr>
          <p:cNvSpPr txBox="1"/>
          <p:nvPr/>
        </p:nvSpPr>
        <p:spPr>
          <a:xfrm>
            <a:off x="218241" y="3485074"/>
            <a:ext cx="1249060" cy="646331"/>
          </a:xfrm>
          <a:prstGeom prst="rect">
            <a:avLst/>
          </a:prstGeom>
          <a:noFill/>
          <a:ln>
            <a:solidFill>
              <a:schemeClr val="bg1"/>
            </a:solidFill>
          </a:ln>
        </p:spPr>
        <p:txBody>
          <a:bodyPr wrap="none" rtlCol="0">
            <a:spAutoFit/>
          </a:bodyPr>
          <a:lstStyle/>
          <a:p>
            <a:r>
              <a:rPr lang="de-DE" dirty="0">
                <a:solidFill>
                  <a:schemeClr val="bg1"/>
                </a:solidFill>
              </a:rPr>
              <a:t>Command</a:t>
            </a:r>
            <a:br>
              <a:rPr lang="de-DE" dirty="0">
                <a:solidFill>
                  <a:schemeClr val="bg1"/>
                </a:solidFill>
              </a:rPr>
            </a:br>
            <a:r>
              <a:rPr lang="de-DE" dirty="0">
                <a:solidFill>
                  <a:schemeClr val="bg1"/>
                </a:solidFill>
              </a:rPr>
              <a:t>Processor</a:t>
            </a:r>
            <a:endParaRPr lang="en-DE" dirty="0">
              <a:solidFill>
                <a:schemeClr val="bg1"/>
              </a:solidFill>
            </a:endParaRPr>
          </a:p>
        </p:txBody>
      </p:sp>
      <p:sp>
        <p:nvSpPr>
          <p:cNvPr id="6" name="TextBox 5">
            <a:extLst>
              <a:ext uri="{FF2B5EF4-FFF2-40B4-BE49-F238E27FC236}">
                <a16:creationId xmlns:a16="http://schemas.microsoft.com/office/drawing/2014/main" id="{3660B285-3B6A-430E-9F89-EE089A1C43FB}"/>
              </a:ext>
            </a:extLst>
          </p:cNvPr>
          <p:cNvSpPr txBox="1"/>
          <p:nvPr/>
        </p:nvSpPr>
        <p:spPr>
          <a:xfrm>
            <a:off x="1742869" y="3485073"/>
            <a:ext cx="1197764" cy="646331"/>
          </a:xfrm>
          <a:prstGeom prst="rect">
            <a:avLst/>
          </a:prstGeom>
          <a:noFill/>
          <a:ln>
            <a:solidFill>
              <a:schemeClr val="bg1"/>
            </a:solidFill>
          </a:ln>
        </p:spPr>
        <p:txBody>
          <a:bodyPr wrap="none" rtlCol="0">
            <a:spAutoFit/>
          </a:bodyPr>
          <a:lstStyle/>
          <a:p>
            <a:r>
              <a:rPr lang="de-DE" dirty="0">
                <a:solidFill>
                  <a:schemeClr val="bg1"/>
                </a:solidFill>
              </a:rPr>
              <a:t>Geometry</a:t>
            </a:r>
            <a:br>
              <a:rPr lang="de-DE" dirty="0">
                <a:solidFill>
                  <a:schemeClr val="bg1"/>
                </a:solidFill>
              </a:rPr>
            </a:br>
            <a:r>
              <a:rPr lang="de-DE" dirty="0">
                <a:solidFill>
                  <a:schemeClr val="bg1"/>
                </a:solidFill>
              </a:rPr>
              <a:t>Engine</a:t>
            </a:r>
            <a:endParaRPr lang="en-DE" dirty="0">
              <a:solidFill>
                <a:schemeClr val="bg1"/>
              </a:solidFill>
            </a:endParaRPr>
          </a:p>
        </p:txBody>
      </p:sp>
      <p:sp>
        <p:nvSpPr>
          <p:cNvPr id="8" name="TextBox 7">
            <a:extLst>
              <a:ext uri="{FF2B5EF4-FFF2-40B4-BE49-F238E27FC236}">
                <a16:creationId xmlns:a16="http://schemas.microsoft.com/office/drawing/2014/main" id="{FD82BFA2-E4B1-4A55-86E3-4E7F037E039F}"/>
              </a:ext>
            </a:extLst>
          </p:cNvPr>
          <p:cNvSpPr txBox="1"/>
          <p:nvPr/>
        </p:nvSpPr>
        <p:spPr>
          <a:xfrm>
            <a:off x="4869289" y="3623572"/>
            <a:ext cx="2133918" cy="369332"/>
          </a:xfrm>
          <a:prstGeom prst="rect">
            <a:avLst/>
          </a:prstGeom>
          <a:noFill/>
          <a:ln>
            <a:solidFill>
              <a:schemeClr val="bg1"/>
            </a:solidFill>
          </a:ln>
        </p:spPr>
        <p:txBody>
          <a:bodyPr wrap="none" rtlCol="0">
            <a:spAutoFit/>
          </a:bodyPr>
          <a:lstStyle/>
          <a:p>
            <a:r>
              <a:rPr lang="de-DE" dirty="0">
                <a:solidFill>
                  <a:schemeClr val="bg1"/>
                </a:solidFill>
              </a:rPr>
              <a:t>Dual Compute Unit</a:t>
            </a:r>
            <a:endParaRPr lang="en-DE" dirty="0">
              <a:solidFill>
                <a:schemeClr val="bg1"/>
              </a:solidFill>
            </a:endParaRPr>
          </a:p>
        </p:txBody>
      </p:sp>
      <p:sp>
        <p:nvSpPr>
          <p:cNvPr id="9" name="TextBox 8">
            <a:extLst>
              <a:ext uri="{FF2B5EF4-FFF2-40B4-BE49-F238E27FC236}">
                <a16:creationId xmlns:a16="http://schemas.microsoft.com/office/drawing/2014/main" id="{D1C31E67-71BB-4FFE-B942-B7F46224D999}"/>
              </a:ext>
            </a:extLst>
          </p:cNvPr>
          <p:cNvSpPr txBox="1"/>
          <p:nvPr/>
        </p:nvSpPr>
        <p:spPr>
          <a:xfrm>
            <a:off x="7526551" y="3485072"/>
            <a:ext cx="928459" cy="646331"/>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Export</a:t>
            </a:r>
            <a:endParaRPr lang="en-DE" dirty="0">
              <a:solidFill>
                <a:schemeClr val="bg1"/>
              </a:solidFill>
            </a:endParaRPr>
          </a:p>
        </p:txBody>
      </p:sp>
      <p:sp>
        <p:nvSpPr>
          <p:cNvPr id="10" name="TextBox 9">
            <a:extLst>
              <a:ext uri="{FF2B5EF4-FFF2-40B4-BE49-F238E27FC236}">
                <a16:creationId xmlns:a16="http://schemas.microsoft.com/office/drawing/2014/main" id="{3B6F31E0-CB00-4ADD-98C4-A25D5B1857E5}"/>
              </a:ext>
            </a:extLst>
          </p:cNvPr>
          <p:cNvSpPr txBox="1"/>
          <p:nvPr/>
        </p:nvSpPr>
        <p:spPr>
          <a:xfrm>
            <a:off x="8903788" y="3489145"/>
            <a:ext cx="1274708" cy="646331"/>
          </a:xfrm>
          <a:prstGeom prst="rect">
            <a:avLst/>
          </a:prstGeom>
          <a:noFill/>
          <a:ln>
            <a:solidFill>
              <a:schemeClr val="bg1"/>
            </a:solidFill>
          </a:ln>
        </p:spPr>
        <p:txBody>
          <a:bodyPr wrap="none" rtlCol="0">
            <a:spAutoFit/>
          </a:bodyPr>
          <a:lstStyle/>
          <a:p>
            <a:r>
              <a:rPr lang="de-DE" dirty="0">
                <a:solidFill>
                  <a:schemeClr val="bg1"/>
                </a:solidFill>
              </a:rPr>
              <a:t>Primitive</a:t>
            </a:r>
            <a:br>
              <a:rPr lang="de-DE" dirty="0">
                <a:solidFill>
                  <a:schemeClr val="bg1"/>
                </a:solidFill>
              </a:rPr>
            </a:br>
            <a:r>
              <a:rPr lang="de-DE" dirty="0">
                <a:solidFill>
                  <a:schemeClr val="bg1"/>
                </a:solidFill>
              </a:rPr>
              <a:t>Assembler</a:t>
            </a:r>
            <a:endParaRPr lang="en-DE" dirty="0">
              <a:solidFill>
                <a:schemeClr val="bg1"/>
              </a:solidFill>
            </a:endParaRPr>
          </a:p>
        </p:txBody>
      </p:sp>
      <p:sp>
        <p:nvSpPr>
          <p:cNvPr id="11" name="TextBox 10">
            <a:extLst>
              <a:ext uri="{FF2B5EF4-FFF2-40B4-BE49-F238E27FC236}">
                <a16:creationId xmlns:a16="http://schemas.microsoft.com/office/drawing/2014/main" id="{79281110-6841-42F4-89D2-10730A11DCB6}"/>
              </a:ext>
            </a:extLst>
          </p:cNvPr>
          <p:cNvSpPr txBox="1"/>
          <p:nvPr/>
        </p:nvSpPr>
        <p:spPr>
          <a:xfrm>
            <a:off x="10564934" y="3489145"/>
            <a:ext cx="1197764" cy="646331"/>
          </a:xfrm>
          <a:prstGeom prst="rect">
            <a:avLst/>
          </a:prstGeom>
          <a:noFill/>
          <a:ln>
            <a:solidFill>
              <a:schemeClr val="bg1"/>
            </a:solidFill>
          </a:ln>
        </p:spPr>
        <p:txBody>
          <a:bodyPr wrap="none" rtlCol="0">
            <a:spAutoFit/>
          </a:bodyPr>
          <a:lstStyle/>
          <a:p>
            <a:r>
              <a:rPr lang="de-DE" dirty="0">
                <a:solidFill>
                  <a:schemeClr val="bg1"/>
                </a:solidFill>
              </a:rPr>
              <a:t>Scan</a:t>
            </a:r>
            <a:br>
              <a:rPr lang="de-DE" dirty="0">
                <a:solidFill>
                  <a:schemeClr val="bg1"/>
                </a:solidFill>
              </a:rPr>
            </a:br>
            <a:r>
              <a:rPr lang="de-DE" dirty="0">
                <a:solidFill>
                  <a:schemeClr val="bg1"/>
                </a:solidFill>
              </a:rPr>
              <a:t>Converter</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EB3FFCF6-03B3-43A6-8D3A-A5B9421BDC8A}"/>
              </a:ext>
            </a:extLst>
          </p:cNvPr>
          <p:cNvCxnSpPr>
            <a:stCxn id="5" idx="3"/>
            <a:endCxn id="6" idx="1"/>
          </p:cNvCxnSpPr>
          <p:nvPr/>
        </p:nvCxnSpPr>
        <p:spPr>
          <a:xfrm flipV="1">
            <a:off x="1467301" y="3808239"/>
            <a:ext cx="27556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0FBEC-E822-4278-8843-7716D1930227}"/>
              </a:ext>
            </a:extLst>
          </p:cNvPr>
          <p:cNvCxnSpPr>
            <a:cxnSpLocks/>
            <a:stCxn id="6" idx="3"/>
          </p:cNvCxnSpPr>
          <p:nvPr/>
        </p:nvCxnSpPr>
        <p:spPr>
          <a:xfrm flipV="1">
            <a:off x="2940633" y="3808238"/>
            <a:ext cx="267333"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EA18F4-8D3D-43A8-9CEB-E71E2D579B6A}"/>
              </a:ext>
            </a:extLst>
          </p:cNvPr>
          <p:cNvCxnSpPr>
            <a:stCxn id="9" idx="3"/>
            <a:endCxn id="10" idx="1"/>
          </p:cNvCxnSpPr>
          <p:nvPr/>
        </p:nvCxnSpPr>
        <p:spPr>
          <a:xfrm>
            <a:off x="8455010" y="3808238"/>
            <a:ext cx="448778" cy="407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BD7093-4773-41FF-86D4-44B3401CC3A1}"/>
              </a:ext>
            </a:extLst>
          </p:cNvPr>
          <p:cNvCxnSpPr>
            <a:stCxn id="10" idx="3"/>
            <a:endCxn id="11" idx="1"/>
          </p:cNvCxnSpPr>
          <p:nvPr/>
        </p:nvCxnSpPr>
        <p:spPr>
          <a:xfrm>
            <a:off x="10178496" y="3812311"/>
            <a:ext cx="38643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7C524E-1933-4622-AD2E-20EEB9D63EE0}"/>
              </a:ext>
            </a:extLst>
          </p:cNvPr>
          <p:cNvCxnSpPr>
            <a:cxnSpLocks/>
          </p:cNvCxnSpPr>
          <p:nvPr/>
        </p:nvCxnSpPr>
        <p:spPr>
          <a:xfrm>
            <a:off x="7003207" y="3648912"/>
            <a:ext cx="53273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3724E4-3E4B-4DC2-A4EC-845D0FA65B91}"/>
              </a:ext>
            </a:extLst>
          </p:cNvPr>
          <p:cNvSpPr txBox="1"/>
          <p:nvPr/>
        </p:nvSpPr>
        <p:spPr>
          <a:xfrm>
            <a:off x="6944666" y="2351123"/>
            <a:ext cx="1890261" cy="646331"/>
          </a:xfrm>
          <a:prstGeom prst="rect">
            <a:avLst/>
          </a:prstGeom>
          <a:solidFill>
            <a:schemeClr val="accent3">
              <a:lumMod val="20000"/>
              <a:lumOff val="80000"/>
            </a:schemeClr>
          </a:solidFill>
          <a:ln>
            <a:solidFill>
              <a:schemeClr val="bg1"/>
            </a:solidFill>
          </a:ln>
        </p:spPr>
        <p:txBody>
          <a:bodyPr wrap="none" rtlCol="0">
            <a:spAutoFit/>
          </a:bodyPr>
          <a:lstStyle/>
          <a:p>
            <a:r>
              <a:rPr lang="de-DE" dirty="0">
                <a:solidFill>
                  <a:schemeClr val="bg1"/>
                </a:solidFill>
              </a:rPr>
              <a:t>Color Backend / </a:t>
            </a:r>
          </a:p>
          <a:p>
            <a:r>
              <a:rPr lang="de-DE" dirty="0">
                <a:solidFill>
                  <a:schemeClr val="bg1"/>
                </a:solidFill>
              </a:rPr>
              <a:t>Depth Backend</a:t>
            </a:r>
            <a:endParaRPr lang="en-DE" dirty="0">
              <a:solidFill>
                <a:schemeClr val="bg1"/>
              </a:solidFill>
            </a:endParaRPr>
          </a:p>
        </p:txBody>
      </p:sp>
      <p:cxnSp>
        <p:nvCxnSpPr>
          <p:cNvPr id="44" name="Connector: Elbow 43">
            <a:extLst>
              <a:ext uri="{FF2B5EF4-FFF2-40B4-BE49-F238E27FC236}">
                <a16:creationId xmlns:a16="http://schemas.microsoft.com/office/drawing/2014/main" id="{9C6EB7C4-A4FC-4D8E-A07B-BEB7F5C135D8}"/>
              </a:ext>
            </a:extLst>
          </p:cNvPr>
          <p:cNvCxnSpPr>
            <a:stCxn id="9" idx="0"/>
            <a:endCxn id="42" idx="1"/>
          </p:cNvCxnSpPr>
          <p:nvPr/>
        </p:nvCxnSpPr>
        <p:spPr>
          <a:xfrm rot="16200000" flipV="1">
            <a:off x="7062333" y="2556623"/>
            <a:ext cx="810783" cy="1046115"/>
          </a:xfrm>
          <a:prstGeom prst="bentConnector4">
            <a:avLst>
              <a:gd name="adj1" fmla="val 30071"/>
              <a:gd name="adj2" fmla="val 1218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0298C7-FFA7-4F11-B34A-915414676DC8}"/>
              </a:ext>
            </a:extLst>
          </p:cNvPr>
          <p:cNvSpPr txBox="1"/>
          <p:nvPr/>
        </p:nvSpPr>
        <p:spPr>
          <a:xfrm>
            <a:off x="180276" y="1840421"/>
            <a:ext cx="1249060" cy="646331"/>
          </a:xfrm>
          <a:prstGeom prst="rect">
            <a:avLst/>
          </a:prstGeom>
          <a:noFill/>
        </p:spPr>
        <p:txBody>
          <a:bodyPr wrap="none" rtlCol="0">
            <a:spAutoFit/>
          </a:bodyPr>
          <a:lstStyle/>
          <a:p>
            <a:r>
              <a:rPr lang="de-DE" dirty="0">
                <a:solidFill>
                  <a:schemeClr val="bg1"/>
                </a:solidFill>
              </a:rPr>
              <a:t>Command</a:t>
            </a:r>
          </a:p>
          <a:p>
            <a:r>
              <a:rPr lang="de-DE" dirty="0">
                <a:solidFill>
                  <a:schemeClr val="bg1"/>
                </a:solidFill>
              </a:rPr>
              <a:t>List</a:t>
            </a:r>
            <a:endParaRPr lang="en-DE" dirty="0">
              <a:solidFill>
                <a:schemeClr val="bg1"/>
              </a:solidFill>
            </a:endParaRPr>
          </a:p>
        </p:txBody>
      </p:sp>
      <p:sp>
        <p:nvSpPr>
          <p:cNvPr id="49" name="TextBox 48">
            <a:extLst>
              <a:ext uri="{FF2B5EF4-FFF2-40B4-BE49-F238E27FC236}">
                <a16:creationId xmlns:a16="http://schemas.microsoft.com/office/drawing/2014/main" id="{B042903B-788B-48DA-8F75-519125601456}"/>
              </a:ext>
            </a:extLst>
          </p:cNvPr>
          <p:cNvSpPr txBox="1"/>
          <p:nvPr/>
        </p:nvSpPr>
        <p:spPr>
          <a:xfrm>
            <a:off x="1883933" y="1837862"/>
            <a:ext cx="915635" cy="369332"/>
          </a:xfrm>
          <a:prstGeom prst="rect">
            <a:avLst/>
          </a:prstGeom>
          <a:noFill/>
        </p:spPr>
        <p:txBody>
          <a:bodyPr wrap="none" rtlCol="0">
            <a:spAutoFit/>
          </a:bodyPr>
          <a:lstStyle/>
          <a:p>
            <a:r>
              <a:rPr lang="de-DE" dirty="0">
                <a:solidFill>
                  <a:schemeClr val="bg1"/>
                </a:solidFill>
              </a:rPr>
              <a:t>Indices</a:t>
            </a:r>
            <a:endParaRPr lang="en-DE" dirty="0">
              <a:solidFill>
                <a:schemeClr val="bg1"/>
              </a:solidFill>
            </a:endParaRPr>
          </a:p>
        </p:txBody>
      </p:sp>
      <p:sp>
        <p:nvSpPr>
          <p:cNvPr id="55" name="TextBox 54">
            <a:extLst>
              <a:ext uri="{FF2B5EF4-FFF2-40B4-BE49-F238E27FC236}">
                <a16:creationId xmlns:a16="http://schemas.microsoft.com/office/drawing/2014/main" id="{22616629-40DE-4B8D-9C1C-338FF2B5AB8E}"/>
              </a:ext>
            </a:extLst>
          </p:cNvPr>
          <p:cNvSpPr txBox="1"/>
          <p:nvPr/>
        </p:nvSpPr>
        <p:spPr>
          <a:xfrm>
            <a:off x="7126284" y="1626930"/>
            <a:ext cx="1527021" cy="369332"/>
          </a:xfrm>
          <a:prstGeom prst="rect">
            <a:avLst/>
          </a:prstGeom>
          <a:noFill/>
          <a:ln>
            <a:noFill/>
          </a:ln>
        </p:spPr>
        <p:txBody>
          <a:bodyPr wrap="none" rtlCol="0">
            <a:spAutoFit/>
          </a:bodyPr>
          <a:lstStyle/>
          <a:p>
            <a:r>
              <a:rPr lang="de-DE" dirty="0">
                <a:solidFill>
                  <a:schemeClr val="bg1"/>
                </a:solidFill>
              </a:rPr>
              <a:t>Frame Buffer</a:t>
            </a:r>
            <a:endParaRPr lang="en-DE" dirty="0">
              <a:solidFill>
                <a:schemeClr val="bg1"/>
              </a:solidFill>
            </a:endParaRPr>
          </a:p>
        </p:txBody>
      </p:sp>
      <p:cxnSp>
        <p:nvCxnSpPr>
          <p:cNvPr id="64" name="Straight Arrow Connector 63">
            <a:extLst>
              <a:ext uri="{FF2B5EF4-FFF2-40B4-BE49-F238E27FC236}">
                <a16:creationId xmlns:a16="http://schemas.microsoft.com/office/drawing/2014/main" id="{6BED78C6-4D6F-4B68-B372-BD1F41896642}"/>
              </a:ext>
            </a:extLst>
          </p:cNvPr>
          <p:cNvCxnSpPr>
            <a:cxnSpLocks/>
          </p:cNvCxnSpPr>
          <p:nvPr/>
        </p:nvCxnSpPr>
        <p:spPr>
          <a:xfrm>
            <a:off x="7003207" y="3989562"/>
            <a:ext cx="53273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2C4C6EA-1249-4A9A-92B2-73F3A6E2CE32}"/>
              </a:ext>
            </a:extLst>
          </p:cNvPr>
          <p:cNvCxnSpPr>
            <a:cxnSpLocks/>
            <a:stCxn id="11" idx="2"/>
            <a:endCxn id="46" idx="2"/>
          </p:cNvCxnSpPr>
          <p:nvPr/>
        </p:nvCxnSpPr>
        <p:spPr>
          <a:xfrm rot="5400000">
            <a:off x="7424531" y="530617"/>
            <a:ext cx="134427" cy="7344144"/>
          </a:xfrm>
          <a:prstGeom prst="bentConnector3">
            <a:avLst>
              <a:gd name="adj1" fmla="val 270055"/>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6A875C6-8120-457A-BD9E-9C6CAE294F06}"/>
              </a:ext>
            </a:extLst>
          </p:cNvPr>
          <p:cNvCxnSpPr>
            <a:cxnSpLocks/>
            <a:stCxn id="5" idx="0"/>
            <a:endCxn id="46" idx="0"/>
          </p:cNvCxnSpPr>
          <p:nvPr/>
        </p:nvCxnSpPr>
        <p:spPr>
          <a:xfrm rot="5400000" flipH="1" flipV="1">
            <a:off x="2261971" y="1927374"/>
            <a:ext cx="138501" cy="2976901"/>
          </a:xfrm>
          <a:prstGeom prst="bentConnector3">
            <a:avLst>
              <a:gd name="adj1" fmla="val 26505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241CAA8-6945-4711-AFD8-0FE73222BDE9}"/>
              </a:ext>
            </a:extLst>
          </p:cNvPr>
          <p:cNvCxnSpPr>
            <a:cxnSpLocks/>
            <a:stCxn id="46" idx="0"/>
            <a:endCxn id="8" idx="0"/>
          </p:cNvCxnSpPr>
          <p:nvPr/>
        </p:nvCxnSpPr>
        <p:spPr>
          <a:xfrm rot="16200000" flipH="1">
            <a:off x="4739460" y="2426784"/>
            <a:ext cx="276999" cy="2116576"/>
          </a:xfrm>
          <a:prstGeom prst="bentConnector3">
            <a:avLst>
              <a:gd name="adj1" fmla="val -8252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787C9C9-DA0F-4B24-A305-B650487044FA}"/>
              </a:ext>
            </a:extLst>
          </p:cNvPr>
          <p:cNvCxnSpPr>
            <a:cxnSpLocks/>
          </p:cNvCxnSpPr>
          <p:nvPr/>
        </p:nvCxnSpPr>
        <p:spPr>
          <a:xfrm flipH="1">
            <a:off x="637698" y="2498293"/>
            <a:ext cx="8351" cy="998322"/>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C359848-CB7E-4130-972F-A943724B80EB}"/>
              </a:ext>
            </a:extLst>
          </p:cNvPr>
          <p:cNvCxnSpPr>
            <a:cxnSpLocks/>
            <a:stCxn id="49" idx="2"/>
            <a:endCxn id="6" idx="0"/>
          </p:cNvCxnSpPr>
          <p:nvPr/>
        </p:nvCxnSpPr>
        <p:spPr>
          <a:xfrm>
            <a:off x="2341751" y="2207194"/>
            <a:ext cx="0" cy="1277879"/>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13F084-A5B7-4C7F-951F-E6CFD5441AB1}"/>
              </a:ext>
            </a:extLst>
          </p:cNvPr>
          <p:cNvCxnSpPr>
            <a:stCxn id="42" idx="0"/>
            <a:endCxn id="55" idx="2"/>
          </p:cNvCxnSpPr>
          <p:nvPr/>
        </p:nvCxnSpPr>
        <p:spPr>
          <a:xfrm flipH="1" flipV="1">
            <a:off x="7889795" y="1996262"/>
            <a:ext cx="2" cy="354861"/>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43671B7-10DC-4044-98FE-CB64822E4A69}"/>
              </a:ext>
            </a:extLst>
          </p:cNvPr>
          <p:cNvSpPr/>
          <p:nvPr/>
        </p:nvSpPr>
        <p:spPr>
          <a:xfrm>
            <a:off x="9599073" y="4963278"/>
            <a:ext cx="229664" cy="2466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42778C78-580A-4677-9E10-4831CF18D56D}"/>
              </a:ext>
            </a:extLst>
          </p:cNvPr>
          <p:cNvSpPr/>
          <p:nvPr/>
        </p:nvSpPr>
        <p:spPr>
          <a:xfrm>
            <a:off x="9599073" y="5362353"/>
            <a:ext cx="229664" cy="2466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155626E4-7C26-47EA-9079-DA26259DD097}"/>
              </a:ext>
            </a:extLst>
          </p:cNvPr>
          <p:cNvSpPr/>
          <p:nvPr/>
        </p:nvSpPr>
        <p:spPr>
          <a:xfrm>
            <a:off x="9599073" y="5761428"/>
            <a:ext cx="229664" cy="246675"/>
          </a:xfrm>
          <a:prstGeom prst="rect">
            <a:avLst/>
          </a:prstGeom>
          <a:solidFill>
            <a:srgbClr val="F16521"/>
          </a:solidFill>
          <a:ln>
            <a:solidFill>
              <a:srgbClr val="F16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42D64053-2846-4E15-AA99-B5B685229467}"/>
              </a:ext>
            </a:extLst>
          </p:cNvPr>
          <p:cNvSpPr txBox="1"/>
          <p:nvPr/>
        </p:nvSpPr>
        <p:spPr>
          <a:xfrm>
            <a:off x="9914998" y="4901949"/>
            <a:ext cx="1723613" cy="369332"/>
          </a:xfrm>
          <a:prstGeom prst="rect">
            <a:avLst/>
          </a:prstGeom>
          <a:noFill/>
        </p:spPr>
        <p:txBody>
          <a:bodyPr wrap="none" rtlCol="0">
            <a:spAutoFit/>
          </a:bodyPr>
          <a:lstStyle/>
          <a:p>
            <a:r>
              <a:rPr lang="de-DE" dirty="0">
                <a:solidFill>
                  <a:schemeClr val="bg1"/>
                </a:solidFill>
              </a:rPr>
              <a:t>Vertex Pipeline</a:t>
            </a:r>
            <a:endParaRPr lang="en-DE" dirty="0">
              <a:solidFill>
                <a:schemeClr val="bg1"/>
              </a:solidFill>
            </a:endParaRPr>
          </a:p>
        </p:txBody>
      </p:sp>
      <p:sp>
        <p:nvSpPr>
          <p:cNvPr id="93" name="TextBox 92">
            <a:extLst>
              <a:ext uri="{FF2B5EF4-FFF2-40B4-BE49-F238E27FC236}">
                <a16:creationId xmlns:a16="http://schemas.microsoft.com/office/drawing/2014/main" id="{5C5EB7F6-434A-45C2-A01D-019660CEDE46}"/>
              </a:ext>
            </a:extLst>
          </p:cNvPr>
          <p:cNvSpPr txBox="1"/>
          <p:nvPr/>
        </p:nvSpPr>
        <p:spPr>
          <a:xfrm>
            <a:off x="9914998" y="5301024"/>
            <a:ext cx="1569660" cy="369332"/>
          </a:xfrm>
          <a:prstGeom prst="rect">
            <a:avLst/>
          </a:prstGeom>
          <a:noFill/>
        </p:spPr>
        <p:txBody>
          <a:bodyPr wrap="none" rtlCol="0">
            <a:spAutoFit/>
          </a:bodyPr>
          <a:lstStyle/>
          <a:p>
            <a:r>
              <a:rPr lang="de-DE" dirty="0">
                <a:solidFill>
                  <a:schemeClr val="bg1"/>
                </a:solidFill>
              </a:rPr>
              <a:t>Pixel Pipeline</a:t>
            </a:r>
            <a:endParaRPr lang="en-DE" dirty="0">
              <a:solidFill>
                <a:schemeClr val="bg1"/>
              </a:solidFill>
            </a:endParaRPr>
          </a:p>
        </p:txBody>
      </p:sp>
      <p:sp>
        <p:nvSpPr>
          <p:cNvPr id="95" name="TextBox 94">
            <a:extLst>
              <a:ext uri="{FF2B5EF4-FFF2-40B4-BE49-F238E27FC236}">
                <a16:creationId xmlns:a16="http://schemas.microsoft.com/office/drawing/2014/main" id="{B6D9B123-BA77-4B30-9B46-17ED4C261AEA}"/>
              </a:ext>
            </a:extLst>
          </p:cNvPr>
          <p:cNvSpPr txBox="1"/>
          <p:nvPr/>
        </p:nvSpPr>
        <p:spPr>
          <a:xfrm>
            <a:off x="9914998" y="5700099"/>
            <a:ext cx="2005677" cy="369332"/>
          </a:xfrm>
          <a:prstGeom prst="rect">
            <a:avLst/>
          </a:prstGeom>
          <a:noFill/>
        </p:spPr>
        <p:txBody>
          <a:bodyPr wrap="none" rtlCol="0">
            <a:spAutoFit/>
          </a:bodyPr>
          <a:lstStyle/>
          <a:p>
            <a:r>
              <a:rPr lang="de-DE" dirty="0">
                <a:solidFill>
                  <a:schemeClr val="bg1"/>
                </a:solidFill>
              </a:rPr>
              <a:t>Compute Pipeline</a:t>
            </a:r>
            <a:endParaRPr lang="en-DE" dirty="0">
              <a:solidFill>
                <a:schemeClr val="bg1"/>
              </a:solidFill>
            </a:endParaRPr>
          </a:p>
        </p:txBody>
      </p:sp>
      <p:sp>
        <p:nvSpPr>
          <p:cNvPr id="46" name="TextBox 45">
            <a:extLst>
              <a:ext uri="{FF2B5EF4-FFF2-40B4-BE49-F238E27FC236}">
                <a16:creationId xmlns:a16="http://schemas.microsoft.com/office/drawing/2014/main" id="{1C53CE9A-648B-44EE-AF5D-D7119E0C0531}"/>
              </a:ext>
            </a:extLst>
          </p:cNvPr>
          <p:cNvSpPr txBox="1"/>
          <p:nvPr/>
        </p:nvSpPr>
        <p:spPr>
          <a:xfrm>
            <a:off x="3207966" y="3346573"/>
            <a:ext cx="1223412" cy="923330"/>
          </a:xfrm>
          <a:prstGeom prst="rect">
            <a:avLst/>
          </a:prstGeom>
          <a:noFill/>
          <a:ln>
            <a:solidFill>
              <a:schemeClr val="bg1"/>
            </a:solidFill>
          </a:ln>
        </p:spPr>
        <p:txBody>
          <a:bodyPr wrap="none" rtlCol="0">
            <a:spAutoFit/>
          </a:bodyPr>
          <a:lstStyle/>
          <a:p>
            <a:r>
              <a:rPr lang="de-DE" dirty="0">
                <a:solidFill>
                  <a:schemeClr val="bg1"/>
                </a:solidFill>
              </a:rPr>
              <a:t>Shader</a:t>
            </a:r>
            <a:br>
              <a:rPr lang="de-DE" dirty="0">
                <a:solidFill>
                  <a:schemeClr val="bg1"/>
                </a:solidFill>
              </a:rPr>
            </a:br>
            <a:r>
              <a:rPr lang="de-DE" dirty="0">
                <a:solidFill>
                  <a:schemeClr val="bg1"/>
                </a:solidFill>
              </a:rPr>
              <a:t>Processor</a:t>
            </a:r>
            <a:br>
              <a:rPr lang="de-DE" dirty="0">
                <a:solidFill>
                  <a:schemeClr val="bg1"/>
                </a:solidFill>
              </a:rPr>
            </a:br>
            <a:r>
              <a:rPr lang="de-DE" dirty="0">
                <a:solidFill>
                  <a:schemeClr val="bg1"/>
                </a:solidFill>
              </a:rPr>
              <a:t>Input</a:t>
            </a:r>
            <a:endParaRPr lang="en-DE" dirty="0">
              <a:solidFill>
                <a:schemeClr val="bg1"/>
              </a:solidFill>
            </a:endParaRPr>
          </a:p>
        </p:txBody>
      </p:sp>
      <p:cxnSp>
        <p:nvCxnSpPr>
          <p:cNvPr id="48" name="Straight Arrow Connector 47">
            <a:extLst>
              <a:ext uri="{FF2B5EF4-FFF2-40B4-BE49-F238E27FC236}">
                <a16:creationId xmlns:a16="http://schemas.microsoft.com/office/drawing/2014/main" id="{67A9B2CC-2FAD-4E33-B635-A04FB01493DB}"/>
              </a:ext>
            </a:extLst>
          </p:cNvPr>
          <p:cNvCxnSpPr>
            <a:cxnSpLocks/>
          </p:cNvCxnSpPr>
          <p:nvPr/>
        </p:nvCxnSpPr>
        <p:spPr>
          <a:xfrm>
            <a:off x="4431378" y="3640406"/>
            <a:ext cx="44658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412B92-6701-4BF7-849F-BB6E18E6AAF5}"/>
              </a:ext>
            </a:extLst>
          </p:cNvPr>
          <p:cNvCxnSpPr>
            <a:cxnSpLocks/>
          </p:cNvCxnSpPr>
          <p:nvPr/>
        </p:nvCxnSpPr>
        <p:spPr>
          <a:xfrm flipV="1">
            <a:off x="4431378" y="3989562"/>
            <a:ext cx="448365" cy="3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BDA750A-AAF6-4B5F-B888-C30AEBC299B8}"/>
              </a:ext>
            </a:extLst>
          </p:cNvPr>
          <p:cNvGrpSpPr/>
          <p:nvPr/>
        </p:nvGrpSpPr>
        <p:grpSpPr>
          <a:xfrm>
            <a:off x="6026133" y="4726751"/>
            <a:ext cx="1954148" cy="1421317"/>
            <a:chOff x="6284042" y="4769605"/>
            <a:chExt cx="1307605" cy="951065"/>
          </a:xfrm>
        </p:grpSpPr>
        <p:pic>
          <p:nvPicPr>
            <p:cNvPr id="52" name="Graphic 51" descr="Fox">
              <a:extLst>
                <a:ext uri="{FF2B5EF4-FFF2-40B4-BE49-F238E27FC236}">
                  <a16:creationId xmlns:a16="http://schemas.microsoft.com/office/drawing/2014/main" id="{0BEE5368-7B93-4C11-950E-5660A855D62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flipH="1">
              <a:off x="7307911" y="5416931"/>
              <a:ext cx="233218" cy="233218"/>
            </a:xfrm>
            <a:prstGeom prst="rect">
              <a:avLst/>
            </a:prstGeom>
          </p:spPr>
        </p:pic>
        <p:sp>
          <p:nvSpPr>
            <p:cNvPr id="14" name="Rectangle 13">
              <a:extLst>
                <a:ext uri="{FF2B5EF4-FFF2-40B4-BE49-F238E27FC236}">
                  <a16:creationId xmlns:a16="http://schemas.microsoft.com/office/drawing/2014/main" id="{FEB753F2-27FF-471A-87D7-C5D14B89A829}"/>
                </a:ext>
              </a:extLst>
            </p:cNvPr>
            <p:cNvSpPr/>
            <p:nvPr/>
          </p:nvSpPr>
          <p:spPr>
            <a:xfrm>
              <a:off x="6306333" y="4771892"/>
              <a:ext cx="1285314" cy="837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5" name="Graphic 14" descr="Forest scene">
              <a:extLst>
                <a:ext uri="{FF2B5EF4-FFF2-40B4-BE49-F238E27FC236}">
                  <a16:creationId xmlns:a16="http://schemas.microsoft.com/office/drawing/2014/main" id="{67C40B39-81C4-4734-B20C-E73DF5BB1A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84042" y="4769605"/>
              <a:ext cx="951065" cy="951065"/>
            </a:xfrm>
            <a:prstGeom prst="rect">
              <a:avLst/>
            </a:prstGeom>
          </p:spPr>
        </p:pic>
      </p:grpSp>
      <p:sp>
        <p:nvSpPr>
          <p:cNvPr id="19" name="TextBox 18">
            <a:extLst>
              <a:ext uri="{FF2B5EF4-FFF2-40B4-BE49-F238E27FC236}">
                <a16:creationId xmlns:a16="http://schemas.microsoft.com/office/drawing/2014/main" id="{8F8B5CB4-C425-49C3-B4B9-B48B4A026091}"/>
              </a:ext>
            </a:extLst>
          </p:cNvPr>
          <p:cNvSpPr txBox="1"/>
          <p:nvPr/>
        </p:nvSpPr>
        <p:spPr>
          <a:xfrm>
            <a:off x="246125" y="4800310"/>
            <a:ext cx="5237331" cy="923330"/>
          </a:xfrm>
          <a:prstGeom prst="rect">
            <a:avLst/>
          </a:prstGeom>
          <a:noFill/>
        </p:spPr>
        <p:txBody>
          <a:bodyPr wrap="none" rtlCol="0">
            <a:spAutoFit/>
          </a:bodyPr>
          <a:lstStyle/>
          <a:p>
            <a:r>
              <a:rPr lang="de-DE" b="1" dirty="0">
                <a:solidFill>
                  <a:schemeClr val="bg1"/>
                </a:solidFill>
              </a:rPr>
              <a:t>Color Backend / Depth Backend</a:t>
            </a:r>
          </a:p>
          <a:p>
            <a:r>
              <a:rPr lang="de-DE" dirty="0">
                <a:solidFill>
                  <a:schemeClr val="bg1"/>
                </a:solidFill>
              </a:rPr>
              <a:t>Discard occluded pixels based on depth / stencil.</a:t>
            </a:r>
          </a:p>
          <a:p>
            <a:r>
              <a:rPr lang="de-DE" dirty="0">
                <a:solidFill>
                  <a:schemeClr val="bg1"/>
                </a:solidFill>
              </a:rPr>
              <a:t>Write colored pixels to render targets.</a:t>
            </a:r>
          </a:p>
        </p:txBody>
      </p:sp>
      <p:sp>
        <p:nvSpPr>
          <p:cNvPr id="45" name="TextBox 44">
            <a:extLst>
              <a:ext uri="{FF2B5EF4-FFF2-40B4-BE49-F238E27FC236}">
                <a16:creationId xmlns:a16="http://schemas.microsoft.com/office/drawing/2014/main" id="{E979F040-5312-48A6-9790-DEF691AC5D61}"/>
              </a:ext>
            </a:extLst>
          </p:cNvPr>
          <p:cNvSpPr txBox="1"/>
          <p:nvPr/>
        </p:nvSpPr>
        <p:spPr>
          <a:xfrm>
            <a:off x="4504209" y="1495798"/>
            <a:ext cx="1069588" cy="1200329"/>
          </a:xfrm>
          <a:prstGeom prst="rect">
            <a:avLst/>
          </a:prstGeom>
          <a:noFill/>
        </p:spPr>
        <p:txBody>
          <a:bodyPr wrap="none" rtlCol="0">
            <a:spAutoFit/>
          </a:bodyPr>
          <a:lstStyle/>
          <a:p>
            <a:r>
              <a:rPr lang="de-DE" dirty="0">
                <a:solidFill>
                  <a:schemeClr val="bg1"/>
                </a:solidFill>
              </a:rPr>
              <a:t>Vertices,</a:t>
            </a:r>
          </a:p>
          <a:p>
            <a:r>
              <a:rPr lang="de-DE" dirty="0">
                <a:solidFill>
                  <a:schemeClr val="bg1"/>
                </a:solidFill>
              </a:rPr>
              <a:t>Textures</a:t>
            </a:r>
          </a:p>
          <a:p>
            <a:r>
              <a:rPr lang="de-DE" dirty="0">
                <a:solidFill>
                  <a:schemeClr val="bg1"/>
                </a:solidFill>
              </a:rPr>
              <a:t>and</a:t>
            </a:r>
          </a:p>
          <a:p>
            <a:r>
              <a:rPr lang="de-DE" dirty="0">
                <a:solidFill>
                  <a:schemeClr val="bg1"/>
                </a:solidFill>
              </a:rPr>
              <a:t>Buffers</a:t>
            </a:r>
            <a:endParaRPr lang="en-DE" dirty="0">
              <a:solidFill>
                <a:schemeClr val="bg1"/>
              </a:solidFill>
            </a:endParaRPr>
          </a:p>
        </p:txBody>
      </p:sp>
      <p:sp>
        <p:nvSpPr>
          <p:cNvPr id="54" name="TextBox 53">
            <a:extLst>
              <a:ext uri="{FF2B5EF4-FFF2-40B4-BE49-F238E27FC236}">
                <a16:creationId xmlns:a16="http://schemas.microsoft.com/office/drawing/2014/main" id="{3CA80D1C-7999-4D91-858E-7860DCEA5B84}"/>
              </a:ext>
            </a:extLst>
          </p:cNvPr>
          <p:cNvSpPr txBox="1"/>
          <p:nvPr/>
        </p:nvSpPr>
        <p:spPr>
          <a:xfrm>
            <a:off x="5875148" y="1632673"/>
            <a:ext cx="1223412" cy="369332"/>
          </a:xfrm>
          <a:prstGeom prst="rect">
            <a:avLst/>
          </a:prstGeom>
          <a:noFill/>
        </p:spPr>
        <p:txBody>
          <a:bodyPr wrap="none" rtlCol="0">
            <a:spAutoFit/>
          </a:bodyPr>
          <a:lstStyle/>
          <a:p>
            <a:r>
              <a:rPr lang="de-DE" dirty="0">
                <a:solidFill>
                  <a:schemeClr val="bg1"/>
                </a:solidFill>
              </a:rPr>
              <a:t>Constants</a:t>
            </a:r>
            <a:endParaRPr lang="en-DE" dirty="0">
              <a:solidFill>
                <a:schemeClr val="bg1"/>
              </a:solidFill>
            </a:endParaRPr>
          </a:p>
        </p:txBody>
      </p:sp>
      <p:cxnSp>
        <p:nvCxnSpPr>
          <p:cNvPr id="56" name="Straight Arrow Connector 55">
            <a:extLst>
              <a:ext uri="{FF2B5EF4-FFF2-40B4-BE49-F238E27FC236}">
                <a16:creationId xmlns:a16="http://schemas.microsoft.com/office/drawing/2014/main" id="{05E28783-E538-4BAA-A720-0187DB90877D}"/>
              </a:ext>
            </a:extLst>
          </p:cNvPr>
          <p:cNvCxnSpPr>
            <a:cxnSpLocks/>
          </p:cNvCxnSpPr>
          <p:nvPr/>
        </p:nvCxnSpPr>
        <p:spPr>
          <a:xfrm>
            <a:off x="5423065" y="2776483"/>
            <a:ext cx="0" cy="847089"/>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C485EEB-F7F3-48AB-97C6-15886491664E}"/>
              </a:ext>
            </a:extLst>
          </p:cNvPr>
          <p:cNvCxnSpPr>
            <a:cxnSpLocks/>
          </p:cNvCxnSpPr>
          <p:nvPr/>
        </p:nvCxnSpPr>
        <p:spPr>
          <a:xfrm flipH="1">
            <a:off x="6306333" y="1996262"/>
            <a:ext cx="3174" cy="1627309"/>
          </a:xfrm>
          <a:prstGeom prst="straightConnector1">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4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Tree>
    <p:extLst>
      <p:ext uri="{BB962C8B-B14F-4D97-AF65-F5344CB8AC3E}">
        <p14:creationId xmlns:p14="http://schemas.microsoft.com/office/powerpoint/2010/main" val="56525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3" name="TextBox 2">
            <a:extLst>
              <a:ext uri="{FF2B5EF4-FFF2-40B4-BE49-F238E27FC236}">
                <a16:creationId xmlns:a16="http://schemas.microsoft.com/office/drawing/2014/main" id="{865EA16F-DDBD-4AB8-B0BB-BEA48AE19BD9}"/>
              </a:ext>
            </a:extLst>
          </p:cNvPr>
          <p:cNvSpPr txBox="1"/>
          <p:nvPr/>
        </p:nvSpPr>
        <p:spPr>
          <a:xfrm>
            <a:off x="201988" y="4154486"/>
            <a:ext cx="4900701" cy="1846659"/>
          </a:xfrm>
          <a:prstGeom prst="rect">
            <a:avLst/>
          </a:prstGeom>
          <a:noFill/>
        </p:spPr>
        <p:txBody>
          <a:bodyPr wrap="none" rtlCol="0">
            <a:spAutoFit/>
          </a:bodyPr>
          <a:lstStyle/>
          <a:p>
            <a:pPr marL="285750" indent="-285750">
              <a:buFont typeface="Wingdings" panose="05000000000000000000" pitchFamily="2" charset="2"/>
              <a:buChar char="§"/>
            </a:pPr>
            <a:r>
              <a:rPr lang="de-DE" sz="1600" dirty="0">
                <a:solidFill>
                  <a:schemeClr val="bg1"/>
                </a:solidFill>
              </a:rPr>
              <a:t>Retrieves indices from index buffer.</a:t>
            </a:r>
          </a:p>
          <a:p>
            <a:pPr marL="285750" indent="-285750">
              <a:buFont typeface="Wingdings" panose="05000000000000000000" pitchFamily="2" charset="2"/>
              <a:buChar char="§"/>
            </a:pPr>
            <a:r>
              <a:rPr lang="de-DE" sz="1600" dirty="0">
                <a:solidFill>
                  <a:schemeClr val="bg1"/>
                </a:solidFill>
              </a:rPr>
              <a:t>Knows about the topology.</a:t>
            </a:r>
          </a:p>
          <a:p>
            <a:pPr marL="742950" lvl="1" indent="-285750">
              <a:buFont typeface="Wingdings" panose="05000000000000000000" pitchFamily="2" charset="2"/>
              <a:buChar char="§"/>
            </a:pPr>
            <a:r>
              <a:rPr lang="de-DE" sz="1600" dirty="0">
                <a:solidFill>
                  <a:schemeClr val="bg1"/>
                </a:solidFill>
              </a:rPr>
              <a:t>Triangles, line, point.</a:t>
            </a:r>
          </a:p>
          <a:p>
            <a:pPr marL="285750" indent="-285750">
              <a:buFont typeface="Wingdings" panose="05000000000000000000" pitchFamily="2" charset="2"/>
              <a:buChar char="§"/>
            </a:pPr>
            <a:r>
              <a:rPr lang="de-DE" sz="1600" dirty="0">
                <a:solidFill>
                  <a:schemeClr val="bg1"/>
                </a:solidFill>
              </a:rPr>
              <a:t>Holds a cache for vertex reuse.</a:t>
            </a:r>
          </a:p>
          <a:p>
            <a:pPr marL="742950" lvl="1" indent="-285750">
              <a:buFont typeface="Wingdings" panose="05000000000000000000" pitchFamily="2" charset="2"/>
              <a:buChar char="§"/>
            </a:pPr>
            <a:r>
              <a:rPr lang="de-DE" sz="1600" dirty="0">
                <a:solidFill>
                  <a:schemeClr val="bg1"/>
                </a:solidFill>
              </a:rPr>
              <a:t>Avoid shading vertices multiple times.</a:t>
            </a:r>
          </a:p>
          <a:p>
            <a:pPr marL="285750" indent="-285750">
              <a:buFont typeface="Wingdings" panose="05000000000000000000" pitchFamily="2" charset="2"/>
              <a:buChar char="§"/>
            </a:pPr>
            <a:r>
              <a:rPr lang="de-DE" sz="1600" dirty="0">
                <a:solidFill>
                  <a:schemeClr val="bg1"/>
                </a:solidFill>
              </a:rPr>
              <a:t>Forwards index to Shader Processor Input (SPI).</a:t>
            </a:r>
          </a:p>
          <a:p>
            <a:pPr marL="285750" indent="-285750">
              <a:buFont typeface="Wingdings" panose="05000000000000000000" pitchFamily="2" charset="2"/>
              <a:buChar char="§"/>
            </a:pPr>
            <a:endParaRPr lang="en-DE" dirty="0">
              <a:solidFill>
                <a:schemeClr val="bg1"/>
              </a:solidFill>
            </a:endParaRPr>
          </a:p>
        </p:txBody>
      </p:sp>
      <p:graphicFrame>
        <p:nvGraphicFramePr>
          <p:cNvPr id="4" name="Table 11">
            <a:extLst>
              <a:ext uri="{FF2B5EF4-FFF2-40B4-BE49-F238E27FC236}">
                <a16:creationId xmlns:a16="http://schemas.microsoft.com/office/drawing/2014/main" id="{12E7B0C6-EE59-4B00-B4AB-AB01551B6B80}"/>
              </a:ext>
            </a:extLst>
          </p:cNvPr>
          <p:cNvGraphicFramePr>
            <a:graphicFrameLocks noGrp="1"/>
          </p:cNvGraphicFramePr>
          <p:nvPr/>
        </p:nvGraphicFramePr>
        <p:xfrm>
          <a:off x="5152784" y="4715980"/>
          <a:ext cx="6674400" cy="370840"/>
        </p:xfrm>
        <a:graphic>
          <a:graphicData uri="http://schemas.openxmlformats.org/drawingml/2006/table">
            <a:tbl>
              <a:tblPr firstRow="1" bandRow="1">
                <a:tableStyleId>{D7AC3CCA-C797-4891-BE02-D94E43425B78}</a:tableStyleId>
              </a:tblPr>
              <a:tblGrid>
                <a:gridCol w="370800">
                  <a:extLst>
                    <a:ext uri="{9D8B030D-6E8A-4147-A177-3AD203B41FA5}">
                      <a16:colId xmlns:a16="http://schemas.microsoft.com/office/drawing/2014/main" val="2959656009"/>
                    </a:ext>
                  </a:extLst>
                </a:gridCol>
                <a:gridCol w="370800">
                  <a:extLst>
                    <a:ext uri="{9D8B030D-6E8A-4147-A177-3AD203B41FA5}">
                      <a16:colId xmlns:a16="http://schemas.microsoft.com/office/drawing/2014/main" val="43629750"/>
                    </a:ext>
                  </a:extLst>
                </a:gridCol>
                <a:gridCol w="370800">
                  <a:extLst>
                    <a:ext uri="{9D8B030D-6E8A-4147-A177-3AD203B41FA5}">
                      <a16:colId xmlns:a16="http://schemas.microsoft.com/office/drawing/2014/main" val="3429073673"/>
                    </a:ext>
                  </a:extLst>
                </a:gridCol>
                <a:gridCol w="370800">
                  <a:extLst>
                    <a:ext uri="{9D8B030D-6E8A-4147-A177-3AD203B41FA5}">
                      <a16:colId xmlns:a16="http://schemas.microsoft.com/office/drawing/2014/main" val="772964375"/>
                    </a:ext>
                  </a:extLst>
                </a:gridCol>
                <a:gridCol w="370800">
                  <a:extLst>
                    <a:ext uri="{9D8B030D-6E8A-4147-A177-3AD203B41FA5}">
                      <a16:colId xmlns:a16="http://schemas.microsoft.com/office/drawing/2014/main" val="1958331905"/>
                    </a:ext>
                  </a:extLst>
                </a:gridCol>
                <a:gridCol w="370800">
                  <a:extLst>
                    <a:ext uri="{9D8B030D-6E8A-4147-A177-3AD203B41FA5}">
                      <a16:colId xmlns:a16="http://schemas.microsoft.com/office/drawing/2014/main" val="430647789"/>
                    </a:ext>
                  </a:extLst>
                </a:gridCol>
                <a:gridCol w="370800">
                  <a:extLst>
                    <a:ext uri="{9D8B030D-6E8A-4147-A177-3AD203B41FA5}">
                      <a16:colId xmlns:a16="http://schemas.microsoft.com/office/drawing/2014/main" val="2936524465"/>
                    </a:ext>
                  </a:extLst>
                </a:gridCol>
                <a:gridCol w="370800">
                  <a:extLst>
                    <a:ext uri="{9D8B030D-6E8A-4147-A177-3AD203B41FA5}">
                      <a16:colId xmlns:a16="http://schemas.microsoft.com/office/drawing/2014/main" val="1558027164"/>
                    </a:ext>
                  </a:extLst>
                </a:gridCol>
                <a:gridCol w="370800">
                  <a:extLst>
                    <a:ext uri="{9D8B030D-6E8A-4147-A177-3AD203B41FA5}">
                      <a16:colId xmlns:a16="http://schemas.microsoft.com/office/drawing/2014/main" val="3020307965"/>
                    </a:ext>
                  </a:extLst>
                </a:gridCol>
                <a:gridCol w="370800">
                  <a:extLst>
                    <a:ext uri="{9D8B030D-6E8A-4147-A177-3AD203B41FA5}">
                      <a16:colId xmlns:a16="http://schemas.microsoft.com/office/drawing/2014/main" val="3117763428"/>
                    </a:ext>
                  </a:extLst>
                </a:gridCol>
                <a:gridCol w="370800">
                  <a:extLst>
                    <a:ext uri="{9D8B030D-6E8A-4147-A177-3AD203B41FA5}">
                      <a16:colId xmlns:a16="http://schemas.microsoft.com/office/drawing/2014/main" val="689161034"/>
                    </a:ext>
                  </a:extLst>
                </a:gridCol>
                <a:gridCol w="370800">
                  <a:extLst>
                    <a:ext uri="{9D8B030D-6E8A-4147-A177-3AD203B41FA5}">
                      <a16:colId xmlns:a16="http://schemas.microsoft.com/office/drawing/2014/main" val="4176784958"/>
                    </a:ext>
                  </a:extLst>
                </a:gridCol>
                <a:gridCol w="370800">
                  <a:extLst>
                    <a:ext uri="{9D8B030D-6E8A-4147-A177-3AD203B41FA5}">
                      <a16:colId xmlns:a16="http://schemas.microsoft.com/office/drawing/2014/main" val="1874659467"/>
                    </a:ext>
                  </a:extLst>
                </a:gridCol>
                <a:gridCol w="370800">
                  <a:extLst>
                    <a:ext uri="{9D8B030D-6E8A-4147-A177-3AD203B41FA5}">
                      <a16:colId xmlns:a16="http://schemas.microsoft.com/office/drawing/2014/main" val="3095314731"/>
                    </a:ext>
                  </a:extLst>
                </a:gridCol>
                <a:gridCol w="370800">
                  <a:extLst>
                    <a:ext uri="{9D8B030D-6E8A-4147-A177-3AD203B41FA5}">
                      <a16:colId xmlns:a16="http://schemas.microsoft.com/office/drawing/2014/main" val="505572013"/>
                    </a:ext>
                  </a:extLst>
                </a:gridCol>
                <a:gridCol w="370800">
                  <a:extLst>
                    <a:ext uri="{9D8B030D-6E8A-4147-A177-3AD203B41FA5}">
                      <a16:colId xmlns:a16="http://schemas.microsoft.com/office/drawing/2014/main" val="797035517"/>
                    </a:ext>
                  </a:extLst>
                </a:gridCol>
                <a:gridCol w="370800">
                  <a:extLst>
                    <a:ext uri="{9D8B030D-6E8A-4147-A177-3AD203B41FA5}">
                      <a16:colId xmlns:a16="http://schemas.microsoft.com/office/drawing/2014/main" val="674455416"/>
                    </a:ext>
                  </a:extLst>
                </a:gridCol>
                <a:gridCol w="370800">
                  <a:extLst>
                    <a:ext uri="{9D8B030D-6E8A-4147-A177-3AD203B41FA5}">
                      <a16:colId xmlns:a16="http://schemas.microsoft.com/office/drawing/2014/main" val="4115496182"/>
                    </a:ext>
                  </a:extLst>
                </a:gridCol>
              </a:tblGrid>
              <a:tr h="370840">
                <a:tc>
                  <a:txBody>
                    <a:bodyPr/>
                    <a:lstStyle/>
                    <a:p>
                      <a:r>
                        <a:rPr lang="de-DE" dirty="0">
                          <a:solidFill>
                            <a:schemeClr val="tx1"/>
                          </a:solidFill>
                        </a:rPr>
                        <a:t>0</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1</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2</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2</a:t>
                      </a:r>
                      <a:endParaRPr lang="en-DE" dirty="0">
                        <a:solidFill>
                          <a:schemeClr val="tx1"/>
                        </a:solidFill>
                      </a:endParaRPr>
                    </a:p>
                  </a:txBody>
                  <a:tcPr>
                    <a:solidFill>
                      <a:srgbClr val="00B050"/>
                    </a:solidFill>
                  </a:tcPr>
                </a:tc>
                <a:tc>
                  <a:txBody>
                    <a:bodyPr/>
                    <a:lstStyle/>
                    <a:p>
                      <a:r>
                        <a:rPr lang="de-DE" dirty="0">
                          <a:solidFill>
                            <a:schemeClr val="tx1"/>
                          </a:solidFill>
                        </a:rPr>
                        <a:t>3</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0</a:t>
                      </a:r>
                      <a:endParaRPr lang="en-DE" dirty="0">
                        <a:solidFill>
                          <a:schemeClr val="tx1"/>
                        </a:solidFill>
                      </a:endParaRPr>
                    </a:p>
                  </a:txBody>
                  <a:tcPr>
                    <a:solidFill>
                      <a:srgbClr val="00B050"/>
                    </a:solidFill>
                  </a:tcPr>
                </a:tc>
                <a:tc>
                  <a:txBody>
                    <a:bodyPr/>
                    <a:lstStyle/>
                    <a:p>
                      <a:r>
                        <a:rPr lang="de-DE" dirty="0">
                          <a:solidFill>
                            <a:schemeClr val="tx1"/>
                          </a:solidFill>
                        </a:rPr>
                        <a:t>1</a:t>
                      </a:r>
                      <a:endParaRPr lang="en-DE" dirty="0">
                        <a:solidFill>
                          <a:schemeClr val="tx1"/>
                        </a:solidFill>
                      </a:endParaRPr>
                    </a:p>
                  </a:txBody>
                  <a:tcPr>
                    <a:solidFill>
                      <a:srgbClr val="00B050"/>
                    </a:solidFill>
                  </a:tcPr>
                </a:tc>
                <a:tc>
                  <a:txBody>
                    <a:bodyPr/>
                    <a:lstStyle/>
                    <a:p>
                      <a:r>
                        <a:rPr lang="de-DE" dirty="0">
                          <a:solidFill>
                            <a:schemeClr val="tx1"/>
                          </a:solidFill>
                        </a:rPr>
                        <a:t>5</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6</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6</a:t>
                      </a:r>
                      <a:endParaRPr lang="en-DE" dirty="0">
                        <a:solidFill>
                          <a:schemeClr val="tx1"/>
                        </a:solidFill>
                      </a:endParaRPr>
                    </a:p>
                  </a:txBody>
                  <a:tcPr>
                    <a:solidFill>
                      <a:srgbClr val="00B050"/>
                    </a:solidFill>
                  </a:tcPr>
                </a:tc>
                <a:tc>
                  <a:txBody>
                    <a:bodyPr/>
                    <a:lstStyle/>
                    <a:p>
                      <a:r>
                        <a:rPr lang="de-DE" dirty="0">
                          <a:solidFill>
                            <a:schemeClr val="tx1"/>
                          </a:solidFill>
                        </a:rPr>
                        <a:t>2</a:t>
                      </a:r>
                      <a:endParaRPr lang="en-DE" dirty="0">
                        <a:solidFill>
                          <a:schemeClr val="tx1"/>
                        </a:solidFill>
                      </a:endParaRPr>
                    </a:p>
                  </a:txBody>
                  <a:tcPr>
                    <a:solidFill>
                      <a:srgbClr val="00B050"/>
                    </a:solidFill>
                  </a:tcPr>
                </a:tc>
                <a:tc>
                  <a:txBody>
                    <a:bodyPr/>
                    <a:lstStyle/>
                    <a:p>
                      <a:r>
                        <a:rPr lang="de-DE" dirty="0">
                          <a:solidFill>
                            <a:schemeClr val="tx1"/>
                          </a:solidFill>
                        </a:rPr>
                        <a:t>1</a:t>
                      </a:r>
                      <a:endParaRPr lang="en-DE" dirty="0">
                        <a:solidFill>
                          <a:schemeClr val="tx1"/>
                        </a:solidFill>
                      </a:endParaRPr>
                    </a:p>
                  </a:txBody>
                  <a:tcPr>
                    <a:solidFill>
                      <a:srgbClr val="00B050"/>
                    </a:solidFill>
                  </a:tcPr>
                </a:tc>
                <a:tc>
                  <a:txBody>
                    <a:bodyPr/>
                    <a:lstStyle/>
                    <a:p>
                      <a:r>
                        <a:rPr lang="de-DE" dirty="0">
                          <a:solidFill>
                            <a:schemeClr val="tx1"/>
                          </a:solidFill>
                        </a:rPr>
                        <a:t>7</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6</a:t>
                      </a:r>
                      <a:endParaRPr lang="en-DE" dirty="0">
                        <a:solidFill>
                          <a:schemeClr val="tx1"/>
                        </a:solidFill>
                      </a:endParaRPr>
                    </a:p>
                  </a:txBody>
                  <a:tcPr>
                    <a:solidFill>
                      <a:srgbClr val="00B050"/>
                    </a:solidFill>
                  </a:tcPr>
                </a:tc>
                <a:tc>
                  <a:txBody>
                    <a:bodyPr/>
                    <a:lstStyle/>
                    <a:p>
                      <a:r>
                        <a:rPr lang="de-DE" dirty="0">
                          <a:solidFill>
                            <a:schemeClr val="tx1"/>
                          </a:solidFill>
                        </a:rPr>
                        <a:t>5</a:t>
                      </a:r>
                      <a:endParaRPr lang="en-DE" dirty="0">
                        <a:solidFill>
                          <a:schemeClr val="tx1"/>
                        </a:solidFill>
                      </a:endParaRPr>
                    </a:p>
                  </a:txBody>
                  <a:tcPr>
                    <a:solidFill>
                      <a:srgbClr val="00B050"/>
                    </a:solidFill>
                  </a:tcPr>
                </a:tc>
                <a:tc>
                  <a:txBody>
                    <a:bodyPr/>
                    <a:lstStyle/>
                    <a:p>
                      <a:r>
                        <a:rPr lang="de-DE" dirty="0">
                          <a:solidFill>
                            <a:schemeClr val="tx1"/>
                          </a:solidFill>
                        </a:rPr>
                        <a:t>5</a:t>
                      </a:r>
                      <a:endParaRPr lang="en-DE" dirty="0">
                        <a:solidFill>
                          <a:schemeClr val="tx1"/>
                        </a:solidFill>
                      </a:endParaRPr>
                    </a:p>
                  </a:txBody>
                  <a:tcPr>
                    <a:solidFill>
                      <a:srgbClr val="00B050"/>
                    </a:solidFill>
                  </a:tcPr>
                </a:tc>
                <a:tc>
                  <a:txBody>
                    <a:bodyPr/>
                    <a:lstStyle/>
                    <a:p>
                      <a:r>
                        <a:rPr lang="de-DE" dirty="0">
                          <a:solidFill>
                            <a:schemeClr val="tx1"/>
                          </a:solidFill>
                        </a:rPr>
                        <a:t>4</a:t>
                      </a:r>
                      <a:endParaRPr lang="en-DE" dirty="0">
                        <a:solidFill>
                          <a:schemeClr val="tx1"/>
                        </a:solidFill>
                      </a:endParaRPr>
                    </a:p>
                  </a:txBody>
                  <a:tcPr>
                    <a:solidFill>
                      <a:schemeClr val="bg2">
                        <a:lumMod val="40000"/>
                        <a:lumOff val="60000"/>
                      </a:schemeClr>
                    </a:solidFill>
                  </a:tcPr>
                </a:tc>
                <a:tc>
                  <a:txBody>
                    <a:bodyPr/>
                    <a:lstStyle/>
                    <a:p>
                      <a:r>
                        <a:rPr lang="de-DE" dirty="0">
                          <a:solidFill>
                            <a:schemeClr val="tx1"/>
                          </a:solidFill>
                        </a:rPr>
                        <a:t>7</a:t>
                      </a:r>
                      <a:endParaRPr lang="en-DE" dirty="0">
                        <a:solidFill>
                          <a:schemeClr val="tx1"/>
                        </a:solidFill>
                      </a:endParaRPr>
                    </a:p>
                  </a:txBody>
                  <a:tcPr>
                    <a:solidFill>
                      <a:srgbClr val="00B050"/>
                    </a:solidFill>
                  </a:tcPr>
                </a:tc>
                <a:extLst>
                  <a:ext uri="{0D108BD9-81ED-4DB2-BD59-A6C34878D82A}">
                    <a16:rowId xmlns:a16="http://schemas.microsoft.com/office/drawing/2014/main" val="3641919369"/>
                  </a:ext>
                </a:extLst>
              </a:tr>
            </a:tbl>
          </a:graphicData>
        </a:graphic>
      </p:graphicFrame>
      <p:grpSp>
        <p:nvGrpSpPr>
          <p:cNvPr id="47" name="Group 46">
            <a:extLst>
              <a:ext uri="{FF2B5EF4-FFF2-40B4-BE49-F238E27FC236}">
                <a16:creationId xmlns:a16="http://schemas.microsoft.com/office/drawing/2014/main" id="{6AA9EF6A-948D-4B89-B0BC-3489E43CE3CA}"/>
              </a:ext>
            </a:extLst>
          </p:cNvPr>
          <p:cNvGrpSpPr/>
          <p:nvPr/>
        </p:nvGrpSpPr>
        <p:grpSpPr>
          <a:xfrm>
            <a:off x="5458203" y="5387029"/>
            <a:ext cx="1599249" cy="614116"/>
            <a:chOff x="3130230" y="5609026"/>
            <a:chExt cx="878160" cy="337216"/>
          </a:xfrm>
        </p:grpSpPr>
        <p:sp>
          <p:nvSpPr>
            <p:cNvPr id="53" name="Isosceles Triangle 52">
              <a:extLst>
                <a:ext uri="{FF2B5EF4-FFF2-40B4-BE49-F238E27FC236}">
                  <a16:creationId xmlns:a16="http://schemas.microsoft.com/office/drawing/2014/main" id="{3F2C352A-C3C6-492F-82CD-2C8244EBD034}"/>
                </a:ext>
              </a:extLst>
            </p:cNvPr>
            <p:cNvSpPr/>
            <p:nvPr/>
          </p:nvSpPr>
          <p:spPr>
            <a:xfrm>
              <a:off x="3305864"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ln>
                  <a:solidFill>
                    <a:schemeClr val="bg1"/>
                  </a:solidFill>
                </a:ln>
                <a:solidFill>
                  <a:schemeClr val="bg1"/>
                </a:solidFill>
              </a:endParaRPr>
            </a:p>
          </p:txBody>
        </p:sp>
        <p:sp>
          <p:nvSpPr>
            <p:cNvPr id="54" name="Isosceles Triangle 53">
              <a:extLst>
                <a:ext uri="{FF2B5EF4-FFF2-40B4-BE49-F238E27FC236}">
                  <a16:creationId xmlns:a16="http://schemas.microsoft.com/office/drawing/2014/main" id="{9F28E472-C639-4346-AAEF-E070AD78A387}"/>
                </a:ext>
              </a:extLst>
            </p:cNvPr>
            <p:cNvSpPr/>
            <p:nvPr/>
          </p:nvSpPr>
          <p:spPr>
            <a:xfrm rot="10800000">
              <a:off x="3481494"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5" name="Isosceles Triangle 54">
              <a:extLst>
                <a:ext uri="{FF2B5EF4-FFF2-40B4-BE49-F238E27FC236}">
                  <a16:creationId xmlns:a16="http://schemas.microsoft.com/office/drawing/2014/main" id="{C3925147-016C-4616-ABD5-C1DF424F80FF}"/>
                </a:ext>
              </a:extLst>
            </p:cNvPr>
            <p:cNvSpPr/>
            <p:nvPr/>
          </p:nvSpPr>
          <p:spPr>
            <a:xfrm>
              <a:off x="3657127" y="5609028"/>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6" name="Isosceles Triangle 55">
              <a:extLst>
                <a:ext uri="{FF2B5EF4-FFF2-40B4-BE49-F238E27FC236}">
                  <a16:creationId xmlns:a16="http://schemas.microsoft.com/office/drawing/2014/main" id="{3EC82D2F-6D56-4DAC-A7D4-2DF09EAC7FC5}"/>
                </a:ext>
              </a:extLst>
            </p:cNvPr>
            <p:cNvSpPr/>
            <p:nvPr/>
          </p:nvSpPr>
          <p:spPr>
            <a:xfrm rot="10800000">
              <a:off x="3130230" y="5609026"/>
              <a:ext cx="351263" cy="337214"/>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Tree>
    <p:extLst>
      <p:ext uri="{BB962C8B-B14F-4D97-AF65-F5344CB8AC3E}">
        <p14:creationId xmlns:p14="http://schemas.microsoft.com/office/powerpoint/2010/main" val="64621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solidFill>
            <a:srgbClr val="C9FFCD"/>
          </a:solid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6" name="TextBox 5">
            <a:extLst>
              <a:ext uri="{FF2B5EF4-FFF2-40B4-BE49-F238E27FC236}">
                <a16:creationId xmlns:a16="http://schemas.microsoft.com/office/drawing/2014/main" id="{756675C0-1784-40B1-BE90-2E7D1644DB61}"/>
              </a:ext>
            </a:extLst>
          </p:cNvPr>
          <p:cNvSpPr txBox="1"/>
          <p:nvPr/>
        </p:nvSpPr>
        <p:spPr>
          <a:xfrm>
            <a:off x="329829" y="3895770"/>
            <a:ext cx="7467493" cy="2092881"/>
          </a:xfrm>
          <a:prstGeom prst="rect">
            <a:avLst/>
          </a:prstGeom>
          <a:noFill/>
        </p:spPr>
        <p:txBody>
          <a:bodyPr wrap="none" rtlCol="0">
            <a:spAutoFit/>
          </a:bodyPr>
          <a:lstStyle/>
          <a:p>
            <a:pPr marL="285750" indent="-285750">
              <a:buFont typeface="Wingdings" panose="05000000000000000000" pitchFamily="2" charset="2"/>
              <a:buChar char="§"/>
            </a:pPr>
            <a:r>
              <a:rPr lang="de-DE" sz="1600" dirty="0">
                <a:solidFill>
                  <a:schemeClr val="bg1"/>
                </a:solidFill>
              </a:rPr>
              <a:t>Waits until there are enough indices before bothering the Dual Compute Unit.</a:t>
            </a:r>
          </a:p>
          <a:p>
            <a:pPr marL="285750" indent="-285750">
              <a:buFont typeface="Wingdings" panose="05000000000000000000" pitchFamily="2" charset="2"/>
              <a:buChar char="§"/>
            </a:pPr>
            <a:r>
              <a:rPr lang="de-DE" sz="1600" dirty="0">
                <a:solidFill>
                  <a:schemeClr val="bg1"/>
                </a:solidFill>
              </a:rPr>
              <a:t>Chooses a Dual CU.</a:t>
            </a:r>
          </a:p>
          <a:p>
            <a:pPr marL="285750" indent="-285750">
              <a:buFont typeface="Wingdings" panose="05000000000000000000" pitchFamily="2" charset="2"/>
              <a:buChar char="§"/>
            </a:pPr>
            <a:r>
              <a:rPr lang="de-DE" sz="1600" dirty="0">
                <a:solidFill>
                  <a:schemeClr val="bg1"/>
                </a:solidFill>
              </a:rPr>
              <a:t>Configures Dual CU.</a:t>
            </a:r>
          </a:p>
          <a:p>
            <a:pPr marL="742950" lvl="1" indent="-285750">
              <a:buFont typeface="Wingdings" panose="05000000000000000000" pitchFamily="2" charset="2"/>
              <a:buChar char="§"/>
            </a:pPr>
            <a:r>
              <a:rPr lang="de-DE" sz="1600" dirty="0">
                <a:solidFill>
                  <a:schemeClr val="bg1"/>
                </a:solidFill>
              </a:rPr>
              <a:t>Reserves resources in Dual CU.</a:t>
            </a:r>
          </a:p>
          <a:p>
            <a:pPr marL="742950" lvl="1" indent="-285750">
              <a:buFont typeface="Wingdings" panose="05000000000000000000" pitchFamily="2" charset="2"/>
              <a:buChar char="§"/>
            </a:pPr>
            <a:r>
              <a:rPr lang="de-DE" sz="1600" dirty="0">
                <a:solidFill>
                  <a:schemeClr val="bg1"/>
                </a:solidFill>
              </a:rPr>
              <a:t>Loads address of vertex shader program into the program counter (PC).</a:t>
            </a:r>
          </a:p>
          <a:p>
            <a:pPr marL="742950" lvl="1" indent="-285750">
              <a:buFont typeface="Wingdings" panose="05000000000000000000" pitchFamily="2" charset="2"/>
              <a:buChar char="§"/>
            </a:pPr>
            <a:r>
              <a:rPr lang="de-DE" sz="1600" dirty="0">
                <a:solidFill>
                  <a:schemeClr val="bg1"/>
                </a:solidFill>
              </a:rPr>
              <a:t>Initializes scalar and vector registers in Dual CU.</a:t>
            </a:r>
          </a:p>
          <a:p>
            <a:pPr marL="285750" indent="-285750">
              <a:buFont typeface="Wingdings" panose="05000000000000000000" pitchFamily="2" charset="2"/>
              <a:buChar char="§"/>
            </a:pPr>
            <a:r>
              <a:rPr lang="de-DE" sz="1600" dirty="0">
                <a:solidFill>
                  <a:schemeClr val="bg1"/>
                </a:solidFill>
              </a:rPr>
              <a:t>Kicks off work for Dual CU.</a:t>
            </a:r>
          </a:p>
          <a:p>
            <a:pPr marL="285750" indent="-285750">
              <a:buFont typeface="Wingdings" panose="05000000000000000000" pitchFamily="2" charset="2"/>
              <a:buChar char="§"/>
            </a:pPr>
            <a:endParaRPr lang="en-DE" dirty="0">
              <a:solidFill>
                <a:schemeClr val="bg1"/>
              </a:solidFill>
            </a:endParaRPr>
          </a:p>
        </p:txBody>
      </p:sp>
      <p:sp>
        <p:nvSpPr>
          <p:cNvPr id="8" name="Rectangle 7">
            <a:extLst>
              <a:ext uri="{FF2B5EF4-FFF2-40B4-BE49-F238E27FC236}">
                <a16:creationId xmlns:a16="http://schemas.microsoft.com/office/drawing/2014/main" id="{A0ED86F6-7642-461B-9C46-6FF84F806D6D}"/>
              </a:ext>
            </a:extLst>
          </p:cNvPr>
          <p:cNvSpPr/>
          <p:nvPr/>
        </p:nvSpPr>
        <p:spPr>
          <a:xfrm>
            <a:off x="9183855" y="3934047"/>
            <a:ext cx="2616909" cy="190607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 name="TextBox 9">
            <a:extLst>
              <a:ext uri="{FF2B5EF4-FFF2-40B4-BE49-F238E27FC236}">
                <a16:creationId xmlns:a16="http://schemas.microsoft.com/office/drawing/2014/main" id="{4FA3D29C-9989-40CB-9442-9ED1DDBDD49C}"/>
              </a:ext>
            </a:extLst>
          </p:cNvPr>
          <p:cNvSpPr txBox="1"/>
          <p:nvPr/>
        </p:nvSpPr>
        <p:spPr>
          <a:xfrm>
            <a:off x="10744064" y="3941836"/>
            <a:ext cx="1056700" cy="369332"/>
          </a:xfrm>
          <a:prstGeom prst="rect">
            <a:avLst/>
          </a:prstGeom>
          <a:noFill/>
          <a:ln>
            <a:noFill/>
          </a:ln>
        </p:spPr>
        <p:txBody>
          <a:bodyPr wrap="none" rtlCol="0">
            <a:spAutoFit/>
          </a:bodyPr>
          <a:lstStyle/>
          <a:p>
            <a:r>
              <a:rPr lang="de-DE" dirty="0"/>
              <a:t>Dual CU</a:t>
            </a:r>
            <a:endParaRPr lang="en-DE" dirty="0"/>
          </a:p>
        </p:txBody>
      </p:sp>
      <p:sp>
        <p:nvSpPr>
          <p:cNvPr id="12" name="Rectangle 11">
            <a:extLst>
              <a:ext uri="{FF2B5EF4-FFF2-40B4-BE49-F238E27FC236}">
                <a16:creationId xmlns:a16="http://schemas.microsoft.com/office/drawing/2014/main" id="{346A753E-12D6-4012-8B86-230A77F60252}"/>
              </a:ext>
            </a:extLst>
          </p:cNvPr>
          <p:cNvSpPr/>
          <p:nvPr/>
        </p:nvSpPr>
        <p:spPr>
          <a:xfrm>
            <a:off x="9622554" y="4303379"/>
            <a:ext cx="1523248" cy="221838"/>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PC</a:t>
            </a:r>
            <a:endParaRPr lang="en-DE" sz="1400" dirty="0"/>
          </a:p>
        </p:txBody>
      </p:sp>
      <p:sp>
        <p:nvSpPr>
          <p:cNvPr id="14" name="Rectangle 13">
            <a:extLst>
              <a:ext uri="{FF2B5EF4-FFF2-40B4-BE49-F238E27FC236}">
                <a16:creationId xmlns:a16="http://schemas.microsoft.com/office/drawing/2014/main" id="{B1F8B173-E48A-4DE4-8537-0B7AD28A557A}"/>
              </a:ext>
            </a:extLst>
          </p:cNvPr>
          <p:cNvSpPr/>
          <p:nvPr/>
        </p:nvSpPr>
        <p:spPr>
          <a:xfrm>
            <a:off x="9622554" y="4625051"/>
            <a:ext cx="1523248" cy="736096"/>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Vector Registers</a:t>
            </a:r>
            <a:endParaRPr lang="en-DE" sz="1400" dirty="0"/>
          </a:p>
        </p:txBody>
      </p:sp>
      <p:sp>
        <p:nvSpPr>
          <p:cNvPr id="18" name="Rectangle 17">
            <a:extLst>
              <a:ext uri="{FF2B5EF4-FFF2-40B4-BE49-F238E27FC236}">
                <a16:creationId xmlns:a16="http://schemas.microsoft.com/office/drawing/2014/main" id="{DDE337D5-A6BA-44DD-BA47-243C919F4B90}"/>
              </a:ext>
            </a:extLst>
          </p:cNvPr>
          <p:cNvSpPr/>
          <p:nvPr/>
        </p:nvSpPr>
        <p:spPr>
          <a:xfrm>
            <a:off x="9622554" y="5460982"/>
            <a:ext cx="1523248" cy="221838"/>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Scalar Registers</a:t>
            </a:r>
            <a:endParaRPr lang="en-DE" sz="1400" dirty="0"/>
          </a:p>
        </p:txBody>
      </p:sp>
      <p:sp>
        <p:nvSpPr>
          <p:cNvPr id="22" name="TextBox 21">
            <a:extLst>
              <a:ext uri="{FF2B5EF4-FFF2-40B4-BE49-F238E27FC236}">
                <a16:creationId xmlns:a16="http://schemas.microsoft.com/office/drawing/2014/main" id="{56D7C920-8FB5-408F-857E-3C34C647CB5E}"/>
              </a:ext>
            </a:extLst>
          </p:cNvPr>
          <p:cNvSpPr txBox="1"/>
          <p:nvPr/>
        </p:nvSpPr>
        <p:spPr>
          <a:xfrm>
            <a:off x="8081178" y="4236546"/>
            <a:ext cx="1010212" cy="738664"/>
          </a:xfrm>
          <a:prstGeom prst="rect">
            <a:avLst/>
          </a:prstGeom>
          <a:solidFill>
            <a:srgbClr val="C9FFCD"/>
          </a:solid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28" name="Connector: Elbow 27">
            <a:extLst>
              <a:ext uri="{FF2B5EF4-FFF2-40B4-BE49-F238E27FC236}">
                <a16:creationId xmlns:a16="http://schemas.microsoft.com/office/drawing/2014/main" id="{40CB5378-83BB-4FB7-AAF5-021F88FE3864}"/>
              </a:ext>
            </a:extLst>
          </p:cNvPr>
          <p:cNvCxnSpPr>
            <a:stCxn id="22" idx="3"/>
            <a:endCxn id="12" idx="1"/>
          </p:cNvCxnSpPr>
          <p:nvPr/>
        </p:nvCxnSpPr>
        <p:spPr>
          <a:xfrm flipV="1">
            <a:off x="9091390" y="4414298"/>
            <a:ext cx="531164" cy="19158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6C8E78F-AFB1-49D4-A5F7-7F0B109DE410}"/>
              </a:ext>
            </a:extLst>
          </p:cNvPr>
          <p:cNvCxnSpPr>
            <a:stCxn id="22" idx="3"/>
            <a:endCxn id="14" idx="1"/>
          </p:cNvCxnSpPr>
          <p:nvPr/>
        </p:nvCxnSpPr>
        <p:spPr>
          <a:xfrm>
            <a:off x="9091390" y="4605878"/>
            <a:ext cx="531164" cy="387221"/>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01509FE-BB58-4799-82BE-79A45738302D}"/>
              </a:ext>
            </a:extLst>
          </p:cNvPr>
          <p:cNvCxnSpPr>
            <a:stCxn id="22" idx="3"/>
            <a:endCxn id="18" idx="1"/>
          </p:cNvCxnSpPr>
          <p:nvPr/>
        </p:nvCxnSpPr>
        <p:spPr>
          <a:xfrm>
            <a:off x="9091390" y="4605878"/>
            <a:ext cx="531164" cy="966023"/>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7BCDB724-B8EC-4834-B45B-29DF7EBB5CBD}"/>
              </a:ext>
            </a:extLst>
          </p:cNvPr>
          <p:cNvSpPr/>
          <p:nvPr/>
        </p:nvSpPr>
        <p:spPr>
          <a:xfrm>
            <a:off x="6286181" y="5335188"/>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cxnSp>
        <p:nvCxnSpPr>
          <p:cNvPr id="73" name="Straight Arrow Connector 72">
            <a:extLst>
              <a:ext uri="{FF2B5EF4-FFF2-40B4-BE49-F238E27FC236}">
                <a16:creationId xmlns:a16="http://schemas.microsoft.com/office/drawing/2014/main" id="{97AF29D2-75B0-463E-AA9C-1C41E393D333}"/>
              </a:ext>
            </a:extLst>
          </p:cNvPr>
          <p:cNvCxnSpPr>
            <a:cxnSpLocks/>
          </p:cNvCxnSpPr>
          <p:nvPr/>
        </p:nvCxnSpPr>
        <p:spPr>
          <a:xfrm flipH="1">
            <a:off x="5536940" y="5964638"/>
            <a:ext cx="749243" cy="0"/>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77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0" name="TextBox 9">
            <a:extLst>
              <a:ext uri="{FF2B5EF4-FFF2-40B4-BE49-F238E27FC236}">
                <a16:creationId xmlns:a16="http://schemas.microsoft.com/office/drawing/2014/main" id="{4FA3D29C-9989-40CB-9442-9ED1DDBDD49C}"/>
              </a:ext>
            </a:extLst>
          </p:cNvPr>
          <p:cNvSpPr txBox="1"/>
          <p:nvPr/>
        </p:nvSpPr>
        <p:spPr>
          <a:xfrm>
            <a:off x="10492309" y="3934047"/>
            <a:ext cx="1313180" cy="369332"/>
          </a:xfrm>
          <a:prstGeom prst="rect">
            <a:avLst/>
          </a:prstGeom>
          <a:noFill/>
          <a:ln>
            <a:noFill/>
          </a:ln>
        </p:spPr>
        <p:txBody>
          <a:bodyPr wrap="none" rtlCol="0">
            <a:spAutoFit/>
          </a:bodyPr>
          <a:lstStyle/>
          <a:p>
            <a:r>
              <a:rPr lang="de-DE" dirty="0"/>
              <a:t>Double CU</a:t>
            </a:r>
            <a:endParaRPr lang="en-DE" dirty="0"/>
          </a:p>
        </p:txBody>
      </p:sp>
      <p:sp>
        <p:nvSpPr>
          <p:cNvPr id="4" name="TextBox 3">
            <a:extLst>
              <a:ext uri="{FF2B5EF4-FFF2-40B4-BE49-F238E27FC236}">
                <a16:creationId xmlns:a16="http://schemas.microsoft.com/office/drawing/2014/main" id="{E15462CC-BAF2-4548-8581-F52529C0E720}"/>
              </a:ext>
            </a:extLst>
          </p:cNvPr>
          <p:cNvSpPr txBox="1"/>
          <p:nvPr/>
        </p:nvSpPr>
        <p:spPr>
          <a:xfrm>
            <a:off x="243819" y="4028137"/>
            <a:ext cx="6538970" cy="1200329"/>
          </a:xfrm>
          <a:prstGeom prst="rect">
            <a:avLst/>
          </a:prstGeom>
          <a:noFill/>
        </p:spPr>
        <p:txBody>
          <a:bodyPr wrap="none" rtlCol="0">
            <a:spAutoFit/>
          </a:bodyPr>
          <a:lstStyle/>
          <a:p>
            <a:pPr marL="285750" indent="-285750">
              <a:buFont typeface="Wingdings" panose="05000000000000000000" pitchFamily="2" charset="2"/>
              <a:buChar char="§"/>
            </a:pPr>
            <a:r>
              <a:rPr lang="de-DE" dirty="0">
                <a:solidFill>
                  <a:schemeClr val="bg1"/>
                </a:solidFill>
              </a:rPr>
              <a:t>Usually transforms vertices from object space to clip space.</a:t>
            </a:r>
          </a:p>
          <a:p>
            <a:pPr marL="285750" indent="-285750">
              <a:buFont typeface="Wingdings" panose="05000000000000000000" pitchFamily="2" charset="2"/>
              <a:buChar char="§"/>
            </a:pPr>
            <a:r>
              <a:rPr lang="de-DE" dirty="0">
                <a:solidFill>
                  <a:schemeClr val="bg1"/>
                </a:solidFill>
              </a:rPr>
              <a:t>Attaches additional vertex attributes.</a:t>
            </a:r>
          </a:p>
          <a:p>
            <a:pPr marL="285750" indent="-285750">
              <a:buFont typeface="Wingdings" panose="05000000000000000000" pitchFamily="2" charset="2"/>
              <a:buChar char="§"/>
            </a:pPr>
            <a:r>
              <a:rPr lang="de-DE" dirty="0">
                <a:solidFill>
                  <a:schemeClr val="bg1"/>
                </a:solidFill>
              </a:rPr>
              <a:t>Usually same transformations for every vertex in the mesh.</a:t>
            </a:r>
          </a:p>
          <a:p>
            <a:pPr lvl="1"/>
            <a:r>
              <a:rPr lang="de-DE" dirty="0">
                <a:solidFill>
                  <a:schemeClr val="bg1"/>
                </a:solidFill>
                <a:sym typeface="Wingdings" panose="05000000000000000000" pitchFamily="2" charset="2"/>
              </a:rPr>
              <a:t> Parallelizable.</a:t>
            </a:r>
            <a:endParaRPr lang="en-DE" dirty="0">
              <a:solidFill>
                <a:schemeClr val="bg1"/>
              </a:solidFill>
            </a:endParaRPr>
          </a:p>
        </p:txBody>
      </p:sp>
      <p:grpSp>
        <p:nvGrpSpPr>
          <p:cNvPr id="42" name="Group 41">
            <a:extLst>
              <a:ext uri="{FF2B5EF4-FFF2-40B4-BE49-F238E27FC236}">
                <a16:creationId xmlns:a16="http://schemas.microsoft.com/office/drawing/2014/main" id="{4D4E046B-1F3D-418A-8FFA-8B56B4DEFB6B}"/>
              </a:ext>
            </a:extLst>
          </p:cNvPr>
          <p:cNvGrpSpPr/>
          <p:nvPr/>
        </p:nvGrpSpPr>
        <p:grpSpPr>
          <a:xfrm>
            <a:off x="7734686" y="4350409"/>
            <a:ext cx="3265702" cy="1281485"/>
            <a:chOff x="2671518" y="4669820"/>
            <a:chExt cx="3265702" cy="1281485"/>
          </a:xfrm>
        </p:grpSpPr>
        <p:grpSp>
          <p:nvGrpSpPr>
            <p:cNvPr id="59" name="Group 58">
              <a:extLst>
                <a:ext uri="{FF2B5EF4-FFF2-40B4-BE49-F238E27FC236}">
                  <a16:creationId xmlns:a16="http://schemas.microsoft.com/office/drawing/2014/main" id="{8BF9BADA-6623-46BF-A86D-323CFC49344F}"/>
                </a:ext>
              </a:extLst>
            </p:cNvPr>
            <p:cNvGrpSpPr/>
            <p:nvPr/>
          </p:nvGrpSpPr>
          <p:grpSpPr>
            <a:xfrm flipH="1">
              <a:off x="4942699" y="5202223"/>
              <a:ext cx="529216" cy="529216"/>
              <a:chOff x="790353" y="505046"/>
              <a:chExt cx="2280329" cy="2280329"/>
            </a:xfrm>
          </p:grpSpPr>
          <p:pic>
            <p:nvPicPr>
              <p:cNvPr id="60" name="Graphic 59" descr="Fox">
                <a:extLst>
                  <a:ext uri="{FF2B5EF4-FFF2-40B4-BE49-F238E27FC236}">
                    <a16:creationId xmlns:a16="http://schemas.microsoft.com/office/drawing/2014/main" id="{6D523156-5ACB-4EAE-A1F4-F0C14EAB9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61" name="Isosceles Triangle 60">
                <a:extLst>
                  <a:ext uri="{FF2B5EF4-FFF2-40B4-BE49-F238E27FC236}">
                    <a16:creationId xmlns:a16="http://schemas.microsoft.com/office/drawing/2014/main" id="{1B32AEEE-C8EF-4143-9C51-A852B08518E8}"/>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2" name="Isosceles Triangle 61">
                <a:extLst>
                  <a:ext uri="{FF2B5EF4-FFF2-40B4-BE49-F238E27FC236}">
                    <a16:creationId xmlns:a16="http://schemas.microsoft.com/office/drawing/2014/main" id="{80ACDE06-6597-4084-8A6E-6EB3973C1B8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3" name="Isosceles Triangle 62">
                <a:extLst>
                  <a:ext uri="{FF2B5EF4-FFF2-40B4-BE49-F238E27FC236}">
                    <a16:creationId xmlns:a16="http://schemas.microsoft.com/office/drawing/2014/main" id="{B0148134-BDDB-4231-82EB-F1BB6BC96426}"/>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4" name="Isosceles Triangle 63">
                <a:extLst>
                  <a:ext uri="{FF2B5EF4-FFF2-40B4-BE49-F238E27FC236}">
                    <a16:creationId xmlns:a16="http://schemas.microsoft.com/office/drawing/2014/main" id="{8FC97694-454B-430F-8B09-A370B1A79944}"/>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pic>
          <p:nvPicPr>
            <p:cNvPr id="25" name="Graphic 24" descr="Video camera">
              <a:extLst>
                <a:ext uri="{FF2B5EF4-FFF2-40B4-BE49-F238E27FC236}">
                  <a16:creationId xmlns:a16="http://schemas.microsoft.com/office/drawing/2014/main" id="{9A913D3B-9A88-445A-A2DD-6D7191ED41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1518" y="4762525"/>
              <a:ext cx="914400" cy="914400"/>
            </a:xfrm>
            <a:prstGeom prst="rect">
              <a:avLst/>
            </a:prstGeom>
          </p:spPr>
        </p:pic>
        <p:cxnSp>
          <p:nvCxnSpPr>
            <p:cNvPr id="29" name="Straight Connector 28">
              <a:extLst>
                <a:ext uri="{FF2B5EF4-FFF2-40B4-BE49-F238E27FC236}">
                  <a16:creationId xmlns:a16="http://schemas.microsoft.com/office/drawing/2014/main" id="{B4DD2C36-AA80-48B1-B493-EB698F298098}"/>
                </a:ext>
              </a:extLst>
            </p:cNvPr>
            <p:cNvCxnSpPr/>
            <p:nvPr/>
          </p:nvCxnSpPr>
          <p:spPr>
            <a:xfrm>
              <a:off x="4006383" y="5147596"/>
              <a:ext cx="0" cy="3997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ADCC1F-2326-4D54-91B1-7CA148AD94C0}"/>
                </a:ext>
              </a:extLst>
            </p:cNvPr>
            <p:cNvCxnSpPr>
              <a:cxnSpLocks/>
            </p:cNvCxnSpPr>
            <p:nvPr/>
          </p:nvCxnSpPr>
          <p:spPr>
            <a:xfrm>
              <a:off x="5556643" y="4762525"/>
              <a:ext cx="0" cy="11210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4AAFC3-A1A0-4E70-896B-E73016657574}"/>
                </a:ext>
              </a:extLst>
            </p:cNvPr>
            <p:cNvCxnSpPr>
              <a:cxnSpLocks/>
            </p:cNvCxnSpPr>
            <p:nvPr/>
          </p:nvCxnSpPr>
          <p:spPr>
            <a:xfrm flipH="1">
              <a:off x="3512997" y="4669820"/>
              <a:ext cx="2390199" cy="5869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1D2029B-6261-4EE5-933B-1A3A72419EE3}"/>
                </a:ext>
              </a:extLst>
            </p:cNvPr>
            <p:cNvCxnSpPr>
              <a:cxnSpLocks/>
            </p:cNvCxnSpPr>
            <p:nvPr/>
          </p:nvCxnSpPr>
          <p:spPr>
            <a:xfrm flipH="1" flipV="1">
              <a:off x="3512998" y="5465510"/>
              <a:ext cx="2424222" cy="4857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792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9D28AF2-8C3F-4EBE-8489-3E27A506704C}"/>
              </a:ext>
            </a:extLst>
          </p:cNvPr>
          <p:cNvSpPr/>
          <p:nvPr/>
        </p:nvSpPr>
        <p:spPr>
          <a:xfrm>
            <a:off x="3674612" y="2836767"/>
            <a:ext cx="723014" cy="629448"/>
          </a:xfrm>
          <a:prstGeom prst="rect">
            <a:avLst/>
          </a:prstGeom>
          <a:solidFill>
            <a:srgbClr val="F9B9BC"/>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a:extLst>
              <a:ext uri="{FF2B5EF4-FFF2-40B4-BE49-F238E27FC236}">
                <a16:creationId xmlns:a16="http://schemas.microsoft.com/office/drawing/2014/main" id="{B1C2D011-F8FC-4C2E-862F-4F3C1584D77D}"/>
              </a:ext>
            </a:extLst>
          </p:cNvPr>
          <p:cNvSpPr>
            <a:spLocks noGrp="1"/>
          </p:cNvSpPr>
          <p:nvPr>
            <p:ph type="title"/>
          </p:nvPr>
        </p:nvSpPr>
        <p:spPr/>
        <p:txBody>
          <a:bodyPr/>
          <a:lstStyle/>
          <a:p>
            <a:r>
              <a:rPr lang="de-DE" dirty="0"/>
              <a:t>Dual Compute Unit</a:t>
            </a:r>
            <a:endParaRPr lang="en-DE" dirty="0"/>
          </a:p>
        </p:txBody>
      </p:sp>
      <p:sp>
        <p:nvSpPr>
          <p:cNvPr id="5" name="Content Placeholder 4">
            <a:extLst>
              <a:ext uri="{FF2B5EF4-FFF2-40B4-BE49-F238E27FC236}">
                <a16:creationId xmlns:a16="http://schemas.microsoft.com/office/drawing/2014/main" id="{46EDA6FD-92E3-4F9E-A370-B20F159989A6}"/>
              </a:ext>
            </a:extLst>
          </p:cNvPr>
          <p:cNvSpPr>
            <a:spLocks noGrp="1"/>
          </p:cNvSpPr>
          <p:nvPr>
            <p:ph sz="quarter" idx="14"/>
          </p:nvPr>
        </p:nvSpPr>
        <p:spPr/>
        <p:txBody>
          <a:bodyPr/>
          <a:lstStyle/>
          <a:p>
            <a:r>
              <a:rPr lang="de-DE" dirty="0"/>
              <a:t>Dual Compute Units are designed to execute parallel workloads!</a:t>
            </a:r>
          </a:p>
          <a:p>
            <a:r>
              <a:rPr lang="de-DE" dirty="0"/>
              <a:t>The number of Dual CUs depends on the card,</a:t>
            </a:r>
            <a:br>
              <a:rPr lang="de-DE" dirty="0"/>
            </a:br>
            <a:r>
              <a:rPr lang="de-DE" dirty="0"/>
              <a:t>e.g. Radeon™ RX 5700 XT has 20 Dual CUs.</a:t>
            </a:r>
          </a:p>
          <a:p>
            <a:endParaRPr lang="de-DE" dirty="0"/>
          </a:p>
        </p:txBody>
      </p:sp>
      <p:grpSp>
        <p:nvGrpSpPr>
          <p:cNvPr id="51" name="Group 50">
            <a:extLst>
              <a:ext uri="{FF2B5EF4-FFF2-40B4-BE49-F238E27FC236}">
                <a16:creationId xmlns:a16="http://schemas.microsoft.com/office/drawing/2014/main" id="{CF72AB4A-420E-4947-8F9E-D97B61D7D08F}"/>
              </a:ext>
            </a:extLst>
          </p:cNvPr>
          <p:cNvGrpSpPr/>
          <p:nvPr/>
        </p:nvGrpSpPr>
        <p:grpSpPr>
          <a:xfrm>
            <a:off x="866253" y="2895951"/>
            <a:ext cx="3455855" cy="2498642"/>
            <a:chOff x="2797126" y="2445486"/>
            <a:chExt cx="3455855" cy="2498642"/>
          </a:xfrm>
        </p:grpSpPr>
        <p:sp>
          <p:nvSpPr>
            <p:cNvPr id="3" name="Rectangle 2">
              <a:extLst>
                <a:ext uri="{FF2B5EF4-FFF2-40B4-BE49-F238E27FC236}">
                  <a16:creationId xmlns:a16="http://schemas.microsoft.com/office/drawing/2014/main" id="{2763F181-A128-4A7C-8A38-EEB7B2A2B7DC}"/>
                </a:ext>
              </a:extLst>
            </p:cNvPr>
            <p:cNvSpPr/>
            <p:nvPr/>
          </p:nvSpPr>
          <p:spPr>
            <a:xfrm>
              <a:off x="2797126" y="244548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14" name="Rectangle 13">
              <a:extLst>
                <a:ext uri="{FF2B5EF4-FFF2-40B4-BE49-F238E27FC236}">
                  <a16:creationId xmlns:a16="http://schemas.microsoft.com/office/drawing/2014/main" id="{F862DFAB-858A-4F99-BA16-AA3C4BE15E67}"/>
                </a:ext>
              </a:extLst>
            </p:cNvPr>
            <p:cNvSpPr/>
            <p:nvPr/>
          </p:nvSpPr>
          <p:spPr>
            <a:xfrm>
              <a:off x="3518777" y="244548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16" name="Rectangle 15">
              <a:extLst>
                <a:ext uri="{FF2B5EF4-FFF2-40B4-BE49-F238E27FC236}">
                  <a16:creationId xmlns:a16="http://schemas.microsoft.com/office/drawing/2014/main" id="{0091ED1D-4C0E-4BD8-B507-2BFD986D34D5}"/>
                </a:ext>
              </a:extLst>
            </p:cNvPr>
            <p:cNvSpPr/>
            <p:nvPr/>
          </p:nvSpPr>
          <p:spPr>
            <a:xfrm>
              <a:off x="4240428" y="2445487"/>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18" name="Rectangle 17">
              <a:extLst>
                <a:ext uri="{FF2B5EF4-FFF2-40B4-BE49-F238E27FC236}">
                  <a16:creationId xmlns:a16="http://schemas.microsoft.com/office/drawing/2014/main" id="{7EE94608-28F6-4EEA-985E-4784B8EC3A30}"/>
                </a:ext>
              </a:extLst>
            </p:cNvPr>
            <p:cNvSpPr/>
            <p:nvPr/>
          </p:nvSpPr>
          <p:spPr>
            <a:xfrm>
              <a:off x="4962079" y="2445486"/>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20" name="Rectangle 19">
              <a:extLst>
                <a:ext uri="{FF2B5EF4-FFF2-40B4-BE49-F238E27FC236}">
                  <a16:creationId xmlns:a16="http://schemas.microsoft.com/office/drawing/2014/main" id="{97657826-C83B-4E4A-B08A-6342BC6BFEFC}"/>
                </a:ext>
              </a:extLst>
            </p:cNvPr>
            <p:cNvSpPr/>
            <p:nvPr/>
          </p:nvSpPr>
          <p:spPr>
            <a:xfrm>
              <a:off x="5683730" y="244548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22" name="Rectangle 21">
              <a:extLst>
                <a:ext uri="{FF2B5EF4-FFF2-40B4-BE49-F238E27FC236}">
                  <a16:creationId xmlns:a16="http://schemas.microsoft.com/office/drawing/2014/main" id="{32131C3E-9B46-4F27-ABF8-056EAA0C2946}"/>
                </a:ext>
              </a:extLst>
            </p:cNvPr>
            <p:cNvSpPr/>
            <p:nvPr/>
          </p:nvSpPr>
          <p:spPr>
            <a:xfrm>
              <a:off x="2797126" y="3108249"/>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24" name="Rectangle 23">
              <a:extLst>
                <a:ext uri="{FF2B5EF4-FFF2-40B4-BE49-F238E27FC236}">
                  <a16:creationId xmlns:a16="http://schemas.microsoft.com/office/drawing/2014/main" id="{B0DA3415-B779-4F90-8C8A-50E448D19D07}"/>
                </a:ext>
              </a:extLst>
            </p:cNvPr>
            <p:cNvSpPr/>
            <p:nvPr/>
          </p:nvSpPr>
          <p:spPr>
            <a:xfrm>
              <a:off x="3518777" y="3108249"/>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26" name="Rectangle 25">
              <a:extLst>
                <a:ext uri="{FF2B5EF4-FFF2-40B4-BE49-F238E27FC236}">
                  <a16:creationId xmlns:a16="http://schemas.microsoft.com/office/drawing/2014/main" id="{CAEC4459-735B-4119-B9A5-027C9E295B23}"/>
                </a:ext>
              </a:extLst>
            </p:cNvPr>
            <p:cNvSpPr/>
            <p:nvPr/>
          </p:nvSpPr>
          <p:spPr>
            <a:xfrm>
              <a:off x="4240428" y="310824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28" name="Rectangle 27">
              <a:extLst>
                <a:ext uri="{FF2B5EF4-FFF2-40B4-BE49-F238E27FC236}">
                  <a16:creationId xmlns:a16="http://schemas.microsoft.com/office/drawing/2014/main" id="{B58A0FEE-F302-4631-9EF7-656DB0513946}"/>
                </a:ext>
              </a:extLst>
            </p:cNvPr>
            <p:cNvSpPr/>
            <p:nvPr/>
          </p:nvSpPr>
          <p:spPr>
            <a:xfrm>
              <a:off x="4962079" y="3108247"/>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30" name="Rectangle 29">
              <a:extLst>
                <a:ext uri="{FF2B5EF4-FFF2-40B4-BE49-F238E27FC236}">
                  <a16:creationId xmlns:a16="http://schemas.microsoft.com/office/drawing/2014/main" id="{4F77C00A-1E5B-45D9-B1E3-6EF4CB302318}"/>
                </a:ext>
              </a:extLst>
            </p:cNvPr>
            <p:cNvSpPr/>
            <p:nvPr/>
          </p:nvSpPr>
          <p:spPr>
            <a:xfrm>
              <a:off x="5683730" y="3108249"/>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32" name="Rectangle 31">
              <a:extLst>
                <a:ext uri="{FF2B5EF4-FFF2-40B4-BE49-F238E27FC236}">
                  <a16:creationId xmlns:a16="http://schemas.microsoft.com/office/drawing/2014/main" id="{BA063AB9-F0A2-4889-B6E0-619B4B279CBB}"/>
                </a:ext>
              </a:extLst>
            </p:cNvPr>
            <p:cNvSpPr/>
            <p:nvPr/>
          </p:nvSpPr>
          <p:spPr>
            <a:xfrm>
              <a:off x="2797126" y="377100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34" name="Rectangle 33">
              <a:extLst>
                <a:ext uri="{FF2B5EF4-FFF2-40B4-BE49-F238E27FC236}">
                  <a16:creationId xmlns:a16="http://schemas.microsoft.com/office/drawing/2014/main" id="{8724B06B-BE5D-4BAC-9FFB-FF9864075F2B}"/>
                </a:ext>
              </a:extLst>
            </p:cNvPr>
            <p:cNvSpPr/>
            <p:nvPr/>
          </p:nvSpPr>
          <p:spPr>
            <a:xfrm>
              <a:off x="3518777" y="377100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36" name="Rectangle 35">
              <a:extLst>
                <a:ext uri="{FF2B5EF4-FFF2-40B4-BE49-F238E27FC236}">
                  <a16:creationId xmlns:a16="http://schemas.microsoft.com/office/drawing/2014/main" id="{2DEEEDCB-64A2-4682-9007-1E9DB1A81765}"/>
                </a:ext>
              </a:extLst>
            </p:cNvPr>
            <p:cNvSpPr/>
            <p:nvPr/>
          </p:nvSpPr>
          <p:spPr>
            <a:xfrm>
              <a:off x="4240428" y="3771007"/>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38" name="Rectangle 37">
              <a:extLst>
                <a:ext uri="{FF2B5EF4-FFF2-40B4-BE49-F238E27FC236}">
                  <a16:creationId xmlns:a16="http://schemas.microsoft.com/office/drawing/2014/main" id="{8B691B68-0AA3-4B58-9E4E-3094C0A05A95}"/>
                </a:ext>
              </a:extLst>
            </p:cNvPr>
            <p:cNvSpPr/>
            <p:nvPr/>
          </p:nvSpPr>
          <p:spPr>
            <a:xfrm>
              <a:off x="4962079" y="3771006"/>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40" name="Rectangle 39">
              <a:extLst>
                <a:ext uri="{FF2B5EF4-FFF2-40B4-BE49-F238E27FC236}">
                  <a16:creationId xmlns:a16="http://schemas.microsoft.com/office/drawing/2014/main" id="{AAFFD8E5-A5D1-4FCF-B9E6-FBFEEFF10A68}"/>
                </a:ext>
              </a:extLst>
            </p:cNvPr>
            <p:cNvSpPr/>
            <p:nvPr/>
          </p:nvSpPr>
          <p:spPr>
            <a:xfrm>
              <a:off x="5683730" y="3771008"/>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42" name="Rectangle 41">
              <a:extLst>
                <a:ext uri="{FF2B5EF4-FFF2-40B4-BE49-F238E27FC236}">
                  <a16:creationId xmlns:a16="http://schemas.microsoft.com/office/drawing/2014/main" id="{BCED7E0E-5566-4DF2-B49E-93B7D7A337AC}"/>
                </a:ext>
              </a:extLst>
            </p:cNvPr>
            <p:cNvSpPr/>
            <p:nvPr/>
          </p:nvSpPr>
          <p:spPr>
            <a:xfrm>
              <a:off x="2797126" y="4433765"/>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44" name="Rectangle 43">
              <a:extLst>
                <a:ext uri="{FF2B5EF4-FFF2-40B4-BE49-F238E27FC236}">
                  <a16:creationId xmlns:a16="http://schemas.microsoft.com/office/drawing/2014/main" id="{03BF1A9D-ABD8-463F-8194-EE3A4A486BE8}"/>
                </a:ext>
              </a:extLst>
            </p:cNvPr>
            <p:cNvSpPr/>
            <p:nvPr/>
          </p:nvSpPr>
          <p:spPr>
            <a:xfrm>
              <a:off x="3518777" y="4433765"/>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46" name="Rectangle 45">
              <a:extLst>
                <a:ext uri="{FF2B5EF4-FFF2-40B4-BE49-F238E27FC236}">
                  <a16:creationId xmlns:a16="http://schemas.microsoft.com/office/drawing/2014/main" id="{7C2D0E89-F6E0-41AD-B3E6-505E70313B58}"/>
                </a:ext>
              </a:extLst>
            </p:cNvPr>
            <p:cNvSpPr/>
            <p:nvPr/>
          </p:nvSpPr>
          <p:spPr>
            <a:xfrm>
              <a:off x="4240428" y="4433764"/>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48" name="Rectangle 47">
              <a:extLst>
                <a:ext uri="{FF2B5EF4-FFF2-40B4-BE49-F238E27FC236}">
                  <a16:creationId xmlns:a16="http://schemas.microsoft.com/office/drawing/2014/main" id="{DC860BA2-1501-4DD5-9990-4D16D968B1F6}"/>
                </a:ext>
              </a:extLst>
            </p:cNvPr>
            <p:cNvSpPr/>
            <p:nvPr/>
          </p:nvSpPr>
          <p:spPr>
            <a:xfrm>
              <a:off x="4962079" y="4433763"/>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sp>
          <p:nvSpPr>
            <p:cNvPr id="50" name="Rectangle 49">
              <a:extLst>
                <a:ext uri="{FF2B5EF4-FFF2-40B4-BE49-F238E27FC236}">
                  <a16:creationId xmlns:a16="http://schemas.microsoft.com/office/drawing/2014/main" id="{00108EC7-B95F-4BEC-8956-4320B1240C30}"/>
                </a:ext>
              </a:extLst>
            </p:cNvPr>
            <p:cNvSpPr/>
            <p:nvPr/>
          </p:nvSpPr>
          <p:spPr>
            <a:xfrm>
              <a:off x="5683730" y="4433765"/>
              <a:ext cx="569251" cy="510363"/>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Dual CU</a:t>
              </a:r>
              <a:endParaRPr lang="en-DE" sz="1400" dirty="0"/>
            </a:p>
          </p:txBody>
        </p:sp>
      </p:grpSp>
      <p:sp>
        <p:nvSpPr>
          <p:cNvPr id="54" name="Rectangle 53">
            <a:extLst>
              <a:ext uri="{FF2B5EF4-FFF2-40B4-BE49-F238E27FC236}">
                <a16:creationId xmlns:a16="http://schemas.microsoft.com/office/drawing/2014/main" id="{2783EF92-35F7-4733-9B4F-1700A9E022BC}"/>
              </a:ext>
            </a:extLst>
          </p:cNvPr>
          <p:cNvSpPr/>
          <p:nvPr/>
        </p:nvSpPr>
        <p:spPr>
          <a:xfrm>
            <a:off x="5047018" y="2836407"/>
            <a:ext cx="1589716" cy="1383990"/>
          </a:xfrm>
          <a:prstGeom prst="rect">
            <a:avLst/>
          </a:prstGeom>
          <a:solidFill>
            <a:srgbClr val="F9B9BC"/>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F0CB6474-DCBE-4DA9-B017-9CDE50564CFA}"/>
              </a:ext>
            </a:extLst>
          </p:cNvPr>
          <p:cNvSpPr/>
          <p:nvPr/>
        </p:nvSpPr>
        <p:spPr>
          <a:xfrm>
            <a:off x="5144045" y="2930150"/>
            <a:ext cx="633552" cy="545642"/>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SIMD</a:t>
            </a:r>
            <a:endParaRPr lang="en-DE" sz="1400" dirty="0"/>
          </a:p>
        </p:txBody>
      </p:sp>
      <p:sp>
        <p:nvSpPr>
          <p:cNvPr id="69" name="Rectangle 68">
            <a:extLst>
              <a:ext uri="{FF2B5EF4-FFF2-40B4-BE49-F238E27FC236}">
                <a16:creationId xmlns:a16="http://schemas.microsoft.com/office/drawing/2014/main" id="{951A3020-2428-4080-9EBD-904311A60A20}"/>
              </a:ext>
            </a:extLst>
          </p:cNvPr>
          <p:cNvSpPr/>
          <p:nvPr/>
        </p:nvSpPr>
        <p:spPr>
          <a:xfrm>
            <a:off x="5841876" y="2836767"/>
            <a:ext cx="794858" cy="68898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0AC1D8AA-F96A-4B48-8EB2-EEB8F72A12DC}"/>
              </a:ext>
            </a:extLst>
          </p:cNvPr>
          <p:cNvSpPr/>
          <p:nvPr/>
        </p:nvSpPr>
        <p:spPr>
          <a:xfrm>
            <a:off x="5923651" y="2921114"/>
            <a:ext cx="633552" cy="545642"/>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SIMD</a:t>
            </a:r>
            <a:endParaRPr lang="en-DE" sz="1400" dirty="0"/>
          </a:p>
        </p:txBody>
      </p:sp>
      <p:sp>
        <p:nvSpPr>
          <p:cNvPr id="66" name="Rectangle 65">
            <a:extLst>
              <a:ext uri="{FF2B5EF4-FFF2-40B4-BE49-F238E27FC236}">
                <a16:creationId xmlns:a16="http://schemas.microsoft.com/office/drawing/2014/main" id="{3954B972-2D4C-415D-B6A4-AB7420A9E157}"/>
              </a:ext>
            </a:extLst>
          </p:cNvPr>
          <p:cNvSpPr/>
          <p:nvPr/>
        </p:nvSpPr>
        <p:spPr>
          <a:xfrm>
            <a:off x="5144045" y="3600255"/>
            <a:ext cx="633552" cy="545642"/>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SIMD</a:t>
            </a:r>
            <a:endParaRPr lang="en-DE" sz="1400" dirty="0"/>
          </a:p>
        </p:txBody>
      </p:sp>
      <p:sp>
        <p:nvSpPr>
          <p:cNvPr id="68" name="Rectangle 67">
            <a:extLst>
              <a:ext uri="{FF2B5EF4-FFF2-40B4-BE49-F238E27FC236}">
                <a16:creationId xmlns:a16="http://schemas.microsoft.com/office/drawing/2014/main" id="{3FB26B7B-98A8-4F4F-95CE-8BDCCDB9F058}"/>
              </a:ext>
            </a:extLst>
          </p:cNvPr>
          <p:cNvSpPr/>
          <p:nvPr/>
        </p:nvSpPr>
        <p:spPr>
          <a:xfrm>
            <a:off x="5922529" y="3600255"/>
            <a:ext cx="633552" cy="545642"/>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SIMD</a:t>
            </a:r>
            <a:endParaRPr lang="en-DE" sz="1400" dirty="0"/>
          </a:p>
        </p:txBody>
      </p:sp>
      <p:sp>
        <p:nvSpPr>
          <p:cNvPr id="71" name="Rectangle 70">
            <a:extLst>
              <a:ext uri="{FF2B5EF4-FFF2-40B4-BE49-F238E27FC236}">
                <a16:creationId xmlns:a16="http://schemas.microsoft.com/office/drawing/2014/main" id="{FC889E33-A80B-48AC-9397-641E93A723D7}"/>
              </a:ext>
            </a:extLst>
          </p:cNvPr>
          <p:cNvSpPr/>
          <p:nvPr/>
        </p:nvSpPr>
        <p:spPr>
          <a:xfrm>
            <a:off x="7461380" y="2836407"/>
            <a:ext cx="1895271" cy="96154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67B2F94B-A262-4E43-A27A-D0E2722F0B77}"/>
              </a:ext>
            </a:extLst>
          </p:cNvPr>
          <p:cNvSpPr/>
          <p:nvPr/>
        </p:nvSpPr>
        <p:spPr>
          <a:xfrm>
            <a:off x="7519345" y="2895953"/>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7001CEB1-F3A6-440F-AA72-8D53E8873DF1}"/>
              </a:ext>
            </a:extLst>
          </p:cNvPr>
          <p:cNvSpPr/>
          <p:nvPr/>
        </p:nvSpPr>
        <p:spPr>
          <a:xfrm>
            <a:off x="7744912" y="2895953"/>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C35E02DF-5155-401C-BB37-B002E0E53E9D}"/>
              </a:ext>
            </a:extLst>
          </p:cNvPr>
          <p:cNvSpPr/>
          <p:nvPr/>
        </p:nvSpPr>
        <p:spPr>
          <a:xfrm>
            <a:off x="7980610" y="2894888"/>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B7E9393C-A2DA-4C7F-B383-FA2B4520C645}"/>
              </a:ext>
            </a:extLst>
          </p:cNvPr>
          <p:cNvSpPr/>
          <p:nvPr/>
        </p:nvSpPr>
        <p:spPr>
          <a:xfrm>
            <a:off x="8206177" y="2894892"/>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9A84699C-C139-49BB-B113-0B2B1BEDB677}"/>
              </a:ext>
            </a:extLst>
          </p:cNvPr>
          <p:cNvSpPr/>
          <p:nvPr/>
        </p:nvSpPr>
        <p:spPr>
          <a:xfrm>
            <a:off x="8436071" y="2894892"/>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D237F329-F559-45FC-8A71-5DB51F8D3E1F}"/>
              </a:ext>
            </a:extLst>
          </p:cNvPr>
          <p:cNvSpPr/>
          <p:nvPr/>
        </p:nvSpPr>
        <p:spPr>
          <a:xfrm>
            <a:off x="8669299" y="2893827"/>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77ABC646-10E3-40AB-B8D6-D413F1ECEE3F}"/>
              </a:ext>
            </a:extLst>
          </p:cNvPr>
          <p:cNvSpPr/>
          <p:nvPr/>
        </p:nvSpPr>
        <p:spPr>
          <a:xfrm>
            <a:off x="8894572" y="2895953"/>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996F69B2-C10F-4213-82A8-2D255C8EA0E7}"/>
              </a:ext>
            </a:extLst>
          </p:cNvPr>
          <p:cNvSpPr/>
          <p:nvPr/>
        </p:nvSpPr>
        <p:spPr>
          <a:xfrm>
            <a:off x="9124945" y="2893827"/>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786120EC-19A5-4D0F-8058-5E368782C08C}"/>
              </a:ext>
            </a:extLst>
          </p:cNvPr>
          <p:cNvSpPr/>
          <p:nvPr/>
        </p:nvSpPr>
        <p:spPr>
          <a:xfrm>
            <a:off x="7519345" y="3125085"/>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B46BEC03-EB34-4E13-A073-B087E27C2588}"/>
              </a:ext>
            </a:extLst>
          </p:cNvPr>
          <p:cNvSpPr/>
          <p:nvPr/>
        </p:nvSpPr>
        <p:spPr>
          <a:xfrm>
            <a:off x="7744912" y="3125085"/>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Rectangle 91">
            <a:extLst>
              <a:ext uri="{FF2B5EF4-FFF2-40B4-BE49-F238E27FC236}">
                <a16:creationId xmlns:a16="http://schemas.microsoft.com/office/drawing/2014/main" id="{34DFAC47-1FF7-4791-B23E-AF0CC1980D2A}"/>
              </a:ext>
            </a:extLst>
          </p:cNvPr>
          <p:cNvSpPr/>
          <p:nvPr/>
        </p:nvSpPr>
        <p:spPr>
          <a:xfrm>
            <a:off x="7980610" y="3124020"/>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Rectangle 93">
            <a:extLst>
              <a:ext uri="{FF2B5EF4-FFF2-40B4-BE49-F238E27FC236}">
                <a16:creationId xmlns:a16="http://schemas.microsoft.com/office/drawing/2014/main" id="{3EE2CB0B-9E97-43EF-9431-A242AF2704B1}"/>
              </a:ext>
            </a:extLst>
          </p:cNvPr>
          <p:cNvSpPr/>
          <p:nvPr/>
        </p:nvSpPr>
        <p:spPr>
          <a:xfrm>
            <a:off x="8206177" y="3124024"/>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Rectangle 95">
            <a:extLst>
              <a:ext uri="{FF2B5EF4-FFF2-40B4-BE49-F238E27FC236}">
                <a16:creationId xmlns:a16="http://schemas.microsoft.com/office/drawing/2014/main" id="{B78DDB3E-8828-4C7D-9665-BC87DDD973CD}"/>
              </a:ext>
            </a:extLst>
          </p:cNvPr>
          <p:cNvSpPr/>
          <p:nvPr/>
        </p:nvSpPr>
        <p:spPr>
          <a:xfrm>
            <a:off x="8436071" y="3124024"/>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Rectangle 97">
            <a:extLst>
              <a:ext uri="{FF2B5EF4-FFF2-40B4-BE49-F238E27FC236}">
                <a16:creationId xmlns:a16="http://schemas.microsoft.com/office/drawing/2014/main" id="{772D0514-B340-4B35-8396-3ACEC5E18DD2}"/>
              </a:ext>
            </a:extLst>
          </p:cNvPr>
          <p:cNvSpPr/>
          <p:nvPr/>
        </p:nvSpPr>
        <p:spPr>
          <a:xfrm>
            <a:off x="8669299" y="312295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Rectangle 99">
            <a:extLst>
              <a:ext uri="{FF2B5EF4-FFF2-40B4-BE49-F238E27FC236}">
                <a16:creationId xmlns:a16="http://schemas.microsoft.com/office/drawing/2014/main" id="{BCB25538-BBC9-4E62-AB15-B185B689644F}"/>
              </a:ext>
            </a:extLst>
          </p:cNvPr>
          <p:cNvSpPr/>
          <p:nvPr/>
        </p:nvSpPr>
        <p:spPr>
          <a:xfrm>
            <a:off x="8894572" y="3125085"/>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Rectangle 101">
            <a:extLst>
              <a:ext uri="{FF2B5EF4-FFF2-40B4-BE49-F238E27FC236}">
                <a16:creationId xmlns:a16="http://schemas.microsoft.com/office/drawing/2014/main" id="{A5B7FD36-BF0F-4BA1-88B4-FDF3847E8641}"/>
              </a:ext>
            </a:extLst>
          </p:cNvPr>
          <p:cNvSpPr/>
          <p:nvPr/>
        </p:nvSpPr>
        <p:spPr>
          <a:xfrm>
            <a:off x="9124945" y="312295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Rectangle 103">
            <a:extLst>
              <a:ext uri="{FF2B5EF4-FFF2-40B4-BE49-F238E27FC236}">
                <a16:creationId xmlns:a16="http://schemas.microsoft.com/office/drawing/2014/main" id="{42CE45E7-0A4C-437D-9EE6-4C829636ED21}"/>
              </a:ext>
            </a:extLst>
          </p:cNvPr>
          <p:cNvSpPr/>
          <p:nvPr/>
        </p:nvSpPr>
        <p:spPr>
          <a:xfrm>
            <a:off x="7519345" y="334996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Rectangle 105">
            <a:extLst>
              <a:ext uri="{FF2B5EF4-FFF2-40B4-BE49-F238E27FC236}">
                <a16:creationId xmlns:a16="http://schemas.microsoft.com/office/drawing/2014/main" id="{92BB2E28-DE10-4D22-B119-E2EB064439E5}"/>
              </a:ext>
            </a:extLst>
          </p:cNvPr>
          <p:cNvSpPr/>
          <p:nvPr/>
        </p:nvSpPr>
        <p:spPr>
          <a:xfrm>
            <a:off x="7744912" y="334996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8" name="Rectangle 107">
            <a:extLst>
              <a:ext uri="{FF2B5EF4-FFF2-40B4-BE49-F238E27FC236}">
                <a16:creationId xmlns:a16="http://schemas.microsoft.com/office/drawing/2014/main" id="{86834B1F-30CA-41A1-93DD-914A6E783AD1}"/>
              </a:ext>
            </a:extLst>
          </p:cNvPr>
          <p:cNvSpPr/>
          <p:nvPr/>
        </p:nvSpPr>
        <p:spPr>
          <a:xfrm>
            <a:off x="7980610" y="3348904"/>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0" name="Rectangle 109">
            <a:extLst>
              <a:ext uri="{FF2B5EF4-FFF2-40B4-BE49-F238E27FC236}">
                <a16:creationId xmlns:a16="http://schemas.microsoft.com/office/drawing/2014/main" id="{5192F85D-1BB9-45D4-AF19-DD5ACA5D126E}"/>
              </a:ext>
            </a:extLst>
          </p:cNvPr>
          <p:cNvSpPr/>
          <p:nvPr/>
        </p:nvSpPr>
        <p:spPr>
          <a:xfrm>
            <a:off x="8206177" y="3348908"/>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2" name="Rectangle 111">
            <a:extLst>
              <a:ext uri="{FF2B5EF4-FFF2-40B4-BE49-F238E27FC236}">
                <a16:creationId xmlns:a16="http://schemas.microsoft.com/office/drawing/2014/main" id="{18EA8296-B46E-4B64-815C-AA8DB661D8E7}"/>
              </a:ext>
            </a:extLst>
          </p:cNvPr>
          <p:cNvSpPr/>
          <p:nvPr/>
        </p:nvSpPr>
        <p:spPr>
          <a:xfrm>
            <a:off x="8436071" y="3348908"/>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4" name="Rectangle 113">
            <a:extLst>
              <a:ext uri="{FF2B5EF4-FFF2-40B4-BE49-F238E27FC236}">
                <a16:creationId xmlns:a16="http://schemas.microsoft.com/office/drawing/2014/main" id="{7B5FD21B-9825-4C43-89E8-CB4215AF156B}"/>
              </a:ext>
            </a:extLst>
          </p:cNvPr>
          <p:cNvSpPr/>
          <p:nvPr/>
        </p:nvSpPr>
        <p:spPr>
          <a:xfrm>
            <a:off x="8669299" y="3347843"/>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6" name="Rectangle 115">
            <a:extLst>
              <a:ext uri="{FF2B5EF4-FFF2-40B4-BE49-F238E27FC236}">
                <a16:creationId xmlns:a16="http://schemas.microsoft.com/office/drawing/2014/main" id="{9BD27CC4-6E80-426B-A176-A6D670801CD8}"/>
              </a:ext>
            </a:extLst>
          </p:cNvPr>
          <p:cNvSpPr/>
          <p:nvPr/>
        </p:nvSpPr>
        <p:spPr>
          <a:xfrm>
            <a:off x="8894572" y="334996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8" name="Rectangle 117">
            <a:extLst>
              <a:ext uri="{FF2B5EF4-FFF2-40B4-BE49-F238E27FC236}">
                <a16:creationId xmlns:a16="http://schemas.microsoft.com/office/drawing/2014/main" id="{AD51FEA0-FCA1-45E3-B8ED-744EFED6E61A}"/>
              </a:ext>
            </a:extLst>
          </p:cNvPr>
          <p:cNvSpPr/>
          <p:nvPr/>
        </p:nvSpPr>
        <p:spPr>
          <a:xfrm>
            <a:off x="9124945" y="3347843"/>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0" name="Rectangle 119">
            <a:extLst>
              <a:ext uri="{FF2B5EF4-FFF2-40B4-BE49-F238E27FC236}">
                <a16:creationId xmlns:a16="http://schemas.microsoft.com/office/drawing/2014/main" id="{2125AD6E-0400-4F08-8090-7C80366A21DB}"/>
              </a:ext>
            </a:extLst>
          </p:cNvPr>
          <p:cNvSpPr/>
          <p:nvPr/>
        </p:nvSpPr>
        <p:spPr>
          <a:xfrm>
            <a:off x="7519345" y="3565460"/>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2" name="Rectangle 121">
            <a:extLst>
              <a:ext uri="{FF2B5EF4-FFF2-40B4-BE49-F238E27FC236}">
                <a16:creationId xmlns:a16="http://schemas.microsoft.com/office/drawing/2014/main" id="{DCB7DE10-CC5B-4A1C-8B5D-DB9DF0F8802F}"/>
              </a:ext>
            </a:extLst>
          </p:cNvPr>
          <p:cNvSpPr/>
          <p:nvPr/>
        </p:nvSpPr>
        <p:spPr>
          <a:xfrm>
            <a:off x="7744912" y="3565460"/>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4" name="Rectangle 123">
            <a:extLst>
              <a:ext uri="{FF2B5EF4-FFF2-40B4-BE49-F238E27FC236}">
                <a16:creationId xmlns:a16="http://schemas.microsoft.com/office/drawing/2014/main" id="{91ADBC23-38D9-46B8-A39F-334D0E803662}"/>
              </a:ext>
            </a:extLst>
          </p:cNvPr>
          <p:cNvSpPr/>
          <p:nvPr/>
        </p:nvSpPr>
        <p:spPr>
          <a:xfrm>
            <a:off x="7980610" y="3564395"/>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6" name="Rectangle 125">
            <a:extLst>
              <a:ext uri="{FF2B5EF4-FFF2-40B4-BE49-F238E27FC236}">
                <a16:creationId xmlns:a16="http://schemas.microsoft.com/office/drawing/2014/main" id="{0E7850CA-CA09-461E-8CBE-2F21D20400C0}"/>
              </a:ext>
            </a:extLst>
          </p:cNvPr>
          <p:cNvSpPr/>
          <p:nvPr/>
        </p:nvSpPr>
        <p:spPr>
          <a:xfrm>
            <a:off x="8206177" y="356439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8" name="Rectangle 127">
            <a:extLst>
              <a:ext uri="{FF2B5EF4-FFF2-40B4-BE49-F238E27FC236}">
                <a16:creationId xmlns:a16="http://schemas.microsoft.com/office/drawing/2014/main" id="{E29092BD-E326-459E-B4C8-2CE915D77625}"/>
              </a:ext>
            </a:extLst>
          </p:cNvPr>
          <p:cNvSpPr/>
          <p:nvPr/>
        </p:nvSpPr>
        <p:spPr>
          <a:xfrm>
            <a:off x="8436071" y="3564399"/>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0" name="Rectangle 129">
            <a:extLst>
              <a:ext uri="{FF2B5EF4-FFF2-40B4-BE49-F238E27FC236}">
                <a16:creationId xmlns:a16="http://schemas.microsoft.com/office/drawing/2014/main" id="{ADCA11CC-423D-4DAA-B28D-904A6C116EAA}"/>
              </a:ext>
            </a:extLst>
          </p:cNvPr>
          <p:cNvSpPr/>
          <p:nvPr/>
        </p:nvSpPr>
        <p:spPr>
          <a:xfrm>
            <a:off x="8669299" y="3563334"/>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2" name="Rectangle 131">
            <a:extLst>
              <a:ext uri="{FF2B5EF4-FFF2-40B4-BE49-F238E27FC236}">
                <a16:creationId xmlns:a16="http://schemas.microsoft.com/office/drawing/2014/main" id="{F0098B08-0CBE-4E91-AA18-EC28D0A9B7AD}"/>
              </a:ext>
            </a:extLst>
          </p:cNvPr>
          <p:cNvSpPr/>
          <p:nvPr/>
        </p:nvSpPr>
        <p:spPr>
          <a:xfrm>
            <a:off x="8894572" y="3565460"/>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4" name="Rectangle 133">
            <a:extLst>
              <a:ext uri="{FF2B5EF4-FFF2-40B4-BE49-F238E27FC236}">
                <a16:creationId xmlns:a16="http://schemas.microsoft.com/office/drawing/2014/main" id="{67C14FC6-9A65-4884-B0E9-35AC81DBBBBD}"/>
              </a:ext>
            </a:extLst>
          </p:cNvPr>
          <p:cNvSpPr/>
          <p:nvPr/>
        </p:nvSpPr>
        <p:spPr>
          <a:xfrm>
            <a:off x="9124945" y="3563334"/>
            <a:ext cx="161657" cy="153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5" name="TextBox 134">
            <a:extLst>
              <a:ext uri="{FF2B5EF4-FFF2-40B4-BE49-F238E27FC236}">
                <a16:creationId xmlns:a16="http://schemas.microsoft.com/office/drawing/2014/main" id="{98943423-34F8-42B8-BA29-CD07023E2C5C}"/>
              </a:ext>
            </a:extLst>
          </p:cNvPr>
          <p:cNvSpPr txBox="1"/>
          <p:nvPr/>
        </p:nvSpPr>
        <p:spPr>
          <a:xfrm>
            <a:off x="4925704" y="4356612"/>
            <a:ext cx="2121093" cy="646331"/>
          </a:xfrm>
          <a:prstGeom prst="rect">
            <a:avLst/>
          </a:prstGeom>
          <a:noFill/>
        </p:spPr>
        <p:txBody>
          <a:bodyPr wrap="none" rtlCol="0">
            <a:spAutoFit/>
          </a:bodyPr>
          <a:lstStyle/>
          <a:p>
            <a:r>
              <a:rPr lang="de-DE" dirty="0">
                <a:solidFill>
                  <a:srgbClr val="5F5154"/>
                </a:solidFill>
              </a:rPr>
              <a:t>4 x 32-wide SIMDs</a:t>
            </a:r>
            <a:br>
              <a:rPr lang="de-DE" dirty="0">
                <a:solidFill>
                  <a:srgbClr val="5F5154"/>
                </a:solidFill>
              </a:rPr>
            </a:br>
            <a:r>
              <a:rPr lang="de-DE" dirty="0">
                <a:solidFill>
                  <a:srgbClr val="5F5154"/>
                </a:solidFill>
              </a:rPr>
              <a:t>per Dual CU</a:t>
            </a:r>
            <a:endParaRPr lang="en-DE" dirty="0">
              <a:solidFill>
                <a:srgbClr val="5F5154"/>
              </a:solidFill>
            </a:endParaRPr>
          </a:p>
        </p:txBody>
      </p:sp>
      <p:sp>
        <p:nvSpPr>
          <p:cNvPr id="137" name="TextBox 136">
            <a:extLst>
              <a:ext uri="{FF2B5EF4-FFF2-40B4-BE49-F238E27FC236}">
                <a16:creationId xmlns:a16="http://schemas.microsoft.com/office/drawing/2014/main" id="{2EB00917-09CD-4228-88F8-1C5D831E6F73}"/>
              </a:ext>
            </a:extLst>
          </p:cNvPr>
          <p:cNvSpPr txBox="1"/>
          <p:nvPr/>
        </p:nvSpPr>
        <p:spPr>
          <a:xfrm>
            <a:off x="7361644" y="3869369"/>
            <a:ext cx="4083169" cy="2031325"/>
          </a:xfrm>
          <a:prstGeom prst="rect">
            <a:avLst/>
          </a:prstGeom>
          <a:noFill/>
        </p:spPr>
        <p:txBody>
          <a:bodyPr wrap="none" rtlCol="0">
            <a:spAutoFit/>
          </a:bodyPr>
          <a:lstStyle/>
          <a:p>
            <a:r>
              <a:rPr lang="de-DE" dirty="0">
                <a:solidFill>
                  <a:srgbClr val="5F5154"/>
                </a:solidFill>
              </a:rPr>
              <a:t>32 threads per SIMD</a:t>
            </a:r>
          </a:p>
          <a:p>
            <a:endParaRPr lang="de-DE" dirty="0">
              <a:solidFill>
                <a:srgbClr val="5F5154"/>
              </a:solidFill>
            </a:endParaRPr>
          </a:p>
          <a:p>
            <a:r>
              <a:rPr lang="de-DE" dirty="0">
                <a:solidFill>
                  <a:srgbClr val="5F5154"/>
                </a:solidFill>
              </a:rPr>
              <a:t>One vector register (VGPR) holds one</a:t>
            </a:r>
            <a:br>
              <a:rPr lang="de-DE" dirty="0">
                <a:solidFill>
                  <a:srgbClr val="5F5154"/>
                </a:solidFill>
              </a:rPr>
            </a:br>
            <a:r>
              <a:rPr lang="de-DE" dirty="0">
                <a:solidFill>
                  <a:srgbClr val="5F5154"/>
                </a:solidFill>
              </a:rPr>
              <a:t>value per thread.</a:t>
            </a:r>
            <a:br>
              <a:rPr lang="de-DE" dirty="0">
                <a:solidFill>
                  <a:srgbClr val="5F5154"/>
                </a:solidFill>
              </a:rPr>
            </a:br>
            <a:br>
              <a:rPr lang="de-DE" dirty="0">
                <a:solidFill>
                  <a:srgbClr val="5F5154"/>
                </a:solidFill>
              </a:rPr>
            </a:br>
            <a:r>
              <a:rPr lang="de-DE" dirty="0">
                <a:solidFill>
                  <a:srgbClr val="5F5154"/>
                </a:solidFill>
              </a:rPr>
              <a:t>One scalar register (SGPR) holds one</a:t>
            </a:r>
            <a:br>
              <a:rPr lang="de-DE" dirty="0">
                <a:solidFill>
                  <a:srgbClr val="5F5154"/>
                </a:solidFill>
              </a:rPr>
            </a:br>
            <a:r>
              <a:rPr lang="de-DE" dirty="0">
                <a:solidFill>
                  <a:srgbClr val="5F5154"/>
                </a:solidFill>
              </a:rPr>
              <a:t>value per wave.</a:t>
            </a:r>
            <a:endParaRPr lang="en-DE" dirty="0">
              <a:solidFill>
                <a:srgbClr val="5F5154"/>
              </a:solidFill>
            </a:endParaRPr>
          </a:p>
        </p:txBody>
      </p:sp>
    </p:spTree>
    <p:extLst>
      <p:ext uri="{BB962C8B-B14F-4D97-AF65-F5344CB8AC3E}">
        <p14:creationId xmlns:p14="http://schemas.microsoft.com/office/powerpoint/2010/main" val="864445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D011-F8FC-4C2E-862F-4F3C1584D77D}"/>
              </a:ext>
            </a:extLst>
          </p:cNvPr>
          <p:cNvSpPr>
            <a:spLocks noGrp="1"/>
          </p:cNvSpPr>
          <p:nvPr>
            <p:ph type="title"/>
          </p:nvPr>
        </p:nvSpPr>
        <p:spPr/>
        <p:txBody>
          <a:bodyPr/>
          <a:lstStyle/>
          <a:p>
            <a:r>
              <a:rPr lang="de-DE" dirty="0"/>
              <a:t>Dual Compute Unit</a:t>
            </a:r>
            <a:endParaRPr lang="en-DE" dirty="0"/>
          </a:p>
        </p:txBody>
      </p:sp>
      <p:sp>
        <p:nvSpPr>
          <p:cNvPr id="5" name="Content Placeholder 4">
            <a:extLst>
              <a:ext uri="{FF2B5EF4-FFF2-40B4-BE49-F238E27FC236}">
                <a16:creationId xmlns:a16="http://schemas.microsoft.com/office/drawing/2014/main" id="{46EDA6FD-92E3-4F9E-A370-B20F159989A6}"/>
              </a:ext>
            </a:extLst>
          </p:cNvPr>
          <p:cNvSpPr>
            <a:spLocks noGrp="1"/>
          </p:cNvSpPr>
          <p:nvPr>
            <p:ph sz="quarter" idx="14"/>
          </p:nvPr>
        </p:nvSpPr>
        <p:spPr/>
        <p:txBody>
          <a:bodyPr/>
          <a:lstStyle/>
          <a:p>
            <a:r>
              <a:rPr lang="de-DE" dirty="0"/>
              <a:t>Dual Compute Units are designed to execute parallel workloads!</a:t>
            </a:r>
          </a:p>
          <a:p>
            <a:endParaRPr lang="de-DE" dirty="0"/>
          </a:p>
          <a:p>
            <a:r>
              <a:rPr lang="de-DE" dirty="0"/>
              <a:t>Example Pseudo-Code:</a:t>
            </a:r>
          </a:p>
          <a:p>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if (vertex == tail) {</a:t>
            </a:r>
          </a:p>
          <a:p>
            <a:r>
              <a:rPr lang="de-DE" sz="1600" dirty="0">
                <a:latin typeface="Courier New" panose="02070309020205020404" pitchFamily="49" charset="0"/>
                <a:cs typeface="Courier New" panose="02070309020205020404" pitchFamily="49" charset="0"/>
              </a:rPr>
              <a:t>// Do something fox tail specific</a:t>
            </a:r>
          </a:p>
          <a:p>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else {</a:t>
            </a:r>
          </a:p>
          <a:p>
            <a:r>
              <a:rPr lang="de-DE" sz="1600" dirty="0">
                <a:latin typeface="Courier New" panose="02070309020205020404" pitchFamily="49" charset="0"/>
                <a:cs typeface="Courier New" panose="02070309020205020404" pitchFamily="49" charset="0"/>
              </a:rPr>
              <a:t>// Do something else 💃</a:t>
            </a:r>
          </a:p>
          <a:p>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 </a:t>
            </a:r>
          </a:p>
        </p:txBody>
      </p:sp>
      <p:grpSp>
        <p:nvGrpSpPr>
          <p:cNvPr id="73" name="Group 72">
            <a:extLst>
              <a:ext uri="{FF2B5EF4-FFF2-40B4-BE49-F238E27FC236}">
                <a16:creationId xmlns:a16="http://schemas.microsoft.com/office/drawing/2014/main" id="{DF2F615E-299A-4D3E-A1D7-1AE405F5EAF8}"/>
              </a:ext>
            </a:extLst>
          </p:cNvPr>
          <p:cNvGrpSpPr/>
          <p:nvPr/>
        </p:nvGrpSpPr>
        <p:grpSpPr>
          <a:xfrm>
            <a:off x="5321136" y="1733879"/>
            <a:ext cx="1414345" cy="1414345"/>
            <a:chOff x="790353" y="505046"/>
            <a:chExt cx="2280329" cy="2280329"/>
          </a:xfrm>
        </p:grpSpPr>
        <p:pic>
          <p:nvPicPr>
            <p:cNvPr id="75" name="Graphic 74" descr="Fox">
              <a:extLst>
                <a:ext uri="{FF2B5EF4-FFF2-40B4-BE49-F238E27FC236}">
                  <a16:creationId xmlns:a16="http://schemas.microsoft.com/office/drawing/2014/main" id="{4835F679-D687-4ED2-BD3D-6D9E2B1CAA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77" name="Isosceles Triangle 76">
              <a:extLst>
                <a:ext uri="{FF2B5EF4-FFF2-40B4-BE49-F238E27FC236}">
                  <a16:creationId xmlns:a16="http://schemas.microsoft.com/office/drawing/2014/main" id="{4A9B8FF5-1B54-4FBA-B563-E82BF3101B7A}"/>
                </a:ext>
              </a:extLst>
            </p:cNvPr>
            <p:cNvSpPr/>
            <p:nvPr/>
          </p:nvSpPr>
          <p:spPr>
            <a:xfrm>
              <a:off x="2015933" y="1539594"/>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79" name="Isosceles Triangle 78">
              <a:extLst>
                <a:ext uri="{FF2B5EF4-FFF2-40B4-BE49-F238E27FC236}">
                  <a16:creationId xmlns:a16="http://schemas.microsoft.com/office/drawing/2014/main" id="{42796B3C-8A86-4D29-A7E7-D0A9CACC3ED2}"/>
                </a:ext>
              </a:extLst>
            </p:cNvPr>
            <p:cNvSpPr/>
            <p:nvPr/>
          </p:nvSpPr>
          <p:spPr>
            <a:xfrm rot="10800000">
              <a:off x="2122258" y="1539594"/>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81" name="Isosceles Triangle 80">
              <a:extLst>
                <a:ext uri="{FF2B5EF4-FFF2-40B4-BE49-F238E27FC236}">
                  <a16:creationId xmlns:a16="http://schemas.microsoft.com/office/drawing/2014/main" id="{39E0B85B-E62B-4D7F-8212-2E06196E2DB4}"/>
                </a:ext>
              </a:extLst>
            </p:cNvPr>
            <p:cNvSpPr/>
            <p:nvPr/>
          </p:nvSpPr>
          <p:spPr>
            <a:xfrm>
              <a:off x="2228584" y="1539594"/>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83" name="Isosceles Triangle 82">
              <a:extLst>
                <a:ext uri="{FF2B5EF4-FFF2-40B4-BE49-F238E27FC236}">
                  <a16:creationId xmlns:a16="http://schemas.microsoft.com/office/drawing/2014/main" id="{A9AB867F-BA08-4195-833E-0E1A900A34FA}"/>
                </a:ext>
              </a:extLst>
            </p:cNvPr>
            <p:cNvSpPr/>
            <p:nvPr/>
          </p:nvSpPr>
          <p:spPr>
            <a:xfrm rot="10800000">
              <a:off x="1909606" y="1539593"/>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2" name="Isosceles Triangle 11">
            <a:extLst>
              <a:ext uri="{FF2B5EF4-FFF2-40B4-BE49-F238E27FC236}">
                <a16:creationId xmlns:a16="http://schemas.microsoft.com/office/drawing/2014/main" id="{FC1D3F07-0017-4898-84A6-0984C8256037}"/>
              </a:ext>
            </a:extLst>
          </p:cNvPr>
          <p:cNvSpPr/>
          <p:nvPr/>
        </p:nvSpPr>
        <p:spPr>
          <a:xfrm>
            <a:off x="10512734" y="2382518"/>
            <a:ext cx="57434" cy="114748"/>
          </a:xfrm>
          <a:prstGeom prst="triangle">
            <a:avLst>
              <a:gd name="adj" fmla="val 0"/>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nvGrpSpPr>
          <p:cNvPr id="85" name="Group 84">
            <a:extLst>
              <a:ext uri="{FF2B5EF4-FFF2-40B4-BE49-F238E27FC236}">
                <a16:creationId xmlns:a16="http://schemas.microsoft.com/office/drawing/2014/main" id="{D667AE8F-D8D7-44A8-B0D0-F026CEB95901}"/>
              </a:ext>
            </a:extLst>
          </p:cNvPr>
          <p:cNvGrpSpPr/>
          <p:nvPr/>
        </p:nvGrpSpPr>
        <p:grpSpPr>
          <a:xfrm>
            <a:off x="10063884" y="1726783"/>
            <a:ext cx="1414345" cy="1414345"/>
            <a:chOff x="790353" y="505044"/>
            <a:chExt cx="2280330" cy="2280323"/>
          </a:xfrm>
        </p:grpSpPr>
        <p:pic>
          <p:nvPicPr>
            <p:cNvPr id="87" name="Graphic 86" descr="Fox">
              <a:extLst>
                <a:ext uri="{FF2B5EF4-FFF2-40B4-BE49-F238E27FC236}">
                  <a16:creationId xmlns:a16="http://schemas.microsoft.com/office/drawing/2014/main" id="{58DE8CFD-F2C2-42A3-9A63-E988C2FF32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4"/>
              <a:ext cx="2280330" cy="2280323"/>
            </a:xfrm>
            <a:prstGeom prst="rect">
              <a:avLst/>
            </a:prstGeom>
          </p:spPr>
        </p:pic>
        <p:sp>
          <p:nvSpPr>
            <p:cNvPr id="89" name="Isosceles Triangle 88">
              <a:extLst>
                <a:ext uri="{FF2B5EF4-FFF2-40B4-BE49-F238E27FC236}">
                  <a16:creationId xmlns:a16="http://schemas.microsoft.com/office/drawing/2014/main" id="{5E815850-8B49-42FC-BB42-406383FE4B07}"/>
                </a:ext>
              </a:extLst>
            </p:cNvPr>
            <p:cNvSpPr/>
            <p:nvPr/>
          </p:nvSpPr>
          <p:spPr>
            <a:xfrm>
              <a:off x="1392476" y="1543134"/>
              <a:ext cx="140438" cy="204146"/>
            </a:xfrm>
            <a:prstGeom prst="triangle">
              <a:avLst>
                <a:gd name="adj" fmla="val 74604"/>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91" name="Isosceles Triangle 90">
              <a:extLst>
                <a:ext uri="{FF2B5EF4-FFF2-40B4-BE49-F238E27FC236}">
                  <a16:creationId xmlns:a16="http://schemas.microsoft.com/office/drawing/2014/main" id="{3E8E900A-3E78-4C1E-A9AD-D665C2F5E651}"/>
                </a:ext>
              </a:extLst>
            </p:cNvPr>
            <p:cNvSpPr/>
            <p:nvPr/>
          </p:nvSpPr>
          <p:spPr>
            <a:xfrm rot="10800000">
              <a:off x="1498802" y="1543134"/>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93" name="Isosceles Triangle 92">
              <a:extLst>
                <a:ext uri="{FF2B5EF4-FFF2-40B4-BE49-F238E27FC236}">
                  <a16:creationId xmlns:a16="http://schemas.microsoft.com/office/drawing/2014/main" id="{E670AF5D-7FDA-4E29-B424-1C632161D737}"/>
                </a:ext>
              </a:extLst>
            </p:cNvPr>
            <p:cNvSpPr/>
            <p:nvPr/>
          </p:nvSpPr>
          <p:spPr>
            <a:xfrm>
              <a:off x="1605127" y="1543134"/>
              <a:ext cx="212651" cy="204146"/>
            </a:xfrm>
            <a:prstGeom prst="triangle">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95" name="Isosceles Triangle 94">
              <a:extLst>
                <a:ext uri="{FF2B5EF4-FFF2-40B4-BE49-F238E27FC236}">
                  <a16:creationId xmlns:a16="http://schemas.microsoft.com/office/drawing/2014/main" id="{D5627137-64BC-469A-A03D-9FE9E82E0A60}"/>
                </a:ext>
              </a:extLst>
            </p:cNvPr>
            <p:cNvSpPr/>
            <p:nvPr/>
          </p:nvSpPr>
          <p:spPr>
            <a:xfrm rot="10800000">
              <a:off x="1286149" y="1543134"/>
              <a:ext cx="212651" cy="204146"/>
            </a:xfrm>
            <a:prstGeom prst="triangl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5" name="Rectangle 14">
            <a:extLst>
              <a:ext uri="{FF2B5EF4-FFF2-40B4-BE49-F238E27FC236}">
                <a16:creationId xmlns:a16="http://schemas.microsoft.com/office/drawing/2014/main" id="{1E1A8F92-B8F8-4CCE-BFE9-10B71FD0659D}"/>
              </a:ext>
            </a:extLst>
          </p:cNvPr>
          <p:cNvSpPr/>
          <p:nvPr/>
        </p:nvSpPr>
        <p:spPr>
          <a:xfrm>
            <a:off x="5095376" y="3003377"/>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96A6CD86-74A9-4007-97D0-DEB4A8023AFB}"/>
              </a:ext>
            </a:extLst>
          </p:cNvPr>
          <p:cNvSpPr/>
          <p:nvPr/>
        </p:nvSpPr>
        <p:spPr>
          <a:xfrm>
            <a:off x="5332020" y="3003376"/>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0336DF87-2157-4862-8699-BB696CB9AE68}"/>
              </a:ext>
            </a:extLst>
          </p:cNvPr>
          <p:cNvSpPr/>
          <p:nvPr/>
        </p:nvSpPr>
        <p:spPr>
          <a:xfrm>
            <a:off x="5564533" y="3003375"/>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5178979C-4EC6-40C2-8E3C-C8F04911EEB2}"/>
              </a:ext>
            </a:extLst>
          </p:cNvPr>
          <p:cNvSpPr/>
          <p:nvPr/>
        </p:nvSpPr>
        <p:spPr>
          <a:xfrm>
            <a:off x="5802912" y="3003374"/>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BF567077-8BFE-47FF-A15E-7DC3D492C98F}"/>
              </a:ext>
            </a:extLst>
          </p:cNvPr>
          <p:cNvSpPr/>
          <p:nvPr/>
        </p:nvSpPr>
        <p:spPr>
          <a:xfrm>
            <a:off x="6042605" y="3003377"/>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889FF6C7-670A-42F5-A7C9-CDFC92E5EFF2}"/>
              </a:ext>
            </a:extLst>
          </p:cNvPr>
          <p:cNvSpPr/>
          <p:nvPr/>
        </p:nvSpPr>
        <p:spPr>
          <a:xfrm>
            <a:off x="6279249" y="3003376"/>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6B6B8566-2A8C-42C1-8CFA-E66EB26D1A11}"/>
              </a:ext>
            </a:extLst>
          </p:cNvPr>
          <p:cNvSpPr/>
          <p:nvPr/>
        </p:nvSpPr>
        <p:spPr>
          <a:xfrm>
            <a:off x="6511762" y="3003375"/>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E444C003-A8E3-4919-A296-C4C37A18B37F}"/>
              </a:ext>
            </a:extLst>
          </p:cNvPr>
          <p:cNvSpPr/>
          <p:nvPr/>
        </p:nvSpPr>
        <p:spPr>
          <a:xfrm>
            <a:off x="6750141" y="3003374"/>
            <a:ext cx="153109"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7D6AC6BB-F4CE-4A0E-AB77-50EE978B1751}"/>
              </a:ext>
            </a:extLst>
          </p:cNvPr>
          <p:cNvSpPr/>
          <p:nvPr/>
        </p:nvSpPr>
        <p:spPr>
          <a:xfrm>
            <a:off x="7435881" y="3003381"/>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4C859EE2-CDD7-4C4B-9176-78ABD3DD3848}"/>
              </a:ext>
            </a:extLst>
          </p:cNvPr>
          <p:cNvSpPr/>
          <p:nvPr/>
        </p:nvSpPr>
        <p:spPr>
          <a:xfrm>
            <a:off x="7672525" y="3003380"/>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05DA156F-7B9D-4E7B-9B55-F0D5D3ABDE5C}"/>
              </a:ext>
            </a:extLst>
          </p:cNvPr>
          <p:cNvSpPr/>
          <p:nvPr/>
        </p:nvSpPr>
        <p:spPr>
          <a:xfrm>
            <a:off x="7905038" y="3003379"/>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446A0B47-2437-4391-942D-85D4031AF54B}"/>
              </a:ext>
            </a:extLst>
          </p:cNvPr>
          <p:cNvSpPr/>
          <p:nvPr/>
        </p:nvSpPr>
        <p:spPr>
          <a:xfrm>
            <a:off x="8143417" y="3003378"/>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F93ECE3F-4B02-4392-940D-FD6B496E3640}"/>
              </a:ext>
            </a:extLst>
          </p:cNvPr>
          <p:cNvSpPr/>
          <p:nvPr/>
        </p:nvSpPr>
        <p:spPr>
          <a:xfrm>
            <a:off x="8383110" y="3003381"/>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382988DC-4D20-4F5E-9279-0AF4BC033A8F}"/>
              </a:ext>
            </a:extLst>
          </p:cNvPr>
          <p:cNvSpPr/>
          <p:nvPr/>
        </p:nvSpPr>
        <p:spPr>
          <a:xfrm>
            <a:off x="8619754" y="3003380"/>
            <a:ext cx="161050"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1B74C16A-3427-4218-805D-F2B481D5B613}"/>
              </a:ext>
            </a:extLst>
          </p:cNvPr>
          <p:cNvSpPr/>
          <p:nvPr/>
        </p:nvSpPr>
        <p:spPr>
          <a:xfrm>
            <a:off x="8852267" y="3003379"/>
            <a:ext cx="167823" cy="50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B7FF9EED-EC60-458D-B908-44147D81D79F}"/>
              </a:ext>
            </a:extLst>
          </p:cNvPr>
          <p:cNvSpPr/>
          <p:nvPr/>
        </p:nvSpPr>
        <p:spPr>
          <a:xfrm>
            <a:off x="9090646" y="3003377"/>
            <a:ext cx="185795" cy="126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BDC4F315-8066-499D-8A31-EC455EF49C04}"/>
              </a:ext>
            </a:extLst>
          </p:cNvPr>
          <p:cNvSpPr/>
          <p:nvPr/>
        </p:nvSpPr>
        <p:spPr>
          <a:xfrm>
            <a:off x="9778139" y="3003371"/>
            <a:ext cx="144194" cy="50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8E257FD2-A116-426F-9BA1-EC94B826B04A}"/>
              </a:ext>
            </a:extLst>
          </p:cNvPr>
          <p:cNvSpPr/>
          <p:nvPr/>
        </p:nvSpPr>
        <p:spPr>
          <a:xfrm>
            <a:off x="10014782" y="3003371"/>
            <a:ext cx="163603" cy="12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D77E682D-A263-4222-9F81-6CB14889E91B}"/>
              </a:ext>
            </a:extLst>
          </p:cNvPr>
          <p:cNvSpPr/>
          <p:nvPr/>
        </p:nvSpPr>
        <p:spPr>
          <a:xfrm>
            <a:off x="10247296" y="3003369"/>
            <a:ext cx="146514" cy="50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BC98B7C6-B0E6-4A16-9526-E2ECAB066C54}"/>
              </a:ext>
            </a:extLst>
          </p:cNvPr>
          <p:cNvSpPr/>
          <p:nvPr/>
        </p:nvSpPr>
        <p:spPr>
          <a:xfrm>
            <a:off x="10485675" y="3003368"/>
            <a:ext cx="146514" cy="50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FB71D5B0-718A-4527-AD21-C8A8C31406DA}"/>
              </a:ext>
            </a:extLst>
          </p:cNvPr>
          <p:cNvSpPr/>
          <p:nvPr/>
        </p:nvSpPr>
        <p:spPr>
          <a:xfrm>
            <a:off x="10725367" y="3003371"/>
            <a:ext cx="153109" cy="1269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E918177B-4856-4AE4-A538-ADAB4722E744}"/>
              </a:ext>
            </a:extLst>
          </p:cNvPr>
          <p:cNvSpPr/>
          <p:nvPr/>
        </p:nvSpPr>
        <p:spPr>
          <a:xfrm>
            <a:off x="10962011" y="3003371"/>
            <a:ext cx="147243" cy="50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AE76CB3F-04FC-4D40-9B5F-71A532995A89}"/>
              </a:ext>
            </a:extLst>
          </p:cNvPr>
          <p:cNvSpPr/>
          <p:nvPr/>
        </p:nvSpPr>
        <p:spPr>
          <a:xfrm>
            <a:off x="11194524" y="3003369"/>
            <a:ext cx="153109" cy="1269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A6B3960A-1F28-4E6C-9703-682D811ED275}"/>
              </a:ext>
            </a:extLst>
          </p:cNvPr>
          <p:cNvSpPr/>
          <p:nvPr/>
        </p:nvSpPr>
        <p:spPr>
          <a:xfrm>
            <a:off x="11432903" y="3003368"/>
            <a:ext cx="146515" cy="54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127D0525-A71B-48BB-BF7E-ABDA08E95D1E}"/>
              </a:ext>
            </a:extLst>
          </p:cNvPr>
          <p:cNvSpPr/>
          <p:nvPr/>
        </p:nvSpPr>
        <p:spPr>
          <a:xfrm>
            <a:off x="5095376" y="4272869"/>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DB2DD5A5-B662-4D7D-BBAF-3D350912DBDC}"/>
              </a:ext>
            </a:extLst>
          </p:cNvPr>
          <p:cNvSpPr/>
          <p:nvPr/>
        </p:nvSpPr>
        <p:spPr>
          <a:xfrm>
            <a:off x="5332020" y="4272868"/>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69F638E2-FB88-4472-8833-4CBDF9B5AFE2}"/>
              </a:ext>
            </a:extLst>
          </p:cNvPr>
          <p:cNvSpPr/>
          <p:nvPr/>
        </p:nvSpPr>
        <p:spPr>
          <a:xfrm>
            <a:off x="5564533" y="4272867"/>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1FF21DA7-1531-4312-A099-946DD5B648BB}"/>
              </a:ext>
            </a:extLst>
          </p:cNvPr>
          <p:cNvSpPr/>
          <p:nvPr/>
        </p:nvSpPr>
        <p:spPr>
          <a:xfrm>
            <a:off x="5802912" y="4272866"/>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2F6046D0-542C-48D7-8F1F-4C12C14058D7}"/>
              </a:ext>
            </a:extLst>
          </p:cNvPr>
          <p:cNvSpPr/>
          <p:nvPr/>
        </p:nvSpPr>
        <p:spPr>
          <a:xfrm>
            <a:off x="6042605" y="4272869"/>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34B99DCE-F9EB-44A3-B191-FDB52E0246C8}"/>
              </a:ext>
            </a:extLst>
          </p:cNvPr>
          <p:cNvSpPr/>
          <p:nvPr/>
        </p:nvSpPr>
        <p:spPr>
          <a:xfrm>
            <a:off x="6279249" y="4272868"/>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5" name="Rectangle 154">
            <a:extLst>
              <a:ext uri="{FF2B5EF4-FFF2-40B4-BE49-F238E27FC236}">
                <a16:creationId xmlns:a16="http://schemas.microsoft.com/office/drawing/2014/main" id="{50D3F2D3-02E4-4C9E-923B-D8A81214845E}"/>
              </a:ext>
            </a:extLst>
          </p:cNvPr>
          <p:cNvSpPr/>
          <p:nvPr/>
        </p:nvSpPr>
        <p:spPr>
          <a:xfrm>
            <a:off x="6511762" y="4272867"/>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7" name="Rectangle 156">
            <a:extLst>
              <a:ext uri="{FF2B5EF4-FFF2-40B4-BE49-F238E27FC236}">
                <a16:creationId xmlns:a16="http://schemas.microsoft.com/office/drawing/2014/main" id="{8FED941E-9CCF-4060-8A70-BA7133056F42}"/>
              </a:ext>
            </a:extLst>
          </p:cNvPr>
          <p:cNvSpPr/>
          <p:nvPr/>
        </p:nvSpPr>
        <p:spPr>
          <a:xfrm>
            <a:off x="6750141" y="4272866"/>
            <a:ext cx="159173" cy="143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160" name="Group 159">
            <a:extLst>
              <a:ext uri="{FF2B5EF4-FFF2-40B4-BE49-F238E27FC236}">
                <a16:creationId xmlns:a16="http://schemas.microsoft.com/office/drawing/2014/main" id="{879D5809-7FD9-417A-8CB0-A437CE7213A0}"/>
              </a:ext>
            </a:extLst>
          </p:cNvPr>
          <p:cNvGrpSpPr/>
          <p:nvPr/>
        </p:nvGrpSpPr>
        <p:grpSpPr>
          <a:xfrm>
            <a:off x="7631512" y="1699146"/>
            <a:ext cx="1414345" cy="1414345"/>
            <a:chOff x="9982772" y="1668370"/>
            <a:chExt cx="1414345" cy="1414345"/>
          </a:xfrm>
        </p:grpSpPr>
        <p:grpSp>
          <p:nvGrpSpPr>
            <p:cNvPr id="97" name="Group 96">
              <a:extLst>
                <a:ext uri="{FF2B5EF4-FFF2-40B4-BE49-F238E27FC236}">
                  <a16:creationId xmlns:a16="http://schemas.microsoft.com/office/drawing/2014/main" id="{86C01AB2-D4D5-425C-B158-22C22A361A8A}"/>
                </a:ext>
              </a:extLst>
            </p:cNvPr>
            <p:cNvGrpSpPr/>
            <p:nvPr/>
          </p:nvGrpSpPr>
          <p:grpSpPr>
            <a:xfrm>
              <a:off x="9982772" y="1668370"/>
              <a:ext cx="1414345" cy="1414345"/>
              <a:chOff x="790353" y="505046"/>
              <a:chExt cx="2280329" cy="2280329"/>
            </a:xfrm>
          </p:grpSpPr>
          <p:sp>
            <p:nvSpPr>
              <p:cNvPr id="101" name="Isosceles Triangle 100">
                <a:extLst>
                  <a:ext uri="{FF2B5EF4-FFF2-40B4-BE49-F238E27FC236}">
                    <a16:creationId xmlns:a16="http://schemas.microsoft.com/office/drawing/2014/main" id="{6D41175F-B3C3-47FA-AE55-54EF58FBFCB9}"/>
                  </a:ext>
                </a:extLst>
              </p:cNvPr>
              <p:cNvSpPr/>
              <p:nvPr/>
            </p:nvSpPr>
            <p:spPr>
              <a:xfrm>
                <a:off x="1369668" y="1766028"/>
                <a:ext cx="189361" cy="105597"/>
              </a:xfrm>
              <a:prstGeom prst="triangle">
                <a:avLst>
                  <a:gd name="adj" fmla="val 28803"/>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03" name="Isosceles Triangle 102">
                <a:extLst>
                  <a:ext uri="{FF2B5EF4-FFF2-40B4-BE49-F238E27FC236}">
                    <a16:creationId xmlns:a16="http://schemas.microsoft.com/office/drawing/2014/main" id="{50603591-C7C7-44A2-AFA1-6A066B6EACC4}"/>
                  </a:ext>
                </a:extLst>
              </p:cNvPr>
              <p:cNvSpPr/>
              <p:nvPr/>
            </p:nvSpPr>
            <p:spPr>
              <a:xfrm rot="10800000">
                <a:off x="1222849" y="1736960"/>
                <a:ext cx="212651" cy="204146"/>
              </a:xfrm>
              <a:prstGeom prst="triangl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05" name="Isosceles Triangle 104">
                <a:extLst>
                  <a:ext uri="{FF2B5EF4-FFF2-40B4-BE49-F238E27FC236}">
                    <a16:creationId xmlns:a16="http://schemas.microsoft.com/office/drawing/2014/main" id="{10FB8B3F-08FF-4B8B-8B5F-3DE3430A7DA6}"/>
                  </a:ext>
                </a:extLst>
              </p:cNvPr>
              <p:cNvSpPr/>
              <p:nvPr/>
            </p:nvSpPr>
            <p:spPr>
              <a:xfrm>
                <a:off x="1222849" y="1526644"/>
                <a:ext cx="212651" cy="204146"/>
              </a:xfrm>
              <a:prstGeom prst="triangl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07" name="Isosceles Triangle 106">
                <a:extLst>
                  <a:ext uri="{FF2B5EF4-FFF2-40B4-BE49-F238E27FC236}">
                    <a16:creationId xmlns:a16="http://schemas.microsoft.com/office/drawing/2014/main" id="{0EC2E9C3-2F22-4E91-8DA9-91B3E4087350}"/>
                  </a:ext>
                </a:extLst>
              </p:cNvPr>
              <p:cNvSpPr/>
              <p:nvPr/>
            </p:nvSpPr>
            <p:spPr>
              <a:xfrm rot="10800000">
                <a:off x="1063360" y="1900659"/>
                <a:ext cx="125375" cy="183704"/>
              </a:xfrm>
              <a:prstGeom prst="triangl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pic>
            <p:nvPicPr>
              <p:cNvPr id="99" name="Graphic 98" descr="Fox">
                <a:extLst>
                  <a:ext uri="{FF2B5EF4-FFF2-40B4-BE49-F238E27FC236}">
                    <a16:creationId xmlns:a16="http://schemas.microsoft.com/office/drawing/2014/main" id="{D3B55A79-3126-4CC9-AA0F-6BE7EC4B40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grpSp>
        <p:sp>
          <p:nvSpPr>
            <p:cNvPr id="159" name="Isosceles Triangle 158">
              <a:extLst>
                <a:ext uri="{FF2B5EF4-FFF2-40B4-BE49-F238E27FC236}">
                  <a16:creationId xmlns:a16="http://schemas.microsoft.com/office/drawing/2014/main" id="{80080C35-F69C-408D-9C76-D84028908DE1}"/>
                </a:ext>
              </a:extLst>
            </p:cNvPr>
            <p:cNvSpPr/>
            <p:nvPr/>
          </p:nvSpPr>
          <p:spPr>
            <a:xfrm>
              <a:off x="10400404" y="2470254"/>
              <a:ext cx="59130" cy="45719"/>
            </a:xfrm>
            <a:prstGeom prst="triangle">
              <a:avLst>
                <a:gd name="adj" fmla="val 28803"/>
              </a:avLst>
            </a:prstGeom>
            <a:solidFill>
              <a:srgbClr val="92D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64" name="Rectangle 163">
            <a:extLst>
              <a:ext uri="{FF2B5EF4-FFF2-40B4-BE49-F238E27FC236}">
                <a16:creationId xmlns:a16="http://schemas.microsoft.com/office/drawing/2014/main" id="{E4A20C11-E9BF-4F5F-AD09-6D94474C9FF2}"/>
              </a:ext>
            </a:extLst>
          </p:cNvPr>
          <p:cNvSpPr/>
          <p:nvPr/>
        </p:nvSpPr>
        <p:spPr>
          <a:xfrm>
            <a:off x="8856761" y="4272870"/>
            <a:ext cx="180070" cy="1435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6" name="Rectangle 165">
            <a:extLst>
              <a:ext uri="{FF2B5EF4-FFF2-40B4-BE49-F238E27FC236}">
                <a16:creationId xmlns:a16="http://schemas.microsoft.com/office/drawing/2014/main" id="{B6330E43-3056-4964-BE63-F3D01F318B60}"/>
              </a:ext>
            </a:extLst>
          </p:cNvPr>
          <p:cNvSpPr/>
          <p:nvPr/>
        </p:nvSpPr>
        <p:spPr>
          <a:xfrm>
            <a:off x="7451001" y="5484680"/>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8" name="Rectangle 167">
            <a:extLst>
              <a:ext uri="{FF2B5EF4-FFF2-40B4-BE49-F238E27FC236}">
                <a16:creationId xmlns:a16="http://schemas.microsoft.com/office/drawing/2014/main" id="{B3672344-2632-45AA-867C-1D0969EFB146}"/>
              </a:ext>
            </a:extLst>
          </p:cNvPr>
          <p:cNvSpPr/>
          <p:nvPr/>
        </p:nvSpPr>
        <p:spPr>
          <a:xfrm>
            <a:off x="7687645" y="5484679"/>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0" name="Rectangle 169">
            <a:extLst>
              <a:ext uri="{FF2B5EF4-FFF2-40B4-BE49-F238E27FC236}">
                <a16:creationId xmlns:a16="http://schemas.microsoft.com/office/drawing/2014/main" id="{91C27258-FFA8-476E-B999-77E3DE10BFB7}"/>
              </a:ext>
            </a:extLst>
          </p:cNvPr>
          <p:cNvSpPr/>
          <p:nvPr/>
        </p:nvSpPr>
        <p:spPr>
          <a:xfrm>
            <a:off x="7920158" y="5484678"/>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2" name="Rectangle 171">
            <a:extLst>
              <a:ext uri="{FF2B5EF4-FFF2-40B4-BE49-F238E27FC236}">
                <a16:creationId xmlns:a16="http://schemas.microsoft.com/office/drawing/2014/main" id="{1CE97520-8B55-46A6-9C78-60B9D5C1EED6}"/>
              </a:ext>
            </a:extLst>
          </p:cNvPr>
          <p:cNvSpPr/>
          <p:nvPr/>
        </p:nvSpPr>
        <p:spPr>
          <a:xfrm>
            <a:off x="8158537" y="5484677"/>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4" name="Rectangle 173">
            <a:extLst>
              <a:ext uri="{FF2B5EF4-FFF2-40B4-BE49-F238E27FC236}">
                <a16:creationId xmlns:a16="http://schemas.microsoft.com/office/drawing/2014/main" id="{92F3601D-DCD3-4FDE-AC9F-5E7BF4687A7F}"/>
              </a:ext>
            </a:extLst>
          </p:cNvPr>
          <p:cNvSpPr/>
          <p:nvPr/>
        </p:nvSpPr>
        <p:spPr>
          <a:xfrm>
            <a:off x="8398230" y="5484680"/>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6" name="Rectangle 175">
            <a:extLst>
              <a:ext uri="{FF2B5EF4-FFF2-40B4-BE49-F238E27FC236}">
                <a16:creationId xmlns:a16="http://schemas.microsoft.com/office/drawing/2014/main" id="{60BFF4CB-A546-4012-94DE-1944D3A7E9BC}"/>
              </a:ext>
            </a:extLst>
          </p:cNvPr>
          <p:cNvSpPr/>
          <p:nvPr/>
        </p:nvSpPr>
        <p:spPr>
          <a:xfrm>
            <a:off x="8634874" y="5484679"/>
            <a:ext cx="172522" cy="22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8" name="Rectangle 177">
            <a:extLst>
              <a:ext uri="{FF2B5EF4-FFF2-40B4-BE49-F238E27FC236}">
                <a16:creationId xmlns:a16="http://schemas.microsoft.com/office/drawing/2014/main" id="{84C91621-538B-46A3-BC01-7514FA672B8F}"/>
              </a:ext>
            </a:extLst>
          </p:cNvPr>
          <p:cNvSpPr/>
          <p:nvPr/>
        </p:nvSpPr>
        <p:spPr>
          <a:xfrm>
            <a:off x="9105767" y="5484680"/>
            <a:ext cx="170674" cy="223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0" name="Rectangle 179">
            <a:extLst>
              <a:ext uri="{FF2B5EF4-FFF2-40B4-BE49-F238E27FC236}">
                <a16:creationId xmlns:a16="http://schemas.microsoft.com/office/drawing/2014/main" id="{9F85C2EB-FEC0-4AAA-BF7A-AC806DB63954}"/>
              </a:ext>
            </a:extLst>
          </p:cNvPr>
          <p:cNvSpPr/>
          <p:nvPr/>
        </p:nvSpPr>
        <p:spPr>
          <a:xfrm>
            <a:off x="9778139" y="4269746"/>
            <a:ext cx="144194" cy="1438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2" name="Rectangle 181">
            <a:extLst>
              <a:ext uri="{FF2B5EF4-FFF2-40B4-BE49-F238E27FC236}">
                <a16:creationId xmlns:a16="http://schemas.microsoft.com/office/drawing/2014/main" id="{E83B32DE-87B7-4AF8-96B3-B902206DB872}"/>
              </a:ext>
            </a:extLst>
          </p:cNvPr>
          <p:cNvSpPr/>
          <p:nvPr/>
        </p:nvSpPr>
        <p:spPr>
          <a:xfrm>
            <a:off x="10247296" y="4269744"/>
            <a:ext cx="146514" cy="1438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4" name="Rectangle 183">
            <a:extLst>
              <a:ext uri="{FF2B5EF4-FFF2-40B4-BE49-F238E27FC236}">
                <a16:creationId xmlns:a16="http://schemas.microsoft.com/office/drawing/2014/main" id="{33096333-B4AF-48B6-88D7-403274CC6C79}"/>
              </a:ext>
            </a:extLst>
          </p:cNvPr>
          <p:cNvSpPr/>
          <p:nvPr/>
        </p:nvSpPr>
        <p:spPr>
          <a:xfrm>
            <a:off x="10485675" y="4269743"/>
            <a:ext cx="146514" cy="1438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6" name="Rectangle 185">
            <a:extLst>
              <a:ext uri="{FF2B5EF4-FFF2-40B4-BE49-F238E27FC236}">
                <a16:creationId xmlns:a16="http://schemas.microsoft.com/office/drawing/2014/main" id="{5698ADF0-FF44-4B40-A356-FB25576B5DDB}"/>
              </a:ext>
            </a:extLst>
          </p:cNvPr>
          <p:cNvSpPr/>
          <p:nvPr/>
        </p:nvSpPr>
        <p:spPr>
          <a:xfrm>
            <a:off x="10962011" y="4269746"/>
            <a:ext cx="147243" cy="143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8" name="Rectangle 187">
            <a:extLst>
              <a:ext uri="{FF2B5EF4-FFF2-40B4-BE49-F238E27FC236}">
                <a16:creationId xmlns:a16="http://schemas.microsoft.com/office/drawing/2014/main" id="{92684943-7222-4797-AE60-7743CDB02394}"/>
              </a:ext>
            </a:extLst>
          </p:cNvPr>
          <p:cNvSpPr/>
          <p:nvPr/>
        </p:nvSpPr>
        <p:spPr>
          <a:xfrm>
            <a:off x="11432903" y="4269744"/>
            <a:ext cx="146515" cy="143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0" name="Rectangle 189">
            <a:extLst>
              <a:ext uri="{FF2B5EF4-FFF2-40B4-BE49-F238E27FC236}">
                <a16:creationId xmlns:a16="http://schemas.microsoft.com/office/drawing/2014/main" id="{E15AEF4F-1DD4-4D9C-BA24-2DFDCAD25EFD}"/>
              </a:ext>
            </a:extLst>
          </p:cNvPr>
          <p:cNvSpPr/>
          <p:nvPr/>
        </p:nvSpPr>
        <p:spPr>
          <a:xfrm>
            <a:off x="10005868" y="5484647"/>
            <a:ext cx="174626" cy="2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2" name="Rectangle 191">
            <a:extLst>
              <a:ext uri="{FF2B5EF4-FFF2-40B4-BE49-F238E27FC236}">
                <a16:creationId xmlns:a16="http://schemas.microsoft.com/office/drawing/2014/main" id="{8458C84C-78C1-46A3-9AD0-E7685F91FE44}"/>
              </a:ext>
            </a:extLst>
          </p:cNvPr>
          <p:cNvSpPr/>
          <p:nvPr/>
        </p:nvSpPr>
        <p:spPr>
          <a:xfrm>
            <a:off x="10716453" y="5484424"/>
            <a:ext cx="174626" cy="2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4" name="Rectangle 193">
            <a:extLst>
              <a:ext uri="{FF2B5EF4-FFF2-40B4-BE49-F238E27FC236}">
                <a16:creationId xmlns:a16="http://schemas.microsoft.com/office/drawing/2014/main" id="{6899B3BD-31BD-473F-BCFF-9F6F51C370E8}"/>
              </a:ext>
            </a:extLst>
          </p:cNvPr>
          <p:cNvSpPr/>
          <p:nvPr/>
        </p:nvSpPr>
        <p:spPr>
          <a:xfrm>
            <a:off x="11192797" y="5484679"/>
            <a:ext cx="174626" cy="2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5" name="TextBox 194">
            <a:extLst>
              <a:ext uri="{FF2B5EF4-FFF2-40B4-BE49-F238E27FC236}">
                <a16:creationId xmlns:a16="http://schemas.microsoft.com/office/drawing/2014/main" id="{231F3A15-CDF1-40C4-9007-266773E1761F}"/>
              </a:ext>
            </a:extLst>
          </p:cNvPr>
          <p:cNvSpPr txBox="1"/>
          <p:nvPr/>
        </p:nvSpPr>
        <p:spPr>
          <a:xfrm>
            <a:off x="5028421" y="3723712"/>
            <a:ext cx="1210588" cy="369332"/>
          </a:xfrm>
          <a:prstGeom prst="rect">
            <a:avLst/>
          </a:prstGeom>
          <a:noFill/>
        </p:spPr>
        <p:txBody>
          <a:bodyPr wrap="none" rtlCol="0">
            <a:spAutoFit/>
          </a:bodyPr>
          <a:lstStyle/>
          <a:p>
            <a:r>
              <a:rPr lang="de-DE" dirty="0">
                <a:solidFill>
                  <a:schemeClr val="bg1"/>
                </a:solidFill>
              </a:rPr>
              <a:t>Skipped!!!</a:t>
            </a:r>
            <a:endParaRPr lang="en-DE" dirty="0">
              <a:solidFill>
                <a:schemeClr val="bg1"/>
              </a:solidFill>
            </a:endParaRPr>
          </a:p>
        </p:txBody>
      </p:sp>
      <p:sp>
        <p:nvSpPr>
          <p:cNvPr id="197" name="TextBox 196">
            <a:extLst>
              <a:ext uri="{FF2B5EF4-FFF2-40B4-BE49-F238E27FC236}">
                <a16:creationId xmlns:a16="http://schemas.microsoft.com/office/drawing/2014/main" id="{10BE9AC6-CD8B-45F1-87E4-44B806633130}"/>
              </a:ext>
            </a:extLst>
          </p:cNvPr>
          <p:cNvSpPr txBox="1"/>
          <p:nvPr/>
        </p:nvSpPr>
        <p:spPr>
          <a:xfrm>
            <a:off x="7479172" y="4739826"/>
            <a:ext cx="556563" cy="369332"/>
          </a:xfrm>
          <a:prstGeom prst="rect">
            <a:avLst/>
          </a:prstGeom>
          <a:noFill/>
        </p:spPr>
        <p:txBody>
          <a:bodyPr wrap="none" rtlCol="0">
            <a:spAutoFit/>
          </a:bodyPr>
          <a:lstStyle/>
          <a:p>
            <a:r>
              <a:rPr lang="de-DE" dirty="0">
                <a:solidFill>
                  <a:schemeClr val="bg1"/>
                </a:solidFill>
              </a:rPr>
              <a:t>Idle</a:t>
            </a:r>
            <a:endParaRPr lang="en-DE" dirty="0">
              <a:solidFill>
                <a:schemeClr val="bg1"/>
              </a:solidFill>
            </a:endParaRPr>
          </a:p>
        </p:txBody>
      </p:sp>
      <p:pic>
        <p:nvPicPr>
          <p:cNvPr id="199" name="Graphic 198" descr="Heart">
            <a:extLst>
              <a:ext uri="{FF2B5EF4-FFF2-40B4-BE49-F238E27FC236}">
                <a16:creationId xmlns:a16="http://schemas.microsoft.com/office/drawing/2014/main" id="{9F699360-5304-40DE-B26C-91D6BAA1D2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2657" y="3450893"/>
            <a:ext cx="914400" cy="914400"/>
          </a:xfrm>
          <a:prstGeom prst="rect">
            <a:avLst/>
          </a:prstGeom>
        </p:spPr>
      </p:pic>
      <p:pic>
        <p:nvPicPr>
          <p:cNvPr id="6" name="Graphic 5" descr="Sad face outline">
            <a:extLst>
              <a:ext uri="{FF2B5EF4-FFF2-40B4-BE49-F238E27FC236}">
                <a16:creationId xmlns:a16="http://schemas.microsoft.com/office/drawing/2014/main" id="{50314208-994E-4BEA-8271-B05F7097C2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42879" y="4467292"/>
            <a:ext cx="914400" cy="914400"/>
          </a:xfrm>
          <a:prstGeom prst="rect">
            <a:avLst/>
          </a:prstGeom>
        </p:spPr>
      </p:pic>
    </p:spTree>
    <p:extLst>
      <p:ext uri="{BB962C8B-B14F-4D97-AF65-F5344CB8AC3E}">
        <p14:creationId xmlns:p14="http://schemas.microsoft.com/office/powerpoint/2010/main" val="160183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solidFill>
            <a:srgbClr val="C9FFCD"/>
          </a:solid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0" name="TextBox 9">
            <a:extLst>
              <a:ext uri="{FF2B5EF4-FFF2-40B4-BE49-F238E27FC236}">
                <a16:creationId xmlns:a16="http://schemas.microsoft.com/office/drawing/2014/main" id="{4FA3D29C-9989-40CB-9442-9ED1DDBDD49C}"/>
              </a:ext>
            </a:extLst>
          </p:cNvPr>
          <p:cNvSpPr txBox="1"/>
          <p:nvPr/>
        </p:nvSpPr>
        <p:spPr>
          <a:xfrm>
            <a:off x="10492309" y="3934047"/>
            <a:ext cx="1313180" cy="369332"/>
          </a:xfrm>
          <a:prstGeom prst="rect">
            <a:avLst/>
          </a:prstGeom>
          <a:noFill/>
          <a:ln>
            <a:noFill/>
          </a:ln>
        </p:spPr>
        <p:txBody>
          <a:bodyPr wrap="none" rtlCol="0">
            <a:spAutoFit/>
          </a:bodyPr>
          <a:lstStyle/>
          <a:p>
            <a:r>
              <a:rPr lang="de-DE" dirty="0"/>
              <a:t>Double CU</a:t>
            </a:r>
            <a:endParaRPr lang="en-DE" dirty="0"/>
          </a:p>
        </p:txBody>
      </p:sp>
      <p:cxnSp>
        <p:nvCxnSpPr>
          <p:cNvPr id="6" name="Straight Arrow Connector 5">
            <a:extLst>
              <a:ext uri="{FF2B5EF4-FFF2-40B4-BE49-F238E27FC236}">
                <a16:creationId xmlns:a16="http://schemas.microsoft.com/office/drawing/2014/main" id="{280669CB-8B2F-4506-9668-ECAF7321835F}"/>
              </a:ext>
            </a:extLst>
          </p:cNvPr>
          <p:cNvCxnSpPr/>
          <p:nvPr/>
        </p:nvCxnSpPr>
        <p:spPr>
          <a:xfrm flipH="1">
            <a:off x="3003219" y="3653266"/>
            <a:ext cx="780057" cy="6501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9EF1804-40C5-44BF-A52B-BBCE049627D8}"/>
              </a:ext>
            </a:extLst>
          </p:cNvPr>
          <p:cNvCxnSpPr>
            <a:cxnSpLocks/>
          </p:cNvCxnSpPr>
          <p:nvPr/>
        </p:nvCxnSpPr>
        <p:spPr>
          <a:xfrm>
            <a:off x="4895375" y="3666299"/>
            <a:ext cx="716701" cy="6501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394C21-5786-41AA-8B70-A5E7A63A11E1}"/>
              </a:ext>
            </a:extLst>
          </p:cNvPr>
          <p:cNvSpPr txBox="1"/>
          <p:nvPr/>
        </p:nvSpPr>
        <p:spPr>
          <a:xfrm>
            <a:off x="2551272" y="4457989"/>
            <a:ext cx="1120820" cy="307777"/>
          </a:xfrm>
          <a:prstGeom prst="rect">
            <a:avLst/>
          </a:prstGeom>
          <a:noFill/>
          <a:ln>
            <a:solidFill>
              <a:schemeClr val="bg1"/>
            </a:solidFill>
          </a:ln>
        </p:spPr>
        <p:txBody>
          <a:bodyPr wrap="none" rtlCol="0">
            <a:spAutoFit/>
          </a:bodyPr>
          <a:lstStyle/>
          <a:p>
            <a:r>
              <a:rPr lang="de-DE" sz="1400" dirty="0">
                <a:solidFill>
                  <a:schemeClr val="bg1"/>
                </a:solidFill>
              </a:rPr>
              <a:t>Hull Shader</a:t>
            </a:r>
            <a:endParaRPr lang="en-DE" sz="1400" dirty="0">
              <a:solidFill>
                <a:schemeClr val="bg1"/>
              </a:solidFill>
            </a:endParaRPr>
          </a:p>
        </p:txBody>
      </p:sp>
      <p:sp>
        <p:nvSpPr>
          <p:cNvPr id="14" name="TextBox 13">
            <a:extLst>
              <a:ext uri="{FF2B5EF4-FFF2-40B4-BE49-F238E27FC236}">
                <a16:creationId xmlns:a16="http://schemas.microsoft.com/office/drawing/2014/main" id="{1A365015-D91E-4F70-91C6-275719114FA2}"/>
              </a:ext>
            </a:extLst>
          </p:cNvPr>
          <p:cNvSpPr txBox="1"/>
          <p:nvPr/>
        </p:nvSpPr>
        <p:spPr>
          <a:xfrm>
            <a:off x="3865987" y="4451323"/>
            <a:ext cx="999954" cy="307777"/>
          </a:xfrm>
          <a:prstGeom prst="rect">
            <a:avLst/>
          </a:prstGeom>
          <a:noFill/>
          <a:ln>
            <a:solidFill>
              <a:schemeClr val="bg1"/>
            </a:solidFill>
          </a:ln>
        </p:spPr>
        <p:txBody>
          <a:bodyPr wrap="none" rtlCol="0">
            <a:spAutoFit/>
          </a:bodyPr>
          <a:lstStyle/>
          <a:p>
            <a:r>
              <a:rPr lang="de-DE" sz="1400" dirty="0">
                <a:solidFill>
                  <a:schemeClr val="bg1"/>
                </a:solidFill>
              </a:rPr>
              <a:t>Tesselator</a:t>
            </a:r>
            <a:endParaRPr lang="en-DE" sz="1400" dirty="0">
              <a:solidFill>
                <a:schemeClr val="bg1"/>
              </a:solidFill>
            </a:endParaRPr>
          </a:p>
        </p:txBody>
      </p:sp>
      <p:sp>
        <p:nvSpPr>
          <p:cNvPr id="16" name="TextBox 15">
            <a:extLst>
              <a:ext uri="{FF2B5EF4-FFF2-40B4-BE49-F238E27FC236}">
                <a16:creationId xmlns:a16="http://schemas.microsoft.com/office/drawing/2014/main" id="{600AE1EB-8772-4364-A3A8-51E783631B69}"/>
              </a:ext>
            </a:extLst>
          </p:cNvPr>
          <p:cNvSpPr txBox="1"/>
          <p:nvPr/>
        </p:nvSpPr>
        <p:spPr>
          <a:xfrm>
            <a:off x="5059836" y="4451323"/>
            <a:ext cx="1428596" cy="307777"/>
          </a:xfrm>
          <a:prstGeom prst="rect">
            <a:avLst/>
          </a:prstGeom>
          <a:noFill/>
          <a:ln>
            <a:solidFill>
              <a:schemeClr val="bg1"/>
            </a:solidFill>
          </a:ln>
        </p:spPr>
        <p:txBody>
          <a:bodyPr wrap="none" rtlCol="0">
            <a:spAutoFit/>
          </a:bodyPr>
          <a:lstStyle/>
          <a:p>
            <a:r>
              <a:rPr lang="de-DE" sz="1400" dirty="0">
                <a:solidFill>
                  <a:schemeClr val="bg1"/>
                </a:solidFill>
              </a:rPr>
              <a:t>Domain Shader</a:t>
            </a:r>
            <a:endParaRPr lang="en-DE" sz="1400" dirty="0">
              <a:solidFill>
                <a:schemeClr val="bg1"/>
              </a:solidFill>
            </a:endParaRPr>
          </a:p>
        </p:txBody>
      </p:sp>
      <p:sp>
        <p:nvSpPr>
          <p:cNvPr id="18" name="TextBox 17">
            <a:extLst>
              <a:ext uri="{FF2B5EF4-FFF2-40B4-BE49-F238E27FC236}">
                <a16:creationId xmlns:a16="http://schemas.microsoft.com/office/drawing/2014/main" id="{0D08269E-56BF-4259-B15F-F8016F3BF5AE}"/>
              </a:ext>
            </a:extLst>
          </p:cNvPr>
          <p:cNvSpPr txBox="1"/>
          <p:nvPr/>
        </p:nvSpPr>
        <p:spPr>
          <a:xfrm>
            <a:off x="1550788" y="5229452"/>
            <a:ext cx="6105069" cy="369332"/>
          </a:xfrm>
          <a:prstGeom prst="rect">
            <a:avLst/>
          </a:prstGeom>
          <a:noFill/>
        </p:spPr>
        <p:txBody>
          <a:bodyPr wrap="none" rtlCol="0">
            <a:spAutoFit/>
          </a:bodyPr>
          <a:lstStyle/>
          <a:p>
            <a:r>
              <a:rPr lang="de-DE" dirty="0">
                <a:solidFill>
                  <a:schemeClr val="bg1"/>
                </a:solidFill>
              </a:rPr>
              <a:t>Optional. It can be used to further transform the geometry.</a:t>
            </a:r>
          </a:p>
        </p:txBody>
      </p:sp>
    </p:spTree>
    <p:extLst>
      <p:ext uri="{BB962C8B-B14F-4D97-AF65-F5344CB8AC3E}">
        <p14:creationId xmlns:p14="http://schemas.microsoft.com/office/powerpoint/2010/main" val="25893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BA0545E-7474-475E-9523-8D2B807E1074}"/>
              </a:ext>
            </a:extLst>
          </p:cNvPr>
          <p:cNvPicPr>
            <a:picLocks noGrp="1" noChangeAspect="1"/>
          </p:cNvPicPr>
          <p:nvPr>
            <p:ph type="pic" sz="quarter" idx="11"/>
          </p:nvPr>
        </p:nvPicPr>
        <p:blipFill rotWithShape="1">
          <a:blip r:embed="rId3"/>
          <a:srcRect l="23055" r="23055"/>
          <a:stretch/>
        </p:blipFill>
        <p:spPr>
          <a:prstGeom prst="rect">
            <a:avLst/>
          </a:prstGeom>
        </p:spPr>
      </p:pic>
      <p:sp>
        <p:nvSpPr>
          <p:cNvPr id="15" name="Text Placeholder 14">
            <a:extLst>
              <a:ext uri="{FF2B5EF4-FFF2-40B4-BE49-F238E27FC236}">
                <a16:creationId xmlns:a16="http://schemas.microsoft.com/office/drawing/2014/main" id="{97F9B286-515A-4308-A493-6C3179A57FB8}"/>
              </a:ext>
            </a:extLst>
          </p:cNvPr>
          <p:cNvSpPr>
            <a:spLocks noGrp="1"/>
          </p:cNvSpPr>
          <p:nvPr>
            <p:ph type="body" sz="quarter" idx="14"/>
          </p:nvPr>
        </p:nvSpPr>
        <p:spPr/>
        <p:txBody>
          <a:bodyPr>
            <a:normAutofit fontScale="70000" lnSpcReduction="20000"/>
          </a:bodyPr>
          <a:lstStyle/>
          <a:p>
            <a:r>
              <a:rPr lang="de-DE" dirty="0">
                <a:solidFill>
                  <a:schemeClr val="bg1"/>
                </a:solidFill>
              </a:rPr>
              <a:t>Some 3d model created via your software of choice</a:t>
            </a:r>
          </a:p>
          <a:p>
            <a:r>
              <a:rPr lang="de-DE" dirty="0">
                <a:solidFill>
                  <a:schemeClr val="bg1"/>
                </a:solidFill>
              </a:rPr>
              <a:t>(e.g., Blender - www.blender.org).</a:t>
            </a:r>
          </a:p>
          <a:p>
            <a:endParaRPr lang="de-DE" dirty="0">
              <a:solidFill>
                <a:schemeClr val="bg1"/>
              </a:solidFill>
            </a:endParaRPr>
          </a:p>
          <a:p>
            <a:r>
              <a:rPr lang="de-DE" dirty="0">
                <a:solidFill>
                  <a:schemeClr val="bg1"/>
                </a:solidFill>
              </a:rPr>
              <a:t>This model is represented by a bunch of triangles.</a:t>
            </a:r>
          </a:p>
          <a:p>
            <a:endParaRPr lang="de-DE" dirty="0">
              <a:solidFill>
                <a:schemeClr val="bg1"/>
              </a:solidFill>
            </a:endParaRPr>
          </a:p>
          <a:p>
            <a:endParaRPr lang="de-DE" dirty="0">
              <a:solidFill>
                <a:schemeClr val="bg1"/>
              </a:solidFill>
            </a:endParaRPr>
          </a:p>
          <a:p>
            <a:endParaRPr lang="de-DE" dirty="0">
              <a:solidFill>
                <a:schemeClr val="bg1"/>
              </a:solidFill>
            </a:endParaRPr>
          </a:p>
          <a:p>
            <a:r>
              <a:rPr lang="de-DE" dirty="0">
                <a:solidFill>
                  <a:schemeClr val="bg1"/>
                </a:solidFill>
              </a:rPr>
              <a:t>Each triangle is defined by 3 vertices.</a:t>
            </a:r>
          </a:p>
          <a:p>
            <a:endParaRPr lang="de-DE" dirty="0">
              <a:solidFill>
                <a:schemeClr val="bg1"/>
              </a:solidFill>
            </a:endParaRPr>
          </a:p>
          <a:p>
            <a:r>
              <a:rPr lang="de-DE" dirty="0">
                <a:solidFill>
                  <a:schemeClr val="bg1"/>
                </a:solidFill>
              </a:rPr>
              <a:t>Vertices can have a number of attributes:</a:t>
            </a:r>
          </a:p>
          <a:p>
            <a:pPr marL="342900" indent="-342900">
              <a:buFont typeface="Wingdings" panose="05000000000000000000" pitchFamily="2" charset="2"/>
              <a:buChar char="§"/>
            </a:pPr>
            <a:r>
              <a:rPr lang="de-DE" dirty="0">
                <a:solidFill>
                  <a:schemeClr val="bg1"/>
                </a:solidFill>
              </a:rPr>
              <a:t>Position</a:t>
            </a:r>
          </a:p>
          <a:p>
            <a:pPr marL="342900" indent="-342900">
              <a:buFont typeface="Wingdings" panose="05000000000000000000" pitchFamily="2" charset="2"/>
              <a:buChar char="§"/>
            </a:pPr>
            <a:r>
              <a:rPr lang="de-DE" dirty="0">
                <a:solidFill>
                  <a:schemeClr val="bg1"/>
                </a:solidFill>
              </a:rPr>
              <a:t>Normal Vector</a:t>
            </a:r>
          </a:p>
          <a:p>
            <a:pPr marL="342900" indent="-342900">
              <a:buFont typeface="Wingdings" panose="05000000000000000000" pitchFamily="2" charset="2"/>
              <a:buChar char="§"/>
            </a:pPr>
            <a:r>
              <a:rPr lang="de-DE" dirty="0">
                <a:solidFill>
                  <a:schemeClr val="bg1"/>
                </a:solidFill>
              </a:rPr>
              <a:t>Texture coordinate</a:t>
            </a:r>
          </a:p>
          <a:p>
            <a:pPr marL="342900" indent="-342900">
              <a:buFont typeface="Wingdings" panose="05000000000000000000" pitchFamily="2" charset="2"/>
              <a:buChar char="§"/>
            </a:pPr>
            <a:r>
              <a:rPr lang="de-DE" dirty="0">
                <a:solidFill>
                  <a:schemeClr val="bg1"/>
                </a:solidFill>
              </a:rPr>
              <a:t>…</a:t>
            </a:r>
            <a:endParaRPr lang="en-DE" dirty="0"/>
          </a:p>
        </p:txBody>
      </p:sp>
      <p:grpSp>
        <p:nvGrpSpPr>
          <p:cNvPr id="2" name="Group 1">
            <a:extLst>
              <a:ext uri="{FF2B5EF4-FFF2-40B4-BE49-F238E27FC236}">
                <a16:creationId xmlns:a16="http://schemas.microsoft.com/office/drawing/2014/main" id="{40ECF6F2-B83D-493A-ACDB-17A9E269B4D7}"/>
              </a:ext>
            </a:extLst>
          </p:cNvPr>
          <p:cNvGrpSpPr/>
          <p:nvPr/>
        </p:nvGrpSpPr>
        <p:grpSpPr>
          <a:xfrm>
            <a:off x="4053840" y="1649997"/>
            <a:ext cx="2280329" cy="2280329"/>
            <a:chOff x="790353" y="505046"/>
            <a:chExt cx="2280329" cy="2280329"/>
          </a:xfrm>
        </p:grpSpPr>
        <p:pic>
          <p:nvPicPr>
            <p:cNvPr id="3" name="Graphic 2" descr="Fox">
              <a:extLst>
                <a:ext uri="{FF2B5EF4-FFF2-40B4-BE49-F238E27FC236}">
                  <a16:creationId xmlns:a16="http://schemas.microsoft.com/office/drawing/2014/main" id="{F9EC8248-D8F8-43C6-8F52-3F4C0E1EF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353" y="505046"/>
              <a:ext cx="2280329" cy="2280329"/>
            </a:xfrm>
            <a:prstGeom prst="rect">
              <a:avLst/>
            </a:prstGeom>
          </p:spPr>
        </p:pic>
        <p:sp>
          <p:nvSpPr>
            <p:cNvPr id="4" name="Isosceles Triangle 3">
              <a:extLst>
                <a:ext uri="{FF2B5EF4-FFF2-40B4-BE49-F238E27FC236}">
                  <a16:creationId xmlns:a16="http://schemas.microsoft.com/office/drawing/2014/main" id="{070E1723-47E1-4CAA-BB44-8F592314301F}"/>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5" name="Isosceles Triangle 4">
              <a:extLst>
                <a:ext uri="{FF2B5EF4-FFF2-40B4-BE49-F238E27FC236}">
                  <a16:creationId xmlns:a16="http://schemas.microsoft.com/office/drawing/2014/main" id="{3A89926F-2486-43E4-BB15-11EDF0B4AE2B}"/>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 name="Isosceles Triangle 5">
              <a:extLst>
                <a:ext uri="{FF2B5EF4-FFF2-40B4-BE49-F238E27FC236}">
                  <a16:creationId xmlns:a16="http://schemas.microsoft.com/office/drawing/2014/main" id="{C67A0796-953A-4947-9EF8-C7A0B9EAC409}"/>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7" name="Isosceles Triangle 6">
              <a:extLst>
                <a:ext uri="{FF2B5EF4-FFF2-40B4-BE49-F238E27FC236}">
                  <a16:creationId xmlns:a16="http://schemas.microsoft.com/office/drawing/2014/main" id="{C2057760-77B4-41AD-B56D-9BDBDC37C48A}"/>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2" name="Isosceles Triangle 11">
            <a:extLst>
              <a:ext uri="{FF2B5EF4-FFF2-40B4-BE49-F238E27FC236}">
                <a16:creationId xmlns:a16="http://schemas.microsoft.com/office/drawing/2014/main" id="{C007ECE8-A86B-4DF1-85A5-58C5895980A7}"/>
              </a:ext>
            </a:extLst>
          </p:cNvPr>
          <p:cNvSpPr/>
          <p:nvPr/>
        </p:nvSpPr>
        <p:spPr>
          <a:xfrm>
            <a:off x="1005254" y="2778625"/>
            <a:ext cx="488965" cy="469409"/>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4" name="Isosceles Triangle 13">
            <a:extLst>
              <a:ext uri="{FF2B5EF4-FFF2-40B4-BE49-F238E27FC236}">
                <a16:creationId xmlns:a16="http://schemas.microsoft.com/office/drawing/2014/main" id="{466BD594-EE07-417E-8F1F-E1B44599A697}"/>
              </a:ext>
            </a:extLst>
          </p:cNvPr>
          <p:cNvSpPr/>
          <p:nvPr/>
        </p:nvSpPr>
        <p:spPr>
          <a:xfrm>
            <a:off x="1722466" y="2778624"/>
            <a:ext cx="488965" cy="469409"/>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6" name="Isosceles Triangle 15">
            <a:extLst>
              <a:ext uri="{FF2B5EF4-FFF2-40B4-BE49-F238E27FC236}">
                <a16:creationId xmlns:a16="http://schemas.microsoft.com/office/drawing/2014/main" id="{86118454-67B8-4218-B661-949870E76E88}"/>
              </a:ext>
            </a:extLst>
          </p:cNvPr>
          <p:cNvSpPr/>
          <p:nvPr/>
        </p:nvSpPr>
        <p:spPr>
          <a:xfrm>
            <a:off x="2439678" y="2778625"/>
            <a:ext cx="488965" cy="469409"/>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8" name="Isosceles Triangle 17">
            <a:extLst>
              <a:ext uri="{FF2B5EF4-FFF2-40B4-BE49-F238E27FC236}">
                <a16:creationId xmlns:a16="http://schemas.microsoft.com/office/drawing/2014/main" id="{97DD0CA7-7B34-436C-8475-0F5C7E2F3FD9}"/>
              </a:ext>
            </a:extLst>
          </p:cNvPr>
          <p:cNvSpPr/>
          <p:nvPr/>
        </p:nvSpPr>
        <p:spPr>
          <a:xfrm>
            <a:off x="4053840" y="4160962"/>
            <a:ext cx="655674" cy="62945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cxnSp>
        <p:nvCxnSpPr>
          <p:cNvPr id="21" name="Straight Arrow Connector 20">
            <a:extLst>
              <a:ext uri="{FF2B5EF4-FFF2-40B4-BE49-F238E27FC236}">
                <a16:creationId xmlns:a16="http://schemas.microsoft.com/office/drawing/2014/main" id="{D417616E-C063-4EF3-9B38-1B10340BB438}"/>
              </a:ext>
            </a:extLst>
          </p:cNvPr>
          <p:cNvCxnSpPr>
            <a:cxnSpLocks/>
          </p:cNvCxnSpPr>
          <p:nvPr/>
        </p:nvCxnSpPr>
        <p:spPr>
          <a:xfrm flipH="1">
            <a:off x="3304599" y="4790412"/>
            <a:ext cx="749243" cy="0"/>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itle 23">
            <a:extLst>
              <a:ext uri="{FF2B5EF4-FFF2-40B4-BE49-F238E27FC236}">
                <a16:creationId xmlns:a16="http://schemas.microsoft.com/office/drawing/2014/main" id="{0585BC28-6FAF-4E0B-9EB3-6DC6065385C8}"/>
              </a:ext>
            </a:extLst>
          </p:cNvPr>
          <p:cNvSpPr>
            <a:spLocks noGrp="1"/>
          </p:cNvSpPr>
          <p:nvPr>
            <p:ph type="title"/>
          </p:nvPr>
        </p:nvSpPr>
        <p:spPr/>
        <p:txBody>
          <a:bodyPr/>
          <a:lstStyle/>
          <a:p>
            <a:r>
              <a:rPr lang="de-DE" dirty="0"/>
              <a:t>Content Creation</a:t>
            </a:r>
            <a:endParaRPr lang="en-DE" dirty="0"/>
          </a:p>
        </p:txBody>
      </p:sp>
    </p:spTree>
    <p:extLst>
      <p:ext uri="{BB962C8B-B14F-4D97-AF65-F5344CB8AC3E}">
        <p14:creationId xmlns:p14="http://schemas.microsoft.com/office/powerpoint/2010/main" val="378943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10" name="TextBox 9">
            <a:extLst>
              <a:ext uri="{FF2B5EF4-FFF2-40B4-BE49-F238E27FC236}">
                <a16:creationId xmlns:a16="http://schemas.microsoft.com/office/drawing/2014/main" id="{4FA3D29C-9989-40CB-9442-9ED1DDBDD49C}"/>
              </a:ext>
            </a:extLst>
          </p:cNvPr>
          <p:cNvSpPr txBox="1"/>
          <p:nvPr/>
        </p:nvSpPr>
        <p:spPr>
          <a:xfrm>
            <a:off x="10492309" y="3934047"/>
            <a:ext cx="1313180" cy="369332"/>
          </a:xfrm>
          <a:prstGeom prst="rect">
            <a:avLst/>
          </a:prstGeom>
          <a:noFill/>
          <a:ln>
            <a:noFill/>
          </a:ln>
        </p:spPr>
        <p:txBody>
          <a:bodyPr wrap="none" rtlCol="0">
            <a:spAutoFit/>
          </a:bodyPr>
          <a:lstStyle/>
          <a:p>
            <a:r>
              <a:rPr lang="de-DE" dirty="0"/>
              <a:t>Double CU</a:t>
            </a:r>
            <a:endParaRPr lang="en-DE" dirty="0"/>
          </a:p>
        </p:txBody>
      </p:sp>
      <p:sp>
        <p:nvSpPr>
          <p:cNvPr id="3" name="TextBox 2">
            <a:extLst>
              <a:ext uri="{FF2B5EF4-FFF2-40B4-BE49-F238E27FC236}">
                <a16:creationId xmlns:a16="http://schemas.microsoft.com/office/drawing/2014/main" id="{617F2633-BAD6-4FDA-BF35-305EB34EFE40}"/>
              </a:ext>
            </a:extLst>
          </p:cNvPr>
          <p:cNvSpPr txBox="1"/>
          <p:nvPr/>
        </p:nvSpPr>
        <p:spPr>
          <a:xfrm>
            <a:off x="650071" y="4431380"/>
            <a:ext cx="9668160" cy="923330"/>
          </a:xfrm>
          <a:prstGeom prst="rect">
            <a:avLst/>
          </a:prstGeom>
          <a:noFill/>
        </p:spPr>
        <p:txBody>
          <a:bodyPr wrap="none" rtlCol="0">
            <a:spAutoFit/>
          </a:bodyPr>
          <a:lstStyle/>
          <a:p>
            <a:pPr marL="285750" indent="-285750">
              <a:buFont typeface="Wingdings" panose="05000000000000000000" pitchFamily="2" charset="2"/>
              <a:buChar char="§"/>
            </a:pPr>
            <a:r>
              <a:rPr lang="de-DE" dirty="0">
                <a:solidFill>
                  <a:schemeClr val="bg1"/>
                </a:solidFill>
              </a:rPr>
              <a:t>Gets transformed vertices from the Dual CUs.</a:t>
            </a:r>
          </a:p>
          <a:p>
            <a:pPr marL="285750" indent="-285750">
              <a:buFont typeface="Wingdings" panose="05000000000000000000" pitchFamily="2" charset="2"/>
              <a:buChar char="§"/>
            </a:pPr>
            <a:r>
              <a:rPr lang="de-DE" dirty="0">
                <a:solidFill>
                  <a:schemeClr val="bg1"/>
                </a:solidFill>
              </a:rPr>
              <a:t>Decides if we forward to the Color Backend / Depth Backend or to the Primitive Assembler.</a:t>
            </a:r>
          </a:p>
          <a:p>
            <a:pPr lvl="1"/>
            <a:r>
              <a:rPr lang="de-DE" dirty="0">
                <a:solidFill>
                  <a:schemeClr val="bg1"/>
                </a:solidFill>
                <a:sym typeface="Wingdings" panose="05000000000000000000" pitchFamily="2" charset="2"/>
              </a:rPr>
              <a:t> </a:t>
            </a:r>
            <a:r>
              <a:rPr lang="de-DE" dirty="0">
                <a:solidFill>
                  <a:schemeClr val="bg1"/>
                </a:solidFill>
              </a:rPr>
              <a:t>On the vertex pipeline, it forwards to the Primitive Assembler.</a:t>
            </a:r>
          </a:p>
        </p:txBody>
      </p:sp>
    </p:spTree>
    <p:extLst>
      <p:ext uri="{BB962C8B-B14F-4D97-AF65-F5344CB8AC3E}">
        <p14:creationId xmlns:p14="http://schemas.microsoft.com/office/powerpoint/2010/main" val="1920342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3" name="TextBox 2">
            <a:extLst>
              <a:ext uri="{FF2B5EF4-FFF2-40B4-BE49-F238E27FC236}">
                <a16:creationId xmlns:a16="http://schemas.microsoft.com/office/drawing/2014/main" id="{617F2633-BAD6-4FDA-BF35-305EB34EFE40}"/>
              </a:ext>
            </a:extLst>
          </p:cNvPr>
          <p:cNvSpPr txBox="1"/>
          <p:nvPr/>
        </p:nvSpPr>
        <p:spPr>
          <a:xfrm>
            <a:off x="296027" y="3857324"/>
            <a:ext cx="6372129" cy="1569660"/>
          </a:xfrm>
          <a:prstGeom prst="rect">
            <a:avLst/>
          </a:prstGeom>
          <a:noFill/>
        </p:spPr>
        <p:txBody>
          <a:bodyPr wrap="none" rtlCol="0">
            <a:spAutoFit/>
          </a:bodyPr>
          <a:lstStyle/>
          <a:p>
            <a:pPr marL="285750" indent="-285750">
              <a:buFont typeface="Wingdings" panose="05000000000000000000" pitchFamily="2" charset="2"/>
              <a:buChar char="§"/>
            </a:pPr>
            <a:r>
              <a:rPr lang="de-DE" sz="1600" dirty="0">
                <a:solidFill>
                  <a:schemeClr val="bg1"/>
                </a:solidFill>
              </a:rPr>
              <a:t>Uses the connectivity info stored by the Geometry Engine earlier.</a:t>
            </a:r>
          </a:p>
          <a:p>
            <a:pPr marL="285750" indent="-285750">
              <a:buFont typeface="Wingdings" panose="05000000000000000000" pitchFamily="2" charset="2"/>
              <a:buChar char="§"/>
            </a:pPr>
            <a:r>
              <a:rPr lang="de-DE" sz="1600" dirty="0">
                <a:solidFill>
                  <a:schemeClr val="bg1"/>
                </a:solidFill>
              </a:rPr>
              <a:t>Waits for 3 connected vertex positions to appear.</a:t>
            </a:r>
          </a:p>
          <a:p>
            <a:pPr marL="285750" indent="-285750">
              <a:buFont typeface="Wingdings" panose="05000000000000000000" pitchFamily="2" charset="2"/>
              <a:buChar char="§"/>
            </a:pPr>
            <a:r>
              <a:rPr lang="de-DE" sz="1600" dirty="0">
                <a:solidFill>
                  <a:schemeClr val="bg1"/>
                </a:solidFill>
              </a:rPr>
              <a:t>Transforms vertices to screen space.</a:t>
            </a:r>
          </a:p>
          <a:p>
            <a:pPr marL="285750" indent="-285750">
              <a:buFont typeface="Wingdings" panose="05000000000000000000" pitchFamily="2" charset="2"/>
              <a:buChar char="§"/>
            </a:pPr>
            <a:r>
              <a:rPr lang="de-DE" sz="1600" dirty="0">
                <a:solidFill>
                  <a:schemeClr val="bg1"/>
                </a:solidFill>
              </a:rPr>
              <a:t>View Frustum Culling.</a:t>
            </a:r>
          </a:p>
          <a:p>
            <a:pPr marL="285750" indent="-285750">
              <a:buFont typeface="Wingdings" panose="05000000000000000000" pitchFamily="2" charset="2"/>
              <a:buChar char="§"/>
            </a:pPr>
            <a:r>
              <a:rPr lang="de-DE" sz="1600" dirty="0">
                <a:solidFill>
                  <a:schemeClr val="bg1"/>
                </a:solidFill>
              </a:rPr>
              <a:t>Backface Culling.</a:t>
            </a:r>
          </a:p>
          <a:p>
            <a:pPr marL="285750" indent="-285750">
              <a:buFont typeface="Wingdings" panose="05000000000000000000" pitchFamily="2" charset="2"/>
              <a:buChar char="§"/>
            </a:pPr>
            <a:r>
              <a:rPr lang="de-DE" sz="1600" dirty="0">
                <a:solidFill>
                  <a:schemeClr val="bg1"/>
                </a:solidFill>
              </a:rPr>
              <a:t>Forwards triangle to Scan Converter.</a:t>
            </a:r>
          </a:p>
        </p:txBody>
      </p:sp>
      <p:grpSp>
        <p:nvGrpSpPr>
          <p:cNvPr id="45" name="Group 44">
            <a:extLst>
              <a:ext uri="{FF2B5EF4-FFF2-40B4-BE49-F238E27FC236}">
                <a16:creationId xmlns:a16="http://schemas.microsoft.com/office/drawing/2014/main" id="{586B6A45-5B67-4E7C-B695-7A3229C2551F}"/>
              </a:ext>
            </a:extLst>
          </p:cNvPr>
          <p:cNvGrpSpPr/>
          <p:nvPr/>
        </p:nvGrpSpPr>
        <p:grpSpPr>
          <a:xfrm>
            <a:off x="8276227" y="4273799"/>
            <a:ext cx="3265702" cy="1281485"/>
            <a:chOff x="2671518" y="4669820"/>
            <a:chExt cx="3265702" cy="1281485"/>
          </a:xfrm>
        </p:grpSpPr>
        <p:grpSp>
          <p:nvGrpSpPr>
            <p:cNvPr id="46" name="Group 45">
              <a:extLst>
                <a:ext uri="{FF2B5EF4-FFF2-40B4-BE49-F238E27FC236}">
                  <a16:creationId xmlns:a16="http://schemas.microsoft.com/office/drawing/2014/main" id="{0B66573E-A9D2-4285-B989-03D95945E24C}"/>
                </a:ext>
              </a:extLst>
            </p:cNvPr>
            <p:cNvGrpSpPr/>
            <p:nvPr/>
          </p:nvGrpSpPr>
          <p:grpSpPr>
            <a:xfrm flipH="1">
              <a:off x="4942699" y="5202223"/>
              <a:ext cx="529216" cy="529216"/>
              <a:chOff x="790353" y="505046"/>
              <a:chExt cx="2280329" cy="2280329"/>
            </a:xfrm>
          </p:grpSpPr>
          <p:pic>
            <p:nvPicPr>
              <p:cNvPr id="57" name="Graphic 56" descr="Fox">
                <a:extLst>
                  <a:ext uri="{FF2B5EF4-FFF2-40B4-BE49-F238E27FC236}">
                    <a16:creationId xmlns:a16="http://schemas.microsoft.com/office/drawing/2014/main" id="{8A0B5535-AD3B-4299-A76C-1778CBCAAB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59" name="Isosceles Triangle 58">
                <a:extLst>
                  <a:ext uri="{FF2B5EF4-FFF2-40B4-BE49-F238E27FC236}">
                    <a16:creationId xmlns:a16="http://schemas.microsoft.com/office/drawing/2014/main" id="{033ACEBE-2C3A-44CE-8307-D69DD173823A}"/>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0" name="Isosceles Triangle 59">
                <a:extLst>
                  <a:ext uri="{FF2B5EF4-FFF2-40B4-BE49-F238E27FC236}">
                    <a16:creationId xmlns:a16="http://schemas.microsoft.com/office/drawing/2014/main" id="{EFE23CF7-E1E2-4F80-B5FA-B9373AD5F6D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1" name="Isosceles Triangle 60">
                <a:extLst>
                  <a:ext uri="{FF2B5EF4-FFF2-40B4-BE49-F238E27FC236}">
                    <a16:creationId xmlns:a16="http://schemas.microsoft.com/office/drawing/2014/main" id="{74E11665-39FC-49E1-B2C5-F81876A6D476}"/>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62" name="Isosceles Triangle 61">
                <a:extLst>
                  <a:ext uri="{FF2B5EF4-FFF2-40B4-BE49-F238E27FC236}">
                    <a16:creationId xmlns:a16="http://schemas.microsoft.com/office/drawing/2014/main" id="{02C4C1EC-5390-4076-979C-092FC3F74B7C}"/>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pic>
          <p:nvPicPr>
            <p:cNvPr id="47" name="Graphic 46" descr="Video camera">
              <a:extLst>
                <a:ext uri="{FF2B5EF4-FFF2-40B4-BE49-F238E27FC236}">
                  <a16:creationId xmlns:a16="http://schemas.microsoft.com/office/drawing/2014/main" id="{0CB759EA-3A11-4C48-BF05-F4330F822B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1518" y="4762525"/>
              <a:ext cx="914400" cy="914400"/>
            </a:xfrm>
            <a:prstGeom prst="rect">
              <a:avLst/>
            </a:prstGeom>
          </p:spPr>
        </p:pic>
        <p:cxnSp>
          <p:nvCxnSpPr>
            <p:cNvPr id="53" name="Straight Connector 52">
              <a:extLst>
                <a:ext uri="{FF2B5EF4-FFF2-40B4-BE49-F238E27FC236}">
                  <a16:creationId xmlns:a16="http://schemas.microsoft.com/office/drawing/2014/main" id="{E3E9675E-9AB9-4366-A2E3-9C10FF274C75}"/>
                </a:ext>
              </a:extLst>
            </p:cNvPr>
            <p:cNvCxnSpPr/>
            <p:nvPr/>
          </p:nvCxnSpPr>
          <p:spPr>
            <a:xfrm>
              <a:off x="4006383" y="5147596"/>
              <a:ext cx="0" cy="3997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10D1AA-2873-4643-A9D9-F36415A316B5}"/>
                </a:ext>
              </a:extLst>
            </p:cNvPr>
            <p:cNvCxnSpPr>
              <a:cxnSpLocks/>
            </p:cNvCxnSpPr>
            <p:nvPr/>
          </p:nvCxnSpPr>
          <p:spPr>
            <a:xfrm>
              <a:off x="5556643" y="4762525"/>
              <a:ext cx="0" cy="11210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3E8AA5B-39EF-425D-BEC2-830A8F19B120}"/>
                </a:ext>
              </a:extLst>
            </p:cNvPr>
            <p:cNvCxnSpPr>
              <a:cxnSpLocks/>
            </p:cNvCxnSpPr>
            <p:nvPr/>
          </p:nvCxnSpPr>
          <p:spPr>
            <a:xfrm flipH="1">
              <a:off x="3512997" y="4669820"/>
              <a:ext cx="2390199" cy="5869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1221D9-8BD3-4BF3-A690-797A9DA2B28A}"/>
                </a:ext>
              </a:extLst>
            </p:cNvPr>
            <p:cNvCxnSpPr>
              <a:cxnSpLocks/>
            </p:cNvCxnSpPr>
            <p:nvPr/>
          </p:nvCxnSpPr>
          <p:spPr>
            <a:xfrm flipH="1" flipV="1">
              <a:off x="3512998" y="5465510"/>
              <a:ext cx="2424222" cy="4857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6" name="Graphic 5" descr="Unicorn">
            <a:extLst>
              <a:ext uri="{FF2B5EF4-FFF2-40B4-BE49-F238E27FC236}">
                <a16:creationId xmlns:a16="http://schemas.microsoft.com/office/drawing/2014/main" id="{CD0FFB0B-00C4-4C2B-B5AD-E4C478FA06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07478" y="3911325"/>
            <a:ext cx="562323" cy="562323"/>
          </a:xfrm>
          <a:prstGeom prst="rect">
            <a:avLst/>
          </a:prstGeom>
        </p:spPr>
      </p:pic>
      <p:sp>
        <p:nvSpPr>
          <p:cNvPr id="8" name="Multiplication Sign 7">
            <a:extLst>
              <a:ext uri="{FF2B5EF4-FFF2-40B4-BE49-F238E27FC236}">
                <a16:creationId xmlns:a16="http://schemas.microsoft.com/office/drawing/2014/main" id="{0987E55F-3206-4C31-B466-17974E86E6C1}"/>
              </a:ext>
            </a:extLst>
          </p:cNvPr>
          <p:cNvSpPr/>
          <p:nvPr/>
        </p:nvSpPr>
        <p:spPr>
          <a:xfrm>
            <a:off x="9009779" y="3926876"/>
            <a:ext cx="1308452" cy="586917"/>
          </a:xfrm>
          <a:prstGeom prst="mathMultiply">
            <a:avLst>
              <a:gd name="adj1" fmla="val 13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775562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solidFill>
            <a:srgbClr val="C9FFCD"/>
          </a:solid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3" name="TextBox 2">
            <a:extLst>
              <a:ext uri="{FF2B5EF4-FFF2-40B4-BE49-F238E27FC236}">
                <a16:creationId xmlns:a16="http://schemas.microsoft.com/office/drawing/2014/main" id="{617F2633-BAD6-4FDA-BF35-305EB34EFE40}"/>
              </a:ext>
            </a:extLst>
          </p:cNvPr>
          <p:cNvSpPr txBox="1"/>
          <p:nvPr/>
        </p:nvSpPr>
        <p:spPr>
          <a:xfrm>
            <a:off x="250162" y="3754039"/>
            <a:ext cx="11657028" cy="1754326"/>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rPr>
              <a:t>Determine all pixels that overlap the triangle.	On a fine level (4x4 pixels) test against the triangle edges.</a:t>
            </a:r>
          </a:p>
          <a:p>
            <a:pPr marL="742950" lvl="1" indent="-285750">
              <a:buFont typeface="Wingdings" panose="05000000000000000000" pitchFamily="2" charset="2"/>
              <a:buChar char="à"/>
            </a:pPr>
            <a:r>
              <a:rPr lang="de-DE" dirty="0">
                <a:solidFill>
                  <a:schemeClr val="bg1"/>
                </a:solidFill>
                <a:sym typeface="Wingdings" panose="05000000000000000000" pitchFamily="2" charset="2"/>
              </a:rPr>
              <a:t>Rasterization</a:t>
            </a:r>
          </a:p>
          <a:p>
            <a:pPr marL="285750" indent="-285750">
              <a:buFont typeface="Wingdings" panose="05000000000000000000" pitchFamily="2" charset="2"/>
              <a:buChar char="§"/>
            </a:pPr>
            <a:r>
              <a:rPr lang="de-DE" dirty="0">
                <a:solidFill>
                  <a:schemeClr val="bg1"/>
                </a:solidFill>
                <a:sym typeface="Wingdings" panose="05000000000000000000" pitchFamily="2" charset="2"/>
              </a:rPr>
              <a:t>Scan Conversion only on a coarse level.						</a:t>
            </a:r>
          </a:p>
          <a:p>
            <a:r>
              <a:rPr lang="de-DE" dirty="0">
                <a:solidFill>
                  <a:schemeClr val="bg1"/>
                </a:solidFill>
                <a:sym typeface="Wingdings" panose="05000000000000000000" pitchFamily="2" charset="2"/>
              </a:rPr>
              <a:t>										Forwards </a:t>
            </a:r>
            <a:r>
              <a:rPr lang="de-DE" b="1" dirty="0">
                <a:solidFill>
                  <a:srgbClr val="7030A0"/>
                </a:solidFill>
                <a:sym typeface="Wingdings" panose="05000000000000000000" pitchFamily="2" charset="2"/>
              </a:rPr>
              <a:t>quads</a:t>
            </a:r>
            <a:r>
              <a:rPr lang="de-DE" dirty="0">
                <a:solidFill>
                  <a:schemeClr val="bg1"/>
                </a:solidFill>
                <a:sym typeface="Wingdings" panose="05000000000000000000" pitchFamily="2" charset="2"/>
              </a:rPr>
              <a:t> to the</a:t>
            </a:r>
            <a:br>
              <a:rPr lang="de-DE" dirty="0">
                <a:solidFill>
                  <a:schemeClr val="bg1"/>
                </a:solidFill>
                <a:sym typeface="Wingdings" panose="05000000000000000000" pitchFamily="2" charset="2"/>
              </a:rPr>
            </a:br>
            <a:r>
              <a:rPr lang="de-DE" dirty="0">
                <a:solidFill>
                  <a:schemeClr val="bg1"/>
                </a:solidFill>
                <a:sym typeface="Wingdings" panose="05000000000000000000" pitchFamily="2" charset="2"/>
              </a:rPr>
              <a:t>										Shader Processor 										Input.</a:t>
            </a:r>
            <a:endParaRPr lang="de-DE" dirty="0">
              <a:solidFill>
                <a:schemeClr val="bg1"/>
              </a:solidFill>
            </a:endParaRPr>
          </a:p>
        </p:txBody>
      </p:sp>
      <p:graphicFrame>
        <p:nvGraphicFramePr>
          <p:cNvPr id="10" name="Table 11">
            <a:extLst>
              <a:ext uri="{FF2B5EF4-FFF2-40B4-BE49-F238E27FC236}">
                <a16:creationId xmlns:a16="http://schemas.microsoft.com/office/drawing/2014/main" id="{8037E1D1-814A-41A3-94FF-FAC7BDFD9E3F}"/>
              </a:ext>
            </a:extLst>
          </p:cNvPr>
          <p:cNvGraphicFramePr>
            <a:graphicFrameLocks noGrp="1"/>
          </p:cNvGraphicFramePr>
          <p:nvPr/>
        </p:nvGraphicFramePr>
        <p:xfrm>
          <a:off x="1746403" y="4648713"/>
          <a:ext cx="2160000" cy="1440000"/>
        </p:xfrm>
        <a:graphic>
          <a:graphicData uri="http://schemas.openxmlformats.org/drawingml/2006/table">
            <a:tbl>
              <a:tblPr firstRow="1" bandRow="1">
                <a:tableStyleId>{D7AC3CCA-C797-4891-BE02-D94E43425B78}</a:tableStyleId>
              </a:tblPr>
              <a:tblGrid>
                <a:gridCol w="720000">
                  <a:extLst>
                    <a:ext uri="{9D8B030D-6E8A-4147-A177-3AD203B41FA5}">
                      <a16:colId xmlns:a16="http://schemas.microsoft.com/office/drawing/2014/main" val="2089295118"/>
                    </a:ext>
                  </a:extLst>
                </a:gridCol>
                <a:gridCol w="720000">
                  <a:extLst>
                    <a:ext uri="{9D8B030D-6E8A-4147-A177-3AD203B41FA5}">
                      <a16:colId xmlns:a16="http://schemas.microsoft.com/office/drawing/2014/main" val="550948595"/>
                    </a:ext>
                  </a:extLst>
                </a:gridCol>
                <a:gridCol w="720000">
                  <a:extLst>
                    <a:ext uri="{9D8B030D-6E8A-4147-A177-3AD203B41FA5}">
                      <a16:colId xmlns:a16="http://schemas.microsoft.com/office/drawing/2014/main" val="818446913"/>
                    </a:ext>
                  </a:extLst>
                </a:gridCol>
              </a:tblGrid>
              <a:tr h="720000">
                <a:tc>
                  <a:txBody>
                    <a:bodyPr/>
                    <a:lstStyle/>
                    <a:p>
                      <a:endParaRPr lang="en-DE" dirty="0"/>
                    </a:p>
                  </a:txBody>
                  <a:tcPr>
                    <a:solidFill>
                      <a:srgbClr val="231E1F"/>
                    </a:solidFill>
                  </a:tcPr>
                </a:tc>
                <a:tc>
                  <a:txBody>
                    <a:bodyPr/>
                    <a:lstStyle/>
                    <a:p>
                      <a:endParaRPr lang="en-DE" dirty="0"/>
                    </a:p>
                  </a:txBody>
                  <a:tcPr>
                    <a:solidFill>
                      <a:srgbClr val="ED1C24"/>
                    </a:solidFill>
                  </a:tcPr>
                </a:tc>
                <a:tc>
                  <a:txBody>
                    <a:bodyPr/>
                    <a:lstStyle/>
                    <a:p>
                      <a:endParaRPr lang="en-DE" dirty="0"/>
                    </a:p>
                  </a:txBody>
                  <a:tcPr>
                    <a:solidFill>
                      <a:srgbClr val="231E1F"/>
                    </a:solidFill>
                  </a:tcPr>
                </a:tc>
                <a:extLst>
                  <a:ext uri="{0D108BD9-81ED-4DB2-BD59-A6C34878D82A}">
                    <a16:rowId xmlns:a16="http://schemas.microsoft.com/office/drawing/2014/main" val="838633345"/>
                  </a:ext>
                </a:extLst>
              </a:tr>
              <a:tr h="720000">
                <a:tc>
                  <a:txBody>
                    <a:bodyPr/>
                    <a:lstStyle/>
                    <a:p>
                      <a:endParaRPr lang="en-DE" dirty="0"/>
                    </a:p>
                  </a:txBody>
                  <a:tcPr>
                    <a:solidFill>
                      <a:srgbClr val="ED1C24"/>
                    </a:solidFill>
                  </a:tcPr>
                </a:tc>
                <a:tc>
                  <a:txBody>
                    <a:bodyPr/>
                    <a:lstStyle/>
                    <a:p>
                      <a:endParaRPr lang="en-DE" dirty="0"/>
                    </a:p>
                  </a:txBody>
                  <a:tcPr>
                    <a:solidFill>
                      <a:srgbClr val="ED1C24"/>
                    </a:solidFill>
                  </a:tcPr>
                </a:tc>
                <a:tc>
                  <a:txBody>
                    <a:bodyPr/>
                    <a:lstStyle/>
                    <a:p>
                      <a:endParaRPr lang="en-DE" dirty="0"/>
                    </a:p>
                  </a:txBody>
                  <a:tcPr>
                    <a:solidFill>
                      <a:srgbClr val="ED1C24"/>
                    </a:solidFill>
                  </a:tcPr>
                </a:tc>
                <a:extLst>
                  <a:ext uri="{0D108BD9-81ED-4DB2-BD59-A6C34878D82A}">
                    <a16:rowId xmlns:a16="http://schemas.microsoft.com/office/drawing/2014/main" val="2406228469"/>
                  </a:ext>
                </a:extLst>
              </a:tr>
            </a:tbl>
          </a:graphicData>
        </a:graphic>
      </p:graphicFrame>
      <p:sp>
        <p:nvSpPr>
          <p:cNvPr id="12" name="Isosceles Triangle 11">
            <a:extLst>
              <a:ext uri="{FF2B5EF4-FFF2-40B4-BE49-F238E27FC236}">
                <a16:creationId xmlns:a16="http://schemas.microsoft.com/office/drawing/2014/main" id="{7BFA89C1-C304-4ADB-8F4E-1DE9CD8B9179}"/>
              </a:ext>
            </a:extLst>
          </p:cNvPr>
          <p:cNvSpPr/>
          <p:nvPr/>
        </p:nvSpPr>
        <p:spPr>
          <a:xfrm>
            <a:off x="2402957" y="4685990"/>
            <a:ext cx="842099" cy="940875"/>
          </a:xfrm>
          <a:prstGeom prst="triangle">
            <a:avLst>
              <a:gd name="adj" fmla="val 49206"/>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0" name="Straight Arrow Connector 19">
            <a:extLst>
              <a:ext uri="{FF2B5EF4-FFF2-40B4-BE49-F238E27FC236}">
                <a16:creationId xmlns:a16="http://schemas.microsoft.com/office/drawing/2014/main" id="{F317001E-2D10-48A6-BA7E-6A3748D1E613}"/>
              </a:ext>
            </a:extLst>
          </p:cNvPr>
          <p:cNvCxnSpPr>
            <a:cxnSpLocks/>
          </p:cNvCxnSpPr>
          <p:nvPr/>
        </p:nvCxnSpPr>
        <p:spPr>
          <a:xfrm>
            <a:off x="2113752" y="5737443"/>
            <a:ext cx="688990"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7F90D2-D872-4230-903B-55CCD5365448}"/>
              </a:ext>
            </a:extLst>
          </p:cNvPr>
          <p:cNvCxnSpPr>
            <a:cxnSpLocks/>
          </p:cNvCxnSpPr>
          <p:nvPr/>
        </p:nvCxnSpPr>
        <p:spPr>
          <a:xfrm>
            <a:off x="2781575" y="5737443"/>
            <a:ext cx="769699"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5881829-4BFA-4004-92D4-2DD2E48575AC}"/>
              </a:ext>
            </a:extLst>
          </p:cNvPr>
          <p:cNvCxnSpPr>
            <a:cxnSpLocks/>
          </p:cNvCxnSpPr>
          <p:nvPr/>
        </p:nvCxnSpPr>
        <p:spPr>
          <a:xfrm flipH="1" flipV="1">
            <a:off x="2113752" y="5022935"/>
            <a:ext cx="1437522" cy="714508"/>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1C4DE52-AA7C-4D96-A908-A1E5FCAC05F0}"/>
              </a:ext>
            </a:extLst>
          </p:cNvPr>
          <p:cNvCxnSpPr>
            <a:cxnSpLocks/>
          </p:cNvCxnSpPr>
          <p:nvPr/>
        </p:nvCxnSpPr>
        <p:spPr>
          <a:xfrm>
            <a:off x="2147068" y="5030732"/>
            <a:ext cx="688990"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4F0D59B-DF10-4569-8012-73DD64E81077}"/>
              </a:ext>
            </a:extLst>
          </p:cNvPr>
          <p:cNvCxnSpPr>
            <a:cxnSpLocks/>
          </p:cNvCxnSpPr>
          <p:nvPr/>
        </p:nvCxnSpPr>
        <p:spPr>
          <a:xfrm>
            <a:off x="2814891" y="5030732"/>
            <a:ext cx="769699"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385CB8-329C-4272-AC7C-C30DC6681962}"/>
              </a:ext>
            </a:extLst>
          </p:cNvPr>
          <p:cNvSpPr/>
          <p:nvPr/>
        </p:nvSpPr>
        <p:spPr>
          <a:xfrm>
            <a:off x="2377219" y="4669978"/>
            <a:ext cx="898221" cy="956887"/>
          </a:xfrm>
          <a:prstGeom prst="rect">
            <a:avLst/>
          </a:prstGeom>
          <a:noFill/>
          <a:ln w="28575">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ectangle 3">
            <a:extLst>
              <a:ext uri="{FF2B5EF4-FFF2-40B4-BE49-F238E27FC236}">
                <a16:creationId xmlns:a16="http://schemas.microsoft.com/office/drawing/2014/main" id="{E2133C8E-9A04-43CD-B05C-134D8D889162}"/>
              </a:ext>
            </a:extLst>
          </p:cNvPr>
          <p:cNvSpPr/>
          <p:nvPr/>
        </p:nvSpPr>
        <p:spPr>
          <a:xfrm>
            <a:off x="6975695" y="4336824"/>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661C4A11-D649-42CC-91CA-AF19D0FB48B6}"/>
              </a:ext>
            </a:extLst>
          </p:cNvPr>
          <p:cNvSpPr/>
          <p:nvPr/>
        </p:nvSpPr>
        <p:spPr>
          <a:xfrm>
            <a:off x="7380299" y="4336823"/>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C8E2C0D0-A42A-4369-B0D0-67003046EBD6}"/>
              </a:ext>
            </a:extLst>
          </p:cNvPr>
          <p:cNvSpPr/>
          <p:nvPr/>
        </p:nvSpPr>
        <p:spPr>
          <a:xfrm>
            <a:off x="7784903" y="4336822"/>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F7228B01-FB0F-4C12-9B83-1865346FC9C0}"/>
              </a:ext>
            </a:extLst>
          </p:cNvPr>
          <p:cNvSpPr/>
          <p:nvPr/>
        </p:nvSpPr>
        <p:spPr>
          <a:xfrm>
            <a:off x="8189507" y="4336821"/>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7D1F1725-6818-4CAB-A926-7ED41EA57357}"/>
              </a:ext>
            </a:extLst>
          </p:cNvPr>
          <p:cNvSpPr/>
          <p:nvPr/>
        </p:nvSpPr>
        <p:spPr>
          <a:xfrm>
            <a:off x="6975695" y="4710248"/>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4E37A29F-76FB-4375-B6F2-C863C4942948}"/>
              </a:ext>
            </a:extLst>
          </p:cNvPr>
          <p:cNvSpPr/>
          <p:nvPr/>
        </p:nvSpPr>
        <p:spPr>
          <a:xfrm>
            <a:off x="7380299" y="4710247"/>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B4E1A347-0C63-4C7C-AA29-BD2FE1CA5674}"/>
              </a:ext>
            </a:extLst>
          </p:cNvPr>
          <p:cNvSpPr/>
          <p:nvPr/>
        </p:nvSpPr>
        <p:spPr>
          <a:xfrm>
            <a:off x="7784903" y="4710246"/>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5D921B35-00E0-4F84-A397-9D476E5EFD71}"/>
              </a:ext>
            </a:extLst>
          </p:cNvPr>
          <p:cNvSpPr/>
          <p:nvPr/>
        </p:nvSpPr>
        <p:spPr>
          <a:xfrm>
            <a:off x="8189507" y="4710245"/>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E511AE50-21FC-46AA-98C9-71AB80A01727}"/>
              </a:ext>
            </a:extLst>
          </p:cNvPr>
          <p:cNvSpPr/>
          <p:nvPr/>
        </p:nvSpPr>
        <p:spPr>
          <a:xfrm>
            <a:off x="6975695" y="5086153"/>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08CAE490-BE4C-4D1D-A887-56D72A8FBDDD}"/>
              </a:ext>
            </a:extLst>
          </p:cNvPr>
          <p:cNvSpPr/>
          <p:nvPr/>
        </p:nvSpPr>
        <p:spPr>
          <a:xfrm>
            <a:off x="7380299" y="5086152"/>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33B3EE77-30A7-4856-B1ED-27BE55415EA4}"/>
              </a:ext>
            </a:extLst>
          </p:cNvPr>
          <p:cNvSpPr/>
          <p:nvPr/>
        </p:nvSpPr>
        <p:spPr>
          <a:xfrm>
            <a:off x="7784903" y="5086151"/>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CE959A7F-606C-4DAA-A31B-B10B58E10AA3}"/>
              </a:ext>
            </a:extLst>
          </p:cNvPr>
          <p:cNvSpPr/>
          <p:nvPr/>
        </p:nvSpPr>
        <p:spPr>
          <a:xfrm>
            <a:off x="8189507" y="5086150"/>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FC75391E-22FF-449F-B9E0-A6C27D0BE4E9}"/>
              </a:ext>
            </a:extLst>
          </p:cNvPr>
          <p:cNvSpPr/>
          <p:nvPr/>
        </p:nvSpPr>
        <p:spPr>
          <a:xfrm>
            <a:off x="6975695" y="5470682"/>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50897574-C18F-43D7-8115-D0B3DA684818}"/>
              </a:ext>
            </a:extLst>
          </p:cNvPr>
          <p:cNvSpPr/>
          <p:nvPr/>
        </p:nvSpPr>
        <p:spPr>
          <a:xfrm>
            <a:off x="7380299" y="5470681"/>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E60C43EF-FEFA-4645-93A5-BD35EF2E8B8C}"/>
              </a:ext>
            </a:extLst>
          </p:cNvPr>
          <p:cNvSpPr/>
          <p:nvPr/>
        </p:nvSpPr>
        <p:spPr>
          <a:xfrm>
            <a:off x="7784903" y="5470680"/>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8E9EB888-753E-4BE9-9D82-C602242B2603}"/>
              </a:ext>
            </a:extLst>
          </p:cNvPr>
          <p:cNvSpPr/>
          <p:nvPr/>
        </p:nvSpPr>
        <p:spPr>
          <a:xfrm>
            <a:off x="8189507" y="5470679"/>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9" name="Straight Connector 38">
            <a:extLst>
              <a:ext uri="{FF2B5EF4-FFF2-40B4-BE49-F238E27FC236}">
                <a16:creationId xmlns:a16="http://schemas.microsoft.com/office/drawing/2014/main" id="{748FA5EE-4F8D-4238-BE7F-ACF933CA2BDE}"/>
              </a:ext>
            </a:extLst>
          </p:cNvPr>
          <p:cNvCxnSpPr>
            <a:cxnSpLocks/>
          </p:cNvCxnSpPr>
          <p:nvPr/>
        </p:nvCxnSpPr>
        <p:spPr>
          <a:xfrm flipH="1">
            <a:off x="6885646" y="4167963"/>
            <a:ext cx="899258" cy="189317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7702A08-37A0-4C24-82A9-DD075AA83740}"/>
              </a:ext>
            </a:extLst>
          </p:cNvPr>
          <p:cNvCxnSpPr>
            <a:cxnSpLocks/>
          </p:cNvCxnSpPr>
          <p:nvPr/>
        </p:nvCxnSpPr>
        <p:spPr>
          <a:xfrm>
            <a:off x="7651189" y="4167963"/>
            <a:ext cx="978195" cy="189317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B48C76-9ADF-46BF-B152-082C0A5C1C6B}"/>
              </a:ext>
            </a:extLst>
          </p:cNvPr>
          <p:cNvCxnSpPr>
            <a:cxnSpLocks/>
          </p:cNvCxnSpPr>
          <p:nvPr/>
        </p:nvCxnSpPr>
        <p:spPr>
          <a:xfrm>
            <a:off x="6471002" y="5988257"/>
            <a:ext cx="2627801" cy="0"/>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A7AA147-D04F-48C9-81E2-3C5B987A668A}"/>
              </a:ext>
            </a:extLst>
          </p:cNvPr>
          <p:cNvSpPr/>
          <p:nvPr/>
        </p:nvSpPr>
        <p:spPr>
          <a:xfrm>
            <a:off x="7736249" y="4278541"/>
            <a:ext cx="814198" cy="75219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72514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solidFill>
            <a:srgbClr val="B7F2FF"/>
          </a:solid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solidFill>
            <a:schemeClr val="accent1">
              <a:lumMod val="20000"/>
              <a:lumOff val="80000"/>
            </a:schemeClr>
          </a:solid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3" name="TextBox 2">
            <a:extLst>
              <a:ext uri="{FF2B5EF4-FFF2-40B4-BE49-F238E27FC236}">
                <a16:creationId xmlns:a16="http://schemas.microsoft.com/office/drawing/2014/main" id="{617F2633-BAD6-4FDA-BF35-305EB34EFE40}"/>
              </a:ext>
            </a:extLst>
          </p:cNvPr>
          <p:cNvSpPr txBox="1"/>
          <p:nvPr/>
        </p:nvSpPr>
        <p:spPr>
          <a:xfrm>
            <a:off x="250163" y="3754039"/>
            <a:ext cx="5190548" cy="923330"/>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rPr>
              <a:t>Gets enough quads from the Scan Converter.</a:t>
            </a:r>
          </a:p>
          <a:p>
            <a:pPr marL="285750" indent="-285750">
              <a:buFont typeface="Wingdings" panose="05000000000000000000" pitchFamily="2" charset="2"/>
              <a:buChar char="§"/>
            </a:pPr>
            <a:r>
              <a:rPr lang="de-DE" dirty="0">
                <a:solidFill>
                  <a:schemeClr val="bg1"/>
                </a:solidFill>
                <a:sym typeface="Wingdings" panose="05000000000000000000" pitchFamily="2" charset="2"/>
              </a:rPr>
              <a:t>Chooses Dual Compute Unit, sets it up.</a:t>
            </a:r>
          </a:p>
          <a:p>
            <a:pPr marL="285750" indent="-285750">
              <a:buFont typeface="Wingdings" panose="05000000000000000000" pitchFamily="2" charset="2"/>
              <a:buChar char="§"/>
            </a:pPr>
            <a:r>
              <a:rPr lang="de-DE" dirty="0">
                <a:solidFill>
                  <a:schemeClr val="bg1"/>
                </a:solidFill>
                <a:sym typeface="Wingdings" panose="05000000000000000000" pitchFamily="2" charset="2"/>
              </a:rPr>
              <a:t>A work item is now a pixel / fragment!</a:t>
            </a:r>
          </a:p>
        </p:txBody>
      </p:sp>
    </p:spTree>
    <p:extLst>
      <p:ext uri="{BB962C8B-B14F-4D97-AF65-F5344CB8AC3E}">
        <p14:creationId xmlns:p14="http://schemas.microsoft.com/office/powerpoint/2010/main" val="1300659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F62A40-4607-422A-97BD-106BFEB47B09}"/>
              </a:ext>
            </a:extLst>
          </p:cNvPr>
          <p:cNvSpPr txBox="1"/>
          <p:nvPr/>
        </p:nvSpPr>
        <p:spPr>
          <a:xfrm>
            <a:off x="311300" y="3892593"/>
            <a:ext cx="11643947" cy="2031325"/>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rPr>
              <a:t>A lot of small triangles covering only a single pixel </a:t>
            </a:r>
            <a:r>
              <a:rPr lang="de-DE" dirty="0">
                <a:solidFill>
                  <a:schemeClr val="bg1"/>
                </a:solidFill>
                <a:sym typeface="Wingdings" panose="05000000000000000000" pitchFamily="2" charset="2"/>
              </a:rPr>
              <a:t> a lot of threads are masked out:</a:t>
            </a:r>
          </a:p>
          <a:p>
            <a:pPr marL="285750" indent="-285750">
              <a:buFont typeface="Wingdings" panose="05000000000000000000" pitchFamily="2" charset="2"/>
              <a:buChar char="§"/>
            </a:pPr>
            <a:endParaRPr lang="de-DE" dirty="0">
              <a:solidFill>
                <a:schemeClr val="bg1"/>
              </a:solidFill>
              <a:sym typeface="Wingdings" panose="05000000000000000000" pitchFamily="2" charset="2"/>
            </a:endParaRPr>
          </a:p>
          <a:p>
            <a:pPr marL="285750" indent="-285750">
              <a:buFont typeface="Wingdings" panose="05000000000000000000" pitchFamily="2" charset="2"/>
              <a:buChar char="§"/>
            </a:pPr>
            <a:endParaRPr lang="de-DE" dirty="0">
              <a:solidFill>
                <a:schemeClr val="bg1"/>
              </a:solidFill>
              <a:sym typeface="Wingdings" panose="05000000000000000000" pitchFamily="2" charset="2"/>
            </a:endParaRPr>
          </a:p>
          <a:p>
            <a:endParaRPr lang="de-DE" dirty="0">
              <a:solidFill>
                <a:schemeClr val="bg1"/>
              </a:solidFill>
              <a:sym typeface="Wingdings" panose="05000000000000000000" pitchFamily="2" charset="2"/>
            </a:endParaRPr>
          </a:p>
          <a:p>
            <a:endParaRPr lang="de-DE" dirty="0">
              <a:solidFill>
                <a:schemeClr val="bg1"/>
              </a:solidFill>
              <a:sym typeface="Wingdings" panose="05000000000000000000" pitchFamily="2" charset="2"/>
            </a:endParaRPr>
          </a:p>
          <a:p>
            <a:pPr marL="285750" indent="-285750">
              <a:buFont typeface="Wingdings" panose="05000000000000000000" pitchFamily="2" charset="2"/>
              <a:buChar char="§"/>
            </a:pPr>
            <a:r>
              <a:rPr lang="de-DE" dirty="0">
                <a:solidFill>
                  <a:schemeClr val="bg1"/>
                </a:solidFill>
                <a:sym typeface="Wingdings" panose="05000000000000000000" pitchFamily="2" charset="2"/>
              </a:rPr>
              <a:t>Pixels within the quad not covered by the triangle lead to inactive threads!</a:t>
            </a:r>
          </a:p>
          <a:p>
            <a:pPr marL="285750" indent="-285750">
              <a:buFont typeface="Wingdings" panose="05000000000000000000" pitchFamily="2" charset="2"/>
              <a:buChar char="§"/>
            </a:pPr>
            <a:r>
              <a:rPr lang="de-DE" dirty="0">
                <a:solidFill>
                  <a:schemeClr val="bg1"/>
                </a:solidFill>
                <a:sym typeface="Wingdings" panose="05000000000000000000" pitchFamily="2" charset="2"/>
              </a:rPr>
              <a:t>Export finished pixels / fragments via Shader Export.</a:t>
            </a:r>
            <a:endParaRPr lang="de-DE" dirty="0">
              <a:solidFill>
                <a:schemeClr val="bg1"/>
              </a:solidFill>
            </a:endParaRPr>
          </a:p>
        </p:txBody>
      </p:sp>
      <p:sp>
        <p:nvSpPr>
          <p:cNvPr id="6" name="Rectangle 5">
            <a:extLst>
              <a:ext uri="{FF2B5EF4-FFF2-40B4-BE49-F238E27FC236}">
                <a16:creationId xmlns:a16="http://schemas.microsoft.com/office/drawing/2014/main" id="{F14BBD6C-29D5-4224-8403-6CED34C331DF}"/>
              </a:ext>
            </a:extLst>
          </p:cNvPr>
          <p:cNvSpPr/>
          <p:nvPr/>
        </p:nvSpPr>
        <p:spPr>
          <a:xfrm>
            <a:off x="3209159" y="4365404"/>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7B4C1798-5C7C-4ADE-8DA3-DF13FA0FE8B7}"/>
              </a:ext>
            </a:extLst>
          </p:cNvPr>
          <p:cNvSpPr/>
          <p:nvPr/>
        </p:nvSpPr>
        <p:spPr>
          <a:xfrm>
            <a:off x="3613763" y="4365403"/>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08F7D7A1-C203-42C9-A732-3B38008834FA}"/>
              </a:ext>
            </a:extLst>
          </p:cNvPr>
          <p:cNvSpPr/>
          <p:nvPr/>
        </p:nvSpPr>
        <p:spPr>
          <a:xfrm>
            <a:off x="3209159" y="4738828"/>
            <a:ext cx="297712" cy="291019"/>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FCD1A585-8E83-4EE0-9A05-F0658A228AC6}"/>
              </a:ext>
            </a:extLst>
          </p:cNvPr>
          <p:cNvSpPr/>
          <p:nvPr/>
        </p:nvSpPr>
        <p:spPr>
          <a:xfrm>
            <a:off x="3613763" y="4738827"/>
            <a:ext cx="297712" cy="291019"/>
          </a:xfrm>
          <a:prstGeom prst="rect">
            <a:avLst/>
          </a:prstGeom>
          <a:solidFill>
            <a:srgbClr val="231E1F"/>
          </a:solidFill>
          <a:ln>
            <a:solidFill>
              <a:srgbClr val="231E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F2EAB544-0D0F-429D-8077-C71F9F9D47DB}"/>
              </a:ext>
            </a:extLst>
          </p:cNvPr>
          <p:cNvSpPr/>
          <p:nvPr/>
        </p:nvSpPr>
        <p:spPr>
          <a:xfrm>
            <a:off x="3160505" y="4307123"/>
            <a:ext cx="814198" cy="75219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6" name="Graphic 25" descr="Fox">
            <a:extLst>
              <a:ext uri="{FF2B5EF4-FFF2-40B4-BE49-F238E27FC236}">
                <a16:creationId xmlns:a16="http://schemas.microsoft.com/office/drawing/2014/main" id="{0CA03117-30C6-4A2D-8E2F-53C932D73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399111" y="4235791"/>
            <a:ext cx="1706346" cy="1706346"/>
          </a:xfrm>
          <a:prstGeom prst="rect">
            <a:avLst/>
          </a:prstGeom>
        </p:spPr>
      </p:pic>
      <p:pic>
        <p:nvPicPr>
          <p:cNvPr id="8" name="Graphic 7" descr="Sad face outline">
            <a:extLst>
              <a:ext uri="{FF2B5EF4-FFF2-40B4-BE49-F238E27FC236}">
                <a16:creationId xmlns:a16="http://schemas.microsoft.com/office/drawing/2014/main" id="{5A38D1EE-1580-410C-8AB8-E9CDEF2B67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42243" y="4226018"/>
            <a:ext cx="914400" cy="914400"/>
          </a:xfrm>
          <a:prstGeom prst="rect">
            <a:avLst/>
          </a:prstGeom>
        </p:spPr>
      </p:pic>
    </p:spTree>
    <p:extLst>
      <p:ext uri="{BB962C8B-B14F-4D97-AF65-F5344CB8AC3E}">
        <p14:creationId xmlns:p14="http://schemas.microsoft.com/office/powerpoint/2010/main" val="713773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F62A40-4607-422A-97BD-106BFEB47B09}"/>
              </a:ext>
            </a:extLst>
          </p:cNvPr>
          <p:cNvSpPr txBox="1"/>
          <p:nvPr/>
        </p:nvSpPr>
        <p:spPr>
          <a:xfrm>
            <a:off x="311300" y="3892593"/>
            <a:ext cx="11643947" cy="646331"/>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rPr>
              <a:t>This time, the Shader Export forwards the fragments to the Color Backend / Depth Backend instead of the Primitive Assembler.</a:t>
            </a:r>
            <a:r>
              <a:rPr lang="de-DE" dirty="0">
                <a:solidFill>
                  <a:schemeClr val="bg1"/>
                </a:solidFill>
                <a:sym typeface="Wingdings" panose="05000000000000000000" pitchFamily="2" charset="2"/>
              </a:rPr>
              <a:t>		</a:t>
            </a:r>
            <a:endParaRPr lang="de-DE" dirty="0">
              <a:solidFill>
                <a:schemeClr val="bg1"/>
              </a:solidFill>
            </a:endParaRPr>
          </a:p>
        </p:txBody>
      </p:sp>
      <p:pic>
        <p:nvPicPr>
          <p:cNvPr id="3" name="Graphic 2" descr="Fox">
            <a:extLst>
              <a:ext uri="{FF2B5EF4-FFF2-40B4-BE49-F238E27FC236}">
                <a16:creationId xmlns:a16="http://schemas.microsoft.com/office/drawing/2014/main" id="{3CAE8324-C219-4E1B-8145-BE52A3752D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399111" y="4235791"/>
            <a:ext cx="1706346" cy="1706346"/>
          </a:xfrm>
          <a:prstGeom prst="rect">
            <a:avLst/>
          </a:prstGeom>
        </p:spPr>
      </p:pic>
    </p:spTree>
    <p:extLst>
      <p:ext uri="{BB962C8B-B14F-4D97-AF65-F5344CB8AC3E}">
        <p14:creationId xmlns:p14="http://schemas.microsoft.com/office/powerpoint/2010/main" val="228796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solidFill>
            <a:schemeClr val="accent1">
              <a:lumMod val="20000"/>
              <a:lumOff val="80000"/>
            </a:schemeClr>
          </a:solid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4" name="TextBox 3">
            <a:extLst>
              <a:ext uri="{FF2B5EF4-FFF2-40B4-BE49-F238E27FC236}">
                <a16:creationId xmlns:a16="http://schemas.microsoft.com/office/drawing/2014/main" id="{AAF62A40-4607-422A-97BD-106BFEB47B09}"/>
              </a:ext>
            </a:extLst>
          </p:cNvPr>
          <p:cNvSpPr txBox="1"/>
          <p:nvPr/>
        </p:nvSpPr>
        <p:spPr>
          <a:xfrm>
            <a:off x="311300" y="3892593"/>
            <a:ext cx="11643947"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sym typeface="Wingdings" panose="05000000000000000000" pitchFamily="2" charset="2"/>
              </a:rPr>
              <a:t>Color Blending.</a:t>
            </a:r>
          </a:p>
          <a:p>
            <a:pPr marL="285750" indent="-285750">
              <a:buFont typeface="Wingdings" panose="05000000000000000000" pitchFamily="2" charset="2"/>
              <a:buChar char="§"/>
            </a:pPr>
            <a:r>
              <a:rPr lang="de-DE" dirty="0">
                <a:solidFill>
                  <a:schemeClr val="bg1"/>
                </a:solidFill>
                <a:sym typeface="Wingdings" panose="05000000000000000000" pitchFamily="2" charset="2"/>
              </a:rPr>
              <a:t>Writes the fragment color to the bound render targets.</a:t>
            </a:r>
          </a:p>
          <a:p>
            <a:pPr marL="285750" indent="-285750">
              <a:buFont typeface="Wingdings" panose="05000000000000000000" pitchFamily="2" charset="2"/>
              <a:buChar char="§"/>
            </a:pPr>
            <a:r>
              <a:rPr lang="de-DE" dirty="0">
                <a:solidFill>
                  <a:schemeClr val="bg1"/>
                </a:solidFill>
                <a:sym typeface="Wingdings" panose="05000000000000000000" pitchFamily="2" charset="2"/>
              </a:rPr>
              <a:t>MSAA resolve.</a:t>
            </a:r>
          </a:p>
          <a:p>
            <a:pPr marL="285750" indent="-285750">
              <a:buFont typeface="Wingdings" panose="05000000000000000000" pitchFamily="2" charset="2"/>
              <a:buChar char="§"/>
            </a:pPr>
            <a:r>
              <a:rPr lang="de-DE" dirty="0">
                <a:solidFill>
                  <a:schemeClr val="bg1"/>
                </a:solidFill>
                <a:sym typeface="Wingdings" panose="05000000000000000000" pitchFamily="2" charset="2"/>
              </a:rPr>
              <a:t>Compression.</a:t>
            </a:r>
          </a:p>
          <a:p>
            <a:pPr marL="285750" indent="-285750">
              <a:buFont typeface="Wingdings" panose="05000000000000000000" pitchFamily="2" charset="2"/>
              <a:buChar char="§"/>
            </a:pPr>
            <a:r>
              <a:rPr lang="de-DE" dirty="0">
                <a:solidFill>
                  <a:schemeClr val="bg1"/>
                </a:solidFill>
                <a:sym typeface="Wingdings" panose="05000000000000000000" pitchFamily="2" charset="2"/>
              </a:rPr>
              <a:t>…		</a:t>
            </a:r>
            <a:endParaRPr lang="de-DE" dirty="0">
              <a:solidFill>
                <a:schemeClr val="bg1"/>
              </a:solidFill>
            </a:endParaRPr>
          </a:p>
        </p:txBody>
      </p:sp>
      <p:sp>
        <p:nvSpPr>
          <p:cNvPr id="3" name="Rectangle 2">
            <a:extLst>
              <a:ext uri="{FF2B5EF4-FFF2-40B4-BE49-F238E27FC236}">
                <a16:creationId xmlns:a16="http://schemas.microsoft.com/office/drawing/2014/main" id="{B66F839A-8F2C-4C05-A9D3-26344C75BF35}"/>
              </a:ext>
            </a:extLst>
          </p:cNvPr>
          <p:cNvSpPr/>
          <p:nvPr/>
        </p:nvSpPr>
        <p:spPr>
          <a:xfrm>
            <a:off x="7005967" y="4026529"/>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6" name="Graphic 5" descr="Forest scene">
            <a:extLst>
              <a:ext uri="{FF2B5EF4-FFF2-40B4-BE49-F238E27FC236}">
                <a16:creationId xmlns:a16="http://schemas.microsoft.com/office/drawing/2014/main" id="{3FDA7953-8646-402B-A091-B627C4B3C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01782" y="3920421"/>
            <a:ext cx="2132404" cy="2132404"/>
          </a:xfrm>
          <a:prstGeom prst="rect">
            <a:avLst/>
          </a:prstGeom>
        </p:spPr>
      </p:pic>
      <p:pic>
        <p:nvPicPr>
          <p:cNvPr id="8" name="Graphic 7" descr="Fox">
            <a:extLst>
              <a:ext uri="{FF2B5EF4-FFF2-40B4-BE49-F238E27FC236}">
                <a16:creationId xmlns:a16="http://schemas.microsoft.com/office/drawing/2014/main" id="{24515499-FC61-401F-A138-9A2DF9E64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134186" y="5429684"/>
            <a:ext cx="474521" cy="474521"/>
          </a:xfrm>
          <a:prstGeom prst="rect">
            <a:avLst/>
          </a:prstGeom>
        </p:spPr>
      </p:pic>
    </p:spTree>
    <p:extLst>
      <p:ext uri="{BB962C8B-B14F-4D97-AF65-F5344CB8AC3E}">
        <p14:creationId xmlns:p14="http://schemas.microsoft.com/office/powerpoint/2010/main" val="3416358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5" name="TextBox 4">
            <a:extLst>
              <a:ext uri="{FF2B5EF4-FFF2-40B4-BE49-F238E27FC236}">
                <a16:creationId xmlns:a16="http://schemas.microsoft.com/office/drawing/2014/main" id="{B9D7DDDA-E706-42BE-8EAE-1A60EB2E398A}"/>
              </a:ext>
            </a:extLst>
          </p:cNvPr>
          <p:cNvSpPr txBox="1"/>
          <p:nvPr/>
        </p:nvSpPr>
        <p:spPr>
          <a:xfrm>
            <a:off x="311301" y="3302739"/>
            <a:ext cx="1468415" cy="307777"/>
          </a:xfrm>
          <a:prstGeom prst="rect">
            <a:avLst/>
          </a:prstGeom>
          <a:noFill/>
          <a:ln>
            <a:solidFill>
              <a:schemeClr val="bg1"/>
            </a:solidFill>
          </a:ln>
        </p:spPr>
        <p:txBody>
          <a:bodyPr wrap="none" rtlCol="0">
            <a:spAutoFit/>
          </a:bodyPr>
          <a:lstStyle/>
          <a:p>
            <a:r>
              <a:rPr lang="de-DE" sz="1400" dirty="0">
                <a:solidFill>
                  <a:schemeClr val="bg1"/>
                </a:solidFill>
              </a:rPr>
              <a:t>Input Assembler</a:t>
            </a:r>
            <a:endParaRPr lang="en-DE" sz="1400" dirty="0">
              <a:solidFill>
                <a:schemeClr val="bg1"/>
              </a:solidFill>
            </a:endParaRPr>
          </a:p>
        </p:txBody>
      </p:sp>
      <p:sp>
        <p:nvSpPr>
          <p:cNvPr id="7" name="TextBox 6">
            <a:extLst>
              <a:ext uri="{FF2B5EF4-FFF2-40B4-BE49-F238E27FC236}">
                <a16:creationId xmlns:a16="http://schemas.microsoft.com/office/drawing/2014/main" id="{B42CAF0D-BCC7-4EA7-835D-3F9125D3E55C}"/>
              </a:ext>
            </a:extLst>
          </p:cNvPr>
          <p:cNvSpPr txBox="1"/>
          <p:nvPr/>
        </p:nvSpPr>
        <p:spPr>
          <a:xfrm>
            <a:off x="2117914" y="3310528"/>
            <a:ext cx="1319336" cy="307777"/>
          </a:xfrm>
          <a:prstGeom prst="rect">
            <a:avLst/>
          </a:prstGeom>
          <a:noFill/>
          <a:ln>
            <a:solidFill>
              <a:schemeClr val="bg1"/>
            </a:solidFill>
          </a:ln>
        </p:spPr>
        <p:txBody>
          <a:bodyPr wrap="none" rtlCol="0">
            <a:spAutoFit/>
          </a:bodyPr>
          <a:lstStyle/>
          <a:p>
            <a:r>
              <a:rPr lang="de-DE" sz="1400" dirty="0">
                <a:solidFill>
                  <a:schemeClr val="bg1"/>
                </a:solidFill>
              </a:rPr>
              <a:t>Vertex Shader</a:t>
            </a:r>
            <a:endParaRPr lang="en-DE" sz="1400" dirty="0">
              <a:solidFill>
                <a:schemeClr val="bg1"/>
              </a:solidFill>
            </a:endParaRPr>
          </a:p>
        </p:txBody>
      </p:sp>
      <p:sp>
        <p:nvSpPr>
          <p:cNvPr id="9" name="TextBox 8">
            <a:extLst>
              <a:ext uri="{FF2B5EF4-FFF2-40B4-BE49-F238E27FC236}">
                <a16:creationId xmlns:a16="http://schemas.microsoft.com/office/drawing/2014/main" id="{B08DF656-BF50-4016-A10F-5CCFC2A94FF9}"/>
              </a:ext>
            </a:extLst>
          </p:cNvPr>
          <p:cNvSpPr txBox="1"/>
          <p:nvPr/>
        </p:nvSpPr>
        <p:spPr>
          <a:xfrm>
            <a:off x="3815270" y="3302739"/>
            <a:ext cx="1080104" cy="307777"/>
          </a:xfrm>
          <a:prstGeom prst="rect">
            <a:avLst/>
          </a:prstGeom>
          <a:noFill/>
          <a:ln>
            <a:solidFill>
              <a:schemeClr val="bg1"/>
            </a:solidFill>
          </a:ln>
        </p:spPr>
        <p:txBody>
          <a:bodyPr wrap="none" rtlCol="0">
            <a:spAutoFit/>
          </a:bodyPr>
          <a:lstStyle/>
          <a:p>
            <a:r>
              <a:rPr lang="de-DE" sz="1400" dirty="0">
                <a:solidFill>
                  <a:schemeClr val="bg1"/>
                </a:solidFill>
              </a:rPr>
              <a:t>Tesselation</a:t>
            </a:r>
            <a:endParaRPr lang="en-DE" sz="1400" dirty="0">
              <a:solidFill>
                <a:schemeClr val="bg1"/>
              </a:solidFill>
            </a:endParaRPr>
          </a:p>
        </p:txBody>
      </p:sp>
      <p:sp>
        <p:nvSpPr>
          <p:cNvPr id="11" name="TextBox 10">
            <a:extLst>
              <a:ext uri="{FF2B5EF4-FFF2-40B4-BE49-F238E27FC236}">
                <a16:creationId xmlns:a16="http://schemas.microsoft.com/office/drawing/2014/main" id="{4A984647-0263-4941-9ACA-0BFE7A8C1825}"/>
              </a:ext>
            </a:extLst>
          </p:cNvPr>
          <p:cNvSpPr txBox="1"/>
          <p:nvPr/>
        </p:nvSpPr>
        <p:spPr>
          <a:xfrm>
            <a:off x="5017106" y="3302739"/>
            <a:ext cx="1596912" cy="307777"/>
          </a:xfrm>
          <a:prstGeom prst="rect">
            <a:avLst/>
          </a:prstGeom>
          <a:noFill/>
          <a:ln>
            <a:solidFill>
              <a:schemeClr val="bg1"/>
            </a:solidFill>
          </a:ln>
        </p:spPr>
        <p:txBody>
          <a:bodyPr wrap="none" rtlCol="0">
            <a:spAutoFit/>
          </a:bodyPr>
          <a:lstStyle/>
          <a:p>
            <a:r>
              <a:rPr lang="de-DE" sz="1400" dirty="0">
                <a:solidFill>
                  <a:schemeClr val="bg1"/>
                </a:solidFill>
              </a:rPr>
              <a:t>Geometry Shader</a:t>
            </a:r>
            <a:endParaRPr lang="en-DE" sz="1400" dirty="0">
              <a:solidFill>
                <a:schemeClr val="bg1"/>
              </a:solidFill>
            </a:endParaRPr>
          </a:p>
        </p:txBody>
      </p:sp>
      <p:sp>
        <p:nvSpPr>
          <p:cNvPr id="13" name="TextBox 12">
            <a:extLst>
              <a:ext uri="{FF2B5EF4-FFF2-40B4-BE49-F238E27FC236}">
                <a16:creationId xmlns:a16="http://schemas.microsoft.com/office/drawing/2014/main" id="{14896708-F711-49DF-9112-DA2CBC734D09}"/>
              </a:ext>
            </a:extLst>
          </p:cNvPr>
          <p:cNvSpPr txBox="1"/>
          <p:nvPr/>
        </p:nvSpPr>
        <p:spPr>
          <a:xfrm>
            <a:off x="7005967" y="3300162"/>
            <a:ext cx="1000595" cy="307777"/>
          </a:xfrm>
          <a:prstGeom prst="rect">
            <a:avLst/>
          </a:prstGeom>
          <a:noFill/>
          <a:ln>
            <a:solidFill>
              <a:schemeClr val="bg1"/>
            </a:solidFill>
          </a:ln>
        </p:spPr>
        <p:txBody>
          <a:bodyPr wrap="none" rtlCol="0">
            <a:spAutoFit/>
          </a:bodyPr>
          <a:lstStyle/>
          <a:p>
            <a:r>
              <a:rPr lang="de-DE" sz="1400" dirty="0">
                <a:solidFill>
                  <a:schemeClr val="bg1"/>
                </a:solidFill>
              </a:rPr>
              <a:t>Rasterizer</a:t>
            </a:r>
            <a:endParaRPr lang="en-DE" sz="1400" dirty="0">
              <a:solidFill>
                <a:schemeClr val="bg1"/>
              </a:solidFill>
            </a:endParaRPr>
          </a:p>
        </p:txBody>
      </p:sp>
      <p:sp>
        <p:nvSpPr>
          <p:cNvPr id="15" name="TextBox 14">
            <a:extLst>
              <a:ext uri="{FF2B5EF4-FFF2-40B4-BE49-F238E27FC236}">
                <a16:creationId xmlns:a16="http://schemas.microsoft.com/office/drawing/2014/main" id="{32573E96-8258-4A60-8D83-0209A911BACB}"/>
              </a:ext>
            </a:extLst>
          </p:cNvPr>
          <p:cNvSpPr txBox="1"/>
          <p:nvPr/>
        </p:nvSpPr>
        <p:spPr>
          <a:xfrm>
            <a:off x="8873116" y="3302739"/>
            <a:ext cx="1200970" cy="307777"/>
          </a:xfrm>
          <a:prstGeom prst="rect">
            <a:avLst/>
          </a:prstGeom>
          <a:noFill/>
          <a:ln>
            <a:solidFill>
              <a:schemeClr val="bg1"/>
            </a:solidFill>
          </a:ln>
        </p:spPr>
        <p:txBody>
          <a:bodyPr wrap="none" rtlCol="0">
            <a:spAutoFit/>
          </a:bodyPr>
          <a:lstStyle/>
          <a:p>
            <a:r>
              <a:rPr lang="de-DE" sz="1400" dirty="0">
                <a:solidFill>
                  <a:schemeClr val="bg1"/>
                </a:solidFill>
              </a:rPr>
              <a:t>Pixel Shader</a:t>
            </a:r>
            <a:endParaRPr lang="en-DE" sz="1400" dirty="0">
              <a:solidFill>
                <a:schemeClr val="bg1"/>
              </a:solidFill>
            </a:endParaRPr>
          </a:p>
        </p:txBody>
      </p:sp>
      <p:sp>
        <p:nvSpPr>
          <p:cNvPr id="17" name="TextBox 16">
            <a:extLst>
              <a:ext uri="{FF2B5EF4-FFF2-40B4-BE49-F238E27FC236}">
                <a16:creationId xmlns:a16="http://schemas.microsoft.com/office/drawing/2014/main" id="{5ED0293A-51AC-470B-BC6D-6FF305364B6F}"/>
              </a:ext>
            </a:extLst>
          </p:cNvPr>
          <p:cNvSpPr txBox="1"/>
          <p:nvPr/>
        </p:nvSpPr>
        <p:spPr>
          <a:xfrm>
            <a:off x="10569964" y="3310528"/>
            <a:ext cx="1337226" cy="307777"/>
          </a:xfrm>
          <a:prstGeom prst="rect">
            <a:avLst/>
          </a:prstGeom>
          <a:noFill/>
          <a:ln>
            <a:solidFill>
              <a:schemeClr val="bg1"/>
            </a:solidFill>
          </a:ln>
        </p:spPr>
        <p:txBody>
          <a:bodyPr wrap="none" rtlCol="0">
            <a:spAutoFit/>
          </a:bodyPr>
          <a:lstStyle/>
          <a:p>
            <a:r>
              <a:rPr lang="de-DE" sz="1400" dirty="0">
                <a:solidFill>
                  <a:schemeClr val="bg1"/>
                </a:solidFill>
              </a:rPr>
              <a:t>Output Merger</a:t>
            </a:r>
            <a:endParaRPr lang="en-DE" sz="1400" dirty="0">
              <a:solidFill>
                <a:schemeClr val="bg1"/>
              </a:solidFill>
            </a:endParaRPr>
          </a:p>
        </p:txBody>
      </p:sp>
      <p:cxnSp>
        <p:nvCxnSpPr>
          <p:cNvPr id="19" name="Straight Arrow Connector 18">
            <a:extLst>
              <a:ext uri="{FF2B5EF4-FFF2-40B4-BE49-F238E27FC236}">
                <a16:creationId xmlns:a16="http://schemas.microsoft.com/office/drawing/2014/main" id="{6B81805F-EA1E-4968-B9EB-B408DE6638B2}"/>
              </a:ext>
            </a:extLst>
          </p:cNvPr>
          <p:cNvCxnSpPr>
            <a:stCxn id="5" idx="3"/>
            <a:endCxn id="7" idx="1"/>
          </p:cNvCxnSpPr>
          <p:nvPr/>
        </p:nvCxnSpPr>
        <p:spPr>
          <a:xfrm>
            <a:off x="1779716" y="3456628"/>
            <a:ext cx="33819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A29113-319A-4D16-B84A-938EC213ACE3}"/>
              </a:ext>
            </a:extLst>
          </p:cNvPr>
          <p:cNvCxnSpPr>
            <a:stCxn id="7" idx="3"/>
            <a:endCxn id="9" idx="1"/>
          </p:cNvCxnSpPr>
          <p:nvPr/>
        </p:nvCxnSpPr>
        <p:spPr>
          <a:xfrm flipV="1">
            <a:off x="3437250" y="3456628"/>
            <a:ext cx="378020"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29A1E1-1806-402D-B1D0-CF2D7508F905}"/>
              </a:ext>
            </a:extLst>
          </p:cNvPr>
          <p:cNvCxnSpPr>
            <a:stCxn id="9" idx="3"/>
            <a:endCxn id="11" idx="1"/>
          </p:cNvCxnSpPr>
          <p:nvPr/>
        </p:nvCxnSpPr>
        <p:spPr>
          <a:xfrm>
            <a:off x="4895374" y="3456628"/>
            <a:ext cx="1217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4006A6-655A-446B-8374-AEC359EE4A64}"/>
              </a:ext>
            </a:extLst>
          </p:cNvPr>
          <p:cNvCxnSpPr>
            <a:stCxn id="13" idx="3"/>
            <a:endCxn id="15" idx="1"/>
          </p:cNvCxnSpPr>
          <p:nvPr/>
        </p:nvCxnSpPr>
        <p:spPr>
          <a:xfrm>
            <a:off x="8006562" y="3454051"/>
            <a:ext cx="866554"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B6FA2A-393F-4B1B-8843-2C58136EC79B}"/>
              </a:ext>
            </a:extLst>
          </p:cNvPr>
          <p:cNvCxnSpPr>
            <a:stCxn id="15" idx="3"/>
            <a:endCxn id="17" idx="1"/>
          </p:cNvCxnSpPr>
          <p:nvPr/>
        </p:nvCxnSpPr>
        <p:spPr>
          <a:xfrm>
            <a:off x="10074086" y="3456628"/>
            <a:ext cx="495878" cy="7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37" name="Straight Arrow Connector 36">
            <a:extLst>
              <a:ext uri="{FF2B5EF4-FFF2-40B4-BE49-F238E27FC236}">
                <a16:creationId xmlns:a16="http://schemas.microsoft.com/office/drawing/2014/main" id="{F4B080D2-2B80-4AA7-9685-2BCE1EB12ED2}"/>
              </a:ext>
            </a:extLst>
          </p:cNvPr>
          <p:cNvCxnSpPr>
            <a:stCxn id="11" idx="3"/>
            <a:endCxn id="13" idx="1"/>
          </p:cNvCxnSpPr>
          <p:nvPr/>
        </p:nvCxnSpPr>
        <p:spPr>
          <a:xfrm flipV="1">
            <a:off x="6614018" y="3454051"/>
            <a:ext cx="391949" cy="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4" name="TextBox 3">
            <a:extLst>
              <a:ext uri="{FF2B5EF4-FFF2-40B4-BE49-F238E27FC236}">
                <a16:creationId xmlns:a16="http://schemas.microsoft.com/office/drawing/2014/main" id="{AAF62A40-4607-422A-97BD-106BFEB47B09}"/>
              </a:ext>
            </a:extLst>
          </p:cNvPr>
          <p:cNvSpPr txBox="1"/>
          <p:nvPr/>
        </p:nvSpPr>
        <p:spPr>
          <a:xfrm>
            <a:off x="3192747" y="4378851"/>
            <a:ext cx="8714443"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sym typeface="Wingdings" panose="05000000000000000000" pitchFamily="2" charset="2"/>
              </a:rPr>
              <a:t>Use this rendertarget as input for the next pass.</a:t>
            </a:r>
          </a:p>
          <a:p>
            <a:pPr marL="285750" indent="-285750">
              <a:buFont typeface="Wingdings" panose="05000000000000000000" pitchFamily="2" charset="2"/>
              <a:buChar char="§"/>
            </a:pPr>
            <a:r>
              <a:rPr lang="de-DE" dirty="0">
                <a:solidFill>
                  <a:schemeClr val="bg1"/>
                </a:solidFill>
                <a:sym typeface="Wingdings" panose="05000000000000000000" pitchFamily="2" charset="2"/>
              </a:rPr>
              <a:t>Do some calculations.</a:t>
            </a:r>
          </a:p>
          <a:p>
            <a:pPr marL="285750" indent="-285750">
              <a:buFont typeface="Wingdings" panose="05000000000000000000" pitchFamily="2" charset="2"/>
              <a:buChar char="§"/>
            </a:pPr>
            <a:r>
              <a:rPr lang="de-DE" dirty="0">
                <a:solidFill>
                  <a:schemeClr val="bg1"/>
                </a:solidFill>
                <a:sym typeface="Wingdings" panose="05000000000000000000" pitchFamily="2" charset="2"/>
              </a:rPr>
              <a:t>Output another rendertarget with same size.</a:t>
            </a:r>
          </a:p>
          <a:p>
            <a:pPr marL="285750" indent="-285750">
              <a:buFont typeface="Wingdings" panose="05000000000000000000" pitchFamily="2" charset="2"/>
              <a:buChar char="§"/>
            </a:pPr>
            <a:r>
              <a:rPr lang="de-DE" dirty="0">
                <a:solidFill>
                  <a:schemeClr val="bg1"/>
                </a:solidFill>
                <a:sym typeface="Wingdings" panose="05000000000000000000" pitchFamily="2" charset="2"/>
              </a:rPr>
              <a:t>Every pixel of the output render target needs to be</a:t>
            </a:r>
            <a:br>
              <a:rPr lang="de-DE" dirty="0">
                <a:solidFill>
                  <a:schemeClr val="bg1"/>
                </a:solidFill>
                <a:sym typeface="Wingdings" panose="05000000000000000000" pitchFamily="2" charset="2"/>
              </a:rPr>
            </a:br>
            <a:r>
              <a:rPr lang="de-DE" dirty="0">
                <a:solidFill>
                  <a:schemeClr val="bg1"/>
                </a:solidFill>
                <a:sym typeface="Wingdings" panose="05000000000000000000" pitchFamily="2" charset="2"/>
              </a:rPr>
              <a:t>modified.</a:t>
            </a:r>
            <a:endParaRPr lang="de-DE" dirty="0">
              <a:solidFill>
                <a:schemeClr val="bg1"/>
              </a:solidFill>
            </a:endParaRPr>
          </a:p>
        </p:txBody>
      </p:sp>
      <p:grpSp>
        <p:nvGrpSpPr>
          <p:cNvPr id="10" name="Group 9">
            <a:extLst>
              <a:ext uri="{FF2B5EF4-FFF2-40B4-BE49-F238E27FC236}">
                <a16:creationId xmlns:a16="http://schemas.microsoft.com/office/drawing/2014/main" id="{7B020ECF-AE86-4FDA-9B19-13333A9A223F}"/>
              </a:ext>
            </a:extLst>
          </p:cNvPr>
          <p:cNvGrpSpPr/>
          <p:nvPr/>
        </p:nvGrpSpPr>
        <p:grpSpPr>
          <a:xfrm>
            <a:off x="311301" y="4044171"/>
            <a:ext cx="2692096" cy="2132404"/>
            <a:chOff x="7001782" y="3920421"/>
            <a:chExt cx="2692096" cy="2132404"/>
          </a:xfrm>
        </p:grpSpPr>
        <p:sp>
          <p:nvSpPr>
            <p:cNvPr id="3" name="Rectangle 2">
              <a:extLst>
                <a:ext uri="{FF2B5EF4-FFF2-40B4-BE49-F238E27FC236}">
                  <a16:creationId xmlns:a16="http://schemas.microsoft.com/office/drawing/2014/main" id="{B66F839A-8F2C-4C05-A9D3-26344C75BF35}"/>
                </a:ext>
              </a:extLst>
            </p:cNvPr>
            <p:cNvSpPr/>
            <p:nvPr/>
          </p:nvSpPr>
          <p:spPr>
            <a:xfrm>
              <a:off x="7005967" y="4026529"/>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6" name="Graphic 5" descr="Forest scene">
              <a:extLst>
                <a:ext uri="{FF2B5EF4-FFF2-40B4-BE49-F238E27FC236}">
                  <a16:creationId xmlns:a16="http://schemas.microsoft.com/office/drawing/2014/main" id="{3FDA7953-8646-402B-A091-B627C4B3C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01782" y="3920421"/>
              <a:ext cx="2132404" cy="2132404"/>
            </a:xfrm>
            <a:prstGeom prst="rect">
              <a:avLst/>
            </a:prstGeom>
          </p:spPr>
        </p:pic>
        <p:pic>
          <p:nvPicPr>
            <p:cNvPr id="8" name="Graphic 7" descr="Fox">
              <a:extLst>
                <a:ext uri="{FF2B5EF4-FFF2-40B4-BE49-F238E27FC236}">
                  <a16:creationId xmlns:a16="http://schemas.microsoft.com/office/drawing/2014/main" id="{24515499-FC61-401F-A138-9A2DF9E64A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134186" y="5429684"/>
              <a:ext cx="474521" cy="474521"/>
            </a:xfrm>
            <a:prstGeom prst="rect">
              <a:avLst/>
            </a:prstGeom>
          </p:spPr>
        </p:pic>
      </p:grpSp>
      <p:grpSp>
        <p:nvGrpSpPr>
          <p:cNvPr id="60" name="Group 59">
            <a:extLst>
              <a:ext uri="{FF2B5EF4-FFF2-40B4-BE49-F238E27FC236}">
                <a16:creationId xmlns:a16="http://schemas.microsoft.com/office/drawing/2014/main" id="{86E7CD38-CE96-433C-B006-59C616688486}"/>
              </a:ext>
            </a:extLst>
          </p:cNvPr>
          <p:cNvGrpSpPr/>
          <p:nvPr/>
        </p:nvGrpSpPr>
        <p:grpSpPr>
          <a:xfrm>
            <a:off x="9233343" y="4118481"/>
            <a:ext cx="2692096" cy="2132404"/>
            <a:chOff x="6217231" y="3265972"/>
            <a:chExt cx="2692096" cy="2132404"/>
          </a:xfrm>
        </p:grpSpPr>
        <p:pic>
          <p:nvPicPr>
            <p:cNvPr id="61" name="Graphic 60" descr="Forest scene">
              <a:extLst>
                <a:ext uri="{FF2B5EF4-FFF2-40B4-BE49-F238E27FC236}">
                  <a16:creationId xmlns:a16="http://schemas.microsoft.com/office/drawing/2014/main" id="{B8FC35E0-D8C2-4609-9E57-D6FE288AC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17231" y="3265972"/>
              <a:ext cx="2132404" cy="2132404"/>
            </a:xfrm>
            <a:prstGeom prst="rect">
              <a:avLst/>
            </a:prstGeom>
            <a:effectLst>
              <a:innerShdw blurRad="63500" dist="50800" dir="10800000">
                <a:prstClr val="black">
                  <a:alpha val="50000"/>
                </a:prstClr>
              </a:innerShdw>
            </a:effectLst>
          </p:spPr>
        </p:pic>
        <p:pic>
          <p:nvPicPr>
            <p:cNvPr id="62" name="Graphic 61" descr="Dim (Medium Sun)">
              <a:extLst>
                <a:ext uri="{FF2B5EF4-FFF2-40B4-BE49-F238E27FC236}">
                  <a16:creationId xmlns:a16="http://schemas.microsoft.com/office/drawing/2014/main" id="{8D2B9E27-A118-4861-B2CF-AEDC992D6B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81163" y="3471522"/>
              <a:ext cx="474521" cy="474521"/>
            </a:xfrm>
            <a:prstGeom prst="rect">
              <a:avLst/>
            </a:prstGeom>
          </p:spPr>
        </p:pic>
        <p:pic>
          <p:nvPicPr>
            <p:cNvPr id="63" name="Graphic 62" descr="Fox">
              <a:extLst>
                <a:ext uri="{FF2B5EF4-FFF2-40B4-BE49-F238E27FC236}">
                  <a16:creationId xmlns:a16="http://schemas.microsoft.com/office/drawing/2014/main" id="{80C0DBAA-C90F-4035-BEE1-2D3EBC1E068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flipH="1">
              <a:off x="8369688" y="4821418"/>
              <a:ext cx="404697" cy="404697"/>
            </a:xfrm>
            <a:prstGeom prst="rect">
              <a:avLst/>
            </a:prstGeom>
            <a:effectLst>
              <a:innerShdw blurRad="63500" dist="50800" dir="2700000">
                <a:prstClr val="black">
                  <a:alpha val="50000"/>
                </a:prstClr>
              </a:innerShdw>
            </a:effectLst>
          </p:spPr>
        </p:pic>
        <p:sp>
          <p:nvSpPr>
            <p:cNvPr id="64" name="Rectangle 63">
              <a:extLst>
                <a:ext uri="{FF2B5EF4-FFF2-40B4-BE49-F238E27FC236}">
                  <a16:creationId xmlns:a16="http://schemas.microsoft.com/office/drawing/2014/main" id="{72808C7C-29A2-41AA-A3FC-4E27B854E190}"/>
                </a:ext>
              </a:extLst>
            </p:cNvPr>
            <p:cNvSpPr/>
            <p:nvPr/>
          </p:nvSpPr>
          <p:spPr>
            <a:xfrm>
              <a:off x="6221416" y="3372080"/>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2955228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F62A40-4607-422A-97BD-106BFEB47B09}"/>
              </a:ext>
            </a:extLst>
          </p:cNvPr>
          <p:cNvSpPr txBox="1"/>
          <p:nvPr/>
        </p:nvSpPr>
        <p:spPr>
          <a:xfrm>
            <a:off x="282530" y="3879670"/>
            <a:ext cx="8714443" cy="646331"/>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sym typeface="Wingdings" panose="05000000000000000000" pitchFamily="2" charset="2"/>
              </a:rPr>
              <a:t>Input a triangle spanning over the whole output render target.</a:t>
            </a:r>
          </a:p>
          <a:p>
            <a:pPr marL="285750" indent="-285750">
              <a:buFont typeface="Wingdings" panose="05000000000000000000" pitchFamily="2" charset="2"/>
              <a:buChar char="§"/>
            </a:pPr>
            <a:r>
              <a:rPr lang="de-DE" dirty="0">
                <a:solidFill>
                  <a:schemeClr val="bg1"/>
                </a:solidFill>
                <a:sym typeface="Wingdings" panose="05000000000000000000" pitchFamily="2" charset="2"/>
              </a:rPr>
              <a:t>The rasterizer will then forward every pixel to the pixel shader.</a:t>
            </a:r>
            <a:endParaRPr lang="de-DE" dirty="0">
              <a:solidFill>
                <a:schemeClr val="bg1"/>
              </a:solidFill>
            </a:endParaRPr>
          </a:p>
        </p:txBody>
      </p:sp>
      <p:grpSp>
        <p:nvGrpSpPr>
          <p:cNvPr id="53" name="Group 52">
            <a:extLst>
              <a:ext uri="{FF2B5EF4-FFF2-40B4-BE49-F238E27FC236}">
                <a16:creationId xmlns:a16="http://schemas.microsoft.com/office/drawing/2014/main" id="{7CCAE321-41B6-4181-ABDE-DBDA5A684261}"/>
              </a:ext>
            </a:extLst>
          </p:cNvPr>
          <p:cNvGrpSpPr/>
          <p:nvPr/>
        </p:nvGrpSpPr>
        <p:grpSpPr>
          <a:xfrm>
            <a:off x="9233343" y="4118481"/>
            <a:ext cx="2692096" cy="2132404"/>
            <a:chOff x="6217231" y="3265972"/>
            <a:chExt cx="2692096" cy="2132404"/>
          </a:xfrm>
        </p:grpSpPr>
        <p:pic>
          <p:nvPicPr>
            <p:cNvPr id="54" name="Graphic 53" descr="Forest scene">
              <a:extLst>
                <a:ext uri="{FF2B5EF4-FFF2-40B4-BE49-F238E27FC236}">
                  <a16:creationId xmlns:a16="http://schemas.microsoft.com/office/drawing/2014/main" id="{2BF5C436-C42F-4803-8009-EDA40B0F41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7231" y="3265972"/>
              <a:ext cx="2132404" cy="2132404"/>
            </a:xfrm>
            <a:prstGeom prst="rect">
              <a:avLst/>
            </a:prstGeom>
            <a:effectLst>
              <a:innerShdw blurRad="63500" dist="50800" dir="10800000">
                <a:prstClr val="black">
                  <a:alpha val="50000"/>
                </a:prstClr>
              </a:innerShdw>
            </a:effectLst>
          </p:spPr>
        </p:pic>
        <p:pic>
          <p:nvPicPr>
            <p:cNvPr id="55" name="Graphic 54" descr="Dim (Medium Sun)">
              <a:extLst>
                <a:ext uri="{FF2B5EF4-FFF2-40B4-BE49-F238E27FC236}">
                  <a16:creationId xmlns:a16="http://schemas.microsoft.com/office/drawing/2014/main" id="{2DBE5B33-BD72-4E37-936A-1182307957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1163" y="3471522"/>
              <a:ext cx="474521" cy="474521"/>
            </a:xfrm>
            <a:prstGeom prst="rect">
              <a:avLst/>
            </a:prstGeom>
          </p:spPr>
        </p:pic>
        <p:pic>
          <p:nvPicPr>
            <p:cNvPr id="56" name="Graphic 55" descr="Fox">
              <a:extLst>
                <a:ext uri="{FF2B5EF4-FFF2-40B4-BE49-F238E27FC236}">
                  <a16:creationId xmlns:a16="http://schemas.microsoft.com/office/drawing/2014/main" id="{C77558E2-1169-4C78-BD99-561509E1F4D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flipH="1">
              <a:off x="8369688" y="4821418"/>
              <a:ext cx="404697" cy="404697"/>
            </a:xfrm>
            <a:prstGeom prst="rect">
              <a:avLst/>
            </a:prstGeom>
            <a:effectLst>
              <a:innerShdw blurRad="63500" dist="50800" dir="2700000">
                <a:prstClr val="black">
                  <a:alpha val="50000"/>
                </a:prstClr>
              </a:innerShdw>
            </a:effectLst>
          </p:spPr>
        </p:pic>
        <p:sp>
          <p:nvSpPr>
            <p:cNvPr id="57" name="Rectangle 56">
              <a:extLst>
                <a:ext uri="{FF2B5EF4-FFF2-40B4-BE49-F238E27FC236}">
                  <a16:creationId xmlns:a16="http://schemas.microsoft.com/office/drawing/2014/main" id="{DEFEA8A4-E061-49E7-8F44-FC128C3B715A}"/>
                </a:ext>
              </a:extLst>
            </p:cNvPr>
            <p:cNvSpPr/>
            <p:nvPr/>
          </p:nvSpPr>
          <p:spPr>
            <a:xfrm>
              <a:off x="6221416" y="3372080"/>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Isosceles Triangle 11">
            <a:extLst>
              <a:ext uri="{FF2B5EF4-FFF2-40B4-BE49-F238E27FC236}">
                <a16:creationId xmlns:a16="http://schemas.microsoft.com/office/drawing/2014/main" id="{4AAAFD56-1CAC-4B92-8C72-814F4C2274F6}"/>
              </a:ext>
            </a:extLst>
          </p:cNvPr>
          <p:cNvSpPr/>
          <p:nvPr/>
        </p:nvSpPr>
        <p:spPr>
          <a:xfrm>
            <a:off x="6057763" y="2720262"/>
            <a:ext cx="5878420" cy="3286841"/>
          </a:xfrm>
          <a:prstGeom prst="triangle">
            <a:avLst>
              <a:gd name="adj" fmla="val 10000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89282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E7C89D6A-CDAC-491F-B25A-23FC7AA38338}"/>
              </a:ext>
            </a:extLst>
          </p:cNvPr>
          <p:cNvPicPr>
            <a:picLocks noChangeAspect="1"/>
          </p:cNvPicPr>
          <p:nvPr/>
        </p:nvPicPr>
        <p:blipFill rotWithShape="1">
          <a:blip r:embed="rId3"/>
          <a:srcRect r="81484" b="10043"/>
          <a:stretch/>
        </p:blipFill>
        <p:spPr>
          <a:xfrm>
            <a:off x="9216323" y="4093693"/>
            <a:ext cx="2772797" cy="1940545"/>
          </a:xfrm>
          <a:prstGeom prst="rect">
            <a:avLst/>
          </a:prstGeom>
        </p:spPr>
      </p:pic>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Logical Pipeline </a:t>
            </a:r>
            <a:r>
              <a:rPr lang="de-DE" dirty="0">
                <a:sym typeface="Wingdings" panose="05000000000000000000" pitchFamily="2" charset="2"/>
              </a:rPr>
              <a:t> Hardware</a:t>
            </a:r>
            <a:endParaRPr lang="en-DE" dirty="0"/>
          </a:p>
        </p:txBody>
      </p:sp>
      <p:sp>
        <p:nvSpPr>
          <p:cNvPr id="40" name="TextBox 39">
            <a:extLst>
              <a:ext uri="{FF2B5EF4-FFF2-40B4-BE49-F238E27FC236}">
                <a16:creationId xmlns:a16="http://schemas.microsoft.com/office/drawing/2014/main" id="{27CBA72D-3DD2-4367-A699-EE881F3ED20C}"/>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48" name="TextBox 47">
            <a:extLst>
              <a:ext uri="{FF2B5EF4-FFF2-40B4-BE49-F238E27FC236}">
                <a16:creationId xmlns:a16="http://schemas.microsoft.com/office/drawing/2014/main" id="{747133C9-C5D5-40FF-A880-20663BEF4371}"/>
              </a:ext>
            </a:extLst>
          </p:cNvPr>
          <p:cNvSpPr txBox="1"/>
          <p:nvPr/>
        </p:nvSpPr>
        <p:spPr>
          <a:xfrm>
            <a:off x="201987" y="2046523"/>
            <a:ext cx="970137" cy="523220"/>
          </a:xfrm>
          <a:prstGeom prst="rect">
            <a:avLst/>
          </a:prstGeom>
          <a:noFill/>
          <a:ln>
            <a:solidFill>
              <a:schemeClr val="bg1"/>
            </a:solidFill>
          </a:ln>
        </p:spPr>
        <p:txBody>
          <a:bodyPr wrap="none" rtlCol="0">
            <a:spAutoFit/>
          </a:bodyPr>
          <a:lstStyle/>
          <a:p>
            <a:r>
              <a:rPr lang="de-DE" sz="1400" dirty="0">
                <a:solidFill>
                  <a:schemeClr val="bg1"/>
                </a:solidFill>
              </a:rPr>
              <a:t>Geometry</a:t>
            </a:r>
            <a:br>
              <a:rPr lang="de-DE" sz="1400" dirty="0">
                <a:solidFill>
                  <a:schemeClr val="bg1"/>
                </a:solidFill>
              </a:rPr>
            </a:br>
            <a:r>
              <a:rPr lang="de-DE" sz="1400" dirty="0">
                <a:solidFill>
                  <a:schemeClr val="bg1"/>
                </a:solidFill>
              </a:rPr>
              <a:t>Engine</a:t>
            </a:r>
            <a:endParaRPr lang="en-DE" sz="1400" dirty="0">
              <a:solidFill>
                <a:schemeClr val="bg1"/>
              </a:solidFill>
            </a:endParaRPr>
          </a:p>
        </p:txBody>
      </p:sp>
      <p:sp>
        <p:nvSpPr>
          <p:cNvPr id="49" name="TextBox 48">
            <a:extLst>
              <a:ext uri="{FF2B5EF4-FFF2-40B4-BE49-F238E27FC236}">
                <a16:creationId xmlns:a16="http://schemas.microsoft.com/office/drawing/2014/main" id="{2FFE6000-5FD1-48DC-98C3-6DCB0A23BED5}"/>
              </a:ext>
            </a:extLst>
          </p:cNvPr>
          <p:cNvSpPr txBox="1"/>
          <p:nvPr/>
        </p:nvSpPr>
        <p:spPr>
          <a:xfrm>
            <a:off x="9367537"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50" name="TextBox 49">
            <a:extLst>
              <a:ext uri="{FF2B5EF4-FFF2-40B4-BE49-F238E27FC236}">
                <a16:creationId xmlns:a16="http://schemas.microsoft.com/office/drawing/2014/main" id="{DEA614C8-A761-4E39-81C9-F846B24BE42D}"/>
              </a:ext>
            </a:extLst>
          </p:cNvPr>
          <p:cNvSpPr txBox="1"/>
          <p:nvPr/>
        </p:nvSpPr>
        <p:spPr>
          <a:xfrm>
            <a:off x="4678963" y="2046522"/>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sp>
        <p:nvSpPr>
          <p:cNvPr id="51" name="TextBox 50">
            <a:extLst>
              <a:ext uri="{FF2B5EF4-FFF2-40B4-BE49-F238E27FC236}">
                <a16:creationId xmlns:a16="http://schemas.microsoft.com/office/drawing/2014/main" id="{90D0C5EA-909D-4FCB-AD62-D582A105C13A}"/>
              </a:ext>
            </a:extLst>
          </p:cNvPr>
          <p:cNvSpPr txBox="1"/>
          <p:nvPr/>
        </p:nvSpPr>
        <p:spPr>
          <a:xfrm>
            <a:off x="5672577" y="2048060"/>
            <a:ext cx="1031051" cy="523220"/>
          </a:xfrm>
          <a:prstGeom prst="rect">
            <a:avLst/>
          </a:prstGeom>
          <a:noFill/>
          <a:ln>
            <a:solidFill>
              <a:schemeClr val="bg1"/>
            </a:solidFill>
          </a:ln>
        </p:spPr>
        <p:txBody>
          <a:bodyPr wrap="none" rtlCol="0">
            <a:spAutoFit/>
          </a:bodyPr>
          <a:lstStyle/>
          <a:p>
            <a:r>
              <a:rPr lang="de-DE" sz="1400" dirty="0">
                <a:solidFill>
                  <a:schemeClr val="bg1"/>
                </a:solidFill>
              </a:rPr>
              <a:t>Primitive</a:t>
            </a:r>
            <a:br>
              <a:rPr lang="de-DE" sz="1400" dirty="0">
                <a:solidFill>
                  <a:schemeClr val="bg1"/>
                </a:solidFill>
              </a:rPr>
            </a:br>
            <a:r>
              <a:rPr lang="de-DE" sz="1400" dirty="0">
                <a:solidFill>
                  <a:schemeClr val="bg1"/>
                </a:solidFill>
              </a:rPr>
              <a:t>Assembler</a:t>
            </a:r>
            <a:endParaRPr lang="en-DE" sz="1400" dirty="0">
              <a:solidFill>
                <a:schemeClr val="bg1"/>
              </a:solidFill>
            </a:endParaRPr>
          </a:p>
        </p:txBody>
      </p:sp>
      <p:sp>
        <p:nvSpPr>
          <p:cNvPr id="52" name="TextBox 51">
            <a:extLst>
              <a:ext uri="{FF2B5EF4-FFF2-40B4-BE49-F238E27FC236}">
                <a16:creationId xmlns:a16="http://schemas.microsoft.com/office/drawing/2014/main" id="{D7375DD3-3C5D-4470-BBAC-F7434E9E0299}"/>
              </a:ext>
            </a:extLst>
          </p:cNvPr>
          <p:cNvSpPr txBox="1"/>
          <p:nvPr/>
        </p:nvSpPr>
        <p:spPr>
          <a:xfrm>
            <a:off x="6953567" y="2048060"/>
            <a:ext cx="970137" cy="523220"/>
          </a:xfrm>
          <a:prstGeom prst="rect">
            <a:avLst/>
          </a:prstGeom>
          <a:noFill/>
          <a:ln>
            <a:solidFill>
              <a:schemeClr val="bg1"/>
            </a:solidFill>
          </a:ln>
        </p:spPr>
        <p:txBody>
          <a:bodyPr wrap="none" rtlCol="0">
            <a:spAutoFit/>
          </a:bodyPr>
          <a:lstStyle/>
          <a:p>
            <a:r>
              <a:rPr lang="de-DE" sz="1400" dirty="0">
                <a:solidFill>
                  <a:schemeClr val="bg1"/>
                </a:solidFill>
              </a:rPr>
              <a:t>Scan</a:t>
            </a:r>
            <a:br>
              <a:rPr lang="de-DE" sz="1400" dirty="0">
                <a:solidFill>
                  <a:schemeClr val="bg1"/>
                </a:solidFill>
              </a:rPr>
            </a:br>
            <a:r>
              <a:rPr lang="de-DE" sz="1400" dirty="0">
                <a:solidFill>
                  <a:schemeClr val="bg1"/>
                </a:solidFill>
              </a:rPr>
              <a:t>Converter</a:t>
            </a:r>
            <a:endParaRPr lang="en-DE" sz="1400" dirty="0">
              <a:solidFill>
                <a:schemeClr val="bg1"/>
              </a:solidFill>
            </a:endParaRPr>
          </a:p>
        </p:txBody>
      </p:sp>
      <p:sp>
        <p:nvSpPr>
          <p:cNvPr id="58" name="TextBox 57">
            <a:extLst>
              <a:ext uri="{FF2B5EF4-FFF2-40B4-BE49-F238E27FC236}">
                <a16:creationId xmlns:a16="http://schemas.microsoft.com/office/drawing/2014/main" id="{8B72E535-F15F-4270-A5E6-16EEFB2B1F4C}"/>
              </a:ext>
            </a:extLst>
          </p:cNvPr>
          <p:cNvSpPr txBox="1"/>
          <p:nvPr/>
        </p:nvSpPr>
        <p:spPr>
          <a:xfrm>
            <a:off x="10633753" y="1146030"/>
            <a:ext cx="1508746" cy="523220"/>
          </a:xfrm>
          <a:prstGeom prst="rect">
            <a:avLst/>
          </a:prstGeom>
          <a:noFill/>
          <a:ln>
            <a:solidFill>
              <a:schemeClr val="bg1"/>
            </a:solidFill>
          </a:ln>
        </p:spPr>
        <p:txBody>
          <a:bodyPr wrap="none" rtlCol="0">
            <a:spAutoFit/>
          </a:bodyPr>
          <a:lstStyle/>
          <a:p>
            <a:r>
              <a:rPr lang="de-DE" sz="1400" dirty="0">
                <a:solidFill>
                  <a:schemeClr val="bg1"/>
                </a:solidFill>
              </a:rPr>
              <a:t>Color Backend / </a:t>
            </a:r>
          </a:p>
          <a:p>
            <a:r>
              <a:rPr lang="de-DE" sz="1400" dirty="0">
                <a:solidFill>
                  <a:schemeClr val="bg1"/>
                </a:solidFill>
              </a:rPr>
              <a:t>Depth Backend</a:t>
            </a:r>
            <a:endParaRPr lang="en-DE" sz="1400" dirty="0">
              <a:solidFill>
                <a:schemeClr val="bg1"/>
              </a:solidFill>
            </a:endParaRPr>
          </a:p>
        </p:txBody>
      </p:sp>
      <p:sp>
        <p:nvSpPr>
          <p:cNvPr id="71" name="TextBox 70">
            <a:extLst>
              <a:ext uri="{FF2B5EF4-FFF2-40B4-BE49-F238E27FC236}">
                <a16:creationId xmlns:a16="http://schemas.microsoft.com/office/drawing/2014/main" id="{81E59917-F3F9-47BA-BD35-839045BAA2ED}"/>
              </a:ext>
            </a:extLst>
          </p:cNvPr>
          <p:cNvSpPr txBox="1"/>
          <p:nvPr/>
        </p:nvSpPr>
        <p:spPr>
          <a:xfrm>
            <a:off x="1504396" y="1938801"/>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cxnSp>
        <p:nvCxnSpPr>
          <p:cNvPr id="102" name="Connector: Elbow 101">
            <a:extLst>
              <a:ext uri="{FF2B5EF4-FFF2-40B4-BE49-F238E27FC236}">
                <a16:creationId xmlns:a16="http://schemas.microsoft.com/office/drawing/2014/main" id="{D81578E7-9A97-44E2-A53C-5ACB20BFF987}"/>
              </a:ext>
            </a:extLst>
          </p:cNvPr>
          <p:cNvCxnSpPr>
            <a:cxnSpLocks/>
            <a:stCxn id="40" idx="2"/>
            <a:endCxn id="48" idx="1"/>
          </p:cNvCxnSpPr>
          <p:nvPr/>
        </p:nvCxnSpPr>
        <p:spPr>
          <a:xfrm rot="5400000">
            <a:off x="205800" y="1846256"/>
            <a:ext cx="458065" cy="465689"/>
          </a:xfrm>
          <a:prstGeom prst="bentConnector4">
            <a:avLst>
              <a:gd name="adj1" fmla="val 21444"/>
              <a:gd name="adj2" fmla="val 128997"/>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03351E4-83F3-4C47-A39D-3B42AAC71E8C}"/>
              </a:ext>
            </a:extLst>
          </p:cNvPr>
          <p:cNvSpPr txBox="1"/>
          <p:nvPr/>
        </p:nvSpPr>
        <p:spPr>
          <a:xfrm>
            <a:off x="2757450" y="2154244"/>
            <a:ext cx="1697901" cy="307777"/>
          </a:xfrm>
          <a:prstGeom prst="rect">
            <a:avLst/>
          </a:prstGeom>
          <a:no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sp>
        <p:nvSpPr>
          <p:cNvPr id="138" name="TextBox 137">
            <a:extLst>
              <a:ext uri="{FF2B5EF4-FFF2-40B4-BE49-F238E27FC236}">
                <a16:creationId xmlns:a16="http://schemas.microsoft.com/office/drawing/2014/main" id="{E358B1C6-D8F1-4025-9809-8FFA7E8CD1C1}"/>
              </a:ext>
            </a:extLst>
          </p:cNvPr>
          <p:cNvSpPr txBox="1"/>
          <p:nvPr/>
        </p:nvSpPr>
        <p:spPr>
          <a:xfrm>
            <a:off x="8173643" y="1938800"/>
            <a:ext cx="1010212" cy="738664"/>
          </a:xfrm>
          <a:prstGeom prst="rect">
            <a:avLst/>
          </a:prstGeom>
          <a:no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40" name="TextBox 139">
            <a:extLst>
              <a:ext uri="{FF2B5EF4-FFF2-40B4-BE49-F238E27FC236}">
                <a16:creationId xmlns:a16="http://schemas.microsoft.com/office/drawing/2014/main" id="{FC54CD22-0B98-4E9D-8690-5E24DE1994C0}"/>
              </a:ext>
            </a:extLst>
          </p:cNvPr>
          <p:cNvSpPr txBox="1"/>
          <p:nvPr/>
        </p:nvSpPr>
        <p:spPr>
          <a:xfrm>
            <a:off x="11228266" y="2044838"/>
            <a:ext cx="761747" cy="523220"/>
          </a:xfrm>
          <a:prstGeom prst="rect">
            <a:avLst/>
          </a:prstGeom>
          <a:noFill/>
          <a:ln>
            <a:solidFill>
              <a:schemeClr val="bg1"/>
            </a:solidFill>
          </a:ln>
        </p:spPr>
        <p:txBody>
          <a:bodyPr wrap="non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Export</a:t>
            </a:r>
            <a:endParaRPr lang="en-DE" sz="1400" dirty="0">
              <a:solidFill>
                <a:schemeClr val="bg1"/>
              </a:solidFill>
            </a:endParaRPr>
          </a:p>
        </p:txBody>
      </p:sp>
      <p:cxnSp>
        <p:nvCxnSpPr>
          <p:cNvPr id="148" name="Straight Arrow Connector 147">
            <a:extLst>
              <a:ext uri="{FF2B5EF4-FFF2-40B4-BE49-F238E27FC236}">
                <a16:creationId xmlns:a16="http://schemas.microsoft.com/office/drawing/2014/main" id="{F71C28B8-FB7E-4CB8-8CAB-BD14A5A927F5}"/>
              </a:ext>
            </a:extLst>
          </p:cNvPr>
          <p:cNvCxnSpPr>
            <a:stCxn id="48" idx="3"/>
            <a:endCxn id="71" idx="1"/>
          </p:cNvCxnSpPr>
          <p:nvPr/>
        </p:nvCxnSpPr>
        <p:spPr>
          <a:xfrm>
            <a:off x="1172124" y="2308133"/>
            <a:ext cx="33227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420A4B3-7F75-4729-AE80-1D79661C3856}"/>
              </a:ext>
            </a:extLst>
          </p:cNvPr>
          <p:cNvCxnSpPr>
            <a:stCxn id="71" idx="3"/>
            <a:endCxn id="136" idx="1"/>
          </p:cNvCxnSpPr>
          <p:nvPr/>
        </p:nvCxnSpPr>
        <p:spPr>
          <a:xfrm>
            <a:off x="2514608" y="2308133"/>
            <a:ext cx="242842"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481C9C-DB75-4879-A796-A2ECB8D1CA1E}"/>
              </a:ext>
            </a:extLst>
          </p:cNvPr>
          <p:cNvCxnSpPr>
            <a:stCxn id="136" idx="3"/>
            <a:endCxn id="50" idx="1"/>
          </p:cNvCxnSpPr>
          <p:nvPr/>
        </p:nvCxnSpPr>
        <p:spPr>
          <a:xfrm flipV="1">
            <a:off x="4455351" y="2308132"/>
            <a:ext cx="223612"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93E8163-E78F-4A6E-8E8C-1B3389FC1F57}"/>
              </a:ext>
            </a:extLst>
          </p:cNvPr>
          <p:cNvCxnSpPr>
            <a:stCxn id="50" idx="3"/>
            <a:endCxn id="51" idx="1"/>
          </p:cNvCxnSpPr>
          <p:nvPr/>
        </p:nvCxnSpPr>
        <p:spPr>
          <a:xfrm>
            <a:off x="5440710" y="2308132"/>
            <a:ext cx="231867" cy="153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CC132D3-B7D2-43AF-8BEC-85B3B9A187BD}"/>
              </a:ext>
            </a:extLst>
          </p:cNvPr>
          <p:cNvCxnSpPr>
            <a:stCxn id="51" idx="3"/>
            <a:endCxn id="52" idx="1"/>
          </p:cNvCxnSpPr>
          <p:nvPr/>
        </p:nvCxnSpPr>
        <p:spPr>
          <a:xfrm>
            <a:off x="6703628" y="2309670"/>
            <a:ext cx="2499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F24FBB8-B43E-4D7C-A711-C50325835776}"/>
              </a:ext>
            </a:extLst>
          </p:cNvPr>
          <p:cNvCxnSpPr>
            <a:stCxn id="52" idx="3"/>
            <a:endCxn id="138" idx="1"/>
          </p:cNvCxnSpPr>
          <p:nvPr/>
        </p:nvCxnSpPr>
        <p:spPr>
          <a:xfrm flipV="1">
            <a:off x="7923704" y="2308132"/>
            <a:ext cx="249939" cy="153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F229B4E-9EF3-4277-AC3B-01E71CF1E1B5}"/>
              </a:ext>
            </a:extLst>
          </p:cNvPr>
          <p:cNvCxnSpPr>
            <a:stCxn id="138" idx="3"/>
            <a:endCxn id="49" idx="1"/>
          </p:cNvCxnSpPr>
          <p:nvPr/>
        </p:nvCxnSpPr>
        <p:spPr>
          <a:xfrm>
            <a:off x="9183855" y="2308132"/>
            <a:ext cx="18368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745C7C2-68A0-49AA-998D-4FDE62C3592F}"/>
              </a:ext>
            </a:extLst>
          </p:cNvPr>
          <p:cNvCxnSpPr>
            <a:stCxn id="49" idx="3"/>
            <a:endCxn id="140" idx="1"/>
          </p:cNvCxnSpPr>
          <p:nvPr/>
        </p:nvCxnSpPr>
        <p:spPr>
          <a:xfrm flipV="1">
            <a:off x="11065438" y="2306448"/>
            <a:ext cx="162828" cy="16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9457158C-908E-45F0-8F57-D70D2B92D41B}"/>
              </a:ext>
            </a:extLst>
          </p:cNvPr>
          <p:cNvCxnSpPr>
            <a:stCxn id="140" idx="3"/>
            <a:endCxn id="58" idx="2"/>
          </p:cNvCxnSpPr>
          <p:nvPr/>
        </p:nvCxnSpPr>
        <p:spPr>
          <a:xfrm flipH="1" flipV="1">
            <a:off x="11388126" y="1669250"/>
            <a:ext cx="601887" cy="637198"/>
          </a:xfrm>
          <a:prstGeom prst="bentConnector4">
            <a:avLst>
              <a:gd name="adj1" fmla="val -16783"/>
              <a:gd name="adj2" fmla="val 70528"/>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DC3CAA6-45C4-4BB2-AE65-D25F47B8D834}"/>
              </a:ext>
            </a:extLst>
          </p:cNvPr>
          <p:cNvGrpSpPr/>
          <p:nvPr/>
        </p:nvGrpSpPr>
        <p:grpSpPr>
          <a:xfrm>
            <a:off x="9426187" y="-164014"/>
            <a:ext cx="1414345" cy="1414345"/>
            <a:chOff x="790353" y="505046"/>
            <a:chExt cx="2280329" cy="2280329"/>
          </a:xfrm>
        </p:grpSpPr>
        <p:pic>
          <p:nvPicPr>
            <p:cNvPr id="170" name="Graphic 169" descr="Fox">
              <a:extLst>
                <a:ext uri="{FF2B5EF4-FFF2-40B4-BE49-F238E27FC236}">
                  <a16:creationId xmlns:a16="http://schemas.microsoft.com/office/drawing/2014/main" id="{8FE2A0A0-CE7A-4C7D-904C-47F4163417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353" y="505046"/>
              <a:ext cx="2280329" cy="2280329"/>
            </a:xfrm>
            <a:prstGeom prst="rect">
              <a:avLst/>
            </a:prstGeom>
          </p:spPr>
        </p:pic>
        <p:sp>
          <p:nvSpPr>
            <p:cNvPr id="171" name="Isosceles Triangle 170">
              <a:extLst>
                <a:ext uri="{FF2B5EF4-FFF2-40B4-BE49-F238E27FC236}">
                  <a16:creationId xmlns:a16="http://schemas.microsoft.com/office/drawing/2014/main" id="{D91CD46A-98F7-407F-85E9-8AF13D6319F3}"/>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2" name="Isosceles Triangle 171">
              <a:extLst>
                <a:ext uri="{FF2B5EF4-FFF2-40B4-BE49-F238E27FC236}">
                  <a16:creationId xmlns:a16="http://schemas.microsoft.com/office/drawing/2014/main" id="{3B35BFE5-34CC-4954-AB1B-1AE228CC3974}"/>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3" name="Isosceles Triangle 172">
              <a:extLst>
                <a:ext uri="{FF2B5EF4-FFF2-40B4-BE49-F238E27FC236}">
                  <a16:creationId xmlns:a16="http://schemas.microsoft.com/office/drawing/2014/main" id="{ED38B013-2030-4FF2-B310-E0DE5D24C724}"/>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74" name="Isosceles Triangle 173">
              <a:extLst>
                <a:ext uri="{FF2B5EF4-FFF2-40B4-BE49-F238E27FC236}">
                  <a16:creationId xmlns:a16="http://schemas.microsoft.com/office/drawing/2014/main" id="{E1CA09CF-7488-4272-9AAE-854CA69368FD}"/>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4" name="TextBox 3">
            <a:extLst>
              <a:ext uri="{FF2B5EF4-FFF2-40B4-BE49-F238E27FC236}">
                <a16:creationId xmlns:a16="http://schemas.microsoft.com/office/drawing/2014/main" id="{AAF62A40-4607-422A-97BD-106BFEB47B09}"/>
              </a:ext>
            </a:extLst>
          </p:cNvPr>
          <p:cNvSpPr txBox="1"/>
          <p:nvPr/>
        </p:nvSpPr>
        <p:spPr>
          <a:xfrm>
            <a:off x="282530" y="3879670"/>
            <a:ext cx="8714443"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sym typeface="Wingdings" panose="05000000000000000000" pitchFamily="2" charset="2"/>
              </a:rPr>
              <a:t>Input a triangle spanning over the whole output render target.</a:t>
            </a:r>
          </a:p>
          <a:p>
            <a:pPr marL="285750" indent="-285750">
              <a:buFont typeface="Wingdings" panose="05000000000000000000" pitchFamily="2" charset="2"/>
              <a:buChar char="§"/>
            </a:pPr>
            <a:r>
              <a:rPr lang="de-DE" dirty="0">
                <a:solidFill>
                  <a:schemeClr val="bg1"/>
                </a:solidFill>
                <a:sym typeface="Wingdings" panose="05000000000000000000" pitchFamily="2" charset="2"/>
              </a:rPr>
              <a:t>The rasterizer will then forward every pixel to the pixel shader.</a:t>
            </a:r>
          </a:p>
          <a:p>
            <a:pPr marL="285750" indent="-285750">
              <a:buFont typeface="Wingdings" panose="05000000000000000000" pitchFamily="2" charset="2"/>
              <a:buChar char="§"/>
            </a:pPr>
            <a:endParaRPr lang="de-DE" dirty="0">
              <a:solidFill>
                <a:schemeClr val="bg1"/>
              </a:solidFill>
              <a:sym typeface="Wingdings" panose="05000000000000000000" pitchFamily="2" charset="2"/>
            </a:endParaRPr>
          </a:p>
          <a:p>
            <a:pPr marL="285750" indent="-285750">
              <a:buFont typeface="Wingdings" panose="05000000000000000000" pitchFamily="2" charset="2"/>
              <a:buChar char="§"/>
            </a:pPr>
            <a:r>
              <a:rPr lang="de-DE" dirty="0">
                <a:solidFill>
                  <a:schemeClr val="bg1"/>
                </a:solidFill>
                <a:sym typeface="Wingdings" panose="05000000000000000000" pitchFamily="2" charset="2"/>
              </a:rPr>
              <a:t>If the triangle is not spanning over the whole output render target,</a:t>
            </a:r>
            <a:br>
              <a:rPr lang="de-DE" dirty="0">
                <a:solidFill>
                  <a:schemeClr val="bg1"/>
                </a:solidFill>
                <a:sym typeface="Wingdings" panose="05000000000000000000" pitchFamily="2" charset="2"/>
              </a:rPr>
            </a:br>
            <a:r>
              <a:rPr lang="de-DE" dirty="0">
                <a:solidFill>
                  <a:schemeClr val="bg1"/>
                </a:solidFill>
                <a:sym typeface="Wingdings" panose="05000000000000000000" pitchFamily="2" charset="2"/>
              </a:rPr>
              <a:t>only a part of the output render target will be modifed!</a:t>
            </a:r>
            <a:endParaRPr lang="de-DE" dirty="0">
              <a:solidFill>
                <a:schemeClr val="bg1"/>
              </a:solidFill>
            </a:endParaRPr>
          </a:p>
        </p:txBody>
      </p:sp>
    </p:spTree>
    <p:extLst>
      <p:ext uri="{BB962C8B-B14F-4D97-AF65-F5344CB8AC3E}">
        <p14:creationId xmlns:p14="http://schemas.microsoft.com/office/powerpoint/2010/main" val="43993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0F646D-E98D-41E1-99E3-043A7E1574F4}"/>
              </a:ext>
            </a:extLst>
          </p:cNvPr>
          <p:cNvPicPr>
            <a:picLocks noChangeAspect="1"/>
          </p:cNvPicPr>
          <p:nvPr/>
        </p:nvPicPr>
        <p:blipFill>
          <a:blip r:embed="rId3"/>
          <a:stretch>
            <a:fillRect/>
          </a:stretch>
        </p:blipFill>
        <p:spPr>
          <a:xfrm>
            <a:off x="559400" y="1620851"/>
            <a:ext cx="4951102" cy="2681847"/>
          </a:xfrm>
          <a:prstGeom prst="rect">
            <a:avLst/>
          </a:prstGeom>
        </p:spPr>
      </p:pic>
      <p:cxnSp>
        <p:nvCxnSpPr>
          <p:cNvPr id="5" name="Straight Arrow Connector 4">
            <a:extLst>
              <a:ext uri="{FF2B5EF4-FFF2-40B4-BE49-F238E27FC236}">
                <a16:creationId xmlns:a16="http://schemas.microsoft.com/office/drawing/2014/main" id="{772FD299-29B6-4979-8006-E3831A465C1E}"/>
              </a:ext>
            </a:extLst>
          </p:cNvPr>
          <p:cNvCxnSpPr/>
          <p:nvPr/>
        </p:nvCxnSpPr>
        <p:spPr>
          <a:xfrm>
            <a:off x="6638969" y="3168951"/>
            <a:ext cx="224559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9E58A7-8F76-46AE-8D6F-D0E5D47D1054}"/>
              </a:ext>
            </a:extLst>
          </p:cNvPr>
          <p:cNvSpPr txBox="1"/>
          <p:nvPr/>
        </p:nvSpPr>
        <p:spPr>
          <a:xfrm>
            <a:off x="6936681" y="2701118"/>
            <a:ext cx="851515" cy="369332"/>
          </a:xfrm>
          <a:prstGeom prst="rect">
            <a:avLst/>
          </a:prstGeom>
          <a:noFill/>
        </p:spPr>
        <p:txBody>
          <a:bodyPr wrap="none" rtlCol="0">
            <a:spAutoFit/>
          </a:bodyPr>
          <a:lstStyle/>
          <a:p>
            <a:r>
              <a:rPr lang="de-DE" dirty="0">
                <a:solidFill>
                  <a:schemeClr val="bg1"/>
                </a:solidFill>
              </a:rPr>
              <a:t>Export</a:t>
            </a:r>
            <a:endParaRPr lang="en-DE" dirty="0">
              <a:solidFill>
                <a:schemeClr val="bg1"/>
              </a:solidFill>
            </a:endParaRPr>
          </a:p>
        </p:txBody>
      </p:sp>
      <p:sp>
        <p:nvSpPr>
          <p:cNvPr id="7" name="TextBox 6">
            <a:extLst>
              <a:ext uri="{FF2B5EF4-FFF2-40B4-BE49-F238E27FC236}">
                <a16:creationId xmlns:a16="http://schemas.microsoft.com/office/drawing/2014/main" id="{8B943B4F-E0B6-43CC-B0D5-A9CA99060B21}"/>
              </a:ext>
            </a:extLst>
          </p:cNvPr>
          <p:cNvSpPr txBox="1"/>
          <p:nvPr/>
        </p:nvSpPr>
        <p:spPr>
          <a:xfrm>
            <a:off x="9631679" y="1884538"/>
            <a:ext cx="1197764" cy="2585323"/>
          </a:xfrm>
          <a:prstGeom prst="rect">
            <a:avLst/>
          </a:prstGeom>
          <a:noFill/>
        </p:spPr>
        <p:txBody>
          <a:bodyPr wrap="none" rtlCol="0">
            <a:spAutoFit/>
          </a:bodyPr>
          <a:lstStyle/>
          <a:p>
            <a:r>
              <a:rPr lang="de-DE" dirty="0">
                <a:solidFill>
                  <a:schemeClr val="bg1"/>
                </a:solidFill>
              </a:rPr>
              <a:t>.dae</a:t>
            </a:r>
          </a:p>
          <a:p>
            <a:r>
              <a:rPr lang="de-DE" dirty="0">
                <a:solidFill>
                  <a:schemeClr val="bg1"/>
                </a:solidFill>
              </a:rPr>
              <a:t>.abc</a:t>
            </a:r>
          </a:p>
          <a:p>
            <a:r>
              <a:rPr lang="de-DE" dirty="0">
                <a:solidFill>
                  <a:schemeClr val="bg1"/>
                </a:solidFill>
              </a:rPr>
              <a:t>.3ds</a:t>
            </a:r>
          </a:p>
          <a:p>
            <a:r>
              <a:rPr lang="de-DE" dirty="0">
                <a:solidFill>
                  <a:schemeClr val="bg1"/>
                </a:solidFill>
              </a:rPr>
              <a:t>.fbx</a:t>
            </a:r>
          </a:p>
          <a:p>
            <a:r>
              <a:rPr lang="de-DE" dirty="0">
                <a:solidFill>
                  <a:schemeClr val="bg1"/>
                </a:solidFill>
              </a:rPr>
              <a:t>.ply</a:t>
            </a:r>
          </a:p>
          <a:p>
            <a:r>
              <a:rPr lang="de-DE" dirty="0">
                <a:solidFill>
                  <a:schemeClr val="bg1"/>
                </a:solidFill>
              </a:rPr>
              <a:t>.obj</a:t>
            </a:r>
          </a:p>
          <a:p>
            <a:r>
              <a:rPr lang="de-DE" dirty="0">
                <a:solidFill>
                  <a:schemeClr val="bg1"/>
                </a:solidFill>
              </a:rPr>
              <a:t>.x3d</a:t>
            </a:r>
          </a:p>
          <a:p>
            <a:r>
              <a:rPr lang="de-DE" dirty="0">
                <a:solidFill>
                  <a:schemeClr val="bg1"/>
                </a:solidFill>
              </a:rPr>
              <a:t>.stl</a:t>
            </a:r>
          </a:p>
          <a:p>
            <a:r>
              <a:rPr lang="de-DE" dirty="0">
                <a:solidFill>
                  <a:schemeClr val="bg1"/>
                </a:solidFill>
              </a:rPr>
              <a:t>&lt;custom&gt;</a:t>
            </a:r>
            <a:endParaRPr lang="en-DE" dirty="0">
              <a:solidFill>
                <a:schemeClr val="bg1"/>
              </a:solidFill>
            </a:endParaRPr>
          </a:p>
        </p:txBody>
      </p:sp>
      <p:sp>
        <p:nvSpPr>
          <p:cNvPr id="8" name="TextBox 7">
            <a:extLst>
              <a:ext uri="{FF2B5EF4-FFF2-40B4-BE49-F238E27FC236}">
                <a16:creationId xmlns:a16="http://schemas.microsoft.com/office/drawing/2014/main" id="{A21F01E7-481D-47D1-9ADE-3DA5A57F9AF5}"/>
              </a:ext>
            </a:extLst>
          </p:cNvPr>
          <p:cNvSpPr txBox="1"/>
          <p:nvPr/>
        </p:nvSpPr>
        <p:spPr>
          <a:xfrm>
            <a:off x="1628908" y="4346590"/>
            <a:ext cx="2903359" cy="1477328"/>
          </a:xfrm>
          <a:prstGeom prst="rect">
            <a:avLst/>
          </a:prstGeom>
          <a:noFill/>
        </p:spPr>
        <p:txBody>
          <a:bodyPr wrap="none" rtlCol="0">
            <a:spAutoFit/>
          </a:bodyPr>
          <a:lstStyle/>
          <a:p>
            <a:r>
              <a:rPr lang="de-DE" dirty="0">
                <a:solidFill>
                  <a:schemeClr val="bg1"/>
                </a:solidFill>
              </a:rPr>
              <a:t>Positions</a:t>
            </a:r>
          </a:p>
          <a:p>
            <a:r>
              <a:rPr lang="de-DE" dirty="0">
                <a:solidFill>
                  <a:schemeClr val="bg1"/>
                </a:solidFill>
              </a:rPr>
              <a:t>Normal Vectors</a:t>
            </a:r>
          </a:p>
          <a:p>
            <a:r>
              <a:rPr lang="de-DE" dirty="0">
                <a:solidFill>
                  <a:schemeClr val="bg1"/>
                </a:solidFill>
              </a:rPr>
              <a:t>Texture Coordinates</a:t>
            </a:r>
          </a:p>
          <a:p>
            <a:r>
              <a:rPr lang="de-DE" b="1" dirty="0">
                <a:solidFill>
                  <a:schemeClr val="bg1"/>
                </a:solidFill>
              </a:rPr>
              <a:t>Connectivity Information</a:t>
            </a:r>
          </a:p>
          <a:p>
            <a:r>
              <a:rPr lang="de-DE" dirty="0">
                <a:solidFill>
                  <a:schemeClr val="bg1"/>
                </a:solidFill>
              </a:rPr>
              <a:t>…</a:t>
            </a:r>
            <a:endParaRPr lang="en-DE" dirty="0">
              <a:solidFill>
                <a:schemeClr val="bg1"/>
              </a:solidFill>
            </a:endParaRPr>
          </a:p>
        </p:txBody>
      </p:sp>
      <p:sp>
        <p:nvSpPr>
          <p:cNvPr id="9" name="Title 8">
            <a:extLst>
              <a:ext uri="{FF2B5EF4-FFF2-40B4-BE49-F238E27FC236}">
                <a16:creationId xmlns:a16="http://schemas.microsoft.com/office/drawing/2014/main" id="{523FB824-BBC4-4DA2-9D69-97A1F27205DA}"/>
              </a:ext>
            </a:extLst>
          </p:cNvPr>
          <p:cNvSpPr>
            <a:spLocks noGrp="1"/>
          </p:cNvSpPr>
          <p:nvPr>
            <p:ph type="title"/>
          </p:nvPr>
        </p:nvSpPr>
        <p:spPr/>
        <p:txBody>
          <a:bodyPr/>
          <a:lstStyle/>
          <a:p>
            <a:r>
              <a:rPr lang="de-DE" dirty="0"/>
              <a:t>Content Creation</a:t>
            </a:r>
            <a:endParaRPr lang="en-DE" dirty="0"/>
          </a:p>
        </p:txBody>
      </p:sp>
    </p:spTree>
    <p:extLst>
      <p:ext uri="{BB962C8B-B14F-4D97-AF65-F5344CB8AC3E}">
        <p14:creationId xmlns:p14="http://schemas.microsoft.com/office/powerpoint/2010/main" val="142498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D23C1C90-B8BB-48DF-B2F0-79ECB3619439}"/>
              </a:ext>
            </a:extLst>
          </p:cNvPr>
          <p:cNvGrpSpPr/>
          <p:nvPr/>
        </p:nvGrpSpPr>
        <p:grpSpPr>
          <a:xfrm>
            <a:off x="8130018" y="3259264"/>
            <a:ext cx="2692096" cy="2132404"/>
            <a:chOff x="6217231" y="3265972"/>
            <a:chExt cx="2692096" cy="2132404"/>
          </a:xfrm>
        </p:grpSpPr>
        <p:pic>
          <p:nvPicPr>
            <p:cNvPr id="48" name="Graphic 47" descr="Forest scene">
              <a:extLst>
                <a:ext uri="{FF2B5EF4-FFF2-40B4-BE49-F238E27FC236}">
                  <a16:creationId xmlns:a16="http://schemas.microsoft.com/office/drawing/2014/main" id="{18137BFA-DA24-461F-994B-40B7B1E1C2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7231" y="3265972"/>
              <a:ext cx="2132404" cy="2132404"/>
            </a:xfrm>
            <a:prstGeom prst="rect">
              <a:avLst/>
            </a:prstGeom>
            <a:effectLst>
              <a:innerShdw blurRad="63500" dist="50800" dir="10800000">
                <a:prstClr val="black">
                  <a:alpha val="50000"/>
                </a:prstClr>
              </a:innerShdw>
            </a:effectLst>
          </p:spPr>
        </p:pic>
        <p:pic>
          <p:nvPicPr>
            <p:cNvPr id="49" name="Graphic 48" descr="Dim (Medium Sun)">
              <a:extLst>
                <a:ext uri="{FF2B5EF4-FFF2-40B4-BE49-F238E27FC236}">
                  <a16:creationId xmlns:a16="http://schemas.microsoft.com/office/drawing/2014/main" id="{53CE076C-9E4B-4E42-B3C7-89FABFB46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1163" y="3471522"/>
              <a:ext cx="474521" cy="474521"/>
            </a:xfrm>
            <a:prstGeom prst="rect">
              <a:avLst/>
            </a:prstGeom>
          </p:spPr>
        </p:pic>
        <p:pic>
          <p:nvPicPr>
            <p:cNvPr id="50" name="Graphic 49" descr="Fox">
              <a:extLst>
                <a:ext uri="{FF2B5EF4-FFF2-40B4-BE49-F238E27FC236}">
                  <a16:creationId xmlns:a16="http://schemas.microsoft.com/office/drawing/2014/main" id="{22547AFF-5177-4F15-A539-85E296D9A89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flipH="1">
              <a:off x="8369688" y="4821418"/>
              <a:ext cx="404697" cy="404697"/>
            </a:xfrm>
            <a:prstGeom prst="rect">
              <a:avLst/>
            </a:prstGeom>
            <a:effectLst>
              <a:innerShdw blurRad="63500" dist="50800" dir="2700000">
                <a:prstClr val="black">
                  <a:alpha val="50000"/>
                </a:prstClr>
              </a:innerShdw>
            </a:effectLst>
          </p:spPr>
        </p:pic>
        <p:sp>
          <p:nvSpPr>
            <p:cNvPr id="51" name="Rectangle 50">
              <a:extLst>
                <a:ext uri="{FF2B5EF4-FFF2-40B4-BE49-F238E27FC236}">
                  <a16:creationId xmlns:a16="http://schemas.microsoft.com/office/drawing/2014/main" id="{0F92429B-8493-4E70-ABF9-5DF908FD6A25}"/>
                </a:ext>
              </a:extLst>
            </p:cNvPr>
            <p:cNvSpPr/>
            <p:nvPr/>
          </p:nvSpPr>
          <p:spPr>
            <a:xfrm>
              <a:off x="6221416" y="3372080"/>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2" name="Title 1">
            <a:extLst>
              <a:ext uri="{FF2B5EF4-FFF2-40B4-BE49-F238E27FC236}">
                <a16:creationId xmlns:a16="http://schemas.microsoft.com/office/drawing/2014/main" id="{EE40F392-4F17-435E-8466-A49070C9DE68}"/>
              </a:ext>
            </a:extLst>
          </p:cNvPr>
          <p:cNvSpPr>
            <a:spLocks noGrp="1"/>
          </p:cNvSpPr>
          <p:nvPr>
            <p:ph type="title"/>
          </p:nvPr>
        </p:nvSpPr>
        <p:spPr/>
        <p:txBody>
          <a:bodyPr/>
          <a:lstStyle/>
          <a:p>
            <a:r>
              <a:rPr lang="de-DE" dirty="0"/>
              <a:t>The Compute Pipeline</a:t>
            </a:r>
            <a:endParaRPr lang="en-DE" dirty="0"/>
          </a:p>
        </p:txBody>
      </p:sp>
      <p:pic>
        <p:nvPicPr>
          <p:cNvPr id="4" name="Picture 3" descr="A close up of a sign&#10;&#10;Description automatically generated">
            <a:extLst>
              <a:ext uri="{FF2B5EF4-FFF2-40B4-BE49-F238E27FC236}">
                <a16:creationId xmlns:a16="http://schemas.microsoft.com/office/drawing/2014/main" id="{BCD62A48-14F0-4E05-BA46-1E0783815466}"/>
              </a:ext>
            </a:extLst>
          </p:cNvPr>
          <p:cNvPicPr>
            <a:picLocks noChangeAspect="1"/>
          </p:cNvPicPr>
          <p:nvPr/>
        </p:nvPicPr>
        <p:blipFill>
          <a:blip r:embed="rId9"/>
          <a:stretch>
            <a:fillRect/>
          </a:stretch>
        </p:blipFill>
        <p:spPr>
          <a:xfrm>
            <a:off x="8692942" y="411193"/>
            <a:ext cx="3369774" cy="1301200"/>
          </a:xfrm>
          <a:prstGeom prst="rect">
            <a:avLst/>
          </a:prstGeom>
        </p:spPr>
      </p:pic>
      <p:sp>
        <p:nvSpPr>
          <p:cNvPr id="5" name="TextBox 4">
            <a:extLst>
              <a:ext uri="{FF2B5EF4-FFF2-40B4-BE49-F238E27FC236}">
                <a16:creationId xmlns:a16="http://schemas.microsoft.com/office/drawing/2014/main" id="{8A06F998-CC28-4CC4-B563-082412A0F3A3}"/>
              </a:ext>
            </a:extLst>
          </p:cNvPr>
          <p:cNvSpPr txBox="1"/>
          <p:nvPr/>
        </p:nvSpPr>
        <p:spPr>
          <a:xfrm>
            <a:off x="7755923" y="2150523"/>
            <a:ext cx="3954929" cy="646331"/>
          </a:xfrm>
          <a:prstGeom prst="rect">
            <a:avLst/>
          </a:prstGeom>
          <a:solidFill>
            <a:schemeClr val="bg1">
              <a:lumMod val="10000"/>
              <a:lumOff val="90000"/>
            </a:schemeClr>
          </a:solidFill>
        </p:spPr>
        <p:txBody>
          <a:bodyPr wrap="none" rtlCol="0">
            <a:spAutoFit/>
          </a:bodyPr>
          <a:lstStyle/>
          <a:p>
            <a:r>
              <a:rPr lang="de-DE" dirty="0">
                <a:solidFill>
                  <a:schemeClr val="bg1"/>
                </a:solidFill>
              </a:rPr>
              <a:t>Remember: Dual Compute Units can</a:t>
            </a:r>
          </a:p>
          <a:p>
            <a:r>
              <a:rPr lang="de-DE" dirty="0">
                <a:solidFill>
                  <a:schemeClr val="bg1"/>
                </a:solidFill>
              </a:rPr>
              <a:t>read and write to memory.</a:t>
            </a:r>
          </a:p>
        </p:txBody>
      </p:sp>
      <p:sp>
        <p:nvSpPr>
          <p:cNvPr id="8" name="TextBox 7">
            <a:extLst>
              <a:ext uri="{FF2B5EF4-FFF2-40B4-BE49-F238E27FC236}">
                <a16:creationId xmlns:a16="http://schemas.microsoft.com/office/drawing/2014/main" id="{D3DB7612-255C-45E0-8344-D939D2D7D43B}"/>
              </a:ext>
            </a:extLst>
          </p:cNvPr>
          <p:cNvSpPr txBox="1"/>
          <p:nvPr/>
        </p:nvSpPr>
        <p:spPr>
          <a:xfrm>
            <a:off x="2087186" y="2796150"/>
            <a:ext cx="2055371" cy="307777"/>
          </a:xfrm>
          <a:prstGeom prst="rect">
            <a:avLst/>
          </a:prstGeom>
          <a:solidFill>
            <a:schemeClr val="accent2">
              <a:lumMod val="20000"/>
              <a:lumOff val="80000"/>
            </a:schemeClr>
          </a:solidFill>
          <a:ln>
            <a:solidFill>
              <a:schemeClr val="bg1"/>
            </a:solidFill>
          </a:ln>
        </p:spPr>
        <p:txBody>
          <a:bodyPr wrap="none" rtlCol="0">
            <a:spAutoFit/>
          </a:bodyPr>
          <a:lstStyle/>
          <a:p>
            <a:r>
              <a:rPr lang="de-DE" sz="1400" dirty="0">
                <a:solidFill>
                  <a:schemeClr val="bg1"/>
                </a:solidFill>
              </a:rPr>
              <a:t>Compute Shader Stage</a:t>
            </a:r>
            <a:endParaRPr lang="en-DE" sz="1400" dirty="0">
              <a:solidFill>
                <a:schemeClr val="bg1"/>
              </a:solidFill>
            </a:endParaRPr>
          </a:p>
        </p:txBody>
      </p:sp>
      <p:sp>
        <p:nvSpPr>
          <p:cNvPr id="3" name="TextBox 2">
            <a:extLst>
              <a:ext uri="{FF2B5EF4-FFF2-40B4-BE49-F238E27FC236}">
                <a16:creationId xmlns:a16="http://schemas.microsoft.com/office/drawing/2014/main" id="{742AB129-F2A7-402E-A04C-5463348EF0C3}"/>
              </a:ext>
            </a:extLst>
          </p:cNvPr>
          <p:cNvSpPr txBox="1"/>
          <p:nvPr/>
        </p:nvSpPr>
        <p:spPr>
          <a:xfrm>
            <a:off x="162569" y="1326848"/>
            <a:ext cx="1010213" cy="523220"/>
          </a:xfrm>
          <a:prstGeom prst="rect">
            <a:avLst/>
          </a:prstGeom>
          <a:noFill/>
          <a:ln>
            <a:solidFill>
              <a:schemeClr val="bg1"/>
            </a:solidFill>
          </a:ln>
        </p:spPr>
        <p:txBody>
          <a:bodyPr wrap="none" rtlCol="0">
            <a:spAutoFit/>
          </a:bodyPr>
          <a:lstStyle/>
          <a:p>
            <a:r>
              <a:rPr lang="de-DE" sz="1400" dirty="0">
                <a:solidFill>
                  <a:schemeClr val="bg1"/>
                </a:solidFill>
              </a:rPr>
              <a:t>Command</a:t>
            </a:r>
            <a:br>
              <a:rPr lang="de-DE" sz="1400" dirty="0">
                <a:solidFill>
                  <a:schemeClr val="bg1"/>
                </a:solidFill>
              </a:rPr>
            </a:br>
            <a:r>
              <a:rPr lang="de-DE" sz="1400" dirty="0">
                <a:solidFill>
                  <a:schemeClr val="bg1"/>
                </a:solidFill>
              </a:rPr>
              <a:t>Processor</a:t>
            </a:r>
            <a:endParaRPr lang="en-DE" sz="1400" dirty="0">
              <a:solidFill>
                <a:schemeClr val="bg1"/>
              </a:solidFill>
            </a:endParaRPr>
          </a:p>
        </p:txBody>
      </p:sp>
      <p:sp>
        <p:nvSpPr>
          <p:cNvPr id="9" name="TextBox 8">
            <a:extLst>
              <a:ext uri="{FF2B5EF4-FFF2-40B4-BE49-F238E27FC236}">
                <a16:creationId xmlns:a16="http://schemas.microsoft.com/office/drawing/2014/main" id="{47AB18A1-B0A6-421A-B724-0946D06CD516}"/>
              </a:ext>
            </a:extLst>
          </p:cNvPr>
          <p:cNvSpPr txBox="1"/>
          <p:nvPr/>
        </p:nvSpPr>
        <p:spPr>
          <a:xfrm>
            <a:off x="1504396" y="1938801"/>
            <a:ext cx="1010212" cy="738664"/>
          </a:xfrm>
          <a:prstGeom prst="rect">
            <a:avLst/>
          </a:prstGeom>
          <a:solidFill>
            <a:schemeClr val="accent2">
              <a:lumMod val="20000"/>
              <a:lumOff val="80000"/>
            </a:schemeClr>
          </a:solidFill>
          <a:ln>
            <a:solidFill>
              <a:schemeClr val="bg1"/>
            </a:solidFill>
          </a:ln>
        </p:spPr>
        <p:txBody>
          <a:bodyPr wrap="square" rtlCol="0">
            <a:spAutoFit/>
          </a:bodyPr>
          <a:lstStyle/>
          <a:p>
            <a:r>
              <a:rPr lang="de-DE" sz="1400" dirty="0">
                <a:solidFill>
                  <a:schemeClr val="bg1"/>
                </a:solidFill>
              </a:rPr>
              <a:t>Shader</a:t>
            </a:r>
            <a:br>
              <a:rPr lang="de-DE" sz="1400" dirty="0">
                <a:solidFill>
                  <a:schemeClr val="bg1"/>
                </a:solidFill>
              </a:rPr>
            </a:br>
            <a:r>
              <a:rPr lang="de-DE" sz="1400" dirty="0">
                <a:solidFill>
                  <a:schemeClr val="bg1"/>
                </a:solidFill>
              </a:rPr>
              <a:t>Processor</a:t>
            </a:r>
            <a:br>
              <a:rPr lang="de-DE" sz="1400" dirty="0">
                <a:solidFill>
                  <a:schemeClr val="bg1"/>
                </a:solidFill>
              </a:rPr>
            </a:br>
            <a:r>
              <a:rPr lang="de-DE" sz="1400" dirty="0">
                <a:solidFill>
                  <a:schemeClr val="bg1"/>
                </a:solidFill>
              </a:rPr>
              <a:t>Input</a:t>
            </a:r>
            <a:endParaRPr lang="en-DE" sz="1400" dirty="0">
              <a:solidFill>
                <a:schemeClr val="bg1"/>
              </a:solidFill>
            </a:endParaRPr>
          </a:p>
        </p:txBody>
      </p:sp>
      <p:sp>
        <p:nvSpPr>
          <p:cNvPr id="10" name="TextBox 9">
            <a:extLst>
              <a:ext uri="{FF2B5EF4-FFF2-40B4-BE49-F238E27FC236}">
                <a16:creationId xmlns:a16="http://schemas.microsoft.com/office/drawing/2014/main" id="{A1699BA6-5BE9-42D1-BAEC-FBDE71314A70}"/>
              </a:ext>
            </a:extLst>
          </p:cNvPr>
          <p:cNvSpPr txBox="1"/>
          <p:nvPr/>
        </p:nvSpPr>
        <p:spPr>
          <a:xfrm>
            <a:off x="2757450" y="2154244"/>
            <a:ext cx="1697901" cy="307777"/>
          </a:xfrm>
          <a:prstGeom prst="rect">
            <a:avLst/>
          </a:prstGeom>
          <a:solidFill>
            <a:schemeClr val="accent2">
              <a:lumMod val="20000"/>
              <a:lumOff val="80000"/>
            </a:schemeClr>
          </a:solidFill>
          <a:ln>
            <a:solidFill>
              <a:schemeClr val="bg1"/>
            </a:solidFill>
          </a:ln>
        </p:spPr>
        <p:txBody>
          <a:bodyPr wrap="none" rtlCol="0">
            <a:spAutoFit/>
          </a:bodyPr>
          <a:lstStyle/>
          <a:p>
            <a:r>
              <a:rPr lang="de-DE" sz="1400" dirty="0">
                <a:solidFill>
                  <a:schemeClr val="bg1"/>
                </a:solidFill>
              </a:rPr>
              <a:t>Dual Compute Unit</a:t>
            </a:r>
            <a:endParaRPr lang="en-DE" sz="1400" dirty="0">
              <a:solidFill>
                <a:schemeClr val="bg1"/>
              </a:solidFill>
            </a:endParaRPr>
          </a:p>
        </p:txBody>
      </p:sp>
      <p:cxnSp>
        <p:nvCxnSpPr>
          <p:cNvPr id="18" name="Connector: Elbow 17">
            <a:extLst>
              <a:ext uri="{FF2B5EF4-FFF2-40B4-BE49-F238E27FC236}">
                <a16:creationId xmlns:a16="http://schemas.microsoft.com/office/drawing/2014/main" id="{1427E388-41CA-4A4D-A9B0-28D98B3EC0A0}"/>
              </a:ext>
            </a:extLst>
          </p:cNvPr>
          <p:cNvCxnSpPr>
            <a:stCxn id="3" idx="2"/>
            <a:endCxn id="9" idx="1"/>
          </p:cNvCxnSpPr>
          <p:nvPr/>
        </p:nvCxnSpPr>
        <p:spPr>
          <a:xfrm rot="16200000" flipH="1">
            <a:off x="857004" y="1660740"/>
            <a:ext cx="458065" cy="836720"/>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8EFEA2-A8CA-4B14-8897-1BEA587B37D7}"/>
              </a:ext>
            </a:extLst>
          </p:cNvPr>
          <p:cNvCxnSpPr>
            <a:stCxn id="9" idx="3"/>
            <a:endCxn id="10" idx="1"/>
          </p:cNvCxnSpPr>
          <p:nvPr/>
        </p:nvCxnSpPr>
        <p:spPr>
          <a:xfrm>
            <a:off x="2514608" y="2308133"/>
            <a:ext cx="242842"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57E431-0E0A-4883-BC40-8732360DB212}"/>
              </a:ext>
            </a:extLst>
          </p:cNvPr>
          <p:cNvSpPr txBox="1"/>
          <p:nvPr/>
        </p:nvSpPr>
        <p:spPr>
          <a:xfrm>
            <a:off x="5876992" y="1762771"/>
            <a:ext cx="1223412" cy="1200329"/>
          </a:xfrm>
          <a:prstGeom prst="rect">
            <a:avLst/>
          </a:prstGeom>
          <a:noFill/>
        </p:spPr>
        <p:txBody>
          <a:bodyPr wrap="none" rtlCol="0">
            <a:spAutoFit/>
          </a:bodyPr>
          <a:lstStyle/>
          <a:p>
            <a:r>
              <a:rPr lang="de-DE" dirty="0">
                <a:solidFill>
                  <a:schemeClr val="bg1"/>
                </a:solidFill>
              </a:rPr>
              <a:t>Textures,</a:t>
            </a:r>
          </a:p>
          <a:p>
            <a:r>
              <a:rPr lang="de-DE" dirty="0">
                <a:solidFill>
                  <a:schemeClr val="bg1"/>
                </a:solidFill>
              </a:rPr>
              <a:t>Buffers,</a:t>
            </a:r>
          </a:p>
          <a:p>
            <a:r>
              <a:rPr lang="de-DE" dirty="0">
                <a:solidFill>
                  <a:schemeClr val="bg1"/>
                </a:solidFill>
              </a:rPr>
              <a:t>and</a:t>
            </a:r>
          </a:p>
          <a:p>
            <a:r>
              <a:rPr lang="de-DE" dirty="0">
                <a:solidFill>
                  <a:schemeClr val="bg1"/>
                </a:solidFill>
              </a:rPr>
              <a:t>Constants</a:t>
            </a:r>
            <a:endParaRPr lang="en-DE" dirty="0">
              <a:solidFill>
                <a:schemeClr val="bg1"/>
              </a:solidFill>
            </a:endParaRPr>
          </a:p>
        </p:txBody>
      </p:sp>
      <p:cxnSp>
        <p:nvCxnSpPr>
          <p:cNvPr id="23" name="Straight Arrow Connector 22">
            <a:extLst>
              <a:ext uri="{FF2B5EF4-FFF2-40B4-BE49-F238E27FC236}">
                <a16:creationId xmlns:a16="http://schemas.microsoft.com/office/drawing/2014/main" id="{CE905696-7F67-4E63-8D14-1EDC1EE260CC}"/>
              </a:ext>
            </a:extLst>
          </p:cNvPr>
          <p:cNvCxnSpPr>
            <a:cxnSpLocks/>
          </p:cNvCxnSpPr>
          <p:nvPr/>
        </p:nvCxnSpPr>
        <p:spPr>
          <a:xfrm flipH="1" flipV="1">
            <a:off x="4767640" y="2308132"/>
            <a:ext cx="935664" cy="1"/>
          </a:xfrm>
          <a:prstGeom prst="straightConnector1">
            <a:avLst/>
          </a:prstGeom>
          <a:ln w="1905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7F5A8E52-C942-4F7B-A121-AF52378D2011}"/>
              </a:ext>
            </a:extLst>
          </p:cNvPr>
          <p:cNvGrpSpPr/>
          <p:nvPr/>
        </p:nvGrpSpPr>
        <p:grpSpPr>
          <a:xfrm>
            <a:off x="274022" y="3221580"/>
            <a:ext cx="2692096" cy="2132404"/>
            <a:chOff x="2864042" y="3755216"/>
            <a:chExt cx="2692096" cy="2132404"/>
          </a:xfrm>
        </p:grpSpPr>
        <p:sp>
          <p:nvSpPr>
            <p:cNvPr id="30" name="Rectangle 29">
              <a:extLst>
                <a:ext uri="{FF2B5EF4-FFF2-40B4-BE49-F238E27FC236}">
                  <a16:creationId xmlns:a16="http://schemas.microsoft.com/office/drawing/2014/main" id="{13415D13-0530-4F8D-8D87-6B34171097D2}"/>
                </a:ext>
              </a:extLst>
            </p:cNvPr>
            <p:cNvSpPr/>
            <p:nvPr/>
          </p:nvSpPr>
          <p:spPr>
            <a:xfrm>
              <a:off x="2868227" y="3861324"/>
              <a:ext cx="2687911" cy="17715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32" name="Graphic 31" descr="Forest scene">
              <a:extLst>
                <a:ext uri="{FF2B5EF4-FFF2-40B4-BE49-F238E27FC236}">
                  <a16:creationId xmlns:a16="http://schemas.microsoft.com/office/drawing/2014/main" id="{1A5DBFC1-1CF8-411A-8F06-BDF5AE3091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64042" y="3755216"/>
              <a:ext cx="2132404" cy="2132404"/>
            </a:xfrm>
            <a:prstGeom prst="rect">
              <a:avLst/>
            </a:prstGeom>
          </p:spPr>
        </p:pic>
        <p:pic>
          <p:nvPicPr>
            <p:cNvPr id="34" name="Graphic 33" descr="Fox">
              <a:extLst>
                <a:ext uri="{FF2B5EF4-FFF2-40B4-BE49-F238E27FC236}">
                  <a16:creationId xmlns:a16="http://schemas.microsoft.com/office/drawing/2014/main" id="{473B2793-D6B5-4E5E-9877-6CC8C6F41C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4996446" y="5264479"/>
              <a:ext cx="474521" cy="474521"/>
            </a:xfrm>
            <a:prstGeom prst="rect">
              <a:avLst/>
            </a:prstGeom>
          </p:spPr>
        </p:pic>
      </p:grpSp>
      <p:sp>
        <p:nvSpPr>
          <p:cNvPr id="43" name="TextBox 42">
            <a:extLst>
              <a:ext uri="{FF2B5EF4-FFF2-40B4-BE49-F238E27FC236}">
                <a16:creationId xmlns:a16="http://schemas.microsoft.com/office/drawing/2014/main" id="{8C41E475-52B6-46AC-B12D-CCBA186F8FEB}"/>
              </a:ext>
            </a:extLst>
          </p:cNvPr>
          <p:cNvSpPr txBox="1"/>
          <p:nvPr/>
        </p:nvSpPr>
        <p:spPr>
          <a:xfrm>
            <a:off x="116192" y="5296682"/>
            <a:ext cx="4224233" cy="369332"/>
          </a:xfrm>
          <a:prstGeom prst="rect">
            <a:avLst/>
          </a:prstGeom>
          <a:noFill/>
        </p:spPr>
        <p:txBody>
          <a:bodyPr wrap="none" rtlCol="0">
            <a:spAutoFit/>
          </a:bodyPr>
          <a:lstStyle/>
          <a:p>
            <a:r>
              <a:rPr lang="de-DE" dirty="0">
                <a:solidFill>
                  <a:schemeClr val="bg1"/>
                </a:solidFill>
              </a:rPr>
              <a:t>Input: render target from previous pass.</a:t>
            </a:r>
            <a:endParaRPr lang="en-DE" dirty="0">
              <a:solidFill>
                <a:schemeClr val="bg1"/>
              </a:solidFill>
            </a:endParaRPr>
          </a:p>
        </p:txBody>
      </p:sp>
      <p:sp>
        <p:nvSpPr>
          <p:cNvPr id="44" name="TextBox 43">
            <a:extLst>
              <a:ext uri="{FF2B5EF4-FFF2-40B4-BE49-F238E27FC236}">
                <a16:creationId xmlns:a16="http://schemas.microsoft.com/office/drawing/2014/main" id="{7039DCDC-2182-464A-AD64-A9316D2735EE}"/>
              </a:ext>
            </a:extLst>
          </p:cNvPr>
          <p:cNvSpPr txBox="1"/>
          <p:nvPr/>
        </p:nvSpPr>
        <p:spPr>
          <a:xfrm>
            <a:off x="4306298" y="3127834"/>
            <a:ext cx="3512500" cy="2585323"/>
          </a:xfrm>
          <a:prstGeom prst="rect">
            <a:avLst/>
          </a:prstGeom>
          <a:noFill/>
        </p:spPr>
        <p:txBody>
          <a:bodyPr wrap="none" rtlCol="0">
            <a:spAutoFit/>
          </a:bodyPr>
          <a:lstStyle/>
          <a:p>
            <a:r>
              <a:rPr lang="de-DE" dirty="0">
                <a:solidFill>
                  <a:schemeClr val="bg1"/>
                </a:solidFill>
              </a:rPr>
              <a:t>Do some calculations using the </a:t>
            </a:r>
            <a:br>
              <a:rPr lang="de-DE" dirty="0">
                <a:solidFill>
                  <a:schemeClr val="bg1"/>
                </a:solidFill>
              </a:rPr>
            </a:br>
            <a:r>
              <a:rPr lang="de-DE" dirty="0">
                <a:solidFill>
                  <a:schemeClr val="bg1"/>
                </a:solidFill>
              </a:rPr>
              <a:t>data from the Input texture using</a:t>
            </a:r>
            <a:br>
              <a:rPr lang="de-DE" dirty="0">
                <a:solidFill>
                  <a:schemeClr val="bg1"/>
                </a:solidFill>
              </a:rPr>
            </a:br>
            <a:r>
              <a:rPr lang="de-DE" dirty="0">
                <a:solidFill>
                  <a:schemeClr val="bg1"/>
                </a:solidFill>
              </a:rPr>
              <a:t>a compute shader.</a:t>
            </a:r>
          </a:p>
          <a:p>
            <a:endParaRPr lang="de-DE" dirty="0">
              <a:solidFill>
                <a:schemeClr val="bg1"/>
              </a:solidFill>
            </a:endParaRPr>
          </a:p>
          <a:p>
            <a:r>
              <a:rPr lang="de-DE" dirty="0">
                <a:solidFill>
                  <a:schemeClr val="bg1"/>
                </a:solidFill>
              </a:rPr>
              <a:t>Dispatch as many threads as</a:t>
            </a:r>
            <a:br>
              <a:rPr lang="de-DE" dirty="0">
                <a:solidFill>
                  <a:schemeClr val="bg1"/>
                </a:solidFill>
              </a:rPr>
            </a:br>
            <a:r>
              <a:rPr lang="de-DE" dirty="0">
                <a:solidFill>
                  <a:schemeClr val="bg1"/>
                </a:solidFill>
              </a:rPr>
              <a:t>the texture has pixels.</a:t>
            </a:r>
          </a:p>
          <a:p>
            <a:pPr marL="285750" indent="-285750">
              <a:buFont typeface="Wingdings" panose="05000000000000000000" pitchFamily="2" charset="2"/>
              <a:buChar char="à"/>
            </a:pPr>
            <a:r>
              <a:rPr lang="de-DE" dirty="0">
                <a:solidFill>
                  <a:schemeClr val="bg1"/>
                </a:solidFill>
                <a:sym typeface="Wingdings" panose="05000000000000000000" pitchFamily="2" charset="2"/>
              </a:rPr>
              <a:t>For compute shaders, the</a:t>
            </a:r>
            <a:br>
              <a:rPr lang="de-DE" dirty="0">
                <a:solidFill>
                  <a:schemeClr val="bg1"/>
                </a:solidFill>
                <a:sym typeface="Wingdings" panose="05000000000000000000" pitchFamily="2" charset="2"/>
              </a:rPr>
            </a:br>
            <a:r>
              <a:rPr lang="de-DE" dirty="0">
                <a:solidFill>
                  <a:schemeClr val="bg1"/>
                </a:solidFill>
                <a:sym typeface="Wingdings" panose="05000000000000000000" pitchFamily="2" charset="2"/>
              </a:rPr>
              <a:t>number of threads is explicitly</a:t>
            </a:r>
            <a:br>
              <a:rPr lang="de-DE" dirty="0">
                <a:solidFill>
                  <a:schemeClr val="bg1"/>
                </a:solidFill>
                <a:sym typeface="Wingdings" panose="05000000000000000000" pitchFamily="2" charset="2"/>
              </a:rPr>
            </a:br>
            <a:r>
              <a:rPr lang="de-DE" dirty="0">
                <a:solidFill>
                  <a:schemeClr val="bg1"/>
                </a:solidFill>
                <a:sym typeface="Wingdings" panose="05000000000000000000" pitchFamily="2" charset="2"/>
              </a:rPr>
              <a:t>specified.</a:t>
            </a:r>
            <a:endParaRPr lang="en-DE" dirty="0">
              <a:solidFill>
                <a:schemeClr val="bg1"/>
              </a:solidFill>
            </a:endParaRPr>
          </a:p>
        </p:txBody>
      </p:sp>
      <p:sp>
        <p:nvSpPr>
          <p:cNvPr id="46" name="TextBox 45">
            <a:extLst>
              <a:ext uri="{FF2B5EF4-FFF2-40B4-BE49-F238E27FC236}">
                <a16:creationId xmlns:a16="http://schemas.microsoft.com/office/drawing/2014/main" id="{636EB3A4-2322-43F6-A88B-128E47BD95BA}"/>
              </a:ext>
            </a:extLst>
          </p:cNvPr>
          <p:cNvSpPr txBox="1"/>
          <p:nvPr/>
        </p:nvSpPr>
        <p:spPr>
          <a:xfrm>
            <a:off x="8134203" y="5275357"/>
            <a:ext cx="2634054" cy="369332"/>
          </a:xfrm>
          <a:prstGeom prst="rect">
            <a:avLst/>
          </a:prstGeom>
          <a:noFill/>
        </p:spPr>
        <p:txBody>
          <a:bodyPr wrap="none" rtlCol="0">
            <a:spAutoFit/>
          </a:bodyPr>
          <a:lstStyle/>
          <a:p>
            <a:r>
              <a:rPr lang="de-DE" dirty="0">
                <a:solidFill>
                  <a:schemeClr val="bg1"/>
                </a:solidFill>
              </a:rPr>
              <a:t>Output: writable texture.</a:t>
            </a:r>
            <a:endParaRPr lang="en-DE" dirty="0">
              <a:solidFill>
                <a:schemeClr val="bg1"/>
              </a:solidFill>
            </a:endParaRPr>
          </a:p>
        </p:txBody>
      </p:sp>
    </p:spTree>
    <p:extLst>
      <p:ext uri="{BB962C8B-B14F-4D97-AF65-F5344CB8AC3E}">
        <p14:creationId xmlns:p14="http://schemas.microsoft.com/office/powerpoint/2010/main" val="2248683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27EF-1100-4281-A37F-29A9938AF492}"/>
              </a:ext>
            </a:extLst>
          </p:cNvPr>
          <p:cNvSpPr>
            <a:spLocks noGrp="1"/>
          </p:cNvSpPr>
          <p:nvPr>
            <p:ph type="title"/>
          </p:nvPr>
        </p:nvSpPr>
        <p:spPr/>
        <p:txBody>
          <a:bodyPr/>
          <a:lstStyle/>
          <a:p>
            <a:r>
              <a:rPr lang="de-DE" dirty="0"/>
              <a:t>Presentation</a:t>
            </a:r>
            <a:endParaRPr lang="en-DE" dirty="0"/>
          </a:p>
        </p:txBody>
      </p:sp>
      <p:sp>
        <p:nvSpPr>
          <p:cNvPr id="3" name="Content Placeholder 2">
            <a:extLst>
              <a:ext uri="{FF2B5EF4-FFF2-40B4-BE49-F238E27FC236}">
                <a16:creationId xmlns:a16="http://schemas.microsoft.com/office/drawing/2014/main" id="{003663CF-A449-4750-B9B8-6738CEF6F326}"/>
              </a:ext>
            </a:extLst>
          </p:cNvPr>
          <p:cNvSpPr>
            <a:spLocks noGrp="1"/>
          </p:cNvSpPr>
          <p:nvPr>
            <p:ph sz="quarter" idx="14"/>
          </p:nvPr>
        </p:nvSpPr>
        <p:spPr/>
        <p:txBody>
          <a:bodyPr/>
          <a:lstStyle/>
          <a:p>
            <a:r>
              <a:rPr lang="de-DE" dirty="0"/>
              <a:t>Wait until the render target is done and send it over to the screen.</a:t>
            </a:r>
            <a:endParaRPr lang="en-DE" dirty="0"/>
          </a:p>
        </p:txBody>
      </p:sp>
      <p:pic>
        <p:nvPicPr>
          <p:cNvPr id="5" name="Picture 4" descr="A close up of a sign&#10;&#10;Description automatically generated">
            <a:extLst>
              <a:ext uri="{FF2B5EF4-FFF2-40B4-BE49-F238E27FC236}">
                <a16:creationId xmlns:a16="http://schemas.microsoft.com/office/drawing/2014/main" id="{4478F18D-AA9E-4A26-8E9C-E848998F3A20}"/>
              </a:ext>
            </a:extLst>
          </p:cNvPr>
          <p:cNvPicPr>
            <a:picLocks noChangeAspect="1"/>
          </p:cNvPicPr>
          <p:nvPr/>
        </p:nvPicPr>
        <p:blipFill>
          <a:blip r:embed="rId3"/>
          <a:stretch>
            <a:fillRect/>
          </a:stretch>
        </p:blipFill>
        <p:spPr>
          <a:xfrm>
            <a:off x="1437284" y="3303249"/>
            <a:ext cx="3369774" cy="1301200"/>
          </a:xfrm>
          <a:prstGeom prst="rect">
            <a:avLst/>
          </a:prstGeom>
        </p:spPr>
      </p:pic>
      <p:grpSp>
        <p:nvGrpSpPr>
          <p:cNvPr id="4" name="Group 3">
            <a:extLst>
              <a:ext uri="{FF2B5EF4-FFF2-40B4-BE49-F238E27FC236}">
                <a16:creationId xmlns:a16="http://schemas.microsoft.com/office/drawing/2014/main" id="{9367DF3B-79C3-4493-B0DF-C1C740178F9D}"/>
              </a:ext>
            </a:extLst>
          </p:cNvPr>
          <p:cNvGrpSpPr/>
          <p:nvPr/>
        </p:nvGrpSpPr>
        <p:grpSpPr>
          <a:xfrm>
            <a:off x="7961708" y="2536441"/>
            <a:ext cx="3143958" cy="3143958"/>
            <a:chOff x="7842623" y="3181186"/>
            <a:chExt cx="3143958" cy="3143958"/>
          </a:xfrm>
        </p:grpSpPr>
        <p:pic>
          <p:nvPicPr>
            <p:cNvPr id="7" name="Graphic 6" descr="Monitor">
              <a:extLst>
                <a:ext uri="{FF2B5EF4-FFF2-40B4-BE49-F238E27FC236}">
                  <a16:creationId xmlns:a16="http://schemas.microsoft.com/office/drawing/2014/main" id="{12239B01-5464-4A67-886E-2659751255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42623" y="3181186"/>
              <a:ext cx="3143958" cy="3143958"/>
            </a:xfrm>
            <a:prstGeom prst="rect">
              <a:avLst/>
            </a:prstGeom>
          </p:spPr>
        </p:pic>
        <p:pic>
          <p:nvPicPr>
            <p:cNvPr id="9" name="Graphic 8" descr="Dim (Medium Sun)">
              <a:extLst>
                <a:ext uri="{FF2B5EF4-FFF2-40B4-BE49-F238E27FC236}">
                  <a16:creationId xmlns:a16="http://schemas.microsoft.com/office/drawing/2014/main" id="{1BDD038E-7D74-4595-B92D-1E0959C081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25118" y="3942482"/>
              <a:ext cx="474521" cy="474521"/>
            </a:xfrm>
            <a:prstGeom prst="rect">
              <a:avLst/>
            </a:prstGeom>
          </p:spPr>
        </p:pic>
        <p:pic>
          <p:nvPicPr>
            <p:cNvPr id="11" name="Graphic 10" descr="Fox">
              <a:extLst>
                <a:ext uri="{FF2B5EF4-FFF2-40B4-BE49-F238E27FC236}">
                  <a16:creationId xmlns:a16="http://schemas.microsoft.com/office/drawing/2014/main" id="{E232AFAE-3C0D-4A55-B8FD-38884C7BAF0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flipH="1">
              <a:off x="10028367" y="4949009"/>
              <a:ext cx="404697" cy="404697"/>
            </a:xfrm>
            <a:prstGeom prst="rect">
              <a:avLst/>
            </a:prstGeom>
            <a:effectLst>
              <a:innerShdw blurRad="63500" dist="50800" dir="2700000">
                <a:prstClr val="black">
                  <a:alpha val="50000"/>
                </a:prstClr>
              </a:innerShdw>
            </a:effectLst>
          </p:spPr>
        </p:pic>
        <p:pic>
          <p:nvPicPr>
            <p:cNvPr id="13" name="Graphic 12" descr="Forest scene">
              <a:extLst>
                <a:ext uri="{FF2B5EF4-FFF2-40B4-BE49-F238E27FC236}">
                  <a16:creationId xmlns:a16="http://schemas.microsoft.com/office/drawing/2014/main" id="{EE9BB6B1-0F92-4A74-BBC9-B0BC5FA19C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66228" y="3885229"/>
              <a:ext cx="1533411" cy="1533411"/>
            </a:xfrm>
            <a:prstGeom prst="rect">
              <a:avLst/>
            </a:prstGeom>
            <a:effectLst>
              <a:innerShdw blurRad="63500" dist="50800" dir="10800000">
                <a:prstClr val="black">
                  <a:alpha val="50000"/>
                </a:prstClr>
              </a:innerShdw>
            </a:effectLst>
          </p:spPr>
        </p:pic>
      </p:grpSp>
      <p:cxnSp>
        <p:nvCxnSpPr>
          <p:cNvPr id="15" name="Straight Arrow Connector 14">
            <a:extLst>
              <a:ext uri="{FF2B5EF4-FFF2-40B4-BE49-F238E27FC236}">
                <a16:creationId xmlns:a16="http://schemas.microsoft.com/office/drawing/2014/main" id="{93FC7635-7EC7-4B59-AD5A-4E86BA3157B8}"/>
              </a:ext>
            </a:extLst>
          </p:cNvPr>
          <p:cNvCxnSpPr/>
          <p:nvPr/>
        </p:nvCxnSpPr>
        <p:spPr>
          <a:xfrm>
            <a:off x="5273749" y="4108420"/>
            <a:ext cx="24157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6846C6-384C-407D-8349-4D9970780F90}"/>
              </a:ext>
            </a:extLst>
          </p:cNvPr>
          <p:cNvSpPr txBox="1"/>
          <p:nvPr/>
        </p:nvSpPr>
        <p:spPr>
          <a:xfrm>
            <a:off x="5380075" y="3185090"/>
            <a:ext cx="1595309" cy="923330"/>
          </a:xfrm>
          <a:prstGeom prst="rect">
            <a:avLst/>
          </a:prstGeom>
          <a:noFill/>
        </p:spPr>
        <p:txBody>
          <a:bodyPr wrap="none" rtlCol="0">
            <a:spAutoFit/>
          </a:bodyPr>
          <a:lstStyle/>
          <a:p>
            <a:r>
              <a:rPr lang="de-DE" dirty="0">
                <a:solidFill>
                  <a:schemeClr val="bg1"/>
                </a:solidFill>
              </a:rPr>
              <a:t>DisplayPort™</a:t>
            </a:r>
          </a:p>
          <a:p>
            <a:r>
              <a:rPr lang="de-DE" dirty="0">
                <a:solidFill>
                  <a:schemeClr val="bg1"/>
                </a:solidFill>
              </a:rPr>
              <a:t>HDMI</a:t>
            </a:r>
            <a:r>
              <a:rPr lang="de-DE" baseline="30000" dirty="0">
                <a:solidFill>
                  <a:schemeClr val="bg1"/>
                </a:solidFill>
              </a:rPr>
              <a:t>®</a:t>
            </a:r>
          </a:p>
          <a:p>
            <a:r>
              <a:rPr lang="de-DE" dirty="0">
                <a:solidFill>
                  <a:schemeClr val="bg1"/>
                </a:solidFill>
              </a:rPr>
              <a:t>…</a:t>
            </a:r>
            <a:endParaRPr lang="en-DE" dirty="0">
              <a:solidFill>
                <a:schemeClr val="bg1"/>
              </a:solidFill>
            </a:endParaRPr>
          </a:p>
        </p:txBody>
      </p:sp>
    </p:spTree>
    <p:extLst>
      <p:ext uri="{BB962C8B-B14F-4D97-AF65-F5344CB8AC3E}">
        <p14:creationId xmlns:p14="http://schemas.microsoft.com/office/powerpoint/2010/main" val="3697274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4EFF-29A9-408D-A5C3-86500C88EFCE}"/>
              </a:ext>
            </a:extLst>
          </p:cNvPr>
          <p:cNvSpPr>
            <a:spLocks noGrp="1"/>
          </p:cNvSpPr>
          <p:nvPr>
            <p:ph type="title"/>
          </p:nvPr>
        </p:nvSpPr>
        <p:spPr/>
        <p:txBody>
          <a:bodyPr/>
          <a:lstStyle/>
          <a:p>
            <a:r>
              <a:rPr lang="de-DE" dirty="0"/>
              <a:t>Q&amp;A</a:t>
            </a:r>
            <a:endParaRPr lang="en-DE" dirty="0"/>
          </a:p>
        </p:txBody>
      </p:sp>
      <p:sp>
        <p:nvSpPr>
          <p:cNvPr id="5" name="Text Placeholder 4">
            <a:extLst>
              <a:ext uri="{FF2B5EF4-FFF2-40B4-BE49-F238E27FC236}">
                <a16:creationId xmlns:a16="http://schemas.microsoft.com/office/drawing/2014/main" id="{6E29E9E8-59CC-4DC8-8E59-8512BF692834}"/>
              </a:ext>
            </a:extLst>
          </p:cNvPr>
          <p:cNvSpPr>
            <a:spLocks noGrp="1"/>
          </p:cNvSpPr>
          <p:nvPr>
            <p:ph type="body" sz="quarter" idx="14"/>
          </p:nvPr>
        </p:nvSpPr>
        <p:spPr/>
        <p:txBody>
          <a:bodyPr/>
          <a:lstStyle/>
          <a:p>
            <a:r>
              <a:rPr lang="de-DE" dirty="0">
                <a:hlinkClick r:id="rId3"/>
              </a:rPr>
              <a:t>lou.kramer@amd.com</a:t>
            </a:r>
            <a:endParaRPr lang="de-DE" dirty="0"/>
          </a:p>
          <a:p>
            <a:r>
              <a:rPr lang="de-DE" dirty="0"/>
              <a:t>GPUOpen.com</a:t>
            </a:r>
          </a:p>
          <a:p>
            <a:endParaRPr lang="de-DE" dirty="0"/>
          </a:p>
          <a:p>
            <a:endParaRPr lang="de-DE" dirty="0"/>
          </a:p>
          <a:p>
            <a:endParaRPr lang="de-DE" dirty="0"/>
          </a:p>
          <a:p>
            <a:r>
              <a:rPr lang="de-DE" dirty="0"/>
              <a:t>Special thanks to Dominik Baumeister and his talk</a:t>
            </a:r>
            <a:br>
              <a:rPr lang="de-DE" dirty="0"/>
            </a:br>
            <a:r>
              <a:rPr lang="de-DE" dirty="0"/>
              <a:t>"Triangles Are Precious – Let‘s Treat Them With Care".</a:t>
            </a:r>
          </a:p>
          <a:p>
            <a:endParaRPr lang="en-DE" dirty="0"/>
          </a:p>
        </p:txBody>
      </p:sp>
    </p:spTree>
    <p:extLst>
      <p:ext uri="{BB962C8B-B14F-4D97-AF65-F5344CB8AC3E}">
        <p14:creationId xmlns:p14="http://schemas.microsoft.com/office/powerpoint/2010/main" val="2008087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A5AE-F4F1-4FA9-9439-D75A7AC6C01E}"/>
              </a:ext>
            </a:extLst>
          </p:cNvPr>
          <p:cNvSpPr>
            <a:spLocks noGrp="1"/>
          </p:cNvSpPr>
          <p:nvPr>
            <p:ph type="title"/>
          </p:nvPr>
        </p:nvSpPr>
        <p:spPr/>
        <p:txBody>
          <a:bodyPr/>
          <a:lstStyle/>
          <a:p>
            <a:r>
              <a:rPr lang="de-DE" dirty="0"/>
              <a:t>Disclaimer &amp; Attributes</a:t>
            </a:r>
            <a:endParaRPr lang="en-DE" dirty="0"/>
          </a:p>
        </p:txBody>
      </p:sp>
      <p:sp>
        <p:nvSpPr>
          <p:cNvPr id="3" name="Content Placeholder 2">
            <a:extLst>
              <a:ext uri="{FF2B5EF4-FFF2-40B4-BE49-F238E27FC236}">
                <a16:creationId xmlns:a16="http://schemas.microsoft.com/office/drawing/2014/main" id="{90D49C49-BF74-438F-9A05-3A4C5139CF51}"/>
              </a:ext>
            </a:extLst>
          </p:cNvPr>
          <p:cNvSpPr>
            <a:spLocks noGrp="1"/>
          </p:cNvSpPr>
          <p:nvPr>
            <p:ph sz="quarter" idx="14"/>
          </p:nvPr>
        </p:nvSpPr>
        <p:spPr/>
        <p:txBody>
          <a:bodyPr>
            <a:normAutofit fontScale="70000" lnSpcReduction="20000"/>
          </a:bodyPr>
          <a:lstStyle/>
          <a:p>
            <a:pPr marL="685800" marR="457200"/>
            <a:r>
              <a:rPr lang="en-US" sz="1800" b="1" dirty="0">
                <a:solidFill>
                  <a:srgbClr val="000000"/>
                </a:solidFill>
                <a:effectLst/>
                <a:latin typeface="Calibri" panose="020F0502020204030204" pitchFamily="34" charset="0"/>
                <a:ea typeface="Calibri" panose="020F0502020204030204" pitchFamily="34" charset="0"/>
              </a:rPr>
              <a:t>Disclaimer:</a:t>
            </a:r>
            <a:endParaRPr lang="en-DE" sz="1800" dirty="0">
              <a:effectLst/>
              <a:latin typeface="Helvetica" panose="020B0604020202020204" pitchFamily="34" charset="0"/>
              <a:ea typeface="Calibri" panose="020F0502020204030204" pitchFamily="34" charset="0"/>
            </a:endParaRPr>
          </a:p>
          <a:p>
            <a:pPr marL="685800" marR="457200"/>
            <a:r>
              <a:rPr lang="en-US" sz="1800" dirty="0">
                <a:solidFill>
                  <a:srgbClr val="000000"/>
                </a:solidFill>
                <a:effectLst/>
                <a:latin typeface="Calibri" panose="020F0502020204030204" pitchFamily="34" charset="0"/>
                <a:ea typeface="Calibri" panose="020F0502020204030204" pitchFamily="34" charset="0"/>
              </a:rPr>
              <a:t>The information presented in this document is for informational purposes only and may contain technical inaccuracies, omissions, and typographical errors. 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Any computer system has risks of security vulnerabilities that cannot be completely prevented or mitigated.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endParaRPr lang="en-DE" sz="1800" dirty="0">
              <a:effectLst/>
              <a:latin typeface="Helvetica" panose="020B0604020202020204" pitchFamily="34" charset="0"/>
              <a:ea typeface="Calibri" panose="020F0502020204030204" pitchFamily="34" charset="0"/>
            </a:endParaRPr>
          </a:p>
          <a:p>
            <a:pPr marL="685800" marR="457200"/>
            <a:r>
              <a:rPr lang="en-US" sz="1800" dirty="0">
                <a:solidFill>
                  <a:srgbClr val="000000"/>
                </a:solidFill>
                <a:effectLst/>
                <a:latin typeface="Calibri" panose="020F0502020204030204" pitchFamily="34" charset="0"/>
                <a:ea typeface="Calibri" panose="020F0502020204030204" pitchFamily="34" charset="0"/>
              </a:rPr>
              <a:t> </a:t>
            </a:r>
            <a:endParaRPr lang="en-DE" sz="1800" dirty="0">
              <a:effectLst/>
              <a:latin typeface="Helvetica" panose="020B0604020202020204" pitchFamily="34" charset="0"/>
              <a:ea typeface="Calibri" panose="020F0502020204030204" pitchFamily="34" charset="0"/>
            </a:endParaRPr>
          </a:p>
          <a:p>
            <a:pPr marL="685800" marR="457200"/>
            <a:r>
              <a:rPr lang="en-US" sz="1800" dirty="0">
                <a:solidFill>
                  <a:srgbClr val="000000"/>
                </a:solidFill>
                <a:effectLst/>
                <a:latin typeface="Calibri" panose="020F0502020204030204" pitchFamily="34" charset="0"/>
                <a:ea typeface="Calibri" panose="020F0502020204030204" pitchFamily="34" charset="0"/>
              </a:rPr>
              <a:t>THIS INFORMATION IS PROVIDED ‘AS IS.” AMD MAKES NO REPRESENTATIONS OR WARRANTIES WITH RESPECT TO THE CONTENTS HEREOF AND ASSUMES NO RESPONSIBILITY FOR ANY INACCURACIES, ERRORS, OR OMISSIONS THAT MAY APPEAR IN THIS INFORMATION. AMD SPECIFICALLY DISCLAIMS ANY IMPLIED WARRANTIES OF NON-INFRINGEMENT, MERCHANTABILITY, OR FITNESS FOR ANY PARTICULAR PURPOSE. IN NO EVENT WILL AMD BE LIABLE TO ANY PERSON FOR ANY RELIANCE, DIRECT, INDIRECT, SPECIAL, OR OTHER CONSEQUENTIAL DAMAGES ARISING FROM THE USE OF ANY INFORMATION CONTAINED HEREIN, EVEN IF AMD IS EXPRESSLY ADVISED OF THE POSSIBILITY OF SUCH DAMAGES.</a:t>
            </a:r>
            <a:endParaRPr lang="en-US"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latin typeface="Klavika Light"/>
              </a:rPr>
              <a:t>©2020 Advanced Micro Devices, Inc.  All rights reserved. AMD, the AMD Arrow logo, Radeon, Ryzen and combinations thereof are trademarks of Advanced Micro Devices, Inc. </a:t>
            </a:r>
            <a:br>
              <a:rPr lang="en-US" sz="2000" dirty="0">
                <a:solidFill>
                  <a:schemeClr val="bg1"/>
                </a:solidFill>
                <a:latin typeface="Klavika Light"/>
              </a:rPr>
            </a:br>
            <a:r>
              <a:rPr lang="en-US" sz="2000" dirty="0">
                <a:solidFill>
                  <a:schemeClr val="bg1"/>
                </a:solidFill>
                <a:latin typeface="Klavika Light"/>
              </a:rPr>
              <a:t>Vulkan and the Vulkan logo are registered trademarks of the </a:t>
            </a:r>
            <a:r>
              <a:rPr lang="en-US" sz="2000" dirty="0" err="1">
                <a:solidFill>
                  <a:schemeClr val="bg1"/>
                </a:solidFill>
                <a:latin typeface="Klavika Light"/>
              </a:rPr>
              <a:t>Khronos</a:t>
            </a:r>
            <a:r>
              <a:rPr lang="en-US" sz="2000" dirty="0">
                <a:solidFill>
                  <a:schemeClr val="bg1"/>
                </a:solidFill>
                <a:latin typeface="Klavika Light"/>
              </a:rPr>
              <a:t> Group Inc. PCIe and PCI Express are registered trademarks of the PCI-SIG Corporation.</a:t>
            </a:r>
            <a:endParaRPr lang="en-US" sz="2000" dirty="0">
              <a:solidFill>
                <a:schemeClr val="bg1"/>
              </a:solidFill>
            </a:endParaRPr>
          </a:p>
          <a:p>
            <a:pPr marL="0" indent="0">
              <a:buNone/>
            </a:pPr>
            <a:r>
              <a:rPr lang="en-US" sz="2000" dirty="0">
                <a:solidFill>
                  <a:schemeClr val="bg1"/>
                </a:solidFill>
              </a:rPr>
              <a:t>Other product names used in this publication are for identification purposes only and may be trademarks of their respective companies.</a:t>
            </a:r>
          </a:p>
          <a:p>
            <a:endParaRPr lang="en-DE" dirty="0">
              <a:solidFill>
                <a:schemeClr val="bg1"/>
              </a:solidFill>
            </a:endParaRPr>
          </a:p>
        </p:txBody>
      </p:sp>
    </p:spTree>
    <p:extLst>
      <p:ext uri="{BB962C8B-B14F-4D97-AF65-F5344CB8AC3E}">
        <p14:creationId xmlns:p14="http://schemas.microsoft.com/office/powerpoint/2010/main" val="357122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19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EB929-C712-405C-8F10-31B2F4CDC015}"/>
              </a:ext>
            </a:extLst>
          </p:cNvPr>
          <p:cNvSpPr txBox="1"/>
          <p:nvPr/>
        </p:nvSpPr>
        <p:spPr>
          <a:xfrm>
            <a:off x="1295752" y="2641576"/>
            <a:ext cx="1197764" cy="2585323"/>
          </a:xfrm>
          <a:prstGeom prst="rect">
            <a:avLst/>
          </a:prstGeom>
          <a:noFill/>
        </p:spPr>
        <p:txBody>
          <a:bodyPr wrap="none" rtlCol="0">
            <a:spAutoFit/>
          </a:bodyPr>
          <a:lstStyle/>
          <a:p>
            <a:r>
              <a:rPr lang="de-DE" dirty="0">
                <a:solidFill>
                  <a:schemeClr val="bg1"/>
                </a:solidFill>
              </a:rPr>
              <a:t>.dae</a:t>
            </a:r>
          </a:p>
          <a:p>
            <a:r>
              <a:rPr lang="de-DE" dirty="0">
                <a:solidFill>
                  <a:schemeClr val="bg1"/>
                </a:solidFill>
              </a:rPr>
              <a:t>.abc</a:t>
            </a:r>
          </a:p>
          <a:p>
            <a:r>
              <a:rPr lang="de-DE" dirty="0">
                <a:solidFill>
                  <a:schemeClr val="bg1"/>
                </a:solidFill>
              </a:rPr>
              <a:t>.3ds</a:t>
            </a:r>
          </a:p>
          <a:p>
            <a:r>
              <a:rPr lang="de-DE" dirty="0">
                <a:solidFill>
                  <a:schemeClr val="bg1"/>
                </a:solidFill>
              </a:rPr>
              <a:t>.fbx</a:t>
            </a:r>
          </a:p>
          <a:p>
            <a:r>
              <a:rPr lang="de-DE" dirty="0">
                <a:solidFill>
                  <a:schemeClr val="bg1"/>
                </a:solidFill>
              </a:rPr>
              <a:t>.ply</a:t>
            </a:r>
          </a:p>
          <a:p>
            <a:r>
              <a:rPr lang="de-DE" dirty="0">
                <a:solidFill>
                  <a:schemeClr val="bg1"/>
                </a:solidFill>
              </a:rPr>
              <a:t>.obj</a:t>
            </a:r>
          </a:p>
          <a:p>
            <a:r>
              <a:rPr lang="de-DE" dirty="0">
                <a:solidFill>
                  <a:schemeClr val="bg1"/>
                </a:solidFill>
              </a:rPr>
              <a:t>.x3d</a:t>
            </a:r>
          </a:p>
          <a:p>
            <a:r>
              <a:rPr lang="de-DE" dirty="0">
                <a:solidFill>
                  <a:schemeClr val="bg1"/>
                </a:solidFill>
              </a:rPr>
              <a:t>.stl</a:t>
            </a:r>
          </a:p>
          <a:p>
            <a:r>
              <a:rPr lang="de-DE" dirty="0">
                <a:solidFill>
                  <a:schemeClr val="bg1"/>
                </a:solidFill>
              </a:rPr>
              <a:t>&lt;custom&gt;</a:t>
            </a:r>
            <a:endParaRPr lang="en-DE" dirty="0">
              <a:solidFill>
                <a:schemeClr val="bg1"/>
              </a:solidFill>
            </a:endParaRPr>
          </a:p>
        </p:txBody>
      </p:sp>
      <p:cxnSp>
        <p:nvCxnSpPr>
          <p:cNvPr id="5" name="Straight Arrow Connector 4">
            <a:extLst>
              <a:ext uri="{FF2B5EF4-FFF2-40B4-BE49-F238E27FC236}">
                <a16:creationId xmlns:a16="http://schemas.microsoft.com/office/drawing/2014/main" id="{921AE9E3-C98F-4F4E-9284-DFBCFC710767}"/>
              </a:ext>
            </a:extLst>
          </p:cNvPr>
          <p:cNvCxnSpPr>
            <a:cxnSpLocks/>
          </p:cNvCxnSpPr>
          <p:nvPr/>
        </p:nvCxnSpPr>
        <p:spPr>
          <a:xfrm>
            <a:off x="3598057" y="4044625"/>
            <a:ext cx="3768178"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82534E-99FC-40D6-BD81-92488B34554F}"/>
              </a:ext>
            </a:extLst>
          </p:cNvPr>
          <p:cNvSpPr txBox="1"/>
          <p:nvPr/>
        </p:nvSpPr>
        <p:spPr>
          <a:xfrm>
            <a:off x="5010061" y="3636335"/>
            <a:ext cx="838691" cy="369332"/>
          </a:xfrm>
          <a:prstGeom prst="rect">
            <a:avLst/>
          </a:prstGeom>
          <a:noFill/>
        </p:spPr>
        <p:txBody>
          <a:bodyPr wrap="none" rtlCol="0">
            <a:spAutoFit/>
          </a:bodyPr>
          <a:lstStyle/>
          <a:p>
            <a:r>
              <a:rPr lang="de-DE" dirty="0">
                <a:solidFill>
                  <a:schemeClr val="bg1"/>
                </a:solidFill>
              </a:rPr>
              <a:t>Import</a:t>
            </a:r>
            <a:endParaRPr lang="en-DE" dirty="0">
              <a:solidFill>
                <a:schemeClr val="bg1"/>
              </a:solidFill>
            </a:endParaRPr>
          </a:p>
        </p:txBody>
      </p:sp>
      <p:sp>
        <p:nvSpPr>
          <p:cNvPr id="8" name="TextBox 7">
            <a:extLst>
              <a:ext uri="{FF2B5EF4-FFF2-40B4-BE49-F238E27FC236}">
                <a16:creationId xmlns:a16="http://schemas.microsoft.com/office/drawing/2014/main" id="{0566485E-5486-4CCD-911B-73BDB103188F}"/>
              </a:ext>
            </a:extLst>
          </p:cNvPr>
          <p:cNvSpPr txBox="1"/>
          <p:nvPr/>
        </p:nvSpPr>
        <p:spPr>
          <a:xfrm>
            <a:off x="7944646" y="4274289"/>
            <a:ext cx="3095719" cy="369332"/>
          </a:xfrm>
          <a:prstGeom prst="rect">
            <a:avLst/>
          </a:prstGeom>
          <a:noFill/>
        </p:spPr>
        <p:txBody>
          <a:bodyPr wrap="none" rtlCol="0">
            <a:spAutoFit/>
          </a:bodyPr>
          <a:lstStyle/>
          <a:p>
            <a:r>
              <a:rPr lang="de-DE" dirty="0">
                <a:solidFill>
                  <a:schemeClr val="bg1"/>
                </a:solidFill>
              </a:rPr>
              <a:t>Game Engine of your choice</a:t>
            </a:r>
            <a:endParaRPr lang="en-DE" dirty="0">
              <a:solidFill>
                <a:schemeClr val="bg1"/>
              </a:solidFill>
            </a:endParaRPr>
          </a:p>
        </p:txBody>
      </p:sp>
      <p:pic>
        <p:nvPicPr>
          <p:cNvPr id="10" name="Graphic 9" descr="Puzzle pieces">
            <a:extLst>
              <a:ext uri="{FF2B5EF4-FFF2-40B4-BE49-F238E27FC236}">
                <a16:creationId xmlns:a16="http://schemas.microsoft.com/office/drawing/2014/main" id="{504E19FD-75F5-4A40-B36B-D4621E9A66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5305" y="3359889"/>
            <a:ext cx="914400" cy="914400"/>
          </a:xfrm>
          <a:prstGeom prst="rect">
            <a:avLst/>
          </a:prstGeom>
        </p:spPr>
      </p:pic>
      <p:sp>
        <p:nvSpPr>
          <p:cNvPr id="11" name="Title 10">
            <a:extLst>
              <a:ext uri="{FF2B5EF4-FFF2-40B4-BE49-F238E27FC236}">
                <a16:creationId xmlns:a16="http://schemas.microsoft.com/office/drawing/2014/main" id="{5E2377DF-802C-4077-9410-8DEEE9F2B6F0}"/>
              </a:ext>
            </a:extLst>
          </p:cNvPr>
          <p:cNvSpPr>
            <a:spLocks noGrp="1"/>
          </p:cNvSpPr>
          <p:nvPr>
            <p:ph type="title"/>
          </p:nvPr>
        </p:nvSpPr>
        <p:spPr/>
        <p:txBody>
          <a:bodyPr/>
          <a:lstStyle/>
          <a:p>
            <a:r>
              <a:rPr lang="de-DE" dirty="0"/>
              <a:t>Content Creation</a:t>
            </a:r>
            <a:endParaRPr lang="en-DE" dirty="0"/>
          </a:p>
        </p:txBody>
      </p:sp>
    </p:spTree>
    <p:extLst>
      <p:ext uri="{BB962C8B-B14F-4D97-AF65-F5344CB8AC3E}">
        <p14:creationId xmlns:p14="http://schemas.microsoft.com/office/powerpoint/2010/main" val="196975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computer&#10;&#10;Description automatically generated">
            <a:extLst>
              <a:ext uri="{FF2B5EF4-FFF2-40B4-BE49-F238E27FC236}">
                <a16:creationId xmlns:a16="http://schemas.microsoft.com/office/drawing/2014/main" id="{4E4772DF-66F0-483C-AC96-A51BB70D0DBD}"/>
              </a:ext>
            </a:extLst>
          </p:cNvPr>
          <p:cNvPicPr>
            <a:picLocks noChangeAspect="1"/>
          </p:cNvPicPr>
          <p:nvPr/>
        </p:nvPicPr>
        <p:blipFill>
          <a:blip r:embed="rId3"/>
          <a:stretch>
            <a:fillRect/>
          </a:stretch>
        </p:blipFill>
        <p:spPr>
          <a:xfrm>
            <a:off x="409636" y="4654655"/>
            <a:ext cx="1937479" cy="1453571"/>
          </a:xfrm>
          <a:prstGeom prst="rect">
            <a:avLst/>
          </a:prstGeom>
        </p:spPr>
      </p:pic>
      <p:sp>
        <p:nvSpPr>
          <p:cNvPr id="5" name="TextBox 4">
            <a:extLst>
              <a:ext uri="{FF2B5EF4-FFF2-40B4-BE49-F238E27FC236}">
                <a16:creationId xmlns:a16="http://schemas.microsoft.com/office/drawing/2014/main" id="{A6361897-8C1B-46B0-A00B-876E307B02BF}"/>
              </a:ext>
            </a:extLst>
          </p:cNvPr>
          <p:cNvSpPr txBox="1"/>
          <p:nvPr/>
        </p:nvSpPr>
        <p:spPr>
          <a:xfrm>
            <a:off x="503422" y="2000643"/>
            <a:ext cx="2492990" cy="923330"/>
          </a:xfrm>
          <a:prstGeom prst="rect">
            <a:avLst/>
          </a:prstGeom>
          <a:noFill/>
        </p:spPr>
        <p:txBody>
          <a:bodyPr wrap="none" rtlCol="0">
            <a:spAutoFit/>
          </a:bodyPr>
          <a:lstStyle/>
          <a:p>
            <a:r>
              <a:rPr lang="de-DE" dirty="0">
                <a:solidFill>
                  <a:schemeClr val="bg1"/>
                </a:solidFill>
              </a:rPr>
              <a:t>Geometry</a:t>
            </a:r>
          </a:p>
          <a:p>
            <a:endParaRPr lang="de-DE" dirty="0">
              <a:solidFill>
                <a:schemeClr val="bg1"/>
              </a:solidFill>
            </a:endParaRPr>
          </a:p>
          <a:p>
            <a:r>
              <a:rPr lang="de-DE" dirty="0">
                <a:solidFill>
                  <a:schemeClr val="bg1"/>
                </a:solidFill>
              </a:rPr>
              <a:t>Engine Specific format</a:t>
            </a:r>
            <a:endParaRPr lang="en-DE" dirty="0">
              <a:solidFill>
                <a:schemeClr val="bg1"/>
              </a:solidFill>
            </a:endParaRPr>
          </a:p>
        </p:txBody>
      </p:sp>
      <p:cxnSp>
        <p:nvCxnSpPr>
          <p:cNvPr id="7" name="Straight Arrow Connector 6">
            <a:extLst>
              <a:ext uri="{FF2B5EF4-FFF2-40B4-BE49-F238E27FC236}">
                <a16:creationId xmlns:a16="http://schemas.microsoft.com/office/drawing/2014/main" id="{46B66E4B-C600-48ED-AB58-6FA855332630}"/>
              </a:ext>
            </a:extLst>
          </p:cNvPr>
          <p:cNvCxnSpPr/>
          <p:nvPr/>
        </p:nvCxnSpPr>
        <p:spPr>
          <a:xfrm>
            <a:off x="3236551" y="2425945"/>
            <a:ext cx="69749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9955C4-3450-4C55-A64F-DAC96481A7A8}"/>
              </a:ext>
            </a:extLst>
          </p:cNvPr>
          <p:cNvSpPr txBox="1"/>
          <p:nvPr/>
        </p:nvSpPr>
        <p:spPr>
          <a:xfrm>
            <a:off x="4119092" y="2060185"/>
            <a:ext cx="1197764" cy="646331"/>
          </a:xfrm>
          <a:prstGeom prst="rect">
            <a:avLst/>
          </a:prstGeom>
          <a:noFill/>
          <a:ln>
            <a:solidFill>
              <a:schemeClr val="bg1"/>
            </a:solidFill>
          </a:ln>
        </p:spPr>
        <p:txBody>
          <a:bodyPr wrap="none" rtlCol="0">
            <a:spAutoFit/>
          </a:bodyPr>
          <a:lstStyle/>
          <a:p>
            <a:pPr algn="ctr"/>
            <a:r>
              <a:rPr lang="de-DE" dirty="0">
                <a:solidFill>
                  <a:schemeClr val="bg1"/>
                </a:solidFill>
              </a:rPr>
              <a:t>Render</a:t>
            </a:r>
          </a:p>
          <a:p>
            <a:pPr algn="ctr"/>
            <a:r>
              <a:rPr lang="de-DE" dirty="0">
                <a:solidFill>
                  <a:schemeClr val="bg1"/>
                </a:solidFill>
              </a:rPr>
              <a:t>Front End</a:t>
            </a:r>
            <a:endParaRPr lang="en-DE" dirty="0">
              <a:solidFill>
                <a:schemeClr val="bg1"/>
              </a:solidFill>
            </a:endParaRPr>
          </a:p>
        </p:txBody>
      </p:sp>
      <p:cxnSp>
        <p:nvCxnSpPr>
          <p:cNvPr id="12" name="Straight Arrow Connector 11">
            <a:extLst>
              <a:ext uri="{FF2B5EF4-FFF2-40B4-BE49-F238E27FC236}">
                <a16:creationId xmlns:a16="http://schemas.microsoft.com/office/drawing/2014/main" id="{67920B2F-456B-4844-AEAB-3103A68F421A}"/>
              </a:ext>
            </a:extLst>
          </p:cNvPr>
          <p:cNvCxnSpPr/>
          <p:nvPr/>
        </p:nvCxnSpPr>
        <p:spPr>
          <a:xfrm>
            <a:off x="5489944" y="2425236"/>
            <a:ext cx="69749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C65341-4CF7-4BF3-8982-76D39938BD32}"/>
              </a:ext>
            </a:extLst>
          </p:cNvPr>
          <p:cNvSpPr txBox="1"/>
          <p:nvPr/>
        </p:nvSpPr>
        <p:spPr>
          <a:xfrm>
            <a:off x="6301956" y="2059476"/>
            <a:ext cx="1338828" cy="646331"/>
          </a:xfrm>
          <a:prstGeom prst="rect">
            <a:avLst/>
          </a:prstGeom>
          <a:noFill/>
          <a:ln>
            <a:solidFill>
              <a:schemeClr val="bg1"/>
            </a:solidFill>
          </a:ln>
        </p:spPr>
        <p:txBody>
          <a:bodyPr wrap="none" rtlCol="0">
            <a:spAutoFit/>
          </a:bodyPr>
          <a:lstStyle/>
          <a:p>
            <a:pPr algn="ctr"/>
            <a:r>
              <a:rPr lang="de-DE" dirty="0">
                <a:solidFill>
                  <a:schemeClr val="bg1"/>
                </a:solidFill>
              </a:rPr>
              <a:t>Abstraction</a:t>
            </a:r>
          </a:p>
          <a:p>
            <a:pPr algn="ctr"/>
            <a:r>
              <a:rPr lang="de-DE" dirty="0">
                <a:solidFill>
                  <a:schemeClr val="bg1"/>
                </a:solidFill>
              </a:rPr>
              <a:t>Layer</a:t>
            </a:r>
            <a:endParaRPr lang="en-DE" dirty="0">
              <a:solidFill>
                <a:schemeClr val="bg1"/>
              </a:solidFill>
            </a:endParaRPr>
          </a:p>
        </p:txBody>
      </p:sp>
      <p:cxnSp>
        <p:nvCxnSpPr>
          <p:cNvPr id="16" name="Straight Arrow Connector 15">
            <a:extLst>
              <a:ext uri="{FF2B5EF4-FFF2-40B4-BE49-F238E27FC236}">
                <a16:creationId xmlns:a16="http://schemas.microsoft.com/office/drawing/2014/main" id="{1B8B0B3C-D1DA-41AC-BEC7-3FA7CE3E4FB9}"/>
              </a:ext>
            </a:extLst>
          </p:cNvPr>
          <p:cNvCxnSpPr/>
          <p:nvPr/>
        </p:nvCxnSpPr>
        <p:spPr>
          <a:xfrm>
            <a:off x="7739161" y="2366403"/>
            <a:ext cx="69749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F65471-3ADE-42E3-87E3-33F8B6C43D79}"/>
              </a:ext>
            </a:extLst>
          </p:cNvPr>
          <p:cNvSpPr txBox="1"/>
          <p:nvPr/>
        </p:nvSpPr>
        <p:spPr>
          <a:xfrm>
            <a:off x="8666588" y="2059476"/>
            <a:ext cx="1107996" cy="646331"/>
          </a:xfrm>
          <a:prstGeom prst="rect">
            <a:avLst/>
          </a:prstGeom>
          <a:noFill/>
          <a:ln>
            <a:solidFill>
              <a:schemeClr val="bg1"/>
            </a:solidFill>
          </a:ln>
        </p:spPr>
        <p:txBody>
          <a:bodyPr wrap="none" rtlCol="0">
            <a:spAutoFit/>
          </a:bodyPr>
          <a:lstStyle/>
          <a:p>
            <a:pPr algn="ctr"/>
            <a:r>
              <a:rPr lang="de-DE" dirty="0">
                <a:solidFill>
                  <a:schemeClr val="bg1"/>
                </a:solidFill>
              </a:rPr>
              <a:t>Graphics</a:t>
            </a:r>
          </a:p>
          <a:p>
            <a:pPr algn="ctr"/>
            <a:r>
              <a:rPr lang="de-DE" dirty="0">
                <a:solidFill>
                  <a:schemeClr val="bg1"/>
                </a:solidFill>
              </a:rPr>
              <a:t>APIs</a:t>
            </a:r>
            <a:endParaRPr lang="en-DE" dirty="0">
              <a:solidFill>
                <a:schemeClr val="bg1"/>
              </a:solidFill>
            </a:endParaRPr>
          </a:p>
        </p:txBody>
      </p:sp>
      <p:cxnSp>
        <p:nvCxnSpPr>
          <p:cNvPr id="18" name="Straight Arrow Connector 17">
            <a:extLst>
              <a:ext uri="{FF2B5EF4-FFF2-40B4-BE49-F238E27FC236}">
                <a16:creationId xmlns:a16="http://schemas.microsoft.com/office/drawing/2014/main" id="{55503C5A-DAF6-498B-A65D-060BBFBAB596}"/>
              </a:ext>
            </a:extLst>
          </p:cNvPr>
          <p:cNvCxnSpPr/>
          <p:nvPr/>
        </p:nvCxnSpPr>
        <p:spPr>
          <a:xfrm>
            <a:off x="10077615" y="2366403"/>
            <a:ext cx="69749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0E2BCD3-258D-4978-B1E8-6D291E20C7F9}"/>
              </a:ext>
            </a:extLst>
          </p:cNvPr>
          <p:cNvSpPr txBox="1"/>
          <p:nvPr/>
        </p:nvSpPr>
        <p:spPr>
          <a:xfrm>
            <a:off x="3785707" y="2825964"/>
            <a:ext cx="2315057" cy="2215991"/>
          </a:xfrm>
          <a:prstGeom prst="rect">
            <a:avLst/>
          </a:prstGeom>
          <a:noFill/>
        </p:spPr>
        <p:txBody>
          <a:bodyPr wrap="none" rtlCol="0">
            <a:spAutoFit/>
          </a:bodyPr>
          <a:lstStyle/>
          <a:p>
            <a:r>
              <a:rPr lang="de-DE" dirty="0">
                <a:solidFill>
                  <a:schemeClr val="bg1"/>
                </a:solidFill>
              </a:rPr>
              <a:t>Mesh Creation:</a:t>
            </a:r>
          </a:p>
          <a:p>
            <a:pPr marL="285750" indent="-285750">
              <a:buFont typeface="Arial" panose="020B0604020202020204" pitchFamily="34" charset="0"/>
              <a:buChar char="•"/>
            </a:pPr>
            <a:r>
              <a:rPr lang="de-DE" sz="1400" dirty="0">
                <a:solidFill>
                  <a:schemeClr val="bg1"/>
                </a:solidFill>
              </a:rPr>
              <a:t>Vertex Buffers.</a:t>
            </a:r>
          </a:p>
          <a:p>
            <a:pPr marL="285750" indent="-285750">
              <a:buFont typeface="Arial" panose="020B0604020202020204" pitchFamily="34" charset="0"/>
              <a:buChar char="•"/>
            </a:pPr>
            <a:r>
              <a:rPr lang="de-DE" sz="1400" dirty="0">
                <a:solidFill>
                  <a:schemeClr val="bg1"/>
                </a:solidFill>
              </a:rPr>
              <a:t>Index Buffers.</a:t>
            </a:r>
          </a:p>
          <a:p>
            <a:pPr marL="285750" indent="-285750">
              <a:buFont typeface="Arial" panose="020B0604020202020204" pitchFamily="34" charset="0"/>
              <a:buChar char="•"/>
            </a:pPr>
            <a:r>
              <a:rPr lang="de-DE" sz="1400" dirty="0">
                <a:solidFill>
                  <a:schemeClr val="bg1"/>
                </a:solidFill>
              </a:rPr>
              <a:t>Textures.</a:t>
            </a:r>
          </a:p>
          <a:p>
            <a:pPr marL="285750" indent="-285750">
              <a:buFont typeface="Arial" panose="020B0604020202020204" pitchFamily="34" charset="0"/>
              <a:buChar char="•"/>
            </a:pPr>
            <a:r>
              <a:rPr lang="de-DE" sz="1400" dirty="0">
                <a:solidFill>
                  <a:schemeClr val="bg1"/>
                </a:solidFill>
              </a:rPr>
              <a:t>…</a:t>
            </a:r>
          </a:p>
          <a:p>
            <a:r>
              <a:rPr lang="de-DE" dirty="0">
                <a:solidFill>
                  <a:schemeClr val="bg1"/>
                </a:solidFill>
              </a:rPr>
              <a:t>Visibility Testing</a:t>
            </a:r>
          </a:p>
          <a:p>
            <a:pPr marL="285750" indent="-285750">
              <a:buFont typeface="Arial" panose="020B0604020202020204" pitchFamily="34" charset="0"/>
              <a:buChar char="•"/>
            </a:pPr>
            <a:r>
              <a:rPr lang="de-DE" sz="1400" dirty="0">
                <a:solidFill>
                  <a:schemeClr val="bg1"/>
                </a:solidFill>
              </a:rPr>
              <a:t>The less work the GPU</a:t>
            </a:r>
            <a:br>
              <a:rPr lang="de-DE" sz="1400" dirty="0">
                <a:solidFill>
                  <a:schemeClr val="bg1"/>
                </a:solidFill>
              </a:rPr>
            </a:br>
            <a:r>
              <a:rPr lang="de-DE" sz="1400" dirty="0">
                <a:solidFill>
                  <a:schemeClr val="bg1"/>
                </a:solidFill>
              </a:rPr>
              <a:t>needs to do the better.</a:t>
            </a:r>
          </a:p>
          <a:p>
            <a:r>
              <a:rPr lang="de-DE" dirty="0">
                <a:solidFill>
                  <a:schemeClr val="bg1"/>
                </a:solidFill>
              </a:rPr>
              <a:t>…</a:t>
            </a:r>
            <a:endParaRPr lang="en-DE" dirty="0">
              <a:solidFill>
                <a:schemeClr val="bg1"/>
              </a:solidFill>
            </a:endParaRPr>
          </a:p>
        </p:txBody>
      </p:sp>
      <p:sp>
        <p:nvSpPr>
          <p:cNvPr id="21" name="TextBox 20">
            <a:extLst>
              <a:ext uri="{FF2B5EF4-FFF2-40B4-BE49-F238E27FC236}">
                <a16:creationId xmlns:a16="http://schemas.microsoft.com/office/drawing/2014/main" id="{AD70844B-F821-4AE9-AAA5-E19BDFB2A19D}"/>
              </a:ext>
            </a:extLst>
          </p:cNvPr>
          <p:cNvSpPr txBox="1"/>
          <p:nvPr/>
        </p:nvSpPr>
        <p:spPr>
          <a:xfrm>
            <a:off x="6342031" y="3351975"/>
            <a:ext cx="1258678" cy="800219"/>
          </a:xfrm>
          <a:prstGeom prst="rect">
            <a:avLst/>
          </a:prstGeom>
          <a:noFill/>
        </p:spPr>
        <p:txBody>
          <a:bodyPr wrap="none" rtlCol="0">
            <a:spAutoFit/>
          </a:bodyPr>
          <a:lstStyle/>
          <a:p>
            <a:r>
              <a:rPr lang="de-DE" sz="1400" dirty="0">
                <a:solidFill>
                  <a:schemeClr val="bg1"/>
                </a:solidFill>
                <a:latin typeface="Courier New" panose="02070309020205020404" pitchFamily="49" charset="0"/>
                <a:cs typeface="Courier New" panose="02070309020205020404" pitchFamily="49" charset="0"/>
              </a:rPr>
              <a:t>MyDraw</a:t>
            </a:r>
          </a:p>
          <a:p>
            <a:r>
              <a:rPr lang="de-DE" sz="1400" dirty="0">
                <a:solidFill>
                  <a:schemeClr val="bg1"/>
                </a:solidFill>
                <a:latin typeface="Courier New" panose="02070309020205020404" pitchFamily="49" charset="0"/>
                <a:cs typeface="Courier New" panose="02070309020205020404" pitchFamily="49" charset="0"/>
              </a:rPr>
              <a:t>MyDispatch</a:t>
            </a:r>
          </a:p>
          <a:p>
            <a:r>
              <a:rPr lang="de-DE" dirty="0">
                <a:solidFill>
                  <a:schemeClr val="bg1"/>
                </a:solidFill>
              </a:rPr>
              <a:t>…</a:t>
            </a:r>
            <a:endParaRPr lang="en-DE" dirty="0">
              <a:solidFill>
                <a:schemeClr val="bg1"/>
              </a:solidFill>
            </a:endParaRPr>
          </a:p>
        </p:txBody>
      </p:sp>
      <p:sp>
        <p:nvSpPr>
          <p:cNvPr id="23" name="TextBox 22">
            <a:extLst>
              <a:ext uri="{FF2B5EF4-FFF2-40B4-BE49-F238E27FC236}">
                <a16:creationId xmlns:a16="http://schemas.microsoft.com/office/drawing/2014/main" id="{AE94E2BB-67A5-492A-8C7B-8E4C32213E46}"/>
              </a:ext>
            </a:extLst>
          </p:cNvPr>
          <p:cNvSpPr txBox="1"/>
          <p:nvPr/>
        </p:nvSpPr>
        <p:spPr>
          <a:xfrm>
            <a:off x="8097552" y="3045469"/>
            <a:ext cx="3962944" cy="1754326"/>
          </a:xfrm>
          <a:prstGeom prst="rect">
            <a:avLst/>
          </a:prstGeom>
          <a:noFill/>
        </p:spPr>
        <p:txBody>
          <a:bodyPr wrap="none" rtlCol="0">
            <a:spAutoFit/>
          </a:bodyPr>
          <a:lstStyle/>
          <a:p>
            <a:r>
              <a:rPr lang="de-DE" dirty="0">
                <a:solidFill>
                  <a:schemeClr val="bg1"/>
                </a:solidFill>
              </a:rPr>
              <a:t>Vulkan</a:t>
            </a:r>
            <a:r>
              <a:rPr lang="de-DE" baseline="30000" dirty="0">
                <a:solidFill>
                  <a:schemeClr val="bg1"/>
                </a:solidFill>
              </a:rPr>
              <a:t>®</a:t>
            </a:r>
            <a:br>
              <a:rPr lang="de-DE" dirty="0">
                <a:solidFill>
                  <a:schemeClr val="bg1"/>
                </a:solidFill>
              </a:rPr>
            </a:br>
            <a:r>
              <a:rPr lang="de-DE" dirty="0">
                <a:solidFill>
                  <a:schemeClr val="bg1"/>
                </a:solidFill>
              </a:rPr>
              <a:t>(</a:t>
            </a:r>
            <a:r>
              <a:rPr lang="de-DE" sz="1400" dirty="0">
                <a:solidFill>
                  <a:schemeClr val="bg1"/>
                </a:solidFill>
                <a:latin typeface="Courier New" panose="02070309020205020404" pitchFamily="49" charset="0"/>
                <a:cs typeface="Courier New" panose="02070309020205020404" pitchFamily="49" charset="0"/>
              </a:rPr>
              <a:t>vkCmdDrawIndexed,vkCmdDispatch,</a:t>
            </a:r>
            <a:r>
              <a:rPr lang="de-DE" dirty="0">
                <a:solidFill>
                  <a:schemeClr val="bg1"/>
                </a:solidFill>
              </a:rPr>
              <a:t> …)</a:t>
            </a:r>
          </a:p>
          <a:p>
            <a:r>
              <a:rPr lang="de-DE" dirty="0">
                <a:solidFill>
                  <a:schemeClr val="bg1"/>
                </a:solidFill>
              </a:rPr>
              <a:t>D3D12 </a:t>
            </a:r>
          </a:p>
          <a:p>
            <a:r>
              <a:rPr lang="de-DE" dirty="0">
                <a:solidFill>
                  <a:schemeClr val="bg1"/>
                </a:solidFill>
              </a:rPr>
              <a:t>(</a:t>
            </a:r>
            <a:r>
              <a:rPr lang="de-DE" sz="1400" dirty="0">
                <a:solidFill>
                  <a:schemeClr val="bg1"/>
                </a:solidFill>
                <a:latin typeface="Courier New" panose="02070309020205020404" pitchFamily="49" charset="0"/>
                <a:cs typeface="Courier New" panose="02070309020205020404" pitchFamily="49" charset="0"/>
              </a:rPr>
              <a:t>DrawIndexedInstanced,Dispatch, </a:t>
            </a:r>
            <a:r>
              <a:rPr lang="de-DE" dirty="0">
                <a:solidFill>
                  <a:schemeClr val="bg1"/>
                </a:solidFill>
              </a:rPr>
              <a:t>…)</a:t>
            </a:r>
          </a:p>
          <a:p>
            <a:r>
              <a:rPr lang="de-DE" dirty="0">
                <a:solidFill>
                  <a:schemeClr val="bg1"/>
                </a:solidFill>
              </a:rPr>
              <a:t>D3D11</a:t>
            </a:r>
          </a:p>
          <a:p>
            <a:r>
              <a:rPr lang="de-DE" dirty="0">
                <a:solidFill>
                  <a:schemeClr val="bg1"/>
                </a:solidFill>
              </a:rPr>
              <a:t>…</a:t>
            </a:r>
            <a:endParaRPr lang="en-DE" dirty="0">
              <a:solidFill>
                <a:schemeClr val="bg1"/>
              </a:solidFill>
            </a:endParaRPr>
          </a:p>
        </p:txBody>
      </p:sp>
      <p:sp>
        <p:nvSpPr>
          <p:cNvPr id="24" name="TextBox 23">
            <a:extLst>
              <a:ext uri="{FF2B5EF4-FFF2-40B4-BE49-F238E27FC236}">
                <a16:creationId xmlns:a16="http://schemas.microsoft.com/office/drawing/2014/main" id="{32AB8409-00FB-47DF-A219-1526500048B9}"/>
              </a:ext>
            </a:extLst>
          </p:cNvPr>
          <p:cNvSpPr txBox="1"/>
          <p:nvPr/>
        </p:nvSpPr>
        <p:spPr>
          <a:xfrm>
            <a:off x="3585299" y="5240426"/>
            <a:ext cx="2557110" cy="646331"/>
          </a:xfrm>
          <a:prstGeom prst="rect">
            <a:avLst/>
          </a:prstGeom>
          <a:noFill/>
        </p:spPr>
        <p:txBody>
          <a:bodyPr wrap="none" rtlCol="0">
            <a:spAutoFit/>
          </a:bodyPr>
          <a:lstStyle/>
          <a:p>
            <a:r>
              <a:rPr lang="de-DE" dirty="0">
                <a:solidFill>
                  <a:schemeClr val="bg1"/>
                </a:solidFill>
              </a:rPr>
              <a:t>Buffers in</a:t>
            </a:r>
          </a:p>
          <a:p>
            <a:r>
              <a:rPr lang="de-DE" dirty="0">
                <a:solidFill>
                  <a:schemeClr val="bg1"/>
                </a:solidFill>
              </a:rPr>
              <a:t>System Memory (CPU)</a:t>
            </a:r>
            <a:endParaRPr lang="en-DE" dirty="0">
              <a:solidFill>
                <a:schemeClr val="bg1"/>
              </a:solidFill>
            </a:endParaRPr>
          </a:p>
        </p:txBody>
      </p:sp>
      <p:sp>
        <p:nvSpPr>
          <p:cNvPr id="28" name="TextBox 27">
            <a:extLst>
              <a:ext uri="{FF2B5EF4-FFF2-40B4-BE49-F238E27FC236}">
                <a16:creationId xmlns:a16="http://schemas.microsoft.com/office/drawing/2014/main" id="{2CF3D45E-E75F-4973-8D60-6B1B8E86FEC9}"/>
              </a:ext>
            </a:extLst>
          </p:cNvPr>
          <p:cNvSpPr txBox="1"/>
          <p:nvPr/>
        </p:nvSpPr>
        <p:spPr>
          <a:xfrm>
            <a:off x="8618777" y="5381441"/>
            <a:ext cx="2044149" cy="369332"/>
          </a:xfrm>
          <a:prstGeom prst="rect">
            <a:avLst/>
          </a:prstGeom>
          <a:noFill/>
        </p:spPr>
        <p:txBody>
          <a:bodyPr wrap="none" rtlCol="0">
            <a:spAutoFit/>
          </a:bodyPr>
          <a:lstStyle/>
          <a:p>
            <a:r>
              <a:rPr lang="de-DE" dirty="0">
                <a:solidFill>
                  <a:schemeClr val="bg1"/>
                </a:solidFill>
              </a:rPr>
              <a:t>List of Commands</a:t>
            </a:r>
            <a:endParaRPr lang="en-DE" dirty="0">
              <a:solidFill>
                <a:schemeClr val="bg1"/>
              </a:solidFill>
            </a:endParaRPr>
          </a:p>
        </p:txBody>
      </p:sp>
      <p:sp>
        <p:nvSpPr>
          <p:cNvPr id="29" name="Title 28">
            <a:extLst>
              <a:ext uri="{FF2B5EF4-FFF2-40B4-BE49-F238E27FC236}">
                <a16:creationId xmlns:a16="http://schemas.microsoft.com/office/drawing/2014/main" id="{5BA326AE-0E97-45BC-9A79-A7D23E9B3862}"/>
              </a:ext>
            </a:extLst>
          </p:cNvPr>
          <p:cNvSpPr>
            <a:spLocks noGrp="1"/>
          </p:cNvSpPr>
          <p:nvPr>
            <p:ph type="title"/>
          </p:nvPr>
        </p:nvSpPr>
        <p:spPr/>
        <p:txBody>
          <a:bodyPr/>
          <a:lstStyle/>
          <a:p>
            <a:r>
              <a:rPr lang="de-DE" dirty="0"/>
              <a:t>Rendering – Preparation on the CPU</a:t>
            </a:r>
            <a:endParaRPr lang="en-DE" dirty="0"/>
          </a:p>
        </p:txBody>
      </p:sp>
      <p:pic>
        <p:nvPicPr>
          <p:cNvPr id="2" name="Graphic 1" descr="Puzzle pieces">
            <a:extLst>
              <a:ext uri="{FF2B5EF4-FFF2-40B4-BE49-F238E27FC236}">
                <a16:creationId xmlns:a16="http://schemas.microsoft.com/office/drawing/2014/main" id="{71D4CA46-92C2-481B-B0A5-6EE7156EA8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2717" y="2837684"/>
            <a:ext cx="914400" cy="914400"/>
          </a:xfrm>
          <a:prstGeom prst="rect">
            <a:avLst/>
          </a:prstGeom>
        </p:spPr>
      </p:pic>
    </p:spTree>
    <p:extLst>
      <p:ext uri="{BB962C8B-B14F-4D97-AF65-F5344CB8AC3E}">
        <p14:creationId xmlns:p14="http://schemas.microsoft.com/office/powerpoint/2010/main" val="400134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E60D-2E11-47EA-881C-E0EC82748BEE}"/>
              </a:ext>
            </a:extLst>
          </p:cNvPr>
          <p:cNvSpPr>
            <a:spLocks noGrp="1"/>
          </p:cNvSpPr>
          <p:nvPr>
            <p:ph type="title"/>
          </p:nvPr>
        </p:nvSpPr>
        <p:spPr/>
        <p:txBody>
          <a:bodyPr/>
          <a:lstStyle/>
          <a:p>
            <a:r>
              <a:rPr lang="de-DE" dirty="0"/>
              <a:t>Render Front End</a:t>
            </a:r>
            <a:endParaRPr lang="en-DE" dirty="0"/>
          </a:p>
        </p:txBody>
      </p:sp>
      <p:pic>
        <p:nvPicPr>
          <p:cNvPr id="4" name="Picture 3" descr="A close up of a computer&#10;&#10;Description automatically generated">
            <a:extLst>
              <a:ext uri="{FF2B5EF4-FFF2-40B4-BE49-F238E27FC236}">
                <a16:creationId xmlns:a16="http://schemas.microsoft.com/office/drawing/2014/main" id="{2C3137F5-CDF2-40B4-9C6B-7DC757652579}"/>
              </a:ext>
            </a:extLst>
          </p:cNvPr>
          <p:cNvPicPr>
            <a:picLocks noChangeAspect="1"/>
          </p:cNvPicPr>
          <p:nvPr/>
        </p:nvPicPr>
        <p:blipFill>
          <a:blip r:embed="rId3"/>
          <a:stretch>
            <a:fillRect/>
          </a:stretch>
        </p:blipFill>
        <p:spPr>
          <a:xfrm>
            <a:off x="1029190" y="2530751"/>
            <a:ext cx="1937479" cy="1453571"/>
          </a:xfrm>
          <a:prstGeom prst="rect">
            <a:avLst/>
          </a:prstGeom>
        </p:spPr>
      </p:pic>
      <p:pic>
        <p:nvPicPr>
          <p:cNvPr id="6" name="Picture 5" descr="A close up of a sign&#10;&#10;Description automatically generated">
            <a:extLst>
              <a:ext uri="{FF2B5EF4-FFF2-40B4-BE49-F238E27FC236}">
                <a16:creationId xmlns:a16="http://schemas.microsoft.com/office/drawing/2014/main" id="{F87E17AE-4D01-44CC-A2BD-21336B7CD0C0}"/>
              </a:ext>
            </a:extLst>
          </p:cNvPr>
          <p:cNvPicPr>
            <a:picLocks noChangeAspect="1"/>
          </p:cNvPicPr>
          <p:nvPr/>
        </p:nvPicPr>
        <p:blipFill>
          <a:blip r:embed="rId4"/>
          <a:stretch>
            <a:fillRect/>
          </a:stretch>
        </p:blipFill>
        <p:spPr>
          <a:xfrm>
            <a:off x="7816820" y="2571729"/>
            <a:ext cx="3369774" cy="1301200"/>
          </a:xfrm>
          <a:prstGeom prst="rect">
            <a:avLst/>
          </a:prstGeom>
        </p:spPr>
      </p:pic>
      <p:cxnSp>
        <p:nvCxnSpPr>
          <p:cNvPr id="8" name="Straight Arrow Connector 7">
            <a:extLst>
              <a:ext uri="{FF2B5EF4-FFF2-40B4-BE49-F238E27FC236}">
                <a16:creationId xmlns:a16="http://schemas.microsoft.com/office/drawing/2014/main" id="{0D7EF1C7-0DCE-42D2-9062-E53FF21C26D3}"/>
              </a:ext>
            </a:extLst>
          </p:cNvPr>
          <p:cNvCxnSpPr/>
          <p:nvPr/>
        </p:nvCxnSpPr>
        <p:spPr>
          <a:xfrm>
            <a:off x="4036120" y="3257536"/>
            <a:ext cx="2917574"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FD0124-BA8F-40EF-A36A-BAFD0B7639EF}"/>
              </a:ext>
            </a:extLst>
          </p:cNvPr>
          <p:cNvSpPr txBox="1"/>
          <p:nvPr/>
        </p:nvSpPr>
        <p:spPr>
          <a:xfrm>
            <a:off x="4045782" y="2571729"/>
            <a:ext cx="2907912" cy="369332"/>
          </a:xfrm>
          <a:prstGeom prst="rect">
            <a:avLst/>
          </a:prstGeom>
          <a:noFill/>
        </p:spPr>
        <p:txBody>
          <a:bodyPr wrap="none" rtlCol="0">
            <a:spAutoFit/>
          </a:bodyPr>
          <a:lstStyle/>
          <a:p>
            <a:r>
              <a:rPr lang="de-DE" dirty="0">
                <a:solidFill>
                  <a:schemeClr val="bg1"/>
                </a:solidFill>
              </a:rPr>
              <a:t>Data (Buffers, Textures …)</a:t>
            </a:r>
            <a:endParaRPr lang="en-DE" dirty="0">
              <a:solidFill>
                <a:schemeClr val="bg1"/>
              </a:solidFill>
            </a:endParaRPr>
          </a:p>
        </p:txBody>
      </p:sp>
      <p:sp>
        <p:nvSpPr>
          <p:cNvPr id="13" name="TextBox 12">
            <a:extLst>
              <a:ext uri="{FF2B5EF4-FFF2-40B4-BE49-F238E27FC236}">
                <a16:creationId xmlns:a16="http://schemas.microsoft.com/office/drawing/2014/main" id="{95509884-70E6-4030-A42E-E5480C24A992}"/>
              </a:ext>
            </a:extLst>
          </p:cNvPr>
          <p:cNvSpPr txBox="1"/>
          <p:nvPr/>
        </p:nvSpPr>
        <p:spPr>
          <a:xfrm>
            <a:off x="969690" y="4444409"/>
            <a:ext cx="1851789" cy="369332"/>
          </a:xfrm>
          <a:prstGeom prst="rect">
            <a:avLst/>
          </a:prstGeom>
          <a:noFill/>
          <a:ln>
            <a:solidFill>
              <a:schemeClr val="bg1"/>
            </a:solidFill>
          </a:ln>
        </p:spPr>
        <p:txBody>
          <a:bodyPr wrap="none" rtlCol="0">
            <a:spAutoFit/>
          </a:bodyPr>
          <a:lstStyle/>
          <a:p>
            <a:r>
              <a:rPr lang="de-DE" dirty="0">
                <a:solidFill>
                  <a:schemeClr val="bg1"/>
                </a:solidFill>
              </a:rPr>
              <a:t>System memory</a:t>
            </a:r>
            <a:endParaRPr lang="en-DE" dirty="0">
              <a:solidFill>
                <a:schemeClr val="bg1"/>
              </a:solidFill>
            </a:endParaRPr>
          </a:p>
        </p:txBody>
      </p:sp>
      <p:sp>
        <p:nvSpPr>
          <p:cNvPr id="15" name="TextBox 14">
            <a:extLst>
              <a:ext uri="{FF2B5EF4-FFF2-40B4-BE49-F238E27FC236}">
                <a16:creationId xmlns:a16="http://schemas.microsoft.com/office/drawing/2014/main" id="{5AF8D03D-4692-4EC3-9C79-523AA3CD37E4}"/>
              </a:ext>
            </a:extLst>
          </p:cNvPr>
          <p:cNvSpPr txBox="1"/>
          <p:nvPr/>
        </p:nvSpPr>
        <p:spPr>
          <a:xfrm>
            <a:off x="8530857" y="4444409"/>
            <a:ext cx="1668085" cy="369332"/>
          </a:xfrm>
          <a:prstGeom prst="rect">
            <a:avLst/>
          </a:prstGeom>
          <a:noFill/>
          <a:ln>
            <a:solidFill>
              <a:schemeClr val="bg1"/>
            </a:solidFill>
          </a:ln>
        </p:spPr>
        <p:txBody>
          <a:bodyPr wrap="none" rtlCol="0">
            <a:spAutoFit/>
          </a:bodyPr>
          <a:lstStyle/>
          <a:p>
            <a:r>
              <a:rPr lang="de-DE" dirty="0">
                <a:solidFill>
                  <a:schemeClr val="bg1"/>
                </a:solidFill>
              </a:rPr>
              <a:t>Video memory</a:t>
            </a:r>
            <a:endParaRPr lang="en-DE" dirty="0">
              <a:solidFill>
                <a:schemeClr val="bg1"/>
              </a:solidFill>
            </a:endParaRPr>
          </a:p>
        </p:txBody>
      </p:sp>
      <p:sp>
        <p:nvSpPr>
          <p:cNvPr id="16" name="TextBox 15">
            <a:extLst>
              <a:ext uri="{FF2B5EF4-FFF2-40B4-BE49-F238E27FC236}">
                <a16:creationId xmlns:a16="http://schemas.microsoft.com/office/drawing/2014/main" id="{C86E05BD-B39D-44CD-A035-EB56B4B88A37}"/>
              </a:ext>
            </a:extLst>
          </p:cNvPr>
          <p:cNvSpPr txBox="1"/>
          <p:nvPr/>
        </p:nvSpPr>
        <p:spPr>
          <a:xfrm>
            <a:off x="5273750" y="3304599"/>
            <a:ext cx="811441" cy="369332"/>
          </a:xfrm>
          <a:prstGeom prst="rect">
            <a:avLst/>
          </a:prstGeom>
          <a:noFill/>
        </p:spPr>
        <p:txBody>
          <a:bodyPr wrap="none" rtlCol="0">
            <a:spAutoFit/>
          </a:bodyPr>
          <a:lstStyle/>
          <a:p>
            <a:r>
              <a:rPr lang="de-DE" dirty="0">
                <a:solidFill>
                  <a:schemeClr val="bg1"/>
                </a:solidFill>
              </a:rPr>
              <a:t>PCIe</a:t>
            </a:r>
            <a:r>
              <a:rPr lang="de-DE" baseline="30000" dirty="0">
                <a:solidFill>
                  <a:schemeClr val="bg1"/>
                </a:solidFill>
              </a:rPr>
              <a:t>®</a:t>
            </a:r>
            <a:endParaRPr lang="en-DE" baseline="30000" dirty="0">
              <a:solidFill>
                <a:schemeClr val="bg1"/>
              </a:solidFill>
            </a:endParaRPr>
          </a:p>
        </p:txBody>
      </p:sp>
    </p:spTree>
    <p:extLst>
      <p:ext uri="{BB962C8B-B14F-4D97-AF65-F5344CB8AC3E}">
        <p14:creationId xmlns:p14="http://schemas.microsoft.com/office/powerpoint/2010/main" val="183085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E60D-2E11-47EA-881C-E0EC82748BEE}"/>
              </a:ext>
            </a:extLst>
          </p:cNvPr>
          <p:cNvSpPr>
            <a:spLocks noGrp="1"/>
          </p:cNvSpPr>
          <p:nvPr>
            <p:ph type="title"/>
          </p:nvPr>
        </p:nvSpPr>
        <p:spPr/>
        <p:txBody>
          <a:bodyPr/>
          <a:lstStyle/>
          <a:p>
            <a:r>
              <a:rPr lang="de-DE" dirty="0"/>
              <a:t>GPU Commands</a:t>
            </a:r>
            <a:endParaRPr lang="en-DE" dirty="0"/>
          </a:p>
        </p:txBody>
      </p:sp>
      <p:pic>
        <p:nvPicPr>
          <p:cNvPr id="4" name="Picture 3" descr="A close up of a computer&#10;&#10;Description automatically generated">
            <a:extLst>
              <a:ext uri="{FF2B5EF4-FFF2-40B4-BE49-F238E27FC236}">
                <a16:creationId xmlns:a16="http://schemas.microsoft.com/office/drawing/2014/main" id="{2C3137F5-CDF2-40B4-9C6B-7DC757652579}"/>
              </a:ext>
            </a:extLst>
          </p:cNvPr>
          <p:cNvPicPr>
            <a:picLocks noChangeAspect="1"/>
          </p:cNvPicPr>
          <p:nvPr/>
        </p:nvPicPr>
        <p:blipFill>
          <a:blip r:embed="rId3"/>
          <a:stretch>
            <a:fillRect/>
          </a:stretch>
        </p:blipFill>
        <p:spPr>
          <a:xfrm>
            <a:off x="731478" y="1790725"/>
            <a:ext cx="1937479" cy="1453571"/>
          </a:xfrm>
          <a:prstGeom prst="rect">
            <a:avLst/>
          </a:prstGeom>
        </p:spPr>
      </p:pic>
      <p:pic>
        <p:nvPicPr>
          <p:cNvPr id="6" name="Picture 5" descr="A close up of a sign&#10;&#10;Description automatically generated">
            <a:extLst>
              <a:ext uri="{FF2B5EF4-FFF2-40B4-BE49-F238E27FC236}">
                <a16:creationId xmlns:a16="http://schemas.microsoft.com/office/drawing/2014/main" id="{F87E17AE-4D01-44CC-A2BD-21336B7CD0C0}"/>
              </a:ext>
            </a:extLst>
          </p:cNvPr>
          <p:cNvPicPr>
            <a:picLocks noChangeAspect="1"/>
          </p:cNvPicPr>
          <p:nvPr/>
        </p:nvPicPr>
        <p:blipFill>
          <a:blip r:embed="rId4"/>
          <a:stretch>
            <a:fillRect/>
          </a:stretch>
        </p:blipFill>
        <p:spPr>
          <a:xfrm>
            <a:off x="7519108" y="1831703"/>
            <a:ext cx="3369774" cy="1301200"/>
          </a:xfrm>
          <a:prstGeom prst="rect">
            <a:avLst/>
          </a:prstGeom>
        </p:spPr>
      </p:pic>
      <p:cxnSp>
        <p:nvCxnSpPr>
          <p:cNvPr id="8" name="Straight Arrow Connector 7">
            <a:extLst>
              <a:ext uri="{FF2B5EF4-FFF2-40B4-BE49-F238E27FC236}">
                <a16:creationId xmlns:a16="http://schemas.microsoft.com/office/drawing/2014/main" id="{0D7EF1C7-0DCE-42D2-9062-E53FF21C26D3}"/>
              </a:ext>
            </a:extLst>
          </p:cNvPr>
          <p:cNvCxnSpPr/>
          <p:nvPr/>
        </p:nvCxnSpPr>
        <p:spPr>
          <a:xfrm>
            <a:off x="3738408" y="2517510"/>
            <a:ext cx="2917574"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FD0124-BA8F-40EF-A36A-BAFD0B7639EF}"/>
              </a:ext>
            </a:extLst>
          </p:cNvPr>
          <p:cNvSpPr txBox="1"/>
          <p:nvPr/>
        </p:nvSpPr>
        <p:spPr>
          <a:xfrm>
            <a:off x="4175120" y="1846270"/>
            <a:ext cx="2044149" cy="369332"/>
          </a:xfrm>
          <a:prstGeom prst="rect">
            <a:avLst/>
          </a:prstGeom>
          <a:noFill/>
        </p:spPr>
        <p:txBody>
          <a:bodyPr wrap="none" rtlCol="0">
            <a:spAutoFit/>
          </a:bodyPr>
          <a:lstStyle/>
          <a:p>
            <a:r>
              <a:rPr lang="de-DE" dirty="0">
                <a:solidFill>
                  <a:schemeClr val="bg1"/>
                </a:solidFill>
              </a:rPr>
              <a:t>List of Commands</a:t>
            </a:r>
            <a:endParaRPr lang="en-DE" dirty="0">
              <a:solidFill>
                <a:schemeClr val="bg1"/>
              </a:solidFill>
            </a:endParaRPr>
          </a:p>
        </p:txBody>
      </p:sp>
      <p:sp>
        <p:nvSpPr>
          <p:cNvPr id="3" name="TextBox 2">
            <a:extLst>
              <a:ext uri="{FF2B5EF4-FFF2-40B4-BE49-F238E27FC236}">
                <a16:creationId xmlns:a16="http://schemas.microsoft.com/office/drawing/2014/main" id="{EE7BDAA9-6316-4F80-A36C-0A2895B38A48}"/>
              </a:ext>
            </a:extLst>
          </p:cNvPr>
          <p:cNvSpPr txBox="1"/>
          <p:nvPr/>
        </p:nvSpPr>
        <p:spPr>
          <a:xfrm>
            <a:off x="3910615" y="2819419"/>
            <a:ext cx="2547492" cy="1231106"/>
          </a:xfrm>
          <a:prstGeom prst="rect">
            <a:avLst/>
          </a:prstGeom>
          <a:noFill/>
        </p:spPr>
        <p:txBody>
          <a:bodyPr wrap="none" rtlCol="0">
            <a:spAutoFit/>
          </a:bodyPr>
          <a:lstStyle/>
          <a:p>
            <a:r>
              <a:rPr lang="de-DE" sz="1400" dirty="0">
                <a:solidFill>
                  <a:schemeClr val="bg1"/>
                </a:solidFill>
                <a:latin typeface="Courier New" panose="02070309020205020404" pitchFamily="49" charset="0"/>
                <a:cs typeface="Courier New" panose="02070309020205020404" pitchFamily="49" charset="0"/>
              </a:rPr>
              <a:t>vkCmdBindPipeline</a:t>
            </a:r>
          </a:p>
          <a:p>
            <a:r>
              <a:rPr lang="de-DE" sz="1400" dirty="0">
                <a:solidFill>
                  <a:schemeClr val="bg1"/>
                </a:solidFill>
                <a:latin typeface="Courier New" panose="02070309020205020404" pitchFamily="49" charset="0"/>
                <a:cs typeface="Courier New" panose="02070309020205020404" pitchFamily="49" charset="0"/>
              </a:rPr>
              <a:t>vkCmdBindVertexBuffers</a:t>
            </a:r>
          </a:p>
          <a:p>
            <a:r>
              <a:rPr lang="de-DE" sz="1400" dirty="0">
                <a:solidFill>
                  <a:schemeClr val="bg1"/>
                </a:solidFill>
                <a:latin typeface="Courier New" panose="02070309020205020404" pitchFamily="49" charset="0"/>
                <a:cs typeface="Courier New" panose="02070309020205020404" pitchFamily="49" charset="0"/>
              </a:rPr>
              <a:t>vkCmdBindIndexBuffer</a:t>
            </a:r>
          </a:p>
          <a:p>
            <a:r>
              <a:rPr lang="de-DE" sz="1400" dirty="0">
                <a:solidFill>
                  <a:schemeClr val="bg1"/>
                </a:solidFill>
                <a:latin typeface="Courier New" panose="02070309020205020404" pitchFamily="49" charset="0"/>
                <a:cs typeface="Courier New" panose="02070309020205020404" pitchFamily="49" charset="0"/>
              </a:rPr>
              <a:t>vkCmdDrawIndexed</a:t>
            </a:r>
          </a:p>
          <a:p>
            <a:r>
              <a:rPr lang="de-DE" dirty="0">
                <a:solidFill>
                  <a:schemeClr val="bg1"/>
                </a:solidFill>
              </a:rPr>
              <a:t>…</a:t>
            </a:r>
          </a:p>
        </p:txBody>
      </p:sp>
      <p:grpSp>
        <p:nvGrpSpPr>
          <p:cNvPr id="9" name="Group 8">
            <a:extLst>
              <a:ext uri="{FF2B5EF4-FFF2-40B4-BE49-F238E27FC236}">
                <a16:creationId xmlns:a16="http://schemas.microsoft.com/office/drawing/2014/main" id="{B91BBBF8-EC6C-4AB9-878F-A73D41FC6D43}"/>
              </a:ext>
            </a:extLst>
          </p:cNvPr>
          <p:cNvGrpSpPr/>
          <p:nvPr/>
        </p:nvGrpSpPr>
        <p:grpSpPr>
          <a:xfrm>
            <a:off x="2871789" y="2889332"/>
            <a:ext cx="813521" cy="813521"/>
            <a:chOff x="790353" y="505046"/>
            <a:chExt cx="2280329" cy="2280329"/>
          </a:xfrm>
        </p:grpSpPr>
        <p:pic>
          <p:nvPicPr>
            <p:cNvPr id="10" name="Graphic 9" descr="Fox">
              <a:extLst>
                <a:ext uri="{FF2B5EF4-FFF2-40B4-BE49-F238E27FC236}">
                  <a16:creationId xmlns:a16="http://schemas.microsoft.com/office/drawing/2014/main" id="{3C25F159-2DC2-47E5-AAAB-EFAA8A630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53" y="505046"/>
              <a:ext cx="2280329" cy="2280329"/>
            </a:xfrm>
            <a:prstGeom prst="rect">
              <a:avLst/>
            </a:prstGeom>
          </p:spPr>
        </p:pic>
        <p:sp>
          <p:nvSpPr>
            <p:cNvPr id="11" name="Isosceles Triangle 10">
              <a:extLst>
                <a:ext uri="{FF2B5EF4-FFF2-40B4-BE49-F238E27FC236}">
                  <a16:creationId xmlns:a16="http://schemas.microsoft.com/office/drawing/2014/main" id="{03FD1BC5-E104-4079-B1CD-49A9DFAC3C67}"/>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3" name="Isosceles Triangle 12">
              <a:extLst>
                <a:ext uri="{FF2B5EF4-FFF2-40B4-BE49-F238E27FC236}">
                  <a16:creationId xmlns:a16="http://schemas.microsoft.com/office/drawing/2014/main" id="{C3F30C1B-191C-46C5-A778-26E6623BA881}"/>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4" name="Isosceles Triangle 13">
              <a:extLst>
                <a:ext uri="{FF2B5EF4-FFF2-40B4-BE49-F238E27FC236}">
                  <a16:creationId xmlns:a16="http://schemas.microsoft.com/office/drawing/2014/main" id="{04FF40C7-4200-42C1-AD7E-F74F72AEF779}"/>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5" name="Isosceles Triangle 14">
              <a:extLst>
                <a:ext uri="{FF2B5EF4-FFF2-40B4-BE49-F238E27FC236}">
                  <a16:creationId xmlns:a16="http://schemas.microsoft.com/office/drawing/2014/main" id="{7AC74251-DDA7-4A64-8F1F-8E7D053580F9}"/>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7" name="TextBox 6">
            <a:extLst>
              <a:ext uri="{FF2B5EF4-FFF2-40B4-BE49-F238E27FC236}">
                <a16:creationId xmlns:a16="http://schemas.microsoft.com/office/drawing/2014/main" id="{ADDDAA6E-AA6B-4534-A47E-6EC0AF387F5D}"/>
              </a:ext>
            </a:extLst>
          </p:cNvPr>
          <p:cNvSpPr txBox="1"/>
          <p:nvPr/>
        </p:nvSpPr>
        <p:spPr>
          <a:xfrm>
            <a:off x="6962169" y="3296093"/>
            <a:ext cx="4948791" cy="1200329"/>
          </a:xfrm>
          <a:prstGeom prst="rect">
            <a:avLst/>
          </a:prstGeom>
          <a:noFill/>
        </p:spPr>
        <p:txBody>
          <a:bodyPr wrap="none" rtlCol="0">
            <a:spAutoFit/>
          </a:bodyPr>
          <a:lstStyle/>
          <a:p>
            <a:pPr marL="285750" indent="-285750">
              <a:buFont typeface="Wingdings" panose="05000000000000000000" pitchFamily="2" charset="2"/>
              <a:buChar char="§"/>
            </a:pPr>
            <a:r>
              <a:rPr lang="de-DE" dirty="0">
                <a:solidFill>
                  <a:schemeClr val="bg1"/>
                </a:solidFill>
              </a:rPr>
              <a:t>Send a batch of commands to the GPU</a:t>
            </a:r>
            <a:br>
              <a:rPr lang="de-DE" dirty="0">
                <a:solidFill>
                  <a:schemeClr val="bg1"/>
                </a:solidFill>
              </a:rPr>
            </a:br>
            <a:r>
              <a:rPr lang="de-DE" dirty="0">
                <a:solidFill>
                  <a:schemeClr val="bg1"/>
                </a:solidFill>
              </a:rPr>
              <a:t>so the GPU is busy for quite a while.</a:t>
            </a:r>
          </a:p>
          <a:p>
            <a:pPr marL="285750" indent="-285750">
              <a:buFont typeface="Wingdings" panose="05000000000000000000" pitchFamily="2" charset="2"/>
              <a:buChar char="§"/>
            </a:pPr>
            <a:r>
              <a:rPr lang="de-DE" dirty="0">
                <a:solidFill>
                  <a:schemeClr val="bg1"/>
                </a:solidFill>
              </a:rPr>
              <a:t>Every command list submission takes some</a:t>
            </a:r>
            <a:br>
              <a:rPr lang="de-DE" dirty="0">
                <a:solidFill>
                  <a:schemeClr val="bg1"/>
                </a:solidFill>
              </a:rPr>
            </a:br>
            <a:r>
              <a:rPr lang="de-DE" dirty="0">
                <a:solidFill>
                  <a:schemeClr val="bg1"/>
                </a:solidFill>
              </a:rPr>
              <a:t>time!</a:t>
            </a:r>
            <a:endParaRPr lang="en-DE" dirty="0">
              <a:solidFill>
                <a:schemeClr val="bg1"/>
              </a:solidFill>
            </a:endParaRPr>
          </a:p>
        </p:txBody>
      </p:sp>
    </p:spTree>
    <p:extLst>
      <p:ext uri="{BB962C8B-B14F-4D97-AF65-F5344CB8AC3E}">
        <p14:creationId xmlns:p14="http://schemas.microsoft.com/office/powerpoint/2010/main" val="264440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E60D-2E11-47EA-881C-E0EC82748BEE}"/>
              </a:ext>
            </a:extLst>
          </p:cNvPr>
          <p:cNvSpPr>
            <a:spLocks noGrp="1"/>
          </p:cNvSpPr>
          <p:nvPr>
            <p:ph type="title"/>
          </p:nvPr>
        </p:nvSpPr>
        <p:spPr/>
        <p:txBody>
          <a:bodyPr/>
          <a:lstStyle/>
          <a:p>
            <a:r>
              <a:rPr lang="de-DE" dirty="0"/>
              <a:t>GPU Commands</a:t>
            </a:r>
            <a:endParaRPr lang="en-DE" dirty="0"/>
          </a:p>
        </p:txBody>
      </p:sp>
      <p:pic>
        <p:nvPicPr>
          <p:cNvPr id="4" name="Picture 3" descr="A close up of a computer&#10;&#10;Description automatically generated">
            <a:extLst>
              <a:ext uri="{FF2B5EF4-FFF2-40B4-BE49-F238E27FC236}">
                <a16:creationId xmlns:a16="http://schemas.microsoft.com/office/drawing/2014/main" id="{2C3137F5-CDF2-40B4-9C6B-7DC757652579}"/>
              </a:ext>
            </a:extLst>
          </p:cNvPr>
          <p:cNvPicPr>
            <a:picLocks noChangeAspect="1"/>
          </p:cNvPicPr>
          <p:nvPr/>
        </p:nvPicPr>
        <p:blipFill>
          <a:blip r:embed="rId3"/>
          <a:stretch>
            <a:fillRect/>
          </a:stretch>
        </p:blipFill>
        <p:spPr>
          <a:xfrm>
            <a:off x="731478" y="1790725"/>
            <a:ext cx="1937479" cy="1453571"/>
          </a:xfrm>
          <a:prstGeom prst="rect">
            <a:avLst/>
          </a:prstGeom>
        </p:spPr>
      </p:pic>
      <p:pic>
        <p:nvPicPr>
          <p:cNvPr id="6" name="Picture 5" descr="A close up of a sign&#10;&#10;Description automatically generated">
            <a:extLst>
              <a:ext uri="{FF2B5EF4-FFF2-40B4-BE49-F238E27FC236}">
                <a16:creationId xmlns:a16="http://schemas.microsoft.com/office/drawing/2014/main" id="{F87E17AE-4D01-44CC-A2BD-21336B7CD0C0}"/>
              </a:ext>
            </a:extLst>
          </p:cNvPr>
          <p:cNvPicPr>
            <a:picLocks noChangeAspect="1"/>
          </p:cNvPicPr>
          <p:nvPr/>
        </p:nvPicPr>
        <p:blipFill>
          <a:blip r:embed="rId4"/>
          <a:stretch>
            <a:fillRect/>
          </a:stretch>
        </p:blipFill>
        <p:spPr>
          <a:xfrm>
            <a:off x="7519108" y="1831703"/>
            <a:ext cx="3369774" cy="1301200"/>
          </a:xfrm>
          <a:prstGeom prst="rect">
            <a:avLst/>
          </a:prstGeom>
        </p:spPr>
      </p:pic>
      <p:cxnSp>
        <p:nvCxnSpPr>
          <p:cNvPr id="8" name="Straight Arrow Connector 7">
            <a:extLst>
              <a:ext uri="{FF2B5EF4-FFF2-40B4-BE49-F238E27FC236}">
                <a16:creationId xmlns:a16="http://schemas.microsoft.com/office/drawing/2014/main" id="{0D7EF1C7-0DCE-42D2-9062-E53FF21C26D3}"/>
              </a:ext>
            </a:extLst>
          </p:cNvPr>
          <p:cNvCxnSpPr/>
          <p:nvPr/>
        </p:nvCxnSpPr>
        <p:spPr>
          <a:xfrm>
            <a:off x="3738408" y="2517510"/>
            <a:ext cx="2917574"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FD0124-BA8F-40EF-A36A-BAFD0B7639EF}"/>
              </a:ext>
            </a:extLst>
          </p:cNvPr>
          <p:cNvSpPr txBox="1"/>
          <p:nvPr/>
        </p:nvSpPr>
        <p:spPr>
          <a:xfrm>
            <a:off x="4175120" y="1846270"/>
            <a:ext cx="2044149" cy="369332"/>
          </a:xfrm>
          <a:prstGeom prst="rect">
            <a:avLst/>
          </a:prstGeom>
          <a:noFill/>
        </p:spPr>
        <p:txBody>
          <a:bodyPr wrap="none" rtlCol="0">
            <a:spAutoFit/>
          </a:bodyPr>
          <a:lstStyle/>
          <a:p>
            <a:r>
              <a:rPr lang="de-DE" dirty="0">
                <a:solidFill>
                  <a:schemeClr val="bg1"/>
                </a:solidFill>
              </a:rPr>
              <a:t>List of Commands</a:t>
            </a:r>
            <a:endParaRPr lang="en-DE" dirty="0">
              <a:solidFill>
                <a:schemeClr val="bg1"/>
              </a:solidFill>
            </a:endParaRPr>
          </a:p>
        </p:txBody>
      </p:sp>
      <p:sp>
        <p:nvSpPr>
          <p:cNvPr id="3" name="TextBox 2">
            <a:extLst>
              <a:ext uri="{FF2B5EF4-FFF2-40B4-BE49-F238E27FC236}">
                <a16:creationId xmlns:a16="http://schemas.microsoft.com/office/drawing/2014/main" id="{EE7BDAA9-6316-4F80-A36C-0A2895B38A48}"/>
              </a:ext>
            </a:extLst>
          </p:cNvPr>
          <p:cNvSpPr txBox="1"/>
          <p:nvPr/>
        </p:nvSpPr>
        <p:spPr>
          <a:xfrm>
            <a:off x="3910615" y="2819419"/>
            <a:ext cx="2547492" cy="1231106"/>
          </a:xfrm>
          <a:prstGeom prst="rect">
            <a:avLst/>
          </a:prstGeom>
          <a:noFill/>
        </p:spPr>
        <p:txBody>
          <a:bodyPr wrap="none" rtlCol="0">
            <a:spAutoFit/>
          </a:bodyPr>
          <a:lstStyle/>
          <a:p>
            <a:r>
              <a:rPr lang="de-DE" sz="1400" dirty="0">
                <a:solidFill>
                  <a:schemeClr val="bg1"/>
                </a:solidFill>
                <a:latin typeface="Courier New" panose="02070309020205020404" pitchFamily="49" charset="0"/>
                <a:cs typeface="Courier New" panose="02070309020205020404" pitchFamily="49" charset="0"/>
              </a:rPr>
              <a:t>vkCmdBindPipeline</a:t>
            </a:r>
          </a:p>
          <a:p>
            <a:r>
              <a:rPr lang="de-DE" sz="1400" dirty="0">
                <a:solidFill>
                  <a:schemeClr val="bg1"/>
                </a:solidFill>
                <a:latin typeface="Courier New" panose="02070309020205020404" pitchFamily="49" charset="0"/>
                <a:cs typeface="Courier New" panose="02070309020205020404" pitchFamily="49" charset="0"/>
              </a:rPr>
              <a:t>vkCmdBindVertexBuffers</a:t>
            </a:r>
          </a:p>
          <a:p>
            <a:r>
              <a:rPr lang="de-DE" sz="1400" dirty="0">
                <a:solidFill>
                  <a:schemeClr val="bg1"/>
                </a:solidFill>
                <a:latin typeface="Courier New" panose="02070309020205020404" pitchFamily="49" charset="0"/>
                <a:cs typeface="Courier New" panose="02070309020205020404" pitchFamily="49" charset="0"/>
              </a:rPr>
              <a:t>vkCmdBindIndexBuffer</a:t>
            </a:r>
          </a:p>
          <a:p>
            <a:r>
              <a:rPr lang="de-DE" sz="1400" dirty="0">
                <a:solidFill>
                  <a:schemeClr val="bg1"/>
                </a:solidFill>
                <a:latin typeface="Courier New" panose="02070309020205020404" pitchFamily="49" charset="0"/>
                <a:cs typeface="Courier New" panose="02070309020205020404" pitchFamily="49" charset="0"/>
              </a:rPr>
              <a:t>vkCmdDrawIndexed</a:t>
            </a:r>
          </a:p>
          <a:p>
            <a:r>
              <a:rPr lang="de-DE" dirty="0">
                <a:solidFill>
                  <a:schemeClr val="bg1"/>
                </a:solidFill>
              </a:rPr>
              <a:t>…</a:t>
            </a:r>
          </a:p>
        </p:txBody>
      </p:sp>
      <p:grpSp>
        <p:nvGrpSpPr>
          <p:cNvPr id="9" name="Group 8">
            <a:extLst>
              <a:ext uri="{FF2B5EF4-FFF2-40B4-BE49-F238E27FC236}">
                <a16:creationId xmlns:a16="http://schemas.microsoft.com/office/drawing/2014/main" id="{B91BBBF8-EC6C-4AB9-878F-A73D41FC6D43}"/>
              </a:ext>
            </a:extLst>
          </p:cNvPr>
          <p:cNvGrpSpPr/>
          <p:nvPr/>
        </p:nvGrpSpPr>
        <p:grpSpPr>
          <a:xfrm>
            <a:off x="2871789" y="2889332"/>
            <a:ext cx="813521" cy="813521"/>
            <a:chOff x="790353" y="505046"/>
            <a:chExt cx="2280329" cy="2280329"/>
          </a:xfrm>
        </p:grpSpPr>
        <p:pic>
          <p:nvPicPr>
            <p:cNvPr id="10" name="Graphic 9" descr="Fox">
              <a:extLst>
                <a:ext uri="{FF2B5EF4-FFF2-40B4-BE49-F238E27FC236}">
                  <a16:creationId xmlns:a16="http://schemas.microsoft.com/office/drawing/2014/main" id="{3C25F159-2DC2-47E5-AAAB-EFAA8A630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53" y="505046"/>
              <a:ext cx="2280329" cy="2280329"/>
            </a:xfrm>
            <a:prstGeom prst="rect">
              <a:avLst/>
            </a:prstGeom>
          </p:spPr>
        </p:pic>
        <p:sp>
          <p:nvSpPr>
            <p:cNvPr id="11" name="Isosceles Triangle 10">
              <a:extLst>
                <a:ext uri="{FF2B5EF4-FFF2-40B4-BE49-F238E27FC236}">
                  <a16:creationId xmlns:a16="http://schemas.microsoft.com/office/drawing/2014/main" id="{03FD1BC5-E104-4079-B1CD-49A9DFAC3C67}"/>
                </a:ext>
              </a:extLst>
            </p:cNvPr>
            <p:cNvSpPr/>
            <p:nvPr/>
          </p:nvSpPr>
          <p:spPr>
            <a:xfrm>
              <a:off x="2015933"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3" name="Isosceles Triangle 12">
              <a:extLst>
                <a:ext uri="{FF2B5EF4-FFF2-40B4-BE49-F238E27FC236}">
                  <a16:creationId xmlns:a16="http://schemas.microsoft.com/office/drawing/2014/main" id="{C3F30C1B-191C-46C5-A778-26E6623BA881}"/>
                </a:ext>
              </a:extLst>
            </p:cNvPr>
            <p:cNvSpPr/>
            <p:nvPr/>
          </p:nvSpPr>
          <p:spPr>
            <a:xfrm rot="10800000">
              <a:off x="2122258"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4" name="Isosceles Triangle 13">
              <a:extLst>
                <a:ext uri="{FF2B5EF4-FFF2-40B4-BE49-F238E27FC236}">
                  <a16:creationId xmlns:a16="http://schemas.microsoft.com/office/drawing/2014/main" id="{04FF40C7-4200-42C1-AD7E-F74F72AEF779}"/>
                </a:ext>
              </a:extLst>
            </p:cNvPr>
            <p:cNvSpPr/>
            <p:nvPr/>
          </p:nvSpPr>
          <p:spPr>
            <a:xfrm>
              <a:off x="2228584" y="1539594"/>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sp>
          <p:nvSpPr>
            <p:cNvPr id="15" name="Isosceles Triangle 14">
              <a:extLst>
                <a:ext uri="{FF2B5EF4-FFF2-40B4-BE49-F238E27FC236}">
                  <a16:creationId xmlns:a16="http://schemas.microsoft.com/office/drawing/2014/main" id="{7AC74251-DDA7-4A64-8F1F-8E7D053580F9}"/>
                </a:ext>
              </a:extLst>
            </p:cNvPr>
            <p:cNvSpPr/>
            <p:nvPr/>
          </p:nvSpPr>
          <p:spPr>
            <a:xfrm rot="10800000">
              <a:off x="1909606" y="1539593"/>
              <a:ext cx="212651" cy="20414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bg1"/>
                  </a:solidFill>
                </a:ln>
                <a:solidFill>
                  <a:schemeClr val="bg1"/>
                </a:solidFill>
              </a:endParaRPr>
            </a:p>
          </p:txBody>
        </p:sp>
      </p:grpSp>
      <p:sp>
        <p:nvSpPr>
          <p:cNvPr id="7" name="TextBox 6">
            <a:extLst>
              <a:ext uri="{FF2B5EF4-FFF2-40B4-BE49-F238E27FC236}">
                <a16:creationId xmlns:a16="http://schemas.microsoft.com/office/drawing/2014/main" id="{ADDDAA6E-AA6B-4534-A47E-6EC0AF387F5D}"/>
              </a:ext>
            </a:extLst>
          </p:cNvPr>
          <p:cNvSpPr txBox="1"/>
          <p:nvPr/>
        </p:nvSpPr>
        <p:spPr>
          <a:xfrm>
            <a:off x="6962169" y="3296093"/>
            <a:ext cx="4948791" cy="1200329"/>
          </a:xfrm>
          <a:prstGeom prst="rect">
            <a:avLst/>
          </a:prstGeom>
          <a:noFill/>
        </p:spPr>
        <p:txBody>
          <a:bodyPr wrap="none" rtlCol="0">
            <a:spAutoFit/>
          </a:bodyPr>
          <a:lstStyle/>
          <a:p>
            <a:pPr marL="285750" indent="-285750">
              <a:buFont typeface="Wingdings" panose="05000000000000000000" pitchFamily="2" charset="2"/>
              <a:buChar char="§"/>
            </a:pPr>
            <a:r>
              <a:rPr lang="de-DE" dirty="0">
                <a:solidFill>
                  <a:schemeClr val="bg1"/>
                </a:solidFill>
              </a:rPr>
              <a:t>Send a batch of commands to the GPU</a:t>
            </a:r>
            <a:br>
              <a:rPr lang="de-DE" dirty="0">
                <a:solidFill>
                  <a:schemeClr val="bg1"/>
                </a:solidFill>
              </a:rPr>
            </a:br>
            <a:r>
              <a:rPr lang="de-DE" dirty="0">
                <a:solidFill>
                  <a:schemeClr val="bg1"/>
                </a:solidFill>
              </a:rPr>
              <a:t>so the GPU is busy for quite a while.</a:t>
            </a:r>
          </a:p>
          <a:p>
            <a:pPr marL="285750" indent="-285750">
              <a:buFont typeface="Wingdings" panose="05000000000000000000" pitchFamily="2" charset="2"/>
              <a:buChar char="§"/>
            </a:pPr>
            <a:r>
              <a:rPr lang="de-DE" dirty="0">
                <a:solidFill>
                  <a:schemeClr val="bg1"/>
                </a:solidFill>
              </a:rPr>
              <a:t>Every command list submission takes some</a:t>
            </a:r>
            <a:br>
              <a:rPr lang="de-DE" dirty="0">
                <a:solidFill>
                  <a:schemeClr val="bg1"/>
                </a:solidFill>
              </a:rPr>
            </a:br>
            <a:r>
              <a:rPr lang="de-DE" dirty="0">
                <a:solidFill>
                  <a:schemeClr val="bg1"/>
                </a:solidFill>
              </a:rPr>
              <a:t>time!</a:t>
            </a:r>
            <a:endParaRPr lang="en-DE" dirty="0">
              <a:solidFill>
                <a:schemeClr val="bg1"/>
              </a:solidFill>
            </a:endParaRPr>
          </a:p>
        </p:txBody>
      </p:sp>
      <p:sp>
        <p:nvSpPr>
          <p:cNvPr id="5" name="TextBox 4">
            <a:extLst>
              <a:ext uri="{FF2B5EF4-FFF2-40B4-BE49-F238E27FC236}">
                <a16:creationId xmlns:a16="http://schemas.microsoft.com/office/drawing/2014/main" id="{3883F527-8BC6-4262-91BB-034D95526475}"/>
              </a:ext>
            </a:extLst>
          </p:cNvPr>
          <p:cNvSpPr txBox="1"/>
          <p:nvPr/>
        </p:nvSpPr>
        <p:spPr>
          <a:xfrm>
            <a:off x="153109" y="4271046"/>
            <a:ext cx="12086963" cy="1477328"/>
          </a:xfrm>
          <a:prstGeom prst="rect">
            <a:avLst/>
          </a:prstGeom>
          <a:noFill/>
        </p:spPr>
        <p:txBody>
          <a:bodyPr wrap="none" rtlCol="0">
            <a:spAutoFit/>
          </a:bodyPr>
          <a:lstStyle/>
          <a:p>
            <a:pPr marL="285750" indent="-285750">
              <a:buFont typeface="Wingdings" panose="05000000000000000000" pitchFamily="2" charset="2"/>
              <a:buChar char="§"/>
            </a:pPr>
            <a:r>
              <a:rPr lang="de-DE" dirty="0">
                <a:solidFill>
                  <a:schemeClr val="bg1"/>
                </a:solidFill>
                <a:latin typeface="Courier New" panose="02070309020205020404" pitchFamily="49" charset="0"/>
                <a:cs typeface="Courier New" panose="02070309020205020404" pitchFamily="49" charset="0"/>
              </a:rPr>
              <a:t>vkCmdBindPipeline</a:t>
            </a:r>
            <a:r>
              <a:rPr lang="de-DE" dirty="0">
                <a:solidFill>
                  <a:schemeClr val="bg1"/>
                </a:solidFill>
              </a:rPr>
              <a:t>: Sets the GPU into the correct state.</a:t>
            </a:r>
            <a:br>
              <a:rPr lang="de-DE" dirty="0">
                <a:solidFill>
                  <a:schemeClr val="bg1"/>
                </a:solidFill>
              </a:rPr>
            </a:br>
            <a:r>
              <a:rPr lang="de-DE" dirty="0">
                <a:solidFill>
                  <a:schemeClr val="bg1"/>
                </a:solidFill>
              </a:rPr>
              <a:t>	</a:t>
            </a:r>
            <a:r>
              <a:rPr lang="de-DE" dirty="0">
                <a:solidFill>
                  <a:schemeClr val="bg1"/>
                </a:solidFill>
                <a:sym typeface="Wingdings" panose="05000000000000000000" pitchFamily="2" charset="2"/>
              </a:rPr>
              <a:t> Contains the settings for the different stages of the graphics pipeline.</a:t>
            </a:r>
            <a:endParaRPr lang="de-DE" dirty="0">
              <a:solidFill>
                <a:schemeClr val="bg1"/>
              </a:solidFill>
            </a:endParaRPr>
          </a:p>
          <a:p>
            <a:pPr marL="285750" indent="-285750">
              <a:buFont typeface="Wingdings" panose="05000000000000000000" pitchFamily="2" charset="2"/>
              <a:buChar char="§"/>
            </a:pPr>
            <a:r>
              <a:rPr lang="de-DE" dirty="0">
                <a:solidFill>
                  <a:schemeClr val="bg1"/>
                </a:solidFill>
                <a:latin typeface="Courier New" panose="02070309020205020404" pitchFamily="49" charset="0"/>
                <a:cs typeface="Courier New" panose="02070309020205020404" pitchFamily="49" charset="0"/>
              </a:rPr>
              <a:t>vkCmdBindVertexBuffers</a:t>
            </a:r>
            <a:r>
              <a:rPr lang="de-DE" dirty="0">
                <a:solidFill>
                  <a:schemeClr val="bg1"/>
                </a:solidFill>
              </a:rPr>
              <a:t>: Tells the GPU which vertex buffers to access for the next drawcalls.</a:t>
            </a:r>
          </a:p>
          <a:p>
            <a:pPr marL="285750" indent="-285750">
              <a:buFont typeface="Wingdings" panose="05000000000000000000" pitchFamily="2" charset="2"/>
              <a:buChar char="§"/>
            </a:pPr>
            <a:r>
              <a:rPr lang="de-DE" dirty="0">
                <a:solidFill>
                  <a:schemeClr val="bg1"/>
                </a:solidFill>
                <a:latin typeface="Courier New" panose="02070309020205020404" pitchFamily="49" charset="0"/>
                <a:cs typeface="Courier New" panose="02070309020205020404" pitchFamily="49" charset="0"/>
              </a:rPr>
              <a:t>vkCmdBindIndexBuffer</a:t>
            </a:r>
            <a:r>
              <a:rPr lang="de-DE" dirty="0">
                <a:solidFill>
                  <a:schemeClr val="bg1"/>
                </a:solidFill>
              </a:rPr>
              <a:t>: Tells the GPU which index buffer to access for the next draw calls.</a:t>
            </a:r>
          </a:p>
          <a:p>
            <a:pPr marL="285750" indent="-285750">
              <a:buFont typeface="Wingdings" panose="05000000000000000000" pitchFamily="2" charset="2"/>
              <a:buChar char="§"/>
            </a:pPr>
            <a:r>
              <a:rPr lang="de-DE" dirty="0">
                <a:solidFill>
                  <a:schemeClr val="bg1"/>
                </a:solidFill>
                <a:latin typeface="Courier New" panose="02070309020205020404" pitchFamily="49" charset="0"/>
                <a:cs typeface="Courier New" panose="02070309020205020404" pitchFamily="49" charset="0"/>
              </a:rPr>
              <a:t>vkCmdDrawIndexed</a:t>
            </a:r>
            <a:r>
              <a:rPr lang="de-DE" dirty="0">
                <a:solidFill>
                  <a:schemeClr val="bg1"/>
                </a:solidFill>
              </a:rPr>
              <a:t>: The actual draw call </a:t>
            </a:r>
            <a:r>
              <a:rPr lang="de-DE" dirty="0">
                <a:solidFill>
                  <a:schemeClr val="bg1"/>
                </a:solidFill>
                <a:sym typeface="Wingdings" panose="05000000000000000000" pitchFamily="2" charset="2"/>
              </a:rPr>
              <a:t></a:t>
            </a:r>
            <a:r>
              <a:rPr lang="de-DE" dirty="0">
                <a:solidFill>
                  <a:schemeClr val="bg1"/>
                </a:solidFill>
              </a:rPr>
              <a:t> will process the specified vertices according to the state of the GPU.</a:t>
            </a:r>
          </a:p>
        </p:txBody>
      </p:sp>
    </p:spTree>
    <p:extLst>
      <p:ext uri="{BB962C8B-B14F-4D97-AF65-F5344CB8AC3E}">
        <p14:creationId xmlns:p14="http://schemas.microsoft.com/office/powerpoint/2010/main" val="2286108354"/>
      </p:ext>
    </p:extLst>
  </p:cSld>
  <p:clrMapOvr>
    <a:masterClrMapping/>
  </p:clrMapOvr>
</p:sld>
</file>

<file path=ppt/theme/theme1.xml><?xml version="1.0" encoding="utf-8"?>
<a:theme xmlns:a="http://schemas.openxmlformats.org/drawingml/2006/main" name="GPUOPEN">
  <a:themeElements>
    <a:clrScheme name="AMD 2018 Colors">
      <a:dk1>
        <a:srgbClr val="231E1F"/>
      </a:dk1>
      <a:lt1>
        <a:srgbClr val="FFFFFF"/>
      </a:lt1>
      <a:dk2>
        <a:srgbClr val="626366"/>
      </a:dk2>
      <a:lt2>
        <a:srgbClr val="E7E6E6"/>
      </a:lt2>
      <a:accent1>
        <a:srgbClr val="007B96"/>
      </a:accent1>
      <a:accent2>
        <a:srgbClr val="F16521"/>
      </a:accent2>
      <a:accent3>
        <a:srgbClr val="ED1C24"/>
      </a:accent3>
      <a:accent4>
        <a:srgbClr val="9C9EA2"/>
      </a:accent4>
      <a:accent5>
        <a:srgbClr val="626366"/>
      </a:accent5>
      <a:accent6>
        <a:srgbClr val="26272B"/>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D32FD06-519B-4102-9943-A7D801344F74}" vid="{F42FCC4C-4E73-4C3F-8301-D89A8F448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1234AC48D9E8469CBC020117B4A5BA" ma:contentTypeVersion="7" ma:contentTypeDescription="Create a new document." ma:contentTypeScope="" ma:versionID="675d95038a7408f41d11debc3da71514">
  <xsd:schema xmlns:xsd="http://www.w3.org/2001/XMLSchema" xmlns:xs="http://www.w3.org/2001/XMLSchema" xmlns:p="http://schemas.microsoft.com/office/2006/metadata/properties" xmlns:ns3="61e639a9-11b1-4673-9e9b-93e395e6d314" xmlns:ns4="a494c42d-10f4-4076-b2f8-9554b6b6e030" targetNamespace="http://schemas.microsoft.com/office/2006/metadata/properties" ma:root="true" ma:fieldsID="a5a6595aea2c62ce3b7352638f105482" ns3:_="" ns4:_="">
    <xsd:import namespace="61e639a9-11b1-4673-9e9b-93e395e6d314"/>
    <xsd:import namespace="a494c42d-10f4-4076-b2f8-9554b6b6e03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e639a9-11b1-4673-9e9b-93e395e6d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94c42d-10f4-4076-b2f8-9554b6b6e0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698672-878E-413D-82DC-652A0884EA4D}">
  <ds:schemaRef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61e639a9-11b1-4673-9e9b-93e395e6d314"/>
    <ds:schemaRef ds:uri="http://schemas.microsoft.com/office/infopath/2007/PartnerControls"/>
    <ds:schemaRef ds:uri="http://purl.org/dc/terms/"/>
    <ds:schemaRef ds:uri="a494c42d-10f4-4076-b2f8-9554b6b6e030"/>
    <ds:schemaRef ds:uri="http://www.w3.org/XML/1998/namespace"/>
    <ds:schemaRef ds:uri="http://purl.org/dc/dcmitype/"/>
  </ds:schemaRefs>
</ds:datastoreItem>
</file>

<file path=customXml/itemProps2.xml><?xml version="1.0" encoding="utf-8"?>
<ds:datastoreItem xmlns:ds="http://schemas.openxmlformats.org/officeDocument/2006/customXml" ds:itemID="{25ADE423-F558-4306-973E-CD0F412C09B4}">
  <ds:schemaRefs>
    <ds:schemaRef ds:uri="http://schemas.microsoft.com/sharepoint/v3/contenttype/forms"/>
  </ds:schemaRefs>
</ds:datastoreItem>
</file>

<file path=customXml/itemProps3.xml><?xml version="1.0" encoding="utf-8"?>
<ds:datastoreItem xmlns:ds="http://schemas.openxmlformats.org/officeDocument/2006/customXml" ds:itemID="{79699051-5A86-489E-A98F-2AAE58E9E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e639a9-11b1-4673-9e9b-93e395e6d314"/>
    <ds:schemaRef ds:uri="a494c42d-10f4-4076-b2f8-9554b6b6e0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GPUOpen_Template_white</Template>
  <TotalTime>3</TotalTime>
  <Words>3183</Words>
  <Application>Microsoft Office PowerPoint</Application>
  <PresentationFormat>Widescreen</PresentationFormat>
  <Paragraphs>866</Paragraphs>
  <Slides>44</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Courier New</vt:lpstr>
      <vt:lpstr>Helvetica</vt:lpstr>
      <vt:lpstr>Klavika Light</vt:lpstr>
      <vt:lpstr>Wingdings</vt:lpstr>
      <vt:lpstr>GPUOPEN</vt:lpstr>
      <vt:lpstr>All the  pipelines – Journey through the GPU</vt:lpstr>
      <vt:lpstr>Overview</vt:lpstr>
      <vt:lpstr>Content Creation</vt:lpstr>
      <vt:lpstr>Content Creation</vt:lpstr>
      <vt:lpstr>Content Creation</vt:lpstr>
      <vt:lpstr>Rendering – Preparation on the CPU</vt:lpstr>
      <vt:lpstr>Render Front End</vt:lpstr>
      <vt:lpstr>GPU Commands</vt:lpstr>
      <vt:lpstr>GPU Commands</vt:lpstr>
      <vt:lpstr>The Graphics Pipeline</vt:lpstr>
      <vt:lpstr>The Compute Pipeline</vt:lpstr>
      <vt:lpstr>The Logical Pipelines</vt:lpstr>
      <vt:lpstr>On the RDNA Architecture</vt:lpstr>
      <vt:lpstr>On the RDNA Architecture</vt:lpstr>
      <vt:lpstr>On the RDNA Architecture</vt:lpstr>
      <vt:lpstr>On the RDNA Architecture</vt:lpstr>
      <vt:lpstr>On the RDNA Architecture</vt:lpstr>
      <vt:lpstr>On the RDNA Architecture</vt:lpstr>
      <vt:lpstr>On the RDNA Architecture</vt:lpstr>
      <vt:lpstr>On the RDNA Architecture</vt:lpstr>
      <vt:lpstr>On the RDNA Architecture</vt:lpstr>
      <vt:lpstr>On the RDNA Architecture</vt:lpstr>
      <vt:lpstr>Logical Pipeline  Hardware</vt:lpstr>
      <vt:lpstr>Logical Pipeline  Hardware</vt:lpstr>
      <vt:lpstr>Logical Pipeline  Hardware</vt:lpstr>
      <vt:lpstr>Logical Pipeline  Hardware</vt:lpstr>
      <vt:lpstr>Dual Compute Unit</vt:lpstr>
      <vt:lpstr>Dual Compute Unit</vt:lpstr>
      <vt:lpstr>Logical Pipeline  Hardware</vt:lpstr>
      <vt:lpstr>Logical Pipeline  Hardware</vt:lpstr>
      <vt:lpstr>Logical Pipeline  Hardware</vt:lpstr>
      <vt:lpstr>Logical Pipeline  Hardware</vt:lpstr>
      <vt:lpstr>Logical Pipeline  Hardware</vt:lpstr>
      <vt:lpstr>Logical Pipeline  Hardware</vt:lpstr>
      <vt:lpstr>Logical Pipeline  Hardware</vt:lpstr>
      <vt:lpstr>Logical Pipeline  Hardware</vt:lpstr>
      <vt:lpstr>Logical Pipeline  Hardware</vt:lpstr>
      <vt:lpstr>Logical Pipeline  Hardware</vt:lpstr>
      <vt:lpstr>Logical Pipeline  Hardware</vt:lpstr>
      <vt:lpstr>The Compute Pipeline</vt:lpstr>
      <vt:lpstr>Presentation</vt:lpstr>
      <vt:lpstr>Q&amp;A</vt:lpstr>
      <vt:lpstr>Disclaimer &amp; Attributes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 Kramer</dc:creator>
  <cp:lastModifiedBy>Kramer, Lou</cp:lastModifiedBy>
  <cp:revision>4</cp:revision>
  <dcterms:created xsi:type="dcterms:W3CDTF">2020-10-23T11:54:48Z</dcterms:created>
  <dcterms:modified xsi:type="dcterms:W3CDTF">2020-11-20T10:36:07Z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0x010100191234AC48D9E8469CBC020117B4A5BA</vt:lpwstr>
  </property>
  <property fmtid="{D5CDD505-2E9C-101B-9397-08002B2CF9AE}" pid="3" name="Offisync_ServerID">
    <vt:lpwstr>c8115566-aabd-45a3-9fc2-b063a5a2253d</vt:lpwstr>
  </property>
  <property fmtid="{D5CDD505-2E9C-101B-9397-08002B2CF9AE}" pid="4" name="Jive_LatestUserAccountName">
    <vt:lpwstr>lokramer</vt:lpwstr>
  </property>
  <property fmtid="{D5CDD505-2E9C-101B-9397-08002B2CF9AE}" pid="5" name="Offisync_UpdateToken">
    <vt:lpwstr>3</vt:lpwstr>
  </property>
  <property fmtid="{D5CDD505-2E9C-101B-9397-08002B2CF9AE}" pid="6" name="Jive_VersionGuid">
    <vt:lpwstr>a15c7cd9-e4e2-4fec-933e-1a3288ec031c</vt:lpwstr>
  </property>
  <property fmtid="{D5CDD505-2E9C-101B-9397-08002B2CF9AE}" pid="7" name="Offisync_UniqueId">
    <vt:lpwstr>17957</vt:lpwstr>
  </property>
  <property fmtid="{D5CDD505-2E9C-101B-9397-08002B2CF9AE}" pid="8" name="Offisync_ProviderInitializationData">
    <vt:lpwstr>https://connect.amd.com</vt:lpwstr>
  </property>
  <property fmtid="{D5CDD505-2E9C-101B-9397-08002B2CF9AE}" pid="9" name="MSIP_Label_f2ed062d-8486-4f50-a4f1-3cce0dd00d64_Enabled">
    <vt:lpwstr>true</vt:lpwstr>
  </property>
  <property fmtid="{D5CDD505-2E9C-101B-9397-08002B2CF9AE}" pid="10" name="MSIP_Label_f2ed062d-8486-4f50-a4f1-3cce0dd00d64_SetDate">
    <vt:lpwstr>2020-11-20T10:34:40Z</vt:lpwstr>
  </property>
  <property fmtid="{D5CDD505-2E9C-101B-9397-08002B2CF9AE}" pid="11" name="MSIP_Label_f2ed062d-8486-4f50-a4f1-3cce0dd00d64_Method">
    <vt:lpwstr>Privileged</vt:lpwstr>
  </property>
  <property fmtid="{D5CDD505-2E9C-101B-9397-08002B2CF9AE}" pid="12" name="MSIP_Label_f2ed062d-8486-4f50-a4f1-3cce0dd00d64_Name">
    <vt:lpwstr>Non-Business</vt:lpwstr>
  </property>
  <property fmtid="{D5CDD505-2E9C-101B-9397-08002B2CF9AE}" pid="13" name="MSIP_Label_f2ed062d-8486-4f50-a4f1-3cce0dd00d64_SiteId">
    <vt:lpwstr>3dd8961f-e488-4e60-8e11-a82d994e183d</vt:lpwstr>
  </property>
  <property fmtid="{D5CDD505-2E9C-101B-9397-08002B2CF9AE}" pid="14" name="MSIP_Label_f2ed062d-8486-4f50-a4f1-3cce0dd00d64_ActionId">
    <vt:lpwstr>b944a442-dd52-4c0b-817e-799be2359f54</vt:lpwstr>
  </property>
  <property fmtid="{D5CDD505-2E9C-101B-9397-08002B2CF9AE}" pid="15" name="MSIP_Label_f2ed062d-8486-4f50-a4f1-3cce0dd00d64_ContentBits">
    <vt:lpwstr>0</vt:lpwstr>
  </property>
</Properties>
</file>