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63" r:id="rId4"/>
    <p:sldId id="257" r:id="rId5"/>
    <p:sldId id="258" r:id="rId6"/>
    <p:sldId id="259" r:id="rId7"/>
    <p:sldId id="260" r:id="rId8"/>
    <p:sldId id="266" r:id="rId9"/>
    <p:sldId id="267" r:id="rId10"/>
    <p:sldId id="261" r:id="rId11"/>
    <p:sldId id="264" r:id="rId12"/>
    <p:sldId id="265" r:id="rId13"/>
    <p:sldId id="278" r:id="rId14"/>
    <p:sldId id="268" r:id="rId15"/>
    <p:sldId id="279" r:id="rId16"/>
    <p:sldId id="269" r:id="rId17"/>
    <p:sldId id="271" r:id="rId18"/>
    <p:sldId id="275" r:id="rId19"/>
    <p:sldId id="280" r:id="rId20"/>
    <p:sldId id="285" r:id="rId21"/>
    <p:sldId id="274" r:id="rId22"/>
    <p:sldId id="281" r:id="rId23"/>
    <p:sldId id="282" r:id="rId24"/>
    <p:sldId id="283" r:id="rId25"/>
    <p:sldId id="287" r:id="rId26"/>
    <p:sldId id="284" r:id="rId27"/>
    <p:sldId id="26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04" d="100"/>
          <a:sy n="104" d="100"/>
        </p:scale>
        <p:origin x="138"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1c55af3f858f1a45/Documents/nlp.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Comparison graph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hade val="58000"/>
              </a:schemeClr>
            </a:solidFill>
            <a:ln>
              <a:noFill/>
            </a:ln>
            <a:effectLst/>
          </c:spPr>
          <c:invertIfNegative val="0"/>
          <c:cat>
            <c:strRef>
              <c:f>Sheet1!$A$2:$A$7</c:f>
              <c:strCache>
                <c:ptCount val="6"/>
                <c:pt idx="0">
                  <c:v>Svm rbf kernel</c:v>
                </c:pt>
                <c:pt idx="1">
                  <c:v>Svm poly kernel</c:v>
                </c:pt>
                <c:pt idx="2">
                  <c:v>Svm sigmoid kernel</c:v>
                </c:pt>
                <c:pt idx="3">
                  <c:v>Logistic Regression</c:v>
                </c:pt>
                <c:pt idx="4">
                  <c:v>VADR</c:v>
                </c:pt>
                <c:pt idx="5">
                  <c:v>SentiWordNet</c:v>
                </c:pt>
              </c:strCache>
            </c:strRef>
          </c:cat>
          <c:val>
            <c:numRef>
              <c:f>Sheet1!$B$2:$B$7</c:f>
              <c:numCache>
                <c:formatCode>General</c:formatCode>
                <c:ptCount val="6"/>
                <c:pt idx="0">
                  <c:v>0.58299999999999996</c:v>
                </c:pt>
                <c:pt idx="1">
                  <c:v>0.52</c:v>
                </c:pt>
                <c:pt idx="2">
                  <c:v>0.57299999999999995</c:v>
                </c:pt>
                <c:pt idx="3">
                  <c:v>0.59599999999999997</c:v>
                </c:pt>
                <c:pt idx="4">
                  <c:v>0.52700000000000002</c:v>
                </c:pt>
                <c:pt idx="5">
                  <c:v>0.43</c:v>
                </c:pt>
              </c:numCache>
            </c:numRef>
          </c:val>
          <c:extLst>
            <c:ext xmlns:c16="http://schemas.microsoft.com/office/drawing/2014/chart" uri="{C3380CC4-5D6E-409C-BE32-E72D297353CC}">
              <c16:uniqueId val="{00000000-DE0B-48D3-A7BC-338830569864}"/>
            </c:ext>
          </c:extLst>
        </c:ser>
        <c:ser>
          <c:idx val="1"/>
          <c:order val="1"/>
          <c:tx>
            <c:strRef>
              <c:f>Sheet1!$C$1</c:f>
              <c:strCache>
                <c:ptCount val="1"/>
                <c:pt idx="0">
                  <c:v>Precision score</c:v>
                </c:pt>
              </c:strCache>
            </c:strRef>
          </c:tx>
          <c:spPr>
            <a:solidFill>
              <a:schemeClr val="accent1">
                <a:shade val="86000"/>
              </a:schemeClr>
            </a:solidFill>
            <a:ln>
              <a:noFill/>
            </a:ln>
            <a:effectLst/>
          </c:spPr>
          <c:invertIfNegative val="0"/>
          <c:cat>
            <c:strRef>
              <c:f>Sheet1!$A$2:$A$7</c:f>
              <c:strCache>
                <c:ptCount val="6"/>
                <c:pt idx="0">
                  <c:v>Svm rbf kernel</c:v>
                </c:pt>
                <c:pt idx="1">
                  <c:v>Svm poly kernel</c:v>
                </c:pt>
                <c:pt idx="2">
                  <c:v>Svm sigmoid kernel</c:v>
                </c:pt>
                <c:pt idx="3">
                  <c:v>Logistic Regression</c:v>
                </c:pt>
                <c:pt idx="4">
                  <c:v>VADR</c:v>
                </c:pt>
                <c:pt idx="5">
                  <c:v>SentiWordNet</c:v>
                </c:pt>
              </c:strCache>
            </c:strRef>
          </c:cat>
          <c:val>
            <c:numRef>
              <c:f>Sheet1!$C$2:$C$7</c:f>
              <c:numCache>
                <c:formatCode>General</c:formatCode>
                <c:ptCount val="6"/>
                <c:pt idx="0">
                  <c:v>0.46800000000000003</c:v>
                </c:pt>
                <c:pt idx="1">
                  <c:v>0.41499999999999998</c:v>
                </c:pt>
                <c:pt idx="2">
                  <c:v>0.46400000000000002</c:v>
                </c:pt>
                <c:pt idx="3">
                  <c:v>0.48299999999999998</c:v>
                </c:pt>
                <c:pt idx="4">
                  <c:v>0.44600000000000001</c:v>
                </c:pt>
                <c:pt idx="5">
                  <c:v>0.36599999999999999</c:v>
                </c:pt>
              </c:numCache>
            </c:numRef>
          </c:val>
          <c:extLst>
            <c:ext xmlns:c16="http://schemas.microsoft.com/office/drawing/2014/chart" uri="{C3380CC4-5D6E-409C-BE32-E72D297353CC}">
              <c16:uniqueId val="{00000001-DE0B-48D3-A7BC-338830569864}"/>
            </c:ext>
          </c:extLst>
        </c:ser>
        <c:ser>
          <c:idx val="2"/>
          <c:order val="2"/>
          <c:tx>
            <c:strRef>
              <c:f>Sheet1!$D$1</c:f>
              <c:strCache>
                <c:ptCount val="1"/>
                <c:pt idx="0">
                  <c:v>Recall score</c:v>
                </c:pt>
              </c:strCache>
            </c:strRef>
          </c:tx>
          <c:spPr>
            <a:solidFill>
              <a:schemeClr val="accent1">
                <a:tint val="86000"/>
              </a:schemeClr>
            </a:solidFill>
            <a:ln>
              <a:noFill/>
            </a:ln>
            <a:effectLst/>
          </c:spPr>
          <c:invertIfNegative val="0"/>
          <c:cat>
            <c:strRef>
              <c:f>Sheet1!$A$2:$A$7</c:f>
              <c:strCache>
                <c:ptCount val="6"/>
                <c:pt idx="0">
                  <c:v>Svm rbf kernel</c:v>
                </c:pt>
                <c:pt idx="1">
                  <c:v>Svm poly kernel</c:v>
                </c:pt>
                <c:pt idx="2">
                  <c:v>Svm sigmoid kernel</c:v>
                </c:pt>
                <c:pt idx="3">
                  <c:v>Logistic Regression</c:v>
                </c:pt>
                <c:pt idx="4">
                  <c:v>VADR</c:v>
                </c:pt>
                <c:pt idx="5">
                  <c:v>SentiWordNet</c:v>
                </c:pt>
              </c:strCache>
            </c:strRef>
          </c:cat>
          <c:val>
            <c:numRef>
              <c:f>Sheet1!$D$2:$D$7</c:f>
              <c:numCache>
                <c:formatCode>General</c:formatCode>
                <c:ptCount val="6"/>
                <c:pt idx="0">
                  <c:v>0.58299999999999996</c:v>
                </c:pt>
                <c:pt idx="1">
                  <c:v>0.52</c:v>
                </c:pt>
                <c:pt idx="2">
                  <c:v>0.57299999999999995</c:v>
                </c:pt>
                <c:pt idx="3">
                  <c:v>0.59599999999999997</c:v>
                </c:pt>
                <c:pt idx="4">
                  <c:v>0.52700000000000002</c:v>
                </c:pt>
                <c:pt idx="5">
                  <c:v>0.36599999999999999</c:v>
                </c:pt>
              </c:numCache>
            </c:numRef>
          </c:val>
          <c:extLst>
            <c:ext xmlns:c16="http://schemas.microsoft.com/office/drawing/2014/chart" uri="{C3380CC4-5D6E-409C-BE32-E72D297353CC}">
              <c16:uniqueId val="{00000002-DE0B-48D3-A7BC-338830569864}"/>
            </c:ext>
          </c:extLst>
        </c:ser>
        <c:ser>
          <c:idx val="3"/>
          <c:order val="3"/>
          <c:tx>
            <c:strRef>
              <c:f>Sheet1!$E$1</c:f>
              <c:strCache>
                <c:ptCount val="1"/>
                <c:pt idx="0">
                  <c:v>F1 score</c:v>
                </c:pt>
              </c:strCache>
            </c:strRef>
          </c:tx>
          <c:spPr>
            <a:solidFill>
              <a:schemeClr val="accent1">
                <a:tint val="58000"/>
              </a:schemeClr>
            </a:solidFill>
            <a:ln>
              <a:noFill/>
            </a:ln>
            <a:effectLst/>
          </c:spPr>
          <c:invertIfNegative val="0"/>
          <c:cat>
            <c:strRef>
              <c:f>Sheet1!$A$2:$A$7</c:f>
              <c:strCache>
                <c:ptCount val="6"/>
                <c:pt idx="0">
                  <c:v>Svm rbf kernel</c:v>
                </c:pt>
                <c:pt idx="1">
                  <c:v>Svm poly kernel</c:v>
                </c:pt>
                <c:pt idx="2">
                  <c:v>Svm sigmoid kernel</c:v>
                </c:pt>
                <c:pt idx="3">
                  <c:v>Logistic Regression</c:v>
                </c:pt>
                <c:pt idx="4">
                  <c:v>VADR</c:v>
                </c:pt>
                <c:pt idx="5">
                  <c:v>SentiWordNet</c:v>
                </c:pt>
              </c:strCache>
            </c:strRef>
          </c:cat>
          <c:val>
            <c:numRef>
              <c:f>Sheet1!$E$2:$E$7</c:f>
              <c:numCache>
                <c:formatCode>General</c:formatCode>
                <c:ptCount val="6"/>
                <c:pt idx="0">
                  <c:v>0.51800000000000002</c:v>
                </c:pt>
                <c:pt idx="1">
                  <c:v>0.46100000000000002</c:v>
                </c:pt>
                <c:pt idx="2">
                  <c:v>0.51200000000000001</c:v>
                </c:pt>
                <c:pt idx="3">
                  <c:v>0.53200000000000003</c:v>
                </c:pt>
                <c:pt idx="4">
                  <c:v>0.40500000000000003</c:v>
                </c:pt>
                <c:pt idx="5">
                  <c:v>0.33400000000000002</c:v>
                </c:pt>
              </c:numCache>
            </c:numRef>
          </c:val>
          <c:extLst>
            <c:ext xmlns:c16="http://schemas.microsoft.com/office/drawing/2014/chart" uri="{C3380CC4-5D6E-409C-BE32-E72D297353CC}">
              <c16:uniqueId val="{00000003-DE0B-48D3-A7BC-338830569864}"/>
            </c:ext>
          </c:extLst>
        </c:ser>
        <c:dLbls>
          <c:showLegendKey val="0"/>
          <c:showVal val="0"/>
          <c:showCatName val="0"/>
          <c:showSerName val="0"/>
          <c:showPercent val="0"/>
          <c:showBubbleSize val="0"/>
        </c:dLbls>
        <c:gapWidth val="219"/>
        <c:overlap val="-27"/>
        <c:axId val="2030822719"/>
        <c:axId val="1998672479"/>
      </c:barChart>
      <c:catAx>
        <c:axId val="20308227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8672479"/>
        <c:crosses val="autoZero"/>
        <c:auto val="1"/>
        <c:lblAlgn val="ctr"/>
        <c:lblOffset val="100"/>
        <c:noMultiLvlLbl val="0"/>
      </c:catAx>
      <c:valAx>
        <c:axId val="19986724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0822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8D2B-D0AE-453B-8C24-9F1558B77B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467DFC-D15A-4634-AE9C-F56E94E080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C8AEC1-D8E6-4A52-A1F2-3397BBAC8786}"/>
              </a:ext>
            </a:extLst>
          </p:cNvPr>
          <p:cNvSpPr>
            <a:spLocks noGrp="1"/>
          </p:cNvSpPr>
          <p:nvPr>
            <p:ph type="dt" sz="half" idx="10"/>
          </p:nvPr>
        </p:nvSpPr>
        <p:spPr/>
        <p:txBody>
          <a:bodyPr/>
          <a:lstStyle/>
          <a:p>
            <a:fld id="{D331D182-8C35-4E53-9ADB-4DBE4DBE757A}" type="datetimeFigureOut">
              <a:rPr lang="en-US" smtClean="0"/>
              <a:t>4/19/2022</a:t>
            </a:fld>
            <a:endParaRPr lang="en-US"/>
          </a:p>
        </p:txBody>
      </p:sp>
      <p:sp>
        <p:nvSpPr>
          <p:cNvPr id="5" name="Footer Placeholder 4">
            <a:extLst>
              <a:ext uri="{FF2B5EF4-FFF2-40B4-BE49-F238E27FC236}">
                <a16:creationId xmlns:a16="http://schemas.microsoft.com/office/drawing/2014/main" id="{81DA94E1-5058-423D-A22E-E72E1F513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4121F-EAF2-4D8A-8E80-5CE62D2B0D2C}"/>
              </a:ext>
            </a:extLst>
          </p:cNvPr>
          <p:cNvSpPr>
            <a:spLocks noGrp="1"/>
          </p:cNvSpPr>
          <p:nvPr>
            <p:ph type="sldNum" sz="quarter" idx="12"/>
          </p:nvPr>
        </p:nvSpPr>
        <p:spPr/>
        <p:txBody>
          <a:bodyPr/>
          <a:lstStyle/>
          <a:p>
            <a:fld id="{66EC8FD7-83C0-4C1B-BB84-16E5AE5F59AB}" type="slidenum">
              <a:rPr lang="en-US" smtClean="0"/>
              <a:t>‹#›</a:t>
            </a:fld>
            <a:endParaRPr lang="en-US"/>
          </a:p>
        </p:txBody>
      </p:sp>
    </p:spTree>
    <p:extLst>
      <p:ext uri="{BB962C8B-B14F-4D97-AF65-F5344CB8AC3E}">
        <p14:creationId xmlns:p14="http://schemas.microsoft.com/office/powerpoint/2010/main" val="375292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E997-D0C5-4E8D-8560-38096F4FE6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4308C9-EFB5-45F8-9171-FAB701F191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DCA9D-40A6-468D-BC99-FD21E7198545}"/>
              </a:ext>
            </a:extLst>
          </p:cNvPr>
          <p:cNvSpPr>
            <a:spLocks noGrp="1"/>
          </p:cNvSpPr>
          <p:nvPr>
            <p:ph type="dt" sz="half" idx="10"/>
          </p:nvPr>
        </p:nvSpPr>
        <p:spPr/>
        <p:txBody>
          <a:bodyPr/>
          <a:lstStyle/>
          <a:p>
            <a:fld id="{D331D182-8C35-4E53-9ADB-4DBE4DBE757A}" type="datetimeFigureOut">
              <a:rPr lang="en-US" smtClean="0"/>
              <a:t>4/19/2022</a:t>
            </a:fld>
            <a:endParaRPr lang="en-US"/>
          </a:p>
        </p:txBody>
      </p:sp>
      <p:sp>
        <p:nvSpPr>
          <p:cNvPr id="5" name="Footer Placeholder 4">
            <a:extLst>
              <a:ext uri="{FF2B5EF4-FFF2-40B4-BE49-F238E27FC236}">
                <a16:creationId xmlns:a16="http://schemas.microsoft.com/office/drawing/2014/main" id="{B44F4E6F-522B-447A-97E8-551AACC89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AB088-79A1-4A47-AF74-BA0EAB075B8D}"/>
              </a:ext>
            </a:extLst>
          </p:cNvPr>
          <p:cNvSpPr>
            <a:spLocks noGrp="1"/>
          </p:cNvSpPr>
          <p:nvPr>
            <p:ph type="sldNum" sz="quarter" idx="12"/>
          </p:nvPr>
        </p:nvSpPr>
        <p:spPr/>
        <p:txBody>
          <a:bodyPr/>
          <a:lstStyle/>
          <a:p>
            <a:fld id="{66EC8FD7-83C0-4C1B-BB84-16E5AE5F59AB}" type="slidenum">
              <a:rPr lang="en-US" smtClean="0"/>
              <a:t>‹#›</a:t>
            </a:fld>
            <a:endParaRPr lang="en-US"/>
          </a:p>
        </p:txBody>
      </p:sp>
    </p:spTree>
    <p:extLst>
      <p:ext uri="{BB962C8B-B14F-4D97-AF65-F5344CB8AC3E}">
        <p14:creationId xmlns:p14="http://schemas.microsoft.com/office/powerpoint/2010/main" val="1988658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DA4B39-8F3F-44EC-AC6A-74F47EEC0A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8E61DB-8582-4C64-81FC-24E38506B0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20750-93E7-46E3-8CC4-DF17E30D986E}"/>
              </a:ext>
            </a:extLst>
          </p:cNvPr>
          <p:cNvSpPr>
            <a:spLocks noGrp="1"/>
          </p:cNvSpPr>
          <p:nvPr>
            <p:ph type="dt" sz="half" idx="10"/>
          </p:nvPr>
        </p:nvSpPr>
        <p:spPr/>
        <p:txBody>
          <a:bodyPr/>
          <a:lstStyle/>
          <a:p>
            <a:fld id="{D331D182-8C35-4E53-9ADB-4DBE4DBE757A}" type="datetimeFigureOut">
              <a:rPr lang="en-US" smtClean="0"/>
              <a:t>4/19/2022</a:t>
            </a:fld>
            <a:endParaRPr lang="en-US"/>
          </a:p>
        </p:txBody>
      </p:sp>
      <p:sp>
        <p:nvSpPr>
          <p:cNvPr id="5" name="Footer Placeholder 4">
            <a:extLst>
              <a:ext uri="{FF2B5EF4-FFF2-40B4-BE49-F238E27FC236}">
                <a16:creationId xmlns:a16="http://schemas.microsoft.com/office/drawing/2014/main" id="{EA80AC24-E3F0-4861-BC0D-F8175EE05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959D2-7D13-41A6-805B-8B91AB5C5608}"/>
              </a:ext>
            </a:extLst>
          </p:cNvPr>
          <p:cNvSpPr>
            <a:spLocks noGrp="1"/>
          </p:cNvSpPr>
          <p:nvPr>
            <p:ph type="sldNum" sz="quarter" idx="12"/>
          </p:nvPr>
        </p:nvSpPr>
        <p:spPr/>
        <p:txBody>
          <a:bodyPr/>
          <a:lstStyle/>
          <a:p>
            <a:fld id="{66EC8FD7-83C0-4C1B-BB84-16E5AE5F59AB}" type="slidenum">
              <a:rPr lang="en-US" smtClean="0"/>
              <a:t>‹#›</a:t>
            </a:fld>
            <a:endParaRPr lang="en-US"/>
          </a:p>
        </p:txBody>
      </p:sp>
    </p:spTree>
    <p:extLst>
      <p:ext uri="{BB962C8B-B14F-4D97-AF65-F5344CB8AC3E}">
        <p14:creationId xmlns:p14="http://schemas.microsoft.com/office/powerpoint/2010/main" val="2422480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8551-AB86-40B9-AD57-CE670C655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E98D0C-DC21-4319-BA70-F23FD0E9C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D5EE5-9A0C-4859-8FD8-0B3A29F0D0E8}"/>
              </a:ext>
            </a:extLst>
          </p:cNvPr>
          <p:cNvSpPr>
            <a:spLocks noGrp="1"/>
          </p:cNvSpPr>
          <p:nvPr>
            <p:ph type="dt" sz="half" idx="10"/>
          </p:nvPr>
        </p:nvSpPr>
        <p:spPr/>
        <p:txBody>
          <a:bodyPr/>
          <a:lstStyle/>
          <a:p>
            <a:fld id="{D331D182-8C35-4E53-9ADB-4DBE4DBE757A}" type="datetimeFigureOut">
              <a:rPr lang="en-US" smtClean="0"/>
              <a:t>4/19/2022</a:t>
            </a:fld>
            <a:endParaRPr lang="en-US"/>
          </a:p>
        </p:txBody>
      </p:sp>
      <p:sp>
        <p:nvSpPr>
          <p:cNvPr id="5" name="Footer Placeholder 4">
            <a:extLst>
              <a:ext uri="{FF2B5EF4-FFF2-40B4-BE49-F238E27FC236}">
                <a16:creationId xmlns:a16="http://schemas.microsoft.com/office/drawing/2014/main" id="{C5A75B10-33CC-4640-9CE6-A11C6216CD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FAFEE-D930-4EC6-A0B2-C499DEB2114B}"/>
              </a:ext>
            </a:extLst>
          </p:cNvPr>
          <p:cNvSpPr>
            <a:spLocks noGrp="1"/>
          </p:cNvSpPr>
          <p:nvPr>
            <p:ph type="sldNum" sz="quarter" idx="12"/>
          </p:nvPr>
        </p:nvSpPr>
        <p:spPr/>
        <p:txBody>
          <a:bodyPr/>
          <a:lstStyle/>
          <a:p>
            <a:fld id="{66EC8FD7-83C0-4C1B-BB84-16E5AE5F59AB}" type="slidenum">
              <a:rPr lang="en-US" smtClean="0"/>
              <a:t>‹#›</a:t>
            </a:fld>
            <a:endParaRPr lang="en-US"/>
          </a:p>
        </p:txBody>
      </p:sp>
    </p:spTree>
    <p:extLst>
      <p:ext uri="{BB962C8B-B14F-4D97-AF65-F5344CB8AC3E}">
        <p14:creationId xmlns:p14="http://schemas.microsoft.com/office/powerpoint/2010/main" val="110443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C9323-F6E9-43B2-BFA2-C2FC04D192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96B977-6BA9-494B-8E72-3F42C61292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E56126-7895-4538-A69A-7FD18070A533}"/>
              </a:ext>
            </a:extLst>
          </p:cNvPr>
          <p:cNvSpPr>
            <a:spLocks noGrp="1"/>
          </p:cNvSpPr>
          <p:nvPr>
            <p:ph type="dt" sz="half" idx="10"/>
          </p:nvPr>
        </p:nvSpPr>
        <p:spPr/>
        <p:txBody>
          <a:bodyPr/>
          <a:lstStyle/>
          <a:p>
            <a:fld id="{D331D182-8C35-4E53-9ADB-4DBE4DBE757A}" type="datetimeFigureOut">
              <a:rPr lang="en-US" smtClean="0"/>
              <a:t>4/19/2022</a:t>
            </a:fld>
            <a:endParaRPr lang="en-US"/>
          </a:p>
        </p:txBody>
      </p:sp>
      <p:sp>
        <p:nvSpPr>
          <p:cNvPr id="5" name="Footer Placeholder 4">
            <a:extLst>
              <a:ext uri="{FF2B5EF4-FFF2-40B4-BE49-F238E27FC236}">
                <a16:creationId xmlns:a16="http://schemas.microsoft.com/office/drawing/2014/main" id="{8620FA89-1BE7-4C9C-B416-E40557ABC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977D0-E574-4D31-A131-528FCAE85D46}"/>
              </a:ext>
            </a:extLst>
          </p:cNvPr>
          <p:cNvSpPr>
            <a:spLocks noGrp="1"/>
          </p:cNvSpPr>
          <p:nvPr>
            <p:ph type="sldNum" sz="quarter" idx="12"/>
          </p:nvPr>
        </p:nvSpPr>
        <p:spPr/>
        <p:txBody>
          <a:bodyPr/>
          <a:lstStyle/>
          <a:p>
            <a:fld id="{66EC8FD7-83C0-4C1B-BB84-16E5AE5F59AB}" type="slidenum">
              <a:rPr lang="en-US" smtClean="0"/>
              <a:t>‹#›</a:t>
            </a:fld>
            <a:endParaRPr lang="en-US"/>
          </a:p>
        </p:txBody>
      </p:sp>
    </p:spTree>
    <p:extLst>
      <p:ext uri="{BB962C8B-B14F-4D97-AF65-F5344CB8AC3E}">
        <p14:creationId xmlns:p14="http://schemas.microsoft.com/office/powerpoint/2010/main" val="3007836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24BD-E292-4B7A-92C8-9E40EE3EC4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1D4EDE-437A-4B71-826D-2CF9FA13EE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47D722-6C1F-4FE2-A1D2-1DB5B605E6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897A21-390C-46F4-8EF3-C47D503E2DBB}"/>
              </a:ext>
            </a:extLst>
          </p:cNvPr>
          <p:cNvSpPr>
            <a:spLocks noGrp="1"/>
          </p:cNvSpPr>
          <p:nvPr>
            <p:ph type="dt" sz="half" idx="10"/>
          </p:nvPr>
        </p:nvSpPr>
        <p:spPr/>
        <p:txBody>
          <a:bodyPr/>
          <a:lstStyle/>
          <a:p>
            <a:fld id="{D331D182-8C35-4E53-9ADB-4DBE4DBE757A}" type="datetimeFigureOut">
              <a:rPr lang="en-US" smtClean="0"/>
              <a:t>4/19/2022</a:t>
            </a:fld>
            <a:endParaRPr lang="en-US"/>
          </a:p>
        </p:txBody>
      </p:sp>
      <p:sp>
        <p:nvSpPr>
          <p:cNvPr id="6" name="Footer Placeholder 5">
            <a:extLst>
              <a:ext uri="{FF2B5EF4-FFF2-40B4-BE49-F238E27FC236}">
                <a16:creationId xmlns:a16="http://schemas.microsoft.com/office/drawing/2014/main" id="{8C198D08-9BC5-4B80-A9CB-99279BAFA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F3BA36-80DF-41B7-B89A-BAF64A20D0F4}"/>
              </a:ext>
            </a:extLst>
          </p:cNvPr>
          <p:cNvSpPr>
            <a:spLocks noGrp="1"/>
          </p:cNvSpPr>
          <p:nvPr>
            <p:ph type="sldNum" sz="quarter" idx="12"/>
          </p:nvPr>
        </p:nvSpPr>
        <p:spPr/>
        <p:txBody>
          <a:bodyPr/>
          <a:lstStyle/>
          <a:p>
            <a:fld id="{66EC8FD7-83C0-4C1B-BB84-16E5AE5F59AB}" type="slidenum">
              <a:rPr lang="en-US" smtClean="0"/>
              <a:t>‹#›</a:t>
            </a:fld>
            <a:endParaRPr lang="en-US"/>
          </a:p>
        </p:txBody>
      </p:sp>
    </p:spTree>
    <p:extLst>
      <p:ext uri="{BB962C8B-B14F-4D97-AF65-F5344CB8AC3E}">
        <p14:creationId xmlns:p14="http://schemas.microsoft.com/office/powerpoint/2010/main" val="275484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7714-41E7-4F78-986D-85218602B9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50C24-8249-45D9-995D-313127D1F4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8DA50-6A17-4F05-A319-7B69F11CBB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B1EDBD-2E2F-404C-8C06-B66D20D97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4F36B3-6D2F-4817-951C-B4B17B28BC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3EC3FB-8C30-48CA-BC4D-06C28524A435}"/>
              </a:ext>
            </a:extLst>
          </p:cNvPr>
          <p:cNvSpPr>
            <a:spLocks noGrp="1"/>
          </p:cNvSpPr>
          <p:nvPr>
            <p:ph type="dt" sz="half" idx="10"/>
          </p:nvPr>
        </p:nvSpPr>
        <p:spPr/>
        <p:txBody>
          <a:bodyPr/>
          <a:lstStyle/>
          <a:p>
            <a:fld id="{D331D182-8C35-4E53-9ADB-4DBE4DBE757A}" type="datetimeFigureOut">
              <a:rPr lang="en-US" smtClean="0"/>
              <a:t>4/19/2022</a:t>
            </a:fld>
            <a:endParaRPr lang="en-US"/>
          </a:p>
        </p:txBody>
      </p:sp>
      <p:sp>
        <p:nvSpPr>
          <p:cNvPr id="8" name="Footer Placeholder 7">
            <a:extLst>
              <a:ext uri="{FF2B5EF4-FFF2-40B4-BE49-F238E27FC236}">
                <a16:creationId xmlns:a16="http://schemas.microsoft.com/office/drawing/2014/main" id="{239E2B7E-ABF7-4B59-8081-8812690348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D7F0A5-4E85-499D-8C16-359D5FD3B743}"/>
              </a:ext>
            </a:extLst>
          </p:cNvPr>
          <p:cNvSpPr>
            <a:spLocks noGrp="1"/>
          </p:cNvSpPr>
          <p:nvPr>
            <p:ph type="sldNum" sz="quarter" idx="12"/>
          </p:nvPr>
        </p:nvSpPr>
        <p:spPr/>
        <p:txBody>
          <a:bodyPr/>
          <a:lstStyle/>
          <a:p>
            <a:fld id="{66EC8FD7-83C0-4C1B-BB84-16E5AE5F59AB}" type="slidenum">
              <a:rPr lang="en-US" smtClean="0"/>
              <a:t>‹#›</a:t>
            </a:fld>
            <a:endParaRPr lang="en-US"/>
          </a:p>
        </p:txBody>
      </p:sp>
    </p:spTree>
    <p:extLst>
      <p:ext uri="{BB962C8B-B14F-4D97-AF65-F5344CB8AC3E}">
        <p14:creationId xmlns:p14="http://schemas.microsoft.com/office/powerpoint/2010/main" val="180741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E194F-C901-4EC5-9FD7-FEF3DF3B5B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1AC811-F9D9-45F9-B3B4-E49090ECB689}"/>
              </a:ext>
            </a:extLst>
          </p:cNvPr>
          <p:cNvSpPr>
            <a:spLocks noGrp="1"/>
          </p:cNvSpPr>
          <p:nvPr>
            <p:ph type="dt" sz="half" idx="10"/>
          </p:nvPr>
        </p:nvSpPr>
        <p:spPr/>
        <p:txBody>
          <a:bodyPr/>
          <a:lstStyle/>
          <a:p>
            <a:fld id="{D331D182-8C35-4E53-9ADB-4DBE4DBE757A}" type="datetimeFigureOut">
              <a:rPr lang="en-US" smtClean="0"/>
              <a:t>4/19/2022</a:t>
            </a:fld>
            <a:endParaRPr lang="en-US"/>
          </a:p>
        </p:txBody>
      </p:sp>
      <p:sp>
        <p:nvSpPr>
          <p:cNvPr id="4" name="Footer Placeholder 3">
            <a:extLst>
              <a:ext uri="{FF2B5EF4-FFF2-40B4-BE49-F238E27FC236}">
                <a16:creationId xmlns:a16="http://schemas.microsoft.com/office/drawing/2014/main" id="{EC2DBD5E-8B68-4F70-946F-ED07C7834D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2BB117-7B47-44BF-A1F5-D21F4EAABFEB}"/>
              </a:ext>
            </a:extLst>
          </p:cNvPr>
          <p:cNvSpPr>
            <a:spLocks noGrp="1"/>
          </p:cNvSpPr>
          <p:nvPr>
            <p:ph type="sldNum" sz="quarter" idx="12"/>
          </p:nvPr>
        </p:nvSpPr>
        <p:spPr/>
        <p:txBody>
          <a:bodyPr/>
          <a:lstStyle/>
          <a:p>
            <a:fld id="{66EC8FD7-83C0-4C1B-BB84-16E5AE5F59AB}" type="slidenum">
              <a:rPr lang="en-US" smtClean="0"/>
              <a:t>‹#›</a:t>
            </a:fld>
            <a:endParaRPr lang="en-US"/>
          </a:p>
        </p:txBody>
      </p:sp>
    </p:spTree>
    <p:extLst>
      <p:ext uri="{BB962C8B-B14F-4D97-AF65-F5344CB8AC3E}">
        <p14:creationId xmlns:p14="http://schemas.microsoft.com/office/powerpoint/2010/main" val="2805888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D12AB8-3645-4A51-8430-322BBE2D07DB}"/>
              </a:ext>
            </a:extLst>
          </p:cNvPr>
          <p:cNvSpPr>
            <a:spLocks noGrp="1"/>
          </p:cNvSpPr>
          <p:nvPr>
            <p:ph type="dt" sz="half" idx="10"/>
          </p:nvPr>
        </p:nvSpPr>
        <p:spPr/>
        <p:txBody>
          <a:bodyPr/>
          <a:lstStyle/>
          <a:p>
            <a:fld id="{D331D182-8C35-4E53-9ADB-4DBE4DBE757A}" type="datetimeFigureOut">
              <a:rPr lang="en-US" smtClean="0"/>
              <a:t>4/19/2022</a:t>
            </a:fld>
            <a:endParaRPr lang="en-US"/>
          </a:p>
        </p:txBody>
      </p:sp>
      <p:sp>
        <p:nvSpPr>
          <p:cNvPr id="3" name="Footer Placeholder 2">
            <a:extLst>
              <a:ext uri="{FF2B5EF4-FFF2-40B4-BE49-F238E27FC236}">
                <a16:creationId xmlns:a16="http://schemas.microsoft.com/office/drawing/2014/main" id="{7304A7BA-358A-4777-AF8B-4F030BF611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471719-B689-447E-8E74-AA4D11B80B73}"/>
              </a:ext>
            </a:extLst>
          </p:cNvPr>
          <p:cNvSpPr>
            <a:spLocks noGrp="1"/>
          </p:cNvSpPr>
          <p:nvPr>
            <p:ph type="sldNum" sz="quarter" idx="12"/>
          </p:nvPr>
        </p:nvSpPr>
        <p:spPr/>
        <p:txBody>
          <a:bodyPr/>
          <a:lstStyle/>
          <a:p>
            <a:fld id="{66EC8FD7-83C0-4C1B-BB84-16E5AE5F59AB}" type="slidenum">
              <a:rPr lang="en-US" smtClean="0"/>
              <a:t>‹#›</a:t>
            </a:fld>
            <a:endParaRPr lang="en-US"/>
          </a:p>
        </p:txBody>
      </p:sp>
    </p:spTree>
    <p:extLst>
      <p:ext uri="{BB962C8B-B14F-4D97-AF65-F5344CB8AC3E}">
        <p14:creationId xmlns:p14="http://schemas.microsoft.com/office/powerpoint/2010/main" val="182828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BB45B-9C90-48B1-A052-4AA46EBC25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FB05B0-9098-43C1-A9E0-CD4CFB73C0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9987E5-2523-40B6-A3DD-DFD9C67DB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E624B-E4CB-4B3E-BD1D-210D9F55466E}"/>
              </a:ext>
            </a:extLst>
          </p:cNvPr>
          <p:cNvSpPr>
            <a:spLocks noGrp="1"/>
          </p:cNvSpPr>
          <p:nvPr>
            <p:ph type="dt" sz="half" idx="10"/>
          </p:nvPr>
        </p:nvSpPr>
        <p:spPr/>
        <p:txBody>
          <a:bodyPr/>
          <a:lstStyle/>
          <a:p>
            <a:fld id="{D331D182-8C35-4E53-9ADB-4DBE4DBE757A}" type="datetimeFigureOut">
              <a:rPr lang="en-US" smtClean="0"/>
              <a:t>4/19/2022</a:t>
            </a:fld>
            <a:endParaRPr lang="en-US"/>
          </a:p>
        </p:txBody>
      </p:sp>
      <p:sp>
        <p:nvSpPr>
          <p:cNvPr id="6" name="Footer Placeholder 5">
            <a:extLst>
              <a:ext uri="{FF2B5EF4-FFF2-40B4-BE49-F238E27FC236}">
                <a16:creationId xmlns:a16="http://schemas.microsoft.com/office/drawing/2014/main" id="{BE33FCD3-0B44-41DF-92EE-83D45AE4B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74263-1147-4E5C-BBF2-1A48CA3A270B}"/>
              </a:ext>
            </a:extLst>
          </p:cNvPr>
          <p:cNvSpPr>
            <a:spLocks noGrp="1"/>
          </p:cNvSpPr>
          <p:nvPr>
            <p:ph type="sldNum" sz="quarter" idx="12"/>
          </p:nvPr>
        </p:nvSpPr>
        <p:spPr/>
        <p:txBody>
          <a:bodyPr/>
          <a:lstStyle/>
          <a:p>
            <a:fld id="{66EC8FD7-83C0-4C1B-BB84-16E5AE5F59AB}" type="slidenum">
              <a:rPr lang="en-US" smtClean="0"/>
              <a:t>‹#›</a:t>
            </a:fld>
            <a:endParaRPr lang="en-US"/>
          </a:p>
        </p:txBody>
      </p:sp>
    </p:spTree>
    <p:extLst>
      <p:ext uri="{BB962C8B-B14F-4D97-AF65-F5344CB8AC3E}">
        <p14:creationId xmlns:p14="http://schemas.microsoft.com/office/powerpoint/2010/main" val="211388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F3D3D-C1CF-47CC-BB91-EA5B40108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412CC1-5A86-4BD3-93D9-66DF947472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D9F806-C715-4BE1-B527-4D021FA7F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85CC6-1DC5-4312-8330-11D644D915A2}"/>
              </a:ext>
            </a:extLst>
          </p:cNvPr>
          <p:cNvSpPr>
            <a:spLocks noGrp="1"/>
          </p:cNvSpPr>
          <p:nvPr>
            <p:ph type="dt" sz="half" idx="10"/>
          </p:nvPr>
        </p:nvSpPr>
        <p:spPr/>
        <p:txBody>
          <a:bodyPr/>
          <a:lstStyle/>
          <a:p>
            <a:fld id="{D331D182-8C35-4E53-9ADB-4DBE4DBE757A}" type="datetimeFigureOut">
              <a:rPr lang="en-US" smtClean="0"/>
              <a:t>4/19/2022</a:t>
            </a:fld>
            <a:endParaRPr lang="en-US"/>
          </a:p>
        </p:txBody>
      </p:sp>
      <p:sp>
        <p:nvSpPr>
          <p:cNvPr id="6" name="Footer Placeholder 5">
            <a:extLst>
              <a:ext uri="{FF2B5EF4-FFF2-40B4-BE49-F238E27FC236}">
                <a16:creationId xmlns:a16="http://schemas.microsoft.com/office/drawing/2014/main" id="{796A01F2-B640-4E1A-B90B-C3F807B97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EFF83-376F-4F25-AF02-98BB0EE56D0D}"/>
              </a:ext>
            </a:extLst>
          </p:cNvPr>
          <p:cNvSpPr>
            <a:spLocks noGrp="1"/>
          </p:cNvSpPr>
          <p:nvPr>
            <p:ph type="sldNum" sz="quarter" idx="12"/>
          </p:nvPr>
        </p:nvSpPr>
        <p:spPr/>
        <p:txBody>
          <a:bodyPr/>
          <a:lstStyle/>
          <a:p>
            <a:fld id="{66EC8FD7-83C0-4C1B-BB84-16E5AE5F59AB}" type="slidenum">
              <a:rPr lang="en-US" smtClean="0"/>
              <a:t>‹#›</a:t>
            </a:fld>
            <a:endParaRPr lang="en-US"/>
          </a:p>
        </p:txBody>
      </p:sp>
    </p:spTree>
    <p:extLst>
      <p:ext uri="{BB962C8B-B14F-4D97-AF65-F5344CB8AC3E}">
        <p14:creationId xmlns:p14="http://schemas.microsoft.com/office/powerpoint/2010/main" val="275211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336BA7-9B7F-4154-9D6C-055940E63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75D363-50EC-4281-A39A-36FFFD1A1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54F38-6EC7-4335-8C3A-312182CC2F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1D182-8C35-4E53-9ADB-4DBE4DBE757A}" type="datetimeFigureOut">
              <a:rPr lang="en-US" smtClean="0"/>
              <a:t>4/19/2022</a:t>
            </a:fld>
            <a:endParaRPr lang="en-US"/>
          </a:p>
        </p:txBody>
      </p:sp>
      <p:sp>
        <p:nvSpPr>
          <p:cNvPr id="5" name="Footer Placeholder 4">
            <a:extLst>
              <a:ext uri="{FF2B5EF4-FFF2-40B4-BE49-F238E27FC236}">
                <a16:creationId xmlns:a16="http://schemas.microsoft.com/office/drawing/2014/main" id="{B8EAD0F3-FF11-41F7-A998-7FBDA77FB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F3DF90-A24B-42D9-9512-E4C6AA87C8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C8FD7-83C0-4C1B-BB84-16E5AE5F59AB}" type="slidenum">
              <a:rPr lang="en-US" smtClean="0"/>
              <a:t>‹#›</a:t>
            </a:fld>
            <a:endParaRPr lang="en-US"/>
          </a:p>
        </p:txBody>
      </p:sp>
    </p:spTree>
    <p:extLst>
      <p:ext uri="{BB962C8B-B14F-4D97-AF65-F5344CB8AC3E}">
        <p14:creationId xmlns:p14="http://schemas.microsoft.com/office/powerpoint/2010/main" val="2930994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onkeylearn.com/blog/introduction-to-support-vector-machines-svm/" TargetMode="External"/><Relationship Id="rId2" Type="http://schemas.openxmlformats.org/officeDocument/2006/relationships/hyperlink" Target="https://doi.org/10.1007/s11257-015-9155-5" TargetMode="External"/><Relationship Id="rId1" Type="http://schemas.openxmlformats.org/officeDocument/2006/relationships/slideLayout" Target="../slideLayouts/slideLayout2.xml"/><Relationship Id="rId5" Type="http://schemas.openxmlformats.org/officeDocument/2006/relationships/hyperlink" Target="https://scikit-learn.org/stable/modules/metrics.html" TargetMode="External"/><Relationship Id="rId4" Type="http://schemas.openxmlformats.org/officeDocument/2006/relationships/hyperlink" Target="https://towardsdatascience.com/https-medium-com-pupalerushikesh-svm-f4b42800e989"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190D06-29F1-47F6-A72A-ECEA66A22117}"/>
              </a:ext>
            </a:extLst>
          </p:cNvPr>
          <p:cNvSpPr>
            <a:spLocks noGrp="1"/>
          </p:cNvSpPr>
          <p:nvPr>
            <p:ph type="ctr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NLP : GROUP PROJECT</a:t>
            </a:r>
            <a:br>
              <a:rPr lang="en-US" sz="4000" kern="1200">
                <a:solidFill>
                  <a:srgbClr val="FFFFFF"/>
                </a:solidFill>
                <a:latin typeface="+mj-lt"/>
                <a:ea typeface="+mj-ea"/>
                <a:cs typeface="+mj-cs"/>
              </a:rPr>
            </a:br>
            <a:r>
              <a:rPr lang="en-US" sz="4000" kern="1200">
                <a:solidFill>
                  <a:srgbClr val="FFFFFF"/>
                </a:solidFill>
                <a:latin typeface="+mj-lt"/>
                <a:ea typeface="+mj-ea"/>
                <a:cs typeface="+mj-cs"/>
              </a:rPr>
              <a:t>COMP 262 : Natural Language &amp; Recommender System</a:t>
            </a:r>
          </a:p>
        </p:txBody>
      </p:sp>
      <p:sp>
        <p:nvSpPr>
          <p:cNvPr id="3" name="Subtitle 2">
            <a:extLst>
              <a:ext uri="{FF2B5EF4-FFF2-40B4-BE49-F238E27FC236}">
                <a16:creationId xmlns:a16="http://schemas.microsoft.com/office/drawing/2014/main" id="{CEE9B3A0-5D82-4C31-8F40-6EE722566011}"/>
              </a:ext>
            </a:extLst>
          </p:cNvPr>
          <p:cNvSpPr>
            <a:spLocks noGrp="1"/>
          </p:cNvSpPr>
          <p:nvPr>
            <p:ph type="subTitle" idx="1"/>
          </p:nvPr>
        </p:nvSpPr>
        <p:spPr>
          <a:xfrm>
            <a:off x="6503158" y="649480"/>
            <a:ext cx="48624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a:t>TEAM – 3 </a:t>
            </a:r>
          </a:p>
          <a:p>
            <a:pPr indent="-228600" algn="l">
              <a:buFont typeface="Arial" panose="020B0604020202020204" pitchFamily="34" charset="0"/>
              <a:buChar char="•"/>
            </a:pPr>
            <a:r>
              <a:rPr lang="en-US" sz="2000"/>
              <a:t>Devanshi Shah (301175169)</a:t>
            </a:r>
          </a:p>
          <a:p>
            <a:pPr marL="0" marR="0" indent="-228600" algn="l">
              <a:spcBef>
                <a:spcPts val="0"/>
              </a:spcBef>
              <a:spcAft>
                <a:spcPts val="800"/>
              </a:spcAft>
              <a:buFont typeface="Arial" panose="020B0604020202020204" pitchFamily="34" charset="0"/>
              <a:buChar char="•"/>
            </a:pPr>
            <a:r>
              <a:rPr lang="en-US" sz="2000">
                <a:effectLst/>
              </a:rPr>
              <a:t>Hitesh Dharmadhikari (301150694)</a:t>
            </a:r>
          </a:p>
          <a:p>
            <a:pPr marL="0" marR="0" indent="-228600" algn="l">
              <a:spcBef>
                <a:spcPts val="0"/>
              </a:spcBef>
              <a:spcAft>
                <a:spcPts val="800"/>
              </a:spcAft>
              <a:buFont typeface="Arial" panose="020B0604020202020204" pitchFamily="34" charset="0"/>
              <a:buChar char="•"/>
            </a:pPr>
            <a:r>
              <a:rPr lang="en-US" sz="2000">
                <a:effectLst/>
              </a:rPr>
              <a:t>Jefil Tasna John Mohan (301149710)</a:t>
            </a:r>
          </a:p>
          <a:p>
            <a:pPr marL="0" marR="0" indent="-228600" algn="l">
              <a:spcBef>
                <a:spcPts val="0"/>
              </a:spcBef>
              <a:spcAft>
                <a:spcPts val="800"/>
              </a:spcAft>
              <a:buFont typeface="Arial" panose="020B0604020202020204" pitchFamily="34" charset="0"/>
              <a:buChar char="•"/>
            </a:pPr>
            <a:r>
              <a:rPr lang="en-US" sz="2000">
                <a:effectLst/>
              </a:rPr>
              <a:t>Nestor Romero (301133331)</a:t>
            </a:r>
          </a:p>
          <a:p>
            <a:pPr marL="0" marR="0" indent="-228600" algn="l">
              <a:spcBef>
                <a:spcPts val="0"/>
              </a:spcBef>
              <a:spcAft>
                <a:spcPts val="800"/>
              </a:spcAft>
              <a:buFont typeface="Arial" panose="020B0604020202020204" pitchFamily="34" charset="0"/>
              <a:buChar char="•"/>
            </a:pPr>
            <a:r>
              <a:rPr lang="en-US" sz="2000">
                <a:effectLst/>
              </a:rPr>
              <a:t>Shrikant Kale (301150258)</a:t>
            </a:r>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1866756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310E-3136-4CCF-90AF-FD38A9E474A5}"/>
              </a:ext>
            </a:extLst>
          </p:cNvPr>
          <p:cNvSpPr>
            <a:spLocks noGrp="1"/>
          </p:cNvSpPr>
          <p:nvPr>
            <p:ph type="title"/>
          </p:nvPr>
        </p:nvSpPr>
        <p:spPr>
          <a:xfrm>
            <a:off x="838200" y="365125"/>
            <a:ext cx="10515600" cy="518795"/>
          </a:xfrm>
        </p:spPr>
        <p:txBody>
          <a:bodyPr>
            <a:normAutofit fontScale="90000"/>
          </a:bodyPr>
          <a:lstStyle/>
          <a:p>
            <a:r>
              <a:rPr lang="en-US" dirty="0"/>
              <a:t>Testing results summary-Phase 1</a:t>
            </a:r>
          </a:p>
        </p:txBody>
      </p:sp>
      <p:graphicFrame>
        <p:nvGraphicFramePr>
          <p:cNvPr id="5" name="Table 5">
            <a:extLst>
              <a:ext uri="{FF2B5EF4-FFF2-40B4-BE49-F238E27FC236}">
                <a16:creationId xmlns:a16="http://schemas.microsoft.com/office/drawing/2014/main" id="{7221D055-7C35-4055-8759-66476870209D}"/>
              </a:ext>
            </a:extLst>
          </p:cNvPr>
          <p:cNvGraphicFramePr>
            <a:graphicFrameLocks noGrp="1"/>
          </p:cNvGraphicFramePr>
          <p:nvPr>
            <p:ph idx="1"/>
            <p:extLst>
              <p:ext uri="{D42A27DB-BD31-4B8C-83A1-F6EECF244321}">
                <p14:modId xmlns:p14="http://schemas.microsoft.com/office/powerpoint/2010/main" val="1113129866"/>
              </p:ext>
            </p:extLst>
          </p:nvPr>
        </p:nvGraphicFramePr>
        <p:xfrm>
          <a:off x="838200" y="1825624"/>
          <a:ext cx="4170680" cy="2065656"/>
        </p:xfrm>
        <a:graphic>
          <a:graphicData uri="http://schemas.openxmlformats.org/drawingml/2006/table">
            <a:tbl>
              <a:tblPr firstRow="1" bandRow="1">
                <a:tableStyleId>{5C22544A-7EE6-4342-B048-85BDC9FD1C3A}</a:tableStyleId>
              </a:tblPr>
              <a:tblGrid>
                <a:gridCol w="2067370">
                  <a:extLst>
                    <a:ext uri="{9D8B030D-6E8A-4147-A177-3AD203B41FA5}">
                      <a16:colId xmlns:a16="http://schemas.microsoft.com/office/drawing/2014/main" val="2605119767"/>
                    </a:ext>
                  </a:extLst>
                </a:gridCol>
                <a:gridCol w="2103310">
                  <a:extLst>
                    <a:ext uri="{9D8B030D-6E8A-4147-A177-3AD203B41FA5}">
                      <a16:colId xmlns:a16="http://schemas.microsoft.com/office/drawing/2014/main" val="1722321218"/>
                    </a:ext>
                  </a:extLst>
                </a:gridCol>
              </a:tblGrid>
              <a:tr h="516414">
                <a:tc>
                  <a:txBody>
                    <a:bodyPr/>
                    <a:lstStyle/>
                    <a:p>
                      <a:r>
                        <a:rPr lang="en-US" b="0" dirty="0">
                          <a:solidFill>
                            <a:schemeClr val="tx1"/>
                          </a:solidFill>
                        </a:rPr>
                        <a:t>Accuracy</a:t>
                      </a:r>
                    </a:p>
                  </a:txBody>
                  <a:tcPr/>
                </a:tc>
                <a:tc>
                  <a:txBody>
                    <a:bodyPr/>
                    <a:lstStyle/>
                    <a:p>
                      <a:r>
                        <a:rPr lang="en-CA" b="0" dirty="0">
                          <a:solidFill>
                            <a:schemeClr val="tx1"/>
                          </a:solidFill>
                        </a:rPr>
                        <a:t>0.527</a:t>
                      </a:r>
                      <a:endParaRPr lang="en-US" b="0" dirty="0">
                        <a:solidFill>
                          <a:schemeClr val="tx1"/>
                        </a:solidFill>
                      </a:endParaRPr>
                    </a:p>
                  </a:txBody>
                  <a:tcPr/>
                </a:tc>
                <a:extLst>
                  <a:ext uri="{0D108BD9-81ED-4DB2-BD59-A6C34878D82A}">
                    <a16:rowId xmlns:a16="http://schemas.microsoft.com/office/drawing/2014/main" val="2288480976"/>
                  </a:ext>
                </a:extLst>
              </a:tr>
              <a:tr h="516414">
                <a:tc>
                  <a:txBody>
                    <a:bodyPr/>
                    <a:lstStyle/>
                    <a:p>
                      <a:r>
                        <a:rPr lang="en-US" sz="1800" b="0" kern="1200" dirty="0">
                          <a:solidFill>
                            <a:schemeClr val="dk1"/>
                          </a:solidFill>
                          <a:effectLst/>
                          <a:latin typeface="+mn-lt"/>
                          <a:ea typeface="+mn-ea"/>
                          <a:cs typeface="+mn-cs"/>
                        </a:rPr>
                        <a:t>Precision score</a:t>
                      </a:r>
                      <a:endParaRPr lang="en-US" b="0" dirty="0"/>
                    </a:p>
                  </a:txBody>
                  <a:tcPr/>
                </a:tc>
                <a:tc>
                  <a:txBody>
                    <a:bodyPr/>
                    <a:lstStyle/>
                    <a:p>
                      <a:r>
                        <a:rPr lang="en-CA" dirty="0"/>
                        <a:t>0.446</a:t>
                      </a:r>
                      <a:endParaRPr lang="en-US" dirty="0"/>
                    </a:p>
                  </a:txBody>
                  <a:tcPr/>
                </a:tc>
                <a:extLst>
                  <a:ext uri="{0D108BD9-81ED-4DB2-BD59-A6C34878D82A}">
                    <a16:rowId xmlns:a16="http://schemas.microsoft.com/office/drawing/2014/main" val="3328755262"/>
                  </a:ext>
                </a:extLst>
              </a:tr>
              <a:tr h="516414">
                <a:tc>
                  <a:txBody>
                    <a:bodyPr/>
                    <a:lstStyle/>
                    <a:p>
                      <a:r>
                        <a:rPr lang="en-US" sz="1800" b="0" kern="1200" dirty="0">
                          <a:solidFill>
                            <a:schemeClr val="dk1"/>
                          </a:solidFill>
                          <a:effectLst/>
                          <a:latin typeface="+mn-lt"/>
                          <a:ea typeface="+mn-ea"/>
                          <a:cs typeface="+mn-cs"/>
                        </a:rPr>
                        <a:t>Recall score</a:t>
                      </a:r>
                      <a:endParaRPr lang="en-US" b="0" dirty="0"/>
                    </a:p>
                  </a:txBody>
                  <a:tcPr/>
                </a:tc>
                <a:tc>
                  <a:txBody>
                    <a:bodyPr/>
                    <a:lstStyle/>
                    <a:p>
                      <a:r>
                        <a:rPr lang="en-CA" dirty="0"/>
                        <a:t>0.527</a:t>
                      </a:r>
                      <a:endParaRPr lang="en-US" dirty="0"/>
                    </a:p>
                  </a:txBody>
                  <a:tcPr/>
                </a:tc>
                <a:extLst>
                  <a:ext uri="{0D108BD9-81ED-4DB2-BD59-A6C34878D82A}">
                    <a16:rowId xmlns:a16="http://schemas.microsoft.com/office/drawing/2014/main" val="48435835"/>
                  </a:ext>
                </a:extLst>
              </a:tr>
              <a:tr h="516414">
                <a:tc>
                  <a:txBody>
                    <a:bodyPr/>
                    <a:lstStyle/>
                    <a:p>
                      <a:r>
                        <a:rPr lang="en-US" sz="1800" b="0" kern="1200" dirty="0">
                          <a:solidFill>
                            <a:schemeClr val="dk1"/>
                          </a:solidFill>
                          <a:effectLst/>
                          <a:latin typeface="+mn-lt"/>
                          <a:ea typeface="+mn-ea"/>
                          <a:cs typeface="+mn-cs"/>
                        </a:rPr>
                        <a:t>F1 score</a:t>
                      </a:r>
                      <a:endParaRPr lang="en-US" b="0" dirty="0"/>
                    </a:p>
                  </a:txBody>
                  <a:tcPr/>
                </a:tc>
                <a:tc>
                  <a:txBody>
                    <a:bodyPr/>
                    <a:lstStyle/>
                    <a:p>
                      <a:r>
                        <a:rPr lang="en-CA" dirty="0"/>
                        <a:t>0.405</a:t>
                      </a:r>
                      <a:endParaRPr lang="en-US" dirty="0"/>
                    </a:p>
                  </a:txBody>
                  <a:tcPr/>
                </a:tc>
                <a:extLst>
                  <a:ext uri="{0D108BD9-81ED-4DB2-BD59-A6C34878D82A}">
                    <a16:rowId xmlns:a16="http://schemas.microsoft.com/office/drawing/2014/main" val="2634439653"/>
                  </a:ext>
                </a:extLst>
              </a:tr>
            </a:tbl>
          </a:graphicData>
        </a:graphic>
      </p:graphicFrame>
      <p:graphicFrame>
        <p:nvGraphicFramePr>
          <p:cNvPr id="6" name="Table 6">
            <a:extLst>
              <a:ext uri="{FF2B5EF4-FFF2-40B4-BE49-F238E27FC236}">
                <a16:creationId xmlns:a16="http://schemas.microsoft.com/office/drawing/2014/main" id="{137C7DFB-DB28-4DA6-85CA-3E1531F7B3BD}"/>
              </a:ext>
            </a:extLst>
          </p:cNvPr>
          <p:cNvGraphicFramePr>
            <a:graphicFrameLocks noGrp="1"/>
          </p:cNvGraphicFramePr>
          <p:nvPr>
            <p:extLst>
              <p:ext uri="{D42A27DB-BD31-4B8C-83A1-F6EECF244321}">
                <p14:modId xmlns:p14="http://schemas.microsoft.com/office/powerpoint/2010/main" val="24259339"/>
              </p:ext>
            </p:extLst>
          </p:nvPr>
        </p:nvGraphicFramePr>
        <p:xfrm>
          <a:off x="6004560" y="1825624"/>
          <a:ext cx="4074160" cy="2041584"/>
        </p:xfrm>
        <a:graphic>
          <a:graphicData uri="http://schemas.openxmlformats.org/drawingml/2006/table">
            <a:tbl>
              <a:tblPr firstRow="1" bandRow="1">
                <a:tableStyleId>{5C22544A-7EE6-4342-B048-85BDC9FD1C3A}</a:tableStyleId>
              </a:tblPr>
              <a:tblGrid>
                <a:gridCol w="2037080">
                  <a:extLst>
                    <a:ext uri="{9D8B030D-6E8A-4147-A177-3AD203B41FA5}">
                      <a16:colId xmlns:a16="http://schemas.microsoft.com/office/drawing/2014/main" val="489604094"/>
                    </a:ext>
                  </a:extLst>
                </a:gridCol>
                <a:gridCol w="2037080">
                  <a:extLst>
                    <a:ext uri="{9D8B030D-6E8A-4147-A177-3AD203B41FA5}">
                      <a16:colId xmlns:a16="http://schemas.microsoft.com/office/drawing/2014/main" val="1000493956"/>
                    </a:ext>
                  </a:extLst>
                </a:gridCol>
              </a:tblGrid>
              <a:tr h="467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Accuracy</a:t>
                      </a:r>
                    </a:p>
                  </a:txBody>
                  <a:tcPr/>
                </a:tc>
                <a:tc>
                  <a:txBody>
                    <a:bodyPr/>
                    <a:lstStyle/>
                    <a:p>
                      <a:r>
                        <a:rPr lang="en-CA" b="0" dirty="0">
                          <a:solidFill>
                            <a:schemeClr val="tx1"/>
                          </a:solidFill>
                        </a:rPr>
                        <a:t>0.43</a:t>
                      </a:r>
                      <a:endParaRPr lang="en-US" b="0" dirty="0">
                        <a:solidFill>
                          <a:schemeClr val="tx1"/>
                        </a:solidFill>
                      </a:endParaRPr>
                    </a:p>
                  </a:txBody>
                  <a:tcPr/>
                </a:tc>
                <a:extLst>
                  <a:ext uri="{0D108BD9-81ED-4DB2-BD59-A6C34878D82A}">
                    <a16:rowId xmlns:a16="http://schemas.microsoft.com/office/drawing/2014/main" val="1948196579"/>
                  </a:ext>
                </a:extLst>
              </a:tr>
              <a:tr h="467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Precision score</a:t>
                      </a:r>
                      <a:endParaRPr lang="en-US" b="0" dirty="0"/>
                    </a:p>
                  </a:txBody>
                  <a:tcPr/>
                </a:tc>
                <a:tc>
                  <a:txBody>
                    <a:bodyPr/>
                    <a:lstStyle/>
                    <a:p>
                      <a:r>
                        <a:rPr lang="en-CA" dirty="0"/>
                        <a:t>0.366</a:t>
                      </a:r>
                      <a:endParaRPr lang="en-US" dirty="0"/>
                    </a:p>
                  </a:txBody>
                  <a:tcPr/>
                </a:tc>
                <a:extLst>
                  <a:ext uri="{0D108BD9-81ED-4DB2-BD59-A6C34878D82A}">
                    <a16:rowId xmlns:a16="http://schemas.microsoft.com/office/drawing/2014/main" val="4246948712"/>
                  </a:ext>
                </a:extLst>
              </a:tr>
              <a:tr h="450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Recall score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kern="1200" dirty="0">
                        <a:solidFill>
                          <a:schemeClr val="dk1"/>
                        </a:solidFill>
                        <a:effectLst/>
                        <a:latin typeface="+mn-lt"/>
                        <a:ea typeface="+mn-ea"/>
                        <a:cs typeface="+mn-cs"/>
                      </a:endParaRPr>
                    </a:p>
                  </a:txBody>
                  <a:tcPr/>
                </a:tc>
                <a:tc>
                  <a:txBody>
                    <a:bodyPr/>
                    <a:lstStyle/>
                    <a:p>
                      <a:r>
                        <a:rPr lang="en-CA" dirty="0"/>
                        <a:t>0.366</a:t>
                      </a:r>
                      <a:endParaRPr lang="en-US" dirty="0"/>
                    </a:p>
                  </a:txBody>
                  <a:tcPr/>
                </a:tc>
                <a:extLst>
                  <a:ext uri="{0D108BD9-81ED-4DB2-BD59-A6C34878D82A}">
                    <a16:rowId xmlns:a16="http://schemas.microsoft.com/office/drawing/2014/main" val="3204580257"/>
                  </a:ext>
                </a:extLst>
              </a:tr>
              <a:tr h="467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F1 score</a:t>
                      </a:r>
                      <a:endParaRPr lang="en-US" b="0" dirty="0"/>
                    </a:p>
                  </a:txBody>
                  <a:tcPr/>
                </a:tc>
                <a:tc>
                  <a:txBody>
                    <a:bodyPr/>
                    <a:lstStyle/>
                    <a:p>
                      <a:r>
                        <a:rPr lang="en-CA" dirty="0"/>
                        <a:t>0.334</a:t>
                      </a:r>
                      <a:endParaRPr lang="en-US" dirty="0"/>
                    </a:p>
                  </a:txBody>
                  <a:tcPr/>
                </a:tc>
                <a:extLst>
                  <a:ext uri="{0D108BD9-81ED-4DB2-BD59-A6C34878D82A}">
                    <a16:rowId xmlns:a16="http://schemas.microsoft.com/office/drawing/2014/main" val="3375419562"/>
                  </a:ext>
                </a:extLst>
              </a:tr>
            </a:tbl>
          </a:graphicData>
        </a:graphic>
      </p:graphicFrame>
      <p:sp>
        <p:nvSpPr>
          <p:cNvPr id="7" name="TextBox 6">
            <a:extLst>
              <a:ext uri="{FF2B5EF4-FFF2-40B4-BE49-F238E27FC236}">
                <a16:creationId xmlns:a16="http://schemas.microsoft.com/office/drawing/2014/main" id="{F3407C55-88C2-4BCB-AA62-5CA24F286CDF}"/>
              </a:ext>
            </a:extLst>
          </p:cNvPr>
          <p:cNvSpPr txBox="1"/>
          <p:nvPr/>
        </p:nvSpPr>
        <p:spPr>
          <a:xfrm>
            <a:off x="568960" y="4561840"/>
            <a:ext cx="10784840" cy="1200329"/>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From the results is evident that VADR performed better for the task at hand with the highest accuracy for the configuration of the experiment. Also notable is the very low recall score from SentiWordNet that indicates a difficulty to accurately predict true positives in the dataset. </a:t>
            </a:r>
          </a:p>
          <a:p>
            <a:endParaRPr lang="en-US" dirty="0"/>
          </a:p>
        </p:txBody>
      </p:sp>
      <p:sp>
        <p:nvSpPr>
          <p:cNvPr id="8" name="TextBox 7">
            <a:extLst>
              <a:ext uri="{FF2B5EF4-FFF2-40B4-BE49-F238E27FC236}">
                <a16:creationId xmlns:a16="http://schemas.microsoft.com/office/drawing/2014/main" id="{2D361FD2-E3C5-47D2-B3BA-E94C0217661B}"/>
              </a:ext>
            </a:extLst>
          </p:cNvPr>
          <p:cNvSpPr txBox="1"/>
          <p:nvPr/>
        </p:nvSpPr>
        <p:spPr>
          <a:xfrm>
            <a:off x="838200" y="1255387"/>
            <a:ext cx="3439160" cy="646331"/>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rPr>
              <a:t>Results for VADR </a:t>
            </a:r>
            <a:endParaRPr lang="en-US" sz="1800" dirty="0">
              <a:effectLst/>
              <a:latin typeface="Times New Roman" panose="02020603050405020304" pitchFamily="18" charset="0"/>
              <a:ea typeface="Calibri" panose="020F0502020204030204" pitchFamily="34" charset="0"/>
            </a:endParaRPr>
          </a:p>
          <a:p>
            <a:endParaRPr lang="en-US" dirty="0"/>
          </a:p>
        </p:txBody>
      </p:sp>
      <p:sp>
        <p:nvSpPr>
          <p:cNvPr id="10" name="TextBox 9">
            <a:extLst>
              <a:ext uri="{FF2B5EF4-FFF2-40B4-BE49-F238E27FC236}">
                <a16:creationId xmlns:a16="http://schemas.microsoft.com/office/drawing/2014/main" id="{9794F559-BE79-430C-98E0-ED80BC626ADE}"/>
              </a:ext>
            </a:extLst>
          </p:cNvPr>
          <p:cNvSpPr txBox="1"/>
          <p:nvPr/>
        </p:nvSpPr>
        <p:spPr>
          <a:xfrm>
            <a:off x="5892800" y="1255387"/>
            <a:ext cx="3952240" cy="646331"/>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rPr>
              <a:t>Result for SentiWordNet </a:t>
            </a:r>
            <a:endParaRPr lang="en-US"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1254776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151CC-74AE-4CB1-86D1-AE849735364A}"/>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Phase 2</a:t>
            </a:r>
          </a:p>
        </p:txBody>
      </p:sp>
      <p:sp>
        <p:nvSpPr>
          <p:cNvPr id="3" name="Content Placeholder 2">
            <a:extLst>
              <a:ext uri="{FF2B5EF4-FFF2-40B4-BE49-F238E27FC236}">
                <a16:creationId xmlns:a16="http://schemas.microsoft.com/office/drawing/2014/main" id="{133188AA-EEB7-41B8-9310-8C992C5B6270}"/>
              </a:ext>
            </a:extLst>
          </p:cNvPr>
          <p:cNvSpPr>
            <a:spLocks noGrp="1"/>
          </p:cNvSpPr>
          <p:nvPr>
            <p:ph idx="1"/>
          </p:nvPr>
        </p:nvSpPr>
        <p:spPr>
          <a:xfrm>
            <a:off x="4810259" y="649480"/>
            <a:ext cx="6555347" cy="5546047"/>
          </a:xfrm>
        </p:spPr>
        <p:txBody>
          <a:bodyPr anchor="ctr">
            <a:normAutofit/>
          </a:bodyPr>
          <a:lstStyle/>
          <a:p>
            <a:r>
              <a:rPr lang="en-US" sz="1800" b="0" i="0" dirty="0">
                <a:effectLst/>
                <a:latin typeface="Times New Roman" panose="02020603050405020304" pitchFamily="18" charset="0"/>
                <a:cs typeface="Times New Roman" panose="02020603050405020304" pitchFamily="18" charset="0"/>
              </a:rPr>
              <a:t>Modeling (Sentiment Analysis) Machine Learning approach</a:t>
            </a:r>
          </a:p>
          <a:p>
            <a:r>
              <a:rPr lang="en-CA" sz="1800" b="0" i="0" dirty="0">
                <a:effectLst/>
                <a:latin typeface="Times New Roman" panose="02020603050405020304" pitchFamily="18" charset="0"/>
                <a:cs typeface="Times New Roman" panose="02020603050405020304" pitchFamily="18" charset="0"/>
              </a:rPr>
              <a:t>Testing</a:t>
            </a:r>
            <a:endParaRPr lang="en-US" sz="1800" dirty="0">
              <a:latin typeface="Times New Roman" panose="02020603050405020304" pitchFamily="18" charset="0"/>
              <a:cs typeface="Times New Roman" panose="02020603050405020304" pitchFamily="18" charset="0"/>
            </a:endParaRPr>
          </a:p>
          <a:p>
            <a:r>
              <a:rPr lang="en-CA" sz="1800" dirty="0">
                <a:latin typeface="Times New Roman" panose="02020603050405020304" pitchFamily="18" charset="0"/>
                <a:cs typeface="Times New Roman" panose="02020603050405020304" pitchFamily="18" charset="0"/>
              </a:rPr>
              <a:t>Grid search model</a:t>
            </a:r>
          </a:p>
          <a:p>
            <a:r>
              <a:rPr lang="en-CA" sz="1800" dirty="0">
                <a:latin typeface="Times New Roman" panose="02020603050405020304" pitchFamily="18" charset="0"/>
                <a:cs typeface="Times New Roman" panose="02020603050405020304" pitchFamily="18" charset="0"/>
              </a:rPr>
              <a:t>Comparison</a:t>
            </a:r>
          </a:p>
          <a:p>
            <a:r>
              <a:rPr lang="en-CA" sz="1800" dirty="0">
                <a:latin typeface="Times New Roman" panose="02020603050405020304" pitchFamily="18" charset="0"/>
                <a:cs typeface="Times New Roman" panose="02020603050405020304" pitchFamily="18" charset="0"/>
              </a:rPr>
              <a:t>Research </a:t>
            </a:r>
          </a:p>
          <a:p>
            <a:r>
              <a:rPr lang="en-CA" sz="1800" dirty="0">
                <a:latin typeface="Times New Roman" panose="02020603050405020304" pitchFamily="18" charset="0"/>
                <a:cs typeface="Times New Roman" panose="02020603050405020304" pitchFamily="18" charset="0"/>
              </a:rPr>
              <a:t>Conclusion</a:t>
            </a:r>
          </a:p>
          <a:p>
            <a:endParaRPr lang="en-CA" sz="2000" dirty="0"/>
          </a:p>
        </p:txBody>
      </p:sp>
    </p:spTree>
    <p:extLst>
      <p:ext uri="{BB962C8B-B14F-4D97-AF65-F5344CB8AC3E}">
        <p14:creationId xmlns:p14="http://schemas.microsoft.com/office/powerpoint/2010/main" val="231183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29EC1-0029-46D7-B83F-97E1E7E0CD9A}"/>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Support vector machine</a:t>
            </a:r>
          </a:p>
        </p:txBody>
      </p:sp>
      <p:sp>
        <p:nvSpPr>
          <p:cNvPr id="3" name="Content Placeholder 2">
            <a:extLst>
              <a:ext uri="{FF2B5EF4-FFF2-40B4-BE49-F238E27FC236}">
                <a16:creationId xmlns:a16="http://schemas.microsoft.com/office/drawing/2014/main" id="{4F05C0EC-F931-4E44-ADA3-EAE4F0621505}"/>
              </a:ext>
            </a:extLst>
          </p:cNvPr>
          <p:cNvSpPr>
            <a:spLocks noGrp="1"/>
          </p:cNvSpPr>
          <p:nvPr>
            <p:ph idx="1"/>
          </p:nvPr>
        </p:nvSpPr>
        <p:spPr>
          <a:xfrm>
            <a:off x="4810259" y="649480"/>
            <a:ext cx="6555347" cy="5546047"/>
          </a:xfrm>
        </p:spPr>
        <p:txBody>
          <a:bodyPr anchor="ctr">
            <a:normAutofit/>
          </a:bodyPr>
          <a:lstStyle/>
          <a:p>
            <a:r>
              <a:rPr lang="en-US" sz="1700" b="0" i="0" u="none" strike="noStrike" dirty="0">
                <a:effectLst/>
                <a:latin typeface="Times New Roman" panose="02020603050405020304" pitchFamily="18" charset="0"/>
              </a:rPr>
              <a:t>Support Vector Machine (SVM) is a supervised machine learning algorithm model that is used to solve Classification and Regression problems. </a:t>
            </a:r>
          </a:p>
          <a:p>
            <a:r>
              <a:rPr lang="en-US" sz="1700" dirty="0">
                <a:latin typeface="Times New Roman" panose="02020603050405020304" pitchFamily="18" charset="0"/>
              </a:rPr>
              <a:t>The algorithm creates a line or hyperplane which separates the data into classes. </a:t>
            </a:r>
          </a:p>
          <a:p>
            <a:r>
              <a:rPr lang="en-US" sz="1700" dirty="0">
                <a:latin typeface="Times New Roman" panose="02020603050405020304" pitchFamily="18" charset="0"/>
              </a:rPr>
              <a:t>An N-dimensional hyperplane that separates the data into two categories can be used for NER.</a:t>
            </a:r>
          </a:p>
          <a:p>
            <a:r>
              <a:rPr lang="en-US" sz="1700" dirty="0">
                <a:latin typeface="Times New Roman" panose="02020603050405020304" pitchFamily="18" charset="0"/>
              </a:rPr>
              <a:t>SVM models can categorize new text after being given sets of labeled training data for each category.</a:t>
            </a:r>
          </a:p>
          <a:p>
            <a:r>
              <a:rPr lang="en-US" sz="1700" dirty="0">
                <a:latin typeface="Times New Roman" panose="02020603050405020304" pitchFamily="18" charset="0"/>
              </a:rPr>
              <a:t>SVMs can carry out their learning with all combinations of given features without increasing computational complexity by introducing the Kernel function. </a:t>
            </a:r>
          </a:p>
          <a:p>
            <a:r>
              <a:rPr lang="en-US" sz="1700" dirty="0">
                <a:latin typeface="Times New Roman" panose="02020603050405020304" pitchFamily="18" charset="0"/>
              </a:rPr>
              <a:t>Conventional algorithms cannot handle these combinations efficiently, thus, we usually select important combinations heuristically by taking the trade-off between accuracy and computational complexity into consideration.</a:t>
            </a:r>
          </a:p>
          <a:p>
            <a:r>
              <a:rPr lang="en-US" sz="1700" dirty="0">
                <a:latin typeface="Times New Roman" panose="02020603050405020304" pitchFamily="18" charset="0"/>
              </a:rPr>
              <a:t>They have two key advantages over newer algorithms like neural networks: greater speed and better performance with a limited number of samples (in the thousands).</a:t>
            </a:r>
          </a:p>
          <a:p>
            <a:endParaRPr lang="en-CA" sz="1700" dirty="0"/>
          </a:p>
        </p:txBody>
      </p:sp>
    </p:spTree>
    <p:extLst>
      <p:ext uri="{BB962C8B-B14F-4D97-AF65-F5344CB8AC3E}">
        <p14:creationId xmlns:p14="http://schemas.microsoft.com/office/powerpoint/2010/main" val="70146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Rectangle 7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A8C9E4-AF5B-42C2-8614-F423B0CB0ABB}"/>
              </a:ext>
            </a:extLst>
          </p:cNvPr>
          <p:cNvSpPr>
            <a:spLocks noGrp="1"/>
          </p:cNvSpPr>
          <p:nvPr>
            <p:ph type="title"/>
          </p:nvPr>
        </p:nvSpPr>
        <p:spPr>
          <a:xfrm>
            <a:off x="586478" y="1683756"/>
            <a:ext cx="3115265" cy="2396359"/>
          </a:xfrm>
        </p:spPr>
        <p:txBody>
          <a:bodyPr anchor="b">
            <a:normAutofit/>
          </a:bodyPr>
          <a:lstStyle/>
          <a:p>
            <a:pPr algn="r"/>
            <a:r>
              <a:rPr lang="en-CA" sz="4000" dirty="0">
                <a:solidFill>
                  <a:srgbClr val="FFFFFF"/>
                </a:solidFill>
              </a:rPr>
              <a:t>SVM</a:t>
            </a:r>
          </a:p>
        </p:txBody>
      </p:sp>
      <p:graphicFrame>
        <p:nvGraphicFramePr>
          <p:cNvPr id="12" name="Content Placeholder 11">
            <a:extLst>
              <a:ext uri="{FF2B5EF4-FFF2-40B4-BE49-F238E27FC236}">
                <a16:creationId xmlns:a16="http://schemas.microsoft.com/office/drawing/2014/main" id="{D16131B7-A2F3-4074-9880-1C6B538E1F7C}"/>
              </a:ext>
            </a:extLst>
          </p:cNvPr>
          <p:cNvGraphicFramePr>
            <a:graphicFrameLocks noGrp="1"/>
          </p:cNvGraphicFramePr>
          <p:nvPr>
            <p:ph idx="1"/>
            <p:extLst>
              <p:ext uri="{D42A27DB-BD31-4B8C-83A1-F6EECF244321}">
                <p14:modId xmlns:p14="http://schemas.microsoft.com/office/powerpoint/2010/main" val="667001988"/>
              </p:ext>
            </p:extLst>
          </p:nvPr>
        </p:nvGraphicFramePr>
        <p:xfrm>
          <a:off x="4905052" y="2354277"/>
          <a:ext cx="6666835" cy="2246248"/>
        </p:xfrm>
        <a:graphic>
          <a:graphicData uri="http://schemas.openxmlformats.org/drawingml/2006/table">
            <a:tbl>
              <a:tblPr firstRow="1" bandRow="1">
                <a:tableStyleId>{5C22544A-7EE6-4342-B048-85BDC9FD1C3A}</a:tableStyleId>
              </a:tblPr>
              <a:tblGrid>
                <a:gridCol w="2009724">
                  <a:extLst>
                    <a:ext uri="{9D8B030D-6E8A-4147-A177-3AD203B41FA5}">
                      <a16:colId xmlns:a16="http://schemas.microsoft.com/office/drawing/2014/main" val="47417149"/>
                    </a:ext>
                  </a:extLst>
                </a:gridCol>
                <a:gridCol w="1370853">
                  <a:extLst>
                    <a:ext uri="{9D8B030D-6E8A-4147-A177-3AD203B41FA5}">
                      <a16:colId xmlns:a16="http://schemas.microsoft.com/office/drawing/2014/main" val="3714284028"/>
                    </a:ext>
                  </a:extLst>
                </a:gridCol>
                <a:gridCol w="1384960">
                  <a:extLst>
                    <a:ext uri="{9D8B030D-6E8A-4147-A177-3AD203B41FA5}">
                      <a16:colId xmlns:a16="http://schemas.microsoft.com/office/drawing/2014/main" val="652346655"/>
                    </a:ext>
                  </a:extLst>
                </a:gridCol>
                <a:gridCol w="998010">
                  <a:extLst>
                    <a:ext uri="{9D8B030D-6E8A-4147-A177-3AD203B41FA5}">
                      <a16:colId xmlns:a16="http://schemas.microsoft.com/office/drawing/2014/main" val="3453069845"/>
                    </a:ext>
                  </a:extLst>
                </a:gridCol>
                <a:gridCol w="903288">
                  <a:extLst>
                    <a:ext uri="{9D8B030D-6E8A-4147-A177-3AD203B41FA5}">
                      <a16:colId xmlns:a16="http://schemas.microsoft.com/office/drawing/2014/main" val="983394604"/>
                    </a:ext>
                  </a:extLst>
                </a:gridCol>
              </a:tblGrid>
              <a:tr h="755037">
                <a:tc>
                  <a:txBody>
                    <a:bodyPr/>
                    <a:lstStyle/>
                    <a:p>
                      <a:pPr algn="l" rtl="0" fontAlgn="ctr"/>
                      <a:r>
                        <a:rPr lang="en-CA" sz="2000" u="none" strike="noStrike">
                          <a:effectLst/>
                        </a:rPr>
                        <a:t>Modeling</a:t>
                      </a:r>
                      <a:endParaRPr lang="en-CA" sz="2000" b="0" i="0" u="none" strike="noStrike">
                        <a:solidFill>
                          <a:srgbClr val="000000"/>
                        </a:solidFill>
                        <a:effectLst/>
                        <a:latin typeface="Times New Roman" panose="02020603050405020304" pitchFamily="18" charset="0"/>
                      </a:endParaRPr>
                    </a:p>
                  </a:txBody>
                  <a:tcPr marL="12092" marR="12092" marT="12092" marB="0" anchor="ctr"/>
                </a:tc>
                <a:tc>
                  <a:txBody>
                    <a:bodyPr/>
                    <a:lstStyle/>
                    <a:p>
                      <a:pPr algn="l" fontAlgn="b"/>
                      <a:r>
                        <a:rPr lang="en-CA" sz="2300" u="none" strike="noStrike">
                          <a:effectLst/>
                        </a:rPr>
                        <a:t>Accuracy</a:t>
                      </a:r>
                      <a:endParaRPr lang="en-CA" sz="2300" b="0" i="0" u="none" strike="noStrike">
                        <a:solidFill>
                          <a:srgbClr val="000000"/>
                        </a:solidFill>
                        <a:effectLst/>
                        <a:latin typeface="Calibri" panose="020F0502020204030204" pitchFamily="34" charset="0"/>
                      </a:endParaRPr>
                    </a:p>
                  </a:txBody>
                  <a:tcPr marL="12092" marR="12092" marT="12092" marB="0" anchor="b"/>
                </a:tc>
                <a:tc>
                  <a:txBody>
                    <a:bodyPr/>
                    <a:lstStyle/>
                    <a:p>
                      <a:pPr algn="l" fontAlgn="b"/>
                      <a:r>
                        <a:rPr lang="en-CA" sz="2300" u="none" strike="noStrike">
                          <a:effectLst/>
                        </a:rPr>
                        <a:t>Precision score</a:t>
                      </a:r>
                      <a:endParaRPr lang="en-CA" sz="2300" b="0" i="0" u="none" strike="noStrike">
                        <a:solidFill>
                          <a:srgbClr val="000000"/>
                        </a:solidFill>
                        <a:effectLst/>
                        <a:latin typeface="Calibri" panose="020F0502020204030204" pitchFamily="34" charset="0"/>
                      </a:endParaRPr>
                    </a:p>
                  </a:txBody>
                  <a:tcPr marL="12092" marR="12092" marT="12092" marB="0" anchor="b"/>
                </a:tc>
                <a:tc>
                  <a:txBody>
                    <a:bodyPr/>
                    <a:lstStyle/>
                    <a:p>
                      <a:pPr algn="l" fontAlgn="b"/>
                      <a:r>
                        <a:rPr lang="en-CA" sz="2300" u="none" strike="noStrike">
                          <a:effectLst/>
                        </a:rPr>
                        <a:t>Recall score</a:t>
                      </a:r>
                      <a:endParaRPr lang="en-CA" sz="2300" b="0" i="0" u="none" strike="noStrike">
                        <a:solidFill>
                          <a:srgbClr val="000000"/>
                        </a:solidFill>
                        <a:effectLst/>
                        <a:latin typeface="Calibri" panose="020F0502020204030204" pitchFamily="34" charset="0"/>
                      </a:endParaRPr>
                    </a:p>
                  </a:txBody>
                  <a:tcPr marL="12092" marR="12092" marT="12092" marB="0" anchor="b"/>
                </a:tc>
                <a:tc>
                  <a:txBody>
                    <a:bodyPr/>
                    <a:lstStyle/>
                    <a:p>
                      <a:pPr algn="l" rtl="0" fontAlgn="ctr"/>
                      <a:r>
                        <a:rPr lang="en-CA" sz="2000" u="none" strike="noStrike">
                          <a:effectLst/>
                        </a:rPr>
                        <a:t>F1 score</a:t>
                      </a:r>
                      <a:endParaRPr lang="en-CA" sz="2000" b="0" i="0" u="none" strike="noStrike">
                        <a:solidFill>
                          <a:srgbClr val="000000"/>
                        </a:solidFill>
                        <a:effectLst/>
                        <a:latin typeface="Times New Roman" panose="02020603050405020304" pitchFamily="18" charset="0"/>
                      </a:endParaRPr>
                    </a:p>
                  </a:txBody>
                  <a:tcPr marL="12092" marR="12092" marT="12092" marB="0" anchor="ctr"/>
                </a:tc>
                <a:extLst>
                  <a:ext uri="{0D108BD9-81ED-4DB2-BD59-A6C34878D82A}">
                    <a16:rowId xmlns:a16="http://schemas.microsoft.com/office/drawing/2014/main" val="1041415106"/>
                  </a:ext>
                </a:extLst>
              </a:tr>
              <a:tr h="406782">
                <a:tc>
                  <a:txBody>
                    <a:bodyPr/>
                    <a:lstStyle/>
                    <a:p>
                      <a:pPr algn="l" rtl="0" fontAlgn="ctr"/>
                      <a:r>
                        <a:rPr lang="en-CA" sz="2000" u="none" strike="noStrike">
                          <a:effectLst/>
                        </a:rPr>
                        <a:t>Svm rbf kernel</a:t>
                      </a:r>
                      <a:endParaRPr lang="en-CA" sz="2000" b="0" i="0" u="none" strike="noStrike">
                        <a:solidFill>
                          <a:srgbClr val="000000"/>
                        </a:solidFill>
                        <a:effectLst/>
                        <a:latin typeface="Times New Roman" panose="02020603050405020304" pitchFamily="18" charset="0"/>
                      </a:endParaRPr>
                    </a:p>
                  </a:txBody>
                  <a:tcPr marL="12092" marR="12092" marT="12092" marB="0" anchor="ctr"/>
                </a:tc>
                <a:tc>
                  <a:txBody>
                    <a:bodyPr/>
                    <a:lstStyle/>
                    <a:p>
                      <a:pPr algn="r" fontAlgn="b"/>
                      <a:r>
                        <a:rPr lang="en-CA" sz="2300" u="none" strike="noStrike">
                          <a:effectLst/>
                        </a:rPr>
                        <a:t>0.583</a:t>
                      </a:r>
                      <a:endParaRPr lang="en-CA" sz="2300" b="0" i="0" u="none" strike="noStrike">
                        <a:solidFill>
                          <a:srgbClr val="000000"/>
                        </a:solidFill>
                        <a:effectLst/>
                        <a:latin typeface="Calibri" panose="020F0502020204030204" pitchFamily="34" charset="0"/>
                      </a:endParaRPr>
                    </a:p>
                  </a:txBody>
                  <a:tcPr marL="12092" marR="12092" marT="12092" marB="0" anchor="b"/>
                </a:tc>
                <a:tc>
                  <a:txBody>
                    <a:bodyPr/>
                    <a:lstStyle/>
                    <a:p>
                      <a:pPr algn="r" fontAlgn="b"/>
                      <a:r>
                        <a:rPr lang="en-CA" sz="2300" u="none" strike="noStrike">
                          <a:effectLst/>
                        </a:rPr>
                        <a:t>0.468</a:t>
                      </a:r>
                      <a:endParaRPr lang="en-CA" sz="2300" b="0" i="0" u="none" strike="noStrike">
                        <a:solidFill>
                          <a:srgbClr val="000000"/>
                        </a:solidFill>
                        <a:effectLst/>
                        <a:latin typeface="Calibri" panose="020F0502020204030204" pitchFamily="34" charset="0"/>
                      </a:endParaRPr>
                    </a:p>
                  </a:txBody>
                  <a:tcPr marL="12092" marR="12092" marT="12092" marB="0" anchor="b"/>
                </a:tc>
                <a:tc>
                  <a:txBody>
                    <a:bodyPr/>
                    <a:lstStyle/>
                    <a:p>
                      <a:pPr algn="r" fontAlgn="b"/>
                      <a:r>
                        <a:rPr lang="en-CA" sz="2300" u="none" strike="noStrike">
                          <a:effectLst/>
                        </a:rPr>
                        <a:t>0.583</a:t>
                      </a:r>
                      <a:endParaRPr lang="en-CA" sz="2300" b="0" i="0" u="none" strike="noStrike">
                        <a:solidFill>
                          <a:srgbClr val="000000"/>
                        </a:solidFill>
                        <a:effectLst/>
                        <a:latin typeface="Calibri" panose="020F0502020204030204" pitchFamily="34" charset="0"/>
                      </a:endParaRPr>
                    </a:p>
                  </a:txBody>
                  <a:tcPr marL="12092" marR="12092" marT="12092" marB="0" anchor="b"/>
                </a:tc>
                <a:tc>
                  <a:txBody>
                    <a:bodyPr/>
                    <a:lstStyle/>
                    <a:p>
                      <a:pPr algn="r" fontAlgn="b"/>
                      <a:r>
                        <a:rPr lang="en-CA" sz="2300" u="none" strike="noStrike">
                          <a:effectLst/>
                        </a:rPr>
                        <a:t>0.518</a:t>
                      </a:r>
                      <a:endParaRPr lang="en-CA" sz="2300" b="0" i="0" u="none" strike="noStrike">
                        <a:solidFill>
                          <a:srgbClr val="000000"/>
                        </a:solidFill>
                        <a:effectLst/>
                        <a:latin typeface="Calibri" panose="020F0502020204030204" pitchFamily="34" charset="0"/>
                      </a:endParaRPr>
                    </a:p>
                  </a:txBody>
                  <a:tcPr marL="12092" marR="12092" marT="12092" marB="0" anchor="b"/>
                </a:tc>
                <a:extLst>
                  <a:ext uri="{0D108BD9-81ED-4DB2-BD59-A6C34878D82A}">
                    <a16:rowId xmlns:a16="http://schemas.microsoft.com/office/drawing/2014/main" val="266366254"/>
                  </a:ext>
                </a:extLst>
              </a:tr>
              <a:tr h="406782">
                <a:tc>
                  <a:txBody>
                    <a:bodyPr/>
                    <a:lstStyle/>
                    <a:p>
                      <a:pPr algn="l" rtl="0" fontAlgn="ctr"/>
                      <a:r>
                        <a:rPr lang="en-CA" sz="2000" u="none" strike="noStrike">
                          <a:effectLst/>
                        </a:rPr>
                        <a:t>Svm poly kernel</a:t>
                      </a:r>
                      <a:endParaRPr lang="en-CA" sz="2000" b="0" i="0" u="none" strike="noStrike">
                        <a:solidFill>
                          <a:srgbClr val="000000"/>
                        </a:solidFill>
                        <a:effectLst/>
                        <a:latin typeface="Times New Roman" panose="02020603050405020304" pitchFamily="18" charset="0"/>
                      </a:endParaRPr>
                    </a:p>
                  </a:txBody>
                  <a:tcPr marL="12092" marR="12092" marT="12092" marB="0" anchor="ctr"/>
                </a:tc>
                <a:tc>
                  <a:txBody>
                    <a:bodyPr/>
                    <a:lstStyle/>
                    <a:p>
                      <a:pPr algn="r" fontAlgn="b"/>
                      <a:r>
                        <a:rPr lang="en-CA" sz="2300" u="none" strike="noStrike">
                          <a:effectLst/>
                        </a:rPr>
                        <a:t>0.52</a:t>
                      </a:r>
                      <a:endParaRPr lang="en-CA" sz="2300" b="0" i="0" u="none" strike="noStrike">
                        <a:solidFill>
                          <a:srgbClr val="000000"/>
                        </a:solidFill>
                        <a:effectLst/>
                        <a:latin typeface="Calibri" panose="020F0502020204030204" pitchFamily="34" charset="0"/>
                      </a:endParaRPr>
                    </a:p>
                  </a:txBody>
                  <a:tcPr marL="12092" marR="12092" marT="12092" marB="0" anchor="b"/>
                </a:tc>
                <a:tc>
                  <a:txBody>
                    <a:bodyPr/>
                    <a:lstStyle/>
                    <a:p>
                      <a:pPr algn="r" fontAlgn="b"/>
                      <a:r>
                        <a:rPr lang="en-CA" sz="2300" u="none" strike="noStrike">
                          <a:effectLst/>
                        </a:rPr>
                        <a:t>0.415</a:t>
                      </a:r>
                      <a:endParaRPr lang="en-CA" sz="2300" b="0" i="0" u="none" strike="noStrike">
                        <a:solidFill>
                          <a:srgbClr val="000000"/>
                        </a:solidFill>
                        <a:effectLst/>
                        <a:latin typeface="Calibri" panose="020F0502020204030204" pitchFamily="34" charset="0"/>
                      </a:endParaRPr>
                    </a:p>
                  </a:txBody>
                  <a:tcPr marL="12092" marR="12092" marT="12092" marB="0" anchor="b"/>
                </a:tc>
                <a:tc>
                  <a:txBody>
                    <a:bodyPr/>
                    <a:lstStyle/>
                    <a:p>
                      <a:pPr algn="r" fontAlgn="b"/>
                      <a:r>
                        <a:rPr lang="en-CA" sz="2300" u="none" strike="noStrike">
                          <a:effectLst/>
                        </a:rPr>
                        <a:t>0.52</a:t>
                      </a:r>
                      <a:endParaRPr lang="en-CA" sz="2300" b="0" i="0" u="none" strike="noStrike">
                        <a:solidFill>
                          <a:srgbClr val="000000"/>
                        </a:solidFill>
                        <a:effectLst/>
                        <a:latin typeface="Calibri" panose="020F0502020204030204" pitchFamily="34" charset="0"/>
                      </a:endParaRPr>
                    </a:p>
                  </a:txBody>
                  <a:tcPr marL="12092" marR="12092" marT="12092" marB="0" anchor="b"/>
                </a:tc>
                <a:tc>
                  <a:txBody>
                    <a:bodyPr/>
                    <a:lstStyle/>
                    <a:p>
                      <a:pPr algn="r" fontAlgn="b"/>
                      <a:r>
                        <a:rPr lang="en-CA" sz="2300" u="none" strike="noStrike">
                          <a:effectLst/>
                        </a:rPr>
                        <a:t>0.461</a:t>
                      </a:r>
                      <a:endParaRPr lang="en-CA" sz="2300" b="0" i="0" u="none" strike="noStrike">
                        <a:solidFill>
                          <a:srgbClr val="000000"/>
                        </a:solidFill>
                        <a:effectLst/>
                        <a:latin typeface="Calibri" panose="020F0502020204030204" pitchFamily="34" charset="0"/>
                      </a:endParaRPr>
                    </a:p>
                  </a:txBody>
                  <a:tcPr marL="12092" marR="12092" marT="12092" marB="0" anchor="b"/>
                </a:tc>
                <a:extLst>
                  <a:ext uri="{0D108BD9-81ED-4DB2-BD59-A6C34878D82A}">
                    <a16:rowId xmlns:a16="http://schemas.microsoft.com/office/drawing/2014/main" val="1406274025"/>
                  </a:ext>
                </a:extLst>
              </a:tr>
              <a:tr h="677647">
                <a:tc>
                  <a:txBody>
                    <a:bodyPr/>
                    <a:lstStyle/>
                    <a:p>
                      <a:pPr algn="l" rtl="0" fontAlgn="ctr"/>
                      <a:r>
                        <a:rPr lang="en-CA" sz="2000" u="none" strike="noStrike">
                          <a:effectLst/>
                        </a:rPr>
                        <a:t>Svm sigmoid kernel</a:t>
                      </a:r>
                      <a:endParaRPr lang="en-CA" sz="2000" b="0" i="0" u="none" strike="noStrike">
                        <a:solidFill>
                          <a:srgbClr val="000000"/>
                        </a:solidFill>
                        <a:effectLst/>
                        <a:latin typeface="Times New Roman" panose="02020603050405020304" pitchFamily="18" charset="0"/>
                      </a:endParaRPr>
                    </a:p>
                  </a:txBody>
                  <a:tcPr marL="12092" marR="12092" marT="12092" marB="0" anchor="ctr"/>
                </a:tc>
                <a:tc>
                  <a:txBody>
                    <a:bodyPr/>
                    <a:lstStyle/>
                    <a:p>
                      <a:pPr algn="r" fontAlgn="b"/>
                      <a:r>
                        <a:rPr lang="en-CA" sz="2300" u="none" strike="noStrike">
                          <a:effectLst/>
                        </a:rPr>
                        <a:t>0.573</a:t>
                      </a:r>
                      <a:endParaRPr lang="en-CA" sz="2300" b="0" i="0" u="none" strike="noStrike">
                        <a:solidFill>
                          <a:srgbClr val="000000"/>
                        </a:solidFill>
                        <a:effectLst/>
                        <a:latin typeface="Calibri" panose="020F0502020204030204" pitchFamily="34" charset="0"/>
                      </a:endParaRPr>
                    </a:p>
                  </a:txBody>
                  <a:tcPr marL="12092" marR="12092" marT="12092" marB="0" anchor="b"/>
                </a:tc>
                <a:tc>
                  <a:txBody>
                    <a:bodyPr/>
                    <a:lstStyle/>
                    <a:p>
                      <a:pPr algn="r" fontAlgn="b"/>
                      <a:r>
                        <a:rPr lang="en-CA" sz="2300" u="none" strike="noStrike">
                          <a:effectLst/>
                        </a:rPr>
                        <a:t>0.464</a:t>
                      </a:r>
                      <a:endParaRPr lang="en-CA" sz="2300" b="0" i="0" u="none" strike="noStrike">
                        <a:solidFill>
                          <a:srgbClr val="000000"/>
                        </a:solidFill>
                        <a:effectLst/>
                        <a:latin typeface="Calibri" panose="020F0502020204030204" pitchFamily="34" charset="0"/>
                      </a:endParaRPr>
                    </a:p>
                  </a:txBody>
                  <a:tcPr marL="12092" marR="12092" marT="12092" marB="0" anchor="b"/>
                </a:tc>
                <a:tc>
                  <a:txBody>
                    <a:bodyPr/>
                    <a:lstStyle/>
                    <a:p>
                      <a:pPr algn="r" fontAlgn="b"/>
                      <a:r>
                        <a:rPr lang="en-CA" sz="2300" u="none" strike="noStrike">
                          <a:effectLst/>
                        </a:rPr>
                        <a:t>0.573</a:t>
                      </a:r>
                      <a:endParaRPr lang="en-CA" sz="2300" b="0" i="0" u="none" strike="noStrike">
                        <a:solidFill>
                          <a:srgbClr val="000000"/>
                        </a:solidFill>
                        <a:effectLst/>
                        <a:latin typeface="Calibri" panose="020F0502020204030204" pitchFamily="34" charset="0"/>
                      </a:endParaRPr>
                    </a:p>
                  </a:txBody>
                  <a:tcPr marL="12092" marR="12092" marT="12092" marB="0" anchor="b"/>
                </a:tc>
                <a:tc>
                  <a:txBody>
                    <a:bodyPr/>
                    <a:lstStyle/>
                    <a:p>
                      <a:pPr algn="r" fontAlgn="b"/>
                      <a:r>
                        <a:rPr lang="en-CA" sz="2300" u="none" strike="noStrike">
                          <a:effectLst/>
                        </a:rPr>
                        <a:t>0.512</a:t>
                      </a:r>
                      <a:endParaRPr lang="en-CA" sz="2300" b="0" i="0" u="none" strike="noStrike">
                        <a:solidFill>
                          <a:srgbClr val="000000"/>
                        </a:solidFill>
                        <a:effectLst/>
                        <a:latin typeface="Calibri" panose="020F0502020204030204" pitchFamily="34" charset="0"/>
                      </a:endParaRPr>
                    </a:p>
                  </a:txBody>
                  <a:tcPr marL="12092" marR="12092" marT="12092" marB="0" anchor="b"/>
                </a:tc>
                <a:extLst>
                  <a:ext uri="{0D108BD9-81ED-4DB2-BD59-A6C34878D82A}">
                    <a16:rowId xmlns:a16="http://schemas.microsoft.com/office/drawing/2014/main" val="1615398550"/>
                  </a:ext>
                </a:extLst>
              </a:tr>
            </a:tbl>
          </a:graphicData>
        </a:graphic>
      </p:graphicFrame>
    </p:spTree>
    <p:extLst>
      <p:ext uri="{BB962C8B-B14F-4D97-AF65-F5344CB8AC3E}">
        <p14:creationId xmlns:p14="http://schemas.microsoft.com/office/powerpoint/2010/main" val="281851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38E9B-F643-4EDE-BBA2-A7AF9B1DBF55}"/>
              </a:ext>
            </a:extLst>
          </p:cNvPr>
          <p:cNvSpPr>
            <a:spLocks noGrp="1"/>
          </p:cNvSpPr>
          <p:nvPr>
            <p:ph type="title"/>
          </p:nvPr>
        </p:nvSpPr>
        <p:spPr>
          <a:xfrm>
            <a:off x="466722" y="586855"/>
            <a:ext cx="3201366" cy="3387497"/>
          </a:xfrm>
        </p:spPr>
        <p:txBody>
          <a:bodyPr anchor="b">
            <a:normAutofit/>
          </a:bodyPr>
          <a:lstStyle/>
          <a:p>
            <a:pPr algn="r"/>
            <a:r>
              <a:rPr lang="en-CA" sz="4000" i="0" dirty="0">
                <a:solidFill>
                  <a:srgbClr val="FFFFFF"/>
                </a:solidFill>
                <a:effectLst/>
                <a:latin typeface="Times New Roman" panose="02020603050405020304" pitchFamily="18" charset="0"/>
                <a:cs typeface="Times New Roman" panose="02020603050405020304" pitchFamily="18" charset="0"/>
              </a:rPr>
              <a:t>Logistic Regression</a:t>
            </a:r>
            <a:br>
              <a:rPr lang="en-CA" sz="4000" b="1" i="0" dirty="0">
                <a:solidFill>
                  <a:srgbClr val="FFFFFF"/>
                </a:solidFill>
                <a:effectLst/>
                <a:latin typeface="Helvetica Neue"/>
              </a:rPr>
            </a:br>
            <a:endParaRPr lang="en-CA" sz="4000" dirty="0">
              <a:solidFill>
                <a:srgbClr val="FFFFFF"/>
              </a:solidFill>
            </a:endParaRPr>
          </a:p>
        </p:txBody>
      </p:sp>
      <p:sp>
        <p:nvSpPr>
          <p:cNvPr id="3" name="Content Placeholder 2">
            <a:extLst>
              <a:ext uri="{FF2B5EF4-FFF2-40B4-BE49-F238E27FC236}">
                <a16:creationId xmlns:a16="http://schemas.microsoft.com/office/drawing/2014/main" id="{ED69645C-8684-477B-84C1-513E2A1CE18A}"/>
              </a:ext>
            </a:extLst>
          </p:cNvPr>
          <p:cNvSpPr>
            <a:spLocks noGrp="1"/>
          </p:cNvSpPr>
          <p:nvPr>
            <p:ph idx="1"/>
          </p:nvPr>
        </p:nvSpPr>
        <p:spPr>
          <a:xfrm>
            <a:off x="4810259" y="649480"/>
            <a:ext cx="6555347" cy="5546047"/>
          </a:xfrm>
        </p:spPr>
        <p:txBody>
          <a:bodyPr anchor="ctr">
            <a:normAutofit/>
          </a:bodyPr>
          <a:lstStyle/>
          <a:p>
            <a:pPr marL="0" indent="0" rtl="0">
              <a:spcBef>
                <a:spcPts val="0"/>
              </a:spcBef>
              <a:spcAft>
                <a:spcPts val="800"/>
              </a:spcAft>
              <a:buNone/>
            </a:pPr>
            <a:endParaRPr lang="en-US" sz="1800" b="0" i="0" u="none" strike="noStrike" dirty="0">
              <a:solidFill>
                <a:srgbClr val="000000"/>
              </a:solidFill>
              <a:effectLst/>
              <a:latin typeface="Times New Roman" panose="02020603050405020304" pitchFamily="18" charset="0"/>
            </a:endParaRPr>
          </a:p>
          <a:p>
            <a:pPr rtl="0">
              <a:spcBef>
                <a:spcPts val="0"/>
              </a:spcBef>
              <a:spcAft>
                <a:spcPts val="800"/>
              </a:spcAft>
            </a:pPr>
            <a:r>
              <a:rPr lang="en-US" sz="1800" dirty="0">
                <a:solidFill>
                  <a:srgbClr val="000000"/>
                </a:solidFill>
                <a:latin typeface="Times New Roman" panose="02020603050405020304" pitchFamily="18" charset="0"/>
              </a:rPr>
              <a:t>In our approach we are using Multinomial logistic regression </a:t>
            </a:r>
            <a:endParaRPr lang="en-US" sz="1800" b="0" i="0" u="none" strike="noStrike" dirty="0">
              <a:solidFill>
                <a:srgbClr val="000000"/>
              </a:solidFill>
              <a:effectLst/>
              <a:latin typeface="Times New Roman" panose="02020603050405020304" pitchFamily="18" charset="0"/>
            </a:endParaRPr>
          </a:p>
          <a:p>
            <a:pPr rtl="0">
              <a:spcBef>
                <a:spcPts val="0"/>
              </a:spcBef>
              <a:spcAft>
                <a:spcPts val="800"/>
              </a:spcAft>
            </a:pPr>
            <a:r>
              <a:rPr lang="en-US" sz="1800" dirty="0">
                <a:solidFill>
                  <a:srgbClr val="000000"/>
                </a:solidFill>
                <a:latin typeface="Times New Roman" panose="02020603050405020304" pitchFamily="18" charset="0"/>
              </a:rPr>
              <a:t>Multinomial logistic regression extends the approach for situations where the independent variable has more than two categories.</a:t>
            </a:r>
          </a:p>
          <a:p>
            <a:pPr rtl="0">
              <a:spcBef>
                <a:spcPts val="0"/>
              </a:spcBef>
              <a:spcAft>
                <a:spcPts val="800"/>
              </a:spcAft>
            </a:pPr>
            <a:r>
              <a:rPr lang="en-US" sz="1800" dirty="0">
                <a:solidFill>
                  <a:srgbClr val="000000"/>
                </a:solidFill>
                <a:latin typeface="Times New Roman" panose="02020603050405020304" pitchFamily="18" charset="0"/>
              </a:rPr>
              <a:t>As per the dataset we have three categories Positive, Negative, and neutral.</a:t>
            </a:r>
          </a:p>
          <a:p>
            <a:pPr>
              <a:spcBef>
                <a:spcPts val="0"/>
              </a:spcBef>
              <a:spcAft>
                <a:spcPts val="800"/>
              </a:spcAft>
            </a:pPr>
            <a:r>
              <a:rPr lang="en-US" sz="1800" b="0" i="0" u="none" strike="noStrike" dirty="0">
                <a:solidFill>
                  <a:srgbClr val="000000"/>
                </a:solidFill>
                <a:effectLst/>
                <a:latin typeface="Times New Roman" panose="02020603050405020304" pitchFamily="18" charset="0"/>
              </a:rPr>
              <a:t>Multinomial Logistic Regression uses a Cross-Entropy as a loss function and predicts a multinomial probability distribution to solve the problem.</a:t>
            </a:r>
          </a:p>
          <a:p>
            <a:pPr>
              <a:spcBef>
                <a:spcPts val="0"/>
              </a:spcBef>
              <a:spcAft>
                <a:spcPts val="800"/>
              </a:spcAft>
            </a:pPr>
            <a:r>
              <a:rPr lang="en-US" sz="1800" b="0" i="0" u="none" strike="noStrike" dirty="0">
                <a:solidFill>
                  <a:srgbClr val="000000"/>
                </a:solidFill>
                <a:effectLst/>
                <a:latin typeface="Times New Roman" panose="02020603050405020304" pitchFamily="18" charset="0"/>
              </a:rPr>
              <a:t>As an extension to Logistic Regression and with a change in the loss function used, the idea behind Multinomial Logistic Regression is to produce a probability for each class in a multiclass problem as if the observations were modeled as a Multinomial Probability Distribution.</a:t>
            </a:r>
          </a:p>
          <a:p>
            <a:pPr>
              <a:spcBef>
                <a:spcPts val="0"/>
              </a:spcBef>
              <a:spcAft>
                <a:spcPts val="800"/>
              </a:spcAft>
            </a:pPr>
            <a:r>
              <a:rPr lang="en-US" sz="1800" b="0" i="0" u="none" strike="noStrike" dirty="0">
                <a:solidFill>
                  <a:srgbClr val="000000"/>
                </a:solidFill>
                <a:effectLst/>
                <a:latin typeface="Times New Roman" panose="02020603050405020304" pitchFamily="18" charset="0"/>
              </a:rPr>
              <a:t>The final selection of the predicted class could be translated as the argmax value of the probability result array</a:t>
            </a:r>
            <a:r>
              <a:rPr lang="en-US" sz="1800" dirty="0">
                <a:solidFill>
                  <a:srgbClr val="000000"/>
                </a:solidFill>
                <a:latin typeface="Times New Roman" panose="02020603050405020304" pitchFamily="18" charset="0"/>
              </a:rPr>
              <a:t>.</a:t>
            </a:r>
            <a:br>
              <a:rPr lang="en-US" sz="1200" dirty="0"/>
            </a:b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281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0A8FB-D097-4DC0-8646-C1B0EC6489D3}"/>
              </a:ext>
            </a:extLst>
          </p:cNvPr>
          <p:cNvSpPr>
            <a:spLocks noGrp="1"/>
          </p:cNvSpPr>
          <p:nvPr>
            <p:ph type="title"/>
          </p:nvPr>
        </p:nvSpPr>
        <p:spPr>
          <a:xfrm>
            <a:off x="586478" y="1683756"/>
            <a:ext cx="3115265" cy="2396359"/>
          </a:xfrm>
        </p:spPr>
        <p:txBody>
          <a:bodyPr anchor="b">
            <a:normAutofit/>
          </a:bodyPr>
          <a:lstStyle/>
          <a:p>
            <a:pPr algn="r"/>
            <a:r>
              <a:rPr lang="en-CA" sz="4000" dirty="0">
                <a:solidFill>
                  <a:srgbClr val="FFFFFF"/>
                </a:solidFill>
              </a:rPr>
              <a:t>Logistic regression</a:t>
            </a:r>
          </a:p>
        </p:txBody>
      </p:sp>
      <p:graphicFrame>
        <p:nvGraphicFramePr>
          <p:cNvPr id="7" name="Content Placeholder 6">
            <a:extLst>
              <a:ext uri="{FF2B5EF4-FFF2-40B4-BE49-F238E27FC236}">
                <a16:creationId xmlns:a16="http://schemas.microsoft.com/office/drawing/2014/main" id="{AA44FAE7-EA62-46CC-A352-76EBAA800B98}"/>
              </a:ext>
            </a:extLst>
          </p:cNvPr>
          <p:cNvGraphicFramePr>
            <a:graphicFrameLocks noGrp="1"/>
          </p:cNvGraphicFramePr>
          <p:nvPr>
            <p:ph idx="1"/>
            <p:extLst>
              <p:ext uri="{D42A27DB-BD31-4B8C-83A1-F6EECF244321}">
                <p14:modId xmlns:p14="http://schemas.microsoft.com/office/powerpoint/2010/main" val="337735714"/>
              </p:ext>
            </p:extLst>
          </p:nvPr>
        </p:nvGraphicFramePr>
        <p:xfrm>
          <a:off x="4905052" y="2698419"/>
          <a:ext cx="6666835" cy="1557963"/>
        </p:xfrm>
        <a:graphic>
          <a:graphicData uri="http://schemas.openxmlformats.org/drawingml/2006/table">
            <a:tbl>
              <a:tblPr firstRow="1" bandRow="1">
                <a:tableStyleId>{5C22544A-7EE6-4342-B048-85BDC9FD1C3A}</a:tableStyleId>
              </a:tblPr>
              <a:tblGrid>
                <a:gridCol w="1606878">
                  <a:extLst>
                    <a:ext uri="{9D8B030D-6E8A-4147-A177-3AD203B41FA5}">
                      <a16:colId xmlns:a16="http://schemas.microsoft.com/office/drawing/2014/main" val="3802112645"/>
                    </a:ext>
                  </a:extLst>
                </a:gridCol>
                <a:gridCol w="1497298">
                  <a:extLst>
                    <a:ext uri="{9D8B030D-6E8A-4147-A177-3AD203B41FA5}">
                      <a16:colId xmlns:a16="http://schemas.microsoft.com/office/drawing/2014/main" val="740618889"/>
                    </a:ext>
                  </a:extLst>
                </a:gridCol>
                <a:gridCol w="1506065">
                  <a:extLst>
                    <a:ext uri="{9D8B030D-6E8A-4147-A177-3AD203B41FA5}">
                      <a16:colId xmlns:a16="http://schemas.microsoft.com/office/drawing/2014/main" val="3009305428"/>
                    </a:ext>
                  </a:extLst>
                </a:gridCol>
                <a:gridCol w="1030217">
                  <a:extLst>
                    <a:ext uri="{9D8B030D-6E8A-4147-A177-3AD203B41FA5}">
                      <a16:colId xmlns:a16="http://schemas.microsoft.com/office/drawing/2014/main" val="3603276529"/>
                    </a:ext>
                  </a:extLst>
                </a:gridCol>
                <a:gridCol w="1026377">
                  <a:extLst>
                    <a:ext uri="{9D8B030D-6E8A-4147-A177-3AD203B41FA5}">
                      <a16:colId xmlns:a16="http://schemas.microsoft.com/office/drawing/2014/main" val="1588752696"/>
                    </a:ext>
                  </a:extLst>
                </a:gridCol>
              </a:tblGrid>
              <a:tr h="821060">
                <a:tc>
                  <a:txBody>
                    <a:bodyPr/>
                    <a:lstStyle/>
                    <a:p>
                      <a:pPr algn="l" fontAlgn="b"/>
                      <a:r>
                        <a:rPr lang="en-CA" sz="2200" u="none" strike="noStrike">
                          <a:effectLst/>
                        </a:rPr>
                        <a:t>Modeling</a:t>
                      </a:r>
                      <a:endParaRPr lang="en-CA" sz="2200" b="0" i="0" u="none" strike="noStrike">
                        <a:solidFill>
                          <a:srgbClr val="000000"/>
                        </a:solidFill>
                        <a:effectLst/>
                        <a:latin typeface="Times New Roman" panose="02020603050405020304" pitchFamily="18" charset="0"/>
                      </a:endParaRPr>
                    </a:p>
                  </a:txBody>
                  <a:tcPr marL="13150" marR="13150" marT="13150" marB="0" anchor="b"/>
                </a:tc>
                <a:tc>
                  <a:txBody>
                    <a:bodyPr/>
                    <a:lstStyle/>
                    <a:p>
                      <a:pPr algn="l" rtl="0" fontAlgn="ctr"/>
                      <a:r>
                        <a:rPr lang="en-CA" sz="2500" u="none" strike="noStrike">
                          <a:effectLst/>
                        </a:rPr>
                        <a:t>Accuracy</a:t>
                      </a:r>
                      <a:endParaRPr lang="en-CA" sz="2500" b="0" i="0" u="none" strike="noStrike">
                        <a:solidFill>
                          <a:srgbClr val="000000"/>
                        </a:solidFill>
                        <a:effectLst/>
                        <a:latin typeface="Times New Roman" panose="02020603050405020304" pitchFamily="18" charset="0"/>
                      </a:endParaRPr>
                    </a:p>
                  </a:txBody>
                  <a:tcPr marL="13150" marR="13150" marT="13150" marB="0" anchor="ctr"/>
                </a:tc>
                <a:tc>
                  <a:txBody>
                    <a:bodyPr/>
                    <a:lstStyle/>
                    <a:p>
                      <a:pPr algn="l" rtl="0" fontAlgn="ctr"/>
                      <a:r>
                        <a:rPr lang="en-CA" sz="2500" u="none" strike="noStrike">
                          <a:effectLst/>
                        </a:rPr>
                        <a:t>Precision score</a:t>
                      </a:r>
                      <a:endParaRPr lang="en-CA" sz="2500" b="0" i="0" u="none" strike="noStrike">
                        <a:solidFill>
                          <a:srgbClr val="000000"/>
                        </a:solidFill>
                        <a:effectLst/>
                        <a:latin typeface="Times New Roman" panose="02020603050405020304" pitchFamily="18" charset="0"/>
                      </a:endParaRPr>
                    </a:p>
                  </a:txBody>
                  <a:tcPr marL="13150" marR="13150" marT="13150" marB="0" anchor="ctr"/>
                </a:tc>
                <a:tc>
                  <a:txBody>
                    <a:bodyPr/>
                    <a:lstStyle/>
                    <a:p>
                      <a:pPr algn="l" rtl="0" fontAlgn="ctr"/>
                      <a:r>
                        <a:rPr lang="en-CA" sz="2500" u="none" strike="noStrike">
                          <a:effectLst/>
                        </a:rPr>
                        <a:t>Recall score</a:t>
                      </a:r>
                      <a:endParaRPr lang="en-CA" sz="2500" b="0" i="0" u="none" strike="noStrike">
                        <a:solidFill>
                          <a:srgbClr val="000000"/>
                        </a:solidFill>
                        <a:effectLst/>
                        <a:latin typeface="Times New Roman" panose="02020603050405020304" pitchFamily="18" charset="0"/>
                      </a:endParaRPr>
                    </a:p>
                  </a:txBody>
                  <a:tcPr marL="13150" marR="13150" marT="13150" marB="0" anchor="ctr"/>
                </a:tc>
                <a:tc>
                  <a:txBody>
                    <a:bodyPr/>
                    <a:lstStyle/>
                    <a:p>
                      <a:pPr algn="l" rtl="0" fontAlgn="ctr"/>
                      <a:r>
                        <a:rPr lang="en-CA" sz="2500" u="none" strike="noStrike">
                          <a:effectLst/>
                        </a:rPr>
                        <a:t>F1 score</a:t>
                      </a:r>
                      <a:endParaRPr lang="en-CA" sz="2500" b="0" i="0" u="none" strike="noStrike">
                        <a:solidFill>
                          <a:srgbClr val="000000"/>
                        </a:solidFill>
                        <a:effectLst/>
                        <a:latin typeface="Times New Roman" panose="02020603050405020304" pitchFamily="18" charset="0"/>
                      </a:endParaRPr>
                    </a:p>
                  </a:txBody>
                  <a:tcPr marL="13150" marR="13150" marT="13150" marB="0" anchor="ctr"/>
                </a:tc>
                <a:extLst>
                  <a:ext uri="{0D108BD9-81ED-4DB2-BD59-A6C34878D82A}">
                    <a16:rowId xmlns:a16="http://schemas.microsoft.com/office/drawing/2014/main" val="1064386647"/>
                  </a:ext>
                </a:extLst>
              </a:tr>
              <a:tr h="736903">
                <a:tc>
                  <a:txBody>
                    <a:bodyPr/>
                    <a:lstStyle/>
                    <a:p>
                      <a:pPr algn="l" rtl="0" fontAlgn="ctr"/>
                      <a:r>
                        <a:rPr lang="en-CA" sz="2200" u="none" strike="noStrike">
                          <a:effectLst/>
                        </a:rPr>
                        <a:t>Logistic Regression</a:t>
                      </a:r>
                      <a:endParaRPr lang="en-CA" sz="2200" b="0" i="0" u="none" strike="noStrike">
                        <a:solidFill>
                          <a:srgbClr val="000000"/>
                        </a:solidFill>
                        <a:effectLst/>
                        <a:latin typeface="Times New Roman" panose="02020603050405020304" pitchFamily="18" charset="0"/>
                      </a:endParaRPr>
                    </a:p>
                  </a:txBody>
                  <a:tcPr marL="13150" marR="13150" marT="13150" marB="0" anchor="ctr"/>
                </a:tc>
                <a:tc>
                  <a:txBody>
                    <a:bodyPr/>
                    <a:lstStyle/>
                    <a:p>
                      <a:pPr algn="r" fontAlgn="b"/>
                      <a:r>
                        <a:rPr lang="en-CA" sz="2500" u="none" strike="noStrike">
                          <a:effectLst/>
                        </a:rPr>
                        <a:t>0.596</a:t>
                      </a:r>
                      <a:endParaRPr lang="en-CA" sz="2500" b="0" i="0" u="none" strike="noStrike">
                        <a:solidFill>
                          <a:srgbClr val="000000"/>
                        </a:solidFill>
                        <a:effectLst/>
                        <a:latin typeface="Calibri" panose="020F0502020204030204" pitchFamily="34" charset="0"/>
                      </a:endParaRPr>
                    </a:p>
                  </a:txBody>
                  <a:tcPr marL="13150" marR="13150" marT="13150" marB="0" anchor="b"/>
                </a:tc>
                <a:tc>
                  <a:txBody>
                    <a:bodyPr/>
                    <a:lstStyle/>
                    <a:p>
                      <a:pPr algn="r" fontAlgn="b"/>
                      <a:r>
                        <a:rPr lang="en-CA" sz="2500" u="none" strike="noStrike">
                          <a:effectLst/>
                        </a:rPr>
                        <a:t>0.48</a:t>
                      </a:r>
                      <a:endParaRPr lang="en-CA" sz="2500" b="0" i="0" u="none" strike="noStrike">
                        <a:solidFill>
                          <a:srgbClr val="000000"/>
                        </a:solidFill>
                        <a:effectLst/>
                        <a:latin typeface="Calibri" panose="020F0502020204030204" pitchFamily="34" charset="0"/>
                      </a:endParaRPr>
                    </a:p>
                  </a:txBody>
                  <a:tcPr marL="13150" marR="13150" marT="13150" marB="0" anchor="b"/>
                </a:tc>
                <a:tc>
                  <a:txBody>
                    <a:bodyPr/>
                    <a:lstStyle/>
                    <a:p>
                      <a:pPr algn="r" fontAlgn="b"/>
                      <a:r>
                        <a:rPr lang="en-CA" sz="2500" u="none" strike="noStrike" dirty="0">
                          <a:effectLst/>
                        </a:rPr>
                        <a:t>0.596</a:t>
                      </a:r>
                      <a:endParaRPr lang="en-CA" sz="2500" b="0" i="0" u="none" strike="noStrike" dirty="0">
                        <a:solidFill>
                          <a:srgbClr val="000000"/>
                        </a:solidFill>
                        <a:effectLst/>
                        <a:latin typeface="Calibri" panose="020F0502020204030204" pitchFamily="34" charset="0"/>
                      </a:endParaRPr>
                    </a:p>
                  </a:txBody>
                  <a:tcPr marL="13150" marR="13150" marT="13150" marB="0" anchor="b"/>
                </a:tc>
                <a:tc>
                  <a:txBody>
                    <a:bodyPr/>
                    <a:lstStyle/>
                    <a:p>
                      <a:pPr algn="r" fontAlgn="b"/>
                      <a:r>
                        <a:rPr lang="en-CA" sz="2500" u="none" strike="noStrike" dirty="0">
                          <a:effectLst/>
                        </a:rPr>
                        <a:t>0.53</a:t>
                      </a:r>
                      <a:endParaRPr lang="en-CA" sz="2500" b="0" i="0" u="none" strike="noStrike" dirty="0">
                        <a:solidFill>
                          <a:srgbClr val="000000"/>
                        </a:solidFill>
                        <a:effectLst/>
                        <a:latin typeface="Calibri" panose="020F0502020204030204" pitchFamily="34" charset="0"/>
                      </a:endParaRPr>
                    </a:p>
                  </a:txBody>
                  <a:tcPr marL="13150" marR="13150" marT="13150" marB="0" anchor="b"/>
                </a:tc>
                <a:extLst>
                  <a:ext uri="{0D108BD9-81ED-4DB2-BD59-A6C34878D82A}">
                    <a16:rowId xmlns:a16="http://schemas.microsoft.com/office/drawing/2014/main" val="608464101"/>
                  </a:ext>
                </a:extLst>
              </a:tr>
            </a:tbl>
          </a:graphicData>
        </a:graphic>
      </p:graphicFrame>
    </p:spTree>
    <p:extLst>
      <p:ext uri="{BB962C8B-B14F-4D97-AF65-F5344CB8AC3E}">
        <p14:creationId xmlns:p14="http://schemas.microsoft.com/office/powerpoint/2010/main" val="2390705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EE9D1-98E2-49DC-A7F1-64D6A502BE1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Times New Roman" panose="02020603050405020304" pitchFamily="18" charset="0"/>
                <a:ea typeface="+mn-ea"/>
                <a:cs typeface="+mn-cs"/>
              </a:rPr>
              <a:t>Grid search model</a:t>
            </a:r>
            <a:endParaRPr lang="en-CA" sz="4000">
              <a:solidFill>
                <a:srgbClr val="FFFFFF"/>
              </a:solidFill>
              <a:latin typeface="Times New Roman" panose="02020603050405020304" pitchFamily="18" charset="0"/>
              <a:ea typeface="+mn-ea"/>
              <a:cs typeface="+mn-cs"/>
            </a:endParaRPr>
          </a:p>
        </p:txBody>
      </p:sp>
      <p:sp>
        <p:nvSpPr>
          <p:cNvPr id="3" name="Content Placeholder 2">
            <a:extLst>
              <a:ext uri="{FF2B5EF4-FFF2-40B4-BE49-F238E27FC236}">
                <a16:creationId xmlns:a16="http://schemas.microsoft.com/office/drawing/2014/main" id="{746490E2-7150-4AB7-9194-E180887F70C7}"/>
              </a:ext>
            </a:extLst>
          </p:cNvPr>
          <p:cNvSpPr>
            <a:spLocks noGrp="1"/>
          </p:cNvSpPr>
          <p:nvPr>
            <p:ph idx="1"/>
          </p:nvPr>
        </p:nvSpPr>
        <p:spPr>
          <a:xfrm>
            <a:off x="4810259" y="649480"/>
            <a:ext cx="6555347" cy="5546047"/>
          </a:xfrm>
        </p:spPr>
        <p:txBody>
          <a:bodyPr anchor="ctr">
            <a:normAutofit/>
          </a:bodyPr>
          <a:lstStyle/>
          <a:p>
            <a:pPr>
              <a:spcBef>
                <a:spcPct val="0"/>
              </a:spcBef>
              <a:spcAft>
                <a:spcPts val="600"/>
              </a:spcAft>
            </a:pPr>
            <a:r>
              <a:rPr lang="en-US" sz="2000" dirty="0">
                <a:latin typeface="Times New Roman" panose="02020603050405020304" pitchFamily="18" charset="0"/>
              </a:rPr>
              <a:t>Grid search builds a model for every combination of hyperparameters specified and evaluates each model.</a:t>
            </a:r>
          </a:p>
          <a:p>
            <a:pPr>
              <a:spcBef>
                <a:spcPct val="0"/>
              </a:spcBef>
              <a:spcAft>
                <a:spcPts val="600"/>
              </a:spcAft>
            </a:pPr>
            <a:r>
              <a:rPr lang="en-US" sz="2000" dirty="0">
                <a:latin typeface="Times New Roman" panose="02020603050405020304" pitchFamily="18" charset="0"/>
              </a:rPr>
              <a:t>Tuning technique that attempts to compute the optimum values of hyperparameters.</a:t>
            </a:r>
          </a:p>
          <a:p>
            <a:pPr>
              <a:spcBef>
                <a:spcPct val="0"/>
              </a:spcBef>
              <a:spcAft>
                <a:spcPts val="600"/>
              </a:spcAft>
            </a:pPr>
            <a:r>
              <a:rPr lang="en-US" sz="2000" dirty="0">
                <a:latin typeface="Times New Roman" panose="02020603050405020304" pitchFamily="18" charset="0"/>
              </a:rPr>
              <a:t>It is an exhaustive search that is performed on the specific parameter values of a model. The model is also known as an estimator. </a:t>
            </a:r>
          </a:p>
          <a:p>
            <a:pPr>
              <a:spcBef>
                <a:spcPct val="0"/>
              </a:spcBef>
              <a:spcAft>
                <a:spcPts val="600"/>
              </a:spcAft>
            </a:pPr>
            <a:r>
              <a:rPr lang="en-US" sz="2000" dirty="0">
                <a:latin typeface="Times New Roman" panose="02020603050405020304" pitchFamily="18" charset="0"/>
              </a:rPr>
              <a:t>Grid search exercises can save us time, effort, </a:t>
            </a:r>
            <a:r>
              <a:rPr lang="en-US" sz="2000">
                <a:latin typeface="Times New Roman" panose="02020603050405020304" pitchFamily="18" charset="0"/>
              </a:rPr>
              <a:t>and resources.</a:t>
            </a:r>
            <a:endParaRPr lang="en-US" sz="2000" dirty="0">
              <a:latin typeface="Times New Roman" panose="02020603050405020304" pitchFamily="18" charset="0"/>
            </a:endParaRPr>
          </a:p>
          <a:p>
            <a:pPr>
              <a:spcBef>
                <a:spcPct val="0"/>
              </a:spcBef>
              <a:spcAft>
                <a:spcPts val="600"/>
              </a:spcAft>
            </a:pPr>
            <a:endParaRPr lang="en-CA" sz="2000" dirty="0">
              <a:latin typeface="Times New Roman" panose="02020603050405020304" pitchFamily="18" charset="0"/>
            </a:endParaRPr>
          </a:p>
          <a:p>
            <a:pPr marL="0" indent="0">
              <a:spcBef>
                <a:spcPct val="0"/>
              </a:spcBef>
              <a:spcAft>
                <a:spcPts val="600"/>
              </a:spcAft>
              <a:buNone/>
            </a:pPr>
            <a:endParaRPr lang="en-CA" sz="2000" dirty="0">
              <a:latin typeface="Times New Roman" panose="02020603050405020304" pitchFamily="18" charset="0"/>
            </a:endParaRPr>
          </a:p>
        </p:txBody>
      </p:sp>
    </p:spTree>
    <p:extLst>
      <p:ext uri="{BB962C8B-B14F-4D97-AF65-F5344CB8AC3E}">
        <p14:creationId xmlns:p14="http://schemas.microsoft.com/office/powerpoint/2010/main" val="1879076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8693-3B56-4303-9E1F-EA5A93DB5174}"/>
              </a:ext>
            </a:extLst>
          </p:cNvPr>
          <p:cNvSpPr>
            <a:spLocks noGrp="1"/>
          </p:cNvSpPr>
          <p:nvPr>
            <p:ph type="title"/>
          </p:nvPr>
        </p:nvSpPr>
        <p:spPr/>
        <p:txBody>
          <a:bodyPr/>
          <a:lstStyle/>
          <a:p>
            <a:r>
              <a:rPr lang="en-CA" dirty="0"/>
              <a:t>Grid search model results</a:t>
            </a:r>
          </a:p>
        </p:txBody>
      </p:sp>
      <p:sp>
        <p:nvSpPr>
          <p:cNvPr id="3" name="Text Placeholder 2">
            <a:extLst>
              <a:ext uri="{FF2B5EF4-FFF2-40B4-BE49-F238E27FC236}">
                <a16:creationId xmlns:a16="http://schemas.microsoft.com/office/drawing/2014/main" id="{08B19AFC-9710-4D5F-9BF6-83B1FC7DA78C}"/>
              </a:ext>
            </a:extLst>
          </p:cNvPr>
          <p:cNvSpPr>
            <a:spLocks noGrp="1"/>
          </p:cNvSpPr>
          <p:nvPr>
            <p:ph type="body" idx="1"/>
          </p:nvPr>
        </p:nvSpPr>
        <p:spPr/>
        <p:txBody>
          <a:bodyPr>
            <a:normAutofit/>
          </a:bodyPr>
          <a:lstStyle/>
          <a:p>
            <a:r>
              <a:rPr lang="en-CA" sz="1800" dirty="0">
                <a:latin typeface="Times New Roman" panose="02020603050405020304" pitchFamily="18" charset="0"/>
                <a:cs typeface="Times New Roman" panose="02020603050405020304" pitchFamily="18" charset="0"/>
              </a:rPr>
              <a:t>SVM</a:t>
            </a:r>
          </a:p>
        </p:txBody>
      </p:sp>
      <p:graphicFrame>
        <p:nvGraphicFramePr>
          <p:cNvPr id="7" name="Table 7">
            <a:extLst>
              <a:ext uri="{FF2B5EF4-FFF2-40B4-BE49-F238E27FC236}">
                <a16:creationId xmlns:a16="http://schemas.microsoft.com/office/drawing/2014/main" id="{7EF952A9-0231-4863-A35E-1ECA065371A0}"/>
              </a:ext>
            </a:extLst>
          </p:cNvPr>
          <p:cNvGraphicFramePr>
            <a:graphicFrameLocks noGrp="1"/>
          </p:cNvGraphicFramePr>
          <p:nvPr>
            <p:ph sz="half" idx="2"/>
            <p:extLst>
              <p:ext uri="{D42A27DB-BD31-4B8C-83A1-F6EECF244321}">
                <p14:modId xmlns:p14="http://schemas.microsoft.com/office/powerpoint/2010/main" val="3114383878"/>
              </p:ext>
            </p:extLst>
          </p:nvPr>
        </p:nvGraphicFramePr>
        <p:xfrm>
          <a:off x="839787" y="2505075"/>
          <a:ext cx="3928766" cy="2946400"/>
        </p:xfrm>
        <a:graphic>
          <a:graphicData uri="http://schemas.openxmlformats.org/drawingml/2006/table">
            <a:tbl>
              <a:tblPr firstRow="1" bandRow="1">
                <a:tableStyleId>{5C22544A-7EE6-4342-B048-85BDC9FD1C3A}</a:tableStyleId>
              </a:tblPr>
              <a:tblGrid>
                <a:gridCol w="1964383">
                  <a:extLst>
                    <a:ext uri="{9D8B030D-6E8A-4147-A177-3AD203B41FA5}">
                      <a16:colId xmlns:a16="http://schemas.microsoft.com/office/drawing/2014/main" val="2354264569"/>
                    </a:ext>
                  </a:extLst>
                </a:gridCol>
                <a:gridCol w="1964383">
                  <a:extLst>
                    <a:ext uri="{9D8B030D-6E8A-4147-A177-3AD203B41FA5}">
                      <a16:colId xmlns:a16="http://schemas.microsoft.com/office/drawing/2014/main" val="322812112"/>
                    </a:ext>
                  </a:extLst>
                </a:gridCol>
              </a:tblGrid>
              <a:tr h="370840">
                <a:tc>
                  <a:txBody>
                    <a:bodyPr/>
                    <a:lstStyle/>
                    <a:p>
                      <a:r>
                        <a:rPr lang="en-CA" b="0" dirty="0">
                          <a:solidFill>
                            <a:schemeClr val="tx1"/>
                          </a:solidFill>
                        </a:rPr>
                        <a:t>Accuracy</a:t>
                      </a:r>
                    </a:p>
                  </a:txBody>
                  <a:tcPr/>
                </a:tc>
                <a:tc>
                  <a:txBody>
                    <a:bodyPr/>
                    <a:lstStyle/>
                    <a:p>
                      <a:r>
                        <a:rPr lang="en-CA" b="0" dirty="0">
                          <a:solidFill>
                            <a:schemeClr val="tx1"/>
                          </a:solidFill>
                        </a:rPr>
                        <a:t>0.5733</a:t>
                      </a:r>
                    </a:p>
                  </a:txBody>
                  <a:tcPr/>
                </a:tc>
                <a:extLst>
                  <a:ext uri="{0D108BD9-81ED-4DB2-BD59-A6C34878D82A}">
                    <a16:rowId xmlns:a16="http://schemas.microsoft.com/office/drawing/2014/main" val="2590153448"/>
                  </a:ext>
                </a:extLst>
              </a:tr>
              <a:tr h="370840">
                <a:tc>
                  <a:txBody>
                    <a:bodyPr/>
                    <a:lstStyle/>
                    <a:p>
                      <a:r>
                        <a:rPr lang="en-CA" dirty="0"/>
                        <a:t>Precision</a:t>
                      </a:r>
                    </a:p>
                  </a:txBody>
                  <a:tcPr/>
                </a:tc>
                <a:tc>
                  <a:txBody>
                    <a:bodyPr/>
                    <a:lstStyle/>
                    <a:p>
                      <a:r>
                        <a:rPr lang="en-CA" dirty="0"/>
                        <a:t>0.521</a:t>
                      </a:r>
                    </a:p>
                  </a:txBody>
                  <a:tcPr/>
                </a:tc>
                <a:extLst>
                  <a:ext uri="{0D108BD9-81ED-4DB2-BD59-A6C34878D82A}">
                    <a16:rowId xmlns:a16="http://schemas.microsoft.com/office/drawing/2014/main" val="2799587768"/>
                  </a:ext>
                </a:extLst>
              </a:tr>
              <a:tr h="370840">
                <a:tc>
                  <a:txBody>
                    <a:bodyPr/>
                    <a:lstStyle/>
                    <a:p>
                      <a:r>
                        <a:rPr lang="en-CA" dirty="0"/>
                        <a:t>Recall</a:t>
                      </a:r>
                    </a:p>
                  </a:txBody>
                  <a:tcPr/>
                </a:tc>
                <a:tc>
                  <a:txBody>
                    <a:bodyPr/>
                    <a:lstStyle/>
                    <a:p>
                      <a:r>
                        <a:rPr lang="en-CA" dirty="0"/>
                        <a:t>0.573</a:t>
                      </a:r>
                    </a:p>
                  </a:txBody>
                  <a:tcPr/>
                </a:tc>
                <a:extLst>
                  <a:ext uri="{0D108BD9-81ED-4DB2-BD59-A6C34878D82A}">
                    <a16:rowId xmlns:a16="http://schemas.microsoft.com/office/drawing/2014/main" val="599240841"/>
                  </a:ext>
                </a:extLst>
              </a:tr>
              <a:tr h="370840">
                <a:tc>
                  <a:txBody>
                    <a:bodyPr/>
                    <a:lstStyle/>
                    <a:p>
                      <a:r>
                        <a:rPr lang="en-CA" dirty="0"/>
                        <a:t>F1</a:t>
                      </a:r>
                    </a:p>
                  </a:txBody>
                  <a:tcPr/>
                </a:tc>
                <a:tc>
                  <a:txBody>
                    <a:bodyPr/>
                    <a:lstStyle/>
                    <a:p>
                      <a:r>
                        <a:rPr lang="en-CA" dirty="0"/>
                        <a:t>0.522</a:t>
                      </a:r>
                    </a:p>
                  </a:txBody>
                  <a:tcPr/>
                </a:tc>
                <a:extLst>
                  <a:ext uri="{0D108BD9-81ED-4DB2-BD59-A6C34878D82A}">
                    <a16:rowId xmlns:a16="http://schemas.microsoft.com/office/drawing/2014/main" val="2125893677"/>
                  </a:ext>
                </a:extLst>
              </a:tr>
              <a:tr h="370840">
                <a:tc>
                  <a:txBody>
                    <a:bodyPr/>
                    <a:lstStyle/>
                    <a:p>
                      <a:r>
                        <a:rPr lang="en-CA" dirty="0"/>
                        <a:t>Best Parameters</a:t>
                      </a:r>
                    </a:p>
                  </a:txBody>
                  <a:tcPr/>
                </a:tc>
                <a:tc>
                  <a:txBody>
                    <a:bodyPr/>
                    <a:lstStyle/>
                    <a:p>
                      <a:r>
                        <a:rPr lang="en-CA" dirty="0"/>
                        <a:t>{'C': 1.0, '</a:t>
                      </a:r>
                      <a:r>
                        <a:rPr lang="en-CA" dirty="0" err="1"/>
                        <a:t>decision_function_shape</a:t>
                      </a:r>
                      <a:r>
                        <a:rPr lang="en-CA" dirty="0"/>
                        <a:t>': '</a:t>
                      </a:r>
                      <a:r>
                        <a:rPr lang="en-CA" dirty="0" err="1"/>
                        <a:t>ovo</a:t>
                      </a:r>
                      <a:r>
                        <a:rPr lang="en-CA" dirty="0"/>
                        <a:t>', 'degree': 1, 'kernel': 'linear'} </a:t>
                      </a:r>
                    </a:p>
                  </a:txBody>
                  <a:tcPr/>
                </a:tc>
                <a:extLst>
                  <a:ext uri="{0D108BD9-81ED-4DB2-BD59-A6C34878D82A}">
                    <a16:rowId xmlns:a16="http://schemas.microsoft.com/office/drawing/2014/main" val="2050240048"/>
                  </a:ext>
                </a:extLst>
              </a:tr>
            </a:tbl>
          </a:graphicData>
        </a:graphic>
      </p:graphicFrame>
      <p:sp>
        <p:nvSpPr>
          <p:cNvPr id="5" name="Text Placeholder 4">
            <a:extLst>
              <a:ext uri="{FF2B5EF4-FFF2-40B4-BE49-F238E27FC236}">
                <a16:creationId xmlns:a16="http://schemas.microsoft.com/office/drawing/2014/main" id="{E76F2993-D3C4-45E4-9E2A-EEEDFE1256F0}"/>
              </a:ext>
            </a:extLst>
          </p:cNvPr>
          <p:cNvSpPr>
            <a:spLocks noGrp="1"/>
          </p:cNvSpPr>
          <p:nvPr>
            <p:ph type="body" sz="quarter" idx="3"/>
          </p:nvPr>
        </p:nvSpPr>
        <p:spPr/>
        <p:txBody>
          <a:bodyPr/>
          <a:lstStyle/>
          <a:p>
            <a:r>
              <a:rPr lang="en-CA" sz="1800" b="1" i="0" u="none" strike="noStrike" dirty="0">
                <a:solidFill>
                  <a:srgbClr val="000000"/>
                </a:solidFill>
                <a:effectLst/>
                <a:latin typeface="Times New Roman" panose="02020603050405020304" pitchFamily="18" charset="0"/>
              </a:rPr>
              <a:t>Logistic Regression</a:t>
            </a:r>
            <a:endParaRPr lang="en-CA" dirty="0"/>
          </a:p>
        </p:txBody>
      </p:sp>
      <p:graphicFrame>
        <p:nvGraphicFramePr>
          <p:cNvPr id="8" name="Table 8">
            <a:extLst>
              <a:ext uri="{FF2B5EF4-FFF2-40B4-BE49-F238E27FC236}">
                <a16:creationId xmlns:a16="http://schemas.microsoft.com/office/drawing/2014/main" id="{26CCCF1A-DFB1-4805-9860-75C12C33374A}"/>
              </a:ext>
            </a:extLst>
          </p:cNvPr>
          <p:cNvGraphicFramePr>
            <a:graphicFrameLocks noGrp="1"/>
          </p:cNvGraphicFramePr>
          <p:nvPr>
            <p:ph sz="quarter" idx="4"/>
            <p:extLst>
              <p:ext uri="{D42A27DB-BD31-4B8C-83A1-F6EECF244321}">
                <p14:modId xmlns:p14="http://schemas.microsoft.com/office/powerpoint/2010/main" val="1388312456"/>
              </p:ext>
            </p:extLst>
          </p:nvPr>
        </p:nvGraphicFramePr>
        <p:xfrm>
          <a:off x="6172199" y="2505075"/>
          <a:ext cx="3860564" cy="2946400"/>
        </p:xfrm>
        <a:graphic>
          <a:graphicData uri="http://schemas.openxmlformats.org/drawingml/2006/table">
            <a:tbl>
              <a:tblPr firstRow="1" bandRow="1">
                <a:tableStyleId>{5C22544A-7EE6-4342-B048-85BDC9FD1C3A}</a:tableStyleId>
              </a:tblPr>
              <a:tblGrid>
                <a:gridCol w="1930282">
                  <a:extLst>
                    <a:ext uri="{9D8B030D-6E8A-4147-A177-3AD203B41FA5}">
                      <a16:colId xmlns:a16="http://schemas.microsoft.com/office/drawing/2014/main" val="730013585"/>
                    </a:ext>
                  </a:extLst>
                </a:gridCol>
                <a:gridCol w="1930282">
                  <a:extLst>
                    <a:ext uri="{9D8B030D-6E8A-4147-A177-3AD203B41FA5}">
                      <a16:colId xmlns:a16="http://schemas.microsoft.com/office/drawing/2014/main" val="2604758904"/>
                    </a:ext>
                  </a:extLst>
                </a:gridCol>
              </a:tblGrid>
              <a:tr h="4089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a:solidFill>
                            <a:schemeClr val="tx1"/>
                          </a:solidFill>
                        </a:rPr>
                        <a:t>Accuracy</a:t>
                      </a:r>
                    </a:p>
                  </a:txBody>
                  <a:tcPr/>
                </a:tc>
                <a:tc>
                  <a:txBody>
                    <a:bodyPr/>
                    <a:lstStyle/>
                    <a:p>
                      <a:r>
                        <a:rPr lang="en-CA" b="0" dirty="0">
                          <a:solidFill>
                            <a:schemeClr val="tx1"/>
                          </a:solidFill>
                        </a:rPr>
                        <a:t>0.56</a:t>
                      </a:r>
                    </a:p>
                  </a:txBody>
                  <a:tcPr/>
                </a:tc>
                <a:extLst>
                  <a:ext uri="{0D108BD9-81ED-4DB2-BD59-A6C34878D82A}">
                    <a16:rowId xmlns:a16="http://schemas.microsoft.com/office/drawing/2014/main" val="4066089145"/>
                  </a:ext>
                </a:extLst>
              </a:tr>
              <a:tr h="4089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Precision</a:t>
                      </a:r>
                    </a:p>
                  </a:txBody>
                  <a:tcPr/>
                </a:tc>
                <a:tc>
                  <a:txBody>
                    <a:bodyPr/>
                    <a:lstStyle/>
                    <a:p>
                      <a:r>
                        <a:rPr lang="en-CA" dirty="0"/>
                        <a:t>0.529</a:t>
                      </a:r>
                    </a:p>
                  </a:txBody>
                  <a:tcPr/>
                </a:tc>
                <a:extLst>
                  <a:ext uri="{0D108BD9-81ED-4DB2-BD59-A6C34878D82A}">
                    <a16:rowId xmlns:a16="http://schemas.microsoft.com/office/drawing/2014/main" val="1460585731"/>
                  </a:ext>
                </a:extLst>
              </a:tr>
              <a:tr h="4089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Recall</a:t>
                      </a:r>
                    </a:p>
                  </a:txBody>
                  <a:tcPr/>
                </a:tc>
                <a:tc>
                  <a:txBody>
                    <a:bodyPr/>
                    <a:lstStyle/>
                    <a:p>
                      <a:r>
                        <a:rPr lang="en-CA" dirty="0"/>
                        <a:t>0.56</a:t>
                      </a:r>
                    </a:p>
                  </a:txBody>
                  <a:tcPr/>
                </a:tc>
                <a:extLst>
                  <a:ext uri="{0D108BD9-81ED-4DB2-BD59-A6C34878D82A}">
                    <a16:rowId xmlns:a16="http://schemas.microsoft.com/office/drawing/2014/main" val="1757273690"/>
                  </a:ext>
                </a:extLst>
              </a:tr>
              <a:tr h="4089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F1</a:t>
                      </a:r>
                    </a:p>
                  </a:txBody>
                  <a:tcPr/>
                </a:tc>
                <a:tc>
                  <a:txBody>
                    <a:bodyPr/>
                    <a:lstStyle/>
                    <a:p>
                      <a:r>
                        <a:rPr lang="en-CA" dirty="0"/>
                        <a:t>0.536</a:t>
                      </a:r>
                    </a:p>
                  </a:txBody>
                  <a:tcPr/>
                </a:tc>
                <a:extLst>
                  <a:ext uri="{0D108BD9-81ED-4DB2-BD59-A6C34878D82A}">
                    <a16:rowId xmlns:a16="http://schemas.microsoft.com/office/drawing/2014/main" val="1599212995"/>
                  </a:ext>
                </a:extLst>
              </a:tr>
              <a:tr h="1310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Best Parameters</a:t>
                      </a:r>
                    </a:p>
                  </a:txBody>
                  <a:tcPr/>
                </a:tc>
                <a:tc>
                  <a:txBody>
                    <a:bodyPr/>
                    <a:lstStyle/>
                    <a:p>
                      <a:r>
                        <a:rPr lang="en-CA" dirty="0"/>
                        <a:t>{'C': 0.5, '</a:t>
                      </a:r>
                      <a:r>
                        <a:rPr lang="en-CA" dirty="0" err="1"/>
                        <a:t>max_iter</a:t>
                      </a:r>
                      <a:r>
                        <a:rPr lang="en-CA" dirty="0"/>
                        <a:t>': 1200, 'solver': 'saga'}</a:t>
                      </a:r>
                    </a:p>
                  </a:txBody>
                  <a:tcPr/>
                </a:tc>
                <a:extLst>
                  <a:ext uri="{0D108BD9-81ED-4DB2-BD59-A6C34878D82A}">
                    <a16:rowId xmlns:a16="http://schemas.microsoft.com/office/drawing/2014/main" val="3944419845"/>
                  </a:ext>
                </a:extLst>
              </a:tr>
            </a:tbl>
          </a:graphicData>
        </a:graphic>
      </p:graphicFrame>
      <p:sp>
        <p:nvSpPr>
          <p:cNvPr id="13" name="TextBox 12">
            <a:extLst>
              <a:ext uri="{FF2B5EF4-FFF2-40B4-BE49-F238E27FC236}">
                <a16:creationId xmlns:a16="http://schemas.microsoft.com/office/drawing/2014/main" id="{8051AFBF-17B9-4271-BDA8-5E0229F58FB4}"/>
              </a:ext>
            </a:extLst>
          </p:cNvPr>
          <p:cNvSpPr txBox="1"/>
          <p:nvPr/>
        </p:nvSpPr>
        <p:spPr>
          <a:xfrm>
            <a:off x="839787" y="5802595"/>
            <a:ext cx="10346658"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From the results is evident that Logistic performed better for the task at hand with the highest accuracy for the configuration of the experiment.</a:t>
            </a:r>
            <a:endParaRPr lang="en-CA" dirty="0"/>
          </a:p>
        </p:txBody>
      </p:sp>
    </p:spTree>
    <p:extLst>
      <p:ext uri="{BB962C8B-B14F-4D97-AF65-F5344CB8AC3E}">
        <p14:creationId xmlns:p14="http://schemas.microsoft.com/office/powerpoint/2010/main" val="2731536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Rectangle 4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974C8-CACB-497F-B83E-0D50B0AD210B}"/>
              </a:ext>
            </a:extLst>
          </p:cNvPr>
          <p:cNvSpPr>
            <a:spLocks noGrp="1"/>
          </p:cNvSpPr>
          <p:nvPr>
            <p:ph type="title"/>
          </p:nvPr>
        </p:nvSpPr>
        <p:spPr>
          <a:xfrm>
            <a:off x="586478" y="1683756"/>
            <a:ext cx="3115265" cy="2396359"/>
          </a:xfrm>
        </p:spPr>
        <p:txBody>
          <a:bodyPr anchor="b">
            <a:normAutofit/>
          </a:bodyPr>
          <a:lstStyle/>
          <a:p>
            <a:pPr algn="r"/>
            <a:r>
              <a:rPr lang="en-CA" sz="4000">
                <a:solidFill>
                  <a:srgbClr val="FFFFFF"/>
                </a:solidFill>
              </a:rPr>
              <a:t>Comparison:</a:t>
            </a:r>
          </a:p>
        </p:txBody>
      </p:sp>
      <p:graphicFrame>
        <p:nvGraphicFramePr>
          <p:cNvPr id="5" name="Content Placeholder 4">
            <a:extLst>
              <a:ext uri="{FF2B5EF4-FFF2-40B4-BE49-F238E27FC236}">
                <a16:creationId xmlns:a16="http://schemas.microsoft.com/office/drawing/2014/main" id="{FAD238A4-7AD9-44E3-8F83-8E39D6394291}"/>
              </a:ext>
            </a:extLst>
          </p:cNvPr>
          <p:cNvGraphicFramePr>
            <a:graphicFrameLocks noGrp="1"/>
          </p:cNvGraphicFramePr>
          <p:nvPr>
            <p:ph idx="1"/>
            <p:extLst>
              <p:ext uri="{D42A27DB-BD31-4B8C-83A1-F6EECF244321}">
                <p14:modId xmlns:p14="http://schemas.microsoft.com/office/powerpoint/2010/main" val="963543573"/>
              </p:ext>
            </p:extLst>
          </p:nvPr>
        </p:nvGraphicFramePr>
        <p:xfrm>
          <a:off x="4905052" y="1973208"/>
          <a:ext cx="6666834" cy="3008385"/>
        </p:xfrm>
        <a:graphic>
          <a:graphicData uri="http://schemas.openxmlformats.org/drawingml/2006/table">
            <a:tbl>
              <a:tblPr firstRow="1" bandRow="1">
                <a:tableStyleId>{5C22544A-7EE6-4342-B048-85BDC9FD1C3A}</a:tableStyleId>
              </a:tblPr>
              <a:tblGrid>
                <a:gridCol w="2282736">
                  <a:extLst>
                    <a:ext uri="{9D8B030D-6E8A-4147-A177-3AD203B41FA5}">
                      <a16:colId xmlns:a16="http://schemas.microsoft.com/office/drawing/2014/main" val="22171924"/>
                    </a:ext>
                  </a:extLst>
                </a:gridCol>
                <a:gridCol w="1290490">
                  <a:extLst>
                    <a:ext uri="{9D8B030D-6E8A-4147-A177-3AD203B41FA5}">
                      <a16:colId xmlns:a16="http://schemas.microsoft.com/office/drawing/2014/main" val="1808217433"/>
                    </a:ext>
                  </a:extLst>
                </a:gridCol>
                <a:gridCol w="1303770">
                  <a:extLst>
                    <a:ext uri="{9D8B030D-6E8A-4147-A177-3AD203B41FA5}">
                      <a16:colId xmlns:a16="http://schemas.microsoft.com/office/drawing/2014/main" val="636142002"/>
                    </a:ext>
                  </a:extLst>
                </a:gridCol>
                <a:gridCol w="939504">
                  <a:extLst>
                    <a:ext uri="{9D8B030D-6E8A-4147-A177-3AD203B41FA5}">
                      <a16:colId xmlns:a16="http://schemas.microsoft.com/office/drawing/2014/main" val="766932541"/>
                    </a:ext>
                  </a:extLst>
                </a:gridCol>
                <a:gridCol w="850334">
                  <a:extLst>
                    <a:ext uri="{9D8B030D-6E8A-4147-A177-3AD203B41FA5}">
                      <a16:colId xmlns:a16="http://schemas.microsoft.com/office/drawing/2014/main" val="2776474191"/>
                    </a:ext>
                  </a:extLst>
                </a:gridCol>
              </a:tblGrid>
              <a:tr h="710775">
                <a:tc>
                  <a:txBody>
                    <a:bodyPr/>
                    <a:lstStyle/>
                    <a:p>
                      <a:pPr algn="l" rtl="0" fontAlgn="ctr"/>
                      <a:r>
                        <a:rPr lang="en-CA" sz="1900" u="none" strike="noStrike">
                          <a:effectLst/>
                        </a:rPr>
                        <a:t>Modeling</a:t>
                      </a:r>
                      <a:endParaRPr lang="en-CA" sz="1900" b="0" i="0" u="none" strike="noStrike">
                        <a:solidFill>
                          <a:srgbClr val="000000"/>
                        </a:solidFill>
                        <a:effectLst/>
                        <a:latin typeface="Times New Roman" panose="02020603050405020304" pitchFamily="18" charset="0"/>
                      </a:endParaRPr>
                    </a:p>
                  </a:txBody>
                  <a:tcPr marL="11383" marR="11383" marT="11383" marB="0" anchor="ctr"/>
                </a:tc>
                <a:tc>
                  <a:txBody>
                    <a:bodyPr/>
                    <a:lstStyle/>
                    <a:p>
                      <a:pPr algn="l" fontAlgn="b"/>
                      <a:r>
                        <a:rPr lang="en-CA" sz="2200" u="none" strike="noStrike">
                          <a:effectLst/>
                        </a:rPr>
                        <a:t>Accuracy</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l" fontAlgn="b"/>
                      <a:r>
                        <a:rPr lang="en-CA" sz="2200" u="none" strike="noStrike">
                          <a:effectLst/>
                        </a:rPr>
                        <a:t>Precision score</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l" fontAlgn="b"/>
                      <a:r>
                        <a:rPr lang="en-CA" sz="2200" u="none" strike="noStrike">
                          <a:effectLst/>
                        </a:rPr>
                        <a:t>Recall score</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l" rtl="0" fontAlgn="ctr"/>
                      <a:r>
                        <a:rPr lang="en-CA" sz="1900" u="none" strike="noStrike">
                          <a:effectLst/>
                        </a:rPr>
                        <a:t>F1 score</a:t>
                      </a:r>
                      <a:endParaRPr lang="en-CA" sz="1900" b="0" i="0" u="none" strike="noStrike">
                        <a:solidFill>
                          <a:srgbClr val="000000"/>
                        </a:solidFill>
                        <a:effectLst/>
                        <a:latin typeface="Times New Roman" panose="02020603050405020304" pitchFamily="18" charset="0"/>
                      </a:endParaRPr>
                    </a:p>
                  </a:txBody>
                  <a:tcPr marL="11383" marR="11383" marT="11383" marB="0" anchor="ctr"/>
                </a:tc>
                <a:extLst>
                  <a:ext uri="{0D108BD9-81ED-4DB2-BD59-A6C34878D82A}">
                    <a16:rowId xmlns:a16="http://schemas.microsoft.com/office/drawing/2014/main" val="1652299119"/>
                  </a:ext>
                </a:extLst>
              </a:tr>
              <a:tr h="382935">
                <a:tc>
                  <a:txBody>
                    <a:bodyPr/>
                    <a:lstStyle/>
                    <a:p>
                      <a:pPr algn="l" rtl="0" fontAlgn="ctr"/>
                      <a:r>
                        <a:rPr lang="en-CA" sz="1900" u="none" strike="noStrike">
                          <a:effectLst/>
                        </a:rPr>
                        <a:t>Svm rbf kernel</a:t>
                      </a:r>
                      <a:endParaRPr lang="en-CA" sz="1900" b="0" i="0" u="none" strike="noStrike">
                        <a:solidFill>
                          <a:srgbClr val="000000"/>
                        </a:solidFill>
                        <a:effectLst/>
                        <a:latin typeface="Times New Roman" panose="02020603050405020304" pitchFamily="18" charset="0"/>
                      </a:endParaRPr>
                    </a:p>
                  </a:txBody>
                  <a:tcPr marL="11383" marR="11383" marT="11383" marB="0" anchor="ctr"/>
                </a:tc>
                <a:tc>
                  <a:txBody>
                    <a:bodyPr/>
                    <a:lstStyle/>
                    <a:p>
                      <a:pPr algn="r" fontAlgn="b"/>
                      <a:r>
                        <a:rPr lang="en-CA" sz="2200" u="none" strike="noStrike">
                          <a:effectLst/>
                        </a:rPr>
                        <a:t>0.583</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0.468</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0.583</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0.518</a:t>
                      </a:r>
                      <a:endParaRPr lang="en-CA" sz="2200" b="0" i="0" u="none" strike="noStrike">
                        <a:solidFill>
                          <a:srgbClr val="000000"/>
                        </a:solidFill>
                        <a:effectLst/>
                        <a:latin typeface="Calibri" panose="020F0502020204030204" pitchFamily="34" charset="0"/>
                      </a:endParaRPr>
                    </a:p>
                  </a:txBody>
                  <a:tcPr marL="11383" marR="11383" marT="11383" marB="0" anchor="b"/>
                </a:tc>
                <a:extLst>
                  <a:ext uri="{0D108BD9-81ED-4DB2-BD59-A6C34878D82A}">
                    <a16:rowId xmlns:a16="http://schemas.microsoft.com/office/drawing/2014/main" val="1660682045"/>
                  </a:ext>
                </a:extLst>
              </a:tr>
              <a:tr h="382935">
                <a:tc>
                  <a:txBody>
                    <a:bodyPr/>
                    <a:lstStyle/>
                    <a:p>
                      <a:pPr algn="l" rtl="0" fontAlgn="ctr"/>
                      <a:r>
                        <a:rPr lang="en-CA" sz="1900" u="none" strike="noStrike">
                          <a:effectLst/>
                        </a:rPr>
                        <a:t>Svm poly kernel</a:t>
                      </a:r>
                      <a:endParaRPr lang="en-CA" sz="1900" b="0" i="0" u="none" strike="noStrike">
                        <a:solidFill>
                          <a:srgbClr val="000000"/>
                        </a:solidFill>
                        <a:effectLst/>
                        <a:latin typeface="Times New Roman" panose="02020603050405020304" pitchFamily="18" charset="0"/>
                      </a:endParaRPr>
                    </a:p>
                  </a:txBody>
                  <a:tcPr marL="11383" marR="11383" marT="11383" marB="0" anchor="ctr"/>
                </a:tc>
                <a:tc>
                  <a:txBody>
                    <a:bodyPr/>
                    <a:lstStyle/>
                    <a:p>
                      <a:pPr algn="r" fontAlgn="b"/>
                      <a:r>
                        <a:rPr lang="en-CA" sz="2200" u="none" strike="noStrike">
                          <a:effectLst/>
                        </a:rPr>
                        <a:t>0.52</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0.415</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0.52</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0.461</a:t>
                      </a:r>
                      <a:endParaRPr lang="en-CA" sz="2200" b="0" i="0" u="none" strike="noStrike">
                        <a:solidFill>
                          <a:srgbClr val="000000"/>
                        </a:solidFill>
                        <a:effectLst/>
                        <a:latin typeface="Calibri" panose="020F0502020204030204" pitchFamily="34" charset="0"/>
                      </a:endParaRPr>
                    </a:p>
                  </a:txBody>
                  <a:tcPr marL="11383" marR="11383" marT="11383" marB="0" anchor="b"/>
                </a:tc>
                <a:extLst>
                  <a:ext uri="{0D108BD9-81ED-4DB2-BD59-A6C34878D82A}">
                    <a16:rowId xmlns:a16="http://schemas.microsoft.com/office/drawing/2014/main" val="1639950976"/>
                  </a:ext>
                </a:extLst>
              </a:tr>
              <a:tr h="382935">
                <a:tc>
                  <a:txBody>
                    <a:bodyPr/>
                    <a:lstStyle/>
                    <a:p>
                      <a:pPr algn="l" rtl="0" fontAlgn="ctr"/>
                      <a:r>
                        <a:rPr lang="en-CA" sz="1900" u="none" strike="noStrike">
                          <a:effectLst/>
                        </a:rPr>
                        <a:t>Svm sigmoid kernel</a:t>
                      </a:r>
                      <a:endParaRPr lang="en-CA" sz="1900" b="0" i="0" u="none" strike="noStrike">
                        <a:solidFill>
                          <a:srgbClr val="000000"/>
                        </a:solidFill>
                        <a:effectLst/>
                        <a:latin typeface="Times New Roman" panose="02020603050405020304" pitchFamily="18" charset="0"/>
                      </a:endParaRPr>
                    </a:p>
                  </a:txBody>
                  <a:tcPr marL="11383" marR="11383" marT="11383" marB="0" anchor="ctr"/>
                </a:tc>
                <a:tc>
                  <a:txBody>
                    <a:bodyPr/>
                    <a:lstStyle/>
                    <a:p>
                      <a:pPr algn="r" fontAlgn="b"/>
                      <a:r>
                        <a:rPr lang="en-CA" sz="2200" u="none" strike="noStrike">
                          <a:effectLst/>
                        </a:rPr>
                        <a:t>0.573</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0.464</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0.573</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0.512</a:t>
                      </a:r>
                      <a:endParaRPr lang="en-CA" sz="2200" b="0" i="0" u="none" strike="noStrike">
                        <a:solidFill>
                          <a:srgbClr val="000000"/>
                        </a:solidFill>
                        <a:effectLst/>
                        <a:latin typeface="Calibri" panose="020F0502020204030204" pitchFamily="34" charset="0"/>
                      </a:endParaRPr>
                    </a:p>
                  </a:txBody>
                  <a:tcPr marL="11383" marR="11383" marT="11383" marB="0" anchor="b"/>
                </a:tc>
                <a:extLst>
                  <a:ext uri="{0D108BD9-81ED-4DB2-BD59-A6C34878D82A}">
                    <a16:rowId xmlns:a16="http://schemas.microsoft.com/office/drawing/2014/main" val="402704529"/>
                  </a:ext>
                </a:extLst>
              </a:tr>
              <a:tr h="382935">
                <a:tc>
                  <a:txBody>
                    <a:bodyPr/>
                    <a:lstStyle/>
                    <a:p>
                      <a:pPr algn="l" rtl="0" fontAlgn="ctr"/>
                      <a:r>
                        <a:rPr lang="en-CA" sz="1900" u="none" strike="noStrike">
                          <a:effectLst/>
                        </a:rPr>
                        <a:t>Logistic Regression</a:t>
                      </a:r>
                      <a:endParaRPr lang="en-CA" sz="1900" b="0" i="0" u="none" strike="noStrike">
                        <a:solidFill>
                          <a:srgbClr val="000000"/>
                        </a:solidFill>
                        <a:effectLst/>
                        <a:latin typeface="Times New Roman" panose="02020603050405020304" pitchFamily="18" charset="0"/>
                      </a:endParaRPr>
                    </a:p>
                  </a:txBody>
                  <a:tcPr marL="11383" marR="11383" marT="11383" marB="0" anchor="ctr"/>
                </a:tc>
                <a:tc>
                  <a:txBody>
                    <a:bodyPr/>
                    <a:lstStyle/>
                    <a:p>
                      <a:pPr algn="r" fontAlgn="b"/>
                      <a:r>
                        <a:rPr lang="en-CA" sz="2200" u="none" strike="noStrike">
                          <a:effectLst/>
                        </a:rPr>
                        <a:t>0.596</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0.483</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0.596</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0.532</a:t>
                      </a:r>
                      <a:endParaRPr lang="en-CA" sz="2200" b="0" i="0" u="none" strike="noStrike">
                        <a:solidFill>
                          <a:srgbClr val="000000"/>
                        </a:solidFill>
                        <a:effectLst/>
                        <a:latin typeface="Calibri" panose="020F0502020204030204" pitchFamily="34" charset="0"/>
                      </a:endParaRPr>
                    </a:p>
                  </a:txBody>
                  <a:tcPr marL="11383" marR="11383" marT="11383" marB="0" anchor="b"/>
                </a:tc>
                <a:extLst>
                  <a:ext uri="{0D108BD9-81ED-4DB2-BD59-A6C34878D82A}">
                    <a16:rowId xmlns:a16="http://schemas.microsoft.com/office/drawing/2014/main" val="3071284728"/>
                  </a:ext>
                </a:extLst>
              </a:tr>
              <a:tr h="382935">
                <a:tc>
                  <a:txBody>
                    <a:bodyPr/>
                    <a:lstStyle/>
                    <a:p>
                      <a:pPr algn="l" rtl="0" fontAlgn="ctr"/>
                      <a:r>
                        <a:rPr lang="en-CA" sz="1900" u="none" strike="noStrike">
                          <a:effectLst/>
                        </a:rPr>
                        <a:t>VADR</a:t>
                      </a:r>
                      <a:endParaRPr lang="en-CA" sz="1900" b="0" i="0" u="none" strike="noStrike">
                        <a:solidFill>
                          <a:srgbClr val="000000"/>
                        </a:solidFill>
                        <a:effectLst/>
                        <a:latin typeface="Times New Roman" panose="02020603050405020304" pitchFamily="18" charset="0"/>
                      </a:endParaRPr>
                    </a:p>
                  </a:txBody>
                  <a:tcPr marL="11383" marR="11383" marT="11383" marB="0" anchor="ctr"/>
                </a:tc>
                <a:tc>
                  <a:txBody>
                    <a:bodyPr/>
                    <a:lstStyle/>
                    <a:p>
                      <a:pPr algn="r" fontAlgn="b"/>
                      <a:r>
                        <a:rPr lang="en-CA" sz="2200" u="none" strike="noStrike">
                          <a:effectLst/>
                        </a:rPr>
                        <a:t>0.527</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0.446</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0.527</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0.405</a:t>
                      </a:r>
                      <a:endParaRPr lang="en-CA" sz="2200" b="0" i="0" u="none" strike="noStrike">
                        <a:solidFill>
                          <a:srgbClr val="000000"/>
                        </a:solidFill>
                        <a:effectLst/>
                        <a:latin typeface="Calibri" panose="020F0502020204030204" pitchFamily="34" charset="0"/>
                      </a:endParaRPr>
                    </a:p>
                  </a:txBody>
                  <a:tcPr marL="11383" marR="11383" marT="11383" marB="0" anchor="b"/>
                </a:tc>
                <a:extLst>
                  <a:ext uri="{0D108BD9-81ED-4DB2-BD59-A6C34878D82A}">
                    <a16:rowId xmlns:a16="http://schemas.microsoft.com/office/drawing/2014/main" val="811889673"/>
                  </a:ext>
                </a:extLst>
              </a:tr>
              <a:tr h="382935">
                <a:tc>
                  <a:txBody>
                    <a:bodyPr/>
                    <a:lstStyle/>
                    <a:p>
                      <a:pPr algn="l" rtl="0" fontAlgn="ctr"/>
                      <a:r>
                        <a:rPr lang="en-CA" sz="1900" u="none" strike="noStrike">
                          <a:effectLst/>
                        </a:rPr>
                        <a:t>SentiWordNet</a:t>
                      </a:r>
                      <a:endParaRPr lang="en-CA" sz="1900" b="0" i="0" u="none" strike="noStrike">
                        <a:solidFill>
                          <a:srgbClr val="000000"/>
                        </a:solidFill>
                        <a:effectLst/>
                        <a:latin typeface="Times New Roman" panose="02020603050405020304" pitchFamily="18" charset="0"/>
                      </a:endParaRPr>
                    </a:p>
                  </a:txBody>
                  <a:tcPr marL="11383" marR="11383" marT="11383" marB="0" anchor="ctr"/>
                </a:tc>
                <a:tc>
                  <a:txBody>
                    <a:bodyPr/>
                    <a:lstStyle/>
                    <a:p>
                      <a:pPr algn="r" fontAlgn="b"/>
                      <a:r>
                        <a:rPr lang="en-CA" sz="2200" u="none" strike="noStrike">
                          <a:effectLst/>
                        </a:rPr>
                        <a:t>0.43</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0.366</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0.366</a:t>
                      </a:r>
                      <a:endParaRPr lang="en-CA" sz="2200" b="0" i="0" u="none" strike="noStrike">
                        <a:solidFill>
                          <a:srgbClr val="000000"/>
                        </a:solidFill>
                        <a:effectLst/>
                        <a:latin typeface="Calibri" panose="020F0502020204030204" pitchFamily="34" charset="0"/>
                      </a:endParaRPr>
                    </a:p>
                  </a:txBody>
                  <a:tcPr marL="11383" marR="11383" marT="11383" marB="0" anchor="b"/>
                </a:tc>
                <a:tc>
                  <a:txBody>
                    <a:bodyPr/>
                    <a:lstStyle/>
                    <a:p>
                      <a:pPr algn="r" fontAlgn="b"/>
                      <a:r>
                        <a:rPr lang="en-CA" sz="2200" u="none" strike="noStrike">
                          <a:effectLst/>
                        </a:rPr>
                        <a:t>0.334</a:t>
                      </a:r>
                      <a:endParaRPr lang="en-CA" sz="2200" b="0" i="0" u="none" strike="noStrike">
                        <a:solidFill>
                          <a:srgbClr val="000000"/>
                        </a:solidFill>
                        <a:effectLst/>
                        <a:latin typeface="Calibri" panose="020F0502020204030204" pitchFamily="34" charset="0"/>
                      </a:endParaRPr>
                    </a:p>
                  </a:txBody>
                  <a:tcPr marL="11383" marR="11383" marT="11383" marB="0" anchor="b"/>
                </a:tc>
                <a:extLst>
                  <a:ext uri="{0D108BD9-81ED-4DB2-BD59-A6C34878D82A}">
                    <a16:rowId xmlns:a16="http://schemas.microsoft.com/office/drawing/2014/main" val="2273541185"/>
                  </a:ext>
                </a:extLst>
              </a:tr>
            </a:tbl>
          </a:graphicData>
        </a:graphic>
      </p:graphicFrame>
    </p:spTree>
    <p:extLst>
      <p:ext uri="{BB962C8B-B14F-4D97-AF65-F5344CB8AC3E}">
        <p14:creationId xmlns:p14="http://schemas.microsoft.com/office/powerpoint/2010/main" val="3222133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7AFC-AAF0-4B2E-98E8-0AF1AFCBA0C5}"/>
              </a:ext>
            </a:extLst>
          </p:cNvPr>
          <p:cNvSpPr>
            <a:spLocks noGrp="1"/>
          </p:cNvSpPr>
          <p:nvPr>
            <p:ph type="title" idx="4294967295"/>
          </p:nvPr>
        </p:nvSpPr>
        <p:spPr>
          <a:xfrm>
            <a:off x="0" y="673100"/>
            <a:ext cx="10515600" cy="715963"/>
          </a:xfrm>
        </p:spPr>
        <p:txBody>
          <a:bodyPr>
            <a:normAutofit/>
          </a:bodyPr>
          <a:lstStyle/>
          <a:p>
            <a:pPr algn="ctr"/>
            <a:r>
              <a:rPr lang="en-CA" sz="3200">
                <a:solidFill>
                  <a:schemeClr val="bg1"/>
                </a:solidFill>
              </a:rPr>
              <a:t>Comparison:</a:t>
            </a:r>
          </a:p>
        </p:txBody>
      </p:sp>
      <p:graphicFrame>
        <p:nvGraphicFramePr>
          <p:cNvPr id="40" name="Content Placeholder 6">
            <a:extLst>
              <a:ext uri="{FF2B5EF4-FFF2-40B4-BE49-F238E27FC236}">
                <a16:creationId xmlns:a16="http://schemas.microsoft.com/office/drawing/2014/main" id="{94C3B0A4-B653-44F5-9A09-B0660B837CD8}"/>
              </a:ext>
            </a:extLst>
          </p:cNvPr>
          <p:cNvGraphicFramePr>
            <a:graphicFrameLocks noGrp="1"/>
          </p:cNvGraphicFramePr>
          <p:nvPr>
            <p:ph idx="4294967295"/>
            <p:extLst>
              <p:ext uri="{D42A27DB-BD31-4B8C-83A1-F6EECF244321}">
                <p14:modId xmlns:p14="http://schemas.microsoft.com/office/powerpoint/2010/main" val="2095454643"/>
              </p:ext>
            </p:extLst>
          </p:nvPr>
        </p:nvGraphicFramePr>
        <p:xfrm>
          <a:off x="643467" y="643466"/>
          <a:ext cx="10905066" cy="55710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2953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233AB-B4A4-4465-9F00-9A5F17EB9F49}"/>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Introduction:</a:t>
            </a:r>
          </a:p>
        </p:txBody>
      </p:sp>
      <p:sp>
        <p:nvSpPr>
          <p:cNvPr id="3" name="Content Placeholder 2">
            <a:extLst>
              <a:ext uri="{FF2B5EF4-FFF2-40B4-BE49-F238E27FC236}">
                <a16:creationId xmlns:a16="http://schemas.microsoft.com/office/drawing/2014/main" id="{60A5769E-20D8-4D44-B19A-5F3AB3AF0D33}"/>
              </a:ext>
            </a:extLst>
          </p:cNvPr>
          <p:cNvSpPr>
            <a:spLocks noGrp="1"/>
          </p:cNvSpPr>
          <p:nvPr>
            <p:ph idx="1"/>
          </p:nvPr>
        </p:nvSpPr>
        <p:spPr>
          <a:xfrm>
            <a:off x="4810259" y="649480"/>
            <a:ext cx="6555347" cy="5546047"/>
          </a:xfrm>
        </p:spPr>
        <p:txBody>
          <a:bodyPr anchor="ctr">
            <a:normAutofit/>
          </a:bodyPr>
          <a:lstStyle/>
          <a:p>
            <a:r>
              <a:rPr lang="en-US" sz="2000" dirty="0">
                <a:latin typeface="Times New Roman" panose="02020603050405020304" pitchFamily="18" charset="0"/>
                <a:cs typeface="Times New Roman" panose="02020603050405020304" pitchFamily="18" charset="0"/>
              </a:rPr>
              <a:t>To </a:t>
            </a:r>
            <a:r>
              <a:rPr lang="en-US" sz="2000" b="0" i="0" u="none" strike="noStrike" dirty="0">
                <a:effectLst/>
                <a:latin typeface="Times New Roman" panose="02020603050405020304" pitchFamily="18" charset="0"/>
                <a:cs typeface="Times New Roman" panose="02020603050405020304" pitchFamily="18" charset="0"/>
              </a:rPr>
              <a:t>construct a sentiment analysis model for products based on customers’ textual reviews, using both a Lexicon approach and a machine learning approach</a:t>
            </a:r>
          </a:p>
          <a:p>
            <a:r>
              <a:rPr lang="en-US" sz="2000" dirty="0">
                <a:latin typeface="Times New Roman" panose="02020603050405020304" pitchFamily="18" charset="0"/>
                <a:cs typeface="Times New Roman" panose="02020603050405020304" pitchFamily="18" charset="0"/>
              </a:rPr>
              <a:t>As group 3 we are working with a </a:t>
            </a:r>
            <a:r>
              <a:rPr lang="en-CA" sz="2000" b="0" i="0" u="none" strike="noStrike" dirty="0">
                <a:effectLst/>
                <a:latin typeface="Times New Roman" panose="02020603050405020304" pitchFamily="18" charset="0"/>
                <a:cs typeface="Times New Roman" panose="02020603050405020304" pitchFamily="18" charset="0"/>
              </a:rPr>
              <a:t>Musical Instruments Review </a:t>
            </a:r>
            <a:r>
              <a:rPr lang="en-US" sz="2000" dirty="0">
                <a:latin typeface="Times New Roman" panose="02020603050405020304" pitchFamily="18" charset="0"/>
                <a:cs typeface="Times New Roman" panose="02020603050405020304" pitchFamily="18" charset="0"/>
              </a:rPr>
              <a:t>dataset.</a:t>
            </a:r>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480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078189-AD0D-428F-B6CA-A656CAB260B2}"/>
              </a:ext>
            </a:extLst>
          </p:cNvPr>
          <p:cNvSpPr>
            <a:spLocks noGrp="1"/>
          </p:cNvSpPr>
          <p:nvPr>
            <p:ph type="title"/>
          </p:nvPr>
        </p:nvSpPr>
        <p:spPr>
          <a:xfrm>
            <a:off x="466722" y="586855"/>
            <a:ext cx="3201366" cy="3387497"/>
          </a:xfrm>
        </p:spPr>
        <p:txBody>
          <a:bodyPr anchor="b">
            <a:normAutofit/>
          </a:bodyPr>
          <a:lstStyle/>
          <a:p>
            <a:pPr algn="r"/>
            <a:r>
              <a:rPr lang="en-CA" sz="4000" dirty="0">
                <a:solidFill>
                  <a:srgbClr val="FFFFFF"/>
                </a:solidFill>
              </a:rPr>
              <a:t>Research</a:t>
            </a:r>
          </a:p>
        </p:txBody>
      </p:sp>
      <p:sp>
        <p:nvSpPr>
          <p:cNvPr id="3" name="Content Placeholder 2">
            <a:extLst>
              <a:ext uri="{FF2B5EF4-FFF2-40B4-BE49-F238E27FC236}">
                <a16:creationId xmlns:a16="http://schemas.microsoft.com/office/drawing/2014/main" id="{25453B53-F63A-4A3A-AB47-BCE54EEF7E29}"/>
              </a:ext>
            </a:extLst>
          </p:cNvPr>
          <p:cNvSpPr>
            <a:spLocks noGrp="1"/>
          </p:cNvSpPr>
          <p:nvPr>
            <p:ph idx="1"/>
          </p:nvPr>
        </p:nvSpPr>
        <p:spPr>
          <a:xfrm>
            <a:off x="4810259" y="649480"/>
            <a:ext cx="6555347" cy="5546047"/>
          </a:xfrm>
        </p:spPr>
        <p:txBody>
          <a:bodyPr anchor="ctr">
            <a:normAutofit/>
          </a:bodyPr>
          <a:lstStyle/>
          <a:p>
            <a:r>
              <a:rPr lang="en-US" sz="1800" dirty="0">
                <a:latin typeface="Times New Roman" panose="02020603050405020304" pitchFamily="18" charset="0"/>
                <a:cs typeface="Times New Roman" panose="02020603050405020304" pitchFamily="18" charset="0"/>
              </a:rPr>
              <a:t>H</a:t>
            </a:r>
            <a:r>
              <a:rPr lang="en-US" sz="1800" b="0" i="0" dirty="0">
                <a:effectLst/>
                <a:latin typeface="Times New Roman" panose="02020603050405020304" pitchFamily="18" charset="0"/>
                <a:cs typeface="Times New Roman" panose="02020603050405020304" pitchFamily="18" charset="0"/>
              </a:rPr>
              <a:t>ow to enhance the rating values of your data using the review</a:t>
            </a:r>
            <a:br>
              <a:rPr lang="en-US" sz="1800" dirty="0">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data</a:t>
            </a:r>
          </a:p>
          <a:p>
            <a:r>
              <a:rPr lang="en-CA" sz="1800" dirty="0">
                <a:latin typeface="Times New Roman" panose="02020603050405020304" pitchFamily="18" charset="0"/>
                <a:cs typeface="Times New Roman" panose="02020603050405020304" pitchFamily="18" charset="0"/>
              </a:rPr>
              <a:t>p</a:t>
            </a:r>
            <a:r>
              <a:rPr lang="en-CA" sz="1800" b="0" i="0" dirty="0">
                <a:effectLst/>
                <a:latin typeface="Times New Roman" panose="02020603050405020304" pitchFamily="18" charset="0"/>
                <a:cs typeface="Times New Roman" panose="02020603050405020304" pitchFamily="18" charset="0"/>
              </a:rPr>
              <a:t>seudo-codes</a:t>
            </a: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43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EE9D1-98E2-49DC-A7F1-64D6A502BE15}"/>
              </a:ext>
            </a:extLst>
          </p:cNvPr>
          <p:cNvSpPr>
            <a:spLocks noGrp="1"/>
          </p:cNvSpPr>
          <p:nvPr>
            <p:ph type="title"/>
          </p:nvPr>
        </p:nvSpPr>
        <p:spPr>
          <a:xfrm>
            <a:off x="519274" y="1365448"/>
            <a:ext cx="3201366" cy="3387497"/>
          </a:xfrm>
        </p:spPr>
        <p:txBody>
          <a:bodyPr anchor="b">
            <a:normAutofit/>
          </a:bodyPr>
          <a:lstStyle/>
          <a:p>
            <a:pPr algn="ctr"/>
            <a:r>
              <a:rPr lang="en-US" sz="4000" dirty="0">
                <a:solidFill>
                  <a:srgbClr val="FFFFFF"/>
                </a:solidFill>
                <a:latin typeface="Times New Roman" panose="02020603050405020304" pitchFamily="18" charset="0"/>
                <a:ea typeface="+mn-ea"/>
                <a:cs typeface="+mn-cs"/>
              </a:rPr>
              <a:t>Approach to enhance rating values using reviews</a:t>
            </a:r>
            <a:endParaRPr lang="en-CA" sz="4000" dirty="0">
              <a:solidFill>
                <a:srgbClr val="FFFFFF"/>
              </a:solidFill>
              <a:latin typeface="Times New Roman" panose="02020603050405020304" pitchFamily="18" charset="0"/>
              <a:ea typeface="+mn-ea"/>
              <a:cs typeface="+mn-cs"/>
            </a:endParaRPr>
          </a:p>
        </p:txBody>
      </p:sp>
      <p:sp>
        <p:nvSpPr>
          <p:cNvPr id="3" name="Content Placeholder 2">
            <a:extLst>
              <a:ext uri="{FF2B5EF4-FFF2-40B4-BE49-F238E27FC236}">
                <a16:creationId xmlns:a16="http://schemas.microsoft.com/office/drawing/2014/main" id="{746490E2-7150-4AB7-9194-E180887F70C7}"/>
              </a:ext>
            </a:extLst>
          </p:cNvPr>
          <p:cNvSpPr>
            <a:spLocks noGrp="1"/>
          </p:cNvSpPr>
          <p:nvPr>
            <p:ph idx="1"/>
          </p:nvPr>
        </p:nvSpPr>
        <p:spPr>
          <a:xfrm>
            <a:off x="4810259" y="649480"/>
            <a:ext cx="6709079" cy="5877444"/>
          </a:xfrm>
        </p:spPr>
        <p:txBody>
          <a:bodyPr anchor="ctr">
            <a:normAutofit/>
          </a:bodyPr>
          <a:lstStyle/>
          <a:p>
            <a:pPr>
              <a:spcBef>
                <a:spcPct val="0"/>
              </a:spcBef>
              <a:spcAft>
                <a:spcPts val="600"/>
              </a:spcAft>
            </a:pPr>
            <a:r>
              <a:rPr lang="en-CA" sz="1800" dirty="0"/>
              <a:t>In the paper, “Recommender systems based on user reviews”, several approaches to enhance the rating values have been discussed.</a:t>
            </a:r>
          </a:p>
          <a:p>
            <a:pPr>
              <a:spcBef>
                <a:spcPct val="0"/>
              </a:spcBef>
              <a:spcAft>
                <a:spcPts val="600"/>
              </a:spcAft>
            </a:pPr>
            <a:endParaRPr lang="en-CA" sz="1800" dirty="0"/>
          </a:p>
          <a:p>
            <a:pPr>
              <a:spcBef>
                <a:spcPct val="0"/>
              </a:spcBef>
              <a:spcAft>
                <a:spcPts val="600"/>
              </a:spcAft>
            </a:pPr>
            <a:r>
              <a:rPr lang="en-CA" sz="1800" dirty="0"/>
              <a:t> Approach: Considering review helpfulness. Why ?: Presence of ‘helpful’ column in the dataset and good performance with regards to RMSE</a:t>
            </a:r>
          </a:p>
          <a:p>
            <a:pPr marL="0" indent="0">
              <a:spcBef>
                <a:spcPct val="0"/>
              </a:spcBef>
              <a:spcAft>
                <a:spcPts val="600"/>
              </a:spcAft>
              <a:buNone/>
            </a:pPr>
            <a:endParaRPr lang="en-CA" sz="1800" dirty="0"/>
          </a:p>
          <a:p>
            <a:pPr>
              <a:spcBef>
                <a:spcPct val="0"/>
              </a:spcBef>
              <a:spcAft>
                <a:spcPts val="600"/>
              </a:spcAft>
            </a:pPr>
            <a:r>
              <a:rPr lang="en-CA" sz="1800" dirty="0"/>
              <a:t>Step 1: Computing upvotes, </a:t>
            </a:r>
            <a:r>
              <a:rPr lang="en-CA" sz="1800" dirty="0" err="1"/>
              <a:t>down_votes</a:t>
            </a:r>
            <a:r>
              <a:rPr lang="en-CA" sz="1800" dirty="0"/>
              <a:t> and total votes using the helpful column of the dataset</a:t>
            </a:r>
          </a:p>
          <a:p>
            <a:pPr marL="0" indent="0">
              <a:spcBef>
                <a:spcPct val="0"/>
              </a:spcBef>
              <a:spcAft>
                <a:spcPts val="600"/>
              </a:spcAft>
              <a:buNone/>
            </a:pPr>
            <a:endParaRPr lang="en-CA" sz="1800" dirty="0"/>
          </a:p>
          <a:p>
            <a:pPr>
              <a:spcBef>
                <a:spcPct val="0"/>
              </a:spcBef>
              <a:spcAft>
                <a:spcPts val="600"/>
              </a:spcAft>
            </a:pPr>
            <a:r>
              <a:rPr lang="en-CA" sz="1800" dirty="0"/>
              <a:t>Quality score = Number of helpful votes / Total number of votes</a:t>
            </a:r>
          </a:p>
          <a:p>
            <a:pPr>
              <a:spcBef>
                <a:spcPct val="0"/>
              </a:spcBef>
              <a:spcAft>
                <a:spcPts val="600"/>
              </a:spcAft>
            </a:pPr>
            <a:endParaRPr lang="en-CA" sz="1800" dirty="0"/>
          </a:p>
          <a:p>
            <a:pPr>
              <a:spcBef>
                <a:spcPct val="0"/>
              </a:spcBef>
              <a:spcAft>
                <a:spcPts val="600"/>
              </a:spcAft>
            </a:pPr>
            <a:endParaRPr lang="en-CA" sz="1800" dirty="0"/>
          </a:p>
          <a:p>
            <a:pPr marL="0" indent="0">
              <a:spcBef>
                <a:spcPct val="0"/>
              </a:spcBef>
              <a:spcAft>
                <a:spcPts val="600"/>
              </a:spcAft>
              <a:buNone/>
            </a:pPr>
            <a:endParaRPr lang="en-CA" sz="2000" dirty="0">
              <a:latin typeface="Times New Roman" panose="02020603050405020304" pitchFamily="18" charset="0"/>
            </a:endParaRPr>
          </a:p>
        </p:txBody>
      </p:sp>
      <p:pic>
        <p:nvPicPr>
          <p:cNvPr id="11" name="Picture 10">
            <a:extLst>
              <a:ext uri="{FF2B5EF4-FFF2-40B4-BE49-F238E27FC236}">
                <a16:creationId xmlns:a16="http://schemas.microsoft.com/office/drawing/2014/main" id="{111DF99A-6EDB-FA3D-5308-3EE84232397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73326"/>
          <a:stretch/>
        </p:blipFill>
        <p:spPr>
          <a:xfrm>
            <a:off x="5407277" y="5260988"/>
            <a:ext cx="5167096" cy="947532"/>
          </a:xfrm>
          <a:prstGeom prst="rect">
            <a:avLst/>
          </a:prstGeom>
        </p:spPr>
      </p:pic>
    </p:spTree>
    <p:extLst>
      <p:ext uri="{BB962C8B-B14F-4D97-AF65-F5344CB8AC3E}">
        <p14:creationId xmlns:p14="http://schemas.microsoft.com/office/powerpoint/2010/main" val="2706242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BF9F1-E945-08A9-F868-AF960833AD7C}"/>
              </a:ext>
            </a:extLst>
          </p:cNvPr>
          <p:cNvSpPr>
            <a:spLocks noGrp="1"/>
          </p:cNvSpPr>
          <p:nvPr>
            <p:ph type="title"/>
          </p:nvPr>
        </p:nvSpPr>
        <p:spPr>
          <a:xfrm>
            <a:off x="806825" y="457201"/>
            <a:ext cx="2844800" cy="3588870"/>
          </a:xfrm>
        </p:spPr>
        <p:txBody>
          <a:bodyPr anchor="b">
            <a:normAutofit/>
          </a:bodyPr>
          <a:lstStyle/>
          <a:p>
            <a:pPr algn="r"/>
            <a:r>
              <a:rPr lang="en-US" sz="4000" dirty="0">
                <a:solidFill>
                  <a:srgbClr val="FFFFFF"/>
                </a:solidFill>
                <a:latin typeface="Times New Roman" panose="02020603050405020304" pitchFamily="18" charset="0"/>
                <a:cs typeface="Times New Roman" panose="02020603050405020304" pitchFamily="18" charset="0"/>
              </a:rPr>
              <a:t>Enhancing rating value</a:t>
            </a:r>
          </a:p>
        </p:txBody>
      </p:sp>
      <p:sp>
        <p:nvSpPr>
          <p:cNvPr id="3" name="Content Placeholder 2">
            <a:extLst>
              <a:ext uri="{FF2B5EF4-FFF2-40B4-BE49-F238E27FC236}">
                <a16:creationId xmlns:a16="http://schemas.microsoft.com/office/drawing/2014/main" id="{1218F21B-5376-5528-74F4-CD154D7F573A}"/>
              </a:ext>
            </a:extLst>
          </p:cNvPr>
          <p:cNvSpPr>
            <a:spLocks noGrp="1"/>
          </p:cNvSpPr>
          <p:nvPr>
            <p:ph idx="1"/>
          </p:nvPr>
        </p:nvSpPr>
        <p:spPr>
          <a:xfrm>
            <a:off x="4649245" y="669363"/>
            <a:ext cx="3290579" cy="5534211"/>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Step 2: Compute quality score for reviews that do not have votes</a:t>
            </a: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We will first split our dataset into training and testing</a:t>
            </a: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Additional features required for training set are extracted using LDA and metadata features</a:t>
            </a:r>
          </a:p>
          <a:p>
            <a:endParaRPr lang="en-CA" sz="2000" dirty="0"/>
          </a:p>
          <a:p>
            <a:pPr marL="0" indent="0">
              <a:buNone/>
            </a:pPr>
            <a:endParaRPr lang="en-US" sz="2000" dirty="0"/>
          </a:p>
          <a:p>
            <a:endParaRPr lang="en-US" sz="2000" dirty="0"/>
          </a:p>
          <a:p>
            <a:pPr marL="0" indent="0">
              <a:buNone/>
            </a:pPr>
            <a:r>
              <a:rPr lang="en-US" sz="2000" dirty="0"/>
              <a:t>  </a:t>
            </a:r>
          </a:p>
        </p:txBody>
      </p:sp>
      <p:pic>
        <p:nvPicPr>
          <p:cNvPr id="5" name="Picture 4">
            <a:extLst>
              <a:ext uri="{FF2B5EF4-FFF2-40B4-BE49-F238E27FC236}">
                <a16:creationId xmlns:a16="http://schemas.microsoft.com/office/drawing/2014/main" id="{1BB68F6F-052D-F065-5E64-E92D2C5472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7859" y="1522936"/>
            <a:ext cx="2823586" cy="1136493"/>
          </a:xfrm>
          <a:prstGeom prst="rect">
            <a:avLst/>
          </a:prstGeom>
        </p:spPr>
      </p:pic>
      <p:pic>
        <p:nvPicPr>
          <p:cNvPr id="4" name="Picture 3">
            <a:extLst>
              <a:ext uri="{FF2B5EF4-FFF2-40B4-BE49-F238E27FC236}">
                <a16:creationId xmlns:a16="http://schemas.microsoft.com/office/drawing/2014/main" id="{F7CDF501-48E2-B1E2-2606-6674FE5756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7859" y="3986288"/>
            <a:ext cx="2823586" cy="1602384"/>
          </a:xfrm>
          <a:prstGeom prst="rect">
            <a:avLst/>
          </a:prstGeom>
        </p:spPr>
      </p:pic>
    </p:spTree>
    <p:extLst>
      <p:ext uri="{BB962C8B-B14F-4D97-AF65-F5344CB8AC3E}">
        <p14:creationId xmlns:p14="http://schemas.microsoft.com/office/powerpoint/2010/main" val="975769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3316-F1A1-B407-6AA2-603B5041ACC3}"/>
              </a:ext>
            </a:extLst>
          </p:cNvPr>
          <p:cNvSpPr>
            <a:spLocks noGrp="1"/>
          </p:cNvSpPr>
          <p:nvPr>
            <p:ph type="title"/>
          </p:nvPr>
        </p:nvSpPr>
        <p:spPr>
          <a:xfrm>
            <a:off x="517770" y="284287"/>
            <a:ext cx="10515600" cy="795336"/>
          </a:xfrm>
        </p:spPr>
        <p:txBody>
          <a:bodyPr>
            <a:normAutofit/>
          </a:bodyPr>
          <a:lstStyle/>
          <a:p>
            <a:r>
              <a:rPr lang="en-US" sz="4000" dirty="0">
                <a:latin typeface="Times New Roman" panose="02020603050405020304" pitchFamily="18" charset="0"/>
                <a:cs typeface="Times New Roman" panose="02020603050405020304" pitchFamily="18" charset="0"/>
              </a:rPr>
              <a:t>Enhancing rating value (Continued)</a:t>
            </a:r>
          </a:p>
        </p:txBody>
      </p:sp>
      <p:sp>
        <p:nvSpPr>
          <p:cNvPr id="3" name="Content Placeholder 2">
            <a:extLst>
              <a:ext uri="{FF2B5EF4-FFF2-40B4-BE49-F238E27FC236}">
                <a16:creationId xmlns:a16="http://schemas.microsoft.com/office/drawing/2014/main" id="{9B825AB6-F22A-124E-C78C-B303BE877FF3}"/>
              </a:ext>
            </a:extLst>
          </p:cNvPr>
          <p:cNvSpPr>
            <a:spLocks noGrp="1"/>
          </p:cNvSpPr>
          <p:nvPr>
            <p:ph idx="1"/>
          </p:nvPr>
        </p:nvSpPr>
        <p:spPr>
          <a:xfrm>
            <a:off x="411479" y="1565520"/>
            <a:ext cx="10515600" cy="4351338"/>
          </a:xfrm>
        </p:spPr>
        <p:txBody>
          <a:bodyPr/>
          <a:lstStyle/>
          <a:p>
            <a:r>
              <a:rPr lang="en-US" sz="2000" dirty="0">
                <a:latin typeface="Times New Roman" panose="02020603050405020304" pitchFamily="18" charset="0"/>
                <a:cs typeface="Times New Roman" panose="02020603050405020304" pitchFamily="18" charset="0"/>
              </a:rPr>
              <a:t>Step 3: Use features computed to predict ‘quality score’ using Logistic Regression</a:t>
            </a:r>
          </a:p>
          <a:p>
            <a:pPr marL="0" indent="0">
              <a:buNone/>
            </a:pPr>
            <a:endParaRPr lang="en-US" dirty="0"/>
          </a:p>
        </p:txBody>
      </p:sp>
      <p:sp>
        <p:nvSpPr>
          <p:cNvPr id="4" name="Rectangle 2">
            <a:extLst>
              <a:ext uri="{FF2B5EF4-FFF2-40B4-BE49-F238E27FC236}">
                <a16:creationId xmlns:a16="http://schemas.microsoft.com/office/drawing/2014/main" id="{559BA47B-DDC9-4C83-4CB6-2EF63DAD3C58}"/>
              </a:ext>
            </a:extLst>
          </p:cNvPr>
          <p:cNvSpPr>
            <a:spLocks noChangeArrowheads="1"/>
          </p:cNvSpPr>
          <p:nvPr/>
        </p:nvSpPr>
        <p:spPr bwMode="auto">
          <a:xfrm>
            <a:off x="294250" y="5617944"/>
            <a:ext cx="56751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Python Pseudo Code for training Logistic Regression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 Box 10">
            <a:extLst>
              <a:ext uri="{FF2B5EF4-FFF2-40B4-BE49-F238E27FC236}">
                <a16:creationId xmlns:a16="http://schemas.microsoft.com/office/drawing/2014/main" id="{B251EB64-8217-4050-D96F-63D6E10B0B18}"/>
              </a:ext>
            </a:extLst>
          </p:cNvPr>
          <p:cNvSpPr txBox="1">
            <a:spLocks noChangeArrowheads="1"/>
          </p:cNvSpPr>
          <p:nvPr/>
        </p:nvSpPr>
        <p:spPr bwMode="auto">
          <a:xfrm>
            <a:off x="372405" y="3069810"/>
            <a:ext cx="5131190" cy="2082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x_test</a:t>
            </a: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 </a:t>
            </a:r>
            <a:r>
              <a:rPr kumimoji="0" lang="en-US" altLang="en-US" sz="1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df_without_quality_score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x_train</a:t>
            </a: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 </a:t>
            </a:r>
            <a:r>
              <a:rPr kumimoji="0" lang="en-US" altLang="en-US" sz="1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df_with_quality_score.drop</a:t>
            </a: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t>
            </a:r>
            <a:r>
              <a:rPr kumimoji="0" lang="en-US" altLang="en-US" sz="1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quality_score</a:t>
            </a: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y_train</a:t>
            </a: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 </a:t>
            </a:r>
            <a:r>
              <a:rPr kumimoji="0" lang="en-US" altLang="en-US" sz="1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df</a:t>
            </a: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t>
            </a:r>
            <a:r>
              <a:rPr kumimoji="0" lang="en-US" altLang="en-US" sz="1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quality_score</a:t>
            </a: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logreg</a:t>
            </a: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 </a:t>
            </a:r>
            <a:r>
              <a:rPr kumimoji="0" lang="en-US" altLang="en-US" sz="1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LogisticRegression</a:t>
            </a: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logreg.fit</a:t>
            </a: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t>
            </a:r>
            <a:r>
              <a:rPr kumimoji="0" lang="en-US" altLang="en-US" sz="1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x_train</a:t>
            </a: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y_train</a:t>
            </a: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y_pred</a:t>
            </a: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 </a:t>
            </a:r>
            <a:r>
              <a:rPr kumimoji="0" lang="en-US" altLang="en-US" sz="1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logreg.predict</a:t>
            </a: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t>
            </a:r>
            <a:r>
              <a:rPr kumimoji="0" lang="en-US" altLang="en-US" sz="1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xtest</a:t>
            </a: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653437B0-248A-2F1C-E559-B395093D449D}"/>
              </a:ext>
            </a:extLst>
          </p:cNvPr>
          <p:cNvSpPr>
            <a:spLocks noChangeArrowheads="1"/>
          </p:cNvSpPr>
          <p:nvPr/>
        </p:nvSpPr>
        <p:spPr bwMode="auto">
          <a:xfrm>
            <a:off x="-126610" y="593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 name="Picture 11">
            <a:extLst>
              <a:ext uri="{FF2B5EF4-FFF2-40B4-BE49-F238E27FC236}">
                <a16:creationId xmlns:a16="http://schemas.microsoft.com/office/drawing/2014/main" id="{EB8F2F99-3ABE-47DC-FB76-85893AA13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9279" y="3042756"/>
            <a:ext cx="6405003" cy="2109854"/>
          </a:xfrm>
          <a:prstGeom prst="rect">
            <a:avLst/>
          </a:prstGeom>
        </p:spPr>
      </p:pic>
      <p:sp>
        <p:nvSpPr>
          <p:cNvPr id="13" name="Rectangle 2">
            <a:extLst>
              <a:ext uri="{FF2B5EF4-FFF2-40B4-BE49-F238E27FC236}">
                <a16:creationId xmlns:a16="http://schemas.microsoft.com/office/drawing/2014/main" id="{D6ECD1F6-7956-B993-7350-6E4FC2C391F9}"/>
              </a:ext>
            </a:extLst>
          </p:cNvPr>
          <p:cNvSpPr>
            <a:spLocks noChangeArrowheads="1"/>
          </p:cNvSpPr>
          <p:nvPr/>
        </p:nvSpPr>
        <p:spPr bwMode="auto">
          <a:xfrm>
            <a:off x="6222610" y="5652650"/>
            <a:ext cx="56751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cs typeface="Times New Roman" panose="02020603050405020304" pitchFamily="18" charset="0"/>
              </a:rPr>
              <a:t>Feature Space and Target variable for training LRM</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6683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CDE8-1C22-E91F-75EC-55AB8E1EDD15}"/>
              </a:ext>
            </a:extLst>
          </p:cNvPr>
          <p:cNvSpPr>
            <a:spLocks noGrp="1"/>
          </p:cNvSpPr>
          <p:nvPr>
            <p:ph type="title"/>
          </p:nvPr>
        </p:nvSpPr>
        <p:spPr>
          <a:xfrm>
            <a:off x="528711" y="321786"/>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Enhancing rating value (Continued)</a:t>
            </a:r>
          </a:p>
        </p:txBody>
      </p:sp>
      <p:sp>
        <p:nvSpPr>
          <p:cNvPr id="3" name="Content Placeholder 2">
            <a:extLst>
              <a:ext uri="{FF2B5EF4-FFF2-40B4-BE49-F238E27FC236}">
                <a16:creationId xmlns:a16="http://schemas.microsoft.com/office/drawing/2014/main" id="{505D8225-815C-6A83-05A2-D8FEE4E91A7D}"/>
              </a:ext>
            </a:extLst>
          </p:cNvPr>
          <p:cNvSpPr>
            <a:spLocks noGrp="1"/>
          </p:cNvSpPr>
          <p:nvPr>
            <p:ph idx="1"/>
          </p:nvPr>
        </p:nvSpPr>
        <p:spPr>
          <a:xfrm>
            <a:off x="593091" y="1647349"/>
            <a:ext cx="10696327" cy="4351338"/>
          </a:xfrm>
        </p:spPr>
        <p:txBody>
          <a:bodyPr/>
          <a:lstStyle/>
          <a:p>
            <a:r>
              <a:rPr lang="en-CA" sz="2000" dirty="0">
                <a:latin typeface="Times New Roman" panose="02020603050405020304" pitchFamily="18" charset="0"/>
                <a:cs typeface="Times New Roman" panose="02020603050405020304" pitchFamily="18" charset="0"/>
              </a:rPr>
              <a:t>The quality score computed are taken as weight and assigned to rating in probabilistic matrix factorization (PMF) framework to predict enhanced rating values </a:t>
            </a:r>
          </a:p>
          <a:p>
            <a:endParaRPr lang="en-US" dirty="0"/>
          </a:p>
        </p:txBody>
      </p:sp>
      <p:graphicFrame>
        <p:nvGraphicFramePr>
          <p:cNvPr id="4" name="Table 3">
            <a:extLst>
              <a:ext uri="{FF2B5EF4-FFF2-40B4-BE49-F238E27FC236}">
                <a16:creationId xmlns:a16="http://schemas.microsoft.com/office/drawing/2014/main" id="{ECA13464-94C9-9136-50DB-941D5A28D6C4}"/>
              </a:ext>
            </a:extLst>
          </p:cNvPr>
          <p:cNvGraphicFramePr>
            <a:graphicFrameLocks noGrp="1"/>
          </p:cNvGraphicFramePr>
          <p:nvPr>
            <p:extLst>
              <p:ext uri="{D42A27DB-BD31-4B8C-83A1-F6EECF244321}">
                <p14:modId xmlns:p14="http://schemas.microsoft.com/office/powerpoint/2010/main" val="403312841"/>
              </p:ext>
            </p:extLst>
          </p:nvPr>
        </p:nvGraphicFramePr>
        <p:xfrm>
          <a:off x="303554" y="3360758"/>
          <a:ext cx="5792446" cy="1881650"/>
        </p:xfrm>
        <a:graphic>
          <a:graphicData uri="http://schemas.openxmlformats.org/drawingml/2006/table">
            <a:tbl>
              <a:tblPr firstRow="1" firstCol="1" bandRow="1">
                <a:tableStyleId>{5C22544A-7EE6-4342-B048-85BDC9FD1C3A}</a:tableStyleId>
              </a:tblPr>
              <a:tblGrid>
                <a:gridCol w="786811">
                  <a:extLst>
                    <a:ext uri="{9D8B030D-6E8A-4147-A177-3AD203B41FA5}">
                      <a16:colId xmlns:a16="http://schemas.microsoft.com/office/drawing/2014/main" val="2233401442"/>
                    </a:ext>
                  </a:extLst>
                </a:gridCol>
                <a:gridCol w="705717">
                  <a:extLst>
                    <a:ext uri="{9D8B030D-6E8A-4147-A177-3AD203B41FA5}">
                      <a16:colId xmlns:a16="http://schemas.microsoft.com/office/drawing/2014/main" val="656887005"/>
                    </a:ext>
                  </a:extLst>
                </a:gridCol>
                <a:gridCol w="1049289">
                  <a:extLst>
                    <a:ext uri="{9D8B030D-6E8A-4147-A177-3AD203B41FA5}">
                      <a16:colId xmlns:a16="http://schemas.microsoft.com/office/drawing/2014/main" val="916229985"/>
                    </a:ext>
                  </a:extLst>
                </a:gridCol>
                <a:gridCol w="789907">
                  <a:extLst>
                    <a:ext uri="{9D8B030D-6E8A-4147-A177-3AD203B41FA5}">
                      <a16:colId xmlns:a16="http://schemas.microsoft.com/office/drawing/2014/main" val="1652060077"/>
                    </a:ext>
                  </a:extLst>
                </a:gridCol>
                <a:gridCol w="965098">
                  <a:extLst>
                    <a:ext uri="{9D8B030D-6E8A-4147-A177-3AD203B41FA5}">
                      <a16:colId xmlns:a16="http://schemas.microsoft.com/office/drawing/2014/main" val="501835137"/>
                    </a:ext>
                  </a:extLst>
                </a:gridCol>
                <a:gridCol w="705717">
                  <a:extLst>
                    <a:ext uri="{9D8B030D-6E8A-4147-A177-3AD203B41FA5}">
                      <a16:colId xmlns:a16="http://schemas.microsoft.com/office/drawing/2014/main" val="1244549326"/>
                    </a:ext>
                  </a:extLst>
                </a:gridCol>
                <a:gridCol w="789907">
                  <a:extLst>
                    <a:ext uri="{9D8B030D-6E8A-4147-A177-3AD203B41FA5}">
                      <a16:colId xmlns:a16="http://schemas.microsoft.com/office/drawing/2014/main" val="2045212880"/>
                    </a:ext>
                  </a:extLst>
                </a:gridCol>
              </a:tblGrid>
              <a:tr h="806422">
                <a:tc>
                  <a:txBody>
                    <a:bodyPr/>
                    <a:lstStyle/>
                    <a:p>
                      <a:r>
                        <a:rPr lang="en-CA" sz="1200">
                          <a:effectLst/>
                        </a:rPr>
                        <a:t> </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Product 1 Rating</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Product 1 Quality Score</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Product 2 Rating</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dirty="0">
                          <a:effectLst/>
                        </a:rPr>
                        <a:t>Product 2 Quality Score</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Product 3 Rating</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dirty="0">
                          <a:effectLst/>
                        </a:rPr>
                        <a:t>Product 3 Quality Score</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2310722"/>
                  </a:ext>
                </a:extLst>
              </a:tr>
              <a:tr h="268807">
                <a:tc>
                  <a:txBody>
                    <a:bodyPr/>
                    <a:lstStyle/>
                    <a:p>
                      <a:r>
                        <a:rPr lang="en-CA" sz="1200">
                          <a:effectLst/>
                        </a:rPr>
                        <a:t>User 1</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1</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0.4915</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4</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0.8978</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3</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0.8978</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6449630"/>
                  </a:ext>
                </a:extLst>
              </a:tr>
              <a:tr h="268807">
                <a:tc>
                  <a:txBody>
                    <a:bodyPr/>
                    <a:lstStyle/>
                    <a:p>
                      <a:r>
                        <a:rPr lang="en-CA" sz="1200">
                          <a:effectLst/>
                        </a:rPr>
                        <a:t>User 2</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4</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0.2378</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3</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0.4915</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3</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0.5687</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5722616"/>
                  </a:ext>
                </a:extLst>
              </a:tr>
              <a:tr h="268807">
                <a:tc>
                  <a:txBody>
                    <a:bodyPr/>
                    <a:lstStyle/>
                    <a:p>
                      <a:r>
                        <a:rPr lang="en-CA" sz="1200">
                          <a:effectLst/>
                        </a:rPr>
                        <a:t>User 3</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5</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0.8978</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4</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0.3389</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1</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0.8978</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3809357"/>
                  </a:ext>
                </a:extLst>
              </a:tr>
              <a:tr h="268807">
                <a:tc>
                  <a:txBody>
                    <a:bodyPr/>
                    <a:lstStyle/>
                    <a:p>
                      <a:r>
                        <a:rPr lang="en-CA" sz="1200">
                          <a:effectLst/>
                        </a:rPr>
                        <a:t>User 4</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2</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0.3345</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1</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0.5678</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5</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dirty="0">
                          <a:effectLst/>
                        </a:rPr>
                        <a:t>0.4915</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0958641"/>
                  </a:ext>
                </a:extLst>
              </a:tr>
            </a:tbl>
          </a:graphicData>
        </a:graphic>
      </p:graphicFrame>
      <p:graphicFrame>
        <p:nvGraphicFramePr>
          <p:cNvPr id="6" name="Table 5">
            <a:extLst>
              <a:ext uri="{FF2B5EF4-FFF2-40B4-BE49-F238E27FC236}">
                <a16:creationId xmlns:a16="http://schemas.microsoft.com/office/drawing/2014/main" id="{EEAB0219-D9A4-3494-AD6D-5264342C7099}"/>
              </a:ext>
            </a:extLst>
          </p:cNvPr>
          <p:cNvGraphicFramePr>
            <a:graphicFrameLocks noGrp="1"/>
          </p:cNvGraphicFramePr>
          <p:nvPr>
            <p:extLst>
              <p:ext uri="{D42A27DB-BD31-4B8C-83A1-F6EECF244321}">
                <p14:modId xmlns:p14="http://schemas.microsoft.com/office/powerpoint/2010/main" val="330766508"/>
              </p:ext>
            </p:extLst>
          </p:nvPr>
        </p:nvGraphicFramePr>
        <p:xfrm>
          <a:off x="6341109" y="3360758"/>
          <a:ext cx="5537372" cy="1881650"/>
        </p:xfrm>
        <a:graphic>
          <a:graphicData uri="http://schemas.openxmlformats.org/drawingml/2006/table">
            <a:tbl>
              <a:tblPr firstRow="1" firstCol="1" bandRow="1">
                <a:tableStyleId>{5C22544A-7EE6-4342-B048-85BDC9FD1C3A}</a:tableStyleId>
              </a:tblPr>
              <a:tblGrid>
                <a:gridCol w="1629203">
                  <a:extLst>
                    <a:ext uri="{9D8B030D-6E8A-4147-A177-3AD203B41FA5}">
                      <a16:colId xmlns:a16="http://schemas.microsoft.com/office/drawing/2014/main" val="3054831642"/>
                    </a:ext>
                  </a:extLst>
                </a:gridCol>
                <a:gridCol w="1452933">
                  <a:extLst>
                    <a:ext uri="{9D8B030D-6E8A-4147-A177-3AD203B41FA5}">
                      <a16:colId xmlns:a16="http://schemas.microsoft.com/office/drawing/2014/main" val="2500069751"/>
                    </a:ext>
                  </a:extLst>
                </a:gridCol>
                <a:gridCol w="1095969">
                  <a:extLst>
                    <a:ext uri="{9D8B030D-6E8A-4147-A177-3AD203B41FA5}">
                      <a16:colId xmlns:a16="http://schemas.microsoft.com/office/drawing/2014/main" val="800964094"/>
                    </a:ext>
                  </a:extLst>
                </a:gridCol>
                <a:gridCol w="1359267">
                  <a:extLst>
                    <a:ext uri="{9D8B030D-6E8A-4147-A177-3AD203B41FA5}">
                      <a16:colId xmlns:a16="http://schemas.microsoft.com/office/drawing/2014/main" val="3422104722"/>
                    </a:ext>
                  </a:extLst>
                </a:gridCol>
              </a:tblGrid>
              <a:tr h="376330">
                <a:tc>
                  <a:txBody>
                    <a:bodyPr/>
                    <a:lstStyle/>
                    <a:p>
                      <a:r>
                        <a:rPr lang="en-CA" sz="1200" dirty="0">
                          <a:effectLst/>
                        </a:rPr>
                        <a:t> </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Product 1 </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dirty="0">
                          <a:effectLst/>
                        </a:rPr>
                        <a:t>Product 2</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Product 3</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7469587"/>
                  </a:ext>
                </a:extLst>
              </a:tr>
              <a:tr h="376330">
                <a:tc>
                  <a:txBody>
                    <a:bodyPr/>
                    <a:lstStyle/>
                    <a:p>
                      <a:r>
                        <a:rPr lang="en-CA" sz="1200" dirty="0">
                          <a:effectLst/>
                        </a:rPr>
                        <a:t>User 1</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2.9989</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3.8933</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2.2928</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2460685"/>
                  </a:ext>
                </a:extLst>
              </a:tr>
              <a:tr h="376330">
                <a:tc>
                  <a:txBody>
                    <a:bodyPr/>
                    <a:lstStyle/>
                    <a:p>
                      <a:r>
                        <a:rPr lang="en-CA" sz="1200">
                          <a:effectLst/>
                        </a:rPr>
                        <a:t>User 2</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4.2782</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4.6722</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tabLst>
                          <a:tab pos="516255" algn="ctr"/>
                        </a:tabLst>
                      </a:pPr>
                      <a:r>
                        <a:rPr lang="en-CA" sz="1200">
                          <a:effectLst/>
                        </a:rPr>
                        <a:t>4.6734	</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9726485"/>
                  </a:ext>
                </a:extLst>
              </a:tr>
              <a:tr h="376330">
                <a:tc>
                  <a:txBody>
                    <a:bodyPr/>
                    <a:lstStyle/>
                    <a:p>
                      <a:r>
                        <a:rPr lang="en-CA" sz="1200">
                          <a:effectLst/>
                        </a:rPr>
                        <a:t>User 3</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5</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2.1234</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1.2293</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5509957"/>
                  </a:ext>
                </a:extLst>
              </a:tr>
              <a:tr h="376330">
                <a:tc>
                  <a:txBody>
                    <a:bodyPr/>
                    <a:lstStyle/>
                    <a:p>
                      <a:r>
                        <a:rPr lang="en-CA" sz="1200" dirty="0">
                          <a:effectLst/>
                        </a:rPr>
                        <a:t>User 4</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3.92020</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a:effectLst/>
                        </a:rPr>
                        <a:t>3.2673</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CA" sz="1200" dirty="0">
                          <a:effectLst/>
                        </a:rPr>
                        <a:t>4.9990</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8457563"/>
                  </a:ext>
                </a:extLst>
              </a:tr>
            </a:tbl>
          </a:graphicData>
        </a:graphic>
      </p:graphicFrame>
      <p:sp>
        <p:nvSpPr>
          <p:cNvPr id="7" name="TextBox 6">
            <a:extLst>
              <a:ext uri="{FF2B5EF4-FFF2-40B4-BE49-F238E27FC236}">
                <a16:creationId xmlns:a16="http://schemas.microsoft.com/office/drawing/2014/main" id="{AA68D7BD-2269-7F42-5D15-63C5B309FF9F}"/>
              </a:ext>
            </a:extLst>
          </p:cNvPr>
          <p:cNvSpPr txBox="1"/>
          <p:nvPr/>
        </p:nvSpPr>
        <p:spPr>
          <a:xfrm>
            <a:off x="1935482" y="5721688"/>
            <a:ext cx="1876864" cy="369332"/>
          </a:xfrm>
          <a:prstGeom prst="rect">
            <a:avLst/>
          </a:prstGeom>
          <a:noFill/>
        </p:spPr>
        <p:txBody>
          <a:bodyPr wrap="square" rtlCol="0">
            <a:spAutoFit/>
          </a:bodyPr>
          <a:lstStyle/>
          <a:p>
            <a:r>
              <a:rPr lang="en-US" dirty="0"/>
              <a:t>Input to PMF</a:t>
            </a:r>
          </a:p>
        </p:txBody>
      </p:sp>
      <p:sp>
        <p:nvSpPr>
          <p:cNvPr id="8" name="TextBox 7">
            <a:extLst>
              <a:ext uri="{FF2B5EF4-FFF2-40B4-BE49-F238E27FC236}">
                <a16:creationId xmlns:a16="http://schemas.microsoft.com/office/drawing/2014/main" id="{DBE02C77-658C-E587-CB71-D253761E0918}"/>
              </a:ext>
            </a:extLst>
          </p:cNvPr>
          <p:cNvSpPr txBox="1"/>
          <p:nvPr/>
        </p:nvSpPr>
        <p:spPr>
          <a:xfrm>
            <a:off x="7457566" y="5814021"/>
            <a:ext cx="3586745" cy="369332"/>
          </a:xfrm>
          <a:prstGeom prst="rect">
            <a:avLst/>
          </a:prstGeom>
          <a:noFill/>
        </p:spPr>
        <p:txBody>
          <a:bodyPr wrap="square" rtlCol="0">
            <a:spAutoFit/>
          </a:bodyPr>
          <a:lstStyle/>
          <a:p>
            <a:r>
              <a:rPr lang="en-US" dirty="0"/>
              <a:t>Result with enhanced rating values </a:t>
            </a:r>
          </a:p>
        </p:txBody>
      </p:sp>
    </p:spTree>
    <p:extLst>
      <p:ext uri="{BB962C8B-B14F-4D97-AF65-F5344CB8AC3E}">
        <p14:creationId xmlns:p14="http://schemas.microsoft.com/office/powerpoint/2010/main" val="3321691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E8D77-CDA8-459E-9CE6-4CCEFB48BA10}"/>
              </a:ext>
            </a:extLst>
          </p:cNvPr>
          <p:cNvSpPr>
            <a:spLocks noGrp="1"/>
          </p:cNvSpPr>
          <p:nvPr>
            <p:ph type="title"/>
          </p:nvPr>
        </p:nvSpPr>
        <p:spPr>
          <a:xfrm>
            <a:off x="466722" y="586855"/>
            <a:ext cx="3201366" cy="3387497"/>
          </a:xfrm>
        </p:spPr>
        <p:txBody>
          <a:bodyPr anchor="b">
            <a:normAutofit/>
          </a:bodyPr>
          <a:lstStyle/>
          <a:p>
            <a:pPr algn="r"/>
            <a:r>
              <a:rPr lang="en-CA" sz="4000" dirty="0">
                <a:solidFill>
                  <a:srgbClr val="FFFFFF"/>
                </a:solidFill>
              </a:rPr>
              <a:t>Conclusions</a:t>
            </a:r>
          </a:p>
        </p:txBody>
      </p:sp>
      <p:sp>
        <p:nvSpPr>
          <p:cNvPr id="3" name="Content Placeholder 2">
            <a:extLst>
              <a:ext uri="{FF2B5EF4-FFF2-40B4-BE49-F238E27FC236}">
                <a16:creationId xmlns:a16="http://schemas.microsoft.com/office/drawing/2014/main" id="{DAB6A7E0-39D4-4118-B1AE-63BC1EF8E0DA}"/>
              </a:ext>
            </a:extLst>
          </p:cNvPr>
          <p:cNvSpPr>
            <a:spLocks noGrp="1"/>
          </p:cNvSpPr>
          <p:nvPr>
            <p:ph idx="1"/>
          </p:nvPr>
        </p:nvSpPr>
        <p:spPr>
          <a:xfrm>
            <a:off x="4810259" y="649480"/>
            <a:ext cx="6555347" cy="5546047"/>
          </a:xfrm>
        </p:spPr>
        <p:txBody>
          <a:bodyPr anchor="ctr">
            <a:normAutofit/>
          </a:bodyPr>
          <a:lstStyle/>
          <a:p>
            <a:r>
              <a:rPr lang="en-US" sz="1800" b="0" i="0" u="none" strike="noStrike" dirty="0">
                <a:solidFill>
                  <a:srgbClr val="0C0C0C"/>
                </a:solidFill>
                <a:effectLst/>
                <a:latin typeface="Times New Roman" panose="02020603050405020304" pitchFamily="18" charset="0"/>
              </a:rPr>
              <a:t>Throughout the exercise the sensitivity of all the models towards unbalanced data was quite noticeable. The results, even if not high values, were obtained with a more balanced dataset that allows to further trust the predictors with the best performance</a:t>
            </a:r>
          </a:p>
          <a:p>
            <a:endParaRPr lang="en-US" sz="1800" dirty="0">
              <a:solidFill>
                <a:srgbClr val="0C0C0C"/>
              </a:solidFill>
              <a:latin typeface="Times New Roman" panose="02020603050405020304" pitchFamily="18" charset="0"/>
            </a:endParaRPr>
          </a:p>
          <a:p>
            <a:r>
              <a:rPr lang="en-US" sz="1800" b="0" i="0" u="none" strike="noStrike" dirty="0">
                <a:solidFill>
                  <a:srgbClr val="0C0C0C"/>
                </a:solidFill>
                <a:effectLst/>
                <a:latin typeface="Times New Roman" panose="02020603050405020304" pitchFamily="18" charset="0"/>
              </a:rPr>
              <a:t>In general, the Machine Learning approaches outperformed the Lexicon approaches with better scores across the board. The Precision and Recall levels seem quite similar but still the results are low values just as with the accuracy achieved. The amount of data used for training the model was not large, limiting the vector representations similarity measures for both Lexicon and Machine Learning approaches.</a:t>
            </a:r>
          </a:p>
          <a:p>
            <a:endParaRPr lang="en-US" sz="1800" b="0" i="0" u="none" strike="noStrike" dirty="0">
              <a:solidFill>
                <a:srgbClr val="0C0C0C"/>
              </a:solidFill>
              <a:effectLst/>
              <a:latin typeface="Times New Roman" panose="02020603050405020304" pitchFamily="18" charset="0"/>
            </a:endParaRPr>
          </a:p>
          <a:p>
            <a:r>
              <a:rPr lang="en-US" sz="1800" b="0" i="0" u="none" strike="noStrike" dirty="0">
                <a:solidFill>
                  <a:srgbClr val="0C0C0C"/>
                </a:solidFill>
                <a:effectLst/>
                <a:latin typeface="Times New Roman" panose="02020603050405020304" pitchFamily="18" charset="0"/>
              </a:rPr>
              <a:t>Specialized libraries and resources such as Spacy and Wordnet allow for the rapid development of an entry-level sentiment analysis model. With improved data preprocessing and a pipeline to orchestrate the entire process, an average model could be initially deployed and be further improved by feedback loops to achieve better results with a larger corpus and more accurate text representations aligned with the business case.</a:t>
            </a:r>
            <a:endParaRPr lang="en-CA" sz="2000" dirty="0"/>
          </a:p>
        </p:txBody>
      </p:sp>
    </p:spTree>
    <p:extLst>
      <p:ext uri="{BB962C8B-B14F-4D97-AF65-F5344CB8AC3E}">
        <p14:creationId xmlns:p14="http://schemas.microsoft.com/office/powerpoint/2010/main" val="2381968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13BBD-DE93-5EB0-B7CF-250D38B0E970}"/>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9126195-569D-ADEF-3B40-7D7FD28401BA}"/>
              </a:ext>
            </a:extLst>
          </p:cNvPr>
          <p:cNvSpPr>
            <a:spLocks noGrp="1"/>
          </p:cNvSpPr>
          <p:nvPr>
            <p:ph idx="1"/>
          </p:nvPr>
        </p:nvSpPr>
        <p:spPr>
          <a:xfrm>
            <a:off x="4810259" y="649480"/>
            <a:ext cx="6555347" cy="5546047"/>
          </a:xfrm>
        </p:spPr>
        <p:txBody>
          <a:bodyPr anchor="ctr">
            <a:normAutofit/>
          </a:bodyPr>
          <a:lstStyle/>
          <a:p>
            <a:pPr rtl="0">
              <a:spcBef>
                <a:spcPts val="0"/>
              </a:spcBef>
              <a:spcAft>
                <a:spcPts val="0"/>
              </a:spcAft>
            </a:pPr>
            <a:r>
              <a:rPr lang="en-CA" sz="1700" i="1" dirty="0">
                <a:latin typeface="Times New Roman" panose="02020603050405020304" pitchFamily="18" charset="0"/>
              </a:rPr>
              <a:t>Chen, L., Chen, G., &amp; Wang, F. (2015). Recommender systems based on user reviews: the state of the art. User Modeling and User-Adapted Interaction, 25(2), 99–154. </a:t>
            </a:r>
            <a:r>
              <a:rPr lang="en-CA" sz="1700" i="1" dirty="0">
                <a:latin typeface="Times New Roman" panose="02020603050405020304" pitchFamily="18" charset="0"/>
                <a:hlinkClick r:id="rId2">
                  <a:extLst>
                    <a:ext uri="{A12FA001-AC4F-418D-AE19-62706E023703}">
                      <ahyp:hlinkClr xmlns:ahyp="http://schemas.microsoft.com/office/drawing/2018/hyperlinkcolor" val="tx"/>
                    </a:ext>
                  </a:extLst>
                </a:hlinkClick>
              </a:rPr>
              <a:t>https://doi.org/10.1007/s11257-015-9155-5</a:t>
            </a:r>
            <a:endParaRPr lang="en-CA" sz="1700" i="1" dirty="0">
              <a:latin typeface="Times New Roman" panose="02020603050405020304" pitchFamily="18" charset="0"/>
            </a:endParaRPr>
          </a:p>
          <a:p>
            <a:pPr rtl="0">
              <a:spcBef>
                <a:spcPts val="0"/>
              </a:spcBef>
              <a:spcAft>
                <a:spcPts val="0"/>
              </a:spcAft>
            </a:pPr>
            <a:r>
              <a:rPr lang="en-CA" sz="1700" i="1" dirty="0">
                <a:latin typeface="Times New Roman" panose="02020603050405020304" pitchFamily="18" charset="0"/>
              </a:rPr>
              <a:t>Raghavan, S., </a:t>
            </a:r>
            <a:r>
              <a:rPr lang="en-CA" sz="1700" i="1" dirty="0" err="1">
                <a:latin typeface="Times New Roman" panose="02020603050405020304" pitchFamily="18" charset="0"/>
              </a:rPr>
              <a:t>Gunasekar</a:t>
            </a:r>
            <a:r>
              <a:rPr lang="en-CA" sz="1700" i="1" dirty="0">
                <a:latin typeface="Times New Roman" panose="02020603050405020304" pitchFamily="18" charset="0"/>
              </a:rPr>
              <a:t>, S., Ghosh, J.: Review quality aware collaborative filtering. In: Proceedings of the 6th ACM Conference on Recommender systems, Dublin, Ireland, ACM, RecSys’12, pp 123–130 (2012) </a:t>
            </a:r>
          </a:p>
          <a:p>
            <a:pPr rtl="0">
              <a:spcBef>
                <a:spcPts val="0"/>
              </a:spcBef>
              <a:spcAft>
                <a:spcPts val="0"/>
              </a:spcAft>
            </a:pPr>
            <a:r>
              <a:rPr lang="en-CA" sz="1700" i="1" dirty="0">
                <a:latin typeface="Times New Roman" panose="02020603050405020304" pitchFamily="18" charset="0"/>
              </a:rPr>
              <a:t>Support Vector Machines (SVM) algorithm explained. </a:t>
            </a:r>
            <a:r>
              <a:rPr lang="en-CA" sz="1700" i="1" dirty="0" err="1">
                <a:latin typeface="Times New Roman" panose="02020603050405020304" pitchFamily="18" charset="0"/>
              </a:rPr>
              <a:t>MonkeyLearn</a:t>
            </a:r>
            <a:r>
              <a:rPr lang="en-CA" sz="1700" i="1" dirty="0">
                <a:latin typeface="Times New Roman" panose="02020603050405020304" pitchFamily="18" charset="0"/>
              </a:rPr>
              <a:t> Blog. (2017, June 22). Retrieved April 19, 2022, from </a:t>
            </a:r>
            <a:r>
              <a:rPr lang="en-CA" sz="1700" i="1" dirty="0">
                <a:latin typeface="Times New Roman" panose="02020603050405020304" pitchFamily="18" charset="0"/>
                <a:hlinkClick r:id="rId3">
                  <a:extLst>
                    <a:ext uri="{A12FA001-AC4F-418D-AE19-62706E023703}">
                      <ahyp:hlinkClr xmlns:ahyp="http://schemas.microsoft.com/office/drawing/2018/hyperlinkcolor" val="tx"/>
                    </a:ext>
                  </a:extLst>
                </a:hlinkClick>
              </a:rPr>
              <a:t>https://monkeylearn.com/blog/introduction-to-support-vector-machines-svm/</a:t>
            </a:r>
            <a:endParaRPr lang="en-CA" sz="1700" i="1" dirty="0">
              <a:latin typeface="Times New Roman" panose="02020603050405020304" pitchFamily="18" charset="0"/>
            </a:endParaRPr>
          </a:p>
          <a:p>
            <a:pPr rtl="0">
              <a:spcBef>
                <a:spcPts val="0"/>
              </a:spcBef>
              <a:spcAft>
                <a:spcPts val="0"/>
              </a:spcAft>
            </a:pPr>
            <a:r>
              <a:rPr lang="en-CA" sz="1700" i="1" dirty="0" err="1">
                <a:latin typeface="Times New Roman" panose="02020603050405020304" pitchFamily="18" charset="0"/>
              </a:rPr>
              <a:t>Pupale</a:t>
            </a:r>
            <a:r>
              <a:rPr lang="en-CA" sz="1700" i="1" dirty="0">
                <a:latin typeface="Times New Roman" panose="02020603050405020304" pitchFamily="18" charset="0"/>
              </a:rPr>
              <a:t>, R. (2019, February 11). Support vector machines(</a:t>
            </a:r>
            <a:r>
              <a:rPr lang="en-CA" sz="1700" i="1" dirty="0" err="1">
                <a:latin typeface="Times New Roman" panose="02020603050405020304" pitchFamily="18" charset="0"/>
              </a:rPr>
              <a:t>svm</a:t>
            </a:r>
            <a:r>
              <a:rPr lang="en-CA" sz="1700" i="1" dirty="0">
                <a:latin typeface="Times New Roman" panose="02020603050405020304" pitchFamily="18" charset="0"/>
              </a:rPr>
              <a:t>) - an overview. Medium. Retrieved April 19, 2022, from </a:t>
            </a:r>
            <a:r>
              <a:rPr lang="en-CA" sz="1700" i="1" dirty="0">
                <a:latin typeface="Times New Roman" panose="02020603050405020304" pitchFamily="18" charset="0"/>
                <a:hlinkClick r:id="rId4">
                  <a:extLst>
                    <a:ext uri="{A12FA001-AC4F-418D-AE19-62706E023703}">
                      <ahyp:hlinkClr xmlns:ahyp="http://schemas.microsoft.com/office/drawing/2018/hyperlinkcolor" val="tx"/>
                    </a:ext>
                  </a:extLst>
                </a:hlinkClick>
              </a:rPr>
              <a:t>https://towardsdatascience.com/https-medium-com-pupalerushikesh-svm-f4b42800e989</a:t>
            </a:r>
            <a:endParaRPr lang="en-CA" sz="1700" i="1" dirty="0">
              <a:latin typeface="Times New Roman" panose="02020603050405020304" pitchFamily="18" charset="0"/>
            </a:endParaRPr>
          </a:p>
          <a:p>
            <a:r>
              <a:rPr lang="en-CA" sz="1700" i="1" dirty="0">
                <a:latin typeface="Times New Roman" panose="02020603050405020304" pitchFamily="18" charset="0"/>
              </a:rPr>
              <a:t>6.8. pairwise metrics, affinities and kernels. scikit. (n.d.). Retrieved April 19, 2022, from </a:t>
            </a:r>
            <a:r>
              <a:rPr lang="en-CA" sz="1700" i="1" dirty="0">
                <a:latin typeface="Times New Roman" panose="02020603050405020304" pitchFamily="18" charset="0"/>
                <a:hlinkClick r:id="rId5">
                  <a:extLst>
                    <a:ext uri="{A12FA001-AC4F-418D-AE19-62706E023703}">
                      <ahyp:hlinkClr xmlns:ahyp="http://schemas.microsoft.com/office/drawing/2018/hyperlinkcolor" val="tx"/>
                    </a:ext>
                  </a:extLst>
                </a:hlinkClick>
              </a:rPr>
              <a:t>https://scikit-learn.org/stable/modules/metrics.html</a:t>
            </a:r>
            <a:endParaRPr lang="en-US" sz="1700" i="1" dirty="0">
              <a:latin typeface="Times New Roman" panose="02020603050405020304" pitchFamily="18" charset="0"/>
            </a:endParaRPr>
          </a:p>
        </p:txBody>
      </p:sp>
    </p:spTree>
    <p:extLst>
      <p:ext uri="{BB962C8B-B14F-4D97-AF65-F5344CB8AC3E}">
        <p14:creationId xmlns:p14="http://schemas.microsoft.com/office/powerpoint/2010/main" val="1474938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7646891" cy="6858001"/>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501118"/>
            <a:ext cx="8091784" cy="4331436"/>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95" y="-3"/>
            <a:ext cx="8091784" cy="68579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2101742" y="699966"/>
            <a:ext cx="5121259" cy="5458067"/>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BE6ED5D-E284-440B-A76B-D6A32F841D34}"/>
              </a:ext>
            </a:extLst>
          </p:cNvPr>
          <p:cNvSpPr txBox="1"/>
          <p:nvPr/>
        </p:nvSpPr>
        <p:spPr>
          <a:xfrm>
            <a:off x="1169125" y="833120"/>
            <a:ext cx="5853227" cy="508033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dirty="0">
                <a:solidFill>
                  <a:srgbClr val="FFFFFF"/>
                </a:solidFill>
                <a:latin typeface="+mj-lt"/>
                <a:ea typeface="+mj-ea"/>
                <a:cs typeface="+mj-cs"/>
              </a:rPr>
              <a:t>Thank You</a:t>
            </a:r>
          </a:p>
        </p:txBody>
      </p:sp>
      <p:pic>
        <p:nvPicPr>
          <p:cNvPr id="4" name="Picture 3" descr="Bright modern kitchen">
            <a:extLst>
              <a:ext uri="{FF2B5EF4-FFF2-40B4-BE49-F238E27FC236}">
                <a16:creationId xmlns:a16="http://schemas.microsoft.com/office/drawing/2014/main" id="{27D4E60B-D775-8DBE-742E-9C267CD721C3}"/>
              </a:ext>
            </a:extLst>
          </p:cNvPr>
          <p:cNvPicPr>
            <a:picLocks noChangeAspect="1"/>
          </p:cNvPicPr>
          <p:nvPr/>
        </p:nvPicPr>
        <p:blipFill rotWithShape="1">
          <a:blip r:embed="rId2"/>
          <a:srcRect l="38005" r="22090" b="-1"/>
          <a:stretch/>
        </p:blipFill>
        <p:spPr>
          <a:xfrm>
            <a:off x="8104092" y="10"/>
            <a:ext cx="4099858" cy="6857990"/>
          </a:xfrm>
          <a:prstGeom prst="rect">
            <a:avLst/>
          </a:prstGeom>
        </p:spPr>
      </p:pic>
    </p:spTree>
    <p:extLst>
      <p:ext uri="{BB962C8B-B14F-4D97-AF65-F5344CB8AC3E}">
        <p14:creationId xmlns:p14="http://schemas.microsoft.com/office/powerpoint/2010/main" val="1847544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4CB91-C40B-4AF0-BC08-F1C465E258C1}"/>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Phase 1</a:t>
            </a:r>
          </a:p>
        </p:txBody>
      </p:sp>
      <p:sp>
        <p:nvSpPr>
          <p:cNvPr id="3" name="Content Placeholder 2">
            <a:extLst>
              <a:ext uri="{FF2B5EF4-FFF2-40B4-BE49-F238E27FC236}">
                <a16:creationId xmlns:a16="http://schemas.microsoft.com/office/drawing/2014/main" id="{3C194EA3-0785-4731-A648-88AF5F890144}"/>
              </a:ext>
            </a:extLst>
          </p:cNvPr>
          <p:cNvSpPr>
            <a:spLocks noGrp="1"/>
          </p:cNvSpPr>
          <p:nvPr>
            <p:ph idx="1"/>
          </p:nvPr>
        </p:nvSpPr>
        <p:spPr>
          <a:xfrm>
            <a:off x="4810259" y="649480"/>
            <a:ext cx="6555347" cy="5546047"/>
          </a:xfrm>
        </p:spPr>
        <p:txBody>
          <a:bodyPr anchor="ctr">
            <a:normAutofit/>
          </a:bodyPr>
          <a:lstStyle/>
          <a:p>
            <a:r>
              <a:rPr lang="en-CA" sz="1800" b="0" i="0" dirty="0">
                <a:effectLst/>
                <a:latin typeface="Times New Roman" panose="02020603050405020304" pitchFamily="18" charset="0"/>
                <a:cs typeface="Times New Roman" panose="02020603050405020304" pitchFamily="18" charset="0"/>
              </a:rPr>
              <a:t>Dataset data exploration</a:t>
            </a:r>
          </a:p>
          <a:p>
            <a:r>
              <a:rPr lang="en-CA" sz="1800" b="0" i="0" dirty="0">
                <a:effectLst/>
                <a:latin typeface="Times New Roman" panose="02020603050405020304" pitchFamily="18" charset="0"/>
                <a:cs typeface="Times New Roman" panose="02020603050405020304" pitchFamily="18" charset="0"/>
              </a:rPr>
              <a:t>Text basic pre-processing</a:t>
            </a:r>
            <a:endParaRPr lang="en-CA" sz="1800" dirty="0">
              <a:latin typeface="Times New Roman" panose="02020603050405020304" pitchFamily="18" charset="0"/>
              <a:cs typeface="Times New Roman" panose="02020603050405020304" pitchFamily="18" charset="0"/>
            </a:endParaRPr>
          </a:p>
          <a:p>
            <a:r>
              <a:rPr lang="en-CA" sz="1800" b="0" i="0" dirty="0">
                <a:effectLst/>
                <a:latin typeface="Times New Roman" panose="02020603050405020304" pitchFamily="18" charset="0"/>
                <a:cs typeface="Times New Roman" panose="02020603050405020304" pitchFamily="18" charset="0"/>
              </a:rPr>
              <a:t>Text representation</a:t>
            </a:r>
          </a:p>
          <a:p>
            <a:r>
              <a:rPr lang="en-US" sz="1800" b="0" i="0" dirty="0">
                <a:effectLst/>
                <a:latin typeface="Times New Roman" panose="02020603050405020304" pitchFamily="18" charset="0"/>
                <a:cs typeface="Times New Roman" panose="02020603050405020304" pitchFamily="18" charset="0"/>
              </a:rPr>
              <a:t>Modeling (Sentiment Analysis) Lexicon approach</a:t>
            </a:r>
            <a:endParaRPr lang="en-CA" sz="1800" dirty="0">
              <a:latin typeface="Times New Roman" panose="02020603050405020304" pitchFamily="18" charset="0"/>
              <a:cs typeface="Times New Roman" panose="02020603050405020304" pitchFamily="18" charset="0"/>
            </a:endParaRPr>
          </a:p>
          <a:p>
            <a:r>
              <a:rPr lang="en-CA" sz="1800" b="0" i="0" dirty="0">
                <a:effectLst/>
                <a:latin typeface="Times New Roman" panose="02020603050405020304" pitchFamily="18" charset="0"/>
                <a:cs typeface="Times New Roman" panose="02020603050405020304" pitchFamily="18" charset="0"/>
              </a:rPr>
              <a:t>Testing</a:t>
            </a: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541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7B8EE9-0892-42EC-9763-267983AB1031}"/>
              </a:ext>
            </a:extLst>
          </p:cNvPr>
          <p:cNvSpPr>
            <a:spLocks noGrp="1"/>
          </p:cNvSpPr>
          <p:nvPr>
            <p:ph type="title"/>
          </p:nvPr>
        </p:nvSpPr>
        <p:spPr>
          <a:xfrm>
            <a:off x="1136397" y="502020"/>
            <a:ext cx="5323715" cy="1642970"/>
          </a:xfrm>
        </p:spPr>
        <p:txBody>
          <a:bodyPr anchor="b">
            <a:normAutofit/>
          </a:bodyPr>
          <a:lstStyle/>
          <a:p>
            <a:r>
              <a:rPr lang="en-US" sz="4000"/>
              <a:t>Data Exploration </a:t>
            </a:r>
          </a:p>
        </p:txBody>
      </p:sp>
      <p:sp>
        <p:nvSpPr>
          <p:cNvPr id="3" name="Content Placeholder 2">
            <a:extLst>
              <a:ext uri="{FF2B5EF4-FFF2-40B4-BE49-F238E27FC236}">
                <a16:creationId xmlns:a16="http://schemas.microsoft.com/office/drawing/2014/main" id="{0E12007D-1277-43DD-BAEF-B25EAA0158AB}"/>
              </a:ext>
            </a:extLst>
          </p:cNvPr>
          <p:cNvSpPr>
            <a:spLocks noGrp="1"/>
          </p:cNvSpPr>
          <p:nvPr>
            <p:ph idx="1"/>
          </p:nvPr>
        </p:nvSpPr>
        <p:spPr>
          <a:xfrm>
            <a:off x="1144923" y="2405894"/>
            <a:ext cx="5315189" cy="3535083"/>
          </a:xfrm>
        </p:spPr>
        <p:txBody>
          <a:bodyPr anchor="t">
            <a:normAutofit/>
          </a:bodyPr>
          <a:lstStyle/>
          <a:p>
            <a:r>
              <a:rPr lang="en-US" sz="2000" dirty="0">
                <a:effectLst/>
                <a:latin typeface="Times New Roman" panose="02020603050405020304" pitchFamily="18" charset="0"/>
                <a:ea typeface="Calibri" panose="020F0502020204030204" pitchFamily="34" charset="0"/>
              </a:rPr>
              <a:t>Total number of columns: 9</a:t>
            </a:r>
          </a:p>
          <a:p>
            <a:r>
              <a:rPr lang="en-US" sz="2000" dirty="0">
                <a:effectLst/>
                <a:latin typeface="Times New Roman" panose="02020603050405020304" pitchFamily="18" charset="0"/>
                <a:ea typeface="Calibri" panose="020F0502020204030204" pitchFamily="34" charset="0"/>
              </a:rPr>
              <a:t>Total number of rows</a:t>
            </a:r>
            <a:r>
              <a:rPr lang="en-US" sz="2000" dirty="0">
                <a:latin typeface="Times New Roman" panose="02020603050405020304" pitchFamily="18" charset="0"/>
                <a:ea typeface="Calibri" panose="020F0502020204030204" pitchFamily="34" charset="0"/>
              </a:rPr>
              <a:t>: 10261</a:t>
            </a:r>
          </a:p>
          <a:p>
            <a:r>
              <a:rPr lang="en-US" sz="2000" dirty="0">
                <a:latin typeface="Times New Roman" panose="02020603050405020304" pitchFamily="18" charset="0"/>
                <a:ea typeface="Calibri" panose="020F0502020204030204" pitchFamily="34" charset="0"/>
              </a:rPr>
              <a:t>Ratings are given from 1 (lowest) to 5 (highest) </a:t>
            </a:r>
          </a:p>
          <a:p>
            <a:r>
              <a:rPr lang="en-US" sz="2000" dirty="0">
                <a:latin typeface="Times New Roman" panose="02020603050405020304" pitchFamily="18" charset="0"/>
                <a:ea typeface="Calibri" panose="020F0502020204030204" pitchFamily="34" charset="0"/>
              </a:rPr>
              <a:t>T</a:t>
            </a:r>
            <a:r>
              <a:rPr lang="en-US" sz="2000" dirty="0">
                <a:effectLst/>
                <a:latin typeface="Times New Roman" panose="02020603050405020304" pitchFamily="18" charset="0"/>
                <a:ea typeface="Calibri" panose="020F0502020204030204" pitchFamily="34" charset="0"/>
              </a:rPr>
              <a:t>he overall review mean is also 4.4887</a:t>
            </a:r>
          </a:p>
          <a:p>
            <a:r>
              <a:rPr lang="en-CA" sz="2000" dirty="0">
                <a:effectLst/>
                <a:latin typeface="Times New Roman" panose="02020603050405020304" pitchFamily="18" charset="0"/>
                <a:ea typeface="Calibri" panose="020F0502020204030204" pitchFamily="34" charset="0"/>
              </a:rPr>
              <a:t>For the dataset, we have 7 columns of type object and two columns of integer type.</a:t>
            </a:r>
          </a:p>
          <a:p>
            <a:r>
              <a:rPr lang="en-US" sz="2000" dirty="0">
                <a:latin typeface="Times New Roman" panose="02020603050405020304" pitchFamily="18" charset="0"/>
                <a:ea typeface="Calibri" panose="020F0502020204030204" pitchFamily="34" charset="0"/>
              </a:rPr>
              <a:t>Column </a:t>
            </a:r>
            <a:r>
              <a:rPr lang="en-US" sz="2000" dirty="0" err="1">
                <a:effectLst/>
                <a:latin typeface="Times New Roman" panose="02020603050405020304" pitchFamily="18" charset="0"/>
                <a:ea typeface="Calibri" panose="020F0502020204030204" pitchFamily="34" charset="0"/>
              </a:rPr>
              <a:t>reviewerName</a:t>
            </a:r>
            <a:r>
              <a:rPr lang="en-US" sz="2000" dirty="0">
                <a:effectLst/>
                <a:latin typeface="Times New Roman" panose="02020603050405020304" pitchFamily="18" charset="0"/>
                <a:ea typeface="Calibri" panose="020F0502020204030204" pitchFamily="34" charset="0"/>
              </a:rPr>
              <a:t> column with 27 values missing</a:t>
            </a:r>
          </a:p>
          <a:p>
            <a:endParaRPr lang="en-US" sz="1400" b="1" dirty="0">
              <a:effectLst/>
              <a:latin typeface="Times New Roman" panose="02020603050405020304" pitchFamily="18" charset="0"/>
              <a:ea typeface="Calibri" panose="020F0502020204030204" pitchFamily="34" charset="0"/>
            </a:endParaRPr>
          </a:p>
          <a:p>
            <a:endParaRPr lang="en-US" sz="1400" b="1" dirty="0">
              <a:effectLst/>
              <a:latin typeface="Times New Roman" panose="02020603050405020304" pitchFamily="18" charset="0"/>
              <a:ea typeface="Calibri" panose="020F0502020204030204" pitchFamily="34" charset="0"/>
            </a:endParaRPr>
          </a:p>
          <a:p>
            <a:pPr marL="0" indent="0">
              <a:buNone/>
            </a:pPr>
            <a:endParaRPr lang="en-US" sz="1400" b="1" dirty="0"/>
          </a:p>
        </p:txBody>
      </p:sp>
      <p:sp>
        <p:nvSpPr>
          <p:cNvPr id="15" name="Rectangle 14">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Table 8">
            <a:extLst>
              <a:ext uri="{FF2B5EF4-FFF2-40B4-BE49-F238E27FC236}">
                <a16:creationId xmlns:a16="http://schemas.microsoft.com/office/drawing/2014/main" id="{580C9955-EEA1-4C49-9A58-CCC0E0C96519}"/>
              </a:ext>
            </a:extLst>
          </p:cNvPr>
          <p:cNvGraphicFramePr>
            <a:graphicFrameLocks noGrp="1"/>
          </p:cNvGraphicFramePr>
          <p:nvPr>
            <p:extLst>
              <p:ext uri="{D42A27DB-BD31-4B8C-83A1-F6EECF244321}">
                <p14:modId xmlns:p14="http://schemas.microsoft.com/office/powerpoint/2010/main" val="164164136"/>
              </p:ext>
            </p:extLst>
          </p:nvPr>
        </p:nvGraphicFramePr>
        <p:xfrm>
          <a:off x="7075967" y="1577240"/>
          <a:ext cx="4170530" cy="3735414"/>
        </p:xfrm>
        <a:graphic>
          <a:graphicData uri="http://schemas.openxmlformats.org/drawingml/2006/table">
            <a:tbl>
              <a:tblPr firstRow="1" bandRow="1">
                <a:solidFill>
                  <a:schemeClr val="accent1">
                    <a:lumMod val="20000"/>
                    <a:lumOff val="80000"/>
                  </a:schemeClr>
                </a:solidFill>
                <a:tableStyleId>{7DF18680-E054-41AD-8BC1-D1AEF772440D}</a:tableStyleId>
              </a:tblPr>
              <a:tblGrid>
                <a:gridCol w="2085265">
                  <a:extLst>
                    <a:ext uri="{9D8B030D-6E8A-4147-A177-3AD203B41FA5}">
                      <a16:colId xmlns:a16="http://schemas.microsoft.com/office/drawing/2014/main" val="1428240808"/>
                    </a:ext>
                  </a:extLst>
                </a:gridCol>
                <a:gridCol w="2085265">
                  <a:extLst>
                    <a:ext uri="{9D8B030D-6E8A-4147-A177-3AD203B41FA5}">
                      <a16:colId xmlns:a16="http://schemas.microsoft.com/office/drawing/2014/main" val="1978620124"/>
                    </a:ext>
                  </a:extLst>
                </a:gridCol>
              </a:tblGrid>
              <a:tr h="852306">
                <a:tc>
                  <a:txBody>
                    <a:bodyPr/>
                    <a:lstStyle/>
                    <a:p>
                      <a:r>
                        <a:rPr lang="en-US" sz="2000" b="0" cap="all" spc="60" dirty="0">
                          <a:solidFill>
                            <a:schemeClr val="tx1"/>
                          </a:solidFill>
                        </a:rPr>
                        <a:t>5</a:t>
                      </a:r>
                    </a:p>
                  </a:txBody>
                  <a:tcPr marL="236751" marR="236751" marT="236751" marB="236751">
                    <a:lnL w="12700" cmpd="sng">
                      <a:noFill/>
                    </a:lnL>
                    <a:lnR w="12700" cmpd="sng">
                      <a:noFill/>
                    </a:lnR>
                    <a:lnT w="12700" cmpd="sng">
                      <a:noFill/>
                    </a:lnT>
                    <a:lnB w="38100" cmpd="sng">
                      <a:noFill/>
                    </a:lnB>
                    <a:noFill/>
                  </a:tcPr>
                </a:tc>
                <a:tc>
                  <a:txBody>
                    <a:bodyPr/>
                    <a:lstStyle/>
                    <a:p>
                      <a:r>
                        <a:rPr lang="en-US" sz="2000" b="0" kern="1200" cap="all" spc="60">
                          <a:solidFill>
                            <a:schemeClr val="tx1"/>
                          </a:solidFill>
                          <a:effectLst/>
                          <a:latin typeface="+mn-lt"/>
                          <a:ea typeface="+mn-ea"/>
                          <a:cs typeface="+mn-cs"/>
                        </a:rPr>
                        <a:t>6938</a:t>
                      </a:r>
                      <a:endParaRPr lang="en-US" sz="2000" b="0" cap="all" spc="60">
                        <a:solidFill>
                          <a:schemeClr val="tx1"/>
                        </a:solidFill>
                      </a:endParaRPr>
                    </a:p>
                  </a:txBody>
                  <a:tcPr marL="236751" marR="236751" marT="236751" marB="236751">
                    <a:lnL w="12700" cmpd="sng">
                      <a:noFill/>
                    </a:lnL>
                    <a:lnR w="12700" cmpd="sng">
                      <a:noFill/>
                    </a:lnR>
                    <a:lnT w="12700" cmpd="sng">
                      <a:noFill/>
                    </a:lnT>
                    <a:lnB w="38100" cmpd="sng">
                      <a:noFill/>
                    </a:lnB>
                    <a:noFill/>
                  </a:tcPr>
                </a:tc>
                <a:extLst>
                  <a:ext uri="{0D108BD9-81ED-4DB2-BD59-A6C34878D82A}">
                    <a16:rowId xmlns:a16="http://schemas.microsoft.com/office/drawing/2014/main" val="3057457613"/>
                  </a:ext>
                </a:extLst>
              </a:tr>
              <a:tr h="720777">
                <a:tc>
                  <a:txBody>
                    <a:bodyPr/>
                    <a:lstStyle/>
                    <a:p>
                      <a:r>
                        <a:rPr lang="en-US" sz="2000" b="0" cap="none" spc="0" dirty="0">
                          <a:solidFill>
                            <a:schemeClr val="tx1"/>
                          </a:solidFill>
                        </a:rPr>
                        <a:t>4</a:t>
                      </a:r>
                    </a:p>
                  </a:txBody>
                  <a:tcPr marL="157834" marR="157834" marT="78917" marB="157834">
                    <a:lnL w="12700" cmpd="sng">
                      <a:noFill/>
                      <a:prstDash val="solid"/>
                    </a:lnL>
                    <a:lnR w="12700" cmpd="sng">
                      <a:noFill/>
                      <a:prstDash val="solid"/>
                    </a:lnR>
                    <a:lnT w="38100" cmpd="sng">
                      <a:noFill/>
                    </a:lnT>
                    <a:lnB w="12700" cmpd="sng">
                      <a:noFill/>
                      <a:prstDash val="solid"/>
                    </a:lnB>
                    <a:noFill/>
                  </a:tcPr>
                </a:tc>
                <a:tc>
                  <a:txBody>
                    <a:bodyPr/>
                    <a:lstStyle/>
                    <a:p>
                      <a:r>
                        <a:rPr lang="en-US" sz="2000" b="0" kern="1200" cap="none" spc="0">
                          <a:solidFill>
                            <a:schemeClr val="tx1"/>
                          </a:solidFill>
                          <a:effectLst/>
                          <a:latin typeface="+mn-lt"/>
                          <a:ea typeface="+mn-ea"/>
                          <a:cs typeface="+mn-cs"/>
                        </a:rPr>
                        <a:t>2084</a:t>
                      </a:r>
                      <a:endParaRPr lang="en-US" sz="2000" b="0" cap="none" spc="0">
                        <a:solidFill>
                          <a:schemeClr val="tx1"/>
                        </a:solidFill>
                      </a:endParaRPr>
                    </a:p>
                  </a:txBody>
                  <a:tcPr marL="157834" marR="157834" marT="78917" marB="157834">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851070005"/>
                  </a:ext>
                </a:extLst>
              </a:tr>
              <a:tr h="720777">
                <a:tc>
                  <a:txBody>
                    <a:bodyPr/>
                    <a:lstStyle/>
                    <a:p>
                      <a:r>
                        <a:rPr lang="en-US" sz="2000" b="0" cap="none" spc="0">
                          <a:solidFill>
                            <a:schemeClr val="tx1"/>
                          </a:solidFill>
                        </a:rPr>
                        <a:t>3</a:t>
                      </a:r>
                    </a:p>
                  </a:txBody>
                  <a:tcPr marL="157834" marR="157834" marT="78917" marB="157834">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r>
                        <a:rPr lang="en-US" sz="2000" b="0" kern="1200" cap="none" spc="0">
                          <a:solidFill>
                            <a:schemeClr val="tx1"/>
                          </a:solidFill>
                          <a:effectLst/>
                          <a:latin typeface="+mn-lt"/>
                          <a:ea typeface="+mn-ea"/>
                          <a:cs typeface="+mn-cs"/>
                        </a:rPr>
                        <a:t>772</a:t>
                      </a:r>
                      <a:endParaRPr lang="en-US" sz="2000" b="0" cap="none" spc="0">
                        <a:solidFill>
                          <a:schemeClr val="tx1"/>
                        </a:solidFill>
                      </a:endParaRPr>
                    </a:p>
                  </a:txBody>
                  <a:tcPr marL="157834" marR="157834" marT="78917" marB="157834">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2695475054"/>
                  </a:ext>
                </a:extLst>
              </a:tr>
              <a:tr h="720777">
                <a:tc>
                  <a:txBody>
                    <a:bodyPr/>
                    <a:lstStyle/>
                    <a:p>
                      <a:r>
                        <a:rPr lang="en-US" sz="2000" b="0" cap="none" spc="0">
                          <a:solidFill>
                            <a:schemeClr val="tx1"/>
                          </a:solidFill>
                        </a:rPr>
                        <a:t>2</a:t>
                      </a:r>
                    </a:p>
                  </a:txBody>
                  <a:tcPr marL="157834" marR="157834" marT="78917" marB="157834">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000" b="0" kern="1200" cap="none" spc="0">
                          <a:solidFill>
                            <a:schemeClr val="tx1"/>
                          </a:solidFill>
                          <a:effectLst/>
                          <a:latin typeface="+mn-lt"/>
                          <a:ea typeface="+mn-ea"/>
                          <a:cs typeface="+mn-cs"/>
                        </a:rPr>
                        <a:t>250</a:t>
                      </a:r>
                      <a:endParaRPr lang="en-US" sz="2000" b="0" cap="none" spc="0">
                        <a:solidFill>
                          <a:schemeClr val="tx1"/>
                        </a:solidFill>
                      </a:endParaRPr>
                    </a:p>
                  </a:txBody>
                  <a:tcPr marL="157834" marR="157834" marT="78917" marB="15783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300921163"/>
                  </a:ext>
                </a:extLst>
              </a:tr>
              <a:tr h="720777">
                <a:tc>
                  <a:txBody>
                    <a:bodyPr/>
                    <a:lstStyle/>
                    <a:p>
                      <a:r>
                        <a:rPr lang="en-US" sz="2000" b="0" cap="none" spc="0">
                          <a:solidFill>
                            <a:schemeClr val="tx1"/>
                          </a:solidFill>
                        </a:rPr>
                        <a:t>1</a:t>
                      </a:r>
                    </a:p>
                  </a:txBody>
                  <a:tcPr marL="157834" marR="157834" marT="78917" marB="157834">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r>
                        <a:rPr lang="en-US" sz="2000" b="0" kern="1200" cap="none" spc="0" dirty="0">
                          <a:solidFill>
                            <a:schemeClr val="tx1"/>
                          </a:solidFill>
                          <a:effectLst/>
                          <a:latin typeface="+mn-lt"/>
                          <a:ea typeface="+mn-ea"/>
                          <a:cs typeface="+mn-cs"/>
                        </a:rPr>
                        <a:t>217</a:t>
                      </a:r>
                      <a:endParaRPr lang="en-US" sz="2000" b="0" cap="none" spc="0" dirty="0">
                        <a:solidFill>
                          <a:schemeClr val="tx1"/>
                        </a:solidFill>
                      </a:endParaRPr>
                    </a:p>
                  </a:txBody>
                  <a:tcPr marL="157834" marR="157834" marT="78917" marB="157834">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2952376885"/>
                  </a:ext>
                </a:extLst>
              </a:tr>
            </a:tbl>
          </a:graphicData>
        </a:graphic>
      </p:graphicFrame>
    </p:spTree>
    <p:extLst>
      <p:ext uri="{BB962C8B-B14F-4D97-AF65-F5344CB8AC3E}">
        <p14:creationId xmlns:p14="http://schemas.microsoft.com/office/powerpoint/2010/main" val="231472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CD448B-EFDD-420A-A955-A1428FF87D5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 Preprocessing </a:t>
            </a:r>
          </a:p>
        </p:txBody>
      </p:sp>
      <p:sp>
        <p:nvSpPr>
          <p:cNvPr id="3" name="Content Placeholder 2">
            <a:extLst>
              <a:ext uri="{FF2B5EF4-FFF2-40B4-BE49-F238E27FC236}">
                <a16:creationId xmlns:a16="http://schemas.microsoft.com/office/drawing/2014/main" id="{00FCE595-1283-49D4-A9F4-03E69536F52C}"/>
              </a:ext>
            </a:extLst>
          </p:cNvPr>
          <p:cNvSpPr>
            <a:spLocks noGrp="1"/>
          </p:cNvSpPr>
          <p:nvPr>
            <p:ph idx="1"/>
          </p:nvPr>
        </p:nvSpPr>
        <p:spPr>
          <a:xfrm>
            <a:off x="4810259" y="649480"/>
            <a:ext cx="6555347" cy="5546047"/>
          </a:xfrm>
        </p:spPr>
        <p:txBody>
          <a:bodyPr anchor="ctr">
            <a:normAutofit/>
          </a:bodyPr>
          <a:lstStyle/>
          <a:p>
            <a:r>
              <a:rPr lang="en-US" sz="2000" b="1" dirty="0">
                <a:effectLst/>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W</a:t>
            </a:r>
            <a:r>
              <a:rPr lang="en-US" sz="2000" dirty="0">
                <a:effectLst/>
                <a:latin typeface="Times New Roman" panose="02020603050405020304" pitchFamily="18" charset="0"/>
                <a:ea typeface="Times New Roman" panose="02020603050405020304" pitchFamily="18" charset="0"/>
              </a:rPr>
              <a:t>e have created labels on the basis of rating and created a new column named it as ratings. </a:t>
            </a:r>
          </a:p>
          <a:p>
            <a:r>
              <a:rPr lang="en-US" sz="2000" dirty="0">
                <a:latin typeface="Times New Roman" panose="02020603050405020304" pitchFamily="18" charset="0"/>
                <a:ea typeface="Times New Roman" panose="02020603050405020304" pitchFamily="18" charset="0"/>
              </a:rPr>
              <a:t>If the rating &gt; 3 then, labeled it as Positive  </a:t>
            </a:r>
            <a:r>
              <a:rPr lang="en-US" sz="2000" dirty="0">
                <a:latin typeface="Times New Roman" panose="02020603050405020304" pitchFamily="18" charset="0"/>
                <a:ea typeface="Times New Roman" panose="02020603050405020304" pitchFamily="18" charset="0"/>
                <a:sym typeface="Wingdings" panose="05000000000000000000" pitchFamily="2" charset="2"/>
              </a:rPr>
              <a:t> 9022</a:t>
            </a:r>
            <a:endParaRPr lang="en-US" sz="2000" dirty="0">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If </a:t>
            </a:r>
            <a:r>
              <a:rPr lang="en-US" sz="2000" dirty="0">
                <a:latin typeface="Times New Roman" panose="02020603050405020304" pitchFamily="18" charset="0"/>
                <a:ea typeface="Times New Roman" panose="02020603050405020304" pitchFamily="18" charset="0"/>
              </a:rPr>
              <a:t>the rating &lt; 3 then, labeled it as Negative </a:t>
            </a:r>
            <a:r>
              <a:rPr lang="en-US" sz="2000" dirty="0">
                <a:latin typeface="Times New Roman" panose="02020603050405020304" pitchFamily="18" charset="0"/>
                <a:ea typeface="Times New Roman" panose="02020603050405020304" pitchFamily="18" charset="0"/>
                <a:sym typeface="Wingdings" panose="05000000000000000000" pitchFamily="2" charset="2"/>
              </a:rPr>
              <a:t> 772 </a:t>
            </a:r>
            <a:endParaRPr lang="en-US" sz="2000" dirty="0">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If </a:t>
            </a:r>
            <a:r>
              <a:rPr lang="en-US" sz="2000" dirty="0">
                <a:latin typeface="Times New Roman" panose="02020603050405020304" pitchFamily="18" charset="0"/>
                <a:ea typeface="Times New Roman" panose="02020603050405020304" pitchFamily="18" charset="0"/>
              </a:rPr>
              <a:t>the rating = 3 then, labeled it as Neutral </a:t>
            </a:r>
            <a:r>
              <a:rPr lang="en-US" sz="2000" dirty="0">
                <a:latin typeface="Times New Roman" panose="02020603050405020304" pitchFamily="18" charset="0"/>
                <a:ea typeface="Times New Roman" panose="02020603050405020304" pitchFamily="18" charset="0"/>
                <a:sym typeface="Wingdings" panose="05000000000000000000" pitchFamily="2" charset="2"/>
              </a:rPr>
              <a:t> 467 </a:t>
            </a:r>
          </a:p>
          <a:p>
            <a:r>
              <a:rPr lang="en-US" sz="2000" dirty="0">
                <a:effectLst/>
                <a:latin typeface="Times New Roman" panose="02020603050405020304" pitchFamily="18" charset="0"/>
                <a:ea typeface="Calibri" panose="020F0502020204030204" pitchFamily="34" charset="0"/>
              </a:rPr>
              <a:t>We have removed/dropped a few columns such as </a:t>
            </a:r>
            <a:r>
              <a:rPr lang="en-US" sz="2000" dirty="0" err="1">
                <a:effectLst/>
                <a:latin typeface="Times New Roman" panose="02020603050405020304" pitchFamily="18" charset="0"/>
                <a:ea typeface="Times New Roman" panose="02020603050405020304" pitchFamily="18" charset="0"/>
              </a:rPr>
              <a:t>reviewerName</a:t>
            </a:r>
            <a:r>
              <a:rPr lang="en-US"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rPr>
              <a:t>Helpful, </a:t>
            </a:r>
            <a:r>
              <a:rPr lang="en-US" sz="2000" dirty="0" err="1">
                <a:effectLst/>
                <a:latin typeface="Times New Roman" panose="02020603050405020304" pitchFamily="18" charset="0"/>
                <a:ea typeface="Calibri" panose="020F0502020204030204" pitchFamily="34" charset="0"/>
              </a:rPr>
              <a:t>reviewTextLength</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unixReviewTime</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reviewTime</a:t>
            </a:r>
            <a:r>
              <a:rPr lang="en-US" sz="2000" dirty="0">
                <a:effectLst/>
                <a:latin typeface="Times New Roman" panose="02020603050405020304" pitchFamily="18" charset="0"/>
                <a:ea typeface="Calibri" panose="020F0502020204030204" pitchFamily="34" charset="0"/>
              </a:rPr>
              <a:t>. </a:t>
            </a:r>
          </a:p>
          <a:p>
            <a:pPr marL="0" indent="0">
              <a:buNone/>
            </a:pPr>
            <a:endParaRPr lang="en-US"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0920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3B407-1684-4593-8793-4D4396DC184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 Cleanup </a:t>
            </a:r>
          </a:p>
        </p:txBody>
      </p:sp>
      <p:sp>
        <p:nvSpPr>
          <p:cNvPr id="3" name="Content Placeholder 2">
            <a:extLst>
              <a:ext uri="{FF2B5EF4-FFF2-40B4-BE49-F238E27FC236}">
                <a16:creationId xmlns:a16="http://schemas.microsoft.com/office/drawing/2014/main" id="{86019E02-4A27-48E4-AF2E-869528A89EED}"/>
              </a:ext>
            </a:extLst>
          </p:cNvPr>
          <p:cNvSpPr>
            <a:spLocks noGrp="1"/>
          </p:cNvSpPr>
          <p:nvPr>
            <p:ph idx="1"/>
          </p:nvPr>
        </p:nvSpPr>
        <p:spPr>
          <a:xfrm>
            <a:off x="4810259" y="649480"/>
            <a:ext cx="6555347" cy="5546047"/>
          </a:xfrm>
        </p:spPr>
        <p:txBody>
          <a:bodyPr anchor="ctr">
            <a:normAutofit/>
          </a:bodyPr>
          <a:lstStyle/>
          <a:p>
            <a:r>
              <a:rPr lang="en-US" sz="2000" b="1" dirty="0">
                <a:effectLst/>
                <a:latin typeface="Times New Roman" panose="02020603050405020304" pitchFamily="18" charset="0"/>
                <a:ea typeface="Calibri" panose="020F0502020204030204" pitchFamily="34" charset="0"/>
              </a:rPr>
              <a:t>Lowercase: : </a:t>
            </a:r>
            <a:r>
              <a:rPr lang="en-US" sz="2000" dirty="0">
                <a:effectLst/>
                <a:latin typeface="Times New Roman" panose="02020603050405020304" pitchFamily="18" charset="0"/>
                <a:ea typeface="Calibri" panose="020F0502020204030204" pitchFamily="34" charset="0"/>
              </a:rPr>
              <a:t>It will decrease the number of unique words in the corpus which eventually increase efficiency.</a:t>
            </a:r>
          </a:p>
          <a:p>
            <a:pPr marL="0" indent="0">
              <a:buNone/>
            </a:pPr>
            <a:endParaRPr lang="en-US" sz="2000" dirty="0">
              <a:effectLst/>
              <a:latin typeface="Times New Roman" panose="02020603050405020304" pitchFamily="18" charset="0"/>
              <a:ea typeface="Calibri" panose="020F0502020204030204" pitchFamily="34" charset="0"/>
            </a:endParaRPr>
          </a:p>
          <a:p>
            <a:r>
              <a:rPr lang="en-US" sz="2000" b="1" dirty="0">
                <a:effectLst/>
                <a:latin typeface="Times New Roman" panose="02020603050405020304" pitchFamily="18" charset="0"/>
                <a:ea typeface="Calibri" panose="020F0502020204030204" pitchFamily="34" charset="0"/>
              </a:rPr>
              <a:t>Remove punctuation: -</a:t>
            </a:r>
            <a:r>
              <a:rPr lang="en-US" sz="2000" dirty="0">
                <a:effectLst/>
                <a:latin typeface="Times New Roman" panose="02020603050405020304" pitchFamily="18" charset="0"/>
                <a:ea typeface="Calibri" panose="020F0502020204030204" pitchFamily="34" charset="0"/>
              </a:rPr>
              <a:t> In the case of sentiment analysis, many punctuations like full stops, commas are not required and those can be removed</a:t>
            </a:r>
          </a:p>
          <a:p>
            <a:endParaRPr lang="en-US" sz="2000" dirty="0">
              <a:effectLst/>
              <a:latin typeface="Times New Roman" panose="02020603050405020304" pitchFamily="18" charset="0"/>
              <a:ea typeface="Calibri" panose="020F0502020204030204" pitchFamily="34" charset="0"/>
            </a:endParaRPr>
          </a:p>
          <a:p>
            <a:pPr marL="0" marR="0">
              <a:spcBef>
                <a:spcPts val="0"/>
              </a:spcBef>
              <a:spcAft>
                <a:spcPts val="800"/>
              </a:spcAft>
            </a:pPr>
            <a:r>
              <a:rPr lang="en-US" sz="2000" b="1" dirty="0">
                <a:effectLst/>
                <a:latin typeface="Times New Roman" panose="02020603050405020304" pitchFamily="18" charset="0"/>
                <a:ea typeface="Calibri" panose="020F0502020204030204" pitchFamily="34" charset="0"/>
              </a:rPr>
              <a:t>Lemmatization: -</a:t>
            </a:r>
            <a:r>
              <a:rPr lang="en-US" sz="2000" dirty="0">
                <a:effectLst/>
                <a:latin typeface="Times New Roman" panose="02020603050405020304" pitchFamily="18" charset="0"/>
                <a:ea typeface="Calibri" panose="020F0502020204030204" pitchFamily="34" charset="0"/>
              </a:rPr>
              <a:t> It decreases the size of the corpus and increases efficiency. Converting the same words in a different format to its base word can lead to a better understanding of many models which helps to increase accuracy.</a:t>
            </a:r>
          </a:p>
          <a:p>
            <a:endParaRPr lang="en-US" sz="2000" dirty="0"/>
          </a:p>
        </p:txBody>
      </p:sp>
    </p:spTree>
    <p:extLst>
      <p:ext uri="{BB962C8B-B14F-4D97-AF65-F5344CB8AC3E}">
        <p14:creationId xmlns:p14="http://schemas.microsoft.com/office/powerpoint/2010/main" val="3399491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EA5E5-8A15-4AF9-8D5A-F89D0069E9CD}"/>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Data Modeling</a:t>
            </a:r>
          </a:p>
        </p:txBody>
      </p:sp>
      <p:sp>
        <p:nvSpPr>
          <p:cNvPr id="3" name="Content Placeholder 2">
            <a:extLst>
              <a:ext uri="{FF2B5EF4-FFF2-40B4-BE49-F238E27FC236}">
                <a16:creationId xmlns:a16="http://schemas.microsoft.com/office/drawing/2014/main" id="{0C377FF9-5872-4C4B-8AFB-F2471F9F5AEF}"/>
              </a:ext>
            </a:extLst>
          </p:cNvPr>
          <p:cNvSpPr>
            <a:spLocks noGrp="1"/>
          </p:cNvSpPr>
          <p:nvPr>
            <p:ph idx="1"/>
          </p:nvPr>
        </p:nvSpPr>
        <p:spPr>
          <a:xfrm>
            <a:off x="4810259" y="243840"/>
            <a:ext cx="6555347" cy="6858000"/>
          </a:xfrm>
        </p:spPr>
        <p:txBody>
          <a:bodyPr anchor="ctr">
            <a:normAutofit fontScale="70000" lnSpcReduction="20000"/>
          </a:bodyPr>
          <a:lstStyle/>
          <a:p>
            <a:pPr marL="0" indent="0">
              <a:buNone/>
            </a:pPr>
            <a:r>
              <a:rPr lang="en-US" sz="2900" b="1" dirty="0">
                <a:effectLst/>
                <a:latin typeface="Times New Roman" panose="02020603050405020304" pitchFamily="18" charset="0"/>
                <a:ea typeface="Calibri" panose="020F0502020204030204" pitchFamily="34" charset="0"/>
              </a:rPr>
              <a:t>Sentiment Analysis – Lexicon Approach</a:t>
            </a:r>
          </a:p>
          <a:p>
            <a:r>
              <a:rPr lang="en-US" sz="2300" dirty="0">
                <a:effectLst/>
                <a:latin typeface="Times New Roman" panose="02020603050405020304" pitchFamily="18" charset="0"/>
                <a:ea typeface="Calibri" panose="020F0502020204030204" pitchFamily="34" charset="0"/>
              </a:rPr>
              <a:t>Lexicon-based approaches are based on a rule-based approach. It has a certain set of rules for its model. </a:t>
            </a:r>
          </a:p>
          <a:p>
            <a:r>
              <a:rPr lang="en-US" sz="2300" dirty="0">
                <a:effectLst/>
                <a:latin typeface="Times New Roman" panose="02020603050405020304" pitchFamily="18" charset="0"/>
                <a:ea typeface="Calibri" panose="020F0502020204030204" pitchFamily="34" charset="0"/>
              </a:rPr>
              <a:t>Lexicon-based approaches can be implemented by setting and manually deriving rules and they can be also implemented by importing the existing packages</a:t>
            </a:r>
            <a:endParaRPr lang="en-US" sz="2300" dirty="0">
              <a:latin typeface="Times New Roman" panose="02020603050405020304" pitchFamily="18" charset="0"/>
              <a:ea typeface="Calibri" panose="020F0502020204030204" pitchFamily="34" charset="0"/>
            </a:endParaRPr>
          </a:p>
          <a:p>
            <a:r>
              <a:rPr lang="en-US" sz="2300" dirty="0">
                <a:effectLst/>
                <a:latin typeface="Times New Roman" panose="02020603050405020304" pitchFamily="18" charset="0"/>
                <a:ea typeface="Calibri" panose="020F0502020204030204" pitchFamily="34" charset="0"/>
              </a:rPr>
              <a:t>Here we have used 2 different types of lexicon-based approaches for sentimental analysis</a:t>
            </a:r>
          </a:p>
          <a:p>
            <a:endParaRPr lang="en-US" sz="2300" dirty="0">
              <a:effectLst/>
              <a:latin typeface="Times New Roman" panose="02020603050405020304" pitchFamily="18" charset="0"/>
              <a:ea typeface="Calibri" panose="020F0502020204030204" pitchFamily="34" charset="0"/>
            </a:endParaRPr>
          </a:p>
          <a:p>
            <a:pPr marL="0" marR="0" indent="0">
              <a:spcBef>
                <a:spcPts val="0"/>
              </a:spcBef>
              <a:spcAft>
                <a:spcPts val="800"/>
              </a:spcAft>
              <a:buNone/>
            </a:pPr>
            <a:r>
              <a:rPr lang="en-US" sz="2300" dirty="0">
                <a:latin typeface="Times New Roman" panose="02020603050405020304" pitchFamily="18" charset="0"/>
              </a:rPr>
              <a:t>1) </a:t>
            </a:r>
            <a:r>
              <a:rPr lang="en-US" sz="2300" b="1" dirty="0">
                <a:effectLst/>
                <a:latin typeface="Times New Roman" panose="02020603050405020304" pitchFamily="18" charset="0"/>
                <a:ea typeface="Calibri" panose="020F0502020204030204" pitchFamily="34" charset="0"/>
              </a:rPr>
              <a:t>Valence Aware Dictionary and Sentiment Reasoner (VADR)</a:t>
            </a:r>
            <a:endParaRPr lang="en-US" sz="2300" dirty="0">
              <a:effectLst/>
              <a:latin typeface="Times New Roman" panose="02020603050405020304" pitchFamily="18" charset="0"/>
              <a:ea typeface="Calibri" panose="020F0502020204030204" pitchFamily="34" charset="0"/>
            </a:endParaRPr>
          </a:p>
          <a:p>
            <a:r>
              <a:rPr lang="en-US" sz="2300" dirty="0">
                <a:effectLst/>
                <a:latin typeface="Times New Roman" panose="02020603050405020304" pitchFamily="18" charset="0"/>
                <a:ea typeface="Calibri" panose="020F0502020204030204" pitchFamily="34" charset="0"/>
              </a:rPr>
              <a:t>VADR (Valence Aware Dictionary for Sentiment Reasoning) is a text sentiment analysis model that takes into account both the polarity (positive/negative) and the intensity (strong) of emotion. </a:t>
            </a:r>
            <a:r>
              <a:rPr lang="en-US" sz="2300" dirty="0">
                <a:latin typeface="Times New Roman" panose="02020603050405020304" pitchFamily="18" charset="0"/>
              </a:rPr>
              <a:t> </a:t>
            </a:r>
          </a:p>
          <a:p>
            <a:r>
              <a:rPr lang="en-US" sz="2300" dirty="0">
                <a:effectLst/>
                <a:latin typeface="Times New Roman" panose="02020603050405020304" pitchFamily="18" charset="0"/>
                <a:ea typeface="Calibri" panose="020F0502020204030204" pitchFamily="34" charset="0"/>
              </a:rPr>
              <a:t>This package includes an understanding of punctuation, word-shape, negations, contractions as negations, slang, and emojis, all of which helps in accurately predicting much more text.</a:t>
            </a:r>
          </a:p>
          <a:p>
            <a:r>
              <a:rPr lang="en-US" sz="2300" dirty="0">
                <a:effectLst/>
                <a:latin typeface="Times New Roman" panose="02020603050405020304" pitchFamily="18" charset="0"/>
                <a:ea typeface="Calibri" panose="020F0502020204030204" pitchFamily="34" charset="0"/>
              </a:rPr>
              <a:t>The compound score is the sum of positive, negative &amp; neutral scores which is then normalized between -1(most extreme negative) and +1 (most extreme positive).</a:t>
            </a:r>
          </a:p>
          <a:p>
            <a:pPr marL="0" indent="0">
              <a:buNone/>
            </a:pPr>
            <a:endParaRPr lang="en-US" sz="2300" dirty="0">
              <a:effectLst/>
              <a:latin typeface="Times New Roman" panose="02020603050405020304" pitchFamily="18" charset="0"/>
              <a:ea typeface="Calibri" panose="020F0502020204030204" pitchFamily="34" charset="0"/>
            </a:endParaRPr>
          </a:p>
          <a:p>
            <a:pPr marL="0" marR="0" indent="0">
              <a:spcBef>
                <a:spcPts val="0"/>
              </a:spcBef>
              <a:spcAft>
                <a:spcPts val="800"/>
              </a:spcAft>
              <a:buNone/>
            </a:pPr>
            <a:r>
              <a:rPr lang="en-US" sz="2300" dirty="0">
                <a:latin typeface="Times New Roman" panose="02020603050405020304" pitchFamily="18" charset="0"/>
                <a:cs typeface="Times New Roman" panose="02020603050405020304" pitchFamily="18" charset="0"/>
              </a:rPr>
              <a:t>2) </a:t>
            </a:r>
            <a:r>
              <a:rPr lang="en-US" sz="2300" b="1" dirty="0">
                <a:effectLst/>
                <a:latin typeface="Times New Roman" panose="02020603050405020304" pitchFamily="18" charset="0"/>
                <a:ea typeface="Calibri" panose="020F0502020204030204" pitchFamily="34" charset="0"/>
              </a:rPr>
              <a:t>SentiWordNet </a:t>
            </a:r>
            <a:endParaRPr lang="en-US" sz="2300" dirty="0">
              <a:effectLst/>
              <a:latin typeface="Times New Roman" panose="02020603050405020304" pitchFamily="18" charset="0"/>
              <a:ea typeface="Calibri" panose="020F0502020204030204" pitchFamily="34" charset="0"/>
            </a:endParaRPr>
          </a:p>
          <a:p>
            <a:pPr marL="0" marR="0">
              <a:spcBef>
                <a:spcPts val="0"/>
              </a:spcBef>
              <a:spcAft>
                <a:spcPts val="800"/>
              </a:spcAft>
            </a:pPr>
            <a:r>
              <a:rPr lang="en-US" sz="2300" dirty="0">
                <a:effectLst/>
                <a:latin typeface="Times New Roman" panose="02020603050405020304" pitchFamily="18" charset="0"/>
                <a:ea typeface="Calibri" panose="020F0502020204030204" pitchFamily="34" charset="0"/>
              </a:rPr>
              <a:t>SentiWordNet uses WordNet's database for its operations. It also includes the ability to assess positivity, negativity, or neutrality, which is essential for Sentiment Analysis.</a:t>
            </a:r>
          </a:p>
          <a:p>
            <a:pPr marL="0">
              <a:spcBef>
                <a:spcPts val="0"/>
              </a:spcBef>
              <a:spcAft>
                <a:spcPts val="800"/>
              </a:spcAft>
            </a:pPr>
            <a:r>
              <a:rPr lang="en-US" sz="2300" dirty="0">
                <a:effectLst/>
                <a:latin typeface="Times New Roman" panose="02020603050405020304" pitchFamily="18" charset="0"/>
                <a:ea typeface="Calibri" panose="020F0502020204030204" pitchFamily="34" charset="0"/>
              </a:rPr>
              <a:t>The dataset must be preprocessed, which includes the removal of </a:t>
            </a:r>
            <a:r>
              <a:rPr lang="en-US" sz="2300" dirty="0" err="1">
                <a:effectLst/>
                <a:latin typeface="Times New Roman" panose="02020603050405020304" pitchFamily="18" charset="0"/>
                <a:ea typeface="Calibri" panose="020F0502020204030204" pitchFamily="34" charset="0"/>
              </a:rPr>
              <a:t>stopwords</a:t>
            </a:r>
            <a:r>
              <a:rPr lang="en-US" sz="2300" dirty="0">
                <a:effectLst/>
                <a:latin typeface="Times New Roman" panose="02020603050405020304" pitchFamily="18" charset="0"/>
                <a:ea typeface="Calibri" panose="020F0502020204030204" pitchFamily="34" charset="0"/>
              </a:rPr>
              <a:t> and punctuation marks.</a:t>
            </a:r>
          </a:p>
          <a:p>
            <a:pPr marL="0">
              <a:spcBef>
                <a:spcPts val="0"/>
              </a:spcBef>
              <a:spcAft>
                <a:spcPts val="800"/>
              </a:spcAft>
            </a:pPr>
            <a:r>
              <a:rPr lang="en-US" sz="2300" dirty="0">
                <a:effectLst/>
                <a:latin typeface="Times New Roman" panose="02020603050405020304" pitchFamily="18" charset="0"/>
                <a:ea typeface="Calibri" panose="020F0502020204030204" pitchFamily="34" charset="0"/>
              </a:rPr>
              <a:t>While using SentiWordNet, it is important to find out the Parts of Speech for each word present in the dictionaries. Parts of Speech require the use of WordNet syntax. </a:t>
            </a:r>
          </a:p>
          <a:p>
            <a:pPr marL="0" marR="0">
              <a:spcBef>
                <a:spcPts val="0"/>
              </a:spcBef>
              <a:spcAft>
                <a:spcPts val="800"/>
              </a:spcAft>
            </a:pPr>
            <a:endParaRPr lang="en-US" sz="1100" dirty="0">
              <a:effectLst/>
              <a:latin typeface="Times New Roman" panose="02020603050405020304" pitchFamily="18" charset="0"/>
              <a:ea typeface="Calibri" panose="020F0502020204030204" pitchFamily="34" charset="0"/>
            </a:endParaRPr>
          </a:p>
          <a:p>
            <a:pPr marL="0" indent="0">
              <a:buNone/>
            </a:pPr>
            <a:endParaRPr lang="en-US" sz="1100" dirty="0"/>
          </a:p>
        </p:txBody>
      </p:sp>
    </p:spTree>
    <p:extLst>
      <p:ext uri="{BB962C8B-B14F-4D97-AF65-F5344CB8AC3E}">
        <p14:creationId xmlns:p14="http://schemas.microsoft.com/office/powerpoint/2010/main" val="2181517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22D860-4FC5-437A-8849-C0AD8D98CE06}"/>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effectLst/>
                <a:latin typeface="Times New Roman" panose="02020603050405020304" pitchFamily="18" charset="0"/>
                <a:ea typeface="Calibri" panose="020F0502020204030204" pitchFamily="34" charset="0"/>
              </a:rPr>
              <a:t>VADR</a:t>
            </a:r>
            <a:endParaRPr lang="en-CA" sz="4000" dirty="0">
              <a:solidFill>
                <a:srgbClr val="FFFFFF"/>
              </a:solidFill>
            </a:endParaRPr>
          </a:p>
        </p:txBody>
      </p:sp>
      <p:sp>
        <p:nvSpPr>
          <p:cNvPr id="3" name="Content Placeholder 2">
            <a:extLst>
              <a:ext uri="{FF2B5EF4-FFF2-40B4-BE49-F238E27FC236}">
                <a16:creationId xmlns:a16="http://schemas.microsoft.com/office/drawing/2014/main" id="{F5F74F71-8474-471B-8C19-151EA2059275}"/>
              </a:ext>
            </a:extLst>
          </p:cNvPr>
          <p:cNvSpPr>
            <a:spLocks noGrp="1"/>
          </p:cNvSpPr>
          <p:nvPr>
            <p:ph idx="1"/>
          </p:nvPr>
        </p:nvSpPr>
        <p:spPr>
          <a:xfrm>
            <a:off x="4810259" y="649480"/>
            <a:ext cx="6555347" cy="5546047"/>
          </a:xfrm>
        </p:spPr>
        <p:txBody>
          <a:bodyPr anchor="ctr">
            <a:normAutofit/>
          </a:bodyPr>
          <a:lstStyle/>
          <a:p>
            <a:r>
              <a:rPr lang="en-US" sz="2000" i="0">
                <a:effectLst/>
                <a:latin typeface="Times New Roman" panose="02020603050405020304" pitchFamily="18" charset="0"/>
              </a:rPr>
              <a:t>Valence Aware Dictionary and Sentiment Reasoner</a:t>
            </a:r>
          </a:p>
          <a:p>
            <a:r>
              <a:rPr lang="en-US" sz="2000" b="0" i="0" u="none" strike="noStrike">
                <a:effectLst/>
                <a:latin typeface="Times New Roman" panose="02020603050405020304" pitchFamily="18" charset="0"/>
                <a:cs typeface="Times New Roman" panose="02020603050405020304" pitchFamily="18" charset="0"/>
              </a:rPr>
              <a:t>It is a text sentiment analysis model that takes into account both the polarity (positive/negative) and the intensity (strong) of emotion. </a:t>
            </a:r>
          </a:p>
          <a:p>
            <a:r>
              <a:rPr lang="en-US" sz="2000" b="0" i="0" u="none" strike="noStrike">
                <a:effectLst/>
                <a:latin typeface="Times New Roman" panose="02020603050405020304" pitchFamily="18" charset="0"/>
                <a:cs typeface="Times New Roman" panose="02020603050405020304" pitchFamily="18" charset="0"/>
              </a:rPr>
              <a:t>This package includes an understanding of punctuation, word shape, negations, contractions as negations, slang, and emojis, all of which help in accurately predicting much more texts. </a:t>
            </a:r>
          </a:p>
          <a:p>
            <a:r>
              <a:rPr lang="en-US" sz="2000" b="0" i="0" u="none" strike="noStrike">
                <a:effectLst/>
                <a:latin typeface="Times New Roman" panose="02020603050405020304" pitchFamily="18" charset="0"/>
                <a:cs typeface="Times New Roman" panose="02020603050405020304" pitchFamily="18" charset="0"/>
              </a:rPr>
              <a:t>VADR can be used in a variety of languages.</a:t>
            </a:r>
            <a:endParaRPr lang="en-US" sz="2000" b="1" i="0" u="sng">
              <a:effectLst/>
              <a:latin typeface="Times New Roman" panose="02020603050405020304" pitchFamily="18" charset="0"/>
              <a:cs typeface="Times New Roman" panose="02020603050405020304" pitchFamily="18" charset="0"/>
            </a:endParaRPr>
          </a:p>
          <a:p>
            <a:r>
              <a:rPr lang="en-US" sz="2000" b="0" i="0" u="none" strike="noStrike">
                <a:effectLst/>
                <a:latin typeface="Times New Roman" panose="02020603050405020304" pitchFamily="18" charset="0"/>
                <a:cs typeface="Times New Roman" panose="02020603050405020304" pitchFamily="18" charset="0"/>
              </a:rPr>
              <a:t>Because it has been specifically adjusted to assess sentiments conveyed in a social media text, it is widely utilized in analyzing sentiment on social media text (as per the linked docs). </a:t>
            </a:r>
          </a:p>
          <a:p>
            <a:r>
              <a:rPr lang="en-US" sz="2000">
                <a:latin typeface="Times New Roman" panose="02020603050405020304" pitchFamily="18" charset="0"/>
                <a:cs typeface="Times New Roman" panose="02020603050405020304" pitchFamily="18" charset="0"/>
              </a:rPr>
              <a:t>I</a:t>
            </a:r>
            <a:r>
              <a:rPr lang="en-US" sz="2000" b="0" i="0" u="none" strike="noStrike">
                <a:effectLst/>
                <a:latin typeface="Times New Roman" panose="02020603050405020304" pitchFamily="18" charset="0"/>
                <a:cs typeface="Times New Roman" panose="02020603050405020304" pitchFamily="18" charset="0"/>
              </a:rPr>
              <a:t>t is now included in the Natural Language Toolkit, or NLTK.</a:t>
            </a:r>
          </a:p>
          <a:p>
            <a:endParaRPr lang="en-CA" sz="2000"/>
          </a:p>
        </p:txBody>
      </p:sp>
    </p:spTree>
    <p:extLst>
      <p:ext uri="{BB962C8B-B14F-4D97-AF65-F5344CB8AC3E}">
        <p14:creationId xmlns:p14="http://schemas.microsoft.com/office/powerpoint/2010/main" val="744768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B50D1A-63A2-43C0-8527-029B389035AC}"/>
              </a:ext>
            </a:extLst>
          </p:cNvPr>
          <p:cNvSpPr>
            <a:spLocks noGrp="1"/>
          </p:cNvSpPr>
          <p:nvPr>
            <p:ph type="title"/>
          </p:nvPr>
        </p:nvSpPr>
        <p:spPr>
          <a:xfrm>
            <a:off x="466722" y="586855"/>
            <a:ext cx="3201366" cy="3387497"/>
          </a:xfrm>
        </p:spPr>
        <p:txBody>
          <a:bodyPr anchor="b">
            <a:normAutofit/>
          </a:bodyPr>
          <a:lstStyle/>
          <a:p>
            <a:pPr algn="r"/>
            <a:r>
              <a:rPr lang="en-CA" sz="3700" i="0" dirty="0">
                <a:solidFill>
                  <a:srgbClr val="FFFFFF"/>
                </a:solidFill>
                <a:effectLst/>
                <a:latin typeface="Times New Roman" panose="02020603050405020304" pitchFamily="18" charset="0"/>
              </a:rPr>
              <a:t>SentiWordNet</a:t>
            </a:r>
            <a:endParaRPr lang="en-CA" sz="3700" dirty="0">
              <a:solidFill>
                <a:srgbClr val="FFFFFF"/>
              </a:solidFill>
            </a:endParaRPr>
          </a:p>
        </p:txBody>
      </p:sp>
      <p:sp>
        <p:nvSpPr>
          <p:cNvPr id="3" name="Content Placeholder 2">
            <a:extLst>
              <a:ext uri="{FF2B5EF4-FFF2-40B4-BE49-F238E27FC236}">
                <a16:creationId xmlns:a16="http://schemas.microsoft.com/office/drawing/2014/main" id="{4FF52D2C-5AC0-4F21-A05F-3C1531048A1F}"/>
              </a:ext>
            </a:extLst>
          </p:cNvPr>
          <p:cNvSpPr>
            <a:spLocks noGrp="1"/>
          </p:cNvSpPr>
          <p:nvPr>
            <p:ph idx="1"/>
          </p:nvPr>
        </p:nvSpPr>
        <p:spPr>
          <a:xfrm>
            <a:off x="4810259" y="649480"/>
            <a:ext cx="6555347" cy="5546047"/>
          </a:xfrm>
        </p:spPr>
        <p:txBody>
          <a:bodyPr anchor="ctr">
            <a:normAutofit/>
          </a:bodyPr>
          <a:lstStyle/>
          <a:p>
            <a:r>
              <a:rPr lang="en-US" sz="2000" b="0" i="0" u="none" strike="noStrike" dirty="0">
                <a:effectLst/>
                <a:latin typeface="Times New Roman" panose="02020603050405020304" pitchFamily="18" charset="0"/>
                <a:cs typeface="Times New Roman" panose="02020603050405020304" pitchFamily="18" charset="0"/>
              </a:rPr>
              <a:t>SentiWordNet uses WordNet's database for its operations.</a:t>
            </a:r>
          </a:p>
          <a:p>
            <a:r>
              <a:rPr lang="en-US" sz="2000" b="0" i="0" u="none" strike="noStrike" dirty="0">
                <a:effectLst/>
                <a:latin typeface="Times New Roman" panose="02020603050405020304" pitchFamily="18" charset="0"/>
                <a:cs typeface="Times New Roman" panose="02020603050405020304" pitchFamily="18" charset="0"/>
              </a:rPr>
              <a:t>It also includes the ability to assess positivity, negativity, or neutrality, which is essential for Sentiment Analysis.</a:t>
            </a:r>
          </a:p>
          <a:p>
            <a:r>
              <a:rPr lang="en-US" sz="2000" b="0" i="0" u="none" strike="noStrike" dirty="0">
                <a:effectLst/>
                <a:latin typeface="Times New Roman" panose="02020603050405020304" pitchFamily="18" charset="0"/>
                <a:cs typeface="Times New Roman" panose="02020603050405020304" pitchFamily="18" charset="0"/>
              </a:rPr>
              <a:t>While using SentiWordNet, it is important to find out the Parts of Speech for each word present in the dictionaries. Parts of Speech require the use of WordNet syntax.</a:t>
            </a:r>
            <a:endParaRPr lang="en-US" sz="2000" dirty="0">
              <a:latin typeface="Times New Roman" panose="02020603050405020304" pitchFamily="18" charset="0"/>
              <a:cs typeface="Times New Roman" panose="02020603050405020304" pitchFamily="18" charset="0"/>
            </a:endParaRPr>
          </a:p>
          <a:p>
            <a:r>
              <a:rPr lang="en-US" sz="2000" b="0" i="0" u="none" strike="noStrike" dirty="0">
                <a:effectLst/>
                <a:latin typeface="Times New Roman" panose="02020603050405020304" pitchFamily="18" charset="0"/>
                <a:cs typeface="Times New Roman" panose="02020603050405020304" pitchFamily="18" charset="0"/>
              </a:rPr>
              <a:t>Noun (n) Verb (v) Adjective (a) Adverb Preposition Conjunction Pronoun Interjection The first three are the most used while reviewing sentiments of a sentence</a:t>
            </a:r>
          </a:p>
          <a:p>
            <a:r>
              <a:rPr lang="en-US" sz="2000" b="0" i="0" u="none" strike="noStrike" dirty="0">
                <a:effectLst/>
                <a:latin typeface="Times New Roman" panose="02020603050405020304" pitchFamily="18" charset="0"/>
                <a:cs typeface="Times New Roman" panose="02020603050405020304" pitchFamily="18" charset="0"/>
              </a:rPr>
              <a:t>The polarity of each word, in context with POS tagging, is found out using the sentiwordnet functions — pos_score(), neg_score() and obj_score().</a:t>
            </a:r>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535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1772</TotalTime>
  <Words>2223</Words>
  <Application>Microsoft Office PowerPoint</Application>
  <PresentationFormat>Widescreen</PresentationFormat>
  <Paragraphs>320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Helvetica Neue</vt:lpstr>
      <vt:lpstr>Times New Roman</vt:lpstr>
      <vt:lpstr>Office Theme</vt:lpstr>
      <vt:lpstr>NLP : GROUP PROJECT COMP 262 : Natural Language &amp; Recommender System</vt:lpstr>
      <vt:lpstr>Introduction:</vt:lpstr>
      <vt:lpstr>Phase 1</vt:lpstr>
      <vt:lpstr>Data Exploration </vt:lpstr>
      <vt:lpstr>Data Preprocessing </vt:lpstr>
      <vt:lpstr>Data Cleanup </vt:lpstr>
      <vt:lpstr>Data Modeling</vt:lpstr>
      <vt:lpstr>VADR</vt:lpstr>
      <vt:lpstr>SentiWordNet</vt:lpstr>
      <vt:lpstr>Testing results summary-Phase 1</vt:lpstr>
      <vt:lpstr>Phase 2</vt:lpstr>
      <vt:lpstr>Support vector machine</vt:lpstr>
      <vt:lpstr>SVM</vt:lpstr>
      <vt:lpstr>Logistic Regression </vt:lpstr>
      <vt:lpstr>Logistic regression</vt:lpstr>
      <vt:lpstr>Grid search model</vt:lpstr>
      <vt:lpstr>Grid search model results</vt:lpstr>
      <vt:lpstr>Comparison:</vt:lpstr>
      <vt:lpstr>Comparison:</vt:lpstr>
      <vt:lpstr>Research</vt:lpstr>
      <vt:lpstr>Approach to enhance rating values using reviews</vt:lpstr>
      <vt:lpstr>Enhancing rating value</vt:lpstr>
      <vt:lpstr>Enhancing rating value (Continued)</vt:lpstr>
      <vt:lpstr>Enhancing rating value (Continued)</vt:lpstr>
      <vt:lpstr>Conclusions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 GROUP PROJECT COMP 262 : Natural Language &amp; Recommender System</dc:title>
  <dc:creator>Devanshi Shah</dc:creator>
  <cp:lastModifiedBy>jefil tasna</cp:lastModifiedBy>
  <cp:revision>24</cp:revision>
  <dcterms:created xsi:type="dcterms:W3CDTF">2022-03-16T21:44:54Z</dcterms:created>
  <dcterms:modified xsi:type="dcterms:W3CDTF">2022-04-20T02:52:49Z</dcterms:modified>
</cp:coreProperties>
</file>