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9a89e75da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a89e75d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9a89e75da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a89e75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53fe8848_0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53fe8848_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9b3008c1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b3008c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9b3008c1b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b3008c1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53fe8848_0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53fe8848_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5412e48c_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5412e48c_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8d45cd0a7_0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8d45cd0a7_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8d45cd0a7_0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d45cd0a7_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53fe8848_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53fe8848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53fe8848_0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53fe8848_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53fe8848_0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53fe8848_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53fe8848_0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53fe8848_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53fe8848_0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53fe8848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53fe8848_0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53fe8848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0" y="2985000"/>
            <a:ext cx="9144000" cy="21585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 name="Google Shape;11;p2"/>
          <p:cNvSpPr/>
          <p:nvPr/>
        </p:nvSpPr>
        <p:spPr>
          <a:xfrm>
            <a:off x="0" y="2393175"/>
            <a:ext cx="4617373" cy="590502"/>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2" name="Google Shape;12;p2"/>
          <p:cNvSpPr/>
          <p:nvPr/>
        </p:nvSpPr>
        <p:spPr>
          <a:xfrm flipH="1" rot="10800000">
            <a:off x="0" y="2983958"/>
            <a:ext cx="4617373" cy="571096"/>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685800" y="1746893"/>
            <a:ext cx="7772400" cy="1238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p:txBody>
      </p:sp>
      <p:sp>
        <p:nvSpPr>
          <p:cNvPr id="14" name="Google Shape;14;p2"/>
          <p:cNvSpPr txBox="1"/>
          <p:nvPr>
            <p:ph idx="1" type="subTitle"/>
          </p:nvPr>
        </p:nvSpPr>
        <p:spPr>
          <a:xfrm>
            <a:off x="685800" y="3093357"/>
            <a:ext cx="7772400" cy="666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400"/>
              <a:buNone/>
              <a:defRPr i="1" sz="2400">
                <a:solidFill>
                  <a:schemeClr val="dk2"/>
                </a:solidFill>
              </a:defRPr>
            </a:lvl1pPr>
            <a:lvl2pPr lvl="1" algn="ctr">
              <a:spcBef>
                <a:spcPts val="0"/>
              </a:spcBef>
              <a:spcAft>
                <a:spcPts val="0"/>
              </a:spcAft>
              <a:buClr>
                <a:schemeClr val="dk2"/>
              </a:buClr>
              <a:buSzPts val="2400"/>
              <a:buNone/>
              <a:defRPr i="1">
                <a:solidFill>
                  <a:schemeClr val="dk2"/>
                </a:solidFill>
              </a:defRPr>
            </a:lvl2pPr>
            <a:lvl3pPr lvl="2" algn="ctr">
              <a:spcBef>
                <a:spcPts val="0"/>
              </a:spcBef>
              <a:spcAft>
                <a:spcPts val="0"/>
              </a:spcAft>
              <a:buClr>
                <a:schemeClr val="dk2"/>
              </a:buClr>
              <a:buSzPts val="2400"/>
              <a:buNone/>
              <a:defRPr i="1">
                <a:solidFill>
                  <a:schemeClr val="dk2"/>
                </a:solidFill>
              </a:defRPr>
            </a:lvl3pPr>
            <a:lvl4pPr lvl="3" algn="ctr">
              <a:spcBef>
                <a:spcPts val="0"/>
              </a:spcBef>
              <a:spcAft>
                <a:spcPts val="0"/>
              </a:spcAft>
              <a:buClr>
                <a:schemeClr val="dk2"/>
              </a:buClr>
              <a:buSzPts val="2400"/>
              <a:buNone/>
              <a:defRPr i="1" sz="2400">
                <a:solidFill>
                  <a:schemeClr val="dk2"/>
                </a:solidFill>
              </a:defRPr>
            </a:lvl4pPr>
            <a:lvl5pPr lvl="4" algn="ctr">
              <a:spcBef>
                <a:spcPts val="0"/>
              </a:spcBef>
              <a:spcAft>
                <a:spcPts val="0"/>
              </a:spcAft>
              <a:buClr>
                <a:schemeClr val="dk2"/>
              </a:buClr>
              <a:buSzPts val="2400"/>
              <a:buNone/>
              <a:defRPr i="1" sz="2400">
                <a:solidFill>
                  <a:schemeClr val="dk2"/>
                </a:solidFill>
              </a:defRPr>
            </a:lvl5pPr>
            <a:lvl6pPr lvl="5" algn="ctr">
              <a:spcBef>
                <a:spcPts val="0"/>
              </a:spcBef>
              <a:spcAft>
                <a:spcPts val="0"/>
              </a:spcAft>
              <a:buClr>
                <a:schemeClr val="dk2"/>
              </a:buClr>
              <a:buSzPts val="2400"/>
              <a:buNone/>
              <a:defRPr i="1" sz="2400">
                <a:solidFill>
                  <a:schemeClr val="dk2"/>
                </a:solidFill>
              </a:defRPr>
            </a:lvl6pPr>
            <a:lvl7pPr lvl="6" algn="ctr">
              <a:spcBef>
                <a:spcPts val="0"/>
              </a:spcBef>
              <a:spcAft>
                <a:spcPts val="0"/>
              </a:spcAft>
              <a:buClr>
                <a:schemeClr val="dk2"/>
              </a:buClr>
              <a:buSzPts val="2400"/>
              <a:buNone/>
              <a:defRPr i="1" sz="2400">
                <a:solidFill>
                  <a:schemeClr val="dk2"/>
                </a:solidFill>
              </a:defRPr>
            </a:lvl7pPr>
            <a:lvl8pPr lvl="7" algn="ctr">
              <a:spcBef>
                <a:spcPts val="0"/>
              </a:spcBef>
              <a:spcAft>
                <a:spcPts val="0"/>
              </a:spcAft>
              <a:buClr>
                <a:schemeClr val="dk2"/>
              </a:buClr>
              <a:buSzPts val="2400"/>
              <a:buNone/>
              <a:defRPr i="1" sz="2400">
                <a:solidFill>
                  <a:schemeClr val="dk2"/>
                </a:solidFill>
              </a:defRPr>
            </a:lvl8pPr>
            <a:lvl9pPr lvl="8" algn="ctr">
              <a:spcBef>
                <a:spcPts val="0"/>
              </a:spcBef>
              <a:spcAft>
                <a:spcPts val="0"/>
              </a:spcAft>
              <a:buClr>
                <a:schemeClr val="dk2"/>
              </a:buClr>
              <a:buSzPts val="2400"/>
              <a:buNone/>
              <a:defRPr i="1" sz="2400">
                <a:solidFill>
                  <a:schemeClr val="dk2"/>
                </a:solidFill>
              </a:defRPr>
            </a:lvl9pPr>
          </a:lstStyle>
          <a:p/>
        </p:txBody>
      </p:sp>
      <p:sp>
        <p:nvSpPr>
          <p:cNvPr id="15" name="Google Shape;15;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3"/>
          <p:cNvSpPr/>
          <p:nvPr/>
        </p:nvSpPr>
        <p:spPr>
          <a:xfrm flipH="1" rot="10800000">
            <a:off x="0" y="1163100"/>
            <a:ext cx="9144000" cy="39804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 name="Google Shape;18;p3"/>
          <p:cNvSpPr/>
          <p:nvPr/>
        </p:nvSpPr>
        <p:spPr>
          <a:xfrm flipH="1">
            <a:off x="4526627" y="571349"/>
            <a:ext cx="4617373" cy="590502"/>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 name="Google Shape;19;p3"/>
          <p:cNvSpPr/>
          <p:nvPr/>
        </p:nvSpPr>
        <p:spPr>
          <a:xfrm rot="10800000">
            <a:off x="4526627" y="1162132"/>
            <a:ext cx="4617373" cy="571096"/>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 name="Google Shape;20;p3"/>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1" name="Google Shape;21;p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2" name="Google Shape;22;p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4"/>
          <p:cNvSpPr/>
          <p:nvPr/>
        </p:nvSpPr>
        <p:spPr>
          <a:xfrm flipH="1" rot="10800000">
            <a:off x="0" y="1163100"/>
            <a:ext cx="9144000" cy="39804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5" name="Google Shape;25;p4"/>
          <p:cNvSpPr/>
          <p:nvPr/>
        </p:nvSpPr>
        <p:spPr>
          <a:xfrm rot="10800000">
            <a:off x="4526627" y="1162132"/>
            <a:ext cx="4617373" cy="571096"/>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7" name="Google Shape;27;p4"/>
          <p:cNvSpPr txBox="1"/>
          <p:nvPr>
            <p:ph idx="1" type="body"/>
          </p:nvPr>
        </p:nvSpPr>
        <p:spPr>
          <a:xfrm>
            <a:off x="457200" y="1200150"/>
            <a:ext cx="3994500" cy="3725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8" name="Google Shape;28;p4"/>
          <p:cNvSpPr/>
          <p:nvPr/>
        </p:nvSpPr>
        <p:spPr>
          <a:xfrm flipH="1">
            <a:off x="4526627" y="571349"/>
            <a:ext cx="4617373" cy="590502"/>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 name="Google Shape;29;p4"/>
          <p:cNvSpPr txBox="1"/>
          <p:nvPr>
            <p:ph idx="2" type="body"/>
          </p:nvPr>
        </p:nvSpPr>
        <p:spPr>
          <a:xfrm>
            <a:off x="4692274" y="1200150"/>
            <a:ext cx="3994500" cy="3725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0" name="Google Shape;30;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5"/>
          <p:cNvSpPr/>
          <p:nvPr/>
        </p:nvSpPr>
        <p:spPr>
          <a:xfrm flipH="1" rot="10800000">
            <a:off x="0" y="1163100"/>
            <a:ext cx="9144000" cy="39804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5"/>
          <p:cNvSpPr/>
          <p:nvPr/>
        </p:nvSpPr>
        <p:spPr>
          <a:xfrm flipH="1">
            <a:off x="4526627" y="571349"/>
            <a:ext cx="4617373" cy="590502"/>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4" name="Google Shape;34;p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5" name="Google Shape;35;p5"/>
          <p:cNvSpPr/>
          <p:nvPr/>
        </p:nvSpPr>
        <p:spPr>
          <a:xfrm rot="10800000">
            <a:off x="4526627" y="1162132"/>
            <a:ext cx="4617373" cy="571096"/>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7" name="Shape 37"/>
        <p:cNvGrpSpPr/>
        <p:nvPr/>
      </p:nvGrpSpPr>
      <p:grpSpPr>
        <a:xfrm>
          <a:off x="0" y="0"/>
          <a:ext cx="0" cy="0"/>
          <a:chOff x="0" y="0"/>
          <a:chExt cx="0" cy="0"/>
        </a:xfrm>
      </p:grpSpPr>
      <p:sp>
        <p:nvSpPr>
          <p:cNvPr id="38" name="Google Shape;38;p6"/>
          <p:cNvSpPr/>
          <p:nvPr/>
        </p:nvSpPr>
        <p:spPr>
          <a:xfrm flipH="1" rot="10800000">
            <a:off x="0" y="4412700"/>
            <a:ext cx="9144000" cy="7308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9" name="Google Shape;39;p6"/>
          <p:cNvSpPr/>
          <p:nvPr/>
        </p:nvSpPr>
        <p:spPr>
          <a:xfrm flipH="1">
            <a:off x="4526627" y="3820834"/>
            <a:ext cx="4617373" cy="590502"/>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6"/>
          <p:cNvSpPr/>
          <p:nvPr/>
        </p:nvSpPr>
        <p:spPr>
          <a:xfrm rot="10800000">
            <a:off x="4526627" y="4411618"/>
            <a:ext cx="4617373" cy="571096"/>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6"/>
          <p:cNvSpPr txBox="1"/>
          <p:nvPr>
            <p:ph idx="1" type="body"/>
          </p:nvPr>
        </p:nvSpPr>
        <p:spPr>
          <a:xfrm>
            <a:off x="457200" y="4421727"/>
            <a:ext cx="8229600" cy="5052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Clr>
                <a:schemeClr val="dk2"/>
              </a:buClr>
              <a:buSzPts val="2400"/>
              <a:buNone/>
              <a:defRPr i="1" sz="2400">
                <a:solidFill>
                  <a:schemeClr val="dk2"/>
                </a:solidFill>
              </a:defRPr>
            </a:lvl1pPr>
          </a:lstStyle>
          <a:p/>
        </p:txBody>
      </p:sp>
      <p:sp>
        <p:nvSpPr>
          <p:cNvPr id="42" name="Google Shape;42;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3" name="Shape 43"/>
        <p:cNvGrpSpPr/>
        <p:nvPr/>
      </p:nvGrpSpPr>
      <p:grpSpPr>
        <a:xfrm>
          <a:off x="0" y="0"/>
          <a:ext cx="0" cy="0"/>
          <a:chOff x="0" y="0"/>
          <a:chExt cx="0" cy="0"/>
        </a:xfrm>
      </p:grpSpPr>
      <p:sp>
        <p:nvSpPr>
          <p:cNvPr id="44" name="Google Shape;44;p7"/>
          <p:cNvSpPr/>
          <p:nvPr/>
        </p:nvSpPr>
        <p:spPr>
          <a:xfrm>
            <a:off x="6676" y="76256"/>
            <a:ext cx="9134131" cy="5054792"/>
          </a:xfrm>
          <a:custGeom>
            <a:rect b="b" l="l" r="r" t="t"/>
            <a:pathLst>
              <a:path extrusionOk="0" h="6739723" w="9157023">
                <a:moveTo>
                  <a:pt x="1629" y="0"/>
                </a:moveTo>
                <a:lnTo>
                  <a:pt x="9157023" y="4340980"/>
                </a:lnTo>
                <a:lnTo>
                  <a:pt x="1593" y="6739723"/>
                </a:lnTo>
                <a:cubicBezTo>
                  <a:pt x="-3941" y="5123960"/>
                  <a:pt x="7163" y="1615763"/>
                  <a:pt x="1629" y="0"/>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plane">
    <p:bg>
      <p:bgPr>
        <a:gradFill>
          <a:gsLst>
            <a:gs pos="0">
              <a:schemeClr val="accent1"/>
            </a:gs>
            <a:gs pos="100000">
              <a:schemeClr val="dk2"/>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1pPr>
            <a:lvl2pPr lvl="1">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2pPr>
            <a:lvl3pPr lvl="2">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3pPr>
            <a:lvl4pPr lvl="3">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4pPr>
            <a:lvl5pPr lvl="4">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5pPr>
            <a:lvl6pPr lvl="5">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6pPr>
            <a:lvl7pPr lvl="6">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7pPr>
            <a:lvl8pPr lvl="7">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8pPr>
            <a:lvl9pPr lvl="8">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Font typeface="Georgia"/>
              <a:buChar char="●"/>
              <a:defRPr sz="3000">
                <a:solidFill>
                  <a:schemeClr val="dk1"/>
                </a:solidFill>
                <a:latin typeface="Georgia"/>
                <a:ea typeface="Georgia"/>
                <a:cs typeface="Georgia"/>
                <a:sym typeface="Georgia"/>
              </a:defRPr>
            </a:lvl1pPr>
            <a:lvl2pPr indent="-381000" lvl="1" marL="914400">
              <a:spcBef>
                <a:spcPts val="0"/>
              </a:spcBef>
              <a:spcAft>
                <a:spcPts val="0"/>
              </a:spcAft>
              <a:buClr>
                <a:schemeClr val="dk1"/>
              </a:buClr>
              <a:buSzPts val="2400"/>
              <a:buFont typeface="Georgia"/>
              <a:buChar char="○"/>
              <a:defRPr sz="2400">
                <a:solidFill>
                  <a:schemeClr val="dk1"/>
                </a:solidFill>
                <a:latin typeface="Georgia"/>
                <a:ea typeface="Georgia"/>
                <a:cs typeface="Georgia"/>
                <a:sym typeface="Georgia"/>
              </a:defRPr>
            </a:lvl2pPr>
            <a:lvl3pPr indent="-381000" lvl="2" marL="1371600">
              <a:spcBef>
                <a:spcPts val="0"/>
              </a:spcBef>
              <a:spcAft>
                <a:spcPts val="0"/>
              </a:spcAft>
              <a:buClr>
                <a:schemeClr val="dk1"/>
              </a:buClr>
              <a:buSzPts val="2400"/>
              <a:buFont typeface="Georgia"/>
              <a:buChar char="■"/>
              <a:defRPr sz="2400">
                <a:solidFill>
                  <a:schemeClr val="dk1"/>
                </a:solidFill>
                <a:latin typeface="Georgia"/>
                <a:ea typeface="Georgia"/>
                <a:cs typeface="Georgia"/>
                <a:sym typeface="Georgia"/>
              </a:defRPr>
            </a:lvl3pPr>
            <a:lvl4pPr indent="-342900" lvl="3" marL="1828800">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4pPr>
            <a:lvl5pPr indent="-342900" lvl="4" marL="2286000">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5pPr>
            <a:lvl6pPr indent="-342900" lvl="5" marL="2743200">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6pPr>
            <a:lvl7pPr indent="-342900" lvl="6" marL="3200400">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7pPr>
            <a:lvl8pPr indent="-342900" lvl="7" marL="3657600">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8pPr>
            <a:lvl9pPr indent="-342900" lvl="8" marL="4114800">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lt2"/>
                </a:solidFill>
                <a:latin typeface="Georgia"/>
                <a:ea typeface="Georgia"/>
                <a:cs typeface="Georgia"/>
                <a:sym typeface="Georgia"/>
              </a:defRPr>
            </a:lvl1pPr>
            <a:lvl2pPr lvl="1" algn="r">
              <a:buNone/>
              <a:defRPr sz="1300">
                <a:solidFill>
                  <a:schemeClr val="lt2"/>
                </a:solidFill>
                <a:latin typeface="Georgia"/>
                <a:ea typeface="Georgia"/>
                <a:cs typeface="Georgia"/>
                <a:sym typeface="Georgia"/>
              </a:defRPr>
            </a:lvl2pPr>
            <a:lvl3pPr lvl="2" algn="r">
              <a:buNone/>
              <a:defRPr sz="1300">
                <a:solidFill>
                  <a:schemeClr val="lt2"/>
                </a:solidFill>
                <a:latin typeface="Georgia"/>
                <a:ea typeface="Georgia"/>
                <a:cs typeface="Georgia"/>
                <a:sym typeface="Georgia"/>
              </a:defRPr>
            </a:lvl3pPr>
            <a:lvl4pPr lvl="3" algn="r">
              <a:buNone/>
              <a:defRPr sz="1300">
                <a:solidFill>
                  <a:schemeClr val="lt2"/>
                </a:solidFill>
                <a:latin typeface="Georgia"/>
                <a:ea typeface="Georgia"/>
                <a:cs typeface="Georgia"/>
                <a:sym typeface="Georgia"/>
              </a:defRPr>
            </a:lvl4pPr>
            <a:lvl5pPr lvl="4" algn="r">
              <a:buNone/>
              <a:defRPr sz="1300">
                <a:solidFill>
                  <a:schemeClr val="lt2"/>
                </a:solidFill>
                <a:latin typeface="Georgia"/>
                <a:ea typeface="Georgia"/>
                <a:cs typeface="Georgia"/>
                <a:sym typeface="Georgia"/>
              </a:defRPr>
            </a:lvl5pPr>
            <a:lvl6pPr lvl="5" algn="r">
              <a:buNone/>
              <a:defRPr sz="1300">
                <a:solidFill>
                  <a:schemeClr val="lt2"/>
                </a:solidFill>
                <a:latin typeface="Georgia"/>
                <a:ea typeface="Georgia"/>
                <a:cs typeface="Georgia"/>
                <a:sym typeface="Georgia"/>
              </a:defRPr>
            </a:lvl6pPr>
            <a:lvl7pPr lvl="6" algn="r">
              <a:buNone/>
              <a:defRPr sz="1300">
                <a:solidFill>
                  <a:schemeClr val="lt2"/>
                </a:solidFill>
                <a:latin typeface="Georgia"/>
                <a:ea typeface="Georgia"/>
                <a:cs typeface="Georgia"/>
                <a:sym typeface="Georgia"/>
              </a:defRPr>
            </a:lvl7pPr>
            <a:lvl8pPr lvl="7" algn="r">
              <a:buNone/>
              <a:defRPr sz="1300">
                <a:solidFill>
                  <a:schemeClr val="lt2"/>
                </a:solidFill>
                <a:latin typeface="Georgia"/>
                <a:ea typeface="Georgia"/>
                <a:cs typeface="Georgia"/>
                <a:sym typeface="Georgia"/>
              </a:defRPr>
            </a:lvl8pPr>
            <a:lvl9pPr lvl="8" algn="r">
              <a:buNone/>
              <a:defRPr sz="1300">
                <a:solidFill>
                  <a:schemeClr val="lt2"/>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ieeexplore.ieee.org/xpl/mostRecentIssue.jsp?punumber=990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8"/>
          <p:cNvSpPr txBox="1"/>
          <p:nvPr>
            <p:ph type="ctrTitle"/>
          </p:nvPr>
        </p:nvSpPr>
        <p:spPr>
          <a:xfrm>
            <a:off x="685800" y="1746893"/>
            <a:ext cx="7772400" cy="123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REAL TIME INTRUSION DETECTION</a:t>
            </a:r>
            <a:endParaRPr/>
          </a:p>
        </p:txBody>
      </p:sp>
      <p:sp>
        <p:nvSpPr>
          <p:cNvPr id="51" name="Google Shape;51;p8"/>
          <p:cNvSpPr txBox="1"/>
          <p:nvPr>
            <p:ph idx="1" type="subTitle"/>
          </p:nvPr>
        </p:nvSpPr>
        <p:spPr>
          <a:xfrm>
            <a:off x="2667200" y="3836382"/>
            <a:ext cx="7772400" cy="666600"/>
          </a:xfrm>
          <a:prstGeom prst="rect">
            <a:avLst/>
          </a:prstGeom>
        </p:spPr>
        <p:txBody>
          <a:bodyPr anchorCtr="0" anchor="t" bIns="91425" lIns="91425" spcFirstLastPara="1" rIns="91425" wrap="square" tIns="91425">
            <a:noAutofit/>
          </a:bodyPr>
          <a:lstStyle/>
          <a:p>
            <a:pPr indent="0" lvl="0" marL="1828800" rtl="0" algn="l">
              <a:spcBef>
                <a:spcPts val="0"/>
              </a:spcBef>
              <a:spcAft>
                <a:spcPts val="0"/>
              </a:spcAft>
              <a:buNone/>
            </a:pPr>
            <a:r>
              <a:rPr i="0" lang="en" sz="1800">
                <a:latin typeface="Times New Roman"/>
                <a:ea typeface="Times New Roman"/>
                <a:cs typeface="Times New Roman"/>
                <a:sym typeface="Times New Roman"/>
              </a:rPr>
              <a:t>   PRESENTED BY:</a:t>
            </a:r>
            <a:endParaRPr i="0" sz="1800">
              <a:latin typeface="Times New Roman"/>
              <a:ea typeface="Times New Roman"/>
              <a:cs typeface="Times New Roman"/>
              <a:sym typeface="Times New Roman"/>
            </a:endParaRPr>
          </a:p>
          <a:p>
            <a:pPr indent="0" lvl="0" marL="0" rtl="0" algn="ctr">
              <a:spcBef>
                <a:spcPts val="0"/>
              </a:spcBef>
              <a:spcAft>
                <a:spcPts val="0"/>
              </a:spcAft>
              <a:buNone/>
            </a:pPr>
            <a:r>
              <a:rPr i="0" lang="en" sz="1800">
                <a:latin typeface="Times New Roman"/>
                <a:ea typeface="Times New Roman"/>
                <a:cs typeface="Times New Roman"/>
                <a:sym typeface="Times New Roman"/>
              </a:rPr>
              <a:t>DARSHAN D SHAH        1PI11IS035</a:t>
            </a:r>
            <a:endParaRPr i="0" sz="1800">
              <a:latin typeface="Times New Roman"/>
              <a:ea typeface="Times New Roman"/>
              <a:cs typeface="Times New Roman"/>
              <a:sym typeface="Times New Roman"/>
            </a:endParaRPr>
          </a:p>
          <a:p>
            <a:pPr indent="0" lvl="0" marL="0" rtl="0" algn="ctr">
              <a:spcBef>
                <a:spcPts val="0"/>
              </a:spcBef>
              <a:spcAft>
                <a:spcPts val="0"/>
              </a:spcAft>
              <a:buNone/>
            </a:pPr>
            <a:r>
              <a:rPr i="0" lang="en" sz="1800">
                <a:latin typeface="Times New Roman"/>
                <a:ea typeface="Times New Roman"/>
                <a:cs typeface="Times New Roman"/>
                <a:sym typeface="Times New Roman"/>
              </a:rPr>
              <a:t>GANESH CHANDRA      1PI11IS038</a:t>
            </a:r>
            <a:endParaRPr i="0" sz="1800">
              <a:latin typeface="Times New Roman"/>
              <a:ea typeface="Times New Roman"/>
              <a:cs typeface="Times New Roman"/>
              <a:sym typeface="Times New Roman"/>
            </a:endParaRPr>
          </a:p>
          <a:p>
            <a:pPr indent="0" lvl="0" marL="0" rtl="0" algn="ctr">
              <a:spcBef>
                <a:spcPts val="0"/>
              </a:spcBef>
              <a:spcAft>
                <a:spcPts val="0"/>
              </a:spcAft>
              <a:buNone/>
            </a:pPr>
            <a:r>
              <a:t/>
            </a:r>
            <a:endParaRPr i="0" sz="1800">
              <a:latin typeface="Times New Roman"/>
              <a:ea typeface="Times New Roman"/>
              <a:cs typeface="Times New Roman"/>
              <a:sym typeface="Times New Roman"/>
            </a:endParaRPr>
          </a:p>
          <a:p>
            <a:pPr indent="0" lvl="0" marL="0" rtl="0" algn="ctr">
              <a:spcBef>
                <a:spcPts val="0"/>
              </a:spcBef>
              <a:spcAft>
                <a:spcPts val="0"/>
              </a:spcAft>
              <a:buNone/>
            </a:pPr>
            <a:r>
              <a:t/>
            </a:r>
            <a:endParaRPr i="0" sz="1800">
              <a:latin typeface="Times New Roman"/>
              <a:ea typeface="Times New Roman"/>
              <a:cs typeface="Times New Roman"/>
              <a:sym typeface="Times New Roman"/>
            </a:endParaRPr>
          </a:p>
        </p:txBody>
      </p:sp>
      <p:sp>
        <p:nvSpPr>
          <p:cNvPr id="52" name="Google Shape;52;p8"/>
          <p:cNvSpPr txBox="1"/>
          <p:nvPr/>
        </p:nvSpPr>
        <p:spPr>
          <a:xfrm>
            <a:off x="396300" y="3872075"/>
            <a:ext cx="2980500" cy="10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GUIDED BY:</a:t>
            </a:r>
            <a:endParaRPr/>
          </a:p>
          <a:p>
            <a:pPr indent="0" lvl="0" marL="0" rtl="0" algn="l">
              <a:spcBef>
                <a:spcPts val="0"/>
              </a:spcBef>
              <a:spcAft>
                <a:spcPts val="0"/>
              </a:spcAft>
              <a:buNone/>
            </a:pPr>
            <a:r>
              <a:rPr lang="en" sz="1800"/>
              <a:t>Dr. NATRAJAN S</a:t>
            </a:r>
            <a:endParaRPr sz="1800"/>
          </a:p>
          <a:p>
            <a:pPr indent="0" lvl="0" marL="0" rtl="0" algn="l">
              <a:spcBef>
                <a:spcPts val="0"/>
              </a:spcBef>
              <a:spcAft>
                <a:spcPts val="0"/>
              </a:spcAft>
              <a:buNone/>
            </a:pPr>
            <a:r>
              <a:rPr lang="en"/>
              <a:t>Professor Dept Of ISE </a:t>
            </a:r>
            <a:endParaRPr/>
          </a:p>
          <a:p>
            <a:pPr indent="0" lvl="0" marL="0" rtl="0" algn="l">
              <a:spcBef>
                <a:spcPts val="0"/>
              </a:spcBef>
              <a:spcAft>
                <a:spcPts val="0"/>
              </a:spcAft>
              <a:buNone/>
            </a:pPr>
            <a:r>
              <a:rPr lang="en"/>
              <a:t>PESIT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SERVER SIDE PROGRAMMING</a:t>
            </a:r>
            <a:endParaRPr sz="3100"/>
          </a:p>
        </p:txBody>
      </p:sp>
      <p:sp>
        <p:nvSpPr>
          <p:cNvPr id="108" name="Google Shape;108;p1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Check the drive for any new intruder images</a:t>
            </a:r>
            <a:endParaRPr sz="1400"/>
          </a:p>
          <a:p>
            <a:pPr indent="0" lvl="0" marL="0" rtl="0" algn="l">
              <a:spcBef>
                <a:spcPts val="600"/>
              </a:spcBef>
              <a:spcAft>
                <a:spcPts val="0"/>
              </a:spcAft>
              <a:buNone/>
            </a:pPr>
            <a:r>
              <a:rPr lang="en" sz="1400"/>
              <a:t> if any new images present</a:t>
            </a:r>
            <a:endParaRPr sz="1400"/>
          </a:p>
          <a:p>
            <a:pPr indent="0" lvl="0" marL="0" rtl="0" algn="l">
              <a:spcBef>
                <a:spcPts val="600"/>
              </a:spcBef>
              <a:spcAft>
                <a:spcPts val="0"/>
              </a:spcAft>
              <a:buNone/>
            </a:pPr>
            <a:r>
              <a:rPr lang="en" sz="1400"/>
              <a:t>{</a:t>
            </a:r>
            <a:endParaRPr sz="1400"/>
          </a:p>
          <a:p>
            <a:pPr indent="0" lvl="0" marL="0" rtl="0" algn="l">
              <a:spcBef>
                <a:spcPts val="600"/>
              </a:spcBef>
              <a:spcAft>
                <a:spcPts val="0"/>
              </a:spcAft>
              <a:buNone/>
            </a:pPr>
            <a:r>
              <a:rPr lang="en" sz="1400"/>
              <a:t>	Upload all the new images to the server</a:t>
            </a:r>
            <a:endParaRPr sz="1400"/>
          </a:p>
          <a:p>
            <a:pPr indent="457200" lvl="0" marL="0" rtl="0" algn="l">
              <a:spcBef>
                <a:spcPts val="600"/>
              </a:spcBef>
              <a:spcAft>
                <a:spcPts val="0"/>
              </a:spcAft>
              <a:buNone/>
            </a:pPr>
            <a:r>
              <a:rPr lang="en" sz="1400"/>
              <a:t>Notify the user to check his android application to find out the suspicious activity going on in</a:t>
            </a:r>
            <a:endParaRPr sz="1400"/>
          </a:p>
          <a:p>
            <a:pPr indent="457200" lvl="0" marL="0" rtl="0" algn="l">
              <a:spcBef>
                <a:spcPts val="600"/>
              </a:spcBef>
              <a:spcAft>
                <a:spcPts val="0"/>
              </a:spcAft>
              <a:buNone/>
            </a:pPr>
            <a:r>
              <a:rPr lang="en" sz="1400"/>
              <a:t>his house</a:t>
            </a:r>
            <a:endParaRPr sz="1400"/>
          </a:p>
          <a:p>
            <a:pPr indent="0" lvl="0" marL="0" rtl="0" algn="l">
              <a:spcBef>
                <a:spcPts val="600"/>
              </a:spcBef>
              <a:spcAft>
                <a:spcPts val="0"/>
              </a:spcAft>
              <a:buNone/>
            </a:pPr>
            <a:r>
              <a:rPr lang="en" sz="1400"/>
              <a:t>}</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ANDROID APPLICATION</a:t>
            </a:r>
            <a:endParaRPr sz="3100"/>
          </a:p>
        </p:txBody>
      </p:sp>
      <p:sp>
        <p:nvSpPr>
          <p:cNvPr id="114" name="Google Shape;114;p18"/>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Check if the user is registered</a:t>
            </a:r>
            <a:endParaRPr sz="1400"/>
          </a:p>
          <a:p>
            <a:pPr indent="0" lvl="0" marL="0" rtl="0" algn="l">
              <a:spcBef>
                <a:spcPts val="600"/>
              </a:spcBef>
              <a:spcAft>
                <a:spcPts val="0"/>
              </a:spcAft>
              <a:buNone/>
            </a:pPr>
            <a:r>
              <a:rPr lang="en" sz="1400"/>
              <a:t>if the user is not registered</a:t>
            </a:r>
            <a:endParaRPr sz="1400"/>
          </a:p>
          <a:p>
            <a:pPr indent="0" lvl="0" marL="0" rtl="0" algn="l">
              <a:spcBef>
                <a:spcPts val="600"/>
              </a:spcBef>
              <a:spcAft>
                <a:spcPts val="0"/>
              </a:spcAft>
              <a:buNone/>
            </a:pPr>
            <a:r>
              <a:rPr lang="en" sz="1400"/>
              <a:t>{</a:t>
            </a:r>
            <a:endParaRPr sz="1400"/>
          </a:p>
          <a:p>
            <a:pPr indent="0" lvl="0" marL="0" rtl="0" algn="l">
              <a:spcBef>
                <a:spcPts val="600"/>
              </a:spcBef>
              <a:spcAft>
                <a:spcPts val="0"/>
              </a:spcAft>
              <a:buNone/>
            </a:pPr>
            <a:r>
              <a:rPr lang="en" sz="1400"/>
              <a:t>	prompt the user to sign up using his email id</a:t>
            </a:r>
            <a:endParaRPr sz="1400"/>
          </a:p>
          <a:p>
            <a:pPr indent="0" lvl="0" marL="0" rtl="0" algn="l">
              <a:spcBef>
                <a:spcPts val="600"/>
              </a:spcBef>
              <a:spcAft>
                <a:spcPts val="0"/>
              </a:spcAft>
              <a:buNone/>
            </a:pPr>
            <a:r>
              <a:rPr lang="en" sz="1400"/>
              <a:t>}</a:t>
            </a:r>
            <a:endParaRPr sz="1400"/>
          </a:p>
          <a:p>
            <a:pPr indent="0" lvl="0" marL="0" rtl="0" algn="l">
              <a:spcBef>
                <a:spcPts val="600"/>
              </a:spcBef>
              <a:spcAft>
                <a:spcPts val="0"/>
              </a:spcAft>
              <a:buNone/>
            </a:pPr>
            <a:r>
              <a:rPr lang="en" sz="1400"/>
              <a:t>if the user is registered</a:t>
            </a:r>
            <a:endParaRPr sz="1400"/>
          </a:p>
          <a:p>
            <a:pPr indent="0" lvl="0" marL="0" rtl="0" algn="l">
              <a:spcBef>
                <a:spcPts val="600"/>
              </a:spcBef>
              <a:spcAft>
                <a:spcPts val="0"/>
              </a:spcAft>
              <a:buNone/>
            </a:pPr>
            <a:r>
              <a:rPr lang="en" sz="1400"/>
              <a:t>{</a:t>
            </a:r>
            <a:endParaRPr sz="1400"/>
          </a:p>
          <a:p>
            <a:pPr indent="0" lvl="0" marL="0" rtl="0" algn="l">
              <a:spcBef>
                <a:spcPts val="600"/>
              </a:spcBef>
              <a:spcAft>
                <a:spcPts val="0"/>
              </a:spcAft>
              <a:buNone/>
            </a:pPr>
            <a:r>
              <a:rPr lang="en" sz="1400"/>
              <a:t>	Display the images of the intruder present in the server</a:t>
            </a:r>
            <a:endParaRPr sz="1400"/>
          </a:p>
          <a:p>
            <a:pPr indent="0" lvl="0" marL="0" rtl="0" algn="l">
              <a:spcBef>
                <a:spcPts val="600"/>
              </a:spcBef>
              <a:spcAft>
                <a:spcPts val="0"/>
              </a:spcAft>
              <a:buNone/>
            </a:pPr>
            <a:r>
              <a:rPr lang="en" sz="1400"/>
              <a:t>}</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DEMONSTRABLE RESULTS</a:t>
            </a:r>
            <a:endParaRPr/>
          </a:p>
        </p:txBody>
      </p:sp>
      <p:sp>
        <p:nvSpPr>
          <p:cNvPr id="120" name="Google Shape;120;p1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just">
              <a:lnSpc>
                <a:spcPct val="150000"/>
              </a:lnSpc>
              <a:spcBef>
                <a:spcPts val="600"/>
              </a:spcBef>
              <a:spcAft>
                <a:spcPts val="0"/>
              </a:spcAft>
              <a:buNone/>
            </a:pPr>
            <a:r>
              <a:rPr lang="en" sz="1400">
                <a:latin typeface="Times New Roman"/>
                <a:ea typeface="Times New Roman"/>
                <a:cs typeface="Times New Roman"/>
                <a:sym typeface="Times New Roman"/>
              </a:rPr>
              <a:t>We have done the testing of the system with a 20 second video recording</a:t>
            </a:r>
            <a:endParaRPr sz="1400">
              <a:latin typeface="Times New Roman"/>
              <a:ea typeface="Times New Roman"/>
              <a:cs typeface="Times New Roman"/>
              <a:sym typeface="Times New Roman"/>
            </a:endParaRPr>
          </a:p>
          <a:p>
            <a:pPr indent="-317500" lvl="0" marL="457200" rtl="0" algn="just">
              <a:lnSpc>
                <a:spcPct val="150000"/>
              </a:lnSpc>
              <a:spcBef>
                <a:spcPts val="600"/>
              </a:spcBef>
              <a:spcAft>
                <a:spcPts val="0"/>
              </a:spcAft>
              <a:buSzPts val="1400"/>
              <a:buFont typeface="Times New Roman"/>
              <a:buChar char="●"/>
            </a:pPr>
            <a:r>
              <a:rPr lang="en" sz="1400">
                <a:latin typeface="Times New Roman"/>
                <a:ea typeface="Times New Roman"/>
                <a:cs typeface="Times New Roman"/>
                <a:sym typeface="Times New Roman"/>
              </a:rPr>
              <a:t>When there has been considerable motion, it has been recorded</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human present in those frames has been detected.</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face of the human has been detected and recognised</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When the person is recognised as a member of the house, his images are not stored and the motion detection continues.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When the user has been recognised as an intruder, the images are stored in the database and the owner is notified.</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images have been displayed correctly to the owner on his android application.</a:t>
            </a:r>
            <a:endParaRPr sz="1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OUTPUT SNAPSHOTS:</a:t>
            </a:r>
            <a:endParaRPr sz="3000"/>
          </a:p>
        </p:txBody>
      </p:sp>
      <p:pic>
        <p:nvPicPr>
          <p:cNvPr descr="29Apr2015_0141479.jpg" id="126" name="Google Shape;126;p20"/>
          <p:cNvPicPr preferRelativeResize="0"/>
          <p:nvPr/>
        </p:nvPicPr>
        <p:blipFill>
          <a:blip r:embed="rId3">
            <a:alphaModFix/>
          </a:blip>
          <a:stretch>
            <a:fillRect/>
          </a:stretch>
        </p:blipFill>
        <p:spPr>
          <a:xfrm>
            <a:off x="86925" y="1991525"/>
            <a:ext cx="3360250" cy="1890149"/>
          </a:xfrm>
          <a:prstGeom prst="rect">
            <a:avLst/>
          </a:prstGeom>
          <a:noFill/>
          <a:ln>
            <a:noFill/>
          </a:ln>
        </p:spPr>
      </p:pic>
      <p:pic>
        <p:nvPicPr>
          <p:cNvPr descr="102cropHuman.jpg" id="127" name="Google Shape;127;p20"/>
          <p:cNvPicPr preferRelativeResize="0"/>
          <p:nvPr/>
        </p:nvPicPr>
        <p:blipFill>
          <a:blip r:embed="rId4">
            <a:alphaModFix/>
          </a:blip>
          <a:stretch>
            <a:fillRect/>
          </a:stretch>
        </p:blipFill>
        <p:spPr>
          <a:xfrm>
            <a:off x="4237325" y="1269697"/>
            <a:ext cx="1689450" cy="3797600"/>
          </a:xfrm>
          <a:prstGeom prst="rect">
            <a:avLst/>
          </a:prstGeom>
          <a:noFill/>
          <a:ln>
            <a:noFill/>
          </a:ln>
        </p:spPr>
      </p:pic>
      <p:pic>
        <p:nvPicPr>
          <p:cNvPr descr="6face.jpg" id="128" name="Google Shape;128;p20"/>
          <p:cNvPicPr preferRelativeResize="0"/>
          <p:nvPr/>
        </p:nvPicPr>
        <p:blipFill>
          <a:blip r:embed="rId5">
            <a:alphaModFix/>
          </a:blip>
          <a:stretch>
            <a:fillRect/>
          </a:stretch>
        </p:blipFill>
        <p:spPr>
          <a:xfrm>
            <a:off x="6751922" y="1266918"/>
            <a:ext cx="1689450" cy="38031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CONTINUED...</a:t>
            </a:r>
            <a:endParaRPr sz="3000"/>
          </a:p>
        </p:txBody>
      </p:sp>
      <p:pic>
        <p:nvPicPr>
          <p:cNvPr descr="photo 1.PNG" id="134" name="Google Shape;134;p21"/>
          <p:cNvPicPr preferRelativeResize="0"/>
          <p:nvPr/>
        </p:nvPicPr>
        <p:blipFill>
          <a:blip r:embed="rId3">
            <a:alphaModFix/>
          </a:blip>
          <a:stretch>
            <a:fillRect/>
          </a:stretch>
        </p:blipFill>
        <p:spPr>
          <a:xfrm>
            <a:off x="260926" y="1205650"/>
            <a:ext cx="2100949" cy="3735075"/>
          </a:xfrm>
          <a:prstGeom prst="rect">
            <a:avLst/>
          </a:prstGeom>
          <a:noFill/>
          <a:ln>
            <a:noFill/>
          </a:ln>
        </p:spPr>
      </p:pic>
      <p:pic>
        <p:nvPicPr>
          <p:cNvPr descr="photo 2.PNG" id="135" name="Google Shape;135;p21"/>
          <p:cNvPicPr preferRelativeResize="0"/>
          <p:nvPr/>
        </p:nvPicPr>
        <p:blipFill>
          <a:blip r:embed="rId4">
            <a:alphaModFix/>
          </a:blip>
          <a:stretch>
            <a:fillRect/>
          </a:stretch>
        </p:blipFill>
        <p:spPr>
          <a:xfrm>
            <a:off x="3365425" y="1205650"/>
            <a:ext cx="2100949" cy="3735021"/>
          </a:xfrm>
          <a:prstGeom prst="rect">
            <a:avLst/>
          </a:prstGeom>
          <a:noFill/>
          <a:ln>
            <a:noFill/>
          </a:ln>
        </p:spPr>
      </p:pic>
      <p:pic>
        <p:nvPicPr>
          <p:cNvPr descr="photo 3.PNG" id="136" name="Google Shape;136;p21"/>
          <p:cNvPicPr preferRelativeResize="0"/>
          <p:nvPr/>
        </p:nvPicPr>
        <p:blipFill>
          <a:blip r:embed="rId5">
            <a:alphaModFix/>
          </a:blip>
          <a:stretch>
            <a:fillRect/>
          </a:stretch>
        </p:blipFill>
        <p:spPr>
          <a:xfrm>
            <a:off x="6505025" y="1205674"/>
            <a:ext cx="2100949" cy="3735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42" name="Google Shape;142;p22"/>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600"/>
              </a:spcBef>
              <a:spcAft>
                <a:spcPts val="0"/>
              </a:spcAft>
              <a:buSzPts val="1400"/>
              <a:buFont typeface="Times New Roman"/>
              <a:buChar char="●"/>
            </a:pPr>
            <a:r>
              <a:rPr lang="en" sz="1400">
                <a:latin typeface="Times New Roman"/>
                <a:ea typeface="Times New Roman"/>
                <a:cs typeface="Times New Roman"/>
                <a:sym typeface="Times New Roman"/>
              </a:rPr>
              <a:t>Running the entire system on raspberry pi.</a:t>
            </a:r>
            <a:endParaRPr sz="14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Increasing the efficiency of all the modules.</a:t>
            </a:r>
            <a:endParaRPr sz="1400">
              <a:latin typeface="Times New Roman"/>
              <a:ea typeface="Times New Roman"/>
              <a:cs typeface="Times New Roman"/>
              <a:sym typeface="Times New Roman"/>
            </a:endParaRPr>
          </a:p>
          <a:p>
            <a:pPr indent="0" lvl="0" marL="0" rtl="0" algn="l">
              <a:spcBef>
                <a:spcPts val="60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1968050" y="1722004"/>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THANK YOU</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FORMULATION</a:t>
            </a:r>
            <a:endParaRPr/>
          </a:p>
        </p:txBody>
      </p:sp>
      <p:sp>
        <p:nvSpPr>
          <p:cNvPr id="58" name="Google Shape;58;p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just">
              <a:lnSpc>
                <a:spcPct val="150000"/>
              </a:lnSpc>
              <a:spcBef>
                <a:spcPts val="600"/>
              </a:spcBef>
              <a:spcAft>
                <a:spcPts val="0"/>
              </a:spcAft>
              <a:buNone/>
            </a:pPr>
            <a:r>
              <a:rPr lang="en" sz="1800"/>
              <a:t>The current intrusion detection systems use infrared cameras to detect the intruders in a house. As this system uses heat to detect humans, the system can be falsely triggered and the human cannot be identified. With the improvements in the image processing in the past decade we can now not only detect humans but also identify them with the help of simple cameras.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4" name="Google Shape;64;p10"/>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Clr>
                <a:schemeClr val="dk1"/>
              </a:buClr>
              <a:buSzPts val="1100"/>
              <a:buFont typeface="Arial"/>
              <a:buNone/>
            </a:pPr>
            <a:r>
              <a:rPr lang="en" sz="1800"/>
              <a:t>The system being developed uses motion detection coupled with human detection and face recognition which will help solve the current problem in the intrusion detection systems. Also the cost of an infrared cameras are high. Our system uses webcams to execute the same.</a:t>
            </a:r>
            <a:endParaRPr sz="1800"/>
          </a:p>
          <a:p>
            <a:pPr indent="0" lvl="0" marL="0" rtl="0" algn="l">
              <a:spcBef>
                <a:spcPts val="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70" name="Google Shape;70;p1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SzPts val="1800"/>
              <a:buChar char="●"/>
            </a:pPr>
            <a:r>
              <a:rPr lang="en" sz="1800"/>
              <a:t>Image difference threshold strategies and shadow detection</a:t>
            </a:r>
            <a:endParaRPr sz="1800"/>
          </a:p>
          <a:p>
            <a:pPr indent="457200" lvl="0" marL="457200" rtl="0" algn="l">
              <a:lnSpc>
                <a:spcPct val="150000"/>
              </a:lnSpc>
              <a:spcBef>
                <a:spcPts val="600"/>
              </a:spcBef>
              <a:spcAft>
                <a:spcPts val="0"/>
              </a:spcAft>
              <a:buNone/>
            </a:pPr>
            <a:r>
              <a:rPr lang="en" sz="1400">
                <a:latin typeface="Times New Roman"/>
                <a:ea typeface="Times New Roman"/>
                <a:cs typeface="Times New Roman"/>
                <a:sym typeface="Times New Roman"/>
              </a:rPr>
              <a:t>Paul L. Rosin and Tim Ellis  at </a:t>
            </a:r>
            <a:r>
              <a:rPr lang="en" sz="1400">
                <a:solidFill>
                  <a:srgbClr val="000000"/>
                </a:solidFill>
                <a:highlight>
                  <a:srgbClr val="FFFFFF"/>
                </a:highlight>
                <a:latin typeface="Times New Roman"/>
                <a:ea typeface="Times New Roman"/>
                <a:cs typeface="Times New Roman"/>
                <a:sym typeface="Times New Roman"/>
              </a:rPr>
              <a:t>Proceeding BMVC '05 Proceedings of the 2005 British conference </a:t>
            </a:r>
            <a:endParaRPr sz="1400">
              <a:solidFill>
                <a:srgbClr val="000000"/>
              </a:solidFill>
              <a:highlight>
                <a:srgbClr val="FFFFFF"/>
              </a:highlight>
              <a:latin typeface="Times New Roman"/>
              <a:ea typeface="Times New Roman"/>
              <a:cs typeface="Times New Roman"/>
              <a:sym typeface="Times New Roman"/>
            </a:endParaRPr>
          </a:p>
          <a:p>
            <a:pPr indent="457200" lvl="0" marL="457200" rtl="0" algn="l">
              <a:lnSpc>
                <a:spcPct val="150000"/>
              </a:lnSpc>
              <a:spcBef>
                <a:spcPts val="6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on machine vision (Vol. 1)</a:t>
            </a:r>
            <a:endParaRPr sz="1400">
              <a:solidFill>
                <a:srgbClr val="000000"/>
              </a:solidFill>
              <a:highlight>
                <a:srgbClr val="FFFFFF"/>
              </a:highlight>
              <a:latin typeface="Times New Roman"/>
              <a:ea typeface="Times New Roman"/>
              <a:cs typeface="Times New Roman"/>
              <a:sym typeface="Times New Roman"/>
            </a:endParaRPr>
          </a:p>
          <a:p>
            <a:pPr indent="0" lvl="0" marL="457200" rtl="0" algn="l">
              <a:lnSpc>
                <a:spcPct val="150000"/>
              </a:lnSpc>
              <a:spcBef>
                <a:spcPts val="600"/>
              </a:spcBef>
              <a:spcAft>
                <a:spcPts val="0"/>
              </a:spcAft>
              <a:buNone/>
            </a:pPr>
            <a:r>
              <a:t/>
            </a:r>
            <a:endParaRPr sz="1800"/>
          </a:p>
          <a:p>
            <a:pPr indent="-342900" lvl="0" marL="457200" rtl="0" algn="l">
              <a:lnSpc>
                <a:spcPct val="150000"/>
              </a:lnSpc>
              <a:spcBef>
                <a:spcPts val="600"/>
              </a:spcBef>
              <a:spcAft>
                <a:spcPts val="0"/>
              </a:spcAft>
              <a:buSzPts val="1800"/>
              <a:buChar char="●"/>
            </a:pPr>
            <a:r>
              <a:rPr lang="en" sz="1800"/>
              <a:t>Histograms of Oriented Gradients for Human Detection</a:t>
            </a:r>
            <a:endParaRPr sz="1800"/>
          </a:p>
          <a:p>
            <a:pPr indent="0" lvl="0" marL="914400" rtl="0" algn="l">
              <a:lnSpc>
                <a:spcPct val="150000"/>
              </a:lnSpc>
              <a:spcBef>
                <a:spcPts val="600"/>
              </a:spcBef>
              <a:spcAft>
                <a:spcPts val="0"/>
              </a:spcAft>
              <a:buNone/>
            </a:pPr>
            <a:r>
              <a:rPr lang="en" sz="1400">
                <a:solidFill>
                  <a:srgbClr val="000000"/>
                </a:solidFill>
                <a:latin typeface="Times New Roman"/>
                <a:ea typeface="Times New Roman"/>
                <a:cs typeface="Times New Roman"/>
                <a:sym typeface="Times New Roman"/>
              </a:rPr>
              <a:t>Navneet Dalal and Bill Triggs </a:t>
            </a:r>
            <a:r>
              <a:rPr lang="en" sz="1400">
                <a:solidFill>
                  <a:srgbClr val="000000"/>
                </a:solidFill>
                <a:highlight>
                  <a:srgbClr val="FFFFFF"/>
                </a:highlight>
                <a:uFill>
                  <a:noFill/>
                </a:uFill>
                <a:latin typeface="Times New Roman"/>
                <a:ea typeface="Times New Roman"/>
                <a:cs typeface="Times New Roman"/>
                <a:sym typeface="Times New Roman"/>
                <a:hlinkClick r:id="rId3"/>
              </a:rPr>
              <a:t>Computer Vision and Pattern Recognition, 2005. CVPR 2005. IEEE Computer Society Conference</a:t>
            </a: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2"/>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t>SYSTEM DESIGN</a:t>
            </a:r>
            <a:endParaRPr/>
          </a:p>
        </p:txBody>
      </p:sp>
      <p:sp>
        <p:nvSpPr>
          <p:cNvPr id="76" name="Google Shape;76;p12"/>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600"/>
              </a:spcBef>
              <a:spcAft>
                <a:spcPts val="0"/>
              </a:spcAft>
              <a:buSzPts val="1400"/>
              <a:buFont typeface="Times New Roman"/>
              <a:buChar char="●"/>
            </a:pPr>
            <a:r>
              <a:rPr lang="en" sz="1400">
                <a:latin typeface="Times New Roman"/>
                <a:ea typeface="Times New Roman"/>
                <a:cs typeface="Times New Roman"/>
                <a:sym typeface="Times New Roman"/>
              </a:rPr>
              <a:t>Intel Core I3 processor</a:t>
            </a:r>
            <a:endParaRPr sz="14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4GB Ram</a:t>
            </a:r>
            <a:endParaRPr sz="14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Internal /External Webcam.</a:t>
            </a:r>
            <a:endParaRPr sz="1400">
              <a:latin typeface="Times New Roman"/>
              <a:ea typeface="Times New Roman"/>
              <a:cs typeface="Times New Roman"/>
              <a:sym typeface="Times New Roman"/>
            </a:endParaRPr>
          </a:p>
          <a:p>
            <a:pPr indent="0" lvl="0" marL="0" rtl="0" algn="l">
              <a:spcBef>
                <a:spcPts val="600"/>
              </a:spcBef>
              <a:spcAft>
                <a:spcPts val="0"/>
              </a:spcAft>
              <a:buNone/>
            </a:pPr>
            <a:r>
              <a:t/>
            </a:r>
            <a:endParaRPr sz="1400">
              <a:latin typeface="Times New Roman"/>
              <a:ea typeface="Times New Roman"/>
              <a:cs typeface="Times New Roman"/>
              <a:sym typeface="Times New Roman"/>
            </a:endParaRPr>
          </a:p>
        </p:txBody>
      </p:sp>
      <p:pic>
        <p:nvPicPr>
          <p:cNvPr descr="image.jpg" id="77" name="Google Shape;77;p12"/>
          <p:cNvPicPr preferRelativeResize="0"/>
          <p:nvPr/>
        </p:nvPicPr>
        <p:blipFill>
          <a:blip r:embed="rId3">
            <a:alphaModFix/>
          </a:blip>
          <a:stretch>
            <a:fillRect/>
          </a:stretch>
        </p:blipFill>
        <p:spPr>
          <a:xfrm>
            <a:off x="4049750" y="1143975"/>
            <a:ext cx="1856400" cy="399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3"/>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PSEUDO CODE</a:t>
            </a:r>
            <a:endParaRPr/>
          </a:p>
        </p:txBody>
      </p:sp>
      <p:sp>
        <p:nvSpPr>
          <p:cNvPr id="83" name="Google Shape;83;p1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1400"/>
              <a:t> The developed system consists of three parts, they are:</a:t>
            </a:r>
            <a:endParaRPr sz="1400"/>
          </a:p>
          <a:p>
            <a:pPr indent="0" lvl="0" marL="0" rtl="0" algn="l">
              <a:lnSpc>
                <a:spcPct val="150000"/>
              </a:lnSpc>
              <a:spcBef>
                <a:spcPts val="600"/>
              </a:spcBef>
              <a:spcAft>
                <a:spcPts val="0"/>
              </a:spcAft>
              <a:buNone/>
            </a:pPr>
            <a:r>
              <a:t/>
            </a:r>
            <a:endParaRPr sz="1400"/>
          </a:p>
          <a:p>
            <a:pPr indent="0" lvl="0" marL="0" rtl="0" algn="l">
              <a:spcBef>
                <a:spcPts val="600"/>
              </a:spcBef>
              <a:spcAft>
                <a:spcPts val="0"/>
              </a:spcAft>
              <a:buNone/>
            </a:pPr>
            <a:r>
              <a:t/>
            </a:r>
            <a:endParaRPr sz="1400"/>
          </a:p>
        </p:txBody>
      </p:sp>
      <p:pic>
        <p:nvPicPr>
          <p:cNvPr descr="block.png" id="84" name="Google Shape;84;p13"/>
          <p:cNvPicPr preferRelativeResize="0"/>
          <p:nvPr/>
        </p:nvPicPr>
        <p:blipFill>
          <a:blip r:embed="rId3">
            <a:alphaModFix/>
          </a:blip>
          <a:stretch>
            <a:fillRect/>
          </a:stretch>
        </p:blipFill>
        <p:spPr>
          <a:xfrm>
            <a:off x="657775" y="1884475"/>
            <a:ext cx="6972300" cy="299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4"/>
          <p:cNvSpPr txBox="1"/>
          <p:nvPr>
            <p:ph type="title"/>
          </p:nvPr>
        </p:nvSpPr>
        <p:spPr>
          <a:xfrm>
            <a:off x="457200" y="205975"/>
            <a:ext cx="8577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IMAGE PROCESSING:MOTION DETECTION	</a:t>
            </a:r>
            <a:endParaRPr sz="3100"/>
          </a:p>
        </p:txBody>
      </p:sp>
      <p:sp>
        <p:nvSpPr>
          <p:cNvPr id="90" name="Google Shape;90;p14"/>
          <p:cNvSpPr txBox="1"/>
          <p:nvPr>
            <p:ph idx="1" type="body"/>
          </p:nvPr>
        </p:nvSpPr>
        <p:spPr>
          <a:xfrm>
            <a:off x="457200" y="1208400"/>
            <a:ext cx="8229600" cy="37257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1400">
                <a:latin typeface="Times New Roman"/>
                <a:ea typeface="Times New Roman"/>
                <a:cs typeface="Times New Roman"/>
                <a:sym typeface="Times New Roman"/>
              </a:rPr>
              <a:t>Capture the video feed through a  webcam</a:t>
            </a:r>
            <a:endParaRPr sz="1400">
              <a:latin typeface="Times New Roman"/>
              <a:ea typeface="Times New Roman"/>
              <a:cs typeface="Times New Roman"/>
              <a:sym typeface="Times New Roman"/>
            </a:endParaRPr>
          </a:p>
          <a:p>
            <a:pPr indent="0" lvl="0" marL="0" rtl="0" algn="l">
              <a:lnSpc>
                <a:spcPct val="150000"/>
              </a:lnSpc>
              <a:spcBef>
                <a:spcPts val="600"/>
              </a:spcBef>
              <a:spcAft>
                <a:spcPts val="0"/>
              </a:spcAft>
              <a:buNone/>
            </a:pPr>
            <a:r>
              <a:rPr lang="en" sz="1400">
                <a:latin typeface="Times New Roman"/>
                <a:ea typeface="Times New Roman"/>
                <a:cs typeface="Times New Roman"/>
                <a:sym typeface="Times New Roman"/>
              </a:rPr>
              <a:t>Applying image differencing on the consecutive frames for the motion </a:t>
            </a:r>
            <a:endParaRPr sz="1400">
              <a:latin typeface="Times New Roman"/>
              <a:ea typeface="Times New Roman"/>
              <a:cs typeface="Times New Roman"/>
              <a:sym typeface="Times New Roman"/>
            </a:endParaRPr>
          </a:p>
          <a:p>
            <a:pPr indent="0" lvl="0" marL="0" rtl="0" algn="l">
              <a:lnSpc>
                <a:spcPct val="150000"/>
              </a:lnSpc>
              <a:spcBef>
                <a:spcPts val="600"/>
              </a:spcBef>
              <a:spcAft>
                <a:spcPts val="0"/>
              </a:spcAft>
              <a:buNone/>
            </a:pPr>
            <a:r>
              <a:rPr lang="en" sz="1400">
                <a:latin typeface="Times New Roman"/>
                <a:ea typeface="Times New Roman"/>
                <a:cs typeface="Times New Roman"/>
                <a:sym typeface="Times New Roman"/>
              </a:rPr>
              <a:t>Checking for the considerable motion by keeping a threshold.</a:t>
            </a:r>
            <a:endParaRPr sz="1400">
              <a:latin typeface="Times New Roman"/>
              <a:ea typeface="Times New Roman"/>
              <a:cs typeface="Times New Roman"/>
              <a:sym typeface="Times New Roman"/>
            </a:endParaRPr>
          </a:p>
          <a:p>
            <a:pPr indent="0" lvl="0" marL="0" rtl="0" algn="l">
              <a:lnSpc>
                <a:spcPct val="150000"/>
              </a:lnSpc>
              <a:spcBef>
                <a:spcPts val="600"/>
              </a:spcBef>
              <a:spcAft>
                <a:spcPts val="0"/>
              </a:spcAft>
              <a:buNone/>
            </a:pPr>
            <a:r>
              <a:rPr lang="en" sz="1400">
                <a:latin typeface="Times New Roman"/>
                <a:ea typeface="Times New Roman"/>
                <a:cs typeface="Times New Roman"/>
                <a:sym typeface="Times New Roman"/>
              </a:rPr>
              <a:t>If motion is detected</a:t>
            </a:r>
            <a:endParaRPr sz="1400">
              <a:latin typeface="Times New Roman"/>
              <a:ea typeface="Times New Roman"/>
              <a:cs typeface="Times New Roman"/>
              <a:sym typeface="Times New Roman"/>
            </a:endParaRPr>
          </a:p>
          <a:p>
            <a:pPr indent="0" lvl="0" marL="0" rtl="0" algn="l">
              <a:lnSpc>
                <a:spcPct val="150000"/>
              </a:lnSpc>
              <a:spcBef>
                <a:spcPts val="600"/>
              </a:spcBef>
              <a:spcAft>
                <a:spcPts val="0"/>
              </a:spcAft>
              <a:buNone/>
            </a:pPr>
            <a:r>
              <a:rPr lang="en"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0" lvl="0" marL="0" rtl="0" algn="l">
              <a:lnSpc>
                <a:spcPct val="150000"/>
              </a:lnSpc>
              <a:spcBef>
                <a:spcPts val="600"/>
              </a:spcBef>
              <a:spcAft>
                <a:spcPts val="0"/>
              </a:spcAft>
              <a:buNone/>
            </a:pPr>
            <a:r>
              <a:rPr lang="en" sz="1400">
                <a:latin typeface="Times New Roman"/>
                <a:ea typeface="Times New Roman"/>
                <a:cs typeface="Times New Roman"/>
                <a:sym typeface="Times New Roman"/>
              </a:rPr>
              <a:t>	frame is captured and stored</a:t>
            </a:r>
            <a:endParaRPr sz="1400">
              <a:latin typeface="Times New Roman"/>
              <a:ea typeface="Times New Roman"/>
              <a:cs typeface="Times New Roman"/>
              <a:sym typeface="Times New Roman"/>
            </a:endParaRPr>
          </a:p>
          <a:p>
            <a:pPr indent="0" lvl="0" marL="0" rtl="0" algn="l">
              <a:lnSpc>
                <a:spcPct val="150000"/>
              </a:lnSpc>
              <a:spcBef>
                <a:spcPts val="600"/>
              </a:spcBef>
              <a:spcAft>
                <a:spcPts val="0"/>
              </a:spcAft>
              <a:buNone/>
            </a:pPr>
            <a:r>
              <a:rPr lang="en"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IMAGE PROCESSING:HUMAN DETECTION</a:t>
            </a:r>
            <a:endParaRPr sz="3100"/>
          </a:p>
        </p:txBody>
      </p:sp>
      <p:sp>
        <p:nvSpPr>
          <p:cNvPr id="96" name="Google Shape;96;p1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1400"/>
              <a:t>Train the HOG SVM and build a classifier </a:t>
            </a:r>
            <a:endParaRPr sz="1400"/>
          </a:p>
          <a:p>
            <a:pPr indent="0" lvl="0" marL="0" rtl="0" algn="l">
              <a:lnSpc>
                <a:spcPct val="150000"/>
              </a:lnSpc>
              <a:spcBef>
                <a:spcPts val="600"/>
              </a:spcBef>
              <a:spcAft>
                <a:spcPts val="0"/>
              </a:spcAft>
              <a:buNone/>
            </a:pPr>
            <a:r>
              <a:rPr lang="en" sz="1400"/>
              <a:t>For each image saved</a:t>
            </a:r>
            <a:endParaRPr sz="1400"/>
          </a:p>
          <a:p>
            <a:pPr indent="0" lvl="0" marL="0" rtl="0" algn="l">
              <a:lnSpc>
                <a:spcPct val="150000"/>
              </a:lnSpc>
              <a:spcBef>
                <a:spcPts val="600"/>
              </a:spcBef>
              <a:spcAft>
                <a:spcPts val="0"/>
              </a:spcAft>
              <a:buNone/>
            </a:pPr>
            <a:r>
              <a:rPr lang="en" sz="1400"/>
              <a:t>{</a:t>
            </a:r>
            <a:endParaRPr sz="1400"/>
          </a:p>
          <a:p>
            <a:pPr indent="0" lvl="0" marL="0" rtl="0" algn="l">
              <a:lnSpc>
                <a:spcPct val="150000"/>
              </a:lnSpc>
              <a:spcBef>
                <a:spcPts val="600"/>
              </a:spcBef>
              <a:spcAft>
                <a:spcPts val="0"/>
              </a:spcAft>
              <a:buNone/>
            </a:pPr>
            <a:r>
              <a:rPr lang="en" sz="1400"/>
              <a:t>	The svm predicts the presence of  human</a:t>
            </a:r>
            <a:endParaRPr sz="1400"/>
          </a:p>
          <a:p>
            <a:pPr indent="0" lvl="0" marL="0" rtl="0" algn="l">
              <a:lnSpc>
                <a:spcPct val="150000"/>
              </a:lnSpc>
              <a:spcBef>
                <a:spcPts val="600"/>
              </a:spcBef>
              <a:spcAft>
                <a:spcPts val="0"/>
              </a:spcAft>
              <a:buNone/>
            </a:pPr>
            <a:r>
              <a:rPr lang="en" sz="1400"/>
              <a:t>	if(human is detected)</a:t>
            </a:r>
            <a:endParaRPr sz="1400"/>
          </a:p>
          <a:p>
            <a:pPr indent="0" lvl="0" marL="0" rtl="0" algn="l">
              <a:lnSpc>
                <a:spcPct val="150000"/>
              </a:lnSpc>
              <a:spcBef>
                <a:spcPts val="600"/>
              </a:spcBef>
              <a:spcAft>
                <a:spcPts val="0"/>
              </a:spcAft>
              <a:buNone/>
            </a:pPr>
            <a:r>
              <a:rPr lang="en" sz="1400"/>
              <a:t>		crop part of the image where human is present and saved.</a:t>
            </a:r>
            <a:endParaRPr sz="1400"/>
          </a:p>
          <a:p>
            <a:pPr indent="0" lvl="0" marL="0" rtl="0" algn="l">
              <a:lnSpc>
                <a:spcPct val="150000"/>
              </a:lnSpc>
              <a:spcBef>
                <a:spcPts val="600"/>
              </a:spcBef>
              <a:spcAft>
                <a:spcPts val="0"/>
              </a:spcAft>
              <a:buNone/>
            </a:pPr>
            <a:r>
              <a:rPr lang="en" sz="1400"/>
              <a:t>}</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IMAGE PROCESSING:FACE RECOGNITION </a:t>
            </a:r>
            <a:endParaRPr sz="3100"/>
          </a:p>
        </p:txBody>
      </p:sp>
      <p:sp>
        <p:nvSpPr>
          <p:cNvPr id="102" name="Google Shape;102;p1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1400">
                <a:latin typeface="Times New Roman"/>
                <a:ea typeface="Times New Roman"/>
                <a:cs typeface="Times New Roman"/>
                <a:sym typeface="Times New Roman"/>
              </a:rPr>
              <a:t>Train the Haar classifier with the data set.</a:t>
            </a:r>
            <a:endParaRPr sz="1400">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 sz="1400">
                <a:latin typeface="Times New Roman"/>
                <a:ea typeface="Times New Roman"/>
                <a:cs typeface="Times New Roman"/>
                <a:sym typeface="Times New Roman"/>
              </a:rPr>
              <a:t>for each image that is cropped</a:t>
            </a:r>
            <a:endParaRPr sz="1400">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 sz="1400">
                <a:latin typeface="Times New Roman"/>
                <a:ea typeface="Times New Roman"/>
                <a:cs typeface="Times New Roman"/>
                <a:sym typeface="Times New Roman"/>
              </a:rPr>
              <a:t>	the trained haar classifier will first detect the presence of a face</a:t>
            </a:r>
            <a:endParaRPr sz="1400">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 sz="1400">
                <a:latin typeface="Times New Roman"/>
                <a:ea typeface="Times New Roman"/>
                <a:cs typeface="Times New Roman"/>
                <a:sym typeface="Times New Roman"/>
              </a:rPr>
              <a:t>	if face is present</a:t>
            </a:r>
            <a:endParaRPr sz="1400">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 sz="1400">
                <a:latin typeface="Times New Roman"/>
                <a:ea typeface="Times New Roman"/>
                <a:cs typeface="Times New Roman"/>
                <a:sym typeface="Times New Roman"/>
              </a:rPr>
              <a:t>		Compare the detected face with the train classes of images to recognize the face.</a:t>
            </a:r>
            <a:endParaRPr sz="1400">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 sz="1400">
                <a:latin typeface="Times New Roman"/>
                <a:ea typeface="Times New Roman"/>
                <a:cs typeface="Times New Roman"/>
                <a:sym typeface="Times New Roman"/>
              </a:rPr>
              <a:t>                    if face is not recognised</a:t>
            </a:r>
            <a:endParaRPr sz="1400">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 sz="1400">
                <a:latin typeface="Times New Roman"/>
                <a:ea typeface="Times New Roman"/>
                <a:cs typeface="Times New Roman"/>
                <a:sym typeface="Times New Roman"/>
              </a:rPr>
              <a:t>                                Store the face as an intruder.</a:t>
            </a:r>
            <a:endParaRPr sz="1400">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 sz="1400">
                <a:latin typeface="Times New Roman"/>
                <a:ea typeface="Times New Roman"/>
                <a:cs typeface="Times New Roman"/>
                <a:sym typeface="Times New Roman"/>
              </a:rPr>
              <a:t>                    } </a:t>
            </a:r>
            <a:endParaRPr sz="1400">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 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