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8" r:id="rId6"/>
    <p:sldId id="259" r:id="rId7"/>
    <p:sldId id="271" r:id="rId8"/>
    <p:sldId id="272" r:id="rId9"/>
    <p:sldId id="274" r:id="rId10"/>
    <p:sldId id="269" r:id="rId11"/>
    <p:sldId id="262" r:id="rId12"/>
    <p:sldId id="273" r:id="rId13"/>
    <p:sldId id="263" r:id="rId14"/>
    <p:sldId id="275" r:id="rId15"/>
    <p:sldId id="26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55" autoAdjust="0"/>
    <p:restoredTop sz="94674" autoAdjust="0"/>
  </p:normalViewPr>
  <p:slideViewPr>
    <p:cSldViewPr snapToGrid="0" showGuides="1">
      <p:cViewPr varScale="1">
        <p:scale>
          <a:sx n="100" d="100"/>
          <a:sy n="100" d="100"/>
        </p:scale>
        <p:origin x="201" y="3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75" d="100"/>
          <a:sy n="75" d="100"/>
        </p:scale>
        <p:origin x="276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6770AC-E0C0-4EC1-BA80-82A2B4E21014}" type="doc">
      <dgm:prSet loTypeId="urn:microsoft.com/office/officeart/2005/8/layout/venn3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37FC7FC-C213-460B-A431-02BD6F7BA8CC}">
      <dgm:prSet phldrT="[Text]"/>
      <dgm:spPr/>
      <dgm:t>
        <a:bodyPr/>
        <a:lstStyle/>
        <a:p>
          <a:endParaRPr lang="en-US" dirty="0"/>
        </a:p>
        <a:p>
          <a:r>
            <a:rPr lang="en-US" dirty="0">
              <a:solidFill>
                <a:schemeClr val="accent5"/>
              </a:solidFill>
            </a:rPr>
            <a:t>Unemployment</a:t>
          </a:r>
        </a:p>
        <a:p>
          <a:r>
            <a:rPr lang="en-US" dirty="0"/>
            <a:t>Inflation</a:t>
          </a:r>
        </a:p>
        <a:p>
          <a:r>
            <a:rPr lang="en-US" dirty="0">
              <a:solidFill>
                <a:schemeClr val="accent5"/>
              </a:solidFill>
            </a:rPr>
            <a:t>GDP</a:t>
          </a:r>
        </a:p>
      </dgm:t>
    </dgm:pt>
    <dgm:pt modelId="{0F97557B-BF28-4A96-A671-00EFBDD451D1}" type="parTrans" cxnId="{EE1F1023-7327-45CD-BFB9-B71832FB4AC9}">
      <dgm:prSet/>
      <dgm:spPr/>
      <dgm:t>
        <a:bodyPr/>
        <a:lstStyle/>
        <a:p>
          <a:endParaRPr lang="en-US"/>
        </a:p>
      </dgm:t>
    </dgm:pt>
    <dgm:pt modelId="{87F1A413-118C-4D47-A80D-22051F3A55CD}" type="sibTrans" cxnId="{EE1F1023-7327-45CD-BFB9-B71832FB4AC9}">
      <dgm:prSet/>
      <dgm:spPr/>
      <dgm:t>
        <a:bodyPr/>
        <a:lstStyle/>
        <a:p>
          <a:endParaRPr lang="en-US"/>
        </a:p>
      </dgm:t>
    </dgm:pt>
    <dgm:pt modelId="{C9C6D31B-4465-44C2-8CC8-8EAB162E3061}">
      <dgm:prSet phldrT="[Text]" custT="1"/>
      <dgm:spPr/>
      <dgm:t>
        <a:bodyPr/>
        <a:lstStyle/>
        <a:p>
          <a:r>
            <a:rPr lang="en-US" sz="2400" b="1" u="sng" dirty="0"/>
            <a:t>2016</a:t>
          </a:r>
          <a:endParaRPr lang="en-US" sz="1900" b="1" u="sng" dirty="0"/>
        </a:p>
        <a:p>
          <a:r>
            <a:rPr lang="en-US" sz="1900" dirty="0">
              <a:solidFill>
                <a:schemeClr val="accent5"/>
              </a:solidFill>
            </a:rPr>
            <a:t>4.9%</a:t>
          </a:r>
        </a:p>
        <a:p>
          <a:r>
            <a:rPr lang="en-US" sz="1900" dirty="0"/>
            <a:t>2.1%</a:t>
          </a:r>
        </a:p>
        <a:p>
          <a:r>
            <a:rPr lang="en-US" sz="1900" dirty="0">
              <a:solidFill>
                <a:schemeClr val="accent5"/>
              </a:solidFill>
            </a:rPr>
            <a:t>1.6%</a:t>
          </a:r>
        </a:p>
      </dgm:t>
    </dgm:pt>
    <dgm:pt modelId="{35C0B6CD-7496-449E-A391-C7233F22847C}" type="parTrans" cxnId="{53091738-0F77-4D3F-99AC-0BE28E981566}">
      <dgm:prSet/>
      <dgm:spPr/>
      <dgm:t>
        <a:bodyPr/>
        <a:lstStyle/>
        <a:p>
          <a:endParaRPr lang="en-US"/>
        </a:p>
      </dgm:t>
    </dgm:pt>
    <dgm:pt modelId="{8432E6B7-2E0D-4803-9E92-C086E6AAA1A6}" type="sibTrans" cxnId="{53091738-0F77-4D3F-99AC-0BE28E981566}">
      <dgm:prSet/>
      <dgm:spPr/>
      <dgm:t>
        <a:bodyPr/>
        <a:lstStyle/>
        <a:p>
          <a:endParaRPr lang="en-US"/>
        </a:p>
      </dgm:t>
    </dgm:pt>
    <dgm:pt modelId="{BC3CD71B-B23A-449A-81A8-BE667DD23210}">
      <dgm:prSet phldrT="[Text]" custT="1"/>
      <dgm:spPr/>
      <dgm:t>
        <a:bodyPr/>
        <a:lstStyle/>
        <a:p>
          <a:r>
            <a:rPr lang="en-US" sz="2400" b="1" u="sng" dirty="0"/>
            <a:t>2017</a:t>
          </a:r>
          <a:endParaRPr lang="en-US" sz="1900" b="1" u="sng" dirty="0"/>
        </a:p>
        <a:p>
          <a:r>
            <a:rPr lang="en-US" sz="1900" dirty="0">
              <a:solidFill>
                <a:schemeClr val="accent5"/>
              </a:solidFill>
            </a:rPr>
            <a:t>4.7%</a:t>
          </a:r>
        </a:p>
        <a:p>
          <a:r>
            <a:rPr lang="en-US" sz="1900" dirty="0"/>
            <a:t>2.1%</a:t>
          </a:r>
        </a:p>
        <a:p>
          <a:r>
            <a:rPr lang="en-US" sz="1900" dirty="0">
              <a:solidFill>
                <a:schemeClr val="accent5"/>
              </a:solidFill>
            </a:rPr>
            <a:t>2.2%</a:t>
          </a:r>
        </a:p>
      </dgm:t>
    </dgm:pt>
    <dgm:pt modelId="{4ACB945E-7618-442F-B58A-E8D6A2754DF2}" type="parTrans" cxnId="{4B3579C2-F880-43BC-B2A0-E806A0F2B378}">
      <dgm:prSet/>
      <dgm:spPr/>
      <dgm:t>
        <a:bodyPr/>
        <a:lstStyle/>
        <a:p>
          <a:endParaRPr lang="en-US"/>
        </a:p>
      </dgm:t>
    </dgm:pt>
    <dgm:pt modelId="{6D8FB993-07EE-4FB0-A635-53BF6FEC20C5}" type="sibTrans" cxnId="{4B3579C2-F880-43BC-B2A0-E806A0F2B378}">
      <dgm:prSet/>
      <dgm:spPr/>
      <dgm:t>
        <a:bodyPr/>
        <a:lstStyle/>
        <a:p>
          <a:endParaRPr lang="en-US"/>
        </a:p>
      </dgm:t>
    </dgm:pt>
    <dgm:pt modelId="{742DCAA6-2251-4932-9C14-357DF5416172}">
      <dgm:prSet phldrT="[Text]" custT="1"/>
      <dgm:spPr/>
      <dgm:t>
        <a:bodyPr/>
        <a:lstStyle/>
        <a:p>
          <a:r>
            <a:rPr lang="en-US" sz="2400" b="1" u="sng" dirty="0"/>
            <a:t>2018</a:t>
          </a:r>
          <a:endParaRPr lang="en-US" sz="1900" b="1" u="sng" dirty="0"/>
        </a:p>
        <a:p>
          <a:r>
            <a:rPr lang="en-US" sz="1900" dirty="0">
              <a:solidFill>
                <a:schemeClr val="accent5"/>
              </a:solidFill>
            </a:rPr>
            <a:t>4.1%</a:t>
          </a:r>
        </a:p>
        <a:p>
          <a:r>
            <a:rPr lang="en-US" sz="1900" dirty="0"/>
            <a:t>1.9%</a:t>
          </a:r>
        </a:p>
        <a:p>
          <a:r>
            <a:rPr lang="en-US" sz="1900" dirty="0">
              <a:solidFill>
                <a:schemeClr val="accent5"/>
              </a:solidFill>
            </a:rPr>
            <a:t>2.9%</a:t>
          </a:r>
        </a:p>
      </dgm:t>
    </dgm:pt>
    <dgm:pt modelId="{6563FB6C-D53F-4ADD-916E-406C07AA9241}" type="parTrans" cxnId="{15770601-458E-47B2-8FB7-A093E6D1F403}">
      <dgm:prSet/>
      <dgm:spPr/>
      <dgm:t>
        <a:bodyPr/>
        <a:lstStyle/>
        <a:p>
          <a:endParaRPr lang="en-US"/>
        </a:p>
      </dgm:t>
    </dgm:pt>
    <dgm:pt modelId="{B82E87C1-C391-4CF3-B76B-DACD3E451DF8}" type="sibTrans" cxnId="{15770601-458E-47B2-8FB7-A093E6D1F403}">
      <dgm:prSet/>
      <dgm:spPr/>
      <dgm:t>
        <a:bodyPr/>
        <a:lstStyle/>
        <a:p>
          <a:endParaRPr lang="en-US"/>
        </a:p>
      </dgm:t>
    </dgm:pt>
    <dgm:pt modelId="{AD999E16-7DA0-4D93-871B-EC14EFF360DB}" type="pres">
      <dgm:prSet presAssocID="{D16770AC-E0C0-4EC1-BA80-82A2B4E21014}" presName="Name0" presStyleCnt="0">
        <dgm:presLayoutVars>
          <dgm:dir/>
          <dgm:resizeHandles val="exact"/>
        </dgm:presLayoutVars>
      </dgm:prSet>
      <dgm:spPr/>
    </dgm:pt>
    <dgm:pt modelId="{7D26C375-4901-4308-8065-307F6F3EEBDC}" type="pres">
      <dgm:prSet presAssocID="{237FC7FC-C213-460B-A431-02BD6F7BA8CC}" presName="Name5" presStyleLbl="vennNode1" presStyleIdx="0" presStyleCnt="4">
        <dgm:presLayoutVars>
          <dgm:bulletEnabled val="1"/>
        </dgm:presLayoutVars>
      </dgm:prSet>
      <dgm:spPr/>
    </dgm:pt>
    <dgm:pt modelId="{B8264906-9101-43BB-B3A2-F024F569AF4A}" type="pres">
      <dgm:prSet presAssocID="{87F1A413-118C-4D47-A80D-22051F3A55CD}" presName="space" presStyleCnt="0"/>
      <dgm:spPr/>
    </dgm:pt>
    <dgm:pt modelId="{658FCB3C-E015-4A96-B902-0DD1B6C13CDA}" type="pres">
      <dgm:prSet presAssocID="{C9C6D31B-4465-44C2-8CC8-8EAB162E3061}" presName="Name5" presStyleLbl="vennNode1" presStyleIdx="1" presStyleCnt="4">
        <dgm:presLayoutVars>
          <dgm:bulletEnabled val="1"/>
        </dgm:presLayoutVars>
      </dgm:prSet>
      <dgm:spPr/>
    </dgm:pt>
    <dgm:pt modelId="{7589FF55-BDF8-4BA7-8B6D-B4FCF7419A9D}" type="pres">
      <dgm:prSet presAssocID="{8432E6B7-2E0D-4803-9E92-C086E6AAA1A6}" presName="space" presStyleCnt="0"/>
      <dgm:spPr/>
    </dgm:pt>
    <dgm:pt modelId="{19F634D0-EC10-4966-BC4D-D2BEEC56858E}" type="pres">
      <dgm:prSet presAssocID="{BC3CD71B-B23A-449A-81A8-BE667DD23210}" presName="Name5" presStyleLbl="vennNode1" presStyleIdx="2" presStyleCnt="4">
        <dgm:presLayoutVars>
          <dgm:bulletEnabled val="1"/>
        </dgm:presLayoutVars>
      </dgm:prSet>
      <dgm:spPr/>
    </dgm:pt>
    <dgm:pt modelId="{ADABBDE5-5693-4046-98CE-F6C8BD3959BD}" type="pres">
      <dgm:prSet presAssocID="{6D8FB993-07EE-4FB0-A635-53BF6FEC20C5}" presName="space" presStyleCnt="0"/>
      <dgm:spPr/>
    </dgm:pt>
    <dgm:pt modelId="{9A7FED5E-F16E-4DED-8846-98EB462C369A}" type="pres">
      <dgm:prSet presAssocID="{742DCAA6-2251-4932-9C14-357DF5416172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15770601-458E-47B2-8FB7-A093E6D1F403}" srcId="{D16770AC-E0C0-4EC1-BA80-82A2B4E21014}" destId="{742DCAA6-2251-4932-9C14-357DF5416172}" srcOrd="3" destOrd="0" parTransId="{6563FB6C-D53F-4ADD-916E-406C07AA9241}" sibTransId="{B82E87C1-C391-4CF3-B76B-DACD3E451DF8}"/>
    <dgm:cxn modelId="{6EE35310-1A2B-4D73-A7EC-6FA668B39059}" type="presOf" srcId="{BC3CD71B-B23A-449A-81A8-BE667DD23210}" destId="{19F634D0-EC10-4966-BC4D-D2BEEC56858E}" srcOrd="0" destOrd="0" presId="urn:microsoft.com/office/officeart/2005/8/layout/venn3"/>
    <dgm:cxn modelId="{12E0DD14-CD03-4A65-A81D-FA24D9DFC8D9}" type="presOf" srcId="{C9C6D31B-4465-44C2-8CC8-8EAB162E3061}" destId="{658FCB3C-E015-4A96-B902-0DD1B6C13CDA}" srcOrd="0" destOrd="0" presId="urn:microsoft.com/office/officeart/2005/8/layout/venn3"/>
    <dgm:cxn modelId="{EE1F1023-7327-45CD-BFB9-B71832FB4AC9}" srcId="{D16770AC-E0C0-4EC1-BA80-82A2B4E21014}" destId="{237FC7FC-C213-460B-A431-02BD6F7BA8CC}" srcOrd="0" destOrd="0" parTransId="{0F97557B-BF28-4A96-A671-00EFBDD451D1}" sibTransId="{87F1A413-118C-4D47-A80D-22051F3A55CD}"/>
    <dgm:cxn modelId="{53091738-0F77-4D3F-99AC-0BE28E981566}" srcId="{D16770AC-E0C0-4EC1-BA80-82A2B4E21014}" destId="{C9C6D31B-4465-44C2-8CC8-8EAB162E3061}" srcOrd="1" destOrd="0" parTransId="{35C0B6CD-7496-449E-A391-C7233F22847C}" sibTransId="{8432E6B7-2E0D-4803-9E92-C086E6AAA1A6}"/>
    <dgm:cxn modelId="{DA260458-50D4-47B4-8FD1-92D9BAFCABC5}" type="presOf" srcId="{742DCAA6-2251-4932-9C14-357DF5416172}" destId="{9A7FED5E-F16E-4DED-8846-98EB462C369A}" srcOrd="0" destOrd="0" presId="urn:microsoft.com/office/officeart/2005/8/layout/venn3"/>
    <dgm:cxn modelId="{4B3579C2-F880-43BC-B2A0-E806A0F2B378}" srcId="{D16770AC-E0C0-4EC1-BA80-82A2B4E21014}" destId="{BC3CD71B-B23A-449A-81A8-BE667DD23210}" srcOrd="2" destOrd="0" parTransId="{4ACB945E-7618-442F-B58A-E8D6A2754DF2}" sibTransId="{6D8FB993-07EE-4FB0-A635-53BF6FEC20C5}"/>
    <dgm:cxn modelId="{3A6732EA-86F1-4F39-887E-42FAACB0C183}" type="presOf" srcId="{237FC7FC-C213-460B-A431-02BD6F7BA8CC}" destId="{7D26C375-4901-4308-8065-307F6F3EEBDC}" srcOrd="0" destOrd="0" presId="urn:microsoft.com/office/officeart/2005/8/layout/venn3"/>
    <dgm:cxn modelId="{B9475DFA-E768-4832-88FE-106211583772}" type="presOf" srcId="{D16770AC-E0C0-4EC1-BA80-82A2B4E21014}" destId="{AD999E16-7DA0-4D93-871B-EC14EFF360DB}" srcOrd="0" destOrd="0" presId="urn:microsoft.com/office/officeart/2005/8/layout/venn3"/>
    <dgm:cxn modelId="{58D95C7D-B748-4887-885B-E3D2858C309C}" type="presParOf" srcId="{AD999E16-7DA0-4D93-871B-EC14EFF360DB}" destId="{7D26C375-4901-4308-8065-307F6F3EEBDC}" srcOrd="0" destOrd="0" presId="urn:microsoft.com/office/officeart/2005/8/layout/venn3"/>
    <dgm:cxn modelId="{21FFE3AC-E892-4DF8-B718-80BE611A1B54}" type="presParOf" srcId="{AD999E16-7DA0-4D93-871B-EC14EFF360DB}" destId="{B8264906-9101-43BB-B3A2-F024F569AF4A}" srcOrd="1" destOrd="0" presId="urn:microsoft.com/office/officeart/2005/8/layout/venn3"/>
    <dgm:cxn modelId="{D0B37919-3DB9-4A2B-A739-1D6CDC547713}" type="presParOf" srcId="{AD999E16-7DA0-4D93-871B-EC14EFF360DB}" destId="{658FCB3C-E015-4A96-B902-0DD1B6C13CDA}" srcOrd="2" destOrd="0" presId="urn:microsoft.com/office/officeart/2005/8/layout/venn3"/>
    <dgm:cxn modelId="{14F1116E-FBF2-4ED4-9543-EE2524FDB501}" type="presParOf" srcId="{AD999E16-7DA0-4D93-871B-EC14EFF360DB}" destId="{7589FF55-BDF8-4BA7-8B6D-B4FCF7419A9D}" srcOrd="3" destOrd="0" presId="urn:microsoft.com/office/officeart/2005/8/layout/venn3"/>
    <dgm:cxn modelId="{61506FFE-446F-4F8D-B76C-D9F01A09463D}" type="presParOf" srcId="{AD999E16-7DA0-4D93-871B-EC14EFF360DB}" destId="{19F634D0-EC10-4966-BC4D-D2BEEC56858E}" srcOrd="4" destOrd="0" presId="urn:microsoft.com/office/officeart/2005/8/layout/venn3"/>
    <dgm:cxn modelId="{C0DB8E97-93EA-4946-A06E-C81B71688C67}" type="presParOf" srcId="{AD999E16-7DA0-4D93-871B-EC14EFF360DB}" destId="{ADABBDE5-5693-4046-98CE-F6C8BD3959BD}" srcOrd="5" destOrd="0" presId="urn:microsoft.com/office/officeart/2005/8/layout/venn3"/>
    <dgm:cxn modelId="{025479DC-68F1-4304-B786-8DA5F3297BBA}" type="presParOf" srcId="{AD999E16-7DA0-4D93-871B-EC14EFF360DB}" destId="{9A7FED5E-F16E-4DED-8846-98EB462C369A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6C375-4901-4308-8065-307F6F3EEBDC}">
      <dsp:nvSpPr>
        <dsp:cNvPr id="0" name=""/>
        <dsp:cNvSpPr/>
      </dsp:nvSpPr>
      <dsp:spPr>
        <a:xfrm>
          <a:off x="2586" y="758743"/>
          <a:ext cx="2594975" cy="259497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810" tIns="24130" rIns="14281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5"/>
              </a:solidFill>
            </a:rPr>
            <a:t>Unemployment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Inflation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5"/>
              </a:solidFill>
            </a:rPr>
            <a:t>GDP</a:t>
          </a:r>
        </a:p>
      </dsp:txBody>
      <dsp:txXfrm>
        <a:off x="382611" y="1138768"/>
        <a:ext cx="1834925" cy="1834925"/>
      </dsp:txXfrm>
    </dsp:sp>
    <dsp:sp modelId="{658FCB3C-E015-4A96-B902-0DD1B6C13CDA}">
      <dsp:nvSpPr>
        <dsp:cNvPr id="0" name=""/>
        <dsp:cNvSpPr/>
      </dsp:nvSpPr>
      <dsp:spPr>
        <a:xfrm>
          <a:off x="2078566" y="758743"/>
          <a:ext cx="2594975" cy="259497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810" tIns="30480" rIns="14281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dirty="0"/>
            <a:t>2016</a:t>
          </a:r>
          <a:endParaRPr lang="en-US" sz="1900" b="1" u="sng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5"/>
              </a:solidFill>
            </a:rPr>
            <a:t>4.9%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2.1%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5"/>
              </a:solidFill>
            </a:rPr>
            <a:t>1.6%</a:t>
          </a:r>
        </a:p>
      </dsp:txBody>
      <dsp:txXfrm>
        <a:off x="2458591" y="1138768"/>
        <a:ext cx="1834925" cy="1834925"/>
      </dsp:txXfrm>
    </dsp:sp>
    <dsp:sp modelId="{19F634D0-EC10-4966-BC4D-D2BEEC56858E}">
      <dsp:nvSpPr>
        <dsp:cNvPr id="0" name=""/>
        <dsp:cNvSpPr/>
      </dsp:nvSpPr>
      <dsp:spPr>
        <a:xfrm>
          <a:off x="4154546" y="758743"/>
          <a:ext cx="2594975" cy="259497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810" tIns="30480" rIns="14281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dirty="0"/>
            <a:t>2017</a:t>
          </a:r>
          <a:endParaRPr lang="en-US" sz="1900" b="1" u="sng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5"/>
              </a:solidFill>
            </a:rPr>
            <a:t>4.7%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2.1%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5"/>
              </a:solidFill>
            </a:rPr>
            <a:t>2.2%</a:t>
          </a:r>
        </a:p>
      </dsp:txBody>
      <dsp:txXfrm>
        <a:off x="4534571" y="1138768"/>
        <a:ext cx="1834925" cy="1834925"/>
      </dsp:txXfrm>
    </dsp:sp>
    <dsp:sp modelId="{9A7FED5E-F16E-4DED-8846-98EB462C369A}">
      <dsp:nvSpPr>
        <dsp:cNvPr id="0" name=""/>
        <dsp:cNvSpPr/>
      </dsp:nvSpPr>
      <dsp:spPr>
        <a:xfrm>
          <a:off x="6230527" y="758743"/>
          <a:ext cx="2594975" cy="259497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810" tIns="30480" rIns="14281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dirty="0"/>
            <a:t>2018</a:t>
          </a:r>
          <a:endParaRPr lang="en-US" sz="1900" b="1" u="sng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5"/>
              </a:solidFill>
            </a:rPr>
            <a:t>4.1%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1.9%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5"/>
              </a:solidFill>
            </a:rPr>
            <a:t>2.9%</a:t>
          </a:r>
        </a:p>
      </dsp:txBody>
      <dsp:txXfrm>
        <a:off x="6610552" y="1138768"/>
        <a:ext cx="1834925" cy="1834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10/5/2019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5504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 googled this information; need to verify and cite source in final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82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142509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633842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197634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hakoory/UCI_project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Employment Income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Adrianne Miller</a:t>
            </a:r>
          </a:p>
          <a:p>
            <a:r>
              <a:rPr lang="en-US" dirty="0"/>
              <a:t>Julia Sebring</a:t>
            </a:r>
          </a:p>
          <a:p>
            <a:r>
              <a:rPr lang="en-US" dirty="0" err="1"/>
              <a:t>Dorna</a:t>
            </a:r>
            <a:r>
              <a:rPr lang="en-US" dirty="0"/>
              <a:t> </a:t>
            </a:r>
            <a:r>
              <a:rPr lang="en-US" dirty="0" err="1"/>
              <a:t>Shakoory</a:t>
            </a:r>
            <a:endParaRPr lang="en-US" dirty="0"/>
          </a:p>
          <a:p>
            <a:r>
              <a:rPr lang="en-US" dirty="0"/>
              <a:t>Gideon Victor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b="0" dirty="0"/>
              <a:t>Option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graphicFrame>
        <p:nvGraphicFramePr>
          <p:cNvPr id="19" name="Table Placeholder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699641477"/>
              </p:ext>
            </p:extLst>
          </p:nvPr>
        </p:nvGraphicFramePr>
        <p:xfrm>
          <a:off x="609600" y="2228535"/>
          <a:ext cx="10854695" cy="34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939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</a:tblGrid>
              <a:tr h="698309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  <a:r>
              <a:rPr lang="en-US" b="0" dirty="0">
                <a:latin typeface="Calibri Light" panose="020F0302020204030204" pitchFamily="34" charset="0"/>
              </a:rPr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08213-4B25-4856-AD84-75AC2B7EB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22929" y="3461162"/>
            <a:ext cx="5141608" cy="815415"/>
          </a:xfrm>
        </p:spPr>
        <p:txBody>
          <a:bodyPr/>
          <a:lstStyle/>
          <a:p>
            <a:pPr>
              <a:tabLst>
                <a:tab pos="1543050" algn="l"/>
              </a:tabLst>
            </a:pPr>
            <a:r>
              <a:rPr lang="en-US" dirty="0"/>
              <a:t>Adrianne Miller	◊   </a:t>
            </a:r>
            <a:r>
              <a:rPr lang="en-US" dirty="0" err="1"/>
              <a:t>Dorna</a:t>
            </a:r>
            <a:r>
              <a:rPr lang="en-US" dirty="0"/>
              <a:t> </a:t>
            </a:r>
            <a:r>
              <a:rPr lang="en-US" dirty="0" err="1"/>
              <a:t>Shakoory</a:t>
            </a:r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Julia Sebring 	◊   Gideon Victor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2928" y="4132577"/>
            <a:ext cx="4321321" cy="288000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https://github.com/dshakoory/UCI_project1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BD05F-6F41-4DC6-98B4-D58BCFF6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  <a:r>
              <a:rPr lang="en-US" b="0" dirty="0">
                <a:latin typeface="Calibri Light" panose="020F0302020204030204" pitchFamily="34" charset="0"/>
              </a:rPr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08213-4B25-4856-AD84-75AC2B7E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3842" y="3792045"/>
            <a:ext cx="4911633" cy="2561130"/>
          </a:xfrm>
        </p:spPr>
        <p:txBody>
          <a:bodyPr>
            <a:normAutofit/>
          </a:bodyPr>
          <a:lstStyle/>
          <a:p>
            <a:r>
              <a:rPr lang="en-US" dirty="0"/>
              <a:t>Focus</a:t>
            </a:r>
          </a:p>
          <a:p>
            <a:r>
              <a:rPr lang="en-US" dirty="0"/>
              <a:t>Questions</a:t>
            </a:r>
          </a:p>
          <a:p>
            <a:r>
              <a:rPr lang="en-US" dirty="0"/>
              <a:t>Background Info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0" dirty="0"/>
              <a:t>focus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Cracking the job market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5850568" cy="29582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Many people are encouraged to pursue trending jobs with the expectation that the money will be good. What does the data show?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0" dirty="0"/>
              <a:t>questions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5850568" cy="29582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What happens to income when job numbers grow?</a:t>
            </a:r>
          </a:p>
          <a:p>
            <a:pPr lvl="0"/>
            <a:r>
              <a:rPr lang="en-US" dirty="0"/>
              <a:t>Which industries are trending and what do their incomes look like? </a:t>
            </a:r>
          </a:p>
          <a:p>
            <a:pPr lvl="0"/>
            <a:r>
              <a:rPr lang="en-US" dirty="0"/>
              <a:t>Where does data analytics rank in growth and income?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8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0" dirty="0"/>
              <a:t>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 Dept of Labor – Bureau of Labor Statistics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5850568" cy="29582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Data for 2016, 2017, &amp; 2018</a:t>
            </a:r>
          </a:p>
          <a:p>
            <a:pPr lvl="0"/>
            <a:r>
              <a:rPr lang="en-US" dirty="0"/>
              <a:t>Approximately ½ million rows</a:t>
            </a:r>
          </a:p>
          <a:p>
            <a:pPr lvl="0"/>
            <a:r>
              <a:rPr lang="en-US" dirty="0"/>
              <a:t>Focused exclusively on data for the 50 states (i.e. no territories)</a:t>
            </a:r>
          </a:p>
          <a:p>
            <a:pPr lvl="0"/>
            <a:r>
              <a:rPr lang="en-US" dirty="0"/>
              <a:t>Created </a:t>
            </a:r>
            <a:r>
              <a:rPr lang="en-US" dirty="0" err="1"/>
              <a:t>dataframes</a:t>
            </a:r>
            <a:r>
              <a:rPr lang="en-US" dirty="0"/>
              <a:t> that look at industries nationwide and by state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8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522224-9913-4A24-BC82-80F4391582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D2DC9F-174D-4B9E-B0AB-837CE4BF1BA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A77A58-5537-4526-A1D2-AA0C630B795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1AFF8A-E8EB-4E1D-9DCF-A6141F21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  <a:r>
              <a:rPr lang="en-US" b="0" dirty="0"/>
              <a:t>Information</a:t>
            </a:r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488E4DF-2272-41F6-B722-0F8F76F0F116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544494352"/>
              </p:ext>
            </p:extLst>
          </p:nvPr>
        </p:nvGraphicFramePr>
        <p:xfrm>
          <a:off x="520699" y="2005763"/>
          <a:ext cx="8828089" cy="4112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595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6596737" cy="1147969"/>
          </a:xfrm>
        </p:spPr>
        <p:txBody>
          <a:bodyPr>
            <a:normAutofit/>
          </a:bodyPr>
          <a:lstStyle/>
          <a:p>
            <a:r>
              <a:rPr lang="en-US" dirty="0"/>
              <a:t>Our </a:t>
            </a:r>
            <a:r>
              <a:rPr lang="en-US" b="0" dirty="0"/>
              <a:t>analysis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National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Most popular</a:t>
            </a:r>
          </a:p>
          <a:p>
            <a:pPr>
              <a:buClr>
                <a:schemeClr val="accent2"/>
              </a:buClr>
            </a:pPr>
            <a:r>
              <a:rPr lang="en-US" dirty="0"/>
              <a:t>Highest paying</a:t>
            </a:r>
          </a:p>
          <a:p>
            <a:pPr>
              <a:buClr>
                <a:schemeClr val="accent2"/>
              </a:buClr>
            </a:pPr>
            <a:r>
              <a:rPr lang="en-US" dirty="0"/>
              <a:t>Highest rates of growth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Sed in molestie est. Cras ornare turpis at ligula posuere, sit amet accumsan neque lobortis.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</a:t>
            </a:r>
            <a:r>
              <a:rPr lang="en-US" b="0" dirty="0"/>
              <a:t>Option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Lorem ipsum dolor sit amet, consectetur adipiscing elit. </a:t>
            </a:r>
          </a:p>
          <a:p>
            <a:pPr>
              <a:buClr>
                <a:schemeClr val="accent2"/>
              </a:buClr>
            </a:pPr>
            <a:r>
              <a:rPr lang="en-US" dirty="0"/>
              <a:t>Ut fermentum a magna ut eleifend. Integer convallis suscipit ante eu varius. </a:t>
            </a:r>
          </a:p>
          <a:p>
            <a:pPr>
              <a:buClr>
                <a:schemeClr val="accent2"/>
              </a:buClr>
            </a:pPr>
            <a:r>
              <a:rPr lang="en-US" dirty="0"/>
              <a:t>Morbi a purus dolor. Suspendisse sit amet ipsum finibus justo viverra blandit. </a:t>
            </a:r>
          </a:p>
          <a:p>
            <a:pPr>
              <a:buClr>
                <a:schemeClr val="accent2"/>
              </a:buClr>
            </a:pPr>
            <a:r>
              <a:rPr lang="en-US" dirty="0"/>
              <a:t>Ut congue quis tortor eget sodales. 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32175115"/>
              </p:ext>
            </p:extLst>
          </p:nvPr>
        </p:nvGraphicFramePr>
        <p:xfrm>
          <a:off x="5049147" y="13407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919030F-1318-4621-81DF-A5A84255E0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084EE-7E4D-4871-BC3A-E85BC629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9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documentManagement/types"/>
    <ds:schemaRef ds:uri="http://purl.org/dc/terms/"/>
    <ds:schemaRef ds:uri="71af3243-3dd4-4a8d-8c0d-dd76da1f02a5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411</Words>
  <Application>Microsoft Office PowerPoint</Application>
  <PresentationFormat>Widescreen</PresentationFormat>
  <Paragraphs>111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Gill Sans SemiBold</vt:lpstr>
      <vt:lpstr>Times New Roman</vt:lpstr>
      <vt:lpstr>Office Theme</vt:lpstr>
      <vt:lpstr>Employment Income Trends</vt:lpstr>
      <vt:lpstr>Overview  </vt:lpstr>
      <vt:lpstr>Our focus</vt:lpstr>
      <vt:lpstr>Our questions</vt:lpstr>
      <vt:lpstr>Our data</vt:lpstr>
      <vt:lpstr>Background Information</vt:lpstr>
      <vt:lpstr>Our analysis</vt:lpstr>
      <vt:lpstr>Chart Option</vt:lpstr>
      <vt:lpstr>PowerPoint Presentation</vt:lpstr>
      <vt:lpstr>Table Option</vt:lpstr>
      <vt:lpstr>Questions?  </vt:lpstr>
      <vt:lpstr>Thank You.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2019-10-05T20:10:34Z</dcterms:created>
  <dcterms:modified xsi:type="dcterms:W3CDTF">2019-10-06T23:27:58Z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