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6" r:id="rId4"/>
    <p:sldId id="257" r:id="rId5"/>
    <p:sldId id="259" r:id="rId6"/>
    <p:sldId id="260" r:id="rId7"/>
    <p:sldId id="264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odar Shanke" initials="DS" lastIdx="1" clrIdx="0">
    <p:extLst>
      <p:ext uri="{19B8F6BF-5375-455C-9EA6-DF929625EA0E}">
        <p15:presenceInfo xmlns:p15="http://schemas.microsoft.com/office/powerpoint/2012/main" userId="2f57f060333bb3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66672-B62C-427C-A868-88BCC5CE4AD1}" v="64" dt="2020-05-20T11:3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E2-39A4-4835-9316-5DA65477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064-5E80-41D1-906E-E541F6D8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2D2A-A5ED-4176-8E00-98F3C6FE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0F43-C952-4C12-BCBC-507C1F3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A567-AA51-44BB-AD11-1CBD3D6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6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4039-DE45-4142-A89B-FE52606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5323C-B6E9-4F9A-B453-BCE5EC7E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2DDA-B850-4B94-98CC-6CF9711F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20B-7E0D-4146-B707-232CFD1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E6AE-7D80-420E-A37F-7EBEFFD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12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8C7E1-B792-48F8-804F-D6668A301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82F3-03A2-4D6D-9888-FAF099BA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9245-1EBB-4161-8F53-3B61F2F0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0804-7E3C-4331-81ED-89365DC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5A27-484F-4233-980E-0B52A014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6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38B-8BDA-4793-9428-8C3331B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93E-EA2F-49A3-86F5-54E28303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DDBB-6613-4F35-BDD8-F0875A9F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CF7C-0A37-40D1-9AE7-FD9B697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C6DE-2ADB-4DE6-ADF9-D35660D4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A3A-AAAC-4B00-92F1-7608203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2B9C-364B-4E2C-8A54-FA688D51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6D28-378A-4F06-AF9F-01F3986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3ED7-8284-48D5-8083-57DBFDE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E67E-4DAF-4B11-913C-6A7B0395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3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68D-76BF-4C64-A49C-974AD483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F54D-77A2-4E23-A21F-B0B244A7A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B5A47-7201-42F0-91FE-4F349230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EF17-9D2B-455A-9F49-1CDCCAB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4675-6202-48B9-9065-FF751450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11A4-7112-4BF4-BC79-4A08CD98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6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2B8-B150-4E23-AE1A-BCE95689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C583-E97D-4375-A718-577D2DFA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77649-4556-4D88-9ED8-B74D0D23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A4FF-14E1-4B6C-84A7-3B84DF45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B77A0-441F-4B36-B342-3098E1D1A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D4798-EC11-465F-9118-3D479B2F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D533C-EB8E-4EB5-9A50-1EB6B065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FCFC9-F805-4A0B-8594-C2AA3F0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B56D-53C8-43AE-A447-D0E6CF9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2F2B4-04C5-4602-BF74-F52DB9C5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797B-6CDA-4A20-98FC-E59A44BD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3D03C-BA5D-423D-B02B-914CD0DD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CA2C2-42B6-4AB1-8A74-345CB711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469A-47E7-49A0-B121-57F4E013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E933-0BF3-497C-9390-20E840B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1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93F3-3AD6-4A19-BC32-2E352299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3CF6-B15E-4728-A4EA-60F7890C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32DA-DA05-4BCC-B740-C2870B16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F13A-9D1F-45B2-A33B-D55BCA5A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3D40-C6F3-4A30-B999-2367DE75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2702-9960-4C5A-84A9-23A52C4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6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3766-09BD-4638-8C8A-DEC309DC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E871-A62B-4B30-AE5F-5D7045EC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EA84-9AFF-412B-A9F8-42DAD9D0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705A-5D11-4533-A28E-B651493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044A-F7DE-49AC-A958-098607DA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472D-575E-4D32-AA12-D808FF48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F055-1296-494B-A18C-4FB2AB87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4CFC-4F52-40D0-9545-3B0E45FA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6868-F12C-4A24-BB87-D178D403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B636-5B29-435D-9061-1493BD3D4C08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C3E1-D463-4756-978B-3955DB514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AB3F-89E8-40DA-B76E-FB4ADB82D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8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theunion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invocation-eventsourcemapp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8D1-DDD6-431D-AB1B-006623CE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548" y="1511167"/>
            <a:ext cx="5315930" cy="4167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 dirty="0"/>
              <a:t>AMAZON </a:t>
            </a:r>
            <a:br>
              <a:rPr lang="en-US" sz="9600" dirty="0"/>
            </a:br>
            <a:r>
              <a:rPr lang="en-US" sz="9600" dirty="0"/>
              <a:t>API </a:t>
            </a:r>
            <a:br>
              <a:rPr lang="en-US" sz="9600" dirty="0"/>
            </a:br>
            <a:r>
              <a:rPr lang="en-US" sz="9600" dirty="0"/>
              <a:t>GATEWAY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2007A-F601-49BA-903C-38DE28F4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" r="5439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003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75F-5236-4269-95DE-BD972AD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 – Package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A83A-E027-40B0-974F-F9409159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/>
              <a:t>SAM needs an s3 bucket – Let’s create One</a:t>
            </a:r>
          </a:p>
          <a:p>
            <a:pPr marL="0" indent="0">
              <a:buNone/>
            </a:pPr>
            <a:r>
              <a:rPr lang="en-AU" i="1" dirty="0" err="1"/>
              <a:t>aws</a:t>
            </a:r>
            <a:r>
              <a:rPr lang="en-AU" i="1" dirty="0"/>
              <a:t> s3 mb s3://damz-demo-sam </a:t>
            </a:r>
            <a:r>
              <a:rPr lang="en-AU" dirty="0"/>
              <a:t>--region ap-southeast-2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cd ~/demo-</a:t>
            </a:r>
            <a:r>
              <a:rPr lang="en-AU" dirty="0" err="1"/>
              <a:t>sam</a:t>
            </a:r>
            <a:r>
              <a:rPr lang="en-AU" dirty="0"/>
              <a:t>/env-booking-</a:t>
            </a:r>
            <a:r>
              <a:rPr lang="en-AU" dirty="0" err="1"/>
              <a:t>api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sam</a:t>
            </a:r>
            <a:r>
              <a:rPr lang="en-AU" dirty="0"/>
              <a:t> package \</a:t>
            </a:r>
          </a:p>
          <a:p>
            <a:pPr marL="0" indent="0">
              <a:buNone/>
            </a:pPr>
            <a:r>
              <a:rPr lang="en-AU" dirty="0"/>
              <a:t>--template-file </a:t>
            </a:r>
            <a:r>
              <a:rPr lang="en-AU" i="1" dirty="0" err="1"/>
              <a:t>sam-template.yaml</a:t>
            </a:r>
            <a:r>
              <a:rPr lang="en-AU" i="1" dirty="0"/>
              <a:t> </a:t>
            </a:r>
            <a:r>
              <a:rPr lang="en-AU" dirty="0"/>
              <a:t>\</a:t>
            </a:r>
          </a:p>
          <a:p>
            <a:pPr marL="0" indent="0">
              <a:buNone/>
            </a:pPr>
            <a:r>
              <a:rPr lang="en-AU" dirty="0"/>
              <a:t>--output-template-file </a:t>
            </a:r>
            <a:r>
              <a:rPr lang="en-AU" i="1" dirty="0" err="1"/>
              <a:t>sam</a:t>
            </a:r>
            <a:r>
              <a:rPr lang="en-AU" i="1" dirty="0"/>
              <a:t>-template-</a:t>
            </a:r>
            <a:r>
              <a:rPr lang="en-AU" i="1" dirty="0" err="1"/>
              <a:t>out.yaml</a:t>
            </a:r>
            <a:r>
              <a:rPr lang="en-AU" i="1" dirty="0"/>
              <a:t> </a:t>
            </a:r>
            <a:r>
              <a:rPr lang="en-AU" dirty="0"/>
              <a:t>\</a:t>
            </a:r>
          </a:p>
          <a:p>
            <a:pPr marL="0" indent="0">
              <a:buNone/>
            </a:pPr>
            <a:r>
              <a:rPr lang="en-AU" dirty="0"/>
              <a:t>--s3-bucket </a:t>
            </a:r>
            <a:r>
              <a:rPr lang="en-AU" i="1" dirty="0" err="1"/>
              <a:t>damz</a:t>
            </a:r>
            <a:r>
              <a:rPr lang="en-AU" i="1" dirty="0"/>
              <a:t>-demo-</a:t>
            </a:r>
            <a:r>
              <a:rPr lang="en-AU" i="1" dirty="0" err="1"/>
              <a:t>sam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#Generates a CloudFormation Template </a:t>
            </a:r>
            <a:r>
              <a:rPr lang="en-AU" dirty="0" err="1">
                <a:solidFill>
                  <a:srgbClr val="00B050"/>
                </a:solidFill>
              </a:rPr>
              <a:t>sam</a:t>
            </a:r>
            <a:r>
              <a:rPr lang="en-AU" dirty="0">
                <a:solidFill>
                  <a:srgbClr val="00B050"/>
                </a:solidFill>
              </a:rPr>
              <a:t>-template-</a:t>
            </a:r>
            <a:r>
              <a:rPr lang="en-AU" dirty="0" err="1">
                <a:solidFill>
                  <a:srgbClr val="00B050"/>
                </a:solidFill>
              </a:rPr>
              <a:t>out.yaml</a:t>
            </a:r>
            <a:r>
              <a:rPr lang="en-AU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93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C462-A262-4197-8CA7-4B6FAB0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 – Deploy CloudFormation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F73C-87CE-4067-9A02-691A5A24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sam</a:t>
            </a:r>
            <a:r>
              <a:rPr lang="en-AU" dirty="0"/>
              <a:t> deploy \</a:t>
            </a:r>
          </a:p>
          <a:p>
            <a:pPr marL="0" indent="0">
              <a:buNone/>
            </a:pPr>
            <a:r>
              <a:rPr lang="en-AU" dirty="0"/>
              <a:t>--template-file </a:t>
            </a:r>
            <a:r>
              <a:rPr lang="en-AU" dirty="0" err="1"/>
              <a:t>sam</a:t>
            </a:r>
            <a:r>
              <a:rPr lang="en-AU" dirty="0"/>
              <a:t>-template-</a:t>
            </a:r>
            <a:r>
              <a:rPr lang="en-AU" dirty="0" err="1"/>
              <a:t>out.yaml</a:t>
            </a:r>
            <a:r>
              <a:rPr lang="en-AU" dirty="0"/>
              <a:t> \</a:t>
            </a:r>
          </a:p>
          <a:p>
            <a:pPr marL="0" indent="0">
              <a:buNone/>
            </a:pPr>
            <a:r>
              <a:rPr lang="en-AU" dirty="0"/>
              <a:t>--stack-name env-booking-</a:t>
            </a:r>
            <a:r>
              <a:rPr lang="en-AU" dirty="0" err="1"/>
              <a:t>api</a:t>
            </a:r>
            <a:r>
              <a:rPr lang="en-AU" dirty="0"/>
              <a:t>-stack \</a:t>
            </a:r>
          </a:p>
          <a:p>
            <a:pPr marL="0" indent="0">
              <a:buNone/>
            </a:pPr>
            <a:r>
              <a:rPr lang="en-AU" dirty="0"/>
              <a:t>--capabilities CAPABILITY_IAM \</a:t>
            </a:r>
          </a:p>
          <a:p>
            <a:pPr marL="0" indent="0">
              <a:buNone/>
            </a:pPr>
            <a:r>
              <a:rPr lang="en-AU" dirty="0"/>
              <a:t>--region ap-southeast-2</a:t>
            </a:r>
          </a:p>
          <a:p>
            <a:pPr marL="0" indent="0">
              <a:buNone/>
            </a:pPr>
            <a:r>
              <a:rPr lang="en-AU" sz="1600" dirty="0"/>
              <a:t>(note: CAPABILITY_IAM is specified </a:t>
            </a:r>
            <a:r>
              <a:rPr lang="en-US" sz="1600" dirty="0"/>
              <a:t>is used to specify that you are OK creation of IAM related resources)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409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9EF6-5FD8-4D77-95A1-B66874B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AMAZON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922C-3A42-4F6D-B419-4F87247B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4"/>
            <a:ext cx="10515600" cy="120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US" dirty="0"/>
              <a:t>Amazon API Gateway is a fully managed service that makes it easy for developers to create, publish, maintain, monitor, and secure APIs at any scale.”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36D95-B3BE-4C66-88D2-7DA2391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05" y="2612674"/>
            <a:ext cx="8335628" cy="356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CAAC9-F3D5-4225-9435-F0AE05C0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6161"/>
            <a:ext cx="1438275" cy="103822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8205A03-DAFF-4004-88D0-3DEACB15B3B8}"/>
              </a:ext>
            </a:extLst>
          </p:cNvPr>
          <p:cNvSpPr/>
          <p:nvPr/>
        </p:nvSpPr>
        <p:spPr>
          <a:xfrm>
            <a:off x="2276475" y="4206240"/>
            <a:ext cx="957613" cy="15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15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2B7-E455-4982-9940-4EC188E6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9"/>
            <a:ext cx="9144000" cy="983871"/>
          </a:xfrm>
        </p:spPr>
        <p:txBody>
          <a:bodyPr>
            <a:noAutofit/>
          </a:bodyPr>
          <a:lstStyle/>
          <a:p>
            <a:r>
              <a:rPr lang="en-AU" sz="3600" dirty="0"/>
              <a:t>API – Application Programming Interface</a:t>
            </a:r>
            <a:br>
              <a:rPr lang="en-AU" sz="1000" dirty="0"/>
            </a:br>
            <a:r>
              <a:rPr lang="en-US" sz="2400" dirty="0"/>
              <a:t>(Software intermediary that allows two applications to talk to each other)</a:t>
            </a:r>
            <a:endParaRPr lang="en-AU" sz="2400" dirty="0"/>
          </a:p>
        </p:txBody>
      </p:sp>
      <p:pic>
        <p:nvPicPr>
          <p:cNvPr id="8" name="Picture 7" descr="A picture containing cup, sitting, bottle, white&#10;&#10;Description automatically generated">
            <a:extLst>
              <a:ext uri="{FF2B5EF4-FFF2-40B4-BE49-F238E27FC236}">
                <a16:creationId xmlns:a16="http://schemas.microsoft.com/office/drawing/2014/main" id="{16BF4E11-94B2-4F46-B102-4CF5F041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0086" y="3022577"/>
            <a:ext cx="1602377" cy="1591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7E2EF-2744-4CB8-89F9-52F4DBE2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498" y="2236357"/>
            <a:ext cx="1927452" cy="1897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094355-E2B6-4818-9CDF-C8B81F85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55" y="3818107"/>
            <a:ext cx="1163645" cy="2265454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54DD314-2DAF-4011-8422-77C174BA8954}"/>
              </a:ext>
            </a:extLst>
          </p:cNvPr>
          <p:cNvSpPr/>
          <p:nvPr/>
        </p:nvSpPr>
        <p:spPr>
          <a:xfrm>
            <a:off x="1851565" y="2675524"/>
            <a:ext cx="2319160" cy="72147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Buddy, </a:t>
            </a:r>
          </a:p>
          <a:p>
            <a:pPr algn="ctr"/>
            <a:r>
              <a:rPr lang="en-AU" dirty="0"/>
              <a:t>How’s the Weather?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87681B-AB5D-4232-8B32-3D2472CF8EC5}"/>
              </a:ext>
            </a:extLst>
          </p:cNvPr>
          <p:cNvCxnSpPr/>
          <p:nvPr/>
        </p:nvCxnSpPr>
        <p:spPr>
          <a:xfrm flipV="1">
            <a:off x="1524000" y="3429000"/>
            <a:ext cx="3374571" cy="70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7EADD-286C-43AF-AC54-39F7944D381A}"/>
              </a:ext>
            </a:extLst>
          </p:cNvPr>
          <p:cNvCxnSpPr/>
          <p:nvPr/>
        </p:nvCxnSpPr>
        <p:spPr>
          <a:xfrm flipV="1">
            <a:off x="6642463" y="2845837"/>
            <a:ext cx="2397035" cy="22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04D6155E-5889-4022-BEE1-EBCA391E62BE}"/>
              </a:ext>
            </a:extLst>
          </p:cNvPr>
          <p:cNvSpPr/>
          <p:nvPr/>
        </p:nvSpPr>
        <p:spPr>
          <a:xfrm>
            <a:off x="6564084" y="1600200"/>
            <a:ext cx="2397035" cy="11678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 Weather Man</a:t>
            </a:r>
          </a:p>
          <a:p>
            <a:pPr algn="ctr"/>
            <a:r>
              <a:rPr lang="en-AU" dirty="0"/>
              <a:t>How’s the weather?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EF65ED-65F2-4E3B-808A-EF93D9F6801E}"/>
              </a:ext>
            </a:extLst>
          </p:cNvPr>
          <p:cNvCxnSpPr/>
          <p:nvPr/>
        </p:nvCxnSpPr>
        <p:spPr>
          <a:xfrm flipH="1">
            <a:off x="6642463" y="3704253"/>
            <a:ext cx="2397035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8AD3F-4783-4306-86B0-1C7417DB0764}"/>
              </a:ext>
            </a:extLst>
          </p:cNvPr>
          <p:cNvCxnSpPr>
            <a:endCxn id="20" idx="3"/>
          </p:cNvCxnSpPr>
          <p:nvPr/>
        </p:nvCxnSpPr>
        <p:spPr>
          <a:xfrm flipH="1">
            <a:off x="1524000" y="4490641"/>
            <a:ext cx="3516086" cy="4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A8654C56-9320-4EA4-B57E-767F507FDE84}"/>
              </a:ext>
            </a:extLst>
          </p:cNvPr>
          <p:cNvSpPr/>
          <p:nvPr/>
        </p:nvSpPr>
        <p:spPr>
          <a:xfrm>
            <a:off x="6783978" y="4541609"/>
            <a:ext cx="2529314" cy="1028767"/>
          </a:xfrm>
          <a:prstGeom prst="wedgeEllipseCallout">
            <a:avLst>
              <a:gd name="adj1" fmla="val 20315"/>
              <a:gd name="adj2" fmla="val -11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Does it Matter?</a:t>
            </a:r>
          </a:p>
          <a:p>
            <a:pPr algn="ctr"/>
            <a:r>
              <a:rPr lang="en-AU" dirty="0"/>
              <a:t>You are staying Home!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41E5B8EF-AED8-4AB0-814D-5F39E2A3CE55}"/>
              </a:ext>
            </a:extLst>
          </p:cNvPr>
          <p:cNvSpPr/>
          <p:nvPr/>
        </p:nvSpPr>
        <p:spPr>
          <a:xfrm>
            <a:off x="2255891" y="5156460"/>
            <a:ext cx="2319160" cy="805971"/>
          </a:xfrm>
          <a:prstGeom prst="wedgeRectCallout">
            <a:avLst>
              <a:gd name="adj1" fmla="val 54402"/>
              <a:gd name="adj2" fmla="val -13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mate, It’s the same as yesterday?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4EC5F-8C1D-4E7A-8946-D2F32908E1FC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5261FD-ECB2-4326-AC85-830E5C40F8AD}"/>
              </a:ext>
            </a:extLst>
          </p:cNvPr>
          <p:cNvGrpSpPr/>
          <p:nvPr/>
        </p:nvGrpSpPr>
        <p:grpSpPr>
          <a:xfrm>
            <a:off x="1097077" y="1492737"/>
            <a:ext cx="2397035" cy="1078957"/>
            <a:chOff x="1097077" y="1492737"/>
            <a:chExt cx="2397035" cy="10789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FC8E98-94BF-40A9-BDD0-0D5CD03117AF}"/>
                </a:ext>
              </a:extLst>
            </p:cNvPr>
            <p:cNvSpPr txBox="1"/>
            <p:nvPr/>
          </p:nvSpPr>
          <p:spPr>
            <a:xfrm>
              <a:off x="1097077" y="1492737"/>
              <a:ext cx="239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User (Method) Request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E2F245-3361-48DB-9A61-01F08592E37B}"/>
                </a:ext>
              </a:extLst>
            </p:cNvPr>
            <p:cNvCxnSpPr/>
            <p:nvPr/>
          </p:nvCxnSpPr>
          <p:spPr>
            <a:xfrm flipH="1" flipV="1">
              <a:off x="2454442" y="1878437"/>
              <a:ext cx="556703" cy="6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30BD0A-CB9B-4B48-BBA3-164C9887543D}"/>
              </a:ext>
            </a:extLst>
          </p:cNvPr>
          <p:cNvGrpSpPr/>
          <p:nvPr/>
        </p:nvGrpSpPr>
        <p:grpSpPr>
          <a:xfrm>
            <a:off x="8646253" y="1132960"/>
            <a:ext cx="2021747" cy="602060"/>
            <a:chOff x="8646253" y="1132960"/>
            <a:chExt cx="2021747" cy="602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B0733-CBAE-455E-9719-97EA05476033}"/>
                </a:ext>
              </a:extLst>
            </p:cNvPr>
            <p:cNvSpPr txBox="1"/>
            <p:nvPr/>
          </p:nvSpPr>
          <p:spPr>
            <a:xfrm>
              <a:off x="8646253" y="1132960"/>
              <a:ext cx="202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Integration Request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2D6DD3-772E-4F18-B35C-4D5B17B73432}"/>
                </a:ext>
              </a:extLst>
            </p:cNvPr>
            <p:cNvCxnSpPr/>
            <p:nvPr/>
          </p:nvCxnSpPr>
          <p:spPr>
            <a:xfrm flipV="1">
              <a:off x="8721957" y="1412479"/>
              <a:ext cx="317541" cy="322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5AED08-861E-4230-B2E8-43C7E54BE29E}"/>
              </a:ext>
            </a:extLst>
          </p:cNvPr>
          <p:cNvGrpSpPr/>
          <p:nvPr/>
        </p:nvGrpSpPr>
        <p:grpSpPr>
          <a:xfrm>
            <a:off x="2637322" y="5978353"/>
            <a:ext cx="3733720" cy="604858"/>
            <a:chOff x="2637322" y="5978353"/>
            <a:chExt cx="3733720" cy="6048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B2C0F-FB14-4916-8469-F71181E45AA9}"/>
                </a:ext>
              </a:extLst>
            </p:cNvPr>
            <p:cNvSpPr txBox="1"/>
            <p:nvPr/>
          </p:nvSpPr>
          <p:spPr>
            <a:xfrm>
              <a:off x="3657600" y="6213879"/>
              <a:ext cx="271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User(Method) Response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C2E5D-8765-4756-A851-68E5CF17D54D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2637322" y="5978353"/>
              <a:ext cx="1020278" cy="420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BA841B-1C38-407F-8FB2-B0CA09D14C6E}"/>
              </a:ext>
            </a:extLst>
          </p:cNvPr>
          <p:cNvGrpSpPr/>
          <p:nvPr/>
        </p:nvGrpSpPr>
        <p:grpSpPr>
          <a:xfrm>
            <a:off x="7498080" y="5601696"/>
            <a:ext cx="3493898" cy="721445"/>
            <a:chOff x="7498080" y="5601696"/>
            <a:chExt cx="3493898" cy="7214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75641A-B473-437E-8951-80B6303D1A8B}"/>
                </a:ext>
              </a:extLst>
            </p:cNvPr>
            <p:cNvSpPr txBox="1"/>
            <p:nvPr/>
          </p:nvSpPr>
          <p:spPr>
            <a:xfrm>
              <a:off x="8672818" y="5953809"/>
              <a:ext cx="231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Integration Response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8C42BF-135B-4822-B4DA-5ADE666471D0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7498080" y="5601696"/>
              <a:ext cx="1174738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744BF-7FB7-428B-BEE6-F60C8ABB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360948"/>
            <a:ext cx="10218819" cy="35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73CD-3D1A-4C0B-8825-9908ECA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59852"/>
          </a:xfrm>
        </p:spPr>
        <p:txBody>
          <a:bodyPr/>
          <a:lstStyle/>
          <a:p>
            <a:r>
              <a:rPr lang="en-AU" dirty="0"/>
              <a:t>Demo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Create AWS API – via Console</a:t>
            </a:r>
          </a:p>
        </p:txBody>
      </p:sp>
    </p:spTree>
    <p:extLst>
      <p:ext uri="{BB962C8B-B14F-4D97-AF65-F5344CB8AC3E}">
        <p14:creationId xmlns:p14="http://schemas.microsoft.com/office/powerpoint/2010/main" val="9166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7FA6-A075-4815-8B76-627A6D74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/>
              <a:t>SWAGGER - Standard Approach to define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2F84-EED3-4B1F-B2D0-FD142B96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Is an open-source software framework that helps developers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, </a:t>
            </a:r>
            <a:r>
              <a:rPr lang="en-US" b="1" dirty="0"/>
              <a:t>document</a:t>
            </a:r>
            <a:r>
              <a:rPr lang="en-US" dirty="0"/>
              <a:t>, and RESTful Web services</a:t>
            </a:r>
          </a:p>
          <a:p>
            <a:r>
              <a:rPr lang="en-US" dirty="0"/>
              <a:t>Also know as “</a:t>
            </a:r>
            <a:r>
              <a:rPr lang="en-AU" dirty="0"/>
              <a:t>Open API Specification”</a:t>
            </a:r>
          </a:p>
          <a:p>
            <a:r>
              <a:rPr lang="en-AU" dirty="0"/>
              <a:t>We will use Swagger based approach to define</a:t>
            </a:r>
          </a:p>
          <a:p>
            <a:pPr lvl="1"/>
            <a:r>
              <a:rPr lang="en-AU" dirty="0"/>
              <a:t>Our API</a:t>
            </a:r>
          </a:p>
          <a:p>
            <a:pPr lvl="1"/>
            <a:r>
              <a:rPr lang="en-AU" dirty="0"/>
              <a:t>Integrate API with Lambda Function</a:t>
            </a:r>
          </a:p>
          <a:p>
            <a:pPr lvl="1"/>
            <a:r>
              <a:rPr lang="en-AU" dirty="0"/>
              <a:t>Use SAM to deploy the API and the related Lambda function</a:t>
            </a:r>
          </a:p>
          <a:p>
            <a:r>
              <a:rPr lang="en-AU"/>
              <a:t>Let’s take a look </a:t>
            </a:r>
            <a:r>
              <a:rPr lang="en-AU" dirty="0"/>
              <a:t>at a simple swagger file which defines a couple of ‘Env Booking API’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8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A58CCA-8902-4562-9423-B2CCE120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6" y="989968"/>
            <a:ext cx="9980478" cy="5189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D7283-54CB-48EE-BFB8-2F817B6E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Build an Env Booking Portal using SAM</a:t>
            </a:r>
          </a:p>
        </p:txBody>
      </p:sp>
    </p:spTree>
    <p:extLst>
      <p:ext uri="{BB962C8B-B14F-4D97-AF65-F5344CB8AC3E}">
        <p14:creationId xmlns:p14="http://schemas.microsoft.com/office/powerpoint/2010/main" val="104500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7449-7BD9-493C-8E17-9C653204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281051"/>
          </a:xfrm>
        </p:spPr>
        <p:txBody>
          <a:bodyPr>
            <a:normAutofit/>
          </a:bodyPr>
          <a:lstStyle/>
          <a:p>
            <a:r>
              <a:rPr lang="en-US" sz="3200" dirty="0"/>
              <a:t>SAM Templates are used to define resources such as APIs, lambda functions, databases, and </a:t>
            </a:r>
            <a:r>
              <a:rPr lang="en-US" sz="3200" dirty="0">
                <a:hlinkClick r:id="rId2"/>
              </a:rPr>
              <a:t>event source mappings</a:t>
            </a:r>
            <a:r>
              <a:rPr lang="en-US" sz="3200" dirty="0"/>
              <a:t>.</a:t>
            </a:r>
          </a:p>
          <a:p>
            <a:r>
              <a:rPr lang="en-US" sz="3200" dirty="0"/>
              <a:t>A look at our SAM Template which when deployed will create the following resources:</a:t>
            </a:r>
          </a:p>
          <a:p>
            <a:pPr lvl="1"/>
            <a:r>
              <a:rPr lang="en-US" sz="3000" dirty="0"/>
              <a:t>An API Gateway for Env Booking with 2 methods</a:t>
            </a:r>
          </a:p>
          <a:p>
            <a:pPr lvl="1"/>
            <a:r>
              <a:rPr lang="en-US" sz="3000" dirty="0"/>
              <a:t>A simple table in </a:t>
            </a:r>
            <a:r>
              <a:rPr lang="en-US" sz="3000" dirty="0" err="1"/>
              <a:t>DynamoDb</a:t>
            </a:r>
            <a:r>
              <a:rPr lang="en-US" sz="3000" dirty="0"/>
              <a:t> NoSQL database</a:t>
            </a:r>
          </a:p>
          <a:p>
            <a:pPr lvl="1"/>
            <a:r>
              <a:rPr lang="en-US" sz="3000" dirty="0"/>
              <a:t>2 lambda functions corresponding to the 2 API methods</a:t>
            </a:r>
          </a:p>
          <a:p>
            <a:pPr lvl="1"/>
            <a:r>
              <a:rPr lang="en-US" sz="3000" dirty="0"/>
              <a:t>2 IAM roles, defining permission for each lambda function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DBA8B-3BE8-4879-945F-8069EDDD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/>
              <a:t>SAM - </a:t>
            </a:r>
            <a:r>
              <a:rPr lang="en-AU" dirty="0"/>
              <a:t>AWS </a:t>
            </a:r>
            <a:r>
              <a:rPr lang="en-AU" b="1" dirty="0"/>
              <a:t>S</a:t>
            </a:r>
            <a:r>
              <a:rPr lang="en-AU" dirty="0"/>
              <a:t>erverless </a:t>
            </a:r>
            <a:r>
              <a:rPr lang="en-AU" b="1" dirty="0"/>
              <a:t>A</a:t>
            </a:r>
            <a:r>
              <a:rPr lang="en-AU" dirty="0"/>
              <a:t>pplication </a:t>
            </a:r>
            <a:r>
              <a:rPr lang="en-AU" b="1" dirty="0"/>
              <a:t>M</a:t>
            </a:r>
            <a:r>
              <a:rPr lang="en-AU" dirty="0"/>
              <a:t>odel</a:t>
            </a:r>
            <a:br>
              <a:rPr lang="en-AU" dirty="0"/>
            </a:br>
            <a:r>
              <a:rPr lang="en-AU" sz="3300" dirty="0"/>
              <a:t>(The </a:t>
            </a:r>
            <a:r>
              <a:rPr lang="en-US" sz="3300" dirty="0"/>
              <a:t>open-source framework for building </a:t>
            </a:r>
            <a:r>
              <a:rPr lang="en-US" sz="3300" b="1" dirty="0"/>
              <a:t>serverless</a:t>
            </a:r>
            <a:r>
              <a:rPr lang="en-US" sz="3300" dirty="0"/>
              <a:t> applications)</a:t>
            </a:r>
            <a:endParaRPr lang="en-AU" sz="3300" dirty="0"/>
          </a:p>
        </p:txBody>
      </p:sp>
    </p:spTree>
    <p:extLst>
      <p:ext uri="{BB962C8B-B14F-4D97-AF65-F5344CB8AC3E}">
        <p14:creationId xmlns:p14="http://schemas.microsoft.com/office/powerpoint/2010/main" val="26854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FD7-DF1E-46C6-9F6C-09850496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001-BEF0-45E1-A3B0-6D7AC007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84019-9E55-485D-8EC8-360639497B47}"/>
              </a:ext>
            </a:extLst>
          </p:cNvPr>
          <p:cNvSpPr txBox="1"/>
          <p:nvPr/>
        </p:nvSpPr>
        <p:spPr>
          <a:xfrm>
            <a:off x="926432" y="1419726"/>
            <a:ext cx="23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Env Booking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6E88F-8CB1-4D1E-9878-ADF3DF7933C6}"/>
              </a:ext>
            </a:extLst>
          </p:cNvPr>
          <p:cNvSpPr txBox="1"/>
          <p:nvPr/>
        </p:nvSpPr>
        <p:spPr>
          <a:xfrm>
            <a:off x="1961148" y="2971800"/>
            <a:ext cx="143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latin typeface="Arial Nova Cond" panose="020B0506020202020204" pitchFamily="34" charset="0"/>
              </a:rPr>
              <a:t>swagger.yaml</a:t>
            </a:r>
            <a:endParaRPr lang="en-AU" dirty="0">
              <a:latin typeface="Arial Nova Cond" panose="020B0506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B7492-6727-46E3-9E84-E78D98DF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52" y="0"/>
            <a:ext cx="12215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Cond</vt:lpstr>
      <vt:lpstr>Calibri</vt:lpstr>
      <vt:lpstr>Calibri Light</vt:lpstr>
      <vt:lpstr>Office Theme</vt:lpstr>
      <vt:lpstr>AMAZON  API  GATEWAY</vt:lpstr>
      <vt:lpstr>AMAZON API GATEWAY</vt:lpstr>
      <vt:lpstr>API – Application Programming Interface (Software intermediary that allows two applications to talk to each other)</vt:lpstr>
      <vt:lpstr>PowerPoint Presentation</vt:lpstr>
      <vt:lpstr>Demo  Create AWS API – via Console</vt:lpstr>
      <vt:lpstr>SWAGGER - Standard Approach to define An API</vt:lpstr>
      <vt:lpstr>Let’s Build an Env Booking Portal using SAM</vt:lpstr>
      <vt:lpstr>SAM - AWS Serverless Application Model (The open-source framework for building serverless applications)</vt:lpstr>
      <vt:lpstr>PowerPoint Presentation</vt:lpstr>
      <vt:lpstr>Step 1 – Package Artefacts</vt:lpstr>
      <vt:lpstr>Step 2 – Deploy CloudFormation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 API  GATEWAY</dc:title>
  <dc:creator>Damodar Shanke</dc:creator>
  <cp:lastModifiedBy>Damodar Shanke</cp:lastModifiedBy>
  <cp:revision>4</cp:revision>
  <dcterms:created xsi:type="dcterms:W3CDTF">2020-06-02T11:07:43Z</dcterms:created>
  <dcterms:modified xsi:type="dcterms:W3CDTF">2020-06-02T12:50:28Z</dcterms:modified>
</cp:coreProperties>
</file>