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</p:sldIdLst>
  <p:sldSz cy="21945600" cx="329184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Domine"/>
      <p:regular r:id="rId12"/>
      <p:bold r:id="rId13"/>
    </p:embeddedFont>
    <p:embeddedFont>
      <p:font typeface="Montserrat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08">
          <p15:clr>
            <a:srgbClr val="A4A3A4"/>
          </p15:clr>
        </p15:guide>
        <p15:guide id="2" pos="7776">
          <p15:clr>
            <a:srgbClr val="A4A3A4"/>
          </p15:clr>
        </p15:guide>
        <p15:guide id="3" orient="horz" pos="691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67CEAE-D068-47A0-A286-8105E594B652}">
  <a:tblStyle styleId="{7567CEAE-D068-47A0-A286-8105E594B6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08" orient="horz"/>
        <p:guide pos="7776"/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Domine-bold.fntdata"/><Relationship Id="rId12" Type="http://schemas.openxmlformats.org/officeDocument/2006/relationships/font" Target="fonts/Domine-regular.fntdata"/><Relationship Id="rId15" Type="http://schemas.openxmlformats.org/officeDocument/2006/relationships/font" Target="fonts/MontserratExtraBold-boldItalic.fntdata"/><Relationship Id="rId14" Type="http://schemas.openxmlformats.org/officeDocument/2006/relationships/font" Target="fonts/Montserrat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biorender.com/illustrations/643dac28233971014fa3f36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3f53d0c31b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https://app.biorender.com/illustrations/643dac28233971014fa3f36f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23f53d0c31b_1_260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09728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29718000" y="109728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850" y="22453600"/>
            <a:ext cx="29984700" cy="146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19.png"/><Relationship Id="rId21" Type="http://schemas.openxmlformats.org/officeDocument/2006/relationships/image" Target="../media/image26.png"/><Relationship Id="rId24" Type="http://schemas.openxmlformats.org/officeDocument/2006/relationships/image" Target="../media/image23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25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1" Type="http://schemas.openxmlformats.org/officeDocument/2006/relationships/image" Target="../media/image22.png"/><Relationship Id="rId10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1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17" Type="http://schemas.openxmlformats.org/officeDocument/2006/relationships/image" Target="../media/image21.png"/><Relationship Id="rId16" Type="http://schemas.openxmlformats.org/officeDocument/2006/relationships/image" Target="../media/image18.png"/><Relationship Id="rId19" Type="http://schemas.openxmlformats.org/officeDocument/2006/relationships/image" Target="../media/image12.png"/><Relationship Id="rId1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8533075" y="9713400"/>
            <a:ext cx="15922800" cy="11809500"/>
          </a:xfrm>
          <a:prstGeom prst="roundRect">
            <a:avLst>
              <a:gd fmla="val 25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32918400" cy="33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14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16306" l="0" r="69655" t="17782"/>
          <a:stretch/>
        </p:blipFill>
        <p:spPr>
          <a:xfrm>
            <a:off x="30334525" y="655762"/>
            <a:ext cx="2247900" cy="2606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2487890" y="111610"/>
            <a:ext cx="280356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Montserrat ExtraBold"/>
              <a:buNone/>
            </a:pPr>
            <a:r>
              <a:rPr lang="en-US" sz="4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Diversity of</a:t>
            </a:r>
            <a:r>
              <a:rPr lang="en-US" sz="4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Munc13 and PSD-95 Clusters at Synapses onto Inhibitory Neuron Subtypes</a:t>
            </a:r>
            <a:endParaRPr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3628350" y="1716213"/>
            <a:ext cx="256617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Diya Sharma</a:t>
            </a:r>
            <a:r>
              <a:rPr baseline="30000"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 </a:t>
            </a:r>
            <a:r>
              <a:rPr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, Aaron Levy, PhD.</a:t>
            </a:r>
            <a:r>
              <a:rPr baseline="30000"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, and Thomas A. Blanpied, PhD.</a:t>
            </a:r>
            <a:r>
              <a:rPr baseline="30000"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endParaRPr baseline="30000" sz="11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baseline="30000"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r>
              <a:rPr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Biotechnology Academy, Applications and Research Laboratory, </a:t>
            </a:r>
            <a:r>
              <a:rPr baseline="30000"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University</a:t>
            </a:r>
            <a:r>
              <a:rPr lang="en-US"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of Maryland, School of Medicine</a:t>
            </a:r>
            <a:endParaRPr baseline="30000" sz="1100">
              <a:solidFill>
                <a:schemeClr val="dk1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4680550" y="20027275"/>
            <a:ext cx="7900500" cy="1495800"/>
          </a:xfrm>
          <a:prstGeom prst="roundRect">
            <a:avLst>
              <a:gd fmla="val 149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25197263" y="20615772"/>
            <a:ext cx="676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Special thanks to the members of the Blanpied Lab, Ms. Kelly, Huda, and </a:t>
            </a:r>
            <a:r>
              <a:rPr lang="en-US" sz="16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Erik </a:t>
            </a:r>
            <a:r>
              <a:rPr lang="en-US" sz="16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for their support and encouragement.</a:t>
            </a:r>
            <a:endParaRPr sz="16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24701300" y="11468236"/>
            <a:ext cx="7900500" cy="5416800"/>
          </a:xfrm>
          <a:prstGeom prst="roundRect">
            <a:avLst>
              <a:gd fmla="val 477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4687267" y="12059850"/>
            <a:ext cx="7797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In addition to Munc13 and PSD-95, study the organization of AMPA receptors by utilizing a previously developed HaloTag. 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Use super resolution microscopy (DNA-paint) to determine the precise differences in Munc13, PSD-95, and AMPA receptor  organization at Ex→Inh synapses compared to Ex→Ex synapses.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5219017" y="11557044"/>
            <a:ext cx="68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Direction: HaloTag and DNA-Paint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326725" y="3726150"/>
            <a:ext cx="7959900" cy="10349100"/>
          </a:xfrm>
          <a:prstGeom prst="roundRect">
            <a:avLst>
              <a:gd fmla="val 333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334750" y="4238890"/>
            <a:ext cx="7900500" cy="6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Neurocognitive diseases, such as autism spectrum disorder, are associated with an irregular organization of key protein clusters at synapses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[1]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. Postsynaptic density-95 (PSD-95) is a cluster-forming scaffolding protein that anchors neurotransmitter receptors in the postsynaptic density. Abnormal PSD-95 organization has been proven to underlie impaired cognition and intellectual disability. Mammalian uncoordinated-13 (Munc13) is another cluster-forming protein that is essential for neurotransmitter release in the presynaptic active zone. The size and intensity of both PSD-95 and Munc13 clusters are directly related to synaptic strength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[2]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; however, the differences in organization across various synapse types is not well understood. Excitatory synapses containing these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proteins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are made onto both excitatory neurons, which promote neural activity, and inhibitory neurons, which prevent excessive activity. </a:t>
            </a: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Therefore, researching the differences between protein clusters at excitatory synapses onto excitatory neurons (Ex→Ex) and at excitatory synapses onto inhibitory neurons (Ex→Inh) is crucial for understanding synaptic transmission and identifying abnormal synaptic behavior. </a:t>
            </a:r>
            <a:endParaRPr b="1"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28817" y="3775182"/>
            <a:ext cx="79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Importance of 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Synaptic Protein Clusters 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8718575" y="9851399"/>
            <a:ext cx="1557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Results: Larger and Denser Munc13 Clusters in Ex→Inh Synapses, but Variable Munc13 to PSD-95 Ratios Among Inhibitory Neuron Subtypes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13763" l="0" r="80703" t="0"/>
          <a:stretch/>
        </p:blipFill>
        <p:spPr>
          <a:xfrm>
            <a:off x="793174" y="259860"/>
            <a:ext cx="1422900" cy="2892300"/>
          </a:xfrm>
          <a:prstGeom prst="corner">
            <a:avLst>
              <a:gd fmla="val 72548" name="adj1"/>
              <a:gd fmla="val 156025" name="adj2"/>
            </a:avLst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 b="0" l="0" r="21703" t="15354"/>
          <a:stretch/>
        </p:blipFill>
        <p:spPr>
          <a:xfrm>
            <a:off x="19572596" y="15358785"/>
            <a:ext cx="3978451" cy="409052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24701600" y="17178161"/>
            <a:ext cx="7900500" cy="2562000"/>
          </a:xfrm>
          <a:prstGeom prst="roundRect">
            <a:avLst>
              <a:gd fmla="val 77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25163757" y="17149397"/>
            <a:ext cx="68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24771690" y="17497306"/>
            <a:ext cx="77970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mine"/>
                <a:ea typeface="Domine"/>
                <a:cs typeface="Domine"/>
                <a:sym typeface="Domine"/>
              </a:rPr>
              <a:t>[1] Volk, L., Chiu, S. L., Sharma, K., &amp; Huganir, R. L. (2015). Glutamate synapses in human cognitive disorders. Annual review of neuroscience, 38, 127–149. https://doi.org/10.1146/annurev-neuro-071714-033821 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Domine"/>
                <a:ea typeface="Domine"/>
                <a:cs typeface="Domine"/>
                <a:sym typeface="Domine"/>
              </a:rPr>
              <a:t>[2] Chen, H., Tang, A. H., &amp; Blanpied, T. A. (2018). Subsynaptic spatial organization as a regulator of synaptic strength and plasticity. Current opinion in neurobiology, 51, 147–153. https://doi.org/10.1016/j.conb.2018.05.004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300">
                <a:latin typeface="Domine"/>
                <a:ea typeface="Domine"/>
                <a:cs typeface="Domine"/>
                <a:sym typeface="Domine"/>
              </a:rPr>
              <a:t>[3] Pelkey, K. A., Chittajallu, R., Craig, M. T., Tricoire, L., Wester, J. C., &amp; McBain, C. J. (2017). Hippocampal GABAergic Inhibitory Interneurons. Physiological reviews, 97(4), 1619–1747. https://doi.org/10.1152/physrev.00007.2017 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25142688" y="20108517"/>
            <a:ext cx="68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Acknowledgements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408690" y="12978800"/>
            <a:ext cx="7797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Figure 1.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Munc13 and PSD-95 are known to form clusters in the presynaptic active zone and postsynaptic density, respectively. Cluster size and density is hypothesised to vary based on cell type. 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6416" y="15341879"/>
            <a:ext cx="3490657" cy="392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 rotWithShape="1">
          <a:blip r:embed="rId7">
            <a:alphaModFix/>
          </a:blip>
          <a:srcRect b="-21399" l="508" r="3549" t="21400"/>
          <a:stretch/>
        </p:blipFill>
        <p:spPr>
          <a:xfrm>
            <a:off x="16206000" y="15833985"/>
            <a:ext cx="3348900" cy="43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/>
          <p:nvPr/>
        </p:nvSpPr>
        <p:spPr>
          <a:xfrm>
            <a:off x="12831250" y="19492850"/>
            <a:ext cx="1153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Figure 4.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Average area (a) and intensity (b) of Munc13 clusters collected from confocal images is compared by synapse subtypes shown in figure 2. Asterisk (*) identifies a significant increase compared to Ex→Ex (GFP). a) Mean ± SEM = PV: 0.26 ± 0.003 µm^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, SST: 0.26 ± 0.002 µm^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, NPY: 0.25 ± 0.003 µm^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. GFP: 0.24 ± 0.001 µm^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b) Mean ± SEM normalized to GFP = CCK: 1.33 ± 0.07, PV: 1.44 ± 0.06, SST: 1.54 ± 0.04, NPY: 1.27 ± 0.06, VIP: 1.38 ± 0.07, GFP: 1.02 ± 0.02. c) Munc13 intensity graphed against PSD-95 intensity indicates SST and VIP, PV and CCK, and NPY have statistically different protein ratios. </a:t>
            </a:r>
            <a:endParaRPr b="1" i="1"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5">
            <a:alphaModFix/>
          </a:blip>
          <a:srcRect b="39923" l="83895" r="0" t="24557"/>
          <a:stretch/>
        </p:blipFill>
        <p:spPr>
          <a:xfrm>
            <a:off x="23527508" y="17067464"/>
            <a:ext cx="753664" cy="158087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/>
          <p:nvPr/>
        </p:nvSpPr>
        <p:spPr>
          <a:xfrm>
            <a:off x="17196176" y="15678460"/>
            <a:ext cx="1826100" cy="6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" name="Google Shape;45;p4"/>
          <p:cNvGraphicFramePr/>
          <p:nvPr/>
        </p:nvGraphicFramePr>
        <p:xfrm>
          <a:off x="8872425" y="10972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{7567CEAE-D068-47A0-A286-8105E594B652}</a:tableStyleId>
              </a:tblPr>
              <a:tblGrid>
                <a:gridCol w="2240325"/>
                <a:gridCol w="1483875"/>
              </a:tblGrid>
              <a:tr h="89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Subtype 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Marker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Average Percentage Per Coverslip 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Inhibitory Targeting BFP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10.74%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Cholecystokinin (CCK)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7.55%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Parvalbumin (PV)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4.95%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Somatostatin (SST)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2.85%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Neuropeptide Y (NPY)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3.00%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Vasoactive intestinal peptide (VIP)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3.20%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Both SST and NPY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1.26%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" name="Google Shape;46;p4"/>
          <p:cNvSpPr txBox="1"/>
          <p:nvPr/>
        </p:nvSpPr>
        <p:spPr>
          <a:xfrm>
            <a:off x="8959349" y="10598320"/>
            <a:ext cx="357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Table 1. </a:t>
            </a:r>
            <a:r>
              <a:rPr lang="en-US" sz="16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Cell Type Percentages</a:t>
            </a:r>
            <a:endParaRPr sz="16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8794780" y="16320316"/>
            <a:ext cx="3877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Table 2. </a:t>
            </a:r>
            <a:r>
              <a:rPr lang="en-US" sz="16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Sample Sizes for Synaptic Analysis</a:t>
            </a:r>
            <a:endParaRPr sz="16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aphicFrame>
        <p:nvGraphicFramePr>
          <p:cNvPr id="48" name="Google Shape;48;p4"/>
          <p:cNvGraphicFramePr/>
          <p:nvPr/>
        </p:nvGraphicFramePr>
        <p:xfrm>
          <a:off x="8914280" y="17008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{7567CEAE-D068-47A0-A286-8105E594B652}</a:tableStyleId>
              </a:tblPr>
              <a:tblGrid>
                <a:gridCol w="1024325"/>
                <a:gridCol w="1348150"/>
                <a:gridCol w="1351725"/>
              </a:tblGrid>
              <a:tr h="125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Subtype 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Marker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Total Number of Cells Analyzed  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Total Number of Synapses Analyzed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GFP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30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11519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CCK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14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1112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PV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16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2769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SST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47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6251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NPY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26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4015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VIP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23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1619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9" name="Google Shape;49;p4"/>
          <p:cNvSpPr txBox="1"/>
          <p:nvPr/>
        </p:nvSpPr>
        <p:spPr>
          <a:xfrm>
            <a:off x="12870109" y="15170462"/>
            <a:ext cx="5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(a)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20168006" y="14957535"/>
            <a:ext cx="5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(c)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7">
            <a:alphaModFix/>
          </a:blip>
          <a:srcRect b="85846" l="14842" r="0" t="0"/>
          <a:stretch/>
        </p:blipFill>
        <p:spPr>
          <a:xfrm>
            <a:off x="16653546" y="15378553"/>
            <a:ext cx="2972649" cy="60974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13767109" y="16002058"/>
            <a:ext cx="1520100" cy="4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3670003" y="16166760"/>
            <a:ext cx="903300" cy="4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14367276" y="16020202"/>
            <a:ext cx="126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*    *    *</a:t>
            </a:r>
            <a:endParaRPr sz="1700"/>
          </a:p>
        </p:txBody>
      </p:sp>
      <p:sp>
        <p:nvSpPr>
          <p:cNvPr id="55" name="Google Shape;55;p4"/>
          <p:cNvSpPr/>
          <p:nvPr/>
        </p:nvSpPr>
        <p:spPr>
          <a:xfrm>
            <a:off x="17196176" y="16219997"/>
            <a:ext cx="903300" cy="4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17526619" y="16020195"/>
            <a:ext cx="173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*    *    *    *    *</a:t>
            </a:r>
            <a:endParaRPr sz="1700"/>
          </a:p>
        </p:txBody>
      </p:sp>
      <p:sp>
        <p:nvSpPr>
          <p:cNvPr id="57" name="Google Shape;57;p4"/>
          <p:cNvSpPr txBox="1"/>
          <p:nvPr/>
        </p:nvSpPr>
        <p:spPr>
          <a:xfrm>
            <a:off x="16169755" y="15170462"/>
            <a:ext cx="5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(b)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5">
            <a:alphaModFix/>
          </a:blip>
          <a:srcRect b="85823" l="17389" r="21701" t="0"/>
          <a:stretch/>
        </p:blipFill>
        <p:spPr>
          <a:xfrm>
            <a:off x="20636873" y="14953392"/>
            <a:ext cx="2972651" cy="65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/>
          <p:nvPr/>
        </p:nvSpPr>
        <p:spPr>
          <a:xfrm>
            <a:off x="24695150" y="3702850"/>
            <a:ext cx="7900500" cy="7509000"/>
          </a:xfrm>
          <a:prstGeom prst="roundRect">
            <a:avLst>
              <a:gd fmla="val 4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24731112" y="4205783"/>
            <a:ext cx="7835400" cy="6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The area of Munc13 clusters is significantly greater in excitatory synapses onto three of the inhibitory neuron subtypes (Avg: 0.26 µm^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) compared to Ex→Ex synapses (0.24 µm^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). Similarly, Munc13 cluster intensity is on average 1.39 times greater in all Ex→Inh synapses compared to Ex→Ex synapses. PSD-95 clusters had little to no significance difference between neurons. </a:t>
            </a: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The results indicate larger and denser Munc13 clusters in Ex→Inh synapses compared to Ex→Ex synapses. The ratio of Munc13 to PSD-95 is also statistically different between </a:t>
            </a: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inhibitory</a:t>
            </a: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neuron subtypes, suggesting unique protein organization among those subtypes. </a:t>
            </a:r>
            <a:endParaRPr b="1"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Certain factors, such as the method for cell type selection, were not ideal due to a significant proportion of cells that express more than one marker (table 1). A Cre-driver mouse line would allow for cell-specific genetic expression and improved accuracy. Furthermore, variability among CCK neurons can be addressed by increasing the sample size in future experiments  (table 2).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The correlation between Munc13 cluster area/intensity and synapse type establishes a foundation for future experiments that aim to understand protein organization at synapses. Such research could help identify molecular abnormalities related to synaptic protein clustering that are associated with neurocognitive diseases.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25232801" y="3775169"/>
            <a:ext cx="68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and Conclusion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873804" y="14270344"/>
            <a:ext cx="1634238" cy="12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/>
          <p:nvPr/>
        </p:nvSpPr>
        <p:spPr>
          <a:xfrm>
            <a:off x="24957852" y="13867000"/>
            <a:ext cx="15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DNA-Paint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64" name="Google Shape;64;p4"/>
          <p:cNvCxnSpPr/>
          <p:nvPr/>
        </p:nvCxnSpPr>
        <p:spPr>
          <a:xfrm flipH="1">
            <a:off x="26690694" y="14274568"/>
            <a:ext cx="3300" cy="126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4"/>
          <p:cNvCxnSpPr/>
          <p:nvPr/>
        </p:nvCxnSpPr>
        <p:spPr>
          <a:xfrm>
            <a:off x="26593690" y="14271740"/>
            <a:ext cx="19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4"/>
          <p:cNvCxnSpPr/>
          <p:nvPr/>
        </p:nvCxnSpPr>
        <p:spPr>
          <a:xfrm>
            <a:off x="26599263" y="15538309"/>
            <a:ext cx="19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4"/>
          <p:cNvSpPr txBox="1"/>
          <p:nvPr/>
        </p:nvSpPr>
        <p:spPr>
          <a:xfrm>
            <a:off x="26652627" y="14517351"/>
            <a:ext cx="68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870 nm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68" name="Google Shape;68;p4"/>
          <p:cNvCxnSpPr/>
          <p:nvPr/>
        </p:nvCxnSpPr>
        <p:spPr>
          <a:xfrm rot="10800000">
            <a:off x="24878863" y="15695458"/>
            <a:ext cx="16263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4"/>
          <p:cNvCxnSpPr/>
          <p:nvPr/>
        </p:nvCxnSpPr>
        <p:spPr>
          <a:xfrm rot="5400000">
            <a:off x="26412950" y="15692926"/>
            <a:ext cx="1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4"/>
          <p:cNvCxnSpPr/>
          <p:nvPr/>
        </p:nvCxnSpPr>
        <p:spPr>
          <a:xfrm rot="5400000">
            <a:off x="24827668" y="15712506"/>
            <a:ext cx="1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4"/>
          <p:cNvSpPr txBox="1"/>
          <p:nvPr/>
        </p:nvSpPr>
        <p:spPr>
          <a:xfrm>
            <a:off x="25076869" y="15641066"/>
            <a:ext cx="1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1100 nm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24659476" y="15997063"/>
            <a:ext cx="2377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mine"/>
                <a:ea typeface="Domine"/>
                <a:cs typeface="Domine"/>
                <a:sym typeface="Domine"/>
              </a:rPr>
              <a:t>In PV-expressing neuron: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mine"/>
                <a:ea typeface="Domine"/>
                <a:cs typeface="Domine"/>
                <a:sym typeface="Domine"/>
              </a:rPr>
              <a:t>Green - Munc13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mine"/>
                <a:ea typeface="Domine"/>
                <a:cs typeface="Domine"/>
                <a:sym typeface="Domine"/>
              </a:rPr>
              <a:t>Magenta - PSD-95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9">
            <a:alphaModFix/>
          </a:blip>
          <a:srcRect b="0" l="2263" r="3012" t="16254"/>
          <a:stretch/>
        </p:blipFill>
        <p:spPr>
          <a:xfrm>
            <a:off x="27209450" y="14171900"/>
            <a:ext cx="2605500" cy="241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4" name="Google Shape;74;p4"/>
          <p:cNvSpPr txBox="1"/>
          <p:nvPr/>
        </p:nvSpPr>
        <p:spPr>
          <a:xfrm>
            <a:off x="28583104" y="15967738"/>
            <a:ext cx="1183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Created in BioRender.com</a:t>
            </a:r>
            <a:endParaRPr sz="9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9">
            <a:alphaModFix/>
          </a:blip>
          <a:srcRect b="88813" l="0" r="7028" t="2600"/>
          <a:stretch/>
        </p:blipFill>
        <p:spPr>
          <a:xfrm>
            <a:off x="27317253" y="13951450"/>
            <a:ext cx="2484300" cy="24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8533075" y="3726200"/>
            <a:ext cx="7730100" cy="5760000"/>
          </a:xfrm>
          <a:prstGeom prst="roundRect">
            <a:avLst>
              <a:gd fmla="val 478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8600591" y="3796650"/>
            <a:ext cx="7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Synaptic Protein Organization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560291" y="5342215"/>
            <a:ext cx="75621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Project goal: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To identify the proportions of inhibitory neuron subtypes in rat hippocampal cultures and measure the area/intensity of Munc13 and PSD-95 clusters at excitatory synapses onto various inhibitory neuron subtypes using immunostaining and confocal microscopy.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8614816" y="4280240"/>
            <a:ext cx="756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Lab goal: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To investigate the role of subsynaptic protein organization in synaptic transmission using rat hippocampal neurons and super resolution microscopy.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8540406" y="7016230"/>
            <a:ext cx="76806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Hypothesis: </a:t>
            </a:r>
            <a:endParaRPr b="1"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AutoNum type="arabicPeriod"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Munc13 is more dense at excitatory synapses onto parvalbumin-expressing (PV) neurons than at Ex→Ex synapses, as shown by prior research.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Domine"/>
              <a:buAutoNum type="arabicPeriod"/>
            </a:pP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Different inhibitory neuron subtypes have unique roles in neuronal circuits, so the Munc13 organization at excitatory synapses onto different inhibitory neuron subtypes will vary.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16496092" y="3713200"/>
            <a:ext cx="7959900" cy="5760000"/>
          </a:xfrm>
          <a:prstGeom prst="roundRect">
            <a:avLst>
              <a:gd fmla="val 528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6594718" y="3809556"/>
            <a:ext cx="76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Experimental Materials and Methods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16764732" y="4403175"/>
            <a:ext cx="7430700" cy="100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Infect rat hippocampal neuron cultures with a viral </a:t>
            </a: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vector</a:t>
            </a: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 carrying an inhibitory specific BFP that visualizes entire neuron. An excitatory specific GFP virus was used as a control.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6906155" y="6127026"/>
            <a:ext cx="3348900" cy="14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Use immunocytochemistry to stain for </a:t>
            </a: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n</a:t>
            </a: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euron nuclei and five </a:t>
            </a: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inhibitory neuron subtype markers (fig 2.)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16885500" y="7837530"/>
            <a:ext cx="3348900" cy="14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Image coverslip at 20x and count marker positive cells using automatic program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7307474" y="5730414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Domine"/>
                <a:ea typeface="Domine"/>
                <a:cs typeface="Domine"/>
                <a:sym typeface="Domine"/>
              </a:rPr>
              <a:t>Neuron Proportions</a:t>
            </a:r>
            <a:endParaRPr b="1" sz="18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1057874" y="5712097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Domine"/>
                <a:ea typeface="Domine"/>
                <a:cs typeface="Domine"/>
                <a:sym typeface="Domine"/>
              </a:rPr>
              <a:t>Synaptic Analysis</a:t>
            </a:r>
            <a:endParaRPr b="1" sz="1800"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88" name="Google Shape;88;p4"/>
          <p:cNvCxnSpPr>
            <a:endCxn id="86" idx="0"/>
          </p:cNvCxnSpPr>
          <p:nvPr/>
        </p:nvCxnSpPr>
        <p:spPr>
          <a:xfrm flipH="1">
            <a:off x="18585474" y="5415714"/>
            <a:ext cx="808500" cy="31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4"/>
          <p:cNvCxnSpPr>
            <a:endCxn id="87" idx="0"/>
          </p:cNvCxnSpPr>
          <p:nvPr/>
        </p:nvCxnSpPr>
        <p:spPr>
          <a:xfrm>
            <a:off x="21714274" y="5419597"/>
            <a:ext cx="621600" cy="29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4"/>
          <p:cNvCxnSpPr/>
          <p:nvPr/>
        </p:nvCxnSpPr>
        <p:spPr>
          <a:xfrm>
            <a:off x="18528486" y="7563953"/>
            <a:ext cx="4500" cy="28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4"/>
          <p:cNvSpPr/>
          <p:nvPr/>
        </p:nvSpPr>
        <p:spPr>
          <a:xfrm>
            <a:off x="20653199" y="6129387"/>
            <a:ext cx="3348900" cy="14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Use immunocytochemistry to stain for Munc13, PSD-95, and five </a:t>
            </a: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inhibitory neuron subtype markers (fig 2.)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20643699" y="7822555"/>
            <a:ext cx="3348900" cy="140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Image infected and marker positive cells at 60x and measure area/intensity of Munc13 and PSD-95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93" name="Google Shape;93;p4"/>
          <p:cNvCxnSpPr/>
          <p:nvPr/>
        </p:nvCxnSpPr>
        <p:spPr>
          <a:xfrm>
            <a:off x="22342179" y="7548977"/>
            <a:ext cx="4500" cy="28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4"/>
          <p:cNvSpPr/>
          <p:nvPr/>
        </p:nvSpPr>
        <p:spPr>
          <a:xfrm>
            <a:off x="328625" y="14323900"/>
            <a:ext cx="7959900" cy="7226100"/>
          </a:xfrm>
          <a:prstGeom prst="roundRect">
            <a:avLst>
              <a:gd fmla="val 583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557035" y="14430750"/>
            <a:ext cx="743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Utilizing Inhibitory Neuron Subt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ype Markers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57160" y="20436112"/>
            <a:ext cx="7680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Figure 2.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Hippocampal inhibitory neurons are classified by function, location of origin, types of neurons they target, etc</a:t>
            </a:r>
            <a:r>
              <a:rPr baseline="30000"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[3]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.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Neuropeptides </a:t>
            </a:r>
            <a:r>
              <a:rPr lang="en-US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are commonly used as markers for such cell types.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aphicFrame>
        <p:nvGraphicFramePr>
          <p:cNvPr id="97" name="Google Shape;97;p4"/>
          <p:cNvGraphicFramePr/>
          <p:nvPr/>
        </p:nvGraphicFramePr>
        <p:xfrm>
          <a:off x="463576" y="150006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{7567CEAE-D068-47A0-A286-8105E594B652}</a:tableStyleId>
              </a:tblPr>
              <a:tblGrid>
                <a:gridCol w="2139225"/>
                <a:gridCol w="2740275"/>
                <a:gridCol w="1600200"/>
                <a:gridCol w="1200900"/>
              </a:tblGrid>
              <a:tr h="70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Inhibitory Neuron Type(s)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Antibody/ Neuropeptide Marker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Probable Morphology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Staining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Axo-axonic and PV-expressing basket cells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Anti-Parvalbumin (PV)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CCK-expressing basket cells/ CCK interneurons 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Anti-Cholecystokinin 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(CCK)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6A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Oriens lacunosum-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moleculare interneurons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Anti-Somatostatin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(SST) 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Neurogliaform and ivy cells 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Anti-Neuropeptide Y (NPY) 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Interneuron selective interneurons 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Domine"/>
                          <a:ea typeface="Domine"/>
                          <a:cs typeface="Domine"/>
                          <a:sym typeface="Domine"/>
                        </a:rPr>
                        <a:t>Anti-Vasoactive Intestinal Peptide (VIP)</a:t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DB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8" name="Google Shape;98;p4"/>
          <p:cNvPicPr preferRelativeResize="0"/>
          <p:nvPr/>
        </p:nvPicPr>
        <p:blipFill rotWithShape="1">
          <a:blip r:embed="rId10">
            <a:alphaModFix/>
          </a:blip>
          <a:srcRect b="7" l="0" r="0" t="27612"/>
          <a:stretch/>
        </p:blipFill>
        <p:spPr>
          <a:xfrm>
            <a:off x="7020032" y="15752592"/>
            <a:ext cx="10658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11">
            <a:alphaModFix/>
          </a:blip>
          <a:srcRect b="36452" l="29330" r="24392" t="39527"/>
          <a:stretch/>
        </p:blipFill>
        <p:spPr>
          <a:xfrm>
            <a:off x="7027457" y="18654979"/>
            <a:ext cx="10524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12">
            <a:alphaModFix/>
          </a:blip>
          <a:srcRect b="29713" l="28317" r="28317" t="36989"/>
          <a:stretch/>
        </p:blipFill>
        <p:spPr>
          <a:xfrm>
            <a:off x="7020732" y="17675689"/>
            <a:ext cx="1065825" cy="8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13">
            <a:alphaModFix/>
          </a:blip>
          <a:srcRect b="45278" l="23852" r="33233" t="25676"/>
          <a:stretch/>
        </p:blipFill>
        <p:spPr>
          <a:xfrm>
            <a:off x="7027436" y="19384796"/>
            <a:ext cx="1052400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14">
            <a:alphaModFix/>
          </a:blip>
          <a:srcRect b="33193" l="29824" r="22462" t="32164"/>
          <a:stretch/>
        </p:blipFill>
        <p:spPr>
          <a:xfrm>
            <a:off x="7020032" y="16727074"/>
            <a:ext cx="1065825" cy="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15">
            <a:alphaModFix/>
          </a:blip>
          <a:srcRect b="0" l="5483" r="5643" t="0"/>
          <a:stretch/>
        </p:blipFill>
        <p:spPr>
          <a:xfrm rot="-5400000">
            <a:off x="5744171" y="15600196"/>
            <a:ext cx="856500" cy="11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16">
            <a:alphaModFix/>
          </a:blip>
          <a:srcRect b="5026" l="8145" r="8908" t="4891"/>
          <a:stretch/>
        </p:blipFill>
        <p:spPr>
          <a:xfrm rot="-5400000">
            <a:off x="5830675" y="18214160"/>
            <a:ext cx="623325" cy="14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-5400000">
            <a:off x="5811255" y="19076208"/>
            <a:ext cx="683025" cy="1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18">
            <a:alphaModFix/>
          </a:blip>
          <a:srcRect b="0" l="9047" r="9592" t="0"/>
          <a:stretch/>
        </p:blipFill>
        <p:spPr>
          <a:xfrm rot="-5400000">
            <a:off x="5703895" y="17501055"/>
            <a:ext cx="887700" cy="12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19">
            <a:alphaModFix/>
          </a:blip>
          <a:srcRect b="0" l="7834" r="0" t="0"/>
          <a:stretch/>
        </p:blipFill>
        <p:spPr>
          <a:xfrm rot="-5400000">
            <a:off x="5792320" y="16452858"/>
            <a:ext cx="710875" cy="13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20">
            <a:alphaModFix/>
          </a:blip>
          <a:srcRect b="0" l="0" r="51844" t="0"/>
          <a:stretch/>
        </p:blipFill>
        <p:spPr>
          <a:xfrm>
            <a:off x="30025057" y="14009256"/>
            <a:ext cx="1203419" cy="272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20">
            <a:alphaModFix/>
          </a:blip>
          <a:srcRect b="0" l="51844" r="0" t="0"/>
          <a:stretch/>
        </p:blipFill>
        <p:spPr>
          <a:xfrm>
            <a:off x="31262496" y="14009256"/>
            <a:ext cx="1203419" cy="27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30006440" y="16388529"/>
            <a:ext cx="1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GFP          60x</a:t>
            </a:r>
            <a:endParaRPr sz="1300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30904957" y="16388491"/>
            <a:ext cx="112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HaloTag</a:t>
            </a:r>
            <a:endParaRPr sz="1300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29830575" y="13598250"/>
            <a:ext cx="28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Domine"/>
                <a:ea typeface="Domine"/>
                <a:cs typeface="Domine"/>
                <a:sym typeface="Domine"/>
              </a:rPr>
              <a:t>Confocal microscopy </a:t>
            </a:r>
            <a:endParaRPr sz="1800">
              <a:latin typeface="Domine"/>
              <a:ea typeface="Domine"/>
              <a:cs typeface="Domine"/>
              <a:sym typeface="Domine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12851167" y="10784918"/>
            <a:ext cx="11568821" cy="4096320"/>
            <a:chOff x="12851167" y="10888968"/>
            <a:chExt cx="11568821" cy="4096320"/>
          </a:xfrm>
        </p:grpSpPr>
        <p:pic>
          <p:nvPicPr>
            <p:cNvPr id="114" name="Google Shape;114;p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15861001" y="10953829"/>
              <a:ext cx="2731167" cy="2924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12975866" y="10957213"/>
              <a:ext cx="2731175" cy="292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4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>
              <a:off x="21607270" y="10944950"/>
              <a:ext cx="2731167" cy="2931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18734122" y="10944950"/>
              <a:ext cx="2731167" cy="2931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 txBox="1"/>
            <p:nvPr/>
          </p:nvSpPr>
          <p:spPr>
            <a:xfrm>
              <a:off x="12851167" y="13978788"/>
              <a:ext cx="115377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Figure 3. </a:t>
              </a:r>
              <a:r>
                <a:rPr lang="en-US" sz="18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a) The inhibitory specific BFP cell fill visualizes the neuron’s dendrites. b) The anti-SST antibody confirms the presence of the SST neuropeptide, identifying the inhibitory subtype (fig 2). </a:t>
              </a:r>
              <a:r>
                <a:rPr lang="en-US" sz="18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c) Synaptic </a:t>
              </a:r>
              <a:r>
                <a:rPr lang="en-US" sz="18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staining</a:t>
              </a:r>
              <a:r>
                <a:rPr lang="en-US" sz="18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 shows Munc13 clusters. d) Synaptic staining shows PSD-95 clusters. Taken at 60x.</a:t>
              </a:r>
              <a:endParaRPr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15002586" y="10918443"/>
              <a:ext cx="75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BFP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16748432" y="10908965"/>
              <a:ext cx="182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SST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20311559" y="10897486"/>
              <a:ext cx="121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Munc13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3203787" y="10906877"/>
              <a:ext cx="121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PSD-95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13011886" y="10888968"/>
              <a:ext cx="75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a)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15929661" y="10908018"/>
              <a:ext cx="75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b)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8768449" y="10890068"/>
              <a:ext cx="75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c)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21664049" y="10890068"/>
              <a:ext cx="75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Domine"/>
                  <a:ea typeface="Domine"/>
                  <a:cs typeface="Domine"/>
                  <a:sym typeface="Domine"/>
                </a:rPr>
                <a:t>d)</a:t>
              </a:r>
              <a:endParaRPr sz="18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  <p:cxnSp>
        <p:nvCxnSpPr>
          <p:cNvPr id="127" name="Google Shape;127;p4"/>
          <p:cNvCxnSpPr/>
          <p:nvPr/>
        </p:nvCxnSpPr>
        <p:spPr>
          <a:xfrm>
            <a:off x="23504016" y="15924322"/>
            <a:ext cx="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4"/>
          <p:cNvCxnSpPr/>
          <p:nvPr/>
        </p:nvCxnSpPr>
        <p:spPr>
          <a:xfrm>
            <a:off x="23588899" y="15924322"/>
            <a:ext cx="0" cy="24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4"/>
          <p:cNvCxnSpPr/>
          <p:nvPr/>
        </p:nvCxnSpPr>
        <p:spPr>
          <a:xfrm>
            <a:off x="23506441" y="16154322"/>
            <a:ext cx="8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4"/>
          <p:cNvCxnSpPr/>
          <p:nvPr/>
        </p:nvCxnSpPr>
        <p:spPr>
          <a:xfrm>
            <a:off x="23499254" y="16367235"/>
            <a:ext cx="92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4"/>
          <p:cNvCxnSpPr/>
          <p:nvPr/>
        </p:nvCxnSpPr>
        <p:spPr>
          <a:xfrm>
            <a:off x="23586417" y="16367235"/>
            <a:ext cx="0" cy="24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4"/>
          <p:cNvCxnSpPr/>
          <p:nvPr/>
        </p:nvCxnSpPr>
        <p:spPr>
          <a:xfrm>
            <a:off x="23501744" y="16597235"/>
            <a:ext cx="92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4"/>
          <p:cNvSpPr txBox="1"/>
          <p:nvPr/>
        </p:nvSpPr>
        <p:spPr>
          <a:xfrm>
            <a:off x="23556529" y="15848247"/>
            <a:ext cx="11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Domine"/>
                <a:ea typeface="Domine"/>
                <a:cs typeface="Domine"/>
                <a:sym typeface="Domine"/>
              </a:rPr>
              <a:t>(SST, VIP)</a:t>
            </a:r>
            <a:endParaRPr sz="12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3561866" y="16296210"/>
            <a:ext cx="11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Domine"/>
                <a:ea typeface="Domine"/>
                <a:cs typeface="Domine"/>
                <a:sym typeface="Domine"/>
              </a:rPr>
              <a:t>(PV, CCK)</a:t>
            </a:r>
            <a:endParaRPr sz="1200"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23499250" y="16811469"/>
            <a:ext cx="92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4"/>
          <p:cNvCxnSpPr/>
          <p:nvPr/>
        </p:nvCxnSpPr>
        <p:spPr>
          <a:xfrm>
            <a:off x="23586415" y="16811469"/>
            <a:ext cx="0" cy="16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4"/>
          <p:cNvCxnSpPr/>
          <p:nvPr/>
        </p:nvCxnSpPr>
        <p:spPr>
          <a:xfrm>
            <a:off x="23501740" y="16973060"/>
            <a:ext cx="92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4"/>
          <p:cNvSpPr txBox="1"/>
          <p:nvPr/>
        </p:nvSpPr>
        <p:spPr>
          <a:xfrm>
            <a:off x="23561864" y="16702038"/>
            <a:ext cx="11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Domine"/>
                <a:ea typeface="Domine"/>
                <a:cs typeface="Domine"/>
                <a:sym typeface="Domine"/>
              </a:rPr>
              <a:t>(NPY)</a:t>
            </a:r>
            <a:endParaRPr sz="1200"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25">
            <a:alphaModFix/>
          </a:blip>
          <a:srcRect b="10957" l="0" r="0" t="5332"/>
          <a:stretch/>
        </p:blipFill>
        <p:spPr>
          <a:xfrm>
            <a:off x="1623063" y="9926875"/>
            <a:ext cx="5438725" cy="3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