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1"/>
  </p:notesMasterIdLst>
  <p:handoutMasterIdLst>
    <p:handoutMasterId r:id="rId12"/>
  </p:handoutMasterIdLst>
  <p:sldIdLst>
    <p:sldId id="281" r:id="rId5"/>
    <p:sldId id="282" r:id="rId6"/>
    <p:sldId id="283" r:id="rId7"/>
    <p:sldId id="284" r:id="rId8"/>
    <p:sldId id="285" r:id="rId9"/>
    <p:sldId id="3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1" d="100"/>
          <a:sy n="71" d="100"/>
        </p:scale>
        <p:origin x="402" y="72"/>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k Sharma" userId="5a5a20d72b342507" providerId="LiveId" clId="{DB70897C-998C-409A-9AB9-A5CFB5CDC0E7}"/>
    <pc:docChg chg="undo redo custSel addSld delSld modSld">
      <pc:chgData name="Deepak Sharma" userId="5a5a20d72b342507" providerId="LiveId" clId="{DB70897C-998C-409A-9AB9-A5CFB5CDC0E7}" dt="2021-02-03T16:39:36.089" v="1787"/>
      <pc:docMkLst>
        <pc:docMk/>
      </pc:docMkLst>
      <pc:sldChg chg="modSp mod">
        <pc:chgData name="Deepak Sharma" userId="5a5a20d72b342507" providerId="LiveId" clId="{DB70897C-998C-409A-9AB9-A5CFB5CDC0E7}" dt="2021-02-03T13:47:09.628" v="9" actId="1037"/>
        <pc:sldMkLst>
          <pc:docMk/>
          <pc:sldMk cId="1417996884" sldId="282"/>
        </pc:sldMkLst>
        <pc:spChg chg="mod">
          <ac:chgData name="Deepak Sharma" userId="5a5a20d72b342507" providerId="LiveId" clId="{DB70897C-998C-409A-9AB9-A5CFB5CDC0E7}" dt="2021-02-03T13:46:47.022" v="0" actId="20577"/>
          <ac:spMkLst>
            <pc:docMk/>
            <pc:sldMk cId="1417996884" sldId="282"/>
            <ac:spMk id="2" creationId="{0F835E6D-142A-452E-A22E-D7E371098E0F}"/>
          </ac:spMkLst>
        </pc:spChg>
        <pc:spChg chg="mod">
          <ac:chgData name="Deepak Sharma" userId="5a5a20d72b342507" providerId="LiveId" clId="{DB70897C-998C-409A-9AB9-A5CFB5CDC0E7}" dt="2021-02-03T13:47:09.628" v="9" actId="1037"/>
          <ac:spMkLst>
            <pc:docMk/>
            <pc:sldMk cId="1417996884" sldId="282"/>
            <ac:spMk id="3" creationId="{6FE608D6-025B-419B-9538-F3295EBFE6AB}"/>
          </ac:spMkLst>
        </pc:spChg>
      </pc:sldChg>
      <pc:sldChg chg="delSp modSp add del mod">
        <pc:chgData name="Deepak Sharma" userId="5a5a20d72b342507" providerId="LiveId" clId="{DB70897C-998C-409A-9AB9-A5CFB5CDC0E7}" dt="2021-02-03T13:56:13.547" v="21" actId="47"/>
        <pc:sldMkLst>
          <pc:docMk/>
          <pc:sldMk cId="3255709006" sldId="283"/>
        </pc:sldMkLst>
        <pc:spChg chg="mod">
          <ac:chgData name="Deepak Sharma" userId="5a5a20d72b342507" providerId="LiveId" clId="{DB70897C-998C-409A-9AB9-A5CFB5CDC0E7}" dt="2021-02-03T13:55:43.884" v="20" actId="20577"/>
          <ac:spMkLst>
            <pc:docMk/>
            <pc:sldMk cId="3255709006" sldId="283"/>
            <ac:spMk id="2" creationId="{0F835E6D-142A-452E-A22E-D7E371098E0F}"/>
          </ac:spMkLst>
        </pc:spChg>
        <pc:spChg chg="mod">
          <ac:chgData name="Deepak Sharma" userId="5a5a20d72b342507" providerId="LiveId" clId="{DB70897C-998C-409A-9AB9-A5CFB5CDC0E7}" dt="2021-02-03T13:55:17.428" v="11" actId="20577"/>
          <ac:spMkLst>
            <pc:docMk/>
            <pc:sldMk cId="3255709006" sldId="283"/>
            <ac:spMk id="3" creationId="{6FE608D6-025B-419B-9538-F3295EBFE6AB}"/>
          </ac:spMkLst>
        </pc:spChg>
        <pc:picChg chg="del">
          <ac:chgData name="Deepak Sharma" userId="5a5a20d72b342507" providerId="LiveId" clId="{DB70897C-998C-409A-9AB9-A5CFB5CDC0E7}" dt="2021-02-03T13:55:23.195" v="12" actId="478"/>
          <ac:picMkLst>
            <pc:docMk/>
            <pc:sldMk cId="3255709006" sldId="283"/>
            <ac:picMk id="42" creationId="{A7D7E2F0-A4FD-4E5E-B3F6-F7206E3D47C9}"/>
          </ac:picMkLst>
        </pc:picChg>
        <pc:picChg chg="del">
          <ac:chgData name="Deepak Sharma" userId="5a5a20d72b342507" providerId="LiveId" clId="{DB70897C-998C-409A-9AB9-A5CFB5CDC0E7}" dt="2021-02-03T13:55:25.341" v="13" actId="478"/>
          <ac:picMkLst>
            <pc:docMk/>
            <pc:sldMk cId="3255709006" sldId="283"/>
            <ac:picMk id="67" creationId="{90CB0AF8-80F1-4D92-B14A-8E413813C09D}"/>
          </ac:picMkLst>
        </pc:picChg>
      </pc:sldChg>
      <pc:sldChg chg="addSp delSp modSp new mod">
        <pc:chgData name="Deepak Sharma" userId="5a5a20d72b342507" providerId="LiveId" clId="{DB70897C-998C-409A-9AB9-A5CFB5CDC0E7}" dt="2021-02-03T14:12:08.406" v="316" actId="1036"/>
        <pc:sldMkLst>
          <pc:docMk/>
          <pc:sldMk cId="3766447258" sldId="283"/>
        </pc:sldMkLst>
        <pc:spChg chg="del">
          <ac:chgData name="Deepak Sharma" userId="5a5a20d72b342507" providerId="LiveId" clId="{DB70897C-998C-409A-9AB9-A5CFB5CDC0E7}" dt="2021-02-03T14:00:23.155" v="25" actId="478"/>
          <ac:spMkLst>
            <pc:docMk/>
            <pc:sldMk cId="3766447258" sldId="283"/>
            <ac:spMk id="2" creationId="{420B436B-BD9F-414C-801F-17A4F9C8E5F1}"/>
          </ac:spMkLst>
        </pc:spChg>
        <pc:spChg chg="del">
          <ac:chgData name="Deepak Sharma" userId="5a5a20d72b342507" providerId="LiveId" clId="{DB70897C-998C-409A-9AB9-A5CFB5CDC0E7}" dt="2021-02-03T14:00:25.081" v="28" actId="478"/>
          <ac:spMkLst>
            <pc:docMk/>
            <pc:sldMk cId="3766447258" sldId="283"/>
            <ac:spMk id="3" creationId="{7DFA168B-37FF-41EE-93BA-6278257B2316}"/>
          </ac:spMkLst>
        </pc:spChg>
        <pc:spChg chg="del">
          <ac:chgData name="Deepak Sharma" userId="5a5a20d72b342507" providerId="LiveId" clId="{DB70897C-998C-409A-9AB9-A5CFB5CDC0E7}" dt="2021-02-03T14:00:31.178" v="29" actId="478"/>
          <ac:spMkLst>
            <pc:docMk/>
            <pc:sldMk cId="3766447258" sldId="283"/>
            <ac:spMk id="4" creationId="{C90ABE7D-2683-4432-AD66-4D1D4812B64D}"/>
          </ac:spMkLst>
        </pc:spChg>
        <pc:spChg chg="add del mod">
          <ac:chgData name="Deepak Sharma" userId="5a5a20d72b342507" providerId="LiveId" clId="{DB70897C-998C-409A-9AB9-A5CFB5CDC0E7}" dt="2021-02-03T14:00:23.157" v="27"/>
          <ac:spMkLst>
            <pc:docMk/>
            <pc:sldMk cId="3766447258" sldId="283"/>
            <ac:spMk id="5" creationId="{3C51D32D-47A2-4CF1-8959-DA1F12F381AD}"/>
          </ac:spMkLst>
        </pc:spChg>
        <pc:spChg chg="add mod">
          <ac:chgData name="Deepak Sharma" userId="5a5a20d72b342507" providerId="LiveId" clId="{DB70897C-998C-409A-9AB9-A5CFB5CDC0E7}" dt="2021-02-03T14:11:51.596" v="307" actId="14100"/>
          <ac:spMkLst>
            <pc:docMk/>
            <pc:sldMk cId="3766447258" sldId="283"/>
            <ac:spMk id="6" creationId="{CCDB2C87-99AB-4F93-8DB5-524A3C53777A}"/>
          </ac:spMkLst>
        </pc:spChg>
        <pc:spChg chg="add mod">
          <ac:chgData name="Deepak Sharma" userId="5a5a20d72b342507" providerId="LiveId" clId="{DB70897C-998C-409A-9AB9-A5CFB5CDC0E7}" dt="2021-02-03T14:11:40.902" v="306" actId="14100"/>
          <ac:spMkLst>
            <pc:docMk/>
            <pc:sldMk cId="3766447258" sldId="283"/>
            <ac:spMk id="7" creationId="{0D9FDF2C-7DCE-43AD-AF81-29263852E953}"/>
          </ac:spMkLst>
        </pc:spChg>
        <pc:picChg chg="add mod">
          <ac:chgData name="Deepak Sharma" userId="5a5a20d72b342507" providerId="LiveId" clId="{DB70897C-998C-409A-9AB9-A5CFB5CDC0E7}" dt="2021-02-03T14:12:00.731" v="311" actId="1036"/>
          <ac:picMkLst>
            <pc:docMk/>
            <pc:sldMk cId="3766447258" sldId="283"/>
            <ac:picMk id="1026" creationId="{8A586A2A-B5C8-425C-B64B-91885B5DD399}"/>
          </ac:picMkLst>
        </pc:picChg>
        <pc:picChg chg="add mod">
          <ac:chgData name="Deepak Sharma" userId="5a5a20d72b342507" providerId="LiveId" clId="{DB70897C-998C-409A-9AB9-A5CFB5CDC0E7}" dt="2021-02-03T14:12:08.406" v="316" actId="1036"/>
          <ac:picMkLst>
            <pc:docMk/>
            <pc:sldMk cId="3766447258" sldId="283"/>
            <ac:picMk id="1028" creationId="{BDA5E80A-E929-4537-9F84-7B4463CA9C3B}"/>
          </ac:picMkLst>
        </pc:picChg>
        <pc:picChg chg="add mod">
          <ac:chgData name="Deepak Sharma" userId="5a5a20d72b342507" providerId="LiveId" clId="{DB70897C-998C-409A-9AB9-A5CFB5CDC0E7}" dt="2021-02-03T14:08:08.366" v="255" actId="14100"/>
          <ac:picMkLst>
            <pc:docMk/>
            <pc:sldMk cId="3766447258" sldId="283"/>
            <ac:picMk id="1030" creationId="{B3D438A0-2B41-46E4-91F2-CDDAE5AC78E8}"/>
          </ac:picMkLst>
        </pc:picChg>
      </pc:sldChg>
      <pc:sldChg chg="addSp delSp modSp new mod">
        <pc:chgData name="Deepak Sharma" userId="5a5a20d72b342507" providerId="LiveId" clId="{DB70897C-998C-409A-9AB9-A5CFB5CDC0E7}" dt="2021-02-03T15:20:58.055" v="1026" actId="1038"/>
        <pc:sldMkLst>
          <pc:docMk/>
          <pc:sldMk cId="94180279" sldId="284"/>
        </pc:sldMkLst>
        <pc:spChg chg="del">
          <ac:chgData name="Deepak Sharma" userId="5a5a20d72b342507" providerId="LiveId" clId="{DB70897C-998C-409A-9AB9-A5CFB5CDC0E7}" dt="2021-02-03T14:59:24.978" v="319" actId="478"/>
          <ac:spMkLst>
            <pc:docMk/>
            <pc:sldMk cId="94180279" sldId="284"/>
            <ac:spMk id="2" creationId="{D8CE1B97-E1B4-4F3C-821E-29D900E9419F}"/>
          </ac:spMkLst>
        </pc:spChg>
        <pc:spChg chg="del">
          <ac:chgData name="Deepak Sharma" userId="5a5a20d72b342507" providerId="LiveId" clId="{DB70897C-998C-409A-9AB9-A5CFB5CDC0E7}" dt="2021-02-03T14:59:33.275" v="322" actId="478"/>
          <ac:spMkLst>
            <pc:docMk/>
            <pc:sldMk cId="94180279" sldId="284"/>
            <ac:spMk id="3" creationId="{6AB5EE88-2193-4C7C-A640-56CF58088FCF}"/>
          </ac:spMkLst>
        </pc:spChg>
        <pc:spChg chg="del">
          <ac:chgData name="Deepak Sharma" userId="5a5a20d72b342507" providerId="LiveId" clId="{DB70897C-998C-409A-9AB9-A5CFB5CDC0E7}" dt="2021-02-03T14:59:39.409" v="323" actId="478"/>
          <ac:spMkLst>
            <pc:docMk/>
            <pc:sldMk cId="94180279" sldId="284"/>
            <ac:spMk id="4" creationId="{91B247B9-61D4-4F15-83CB-4DCD16624479}"/>
          </ac:spMkLst>
        </pc:spChg>
        <pc:spChg chg="add del mod">
          <ac:chgData name="Deepak Sharma" userId="5a5a20d72b342507" providerId="LiveId" clId="{DB70897C-998C-409A-9AB9-A5CFB5CDC0E7}" dt="2021-02-03T14:59:24.979" v="321"/>
          <ac:spMkLst>
            <pc:docMk/>
            <pc:sldMk cId="94180279" sldId="284"/>
            <ac:spMk id="5" creationId="{5D345006-C6B3-437C-AE81-EA571CDE56D1}"/>
          </ac:spMkLst>
        </pc:spChg>
        <pc:spChg chg="add mod">
          <ac:chgData name="Deepak Sharma" userId="5a5a20d72b342507" providerId="LiveId" clId="{DB70897C-998C-409A-9AB9-A5CFB5CDC0E7}" dt="2021-02-03T15:20:22.458" v="1001" actId="14100"/>
          <ac:spMkLst>
            <pc:docMk/>
            <pc:sldMk cId="94180279" sldId="284"/>
            <ac:spMk id="6" creationId="{5D704338-0B50-4284-AECB-4C43B1D63C1D}"/>
          </ac:spMkLst>
        </pc:spChg>
        <pc:picChg chg="add del mod">
          <ac:chgData name="Deepak Sharma" userId="5a5a20d72b342507" providerId="LiveId" clId="{DB70897C-998C-409A-9AB9-A5CFB5CDC0E7}" dt="2021-02-03T15:08:32.503" v="359" actId="478"/>
          <ac:picMkLst>
            <pc:docMk/>
            <pc:sldMk cId="94180279" sldId="284"/>
            <ac:picMk id="2050" creationId="{285BF539-0E4E-478D-9F32-81A6640F9DD5}"/>
          </ac:picMkLst>
        </pc:picChg>
        <pc:picChg chg="add mod">
          <ac:chgData name="Deepak Sharma" userId="5a5a20d72b342507" providerId="LiveId" clId="{DB70897C-998C-409A-9AB9-A5CFB5CDC0E7}" dt="2021-02-03T15:20:48.927" v="1008" actId="14100"/>
          <ac:picMkLst>
            <pc:docMk/>
            <pc:sldMk cId="94180279" sldId="284"/>
            <ac:picMk id="2052" creationId="{75792705-DC71-4A8F-A48D-6B20E57B58E1}"/>
          </ac:picMkLst>
        </pc:picChg>
        <pc:picChg chg="add mod">
          <ac:chgData name="Deepak Sharma" userId="5a5a20d72b342507" providerId="LiveId" clId="{DB70897C-998C-409A-9AB9-A5CFB5CDC0E7}" dt="2021-02-03T15:20:39.701" v="1005" actId="1076"/>
          <ac:picMkLst>
            <pc:docMk/>
            <pc:sldMk cId="94180279" sldId="284"/>
            <ac:picMk id="2054" creationId="{B0F21807-843F-49F6-8746-CD0536B191F8}"/>
          </ac:picMkLst>
        </pc:picChg>
        <pc:picChg chg="add mod">
          <ac:chgData name="Deepak Sharma" userId="5a5a20d72b342507" providerId="LiveId" clId="{DB70897C-998C-409A-9AB9-A5CFB5CDC0E7}" dt="2021-02-03T15:20:58.055" v="1026" actId="1038"/>
          <ac:picMkLst>
            <pc:docMk/>
            <pc:sldMk cId="94180279" sldId="284"/>
            <ac:picMk id="2056" creationId="{17543DF8-1B66-4620-A58C-98DBBD1083B3}"/>
          </ac:picMkLst>
        </pc:picChg>
      </pc:sldChg>
      <pc:sldChg chg="addSp delSp modSp new mod">
        <pc:chgData name="Deepak Sharma" userId="5a5a20d72b342507" providerId="LiveId" clId="{DB70897C-998C-409A-9AB9-A5CFB5CDC0E7}" dt="2021-02-03T16:39:08.827" v="1786" actId="14100"/>
        <pc:sldMkLst>
          <pc:docMk/>
          <pc:sldMk cId="2742447149" sldId="285"/>
        </pc:sldMkLst>
        <pc:spChg chg="del">
          <ac:chgData name="Deepak Sharma" userId="5a5a20d72b342507" providerId="LiveId" clId="{DB70897C-998C-409A-9AB9-A5CFB5CDC0E7}" dt="2021-02-03T16:39:04.818" v="1785" actId="478"/>
          <ac:spMkLst>
            <pc:docMk/>
            <pc:sldMk cId="2742447149" sldId="285"/>
            <ac:spMk id="2" creationId="{3BDD146C-2099-4BB4-A574-C0D202263A15}"/>
          </ac:spMkLst>
        </pc:spChg>
        <pc:spChg chg="del">
          <ac:chgData name="Deepak Sharma" userId="5a5a20d72b342507" providerId="LiveId" clId="{DB70897C-998C-409A-9AB9-A5CFB5CDC0E7}" dt="2021-02-03T16:39:02.449" v="1784" actId="478"/>
          <ac:spMkLst>
            <pc:docMk/>
            <pc:sldMk cId="2742447149" sldId="285"/>
            <ac:spMk id="3" creationId="{62522056-4C51-40D8-A187-5F94EEE01A8A}"/>
          </ac:spMkLst>
        </pc:spChg>
        <pc:spChg chg="del">
          <ac:chgData name="Deepak Sharma" userId="5a5a20d72b342507" providerId="LiveId" clId="{DB70897C-998C-409A-9AB9-A5CFB5CDC0E7}" dt="2021-02-03T16:39:00.240" v="1783" actId="478"/>
          <ac:spMkLst>
            <pc:docMk/>
            <pc:sldMk cId="2742447149" sldId="285"/>
            <ac:spMk id="4" creationId="{66E4D642-A85A-43B7-B307-0D6C731DE71A}"/>
          </ac:spMkLst>
        </pc:spChg>
        <pc:spChg chg="add mod">
          <ac:chgData name="Deepak Sharma" userId="5a5a20d72b342507" providerId="LiveId" clId="{DB70897C-998C-409A-9AB9-A5CFB5CDC0E7}" dt="2021-02-03T16:37:56.932" v="1779" actId="255"/>
          <ac:spMkLst>
            <pc:docMk/>
            <pc:sldMk cId="2742447149" sldId="285"/>
            <ac:spMk id="5" creationId="{CBF2C040-C682-4A45-A20F-4036DD5A421E}"/>
          </ac:spMkLst>
        </pc:spChg>
        <pc:picChg chg="add mod">
          <ac:chgData name="Deepak Sharma" userId="5a5a20d72b342507" providerId="LiveId" clId="{DB70897C-998C-409A-9AB9-A5CFB5CDC0E7}" dt="2021-02-03T16:26:23.439" v="1535" actId="1038"/>
          <ac:picMkLst>
            <pc:docMk/>
            <pc:sldMk cId="2742447149" sldId="285"/>
            <ac:picMk id="3074" creationId="{ADD73D47-2704-4E2A-8DF1-CA9A128F8A19}"/>
          </ac:picMkLst>
        </pc:picChg>
        <pc:picChg chg="add mod">
          <ac:chgData name="Deepak Sharma" userId="5a5a20d72b342507" providerId="LiveId" clId="{DB70897C-998C-409A-9AB9-A5CFB5CDC0E7}" dt="2021-02-03T16:39:08.827" v="1786" actId="14100"/>
          <ac:picMkLst>
            <pc:docMk/>
            <pc:sldMk cId="2742447149" sldId="285"/>
            <ac:picMk id="3076" creationId="{CC5D485B-DA21-410D-A669-00CE6B512F78}"/>
          </ac:picMkLst>
        </pc:picChg>
      </pc:sldChg>
      <pc:sldChg chg="add">
        <pc:chgData name="Deepak Sharma" userId="5a5a20d72b342507" providerId="LiveId" clId="{DB70897C-998C-409A-9AB9-A5CFB5CDC0E7}" dt="2021-02-03T16:39:36.089" v="1787"/>
        <pc:sldMkLst>
          <pc:docMk/>
          <pc:sldMk cId="2863141143" sldId="36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2/3/2021</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normAutofit/>
          </a:bodyPr>
          <a:lstStyle/>
          <a:p>
            <a:r>
              <a:rPr lang="en-US" sz="6000" dirty="0"/>
              <a:t>TSF with Keras and RNN</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p:txBody>
          <a:bodyPr/>
          <a:lstStyle/>
          <a:p>
            <a:r>
              <a:rPr lang="en-US" dirty="0"/>
              <a:t>Submitted By: Deepak Sharma</a:t>
            </a:r>
          </a:p>
        </p:txBody>
      </p:sp>
    </p:spTree>
    <p:extLst>
      <p:ext uri="{BB962C8B-B14F-4D97-AF65-F5344CB8AC3E}">
        <p14:creationId xmlns:p14="http://schemas.microsoft.com/office/powerpoint/2010/main" val="18337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35E6D-142A-452E-A22E-D7E371098E0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FE608D6-025B-419B-9538-F3295EBFE6AB}"/>
              </a:ext>
            </a:extLst>
          </p:cNvPr>
          <p:cNvSpPr>
            <a:spLocks noGrp="1"/>
          </p:cNvSpPr>
          <p:nvPr>
            <p:ph idx="1"/>
          </p:nvPr>
        </p:nvSpPr>
        <p:spPr>
          <a:xfrm>
            <a:off x="103904" y="2084294"/>
            <a:ext cx="7682345" cy="4773706"/>
          </a:xfrm>
        </p:spPr>
        <p:txBody>
          <a:bodyPr>
            <a:normAutofit/>
          </a:bodyPr>
          <a:lstStyle/>
          <a:p>
            <a:r>
              <a:rPr lang="en-US" sz="2000" b="1" dirty="0">
                <a:solidFill>
                  <a:srgbClr val="202124"/>
                </a:solidFill>
                <a:latin typeface="arial" panose="020B0604020202020204" pitchFamily="34" charset="0"/>
              </a:rPr>
              <a:t>P</a:t>
            </a:r>
            <a:r>
              <a:rPr lang="en-US" sz="2000" b="1" i="0" dirty="0">
                <a:solidFill>
                  <a:srgbClr val="202124"/>
                </a:solidFill>
                <a:effectLst/>
                <a:latin typeface="arial" panose="020B0604020202020204" pitchFamily="34" charset="0"/>
              </a:rPr>
              <a:t>erceptron</a:t>
            </a:r>
            <a:r>
              <a:rPr lang="en-US" sz="2000" b="0" i="0" dirty="0">
                <a:solidFill>
                  <a:srgbClr val="202124"/>
                </a:solidFill>
                <a:effectLst/>
                <a:latin typeface="arial" panose="020B0604020202020204" pitchFamily="34" charset="0"/>
              </a:rPr>
              <a:t> is a </a:t>
            </a:r>
            <a:r>
              <a:rPr lang="en-US" sz="2000" b="1" i="0" dirty="0">
                <a:solidFill>
                  <a:srgbClr val="202124"/>
                </a:solidFill>
                <a:effectLst/>
                <a:latin typeface="arial" panose="020B0604020202020204" pitchFamily="34" charset="0"/>
              </a:rPr>
              <a:t>neural network</a:t>
            </a:r>
            <a:r>
              <a:rPr lang="en-US" sz="2000" b="0" i="0" dirty="0">
                <a:solidFill>
                  <a:srgbClr val="202124"/>
                </a:solidFill>
                <a:effectLst/>
                <a:latin typeface="arial" panose="020B0604020202020204" pitchFamily="34" charset="0"/>
              </a:rPr>
              <a:t> unit (an artificial </a:t>
            </a:r>
            <a:r>
              <a:rPr lang="en-US" sz="2000" b="1" i="0" dirty="0">
                <a:solidFill>
                  <a:srgbClr val="202124"/>
                </a:solidFill>
                <a:effectLst/>
                <a:latin typeface="arial" panose="020B0604020202020204" pitchFamily="34" charset="0"/>
              </a:rPr>
              <a:t>neuron</a:t>
            </a:r>
            <a:r>
              <a:rPr lang="en-US" sz="2000" b="0" i="0" dirty="0">
                <a:solidFill>
                  <a:srgbClr val="202124"/>
                </a:solidFill>
                <a:effectLst/>
                <a:latin typeface="arial" panose="020B0604020202020204" pitchFamily="34" charset="0"/>
              </a:rPr>
              <a:t>) that does certain computations to detect features or business intelligence in the input data.</a:t>
            </a:r>
          </a:p>
          <a:p>
            <a:endParaRPr lang="en-US" sz="2000" dirty="0">
              <a:solidFill>
                <a:srgbClr val="202124"/>
              </a:solidFill>
              <a:latin typeface="arial" panose="020B0604020202020204" pitchFamily="34" charset="0"/>
            </a:endParaRPr>
          </a:p>
          <a:p>
            <a:endParaRPr lang="en-US" sz="2000" b="0" i="0" dirty="0">
              <a:solidFill>
                <a:srgbClr val="202124"/>
              </a:solidFill>
              <a:effectLst/>
              <a:latin typeface="arial" panose="020B0604020202020204" pitchFamily="34" charset="0"/>
            </a:endParaRPr>
          </a:p>
          <a:p>
            <a:pPr marL="0" indent="0">
              <a:buNone/>
            </a:pPr>
            <a:endParaRPr lang="en-US" sz="2000" b="0" i="0" dirty="0">
              <a:solidFill>
                <a:srgbClr val="202124"/>
              </a:solidFill>
              <a:effectLst/>
              <a:latin typeface="arial" panose="020B0604020202020204" pitchFamily="34" charset="0"/>
            </a:endParaRPr>
          </a:p>
          <a:p>
            <a:r>
              <a:rPr lang="en-US" sz="2000" b="0" i="0" dirty="0">
                <a:solidFill>
                  <a:srgbClr val="202124"/>
                </a:solidFill>
                <a:effectLst/>
                <a:latin typeface="arial" panose="020B0604020202020204" pitchFamily="34" charset="0"/>
              </a:rPr>
              <a:t>A </a:t>
            </a:r>
            <a:r>
              <a:rPr lang="en-US" sz="2000" b="1" i="0" dirty="0">
                <a:solidFill>
                  <a:srgbClr val="202124"/>
                </a:solidFill>
                <a:effectLst/>
                <a:latin typeface="arial" panose="020B0604020202020204" pitchFamily="34" charset="0"/>
              </a:rPr>
              <a:t>neural network</a:t>
            </a:r>
            <a:r>
              <a:rPr lang="en-US" sz="2000" b="0" i="0" dirty="0">
                <a:solidFill>
                  <a:srgbClr val="202124"/>
                </a:solidFill>
                <a:effectLst/>
                <a:latin typeface="arial" panose="020B0604020202020204" pitchFamily="34" charset="0"/>
              </a:rPr>
              <a:t> is a series of algorithms (perceptron) that endeavors to recognize underlying relationships in a set of data through a process that mimics the way the human brain operates. In this sense, </a:t>
            </a:r>
            <a:r>
              <a:rPr lang="en-US" sz="2000" b="1" i="0" dirty="0">
                <a:solidFill>
                  <a:srgbClr val="202124"/>
                </a:solidFill>
                <a:effectLst/>
                <a:latin typeface="arial" panose="020B0604020202020204" pitchFamily="34" charset="0"/>
              </a:rPr>
              <a:t>neural networks</a:t>
            </a:r>
            <a:r>
              <a:rPr lang="en-US" sz="2000" b="0" i="0" dirty="0">
                <a:solidFill>
                  <a:srgbClr val="202124"/>
                </a:solidFill>
                <a:effectLst/>
                <a:latin typeface="arial" panose="020B0604020202020204" pitchFamily="34" charset="0"/>
              </a:rPr>
              <a:t> refer to systems of neurons, either organic or artificial in nature.</a:t>
            </a:r>
            <a:endParaRPr lang="en-US" sz="2000" dirty="0"/>
          </a:p>
        </p:txBody>
      </p:sp>
      <p:pic>
        <p:nvPicPr>
          <p:cNvPr id="42" name="Picture 41">
            <a:extLst>
              <a:ext uri="{FF2B5EF4-FFF2-40B4-BE49-F238E27FC236}">
                <a16:creationId xmlns:a16="http://schemas.microsoft.com/office/drawing/2014/main" id="{A7D7E2F0-A4FD-4E5E-B3F6-F7206E3D47C9}"/>
              </a:ext>
            </a:extLst>
          </p:cNvPr>
          <p:cNvPicPr>
            <a:picLocks noChangeAspect="1"/>
          </p:cNvPicPr>
          <p:nvPr/>
        </p:nvPicPr>
        <p:blipFill>
          <a:blip r:embed="rId2"/>
          <a:stretch>
            <a:fillRect/>
          </a:stretch>
        </p:blipFill>
        <p:spPr>
          <a:xfrm>
            <a:off x="6753301" y="2180549"/>
            <a:ext cx="5882060" cy="1906545"/>
          </a:xfrm>
          <a:prstGeom prst="rect">
            <a:avLst/>
          </a:prstGeom>
        </p:spPr>
      </p:pic>
      <p:pic>
        <p:nvPicPr>
          <p:cNvPr id="67" name="Picture 66">
            <a:extLst>
              <a:ext uri="{FF2B5EF4-FFF2-40B4-BE49-F238E27FC236}">
                <a16:creationId xmlns:a16="http://schemas.microsoft.com/office/drawing/2014/main" id="{90CB0AF8-80F1-4D92-B14A-8E413813C09D}"/>
              </a:ext>
            </a:extLst>
          </p:cNvPr>
          <p:cNvPicPr>
            <a:picLocks noChangeAspect="1"/>
          </p:cNvPicPr>
          <p:nvPr/>
        </p:nvPicPr>
        <p:blipFill>
          <a:blip r:embed="rId3"/>
          <a:stretch>
            <a:fillRect/>
          </a:stretch>
        </p:blipFill>
        <p:spPr>
          <a:xfrm>
            <a:off x="7778050" y="4256063"/>
            <a:ext cx="4216705" cy="2560378"/>
          </a:xfrm>
          <a:prstGeom prst="rect">
            <a:avLst/>
          </a:prstGeom>
        </p:spPr>
      </p:pic>
    </p:spTree>
    <p:extLst>
      <p:ext uri="{BB962C8B-B14F-4D97-AF65-F5344CB8AC3E}">
        <p14:creationId xmlns:p14="http://schemas.microsoft.com/office/powerpoint/2010/main" val="1417996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DB2C87-99AB-4F93-8DB5-524A3C53777A}"/>
              </a:ext>
            </a:extLst>
          </p:cNvPr>
          <p:cNvSpPr txBox="1"/>
          <p:nvPr/>
        </p:nvSpPr>
        <p:spPr>
          <a:xfrm>
            <a:off x="0" y="249387"/>
            <a:ext cx="6428509"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Recurrent Neural Network (RNN) </a:t>
            </a:r>
            <a:r>
              <a:rPr lang="en-US" dirty="0">
                <a:latin typeface="Arial" panose="020B0604020202020204" pitchFamily="34" charset="0"/>
                <a:cs typeface="Arial" panose="020B0604020202020204" pitchFamily="34" charset="0"/>
              </a:rPr>
              <a:t>is a type of neural network that contains loops, allowing information to be stored within the network.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Recurrent Neural Networks use their reasoning from previous experiences to inform the upcoming events.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Recurrent models are valuable in their ability to sequence vectors, which opens up the API to performing more complicated tasks. </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Types of RNN: </a:t>
            </a:r>
            <a:r>
              <a:rPr lang="en-US" dirty="0">
                <a:latin typeface="Arial" panose="020B0604020202020204" pitchFamily="34" charset="0"/>
                <a:cs typeface="Arial" panose="020B0604020202020204" pitchFamily="34" charset="0"/>
              </a:rPr>
              <a:t> one to one, One to Many, Many to Many,</a:t>
            </a:r>
          </a:p>
          <a:p>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Many to one, Many to Many.</a:t>
            </a:r>
          </a:p>
          <a:p>
            <a:pPr marL="285750" indent="-285750">
              <a:buFont typeface="Arial" panose="020B0604020202020204" pitchFamily="34" charset="0"/>
              <a:buChar char="•"/>
            </a:pPr>
            <a:r>
              <a:rPr lang="en-US" b="0" i="0" dirty="0">
                <a:solidFill>
                  <a:srgbClr val="222635"/>
                </a:solidFill>
                <a:effectLst/>
                <a:latin typeface="Cambria" panose="02040503050406030204" pitchFamily="18" charset="0"/>
              </a:rPr>
              <a:t>A simple recurrent neural network works well only for a short-term memory. </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8A586A2A-B5C8-425C-B64B-91885B5DD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1602" y="-20011"/>
            <a:ext cx="5370368" cy="23047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DA5E80A-E929-4537-9F84-7B4463CA9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602" y="2442320"/>
            <a:ext cx="5411932" cy="18664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3D438A0-2B41-46E4-91F2-CDDAE5AC78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5606" y="4530436"/>
            <a:ext cx="5456394" cy="20461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D9FDF2C-7DCE-43AD-AF81-29263852E953}"/>
              </a:ext>
            </a:extLst>
          </p:cNvPr>
          <p:cNvSpPr txBox="1"/>
          <p:nvPr/>
        </p:nvSpPr>
        <p:spPr>
          <a:xfrm>
            <a:off x="0" y="4558143"/>
            <a:ext cx="6671602" cy="2031325"/>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02124"/>
                </a:solidFill>
                <a:effectLst/>
                <a:latin typeface="arial" panose="020B0604020202020204" pitchFamily="34" charset="0"/>
              </a:rPr>
              <a:t>Long Short-Term Memory</a:t>
            </a:r>
            <a:r>
              <a:rPr lang="en-US" b="0" i="0" dirty="0">
                <a:solidFill>
                  <a:srgbClr val="202124"/>
                </a:solidFill>
                <a:effectLst/>
                <a:latin typeface="arial" panose="020B0604020202020204" pitchFamily="34" charset="0"/>
              </a:rPr>
              <a:t> (LSTM) networks are a type of recurrent neural network capable of learning order dependence in sequence prediction problems.</a:t>
            </a:r>
          </a:p>
          <a:p>
            <a:pPr marL="285750" indent="-285750">
              <a:buFont typeface="Arial" panose="020B0604020202020204" pitchFamily="34" charset="0"/>
              <a:buChar char="•"/>
            </a:pPr>
            <a:r>
              <a:rPr lang="en-US" b="1" i="0" dirty="0">
                <a:solidFill>
                  <a:srgbClr val="202124"/>
                </a:solidFill>
                <a:effectLst/>
                <a:latin typeface="arial" panose="020B0604020202020204" pitchFamily="34" charset="0"/>
              </a:rPr>
              <a:t>LSTM</a:t>
            </a:r>
            <a:r>
              <a:rPr lang="en-US" b="0" i="0" dirty="0">
                <a:solidFill>
                  <a:srgbClr val="202124"/>
                </a:solidFill>
                <a:effectLst/>
                <a:latin typeface="arial" panose="020B0604020202020204" pitchFamily="34" charset="0"/>
              </a:rPr>
              <a:t> networks are a type of </a:t>
            </a:r>
            <a:r>
              <a:rPr lang="en-US" b="1" i="0" dirty="0">
                <a:solidFill>
                  <a:srgbClr val="202124"/>
                </a:solidFill>
                <a:effectLst/>
                <a:latin typeface="arial" panose="020B0604020202020204" pitchFamily="34" charset="0"/>
              </a:rPr>
              <a:t>RNN</a:t>
            </a:r>
            <a:r>
              <a:rPr lang="en-US" b="0" i="0" dirty="0">
                <a:solidFill>
                  <a:srgbClr val="202124"/>
                </a:solidFill>
                <a:effectLst/>
                <a:latin typeface="arial" panose="020B0604020202020204" pitchFamily="34" charset="0"/>
              </a:rPr>
              <a:t> that uses special units in addition to standard units</a:t>
            </a:r>
            <a:r>
              <a:rPr lang="en-US" dirty="0">
                <a:solidFill>
                  <a:srgbClr val="202124"/>
                </a:solidFill>
                <a:latin typeface="arial" panose="020B0604020202020204" pitchFamily="34" charset="0"/>
              </a:rPr>
              <a:t>.</a:t>
            </a:r>
          </a:p>
          <a:p>
            <a:pPr marL="285750" indent="-285750">
              <a:buFont typeface="Arial" panose="020B0604020202020204" pitchFamily="34" charset="0"/>
              <a:buChar char="•"/>
            </a:pPr>
            <a:r>
              <a:rPr lang="en-US" b="1" i="0" dirty="0">
                <a:solidFill>
                  <a:srgbClr val="202124"/>
                </a:solidFill>
                <a:effectLst/>
                <a:latin typeface="arial" panose="020B0604020202020204" pitchFamily="34" charset="0"/>
              </a:rPr>
              <a:t>LSTM</a:t>
            </a:r>
            <a:r>
              <a:rPr lang="en-US" b="0" i="0" dirty="0">
                <a:solidFill>
                  <a:srgbClr val="202124"/>
                </a:solidFill>
                <a:effectLst/>
                <a:latin typeface="arial" panose="020B0604020202020204" pitchFamily="34" charset="0"/>
              </a:rPr>
              <a:t> units include a 'memory cell' that can maintain information in memory for long periods of time.</a:t>
            </a:r>
            <a:endParaRPr lang="en-US" dirty="0"/>
          </a:p>
        </p:txBody>
      </p:sp>
    </p:spTree>
    <p:extLst>
      <p:ext uri="{BB962C8B-B14F-4D97-AF65-F5344CB8AC3E}">
        <p14:creationId xmlns:p14="http://schemas.microsoft.com/office/powerpoint/2010/main" val="3766447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704338-0B50-4284-AECB-4C43B1D63C1D}"/>
              </a:ext>
            </a:extLst>
          </p:cNvPr>
          <p:cNvSpPr txBox="1"/>
          <p:nvPr/>
        </p:nvSpPr>
        <p:spPr>
          <a:xfrm>
            <a:off x="27704" y="121896"/>
            <a:ext cx="7356769" cy="6986528"/>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a:latin typeface="Arial" panose="020B0604020202020204" pitchFamily="34" charset="0"/>
                <a:cs typeface="Arial" panose="020B0604020202020204" pitchFamily="34" charset="0"/>
              </a:rPr>
              <a:t>Data: </a:t>
            </a:r>
            <a:r>
              <a:rPr lang="en-US" sz="1600" dirty="0">
                <a:latin typeface="Arial" panose="020B0604020202020204" pitchFamily="34" charset="0"/>
                <a:cs typeface="Arial" panose="020B0604020202020204" pitchFamily="34" charset="0"/>
              </a:rPr>
              <a:t>The Data contains monthly sales data of Beer, wine and Distilled Alcohol beverage for the year 1992 to 2019.</a:t>
            </a:r>
          </a:p>
          <a:p>
            <a:pPr marL="285750" indent="-285750">
              <a:buFont typeface="Wingdings" panose="05000000000000000000" pitchFamily="2" charset="2"/>
              <a:buChar char="v"/>
            </a:pPr>
            <a:r>
              <a:rPr lang="en-US" sz="1600" b="1" i="0" dirty="0">
                <a:effectLst/>
                <a:latin typeface="Arial" panose="020B0604020202020204" pitchFamily="34" charset="0"/>
                <a:cs typeface="Arial" panose="020B0604020202020204" pitchFamily="34" charset="0"/>
              </a:rPr>
              <a:t>Plot: </a:t>
            </a:r>
            <a:r>
              <a:rPr lang="en-US" sz="1600" i="0" dirty="0">
                <a:effectLst/>
                <a:latin typeface="Arial" panose="020B0604020202020204" pitchFamily="34" charset="0"/>
                <a:cs typeface="Arial" panose="020B0604020202020204" pitchFamily="34" charset="0"/>
              </a:rPr>
              <a:t>From the plot we can se there is some sort of Seasonality and Trend Component in the Data.</a:t>
            </a:r>
          </a:p>
          <a:p>
            <a:pPr marL="285750" indent="-285750">
              <a:buFont typeface="Wingdings" panose="05000000000000000000" pitchFamily="2" charset="2"/>
              <a:buChar char="v"/>
            </a:pPr>
            <a:r>
              <a:rPr lang="en-US" sz="1600" b="1" dirty="0">
                <a:latin typeface="Arial" panose="020B0604020202020204" pitchFamily="34" charset="0"/>
                <a:cs typeface="Arial" panose="020B0604020202020204" pitchFamily="34" charset="0"/>
              </a:rPr>
              <a:t>Seasonal Decomposition: </a:t>
            </a:r>
            <a:r>
              <a:rPr lang="en-US" sz="1600" b="0" i="0" dirty="0">
                <a:solidFill>
                  <a:srgbClr val="000000"/>
                </a:solidFill>
                <a:effectLst/>
                <a:latin typeface="Arial" panose="020B0604020202020204" pitchFamily="34" charset="0"/>
                <a:cs typeface="Arial" panose="020B0604020202020204" pitchFamily="34" charset="0"/>
              </a:rPr>
              <a:t>We will Decompose the Data into separate components i.e. Trend, Seasonality, Noise.</a:t>
            </a:r>
          </a:p>
          <a:p>
            <a:pPr marL="285750" indent="-285750">
              <a:buFont typeface="Wingdings" panose="05000000000000000000" pitchFamily="2" charset="2"/>
              <a:buChar char="v"/>
            </a:pPr>
            <a:r>
              <a:rPr lang="en-US" sz="1600" b="1" i="0" dirty="0">
                <a:solidFill>
                  <a:srgbClr val="000000"/>
                </a:solidFill>
                <a:effectLst/>
                <a:latin typeface="Arial" panose="020B0604020202020204" pitchFamily="34" charset="0"/>
                <a:cs typeface="Arial" panose="020B0604020202020204" pitchFamily="34" charset="0"/>
              </a:rPr>
              <a:t>Train</a:t>
            </a:r>
            <a:r>
              <a:rPr lang="en-US" sz="1600" b="1" dirty="0">
                <a:solidFill>
                  <a:srgbClr val="000000"/>
                </a:solidFill>
                <a:latin typeface="Arial" panose="020B0604020202020204" pitchFamily="34" charset="0"/>
                <a:cs typeface="Arial" panose="020B0604020202020204" pitchFamily="34" charset="0"/>
              </a:rPr>
              <a:t>-Test Split: </a:t>
            </a:r>
          </a:p>
          <a:p>
            <a:pPr marL="742950" lvl="1" indent="-285750">
              <a:buFont typeface="Wingdings" panose="05000000000000000000" pitchFamily="2" charset="2"/>
              <a:buChar char="Ø"/>
            </a:pPr>
            <a:r>
              <a:rPr lang="en-US" sz="1600" b="0" i="0" dirty="0">
                <a:solidFill>
                  <a:srgbClr val="000000"/>
                </a:solidFill>
                <a:effectLst/>
                <a:latin typeface="Arial" panose="020B0604020202020204" pitchFamily="34" charset="0"/>
                <a:cs typeface="Arial" panose="020B0604020202020204" pitchFamily="34" charset="0"/>
              </a:rPr>
              <a:t>We will Train our Neural Network on the Training Data.</a:t>
            </a:r>
          </a:p>
          <a:p>
            <a:pPr marL="742950" lvl="1" indent="-285750">
              <a:buFont typeface="Wingdings" panose="05000000000000000000" pitchFamily="2" charset="2"/>
              <a:buChar char="Ø"/>
            </a:pPr>
            <a:r>
              <a:rPr lang="en-US" sz="1600" b="0" i="0" dirty="0">
                <a:solidFill>
                  <a:srgbClr val="000000"/>
                </a:solidFill>
                <a:effectLst/>
                <a:latin typeface="Arial" panose="020B0604020202020204" pitchFamily="34" charset="0"/>
                <a:cs typeface="Arial" panose="020B0604020202020204" pitchFamily="34" charset="0"/>
              </a:rPr>
              <a:t>we will Forecast for the Test Data and Compare the Results with the Actual Values.</a:t>
            </a:r>
          </a:p>
          <a:p>
            <a:pPr marL="742950" lvl="1" indent="-285750">
              <a:buFont typeface="Wingdings" panose="05000000000000000000" pitchFamily="2" charset="2"/>
              <a:buChar char="Ø"/>
            </a:pPr>
            <a:r>
              <a:rPr lang="en-US" sz="1600" dirty="0">
                <a:solidFill>
                  <a:srgbClr val="000000"/>
                </a:solidFill>
                <a:latin typeface="Arial" panose="020B0604020202020204" pitchFamily="34" charset="0"/>
                <a:cs typeface="Arial" panose="020B0604020202020204" pitchFamily="34" charset="0"/>
              </a:rPr>
              <a:t>We will train our model for 26 years of Data and will forecast for the next 1 year.</a:t>
            </a:r>
          </a:p>
          <a:p>
            <a:pPr marL="285750" indent="-285750">
              <a:buFont typeface="Wingdings" panose="05000000000000000000" pitchFamily="2" charset="2"/>
              <a:buChar char="v"/>
            </a:pPr>
            <a:r>
              <a:rPr lang="en-US" sz="1600" b="1" i="0" dirty="0">
                <a:solidFill>
                  <a:srgbClr val="000000"/>
                </a:solidFill>
                <a:effectLst/>
                <a:latin typeface="Arial" panose="020B0604020202020204" pitchFamily="34" charset="0"/>
                <a:cs typeface="Arial" panose="020B0604020202020204" pitchFamily="34" charset="0"/>
              </a:rPr>
              <a:t>Scaling</a:t>
            </a:r>
            <a:r>
              <a:rPr lang="en-US" sz="1600" b="1" dirty="0">
                <a:solidFill>
                  <a:srgbClr val="000000"/>
                </a:solidFill>
                <a:latin typeface="Arial" panose="020B0604020202020204" pitchFamily="34" charset="0"/>
                <a:cs typeface="Arial" panose="020B0604020202020204" pitchFamily="34" charset="0"/>
              </a:rPr>
              <a:t>:</a:t>
            </a:r>
          </a:p>
          <a:p>
            <a:pPr marL="742950" lvl="1" indent="-285750">
              <a:buFont typeface="Wingdings" panose="05000000000000000000" pitchFamily="2" charset="2"/>
              <a:buChar char="Ø"/>
            </a:pPr>
            <a:r>
              <a:rPr lang="en-US" sz="1600" b="0" i="0" dirty="0">
                <a:solidFill>
                  <a:srgbClr val="000000"/>
                </a:solidFill>
                <a:effectLst/>
                <a:latin typeface="Arial" panose="020B0604020202020204" pitchFamily="34" charset="0"/>
                <a:cs typeface="Arial" panose="020B0604020202020204" pitchFamily="34" charset="0"/>
              </a:rPr>
              <a:t>In Neural Networks As we calculate the Biases and weight, If your data is skewed, i.e. there is a huge difference between the minimum and Maximum value (In our Data the min is 4000 and max 15000), neurons get confused on what sort of values to be used for weights and Biases.</a:t>
            </a:r>
          </a:p>
          <a:p>
            <a:pPr marL="742950" lvl="1" indent="-285750">
              <a:buFont typeface="Wingdings" panose="05000000000000000000" pitchFamily="2" charset="2"/>
              <a:buChar char="Ø"/>
            </a:pPr>
            <a:r>
              <a:rPr lang="en-US" sz="1600" dirty="0">
                <a:solidFill>
                  <a:srgbClr val="000000"/>
                </a:solidFill>
                <a:latin typeface="Arial" panose="020B0604020202020204" pitchFamily="34" charset="0"/>
                <a:cs typeface="Arial" panose="020B0604020202020204" pitchFamily="34" charset="0"/>
              </a:rPr>
              <a:t>We will only fit the Scaler model to our Train Data, Other wise we are Cheating assuming Info about our Test data.</a:t>
            </a:r>
            <a:endParaRPr lang="en-US" sz="1600" b="1" i="0" dirty="0">
              <a:solidFill>
                <a:srgbClr val="000000"/>
              </a:solidFill>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b="1" i="0" dirty="0">
                <a:solidFill>
                  <a:srgbClr val="000000"/>
                </a:solidFill>
                <a:effectLst/>
                <a:latin typeface="Arial" panose="020B0604020202020204" pitchFamily="34" charset="0"/>
                <a:cs typeface="Arial" panose="020B0604020202020204" pitchFamily="34" charset="0"/>
              </a:rPr>
              <a:t>Time Series Generator:</a:t>
            </a:r>
          </a:p>
          <a:p>
            <a:pPr marL="742950" lvl="1" indent="-285750">
              <a:buFont typeface="Wingdings" panose="05000000000000000000" pitchFamily="2" charset="2"/>
              <a:buChar char="Ø"/>
            </a:pPr>
            <a:r>
              <a:rPr lang="en-US" sz="1600" i="0" dirty="0">
                <a:solidFill>
                  <a:srgbClr val="000000"/>
                </a:solidFill>
                <a:effectLst/>
                <a:latin typeface="Arial" panose="020B0604020202020204" pitchFamily="34" charset="0"/>
                <a:cs typeface="Arial" panose="020B0604020202020204" pitchFamily="34" charset="0"/>
              </a:rPr>
              <a:t>For Training the Neural Network we need to feed the Data in form of Batched along the Labels. [t1,t2,t3] --&gt; [t4]. </a:t>
            </a:r>
          </a:p>
          <a:p>
            <a:pPr marL="742950" lvl="1" indent="-285750">
              <a:buFont typeface="Wingdings" panose="05000000000000000000" pitchFamily="2" charset="2"/>
              <a:buChar char="Ø"/>
            </a:pPr>
            <a:r>
              <a:rPr lang="en-US" sz="1600" i="0" dirty="0">
                <a:solidFill>
                  <a:srgbClr val="000000"/>
                </a:solidFill>
                <a:effectLst/>
                <a:latin typeface="Arial" panose="020B0604020202020204" pitchFamily="34" charset="0"/>
                <a:cs typeface="Arial" panose="020B0604020202020204" pitchFamily="34" charset="0"/>
              </a:rPr>
              <a:t>This class takes in a sequence of data-points gathered at equal intervals, along with time series parameters such as stride, length of history, etc., to produce batches for training/validation.</a:t>
            </a:r>
          </a:p>
          <a:p>
            <a:pPr marL="285750" indent="-285750">
              <a:buFont typeface="Wingdings" panose="05000000000000000000" pitchFamily="2" charset="2"/>
              <a:buChar char="v"/>
            </a:pPr>
            <a:endParaRPr lang="en-US" sz="1600" b="0" i="0" dirty="0">
              <a:solidFill>
                <a:srgbClr val="000000"/>
              </a:solidFill>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600" i="0" dirty="0">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600" dirty="0">
              <a:latin typeface="Arial" panose="020B0604020202020204" pitchFamily="34" charset="0"/>
              <a:cs typeface="Arial" panose="020B0604020202020204" pitchFamily="34" charset="0"/>
            </a:endParaRPr>
          </a:p>
        </p:txBody>
      </p:sp>
      <p:pic>
        <p:nvPicPr>
          <p:cNvPr id="2052" name="Picture 4">
            <a:extLst>
              <a:ext uri="{FF2B5EF4-FFF2-40B4-BE49-F238E27FC236}">
                <a16:creationId xmlns:a16="http://schemas.microsoft.com/office/drawing/2014/main" id="{75792705-DC71-4A8F-A48D-6B20E57B5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6543" y="129776"/>
            <a:ext cx="5097753" cy="31177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0F21807-843F-49F6-8746-CD0536B191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543" y="3429000"/>
            <a:ext cx="5209219" cy="126624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7543DF8-1B66-4620-A58C-98DBBD1083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8832" y="4944431"/>
            <a:ext cx="5234959" cy="126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80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F2C040-C682-4A45-A20F-4036DD5A421E}"/>
              </a:ext>
            </a:extLst>
          </p:cNvPr>
          <p:cNvSpPr txBox="1"/>
          <p:nvPr/>
        </p:nvSpPr>
        <p:spPr>
          <a:xfrm>
            <a:off x="174813" y="349623"/>
            <a:ext cx="6710082" cy="5262979"/>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a:latin typeface="Arial" panose="020B0604020202020204" pitchFamily="34" charset="0"/>
                <a:cs typeface="Arial" panose="020B0604020202020204" pitchFamily="34" charset="0"/>
              </a:rPr>
              <a:t>Creating A Model: </a:t>
            </a:r>
          </a:p>
          <a:p>
            <a:pPr marL="742950" lvl="1"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We will use Keras Models to create a Sequential Neural Network.</a:t>
            </a:r>
          </a:p>
          <a:p>
            <a:pPr marL="742950" lvl="1"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First Layer is of LSTM with 150 Neurons and ReLU as activation Function.</a:t>
            </a:r>
          </a:p>
          <a:p>
            <a:pPr marL="742950" lvl="1"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Second Layer is of Dense to aggregate all neurons into single Prediction.</a:t>
            </a:r>
          </a:p>
          <a:p>
            <a:pPr marL="742950" lvl="1"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We will train the Model for 40 epochs.</a:t>
            </a:r>
          </a:p>
          <a:p>
            <a:pPr marL="742950" lvl="1"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1 epochs is equal to single entire run through of all your training data.</a:t>
            </a:r>
          </a:p>
          <a:p>
            <a:pPr marL="285750" indent="-285750">
              <a:buFont typeface="Wingdings" panose="05000000000000000000" pitchFamily="2" charset="2"/>
              <a:buChar char="v"/>
            </a:pPr>
            <a:r>
              <a:rPr lang="en-US" sz="1600" b="1" dirty="0">
                <a:latin typeface="Arial" panose="020B0604020202020204" pitchFamily="34" charset="0"/>
                <a:cs typeface="Arial" panose="020B0604020202020204" pitchFamily="34" charset="0"/>
              </a:rPr>
              <a:t>Evaluating The Model</a:t>
            </a:r>
            <a:r>
              <a:rPr lang="en-US" sz="1600" dirty="0">
                <a:latin typeface="Arial" panose="020B0604020202020204" pitchFamily="34" charset="0"/>
                <a:cs typeface="Arial" panose="020B0604020202020204" pitchFamily="34" charset="0"/>
              </a:rPr>
              <a:t>:</a:t>
            </a:r>
          </a:p>
          <a:p>
            <a:pPr marL="742950" lvl="1" indent="-285750">
              <a:buFont typeface="Wingdings" panose="05000000000000000000" pitchFamily="2" charset="2"/>
              <a:buChar char="Ø"/>
            </a:pPr>
            <a:r>
              <a:rPr lang="en-US" sz="1600" b="0" i="0" dirty="0">
                <a:solidFill>
                  <a:srgbClr val="000000"/>
                </a:solidFill>
                <a:effectLst/>
                <a:latin typeface="Arial" panose="020B0604020202020204" pitchFamily="34" charset="0"/>
                <a:cs typeface="Arial" panose="020B0604020202020204" pitchFamily="34" charset="0"/>
              </a:rPr>
              <a:t>Our RNN Model predict One time stamp Ahead, i.e. basically, our network recall 12 history steps and predict the step 13.</a:t>
            </a:r>
            <a:endParaRPr lang="en-US" sz="1600" dirty="0">
              <a:solidFill>
                <a:srgbClr val="000000"/>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Ø"/>
            </a:pPr>
            <a:r>
              <a:rPr lang="en-US" sz="1600" b="0" i="0" dirty="0">
                <a:solidFill>
                  <a:srgbClr val="000000"/>
                </a:solidFill>
                <a:effectLst/>
                <a:latin typeface="Arial" panose="020B0604020202020204" pitchFamily="34" charset="0"/>
                <a:cs typeface="Arial" panose="020B0604020202020204" pitchFamily="34" charset="0"/>
              </a:rPr>
              <a:t>We need the Last 12 points of the training Data to predict he point 1 of the Test Data.</a:t>
            </a:r>
            <a:endParaRPr lang="en-US" sz="1600" dirty="0">
              <a:solidFill>
                <a:srgbClr val="000000"/>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Ø"/>
            </a:pPr>
            <a:r>
              <a:rPr lang="en-US" sz="1600" b="0" i="0" dirty="0">
                <a:solidFill>
                  <a:srgbClr val="000000"/>
                </a:solidFill>
                <a:effectLst/>
                <a:latin typeface="Arial" panose="020B0604020202020204" pitchFamily="34" charset="0"/>
                <a:cs typeface="Arial" panose="020B0604020202020204" pitchFamily="34" charset="0"/>
              </a:rPr>
              <a:t>And we will continue this cycle to predict further in the test data.</a:t>
            </a:r>
          </a:p>
          <a:p>
            <a:pPr marL="285750" indent="-285750">
              <a:buFont typeface="Wingdings" panose="05000000000000000000" pitchFamily="2" charset="2"/>
              <a:buChar char="v"/>
            </a:pPr>
            <a:r>
              <a:rPr lang="en-US" sz="1600" b="1" dirty="0">
                <a:solidFill>
                  <a:srgbClr val="000000"/>
                </a:solidFill>
                <a:latin typeface="Arial" panose="020B0604020202020204" pitchFamily="34" charset="0"/>
                <a:cs typeface="Arial" panose="020B0604020202020204" pitchFamily="34" charset="0"/>
              </a:rPr>
              <a:t>Inverse Transformation and Comparing the Prediction:</a:t>
            </a:r>
          </a:p>
          <a:p>
            <a:pPr marL="742950" lvl="1" indent="-285750">
              <a:buFont typeface="Wingdings" panose="05000000000000000000" pitchFamily="2" charset="2"/>
              <a:buChar char="Ø"/>
            </a:pPr>
            <a:r>
              <a:rPr lang="en-US" sz="1600" dirty="0">
                <a:solidFill>
                  <a:srgbClr val="000000"/>
                </a:solidFill>
                <a:latin typeface="Arial" panose="020B0604020202020204" pitchFamily="34" charset="0"/>
                <a:cs typeface="Arial" panose="020B0604020202020204" pitchFamily="34" charset="0"/>
              </a:rPr>
              <a:t>We will De Scale the Test Prediction and Compare the actual and predicted values.</a:t>
            </a:r>
            <a:endParaRPr lang="en-US" sz="1600" i="0" dirty="0">
              <a:solidFill>
                <a:srgbClr val="000000"/>
              </a:solidFill>
              <a:effectLst/>
              <a:latin typeface="Arial" panose="020B0604020202020204" pitchFamily="34" charset="0"/>
              <a:cs typeface="Arial" panose="020B0604020202020204" pitchFamily="34" charset="0"/>
            </a:endParaRPr>
          </a:p>
          <a:p>
            <a:pPr marL="1200150" lvl="2"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p:txBody>
      </p:sp>
      <p:pic>
        <p:nvPicPr>
          <p:cNvPr id="3074" name="Picture 2">
            <a:extLst>
              <a:ext uri="{FF2B5EF4-FFF2-40B4-BE49-F238E27FC236}">
                <a16:creationId xmlns:a16="http://schemas.microsoft.com/office/drawing/2014/main" id="{ADD73D47-2704-4E2A-8DF1-CA9A128F8A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528" y="121023"/>
            <a:ext cx="4863353" cy="33435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C5D485B-DA21-410D-A669-00CE6B512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095" y="3464578"/>
            <a:ext cx="4675092" cy="3224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447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E766-BD6A-485C-95E4-C62A45157699}"/>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Thanks</a:t>
            </a:r>
          </a:p>
        </p:txBody>
      </p:sp>
    </p:spTree>
    <p:extLst>
      <p:ext uri="{BB962C8B-B14F-4D97-AF65-F5344CB8AC3E}">
        <p14:creationId xmlns:p14="http://schemas.microsoft.com/office/powerpoint/2010/main" val="286314114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0D7697-8E53-4EA8-8CBB-9C19575257BF}">
  <ds:schemaRefs>
    <ds:schemaRef ds:uri="http://schemas.microsoft.com/office/2006/documentManagement/types"/>
    <ds:schemaRef ds:uri="http://purl.org/dc/elements/1.1/"/>
    <ds:schemaRef ds:uri="http://purl.org/dc/terms/"/>
    <ds:schemaRef ds:uri="16c05727-aa75-4e4a-9b5f-8a80a1165891"/>
    <ds:schemaRef ds:uri="http://www.w3.org/XML/1998/namespace"/>
    <ds:schemaRef ds:uri="http://purl.org/dc/dcmitype/"/>
    <ds:schemaRef ds:uri="http://schemas.microsoft.com/office/2006/metadata/properties"/>
    <ds:schemaRef ds:uri="http://schemas.microsoft.com/office/infopath/2007/PartnerControls"/>
    <ds:schemaRef ds:uri="http://schemas.openxmlformats.org/package/2006/metadata/core-properties"/>
    <ds:schemaRef ds:uri="71af3243-3dd4-4a8d-8c0d-dd76da1f02a5"/>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204</TotalTime>
  <Words>700</Words>
  <Application>Microsoft Office PowerPoint</Application>
  <PresentationFormat>Widescreen</PresentationFormat>
  <Paragraphs>47</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vt:lpstr>
      <vt:lpstr>Avenir Next LT Pro</vt:lpstr>
      <vt:lpstr>Calibri</vt:lpstr>
      <vt:lpstr>Cambria</vt:lpstr>
      <vt:lpstr>Segoe UI</vt:lpstr>
      <vt:lpstr>Wingdings</vt:lpstr>
      <vt:lpstr>AccentBoxVTI</vt:lpstr>
      <vt:lpstr>TSF with Keras and RNN</vt:lpstr>
      <vt:lpstr>Introduction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TSF with Keras and RNN</dc:title>
  <dc:creator>Deepak Sharma</dc:creator>
  <cp:lastModifiedBy>Deepak Sharma</cp:lastModifiedBy>
  <cp:revision>10</cp:revision>
  <dcterms:created xsi:type="dcterms:W3CDTF">2021-02-03T13:14:43Z</dcterms:created>
  <dcterms:modified xsi:type="dcterms:W3CDTF">2021-02-03T16:39:38Z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