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esh Shivkumar Sharma" userId="940ae757-bc12-420d-9454-9a470bdc5d98" providerId="ADAL" clId="{A8DB232E-C7C2-4088-A1A9-3094D7C15B78}"/>
    <pc:docChg chg="modSld">
      <pc:chgData name="Divyesh Shivkumar Sharma" userId="940ae757-bc12-420d-9454-9a470bdc5d98" providerId="ADAL" clId="{A8DB232E-C7C2-4088-A1A9-3094D7C15B78}" dt="2024-07-24T07:31:26.450" v="0" actId="6549"/>
      <pc:docMkLst>
        <pc:docMk/>
      </pc:docMkLst>
      <pc:sldChg chg="modSp mod">
        <pc:chgData name="Divyesh Shivkumar Sharma" userId="940ae757-bc12-420d-9454-9a470bdc5d98" providerId="ADAL" clId="{A8DB232E-C7C2-4088-A1A9-3094D7C15B78}" dt="2024-07-24T07:31:26.450" v="0" actId="6549"/>
        <pc:sldMkLst>
          <pc:docMk/>
          <pc:sldMk cId="612086143" sldId="257"/>
        </pc:sldMkLst>
        <pc:spChg chg="mod">
          <ac:chgData name="Divyesh Shivkumar Sharma" userId="940ae757-bc12-420d-9454-9a470bdc5d98" providerId="ADAL" clId="{A8DB232E-C7C2-4088-A1A9-3094D7C15B78}" dt="2024-07-24T07:31:26.450" v="0" actId="6549"/>
          <ac:spMkLst>
            <pc:docMk/>
            <pc:sldMk cId="612086143" sldId="257"/>
            <ac:spMk id="3" creationId="{1B962F5A-9C35-84EC-B283-D3862EE87D2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DBB26-CEAE-4F10-A3A1-B19C6D7B20E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16A491-05DB-4AF5-ABE4-5B16A8212462}">
      <dgm:prSet/>
      <dgm:spPr/>
      <dgm:t>
        <a:bodyPr/>
        <a:lstStyle/>
        <a:p>
          <a:r>
            <a:rPr lang="en-IN"/>
            <a:t>We have around 111 columns to analyse data.</a:t>
          </a:r>
          <a:endParaRPr lang="en-US"/>
        </a:p>
      </dgm:t>
    </dgm:pt>
    <dgm:pt modelId="{40A180C9-F211-45D1-BEE9-E2C5BF361E1B}" type="parTrans" cxnId="{3EF13C4C-F85E-416F-AED0-EB0C71B7450D}">
      <dgm:prSet/>
      <dgm:spPr/>
      <dgm:t>
        <a:bodyPr/>
        <a:lstStyle/>
        <a:p>
          <a:endParaRPr lang="en-US"/>
        </a:p>
      </dgm:t>
    </dgm:pt>
    <dgm:pt modelId="{25BD55B4-AF45-4582-95E4-55500879441F}" type="sibTrans" cxnId="{3EF13C4C-F85E-416F-AED0-EB0C71B7450D}">
      <dgm:prSet/>
      <dgm:spPr/>
      <dgm:t>
        <a:bodyPr/>
        <a:lstStyle/>
        <a:p>
          <a:endParaRPr lang="en-US"/>
        </a:p>
      </dgm:t>
    </dgm:pt>
    <dgm:pt modelId="{5E4B2B48-2F3C-4B02-8628-D878D88D10C5}">
      <dgm:prSet/>
      <dgm:spPr/>
      <dgm:t>
        <a:bodyPr/>
        <a:lstStyle/>
        <a:p>
          <a:r>
            <a:rPr lang="en-IN"/>
            <a:t>On straightforward analysis, there are around 55 columns which has more than 75% of null data.</a:t>
          </a:r>
          <a:endParaRPr lang="en-US"/>
        </a:p>
      </dgm:t>
    </dgm:pt>
    <dgm:pt modelId="{6C5AEE48-2569-49F9-95C7-D4FE7AF24BC0}" type="parTrans" cxnId="{D19EEE35-B820-48AC-96D5-F0AB30010DF4}">
      <dgm:prSet/>
      <dgm:spPr/>
      <dgm:t>
        <a:bodyPr/>
        <a:lstStyle/>
        <a:p>
          <a:endParaRPr lang="en-US"/>
        </a:p>
      </dgm:t>
    </dgm:pt>
    <dgm:pt modelId="{620B9657-B2F4-4462-B33A-A4976BDD9322}" type="sibTrans" cxnId="{D19EEE35-B820-48AC-96D5-F0AB30010DF4}">
      <dgm:prSet/>
      <dgm:spPr/>
      <dgm:t>
        <a:bodyPr/>
        <a:lstStyle/>
        <a:p>
          <a:endParaRPr lang="en-US"/>
        </a:p>
      </dgm:t>
    </dgm:pt>
    <dgm:pt modelId="{B77C827C-BCAC-4272-BA48-5A3888A69130}">
      <dgm:prSet/>
      <dgm:spPr/>
      <dgm:t>
        <a:bodyPr/>
        <a:lstStyle/>
        <a:p>
          <a:r>
            <a:rPr lang="en-IN"/>
            <a:t>Hence, we can remove those columns.</a:t>
          </a:r>
          <a:endParaRPr lang="en-US"/>
        </a:p>
      </dgm:t>
    </dgm:pt>
    <dgm:pt modelId="{058B1BCF-C8C8-499C-9418-2C1B5E3F6AD2}" type="parTrans" cxnId="{ADB619C0-62DE-4AD0-95E9-0A4008515699}">
      <dgm:prSet/>
      <dgm:spPr/>
      <dgm:t>
        <a:bodyPr/>
        <a:lstStyle/>
        <a:p>
          <a:endParaRPr lang="en-US"/>
        </a:p>
      </dgm:t>
    </dgm:pt>
    <dgm:pt modelId="{E34194CE-AC62-4D77-B39F-7C856E1EDD65}" type="sibTrans" cxnId="{ADB619C0-62DE-4AD0-95E9-0A4008515699}">
      <dgm:prSet/>
      <dgm:spPr/>
      <dgm:t>
        <a:bodyPr/>
        <a:lstStyle/>
        <a:p>
          <a:endParaRPr lang="en-US"/>
        </a:p>
      </dgm:t>
    </dgm:pt>
    <dgm:pt modelId="{656FD808-E1AE-4BFF-9E6B-E49AE8185910}" type="pres">
      <dgm:prSet presAssocID="{5FBDBB26-CEAE-4F10-A3A1-B19C6D7B20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9D7B10-C3FD-41CD-B6AA-617577EDF77D}" type="pres">
      <dgm:prSet presAssocID="{DA16A491-05DB-4AF5-ABE4-5B16A8212462}" presName="hierRoot1" presStyleCnt="0"/>
      <dgm:spPr/>
    </dgm:pt>
    <dgm:pt modelId="{E6A1A5EF-3DD3-4498-87EC-401818D58BD3}" type="pres">
      <dgm:prSet presAssocID="{DA16A491-05DB-4AF5-ABE4-5B16A8212462}" presName="composite" presStyleCnt="0"/>
      <dgm:spPr/>
    </dgm:pt>
    <dgm:pt modelId="{A6FE060A-78C1-4467-A585-5BB3CE919643}" type="pres">
      <dgm:prSet presAssocID="{DA16A491-05DB-4AF5-ABE4-5B16A8212462}" presName="background" presStyleLbl="node0" presStyleIdx="0" presStyleCnt="3"/>
      <dgm:spPr/>
    </dgm:pt>
    <dgm:pt modelId="{B8287689-D6DD-47E0-BE0C-D5A06CC8DDDE}" type="pres">
      <dgm:prSet presAssocID="{DA16A491-05DB-4AF5-ABE4-5B16A8212462}" presName="text" presStyleLbl="fgAcc0" presStyleIdx="0" presStyleCnt="3">
        <dgm:presLayoutVars>
          <dgm:chPref val="3"/>
        </dgm:presLayoutVars>
      </dgm:prSet>
      <dgm:spPr/>
    </dgm:pt>
    <dgm:pt modelId="{BCA6DD68-3D30-4872-BA93-B2F3AC67E892}" type="pres">
      <dgm:prSet presAssocID="{DA16A491-05DB-4AF5-ABE4-5B16A8212462}" presName="hierChild2" presStyleCnt="0"/>
      <dgm:spPr/>
    </dgm:pt>
    <dgm:pt modelId="{FA4D3B3F-5AC7-4BD5-8CF6-C4FC23CD10B6}" type="pres">
      <dgm:prSet presAssocID="{5E4B2B48-2F3C-4B02-8628-D878D88D10C5}" presName="hierRoot1" presStyleCnt="0"/>
      <dgm:spPr/>
    </dgm:pt>
    <dgm:pt modelId="{91DFDECC-D4C5-4175-9ECA-01B095C0C66A}" type="pres">
      <dgm:prSet presAssocID="{5E4B2B48-2F3C-4B02-8628-D878D88D10C5}" presName="composite" presStyleCnt="0"/>
      <dgm:spPr/>
    </dgm:pt>
    <dgm:pt modelId="{5915BCD7-0D18-4C4C-AE9D-57DAD5E518E6}" type="pres">
      <dgm:prSet presAssocID="{5E4B2B48-2F3C-4B02-8628-D878D88D10C5}" presName="background" presStyleLbl="node0" presStyleIdx="1" presStyleCnt="3"/>
      <dgm:spPr/>
    </dgm:pt>
    <dgm:pt modelId="{52F40F5B-8CFD-4EBB-A72D-412B5F1ADC19}" type="pres">
      <dgm:prSet presAssocID="{5E4B2B48-2F3C-4B02-8628-D878D88D10C5}" presName="text" presStyleLbl="fgAcc0" presStyleIdx="1" presStyleCnt="3">
        <dgm:presLayoutVars>
          <dgm:chPref val="3"/>
        </dgm:presLayoutVars>
      </dgm:prSet>
      <dgm:spPr/>
    </dgm:pt>
    <dgm:pt modelId="{87DDB9E6-3755-49E5-8023-07045E28AB7E}" type="pres">
      <dgm:prSet presAssocID="{5E4B2B48-2F3C-4B02-8628-D878D88D10C5}" presName="hierChild2" presStyleCnt="0"/>
      <dgm:spPr/>
    </dgm:pt>
    <dgm:pt modelId="{5B5F6C18-E99E-475A-A9DD-241B4EB1D670}" type="pres">
      <dgm:prSet presAssocID="{B77C827C-BCAC-4272-BA48-5A3888A69130}" presName="hierRoot1" presStyleCnt="0"/>
      <dgm:spPr/>
    </dgm:pt>
    <dgm:pt modelId="{E060C16A-5EA9-4520-A5CF-BA8DCBB0C0DE}" type="pres">
      <dgm:prSet presAssocID="{B77C827C-BCAC-4272-BA48-5A3888A69130}" presName="composite" presStyleCnt="0"/>
      <dgm:spPr/>
    </dgm:pt>
    <dgm:pt modelId="{91F3CCAB-A09D-4FFC-B827-F43E1E4C833C}" type="pres">
      <dgm:prSet presAssocID="{B77C827C-BCAC-4272-BA48-5A3888A69130}" presName="background" presStyleLbl="node0" presStyleIdx="2" presStyleCnt="3"/>
      <dgm:spPr/>
    </dgm:pt>
    <dgm:pt modelId="{B5035B76-3990-4262-A17A-9B445DD68CB8}" type="pres">
      <dgm:prSet presAssocID="{B77C827C-BCAC-4272-BA48-5A3888A69130}" presName="text" presStyleLbl="fgAcc0" presStyleIdx="2" presStyleCnt="3">
        <dgm:presLayoutVars>
          <dgm:chPref val="3"/>
        </dgm:presLayoutVars>
      </dgm:prSet>
      <dgm:spPr/>
    </dgm:pt>
    <dgm:pt modelId="{107334BF-B2C7-4442-B157-829D8B2B1FC4}" type="pres">
      <dgm:prSet presAssocID="{B77C827C-BCAC-4272-BA48-5A3888A69130}" presName="hierChild2" presStyleCnt="0"/>
      <dgm:spPr/>
    </dgm:pt>
  </dgm:ptLst>
  <dgm:cxnLst>
    <dgm:cxn modelId="{F17B372C-CDE3-4115-A125-DA88F12DABC8}" type="presOf" srcId="{B77C827C-BCAC-4272-BA48-5A3888A69130}" destId="{B5035B76-3990-4262-A17A-9B445DD68CB8}" srcOrd="0" destOrd="0" presId="urn:microsoft.com/office/officeart/2005/8/layout/hierarchy1"/>
    <dgm:cxn modelId="{D19EEE35-B820-48AC-96D5-F0AB30010DF4}" srcId="{5FBDBB26-CEAE-4F10-A3A1-B19C6D7B20E7}" destId="{5E4B2B48-2F3C-4B02-8628-D878D88D10C5}" srcOrd="1" destOrd="0" parTransId="{6C5AEE48-2569-49F9-95C7-D4FE7AF24BC0}" sibTransId="{620B9657-B2F4-4462-B33A-A4976BDD9322}"/>
    <dgm:cxn modelId="{3EF13C4C-F85E-416F-AED0-EB0C71B7450D}" srcId="{5FBDBB26-CEAE-4F10-A3A1-B19C6D7B20E7}" destId="{DA16A491-05DB-4AF5-ABE4-5B16A8212462}" srcOrd="0" destOrd="0" parTransId="{40A180C9-F211-45D1-BEE9-E2C5BF361E1B}" sibTransId="{25BD55B4-AF45-4582-95E4-55500879441F}"/>
    <dgm:cxn modelId="{CF0E0998-7EB0-4166-9762-B42510FDDDD1}" type="presOf" srcId="{DA16A491-05DB-4AF5-ABE4-5B16A8212462}" destId="{B8287689-D6DD-47E0-BE0C-D5A06CC8DDDE}" srcOrd="0" destOrd="0" presId="urn:microsoft.com/office/officeart/2005/8/layout/hierarchy1"/>
    <dgm:cxn modelId="{3B45B4B7-4F8C-42C4-8BE9-AA581D072215}" type="presOf" srcId="{5FBDBB26-CEAE-4F10-A3A1-B19C6D7B20E7}" destId="{656FD808-E1AE-4BFF-9E6B-E49AE8185910}" srcOrd="0" destOrd="0" presId="urn:microsoft.com/office/officeart/2005/8/layout/hierarchy1"/>
    <dgm:cxn modelId="{ADB619C0-62DE-4AD0-95E9-0A4008515699}" srcId="{5FBDBB26-CEAE-4F10-A3A1-B19C6D7B20E7}" destId="{B77C827C-BCAC-4272-BA48-5A3888A69130}" srcOrd="2" destOrd="0" parTransId="{058B1BCF-C8C8-499C-9418-2C1B5E3F6AD2}" sibTransId="{E34194CE-AC62-4D77-B39F-7C856E1EDD65}"/>
    <dgm:cxn modelId="{CB7316C4-BB7D-4015-BA8C-0337649EB23B}" type="presOf" srcId="{5E4B2B48-2F3C-4B02-8628-D878D88D10C5}" destId="{52F40F5B-8CFD-4EBB-A72D-412B5F1ADC19}" srcOrd="0" destOrd="0" presId="urn:microsoft.com/office/officeart/2005/8/layout/hierarchy1"/>
    <dgm:cxn modelId="{37F8E3E4-7162-4D45-852C-E936A2D393FE}" type="presParOf" srcId="{656FD808-E1AE-4BFF-9E6B-E49AE8185910}" destId="{9B9D7B10-C3FD-41CD-B6AA-617577EDF77D}" srcOrd="0" destOrd="0" presId="urn:microsoft.com/office/officeart/2005/8/layout/hierarchy1"/>
    <dgm:cxn modelId="{82BC1310-2AE8-4EC6-898C-2A052ED78947}" type="presParOf" srcId="{9B9D7B10-C3FD-41CD-B6AA-617577EDF77D}" destId="{E6A1A5EF-3DD3-4498-87EC-401818D58BD3}" srcOrd="0" destOrd="0" presId="urn:microsoft.com/office/officeart/2005/8/layout/hierarchy1"/>
    <dgm:cxn modelId="{D175DC8A-425C-4B82-9147-47A4A2A6CF4F}" type="presParOf" srcId="{E6A1A5EF-3DD3-4498-87EC-401818D58BD3}" destId="{A6FE060A-78C1-4467-A585-5BB3CE919643}" srcOrd="0" destOrd="0" presId="urn:microsoft.com/office/officeart/2005/8/layout/hierarchy1"/>
    <dgm:cxn modelId="{AA094F3B-A6A0-48CA-B7D2-4A689356996C}" type="presParOf" srcId="{E6A1A5EF-3DD3-4498-87EC-401818D58BD3}" destId="{B8287689-D6DD-47E0-BE0C-D5A06CC8DDDE}" srcOrd="1" destOrd="0" presId="urn:microsoft.com/office/officeart/2005/8/layout/hierarchy1"/>
    <dgm:cxn modelId="{E8797719-EF4D-48FE-B436-7EE69C4581C2}" type="presParOf" srcId="{9B9D7B10-C3FD-41CD-B6AA-617577EDF77D}" destId="{BCA6DD68-3D30-4872-BA93-B2F3AC67E892}" srcOrd="1" destOrd="0" presId="urn:microsoft.com/office/officeart/2005/8/layout/hierarchy1"/>
    <dgm:cxn modelId="{C6874895-03E3-4F57-8733-EEE99E865779}" type="presParOf" srcId="{656FD808-E1AE-4BFF-9E6B-E49AE8185910}" destId="{FA4D3B3F-5AC7-4BD5-8CF6-C4FC23CD10B6}" srcOrd="1" destOrd="0" presId="urn:microsoft.com/office/officeart/2005/8/layout/hierarchy1"/>
    <dgm:cxn modelId="{989C7F0E-3DD7-40CD-9C30-976647F3FBC4}" type="presParOf" srcId="{FA4D3B3F-5AC7-4BD5-8CF6-C4FC23CD10B6}" destId="{91DFDECC-D4C5-4175-9ECA-01B095C0C66A}" srcOrd="0" destOrd="0" presId="urn:microsoft.com/office/officeart/2005/8/layout/hierarchy1"/>
    <dgm:cxn modelId="{874796F4-7876-470C-8D07-7C3005D7B7D5}" type="presParOf" srcId="{91DFDECC-D4C5-4175-9ECA-01B095C0C66A}" destId="{5915BCD7-0D18-4C4C-AE9D-57DAD5E518E6}" srcOrd="0" destOrd="0" presId="urn:microsoft.com/office/officeart/2005/8/layout/hierarchy1"/>
    <dgm:cxn modelId="{C739C4C7-62E6-42CE-B31A-2DF583E5D9FD}" type="presParOf" srcId="{91DFDECC-D4C5-4175-9ECA-01B095C0C66A}" destId="{52F40F5B-8CFD-4EBB-A72D-412B5F1ADC19}" srcOrd="1" destOrd="0" presId="urn:microsoft.com/office/officeart/2005/8/layout/hierarchy1"/>
    <dgm:cxn modelId="{A2A8B06F-9133-4E7E-971D-735DD9617092}" type="presParOf" srcId="{FA4D3B3F-5AC7-4BD5-8CF6-C4FC23CD10B6}" destId="{87DDB9E6-3755-49E5-8023-07045E28AB7E}" srcOrd="1" destOrd="0" presId="urn:microsoft.com/office/officeart/2005/8/layout/hierarchy1"/>
    <dgm:cxn modelId="{89A47744-DB72-4D3D-9710-DDE17AA6F184}" type="presParOf" srcId="{656FD808-E1AE-4BFF-9E6B-E49AE8185910}" destId="{5B5F6C18-E99E-475A-A9DD-241B4EB1D670}" srcOrd="2" destOrd="0" presId="urn:microsoft.com/office/officeart/2005/8/layout/hierarchy1"/>
    <dgm:cxn modelId="{7F830BD0-BDB4-4FAF-9433-1F175AA45940}" type="presParOf" srcId="{5B5F6C18-E99E-475A-A9DD-241B4EB1D670}" destId="{E060C16A-5EA9-4520-A5CF-BA8DCBB0C0DE}" srcOrd="0" destOrd="0" presId="urn:microsoft.com/office/officeart/2005/8/layout/hierarchy1"/>
    <dgm:cxn modelId="{7ECE2C90-F46E-4F87-BFD7-BFE428D252DD}" type="presParOf" srcId="{E060C16A-5EA9-4520-A5CF-BA8DCBB0C0DE}" destId="{91F3CCAB-A09D-4FFC-B827-F43E1E4C833C}" srcOrd="0" destOrd="0" presId="urn:microsoft.com/office/officeart/2005/8/layout/hierarchy1"/>
    <dgm:cxn modelId="{07711000-3F59-40A4-BC59-E32DCEB38B0F}" type="presParOf" srcId="{E060C16A-5EA9-4520-A5CF-BA8DCBB0C0DE}" destId="{B5035B76-3990-4262-A17A-9B445DD68CB8}" srcOrd="1" destOrd="0" presId="urn:microsoft.com/office/officeart/2005/8/layout/hierarchy1"/>
    <dgm:cxn modelId="{32A6E6AE-6549-4A51-B963-6F4144BB9180}" type="presParOf" srcId="{5B5F6C18-E99E-475A-A9DD-241B4EB1D670}" destId="{107334BF-B2C7-4442-B157-829D8B2B1F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E060A-78C1-4467-A585-5BB3CE91964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7689-D6DD-47E0-BE0C-D5A06CC8DDD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We have around 111 columns to analyse data.</a:t>
          </a:r>
          <a:endParaRPr lang="en-US" sz="2300" kern="1200"/>
        </a:p>
      </dsp:txBody>
      <dsp:txXfrm>
        <a:off x="398656" y="1088253"/>
        <a:ext cx="2959127" cy="1837317"/>
      </dsp:txXfrm>
    </dsp:sp>
    <dsp:sp modelId="{5915BCD7-0D18-4C4C-AE9D-57DAD5E518E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40F5B-8CFD-4EBB-A72D-412B5F1ADC1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On straightforward analysis, there are around 55 columns which has more than 75% of null data.</a:t>
          </a:r>
          <a:endParaRPr lang="en-US" sz="2300" kern="1200"/>
        </a:p>
      </dsp:txBody>
      <dsp:txXfrm>
        <a:off x="4155097" y="1088253"/>
        <a:ext cx="2959127" cy="1837317"/>
      </dsp:txXfrm>
    </dsp:sp>
    <dsp:sp modelId="{91F3CCAB-A09D-4FFC-B827-F43E1E4C833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35B76-3990-4262-A17A-9B445DD68CB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Hence, we can remove those columns.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F193-5391-D681-F92B-AA2CD5D7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D349-4840-F5EF-6D78-68B263CF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8022-9DE4-3DB1-E849-2CE8A443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3866-D580-4CD8-815E-F597F1E9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5433-8B7E-830D-3645-267F325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8780-E3BF-0FCE-3185-221CE94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45C24-CBF5-13F5-E554-25CC8D4D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993A-AFC2-D059-D2AE-0775EEB4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F7F2-336E-EEAE-0E9E-ECCA0A19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FCEE-02F5-7CF0-E841-4E24D369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75962-3965-8318-881A-7290E3BB5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FDC41-A342-1769-DC07-66332AC6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5DF8-1205-5466-398A-CE85D3B9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6A6FD-103F-5FF3-8B43-CDBE3562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7CF2-3B6E-94CE-09FC-3680116E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2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EF5-11A3-0EEF-7CE1-461CB06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7379-741E-423A-7DFE-DA5D74F6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FECE-FD02-220D-3E44-C8B3B88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EDD-D539-B4BC-822B-AA78462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12F2-98AC-C063-4B66-BA52B47A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1F4B-44E2-9935-7934-00A0494B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0392-A0B0-4E68-B822-12314E62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F916-E9A8-948B-ADA6-9B85933B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2384-5FFB-9F40-EEEB-DDDB4607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86BD-6584-6464-5CA3-5F637E2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4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E334-D769-7CF6-C763-AD45F622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E0B4-6A89-5F75-D0E1-731802204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6A24A-D492-840A-3D71-39258AAD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B1EF3-0250-261C-870E-5D63DA59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C729-6E68-B1AB-F884-B7D7BB2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AEB62-AB10-DAF7-ECA0-2700C36F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EC2-52ED-AF13-2773-6085E8C6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B6E4-4F7D-6B1F-22F0-78551BB7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BD891-ECA9-3429-A956-364D4B53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717A3-0199-4047-983B-CA06D005D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F97D1-A545-19BD-ADE4-0C109B6C7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EF750-8464-81B1-1344-DA586B1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CC62F-A331-EE53-F29F-DD71E72D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E0CF1-409B-7E74-A459-C40073D6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BDC8-76DE-A025-2DDD-DBE2808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B84F7-764B-D68A-A1CA-93735E44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E194-8CFA-7CA7-8F19-03F7FD9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F6F50-27E1-08AE-42DB-FF0622D1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8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7CA80-0495-73AD-BA7D-BF651F0C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44731-9052-B1EF-1072-F2AAECAC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488E-C8F7-BFA5-AD39-D0384AA5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2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8E79-D225-0BD7-F3D0-278C5A8C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5704-3865-12DE-C8D0-8DCC022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D468-7841-B35D-B7F9-275CB0303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31E1-317A-514C-6ED9-5CDF86BC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6AFC-A6A7-E7FD-FEF1-89DDBEEF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DE74-97E6-F054-15CB-DA24AFA0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AEC3-59AD-2C9E-DF87-68C9FE02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D52C1-133E-F5F7-7952-CD71B7CF0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1CA15-ACFD-5236-61BC-1CD70A96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8681-108B-40CD-1D53-DA6B4CD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950E-0BBA-F7C6-CA7B-5AA0CAE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6228-8308-6C9F-FF67-72E5E114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5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7675C-6B47-8947-D93B-E6BD7474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7A2E-FDC3-C33C-5587-F84B6BEB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859B-F402-ECFF-799B-0EEC65899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396D0-AC8D-4DD7-BB50-B5B746DF912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E9AC-BA0C-1886-1B04-8CFAEB738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83D4-52F1-FAF8-523D-04CDC3300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47A5F-BFEB-4499-B726-EE5EED328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0D1B2-AC6A-571A-7A40-49403734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Lending Club Case Study</a:t>
            </a:r>
            <a:br>
              <a:rPr lang="en-IN" sz="4800">
                <a:solidFill>
                  <a:srgbClr val="FFFFFF"/>
                </a:solidFill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B894-0F58-AB2A-B32C-7D9EC013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pPr lvl="8"/>
            <a:endParaRPr lang="en-IN" sz="1500">
              <a:solidFill>
                <a:srgbClr val="FFFFFF"/>
              </a:solidFill>
            </a:endParaRPr>
          </a:p>
          <a:p>
            <a:pPr lvl="8"/>
            <a:r>
              <a:rPr lang="en-IN" sz="1500">
                <a:solidFill>
                  <a:srgbClr val="FFFFFF"/>
                </a:solidFill>
              </a:rPr>
              <a:t>Divyesh Sharma </a:t>
            </a:r>
          </a:p>
          <a:p>
            <a:pPr lvl="8"/>
            <a:r>
              <a:rPr lang="en-IN" sz="1500">
                <a:solidFill>
                  <a:srgbClr val="FFFFFF"/>
                </a:solidFill>
              </a:rPr>
              <a:t>Rahul Pandey </a:t>
            </a:r>
            <a:endParaRPr lang="en-IN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2356-29F0-81C1-3EF1-875D9464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Univariate Analysis - Categorical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C6AE-2840-D3F4-B7B9-21AC30BF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16" y="1612607"/>
            <a:ext cx="3421129" cy="19127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6879B-ACFC-81AA-7B46-FFC0C412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45" y="1648438"/>
            <a:ext cx="3722804" cy="191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E5699-AD65-DD11-7CE8-8468A69A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2" y="3567608"/>
            <a:ext cx="3805473" cy="1945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A6E0CC-2FAD-AB90-F2E5-8A26F247C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831" y="3603439"/>
            <a:ext cx="3513152" cy="1855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962553-B6E1-4E8C-B460-77124C2D0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269" y="1622150"/>
            <a:ext cx="3930754" cy="1945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D6A5FE-DBFE-D76B-41FA-DCCD8A6C6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218" y="3603439"/>
            <a:ext cx="3907805" cy="19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03F76-F5E8-B980-A911-C0E85FC7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9989"/>
            <a:ext cx="5981278" cy="168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contd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A32A2-3067-A450-A33A-934BA11A886B}"/>
              </a:ext>
            </a:extLst>
          </p:cNvPr>
          <p:cNvSpPr txBox="1"/>
          <p:nvPr/>
        </p:nvSpPr>
        <p:spPr>
          <a:xfrm>
            <a:off x="838201" y="2409568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grade</a:t>
            </a:r>
            <a:r>
              <a:rPr lang="en-US" sz="1400" dirty="0"/>
              <a:t> : Major </a:t>
            </a:r>
            <a:r>
              <a:rPr lang="en-US" sz="1400" dirty="0" err="1"/>
              <a:t>contributers</a:t>
            </a:r>
            <a:r>
              <a:rPr lang="en-US" sz="1400" dirty="0"/>
              <a:t> are B, C, 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err="1"/>
              <a:t>home_ownership</a:t>
            </a:r>
            <a:r>
              <a:rPr lang="en-US" sz="1400" b="1" dirty="0"/>
              <a:t> </a:t>
            </a:r>
            <a:r>
              <a:rPr lang="en-US" sz="1400" dirty="0"/>
              <a:t>: Rent and Mortgage is having more have more defaulters. Rent is the leading.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 err="1"/>
              <a:t>verification_status</a:t>
            </a:r>
            <a:r>
              <a:rPr lang="en-US" sz="1400" b="1" dirty="0"/>
              <a:t> </a:t>
            </a:r>
            <a:r>
              <a:rPr lang="en-US" sz="1400" dirty="0"/>
              <a:t>: verified and not verified has more contribution in defaulters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purpose</a:t>
            </a:r>
            <a:r>
              <a:rPr lang="en-US" sz="1400" dirty="0"/>
              <a:t> : </a:t>
            </a:r>
            <a:r>
              <a:rPr lang="en-US" sz="1400" dirty="0" err="1"/>
              <a:t>debt_consolidation</a:t>
            </a:r>
            <a:r>
              <a:rPr lang="en-US" sz="1400" dirty="0"/>
              <a:t> has the highest defaulting rate.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 err="1"/>
              <a:t>earliest_credit_line</a:t>
            </a:r>
            <a:r>
              <a:rPr lang="en-US" sz="1400" b="1" dirty="0"/>
              <a:t> </a:t>
            </a:r>
            <a:r>
              <a:rPr lang="en-US" sz="1400" dirty="0"/>
              <a:t>: Need more analysis, as the graph shows some trend on the credit line.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 err="1"/>
              <a:t>last_credit_date</a:t>
            </a:r>
            <a:r>
              <a:rPr lang="en-US" sz="1400" b="1" dirty="0"/>
              <a:t> </a:t>
            </a:r>
            <a:r>
              <a:rPr lang="en-US" sz="1400" dirty="0"/>
              <a:t>: shows that for one date the defaulter count is more.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 err="1"/>
              <a:t>issue_d</a:t>
            </a:r>
            <a:r>
              <a:rPr lang="en-US" sz="1400" dirty="0"/>
              <a:t>: shows the trend that from </a:t>
            </a:r>
            <a:r>
              <a:rPr lang="en-US" sz="1400" dirty="0" err="1"/>
              <a:t>jan</a:t>
            </a:r>
            <a:r>
              <a:rPr lang="en-US" sz="1400" dirty="0"/>
              <a:t> to dec 2011 more defaulters were there and especially the graph for </a:t>
            </a:r>
            <a:r>
              <a:rPr lang="en-US" sz="1400" dirty="0" err="1"/>
              <a:t>issue_year</a:t>
            </a:r>
            <a:r>
              <a:rPr lang="en-US" sz="1400" dirty="0"/>
              <a:t> shows more in 2011.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 err="1"/>
              <a:t>int_rate</a:t>
            </a:r>
            <a:r>
              <a:rPr lang="en-US" sz="1400" dirty="0"/>
              <a:t> : 9-13% and 13-17% are major contributors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loan amount </a:t>
            </a:r>
            <a:r>
              <a:rPr lang="en-US" sz="1400" dirty="0"/>
              <a:t>: 510K loan is a major </a:t>
            </a:r>
            <a:r>
              <a:rPr lang="en-US" sz="1400" dirty="0" err="1"/>
              <a:t>contributer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annual income</a:t>
            </a:r>
            <a:r>
              <a:rPr lang="en-US" sz="1400" dirty="0"/>
              <a:t>: 2530K is a major </a:t>
            </a:r>
            <a:r>
              <a:rPr lang="en-US" sz="1400" dirty="0" err="1"/>
              <a:t>contributer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6C646-52D5-6F8E-8EBC-7D97CB1F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4" y="209989"/>
            <a:ext cx="4810874" cy="25497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EA139-B260-1E81-183E-DB400A44A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7519" y="3237889"/>
            <a:ext cx="4810874" cy="25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ECBEE-5D8F-A220-4DF8-972F5A80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Bivariate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11E86-E258-6EB4-F944-4841C0D2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8" y="1716837"/>
            <a:ext cx="5129631" cy="4950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6A01B-E8AF-293B-CD48-64DB0244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05" y="1716836"/>
            <a:ext cx="5668652" cy="48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C5CA7-3529-2B3D-BEDD-91DA2D50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55DE1-223D-9B2F-27ED-341C4125B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1731954"/>
            <a:ext cx="3952048" cy="330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5F432-B1A1-37F3-7818-E8DF45E4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21" y="1680066"/>
            <a:ext cx="3789893" cy="3600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397772-7DCD-2E8A-2BA0-481B618F6E4A}"/>
              </a:ext>
            </a:extLst>
          </p:cNvPr>
          <p:cNvSpPr txBox="1"/>
          <p:nvPr/>
        </p:nvSpPr>
        <p:spPr>
          <a:xfrm>
            <a:off x="518475" y="5233807"/>
            <a:ext cx="9804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annual income vs </a:t>
            </a:r>
            <a:r>
              <a:rPr lang="en-IN" dirty="0" err="1"/>
              <a:t>loan_amnt</a:t>
            </a:r>
            <a:r>
              <a:rPr lang="en-IN" dirty="0"/>
              <a:t>: </a:t>
            </a:r>
            <a:r>
              <a:rPr lang="en-IN" dirty="0" err="1"/>
              <a:t>betwen</a:t>
            </a:r>
            <a:r>
              <a:rPr lang="en-IN" dirty="0"/>
              <a:t> 3035K with interest rate between 15 to 17.5 (higher 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annual income vs int rate: interest rate between 2124% and income &gt; 80K.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loan amount vs int rate : loan amount between 3035K and interest rate between 16 to 17.5%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annual income vs purpose: with </a:t>
            </a:r>
            <a:r>
              <a:rPr lang="en-IN" dirty="0" err="1"/>
              <a:t>home_improvement</a:t>
            </a:r>
            <a:r>
              <a:rPr lang="en-IN" dirty="0"/>
              <a:t> and annual income between 60 to 80K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annual income vs home ownership : ownership type Mortgage and income between 70-80K</a:t>
            </a:r>
          </a:p>
        </p:txBody>
      </p:sp>
    </p:spTree>
    <p:extLst>
      <p:ext uri="{BB962C8B-B14F-4D97-AF65-F5344CB8AC3E}">
        <p14:creationId xmlns:p14="http://schemas.microsoft.com/office/powerpoint/2010/main" val="197377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605E-CD4A-5E33-A154-3B3075D8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Multivariate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4ACD7A-B95A-C110-E627-32A76E566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17" y="1478252"/>
            <a:ext cx="5802745" cy="51604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FBC16-2B53-CAAF-9224-01B830F9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2" y="4372281"/>
            <a:ext cx="5615459" cy="15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4902-77E8-24B1-BFCE-4EC187CA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565D-0F3C-1403-2C5D-A6E46EF6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chance of a consumer defaulting is more when below conditions are there.</a:t>
            </a:r>
          </a:p>
          <a:p>
            <a:pPr lvl="1"/>
            <a:r>
              <a:rPr lang="en-IN" dirty="0"/>
              <a:t> The term is 36 </a:t>
            </a:r>
          </a:p>
          <a:p>
            <a:pPr lvl="1"/>
            <a:r>
              <a:rPr lang="en-IN" dirty="0"/>
              <a:t> if the grade is B or C</a:t>
            </a:r>
          </a:p>
          <a:p>
            <a:pPr lvl="1"/>
            <a:r>
              <a:rPr lang="en-IN" dirty="0"/>
              <a:t> if the purpose is </a:t>
            </a:r>
            <a:r>
              <a:rPr lang="en-IN" dirty="0" err="1"/>
              <a:t>debt_consolidation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home_ownership</a:t>
            </a:r>
            <a:r>
              <a:rPr lang="en-IN" dirty="0"/>
              <a:t> is RENT or Mortgage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verification_status</a:t>
            </a:r>
            <a:r>
              <a:rPr lang="en-IN" dirty="0"/>
              <a:t> is Not Verified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loan_amount</a:t>
            </a:r>
            <a:r>
              <a:rPr lang="en-IN" dirty="0"/>
              <a:t> between 5k-10k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int_rate</a:t>
            </a:r>
            <a:r>
              <a:rPr lang="en-IN" dirty="0"/>
              <a:t> between 9-17%</a:t>
            </a:r>
          </a:p>
        </p:txBody>
      </p:sp>
    </p:spTree>
    <p:extLst>
      <p:ext uri="{BB962C8B-B14F-4D97-AF65-F5344CB8AC3E}">
        <p14:creationId xmlns:p14="http://schemas.microsoft.com/office/powerpoint/2010/main" val="1209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8A092-6428-634D-F011-F0482113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2F5A-9C35-84EC-B283-D3862EE8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/>
              <a:t>A </a:t>
            </a:r>
            <a:r>
              <a:rPr lang="en-IN" sz="2000" dirty="0"/>
              <a:t>Lending Company dataset with details corresponding to Default and Non-Default customers. The target is to figure out the parameters around which a customer can default.</a:t>
            </a:r>
          </a:p>
        </p:txBody>
      </p:sp>
    </p:spTree>
    <p:extLst>
      <p:ext uri="{BB962C8B-B14F-4D97-AF65-F5344CB8AC3E}">
        <p14:creationId xmlns:p14="http://schemas.microsoft.com/office/powerpoint/2010/main" val="6120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5F09-84D7-2AB8-4940-62A84350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9D96-C934-D19D-DBF3-F6E066B6F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 dirty="0"/>
              <a:t>Analysing the Data</a:t>
            </a:r>
          </a:p>
          <a:p>
            <a:r>
              <a:rPr lang="en-IN" sz="2000" dirty="0"/>
              <a:t>Cleaning</a:t>
            </a:r>
          </a:p>
          <a:p>
            <a:r>
              <a:rPr lang="en-IN" sz="2000" dirty="0"/>
              <a:t>Categorizing\Visualizing the Data</a:t>
            </a:r>
          </a:p>
          <a:p>
            <a:r>
              <a:rPr lang="en-IN" sz="2000" dirty="0"/>
              <a:t>Filtering &amp; Imputing</a:t>
            </a:r>
          </a:p>
          <a:p>
            <a:r>
              <a:rPr lang="en-IN" sz="2000" dirty="0"/>
              <a:t>Univariate Analysis</a:t>
            </a:r>
          </a:p>
          <a:p>
            <a:r>
              <a:rPr lang="en-IN" sz="2000" dirty="0"/>
              <a:t>Bivariate Analysis</a:t>
            </a:r>
          </a:p>
          <a:p>
            <a:r>
              <a:rPr lang="en-IN" sz="2000" dirty="0"/>
              <a:t>Multivariate Analysis</a:t>
            </a:r>
          </a:p>
          <a:p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708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EF068-7263-A967-64F0-6A08DD9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Analysing &amp; Visualising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C2D5B-6E0A-98D2-C082-C808A3513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867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23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49CEC8-7642-CC46-E4EA-6BF339DC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F967-EEA8-34BF-B498-667FF092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34" y="2050595"/>
            <a:ext cx="3914114" cy="261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49E17-8701-8CCF-6D7E-99C52D60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968780"/>
            <a:ext cx="4600354" cy="8280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1A21-4CD8-C6AE-3C01-29AF22B9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IN" sz="2000" dirty="0"/>
              <a:t>Dropped around 56 columns which were having &gt;=75% of null values. </a:t>
            </a:r>
          </a:p>
          <a:p>
            <a:r>
              <a:rPr lang="en-IN" sz="2000" dirty="0"/>
              <a:t>Also around 9 columns have only one unique value.</a:t>
            </a:r>
          </a:p>
          <a:p>
            <a:r>
              <a:rPr lang="en-IN" sz="2000" dirty="0"/>
              <a:t>After Removing above not required columns only 46 columns remain.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6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EF068-7263-A967-64F0-6A08DD9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Categorizing\Visualizing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92F87D-21E5-B3A5-1FA3-19225520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93" y="2251316"/>
            <a:ext cx="2156788" cy="3903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42D29-5CC0-A2C9-B387-B5F2549D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29" y="2838884"/>
            <a:ext cx="2494544" cy="27284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4F913-9A58-5269-4651-11419995A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39169" y="3306426"/>
            <a:ext cx="2502912" cy="1793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D876E-5382-3117-27F2-060CED4D9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50" y="3195691"/>
            <a:ext cx="2502910" cy="20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6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4685B-CE85-6C70-DC88-F2338ABB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0C227B-3DDD-A089-1440-C256C71A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3" y="2262287"/>
            <a:ext cx="11327549" cy="29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B6A15-D64E-82DE-1503-BB84046B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Filtering &amp; Imputing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37D15-453E-C61B-6715-114AE7B6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3" y="1820191"/>
            <a:ext cx="7296546" cy="162348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758106-D59C-3ECA-35AB-174789BA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4913" y="3892715"/>
            <a:ext cx="6826101" cy="2474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352E7-A7D7-1CE0-6AA8-9D4CCB79D62D}"/>
              </a:ext>
            </a:extLst>
          </p:cNvPr>
          <p:cNvSpPr txBox="1"/>
          <p:nvPr/>
        </p:nvSpPr>
        <p:spPr>
          <a:xfrm>
            <a:off x="8335419" y="2170266"/>
            <a:ext cx="377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Filtering data on Current, as we only </a:t>
            </a:r>
          </a:p>
          <a:p>
            <a:r>
              <a:rPr lang="en-IN" dirty="0"/>
              <a:t>need analysis around Fully Paid or</a:t>
            </a:r>
          </a:p>
          <a:p>
            <a:r>
              <a:rPr lang="en-IN" dirty="0"/>
              <a:t>Charged Off Loan</a:t>
            </a:r>
          </a:p>
        </p:txBody>
      </p:sp>
    </p:spTree>
    <p:extLst>
      <p:ext uri="{BB962C8B-B14F-4D97-AF65-F5344CB8AC3E}">
        <p14:creationId xmlns:p14="http://schemas.microsoft.com/office/powerpoint/2010/main" val="299291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BF189-2888-CEA8-3972-2D60D7EA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Univariate Analysis - Numerical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A05DB-B350-E32F-01EA-18ACA0A2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9" y="2120259"/>
            <a:ext cx="3631466" cy="1863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2EECB-4476-CF83-6CF6-6AD43A0F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55" y="2112578"/>
            <a:ext cx="3631468" cy="190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0F97E-FE9A-4384-722F-2E985D716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69" y="4184733"/>
            <a:ext cx="3652136" cy="1940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40BF43-F5A8-2AE0-E732-17B42F14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895" y="2131396"/>
            <a:ext cx="3646076" cy="3818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4182D1-89DF-C8F6-07F5-A12E88418417}"/>
              </a:ext>
            </a:extLst>
          </p:cNvPr>
          <p:cNvSpPr txBox="1"/>
          <p:nvPr/>
        </p:nvSpPr>
        <p:spPr>
          <a:xfrm>
            <a:off x="8175414" y="1862047"/>
            <a:ext cx="3593557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07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Correlated data or Similarly Skewed</a:t>
            </a:r>
            <a:endParaRPr lang="en-I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1AB3BF-EA55-A056-E8EE-2E0FB798339D}"/>
              </a:ext>
            </a:extLst>
          </p:cNvPr>
          <p:cNvSpPr txBox="1"/>
          <p:nvPr/>
        </p:nvSpPr>
        <p:spPr>
          <a:xfrm>
            <a:off x="493670" y="1795714"/>
            <a:ext cx="3593557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07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creating parameters</a:t>
            </a:r>
            <a:endParaRPr lang="en-IN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DBF6F-476A-E08B-E566-533533B30369}"/>
              </a:ext>
            </a:extLst>
          </p:cNvPr>
          <p:cNvSpPr txBox="1"/>
          <p:nvPr/>
        </p:nvSpPr>
        <p:spPr>
          <a:xfrm>
            <a:off x="493669" y="3962432"/>
            <a:ext cx="3593557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IN" sz="107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Outliers</a:t>
            </a:r>
            <a:endParaRPr lang="en-IN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EE0286-1E1B-B6E4-FE22-015096825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695" y="4184733"/>
            <a:ext cx="3796034" cy="19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5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497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Lending Club Case Study </vt:lpstr>
      <vt:lpstr>Problem Statement</vt:lpstr>
      <vt:lpstr>Agenda</vt:lpstr>
      <vt:lpstr>Analysing &amp; Visualising the Data</vt:lpstr>
      <vt:lpstr>Cleaning</vt:lpstr>
      <vt:lpstr>Categorizing\Visualizing the Data</vt:lpstr>
      <vt:lpstr>Contd</vt:lpstr>
      <vt:lpstr>Filtering &amp; Imputing</vt:lpstr>
      <vt:lpstr>Univariate Analysis - Numerical</vt:lpstr>
      <vt:lpstr>Univariate Analysis - Categorical</vt:lpstr>
      <vt:lpstr>contd</vt:lpstr>
      <vt:lpstr>Bivariate Analysis</vt:lpstr>
      <vt:lpstr>Contd</vt:lpstr>
      <vt:lpstr>Multivariate Analysis</vt:lpstr>
      <vt:lpstr>Conclusion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Divyesh Shivkumar Sharma</dc:creator>
  <cp:lastModifiedBy>Divyesh Shivkumar Sharma</cp:lastModifiedBy>
  <cp:revision>107</cp:revision>
  <dcterms:created xsi:type="dcterms:W3CDTF">2024-07-23T12:32:51Z</dcterms:created>
  <dcterms:modified xsi:type="dcterms:W3CDTF">2024-07-24T07:31:27Z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SLB-Private</vt:lpwstr>
  </property>
</Properties>
</file>