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sldIdLst>
    <p:sldId id="256" r:id="rId2"/>
    <p:sldId id="257" r:id="rId3"/>
    <p:sldId id="258" r:id="rId4"/>
    <p:sldId id="259" r:id="rId5"/>
    <p:sldId id="260" r:id="rId6"/>
    <p:sldId id="261" r:id="rId7"/>
    <p:sldId id="262" r:id="rId8"/>
    <p:sldId id="263" r:id="rId9"/>
    <p:sldId id="264" r:id="rId10"/>
    <p:sldId id="313" r:id="rId11"/>
    <p:sldId id="312" r:id="rId12"/>
    <p:sldId id="315" r:id="rId13"/>
    <p:sldId id="316" r:id="rId14"/>
    <p:sldId id="314" r:id="rId15"/>
    <p:sldId id="265" r:id="rId16"/>
    <p:sldId id="267" r:id="rId17"/>
    <p:sldId id="266" r:id="rId18"/>
    <p:sldId id="271" r:id="rId19"/>
    <p:sldId id="268" r:id="rId20"/>
    <p:sldId id="269" r:id="rId21"/>
    <p:sldId id="284" r:id="rId22"/>
    <p:sldId id="275" r:id="rId23"/>
    <p:sldId id="277" r:id="rId24"/>
    <p:sldId id="276" r:id="rId25"/>
    <p:sldId id="279" r:id="rId26"/>
    <p:sldId id="278" r:id="rId27"/>
    <p:sldId id="281" r:id="rId28"/>
    <p:sldId id="330" r:id="rId29"/>
    <p:sldId id="280" r:id="rId30"/>
    <p:sldId id="282" r:id="rId31"/>
    <p:sldId id="283" r:id="rId32"/>
    <p:sldId id="285" r:id="rId33"/>
    <p:sldId id="272" r:id="rId34"/>
    <p:sldId id="273" r:id="rId35"/>
    <p:sldId id="274" r:id="rId36"/>
    <p:sldId id="286" r:id="rId37"/>
    <p:sldId id="287" r:id="rId38"/>
    <p:sldId id="288" r:id="rId39"/>
    <p:sldId id="331" r:id="rId40"/>
    <p:sldId id="289" r:id="rId41"/>
    <p:sldId id="290" r:id="rId42"/>
    <p:sldId id="291" r:id="rId43"/>
    <p:sldId id="317" r:id="rId44"/>
    <p:sldId id="292" r:id="rId45"/>
    <p:sldId id="293" r:id="rId46"/>
    <p:sldId id="294" r:id="rId47"/>
    <p:sldId id="295" r:id="rId48"/>
    <p:sldId id="296" r:id="rId49"/>
    <p:sldId id="297" r:id="rId50"/>
    <p:sldId id="298" r:id="rId51"/>
    <p:sldId id="299" r:id="rId52"/>
    <p:sldId id="300" r:id="rId53"/>
    <p:sldId id="301" r:id="rId54"/>
    <p:sldId id="303" r:id="rId55"/>
    <p:sldId id="302" r:id="rId56"/>
    <p:sldId id="304" r:id="rId57"/>
    <p:sldId id="305" r:id="rId58"/>
    <p:sldId id="306" r:id="rId59"/>
    <p:sldId id="307" r:id="rId60"/>
    <p:sldId id="308" r:id="rId61"/>
    <p:sldId id="309" r:id="rId62"/>
    <p:sldId id="310" r:id="rId63"/>
    <p:sldId id="311" r:id="rId64"/>
    <p:sldId id="318" r:id="rId65"/>
    <p:sldId id="319" r:id="rId66"/>
    <p:sldId id="320" r:id="rId67"/>
    <p:sldId id="321" r:id="rId68"/>
    <p:sldId id="322" r:id="rId69"/>
    <p:sldId id="323" r:id="rId70"/>
    <p:sldId id="324" r:id="rId71"/>
    <p:sldId id="358" r:id="rId72"/>
    <p:sldId id="359" r:id="rId73"/>
    <p:sldId id="325" r:id="rId74"/>
    <p:sldId id="326" r:id="rId75"/>
    <p:sldId id="360" r:id="rId76"/>
    <p:sldId id="361" r:id="rId77"/>
    <p:sldId id="332" r:id="rId78"/>
    <p:sldId id="333" r:id="rId79"/>
    <p:sldId id="334" r:id="rId80"/>
    <p:sldId id="335" r:id="rId81"/>
    <p:sldId id="336" r:id="rId82"/>
    <p:sldId id="337" r:id="rId83"/>
    <p:sldId id="339" r:id="rId84"/>
    <p:sldId id="340" r:id="rId85"/>
    <p:sldId id="341" r:id="rId86"/>
    <p:sldId id="348" r:id="rId87"/>
    <p:sldId id="342" r:id="rId88"/>
    <p:sldId id="343" r:id="rId89"/>
    <p:sldId id="346" r:id="rId90"/>
    <p:sldId id="344" r:id="rId91"/>
    <p:sldId id="350" r:id="rId92"/>
    <p:sldId id="345" r:id="rId93"/>
    <p:sldId id="351" r:id="rId94"/>
    <p:sldId id="347" r:id="rId95"/>
    <p:sldId id="349" r:id="rId96"/>
    <p:sldId id="352" r:id="rId97"/>
    <p:sldId id="353" r:id="rId98"/>
    <p:sldId id="355" r:id="rId99"/>
    <p:sldId id="356" r:id="rId100"/>
    <p:sldId id="357" r:id="rId101"/>
    <p:sldId id="362" r:id="rId102"/>
    <p:sldId id="363" r:id="rId103"/>
    <p:sldId id="365" r:id="rId104"/>
    <p:sldId id="364" r:id="rId105"/>
    <p:sldId id="366" r:id="rId10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33CC"/>
    <a:srgbClr val="0000FF"/>
    <a:srgbClr val="FFFFCC"/>
    <a:srgbClr val="CC0000"/>
    <a:srgbClr val="FFFFFF"/>
    <a:srgbClr val="FF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37" autoAdjust="0"/>
  </p:normalViewPr>
  <p:slideViewPr>
    <p:cSldViewPr>
      <p:cViewPr>
        <p:scale>
          <a:sx n="66" d="100"/>
          <a:sy n="66" d="100"/>
        </p:scale>
        <p:origin x="-55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D0926757-8F9E-467F-A2A9-52638A16D737}" type="datetimeFigureOut">
              <a:rPr lang="en-US" smtClean="0"/>
              <a:pPr/>
              <a:t>4/14/2010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CE6F1D0F-3102-4389-B53F-351CF9B9205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6F1D0F-3102-4389-B53F-351CF9B92051}"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6F1D0F-3102-4389-B53F-351CF9B92051}" type="slidenum">
              <a:rPr lang="en-US" smtClean="0"/>
              <a:pPr/>
              <a:t>66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6F1D0F-3102-4389-B53F-351CF9B92051}" type="slidenum">
              <a:rPr lang="en-US" smtClean="0"/>
              <a:pPr/>
              <a:t>68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C25E1C-6619-4531-B4D9-4A51F3EA6BB9}" type="datetimeFigureOut">
              <a:rPr lang="en-US" smtClean="0"/>
              <a:pPr/>
              <a:t>4/14/2010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51076-A53A-446E-A0BD-0BF8A21F471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C25E1C-6619-4531-B4D9-4A51F3EA6BB9}" type="datetimeFigureOut">
              <a:rPr lang="en-US" smtClean="0"/>
              <a:pPr/>
              <a:t>4/14/2010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51076-A53A-446E-A0BD-0BF8A21F47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C25E1C-6619-4531-B4D9-4A51F3EA6BB9}" type="datetimeFigureOut">
              <a:rPr lang="en-US" smtClean="0"/>
              <a:pPr/>
              <a:t>4/14/2010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51076-A53A-446E-A0BD-0BF8A21F47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C25E1C-6619-4531-B4D9-4A51F3EA6BB9}" type="datetimeFigureOut">
              <a:rPr lang="en-US" smtClean="0"/>
              <a:pPr/>
              <a:t>4/14/2010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51076-A53A-446E-A0BD-0BF8A21F47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C25E1C-6619-4531-B4D9-4A51F3EA6BB9}" type="datetimeFigureOut">
              <a:rPr lang="en-US" smtClean="0"/>
              <a:pPr/>
              <a:t>4/14/2010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51076-A53A-446E-A0BD-0BF8A21F471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C25E1C-6619-4531-B4D9-4A51F3EA6BB9}" type="datetimeFigureOut">
              <a:rPr lang="en-US" smtClean="0"/>
              <a:pPr/>
              <a:t>4/14/2010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51076-A53A-446E-A0BD-0BF8A21F47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C25E1C-6619-4531-B4D9-4A51F3EA6BB9}" type="datetimeFigureOut">
              <a:rPr lang="en-US" smtClean="0"/>
              <a:pPr/>
              <a:t>4/14/2010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551076-A53A-446E-A0BD-0BF8A21F47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C25E1C-6619-4531-B4D9-4A51F3EA6BB9}" type="datetimeFigureOut">
              <a:rPr lang="en-US" smtClean="0"/>
              <a:pPr/>
              <a:t>4/14/2010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551076-A53A-446E-A0BD-0BF8A21F47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C25E1C-6619-4531-B4D9-4A51F3EA6BB9}" type="datetimeFigureOut">
              <a:rPr lang="en-US" smtClean="0"/>
              <a:pPr/>
              <a:t>4/14/2010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551076-A53A-446E-A0BD-0BF8A21F47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C25E1C-6619-4531-B4D9-4A51F3EA6BB9}" type="datetimeFigureOut">
              <a:rPr lang="en-US" smtClean="0"/>
              <a:pPr/>
              <a:t>4/14/2010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51076-A53A-446E-A0BD-0BF8A21F47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C25E1C-6619-4531-B4D9-4A51F3EA6BB9}" type="datetimeFigureOut">
              <a:rPr lang="en-US" smtClean="0"/>
              <a:pPr/>
              <a:t>4/14/2010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51076-A53A-446E-A0BD-0BF8A21F47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25E1C-6619-4531-B4D9-4A51F3EA6BB9}" type="datetimeFigureOut">
              <a:rPr lang="en-US" smtClean="0"/>
              <a:pPr/>
              <a:t>4/14/2010</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551076-A53A-446E-A0BD-0BF8A21F471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0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10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10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0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105.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91.png"/><Relationship Id="rId3" Type="http://schemas.openxmlformats.org/officeDocument/2006/relationships/image" Target="../media/image59.png"/><Relationship Id="rId7" Type="http://schemas.openxmlformats.org/officeDocument/2006/relationships/image" Target="../media/image78.png"/><Relationship Id="rId12" Type="http://schemas.openxmlformats.org/officeDocument/2006/relationships/image" Target="../media/image58.png"/><Relationship Id="rId2" Type="http://schemas.openxmlformats.org/officeDocument/2006/relationships/image" Target="../media/image49.jpeg"/><Relationship Id="rId16" Type="http://schemas.openxmlformats.org/officeDocument/2006/relationships/image" Target="../media/image77.png"/><Relationship Id="rId1" Type="http://schemas.openxmlformats.org/officeDocument/2006/relationships/slideLayout" Target="../slideLayouts/slideLayout1.xml"/><Relationship Id="rId6" Type="http://schemas.openxmlformats.org/officeDocument/2006/relationships/image" Target="../media/image86.png"/><Relationship Id="rId11" Type="http://schemas.openxmlformats.org/officeDocument/2006/relationships/image" Target="../media/image90.png"/><Relationship Id="rId5" Type="http://schemas.openxmlformats.org/officeDocument/2006/relationships/image" Target="../media/image85.png"/><Relationship Id="rId15" Type="http://schemas.openxmlformats.org/officeDocument/2006/relationships/image" Target="../media/image93.png"/><Relationship Id="rId10" Type="http://schemas.openxmlformats.org/officeDocument/2006/relationships/image" Target="../media/image89.png"/><Relationship Id="rId4" Type="http://schemas.openxmlformats.org/officeDocument/2006/relationships/image" Target="../media/image84.png"/><Relationship Id="rId9" Type="http://schemas.openxmlformats.org/officeDocument/2006/relationships/image" Target="../media/image88.png"/><Relationship Id="rId14" Type="http://schemas.openxmlformats.org/officeDocument/2006/relationships/image" Target="../media/image92.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50.jpe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image" Target="../media/image49.jpeg"/><Relationship Id="rId1" Type="http://schemas.openxmlformats.org/officeDocument/2006/relationships/slideLayout" Target="../slideLayouts/slideLayout1.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jpeg"/><Relationship Id="rId10" Type="http://schemas.openxmlformats.org/officeDocument/2006/relationships/image" Target="../media/image57.png"/><Relationship Id="rId4" Type="http://schemas.openxmlformats.org/officeDocument/2006/relationships/image" Target="../media/image51.jpeg"/><Relationship Id="rId9" Type="http://schemas.openxmlformats.org/officeDocument/2006/relationships/image" Target="../media/image56.png"/></Relationships>
</file>

<file path=ppt/slides/_rels/slide52.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7.png"/><Relationship Id="rId2" Type="http://schemas.openxmlformats.org/officeDocument/2006/relationships/image" Target="../media/image49.jpeg"/><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59.png"/><Relationship Id="rId4" Type="http://schemas.openxmlformats.org/officeDocument/2006/relationships/image" Target="../media/image58.png"/></Relationships>
</file>

<file path=ppt/slides/_rels/slide53.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53.png"/><Relationship Id="rId2" Type="http://schemas.openxmlformats.org/officeDocument/2006/relationships/image" Target="../media/image49.jpeg"/><Relationship Id="rId1" Type="http://schemas.openxmlformats.org/officeDocument/2006/relationships/slideLayout" Target="../slideLayouts/slideLayout1.xml"/><Relationship Id="rId6" Type="http://schemas.openxmlformats.org/officeDocument/2006/relationships/image" Target="../media/image50.jpeg"/><Relationship Id="rId5" Type="http://schemas.openxmlformats.org/officeDocument/2006/relationships/image" Target="../media/image57.png"/><Relationship Id="rId4" Type="http://schemas.openxmlformats.org/officeDocument/2006/relationships/image" Target="../media/image55.png"/></Relationships>
</file>

<file path=ppt/slides/_rels/slide5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jpe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7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6" name="Rectangle 75"/>
          <p:cNvSpPr/>
          <p:nvPr/>
        </p:nvSpPr>
        <p:spPr>
          <a:xfrm>
            <a:off x="928662" y="500042"/>
            <a:ext cx="2286016" cy="2571768"/>
          </a:xfrm>
          <a:prstGeom prst="rect">
            <a:avLst/>
          </a:prstGeom>
          <a:solidFill>
            <a:schemeClr val="bg1"/>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857752" y="500042"/>
            <a:ext cx="3143272" cy="2571768"/>
          </a:xfrm>
          <a:prstGeom prst="rect">
            <a:avLst/>
          </a:prstGeom>
          <a:solidFill>
            <a:schemeClr val="bg1"/>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3357554" y="500042"/>
            <a:ext cx="1357322" cy="2571768"/>
          </a:xfrm>
          <a:prstGeom prst="rect">
            <a:avLst/>
          </a:prstGeom>
          <a:solidFill>
            <a:schemeClr val="bg1"/>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 Diagonal Corner Rectangle 3"/>
          <p:cNvSpPr/>
          <p:nvPr/>
        </p:nvSpPr>
        <p:spPr>
          <a:xfrm>
            <a:off x="2071670" y="928670"/>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DataManager</a:t>
            </a:r>
            <a:endParaRPr lang="en-US" sz="800" b="1" dirty="0">
              <a:solidFill>
                <a:schemeClr val="tx1"/>
              </a:solidFill>
            </a:endParaRPr>
          </a:p>
        </p:txBody>
      </p:sp>
      <p:sp>
        <p:nvSpPr>
          <p:cNvPr id="7" name="Flowchart: Magnetic Disk 6"/>
          <p:cNvSpPr/>
          <p:nvPr/>
        </p:nvSpPr>
        <p:spPr>
          <a:xfrm>
            <a:off x="2285984" y="2428868"/>
            <a:ext cx="571503" cy="428628"/>
          </a:xfrm>
          <a:prstGeom prst="flowChartMagneticDisk">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Data</a:t>
            </a:r>
            <a:endParaRPr lang="en-US" sz="800" dirty="0">
              <a:solidFill>
                <a:schemeClr val="tx1"/>
              </a:solidFill>
            </a:endParaRPr>
          </a:p>
        </p:txBody>
      </p:sp>
      <p:sp>
        <p:nvSpPr>
          <p:cNvPr id="12" name="Round Diagonal Corner Rectangle 11"/>
          <p:cNvSpPr/>
          <p:nvPr/>
        </p:nvSpPr>
        <p:spPr>
          <a:xfrm>
            <a:off x="5072066" y="928670"/>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smtClean="0">
                <a:solidFill>
                  <a:schemeClr val="tx1"/>
                </a:solidFill>
              </a:rPr>
              <a:t>Screen</a:t>
            </a:r>
            <a:r>
              <a:rPr lang="en-US" sz="800" b="1" dirty="0" smtClean="0">
                <a:solidFill>
                  <a:schemeClr val="tx1"/>
                </a:solidFill>
              </a:rPr>
              <a:t>Manager</a:t>
            </a:r>
            <a:endParaRPr lang="en-US" sz="800" b="1" dirty="0">
              <a:solidFill>
                <a:schemeClr val="tx1"/>
              </a:solidFill>
            </a:endParaRPr>
          </a:p>
        </p:txBody>
      </p:sp>
      <p:sp>
        <p:nvSpPr>
          <p:cNvPr id="14" name="Round Diagonal Corner Rectangle 13"/>
          <p:cNvSpPr/>
          <p:nvPr/>
        </p:nvSpPr>
        <p:spPr>
          <a:xfrm>
            <a:off x="3571868" y="928670"/>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LogicManager</a:t>
            </a:r>
            <a:endParaRPr lang="en-US" sz="800" b="1" dirty="0">
              <a:solidFill>
                <a:schemeClr val="tx1"/>
              </a:solidFill>
            </a:endParaRPr>
          </a:p>
        </p:txBody>
      </p:sp>
      <p:grpSp>
        <p:nvGrpSpPr>
          <p:cNvPr id="23" name="Group 22"/>
          <p:cNvGrpSpPr/>
          <p:nvPr/>
        </p:nvGrpSpPr>
        <p:grpSpPr>
          <a:xfrm>
            <a:off x="5143504" y="1571612"/>
            <a:ext cx="928694" cy="571505"/>
            <a:chOff x="1714479" y="1214422"/>
            <a:chExt cx="928693" cy="571505"/>
          </a:xfrm>
        </p:grpSpPr>
        <p:pic>
          <p:nvPicPr>
            <p:cNvPr id="24" name="Picture 6"/>
            <p:cNvPicPr>
              <a:picLocks noChangeAspect="1" noChangeArrowheads="1"/>
            </p:cNvPicPr>
            <p:nvPr/>
          </p:nvPicPr>
          <p:blipFill>
            <a:blip r:embed="rId2"/>
            <a:srcRect/>
            <a:stretch>
              <a:fillRect/>
            </a:stretch>
          </p:blipFill>
          <p:spPr bwMode="auto">
            <a:xfrm>
              <a:off x="1928795" y="1214422"/>
              <a:ext cx="381002" cy="428627"/>
            </a:xfrm>
            <a:prstGeom prst="rect">
              <a:avLst/>
            </a:prstGeom>
            <a:noFill/>
            <a:ln w="9525">
              <a:noFill/>
              <a:miter lim="800000"/>
              <a:headEnd/>
              <a:tailEnd/>
            </a:ln>
            <a:effectLst/>
          </p:spPr>
        </p:pic>
        <p:sp>
          <p:nvSpPr>
            <p:cNvPr id="25" name="TextBox 24"/>
            <p:cNvSpPr txBox="1"/>
            <p:nvPr/>
          </p:nvSpPr>
          <p:spPr>
            <a:xfrm>
              <a:off x="1714479" y="1571612"/>
              <a:ext cx="928693" cy="214315"/>
            </a:xfrm>
            <a:prstGeom prst="rect">
              <a:avLst/>
            </a:prstGeom>
            <a:noFill/>
          </p:spPr>
          <p:txBody>
            <a:bodyPr wrap="square" rtlCol="0">
              <a:spAutoFit/>
            </a:bodyPr>
            <a:lstStyle/>
            <a:p>
              <a:r>
                <a:rPr lang="en-US" sz="800" dirty="0" smtClean="0"/>
                <a:t>IDisplayStrategy</a:t>
              </a:r>
              <a:endParaRPr lang="en-US" sz="800" dirty="0"/>
            </a:p>
          </p:txBody>
        </p:sp>
      </p:grpSp>
      <p:grpSp>
        <p:nvGrpSpPr>
          <p:cNvPr id="28" name="Group 27"/>
          <p:cNvGrpSpPr/>
          <p:nvPr/>
        </p:nvGrpSpPr>
        <p:grpSpPr>
          <a:xfrm>
            <a:off x="3714744" y="1643050"/>
            <a:ext cx="785818" cy="747417"/>
            <a:chOff x="7643834" y="1428736"/>
            <a:chExt cx="785818" cy="747417"/>
          </a:xfrm>
        </p:grpSpPr>
        <p:pic>
          <p:nvPicPr>
            <p:cNvPr id="29" name="Picture 4"/>
            <p:cNvPicPr>
              <a:picLocks noChangeAspect="1" noChangeArrowheads="1"/>
            </p:cNvPicPr>
            <p:nvPr/>
          </p:nvPicPr>
          <p:blipFill>
            <a:blip r:embed="rId3"/>
            <a:srcRect/>
            <a:stretch>
              <a:fillRect/>
            </a:stretch>
          </p:blipFill>
          <p:spPr bwMode="auto">
            <a:xfrm>
              <a:off x="7858148" y="1428736"/>
              <a:ext cx="285751" cy="342901"/>
            </a:xfrm>
            <a:prstGeom prst="rect">
              <a:avLst/>
            </a:prstGeom>
            <a:noFill/>
            <a:ln w="9525">
              <a:noFill/>
              <a:miter lim="800000"/>
              <a:headEnd/>
              <a:tailEnd/>
            </a:ln>
            <a:effectLst/>
          </p:spPr>
        </p:pic>
        <p:sp>
          <p:nvSpPr>
            <p:cNvPr id="30" name="TextBox 29"/>
            <p:cNvSpPr txBox="1"/>
            <p:nvPr/>
          </p:nvSpPr>
          <p:spPr>
            <a:xfrm>
              <a:off x="7643834" y="1714488"/>
              <a:ext cx="785818" cy="461665"/>
            </a:xfrm>
            <a:prstGeom prst="rect">
              <a:avLst/>
            </a:prstGeom>
            <a:noFill/>
          </p:spPr>
          <p:txBody>
            <a:bodyPr wrap="square" rtlCol="0">
              <a:spAutoFit/>
            </a:bodyPr>
            <a:lstStyle/>
            <a:p>
              <a:pPr algn="ctr"/>
              <a:r>
                <a:rPr lang="en-US" sz="800" dirty="0" smtClean="0"/>
                <a:t>Application Configuration Settings</a:t>
              </a:r>
              <a:endParaRPr lang="en-US" sz="800" dirty="0"/>
            </a:p>
          </p:txBody>
        </p:sp>
      </p:grpSp>
      <p:grpSp>
        <p:nvGrpSpPr>
          <p:cNvPr id="34" name="Group 33"/>
          <p:cNvGrpSpPr/>
          <p:nvPr/>
        </p:nvGrpSpPr>
        <p:grpSpPr>
          <a:xfrm>
            <a:off x="6429389" y="1285860"/>
            <a:ext cx="642943" cy="730194"/>
            <a:chOff x="6572262" y="1608600"/>
            <a:chExt cx="642943" cy="730194"/>
          </a:xfrm>
        </p:grpSpPr>
        <p:pic>
          <p:nvPicPr>
            <p:cNvPr id="1026" name="Picture 2"/>
            <p:cNvPicPr>
              <a:picLocks noChangeAspect="1" noChangeArrowheads="1"/>
            </p:cNvPicPr>
            <p:nvPr/>
          </p:nvPicPr>
          <p:blipFill>
            <a:blip r:embed="rId4"/>
            <a:srcRect/>
            <a:stretch>
              <a:fillRect/>
            </a:stretch>
          </p:blipFill>
          <p:spPr bwMode="auto">
            <a:xfrm>
              <a:off x="6700939" y="1608600"/>
              <a:ext cx="371390" cy="3938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1" name="TextBox 30"/>
            <p:cNvSpPr txBox="1"/>
            <p:nvPr/>
          </p:nvSpPr>
          <p:spPr>
            <a:xfrm>
              <a:off x="6572262" y="2000240"/>
              <a:ext cx="642943" cy="338554"/>
            </a:xfrm>
            <a:prstGeom prst="rect">
              <a:avLst/>
            </a:prstGeom>
            <a:noFill/>
          </p:spPr>
          <p:txBody>
            <a:bodyPr wrap="square" rtlCol="0">
              <a:spAutoFit/>
            </a:bodyPr>
            <a:lstStyle/>
            <a:p>
              <a:pPr algn="ctr"/>
              <a:r>
                <a:rPr lang="en-US" sz="800" dirty="0" smtClean="0"/>
                <a:t>WinForms</a:t>
              </a:r>
            </a:p>
            <a:p>
              <a:pPr algn="ctr"/>
              <a:r>
                <a:rPr lang="en-US" sz="800" dirty="0" smtClean="0"/>
                <a:t>GUI</a:t>
              </a:r>
              <a:endParaRPr lang="en-US" sz="800" dirty="0"/>
            </a:p>
          </p:txBody>
        </p:sp>
      </p:grpSp>
      <p:grpSp>
        <p:nvGrpSpPr>
          <p:cNvPr id="33" name="Group 32"/>
          <p:cNvGrpSpPr/>
          <p:nvPr/>
        </p:nvGrpSpPr>
        <p:grpSpPr>
          <a:xfrm>
            <a:off x="6500827" y="2071678"/>
            <a:ext cx="571504" cy="726971"/>
            <a:chOff x="7072330" y="3540649"/>
            <a:chExt cx="571504" cy="726971"/>
          </a:xfrm>
        </p:grpSpPr>
        <p:pic>
          <p:nvPicPr>
            <p:cNvPr id="1027" name="Picture 3"/>
            <p:cNvPicPr>
              <a:picLocks noChangeAspect="1" noChangeArrowheads="1"/>
            </p:cNvPicPr>
            <p:nvPr/>
          </p:nvPicPr>
          <p:blipFill>
            <a:blip r:embed="rId5"/>
            <a:srcRect/>
            <a:stretch>
              <a:fillRect/>
            </a:stretch>
          </p:blipFill>
          <p:spPr bwMode="auto">
            <a:xfrm>
              <a:off x="7143767" y="3540649"/>
              <a:ext cx="357189" cy="390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2" name="TextBox 31"/>
            <p:cNvSpPr txBox="1"/>
            <p:nvPr/>
          </p:nvSpPr>
          <p:spPr>
            <a:xfrm>
              <a:off x="7072330" y="3929066"/>
              <a:ext cx="571504" cy="338554"/>
            </a:xfrm>
            <a:prstGeom prst="rect">
              <a:avLst/>
            </a:prstGeom>
            <a:noFill/>
          </p:spPr>
          <p:txBody>
            <a:bodyPr wrap="square" rtlCol="0">
              <a:spAutoFit/>
            </a:bodyPr>
            <a:lstStyle/>
            <a:p>
              <a:pPr algn="ctr"/>
              <a:r>
                <a:rPr lang="en-US" sz="800" dirty="0" smtClean="0"/>
                <a:t>ASP.NET</a:t>
              </a:r>
            </a:p>
            <a:p>
              <a:pPr algn="ctr"/>
              <a:r>
                <a:rPr lang="en-US" sz="800" dirty="0" smtClean="0"/>
                <a:t>GUI</a:t>
              </a:r>
              <a:endParaRPr lang="en-US" sz="800" dirty="0"/>
            </a:p>
          </p:txBody>
        </p:sp>
      </p:grpSp>
      <p:cxnSp>
        <p:nvCxnSpPr>
          <p:cNvPr id="36" name="Straight Arrow Connector 35"/>
          <p:cNvCxnSpPr/>
          <p:nvPr/>
        </p:nvCxnSpPr>
        <p:spPr>
          <a:xfrm rot="16200000" flipH="1">
            <a:off x="2428862" y="2285991"/>
            <a:ext cx="285750" cy="1"/>
          </a:xfrm>
          <a:prstGeom prst="straightConnector1">
            <a:avLst/>
          </a:prstGeom>
          <a:ln>
            <a:headEnd type="arrow"/>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000364" y="1142984"/>
            <a:ext cx="571504" cy="1588"/>
          </a:xfrm>
          <a:prstGeom prst="straightConnector1">
            <a:avLst/>
          </a:prstGeom>
          <a:ln>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929455" y="2285992"/>
            <a:ext cx="428628" cy="1588"/>
          </a:xfrm>
          <a:prstGeom prst="straightConnector1">
            <a:avLst/>
          </a:prstGeom>
          <a:ln>
            <a:headEnd type="arrow"/>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7215207" y="1285860"/>
            <a:ext cx="714379" cy="636553"/>
            <a:chOff x="7786710" y="4702636"/>
            <a:chExt cx="714379" cy="636552"/>
          </a:xfrm>
        </p:grpSpPr>
        <p:pic>
          <p:nvPicPr>
            <p:cNvPr id="48" name="Picture 2"/>
            <p:cNvPicPr>
              <a:picLocks noChangeAspect="1" noChangeArrowheads="1"/>
            </p:cNvPicPr>
            <p:nvPr/>
          </p:nvPicPr>
          <p:blipFill>
            <a:blip r:embed="rId6"/>
            <a:srcRect/>
            <a:stretch>
              <a:fillRect/>
            </a:stretch>
          </p:blipFill>
          <p:spPr bwMode="auto">
            <a:xfrm>
              <a:off x="7929586" y="4702636"/>
              <a:ext cx="357189" cy="2755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9" name="TextBox 48"/>
            <p:cNvSpPr txBox="1"/>
            <p:nvPr/>
          </p:nvSpPr>
          <p:spPr>
            <a:xfrm>
              <a:off x="7786710" y="5000635"/>
              <a:ext cx="714379" cy="338553"/>
            </a:xfrm>
            <a:prstGeom prst="rect">
              <a:avLst/>
            </a:prstGeom>
            <a:noFill/>
          </p:spPr>
          <p:txBody>
            <a:bodyPr wrap="square" rtlCol="0">
              <a:spAutoFit/>
            </a:bodyPr>
            <a:lstStyle/>
            <a:p>
              <a:pPr algn="ctr"/>
              <a:r>
                <a:rPr lang="en-US" sz="800" dirty="0" smtClean="0"/>
                <a:t>WPF User </a:t>
              </a:r>
            </a:p>
            <a:p>
              <a:pPr algn="ctr"/>
              <a:r>
                <a:rPr lang="en-US" sz="800" dirty="0" smtClean="0"/>
                <a:t>Controls</a:t>
              </a:r>
              <a:endParaRPr lang="en-US" sz="800" dirty="0"/>
            </a:p>
          </p:txBody>
        </p:sp>
      </p:grpSp>
      <p:cxnSp>
        <p:nvCxnSpPr>
          <p:cNvPr id="70" name="Straight Arrow Connector 69"/>
          <p:cNvCxnSpPr/>
          <p:nvPr/>
        </p:nvCxnSpPr>
        <p:spPr>
          <a:xfrm rot="5400000" flipH="1" flipV="1">
            <a:off x="3894133" y="1463661"/>
            <a:ext cx="357190" cy="1588"/>
          </a:xfrm>
          <a:prstGeom prst="straightConnector1">
            <a:avLst/>
          </a:prstGeom>
          <a:ln>
            <a:headEnd type="arrow"/>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857224" y="1571612"/>
            <a:ext cx="1214446" cy="571504"/>
            <a:chOff x="3428993" y="1500174"/>
            <a:chExt cx="1214446" cy="571504"/>
          </a:xfrm>
        </p:grpSpPr>
        <p:sp>
          <p:nvSpPr>
            <p:cNvPr id="62" name="TextBox 61"/>
            <p:cNvSpPr txBox="1"/>
            <p:nvPr/>
          </p:nvSpPr>
          <p:spPr>
            <a:xfrm>
              <a:off x="3428993" y="1857364"/>
              <a:ext cx="1214446" cy="214314"/>
            </a:xfrm>
            <a:prstGeom prst="rect">
              <a:avLst/>
            </a:prstGeom>
            <a:noFill/>
          </p:spPr>
          <p:txBody>
            <a:bodyPr wrap="square" rtlCol="0">
              <a:spAutoFit/>
            </a:bodyPr>
            <a:lstStyle/>
            <a:p>
              <a:r>
                <a:rPr lang="en-US" sz="800" dirty="0" smtClean="0"/>
                <a:t>IDataManagementPolicy</a:t>
              </a:r>
              <a:endParaRPr lang="en-US" sz="800" dirty="0"/>
            </a:p>
          </p:txBody>
        </p:sp>
        <p:pic>
          <p:nvPicPr>
            <p:cNvPr id="55" name="Picture 6"/>
            <p:cNvPicPr>
              <a:picLocks noChangeAspect="1" noChangeArrowheads="1"/>
            </p:cNvPicPr>
            <p:nvPr/>
          </p:nvPicPr>
          <p:blipFill>
            <a:blip r:embed="rId2"/>
            <a:srcRect/>
            <a:stretch>
              <a:fillRect/>
            </a:stretch>
          </p:blipFill>
          <p:spPr bwMode="auto">
            <a:xfrm>
              <a:off x="3857620" y="1500174"/>
              <a:ext cx="381002" cy="428627"/>
            </a:xfrm>
            <a:prstGeom prst="rect">
              <a:avLst/>
            </a:prstGeom>
            <a:noFill/>
            <a:ln w="9525">
              <a:noFill/>
              <a:miter lim="800000"/>
              <a:headEnd/>
              <a:tailEnd/>
            </a:ln>
            <a:effectLst/>
          </p:spPr>
        </p:pic>
      </p:grpSp>
      <p:grpSp>
        <p:nvGrpSpPr>
          <p:cNvPr id="65" name="Group 64"/>
          <p:cNvGrpSpPr/>
          <p:nvPr/>
        </p:nvGrpSpPr>
        <p:grpSpPr>
          <a:xfrm>
            <a:off x="2000232" y="1571612"/>
            <a:ext cx="1143008" cy="572633"/>
            <a:chOff x="1571604" y="1071547"/>
            <a:chExt cx="1143008" cy="572633"/>
          </a:xfrm>
        </p:grpSpPr>
        <p:sp>
          <p:nvSpPr>
            <p:cNvPr id="18" name="TextBox 17"/>
            <p:cNvSpPr txBox="1"/>
            <p:nvPr/>
          </p:nvSpPr>
          <p:spPr>
            <a:xfrm>
              <a:off x="1571604" y="1428736"/>
              <a:ext cx="1143008" cy="215444"/>
            </a:xfrm>
            <a:prstGeom prst="rect">
              <a:avLst/>
            </a:prstGeom>
            <a:noFill/>
          </p:spPr>
          <p:txBody>
            <a:bodyPr wrap="square" rtlCol="0">
              <a:spAutoFit/>
            </a:bodyPr>
            <a:lstStyle/>
            <a:p>
              <a:r>
                <a:rPr lang="en-US" sz="800" dirty="0" smtClean="0"/>
                <a:t>IDataAccessorStrategy</a:t>
              </a:r>
              <a:endParaRPr lang="en-US" sz="800" dirty="0"/>
            </a:p>
          </p:txBody>
        </p:sp>
        <p:pic>
          <p:nvPicPr>
            <p:cNvPr id="56" name="Picture 6"/>
            <p:cNvPicPr>
              <a:picLocks noChangeAspect="1" noChangeArrowheads="1"/>
            </p:cNvPicPr>
            <p:nvPr/>
          </p:nvPicPr>
          <p:blipFill>
            <a:blip r:embed="rId2"/>
            <a:srcRect/>
            <a:stretch>
              <a:fillRect/>
            </a:stretch>
          </p:blipFill>
          <p:spPr bwMode="auto">
            <a:xfrm>
              <a:off x="1928794" y="1071547"/>
              <a:ext cx="381002" cy="428627"/>
            </a:xfrm>
            <a:prstGeom prst="rect">
              <a:avLst/>
            </a:prstGeom>
            <a:noFill/>
            <a:ln w="9525">
              <a:noFill/>
              <a:miter lim="800000"/>
              <a:headEnd/>
              <a:tailEnd/>
            </a:ln>
            <a:effectLst/>
          </p:spPr>
        </p:pic>
      </p:grpSp>
      <p:grpSp>
        <p:nvGrpSpPr>
          <p:cNvPr id="66" name="Group 65"/>
          <p:cNvGrpSpPr/>
          <p:nvPr/>
        </p:nvGrpSpPr>
        <p:grpSpPr>
          <a:xfrm>
            <a:off x="7143769" y="2078067"/>
            <a:ext cx="857255" cy="636553"/>
            <a:chOff x="7715273" y="4702636"/>
            <a:chExt cx="857255" cy="636552"/>
          </a:xfrm>
        </p:grpSpPr>
        <p:pic>
          <p:nvPicPr>
            <p:cNvPr id="68" name="Picture 2"/>
            <p:cNvPicPr>
              <a:picLocks noChangeAspect="1" noChangeArrowheads="1"/>
            </p:cNvPicPr>
            <p:nvPr/>
          </p:nvPicPr>
          <p:blipFill>
            <a:blip r:embed="rId6"/>
            <a:srcRect/>
            <a:stretch>
              <a:fillRect/>
            </a:stretch>
          </p:blipFill>
          <p:spPr bwMode="auto">
            <a:xfrm>
              <a:off x="7929586" y="4702636"/>
              <a:ext cx="357189" cy="2755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1" name="TextBox 70"/>
            <p:cNvSpPr txBox="1"/>
            <p:nvPr/>
          </p:nvSpPr>
          <p:spPr>
            <a:xfrm>
              <a:off x="7715273" y="5000635"/>
              <a:ext cx="857255" cy="338553"/>
            </a:xfrm>
            <a:prstGeom prst="rect">
              <a:avLst/>
            </a:prstGeom>
            <a:noFill/>
          </p:spPr>
          <p:txBody>
            <a:bodyPr wrap="square" rtlCol="0">
              <a:spAutoFit/>
            </a:bodyPr>
            <a:lstStyle/>
            <a:p>
              <a:pPr algn="ctr"/>
              <a:r>
                <a:rPr lang="en-US" sz="800" dirty="0" smtClean="0"/>
                <a:t>Silverlight User </a:t>
              </a:r>
            </a:p>
            <a:p>
              <a:pPr algn="ctr"/>
              <a:r>
                <a:rPr lang="en-US" sz="800" dirty="0" smtClean="0"/>
                <a:t>Controls</a:t>
              </a:r>
              <a:endParaRPr lang="en-US" sz="800" dirty="0"/>
            </a:p>
          </p:txBody>
        </p:sp>
      </p:grpSp>
      <p:sp>
        <p:nvSpPr>
          <p:cNvPr id="72" name="TextBox 71"/>
          <p:cNvSpPr txBox="1"/>
          <p:nvPr/>
        </p:nvSpPr>
        <p:spPr>
          <a:xfrm>
            <a:off x="3357554" y="500042"/>
            <a:ext cx="1357322" cy="30777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GB" sz="1400" dirty="0" smtClean="0">
                <a:solidFill>
                  <a:schemeClr val="tx2">
                    <a:lumMod val="75000"/>
                  </a:schemeClr>
                </a:solidFill>
                <a:latin typeface="Verdana" pitchFamily="34" charset="0"/>
              </a:rPr>
              <a:t>Application</a:t>
            </a:r>
            <a:endParaRPr lang="en-US" sz="1400" dirty="0">
              <a:solidFill>
                <a:schemeClr val="tx2">
                  <a:lumMod val="75000"/>
                </a:schemeClr>
              </a:solidFill>
              <a:latin typeface="Verdana" pitchFamily="34" charset="0"/>
            </a:endParaRPr>
          </a:p>
        </p:txBody>
      </p:sp>
      <p:sp>
        <p:nvSpPr>
          <p:cNvPr id="73" name="TextBox 72"/>
          <p:cNvSpPr txBox="1"/>
          <p:nvPr/>
        </p:nvSpPr>
        <p:spPr>
          <a:xfrm>
            <a:off x="928662" y="500042"/>
            <a:ext cx="2286016" cy="30777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GB" sz="1400" dirty="0" smtClean="0">
                <a:solidFill>
                  <a:schemeClr val="tx2">
                    <a:lumMod val="75000"/>
                  </a:schemeClr>
                </a:solidFill>
                <a:latin typeface="Verdana" pitchFamily="34" charset="0"/>
              </a:rPr>
              <a:t>Data</a:t>
            </a:r>
            <a:endParaRPr lang="en-US" sz="1400" dirty="0">
              <a:solidFill>
                <a:schemeClr val="tx2">
                  <a:lumMod val="75000"/>
                </a:schemeClr>
              </a:solidFill>
              <a:latin typeface="Verdana" pitchFamily="34" charset="0"/>
            </a:endParaRPr>
          </a:p>
        </p:txBody>
      </p:sp>
      <p:sp>
        <p:nvSpPr>
          <p:cNvPr id="74" name="TextBox 73"/>
          <p:cNvSpPr txBox="1"/>
          <p:nvPr/>
        </p:nvSpPr>
        <p:spPr>
          <a:xfrm>
            <a:off x="4857752" y="500042"/>
            <a:ext cx="3143272" cy="30777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GB" sz="1400" dirty="0" smtClean="0">
                <a:solidFill>
                  <a:schemeClr val="tx2">
                    <a:lumMod val="75000"/>
                  </a:schemeClr>
                </a:solidFill>
                <a:latin typeface="Verdana" pitchFamily="34" charset="0"/>
              </a:rPr>
              <a:t>View</a:t>
            </a:r>
            <a:endParaRPr lang="en-US" sz="1400" dirty="0">
              <a:solidFill>
                <a:schemeClr val="tx2">
                  <a:lumMod val="75000"/>
                </a:schemeClr>
              </a:solidFill>
              <a:latin typeface="Verdana" pitchFamily="34" charset="0"/>
            </a:endParaRPr>
          </a:p>
        </p:txBody>
      </p:sp>
      <p:grpSp>
        <p:nvGrpSpPr>
          <p:cNvPr id="85" name="Group 84"/>
          <p:cNvGrpSpPr/>
          <p:nvPr/>
        </p:nvGrpSpPr>
        <p:grpSpPr>
          <a:xfrm>
            <a:off x="5786447" y="1500174"/>
            <a:ext cx="714380" cy="287340"/>
            <a:chOff x="6072198" y="1928802"/>
            <a:chExt cx="714380" cy="287340"/>
          </a:xfrm>
          <a:effectLst>
            <a:outerShdw blurRad="50800" dist="38100" dir="2700000" algn="tl" rotWithShape="0">
              <a:prstClr val="black">
                <a:alpha val="40000"/>
              </a:prstClr>
            </a:outerShdw>
          </a:effectLst>
        </p:grpSpPr>
        <p:cxnSp>
          <p:nvCxnSpPr>
            <p:cNvPr id="58" name="Straight Arrow Connector 57"/>
            <p:cNvCxnSpPr/>
            <p:nvPr/>
          </p:nvCxnSpPr>
          <p:spPr>
            <a:xfrm>
              <a:off x="6072198" y="2214554"/>
              <a:ext cx="500067" cy="1588"/>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flipH="1" flipV="1">
              <a:off x="6429388" y="2071678"/>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6572264" y="1928802"/>
              <a:ext cx="214314" cy="1588"/>
            </a:xfrm>
            <a:prstGeom prst="line">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6" name="Group 85"/>
          <p:cNvGrpSpPr/>
          <p:nvPr/>
        </p:nvGrpSpPr>
        <p:grpSpPr>
          <a:xfrm flipV="1">
            <a:off x="5786447" y="1857364"/>
            <a:ext cx="714380" cy="428628"/>
            <a:chOff x="6072198" y="1928802"/>
            <a:chExt cx="714380" cy="287340"/>
          </a:xfrm>
          <a:effectLst>
            <a:outerShdw blurRad="50800" dist="38100" dir="2700000" algn="tl" rotWithShape="0">
              <a:prstClr val="black">
                <a:alpha val="40000"/>
              </a:prstClr>
            </a:outerShdw>
          </a:effectLst>
        </p:grpSpPr>
        <p:cxnSp>
          <p:nvCxnSpPr>
            <p:cNvPr id="87" name="Straight Arrow Connector 86"/>
            <p:cNvCxnSpPr/>
            <p:nvPr/>
          </p:nvCxnSpPr>
          <p:spPr>
            <a:xfrm>
              <a:off x="6072198" y="2214554"/>
              <a:ext cx="500067" cy="1588"/>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flipH="1" flipV="1">
              <a:off x="6429388" y="2071678"/>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572264" y="1928802"/>
              <a:ext cx="214314" cy="1588"/>
            </a:xfrm>
            <a:prstGeom prst="line">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a:off x="4500562" y="1142984"/>
            <a:ext cx="571504" cy="1588"/>
          </a:xfrm>
          <a:prstGeom prst="straightConnector1">
            <a:avLst/>
          </a:prstGeom>
          <a:ln>
            <a:headEnd type="none"/>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rot="5400000">
            <a:off x="5430050" y="1427942"/>
            <a:ext cx="285752" cy="1588"/>
          </a:xfrm>
          <a:prstGeom prst="straightConnector1">
            <a:avLst/>
          </a:prstGeom>
          <a:ln>
            <a:solidFill>
              <a:srgbClr val="FF0000"/>
            </a:solidFill>
            <a:headEnd type="none"/>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6929455" y="1500174"/>
            <a:ext cx="428628" cy="1588"/>
          </a:xfrm>
          <a:prstGeom prst="straightConnector1">
            <a:avLst/>
          </a:prstGeom>
          <a:ln>
            <a:headEnd type="arrow"/>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rot="5400000">
            <a:off x="2429654" y="1427942"/>
            <a:ext cx="285752" cy="1588"/>
          </a:xfrm>
          <a:prstGeom prst="straightConnector1">
            <a:avLst/>
          </a:prstGeom>
          <a:ln>
            <a:solidFill>
              <a:srgbClr val="FF0000"/>
            </a:solidFill>
            <a:headEnd type="none"/>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1499372" y="1285860"/>
            <a:ext cx="929488" cy="286546"/>
            <a:chOff x="1499372" y="1714488"/>
            <a:chExt cx="929488" cy="286546"/>
          </a:xfrm>
        </p:grpSpPr>
        <p:cxnSp>
          <p:nvCxnSpPr>
            <p:cNvPr id="101" name="Straight Arrow Connector 100"/>
            <p:cNvCxnSpPr/>
            <p:nvPr/>
          </p:nvCxnSpPr>
          <p:spPr>
            <a:xfrm rot="5400000">
              <a:off x="1427934" y="1928802"/>
              <a:ext cx="143670" cy="794"/>
            </a:xfrm>
            <a:prstGeom prst="straightConnector1">
              <a:avLst/>
            </a:prstGeom>
            <a:ln>
              <a:solidFill>
                <a:srgbClr val="FF0000"/>
              </a:solidFill>
              <a:headEnd type="none"/>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10800000">
              <a:off x="1500166" y="1855776"/>
              <a:ext cx="928694" cy="1589"/>
            </a:xfrm>
            <a:prstGeom prst="straightConnector1">
              <a:avLst/>
            </a:prstGeom>
            <a:ln>
              <a:solidFill>
                <a:srgbClr val="FF0000"/>
              </a:solidFill>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rot="5400000">
              <a:off x="2356628" y="1785926"/>
              <a:ext cx="143670" cy="794"/>
            </a:xfrm>
            <a:prstGeom prst="straightConnector1">
              <a:avLst/>
            </a:prstGeom>
            <a:ln>
              <a:solidFill>
                <a:srgbClr val="FF0000"/>
              </a:solidFill>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117" name="TextBox 116"/>
          <p:cNvSpPr txBox="1"/>
          <p:nvPr/>
        </p:nvSpPr>
        <p:spPr>
          <a:xfrm>
            <a:off x="6072198" y="785794"/>
            <a:ext cx="1500198" cy="461665"/>
          </a:xfrm>
          <a:prstGeom prst="rect">
            <a:avLst/>
          </a:prstGeom>
          <a:noFill/>
        </p:spPr>
        <p:txBody>
          <a:bodyPr wrap="square" rtlCol="0">
            <a:spAutoFit/>
          </a:bodyPr>
          <a:lstStyle/>
          <a:p>
            <a:r>
              <a:rPr lang="en-US" sz="800" dirty="0" smtClean="0">
                <a:solidFill>
                  <a:schemeClr val="tx1">
                    <a:lumMod val="65000"/>
                    <a:lumOff val="35000"/>
                  </a:schemeClr>
                </a:solidFill>
              </a:rPr>
              <a:t>Removes the knowledge of the UI from the actual logic of the application</a:t>
            </a:r>
            <a:endParaRPr lang="en-US" sz="800" dirty="0">
              <a:solidFill>
                <a:schemeClr val="tx1">
                  <a:lumMod val="65000"/>
                  <a:lumOff val="35000"/>
                </a:schemeClr>
              </a:solidFill>
            </a:endParaRPr>
          </a:p>
        </p:txBody>
      </p:sp>
      <p:sp>
        <p:nvSpPr>
          <p:cNvPr id="118" name="TextBox 117"/>
          <p:cNvSpPr txBox="1"/>
          <p:nvPr/>
        </p:nvSpPr>
        <p:spPr>
          <a:xfrm>
            <a:off x="4929190" y="2143116"/>
            <a:ext cx="1285884" cy="461665"/>
          </a:xfrm>
          <a:prstGeom prst="rect">
            <a:avLst/>
          </a:prstGeom>
          <a:noFill/>
        </p:spPr>
        <p:txBody>
          <a:bodyPr wrap="square" rtlCol="0">
            <a:spAutoFit/>
          </a:bodyPr>
          <a:lstStyle/>
          <a:p>
            <a:r>
              <a:rPr lang="en-US" sz="800" dirty="0" smtClean="0">
                <a:solidFill>
                  <a:schemeClr val="tx1">
                    <a:lumMod val="65000"/>
                    <a:lumOff val="35000"/>
                  </a:schemeClr>
                </a:solidFill>
              </a:rPr>
              <a:t>These are strategies which abstract knowledge of UI elements</a:t>
            </a:r>
            <a:endParaRPr lang="en-US" sz="800" dirty="0">
              <a:solidFill>
                <a:schemeClr val="tx1">
                  <a:lumMod val="65000"/>
                  <a:lumOff val="35000"/>
                </a:schemeClr>
              </a:solidFill>
            </a:endParaRPr>
          </a:p>
        </p:txBody>
      </p:sp>
      <p:sp>
        <p:nvSpPr>
          <p:cNvPr id="119" name="TextBox 118"/>
          <p:cNvSpPr txBox="1"/>
          <p:nvPr/>
        </p:nvSpPr>
        <p:spPr>
          <a:xfrm>
            <a:off x="4143372" y="1285860"/>
            <a:ext cx="1000132" cy="461665"/>
          </a:xfrm>
          <a:prstGeom prst="rect">
            <a:avLst/>
          </a:prstGeom>
          <a:noFill/>
        </p:spPr>
        <p:txBody>
          <a:bodyPr wrap="square" rtlCol="0">
            <a:spAutoFit/>
          </a:bodyPr>
          <a:lstStyle/>
          <a:p>
            <a:r>
              <a:rPr lang="en-US" sz="800" dirty="0" smtClean="0">
                <a:solidFill>
                  <a:schemeClr val="tx1">
                    <a:lumMod val="65000"/>
                    <a:lumOff val="35000"/>
                  </a:schemeClr>
                </a:solidFill>
              </a:rPr>
              <a:t>Encapsulates the behavior of the application</a:t>
            </a:r>
            <a:endParaRPr lang="en-US" sz="800" dirty="0">
              <a:solidFill>
                <a:schemeClr val="tx1">
                  <a:lumMod val="65000"/>
                  <a:lumOff val="35000"/>
                </a:schemeClr>
              </a:solidFill>
            </a:endParaRPr>
          </a:p>
        </p:txBody>
      </p:sp>
      <p:sp>
        <p:nvSpPr>
          <p:cNvPr id="120" name="TextBox 119"/>
          <p:cNvSpPr txBox="1"/>
          <p:nvPr/>
        </p:nvSpPr>
        <p:spPr>
          <a:xfrm>
            <a:off x="571472" y="772523"/>
            <a:ext cx="1428760" cy="461665"/>
          </a:xfrm>
          <a:prstGeom prst="rect">
            <a:avLst/>
          </a:prstGeom>
          <a:noFill/>
        </p:spPr>
        <p:txBody>
          <a:bodyPr wrap="square" rtlCol="0">
            <a:spAutoFit/>
          </a:bodyPr>
          <a:lstStyle/>
          <a:p>
            <a:pPr algn="r"/>
            <a:r>
              <a:rPr lang="en-US" sz="800" dirty="0" smtClean="0">
                <a:solidFill>
                  <a:schemeClr val="tx1">
                    <a:lumMod val="65000"/>
                    <a:lumOff val="35000"/>
                  </a:schemeClr>
                </a:solidFill>
              </a:rPr>
              <a:t>Removes the knowledge of the data stores from the actual logic of the application</a:t>
            </a:r>
            <a:endParaRPr lang="en-US" sz="800" dirty="0">
              <a:solidFill>
                <a:schemeClr val="tx1">
                  <a:lumMod val="65000"/>
                  <a:lumOff val="35000"/>
                </a:schemeClr>
              </a:solidFill>
            </a:endParaRPr>
          </a:p>
        </p:txBody>
      </p:sp>
      <p:sp>
        <p:nvSpPr>
          <p:cNvPr id="121" name="TextBox 120"/>
          <p:cNvSpPr txBox="1"/>
          <p:nvPr/>
        </p:nvSpPr>
        <p:spPr>
          <a:xfrm>
            <a:off x="3357554" y="2324393"/>
            <a:ext cx="1000132" cy="584775"/>
          </a:xfrm>
          <a:prstGeom prst="rect">
            <a:avLst/>
          </a:prstGeom>
          <a:noFill/>
        </p:spPr>
        <p:txBody>
          <a:bodyPr wrap="square" rtlCol="0">
            <a:spAutoFit/>
          </a:bodyPr>
          <a:lstStyle/>
          <a:p>
            <a:pPr algn="ctr"/>
            <a:r>
              <a:rPr lang="en-US" sz="800" dirty="0" smtClean="0">
                <a:solidFill>
                  <a:schemeClr val="tx1">
                    <a:lumMod val="65000"/>
                    <a:lumOff val="35000"/>
                  </a:schemeClr>
                </a:solidFill>
              </a:rPr>
              <a:t>Provides settings to configure which strategies are used by the application</a:t>
            </a:r>
            <a:endParaRPr lang="en-US" sz="800" dirty="0">
              <a:solidFill>
                <a:schemeClr val="tx1">
                  <a:lumMod val="65000"/>
                  <a:lumOff val="35000"/>
                </a:schemeClr>
              </a:solidFill>
            </a:endParaRPr>
          </a:p>
        </p:txBody>
      </p:sp>
      <p:sp>
        <p:nvSpPr>
          <p:cNvPr id="122" name="TextBox 121"/>
          <p:cNvSpPr txBox="1"/>
          <p:nvPr/>
        </p:nvSpPr>
        <p:spPr>
          <a:xfrm>
            <a:off x="928662" y="2143116"/>
            <a:ext cx="1285884" cy="461665"/>
          </a:xfrm>
          <a:prstGeom prst="rect">
            <a:avLst/>
          </a:prstGeom>
          <a:noFill/>
        </p:spPr>
        <p:txBody>
          <a:bodyPr wrap="square" rtlCol="0">
            <a:spAutoFit/>
          </a:bodyPr>
          <a:lstStyle/>
          <a:p>
            <a:pPr algn="r"/>
            <a:r>
              <a:rPr lang="en-US" sz="800" dirty="0" smtClean="0">
                <a:solidFill>
                  <a:schemeClr val="tx1">
                    <a:lumMod val="65000"/>
                    <a:lumOff val="35000"/>
                  </a:schemeClr>
                </a:solidFill>
              </a:rPr>
              <a:t>These are strategies which abstract knowledge of data stores</a:t>
            </a:r>
            <a:endParaRPr lang="en-US" sz="8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28596" y="500042"/>
            <a:ext cx="7572428" cy="3071834"/>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TextBox 5"/>
          <p:cNvSpPr txBox="1"/>
          <p:nvPr/>
        </p:nvSpPr>
        <p:spPr>
          <a:xfrm>
            <a:off x="928662" y="500042"/>
            <a:ext cx="2014972" cy="261610"/>
          </a:xfrm>
          <a:prstGeom prst="rect">
            <a:avLst/>
          </a:prstGeom>
          <a:noFill/>
        </p:spPr>
        <p:txBody>
          <a:bodyPr wrap="square" rtlCol="0">
            <a:spAutoFit/>
          </a:bodyPr>
          <a:lstStyle/>
          <a:p>
            <a:r>
              <a:rPr lang="en-GB" sz="1100" dirty="0" err="1" smtClean="0">
                <a:solidFill>
                  <a:schemeClr val="accent3">
                    <a:lumMod val="75000"/>
                  </a:schemeClr>
                </a:solidFill>
              </a:rPr>
              <a:t>Smart.Platform.Globalization</a:t>
            </a:r>
            <a:endParaRPr lang="en-GB" sz="1100" dirty="0" smtClean="0">
              <a:solidFill>
                <a:schemeClr val="accent3">
                  <a:lumMod val="75000"/>
                </a:schemeClr>
              </a:solidFill>
            </a:endParaRPr>
          </a:p>
        </p:txBody>
      </p:sp>
      <p:grpSp>
        <p:nvGrpSpPr>
          <p:cNvPr id="23" name="Group 22"/>
          <p:cNvGrpSpPr/>
          <p:nvPr/>
        </p:nvGrpSpPr>
        <p:grpSpPr>
          <a:xfrm>
            <a:off x="571472" y="857232"/>
            <a:ext cx="3357586" cy="2500330"/>
            <a:chOff x="571472" y="857232"/>
            <a:chExt cx="3357586" cy="2500330"/>
          </a:xfrm>
        </p:grpSpPr>
        <p:grpSp>
          <p:nvGrpSpPr>
            <p:cNvPr id="7" name="Group 6"/>
            <p:cNvGrpSpPr/>
            <p:nvPr/>
          </p:nvGrpSpPr>
          <p:grpSpPr>
            <a:xfrm>
              <a:off x="571472" y="857232"/>
              <a:ext cx="3357586" cy="2500330"/>
              <a:chOff x="3000364" y="214290"/>
              <a:chExt cx="2143140" cy="2500330"/>
            </a:xfrm>
          </p:grpSpPr>
          <p:sp>
            <p:nvSpPr>
              <p:cNvPr id="43" name="Rounded Rectangle 42"/>
              <p:cNvSpPr/>
              <p:nvPr/>
            </p:nvSpPr>
            <p:spPr>
              <a:xfrm>
                <a:off x="3000364" y="214290"/>
                <a:ext cx="2071702" cy="2500330"/>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4" name="TextBox 43"/>
              <p:cNvSpPr txBox="1"/>
              <p:nvPr/>
            </p:nvSpPr>
            <p:spPr>
              <a:xfrm>
                <a:off x="3128532" y="214292"/>
                <a:ext cx="2014972" cy="261610"/>
              </a:xfrm>
              <a:prstGeom prst="rect">
                <a:avLst/>
              </a:prstGeom>
              <a:noFill/>
            </p:spPr>
            <p:txBody>
              <a:bodyPr wrap="square" rtlCol="0">
                <a:spAutoFit/>
              </a:bodyPr>
              <a:lstStyle/>
              <a:p>
                <a:r>
                  <a:rPr lang="en-GB" sz="1100" dirty="0" smtClean="0">
                    <a:solidFill>
                      <a:schemeClr val="accent3">
                        <a:lumMod val="75000"/>
                      </a:schemeClr>
                    </a:solidFill>
                  </a:rPr>
                  <a:t>Countries</a:t>
                </a:r>
              </a:p>
            </p:txBody>
          </p:sp>
        </p:grpSp>
        <p:pic>
          <p:nvPicPr>
            <p:cNvPr id="2051" name="Picture 3" descr="C:\Documents and Settings\Dave\Desktop\country.png"/>
            <p:cNvPicPr>
              <a:picLocks noChangeAspect="1" noChangeArrowheads="1"/>
            </p:cNvPicPr>
            <p:nvPr/>
          </p:nvPicPr>
          <p:blipFill>
            <a:blip r:embed="rId2"/>
            <a:srcRect/>
            <a:stretch>
              <a:fillRect/>
            </a:stretch>
          </p:blipFill>
          <p:spPr bwMode="auto">
            <a:xfrm>
              <a:off x="2285984" y="1071546"/>
              <a:ext cx="1362582" cy="1528750"/>
            </a:xfrm>
            <a:prstGeom prst="rect">
              <a:avLst/>
            </a:prstGeom>
            <a:noFill/>
          </p:spPr>
        </p:pic>
        <p:pic>
          <p:nvPicPr>
            <p:cNvPr id="2052" name="Picture 4" descr="C:\Documents and Settings\Dave\Desktop\countries.png"/>
            <p:cNvPicPr>
              <a:picLocks noChangeAspect="1" noChangeArrowheads="1"/>
            </p:cNvPicPr>
            <p:nvPr/>
          </p:nvPicPr>
          <p:blipFill>
            <a:blip r:embed="rId3"/>
            <a:srcRect/>
            <a:stretch>
              <a:fillRect/>
            </a:stretch>
          </p:blipFill>
          <p:spPr bwMode="auto">
            <a:xfrm>
              <a:off x="714348" y="1071546"/>
              <a:ext cx="1564146" cy="2143140"/>
            </a:xfrm>
            <a:prstGeom prst="rect">
              <a:avLst/>
            </a:prstGeom>
            <a:noFill/>
          </p:spPr>
        </p:pic>
      </p:grpSp>
      <p:grpSp>
        <p:nvGrpSpPr>
          <p:cNvPr id="24" name="Group 23"/>
          <p:cNvGrpSpPr/>
          <p:nvPr/>
        </p:nvGrpSpPr>
        <p:grpSpPr>
          <a:xfrm>
            <a:off x="4000496" y="857232"/>
            <a:ext cx="3643338" cy="1428760"/>
            <a:chOff x="3857620" y="857232"/>
            <a:chExt cx="3643338" cy="1428760"/>
          </a:xfrm>
        </p:grpSpPr>
        <p:grpSp>
          <p:nvGrpSpPr>
            <p:cNvPr id="9" name="Group 6"/>
            <p:cNvGrpSpPr/>
            <p:nvPr/>
          </p:nvGrpSpPr>
          <p:grpSpPr>
            <a:xfrm>
              <a:off x="3857620" y="857232"/>
              <a:ext cx="3643338" cy="1428760"/>
              <a:chOff x="3000364" y="214290"/>
              <a:chExt cx="1956607" cy="1428760"/>
            </a:xfrm>
          </p:grpSpPr>
          <p:sp>
            <p:nvSpPr>
              <p:cNvPr id="19" name="Rounded Rectangle 18"/>
              <p:cNvSpPr/>
              <p:nvPr/>
            </p:nvSpPr>
            <p:spPr>
              <a:xfrm>
                <a:off x="3000364" y="214290"/>
                <a:ext cx="1956607" cy="1428760"/>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TextBox 19"/>
              <p:cNvSpPr txBox="1"/>
              <p:nvPr/>
            </p:nvSpPr>
            <p:spPr>
              <a:xfrm>
                <a:off x="3128533" y="214292"/>
                <a:ext cx="597734" cy="261610"/>
              </a:xfrm>
              <a:prstGeom prst="rect">
                <a:avLst/>
              </a:prstGeom>
              <a:noFill/>
            </p:spPr>
            <p:txBody>
              <a:bodyPr wrap="square" rtlCol="0">
                <a:spAutoFit/>
              </a:bodyPr>
              <a:lstStyle/>
              <a:p>
                <a:r>
                  <a:rPr lang="en-GB" sz="1100" dirty="0" smtClean="0">
                    <a:solidFill>
                      <a:schemeClr val="accent3">
                        <a:lumMod val="75000"/>
                      </a:schemeClr>
                    </a:solidFill>
                  </a:rPr>
                  <a:t>Translation</a:t>
                </a:r>
              </a:p>
            </p:txBody>
          </p:sp>
        </p:grpSp>
        <p:pic>
          <p:nvPicPr>
            <p:cNvPr id="2050" name="Picture 2" descr="C:\Documents and Settings\Dave\Desktop\translationwordset.png"/>
            <p:cNvPicPr>
              <a:picLocks noChangeAspect="1" noChangeArrowheads="1"/>
            </p:cNvPicPr>
            <p:nvPr/>
          </p:nvPicPr>
          <p:blipFill>
            <a:blip r:embed="rId4"/>
            <a:srcRect/>
            <a:stretch>
              <a:fillRect/>
            </a:stretch>
          </p:blipFill>
          <p:spPr bwMode="auto">
            <a:xfrm>
              <a:off x="4000496" y="1142984"/>
              <a:ext cx="1662817" cy="992178"/>
            </a:xfrm>
            <a:prstGeom prst="rect">
              <a:avLst/>
            </a:prstGeom>
            <a:noFill/>
          </p:spPr>
        </p:pic>
        <p:pic>
          <p:nvPicPr>
            <p:cNvPr id="2053" name="Picture 5" descr="C:\Documents and Settings\Dave\Desktop\tranmanager.png"/>
            <p:cNvPicPr>
              <a:picLocks noChangeAspect="1" noChangeArrowheads="1"/>
            </p:cNvPicPr>
            <p:nvPr/>
          </p:nvPicPr>
          <p:blipFill>
            <a:blip r:embed="rId5"/>
            <a:srcRect/>
            <a:stretch>
              <a:fillRect/>
            </a:stretch>
          </p:blipFill>
          <p:spPr bwMode="auto">
            <a:xfrm>
              <a:off x="5715008" y="1142984"/>
              <a:ext cx="1658113" cy="1000132"/>
            </a:xfrm>
            <a:prstGeom prst="rect">
              <a:avLst/>
            </a:prstGeom>
            <a:noFill/>
          </p:spPr>
        </p:pic>
      </p:gr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2714612" y="500042"/>
            <a:ext cx="6015016" cy="3486692"/>
          </a:xfrm>
          <a:prstGeom prst="rect">
            <a:avLst/>
          </a:prstGeom>
          <a:noFill/>
          <a:ln w="9525">
            <a:noFill/>
            <a:miter lim="800000"/>
            <a:headEnd/>
            <a:tailEnd/>
          </a:ln>
        </p:spPr>
      </p:pic>
      <p:grpSp>
        <p:nvGrpSpPr>
          <p:cNvPr id="6" name="Group 74"/>
          <p:cNvGrpSpPr/>
          <p:nvPr/>
        </p:nvGrpSpPr>
        <p:grpSpPr>
          <a:xfrm>
            <a:off x="0" y="785794"/>
            <a:ext cx="3714744" cy="500066"/>
            <a:chOff x="5786478" y="2762904"/>
            <a:chExt cx="3714744" cy="500066"/>
          </a:xfrm>
        </p:grpSpPr>
        <p:sp>
          <p:nvSpPr>
            <p:cNvPr id="7" name="TextBox 6"/>
            <p:cNvSpPr txBox="1"/>
            <p:nvPr/>
          </p:nvSpPr>
          <p:spPr>
            <a:xfrm>
              <a:off x="5786478" y="2762904"/>
              <a:ext cx="3214710" cy="276999"/>
            </a:xfrm>
            <a:prstGeom prst="rect">
              <a:avLst/>
            </a:prstGeom>
            <a:noFill/>
          </p:spPr>
          <p:txBody>
            <a:bodyPr wrap="square" rtlCol="0">
              <a:spAutoFit/>
            </a:bodyPr>
            <a:lstStyle/>
            <a:p>
              <a:pPr algn="r"/>
              <a:r>
                <a:rPr lang="en-GB" sz="1200" dirty="0" smtClean="0"/>
                <a:t>The data item dialog</a:t>
              </a:r>
              <a:endParaRPr lang="en-US" sz="1200" dirty="0" smtClean="0"/>
            </a:p>
          </p:txBody>
        </p:sp>
        <p:cxnSp>
          <p:nvCxnSpPr>
            <p:cNvPr id="8" name="Straight Arrow Connector 7"/>
            <p:cNvCxnSpPr/>
            <p:nvPr/>
          </p:nvCxnSpPr>
          <p:spPr>
            <a:xfrm>
              <a:off x="8358214" y="3048656"/>
              <a:ext cx="1143008" cy="21431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74"/>
          <p:cNvGrpSpPr/>
          <p:nvPr/>
        </p:nvGrpSpPr>
        <p:grpSpPr>
          <a:xfrm>
            <a:off x="1785918" y="2214554"/>
            <a:ext cx="1928794" cy="642942"/>
            <a:chOff x="7572428" y="2620028"/>
            <a:chExt cx="1928794" cy="642942"/>
          </a:xfrm>
        </p:grpSpPr>
        <p:sp>
          <p:nvSpPr>
            <p:cNvPr id="16" name="TextBox 15"/>
            <p:cNvSpPr txBox="1"/>
            <p:nvPr/>
          </p:nvSpPr>
          <p:spPr>
            <a:xfrm>
              <a:off x="7572428" y="2620028"/>
              <a:ext cx="1428760" cy="461665"/>
            </a:xfrm>
            <a:prstGeom prst="rect">
              <a:avLst/>
            </a:prstGeom>
            <a:noFill/>
          </p:spPr>
          <p:txBody>
            <a:bodyPr wrap="square" rtlCol="0">
              <a:spAutoFit/>
            </a:bodyPr>
            <a:lstStyle/>
            <a:p>
              <a:pPr algn="r"/>
              <a:r>
                <a:rPr lang="en-GB" sz="1200" dirty="0" smtClean="0"/>
                <a:t>The data item collection dialog</a:t>
              </a:r>
              <a:endParaRPr lang="en-US" sz="1200" dirty="0" smtClean="0"/>
            </a:p>
          </p:txBody>
        </p:sp>
        <p:cxnSp>
          <p:nvCxnSpPr>
            <p:cNvPr id="17" name="Straight Arrow Connector 16"/>
            <p:cNvCxnSpPr/>
            <p:nvPr/>
          </p:nvCxnSpPr>
          <p:spPr>
            <a:xfrm>
              <a:off x="8358214" y="3048656"/>
              <a:ext cx="1143008" cy="21431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857224" y="1071546"/>
            <a:ext cx="6015016" cy="3486692"/>
          </a:xfrm>
          <a:prstGeom prst="rect">
            <a:avLst/>
          </a:prstGeom>
          <a:noFill/>
          <a:ln w="9525">
            <a:noFill/>
            <a:miter lim="800000"/>
            <a:headEnd/>
            <a:tailEnd/>
          </a:ln>
        </p:spPr>
      </p:pic>
      <p:pic>
        <p:nvPicPr>
          <p:cNvPr id="3077" name="Picture 5"/>
          <p:cNvPicPr>
            <a:picLocks noChangeAspect="1" noChangeArrowheads="1"/>
          </p:cNvPicPr>
          <p:nvPr/>
        </p:nvPicPr>
        <p:blipFill>
          <a:blip r:embed="rId3"/>
          <a:srcRect/>
          <a:stretch>
            <a:fillRect/>
          </a:stretch>
        </p:blipFill>
        <p:spPr bwMode="auto">
          <a:xfrm>
            <a:off x="4714876" y="3571876"/>
            <a:ext cx="4005266" cy="1300623"/>
          </a:xfrm>
          <a:prstGeom prst="rect">
            <a:avLst/>
          </a:prstGeom>
          <a:noFill/>
          <a:ln w="3175">
            <a:solidFill>
              <a:schemeClr val="tx1">
                <a:alpha val="28000"/>
              </a:schemeClr>
            </a:solidFill>
            <a:miter lim="800000"/>
            <a:headEnd/>
            <a:tailEnd/>
          </a:ln>
          <a:effectLst>
            <a:outerShdw blurRad="50800" dist="38100" dir="8100000" algn="tr" rotWithShape="0">
              <a:prstClr val="black">
                <a:alpha val="40000"/>
              </a:prstClr>
            </a:outerShdw>
          </a:effectLst>
        </p:spPr>
      </p:pic>
      <p:pic>
        <p:nvPicPr>
          <p:cNvPr id="3078" name="Picture 6"/>
          <p:cNvPicPr>
            <a:picLocks noChangeAspect="1" noChangeArrowheads="1"/>
          </p:cNvPicPr>
          <p:nvPr/>
        </p:nvPicPr>
        <p:blipFill>
          <a:blip r:embed="rId4"/>
          <a:srcRect/>
          <a:stretch>
            <a:fillRect/>
          </a:stretch>
        </p:blipFill>
        <p:spPr bwMode="auto">
          <a:xfrm>
            <a:off x="214282" y="2000240"/>
            <a:ext cx="4316063" cy="3076578"/>
          </a:xfrm>
          <a:prstGeom prst="rect">
            <a:avLst/>
          </a:prstGeom>
          <a:noFill/>
          <a:ln w="3175">
            <a:solidFill>
              <a:schemeClr val="tx1">
                <a:alpha val="38000"/>
              </a:schemeClr>
            </a:solidFill>
            <a:miter lim="800000"/>
            <a:headEnd/>
            <a:tailEnd/>
          </a:ln>
          <a:effectLst>
            <a:outerShdw blurRad="50800" dist="38100" dir="8100000" algn="tr" rotWithShape="0">
              <a:prstClr val="black">
                <a:alpha val="40000"/>
              </a:prstClr>
            </a:outerShdw>
          </a:effectLst>
        </p:spPr>
      </p:pic>
      <p:cxnSp>
        <p:nvCxnSpPr>
          <p:cNvPr id="19" name="Straight Arrow Connector 18"/>
          <p:cNvCxnSpPr/>
          <p:nvPr/>
        </p:nvCxnSpPr>
        <p:spPr>
          <a:xfrm rot="10800000" flipV="1">
            <a:off x="4286248" y="1785926"/>
            <a:ext cx="1500198" cy="5715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4357686" y="2571744"/>
            <a:ext cx="1785950" cy="21431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079" name="Picture 7"/>
          <p:cNvPicPr>
            <a:picLocks noChangeAspect="1" noChangeArrowheads="1"/>
          </p:cNvPicPr>
          <p:nvPr/>
        </p:nvPicPr>
        <p:blipFill>
          <a:blip r:embed="rId5"/>
          <a:srcRect/>
          <a:stretch>
            <a:fillRect/>
          </a:stretch>
        </p:blipFill>
        <p:spPr bwMode="auto">
          <a:xfrm>
            <a:off x="5643570" y="2285992"/>
            <a:ext cx="3038476" cy="759619"/>
          </a:xfrm>
          <a:prstGeom prst="rect">
            <a:avLst/>
          </a:prstGeom>
          <a:noFill/>
          <a:ln w="3175">
            <a:solidFill>
              <a:schemeClr val="tx1">
                <a:alpha val="37000"/>
              </a:schemeClr>
            </a:solidFill>
            <a:miter lim="800000"/>
            <a:headEnd/>
            <a:tailEnd/>
          </a:ln>
          <a:effectLst>
            <a:outerShdw blurRad="50800" dist="38100" dir="8100000" algn="tr" rotWithShape="0">
              <a:prstClr val="black">
                <a:alpha val="40000"/>
              </a:prstClr>
            </a:outerShdw>
          </a:effectLst>
        </p:spPr>
      </p:pic>
      <p:cxnSp>
        <p:nvCxnSpPr>
          <p:cNvPr id="31" name="Straight Arrow Connector 30"/>
          <p:cNvCxnSpPr/>
          <p:nvPr/>
        </p:nvCxnSpPr>
        <p:spPr>
          <a:xfrm rot="16200000" flipH="1">
            <a:off x="6357950" y="1928802"/>
            <a:ext cx="500066" cy="21431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857224" y="1071546"/>
            <a:ext cx="6015016" cy="3486692"/>
          </a:xfrm>
          <a:prstGeom prst="rect">
            <a:avLst/>
          </a:prstGeom>
          <a:noFill/>
          <a:ln w="9525">
            <a:noFill/>
            <a:miter lim="800000"/>
            <a:headEnd/>
            <a:tailEnd/>
          </a:ln>
        </p:spPr>
      </p:pic>
      <p:pic>
        <p:nvPicPr>
          <p:cNvPr id="2" name="Picture 3"/>
          <p:cNvPicPr>
            <a:picLocks noChangeAspect="1" noChangeArrowheads="1"/>
          </p:cNvPicPr>
          <p:nvPr/>
        </p:nvPicPr>
        <p:blipFill>
          <a:blip r:embed="rId3"/>
          <a:srcRect/>
          <a:stretch>
            <a:fillRect/>
          </a:stretch>
        </p:blipFill>
        <p:spPr bwMode="auto">
          <a:xfrm>
            <a:off x="4429124" y="3214686"/>
            <a:ext cx="4476754" cy="1272054"/>
          </a:xfrm>
          <a:prstGeom prst="rect">
            <a:avLst/>
          </a:prstGeom>
          <a:noFill/>
          <a:ln w="3175">
            <a:solidFill>
              <a:schemeClr val="accent1">
                <a:alpha val="37000"/>
              </a:schemeClr>
            </a:solidFill>
            <a:miter lim="800000"/>
            <a:headEnd/>
            <a:tailEnd/>
          </a:ln>
          <a:effectLst>
            <a:outerShdw blurRad="50800" dist="38100" dir="8100000" algn="tr" rotWithShape="0">
              <a:prstClr val="black">
                <a:alpha val="40000"/>
              </a:prstClr>
            </a:outerShdw>
          </a:effectLst>
        </p:spPr>
      </p:pic>
      <p:cxnSp>
        <p:nvCxnSpPr>
          <p:cNvPr id="13" name="Straight Arrow Connector 12"/>
          <p:cNvCxnSpPr/>
          <p:nvPr/>
        </p:nvCxnSpPr>
        <p:spPr>
          <a:xfrm>
            <a:off x="2928926" y="3500438"/>
            <a:ext cx="1714512" cy="28575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4"/>
          <a:srcRect/>
          <a:stretch>
            <a:fillRect/>
          </a:stretch>
        </p:blipFill>
        <p:spPr bwMode="auto">
          <a:xfrm>
            <a:off x="4143372" y="1643050"/>
            <a:ext cx="4814894" cy="1095084"/>
          </a:xfrm>
          <a:prstGeom prst="rect">
            <a:avLst/>
          </a:prstGeom>
          <a:noFill/>
          <a:ln w="3175">
            <a:solidFill>
              <a:schemeClr val="accent1">
                <a:alpha val="40000"/>
              </a:schemeClr>
            </a:solidFill>
            <a:miter lim="800000"/>
            <a:headEnd/>
            <a:tailEnd/>
          </a:ln>
          <a:effectLst>
            <a:outerShdw blurRad="50800" dist="38100" dir="8100000" algn="tr" rotWithShape="0">
              <a:prstClr val="black">
                <a:alpha val="40000"/>
              </a:prstClr>
            </a:outerShdw>
          </a:effectLst>
        </p:spPr>
      </p:pic>
      <p:cxnSp>
        <p:nvCxnSpPr>
          <p:cNvPr id="15" name="Straight Arrow Connector 14"/>
          <p:cNvCxnSpPr/>
          <p:nvPr/>
        </p:nvCxnSpPr>
        <p:spPr>
          <a:xfrm rot="5400000" flipH="1" flipV="1">
            <a:off x="3500430" y="2500306"/>
            <a:ext cx="1071570" cy="78581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p:cNvGrpSpPr/>
          <p:nvPr/>
        </p:nvGrpSpPr>
        <p:grpSpPr>
          <a:xfrm>
            <a:off x="1071538" y="214290"/>
            <a:ext cx="3000396" cy="3500462"/>
            <a:chOff x="1071538" y="214290"/>
            <a:chExt cx="3000396" cy="3500462"/>
          </a:xfrm>
        </p:grpSpPr>
        <p:sp>
          <p:nvSpPr>
            <p:cNvPr id="31" name="Rounded Rectangle 30"/>
            <p:cNvSpPr/>
            <p:nvPr/>
          </p:nvSpPr>
          <p:spPr>
            <a:xfrm>
              <a:off x="1071538" y="214290"/>
              <a:ext cx="3000396" cy="3500462"/>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2" name="TextBox 31"/>
            <p:cNvSpPr txBox="1"/>
            <p:nvPr/>
          </p:nvSpPr>
          <p:spPr>
            <a:xfrm>
              <a:off x="1071538" y="214291"/>
              <a:ext cx="3000396" cy="307777"/>
            </a:xfrm>
            <a:prstGeom prst="rect">
              <a:avLst/>
            </a:prstGeom>
            <a:noFill/>
          </p:spPr>
          <p:txBody>
            <a:bodyPr wrap="square" rtlCol="0">
              <a:spAutoFit/>
            </a:bodyPr>
            <a:lstStyle/>
            <a:p>
              <a:pPr algn="ctr"/>
              <a:r>
                <a:rPr lang="en-GB" sz="1400" b="1" dirty="0" smtClean="0">
                  <a:solidFill>
                    <a:schemeClr val="accent5">
                      <a:lumMod val="50000"/>
                    </a:schemeClr>
                  </a:solidFill>
                </a:rPr>
                <a:t>Client Domain</a:t>
              </a:r>
              <a:endParaRPr lang="en-US" sz="1400" b="1" dirty="0">
                <a:solidFill>
                  <a:schemeClr val="accent5">
                    <a:lumMod val="50000"/>
                  </a:schemeClr>
                </a:solidFill>
              </a:endParaRPr>
            </a:p>
          </p:txBody>
        </p:sp>
      </p:grpSp>
      <p:grpSp>
        <p:nvGrpSpPr>
          <p:cNvPr id="4" name="Group 75"/>
          <p:cNvGrpSpPr/>
          <p:nvPr/>
        </p:nvGrpSpPr>
        <p:grpSpPr>
          <a:xfrm>
            <a:off x="214282" y="142852"/>
            <a:ext cx="928694" cy="1176045"/>
            <a:chOff x="500034" y="1857364"/>
            <a:chExt cx="928694" cy="1176045"/>
          </a:xfrm>
        </p:grpSpPr>
        <p:pic>
          <p:nvPicPr>
            <p:cNvPr id="77" name="Picture 76" descr="C:\Documents and Settings\Dave\Desktop\p2.PNG"/>
            <p:cNvPicPr>
              <a:picLocks noChangeAspect="1" noChangeArrowheads="1"/>
            </p:cNvPicPr>
            <p:nvPr/>
          </p:nvPicPr>
          <p:blipFill>
            <a:blip r:embed="rId2"/>
            <a:srcRect/>
            <a:stretch>
              <a:fillRect/>
            </a:stretch>
          </p:blipFill>
          <p:spPr bwMode="auto">
            <a:xfrm>
              <a:off x="714348" y="1857364"/>
              <a:ext cx="367988" cy="815974"/>
            </a:xfrm>
            <a:prstGeom prst="rect">
              <a:avLst/>
            </a:prstGeom>
            <a:noFill/>
            <a:effectLst>
              <a:outerShdw blurRad="50800" dist="38100" dir="2700000" algn="tl" rotWithShape="0">
                <a:prstClr val="black">
                  <a:alpha val="40000"/>
                </a:prstClr>
              </a:outerShdw>
              <a:reflection blurRad="6350" stA="50000" endA="300" endPos="90000" dist="50800" dir="5400000" sy="-100000" algn="bl" rotWithShape="0"/>
            </a:effectLst>
          </p:spPr>
        </p:pic>
        <p:sp>
          <p:nvSpPr>
            <p:cNvPr id="78" name="TextBox 77"/>
            <p:cNvSpPr txBox="1"/>
            <p:nvPr/>
          </p:nvSpPr>
          <p:spPr>
            <a:xfrm>
              <a:off x="500034" y="2571744"/>
              <a:ext cx="928694" cy="461665"/>
            </a:xfrm>
            <a:prstGeom prst="rect">
              <a:avLst/>
            </a:prstGeom>
            <a:noFill/>
          </p:spPr>
          <p:txBody>
            <a:bodyPr wrap="square" rtlCol="0">
              <a:spAutoFit/>
            </a:bodyPr>
            <a:lstStyle/>
            <a:p>
              <a:pPr algn="ctr"/>
              <a:r>
                <a:rPr lang="en-GB" sz="1200" b="1" dirty="0" smtClean="0">
                  <a:solidFill>
                    <a:schemeClr val="accent5">
                      <a:lumMod val="50000"/>
                    </a:schemeClr>
                  </a:solidFill>
                </a:rPr>
                <a:t>Application Layer</a:t>
              </a:r>
              <a:endParaRPr lang="en-US" sz="1200" b="1" dirty="0">
                <a:solidFill>
                  <a:schemeClr val="accent5">
                    <a:lumMod val="50000"/>
                  </a:schemeClr>
                </a:solidFill>
              </a:endParaRPr>
            </a:p>
          </p:txBody>
        </p:sp>
      </p:grpSp>
      <p:grpSp>
        <p:nvGrpSpPr>
          <p:cNvPr id="6" name="Group 139"/>
          <p:cNvGrpSpPr/>
          <p:nvPr/>
        </p:nvGrpSpPr>
        <p:grpSpPr>
          <a:xfrm>
            <a:off x="857224" y="642918"/>
            <a:ext cx="571504" cy="142876"/>
            <a:chOff x="6144430" y="1142984"/>
            <a:chExt cx="2278547" cy="1144596"/>
          </a:xfrm>
        </p:grpSpPr>
        <p:grpSp>
          <p:nvGrpSpPr>
            <p:cNvPr id="7" name="Group 132"/>
            <p:cNvGrpSpPr/>
            <p:nvPr/>
          </p:nvGrpSpPr>
          <p:grpSpPr>
            <a:xfrm>
              <a:off x="6144430" y="1142984"/>
              <a:ext cx="2278547" cy="1144596"/>
              <a:chOff x="6144430" y="1142984"/>
              <a:chExt cx="2278547" cy="1144596"/>
            </a:xfrm>
          </p:grpSpPr>
          <p:cxnSp>
            <p:nvCxnSpPr>
              <p:cNvPr id="126" name="Straight Arrow Connector 125"/>
              <p:cNvCxnSpPr/>
              <p:nvPr/>
            </p:nvCxnSpPr>
            <p:spPr>
              <a:xfrm rot="10800000">
                <a:off x="7429526" y="2285991"/>
                <a:ext cx="993451" cy="1589"/>
              </a:xfrm>
              <a:prstGeom prst="straightConnector1">
                <a:avLst/>
              </a:prstGeom>
              <a:ln>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rot="10800000" flipV="1">
                <a:off x="6144430" y="1142984"/>
                <a:ext cx="1285090" cy="794"/>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137" name="Straight Arrow Connector 136"/>
            <p:cNvCxnSpPr/>
            <p:nvPr/>
          </p:nvCxnSpPr>
          <p:spPr>
            <a:xfrm rot="5400000">
              <a:off x="6858016" y="1714488"/>
              <a:ext cx="1143008" cy="1588"/>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70" name="Rounded Rectangle 69"/>
          <p:cNvSpPr/>
          <p:nvPr/>
        </p:nvSpPr>
        <p:spPr>
          <a:xfrm>
            <a:off x="1714480" y="2857496"/>
            <a:ext cx="1214445" cy="428628"/>
          </a:xfrm>
          <a:prstGeom prst="roundRect">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GB" sz="1100" dirty="0" smtClean="0"/>
              <a:t>Determine License Validity</a:t>
            </a:r>
            <a:endParaRPr lang="en-US" sz="1100" dirty="0"/>
          </a:p>
        </p:txBody>
      </p:sp>
      <p:grpSp>
        <p:nvGrpSpPr>
          <p:cNvPr id="41" name="Group 40"/>
          <p:cNvGrpSpPr/>
          <p:nvPr/>
        </p:nvGrpSpPr>
        <p:grpSpPr>
          <a:xfrm>
            <a:off x="142844" y="1428736"/>
            <a:ext cx="857256" cy="883657"/>
            <a:chOff x="714348" y="3857628"/>
            <a:chExt cx="857256" cy="883657"/>
          </a:xfrm>
        </p:grpSpPr>
        <p:pic>
          <p:nvPicPr>
            <p:cNvPr id="2050" name="Picture 2"/>
            <p:cNvPicPr>
              <a:picLocks noChangeAspect="1" noChangeArrowheads="1"/>
            </p:cNvPicPr>
            <p:nvPr/>
          </p:nvPicPr>
          <p:blipFill>
            <a:blip r:embed="rId3"/>
            <a:srcRect/>
            <a:stretch>
              <a:fillRect/>
            </a:stretch>
          </p:blipFill>
          <p:spPr bwMode="auto">
            <a:xfrm>
              <a:off x="928662" y="3857628"/>
              <a:ext cx="504825" cy="476250"/>
            </a:xfrm>
            <a:prstGeom prst="rect">
              <a:avLst/>
            </a:prstGeom>
            <a:noFill/>
            <a:ln w="9525">
              <a:noFill/>
              <a:miter lim="800000"/>
              <a:headEnd/>
              <a:tailEnd/>
            </a:ln>
            <a:effectLst>
              <a:reflection blurRad="6350" stA="50000" endA="300" endPos="90000" dir="5400000" sy="-100000" algn="bl" rotWithShape="0"/>
            </a:effectLst>
          </p:spPr>
        </p:pic>
        <p:sp>
          <p:nvSpPr>
            <p:cNvPr id="39" name="TextBox 38"/>
            <p:cNvSpPr txBox="1"/>
            <p:nvPr/>
          </p:nvSpPr>
          <p:spPr>
            <a:xfrm>
              <a:off x="714348" y="4310398"/>
              <a:ext cx="857256" cy="430887"/>
            </a:xfrm>
            <a:prstGeom prst="rect">
              <a:avLst/>
            </a:prstGeom>
            <a:noFill/>
          </p:spPr>
          <p:txBody>
            <a:bodyPr wrap="square" rtlCol="0">
              <a:spAutoFit/>
            </a:bodyPr>
            <a:lstStyle/>
            <a:p>
              <a:pPr algn="ctr"/>
              <a:r>
                <a:rPr lang="en-GB" sz="1100" dirty="0" smtClean="0"/>
                <a:t>Public </a:t>
              </a:r>
              <a:r>
                <a:rPr lang="en-GB" sz="1100" dirty="0" smtClean="0"/>
                <a:t>Signing Key</a:t>
              </a:r>
              <a:endParaRPr lang="en-US" sz="1100" dirty="0"/>
            </a:p>
          </p:txBody>
        </p:sp>
      </p:grpSp>
      <p:grpSp>
        <p:nvGrpSpPr>
          <p:cNvPr id="42" name="Group 41"/>
          <p:cNvGrpSpPr/>
          <p:nvPr/>
        </p:nvGrpSpPr>
        <p:grpSpPr>
          <a:xfrm>
            <a:off x="8143900" y="2428868"/>
            <a:ext cx="1071570" cy="1052934"/>
            <a:chOff x="642910" y="3857628"/>
            <a:chExt cx="1071570" cy="1052934"/>
          </a:xfrm>
        </p:grpSpPr>
        <p:pic>
          <p:nvPicPr>
            <p:cNvPr id="43" name="Picture 2"/>
            <p:cNvPicPr>
              <a:picLocks noChangeAspect="1" noChangeArrowheads="1"/>
            </p:cNvPicPr>
            <p:nvPr/>
          </p:nvPicPr>
          <p:blipFill>
            <a:blip r:embed="rId3"/>
            <a:srcRect/>
            <a:stretch>
              <a:fillRect/>
            </a:stretch>
          </p:blipFill>
          <p:spPr bwMode="auto">
            <a:xfrm>
              <a:off x="928662" y="3857628"/>
              <a:ext cx="504825" cy="476250"/>
            </a:xfrm>
            <a:prstGeom prst="rect">
              <a:avLst/>
            </a:prstGeom>
            <a:noFill/>
            <a:ln w="9525">
              <a:noFill/>
              <a:miter lim="800000"/>
              <a:headEnd/>
              <a:tailEnd/>
            </a:ln>
            <a:effectLst>
              <a:reflection blurRad="6350" stA="50000" endA="300" endPos="90000" dir="5400000" sy="-100000" algn="bl" rotWithShape="0"/>
            </a:effectLst>
          </p:spPr>
        </p:pic>
        <p:sp>
          <p:nvSpPr>
            <p:cNvPr id="45" name="TextBox 44"/>
            <p:cNvSpPr txBox="1"/>
            <p:nvPr/>
          </p:nvSpPr>
          <p:spPr>
            <a:xfrm>
              <a:off x="642910" y="4310398"/>
              <a:ext cx="1071570" cy="600164"/>
            </a:xfrm>
            <a:prstGeom prst="rect">
              <a:avLst/>
            </a:prstGeom>
            <a:noFill/>
          </p:spPr>
          <p:txBody>
            <a:bodyPr wrap="square" rtlCol="0">
              <a:spAutoFit/>
            </a:bodyPr>
            <a:lstStyle/>
            <a:p>
              <a:pPr algn="ctr"/>
              <a:r>
                <a:rPr lang="en-GB" sz="1100" dirty="0" smtClean="0"/>
                <a:t>Public/Private Encryption  Keys</a:t>
              </a:r>
              <a:endParaRPr lang="en-US" sz="1100" dirty="0"/>
            </a:p>
          </p:txBody>
        </p:sp>
      </p:grpSp>
      <p:grpSp>
        <p:nvGrpSpPr>
          <p:cNvPr id="46" name="Group 45"/>
          <p:cNvGrpSpPr/>
          <p:nvPr/>
        </p:nvGrpSpPr>
        <p:grpSpPr>
          <a:xfrm>
            <a:off x="8072462" y="1428736"/>
            <a:ext cx="1143008" cy="859515"/>
            <a:chOff x="571472" y="3857628"/>
            <a:chExt cx="1143008" cy="859515"/>
          </a:xfrm>
        </p:grpSpPr>
        <p:pic>
          <p:nvPicPr>
            <p:cNvPr id="47" name="Picture 2"/>
            <p:cNvPicPr>
              <a:picLocks noChangeAspect="1" noChangeArrowheads="1"/>
            </p:cNvPicPr>
            <p:nvPr/>
          </p:nvPicPr>
          <p:blipFill>
            <a:blip r:embed="rId3"/>
            <a:srcRect/>
            <a:stretch>
              <a:fillRect/>
            </a:stretch>
          </p:blipFill>
          <p:spPr bwMode="auto">
            <a:xfrm>
              <a:off x="928662" y="3857628"/>
              <a:ext cx="504825" cy="476250"/>
            </a:xfrm>
            <a:prstGeom prst="rect">
              <a:avLst/>
            </a:prstGeom>
            <a:noFill/>
            <a:ln w="9525">
              <a:noFill/>
              <a:miter lim="800000"/>
              <a:headEnd/>
              <a:tailEnd/>
            </a:ln>
            <a:effectLst>
              <a:reflection blurRad="6350" stA="50000" endA="300" endPos="90000" dir="5400000" sy="-100000" algn="bl" rotWithShape="0"/>
            </a:effectLst>
          </p:spPr>
        </p:pic>
        <p:sp>
          <p:nvSpPr>
            <p:cNvPr id="49" name="TextBox 48"/>
            <p:cNvSpPr txBox="1"/>
            <p:nvPr/>
          </p:nvSpPr>
          <p:spPr>
            <a:xfrm>
              <a:off x="571472" y="4286256"/>
              <a:ext cx="1143008" cy="430887"/>
            </a:xfrm>
            <a:prstGeom prst="rect">
              <a:avLst/>
            </a:prstGeom>
            <a:noFill/>
          </p:spPr>
          <p:txBody>
            <a:bodyPr wrap="square" rtlCol="0">
              <a:spAutoFit/>
            </a:bodyPr>
            <a:lstStyle/>
            <a:p>
              <a:pPr algn="ctr"/>
              <a:r>
                <a:rPr lang="en-GB" sz="1100" dirty="0" smtClean="0"/>
                <a:t>Public/Private </a:t>
              </a:r>
              <a:r>
                <a:rPr lang="en-GB" sz="1100" dirty="0" smtClean="0"/>
                <a:t>Signing </a:t>
              </a:r>
              <a:r>
                <a:rPr lang="en-GB" sz="1100" dirty="0" smtClean="0"/>
                <a:t>Keys</a:t>
              </a:r>
              <a:endParaRPr lang="en-US" sz="1100" dirty="0"/>
            </a:p>
          </p:txBody>
        </p:sp>
      </p:grpSp>
      <p:grpSp>
        <p:nvGrpSpPr>
          <p:cNvPr id="51" name="Group 50"/>
          <p:cNvGrpSpPr/>
          <p:nvPr/>
        </p:nvGrpSpPr>
        <p:grpSpPr>
          <a:xfrm>
            <a:off x="214282" y="3381704"/>
            <a:ext cx="857256" cy="761676"/>
            <a:chOff x="5643570" y="3857628"/>
            <a:chExt cx="857256" cy="761676"/>
          </a:xfrm>
        </p:grpSpPr>
        <p:pic>
          <p:nvPicPr>
            <p:cNvPr id="2051" name="Picture 3"/>
            <p:cNvPicPr>
              <a:picLocks noChangeAspect="1" noChangeArrowheads="1"/>
            </p:cNvPicPr>
            <p:nvPr/>
          </p:nvPicPr>
          <p:blipFill>
            <a:blip r:embed="rId4"/>
            <a:srcRect/>
            <a:stretch>
              <a:fillRect/>
            </a:stretch>
          </p:blipFill>
          <p:spPr bwMode="auto">
            <a:xfrm>
              <a:off x="5857884" y="3857628"/>
              <a:ext cx="390525" cy="485775"/>
            </a:xfrm>
            <a:prstGeom prst="rect">
              <a:avLst/>
            </a:prstGeom>
            <a:noFill/>
            <a:ln w="9525">
              <a:noFill/>
              <a:miter lim="800000"/>
              <a:headEnd/>
              <a:tailEnd/>
            </a:ln>
            <a:effectLst>
              <a:reflection blurRad="6350" stA="50000" endA="300" endPos="90000" dir="5400000" sy="-100000" algn="bl" rotWithShape="0"/>
            </a:effectLst>
          </p:spPr>
        </p:pic>
        <p:sp>
          <p:nvSpPr>
            <p:cNvPr id="50" name="TextBox 49"/>
            <p:cNvSpPr txBox="1"/>
            <p:nvPr/>
          </p:nvSpPr>
          <p:spPr>
            <a:xfrm>
              <a:off x="5643570" y="4357694"/>
              <a:ext cx="857256" cy="261610"/>
            </a:xfrm>
            <a:prstGeom prst="rect">
              <a:avLst/>
            </a:prstGeom>
            <a:noFill/>
          </p:spPr>
          <p:txBody>
            <a:bodyPr wrap="square" rtlCol="0">
              <a:spAutoFit/>
            </a:bodyPr>
            <a:lstStyle/>
            <a:p>
              <a:pPr algn="ctr"/>
              <a:r>
                <a:rPr lang="en-GB" sz="1100" dirty="0" smtClean="0"/>
                <a:t>License.xml</a:t>
              </a:r>
              <a:endParaRPr lang="en-US" sz="1100" dirty="0"/>
            </a:p>
          </p:txBody>
        </p:sp>
      </p:grpSp>
      <p:sp>
        <p:nvSpPr>
          <p:cNvPr id="52" name="Rounded Rectangle 51"/>
          <p:cNvSpPr/>
          <p:nvPr/>
        </p:nvSpPr>
        <p:spPr>
          <a:xfrm>
            <a:off x="2786050" y="571480"/>
            <a:ext cx="1143008" cy="428628"/>
          </a:xfrm>
          <a:prstGeom prst="roundRect">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GB" sz="1100" dirty="0" smtClean="0"/>
              <a:t>Create License Request</a:t>
            </a:r>
            <a:endParaRPr lang="en-US" sz="1100" dirty="0"/>
          </a:p>
        </p:txBody>
      </p:sp>
      <p:sp>
        <p:nvSpPr>
          <p:cNvPr id="53" name="Rounded Rectangle 52"/>
          <p:cNvSpPr/>
          <p:nvPr/>
        </p:nvSpPr>
        <p:spPr>
          <a:xfrm>
            <a:off x="2571736" y="1142984"/>
            <a:ext cx="1071570" cy="428628"/>
          </a:xfrm>
          <a:prstGeom prst="roundRect">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GB" sz="1100" dirty="0" smtClean="0"/>
              <a:t>Verify Signed License</a:t>
            </a:r>
            <a:endParaRPr lang="en-US" sz="1100" dirty="0"/>
          </a:p>
        </p:txBody>
      </p:sp>
      <p:sp>
        <p:nvSpPr>
          <p:cNvPr id="54" name="Rounded Rectangle 53"/>
          <p:cNvSpPr/>
          <p:nvPr/>
        </p:nvSpPr>
        <p:spPr>
          <a:xfrm>
            <a:off x="1428728" y="571480"/>
            <a:ext cx="1143008" cy="428628"/>
          </a:xfrm>
          <a:prstGeom prst="roundRect">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GB" sz="1100" dirty="0" smtClean="0"/>
              <a:t>Validate License</a:t>
            </a:r>
            <a:endParaRPr lang="en-US" sz="1100" dirty="0"/>
          </a:p>
        </p:txBody>
      </p:sp>
      <p:grpSp>
        <p:nvGrpSpPr>
          <p:cNvPr id="58" name="Group 139"/>
          <p:cNvGrpSpPr/>
          <p:nvPr/>
        </p:nvGrpSpPr>
        <p:grpSpPr>
          <a:xfrm>
            <a:off x="2214546" y="1000108"/>
            <a:ext cx="357190" cy="356942"/>
            <a:chOff x="7428726" y="1143778"/>
            <a:chExt cx="1500595" cy="1143802"/>
          </a:xfrm>
        </p:grpSpPr>
        <p:cxnSp>
          <p:nvCxnSpPr>
            <p:cNvPr id="64" name="Straight Arrow Connector 63"/>
            <p:cNvCxnSpPr/>
            <p:nvPr/>
          </p:nvCxnSpPr>
          <p:spPr>
            <a:xfrm rot="10800000">
              <a:off x="7429522" y="2285991"/>
              <a:ext cx="1499799" cy="1589"/>
            </a:xfrm>
            <a:prstGeom prst="straightConnector1">
              <a:avLst/>
            </a:prstGeom>
            <a:ln>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a:off x="6858016" y="1714488"/>
              <a:ext cx="1143008" cy="1588"/>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66" name="Group 139"/>
          <p:cNvGrpSpPr/>
          <p:nvPr/>
        </p:nvGrpSpPr>
        <p:grpSpPr>
          <a:xfrm>
            <a:off x="2071670" y="1000108"/>
            <a:ext cx="500066" cy="928694"/>
            <a:chOff x="7428726" y="1143778"/>
            <a:chExt cx="1500595" cy="1143802"/>
          </a:xfrm>
        </p:grpSpPr>
        <p:cxnSp>
          <p:nvCxnSpPr>
            <p:cNvPr id="67" name="Straight Arrow Connector 66"/>
            <p:cNvCxnSpPr/>
            <p:nvPr/>
          </p:nvCxnSpPr>
          <p:spPr>
            <a:xfrm rot="10800000">
              <a:off x="7429522" y="2285991"/>
              <a:ext cx="1499799" cy="1589"/>
            </a:xfrm>
            <a:prstGeom prst="straightConnector1">
              <a:avLst/>
            </a:prstGeom>
            <a:ln>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5400000">
              <a:off x="6858016" y="1714488"/>
              <a:ext cx="1143008" cy="1588"/>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69" name="Group 139"/>
          <p:cNvGrpSpPr/>
          <p:nvPr/>
        </p:nvGrpSpPr>
        <p:grpSpPr>
          <a:xfrm>
            <a:off x="1928794" y="1000108"/>
            <a:ext cx="642942" cy="1500198"/>
            <a:chOff x="7428726" y="1143778"/>
            <a:chExt cx="1500595" cy="1143802"/>
          </a:xfrm>
        </p:grpSpPr>
        <p:cxnSp>
          <p:nvCxnSpPr>
            <p:cNvPr id="75" name="Straight Arrow Connector 74"/>
            <p:cNvCxnSpPr/>
            <p:nvPr/>
          </p:nvCxnSpPr>
          <p:spPr>
            <a:xfrm rot="10800000">
              <a:off x="7429522" y="2285991"/>
              <a:ext cx="1499799" cy="1589"/>
            </a:xfrm>
            <a:prstGeom prst="straightConnector1">
              <a:avLst/>
            </a:prstGeom>
            <a:ln>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5400000">
              <a:off x="6858016" y="1714488"/>
              <a:ext cx="1143008" cy="1588"/>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4643438" y="214290"/>
            <a:ext cx="3000396" cy="3500462"/>
            <a:chOff x="1071538" y="214290"/>
            <a:chExt cx="3000396" cy="3500462"/>
          </a:xfrm>
        </p:grpSpPr>
        <p:sp>
          <p:nvSpPr>
            <p:cNvPr id="85" name="Rounded Rectangle 84"/>
            <p:cNvSpPr/>
            <p:nvPr/>
          </p:nvSpPr>
          <p:spPr>
            <a:xfrm>
              <a:off x="1071538" y="214290"/>
              <a:ext cx="3000396" cy="3500462"/>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6" name="TextBox 85"/>
            <p:cNvSpPr txBox="1"/>
            <p:nvPr/>
          </p:nvSpPr>
          <p:spPr>
            <a:xfrm>
              <a:off x="1071538" y="214291"/>
              <a:ext cx="3000396" cy="307777"/>
            </a:xfrm>
            <a:prstGeom prst="rect">
              <a:avLst/>
            </a:prstGeom>
            <a:noFill/>
          </p:spPr>
          <p:txBody>
            <a:bodyPr wrap="square" rtlCol="0">
              <a:spAutoFit/>
            </a:bodyPr>
            <a:lstStyle/>
            <a:p>
              <a:pPr algn="ctr"/>
              <a:r>
                <a:rPr lang="en-GB" sz="1400" b="1" dirty="0" smtClean="0">
                  <a:solidFill>
                    <a:schemeClr val="accent5">
                      <a:lumMod val="50000"/>
                    </a:schemeClr>
                  </a:solidFill>
                </a:rPr>
                <a:t>Development Domain</a:t>
              </a:r>
              <a:endParaRPr lang="en-US" sz="1400" b="1" dirty="0">
                <a:solidFill>
                  <a:schemeClr val="accent5">
                    <a:lumMod val="50000"/>
                  </a:schemeClr>
                </a:solidFill>
              </a:endParaRPr>
            </a:p>
          </p:txBody>
        </p:sp>
      </p:grpSp>
      <p:cxnSp>
        <p:nvCxnSpPr>
          <p:cNvPr id="87" name="Straight Connector 86"/>
          <p:cNvCxnSpPr/>
          <p:nvPr/>
        </p:nvCxnSpPr>
        <p:spPr>
          <a:xfrm rot="5400000" flipH="1" flipV="1">
            <a:off x="1821650" y="2536038"/>
            <a:ext cx="5072073"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92" name="Group 75"/>
          <p:cNvGrpSpPr/>
          <p:nvPr/>
        </p:nvGrpSpPr>
        <p:grpSpPr>
          <a:xfrm>
            <a:off x="7643834" y="294481"/>
            <a:ext cx="1071570" cy="991379"/>
            <a:chOff x="357158" y="1857364"/>
            <a:chExt cx="1071570" cy="991379"/>
          </a:xfrm>
        </p:grpSpPr>
        <p:pic>
          <p:nvPicPr>
            <p:cNvPr id="93" name="Picture 92" descr="C:\Documents and Settings\Dave\Desktop\p2.PNG"/>
            <p:cNvPicPr>
              <a:picLocks noChangeAspect="1" noChangeArrowheads="1"/>
            </p:cNvPicPr>
            <p:nvPr/>
          </p:nvPicPr>
          <p:blipFill>
            <a:blip r:embed="rId2"/>
            <a:srcRect/>
            <a:stretch>
              <a:fillRect/>
            </a:stretch>
          </p:blipFill>
          <p:spPr bwMode="auto">
            <a:xfrm>
              <a:off x="714348" y="1857364"/>
              <a:ext cx="367988" cy="815974"/>
            </a:xfrm>
            <a:prstGeom prst="rect">
              <a:avLst/>
            </a:prstGeom>
            <a:noFill/>
            <a:effectLst>
              <a:outerShdw blurRad="50800" dist="38100" dir="2700000" algn="tl" rotWithShape="0">
                <a:prstClr val="black">
                  <a:alpha val="40000"/>
                </a:prstClr>
              </a:outerShdw>
              <a:reflection blurRad="6350" stA="50000" endA="300" endPos="90000" dist="50800" dir="5400000" sy="-100000" algn="bl" rotWithShape="0"/>
            </a:effectLst>
          </p:spPr>
        </p:pic>
        <p:sp>
          <p:nvSpPr>
            <p:cNvPr id="95" name="TextBox 94"/>
            <p:cNvSpPr txBox="1"/>
            <p:nvPr/>
          </p:nvSpPr>
          <p:spPr>
            <a:xfrm>
              <a:off x="357158" y="2571744"/>
              <a:ext cx="1071570" cy="276999"/>
            </a:xfrm>
            <a:prstGeom prst="rect">
              <a:avLst/>
            </a:prstGeom>
            <a:noFill/>
          </p:spPr>
          <p:txBody>
            <a:bodyPr wrap="square" rtlCol="0">
              <a:spAutoFit/>
            </a:bodyPr>
            <a:lstStyle/>
            <a:p>
              <a:pPr algn="ctr"/>
              <a:r>
                <a:rPr lang="en-GB" sz="1200" b="1" dirty="0" smtClean="0">
                  <a:solidFill>
                    <a:schemeClr val="accent5">
                      <a:lumMod val="50000"/>
                    </a:schemeClr>
                  </a:solidFill>
                </a:rPr>
                <a:t>Deployment</a:t>
              </a:r>
              <a:endParaRPr lang="en-US" sz="1200" b="1" dirty="0">
                <a:solidFill>
                  <a:schemeClr val="accent5">
                    <a:lumMod val="50000"/>
                  </a:schemeClr>
                </a:solidFill>
              </a:endParaRPr>
            </a:p>
          </p:txBody>
        </p:sp>
      </p:grpSp>
      <p:sp>
        <p:nvSpPr>
          <p:cNvPr id="96" name="Rounded Rectangle 95"/>
          <p:cNvSpPr/>
          <p:nvPr/>
        </p:nvSpPr>
        <p:spPr>
          <a:xfrm>
            <a:off x="4714876" y="2000240"/>
            <a:ext cx="1143008" cy="428628"/>
          </a:xfrm>
          <a:prstGeom prst="roundRect">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GB" sz="1100" dirty="0" smtClean="0"/>
              <a:t>Load </a:t>
            </a:r>
            <a:r>
              <a:rPr lang="en-GB" sz="1100" dirty="0" smtClean="0"/>
              <a:t>License Request</a:t>
            </a:r>
            <a:endParaRPr lang="en-US" sz="1100" dirty="0"/>
          </a:p>
        </p:txBody>
      </p:sp>
      <p:sp>
        <p:nvSpPr>
          <p:cNvPr id="97" name="Rounded Rectangle 96"/>
          <p:cNvSpPr/>
          <p:nvPr/>
        </p:nvSpPr>
        <p:spPr>
          <a:xfrm>
            <a:off x="5072066" y="571480"/>
            <a:ext cx="1000132" cy="428628"/>
          </a:xfrm>
          <a:prstGeom prst="roundRect">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GB" sz="1100" dirty="0" smtClean="0"/>
              <a:t>Create </a:t>
            </a:r>
            <a:r>
              <a:rPr lang="en-GB" sz="1100" dirty="0" smtClean="0"/>
              <a:t>License</a:t>
            </a:r>
            <a:endParaRPr lang="en-US" sz="1100" dirty="0"/>
          </a:p>
        </p:txBody>
      </p:sp>
      <p:grpSp>
        <p:nvGrpSpPr>
          <p:cNvPr id="107" name="Group 106"/>
          <p:cNvGrpSpPr/>
          <p:nvPr/>
        </p:nvGrpSpPr>
        <p:grpSpPr>
          <a:xfrm>
            <a:off x="7643834" y="3214686"/>
            <a:ext cx="857256" cy="761676"/>
            <a:chOff x="5643570" y="3857628"/>
            <a:chExt cx="857256" cy="761676"/>
          </a:xfrm>
        </p:grpSpPr>
        <p:pic>
          <p:nvPicPr>
            <p:cNvPr id="108" name="Picture 3"/>
            <p:cNvPicPr>
              <a:picLocks noChangeAspect="1" noChangeArrowheads="1"/>
            </p:cNvPicPr>
            <p:nvPr/>
          </p:nvPicPr>
          <p:blipFill>
            <a:blip r:embed="rId4"/>
            <a:srcRect/>
            <a:stretch>
              <a:fillRect/>
            </a:stretch>
          </p:blipFill>
          <p:spPr bwMode="auto">
            <a:xfrm>
              <a:off x="5857884" y="3857628"/>
              <a:ext cx="390525" cy="485775"/>
            </a:xfrm>
            <a:prstGeom prst="rect">
              <a:avLst/>
            </a:prstGeom>
            <a:noFill/>
            <a:ln w="9525">
              <a:noFill/>
              <a:miter lim="800000"/>
              <a:headEnd/>
              <a:tailEnd/>
            </a:ln>
            <a:effectLst>
              <a:reflection blurRad="6350" stA="50000" endA="300" endPos="90000" dir="5400000" sy="-100000" algn="bl" rotWithShape="0"/>
            </a:effectLst>
          </p:spPr>
        </p:pic>
        <p:sp>
          <p:nvSpPr>
            <p:cNvPr id="109" name="TextBox 108"/>
            <p:cNvSpPr txBox="1"/>
            <p:nvPr/>
          </p:nvSpPr>
          <p:spPr>
            <a:xfrm>
              <a:off x="5643570" y="4357694"/>
              <a:ext cx="857256" cy="261610"/>
            </a:xfrm>
            <a:prstGeom prst="rect">
              <a:avLst/>
            </a:prstGeom>
            <a:noFill/>
          </p:spPr>
          <p:txBody>
            <a:bodyPr wrap="square" rtlCol="0">
              <a:spAutoFit/>
            </a:bodyPr>
            <a:lstStyle/>
            <a:p>
              <a:pPr algn="ctr"/>
              <a:r>
                <a:rPr lang="en-GB" sz="1100" dirty="0" smtClean="0"/>
                <a:t>License.xml</a:t>
              </a:r>
              <a:endParaRPr lang="en-US" sz="1100" dirty="0"/>
            </a:p>
          </p:txBody>
        </p:sp>
      </p:grpSp>
      <p:sp>
        <p:nvSpPr>
          <p:cNvPr id="110" name="Rounded Rectangle 109"/>
          <p:cNvSpPr/>
          <p:nvPr/>
        </p:nvSpPr>
        <p:spPr>
          <a:xfrm>
            <a:off x="6000760" y="1357298"/>
            <a:ext cx="1143008" cy="571504"/>
          </a:xfrm>
          <a:prstGeom prst="roundRect">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GB" sz="1100" dirty="0" smtClean="0"/>
              <a:t>Create </a:t>
            </a:r>
            <a:r>
              <a:rPr lang="en-GB" sz="1100" dirty="0" smtClean="0"/>
              <a:t>Public/Private Signing Keys</a:t>
            </a:r>
            <a:endParaRPr lang="en-US" sz="1100" dirty="0"/>
          </a:p>
        </p:txBody>
      </p:sp>
      <p:cxnSp>
        <p:nvCxnSpPr>
          <p:cNvPr id="114" name="Straight Arrow Connector 113"/>
          <p:cNvCxnSpPr/>
          <p:nvPr/>
        </p:nvCxnSpPr>
        <p:spPr>
          <a:xfrm>
            <a:off x="6072198" y="785794"/>
            <a:ext cx="1785950" cy="1588"/>
          </a:xfrm>
          <a:prstGeom prst="straightConnector1">
            <a:avLst/>
          </a:prstGeom>
          <a:ln>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18" name="Group 132"/>
          <p:cNvGrpSpPr/>
          <p:nvPr/>
        </p:nvGrpSpPr>
        <p:grpSpPr>
          <a:xfrm flipH="1">
            <a:off x="6572263" y="928670"/>
            <a:ext cx="1285885" cy="428628"/>
            <a:chOff x="6334296" y="1142981"/>
            <a:chExt cx="949393" cy="801748"/>
          </a:xfrm>
        </p:grpSpPr>
        <p:cxnSp>
          <p:nvCxnSpPr>
            <p:cNvPr id="120" name="Straight Arrow Connector 119"/>
            <p:cNvCxnSpPr/>
            <p:nvPr/>
          </p:nvCxnSpPr>
          <p:spPr>
            <a:xfrm rot="16200000" flipV="1">
              <a:off x="6883557" y="1544598"/>
              <a:ext cx="799204" cy="1058"/>
            </a:xfrm>
            <a:prstGeom prst="straightConnector1">
              <a:avLst/>
            </a:prstGeom>
            <a:ln>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6334296" y="1142981"/>
              <a:ext cx="949393" cy="5089"/>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150" name="Straight Arrow Connector 149"/>
          <p:cNvCxnSpPr/>
          <p:nvPr/>
        </p:nvCxnSpPr>
        <p:spPr>
          <a:xfrm>
            <a:off x="7143768" y="1714488"/>
            <a:ext cx="1143008" cy="1588"/>
          </a:xfrm>
          <a:prstGeom prst="straightConnector1">
            <a:avLst/>
          </a:prstGeom>
          <a:ln>
            <a:headEnd type="none"/>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52" name="Group 139"/>
          <p:cNvGrpSpPr/>
          <p:nvPr/>
        </p:nvGrpSpPr>
        <p:grpSpPr>
          <a:xfrm>
            <a:off x="7429520" y="2285992"/>
            <a:ext cx="928694" cy="357190"/>
            <a:chOff x="6144430" y="1142984"/>
            <a:chExt cx="2278547" cy="1144596"/>
          </a:xfrm>
        </p:grpSpPr>
        <p:grpSp>
          <p:nvGrpSpPr>
            <p:cNvPr id="153" name="Group 132"/>
            <p:cNvGrpSpPr/>
            <p:nvPr/>
          </p:nvGrpSpPr>
          <p:grpSpPr>
            <a:xfrm>
              <a:off x="6144430" y="1142984"/>
              <a:ext cx="2278547" cy="1144596"/>
              <a:chOff x="6144430" y="1142984"/>
              <a:chExt cx="2278547" cy="1144596"/>
            </a:xfrm>
          </p:grpSpPr>
          <p:cxnSp>
            <p:nvCxnSpPr>
              <p:cNvPr id="155" name="Straight Arrow Connector 154"/>
              <p:cNvCxnSpPr/>
              <p:nvPr/>
            </p:nvCxnSpPr>
            <p:spPr>
              <a:xfrm rot="10800000">
                <a:off x="7429526" y="2285991"/>
                <a:ext cx="993451" cy="1589"/>
              </a:xfrm>
              <a:prstGeom prst="straightConnector1">
                <a:avLst/>
              </a:prstGeom>
              <a:ln>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rot="10800000" flipV="1">
                <a:off x="6144430" y="1142984"/>
                <a:ext cx="1285090" cy="794"/>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154" name="Straight Arrow Connector 153"/>
            <p:cNvCxnSpPr/>
            <p:nvPr/>
          </p:nvCxnSpPr>
          <p:spPr>
            <a:xfrm rot="5400000">
              <a:off x="6858016" y="1714488"/>
              <a:ext cx="1143008" cy="1588"/>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88" name="Rounded Rectangle 87"/>
          <p:cNvSpPr/>
          <p:nvPr/>
        </p:nvSpPr>
        <p:spPr>
          <a:xfrm>
            <a:off x="6286512" y="2000240"/>
            <a:ext cx="1214446" cy="571504"/>
          </a:xfrm>
          <a:prstGeom prst="roundRect">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GB" sz="1100" dirty="0" smtClean="0"/>
              <a:t>Create </a:t>
            </a:r>
            <a:r>
              <a:rPr lang="en-GB" sz="1100" dirty="0" smtClean="0"/>
              <a:t>Public/Private Encryption Keys</a:t>
            </a:r>
            <a:endParaRPr lang="en-US" sz="1100" dirty="0"/>
          </a:p>
        </p:txBody>
      </p:sp>
      <p:sp>
        <p:nvSpPr>
          <p:cNvPr id="91" name="Rounded Rectangle 90"/>
          <p:cNvSpPr/>
          <p:nvPr/>
        </p:nvSpPr>
        <p:spPr>
          <a:xfrm>
            <a:off x="5643570" y="3143248"/>
            <a:ext cx="1000132" cy="428628"/>
          </a:xfrm>
          <a:prstGeom prst="roundRect">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GB" sz="1100" dirty="0" smtClean="0"/>
              <a:t>Sign License</a:t>
            </a:r>
            <a:endParaRPr lang="en-US" sz="1100" dirty="0"/>
          </a:p>
        </p:txBody>
      </p:sp>
      <p:sp>
        <p:nvSpPr>
          <p:cNvPr id="94" name="Rounded Rectangle 93"/>
          <p:cNvSpPr/>
          <p:nvPr/>
        </p:nvSpPr>
        <p:spPr>
          <a:xfrm>
            <a:off x="5143504" y="2571744"/>
            <a:ext cx="1000132" cy="428628"/>
          </a:xfrm>
          <a:prstGeom prst="roundRect">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GB" sz="1100" dirty="0" smtClean="0"/>
              <a:t>Encrypt License</a:t>
            </a:r>
            <a:endParaRPr lang="en-US" sz="1100" dirty="0"/>
          </a:p>
        </p:txBody>
      </p:sp>
      <p:grpSp>
        <p:nvGrpSpPr>
          <p:cNvPr id="99" name="Group 98"/>
          <p:cNvGrpSpPr/>
          <p:nvPr/>
        </p:nvGrpSpPr>
        <p:grpSpPr>
          <a:xfrm>
            <a:off x="142844" y="2331029"/>
            <a:ext cx="857256" cy="1052934"/>
            <a:chOff x="714348" y="3857628"/>
            <a:chExt cx="857256" cy="1052934"/>
          </a:xfrm>
        </p:grpSpPr>
        <p:pic>
          <p:nvPicPr>
            <p:cNvPr id="106" name="Picture 2"/>
            <p:cNvPicPr>
              <a:picLocks noChangeAspect="1" noChangeArrowheads="1"/>
            </p:cNvPicPr>
            <p:nvPr/>
          </p:nvPicPr>
          <p:blipFill>
            <a:blip r:embed="rId3"/>
            <a:srcRect/>
            <a:stretch>
              <a:fillRect/>
            </a:stretch>
          </p:blipFill>
          <p:spPr bwMode="auto">
            <a:xfrm>
              <a:off x="928662" y="3857628"/>
              <a:ext cx="504825" cy="476250"/>
            </a:xfrm>
            <a:prstGeom prst="rect">
              <a:avLst/>
            </a:prstGeom>
            <a:noFill/>
            <a:ln w="9525">
              <a:noFill/>
              <a:miter lim="800000"/>
              <a:headEnd/>
              <a:tailEnd/>
            </a:ln>
            <a:effectLst>
              <a:reflection blurRad="6350" stA="50000" endA="300" endPos="90000" dir="5400000" sy="-100000" algn="bl" rotWithShape="0"/>
            </a:effectLst>
          </p:spPr>
        </p:pic>
        <p:sp>
          <p:nvSpPr>
            <p:cNvPr id="111" name="TextBox 110"/>
            <p:cNvSpPr txBox="1"/>
            <p:nvPr/>
          </p:nvSpPr>
          <p:spPr>
            <a:xfrm>
              <a:off x="714348" y="4310398"/>
              <a:ext cx="857256" cy="600164"/>
            </a:xfrm>
            <a:prstGeom prst="rect">
              <a:avLst/>
            </a:prstGeom>
            <a:noFill/>
          </p:spPr>
          <p:txBody>
            <a:bodyPr wrap="square" rtlCol="0">
              <a:spAutoFit/>
            </a:bodyPr>
            <a:lstStyle/>
            <a:p>
              <a:pPr algn="ctr"/>
              <a:r>
                <a:rPr lang="en-GB" sz="1100" dirty="0" smtClean="0"/>
                <a:t>Public </a:t>
              </a:r>
              <a:r>
                <a:rPr lang="en-GB" sz="1100" dirty="0" smtClean="0"/>
                <a:t>Encryption Key</a:t>
              </a:r>
              <a:endParaRPr lang="en-US" sz="1100" dirty="0"/>
            </a:p>
          </p:txBody>
        </p:sp>
      </p:grpSp>
      <p:sp>
        <p:nvSpPr>
          <p:cNvPr id="112" name="Rounded Rectangle 111"/>
          <p:cNvSpPr/>
          <p:nvPr/>
        </p:nvSpPr>
        <p:spPr>
          <a:xfrm>
            <a:off x="2571736" y="1714488"/>
            <a:ext cx="1000132" cy="428628"/>
          </a:xfrm>
          <a:prstGeom prst="roundRect">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GB" sz="1100" dirty="0" smtClean="0"/>
              <a:t>De</a:t>
            </a:r>
            <a:r>
              <a:rPr lang="en-GB" sz="1100" dirty="0" smtClean="0"/>
              <a:t>crypt License</a:t>
            </a:r>
            <a:endParaRPr lang="en-US" sz="1100" dirty="0"/>
          </a:p>
        </p:txBody>
      </p:sp>
      <p:sp>
        <p:nvSpPr>
          <p:cNvPr id="113" name="Rounded Rectangle 112"/>
          <p:cNvSpPr/>
          <p:nvPr/>
        </p:nvSpPr>
        <p:spPr>
          <a:xfrm>
            <a:off x="2581260" y="2285992"/>
            <a:ext cx="1062046" cy="428628"/>
          </a:xfrm>
          <a:prstGeom prst="roundRect">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GB" sz="1100" dirty="0" smtClean="0"/>
              <a:t>Create License Token</a:t>
            </a:r>
            <a:endParaRPr lang="en-US" sz="1100" dirty="0"/>
          </a:p>
        </p:txBody>
      </p:sp>
      <p:grpSp>
        <p:nvGrpSpPr>
          <p:cNvPr id="117" name="Group 139"/>
          <p:cNvGrpSpPr/>
          <p:nvPr/>
        </p:nvGrpSpPr>
        <p:grpSpPr>
          <a:xfrm flipH="1">
            <a:off x="857224" y="2000240"/>
            <a:ext cx="1714512" cy="571504"/>
            <a:chOff x="6144430" y="1142984"/>
            <a:chExt cx="2278547" cy="1144596"/>
          </a:xfrm>
        </p:grpSpPr>
        <p:grpSp>
          <p:nvGrpSpPr>
            <p:cNvPr id="119" name="Group 132"/>
            <p:cNvGrpSpPr/>
            <p:nvPr/>
          </p:nvGrpSpPr>
          <p:grpSpPr>
            <a:xfrm>
              <a:off x="6144430" y="1142984"/>
              <a:ext cx="2278547" cy="1144596"/>
              <a:chOff x="6144430" y="1142984"/>
              <a:chExt cx="2278547" cy="1144596"/>
            </a:xfrm>
          </p:grpSpPr>
          <p:cxnSp>
            <p:nvCxnSpPr>
              <p:cNvPr id="123" name="Straight Arrow Connector 122"/>
              <p:cNvCxnSpPr/>
              <p:nvPr/>
            </p:nvCxnSpPr>
            <p:spPr>
              <a:xfrm rot="10800000">
                <a:off x="7429526" y="2285991"/>
                <a:ext cx="993451" cy="1589"/>
              </a:xfrm>
              <a:prstGeom prst="straightConnector1">
                <a:avLst/>
              </a:prstGeom>
              <a:ln>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rot="10800000" flipV="1">
                <a:off x="6144430" y="1142984"/>
                <a:ext cx="1285090" cy="794"/>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122" name="Straight Arrow Connector 121"/>
            <p:cNvCxnSpPr/>
            <p:nvPr/>
          </p:nvCxnSpPr>
          <p:spPr>
            <a:xfrm rot="5400000">
              <a:off x="6858016" y="1714488"/>
              <a:ext cx="1143008" cy="1588"/>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143" name="Group 142"/>
          <p:cNvGrpSpPr/>
          <p:nvPr/>
        </p:nvGrpSpPr>
        <p:grpSpPr>
          <a:xfrm>
            <a:off x="857224" y="1428736"/>
            <a:ext cx="1714512" cy="2143439"/>
            <a:chOff x="857224" y="1428736"/>
            <a:chExt cx="1714512" cy="2143439"/>
          </a:xfrm>
        </p:grpSpPr>
        <p:grpSp>
          <p:nvGrpSpPr>
            <p:cNvPr id="98" name="Group 139"/>
            <p:cNvGrpSpPr/>
            <p:nvPr/>
          </p:nvGrpSpPr>
          <p:grpSpPr>
            <a:xfrm flipH="1">
              <a:off x="857224" y="1428736"/>
              <a:ext cx="1714512" cy="214314"/>
              <a:chOff x="6144430" y="1142984"/>
              <a:chExt cx="2278547" cy="1144596"/>
            </a:xfrm>
          </p:grpSpPr>
          <p:grpSp>
            <p:nvGrpSpPr>
              <p:cNvPr id="100" name="Group 132"/>
              <p:cNvGrpSpPr/>
              <p:nvPr/>
            </p:nvGrpSpPr>
            <p:grpSpPr>
              <a:xfrm>
                <a:off x="6144430" y="1142984"/>
                <a:ext cx="2278547" cy="1144596"/>
                <a:chOff x="6144430" y="1142984"/>
                <a:chExt cx="2278547" cy="1144596"/>
              </a:xfrm>
            </p:grpSpPr>
            <p:cxnSp>
              <p:nvCxnSpPr>
                <p:cNvPr id="103" name="Straight Arrow Connector 102"/>
                <p:cNvCxnSpPr/>
                <p:nvPr/>
              </p:nvCxnSpPr>
              <p:spPr>
                <a:xfrm rot="10800000">
                  <a:off x="7429526" y="2285991"/>
                  <a:ext cx="993451" cy="1589"/>
                </a:xfrm>
                <a:prstGeom prst="straightConnector1">
                  <a:avLst/>
                </a:prstGeom>
                <a:ln>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rot="10800000" flipV="1">
                  <a:off x="6144430" y="1142984"/>
                  <a:ext cx="1285090" cy="794"/>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102" name="Straight Arrow Connector 101"/>
              <p:cNvCxnSpPr/>
              <p:nvPr/>
            </p:nvCxnSpPr>
            <p:spPr>
              <a:xfrm rot="5400000">
                <a:off x="6858016" y="1714488"/>
                <a:ext cx="1143008" cy="1588"/>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135" name="Straight Arrow Connector 134"/>
            <p:cNvCxnSpPr/>
            <p:nvPr/>
          </p:nvCxnSpPr>
          <p:spPr>
            <a:xfrm flipV="1">
              <a:off x="895510" y="3571876"/>
              <a:ext cx="604656" cy="299"/>
            </a:xfrm>
            <a:prstGeom prst="straightConnector1">
              <a:avLst/>
            </a:prstGeom>
            <a:ln>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rot="5400000">
              <a:off x="535753" y="2607461"/>
              <a:ext cx="1928825" cy="3"/>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148" name="Group 132"/>
          <p:cNvGrpSpPr/>
          <p:nvPr/>
        </p:nvGrpSpPr>
        <p:grpSpPr>
          <a:xfrm flipH="1">
            <a:off x="7358080" y="1000108"/>
            <a:ext cx="571505" cy="1000132"/>
            <a:chOff x="6334296" y="1142981"/>
            <a:chExt cx="949393" cy="801748"/>
          </a:xfrm>
        </p:grpSpPr>
        <p:cxnSp>
          <p:nvCxnSpPr>
            <p:cNvPr id="149" name="Straight Arrow Connector 148"/>
            <p:cNvCxnSpPr/>
            <p:nvPr/>
          </p:nvCxnSpPr>
          <p:spPr>
            <a:xfrm rot="16200000" flipV="1">
              <a:off x="6883557" y="1544598"/>
              <a:ext cx="799204" cy="1058"/>
            </a:xfrm>
            <a:prstGeom prst="straightConnector1">
              <a:avLst/>
            </a:prstGeom>
            <a:ln>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flipH="1">
              <a:off x="6334296" y="1142981"/>
              <a:ext cx="949393" cy="5089"/>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Rounded Rectangle 11"/>
          <p:cNvSpPr/>
          <p:nvPr/>
        </p:nvSpPr>
        <p:spPr>
          <a:xfrm>
            <a:off x="357158" y="1285860"/>
            <a:ext cx="8001056" cy="307183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TextBox 12"/>
          <p:cNvSpPr txBox="1"/>
          <p:nvPr/>
        </p:nvSpPr>
        <p:spPr>
          <a:xfrm>
            <a:off x="357158" y="2214555"/>
            <a:ext cx="1928826" cy="30777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r"/>
            <a:r>
              <a:rPr lang="en-GB" sz="1400" i="1" dirty="0" smtClean="0">
                <a:solidFill>
                  <a:schemeClr val="tx2">
                    <a:lumMod val="60000"/>
                    <a:lumOff val="40000"/>
                  </a:schemeClr>
                </a:solidFill>
                <a:latin typeface="Tahoma" pitchFamily="34" charset="0"/>
                <a:cs typeface="Tahoma" pitchFamily="34" charset="0"/>
              </a:rPr>
              <a:t>Limited Users</a:t>
            </a:r>
            <a:endParaRPr lang="en-US" sz="1400" i="1" dirty="0">
              <a:solidFill>
                <a:schemeClr val="tx2">
                  <a:lumMod val="60000"/>
                  <a:lumOff val="40000"/>
                </a:schemeClr>
              </a:solidFill>
              <a:latin typeface="Tahoma" pitchFamily="34" charset="0"/>
              <a:cs typeface="Tahoma" pitchFamily="34" charset="0"/>
            </a:endParaRPr>
          </a:p>
        </p:txBody>
      </p:sp>
      <p:pic>
        <p:nvPicPr>
          <p:cNvPr id="18" name="Picture 2"/>
          <p:cNvPicPr>
            <a:picLocks noChangeAspect="1" noChangeArrowheads="1"/>
          </p:cNvPicPr>
          <p:nvPr/>
        </p:nvPicPr>
        <p:blipFill>
          <a:blip r:embed="rId2"/>
          <a:srcRect/>
          <a:stretch>
            <a:fillRect/>
          </a:stretch>
        </p:blipFill>
        <p:spPr bwMode="auto">
          <a:xfrm>
            <a:off x="2428860" y="1428736"/>
            <a:ext cx="467095" cy="714380"/>
          </a:xfrm>
          <a:prstGeom prst="rect">
            <a:avLst/>
          </a:prstGeom>
          <a:noFill/>
          <a:ln w="9525">
            <a:noFill/>
            <a:miter lim="800000"/>
            <a:headEnd/>
            <a:tailEnd/>
          </a:ln>
        </p:spPr>
      </p:pic>
      <p:pic>
        <p:nvPicPr>
          <p:cNvPr id="19" name="Picture 3"/>
          <p:cNvPicPr>
            <a:picLocks noChangeAspect="1" noChangeArrowheads="1"/>
          </p:cNvPicPr>
          <p:nvPr/>
        </p:nvPicPr>
        <p:blipFill>
          <a:blip r:embed="rId3"/>
          <a:srcRect/>
          <a:stretch>
            <a:fillRect/>
          </a:stretch>
        </p:blipFill>
        <p:spPr bwMode="auto">
          <a:xfrm>
            <a:off x="3333746" y="1428736"/>
            <a:ext cx="527212" cy="642942"/>
          </a:xfrm>
          <a:prstGeom prst="rect">
            <a:avLst/>
          </a:prstGeom>
          <a:noFill/>
          <a:ln w="9525">
            <a:noFill/>
            <a:miter lim="800000"/>
            <a:headEnd/>
            <a:tailEnd/>
          </a:ln>
        </p:spPr>
      </p:pic>
      <p:pic>
        <p:nvPicPr>
          <p:cNvPr id="20" name="Picture 5"/>
          <p:cNvPicPr>
            <a:picLocks noChangeAspect="1" noChangeArrowheads="1"/>
          </p:cNvPicPr>
          <p:nvPr/>
        </p:nvPicPr>
        <p:blipFill>
          <a:blip r:embed="rId4"/>
          <a:srcRect/>
          <a:stretch>
            <a:fillRect/>
          </a:stretch>
        </p:blipFill>
        <p:spPr bwMode="auto">
          <a:xfrm>
            <a:off x="4191002" y="1357298"/>
            <a:ext cx="666750" cy="714375"/>
          </a:xfrm>
          <a:prstGeom prst="rect">
            <a:avLst/>
          </a:prstGeom>
          <a:noFill/>
          <a:ln w="9525">
            <a:noFill/>
            <a:miter lim="800000"/>
            <a:headEnd/>
            <a:tailEnd/>
          </a:ln>
        </p:spPr>
      </p:pic>
      <p:pic>
        <p:nvPicPr>
          <p:cNvPr id="1030" name="Picture 6"/>
          <p:cNvPicPr>
            <a:picLocks noChangeAspect="1" noChangeArrowheads="1"/>
          </p:cNvPicPr>
          <p:nvPr/>
        </p:nvPicPr>
        <p:blipFill>
          <a:blip r:embed="rId5"/>
          <a:srcRect/>
          <a:stretch>
            <a:fillRect/>
          </a:stretch>
        </p:blipFill>
        <p:spPr bwMode="auto">
          <a:xfrm>
            <a:off x="2500298" y="2143116"/>
            <a:ext cx="357190" cy="457936"/>
          </a:xfrm>
          <a:prstGeom prst="rect">
            <a:avLst/>
          </a:prstGeom>
          <a:noFill/>
          <a:ln w="9525">
            <a:noFill/>
            <a:miter lim="800000"/>
            <a:headEnd/>
            <a:tailEnd/>
          </a:ln>
        </p:spPr>
      </p:pic>
      <p:pic>
        <p:nvPicPr>
          <p:cNvPr id="22" name="Picture 6"/>
          <p:cNvPicPr>
            <a:picLocks noChangeAspect="1" noChangeArrowheads="1"/>
          </p:cNvPicPr>
          <p:nvPr/>
        </p:nvPicPr>
        <p:blipFill>
          <a:blip r:embed="rId5"/>
          <a:srcRect/>
          <a:stretch>
            <a:fillRect/>
          </a:stretch>
        </p:blipFill>
        <p:spPr bwMode="auto">
          <a:xfrm>
            <a:off x="3405184" y="2613874"/>
            <a:ext cx="357190" cy="457936"/>
          </a:xfrm>
          <a:prstGeom prst="rect">
            <a:avLst/>
          </a:prstGeom>
          <a:noFill/>
          <a:ln w="9525">
            <a:noFill/>
            <a:miter lim="800000"/>
            <a:headEnd/>
            <a:tailEnd/>
          </a:ln>
        </p:spPr>
      </p:pic>
      <p:pic>
        <p:nvPicPr>
          <p:cNvPr id="23" name="Picture 6"/>
          <p:cNvPicPr>
            <a:picLocks noChangeAspect="1" noChangeArrowheads="1"/>
          </p:cNvPicPr>
          <p:nvPr/>
        </p:nvPicPr>
        <p:blipFill>
          <a:blip r:embed="rId5"/>
          <a:srcRect/>
          <a:stretch>
            <a:fillRect/>
          </a:stretch>
        </p:blipFill>
        <p:spPr bwMode="auto">
          <a:xfrm>
            <a:off x="2500298" y="3150217"/>
            <a:ext cx="357190" cy="457936"/>
          </a:xfrm>
          <a:prstGeom prst="rect">
            <a:avLst/>
          </a:prstGeom>
          <a:noFill/>
          <a:ln w="9525">
            <a:noFill/>
            <a:miter lim="800000"/>
            <a:headEnd/>
            <a:tailEnd/>
          </a:ln>
        </p:spPr>
      </p:pic>
      <p:pic>
        <p:nvPicPr>
          <p:cNvPr id="24" name="Picture 6"/>
          <p:cNvPicPr>
            <a:picLocks noChangeAspect="1" noChangeArrowheads="1"/>
          </p:cNvPicPr>
          <p:nvPr/>
        </p:nvPicPr>
        <p:blipFill>
          <a:blip r:embed="rId5"/>
          <a:srcRect/>
          <a:stretch>
            <a:fillRect/>
          </a:stretch>
        </p:blipFill>
        <p:spPr bwMode="auto">
          <a:xfrm>
            <a:off x="3405184" y="3150217"/>
            <a:ext cx="357190" cy="457936"/>
          </a:xfrm>
          <a:prstGeom prst="rect">
            <a:avLst/>
          </a:prstGeom>
          <a:noFill/>
          <a:ln w="9525">
            <a:noFill/>
            <a:miter lim="800000"/>
            <a:headEnd/>
            <a:tailEnd/>
          </a:ln>
        </p:spPr>
      </p:pic>
      <p:pic>
        <p:nvPicPr>
          <p:cNvPr id="25" name="Picture 6"/>
          <p:cNvPicPr>
            <a:picLocks noChangeAspect="1" noChangeArrowheads="1"/>
          </p:cNvPicPr>
          <p:nvPr/>
        </p:nvPicPr>
        <p:blipFill>
          <a:blip r:embed="rId5"/>
          <a:srcRect/>
          <a:stretch>
            <a:fillRect/>
          </a:stretch>
        </p:blipFill>
        <p:spPr bwMode="auto">
          <a:xfrm>
            <a:off x="4333878" y="3685444"/>
            <a:ext cx="357190" cy="457936"/>
          </a:xfrm>
          <a:prstGeom prst="rect">
            <a:avLst/>
          </a:prstGeom>
          <a:noFill/>
          <a:ln w="9525">
            <a:noFill/>
            <a:miter lim="800000"/>
            <a:headEnd/>
            <a:tailEnd/>
          </a:ln>
        </p:spPr>
      </p:pic>
      <p:sp>
        <p:nvSpPr>
          <p:cNvPr id="26" name="TextBox 25"/>
          <p:cNvSpPr txBox="1"/>
          <p:nvPr/>
        </p:nvSpPr>
        <p:spPr>
          <a:xfrm>
            <a:off x="357158" y="2663287"/>
            <a:ext cx="1928826" cy="30777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r"/>
            <a:r>
              <a:rPr lang="en-GB" sz="1400" i="1" dirty="0" smtClean="0">
                <a:solidFill>
                  <a:schemeClr val="tx2">
                    <a:lumMod val="60000"/>
                    <a:lumOff val="40000"/>
                  </a:schemeClr>
                </a:solidFill>
                <a:latin typeface="Tahoma" pitchFamily="34" charset="0"/>
                <a:cs typeface="Tahoma" pitchFamily="34" charset="0"/>
              </a:rPr>
              <a:t>Expiry Time</a:t>
            </a:r>
            <a:endParaRPr lang="en-US" sz="1400" i="1" dirty="0">
              <a:solidFill>
                <a:schemeClr val="tx2">
                  <a:lumMod val="60000"/>
                  <a:lumOff val="40000"/>
                </a:schemeClr>
              </a:solidFill>
              <a:latin typeface="Tahoma" pitchFamily="34" charset="0"/>
              <a:cs typeface="Tahoma" pitchFamily="34" charset="0"/>
            </a:endParaRPr>
          </a:p>
        </p:txBody>
      </p:sp>
      <p:sp>
        <p:nvSpPr>
          <p:cNvPr id="27" name="TextBox 26"/>
          <p:cNvSpPr txBox="1"/>
          <p:nvPr/>
        </p:nvSpPr>
        <p:spPr>
          <a:xfrm>
            <a:off x="357158" y="3071810"/>
            <a:ext cx="1928826" cy="52322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r"/>
            <a:r>
              <a:rPr lang="en-GB" sz="1400" i="1" dirty="0" smtClean="0">
                <a:solidFill>
                  <a:schemeClr val="tx2">
                    <a:lumMod val="60000"/>
                    <a:lumOff val="40000"/>
                  </a:schemeClr>
                </a:solidFill>
                <a:latin typeface="Tahoma" pitchFamily="34" charset="0"/>
                <a:cs typeface="Tahoma" pitchFamily="34" charset="0"/>
              </a:rPr>
              <a:t>Limited Users &amp; Expiry Time</a:t>
            </a:r>
            <a:endParaRPr lang="en-US" sz="1400" i="1" dirty="0">
              <a:solidFill>
                <a:schemeClr val="tx2">
                  <a:lumMod val="60000"/>
                  <a:lumOff val="40000"/>
                </a:schemeClr>
              </a:solidFill>
              <a:latin typeface="Tahoma" pitchFamily="34" charset="0"/>
              <a:cs typeface="Tahoma" pitchFamily="34" charset="0"/>
            </a:endParaRPr>
          </a:p>
        </p:txBody>
      </p:sp>
      <p:sp>
        <p:nvSpPr>
          <p:cNvPr id="28" name="TextBox 27"/>
          <p:cNvSpPr txBox="1"/>
          <p:nvPr/>
        </p:nvSpPr>
        <p:spPr>
          <a:xfrm>
            <a:off x="357158" y="3733728"/>
            <a:ext cx="1928826" cy="30777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r"/>
            <a:r>
              <a:rPr lang="en-GB" sz="1400" i="1" dirty="0" smtClean="0">
                <a:solidFill>
                  <a:schemeClr val="tx2">
                    <a:lumMod val="60000"/>
                    <a:lumOff val="40000"/>
                  </a:schemeClr>
                </a:solidFill>
                <a:latin typeface="Tahoma" pitchFamily="34" charset="0"/>
                <a:cs typeface="Tahoma" pitchFamily="34" charset="0"/>
              </a:rPr>
              <a:t>Limited Uses</a:t>
            </a:r>
            <a:endParaRPr lang="en-US" sz="1400" i="1" dirty="0">
              <a:solidFill>
                <a:schemeClr val="tx2">
                  <a:lumMod val="60000"/>
                  <a:lumOff val="40000"/>
                </a:schemeClr>
              </a:solidFill>
              <a:latin typeface="Tahoma" pitchFamily="34" charset="0"/>
              <a:cs typeface="Tahoma" pitchFamily="34" charset="0"/>
            </a:endParaRPr>
          </a:p>
        </p:txBody>
      </p:sp>
      <p:pic>
        <p:nvPicPr>
          <p:cNvPr id="1031" name="Picture 7"/>
          <p:cNvPicPr>
            <a:picLocks noChangeAspect="1" noChangeArrowheads="1"/>
          </p:cNvPicPr>
          <p:nvPr/>
        </p:nvPicPr>
        <p:blipFill>
          <a:blip r:embed="rId6"/>
          <a:srcRect/>
          <a:stretch>
            <a:fillRect/>
          </a:stretch>
        </p:blipFill>
        <p:spPr bwMode="auto">
          <a:xfrm>
            <a:off x="4333878" y="2613874"/>
            <a:ext cx="357190" cy="435597"/>
          </a:xfrm>
          <a:prstGeom prst="rect">
            <a:avLst/>
          </a:prstGeom>
          <a:noFill/>
          <a:ln w="9525">
            <a:noFill/>
            <a:miter lim="800000"/>
            <a:headEnd/>
            <a:tailEnd/>
          </a:ln>
        </p:spPr>
      </p:pic>
      <p:pic>
        <p:nvPicPr>
          <p:cNvPr id="30" name="Picture 7"/>
          <p:cNvPicPr>
            <a:picLocks noChangeAspect="1" noChangeArrowheads="1"/>
          </p:cNvPicPr>
          <p:nvPr/>
        </p:nvPicPr>
        <p:blipFill>
          <a:blip r:embed="rId6"/>
          <a:srcRect/>
          <a:stretch>
            <a:fillRect/>
          </a:stretch>
        </p:blipFill>
        <p:spPr bwMode="auto">
          <a:xfrm>
            <a:off x="2500298" y="2613874"/>
            <a:ext cx="357190" cy="435597"/>
          </a:xfrm>
          <a:prstGeom prst="rect">
            <a:avLst/>
          </a:prstGeom>
          <a:noFill/>
          <a:ln w="9525">
            <a:noFill/>
            <a:miter lim="800000"/>
            <a:headEnd/>
            <a:tailEnd/>
          </a:ln>
        </p:spPr>
      </p:pic>
      <p:pic>
        <p:nvPicPr>
          <p:cNvPr id="31" name="Picture 7"/>
          <p:cNvPicPr>
            <a:picLocks noChangeAspect="1" noChangeArrowheads="1"/>
          </p:cNvPicPr>
          <p:nvPr/>
        </p:nvPicPr>
        <p:blipFill>
          <a:blip r:embed="rId6"/>
          <a:srcRect/>
          <a:stretch>
            <a:fillRect/>
          </a:stretch>
        </p:blipFill>
        <p:spPr bwMode="auto">
          <a:xfrm>
            <a:off x="3405184" y="2143116"/>
            <a:ext cx="357190" cy="435597"/>
          </a:xfrm>
          <a:prstGeom prst="rect">
            <a:avLst/>
          </a:prstGeom>
          <a:noFill/>
          <a:ln w="9525">
            <a:noFill/>
            <a:miter lim="800000"/>
            <a:headEnd/>
            <a:tailEnd/>
          </a:ln>
        </p:spPr>
      </p:pic>
      <p:pic>
        <p:nvPicPr>
          <p:cNvPr id="32" name="Picture 7"/>
          <p:cNvPicPr>
            <a:picLocks noChangeAspect="1" noChangeArrowheads="1"/>
          </p:cNvPicPr>
          <p:nvPr/>
        </p:nvPicPr>
        <p:blipFill>
          <a:blip r:embed="rId6"/>
          <a:srcRect/>
          <a:stretch>
            <a:fillRect/>
          </a:stretch>
        </p:blipFill>
        <p:spPr bwMode="auto">
          <a:xfrm>
            <a:off x="4333878" y="2143116"/>
            <a:ext cx="357190" cy="435597"/>
          </a:xfrm>
          <a:prstGeom prst="rect">
            <a:avLst/>
          </a:prstGeom>
          <a:noFill/>
          <a:ln w="9525">
            <a:noFill/>
            <a:miter lim="800000"/>
            <a:headEnd/>
            <a:tailEnd/>
          </a:ln>
        </p:spPr>
      </p:pic>
      <p:pic>
        <p:nvPicPr>
          <p:cNvPr id="33" name="Picture 7"/>
          <p:cNvPicPr>
            <a:picLocks noChangeAspect="1" noChangeArrowheads="1"/>
          </p:cNvPicPr>
          <p:nvPr/>
        </p:nvPicPr>
        <p:blipFill>
          <a:blip r:embed="rId6"/>
          <a:srcRect/>
          <a:stretch>
            <a:fillRect/>
          </a:stretch>
        </p:blipFill>
        <p:spPr bwMode="auto">
          <a:xfrm>
            <a:off x="4333878" y="3143248"/>
            <a:ext cx="357190" cy="435597"/>
          </a:xfrm>
          <a:prstGeom prst="rect">
            <a:avLst/>
          </a:prstGeom>
          <a:noFill/>
          <a:ln w="9525">
            <a:noFill/>
            <a:miter lim="800000"/>
            <a:headEnd/>
            <a:tailEnd/>
          </a:ln>
        </p:spPr>
      </p:pic>
      <p:pic>
        <p:nvPicPr>
          <p:cNvPr id="34" name="Picture 7"/>
          <p:cNvPicPr>
            <a:picLocks noChangeAspect="1" noChangeArrowheads="1"/>
          </p:cNvPicPr>
          <p:nvPr/>
        </p:nvPicPr>
        <p:blipFill>
          <a:blip r:embed="rId6"/>
          <a:srcRect/>
          <a:stretch>
            <a:fillRect/>
          </a:stretch>
        </p:blipFill>
        <p:spPr bwMode="auto">
          <a:xfrm>
            <a:off x="3405184" y="3707783"/>
            <a:ext cx="357190" cy="435597"/>
          </a:xfrm>
          <a:prstGeom prst="rect">
            <a:avLst/>
          </a:prstGeom>
          <a:noFill/>
          <a:ln w="9525">
            <a:noFill/>
            <a:miter lim="800000"/>
            <a:headEnd/>
            <a:tailEnd/>
          </a:ln>
        </p:spPr>
      </p:pic>
      <p:pic>
        <p:nvPicPr>
          <p:cNvPr id="35" name="Picture 7"/>
          <p:cNvPicPr>
            <a:picLocks noChangeAspect="1" noChangeArrowheads="1"/>
          </p:cNvPicPr>
          <p:nvPr/>
        </p:nvPicPr>
        <p:blipFill>
          <a:blip r:embed="rId6"/>
          <a:srcRect/>
          <a:stretch>
            <a:fillRect/>
          </a:stretch>
        </p:blipFill>
        <p:spPr bwMode="auto">
          <a:xfrm>
            <a:off x="2500298" y="3707783"/>
            <a:ext cx="357190" cy="435597"/>
          </a:xfrm>
          <a:prstGeom prst="rect">
            <a:avLst/>
          </a:prstGeom>
          <a:noFill/>
          <a:ln w="9525">
            <a:noFill/>
            <a:miter lim="800000"/>
            <a:headEnd/>
            <a:tailEnd/>
          </a:ln>
        </p:spPr>
      </p:pic>
      <p:sp>
        <p:nvSpPr>
          <p:cNvPr id="36" name="TextBox 35"/>
          <p:cNvSpPr txBox="1"/>
          <p:nvPr/>
        </p:nvSpPr>
        <p:spPr>
          <a:xfrm>
            <a:off x="5000628" y="2140857"/>
            <a:ext cx="2857520" cy="4308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100" dirty="0" smtClean="0">
                <a:solidFill>
                  <a:schemeClr val="tx2">
                    <a:lumMod val="60000"/>
                    <a:lumOff val="40000"/>
                  </a:schemeClr>
                </a:solidFill>
                <a:latin typeface="Tahoma" pitchFamily="34" charset="0"/>
                <a:cs typeface="Tahoma" pitchFamily="34" charset="0"/>
              </a:rPr>
              <a:t>Suitable for multi-user environment, medium to large business</a:t>
            </a:r>
            <a:endParaRPr lang="en-US" sz="1100" dirty="0">
              <a:solidFill>
                <a:schemeClr val="tx2">
                  <a:lumMod val="60000"/>
                  <a:lumOff val="40000"/>
                </a:schemeClr>
              </a:solidFill>
              <a:latin typeface="Tahoma" pitchFamily="34" charset="0"/>
              <a:cs typeface="Tahoma" pitchFamily="34" charset="0"/>
            </a:endParaRPr>
          </a:p>
        </p:txBody>
      </p:sp>
      <p:sp>
        <p:nvSpPr>
          <p:cNvPr id="38" name="TextBox 37"/>
          <p:cNvSpPr txBox="1"/>
          <p:nvPr/>
        </p:nvSpPr>
        <p:spPr>
          <a:xfrm>
            <a:off x="5000628" y="2640923"/>
            <a:ext cx="2857520" cy="4308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100" dirty="0" smtClean="0">
                <a:solidFill>
                  <a:schemeClr val="tx2">
                    <a:lumMod val="60000"/>
                    <a:lumOff val="40000"/>
                  </a:schemeClr>
                </a:solidFill>
                <a:latin typeface="Tahoma" pitchFamily="34" charset="0"/>
                <a:cs typeface="Tahoma" pitchFamily="34" charset="0"/>
              </a:rPr>
              <a:t>Suitable for single-user environment, small business</a:t>
            </a:r>
            <a:endParaRPr lang="en-US" sz="1100" dirty="0">
              <a:solidFill>
                <a:schemeClr val="tx2">
                  <a:lumMod val="60000"/>
                  <a:lumOff val="40000"/>
                </a:schemeClr>
              </a:solidFill>
              <a:latin typeface="Tahoma" pitchFamily="34" charset="0"/>
              <a:cs typeface="Tahoma" pitchFamily="34" charset="0"/>
            </a:endParaRPr>
          </a:p>
        </p:txBody>
      </p:sp>
      <p:sp>
        <p:nvSpPr>
          <p:cNvPr id="39" name="TextBox 38"/>
          <p:cNvSpPr txBox="1"/>
          <p:nvPr/>
        </p:nvSpPr>
        <p:spPr>
          <a:xfrm>
            <a:off x="5000628" y="3140989"/>
            <a:ext cx="2857520" cy="4308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100" dirty="0" smtClean="0">
                <a:solidFill>
                  <a:schemeClr val="tx2">
                    <a:lumMod val="60000"/>
                    <a:lumOff val="40000"/>
                  </a:schemeClr>
                </a:solidFill>
                <a:latin typeface="Tahoma" pitchFamily="34" charset="0"/>
                <a:cs typeface="Tahoma" pitchFamily="34" charset="0"/>
              </a:rPr>
              <a:t>Suitable for multi-user environment, small to medium business</a:t>
            </a:r>
            <a:endParaRPr lang="en-US" sz="1100" dirty="0">
              <a:solidFill>
                <a:schemeClr val="tx2">
                  <a:lumMod val="60000"/>
                  <a:lumOff val="40000"/>
                </a:schemeClr>
              </a:solidFill>
              <a:latin typeface="Tahoma" pitchFamily="34" charset="0"/>
              <a:cs typeface="Tahoma" pitchFamily="34" charset="0"/>
            </a:endParaRPr>
          </a:p>
        </p:txBody>
      </p:sp>
      <p:sp>
        <p:nvSpPr>
          <p:cNvPr id="40" name="TextBox 39"/>
          <p:cNvSpPr txBox="1"/>
          <p:nvPr/>
        </p:nvSpPr>
        <p:spPr>
          <a:xfrm>
            <a:off x="5000628" y="3738894"/>
            <a:ext cx="2857520" cy="2616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100" dirty="0" smtClean="0">
                <a:solidFill>
                  <a:schemeClr val="tx2">
                    <a:lumMod val="60000"/>
                    <a:lumOff val="40000"/>
                  </a:schemeClr>
                </a:solidFill>
                <a:latin typeface="Tahoma" pitchFamily="34" charset="0"/>
                <a:cs typeface="Tahoma" pitchFamily="34" charset="0"/>
              </a:rPr>
              <a:t>Suitable for trial software</a:t>
            </a:r>
            <a:endParaRPr lang="en-US" sz="1100" dirty="0">
              <a:solidFill>
                <a:schemeClr val="tx2">
                  <a:lumMod val="60000"/>
                  <a:lumOff val="40000"/>
                </a:schemeClr>
              </a:solidFill>
              <a:latin typeface="Tahoma" pitchFamily="34" charset="0"/>
              <a:cs typeface="Tahoma"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4"/>
          <p:cNvGrpSpPr/>
          <p:nvPr/>
        </p:nvGrpSpPr>
        <p:grpSpPr>
          <a:xfrm>
            <a:off x="3428992" y="-428652"/>
            <a:ext cx="2357454" cy="7286652"/>
            <a:chOff x="3500430" y="142852"/>
            <a:chExt cx="2357454" cy="7286652"/>
          </a:xfrm>
        </p:grpSpPr>
        <p:pic>
          <p:nvPicPr>
            <p:cNvPr id="1026" name="Picture 2" descr="C:\Documents and Settings\Dave\Desktop\Icons\New Folder\globe.jpg"/>
            <p:cNvPicPr>
              <a:picLocks noChangeAspect="1" noChangeArrowheads="1"/>
            </p:cNvPicPr>
            <p:nvPr/>
          </p:nvPicPr>
          <p:blipFill>
            <a:blip r:embed="rId2"/>
            <a:srcRect/>
            <a:stretch>
              <a:fillRect/>
            </a:stretch>
          </p:blipFill>
          <p:spPr bwMode="auto">
            <a:xfrm>
              <a:off x="4214810" y="2571744"/>
              <a:ext cx="1000621" cy="1112840"/>
            </a:xfrm>
            <a:prstGeom prst="rect">
              <a:avLst/>
            </a:prstGeom>
            <a:noFill/>
          </p:spPr>
        </p:pic>
        <p:grpSp>
          <p:nvGrpSpPr>
            <p:cNvPr id="7" name="Group 12"/>
            <p:cNvGrpSpPr/>
            <p:nvPr/>
          </p:nvGrpSpPr>
          <p:grpSpPr>
            <a:xfrm>
              <a:off x="4214810" y="142853"/>
              <a:ext cx="1643074" cy="7286651"/>
              <a:chOff x="3929058" y="-1469822"/>
              <a:chExt cx="2802891" cy="11162529"/>
            </a:xfrm>
          </p:grpSpPr>
          <p:sp>
            <p:nvSpPr>
              <p:cNvPr id="5" name="Arc 4"/>
              <p:cNvSpPr/>
              <p:nvPr/>
            </p:nvSpPr>
            <p:spPr>
              <a:xfrm>
                <a:off x="3929058" y="1714488"/>
                <a:ext cx="2071702" cy="2714644"/>
              </a:xfrm>
              <a:prstGeom prst="arc">
                <a:avLst>
                  <a:gd name="adj1" fmla="val 16200000"/>
                  <a:gd name="adj2" fmla="val 5269420"/>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Connector 8"/>
              <p:cNvCxnSpPr>
                <a:stCxn id="5" idx="0"/>
              </p:cNvCxnSpPr>
              <p:nvPr/>
            </p:nvCxnSpPr>
            <p:spPr>
              <a:xfrm rot="10800000" flipH="1">
                <a:off x="4964911" y="-1469822"/>
                <a:ext cx="1035849" cy="318431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p:cNvCxnSpPr>
              <p:nvPr/>
            </p:nvCxnSpPr>
            <p:spPr>
              <a:xfrm rot="10800000" flipH="1" flipV="1">
                <a:off x="5022259" y="4427050"/>
                <a:ext cx="1709690" cy="5265657"/>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8" name="Group 42"/>
            <p:cNvGrpSpPr/>
            <p:nvPr/>
          </p:nvGrpSpPr>
          <p:grpSpPr>
            <a:xfrm flipH="1">
              <a:off x="3500430" y="142852"/>
              <a:ext cx="1714512" cy="7286652"/>
              <a:chOff x="3929058" y="-1469822"/>
              <a:chExt cx="2924755" cy="11162531"/>
            </a:xfrm>
          </p:grpSpPr>
          <p:sp>
            <p:nvSpPr>
              <p:cNvPr id="44" name="Arc 43"/>
              <p:cNvSpPr/>
              <p:nvPr/>
            </p:nvSpPr>
            <p:spPr>
              <a:xfrm>
                <a:off x="3929058" y="1714488"/>
                <a:ext cx="2071702" cy="2714644"/>
              </a:xfrm>
              <a:prstGeom prst="arc">
                <a:avLst>
                  <a:gd name="adj1" fmla="val 16200000"/>
                  <a:gd name="adj2" fmla="val 5269420"/>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5" name="Straight Connector 44"/>
              <p:cNvCxnSpPr>
                <a:stCxn id="44" idx="0"/>
              </p:cNvCxnSpPr>
              <p:nvPr/>
            </p:nvCxnSpPr>
            <p:spPr>
              <a:xfrm rot="10800000" flipH="1">
                <a:off x="4964911" y="-1469822"/>
                <a:ext cx="1035849" cy="318431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4" idx="2"/>
              </p:cNvCxnSpPr>
              <p:nvPr/>
            </p:nvCxnSpPr>
            <p:spPr>
              <a:xfrm>
                <a:off x="5022259" y="4427050"/>
                <a:ext cx="1831554" cy="5265659"/>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pic>
        <p:nvPicPr>
          <p:cNvPr id="1041" name="Picture 17" descr="C:\Documents and Settings\Dave\Desktop\My-computer-256x256.png"/>
          <p:cNvPicPr>
            <a:picLocks noChangeAspect="1" noChangeArrowheads="1"/>
          </p:cNvPicPr>
          <p:nvPr/>
        </p:nvPicPr>
        <p:blipFill>
          <a:blip r:embed="rId3"/>
          <a:srcRect/>
          <a:stretch>
            <a:fillRect/>
          </a:stretch>
        </p:blipFill>
        <p:spPr bwMode="auto">
          <a:xfrm>
            <a:off x="2500298" y="1428736"/>
            <a:ext cx="1000132" cy="1000132"/>
          </a:xfrm>
          <a:prstGeom prst="rect">
            <a:avLst/>
          </a:prstGeom>
          <a:noFill/>
        </p:spPr>
      </p:pic>
      <p:sp>
        <p:nvSpPr>
          <p:cNvPr id="76" name="TextBox 75"/>
          <p:cNvSpPr txBox="1"/>
          <p:nvPr/>
        </p:nvSpPr>
        <p:spPr>
          <a:xfrm>
            <a:off x="5000628" y="2428868"/>
            <a:ext cx="2500330" cy="1077218"/>
          </a:xfrm>
          <a:prstGeom prst="rect">
            <a:avLst/>
          </a:prstGeom>
          <a:noFill/>
          <a:effectLst/>
        </p:spPr>
        <p:txBody>
          <a:bodyPr wrap="square" rtlCol="0">
            <a:spAutoFit/>
          </a:bodyPr>
          <a:lstStyle/>
          <a:p>
            <a:r>
              <a:rPr lang="en-GB" sz="3200" dirty="0" smtClean="0">
                <a:solidFill>
                  <a:schemeClr val="bg1">
                    <a:lumMod val="75000"/>
                  </a:schemeClr>
                </a:solidFill>
              </a:rPr>
              <a:t>Deployment</a:t>
            </a:r>
          </a:p>
          <a:p>
            <a:r>
              <a:rPr lang="en-GB" sz="3200" dirty="0" smtClean="0">
                <a:solidFill>
                  <a:schemeClr val="bg1">
                    <a:lumMod val="75000"/>
                  </a:schemeClr>
                </a:solidFill>
              </a:rPr>
              <a:t>Side</a:t>
            </a:r>
            <a:endParaRPr lang="en-US" sz="3200" dirty="0">
              <a:solidFill>
                <a:schemeClr val="bg1">
                  <a:lumMod val="75000"/>
                </a:schemeClr>
              </a:solidFill>
            </a:endParaRPr>
          </a:p>
        </p:txBody>
      </p:sp>
      <p:sp>
        <p:nvSpPr>
          <p:cNvPr id="52" name="Freeform 51"/>
          <p:cNvSpPr/>
          <p:nvPr/>
        </p:nvSpPr>
        <p:spPr>
          <a:xfrm flipH="1">
            <a:off x="2857488" y="714356"/>
            <a:ext cx="2357454" cy="714380"/>
          </a:xfrm>
          <a:custGeom>
            <a:avLst/>
            <a:gdLst>
              <a:gd name="connsiteX0" fmla="*/ 0 w 4274456"/>
              <a:gd name="connsiteY0" fmla="*/ 254000 h 2443238"/>
              <a:gd name="connsiteX1" fmla="*/ 1045028 w 4274456"/>
              <a:gd name="connsiteY1" fmla="*/ 50800 h 2443238"/>
              <a:gd name="connsiteX2" fmla="*/ 1828800 w 4274456"/>
              <a:gd name="connsiteY2" fmla="*/ 7257 h 2443238"/>
              <a:gd name="connsiteX3" fmla="*/ 2496457 w 4274456"/>
              <a:gd name="connsiteY3" fmla="*/ 94343 h 2443238"/>
              <a:gd name="connsiteX4" fmla="*/ 3048000 w 4274456"/>
              <a:gd name="connsiteY4" fmla="*/ 355600 h 2443238"/>
              <a:gd name="connsiteX5" fmla="*/ 3483428 w 4274456"/>
              <a:gd name="connsiteY5" fmla="*/ 703943 h 2443238"/>
              <a:gd name="connsiteX6" fmla="*/ 3933371 w 4274456"/>
              <a:gd name="connsiteY6" fmla="*/ 1328057 h 2443238"/>
              <a:gd name="connsiteX7" fmla="*/ 4107543 w 4274456"/>
              <a:gd name="connsiteY7" fmla="*/ 1778000 h 2443238"/>
              <a:gd name="connsiteX8" fmla="*/ 4252685 w 4274456"/>
              <a:gd name="connsiteY8" fmla="*/ 2344057 h 2443238"/>
              <a:gd name="connsiteX9" fmla="*/ 4238171 w 4274456"/>
              <a:gd name="connsiteY9" fmla="*/ 2373086 h 244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4456" h="2443238">
                <a:moveTo>
                  <a:pt x="0" y="254000"/>
                </a:moveTo>
                <a:cubicBezTo>
                  <a:pt x="370114" y="172962"/>
                  <a:pt x="740228" y="91924"/>
                  <a:pt x="1045028" y="50800"/>
                </a:cubicBezTo>
                <a:cubicBezTo>
                  <a:pt x="1349828" y="9676"/>
                  <a:pt x="1586895" y="0"/>
                  <a:pt x="1828800" y="7257"/>
                </a:cubicBezTo>
                <a:cubicBezTo>
                  <a:pt x="2070705" y="14514"/>
                  <a:pt x="2293257" y="36286"/>
                  <a:pt x="2496457" y="94343"/>
                </a:cubicBezTo>
                <a:cubicBezTo>
                  <a:pt x="2699657" y="152400"/>
                  <a:pt x="2883505" y="254000"/>
                  <a:pt x="3048000" y="355600"/>
                </a:cubicBezTo>
                <a:cubicBezTo>
                  <a:pt x="3212495" y="457200"/>
                  <a:pt x="3335866" y="541867"/>
                  <a:pt x="3483428" y="703943"/>
                </a:cubicBezTo>
                <a:cubicBezTo>
                  <a:pt x="3630990" y="866019"/>
                  <a:pt x="3829352" y="1149048"/>
                  <a:pt x="3933371" y="1328057"/>
                </a:cubicBezTo>
                <a:cubicBezTo>
                  <a:pt x="4037390" y="1507066"/>
                  <a:pt x="4054324" y="1608667"/>
                  <a:pt x="4107543" y="1778000"/>
                </a:cubicBezTo>
                <a:cubicBezTo>
                  <a:pt x="4160762" y="1947333"/>
                  <a:pt x="4230914" y="2244876"/>
                  <a:pt x="4252685" y="2344057"/>
                </a:cubicBezTo>
                <a:cubicBezTo>
                  <a:pt x="4274456" y="2443238"/>
                  <a:pt x="4256313" y="2408162"/>
                  <a:pt x="4238171" y="2373086"/>
                </a:cubicBezTo>
              </a:path>
            </a:pathLst>
          </a:custGeom>
          <a:ln w="38100" cmpd="sng">
            <a:solidFill>
              <a:srgbClr val="0033CC"/>
            </a:solidFill>
            <a:prstDash val="dash"/>
            <a:tailEnd type="stealth" w="lg" len="lg"/>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1" name="Picture 17" descr="C:\Documents and Settings\Dave\Desktop\My-computer-256x256.png"/>
          <p:cNvPicPr>
            <a:picLocks noChangeAspect="1" noChangeArrowheads="1"/>
          </p:cNvPicPr>
          <p:nvPr/>
        </p:nvPicPr>
        <p:blipFill>
          <a:blip r:embed="rId3"/>
          <a:srcRect/>
          <a:stretch>
            <a:fillRect/>
          </a:stretch>
        </p:blipFill>
        <p:spPr bwMode="auto">
          <a:xfrm flipH="1">
            <a:off x="4786314" y="785794"/>
            <a:ext cx="1000132" cy="1000132"/>
          </a:xfrm>
          <a:prstGeom prst="rect">
            <a:avLst/>
          </a:prstGeom>
          <a:noFill/>
        </p:spPr>
      </p:pic>
      <p:grpSp>
        <p:nvGrpSpPr>
          <p:cNvPr id="112" name="Group 111"/>
          <p:cNvGrpSpPr/>
          <p:nvPr/>
        </p:nvGrpSpPr>
        <p:grpSpPr>
          <a:xfrm>
            <a:off x="5715008" y="214290"/>
            <a:ext cx="3428992" cy="938719"/>
            <a:chOff x="6286512" y="857232"/>
            <a:chExt cx="3428992" cy="938719"/>
          </a:xfrm>
        </p:grpSpPr>
        <p:pic>
          <p:nvPicPr>
            <p:cNvPr id="1028" name="Picture 4" descr="C:\Documents and Settings\Dave\Desktop\redball_1.png"/>
            <p:cNvPicPr>
              <a:picLocks noChangeAspect="1" noChangeArrowheads="1"/>
            </p:cNvPicPr>
            <p:nvPr/>
          </p:nvPicPr>
          <p:blipFill>
            <a:blip r:embed="rId4"/>
            <a:srcRect/>
            <a:stretch>
              <a:fillRect/>
            </a:stretch>
          </p:blipFill>
          <p:spPr bwMode="auto">
            <a:xfrm>
              <a:off x="6286512" y="857232"/>
              <a:ext cx="381000" cy="368300"/>
            </a:xfrm>
            <a:prstGeom prst="rect">
              <a:avLst/>
            </a:prstGeom>
            <a:noFill/>
          </p:spPr>
        </p:pic>
        <p:sp>
          <p:nvSpPr>
            <p:cNvPr id="91" name="TextBox 90"/>
            <p:cNvSpPr txBox="1"/>
            <p:nvPr/>
          </p:nvSpPr>
          <p:spPr>
            <a:xfrm>
              <a:off x="6643702" y="857232"/>
              <a:ext cx="3071802" cy="938719"/>
            </a:xfrm>
            <a:prstGeom prst="rect">
              <a:avLst/>
            </a:prstGeom>
            <a:noFill/>
          </p:spPr>
          <p:txBody>
            <a:bodyPr wrap="square" rtlCol="0">
              <a:spAutoFit/>
            </a:bodyPr>
            <a:lstStyle/>
            <a:p>
              <a:r>
                <a:rPr lang="en-GB" sz="1100" dirty="0" smtClean="0">
                  <a:solidFill>
                    <a:srgbClr val="FF0000"/>
                  </a:solidFill>
                  <a:latin typeface="Comic Sans MS" pitchFamily="66" charset="0"/>
                </a:rPr>
                <a:t>Build the software. Either;</a:t>
              </a:r>
            </a:p>
            <a:p>
              <a:pPr marL="228600" indent="-228600">
                <a:buAutoNum type="alphaLcParenBoth"/>
              </a:pPr>
              <a:r>
                <a:rPr lang="en-GB" sz="1100" dirty="0" smtClean="0">
                  <a:solidFill>
                    <a:srgbClr val="FF0000"/>
                  </a:solidFill>
                  <a:latin typeface="Comic Sans MS" pitchFamily="66" charset="0"/>
                </a:rPr>
                <a:t>Include signed license if expiry determined by time or usage</a:t>
              </a:r>
            </a:p>
            <a:p>
              <a:pPr marL="228600" indent="-228600">
                <a:buAutoNum type="alphaLcParenBoth"/>
              </a:pPr>
              <a:r>
                <a:rPr lang="en-GB" sz="1100" dirty="0" smtClean="0">
                  <a:solidFill>
                    <a:srgbClr val="FF0000"/>
                  </a:solidFill>
                  <a:latin typeface="Comic Sans MS" pitchFamily="66" charset="0"/>
                </a:rPr>
                <a:t> Exclude license if licensing per user or machine</a:t>
              </a:r>
              <a:endParaRPr lang="en-US" sz="1100" dirty="0">
                <a:solidFill>
                  <a:srgbClr val="FF0000"/>
                </a:solidFill>
                <a:latin typeface="Comic Sans MS" pitchFamily="66" charset="0"/>
              </a:endParaRPr>
            </a:p>
          </p:txBody>
        </p:sp>
      </p:grpSp>
      <p:grpSp>
        <p:nvGrpSpPr>
          <p:cNvPr id="95" name="Group 94"/>
          <p:cNvGrpSpPr/>
          <p:nvPr/>
        </p:nvGrpSpPr>
        <p:grpSpPr>
          <a:xfrm>
            <a:off x="3286116" y="346056"/>
            <a:ext cx="2357454" cy="368300"/>
            <a:chOff x="3000364" y="285728"/>
            <a:chExt cx="2357454" cy="368300"/>
          </a:xfrm>
        </p:grpSpPr>
        <p:pic>
          <p:nvPicPr>
            <p:cNvPr id="1029" name="Picture 5" descr="C:\Documents and Settings\Dave\Desktop\redball_2.png"/>
            <p:cNvPicPr>
              <a:picLocks noChangeAspect="1" noChangeArrowheads="1"/>
            </p:cNvPicPr>
            <p:nvPr/>
          </p:nvPicPr>
          <p:blipFill>
            <a:blip r:embed="rId5"/>
            <a:srcRect/>
            <a:stretch>
              <a:fillRect/>
            </a:stretch>
          </p:blipFill>
          <p:spPr bwMode="auto">
            <a:xfrm>
              <a:off x="3000364" y="285728"/>
              <a:ext cx="381000" cy="368300"/>
            </a:xfrm>
            <a:prstGeom prst="rect">
              <a:avLst/>
            </a:prstGeom>
            <a:noFill/>
          </p:spPr>
        </p:pic>
        <p:sp>
          <p:nvSpPr>
            <p:cNvPr id="93" name="TextBox 92"/>
            <p:cNvSpPr txBox="1"/>
            <p:nvPr/>
          </p:nvSpPr>
          <p:spPr>
            <a:xfrm>
              <a:off x="3286116" y="309870"/>
              <a:ext cx="2071702" cy="261610"/>
            </a:xfrm>
            <a:prstGeom prst="rect">
              <a:avLst/>
            </a:prstGeom>
            <a:noFill/>
          </p:spPr>
          <p:txBody>
            <a:bodyPr wrap="square" rtlCol="0">
              <a:spAutoFit/>
            </a:bodyPr>
            <a:lstStyle/>
            <a:p>
              <a:r>
                <a:rPr lang="en-GB" sz="1100" dirty="0" smtClean="0">
                  <a:solidFill>
                    <a:srgbClr val="FF0000"/>
                  </a:solidFill>
                  <a:latin typeface="Comic Sans MS" pitchFamily="66" charset="0"/>
                </a:rPr>
                <a:t>Deploy the software</a:t>
              </a:r>
              <a:endParaRPr lang="en-US" sz="1100" dirty="0">
                <a:solidFill>
                  <a:srgbClr val="FF0000"/>
                </a:solidFill>
                <a:latin typeface="Comic Sans MS" pitchFamily="66" charset="0"/>
              </a:endParaRPr>
            </a:p>
          </p:txBody>
        </p:sp>
      </p:grpSp>
      <p:grpSp>
        <p:nvGrpSpPr>
          <p:cNvPr id="111" name="Group 110"/>
          <p:cNvGrpSpPr/>
          <p:nvPr/>
        </p:nvGrpSpPr>
        <p:grpSpPr>
          <a:xfrm>
            <a:off x="214282" y="1785926"/>
            <a:ext cx="2285984" cy="600164"/>
            <a:chOff x="-214314" y="1828704"/>
            <a:chExt cx="2285984" cy="600164"/>
          </a:xfrm>
        </p:grpSpPr>
        <p:pic>
          <p:nvPicPr>
            <p:cNvPr id="31" name="Picture 6" descr="C:\Documents and Settings\Dave\Desktop\redball_3.png"/>
            <p:cNvPicPr>
              <a:picLocks noChangeAspect="1" noChangeArrowheads="1"/>
            </p:cNvPicPr>
            <p:nvPr/>
          </p:nvPicPr>
          <p:blipFill>
            <a:blip r:embed="rId6"/>
            <a:srcRect/>
            <a:stretch>
              <a:fillRect/>
            </a:stretch>
          </p:blipFill>
          <p:spPr bwMode="auto">
            <a:xfrm>
              <a:off x="1690670" y="1857364"/>
              <a:ext cx="381000" cy="368300"/>
            </a:xfrm>
            <a:prstGeom prst="rect">
              <a:avLst/>
            </a:prstGeom>
            <a:noFill/>
          </p:spPr>
        </p:pic>
        <p:sp>
          <p:nvSpPr>
            <p:cNvPr id="109" name="TextBox 108"/>
            <p:cNvSpPr txBox="1"/>
            <p:nvPr/>
          </p:nvSpPr>
          <p:spPr>
            <a:xfrm>
              <a:off x="-214314" y="1828704"/>
              <a:ext cx="1928794" cy="600164"/>
            </a:xfrm>
            <a:prstGeom prst="rect">
              <a:avLst/>
            </a:prstGeom>
            <a:noFill/>
          </p:spPr>
          <p:txBody>
            <a:bodyPr wrap="square" rtlCol="0">
              <a:spAutoFit/>
            </a:bodyPr>
            <a:lstStyle/>
            <a:p>
              <a:pPr algn="r"/>
              <a:r>
                <a:rPr lang="en-GB" sz="1100" dirty="0" smtClean="0">
                  <a:solidFill>
                    <a:srgbClr val="FF0000"/>
                  </a:solidFill>
                  <a:latin typeface="Comic Sans MS" pitchFamily="66" charset="0"/>
                </a:rPr>
                <a:t>Every time the application is started, perform the license validation...</a:t>
              </a:r>
              <a:endParaRPr lang="en-US" sz="1100" dirty="0">
                <a:solidFill>
                  <a:srgbClr val="FF0000"/>
                </a:solidFill>
                <a:latin typeface="Comic Sans MS" pitchFamily="66" charset="0"/>
              </a:endParaRPr>
            </a:p>
          </p:txBody>
        </p:sp>
      </p:grpSp>
      <p:sp>
        <p:nvSpPr>
          <p:cNvPr id="77" name="TextBox 76"/>
          <p:cNvSpPr txBox="1"/>
          <p:nvPr/>
        </p:nvSpPr>
        <p:spPr>
          <a:xfrm>
            <a:off x="2643174" y="1137336"/>
            <a:ext cx="1758816" cy="1077218"/>
          </a:xfrm>
          <a:prstGeom prst="rect">
            <a:avLst/>
          </a:prstGeom>
          <a:noFill/>
          <a:effectLst/>
        </p:spPr>
        <p:txBody>
          <a:bodyPr wrap="square" rtlCol="0">
            <a:spAutoFit/>
          </a:bodyPr>
          <a:lstStyle/>
          <a:p>
            <a:pPr algn="r"/>
            <a:r>
              <a:rPr lang="en-GB" sz="3200" dirty="0" smtClean="0">
                <a:solidFill>
                  <a:schemeClr val="bg1">
                    <a:lumMod val="75000"/>
                  </a:schemeClr>
                </a:solidFill>
              </a:rPr>
              <a:t>Client Side</a:t>
            </a:r>
            <a:endParaRPr lang="en-US" sz="3200" dirty="0">
              <a:solidFill>
                <a:schemeClr val="bg1">
                  <a:lumMod val="75000"/>
                </a:schemeClr>
              </a:solidFill>
            </a:endParaRPr>
          </a:p>
        </p:txBody>
      </p:sp>
      <p:grpSp>
        <p:nvGrpSpPr>
          <p:cNvPr id="114" name="Group 113"/>
          <p:cNvGrpSpPr/>
          <p:nvPr/>
        </p:nvGrpSpPr>
        <p:grpSpPr>
          <a:xfrm>
            <a:off x="3214678" y="2428868"/>
            <a:ext cx="857256" cy="761676"/>
            <a:chOff x="5643570" y="3857628"/>
            <a:chExt cx="857256" cy="761676"/>
          </a:xfrm>
        </p:grpSpPr>
        <p:pic>
          <p:nvPicPr>
            <p:cNvPr id="116" name="Picture 3"/>
            <p:cNvPicPr>
              <a:picLocks noChangeAspect="1" noChangeArrowheads="1"/>
            </p:cNvPicPr>
            <p:nvPr/>
          </p:nvPicPr>
          <p:blipFill>
            <a:blip r:embed="rId7"/>
            <a:srcRect/>
            <a:stretch>
              <a:fillRect/>
            </a:stretch>
          </p:blipFill>
          <p:spPr bwMode="auto">
            <a:xfrm>
              <a:off x="5857884" y="3857628"/>
              <a:ext cx="390525" cy="485775"/>
            </a:xfrm>
            <a:prstGeom prst="rect">
              <a:avLst/>
            </a:prstGeom>
            <a:noFill/>
            <a:ln w="9525">
              <a:noFill/>
              <a:miter lim="800000"/>
              <a:headEnd/>
              <a:tailEnd/>
            </a:ln>
            <a:effectLst>
              <a:reflection blurRad="6350" stA="50000" endA="300" endPos="90000" dir="5400000" sy="-100000" algn="bl" rotWithShape="0"/>
            </a:effectLst>
          </p:spPr>
        </p:pic>
        <p:sp>
          <p:nvSpPr>
            <p:cNvPr id="118" name="TextBox 117"/>
            <p:cNvSpPr txBox="1"/>
            <p:nvPr/>
          </p:nvSpPr>
          <p:spPr>
            <a:xfrm>
              <a:off x="5643570" y="4357694"/>
              <a:ext cx="857256" cy="261610"/>
            </a:xfrm>
            <a:prstGeom prst="rect">
              <a:avLst/>
            </a:prstGeom>
            <a:noFill/>
          </p:spPr>
          <p:txBody>
            <a:bodyPr wrap="square" rtlCol="0">
              <a:spAutoFit/>
            </a:bodyPr>
            <a:lstStyle/>
            <a:p>
              <a:pPr algn="ctr"/>
              <a:r>
                <a:rPr lang="en-GB" sz="1100" dirty="0" smtClean="0"/>
                <a:t>License.xml</a:t>
              </a:r>
              <a:endParaRPr lang="en-US" sz="1100" dirty="0"/>
            </a:p>
          </p:txBody>
        </p:sp>
      </p:grpSp>
      <p:grpSp>
        <p:nvGrpSpPr>
          <p:cNvPr id="121" name="Group 120"/>
          <p:cNvGrpSpPr/>
          <p:nvPr/>
        </p:nvGrpSpPr>
        <p:grpSpPr>
          <a:xfrm>
            <a:off x="214282" y="2428868"/>
            <a:ext cx="2357454" cy="600164"/>
            <a:chOff x="500066" y="2685960"/>
            <a:chExt cx="2357454" cy="600164"/>
          </a:xfrm>
        </p:grpSpPr>
        <p:pic>
          <p:nvPicPr>
            <p:cNvPr id="1031" name="Picture 7" descr="C:\Documents and Settings\Dave\Desktop\redball_4.png"/>
            <p:cNvPicPr>
              <a:picLocks noChangeAspect="1" noChangeArrowheads="1"/>
            </p:cNvPicPr>
            <p:nvPr/>
          </p:nvPicPr>
          <p:blipFill>
            <a:blip r:embed="rId8"/>
            <a:srcRect/>
            <a:stretch>
              <a:fillRect/>
            </a:stretch>
          </p:blipFill>
          <p:spPr bwMode="auto">
            <a:xfrm>
              <a:off x="500066" y="2685960"/>
              <a:ext cx="381000" cy="368300"/>
            </a:xfrm>
            <a:prstGeom prst="rect">
              <a:avLst/>
            </a:prstGeom>
            <a:noFill/>
          </p:spPr>
        </p:pic>
        <p:sp>
          <p:nvSpPr>
            <p:cNvPr id="119" name="TextBox 118"/>
            <p:cNvSpPr txBox="1"/>
            <p:nvPr/>
          </p:nvSpPr>
          <p:spPr>
            <a:xfrm>
              <a:off x="857256" y="2685960"/>
              <a:ext cx="2000264" cy="600164"/>
            </a:xfrm>
            <a:prstGeom prst="rect">
              <a:avLst/>
            </a:prstGeom>
            <a:noFill/>
          </p:spPr>
          <p:txBody>
            <a:bodyPr wrap="square" rtlCol="0">
              <a:spAutoFit/>
            </a:bodyPr>
            <a:lstStyle/>
            <a:p>
              <a:r>
                <a:rPr lang="en-GB" sz="1100" dirty="0" smtClean="0">
                  <a:solidFill>
                    <a:srgbClr val="FF0000"/>
                  </a:solidFill>
                  <a:latin typeface="Comic Sans MS" pitchFamily="66" charset="0"/>
                </a:rPr>
                <a:t>...If the license exists then verify the license </a:t>
              </a:r>
              <a:r>
                <a:rPr lang="en-GB" sz="1100" dirty="0" smtClean="0">
                  <a:solidFill>
                    <a:srgbClr val="FF0000"/>
                  </a:solidFill>
                  <a:latin typeface="Comic Sans MS" pitchFamily="66" charset="0"/>
                </a:rPr>
                <a:t>&amp; determine </a:t>
              </a:r>
              <a:r>
                <a:rPr lang="en-GB" sz="1100" dirty="0" smtClean="0">
                  <a:solidFill>
                    <a:srgbClr val="FF0000"/>
                  </a:solidFill>
                  <a:latin typeface="Comic Sans MS" pitchFamily="66" charset="0"/>
                </a:rPr>
                <a:t>license validity...</a:t>
              </a:r>
              <a:endParaRPr lang="en-US" sz="1100" dirty="0">
                <a:solidFill>
                  <a:srgbClr val="FF0000"/>
                </a:solidFill>
                <a:latin typeface="Comic Sans MS" pitchFamily="66" charset="0"/>
              </a:endParaRPr>
            </a:p>
          </p:txBody>
        </p:sp>
      </p:grpSp>
      <p:grpSp>
        <p:nvGrpSpPr>
          <p:cNvPr id="67" name="Group 66"/>
          <p:cNvGrpSpPr/>
          <p:nvPr/>
        </p:nvGrpSpPr>
        <p:grpSpPr>
          <a:xfrm>
            <a:off x="571472" y="3214686"/>
            <a:ext cx="2595578" cy="642942"/>
            <a:chOff x="642910" y="3098211"/>
            <a:chExt cx="2595578" cy="642942"/>
          </a:xfrm>
        </p:grpSpPr>
        <p:pic>
          <p:nvPicPr>
            <p:cNvPr id="1032" name="Picture 8" descr="C:\Documents and Settings\Dave\Desktop\redball_5.png"/>
            <p:cNvPicPr>
              <a:picLocks noChangeAspect="1" noChangeArrowheads="1"/>
            </p:cNvPicPr>
            <p:nvPr/>
          </p:nvPicPr>
          <p:blipFill>
            <a:blip r:embed="rId9"/>
            <a:srcRect/>
            <a:stretch>
              <a:fillRect/>
            </a:stretch>
          </p:blipFill>
          <p:spPr bwMode="auto">
            <a:xfrm>
              <a:off x="2857488" y="3098211"/>
              <a:ext cx="381000" cy="368300"/>
            </a:xfrm>
            <a:prstGeom prst="rect">
              <a:avLst/>
            </a:prstGeom>
            <a:noFill/>
          </p:spPr>
        </p:pic>
        <p:sp>
          <p:nvSpPr>
            <p:cNvPr id="125" name="TextBox 124"/>
            <p:cNvSpPr txBox="1"/>
            <p:nvPr/>
          </p:nvSpPr>
          <p:spPr>
            <a:xfrm>
              <a:off x="642910" y="3140989"/>
              <a:ext cx="2357422" cy="600164"/>
            </a:xfrm>
            <a:prstGeom prst="rect">
              <a:avLst/>
            </a:prstGeom>
            <a:noFill/>
          </p:spPr>
          <p:txBody>
            <a:bodyPr wrap="square" rtlCol="0">
              <a:spAutoFit/>
            </a:bodyPr>
            <a:lstStyle/>
            <a:p>
              <a:r>
                <a:rPr lang="en-GB" sz="1100" dirty="0" smtClean="0">
                  <a:solidFill>
                    <a:srgbClr val="FF0000"/>
                  </a:solidFill>
                  <a:latin typeface="Comic Sans MS" pitchFamily="66" charset="0"/>
                </a:rPr>
                <a:t>...But if any of this fails, then create license request </a:t>
              </a:r>
              <a:r>
                <a:rPr lang="en-GB" sz="1100" dirty="0" smtClean="0">
                  <a:solidFill>
                    <a:srgbClr val="FF0000"/>
                  </a:solidFill>
                  <a:latin typeface="Comic Sans MS" pitchFamily="66" charset="0"/>
                </a:rPr>
                <a:t>&amp; </a:t>
              </a:r>
              <a:r>
                <a:rPr lang="en-GB" sz="1100" dirty="0" smtClean="0">
                  <a:solidFill>
                    <a:srgbClr val="FF0000"/>
                  </a:solidFill>
                  <a:latin typeface="Comic Sans MS" pitchFamily="66" charset="0"/>
                </a:rPr>
                <a:t>send by email or online activation</a:t>
              </a:r>
              <a:endParaRPr lang="en-US" sz="1100" dirty="0">
                <a:solidFill>
                  <a:srgbClr val="FF0000"/>
                </a:solidFill>
                <a:latin typeface="Comic Sans MS" pitchFamily="66" charset="0"/>
              </a:endParaRPr>
            </a:p>
          </p:txBody>
        </p:sp>
      </p:grpSp>
      <p:grpSp>
        <p:nvGrpSpPr>
          <p:cNvPr id="127" name="Group 126"/>
          <p:cNvGrpSpPr/>
          <p:nvPr/>
        </p:nvGrpSpPr>
        <p:grpSpPr>
          <a:xfrm>
            <a:off x="5715008" y="4069684"/>
            <a:ext cx="1357322" cy="1073828"/>
            <a:chOff x="6000760" y="3357563"/>
            <a:chExt cx="1357322" cy="1073828"/>
          </a:xfrm>
        </p:grpSpPr>
        <p:pic>
          <p:nvPicPr>
            <p:cNvPr id="1033" name="Picture 9"/>
            <p:cNvPicPr>
              <a:picLocks noChangeAspect="1" noChangeArrowheads="1"/>
            </p:cNvPicPr>
            <p:nvPr/>
          </p:nvPicPr>
          <p:blipFill>
            <a:blip r:embed="rId10"/>
            <a:srcRect/>
            <a:stretch>
              <a:fillRect/>
            </a:stretch>
          </p:blipFill>
          <p:spPr bwMode="auto">
            <a:xfrm>
              <a:off x="6286512" y="3357563"/>
              <a:ext cx="857256" cy="797907"/>
            </a:xfrm>
            <a:prstGeom prst="rect">
              <a:avLst/>
            </a:prstGeom>
            <a:noFill/>
            <a:ln w="9525">
              <a:noFill/>
              <a:miter lim="800000"/>
              <a:headEnd/>
              <a:tailEnd/>
            </a:ln>
          </p:spPr>
        </p:pic>
        <p:sp>
          <p:nvSpPr>
            <p:cNvPr id="126" name="TextBox 125"/>
            <p:cNvSpPr txBox="1"/>
            <p:nvPr/>
          </p:nvSpPr>
          <p:spPr>
            <a:xfrm>
              <a:off x="6000760" y="4000504"/>
              <a:ext cx="1357322" cy="430887"/>
            </a:xfrm>
            <a:prstGeom prst="rect">
              <a:avLst/>
            </a:prstGeom>
            <a:noFill/>
          </p:spPr>
          <p:txBody>
            <a:bodyPr wrap="square" rtlCol="0">
              <a:spAutoFit/>
            </a:bodyPr>
            <a:lstStyle/>
            <a:p>
              <a:pPr algn="ctr"/>
              <a:r>
                <a:rPr lang="en-GB" sz="1100" dirty="0" smtClean="0"/>
                <a:t>License Validation Web Service</a:t>
              </a:r>
              <a:endParaRPr lang="en-US" sz="1100" dirty="0"/>
            </a:p>
          </p:txBody>
        </p:sp>
      </p:grpSp>
      <p:sp>
        <p:nvSpPr>
          <p:cNvPr id="130" name="Freeform 129"/>
          <p:cNvSpPr/>
          <p:nvPr/>
        </p:nvSpPr>
        <p:spPr>
          <a:xfrm rot="11392850" flipH="1">
            <a:off x="2961494" y="3130869"/>
            <a:ext cx="3262489" cy="1181700"/>
          </a:xfrm>
          <a:custGeom>
            <a:avLst/>
            <a:gdLst>
              <a:gd name="connsiteX0" fmla="*/ 0 w 4274456"/>
              <a:gd name="connsiteY0" fmla="*/ 254000 h 2443238"/>
              <a:gd name="connsiteX1" fmla="*/ 1045028 w 4274456"/>
              <a:gd name="connsiteY1" fmla="*/ 50800 h 2443238"/>
              <a:gd name="connsiteX2" fmla="*/ 1828800 w 4274456"/>
              <a:gd name="connsiteY2" fmla="*/ 7257 h 2443238"/>
              <a:gd name="connsiteX3" fmla="*/ 2496457 w 4274456"/>
              <a:gd name="connsiteY3" fmla="*/ 94343 h 2443238"/>
              <a:gd name="connsiteX4" fmla="*/ 3048000 w 4274456"/>
              <a:gd name="connsiteY4" fmla="*/ 355600 h 2443238"/>
              <a:gd name="connsiteX5" fmla="*/ 3483428 w 4274456"/>
              <a:gd name="connsiteY5" fmla="*/ 703943 h 2443238"/>
              <a:gd name="connsiteX6" fmla="*/ 3933371 w 4274456"/>
              <a:gd name="connsiteY6" fmla="*/ 1328057 h 2443238"/>
              <a:gd name="connsiteX7" fmla="*/ 4107543 w 4274456"/>
              <a:gd name="connsiteY7" fmla="*/ 1778000 h 2443238"/>
              <a:gd name="connsiteX8" fmla="*/ 4252685 w 4274456"/>
              <a:gd name="connsiteY8" fmla="*/ 2344057 h 2443238"/>
              <a:gd name="connsiteX9" fmla="*/ 4238171 w 4274456"/>
              <a:gd name="connsiteY9" fmla="*/ 2373086 h 244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4456" h="2443238">
                <a:moveTo>
                  <a:pt x="0" y="254000"/>
                </a:moveTo>
                <a:cubicBezTo>
                  <a:pt x="370114" y="172962"/>
                  <a:pt x="740228" y="91924"/>
                  <a:pt x="1045028" y="50800"/>
                </a:cubicBezTo>
                <a:cubicBezTo>
                  <a:pt x="1349828" y="9676"/>
                  <a:pt x="1586895" y="0"/>
                  <a:pt x="1828800" y="7257"/>
                </a:cubicBezTo>
                <a:cubicBezTo>
                  <a:pt x="2070705" y="14514"/>
                  <a:pt x="2293257" y="36286"/>
                  <a:pt x="2496457" y="94343"/>
                </a:cubicBezTo>
                <a:cubicBezTo>
                  <a:pt x="2699657" y="152400"/>
                  <a:pt x="2883505" y="254000"/>
                  <a:pt x="3048000" y="355600"/>
                </a:cubicBezTo>
                <a:cubicBezTo>
                  <a:pt x="3212495" y="457200"/>
                  <a:pt x="3335866" y="541867"/>
                  <a:pt x="3483428" y="703943"/>
                </a:cubicBezTo>
                <a:cubicBezTo>
                  <a:pt x="3630990" y="866019"/>
                  <a:pt x="3829352" y="1149048"/>
                  <a:pt x="3933371" y="1328057"/>
                </a:cubicBezTo>
                <a:cubicBezTo>
                  <a:pt x="4037390" y="1507066"/>
                  <a:pt x="4054324" y="1608667"/>
                  <a:pt x="4107543" y="1778000"/>
                </a:cubicBezTo>
                <a:cubicBezTo>
                  <a:pt x="4160762" y="1947333"/>
                  <a:pt x="4230914" y="2244876"/>
                  <a:pt x="4252685" y="2344057"/>
                </a:cubicBezTo>
                <a:cubicBezTo>
                  <a:pt x="4274456" y="2443238"/>
                  <a:pt x="4256313" y="2408162"/>
                  <a:pt x="4238171" y="2373086"/>
                </a:cubicBezTo>
              </a:path>
            </a:pathLst>
          </a:custGeom>
          <a:ln w="38100" cmpd="sng">
            <a:solidFill>
              <a:srgbClr val="0033CC"/>
            </a:solidFill>
            <a:prstDash val="dash"/>
            <a:headEnd type="stealth" w="lg" len="lg"/>
            <a:tailEnd type="stealth" w="lg" len="lg"/>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29" name="Group 128"/>
          <p:cNvGrpSpPr/>
          <p:nvPr/>
        </p:nvGrpSpPr>
        <p:grpSpPr>
          <a:xfrm>
            <a:off x="4286248" y="3953208"/>
            <a:ext cx="798978" cy="690238"/>
            <a:chOff x="4286248" y="3571876"/>
            <a:chExt cx="798978" cy="690238"/>
          </a:xfrm>
        </p:grpSpPr>
        <p:pic>
          <p:nvPicPr>
            <p:cNvPr id="38" name="Picture 12"/>
            <p:cNvPicPr>
              <a:picLocks noChangeAspect="1" noChangeArrowheads="1"/>
            </p:cNvPicPr>
            <p:nvPr/>
          </p:nvPicPr>
          <p:blipFill>
            <a:blip r:embed="rId11" cstate="print"/>
            <a:srcRect/>
            <a:stretch>
              <a:fillRect/>
            </a:stretch>
          </p:blipFill>
          <p:spPr bwMode="auto">
            <a:xfrm>
              <a:off x="4357686" y="3571876"/>
              <a:ext cx="727540" cy="571504"/>
            </a:xfrm>
            <a:prstGeom prst="rect">
              <a:avLst/>
            </a:prstGeom>
            <a:noFill/>
            <a:ln w="9525">
              <a:noFill/>
              <a:miter lim="800000"/>
              <a:headEnd/>
              <a:tailEnd/>
            </a:ln>
          </p:spPr>
        </p:pic>
        <p:sp>
          <p:nvSpPr>
            <p:cNvPr id="128" name="TextBox 127"/>
            <p:cNvSpPr txBox="1"/>
            <p:nvPr/>
          </p:nvSpPr>
          <p:spPr>
            <a:xfrm>
              <a:off x="4286248" y="4000504"/>
              <a:ext cx="785818" cy="261610"/>
            </a:xfrm>
            <a:prstGeom prst="rect">
              <a:avLst/>
            </a:prstGeom>
            <a:noFill/>
          </p:spPr>
          <p:txBody>
            <a:bodyPr wrap="square" rtlCol="0">
              <a:spAutoFit/>
            </a:bodyPr>
            <a:lstStyle/>
            <a:p>
              <a:pPr algn="ctr"/>
              <a:r>
                <a:rPr lang="en-GB" sz="1100" dirty="0" smtClean="0"/>
                <a:t>Email</a:t>
              </a:r>
              <a:endParaRPr lang="en-US" sz="1100" dirty="0"/>
            </a:p>
          </p:txBody>
        </p:sp>
      </p:grpSp>
      <p:sp>
        <p:nvSpPr>
          <p:cNvPr id="131" name="Freeform 130"/>
          <p:cNvSpPr/>
          <p:nvPr/>
        </p:nvSpPr>
        <p:spPr>
          <a:xfrm rot="12139290" flipH="1">
            <a:off x="2859271" y="4034873"/>
            <a:ext cx="2969953" cy="695255"/>
          </a:xfrm>
          <a:custGeom>
            <a:avLst/>
            <a:gdLst>
              <a:gd name="connsiteX0" fmla="*/ 0 w 4274456"/>
              <a:gd name="connsiteY0" fmla="*/ 254000 h 2443238"/>
              <a:gd name="connsiteX1" fmla="*/ 1045028 w 4274456"/>
              <a:gd name="connsiteY1" fmla="*/ 50800 h 2443238"/>
              <a:gd name="connsiteX2" fmla="*/ 1828800 w 4274456"/>
              <a:gd name="connsiteY2" fmla="*/ 7257 h 2443238"/>
              <a:gd name="connsiteX3" fmla="*/ 2496457 w 4274456"/>
              <a:gd name="connsiteY3" fmla="*/ 94343 h 2443238"/>
              <a:gd name="connsiteX4" fmla="*/ 3048000 w 4274456"/>
              <a:gd name="connsiteY4" fmla="*/ 355600 h 2443238"/>
              <a:gd name="connsiteX5" fmla="*/ 3483428 w 4274456"/>
              <a:gd name="connsiteY5" fmla="*/ 703943 h 2443238"/>
              <a:gd name="connsiteX6" fmla="*/ 3933371 w 4274456"/>
              <a:gd name="connsiteY6" fmla="*/ 1328057 h 2443238"/>
              <a:gd name="connsiteX7" fmla="*/ 4107543 w 4274456"/>
              <a:gd name="connsiteY7" fmla="*/ 1778000 h 2443238"/>
              <a:gd name="connsiteX8" fmla="*/ 4252685 w 4274456"/>
              <a:gd name="connsiteY8" fmla="*/ 2344057 h 2443238"/>
              <a:gd name="connsiteX9" fmla="*/ 4238171 w 4274456"/>
              <a:gd name="connsiteY9" fmla="*/ 2373086 h 244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4456" h="2443238">
                <a:moveTo>
                  <a:pt x="0" y="254000"/>
                </a:moveTo>
                <a:cubicBezTo>
                  <a:pt x="370114" y="172962"/>
                  <a:pt x="740228" y="91924"/>
                  <a:pt x="1045028" y="50800"/>
                </a:cubicBezTo>
                <a:cubicBezTo>
                  <a:pt x="1349828" y="9676"/>
                  <a:pt x="1586895" y="0"/>
                  <a:pt x="1828800" y="7257"/>
                </a:cubicBezTo>
                <a:cubicBezTo>
                  <a:pt x="2070705" y="14514"/>
                  <a:pt x="2293257" y="36286"/>
                  <a:pt x="2496457" y="94343"/>
                </a:cubicBezTo>
                <a:cubicBezTo>
                  <a:pt x="2699657" y="152400"/>
                  <a:pt x="2883505" y="254000"/>
                  <a:pt x="3048000" y="355600"/>
                </a:cubicBezTo>
                <a:cubicBezTo>
                  <a:pt x="3212495" y="457200"/>
                  <a:pt x="3335866" y="541867"/>
                  <a:pt x="3483428" y="703943"/>
                </a:cubicBezTo>
                <a:cubicBezTo>
                  <a:pt x="3630990" y="866019"/>
                  <a:pt x="3829352" y="1149048"/>
                  <a:pt x="3933371" y="1328057"/>
                </a:cubicBezTo>
                <a:cubicBezTo>
                  <a:pt x="4037390" y="1507066"/>
                  <a:pt x="4054324" y="1608667"/>
                  <a:pt x="4107543" y="1778000"/>
                </a:cubicBezTo>
                <a:cubicBezTo>
                  <a:pt x="4160762" y="1947333"/>
                  <a:pt x="4230914" y="2244876"/>
                  <a:pt x="4252685" y="2344057"/>
                </a:cubicBezTo>
                <a:cubicBezTo>
                  <a:pt x="4274456" y="2443238"/>
                  <a:pt x="4256313" y="2408162"/>
                  <a:pt x="4238171" y="2373086"/>
                </a:cubicBezTo>
              </a:path>
            </a:pathLst>
          </a:custGeom>
          <a:ln w="38100" cmpd="sng">
            <a:solidFill>
              <a:srgbClr val="0033CC"/>
            </a:solidFill>
            <a:prstDash val="dash"/>
            <a:headEnd type="stealth" w="lg" len="lg"/>
            <a:tailEnd type="stealth" w="lg" len="lg"/>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36" name="Group 135"/>
          <p:cNvGrpSpPr/>
          <p:nvPr/>
        </p:nvGrpSpPr>
        <p:grpSpPr>
          <a:xfrm>
            <a:off x="7929586" y="2571744"/>
            <a:ext cx="1357322" cy="833114"/>
            <a:chOff x="7215206" y="2143116"/>
            <a:chExt cx="1357322" cy="833114"/>
          </a:xfrm>
        </p:grpSpPr>
        <p:pic>
          <p:nvPicPr>
            <p:cNvPr id="134" name="Picture 15" descr="C:\Documents and Settings\Dave\Desktop\Icons\database.png"/>
            <p:cNvPicPr>
              <a:picLocks noChangeAspect="1" noChangeArrowheads="1"/>
            </p:cNvPicPr>
            <p:nvPr/>
          </p:nvPicPr>
          <p:blipFill>
            <a:blip r:embed="rId12"/>
            <a:srcRect/>
            <a:stretch>
              <a:fillRect/>
            </a:stretch>
          </p:blipFill>
          <p:spPr bwMode="auto">
            <a:xfrm>
              <a:off x="7572396" y="2143116"/>
              <a:ext cx="628188" cy="714380"/>
            </a:xfrm>
            <a:prstGeom prst="rect">
              <a:avLst/>
            </a:prstGeom>
            <a:noFill/>
            <a:effectLst>
              <a:outerShdw blurRad="50800" dist="38100" dir="2700000" algn="tl" rotWithShape="0">
                <a:prstClr val="black">
                  <a:alpha val="40000"/>
                </a:prstClr>
              </a:outerShdw>
            </a:effectLst>
          </p:spPr>
        </p:pic>
        <p:sp>
          <p:nvSpPr>
            <p:cNvPr id="135" name="TextBox 134"/>
            <p:cNvSpPr txBox="1"/>
            <p:nvPr/>
          </p:nvSpPr>
          <p:spPr>
            <a:xfrm>
              <a:off x="7215206" y="2714620"/>
              <a:ext cx="1357322" cy="261610"/>
            </a:xfrm>
            <a:prstGeom prst="rect">
              <a:avLst/>
            </a:prstGeom>
            <a:noFill/>
          </p:spPr>
          <p:txBody>
            <a:bodyPr wrap="square" rtlCol="0">
              <a:spAutoFit/>
            </a:bodyPr>
            <a:lstStyle/>
            <a:p>
              <a:pPr algn="ctr"/>
              <a:r>
                <a:rPr lang="en-GB" sz="1100" dirty="0" smtClean="0"/>
                <a:t>Licensing Data</a:t>
              </a:r>
              <a:endParaRPr lang="en-US" sz="1100" dirty="0"/>
            </a:p>
          </p:txBody>
        </p:sp>
      </p:grpSp>
      <p:sp>
        <p:nvSpPr>
          <p:cNvPr id="137" name="TextBox 136"/>
          <p:cNvSpPr txBox="1"/>
          <p:nvPr/>
        </p:nvSpPr>
        <p:spPr>
          <a:xfrm>
            <a:off x="6929454" y="3757530"/>
            <a:ext cx="1928794" cy="600164"/>
          </a:xfrm>
          <a:prstGeom prst="rect">
            <a:avLst/>
          </a:prstGeom>
          <a:noFill/>
        </p:spPr>
        <p:txBody>
          <a:bodyPr wrap="square" rtlCol="0">
            <a:spAutoFit/>
          </a:bodyPr>
          <a:lstStyle/>
          <a:p>
            <a:r>
              <a:rPr lang="en-GB" sz="1100" dirty="0" smtClean="0">
                <a:solidFill>
                  <a:srgbClr val="FF0000"/>
                </a:solidFill>
                <a:latin typeface="Comic Sans MS" pitchFamily="66" charset="0"/>
              </a:rPr>
              <a:t>...store licensing data relating to the license request</a:t>
            </a:r>
            <a:endParaRPr lang="en-US" sz="1100" dirty="0">
              <a:solidFill>
                <a:srgbClr val="FF0000"/>
              </a:solidFill>
              <a:latin typeface="Comic Sans MS" pitchFamily="66" charset="0"/>
            </a:endParaRPr>
          </a:p>
        </p:txBody>
      </p:sp>
      <p:pic>
        <p:nvPicPr>
          <p:cNvPr id="2" name="Picture 2"/>
          <p:cNvPicPr>
            <a:picLocks noChangeAspect="1" noChangeArrowheads="1"/>
          </p:cNvPicPr>
          <p:nvPr/>
        </p:nvPicPr>
        <p:blipFill>
          <a:blip r:embed="rId13"/>
          <a:srcRect/>
          <a:stretch>
            <a:fillRect/>
          </a:stretch>
        </p:blipFill>
        <p:spPr bwMode="auto">
          <a:xfrm>
            <a:off x="2071670" y="4048134"/>
            <a:ext cx="704850" cy="666750"/>
          </a:xfrm>
          <a:prstGeom prst="rect">
            <a:avLst/>
          </a:prstGeom>
          <a:noFill/>
          <a:ln w="9525">
            <a:noFill/>
            <a:miter lim="800000"/>
            <a:headEnd/>
            <a:tailEnd/>
          </a:ln>
        </p:spPr>
      </p:pic>
      <p:grpSp>
        <p:nvGrpSpPr>
          <p:cNvPr id="62" name="Group 61"/>
          <p:cNvGrpSpPr/>
          <p:nvPr/>
        </p:nvGrpSpPr>
        <p:grpSpPr>
          <a:xfrm>
            <a:off x="5929322" y="2963946"/>
            <a:ext cx="2428892" cy="938719"/>
            <a:chOff x="6429388" y="3186026"/>
            <a:chExt cx="2428892" cy="938719"/>
          </a:xfrm>
        </p:grpSpPr>
        <p:sp>
          <p:nvSpPr>
            <p:cNvPr id="132" name="TextBox 131"/>
            <p:cNvSpPr txBox="1"/>
            <p:nvPr/>
          </p:nvSpPr>
          <p:spPr>
            <a:xfrm>
              <a:off x="6786578" y="3186026"/>
              <a:ext cx="2071702" cy="938719"/>
            </a:xfrm>
            <a:prstGeom prst="rect">
              <a:avLst/>
            </a:prstGeom>
            <a:noFill/>
          </p:spPr>
          <p:txBody>
            <a:bodyPr wrap="square" rtlCol="0">
              <a:spAutoFit/>
            </a:bodyPr>
            <a:lstStyle/>
            <a:p>
              <a:r>
                <a:rPr lang="en-GB" sz="1100" dirty="0" smtClean="0">
                  <a:solidFill>
                    <a:srgbClr val="FF0000"/>
                  </a:solidFill>
                  <a:latin typeface="Comic Sans MS" pitchFamily="66" charset="0"/>
                </a:rPr>
                <a:t>Create </a:t>
              </a:r>
              <a:r>
                <a:rPr lang="en-GB" sz="1100" dirty="0" smtClean="0">
                  <a:solidFill>
                    <a:srgbClr val="FF0000"/>
                  </a:solidFill>
                  <a:latin typeface="Comic Sans MS" pitchFamily="66" charset="0"/>
                </a:rPr>
                <a:t>&amp; </a:t>
              </a:r>
              <a:r>
                <a:rPr lang="en-GB" sz="1100" dirty="0" smtClean="0">
                  <a:solidFill>
                    <a:srgbClr val="FF0000"/>
                  </a:solidFill>
                  <a:latin typeface="Comic Sans MS" pitchFamily="66" charset="0"/>
                </a:rPr>
                <a:t>return </a:t>
              </a:r>
              <a:r>
                <a:rPr lang="en-GB" sz="1100" dirty="0" smtClean="0">
                  <a:solidFill>
                    <a:srgbClr val="FF0000"/>
                  </a:solidFill>
                  <a:latin typeface="Comic Sans MS" pitchFamily="66" charset="0"/>
                </a:rPr>
                <a:t>a signed &amp; encrypted license </a:t>
              </a:r>
              <a:r>
                <a:rPr lang="en-GB" sz="1100" dirty="0" smtClean="0">
                  <a:solidFill>
                    <a:srgbClr val="FF0000"/>
                  </a:solidFill>
                  <a:latin typeface="Comic Sans MS" pitchFamily="66" charset="0"/>
                </a:rPr>
                <a:t>for a license request using an XML Digital </a:t>
              </a:r>
              <a:r>
                <a:rPr lang="en-GB" sz="1100" dirty="0" smtClean="0">
                  <a:solidFill>
                    <a:srgbClr val="FF0000"/>
                  </a:solidFill>
                  <a:latin typeface="Comic Sans MS" pitchFamily="66" charset="0"/>
                </a:rPr>
                <a:t>Signature &amp; XML Encryption</a:t>
              </a:r>
              <a:endParaRPr lang="en-US" sz="1100" dirty="0">
                <a:solidFill>
                  <a:srgbClr val="FF0000"/>
                </a:solidFill>
                <a:latin typeface="Comic Sans MS" pitchFamily="66" charset="0"/>
              </a:endParaRPr>
            </a:p>
          </p:txBody>
        </p:sp>
        <p:pic>
          <p:nvPicPr>
            <p:cNvPr id="1027" name="Picture 3" descr="C:\Documents and Settings\Dave\Desktop\redball_7.png"/>
            <p:cNvPicPr>
              <a:picLocks noChangeAspect="1" noChangeArrowheads="1"/>
            </p:cNvPicPr>
            <p:nvPr/>
          </p:nvPicPr>
          <p:blipFill>
            <a:blip r:embed="rId14"/>
            <a:srcRect/>
            <a:stretch>
              <a:fillRect/>
            </a:stretch>
          </p:blipFill>
          <p:spPr bwMode="auto">
            <a:xfrm>
              <a:off x="6429388" y="3214686"/>
              <a:ext cx="381000" cy="368300"/>
            </a:xfrm>
            <a:prstGeom prst="rect">
              <a:avLst/>
            </a:prstGeom>
            <a:noFill/>
          </p:spPr>
        </p:pic>
      </p:grpSp>
      <p:grpSp>
        <p:nvGrpSpPr>
          <p:cNvPr id="68" name="Group 67"/>
          <p:cNvGrpSpPr/>
          <p:nvPr/>
        </p:nvGrpSpPr>
        <p:grpSpPr>
          <a:xfrm>
            <a:off x="-214346" y="4117313"/>
            <a:ext cx="2285984" cy="430887"/>
            <a:chOff x="71438" y="712097"/>
            <a:chExt cx="2285984" cy="430887"/>
          </a:xfrm>
        </p:grpSpPr>
        <p:sp>
          <p:nvSpPr>
            <p:cNvPr id="63" name="TextBox 62"/>
            <p:cNvSpPr txBox="1"/>
            <p:nvPr/>
          </p:nvSpPr>
          <p:spPr>
            <a:xfrm>
              <a:off x="71438" y="712097"/>
              <a:ext cx="1928794" cy="430887"/>
            </a:xfrm>
            <a:prstGeom prst="rect">
              <a:avLst/>
            </a:prstGeom>
            <a:noFill/>
          </p:spPr>
          <p:txBody>
            <a:bodyPr wrap="square" rtlCol="0">
              <a:spAutoFit/>
            </a:bodyPr>
            <a:lstStyle/>
            <a:p>
              <a:pPr algn="r"/>
              <a:r>
                <a:rPr lang="en-GB" sz="1100" dirty="0" smtClean="0">
                  <a:solidFill>
                    <a:srgbClr val="FF0000"/>
                  </a:solidFill>
                  <a:latin typeface="Comic Sans MS" pitchFamily="66" charset="0"/>
                </a:rPr>
                <a:t>Keep a usage log (i.e. in the registry or a file)</a:t>
              </a:r>
              <a:endParaRPr lang="en-US" sz="1100" dirty="0">
                <a:solidFill>
                  <a:srgbClr val="FF0000"/>
                </a:solidFill>
                <a:latin typeface="Comic Sans MS" pitchFamily="66" charset="0"/>
              </a:endParaRPr>
            </a:p>
          </p:txBody>
        </p:sp>
        <p:pic>
          <p:nvPicPr>
            <p:cNvPr id="1037" name="Picture 13" descr="C:\Documents and Settings\Dave\Desktop\redball_6.png"/>
            <p:cNvPicPr>
              <a:picLocks noChangeAspect="1" noChangeArrowheads="1"/>
            </p:cNvPicPr>
            <p:nvPr/>
          </p:nvPicPr>
          <p:blipFill>
            <a:blip r:embed="rId15"/>
            <a:srcRect/>
            <a:stretch>
              <a:fillRect/>
            </a:stretch>
          </p:blipFill>
          <p:spPr bwMode="auto">
            <a:xfrm>
              <a:off x="1976422" y="774684"/>
              <a:ext cx="381000" cy="368300"/>
            </a:xfrm>
            <a:prstGeom prst="rect">
              <a:avLst/>
            </a:prstGeom>
            <a:noFill/>
          </p:spPr>
        </p:pic>
      </p:grpSp>
      <p:grpSp>
        <p:nvGrpSpPr>
          <p:cNvPr id="75" name="Group 74"/>
          <p:cNvGrpSpPr/>
          <p:nvPr/>
        </p:nvGrpSpPr>
        <p:grpSpPr>
          <a:xfrm>
            <a:off x="214282" y="1142984"/>
            <a:ext cx="500066" cy="1215240"/>
            <a:chOff x="428596" y="1500174"/>
            <a:chExt cx="500066" cy="1215240"/>
          </a:xfrm>
        </p:grpSpPr>
        <p:cxnSp>
          <p:nvCxnSpPr>
            <p:cNvPr id="71" name="Straight Connector 70"/>
            <p:cNvCxnSpPr/>
            <p:nvPr/>
          </p:nvCxnSpPr>
          <p:spPr>
            <a:xfrm rot="5400000" flipH="1" flipV="1">
              <a:off x="-178230" y="2107794"/>
              <a:ext cx="1214446" cy="794"/>
            </a:xfrm>
            <a:prstGeom prst="line">
              <a:avLst/>
            </a:prstGeom>
            <a:ln>
              <a:solidFill>
                <a:srgbClr val="FF9900"/>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0800000" flipV="1">
              <a:off x="428596" y="1500174"/>
              <a:ext cx="500066" cy="10318"/>
            </a:xfrm>
            <a:prstGeom prst="line">
              <a:avLst/>
            </a:prstGeom>
            <a:ln>
              <a:solidFill>
                <a:srgbClr val="FF9900"/>
              </a:solidFill>
              <a:headEnd type="stealth" w="lg" len="lg"/>
              <a:tailEnd type="none" w="lg" len="lg"/>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79" name="Straight Connector 78"/>
          <p:cNvCxnSpPr/>
          <p:nvPr/>
        </p:nvCxnSpPr>
        <p:spPr>
          <a:xfrm rot="10800000">
            <a:off x="2571737" y="2786058"/>
            <a:ext cx="785818" cy="1588"/>
          </a:xfrm>
          <a:prstGeom prst="line">
            <a:avLst/>
          </a:prstGeom>
          <a:ln>
            <a:solidFill>
              <a:srgbClr val="FF9900"/>
            </a:solidFill>
            <a:headEnd type="stealth" w="lg" len="lg"/>
            <a:tailEnd type="none" w="lg" len="lg"/>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flipH="1" flipV="1">
            <a:off x="8287173" y="3571479"/>
            <a:ext cx="428628" cy="794"/>
          </a:xfrm>
          <a:prstGeom prst="line">
            <a:avLst/>
          </a:prstGeom>
          <a:ln>
            <a:solidFill>
              <a:srgbClr val="FF9900"/>
            </a:solidFill>
            <a:tailEnd type="stealth" w="lg" len="lg"/>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16200000" flipH="1">
            <a:off x="7358082" y="2714619"/>
            <a:ext cx="428627" cy="1"/>
          </a:xfrm>
          <a:prstGeom prst="line">
            <a:avLst/>
          </a:prstGeom>
          <a:ln>
            <a:solidFill>
              <a:srgbClr val="FF9900"/>
            </a:solidFill>
            <a:headEnd type="stealth" w="lg" len="lg"/>
            <a:tailEnd type="none" w="lg" len="lg"/>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17" name="Group 116"/>
          <p:cNvGrpSpPr/>
          <p:nvPr/>
        </p:nvGrpSpPr>
        <p:grpSpPr>
          <a:xfrm>
            <a:off x="5786446" y="1214422"/>
            <a:ext cx="3143272" cy="1285884"/>
            <a:chOff x="6143636" y="1214422"/>
            <a:chExt cx="3143272" cy="1285884"/>
          </a:xfrm>
        </p:grpSpPr>
        <p:grpSp>
          <p:nvGrpSpPr>
            <p:cNvPr id="97" name="Group 96"/>
            <p:cNvGrpSpPr/>
            <p:nvPr/>
          </p:nvGrpSpPr>
          <p:grpSpPr>
            <a:xfrm>
              <a:off x="6858016" y="1500174"/>
              <a:ext cx="857256" cy="788077"/>
              <a:chOff x="785786" y="3857628"/>
              <a:chExt cx="857256" cy="788077"/>
            </a:xfrm>
          </p:grpSpPr>
          <p:pic>
            <p:nvPicPr>
              <p:cNvPr id="98" name="Picture 2"/>
              <p:cNvPicPr>
                <a:picLocks noChangeAspect="1" noChangeArrowheads="1"/>
              </p:cNvPicPr>
              <p:nvPr/>
            </p:nvPicPr>
            <p:blipFill>
              <a:blip r:embed="rId16"/>
              <a:srcRect/>
              <a:stretch>
                <a:fillRect/>
              </a:stretch>
            </p:blipFill>
            <p:spPr bwMode="auto">
              <a:xfrm>
                <a:off x="928662" y="3857628"/>
                <a:ext cx="504825" cy="476250"/>
              </a:xfrm>
              <a:prstGeom prst="rect">
                <a:avLst/>
              </a:prstGeom>
              <a:noFill/>
              <a:ln w="9525">
                <a:noFill/>
                <a:miter lim="800000"/>
                <a:headEnd/>
                <a:tailEnd/>
              </a:ln>
              <a:effectLst>
                <a:reflection blurRad="6350" stA="50000" endA="300" endPos="90000" dir="5400000" sy="-100000" algn="bl" rotWithShape="0"/>
              </a:effectLst>
            </p:spPr>
          </p:pic>
          <p:sp>
            <p:nvSpPr>
              <p:cNvPr id="99" name="TextBox 98"/>
              <p:cNvSpPr txBox="1"/>
              <p:nvPr/>
            </p:nvSpPr>
            <p:spPr>
              <a:xfrm>
                <a:off x="785786" y="4214818"/>
                <a:ext cx="857256" cy="430887"/>
              </a:xfrm>
              <a:prstGeom prst="rect">
                <a:avLst/>
              </a:prstGeom>
              <a:noFill/>
            </p:spPr>
            <p:txBody>
              <a:bodyPr wrap="square" rtlCol="0">
                <a:spAutoFit/>
              </a:bodyPr>
              <a:lstStyle/>
              <a:p>
                <a:pPr algn="ctr"/>
                <a:r>
                  <a:rPr lang="en-GB" sz="1100" dirty="0" smtClean="0"/>
                  <a:t>Public </a:t>
                </a:r>
                <a:r>
                  <a:rPr lang="en-GB" sz="1100" dirty="0" smtClean="0"/>
                  <a:t>Signing Key</a:t>
                </a:r>
                <a:endParaRPr lang="en-US" sz="1100" dirty="0"/>
              </a:p>
            </p:txBody>
          </p:sp>
        </p:grpSp>
        <p:grpSp>
          <p:nvGrpSpPr>
            <p:cNvPr id="102" name="Group 101"/>
            <p:cNvGrpSpPr/>
            <p:nvPr/>
          </p:nvGrpSpPr>
          <p:grpSpPr>
            <a:xfrm>
              <a:off x="6143636" y="1500174"/>
              <a:ext cx="857256" cy="788077"/>
              <a:chOff x="785786" y="3857628"/>
              <a:chExt cx="857256" cy="788077"/>
            </a:xfrm>
          </p:grpSpPr>
          <p:pic>
            <p:nvPicPr>
              <p:cNvPr id="105" name="Picture 2"/>
              <p:cNvPicPr>
                <a:picLocks noChangeAspect="1" noChangeArrowheads="1"/>
              </p:cNvPicPr>
              <p:nvPr/>
            </p:nvPicPr>
            <p:blipFill>
              <a:blip r:embed="rId16"/>
              <a:srcRect/>
              <a:stretch>
                <a:fillRect/>
              </a:stretch>
            </p:blipFill>
            <p:spPr bwMode="auto">
              <a:xfrm>
                <a:off x="928662" y="3857628"/>
                <a:ext cx="504825" cy="476250"/>
              </a:xfrm>
              <a:prstGeom prst="rect">
                <a:avLst/>
              </a:prstGeom>
              <a:noFill/>
              <a:ln w="9525">
                <a:noFill/>
                <a:miter lim="800000"/>
                <a:headEnd/>
                <a:tailEnd/>
              </a:ln>
              <a:effectLst>
                <a:reflection blurRad="6350" stA="50000" endA="300" endPos="90000" dir="5400000" sy="-100000" algn="bl" rotWithShape="0"/>
              </a:effectLst>
            </p:spPr>
          </p:pic>
          <p:sp>
            <p:nvSpPr>
              <p:cNvPr id="108" name="TextBox 107"/>
              <p:cNvSpPr txBox="1"/>
              <p:nvPr/>
            </p:nvSpPr>
            <p:spPr>
              <a:xfrm>
                <a:off x="785786" y="4214818"/>
                <a:ext cx="857256" cy="430887"/>
              </a:xfrm>
              <a:prstGeom prst="rect">
                <a:avLst/>
              </a:prstGeom>
              <a:noFill/>
            </p:spPr>
            <p:txBody>
              <a:bodyPr wrap="square" rtlCol="0">
                <a:spAutoFit/>
              </a:bodyPr>
              <a:lstStyle/>
              <a:p>
                <a:pPr algn="ctr"/>
                <a:r>
                  <a:rPr lang="en-GB" sz="1100" dirty="0" smtClean="0"/>
                  <a:t>Private </a:t>
                </a:r>
                <a:r>
                  <a:rPr lang="en-GB" sz="1100" dirty="0" smtClean="0"/>
                  <a:t>Signing Key</a:t>
                </a:r>
                <a:endParaRPr lang="en-US" sz="1100" dirty="0"/>
              </a:p>
            </p:txBody>
          </p:sp>
        </p:grpSp>
        <p:grpSp>
          <p:nvGrpSpPr>
            <p:cNvPr id="86" name="Group 85"/>
            <p:cNvGrpSpPr/>
            <p:nvPr/>
          </p:nvGrpSpPr>
          <p:grpSpPr>
            <a:xfrm>
              <a:off x="6143636" y="1214422"/>
              <a:ext cx="3143272" cy="1285884"/>
              <a:chOff x="1000100" y="192265"/>
              <a:chExt cx="3143272" cy="1285884"/>
            </a:xfrm>
          </p:grpSpPr>
          <p:sp>
            <p:nvSpPr>
              <p:cNvPr id="80" name="Rounded Rectangle 79"/>
              <p:cNvSpPr/>
              <p:nvPr/>
            </p:nvSpPr>
            <p:spPr>
              <a:xfrm>
                <a:off x="1000100" y="214289"/>
                <a:ext cx="3143272" cy="1263860"/>
              </a:xfrm>
              <a:prstGeom prst="round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1142976" y="192265"/>
                <a:ext cx="1143008" cy="307777"/>
              </a:xfrm>
              <a:prstGeom prst="rect">
                <a:avLst/>
              </a:prstGeom>
              <a:noFill/>
            </p:spPr>
            <p:txBody>
              <a:bodyPr wrap="square" rtlCol="0">
                <a:spAutoFit/>
              </a:bodyPr>
              <a:lstStyle/>
              <a:p>
                <a:r>
                  <a:rPr lang="en-GB" sz="1400" dirty="0" smtClean="0">
                    <a:solidFill>
                      <a:schemeClr val="bg1">
                        <a:lumMod val="75000"/>
                      </a:schemeClr>
                    </a:solidFill>
                  </a:rPr>
                  <a:t>Keys</a:t>
                </a:r>
                <a:endParaRPr lang="en-US" sz="1400" dirty="0">
                  <a:solidFill>
                    <a:schemeClr val="bg1">
                      <a:lumMod val="75000"/>
                    </a:schemeClr>
                  </a:solidFill>
                </a:endParaRPr>
              </a:p>
            </p:txBody>
          </p:sp>
        </p:grpSp>
        <p:grpSp>
          <p:nvGrpSpPr>
            <p:cNvPr id="88" name="Group 87"/>
            <p:cNvGrpSpPr/>
            <p:nvPr/>
          </p:nvGrpSpPr>
          <p:grpSpPr>
            <a:xfrm>
              <a:off x="8358214" y="1500174"/>
              <a:ext cx="857256" cy="957354"/>
              <a:chOff x="928662" y="3857628"/>
              <a:chExt cx="857256" cy="957354"/>
            </a:xfrm>
          </p:grpSpPr>
          <p:pic>
            <p:nvPicPr>
              <p:cNvPr id="89" name="Picture 2"/>
              <p:cNvPicPr>
                <a:picLocks noChangeAspect="1" noChangeArrowheads="1"/>
              </p:cNvPicPr>
              <p:nvPr/>
            </p:nvPicPr>
            <p:blipFill>
              <a:blip r:embed="rId16"/>
              <a:srcRect/>
              <a:stretch>
                <a:fillRect/>
              </a:stretch>
            </p:blipFill>
            <p:spPr bwMode="auto">
              <a:xfrm>
                <a:off x="1071538" y="3857628"/>
                <a:ext cx="504825" cy="476250"/>
              </a:xfrm>
              <a:prstGeom prst="rect">
                <a:avLst/>
              </a:prstGeom>
              <a:noFill/>
              <a:ln w="9525">
                <a:noFill/>
                <a:miter lim="800000"/>
                <a:headEnd/>
                <a:tailEnd/>
              </a:ln>
              <a:effectLst>
                <a:reflection blurRad="6350" stA="50000" endA="300" endPos="90000" dir="5400000" sy="-100000" algn="bl" rotWithShape="0"/>
              </a:effectLst>
            </p:spPr>
          </p:pic>
          <p:sp>
            <p:nvSpPr>
              <p:cNvPr id="90" name="TextBox 89"/>
              <p:cNvSpPr txBox="1"/>
              <p:nvPr/>
            </p:nvSpPr>
            <p:spPr>
              <a:xfrm>
                <a:off x="928662" y="4214818"/>
                <a:ext cx="857256" cy="600164"/>
              </a:xfrm>
              <a:prstGeom prst="rect">
                <a:avLst/>
              </a:prstGeom>
              <a:noFill/>
            </p:spPr>
            <p:txBody>
              <a:bodyPr wrap="square" rtlCol="0">
                <a:spAutoFit/>
              </a:bodyPr>
              <a:lstStyle/>
              <a:p>
                <a:pPr algn="ctr"/>
                <a:r>
                  <a:rPr lang="en-GB" sz="1100" dirty="0" smtClean="0"/>
                  <a:t>Public </a:t>
                </a:r>
                <a:r>
                  <a:rPr lang="en-GB" sz="1100" dirty="0" err="1" smtClean="0"/>
                  <a:t>EncryptionKey</a:t>
                </a:r>
                <a:endParaRPr lang="en-US" sz="1100" dirty="0"/>
              </a:p>
            </p:txBody>
          </p:sp>
        </p:grpSp>
        <p:grpSp>
          <p:nvGrpSpPr>
            <p:cNvPr id="101" name="Group 100"/>
            <p:cNvGrpSpPr/>
            <p:nvPr/>
          </p:nvGrpSpPr>
          <p:grpSpPr>
            <a:xfrm>
              <a:off x="7643834" y="1500174"/>
              <a:ext cx="857256" cy="957354"/>
              <a:chOff x="928662" y="3857628"/>
              <a:chExt cx="857256" cy="957354"/>
            </a:xfrm>
          </p:grpSpPr>
          <p:pic>
            <p:nvPicPr>
              <p:cNvPr id="103" name="Picture 2"/>
              <p:cNvPicPr>
                <a:picLocks noChangeAspect="1" noChangeArrowheads="1"/>
              </p:cNvPicPr>
              <p:nvPr/>
            </p:nvPicPr>
            <p:blipFill>
              <a:blip r:embed="rId16"/>
              <a:srcRect/>
              <a:stretch>
                <a:fillRect/>
              </a:stretch>
            </p:blipFill>
            <p:spPr bwMode="auto">
              <a:xfrm>
                <a:off x="1071538" y="3857628"/>
                <a:ext cx="504825" cy="476250"/>
              </a:xfrm>
              <a:prstGeom prst="rect">
                <a:avLst/>
              </a:prstGeom>
              <a:noFill/>
              <a:ln w="9525">
                <a:noFill/>
                <a:miter lim="800000"/>
                <a:headEnd/>
                <a:tailEnd/>
              </a:ln>
              <a:effectLst>
                <a:reflection blurRad="6350" stA="50000" endA="300" endPos="90000" dir="5400000" sy="-100000" algn="bl" rotWithShape="0"/>
              </a:effectLst>
            </p:spPr>
          </p:pic>
          <p:sp>
            <p:nvSpPr>
              <p:cNvPr id="115" name="TextBox 114"/>
              <p:cNvSpPr txBox="1"/>
              <p:nvPr/>
            </p:nvSpPr>
            <p:spPr>
              <a:xfrm>
                <a:off x="928662" y="4214818"/>
                <a:ext cx="857256" cy="600164"/>
              </a:xfrm>
              <a:prstGeom prst="rect">
                <a:avLst/>
              </a:prstGeom>
              <a:noFill/>
            </p:spPr>
            <p:txBody>
              <a:bodyPr wrap="square" rtlCol="0">
                <a:spAutoFit/>
              </a:bodyPr>
              <a:lstStyle/>
              <a:p>
                <a:pPr algn="ctr"/>
                <a:r>
                  <a:rPr lang="en-GB" sz="1100" dirty="0" smtClean="0"/>
                  <a:t>Private </a:t>
                </a:r>
                <a:r>
                  <a:rPr lang="en-GB" sz="1100" dirty="0" err="1" smtClean="0"/>
                  <a:t>EncryptionKey</a:t>
                </a:r>
                <a:endParaRPr lang="en-US" sz="1100" dirty="0"/>
              </a:p>
            </p:txBody>
          </p:sp>
        </p:grpSp>
      </p:grpSp>
      <p:grpSp>
        <p:nvGrpSpPr>
          <p:cNvPr id="140" name="Group 139"/>
          <p:cNvGrpSpPr/>
          <p:nvPr/>
        </p:nvGrpSpPr>
        <p:grpSpPr>
          <a:xfrm>
            <a:off x="857224" y="214290"/>
            <a:ext cx="1857388" cy="1285884"/>
            <a:chOff x="6143636" y="1214422"/>
            <a:chExt cx="1857388" cy="1285884"/>
          </a:xfrm>
        </p:grpSpPr>
        <p:grpSp>
          <p:nvGrpSpPr>
            <p:cNvPr id="143" name="Group 85"/>
            <p:cNvGrpSpPr/>
            <p:nvPr/>
          </p:nvGrpSpPr>
          <p:grpSpPr>
            <a:xfrm>
              <a:off x="6143636" y="1214422"/>
              <a:ext cx="1857388" cy="1285884"/>
              <a:chOff x="1000100" y="192265"/>
              <a:chExt cx="1857388" cy="1285884"/>
            </a:xfrm>
          </p:grpSpPr>
          <p:sp>
            <p:nvSpPr>
              <p:cNvPr id="150" name="Rounded Rectangle 149"/>
              <p:cNvSpPr/>
              <p:nvPr/>
            </p:nvSpPr>
            <p:spPr>
              <a:xfrm>
                <a:off x="1000100" y="214289"/>
                <a:ext cx="1857388" cy="1263860"/>
              </a:xfrm>
              <a:prstGeom prst="round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p:cNvSpPr txBox="1"/>
              <p:nvPr/>
            </p:nvSpPr>
            <p:spPr>
              <a:xfrm>
                <a:off x="1142976" y="192265"/>
                <a:ext cx="1143008" cy="307777"/>
              </a:xfrm>
              <a:prstGeom prst="rect">
                <a:avLst/>
              </a:prstGeom>
              <a:noFill/>
            </p:spPr>
            <p:txBody>
              <a:bodyPr wrap="square" rtlCol="0">
                <a:spAutoFit/>
              </a:bodyPr>
              <a:lstStyle/>
              <a:p>
                <a:r>
                  <a:rPr lang="en-GB" sz="1400" dirty="0" smtClean="0">
                    <a:solidFill>
                      <a:schemeClr val="bg1">
                        <a:lumMod val="75000"/>
                      </a:schemeClr>
                    </a:solidFill>
                  </a:rPr>
                  <a:t>Keys</a:t>
                </a:r>
                <a:endParaRPr lang="en-US" sz="1400" dirty="0">
                  <a:solidFill>
                    <a:schemeClr val="bg1">
                      <a:lumMod val="75000"/>
                    </a:schemeClr>
                  </a:solidFill>
                </a:endParaRPr>
              </a:p>
            </p:txBody>
          </p:sp>
        </p:grpSp>
        <p:grpSp>
          <p:nvGrpSpPr>
            <p:cNvPr id="144" name="Group 87"/>
            <p:cNvGrpSpPr/>
            <p:nvPr/>
          </p:nvGrpSpPr>
          <p:grpSpPr>
            <a:xfrm>
              <a:off x="7000892" y="1500174"/>
              <a:ext cx="857256" cy="957354"/>
              <a:chOff x="-428660" y="3857628"/>
              <a:chExt cx="857256" cy="957354"/>
            </a:xfrm>
          </p:grpSpPr>
          <p:pic>
            <p:nvPicPr>
              <p:cNvPr id="148" name="Picture 2"/>
              <p:cNvPicPr>
                <a:picLocks noChangeAspect="1" noChangeArrowheads="1"/>
              </p:cNvPicPr>
              <p:nvPr/>
            </p:nvPicPr>
            <p:blipFill>
              <a:blip r:embed="rId16"/>
              <a:srcRect/>
              <a:stretch>
                <a:fillRect/>
              </a:stretch>
            </p:blipFill>
            <p:spPr bwMode="auto">
              <a:xfrm>
                <a:off x="-285784" y="3857628"/>
                <a:ext cx="504825" cy="476250"/>
              </a:xfrm>
              <a:prstGeom prst="rect">
                <a:avLst/>
              </a:prstGeom>
              <a:noFill/>
              <a:ln w="9525">
                <a:noFill/>
                <a:miter lim="800000"/>
                <a:headEnd/>
                <a:tailEnd/>
              </a:ln>
              <a:effectLst>
                <a:reflection blurRad="6350" stA="50000" endA="300" endPos="90000" dir="5400000" sy="-100000" algn="bl" rotWithShape="0"/>
              </a:effectLst>
            </p:spPr>
          </p:pic>
          <p:sp>
            <p:nvSpPr>
              <p:cNvPr id="149" name="TextBox 148"/>
              <p:cNvSpPr txBox="1"/>
              <p:nvPr/>
            </p:nvSpPr>
            <p:spPr>
              <a:xfrm>
                <a:off x="-428660" y="4214818"/>
                <a:ext cx="857256" cy="600164"/>
              </a:xfrm>
              <a:prstGeom prst="rect">
                <a:avLst/>
              </a:prstGeom>
              <a:noFill/>
            </p:spPr>
            <p:txBody>
              <a:bodyPr wrap="square" rtlCol="0">
                <a:spAutoFit/>
              </a:bodyPr>
              <a:lstStyle/>
              <a:p>
                <a:pPr algn="ctr"/>
                <a:r>
                  <a:rPr lang="en-GB" sz="1100" dirty="0" smtClean="0"/>
                  <a:t>Public </a:t>
                </a:r>
                <a:r>
                  <a:rPr lang="en-GB" sz="1100" dirty="0" err="1" smtClean="0"/>
                  <a:t>EncryptionKey</a:t>
                </a:r>
                <a:endParaRPr lang="en-US" sz="1100" dirty="0"/>
              </a:p>
            </p:txBody>
          </p:sp>
        </p:grpSp>
        <p:grpSp>
          <p:nvGrpSpPr>
            <p:cNvPr id="145" name="Group 100"/>
            <p:cNvGrpSpPr/>
            <p:nvPr/>
          </p:nvGrpSpPr>
          <p:grpSpPr>
            <a:xfrm>
              <a:off x="6286512" y="1500174"/>
              <a:ext cx="857256" cy="788077"/>
              <a:chOff x="-428660" y="3857628"/>
              <a:chExt cx="857256" cy="788077"/>
            </a:xfrm>
          </p:grpSpPr>
          <p:pic>
            <p:nvPicPr>
              <p:cNvPr id="146" name="Picture 2"/>
              <p:cNvPicPr>
                <a:picLocks noChangeAspect="1" noChangeArrowheads="1"/>
              </p:cNvPicPr>
              <p:nvPr/>
            </p:nvPicPr>
            <p:blipFill>
              <a:blip r:embed="rId16"/>
              <a:srcRect/>
              <a:stretch>
                <a:fillRect/>
              </a:stretch>
            </p:blipFill>
            <p:spPr bwMode="auto">
              <a:xfrm>
                <a:off x="-285784" y="3857628"/>
                <a:ext cx="504825" cy="476250"/>
              </a:xfrm>
              <a:prstGeom prst="rect">
                <a:avLst/>
              </a:prstGeom>
              <a:noFill/>
              <a:ln w="9525">
                <a:noFill/>
                <a:miter lim="800000"/>
                <a:headEnd/>
                <a:tailEnd/>
              </a:ln>
              <a:effectLst>
                <a:reflection blurRad="6350" stA="50000" endA="300" endPos="90000" dir="5400000" sy="-100000" algn="bl" rotWithShape="0"/>
              </a:effectLst>
            </p:spPr>
          </p:pic>
          <p:sp>
            <p:nvSpPr>
              <p:cNvPr id="147" name="TextBox 146"/>
              <p:cNvSpPr txBox="1"/>
              <p:nvPr/>
            </p:nvSpPr>
            <p:spPr>
              <a:xfrm>
                <a:off x="-428660" y="4214818"/>
                <a:ext cx="857256" cy="430887"/>
              </a:xfrm>
              <a:prstGeom prst="rect">
                <a:avLst/>
              </a:prstGeom>
              <a:noFill/>
            </p:spPr>
            <p:txBody>
              <a:bodyPr wrap="square" rtlCol="0">
                <a:spAutoFit/>
              </a:bodyPr>
              <a:lstStyle/>
              <a:p>
                <a:pPr algn="ctr"/>
                <a:r>
                  <a:rPr lang="en-GB" sz="1100" dirty="0" smtClean="0"/>
                  <a:t>Public Signing Key</a:t>
                </a:r>
                <a:endParaRPr lang="en-US" sz="1100" dirty="0"/>
              </a:p>
            </p:txBody>
          </p:sp>
        </p:gr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4357686" y="571480"/>
            <a:ext cx="2857520" cy="1857388"/>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TextBox 9"/>
          <p:cNvSpPr txBox="1"/>
          <p:nvPr/>
        </p:nvSpPr>
        <p:spPr>
          <a:xfrm>
            <a:off x="4485854" y="571482"/>
            <a:ext cx="2014972" cy="261610"/>
          </a:xfrm>
          <a:prstGeom prst="rect">
            <a:avLst/>
          </a:prstGeom>
          <a:noFill/>
        </p:spPr>
        <p:txBody>
          <a:bodyPr wrap="square" rtlCol="0">
            <a:spAutoFit/>
          </a:bodyPr>
          <a:lstStyle/>
          <a:p>
            <a:r>
              <a:rPr lang="en-GB" sz="1100" dirty="0" smtClean="0">
                <a:solidFill>
                  <a:schemeClr val="accent3">
                    <a:lumMod val="75000"/>
                  </a:schemeClr>
                </a:solidFill>
              </a:rPr>
              <a:t>Smart.Platform.IO</a:t>
            </a:r>
          </a:p>
        </p:txBody>
      </p:sp>
      <p:pic>
        <p:nvPicPr>
          <p:cNvPr id="3074" name="Picture 2" descr="C:\Documents and Settings\Dave\Desktop\filehelper.png"/>
          <p:cNvPicPr>
            <a:picLocks noChangeAspect="1" noChangeArrowheads="1"/>
          </p:cNvPicPr>
          <p:nvPr/>
        </p:nvPicPr>
        <p:blipFill>
          <a:blip r:embed="rId2"/>
          <a:srcRect/>
          <a:stretch>
            <a:fillRect/>
          </a:stretch>
        </p:blipFill>
        <p:spPr bwMode="auto">
          <a:xfrm>
            <a:off x="5072066" y="1071546"/>
            <a:ext cx="1357322" cy="1039053"/>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00034" y="428604"/>
            <a:ext cx="7786742" cy="3714776"/>
            <a:chOff x="4357686" y="571480"/>
            <a:chExt cx="7786742" cy="3714776"/>
          </a:xfrm>
        </p:grpSpPr>
        <p:sp>
          <p:nvSpPr>
            <p:cNvPr id="9" name="Rounded Rectangle 8"/>
            <p:cNvSpPr/>
            <p:nvPr/>
          </p:nvSpPr>
          <p:spPr>
            <a:xfrm>
              <a:off x="4357686" y="571480"/>
              <a:ext cx="7786742" cy="3714776"/>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TextBox 9"/>
            <p:cNvSpPr txBox="1"/>
            <p:nvPr/>
          </p:nvSpPr>
          <p:spPr>
            <a:xfrm>
              <a:off x="4857752" y="571480"/>
              <a:ext cx="2014972" cy="261610"/>
            </a:xfrm>
            <a:prstGeom prst="rect">
              <a:avLst/>
            </a:prstGeom>
            <a:noFill/>
          </p:spPr>
          <p:txBody>
            <a:bodyPr wrap="square" rtlCol="0">
              <a:spAutoFit/>
            </a:bodyPr>
            <a:lstStyle/>
            <a:p>
              <a:r>
                <a:rPr lang="en-GB" sz="1100" dirty="0" err="1" smtClean="0">
                  <a:solidFill>
                    <a:schemeClr val="accent3">
                      <a:lumMod val="75000"/>
                    </a:schemeClr>
                  </a:solidFill>
                </a:rPr>
                <a:t>Smart.Platform.Net</a:t>
              </a:r>
              <a:endParaRPr lang="en-GB" sz="1100" dirty="0" smtClean="0">
                <a:solidFill>
                  <a:schemeClr val="accent3">
                    <a:lumMod val="75000"/>
                  </a:schemeClr>
                </a:solidFill>
              </a:endParaRPr>
            </a:p>
          </p:txBody>
        </p:sp>
      </p:grpSp>
      <p:grpSp>
        <p:nvGrpSpPr>
          <p:cNvPr id="13" name="Group 12"/>
          <p:cNvGrpSpPr/>
          <p:nvPr/>
        </p:nvGrpSpPr>
        <p:grpSpPr>
          <a:xfrm>
            <a:off x="714348" y="785794"/>
            <a:ext cx="7429552" cy="3214710"/>
            <a:chOff x="928662" y="928670"/>
            <a:chExt cx="7429552" cy="3214710"/>
          </a:xfrm>
        </p:grpSpPr>
        <p:grpSp>
          <p:nvGrpSpPr>
            <p:cNvPr id="6" name="Group 5"/>
            <p:cNvGrpSpPr/>
            <p:nvPr/>
          </p:nvGrpSpPr>
          <p:grpSpPr>
            <a:xfrm>
              <a:off x="928662" y="928670"/>
              <a:ext cx="7429552" cy="3214710"/>
              <a:chOff x="4357686" y="571480"/>
              <a:chExt cx="7429552" cy="3214710"/>
            </a:xfrm>
          </p:grpSpPr>
          <p:sp>
            <p:nvSpPr>
              <p:cNvPr id="7" name="Rounded Rectangle 6"/>
              <p:cNvSpPr/>
              <p:nvPr/>
            </p:nvSpPr>
            <p:spPr>
              <a:xfrm>
                <a:off x="4357686" y="571480"/>
                <a:ext cx="7429552" cy="3214710"/>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TextBox 7"/>
              <p:cNvSpPr txBox="1"/>
              <p:nvPr/>
            </p:nvSpPr>
            <p:spPr>
              <a:xfrm>
                <a:off x="4857752" y="571480"/>
                <a:ext cx="2014972" cy="261610"/>
              </a:xfrm>
              <a:prstGeom prst="rect">
                <a:avLst/>
              </a:prstGeom>
              <a:noFill/>
            </p:spPr>
            <p:txBody>
              <a:bodyPr wrap="square" rtlCol="0">
                <a:spAutoFit/>
              </a:bodyPr>
              <a:lstStyle/>
              <a:p>
                <a:r>
                  <a:rPr lang="en-GB" sz="1100" dirty="0" smtClean="0">
                    <a:solidFill>
                      <a:schemeClr val="accent3">
                        <a:lumMod val="75000"/>
                      </a:schemeClr>
                    </a:solidFill>
                  </a:rPr>
                  <a:t>Email</a:t>
                </a:r>
              </a:p>
            </p:txBody>
          </p:sp>
        </p:grpSp>
        <p:pic>
          <p:nvPicPr>
            <p:cNvPr id="4098" name="Picture 2" descr="C:\Documents and Settings\Dave\Desktop\emailcontentemplate.png"/>
            <p:cNvPicPr>
              <a:picLocks noChangeAspect="1" noChangeArrowheads="1"/>
            </p:cNvPicPr>
            <p:nvPr/>
          </p:nvPicPr>
          <p:blipFill>
            <a:blip r:embed="rId2"/>
            <a:srcRect/>
            <a:stretch>
              <a:fillRect/>
            </a:stretch>
          </p:blipFill>
          <p:spPr bwMode="auto">
            <a:xfrm>
              <a:off x="4643438" y="1285860"/>
              <a:ext cx="1643074" cy="2111308"/>
            </a:xfrm>
            <a:prstGeom prst="rect">
              <a:avLst/>
            </a:prstGeom>
            <a:noFill/>
          </p:spPr>
        </p:pic>
        <p:pic>
          <p:nvPicPr>
            <p:cNvPr id="4099" name="Picture 3" descr="C:\Documents and Settings\Dave\Desktop\emailsender.png"/>
            <p:cNvPicPr>
              <a:picLocks noChangeAspect="1" noChangeArrowheads="1"/>
            </p:cNvPicPr>
            <p:nvPr/>
          </p:nvPicPr>
          <p:blipFill>
            <a:blip r:embed="rId3"/>
            <a:srcRect/>
            <a:stretch>
              <a:fillRect/>
            </a:stretch>
          </p:blipFill>
          <p:spPr bwMode="auto">
            <a:xfrm>
              <a:off x="1214415" y="1285860"/>
              <a:ext cx="1285884" cy="1312489"/>
            </a:xfrm>
            <a:prstGeom prst="rect">
              <a:avLst/>
            </a:prstGeom>
            <a:noFill/>
          </p:spPr>
        </p:pic>
        <p:pic>
          <p:nvPicPr>
            <p:cNvPr id="4100" name="Picture 4" descr="C:\Documents and Settings\Dave\Desktop\emailwrapper.png"/>
            <p:cNvPicPr>
              <a:picLocks noChangeAspect="1" noChangeArrowheads="1"/>
            </p:cNvPicPr>
            <p:nvPr/>
          </p:nvPicPr>
          <p:blipFill>
            <a:blip r:embed="rId4"/>
            <a:srcRect/>
            <a:stretch>
              <a:fillRect/>
            </a:stretch>
          </p:blipFill>
          <p:spPr bwMode="auto">
            <a:xfrm>
              <a:off x="2714612" y="1285860"/>
              <a:ext cx="1691389" cy="2711454"/>
            </a:xfrm>
            <a:prstGeom prst="rect">
              <a:avLst/>
            </a:prstGeom>
            <a:noFill/>
          </p:spPr>
        </p:pic>
        <p:pic>
          <p:nvPicPr>
            <p:cNvPr id="4101" name="Picture 5" descr="C:\Documents and Settings\Dave\Desktop\emailmailboxaccount.png"/>
            <p:cNvPicPr>
              <a:picLocks noChangeAspect="1" noChangeArrowheads="1"/>
            </p:cNvPicPr>
            <p:nvPr/>
          </p:nvPicPr>
          <p:blipFill>
            <a:blip r:embed="rId5"/>
            <a:srcRect/>
            <a:stretch>
              <a:fillRect/>
            </a:stretch>
          </p:blipFill>
          <p:spPr bwMode="auto">
            <a:xfrm>
              <a:off x="6572264" y="1285860"/>
              <a:ext cx="1514899" cy="2079624"/>
            </a:xfrm>
            <a:prstGeom prst="rect">
              <a:avLst/>
            </a:prstGeom>
            <a:noFill/>
          </p:spPr>
        </p:pic>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142844" y="428604"/>
            <a:ext cx="8643998" cy="4214842"/>
            <a:chOff x="4357686" y="571480"/>
            <a:chExt cx="8643998" cy="4214842"/>
          </a:xfrm>
        </p:grpSpPr>
        <p:sp>
          <p:nvSpPr>
            <p:cNvPr id="9" name="Rounded Rectangle 8"/>
            <p:cNvSpPr/>
            <p:nvPr/>
          </p:nvSpPr>
          <p:spPr>
            <a:xfrm>
              <a:off x="4357686" y="571480"/>
              <a:ext cx="8643998" cy="4214842"/>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TextBox 9"/>
            <p:cNvSpPr txBox="1"/>
            <p:nvPr/>
          </p:nvSpPr>
          <p:spPr>
            <a:xfrm>
              <a:off x="4857752" y="571480"/>
              <a:ext cx="2014972" cy="261610"/>
            </a:xfrm>
            <a:prstGeom prst="rect">
              <a:avLst/>
            </a:prstGeom>
            <a:noFill/>
          </p:spPr>
          <p:txBody>
            <a:bodyPr wrap="square" rtlCol="0">
              <a:spAutoFit/>
            </a:bodyPr>
            <a:lstStyle/>
            <a:p>
              <a:r>
                <a:rPr lang="en-GB" sz="1100" dirty="0" err="1" smtClean="0">
                  <a:solidFill>
                    <a:schemeClr val="accent3">
                      <a:lumMod val="75000"/>
                    </a:schemeClr>
                  </a:solidFill>
                </a:rPr>
                <a:t>Smart.Platform.Windows</a:t>
              </a:r>
              <a:endParaRPr lang="en-GB" sz="1100" dirty="0" smtClean="0">
                <a:solidFill>
                  <a:schemeClr val="accent3">
                    <a:lumMod val="75000"/>
                  </a:schemeClr>
                </a:solidFill>
              </a:endParaRPr>
            </a:p>
          </p:txBody>
        </p:sp>
      </p:grpSp>
      <p:grpSp>
        <p:nvGrpSpPr>
          <p:cNvPr id="19" name="Group 18"/>
          <p:cNvGrpSpPr/>
          <p:nvPr/>
        </p:nvGrpSpPr>
        <p:grpSpPr>
          <a:xfrm>
            <a:off x="357158" y="785794"/>
            <a:ext cx="8286808" cy="3714776"/>
            <a:chOff x="357158" y="785794"/>
            <a:chExt cx="8286808" cy="3714776"/>
          </a:xfrm>
        </p:grpSpPr>
        <p:grpSp>
          <p:nvGrpSpPr>
            <p:cNvPr id="4" name="Group 5"/>
            <p:cNvGrpSpPr/>
            <p:nvPr/>
          </p:nvGrpSpPr>
          <p:grpSpPr>
            <a:xfrm>
              <a:off x="357158" y="785794"/>
              <a:ext cx="8286808" cy="3714776"/>
              <a:chOff x="4357686" y="571480"/>
              <a:chExt cx="8286808" cy="3714776"/>
            </a:xfrm>
          </p:grpSpPr>
          <p:sp>
            <p:nvSpPr>
              <p:cNvPr id="7" name="Rounded Rectangle 6"/>
              <p:cNvSpPr/>
              <p:nvPr/>
            </p:nvSpPr>
            <p:spPr>
              <a:xfrm>
                <a:off x="4357686" y="571480"/>
                <a:ext cx="8286808" cy="3714776"/>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TextBox 7"/>
              <p:cNvSpPr txBox="1"/>
              <p:nvPr/>
            </p:nvSpPr>
            <p:spPr>
              <a:xfrm>
                <a:off x="4857752" y="571480"/>
                <a:ext cx="2014972" cy="261610"/>
              </a:xfrm>
              <a:prstGeom prst="rect">
                <a:avLst/>
              </a:prstGeom>
              <a:noFill/>
            </p:spPr>
            <p:txBody>
              <a:bodyPr wrap="square" rtlCol="0">
                <a:spAutoFit/>
              </a:bodyPr>
              <a:lstStyle/>
              <a:p>
                <a:r>
                  <a:rPr lang="en-GB" sz="1100" dirty="0" smtClean="0">
                    <a:solidFill>
                      <a:schemeClr val="accent3">
                        <a:lumMod val="75000"/>
                      </a:schemeClr>
                    </a:solidFill>
                  </a:rPr>
                  <a:t>Forms</a:t>
                </a:r>
              </a:p>
            </p:txBody>
          </p:sp>
        </p:grpSp>
        <p:pic>
          <p:nvPicPr>
            <p:cNvPr id="5122" name="Picture 2" descr="C:\Documents and Settings\Dave\Desktop\countriescombobox.png"/>
            <p:cNvPicPr>
              <a:picLocks noChangeAspect="1" noChangeArrowheads="1"/>
            </p:cNvPicPr>
            <p:nvPr/>
          </p:nvPicPr>
          <p:blipFill>
            <a:blip r:embed="rId2"/>
            <a:srcRect/>
            <a:stretch>
              <a:fillRect/>
            </a:stretch>
          </p:blipFill>
          <p:spPr bwMode="auto">
            <a:xfrm>
              <a:off x="714348" y="1071546"/>
              <a:ext cx="1543918" cy="1814502"/>
            </a:xfrm>
            <a:prstGeom prst="rect">
              <a:avLst/>
            </a:prstGeom>
            <a:noFill/>
          </p:spPr>
        </p:pic>
        <p:pic>
          <p:nvPicPr>
            <p:cNvPr id="5123" name="Picture 3" descr="C:\Documents and Settings\Dave\Desktop\breadcrumbmenu.png"/>
            <p:cNvPicPr>
              <a:picLocks noChangeAspect="1" noChangeArrowheads="1"/>
            </p:cNvPicPr>
            <p:nvPr/>
          </p:nvPicPr>
          <p:blipFill>
            <a:blip r:embed="rId3"/>
            <a:srcRect/>
            <a:stretch>
              <a:fillRect/>
            </a:stretch>
          </p:blipFill>
          <p:spPr bwMode="auto">
            <a:xfrm>
              <a:off x="2500298" y="1071546"/>
              <a:ext cx="1455508" cy="3286148"/>
            </a:xfrm>
            <a:prstGeom prst="rect">
              <a:avLst/>
            </a:prstGeom>
            <a:noFill/>
          </p:spPr>
        </p:pic>
        <p:pic>
          <p:nvPicPr>
            <p:cNvPr id="5124" name="Picture 4" descr="C:\Documents and Settings\Dave\Desktop\breadcrumbmenuitem.png"/>
            <p:cNvPicPr>
              <a:picLocks noChangeAspect="1" noChangeArrowheads="1"/>
            </p:cNvPicPr>
            <p:nvPr/>
          </p:nvPicPr>
          <p:blipFill>
            <a:blip r:embed="rId4"/>
            <a:srcRect/>
            <a:stretch>
              <a:fillRect/>
            </a:stretch>
          </p:blipFill>
          <p:spPr bwMode="auto">
            <a:xfrm>
              <a:off x="4643438" y="1071546"/>
              <a:ext cx="1335891" cy="2357454"/>
            </a:xfrm>
            <a:prstGeom prst="rect">
              <a:avLst/>
            </a:prstGeom>
            <a:noFill/>
          </p:spPr>
        </p:pic>
        <p:pic>
          <p:nvPicPr>
            <p:cNvPr id="5125" name="Picture 5" descr="C:\Documents and Settings\Dave\Desktop\breadcrumbmenuitemsep.png"/>
            <p:cNvPicPr>
              <a:picLocks noChangeAspect="1" noChangeArrowheads="1"/>
            </p:cNvPicPr>
            <p:nvPr/>
          </p:nvPicPr>
          <p:blipFill>
            <a:blip r:embed="rId5"/>
            <a:srcRect/>
            <a:stretch>
              <a:fillRect/>
            </a:stretch>
          </p:blipFill>
          <p:spPr bwMode="auto">
            <a:xfrm>
              <a:off x="6643702" y="1071546"/>
              <a:ext cx="1749444" cy="1185573"/>
            </a:xfrm>
            <a:prstGeom prst="rect">
              <a:avLst/>
            </a:prstGeom>
            <a:noFill/>
          </p:spPr>
        </p:pic>
        <p:pic>
          <p:nvPicPr>
            <p:cNvPr id="5126" name="Picture 6" descr="C:\Documents and Settings\Dave\Desktop\breadcrumbmenuitemcollection.png"/>
            <p:cNvPicPr>
              <a:picLocks noChangeAspect="1" noChangeArrowheads="1"/>
            </p:cNvPicPr>
            <p:nvPr/>
          </p:nvPicPr>
          <p:blipFill>
            <a:blip r:embed="rId6"/>
            <a:srcRect/>
            <a:stretch>
              <a:fillRect/>
            </a:stretch>
          </p:blipFill>
          <p:spPr bwMode="auto">
            <a:xfrm>
              <a:off x="6643702" y="2428868"/>
              <a:ext cx="1729499" cy="1922460"/>
            </a:xfrm>
            <a:prstGeom prst="rect">
              <a:avLst/>
            </a:prstGeom>
            <a:noFill/>
          </p:spPr>
        </p:pic>
        <p:pic>
          <p:nvPicPr>
            <p:cNvPr id="5127" name="Picture 7" descr="C:\Documents and Settings\Dave\Desktop\breadcrumbmenuitemeventhandler.png"/>
            <p:cNvPicPr>
              <a:picLocks noChangeAspect="1" noChangeArrowheads="1"/>
            </p:cNvPicPr>
            <p:nvPr/>
          </p:nvPicPr>
          <p:blipFill>
            <a:blip r:embed="rId7"/>
            <a:srcRect/>
            <a:stretch>
              <a:fillRect/>
            </a:stretch>
          </p:blipFill>
          <p:spPr bwMode="auto">
            <a:xfrm>
              <a:off x="4214810" y="3714752"/>
              <a:ext cx="2222512" cy="643359"/>
            </a:xfrm>
            <a:prstGeom prst="rect">
              <a:avLst/>
            </a:prstGeom>
            <a:noFill/>
          </p:spPr>
        </p:pic>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4357686" y="571480"/>
            <a:ext cx="2857520" cy="2071702"/>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TextBox 9"/>
          <p:cNvSpPr txBox="1"/>
          <p:nvPr/>
        </p:nvSpPr>
        <p:spPr>
          <a:xfrm>
            <a:off x="4485854" y="571482"/>
            <a:ext cx="2014972" cy="261610"/>
          </a:xfrm>
          <a:prstGeom prst="rect">
            <a:avLst/>
          </a:prstGeom>
          <a:noFill/>
        </p:spPr>
        <p:txBody>
          <a:bodyPr wrap="square" rtlCol="0">
            <a:spAutoFit/>
          </a:bodyPr>
          <a:lstStyle/>
          <a:p>
            <a:r>
              <a:rPr lang="en-GB" sz="1100" dirty="0" smtClean="0">
                <a:solidFill>
                  <a:schemeClr val="accent3">
                    <a:lumMod val="75000"/>
                  </a:schemeClr>
                </a:solidFill>
              </a:rPr>
              <a:t>Smart.Platform.Reflection</a:t>
            </a:r>
          </a:p>
        </p:txBody>
      </p:sp>
      <p:grpSp>
        <p:nvGrpSpPr>
          <p:cNvPr id="2" name="Group 11"/>
          <p:cNvGrpSpPr/>
          <p:nvPr/>
        </p:nvGrpSpPr>
        <p:grpSpPr>
          <a:xfrm>
            <a:off x="4786314" y="928670"/>
            <a:ext cx="2143140" cy="1571636"/>
            <a:chOff x="3000364" y="214290"/>
            <a:chExt cx="2143140" cy="1571636"/>
          </a:xfrm>
        </p:grpSpPr>
        <p:sp>
          <p:nvSpPr>
            <p:cNvPr id="14" name="Rounded Rectangle 13"/>
            <p:cNvSpPr/>
            <p:nvPr/>
          </p:nvSpPr>
          <p:spPr>
            <a:xfrm>
              <a:off x="3000364" y="214290"/>
              <a:ext cx="2071702" cy="1571636"/>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 name="TextBox 14"/>
            <p:cNvSpPr txBox="1"/>
            <p:nvPr/>
          </p:nvSpPr>
          <p:spPr>
            <a:xfrm>
              <a:off x="3128532" y="214292"/>
              <a:ext cx="2014972" cy="261610"/>
            </a:xfrm>
            <a:prstGeom prst="rect">
              <a:avLst/>
            </a:prstGeom>
            <a:noFill/>
          </p:spPr>
          <p:txBody>
            <a:bodyPr wrap="square" rtlCol="0">
              <a:spAutoFit/>
            </a:bodyPr>
            <a:lstStyle/>
            <a:p>
              <a:r>
                <a:rPr lang="en-GB" sz="1100" dirty="0" smtClean="0">
                  <a:solidFill>
                    <a:schemeClr val="accent3">
                      <a:lumMod val="75000"/>
                    </a:schemeClr>
                  </a:solidFill>
                </a:rPr>
                <a:t>Activation</a:t>
              </a:r>
            </a:p>
          </p:txBody>
        </p:sp>
      </p:grpSp>
      <p:pic>
        <p:nvPicPr>
          <p:cNvPr id="1027" name="Picture 3" descr="C:\Documents and Settings\Dave\Desktop\ClassDiagram1.png"/>
          <p:cNvPicPr>
            <a:picLocks noChangeAspect="1" noChangeArrowheads="1"/>
          </p:cNvPicPr>
          <p:nvPr/>
        </p:nvPicPr>
        <p:blipFill>
          <a:blip r:embed="rId2"/>
          <a:srcRect/>
          <a:stretch>
            <a:fillRect/>
          </a:stretch>
        </p:blipFill>
        <p:spPr bwMode="auto">
          <a:xfrm>
            <a:off x="5072066" y="1214422"/>
            <a:ext cx="1523998" cy="1188202"/>
          </a:xfrm>
          <a:prstGeom prst="rect">
            <a:avLst/>
          </a:prstGeom>
          <a:noFill/>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42844" y="214290"/>
            <a:ext cx="8572560" cy="4929222"/>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TextBox 5"/>
          <p:cNvSpPr txBox="1"/>
          <p:nvPr/>
        </p:nvSpPr>
        <p:spPr>
          <a:xfrm>
            <a:off x="628202" y="285728"/>
            <a:ext cx="2014972" cy="261610"/>
          </a:xfrm>
          <a:prstGeom prst="rect">
            <a:avLst/>
          </a:prstGeom>
          <a:noFill/>
        </p:spPr>
        <p:txBody>
          <a:bodyPr wrap="square" rtlCol="0">
            <a:spAutoFit/>
          </a:bodyPr>
          <a:lstStyle/>
          <a:p>
            <a:r>
              <a:rPr lang="en-GB" sz="1100" dirty="0" smtClean="0">
                <a:solidFill>
                  <a:schemeClr val="accent3">
                    <a:lumMod val="75000"/>
                  </a:schemeClr>
                </a:solidFill>
              </a:rPr>
              <a:t>Smart.Platform.Web</a:t>
            </a:r>
          </a:p>
        </p:txBody>
      </p:sp>
      <p:grpSp>
        <p:nvGrpSpPr>
          <p:cNvPr id="33" name="Group 32"/>
          <p:cNvGrpSpPr/>
          <p:nvPr/>
        </p:nvGrpSpPr>
        <p:grpSpPr>
          <a:xfrm>
            <a:off x="3786182" y="571480"/>
            <a:ext cx="2143140" cy="1714512"/>
            <a:chOff x="4357686" y="571480"/>
            <a:chExt cx="2143140" cy="1714512"/>
          </a:xfrm>
        </p:grpSpPr>
        <p:grpSp>
          <p:nvGrpSpPr>
            <p:cNvPr id="32" name="Group 31"/>
            <p:cNvGrpSpPr/>
            <p:nvPr/>
          </p:nvGrpSpPr>
          <p:grpSpPr>
            <a:xfrm>
              <a:off x="4357686" y="571480"/>
              <a:ext cx="2143140" cy="1714512"/>
              <a:chOff x="4357686" y="571480"/>
              <a:chExt cx="2143140" cy="1714512"/>
            </a:xfrm>
          </p:grpSpPr>
          <p:sp>
            <p:nvSpPr>
              <p:cNvPr id="9" name="Rounded Rectangle 8"/>
              <p:cNvSpPr/>
              <p:nvPr/>
            </p:nvSpPr>
            <p:spPr>
              <a:xfrm>
                <a:off x="4357686" y="571480"/>
                <a:ext cx="1857388" cy="1714512"/>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TextBox 9"/>
              <p:cNvSpPr txBox="1"/>
              <p:nvPr/>
            </p:nvSpPr>
            <p:spPr>
              <a:xfrm>
                <a:off x="4485854" y="571482"/>
                <a:ext cx="2014972" cy="261610"/>
              </a:xfrm>
              <a:prstGeom prst="rect">
                <a:avLst/>
              </a:prstGeom>
              <a:noFill/>
            </p:spPr>
            <p:txBody>
              <a:bodyPr wrap="square" rtlCol="0">
                <a:spAutoFit/>
              </a:bodyPr>
              <a:lstStyle/>
              <a:p>
                <a:r>
                  <a:rPr lang="en-GB" sz="1100" dirty="0" smtClean="0">
                    <a:solidFill>
                      <a:schemeClr val="accent3">
                        <a:lumMod val="75000"/>
                      </a:schemeClr>
                    </a:solidFill>
                  </a:rPr>
                  <a:t>UI</a:t>
                </a:r>
              </a:p>
            </p:txBody>
          </p:sp>
        </p:grpSp>
        <p:grpSp>
          <p:nvGrpSpPr>
            <p:cNvPr id="31" name="Group 30"/>
            <p:cNvGrpSpPr/>
            <p:nvPr/>
          </p:nvGrpSpPr>
          <p:grpSpPr>
            <a:xfrm>
              <a:off x="4500562" y="785794"/>
              <a:ext cx="1571636" cy="1357322"/>
              <a:chOff x="4500562" y="785794"/>
              <a:chExt cx="1571636" cy="1357322"/>
            </a:xfrm>
          </p:grpSpPr>
          <p:grpSp>
            <p:nvGrpSpPr>
              <p:cNvPr id="4" name="Group 11"/>
              <p:cNvGrpSpPr/>
              <p:nvPr/>
            </p:nvGrpSpPr>
            <p:grpSpPr>
              <a:xfrm>
                <a:off x="4500562" y="785794"/>
                <a:ext cx="1571636" cy="1357322"/>
                <a:chOff x="3000364" y="214290"/>
                <a:chExt cx="2143140" cy="1571636"/>
              </a:xfrm>
            </p:grpSpPr>
            <p:sp>
              <p:nvSpPr>
                <p:cNvPr id="14" name="Rounded Rectangle 13"/>
                <p:cNvSpPr/>
                <p:nvPr/>
              </p:nvSpPr>
              <p:spPr>
                <a:xfrm>
                  <a:off x="3000364" y="214290"/>
                  <a:ext cx="2071702" cy="1571636"/>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 name="TextBox 14"/>
                <p:cNvSpPr txBox="1"/>
                <p:nvPr/>
              </p:nvSpPr>
              <p:spPr>
                <a:xfrm>
                  <a:off x="3128532" y="214292"/>
                  <a:ext cx="2014972" cy="261610"/>
                </a:xfrm>
                <a:prstGeom prst="rect">
                  <a:avLst/>
                </a:prstGeom>
                <a:noFill/>
              </p:spPr>
              <p:txBody>
                <a:bodyPr wrap="square" rtlCol="0">
                  <a:spAutoFit/>
                </a:bodyPr>
                <a:lstStyle/>
                <a:p>
                  <a:r>
                    <a:rPr lang="en-GB" sz="1100" dirty="0" smtClean="0">
                      <a:solidFill>
                        <a:schemeClr val="accent3">
                          <a:lumMod val="75000"/>
                        </a:schemeClr>
                      </a:solidFill>
                    </a:rPr>
                    <a:t>Pages</a:t>
                  </a:r>
                </a:p>
              </p:txBody>
            </p:sp>
          </p:grpSp>
          <p:pic>
            <p:nvPicPr>
              <p:cNvPr id="2051" name="Picture 3" descr="C:\Documents and Settings\Dave\Desktop\2.png"/>
              <p:cNvPicPr>
                <a:picLocks noChangeAspect="1" noChangeArrowheads="1"/>
              </p:cNvPicPr>
              <p:nvPr/>
            </p:nvPicPr>
            <p:blipFill>
              <a:blip r:embed="rId2"/>
              <a:srcRect/>
              <a:stretch>
                <a:fillRect/>
              </a:stretch>
            </p:blipFill>
            <p:spPr bwMode="auto">
              <a:xfrm>
                <a:off x="4615099" y="1071546"/>
                <a:ext cx="1314223" cy="1000132"/>
              </a:xfrm>
              <a:prstGeom prst="rect">
                <a:avLst/>
              </a:prstGeom>
              <a:noFill/>
              <a:effectLst>
                <a:outerShdw blurRad="50800" dist="38100" dir="2700000" algn="tl" rotWithShape="0">
                  <a:prstClr val="black">
                    <a:alpha val="40000"/>
                  </a:prstClr>
                </a:outerShdw>
              </a:effectLst>
            </p:spPr>
          </p:pic>
        </p:grpSp>
      </p:grpSp>
      <p:grpSp>
        <p:nvGrpSpPr>
          <p:cNvPr id="38" name="Group 37"/>
          <p:cNvGrpSpPr/>
          <p:nvPr/>
        </p:nvGrpSpPr>
        <p:grpSpPr>
          <a:xfrm>
            <a:off x="571472" y="3286124"/>
            <a:ext cx="3643338" cy="1571636"/>
            <a:chOff x="857224" y="857232"/>
            <a:chExt cx="3643338" cy="1571636"/>
          </a:xfrm>
        </p:grpSpPr>
        <p:grpSp>
          <p:nvGrpSpPr>
            <p:cNvPr id="3" name="Group 6"/>
            <p:cNvGrpSpPr/>
            <p:nvPr/>
          </p:nvGrpSpPr>
          <p:grpSpPr>
            <a:xfrm>
              <a:off x="857224" y="857232"/>
              <a:ext cx="3643338" cy="1571636"/>
              <a:chOff x="3000364" y="214290"/>
              <a:chExt cx="2143140" cy="1571636"/>
            </a:xfrm>
          </p:grpSpPr>
          <p:sp>
            <p:nvSpPr>
              <p:cNvPr id="43" name="Rounded Rectangle 42"/>
              <p:cNvSpPr/>
              <p:nvPr/>
            </p:nvSpPr>
            <p:spPr>
              <a:xfrm>
                <a:off x="3000364" y="214290"/>
                <a:ext cx="2071702" cy="1571636"/>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4" name="TextBox 43"/>
              <p:cNvSpPr txBox="1"/>
              <p:nvPr/>
            </p:nvSpPr>
            <p:spPr>
              <a:xfrm>
                <a:off x="3128532" y="214292"/>
                <a:ext cx="2014972" cy="261610"/>
              </a:xfrm>
              <a:prstGeom prst="rect">
                <a:avLst/>
              </a:prstGeom>
              <a:noFill/>
            </p:spPr>
            <p:txBody>
              <a:bodyPr wrap="square" rtlCol="0">
                <a:spAutoFit/>
              </a:bodyPr>
              <a:lstStyle/>
              <a:p>
                <a:r>
                  <a:rPr lang="en-GB" sz="1100" dirty="0" smtClean="0">
                    <a:solidFill>
                      <a:schemeClr val="accent3">
                        <a:lumMod val="75000"/>
                      </a:schemeClr>
                    </a:solidFill>
                  </a:rPr>
                  <a:t>CustomEvents</a:t>
                </a:r>
              </a:p>
            </p:txBody>
          </p:sp>
        </p:grpSp>
        <p:pic>
          <p:nvPicPr>
            <p:cNvPr id="2050" name="Picture 2" descr="C:\Documents and Settings\Dave\Desktop\1.png"/>
            <p:cNvPicPr>
              <a:picLocks noChangeAspect="1" noChangeArrowheads="1"/>
            </p:cNvPicPr>
            <p:nvPr/>
          </p:nvPicPr>
          <p:blipFill>
            <a:blip r:embed="rId3"/>
            <a:srcRect/>
            <a:stretch>
              <a:fillRect/>
            </a:stretch>
          </p:blipFill>
          <p:spPr bwMode="auto">
            <a:xfrm>
              <a:off x="1071538" y="1142984"/>
              <a:ext cx="1552572" cy="1263529"/>
            </a:xfrm>
            <a:prstGeom prst="rect">
              <a:avLst/>
            </a:prstGeom>
            <a:noFill/>
            <a:effectLst>
              <a:outerShdw blurRad="50800" dist="38100" dir="2700000" algn="tl" rotWithShape="0">
                <a:prstClr val="black">
                  <a:alpha val="40000"/>
                </a:prstClr>
              </a:outerShdw>
            </a:effectLst>
          </p:spPr>
        </p:pic>
        <p:pic>
          <p:nvPicPr>
            <p:cNvPr id="2052" name="Picture 4" descr="C:\Documents and Settings\Dave\Desktop\3.png"/>
            <p:cNvPicPr>
              <a:picLocks noChangeAspect="1" noChangeArrowheads="1"/>
            </p:cNvPicPr>
            <p:nvPr/>
          </p:nvPicPr>
          <p:blipFill>
            <a:blip r:embed="rId4"/>
            <a:srcRect/>
            <a:stretch>
              <a:fillRect/>
            </a:stretch>
          </p:blipFill>
          <p:spPr bwMode="auto">
            <a:xfrm>
              <a:off x="2714612" y="1142984"/>
              <a:ext cx="1546228" cy="901967"/>
            </a:xfrm>
            <a:prstGeom prst="rect">
              <a:avLst/>
            </a:prstGeom>
            <a:noFill/>
            <a:effectLst>
              <a:outerShdw blurRad="50800" dist="38100" dir="2700000" algn="tl" rotWithShape="0">
                <a:prstClr val="black">
                  <a:alpha val="40000"/>
                </a:prstClr>
              </a:outerShdw>
            </a:effectLst>
          </p:spPr>
        </p:pic>
      </p:grpSp>
      <p:grpSp>
        <p:nvGrpSpPr>
          <p:cNvPr id="40" name="Group 39"/>
          <p:cNvGrpSpPr/>
          <p:nvPr/>
        </p:nvGrpSpPr>
        <p:grpSpPr>
          <a:xfrm>
            <a:off x="571472" y="571480"/>
            <a:ext cx="3000396" cy="2571768"/>
            <a:chOff x="642910" y="2285992"/>
            <a:chExt cx="3000396" cy="2571768"/>
          </a:xfrm>
        </p:grpSpPr>
        <p:grpSp>
          <p:nvGrpSpPr>
            <p:cNvPr id="39" name="Group 38"/>
            <p:cNvGrpSpPr/>
            <p:nvPr/>
          </p:nvGrpSpPr>
          <p:grpSpPr>
            <a:xfrm>
              <a:off x="642910" y="2285992"/>
              <a:ext cx="3000396" cy="2571768"/>
              <a:chOff x="642910" y="2285992"/>
              <a:chExt cx="3000396" cy="2571768"/>
            </a:xfrm>
          </p:grpSpPr>
          <p:sp>
            <p:nvSpPr>
              <p:cNvPr id="21" name="Rounded Rectangle 20"/>
              <p:cNvSpPr/>
              <p:nvPr/>
            </p:nvSpPr>
            <p:spPr>
              <a:xfrm>
                <a:off x="642910" y="2285992"/>
                <a:ext cx="3000396" cy="2571768"/>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 name="TextBox 21"/>
              <p:cNvSpPr txBox="1"/>
              <p:nvPr/>
            </p:nvSpPr>
            <p:spPr>
              <a:xfrm>
                <a:off x="857224" y="2285992"/>
                <a:ext cx="2014972" cy="261610"/>
              </a:xfrm>
              <a:prstGeom prst="rect">
                <a:avLst/>
              </a:prstGeom>
              <a:noFill/>
            </p:spPr>
            <p:txBody>
              <a:bodyPr wrap="square" rtlCol="0">
                <a:spAutoFit/>
              </a:bodyPr>
              <a:lstStyle/>
              <a:p>
                <a:r>
                  <a:rPr lang="en-GB" sz="1100" dirty="0" smtClean="0">
                    <a:solidFill>
                      <a:schemeClr val="accent3">
                        <a:lumMod val="75000"/>
                      </a:schemeClr>
                    </a:solidFill>
                  </a:rPr>
                  <a:t>WebConfig</a:t>
                </a:r>
              </a:p>
            </p:txBody>
          </p:sp>
        </p:grpSp>
        <p:pic>
          <p:nvPicPr>
            <p:cNvPr id="2053" name="Picture 5" descr="C:\Documents and Settings\Dave\Desktop\4.png"/>
            <p:cNvPicPr>
              <a:picLocks noChangeAspect="1" noChangeArrowheads="1"/>
            </p:cNvPicPr>
            <p:nvPr/>
          </p:nvPicPr>
          <p:blipFill>
            <a:blip r:embed="rId5"/>
            <a:srcRect/>
            <a:stretch>
              <a:fillRect/>
            </a:stretch>
          </p:blipFill>
          <p:spPr bwMode="auto">
            <a:xfrm>
              <a:off x="857224" y="2571744"/>
              <a:ext cx="2741624" cy="950067"/>
            </a:xfrm>
            <a:prstGeom prst="rect">
              <a:avLst/>
            </a:prstGeom>
            <a:noFill/>
            <a:effectLst>
              <a:outerShdw blurRad="50800" dist="38100" dir="2700000" algn="tl" rotWithShape="0">
                <a:prstClr val="black">
                  <a:alpha val="40000"/>
                </a:prstClr>
              </a:outerShdw>
            </a:effectLst>
          </p:spPr>
        </p:pic>
        <p:pic>
          <p:nvPicPr>
            <p:cNvPr id="2054" name="Picture 6" descr="C:\Documents and Settings\Dave\Desktop\5.png"/>
            <p:cNvPicPr>
              <a:picLocks noChangeAspect="1" noChangeArrowheads="1"/>
            </p:cNvPicPr>
            <p:nvPr/>
          </p:nvPicPr>
          <p:blipFill>
            <a:blip r:embed="rId6"/>
            <a:srcRect/>
            <a:stretch>
              <a:fillRect/>
            </a:stretch>
          </p:blipFill>
          <p:spPr bwMode="auto">
            <a:xfrm>
              <a:off x="857224" y="3571876"/>
              <a:ext cx="1603386" cy="1147447"/>
            </a:xfrm>
            <a:prstGeom prst="rect">
              <a:avLst/>
            </a:prstGeom>
            <a:noFill/>
            <a:effectLst>
              <a:outerShdw blurRad="50800" dist="38100" dir="2700000" algn="tl" rotWithShape="0">
                <a:prstClr val="black">
                  <a:alpha val="40000"/>
                </a:prstClr>
              </a:outerShdw>
            </a:effectLst>
          </p:spPr>
        </p:pic>
      </p:grpSp>
      <p:grpSp>
        <p:nvGrpSpPr>
          <p:cNvPr id="37" name="Group 36"/>
          <p:cNvGrpSpPr/>
          <p:nvPr/>
        </p:nvGrpSpPr>
        <p:grpSpPr>
          <a:xfrm>
            <a:off x="5857884" y="571480"/>
            <a:ext cx="2500330" cy="3714776"/>
            <a:chOff x="4429124" y="1857364"/>
            <a:chExt cx="2500330" cy="3714776"/>
          </a:xfrm>
        </p:grpSpPr>
        <p:grpSp>
          <p:nvGrpSpPr>
            <p:cNvPr id="36" name="Group 35"/>
            <p:cNvGrpSpPr/>
            <p:nvPr/>
          </p:nvGrpSpPr>
          <p:grpSpPr>
            <a:xfrm>
              <a:off x="4429124" y="1857364"/>
              <a:ext cx="2500330" cy="3714776"/>
              <a:chOff x="4429124" y="1857364"/>
              <a:chExt cx="2500330" cy="3714776"/>
            </a:xfrm>
          </p:grpSpPr>
          <p:grpSp>
            <p:nvGrpSpPr>
              <p:cNvPr id="35" name="Group 34"/>
              <p:cNvGrpSpPr/>
              <p:nvPr/>
            </p:nvGrpSpPr>
            <p:grpSpPr>
              <a:xfrm>
                <a:off x="4429124" y="1857364"/>
                <a:ext cx="2500330" cy="3714776"/>
                <a:chOff x="4429124" y="1857364"/>
                <a:chExt cx="2500330" cy="3714776"/>
              </a:xfrm>
            </p:grpSpPr>
            <p:sp>
              <p:nvSpPr>
                <p:cNvPr id="16" name="Rounded Rectangle 15"/>
                <p:cNvSpPr/>
                <p:nvPr/>
              </p:nvSpPr>
              <p:spPr>
                <a:xfrm>
                  <a:off x="4429124" y="1857364"/>
                  <a:ext cx="2500330" cy="3714776"/>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TextBox 16"/>
                <p:cNvSpPr txBox="1"/>
                <p:nvPr/>
              </p:nvSpPr>
              <p:spPr>
                <a:xfrm>
                  <a:off x="4557292" y="1857364"/>
                  <a:ext cx="2014972" cy="261610"/>
                </a:xfrm>
                <a:prstGeom prst="rect">
                  <a:avLst/>
                </a:prstGeom>
                <a:noFill/>
              </p:spPr>
              <p:txBody>
                <a:bodyPr wrap="square" rtlCol="0">
                  <a:spAutoFit/>
                </a:bodyPr>
                <a:lstStyle/>
                <a:p>
                  <a:r>
                    <a:rPr lang="en-GB" sz="1100" dirty="0" smtClean="0">
                      <a:solidFill>
                        <a:schemeClr val="accent3">
                          <a:lumMod val="75000"/>
                        </a:schemeClr>
                      </a:solidFill>
                    </a:rPr>
                    <a:t>Users</a:t>
                  </a:r>
                </a:p>
              </p:txBody>
            </p:sp>
          </p:grpSp>
          <p:grpSp>
            <p:nvGrpSpPr>
              <p:cNvPr id="34" name="Group 33"/>
              <p:cNvGrpSpPr/>
              <p:nvPr/>
            </p:nvGrpSpPr>
            <p:grpSpPr>
              <a:xfrm>
                <a:off x="4572000" y="2071678"/>
                <a:ext cx="2286016" cy="3357586"/>
                <a:chOff x="4572000" y="2071678"/>
                <a:chExt cx="2286016" cy="3357586"/>
              </a:xfrm>
            </p:grpSpPr>
            <p:sp>
              <p:nvSpPr>
                <p:cNvPr id="19" name="Rounded Rectangle 18"/>
                <p:cNvSpPr/>
                <p:nvPr/>
              </p:nvSpPr>
              <p:spPr>
                <a:xfrm>
                  <a:off x="4572000" y="2071678"/>
                  <a:ext cx="2209815" cy="3357586"/>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TextBox 19"/>
                <p:cNvSpPr txBox="1"/>
                <p:nvPr/>
              </p:nvSpPr>
              <p:spPr>
                <a:xfrm>
                  <a:off x="4708713" y="2071680"/>
                  <a:ext cx="2149303" cy="202153"/>
                </a:xfrm>
                <a:prstGeom prst="rect">
                  <a:avLst/>
                </a:prstGeom>
                <a:noFill/>
              </p:spPr>
              <p:txBody>
                <a:bodyPr wrap="square" rtlCol="0">
                  <a:spAutoFit/>
                </a:bodyPr>
                <a:lstStyle/>
                <a:p>
                  <a:r>
                    <a:rPr lang="en-GB" sz="1100" dirty="0" smtClean="0">
                      <a:solidFill>
                        <a:schemeClr val="accent3">
                          <a:lumMod val="75000"/>
                        </a:schemeClr>
                      </a:solidFill>
                    </a:rPr>
                    <a:t>Profiles</a:t>
                  </a:r>
                </a:p>
              </p:txBody>
            </p:sp>
          </p:grpSp>
        </p:grpSp>
        <p:pic>
          <p:nvPicPr>
            <p:cNvPr id="2055" name="Picture 7" descr="C:\Documents and Settings\Dave\Desktop\6.png"/>
            <p:cNvPicPr>
              <a:picLocks noChangeAspect="1" noChangeArrowheads="1"/>
            </p:cNvPicPr>
            <p:nvPr/>
          </p:nvPicPr>
          <p:blipFill>
            <a:blip r:embed="rId7"/>
            <a:srcRect/>
            <a:stretch>
              <a:fillRect/>
            </a:stretch>
          </p:blipFill>
          <p:spPr bwMode="auto">
            <a:xfrm>
              <a:off x="4786314" y="2357430"/>
              <a:ext cx="1946294" cy="3063783"/>
            </a:xfrm>
            <a:prstGeom prst="rect">
              <a:avLst/>
            </a:prstGeom>
            <a:noFill/>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42844" y="214290"/>
            <a:ext cx="8858312" cy="4572032"/>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TextBox 5"/>
          <p:cNvSpPr txBox="1"/>
          <p:nvPr/>
        </p:nvSpPr>
        <p:spPr>
          <a:xfrm>
            <a:off x="628202" y="285728"/>
            <a:ext cx="2014972" cy="261610"/>
          </a:xfrm>
          <a:prstGeom prst="rect">
            <a:avLst/>
          </a:prstGeom>
          <a:noFill/>
        </p:spPr>
        <p:txBody>
          <a:bodyPr wrap="square" rtlCol="0">
            <a:spAutoFit/>
          </a:bodyPr>
          <a:lstStyle/>
          <a:p>
            <a:r>
              <a:rPr lang="en-GB" sz="1100" dirty="0" smtClean="0">
                <a:solidFill>
                  <a:schemeClr val="accent3">
                    <a:lumMod val="75000"/>
                  </a:schemeClr>
                </a:solidFill>
              </a:rPr>
              <a:t>Smart.Platform.Microsoft</a:t>
            </a:r>
          </a:p>
        </p:txBody>
      </p:sp>
      <p:sp>
        <p:nvSpPr>
          <p:cNvPr id="9" name="Rounded Rectangle 8"/>
          <p:cNvSpPr/>
          <p:nvPr/>
        </p:nvSpPr>
        <p:spPr>
          <a:xfrm>
            <a:off x="285720" y="571480"/>
            <a:ext cx="8572560" cy="4143404"/>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TextBox 9"/>
          <p:cNvSpPr txBox="1"/>
          <p:nvPr/>
        </p:nvSpPr>
        <p:spPr>
          <a:xfrm>
            <a:off x="882157" y="571483"/>
            <a:ext cx="3761281" cy="261610"/>
          </a:xfrm>
          <a:prstGeom prst="rect">
            <a:avLst/>
          </a:prstGeom>
          <a:noFill/>
        </p:spPr>
        <p:txBody>
          <a:bodyPr wrap="square" rtlCol="0">
            <a:spAutoFit/>
          </a:bodyPr>
          <a:lstStyle/>
          <a:p>
            <a:r>
              <a:rPr lang="en-GB" sz="1100" dirty="0" smtClean="0">
                <a:solidFill>
                  <a:schemeClr val="accent3">
                    <a:lumMod val="75000"/>
                  </a:schemeClr>
                </a:solidFill>
              </a:rPr>
              <a:t>Interop</a:t>
            </a:r>
          </a:p>
        </p:txBody>
      </p:sp>
      <p:grpSp>
        <p:nvGrpSpPr>
          <p:cNvPr id="64" name="Group 63"/>
          <p:cNvGrpSpPr/>
          <p:nvPr/>
        </p:nvGrpSpPr>
        <p:grpSpPr>
          <a:xfrm>
            <a:off x="5286380" y="857232"/>
            <a:ext cx="3071834" cy="2000264"/>
            <a:chOff x="5286380" y="857232"/>
            <a:chExt cx="3071834" cy="2000264"/>
          </a:xfrm>
        </p:grpSpPr>
        <p:grpSp>
          <p:nvGrpSpPr>
            <p:cNvPr id="24" name="Group 34"/>
            <p:cNvGrpSpPr/>
            <p:nvPr/>
          </p:nvGrpSpPr>
          <p:grpSpPr>
            <a:xfrm>
              <a:off x="5286380" y="857232"/>
              <a:ext cx="3071834" cy="2000264"/>
              <a:chOff x="4429124" y="1857364"/>
              <a:chExt cx="2500330" cy="3714776"/>
            </a:xfrm>
          </p:grpSpPr>
          <p:sp>
            <p:nvSpPr>
              <p:cNvPr id="16" name="Rounded Rectangle 15"/>
              <p:cNvSpPr/>
              <p:nvPr/>
            </p:nvSpPr>
            <p:spPr>
              <a:xfrm>
                <a:off x="4429124" y="1857364"/>
                <a:ext cx="2500330" cy="3714776"/>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TextBox 16"/>
              <p:cNvSpPr txBox="1"/>
              <p:nvPr/>
            </p:nvSpPr>
            <p:spPr>
              <a:xfrm>
                <a:off x="4557292" y="1857364"/>
                <a:ext cx="2014972" cy="261610"/>
              </a:xfrm>
              <a:prstGeom prst="rect">
                <a:avLst/>
              </a:prstGeom>
              <a:noFill/>
            </p:spPr>
            <p:txBody>
              <a:bodyPr wrap="square" rtlCol="0">
                <a:spAutoFit/>
              </a:bodyPr>
              <a:lstStyle/>
              <a:p>
                <a:r>
                  <a:rPr lang="en-GB" sz="1100" dirty="0" smtClean="0">
                    <a:solidFill>
                      <a:schemeClr val="accent3">
                        <a:lumMod val="75000"/>
                      </a:schemeClr>
                    </a:solidFill>
                  </a:rPr>
                  <a:t>Excel</a:t>
                </a:r>
              </a:p>
            </p:txBody>
          </p:sp>
        </p:grpSp>
        <p:pic>
          <p:nvPicPr>
            <p:cNvPr id="1026" name="Picture 2" descr="C:\Documents and Settings\Dave\Desktop\1.PNG"/>
            <p:cNvPicPr>
              <a:picLocks noChangeAspect="1" noChangeArrowheads="1"/>
            </p:cNvPicPr>
            <p:nvPr/>
          </p:nvPicPr>
          <p:blipFill>
            <a:blip r:embed="rId2"/>
            <a:srcRect/>
            <a:stretch>
              <a:fillRect/>
            </a:stretch>
          </p:blipFill>
          <p:spPr bwMode="auto">
            <a:xfrm>
              <a:off x="6858211" y="1071546"/>
              <a:ext cx="1285689" cy="1465254"/>
            </a:xfrm>
            <a:prstGeom prst="rect">
              <a:avLst/>
            </a:prstGeom>
            <a:noFill/>
            <a:effectLst>
              <a:outerShdw blurRad="50800" dist="38100" dir="2700000" algn="tl" rotWithShape="0">
                <a:prstClr val="black">
                  <a:alpha val="40000"/>
                </a:prstClr>
              </a:outerShdw>
            </a:effectLst>
          </p:spPr>
        </p:pic>
        <p:pic>
          <p:nvPicPr>
            <p:cNvPr id="1027" name="Picture 3" descr="C:\Documents and Settings\Dave\Desktop\2.PNG"/>
            <p:cNvPicPr>
              <a:picLocks noChangeAspect="1" noChangeArrowheads="1"/>
            </p:cNvPicPr>
            <p:nvPr/>
          </p:nvPicPr>
          <p:blipFill>
            <a:blip r:embed="rId3"/>
            <a:srcRect/>
            <a:stretch>
              <a:fillRect/>
            </a:stretch>
          </p:blipFill>
          <p:spPr bwMode="auto">
            <a:xfrm>
              <a:off x="5500890" y="1071546"/>
              <a:ext cx="1214446" cy="1237952"/>
            </a:xfrm>
            <a:prstGeom prst="rect">
              <a:avLst/>
            </a:prstGeom>
            <a:noFill/>
            <a:effectLst>
              <a:outerShdw blurRad="50800" dist="38100" dir="2700000" algn="tl" rotWithShape="0">
                <a:prstClr val="black">
                  <a:alpha val="40000"/>
                </a:prstClr>
              </a:outerShdw>
            </a:effectLst>
          </p:spPr>
        </p:pic>
      </p:grpSp>
      <p:pic>
        <p:nvPicPr>
          <p:cNvPr id="1029" name="Picture 5" descr="C:\Documents and Settings\Dave\Desktop\4.PNG"/>
          <p:cNvPicPr>
            <a:picLocks noChangeAspect="1" noChangeArrowheads="1"/>
          </p:cNvPicPr>
          <p:nvPr/>
        </p:nvPicPr>
        <p:blipFill>
          <a:blip r:embed="rId4"/>
          <a:srcRect/>
          <a:stretch>
            <a:fillRect/>
          </a:stretch>
        </p:blipFill>
        <p:spPr bwMode="auto">
          <a:xfrm>
            <a:off x="4143372" y="3000372"/>
            <a:ext cx="1291978" cy="1714512"/>
          </a:xfrm>
          <a:prstGeom prst="rect">
            <a:avLst/>
          </a:prstGeom>
          <a:noFill/>
          <a:effectLst>
            <a:outerShdw blurRad="50800" dist="38100" dir="2700000" algn="tl" rotWithShape="0">
              <a:prstClr val="black">
                <a:alpha val="40000"/>
              </a:prstClr>
            </a:outerShdw>
          </a:effectLst>
        </p:spPr>
      </p:pic>
      <p:pic>
        <p:nvPicPr>
          <p:cNvPr id="1030" name="Picture 6" descr="C:\Documents and Settings\Dave\Desktop\5.PNG"/>
          <p:cNvPicPr>
            <a:picLocks noChangeAspect="1" noChangeArrowheads="1"/>
          </p:cNvPicPr>
          <p:nvPr/>
        </p:nvPicPr>
        <p:blipFill>
          <a:blip r:embed="rId5"/>
          <a:srcRect/>
          <a:stretch>
            <a:fillRect/>
          </a:stretch>
        </p:blipFill>
        <p:spPr bwMode="auto">
          <a:xfrm>
            <a:off x="2714612" y="3000372"/>
            <a:ext cx="1428760" cy="937898"/>
          </a:xfrm>
          <a:prstGeom prst="rect">
            <a:avLst/>
          </a:prstGeom>
          <a:noFill/>
          <a:effectLst>
            <a:outerShdw blurRad="50800" dist="38100" dir="2700000" algn="tl" rotWithShape="0">
              <a:prstClr val="black">
                <a:alpha val="40000"/>
              </a:prstClr>
            </a:outerShdw>
          </a:effectLst>
        </p:spPr>
      </p:pic>
      <p:grpSp>
        <p:nvGrpSpPr>
          <p:cNvPr id="63" name="Group 62"/>
          <p:cNvGrpSpPr/>
          <p:nvPr/>
        </p:nvGrpSpPr>
        <p:grpSpPr>
          <a:xfrm>
            <a:off x="428596" y="857232"/>
            <a:ext cx="4857784" cy="2000264"/>
            <a:chOff x="428596" y="857232"/>
            <a:chExt cx="4857784" cy="2000264"/>
          </a:xfrm>
        </p:grpSpPr>
        <p:grpSp>
          <p:nvGrpSpPr>
            <p:cNvPr id="7" name="Group 11"/>
            <p:cNvGrpSpPr/>
            <p:nvPr/>
          </p:nvGrpSpPr>
          <p:grpSpPr>
            <a:xfrm>
              <a:off x="428596" y="857232"/>
              <a:ext cx="4857784" cy="2000264"/>
              <a:chOff x="3000364" y="214290"/>
              <a:chExt cx="2143140" cy="1571636"/>
            </a:xfrm>
          </p:grpSpPr>
          <p:sp>
            <p:nvSpPr>
              <p:cNvPr id="14" name="Rounded Rectangle 13"/>
              <p:cNvSpPr/>
              <p:nvPr/>
            </p:nvSpPr>
            <p:spPr>
              <a:xfrm>
                <a:off x="3000364" y="214290"/>
                <a:ext cx="2071702" cy="1571636"/>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 name="TextBox 14"/>
              <p:cNvSpPr txBox="1"/>
              <p:nvPr/>
            </p:nvSpPr>
            <p:spPr>
              <a:xfrm>
                <a:off x="3128532" y="214292"/>
                <a:ext cx="2014972" cy="302917"/>
              </a:xfrm>
              <a:prstGeom prst="rect">
                <a:avLst/>
              </a:prstGeom>
              <a:noFill/>
            </p:spPr>
            <p:txBody>
              <a:bodyPr wrap="square" rtlCol="0">
                <a:spAutoFit/>
              </a:bodyPr>
              <a:lstStyle/>
              <a:p>
                <a:r>
                  <a:rPr lang="en-GB" sz="1100" dirty="0" smtClean="0">
                    <a:solidFill>
                      <a:schemeClr val="accent3">
                        <a:lumMod val="75000"/>
                      </a:schemeClr>
                    </a:solidFill>
                  </a:rPr>
                  <a:t>Word</a:t>
                </a:r>
              </a:p>
            </p:txBody>
          </p:sp>
        </p:grpSp>
        <p:pic>
          <p:nvPicPr>
            <p:cNvPr id="1031" name="Picture 7" descr="C:\Documents and Settings\Dave\Desktop\6.PNG"/>
            <p:cNvPicPr>
              <a:picLocks noChangeAspect="1" noChangeArrowheads="1"/>
            </p:cNvPicPr>
            <p:nvPr/>
          </p:nvPicPr>
          <p:blipFill>
            <a:blip r:embed="rId6"/>
            <a:srcRect/>
            <a:stretch>
              <a:fillRect/>
            </a:stretch>
          </p:blipFill>
          <p:spPr bwMode="auto">
            <a:xfrm>
              <a:off x="571472" y="1071546"/>
              <a:ext cx="1276340" cy="1268262"/>
            </a:xfrm>
            <a:prstGeom prst="rect">
              <a:avLst/>
            </a:prstGeom>
            <a:noFill/>
            <a:effectLst>
              <a:outerShdw blurRad="50800" dist="38100" dir="2700000" algn="tl" rotWithShape="0">
                <a:prstClr val="black">
                  <a:alpha val="40000"/>
                </a:prstClr>
              </a:outerShdw>
            </a:effectLst>
          </p:spPr>
        </p:pic>
        <p:pic>
          <p:nvPicPr>
            <p:cNvPr id="1032" name="Picture 8" descr="C:\Documents and Settings\Dave\Desktop\7.PNG"/>
            <p:cNvPicPr>
              <a:picLocks noChangeAspect="1" noChangeArrowheads="1"/>
            </p:cNvPicPr>
            <p:nvPr/>
          </p:nvPicPr>
          <p:blipFill>
            <a:blip r:embed="rId7"/>
            <a:srcRect/>
            <a:stretch>
              <a:fillRect/>
            </a:stretch>
          </p:blipFill>
          <p:spPr bwMode="auto">
            <a:xfrm>
              <a:off x="3428992" y="1071546"/>
              <a:ext cx="1546084" cy="1731952"/>
            </a:xfrm>
            <a:prstGeom prst="rect">
              <a:avLst/>
            </a:prstGeom>
            <a:noFill/>
            <a:effectLst>
              <a:outerShdw blurRad="50800" dist="38100" dir="2700000" algn="tl" rotWithShape="0">
                <a:prstClr val="black">
                  <a:alpha val="40000"/>
                </a:prstClr>
              </a:outerShdw>
            </a:effectLst>
          </p:spPr>
        </p:pic>
        <p:pic>
          <p:nvPicPr>
            <p:cNvPr id="1033" name="Picture 9" descr="C:\Documents and Settings\Dave\Desktop\3.PNG"/>
            <p:cNvPicPr>
              <a:picLocks noChangeAspect="1" noChangeArrowheads="1"/>
            </p:cNvPicPr>
            <p:nvPr/>
          </p:nvPicPr>
          <p:blipFill>
            <a:blip r:embed="rId8"/>
            <a:srcRect/>
            <a:stretch>
              <a:fillRect/>
            </a:stretch>
          </p:blipFill>
          <p:spPr bwMode="auto">
            <a:xfrm>
              <a:off x="1928794" y="1088986"/>
              <a:ext cx="1431725" cy="831840"/>
            </a:xfrm>
            <a:prstGeom prst="rect">
              <a:avLst/>
            </a:prstGeom>
            <a:noFill/>
            <a:effectLst>
              <a:outerShdw blurRad="50800" dist="38100" dir="2700000" algn="tl" rotWithShape="0">
                <a:prstClr val="black">
                  <a:alpha val="40000"/>
                </a:prstClr>
              </a:outerShdw>
            </a:effectLst>
          </p:spPr>
        </p:pic>
      </p:grpSp>
      <p:grpSp>
        <p:nvGrpSpPr>
          <p:cNvPr id="56" name="Group 55"/>
          <p:cNvGrpSpPr/>
          <p:nvPr/>
        </p:nvGrpSpPr>
        <p:grpSpPr>
          <a:xfrm>
            <a:off x="2357423" y="1857364"/>
            <a:ext cx="357189" cy="1500198"/>
            <a:chOff x="2357423" y="1928802"/>
            <a:chExt cx="357190" cy="1287472"/>
          </a:xfrm>
        </p:grpSpPr>
        <p:cxnSp>
          <p:nvCxnSpPr>
            <p:cNvPr id="47" name="Straight Arrow Connector 46"/>
            <p:cNvCxnSpPr/>
            <p:nvPr/>
          </p:nvCxnSpPr>
          <p:spPr>
            <a:xfrm rot="5400000" flipH="1" flipV="1">
              <a:off x="1714481" y="2571744"/>
              <a:ext cx="1286678" cy="794"/>
            </a:xfrm>
            <a:prstGeom prst="straightConnector1">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a:off x="2357424" y="3214686"/>
              <a:ext cx="357189" cy="1588"/>
            </a:xfrm>
            <a:prstGeom prst="straightConnector1">
              <a:avLst/>
            </a:prstGeom>
            <a:ln>
              <a:headEnd type="oval" w="med" len="med"/>
              <a:tailEnd type="none"/>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flipH="1">
            <a:off x="5429255" y="2500306"/>
            <a:ext cx="2071699" cy="857256"/>
            <a:chOff x="2357423" y="1928802"/>
            <a:chExt cx="357190" cy="1287472"/>
          </a:xfrm>
        </p:grpSpPr>
        <p:cxnSp>
          <p:nvCxnSpPr>
            <p:cNvPr id="58" name="Straight Arrow Connector 57"/>
            <p:cNvCxnSpPr/>
            <p:nvPr/>
          </p:nvCxnSpPr>
          <p:spPr>
            <a:xfrm rot="5400000" flipH="1" flipV="1">
              <a:off x="1714481" y="2571744"/>
              <a:ext cx="1286678" cy="794"/>
            </a:xfrm>
            <a:prstGeom prst="straightConnector1">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0800000">
              <a:off x="2357424" y="3214686"/>
              <a:ext cx="357189" cy="1588"/>
            </a:xfrm>
            <a:prstGeom prst="straightConnector1">
              <a:avLst/>
            </a:prstGeom>
            <a:ln>
              <a:headEnd type="oval" w="med" len="med"/>
              <a:tailEnd type="none"/>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rot="5400000" flipV="1">
            <a:off x="4393406" y="2321712"/>
            <a:ext cx="1214446" cy="142874"/>
            <a:chOff x="2357423" y="1928802"/>
            <a:chExt cx="357190" cy="1287472"/>
          </a:xfrm>
        </p:grpSpPr>
        <p:cxnSp>
          <p:nvCxnSpPr>
            <p:cNvPr id="61" name="Straight Arrow Connector 60"/>
            <p:cNvCxnSpPr/>
            <p:nvPr/>
          </p:nvCxnSpPr>
          <p:spPr>
            <a:xfrm rot="5400000" flipH="1" flipV="1">
              <a:off x="1714481" y="2571744"/>
              <a:ext cx="1286678" cy="794"/>
            </a:xfrm>
            <a:prstGeom prst="straightConnector1">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0800000">
              <a:off x="2357424" y="3214686"/>
              <a:ext cx="357189" cy="1588"/>
            </a:xfrm>
            <a:prstGeom prst="straightConnector1">
              <a:avLst/>
            </a:prstGeom>
            <a:ln>
              <a:headEnd type="oval" w="med" len="med"/>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2"/>
          <p:cNvGrpSpPr/>
          <p:nvPr/>
        </p:nvGrpSpPr>
        <p:grpSpPr>
          <a:xfrm>
            <a:off x="1785125" y="786275"/>
            <a:ext cx="83243" cy="3499984"/>
            <a:chOff x="5571338" y="858026"/>
            <a:chExt cx="72232" cy="2357454"/>
          </a:xfrm>
        </p:grpSpPr>
        <p:cxnSp>
          <p:nvCxnSpPr>
            <p:cNvPr id="74" name="Straight Connector 73"/>
            <p:cNvCxnSpPr/>
            <p:nvPr/>
          </p:nvCxnSpPr>
          <p:spPr>
            <a:xfrm rot="5400000">
              <a:off x="4393405" y="2035959"/>
              <a:ext cx="2357454"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5572132" y="1098293"/>
              <a:ext cx="71438" cy="14916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3" name="Group 76"/>
          <p:cNvGrpSpPr/>
          <p:nvPr/>
        </p:nvGrpSpPr>
        <p:grpSpPr>
          <a:xfrm>
            <a:off x="3143234" y="785796"/>
            <a:ext cx="82456" cy="3500463"/>
            <a:chOff x="5571331" y="858027"/>
            <a:chExt cx="82454" cy="3773198"/>
          </a:xfrm>
        </p:grpSpPr>
        <p:cxnSp>
          <p:nvCxnSpPr>
            <p:cNvPr id="78" name="Straight Connector 77"/>
            <p:cNvCxnSpPr/>
            <p:nvPr/>
          </p:nvCxnSpPr>
          <p:spPr>
            <a:xfrm rot="5400000">
              <a:off x="3685533" y="2743830"/>
              <a:ext cx="3773198" cy="159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flipH="1">
              <a:off x="5571331" y="2013085"/>
              <a:ext cx="82454" cy="1925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cxnSp>
        <p:nvCxnSpPr>
          <p:cNvPr id="95" name="Straight Arrow Connector 94"/>
          <p:cNvCxnSpPr/>
          <p:nvPr/>
        </p:nvCxnSpPr>
        <p:spPr>
          <a:xfrm>
            <a:off x="642910" y="1142984"/>
            <a:ext cx="1143009" cy="1589"/>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rot="10800000">
            <a:off x="1857362" y="2071678"/>
            <a:ext cx="1296890" cy="1589"/>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71736" y="1611143"/>
            <a:ext cx="511078" cy="246221"/>
          </a:xfrm>
          <a:prstGeom prst="rect">
            <a:avLst/>
          </a:prstGeom>
          <a:noFill/>
        </p:spPr>
        <p:txBody>
          <a:bodyPr wrap="square" rtlCol="0">
            <a:spAutoFit/>
          </a:bodyPr>
          <a:lstStyle/>
          <a:p>
            <a:pPr algn="r"/>
            <a:r>
              <a:rPr lang="en-US" sz="1000" dirty="0" smtClean="0"/>
              <a:t>New</a:t>
            </a:r>
            <a:endParaRPr lang="en-US" sz="1000" dirty="0"/>
          </a:p>
        </p:txBody>
      </p:sp>
      <p:sp>
        <p:nvSpPr>
          <p:cNvPr id="104" name="TextBox 103"/>
          <p:cNvSpPr txBox="1"/>
          <p:nvPr/>
        </p:nvSpPr>
        <p:spPr>
          <a:xfrm>
            <a:off x="1214414" y="928671"/>
            <a:ext cx="500067" cy="246221"/>
          </a:xfrm>
          <a:prstGeom prst="rect">
            <a:avLst/>
          </a:prstGeom>
          <a:noFill/>
        </p:spPr>
        <p:txBody>
          <a:bodyPr wrap="square" rtlCol="0">
            <a:spAutoFit/>
          </a:bodyPr>
          <a:lstStyle/>
          <a:p>
            <a:pPr algn="r"/>
            <a:r>
              <a:rPr lang="en-US" sz="1000" dirty="0" smtClean="0"/>
              <a:t>New</a:t>
            </a:r>
            <a:endParaRPr lang="en-US" sz="1000" dirty="0"/>
          </a:p>
        </p:txBody>
      </p:sp>
      <p:sp>
        <p:nvSpPr>
          <p:cNvPr id="151" name="Rectangle 150"/>
          <p:cNvSpPr/>
          <p:nvPr/>
        </p:nvSpPr>
        <p:spPr>
          <a:xfrm rot="16200000">
            <a:off x="-1036800" y="1184282"/>
            <a:ext cx="2638547" cy="707886"/>
          </a:xfrm>
          <a:prstGeom prst="rect">
            <a:avLst/>
          </a:prstGeom>
          <a:noFill/>
        </p:spPr>
        <p:txBody>
          <a:bodyPr wrap="square" lIns="91440" tIns="45720" rIns="91440" bIns="45720">
            <a:spAutoFit/>
          </a:bodyPr>
          <a:lstStyle/>
          <a:p>
            <a:pPr algn="r"/>
            <a:r>
              <a:rPr lang="en-US" sz="2000" b="1" dirty="0" smtClean="0">
                <a:ln w="900" cmpd="sng">
                  <a:solidFill>
                    <a:schemeClr val="tx2">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reflection blurRad="6350" stA="50000" endA="300" endPos="50000" dist="60007" dir="5400000" sy="-100000" algn="bl" rotWithShape="0"/>
                </a:effectLst>
                <a:latin typeface="Arial Rounded MT Bold" pitchFamily="34" charset="0"/>
              </a:rPr>
              <a:t>Create Word Document</a:t>
            </a:r>
            <a:endParaRPr lang="en-US" sz="2000" b="1" dirty="0">
              <a:ln w="900" cmpd="sng">
                <a:solidFill>
                  <a:schemeClr val="tx2">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reflection blurRad="6350" stA="50000" endA="300" endPos="50000" dist="60007" dir="5400000" sy="-100000" algn="bl" rotWithShape="0"/>
              </a:effectLst>
            </a:endParaRPr>
          </a:p>
        </p:txBody>
      </p:sp>
      <p:cxnSp>
        <p:nvCxnSpPr>
          <p:cNvPr id="121" name="Straight Arrow Connector 120"/>
          <p:cNvCxnSpPr/>
          <p:nvPr/>
        </p:nvCxnSpPr>
        <p:spPr>
          <a:xfrm rot="10800000" flipV="1">
            <a:off x="642911" y="2143114"/>
            <a:ext cx="1143007"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58" name="Round Diagonal Corner Rectangle 57"/>
          <p:cNvSpPr/>
          <p:nvPr/>
        </p:nvSpPr>
        <p:spPr>
          <a:xfrm>
            <a:off x="1357290" y="285728"/>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Word.</a:t>
            </a:r>
          </a:p>
          <a:p>
            <a:pPr algn="ctr"/>
            <a:r>
              <a:rPr lang="en-GB" sz="1000" dirty="0" smtClean="0">
                <a:solidFill>
                  <a:schemeClr val="tx1"/>
                </a:solidFill>
              </a:rPr>
              <a:t>Application</a:t>
            </a:r>
            <a:endParaRPr lang="en-US" sz="1000" dirty="0">
              <a:solidFill>
                <a:schemeClr val="tx1"/>
              </a:solidFill>
            </a:endParaRPr>
          </a:p>
        </p:txBody>
      </p:sp>
      <p:cxnSp>
        <p:nvCxnSpPr>
          <p:cNvPr id="86" name="Straight Arrow Connector 85"/>
          <p:cNvCxnSpPr/>
          <p:nvPr/>
        </p:nvCxnSpPr>
        <p:spPr>
          <a:xfrm>
            <a:off x="1868368" y="1857363"/>
            <a:ext cx="127487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642909" y="1396828"/>
            <a:ext cx="1143009" cy="1589"/>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714349" y="1182515"/>
            <a:ext cx="1000132" cy="246221"/>
          </a:xfrm>
          <a:prstGeom prst="rect">
            <a:avLst/>
          </a:prstGeom>
          <a:noFill/>
        </p:spPr>
        <p:txBody>
          <a:bodyPr wrap="square" rtlCol="0">
            <a:spAutoFit/>
          </a:bodyPr>
          <a:lstStyle/>
          <a:p>
            <a:pPr algn="r"/>
            <a:r>
              <a:rPr lang="en-US" sz="1000" dirty="0" smtClean="0"/>
              <a:t>Visible = False</a:t>
            </a:r>
            <a:endParaRPr lang="en-US" sz="1000" dirty="0"/>
          </a:p>
        </p:txBody>
      </p:sp>
      <p:sp>
        <p:nvSpPr>
          <p:cNvPr id="67" name="Round Diagonal Corner Rectangle 66"/>
          <p:cNvSpPr/>
          <p:nvPr/>
        </p:nvSpPr>
        <p:spPr>
          <a:xfrm>
            <a:off x="2643174" y="285728"/>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Word.</a:t>
            </a:r>
          </a:p>
          <a:p>
            <a:pPr algn="ctr"/>
            <a:r>
              <a:rPr lang="en-GB" sz="1000" dirty="0" smtClean="0">
                <a:solidFill>
                  <a:schemeClr val="tx1"/>
                </a:solidFill>
              </a:rPr>
              <a:t>Document</a:t>
            </a:r>
            <a:endParaRPr lang="en-US" sz="1000" dirty="0">
              <a:solidFill>
                <a:schemeClr val="tx1"/>
              </a:solidFill>
            </a:endParaRPr>
          </a:p>
        </p:txBody>
      </p:sp>
      <p:cxnSp>
        <p:nvCxnSpPr>
          <p:cNvPr id="68" name="Straight Arrow Connector 67"/>
          <p:cNvCxnSpPr/>
          <p:nvPr/>
        </p:nvCxnSpPr>
        <p:spPr>
          <a:xfrm>
            <a:off x="642910" y="1754018"/>
            <a:ext cx="1143009" cy="1589"/>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42910" y="1539705"/>
            <a:ext cx="1071571" cy="246221"/>
          </a:xfrm>
          <a:prstGeom prst="rect">
            <a:avLst/>
          </a:prstGeom>
          <a:noFill/>
        </p:spPr>
        <p:txBody>
          <a:bodyPr wrap="square" rtlCol="0">
            <a:spAutoFit/>
          </a:bodyPr>
          <a:lstStyle/>
          <a:p>
            <a:pPr algn="r"/>
            <a:r>
              <a:rPr lang="en-US" sz="1000" dirty="0" smtClean="0"/>
              <a:t>Documents.Add</a:t>
            </a:r>
            <a:endParaRPr lang="en-US" sz="1000" dirty="0"/>
          </a:p>
        </p:txBody>
      </p:sp>
      <p:cxnSp>
        <p:nvCxnSpPr>
          <p:cNvPr id="80" name="Straight Arrow Connector 79"/>
          <p:cNvCxnSpPr/>
          <p:nvPr/>
        </p:nvCxnSpPr>
        <p:spPr>
          <a:xfrm>
            <a:off x="714348" y="2571743"/>
            <a:ext cx="242889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1928794" y="2325523"/>
            <a:ext cx="1154020" cy="246221"/>
          </a:xfrm>
          <a:prstGeom prst="rect">
            <a:avLst/>
          </a:prstGeom>
          <a:noFill/>
        </p:spPr>
        <p:txBody>
          <a:bodyPr wrap="square" rtlCol="0">
            <a:spAutoFit/>
          </a:bodyPr>
          <a:lstStyle/>
          <a:p>
            <a:pPr algn="r"/>
            <a:r>
              <a:rPr lang="en-US" sz="1000" dirty="0" smtClean="0"/>
              <a:t>SaveAs(FilePath)</a:t>
            </a:r>
            <a:endParaRPr lang="en-US" sz="1000" dirty="0"/>
          </a:p>
        </p:txBody>
      </p:sp>
      <p:cxnSp>
        <p:nvCxnSpPr>
          <p:cNvPr id="85" name="Straight Arrow Connector 84"/>
          <p:cNvCxnSpPr/>
          <p:nvPr/>
        </p:nvCxnSpPr>
        <p:spPr>
          <a:xfrm>
            <a:off x="714348" y="2857495"/>
            <a:ext cx="242889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928794" y="2611275"/>
            <a:ext cx="1154020" cy="246221"/>
          </a:xfrm>
          <a:prstGeom prst="rect">
            <a:avLst/>
          </a:prstGeom>
          <a:noFill/>
        </p:spPr>
        <p:txBody>
          <a:bodyPr wrap="square" rtlCol="0">
            <a:spAutoFit/>
          </a:bodyPr>
          <a:lstStyle/>
          <a:p>
            <a:pPr algn="r"/>
            <a:r>
              <a:rPr lang="en-US" sz="1000" dirty="0" smtClean="0"/>
              <a:t>Close</a:t>
            </a:r>
            <a:endParaRPr lang="en-US" sz="1000" dirty="0"/>
          </a:p>
        </p:txBody>
      </p:sp>
      <p:cxnSp>
        <p:nvCxnSpPr>
          <p:cNvPr id="90" name="Straight Arrow Connector 89"/>
          <p:cNvCxnSpPr/>
          <p:nvPr/>
        </p:nvCxnSpPr>
        <p:spPr>
          <a:xfrm>
            <a:off x="642910" y="3254216"/>
            <a:ext cx="1143009" cy="1589"/>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214414" y="3039903"/>
            <a:ext cx="500067" cy="246221"/>
          </a:xfrm>
          <a:prstGeom prst="rect">
            <a:avLst/>
          </a:prstGeom>
          <a:noFill/>
        </p:spPr>
        <p:txBody>
          <a:bodyPr wrap="square" rtlCol="0">
            <a:spAutoFit/>
          </a:bodyPr>
          <a:lstStyle/>
          <a:p>
            <a:pPr algn="r"/>
            <a:r>
              <a:rPr lang="en-US" sz="1000" dirty="0" smtClean="0"/>
              <a:t>Quit</a:t>
            </a:r>
            <a:endParaRPr lang="en-US" sz="1000" dirty="0"/>
          </a:p>
        </p:txBody>
      </p:sp>
      <p:grpSp>
        <p:nvGrpSpPr>
          <p:cNvPr id="96" name="Group 72"/>
          <p:cNvGrpSpPr/>
          <p:nvPr/>
        </p:nvGrpSpPr>
        <p:grpSpPr>
          <a:xfrm>
            <a:off x="5571315" y="857713"/>
            <a:ext cx="72245" cy="3499984"/>
            <a:chOff x="5571338" y="858026"/>
            <a:chExt cx="62689" cy="2357454"/>
          </a:xfrm>
        </p:grpSpPr>
        <p:cxnSp>
          <p:nvCxnSpPr>
            <p:cNvPr id="98" name="Straight Connector 97"/>
            <p:cNvCxnSpPr/>
            <p:nvPr/>
          </p:nvCxnSpPr>
          <p:spPr>
            <a:xfrm rot="5400000">
              <a:off x="4393405" y="2035959"/>
              <a:ext cx="2357454"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5572144" y="1098293"/>
              <a:ext cx="61883" cy="120294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02" name="Group 76"/>
          <p:cNvGrpSpPr/>
          <p:nvPr/>
        </p:nvGrpSpPr>
        <p:grpSpPr>
          <a:xfrm>
            <a:off x="6929469" y="857234"/>
            <a:ext cx="71444" cy="3500463"/>
            <a:chOff x="5571331" y="858027"/>
            <a:chExt cx="71442" cy="3773198"/>
          </a:xfrm>
        </p:grpSpPr>
        <p:cxnSp>
          <p:nvCxnSpPr>
            <p:cNvPr id="105" name="Straight Connector 104"/>
            <p:cNvCxnSpPr/>
            <p:nvPr/>
          </p:nvCxnSpPr>
          <p:spPr>
            <a:xfrm rot="5400000">
              <a:off x="3685533" y="2743830"/>
              <a:ext cx="3773198" cy="159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flipH="1">
              <a:off x="5571331" y="1397053"/>
              <a:ext cx="71442" cy="169408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11" name="Rectangle 110"/>
          <p:cNvSpPr/>
          <p:nvPr/>
        </p:nvSpPr>
        <p:spPr>
          <a:xfrm rot="16200000">
            <a:off x="2749414" y="1255720"/>
            <a:ext cx="2638547" cy="707886"/>
          </a:xfrm>
          <a:prstGeom prst="rect">
            <a:avLst/>
          </a:prstGeom>
          <a:noFill/>
        </p:spPr>
        <p:txBody>
          <a:bodyPr wrap="square" lIns="91440" tIns="45720" rIns="91440" bIns="45720">
            <a:spAutoFit/>
          </a:bodyPr>
          <a:lstStyle/>
          <a:p>
            <a:pPr algn="r"/>
            <a:r>
              <a:rPr lang="en-US" sz="2000" b="1" dirty="0" smtClean="0">
                <a:ln w="900" cmpd="sng">
                  <a:solidFill>
                    <a:schemeClr val="tx2">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reflection blurRad="6350" stA="50000" endA="300" endPos="50000" dist="60007" dir="5400000" sy="-100000" algn="bl" rotWithShape="0"/>
                </a:effectLst>
                <a:latin typeface="Arial Rounded MT Bold" pitchFamily="34" charset="0"/>
              </a:rPr>
              <a:t>Edit &amp; Print  Word Document</a:t>
            </a:r>
            <a:endParaRPr lang="en-US" sz="2000" b="1" dirty="0">
              <a:ln w="900" cmpd="sng">
                <a:solidFill>
                  <a:schemeClr val="tx2">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reflection blurRad="6350" stA="50000" endA="300" endPos="50000" dist="60007" dir="5400000" sy="-100000" algn="bl" rotWithShape="0"/>
              </a:effectLst>
            </a:endParaRPr>
          </a:p>
        </p:txBody>
      </p:sp>
      <p:sp>
        <p:nvSpPr>
          <p:cNvPr id="113" name="Round Diagonal Corner Rectangle 112"/>
          <p:cNvSpPr/>
          <p:nvPr/>
        </p:nvSpPr>
        <p:spPr>
          <a:xfrm>
            <a:off x="5143504"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Word.</a:t>
            </a:r>
          </a:p>
          <a:p>
            <a:pPr algn="ctr"/>
            <a:r>
              <a:rPr lang="en-GB" sz="1000" dirty="0" smtClean="0">
                <a:solidFill>
                  <a:schemeClr val="tx1"/>
                </a:solidFill>
              </a:rPr>
              <a:t>Application</a:t>
            </a:r>
            <a:endParaRPr lang="en-US" sz="1000" dirty="0">
              <a:solidFill>
                <a:schemeClr val="tx1"/>
              </a:solidFill>
            </a:endParaRPr>
          </a:p>
        </p:txBody>
      </p:sp>
      <p:cxnSp>
        <p:nvCxnSpPr>
          <p:cNvPr id="114" name="Straight Arrow Connector 113"/>
          <p:cNvCxnSpPr/>
          <p:nvPr/>
        </p:nvCxnSpPr>
        <p:spPr>
          <a:xfrm>
            <a:off x="4500562" y="1857364"/>
            <a:ext cx="3714776"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7" name="Round Diagonal Corner Rectangle 116"/>
          <p:cNvSpPr/>
          <p:nvPr/>
        </p:nvSpPr>
        <p:spPr>
          <a:xfrm>
            <a:off x="6429388"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Word.</a:t>
            </a:r>
          </a:p>
          <a:p>
            <a:pPr algn="ctr"/>
            <a:r>
              <a:rPr lang="en-GB" sz="1000" dirty="0" smtClean="0">
                <a:solidFill>
                  <a:schemeClr val="tx1"/>
                </a:solidFill>
              </a:rPr>
              <a:t>Document</a:t>
            </a:r>
            <a:endParaRPr lang="en-US" sz="1000" dirty="0">
              <a:solidFill>
                <a:schemeClr val="tx1"/>
              </a:solidFill>
            </a:endParaRPr>
          </a:p>
        </p:txBody>
      </p:sp>
      <p:cxnSp>
        <p:nvCxnSpPr>
          <p:cNvPr id="120" name="Straight Arrow Connector 119"/>
          <p:cNvCxnSpPr/>
          <p:nvPr/>
        </p:nvCxnSpPr>
        <p:spPr>
          <a:xfrm>
            <a:off x="4500562" y="1357297"/>
            <a:ext cx="242889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5715008" y="1111077"/>
            <a:ext cx="1154020" cy="246221"/>
          </a:xfrm>
          <a:prstGeom prst="rect">
            <a:avLst/>
          </a:prstGeom>
          <a:noFill/>
        </p:spPr>
        <p:txBody>
          <a:bodyPr wrap="square" rtlCol="0">
            <a:spAutoFit/>
          </a:bodyPr>
          <a:lstStyle/>
          <a:p>
            <a:pPr algn="r"/>
            <a:r>
              <a:rPr lang="en-US" sz="1000" dirty="0" smtClean="0"/>
              <a:t>Fields.Item(n)</a:t>
            </a:r>
            <a:endParaRPr lang="en-US" sz="1000" dirty="0"/>
          </a:p>
        </p:txBody>
      </p:sp>
      <p:cxnSp>
        <p:nvCxnSpPr>
          <p:cNvPr id="123" name="Straight Arrow Connector 122"/>
          <p:cNvCxnSpPr/>
          <p:nvPr/>
        </p:nvCxnSpPr>
        <p:spPr>
          <a:xfrm rot="10800000">
            <a:off x="4500562" y="1571612"/>
            <a:ext cx="2428892"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4429124" y="2427279"/>
            <a:ext cx="1143009" cy="1589"/>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4214810" y="1998652"/>
            <a:ext cx="1285885" cy="400110"/>
          </a:xfrm>
          <a:prstGeom prst="rect">
            <a:avLst/>
          </a:prstGeom>
          <a:noFill/>
        </p:spPr>
        <p:txBody>
          <a:bodyPr wrap="square" rtlCol="0">
            <a:spAutoFit/>
          </a:bodyPr>
          <a:lstStyle/>
          <a:p>
            <a:pPr algn="r"/>
            <a:r>
              <a:rPr lang="en-US" sz="1000" dirty="0" smtClean="0"/>
              <a:t>Selection.TypeText</a:t>
            </a:r>
          </a:p>
          <a:p>
            <a:pPr algn="r"/>
            <a:r>
              <a:rPr lang="en-US" sz="1000" dirty="0" smtClean="0"/>
              <a:t>(value)</a:t>
            </a:r>
            <a:endParaRPr lang="en-US" sz="1000" dirty="0"/>
          </a:p>
        </p:txBody>
      </p:sp>
      <p:grpSp>
        <p:nvGrpSpPr>
          <p:cNvPr id="127" name="Group 76"/>
          <p:cNvGrpSpPr/>
          <p:nvPr/>
        </p:nvGrpSpPr>
        <p:grpSpPr>
          <a:xfrm>
            <a:off x="8215353" y="857234"/>
            <a:ext cx="71444" cy="3500463"/>
            <a:chOff x="5571331" y="858027"/>
            <a:chExt cx="71442" cy="3773198"/>
          </a:xfrm>
        </p:grpSpPr>
        <p:cxnSp>
          <p:nvCxnSpPr>
            <p:cNvPr id="128" name="Straight Connector 127"/>
            <p:cNvCxnSpPr/>
            <p:nvPr/>
          </p:nvCxnSpPr>
          <p:spPr>
            <a:xfrm rot="5400000">
              <a:off x="3685533" y="2743830"/>
              <a:ext cx="3773198" cy="159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flipH="1">
              <a:off x="5571331" y="1936081"/>
              <a:ext cx="71442" cy="30801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30" name="TextBox 129"/>
          <p:cNvSpPr txBox="1"/>
          <p:nvPr/>
        </p:nvSpPr>
        <p:spPr>
          <a:xfrm>
            <a:off x="7643834" y="1611143"/>
            <a:ext cx="511078" cy="246221"/>
          </a:xfrm>
          <a:prstGeom prst="rect">
            <a:avLst/>
          </a:prstGeom>
          <a:noFill/>
        </p:spPr>
        <p:txBody>
          <a:bodyPr wrap="square" rtlCol="0">
            <a:spAutoFit/>
          </a:bodyPr>
          <a:lstStyle/>
          <a:p>
            <a:pPr algn="r"/>
            <a:r>
              <a:rPr lang="en-US" sz="1000" dirty="0" smtClean="0"/>
              <a:t>Select</a:t>
            </a:r>
            <a:endParaRPr lang="en-US" sz="1000" dirty="0"/>
          </a:p>
        </p:txBody>
      </p:sp>
      <p:sp>
        <p:nvSpPr>
          <p:cNvPr id="131" name="Round Diagonal Corner Rectangle 130"/>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Word.</a:t>
            </a:r>
          </a:p>
          <a:p>
            <a:pPr algn="ctr"/>
            <a:r>
              <a:rPr lang="en-GB" sz="1000" dirty="0" smtClean="0">
                <a:solidFill>
                  <a:schemeClr val="tx1"/>
                </a:solidFill>
              </a:rPr>
              <a:t>Field</a:t>
            </a:r>
            <a:endParaRPr lang="en-US" sz="1000" dirty="0">
              <a:solidFill>
                <a:schemeClr val="tx1"/>
              </a:solidFill>
            </a:endParaRPr>
          </a:p>
        </p:txBody>
      </p:sp>
      <p:cxnSp>
        <p:nvCxnSpPr>
          <p:cNvPr id="137" name="Straight Arrow Connector 136"/>
          <p:cNvCxnSpPr/>
          <p:nvPr/>
        </p:nvCxnSpPr>
        <p:spPr>
          <a:xfrm>
            <a:off x="4500562" y="2714619"/>
            <a:ext cx="242889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5715008" y="2468399"/>
            <a:ext cx="1154020" cy="246221"/>
          </a:xfrm>
          <a:prstGeom prst="rect">
            <a:avLst/>
          </a:prstGeom>
          <a:noFill/>
        </p:spPr>
        <p:txBody>
          <a:bodyPr wrap="square" rtlCol="0">
            <a:spAutoFit/>
          </a:bodyPr>
          <a:lstStyle/>
          <a:p>
            <a:pPr algn="r"/>
            <a:r>
              <a:rPr lang="en-US" sz="1000" dirty="0" smtClean="0"/>
              <a:t>PrintOut</a:t>
            </a:r>
            <a:endParaRPr lang="en-US" sz="1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1214414" y="214290"/>
            <a:ext cx="7786742" cy="464347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2" name="TextBox 31"/>
          <p:cNvSpPr txBox="1"/>
          <p:nvPr/>
        </p:nvSpPr>
        <p:spPr>
          <a:xfrm>
            <a:off x="1714480" y="214290"/>
            <a:ext cx="1514906" cy="307777"/>
          </a:xfrm>
          <a:prstGeom prst="rect">
            <a:avLst/>
          </a:prstGeom>
          <a:noFill/>
        </p:spPr>
        <p:txBody>
          <a:bodyPr wrap="square" rtlCol="0">
            <a:spAutoFit/>
          </a:bodyPr>
          <a:lstStyle/>
          <a:p>
            <a:r>
              <a:rPr lang="en-GB" sz="1400" b="1" dirty="0" smtClean="0">
                <a:solidFill>
                  <a:schemeClr val="accent5">
                    <a:lumMod val="50000"/>
                  </a:schemeClr>
                </a:solidFill>
              </a:rPr>
              <a:t>Data Layer</a:t>
            </a:r>
            <a:endParaRPr lang="en-US" sz="1400" b="1" dirty="0">
              <a:solidFill>
                <a:schemeClr val="accent5">
                  <a:lumMod val="50000"/>
                </a:schemeClr>
              </a:solidFill>
            </a:endParaRPr>
          </a:p>
        </p:txBody>
      </p:sp>
      <p:cxnSp>
        <p:nvCxnSpPr>
          <p:cNvPr id="35" name="Straight Arrow Connector 34"/>
          <p:cNvCxnSpPr/>
          <p:nvPr/>
        </p:nvCxnSpPr>
        <p:spPr>
          <a:xfrm>
            <a:off x="714348" y="1000108"/>
            <a:ext cx="1143008" cy="1"/>
          </a:xfrm>
          <a:prstGeom prst="straightConnector1">
            <a:avLst/>
          </a:prstGeom>
          <a:ln>
            <a:headEnd type="none"/>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1857356" y="571480"/>
            <a:ext cx="1928826" cy="1571636"/>
          </a:xfrm>
          <a:prstGeom prst="roundRect">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200" dirty="0" smtClean="0"/>
              <a:t>Load Data Collection</a:t>
            </a:r>
          </a:p>
          <a:p>
            <a:r>
              <a:rPr lang="en-US" sz="1200" dirty="0" smtClean="0"/>
              <a:t>Save Data Collection</a:t>
            </a:r>
          </a:p>
          <a:p>
            <a:r>
              <a:rPr lang="en-US" sz="1200" dirty="0" smtClean="0"/>
              <a:t>Data Collection</a:t>
            </a:r>
          </a:p>
          <a:p>
            <a:r>
              <a:rPr lang="en-US" sz="1200" dirty="0" smtClean="0"/>
              <a:t>Create New Item</a:t>
            </a:r>
          </a:p>
          <a:p>
            <a:r>
              <a:rPr lang="en-US" sz="1200" dirty="0" smtClean="0"/>
              <a:t>Add Item</a:t>
            </a:r>
          </a:p>
          <a:p>
            <a:r>
              <a:rPr lang="en-US" sz="1200" dirty="0" smtClean="0"/>
              <a:t>Remove Item</a:t>
            </a:r>
          </a:p>
          <a:p>
            <a:r>
              <a:rPr lang="en-US" sz="1200" dirty="0" smtClean="0"/>
              <a:t>Copy Item</a:t>
            </a:r>
          </a:p>
          <a:p>
            <a:r>
              <a:rPr lang="en-US" sz="1200" dirty="0" smtClean="0"/>
              <a:t>Currently Selected Item</a:t>
            </a:r>
          </a:p>
        </p:txBody>
      </p:sp>
      <p:grpSp>
        <p:nvGrpSpPr>
          <p:cNvPr id="21" name="Group 20"/>
          <p:cNvGrpSpPr/>
          <p:nvPr/>
        </p:nvGrpSpPr>
        <p:grpSpPr>
          <a:xfrm>
            <a:off x="142844" y="571480"/>
            <a:ext cx="642942" cy="991379"/>
            <a:chOff x="642910" y="1857364"/>
            <a:chExt cx="642942" cy="991379"/>
          </a:xfrm>
        </p:grpSpPr>
        <p:pic>
          <p:nvPicPr>
            <p:cNvPr id="5" name="Picture 4" descr="C:\Documents and Settings\Dave\Desktop\p2.PNG"/>
            <p:cNvPicPr>
              <a:picLocks noChangeAspect="1" noChangeArrowheads="1"/>
            </p:cNvPicPr>
            <p:nvPr/>
          </p:nvPicPr>
          <p:blipFill>
            <a:blip r:embed="rId2"/>
            <a:srcRect/>
            <a:stretch>
              <a:fillRect/>
            </a:stretch>
          </p:blipFill>
          <p:spPr bwMode="auto">
            <a:xfrm>
              <a:off x="714348" y="1857364"/>
              <a:ext cx="367988" cy="815974"/>
            </a:xfrm>
            <a:prstGeom prst="rect">
              <a:avLst/>
            </a:prstGeom>
            <a:noFill/>
            <a:effectLst>
              <a:outerShdw blurRad="50800" dist="38100" dir="2700000" algn="tl" rotWithShape="0">
                <a:prstClr val="black">
                  <a:alpha val="40000"/>
                </a:prstClr>
              </a:outerShdw>
              <a:reflection blurRad="6350" stA="50000" endA="300" endPos="90000" dist="50800" dir="5400000" sy="-100000" algn="bl" rotWithShape="0"/>
            </a:effectLst>
          </p:spPr>
        </p:pic>
        <p:sp>
          <p:nvSpPr>
            <p:cNvPr id="20" name="TextBox 19"/>
            <p:cNvSpPr txBox="1"/>
            <p:nvPr/>
          </p:nvSpPr>
          <p:spPr>
            <a:xfrm>
              <a:off x="642910" y="2571744"/>
              <a:ext cx="642942" cy="276999"/>
            </a:xfrm>
            <a:prstGeom prst="rect">
              <a:avLst/>
            </a:prstGeom>
            <a:noFill/>
          </p:spPr>
          <p:txBody>
            <a:bodyPr wrap="square" rtlCol="0">
              <a:spAutoFit/>
            </a:bodyPr>
            <a:lstStyle/>
            <a:p>
              <a:r>
                <a:rPr lang="en-GB" sz="1200" b="1" dirty="0" smtClean="0">
                  <a:solidFill>
                    <a:schemeClr val="accent5">
                      <a:lumMod val="50000"/>
                    </a:schemeClr>
                  </a:solidFill>
                </a:rPr>
                <a:t>Public</a:t>
              </a:r>
              <a:endParaRPr lang="en-US" sz="1200" b="1" dirty="0">
                <a:solidFill>
                  <a:schemeClr val="accent5">
                    <a:lumMod val="50000"/>
                  </a:schemeClr>
                </a:solidFill>
              </a:endParaRPr>
            </a:p>
          </p:txBody>
        </p:sp>
      </p:grpSp>
      <p:grpSp>
        <p:nvGrpSpPr>
          <p:cNvPr id="23" name="Group 22"/>
          <p:cNvGrpSpPr/>
          <p:nvPr/>
        </p:nvGrpSpPr>
        <p:grpSpPr>
          <a:xfrm>
            <a:off x="8001024" y="2071678"/>
            <a:ext cx="785818" cy="991379"/>
            <a:chOff x="571472" y="1857364"/>
            <a:chExt cx="785818" cy="991379"/>
          </a:xfrm>
        </p:grpSpPr>
        <p:pic>
          <p:nvPicPr>
            <p:cNvPr id="24" name="Picture 23" descr="C:\Documents and Settings\Dave\Desktop\p2.PNG"/>
            <p:cNvPicPr>
              <a:picLocks noChangeAspect="1" noChangeArrowheads="1"/>
            </p:cNvPicPr>
            <p:nvPr/>
          </p:nvPicPr>
          <p:blipFill>
            <a:blip r:embed="rId2"/>
            <a:srcRect/>
            <a:stretch>
              <a:fillRect/>
            </a:stretch>
          </p:blipFill>
          <p:spPr bwMode="auto">
            <a:xfrm>
              <a:off x="714348" y="1857364"/>
              <a:ext cx="367988" cy="815974"/>
            </a:xfrm>
            <a:prstGeom prst="rect">
              <a:avLst/>
            </a:prstGeom>
            <a:noFill/>
            <a:effectLst>
              <a:outerShdw blurRad="50800" dist="38100" dir="2700000" algn="tl" rotWithShape="0">
                <a:prstClr val="black">
                  <a:alpha val="40000"/>
                </a:prstClr>
              </a:outerShdw>
              <a:reflection blurRad="6350" stA="50000" endA="300" endPos="90000" dist="50800" dir="5400000" sy="-100000" algn="bl" rotWithShape="0"/>
            </a:effectLst>
          </p:spPr>
        </p:pic>
        <p:sp>
          <p:nvSpPr>
            <p:cNvPr id="25" name="TextBox 24"/>
            <p:cNvSpPr txBox="1"/>
            <p:nvPr/>
          </p:nvSpPr>
          <p:spPr>
            <a:xfrm>
              <a:off x="571472" y="2571744"/>
              <a:ext cx="785818" cy="276999"/>
            </a:xfrm>
            <a:prstGeom prst="rect">
              <a:avLst/>
            </a:prstGeom>
            <a:noFill/>
          </p:spPr>
          <p:txBody>
            <a:bodyPr wrap="square" rtlCol="0">
              <a:spAutoFit/>
            </a:bodyPr>
            <a:lstStyle/>
            <a:p>
              <a:r>
                <a:rPr lang="en-GB" sz="1200" b="1" dirty="0" smtClean="0">
                  <a:solidFill>
                    <a:schemeClr val="accent5">
                      <a:lumMod val="50000"/>
                    </a:schemeClr>
                  </a:solidFill>
                </a:rPr>
                <a:t>Internal</a:t>
              </a:r>
              <a:endParaRPr lang="en-US" sz="1200" b="1" dirty="0">
                <a:solidFill>
                  <a:schemeClr val="accent5">
                    <a:lumMod val="50000"/>
                  </a:schemeClr>
                </a:solidFill>
              </a:endParaRPr>
            </a:p>
          </p:txBody>
        </p:sp>
      </p:grpSp>
      <p:sp>
        <p:nvSpPr>
          <p:cNvPr id="39" name="TextBox 38"/>
          <p:cNvSpPr txBox="1"/>
          <p:nvPr/>
        </p:nvSpPr>
        <p:spPr>
          <a:xfrm rot="16200000">
            <a:off x="888567" y="1254517"/>
            <a:ext cx="1643074" cy="276999"/>
          </a:xfrm>
          <a:prstGeom prst="rect">
            <a:avLst/>
          </a:prstGeom>
          <a:noFill/>
        </p:spPr>
        <p:txBody>
          <a:bodyPr wrap="square" rtlCol="0">
            <a:spAutoFit/>
          </a:bodyPr>
          <a:lstStyle/>
          <a:p>
            <a:pPr algn="dist"/>
            <a:r>
              <a:rPr lang="en-GB" sz="1200" b="1" dirty="0" smtClean="0">
                <a:solidFill>
                  <a:schemeClr val="accent5">
                    <a:lumMod val="75000"/>
                  </a:schemeClr>
                </a:solidFill>
              </a:rPr>
              <a:t>Administration</a:t>
            </a:r>
            <a:endParaRPr lang="en-US" sz="1200" b="1" dirty="0">
              <a:solidFill>
                <a:schemeClr val="accent5">
                  <a:lumMod val="75000"/>
                </a:schemeClr>
              </a:solidFill>
            </a:endParaRPr>
          </a:p>
        </p:txBody>
      </p:sp>
      <p:grpSp>
        <p:nvGrpSpPr>
          <p:cNvPr id="73" name="Group 72"/>
          <p:cNvGrpSpPr/>
          <p:nvPr/>
        </p:nvGrpSpPr>
        <p:grpSpPr>
          <a:xfrm>
            <a:off x="6286512" y="357166"/>
            <a:ext cx="1928826" cy="1428760"/>
            <a:chOff x="6357950" y="285728"/>
            <a:chExt cx="1928826" cy="1428760"/>
          </a:xfrm>
        </p:grpSpPr>
        <p:sp>
          <p:nvSpPr>
            <p:cNvPr id="19" name="Rounded Rectangle 18"/>
            <p:cNvSpPr/>
            <p:nvPr/>
          </p:nvSpPr>
          <p:spPr>
            <a:xfrm>
              <a:off x="6786578" y="571480"/>
              <a:ext cx="1000132" cy="928694"/>
            </a:xfrm>
            <a:prstGeom prst="roundRect">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200" dirty="0" smtClean="0"/>
                <a:t>Load</a:t>
              </a:r>
            </a:p>
            <a:p>
              <a:r>
                <a:rPr lang="en-GB" sz="1200" dirty="0" smtClean="0"/>
                <a:t>Insert</a:t>
              </a:r>
            </a:p>
            <a:p>
              <a:r>
                <a:rPr lang="en-GB" sz="1200" dirty="0" smtClean="0"/>
                <a:t>Update</a:t>
              </a:r>
            </a:p>
            <a:p>
              <a:r>
                <a:rPr lang="en-GB" sz="1200" dirty="0" smtClean="0"/>
                <a:t>Delete</a:t>
              </a:r>
              <a:endParaRPr lang="en-US" sz="1200" dirty="0"/>
            </a:p>
          </p:txBody>
        </p:sp>
        <p:grpSp>
          <p:nvGrpSpPr>
            <p:cNvPr id="72" name="Group 71"/>
            <p:cNvGrpSpPr/>
            <p:nvPr/>
          </p:nvGrpSpPr>
          <p:grpSpPr>
            <a:xfrm>
              <a:off x="6357950" y="285728"/>
              <a:ext cx="1928826" cy="1428760"/>
              <a:chOff x="6357950" y="285728"/>
              <a:chExt cx="1928826" cy="1428760"/>
            </a:xfrm>
          </p:grpSpPr>
          <p:sp>
            <p:nvSpPr>
              <p:cNvPr id="26" name="Rounded Rectangle 25"/>
              <p:cNvSpPr/>
              <p:nvPr/>
            </p:nvSpPr>
            <p:spPr>
              <a:xfrm>
                <a:off x="6357950" y="285728"/>
                <a:ext cx="1928826" cy="1428760"/>
              </a:xfrm>
              <a:prstGeom prst="roundRect">
                <a:avLst/>
              </a:prstGeom>
              <a:noFill/>
              <a:ln>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8" name="TextBox 27"/>
              <p:cNvSpPr txBox="1"/>
              <p:nvPr/>
            </p:nvSpPr>
            <p:spPr>
              <a:xfrm>
                <a:off x="6429388" y="285728"/>
                <a:ext cx="1857388" cy="307777"/>
              </a:xfrm>
              <a:prstGeom prst="rect">
                <a:avLst/>
              </a:prstGeom>
              <a:noFill/>
            </p:spPr>
            <p:txBody>
              <a:bodyPr wrap="square" rtlCol="0">
                <a:spAutoFit/>
              </a:bodyPr>
              <a:lstStyle/>
              <a:p>
                <a:r>
                  <a:rPr lang="en-GB" sz="1400" dirty="0" smtClean="0">
                    <a:solidFill>
                      <a:schemeClr val="accent5">
                        <a:lumMod val="50000"/>
                      </a:schemeClr>
                    </a:solidFill>
                  </a:rPr>
                  <a:t>Data Access Strategies</a:t>
                </a:r>
                <a:endParaRPr lang="en-US" sz="1400" dirty="0">
                  <a:solidFill>
                    <a:schemeClr val="accent5">
                      <a:lumMod val="50000"/>
                    </a:schemeClr>
                  </a:solidFill>
                </a:endParaRPr>
              </a:p>
            </p:txBody>
          </p:sp>
        </p:grpSp>
        <p:sp>
          <p:nvSpPr>
            <p:cNvPr id="43" name="TextBox 42"/>
            <p:cNvSpPr txBox="1"/>
            <p:nvPr/>
          </p:nvSpPr>
          <p:spPr>
            <a:xfrm rot="16200000">
              <a:off x="6210698" y="861609"/>
              <a:ext cx="857256" cy="276999"/>
            </a:xfrm>
            <a:prstGeom prst="rect">
              <a:avLst/>
            </a:prstGeom>
            <a:noFill/>
          </p:spPr>
          <p:txBody>
            <a:bodyPr wrap="square" rtlCol="0">
              <a:spAutoFit/>
            </a:bodyPr>
            <a:lstStyle/>
            <a:p>
              <a:pPr algn="dist"/>
              <a:r>
                <a:rPr lang="en-GB" sz="1200" b="1" dirty="0" smtClean="0">
                  <a:solidFill>
                    <a:schemeClr val="accent5">
                      <a:lumMod val="75000"/>
                    </a:schemeClr>
                  </a:solidFill>
                </a:rPr>
                <a:t>Access</a:t>
              </a:r>
              <a:endParaRPr lang="en-US" sz="1200" b="1" dirty="0">
                <a:solidFill>
                  <a:schemeClr val="accent5">
                    <a:lumMod val="75000"/>
                  </a:schemeClr>
                </a:solidFill>
              </a:endParaRPr>
            </a:p>
          </p:txBody>
        </p:sp>
      </p:grpSp>
      <p:grpSp>
        <p:nvGrpSpPr>
          <p:cNvPr id="75" name="Group 74"/>
          <p:cNvGrpSpPr/>
          <p:nvPr/>
        </p:nvGrpSpPr>
        <p:grpSpPr>
          <a:xfrm>
            <a:off x="3929058" y="357166"/>
            <a:ext cx="2286016" cy="1428760"/>
            <a:chOff x="3929058" y="285728"/>
            <a:chExt cx="2286016" cy="1428760"/>
          </a:xfrm>
        </p:grpSpPr>
        <p:grpSp>
          <p:nvGrpSpPr>
            <p:cNvPr id="74" name="Group 73"/>
            <p:cNvGrpSpPr/>
            <p:nvPr/>
          </p:nvGrpSpPr>
          <p:grpSpPr>
            <a:xfrm>
              <a:off x="3929058" y="285728"/>
              <a:ext cx="2286016" cy="1428760"/>
              <a:chOff x="3929058" y="285728"/>
              <a:chExt cx="2286016" cy="1428760"/>
            </a:xfrm>
          </p:grpSpPr>
          <p:sp>
            <p:nvSpPr>
              <p:cNvPr id="36" name="Rounded Rectangle 35"/>
              <p:cNvSpPr/>
              <p:nvPr/>
            </p:nvSpPr>
            <p:spPr>
              <a:xfrm>
                <a:off x="3929058" y="285728"/>
                <a:ext cx="2286016" cy="1428760"/>
              </a:xfrm>
              <a:prstGeom prst="roundRect">
                <a:avLst/>
              </a:prstGeom>
              <a:noFill/>
              <a:ln>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8" name="TextBox 37"/>
              <p:cNvSpPr txBox="1"/>
              <p:nvPr/>
            </p:nvSpPr>
            <p:spPr>
              <a:xfrm>
                <a:off x="4000496" y="285728"/>
                <a:ext cx="2214578" cy="307777"/>
              </a:xfrm>
              <a:prstGeom prst="rect">
                <a:avLst/>
              </a:prstGeom>
              <a:noFill/>
            </p:spPr>
            <p:txBody>
              <a:bodyPr wrap="square" rtlCol="0">
                <a:spAutoFit/>
              </a:bodyPr>
              <a:lstStyle/>
              <a:p>
                <a:r>
                  <a:rPr lang="en-GB" sz="1400" dirty="0" smtClean="0">
                    <a:solidFill>
                      <a:schemeClr val="accent5">
                        <a:lumMod val="50000"/>
                      </a:schemeClr>
                    </a:solidFill>
                  </a:rPr>
                  <a:t>Data Management Policies</a:t>
                </a:r>
                <a:endParaRPr lang="en-US" sz="1400" dirty="0">
                  <a:solidFill>
                    <a:schemeClr val="accent5">
                      <a:lumMod val="50000"/>
                    </a:schemeClr>
                  </a:solidFill>
                </a:endParaRPr>
              </a:p>
            </p:txBody>
          </p:sp>
        </p:grpSp>
        <p:sp>
          <p:nvSpPr>
            <p:cNvPr id="40" name="Rounded Rectangle 39"/>
            <p:cNvSpPr/>
            <p:nvPr/>
          </p:nvSpPr>
          <p:spPr>
            <a:xfrm>
              <a:off x="4357686" y="571480"/>
              <a:ext cx="1428760" cy="928694"/>
            </a:xfrm>
            <a:prstGeom prst="roundRect">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GB" sz="1200" dirty="0" smtClean="0"/>
                <a:t>Do Data Load</a:t>
              </a:r>
            </a:p>
            <a:p>
              <a:r>
                <a:rPr lang="en-GB" sz="1200" dirty="0" smtClean="0"/>
                <a:t>Do Data Insert</a:t>
              </a:r>
            </a:p>
            <a:p>
              <a:r>
                <a:rPr lang="en-GB" sz="1200" dirty="0" smtClean="0"/>
                <a:t>Do Data Update</a:t>
              </a:r>
            </a:p>
            <a:p>
              <a:r>
                <a:rPr lang="en-GB" sz="1200" dirty="0" smtClean="0"/>
                <a:t>Do Data Delete</a:t>
              </a:r>
              <a:endParaRPr lang="en-US" sz="1200" dirty="0"/>
            </a:p>
          </p:txBody>
        </p:sp>
        <p:sp>
          <p:nvSpPr>
            <p:cNvPr id="44" name="TextBox 43"/>
            <p:cNvSpPr txBox="1"/>
            <p:nvPr/>
          </p:nvSpPr>
          <p:spPr>
            <a:xfrm rot="16200000">
              <a:off x="3683401" y="897328"/>
              <a:ext cx="1071570" cy="276999"/>
            </a:xfrm>
            <a:prstGeom prst="rect">
              <a:avLst/>
            </a:prstGeom>
            <a:noFill/>
          </p:spPr>
          <p:txBody>
            <a:bodyPr wrap="square" rtlCol="0">
              <a:spAutoFit/>
            </a:bodyPr>
            <a:lstStyle/>
            <a:p>
              <a:pPr algn="dist"/>
              <a:r>
                <a:rPr lang="en-GB" sz="1200" b="1" dirty="0" smtClean="0">
                  <a:solidFill>
                    <a:schemeClr val="accent5">
                      <a:lumMod val="75000"/>
                    </a:schemeClr>
                  </a:solidFill>
                </a:rPr>
                <a:t>Management</a:t>
              </a:r>
              <a:endParaRPr lang="en-US" sz="1200" b="1" dirty="0">
                <a:solidFill>
                  <a:schemeClr val="accent5">
                    <a:lumMod val="75000"/>
                  </a:schemeClr>
                </a:solidFill>
              </a:endParaRPr>
            </a:p>
          </p:txBody>
        </p:sp>
      </p:grpSp>
      <p:cxnSp>
        <p:nvCxnSpPr>
          <p:cNvPr id="45" name="Straight Arrow Connector 44"/>
          <p:cNvCxnSpPr/>
          <p:nvPr/>
        </p:nvCxnSpPr>
        <p:spPr>
          <a:xfrm rot="5400000" flipH="1" flipV="1">
            <a:off x="4857753" y="1785927"/>
            <a:ext cx="428627" cy="1588"/>
          </a:xfrm>
          <a:prstGeom prst="straightConnector1">
            <a:avLst/>
          </a:prstGeom>
          <a:ln>
            <a:headEnd type="none"/>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072066" y="2000240"/>
            <a:ext cx="2714644" cy="794"/>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a:off x="3572662" y="2499512"/>
            <a:ext cx="428628" cy="1588"/>
          </a:xfrm>
          <a:prstGeom prst="straightConnector1">
            <a:avLst/>
          </a:prstGeom>
          <a:ln>
            <a:headEnd type="none"/>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6200000" flipH="1">
            <a:off x="786182" y="1643446"/>
            <a:ext cx="1285092" cy="4"/>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1785918" y="2428868"/>
            <a:ext cx="5715040" cy="2286016"/>
            <a:chOff x="1785918" y="2571744"/>
            <a:chExt cx="5715040" cy="2286016"/>
          </a:xfrm>
        </p:grpSpPr>
        <p:sp>
          <p:nvSpPr>
            <p:cNvPr id="62" name="TextBox 61"/>
            <p:cNvSpPr txBox="1"/>
            <p:nvPr/>
          </p:nvSpPr>
          <p:spPr>
            <a:xfrm>
              <a:off x="1928794" y="2571744"/>
              <a:ext cx="1857388" cy="307777"/>
            </a:xfrm>
            <a:prstGeom prst="rect">
              <a:avLst/>
            </a:prstGeom>
            <a:noFill/>
          </p:spPr>
          <p:txBody>
            <a:bodyPr wrap="square" rtlCol="0">
              <a:spAutoFit/>
            </a:bodyPr>
            <a:lstStyle/>
            <a:p>
              <a:r>
                <a:rPr lang="en-GB" sz="1400" dirty="0" smtClean="0">
                  <a:solidFill>
                    <a:schemeClr val="accent5">
                      <a:lumMod val="50000"/>
                    </a:schemeClr>
                  </a:solidFill>
                </a:rPr>
                <a:t>Data Structure</a:t>
              </a:r>
              <a:endParaRPr lang="en-US" sz="1400" dirty="0">
                <a:solidFill>
                  <a:schemeClr val="accent5">
                    <a:lumMod val="50000"/>
                  </a:schemeClr>
                </a:solidFill>
              </a:endParaRPr>
            </a:p>
          </p:txBody>
        </p:sp>
        <p:grpSp>
          <p:nvGrpSpPr>
            <p:cNvPr id="71" name="Group 70"/>
            <p:cNvGrpSpPr/>
            <p:nvPr/>
          </p:nvGrpSpPr>
          <p:grpSpPr>
            <a:xfrm>
              <a:off x="1785918" y="2571744"/>
              <a:ext cx="5715040" cy="2286016"/>
              <a:chOff x="1928794" y="2571744"/>
              <a:chExt cx="5715040" cy="2286016"/>
            </a:xfrm>
          </p:grpSpPr>
          <p:grpSp>
            <p:nvGrpSpPr>
              <p:cNvPr id="69" name="Group 68"/>
              <p:cNvGrpSpPr/>
              <p:nvPr/>
            </p:nvGrpSpPr>
            <p:grpSpPr>
              <a:xfrm>
                <a:off x="2000232" y="2857496"/>
                <a:ext cx="2571768" cy="1928826"/>
                <a:chOff x="2143108" y="2786058"/>
                <a:chExt cx="2571768" cy="1928826"/>
              </a:xfrm>
            </p:grpSpPr>
            <p:sp>
              <p:nvSpPr>
                <p:cNvPr id="41" name="Rounded Rectangle 40"/>
                <p:cNvSpPr/>
                <p:nvPr/>
              </p:nvSpPr>
              <p:spPr>
                <a:xfrm>
                  <a:off x="2428860" y="2786058"/>
                  <a:ext cx="2286016" cy="1928826"/>
                </a:xfrm>
                <a:prstGeom prst="roundRect">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200" dirty="0" smtClean="0"/>
                    <a:t>Add Item to Collection</a:t>
                  </a:r>
                </a:p>
                <a:p>
                  <a:r>
                    <a:rPr lang="en-GB" sz="1200" dirty="0" smtClean="0"/>
                    <a:t>Remove Item from Collection</a:t>
                  </a:r>
                </a:p>
                <a:p>
                  <a:r>
                    <a:rPr lang="en-GB" sz="1200" dirty="0" smtClean="0"/>
                    <a:t>Get Item from Collection</a:t>
                  </a:r>
                </a:p>
                <a:p>
                  <a:r>
                    <a:rPr lang="en-GB" sz="1200" dirty="0" smtClean="0"/>
                    <a:t>Sort Items</a:t>
                  </a:r>
                </a:p>
                <a:p>
                  <a:r>
                    <a:rPr lang="en-GB" sz="1200" dirty="0" smtClean="0"/>
                    <a:t>Collection Data Type</a:t>
                  </a:r>
                </a:p>
                <a:p>
                  <a:r>
                    <a:rPr lang="en-GB" sz="1200" dirty="0" smtClean="0"/>
                    <a:t>Collection Parent</a:t>
                  </a:r>
                </a:p>
                <a:p>
                  <a:r>
                    <a:rPr lang="en-GB" sz="1200" dirty="0" smtClean="0"/>
                    <a:t>Fire Item Added Event</a:t>
                  </a:r>
                </a:p>
                <a:p>
                  <a:r>
                    <a:rPr lang="en-GB" sz="1200" dirty="0" smtClean="0"/>
                    <a:t>Fire Item Edited Event</a:t>
                  </a:r>
                </a:p>
                <a:p>
                  <a:r>
                    <a:rPr lang="en-GB" sz="1200" dirty="0" smtClean="0"/>
                    <a:t>Fire Item Deleted Event</a:t>
                  </a:r>
                </a:p>
                <a:p>
                  <a:r>
                    <a:rPr lang="en-GB" sz="1200" dirty="0" smtClean="0"/>
                    <a:t>Undo</a:t>
                  </a:r>
                </a:p>
              </p:txBody>
            </p:sp>
            <p:sp>
              <p:nvSpPr>
                <p:cNvPr id="42" name="TextBox 41"/>
                <p:cNvSpPr txBox="1"/>
                <p:nvPr/>
              </p:nvSpPr>
              <p:spPr>
                <a:xfrm rot="16200000">
                  <a:off x="1714479" y="3214687"/>
                  <a:ext cx="1143010" cy="285751"/>
                </a:xfrm>
                <a:prstGeom prst="rect">
                  <a:avLst/>
                </a:prstGeom>
                <a:noFill/>
              </p:spPr>
              <p:txBody>
                <a:bodyPr wrap="square" rtlCol="0">
                  <a:spAutoFit/>
                </a:bodyPr>
                <a:lstStyle/>
                <a:p>
                  <a:pPr algn="dist"/>
                  <a:r>
                    <a:rPr lang="en-GB" sz="1200" b="1" dirty="0" smtClean="0">
                      <a:solidFill>
                        <a:schemeClr val="accent5">
                          <a:lumMod val="75000"/>
                        </a:schemeClr>
                      </a:solidFill>
                    </a:rPr>
                    <a:t>Collection</a:t>
                  </a:r>
                  <a:endParaRPr lang="en-US" sz="1200" b="1" dirty="0">
                    <a:solidFill>
                      <a:schemeClr val="accent5">
                        <a:lumMod val="75000"/>
                      </a:schemeClr>
                    </a:solidFill>
                  </a:endParaRPr>
                </a:p>
              </p:txBody>
            </p:sp>
          </p:grpSp>
          <p:sp>
            <p:nvSpPr>
              <p:cNvPr id="61" name="Rounded Rectangle 60"/>
              <p:cNvSpPr/>
              <p:nvPr/>
            </p:nvSpPr>
            <p:spPr>
              <a:xfrm>
                <a:off x="1928794" y="2571744"/>
                <a:ext cx="5715040" cy="2286016"/>
              </a:xfrm>
              <a:prstGeom prst="roundRect">
                <a:avLst/>
              </a:prstGeom>
              <a:noFill/>
              <a:ln>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nvGrpSpPr>
              <p:cNvPr id="70" name="Group 69"/>
              <p:cNvGrpSpPr/>
              <p:nvPr/>
            </p:nvGrpSpPr>
            <p:grpSpPr>
              <a:xfrm>
                <a:off x="4714876" y="2786058"/>
                <a:ext cx="2571769" cy="1785950"/>
                <a:chOff x="2143107" y="4071942"/>
                <a:chExt cx="2571769" cy="1785950"/>
              </a:xfrm>
            </p:grpSpPr>
            <p:sp>
              <p:nvSpPr>
                <p:cNvPr id="63" name="TextBox 62"/>
                <p:cNvSpPr txBox="1"/>
                <p:nvPr/>
              </p:nvSpPr>
              <p:spPr>
                <a:xfrm rot="16200000">
                  <a:off x="2000233" y="4357692"/>
                  <a:ext cx="571504" cy="285755"/>
                </a:xfrm>
                <a:prstGeom prst="rect">
                  <a:avLst/>
                </a:prstGeom>
                <a:noFill/>
              </p:spPr>
              <p:txBody>
                <a:bodyPr wrap="square" rtlCol="0">
                  <a:spAutoFit/>
                </a:bodyPr>
                <a:lstStyle/>
                <a:p>
                  <a:pPr algn="dist"/>
                  <a:r>
                    <a:rPr lang="en-GB" sz="1200" b="1" dirty="0" smtClean="0">
                      <a:solidFill>
                        <a:schemeClr val="accent5">
                          <a:lumMod val="75000"/>
                        </a:schemeClr>
                      </a:solidFill>
                    </a:rPr>
                    <a:t>Item</a:t>
                  </a:r>
                  <a:endParaRPr lang="en-US" sz="1200" b="1" dirty="0">
                    <a:solidFill>
                      <a:schemeClr val="accent5">
                        <a:lumMod val="75000"/>
                      </a:schemeClr>
                    </a:solidFill>
                  </a:endParaRPr>
                </a:p>
              </p:txBody>
            </p:sp>
            <p:sp>
              <p:nvSpPr>
                <p:cNvPr id="68" name="Rounded Rectangle 67"/>
                <p:cNvSpPr/>
                <p:nvPr/>
              </p:nvSpPr>
              <p:spPr>
                <a:xfrm>
                  <a:off x="2428860" y="4071942"/>
                  <a:ext cx="2286016" cy="1785950"/>
                </a:xfrm>
                <a:prstGeom prst="roundRect">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GB" sz="1200" dirty="0" smtClean="0"/>
                    <a:t>Item ID</a:t>
                  </a:r>
                </a:p>
                <a:p>
                  <a:r>
                    <a:rPr lang="en-GB" sz="1200" dirty="0" smtClean="0"/>
                    <a:t>Item Data Type</a:t>
                  </a:r>
                </a:p>
                <a:p>
                  <a:r>
                    <a:rPr lang="en-GB" sz="1200" dirty="0" smtClean="0"/>
                    <a:t>Item Tag</a:t>
                  </a:r>
                </a:p>
                <a:p>
                  <a:r>
                    <a:rPr lang="en-GB" sz="1200" dirty="0" smtClean="0"/>
                    <a:t>Item Status</a:t>
                  </a:r>
                </a:p>
                <a:p>
                  <a:r>
                    <a:rPr lang="en-GB" sz="1200" dirty="0" smtClean="0"/>
                    <a:t>Item Parent Collection</a:t>
                  </a:r>
                </a:p>
                <a:p>
                  <a:r>
                    <a:rPr lang="en-GB" sz="1200" dirty="0" smtClean="0"/>
                    <a:t>Get Item Property</a:t>
                  </a:r>
                </a:p>
                <a:p>
                  <a:r>
                    <a:rPr lang="en-GB" sz="1200" dirty="0" smtClean="0"/>
                    <a:t>Set Item Property</a:t>
                  </a:r>
                </a:p>
                <a:p>
                  <a:r>
                    <a:rPr lang="en-GB" sz="1200" dirty="0" smtClean="0"/>
                    <a:t>Validate All Item Properties</a:t>
                  </a:r>
                </a:p>
                <a:p>
                  <a:r>
                    <a:rPr lang="en-GB" sz="1200" dirty="0" smtClean="0"/>
                    <a:t>Undo</a:t>
                  </a:r>
                </a:p>
              </p:txBody>
            </p:sp>
          </p:grpSp>
        </p:grpSp>
      </p:grpSp>
      <p:grpSp>
        <p:nvGrpSpPr>
          <p:cNvPr id="76" name="Group 75"/>
          <p:cNvGrpSpPr/>
          <p:nvPr/>
        </p:nvGrpSpPr>
        <p:grpSpPr>
          <a:xfrm>
            <a:off x="-32" y="1714488"/>
            <a:ext cx="857256" cy="1176045"/>
            <a:chOff x="500034" y="1857364"/>
            <a:chExt cx="857256" cy="1176045"/>
          </a:xfrm>
        </p:grpSpPr>
        <p:pic>
          <p:nvPicPr>
            <p:cNvPr id="77" name="Picture 76" descr="C:\Documents and Settings\Dave\Desktop\p2.PNG"/>
            <p:cNvPicPr>
              <a:picLocks noChangeAspect="1" noChangeArrowheads="1"/>
            </p:cNvPicPr>
            <p:nvPr/>
          </p:nvPicPr>
          <p:blipFill>
            <a:blip r:embed="rId2"/>
            <a:srcRect/>
            <a:stretch>
              <a:fillRect/>
            </a:stretch>
          </p:blipFill>
          <p:spPr bwMode="auto">
            <a:xfrm>
              <a:off x="714348" y="1857364"/>
              <a:ext cx="367988" cy="815974"/>
            </a:xfrm>
            <a:prstGeom prst="rect">
              <a:avLst/>
            </a:prstGeom>
            <a:noFill/>
            <a:effectLst>
              <a:outerShdw blurRad="50800" dist="38100" dir="2700000" algn="tl" rotWithShape="0">
                <a:prstClr val="black">
                  <a:alpha val="40000"/>
                </a:prstClr>
              </a:outerShdw>
              <a:reflection blurRad="6350" stA="50000" endA="300" endPos="90000" dist="50800" dir="5400000" sy="-100000" algn="bl" rotWithShape="0"/>
            </a:effectLst>
          </p:spPr>
        </p:pic>
        <p:sp>
          <p:nvSpPr>
            <p:cNvPr id="78" name="TextBox 77"/>
            <p:cNvSpPr txBox="1"/>
            <p:nvPr/>
          </p:nvSpPr>
          <p:spPr>
            <a:xfrm>
              <a:off x="500034" y="2571744"/>
              <a:ext cx="857256" cy="461665"/>
            </a:xfrm>
            <a:prstGeom prst="rect">
              <a:avLst/>
            </a:prstGeom>
            <a:noFill/>
          </p:spPr>
          <p:txBody>
            <a:bodyPr wrap="square" rtlCol="0">
              <a:spAutoFit/>
            </a:bodyPr>
            <a:lstStyle/>
            <a:p>
              <a:pPr algn="ctr"/>
              <a:r>
                <a:rPr lang="en-GB" sz="1200" b="1" dirty="0" smtClean="0">
                  <a:solidFill>
                    <a:schemeClr val="accent5">
                      <a:lumMod val="50000"/>
                    </a:schemeClr>
                  </a:solidFill>
                </a:rPr>
                <a:t>Public</a:t>
              </a:r>
            </a:p>
            <a:p>
              <a:pPr algn="ctr"/>
              <a:r>
                <a:rPr lang="en-GB" sz="1200" b="1" dirty="0" smtClean="0">
                  <a:solidFill>
                    <a:schemeClr val="accent5">
                      <a:lumMod val="50000"/>
                    </a:schemeClr>
                  </a:solidFill>
                </a:rPr>
                <a:t>Observers</a:t>
              </a:r>
              <a:endParaRPr lang="en-US" sz="1200" b="1" dirty="0">
                <a:solidFill>
                  <a:schemeClr val="accent5">
                    <a:lumMod val="50000"/>
                  </a:schemeClr>
                </a:solidFill>
              </a:endParaRPr>
            </a:p>
          </p:txBody>
        </p:sp>
      </p:grpSp>
      <p:grpSp>
        <p:nvGrpSpPr>
          <p:cNvPr id="79" name="Group 78"/>
          <p:cNvGrpSpPr/>
          <p:nvPr/>
        </p:nvGrpSpPr>
        <p:grpSpPr>
          <a:xfrm>
            <a:off x="7858148" y="3143248"/>
            <a:ext cx="928694" cy="1176045"/>
            <a:chOff x="428596" y="1857364"/>
            <a:chExt cx="928694" cy="1176045"/>
          </a:xfrm>
        </p:grpSpPr>
        <p:pic>
          <p:nvPicPr>
            <p:cNvPr id="80" name="Picture 79" descr="C:\Documents and Settings\Dave\Desktop\p2.PNG"/>
            <p:cNvPicPr>
              <a:picLocks noChangeAspect="1" noChangeArrowheads="1"/>
            </p:cNvPicPr>
            <p:nvPr/>
          </p:nvPicPr>
          <p:blipFill>
            <a:blip r:embed="rId2"/>
            <a:srcRect/>
            <a:stretch>
              <a:fillRect/>
            </a:stretch>
          </p:blipFill>
          <p:spPr bwMode="auto">
            <a:xfrm>
              <a:off x="714348" y="1857364"/>
              <a:ext cx="367988" cy="815974"/>
            </a:xfrm>
            <a:prstGeom prst="rect">
              <a:avLst/>
            </a:prstGeom>
            <a:noFill/>
            <a:effectLst>
              <a:outerShdw blurRad="50800" dist="38100" dir="2700000" algn="tl" rotWithShape="0">
                <a:prstClr val="black">
                  <a:alpha val="40000"/>
                </a:prstClr>
              </a:outerShdw>
              <a:reflection blurRad="6350" stA="50000" endA="300" endPos="90000" dist="50800" dir="5400000" sy="-100000" algn="bl" rotWithShape="0"/>
            </a:effectLst>
          </p:spPr>
        </p:pic>
        <p:sp>
          <p:nvSpPr>
            <p:cNvPr id="81" name="TextBox 80"/>
            <p:cNvSpPr txBox="1"/>
            <p:nvPr/>
          </p:nvSpPr>
          <p:spPr>
            <a:xfrm>
              <a:off x="428596" y="2571744"/>
              <a:ext cx="928694" cy="461665"/>
            </a:xfrm>
            <a:prstGeom prst="rect">
              <a:avLst/>
            </a:prstGeom>
            <a:noFill/>
          </p:spPr>
          <p:txBody>
            <a:bodyPr wrap="square" rtlCol="0">
              <a:spAutoFit/>
            </a:bodyPr>
            <a:lstStyle/>
            <a:p>
              <a:pPr algn="ctr"/>
              <a:r>
                <a:rPr lang="en-GB" sz="1200" b="1" dirty="0" smtClean="0">
                  <a:solidFill>
                    <a:schemeClr val="accent5">
                      <a:lumMod val="50000"/>
                    </a:schemeClr>
                  </a:solidFill>
                </a:rPr>
                <a:t>Internal</a:t>
              </a:r>
            </a:p>
            <a:p>
              <a:pPr algn="ctr"/>
              <a:r>
                <a:rPr lang="en-GB" sz="1200" b="1" dirty="0" smtClean="0">
                  <a:solidFill>
                    <a:schemeClr val="accent5">
                      <a:lumMod val="50000"/>
                    </a:schemeClr>
                  </a:solidFill>
                </a:rPr>
                <a:t>Observers</a:t>
              </a:r>
              <a:endParaRPr lang="en-US" sz="1200" b="1" dirty="0">
                <a:solidFill>
                  <a:schemeClr val="accent5">
                    <a:lumMod val="50000"/>
                  </a:schemeClr>
                </a:solidFill>
              </a:endParaRPr>
            </a:p>
          </p:txBody>
        </p:sp>
      </p:grpSp>
      <p:grpSp>
        <p:nvGrpSpPr>
          <p:cNvPr id="83" name="Group 82"/>
          <p:cNvGrpSpPr/>
          <p:nvPr/>
        </p:nvGrpSpPr>
        <p:grpSpPr>
          <a:xfrm>
            <a:off x="3643306" y="3357562"/>
            <a:ext cx="857256" cy="857256"/>
            <a:chOff x="3643306" y="3643314"/>
            <a:chExt cx="857256" cy="857256"/>
          </a:xfrm>
        </p:grpSpPr>
        <p:pic>
          <p:nvPicPr>
            <p:cNvPr id="1029" name="Picture 5" descr="C:\Documents and Settings\Dave\Desktop\Copy of f1.PNG"/>
            <p:cNvPicPr>
              <a:picLocks noChangeAspect="1" noChangeArrowheads="1"/>
            </p:cNvPicPr>
            <p:nvPr/>
          </p:nvPicPr>
          <p:blipFill>
            <a:blip r:embed="rId3"/>
            <a:srcRect/>
            <a:stretch>
              <a:fillRect/>
            </a:stretch>
          </p:blipFill>
          <p:spPr bwMode="auto">
            <a:xfrm>
              <a:off x="3857620" y="3643314"/>
              <a:ext cx="378520" cy="714380"/>
            </a:xfrm>
            <a:prstGeom prst="rect">
              <a:avLst/>
            </a:prstGeom>
            <a:noFill/>
            <a:effectLst>
              <a:outerShdw blurRad="50800" dist="38100" dir="2700000" algn="tl" rotWithShape="0">
                <a:prstClr val="black">
                  <a:alpha val="40000"/>
                </a:prstClr>
              </a:outerShdw>
              <a:reflection blurRad="6350" stA="52000" endA="300" endPos="35000" dir="5400000" sy="-100000" algn="bl" rotWithShape="0"/>
            </a:effectLst>
          </p:spPr>
        </p:pic>
        <p:sp>
          <p:nvSpPr>
            <p:cNvPr id="82" name="TextBox 81"/>
            <p:cNvSpPr txBox="1"/>
            <p:nvPr/>
          </p:nvSpPr>
          <p:spPr>
            <a:xfrm>
              <a:off x="3643306" y="4223571"/>
              <a:ext cx="857256" cy="276999"/>
            </a:xfrm>
            <a:prstGeom prst="rect">
              <a:avLst/>
            </a:prstGeom>
            <a:noFill/>
          </p:spPr>
          <p:txBody>
            <a:bodyPr wrap="square" rtlCol="0">
              <a:spAutoFit/>
            </a:bodyPr>
            <a:lstStyle/>
            <a:p>
              <a:pPr algn="ctr"/>
              <a:r>
                <a:rPr lang="en-GB" sz="1200" b="1" dirty="0" smtClean="0">
                  <a:solidFill>
                    <a:schemeClr val="accent5">
                      <a:lumMod val="50000"/>
                    </a:schemeClr>
                  </a:solidFill>
                </a:rPr>
                <a:t>Events</a:t>
              </a:r>
              <a:endParaRPr lang="en-US" sz="1200" b="1" dirty="0">
                <a:solidFill>
                  <a:schemeClr val="accent5">
                    <a:lumMod val="50000"/>
                  </a:schemeClr>
                </a:solidFill>
              </a:endParaRPr>
            </a:p>
          </p:txBody>
        </p:sp>
      </p:grpSp>
      <p:cxnSp>
        <p:nvCxnSpPr>
          <p:cNvPr id="85" name="Straight Arrow Connector 84"/>
          <p:cNvCxnSpPr/>
          <p:nvPr/>
        </p:nvCxnSpPr>
        <p:spPr>
          <a:xfrm rot="5400000" flipH="1" flipV="1">
            <a:off x="7000098" y="1785132"/>
            <a:ext cx="428627" cy="1588"/>
          </a:xfrm>
          <a:prstGeom prst="straightConnector1">
            <a:avLst/>
          </a:prstGeom>
          <a:ln>
            <a:headEnd type="none"/>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7786710" y="2500306"/>
            <a:ext cx="276228" cy="1588"/>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rot="16200000" flipV="1">
            <a:off x="7536677" y="2250273"/>
            <a:ext cx="509590" cy="9524"/>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rot="5400000">
            <a:off x="5393934" y="2464984"/>
            <a:ext cx="356396" cy="1588"/>
          </a:xfrm>
          <a:prstGeom prst="straightConnector1">
            <a:avLst/>
          </a:prstGeom>
          <a:ln>
            <a:headEnd type="none"/>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1428728" y="2285992"/>
            <a:ext cx="4143404" cy="794"/>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571472" y="2285992"/>
            <a:ext cx="3429024" cy="2501124"/>
            <a:chOff x="571472" y="2285992"/>
            <a:chExt cx="3429024" cy="2501124"/>
          </a:xfrm>
        </p:grpSpPr>
        <p:grpSp>
          <p:nvGrpSpPr>
            <p:cNvPr id="104" name="Group 103"/>
            <p:cNvGrpSpPr/>
            <p:nvPr/>
          </p:nvGrpSpPr>
          <p:grpSpPr>
            <a:xfrm>
              <a:off x="1000100" y="4286256"/>
              <a:ext cx="3000396" cy="500860"/>
              <a:chOff x="142844" y="4143380"/>
              <a:chExt cx="501654" cy="500860"/>
            </a:xfrm>
          </p:grpSpPr>
          <p:cxnSp>
            <p:nvCxnSpPr>
              <p:cNvPr id="46" name="Straight Arrow Connector 45"/>
              <p:cNvCxnSpPr/>
              <p:nvPr/>
            </p:nvCxnSpPr>
            <p:spPr>
              <a:xfrm rot="5400000" flipH="1" flipV="1">
                <a:off x="393671" y="4392619"/>
                <a:ext cx="500066" cy="1588"/>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142844" y="4643446"/>
                <a:ext cx="500066" cy="794"/>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59" name="Straight Arrow Connector 58"/>
            <p:cNvCxnSpPr/>
            <p:nvPr/>
          </p:nvCxnSpPr>
          <p:spPr>
            <a:xfrm rot="5400000">
              <a:off x="-249271" y="3536157"/>
              <a:ext cx="2499536" cy="794"/>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10800000">
              <a:off x="571472" y="2285992"/>
              <a:ext cx="428628" cy="1588"/>
            </a:xfrm>
            <a:prstGeom prst="straightConnector1">
              <a:avLst/>
            </a:prstGeom>
            <a:ln>
              <a:headEnd type="none"/>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92" name="Group 91"/>
          <p:cNvGrpSpPr/>
          <p:nvPr/>
        </p:nvGrpSpPr>
        <p:grpSpPr>
          <a:xfrm>
            <a:off x="4152896" y="3571876"/>
            <a:ext cx="3919566" cy="1214452"/>
            <a:chOff x="4152896" y="3571876"/>
            <a:chExt cx="3919566" cy="1214452"/>
          </a:xfrm>
        </p:grpSpPr>
        <p:grpSp>
          <p:nvGrpSpPr>
            <p:cNvPr id="105" name="Group 104"/>
            <p:cNvGrpSpPr/>
            <p:nvPr/>
          </p:nvGrpSpPr>
          <p:grpSpPr>
            <a:xfrm flipH="1">
              <a:off x="4152896" y="4287051"/>
              <a:ext cx="3562376" cy="499277"/>
              <a:chOff x="142844" y="4215722"/>
              <a:chExt cx="501654" cy="500069"/>
            </a:xfrm>
          </p:grpSpPr>
          <p:cxnSp>
            <p:nvCxnSpPr>
              <p:cNvPr id="106" name="Straight Arrow Connector 105"/>
              <p:cNvCxnSpPr/>
              <p:nvPr/>
            </p:nvCxnSpPr>
            <p:spPr>
              <a:xfrm rot="5400000" flipH="1" flipV="1">
                <a:off x="393671" y="4464961"/>
                <a:ext cx="500065" cy="1588"/>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142844" y="4714997"/>
                <a:ext cx="500066" cy="794"/>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84" name="Straight Arrow Connector 83"/>
            <p:cNvCxnSpPr/>
            <p:nvPr/>
          </p:nvCxnSpPr>
          <p:spPr>
            <a:xfrm rot="5400000">
              <a:off x="7108843" y="4179099"/>
              <a:ext cx="1213652" cy="794"/>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7715272" y="3571876"/>
              <a:ext cx="357190" cy="1588"/>
            </a:xfrm>
            <a:prstGeom prst="straightConnector1">
              <a:avLst/>
            </a:prstGeom>
            <a:ln>
              <a:headEnd type="none"/>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Rectangle 150"/>
          <p:cNvSpPr/>
          <p:nvPr/>
        </p:nvSpPr>
        <p:spPr>
          <a:xfrm rot="16200000">
            <a:off x="-1036800" y="1184282"/>
            <a:ext cx="2638547" cy="707886"/>
          </a:xfrm>
          <a:prstGeom prst="rect">
            <a:avLst/>
          </a:prstGeom>
          <a:noFill/>
        </p:spPr>
        <p:txBody>
          <a:bodyPr wrap="square" lIns="91440" tIns="45720" rIns="91440" bIns="45720">
            <a:spAutoFit/>
          </a:bodyPr>
          <a:lstStyle/>
          <a:p>
            <a:pPr algn="r"/>
            <a:r>
              <a:rPr lang="en-US" sz="2000" b="1" dirty="0" smtClean="0">
                <a:ln w="900" cmpd="sng">
                  <a:solidFill>
                    <a:schemeClr val="tx2">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reflection blurRad="6350" stA="50000" endA="300" endPos="50000" dist="60007" dir="5400000" sy="-100000" algn="bl" rotWithShape="0"/>
                </a:effectLst>
                <a:latin typeface="Arial Rounded MT Bold" pitchFamily="34" charset="0"/>
              </a:rPr>
              <a:t>Create Word Document</a:t>
            </a:r>
            <a:endParaRPr lang="en-US" sz="2000" b="1" dirty="0">
              <a:ln w="900" cmpd="sng">
                <a:solidFill>
                  <a:schemeClr val="tx2">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reflection blurRad="6350" stA="50000" endA="300" endPos="50000" dist="60007" dir="5400000" sy="-100000" algn="bl" rotWithShape="0"/>
              </a:effectLst>
            </a:endParaRPr>
          </a:p>
        </p:txBody>
      </p:sp>
      <p:grpSp>
        <p:nvGrpSpPr>
          <p:cNvPr id="53" name="Group 52"/>
          <p:cNvGrpSpPr/>
          <p:nvPr/>
        </p:nvGrpSpPr>
        <p:grpSpPr>
          <a:xfrm>
            <a:off x="5286380" y="428604"/>
            <a:ext cx="928694" cy="1571637"/>
            <a:chOff x="3929058" y="285728"/>
            <a:chExt cx="928694" cy="1571637"/>
          </a:xfrm>
        </p:grpSpPr>
        <p:grpSp>
          <p:nvGrpSpPr>
            <p:cNvPr id="49" name="Group 76"/>
            <p:cNvGrpSpPr/>
            <p:nvPr/>
          </p:nvGrpSpPr>
          <p:grpSpPr>
            <a:xfrm>
              <a:off x="4429139" y="785797"/>
              <a:ext cx="71423" cy="1071568"/>
              <a:chOff x="5571331" y="858027"/>
              <a:chExt cx="71442" cy="3773198"/>
            </a:xfrm>
          </p:grpSpPr>
          <p:cxnSp>
            <p:nvCxnSpPr>
              <p:cNvPr id="50" name="Straight Connector 49"/>
              <p:cNvCxnSpPr/>
              <p:nvPr/>
            </p:nvCxnSpPr>
            <p:spPr>
              <a:xfrm rot="5400000">
                <a:off x="3685533" y="2743830"/>
                <a:ext cx="3773198" cy="159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flipH="1">
                <a:off x="5571331" y="1936081"/>
                <a:ext cx="71442" cy="30801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52" name="Round Diagonal Corner Rectangle 51"/>
            <p:cNvSpPr/>
            <p:nvPr/>
          </p:nvSpPr>
          <p:spPr>
            <a:xfrm>
              <a:off x="3929058" y="285728"/>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a:p>
              <a:pPr algn="ctr"/>
              <a:r>
                <a:rPr lang="en-GB" sz="1000" dirty="0" smtClean="0">
                  <a:solidFill>
                    <a:schemeClr val="tx1"/>
                  </a:solidFill>
                </a:rPr>
                <a:t>Collection</a:t>
              </a:r>
              <a:endParaRPr lang="en-US" sz="1000" dirty="0">
                <a:solidFill>
                  <a:schemeClr val="tx1"/>
                </a:solidFill>
              </a:endParaRPr>
            </a:p>
          </p:txBody>
        </p:sp>
      </p:grpSp>
      <p:grpSp>
        <p:nvGrpSpPr>
          <p:cNvPr id="65" name="Group 64"/>
          <p:cNvGrpSpPr/>
          <p:nvPr/>
        </p:nvGrpSpPr>
        <p:grpSpPr>
          <a:xfrm>
            <a:off x="3500430" y="500042"/>
            <a:ext cx="928694" cy="1571634"/>
            <a:chOff x="5143504" y="357166"/>
            <a:chExt cx="928694" cy="1571634"/>
          </a:xfrm>
        </p:grpSpPr>
        <p:sp>
          <p:nvSpPr>
            <p:cNvPr id="113" name="Round Diagonal Corner Rectangle 112"/>
            <p:cNvSpPr/>
            <p:nvPr/>
          </p:nvSpPr>
          <p:spPr>
            <a:xfrm>
              <a:off x="5143504"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IDataAccess</a:t>
              </a:r>
            </a:p>
            <a:p>
              <a:pPr algn="ctr"/>
              <a:r>
                <a:rPr lang="en-GB" sz="1000" dirty="0" smtClean="0">
                  <a:solidFill>
                    <a:schemeClr val="tx1"/>
                  </a:solidFill>
                </a:rPr>
                <a:t>Strategy</a:t>
              </a:r>
              <a:endParaRPr lang="en-US" sz="1000" dirty="0">
                <a:solidFill>
                  <a:schemeClr val="tx1"/>
                </a:solidFill>
              </a:endParaRPr>
            </a:p>
          </p:txBody>
        </p:sp>
        <p:grpSp>
          <p:nvGrpSpPr>
            <p:cNvPr id="54" name="Group 76"/>
            <p:cNvGrpSpPr/>
            <p:nvPr/>
          </p:nvGrpSpPr>
          <p:grpSpPr>
            <a:xfrm>
              <a:off x="5572132" y="857232"/>
              <a:ext cx="71423" cy="1071568"/>
              <a:chOff x="5571331" y="858027"/>
              <a:chExt cx="71442" cy="3773198"/>
            </a:xfrm>
          </p:grpSpPr>
          <p:cxnSp>
            <p:nvCxnSpPr>
              <p:cNvPr id="55" name="Straight Connector 54"/>
              <p:cNvCxnSpPr/>
              <p:nvPr/>
            </p:nvCxnSpPr>
            <p:spPr>
              <a:xfrm rot="5400000">
                <a:off x="3685533" y="2743830"/>
                <a:ext cx="3773198" cy="159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flipH="1">
                <a:off x="5571331" y="1936081"/>
                <a:ext cx="71442" cy="30801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grpSp>
        <p:nvGrpSpPr>
          <p:cNvPr id="70" name="Group 69"/>
          <p:cNvGrpSpPr/>
          <p:nvPr/>
        </p:nvGrpSpPr>
        <p:grpSpPr>
          <a:xfrm>
            <a:off x="2857488" y="3071810"/>
            <a:ext cx="1214446" cy="1571634"/>
            <a:chOff x="6357950" y="357166"/>
            <a:chExt cx="1214446" cy="1571634"/>
          </a:xfrm>
        </p:grpSpPr>
        <p:sp>
          <p:nvSpPr>
            <p:cNvPr id="117" name="Round Diagonal Corner Rectangle 116"/>
            <p:cNvSpPr/>
            <p:nvPr/>
          </p:nvSpPr>
          <p:spPr>
            <a:xfrm>
              <a:off x="6357950" y="357166"/>
              <a:ext cx="1214446"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IDataManagementPolicy</a:t>
              </a:r>
              <a:endParaRPr lang="en-US" sz="1000" dirty="0">
                <a:solidFill>
                  <a:schemeClr val="tx1"/>
                </a:solidFill>
              </a:endParaRPr>
            </a:p>
          </p:txBody>
        </p:sp>
        <p:grpSp>
          <p:nvGrpSpPr>
            <p:cNvPr id="57" name="Group 76"/>
            <p:cNvGrpSpPr/>
            <p:nvPr/>
          </p:nvGrpSpPr>
          <p:grpSpPr>
            <a:xfrm>
              <a:off x="6929469" y="857232"/>
              <a:ext cx="71423" cy="1071568"/>
              <a:chOff x="5571331" y="858027"/>
              <a:chExt cx="71442" cy="3773198"/>
            </a:xfrm>
          </p:grpSpPr>
          <p:cxnSp>
            <p:nvCxnSpPr>
              <p:cNvPr id="59" name="Straight Connector 58"/>
              <p:cNvCxnSpPr/>
              <p:nvPr/>
            </p:nvCxnSpPr>
            <p:spPr>
              <a:xfrm rot="5400000">
                <a:off x="3685533" y="2743830"/>
                <a:ext cx="3773198" cy="159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flipH="1">
                <a:off x="5571331" y="1936081"/>
                <a:ext cx="71442" cy="30801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grpSp>
        <p:nvGrpSpPr>
          <p:cNvPr id="71" name="Group 70"/>
          <p:cNvGrpSpPr/>
          <p:nvPr/>
        </p:nvGrpSpPr>
        <p:grpSpPr>
          <a:xfrm>
            <a:off x="7572396" y="428604"/>
            <a:ext cx="928694" cy="1571634"/>
            <a:chOff x="7715272" y="357166"/>
            <a:chExt cx="928694" cy="1571634"/>
          </a:xfrm>
        </p:grpSpPr>
        <p:sp>
          <p:nvSpPr>
            <p:cNvPr id="131" name="Round Diagonal Corner Rectangle 130"/>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endParaRPr lang="en-US" sz="1000" dirty="0">
                <a:solidFill>
                  <a:schemeClr val="tx1"/>
                </a:solidFill>
              </a:endParaRPr>
            </a:p>
          </p:txBody>
        </p:sp>
        <p:grpSp>
          <p:nvGrpSpPr>
            <p:cNvPr id="62" name="Group 76"/>
            <p:cNvGrpSpPr/>
            <p:nvPr/>
          </p:nvGrpSpPr>
          <p:grpSpPr>
            <a:xfrm>
              <a:off x="8215353" y="857232"/>
              <a:ext cx="71423" cy="1071568"/>
              <a:chOff x="5571331" y="858027"/>
              <a:chExt cx="71442" cy="3773198"/>
            </a:xfrm>
          </p:grpSpPr>
          <p:cxnSp>
            <p:nvCxnSpPr>
              <p:cNvPr id="63" name="Straight Connector 62"/>
              <p:cNvCxnSpPr/>
              <p:nvPr/>
            </p:nvCxnSpPr>
            <p:spPr>
              <a:xfrm rot="5400000">
                <a:off x="3685533" y="2743830"/>
                <a:ext cx="3773198" cy="159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flipH="1">
                <a:off x="5571331" y="1936081"/>
                <a:ext cx="71442" cy="30801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grpSp>
        <p:nvGrpSpPr>
          <p:cNvPr id="89" name="Group 88"/>
          <p:cNvGrpSpPr/>
          <p:nvPr/>
        </p:nvGrpSpPr>
        <p:grpSpPr>
          <a:xfrm>
            <a:off x="1214414" y="1285860"/>
            <a:ext cx="1000132" cy="1643074"/>
            <a:chOff x="2643174" y="285728"/>
            <a:chExt cx="1000132" cy="1643074"/>
          </a:xfrm>
        </p:grpSpPr>
        <p:sp>
          <p:nvSpPr>
            <p:cNvPr id="67" name="Round Diagonal Corner Rectangle 66"/>
            <p:cNvSpPr/>
            <p:nvPr/>
          </p:nvSpPr>
          <p:spPr>
            <a:xfrm>
              <a:off x="2643174" y="285728"/>
              <a:ext cx="1000132" cy="428628"/>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a:t>
              </a:r>
            </a:p>
            <a:p>
              <a:pPr algn="ctr"/>
              <a:r>
                <a:rPr lang="en-GB" sz="1000" dirty="0" smtClean="0">
                  <a:solidFill>
                    <a:schemeClr val="tx1"/>
                  </a:solidFill>
                </a:rPr>
                <a:t>Administrator</a:t>
              </a:r>
              <a:endParaRPr lang="en-US" sz="1000" dirty="0">
                <a:solidFill>
                  <a:schemeClr val="tx1"/>
                </a:solidFill>
              </a:endParaRPr>
            </a:p>
          </p:txBody>
        </p:sp>
        <p:grpSp>
          <p:nvGrpSpPr>
            <p:cNvPr id="82" name="Group 81"/>
            <p:cNvGrpSpPr/>
            <p:nvPr/>
          </p:nvGrpSpPr>
          <p:grpSpPr>
            <a:xfrm>
              <a:off x="3143255" y="857234"/>
              <a:ext cx="71423" cy="1071568"/>
              <a:chOff x="2714606" y="1643051"/>
              <a:chExt cx="71423" cy="1071568"/>
            </a:xfrm>
          </p:grpSpPr>
          <p:cxnSp>
            <p:nvCxnSpPr>
              <p:cNvPr id="83" name="Straight Connector 82"/>
              <p:cNvCxnSpPr/>
              <p:nvPr/>
            </p:nvCxnSpPr>
            <p:spPr>
              <a:xfrm rot="5400000">
                <a:off x="2179623" y="2178039"/>
                <a:ext cx="1071568" cy="159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flipH="1">
                <a:off x="2714606" y="1949212"/>
                <a:ext cx="71423" cy="8747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cxnSp>
        <p:nvCxnSpPr>
          <p:cNvPr id="33" name="Straight Arrow Connector 32"/>
          <p:cNvCxnSpPr/>
          <p:nvPr/>
        </p:nvCxnSpPr>
        <p:spPr>
          <a:xfrm>
            <a:off x="285720" y="20321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14348" y="1785926"/>
            <a:ext cx="868268" cy="246220"/>
          </a:xfrm>
          <a:prstGeom prst="rect">
            <a:avLst/>
          </a:prstGeom>
          <a:noFill/>
        </p:spPr>
        <p:txBody>
          <a:bodyPr wrap="square" rtlCol="0">
            <a:spAutoFit/>
          </a:bodyPr>
          <a:lstStyle/>
          <a:p>
            <a:pPr algn="r"/>
            <a:r>
              <a:rPr lang="en-US" sz="1000" dirty="0" smtClean="0"/>
              <a:t>Load()</a:t>
            </a:r>
            <a:endParaRPr lang="en-US" sz="1000" dirty="0"/>
          </a:p>
        </p:txBody>
      </p:sp>
      <p:cxnSp>
        <p:nvCxnSpPr>
          <p:cNvPr id="36" name="Straight Arrow Connector 35"/>
          <p:cNvCxnSpPr/>
          <p:nvPr/>
        </p:nvCxnSpPr>
        <p:spPr>
          <a:xfrm>
            <a:off x="285720" y="2786057"/>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14348" y="2539838"/>
            <a:ext cx="868268" cy="246220"/>
          </a:xfrm>
          <a:prstGeom prst="rect">
            <a:avLst/>
          </a:prstGeom>
          <a:noFill/>
        </p:spPr>
        <p:txBody>
          <a:bodyPr wrap="square" rtlCol="0">
            <a:spAutoFit/>
          </a:bodyPr>
          <a:lstStyle/>
          <a:p>
            <a:pPr algn="r"/>
            <a:r>
              <a:rPr lang="en-US" sz="1000" dirty="0" smtClean="0"/>
              <a:t>Save()</a:t>
            </a:r>
            <a:endParaRPr lang="en-US" sz="1000" dirty="0"/>
          </a:p>
        </p:txBody>
      </p:sp>
      <p:cxnSp>
        <p:nvCxnSpPr>
          <p:cNvPr id="38" name="Straight Arrow Connector 37"/>
          <p:cNvCxnSpPr/>
          <p:nvPr/>
        </p:nvCxnSpPr>
        <p:spPr>
          <a:xfrm>
            <a:off x="285720" y="3643312"/>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4282" y="3397093"/>
            <a:ext cx="1368334" cy="246221"/>
          </a:xfrm>
          <a:prstGeom prst="rect">
            <a:avLst/>
          </a:prstGeom>
          <a:noFill/>
        </p:spPr>
        <p:txBody>
          <a:bodyPr wrap="square" rtlCol="0">
            <a:spAutoFit/>
          </a:bodyPr>
          <a:lstStyle/>
          <a:p>
            <a:pPr algn="r"/>
            <a:r>
              <a:rPr lang="en-US" sz="1000" dirty="0" smtClean="0"/>
              <a:t>Items()</a:t>
            </a:r>
            <a:endParaRPr lang="en-US" sz="1000" dirty="0"/>
          </a:p>
        </p:txBody>
      </p:sp>
      <p:cxnSp>
        <p:nvCxnSpPr>
          <p:cNvPr id="40" name="Straight Arrow Connector 39"/>
          <p:cNvCxnSpPr/>
          <p:nvPr/>
        </p:nvCxnSpPr>
        <p:spPr>
          <a:xfrm>
            <a:off x="285720" y="3857627"/>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28596" y="3611408"/>
            <a:ext cx="1154020" cy="246221"/>
          </a:xfrm>
          <a:prstGeom prst="rect">
            <a:avLst/>
          </a:prstGeom>
          <a:noFill/>
        </p:spPr>
        <p:txBody>
          <a:bodyPr wrap="square" rtlCol="0">
            <a:spAutoFit/>
          </a:bodyPr>
          <a:lstStyle/>
          <a:p>
            <a:pPr algn="r"/>
            <a:r>
              <a:rPr lang="en-US" sz="1000" dirty="0" err="1" smtClean="0"/>
              <a:t>GetNewItem</a:t>
            </a:r>
            <a:r>
              <a:rPr lang="en-US" sz="1000" dirty="0" smtClean="0"/>
              <a:t>()</a:t>
            </a:r>
            <a:endParaRPr lang="en-US" sz="1000" dirty="0"/>
          </a:p>
        </p:txBody>
      </p:sp>
      <p:cxnSp>
        <p:nvCxnSpPr>
          <p:cNvPr id="42" name="Straight Arrow Connector 41"/>
          <p:cNvCxnSpPr/>
          <p:nvPr/>
        </p:nvCxnSpPr>
        <p:spPr>
          <a:xfrm>
            <a:off x="285720" y="442913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14348" y="4182912"/>
            <a:ext cx="868268" cy="246220"/>
          </a:xfrm>
          <a:prstGeom prst="rect">
            <a:avLst/>
          </a:prstGeom>
          <a:noFill/>
        </p:spPr>
        <p:txBody>
          <a:bodyPr wrap="square" rtlCol="0">
            <a:spAutoFit/>
          </a:bodyPr>
          <a:lstStyle/>
          <a:p>
            <a:pPr algn="r"/>
            <a:r>
              <a:rPr lang="en-US" sz="1000" dirty="0" smtClean="0"/>
              <a:t>AddItem()</a:t>
            </a:r>
            <a:endParaRPr lang="en-US" sz="1000" dirty="0"/>
          </a:p>
        </p:txBody>
      </p:sp>
      <p:cxnSp>
        <p:nvCxnSpPr>
          <p:cNvPr id="44" name="Straight Arrow Connector 43"/>
          <p:cNvCxnSpPr/>
          <p:nvPr/>
        </p:nvCxnSpPr>
        <p:spPr>
          <a:xfrm>
            <a:off x="285720" y="478632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00034" y="4540102"/>
            <a:ext cx="1082582" cy="246221"/>
          </a:xfrm>
          <a:prstGeom prst="rect">
            <a:avLst/>
          </a:prstGeom>
          <a:noFill/>
        </p:spPr>
        <p:txBody>
          <a:bodyPr wrap="square" rtlCol="0">
            <a:spAutoFit/>
          </a:bodyPr>
          <a:lstStyle/>
          <a:p>
            <a:pPr algn="r"/>
            <a:r>
              <a:rPr lang="en-US" sz="1000" dirty="0" smtClean="0"/>
              <a:t>RemoveItem()</a:t>
            </a:r>
            <a:endParaRPr lang="en-US" sz="1000" dirty="0"/>
          </a:p>
        </p:txBody>
      </p:sp>
      <p:cxnSp>
        <p:nvCxnSpPr>
          <p:cNvPr id="46" name="Straight Arrow Connector 45"/>
          <p:cNvCxnSpPr/>
          <p:nvPr/>
        </p:nvCxnSpPr>
        <p:spPr>
          <a:xfrm>
            <a:off x="285720" y="514351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14348" y="4897292"/>
            <a:ext cx="868268" cy="246220"/>
          </a:xfrm>
          <a:prstGeom prst="rect">
            <a:avLst/>
          </a:prstGeom>
          <a:noFill/>
        </p:spPr>
        <p:txBody>
          <a:bodyPr wrap="square" rtlCol="0">
            <a:spAutoFit/>
          </a:bodyPr>
          <a:lstStyle/>
          <a:p>
            <a:pPr algn="r"/>
            <a:r>
              <a:rPr lang="en-US" sz="1000" dirty="0" smtClean="0"/>
              <a:t>CopyItem()</a:t>
            </a:r>
            <a:endParaRPr lang="en-US" sz="1000" dirty="0"/>
          </a:p>
        </p:txBody>
      </p:sp>
      <p:cxnSp>
        <p:nvCxnSpPr>
          <p:cNvPr id="48" name="Straight Arrow Connector 47"/>
          <p:cNvCxnSpPr/>
          <p:nvPr/>
        </p:nvCxnSpPr>
        <p:spPr>
          <a:xfrm>
            <a:off x="285720" y="550070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00034" y="5254482"/>
            <a:ext cx="1082582" cy="246221"/>
          </a:xfrm>
          <a:prstGeom prst="rect">
            <a:avLst/>
          </a:prstGeom>
          <a:noFill/>
        </p:spPr>
        <p:txBody>
          <a:bodyPr wrap="square" rtlCol="0">
            <a:spAutoFit/>
          </a:bodyPr>
          <a:lstStyle/>
          <a:p>
            <a:pPr algn="r"/>
            <a:r>
              <a:rPr lang="en-US" sz="1000" dirty="0" smtClean="0"/>
              <a:t>SelectedItem()</a:t>
            </a:r>
            <a:endParaRPr lang="en-US" sz="1000" dirty="0"/>
          </a:p>
        </p:txBody>
      </p:sp>
      <p:cxnSp>
        <p:nvCxnSpPr>
          <p:cNvPr id="72" name="Straight Arrow Connector 71"/>
          <p:cNvCxnSpPr/>
          <p:nvPr/>
        </p:nvCxnSpPr>
        <p:spPr>
          <a:xfrm>
            <a:off x="2500298" y="1500173"/>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571736" y="1253954"/>
            <a:ext cx="1225458" cy="246221"/>
          </a:xfrm>
          <a:prstGeom prst="rect">
            <a:avLst/>
          </a:prstGeom>
          <a:noFill/>
        </p:spPr>
        <p:txBody>
          <a:bodyPr wrap="square" rtlCol="0">
            <a:spAutoFit/>
          </a:bodyPr>
          <a:lstStyle/>
          <a:p>
            <a:pPr algn="r"/>
            <a:r>
              <a:rPr lang="en-US" sz="1000" dirty="0" smtClean="0"/>
              <a:t>Update(Item)</a:t>
            </a:r>
            <a:endParaRPr lang="en-US" sz="1000" dirty="0"/>
          </a:p>
        </p:txBody>
      </p:sp>
      <p:cxnSp>
        <p:nvCxnSpPr>
          <p:cNvPr id="74" name="Straight Arrow Connector 73"/>
          <p:cNvCxnSpPr/>
          <p:nvPr/>
        </p:nvCxnSpPr>
        <p:spPr>
          <a:xfrm>
            <a:off x="2500298" y="2071677"/>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928926" y="1825458"/>
            <a:ext cx="868268" cy="246220"/>
          </a:xfrm>
          <a:prstGeom prst="rect">
            <a:avLst/>
          </a:prstGeom>
          <a:noFill/>
        </p:spPr>
        <p:txBody>
          <a:bodyPr wrap="square" rtlCol="0">
            <a:spAutoFit/>
          </a:bodyPr>
          <a:lstStyle/>
          <a:p>
            <a:pPr algn="r"/>
            <a:r>
              <a:rPr lang="en-US" sz="1000" dirty="0" smtClean="0"/>
              <a:t>Delete()</a:t>
            </a:r>
            <a:endParaRPr lang="en-US" sz="1000" dirty="0"/>
          </a:p>
        </p:txBody>
      </p:sp>
      <p:cxnSp>
        <p:nvCxnSpPr>
          <p:cNvPr id="78" name="Straight Arrow Connector 77"/>
          <p:cNvCxnSpPr/>
          <p:nvPr/>
        </p:nvCxnSpPr>
        <p:spPr>
          <a:xfrm>
            <a:off x="4429124" y="1142984"/>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4429124" y="1357297"/>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4857752" y="1111078"/>
            <a:ext cx="868268" cy="246220"/>
          </a:xfrm>
          <a:prstGeom prst="rect">
            <a:avLst/>
          </a:prstGeom>
          <a:noFill/>
        </p:spPr>
        <p:txBody>
          <a:bodyPr wrap="square" rtlCol="0">
            <a:spAutoFit/>
          </a:bodyPr>
          <a:lstStyle/>
          <a:p>
            <a:pPr algn="r"/>
            <a:r>
              <a:rPr lang="en-US" sz="1000" dirty="0" smtClean="0"/>
              <a:t>AddItem()</a:t>
            </a:r>
            <a:endParaRPr lang="en-US" sz="1000" dirty="0"/>
          </a:p>
        </p:txBody>
      </p:sp>
      <p:cxnSp>
        <p:nvCxnSpPr>
          <p:cNvPr id="84" name="Straight Arrow Connector 83"/>
          <p:cNvCxnSpPr/>
          <p:nvPr/>
        </p:nvCxnSpPr>
        <p:spPr>
          <a:xfrm>
            <a:off x="4429124" y="1603517"/>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4500562" y="1357298"/>
            <a:ext cx="1225458" cy="246221"/>
          </a:xfrm>
          <a:prstGeom prst="rect">
            <a:avLst/>
          </a:prstGeom>
          <a:noFill/>
        </p:spPr>
        <p:txBody>
          <a:bodyPr wrap="square" rtlCol="0">
            <a:spAutoFit/>
          </a:bodyPr>
          <a:lstStyle/>
          <a:p>
            <a:pPr algn="r"/>
            <a:r>
              <a:rPr lang="en-US" sz="1000" dirty="0" smtClean="0"/>
              <a:t>RemoveItem()</a:t>
            </a:r>
            <a:endParaRPr lang="en-US" sz="1000" dirty="0"/>
          </a:p>
        </p:txBody>
      </p:sp>
      <p:sp>
        <p:nvSpPr>
          <p:cNvPr id="86" name="TextBox 85"/>
          <p:cNvSpPr txBox="1"/>
          <p:nvPr/>
        </p:nvSpPr>
        <p:spPr>
          <a:xfrm>
            <a:off x="4572000" y="889137"/>
            <a:ext cx="1154020" cy="246221"/>
          </a:xfrm>
          <a:prstGeom prst="rect">
            <a:avLst/>
          </a:prstGeom>
          <a:noFill/>
        </p:spPr>
        <p:txBody>
          <a:bodyPr wrap="square" rtlCol="0">
            <a:spAutoFit/>
          </a:bodyPr>
          <a:lstStyle/>
          <a:p>
            <a:pPr algn="r"/>
            <a:r>
              <a:rPr lang="en-US" sz="1000" dirty="0" err="1" smtClean="0"/>
              <a:t>GetNewItem</a:t>
            </a:r>
            <a:r>
              <a:rPr lang="en-US" sz="1000" dirty="0" smtClean="0"/>
              <a:t>()</a:t>
            </a:r>
            <a:endParaRPr lang="en-US" sz="1000" dirty="0"/>
          </a:p>
        </p:txBody>
      </p:sp>
      <p:cxnSp>
        <p:nvCxnSpPr>
          <p:cNvPr id="87" name="Straight Arrow Connector 86"/>
          <p:cNvCxnSpPr/>
          <p:nvPr/>
        </p:nvCxnSpPr>
        <p:spPr>
          <a:xfrm>
            <a:off x="4429124" y="1857363"/>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4429124" y="2071676"/>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857752" y="1825457"/>
            <a:ext cx="868268" cy="246220"/>
          </a:xfrm>
          <a:prstGeom prst="rect">
            <a:avLst/>
          </a:prstGeom>
          <a:noFill/>
        </p:spPr>
        <p:txBody>
          <a:bodyPr wrap="square" rtlCol="0">
            <a:spAutoFit/>
          </a:bodyPr>
          <a:lstStyle/>
          <a:p>
            <a:pPr algn="r"/>
            <a:r>
              <a:rPr lang="en-US" sz="1000" dirty="0" smtClean="0"/>
              <a:t>DataType()</a:t>
            </a:r>
            <a:endParaRPr lang="en-US" sz="1000" dirty="0"/>
          </a:p>
        </p:txBody>
      </p:sp>
      <p:cxnSp>
        <p:nvCxnSpPr>
          <p:cNvPr id="93" name="Straight Arrow Connector 92"/>
          <p:cNvCxnSpPr/>
          <p:nvPr/>
        </p:nvCxnSpPr>
        <p:spPr>
          <a:xfrm>
            <a:off x="4429124" y="2317896"/>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4214810" y="2071677"/>
            <a:ext cx="1582648" cy="246221"/>
          </a:xfrm>
          <a:prstGeom prst="rect">
            <a:avLst/>
          </a:prstGeom>
          <a:noFill/>
        </p:spPr>
        <p:txBody>
          <a:bodyPr wrap="square" rtlCol="0">
            <a:spAutoFit/>
          </a:bodyPr>
          <a:lstStyle/>
          <a:p>
            <a:pPr algn="r"/>
            <a:r>
              <a:rPr lang="en-US" sz="1000" dirty="0" smtClean="0"/>
              <a:t>DataAdministrator()</a:t>
            </a:r>
            <a:endParaRPr lang="en-US" sz="1000" dirty="0"/>
          </a:p>
        </p:txBody>
      </p:sp>
      <p:sp>
        <p:nvSpPr>
          <p:cNvPr id="95" name="TextBox 94"/>
          <p:cNvSpPr txBox="1"/>
          <p:nvPr/>
        </p:nvSpPr>
        <p:spPr>
          <a:xfrm>
            <a:off x="4857752" y="1603516"/>
            <a:ext cx="868268" cy="246220"/>
          </a:xfrm>
          <a:prstGeom prst="rect">
            <a:avLst/>
          </a:prstGeom>
          <a:noFill/>
        </p:spPr>
        <p:txBody>
          <a:bodyPr wrap="square" rtlCol="0">
            <a:spAutoFit/>
          </a:bodyPr>
          <a:lstStyle/>
          <a:p>
            <a:pPr algn="r"/>
            <a:r>
              <a:rPr lang="en-US" sz="1000" dirty="0" smtClean="0"/>
              <a:t>GetItem()</a:t>
            </a:r>
            <a:endParaRPr lang="en-US" sz="1000" dirty="0"/>
          </a:p>
        </p:txBody>
      </p:sp>
      <p:cxnSp>
        <p:nvCxnSpPr>
          <p:cNvPr id="96" name="Straight Arrow Connector 95"/>
          <p:cNvCxnSpPr/>
          <p:nvPr/>
        </p:nvCxnSpPr>
        <p:spPr>
          <a:xfrm>
            <a:off x="6643702" y="1111079"/>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6643702" y="1325392"/>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7072330" y="1079173"/>
            <a:ext cx="868268" cy="246220"/>
          </a:xfrm>
          <a:prstGeom prst="rect">
            <a:avLst/>
          </a:prstGeom>
          <a:noFill/>
        </p:spPr>
        <p:txBody>
          <a:bodyPr wrap="square" rtlCol="0">
            <a:spAutoFit/>
          </a:bodyPr>
          <a:lstStyle/>
          <a:p>
            <a:pPr algn="r"/>
            <a:r>
              <a:rPr lang="en-US" sz="1000" dirty="0" smtClean="0"/>
              <a:t>Node()</a:t>
            </a:r>
            <a:endParaRPr lang="en-US" sz="1000" dirty="0"/>
          </a:p>
        </p:txBody>
      </p:sp>
      <p:cxnSp>
        <p:nvCxnSpPr>
          <p:cNvPr id="99" name="Straight Arrow Connector 98"/>
          <p:cNvCxnSpPr/>
          <p:nvPr/>
        </p:nvCxnSpPr>
        <p:spPr>
          <a:xfrm>
            <a:off x="6643702" y="1571612"/>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6715140" y="1325393"/>
            <a:ext cx="1225458" cy="246221"/>
          </a:xfrm>
          <a:prstGeom prst="rect">
            <a:avLst/>
          </a:prstGeom>
          <a:noFill/>
        </p:spPr>
        <p:txBody>
          <a:bodyPr wrap="square" rtlCol="0">
            <a:spAutoFit/>
          </a:bodyPr>
          <a:lstStyle/>
          <a:p>
            <a:pPr algn="r"/>
            <a:r>
              <a:rPr lang="en-US" sz="1000" dirty="0" smtClean="0"/>
              <a:t>DataType()</a:t>
            </a:r>
            <a:endParaRPr lang="en-US" sz="1000" dirty="0"/>
          </a:p>
        </p:txBody>
      </p:sp>
      <p:sp>
        <p:nvSpPr>
          <p:cNvPr id="101" name="TextBox 100"/>
          <p:cNvSpPr txBox="1"/>
          <p:nvPr/>
        </p:nvSpPr>
        <p:spPr>
          <a:xfrm>
            <a:off x="7072330" y="857232"/>
            <a:ext cx="868268" cy="246220"/>
          </a:xfrm>
          <a:prstGeom prst="rect">
            <a:avLst/>
          </a:prstGeom>
          <a:noFill/>
        </p:spPr>
        <p:txBody>
          <a:bodyPr wrap="square" rtlCol="0">
            <a:spAutoFit/>
          </a:bodyPr>
          <a:lstStyle/>
          <a:p>
            <a:pPr algn="r"/>
            <a:r>
              <a:rPr lang="en-US" sz="1000" dirty="0" smtClean="0"/>
              <a:t>ID()</a:t>
            </a:r>
            <a:endParaRPr lang="en-US" sz="1000" dirty="0"/>
          </a:p>
        </p:txBody>
      </p:sp>
      <p:cxnSp>
        <p:nvCxnSpPr>
          <p:cNvPr id="102" name="Straight Arrow Connector 101"/>
          <p:cNvCxnSpPr/>
          <p:nvPr/>
        </p:nvCxnSpPr>
        <p:spPr>
          <a:xfrm>
            <a:off x="6643702" y="1825458"/>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6643702" y="203977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6572264" y="1793552"/>
            <a:ext cx="1368334" cy="246221"/>
          </a:xfrm>
          <a:prstGeom prst="rect">
            <a:avLst/>
          </a:prstGeom>
          <a:noFill/>
        </p:spPr>
        <p:txBody>
          <a:bodyPr wrap="square" rtlCol="0">
            <a:spAutoFit/>
          </a:bodyPr>
          <a:lstStyle/>
          <a:p>
            <a:pPr algn="r"/>
            <a:r>
              <a:rPr lang="en-US" sz="1000" dirty="0" smtClean="0"/>
              <a:t>Parent ()</a:t>
            </a:r>
            <a:endParaRPr lang="en-US" sz="1000" dirty="0"/>
          </a:p>
        </p:txBody>
      </p:sp>
      <p:cxnSp>
        <p:nvCxnSpPr>
          <p:cNvPr id="105" name="Straight Arrow Connector 104"/>
          <p:cNvCxnSpPr/>
          <p:nvPr/>
        </p:nvCxnSpPr>
        <p:spPr>
          <a:xfrm>
            <a:off x="6643702" y="228599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7072330" y="2039773"/>
            <a:ext cx="868268" cy="246220"/>
          </a:xfrm>
          <a:prstGeom prst="rect">
            <a:avLst/>
          </a:prstGeom>
          <a:noFill/>
        </p:spPr>
        <p:txBody>
          <a:bodyPr wrap="square" rtlCol="0">
            <a:spAutoFit/>
          </a:bodyPr>
          <a:lstStyle/>
          <a:p>
            <a:pPr algn="r"/>
            <a:r>
              <a:rPr lang="en-US" sz="1000" dirty="0" smtClean="0"/>
              <a:t>GetProperty</a:t>
            </a:r>
            <a:endParaRPr lang="en-US" sz="1000" dirty="0"/>
          </a:p>
        </p:txBody>
      </p:sp>
      <p:sp>
        <p:nvSpPr>
          <p:cNvPr id="107" name="TextBox 106"/>
          <p:cNvSpPr txBox="1"/>
          <p:nvPr/>
        </p:nvSpPr>
        <p:spPr>
          <a:xfrm>
            <a:off x="7072330" y="1571611"/>
            <a:ext cx="868268" cy="246220"/>
          </a:xfrm>
          <a:prstGeom prst="rect">
            <a:avLst/>
          </a:prstGeom>
          <a:noFill/>
        </p:spPr>
        <p:txBody>
          <a:bodyPr wrap="square" rtlCol="0">
            <a:spAutoFit/>
          </a:bodyPr>
          <a:lstStyle/>
          <a:p>
            <a:pPr algn="r"/>
            <a:r>
              <a:rPr lang="en-US" sz="1000" dirty="0" smtClean="0"/>
              <a:t>Tag()</a:t>
            </a:r>
            <a:endParaRPr lang="en-US" sz="1000" dirty="0"/>
          </a:p>
        </p:txBody>
      </p:sp>
      <p:cxnSp>
        <p:nvCxnSpPr>
          <p:cNvPr id="108" name="Straight Arrow Connector 107"/>
          <p:cNvCxnSpPr/>
          <p:nvPr/>
        </p:nvCxnSpPr>
        <p:spPr>
          <a:xfrm>
            <a:off x="6643702" y="2500304"/>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7072330" y="2254086"/>
            <a:ext cx="868268" cy="246220"/>
          </a:xfrm>
          <a:prstGeom prst="rect">
            <a:avLst/>
          </a:prstGeom>
          <a:noFill/>
        </p:spPr>
        <p:txBody>
          <a:bodyPr wrap="square" rtlCol="0">
            <a:spAutoFit/>
          </a:bodyPr>
          <a:lstStyle/>
          <a:p>
            <a:pPr algn="r"/>
            <a:r>
              <a:rPr lang="en-US" sz="1000" dirty="0" smtClean="0"/>
              <a:t>SetProperty</a:t>
            </a:r>
            <a:endParaRPr lang="en-US" sz="1000" dirty="0"/>
          </a:p>
        </p:txBody>
      </p:sp>
      <p:cxnSp>
        <p:nvCxnSpPr>
          <p:cNvPr id="110" name="Straight Arrow Connector 109"/>
          <p:cNvCxnSpPr/>
          <p:nvPr/>
        </p:nvCxnSpPr>
        <p:spPr>
          <a:xfrm>
            <a:off x="6643702" y="2786056"/>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6643702" y="2539838"/>
            <a:ext cx="1296896" cy="246221"/>
          </a:xfrm>
          <a:prstGeom prst="rect">
            <a:avLst/>
          </a:prstGeom>
          <a:noFill/>
        </p:spPr>
        <p:txBody>
          <a:bodyPr wrap="square" rtlCol="0">
            <a:spAutoFit/>
          </a:bodyPr>
          <a:lstStyle/>
          <a:p>
            <a:pPr algn="r"/>
            <a:r>
              <a:rPr lang="en-US" sz="1000" dirty="0" smtClean="0"/>
              <a:t>ValidateAllProperties</a:t>
            </a:r>
            <a:endParaRPr lang="en-US" sz="1000" dirty="0"/>
          </a:p>
        </p:txBody>
      </p:sp>
      <p:cxnSp>
        <p:nvCxnSpPr>
          <p:cNvPr id="116" name="Straight Arrow Connector 115"/>
          <p:cNvCxnSpPr/>
          <p:nvPr/>
        </p:nvCxnSpPr>
        <p:spPr>
          <a:xfrm>
            <a:off x="2000232" y="4135753"/>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2000232" y="3857628"/>
            <a:ext cx="1296896" cy="246221"/>
          </a:xfrm>
          <a:prstGeom prst="rect">
            <a:avLst/>
          </a:prstGeom>
          <a:noFill/>
        </p:spPr>
        <p:txBody>
          <a:bodyPr wrap="square" rtlCol="0">
            <a:spAutoFit/>
          </a:bodyPr>
          <a:lstStyle/>
          <a:p>
            <a:pPr algn="r"/>
            <a:r>
              <a:rPr lang="en-US" sz="1000" dirty="0" smtClean="0"/>
              <a:t>DataAdministrator</a:t>
            </a:r>
            <a:endParaRPr lang="en-US" sz="1000" dirty="0"/>
          </a:p>
        </p:txBody>
      </p:sp>
      <p:cxnSp>
        <p:nvCxnSpPr>
          <p:cNvPr id="123" name="Straight Arrow Connector 122"/>
          <p:cNvCxnSpPr/>
          <p:nvPr/>
        </p:nvCxnSpPr>
        <p:spPr>
          <a:xfrm>
            <a:off x="2500298" y="1246327"/>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2928926" y="1000108"/>
            <a:ext cx="868268" cy="246220"/>
          </a:xfrm>
          <a:prstGeom prst="rect">
            <a:avLst/>
          </a:prstGeom>
          <a:noFill/>
        </p:spPr>
        <p:txBody>
          <a:bodyPr wrap="square" rtlCol="0">
            <a:spAutoFit/>
          </a:bodyPr>
          <a:lstStyle/>
          <a:p>
            <a:pPr algn="r"/>
            <a:r>
              <a:rPr lang="en-US" sz="1000" dirty="0" smtClean="0"/>
              <a:t>Insert()</a:t>
            </a:r>
            <a:endParaRPr lang="en-US" sz="1000" dirty="0"/>
          </a:p>
        </p:txBody>
      </p:sp>
      <p:cxnSp>
        <p:nvCxnSpPr>
          <p:cNvPr id="125" name="Straight Arrow Connector 124"/>
          <p:cNvCxnSpPr/>
          <p:nvPr/>
        </p:nvCxnSpPr>
        <p:spPr>
          <a:xfrm>
            <a:off x="6572264" y="3071809"/>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7000892" y="2825590"/>
            <a:ext cx="868268" cy="246220"/>
          </a:xfrm>
          <a:prstGeom prst="rect">
            <a:avLst/>
          </a:prstGeom>
          <a:noFill/>
        </p:spPr>
        <p:txBody>
          <a:bodyPr wrap="square" rtlCol="0">
            <a:spAutoFit/>
          </a:bodyPr>
          <a:lstStyle/>
          <a:p>
            <a:pPr algn="r"/>
            <a:r>
              <a:rPr lang="en-US" sz="1000" dirty="0" smtClean="0"/>
              <a:t>Status()</a:t>
            </a:r>
            <a:endParaRPr lang="en-US" sz="1000" dirty="0"/>
          </a:p>
        </p:txBody>
      </p:sp>
      <p:cxnSp>
        <p:nvCxnSpPr>
          <p:cNvPr id="92" name="Straight Arrow Connector 91"/>
          <p:cNvCxnSpPr/>
          <p:nvPr/>
        </p:nvCxnSpPr>
        <p:spPr>
          <a:xfrm>
            <a:off x="6572264" y="335756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500826" y="3111342"/>
            <a:ext cx="1368334" cy="246221"/>
          </a:xfrm>
          <a:prstGeom prst="rect">
            <a:avLst/>
          </a:prstGeom>
          <a:noFill/>
        </p:spPr>
        <p:txBody>
          <a:bodyPr wrap="square" rtlCol="0">
            <a:spAutoFit/>
          </a:bodyPr>
          <a:lstStyle/>
          <a:p>
            <a:pPr algn="r"/>
            <a:r>
              <a:rPr lang="en-US" sz="1000" dirty="0" err="1" smtClean="0"/>
              <a:t>HistoryVersion</a:t>
            </a:r>
            <a:r>
              <a:rPr lang="en-US" sz="1000" dirty="0" smtClean="0"/>
              <a:t>()</a:t>
            </a:r>
            <a:endParaRPr lang="en-US" sz="1000" dirty="0"/>
          </a:p>
        </p:txBody>
      </p:sp>
      <p:cxnSp>
        <p:nvCxnSpPr>
          <p:cNvPr id="127" name="Straight Arrow Connector 126"/>
          <p:cNvCxnSpPr/>
          <p:nvPr/>
        </p:nvCxnSpPr>
        <p:spPr>
          <a:xfrm>
            <a:off x="6572264" y="3643313"/>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7000892" y="3397094"/>
            <a:ext cx="868268" cy="246220"/>
          </a:xfrm>
          <a:prstGeom prst="rect">
            <a:avLst/>
          </a:prstGeom>
          <a:noFill/>
        </p:spPr>
        <p:txBody>
          <a:bodyPr wrap="square" rtlCol="0">
            <a:spAutoFit/>
          </a:bodyPr>
          <a:lstStyle/>
          <a:p>
            <a:pPr algn="r"/>
            <a:r>
              <a:rPr lang="en-US" sz="1000" dirty="0" smtClean="0"/>
              <a:t>History()</a:t>
            </a:r>
            <a:endParaRPr lang="en-US" sz="1000" dirty="0"/>
          </a:p>
        </p:txBody>
      </p:sp>
      <p:cxnSp>
        <p:nvCxnSpPr>
          <p:cNvPr id="129" name="Straight Arrow Connector 128"/>
          <p:cNvCxnSpPr/>
          <p:nvPr/>
        </p:nvCxnSpPr>
        <p:spPr>
          <a:xfrm>
            <a:off x="285720" y="3286123"/>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357158" y="3071809"/>
            <a:ext cx="1225458" cy="246221"/>
          </a:xfrm>
          <a:prstGeom prst="rect">
            <a:avLst/>
          </a:prstGeom>
          <a:noFill/>
        </p:spPr>
        <p:txBody>
          <a:bodyPr wrap="square" rtlCol="0">
            <a:spAutoFit/>
          </a:bodyPr>
          <a:lstStyle/>
          <a:p>
            <a:pPr algn="r"/>
            <a:r>
              <a:rPr lang="en-US" sz="1000" dirty="0" err="1" smtClean="0"/>
              <a:t>DataIsSaved</a:t>
            </a:r>
            <a:r>
              <a:rPr lang="en-US" sz="1000" dirty="0" smtClean="0"/>
              <a:t>()</a:t>
            </a:r>
            <a:endParaRPr lang="en-US" sz="1000" dirty="0"/>
          </a:p>
        </p:txBody>
      </p:sp>
      <p:cxnSp>
        <p:nvCxnSpPr>
          <p:cNvPr id="132" name="Straight Arrow Connector 131"/>
          <p:cNvCxnSpPr/>
          <p:nvPr/>
        </p:nvCxnSpPr>
        <p:spPr>
          <a:xfrm>
            <a:off x="285720" y="3032276"/>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428596" y="2786057"/>
            <a:ext cx="1154020" cy="246221"/>
          </a:xfrm>
          <a:prstGeom prst="rect">
            <a:avLst/>
          </a:prstGeom>
          <a:noFill/>
        </p:spPr>
        <p:txBody>
          <a:bodyPr wrap="square" rtlCol="0">
            <a:spAutoFit/>
          </a:bodyPr>
          <a:lstStyle/>
          <a:p>
            <a:pPr algn="r"/>
            <a:r>
              <a:rPr lang="en-US" sz="1000" dirty="0" err="1" smtClean="0"/>
              <a:t>DataIsLoaded</a:t>
            </a:r>
            <a:r>
              <a:rPr lang="en-US" sz="1000" dirty="0" smtClean="0"/>
              <a:t>()</a:t>
            </a:r>
            <a:endParaRPr lang="en-US" sz="1000" dirty="0"/>
          </a:p>
        </p:txBody>
      </p:sp>
      <p:cxnSp>
        <p:nvCxnSpPr>
          <p:cNvPr id="134" name="Straight Arrow Connector 133"/>
          <p:cNvCxnSpPr/>
          <p:nvPr/>
        </p:nvCxnSpPr>
        <p:spPr>
          <a:xfrm>
            <a:off x="2500298" y="2357429"/>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2928926" y="2111210"/>
            <a:ext cx="868268" cy="246220"/>
          </a:xfrm>
          <a:prstGeom prst="rect">
            <a:avLst/>
          </a:prstGeom>
          <a:noFill/>
        </p:spPr>
        <p:txBody>
          <a:bodyPr wrap="square" rtlCol="0">
            <a:spAutoFit/>
          </a:bodyPr>
          <a:lstStyle/>
          <a:p>
            <a:pPr algn="r"/>
            <a:r>
              <a:rPr lang="en-US" sz="1000" dirty="0" smtClean="0"/>
              <a:t>Select()</a:t>
            </a:r>
            <a:endParaRPr lang="en-US" sz="1000" dirty="0"/>
          </a:p>
        </p:txBody>
      </p:sp>
      <p:cxnSp>
        <p:nvCxnSpPr>
          <p:cNvPr id="136" name="Straight Arrow Connector 135"/>
          <p:cNvCxnSpPr/>
          <p:nvPr/>
        </p:nvCxnSpPr>
        <p:spPr>
          <a:xfrm>
            <a:off x="2500298" y="264318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2928926" y="2396962"/>
            <a:ext cx="868268" cy="246220"/>
          </a:xfrm>
          <a:prstGeom prst="rect">
            <a:avLst/>
          </a:prstGeom>
          <a:noFill/>
        </p:spPr>
        <p:txBody>
          <a:bodyPr wrap="square" rtlCol="0">
            <a:spAutoFit/>
          </a:bodyPr>
          <a:lstStyle/>
          <a:p>
            <a:pPr algn="r"/>
            <a:r>
              <a:rPr lang="en-US" sz="1000" dirty="0" smtClean="0"/>
              <a:t>Select(ID)</a:t>
            </a:r>
            <a:endParaRPr lang="en-US" sz="1000" dirty="0"/>
          </a:p>
        </p:txBody>
      </p:sp>
      <p:cxnSp>
        <p:nvCxnSpPr>
          <p:cNvPr id="138" name="Straight Arrow Connector 137"/>
          <p:cNvCxnSpPr/>
          <p:nvPr/>
        </p:nvCxnSpPr>
        <p:spPr>
          <a:xfrm>
            <a:off x="285720" y="228599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714348" y="2039772"/>
            <a:ext cx="868268" cy="246220"/>
          </a:xfrm>
          <a:prstGeom prst="rect">
            <a:avLst/>
          </a:prstGeom>
          <a:noFill/>
        </p:spPr>
        <p:txBody>
          <a:bodyPr wrap="square" rtlCol="0">
            <a:spAutoFit/>
          </a:bodyPr>
          <a:lstStyle/>
          <a:p>
            <a:pPr algn="r"/>
            <a:r>
              <a:rPr lang="en-US" sz="1000" dirty="0" smtClean="0"/>
              <a:t>Load(ID)</a:t>
            </a:r>
            <a:endParaRPr lang="en-US" sz="1000" dirty="0"/>
          </a:p>
        </p:txBody>
      </p:sp>
      <p:cxnSp>
        <p:nvCxnSpPr>
          <p:cNvPr id="140" name="Straight Arrow Connector 139"/>
          <p:cNvCxnSpPr/>
          <p:nvPr/>
        </p:nvCxnSpPr>
        <p:spPr>
          <a:xfrm>
            <a:off x="2500298" y="178592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71736" y="1539706"/>
            <a:ext cx="1225458" cy="246221"/>
          </a:xfrm>
          <a:prstGeom prst="rect">
            <a:avLst/>
          </a:prstGeom>
          <a:noFill/>
        </p:spPr>
        <p:txBody>
          <a:bodyPr wrap="square" rtlCol="0">
            <a:spAutoFit/>
          </a:bodyPr>
          <a:lstStyle/>
          <a:p>
            <a:pPr algn="r"/>
            <a:r>
              <a:rPr lang="en-US" sz="1000" dirty="0" smtClean="0"/>
              <a:t>Update(Collection)</a:t>
            </a:r>
            <a:endParaRPr lang="en-US" sz="1000" dirty="0"/>
          </a:p>
        </p:txBody>
      </p:sp>
      <p:cxnSp>
        <p:nvCxnSpPr>
          <p:cNvPr id="114" name="Straight Arrow Connector 113"/>
          <p:cNvCxnSpPr/>
          <p:nvPr/>
        </p:nvCxnSpPr>
        <p:spPr>
          <a:xfrm>
            <a:off x="2000232" y="385000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2000232" y="3571876"/>
            <a:ext cx="1296896" cy="246221"/>
          </a:xfrm>
          <a:prstGeom prst="rect">
            <a:avLst/>
          </a:prstGeom>
          <a:noFill/>
        </p:spPr>
        <p:txBody>
          <a:bodyPr wrap="square" rtlCol="0">
            <a:spAutoFit/>
          </a:bodyPr>
          <a:lstStyle/>
          <a:p>
            <a:pPr algn="r"/>
            <a:r>
              <a:rPr lang="en-US" sz="1000" dirty="0" err="1" smtClean="0"/>
              <a:t>Initialise</a:t>
            </a:r>
            <a:endParaRPr lang="en-US" sz="1000" dirty="0"/>
          </a:p>
        </p:txBody>
      </p:sp>
      <p:grpSp>
        <p:nvGrpSpPr>
          <p:cNvPr id="146" name="Group 59"/>
          <p:cNvGrpSpPr/>
          <p:nvPr/>
        </p:nvGrpSpPr>
        <p:grpSpPr>
          <a:xfrm>
            <a:off x="3571868" y="3786190"/>
            <a:ext cx="2000264" cy="288492"/>
            <a:chOff x="4572002" y="3214686"/>
            <a:chExt cx="2000264" cy="288492"/>
          </a:xfrm>
        </p:grpSpPr>
        <p:grpSp>
          <p:nvGrpSpPr>
            <p:cNvPr id="147" name="Group 62"/>
            <p:cNvGrpSpPr/>
            <p:nvPr/>
          </p:nvGrpSpPr>
          <p:grpSpPr>
            <a:xfrm flipH="1" flipV="1">
              <a:off x="4572002" y="3285738"/>
              <a:ext cx="215108" cy="217440"/>
              <a:chOff x="5999169" y="3784898"/>
              <a:chExt cx="215905" cy="145756"/>
            </a:xfrm>
          </p:grpSpPr>
          <p:cxnSp>
            <p:nvCxnSpPr>
              <p:cNvPr id="149" name="Straight Connector 148"/>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5400000" flipH="1" flipV="1">
                <a:off x="5928399" y="3856970"/>
                <a:ext cx="143133" cy="1594"/>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rot="10800000" flipH="1" flipV="1">
                <a:off x="5999965" y="3784898"/>
                <a:ext cx="215107" cy="1834"/>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48" name="TextBox 147"/>
            <p:cNvSpPr txBox="1"/>
            <p:nvPr/>
          </p:nvSpPr>
          <p:spPr>
            <a:xfrm>
              <a:off x="4786314" y="3214686"/>
              <a:ext cx="1785952" cy="246221"/>
            </a:xfrm>
            <a:prstGeom prst="rect">
              <a:avLst/>
            </a:prstGeom>
            <a:noFill/>
          </p:spPr>
          <p:txBody>
            <a:bodyPr wrap="square" rtlCol="0">
              <a:spAutoFit/>
            </a:bodyPr>
            <a:lstStyle/>
            <a:p>
              <a:r>
                <a:rPr lang="en-GB" sz="1000" dirty="0" err="1" smtClean="0"/>
                <a:t>AfterDataItemStatusChanged</a:t>
              </a:r>
              <a:endParaRPr lang="en-US" sz="1000" dirty="0">
                <a:solidFill>
                  <a:srgbClr val="0000FF"/>
                </a:solidFill>
              </a:endParaRPr>
            </a:p>
          </p:txBody>
        </p:sp>
      </p:grpSp>
      <p:sp>
        <p:nvSpPr>
          <p:cNvPr id="153" name="TextBox 152"/>
          <p:cNvSpPr txBox="1"/>
          <p:nvPr/>
        </p:nvSpPr>
        <p:spPr>
          <a:xfrm>
            <a:off x="3286116" y="4143380"/>
            <a:ext cx="2071702" cy="2246769"/>
          </a:xfrm>
          <a:prstGeom prst="rect">
            <a:avLst/>
          </a:prstGeom>
          <a:noFill/>
        </p:spPr>
        <p:txBody>
          <a:bodyPr wrap="square" rtlCol="0">
            <a:spAutoFit/>
          </a:bodyPr>
          <a:lstStyle/>
          <a:p>
            <a:r>
              <a:rPr lang="en-US" sz="1000" b="1" dirty="0" smtClean="0">
                <a:solidFill>
                  <a:srgbClr val="0000FF"/>
                </a:solidFill>
              </a:rPr>
              <a:t>Item added;</a:t>
            </a:r>
          </a:p>
          <a:p>
            <a:pPr>
              <a:buFont typeface="Wingdings" pitchFamily="2" charset="2"/>
              <a:buChar char="ü"/>
            </a:pPr>
            <a:r>
              <a:rPr lang="en-GB" sz="1000" dirty="0" smtClean="0">
                <a:solidFill>
                  <a:srgbClr val="0000FF"/>
                </a:solidFill>
              </a:rPr>
              <a:t>Pending until commit</a:t>
            </a:r>
          </a:p>
          <a:p>
            <a:pPr>
              <a:buFont typeface="Wingdings" pitchFamily="2" charset="2"/>
              <a:buChar char="ü"/>
            </a:pPr>
            <a:r>
              <a:rPr lang="en-GB" sz="1000" dirty="0" smtClean="0">
                <a:solidFill>
                  <a:srgbClr val="0000FF"/>
                </a:solidFill>
              </a:rPr>
              <a:t>Save item immediately</a:t>
            </a:r>
            <a:endParaRPr lang="en-US" sz="1000" dirty="0" smtClean="0">
              <a:solidFill>
                <a:srgbClr val="0000FF"/>
              </a:solidFill>
            </a:endParaRPr>
          </a:p>
          <a:p>
            <a:pPr>
              <a:buFont typeface="Wingdings" pitchFamily="2" charset="2"/>
              <a:buChar char="ü"/>
            </a:pPr>
            <a:r>
              <a:rPr lang="en-GB" sz="1000" dirty="0" smtClean="0">
                <a:solidFill>
                  <a:srgbClr val="0000FF"/>
                </a:solidFill>
              </a:rPr>
              <a:t>Save all items immediately</a:t>
            </a:r>
          </a:p>
          <a:p>
            <a:endParaRPr lang="en-GB" sz="1000" dirty="0" smtClean="0">
              <a:solidFill>
                <a:srgbClr val="0000FF"/>
              </a:solidFill>
            </a:endParaRPr>
          </a:p>
          <a:p>
            <a:r>
              <a:rPr lang="en-GB" sz="1000" b="1" dirty="0" smtClean="0">
                <a:solidFill>
                  <a:srgbClr val="0000FF"/>
                </a:solidFill>
              </a:rPr>
              <a:t>Item removed;</a:t>
            </a:r>
          </a:p>
          <a:p>
            <a:pPr>
              <a:buFont typeface="Wingdings" pitchFamily="2" charset="2"/>
              <a:buChar char="ü"/>
            </a:pPr>
            <a:r>
              <a:rPr lang="en-GB" sz="1000" dirty="0" smtClean="0">
                <a:solidFill>
                  <a:srgbClr val="0000FF"/>
                </a:solidFill>
              </a:rPr>
              <a:t>Pending until commit</a:t>
            </a:r>
          </a:p>
          <a:p>
            <a:pPr>
              <a:buFont typeface="Wingdings" pitchFamily="2" charset="2"/>
              <a:buChar char="ü"/>
            </a:pPr>
            <a:r>
              <a:rPr lang="en-GB" sz="1000" dirty="0" smtClean="0">
                <a:solidFill>
                  <a:srgbClr val="0000FF"/>
                </a:solidFill>
              </a:rPr>
              <a:t>Save item immediately</a:t>
            </a:r>
          </a:p>
          <a:p>
            <a:pPr>
              <a:buFont typeface="Wingdings" pitchFamily="2" charset="2"/>
              <a:buChar char="ü"/>
            </a:pPr>
            <a:r>
              <a:rPr lang="en-GB" sz="1000" dirty="0" smtClean="0">
                <a:solidFill>
                  <a:srgbClr val="0000FF"/>
                </a:solidFill>
              </a:rPr>
              <a:t>Save all items immediately</a:t>
            </a:r>
          </a:p>
          <a:p>
            <a:pPr>
              <a:buFontTx/>
              <a:buChar char="-"/>
            </a:pPr>
            <a:endParaRPr lang="en-GB" sz="1000" dirty="0" smtClean="0">
              <a:solidFill>
                <a:srgbClr val="0000FF"/>
              </a:solidFill>
            </a:endParaRPr>
          </a:p>
          <a:p>
            <a:r>
              <a:rPr lang="en-GB" sz="1000" b="1" dirty="0" smtClean="0">
                <a:solidFill>
                  <a:srgbClr val="0000FF"/>
                </a:solidFill>
              </a:rPr>
              <a:t>Item status modified;</a:t>
            </a:r>
          </a:p>
          <a:p>
            <a:pPr>
              <a:buFont typeface="Wingdings" pitchFamily="2" charset="2"/>
              <a:buChar char="ü"/>
            </a:pPr>
            <a:r>
              <a:rPr lang="en-GB" sz="1000" dirty="0" smtClean="0">
                <a:solidFill>
                  <a:srgbClr val="0000FF"/>
                </a:solidFill>
              </a:rPr>
              <a:t>Pending until commit</a:t>
            </a:r>
          </a:p>
          <a:p>
            <a:pPr>
              <a:buFont typeface="Wingdings" pitchFamily="2" charset="2"/>
              <a:buChar char="ü"/>
            </a:pPr>
            <a:r>
              <a:rPr lang="en-GB" sz="1000" dirty="0" smtClean="0">
                <a:solidFill>
                  <a:srgbClr val="0000FF"/>
                </a:solidFill>
              </a:rPr>
              <a:t>Save item immediately</a:t>
            </a:r>
          </a:p>
          <a:p>
            <a:pPr>
              <a:buFont typeface="Wingdings" pitchFamily="2" charset="2"/>
              <a:buChar char="ü"/>
            </a:pPr>
            <a:r>
              <a:rPr lang="en-GB" sz="1000" dirty="0" smtClean="0">
                <a:solidFill>
                  <a:srgbClr val="0000FF"/>
                </a:solidFill>
              </a:rPr>
              <a:t>Save all items immediately</a:t>
            </a:r>
          </a:p>
        </p:txBody>
      </p:sp>
      <p:cxnSp>
        <p:nvCxnSpPr>
          <p:cNvPr id="119" name="Straight Arrow Connector 118"/>
          <p:cNvCxnSpPr/>
          <p:nvPr/>
        </p:nvCxnSpPr>
        <p:spPr>
          <a:xfrm>
            <a:off x="6572264" y="3857627"/>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7000892" y="3611408"/>
            <a:ext cx="868268" cy="246220"/>
          </a:xfrm>
          <a:prstGeom prst="rect">
            <a:avLst/>
          </a:prstGeom>
          <a:noFill/>
        </p:spPr>
        <p:txBody>
          <a:bodyPr wrap="square" rtlCol="0">
            <a:spAutoFit/>
          </a:bodyPr>
          <a:lstStyle/>
          <a:p>
            <a:pPr algn="r"/>
            <a:r>
              <a:rPr lang="en-US" sz="1000" dirty="0" smtClean="0"/>
              <a:t>Copy()</a:t>
            </a:r>
            <a:endParaRPr lang="en-US" sz="1000" dirty="0"/>
          </a:p>
        </p:txBody>
      </p:sp>
      <p:cxnSp>
        <p:nvCxnSpPr>
          <p:cNvPr id="121" name="Straight Arrow Connector 120"/>
          <p:cNvCxnSpPr/>
          <p:nvPr/>
        </p:nvCxnSpPr>
        <p:spPr>
          <a:xfrm>
            <a:off x="6500826" y="4103847"/>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6072198" y="3857628"/>
            <a:ext cx="1725524" cy="246221"/>
          </a:xfrm>
          <a:prstGeom prst="rect">
            <a:avLst/>
          </a:prstGeom>
          <a:noFill/>
        </p:spPr>
        <p:txBody>
          <a:bodyPr wrap="square" rtlCol="0">
            <a:spAutoFit/>
          </a:bodyPr>
          <a:lstStyle/>
          <a:p>
            <a:pPr algn="r"/>
            <a:r>
              <a:rPr lang="en-US" sz="1000" dirty="0" err="1" smtClean="0"/>
              <a:t>IsValid</a:t>
            </a:r>
            <a:r>
              <a:rPr lang="en-US" sz="1000" dirty="0" smtClean="0"/>
              <a:t>(</a:t>
            </a:r>
            <a:r>
              <a:rPr lang="en-US" sz="1000" dirty="0" err="1" smtClean="0"/>
              <a:t>propertyEnum</a:t>
            </a:r>
            <a:r>
              <a:rPr lang="en-US" sz="1000" dirty="0" smtClean="0"/>
              <a:t>, Value)</a:t>
            </a:r>
            <a:endParaRPr lang="en-US" sz="1000" dirty="0"/>
          </a:p>
        </p:txBody>
      </p:sp>
      <p:cxnSp>
        <p:nvCxnSpPr>
          <p:cNvPr id="144" name="Straight Arrow Connector 143"/>
          <p:cNvCxnSpPr/>
          <p:nvPr/>
        </p:nvCxnSpPr>
        <p:spPr>
          <a:xfrm>
            <a:off x="6500826" y="46434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6286512" y="4397226"/>
            <a:ext cx="1511210" cy="246221"/>
          </a:xfrm>
          <a:prstGeom prst="rect">
            <a:avLst/>
          </a:prstGeom>
          <a:noFill/>
        </p:spPr>
        <p:txBody>
          <a:bodyPr wrap="square" rtlCol="0">
            <a:spAutoFit/>
          </a:bodyPr>
          <a:lstStyle/>
          <a:p>
            <a:pPr algn="r"/>
            <a:r>
              <a:rPr lang="en-US" sz="1000" dirty="0" smtClean="0">
                <a:solidFill>
                  <a:srgbClr val="0000FF"/>
                </a:solidFill>
              </a:rPr>
              <a:t>[Property Getter/Setter]</a:t>
            </a:r>
            <a:endParaRPr lang="en-US" sz="1000" dirty="0">
              <a:solidFill>
                <a:srgbClr val="0000FF"/>
              </a:solidFill>
            </a:endParaRPr>
          </a:p>
        </p:txBody>
      </p:sp>
      <p:cxnSp>
        <p:nvCxnSpPr>
          <p:cNvPr id="154" name="Straight Arrow Connector 153"/>
          <p:cNvCxnSpPr/>
          <p:nvPr/>
        </p:nvCxnSpPr>
        <p:spPr>
          <a:xfrm>
            <a:off x="6500826" y="4929197"/>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6572264" y="4682978"/>
            <a:ext cx="1225458" cy="246221"/>
          </a:xfrm>
          <a:prstGeom prst="rect">
            <a:avLst/>
          </a:prstGeom>
          <a:noFill/>
        </p:spPr>
        <p:txBody>
          <a:bodyPr wrap="square" rtlCol="0">
            <a:spAutoFit/>
          </a:bodyPr>
          <a:lstStyle/>
          <a:p>
            <a:pPr algn="r"/>
            <a:r>
              <a:rPr lang="en-US" sz="1000" dirty="0" err="1" smtClean="0"/>
              <a:t>IsValid</a:t>
            </a:r>
            <a:r>
              <a:rPr lang="en-US" sz="1000" dirty="0" smtClean="0">
                <a:solidFill>
                  <a:srgbClr val="0000FF"/>
                </a:solidFill>
              </a:rPr>
              <a:t>[Property]</a:t>
            </a:r>
            <a:r>
              <a:rPr lang="en-US" sz="1000" dirty="0" smtClean="0"/>
              <a:t>()</a:t>
            </a:r>
            <a:endParaRPr lang="en-US" sz="1000" dirty="0"/>
          </a:p>
        </p:txBody>
      </p:sp>
      <p:cxnSp>
        <p:nvCxnSpPr>
          <p:cNvPr id="156" name="Straight Arrow Connector 155"/>
          <p:cNvCxnSpPr/>
          <p:nvPr/>
        </p:nvCxnSpPr>
        <p:spPr>
          <a:xfrm>
            <a:off x="6500826" y="5246854"/>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6500826" y="5000636"/>
            <a:ext cx="1296896" cy="246221"/>
          </a:xfrm>
          <a:prstGeom prst="rect">
            <a:avLst/>
          </a:prstGeom>
          <a:noFill/>
        </p:spPr>
        <p:txBody>
          <a:bodyPr wrap="square" rtlCol="0">
            <a:spAutoFit/>
          </a:bodyPr>
          <a:lstStyle/>
          <a:p>
            <a:pPr algn="r"/>
            <a:r>
              <a:rPr lang="en-US" sz="1000" dirty="0" err="1" smtClean="0"/>
              <a:t>GetPropertyKeys</a:t>
            </a:r>
            <a:endParaRPr lang="en-US" sz="1000" dirty="0"/>
          </a:p>
        </p:txBody>
      </p:sp>
      <p:cxnSp>
        <p:nvCxnSpPr>
          <p:cNvPr id="158" name="Straight Arrow Connector 157"/>
          <p:cNvCxnSpPr/>
          <p:nvPr/>
        </p:nvCxnSpPr>
        <p:spPr>
          <a:xfrm>
            <a:off x="6572264" y="5500700"/>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6572264" y="5254482"/>
            <a:ext cx="1296896" cy="246221"/>
          </a:xfrm>
          <a:prstGeom prst="rect">
            <a:avLst/>
          </a:prstGeom>
          <a:noFill/>
        </p:spPr>
        <p:txBody>
          <a:bodyPr wrap="square" rtlCol="0">
            <a:spAutoFit/>
          </a:bodyPr>
          <a:lstStyle/>
          <a:p>
            <a:pPr algn="r"/>
            <a:r>
              <a:rPr lang="en-US" sz="1000" dirty="0" err="1" smtClean="0"/>
              <a:t>GetPropertyEnums</a:t>
            </a:r>
            <a:endParaRPr lang="en-US" sz="1000" dirty="0"/>
          </a:p>
        </p:txBody>
      </p:sp>
      <p:cxnSp>
        <p:nvCxnSpPr>
          <p:cNvPr id="160" name="Straight Arrow Connector 159"/>
          <p:cNvCxnSpPr/>
          <p:nvPr/>
        </p:nvCxnSpPr>
        <p:spPr>
          <a:xfrm>
            <a:off x="6500826" y="5818358"/>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6929454" y="5572140"/>
            <a:ext cx="868268" cy="246220"/>
          </a:xfrm>
          <a:prstGeom prst="rect">
            <a:avLst/>
          </a:prstGeom>
          <a:noFill/>
        </p:spPr>
        <p:txBody>
          <a:bodyPr wrap="square" rtlCol="0">
            <a:spAutoFit/>
          </a:bodyPr>
          <a:lstStyle/>
          <a:p>
            <a:pPr algn="r"/>
            <a:r>
              <a:rPr lang="en-US" sz="1000" dirty="0" err="1" smtClean="0"/>
              <a:t>EndCreate</a:t>
            </a:r>
            <a:endParaRPr lang="en-US" sz="1000" dirty="0"/>
          </a:p>
        </p:txBody>
      </p:sp>
      <p:cxnSp>
        <p:nvCxnSpPr>
          <p:cNvPr id="162" name="Straight Arrow Connector 161"/>
          <p:cNvCxnSpPr/>
          <p:nvPr/>
        </p:nvCxnSpPr>
        <p:spPr>
          <a:xfrm>
            <a:off x="6500826" y="6175548"/>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6929454" y="5929330"/>
            <a:ext cx="868268" cy="246221"/>
          </a:xfrm>
          <a:prstGeom prst="rect">
            <a:avLst/>
          </a:prstGeom>
          <a:noFill/>
        </p:spPr>
        <p:txBody>
          <a:bodyPr wrap="square" rtlCol="0">
            <a:spAutoFit/>
          </a:bodyPr>
          <a:lstStyle/>
          <a:p>
            <a:pPr algn="r"/>
            <a:r>
              <a:rPr lang="en-US" sz="1000" dirty="0" err="1" smtClean="0"/>
              <a:t>DoSaves</a:t>
            </a:r>
            <a:endParaRPr lang="en-US" sz="1000" dirty="0" smtClean="0"/>
          </a:p>
        </p:txBody>
      </p:sp>
      <p:cxnSp>
        <p:nvCxnSpPr>
          <p:cNvPr id="164" name="Straight Arrow Connector 163"/>
          <p:cNvCxnSpPr/>
          <p:nvPr/>
        </p:nvCxnSpPr>
        <p:spPr>
          <a:xfrm>
            <a:off x="6500826" y="6461300"/>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65" name="TextBox 164"/>
          <p:cNvSpPr txBox="1"/>
          <p:nvPr/>
        </p:nvSpPr>
        <p:spPr>
          <a:xfrm>
            <a:off x="6572264" y="6215082"/>
            <a:ext cx="1225458" cy="246221"/>
          </a:xfrm>
          <a:prstGeom prst="rect">
            <a:avLst/>
          </a:prstGeom>
          <a:noFill/>
        </p:spPr>
        <p:txBody>
          <a:bodyPr wrap="square" rtlCol="0">
            <a:spAutoFit/>
          </a:bodyPr>
          <a:lstStyle/>
          <a:p>
            <a:pPr algn="r"/>
            <a:r>
              <a:rPr lang="en-US" sz="1000" dirty="0" err="1" smtClean="0"/>
              <a:t>DoValidations</a:t>
            </a:r>
            <a:endParaRPr lang="en-US" sz="1000" dirty="0"/>
          </a:p>
        </p:txBody>
      </p:sp>
      <p:cxnSp>
        <p:nvCxnSpPr>
          <p:cNvPr id="166" name="Straight Arrow Connector 165"/>
          <p:cNvCxnSpPr/>
          <p:nvPr/>
        </p:nvCxnSpPr>
        <p:spPr>
          <a:xfrm>
            <a:off x="7572396" y="2317896"/>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8001024" y="2071678"/>
            <a:ext cx="868268" cy="246220"/>
          </a:xfrm>
          <a:prstGeom prst="rect">
            <a:avLst/>
          </a:prstGeom>
          <a:noFill/>
        </p:spPr>
        <p:txBody>
          <a:bodyPr wrap="square" rtlCol="0">
            <a:spAutoFit/>
          </a:bodyPr>
          <a:lstStyle/>
          <a:p>
            <a:pPr algn="r"/>
            <a:r>
              <a:rPr lang="en-US" sz="1000" dirty="0" err="1" smtClean="0"/>
              <a:t>ToEnum</a:t>
            </a:r>
            <a:endParaRPr lang="en-US" sz="1000" dirty="0"/>
          </a:p>
        </p:txBody>
      </p:sp>
      <p:cxnSp>
        <p:nvCxnSpPr>
          <p:cNvPr id="168" name="Straight Arrow Connector 167"/>
          <p:cNvCxnSpPr/>
          <p:nvPr/>
        </p:nvCxnSpPr>
        <p:spPr>
          <a:xfrm>
            <a:off x="7572396" y="2675086"/>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8001024" y="2428868"/>
            <a:ext cx="868268" cy="246220"/>
          </a:xfrm>
          <a:prstGeom prst="rect">
            <a:avLst/>
          </a:prstGeom>
          <a:noFill/>
        </p:spPr>
        <p:txBody>
          <a:bodyPr wrap="square" rtlCol="0">
            <a:spAutoFit/>
          </a:bodyPr>
          <a:lstStyle/>
          <a:p>
            <a:pPr algn="r"/>
            <a:r>
              <a:rPr lang="en-US" sz="1000" dirty="0" err="1" smtClean="0"/>
              <a:t>ToKey</a:t>
            </a:r>
            <a:endParaRPr lang="en-US" sz="1000" dirty="0"/>
          </a:p>
        </p:txBody>
      </p:sp>
      <p:cxnSp>
        <p:nvCxnSpPr>
          <p:cNvPr id="170" name="Straight Arrow Connector 169"/>
          <p:cNvCxnSpPr/>
          <p:nvPr/>
        </p:nvCxnSpPr>
        <p:spPr>
          <a:xfrm>
            <a:off x="7643834" y="2032144"/>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8072462" y="1785926"/>
            <a:ext cx="868268" cy="246220"/>
          </a:xfrm>
          <a:prstGeom prst="rect">
            <a:avLst/>
          </a:prstGeom>
          <a:noFill/>
        </p:spPr>
        <p:txBody>
          <a:bodyPr wrap="square" rtlCol="0">
            <a:spAutoFit/>
          </a:bodyPr>
          <a:lstStyle/>
          <a:p>
            <a:pPr algn="r"/>
            <a:r>
              <a:rPr lang="en-US" sz="1000" dirty="0" smtClean="0"/>
              <a:t>Setup</a:t>
            </a:r>
            <a:endParaRPr lang="en-US" sz="1000" dirty="0"/>
          </a:p>
        </p:txBody>
      </p:sp>
      <p:cxnSp>
        <p:nvCxnSpPr>
          <p:cNvPr id="172" name="Straight Arrow Connector 171"/>
          <p:cNvCxnSpPr/>
          <p:nvPr/>
        </p:nvCxnSpPr>
        <p:spPr>
          <a:xfrm>
            <a:off x="7786678" y="5103978"/>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8215306" y="4857760"/>
            <a:ext cx="868268" cy="246220"/>
          </a:xfrm>
          <a:prstGeom prst="rect">
            <a:avLst/>
          </a:prstGeom>
          <a:noFill/>
        </p:spPr>
        <p:txBody>
          <a:bodyPr wrap="square" rtlCol="0">
            <a:spAutoFit/>
          </a:bodyPr>
          <a:lstStyle/>
          <a:p>
            <a:pPr algn="r"/>
            <a:r>
              <a:rPr lang="en-US" sz="1000" dirty="0" err="1" smtClean="0"/>
              <a:t>DoEvents</a:t>
            </a:r>
            <a:endParaRPr lang="en-US" sz="1000" dirty="0"/>
          </a:p>
        </p:txBody>
      </p:sp>
      <p:cxnSp>
        <p:nvCxnSpPr>
          <p:cNvPr id="174" name="Straight Arrow Connector 173"/>
          <p:cNvCxnSpPr/>
          <p:nvPr/>
        </p:nvCxnSpPr>
        <p:spPr>
          <a:xfrm>
            <a:off x="7643834" y="3103714"/>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75" name="TextBox 174"/>
          <p:cNvSpPr txBox="1"/>
          <p:nvPr/>
        </p:nvSpPr>
        <p:spPr>
          <a:xfrm>
            <a:off x="8072462" y="2857496"/>
            <a:ext cx="868268" cy="246220"/>
          </a:xfrm>
          <a:prstGeom prst="rect">
            <a:avLst/>
          </a:prstGeom>
          <a:noFill/>
        </p:spPr>
        <p:txBody>
          <a:bodyPr wrap="square" rtlCol="0">
            <a:spAutoFit/>
          </a:bodyPr>
          <a:lstStyle/>
          <a:p>
            <a:pPr algn="r"/>
            <a:r>
              <a:rPr lang="en-US" sz="1000" dirty="0" err="1" smtClean="0"/>
              <a:t>SetAttribute</a:t>
            </a:r>
            <a:endParaRPr lang="en-US" sz="1000" dirty="0"/>
          </a:p>
        </p:txBody>
      </p:sp>
      <p:cxnSp>
        <p:nvCxnSpPr>
          <p:cNvPr id="176" name="Straight Arrow Connector 175"/>
          <p:cNvCxnSpPr/>
          <p:nvPr/>
        </p:nvCxnSpPr>
        <p:spPr>
          <a:xfrm>
            <a:off x="7786710" y="5357824"/>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8215338" y="5111606"/>
            <a:ext cx="868268" cy="246220"/>
          </a:xfrm>
          <a:prstGeom prst="rect">
            <a:avLst/>
          </a:prstGeom>
          <a:noFill/>
        </p:spPr>
        <p:txBody>
          <a:bodyPr wrap="square" rtlCol="0">
            <a:spAutoFit/>
          </a:bodyPr>
          <a:lstStyle/>
          <a:p>
            <a:pPr algn="r"/>
            <a:r>
              <a:rPr lang="en-US" sz="1000" dirty="0" smtClean="0"/>
              <a:t>Remove</a:t>
            </a:r>
            <a:endParaRPr lang="en-US" sz="1000" dirty="0"/>
          </a:p>
        </p:txBody>
      </p:sp>
      <p:cxnSp>
        <p:nvCxnSpPr>
          <p:cNvPr id="142" name="Straight Arrow Connector 141"/>
          <p:cNvCxnSpPr/>
          <p:nvPr/>
        </p:nvCxnSpPr>
        <p:spPr>
          <a:xfrm>
            <a:off x="4429124" y="2571743"/>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4143372" y="2317896"/>
            <a:ext cx="1582648" cy="246221"/>
          </a:xfrm>
          <a:prstGeom prst="rect">
            <a:avLst/>
          </a:prstGeom>
          <a:noFill/>
        </p:spPr>
        <p:txBody>
          <a:bodyPr wrap="square" rtlCol="0">
            <a:spAutoFit/>
          </a:bodyPr>
          <a:lstStyle/>
          <a:p>
            <a:pPr algn="r"/>
            <a:r>
              <a:rPr lang="en-US" sz="1000" dirty="0" err="1" smtClean="0"/>
              <a:t>SortBy</a:t>
            </a:r>
            <a:r>
              <a:rPr lang="en-US" sz="1000" dirty="0" smtClean="0"/>
              <a:t>(</a:t>
            </a:r>
            <a:r>
              <a:rPr lang="en-US" sz="1000" dirty="0" err="1" smtClean="0"/>
              <a:t>propertyEnum</a:t>
            </a:r>
            <a:r>
              <a:rPr lang="en-US" sz="1000" dirty="0" smtClean="0"/>
              <a:t>)</a:t>
            </a:r>
            <a:endParaRPr lang="en-US" sz="1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p:cNvSpPr/>
          <p:nvPr/>
        </p:nvSpPr>
        <p:spPr>
          <a:xfrm>
            <a:off x="285720" y="1285860"/>
            <a:ext cx="571504" cy="428628"/>
          </a:xfrm>
          <a:prstGeom prst="flowChartMagneticDisk">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Data</a:t>
            </a:r>
            <a:endParaRPr lang="en-US" sz="1000" dirty="0">
              <a:solidFill>
                <a:schemeClr val="tx1"/>
              </a:solidFill>
            </a:endParaRPr>
          </a:p>
        </p:txBody>
      </p:sp>
      <p:grpSp>
        <p:nvGrpSpPr>
          <p:cNvPr id="6" name="Group 5"/>
          <p:cNvGrpSpPr/>
          <p:nvPr/>
        </p:nvGrpSpPr>
        <p:grpSpPr>
          <a:xfrm>
            <a:off x="1142978" y="1190059"/>
            <a:ext cx="928695" cy="885997"/>
            <a:chOff x="1714480" y="1214422"/>
            <a:chExt cx="1393041" cy="1210726"/>
          </a:xfrm>
        </p:grpSpPr>
        <p:pic>
          <p:nvPicPr>
            <p:cNvPr id="7" name="Picture 6"/>
            <p:cNvPicPr>
              <a:picLocks noChangeAspect="1" noChangeArrowheads="1"/>
            </p:cNvPicPr>
            <p:nvPr/>
          </p:nvPicPr>
          <p:blipFill>
            <a:blip r:embed="rId2"/>
            <a:srcRect/>
            <a:stretch>
              <a:fillRect/>
            </a:stretch>
          </p:blipFill>
          <p:spPr bwMode="auto">
            <a:xfrm>
              <a:off x="1928794" y="1214422"/>
              <a:ext cx="635004" cy="714380"/>
            </a:xfrm>
            <a:prstGeom prst="rect">
              <a:avLst/>
            </a:prstGeom>
            <a:noFill/>
            <a:ln w="9525">
              <a:noFill/>
              <a:miter lim="800000"/>
              <a:headEnd/>
              <a:tailEnd/>
            </a:ln>
            <a:effectLst/>
          </p:spPr>
        </p:pic>
        <p:sp>
          <p:nvSpPr>
            <p:cNvPr id="8" name="TextBox 7"/>
            <p:cNvSpPr txBox="1"/>
            <p:nvPr/>
          </p:nvSpPr>
          <p:spPr>
            <a:xfrm>
              <a:off x="1714480" y="1857364"/>
              <a:ext cx="1393041" cy="567784"/>
            </a:xfrm>
            <a:prstGeom prst="rect">
              <a:avLst/>
            </a:prstGeom>
            <a:noFill/>
          </p:spPr>
          <p:txBody>
            <a:bodyPr wrap="square" rtlCol="0">
              <a:spAutoFit/>
            </a:bodyPr>
            <a:lstStyle/>
            <a:p>
              <a:r>
                <a:rPr lang="en-US" sz="1000" dirty="0" err="1" smtClean="0"/>
                <a:t>IDataAccessor</a:t>
              </a:r>
              <a:endParaRPr lang="en-US" sz="1000" dirty="0" smtClean="0"/>
            </a:p>
            <a:p>
              <a:r>
                <a:rPr lang="en-US" sz="1000" dirty="0" smtClean="0"/>
                <a:t>Strategy</a:t>
              </a:r>
              <a:endParaRPr lang="en-US" sz="1000" dirty="0"/>
            </a:p>
          </p:txBody>
        </p:sp>
      </p:grpSp>
      <p:sp>
        <p:nvSpPr>
          <p:cNvPr id="9" name="Round Diagonal Corner Rectangle 8"/>
          <p:cNvSpPr/>
          <p:nvPr/>
        </p:nvSpPr>
        <p:spPr>
          <a:xfrm>
            <a:off x="2143110" y="1285860"/>
            <a:ext cx="714380"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Data</a:t>
            </a:r>
          </a:p>
          <a:p>
            <a:pPr algn="ctr"/>
            <a:r>
              <a:rPr lang="en-US" sz="1000" dirty="0" smtClean="0">
                <a:solidFill>
                  <a:schemeClr val="tx1"/>
                </a:solidFill>
              </a:rPr>
              <a:t>Manager</a:t>
            </a:r>
            <a:endParaRPr lang="en-US" sz="1000" dirty="0">
              <a:solidFill>
                <a:schemeClr val="tx1"/>
              </a:solidFill>
            </a:endParaRPr>
          </a:p>
        </p:txBody>
      </p:sp>
      <p:cxnSp>
        <p:nvCxnSpPr>
          <p:cNvPr id="13" name="Straight Arrow Connector 12"/>
          <p:cNvCxnSpPr/>
          <p:nvPr/>
        </p:nvCxnSpPr>
        <p:spPr>
          <a:xfrm rot="5400000" flipH="1" flipV="1">
            <a:off x="2358216" y="1070754"/>
            <a:ext cx="285752"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714480" y="1500174"/>
            <a:ext cx="285752"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2071671" y="142852"/>
            <a:ext cx="928695" cy="885996"/>
            <a:chOff x="1714480" y="1214422"/>
            <a:chExt cx="1393041" cy="1210726"/>
          </a:xfrm>
        </p:grpSpPr>
        <p:pic>
          <p:nvPicPr>
            <p:cNvPr id="23" name="Picture 22"/>
            <p:cNvPicPr>
              <a:picLocks noChangeAspect="1" noChangeArrowheads="1"/>
            </p:cNvPicPr>
            <p:nvPr/>
          </p:nvPicPr>
          <p:blipFill>
            <a:blip r:embed="rId2"/>
            <a:srcRect/>
            <a:stretch>
              <a:fillRect/>
            </a:stretch>
          </p:blipFill>
          <p:spPr bwMode="auto">
            <a:xfrm>
              <a:off x="1928794" y="1214422"/>
              <a:ext cx="635004" cy="714380"/>
            </a:xfrm>
            <a:prstGeom prst="rect">
              <a:avLst/>
            </a:prstGeom>
            <a:noFill/>
            <a:ln w="9525">
              <a:noFill/>
              <a:miter lim="800000"/>
              <a:headEnd/>
              <a:tailEnd/>
            </a:ln>
            <a:effectLst/>
          </p:spPr>
        </p:pic>
        <p:sp>
          <p:nvSpPr>
            <p:cNvPr id="24" name="TextBox 23"/>
            <p:cNvSpPr txBox="1"/>
            <p:nvPr/>
          </p:nvSpPr>
          <p:spPr>
            <a:xfrm>
              <a:off x="1714480" y="1857364"/>
              <a:ext cx="1393041" cy="567784"/>
            </a:xfrm>
            <a:prstGeom prst="rect">
              <a:avLst/>
            </a:prstGeom>
            <a:noFill/>
          </p:spPr>
          <p:txBody>
            <a:bodyPr wrap="square" rtlCol="0">
              <a:spAutoFit/>
            </a:bodyPr>
            <a:lstStyle/>
            <a:p>
              <a:r>
                <a:rPr lang="en-US" sz="1000" dirty="0" err="1" smtClean="0"/>
                <a:t>IDataHandling</a:t>
              </a:r>
              <a:endParaRPr lang="en-US" sz="1000" dirty="0" smtClean="0"/>
            </a:p>
            <a:p>
              <a:r>
                <a:rPr lang="en-US" sz="1000" dirty="0" smtClean="0"/>
                <a:t>Policy</a:t>
              </a:r>
              <a:endParaRPr lang="en-US" sz="1000" dirty="0"/>
            </a:p>
          </p:txBody>
        </p:sp>
      </p:grpSp>
      <p:grpSp>
        <p:nvGrpSpPr>
          <p:cNvPr id="25" name="Group 24"/>
          <p:cNvGrpSpPr/>
          <p:nvPr/>
        </p:nvGrpSpPr>
        <p:grpSpPr>
          <a:xfrm>
            <a:off x="3214679" y="1201072"/>
            <a:ext cx="714380" cy="870609"/>
            <a:chOff x="1821637" y="1214422"/>
            <a:chExt cx="1071570" cy="1189698"/>
          </a:xfrm>
        </p:grpSpPr>
        <p:pic>
          <p:nvPicPr>
            <p:cNvPr id="26" name="Picture 25"/>
            <p:cNvPicPr>
              <a:picLocks noChangeAspect="1" noChangeArrowheads="1"/>
            </p:cNvPicPr>
            <p:nvPr/>
          </p:nvPicPr>
          <p:blipFill>
            <a:blip r:embed="rId2"/>
            <a:srcRect/>
            <a:stretch>
              <a:fillRect/>
            </a:stretch>
          </p:blipFill>
          <p:spPr bwMode="auto">
            <a:xfrm>
              <a:off x="1928794" y="1214422"/>
              <a:ext cx="635004" cy="714380"/>
            </a:xfrm>
            <a:prstGeom prst="rect">
              <a:avLst/>
            </a:prstGeom>
            <a:noFill/>
            <a:ln w="9525">
              <a:noFill/>
              <a:miter lim="800000"/>
              <a:headEnd/>
              <a:tailEnd/>
            </a:ln>
            <a:effectLst/>
          </p:spPr>
        </p:pic>
        <p:sp>
          <p:nvSpPr>
            <p:cNvPr id="27" name="TextBox 26"/>
            <p:cNvSpPr txBox="1"/>
            <p:nvPr/>
          </p:nvSpPr>
          <p:spPr>
            <a:xfrm>
              <a:off x="1821637" y="1857365"/>
              <a:ext cx="1071570" cy="546755"/>
            </a:xfrm>
            <a:prstGeom prst="rect">
              <a:avLst/>
            </a:prstGeom>
            <a:noFill/>
          </p:spPr>
          <p:txBody>
            <a:bodyPr wrap="square" rtlCol="0">
              <a:spAutoFit/>
            </a:bodyPr>
            <a:lstStyle/>
            <a:p>
              <a:r>
                <a:rPr lang="en-US" sz="1000" dirty="0" err="1" smtClean="0"/>
                <a:t>IDataItem</a:t>
              </a:r>
              <a:endParaRPr lang="en-US" sz="1000" dirty="0" smtClean="0"/>
            </a:p>
            <a:p>
              <a:r>
                <a:rPr lang="en-US" sz="1000" dirty="0" smtClean="0"/>
                <a:t>Collection</a:t>
              </a:r>
              <a:endParaRPr lang="en-US" sz="1000" dirty="0"/>
            </a:p>
          </p:txBody>
        </p:sp>
      </p:grpSp>
      <p:cxnSp>
        <p:nvCxnSpPr>
          <p:cNvPr id="30" name="Straight Arrow Connector 29"/>
          <p:cNvCxnSpPr/>
          <p:nvPr/>
        </p:nvCxnSpPr>
        <p:spPr>
          <a:xfrm>
            <a:off x="2928927" y="1500174"/>
            <a:ext cx="285752"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28663" y="1500174"/>
            <a:ext cx="285752"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3856827" y="2786540"/>
            <a:ext cx="72232" cy="1428279"/>
            <a:chOff x="5571338" y="858026"/>
            <a:chExt cx="72232" cy="2357454"/>
          </a:xfrm>
        </p:grpSpPr>
        <p:cxnSp>
          <p:nvCxnSpPr>
            <p:cNvPr id="33" name="Straight Connector 32"/>
            <p:cNvCxnSpPr/>
            <p:nvPr/>
          </p:nvCxnSpPr>
          <p:spPr>
            <a:xfrm rot="5400000">
              <a:off x="4393405" y="2035959"/>
              <a:ext cx="2357454"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572132" y="1446791"/>
              <a:ext cx="71438" cy="14149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36" name="Round Diagonal Corner Rectangle 35"/>
          <p:cNvSpPr/>
          <p:nvPr/>
        </p:nvSpPr>
        <p:spPr>
          <a:xfrm>
            <a:off x="3500433" y="2285994"/>
            <a:ext cx="714380"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Data</a:t>
            </a:r>
          </a:p>
          <a:p>
            <a:pPr algn="ctr"/>
            <a:r>
              <a:rPr lang="en-US" sz="1000" dirty="0" smtClean="0">
                <a:solidFill>
                  <a:schemeClr val="tx1"/>
                </a:solidFill>
              </a:rPr>
              <a:t>Manager</a:t>
            </a:r>
            <a:endParaRPr lang="en-US" sz="1000" dirty="0">
              <a:solidFill>
                <a:schemeClr val="tx1"/>
              </a:solidFill>
            </a:endParaRPr>
          </a:p>
        </p:txBody>
      </p:sp>
      <p:grpSp>
        <p:nvGrpSpPr>
          <p:cNvPr id="37" name="Group 36"/>
          <p:cNvGrpSpPr/>
          <p:nvPr/>
        </p:nvGrpSpPr>
        <p:grpSpPr>
          <a:xfrm>
            <a:off x="5000629" y="2786060"/>
            <a:ext cx="71437" cy="1428279"/>
            <a:chOff x="5571336" y="858026"/>
            <a:chExt cx="71437" cy="2357454"/>
          </a:xfrm>
        </p:grpSpPr>
        <p:cxnSp>
          <p:nvCxnSpPr>
            <p:cNvPr id="38" name="Straight Connector 37"/>
            <p:cNvCxnSpPr/>
            <p:nvPr/>
          </p:nvCxnSpPr>
          <p:spPr>
            <a:xfrm rot="5400000">
              <a:off x="4393405" y="2035959"/>
              <a:ext cx="2357454"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flipH="1">
              <a:off x="5571336" y="1683409"/>
              <a:ext cx="71437" cy="117833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40" name="Group 39"/>
          <p:cNvGrpSpPr/>
          <p:nvPr/>
        </p:nvGrpSpPr>
        <p:grpSpPr>
          <a:xfrm>
            <a:off x="4286250" y="2143116"/>
            <a:ext cx="1428760" cy="656295"/>
            <a:chOff x="1178695" y="1214422"/>
            <a:chExt cx="2143140" cy="896835"/>
          </a:xfrm>
        </p:grpSpPr>
        <p:pic>
          <p:nvPicPr>
            <p:cNvPr id="41" name="Picture 40"/>
            <p:cNvPicPr>
              <a:picLocks noChangeAspect="1" noChangeArrowheads="1"/>
            </p:cNvPicPr>
            <p:nvPr/>
          </p:nvPicPr>
          <p:blipFill>
            <a:blip r:embed="rId2"/>
            <a:srcRect/>
            <a:stretch>
              <a:fillRect/>
            </a:stretch>
          </p:blipFill>
          <p:spPr bwMode="auto">
            <a:xfrm>
              <a:off x="1928794" y="1214422"/>
              <a:ext cx="635004" cy="714380"/>
            </a:xfrm>
            <a:prstGeom prst="rect">
              <a:avLst/>
            </a:prstGeom>
            <a:noFill/>
            <a:ln w="9525">
              <a:noFill/>
              <a:miter lim="800000"/>
              <a:headEnd/>
              <a:tailEnd/>
            </a:ln>
            <a:effectLst/>
          </p:spPr>
        </p:pic>
        <p:sp>
          <p:nvSpPr>
            <p:cNvPr id="42" name="TextBox 41"/>
            <p:cNvSpPr txBox="1"/>
            <p:nvPr/>
          </p:nvSpPr>
          <p:spPr>
            <a:xfrm>
              <a:off x="1178695" y="1774793"/>
              <a:ext cx="2143140" cy="336464"/>
            </a:xfrm>
            <a:prstGeom prst="rect">
              <a:avLst/>
            </a:prstGeom>
            <a:noFill/>
          </p:spPr>
          <p:txBody>
            <a:bodyPr wrap="square" rtlCol="0">
              <a:spAutoFit/>
            </a:bodyPr>
            <a:lstStyle/>
            <a:p>
              <a:r>
                <a:rPr lang="en-US" sz="1000" dirty="0" smtClean="0"/>
                <a:t>IDataAccessorStrategy</a:t>
              </a:r>
              <a:endParaRPr lang="en-US" sz="1000" dirty="0"/>
            </a:p>
          </p:txBody>
        </p:sp>
      </p:grpSp>
      <p:grpSp>
        <p:nvGrpSpPr>
          <p:cNvPr id="43" name="Group 42"/>
          <p:cNvGrpSpPr/>
          <p:nvPr/>
        </p:nvGrpSpPr>
        <p:grpSpPr>
          <a:xfrm>
            <a:off x="6143638" y="2786060"/>
            <a:ext cx="71437" cy="1428279"/>
            <a:chOff x="5571338" y="858026"/>
            <a:chExt cx="71436" cy="2357454"/>
          </a:xfrm>
        </p:grpSpPr>
        <p:cxnSp>
          <p:nvCxnSpPr>
            <p:cNvPr id="44" name="Straight Connector 43"/>
            <p:cNvCxnSpPr/>
            <p:nvPr/>
          </p:nvCxnSpPr>
          <p:spPr>
            <a:xfrm rot="5400000">
              <a:off x="4393405" y="2035959"/>
              <a:ext cx="2357454"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572132" y="1919234"/>
              <a:ext cx="70642" cy="94250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46" name="Group 45"/>
          <p:cNvGrpSpPr/>
          <p:nvPr/>
        </p:nvGrpSpPr>
        <p:grpSpPr>
          <a:xfrm>
            <a:off x="5572134" y="2143116"/>
            <a:ext cx="1285884" cy="656295"/>
            <a:chOff x="1393009" y="1214422"/>
            <a:chExt cx="1928826" cy="896835"/>
          </a:xfrm>
        </p:grpSpPr>
        <p:pic>
          <p:nvPicPr>
            <p:cNvPr id="47" name="Picture 46"/>
            <p:cNvPicPr>
              <a:picLocks noChangeAspect="1" noChangeArrowheads="1"/>
            </p:cNvPicPr>
            <p:nvPr/>
          </p:nvPicPr>
          <p:blipFill>
            <a:blip r:embed="rId2"/>
            <a:srcRect/>
            <a:stretch>
              <a:fillRect/>
            </a:stretch>
          </p:blipFill>
          <p:spPr bwMode="auto">
            <a:xfrm>
              <a:off x="1928794" y="1214422"/>
              <a:ext cx="635004" cy="714380"/>
            </a:xfrm>
            <a:prstGeom prst="rect">
              <a:avLst/>
            </a:prstGeom>
            <a:noFill/>
            <a:ln w="9525">
              <a:noFill/>
              <a:miter lim="800000"/>
              <a:headEnd/>
              <a:tailEnd/>
            </a:ln>
            <a:effectLst/>
          </p:spPr>
        </p:pic>
        <p:sp>
          <p:nvSpPr>
            <p:cNvPr id="48" name="TextBox 47"/>
            <p:cNvSpPr txBox="1"/>
            <p:nvPr/>
          </p:nvSpPr>
          <p:spPr>
            <a:xfrm>
              <a:off x="1393009" y="1774793"/>
              <a:ext cx="1928826" cy="336464"/>
            </a:xfrm>
            <a:prstGeom prst="rect">
              <a:avLst/>
            </a:prstGeom>
            <a:noFill/>
          </p:spPr>
          <p:txBody>
            <a:bodyPr wrap="square" rtlCol="0">
              <a:spAutoFit/>
            </a:bodyPr>
            <a:lstStyle/>
            <a:p>
              <a:r>
                <a:rPr lang="en-US" sz="1000" dirty="0" err="1" smtClean="0"/>
                <a:t>IDataItemCollection</a:t>
              </a:r>
              <a:endParaRPr lang="en-US" sz="1000" dirty="0"/>
            </a:p>
          </p:txBody>
        </p:sp>
      </p:grpSp>
      <p:cxnSp>
        <p:nvCxnSpPr>
          <p:cNvPr id="50" name="Straight Connector 49"/>
          <p:cNvCxnSpPr/>
          <p:nvPr/>
        </p:nvCxnSpPr>
        <p:spPr>
          <a:xfrm rot="5400000">
            <a:off x="6644740" y="3499405"/>
            <a:ext cx="1428279"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6786581" y="2143116"/>
            <a:ext cx="1285884" cy="656295"/>
            <a:chOff x="1393009" y="1214422"/>
            <a:chExt cx="1928826" cy="896835"/>
          </a:xfrm>
        </p:grpSpPr>
        <p:pic>
          <p:nvPicPr>
            <p:cNvPr id="53" name="Picture 52"/>
            <p:cNvPicPr>
              <a:picLocks noChangeAspect="1" noChangeArrowheads="1"/>
            </p:cNvPicPr>
            <p:nvPr/>
          </p:nvPicPr>
          <p:blipFill>
            <a:blip r:embed="rId2"/>
            <a:srcRect/>
            <a:stretch>
              <a:fillRect/>
            </a:stretch>
          </p:blipFill>
          <p:spPr bwMode="auto">
            <a:xfrm>
              <a:off x="1928794" y="1214422"/>
              <a:ext cx="635004" cy="714380"/>
            </a:xfrm>
            <a:prstGeom prst="rect">
              <a:avLst/>
            </a:prstGeom>
            <a:noFill/>
            <a:ln w="9525">
              <a:noFill/>
              <a:miter lim="800000"/>
              <a:headEnd/>
              <a:tailEnd/>
            </a:ln>
            <a:effectLst/>
          </p:spPr>
        </p:pic>
        <p:sp>
          <p:nvSpPr>
            <p:cNvPr id="54" name="TextBox 53"/>
            <p:cNvSpPr txBox="1"/>
            <p:nvPr/>
          </p:nvSpPr>
          <p:spPr>
            <a:xfrm>
              <a:off x="1393009" y="1774793"/>
              <a:ext cx="1928826" cy="336464"/>
            </a:xfrm>
            <a:prstGeom prst="rect">
              <a:avLst/>
            </a:prstGeom>
            <a:noFill/>
          </p:spPr>
          <p:txBody>
            <a:bodyPr wrap="square" rtlCol="0">
              <a:spAutoFit/>
            </a:bodyPr>
            <a:lstStyle/>
            <a:p>
              <a:r>
                <a:rPr lang="en-US" sz="1000" dirty="0" err="1" smtClean="0"/>
                <a:t>IDataHandlingPolicy</a:t>
              </a:r>
              <a:endParaRPr lang="en-US" sz="1000" dirty="0"/>
            </a:p>
          </p:txBody>
        </p:sp>
      </p:grpSp>
      <p:cxnSp>
        <p:nvCxnSpPr>
          <p:cNvPr id="55" name="Straight Arrow Connector 54"/>
          <p:cNvCxnSpPr/>
          <p:nvPr/>
        </p:nvCxnSpPr>
        <p:spPr>
          <a:xfrm>
            <a:off x="3143242" y="3143250"/>
            <a:ext cx="71438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071802" y="2957455"/>
            <a:ext cx="642943" cy="246221"/>
          </a:xfrm>
          <a:prstGeom prst="rect">
            <a:avLst/>
          </a:prstGeom>
          <a:noFill/>
        </p:spPr>
        <p:txBody>
          <a:bodyPr wrap="square" rtlCol="0">
            <a:spAutoFit/>
          </a:bodyPr>
          <a:lstStyle/>
          <a:p>
            <a:pPr algn="r"/>
            <a:r>
              <a:rPr lang="en-US" sz="1000" dirty="0" smtClean="0"/>
              <a:t>Load</a:t>
            </a:r>
            <a:endParaRPr lang="en-US" sz="1000" dirty="0"/>
          </a:p>
        </p:txBody>
      </p:sp>
      <p:sp>
        <p:nvSpPr>
          <p:cNvPr id="58" name="TextBox 57"/>
          <p:cNvSpPr txBox="1"/>
          <p:nvPr/>
        </p:nvSpPr>
        <p:spPr>
          <a:xfrm>
            <a:off x="2643175" y="71414"/>
            <a:ext cx="1500197" cy="553998"/>
          </a:xfrm>
          <a:prstGeom prst="rect">
            <a:avLst/>
          </a:prstGeom>
          <a:noFill/>
        </p:spPr>
        <p:txBody>
          <a:bodyPr wrap="square" rtlCol="0">
            <a:spAutoFit/>
          </a:bodyPr>
          <a:lstStyle/>
          <a:p>
            <a:pPr>
              <a:buFont typeface="Arial" pitchFamily="34" charset="0"/>
              <a:buChar char="•"/>
            </a:pPr>
            <a:r>
              <a:rPr lang="en-US" sz="1000" dirty="0" smtClean="0">
                <a:solidFill>
                  <a:schemeClr val="tx2"/>
                </a:solidFill>
              </a:rPr>
              <a:t> Save all on edit</a:t>
            </a:r>
            <a:endParaRPr lang="en-US" sz="1000" dirty="0">
              <a:solidFill>
                <a:schemeClr val="tx2"/>
              </a:solidFill>
            </a:endParaRPr>
          </a:p>
          <a:p>
            <a:pPr>
              <a:buFont typeface="Arial" pitchFamily="34" charset="0"/>
              <a:buChar char="•"/>
            </a:pPr>
            <a:r>
              <a:rPr lang="en-US" sz="1000" dirty="0" smtClean="0">
                <a:solidFill>
                  <a:schemeClr val="tx2"/>
                </a:solidFill>
              </a:rPr>
              <a:t> Save individual on edit</a:t>
            </a:r>
          </a:p>
          <a:p>
            <a:pPr>
              <a:buFont typeface="Arial" pitchFamily="34" charset="0"/>
              <a:buChar char="•"/>
            </a:pPr>
            <a:r>
              <a:rPr lang="en-US" sz="1000" dirty="0" smtClean="0">
                <a:solidFill>
                  <a:schemeClr val="tx2"/>
                </a:solidFill>
              </a:rPr>
              <a:t> Save changes manually</a:t>
            </a:r>
          </a:p>
        </p:txBody>
      </p:sp>
      <p:sp>
        <p:nvSpPr>
          <p:cNvPr id="59" name="TextBox 58"/>
          <p:cNvSpPr txBox="1"/>
          <p:nvPr/>
        </p:nvSpPr>
        <p:spPr>
          <a:xfrm>
            <a:off x="3714744" y="1231930"/>
            <a:ext cx="1428760" cy="553998"/>
          </a:xfrm>
          <a:prstGeom prst="rect">
            <a:avLst/>
          </a:prstGeom>
          <a:noFill/>
        </p:spPr>
        <p:txBody>
          <a:bodyPr wrap="square" rtlCol="0">
            <a:spAutoFit/>
          </a:bodyPr>
          <a:lstStyle/>
          <a:p>
            <a:pPr>
              <a:buFont typeface="Arial" pitchFamily="34" charset="0"/>
              <a:buChar char="•"/>
            </a:pPr>
            <a:r>
              <a:rPr lang="en-US" sz="1000" dirty="0" smtClean="0">
                <a:solidFill>
                  <a:schemeClr val="tx2"/>
                </a:solidFill>
              </a:rPr>
              <a:t> Something added</a:t>
            </a:r>
          </a:p>
          <a:p>
            <a:pPr>
              <a:buFont typeface="Arial" pitchFamily="34" charset="0"/>
              <a:buChar char="•"/>
            </a:pPr>
            <a:r>
              <a:rPr lang="en-US" sz="1000" dirty="0" smtClean="0">
                <a:solidFill>
                  <a:schemeClr val="tx2"/>
                </a:solidFill>
              </a:rPr>
              <a:t> Something edited</a:t>
            </a:r>
          </a:p>
          <a:p>
            <a:pPr>
              <a:buFont typeface="Arial" pitchFamily="34" charset="0"/>
              <a:buChar char="•"/>
            </a:pPr>
            <a:r>
              <a:rPr lang="en-US" sz="1000" dirty="0" smtClean="0">
                <a:solidFill>
                  <a:schemeClr val="tx2"/>
                </a:solidFill>
              </a:rPr>
              <a:t> Something deleted</a:t>
            </a:r>
          </a:p>
        </p:txBody>
      </p:sp>
      <p:sp>
        <p:nvSpPr>
          <p:cNvPr id="60" name="TextBox 59"/>
          <p:cNvSpPr txBox="1"/>
          <p:nvPr/>
        </p:nvSpPr>
        <p:spPr>
          <a:xfrm>
            <a:off x="1000100" y="357166"/>
            <a:ext cx="857256" cy="861774"/>
          </a:xfrm>
          <a:prstGeom prst="rect">
            <a:avLst/>
          </a:prstGeom>
          <a:noFill/>
        </p:spPr>
        <p:txBody>
          <a:bodyPr wrap="square" rtlCol="0">
            <a:spAutoFit/>
          </a:bodyPr>
          <a:lstStyle/>
          <a:p>
            <a:pPr>
              <a:buFont typeface="Arial" pitchFamily="34" charset="0"/>
              <a:buChar char="•"/>
            </a:pPr>
            <a:r>
              <a:rPr lang="en-US" sz="1000" dirty="0" smtClean="0">
                <a:solidFill>
                  <a:schemeClr val="tx2"/>
                </a:solidFill>
              </a:rPr>
              <a:t> Add</a:t>
            </a:r>
          </a:p>
          <a:p>
            <a:pPr>
              <a:buFont typeface="Arial" pitchFamily="34" charset="0"/>
              <a:buChar char="•"/>
            </a:pPr>
            <a:r>
              <a:rPr lang="en-US" sz="1000" dirty="0" smtClean="0">
                <a:solidFill>
                  <a:schemeClr val="tx2"/>
                </a:solidFill>
              </a:rPr>
              <a:t> Update</a:t>
            </a:r>
          </a:p>
          <a:p>
            <a:pPr>
              <a:buFont typeface="Arial" pitchFamily="34" charset="0"/>
              <a:buChar char="•"/>
            </a:pPr>
            <a:r>
              <a:rPr lang="en-US" sz="1000" dirty="0" smtClean="0">
                <a:solidFill>
                  <a:schemeClr val="tx2"/>
                </a:solidFill>
              </a:rPr>
              <a:t> Delete</a:t>
            </a:r>
          </a:p>
          <a:p>
            <a:pPr>
              <a:buFont typeface="Arial" pitchFamily="34" charset="0"/>
              <a:buChar char="•"/>
            </a:pPr>
            <a:r>
              <a:rPr lang="en-US" sz="1000" dirty="0" smtClean="0">
                <a:solidFill>
                  <a:schemeClr val="tx2"/>
                </a:solidFill>
              </a:rPr>
              <a:t> Get</a:t>
            </a:r>
          </a:p>
          <a:p>
            <a:pPr>
              <a:buFont typeface="Arial" pitchFamily="34" charset="0"/>
              <a:buChar char="•"/>
            </a:pPr>
            <a:r>
              <a:rPr lang="en-US" sz="1000" dirty="0" smtClean="0">
                <a:solidFill>
                  <a:schemeClr val="tx2"/>
                </a:solidFill>
              </a:rPr>
              <a:t> </a:t>
            </a:r>
            <a:r>
              <a:rPr lang="en-US" sz="1000" dirty="0" err="1" smtClean="0">
                <a:solidFill>
                  <a:schemeClr val="tx2"/>
                </a:solidFill>
              </a:rPr>
              <a:t>GetAll</a:t>
            </a:r>
            <a:endParaRPr lang="en-US" sz="1000" dirty="0" smtClean="0">
              <a:solidFill>
                <a:schemeClr val="tx2"/>
              </a:solidFill>
            </a:endParaRPr>
          </a:p>
        </p:txBody>
      </p:sp>
      <p:sp>
        <p:nvSpPr>
          <p:cNvPr id="61" name="TextBox 60"/>
          <p:cNvSpPr txBox="1"/>
          <p:nvPr/>
        </p:nvSpPr>
        <p:spPr>
          <a:xfrm>
            <a:off x="2214545" y="1643050"/>
            <a:ext cx="857256" cy="400110"/>
          </a:xfrm>
          <a:prstGeom prst="rect">
            <a:avLst/>
          </a:prstGeom>
          <a:noFill/>
        </p:spPr>
        <p:txBody>
          <a:bodyPr wrap="square" rtlCol="0">
            <a:spAutoFit/>
          </a:bodyPr>
          <a:lstStyle/>
          <a:p>
            <a:pPr>
              <a:buFont typeface="Arial" pitchFamily="34" charset="0"/>
              <a:buChar char="•"/>
            </a:pPr>
            <a:r>
              <a:rPr lang="en-US" sz="1000" dirty="0" smtClean="0">
                <a:solidFill>
                  <a:schemeClr val="tx2"/>
                </a:solidFill>
              </a:rPr>
              <a:t> Load</a:t>
            </a:r>
          </a:p>
          <a:p>
            <a:pPr>
              <a:buFont typeface="Arial" pitchFamily="34" charset="0"/>
              <a:buChar char="•"/>
            </a:pPr>
            <a:r>
              <a:rPr lang="en-US" sz="1000" dirty="0" smtClean="0">
                <a:solidFill>
                  <a:schemeClr val="tx2"/>
                </a:solidFill>
              </a:rPr>
              <a:t> Save</a:t>
            </a:r>
          </a:p>
        </p:txBody>
      </p:sp>
      <p:cxnSp>
        <p:nvCxnSpPr>
          <p:cNvPr id="62" name="Straight Arrow Connector 61"/>
          <p:cNvCxnSpPr/>
          <p:nvPr/>
        </p:nvCxnSpPr>
        <p:spPr>
          <a:xfrm>
            <a:off x="3929060" y="3284538"/>
            <a:ext cx="1071571"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5072068" y="3436937"/>
            <a:ext cx="1071571"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072068" y="3641727"/>
            <a:ext cx="1071571"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10800000" flipV="1">
            <a:off x="5072068" y="3784602"/>
            <a:ext cx="1071571"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10800000" flipV="1">
            <a:off x="3929060" y="3929066"/>
            <a:ext cx="1071571"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000496" y="3071810"/>
            <a:ext cx="642943" cy="246221"/>
          </a:xfrm>
          <a:prstGeom prst="rect">
            <a:avLst/>
          </a:prstGeom>
          <a:noFill/>
        </p:spPr>
        <p:txBody>
          <a:bodyPr wrap="square" rtlCol="0">
            <a:spAutoFit/>
          </a:bodyPr>
          <a:lstStyle/>
          <a:p>
            <a:pPr algn="r"/>
            <a:r>
              <a:rPr lang="en-US" sz="1000" dirty="0" err="1" smtClean="0"/>
              <a:t>GetAll</a:t>
            </a:r>
            <a:endParaRPr lang="en-US" sz="1000" dirty="0"/>
          </a:p>
        </p:txBody>
      </p:sp>
      <p:sp>
        <p:nvSpPr>
          <p:cNvPr id="70" name="TextBox 69"/>
          <p:cNvSpPr txBox="1"/>
          <p:nvPr/>
        </p:nvSpPr>
        <p:spPr>
          <a:xfrm>
            <a:off x="5214942" y="3254217"/>
            <a:ext cx="642943" cy="246221"/>
          </a:xfrm>
          <a:prstGeom prst="rect">
            <a:avLst/>
          </a:prstGeom>
          <a:noFill/>
        </p:spPr>
        <p:txBody>
          <a:bodyPr wrap="square" rtlCol="0">
            <a:spAutoFit/>
          </a:bodyPr>
          <a:lstStyle/>
          <a:p>
            <a:pPr algn="r"/>
            <a:r>
              <a:rPr lang="en-US" sz="1000" dirty="0" smtClean="0"/>
              <a:t>New</a:t>
            </a:r>
            <a:endParaRPr lang="en-US" sz="1000" dirty="0"/>
          </a:p>
        </p:txBody>
      </p:sp>
      <p:sp>
        <p:nvSpPr>
          <p:cNvPr id="71" name="TextBox 70"/>
          <p:cNvSpPr txBox="1"/>
          <p:nvPr/>
        </p:nvSpPr>
        <p:spPr>
          <a:xfrm>
            <a:off x="5214942" y="3468531"/>
            <a:ext cx="642943" cy="246221"/>
          </a:xfrm>
          <a:prstGeom prst="rect">
            <a:avLst/>
          </a:prstGeom>
          <a:noFill/>
        </p:spPr>
        <p:txBody>
          <a:bodyPr wrap="square" rtlCol="0">
            <a:spAutoFit/>
          </a:bodyPr>
          <a:lstStyle/>
          <a:p>
            <a:pPr algn="r"/>
            <a:r>
              <a:rPr lang="en-US" sz="1000" dirty="0" smtClean="0"/>
              <a:t>Add</a:t>
            </a:r>
            <a:endParaRPr lang="en-US" sz="1000" dirty="0"/>
          </a:p>
        </p:txBody>
      </p:sp>
      <p:grpSp>
        <p:nvGrpSpPr>
          <p:cNvPr id="73" name="Group 72"/>
          <p:cNvGrpSpPr/>
          <p:nvPr/>
        </p:nvGrpSpPr>
        <p:grpSpPr>
          <a:xfrm>
            <a:off x="3856826" y="5072555"/>
            <a:ext cx="72233" cy="1428279"/>
            <a:chOff x="5571338" y="858026"/>
            <a:chExt cx="72233" cy="2357454"/>
          </a:xfrm>
        </p:grpSpPr>
        <p:cxnSp>
          <p:nvCxnSpPr>
            <p:cNvPr id="74" name="Straight Connector 73"/>
            <p:cNvCxnSpPr/>
            <p:nvPr/>
          </p:nvCxnSpPr>
          <p:spPr>
            <a:xfrm rot="5400000">
              <a:off x="4393405" y="2035959"/>
              <a:ext cx="2357454"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5572132" y="1446794"/>
              <a:ext cx="71439" cy="15328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76" name="Round Diagonal Corner Rectangle 75"/>
          <p:cNvSpPr/>
          <p:nvPr/>
        </p:nvSpPr>
        <p:spPr>
          <a:xfrm>
            <a:off x="3500432" y="4572009"/>
            <a:ext cx="714380"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Data</a:t>
            </a:r>
          </a:p>
          <a:p>
            <a:pPr algn="ctr"/>
            <a:r>
              <a:rPr lang="en-US" sz="1000" dirty="0" smtClean="0">
                <a:solidFill>
                  <a:schemeClr val="tx1"/>
                </a:solidFill>
              </a:rPr>
              <a:t>Manager</a:t>
            </a:r>
            <a:endParaRPr lang="en-US" sz="1000" dirty="0">
              <a:solidFill>
                <a:schemeClr val="tx1"/>
              </a:solidFill>
            </a:endParaRPr>
          </a:p>
        </p:txBody>
      </p:sp>
      <p:grpSp>
        <p:nvGrpSpPr>
          <p:cNvPr id="77" name="Group 76"/>
          <p:cNvGrpSpPr/>
          <p:nvPr/>
        </p:nvGrpSpPr>
        <p:grpSpPr>
          <a:xfrm>
            <a:off x="5000626" y="5072075"/>
            <a:ext cx="71440" cy="1428279"/>
            <a:chOff x="5571334" y="858026"/>
            <a:chExt cx="71440" cy="2357454"/>
          </a:xfrm>
        </p:grpSpPr>
        <p:cxnSp>
          <p:nvCxnSpPr>
            <p:cNvPr id="78" name="Straight Connector 77"/>
            <p:cNvCxnSpPr/>
            <p:nvPr/>
          </p:nvCxnSpPr>
          <p:spPr>
            <a:xfrm rot="5400000">
              <a:off x="4393405" y="2035959"/>
              <a:ext cx="2357454"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flipH="1">
              <a:off x="5571334" y="2744623"/>
              <a:ext cx="71440" cy="2358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80" name="Group 79"/>
          <p:cNvGrpSpPr/>
          <p:nvPr/>
        </p:nvGrpSpPr>
        <p:grpSpPr>
          <a:xfrm>
            <a:off x="4286249" y="4429131"/>
            <a:ext cx="1428760" cy="656295"/>
            <a:chOff x="1178695" y="1214422"/>
            <a:chExt cx="2143140" cy="896835"/>
          </a:xfrm>
        </p:grpSpPr>
        <p:pic>
          <p:nvPicPr>
            <p:cNvPr id="81" name="Picture 80"/>
            <p:cNvPicPr>
              <a:picLocks noChangeAspect="1" noChangeArrowheads="1"/>
            </p:cNvPicPr>
            <p:nvPr/>
          </p:nvPicPr>
          <p:blipFill>
            <a:blip r:embed="rId2"/>
            <a:srcRect/>
            <a:stretch>
              <a:fillRect/>
            </a:stretch>
          </p:blipFill>
          <p:spPr bwMode="auto">
            <a:xfrm>
              <a:off x="1928794" y="1214422"/>
              <a:ext cx="635004" cy="714380"/>
            </a:xfrm>
            <a:prstGeom prst="rect">
              <a:avLst/>
            </a:prstGeom>
            <a:noFill/>
            <a:ln w="9525">
              <a:noFill/>
              <a:miter lim="800000"/>
              <a:headEnd/>
              <a:tailEnd/>
            </a:ln>
            <a:effectLst/>
          </p:spPr>
        </p:pic>
        <p:sp>
          <p:nvSpPr>
            <p:cNvPr id="82" name="TextBox 81"/>
            <p:cNvSpPr txBox="1"/>
            <p:nvPr/>
          </p:nvSpPr>
          <p:spPr>
            <a:xfrm>
              <a:off x="1178695" y="1774793"/>
              <a:ext cx="2143140" cy="336464"/>
            </a:xfrm>
            <a:prstGeom prst="rect">
              <a:avLst/>
            </a:prstGeom>
            <a:noFill/>
          </p:spPr>
          <p:txBody>
            <a:bodyPr wrap="square" rtlCol="0">
              <a:spAutoFit/>
            </a:bodyPr>
            <a:lstStyle/>
            <a:p>
              <a:r>
                <a:rPr lang="en-US" sz="1000" dirty="0" smtClean="0"/>
                <a:t>IDataAccessorStrategy</a:t>
              </a:r>
              <a:endParaRPr lang="en-US" sz="1000" dirty="0"/>
            </a:p>
          </p:txBody>
        </p:sp>
      </p:grpSp>
      <p:grpSp>
        <p:nvGrpSpPr>
          <p:cNvPr id="83" name="Group 82"/>
          <p:cNvGrpSpPr/>
          <p:nvPr/>
        </p:nvGrpSpPr>
        <p:grpSpPr>
          <a:xfrm>
            <a:off x="6143637" y="5072075"/>
            <a:ext cx="71438" cy="1428279"/>
            <a:chOff x="5571338" y="858026"/>
            <a:chExt cx="71437" cy="2357454"/>
          </a:xfrm>
        </p:grpSpPr>
        <p:cxnSp>
          <p:nvCxnSpPr>
            <p:cNvPr id="84" name="Straight Connector 83"/>
            <p:cNvCxnSpPr/>
            <p:nvPr/>
          </p:nvCxnSpPr>
          <p:spPr>
            <a:xfrm rot="5400000">
              <a:off x="4393405" y="2035959"/>
              <a:ext cx="2357454"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5572132" y="1683411"/>
              <a:ext cx="70643" cy="129703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86" name="Group 85"/>
          <p:cNvGrpSpPr/>
          <p:nvPr/>
        </p:nvGrpSpPr>
        <p:grpSpPr>
          <a:xfrm>
            <a:off x="5572133" y="4429131"/>
            <a:ext cx="1285884" cy="656295"/>
            <a:chOff x="1393009" y="1214422"/>
            <a:chExt cx="1928826" cy="896835"/>
          </a:xfrm>
        </p:grpSpPr>
        <p:pic>
          <p:nvPicPr>
            <p:cNvPr id="87" name="Picture 86"/>
            <p:cNvPicPr>
              <a:picLocks noChangeAspect="1" noChangeArrowheads="1"/>
            </p:cNvPicPr>
            <p:nvPr/>
          </p:nvPicPr>
          <p:blipFill>
            <a:blip r:embed="rId2"/>
            <a:srcRect/>
            <a:stretch>
              <a:fillRect/>
            </a:stretch>
          </p:blipFill>
          <p:spPr bwMode="auto">
            <a:xfrm>
              <a:off x="1928794" y="1214422"/>
              <a:ext cx="635004" cy="714380"/>
            </a:xfrm>
            <a:prstGeom prst="rect">
              <a:avLst/>
            </a:prstGeom>
            <a:noFill/>
            <a:ln w="9525">
              <a:noFill/>
              <a:miter lim="800000"/>
              <a:headEnd/>
              <a:tailEnd/>
            </a:ln>
            <a:effectLst/>
          </p:spPr>
        </p:pic>
        <p:sp>
          <p:nvSpPr>
            <p:cNvPr id="88" name="TextBox 87"/>
            <p:cNvSpPr txBox="1"/>
            <p:nvPr/>
          </p:nvSpPr>
          <p:spPr>
            <a:xfrm>
              <a:off x="1393009" y="1774793"/>
              <a:ext cx="1928826" cy="336464"/>
            </a:xfrm>
            <a:prstGeom prst="rect">
              <a:avLst/>
            </a:prstGeom>
            <a:noFill/>
          </p:spPr>
          <p:txBody>
            <a:bodyPr wrap="square" rtlCol="0">
              <a:spAutoFit/>
            </a:bodyPr>
            <a:lstStyle/>
            <a:p>
              <a:r>
                <a:rPr lang="en-US" sz="1000" dirty="0" err="1" smtClean="0"/>
                <a:t>IDataItemCollection</a:t>
              </a:r>
              <a:endParaRPr lang="en-US" sz="1000" dirty="0"/>
            </a:p>
          </p:txBody>
        </p:sp>
      </p:grpSp>
      <p:grpSp>
        <p:nvGrpSpPr>
          <p:cNvPr id="89" name="Group 88"/>
          <p:cNvGrpSpPr/>
          <p:nvPr/>
        </p:nvGrpSpPr>
        <p:grpSpPr>
          <a:xfrm>
            <a:off x="7358084" y="5072075"/>
            <a:ext cx="71437" cy="1428279"/>
            <a:chOff x="5571338" y="858026"/>
            <a:chExt cx="71436" cy="2357454"/>
          </a:xfrm>
        </p:grpSpPr>
        <p:cxnSp>
          <p:nvCxnSpPr>
            <p:cNvPr id="90" name="Straight Connector 89"/>
            <p:cNvCxnSpPr/>
            <p:nvPr/>
          </p:nvCxnSpPr>
          <p:spPr>
            <a:xfrm rot="5400000">
              <a:off x="4393405" y="2035959"/>
              <a:ext cx="2357454"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5572132" y="2390885"/>
              <a:ext cx="70642" cy="5895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92" name="Group 91"/>
          <p:cNvGrpSpPr/>
          <p:nvPr/>
        </p:nvGrpSpPr>
        <p:grpSpPr>
          <a:xfrm>
            <a:off x="6786580" y="4429131"/>
            <a:ext cx="1285884" cy="656295"/>
            <a:chOff x="1393009" y="1214422"/>
            <a:chExt cx="1928826" cy="896835"/>
          </a:xfrm>
        </p:grpSpPr>
        <p:pic>
          <p:nvPicPr>
            <p:cNvPr id="93" name="Picture 92"/>
            <p:cNvPicPr>
              <a:picLocks noChangeAspect="1" noChangeArrowheads="1"/>
            </p:cNvPicPr>
            <p:nvPr/>
          </p:nvPicPr>
          <p:blipFill>
            <a:blip r:embed="rId2"/>
            <a:srcRect/>
            <a:stretch>
              <a:fillRect/>
            </a:stretch>
          </p:blipFill>
          <p:spPr bwMode="auto">
            <a:xfrm>
              <a:off x="1928794" y="1214422"/>
              <a:ext cx="635004" cy="714380"/>
            </a:xfrm>
            <a:prstGeom prst="rect">
              <a:avLst/>
            </a:prstGeom>
            <a:noFill/>
            <a:ln w="9525">
              <a:noFill/>
              <a:miter lim="800000"/>
              <a:headEnd/>
              <a:tailEnd/>
            </a:ln>
            <a:effectLst/>
          </p:spPr>
        </p:pic>
        <p:sp>
          <p:nvSpPr>
            <p:cNvPr id="94" name="TextBox 93"/>
            <p:cNvSpPr txBox="1"/>
            <p:nvPr/>
          </p:nvSpPr>
          <p:spPr>
            <a:xfrm>
              <a:off x="1393009" y="1774793"/>
              <a:ext cx="1928826" cy="336464"/>
            </a:xfrm>
            <a:prstGeom prst="rect">
              <a:avLst/>
            </a:prstGeom>
            <a:noFill/>
          </p:spPr>
          <p:txBody>
            <a:bodyPr wrap="square" rtlCol="0">
              <a:spAutoFit/>
            </a:bodyPr>
            <a:lstStyle/>
            <a:p>
              <a:r>
                <a:rPr lang="en-US" sz="1000" dirty="0" err="1" smtClean="0"/>
                <a:t>IDataHandlingPolicy</a:t>
              </a:r>
              <a:endParaRPr lang="en-US" sz="1000" dirty="0"/>
            </a:p>
          </p:txBody>
        </p:sp>
      </p:grpSp>
      <p:cxnSp>
        <p:nvCxnSpPr>
          <p:cNvPr id="95" name="Straight Arrow Connector 94"/>
          <p:cNvCxnSpPr/>
          <p:nvPr/>
        </p:nvCxnSpPr>
        <p:spPr>
          <a:xfrm>
            <a:off x="3143241" y="5429265"/>
            <a:ext cx="71438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3143241" y="5572140"/>
            <a:ext cx="3000396"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rot="10800000">
            <a:off x="3929059" y="5786454"/>
            <a:ext cx="2214578"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rot="10800000" flipV="1">
            <a:off x="5072068" y="6215080"/>
            <a:ext cx="2286017"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4929191" y="5357825"/>
            <a:ext cx="928693" cy="246221"/>
          </a:xfrm>
          <a:prstGeom prst="rect">
            <a:avLst/>
          </a:prstGeom>
          <a:noFill/>
        </p:spPr>
        <p:txBody>
          <a:bodyPr wrap="square" rtlCol="0">
            <a:spAutoFit/>
          </a:bodyPr>
          <a:lstStyle/>
          <a:p>
            <a:pPr algn="r"/>
            <a:r>
              <a:rPr lang="en-US" sz="1000" dirty="0" smtClean="0"/>
              <a:t>Edit Item</a:t>
            </a:r>
            <a:endParaRPr lang="en-US" sz="1000" dirty="0"/>
          </a:p>
        </p:txBody>
      </p:sp>
      <p:sp>
        <p:nvSpPr>
          <p:cNvPr id="102" name="TextBox 101"/>
          <p:cNvSpPr txBox="1"/>
          <p:nvPr/>
        </p:nvSpPr>
        <p:spPr>
          <a:xfrm>
            <a:off x="4500564" y="5611671"/>
            <a:ext cx="1357321" cy="246221"/>
          </a:xfrm>
          <a:prstGeom prst="rect">
            <a:avLst/>
          </a:prstGeom>
          <a:noFill/>
        </p:spPr>
        <p:txBody>
          <a:bodyPr wrap="square" rtlCol="0">
            <a:spAutoFit/>
          </a:bodyPr>
          <a:lstStyle/>
          <a:p>
            <a:pPr algn="r"/>
            <a:r>
              <a:rPr lang="en-US" sz="1000" dirty="0" smtClean="0"/>
              <a:t>Item Edited Event</a:t>
            </a:r>
            <a:endParaRPr lang="en-US" sz="1000" dirty="0"/>
          </a:p>
        </p:txBody>
      </p:sp>
      <p:sp>
        <p:nvSpPr>
          <p:cNvPr id="104" name="TextBox 103"/>
          <p:cNvSpPr txBox="1"/>
          <p:nvPr/>
        </p:nvSpPr>
        <p:spPr>
          <a:xfrm>
            <a:off x="2428860" y="5254481"/>
            <a:ext cx="1357323" cy="246221"/>
          </a:xfrm>
          <a:prstGeom prst="rect">
            <a:avLst/>
          </a:prstGeom>
          <a:noFill/>
        </p:spPr>
        <p:txBody>
          <a:bodyPr wrap="square" rtlCol="0">
            <a:spAutoFit/>
          </a:bodyPr>
          <a:lstStyle/>
          <a:p>
            <a:pPr algn="r"/>
            <a:r>
              <a:rPr lang="en-US" sz="1000" dirty="0" smtClean="0"/>
              <a:t>Edit Item</a:t>
            </a:r>
            <a:endParaRPr lang="en-US" sz="1000" dirty="0"/>
          </a:p>
        </p:txBody>
      </p:sp>
      <p:cxnSp>
        <p:nvCxnSpPr>
          <p:cNvPr id="118" name="Straight Arrow Connector 117"/>
          <p:cNvCxnSpPr/>
          <p:nvPr/>
        </p:nvCxnSpPr>
        <p:spPr>
          <a:xfrm>
            <a:off x="3929059" y="5999180"/>
            <a:ext cx="342902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5929324" y="5786454"/>
            <a:ext cx="1357321" cy="246221"/>
          </a:xfrm>
          <a:prstGeom prst="rect">
            <a:avLst/>
          </a:prstGeom>
          <a:noFill/>
        </p:spPr>
        <p:txBody>
          <a:bodyPr wrap="square" rtlCol="0">
            <a:spAutoFit/>
          </a:bodyPr>
          <a:lstStyle/>
          <a:p>
            <a:pPr algn="r"/>
            <a:r>
              <a:rPr lang="en-US" sz="1000" dirty="0" err="1" smtClean="0"/>
              <a:t>ItemEdited</a:t>
            </a:r>
            <a:r>
              <a:rPr lang="en-US" sz="1000" dirty="0" smtClean="0"/>
              <a:t>(Id)</a:t>
            </a:r>
            <a:endParaRPr lang="en-US" sz="1000" dirty="0"/>
          </a:p>
        </p:txBody>
      </p:sp>
      <p:sp>
        <p:nvSpPr>
          <p:cNvPr id="122" name="TextBox 121"/>
          <p:cNvSpPr txBox="1"/>
          <p:nvPr/>
        </p:nvSpPr>
        <p:spPr>
          <a:xfrm>
            <a:off x="6357952" y="6040299"/>
            <a:ext cx="928693" cy="246221"/>
          </a:xfrm>
          <a:prstGeom prst="rect">
            <a:avLst/>
          </a:prstGeom>
          <a:noFill/>
        </p:spPr>
        <p:txBody>
          <a:bodyPr wrap="square" rtlCol="0">
            <a:spAutoFit/>
          </a:bodyPr>
          <a:lstStyle/>
          <a:p>
            <a:pPr algn="r"/>
            <a:r>
              <a:rPr lang="en-US" sz="1000" dirty="0" smtClean="0"/>
              <a:t>Perform Logic</a:t>
            </a:r>
            <a:endParaRPr lang="en-US" sz="1000" dirty="0"/>
          </a:p>
        </p:txBody>
      </p:sp>
      <p:sp>
        <p:nvSpPr>
          <p:cNvPr id="123" name="TextBox 122"/>
          <p:cNvSpPr txBox="1"/>
          <p:nvPr/>
        </p:nvSpPr>
        <p:spPr>
          <a:xfrm>
            <a:off x="7429521" y="5946836"/>
            <a:ext cx="1500197" cy="553998"/>
          </a:xfrm>
          <a:prstGeom prst="rect">
            <a:avLst/>
          </a:prstGeom>
          <a:noFill/>
        </p:spPr>
        <p:txBody>
          <a:bodyPr wrap="square" rtlCol="0">
            <a:spAutoFit/>
          </a:bodyPr>
          <a:lstStyle/>
          <a:p>
            <a:r>
              <a:rPr lang="en-US" sz="1000" dirty="0" smtClean="0">
                <a:solidFill>
                  <a:schemeClr val="tx2"/>
                </a:solidFill>
              </a:rPr>
              <a:t>Perform logic according to the current policy implementation</a:t>
            </a:r>
          </a:p>
        </p:txBody>
      </p:sp>
      <p:grpSp>
        <p:nvGrpSpPr>
          <p:cNvPr id="149" name="Group 148"/>
          <p:cNvGrpSpPr/>
          <p:nvPr/>
        </p:nvGrpSpPr>
        <p:grpSpPr>
          <a:xfrm>
            <a:off x="4786315" y="3643314"/>
            <a:ext cx="214314" cy="142876"/>
            <a:chOff x="5999966" y="3643314"/>
            <a:chExt cx="215108" cy="287340"/>
          </a:xfrm>
        </p:grpSpPr>
        <p:cxnSp>
          <p:nvCxnSpPr>
            <p:cNvPr id="138" name="Straight Connector 137"/>
            <p:cNvCxnSpPr/>
            <p:nvPr/>
          </p:nvCxnSpPr>
          <p:spPr>
            <a:xfrm>
              <a:off x="6000760" y="3929066"/>
              <a:ext cx="214314"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rot="5400000" flipH="1" flipV="1">
              <a:off x="5857884" y="3786190"/>
              <a:ext cx="285752"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6000760" y="3643314"/>
              <a:ext cx="214314"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sp>
        <p:nvSpPr>
          <p:cNvPr id="150" name="Rectangle 149"/>
          <p:cNvSpPr/>
          <p:nvPr/>
        </p:nvSpPr>
        <p:spPr>
          <a:xfrm rot="16200000">
            <a:off x="2145426" y="2740821"/>
            <a:ext cx="1452642" cy="400110"/>
          </a:xfrm>
          <a:prstGeom prst="rect">
            <a:avLst/>
          </a:prstGeom>
          <a:noFill/>
        </p:spPr>
        <p:txBody>
          <a:bodyPr wrap="none" lIns="91440" tIns="45720" rIns="91440" bIns="45720">
            <a:spAutoFit/>
          </a:bodyPr>
          <a:lstStyle/>
          <a:p>
            <a:r>
              <a:rPr lang="en-US" sz="2000" b="1" dirty="0" smtClean="0">
                <a:ln w="900" cmpd="sng">
                  <a:solidFill>
                    <a:schemeClr val="tx2">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reflection blurRad="6350" stA="50000" endA="300" endPos="50000" dist="60007" dir="5400000" sy="-100000" algn="bl" rotWithShape="0"/>
                </a:effectLst>
                <a:latin typeface="Arial Rounded MT Bold" pitchFamily="34" charset="0"/>
              </a:rPr>
              <a:t>Load Data</a:t>
            </a:r>
            <a:endParaRPr lang="en-US" sz="2000" b="1" dirty="0">
              <a:ln w="900" cmpd="sng">
                <a:solidFill>
                  <a:schemeClr val="tx2">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reflection blurRad="6350" stA="50000" endA="300" endPos="50000" dist="60007" dir="5400000" sy="-100000" algn="bl" rotWithShape="0"/>
              </a:effectLst>
            </a:endParaRPr>
          </a:p>
        </p:txBody>
      </p:sp>
      <p:sp>
        <p:nvSpPr>
          <p:cNvPr id="151" name="Rectangle 150"/>
          <p:cNvSpPr/>
          <p:nvPr/>
        </p:nvSpPr>
        <p:spPr>
          <a:xfrm rot="16200000">
            <a:off x="2225578" y="4946686"/>
            <a:ext cx="1292341" cy="400110"/>
          </a:xfrm>
          <a:prstGeom prst="rect">
            <a:avLst/>
          </a:prstGeom>
          <a:noFill/>
        </p:spPr>
        <p:txBody>
          <a:bodyPr wrap="none" lIns="91440" tIns="45720" rIns="91440" bIns="45720">
            <a:spAutoFit/>
          </a:bodyPr>
          <a:lstStyle/>
          <a:p>
            <a:pPr algn="r"/>
            <a:r>
              <a:rPr lang="en-US" sz="2000" b="1" dirty="0" smtClean="0">
                <a:ln w="900" cmpd="sng">
                  <a:solidFill>
                    <a:schemeClr val="tx2">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reflection blurRad="6350" stA="50000" endA="300" endPos="50000" dist="60007" dir="5400000" sy="-100000" algn="bl" rotWithShape="0"/>
                </a:effectLst>
                <a:latin typeface="Arial Rounded MT Bold" pitchFamily="34" charset="0"/>
              </a:rPr>
              <a:t>Edit Item</a:t>
            </a:r>
            <a:endParaRPr lang="en-US" sz="2000" b="1" dirty="0">
              <a:ln w="900" cmpd="sng">
                <a:solidFill>
                  <a:schemeClr val="tx2">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reflection blurRad="6350" stA="50000" endA="300" endPos="50000" dist="60007" dir="5400000" sy="-100000" algn="bl" rotWithShape="0"/>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3" name="Straight Arrow Connector 212"/>
          <p:cNvCxnSpPr/>
          <p:nvPr/>
        </p:nvCxnSpPr>
        <p:spPr>
          <a:xfrm>
            <a:off x="785786" y="5715016"/>
            <a:ext cx="2000264" cy="1588"/>
          </a:xfrm>
          <a:prstGeom prst="straightConnector1">
            <a:avLst/>
          </a:prstGeom>
          <a:ln>
            <a:solidFill>
              <a:schemeClr val="bg1">
                <a:lumMod val="75000"/>
              </a:schemeClr>
            </a:solidFill>
            <a:prstDash val="dash"/>
            <a:headEnd type="none"/>
            <a:tailEnd type="none" w="lg" len="lg"/>
          </a:ln>
        </p:spPr>
        <p:style>
          <a:lnRef idx="1">
            <a:schemeClr val="accent1"/>
          </a:lnRef>
          <a:fillRef idx="0">
            <a:schemeClr val="accent1"/>
          </a:fillRef>
          <a:effectRef idx="0">
            <a:schemeClr val="accent1"/>
          </a:effectRef>
          <a:fontRef idx="minor">
            <a:schemeClr val="tx1"/>
          </a:fontRef>
        </p:style>
      </p:cxnSp>
      <p:sp>
        <p:nvSpPr>
          <p:cNvPr id="85" name="Rounded Rectangle 84"/>
          <p:cNvSpPr/>
          <p:nvPr/>
        </p:nvSpPr>
        <p:spPr>
          <a:xfrm>
            <a:off x="2357422" y="2000240"/>
            <a:ext cx="1785950" cy="1643074"/>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7" name="TextBox 86"/>
          <p:cNvSpPr txBox="1"/>
          <p:nvPr/>
        </p:nvSpPr>
        <p:spPr>
          <a:xfrm>
            <a:off x="2428860" y="2000240"/>
            <a:ext cx="1857388" cy="261610"/>
          </a:xfrm>
          <a:prstGeom prst="rect">
            <a:avLst/>
          </a:prstGeom>
          <a:noFill/>
        </p:spPr>
        <p:txBody>
          <a:bodyPr wrap="square" rtlCol="0">
            <a:spAutoFit/>
          </a:bodyPr>
          <a:lstStyle/>
          <a:p>
            <a:r>
              <a:rPr lang="en-GB" sz="1100" dirty="0" smtClean="0">
                <a:solidFill>
                  <a:schemeClr val="accent3">
                    <a:lumMod val="75000"/>
                  </a:schemeClr>
                </a:solidFill>
              </a:rPr>
              <a:t>DataAccessStrategies</a:t>
            </a:r>
            <a:endParaRPr lang="en-US" sz="1100" dirty="0">
              <a:solidFill>
                <a:schemeClr val="accent3">
                  <a:lumMod val="75000"/>
                </a:schemeClr>
              </a:solidFill>
            </a:endParaRPr>
          </a:p>
        </p:txBody>
      </p:sp>
      <p:sp>
        <p:nvSpPr>
          <p:cNvPr id="46" name="Rounded Rectangle 45"/>
          <p:cNvSpPr/>
          <p:nvPr/>
        </p:nvSpPr>
        <p:spPr>
          <a:xfrm>
            <a:off x="142844" y="142852"/>
            <a:ext cx="8786874" cy="4572032"/>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7" name="TextBox 46"/>
          <p:cNvSpPr txBox="1"/>
          <p:nvPr/>
        </p:nvSpPr>
        <p:spPr>
          <a:xfrm>
            <a:off x="4057226" y="142852"/>
            <a:ext cx="2014972" cy="261610"/>
          </a:xfrm>
          <a:prstGeom prst="rect">
            <a:avLst/>
          </a:prstGeom>
          <a:noFill/>
        </p:spPr>
        <p:txBody>
          <a:bodyPr wrap="square" rtlCol="0">
            <a:spAutoFit/>
          </a:bodyPr>
          <a:lstStyle/>
          <a:p>
            <a:r>
              <a:rPr lang="en-GB" sz="1100" dirty="0" smtClean="0">
                <a:solidFill>
                  <a:schemeClr val="accent3">
                    <a:lumMod val="75000"/>
                  </a:schemeClr>
                </a:solidFill>
              </a:rPr>
              <a:t>Smart.Platform.Data</a:t>
            </a:r>
            <a:endParaRPr lang="en-US" sz="1100" dirty="0">
              <a:solidFill>
                <a:schemeClr val="accent3">
                  <a:lumMod val="75000"/>
                </a:schemeClr>
              </a:solidFill>
            </a:endParaRPr>
          </a:p>
        </p:txBody>
      </p:sp>
      <p:sp>
        <p:nvSpPr>
          <p:cNvPr id="37" name="Rounded Rectangle 36"/>
          <p:cNvSpPr/>
          <p:nvPr/>
        </p:nvSpPr>
        <p:spPr>
          <a:xfrm>
            <a:off x="357158" y="2071678"/>
            <a:ext cx="4143404" cy="2500330"/>
          </a:xfrm>
          <a:prstGeom prst="roundRect">
            <a:avLst/>
          </a:prstGeom>
          <a:gradFill>
            <a:gsLst>
              <a:gs pos="0">
                <a:srgbClr val="FFFF99"/>
              </a:gs>
              <a:gs pos="35000">
                <a:srgbClr val="FFFFCC"/>
              </a:gs>
              <a:gs pos="100000">
                <a:srgbClr val="FFFFFF"/>
              </a:gs>
            </a:gsLst>
            <a:lin ang="16200000" scaled="1"/>
          </a:gradFill>
          <a:ln>
            <a:solidFill>
              <a:schemeClr val="accent6">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1" name="TextBox 40"/>
          <p:cNvSpPr txBox="1"/>
          <p:nvPr/>
        </p:nvSpPr>
        <p:spPr>
          <a:xfrm>
            <a:off x="628202" y="2071678"/>
            <a:ext cx="1514906" cy="261610"/>
          </a:xfrm>
          <a:prstGeom prst="rect">
            <a:avLst/>
          </a:prstGeom>
          <a:noFill/>
        </p:spPr>
        <p:txBody>
          <a:bodyPr wrap="square" rtlCol="0">
            <a:spAutoFit/>
          </a:bodyPr>
          <a:lstStyle/>
          <a:p>
            <a:r>
              <a:rPr lang="en-GB" sz="1100" dirty="0" smtClean="0">
                <a:solidFill>
                  <a:schemeClr val="accent6">
                    <a:lumMod val="75000"/>
                  </a:schemeClr>
                </a:solidFill>
              </a:rPr>
              <a:t>Interfaces</a:t>
            </a:r>
            <a:endParaRPr lang="en-US" sz="1100" dirty="0">
              <a:solidFill>
                <a:schemeClr val="accent6">
                  <a:lumMod val="75000"/>
                </a:schemeClr>
              </a:solidFill>
            </a:endParaRPr>
          </a:p>
        </p:txBody>
      </p:sp>
      <p:sp>
        <p:nvSpPr>
          <p:cNvPr id="56" name="Round Diagonal Corner Rectangle 55"/>
          <p:cNvSpPr/>
          <p:nvPr/>
        </p:nvSpPr>
        <p:spPr>
          <a:xfrm>
            <a:off x="500034" y="3929066"/>
            <a:ext cx="1143008" cy="357190"/>
          </a:xfrm>
          <a:prstGeom prst="round2DiagRect">
            <a:avLst/>
          </a:prstGeom>
          <a:solidFill>
            <a:schemeClr val="accent1">
              <a:lumMod val="20000"/>
              <a:lumOff val="80000"/>
            </a:schemeClr>
          </a:solidFill>
          <a:ln w="12700">
            <a:prstDash val="dash"/>
          </a:ln>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endParaRPr lang="en-US" sz="1000" dirty="0">
              <a:solidFill>
                <a:schemeClr val="tx1"/>
              </a:solidFill>
            </a:endParaRPr>
          </a:p>
        </p:txBody>
      </p:sp>
      <p:sp>
        <p:nvSpPr>
          <p:cNvPr id="60" name="Round Diagonal Corner Rectangle 59"/>
          <p:cNvSpPr/>
          <p:nvPr/>
        </p:nvSpPr>
        <p:spPr>
          <a:xfrm>
            <a:off x="500034" y="3214686"/>
            <a:ext cx="1143008" cy="357190"/>
          </a:xfrm>
          <a:prstGeom prst="round2DiagRect">
            <a:avLst/>
          </a:prstGeom>
          <a:solidFill>
            <a:schemeClr val="accent1">
              <a:lumMod val="20000"/>
              <a:lumOff val="80000"/>
            </a:schemeClr>
          </a:solidFill>
          <a:ln w="12700">
            <a:prstDash val="dash"/>
          </a:ln>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a:p>
            <a:pPr algn="ctr"/>
            <a:r>
              <a:rPr lang="en-GB" sz="1000" dirty="0" smtClean="0">
                <a:solidFill>
                  <a:schemeClr val="tx1"/>
                </a:solidFill>
              </a:rPr>
              <a:t>Collection</a:t>
            </a:r>
            <a:endParaRPr lang="en-US" sz="1000" dirty="0">
              <a:solidFill>
                <a:schemeClr val="tx1"/>
              </a:solidFill>
            </a:endParaRPr>
          </a:p>
        </p:txBody>
      </p:sp>
      <p:sp>
        <p:nvSpPr>
          <p:cNvPr id="67" name="Round Diagonal Corner Rectangle 66"/>
          <p:cNvSpPr/>
          <p:nvPr/>
        </p:nvSpPr>
        <p:spPr>
          <a:xfrm>
            <a:off x="1785918" y="3214686"/>
            <a:ext cx="1214446" cy="357190"/>
          </a:xfrm>
          <a:prstGeom prst="round2DiagRect">
            <a:avLst/>
          </a:prstGeom>
          <a:solidFill>
            <a:schemeClr val="accent1">
              <a:lumMod val="20000"/>
              <a:lumOff val="80000"/>
            </a:schemeClr>
          </a:solidFill>
          <a:ln w="12700">
            <a:prstDash val="dash"/>
          </a:ln>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IDataAccess</a:t>
            </a:r>
          </a:p>
          <a:p>
            <a:pPr algn="ctr"/>
            <a:r>
              <a:rPr lang="en-GB" sz="1000" dirty="0" smtClean="0">
                <a:solidFill>
                  <a:schemeClr val="tx1"/>
                </a:solidFill>
              </a:rPr>
              <a:t>Strategy</a:t>
            </a:r>
            <a:endParaRPr lang="en-US" sz="1000" dirty="0">
              <a:solidFill>
                <a:schemeClr val="tx1"/>
              </a:solidFill>
            </a:endParaRPr>
          </a:p>
        </p:txBody>
      </p:sp>
      <p:sp>
        <p:nvSpPr>
          <p:cNvPr id="68" name="Round Diagonal Corner Rectangle 67"/>
          <p:cNvSpPr/>
          <p:nvPr/>
        </p:nvSpPr>
        <p:spPr>
          <a:xfrm>
            <a:off x="3143240" y="3214686"/>
            <a:ext cx="1214446" cy="357190"/>
          </a:xfrm>
          <a:prstGeom prst="round2DiagRect">
            <a:avLst/>
          </a:prstGeom>
          <a:solidFill>
            <a:schemeClr val="accent1">
              <a:lumMod val="20000"/>
              <a:lumOff val="80000"/>
            </a:schemeClr>
          </a:solidFill>
          <a:ln w="12700">
            <a:prstDash val="dash"/>
          </a:ln>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IDataManagementPolicy</a:t>
            </a:r>
            <a:endParaRPr lang="en-US" sz="1000" dirty="0">
              <a:solidFill>
                <a:schemeClr val="tx1"/>
              </a:solidFill>
            </a:endParaRPr>
          </a:p>
        </p:txBody>
      </p:sp>
      <p:sp>
        <p:nvSpPr>
          <p:cNvPr id="69" name="Round Diagonal Corner Rectangle 68"/>
          <p:cNvSpPr/>
          <p:nvPr/>
        </p:nvSpPr>
        <p:spPr>
          <a:xfrm>
            <a:off x="1857356" y="1500174"/>
            <a:ext cx="1214446"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DataItem</a:t>
            </a:r>
          </a:p>
          <a:p>
            <a:pPr algn="ctr"/>
            <a:r>
              <a:rPr lang="en-GB" sz="1000" dirty="0" smtClean="0">
                <a:solidFill>
                  <a:schemeClr val="tx1"/>
                </a:solidFill>
              </a:rPr>
              <a:t>CollectionBase</a:t>
            </a:r>
            <a:endParaRPr lang="en-US" sz="1000" dirty="0">
              <a:solidFill>
                <a:schemeClr val="tx1"/>
              </a:solidFill>
            </a:endParaRPr>
          </a:p>
        </p:txBody>
      </p:sp>
      <p:sp>
        <p:nvSpPr>
          <p:cNvPr id="70" name="Round Diagonal Corner Rectangle 69"/>
          <p:cNvSpPr/>
          <p:nvPr/>
        </p:nvSpPr>
        <p:spPr>
          <a:xfrm>
            <a:off x="357158" y="1500174"/>
            <a:ext cx="1214446"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DataItem</a:t>
            </a:r>
          </a:p>
          <a:p>
            <a:pPr algn="ctr"/>
            <a:r>
              <a:rPr lang="en-GB" sz="1000" dirty="0" smtClean="0">
                <a:solidFill>
                  <a:schemeClr val="tx1"/>
                </a:solidFill>
              </a:rPr>
              <a:t>Base</a:t>
            </a:r>
            <a:endParaRPr lang="en-US" sz="1000" dirty="0">
              <a:solidFill>
                <a:schemeClr val="tx1"/>
              </a:solidFill>
            </a:endParaRPr>
          </a:p>
        </p:txBody>
      </p:sp>
      <p:sp>
        <p:nvSpPr>
          <p:cNvPr id="66" name="Round Diagonal Corner Rectangle 65"/>
          <p:cNvSpPr/>
          <p:nvPr/>
        </p:nvSpPr>
        <p:spPr>
          <a:xfrm>
            <a:off x="1785918" y="2428868"/>
            <a:ext cx="1214446" cy="357190"/>
          </a:xfrm>
          <a:prstGeom prst="round2DiagRect">
            <a:avLst/>
          </a:prstGeom>
          <a:solidFill>
            <a:schemeClr val="accent1">
              <a:lumMod val="20000"/>
              <a:lumOff val="80000"/>
            </a:schemeClr>
          </a:solidFill>
          <a:ln w="12700">
            <a:prstDash val="dash"/>
          </a:ln>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IDataAdministrator</a:t>
            </a:r>
            <a:endParaRPr lang="en-US" sz="1000" dirty="0">
              <a:solidFill>
                <a:schemeClr val="tx1"/>
              </a:solidFill>
            </a:endParaRPr>
          </a:p>
        </p:txBody>
      </p:sp>
      <p:sp>
        <p:nvSpPr>
          <p:cNvPr id="42" name="Round Diagonal Corner Rectangle 41"/>
          <p:cNvSpPr/>
          <p:nvPr/>
        </p:nvSpPr>
        <p:spPr>
          <a:xfrm>
            <a:off x="3357554" y="1500174"/>
            <a:ext cx="1214446"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DataAdministrator</a:t>
            </a:r>
          </a:p>
          <a:p>
            <a:pPr algn="ctr"/>
            <a:r>
              <a:rPr lang="en-GB" sz="1000" dirty="0" smtClean="0">
                <a:solidFill>
                  <a:schemeClr val="tx1"/>
                </a:solidFill>
              </a:rPr>
              <a:t>Base</a:t>
            </a:r>
            <a:endParaRPr lang="en-US" sz="1000" dirty="0">
              <a:solidFill>
                <a:schemeClr val="tx1"/>
              </a:solidFill>
            </a:endParaRPr>
          </a:p>
        </p:txBody>
      </p:sp>
      <p:sp>
        <p:nvSpPr>
          <p:cNvPr id="51" name="Diamond 50"/>
          <p:cNvSpPr/>
          <p:nvPr/>
        </p:nvSpPr>
        <p:spPr>
          <a:xfrm>
            <a:off x="2357422" y="3071810"/>
            <a:ext cx="142876" cy="14287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p:cNvGrpSpPr/>
          <p:nvPr/>
        </p:nvGrpSpPr>
        <p:grpSpPr>
          <a:xfrm>
            <a:off x="2357422" y="1858158"/>
            <a:ext cx="1429554" cy="570710"/>
            <a:chOff x="2357422" y="858026"/>
            <a:chExt cx="1429554" cy="570710"/>
          </a:xfrm>
          <a:effectLst>
            <a:outerShdw blurRad="50800" dist="38100" dir="2700000" algn="tl" rotWithShape="0">
              <a:prstClr val="black">
                <a:alpha val="40000"/>
              </a:prstClr>
            </a:outerShdw>
          </a:effectLst>
        </p:grpSpPr>
        <p:grpSp>
          <p:nvGrpSpPr>
            <p:cNvPr id="65" name="Group 64"/>
            <p:cNvGrpSpPr/>
            <p:nvPr/>
          </p:nvGrpSpPr>
          <p:grpSpPr>
            <a:xfrm>
              <a:off x="2357422" y="1142984"/>
              <a:ext cx="142876" cy="285752"/>
              <a:chOff x="2071670" y="1142984"/>
              <a:chExt cx="142876" cy="285752"/>
            </a:xfrm>
          </p:grpSpPr>
          <p:cxnSp>
            <p:nvCxnSpPr>
              <p:cNvPr id="132" name="Straight Arrow Connector 131"/>
              <p:cNvCxnSpPr/>
              <p:nvPr/>
            </p:nvCxnSpPr>
            <p:spPr>
              <a:xfrm rot="16200000" flipH="1">
                <a:off x="2001026" y="1285066"/>
                <a:ext cx="285752" cy="1588"/>
              </a:xfrm>
              <a:prstGeom prst="straightConnector1">
                <a:avLst/>
              </a:prstGeom>
              <a:ln>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5" name="Isosceles Triangle 44"/>
              <p:cNvSpPr/>
              <p:nvPr/>
            </p:nvSpPr>
            <p:spPr>
              <a:xfrm rot="10800000">
                <a:off x="2071670" y="1285860"/>
                <a:ext cx="142876" cy="142876"/>
              </a:xfrm>
              <a:prstGeom prst="triangl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2" name="Straight Connector 71"/>
            <p:cNvCxnSpPr/>
            <p:nvPr/>
          </p:nvCxnSpPr>
          <p:spPr>
            <a:xfrm>
              <a:off x="2428860" y="1142984"/>
              <a:ext cx="135732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flipH="1" flipV="1">
              <a:off x="3643306" y="1000108"/>
              <a:ext cx="285752" cy="158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9" name="Straight Connector 78"/>
          <p:cNvCxnSpPr/>
          <p:nvPr/>
        </p:nvCxnSpPr>
        <p:spPr>
          <a:xfrm rot="5400000" flipH="1" flipV="1">
            <a:off x="2215340" y="2999578"/>
            <a:ext cx="428628" cy="1588"/>
          </a:xfrm>
          <a:prstGeom prst="line">
            <a:avLst/>
          </a:prstGeom>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94" name="Group 93"/>
          <p:cNvGrpSpPr/>
          <p:nvPr/>
        </p:nvGrpSpPr>
        <p:grpSpPr>
          <a:xfrm>
            <a:off x="1000100" y="2927346"/>
            <a:ext cx="2857520" cy="287340"/>
            <a:chOff x="1000100" y="1927214"/>
            <a:chExt cx="2857520" cy="287340"/>
          </a:xfrm>
          <a:effectLst>
            <a:outerShdw blurRad="50800" dist="38100" dir="2700000" algn="tl" rotWithShape="0">
              <a:prstClr val="black">
                <a:alpha val="40000"/>
              </a:prstClr>
            </a:outerShdw>
          </a:effectLst>
        </p:grpSpPr>
        <p:grpSp>
          <p:nvGrpSpPr>
            <p:cNvPr id="93" name="Group 92"/>
            <p:cNvGrpSpPr/>
            <p:nvPr/>
          </p:nvGrpSpPr>
          <p:grpSpPr>
            <a:xfrm>
              <a:off x="1000100" y="1928802"/>
              <a:ext cx="142876" cy="285752"/>
              <a:chOff x="1000100" y="1928802"/>
              <a:chExt cx="142876" cy="285752"/>
            </a:xfrm>
          </p:grpSpPr>
          <p:sp>
            <p:nvSpPr>
              <p:cNvPr id="50" name="Diamond 49"/>
              <p:cNvSpPr/>
              <p:nvPr/>
            </p:nvSpPr>
            <p:spPr>
              <a:xfrm>
                <a:off x="1000100" y="2071678"/>
                <a:ext cx="142876" cy="14287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p:nvPr/>
            </p:nvCxnSpPr>
            <p:spPr>
              <a:xfrm rot="5400000" flipH="1" flipV="1">
                <a:off x="965175" y="2035165"/>
                <a:ext cx="214314"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2" name="Group 91"/>
            <p:cNvGrpSpPr/>
            <p:nvPr/>
          </p:nvGrpSpPr>
          <p:grpSpPr>
            <a:xfrm>
              <a:off x="3714744" y="1928802"/>
              <a:ext cx="142876" cy="285752"/>
              <a:chOff x="3714744" y="1928802"/>
              <a:chExt cx="142876" cy="285752"/>
            </a:xfrm>
          </p:grpSpPr>
          <p:sp>
            <p:nvSpPr>
              <p:cNvPr id="52" name="Diamond 51"/>
              <p:cNvSpPr/>
              <p:nvPr/>
            </p:nvSpPr>
            <p:spPr>
              <a:xfrm>
                <a:off x="3714744" y="2071678"/>
                <a:ext cx="142876" cy="14287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p:cNvCxnSpPr/>
              <p:nvPr/>
            </p:nvCxnSpPr>
            <p:spPr>
              <a:xfrm rot="5400000" flipH="1" flipV="1">
                <a:off x="3678231" y="2035165"/>
                <a:ext cx="214314" cy="158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1" name="Straight Connector 90"/>
            <p:cNvCxnSpPr/>
            <p:nvPr/>
          </p:nvCxnSpPr>
          <p:spPr>
            <a:xfrm>
              <a:off x="1071538" y="1927214"/>
              <a:ext cx="2714644"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1000100" y="3571876"/>
            <a:ext cx="142876" cy="357190"/>
            <a:chOff x="1000100" y="2571744"/>
            <a:chExt cx="142876" cy="357190"/>
          </a:xfrm>
          <a:effectLst>
            <a:outerShdw blurRad="50800" dist="38100" dir="2700000" algn="tl" rotWithShape="0">
              <a:prstClr val="black">
                <a:alpha val="40000"/>
              </a:prstClr>
            </a:outerShdw>
          </a:effectLst>
        </p:grpSpPr>
        <p:sp>
          <p:nvSpPr>
            <p:cNvPr id="49" name="Diamond 48"/>
            <p:cNvSpPr/>
            <p:nvPr/>
          </p:nvSpPr>
          <p:spPr>
            <a:xfrm>
              <a:off x="1000100" y="2786058"/>
              <a:ext cx="142876" cy="14287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rot="5400000" flipH="1" flipV="1">
              <a:off x="965175" y="2678107"/>
              <a:ext cx="214314"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9" name="Group 108"/>
          <p:cNvGrpSpPr/>
          <p:nvPr/>
        </p:nvGrpSpPr>
        <p:grpSpPr>
          <a:xfrm>
            <a:off x="785786" y="1858158"/>
            <a:ext cx="1429554" cy="1356528"/>
            <a:chOff x="785786" y="858026"/>
            <a:chExt cx="1429554" cy="1356528"/>
          </a:xfrm>
          <a:effectLst>
            <a:outerShdw blurRad="50800" dist="38100" dir="2700000" algn="tl" rotWithShape="0">
              <a:prstClr val="black">
                <a:alpha val="40000"/>
              </a:prstClr>
            </a:outerShdw>
          </a:effectLst>
        </p:grpSpPr>
        <p:cxnSp>
          <p:nvCxnSpPr>
            <p:cNvPr id="101" name="Straight Arrow Connector 100"/>
            <p:cNvCxnSpPr/>
            <p:nvPr/>
          </p:nvCxnSpPr>
          <p:spPr>
            <a:xfrm rot="16200000" flipH="1">
              <a:off x="393671" y="1749413"/>
              <a:ext cx="928694" cy="1588"/>
            </a:xfrm>
            <a:prstGeom prst="straightConnector1">
              <a:avLst/>
            </a:prstGeom>
            <a:ln>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02" name="Isosceles Triangle 101"/>
            <p:cNvSpPr/>
            <p:nvPr/>
          </p:nvSpPr>
          <p:spPr>
            <a:xfrm rot="10800000">
              <a:off x="785786" y="2071678"/>
              <a:ext cx="142876" cy="142876"/>
            </a:xfrm>
            <a:prstGeom prst="triangl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p:cNvCxnSpPr/>
            <p:nvPr/>
          </p:nvCxnSpPr>
          <p:spPr>
            <a:xfrm>
              <a:off x="857224" y="1285860"/>
              <a:ext cx="135732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flipH="1" flipV="1">
              <a:off x="2000232" y="1071546"/>
              <a:ext cx="428628"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5" name="Group 124"/>
          <p:cNvGrpSpPr/>
          <p:nvPr/>
        </p:nvGrpSpPr>
        <p:grpSpPr>
          <a:xfrm>
            <a:off x="213488" y="1858158"/>
            <a:ext cx="430216" cy="2356660"/>
            <a:chOff x="213488" y="858026"/>
            <a:chExt cx="430216" cy="2356660"/>
          </a:xfrm>
          <a:effectLst>
            <a:outerShdw blurRad="50800" dist="38100" dir="2700000" algn="tl" rotWithShape="0">
              <a:prstClr val="black">
                <a:alpha val="40000"/>
              </a:prstClr>
            </a:outerShdw>
          </a:effectLst>
        </p:grpSpPr>
        <p:grpSp>
          <p:nvGrpSpPr>
            <p:cNvPr id="121" name="Group 120"/>
            <p:cNvGrpSpPr/>
            <p:nvPr/>
          </p:nvGrpSpPr>
          <p:grpSpPr>
            <a:xfrm>
              <a:off x="214282" y="3071810"/>
              <a:ext cx="285752" cy="142876"/>
              <a:chOff x="1142976" y="4071942"/>
              <a:chExt cx="285752" cy="142876"/>
            </a:xfrm>
          </p:grpSpPr>
          <p:cxnSp>
            <p:nvCxnSpPr>
              <p:cNvPr id="111" name="Straight Arrow Connector 110"/>
              <p:cNvCxnSpPr/>
              <p:nvPr/>
            </p:nvCxnSpPr>
            <p:spPr>
              <a:xfrm>
                <a:off x="1142976" y="4143380"/>
                <a:ext cx="285752" cy="1588"/>
              </a:xfrm>
              <a:prstGeom prst="straightConnector1">
                <a:avLst/>
              </a:prstGeom>
              <a:ln>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12" name="Isosceles Triangle 111"/>
              <p:cNvSpPr/>
              <p:nvPr/>
            </p:nvSpPr>
            <p:spPr>
              <a:xfrm rot="5400000">
                <a:off x="1285852" y="4071942"/>
                <a:ext cx="142876" cy="142876"/>
              </a:xfrm>
              <a:prstGeom prst="triangl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3" name="Straight Connector 112"/>
            <p:cNvCxnSpPr/>
            <p:nvPr/>
          </p:nvCxnSpPr>
          <p:spPr>
            <a:xfrm rot="5400000" flipH="1" flipV="1">
              <a:off x="-714412" y="2214554"/>
              <a:ext cx="18573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10800000">
              <a:off x="214282" y="1285860"/>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5400000" flipH="1" flipV="1">
              <a:off x="428596" y="1071546"/>
              <a:ext cx="428628"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7572396" y="1357298"/>
            <a:ext cx="785818" cy="571504"/>
            <a:chOff x="7072330" y="3357562"/>
            <a:chExt cx="785818" cy="571504"/>
          </a:xfrm>
        </p:grpSpPr>
        <p:sp>
          <p:nvSpPr>
            <p:cNvPr id="143" name="Rounded Rectangle 142"/>
            <p:cNvSpPr/>
            <p:nvPr/>
          </p:nvSpPr>
          <p:spPr>
            <a:xfrm>
              <a:off x="7072330" y="3357562"/>
              <a:ext cx="785818" cy="571504"/>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4" name="TextBox 143"/>
            <p:cNvSpPr txBox="1"/>
            <p:nvPr/>
          </p:nvSpPr>
          <p:spPr>
            <a:xfrm>
              <a:off x="7143769" y="3357562"/>
              <a:ext cx="642942" cy="261610"/>
            </a:xfrm>
            <a:prstGeom prst="rect">
              <a:avLst/>
            </a:prstGeom>
            <a:noFill/>
          </p:spPr>
          <p:txBody>
            <a:bodyPr wrap="square" rtlCol="0">
              <a:spAutoFit/>
            </a:bodyPr>
            <a:lstStyle/>
            <a:p>
              <a:r>
                <a:rPr lang="en-GB" sz="1100" dirty="0" smtClean="0">
                  <a:solidFill>
                    <a:schemeClr val="accent3">
                      <a:lumMod val="75000"/>
                    </a:schemeClr>
                  </a:solidFill>
                </a:rPr>
                <a:t>Xml</a:t>
              </a:r>
              <a:endParaRPr lang="en-US" sz="1100" dirty="0">
                <a:solidFill>
                  <a:schemeClr val="accent3">
                    <a:lumMod val="75000"/>
                  </a:schemeClr>
                </a:solidFill>
              </a:endParaRPr>
            </a:p>
          </p:txBody>
        </p:sp>
      </p:grpSp>
      <p:grpSp>
        <p:nvGrpSpPr>
          <p:cNvPr id="139" name="Group 138"/>
          <p:cNvGrpSpPr/>
          <p:nvPr/>
        </p:nvGrpSpPr>
        <p:grpSpPr>
          <a:xfrm>
            <a:off x="6357982" y="1357298"/>
            <a:ext cx="1285852" cy="571504"/>
            <a:chOff x="7072330" y="3357562"/>
            <a:chExt cx="1285852" cy="571504"/>
          </a:xfrm>
        </p:grpSpPr>
        <p:sp>
          <p:nvSpPr>
            <p:cNvPr id="140" name="Rounded Rectangle 139"/>
            <p:cNvSpPr/>
            <p:nvPr/>
          </p:nvSpPr>
          <p:spPr>
            <a:xfrm>
              <a:off x="7072330" y="3357562"/>
              <a:ext cx="1285852" cy="571504"/>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1" name="TextBox 140"/>
            <p:cNvSpPr txBox="1"/>
            <p:nvPr/>
          </p:nvSpPr>
          <p:spPr>
            <a:xfrm>
              <a:off x="7143768" y="3357562"/>
              <a:ext cx="1214413" cy="261610"/>
            </a:xfrm>
            <a:prstGeom prst="rect">
              <a:avLst/>
            </a:prstGeom>
            <a:noFill/>
          </p:spPr>
          <p:txBody>
            <a:bodyPr wrap="square" rtlCol="0">
              <a:spAutoFit/>
            </a:bodyPr>
            <a:lstStyle/>
            <a:p>
              <a:r>
                <a:rPr lang="en-GB" sz="1100" dirty="0" smtClean="0">
                  <a:solidFill>
                    <a:schemeClr val="accent3">
                      <a:lumMod val="75000"/>
                    </a:schemeClr>
                  </a:solidFill>
                </a:rPr>
                <a:t>MS Office Access</a:t>
              </a:r>
              <a:endParaRPr lang="en-US" sz="1100" dirty="0">
                <a:solidFill>
                  <a:schemeClr val="accent3">
                    <a:lumMod val="75000"/>
                  </a:schemeClr>
                </a:solidFill>
              </a:endParaRPr>
            </a:p>
          </p:txBody>
        </p:sp>
      </p:grpSp>
      <p:grpSp>
        <p:nvGrpSpPr>
          <p:cNvPr id="137" name="Group 136"/>
          <p:cNvGrpSpPr/>
          <p:nvPr/>
        </p:nvGrpSpPr>
        <p:grpSpPr>
          <a:xfrm>
            <a:off x="5643570" y="1357298"/>
            <a:ext cx="785818" cy="571504"/>
            <a:chOff x="7072330" y="3357562"/>
            <a:chExt cx="785818" cy="571504"/>
          </a:xfrm>
        </p:grpSpPr>
        <p:sp>
          <p:nvSpPr>
            <p:cNvPr id="135" name="Rounded Rectangle 134"/>
            <p:cNvSpPr/>
            <p:nvPr/>
          </p:nvSpPr>
          <p:spPr>
            <a:xfrm>
              <a:off x="7072330" y="3357562"/>
              <a:ext cx="785818" cy="571504"/>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6" name="TextBox 135"/>
            <p:cNvSpPr txBox="1"/>
            <p:nvPr/>
          </p:nvSpPr>
          <p:spPr>
            <a:xfrm>
              <a:off x="7143769" y="3357562"/>
              <a:ext cx="642942" cy="261610"/>
            </a:xfrm>
            <a:prstGeom prst="rect">
              <a:avLst/>
            </a:prstGeom>
            <a:noFill/>
          </p:spPr>
          <p:txBody>
            <a:bodyPr wrap="square" rtlCol="0">
              <a:spAutoFit/>
            </a:bodyPr>
            <a:lstStyle/>
            <a:p>
              <a:r>
                <a:rPr lang="en-GB" sz="1100" dirty="0" smtClean="0">
                  <a:solidFill>
                    <a:schemeClr val="accent3">
                      <a:lumMod val="75000"/>
                    </a:schemeClr>
                  </a:solidFill>
                </a:rPr>
                <a:t>MySQL</a:t>
              </a:r>
              <a:endParaRPr lang="en-US" sz="1100" dirty="0">
                <a:solidFill>
                  <a:schemeClr val="accent3">
                    <a:lumMod val="75000"/>
                  </a:schemeClr>
                </a:solidFill>
              </a:endParaRPr>
            </a:p>
          </p:txBody>
        </p:sp>
      </p:grpSp>
      <p:grpSp>
        <p:nvGrpSpPr>
          <p:cNvPr id="138" name="Group 137"/>
          <p:cNvGrpSpPr/>
          <p:nvPr/>
        </p:nvGrpSpPr>
        <p:grpSpPr>
          <a:xfrm>
            <a:off x="4929190" y="1357298"/>
            <a:ext cx="785818" cy="571504"/>
            <a:chOff x="6286512" y="3357562"/>
            <a:chExt cx="785818" cy="571504"/>
          </a:xfrm>
        </p:grpSpPr>
        <p:sp>
          <p:nvSpPr>
            <p:cNvPr id="129" name="Rounded Rectangle 128"/>
            <p:cNvSpPr/>
            <p:nvPr/>
          </p:nvSpPr>
          <p:spPr>
            <a:xfrm>
              <a:off x="6286512" y="3357562"/>
              <a:ext cx="785818" cy="571504"/>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4" name="TextBox 83"/>
            <p:cNvSpPr txBox="1"/>
            <p:nvPr/>
          </p:nvSpPr>
          <p:spPr>
            <a:xfrm>
              <a:off x="6357951" y="3357562"/>
              <a:ext cx="642942" cy="261610"/>
            </a:xfrm>
            <a:prstGeom prst="rect">
              <a:avLst/>
            </a:prstGeom>
            <a:noFill/>
          </p:spPr>
          <p:txBody>
            <a:bodyPr wrap="square" rtlCol="0">
              <a:spAutoFit/>
            </a:bodyPr>
            <a:lstStyle/>
            <a:p>
              <a:r>
                <a:rPr lang="en-GB" sz="1100" dirty="0" smtClean="0">
                  <a:solidFill>
                    <a:schemeClr val="accent3">
                      <a:lumMod val="75000"/>
                    </a:schemeClr>
                  </a:solidFill>
                </a:rPr>
                <a:t>Oracle</a:t>
              </a:r>
              <a:endParaRPr lang="en-US" sz="1100" dirty="0">
                <a:solidFill>
                  <a:schemeClr val="accent3">
                    <a:lumMod val="75000"/>
                  </a:schemeClr>
                </a:solidFill>
              </a:endParaRPr>
            </a:p>
          </p:txBody>
        </p:sp>
      </p:grpSp>
      <p:sp>
        <p:nvSpPr>
          <p:cNvPr id="88" name="Rounded Rectangle 87"/>
          <p:cNvSpPr/>
          <p:nvPr/>
        </p:nvSpPr>
        <p:spPr>
          <a:xfrm>
            <a:off x="5857884" y="4857760"/>
            <a:ext cx="3071834" cy="178595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0" name="TextBox 89"/>
          <p:cNvSpPr txBox="1"/>
          <p:nvPr/>
        </p:nvSpPr>
        <p:spPr>
          <a:xfrm>
            <a:off x="6000760" y="4857760"/>
            <a:ext cx="1514906" cy="261610"/>
          </a:xfrm>
          <a:prstGeom prst="rect">
            <a:avLst/>
          </a:prstGeom>
          <a:noFill/>
        </p:spPr>
        <p:txBody>
          <a:bodyPr wrap="square" rtlCol="0">
            <a:spAutoFit/>
          </a:bodyPr>
          <a:lstStyle/>
          <a:p>
            <a:r>
              <a:rPr lang="en-GB" sz="1100" dirty="0" smtClean="0">
                <a:solidFill>
                  <a:schemeClr val="accent1"/>
                </a:solidFill>
              </a:rPr>
              <a:t>Application Layer</a:t>
            </a:r>
            <a:endParaRPr lang="en-US" sz="1100" dirty="0">
              <a:solidFill>
                <a:schemeClr val="accent1"/>
              </a:solidFill>
            </a:endParaRPr>
          </a:p>
        </p:txBody>
      </p:sp>
      <p:sp>
        <p:nvSpPr>
          <p:cNvPr id="97" name="Flowchart: Magnetic Disk 96"/>
          <p:cNvSpPr/>
          <p:nvPr/>
        </p:nvSpPr>
        <p:spPr>
          <a:xfrm>
            <a:off x="2428860" y="6072206"/>
            <a:ext cx="714380" cy="642942"/>
          </a:xfrm>
          <a:prstGeom prst="flowChartMagneticDisk">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SQLServer</a:t>
            </a:r>
            <a:endParaRPr lang="en-US" sz="1000" dirty="0">
              <a:solidFill>
                <a:schemeClr val="tx1"/>
              </a:solidFill>
            </a:endParaRPr>
          </a:p>
        </p:txBody>
      </p:sp>
      <p:sp>
        <p:nvSpPr>
          <p:cNvPr id="98" name="Flowchart: Magnetic Disk 97"/>
          <p:cNvSpPr/>
          <p:nvPr/>
        </p:nvSpPr>
        <p:spPr>
          <a:xfrm>
            <a:off x="3428992" y="6072206"/>
            <a:ext cx="714380" cy="642942"/>
          </a:xfrm>
          <a:prstGeom prst="flowChartMagneticDisk">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MySQL</a:t>
            </a:r>
            <a:endParaRPr lang="en-US" sz="1000" dirty="0">
              <a:solidFill>
                <a:schemeClr val="tx1"/>
              </a:solidFill>
            </a:endParaRPr>
          </a:p>
        </p:txBody>
      </p:sp>
      <p:sp>
        <p:nvSpPr>
          <p:cNvPr id="105" name="Flowchart: Magnetic Disk 104"/>
          <p:cNvSpPr/>
          <p:nvPr/>
        </p:nvSpPr>
        <p:spPr>
          <a:xfrm>
            <a:off x="428596" y="6072206"/>
            <a:ext cx="714380" cy="642942"/>
          </a:xfrm>
          <a:prstGeom prst="flowChartMagneticDisk">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Oracle</a:t>
            </a:r>
            <a:endParaRPr lang="en-US" sz="1000" dirty="0">
              <a:solidFill>
                <a:schemeClr val="tx1"/>
              </a:solidFill>
            </a:endParaRPr>
          </a:p>
        </p:txBody>
      </p:sp>
      <p:sp>
        <p:nvSpPr>
          <p:cNvPr id="106" name="Flowchart: Magnetic Disk 105"/>
          <p:cNvSpPr/>
          <p:nvPr/>
        </p:nvSpPr>
        <p:spPr>
          <a:xfrm>
            <a:off x="1428728" y="6072206"/>
            <a:ext cx="714380" cy="642942"/>
          </a:xfrm>
          <a:prstGeom prst="flowChartMagneticDisk">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MS Office Access</a:t>
            </a:r>
            <a:endParaRPr lang="en-US" sz="1000" dirty="0">
              <a:solidFill>
                <a:schemeClr val="tx1"/>
              </a:solidFill>
            </a:endParaRPr>
          </a:p>
        </p:txBody>
      </p:sp>
      <p:sp>
        <p:nvSpPr>
          <p:cNvPr id="108" name="Flowchart: Magnetic Disk 107"/>
          <p:cNvSpPr/>
          <p:nvPr/>
        </p:nvSpPr>
        <p:spPr>
          <a:xfrm>
            <a:off x="4500562" y="6072206"/>
            <a:ext cx="714380" cy="642942"/>
          </a:xfrm>
          <a:prstGeom prst="flowChartMagneticDisk">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Xml</a:t>
            </a:r>
            <a:endParaRPr lang="en-US" sz="1000" dirty="0">
              <a:solidFill>
                <a:schemeClr val="tx1"/>
              </a:solidFill>
            </a:endParaRPr>
          </a:p>
        </p:txBody>
      </p:sp>
      <p:grpSp>
        <p:nvGrpSpPr>
          <p:cNvPr id="118" name="Group 117"/>
          <p:cNvGrpSpPr/>
          <p:nvPr/>
        </p:nvGrpSpPr>
        <p:grpSpPr>
          <a:xfrm>
            <a:off x="7215206" y="5214950"/>
            <a:ext cx="857256" cy="928694"/>
            <a:chOff x="6286512" y="1214422"/>
            <a:chExt cx="857256" cy="928694"/>
          </a:xfrm>
        </p:grpSpPr>
        <p:pic>
          <p:nvPicPr>
            <p:cNvPr id="120" name="Picture 2"/>
            <p:cNvPicPr>
              <a:picLocks noChangeAspect="1" noChangeArrowheads="1"/>
            </p:cNvPicPr>
            <p:nvPr/>
          </p:nvPicPr>
          <p:blipFill>
            <a:blip r:embed="rId3"/>
            <a:srcRect/>
            <a:stretch>
              <a:fillRect/>
            </a:stretch>
          </p:blipFill>
          <p:spPr bwMode="auto">
            <a:xfrm>
              <a:off x="6429388" y="1214422"/>
              <a:ext cx="642942" cy="68190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24" name="TextBox 123"/>
            <p:cNvSpPr txBox="1"/>
            <p:nvPr/>
          </p:nvSpPr>
          <p:spPr>
            <a:xfrm>
              <a:off x="6286512" y="1881506"/>
              <a:ext cx="857256" cy="261610"/>
            </a:xfrm>
            <a:prstGeom prst="rect">
              <a:avLst/>
            </a:prstGeom>
            <a:noFill/>
          </p:spPr>
          <p:txBody>
            <a:bodyPr wrap="square" rtlCol="0">
              <a:spAutoFit/>
            </a:bodyPr>
            <a:lstStyle/>
            <a:p>
              <a:r>
                <a:rPr lang="en-US" sz="1100" dirty="0" smtClean="0"/>
                <a:t>Application</a:t>
              </a:r>
              <a:endParaRPr lang="en-US" sz="1100" dirty="0"/>
            </a:p>
          </p:txBody>
        </p:sp>
      </p:grpSp>
      <p:grpSp>
        <p:nvGrpSpPr>
          <p:cNvPr id="153" name="Group 152"/>
          <p:cNvGrpSpPr/>
          <p:nvPr/>
        </p:nvGrpSpPr>
        <p:grpSpPr>
          <a:xfrm>
            <a:off x="4643438" y="1571612"/>
            <a:ext cx="4143404" cy="2428892"/>
            <a:chOff x="4643438" y="571480"/>
            <a:chExt cx="4143404" cy="2428892"/>
          </a:xfrm>
        </p:grpSpPr>
        <p:grpSp>
          <p:nvGrpSpPr>
            <p:cNvPr id="152" name="Group 151"/>
            <p:cNvGrpSpPr/>
            <p:nvPr/>
          </p:nvGrpSpPr>
          <p:grpSpPr>
            <a:xfrm>
              <a:off x="4643438" y="571480"/>
              <a:ext cx="4143404" cy="2428892"/>
              <a:chOff x="4643438" y="571480"/>
              <a:chExt cx="4143404" cy="2428892"/>
            </a:xfrm>
          </p:grpSpPr>
          <p:sp>
            <p:nvSpPr>
              <p:cNvPr id="43" name="Rounded Rectangle 42"/>
              <p:cNvSpPr/>
              <p:nvPr/>
            </p:nvSpPr>
            <p:spPr>
              <a:xfrm>
                <a:off x="4643438" y="571480"/>
                <a:ext cx="4143404" cy="2428892"/>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4" name="TextBox 43"/>
              <p:cNvSpPr txBox="1"/>
              <p:nvPr/>
            </p:nvSpPr>
            <p:spPr>
              <a:xfrm>
                <a:off x="4935099" y="571482"/>
                <a:ext cx="1637165" cy="261610"/>
              </a:xfrm>
              <a:prstGeom prst="rect">
                <a:avLst/>
              </a:prstGeom>
              <a:noFill/>
            </p:spPr>
            <p:txBody>
              <a:bodyPr wrap="square" rtlCol="0">
                <a:spAutoFit/>
              </a:bodyPr>
              <a:lstStyle/>
              <a:p>
                <a:r>
                  <a:rPr lang="en-GB" sz="1100" dirty="0" smtClean="0">
                    <a:solidFill>
                      <a:schemeClr val="accent3">
                        <a:lumMod val="75000"/>
                      </a:schemeClr>
                    </a:solidFill>
                  </a:rPr>
                  <a:t>SQLServer</a:t>
                </a:r>
                <a:endParaRPr lang="en-US" sz="1100" dirty="0">
                  <a:solidFill>
                    <a:schemeClr val="accent3">
                      <a:lumMod val="75000"/>
                    </a:schemeClr>
                  </a:solidFill>
                </a:endParaRPr>
              </a:p>
            </p:txBody>
          </p:sp>
          <p:sp>
            <p:nvSpPr>
              <p:cNvPr id="38" name="Round Diagonal Corner Rectangle 37"/>
              <p:cNvSpPr/>
              <p:nvPr/>
            </p:nvSpPr>
            <p:spPr>
              <a:xfrm>
                <a:off x="5143504" y="857232"/>
                <a:ext cx="1214446"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SQLHelper</a:t>
                </a:r>
                <a:endParaRPr lang="en-US" sz="1000" dirty="0">
                  <a:solidFill>
                    <a:schemeClr val="tx1"/>
                  </a:solidFill>
                </a:endParaRPr>
              </a:p>
            </p:txBody>
          </p:sp>
          <p:grpSp>
            <p:nvGrpSpPr>
              <p:cNvPr id="146" name="Group 145"/>
              <p:cNvGrpSpPr/>
              <p:nvPr/>
            </p:nvGrpSpPr>
            <p:grpSpPr>
              <a:xfrm>
                <a:off x="4786314" y="1571612"/>
                <a:ext cx="1928826" cy="1214446"/>
                <a:chOff x="4786314" y="1571612"/>
                <a:chExt cx="1928826" cy="1214446"/>
              </a:xfrm>
            </p:grpSpPr>
            <p:sp>
              <p:nvSpPr>
                <p:cNvPr id="82" name="Rounded Rectangle 81"/>
                <p:cNvSpPr/>
                <p:nvPr/>
              </p:nvSpPr>
              <p:spPr>
                <a:xfrm>
                  <a:off x="4786314" y="1571612"/>
                  <a:ext cx="1785950" cy="1214446"/>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3" name="TextBox 82"/>
                <p:cNvSpPr txBox="1"/>
                <p:nvPr/>
              </p:nvSpPr>
              <p:spPr>
                <a:xfrm>
                  <a:off x="4857752" y="1571612"/>
                  <a:ext cx="1857388" cy="261610"/>
                </a:xfrm>
                <a:prstGeom prst="rect">
                  <a:avLst/>
                </a:prstGeom>
                <a:noFill/>
              </p:spPr>
              <p:txBody>
                <a:bodyPr wrap="square" rtlCol="0">
                  <a:spAutoFit/>
                </a:bodyPr>
                <a:lstStyle/>
                <a:p>
                  <a:r>
                    <a:rPr lang="en-GB" sz="1100" dirty="0" smtClean="0">
                      <a:solidFill>
                        <a:schemeClr val="accent3">
                          <a:lumMod val="75000"/>
                        </a:schemeClr>
                      </a:solidFill>
                    </a:rPr>
                    <a:t>DataManagementPolicies</a:t>
                  </a:r>
                  <a:endParaRPr lang="en-US" sz="1100" dirty="0">
                    <a:solidFill>
                      <a:schemeClr val="accent3">
                        <a:lumMod val="75000"/>
                      </a:schemeClr>
                    </a:solidFill>
                  </a:endParaRPr>
                </a:p>
              </p:txBody>
            </p:sp>
            <p:sp>
              <p:nvSpPr>
                <p:cNvPr id="80" name="Round Diagonal Corner Rectangle 79"/>
                <p:cNvSpPr/>
                <p:nvPr/>
              </p:nvSpPr>
              <p:spPr>
                <a:xfrm>
                  <a:off x="5143504" y="2000240"/>
                  <a:ext cx="1214446"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SQL[Custom]Data</a:t>
                  </a:r>
                </a:p>
                <a:p>
                  <a:pPr algn="ctr"/>
                  <a:r>
                    <a:rPr lang="en-GB" sz="1000" dirty="0" smtClean="0">
                      <a:solidFill>
                        <a:schemeClr val="tx1"/>
                      </a:solidFill>
                    </a:rPr>
                    <a:t>ManagementPolicy</a:t>
                  </a:r>
                  <a:endParaRPr lang="en-US" sz="1000" dirty="0">
                    <a:solidFill>
                      <a:schemeClr val="tx1"/>
                    </a:solidFill>
                  </a:endParaRPr>
                </a:p>
              </p:txBody>
            </p:sp>
          </p:grpSp>
          <p:grpSp>
            <p:nvGrpSpPr>
              <p:cNvPr id="151" name="Group 150"/>
              <p:cNvGrpSpPr/>
              <p:nvPr/>
            </p:nvGrpSpPr>
            <p:grpSpPr>
              <a:xfrm>
                <a:off x="6858016" y="1571612"/>
                <a:ext cx="1785950" cy="1214446"/>
                <a:chOff x="6858016" y="1571612"/>
                <a:chExt cx="1785950" cy="1214446"/>
              </a:xfrm>
            </p:grpSpPr>
            <p:sp>
              <p:nvSpPr>
                <p:cNvPr id="39" name="Rounded Rectangle 38"/>
                <p:cNvSpPr/>
                <p:nvPr/>
              </p:nvSpPr>
              <p:spPr>
                <a:xfrm>
                  <a:off x="6858016" y="1571612"/>
                  <a:ext cx="1785950" cy="1214446"/>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0" name="TextBox 39"/>
                <p:cNvSpPr txBox="1"/>
                <p:nvPr/>
              </p:nvSpPr>
              <p:spPr>
                <a:xfrm>
                  <a:off x="7000892" y="1571614"/>
                  <a:ext cx="1514906" cy="261610"/>
                </a:xfrm>
                <a:prstGeom prst="rect">
                  <a:avLst/>
                </a:prstGeom>
                <a:noFill/>
              </p:spPr>
              <p:txBody>
                <a:bodyPr wrap="square" rtlCol="0">
                  <a:spAutoFit/>
                </a:bodyPr>
                <a:lstStyle/>
                <a:p>
                  <a:r>
                    <a:rPr lang="en-GB" sz="1100" dirty="0" smtClean="0">
                      <a:solidFill>
                        <a:schemeClr val="accent3">
                          <a:lumMod val="75000"/>
                        </a:schemeClr>
                      </a:solidFill>
                    </a:rPr>
                    <a:t>DataAccessStrategies</a:t>
                  </a:r>
                  <a:endParaRPr lang="en-US" sz="1100" dirty="0">
                    <a:solidFill>
                      <a:schemeClr val="accent3">
                        <a:lumMod val="75000"/>
                      </a:schemeClr>
                    </a:solidFill>
                  </a:endParaRPr>
                </a:p>
              </p:txBody>
            </p:sp>
            <p:sp>
              <p:nvSpPr>
                <p:cNvPr id="77" name="Round Diagonal Corner Rectangle 76"/>
                <p:cNvSpPr/>
                <p:nvPr/>
              </p:nvSpPr>
              <p:spPr>
                <a:xfrm>
                  <a:off x="7215206" y="2000240"/>
                  <a:ext cx="1214446"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SQL[Custom]Data</a:t>
                  </a:r>
                </a:p>
                <a:p>
                  <a:pPr algn="ctr"/>
                  <a:r>
                    <a:rPr lang="en-GB" sz="1000" dirty="0" smtClean="0">
                      <a:solidFill>
                        <a:schemeClr val="tx1"/>
                      </a:solidFill>
                    </a:rPr>
                    <a:t>AccessStrategy</a:t>
                  </a:r>
                  <a:endParaRPr lang="en-US" sz="1000" dirty="0">
                    <a:solidFill>
                      <a:schemeClr val="tx1"/>
                    </a:solidFill>
                  </a:endParaRPr>
                </a:p>
              </p:txBody>
            </p:sp>
          </p:grpSp>
        </p:grpSp>
        <p:grpSp>
          <p:nvGrpSpPr>
            <p:cNvPr id="128" name="Group 127"/>
            <p:cNvGrpSpPr/>
            <p:nvPr/>
          </p:nvGrpSpPr>
          <p:grpSpPr>
            <a:xfrm>
              <a:off x="6359538" y="1070752"/>
              <a:ext cx="1427172" cy="929488"/>
              <a:chOff x="6359538" y="1070752"/>
              <a:chExt cx="1427172" cy="929488"/>
            </a:xfrm>
            <a:effectLst>
              <a:outerShdw blurRad="50800" dist="38100" dir="2700000" algn="tl" rotWithShape="0">
                <a:prstClr val="black">
                  <a:alpha val="40000"/>
                </a:prstClr>
              </a:outerShdw>
            </a:effectLst>
          </p:grpSpPr>
          <p:cxnSp>
            <p:nvCxnSpPr>
              <p:cNvPr id="61" name="Straight Arrow Connector 60"/>
              <p:cNvCxnSpPr/>
              <p:nvPr/>
            </p:nvCxnSpPr>
            <p:spPr>
              <a:xfrm rot="10800000" flipV="1">
                <a:off x="6359538" y="1071545"/>
                <a:ext cx="1427172" cy="1"/>
              </a:xfrm>
              <a:prstGeom prst="straightConnector1">
                <a:avLst/>
              </a:prstGeom>
              <a:ln>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5400000" flipH="1" flipV="1">
                <a:off x="7321569" y="1535099"/>
                <a:ext cx="929488" cy="794"/>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grpSp>
      </p:grpSp>
      <p:grpSp>
        <p:nvGrpSpPr>
          <p:cNvPr id="154" name="Group 153"/>
          <p:cNvGrpSpPr/>
          <p:nvPr/>
        </p:nvGrpSpPr>
        <p:grpSpPr>
          <a:xfrm>
            <a:off x="2357422" y="3357563"/>
            <a:ext cx="5430874" cy="787405"/>
            <a:chOff x="2357422" y="2357431"/>
            <a:chExt cx="5430874" cy="787405"/>
          </a:xfrm>
          <a:effectLst>
            <a:outerShdw blurRad="50800" dist="38100" dir="2700000" algn="tl" rotWithShape="0">
              <a:prstClr val="black">
                <a:alpha val="40000"/>
              </a:prstClr>
            </a:outerShdw>
          </a:effectLst>
        </p:grpSpPr>
        <p:cxnSp>
          <p:nvCxnSpPr>
            <p:cNvPr id="147" name="Straight Arrow Connector 146"/>
            <p:cNvCxnSpPr/>
            <p:nvPr/>
          </p:nvCxnSpPr>
          <p:spPr>
            <a:xfrm rot="5400000" flipH="1" flipV="1">
              <a:off x="2143902" y="2856702"/>
              <a:ext cx="571504" cy="1588"/>
            </a:xfrm>
            <a:prstGeom prst="straightConnector1">
              <a:avLst/>
            </a:prstGeom>
            <a:ln>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48" name="Isosceles Triangle 147"/>
            <p:cNvSpPr/>
            <p:nvPr/>
          </p:nvSpPr>
          <p:spPr>
            <a:xfrm rot="10800000" flipV="1">
              <a:off x="2357422" y="2571744"/>
              <a:ext cx="142876" cy="142876"/>
            </a:xfrm>
            <a:prstGeom prst="triangl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Straight Connector 148"/>
            <p:cNvCxnSpPr/>
            <p:nvPr/>
          </p:nvCxnSpPr>
          <p:spPr>
            <a:xfrm>
              <a:off x="2428860" y="3143248"/>
              <a:ext cx="5357849"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5400000" flipH="1" flipV="1">
              <a:off x="7394594" y="2749546"/>
              <a:ext cx="785818" cy="158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3714745" y="3357562"/>
            <a:ext cx="2073289" cy="573092"/>
            <a:chOff x="3714745" y="2357430"/>
            <a:chExt cx="2073289" cy="573092"/>
          </a:xfrm>
          <a:effectLst>
            <a:outerShdw blurRad="50800" dist="38100" dir="2700000" algn="tl" rotWithShape="0">
              <a:prstClr val="black">
                <a:alpha val="40000"/>
              </a:prstClr>
            </a:outerShdw>
          </a:effectLst>
        </p:grpSpPr>
        <p:cxnSp>
          <p:nvCxnSpPr>
            <p:cNvPr id="130" name="Straight Arrow Connector 129"/>
            <p:cNvCxnSpPr/>
            <p:nvPr/>
          </p:nvCxnSpPr>
          <p:spPr>
            <a:xfrm rot="5400000" flipH="1" flipV="1">
              <a:off x="3608381" y="2749545"/>
              <a:ext cx="357190" cy="1589"/>
            </a:xfrm>
            <a:prstGeom prst="straightConnector1">
              <a:avLst/>
            </a:prstGeom>
            <a:ln>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31" name="Isosceles Triangle 130"/>
            <p:cNvSpPr/>
            <p:nvPr/>
          </p:nvSpPr>
          <p:spPr>
            <a:xfrm rot="10800000" flipV="1">
              <a:off x="3714745" y="2571744"/>
              <a:ext cx="142876" cy="142876"/>
            </a:xfrm>
            <a:prstGeom prst="triangl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p:cNvCxnSpPr/>
            <p:nvPr/>
          </p:nvCxnSpPr>
          <p:spPr>
            <a:xfrm flipV="1">
              <a:off x="3786182" y="2928934"/>
              <a:ext cx="200026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flipH="1" flipV="1">
              <a:off x="5501488" y="2642388"/>
              <a:ext cx="571504"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6" name="Group 125"/>
          <p:cNvGrpSpPr/>
          <p:nvPr/>
        </p:nvGrpSpPr>
        <p:grpSpPr>
          <a:xfrm>
            <a:off x="4071140" y="1857364"/>
            <a:ext cx="1716100" cy="1144596"/>
            <a:chOff x="4071140" y="857232"/>
            <a:chExt cx="1716100" cy="1144596"/>
          </a:xfrm>
          <a:effectLst>
            <a:outerShdw blurRad="50800" dist="38100" dir="2700000" algn="tl" rotWithShape="0">
              <a:prstClr val="black">
                <a:alpha val="40000"/>
              </a:prstClr>
            </a:outerShdw>
          </a:effectLst>
        </p:grpSpPr>
        <p:cxnSp>
          <p:nvCxnSpPr>
            <p:cNvPr id="103" name="Straight Arrow Connector 102"/>
            <p:cNvCxnSpPr/>
            <p:nvPr/>
          </p:nvCxnSpPr>
          <p:spPr>
            <a:xfrm rot="5400000" flipH="1" flipV="1">
              <a:off x="3750066" y="1178306"/>
              <a:ext cx="642942" cy="794"/>
            </a:xfrm>
            <a:prstGeom prst="straightConnector1">
              <a:avLst/>
            </a:prstGeom>
            <a:ln>
              <a:headEnd type="none" w="lg" len="lg"/>
              <a:tailEnd type="arrow" w="lg"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4071934" y="1500174"/>
              <a:ext cx="1714512" cy="1588"/>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rot="5400000" flipH="1" flipV="1">
              <a:off x="5536016" y="1750604"/>
              <a:ext cx="500860" cy="1588"/>
            </a:xfrm>
            <a:prstGeom prst="straightConnector1">
              <a:avLst/>
            </a:prstGeom>
            <a:ln>
              <a:headEnd type="arrow" w="lg" len="lg"/>
              <a:tailEnd type="none" w="lg" len="lg"/>
            </a:ln>
          </p:spPr>
          <p:style>
            <a:lnRef idx="1">
              <a:schemeClr val="accent1"/>
            </a:lnRef>
            <a:fillRef idx="0">
              <a:schemeClr val="accent1"/>
            </a:fillRef>
            <a:effectRef idx="0">
              <a:schemeClr val="accent1"/>
            </a:effectRef>
            <a:fontRef idx="minor">
              <a:schemeClr val="tx1"/>
            </a:fontRef>
          </p:style>
        </p:cxnSp>
      </p:grpSp>
      <p:grpSp>
        <p:nvGrpSpPr>
          <p:cNvPr id="127" name="Group 126"/>
          <p:cNvGrpSpPr/>
          <p:nvPr/>
        </p:nvGrpSpPr>
        <p:grpSpPr>
          <a:xfrm>
            <a:off x="4214016" y="1857364"/>
            <a:ext cx="3358380" cy="1143802"/>
            <a:chOff x="4214016" y="857232"/>
            <a:chExt cx="3358380" cy="1143802"/>
          </a:xfrm>
          <a:effectLst>
            <a:outerShdw blurRad="50800" dist="38100" dir="2700000" algn="tl" rotWithShape="0">
              <a:prstClr val="black">
                <a:alpha val="40000"/>
              </a:prstClr>
            </a:outerShdw>
          </a:effectLst>
        </p:grpSpPr>
        <p:cxnSp>
          <p:nvCxnSpPr>
            <p:cNvPr id="104" name="Straight Arrow Connector 103"/>
            <p:cNvCxnSpPr/>
            <p:nvPr/>
          </p:nvCxnSpPr>
          <p:spPr>
            <a:xfrm rot="5400000" flipH="1" flipV="1">
              <a:off x="3964380" y="1106868"/>
              <a:ext cx="500066" cy="794"/>
            </a:xfrm>
            <a:prstGeom prst="straightConnector1">
              <a:avLst/>
            </a:prstGeom>
            <a:ln>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4214810" y="1357298"/>
              <a:ext cx="3357586" cy="1588"/>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rot="5400000" flipH="1" flipV="1">
              <a:off x="7250131" y="1678769"/>
              <a:ext cx="643736" cy="794"/>
            </a:xfrm>
            <a:prstGeom prst="straightConnector1">
              <a:avLst/>
            </a:prstGeom>
            <a:ln>
              <a:headEnd type="arrow" w="lg" len="lg"/>
              <a:tailEnd type="none" w="lg" len="lg"/>
            </a:ln>
          </p:spPr>
          <p:style>
            <a:lnRef idx="1">
              <a:schemeClr val="accent1"/>
            </a:lnRef>
            <a:fillRef idx="0">
              <a:schemeClr val="accent1"/>
            </a:fillRef>
            <a:effectRef idx="0">
              <a:schemeClr val="accent1"/>
            </a:effectRef>
            <a:fontRef idx="minor">
              <a:schemeClr val="tx1"/>
            </a:fontRef>
          </p:style>
        </p:cxnSp>
      </p:grpSp>
      <p:grpSp>
        <p:nvGrpSpPr>
          <p:cNvPr id="162" name="Group 161"/>
          <p:cNvGrpSpPr/>
          <p:nvPr/>
        </p:nvGrpSpPr>
        <p:grpSpPr>
          <a:xfrm>
            <a:off x="6072198" y="3357562"/>
            <a:ext cx="1571636" cy="1786744"/>
            <a:chOff x="4223540" y="3784603"/>
            <a:chExt cx="1571636" cy="1578876"/>
          </a:xfrm>
        </p:grpSpPr>
        <p:grpSp>
          <p:nvGrpSpPr>
            <p:cNvPr id="155" name="Group 154"/>
            <p:cNvGrpSpPr/>
            <p:nvPr/>
          </p:nvGrpSpPr>
          <p:grpSpPr>
            <a:xfrm>
              <a:off x="4223540" y="3784603"/>
              <a:ext cx="1500198" cy="1578876"/>
              <a:chOff x="4071140" y="928671"/>
              <a:chExt cx="1500198" cy="1578876"/>
            </a:xfrm>
            <a:effectLst>
              <a:outerShdw blurRad="50800" dist="38100" dir="2700000" algn="tl" rotWithShape="0">
                <a:prstClr val="black">
                  <a:alpha val="40000"/>
                </a:prstClr>
              </a:outerShdw>
            </a:effectLst>
          </p:grpSpPr>
          <p:cxnSp>
            <p:nvCxnSpPr>
              <p:cNvPr id="156" name="Straight Arrow Connector 155"/>
              <p:cNvCxnSpPr/>
              <p:nvPr/>
            </p:nvCxnSpPr>
            <p:spPr>
              <a:xfrm rot="5400000" flipH="1" flipV="1">
                <a:off x="3629648" y="1370163"/>
                <a:ext cx="883778" cy="794"/>
              </a:xfrm>
              <a:prstGeom prst="straightConnector1">
                <a:avLst/>
              </a:prstGeom>
              <a:ln>
                <a:prstDash val="dash"/>
                <a:headEnd type="none" w="lg" len="lg"/>
                <a:tailEnd type="arrow" w="lg" len="lg"/>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a:off x="4071934" y="1812449"/>
                <a:ext cx="1499404" cy="1588"/>
              </a:xfrm>
              <a:prstGeom prst="straightConnector1">
                <a:avLst/>
              </a:prstGeom>
              <a:ln>
                <a:prstDash val="dash"/>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rot="5400000" flipH="1" flipV="1">
                <a:off x="5223392" y="2159601"/>
                <a:ext cx="695098" cy="794"/>
              </a:xfrm>
              <a:prstGeom prst="straightConnector1">
                <a:avLst/>
              </a:prstGeom>
              <a:ln>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p:grpSp>
        <p:sp>
          <p:nvSpPr>
            <p:cNvPr id="161" name="TextBox 160"/>
            <p:cNvSpPr txBox="1"/>
            <p:nvPr/>
          </p:nvSpPr>
          <p:spPr>
            <a:xfrm>
              <a:off x="4509292" y="4668381"/>
              <a:ext cx="1285884" cy="353562"/>
            </a:xfrm>
            <a:prstGeom prst="rect">
              <a:avLst/>
            </a:prstGeom>
            <a:noFill/>
          </p:spPr>
          <p:txBody>
            <a:bodyPr wrap="square" rtlCol="0">
              <a:spAutoFit/>
            </a:bodyPr>
            <a:lstStyle/>
            <a:p>
              <a:r>
                <a:rPr lang="en-US" sz="1000" b="1" dirty="0" smtClean="0">
                  <a:solidFill>
                    <a:srgbClr val="0000FF"/>
                  </a:solidFill>
                </a:rPr>
                <a:t>New (</a:t>
              </a:r>
            </a:p>
            <a:p>
              <a:r>
                <a:rPr lang="en-US" sz="1000" dirty="0" smtClean="0">
                  <a:solidFill>
                    <a:srgbClr val="0000FF"/>
                  </a:solidFill>
                </a:rPr>
                <a:t>IDataAdministrator</a:t>
              </a:r>
              <a:r>
                <a:rPr lang="en-US" sz="1000" b="1" dirty="0" smtClean="0">
                  <a:solidFill>
                    <a:srgbClr val="0000FF"/>
                  </a:solidFill>
                </a:rPr>
                <a:t>)</a:t>
              </a:r>
              <a:endParaRPr lang="en-US" sz="1000" b="1" dirty="0">
                <a:solidFill>
                  <a:srgbClr val="0000FF"/>
                </a:solidFill>
              </a:endParaRPr>
            </a:p>
          </p:txBody>
        </p:sp>
      </p:grpSp>
      <p:grpSp>
        <p:nvGrpSpPr>
          <p:cNvPr id="163" name="Group 162"/>
          <p:cNvGrpSpPr/>
          <p:nvPr/>
        </p:nvGrpSpPr>
        <p:grpSpPr>
          <a:xfrm>
            <a:off x="7714478" y="3358356"/>
            <a:ext cx="1215240" cy="1785950"/>
            <a:chOff x="5937258" y="3142454"/>
            <a:chExt cx="1215240" cy="1785950"/>
          </a:xfrm>
        </p:grpSpPr>
        <p:grpSp>
          <p:nvGrpSpPr>
            <p:cNvPr id="164" name="Group 154"/>
            <p:cNvGrpSpPr/>
            <p:nvPr/>
          </p:nvGrpSpPr>
          <p:grpSpPr>
            <a:xfrm>
              <a:off x="5937258" y="3142454"/>
              <a:ext cx="288134" cy="1785950"/>
              <a:chOff x="5784858" y="286522"/>
              <a:chExt cx="288134" cy="1785950"/>
            </a:xfrm>
            <a:effectLst>
              <a:outerShdw blurRad="50800" dist="38100" dir="2700000" algn="tl" rotWithShape="0">
                <a:prstClr val="black">
                  <a:alpha val="40000"/>
                </a:prstClr>
              </a:outerShdw>
            </a:effectLst>
          </p:grpSpPr>
          <p:cxnSp>
            <p:nvCxnSpPr>
              <p:cNvPr id="166" name="Straight Arrow Connector 165"/>
              <p:cNvCxnSpPr/>
              <p:nvPr/>
            </p:nvCxnSpPr>
            <p:spPr>
              <a:xfrm rot="5400000" flipH="1" flipV="1">
                <a:off x="5572529" y="785397"/>
                <a:ext cx="999338" cy="1588"/>
              </a:xfrm>
              <a:prstGeom prst="straightConnector1">
                <a:avLst/>
              </a:prstGeom>
              <a:ln>
                <a:prstDash val="dash"/>
                <a:headEnd type="none" w="lg" len="lg"/>
                <a:tailEnd type="arrow" w="lg" len="lg"/>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a:off x="5785652" y="1284272"/>
                <a:ext cx="285752" cy="1588"/>
              </a:xfrm>
              <a:prstGeom prst="straightConnector1">
                <a:avLst/>
              </a:prstGeom>
              <a:ln>
                <a:prstDash val="dash"/>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rot="5400000" flipH="1" flipV="1">
                <a:off x="5392743" y="1678769"/>
                <a:ext cx="785818" cy="1588"/>
              </a:xfrm>
              <a:prstGeom prst="straightConnector1">
                <a:avLst/>
              </a:prstGeom>
              <a:ln>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p:grpSp>
        <p:sp>
          <p:nvSpPr>
            <p:cNvPr id="165" name="TextBox 164"/>
            <p:cNvSpPr txBox="1"/>
            <p:nvPr/>
          </p:nvSpPr>
          <p:spPr>
            <a:xfrm>
              <a:off x="5938052" y="4141792"/>
              <a:ext cx="1214446" cy="400110"/>
            </a:xfrm>
            <a:prstGeom prst="rect">
              <a:avLst/>
            </a:prstGeom>
            <a:noFill/>
          </p:spPr>
          <p:txBody>
            <a:bodyPr wrap="square" rtlCol="0">
              <a:spAutoFit/>
            </a:bodyPr>
            <a:lstStyle/>
            <a:p>
              <a:r>
                <a:rPr lang="en-US" sz="1000" b="1" dirty="0" smtClean="0">
                  <a:solidFill>
                    <a:srgbClr val="0000FF"/>
                  </a:solidFill>
                </a:rPr>
                <a:t>New ( </a:t>
              </a:r>
              <a:r>
                <a:rPr lang="en-US" sz="1000" dirty="0" smtClean="0">
                  <a:solidFill>
                    <a:srgbClr val="0000FF"/>
                  </a:solidFill>
                </a:rPr>
                <a:t>ConnectionString</a:t>
              </a:r>
              <a:r>
                <a:rPr lang="en-US" sz="1000" b="1" dirty="0" smtClean="0">
                  <a:solidFill>
                    <a:srgbClr val="0000FF"/>
                  </a:solidFill>
                </a:rPr>
                <a:t>)</a:t>
              </a:r>
              <a:endParaRPr lang="en-US" sz="1000" b="1" dirty="0">
                <a:solidFill>
                  <a:srgbClr val="0000FF"/>
                </a:solidFill>
              </a:endParaRPr>
            </a:p>
          </p:txBody>
        </p:sp>
      </p:grpSp>
      <p:grpSp>
        <p:nvGrpSpPr>
          <p:cNvPr id="183" name="Group 182"/>
          <p:cNvGrpSpPr/>
          <p:nvPr/>
        </p:nvGrpSpPr>
        <p:grpSpPr>
          <a:xfrm>
            <a:off x="4428330" y="1858159"/>
            <a:ext cx="2786876" cy="3571106"/>
            <a:chOff x="4222746" y="2324969"/>
            <a:chExt cx="2786876" cy="3155645"/>
          </a:xfrm>
        </p:grpSpPr>
        <p:grpSp>
          <p:nvGrpSpPr>
            <p:cNvPr id="184" name="Group 154"/>
            <p:cNvGrpSpPr/>
            <p:nvPr/>
          </p:nvGrpSpPr>
          <p:grpSpPr>
            <a:xfrm>
              <a:off x="4222746" y="2324969"/>
              <a:ext cx="2786876" cy="3093220"/>
              <a:chOff x="4070346" y="-530963"/>
              <a:chExt cx="2786876" cy="3093220"/>
            </a:xfrm>
            <a:effectLst>
              <a:outerShdw blurRad="50800" dist="38100" dir="2700000" algn="tl" rotWithShape="0">
                <a:prstClr val="black">
                  <a:alpha val="40000"/>
                </a:prstClr>
              </a:outerShdw>
            </a:effectLst>
          </p:grpSpPr>
          <p:cxnSp>
            <p:nvCxnSpPr>
              <p:cNvPr id="186" name="Straight Arrow Connector 185"/>
              <p:cNvCxnSpPr/>
              <p:nvPr/>
            </p:nvCxnSpPr>
            <p:spPr>
              <a:xfrm rot="5400000" flipH="1" flipV="1">
                <a:off x="2524530" y="1014853"/>
                <a:ext cx="3093220" cy="1588"/>
              </a:xfrm>
              <a:prstGeom prst="straightConnector1">
                <a:avLst/>
              </a:prstGeom>
              <a:ln>
                <a:prstDash val="dash"/>
                <a:headEnd type="none" w="lg" len="lg"/>
                <a:tailEnd type="arrow" w="lg" len="lg"/>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p:nvPr/>
            </p:nvCxnSpPr>
            <p:spPr>
              <a:xfrm>
                <a:off x="4071934" y="2560153"/>
                <a:ext cx="2785288" cy="1403"/>
              </a:xfrm>
              <a:prstGeom prst="straightConnector1">
                <a:avLst/>
              </a:prstGeom>
              <a:ln>
                <a:prstDash val="dash"/>
                <a:headEnd type="none"/>
                <a:tailEnd type="none" w="lg" len="lg"/>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a:xfrm>
              <a:off x="4223540" y="4855083"/>
              <a:ext cx="1643074" cy="625531"/>
            </a:xfrm>
            <a:prstGeom prst="rect">
              <a:avLst/>
            </a:prstGeom>
            <a:noFill/>
          </p:spPr>
          <p:txBody>
            <a:bodyPr wrap="square" rtlCol="0">
              <a:spAutoFit/>
            </a:bodyPr>
            <a:lstStyle/>
            <a:p>
              <a:r>
                <a:rPr lang="en-US" sz="1000" b="1" dirty="0" smtClean="0">
                  <a:solidFill>
                    <a:srgbClr val="0000FF"/>
                  </a:solidFill>
                </a:rPr>
                <a:t>New (</a:t>
              </a:r>
            </a:p>
            <a:p>
              <a:r>
                <a:rPr lang="en-US" sz="1000" dirty="0" smtClean="0">
                  <a:solidFill>
                    <a:srgbClr val="0000FF"/>
                  </a:solidFill>
                </a:rPr>
                <a:t>IDataAccessStrategy, IDataManagementPolicy,</a:t>
              </a:r>
            </a:p>
            <a:p>
              <a:r>
                <a:rPr lang="en-US" sz="1000" dirty="0" smtClean="0">
                  <a:solidFill>
                    <a:srgbClr val="0000FF"/>
                  </a:solidFill>
                </a:rPr>
                <a:t>DefaultCultureInfo</a:t>
              </a:r>
              <a:r>
                <a:rPr lang="en-US" sz="1000" b="1" dirty="0" smtClean="0">
                  <a:solidFill>
                    <a:srgbClr val="0000FF"/>
                  </a:solidFill>
                </a:rPr>
                <a:t>)</a:t>
              </a:r>
              <a:endParaRPr lang="en-US" sz="1000" b="1" dirty="0">
                <a:solidFill>
                  <a:srgbClr val="0000FF"/>
                </a:solidFill>
              </a:endParaRPr>
            </a:p>
          </p:txBody>
        </p:sp>
      </p:grpSp>
      <p:cxnSp>
        <p:nvCxnSpPr>
          <p:cNvPr id="201" name="Straight Arrow Connector 200"/>
          <p:cNvCxnSpPr/>
          <p:nvPr/>
        </p:nvCxnSpPr>
        <p:spPr>
          <a:xfrm>
            <a:off x="6786578" y="5715016"/>
            <a:ext cx="490542" cy="1588"/>
          </a:xfrm>
          <a:prstGeom prst="straightConnector1">
            <a:avLst/>
          </a:prstGeom>
          <a:ln>
            <a:prstDash val="solid"/>
            <a:headEnd type="none" w="lg" len="lg"/>
            <a:tailEnd type="arrow" w="lg" len="lg"/>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p:nvPr/>
        </p:nvCxnSpPr>
        <p:spPr>
          <a:xfrm rot="5400000">
            <a:off x="4679157" y="5893611"/>
            <a:ext cx="357190" cy="1588"/>
          </a:xfrm>
          <a:prstGeom prst="straightConnector1">
            <a:avLst/>
          </a:prstGeom>
          <a:ln>
            <a:solidFill>
              <a:schemeClr val="bg1">
                <a:lumMod val="75000"/>
              </a:schemeClr>
            </a:solidFill>
            <a:prstDash val="dash"/>
            <a:headEnd type="none" w="lg" len="lg"/>
            <a:tailEnd type="arrow" w="lg" len="lg"/>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p:nvPr/>
        </p:nvCxnSpPr>
        <p:spPr>
          <a:xfrm rot="5400000">
            <a:off x="3607587" y="5893611"/>
            <a:ext cx="357190" cy="1588"/>
          </a:xfrm>
          <a:prstGeom prst="straightConnector1">
            <a:avLst/>
          </a:prstGeom>
          <a:ln>
            <a:solidFill>
              <a:schemeClr val="bg1">
                <a:lumMod val="75000"/>
              </a:schemeClr>
            </a:solidFill>
            <a:prstDash val="dash"/>
            <a:headEnd type="none" w="lg" len="lg"/>
            <a:tailEnd type="arrow" w="lg" len="lg"/>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a:endCxn id="97" idx="1"/>
          </p:cNvCxnSpPr>
          <p:nvPr/>
        </p:nvCxnSpPr>
        <p:spPr>
          <a:xfrm rot="5400000">
            <a:off x="2608249" y="5893611"/>
            <a:ext cx="356396" cy="794"/>
          </a:xfrm>
          <a:prstGeom prst="straightConnector1">
            <a:avLst/>
          </a:prstGeom>
          <a:ln>
            <a:prstDash val="solid"/>
            <a:headEnd type="none" w="lg" len="lg"/>
            <a:tailEnd type="arrow" w="lg" len="lg"/>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rot="5400000">
            <a:off x="1607323" y="5893611"/>
            <a:ext cx="357190" cy="1588"/>
          </a:xfrm>
          <a:prstGeom prst="straightConnector1">
            <a:avLst/>
          </a:prstGeom>
          <a:ln>
            <a:solidFill>
              <a:schemeClr val="bg1">
                <a:lumMod val="75000"/>
              </a:schemeClr>
            </a:solidFill>
            <a:prstDash val="dash"/>
            <a:headEnd type="none" w="lg" len="lg"/>
            <a:tailEnd type="arrow" w="lg" len="lg"/>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p:nvPr/>
        </p:nvCxnSpPr>
        <p:spPr>
          <a:xfrm rot="5400000">
            <a:off x="607191" y="5893611"/>
            <a:ext cx="357190" cy="1588"/>
          </a:xfrm>
          <a:prstGeom prst="straightConnector1">
            <a:avLst/>
          </a:prstGeom>
          <a:ln>
            <a:solidFill>
              <a:schemeClr val="bg1">
                <a:lumMod val="75000"/>
              </a:schemeClr>
            </a:solidFill>
            <a:prstDash val="dash"/>
            <a:headEnd type="none" w="lg" len="lg"/>
            <a:tailEnd type="arrow" w="lg" len="lg"/>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p:nvPr/>
        </p:nvCxnSpPr>
        <p:spPr>
          <a:xfrm>
            <a:off x="2786050" y="5715016"/>
            <a:ext cx="3428230" cy="1588"/>
          </a:xfrm>
          <a:prstGeom prst="straightConnector1">
            <a:avLst/>
          </a:prstGeom>
          <a:ln>
            <a:prstDash val="solid"/>
            <a:headEnd type="none"/>
            <a:tailEnd type="none" w="lg" len="lg"/>
          </a:ln>
        </p:spPr>
        <p:style>
          <a:lnRef idx="1">
            <a:schemeClr val="accent1"/>
          </a:lnRef>
          <a:fillRef idx="0">
            <a:schemeClr val="accent1"/>
          </a:fillRef>
          <a:effectRef idx="0">
            <a:schemeClr val="accent1"/>
          </a:effectRef>
          <a:fontRef idx="minor">
            <a:schemeClr val="tx1"/>
          </a:fontRef>
        </p:style>
      </p:cxnSp>
      <p:grpSp>
        <p:nvGrpSpPr>
          <p:cNvPr id="212" name="Group 211"/>
          <p:cNvGrpSpPr/>
          <p:nvPr/>
        </p:nvGrpSpPr>
        <p:grpSpPr>
          <a:xfrm>
            <a:off x="5786446" y="5429264"/>
            <a:ext cx="1428728" cy="942152"/>
            <a:chOff x="5786446" y="4429132"/>
            <a:chExt cx="1428728" cy="942152"/>
          </a:xfrm>
        </p:grpSpPr>
        <p:sp>
          <p:nvSpPr>
            <p:cNvPr id="117" name="TextBox 116"/>
            <p:cNvSpPr txBox="1"/>
            <p:nvPr/>
          </p:nvSpPr>
          <p:spPr>
            <a:xfrm>
              <a:off x="5786446" y="4971174"/>
              <a:ext cx="1428728" cy="400110"/>
            </a:xfrm>
            <a:prstGeom prst="rect">
              <a:avLst/>
            </a:prstGeom>
            <a:noFill/>
          </p:spPr>
          <p:txBody>
            <a:bodyPr wrap="square" rtlCol="0">
              <a:spAutoFit/>
            </a:bodyPr>
            <a:lstStyle/>
            <a:p>
              <a:pPr algn="ctr"/>
              <a:r>
                <a:rPr lang="en-US" sz="1000" dirty="0" smtClean="0">
                  <a:solidFill>
                    <a:srgbClr val="0000FF"/>
                  </a:solidFill>
                </a:rPr>
                <a:t>[Application Settings] </a:t>
              </a:r>
              <a:r>
                <a:rPr lang="en-US" sz="1000" dirty="0" smtClean="0"/>
                <a:t>ConnectionString</a:t>
              </a:r>
              <a:endParaRPr lang="en-US" sz="1000" dirty="0"/>
            </a:p>
          </p:txBody>
        </p:sp>
        <p:pic>
          <p:nvPicPr>
            <p:cNvPr id="1026" name="Picture 2" descr="C:\Documents and Settings\Dave\Desktop\config.PNG"/>
            <p:cNvPicPr>
              <a:picLocks noChangeAspect="1" noChangeArrowheads="1"/>
            </p:cNvPicPr>
            <p:nvPr/>
          </p:nvPicPr>
          <p:blipFill>
            <a:blip r:embed="rId4"/>
            <a:srcRect/>
            <a:stretch>
              <a:fillRect/>
            </a:stretch>
          </p:blipFill>
          <p:spPr bwMode="auto">
            <a:xfrm>
              <a:off x="6215074" y="4429132"/>
              <a:ext cx="546100" cy="647700"/>
            </a:xfrm>
            <a:prstGeom prst="rect">
              <a:avLst/>
            </a:prstGeom>
            <a:noFill/>
          </p:spPr>
        </p:pic>
      </p:grpSp>
      <p:grpSp>
        <p:nvGrpSpPr>
          <p:cNvPr id="145" name="Group 144"/>
          <p:cNvGrpSpPr/>
          <p:nvPr/>
        </p:nvGrpSpPr>
        <p:grpSpPr>
          <a:xfrm>
            <a:off x="1142976" y="1285860"/>
            <a:ext cx="857256" cy="603411"/>
            <a:chOff x="3714744" y="3643314"/>
            <a:chExt cx="857256" cy="603411"/>
          </a:xfrm>
        </p:grpSpPr>
        <p:pic>
          <p:nvPicPr>
            <p:cNvPr id="169" name="Picture 5" descr="C:\Documents and Settings\Dave\Desktop\Copy of f1.PNG"/>
            <p:cNvPicPr>
              <a:picLocks noChangeAspect="1" noChangeArrowheads="1"/>
            </p:cNvPicPr>
            <p:nvPr/>
          </p:nvPicPr>
          <p:blipFill>
            <a:blip r:embed="rId5"/>
            <a:srcRect/>
            <a:stretch>
              <a:fillRect/>
            </a:stretch>
          </p:blipFill>
          <p:spPr bwMode="auto">
            <a:xfrm>
              <a:off x="4000496" y="3643314"/>
              <a:ext cx="235644" cy="444730"/>
            </a:xfrm>
            <a:prstGeom prst="rect">
              <a:avLst/>
            </a:prstGeom>
            <a:noFill/>
            <a:effectLst>
              <a:outerShdw blurRad="50800" dist="38100" dir="2700000" algn="tl" rotWithShape="0">
                <a:prstClr val="black">
                  <a:alpha val="40000"/>
                </a:prstClr>
              </a:outerShdw>
              <a:reflection blurRad="6350" stA="52000" endA="300" endPos="35000" dir="5400000" sy="-100000" algn="bl" rotWithShape="0"/>
            </a:effectLst>
          </p:spPr>
        </p:pic>
        <p:sp>
          <p:nvSpPr>
            <p:cNvPr id="170" name="TextBox 169"/>
            <p:cNvSpPr txBox="1"/>
            <p:nvPr/>
          </p:nvSpPr>
          <p:spPr>
            <a:xfrm>
              <a:off x="3714744" y="4000504"/>
              <a:ext cx="857256" cy="246221"/>
            </a:xfrm>
            <a:prstGeom prst="rect">
              <a:avLst/>
            </a:prstGeom>
            <a:noFill/>
          </p:spPr>
          <p:txBody>
            <a:bodyPr wrap="square" rtlCol="0">
              <a:spAutoFit/>
            </a:bodyPr>
            <a:lstStyle/>
            <a:p>
              <a:pPr algn="ctr"/>
              <a:r>
                <a:rPr lang="en-GB" sz="1000" b="1" dirty="0" smtClean="0">
                  <a:solidFill>
                    <a:srgbClr val="CC0000"/>
                  </a:solidFill>
                </a:rPr>
                <a:t>Events</a:t>
              </a:r>
              <a:endParaRPr lang="en-US" sz="1000" b="1" dirty="0">
                <a:solidFill>
                  <a:srgbClr val="CC0000"/>
                </a:solidFill>
              </a:endParaRPr>
            </a:p>
          </p:txBody>
        </p:sp>
      </p:grpSp>
      <p:grpSp>
        <p:nvGrpSpPr>
          <p:cNvPr id="171" name="Group 170"/>
          <p:cNvGrpSpPr/>
          <p:nvPr/>
        </p:nvGrpSpPr>
        <p:grpSpPr>
          <a:xfrm>
            <a:off x="2643174" y="1285860"/>
            <a:ext cx="857256" cy="603411"/>
            <a:chOff x="3714744" y="3643314"/>
            <a:chExt cx="857256" cy="603411"/>
          </a:xfrm>
        </p:grpSpPr>
        <p:pic>
          <p:nvPicPr>
            <p:cNvPr id="172" name="Picture 5" descr="C:\Documents and Settings\Dave\Desktop\Copy of f1.PNG"/>
            <p:cNvPicPr>
              <a:picLocks noChangeAspect="1" noChangeArrowheads="1"/>
            </p:cNvPicPr>
            <p:nvPr/>
          </p:nvPicPr>
          <p:blipFill>
            <a:blip r:embed="rId5"/>
            <a:srcRect/>
            <a:stretch>
              <a:fillRect/>
            </a:stretch>
          </p:blipFill>
          <p:spPr bwMode="auto">
            <a:xfrm>
              <a:off x="4000496" y="3643314"/>
              <a:ext cx="235644" cy="444730"/>
            </a:xfrm>
            <a:prstGeom prst="rect">
              <a:avLst/>
            </a:prstGeom>
            <a:noFill/>
            <a:effectLst>
              <a:outerShdw blurRad="50800" dist="38100" dir="2700000" algn="tl" rotWithShape="0">
                <a:prstClr val="black">
                  <a:alpha val="40000"/>
                </a:prstClr>
              </a:outerShdw>
              <a:reflection blurRad="6350" stA="52000" endA="300" endPos="35000" dir="5400000" sy="-100000" algn="bl" rotWithShape="0"/>
            </a:effectLst>
          </p:spPr>
        </p:pic>
        <p:sp>
          <p:nvSpPr>
            <p:cNvPr id="173" name="TextBox 172"/>
            <p:cNvSpPr txBox="1"/>
            <p:nvPr/>
          </p:nvSpPr>
          <p:spPr>
            <a:xfrm>
              <a:off x="3714744" y="4000504"/>
              <a:ext cx="857256" cy="246221"/>
            </a:xfrm>
            <a:prstGeom prst="rect">
              <a:avLst/>
            </a:prstGeom>
            <a:noFill/>
          </p:spPr>
          <p:txBody>
            <a:bodyPr wrap="square" rtlCol="0">
              <a:spAutoFit/>
            </a:bodyPr>
            <a:lstStyle/>
            <a:p>
              <a:pPr algn="ctr"/>
              <a:r>
                <a:rPr lang="en-GB" sz="1000" b="1" dirty="0" smtClean="0">
                  <a:solidFill>
                    <a:srgbClr val="CC0000"/>
                  </a:solidFill>
                </a:rPr>
                <a:t>Events</a:t>
              </a:r>
              <a:endParaRPr lang="en-US" sz="1000" b="1" dirty="0">
                <a:solidFill>
                  <a:srgbClr val="CC0000"/>
                </a:solidFill>
              </a:endParaRPr>
            </a:p>
          </p:txBody>
        </p:sp>
      </p:grpSp>
      <p:grpSp>
        <p:nvGrpSpPr>
          <p:cNvPr id="174" name="Group 173"/>
          <p:cNvGrpSpPr/>
          <p:nvPr/>
        </p:nvGrpSpPr>
        <p:grpSpPr>
          <a:xfrm>
            <a:off x="4143372" y="1285860"/>
            <a:ext cx="857256" cy="603411"/>
            <a:chOff x="3714744" y="3643314"/>
            <a:chExt cx="857256" cy="603411"/>
          </a:xfrm>
        </p:grpSpPr>
        <p:pic>
          <p:nvPicPr>
            <p:cNvPr id="175" name="Picture 5" descr="C:\Documents and Settings\Dave\Desktop\Copy of f1.PNG"/>
            <p:cNvPicPr>
              <a:picLocks noChangeAspect="1" noChangeArrowheads="1"/>
            </p:cNvPicPr>
            <p:nvPr/>
          </p:nvPicPr>
          <p:blipFill>
            <a:blip r:embed="rId5"/>
            <a:srcRect/>
            <a:stretch>
              <a:fillRect/>
            </a:stretch>
          </p:blipFill>
          <p:spPr bwMode="auto">
            <a:xfrm>
              <a:off x="4000496" y="3643314"/>
              <a:ext cx="235644" cy="444730"/>
            </a:xfrm>
            <a:prstGeom prst="rect">
              <a:avLst/>
            </a:prstGeom>
            <a:noFill/>
            <a:effectLst>
              <a:outerShdw blurRad="50800" dist="38100" dir="2700000" algn="tl" rotWithShape="0">
                <a:prstClr val="black">
                  <a:alpha val="40000"/>
                </a:prstClr>
              </a:outerShdw>
              <a:reflection blurRad="6350" stA="52000" endA="300" endPos="35000" dir="5400000" sy="-100000" algn="bl" rotWithShape="0"/>
            </a:effectLst>
          </p:spPr>
        </p:pic>
        <p:sp>
          <p:nvSpPr>
            <p:cNvPr id="176" name="TextBox 175"/>
            <p:cNvSpPr txBox="1"/>
            <p:nvPr/>
          </p:nvSpPr>
          <p:spPr>
            <a:xfrm>
              <a:off x="3714744" y="4000504"/>
              <a:ext cx="857256" cy="246221"/>
            </a:xfrm>
            <a:prstGeom prst="rect">
              <a:avLst/>
            </a:prstGeom>
            <a:noFill/>
          </p:spPr>
          <p:txBody>
            <a:bodyPr wrap="square" rtlCol="0">
              <a:spAutoFit/>
            </a:bodyPr>
            <a:lstStyle/>
            <a:p>
              <a:pPr algn="ctr"/>
              <a:r>
                <a:rPr lang="en-GB" sz="1000" b="1" dirty="0" smtClean="0">
                  <a:solidFill>
                    <a:srgbClr val="CC0000"/>
                  </a:solidFill>
                </a:rPr>
                <a:t>Events</a:t>
              </a:r>
              <a:endParaRPr lang="en-US" sz="1000" b="1" dirty="0">
                <a:solidFill>
                  <a:srgbClr val="CC0000"/>
                </a:solidFill>
              </a:endParaRPr>
            </a:p>
          </p:txBody>
        </p:sp>
      </p:grpSp>
      <p:sp>
        <p:nvSpPr>
          <p:cNvPr id="182" name="TextBox 181"/>
          <p:cNvSpPr txBox="1"/>
          <p:nvPr/>
        </p:nvSpPr>
        <p:spPr>
          <a:xfrm>
            <a:off x="571472" y="642918"/>
            <a:ext cx="1643074" cy="707886"/>
          </a:xfrm>
          <a:prstGeom prst="rect">
            <a:avLst/>
          </a:prstGeom>
          <a:noFill/>
        </p:spPr>
        <p:txBody>
          <a:bodyPr wrap="square" rtlCol="0">
            <a:spAutoFit/>
          </a:bodyPr>
          <a:lstStyle/>
          <a:p>
            <a:r>
              <a:rPr lang="en-US" sz="1000" b="1" dirty="0" smtClean="0">
                <a:solidFill>
                  <a:srgbClr val="0000FF"/>
                </a:solidFill>
              </a:rPr>
              <a:t>New (</a:t>
            </a:r>
          </a:p>
          <a:p>
            <a:r>
              <a:rPr lang="en-US" sz="1000" dirty="0" smtClean="0">
                <a:solidFill>
                  <a:srgbClr val="0000FF"/>
                </a:solidFill>
              </a:rPr>
              <a:t>XmlDocument/Node, IDataItemCollection, DefaultCultureInfo</a:t>
            </a:r>
            <a:r>
              <a:rPr lang="en-US" sz="1000" b="1" dirty="0" smtClean="0">
                <a:solidFill>
                  <a:srgbClr val="0000FF"/>
                </a:solidFill>
              </a:rPr>
              <a:t>)</a:t>
            </a:r>
            <a:endParaRPr lang="en-US" sz="1000" b="1" dirty="0">
              <a:solidFill>
                <a:srgbClr val="0000FF"/>
              </a:solidFill>
            </a:endParaRPr>
          </a:p>
        </p:txBody>
      </p:sp>
      <p:grpSp>
        <p:nvGrpSpPr>
          <p:cNvPr id="191" name="Group 190"/>
          <p:cNvGrpSpPr/>
          <p:nvPr/>
        </p:nvGrpSpPr>
        <p:grpSpPr>
          <a:xfrm>
            <a:off x="2500298" y="922176"/>
            <a:ext cx="1214446" cy="581029"/>
            <a:chOff x="2500298" y="1142983"/>
            <a:chExt cx="1214446" cy="581029"/>
          </a:xfrm>
        </p:grpSpPr>
        <p:grpSp>
          <p:nvGrpSpPr>
            <p:cNvPr id="178" name="Group 154"/>
            <p:cNvGrpSpPr/>
            <p:nvPr/>
          </p:nvGrpSpPr>
          <p:grpSpPr>
            <a:xfrm>
              <a:off x="2500298" y="1142983"/>
              <a:ext cx="1214446" cy="581028"/>
              <a:chOff x="4071140" y="-981970"/>
              <a:chExt cx="1214446" cy="513432"/>
            </a:xfrm>
            <a:effectLst>
              <a:outerShdw blurRad="50800" dist="38100" dir="2700000" algn="tl" rotWithShape="0">
                <a:prstClr val="black">
                  <a:alpha val="40000"/>
                </a:prstClr>
              </a:outerShdw>
            </a:effectLst>
          </p:grpSpPr>
          <p:cxnSp>
            <p:nvCxnSpPr>
              <p:cNvPr id="180" name="Straight Arrow Connector 179"/>
              <p:cNvCxnSpPr/>
              <p:nvPr/>
            </p:nvCxnSpPr>
            <p:spPr>
              <a:xfrm rot="16200000" flipH="1">
                <a:off x="3814425" y="-725255"/>
                <a:ext cx="513432" cy="2"/>
              </a:xfrm>
              <a:prstGeom prst="straightConnector1">
                <a:avLst/>
              </a:prstGeom>
              <a:ln>
                <a:prstDash val="dash"/>
                <a:headEnd type="none" w="lg" len="lg"/>
                <a:tailEnd type="arrow" w="lg" len="lg"/>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4071934" y="-981969"/>
                <a:ext cx="1213652" cy="1403"/>
              </a:xfrm>
              <a:prstGeom prst="straightConnector1">
                <a:avLst/>
              </a:prstGeom>
              <a:ln>
                <a:prstDash val="dash"/>
                <a:headEnd type="none"/>
                <a:tailEnd type="none" w="lg" len="lg"/>
              </a:ln>
            </p:spPr>
            <p:style>
              <a:lnRef idx="1">
                <a:schemeClr val="accent1"/>
              </a:lnRef>
              <a:fillRef idx="0">
                <a:schemeClr val="accent1"/>
              </a:fillRef>
              <a:effectRef idx="0">
                <a:schemeClr val="accent1"/>
              </a:effectRef>
              <a:fontRef idx="minor">
                <a:schemeClr val="tx1"/>
              </a:fontRef>
            </p:style>
          </p:cxnSp>
        </p:grpSp>
        <p:cxnSp>
          <p:nvCxnSpPr>
            <p:cNvPr id="190" name="Straight Arrow Connector 189"/>
            <p:cNvCxnSpPr/>
            <p:nvPr/>
          </p:nvCxnSpPr>
          <p:spPr>
            <a:xfrm rot="16200000" flipH="1">
              <a:off x="3424229" y="1433497"/>
              <a:ext cx="581028" cy="2"/>
            </a:xfrm>
            <a:prstGeom prst="straightConnector1">
              <a:avLst/>
            </a:prstGeom>
            <a:ln>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p:grpSp>
      <p:sp>
        <p:nvSpPr>
          <p:cNvPr id="177" name="TextBox 176"/>
          <p:cNvSpPr txBox="1"/>
          <p:nvPr/>
        </p:nvSpPr>
        <p:spPr>
          <a:xfrm>
            <a:off x="2500298" y="642918"/>
            <a:ext cx="1643074" cy="707886"/>
          </a:xfrm>
          <a:prstGeom prst="rect">
            <a:avLst/>
          </a:prstGeom>
          <a:noFill/>
        </p:spPr>
        <p:txBody>
          <a:bodyPr wrap="square" rtlCol="0">
            <a:spAutoFit/>
          </a:bodyPr>
          <a:lstStyle/>
          <a:p>
            <a:r>
              <a:rPr lang="en-US" sz="1000" b="1" dirty="0" smtClean="0">
                <a:solidFill>
                  <a:srgbClr val="0000FF"/>
                </a:solidFill>
              </a:rPr>
              <a:t>New (</a:t>
            </a:r>
          </a:p>
          <a:p>
            <a:r>
              <a:rPr lang="en-US" sz="1000" dirty="0" smtClean="0">
                <a:solidFill>
                  <a:srgbClr val="0000FF"/>
                </a:solidFill>
              </a:rPr>
              <a:t>XmlDocument, IDataAdministrator, DefaultCultureInfo</a:t>
            </a:r>
            <a:r>
              <a:rPr lang="en-US" sz="1000" b="1" dirty="0" smtClean="0">
                <a:solidFill>
                  <a:srgbClr val="0000FF"/>
                </a:solidFill>
              </a:rPr>
              <a:t>)</a:t>
            </a:r>
            <a:endParaRPr lang="en-US" sz="1000" b="1" dirty="0">
              <a:solidFill>
                <a:srgbClr val="0000FF"/>
              </a:solidFill>
            </a:endParaRPr>
          </a:p>
        </p:txBody>
      </p:sp>
      <p:grpSp>
        <p:nvGrpSpPr>
          <p:cNvPr id="192" name="Group 191"/>
          <p:cNvGrpSpPr/>
          <p:nvPr/>
        </p:nvGrpSpPr>
        <p:grpSpPr>
          <a:xfrm>
            <a:off x="1000100" y="922176"/>
            <a:ext cx="1214446" cy="581029"/>
            <a:chOff x="2500298" y="1142983"/>
            <a:chExt cx="1214446" cy="581029"/>
          </a:xfrm>
        </p:grpSpPr>
        <p:grpSp>
          <p:nvGrpSpPr>
            <p:cNvPr id="193" name="Group 154"/>
            <p:cNvGrpSpPr/>
            <p:nvPr/>
          </p:nvGrpSpPr>
          <p:grpSpPr>
            <a:xfrm>
              <a:off x="2500298" y="1142983"/>
              <a:ext cx="1214446" cy="581028"/>
              <a:chOff x="4071140" y="-981970"/>
              <a:chExt cx="1214446" cy="513432"/>
            </a:xfrm>
            <a:effectLst>
              <a:outerShdw blurRad="50800" dist="38100" dir="2700000" algn="tl" rotWithShape="0">
                <a:prstClr val="black">
                  <a:alpha val="40000"/>
                </a:prstClr>
              </a:outerShdw>
            </a:effectLst>
          </p:grpSpPr>
          <p:cxnSp>
            <p:nvCxnSpPr>
              <p:cNvPr id="195" name="Straight Arrow Connector 194"/>
              <p:cNvCxnSpPr/>
              <p:nvPr/>
            </p:nvCxnSpPr>
            <p:spPr>
              <a:xfrm rot="16200000" flipH="1">
                <a:off x="3814425" y="-725255"/>
                <a:ext cx="513432" cy="2"/>
              </a:xfrm>
              <a:prstGeom prst="straightConnector1">
                <a:avLst/>
              </a:prstGeom>
              <a:ln>
                <a:prstDash val="dash"/>
                <a:headEnd type="none" w="lg" len="lg"/>
                <a:tailEnd type="arrow" w="lg" len="lg"/>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p:nvPr/>
            </p:nvCxnSpPr>
            <p:spPr>
              <a:xfrm>
                <a:off x="4071934" y="-981969"/>
                <a:ext cx="1213652" cy="1403"/>
              </a:xfrm>
              <a:prstGeom prst="straightConnector1">
                <a:avLst/>
              </a:prstGeom>
              <a:ln>
                <a:prstDash val="dash"/>
                <a:headEnd type="none"/>
                <a:tailEnd type="none" w="lg" len="lg"/>
              </a:ln>
            </p:spPr>
            <p:style>
              <a:lnRef idx="1">
                <a:schemeClr val="accent1"/>
              </a:lnRef>
              <a:fillRef idx="0">
                <a:schemeClr val="accent1"/>
              </a:fillRef>
              <a:effectRef idx="0">
                <a:schemeClr val="accent1"/>
              </a:effectRef>
              <a:fontRef idx="minor">
                <a:schemeClr val="tx1"/>
              </a:fontRef>
            </p:style>
          </p:cxnSp>
        </p:grpSp>
        <p:cxnSp>
          <p:nvCxnSpPr>
            <p:cNvPr id="194" name="Straight Arrow Connector 193"/>
            <p:cNvCxnSpPr/>
            <p:nvPr/>
          </p:nvCxnSpPr>
          <p:spPr>
            <a:xfrm rot="16200000" flipH="1">
              <a:off x="3424229" y="1433497"/>
              <a:ext cx="581028" cy="2"/>
            </a:xfrm>
            <a:prstGeom prst="straightConnector1">
              <a:avLst/>
            </a:prstGeom>
            <a:ln>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p:grpSp>
      <p:grpSp>
        <p:nvGrpSpPr>
          <p:cNvPr id="234" name="Group 233"/>
          <p:cNvGrpSpPr/>
          <p:nvPr/>
        </p:nvGrpSpPr>
        <p:grpSpPr>
          <a:xfrm>
            <a:off x="4500562" y="1857364"/>
            <a:ext cx="2786082" cy="3714776"/>
            <a:chOff x="4500562" y="1500174"/>
            <a:chExt cx="2786082" cy="3714776"/>
          </a:xfrm>
        </p:grpSpPr>
        <p:cxnSp>
          <p:nvCxnSpPr>
            <p:cNvPr id="197" name="Straight Arrow Connector 196"/>
            <p:cNvCxnSpPr/>
            <p:nvPr/>
          </p:nvCxnSpPr>
          <p:spPr>
            <a:xfrm rot="5400000">
              <a:off x="2643571" y="3357165"/>
              <a:ext cx="3714776" cy="794"/>
            </a:xfrm>
            <a:prstGeom prst="straightConnector1">
              <a:avLst/>
            </a:prstGeom>
            <a:ln>
              <a:solidFill>
                <a:srgbClr val="CC0000"/>
              </a:solidFill>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p:nvPr/>
          </p:nvCxnSpPr>
          <p:spPr>
            <a:xfrm>
              <a:off x="4500562" y="5213362"/>
              <a:ext cx="2786082" cy="1588"/>
            </a:xfrm>
            <a:prstGeom prst="straightConnector1">
              <a:avLst/>
            </a:prstGeom>
            <a:ln>
              <a:solidFill>
                <a:srgbClr val="CC0000"/>
              </a:solidFill>
              <a:prstDash val="dash"/>
              <a:headEnd type="none" w="lg" len="lg"/>
              <a:tailEnd type="arrow" w="lg" len="lg"/>
            </a:ln>
          </p:spPr>
          <p:style>
            <a:lnRef idx="1">
              <a:schemeClr val="accent1"/>
            </a:lnRef>
            <a:fillRef idx="0">
              <a:schemeClr val="accent1"/>
            </a:fillRef>
            <a:effectRef idx="0">
              <a:schemeClr val="accent1"/>
            </a:effectRef>
            <a:fontRef idx="minor">
              <a:schemeClr val="tx1"/>
            </a:fontRef>
          </p:style>
        </p:cxnSp>
      </p:grpSp>
      <p:grpSp>
        <p:nvGrpSpPr>
          <p:cNvPr id="211" name="Group 210"/>
          <p:cNvGrpSpPr/>
          <p:nvPr/>
        </p:nvGrpSpPr>
        <p:grpSpPr>
          <a:xfrm rot="10800000">
            <a:off x="3000364" y="1857364"/>
            <a:ext cx="501655" cy="215108"/>
            <a:chOff x="3213883" y="1508110"/>
            <a:chExt cx="501655" cy="215108"/>
          </a:xfrm>
        </p:grpSpPr>
        <p:grpSp>
          <p:nvGrpSpPr>
            <p:cNvPr id="214" name="Group 154"/>
            <p:cNvGrpSpPr/>
            <p:nvPr/>
          </p:nvGrpSpPr>
          <p:grpSpPr>
            <a:xfrm>
              <a:off x="3213883" y="1508110"/>
              <a:ext cx="500861" cy="215107"/>
              <a:chOff x="4784725" y="-659322"/>
              <a:chExt cx="500861" cy="190082"/>
            </a:xfrm>
            <a:effectLst>
              <a:outerShdw blurRad="50800" dist="38100" dir="2700000" algn="tl" rotWithShape="0">
                <a:prstClr val="black">
                  <a:alpha val="40000"/>
                </a:prstClr>
              </a:outerShdw>
            </a:effectLst>
          </p:grpSpPr>
          <p:cxnSp>
            <p:nvCxnSpPr>
              <p:cNvPr id="216" name="Straight Arrow Connector 215"/>
              <p:cNvCxnSpPr/>
              <p:nvPr/>
            </p:nvCxnSpPr>
            <p:spPr>
              <a:xfrm rot="16200000" flipH="1" flipV="1">
                <a:off x="4690829" y="-564724"/>
                <a:ext cx="189380" cy="1588"/>
              </a:xfrm>
              <a:prstGeom prst="straightConnector1">
                <a:avLst/>
              </a:prstGeom>
              <a:ln>
                <a:solidFill>
                  <a:srgbClr val="CC0000"/>
                </a:solidFill>
                <a:prstDash val="dash"/>
                <a:headEnd type="none" w="lg" len="lg"/>
                <a:tailEnd type="arrow" w="lg" len="lg"/>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p:nvPr/>
            </p:nvCxnSpPr>
            <p:spPr>
              <a:xfrm>
                <a:off x="4785520" y="-659322"/>
                <a:ext cx="500066" cy="1403"/>
              </a:xfrm>
              <a:prstGeom prst="straightConnector1">
                <a:avLst/>
              </a:prstGeom>
              <a:ln>
                <a:solidFill>
                  <a:srgbClr val="CC0000"/>
                </a:solidFill>
                <a:prstDash val="dash"/>
                <a:headEnd type="none"/>
                <a:tailEnd type="none" w="lg" len="lg"/>
              </a:ln>
            </p:spPr>
            <p:style>
              <a:lnRef idx="1">
                <a:schemeClr val="accent1"/>
              </a:lnRef>
              <a:fillRef idx="0">
                <a:schemeClr val="accent1"/>
              </a:fillRef>
              <a:effectRef idx="0">
                <a:schemeClr val="accent1"/>
              </a:effectRef>
              <a:fontRef idx="minor">
                <a:schemeClr val="tx1"/>
              </a:fontRef>
            </p:style>
          </p:cxnSp>
        </p:grpSp>
        <p:cxnSp>
          <p:nvCxnSpPr>
            <p:cNvPr id="215" name="Straight Arrow Connector 214"/>
            <p:cNvCxnSpPr/>
            <p:nvPr/>
          </p:nvCxnSpPr>
          <p:spPr>
            <a:xfrm rot="16200000" flipH="1" flipV="1">
              <a:off x="3607587" y="1615267"/>
              <a:ext cx="214314" cy="1588"/>
            </a:xfrm>
            <a:prstGeom prst="straightConnector1">
              <a:avLst/>
            </a:prstGeom>
            <a:ln>
              <a:solidFill>
                <a:srgbClr val="CC0000"/>
              </a:solidFill>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p:grpSp>
      <p:grpSp>
        <p:nvGrpSpPr>
          <p:cNvPr id="221" name="Group 220"/>
          <p:cNvGrpSpPr/>
          <p:nvPr/>
        </p:nvGrpSpPr>
        <p:grpSpPr>
          <a:xfrm rot="10800000">
            <a:off x="1498577" y="1858159"/>
            <a:ext cx="501655" cy="215108"/>
            <a:chOff x="3213883" y="1508110"/>
            <a:chExt cx="501655" cy="215108"/>
          </a:xfrm>
        </p:grpSpPr>
        <p:grpSp>
          <p:nvGrpSpPr>
            <p:cNvPr id="222" name="Group 154"/>
            <p:cNvGrpSpPr/>
            <p:nvPr/>
          </p:nvGrpSpPr>
          <p:grpSpPr>
            <a:xfrm>
              <a:off x="3213883" y="1508110"/>
              <a:ext cx="500861" cy="215107"/>
              <a:chOff x="4784725" y="-659322"/>
              <a:chExt cx="500861" cy="190082"/>
            </a:xfrm>
            <a:effectLst>
              <a:outerShdw blurRad="50800" dist="38100" dir="2700000" algn="tl" rotWithShape="0">
                <a:prstClr val="black">
                  <a:alpha val="40000"/>
                </a:prstClr>
              </a:outerShdw>
            </a:effectLst>
          </p:grpSpPr>
          <p:cxnSp>
            <p:nvCxnSpPr>
              <p:cNvPr id="224" name="Straight Arrow Connector 223"/>
              <p:cNvCxnSpPr/>
              <p:nvPr/>
            </p:nvCxnSpPr>
            <p:spPr>
              <a:xfrm rot="16200000" flipH="1" flipV="1">
                <a:off x="4690829" y="-564724"/>
                <a:ext cx="189380" cy="1588"/>
              </a:xfrm>
              <a:prstGeom prst="straightConnector1">
                <a:avLst/>
              </a:prstGeom>
              <a:ln>
                <a:solidFill>
                  <a:srgbClr val="CC0000"/>
                </a:solidFill>
                <a:prstDash val="dash"/>
                <a:headEnd type="none" w="lg" len="lg"/>
                <a:tailEnd type="arrow" w="lg" len="lg"/>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p:nvPr/>
            </p:nvCxnSpPr>
            <p:spPr>
              <a:xfrm>
                <a:off x="4785520" y="-659322"/>
                <a:ext cx="500066" cy="1403"/>
              </a:xfrm>
              <a:prstGeom prst="straightConnector1">
                <a:avLst/>
              </a:prstGeom>
              <a:ln>
                <a:solidFill>
                  <a:srgbClr val="CC0000"/>
                </a:solidFill>
                <a:prstDash val="dash"/>
                <a:headEnd type="none"/>
                <a:tailEnd type="none" w="lg" len="lg"/>
              </a:ln>
            </p:spPr>
            <p:style>
              <a:lnRef idx="1">
                <a:schemeClr val="accent1"/>
              </a:lnRef>
              <a:fillRef idx="0">
                <a:schemeClr val="accent1"/>
              </a:fillRef>
              <a:effectRef idx="0">
                <a:schemeClr val="accent1"/>
              </a:effectRef>
              <a:fontRef idx="minor">
                <a:schemeClr val="tx1"/>
              </a:fontRef>
            </p:style>
          </p:cxnSp>
        </p:grpSp>
        <p:cxnSp>
          <p:nvCxnSpPr>
            <p:cNvPr id="223" name="Straight Arrow Connector 222"/>
            <p:cNvCxnSpPr/>
            <p:nvPr/>
          </p:nvCxnSpPr>
          <p:spPr>
            <a:xfrm rot="16200000" flipH="1" flipV="1">
              <a:off x="3607587" y="1615267"/>
              <a:ext cx="214314" cy="1588"/>
            </a:xfrm>
            <a:prstGeom prst="straightConnector1">
              <a:avLst/>
            </a:prstGeom>
            <a:ln>
              <a:solidFill>
                <a:srgbClr val="CC0000"/>
              </a:solidFill>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p:grpSp>
      <p:grpSp>
        <p:nvGrpSpPr>
          <p:cNvPr id="235" name="Group 234"/>
          <p:cNvGrpSpPr/>
          <p:nvPr/>
        </p:nvGrpSpPr>
        <p:grpSpPr>
          <a:xfrm>
            <a:off x="4572000" y="1857364"/>
            <a:ext cx="571504" cy="1287472"/>
            <a:chOff x="4500562" y="1500174"/>
            <a:chExt cx="571504" cy="1287472"/>
          </a:xfrm>
        </p:grpSpPr>
        <p:cxnSp>
          <p:nvCxnSpPr>
            <p:cNvPr id="236" name="Straight Arrow Connector 235"/>
            <p:cNvCxnSpPr/>
            <p:nvPr/>
          </p:nvCxnSpPr>
          <p:spPr>
            <a:xfrm rot="5400000">
              <a:off x="3858017" y="2142719"/>
              <a:ext cx="1285884" cy="794"/>
            </a:xfrm>
            <a:prstGeom prst="straightConnector1">
              <a:avLst/>
            </a:prstGeom>
            <a:ln>
              <a:solidFill>
                <a:srgbClr val="CC0000"/>
              </a:solidFill>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37" name="Straight Arrow Connector 236"/>
            <p:cNvCxnSpPr/>
            <p:nvPr/>
          </p:nvCxnSpPr>
          <p:spPr>
            <a:xfrm>
              <a:off x="4500562" y="2786058"/>
              <a:ext cx="571504" cy="1588"/>
            </a:xfrm>
            <a:prstGeom prst="straightConnector1">
              <a:avLst/>
            </a:prstGeom>
            <a:ln>
              <a:solidFill>
                <a:srgbClr val="CC0000"/>
              </a:solidFill>
              <a:prstDash val="dash"/>
              <a:headEnd type="none" w="lg" len="lg"/>
              <a:tailEnd type="arrow" w="lg" len="lg"/>
            </a:ln>
          </p:spPr>
          <p:style>
            <a:lnRef idx="1">
              <a:schemeClr val="accent1"/>
            </a:lnRef>
            <a:fillRef idx="0">
              <a:schemeClr val="accent1"/>
            </a:fillRef>
            <a:effectRef idx="0">
              <a:schemeClr val="accent1"/>
            </a:effectRef>
            <a:fontRef idx="minor">
              <a:schemeClr val="tx1"/>
            </a:fontRef>
          </p:style>
        </p:cxnSp>
      </p:grpSp>
      <p:grpSp>
        <p:nvGrpSpPr>
          <p:cNvPr id="218" name="Group 217"/>
          <p:cNvGrpSpPr/>
          <p:nvPr/>
        </p:nvGrpSpPr>
        <p:grpSpPr>
          <a:xfrm>
            <a:off x="4071934" y="428604"/>
            <a:ext cx="1214446" cy="642942"/>
            <a:chOff x="6929454" y="428604"/>
            <a:chExt cx="1214446" cy="642942"/>
          </a:xfrm>
        </p:grpSpPr>
        <p:sp>
          <p:nvSpPr>
            <p:cNvPr id="199" name="Round Diagonal Corner Rectangle 198"/>
            <p:cNvSpPr/>
            <p:nvPr/>
          </p:nvSpPr>
          <p:spPr>
            <a:xfrm>
              <a:off x="6929454" y="714356"/>
              <a:ext cx="1214446"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DataItem</a:t>
              </a:r>
            </a:p>
            <a:p>
              <a:pPr algn="ctr"/>
              <a:r>
                <a:rPr lang="en-GB" sz="1000" dirty="0" err="1" smtClean="0">
                  <a:solidFill>
                    <a:schemeClr val="tx1"/>
                  </a:solidFill>
                </a:rPr>
                <a:t>ComparerBase</a:t>
              </a:r>
              <a:endParaRPr lang="en-US" sz="1000" dirty="0">
                <a:solidFill>
                  <a:schemeClr val="tx1"/>
                </a:solidFill>
              </a:endParaRPr>
            </a:p>
          </p:txBody>
        </p:sp>
        <p:grpSp>
          <p:nvGrpSpPr>
            <p:cNvPr id="204" name="Group 203"/>
            <p:cNvGrpSpPr/>
            <p:nvPr/>
          </p:nvGrpSpPr>
          <p:grpSpPr>
            <a:xfrm>
              <a:off x="7215206" y="428604"/>
              <a:ext cx="785819" cy="285753"/>
              <a:chOff x="5429255" y="571480"/>
              <a:chExt cx="785819" cy="285753"/>
            </a:xfrm>
          </p:grpSpPr>
          <p:cxnSp>
            <p:nvCxnSpPr>
              <p:cNvPr id="189" name="Straight Arrow Connector 188"/>
              <p:cNvCxnSpPr/>
              <p:nvPr/>
            </p:nvCxnSpPr>
            <p:spPr>
              <a:xfrm rot="16200000" flipH="1">
                <a:off x="5357818" y="785793"/>
                <a:ext cx="142877" cy="3"/>
              </a:xfrm>
              <a:prstGeom prst="straightConnector1">
                <a:avLst/>
              </a:prstGeom>
              <a:ln>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5429256" y="571480"/>
                <a:ext cx="785818" cy="246221"/>
              </a:xfrm>
              <a:prstGeom prst="rect">
                <a:avLst/>
              </a:prstGeom>
              <a:noFill/>
            </p:spPr>
            <p:txBody>
              <a:bodyPr wrap="square" rtlCol="0">
                <a:spAutoFit/>
              </a:bodyPr>
              <a:lstStyle/>
              <a:p>
                <a:r>
                  <a:rPr lang="en-US" sz="1000" dirty="0" err="1" smtClean="0"/>
                  <a:t>IComparer</a:t>
                </a:r>
                <a:endParaRPr lang="en-US" sz="1000" dirty="0"/>
              </a:p>
            </p:txBody>
          </p:sp>
        </p:grpSp>
      </p:grpSp>
      <p:grpSp>
        <p:nvGrpSpPr>
          <p:cNvPr id="219" name="Group 218"/>
          <p:cNvGrpSpPr/>
          <p:nvPr/>
        </p:nvGrpSpPr>
        <p:grpSpPr>
          <a:xfrm rot="5400000">
            <a:off x="3178959" y="607199"/>
            <a:ext cx="500066" cy="1285884"/>
            <a:chOff x="4214016" y="857232"/>
            <a:chExt cx="427834" cy="500860"/>
          </a:xfrm>
          <a:effectLst>
            <a:outerShdw blurRad="50800" dist="38100" dir="2700000" algn="tl" rotWithShape="0">
              <a:prstClr val="black">
                <a:alpha val="40000"/>
              </a:prstClr>
            </a:outerShdw>
          </a:effectLst>
        </p:grpSpPr>
        <p:cxnSp>
          <p:nvCxnSpPr>
            <p:cNvPr id="220" name="Straight Arrow Connector 219"/>
            <p:cNvCxnSpPr/>
            <p:nvPr/>
          </p:nvCxnSpPr>
          <p:spPr>
            <a:xfrm rot="5400000" flipH="1" flipV="1">
              <a:off x="3964380" y="1106868"/>
              <a:ext cx="500066" cy="794"/>
            </a:xfrm>
            <a:prstGeom prst="straightConnector1">
              <a:avLst/>
            </a:prstGeom>
            <a:ln>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226" name="Straight Arrow Connector 225"/>
            <p:cNvCxnSpPr/>
            <p:nvPr/>
          </p:nvCxnSpPr>
          <p:spPr>
            <a:xfrm>
              <a:off x="4214810" y="1357298"/>
              <a:ext cx="427040" cy="794"/>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grpSp>
      <p:grpSp>
        <p:nvGrpSpPr>
          <p:cNvPr id="230" name="Group 229"/>
          <p:cNvGrpSpPr/>
          <p:nvPr/>
        </p:nvGrpSpPr>
        <p:grpSpPr>
          <a:xfrm rot="10800000" flipH="1">
            <a:off x="1214414" y="857231"/>
            <a:ext cx="2857520" cy="642940"/>
            <a:chOff x="4214016" y="857232"/>
            <a:chExt cx="427834" cy="500860"/>
          </a:xfrm>
          <a:effectLst>
            <a:outerShdw blurRad="50800" dist="38100" dir="2700000" algn="tl" rotWithShape="0">
              <a:prstClr val="black">
                <a:alpha val="40000"/>
              </a:prstClr>
            </a:outerShdw>
          </a:effectLst>
        </p:grpSpPr>
        <p:cxnSp>
          <p:nvCxnSpPr>
            <p:cNvPr id="231" name="Straight Arrow Connector 230"/>
            <p:cNvCxnSpPr/>
            <p:nvPr/>
          </p:nvCxnSpPr>
          <p:spPr>
            <a:xfrm rot="5400000" flipH="1" flipV="1">
              <a:off x="3964380" y="1106868"/>
              <a:ext cx="500066" cy="794"/>
            </a:xfrm>
            <a:prstGeom prst="straightConnector1">
              <a:avLst/>
            </a:prstGeom>
            <a:ln>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232" name="Straight Arrow Connector 231"/>
            <p:cNvCxnSpPr/>
            <p:nvPr/>
          </p:nvCxnSpPr>
          <p:spPr>
            <a:xfrm>
              <a:off x="4214810" y="1357298"/>
              <a:ext cx="427040" cy="794"/>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Dave\Desktop\IDataItem Class Diagram.png"/>
          <p:cNvPicPr>
            <a:picLocks noChangeAspect="1" noChangeArrowheads="1"/>
          </p:cNvPicPr>
          <p:nvPr/>
        </p:nvPicPr>
        <p:blipFill>
          <a:blip r:embed="rId2"/>
          <a:srcRect/>
          <a:stretch>
            <a:fillRect/>
          </a:stretch>
        </p:blipFill>
        <p:spPr bwMode="auto">
          <a:xfrm>
            <a:off x="357158" y="0"/>
            <a:ext cx="3929090" cy="6625688"/>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roup 70"/>
          <p:cNvGrpSpPr/>
          <p:nvPr/>
        </p:nvGrpSpPr>
        <p:grpSpPr>
          <a:xfrm>
            <a:off x="2500298" y="71414"/>
            <a:ext cx="928694" cy="6643710"/>
            <a:chOff x="7715272" y="357166"/>
            <a:chExt cx="928694" cy="6643710"/>
          </a:xfrm>
        </p:grpSpPr>
        <p:sp>
          <p:nvSpPr>
            <p:cNvPr id="120" name="Round Diagonal Corner Rectangle 119"/>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a:p>
              <a:pPr algn="ctr"/>
              <a:r>
                <a:rPr lang="en-GB" sz="1000" dirty="0" smtClean="0">
                  <a:solidFill>
                    <a:schemeClr val="tx1"/>
                  </a:solidFill>
                </a:rPr>
                <a:t>Collection</a:t>
              </a:r>
              <a:endParaRPr lang="en-US" sz="1000" dirty="0">
                <a:solidFill>
                  <a:schemeClr val="tx1"/>
                </a:solidFill>
              </a:endParaRP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143" name="Group 70"/>
          <p:cNvGrpSpPr/>
          <p:nvPr/>
        </p:nvGrpSpPr>
        <p:grpSpPr>
          <a:xfrm>
            <a:off x="3929058" y="71414"/>
            <a:ext cx="928694" cy="6643710"/>
            <a:chOff x="7715272" y="357166"/>
            <a:chExt cx="928694" cy="6643710"/>
          </a:xfrm>
        </p:grpSpPr>
        <p:sp>
          <p:nvSpPr>
            <p:cNvPr id="144" name="Round Diagonal Corner Rectangle 143"/>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Xml</a:t>
              </a:r>
            </a:p>
            <a:p>
              <a:pPr algn="ctr"/>
              <a:r>
                <a:rPr lang="en-GB" sz="1000" dirty="0" smtClean="0">
                  <a:solidFill>
                    <a:schemeClr val="tx1"/>
                  </a:solidFill>
                </a:rPr>
                <a:t>Document</a:t>
              </a:r>
              <a:endParaRPr lang="en-US" sz="1000" dirty="0">
                <a:solidFill>
                  <a:schemeClr val="tx1"/>
                </a:solidFill>
              </a:endParaRPr>
            </a:p>
          </p:txBody>
        </p:sp>
        <p:grpSp>
          <p:nvGrpSpPr>
            <p:cNvPr id="145" name="Group 76"/>
            <p:cNvGrpSpPr/>
            <p:nvPr/>
          </p:nvGrpSpPr>
          <p:grpSpPr>
            <a:xfrm>
              <a:off x="8215338" y="857232"/>
              <a:ext cx="71438" cy="6143644"/>
              <a:chOff x="5569834" y="858027"/>
              <a:chExt cx="71438" cy="21632957"/>
            </a:xfrm>
          </p:grpSpPr>
          <p:cxnSp>
            <p:nvCxnSpPr>
              <p:cNvPr id="146" name="Straight Connector 145"/>
              <p:cNvCxnSpPr/>
              <p:nvPr/>
            </p:nvCxnSpPr>
            <p:spPr>
              <a:xfrm rot="5400000">
                <a:off x="-5245098" y="11672959"/>
                <a:ext cx="21632957"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flipH="1">
                <a:off x="5571331" y="3121950"/>
                <a:ext cx="69941" cy="10626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grpSp>
        <p:nvGrpSpPr>
          <p:cNvPr id="260" name="Group 259"/>
          <p:cNvGrpSpPr/>
          <p:nvPr/>
        </p:nvGrpSpPr>
        <p:grpSpPr>
          <a:xfrm>
            <a:off x="71438" y="500042"/>
            <a:ext cx="1500166" cy="571504"/>
            <a:chOff x="0" y="500042"/>
            <a:chExt cx="1500166" cy="571504"/>
          </a:xfrm>
        </p:grpSpPr>
        <p:cxnSp>
          <p:nvCxnSpPr>
            <p:cNvPr id="154" name="Straight Arrow Connector 153"/>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0" y="500042"/>
              <a:ext cx="1439740" cy="553998"/>
            </a:xfrm>
            <a:prstGeom prst="rect">
              <a:avLst/>
            </a:prstGeom>
            <a:noFill/>
          </p:spPr>
          <p:txBody>
            <a:bodyPr wrap="square" rtlCol="0">
              <a:spAutoFit/>
            </a:bodyPr>
            <a:lstStyle/>
            <a:p>
              <a:pPr algn="r"/>
              <a:r>
                <a:rPr lang="en-US" sz="1000" dirty="0" smtClean="0"/>
                <a:t>New(XmlDocument,</a:t>
              </a:r>
            </a:p>
            <a:p>
              <a:pPr algn="r"/>
              <a:r>
                <a:rPr lang="en-GB" sz="1000" dirty="0" smtClean="0"/>
                <a:t>IDataItemCollection</a:t>
              </a:r>
            </a:p>
            <a:p>
              <a:pPr algn="r"/>
              <a:r>
                <a:rPr lang="en-GB" sz="1000" dirty="0" err="1" smtClean="0"/>
                <a:t>CultureInfo</a:t>
              </a:r>
              <a:r>
                <a:rPr lang="en-US" sz="1000" dirty="0" smtClean="0"/>
                <a:t>)</a:t>
              </a:r>
              <a:endParaRPr lang="en-US" sz="1000" dirty="0"/>
            </a:p>
          </p:txBody>
        </p:sp>
      </p:grpSp>
      <p:grpSp>
        <p:nvGrpSpPr>
          <p:cNvPr id="156" name="Group 59"/>
          <p:cNvGrpSpPr/>
          <p:nvPr/>
        </p:nvGrpSpPr>
        <p:grpSpPr>
          <a:xfrm>
            <a:off x="1643042" y="1500174"/>
            <a:ext cx="2071702" cy="553998"/>
            <a:chOff x="4572000" y="3214289"/>
            <a:chExt cx="2071702" cy="553998"/>
          </a:xfrm>
        </p:grpSpPr>
        <p:grpSp>
          <p:nvGrpSpPr>
            <p:cNvPr id="157" name="Group 62"/>
            <p:cNvGrpSpPr/>
            <p:nvPr/>
          </p:nvGrpSpPr>
          <p:grpSpPr>
            <a:xfrm flipH="1" flipV="1">
              <a:off x="4572000" y="3285745"/>
              <a:ext cx="215108" cy="428617"/>
              <a:chOff x="5999171" y="3643340"/>
              <a:chExt cx="215905" cy="287314"/>
            </a:xfrm>
          </p:grpSpPr>
          <p:cxnSp>
            <p:nvCxnSpPr>
              <p:cNvPr id="159" name="Straight Connector 158"/>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rot="5400000" flipH="1" flipV="1">
                <a:off x="5856572" y="3785939"/>
                <a:ext cx="285995"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6000762" y="3643343"/>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58" name="TextBox 157"/>
            <p:cNvSpPr txBox="1"/>
            <p:nvPr/>
          </p:nvSpPr>
          <p:spPr>
            <a:xfrm>
              <a:off x="4786314" y="3214289"/>
              <a:ext cx="1857388" cy="553998"/>
            </a:xfrm>
            <a:prstGeom prst="rect">
              <a:avLst/>
            </a:prstGeom>
            <a:noFill/>
          </p:spPr>
          <p:txBody>
            <a:bodyPr wrap="square" rtlCol="0">
              <a:spAutoFit/>
            </a:bodyPr>
            <a:lstStyle/>
            <a:p>
              <a:r>
                <a:rPr lang="en-US" sz="1000" dirty="0" smtClean="0">
                  <a:solidFill>
                    <a:srgbClr val="0000FF"/>
                  </a:solidFill>
                </a:rPr>
                <a:t>Status = New</a:t>
              </a:r>
            </a:p>
            <a:p>
              <a:r>
                <a:rPr lang="en-GB" sz="1000" dirty="0" err="1" smtClean="0">
                  <a:solidFill>
                    <a:srgbClr val="0000FF"/>
                  </a:solidFill>
                </a:rPr>
                <a:t>HistoryVersion</a:t>
              </a:r>
              <a:r>
                <a:rPr lang="en-GB" sz="1000" dirty="0" smtClean="0">
                  <a:solidFill>
                    <a:srgbClr val="0000FF"/>
                  </a:solidFill>
                </a:rPr>
                <a:t> = 1</a:t>
              </a:r>
              <a:endParaRPr lang="en-US" sz="1000" dirty="0" smtClean="0">
                <a:solidFill>
                  <a:srgbClr val="0000FF"/>
                </a:solidFill>
              </a:endParaRPr>
            </a:p>
            <a:p>
              <a:r>
                <a:rPr lang="en-GB" sz="1000" dirty="0" err="1" smtClean="0">
                  <a:solidFill>
                    <a:srgbClr val="0000FF"/>
                  </a:solidFill>
                </a:rPr>
                <a:t>isDataCreated</a:t>
              </a:r>
              <a:r>
                <a:rPr lang="en-GB" sz="1000" dirty="0" smtClean="0">
                  <a:solidFill>
                    <a:srgbClr val="0000FF"/>
                  </a:solidFill>
                </a:rPr>
                <a:t> = false</a:t>
              </a:r>
              <a:endParaRPr lang="en-US" sz="1000" dirty="0" smtClean="0">
                <a:solidFill>
                  <a:srgbClr val="0000FF"/>
                </a:solidFill>
              </a:endParaRPr>
            </a:p>
          </p:txBody>
        </p:sp>
      </p:grpSp>
      <p:grpSp>
        <p:nvGrpSpPr>
          <p:cNvPr id="261" name="Group 260"/>
          <p:cNvGrpSpPr/>
          <p:nvPr/>
        </p:nvGrpSpPr>
        <p:grpSpPr>
          <a:xfrm>
            <a:off x="1643042" y="1000108"/>
            <a:ext cx="2786082" cy="246221"/>
            <a:chOff x="1643042" y="1000108"/>
            <a:chExt cx="2786082" cy="246221"/>
          </a:xfrm>
        </p:grpSpPr>
        <p:cxnSp>
          <p:nvCxnSpPr>
            <p:cNvPr id="162" name="Straight Arrow Connector 161"/>
            <p:cNvCxnSpPr/>
            <p:nvPr/>
          </p:nvCxnSpPr>
          <p:spPr>
            <a:xfrm>
              <a:off x="1643042" y="1246328"/>
              <a:ext cx="278608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3489418" y="1000108"/>
              <a:ext cx="939706" cy="246221"/>
            </a:xfrm>
            <a:prstGeom prst="rect">
              <a:avLst/>
            </a:prstGeom>
            <a:noFill/>
          </p:spPr>
          <p:txBody>
            <a:bodyPr wrap="square" rtlCol="0">
              <a:spAutoFit/>
            </a:bodyPr>
            <a:lstStyle/>
            <a:p>
              <a:pPr algn="r"/>
              <a:r>
                <a:rPr lang="en-GB" sz="1000" dirty="0" err="1" smtClean="0"/>
                <a:t>CreateNode</a:t>
              </a:r>
              <a:endParaRPr lang="en-US" sz="1000" dirty="0"/>
            </a:p>
          </p:txBody>
        </p:sp>
      </p:grpSp>
      <p:cxnSp>
        <p:nvCxnSpPr>
          <p:cNvPr id="165" name="Straight Arrow Connector 164"/>
          <p:cNvCxnSpPr/>
          <p:nvPr/>
        </p:nvCxnSpPr>
        <p:spPr>
          <a:xfrm>
            <a:off x="1643042" y="1428736"/>
            <a:ext cx="278608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nvGrpSpPr>
          <p:cNvPr id="167" name="Group 70"/>
          <p:cNvGrpSpPr/>
          <p:nvPr/>
        </p:nvGrpSpPr>
        <p:grpSpPr>
          <a:xfrm>
            <a:off x="5357818" y="71414"/>
            <a:ext cx="928694" cy="6643710"/>
            <a:chOff x="7715272" y="357166"/>
            <a:chExt cx="928694" cy="6643710"/>
          </a:xfrm>
        </p:grpSpPr>
        <p:sp>
          <p:nvSpPr>
            <p:cNvPr id="168" name="Round Diagonal Corner Rectangle 167"/>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XmlNode</a:t>
              </a:r>
              <a:endParaRPr lang="en-GB" sz="1000" dirty="0" smtClean="0">
                <a:solidFill>
                  <a:schemeClr val="tx1"/>
                </a:solidFill>
              </a:endParaRPr>
            </a:p>
          </p:txBody>
        </p:sp>
        <p:grpSp>
          <p:nvGrpSpPr>
            <p:cNvPr id="169" name="Group 76"/>
            <p:cNvGrpSpPr/>
            <p:nvPr/>
          </p:nvGrpSpPr>
          <p:grpSpPr>
            <a:xfrm>
              <a:off x="8215338" y="857232"/>
              <a:ext cx="71438" cy="6143644"/>
              <a:chOff x="5569834" y="858027"/>
              <a:chExt cx="71438" cy="21632957"/>
            </a:xfrm>
          </p:grpSpPr>
          <p:cxnSp>
            <p:nvCxnSpPr>
              <p:cNvPr id="170" name="Straight Connector 169"/>
              <p:cNvCxnSpPr/>
              <p:nvPr/>
            </p:nvCxnSpPr>
            <p:spPr>
              <a:xfrm rot="5400000">
                <a:off x="-5245098" y="11672959"/>
                <a:ext cx="21632957"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1" name="Rectangle 170"/>
              <p:cNvSpPr/>
              <p:nvPr/>
            </p:nvSpPr>
            <p:spPr>
              <a:xfrm flipH="1">
                <a:off x="5571331" y="3568575"/>
                <a:ext cx="69941" cy="10626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grpSp>
        <p:nvGrpSpPr>
          <p:cNvPr id="174" name="Group 70"/>
          <p:cNvGrpSpPr/>
          <p:nvPr/>
        </p:nvGrpSpPr>
        <p:grpSpPr>
          <a:xfrm>
            <a:off x="6858016" y="71414"/>
            <a:ext cx="928694" cy="6643710"/>
            <a:chOff x="7715272" y="357166"/>
            <a:chExt cx="928694" cy="6643710"/>
          </a:xfrm>
        </p:grpSpPr>
        <p:sp>
          <p:nvSpPr>
            <p:cNvPr id="175" name="Round Diagonal Corner Rectangle 174"/>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Concrete</a:t>
              </a:r>
            </a:p>
            <a:p>
              <a:pPr algn="ctr"/>
              <a:r>
                <a:rPr lang="en-GB" sz="1000" dirty="0" smtClean="0">
                  <a:solidFill>
                    <a:schemeClr val="tx1"/>
                  </a:solidFill>
                </a:rPr>
                <a:t>DataItem</a:t>
              </a:r>
            </a:p>
          </p:txBody>
        </p:sp>
        <p:cxnSp>
          <p:nvCxnSpPr>
            <p:cNvPr id="177" name="Straight Connector 176"/>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262" name="Group 261"/>
          <p:cNvGrpSpPr/>
          <p:nvPr/>
        </p:nvGrpSpPr>
        <p:grpSpPr>
          <a:xfrm>
            <a:off x="4500562" y="1111077"/>
            <a:ext cx="1357322" cy="246221"/>
            <a:chOff x="4500562" y="1111077"/>
            <a:chExt cx="1357322" cy="246221"/>
          </a:xfrm>
        </p:grpSpPr>
        <p:cxnSp>
          <p:nvCxnSpPr>
            <p:cNvPr id="179" name="Straight Arrow Connector 178"/>
            <p:cNvCxnSpPr/>
            <p:nvPr/>
          </p:nvCxnSpPr>
          <p:spPr>
            <a:xfrm>
              <a:off x="4500562" y="1357297"/>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5205418" y="1111077"/>
              <a:ext cx="592040" cy="246221"/>
            </a:xfrm>
            <a:prstGeom prst="rect">
              <a:avLst/>
            </a:prstGeom>
            <a:noFill/>
          </p:spPr>
          <p:txBody>
            <a:bodyPr wrap="square" rtlCol="0">
              <a:spAutoFit/>
            </a:bodyPr>
            <a:lstStyle/>
            <a:p>
              <a:pPr algn="r"/>
              <a:r>
                <a:rPr lang="en-GB" sz="1000" dirty="0" smtClean="0"/>
                <a:t>New</a:t>
              </a:r>
              <a:endParaRPr lang="en-US" sz="1000" dirty="0"/>
            </a:p>
          </p:txBody>
        </p:sp>
      </p:grpSp>
      <p:grpSp>
        <p:nvGrpSpPr>
          <p:cNvPr id="263" name="Group 262"/>
          <p:cNvGrpSpPr/>
          <p:nvPr/>
        </p:nvGrpSpPr>
        <p:grpSpPr>
          <a:xfrm>
            <a:off x="214282" y="2232060"/>
            <a:ext cx="1357322" cy="553998"/>
            <a:chOff x="142812" y="2232060"/>
            <a:chExt cx="1357322" cy="553998"/>
          </a:xfrm>
        </p:grpSpPr>
        <p:cxnSp>
          <p:nvCxnSpPr>
            <p:cNvPr id="185" name="Straight Arrow Connector 184"/>
            <p:cNvCxnSpPr/>
            <p:nvPr/>
          </p:nvCxnSpPr>
          <p:spPr>
            <a:xfrm>
              <a:off x="142812" y="2786057"/>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214282" y="2232060"/>
              <a:ext cx="1225426" cy="553998"/>
            </a:xfrm>
            <a:prstGeom prst="rect">
              <a:avLst/>
            </a:prstGeom>
            <a:noFill/>
          </p:spPr>
          <p:txBody>
            <a:bodyPr wrap="square" rtlCol="0">
              <a:spAutoFit/>
            </a:bodyPr>
            <a:lstStyle/>
            <a:p>
              <a:pPr algn="r"/>
              <a:r>
                <a:rPr lang="en-US" sz="1000" dirty="0" smtClean="0"/>
                <a:t>New(</a:t>
              </a:r>
              <a:r>
                <a:rPr lang="en-US" sz="1000" dirty="0" err="1" smtClean="0"/>
                <a:t>XmlNode</a:t>
              </a:r>
              <a:endParaRPr lang="en-US" sz="1000" dirty="0" smtClean="0"/>
            </a:p>
            <a:p>
              <a:pPr algn="r"/>
              <a:r>
                <a:rPr lang="en-GB" sz="1000" dirty="0" smtClean="0"/>
                <a:t>IDataItemCollection</a:t>
              </a:r>
            </a:p>
            <a:p>
              <a:pPr algn="r"/>
              <a:r>
                <a:rPr lang="en-GB" sz="1000" dirty="0" err="1" smtClean="0"/>
                <a:t>CultureInfo</a:t>
              </a:r>
              <a:r>
                <a:rPr lang="en-US" sz="1000" dirty="0" smtClean="0"/>
                <a:t>)</a:t>
              </a:r>
              <a:endParaRPr lang="en-US" sz="1000" dirty="0"/>
            </a:p>
          </p:txBody>
        </p:sp>
      </p:grpSp>
      <p:grpSp>
        <p:nvGrpSpPr>
          <p:cNvPr id="202" name="Group 59"/>
          <p:cNvGrpSpPr/>
          <p:nvPr/>
        </p:nvGrpSpPr>
        <p:grpSpPr>
          <a:xfrm>
            <a:off x="1643042" y="2143116"/>
            <a:ext cx="1000132" cy="257256"/>
            <a:chOff x="4572000" y="3285714"/>
            <a:chExt cx="1000132" cy="257256"/>
          </a:xfrm>
        </p:grpSpPr>
        <p:grpSp>
          <p:nvGrpSpPr>
            <p:cNvPr id="203" name="Group 62"/>
            <p:cNvGrpSpPr/>
            <p:nvPr/>
          </p:nvGrpSpPr>
          <p:grpSpPr>
            <a:xfrm flipH="1" flipV="1">
              <a:off x="4572000" y="3285714"/>
              <a:ext cx="215108" cy="257256"/>
              <a:chOff x="5999171" y="3758209"/>
              <a:chExt cx="215905" cy="172445"/>
            </a:xfrm>
          </p:grpSpPr>
          <p:cxnSp>
            <p:nvCxnSpPr>
              <p:cNvPr id="205" name="Straight Connector 204"/>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flipH="1" flipV="1">
                <a:off x="5914015" y="3843365"/>
                <a:ext cx="17110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a:off x="6000762" y="3758216"/>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204" name="TextBox 203"/>
            <p:cNvSpPr txBox="1"/>
            <p:nvPr/>
          </p:nvSpPr>
          <p:spPr>
            <a:xfrm>
              <a:off x="4786314" y="3296740"/>
              <a:ext cx="785818" cy="246221"/>
            </a:xfrm>
            <a:prstGeom prst="rect">
              <a:avLst/>
            </a:prstGeom>
            <a:noFill/>
          </p:spPr>
          <p:txBody>
            <a:bodyPr wrap="square" rtlCol="0">
              <a:spAutoFit/>
            </a:bodyPr>
            <a:lstStyle/>
            <a:p>
              <a:r>
                <a:rPr lang="en-GB" sz="1000" dirty="0" smtClean="0"/>
                <a:t>Setup()</a:t>
              </a:r>
              <a:endParaRPr lang="en-US" sz="1000" dirty="0" smtClean="0"/>
            </a:p>
          </p:txBody>
        </p:sp>
      </p:grpSp>
      <p:grpSp>
        <p:nvGrpSpPr>
          <p:cNvPr id="211" name="Group 59"/>
          <p:cNvGrpSpPr/>
          <p:nvPr/>
        </p:nvGrpSpPr>
        <p:grpSpPr>
          <a:xfrm>
            <a:off x="1643042" y="2814554"/>
            <a:ext cx="2071702" cy="553998"/>
            <a:chOff x="4572000" y="3214289"/>
            <a:chExt cx="2071702" cy="553998"/>
          </a:xfrm>
        </p:grpSpPr>
        <p:grpSp>
          <p:nvGrpSpPr>
            <p:cNvPr id="212" name="Group 62"/>
            <p:cNvGrpSpPr/>
            <p:nvPr/>
          </p:nvGrpSpPr>
          <p:grpSpPr>
            <a:xfrm flipH="1" flipV="1">
              <a:off x="4572000" y="3285718"/>
              <a:ext cx="215108" cy="428619"/>
              <a:chOff x="5999171" y="3643340"/>
              <a:chExt cx="215905" cy="287314"/>
            </a:xfrm>
          </p:grpSpPr>
          <p:cxnSp>
            <p:nvCxnSpPr>
              <p:cNvPr id="214" name="Straight Connector 213"/>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flipH="1" flipV="1">
                <a:off x="5856572" y="3785939"/>
                <a:ext cx="285995"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a:off x="6000762" y="3643343"/>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213" name="TextBox 212"/>
            <p:cNvSpPr txBox="1"/>
            <p:nvPr/>
          </p:nvSpPr>
          <p:spPr>
            <a:xfrm>
              <a:off x="4786314" y="3214289"/>
              <a:ext cx="1857388" cy="553998"/>
            </a:xfrm>
            <a:prstGeom prst="rect">
              <a:avLst/>
            </a:prstGeom>
            <a:noFill/>
          </p:spPr>
          <p:txBody>
            <a:bodyPr wrap="square" rtlCol="0">
              <a:spAutoFit/>
            </a:bodyPr>
            <a:lstStyle/>
            <a:p>
              <a:r>
                <a:rPr lang="en-US" sz="1000" dirty="0" smtClean="0">
                  <a:solidFill>
                    <a:srgbClr val="0000FF"/>
                  </a:solidFill>
                </a:rPr>
                <a:t>Status = Unmodified</a:t>
              </a:r>
            </a:p>
            <a:p>
              <a:r>
                <a:rPr lang="en-GB" sz="1000" dirty="0" err="1" smtClean="0">
                  <a:solidFill>
                    <a:srgbClr val="0000FF"/>
                  </a:solidFill>
                </a:rPr>
                <a:t>HistoryVersion</a:t>
              </a:r>
              <a:r>
                <a:rPr lang="en-GB" sz="1000" dirty="0" smtClean="0">
                  <a:solidFill>
                    <a:srgbClr val="0000FF"/>
                  </a:solidFill>
                </a:rPr>
                <a:t> = 1</a:t>
              </a:r>
              <a:endParaRPr lang="en-US" sz="1000" dirty="0" smtClean="0">
                <a:solidFill>
                  <a:srgbClr val="0000FF"/>
                </a:solidFill>
              </a:endParaRPr>
            </a:p>
            <a:p>
              <a:r>
                <a:rPr lang="en-GB" sz="1000" dirty="0" err="1" smtClean="0">
                  <a:solidFill>
                    <a:srgbClr val="0000FF"/>
                  </a:solidFill>
                </a:rPr>
                <a:t>isDataCreated</a:t>
              </a:r>
              <a:r>
                <a:rPr lang="en-GB" sz="1000" dirty="0" smtClean="0">
                  <a:solidFill>
                    <a:srgbClr val="0000FF"/>
                  </a:solidFill>
                </a:rPr>
                <a:t> = true</a:t>
              </a:r>
              <a:endParaRPr lang="en-US" sz="1000" dirty="0" smtClean="0">
                <a:solidFill>
                  <a:srgbClr val="0000FF"/>
                </a:solidFill>
              </a:endParaRPr>
            </a:p>
          </p:txBody>
        </p:sp>
      </p:grpSp>
      <p:grpSp>
        <p:nvGrpSpPr>
          <p:cNvPr id="217" name="Group 59"/>
          <p:cNvGrpSpPr/>
          <p:nvPr/>
        </p:nvGrpSpPr>
        <p:grpSpPr>
          <a:xfrm>
            <a:off x="1643042" y="3457496"/>
            <a:ext cx="1000132" cy="257256"/>
            <a:chOff x="4572000" y="3285714"/>
            <a:chExt cx="1000132" cy="257256"/>
          </a:xfrm>
        </p:grpSpPr>
        <p:grpSp>
          <p:nvGrpSpPr>
            <p:cNvPr id="218" name="Group 62"/>
            <p:cNvGrpSpPr/>
            <p:nvPr/>
          </p:nvGrpSpPr>
          <p:grpSpPr>
            <a:xfrm flipH="1" flipV="1">
              <a:off x="4572000" y="3285714"/>
              <a:ext cx="215108" cy="257256"/>
              <a:chOff x="5999171" y="3758209"/>
              <a:chExt cx="215905" cy="172445"/>
            </a:xfrm>
          </p:grpSpPr>
          <p:cxnSp>
            <p:nvCxnSpPr>
              <p:cNvPr id="220" name="Straight Connector 219"/>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5400000" flipH="1" flipV="1">
                <a:off x="5914015" y="3843365"/>
                <a:ext cx="17110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p:nvPr/>
            </p:nvCxnSpPr>
            <p:spPr>
              <a:xfrm>
                <a:off x="6000762" y="3758216"/>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219" name="TextBox 218"/>
            <p:cNvSpPr txBox="1"/>
            <p:nvPr/>
          </p:nvSpPr>
          <p:spPr>
            <a:xfrm>
              <a:off x="4786314" y="3296740"/>
              <a:ext cx="785818" cy="246221"/>
            </a:xfrm>
            <a:prstGeom prst="rect">
              <a:avLst/>
            </a:prstGeom>
            <a:noFill/>
          </p:spPr>
          <p:txBody>
            <a:bodyPr wrap="square" rtlCol="0">
              <a:spAutoFit/>
            </a:bodyPr>
            <a:lstStyle/>
            <a:p>
              <a:r>
                <a:rPr lang="en-GB" sz="1000" dirty="0" smtClean="0"/>
                <a:t>Setup()</a:t>
              </a:r>
              <a:endParaRPr lang="en-US" sz="1000" dirty="0" smtClean="0"/>
            </a:p>
          </p:txBody>
        </p:sp>
      </p:grpSp>
      <p:grpSp>
        <p:nvGrpSpPr>
          <p:cNvPr id="254" name="Group 253"/>
          <p:cNvGrpSpPr/>
          <p:nvPr/>
        </p:nvGrpSpPr>
        <p:grpSpPr>
          <a:xfrm>
            <a:off x="1071570" y="71414"/>
            <a:ext cx="928694" cy="6643713"/>
            <a:chOff x="1071570" y="214290"/>
            <a:chExt cx="928694" cy="6643713"/>
          </a:xfrm>
        </p:grpSpPr>
        <p:grpSp>
          <p:nvGrpSpPr>
            <p:cNvPr id="8" name="Group 70"/>
            <p:cNvGrpSpPr/>
            <p:nvPr/>
          </p:nvGrpSpPr>
          <p:grpSpPr>
            <a:xfrm>
              <a:off x="1071570" y="214290"/>
              <a:ext cx="928694" cy="6643713"/>
              <a:chOff x="7715272" y="357166"/>
              <a:chExt cx="928694" cy="6643713"/>
            </a:xfrm>
          </p:grpSpPr>
          <p:sp>
            <p:nvSpPr>
              <p:cNvPr id="131" name="Round Diagonal Corner Rectangle 130"/>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DataItem</a:t>
                </a:r>
              </a:p>
              <a:p>
                <a:pPr algn="ctr"/>
                <a:r>
                  <a:rPr lang="en-GB" sz="1000" dirty="0" smtClean="0">
                    <a:solidFill>
                      <a:schemeClr val="tx1"/>
                    </a:solidFill>
                  </a:rPr>
                  <a:t>Base</a:t>
                </a:r>
                <a:endParaRPr lang="en-US" sz="1000" dirty="0">
                  <a:solidFill>
                    <a:schemeClr val="tx1"/>
                  </a:solidFill>
                </a:endParaRPr>
              </a:p>
            </p:txBody>
          </p:sp>
          <p:grpSp>
            <p:nvGrpSpPr>
              <p:cNvPr id="9" name="Group 76"/>
              <p:cNvGrpSpPr/>
              <p:nvPr/>
            </p:nvGrpSpPr>
            <p:grpSpPr>
              <a:xfrm>
                <a:off x="8215307" y="857233"/>
                <a:ext cx="71435" cy="6143646"/>
                <a:chOff x="5571285" y="858030"/>
                <a:chExt cx="71454" cy="21632965"/>
              </a:xfrm>
            </p:grpSpPr>
            <p:cxnSp>
              <p:nvCxnSpPr>
                <p:cNvPr id="63" name="Straight Connector 62"/>
                <p:cNvCxnSpPr/>
                <p:nvPr/>
              </p:nvCxnSpPr>
              <p:spPr>
                <a:xfrm rot="5400000">
                  <a:off x="-5244375" y="11673690"/>
                  <a:ext cx="21632965"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flipH="1">
                  <a:off x="5571329" y="2562388"/>
                  <a:ext cx="71410" cy="508740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sp>
          <p:nvSpPr>
            <p:cNvPr id="252" name="Rectangle 251"/>
            <p:cNvSpPr/>
            <p:nvPr/>
          </p:nvSpPr>
          <p:spPr>
            <a:xfrm flipH="1">
              <a:off x="1571603" y="2928935"/>
              <a:ext cx="71438" cy="10715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265" name="Line Callout 1 264"/>
          <p:cNvSpPr/>
          <p:nvPr/>
        </p:nvSpPr>
        <p:spPr>
          <a:xfrm>
            <a:off x="4000496" y="2000240"/>
            <a:ext cx="2857520" cy="1000132"/>
          </a:xfrm>
          <a:prstGeom prst="borderCallout1">
            <a:avLst>
              <a:gd name="adj1" fmla="val 18750"/>
              <a:gd name="adj2" fmla="val -2555"/>
              <a:gd name="adj3" fmla="val 754"/>
              <a:gd name="adj4" fmla="val -31488"/>
            </a:avLst>
          </a:prstGeom>
          <a:solidFill>
            <a:srgbClr val="FFFFCC">
              <a:alpha val="63000"/>
            </a:srgbClr>
          </a:solid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smtClean="0">
                <a:solidFill>
                  <a:schemeClr val="bg1">
                    <a:lumMod val="50000"/>
                  </a:schemeClr>
                </a:solidFill>
              </a:rPr>
              <a:t>The </a:t>
            </a:r>
            <a:r>
              <a:rPr lang="en-GB" sz="1100" dirty="0" err="1" smtClean="0">
                <a:solidFill>
                  <a:srgbClr val="0000FF"/>
                </a:solidFill>
              </a:rPr>
              <a:t>isDataCreated</a:t>
            </a:r>
            <a:r>
              <a:rPr lang="en-GB" sz="1100" dirty="0" smtClean="0">
                <a:solidFill>
                  <a:schemeClr val="bg1">
                    <a:lumMod val="50000"/>
                  </a:schemeClr>
                </a:solidFill>
              </a:rPr>
              <a:t> flag is simply used to indicate whether the Xml node has been committed to the Xml document. This will be false unless an existing Xml node is passed in or </a:t>
            </a:r>
            <a:r>
              <a:rPr lang="en-GB" sz="1100" dirty="0" err="1" smtClean="0">
                <a:solidFill>
                  <a:schemeClr val="bg1">
                    <a:lumMod val="50000"/>
                  </a:schemeClr>
                </a:solidFill>
              </a:rPr>
              <a:t>EndCreate</a:t>
            </a:r>
            <a:r>
              <a:rPr lang="en-GB" sz="1100" dirty="0" smtClean="0">
                <a:solidFill>
                  <a:schemeClr val="bg1">
                    <a:lumMod val="50000"/>
                  </a:schemeClr>
                </a:solidFill>
              </a:rPr>
              <a:t>() is called.</a:t>
            </a:r>
            <a:endParaRPr lang="en-US" sz="11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0"/>
          <p:cNvGrpSpPr/>
          <p:nvPr/>
        </p:nvGrpSpPr>
        <p:grpSpPr>
          <a:xfrm>
            <a:off x="2500298" y="71414"/>
            <a:ext cx="928694" cy="6643710"/>
            <a:chOff x="7715272" y="357166"/>
            <a:chExt cx="928694" cy="6643710"/>
          </a:xfrm>
        </p:grpSpPr>
        <p:sp>
          <p:nvSpPr>
            <p:cNvPr id="120" name="Round Diagonal Corner Rectangle 119"/>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a:p>
              <a:pPr algn="ctr"/>
              <a:r>
                <a:rPr lang="en-GB" sz="1000" dirty="0" smtClean="0">
                  <a:solidFill>
                    <a:schemeClr val="tx1"/>
                  </a:solidFill>
                </a:rPr>
                <a:t>Collection</a:t>
              </a:r>
              <a:endParaRPr lang="en-US" sz="1000" dirty="0">
                <a:solidFill>
                  <a:schemeClr val="tx1"/>
                </a:solidFill>
              </a:endParaRP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9" name="Group 70"/>
          <p:cNvGrpSpPr/>
          <p:nvPr/>
        </p:nvGrpSpPr>
        <p:grpSpPr>
          <a:xfrm>
            <a:off x="5357818" y="71414"/>
            <a:ext cx="928694" cy="6643710"/>
            <a:chOff x="7715272" y="357166"/>
            <a:chExt cx="928694" cy="6643710"/>
          </a:xfrm>
        </p:grpSpPr>
        <p:sp>
          <p:nvSpPr>
            <p:cNvPr id="168" name="Round Diagonal Corner Rectangle 167"/>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XmlNode</a:t>
              </a:r>
              <a:endParaRPr lang="en-GB" sz="1000" dirty="0" smtClean="0">
                <a:solidFill>
                  <a:schemeClr val="tx1"/>
                </a:solidFill>
              </a:endParaRPr>
            </a:p>
          </p:txBody>
        </p:sp>
        <p:cxnSp>
          <p:nvCxnSpPr>
            <p:cNvPr id="170" name="Straight Connector 169"/>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cxnSp>
        <p:nvCxnSpPr>
          <p:cNvPr id="172" name="Straight Arrow Connector 171"/>
          <p:cNvCxnSpPr/>
          <p:nvPr/>
        </p:nvCxnSpPr>
        <p:spPr>
          <a:xfrm>
            <a:off x="1643042" y="1063921"/>
            <a:ext cx="5715040"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4714876" y="817701"/>
            <a:ext cx="2571768" cy="246221"/>
          </a:xfrm>
          <a:prstGeom prst="rect">
            <a:avLst/>
          </a:prstGeom>
          <a:noFill/>
        </p:spPr>
        <p:txBody>
          <a:bodyPr wrap="square" rtlCol="0">
            <a:spAutoFit/>
          </a:bodyPr>
          <a:lstStyle/>
          <a:p>
            <a:pPr algn="r"/>
            <a:r>
              <a:rPr lang="en-GB" sz="1000" dirty="0" smtClean="0">
                <a:solidFill>
                  <a:srgbClr val="0000FF"/>
                </a:solidFill>
              </a:rPr>
              <a:t>Protected: </a:t>
            </a:r>
            <a:r>
              <a:rPr lang="en-GB" sz="1000" dirty="0" err="1" smtClean="0"/>
              <a:t>InitialiseDataNode</a:t>
            </a:r>
            <a:endParaRPr lang="en-US" sz="1000" dirty="0"/>
          </a:p>
        </p:txBody>
      </p:sp>
      <p:grpSp>
        <p:nvGrpSpPr>
          <p:cNvPr id="11" name="Group 70"/>
          <p:cNvGrpSpPr/>
          <p:nvPr/>
        </p:nvGrpSpPr>
        <p:grpSpPr>
          <a:xfrm>
            <a:off x="6858016" y="71414"/>
            <a:ext cx="928694" cy="6643710"/>
            <a:chOff x="7715272" y="357166"/>
            <a:chExt cx="928694" cy="6643710"/>
          </a:xfrm>
        </p:grpSpPr>
        <p:sp>
          <p:nvSpPr>
            <p:cNvPr id="175" name="Round Diagonal Corner Rectangle 174"/>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Concrete</a:t>
              </a:r>
            </a:p>
            <a:p>
              <a:pPr algn="ctr"/>
              <a:r>
                <a:rPr lang="en-GB" sz="1000" dirty="0" smtClean="0">
                  <a:solidFill>
                    <a:schemeClr val="tx1"/>
                  </a:solidFill>
                </a:rPr>
                <a:t>DataItem</a:t>
              </a:r>
            </a:p>
          </p:txBody>
        </p:sp>
        <p:grpSp>
          <p:nvGrpSpPr>
            <p:cNvPr id="12" name="Group 76"/>
            <p:cNvGrpSpPr/>
            <p:nvPr/>
          </p:nvGrpSpPr>
          <p:grpSpPr>
            <a:xfrm>
              <a:off x="8215338" y="857232"/>
              <a:ext cx="71438" cy="6143644"/>
              <a:chOff x="5569834" y="858027"/>
              <a:chExt cx="71438" cy="21632957"/>
            </a:xfrm>
          </p:grpSpPr>
          <p:cxnSp>
            <p:nvCxnSpPr>
              <p:cNvPr id="177" name="Straight Connector 176"/>
              <p:cNvCxnSpPr/>
              <p:nvPr/>
            </p:nvCxnSpPr>
            <p:spPr>
              <a:xfrm rot="5400000">
                <a:off x="-5245098" y="11672959"/>
                <a:ext cx="21632957"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8" name="Rectangle 177"/>
              <p:cNvSpPr/>
              <p:nvPr/>
            </p:nvSpPr>
            <p:spPr>
              <a:xfrm flipH="1">
                <a:off x="5571331" y="2618856"/>
                <a:ext cx="69941" cy="75464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cxnSp>
        <p:nvCxnSpPr>
          <p:cNvPr id="183" name="Straight Arrow Connector 182"/>
          <p:cNvCxnSpPr/>
          <p:nvPr/>
        </p:nvCxnSpPr>
        <p:spPr>
          <a:xfrm>
            <a:off x="1643042" y="1563987"/>
            <a:ext cx="5715040"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84" name="TextBox 183"/>
          <p:cNvSpPr txBox="1"/>
          <p:nvPr/>
        </p:nvSpPr>
        <p:spPr>
          <a:xfrm>
            <a:off x="5143504" y="1317767"/>
            <a:ext cx="2143140" cy="246221"/>
          </a:xfrm>
          <a:prstGeom prst="rect">
            <a:avLst/>
          </a:prstGeom>
          <a:noFill/>
        </p:spPr>
        <p:txBody>
          <a:bodyPr wrap="square" rtlCol="0">
            <a:spAutoFit/>
          </a:bodyPr>
          <a:lstStyle/>
          <a:p>
            <a:pPr algn="r"/>
            <a:r>
              <a:rPr lang="en-GB" sz="1000" dirty="0" smtClean="0">
                <a:solidFill>
                  <a:srgbClr val="0000FF"/>
                </a:solidFill>
              </a:rPr>
              <a:t>Protected: </a:t>
            </a:r>
            <a:r>
              <a:rPr lang="en-GB" sz="1000" dirty="0" err="1" smtClean="0"/>
              <a:t>InitialiseDataItem</a:t>
            </a:r>
            <a:endParaRPr lang="en-US" sz="1000" dirty="0"/>
          </a:p>
        </p:txBody>
      </p:sp>
      <p:cxnSp>
        <p:nvCxnSpPr>
          <p:cNvPr id="187" name="Straight Arrow Connector 186"/>
          <p:cNvCxnSpPr/>
          <p:nvPr/>
        </p:nvCxnSpPr>
        <p:spPr>
          <a:xfrm>
            <a:off x="1643042" y="2103584"/>
            <a:ext cx="5715040"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4643438" y="1857364"/>
            <a:ext cx="2643206" cy="246221"/>
          </a:xfrm>
          <a:prstGeom prst="rect">
            <a:avLst/>
          </a:prstGeom>
          <a:noFill/>
        </p:spPr>
        <p:txBody>
          <a:bodyPr wrap="square" rtlCol="0">
            <a:spAutoFit/>
          </a:bodyPr>
          <a:lstStyle/>
          <a:p>
            <a:pPr algn="r"/>
            <a:r>
              <a:rPr lang="en-GB" sz="1000" dirty="0" smtClean="0">
                <a:solidFill>
                  <a:srgbClr val="0000FF"/>
                </a:solidFill>
              </a:rPr>
              <a:t>Protected: </a:t>
            </a:r>
            <a:r>
              <a:rPr lang="en-GB" sz="1000" dirty="0" err="1" smtClean="0"/>
              <a:t>InitialisePropertyIndexes</a:t>
            </a:r>
            <a:endParaRPr lang="en-US" sz="1000" dirty="0"/>
          </a:p>
        </p:txBody>
      </p:sp>
      <p:cxnSp>
        <p:nvCxnSpPr>
          <p:cNvPr id="189" name="Straight Arrow Connector 188"/>
          <p:cNvCxnSpPr/>
          <p:nvPr/>
        </p:nvCxnSpPr>
        <p:spPr>
          <a:xfrm>
            <a:off x="1643042" y="2675088"/>
            <a:ext cx="5715040"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90" name="TextBox 189"/>
          <p:cNvSpPr txBox="1"/>
          <p:nvPr/>
        </p:nvSpPr>
        <p:spPr>
          <a:xfrm>
            <a:off x="4929190" y="2428868"/>
            <a:ext cx="2357454" cy="246221"/>
          </a:xfrm>
          <a:prstGeom prst="rect">
            <a:avLst/>
          </a:prstGeom>
          <a:noFill/>
        </p:spPr>
        <p:txBody>
          <a:bodyPr wrap="square" rtlCol="0">
            <a:spAutoFit/>
          </a:bodyPr>
          <a:lstStyle/>
          <a:p>
            <a:pPr algn="r"/>
            <a:r>
              <a:rPr lang="en-GB" sz="1000" dirty="0" smtClean="0">
                <a:solidFill>
                  <a:srgbClr val="0000FF"/>
                </a:solidFill>
              </a:rPr>
              <a:t>Protected: </a:t>
            </a:r>
            <a:r>
              <a:rPr lang="en-GB" sz="1000" dirty="0" err="1" smtClean="0"/>
              <a:t>InitialisePropertyKeys</a:t>
            </a:r>
            <a:endParaRPr lang="en-US" sz="1000" dirty="0"/>
          </a:p>
        </p:txBody>
      </p:sp>
      <p:grpSp>
        <p:nvGrpSpPr>
          <p:cNvPr id="15" name="Group 59"/>
          <p:cNvGrpSpPr/>
          <p:nvPr/>
        </p:nvGrpSpPr>
        <p:grpSpPr>
          <a:xfrm>
            <a:off x="1643042" y="2917921"/>
            <a:ext cx="1143008" cy="400110"/>
            <a:chOff x="4572000" y="3202879"/>
            <a:chExt cx="1143008" cy="400110"/>
          </a:xfrm>
        </p:grpSpPr>
        <p:grpSp>
          <p:nvGrpSpPr>
            <p:cNvPr id="16" name="Group 62"/>
            <p:cNvGrpSpPr/>
            <p:nvPr/>
          </p:nvGrpSpPr>
          <p:grpSpPr>
            <a:xfrm flipH="1" flipV="1">
              <a:off x="4572000" y="3285718"/>
              <a:ext cx="215109" cy="216674"/>
              <a:chOff x="5999170" y="3785412"/>
              <a:chExt cx="215906" cy="145242"/>
            </a:xfrm>
          </p:grpSpPr>
          <p:cxnSp>
            <p:nvCxnSpPr>
              <p:cNvPr id="194" name="Straight Connector 193"/>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rot="5400000" flipH="1" flipV="1">
                <a:off x="5928533" y="3857098"/>
                <a:ext cx="142867" cy="1594"/>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p:nvPr/>
            </p:nvCxnSpPr>
            <p:spPr>
              <a:xfrm>
                <a:off x="6000762" y="3785412"/>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93" name="TextBox 192"/>
            <p:cNvSpPr txBox="1"/>
            <p:nvPr/>
          </p:nvSpPr>
          <p:spPr>
            <a:xfrm>
              <a:off x="4786314" y="3202879"/>
              <a:ext cx="928694" cy="400110"/>
            </a:xfrm>
            <a:prstGeom prst="rect">
              <a:avLst/>
            </a:prstGeom>
            <a:noFill/>
          </p:spPr>
          <p:txBody>
            <a:bodyPr wrap="square" rtlCol="0">
              <a:spAutoFit/>
            </a:bodyPr>
            <a:lstStyle/>
            <a:p>
              <a:r>
                <a:rPr lang="en-US" sz="1000" dirty="0" smtClean="0"/>
                <a:t>Set culture information</a:t>
              </a:r>
              <a:endParaRPr lang="en-US" sz="1000" dirty="0">
                <a:solidFill>
                  <a:srgbClr val="0000FF"/>
                </a:solidFill>
              </a:endParaRPr>
            </a:p>
          </p:txBody>
        </p:sp>
      </p:grpSp>
      <p:grpSp>
        <p:nvGrpSpPr>
          <p:cNvPr id="17" name="Group 263"/>
          <p:cNvGrpSpPr/>
          <p:nvPr/>
        </p:nvGrpSpPr>
        <p:grpSpPr>
          <a:xfrm>
            <a:off x="214282" y="642918"/>
            <a:ext cx="1357322" cy="246221"/>
            <a:chOff x="142812" y="3897159"/>
            <a:chExt cx="1357322" cy="246221"/>
          </a:xfrm>
        </p:grpSpPr>
        <p:cxnSp>
          <p:nvCxnSpPr>
            <p:cNvPr id="197" name="Straight Arrow Connector 196"/>
            <p:cNvCxnSpPr/>
            <p:nvPr/>
          </p:nvCxnSpPr>
          <p:spPr>
            <a:xfrm>
              <a:off x="142812" y="4143379"/>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98" name="TextBox 197"/>
            <p:cNvSpPr txBox="1"/>
            <p:nvPr/>
          </p:nvSpPr>
          <p:spPr>
            <a:xfrm>
              <a:off x="214250" y="3897159"/>
              <a:ext cx="1225458" cy="246221"/>
            </a:xfrm>
            <a:prstGeom prst="rect">
              <a:avLst/>
            </a:prstGeom>
            <a:noFill/>
          </p:spPr>
          <p:txBody>
            <a:bodyPr wrap="square" rtlCol="0">
              <a:spAutoFit/>
            </a:bodyPr>
            <a:lstStyle/>
            <a:p>
              <a:pPr algn="r"/>
              <a:r>
                <a:rPr lang="en-GB" sz="1000" dirty="0" smtClean="0">
                  <a:solidFill>
                    <a:srgbClr val="0000FF"/>
                  </a:solidFill>
                </a:rPr>
                <a:t>Protected: </a:t>
              </a:r>
              <a:r>
                <a:rPr lang="en-GB" sz="1000" dirty="0" smtClean="0"/>
                <a:t>Setup()</a:t>
              </a:r>
              <a:endParaRPr lang="en-US" sz="1000" dirty="0"/>
            </a:p>
          </p:txBody>
        </p:sp>
      </p:grpSp>
      <p:grpSp>
        <p:nvGrpSpPr>
          <p:cNvPr id="24" name="Group 59"/>
          <p:cNvGrpSpPr/>
          <p:nvPr/>
        </p:nvGrpSpPr>
        <p:grpSpPr>
          <a:xfrm>
            <a:off x="7429520" y="1060533"/>
            <a:ext cx="1571636" cy="400110"/>
            <a:chOff x="4572000" y="3242794"/>
            <a:chExt cx="1571636" cy="400110"/>
          </a:xfrm>
        </p:grpSpPr>
        <p:grpSp>
          <p:nvGrpSpPr>
            <p:cNvPr id="25" name="Group 62"/>
            <p:cNvGrpSpPr/>
            <p:nvPr/>
          </p:nvGrpSpPr>
          <p:grpSpPr>
            <a:xfrm flipH="1" flipV="1">
              <a:off x="4572000" y="3285714"/>
              <a:ext cx="215108" cy="257256"/>
              <a:chOff x="5999171" y="3758209"/>
              <a:chExt cx="215905" cy="172445"/>
            </a:xfrm>
          </p:grpSpPr>
          <p:cxnSp>
            <p:nvCxnSpPr>
              <p:cNvPr id="231" name="Straight Connector 230"/>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rot="5400000" flipH="1" flipV="1">
                <a:off x="5914015" y="3843365"/>
                <a:ext cx="17110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33" name="Straight Arrow Connector 232"/>
              <p:cNvCxnSpPr/>
              <p:nvPr/>
            </p:nvCxnSpPr>
            <p:spPr>
              <a:xfrm>
                <a:off x="6000762" y="3758216"/>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230" name="TextBox 229"/>
            <p:cNvSpPr txBox="1"/>
            <p:nvPr/>
          </p:nvSpPr>
          <p:spPr>
            <a:xfrm>
              <a:off x="4786314" y="3242794"/>
              <a:ext cx="1357322" cy="400110"/>
            </a:xfrm>
            <a:prstGeom prst="rect">
              <a:avLst/>
            </a:prstGeom>
            <a:noFill/>
          </p:spPr>
          <p:txBody>
            <a:bodyPr wrap="square" rtlCol="0">
              <a:spAutoFit/>
            </a:bodyPr>
            <a:lstStyle/>
            <a:p>
              <a:r>
                <a:rPr lang="en-GB" sz="1000" dirty="0" smtClean="0"/>
                <a:t>Set node attributes to default values</a:t>
              </a:r>
              <a:endParaRPr lang="en-US" sz="1000" dirty="0" smtClean="0"/>
            </a:p>
          </p:txBody>
        </p:sp>
      </p:grpSp>
      <p:grpSp>
        <p:nvGrpSpPr>
          <p:cNvPr id="26" name="Group 59"/>
          <p:cNvGrpSpPr/>
          <p:nvPr/>
        </p:nvGrpSpPr>
        <p:grpSpPr>
          <a:xfrm>
            <a:off x="7429520" y="1560599"/>
            <a:ext cx="1571636" cy="400110"/>
            <a:chOff x="4572000" y="3242794"/>
            <a:chExt cx="1571636" cy="400110"/>
          </a:xfrm>
        </p:grpSpPr>
        <p:grpSp>
          <p:nvGrpSpPr>
            <p:cNvPr id="27" name="Group 62"/>
            <p:cNvGrpSpPr/>
            <p:nvPr/>
          </p:nvGrpSpPr>
          <p:grpSpPr>
            <a:xfrm flipH="1" flipV="1">
              <a:off x="4572000" y="3285714"/>
              <a:ext cx="215108" cy="257256"/>
              <a:chOff x="5999171" y="3758209"/>
              <a:chExt cx="215905" cy="172445"/>
            </a:xfrm>
          </p:grpSpPr>
          <p:cxnSp>
            <p:nvCxnSpPr>
              <p:cNvPr id="237" name="Straight Connector 236"/>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5400000" flipH="1" flipV="1">
                <a:off x="5914015" y="3843365"/>
                <a:ext cx="17110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p:nvPr/>
            </p:nvCxnSpPr>
            <p:spPr>
              <a:xfrm>
                <a:off x="6000762" y="3758216"/>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236" name="TextBox 235"/>
            <p:cNvSpPr txBox="1"/>
            <p:nvPr/>
          </p:nvSpPr>
          <p:spPr>
            <a:xfrm>
              <a:off x="4786314" y="3242794"/>
              <a:ext cx="1357322" cy="400110"/>
            </a:xfrm>
            <a:prstGeom prst="rect">
              <a:avLst/>
            </a:prstGeom>
            <a:noFill/>
          </p:spPr>
          <p:txBody>
            <a:bodyPr wrap="square" rtlCol="0">
              <a:spAutoFit/>
            </a:bodyPr>
            <a:lstStyle/>
            <a:p>
              <a:r>
                <a:rPr lang="en-GB" sz="1000" dirty="0" smtClean="0"/>
                <a:t>Setup foreign key helpers</a:t>
              </a:r>
              <a:endParaRPr lang="en-US" sz="1000" dirty="0" smtClean="0"/>
            </a:p>
          </p:txBody>
        </p:sp>
      </p:grpSp>
      <p:grpSp>
        <p:nvGrpSpPr>
          <p:cNvPr id="28" name="Group 59"/>
          <p:cNvGrpSpPr/>
          <p:nvPr/>
        </p:nvGrpSpPr>
        <p:grpSpPr>
          <a:xfrm>
            <a:off x="7429520" y="2032147"/>
            <a:ext cx="1571636" cy="553998"/>
            <a:chOff x="4572000" y="3171356"/>
            <a:chExt cx="1571636" cy="553998"/>
          </a:xfrm>
        </p:grpSpPr>
        <p:grpSp>
          <p:nvGrpSpPr>
            <p:cNvPr id="29" name="Group 62"/>
            <p:cNvGrpSpPr/>
            <p:nvPr/>
          </p:nvGrpSpPr>
          <p:grpSpPr>
            <a:xfrm flipH="1" flipV="1">
              <a:off x="4572000" y="3285714"/>
              <a:ext cx="215108" cy="257256"/>
              <a:chOff x="5999171" y="3758209"/>
              <a:chExt cx="215905" cy="172445"/>
            </a:xfrm>
          </p:grpSpPr>
          <p:cxnSp>
            <p:nvCxnSpPr>
              <p:cNvPr id="243" name="Straight Connector 242"/>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flipH="1" flipV="1">
                <a:off x="5914015" y="3843365"/>
                <a:ext cx="17110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p:nvPr/>
            </p:nvCxnSpPr>
            <p:spPr>
              <a:xfrm>
                <a:off x="6000762" y="3758216"/>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242" name="TextBox 241"/>
            <p:cNvSpPr txBox="1"/>
            <p:nvPr/>
          </p:nvSpPr>
          <p:spPr>
            <a:xfrm>
              <a:off x="4786314" y="3171356"/>
              <a:ext cx="1357322" cy="553998"/>
            </a:xfrm>
            <a:prstGeom prst="rect">
              <a:avLst/>
            </a:prstGeom>
            <a:noFill/>
          </p:spPr>
          <p:txBody>
            <a:bodyPr wrap="square" rtlCol="0">
              <a:spAutoFit/>
            </a:bodyPr>
            <a:lstStyle/>
            <a:p>
              <a:r>
                <a:rPr lang="en-GB" sz="1000" dirty="0" smtClean="0"/>
                <a:t>Specify start  and end indexes for the property </a:t>
              </a:r>
              <a:r>
                <a:rPr lang="en-GB" sz="1000" dirty="0" err="1" smtClean="0"/>
                <a:t>enum</a:t>
              </a:r>
              <a:r>
                <a:rPr lang="en-GB" sz="1000" dirty="0" smtClean="0"/>
                <a:t> values</a:t>
              </a:r>
              <a:endParaRPr lang="en-US" sz="1000" dirty="0" smtClean="0"/>
            </a:p>
          </p:txBody>
        </p:sp>
      </p:grpSp>
      <p:grpSp>
        <p:nvGrpSpPr>
          <p:cNvPr id="30" name="Group 59"/>
          <p:cNvGrpSpPr/>
          <p:nvPr/>
        </p:nvGrpSpPr>
        <p:grpSpPr>
          <a:xfrm>
            <a:off x="7429520" y="2621157"/>
            <a:ext cx="1571636" cy="553998"/>
            <a:chOff x="4572000" y="3171356"/>
            <a:chExt cx="1571636" cy="553998"/>
          </a:xfrm>
        </p:grpSpPr>
        <p:grpSp>
          <p:nvGrpSpPr>
            <p:cNvPr id="31" name="Group 62"/>
            <p:cNvGrpSpPr/>
            <p:nvPr/>
          </p:nvGrpSpPr>
          <p:grpSpPr>
            <a:xfrm flipH="1" flipV="1">
              <a:off x="4572000" y="3285714"/>
              <a:ext cx="215108" cy="257256"/>
              <a:chOff x="5999171" y="3758209"/>
              <a:chExt cx="215905" cy="172445"/>
            </a:xfrm>
          </p:grpSpPr>
          <p:cxnSp>
            <p:nvCxnSpPr>
              <p:cNvPr id="249" name="Straight Connector 248"/>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flipH="1" flipV="1">
                <a:off x="5914015" y="3843365"/>
                <a:ext cx="17110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p:nvPr/>
            </p:nvCxnSpPr>
            <p:spPr>
              <a:xfrm>
                <a:off x="6000762" y="3758216"/>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4786314" y="3171356"/>
              <a:ext cx="1357322" cy="553998"/>
            </a:xfrm>
            <a:prstGeom prst="rect">
              <a:avLst/>
            </a:prstGeom>
            <a:noFill/>
          </p:spPr>
          <p:txBody>
            <a:bodyPr wrap="square" rtlCol="0">
              <a:spAutoFit/>
            </a:bodyPr>
            <a:lstStyle/>
            <a:p>
              <a:r>
                <a:rPr lang="en-GB" sz="1000" dirty="0" smtClean="0"/>
                <a:t>Populate a dictionary of property keys and </a:t>
              </a:r>
              <a:r>
                <a:rPr lang="en-GB" sz="1000" dirty="0" err="1" smtClean="0"/>
                <a:t>enum</a:t>
              </a:r>
              <a:r>
                <a:rPr lang="en-GB" sz="1000" dirty="0" smtClean="0"/>
                <a:t> values</a:t>
              </a:r>
              <a:endParaRPr lang="en-US" sz="1000" dirty="0" smtClean="0"/>
            </a:p>
          </p:txBody>
        </p:sp>
      </p:grpSp>
      <p:grpSp>
        <p:nvGrpSpPr>
          <p:cNvPr id="107" name="Group 106"/>
          <p:cNvGrpSpPr/>
          <p:nvPr/>
        </p:nvGrpSpPr>
        <p:grpSpPr>
          <a:xfrm>
            <a:off x="214282" y="3397093"/>
            <a:ext cx="1357322" cy="246221"/>
            <a:chOff x="142844" y="6328417"/>
            <a:chExt cx="1357322" cy="246221"/>
          </a:xfrm>
        </p:grpSpPr>
        <p:cxnSp>
          <p:nvCxnSpPr>
            <p:cNvPr id="108" name="Straight Arrow Connector 107"/>
            <p:cNvCxnSpPr/>
            <p:nvPr/>
          </p:nvCxnSpPr>
          <p:spPr>
            <a:xfrm>
              <a:off x="142844" y="657227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428596" y="6328417"/>
              <a:ext cx="1011144" cy="246221"/>
            </a:xfrm>
            <a:prstGeom prst="rect">
              <a:avLst/>
            </a:prstGeom>
            <a:noFill/>
          </p:spPr>
          <p:txBody>
            <a:bodyPr wrap="square" rtlCol="0">
              <a:spAutoFit/>
            </a:bodyPr>
            <a:lstStyle/>
            <a:p>
              <a:pPr algn="r"/>
              <a:r>
                <a:rPr lang="en-GB" sz="1000" dirty="0" err="1" smtClean="0"/>
                <a:t>EndCreate</a:t>
              </a:r>
              <a:r>
                <a:rPr lang="en-GB" sz="1000" dirty="0" smtClean="0"/>
                <a:t>()</a:t>
              </a:r>
              <a:endParaRPr lang="en-US" sz="1000" dirty="0"/>
            </a:p>
          </p:txBody>
        </p:sp>
      </p:grpSp>
      <p:grpSp>
        <p:nvGrpSpPr>
          <p:cNvPr id="110" name="Group 109"/>
          <p:cNvGrpSpPr/>
          <p:nvPr/>
        </p:nvGrpSpPr>
        <p:grpSpPr>
          <a:xfrm>
            <a:off x="1643042" y="3712385"/>
            <a:ext cx="2786082" cy="246221"/>
            <a:chOff x="1643042" y="1000108"/>
            <a:chExt cx="2786082" cy="246221"/>
          </a:xfrm>
        </p:grpSpPr>
        <p:cxnSp>
          <p:nvCxnSpPr>
            <p:cNvPr id="111" name="Straight Arrow Connector 110"/>
            <p:cNvCxnSpPr/>
            <p:nvPr/>
          </p:nvCxnSpPr>
          <p:spPr>
            <a:xfrm>
              <a:off x="1643042" y="1246328"/>
              <a:ext cx="278608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1857356" y="1000108"/>
              <a:ext cx="2571768" cy="246221"/>
            </a:xfrm>
            <a:prstGeom prst="rect">
              <a:avLst/>
            </a:prstGeom>
            <a:noFill/>
          </p:spPr>
          <p:txBody>
            <a:bodyPr wrap="square" rtlCol="0">
              <a:spAutoFit/>
            </a:bodyPr>
            <a:lstStyle/>
            <a:p>
              <a:pPr algn="r"/>
              <a:r>
                <a:rPr lang="en-GB" sz="1000" dirty="0" err="1" smtClean="0"/>
                <a:t>DocumentElement.AppendChild</a:t>
              </a:r>
              <a:r>
                <a:rPr lang="en-GB" sz="1000" dirty="0" smtClean="0"/>
                <a:t>(</a:t>
              </a:r>
              <a:r>
                <a:rPr lang="en-GB" sz="1000" dirty="0" err="1" smtClean="0"/>
                <a:t>XmlNode</a:t>
              </a:r>
              <a:r>
                <a:rPr lang="en-GB" sz="1000" dirty="0" smtClean="0"/>
                <a:t>)</a:t>
              </a:r>
              <a:endParaRPr lang="en-US" sz="1000" dirty="0"/>
            </a:p>
          </p:txBody>
        </p:sp>
      </p:grpSp>
      <p:grpSp>
        <p:nvGrpSpPr>
          <p:cNvPr id="113" name="Group 59"/>
          <p:cNvGrpSpPr/>
          <p:nvPr/>
        </p:nvGrpSpPr>
        <p:grpSpPr>
          <a:xfrm>
            <a:off x="1643042" y="4180544"/>
            <a:ext cx="1571636" cy="248588"/>
            <a:chOff x="4572000" y="3253820"/>
            <a:chExt cx="1571636" cy="248588"/>
          </a:xfrm>
        </p:grpSpPr>
        <p:grpSp>
          <p:nvGrpSpPr>
            <p:cNvPr id="114" name="Group 62"/>
            <p:cNvGrpSpPr/>
            <p:nvPr/>
          </p:nvGrpSpPr>
          <p:grpSpPr>
            <a:xfrm flipH="1" flipV="1">
              <a:off x="4572000" y="3285718"/>
              <a:ext cx="215108" cy="216692"/>
              <a:chOff x="5999171" y="3785400"/>
              <a:chExt cx="215905" cy="145254"/>
            </a:xfrm>
          </p:grpSpPr>
          <p:cxnSp>
            <p:nvCxnSpPr>
              <p:cNvPr id="116" name="Straight Connector 115"/>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15" name="TextBox 114"/>
            <p:cNvSpPr txBox="1"/>
            <p:nvPr/>
          </p:nvSpPr>
          <p:spPr>
            <a:xfrm>
              <a:off x="4786314" y="3253820"/>
              <a:ext cx="1357322" cy="246221"/>
            </a:xfrm>
            <a:prstGeom prst="rect">
              <a:avLst/>
            </a:prstGeom>
            <a:noFill/>
          </p:spPr>
          <p:txBody>
            <a:bodyPr wrap="square" rtlCol="0">
              <a:spAutoFit/>
            </a:bodyPr>
            <a:lstStyle/>
            <a:p>
              <a:r>
                <a:rPr lang="en-GB" sz="1000" dirty="0" err="1" smtClean="0">
                  <a:solidFill>
                    <a:srgbClr val="0000FF"/>
                  </a:solidFill>
                </a:rPr>
                <a:t>isDataCreated</a:t>
              </a:r>
              <a:r>
                <a:rPr lang="en-GB" sz="1000" dirty="0" smtClean="0">
                  <a:solidFill>
                    <a:srgbClr val="0000FF"/>
                  </a:solidFill>
                </a:rPr>
                <a:t> = true</a:t>
              </a:r>
              <a:endParaRPr lang="en-US" sz="1000" dirty="0" smtClean="0">
                <a:solidFill>
                  <a:srgbClr val="0000FF"/>
                </a:solidFill>
              </a:endParaRPr>
            </a:p>
          </p:txBody>
        </p:sp>
      </p:grpSp>
      <p:grpSp>
        <p:nvGrpSpPr>
          <p:cNvPr id="121" name="Group 120"/>
          <p:cNvGrpSpPr/>
          <p:nvPr/>
        </p:nvGrpSpPr>
        <p:grpSpPr>
          <a:xfrm>
            <a:off x="1071570" y="71414"/>
            <a:ext cx="928694" cy="6643714"/>
            <a:chOff x="1071570" y="71414"/>
            <a:chExt cx="928694" cy="6643714"/>
          </a:xfrm>
        </p:grpSpPr>
        <p:grpSp>
          <p:nvGrpSpPr>
            <p:cNvPr id="224" name="Group 253"/>
            <p:cNvGrpSpPr/>
            <p:nvPr/>
          </p:nvGrpSpPr>
          <p:grpSpPr>
            <a:xfrm>
              <a:off x="1071570" y="71414"/>
              <a:ext cx="928694" cy="6643714"/>
              <a:chOff x="1071570" y="214290"/>
              <a:chExt cx="928694" cy="6643714"/>
            </a:xfrm>
          </p:grpSpPr>
          <p:grpSp>
            <p:nvGrpSpPr>
              <p:cNvPr id="225" name="Group 70"/>
              <p:cNvGrpSpPr/>
              <p:nvPr/>
            </p:nvGrpSpPr>
            <p:grpSpPr>
              <a:xfrm>
                <a:off x="1071570" y="214290"/>
                <a:ext cx="928694" cy="6643714"/>
                <a:chOff x="7715272" y="357166"/>
                <a:chExt cx="928694" cy="6643714"/>
              </a:xfrm>
            </p:grpSpPr>
            <p:sp>
              <p:nvSpPr>
                <p:cNvPr id="131" name="Round Diagonal Corner Rectangle 130"/>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DataItem</a:t>
                  </a:r>
                </a:p>
                <a:p>
                  <a:pPr algn="ctr"/>
                  <a:r>
                    <a:rPr lang="en-GB" sz="1000" dirty="0" smtClean="0">
                      <a:solidFill>
                        <a:schemeClr val="tx1"/>
                      </a:solidFill>
                    </a:rPr>
                    <a:t>Base</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53" name="Rectangle 252"/>
              <p:cNvSpPr/>
              <p:nvPr/>
            </p:nvSpPr>
            <p:spPr>
              <a:xfrm flipH="1">
                <a:off x="1571603" y="1000108"/>
                <a:ext cx="71438" cy="24449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19" name="Rectangle 118"/>
            <p:cNvSpPr/>
            <p:nvPr/>
          </p:nvSpPr>
          <p:spPr>
            <a:xfrm flipH="1">
              <a:off x="1571604" y="3643314"/>
              <a:ext cx="71438" cy="9286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24" name="Group 123"/>
          <p:cNvGrpSpPr/>
          <p:nvPr/>
        </p:nvGrpSpPr>
        <p:grpSpPr>
          <a:xfrm>
            <a:off x="3929058" y="71414"/>
            <a:ext cx="928694" cy="6643710"/>
            <a:chOff x="3929058" y="71414"/>
            <a:chExt cx="928694" cy="6643710"/>
          </a:xfrm>
        </p:grpSpPr>
        <p:grpSp>
          <p:nvGrpSpPr>
            <p:cNvPr id="3" name="Group 70"/>
            <p:cNvGrpSpPr/>
            <p:nvPr/>
          </p:nvGrpSpPr>
          <p:grpSpPr>
            <a:xfrm>
              <a:off x="3929058" y="71414"/>
              <a:ext cx="928694" cy="6643710"/>
              <a:chOff x="7715272" y="357166"/>
              <a:chExt cx="928694" cy="6643710"/>
            </a:xfrm>
          </p:grpSpPr>
          <p:sp>
            <p:nvSpPr>
              <p:cNvPr id="144" name="Round Diagonal Corner Rectangle 143"/>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Xml</a:t>
                </a:r>
              </a:p>
              <a:p>
                <a:pPr algn="ctr"/>
                <a:r>
                  <a:rPr lang="en-GB" sz="1000" dirty="0" smtClean="0">
                    <a:solidFill>
                      <a:schemeClr val="tx1"/>
                    </a:solidFill>
                  </a:rPr>
                  <a:t>Document</a:t>
                </a:r>
                <a:endParaRPr lang="en-US" sz="1000" dirty="0">
                  <a:solidFill>
                    <a:schemeClr val="tx1"/>
                  </a:solidFill>
                </a:endParaRPr>
              </a:p>
            </p:txBody>
          </p:sp>
          <p:cxnSp>
            <p:nvCxnSpPr>
              <p:cNvPr id="146" name="Straight Connector 145"/>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23" name="Rectangle 122"/>
            <p:cNvSpPr/>
            <p:nvPr/>
          </p:nvSpPr>
          <p:spPr>
            <a:xfrm flipH="1">
              <a:off x="4430621" y="3929066"/>
              <a:ext cx="69941" cy="30178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0"/>
          <p:cNvGrpSpPr/>
          <p:nvPr/>
        </p:nvGrpSpPr>
        <p:grpSpPr>
          <a:xfrm>
            <a:off x="2500298" y="71414"/>
            <a:ext cx="928694" cy="6643710"/>
            <a:chOff x="7715272" y="357166"/>
            <a:chExt cx="928694" cy="6643710"/>
          </a:xfrm>
        </p:grpSpPr>
        <p:sp>
          <p:nvSpPr>
            <p:cNvPr id="120" name="Round Diagonal Corner Rectangle 119"/>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a:p>
              <a:pPr algn="ctr"/>
              <a:r>
                <a:rPr lang="en-GB" sz="1000" dirty="0" smtClean="0">
                  <a:solidFill>
                    <a:schemeClr val="tx1"/>
                  </a:solidFill>
                </a:rPr>
                <a:t>Collection</a:t>
              </a:r>
              <a:endParaRPr lang="en-US" sz="1000" dirty="0">
                <a:solidFill>
                  <a:schemeClr val="tx1"/>
                </a:solidFill>
              </a:endParaRP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3" name="Group 70"/>
          <p:cNvGrpSpPr/>
          <p:nvPr/>
        </p:nvGrpSpPr>
        <p:grpSpPr>
          <a:xfrm>
            <a:off x="3929058" y="71414"/>
            <a:ext cx="928694" cy="6643710"/>
            <a:chOff x="7715272" y="357166"/>
            <a:chExt cx="928694" cy="6643710"/>
          </a:xfrm>
        </p:grpSpPr>
        <p:sp>
          <p:nvSpPr>
            <p:cNvPr id="144" name="Round Diagonal Corner Rectangle 143"/>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Xml</a:t>
              </a:r>
            </a:p>
            <a:p>
              <a:pPr algn="ctr"/>
              <a:r>
                <a:rPr lang="en-GB" sz="1000" dirty="0" smtClean="0">
                  <a:solidFill>
                    <a:schemeClr val="tx1"/>
                  </a:solidFill>
                </a:rPr>
                <a:t>Document</a:t>
              </a:r>
              <a:endParaRPr lang="en-US" sz="1000" dirty="0">
                <a:solidFill>
                  <a:schemeClr val="tx1"/>
                </a:solidFill>
              </a:endParaRPr>
            </a:p>
          </p:txBody>
        </p:sp>
        <p:cxnSp>
          <p:nvCxnSpPr>
            <p:cNvPr id="146" name="Straight Connector 145"/>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9" name="Group 70"/>
          <p:cNvGrpSpPr/>
          <p:nvPr/>
        </p:nvGrpSpPr>
        <p:grpSpPr>
          <a:xfrm>
            <a:off x="5357818" y="71414"/>
            <a:ext cx="928694" cy="6643710"/>
            <a:chOff x="7715272" y="357166"/>
            <a:chExt cx="928694" cy="6643710"/>
          </a:xfrm>
        </p:grpSpPr>
        <p:sp>
          <p:nvSpPr>
            <p:cNvPr id="168" name="Round Diagonal Corner Rectangle 167"/>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XmlNode</a:t>
              </a:r>
              <a:endParaRPr lang="en-GB" sz="1000" dirty="0" smtClean="0">
                <a:solidFill>
                  <a:schemeClr val="tx1"/>
                </a:solidFill>
              </a:endParaRPr>
            </a:p>
          </p:txBody>
        </p:sp>
        <p:grpSp>
          <p:nvGrpSpPr>
            <p:cNvPr id="10" name="Group 76"/>
            <p:cNvGrpSpPr/>
            <p:nvPr/>
          </p:nvGrpSpPr>
          <p:grpSpPr>
            <a:xfrm>
              <a:off x="8215338" y="857232"/>
              <a:ext cx="71438" cy="6143644"/>
              <a:chOff x="5569834" y="858027"/>
              <a:chExt cx="71438" cy="21632957"/>
            </a:xfrm>
          </p:grpSpPr>
          <p:cxnSp>
            <p:nvCxnSpPr>
              <p:cNvPr id="170" name="Straight Connector 169"/>
              <p:cNvCxnSpPr/>
              <p:nvPr/>
            </p:nvCxnSpPr>
            <p:spPr>
              <a:xfrm rot="5400000">
                <a:off x="-5245098" y="11672959"/>
                <a:ext cx="21632957"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1" name="Rectangle 170"/>
              <p:cNvSpPr/>
              <p:nvPr/>
            </p:nvSpPr>
            <p:spPr>
              <a:xfrm flipH="1">
                <a:off x="5571331" y="8152890"/>
                <a:ext cx="69941" cy="10626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grpSp>
        <p:nvGrpSpPr>
          <p:cNvPr id="224" name="Group 253"/>
          <p:cNvGrpSpPr/>
          <p:nvPr/>
        </p:nvGrpSpPr>
        <p:grpSpPr>
          <a:xfrm>
            <a:off x="1071570" y="71414"/>
            <a:ext cx="928694" cy="6643714"/>
            <a:chOff x="1071570" y="214290"/>
            <a:chExt cx="928694" cy="6643714"/>
          </a:xfrm>
        </p:grpSpPr>
        <p:grpSp>
          <p:nvGrpSpPr>
            <p:cNvPr id="225" name="Group 70"/>
            <p:cNvGrpSpPr/>
            <p:nvPr/>
          </p:nvGrpSpPr>
          <p:grpSpPr>
            <a:xfrm>
              <a:off x="1071570" y="214290"/>
              <a:ext cx="928694" cy="6643714"/>
              <a:chOff x="7715272" y="357166"/>
              <a:chExt cx="928694" cy="6643714"/>
            </a:xfrm>
          </p:grpSpPr>
          <p:sp>
            <p:nvSpPr>
              <p:cNvPr id="131" name="Round Diagonal Corner Rectangle 130"/>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DataItem</a:t>
                </a:r>
              </a:p>
              <a:p>
                <a:pPr algn="ctr"/>
                <a:r>
                  <a:rPr lang="en-GB" sz="1000" dirty="0" smtClean="0">
                    <a:solidFill>
                      <a:schemeClr val="tx1"/>
                    </a:solidFill>
                  </a:rPr>
                  <a:t>Base</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52" name="Rectangle 251"/>
            <p:cNvSpPr/>
            <p:nvPr/>
          </p:nvSpPr>
          <p:spPr>
            <a:xfrm flipH="1">
              <a:off x="1571604" y="2643182"/>
              <a:ext cx="71438" cy="121444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19" name="Group 118"/>
          <p:cNvGrpSpPr/>
          <p:nvPr/>
        </p:nvGrpSpPr>
        <p:grpSpPr>
          <a:xfrm>
            <a:off x="-428660" y="571480"/>
            <a:ext cx="2000264" cy="553998"/>
            <a:chOff x="-500098" y="6072206"/>
            <a:chExt cx="2000264" cy="553998"/>
          </a:xfrm>
        </p:grpSpPr>
        <p:cxnSp>
          <p:nvCxnSpPr>
            <p:cNvPr id="121" name="Straight Arrow Connector 120"/>
            <p:cNvCxnSpPr/>
            <p:nvPr/>
          </p:nvCxnSpPr>
          <p:spPr>
            <a:xfrm>
              <a:off x="142844" y="657227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500098" y="6072206"/>
              <a:ext cx="1939838" cy="553998"/>
            </a:xfrm>
            <a:prstGeom prst="rect">
              <a:avLst/>
            </a:prstGeom>
            <a:noFill/>
          </p:spPr>
          <p:txBody>
            <a:bodyPr wrap="square" rtlCol="0">
              <a:spAutoFit/>
            </a:bodyPr>
            <a:lstStyle/>
            <a:p>
              <a:pPr algn="r"/>
              <a:r>
                <a:rPr lang="en-GB" sz="1000" dirty="0" smtClean="0"/>
                <a:t>GetProperty(</a:t>
              </a:r>
            </a:p>
            <a:p>
              <a:pPr algn="r"/>
              <a:r>
                <a:rPr lang="en-GB" sz="1000" dirty="0" err="1" smtClean="0"/>
                <a:t>propertyEnum</a:t>
              </a:r>
              <a:r>
                <a:rPr lang="en-GB" sz="1000" dirty="0" smtClean="0"/>
                <a:t>,</a:t>
              </a:r>
            </a:p>
            <a:p>
              <a:pPr algn="r"/>
              <a:r>
                <a:rPr lang="en-GB" sz="1000" dirty="0" err="1" smtClean="0"/>
                <a:t>CultureInfo</a:t>
              </a:r>
              <a:r>
                <a:rPr lang="en-GB" sz="1000" dirty="0" smtClean="0"/>
                <a:t>)</a:t>
              </a:r>
              <a:endParaRPr lang="en-US" sz="1000" dirty="0"/>
            </a:p>
          </p:txBody>
        </p:sp>
      </p:grpSp>
      <p:grpSp>
        <p:nvGrpSpPr>
          <p:cNvPr id="124" name="Group 123"/>
          <p:cNvGrpSpPr/>
          <p:nvPr/>
        </p:nvGrpSpPr>
        <p:grpSpPr>
          <a:xfrm>
            <a:off x="214282" y="2143116"/>
            <a:ext cx="1357322" cy="400110"/>
            <a:chOff x="142844" y="6215082"/>
            <a:chExt cx="1357322" cy="400110"/>
          </a:xfrm>
        </p:grpSpPr>
        <p:cxnSp>
          <p:nvCxnSpPr>
            <p:cNvPr id="125" name="Straight Arrow Connector 124"/>
            <p:cNvCxnSpPr/>
            <p:nvPr/>
          </p:nvCxnSpPr>
          <p:spPr>
            <a:xfrm>
              <a:off x="142844" y="657227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214282" y="6215082"/>
              <a:ext cx="1225458" cy="400110"/>
            </a:xfrm>
            <a:prstGeom prst="rect">
              <a:avLst/>
            </a:prstGeom>
            <a:noFill/>
          </p:spPr>
          <p:txBody>
            <a:bodyPr wrap="square" rtlCol="0">
              <a:spAutoFit/>
            </a:bodyPr>
            <a:lstStyle/>
            <a:p>
              <a:pPr algn="r"/>
              <a:r>
                <a:rPr lang="en-GB" sz="1000" dirty="0" smtClean="0"/>
                <a:t>GetProperty(</a:t>
              </a:r>
            </a:p>
            <a:p>
              <a:pPr algn="r"/>
              <a:r>
                <a:rPr lang="en-GB" sz="1000" dirty="0" smtClean="0"/>
                <a:t>Key, </a:t>
              </a:r>
              <a:r>
                <a:rPr lang="en-GB" sz="1000" dirty="0" err="1" smtClean="0"/>
                <a:t>CultureInfo</a:t>
              </a:r>
              <a:r>
                <a:rPr lang="en-GB" sz="1000" dirty="0" smtClean="0"/>
                <a:t>)</a:t>
              </a:r>
              <a:endParaRPr lang="en-US" sz="1000" dirty="0"/>
            </a:p>
          </p:txBody>
        </p:sp>
      </p:grpSp>
      <p:grpSp>
        <p:nvGrpSpPr>
          <p:cNvPr id="127" name="Group 59"/>
          <p:cNvGrpSpPr/>
          <p:nvPr/>
        </p:nvGrpSpPr>
        <p:grpSpPr>
          <a:xfrm>
            <a:off x="1643042" y="1108710"/>
            <a:ext cx="1571636" cy="248588"/>
            <a:chOff x="4572000" y="3253820"/>
            <a:chExt cx="1571636" cy="248588"/>
          </a:xfrm>
        </p:grpSpPr>
        <p:grpSp>
          <p:nvGrpSpPr>
            <p:cNvPr id="128" name="Group 62"/>
            <p:cNvGrpSpPr/>
            <p:nvPr/>
          </p:nvGrpSpPr>
          <p:grpSpPr>
            <a:xfrm flipH="1" flipV="1">
              <a:off x="4572000" y="3285718"/>
              <a:ext cx="215108" cy="216692"/>
              <a:chOff x="5999171" y="3785400"/>
              <a:chExt cx="215905" cy="145254"/>
            </a:xfrm>
          </p:grpSpPr>
          <p:cxnSp>
            <p:nvCxnSpPr>
              <p:cNvPr id="130" name="Straight Connector 129"/>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29" name="TextBox 128"/>
            <p:cNvSpPr txBox="1"/>
            <p:nvPr/>
          </p:nvSpPr>
          <p:spPr>
            <a:xfrm>
              <a:off x="4786314" y="3253820"/>
              <a:ext cx="1357322" cy="246221"/>
            </a:xfrm>
            <a:prstGeom prst="rect">
              <a:avLst/>
            </a:prstGeom>
            <a:noFill/>
          </p:spPr>
          <p:txBody>
            <a:bodyPr wrap="square" rtlCol="0">
              <a:spAutoFit/>
            </a:bodyPr>
            <a:lstStyle/>
            <a:p>
              <a:r>
                <a:rPr lang="en-GB" sz="1000" dirty="0" err="1" smtClean="0"/>
                <a:t>ToKey</a:t>
              </a:r>
              <a:r>
                <a:rPr lang="en-GB" sz="1000" dirty="0" smtClean="0"/>
                <a:t>(</a:t>
              </a:r>
              <a:r>
                <a:rPr lang="en-GB" sz="1000" dirty="0" err="1" smtClean="0"/>
                <a:t>propertyEnum</a:t>
              </a:r>
              <a:r>
                <a:rPr lang="en-GB" sz="1000" dirty="0" smtClean="0"/>
                <a:t>)</a:t>
              </a:r>
              <a:endParaRPr lang="en-US" sz="1000" dirty="0" smtClean="0"/>
            </a:p>
          </p:txBody>
        </p:sp>
      </p:grpSp>
      <p:grpSp>
        <p:nvGrpSpPr>
          <p:cNvPr id="228" name="Group 227"/>
          <p:cNvGrpSpPr/>
          <p:nvPr/>
        </p:nvGrpSpPr>
        <p:grpSpPr>
          <a:xfrm>
            <a:off x="1643042" y="2368443"/>
            <a:ext cx="4214842" cy="492442"/>
            <a:chOff x="1643042" y="3754283"/>
            <a:chExt cx="4214842" cy="492442"/>
          </a:xfrm>
        </p:grpSpPr>
        <p:grpSp>
          <p:nvGrpSpPr>
            <p:cNvPr id="134" name="Group 133"/>
            <p:cNvGrpSpPr/>
            <p:nvPr/>
          </p:nvGrpSpPr>
          <p:grpSpPr>
            <a:xfrm>
              <a:off x="1643042" y="3754283"/>
              <a:ext cx="4214842" cy="246221"/>
              <a:chOff x="1643042" y="1000108"/>
              <a:chExt cx="4214842" cy="246221"/>
            </a:xfrm>
          </p:grpSpPr>
          <p:cxnSp>
            <p:nvCxnSpPr>
              <p:cNvPr id="135" name="Straight Arrow Connector 134"/>
              <p:cNvCxnSpPr/>
              <p:nvPr/>
            </p:nvCxnSpPr>
            <p:spPr>
              <a:xfrm>
                <a:off x="1643042" y="1246328"/>
                <a:ext cx="421484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3214678" y="1000108"/>
                <a:ext cx="2571768" cy="246221"/>
              </a:xfrm>
              <a:prstGeom prst="rect">
                <a:avLst/>
              </a:prstGeom>
              <a:noFill/>
            </p:spPr>
            <p:txBody>
              <a:bodyPr wrap="square" rtlCol="0">
                <a:spAutoFit/>
              </a:bodyPr>
              <a:lstStyle/>
              <a:p>
                <a:pPr algn="r"/>
                <a:r>
                  <a:rPr lang="en-GB" sz="1000" dirty="0" smtClean="0"/>
                  <a:t>Attributes[Key]</a:t>
                </a:r>
                <a:endParaRPr lang="en-US" sz="1000" dirty="0"/>
              </a:p>
            </p:txBody>
          </p:sp>
        </p:grpSp>
        <p:grpSp>
          <p:nvGrpSpPr>
            <p:cNvPr id="138" name="Group 137"/>
            <p:cNvGrpSpPr/>
            <p:nvPr/>
          </p:nvGrpSpPr>
          <p:grpSpPr>
            <a:xfrm>
              <a:off x="1643042" y="4000504"/>
              <a:ext cx="4214842" cy="246221"/>
              <a:chOff x="1643042" y="1000108"/>
              <a:chExt cx="4214842" cy="246221"/>
            </a:xfrm>
          </p:grpSpPr>
          <p:cxnSp>
            <p:nvCxnSpPr>
              <p:cNvPr id="139" name="Straight Arrow Connector 138"/>
              <p:cNvCxnSpPr/>
              <p:nvPr/>
            </p:nvCxnSpPr>
            <p:spPr>
              <a:xfrm>
                <a:off x="1643042" y="1246328"/>
                <a:ext cx="421484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3214678" y="1000108"/>
                <a:ext cx="2571768" cy="246221"/>
              </a:xfrm>
              <a:prstGeom prst="rect">
                <a:avLst/>
              </a:prstGeom>
              <a:noFill/>
            </p:spPr>
            <p:txBody>
              <a:bodyPr wrap="square" rtlCol="0">
                <a:spAutoFit/>
              </a:bodyPr>
              <a:lstStyle/>
              <a:p>
                <a:pPr algn="r"/>
                <a:r>
                  <a:rPr lang="en-GB" sz="1000" dirty="0" err="1" smtClean="0"/>
                  <a:t>XmlAttribute</a:t>
                </a:r>
                <a:endParaRPr lang="en-US" sz="1000" dirty="0"/>
              </a:p>
            </p:txBody>
          </p:sp>
        </p:grpSp>
      </p:grpSp>
      <p:grpSp>
        <p:nvGrpSpPr>
          <p:cNvPr id="141" name="Group 140"/>
          <p:cNvGrpSpPr/>
          <p:nvPr/>
        </p:nvGrpSpPr>
        <p:grpSpPr>
          <a:xfrm>
            <a:off x="214282" y="1643050"/>
            <a:ext cx="1357322" cy="246221"/>
            <a:chOff x="142844" y="6365582"/>
            <a:chExt cx="1357322" cy="246221"/>
          </a:xfrm>
        </p:grpSpPr>
        <p:cxnSp>
          <p:nvCxnSpPr>
            <p:cNvPr id="142" name="Straight Arrow Connector 141"/>
            <p:cNvCxnSpPr/>
            <p:nvPr/>
          </p:nvCxnSpPr>
          <p:spPr>
            <a:xfrm>
              <a:off x="142844" y="6572271"/>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214282" y="6365582"/>
              <a:ext cx="1225458" cy="246221"/>
            </a:xfrm>
            <a:prstGeom prst="rect">
              <a:avLst/>
            </a:prstGeom>
            <a:noFill/>
          </p:spPr>
          <p:txBody>
            <a:bodyPr wrap="square" rtlCol="0">
              <a:spAutoFit/>
            </a:bodyPr>
            <a:lstStyle/>
            <a:p>
              <a:pPr algn="r"/>
              <a:r>
                <a:rPr lang="en-GB" sz="1000" dirty="0" smtClean="0"/>
                <a:t>Value</a:t>
              </a:r>
              <a:endParaRPr lang="en-US" sz="1000" dirty="0"/>
            </a:p>
          </p:txBody>
        </p:sp>
      </p:grpSp>
      <p:sp>
        <p:nvSpPr>
          <p:cNvPr id="145" name="Rectangle 144"/>
          <p:cNvSpPr/>
          <p:nvPr/>
        </p:nvSpPr>
        <p:spPr>
          <a:xfrm flipH="1">
            <a:off x="1571601" y="1071546"/>
            <a:ext cx="71440" cy="8572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166" name="Group 59"/>
          <p:cNvGrpSpPr/>
          <p:nvPr/>
        </p:nvGrpSpPr>
        <p:grpSpPr>
          <a:xfrm>
            <a:off x="7429520" y="3071810"/>
            <a:ext cx="1571636" cy="400110"/>
            <a:chOff x="4572000" y="3182382"/>
            <a:chExt cx="1571636" cy="400110"/>
          </a:xfrm>
        </p:grpSpPr>
        <p:grpSp>
          <p:nvGrpSpPr>
            <p:cNvPr id="167" name="Group 62"/>
            <p:cNvGrpSpPr/>
            <p:nvPr/>
          </p:nvGrpSpPr>
          <p:grpSpPr>
            <a:xfrm flipH="1" flipV="1">
              <a:off x="4572000" y="3285718"/>
              <a:ext cx="215108" cy="216692"/>
              <a:chOff x="5999171" y="3785400"/>
              <a:chExt cx="215905" cy="145254"/>
            </a:xfrm>
          </p:grpSpPr>
          <p:cxnSp>
            <p:nvCxnSpPr>
              <p:cNvPr id="174" name="Straight Connector 173"/>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69" name="TextBox 168"/>
            <p:cNvSpPr txBox="1"/>
            <p:nvPr/>
          </p:nvSpPr>
          <p:spPr>
            <a:xfrm>
              <a:off x="4786314" y="3182382"/>
              <a:ext cx="1357322" cy="400110"/>
            </a:xfrm>
            <a:prstGeom prst="rect">
              <a:avLst/>
            </a:prstGeom>
            <a:noFill/>
          </p:spPr>
          <p:txBody>
            <a:bodyPr wrap="square" rtlCol="0">
              <a:spAutoFit/>
            </a:bodyPr>
            <a:lstStyle/>
            <a:p>
              <a:r>
                <a:rPr lang="en-GB" sz="1000" dirty="0" smtClean="0"/>
                <a:t>Format value for output culture</a:t>
              </a:r>
              <a:endParaRPr lang="en-US" sz="1000" dirty="0" smtClean="0"/>
            </a:p>
          </p:txBody>
        </p:sp>
      </p:grpSp>
      <p:grpSp>
        <p:nvGrpSpPr>
          <p:cNvPr id="201" name="Group 200"/>
          <p:cNvGrpSpPr/>
          <p:nvPr/>
        </p:nvGrpSpPr>
        <p:grpSpPr>
          <a:xfrm>
            <a:off x="1643042" y="2868509"/>
            <a:ext cx="5715040" cy="531973"/>
            <a:chOff x="1643042" y="2682713"/>
            <a:chExt cx="5715040" cy="531973"/>
          </a:xfrm>
        </p:grpSpPr>
        <p:grpSp>
          <p:nvGrpSpPr>
            <p:cNvPr id="191" name="Group 190"/>
            <p:cNvGrpSpPr/>
            <p:nvPr/>
          </p:nvGrpSpPr>
          <p:grpSpPr>
            <a:xfrm>
              <a:off x="1643042" y="2682713"/>
              <a:ext cx="5715040" cy="247809"/>
              <a:chOff x="1643042" y="2682713"/>
              <a:chExt cx="5715040" cy="247809"/>
            </a:xfrm>
          </p:grpSpPr>
          <p:cxnSp>
            <p:nvCxnSpPr>
              <p:cNvPr id="149" name="Straight Arrow Connector 148"/>
              <p:cNvCxnSpPr/>
              <p:nvPr/>
            </p:nvCxnSpPr>
            <p:spPr>
              <a:xfrm>
                <a:off x="1643042" y="2928934"/>
                <a:ext cx="571504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4643438" y="2682713"/>
                <a:ext cx="2571768" cy="246221"/>
              </a:xfrm>
              <a:prstGeom prst="rect">
                <a:avLst/>
              </a:prstGeom>
              <a:noFill/>
            </p:spPr>
            <p:txBody>
              <a:bodyPr wrap="square" rtlCol="0">
                <a:spAutoFit/>
              </a:bodyPr>
              <a:lstStyle/>
              <a:p>
                <a:pPr algn="r"/>
                <a:r>
                  <a:rPr lang="en-GB" sz="1000" dirty="0" err="1" smtClean="0"/>
                  <a:t>XmlAttribute.Value</a:t>
                </a:r>
                <a:endParaRPr lang="en-US" sz="1000" dirty="0"/>
              </a:p>
            </p:txBody>
          </p:sp>
        </p:grpSp>
        <p:cxnSp>
          <p:nvCxnSpPr>
            <p:cNvPr id="192" name="Straight Arrow Connector 191"/>
            <p:cNvCxnSpPr/>
            <p:nvPr/>
          </p:nvCxnSpPr>
          <p:spPr>
            <a:xfrm>
              <a:off x="1643042" y="3213098"/>
              <a:ext cx="5715040" cy="1588"/>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203" name="Group 202"/>
          <p:cNvGrpSpPr/>
          <p:nvPr/>
        </p:nvGrpSpPr>
        <p:grpSpPr>
          <a:xfrm>
            <a:off x="6858016" y="71414"/>
            <a:ext cx="928694" cy="6643710"/>
            <a:chOff x="6858016" y="71414"/>
            <a:chExt cx="928694" cy="6643710"/>
          </a:xfrm>
        </p:grpSpPr>
        <p:grpSp>
          <p:nvGrpSpPr>
            <p:cNvPr id="11" name="Group 70"/>
            <p:cNvGrpSpPr/>
            <p:nvPr/>
          </p:nvGrpSpPr>
          <p:grpSpPr>
            <a:xfrm>
              <a:off x="6858016" y="71414"/>
              <a:ext cx="928694" cy="6643710"/>
              <a:chOff x="7715272" y="357166"/>
              <a:chExt cx="928694" cy="6643710"/>
            </a:xfrm>
          </p:grpSpPr>
          <p:sp>
            <p:nvSpPr>
              <p:cNvPr id="175" name="Round Diagonal Corner Rectangle 174"/>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Concrete</a:t>
                </a:r>
              </a:p>
              <a:p>
                <a:pPr algn="ctr"/>
                <a:r>
                  <a:rPr lang="en-GB" sz="1000" dirty="0" smtClean="0">
                    <a:solidFill>
                      <a:schemeClr val="tx1"/>
                    </a:solidFill>
                  </a:rPr>
                  <a:t>DataItem</a:t>
                </a:r>
              </a:p>
            </p:txBody>
          </p:sp>
          <p:cxnSp>
            <p:nvCxnSpPr>
              <p:cNvPr id="177" name="Straight Connector 176"/>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02" name="Rectangle 201"/>
            <p:cNvSpPr/>
            <p:nvPr/>
          </p:nvSpPr>
          <p:spPr>
            <a:xfrm flipH="1">
              <a:off x="7359578" y="3127211"/>
              <a:ext cx="69941" cy="4446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208" name="Group 59"/>
          <p:cNvGrpSpPr/>
          <p:nvPr/>
        </p:nvGrpSpPr>
        <p:grpSpPr>
          <a:xfrm>
            <a:off x="1643042" y="1428736"/>
            <a:ext cx="1571636" cy="400110"/>
            <a:chOff x="4572000" y="3207132"/>
            <a:chExt cx="1571636" cy="400110"/>
          </a:xfrm>
        </p:grpSpPr>
        <p:grpSp>
          <p:nvGrpSpPr>
            <p:cNvPr id="209" name="Group 62"/>
            <p:cNvGrpSpPr/>
            <p:nvPr/>
          </p:nvGrpSpPr>
          <p:grpSpPr>
            <a:xfrm flipH="1" flipV="1">
              <a:off x="4572000" y="3285720"/>
              <a:ext cx="215108" cy="216692"/>
              <a:chOff x="5999171" y="3785400"/>
              <a:chExt cx="215905" cy="145254"/>
            </a:xfrm>
          </p:grpSpPr>
          <p:cxnSp>
            <p:nvCxnSpPr>
              <p:cNvPr id="211" name="Straight Connector 210"/>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210" name="TextBox 209"/>
            <p:cNvSpPr txBox="1"/>
            <p:nvPr/>
          </p:nvSpPr>
          <p:spPr>
            <a:xfrm>
              <a:off x="4786314" y="3207132"/>
              <a:ext cx="1357322" cy="400110"/>
            </a:xfrm>
            <a:prstGeom prst="rect">
              <a:avLst/>
            </a:prstGeom>
            <a:noFill/>
          </p:spPr>
          <p:txBody>
            <a:bodyPr wrap="square" rtlCol="0">
              <a:spAutoFit/>
            </a:bodyPr>
            <a:lstStyle/>
            <a:p>
              <a:r>
                <a:rPr lang="en-GB" sz="1000" dirty="0" smtClean="0"/>
                <a:t>GetProperty(</a:t>
              </a:r>
            </a:p>
            <a:p>
              <a:r>
                <a:rPr lang="en-GB" sz="1000" dirty="0" smtClean="0"/>
                <a:t>Key, </a:t>
              </a:r>
              <a:r>
                <a:rPr lang="en-GB" sz="1000" dirty="0" err="1" smtClean="0"/>
                <a:t>CultureInfo</a:t>
              </a:r>
              <a:r>
                <a:rPr lang="en-GB" sz="1000" dirty="0" smtClean="0"/>
                <a:t>)</a:t>
              </a:r>
              <a:endParaRPr lang="en-US" sz="1000" dirty="0"/>
            </a:p>
          </p:txBody>
        </p:sp>
      </p:grpSp>
      <p:grpSp>
        <p:nvGrpSpPr>
          <p:cNvPr id="218" name="Group 217"/>
          <p:cNvGrpSpPr/>
          <p:nvPr/>
        </p:nvGrpSpPr>
        <p:grpSpPr>
          <a:xfrm>
            <a:off x="214282" y="3368575"/>
            <a:ext cx="1357322" cy="246221"/>
            <a:chOff x="142844" y="6365582"/>
            <a:chExt cx="1357322" cy="246221"/>
          </a:xfrm>
        </p:grpSpPr>
        <p:cxnSp>
          <p:nvCxnSpPr>
            <p:cNvPr id="223" name="Straight Arrow Connector 222"/>
            <p:cNvCxnSpPr/>
            <p:nvPr/>
          </p:nvCxnSpPr>
          <p:spPr>
            <a:xfrm>
              <a:off x="142844" y="6572271"/>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227" name="TextBox 226"/>
            <p:cNvSpPr txBox="1"/>
            <p:nvPr/>
          </p:nvSpPr>
          <p:spPr>
            <a:xfrm>
              <a:off x="214282" y="6365582"/>
              <a:ext cx="1225458" cy="246221"/>
            </a:xfrm>
            <a:prstGeom prst="rect">
              <a:avLst/>
            </a:prstGeom>
            <a:noFill/>
          </p:spPr>
          <p:txBody>
            <a:bodyPr wrap="square" rtlCol="0">
              <a:spAutoFit/>
            </a:bodyPr>
            <a:lstStyle/>
            <a:p>
              <a:pPr algn="r"/>
              <a:r>
                <a:rPr lang="en-GB" sz="1000" dirty="0" smtClean="0"/>
                <a:t>Value</a:t>
              </a:r>
              <a:endParaRPr lang="en-US" sz="1000" dirty="0"/>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88"/>
          <p:cNvGrpSpPr/>
          <p:nvPr/>
        </p:nvGrpSpPr>
        <p:grpSpPr>
          <a:xfrm>
            <a:off x="1428728" y="1253953"/>
            <a:ext cx="7286676" cy="5318319"/>
            <a:chOff x="1785918" y="2325523"/>
            <a:chExt cx="7286676" cy="5318319"/>
          </a:xfrm>
        </p:grpSpPr>
        <p:sp>
          <p:nvSpPr>
            <p:cNvPr id="87" name="Rectangle 86"/>
            <p:cNvSpPr/>
            <p:nvPr/>
          </p:nvSpPr>
          <p:spPr>
            <a:xfrm>
              <a:off x="1785918" y="2357430"/>
              <a:ext cx="7286676" cy="5286412"/>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2000232" y="2325523"/>
              <a:ext cx="2286016" cy="276999"/>
            </a:xfrm>
            <a:prstGeom prst="rect">
              <a:avLst/>
            </a:prstGeom>
            <a:noFill/>
          </p:spPr>
          <p:txBody>
            <a:bodyPr wrap="square" rtlCol="0">
              <a:spAutoFit/>
            </a:bodyPr>
            <a:lstStyle/>
            <a:p>
              <a:r>
                <a:rPr lang="en-GB" sz="1200" b="1" dirty="0" smtClean="0">
                  <a:solidFill>
                    <a:srgbClr val="00B050"/>
                  </a:solidFill>
                </a:rPr>
                <a:t>[IF </a:t>
              </a:r>
              <a:r>
                <a:rPr lang="en-GB" sz="1200" b="1" dirty="0" err="1" smtClean="0">
                  <a:solidFill>
                    <a:srgbClr val="00B050"/>
                  </a:solidFill>
                </a:rPr>
                <a:t>doValidations</a:t>
              </a:r>
              <a:r>
                <a:rPr lang="en-GB" sz="1200" b="1" dirty="0" smtClean="0">
                  <a:solidFill>
                    <a:srgbClr val="00B050"/>
                  </a:solidFill>
                </a:rPr>
                <a:t> = true]</a:t>
              </a:r>
              <a:endParaRPr lang="en-US" sz="1200" b="1" dirty="0" smtClean="0">
                <a:solidFill>
                  <a:srgbClr val="00B050"/>
                </a:solidFill>
              </a:endParaRPr>
            </a:p>
          </p:txBody>
        </p:sp>
      </p:grpSp>
      <p:grpSp>
        <p:nvGrpSpPr>
          <p:cNvPr id="26" name="Group 89"/>
          <p:cNvGrpSpPr/>
          <p:nvPr/>
        </p:nvGrpSpPr>
        <p:grpSpPr>
          <a:xfrm>
            <a:off x="1785918" y="2039771"/>
            <a:ext cx="4643470" cy="889163"/>
            <a:chOff x="1785918" y="2325523"/>
            <a:chExt cx="4643470" cy="889163"/>
          </a:xfrm>
        </p:grpSpPr>
        <p:sp>
          <p:nvSpPr>
            <p:cNvPr id="91" name="Rectangle 90"/>
            <p:cNvSpPr/>
            <p:nvPr/>
          </p:nvSpPr>
          <p:spPr>
            <a:xfrm>
              <a:off x="1785918" y="2357430"/>
              <a:ext cx="4643470" cy="857256"/>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1857356" y="2325523"/>
              <a:ext cx="2286016" cy="276999"/>
            </a:xfrm>
            <a:prstGeom prst="rect">
              <a:avLst/>
            </a:prstGeom>
            <a:noFill/>
          </p:spPr>
          <p:txBody>
            <a:bodyPr wrap="square" rtlCol="0">
              <a:spAutoFit/>
            </a:bodyPr>
            <a:lstStyle/>
            <a:p>
              <a:r>
                <a:rPr lang="en-GB" sz="1200" b="1" dirty="0" smtClean="0">
                  <a:solidFill>
                    <a:srgbClr val="00B050"/>
                  </a:solidFill>
                </a:rPr>
                <a:t>[IF </a:t>
              </a:r>
              <a:r>
                <a:rPr lang="en-GB" sz="1200" b="1" dirty="0" err="1" smtClean="0">
                  <a:solidFill>
                    <a:srgbClr val="00B050"/>
                  </a:solidFill>
                </a:rPr>
                <a:t>ValidationResult</a:t>
              </a:r>
              <a:r>
                <a:rPr lang="en-GB" sz="1200" b="1" dirty="0" smtClean="0">
                  <a:solidFill>
                    <a:srgbClr val="00B050"/>
                  </a:solidFill>
                </a:rPr>
                <a:t> = Passed]</a:t>
              </a:r>
              <a:endParaRPr lang="en-US" sz="1200" b="1" dirty="0" smtClean="0">
                <a:solidFill>
                  <a:srgbClr val="00B050"/>
                </a:solidFill>
              </a:endParaRPr>
            </a:p>
          </p:txBody>
        </p:sp>
      </p:grpSp>
      <p:grpSp>
        <p:nvGrpSpPr>
          <p:cNvPr id="226" name="Group 133"/>
          <p:cNvGrpSpPr/>
          <p:nvPr/>
        </p:nvGrpSpPr>
        <p:grpSpPr>
          <a:xfrm>
            <a:off x="1785918" y="3000372"/>
            <a:ext cx="4643470" cy="889163"/>
            <a:chOff x="1785918" y="2325523"/>
            <a:chExt cx="4643470" cy="889163"/>
          </a:xfrm>
        </p:grpSpPr>
        <p:sp>
          <p:nvSpPr>
            <p:cNvPr id="137" name="Rectangle 136"/>
            <p:cNvSpPr/>
            <p:nvPr/>
          </p:nvSpPr>
          <p:spPr>
            <a:xfrm>
              <a:off x="1785918" y="2357430"/>
              <a:ext cx="4643470" cy="857256"/>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1857356" y="2325523"/>
              <a:ext cx="2286016" cy="276999"/>
            </a:xfrm>
            <a:prstGeom prst="rect">
              <a:avLst/>
            </a:prstGeom>
            <a:noFill/>
          </p:spPr>
          <p:txBody>
            <a:bodyPr wrap="square" rtlCol="0">
              <a:spAutoFit/>
            </a:bodyPr>
            <a:lstStyle/>
            <a:p>
              <a:r>
                <a:rPr lang="en-GB" sz="1200" b="1" dirty="0" smtClean="0">
                  <a:solidFill>
                    <a:srgbClr val="00B050"/>
                  </a:solidFill>
                </a:rPr>
                <a:t>[IF </a:t>
              </a:r>
              <a:r>
                <a:rPr lang="en-GB" sz="1200" b="1" dirty="0" err="1" smtClean="0">
                  <a:solidFill>
                    <a:srgbClr val="00B050"/>
                  </a:solidFill>
                </a:rPr>
                <a:t>ValidationResult</a:t>
              </a:r>
              <a:r>
                <a:rPr lang="en-GB" sz="1200" b="1" dirty="0" smtClean="0">
                  <a:solidFill>
                    <a:srgbClr val="00B050"/>
                  </a:solidFill>
                </a:rPr>
                <a:t> = Warning]</a:t>
              </a:r>
              <a:endParaRPr lang="en-US" sz="1200" b="1" dirty="0" smtClean="0">
                <a:solidFill>
                  <a:srgbClr val="00B050"/>
                </a:solidFill>
              </a:endParaRPr>
            </a:p>
          </p:txBody>
        </p:sp>
      </p:grpSp>
      <p:grpSp>
        <p:nvGrpSpPr>
          <p:cNvPr id="231" name="Group 155"/>
          <p:cNvGrpSpPr/>
          <p:nvPr/>
        </p:nvGrpSpPr>
        <p:grpSpPr>
          <a:xfrm>
            <a:off x="1785918" y="3968597"/>
            <a:ext cx="4643470" cy="1746419"/>
            <a:chOff x="1785918" y="2325523"/>
            <a:chExt cx="4643470" cy="1746419"/>
          </a:xfrm>
        </p:grpSpPr>
        <p:sp>
          <p:nvSpPr>
            <p:cNvPr id="157" name="Rectangle 156"/>
            <p:cNvSpPr/>
            <p:nvPr/>
          </p:nvSpPr>
          <p:spPr>
            <a:xfrm>
              <a:off x="1785918" y="2357430"/>
              <a:ext cx="4643470" cy="1714512"/>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p:cNvSpPr txBox="1"/>
            <p:nvPr/>
          </p:nvSpPr>
          <p:spPr>
            <a:xfrm>
              <a:off x="1857356" y="2325523"/>
              <a:ext cx="2286016" cy="276999"/>
            </a:xfrm>
            <a:prstGeom prst="rect">
              <a:avLst/>
            </a:prstGeom>
            <a:noFill/>
          </p:spPr>
          <p:txBody>
            <a:bodyPr wrap="square" rtlCol="0">
              <a:spAutoFit/>
            </a:bodyPr>
            <a:lstStyle/>
            <a:p>
              <a:r>
                <a:rPr lang="en-GB" sz="1200" b="1" dirty="0" smtClean="0">
                  <a:solidFill>
                    <a:srgbClr val="00B050"/>
                  </a:solidFill>
                </a:rPr>
                <a:t>[IF </a:t>
              </a:r>
              <a:r>
                <a:rPr lang="en-GB" sz="1200" b="1" dirty="0" err="1" smtClean="0">
                  <a:solidFill>
                    <a:srgbClr val="00B050"/>
                  </a:solidFill>
                </a:rPr>
                <a:t>ValidationResult</a:t>
              </a:r>
              <a:r>
                <a:rPr lang="en-GB" sz="1200" b="1" dirty="0" smtClean="0">
                  <a:solidFill>
                    <a:srgbClr val="00B050"/>
                  </a:solidFill>
                </a:rPr>
                <a:t> = Failed]</a:t>
              </a:r>
              <a:endParaRPr lang="en-US" sz="1200" b="1" dirty="0" smtClean="0">
                <a:solidFill>
                  <a:srgbClr val="00B050"/>
                </a:solidFill>
              </a:endParaRPr>
            </a:p>
          </p:txBody>
        </p:sp>
      </p:grpSp>
      <p:grpSp>
        <p:nvGrpSpPr>
          <p:cNvPr id="233" name="Group 161"/>
          <p:cNvGrpSpPr/>
          <p:nvPr/>
        </p:nvGrpSpPr>
        <p:grpSpPr>
          <a:xfrm>
            <a:off x="1938318" y="4254349"/>
            <a:ext cx="4286280" cy="889163"/>
            <a:chOff x="1785918" y="2325523"/>
            <a:chExt cx="4286280" cy="889163"/>
          </a:xfrm>
        </p:grpSpPr>
        <p:sp>
          <p:nvSpPr>
            <p:cNvPr id="163" name="Rectangle 162"/>
            <p:cNvSpPr/>
            <p:nvPr/>
          </p:nvSpPr>
          <p:spPr>
            <a:xfrm>
              <a:off x="1785918" y="2357430"/>
              <a:ext cx="4286280" cy="857256"/>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p:cNvSpPr txBox="1"/>
            <p:nvPr/>
          </p:nvSpPr>
          <p:spPr>
            <a:xfrm>
              <a:off x="1857356" y="2325523"/>
              <a:ext cx="2286016" cy="276999"/>
            </a:xfrm>
            <a:prstGeom prst="rect">
              <a:avLst/>
            </a:prstGeom>
            <a:noFill/>
          </p:spPr>
          <p:txBody>
            <a:bodyPr wrap="square" rtlCol="0">
              <a:spAutoFit/>
            </a:bodyPr>
            <a:lstStyle/>
            <a:p>
              <a:r>
                <a:rPr lang="en-GB" sz="1200" b="1" dirty="0" smtClean="0">
                  <a:solidFill>
                    <a:srgbClr val="00B050"/>
                  </a:solidFill>
                </a:rPr>
                <a:t>[IF </a:t>
              </a:r>
              <a:r>
                <a:rPr lang="en-GB" sz="1200" b="1" dirty="0" err="1" smtClean="0">
                  <a:solidFill>
                    <a:srgbClr val="00B050"/>
                  </a:solidFill>
                </a:rPr>
                <a:t>setWhenInvalid</a:t>
              </a:r>
              <a:r>
                <a:rPr lang="en-GB" sz="1200" b="1" dirty="0" smtClean="0">
                  <a:solidFill>
                    <a:srgbClr val="00B050"/>
                  </a:solidFill>
                </a:rPr>
                <a:t> = true]</a:t>
              </a:r>
              <a:endParaRPr lang="en-US" sz="1200" b="1" dirty="0" smtClean="0">
                <a:solidFill>
                  <a:srgbClr val="00B050"/>
                </a:solidFill>
              </a:endParaRPr>
            </a:p>
          </p:txBody>
        </p:sp>
      </p:grpSp>
      <p:grpSp>
        <p:nvGrpSpPr>
          <p:cNvPr id="2" name="Group 70"/>
          <p:cNvGrpSpPr/>
          <p:nvPr/>
        </p:nvGrpSpPr>
        <p:grpSpPr>
          <a:xfrm>
            <a:off x="2500298" y="71414"/>
            <a:ext cx="928694" cy="6786586"/>
            <a:chOff x="7715272" y="357166"/>
            <a:chExt cx="928694" cy="6786586"/>
          </a:xfrm>
        </p:grpSpPr>
        <p:sp>
          <p:nvSpPr>
            <p:cNvPr id="120" name="Round Diagonal Corner Rectangle 119"/>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a:p>
              <a:pPr algn="ctr"/>
              <a:r>
                <a:rPr lang="en-GB" sz="1000" dirty="0" smtClean="0">
                  <a:solidFill>
                    <a:schemeClr val="tx1"/>
                  </a:solidFill>
                </a:rPr>
                <a:t>Collection</a:t>
              </a:r>
              <a:endParaRPr lang="en-US" sz="1000" dirty="0">
                <a:solidFill>
                  <a:schemeClr val="tx1"/>
                </a:solidFill>
              </a:endParaRPr>
            </a:p>
          </p:txBody>
        </p:sp>
        <p:cxnSp>
          <p:nvCxnSpPr>
            <p:cNvPr id="122" name="Straight Connector 121"/>
            <p:cNvCxnSpPr/>
            <p:nvPr/>
          </p:nvCxnSpPr>
          <p:spPr>
            <a:xfrm rot="5400000">
              <a:off x="5073625" y="3998945"/>
              <a:ext cx="6286520"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3" name="Group 70"/>
          <p:cNvGrpSpPr/>
          <p:nvPr/>
        </p:nvGrpSpPr>
        <p:grpSpPr>
          <a:xfrm>
            <a:off x="3929058" y="71414"/>
            <a:ext cx="928694" cy="6786587"/>
            <a:chOff x="7715272" y="357166"/>
            <a:chExt cx="928694" cy="6786587"/>
          </a:xfrm>
        </p:grpSpPr>
        <p:sp>
          <p:nvSpPr>
            <p:cNvPr id="144" name="Round Diagonal Corner Rectangle 143"/>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Xml</a:t>
              </a:r>
            </a:p>
            <a:p>
              <a:pPr algn="ctr"/>
              <a:r>
                <a:rPr lang="en-GB" sz="1000" dirty="0" smtClean="0">
                  <a:solidFill>
                    <a:schemeClr val="tx1"/>
                  </a:solidFill>
                </a:rPr>
                <a:t>Document</a:t>
              </a:r>
              <a:endParaRPr lang="en-US" sz="1000" dirty="0">
                <a:solidFill>
                  <a:schemeClr val="tx1"/>
                </a:solidFill>
              </a:endParaRPr>
            </a:p>
          </p:txBody>
        </p:sp>
        <p:cxnSp>
          <p:nvCxnSpPr>
            <p:cNvPr id="146" name="Straight Connector 145"/>
            <p:cNvCxnSpPr/>
            <p:nvPr/>
          </p:nvCxnSpPr>
          <p:spPr>
            <a:xfrm rot="5400000">
              <a:off x="5073625" y="3998946"/>
              <a:ext cx="6286520" cy="3093"/>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4" name="Group 70"/>
          <p:cNvGrpSpPr/>
          <p:nvPr/>
        </p:nvGrpSpPr>
        <p:grpSpPr>
          <a:xfrm>
            <a:off x="5357818" y="71414"/>
            <a:ext cx="928694" cy="6786587"/>
            <a:chOff x="7715272" y="357166"/>
            <a:chExt cx="928694" cy="6786587"/>
          </a:xfrm>
        </p:grpSpPr>
        <p:sp>
          <p:nvSpPr>
            <p:cNvPr id="168" name="Round Diagonal Corner Rectangle 167"/>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XmlNode</a:t>
              </a:r>
              <a:endParaRPr lang="en-GB" sz="1000" dirty="0" smtClean="0">
                <a:solidFill>
                  <a:schemeClr val="tx1"/>
                </a:solidFill>
              </a:endParaRPr>
            </a:p>
          </p:txBody>
        </p:sp>
        <p:grpSp>
          <p:nvGrpSpPr>
            <p:cNvPr id="5" name="Group 76"/>
            <p:cNvGrpSpPr/>
            <p:nvPr/>
          </p:nvGrpSpPr>
          <p:grpSpPr>
            <a:xfrm>
              <a:off x="8215339" y="857233"/>
              <a:ext cx="71436" cy="6286520"/>
              <a:chOff x="5569835" y="858029"/>
              <a:chExt cx="71436" cy="22136051"/>
            </a:xfrm>
          </p:grpSpPr>
          <p:cxnSp>
            <p:nvCxnSpPr>
              <p:cNvPr id="170" name="Straight Connector 169"/>
              <p:cNvCxnSpPr/>
              <p:nvPr/>
            </p:nvCxnSpPr>
            <p:spPr>
              <a:xfrm rot="5400000">
                <a:off x="-5496644" y="11924508"/>
                <a:ext cx="22136051" cy="309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1" name="Rectangle 170"/>
              <p:cNvSpPr/>
              <p:nvPr/>
            </p:nvSpPr>
            <p:spPr>
              <a:xfrm flipH="1">
                <a:off x="5571330" y="7146700"/>
                <a:ext cx="69941" cy="140866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grpSp>
        <p:nvGrpSpPr>
          <p:cNvPr id="6" name="Group 253"/>
          <p:cNvGrpSpPr/>
          <p:nvPr/>
        </p:nvGrpSpPr>
        <p:grpSpPr>
          <a:xfrm>
            <a:off x="1071570" y="71414"/>
            <a:ext cx="928694" cy="6786588"/>
            <a:chOff x="1071570" y="214290"/>
            <a:chExt cx="928694" cy="6786588"/>
          </a:xfrm>
        </p:grpSpPr>
        <p:grpSp>
          <p:nvGrpSpPr>
            <p:cNvPr id="7" name="Group 70"/>
            <p:cNvGrpSpPr/>
            <p:nvPr/>
          </p:nvGrpSpPr>
          <p:grpSpPr>
            <a:xfrm>
              <a:off x="1071570" y="214290"/>
              <a:ext cx="928694" cy="6786588"/>
              <a:chOff x="7715272" y="357166"/>
              <a:chExt cx="928694" cy="6786588"/>
            </a:xfrm>
          </p:grpSpPr>
          <p:sp>
            <p:nvSpPr>
              <p:cNvPr id="131" name="Round Diagonal Corner Rectangle 130"/>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DataItem</a:t>
                </a:r>
              </a:p>
              <a:p>
                <a:pPr algn="ctr"/>
                <a:r>
                  <a:rPr lang="en-GB" sz="1000" dirty="0" smtClean="0">
                    <a:solidFill>
                      <a:schemeClr val="tx1"/>
                    </a:solidFill>
                  </a:rPr>
                  <a:t>Base</a:t>
                </a:r>
                <a:endParaRPr lang="en-US" sz="1000" dirty="0">
                  <a:solidFill>
                    <a:schemeClr val="tx1"/>
                  </a:solidFill>
                </a:endParaRPr>
              </a:p>
            </p:txBody>
          </p:sp>
          <p:cxnSp>
            <p:nvCxnSpPr>
              <p:cNvPr id="63" name="Straight Connector 62"/>
              <p:cNvCxnSpPr/>
              <p:nvPr/>
            </p:nvCxnSpPr>
            <p:spPr>
              <a:xfrm rot="5400000">
                <a:off x="5072869" y="3999671"/>
                <a:ext cx="6286520" cy="1646"/>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52" name="Rectangle 251"/>
            <p:cNvSpPr/>
            <p:nvPr/>
          </p:nvSpPr>
          <p:spPr>
            <a:xfrm flipH="1">
              <a:off x="1571604" y="1000108"/>
              <a:ext cx="71438" cy="585791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9" name="Group 123"/>
          <p:cNvGrpSpPr/>
          <p:nvPr/>
        </p:nvGrpSpPr>
        <p:grpSpPr>
          <a:xfrm>
            <a:off x="0" y="457122"/>
            <a:ext cx="1571604" cy="400110"/>
            <a:chOff x="-71438" y="6172162"/>
            <a:chExt cx="1571604" cy="400110"/>
          </a:xfrm>
        </p:grpSpPr>
        <p:cxnSp>
          <p:nvCxnSpPr>
            <p:cNvPr id="125" name="Straight Arrow Connector 124"/>
            <p:cNvCxnSpPr/>
            <p:nvPr/>
          </p:nvCxnSpPr>
          <p:spPr>
            <a:xfrm>
              <a:off x="142844" y="657227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71438" y="6172162"/>
              <a:ext cx="1511178" cy="400110"/>
            </a:xfrm>
            <a:prstGeom prst="rect">
              <a:avLst/>
            </a:prstGeom>
            <a:noFill/>
          </p:spPr>
          <p:txBody>
            <a:bodyPr wrap="square" rtlCol="0">
              <a:spAutoFit/>
            </a:bodyPr>
            <a:lstStyle/>
            <a:p>
              <a:pPr algn="r"/>
              <a:r>
                <a:rPr lang="en-GB" sz="1000" dirty="0" smtClean="0"/>
                <a:t>SetProperty(Key, Value, </a:t>
              </a:r>
              <a:r>
                <a:rPr lang="en-GB" sz="1000" dirty="0" err="1" smtClean="0"/>
                <a:t>SetWhenInvalid</a:t>
              </a:r>
              <a:r>
                <a:rPr lang="en-GB" sz="1000" dirty="0" smtClean="0"/>
                <a:t>)</a:t>
              </a:r>
              <a:endParaRPr lang="en-US" sz="1000" dirty="0"/>
            </a:p>
          </p:txBody>
        </p:sp>
      </p:grpSp>
      <p:grpSp>
        <p:nvGrpSpPr>
          <p:cNvPr id="12" name="Group 59"/>
          <p:cNvGrpSpPr/>
          <p:nvPr/>
        </p:nvGrpSpPr>
        <p:grpSpPr>
          <a:xfrm>
            <a:off x="7429520" y="1537336"/>
            <a:ext cx="1571636" cy="248590"/>
            <a:chOff x="4572000" y="3253820"/>
            <a:chExt cx="1571636" cy="248590"/>
          </a:xfrm>
        </p:grpSpPr>
        <p:grpSp>
          <p:nvGrpSpPr>
            <p:cNvPr id="13" name="Group 62"/>
            <p:cNvGrpSpPr/>
            <p:nvPr/>
          </p:nvGrpSpPr>
          <p:grpSpPr>
            <a:xfrm flipH="1" flipV="1">
              <a:off x="4572000" y="3285718"/>
              <a:ext cx="215108" cy="216692"/>
              <a:chOff x="5999171" y="3785400"/>
              <a:chExt cx="215905" cy="145254"/>
            </a:xfrm>
          </p:grpSpPr>
          <p:cxnSp>
            <p:nvCxnSpPr>
              <p:cNvPr id="174" name="Straight Connector 173"/>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69" name="TextBox 168"/>
            <p:cNvSpPr txBox="1"/>
            <p:nvPr/>
          </p:nvSpPr>
          <p:spPr>
            <a:xfrm>
              <a:off x="4786314" y="3253820"/>
              <a:ext cx="1357322" cy="246221"/>
            </a:xfrm>
            <a:prstGeom prst="rect">
              <a:avLst/>
            </a:prstGeom>
            <a:noFill/>
          </p:spPr>
          <p:txBody>
            <a:bodyPr wrap="square" rtlCol="0">
              <a:spAutoFit/>
            </a:bodyPr>
            <a:lstStyle/>
            <a:p>
              <a:r>
                <a:rPr lang="en-GB" sz="1000" dirty="0" smtClean="0"/>
                <a:t>Perform validation</a:t>
              </a:r>
              <a:endParaRPr lang="en-US" sz="1000" dirty="0" smtClean="0"/>
            </a:p>
          </p:txBody>
        </p:sp>
      </p:grpSp>
      <p:grpSp>
        <p:nvGrpSpPr>
          <p:cNvPr id="14" name="Group 202"/>
          <p:cNvGrpSpPr/>
          <p:nvPr/>
        </p:nvGrpSpPr>
        <p:grpSpPr>
          <a:xfrm>
            <a:off x="6858016" y="71414"/>
            <a:ext cx="928694" cy="6786586"/>
            <a:chOff x="6858016" y="71414"/>
            <a:chExt cx="928694" cy="6786586"/>
          </a:xfrm>
        </p:grpSpPr>
        <p:grpSp>
          <p:nvGrpSpPr>
            <p:cNvPr id="15" name="Group 70"/>
            <p:cNvGrpSpPr/>
            <p:nvPr/>
          </p:nvGrpSpPr>
          <p:grpSpPr>
            <a:xfrm>
              <a:off x="6858016" y="71414"/>
              <a:ext cx="928694" cy="6786586"/>
              <a:chOff x="7715272" y="357166"/>
              <a:chExt cx="928694" cy="6786586"/>
            </a:xfrm>
          </p:grpSpPr>
          <p:sp>
            <p:nvSpPr>
              <p:cNvPr id="175" name="Round Diagonal Corner Rectangle 174"/>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Concrete</a:t>
                </a:r>
              </a:p>
              <a:p>
                <a:pPr algn="ctr"/>
                <a:r>
                  <a:rPr lang="en-GB" sz="1000" dirty="0" smtClean="0">
                    <a:solidFill>
                      <a:schemeClr val="tx1"/>
                    </a:solidFill>
                  </a:rPr>
                  <a:t>DataItem</a:t>
                </a:r>
              </a:p>
            </p:txBody>
          </p:sp>
          <p:cxnSp>
            <p:nvCxnSpPr>
              <p:cNvPr id="177" name="Straight Connector 176"/>
              <p:cNvCxnSpPr/>
              <p:nvPr/>
            </p:nvCxnSpPr>
            <p:spPr>
              <a:xfrm rot="5400000">
                <a:off x="5073625" y="3998945"/>
                <a:ext cx="6286520"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02" name="Rectangle 201"/>
            <p:cNvSpPr/>
            <p:nvPr/>
          </p:nvSpPr>
          <p:spPr>
            <a:xfrm flipH="1">
              <a:off x="7359578" y="1571612"/>
              <a:ext cx="69941" cy="4446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21" name="Group 59"/>
          <p:cNvGrpSpPr/>
          <p:nvPr/>
        </p:nvGrpSpPr>
        <p:grpSpPr>
          <a:xfrm>
            <a:off x="1643042" y="857232"/>
            <a:ext cx="2214578" cy="400110"/>
            <a:chOff x="4572000" y="3216656"/>
            <a:chExt cx="2214578" cy="400110"/>
          </a:xfrm>
        </p:grpSpPr>
        <p:grpSp>
          <p:nvGrpSpPr>
            <p:cNvPr id="22" name="Group 62"/>
            <p:cNvGrpSpPr/>
            <p:nvPr/>
          </p:nvGrpSpPr>
          <p:grpSpPr>
            <a:xfrm flipH="1" flipV="1">
              <a:off x="4572000" y="3285720"/>
              <a:ext cx="215108" cy="216692"/>
              <a:chOff x="5999171" y="3785400"/>
              <a:chExt cx="215905" cy="145254"/>
            </a:xfrm>
          </p:grpSpPr>
          <p:cxnSp>
            <p:nvCxnSpPr>
              <p:cNvPr id="75" name="Straight Connector 74"/>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4786314" y="3216656"/>
              <a:ext cx="2000264" cy="400110"/>
            </a:xfrm>
            <a:prstGeom prst="rect">
              <a:avLst/>
            </a:prstGeom>
            <a:noFill/>
          </p:spPr>
          <p:txBody>
            <a:bodyPr wrap="square" rtlCol="0">
              <a:spAutoFit/>
            </a:bodyPr>
            <a:lstStyle/>
            <a:p>
              <a:r>
                <a:rPr lang="en-GB" sz="1000" dirty="0" smtClean="0">
                  <a:solidFill>
                    <a:srgbClr val="0000FF"/>
                  </a:solidFill>
                </a:rPr>
                <a:t>Modified = true</a:t>
              </a:r>
            </a:p>
            <a:p>
              <a:r>
                <a:rPr lang="en-GB" sz="1000" dirty="0" err="1" smtClean="0">
                  <a:solidFill>
                    <a:srgbClr val="0000FF"/>
                  </a:solidFill>
                </a:rPr>
                <a:t>propertyEnum</a:t>
              </a:r>
              <a:r>
                <a:rPr lang="en-GB" sz="1000" dirty="0" smtClean="0">
                  <a:solidFill>
                    <a:srgbClr val="0000FF"/>
                  </a:solidFill>
                </a:rPr>
                <a:t> = </a:t>
              </a:r>
              <a:r>
                <a:rPr lang="en-GB" sz="1000" dirty="0" err="1" smtClean="0">
                  <a:solidFill>
                    <a:srgbClr val="0000FF"/>
                  </a:solidFill>
                </a:rPr>
                <a:t>ToEnum</a:t>
              </a:r>
              <a:r>
                <a:rPr lang="en-GB" sz="1000" dirty="0" smtClean="0">
                  <a:solidFill>
                    <a:srgbClr val="0000FF"/>
                  </a:solidFill>
                </a:rPr>
                <a:t>(Key)</a:t>
              </a:r>
              <a:endParaRPr lang="en-US" sz="1000" dirty="0" smtClean="0">
                <a:solidFill>
                  <a:srgbClr val="0000FF"/>
                </a:solidFill>
              </a:endParaRPr>
            </a:p>
          </p:txBody>
        </p:sp>
      </p:grpSp>
      <p:grpSp>
        <p:nvGrpSpPr>
          <p:cNvPr id="23" name="Group 85"/>
          <p:cNvGrpSpPr/>
          <p:nvPr/>
        </p:nvGrpSpPr>
        <p:grpSpPr>
          <a:xfrm>
            <a:off x="1643042" y="1325391"/>
            <a:ext cx="5715040" cy="531973"/>
            <a:chOff x="1643042" y="2682713"/>
            <a:chExt cx="5715040" cy="531973"/>
          </a:xfrm>
        </p:grpSpPr>
        <p:grpSp>
          <p:nvGrpSpPr>
            <p:cNvPr id="24" name="Group 82"/>
            <p:cNvGrpSpPr/>
            <p:nvPr/>
          </p:nvGrpSpPr>
          <p:grpSpPr>
            <a:xfrm>
              <a:off x="1643042" y="2682713"/>
              <a:ext cx="5715040" cy="246221"/>
              <a:chOff x="1643042" y="2682713"/>
              <a:chExt cx="5715040" cy="246221"/>
            </a:xfrm>
          </p:grpSpPr>
          <p:cxnSp>
            <p:nvCxnSpPr>
              <p:cNvPr id="81" name="Straight Arrow Connector 80"/>
              <p:cNvCxnSpPr/>
              <p:nvPr/>
            </p:nvCxnSpPr>
            <p:spPr>
              <a:xfrm>
                <a:off x="1643042" y="2928933"/>
                <a:ext cx="5715040"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5429256" y="2682713"/>
                <a:ext cx="1857388" cy="246221"/>
              </a:xfrm>
              <a:prstGeom prst="rect">
                <a:avLst/>
              </a:prstGeom>
              <a:noFill/>
            </p:spPr>
            <p:txBody>
              <a:bodyPr wrap="square" rtlCol="0">
                <a:spAutoFit/>
              </a:bodyPr>
              <a:lstStyle/>
              <a:p>
                <a:pPr algn="r"/>
                <a:r>
                  <a:rPr lang="en-GB" sz="1000" dirty="0" err="1" smtClean="0"/>
                  <a:t>IsValid</a:t>
                </a:r>
                <a:r>
                  <a:rPr lang="en-GB" sz="1000" dirty="0" smtClean="0"/>
                  <a:t>(</a:t>
                </a:r>
                <a:r>
                  <a:rPr lang="en-GB" sz="1000" dirty="0" err="1" smtClean="0"/>
                  <a:t>propertyEnum</a:t>
                </a:r>
                <a:r>
                  <a:rPr lang="en-GB" sz="1000" dirty="0" smtClean="0"/>
                  <a:t>, Value)</a:t>
                </a:r>
                <a:endParaRPr lang="en-US" sz="1000" dirty="0"/>
              </a:p>
            </p:txBody>
          </p:sp>
        </p:grpSp>
        <p:cxnSp>
          <p:nvCxnSpPr>
            <p:cNvPr id="84" name="Straight Arrow Connector 83"/>
            <p:cNvCxnSpPr/>
            <p:nvPr/>
          </p:nvCxnSpPr>
          <p:spPr>
            <a:xfrm>
              <a:off x="1643042" y="3214685"/>
              <a:ext cx="5715040"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429256" y="2968465"/>
              <a:ext cx="1857388" cy="246221"/>
            </a:xfrm>
            <a:prstGeom prst="rect">
              <a:avLst/>
            </a:prstGeom>
            <a:noFill/>
          </p:spPr>
          <p:txBody>
            <a:bodyPr wrap="square" rtlCol="0">
              <a:spAutoFit/>
            </a:bodyPr>
            <a:lstStyle/>
            <a:p>
              <a:pPr algn="r"/>
              <a:r>
                <a:rPr lang="en-GB" sz="1000" dirty="0" err="1" smtClean="0"/>
                <a:t>ValidationResult</a:t>
              </a:r>
              <a:endParaRPr lang="en-US" sz="1000" dirty="0"/>
            </a:p>
          </p:txBody>
        </p:sp>
      </p:grpSp>
      <p:grpSp>
        <p:nvGrpSpPr>
          <p:cNvPr id="27" name="Group 133"/>
          <p:cNvGrpSpPr/>
          <p:nvPr/>
        </p:nvGrpSpPr>
        <p:grpSpPr>
          <a:xfrm>
            <a:off x="1643042" y="2143116"/>
            <a:ext cx="4214842" cy="246221"/>
            <a:chOff x="1643042" y="1000108"/>
            <a:chExt cx="4214842" cy="246221"/>
          </a:xfrm>
        </p:grpSpPr>
        <p:cxnSp>
          <p:nvCxnSpPr>
            <p:cNvPr id="98" name="Straight Arrow Connector 97"/>
            <p:cNvCxnSpPr/>
            <p:nvPr/>
          </p:nvCxnSpPr>
          <p:spPr>
            <a:xfrm>
              <a:off x="1643042" y="1246328"/>
              <a:ext cx="421484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3214678" y="1000108"/>
              <a:ext cx="2571768" cy="246221"/>
            </a:xfrm>
            <a:prstGeom prst="rect">
              <a:avLst/>
            </a:prstGeom>
            <a:noFill/>
          </p:spPr>
          <p:txBody>
            <a:bodyPr wrap="square" rtlCol="0">
              <a:spAutoFit/>
            </a:bodyPr>
            <a:lstStyle/>
            <a:p>
              <a:pPr algn="r"/>
              <a:r>
                <a:rPr lang="en-GB" sz="1000" dirty="0" smtClean="0">
                  <a:solidFill>
                    <a:srgbClr val="0000FF"/>
                  </a:solidFill>
                </a:rPr>
                <a:t>Attributes[Key].Value = Value</a:t>
              </a:r>
              <a:endParaRPr lang="en-US" sz="1000" dirty="0">
                <a:solidFill>
                  <a:srgbClr val="0000FF"/>
                </a:solidFill>
              </a:endParaRPr>
            </a:p>
          </p:txBody>
        </p:sp>
      </p:grpSp>
      <p:grpSp>
        <p:nvGrpSpPr>
          <p:cNvPr id="224" name="Group 59"/>
          <p:cNvGrpSpPr/>
          <p:nvPr/>
        </p:nvGrpSpPr>
        <p:grpSpPr>
          <a:xfrm>
            <a:off x="1643042" y="2428868"/>
            <a:ext cx="3000396" cy="400110"/>
            <a:chOff x="4572000" y="3207132"/>
            <a:chExt cx="3000396" cy="400110"/>
          </a:xfrm>
        </p:grpSpPr>
        <p:grpSp>
          <p:nvGrpSpPr>
            <p:cNvPr id="225" name="Group 62"/>
            <p:cNvGrpSpPr/>
            <p:nvPr/>
          </p:nvGrpSpPr>
          <p:grpSpPr>
            <a:xfrm flipH="1" flipV="1">
              <a:off x="4572000" y="3285724"/>
              <a:ext cx="215108" cy="216692"/>
              <a:chOff x="5999171" y="3785400"/>
              <a:chExt cx="215905" cy="145254"/>
            </a:xfrm>
          </p:grpSpPr>
          <p:cxnSp>
            <p:nvCxnSpPr>
              <p:cNvPr id="124" name="Straight Connector 123"/>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19" name="TextBox 118"/>
            <p:cNvSpPr txBox="1"/>
            <p:nvPr/>
          </p:nvSpPr>
          <p:spPr>
            <a:xfrm>
              <a:off x="4786314" y="3207132"/>
              <a:ext cx="2786082" cy="400110"/>
            </a:xfrm>
            <a:prstGeom prst="rect">
              <a:avLst/>
            </a:prstGeom>
            <a:noFill/>
          </p:spPr>
          <p:txBody>
            <a:bodyPr wrap="square" rtlCol="0">
              <a:spAutoFit/>
            </a:bodyPr>
            <a:lstStyle/>
            <a:p>
              <a:r>
                <a:rPr lang="en-GB" sz="1000" dirty="0" err="1" smtClean="0"/>
                <a:t>AfterValidationPassed</a:t>
              </a:r>
              <a:r>
                <a:rPr lang="en-GB" sz="1000" dirty="0" smtClean="0"/>
                <a:t>(</a:t>
              </a:r>
              <a:r>
                <a:rPr lang="en-GB" sz="1000" dirty="0" err="1" smtClean="0"/>
                <a:t>propertyEnum</a:t>
              </a:r>
              <a:r>
                <a:rPr lang="en-GB" sz="1000" dirty="0" smtClean="0"/>
                <a:t>,</a:t>
              </a:r>
            </a:p>
            <a:p>
              <a:r>
                <a:rPr lang="en-GB" sz="1000" dirty="0" smtClean="0">
                  <a:solidFill>
                    <a:srgbClr val="0000FF"/>
                  </a:solidFill>
                </a:rPr>
                <a:t>[validation passed message]</a:t>
              </a:r>
              <a:r>
                <a:rPr lang="en-GB" sz="1000" dirty="0" smtClean="0"/>
                <a:t>, </a:t>
              </a:r>
              <a:r>
                <a:rPr lang="en-GB" sz="1000" dirty="0" err="1" smtClean="0"/>
                <a:t>ValidationResult</a:t>
              </a:r>
              <a:r>
                <a:rPr lang="en-GB" sz="1000" dirty="0" smtClean="0"/>
                <a:t>)</a:t>
              </a:r>
              <a:endParaRPr lang="en-US" sz="1000" dirty="0"/>
            </a:p>
          </p:txBody>
        </p:sp>
      </p:grpSp>
      <p:grpSp>
        <p:nvGrpSpPr>
          <p:cNvPr id="228" name="Group 133"/>
          <p:cNvGrpSpPr/>
          <p:nvPr/>
        </p:nvGrpSpPr>
        <p:grpSpPr>
          <a:xfrm>
            <a:off x="1643042" y="3071810"/>
            <a:ext cx="4214842" cy="246221"/>
            <a:chOff x="1643042" y="1000108"/>
            <a:chExt cx="4214842" cy="246221"/>
          </a:xfrm>
        </p:grpSpPr>
        <p:cxnSp>
          <p:nvCxnSpPr>
            <p:cNvPr id="147" name="Straight Arrow Connector 146"/>
            <p:cNvCxnSpPr/>
            <p:nvPr/>
          </p:nvCxnSpPr>
          <p:spPr>
            <a:xfrm>
              <a:off x="1643042" y="1246328"/>
              <a:ext cx="421484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3214678" y="1000108"/>
              <a:ext cx="2571768" cy="246221"/>
            </a:xfrm>
            <a:prstGeom prst="rect">
              <a:avLst/>
            </a:prstGeom>
            <a:noFill/>
          </p:spPr>
          <p:txBody>
            <a:bodyPr wrap="square" rtlCol="0">
              <a:spAutoFit/>
            </a:bodyPr>
            <a:lstStyle/>
            <a:p>
              <a:pPr algn="r"/>
              <a:r>
                <a:rPr lang="en-GB" sz="1000" dirty="0" smtClean="0">
                  <a:solidFill>
                    <a:srgbClr val="0000FF"/>
                  </a:solidFill>
                </a:rPr>
                <a:t>Attributes[Key].Value = Value</a:t>
              </a:r>
              <a:endParaRPr lang="en-US" sz="1000" dirty="0">
                <a:solidFill>
                  <a:srgbClr val="0000FF"/>
                </a:solidFill>
              </a:endParaRPr>
            </a:p>
          </p:txBody>
        </p:sp>
      </p:grpSp>
      <p:grpSp>
        <p:nvGrpSpPr>
          <p:cNvPr id="229" name="Group 59"/>
          <p:cNvGrpSpPr/>
          <p:nvPr/>
        </p:nvGrpSpPr>
        <p:grpSpPr>
          <a:xfrm>
            <a:off x="1643042" y="3357562"/>
            <a:ext cx="3000396" cy="400110"/>
            <a:chOff x="4572000" y="3207132"/>
            <a:chExt cx="3000396" cy="400110"/>
          </a:xfrm>
        </p:grpSpPr>
        <p:grpSp>
          <p:nvGrpSpPr>
            <p:cNvPr id="230" name="Group 62"/>
            <p:cNvGrpSpPr/>
            <p:nvPr/>
          </p:nvGrpSpPr>
          <p:grpSpPr>
            <a:xfrm flipH="1" flipV="1">
              <a:off x="4572000" y="3285726"/>
              <a:ext cx="215108" cy="216692"/>
              <a:chOff x="5999171" y="3785400"/>
              <a:chExt cx="215905" cy="145254"/>
            </a:xfrm>
          </p:grpSpPr>
          <p:cxnSp>
            <p:nvCxnSpPr>
              <p:cNvPr id="153" name="Straight Connector 152"/>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52" name="TextBox 151"/>
            <p:cNvSpPr txBox="1"/>
            <p:nvPr/>
          </p:nvSpPr>
          <p:spPr>
            <a:xfrm>
              <a:off x="4786314" y="3207132"/>
              <a:ext cx="2786082" cy="400110"/>
            </a:xfrm>
            <a:prstGeom prst="rect">
              <a:avLst/>
            </a:prstGeom>
            <a:noFill/>
          </p:spPr>
          <p:txBody>
            <a:bodyPr wrap="square" rtlCol="0">
              <a:spAutoFit/>
            </a:bodyPr>
            <a:lstStyle/>
            <a:p>
              <a:r>
                <a:rPr lang="en-GB" sz="1000" dirty="0" err="1" smtClean="0"/>
                <a:t>AfterValidationPassed</a:t>
              </a:r>
              <a:r>
                <a:rPr lang="en-GB" sz="1000" dirty="0" smtClean="0"/>
                <a:t>(</a:t>
              </a:r>
              <a:r>
                <a:rPr lang="en-GB" sz="1000" dirty="0" err="1" smtClean="0"/>
                <a:t>propertyEnum</a:t>
              </a:r>
              <a:r>
                <a:rPr lang="en-GB" sz="1000" dirty="0" smtClean="0"/>
                <a:t>,</a:t>
              </a:r>
            </a:p>
            <a:p>
              <a:r>
                <a:rPr lang="en-GB" sz="1000" dirty="0" smtClean="0">
                  <a:solidFill>
                    <a:srgbClr val="0000FF"/>
                  </a:solidFill>
                </a:rPr>
                <a:t>[validation warning message]</a:t>
              </a:r>
              <a:r>
                <a:rPr lang="en-GB" sz="1000" dirty="0" smtClean="0"/>
                <a:t>, </a:t>
              </a:r>
              <a:r>
                <a:rPr lang="en-GB" sz="1000" dirty="0" err="1" smtClean="0"/>
                <a:t>ValidationResult</a:t>
              </a:r>
              <a:r>
                <a:rPr lang="en-GB" sz="1000" dirty="0" smtClean="0"/>
                <a:t>)</a:t>
              </a:r>
              <a:endParaRPr lang="en-US" sz="1000" dirty="0"/>
            </a:p>
          </p:txBody>
        </p:sp>
      </p:grpSp>
      <p:grpSp>
        <p:nvGrpSpPr>
          <p:cNvPr id="232" name="Group 133"/>
          <p:cNvGrpSpPr/>
          <p:nvPr/>
        </p:nvGrpSpPr>
        <p:grpSpPr>
          <a:xfrm>
            <a:off x="1643042" y="4325787"/>
            <a:ext cx="4214842" cy="246221"/>
            <a:chOff x="1643042" y="1000108"/>
            <a:chExt cx="4214842" cy="246221"/>
          </a:xfrm>
        </p:grpSpPr>
        <p:cxnSp>
          <p:nvCxnSpPr>
            <p:cNvPr id="160" name="Straight Arrow Connector 159"/>
            <p:cNvCxnSpPr/>
            <p:nvPr/>
          </p:nvCxnSpPr>
          <p:spPr>
            <a:xfrm>
              <a:off x="1643042" y="1246328"/>
              <a:ext cx="421484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3214678" y="1000108"/>
              <a:ext cx="2571768" cy="246221"/>
            </a:xfrm>
            <a:prstGeom prst="rect">
              <a:avLst/>
            </a:prstGeom>
            <a:noFill/>
          </p:spPr>
          <p:txBody>
            <a:bodyPr wrap="square" rtlCol="0">
              <a:spAutoFit/>
            </a:bodyPr>
            <a:lstStyle/>
            <a:p>
              <a:pPr algn="r"/>
              <a:r>
                <a:rPr lang="en-GB" sz="1000" dirty="0" smtClean="0">
                  <a:solidFill>
                    <a:srgbClr val="0000FF"/>
                  </a:solidFill>
                </a:rPr>
                <a:t>Attributes[Key].Value = Value</a:t>
              </a:r>
              <a:endParaRPr lang="en-US" sz="1000" dirty="0">
                <a:solidFill>
                  <a:srgbClr val="0000FF"/>
                </a:solidFill>
              </a:endParaRPr>
            </a:p>
          </p:txBody>
        </p:sp>
      </p:grpSp>
      <p:sp>
        <p:nvSpPr>
          <p:cNvPr id="165" name="TextBox 164"/>
          <p:cNvSpPr txBox="1"/>
          <p:nvPr/>
        </p:nvSpPr>
        <p:spPr>
          <a:xfrm>
            <a:off x="2000232" y="4572008"/>
            <a:ext cx="2286016" cy="276999"/>
          </a:xfrm>
          <a:prstGeom prst="rect">
            <a:avLst/>
          </a:prstGeom>
          <a:noFill/>
        </p:spPr>
        <p:txBody>
          <a:bodyPr wrap="square" rtlCol="0">
            <a:spAutoFit/>
          </a:bodyPr>
          <a:lstStyle/>
          <a:p>
            <a:r>
              <a:rPr lang="en-GB" sz="1200" b="1" dirty="0" smtClean="0">
                <a:solidFill>
                  <a:srgbClr val="00B050"/>
                </a:solidFill>
              </a:rPr>
              <a:t>[ELSE]</a:t>
            </a:r>
            <a:endParaRPr lang="en-US" sz="1200" b="1" dirty="0" smtClean="0">
              <a:solidFill>
                <a:srgbClr val="00B050"/>
              </a:solidFill>
            </a:endParaRPr>
          </a:p>
        </p:txBody>
      </p:sp>
      <p:grpSp>
        <p:nvGrpSpPr>
          <p:cNvPr id="118" name="Group 59"/>
          <p:cNvGrpSpPr/>
          <p:nvPr/>
        </p:nvGrpSpPr>
        <p:grpSpPr>
          <a:xfrm>
            <a:off x="1643042" y="4893436"/>
            <a:ext cx="1571636" cy="250076"/>
            <a:chOff x="4572000" y="3285728"/>
            <a:chExt cx="1571636" cy="250076"/>
          </a:xfrm>
        </p:grpSpPr>
        <p:grpSp>
          <p:nvGrpSpPr>
            <p:cNvPr id="134" name="Group 62"/>
            <p:cNvGrpSpPr/>
            <p:nvPr/>
          </p:nvGrpSpPr>
          <p:grpSpPr>
            <a:xfrm flipH="1" flipV="1">
              <a:off x="4572000" y="3285728"/>
              <a:ext cx="215108" cy="216692"/>
              <a:chOff x="5999171" y="3785400"/>
              <a:chExt cx="215905" cy="145254"/>
            </a:xfrm>
          </p:grpSpPr>
          <p:cxnSp>
            <p:nvCxnSpPr>
              <p:cNvPr id="136" name="Straight Connector 135"/>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35" name="TextBox 134"/>
            <p:cNvSpPr txBox="1"/>
            <p:nvPr/>
          </p:nvSpPr>
          <p:spPr>
            <a:xfrm>
              <a:off x="4786314" y="3289583"/>
              <a:ext cx="1357322" cy="246221"/>
            </a:xfrm>
            <a:prstGeom prst="rect">
              <a:avLst/>
            </a:prstGeom>
            <a:noFill/>
          </p:spPr>
          <p:txBody>
            <a:bodyPr wrap="square" rtlCol="0">
              <a:spAutoFit/>
            </a:bodyPr>
            <a:lstStyle/>
            <a:p>
              <a:r>
                <a:rPr lang="en-GB" sz="1000" dirty="0" smtClean="0">
                  <a:solidFill>
                    <a:srgbClr val="0000FF"/>
                  </a:solidFill>
                </a:rPr>
                <a:t>Modified = false</a:t>
              </a:r>
              <a:endParaRPr lang="en-US" sz="1000" dirty="0">
                <a:solidFill>
                  <a:srgbClr val="0000FF"/>
                </a:solidFill>
              </a:endParaRPr>
            </a:p>
          </p:txBody>
        </p:sp>
      </p:grpSp>
      <p:grpSp>
        <p:nvGrpSpPr>
          <p:cNvPr id="141" name="Group 59"/>
          <p:cNvGrpSpPr/>
          <p:nvPr/>
        </p:nvGrpSpPr>
        <p:grpSpPr>
          <a:xfrm>
            <a:off x="1643042" y="5243468"/>
            <a:ext cx="3000396" cy="400110"/>
            <a:chOff x="4572000" y="3207132"/>
            <a:chExt cx="3000396" cy="400110"/>
          </a:xfrm>
        </p:grpSpPr>
        <p:grpSp>
          <p:nvGrpSpPr>
            <p:cNvPr id="142" name="Group 62"/>
            <p:cNvGrpSpPr/>
            <p:nvPr/>
          </p:nvGrpSpPr>
          <p:grpSpPr>
            <a:xfrm flipH="1" flipV="1">
              <a:off x="4572000" y="3285728"/>
              <a:ext cx="215108" cy="216692"/>
              <a:chOff x="5999171" y="3785400"/>
              <a:chExt cx="215905" cy="145254"/>
            </a:xfrm>
          </p:grpSpPr>
          <p:cxnSp>
            <p:nvCxnSpPr>
              <p:cNvPr id="149" name="Straight Connector 148"/>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43" name="TextBox 142"/>
            <p:cNvSpPr txBox="1"/>
            <p:nvPr/>
          </p:nvSpPr>
          <p:spPr>
            <a:xfrm>
              <a:off x="4786314" y="3207132"/>
              <a:ext cx="2786082" cy="400110"/>
            </a:xfrm>
            <a:prstGeom prst="rect">
              <a:avLst/>
            </a:prstGeom>
            <a:noFill/>
          </p:spPr>
          <p:txBody>
            <a:bodyPr wrap="square" rtlCol="0">
              <a:spAutoFit/>
            </a:bodyPr>
            <a:lstStyle/>
            <a:p>
              <a:r>
                <a:rPr lang="en-GB" sz="1000" dirty="0" err="1" smtClean="0"/>
                <a:t>AfterValidationFailed</a:t>
              </a:r>
              <a:r>
                <a:rPr lang="en-GB" sz="1000" dirty="0" smtClean="0"/>
                <a:t>(</a:t>
              </a:r>
              <a:r>
                <a:rPr lang="en-GB" sz="1000" dirty="0" err="1" smtClean="0"/>
                <a:t>propertyEnum</a:t>
              </a:r>
              <a:r>
                <a:rPr lang="en-GB" sz="1000" dirty="0" smtClean="0"/>
                <a:t>,</a:t>
              </a:r>
            </a:p>
            <a:p>
              <a:r>
                <a:rPr lang="en-GB" sz="1000" dirty="0" smtClean="0">
                  <a:solidFill>
                    <a:srgbClr val="0000FF"/>
                  </a:solidFill>
                </a:rPr>
                <a:t>[validation failed message]</a:t>
              </a:r>
              <a:r>
                <a:rPr lang="en-GB" sz="1000" dirty="0" smtClean="0"/>
                <a:t>, </a:t>
              </a:r>
              <a:r>
                <a:rPr lang="en-GB" sz="1000" dirty="0" err="1" smtClean="0"/>
                <a:t>ValidationResult</a:t>
              </a:r>
              <a:r>
                <a:rPr lang="en-GB" sz="1000" dirty="0" smtClean="0"/>
                <a:t>)</a:t>
              </a:r>
              <a:endParaRPr lang="en-US" sz="1000" dirty="0"/>
            </a:p>
          </p:txBody>
        </p:sp>
      </p:grpSp>
      <p:sp>
        <p:nvSpPr>
          <p:cNvPr id="156" name="TextBox 155"/>
          <p:cNvSpPr txBox="1"/>
          <p:nvPr/>
        </p:nvSpPr>
        <p:spPr>
          <a:xfrm>
            <a:off x="1643042" y="5715016"/>
            <a:ext cx="2286016" cy="276999"/>
          </a:xfrm>
          <a:prstGeom prst="rect">
            <a:avLst/>
          </a:prstGeom>
          <a:noFill/>
        </p:spPr>
        <p:txBody>
          <a:bodyPr wrap="square" rtlCol="0">
            <a:spAutoFit/>
          </a:bodyPr>
          <a:lstStyle/>
          <a:p>
            <a:r>
              <a:rPr lang="en-GB" sz="1200" b="1" dirty="0" smtClean="0">
                <a:solidFill>
                  <a:srgbClr val="00B050"/>
                </a:solidFill>
              </a:rPr>
              <a:t>[ELSE]</a:t>
            </a:r>
            <a:endParaRPr lang="en-US" sz="1200" b="1" dirty="0" smtClean="0">
              <a:solidFill>
                <a:srgbClr val="00B050"/>
              </a:solidFill>
            </a:endParaRPr>
          </a:p>
        </p:txBody>
      </p:sp>
      <p:grpSp>
        <p:nvGrpSpPr>
          <p:cNvPr id="159" name="Group 133"/>
          <p:cNvGrpSpPr/>
          <p:nvPr/>
        </p:nvGrpSpPr>
        <p:grpSpPr>
          <a:xfrm>
            <a:off x="1643042" y="5825985"/>
            <a:ext cx="4214842" cy="246221"/>
            <a:chOff x="1643042" y="1000108"/>
            <a:chExt cx="4214842" cy="246221"/>
          </a:xfrm>
        </p:grpSpPr>
        <p:cxnSp>
          <p:nvCxnSpPr>
            <p:cNvPr id="162" name="Straight Arrow Connector 161"/>
            <p:cNvCxnSpPr/>
            <p:nvPr/>
          </p:nvCxnSpPr>
          <p:spPr>
            <a:xfrm>
              <a:off x="1643042" y="1246328"/>
              <a:ext cx="421484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3214678" y="1000108"/>
              <a:ext cx="2571768" cy="246221"/>
            </a:xfrm>
            <a:prstGeom prst="rect">
              <a:avLst/>
            </a:prstGeom>
            <a:noFill/>
          </p:spPr>
          <p:txBody>
            <a:bodyPr wrap="square" rtlCol="0">
              <a:spAutoFit/>
            </a:bodyPr>
            <a:lstStyle/>
            <a:p>
              <a:pPr algn="r"/>
              <a:r>
                <a:rPr lang="en-GB" sz="1000" dirty="0" smtClean="0">
                  <a:solidFill>
                    <a:srgbClr val="0000FF"/>
                  </a:solidFill>
                </a:rPr>
                <a:t>Attributes[Key].Value = Value</a:t>
              </a:r>
              <a:endParaRPr lang="en-US" sz="1000" dirty="0">
                <a:solidFill>
                  <a:srgbClr val="0000FF"/>
                </a:solidFill>
              </a:endParaRPr>
            </a:p>
          </p:txBody>
        </p:sp>
      </p:grpSp>
      <p:grpSp>
        <p:nvGrpSpPr>
          <p:cNvPr id="167" name="Group 59"/>
          <p:cNvGrpSpPr/>
          <p:nvPr/>
        </p:nvGrpSpPr>
        <p:grpSpPr>
          <a:xfrm>
            <a:off x="1643042" y="6100724"/>
            <a:ext cx="3000396" cy="400110"/>
            <a:chOff x="4572000" y="3207132"/>
            <a:chExt cx="3000396" cy="400110"/>
          </a:xfrm>
        </p:grpSpPr>
        <p:grpSp>
          <p:nvGrpSpPr>
            <p:cNvPr id="172" name="Group 62"/>
            <p:cNvGrpSpPr/>
            <p:nvPr/>
          </p:nvGrpSpPr>
          <p:grpSpPr>
            <a:xfrm flipH="1" flipV="1">
              <a:off x="4572000" y="3285730"/>
              <a:ext cx="215108" cy="216692"/>
              <a:chOff x="5999171" y="3785400"/>
              <a:chExt cx="215905" cy="145254"/>
            </a:xfrm>
          </p:grpSpPr>
          <p:cxnSp>
            <p:nvCxnSpPr>
              <p:cNvPr id="178" name="Straight Connector 177"/>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73" name="TextBox 172"/>
            <p:cNvSpPr txBox="1"/>
            <p:nvPr/>
          </p:nvSpPr>
          <p:spPr>
            <a:xfrm>
              <a:off x="4786314" y="3207132"/>
              <a:ext cx="2786082" cy="400110"/>
            </a:xfrm>
            <a:prstGeom prst="rect">
              <a:avLst/>
            </a:prstGeom>
            <a:noFill/>
          </p:spPr>
          <p:txBody>
            <a:bodyPr wrap="square" rtlCol="0">
              <a:spAutoFit/>
            </a:bodyPr>
            <a:lstStyle/>
            <a:p>
              <a:r>
                <a:rPr lang="en-GB" sz="1000" dirty="0" smtClean="0"/>
                <a:t>Raise Modified event</a:t>
              </a:r>
            </a:p>
            <a:p>
              <a:r>
                <a:rPr lang="en-GB" sz="1000" dirty="0" smtClean="0">
                  <a:solidFill>
                    <a:srgbClr val="0000FF"/>
                  </a:solidFill>
                </a:rPr>
                <a:t>Status = Modified</a:t>
              </a:r>
              <a:endParaRPr lang="en-US" sz="1000" dirty="0">
                <a:solidFill>
                  <a:srgbClr val="0000FF"/>
                </a:solidFill>
              </a:endParaRPr>
            </a:p>
          </p:txBody>
        </p:sp>
      </p:grpSp>
      <p:cxnSp>
        <p:nvCxnSpPr>
          <p:cNvPr id="183" name="Straight Arrow Connector 182"/>
          <p:cNvCxnSpPr/>
          <p:nvPr/>
        </p:nvCxnSpPr>
        <p:spPr>
          <a:xfrm>
            <a:off x="214250" y="6715147"/>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0"/>
          <p:cNvGrpSpPr/>
          <p:nvPr/>
        </p:nvGrpSpPr>
        <p:grpSpPr>
          <a:xfrm>
            <a:off x="2500298" y="71414"/>
            <a:ext cx="928694" cy="6643710"/>
            <a:chOff x="7715272" y="357166"/>
            <a:chExt cx="928694" cy="6643710"/>
          </a:xfrm>
        </p:grpSpPr>
        <p:sp>
          <p:nvSpPr>
            <p:cNvPr id="120" name="Round Diagonal Corner Rectangle 119"/>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a:p>
              <a:pPr algn="ctr"/>
              <a:r>
                <a:rPr lang="en-GB" sz="1000" dirty="0" smtClean="0">
                  <a:solidFill>
                    <a:schemeClr val="tx1"/>
                  </a:solidFill>
                </a:rPr>
                <a:t>Collection</a:t>
              </a:r>
              <a:endParaRPr lang="en-US" sz="1000" dirty="0">
                <a:solidFill>
                  <a:schemeClr val="tx1"/>
                </a:solidFill>
              </a:endParaRP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3" name="Group 70"/>
          <p:cNvGrpSpPr/>
          <p:nvPr/>
        </p:nvGrpSpPr>
        <p:grpSpPr>
          <a:xfrm>
            <a:off x="3929058" y="71414"/>
            <a:ext cx="928694" cy="6643710"/>
            <a:chOff x="7715272" y="357166"/>
            <a:chExt cx="928694" cy="6643710"/>
          </a:xfrm>
        </p:grpSpPr>
        <p:sp>
          <p:nvSpPr>
            <p:cNvPr id="144" name="Round Diagonal Corner Rectangle 143"/>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Xml</a:t>
              </a:r>
            </a:p>
            <a:p>
              <a:pPr algn="ctr"/>
              <a:r>
                <a:rPr lang="en-GB" sz="1000" dirty="0" smtClean="0">
                  <a:solidFill>
                    <a:schemeClr val="tx1"/>
                  </a:solidFill>
                </a:rPr>
                <a:t>Document</a:t>
              </a:r>
              <a:endParaRPr lang="en-US" sz="1000" dirty="0">
                <a:solidFill>
                  <a:schemeClr val="tx1"/>
                </a:solidFill>
              </a:endParaRPr>
            </a:p>
          </p:txBody>
        </p:sp>
        <p:cxnSp>
          <p:nvCxnSpPr>
            <p:cNvPr id="146" name="Straight Connector 145"/>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4" name="Group 70"/>
          <p:cNvGrpSpPr/>
          <p:nvPr/>
        </p:nvGrpSpPr>
        <p:grpSpPr>
          <a:xfrm>
            <a:off x="5357818" y="71414"/>
            <a:ext cx="928694" cy="6643710"/>
            <a:chOff x="7715272" y="357166"/>
            <a:chExt cx="928694" cy="6643710"/>
          </a:xfrm>
        </p:grpSpPr>
        <p:sp>
          <p:nvSpPr>
            <p:cNvPr id="168" name="Round Diagonal Corner Rectangle 167"/>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XmlNode</a:t>
              </a:r>
              <a:endParaRPr lang="en-GB" sz="1000" dirty="0" smtClean="0">
                <a:solidFill>
                  <a:schemeClr val="tx1"/>
                </a:solidFill>
              </a:endParaRPr>
            </a:p>
          </p:txBody>
        </p:sp>
        <p:cxnSp>
          <p:nvCxnSpPr>
            <p:cNvPr id="170" name="Straight Connector 169"/>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6" name="Group 253"/>
          <p:cNvGrpSpPr/>
          <p:nvPr/>
        </p:nvGrpSpPr>
        <p:grpSpPr>
          <a:xfrm>
            <a:off x="1071570" y="71414"/>
            <a:ext cx="928694" cy="6643714"/>
            <a:chOff x="1071570" y="214290"/>
            <a:chExt cx="928694" cy="6643714"/>
          </a:xfrm>
        </p:grpSpPr>
        <p:grpSp>
          <p:nvGrpSpPr>
            <p:cNvPr id="7" name="Group 70"/>
            <p:cNvGrpSpPr/>
            <p:nvPr/>
          </p:nvGrpSpPr>
          <p:grpSpPr>
            <a:xfrm>
              <a:off x="1071570" y="214290"/>
              <a:ext cx="928694" cy="6643714"/>
              <a:chOff x="7715272" y="357166"/>
              <a:chExt cx="928694" cy="6643714"/>
            </a:xfrm>
          </p:grpSpPr>
          <p:sp>
            <p:nvSpPr>
              <p:cNvPr id="131" name="Round Diagonal Corner Rectangle 130"/>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DataItem</a:t>
                </a:r>
              </a:p>
              <a:p>
                <a:pPr algn="ctr"/>
                <a:r>
                  <a:rPr lang="en-GB" sz="1000" dirty="0" smtClean="0">
                    <a:solidFill>
                      <a:schemeClr val="tx1"/>
                    </a:solidFill>
                  </a:rPr>
                  <a:t>Base</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52" name="Rectangle 251"/>
            <p:cNvSpPr/>
            <p:nvPr/>
          </p:nvSpPr>
          <p:spPr>
            <a:xfrm flipH="1">
              <a:off x="1571604" y="2357430"/>
              <a:ext cx="71437" cy="7858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8" name="Group 118"/>
          <p:cNvGrpSpPr/>
          <p:nvPr/>
        </p:nvGrpSpPr>
        <p:grpSpPr>
          <a:xfrm>
            <a:off x="-428660" y="571480"/>
            <a:ext cx="2000264" cy="553998"/>
            <a:chOff x="-500098" y="6072206"/>
            <a:chExt cx="2000264" cy="553998"/>
          </a:xfrm>
        </p:grpSpPr>
        <p:cxnSp>
          <p:nvCxnSpPr>
            <p:cNvPr id="121" name="Straight Arrow Connector 120"/>
            <p:cNvCxnSpPr/>
            <p:nvPr/>
          </p:nvCxnSpPr>
          <p:spPr>
            <a:xfrm>
              <a:off x="142844" y="657227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500098" y="6072206"/>
              <a:ext cx="1939838" cy="553998"/>
            </a:xfrm>
            <a:prstGeom prst="rect">
              <a:avLst/>
            </a:prstGeom>
            <a:noFill/>
          </p:spPr>
          <p:txBody>
            <a:bodyPr wrap="square" rtlCol="0">
              <a:spAutoFit/>
            </a:bodyPr>
            <a:lstStyle/>
            <a:p>
              <a:pPr algn="r"/>
              <a:r>
                <a:rPr lang="en-GB" sz="1000" dirty="0" smtClean="0"/>
                <a:t>SetProperty(</a:t>
              </a:r>
            </a:p>
            <a:p>
              <a:pPr algn="r"/>
              <a:r>
                <a:rPr lang="en-GB" sz="1000" dirty="0" err="1" smtClean="0"/>
                <a:t>propertyEnum</a:t>
              </a:r>
              <a:r>
                <a:rPr lang="en-GB" sz="1000" dirty="0" smtClean="0"/>
                <a:t>, Value</a:t>
              </a:r>
            </a:p>
            <a:p>
              <a:pPr algn="r"/>
              <a:r>
                <a:rPr lang="en-GB" sz="1000" dirty="0" err="1" smtClean="0"/>
                <a:t>SetWhenInvalid</a:t>
              </a:r>
              <a:r>
                <a:rPr lang="en-GB" sz="1000" dirty="0" smtClean="0"/>
                <a:t>)</a:t>
              </a:r>
              <a:endParaRPr lang="en-US" sz="1000" dirty="0"/>
            </a:p>
          </p:txBody>
        </p:sp>
      </p:grpSp>
      <p:grpSp>
        <p:nvGrpSpPr>
          <p:cNvPr id="10" name="Group 59"/>
          <p:cNvGrpSpPr/>
          <p:nvPr/>
        </p:nvGrpSpPr>
        <p:grpSpPr>
          <a:xfrm>
            <a:off x="1643042" y="1108710"/>
            <a:ext cx="1571636" cy="248588"/>
            <a:chOff x="4572000" y="3253820"/>
            <a:chExt cx="1571636" cy="248588"/>
          </a:xfrm>
        </p:grpSpPr>
        <p:grpSp>
          <p:nvGrpSpPr>
            <p:cNvPr id="11" name="Group 62"/>
            <p:cNvGrpSpPr/>
            <p:nvPr/>
          </p:nvGrpSpPr>
          <p:grpSpPr>
            <a:xfrm flipH="1" flipV="1">
              <a:off x="4572000" y="3285718"/>
              <a:ext cx="215108" cy="216692"/>
              <a:chOff x="5999171" y="3785400"/>
              <a:chExt cx="215905" cy="145254"/>
            </a:xfrm>
          </p:grpSpPr>
          <p:cxnSp>
            <p:nvCxnSpPr>
              <p:cNvPr id="130" name="Straight Connector 129"/>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29" name="TextBox 128"/>
            <p:cNvSpPr txBox="1"/>
            <p:nvPr/>
          </p:nvSpPr>
          <p:spPr>
            <a:xfrm>
              <a:off x="4786314" y="3253820"/>
              <a:ext cx="1357322" cy="246221"/>
            </a:xfrm>
            <a:prstGeom prst="rect">
              <a:avLst/>
            </a:prstGeom>
            <a:noFill/>
          </p:spPr>
          <p:txBody>
            <a:bodyPr wrap="square" rtlCol="0">
              <a:spAutoFit/>
            </a:bodyPr>
            <a:lstStyle/>
            <a:p>
              <a:r>
                <a:rPr lang="en-GB" sz="1000" dirty="0" err="1" smtClean="0"/>
                <a:t>ToKey</a:t>
              </a:r>
              <a:r>
                <a:rPr lang="en-GB" sz="1000" dirty="0" smtClean="0"/>
                <a:t>(</a:t>
              </a:r>
              <a:r>
                <a:rPr lang="en-GB" sz="1000" dirty="0" err="1" smtClean="0"/>
                <a:t>propertyEnum</a:t>
              </a:r>
              <a:r>
                <a:rPr lang="en-GB" sz="1000" dirty="0" smtClean="0"/>
                <a:t>)</a:t>
              </a:r>
              <a:endParaRPr lang="en-US" sz="1000" dirty="0" smtClean="0"/>
            </a:p>
          </p:txBody>
        </p:sp>
      </p:grpSp>
      <p:sp>
        <p:nvSpPr>
          <p:cNvPr id="145" name="Rectangle 144"/>
          <p:cNvSpPr/>
          <p:nvPr/>
        </p:nvSpPr>
        <p:spPr>
          <a:xfrm flipH="1">
            <a:off x="1571601" y="1071546"/>
            <a:ext cx="71440" cy="8572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21" name="Group 70"/>
          <p:cNvGrpSpPr/>
          <p:nvPr/>
        </p:nvGrpSpPr>
        <p:grpSpPr>
          <a:xfrm>
            <a:off x="6858016" y="71414"/>
            <a:ext cx="928694" cy="6643710"/>
            <a:chOff x="7715272" y="357166"/>
            <a:chExt cx="928694" cy="6643710"/>
          </a:xfrm>
        </p:grpSpPr>
        <p:sp>
          <p:nvSpPr>
            <p:cNvPr id="175" name="Round Diagonal Corner Rectangle 174"/>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Concrete</a:t>
              </a:r>
            </a:p>
            <a:p>
              <a:pPr algn="ctr"/>
              <a:r>
                <a:rPr lang="en-GB" sz="1000" dirty="0" smtClean="0">
                  <a:solidFill>
                    <a:schemeClr val="tx1"/>
                  </a:solidFill>
                </a:rPr>
                <a:t>DataItem</a:t>
              </a:r>
            </a:p>
          </p:txBody>
        </p:sp>
        <p:cxnSp>
          <p:nvCxnSpPr>
            <p:cNvPr id="177" name="Straight Connector 176"/>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22" name="Group 59"/>
          <p:cNvGrpSpPr/>
          <p:nvPr/>
        </p:nvGrpSpPr>
        <p:grpSpPr>
          <a:xfrm>
            <a:off x="1643042" y="1428736"/>
            <a:ext cx="1857388" cy="400110"/>
            <a:chOff x="4572000" y="3207132"/>
            <a:chExt cx="1857388" cy="400110"/>
          </a:xfrm>
        </p:grpSpPr>
        <p:grpSp>
          <p:nvGrpSpPr>
            <p:cNvPr id="23" name="Group 62"/>
            <p:cNvGrpSpPr/>
            <p:nvPr/>
          </p:nvGrpSpPr>
          <p:grpSpPr>
            <a:xfrm flipH="1" flipV="1">
              <a:off x="4572000" y="3285720"/>
              <a:ext cx="215108" cy="216692"/>
              <a:chOff x="5999171" y="3785400"/>
              <a:chExt cx="215905" cy="145254"/>
            </a:xfrm>
          </p:grpSpPr>
          <p:cxnSp>
            <p:nvCxnSpPr>
              <p:cNvPr id="211" name="Straight Connector 210"/>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210" name="TextBox 209"/>
            <p:cNvSpPr txBox="1"/>
            <p:nvPr/>
          </p:nvSpPr>
          <p:spPr>
            <a:xfrm>
              <a:off x="4786314" y="3207132"/>
              <a:ext cx="1643074" cy="400110"/>
            </a:xfrm>
            <a:prstGeom prst="rect">
              <a:avLst/>
            </a:prstGeom>
            <a:noFill/>
          </p:spPr>
          <p:txBody>
            <a:bodyPr wrap="square" rtlCol="0">
              <a:spAutoFit/>
            </a:bodyPr>
            <a:lstStyle/>
            <a:p>
              <a:r>
                <a:rPr lang="en-GB" sz="1000" dirty="0" smtClean="0"/>
                <a:t>SetProperty(</a:t>
              </a:r>
            </a:p>
            <a:p>
              <a:r>
                <a:rPr lang="en-GB" sz="1000" dirty="0" smtClean="0"/>
                <a:t>Key, Value, </a:t>
              </a:r>
              <a:r>
                <a:rPr lang="en-GB" sz="1000" dirty="0" err="1" smtClean="0"/>
                <a:t>SetWhenInvalid</a:t>
              </a:r>
              <a:r>
                <a:rPr lang="en-GB" sz="1000" dirty="0" smtClean="0"/>
                <a:t>)</a:t>
              </a:r>
              <a:endParaRPr lang="en-US" sz="1000" dirty="0"/>
            </a:p>
          </p:txBody>
        </p:sp>
      </p:grpSp>
      <p:grpSp>
        <p:nvGrpSpPr>
          <p:cNvPr id="100" name="Group 59"/>
          <p:cNvGrpSpPr/>
          <p:nvPr/>
        </p:nvGrpSpPr>
        <p:grpSpPr>
          <a:xfrm>
            <a:off x="1643042" y="2214554"/>
            <a:ext cx="2357454" cy="246221"/>
            <a:chOff x="4572000" y="3278570"/>
            <a:chExt cx="2357454" cy="246221"/>
          </a:xfrm>
        </p:grpSpPr>
        <p:grpSp>
          <p:nvGrpSpPr>
            <p:cNvPr id="101" name="Group 62"/>
            <p:cNvGrpSpPr/>
            <p:nvPr/>
          </p:nvGrpSpPr>
          <p:grpSpPr>
            <a:xfrm flipH="1" flipV="1">
              <a:off x="4572000" y="3285722"/>
              <a:ext cx="215108" cy="216692"/>
              <a:chOff x="5999171" y="3785400"/>
              <a:chExt cx="215905" cy="145254"/>
            </a:xfrm>
          </p:grpSpPr>
          <p:cxnSp>
            <p:nvCxnSpPr>
              <p:cNvPr id="103" name="Straight Connector 102"/>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4786314" y="3278570"/>
              <a:ext cx="2143140" cy="246221"/>
            </a:xfrm>
            <a:prstGeom prst="rect">
              <a:avLst/>
            </a:prstGeom>
            <a:noFill/>
          </p:spPr>
          <p:txBody>
            <a:bodyPr wrap="square" rtlCol="0">
              <a:spAutoFit/>
            </a:bodyPr>
            <a:lstStyle/>
            <a:p>
              <a:r>
                <a:rPr lang="en-GB" sz="1000" dirty="0" smtClean="0"/>
                <a:t>Raise </a:t>
              </a:r>
              <a:r>
                <a:rPr lang="en-GB" sz="1000" dirty="0" err="1" smtClean="0"/>
                <a:t>ValidationPassed</a:t>
              </a:r>
              <a:r>
                <a:rPr lang="en-GB" sz="1000" dirty="0" smtClean="0"/>
                <a:t> event</a:t>
              </a:r>
              <a:endParaRPr lang="en-US" sz="1000" dirty="0"/>
            </a:p>
          </p:txBody>
        </p:sp>
      </p:grpSp>
      <p:grpSp>
        <p:nvGrpSpPr>
          <p:cNvPr id="111" name="Group 59"/>
          <p:cNvGrpSpPr/>
          <p:nvPr/>
        </p:nvGrpSpPr>
        <p:grpSpPr>
          <a:xfrm>
            <a:off x="1643042" y="2571744"/>
            <a:ext cx="2357454" cy="246221"/>
            <a:chOff x="4572000" y="3278570"/>
            <a:chExt cx="2357454" cy="246221"/>
          </a:xfrm>
        </p:grpSpPr>
        <p:grpSp>
          <p:nvGrpSpPr>
            <p:cNvPr id="112" name="Group 62"/>
            <p:cNvGrpSpPr/>
            <p:nvPr/>
          </p:nvGrpSpPr>
          <p:grpSpPr>
            <a:xfrm flipH="1" flipV="1">
              <a:off x="4572000" y="3285724"/>
              <a:ext cx="215108" cy="216692"/>
              <a:chOff x="5999171" y="3785400"/>
              <a:chExt cx="215905" cy="145254"/>
            </a:xfrm>
          </p:grpSpPr>
          <p:cxnSp>
            <p:nvCxnSpPr>
              <p:cNvPr id="114" name="Straight Connector 113"/>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13" name="TextBox 112"/>
            <p:cNvSpPr txBox="1"/>
            <p:nvPr/>
          </p:nvSpPr>
          <p:spPr>
            <a:xfrm>
              <a:off x="4786314" y="3278570"/>
              <a:ext cx="2143140" cy="246221"/>
            </a:xfrm>
            <a:prstGeom prst="rect">
              <a:avLst/>
            </a:prstGeom>
            <a:noFill/>
          </p:spPr>
          <p:txBody>
            <a:bodyPr wrap="square" rtlCol="0">
              <a:spAutoFit/>
            </a:bodyPr>
            <a:lstStyle/>
            <a:p>
              <a:r>
                <a:rPr lang="en-GB" sz="1000" dirty="0" err="1" smtClean="0"/>
                <a:t>IHasValidations.Reset</a:t>
              </a:r>
              <a:r>
                <a:rPr lang="en-GB" sz="1000" dirty="0" smtClean="0"/>
                <a:t>()</a:t>
              </a:r>
              <a:endParaRPr lang="en-US" sz="1000" dirty="0"/>
            </a:p>
          </p:txBody>
        </p:sp>
      </p:grpSp>
      <p:grpSp>
        <p:nvGrpSpPr>
          <p:cNvPr id="135" name="Group 118"/>
          <p:cNvGrpSpPr/>
          <p:nvPr/>
        </p:nvGrpSpPr>
        <p:grpSpPr>
          <a:xfrm>
            <a:off x="-428660" y="1643050"/>
            <a:ext cx="2000264" cy="571504"/>
            <a:chOff x="-500098" y="6000768"/>
            <a:chExt cx="2000264" cy="571504"/>
          </a:xfrm>
        </p:grpSpPr>
        <p:cxnSp>
          <p:nvCxnSpPr>
            <p:cNvPr id="136" name="Straight Arrow Connector 135"/>
            <p:cNvCxnSpPr/>
            <p:nvPr/>
          </p:nvCxnSpPr>
          <p:spPr>
            <a:xfrm>
              <a:off x="142844" y="657227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500098" y="6000768"/>
              <a:ext cx="1939838" cy="553998"/>
            </a:xfrm>
            <a:prstGeom prst="rect">
              <a:avLst/>
            </a:prstGeom>
            <a:noFill/>
          </p:spPr>
          <p:txBody>
            <a:bodyPr wrap="square" rtlCol="0">
              <a:spAutoFit/>
            </a:bodyPr>
            <a:lstStyle/>
            <a:p>
              <a:pPr algn="r"/>
              <a:r>
                <a:rPr lang="en-GB" sz="1000" dirty="0" err="1" smtClean="0"/>
                <a:t>AfterValidationPassed</a:t>
              </a:r>
              <a:r>
                <a:rPr lang="en-GB" sz="1000" dirty="0" smtClean="0"/>
                <a:t>(</a:t>
              </a:r>
            </a:p>
            <a:p>
              <a:pPr algn="r"/>
              <a:r>
                <a:rPr lang="en-GB" sz="1000" dirty="0" err="1" smtClean="0"/>
                <a:t>propertyEnum</a:t>
              </a:r>
              <a:r>
                <a:rPr lang="en-GB" sz="1000" dirty="0" smtClean="0"/>
                <a:t>,</a:t>
              </a:r>
            </a:p>
            <a:p>
              <a:pPr algn="r"/>
              <a:r>
                <a:rPr lang="en-GB" sz="1000" dirty="0" smtClean="0"/>
                <a:t>message, </a:t>
              </a:r>
              <a:r>
                <a:rPr lang="en-GB" sz="1000" dirty="0" err="1" smtClean="0"/>
                <a:t>ValidationResult</a:t>
              </a:r>
              <a:r>
                <a:rPr lang="en-GB" sz="1000" dirty="0" smtClean="0"/>
                <a:t>)</a:t>
              </a:r>
              <a:endParaRPr lang="en-US" sz="1000" dirty="0"/>
            </a:p>
          </p:txBody>
        </p:sp>
      </p:grpSp>
      <p:grpSp>
        <p:nvGrpSpPr>
          <p:cNvPr id="140" name="Group 59"/>
          <p:cNvGrpSpPr/>
          <p:nvPr/>
        </p:nvGrpSpPr>
        <p:grpSpPr>
          <a:xfrm>
            <a:off x="1643042" y="3214686"/>
            <a:ext cx="2357454" cy="246221"/>
            <a:chOff x="4572000" y="3278570"/>
            <a:chExt cx="2357454" cy="246221"/>
          </a:xfrm>
        </p:grpSpPr>
        <p:grpSp>
          <p:nvGrpSpPr>
            <p:cNvPr id="142" name="Group 62"/>
            <p:cNvGrpSpPr/>
            <p:nvPr/>
          </p:nvGrpSpPr>
          <p:grpSpPr>
            <a:xfrm flipH="1" flipV="1">
              <a:off x="4572000" y="3285724"/>
              <a:ext cx="215108" cy="216692"/>
              <a:chOff x="5999171" y="3785400"/>
              <a:chExt cx="215905" cy="145254"/>
            </a:xfrm>
          </p:grpSpPr>
          <p:cxnSp>
            <p:nvCxnSpPr>
              <p:cNvPr id="149" name="Straight Connector 148"/>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43" name="TextBox 142"/>
            <p:cNvSpPr txBox="1"/>
            <p:nvPr/>
          </p:nvSpPr>
          <p:spPr>
            <a:xfrm>
              <a:off x="4786314" y="3278570"/>
              <a:ext cx="2143140" cy="246221"/>
            </a:xfrm>
            <a:prstGeom prst="rect">
              <a:avLst/>
            </a:prstGeom>
            <a:noFill/>
          </p:spPr>
          <p:txBody>
            <a:bodyPr wrap="square" rtlCol="0">
              <a:spAutoFit/>
            </a:bodyPr>
            <a:lstStyle/>
            <a:p>
              <a:r>
                <a:rPr lang="en-GB" sz="1000" dirty="0" smtClean="0"/>
                <a:t>Raise </a:t>
              </a:r>
              <a:r>
                <a:rPr lang="en-GB" sz="1000" dirty="0" err="1" smtClean="0"/>
                <a:t>ValidationFailed</a:t>
              </a:r>
              <a:r>
                <a:rPr lang="en-GB" sz="1000" dirty="0" smtClean="0"/>
                <a:t> event</a:t>
              </a:r>
              <a:endParaRPr lang="en-US" sz="1000" dirty="0"/>
            </a:p>
          </p:txBody>
        </p:sp>
      </p:grpSp>
      <p:grpSp>
        <p:nvGrpSpPr>
          <p:cNvPr id="172" name="Group 59"/>
          <p:cNvGrpSpPr/>
          <p:nvPr/>
        </p:nvGrpSpPr>
        <p:grpSpPr>
          <a:xfrm>
            <a:off x="1643042" y="3571876"/>
            <a:ext cx="2357454" cy="246221"/>
            <a:chOff x="4572000" y="3278570"/>
            <a:chExt cx="2357454" cy="246221"/>
          </a:xfrm>
        </p:grpSpPr>
        <p:grpSp>
          <p:nvGrpSpPr>
            <p:cNvPr id="173" name="Group 62"/>
            <p:cNvGrpSpPr/>
            <p:nvPr/>
          </p:nvGrpSpPr>
          <p:grpSpPr>
            <a:xfrm flipH="1" flipV="1">
              <a:off x="4572000" y="3285726"/>
              <a:ext cx="215108" cy="216692"/>
              <a:chOff x="5999171" y="3785400"/>
              <a:chExt cx="215905" cy="145254"/>
            </a:xfrm>
          </p:grpSpPr>
          <p:cxnSp>
            <p:nvCxnSpPr>
              <p:cNvPr id="179" name="Straight Connector 178"/>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4786314" y="3278570"/>
              <a:ext cx="2143140" cy="246221"/>
            </a:xfrm>
            <a:prstGeom prst="rect">
              <a:avLst/>
            </a:prstGeom>
            <a:noFill/>
          </p:spPr>
          <p:txBody>
            <a:bodyPr wrap="square" rtlCol="0">
              <a:spAutoFit/>
            </a:bodyPr>
            <a:lstStyle/>
            <a:p>
              <a:r>
                <a:rPr lang="en-GB" sz="1000" dirty="0" err="1" smtClean="0"/>
                <a:t>IHasValidations.Reset</a:t>
              </a:r>
              <a:r>
                <a:rPr lang="en-GB" sz="1000" dirty="0" smtClean="0"/>
                <a:t>()</a:t>
              </a:r>
              <a:endParaRPr lang="en-US" sz="1000" dirty="0"/>
            </a:p>
          </p:txBody>
        </p:sp>
      </p:grpSp>
      <p:grpSp>
        <p:nvGrpSpPr>
          <p:cNvPr id="183" name="Group 118"/>
          <p:cNvGrpSpPr/>
          <p:nvPr/>
        </p:nvGrpSpPr>
        <p:grpSpPr>
          <a:xfrm>
            <a:off x="-428660" y="2643182"/>
            <a:ext cx="2000264" cy="571504"/>
            <a:chOff x="-500098" y="6000768"/>
            <a:chExt cx="2000264" cy="571504"/>
          </a:xfrm>
        </p:grpSpPr>
        <p:cxnSp>
          <p:nvCxnSpPr>
            <p:cNvPr id="184" name="Straight Arrow Connector 183"/>
            <p:cNvCxnSpPr/>
            <p:nvPr/>
          </p:nvCxnSpPr>
          <p:spPr>
            <a:xfrm>
              <a:off x="142844" y="657227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85" name="TextBox 184"/>
            <p:cNvSpPr txBox="1"/>
            <p:nvPr/>
          </p:nvSpPr>
          <p:spPr>
            <a:xfrm>
              <a:off x="-500098" y="6000768"/>
              <a:ext cx="1939838" cy="553998"/>
            </a:xfrm>
            <a:prstGeom prst="rect">
              <a:avLst/>
            </a:prstGeom>
            <a:noFill/>
          </p:spPr>
          <p:txBody>
            <a:bodyPr wrap="square" rtlCol="0">
              <a:spAutoFit/>
            </a:bodyPr>
            <a:lstStyle/>
            <a:p>
              <a:pPr algn="r"/>
              <a:r>
                <a:rPr lang="en-GB" sz="1000" dirty="0" err="1" smtClean="0"/>
                <a:t>AfterValidationFailed</a:t>
              </a:r>
              <a:r>
                <a:rPr lang="en-GB" sz="1000" dirty="0" smtClean="0"/>
                <a:t>(</a:t>
              </a:r>
            </a:p>
            <a:p>
              <a:pPr algn="r"/>
              <a:r>
                <a:rPr lang="en-GB" sz="1000" dirty="0" err="1" smtClean="0"/>
                <a:t>propertyEnum</a:t>
              </a:r>
              <a:r>
                <a:rPr lang="en-GB" sz="1000" dirty="0" smtClean="0"/>
                <a:t>,</a:t>
              </a:r>
            </a:p>
            <a:p>
              <a:pPr algn="r"/>
              <a:r>
                <a:rPr lang="en-GB" sz="1000" dirty="0" smtClean="0"/>
                <a:t>message, </a:t>
              </a:r>
              <a:r>
                <a:rPr lang="en-GB" sz="1000" dirty="0" err="1" smtClean="0"/>
                <a:t>ValidationResult</a:t>
              </a:r>
              <a:r>
                <a:rPr lang="en-GB" sz="1000" dirty="0" smtClean="0"/>
                <a:t>)</a:t>
              </a:r>
              <a:endParaRPr lang="en-US" sz="1000" dirty="0"/>
            </a:p>
          </p:txBody>
        </p:sp>
      </p:grpSp>
      <p:sp>
        <p:nvSpPr>
          <p:cNvPr id="186" name="Rectangle 185"/>
          <p:cNvSpPr/>
          <p:nvPr/>
        </p:nvSpPr>
        <p:spPr>
          <a:xfrm flipH="1">
            <a:off x="1571604" y="3214686"/>
            <a:ext cx="71438" cy="7143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0"/>
          <p:cNvGrpSpPr/>
          <p:nvPr/>
        </p:nvGrpSpPr>
        <p:grpSpPr>
          <a:xfrm>
            <a:off x="2500298" y="71414"/>
            <a:ext cx="928694" cy="6643710"/>
            <a:chOff x="7715272" y="357166"/>
            <a:chExt cx="928694" cy="6643710"/>
          </a:xfrm>
        </p:grpSpPr>
        <p:sp>
          <p:nvSpPr>
            <p:cNvPr id="120" name="Round Diagonal Corner Rectangle 119"/>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a:p>
              <a:pPr algn="ctr"/>
              <a:r>
                <a:rPr lang="en-GB" sz="1000" dirty="0" smtClean="0">
                  <a:solidFill>
                    <a:schemeClr val="tx1"/>
                  </a:solidFill>
                </a:rPr>
                <a:t>Collection</a:t>
              </a:r>
              <a:endParaRPr lang="en-US" sz="1000" dirty="0">
                <a:solidFill>
                  <a:schemeClr val="tx1"/>
                </a:solidFill>
              </a:endParaRP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3" name="Group 70"/>
          <p:cNvGrpSpPr/>
          <p:nvPr/>
        </p:nvGrpSpPr>
        <p:grpSpPr>
          <a:xfrm>
            <a:off x="3929058" y="71414"/>
            <a:ext cx="928694" cy="6643710"/>
            <a:chOff x="7715272" y="357166"/>
            <a:chExt cx="928694" cy="6643710"/>
          </a:xfrm>
        </p:grpSpPr>
        <p:sp>
          <p:nvSpPr>
            <p:cNvPr id="144" name="Round Diagonal Corner Rectangle 143"/>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Xml</a:t>
              </a:r>
            </a:p>
            <a:p>
              <a:pPr algn="ctr"/>
              <a:r>
                <a:rPr lang="en-GB" sz="1000" dirty="0" smtClean="0">
                  <a:solidFill>
                    <a:schemeClr val="tx1"/>
                  </a:solidFill>
                </a:rPr>
                <a:t>Document</a:t>
              </a:r>
              <a:endParaRPr lang="en-US" sz="1000" dirty="0">
                <a:solidFill>
                  <a:schemeClr val="tx1"/>
                </a:solidFill>
              </a:endParaRPr>
            </a:p>
          </p:txBody>
        </p:sp>
        <p:cxnSp>
          <p:nvCxnSpPr>
            <p:cNvPr id="146" name="Straight Connector 145"/>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4" name="Group 70"/>
          <p:cNvGrpSpPr/>
          <p:nvPr/>
        </p:nvGrpSpPr>
        <p:grpSpPr>
          <a:xfrm>
            <a:off x="5357818" y="71414"/>
            <a:ext cx="928694" cy="6643710"/>
            <a:chOff x="7715272" y="357166"/>
            <a:chExt cx="928694" cy="6643710"/>
          </a:xfrm>
        </p:grpSpPr>
        <p:sp>
          <p:nvSpPr>
            <p:cNvPr id="168" name="Round Diagonal Corner Rectangle 167"/>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XmlNode</a:t>
              </a:r>
              <a:endParaRPr lang="en-GB" sz="1000" dirty="0" smtClean="0">
                <a:solidFill>
                  <a:schemeClr val="tx1"/>
                </a:solidFill>
              </a:endParaRPr>
            </a:p>
          </p:txBody>
        </p:sp>
        <p:cxnSp>
          <p:nvCxnSpPr>
            <p:cNvPr id="170" name="Straight Connector 169"/>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5" name="Group 253"/>
          <p:cNvGrpSpPr/>
          <p:nvPr/>
        </p:nvGrpSpPr>
        <p:grpSpPr>
          <a:xfrm>
            <a:off x="1071570" y="71414"/>
            <a:ext cx="928694" cy="6643714"/>
            <a:chOff x="1071570" y="214290"/>
            <a:chExt cx="928694" cy="6643714"/>
          </a:xfrm>
        </p:grpSpPr>
        <p:grpSp>
          <p:nvGrpSpPr>
            <p:cNvPr id="6" name="Group 70"/>
            <p:cNvGrpSpPr/>
            <p:nvPr/>
          </p:nvGrpSpPr>
          <p:grpSpPr>
            <a:xfrm>
              <a:off x="1071570" y="214290"/>
              <a:ext cx="928694" cy="6643714"/>
              <a:chOff x="7715272" y="357166"/>
              <a:chExt cx="928694" cy="6643714"/>
            </a:xfrm>
          </p:grpSpPr>
          <p:sp>
            <p:nvSpPr>
              <p:cNvPr id="131" name="Round Diagonal Corner Rectangle 130"/>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DataItem</a:t>
                </a:r>
              </a:p>
              <a:p>
                <a:pPr algn="ctr"/>
                <a:r>
                  <a:rPr lang="en-GB" sz="1000" dirty="0" smtClean="0">
                    <a:solidFill>
                      <a:schemeClr val="tx1"/>
                    </a:solidFill>
                  </a:rPr>
                  <a:t>Base</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52" name="Rectangle 251"/>
            <p:cNvSpPr/>
            <p:nvPr/>
          </p:nvSpPr>
          <p:spPr>
            <a:xfrm flipH="1">
              <a:off x="1571603" y="1071546"/>
              <a:ext cx="71438" cy="10715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7" name="Group 70"/>
          <p:cNvGrpSpPr/>
          <p:nvPr/>
        </p:nvGrpSpPr>
        <p:grpSpPr>
          <a:xfrm>
            <a:off x="6858016" y="71414"/>
            <a:ext cx="928694" cy="6643710"/>
            <a:chOff x="7715272" y="357166"/>
            <a:chExt cx="928694" cy="6643710"/>
          </a:xfrm>
        </p:grpSpPr>
        <p:sp>
          <p:nvSpPr>
            <p:cNvPr id="175" name="Round Diagonal Corner Rectangle 174"/>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Concrete</a:t>
              </a:r>
            </a:p>
            <a:p>
              <a:pPr algn="ctr"/>
              <a:r>
                <a:rPr lang="en-GB" sz="1000" dirty="0" smtClean="0">
                  <a:solidFill>
                    <a:schemeClr val="tx1"/>
                  </a:solidFill>
                </a:rPr>
                <a:t>DataItem</a:t>
              </a:r>
            </a:p>
          </p:txBody>
        </p:sp>
        <p:cxnSp>
          <p:nvCxnSpPr>
            <p:cNvPr id="177" name="Straight Connector 176"/>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8" name="Group 89"/>
          <p:cNvGrpSpPr/>
          <p:nvPr/>
        </p:nvGrpSpPr>
        <p:grpSpPr>
          <a:xfrm>
            <a:off x="1785918" y="746263"/>
            <a:ext cx="3214710" cy="1182539"/>
            <a:chOff x="1785918" y="2325523"/>
            <a:chExt cx="3214710" cy="1182539"/>
          </a:xfrm>
        </p:grpSpPr>
        <p:sp>
          <p:nvSpPr>
            <p:cNvPr id="67" name="Rectangle 66"/>
            <p:cNvSpPr/>
            <p:nvPr/>
          </p:nvSpPr>
          <p:spPr>
            <a:xfrm>
              <a:off x="1785918" y="2357429"/>
              <a:ext cx="3214710" cy="1150633"/>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1857356" y="2325523"/>
              <a:ext cx="2786082" cy="276999"/>
            </a:xfrm>
            <a:prstGeom prst="rect">
              <a:avLst/>
            </a:prstGeom>
            <a:noFill/>
          </p:spPr>
          <p:txBody>
            <a:bodyPr wrap="square" rtlCol="0">
              <a:spAutoFit/>
            </a:bodyPr>
            <a:lstStyle/>
            <a:p>
              <a:r>
                <a:rPr lang="en-GB" sz="1200" b="1" dirty="0" smtClean="0">
                  <a:solidFill>
                    <a:srgbClr val="00B050"/>
                  </a:solidFill>
                </a:rPr>
                <a:t>[FOR </a:t>
              </a:r>
              <a:r>
                <a:rPr lang="en-GB" sz="1200" b="1" dirty="0" err="1" smtClean="0">
                  <a:solidFill>
                    <a:srgbClr val="00B050"/>
                  </a:solidFill>
                </a:rPr>
                <a:t>startEnumIndex</a:t>
              </a:r>
              <a:r>
                <a:rPr lang="en-GB" sz="1200" b="1" dirty="0" smtClean="0">
                  <a:solidFill>
                    <a:srgbClr val="00B050"/>
                  </a:solidFill>
                </a:rPr>
                <a:t> TO </a:t>
              </a:r>
              <a:r>
                <a:rPr lang="en-GB" sz="1200" b="1" dirty="0" err="1" smtClean="0">
                  <a:solidFill>
                    <a:srgbClr val="00B050"/>
                  </a:solidFill>
                </a:rPr>
                <a:t>endEnumIndex</a:t>
              </a:r>
              <a:r>
                <a:rPr lang="en-GB" sz="1200" b="1" dirty="0" smtClean="0">
                  <a:solidFill>
                    <a:srgbClr val="00B050"/>
                  </a:solidFill>
                </a:rPr>
                <a:t>]</a:t>
              </a:r>
              <a:endParaRPr lang="en-US" sz="1200" b="1" dirty="0" smtClean="0">
                <a:solidFill>
                  <a:srgbClr val="00B050"/>
                </a:solidFill>
              </a:endParaRPr>
            </a:p>
          </p:txBody>
        </p:sp>
      </p:grpSp>
      <p:grpSp>
        <p:nvGrpSpPr>
          <p:cNvPr id="9" name="Group 59"/>
          <p:cNvGrpSpPr/>
          <p:nvPr/>
        </p:nvGrpSpPr>
        <p:grpSpPr>
          <a:xfrm>
            <a:off x="1643042" y="1071546"/>
            <a:ext cx="2143140" cy="255751"/>
            <a:chOff x="4572000" y="3246663"/>
            <a:chExt cx="2143140" cy="255751"/>
          </a:xfrm>
        </p:grpSpPr>
        <p:grpSp>
          <p:nvGrpSpPr>
            <p:cNvPr id="10" name="Group 62"/>
            <p:cNvGrpSpPr/>
            <p:nvPr/>
          </p:nvGrpSpPr>
          <p:grpSpPr>
            <a:xfrm flipH="1" flipV="1">
              <a:off x="4572000" y="3285722"/>
              <a:ext cx="215108" cy="216692"/>
              <a:chOff x="5999171" y="3785400"/>
              <a:chExt cx="215905" cy="145254"/>
            </a:xfrm>
          </p:grpSpPr>
          <p:cxnSp>
            <p:nvCxnSpPr>
              <p:cNvPr id="72" name="Straight Connector 71"/>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4786314" y="3246663"/>
              <a:ext cx="1928826" cy="246221"/>
            </a:xfrm>
            <a:prstGeom prst="rect">
              <a:avLst/>
            </a:prstGeom>
            <a:noFill/>
          </p:spPr>
          <p:txBody>
            <a:bodyPr wrap="square" rtlCol="0">
              <a:spAutoFit/>
            </a:bodyPr>
            <a:lstStyle/>
            <a:p>
              <a:r>
                <a:rPr lang="en-GB" sz="1000" dirty="0" smtClean="0"/>
                <a:t>GetProperty(</a:t>
              </a:r>
              <a:r>
                <a:rPr lang="en-GB" sz="1000" dirty="0" err="1" smtClean="0"/>
                <a:t>propertyEnum</a:t>
              </a:r>
              <a:r>
                <a:rPr lang="en-GB" sz="1000" dirty="0" smtClean="0"/>
                <a:t>)</a:t>
              </a:r>
              <a:endParaRPr lang="en-US" sz="1000" dirty="0"/>
            </a:p>
          </p:txBody>
        </p:sp>
      </p:grpSp>
      <p:grpSp>
        <p:nvGrpSpPr>
          <p:cNvPr id="11" name="Group 59"/>
          <p:cNvGrpSpPr/>
          <p:nvPr/>
        </p:nvGrpSpPr>
        <p:grpSpPr>
          <a:xfrm>
            <a:off x="1643042" y="1346285"/>
            <a:ext cx="2857520" cy="400110"/>
            <a:chOff x="4572000" y="3207132"/>
            <a:chExt cx="2857520" cy="400110"/>
          </a:xfrm>
        </p:grpSpPr>
        <p:grpSp>
          <p:nvGrpSpPr>
            <p:cNvPr id="12" name="Group 62"/>
            <p:cNvGrpSpPr/>
            <p:nvPr/>
          </p:nvGrpSpPr>
          <p:grpSpPr>
            <a:xfrm flipH="1" flipV="1">
              <a:off x="4572000" y="3285722"/>
              <a:ext cx="215108" cy="216692"/>
              <a:chOff x="5999171" y="3785400"/>
              <a:chExt cx="215905" cy="145254"/>
            </a:xfrm>
          </p:grpSpPr>
          <p:cxnSp>
            <p:nvCxnSpPr>
              <p:cNvPr id="78" name="Straight Connector 77"/>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4786314" y="3207132"/>
              <a:ext cx="2643206" cy="400110"/>
            </a:xfrm>
            <a:prstGeom prst="rect">
              <a:avLst/>
            </a:prstGeom>
            <a:noFill/>
          </p:spPr>
          <p:txBody>
            <a:bodyPr wrap="square" rtlCol="0">
              <a:spAutoFit/>
            </a:bodyPr>
            <a:lstStyle/>
            <a:p>
              <a:r>
                <a:rPr lang="en-GB" sz="1000" dirty="0" smtClean="0"/>
                <a:t>SetProperty(</a:t>
              </a:r>
              <a:r>
                <a:rPr lang="en-GB" sz="1000" dirty="0" err="1" smtClean="0"/>
                <a:t>propertyEnum</a:t>
              </a:r>
              <a:r>
                <a:rPr lang="en-GB" sz="1000" dirty="0" smtClean="0"/>
                <a:t>, </a:t>
              </a:r>
            </a:p>
            <a:p>
              <a:r>
                <a:rPr lang="en-GB" sz="1000" dirty="0" smtClean="0"/>
                <a:t>Value, </a:t>
              </a:r>
              <a:r>
                <a:rPr lang="en-GB" sz="1000" dirty="0" err="1" smtClean="0">
                  <a:solidFill>
                    <a:srgbClr val="0000FF"/>
                  </a:solidFill>
                </a:rPr>
                <a:t>SetWhenInvalid</a:t>
              </a:r>
              <a:r>
                <a:rPr lang="en-GB" sz="1000" dirty="0" smtClean="0">
                  <a:solidFill>
                    <a:srgbClr val="0000FF"/>
                  </a:solidFill>
                </a:rPr>
                <a:t> = false</a:t>
              </a:r>
              <a:r>
                <a:rPr lang="en-GB" sz="1000" dirty="0" smtClean="0"/>
                <a:t>)</a:t>
              </a:r>
              <a:endParaRPr lang="en-US" sz="1000" dirty="0"/>
            </a:p>
          </p:txBody>
        </p:sp>
      </p:grpSp>
      <p:grpSp>
        <p:nvGrpSpPr>
          <p:cNvPr id="13" name="Group 81"/>
          <p:cNvGrpSpPr/>
          <p:nvPr/>
        </p:nvGrpSpPr>
        <p:grpSpPr>
          <a:xfrm>
            <a:off x="214282" y="714356"/>
            <a:ext cx="1357322" cy="1103477"/>
            <a:chOff x="214282" y="825325"/>
            <a:chExt cx="1357322" cy="1103477"/>
          </a:xfrm>
        </p:grpSpPr>
        <p:grpSp>
          <p:nvGrpSpPr>
            <p:cNvPr id="14" name="Group 118"/>
            <p:cNvGrpSpPr/>
            <p:nvPr/>
          </p:nvGrpSpPr>
          <p:grpSpPr>
            <a:xfrm>
              <a:off x="214282" y="825325"/>
              <a:ext cx="1357322" cy="246221"/>
              <a:chOff x="142844" y="6326051"/>
              <a:chExt cx="1357322" cy="246221"/>
            </a:xfrm>
          </p:grpSpPr>
          <p:cxnSp>
            <p:nvCxnSpPr>
              <p:cNvPr id="121" name="Straight Arrow Connector 120"/>
              <p:cNvCxnSpPr/>
              <p:nvPr/>
            </p:nvCxnSpPr>
            <p:spPr>
              <a:xfrm>
                <a:off x="142844" y="657227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357158" y="6326051"/>
                <a:ext cx="1082582" cy="246221"/>
              </a:xfrm>
              <a:prstGeom prst="rect">
                <a:avLst/>
              </a:prstGeom>
              <a:noFill/>
            </p:spPr>
            <p:txBody>
              <a:bodyPr wrap="square" rtlCol="0">
                <a:spAutoFit/>
              </a:bodyPr>
              <a:lstStyle/>
              <a:p>
                <a:pPr algn="r"/>
                <a:r>
                  <a:rPr lang="en-GB" sz="1000" dirty="0" smtClean="0"/>
                  <a:t>Validate()</a:t>
                </a:r>
                <a:endParaRPr lang="en-US" sz="1000" dirty="0"/>
              </a:p>
            </p:txBody>
          </p:sp>
        </p:grpSp>
        <p:cxnSp>
          <p:nvCxnSpPr>
            <p:cNvPr id="81" name="Straight Arrow Connector 80"/>
            <p:cNvCxnSpPr/>
            <p:nvPr/>
          </p:nvCxnSpPr>
          <p:spPr>
            <a:xfrm>
              <a:off x="214282" y="1928801"/>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7" name="Group 59"/>
          <p:cNvGrpSpPr/>
          <p:nvPr/>
        </p:nvGrpSpPr>
        <p:grpSpPr>
          <a:xfrm>
            <a:off x="7429520" y="2428868"/>
            <a:ext cx="2357454" cy="400110"/>
            <a:chOff x="4572000" y="3207132"/>
            <a:chExt cx="2357454" cy="400110"/>
          </a:xfrm>
        </p:grpSpPr>
        <p:grpSp>
          <p:nvGrpSpPr>
            <p:cNvPr id="18" name="Group 62"/>
            <p:cNvGrpSpPr/>
            <p:nvPr/>
          </p:nvGrpSpPr>
          <p:grpSpPr>
            <a:xfrm flipH="1" flipV="1">
              <a:off x="4572000" y="3285724"/>
              <a:ext cx="215108" cy="216692"/>
              <a:chOff x="5999171" y="3785400"/>
              <a:chExt cx="215905" cy="145254"/>
            </a:xfrm>
          </p:grpSpPr>
          <p:cxnSp>
            <p:nvCxnSpPr>
              <p:cNvPr id="93" name="Straight Connector 92"/>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92" name="TextBox 91"/>
            <p:cNvSpPr txBox="1"/>
            <p:nvPr/>
          </p:nvSpPr>
          <p:spPr>
            <a:xfrm>
              <a:off x="4786314" y="3207132"/>
              <a:ext cx="2143140" cy="400110"/>
            </a:xfrm>
            <a:prstGeom prst="rect">
              <a:avLst/>
            </a:prstGeom>
            <a:noFill/>
          </p:spPr>
          <p:txBody>
            <a:bodyPr wrap="square" rtlCol="0">
              <a:spAutoFit/>
            </a:bodyPr>
            <a:lstStyle/>
            <a:p>
              <a:r>
                <a:rPr lang="en-GB" sz="1000" dirty="0" smtClean="0">
                  <a:solidFill>
                    <a:srgbClr val="0000FF"/>
                  </a:solidFill>
                </a:rPr>
                <a:t>Result = </a:t>
              </a:r>
              <a:r>
                <a:rPr lang="en-GB" sz="1000" dirty="0" err="1" smtClean="0">
                  <a:solidFill>
                    <a:srgbClr val="0000FF"/>
                  </a:solidFill>
                </a:rPr>
                <a:t>IsValid</a:t>
              </a:r>
              <a:endParaRPr lang="en-GB" sz="1000" dirty="0" smtClean="0">
                <a:solidFill>
                  <a:srgbClr val="0000FF"/>
                </a:solidFill>
              </a:endParaRPr>
            </a:p>
            <a:p>
              <a:r>
                <a:rPr lang="en-GB" sz="1000" dirty="0" smtClean="0">
                  <a:solidFill>
                    <a:srgbClr val="0000FF"/>
                  </a:solidFill>
                </a:rPr>
                <a:t>[Property](Value)</a:t>
              </a:r>
              <a:endParaRPr lang="en-US" sz="1000" dirty="0">
                <a:solidFill>
                  <a:srgbClr val="0000FF"/>
                </a:solidFill>
              </a:endParaRPr>
            </a:p>
          </p:txBody>
        </p:sp>
      </p:grpSp>
      <p:sp>
        <p:nvSpPr>
          <p:cNvPr id="97" name="Rectangle 96"/>
          <p:cNvSpPr/>
          <p:nvPr/>
        </p:nvSpPr>
        <p:spPr>
          <a:xfrm flipH="1">
            <a:off x="7358082" y="2500306"/>
            <a:ext cx="71438"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52" name="Group 81"/>
          <p:cNvGrpSpPr/>
          <p:nvPr/>
        </p:nvGrpSpPr>
        <p:grpSpPr>
          <a:xfrm>
            <a:off x="142844" y="1957320"/>
            <a:ext cx="1428760" cy="971615"/>
            <a:chOff x="142844" y="710967"/>
            <a:chExt cx="1428760" cy="971615"/>
          </a:xfrm>
        </p:grpSpPr>
        <p:grpSp>
          <p:nvGrpSpPr>
            <p:cNvPr id="53" name="Group 118"/>
            <p:cNvGrpSpPr/>
            <p:nvPr/>
          </p:nvGrpSpPr>
          <p:grpSpPr>
            <a:xfrm>
              <a:off x="142844" y="710967"/>
              <a:ext cx="1428760" cy="400110"/>
              <a:chOff x="71406" y="6211693"/>
              <a:chExt cx="1428760" cy="400110"/>
            </a:xfrm>
          </p:grpSpPr>
          <p:cxnSp>
            <p:nvCxnSpPr>
              <p:cNvPr id="55" name="Straight Arrow Connector 54"/>
              <p:cNvCxnSpPr/>
              <p:nvPr/>
            </p:nvCxnSpPr>
            <p:spPr>
              <a:xfrm>
                <a:off x="142844" y="657227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1406" y="6211693"/>
                <a:ext cx="1368334" cy="400110"/>
              </a:xfrm>
              <a:prstGeom prst="rect">
                <a:avLst/>
              </a:prstGeom>
              <a:noFill/>
            </p:spPr>
            <p:txBody>
              <a:bodyPr wrap="square" rtlCol="0">
                <a:spAutoFit/>
              </a:bodyPr>
              <a:lstStyle/>
              <a:p>
                <a:pPr algn="r"/>
                <a:r>
                  <a:rPr lang="en-GB" sz="1000" dirty="0" err="1" smtClean="0"/>
                  <a:t>IsValid</a:t>
                </a:r>
                <a:r>
                  <a:rPr lang="en-GB" sz="1000" dirty="0" smtClean="0"/>
                  <a:t>(</a:t>
                </a:r>
                <a:r>
                  <a:rPr lang="en-GB" sz="1000" dirty="0" err="1" smtClean="0"/>
                  <a:t>propertyEnum</a:t>
                </a:r>
                <a:r>
                  <a:rPr lang="en-GB" sz="1000" dirty="0" smtClean="0"/>
                  <a:t>, Value)</a:t>
                </a:r>
                <a:endParaRPr lang="en-US" sz="1000" dirty="0"/>
              </a:p>
            </p:txBody>
          </p:sp>
        </p:grpSp>
        <p:cxnSp>
          <p:nvCxnSpPr>
            <p:cNvPr id="54" name="Straight Arrow Connector 53"/>
            <p:cNvCxnSpPr/>
            <p:nvPr/>
          </p:nvCxnSpPr>
          <p:spPr>
            <a:xfrm>
              <a:off x="214282" y="1682581"/>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sp>
        <p:nvSpPr>
          <p:cNvPr id="58" name="Rectangle 57"/>
          <p:cNvSpPr/>
          <p:nvPr/>
        </p:nvSpPr>
        <p:spPr>
          <a:xfrm flipH="1">
            <a:off x="1571604" y="2285992"/>
            <a:ext cx="71438" cy="7858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65" name="Group 64"/>
          <p:cNvGrpSpPr/>
          <p:nvPr/>
        </p:nvGrpSpPr>
        <p:grpSpPr>
          <a:xfrm>
            <a:off x="1643042" y="2254084"/>
            <a:ext cx="5715040" cy="531974"/>
            <a:chOff x="1643042" y="2254084"/>
            <a:chExt cx="5715040" cy="531974"/>
          </a:xfrm>
        </p:grpSpPr>
        <p:grpSp>
          <p:nvGrpSpPr>
            <p:cNvPr id="57" name="Group 56"/>
            <p:cNvGrpSpPr/>
            <p:nvPr/>
          </p:nvGrpSpPr>
          <p:grpSpPr>
            <a:xfrm>
              <a:off x="1643042" y="2254084"/>
              <a:ext cx="5715040" cy="531974"/>
              <a:chOff x="1643042" y="2111208"/>
              <a:chExt cx="5715040" cy="531974"/>
            </a:xfrm>
          </p:grpSpPr>
          <p:grpSp>
            <p:nvGrpSpPr>
              <p:cNvPr id="16" name="Group 118"/>
              <p:cNvGrpSpPr/>
              <p:nvPr/>
            </p:nvGrpSpPr>
            <p:grpSpPr>
              <a:xfrm>
                <a:off x="1643042" y="2111208"/>
                <a:ext cx="5715040" cy="246222"/>
                <a:chOff x="1571604" y="6326051"/>
                <a:chExt cx="5715040" cy="246222"/>
              </a:xfrm>
            </p:grpSpPr>
            <p:cxnSp>
              <p:nvCxnSpPr>
                <p:cNvPr id="86" name="Straight Arrow Connector 85"/>
                <p:cNvCxnSpPr/>
                <p:nvPr/>
              </p:nvCxnSpPr>
              <p:spPr>
                <a:xfrm flipV="1">
                  <a:off x="1571604" y="6572272"/>
                  <a:ext cx="5715040"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5143504" y="6326051"/>
                  <a:ext cx="2071702" cy="246221"/>
                </a:xfrm>
                <a:prstGeom prst="rect">
                  <a:avLst/>
                </a:prstGeom>
                <a:noFill/>
              </p:spPr>
              <p:txBody>
                <a:bodyPr wrap="square" rtlCol="0">
                  <a:spAutoFit/>
                </a:bodyPr>
                <a:lstStyle/>
                <a:p>
                  <a:pPr algn="r"/>
                  <a:r>
                    <a:rPr lang="en-GB" sz="1000" dirty="0" err="1" smtClean="0"/>
                    <a:t>IsValid</a:t>
                  </a:r>
                  <a:r>
                    <a:rPr lang="en-GB" sz="1000" dirty="0" smtClean="0"/>
                    <a:t>(</a:t>
                  </a:r>
                  <a:r>
                    <a:rPr lang="en-GB" sz="1000" dirty="0" err="1" smtClean="0"/>
                    <a:t>propertyEnum</a:t>
                  </a:r>
                  <a:r>
                    <a:rPr lang="en-GB" sz="1000" dirty="0" smtClean="0"/>
                    <a:t>, Value)</a:t>
                  </a:r>
                  <a:endParaRPr lang="en-US" sz="1000" dirty="0"/>
                </a:p>
              </p:txBody>
            </p:sp>
          </p:grpSp>
          <p:sp>
            <p:nvSpPr>
              <p:cNvPr id="96" name="TextBox 95"/>
              <p:cNvSpPr txBox="1"/>
              <p:nvPr/>
            </p:nvSpPr>
            <p:spPr>
              <a:xfrm>
                <a:off x="5214942" y="2396961"/>
                <a:ext cx="2071702" cy="246221"/>
              </a:xfrm>
              <a:prstGeom prst="rect">
                <a:avLst/>
              </a:prstGeom>
              <a:noFill/>
            </p:spPr>
            <p:txBody>
              <a:bodyPr wrap="square" rtlCol="0">
                <a:spAutoFit/>
              </a:bodyPr>
              <a:lstStyle/>
              <a:p>
                <a:pPr algn="r"/>
                <a:r>
                  <a:rPr lang="en-GB" sz="1000" dirty="0" err="1" smtClean="0"/>
                  <a:t>ValidationResult</a:t>
                </a:r>
                <a:endParaRPr lang="en-US" sz="1000" dirty="0"/>
              </a:p>
            </p:txBody>
          </p:sp>
        </p:grpSp>
        <p:cxnSp>
          <p:nvCxnSpPr>
            <p:cNvPr id="64" name="Straight Arrow Connector 63"/>
            <p:cNvCxnSpPr/>
            <p:nvPr/>
          </p:nvCxnSpPr>
          <p:spPr>
            <a:xfrm flipV="1">
              <a:off x="1643042" y="2786057"/>
              <a:ext cx="5715040"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69" name="Group 62"/>
          <p:cNvGrpSpPr/>
          <p:nvPr/>
        </p:nvGrpSpPr>
        <p:grpSpPr>
          <a:xfrm flipH="1" flipV="1">
            <a:off x="1357289" y="1142984"/>
            <a:ext cx="214315" cy="571504"/>
            <a:chOff x="6000760" y="3785400"/>
            <a:chExt cx="223871" cy="145254"/>
          </a:xfrm>
        </p:grpSpPr>
        <p:cxnSp>
          <p:nvCxnSpPr>
            <p:cNvPr id="75" name="Straight Connector 74"/>
            <p:cNvCxnSpPr/>
            <p:nvPr/>
          </p:nvCxnSpPr>
          <p:spPr>
            <a:xfrm>
              <a:off x="6000760" y="3929066"/>
              <a:ext cx="214314" cy="1588"/>
            </a:xfrm>
            <a:prstGeom prst="line">
              <a:avLst/>
            </a:prstGeom>
            <a:ln>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flipH="1" flipV="1">
              <a:off x="6153058" y="3857763"/>
              <a:ext cx="142349" cy="797"/>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000762" y="3785400"/>
              <a:ext cx="214314" cy="1588"/>
            </a:xfrm>
            <a:prstGeom prst="straightConnector1">
              <a:avLst/>
            </a:prstGeom>
            <a:ln>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0"/>
          <p:cNvGrpSpPr/>
          <p:nvPr/>
        </p:nvGrpSpPr>
        <p:grpSpPr>
          <a:xfrm>
            <a:off x="2500298" y="71414"/>
            <a:ext cx="928694" cy="6643710"/>
            <a:chOff x="7715272" y="357166"/>
            <a:chExt cx="928694" cy="6643710"/>
          </a:xfrm>
        </p:grpSpPr>
        <p:sp>
          <p:nvSpPr>
            <p:cNvPr id="120" name="Round Diagonal Corner Rectangle 119"/>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a:p>
              <a:pPr algn="ctr"/>
              <a:r>
                <a:rPr lang="en-GB" sz="1000" dirty="0" smtClean="0">
                  <a:solidFill>
                    <a:schemeClr val="tx1"/>
                  </a:solidFill>
                </a:rPr>
                <a:t>Collection</a:t>
              </a:r>
              <a:endParaRPr lang="en-US" sz="1000" dirty="0">
                <a:solidFill>
                  <a:schemeClr val="tx1"/>
                </a:solidFill>
              </a:endParaRP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5" name="Group 253"/>
          <p:cNvGrpSpPr/>
          <p:nvPr/>
        </p:nvGrpSpPr>
        <p:grpSpPr>
          <a:xfrm>
            <a:off x="1071570" y="71414"/>
            <a:ext cx="928694" cy="6643714"/>
            <a:chOff x="1071570" y="214290"/>
            <a:chExt cx="928694" cy="6643714"/>
          </a:xfrm>
        </p:grpSpPr>
        <p:grpSp>
          <p:nvGrpSpPr>
            <p:cNvPr id="6" name="Group 70"/>
            <p:cNvGrpSpPr/>
            <p:nvPr/>
          </p:nvGrpSpPr>
          <p:grpSpPr>
            <a:xfrm>
              <a:off x="1071570" y="214290"/>
              <a:ext cx="928694" cy="6643714"/>
              <a:chOff x="7715272" y="357166"/>
              <a:chExt cx="928694" cy="6643714"/>
            </a:xfrm>
          </p:grpSpPr>
          <p:sp>
            <p:nvSpPr>
              <p:cNvPr id="131" name="Round Diagonal Corner Rectangle 130"/>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DataItem</a:t>
                </a:r>
              </a:p>
              <a:p>
                <a:pPr algn="ctr"/>
                <a:r>
                  <a:rPr lang="en-GB" sz="1000" dirty="0" smtClean="0">
                    <a:solidFill>
                      <a:schemeClr val="tx1"/>
                    </a:solidFill>
                  </a:rPr>
                  <a:t>Base</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52" name="Rectangle 251"/>
            <p:cNvSpPr/>
            <p:nvPr/>
          </p:nvSpPr>
          <p:spPr>
            <a:xfrm flipH="1">
              <a:off x="1571602" y="1071546"/>
              <a:ext cx="71439" cy="19288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3" name="Group 81"/>
          <p:cNvGrpSpPr/>
          <p:nvPr/>
        </p:nvGrpSpPr>
        <p:grpSpPr>
          <a:xfrm>
            <a:off x="214282" y="714356"/>
            <a:ext cx="1357322" cy="2071702"/>
            <a:chOff x="214282" y="825325"/>
            <a:chExt cx="1357322" cy="2071702"/>
          </a:xfrm>
        </p:grpSpPr>
        <p:grpSp>
          <p:nvGrpSpPr>
            <p:cNvPr id="14" name="Group 118"/>
            <p:cNvGrpSpPr/>
            <p:nvPr/>
          </p:nvGrpSpPr>
          <p:grpSpPr>
            <a:xfrm>
              <a:off x="214282" y="825325"/>
              <a:ext cx="1357322" cy="246221"/>
              <a:chOff x="142844" y="6326051"/>
              <a:chExt cx="1357322" cy="246221"/>
            </a:xfrm>
          </p:grpSpPr>
          <p:cxnSp>
            <p:nvCxnSpPr>
              <p:cNvPr id="121" name="Straight Arrow Connector 120"/>
              <p:cNvCxnSpPr/>
              <p:nvPr/>
            </p:nvCxnSpPr>
            <p:spPr>
              <a:xfrm>
                <a:off x="142844" y="657227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357158" y="6326051"/>
                <a:ext cx="1082582" cy="246221"/>
              </a:xfrm>
              <a:prstGeom prst="rect">
                <a:avLst/>
              </a:prstGeom>
              <a:noFill/>
            </p:spPr>
            <p:txBody>
              <a:bodyPr wrap="square" rtlCol="0">
                <a:spAutoFit/>
              </a:bodyPr>
              <a:lstStyle/>
              <a:p>
                <a:pPr algn="r"/>
                <a:r>
                  <a:rPr lang="en-GB" sz="1000" b="1" dirty="0" smtClean="0"/>
                  <a:t>Undo()</a:t>
                </a:r>
                <a:endParaRPr lang="en-US" sz="1000" b="1" dirty="0"/>
              </a:p>
            </p:txBody>
          </p:sp>
        </p:grpSp>
        <p:cxnSp>
          <p:nvCxnSpPr>
            <p:cNvPr id="81" name="Straight Arrow Connector 80"/>
            <p:cNvCxnSpPr/>
            <p:nvPr/>
          </p:nvCxnSpPr>
          <p:spPr>
            <a:xfrm>
              <a:off x="214282" y="2897026"/>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1643042" y="957188"/>
            <a:ext cx="1714512" cy="400110"/>
            <a:chOff x="1643042" y="957188"/>
            <a:chExt cx="1714512" cy="400110"/>
          </a:xfrm>
        </p:grpSpPr>
        <p:grpSp>
          <p:nvGrpSpPr>
            <p:cNvPr id="10" name="Group 62"/>
            <p:cNvGrpSpPr/>
            <p:nvPr/>
          </p:nvGrpSpPr>
          <p:grpSpPr>
            <a:xfrm flipH="1" flipV="1">
              <a:off x="1643042" y="1039167"/>
              <a:ext cx="215108" cy="216692"/>
              <a:chOff x="5999171" y="3785400"/>
              <a:chExt cx="215905" cy="145254"/>
            </a:xfrm>
          </p:grpSpPr>
          <p:cxnSp>
            <p:nvCxnSpPr>
              <p:cNvPr id="72" name="Straight Connector 71"/>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65" name="TextBox 64"/>
            <p:cNvSpPr txBox="1"/>
            <p:nvPr/>
          </p:nvSpPr>
          <p:spPr>
            <a:xfrm>
              <a:off x="1857356" y="957188"/>
              <a:ext cx="1500198" cy="400110"/>
            </a:xfrm>
            <a:prstGeom prst="rect">
              <a:avLst/>
            </a:prstGeom>
            <a:noFill/>
          </p:spPr>
          <p:txBody>
            <a:bodyPr wrap="square" rtlCol="0">
              <a:spAutoFit/>
            </a:bodyPr>
            <a:lstStyle/>
            <a:p>
              <a:r>
                <a:rPr lang="en-GB" sz="1000" dirty="0" smtClean="0"/>
                <a:t>Pop last history from the history stack</a:t>
              </a:r>
              <a:endParaRPr lang="en-US" sz="1000" dirty="0"/>
            </a:p>
          </p:txBody>
        </p:sp>
      </p:grpSp>
      <p:grpSp>
        <p:nvGrpSpPr>
          <p:cNvPr id="133" name="Group 132"/>
          <p:cNvGrpSpPr/>
          <p:nvPr/>
        </p:nvGrpSpPr>
        <p:grpSpPr>
          <a:xfrm>
            <a:off x="1643042" y="2468399"/>
            <a:ext cx="1000132" cy="246221"/>
            <a:chOff x="1643042" y="3397093"/>
            <a:chExt cx="1000132" cy="246221"/>
          </a:xfrm>
        </p:grpSpPr>
        <p:grpSp>
          <p:nvGrpSpPr>
            <p:cNvPr id="88" name="Group 62"/>
            <p:cNvGrpSpPr/>
            <p:nvPr/>
          </p:nvGrpSpPr>
          <p:grpSpPr>
            <a:xfrm flipH="1" flipV="1">
              <a:off x="1643042" y="3414127"/>
              <a:ext cx="215108" cy="216692"/>
              <a:chOff x="5999171" y="3785400"/>
              <a:chExt cx="215905" cy="145254"/>
            </a:xfrm>
          </p:grpSpPr>
          <p:cxnSp>
            <p:nvCxnSpPr>
              <p:cNvPr id="89" name="Straight Connector 88"/>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98" name="TextBox 97"/>
            <p:cNvSpPr txBox="1"/>
            <p:nvPr/>
          </p:nvSpPr>
          <p:spPr>
            <a:xfrm>
              <a:off x="1857356" y="3397093"/>
              <a:ext cx="785818" cy="246221"/>
            </a:xfrm>
            <a:prstGeom prst="rect">
              <a:avLst/>
            </a:prstGeom>
            <a:noFill/>
          </p:spPr>
          <p:txBody>
            <a:bodyPr wrap="square" rtlCol="0">
              <a:spAutoFit/>
            </a:bodyPr>
            <a:lstStyle/>
            <a:p>
              <a:r>
                <a:rPr lang="en-GB" sz="1000" dirty="0" smtClean="0"/>
                <a:t>Remove()</a:t>
              </a:r>
              <a:endParaRPr lang="en-US" sz="1000" dirty="0"/>
            </a:p>
          </p:txBody>
        </p:sp>
      </p:grpSp>
      <p:grpSp>
        <p:nvGrpSpPr>
          <p:cNvPr id="134" name="Group 133"/>
          <p:cNvGrpSpPr/>
          <p:nvPr/>
        </p:nvGrpSpPr>
        <p:grpSpPr>
          <a:xfrm>
            <a:off x="1785918" y="1357298"/>
            <a:ext cx="3214710" cy="1500198"/>
            <a:chOff x="1785918" y="1357298"/>
            <a:chExt cx="3214710" cy="1500198"/>
          </a:xfrm>
        </p:grpSpPr>
        <p:grpSp>
          <p:nvGrpSpPr>
            <p:cNvPr id="83" name="Group 89"/>
            <p:cNvGrpSpPr/>
            <p:nvPr/>
          </p:nvGrpSpPr>
          <p:grpSpPr>
            <a:xfrm>
              <a:off x="1785918" y="1357298"/>
              <a:ext cx="3214710" cy="1500198"/>
              <a:chOff x="1785918" y="2325523"/>
              <a:chExt cx="3214710" cy="1500198"/>
            </a:xfrm>
          </p:grpSpPr>
          <p:sp>
            <p:nvSpPr>
              <p:cNvPr id="84" name="Rectangle 83"/>
              <p:cNvSpPr/>
              <p:nvPr/>
            </p:nvSpPr>
            <p:spPr>
              <a:xfrm>
                <a:off x="1785918" y="2357429"/>
                <a:ext cx="3214710" cy="1468292"/>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1857356" y="2325523"/>
                <a:ext cx="2786082" cy="276999"/>
              </a:xfrm>
              <a:prstGeom prst="rect">
                <a:avLst/>
              </a:prstGeom>
              <a:noFill/>
            </p:spPr>
            <p:txBody>
              <a:bodyPr wrap="square" rtlCol="0">
                <a:spAutoFit/>
              </a:bodyPr>
              <a:lstStyle/>
              <a:p>
                <a:r>
                  <a:rPr lang="en-GB" sz="1200" b="1" dirty="0" smtClean="0">
                    <a:solidFill>
                      <a:srgbClr val="00B050"/>
                    </a:solidFill>
                  </a:rPr>
                  <a:t>[IF history is NOT null THEN]</a:t>
                </a:r>
                <a:endParaRPr lang="en-US" sz="1200" b="1" dirty="0" smtClean="0">
                  <a:solidFill>
                    <a:srgbClr val="00B050"/>
                  </a:solidFill>
                </a:endParaRPr>
              </a:p>
            </p:txBody>
          </p:sp>
        </p:grpSp>
        <p:sp>
          <p:nvSpPr>
            <p:cNvPr id="100" name="TextBox 99"/>
            <p:cNvSpPr txBox="1"/>
            <p:nvPr/>
          </p:nvSpPr>
          <p:spPr>
            <a:xfrm>
              <a:off x="1857356" y="2223307"/>
              <a:ext cx="857256" cy="276999"/>
            </a:xfrm>
            <a:prstGeom prst="rect">
              <a:avLst/>
            </a:prstGeom>
            <a:noFill/>
          </p:spPr>
          <p:txBody>
            <a:bodyPr wrap="square" rtlCol="0">
              <a:spAutoFit/>
            </a:bodyPr>
            <a:lstStyle/>
            <a:p>
              <a:r>
                <a:rPr lang="en-GB" sz="1200" b="1" dirty="0" smtClean="0">
                  <a:solidFill>
                    <a:srgbClr val="00B050"/>
                  </a:solidFill>
                </a:rPr>
                <a:t>[ELSE]</a:t>
              </a:r>
              <a:endParaRPr lang="en-US" sz="1200" b="1" dirty="0" smtClean="0">
                <a:solidFill>
                  <a:srgbClr val="00B050"/>
                </a:solidFill>
              </a:endParaRPr>
            </a:p>
          </p:txBody>
        </p:sp>
      </p:grpSp>
      <p:grpSp>
        <p:nvGrpSpPr>
          <p:cNvPr id="115" name="Group 114"/>
          <p:cNvGrpSpPr/>
          <p:nvPr/>
        </p:nvGrpSpPr>
        <p:grpSpPr>
          <a:xfrm>
            <a:off x="1643042" y="1428736"/>
            <a:ext cx="2786082" cy="460535"/>
            <a:chOff x="1643042" y="2754151"/>
            <a:chExt cx="2786082" cy="460535"/>
          </a:xfrm>
        </p:grpSpPr>
        <p:grpSp>
          <p:nvGrpSpPr>
            <p:cNvPr id="114" name="Group 113"/>
            <p:cNvGrpSpPr/>
            <p:nvPr/>
          </p:nvGrpSpPr>
          <p:grpSpPr>
            <a:xfrm>
              <a:off x="1643042" y="2754151"/>
              <a:ext cx="2786082" cy="247809"/>
              <a:chOff x="1643042" y="2754151"/>
              <a:chExt cx="2786082" cy="247809"/>
            </a:xfrm>
          </p:grpSpPr>
          <p:cxnSp>
            <p:nvCxnSpPr>
              <p:cNvPr id="102" name="Straight Arrow Connector 101"/>
              <p:cNvCxnSpPr/>
              <p:nvPr/>
            </p:nvCxnSpPr>
            <p:spPr>
              <a:xfrm>
                <a:off x="1643042" y="3000372"/>
                <a:ext cx="2786082"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3357554" y="2754151"/>
                <a:ext cx="928694" cy="246221"/>
              </a:xfrm>
              <a:prstGeom prst="rect">
                <a:avLst/>
              </a:prstGeom>
              <a:noFill/>
            </p:spPr>
            <p:txBody>
              <a:bodyPr wrap="square" rtlCol="0">
                <a:spAutoFit/>
              </a:bodyPr>
              <a:lstStyle/>
              <a:p>
                <a:pPr algn="r"/>
                <a:r>
                  <a:rPr lang="en-GB" sz="1000" dirty="0" err="1" smtClean="0"/>
                  <a:t>InnerXml</a:t>
                </a:r>
                <a:endParaRPr lang="en-US" sz="1000" dirty="0"/>
              </a:p>
            </p:txBody>
          </p:sp>
        </p:grpSp>
        <p:grpSp>
          <p:nvGrpSpPr>
            <p:cNvPr id="113" name="Group 112"/>
            <p:cNvGrpSpPr/>
            <p:nvPr/>
          </p:nvGrpSpPr>
          <p:grpSpPr>
            <a:xfrm>
              <a:off x="1643042" y="2968465"/>
              <a:ext cx="2786082" cy="246221"/>
              <a:chOff x="1643042" y="2968465"/>
              <a:chExt cx="2786082" cy="246221"/>
            </a:xfrm>
          </p:grpSpPr>
          <p:cxnSp>
            <p:nvCxnSpPr>
              <p:cNvPr id="111" name="Straight Arrow Connector 110"/>
              <p:cNvCxnSpPr/>
              <p:nvPr/>
            </p:nvCxnSpPr>
            <p:spPr>
              <a:xfrm flipH="1">
                <a:off x="1643042" y="3213098"/>
                <a:ext cx="2786082"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3357554" y="2968465"/>
                <a:ext cx="928694" cy="246221"/>
              </a:xfrm>
              <a:prstGeom prst="rect">
                <a:avLst/>
              </a:prstGeom>
              <a:noFill/>
            </p:spPr>
            <p:txBody>
              <a:bodyPr wrap="square" rtlCol="0">
                <a:spAutoFit/>
              </a:bodyPr>
              <a:lstStyle/>
              <a:p>
                <a:pPr algn="r"/>
                <a:r>
                  <a:rPr lang="en-GB" sz="1000" dirty="0" smtClean="0"/>
                  <a:t>String</a:t>
                </a:r>
                <a:endParaRPr lang="en-US" sz="1000" dirty="0"/>
              </a:p>
            </p:txBody>
          </p:sp>
        </p:grpSp>
      </p:grpSp>
      <p:grpSp>
        <p:nvGrpSpPr>
          <p:cNvPr id="118" name="Group 117"/>
          <p:cNvGrpSpPr/>
          <p:nvPr/>
        </p:nvGrpSpPr>
        <p:grpSpPr>
          <a:xfrm>
            <a:off x="3929058" y="71414"/>
            <a:ext cx="928694" cy="6643710"/>
            <a:chOff x="3929058" y="71414"/>
            <a:chExt cx="928694" cy="6643710"/>
          </a:xfrm>
        </p:grpSpPr>
        <p:grpSp>
          <p:nvGrpSpPr>
            <p:cNvPr id="4" name="Group 70"/>
            <p:cNvGrpSpPr/>
            <p:nvPr/>
          </p:nvGrpSpPr>
          <p:grpSpPr>
            <a:xfrm>
              <a:off x="3929058" y="71414"/>
              <a:ext cx="928694" cy="6643710"/>
              <a:chOff x="7715272" y="357166"/>
              <a:chExt cx="928694" cy="6643710"/>
            </a:xfrm>
          </p:grpSpPr>
          <p:sp>
            <p:nvSpPr>
              <p:cNvPr id="168" name="Round Diagonal Corner Rectangle 167"/>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XmlNode</a:t>
                </a:r>
                <a:endParaRPr lang="en-GB" sz="1000" dirty="0" smtClean="0">
                  <a:solidFill>
                    <a:schemeClr val="tx1"/>
                  </a:solidFill>
                </a:endParaRPr>
              </a:p>
            </p:txBody>
          </p:sp>
          <p:cxnSp>
            <p:nvCxnSpPr>
              <p:cNvPr id="170" name="Straight Connector 169"/>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16" name="Rectangle 115"/>
            <p:cNvSpPr/>
            <p:nvPr/>
          </p:nvSpPr>
          <p:spPr>
            <a:xfrm flipH="1">
              <a:off x="4429124" y="1643050"/>
              <a:ext cx="71438" cy="7143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7" name="Rectangle 116"/>
            <p:cNvSpPr/>
            <p:nvPr/>
          </p:nvSpPr>
          <p:spPr>
            <a:xfrm flipH="1">
              <a:off x="4500562" y="2143116"/>
              <a:ext cx="71438" cy="2857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32" name="Group 131"/>
          <p:cNvGrpSpPr/>
          <p:nvPr/>
        </p:nvGrpSpPr>
        <p:grpSpPr>
          <a:xfrm>
            <a:off x="1643042" y="1928802"/>
            <a:ext cx="2857520" cy="247809"/>
            <a:chOff x="1643042" y="3538381"/>
            <a:chExt cx="2857520" cy="247809"/>
          </a:xfrm>
        </p:grpSpPr>
        <p:cxnSp>
          <p:nvCxnSpPr>
            <p:cNvPr id="128" name="Straight Arrow Connector 127"/>
            <p:cNvCxnSpPr/>
            <p:nvPr/>
          </p:nvCxnSpPr>
          <p:spPr>
            <a:xfrm>
              <a:off x="1643042" y="3784602"/>
              <a:ext cx="285752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2071670" y="3538381"/>
              <a:ext cx="2214578" cy="246221"/>
            </a:xfrm>
            <a:prstGeom prst="rect">
              <a:avLst/>
            </a:prstGeom>
            <a:noFill/>
          </p:spPr>
          <p:txBody>
            <a:bodyPr wrap="square" rtlCol="0">
              <a:spAutoFit/>
            </a:bodyPr>
            <a:lstStyle/>
            <a:p>
              <a:pPr algn="r"/>
              <a:r>
                <a:rPr lang="en-GB" sz="1000" dirty="0" smtClean="0">
                  <a:solidFill>
                    <a:srgbClr val="0000FF"/>
                  </a:solidFill>
                </a:rPr>
                <a:t>Current </a:t>
              </a:r>
              <a:r>
                <a:rPr lang="en-GB" sz="1000" dirty="0" err="1" smtClean="0">
                  <a:solidFill>
                    <a:srgbClr val="0000FF"/>
                  </a:solidFill>
                </a:rPr>
                <a:t>InnerXml</a:t>
              </a:r>
              <a:r>
                <a:rPr lang="en-GB" sz="1000" dirty="0" smtClean="0">
                  <a:solidFill>
                    <a:srgbClr val="0000FF"/>
                  </a:solidFill>
                </a:rPr>
                <a:t>  = history </a:t>
              </a:r>
              <a:r>
                <a:rPr lang="en-GB" sz="1000" dirty="0" err="1" smtClean="0">
                  <a:solidFill>
                    <a:srgbClr val="0000FF"/>
                  </a:solidFill>
                </a:rPr>
                <a:t>InnerXml</a:t>
              </a:r>
              <a:endParaRPr lang="en-US" sz="1000" dirty="0">
                <a:solidFill>
                  <a:srgbClr val="0000FF"/>
                </a:solidFill>
              </a:endParaRP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 name="Group 89"/>
          <p:cNvGrpSpPr/>
          <p:nvPr/>
        </p:nvGrpSpPr>
        <p:grpSpPr>
          <a:xfrm>
            <a:off x="1714480" y="2746527"/>
            <a:ext cx="2857520" cy="682473"/>
            <a:chOff x="1785918" y="2325523"/>
            <a:chExt cx="2857520" cy="682473"/>
          </a:xfrm>
        </p:grpSpPr>
        <p:sp>
          <p:nvSpPr>
            <p:cNvPr id="103" name="Rectangle 102"/>
            <p:cNvSpPr/>
            <p:nvPr/>
          </p:nvSpPr>
          <p:spPr>
            <a:xfrm>
              <a:off x="1785918" y="2357429"/>
              <a:ext cx="2214578" cy="650567"/>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a:off x="1857356" y="2325523"/>
              <a:ext cx="2786082" cy="276999"/>
            </a:xfrm>
            <a:prstGeom prst="rect">
              <a:avLst/>
            </a:prstGeom>
            <a:noFill/>
          </p:spPr>
          <p:txBody>
            <a:bodyPr wrap="square" rtlCol="0">
              <a:spAutoFit/>
            </a:bodyPr>
            <a:lstStyle/>
            <a:p>
              <a:r>
                <a:rPr lang="en-GB" sz="1200" b="1" dirty="0" smtClean="0">
                  <a:solidFill>
                    <a:srgbClr val="00B050"/>
                  </a:solidFill>
                </a:rPr>
                <a:t>[IF </a:t>
              </a:r>
              <a:r>
                <a:rPr lang="en-GB" sz="1200" b="1" dirty="0" err="1" smtClean="0">
                  <a:solidFill>
                    <a:srgbClr val="00B050"/>
                  </a:solidFill>
                </a:rPr>
                <a:t>isDataCreated</a:t>
              </a:r>
              <a:r>
                <a:rPr lang="en-GB" sz="1200" b="1" dirty="0" smtClean="0">
                  <a:solidFill>
                    <a:srgbClr val="00B050"/>
                  </a:solidFill>
                </a:rPr>
                <a:t> = true</a:t>
              </a:r>
              <a:r>
                <a:rPr lang="en-GB" sz="1200" b="1" dirty="0" smtClean="0">
                  <a:solidFill>
                    <a:schemeClr val="tx2">
                      <a:lumMod val="60000"/>
                      <a:lumOff val="40000"/>
                    </a:schemeClr>
                  </a:solidFill>
                </a:rPr>
                <a:t>]</a:t>
              </a:r>
              <a:endParaRPr lang="en-US" sz="1200" b="1" dirty="0" smtClean="0">
                <a:solidFill>
                  <a:schemeClr val="tx2">
                    <a:lumMod val="60000"/>
                    <a:lumOff val="40000"/>
                  </a:schemeClr>
                </a:solidFill>
              </a:endParaRPr>
            </a:p>
          </p:txBody>
        </p:sp>
      </p:grpSp>
      <p:grpSp>
        <p:nvGrpSpPr>
          <p:cNvPr id="2" name="Group 70"/>
          <p:cNvGrpSpPr/>
          <p:nvPr/>
        </p:nvGrpSpPr>
        <p:grpSpPr>
          <a:xfrm>
            <a:off x="2500298" y="71414"/>
            <a:ext cx="928694" cy="6643710"/>
            <a:chOff x="7715272" y="357166"/>
            <a:chExt cx="928694" cy="6643710"/>
          </a:xfrm>
        </p:grpSpPr>
        <p:sp>
          <p:nvSpPr>
            <p:cNvPr id="120" name="Round Diagonal Corner Rectangle 119"/>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a:p>
              <a:pPr algn="ctr"/>
              <a:r>
                <a:rPr lang="en-GB" sz="1000" dirty="0" smtClean="0">
                  <a:solidFill>
                    <a:schemeClr val="tx1"/>
                  </a:solidFill>
                </a:rPr>
                <a:t>Collection</a:t>
              </a:r>
              <a:endParaRPr lang="en-US" sz="1000" dirty="0">
                <a:solidFill>
                  <a:schemeClr val="tx1"/>
                </a:solidFill>
              </a:endParaRP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3" name="Group 70"/>
          <p:cNvGrpSpPr/>
          <p:nvPr/>
        </p:nvGrpSpPr>
        <p:grpSpPr>
          <a:xfrm>
            <a:off x="3929058" y="71414"/>
            <a:ext cx="928694" cy="6643710"/>
            <a:chOff x="7715272" y="357166"/>
            <a:chExt cx="928694" cy="6643710"/>
          </a:xfrm>
        </p:grpSpPr>
        <p:sp>
          <p:nvSpPr>
            <p:cNvPr id="144" name="Round Diagonal Corner Rectangle 143"/>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Xml</a:t>
              </a:r>
            </a:p>
            <a:p>
              <a:pPr algn="ctr"/>
              <a:r>
                <a:rPr lang="en-GB" sz="1000" dirty="0" smtClean="0">
                  <a:solidFill>
                    <a:schemeClr val="tx1"/>
                  </a:solidFill>
                </a:rPr>
                <a:t>Document</a:t>
              </a:r>
              <a:endParaRPr lang="en-US" sz="1000" dirty="0">
                <a:solidFill>
                  <a:schemeClr val="tx1"/>
                </a:solidFill>
              </a:endParaRPr>
            </a:p>
          </p:txBody>
        </p:sp>
        <p:cxnSp>
          <p:nvCxnSpPr>
            <p:cNvPr id="146" name="Straight Connector 145"/>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4" name="Group 70"/>
          <p:cNvGrpSpPr/>
          <p:nvPr/>
        </p:nvGrpSpPr>
        <p:grpSpPr>
          <a:xfrm>
            <a:off x="5357818" y="71414"/>
            <a:ext cx="928694" cy="6643710"/>
            <a:chOff x="7715272" y="357166"/>
            <a:chExt cx="928694" cy="6643710"/>
          </a:xfrm>
        </p:grpSpPr>
        <p:sp>
          <p:nvSpPr>
            <p:cNvPr id="168" name="Round Diagonal Corner Rectangle 167"/>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XmlNode</a:t>
              </a:r>
              <a:endParaRPr lang="en-GB" sz="1000" dirty="0" smtClean="0">
                <a:solidFill>
                  <a:schemeClr val="tx1"/>
                </a:solidFill>
              </a:endParaRPr>
            </a:p>
          </p:txBody>
        </p:sp>
        <p:cxnSp>
          <p:nvCxnSpPr>
            <p:cNvPr id="170" name="Straight Connector 169"/>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10" name="Group 70"/>
          <p:cNvGrpSpPr/>
          <p:nvPr/>
        </p:nvGrpSpPr>
        <p:grpSpPr>
          <a:xfrm>
            <a:off x="6858016" y="71414"/>
            <a:ext cx="928694" cy="6643710"/>
            <a:chOff x="7715272" y="357166"/>
            <a:chExt cx="928694" cy="6643710"/>
          </a:xfrm>
        </p:grpSpPr>
        <p:sp>
          <p:nvSpPr>
            <p:cNvPr id="175" name="Round Diagonal Corner Rectangle 174"/>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Concrete</a:t>
              </a:r>
            </a:p>
            <a:p>
              <a:pPr algn="ctr"/>
              <a:r>
                <a:rPr lang="en-GB" sz="1000" dirty="0" smtClean="0">
                  <a:solidFill>
                    <a:schemeClr val="tx1"/>
                  </a:solidFill>
                </a:rPr>
                <a:t>DataItem</a:t>
              </a:r>
            </a:p>
          </p:txBody>
        </p:sp>
        <p:cxnSp>
          <p:nvCxnSpPr>
            <p:cNvPr id="177" name="Straight Connector 176"/>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69" name="Group 59"/>
          <p:cNvGrpSpPr/>
          <p:nvPr/>
        </p:nvGrpSpPr>
        <p:grpSpPr>
          <a:xfrm>
            <a:off x="7429520" y="1071546"/>
            <a:ext cx="1714480" cy="255751"/>
            <a:chOff x="4572000" y="3246663"/>
            <a:chExt cx="1714480" cy="255751"/>
          </a:xfrm>
        </p:grpSpPr>
        <p:grpSp>
          <p:nvGrpSpPr>
            <p:cNvPr id="70" name="Group 62"/>
            <p:cNvGrpSpPr/>
            <p:nvPr/>
          </p:nvGrpSpPr>
          <p:grpSpPr>
            <a:xfrm flipH="1" flipV="1">
              <a:off x="4572000" y="3285722"/>
              <a:ext cx="215108" cy="216692"/>
              <a:chOff x="5999171" y="3785400"/>
              <a:chExt cx="215905" cy="145254"/>
            </a:xfrm>
          </p:grpSpPr>
          <p:cxnSp>
            <p:nvCxnSpPr>
              <p:cNvPr id="72" name="Straight Connector 71"/>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4786314" y="3246663"/>
              <a:ext cx="1500166" cy="246221"/>
            </a:xfrm>
            <a:prstGeom prst="rect">
              <a:avLst/>
            </a:prstGeom>
            <a:noFill/>
          </p:spPr>
          <p:txBody>
            <a:bodyPr wrap="square" rtlCol="0">
              <a:spAutoFit/>
            </a:bodyPr>
            <a:lstStyle/>
            <a:p>
              <a:r>
                <a:rPr lang="en-GB" sz="1000" dirty="0" err="1" smtClean="0">
                  <a:solidFill>
                    <a:srgbClr val="0000FF"/>
                  </a:solidFill>
                </a:rPr>
                <a:t>DoValidations</a:t>
              </a:r>
              <a:r>
                <a:rPr lang="en-GB" sz="1000" dirty="0" smtClean="0">
                  <a:solidFill>
                    <a:srgbClr val="0000FF"/>
                  </a:solidFill>
                </a:rPr>
                <a:t> = false</a:t>
              </a:r>
              <a:endParaRPr lang="en-US" sz="1000" dirty="0">
                <a:solidFill>
                  <a:srgbClr val="0000FF"/>
                </a:solidFill>
              </a:endParaRPr>
            </a:p>
          </p:txBody>
        </p:sp>
      </p:grpSp>
      <p:grpSp>
        <p:nvGrpSpPr>
          <p:cNvPr id="75" name="Group 59"/>
          <p:cNvGrpSpPr/>
          <p:nvPr/>
        </p:nvGrpSpPr>
        <p:grpSpPr>
          <a:xfrm>
            <a:off x="1643042" y="2968465"/>
            <a:ext cx="1571636" cy="255751"/>
            <a:chOff x="4572000" y="3246663"/>
            <a:chExt cx="1571636" cy="255751"/>
          </a:xfrm>
        </p:grpSpPr>
        <p:grpSp>
          <p:nvGrpSpPr>
            <p:cNvPr id="76" name="Group 62"/>
            <p:cNvGrpSpPr/>
            <p:nvPr/>
          </p:nvGrpSpPr>
          <p:grpSpPr>
            <a:xfrm flipH="1" flipV="1">
              <a:off x="4572000" y="3285722"/>
              <a:ext cx="215108" cy="216692"/>
              <a:chOff x="5999171" y="3785400"/>
              <a:chExt cx="215905" cy="145254"/>
            </a:xfrm>
          </p:grpSpPr>
          <p:cxnSp>
            <p:nvCxnSpPr>
              <p:cNvPr id="78" name="Straight Connector 77"/>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4786314" y="3246663"/>
              <a:ext cx="1357322" cy="246221"/>
            </a:xfrm>
            <a:prstGeom prst="rect">
              <a:avLst/>
            </a:prstGeom>
            <a:noFill/>
          </p:spPr>
          <p:txBody>
            <a:bodyPr wrap="square" rtlCol="0">
              <a:spAutoFit/>
            </a:bodyPr>
            <a:lstStyle/>
            <a:p>
              <a:r>
                <a:rPr lang="en-GB" sz="1000" dirty="0" smtClean="0">
                  <a:solidFill>
                    <a:srgbClr val="0000FF"/>
                  </a:solidFill>
                </a:rPr>
                <a:t>Status = Deleted</a:t>
              </a:r>
              <a:endParaRPr lang="en-US" sz="1000" dirty="0">
                <a:solidFill>
                  <a:srgbClr val="0000FF"/>
                </a:solidFill>
              </a:endParaRPr>
            </a:p>
          </p:txBody>
        </p:sp>
      </p:grpSp>
      <p:grpSp>
        <p:nvGrpSpPr>
          <p:cNvPr id="82" name="Group 81"/>
          <p:cNvGrpSpPr/>
          <p:nvPr/>
        </p:nvGrpSpPr>
        <p:grpSpPr>
          <a:xfrm>
            <a:off x="214282" y="714356"/>
            <a:ext cx="1357322" cy="1785950"/>
            <a:chOff x="214282" y="825325"/>
            <a:chExt cx="1357322" cy="1785950"/>
          </a:xfrm>
        </p:grpSpPr>
        <p:grpSp>
          <p:nvGrpSpPr>
            <p:cNvPr id="7" name="Group 118"/>
            <p:cNvGrpSpPr/>
            <p:nvPr/>
          </p:nvGrpSpPr>
          <p:grpSpPr>
            <a:xfrm>
              <a:off x="214282" y="825325"/>
              <a:ext cx="1357322" cy="246221"/>
              <a:chOff x="142844" y="6326051"/>
              <a:chExt cx="1357322" cy="246221"/>
            </a:xfrm>
          </p:grpSpPr>
          <p:cxnSp>
            <p:nvCxnSpPr>
              <p:cNvPr id="121" name="Straight Arrow Connector 120"/>
              <p:cNvCxnSpPr/>
              <p:nvPr/>
            </p:nvCxnSpPr>
            <p:spPr>
              <a:xfrm>
                <a:off x="142844" y="657227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357158" y="6326051"/>
                <a:ext cx="1082582" cy="246221"/>
              </a:xfrm>
              <a:prstGeom prst="rect">
                <a:avLst/>
              </a:prstGeom>
              <a:noFill/>
            </p:spPr>
            <p:txBody>
              <a:bodyPr wrap="square" rtlCol="0">
                <a:spAutoFit/>
              </a:bodyPr>
              <a:lstStyle/>
              <a:p>
                <a:pPr algn="r"/>
                <a:r>
                  <a:rPr lang="en-GB" sz="1000" dirty="0" smtClean="0"/>
                  <a:t>Copy(IDataItem)</a:t>
                </a:r>
                <a:endParaRPr lang="en-US" sz="1000" dirty="0"/>
              </a:p>
            </p:txBody>
          </p:sp>
        </p:grpSp>
        <p:cxnSp>
          <p:nvCxnSpPr>
            <p:cNvPr id="81" name="Straight Arrow Connector 80"/>
            <p:cNvCxnSpPr/>
            <p:nvPr/>
          </p:nvCxnSpPr>
          <p:spPr>
            <a:xfrm>
              <a:off x="214282" y="2611274"/>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90" name="Group 59"/>
          <p:cNvGrpSpPr/>
          <p:nvPr/>
        </p:nvGrpSpPr>
        <p:grpSpPr>
          <a:xfrm>
            <a:off x="7429520" y="1357298"/>
            <a:ext cx="1571636" cy="553998"/>
            <a:chOff x="4572000" y="3207132"/>
            <a:chExt cx="1571636" cy="553998"/>
          </a:xfrm>
        </p:grpSpPr>
        <p:grpSp>
          <p:nvGrpSpPr>
            <p:cNvPr id="91" name="Group 62"/>
            <p:cNvGrpSpPr/>
            <p:nvPr/>
          </p:nvGrpSpPr>
          <p:grpSpPr>
            <a:xfrm flipH="1" flipV="1">
              <a:off x="4572000" y="3285714"/>
              <a:ext cx="215109" cy="421486"/>
              <a:chOff x="5999170" y="3648122"/>
              <a:chExt cx="215906" cy="282532"/>
            </a:xfrm>
          </p:grpSpPr>
          <p:cxnSp>
            <p:nvCxnSpPr>
              <p:cNvPr id="93" name="Straight Connector 92"/>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flipH="1" flipV="1">
                <a:off x="5858966" y="3788328"/>
                <a:ext cx="281206"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6000762" y="3648122"/>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92" name="TextBox 91"/>
            <p:cNvSpPr txBox="1"/>
            <p:nvPr/>
          </p:nvSpPr>
          <p:spPr>
            <a:xfrm>
              <a:off x="4786314" y="3207132"/>
              <a:ext cx="1357322" cy="553998"/>
            </a:xfrm>
            <a:prstGeom prst="rect">
              <a:avLst/>
            </a:prstGeom>
            <a:noFill/>
          </p:spPr>
          <p:txBody>
            <a:bodyPr wrap="square" rtlCol="0">
              <a:spAutoFit/>
            </a:bodyPr>
            <a:lstStyle/>
            <a:p>
              <a:r>
                <a:rPr lang="en-GB" sz="1000" dirty="0" smtClean="0"/>
                <a:t>Copy each item from the specified IDataItem object</a:t>
              </a:r>
              <a:endParaRPr lang="en-US" sz="1000" dirty="0"/>
            </a:p>
          </p:txBody>
        </p:sp>
      </p:grpSp>
      <p:sp>
        <p:nvSpPr>
          <p:cNvPr id="97" name="Rectangle 96"/>
          <p:cNvSpPr/>
          <p:nvPr/>
        </p:nvSpPr>
        <p:spPr>
          <a:xfrm flipH="1">
            <a:off x="7358082" y="1071546"/>
            <a:ext cx="71438" cy="135732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52" name="Group 51"/>
          <p:cNvGrpSpPr/>
          <p:nvPr/>
        </p:nvGrpSpPr>
        <p:grpSpPr>
          <a:xfrm>
            <a:off x="1643042" y="857232"/>
            <a:ext cx="5715040" cy="1500198"/>
            <a:chOff x="1643042" y="2254084"/>
            <a:chExt cx="5715040" cy="1500198"/>
          </a:xfrm>
        </p:grpSpPr>
        <p:grpSp>
          <p:nvGrpSpPr>
            <p:cNvPr id="55" name="Group 118"/>
            <p:cNvGrpSpPr/>
            <p:nvPr/>
          </p:nvGrpSpPr>
          <p:grpSpPr>
            <a:xfrm>
              <a:off x="1643042" y="2254084"/>
              <a:ext cx="5715040" cy="246222"/>
              <a:chOff x="1571604" y="6326051"/>
              <a:chExt cx="5715040" cy="246222"/>
            </a:xfrm>
          </p:grpSpPr>
          <p:cxnSp>
            <p:nvCxnSpPr>
              <p:cNvPr id="57" name="Straight Arrow Connector 56"/>
              <p:cNvCxnSpPr/>
              <p:nvPr/>
            </p:nvCxnSpPr>
            <p:spPr>
              <a:xfrm flipV="1">
                <a:off x="1571604" y="6572272"/>
                <a:ext cx="5715040"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857884" y="6326051"/>
                <a:ext cx="1357322" cy="246221"/>
              </a:xfrm>
              <a:prstGeom prst="rect">
                <a:avLst/>
              </a:prstGeom>
              <a:noFill/>
            </p:spPr>
            <p:txBody>
              <a:bodyPr wrap="square" rtlCol="0">
                <a:spAutoFit/>
              </a:bodyPr>
              <a:lstStyle/>
              <a:p>
                <a:pPr algn="r"/>
                <a:r>
                  <a:rPr lang="en-GB" sz="1000" dirty="0" smtClean="0"/>
                  <a:t>Copy(IDataItem)</a:t>
                </a:r>
                <a:endParaRPr lang="en-US" sz="1000" dirty="0"/>
              </a:p>
            </p:txBody>
          </p:sp>
        </p:grpSp>
        <p:cxnSp>
          <p:nvCxnSpPr>
            <p:cNvPr id="54" name="Straight Arrow Connector 53"/>
            <p:cNvCxnSpPr/>
            <p:nvPr/>
          </p:nvCxnSpPr>
          <p:spPr>
            <a:xfrm flipV="1">
              <a:off x="1643042" y="3754281"/>
              <a:ext cx="5715040"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59" name="Group 59"/>
          <p:cNvGrpSpPr/>
          <p:nvPr/>
        </p:nvGrpSpPr>
        <p:grpSpPr>
          <a:xfrm>
            <a:off x="7429520" y="1958801"/>
            <a:ext cx="1714480" cy="255753"/>
            <a:chOff x="4572000" y="3246663"/>
            <a:chExt cx="1714480" cy="255753"/>
          </a:xfrm>
        </p:grpSpPr>
        <p:grpSp>
          <p:nvGrpSpPr>
            <p:cNvPr id="60" name="Group 62"/>
            <p:cNvGrpSpPr/>
            <p:nvPr/>
          </p:nvGrpSpPr>
          <p:grpSpPr>
            <a:xfrm flipH="1" flipV="1">
              <a:off x="4572000" y="3285724"/>
              <a:ext cx="215108" cy="216692"/>
              <a:chOff x="5999171" y="3785400"/>
              <a:chExt cx="215905" cy="145254"/>
            </a:xfrm>
          </p:grpSpPr>
          <p:cxnSp>
            <p:nvCxnSpPr>
              <p:cNvPr id="62" name="Straight Connector 61"/>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4786314" y="3246663"/>
              <a:ext cx="1500166" cy="246221"/>
            </a:xfrm>
            <a:prstGeom prst="rect">
              <a:avLst/>
            </a:prstGeom>
            <a:noFill/>
          </p:spPr>
          <p:txBody>
            <a:bodyPr wrap="square" rtlCol="0">
              <a:spAutoFit/>
            </a:bodyPr>
            <a:lstStyle/>
            <a:p>
              <a:r>
                <a:rPr lang="en-GB" sz="1000" dirty="0" err="1" smtClean="0">
                  <a:solidFill>
                    <a:srgbClr val="0000FF"/>
                  </a:solidFill>
                </a:rPr>
                <a:t>DoValidations</a:t>
              </a:r>
              <a:r>
                <a:rPr lang="en-GB" sz="1000" dirty="0" smtClean="0">
                  <a:solidFill>
                    <a:srgbClr val="0000FF"/>
                  </a:solidFill>
                </a:rPr>
                <a:t> = true</a:t>
              </a:r>
            </a:p>
          </p:txBody>
        </p:sp>
      </p:grpSp>
      <p:grpSp>
        <p:nvGrpSpPr>
          <p:cNvPr id="89" name="Group 88"/>
          <p:cNvGrpSpPr/>
          <p:nvPr/>
        </p:nvGrpSpPr>
        <p:grpSpPr>
          <a:xfrm>
            <a:off x="214282" y="2643182"/>
            <a:ext cx="1357322" cy="714380"/>
            <a:chOff x="214282" y="825325"/>
            <a:chExt cx="1357322" cy="714380"/>
          </a:xfrm>
        </p:grpSpPr>
        <p:grpSp>
          <p:nvGrpSpPr>
            <p:cNvPr id="98" name="Group 118"/>
            <p:cNvGrpSpPr/>
            <p:nvPr/>
          </p:nvGrpSpPr>
          <p:grpSpPr>
            <a:xfrm>
              <a:off x="214282" y="825325"/>
              <a:ext cx="1357322" cy="246221"/>
              <a:chOff x="142844" y="6326051"/>
              <a:chExt cx="1357322" cy="246221"/>
            </a:xfrm>
          </p:grpSpPr>
          <p:cxnSp>
            <p:nvCxnSpPr>
              <p:cNvPr id="100" name="Straight Arrow Connector 99"/>
              <p:cNvCxnSpPr/>
              <p:nvPr/>
            </p:nvCxnSpPr>
            <p:spPr>
              <a:xfrm>
                <a:off x="142844" y="657227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57158" y="6326051"/>
                <a:ext cx="1082582" cy="246221"/>
              </a:xfrm>
              <a:prstGeom prst="rect">
                <a:avLst/>
              </a:prstGeom>
              <a:noFill/>
            </p:spPr>
            <p:txBody>
              <a:bodyPr wrap="square" rtlCol="0">
                <a:spAutoFit/>
              </a:bodyPr>
              <a:lstStyle/>
              <a:p>
                <a:pPr algn="r"/>
                <a:r>
                  <a:rPr lang="en-GB" sz="1000" dirty="0" smtClean="0"/>
                  <a:t>Remove()</a:t>
                </a:r>
                <a:endParaRPr lang="en-US" sz="1000" dirty="0"/>
              </a:p>
            </p:txBody>
          </p:sp>
        </p:grpSp>
        <p:cxnSp>
          <p:nvCxnSpPr>
            <p:cNvPr id="99" name="Straight Arrow Connector 98"/>
            <p:cNvCxnSpPr/>
            <p:nvPr/>
          </p:nvCxnSpPr>
          <p:spPr>
            <a:xfrm>
              <a:off x="214282" y="1539704"/>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1071570" y="71414"/>
            <a:ext cx="928694" cy="6643714"/>
            <a:chOff x="1071570" y="71414"/>
            <a:chExt cx="928694" cy="6643714"/>
          </a:xfrm>
        </p:grpSpPr>
        <p:grpSp>
          <p:nvGrpSpPr>
            <p:cNvPr id="5" name="Group 253"/>
            <p:cNvGrpSpPr/>
            <p:nvPr/>
          </p:nvGrpSpPr>
          <p:grpSpPr>
            <a:xfrm>
              <a:off x="1071570" y="71414"/>
              <a:ext cx="928694" cy="6643714"/>
              <a:chOff x="1071570" y="214290"/>
              <a:chExt cx="928694" cy="6643714"/>
            </a:xfrm>
          </p:grpSpPr>
          <p:grpSp>
            <p:nvGrpSpPr>
              <p:cNvPr id="6" name="Group 70"/>
              <p:cNvGrpSpPr/>
              <p:nvPr/>
            </p:nvGrpSpPr>
            <p:grpSpPr>
              <a:xfrm>
                <a:off x="1071570" y="214290"/>
                <a:ext cx="928694" cy="6643714"/>
                <a:chOff x="7715272" y="357166"/>
                <a:chExt cx="928694" cy="6643714"/>
              </a:xfrm>
            </p:grpSpPr>
            <p:sp>
              <p:nvSpPr>
                <p:cNvPr id="131" name="Round Diagonal Corner Rectangle 130"/>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DataItem</a:t>
                  </a:r>
                </a:p>
                <a:p>
                  <a:pPr algn="ctr"/>
                  <a:r>
                    <a:rPr lang="en-GB" sz="1000" dirty="0" smtClean="0">
                      <a:solidFill>
                        <a:schemeClr val="tx1"/>
                      </a:solidFill>
                    </a:rPr>
                    <a:t>Base</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52" name="Rectangle 251"/>
              <p:cNvSpPr/>
              <p:nvPr/>
            </p:nvSpPr>
            <p:spPr>
              <a:xfrm flipH="1">
                <a:off x="1571602" y="1071546"/>
                <a:ext cx="71439"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05" name="Rectangle 104"/>
            <p:cNvSpPr/>
            <p:nvPr/>
          </p:nvSpPr>
          <p:spPr>
            <a:xfrm flipH="1">
              <a:off x="1571604" y="2857496"/>
              <a:ext cx="71438" cy="6429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35" name="Group 134"/>
          <p:cNvGrpSpPr/>
          <p:nvPr/>
        </p:nvGrpSpPr>
        <p:grpSpPr>
          <a:xfrm>
            <a:off x="214282" y="3571876"/>
            <a:ext cx="1357322" cy="1143008"/>
            <a:chOff x="214282" y="3571876"/>
            <a:chExt cx="1357322" cy="1143008"/>
          </a:xfrm>
        </p:grpSpPr>
        <p:grpSp>
          <p:nvGrpSpPr>
            <p:cNvPr id="108" name="Group 118"/>
            <p:cNvGrpSpPr/>
            <p:nvPr/>
          </p:nvGrpSpPr>
          <p:grpSpPr>
            <a:xfrm>
              <a:off x="214282" y="3571876"/>
              <a:ext cx="1357322" cy="246221"/>
              <a:chOff x="142844" y="6326051"/>
              <a:chExt cx="1357322" cy="246221"/>
            </a:xfrm>
          </p:grpSpPr>
          <p:cxnSp>
            <p:nvCxnSpPr>
              <p:cNvPr id="110" name="Straight Arrow Connector 109"/>
              <p:cNvCxnSpPr/>
              <p:nvPr/>
            </p:nvCxnSpPr>
            <p:spPr>
              <a:xfrm>
                <a:off x="142844" y="657227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14282" y="6326051"/>
                <a:ext cx="1225458" cy="246221"/>
              </a:xfrm>
              <a:prstGeom prst="rect">
                <a:avLst/>
              </a:prstGeom>
              <a:noFill/>
            </p:spPr>
            <p:txBody>
              <a:bodyPr wrap="square" rtlCol="0">
                <a:spAutoFit/>
              </a:bodyPr>
              <a:lstStyle/>
              <a:p>
                <a:pPr algn="r"/>
                <a:r>
                  <a:rPr lang="en-GB" sz="1000" dirty="0" err="1" smtClean="0"/>
                  <a:t>GetPropertyKeys</a:t>
                </a:r>
                <a:r>
                  <a:rPr lang="en-GB" sz="1000" dirty="0" smtClean="0"/>
                  <a:t>()</a:t>
                </a:r>
                <a:endParaRPr lang="en-US" sz="1000" dirty="0"/>
              </a:p>
            </p:txBody>
          </p:sp>
        </p:grpSp>
        <p:grpSp>
          <p:nvGrpSpPr>
            <p:cNvPr id="134" name="Group 133"/>
            <p:cNvGrpSpPr/>
            <p:nvPr/>
          </p:nvGrpSpPr>
          <p:grpSpPr>
            <a:xfrm>
              <a:off x="214282" y="4429132"/>
              <a:ext cx="1357322" cy="285752"/>
              <a:chOff x="214282" y="4429132"/>
              <a:chExt cx="1357322" cy="285752"/>
            </a:xfrm>
          </p:grpSpPr>
          <p:cxnSp>
            <p:nvCxnSpPr>
              <p:cNvPr id="109" name="Straight Arrow Connector 108"/>
              <p:cNvCxnSpPr/>
              <p:nvPr/>
            </p:nvCxnSpPr>
            <p:spPr>
              <a:xfrm>
                <a:off x="214282" y="4714883"/>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714348" y="4429132"/>
                <a:ext cx="796830" cy="246221"/>
              </a:xfrm>
              <a:prstGeom prst="rect">
                <a:avLst/>
              </a:prstGeom>
              <a:noFill/>
            </p:spPr>
            <p:txBody>
              <a:bodyPr wrap="square" rtlCol="0">
                <a:spAutoFit/>
              </a:bodyPr>
              <a:lstStyle/>
              <a:p>
                <a:pPr algn="r"/>
                <a:r>
                  <a:rPr lang="en-GB" sz="1000" dirty="0" err="1" smtClean="0"/>
                  <a:t>ArrayList</a:t>
                </a:r>
                <a:endParaRPr lang="en-US" sz="1000" dirty="0"/>
              </a:p>
            </p:txBody>
          </p:sp>
        </p:grpSp>
      </p:grpSp>
      <p:grpSp>
        <p:nvGrpSpPr>
          <p:cNvPr id="113" name="Group 59"/>
          <p:cNvGrpSpPr/>
          <p:nvPr/>
        </p:nvGrpSpPr>
        <p:grpSpPr>
          <a:xfrm>
            <a:off x="1643042" y="3786190"/>
            <a:ext cx="1571636" cy="255751"/>
            <a:chOff x="4572000" y="3246663"/>
            <a:chExt cx="1571636" cy="255751"/>
          </a:xfrm>
        </p:grpSpPr>
        <p:grpSp>
          <p:nvGrpSpPr>
            <p:cNvPr id="114" name="Group 62"/>
            <p:cNvGrpSpPr/>
            <p:nvPr/>
          </p:nvGrpSpPr>
          <p:grpSpPr>
            <a:xfrm flipH="1" flipV="1">
              <a:off x="4572000" y="3285724"/>
              <a:ext cx="215108" cy="216692"/>
              <a:chOff x="5999171" y="3785400"/>
              <a:chExt cx="215905" cy="145254"/>
            </a:xfrm>
          </p:grpSpPr>
          <p:cxnSp>
            <p:nvCxnSpPr>
              <p:cNvPr id="116" name="Straight Connector 115"/>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15" name="TextBox 114"/>
            <p:cNvSpPr txBox="1"/>
            <p:nvPr/>
          </p:nvSpPr>
          <p:spPr>
            <a:xfrm>
              <a:off x="4786314" y="3246663"/>
              <a:ext cx="1357322" cy="246221"/>
            </a:xfrm>
            <a:prstGeom prst="rect">
              <a:avLst/>
            </a:prstGeom>
            <a:noFill/>
          </p:spPr>
          <p:txBody>
            <a:bodyPr wrap="square" rtlCol="0">
              <a:spAutoFit/>
            </a:bodyPr>
            <a:lstStyle/>
            <a:p>
              <a:r>
                <a:rPr lang="en-GB" sz="1000" dirty="0" smtClean="0">
                  <a:solidFill>
                    <a:srgbClr val="0000FF"/>
                  </a:solidFill>
                </a:rPr>
                <a:t>Values = new </a:t>
              </a:r>
              <a:r>
                <a:rPr lang="en-GB" sz="1000" dirty="0" err="1" smtClean="0">
                  <a:solidFill>
                    <a:srgbClr val="0000FF"/>
                  </a:solidFill>
                </a:rPr>
                <a:t>ArrayList</a:t>
              </a:r>
              <a:endParaRPr lang="en-US" sz="1000" dirty="0">
                <a:solidFill>
                  <a:srgbClr val="0000FF"/>
                </a:solidFill>
              </a:endParaRPr>
            </a:p>
          </p:txBody>
        </p:sp>
      </p:grpSp>
      <p:grpSp>
        <p:nvGrpSpPr>
          <p:cNvPr id="119" name="Group 89"/>
          <p:cNvGrpSpPr/>
          <p:nvPr/>
        </p:nvGrpSpPr>
        <p:grpSpPr>
          <a:xfrm>
            <a:off x="1785918" y="4071942"/>
            <a:ext cx="3214710" cy="642943"/>
            <a:chOff x="1785918" y="2325523"/>
            <a:chExt cx="3214710" cy="642943"/>
          </a:xfrm>
        </p:grpSpPr>
        <p:sp>
          <p:nvSpPr>
            <p:cNvPr id="124" name="Rectangle 123"/>
            <p:cNvSpPr/>
            <p:nvPr/>
          </p:nvSpPr>
          <p:spPr>
            <a:xfrm>
              <a:off x="1785918" y="2357430"/>
              <a:ext cx="3214710" cy="611036"/>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1857356" y="2325523"/>
              <a:ext cx="2786082" cy="276999"/>
            </a:xfrm>
            <a:prstGeom prst="rect">
              <a:avLst/>
            </a:prstGeom>
            <a:noFill/>
          </p:spPr>
          <p:txBody>
            <a:bodyPr wrap="square" rtlCol="0">
              <a:spAutoFit/>
            </a:bodyPr>
            <a:lstStyle/>
            <a:p>
              <a:r>
                <a:rPr lang="en-GB" sz="1200" b="1" dirty="0" smtClean="0">
                  <a:solidFill>
                    <a:srgbClr val="00B050"/>
                  </a:solidFill>
                </a:rPr>
                <a:t>[FOR </a:t>
              </a:r>
              <a:r>
                <a:rPr lang="en-GB" sz="1200" b="1" dirty="0" err="1" smtClean="0">
                  <a:solidFill>
                    <a:srgbClr val="00B050"/>
                  </a:solidFill>
                </a:rPr>
                <a:t>startEnumIndex</a:t>
              </a:r>
              <a:r>
                <a:rPr lang="en-GB" sz="1200" b="1" dirty="0" smtClean="0">
                  <a:solidFill>
                    <a:srgbClr val="00B050"/>
                  </a:solidFill>
                </a:rPr>
                <a:t> TO </a:t>
              </a:r>
              <a:r>
                <a:rPr lang="en-GB" sz="1200" b="1" dirty="0" err="1" smtClean="0">
                  <a:solidFill>
                    <a:srgbClr val="00B050"/>
                  </a:solidFill>
                </a:rPr>
                <a:t>endEnumIndex</a:t>
              </a:r>
              <a:r>
                <a:rPr lang="en-GB" sz="1200" b="1" dirty="0" smtClean="0">
                  <a:solidFill>
                    <a:srgbClr val="00B050"/>
                  </a:solidFill>
                </a:rPr>
                <a:t>]</a:t>
              </a:r>
              <a:endParaRPr lang="en-US" sz="1200" b="1" dirty="0" smtClean="0">
                <a:solidFill>
                  <a:srgbClr val="00B050"/>
                </a:solidFill>
              </a:endParaRPr>
            </a:p>
          </p:txBody>
        </p:sp>
      </p:grpSp>
      <p:grpSp>
        <p:nvGrpSpPr>
          <p:cNvPr id="126" name="Group 59"/>
          <p:cNvGrpSpPr/>
          <p:nvPr/>
        </p:nvGrpSpPr>
        <p:grpSpPr>
          <a:xfrm>
            <a:off x="1643042" y="4316253"/>
            <a:ext cx="2428892" cy="255755"/>
            <a:chOff x="4572000" y="3246663"/>
            <a:chExt cx="2428892" cy="255755"/>
          </a:xfrm>
        </p:grpSpPr>
        <p:grpSp>
          <p:nvGrpSpPr>
            <p:cNvPr id="127" name="Group 62"/>
            <p:cNvGrpSpPr/>
            <p:nvPr/>
          </p:nvGrpSpPr>
          <p:grpSpPr>
            <a:xfrm flipH="1" flipV="1">
              <a:off x="4572000" y="3285726"/>
              <a:ext cx="215108" cy="216692"/>
              <a:chOff x="5999171" y="3785400"/>
              <a:chExt cx="215905" cy="145254"/>
            </a:xfrm>
          </p:grpSpPr>
          <p:cxnSp>
            <p:nvCxnSpPr>
              <p:cNvPr id="129" name="Straight Connector 128"/>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28" name="TextBox 127"/>
            <p:cNvSpPr txBox="1"/>
            <p:nvPr/>
          </p:nvSpPr>
          <p:spPr>
            <a:xfrm>
              <a:off x="4786314" y="3246663"/>
              <a:ext cx="2214578" cy="246221"/>
            </a:xfrm>
            <a:prstGeom prst="rect">
              <a:avLst/>
            </a:prstGeom>
            <a:noFill/>
          </p:spPr>
          <p:txBody>
            <a:bodyPr wrap="square" rtlCol="0">
              <a:spAutoFit/>
            </a:bodyPr>
            <a:lstStyle/>
            <a:p>
              <a:r>
                <a:rPr lang="en-GB" sz="1000" dirty="0" err="1" smtClean="0">
                  <a:solidFill>
                    <a:srgbClr val="0000FF"/>
                  </a:solidFill>
                </a:rPr>
                <a:t>Values.Add</a:t>
              </a:r>
              <a:r>
                <a:rPr lang="en-GB" sz="1000" dirty="0" smtClean="0">
                  <a:solidFill>
                    <a:srgbClr val="0000FF"/>
                  </a:solidFill>
                </a:rPr>
                <a:t>(</a:t>
              </a:r>
              <a:r>
                <a:rPr lang="en-GB" sz="1000" dirty="0" err="1" smtClean="0">
                  <a:solidFill>
                    <a:srgbClr val="0000FF"/>
                  </a:solidFill>
                </a:rPr>
                <a:t>ToKey</a:t>
              </a:r>
              <a:r>
                <a:rPr lang="en-GB" sz="1000" dirty="0" smtClean="0">
                  <a:solidFill>
                    <a:srgbClr val="0000FF"/>
                  </a:solidFill>
                </a:rPr>
                <a:t>(</a:t>
              </a:r>
              <a:r>
                <a:rPr lang="en-GB" sz="1000" dirty="0" err="1" smtClean="0">
                  <a:solidFill>
                    <a:srgbClr val="0000FF"/>
                  </a:solidFill>
                </a:rPr>
                <a:t>propertyEnum</a:t>
              </a:r>
              <a:r>
                <a:rPr lang="en-GB" sz="1000" dirty="0" smtClean="0">
                  <a:solidFill>
                    <a:srgbClr val="0000FF"/>
                  </a:solidFill>
                </a:rPr>
                <a:t>))</a:t>
              </a:r>
              <a:endParaRPr lang="en-US" sz="1000" dirty="0">
                <a:solidFill>
                  <a:srgbClr val="0000FF"/>
                </a:solidFill>
              </a:endParaRPr>
            </a:p>
          </p:txBody>
        </p:sp>
      </p:grpSp>
      <p:sp>
        <p:nvSpPr>
          <p:cNvPr id="136" name="Rectangle 135"/>
          <p:cNvSpPr/>
          <p:nvPr/>
        </p:nvSpPr>
        <p:spPr>
          <a:xfrm flipH="1">
            <a:off x="1571604" y="3786190"/>
            <a:ext cx="71438" cy="10715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137" name="Group 136"/>
          <p:cNvGrpSpPr/>
          <p:nvPr/>
        </p:nvGrpSpPr>
        <p:grpSpPr>
          <a:xfrm>
            <a:off x="0" y="4929198"/>
            <a:ext cx="1571604" cy="1143008"/>
            <a:chOff x="0" y="3571876"/>
            <a:chExt cx="1571604" cy="1143008"/>
          </a:xfrm>
        </p:grpSpPr>
        <p:grpSp>
          <p:nvGrpSpPr>
            <p:cNvPr id="138" name="Group 118"/>
            <p:cNvGrpSpPr/>
            <p:nvPr/>
          </p:nvGrpSpPr>
          <p:grpSpPr>
            <a:xfrm>
              <a:off x="0" y="3571876"/>
              <a:ext cx="1571604" cy="246221"/>
              <a:chOff x="-71438" y="6326051"/>
              <a:chExt cx="1571604" cy="246221"/>
            </a:xfrm>
          </p:grpSpPr>
          <p:cxnSp>
            <p:nvCxnSpPr>
              <p:cNvPr id="142" name="Straight Arrow Connector 141"/>
              <p:cNvCxnSpPr/>
              <p:nvPr/>
            </p:nvCxnSpPr>
            <p:spPr>
              <a:xfrm>
                <a:off x="142844" y="657227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71438" y="6326051"/>
                <a:ext cx="1511178" cy="246221"/>
              </a:xfrm>
              <a:prstGeom prst="rect">
                <a:avLst/>
              </a:prstGeom>
              <a:noFill/>
            </p:spPr>
            <p:txBody>
              <a:bodyPr wrap="square" rtlCol="0">
                <a:spAutoFit/>
              </a:bodyPr>
              <a:lstStyle/>
              <a:p>
                <a:pPr algn="r"/>
                <a:r>
                  <a:rPr lang="en-GB" sz="1000" dirty="0" err="1" smtClean="0"/>
                  <a:t>GetPropertyEnums</a:t>
                </a:r>
                <a:r>
                  <a:rPr lang="en-GB" sz="1000" dirty="0" smtClean="0"/>
                  <a:t>()</a:t>
                </a:r>
                <a:endParaRPr lang="en-US" sz="1000" dirty="0"/>
              </a:p>
            </p:txBody>
          </p:sp>
        </p:grpSp>
        <p:grpSp>
          <p:nvGrpSpPr>
            <p:cNvPr id="139" name="Group 133"/>
            <p:cNvGrpSpPr/>
            <p:nvPr/>
          </p:nvGrpSpPr>
          <p:grpSpPr>
            <a:xfrm>
              <a:off x="214282" y="4429132"/>
              <a:ext cx="1357322" cy="285752"/>
              <a:chOff x="214282" y="4429132"/>
              <a:chExt cx="1357322" cy="285752"/>
            </a:xfrm>
          </p:grpSpPr>
          <p:cxnSp>
            <p:nvCxnSpPr>
              <p:cNvPr id="140" name="Straight Arrow Connector 139"/>
              <p:cNvCxnSpPr/>
              <p:nvPr/>
            </p:nvCxnSpPr>
            <p:spPr>
              <a:xfrm>
                <a:off x="214282" y="4714883"/>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714348" y="4429132"/>
                <a:ext cx="796830" cy="246221"/>
              </a:xfrm>
              <a:prstGeom prst="rect">
                <a:avLst/>
              </a:prstGeom>
              <a:noFill/>
            </p:spPr>
            <p:txBody>
              <a:bodyPr wrap="square" rtlCol="0">
                <a:spAutoFit/>
              </a:bodyPr>
              <a:lstStyle/>
              <a:p>
                <a:pPr algn="r"/>
                <a:r>
                  <a:rPr lang="en-GB" sz="1000" dirty="0" err="1" smtClean="0"/>
                  <a:t>ArrayList</a:t>
                </a:r>
                <a:endParaRPr lang="en-US" sz="1000" dirty="0"/>
              </a:p>
            </p:txBody>
          </p:sp>
        </p:grpSp>
      </p:grpSp>
      <p:grpSp>
        <p:nvGrpSpPr>
          <p:cNvPr id="145" name="Group 59"/>
          <p:cNvGrpSpPr/>
          <p:nvPr/>
        </p:nvGrpSpPr>
        <p:grpSpPr>
          <a:xfrm>
            <a:off x="1643042" y="5143512"/>
            <a:ext cx="1571636" cy="255751"/>
            <a:chOff x="4572000" y="3246663"/>
            <a:chExt cx="1571636" cy="255751"/>
          </a:xfrm>
        </p:grpSpPr>
        <p:grpSp>
          <p:nvGrpSpPr>
            <p:cNvPr id="147" name="Group 62"/>
            <p:cNvGrpSpPr/>
            <p:nvPr/>
          </p:nvGrpSpPr>
          <p:grpSpPr>
            <a:xfrm flipH="1" flipV="1">
              <a:off x="4572000" y="3285726"/>
              <a:ext cx="215108" cy="216692"/>
              <a:chOff x="5999171" y="3785400"/>
              <a:chExt cx="215905" cy="145254"/>
            </a:xfrm>
          </p:grpSpPr>
          <p:cxnSp>
            <p:nvCxnSpPr>
              <p:cNvPr id="149" name="Straight Connector 148"/>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48" name="TextBox 147"/>
            <p:cNvSpPr txBox="1"/>
            <p:nvPr/>
          </p:nvSpPr>
          <p:spPr>
            <a:xfrm>
              <a:off x="4786314" y="3246663"/>
              <a:ext cx="1357322" cy="246221"/>
            </a:xfrm>
            <a:prstGeom prst="rect">
              <a:avLst/>
            </a:prstGeom>
            <a:noFill/>
          </p:spPr>
          <p:txBody>
            <a:bodyPr wrap="square" rtlCol="0">
              <a:spAutoFit/>
            </a:bodyPr>
            <a:lstStyle/>
            <a:p>
              <a:r>
                <a:rPr lang="en-GB" sz="1000" dirty="0" smtClean="0">
                  <a:solidFill>
                    <a:srgbClr val="0000FF"/>
                  </a:solidFill>
                </a:rPr>
                <a:t>Values = new </a:t>
              </a:r>
              <a:r>
                <a:rPr lang="en-GB" sz="1000" dirty="0" err="1" smtClean="0">
                  <a:solidFill>
                    <a:srgbClr val="0000FF"/>
                  </a:solidFill>
                </a:rPr>
                <a:t>ArrayList</a:t>
              </a:r>
              <a:endParaRPr lang="en-US" sz="1000" dirty="0">
                <a:solidFill>
                  <a:srgbClr val="0000FF"/>
                </a:solidFill>
              </a:endParaRPr>
            </a:p>
          </p:txBody>
        </p:sp>
      </p:grpSp>
      <p:grpSp>
        <p:nvGrpSpPr>
          <p:cNvPr id="152" name="Group 89"/>
          <p:cNvGrpSpPr/>
          <p:nvPr/>
        </p:nvGrpSpPr>
        <p:grpSpPr>
          <a:xfrm>
            <a:off x="1785918" y="5429264"/>
            <a:ext cx="3214710" cy="642943"/>
            <a:chOff x="1785918" y="2325523"/>
            <a:chExt cx="3214710" cy="642943"/>
          </a:xfrm>
        </p:grpSpPr>
        <p:sp>
          <p:nvSpPr>
            <p:cNvPr id="153" name="Rectangle 152"/>
            <p:cNvSpPr/>
            <p:nvPr/>
          </p:nvSpPr>
          <p:spPr>
            <a:xfrm>
              <a:off x="1785918" y="2357430"/>
              <a:ext cx="3214710" cy="611036"/>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p:cNvSpPr txBox="1"/>
            <p:nvPr/>
          </p:nvSpPr>
          <p:spPr>
            <a:xfrm>
              <a:off x="1857356" y="2325523"/>
              <a:ext cx="2786082" cy="276999"/>
            </a:xfrm>
            <a:prstGeom prst="rect">
              <a:avLst/>
            </a:prstGeom>
            <a:noFill/>
          </p:spPr>
          <p:txBody>
            <a:bodyPr wrap="square" rtlCol="0">
              <a:spAutoFit/>
            </a:bodyPr>
            <a:lstStyle/>
            <a:p>
              <a:r>
                <a:rPr lang="en-GB" sz="1200" b="1" dirty="0" smtClean="0">
                  <a:solidFill>
                    <a:srgbClr val="00B050"/>
                  </a:solidFill>
                </a:rPr>
                <a:t>[FOR </a:t>
              </a:r>
              <a:r>
                <a:rPr lang="en-GB" sz="1200" b="1" dirty="0" err="1" smtClean="0">
                  <a:solidFill>
                    <a:srgbClr val="00B050"/>
                  </a:solidFill>
                </a:rPr>
                <a:t>startEnumIndex</a:t>
              </a:r>
              <a:r>
                <a:rPr lang="en-GB" sz="1200" b="1" dirty="0" smtClean="0">
                  <a:solidFill>
                    <a:srgbClr val="00B050"/>
                  </a:solidFill>
                </a:rPr>
                <a:t> TO </a:t>
              </a:r>
              <a:r>
                <a:rPr lang="en-GB" sz="1200" b="1" dirty="0" err="1" smtClean="0">
                  <a:solidFill>
                    <a:srgbClr val="00B050"/>
                  </a:solidFill>
                </a:rPr>
                <a:t>endEnumIndex</a:t>
              </a:r>
              <a:r>
                <a:rPr lang="en-GB" sz="1200" b="1" dirty="0" smtClean="0">
                  <a:solidFill>
                    <a:schemeClr val="tx2">
                      <a:lumMod val="60000"/>
                      <a:lumOff val="40000"/>
                    </a:schemeClr>
                  </a:solidFill>
                </a:rPr>
                <a:t>]</a:t>
              </a:r>
              <a:endParaRPr lang="en-US" sz="1200" b="1" dirty="0" smtClean="0">
                <a:solidFill>
                  <a:schemeClr val="tx2">
                    <a:lumMod val="60000"/>
                    <a:lumOff val="40000"/>
                  </a:schemeClr>
                </a:solidFill>
              </a:endParaRPr>
            </a:p>
          </p:txBody>
        </p:sp>
      </p:grpSp>
      <p:grpSp>
        <p:nvGrpSpPr>
          <p:cNvPr id="155" name="Group 59"/>
          <p:cNvGrpSpPr/>
          <p:nvPr/>
        </p:nvGrpSpPr>
        <p:grpSpPr>
          <a:xfrm>
            <a:off x="1643042" y="5715016"/>
            <a:ext cx="2428892" cy="255755"/>
            <a:chOff x="4572000" y="3246663"/>
            <a:chExt cx="2428892" cy="255755"/>
          </a:xfrm>
        </p:grpSpPr>
        <p:grpSp>
          <p:nvGrpSpPr>
            <p:cNvPr id="156" name="Group 62"/>
            <p:cNvGrpSpPr/>
            <p:nvPr/>
          </p:nvGrpSpPr>
          <p:grpSpPr>
            <a:xfrm flipH="1" flipV="1">
              <a:off x="4572000" y="3285728"/>
              <a:ext cx="215108" cy="216692"/>
              <a:chOff x="5999171" y="3785400"/>
              <a:chExt cx="215905" cy="145254"/>
            </a:xfrm>
          </p:grpSpPr>
          <p:cxnSp>
            <p:nvCxnSpPr>
              <p:cNvPr id="158" name="Straight Connector 157"/>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57" name="TextBox 156"/>
            <p:cNvSpPr txBox="1"/>
            <p:nvPr/>
          </p:nvSpPr>
          <p:spPr>
            <a:xfrm>
              <a:off x="4786314" y="3246663"/>
              <a:ext cx="2214578" cy="246221"/>
            </a:xfrm>
            <a:prstGeom prst="rect">
              <a:avLst/>
            </a:prstGeom>
            <a:noFill/>
          </p:spPr>
          <p:txBody>
            <a:bodyPr wrap="square" rtlCol="0">
              <a:spAutoFit/>
            </a:bodyPr>
            <a:lstStyle/>
            <a:p>
              <a:r>
                <a:rPr lang="en-GB" sz="1000" dirty="0" err="1" smtClean="0">
                  <a:solidFill>
                    <a:srgbClr val="0000FF"/>
                  </a:solidFill>
                </a:rPr>
                <a:t>Values.Add</a:t>
              </a:r>
              <a:r>
                <a:rPr lang="en-GB" sz="1000" dirty="0" smtClean="0">
                  <a:solidFill>
                    <a:srgbClr val="0000FF"/>
                  </a:solidFill>
                </a:rPr>
                <a:t>(</a:t>
              </a:r>
              <a:r>
                <a:rPr lang="en-GB" sz="1000" dirty="0" err="1" smtClean="0">
                  <a:solidFill>
                    <a:srgbClr val="0000FF"/>
                  </a:solidFill>
                </a:rPr>
                <a:t>propertyEnum</a:t>
              </a:r>
              <a:r>
                <a:rPr lang="en-GB" sz="1000" dirty="0" smtClean="0">
                  <a:solidFill>
                    <a:srgbClr val="0000FF"/>
                  </a:solidFill>
                </a:rPr>
                <a:t>)</a:t>
              </a:r>
              <a:endParaRPr lang="en-US" sz="1000" dirty="0">
                <a:solidFill>
                  <a:srgbClr val="0000FF"/>
                </a:solidFill>
              </a:endParaRPr>
            </a:p>
          </p:txBody>
        </p:sp>
      </p:grpSp>
      <p:sp>
        <p:nvSpPr>
          <p:cNvPr id="161" name="Rectangle 160"/>
          <p:cNvSpPr/>
          <p:nvPr/>
        </p:nvSpPr>
        <p:spPr>
          <a:xfrm flipH="1">
            <a:off x="1571604" y="5143512"/>
            <a:ext cx="71438" cy="10715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162" name="Group 62"/>
          <p:cNvGrpSpPr/>
          <p:nvPr/>
        </p:nvGrpSpPr>
        <p:grpSpPr>
          <a:xfrm flipH="1" flipV="1">
            <a:off x="1357288" y="4286256"/>
            <a:ext cx="214315" cy="357190"/>
            <a:chOff x="6000760" y="3785400"/>
            <a:chExt cx="223871" cy="145254"/>
          </a:xfrm>
        </p:grpSpPr>
        <p:cxnSp>
          <p:nvCxnSpPr>
            <p:cNvPr id="163" name="Straight Connector 162"/>
            <p:cNvCxnSpPr/>
            <p:nvPr/>
          </p:nvCxnSpPr>
          <p:spPr>
            <a:xfrm>
              <a:off x="6000760" y="3929066"/>
              <a:ext cx="214314" cy="1588"/>
            </a:xfrm>
            <a:prstGeom prst="line">
              <a:avLst/>
            </a:prstGeom>
            <a:ln>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flipH="1" flipV="1">
              <a:off x="6153058" y="3857763"/>
              <a:ext cx="142349" cy="797"/>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6000762" y="3785400"/>
              <a:ext cx="214314" cy="1588"/>
            </a:xfrm>
            <a:prstGeom prst="straightConnector1">
              <a:avLst/>
            </a:prstGeom>
            <a:ln>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grpSp>
      <p:grpSp>
        <p:nvGrpSpPr>
          <p:cNvPr id="166" name="Group 62"/>
          <p:cNvGrpSpPr/>
          <p:nvPr/>
        </p:nvGrpSpPr>
        <p:grpSpPr>
          <a:xfrm flipH="1" flipV="1">
            <a:off x="1357288" y="5643578"/>
            <a:ext cx="214315" cy="357190"/>
            <a:chOff x="6000760" y="3785400"/>
            <a:chExt cx="223871" cy="145254"/>
          </a:xfrm>
        </p:grpSpPr>
        <p:cxnSp>
          <p:nvCxnSpPr>
            <p:cNvPr id="167" name="Straight Connector 166"/>
            <p:cNvCxnSpPr/>
            <p:nvPr/>
          </p:nvCxnSpPr>
          <p:spPr>
            <a:xfrm>
              <a:off x="6000760" y="3929066"/>
              <a:ext cx="214314" cy="1588"/>
            </a:xfrm>
            <a:prstGeom prst="line">
              <a:avLst/>
            </a:prstGeom>
            <a:ln>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flipH="1" flipV="1">
              <a:off x="6153058" y="3857763"/>
              <a:ext cx="142349" cy="797"/>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6000762" y="3785400"/>
              <a:ext cx="214314" cy="1588"/>
            </a:xfrm>
            <a:prstGeom prst="straightConnector1">
              <a:avLst/>
            </a:prstGeom>
            <a:ln>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 Diagonal Corner Rectangle 8"/>
          <p:cNvSpPr/>
          <p:nvPr/>
        </p:nvSpPr>
        <p:spPr>
          <a:xfrm>
            <a:off x="2285984" y="1428736"/>
            <a:ext cx="1071570"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CustomSettings</a:t>
            </a:r>
            <a:endParaRPr lang="en-US" sz="1000" dirty="0" smtClean="0">
              <a:solidFill>
                <a:schemeClr val="tx1"/>
              </a:solidFill>
            </a:endParaRPr>
          </a:p>
          <a:p>
            <a:pPr algn="ctr"/>
            <a:r>
              <a:rPr lang="en-US" sz="1000" dirty="0" smtClean="0">
                <a:solidFill>
                  <a:schemeClr val="tx1"/>
                </a:solidFill>
              </a:rPr>
              <a:t>Manager</a:t>
            </a:r>
            <a:endParaRPr lang="en-US" sz="1000" dirty="0">
              <a:solidFill>
                <a:schemeClr val="tx1"/>
              </a:solidFill>
            </a:endParaRPr>
          </a:p>
        </p:txBody>
      </p:sp>
      <p:cxnSp>
        <p:nvCxnSpPr>
          <p:cNvPr id="18" name="Straight Arrow Connector 17"/>
          <p:cNvCxnSpPr/>
          <p:nvPr/>
        </p:nvCxnSpPr>
        <p:spPr>
          <a:xfrm>
            <a:off x="4643438" y="1571612"/>
            <a:ext cx="285752"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428992" y="1571612"/>
            <a:ext cx="285752"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16" name="Group 72"/>
          <p:cNvGrpSpPr/>
          <p:nvPr/>
        </p:nvGrpSpPr>
        <p:grpSpPr>
          <a:xfrm>
            <a:off x="3856827" y="2929415"/>
            <a:ext cx="72232" cy="2214097"/>
            <a:chOff x="5571338" y="858026"/>
            <a:chExt cx="72233" cy="2357454"/>
          </a:xfrm>
        </p:grpSpPr>
        <p:cxnSp>
          <p:nvCxnSpPr>
            <p:cNvPr id="74" name="Straight Connector 73"/>
            <p:cNvCxnSpPr/>
            <p:nvPr/>
          </p:nvCxnSpPr>
          <p:spPr>
            <a:xfrm rot="5400000">
              <a:off x="4393405" y="2035959"/>
              <a:ext cx="2357454"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5572132" y="1237831"/>
              <a:ext cx="71439" cy="15328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7" name="Group 76"/>
          <p:cNvGrpSpPr/>
          <p:nvPr/>
        </p:nvGrpSpPr>
        <p:grpSpPr>
          <a:xfrm>
            <a:off x="5000625" y="2928936"/>
            <a:ext cx="71440" cy="2286017"/>
            <a:chOff x="5571333" y="858027"/>
            <a:chExt cx="71440" cy="3773198"/>
          </a:xfrm>
        </p:grpSpPr>
        <p:cxnSp>
          <p:nvCxnSpPr>
            <p:cNvPr id="78" name="Straight Connector 77"/>
            <p:cNvCxnSpPr/>
            <p:nvPr/>
          </p:nvCxnSpPr>
          <p:spPr>
            <a:xfrm rot="5400000">
              <a:off x="3685533" y="2743830"/>
              <a:ext cx="3773198" cy="159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flipH="1">
              <a:off x="5571333" y="1683410"/>
              <a:ext cx="71440" cy="3537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20" name="Group 82"/>
          <p:cNvGrpSpPr/>
          <p:nvPr/>
        </p:nvGrpSpPr>
        <p:grpSpPr>
          <a:xfrm>
            <a:off x="6143636" y="2928934"/>
            <a:ext cx="71438" cy="2286018"/>
            <a:chOff x="5571259" y="858024"/>
            <a:chExt cx="71436" cy="3773200"/>
          </a:xfrm>
        </p:grpSpPr>
        <p:cxnSp>
          <p:nvCxnSpPr>
            <p:cNvPr id="84" name="Straight Connector 83"/>
            <p:cNvCxnSpPr/>
            <p:nvPr/>
          </p:nvCxnSpPr>
          <p:spPr>
            <a:xfrm rot="5400000">
              <a:off x="3685493" y="2743790"/>
              <a:ext cx="3773200" cy="166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5571259" y="2390885"/>
              <a:ext cx="71436" cy="14149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cxnSp>
        <p:nvCxnSpPr>
          <p:cNvPr id="95" name="Straight Arrow Connector 94"/>
          <p:cNvCxnSpPr/>
          <p:nvPr/>
        </p:nvCxnSpPr>
        <p:spPr>
          <a:xfrm>
            <a:off x="2714612" y="3286124"/>
            <a:ext cx="1143009" cy="1589"/>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3929058" y="3429000"/>
            <a:ext cx="107157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rot="10800000">
            <a:off x="3929062" y="3643314"/>
            <a:ext cx="1071567"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rot="10800000" flipV="1">
            <a:off x="3929059" y="4071941"/>
            <a:ext cx="2214577"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4000496" y="3214685"/>
            <a:ext cx="928693" cy="246221"/>
          </a:xfrm>
          <a:prstGeom prst="rect">
            <a:avLst/>
          </a:prstGeom>
          <a:noFill/>
        </p:spPr>
        <p:txBody>
          <a:bodyPr wrap="square" rtlCol="0">
            <a:spAutoFit/>
          </a:bodyPr>
          <a:lstStyle/>
          <a:p>
            <a:pPr algn="r"/>
            <a:r>
              <a:rPr lang="en-US" sz="1000" dirty="0" err="1" smtClean="0"/>
              <a:t>GetSection</a:t>
            </a:r>
            <a:endParaRPr lang="en-US" sz="1000" dirty="0"/>
          </a:p>
        </p:txBody>
      </p:sp>
      <p:sp>
        <p:nvSpPr>
          <p:cNvPr id="102" name="TextBox 101"/>
          <p:cNvSpPr txBox="1"/>
          <p:nvPr/>
        </p:nvSpPr>
        <p:spPr>
          <a:xfrm>
            <a:off x="3857621" y="3468531"/>
            <a:ext cx="1071570" cy="246221"/>
          </a:xfrm>
          <a:prstGeom prst="rect">
            <a:avLst/>
          </a:prstGeom>
          <a:noFill/>
        </p:spPr>
        <p:txBody>
          <a:bodyPr wrap="square" rtlCol="0">
            <a:spAutoFit/>
          </a:bodyPr>
          <a:lstStyle/>
          <a:p>
            <a:pPr algn="r"/>
            <a:r>
              <a:rPr lang="en-US" sz="1000" dirty="0" err="1" smtClean="0"/>
              <a:t>Config</a:t>
            </a:r>
            <a:r>
              <a:rPr lang="en-US" sz="1000" dirty="0" smtClean="0"/>
              <a:t> Section</a:t>
            </a:r>
            <a:endParaRPr lang="en-US" sz="1000" dirty="0"/>
          </a:p>
        </p:txBody>
      </p:sp>
      <p:sp>
        <p:nvSpPr>
          <p:cNvPr id="104" name="TextBox 103"/>
          <p:cNvSpPr txBox="1"/>
          <p:nvPr/>
        </p:nvSpPr>
        <p:spPr>
          <a:xfrm>
            <a:off x="2428860" y="3071810"/>
            <a:ext cx="1357323" cy="246221"/>
          </a:xfrm>
          <a:prstGeom prst="rect">
            <a:avLst/>
          </a:prstGeom>
          <a:noFill/>
        </p:spPr>
        <p:txBody>
          <a:bodyPr wrap="square" rtlCol="0">
            <a:spAutoFit/>
          </a:bodyPr>
          <a:lstStyle/>
          <a:p>
            <a:pPr algn="r"/>
            <a:r>
              <a:rPr lang="en-US" sz="1000" dirty="0" err="1" smtClean="0"/>
              <a:t>MyCustomSettings</a:t>
            </a:r>
            <a:endParaRPr lang="en-US" sz="1000" dirty="0"/>
          </a:p>
        </p:txBody>
      </p:sp>
      <p:cxnSp>
        <p:nvCxnSpPr>
          <p:cNvPr id="118" name="Straight Arrow Connector 117"/>
          <p:cNvCxnSpPr/>
          <p:nvPr/>
        </p:nvCxnSpPr>
        <p:spPr>
          <a:xfrm>
            <a:off x="3929059" y="3856040"/>
            <a:ext cx="2214577"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5214942" y="3643315"/>
            <a:ext cx="785817" cy="246221"/>
          </a:xfrm>
          <a:prstGeom prst="rect">
            <a:avLst/>
          </a:prstGeom>
          <a:noFill/>
        </p:spPr>
        <p:txBody>
          <a:bodyPr wrap="square" rtlCol="0">
            <a:spAutoFit/>
          </a:bodyPr>
          <a:lstStyle/>
          <a:p>
            <a:pPr algn="r"/>
            <a:r>
              <a:rPr lang="en-US" sz="1000" dirty="0" smtClean="0"/>
              <a:t>New</a:t>
            </a:r>
            <a:endParaRPr lang="en-US" sz="1000" dirty="0"/>
          </a:p>
        </p:txBody>
      </p:sp>
      <p:sp>
        <p:nvSpPr>
          <p:cNvPr id="122" name="TextBox 121"/>
          <p:cNvSpPr txBox="1"/>
          <p:nvPr/>
        </p:nvSpPr>
        <p:spPr>
          <a:xfrm>
            <a:off x="2571736" y="4254349"/>
            <a:ext cx="1143007" cy="246221"/>
          </a:xfrm>
          <a:prstGeom prst="rect">
            <a:avLst/>
          </a:prstGeom>
          <a:noFill/>
        </p:spPr>
        <p:txBody>
          <a:bodyPr wrap="square" rtlCol="0">
            <a:spAutoFit/>
          </a:bodyPr>
          <a:lstStyle/>
          <a:p>
            <a:pPr algn="r"/>
            <a:r>
              <a:rPr lang="en-US" sz="1000" dirty="0" err="1" smtClean="0"/>
              <a:t>CustomSetting</a:t>
            </a:r>
            <a:endParaRPr lang="en-US" sz="1000" dirty="0"/>
          </a:p>
        </p:txBody>
      </p:sp>
      <p:sp>
        <p:nvSpPr>
          <p:cNvPr id="151" name="Rectangle 150"/>
          <p:cNvSpPr/>
          <p:nvPr/>
        </p:nvSpPr>
        <p:spPr>
          <a:xfrm rot="16200000">
            <a:off x="1549517" y="2951022"/>
            <a:ext cx="1587294" cy="400110"/>
          </a:xfrm>
          <a:prstGeom prst="rect">
            <a:avLst/>
          </a:prstGeom>
          <a:noFill/>
        </p:spPr>
        <p:txBody>
          <a:bodyPr wrap="none" lIns="91440" tIns="45720" rIns="91440" bIns="45720">
            <a:spAutoFit/>
          </a:bodyPr>
          <a:lstStyle/>
          <a:p>
            <a:pPr algn="r"/>
            <a:r>
              <a:rPr lang="en-US" sz="2000" b="1" dirty="0" smtClean="0">
                <a:ln w="900" cmpd="sng">
                  <a:solidFill>
                    <a:schemeClr val="tx2">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reflection blurRad="6350" stA="50000" endA="300" endPos="50000" dist="60007" dir="5400000" sy="-100000" algn="bl" rotWithShape="0"/>
                </a:effectLst>
                <a:latin typeface="Arial Rounded MT Bold" pitchFamily="34" charset="0"/>
              </a:rPr>
              <a:t>Get Setting</a:t>
            </a:r>
            <a:endParaRPr lang="en-US" sz="2000" b="1" dirty="0">
              <a:ln w="900" cmpd="sng">
                <a:solidFill>
                  <a:schemeClr val="tx2">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reflection blurRad="6350" stA="50000" endA="300" endPos="50000" dist="60007" dir="5400000" sy="-100000" algn="bl" rotWithShape="0"/>
              </a:effectLst>
            </a:endParaRPr>
          </a:p>
        </p:txBody>
      </p:sp>
      <p:grpSp>
        <p:nvGrpSpPr>
          <p:cNvPr id="92" name="Group 91"/>
          <p:cNvGrpSpPr/>
          <p:nvPr/>
        </p:nvGrpSpPr>
        <p:grpSpPr>
          <a:xfrm>
            <a:off x="4714876" y="1357298"/>
            <a:ext cx="857256" cy="716825"/>
            <a:chOff x="7500958" y="1000108"/>
            <a:chExt cx="1285884" cy="1088145"/>
          </a:xfrm>
        </p:grpSpPr>
        <p:pic>
          <p:nvPicPr>
            <p:cNvPr id="97" name="Picture 4"/>
            <p:cNvPicPr>
              <a:picLocks noChangeAspect="1" noChangeArrowheads="1"/>
            </p:cNvPicPr>
            <p:nvPr/>
          </p:nvPicPr>
          <p:blipFill>
            <a:blip r:embed="rId2"/>
            <a:srcRect/>
            <a:stretch>
              <a:fillRect/>
            </a:stretch>
          </p:blipFill>
          <p:spPr bwMode="auto">
            <a:xfrm>
              <a:off x="7858148" y="1000108"/>
              <a:ext cx="595317" cy="714380"/>
            </a:xfrm>
            <a:prstGeom prst="rect">
              <a:avLst/>
            </a:prstGeom>
            <a:noFill/>
            <a:ln w="9525">
              <a:noFill/>
              <a:miter lim="800000"/>
              <a:headEnd/>
              <a:tailEnd/>
            </a:ln>
            <a:effectLst/>
          </p:spPr>
        </p:pic>
        <p:sp>
          <p:nvSpPr>
            <p:cNvPr id="98" name="TextBox 97"/>
            <p:cNvSpPr txBox="1"/>
            <p:nvPr/>
          </p:nvSpPr>
          <p:spPr>
            <a:xfrm>
              <a:off x="7500958" y="1714488"/>
              <a:ext cx="1285884" cy="373765"/>
            </a:xfrm>
            <a:prstGeom prst="rect">
              <a:avLst/>
            </a:prstGeom>
            <a:noFill/>
          </p:spPr>
          <p:txBody>
            <a:bodyPr wrap="square" rtlCol="0">
              <a:spAutoFit/>
            </a:bodyPr>
            <a:lstStyle/>
            <a:p>
              <a:r>
                <a:rPr lang="en-US" sz="1000" dirty="0" err="1" smtClean="0"/>
                <a:t>Web.config</a:t>
              </a:r>
              <a:endParaRPr lang="en-US" sz="1000" dirty="0"/>
            </a:p>
          </p:txBody>
        </p:sp>
      </p:grpSp>
      <p:sp>
        <p:nvSpPr>
          <p:cNvPr id="103" name="Round Diagonal Corner Rectangle 102"/>
          <p:cNvSpPr/>
          <p:nvPr/>
        </p:nvSpPr>
        <p:spPr>
          <a:xfrm>
            <a:off x="3786182" y="1428736"/>
            <a:ext cx="785818"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MyCustom</a:t>
            </a:r>
            <a:endParaRPr lang="en-GB" sz="1000" dirty="0" smtClean="0">
              <a:solidFill>
                <a:schemeClr val="tx1"/>
              </a:solidFill>
            </a:endParaRPr>
          </a:p>
          <a:p>
            <a:pPr algn="ctr"/>
            <a:r>
              <a:rPr lang="en-GB" sz="1000" dirty="0" smtClean="0">
                <a:solidFill>
                  <a:schemeClr val="tx1"/>
                </a:solidFill>
              </a:rPr>
              <a:t>Settings</a:t>
            </a:r>
            <a:endParaRPr lang="en-US" sz="1000" dirty="0">
              <a:solidFill>
                <a:schemeClr val="tx1"/>
              </a:solidFill>
            </a:endParaRPr>
          </a:p>
        </p:txBody>
      </p:sp>
      <p:sp>
        <p:nvSpPr>
          <p:cNvPr id="105" name="Round Diagonal Corner Rectangle 104"/>
          <p:cNvSpPr/>
          <p:nvPr/>
        </p:nvSpPr>
        <p:spPr>
          <a:xfrm>
            <a:off x="3286116" y="2428868"/>
            <a:ext cx="1071570"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CustomSettings</a:t>
            </a:r>
            <a:endParaRPr lang="en-US" sz="1000" dirty="0" smtClean="0">
              <a:solidFill>
                <a:schemeClr val="tx1"/>
              </a:solidFill>
            </a:endParaRPr>
          </a:p>
          <a:p>
            <a:pPr algn="ctr"/>
            <a:r>
              <a:rPr lang="en-US" sz="1000" dirty="0" smtClean="0">
                <a:solidFill>
                  <a:schemeClr val="tx1"/>
                </a:solidFill>
              </a:rPr>
              <a:t>Manager</a:t>
            </a:r>
            <a:endParaRPr lang="en-US" sz="1000" dirty="0">
              <a:solidFill>
                <a:schemeClr val="tx1"/>
              </a:solidFill>
            </a:endParaRPr>
          </a:p>
        </p:txBody>
      </p:sp>
      <p:sp>
        <p:nvSpPr>
          <p:cNvPr id="106" name="Round Diagonal Corner Rectangle 105"/>
          <p:cNvSpPr/>
          <p:nvPr/>
        </p:nvSpPr>
        <p:spPr>
          <a:xfrm>
            <a:off x="4572000" y="2428868"/>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ConfigurationManager</a:t>
            </a:r>
            <a:endParaRPr lang="en-US" sz="1000" dirty="0">
              <a:solidFill>
                <a:schemeClr val="tx1"/>
              </a:solidFill>
            </a:endParaRPr>
          </a:p>
        </p:txBody>
      </p:sp>
      <p:sp>
        <p:nvSpPr>
          <p:cNvPr id="111" name="Round Diagonal Corner Rectangle 110"/>
          <p:cNvSpPr/>
          <p:nvPr/>
        </p:nvSpPr>
        <p:spPr>
          <a:xfrm>
            <a:off x="5786446" y="2428868"/>
            <a:ext cx="785818"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MyCustom</a:t>
            </a:r>
            <a:endParaRPr lang="en-GB" sz="1000" dirty="0" smtClean="0">
              <a:solidFill>
                <a:schemeClr val="tx1"/>
              </a:solidFill>
            </a:endParaRPr>
          </a:p>
          <a:p>
            <a:pPr algn="ctr"/>
            <a:r>
              <a:rPr lang="en-GB" sz="1000" dirty="0" smtClean="0">
                <a:solidFill>
                  <a:schemeClr val="tx1"/>
                </a:solidFill>
              </a:rPr>
              <a:t>Settings</a:t>
            </a:r>
            <a:endParaRPr lang="en-US" sz="1000" dirty="0">
              <a:solidFill>
                <a:schemeClr val="tx1"/>
              </a:solidFill>
            </a:endParaRPr>
          </a:p>
        </p:txBody>
      </p:sp>
      <p:cxnSp>
        <p:nvCxnSpPr>
          <p:cNvPr id="121" name="Straight Arrow Connector 120"/>
          <p:cNvCxnSpPr/>
          <p:nvPr/>
        </p:nvCxnSpPr>
        <p:spPr>
          <a:xfrm rot="10800000">
            <a:off x="2786051" y="4213229"/>
            <a:ext cx="1071567"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2714612" y="4500570"/>
            <a:ext cx="342902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rot="10800000" flipV="1">
            <a:off x="2714613" y="4714882"/>
            <a:ext cx="3429027" cy="2"/>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2571736" y="4500570"/>
            <a:ext cx="1143007" cy="246221"/>
          </a:xfrm>
          <a:prstGeom prst="rect">
            <a:avLst/>
          </a:prstGeom>
          <a:noFill/>
        </p:spPr>
        <p:txBody>
          <a:bodyPr wrap="square" rtlCol="0">
            <a:spAutoFit/>
          </a:bodyPr>
          <a:lstStyle/>
          <a:p>
            <a:pPr algn="r"/>
            <a:r>
              <a:rPr lang="en-US" sz="1000" dirty="0" smtClean="0"/>
              <a:t>Value</a:t>
            </a:r>
            <a:endParaRPr lang="en-US" sz="1000" dirty="0"/>
          </a:p>
        </p:txBody>
      </p:sp>
      <p:cxnSp>
        <p:nvCxnSpPr>
          <p:cNvPr id="132" name="Straight Arrow Connector 131"/>
          <p:cNvCxnSpPr/>
          <p:nvPr/>
        </p:nvCxnSpPr>
        <p:spPr>
          <a:xfrm rot="16200000" flipV="1">
            <a:off x="4005258" y="1281098"/>
            <a:ext cx="285752" cy="9524"/>
          </a:xfrm>
          <a:prstGeom prst="straightConnector1">
            <a:avLst/>
          </a:prstGeom>
          <a:ln>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34" name="Round Diagonal Corner Rectangle 133"/>
          <p:cNvSpPr/>
          <p:nvPr/>
        </p:nvSpPr>
        <p:spPr>
          <a:xfrm>
            <a:off x="3643306" y="785794"/>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Configuration</a:t>
            </a:r>
          </a:p>
          <a:p>
            <a:pPr algn="ctr"/>
            <a:r>
              <a:rPr lang="en-GB" sz="1000" dirty="0" smtClean="0">
                <a:solidFill>
                  <a:schemeClr val="tx1"/>
                </a:solidFill>
              </a:rPr>
              <a:t>Section</a:t>
            </a:r>
            <a:endParaRPr lang="en-US" sz="1000" dirty="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0"/>
          <p:cNvGrpSpPr/>
          <p:nvPr/>
        </p:nvGrpSpPr>
        <p:grpSpPr>
          <a:xfrm>
            <a:off x="2500298" y="71414"/>
            <a:ext cx="928694" cy="6643710"/>
            <a:chOff x="7715272" y="357166"/>
            <a:chExt cx="928694" cy="6643710"/>
          </a:xfrm>
        </p:grpSpPr>
        <p:sp>
          <p:nvSpPr>
            <p:cNvPr id="120" name="Round Diagonal Corner Rectangle 119"/>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a:p>
              <a:pPr algn="ctr"/>
              <a:r>
                <a:rPr lang="en-GB" sz="1000" dirty="0" smtClean="0">
                  <a:solidFill>
                    <a:schemeClr val="tx1"/>
                  </a:solidFill>
                </a:rPr>
                <a:t>Collection</a:t>
              </a:r>
              <a:endParaRPr lang="en-US" sz="1000" dirty="0">
                <a:solidFill>
                  <a:schemeClr val="tx1"/>
                </a:solidFill>
              </a:endParaRP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5" name="Group 253"/>
          <p:cNvGrpSpPr/>
          <p:nvPr/>
        </p:nvGrpSpPr>
        <p:grpSpPr>
          <a:xfrm>
            <a:off x="1071570" y="71414"/>
            <a:ext cx="928694" cy="6643714"/>
            <a:chOff x="1071570" y="214290"/>
            <a:chExt cx="928694" cy="6643714"/>
          </a:xfrm>
        </p:grpSpPr>
        <p:grpSp>
          <p:nvGrpSpPr>
            <p:cNvPr id="6" name="Group 70"/>
            <p:cNvGrpSpPr/>
            <p:nvPr/>
          </p:nvGrpSpPr>
          <p:grpSpPr>
            <a:xfrm>
              <a:off x="1071570" y="214290"/>
              <a:ext cx="928694" cy="6643714"/>
              <a:chOff x="7715272" y="357166"/>
              <a:chExt cx="928694" cy="6643714"/>
            </a:xfrm>
          </p:grpSpPr>
          <p:sp>
            <p:nvSpPr>
              <p:cNvPr id="131" name="Round Diagonal Corner Rectangle 130"/>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DataItem</a:t>
                </a:r>
              </a:p>
              <a:p>
                <a:pPr algn="ctr"/>
                <a:r>
                  <a:rPr lang="en-GB" sz="1000" dirty="0" smtClean="0">
                    <a:solidFill>
                      <a:schemeClr val="tx1"/>
                    </a:solidFill>
                  </a:rPr>
                  <a:t>Base</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52" name="Rectangle 251"/>
            <p:cNvSpPr/>
            <p:nvPr/>
          </p:nvSpPr>
          <p:spPr>
            <a:xfrm flipH="1">
              <a:off x="1571602" y="1071546"/>
              <a:ext cx="71439" cy="20002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7" name="Group 70"/>
          <p:cNvGrpSpPr/>
          <p:nvPr/>
        </p:nvGrpSpPr>
        <p:grpSpPr>
          <a:xfrm>
            <a:off x="6858016" y="71414"/>
            <a:ext cx="928694" cy="6643710"/>
            <a:chOff x="7715272" y="357166"/>
            <a:chExt cx="928694" cy="6643710"/>
          </a:xfrm>
        </p:grpSpPr>
        <p:sp>
          <p:nvSpPr>
            <p:cNvPr id="175" name="Round Diagonal Corner Rectangle 174"/>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Concrete</a:t>
              </a:r>
            </a:p>
            <a:p>
              <a:pPr algn="ctr"/>
              <a:r>
                <a:rPr lang="en-GB" sz="1000" dirty="0" smtClean="0">
                  <a:solidFill>
                    <a:schemeClr val="tx1"/>
                  </a:solidFill>
                </a:rPr>
                <a:t>DataItem</a:t>
              </a:r>
            </a:p>
          </p:txBody>
        </p:sp>
        <p:cxnSp>
          <p:nvCxnSpPr>
            <p:cNvPr id="177" name="Straight Connector 176"/>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8" name="Group 89"/>
          <p:cNvGrpSpPr/>
          <p:nvPr/>
        </p:nvGrpSpPr>
        <p:grpSpPr>
          <a:xfrm>
            <a:off x="1785918" y="1357298"/>
            <a:ext cx="3214710" cy="1000133"/>
            <a:chOff x="1785918" y="2325523"/>
            <a:chExt cx="3214710" cy="1000133"/>
          </a:xfrm>
        </p:grpSpPr>
        <p:sp>
          <p:nvSpPr>
            <p:cNvPr id="67" name="Rectangle 66"/>
            <p:cNvSpPr/>
            <p:nvPr/>
          </p:nvSpPr>
          <p:spPr>
            <a:xfrm>
              <a:off x="1785918" y="2357430"/>
              <a:ext cx="3214710" cy="968226"/>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1857356" y="2325523"/>
              <a:ext cx="2786082" cy="276999"/>
            </a:xfrm>
            <a:prstGeom prst="rect">
              <a:avLst/>
            </a:prstGeom>
            <a:noFill/>
          </p:spPr>
          <p:txBody>
            <a:bodyPr wrap="square" rtlCol="0">
              <a:spAutoFit/>
            </a:bodyPr>
            <a:lstStyle/>
            <a:p>
              <a:r>
                <a:rPr lang="en-GB" sz="1200" b="1" dirty="0" smtClean="0">
                  <a:solidFill>
                    <a:srgbClr val="00B050"/>
                  </a:solidFill>
                </a:rPr>
                <a:t>[IF attribute = null]</a:t>
              </a:r>
              <a:endParaRPr lang="en-US" sz="1200" b="1" dirty="0" smtClean="0">
                <a:solidFill>
                  <a:srgbClr val="00B050"/>
                </a:solidFill>
              </a:endParaRPr>
            </a:p>
          </p:txBody>
        </p:sp>
      </p:grpSp>
      <p:grpSp>
        <p:nvGrpSpPr>
          <p:cNvPr id="13" name="Group 81"/>
          <p:cNvGrpSpPr/>
          <p:nvPr/>
        </p:nvGrpSpPr>
        <p:grpSpPr>
          <a:xfrm>
            <a:off x="214282" y="571480"/>
            <a:ext cx="1357322" cy="2286017"/>
            <a:chOff x="214282" y="682449"/>
            <a:chExt cx="1357322" cy="2286017"/>
          </a:xfrm>
        </p:grpSpPr>
        <p:grpSp>
          <p:nvGrpSpPr>
            <p:cNvPr id="14" name="Group 118"/>
            <p:cNvGrpSpPr/>
            <p:nvPr/>
          </p:nvGrpSpPr>
          <p:grpSpPr>
            <a:xfrm>
              <a:off x="214282" y="682449"/>
              <a:ext cx="1357322" cy="400110"/>
              <a:chOff x="142844" y="6183175"/>
              <a:chExt cx="1357322" cy="400110"/>
            </a:xfrm>
          </p:grpSpPr>
          <p:cxnSp>
            <p:nvCxnSpPr>
              <p:cNvPr id="121" name="Straight Arrow Connector 120"/>
              <p:cNvCxnSpPr/>
              <p:nvPr/>
            </p:nvCxnSpPr>
            <p:spPr>
              <a:xfrm>
                <a:off x="142844" y="657227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357158" y="6183175"/>
                <a:ext cx="1082582" cy="400110"/>
              </a:xfrm>
              <a:prstGeom prst="rect">
                <a:avLst/>
              </a:prstGeom>
              <a:noFill/>
            </p:spPr>
            <p:txBody>
              <a:bodyPr wrap="square" rtlCol="0">
                <a:spAutoFit/>
              </a:bodyPr>
              <a:lstStyle/>
              <a:p>
                <a:pPr algn="r"/>
                <a:r>
                  <a:rPr lang="en-GB" sz="1000" dirty="0" err="1" smtClean="0"/>
                  <a:t>SetAttribute</a:t>
                </a:r>
                <a:r>
                  <a:rPr lang="en-GB" sz="1000" dirty="0" smtClean="0"/>
                  <a:t>(Key, Value)</a:t>
                </a:r>
                <a:endParaRPr lang="en-US" sz="1000" dirty="0"/>
              </a:p>
            </p:txBody>
          </p:sp>
        </p:grpSp>
        <p:cxnSp>
          <p:nvCxnSpPr>
            <p:cNvPr id="81" name="Straight Arrow Connector 80"/>
            <p:cNvCxnSpPr/>
            <p:nvPr/>
          </p:nvCxnSpPr>
          <p:spPr>
            <a:xfrm>
              <a:off x="214282" y="2968465"/>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5" name="Group 59"/>
          <p:cNvGrpSpPr/>
          <p:nvPr/>
        </p:nvGrpSpPr>
        <p:grpSpPr>
          <a:xfrm>
            <a:off x="1643042" y="2468399"/>
            <a:ext cx="1857388" cy="255753"/>
            <a:chOff x="4572000" y="3246663"/>
            <a:chExt cx="1857388" cy="255753"/>
          </a:xfrm>
        </p:grpSpPr>
        <p:grpSp>
          <p:nvGrpSpPr>
            <p:cNvPr id="16" name="Group 62"/>
            <p:cNvGrpSpPr/>
            <p:nvPr/>
          </p:nvGrpSpPr>
          <p:grpSpPr>
            <a:xfrm flipH="1" flipV="1">
              <a:off x="4572000" y="3285724"/>
              <a:ext cx="215108" cy="216692"/>
              <a:chOff x="5999171" y="3785400"/>
              <a:chExt cx="215905" cy="145254"/>
            </a:xfrm>
          </p:grpSpPr>
          <p:cxnSp>
            <p:nvCxnSpPr>
              <p:cNvPr id="93" name="Straight Connector 92"/>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92" name="TextBox 91"/>
            <p:cNvSpPr txBox="1"/>
            <p:nvPr/>
          </p:nvSpPr>
          <p:spPr>
            <a:xfrm>
              <a:off x="4786314" y="3246663"/>
              <a:ext cx="1643074" cy="246221"/>
            </a:xfrm>
            <a:prstGeom prst="rect">
              <a:avLst/>
            </a:prstGeom>
            <a:noFill/>
          </p:spPr>
          <p:txBody>
            <a:bodyPr wrap="square" rtlCol="0">
              <a:spAutoFit/>
            </a:bodyPr>
            <a:lstStyle/>
            <a:p>
              <a:r>
                <a:rPr lang="en-GB" sz="1000" dirty="0" err="1" smtClean="0">
                  <a:solidFill>
                    <a:srgbClr val="0000FF"/>
                  </a:solidFill>
                </a:rPr>
                <a:t>XmlAttribute.Value</a:t>
              </a:r>
              <a:r>
                <a:rPr lang="en-GB" sz="1000" dirty="0" smtClean="0">
                  <a:solidFill>
                    <a:srgbClr val="0000FF"/>
                  </a:solidFill>
                </a:rPr>
                <a:t> = Value</a:t>
              </a:r>
              <a:endParaRPr lang="en-US" sz="1000" dirty="0">
                <a:solidFill>
                  <a:srgbClr val="0000FF"/>
                </a:solidFill>
              </a:endParaRPr>
            </a:p>
          </p:txBody>
        </p:sp>
      </p:grpSp>
      <p:sp>
        <p:nvSpPr>
          <p:cNvPr id="58" name="Rectangle 57"/>
          <p:cNvSpPr/>
          <p:nvPr/>
        </p:nvSpPr>
        <p:spPr>
          <a:xfrm flipH="1">
            <a:off x="1571604" y="3286124"/>
            <a:ext cx="71438" cy="10715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65" name="Group 64"/>
          <p:cNvGrpSpPr/>
          <p:nvPr/>
        </p:nvGrpSpPr>
        <p:grpSpPr>
          <a:xfrm>
            <a:off x="1643042" y="785794"/>
            <a:ext cx="4214842" cy="492442"/>
            <a:chOff x="1643042" y="3754283"/>
            <a:chExt cx="4214842" cy="492442"/>
          </a:xfrm>
        </p:grpSpPr>
        <p:grpSp>
          <p:nvGrpSpPr>
            <p:cNvPr id="66" name="Group 133"/>
            <p:cNvGrpSpPr/>
            <p:nvPr/>
          </p:nvGrpSpPr>
          <p:grpSpPr>
            <a:xfrm>
              <a:off x="1643042" y="3754283"/>
              <a:ext cx="4214842" cy="246221"/>
              <a:chOff x="1643042" y="1000108"/>
              <a:chExt cx="4214842" cy="246221"/>
            </a:xfrm>
          </p:grpSpPr>
          <p:cxnSp>
            <p:nvCxnSpPr>
              <p:cNvPr id="84" name="Straight Arrow Connector 83"/>
              <p:cNvCxnSpPr/>
              <p:nvPr/>
            </p:nvCxnSpPr>
            <p:spPr>
              <a:xfrm>
                <a:off x="1643042" y="1246328"/>
                <a:ext cx="421484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3214678" y="1000108"/>
                <a:ext cx="2571768" cy="246221"/>
              </a:xfrm>
              <a:prstGeom prst="rect">
                <a:avLst/>
              </a:prstGeom>
              <a:noFill/>
            </p:spPr>
            <p:txBody>
              <a:bodyPr wrap="square" rtlCol="0">
                <a:spAutoFit/>
              </a:bodyPr>
              <a:lstStyle/>
              <a:p>
                <a:pPr algn="r"/>
                <a:r>
                  <a:rPr lang="en-GB" sz="1000" dirty="0" smtClean="0"/>
                  <a:t>Attributes[Key]</a:t>
                </a:r>
                <a:endParaRPr lang="en-US" sz="1000" dirty="0"/>
              </a:p>
            </p:txBody>
          </p:sp>
        </p:grpSp>
        <p:grpSp>
          <p:nvGrpSpPr>
            <p:cNvPr id="69" name="Group 137"/>
            <p:cNvGrpSpPr/>
            <p:nvPr/>
          </p:nvGrpSpPr>
          <p:grpSpPr>
            <a:xfrm>
              <a:off x="1643042" y="4000504"/>
              <a:ext cx="4214842" cy="246221"/>
              <a:chOff x="1643042" y="1000108"/>
              <a:chExt cx="4214842" cy="246221"/>
            </a:xfrm>
          </p:grpSpPr>
          <p:cxnSp>
            <p:nvCxnSpPr>
              <p:cNvPr id="70" name="Straight Arrow Connector 69"/>
              <p:cNvCxnSpPr/>
              <p:nvPr/>
            </p:nvCxnSpPr>
            <p:spPr>
              <a:xfrm>
                <a:off x="1643042" y="1246328"/>
                <a:ext cx="421484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214678" y="1000108"/>
                <a:ext cx="2571768" cy="246221"/>
              </a:xfrm>
              <a:prstGeom prst="rect">
                <a:avLst/>
              </a:prstGeom>
              <a:noFill/>
            </p:spPr>
            <p:txBody>
              <a:bodyPr wrap="square" rtlCol="0">
                <a:spAutoFit/>
              </a:bodyPr>
              <a:lstStyle/>
              <a:p>
                <a:pPr algn="r"/>
                <a:r>
                  <a:rPr lang="en-GB" sz="1000" dirty="0" err="1" smtClean="0"/>
                  <a:t>XmlAttribute</a:t>
                </a:r>
                <a:endParaRPr lang="en-US" sz="1000" dirty="0"/>
              </a:p>
            </p:txBody>
          </p:sp>
        </p:grpSp>
      </p:grpSp>
      <p:grpSp>
        <p:nvGrpSpPr>
          <p:cNvPr id="89" name="Group 133"/>
          <p:cNvGrpSpPr/>
          <p:nvPr/>
        </p:nvGrpSpPr>
        <p:grpSpPr>
          <a:xfrm>
            <a:off x="1643042" y="1936426"/>
            <a:ext cx="4214842" cy="246221"/>
            <a:chOff x="1643042" y="1000108"/>
            <a:chExt cx="4214842" cy="246221"/>
          </a:xfrm>
        </p:grpSpPr>
        <p:cxnSp>
          <p:nvCxnSpPr>
            <p:cNvPr id="99" name="Straight Arrow Connector 98"/>
            <p:cNvCxnSpPr/>
            <p:nvPr/>
          </p:nvCxnSpPr>
          <p:spPr>
            <a:xfrm>
              <a:off x="1643042" y="1246328"/>
              <a:ext cx="421484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3214678" y="1000108"/>
              <a:ext cx="2571768" cy="246221"/>
            </a:xfrm>
            <a:prstGeom prst="rect">
              <a:avLst/>
            </a:prstGeom>
            <a:noFill/>
          </p:spPr>
          <p:txBody>
            <a:bodyPr wrap="square" rtlCol="0">
              <a:spAutoFit/>
            </a:bodyPr>
            <a:lstStyle/>
            <a:p>
              <a:pPr algn="r"/>
              <a:r>
                <a:rPr lang="en-GB" sz="1000" dirty="0" smtClean="0"/>
                <a:t>Append(</a:t>
              </a:r>
              <a:r>
                <a:rPr lang="en-GB" sz="1000" dirty="0" err="1" smtClean="0"/>
                <a:t>XmlAttribute</a:t>
              </a:r>
              <a:r>
                <a:rPr lang="en-GB" sz="1000" dirty="0" smtClean="0"/>
                <a:t>)</a:t>
              </a:r>
              <a:endParaRPr lang="en-US" sz="1000" dirty="0"/>
            </a:p>
          </p:txBody>
        </p:sp>
      </p:grpSp>
      <p:grpSp>
        <p:nvGrpSpPr>
          <p:cNvPr id="107" name="Group 106"/>
          <p:cNvGrpSpPr/>
          <p:nvPr/>
        </p:nvGrpSpPr>
        <p:grpSpPr>
          <a:xfrm>
            <a:off x="1643042" y="1500175"/>
            <a:ext cx="2786082" cy="500065"/>
            <a:chOff x="1643042" y="1500175"/>
            <a:chExt cx="2786082" cy="500065"/>
          </a:xfrm>
        </p:grpSpPr>
        <p:grpSp>
          <p:nvGrpSpPr>
            <p:cNvPr id="101" name="Group 100"/>
            <p:cNvGrpSpPr/>
            <p:nvPr/>
          </p:nvGrpSpPr>
          <p:grpSpPr>
            <a:xfrm>
              <a:off x="1643042" y="1500175"/>
              <a:ext cx="2786082" cy="246221"/>
              <a:chOff x="1643042" y="1000109"/>
              <a:chExt cx="2786082" cy="246221"/>
            </a:xfrm>
          </p:grpSpPr>
          <p:cxnSp>
            <p:nvCxnSpPr>
              <p:cNvPr id="102" name="Straight Arrow Connector 101"/>
              <p:cNvCxnSpPr/>
              <p:nvPr/>
            </p:nvCxnSpPr>
            <p:spPr>
              <a:xfrm>
                <a:off x="1643042" y="1246328"/>
                <a:ext cx="278608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928926" y="1000109"/>
                <a:ext cx="1500198" cy="246221"/>
              </a:xfrm>
              <a:prstGeom prst="rect">
                <a:avLst/>
              </a:prstGeom>
              <a:noFill/>
            </p:spPr>
            <p:txBody>
              <a:bodyPr wrap="square" rtlCol="0">
                <a:spAutoFit/>
              </a:bodyPr>
              <a:lstStyle/>
              <a:p>
                <a:pPr algn="r"/>
                <a:r>
                  <a:rPr lang="en-GB" sz="1000" dirty="0" err="1" smtClean="0"/>
                  <a:t>CreateAttribute</a:t>
                </a:r>
                <a:r>
                  <a:rPr lang="en-GB" sz="1000" dirty="0" smtClean="0"/>
                  <a:t>(Key)</a:t>
                </a:r>
                <a:endParaRPr lang="en-US" sz="1000" dirty="0"/>
              </a:p>
            </p:txBody>
          </p:sp>
        </p:grpSp>
        <p:grpSp>
          <p:nvGrpSpPr>
            <p:cNvPr id="106" name="Group 105"/>
            <p:cNvGrpSpPr/>
            <p:nvPr/>
          </p:nvGrpSpPr>
          <p:grpSpPr>
            <a:xfrm>
              <a:off x="1643042" y="1754019"/>
              <a:ext cx="2786082" cy="246221"/>
              <a:chOff x="1643042" y="1754019"/>
              <a:chExt cx="2786082" cy="246221"/>
            </a:xfrm>
          </p:grpSpPr>
          <p:cxnSp>
            <p:nvCxnSpPr>
              <p:cNvPr id="104" name="Straight Arrow Connector 103"/>
              <p:cNvCxnSpPr/>
              <p:nvPr/>
            </p:nvCxnSpPr>
            <p:spPr>
              <a:xfrm>
                <a:off x="1643042" y="2000239"/>
                <a:ext cx="278608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2928926" y="1754019"/>
                <a:ext cx="1500198" cy="246221"/>
              </a:xfrm>
              <a:prstGeom prst="rect">
                <a:avLst/>
              </a:prstGeom>
              <a:noFill/>
            </p:spPr>
            <p:txBody>
              <a:bodyPr wrap="square" rtlCol="0">
                <a:spAutoFit/>
              </a:bodyPr>
              <a:lstStyle/>
              <a:p>
                <a:pPr algn="r"/>
                <a:r>
                  <a:rPr lang="en-GB" sz="1000" dirty="0" err="1" smtClean="0"/>
                  <a:t>XmlAttribute</a:t>
                </a:r>
                <a:endParaRPr lang="en-US" sz="1000" dirty="0"/>
              </a:p>
            </p:txBody>
          </p:sp>
        </p:grpSp>
      </p:grpSp>
      <p:grpSp>
        <p:nvGrpSpPr>
          <p:cNvPr id="108" name="Group 81"/>
          <p:cNvGrpSpPr/>
          <p:nvPr/>
        </p:nvGrpSpPr>
        <p:grpSpPr>
          <a:xfrm>
            <a:off x="0" y="2928934"/>
            <a:ext cx="1571604" cy="1285884"/>
            <a:chOff x="0" y="682451"/>
            <a:chExt cx="1571604" cy="1285884"/>
          </a:xfrm>
        </p:grpSpPr>
        <p:grpSp>
          <p:nvGrpSpPr>
            <p:cNvPr id="109" name="Group 118"/>
            <p:cNvGrpSpPr/>
            <p:nvPr/>
          </p:nvGrpSpPr>
          <p:grpSpPr>
            <a:xfrm>
              <a:off x="0" y="682451"/>
              <a:ext cx="1571604" cy="400110"/>
              <a:chOff x="-71438" y="6183177"/>
              <a:chExt cx="1571604" cy="400110"/>
            </a:xfrm>
          </p:grpSpPr>
          <p:cxnSp>
            <p:nvCxnSpPr>
              <p:cNvPr id="111" name="Straight Arrow Connector 110"/>
              <p:cNvCxnSpPr/>
              <p:nvPr/>
            </p:nvCxnSpPr>
            <p:spPr>
              <a:xfrm>
                <a:off x="142844" y="657227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71438" y="6183177"/>
                <a:ext cx="1511178" cy="400110"/>
              </a:xfrm>
              <a:prstGeom prst="rect">
                <a:avLst/>
              </a:prstGeom>
              <a:noFill/>
            </p:spPr>
            <p:txBody>
              <a:bodyPr wrap="square" rtlCol="0">
                <a:spAutoFit/>
              </a:bodyPr>
              <a:lstStyle/>
              <a:p>
                <a:pPr algn="r"/>
                <a:r>
                  <a:rPr lang="en-GB" sz="1000" dirty="0" err="1" smtClean="0"/>
                  <a:t>ToKey</a:t>
                </a:r>
                <a:r>
                  <a:rPr lang="en-GB" sz="1000" dirty="0" smtClean="0"/>
                  <a:t>(</a:t>
                </a:r>
              </a:p>
              <a:p>
                <a:pPr algn="r"/>
                <a:r>
                  <a:rPr lang="en-GB" sz="1000" dirty="0" err="1" smtClean="0"/>
                  <a:t>propertyEnumValue</a:t>
                </a:r>
                <a:r>
                  <a:rPr lang="en-GB" sz="1000" dirty="0" smtClean="0"/>
                  <a:t>)</a:t>
                </a:r>
                <a:endParaRPr lang="en-US" sz="1000" dirty="0"/>
              </a:p>
            </p:txBody>
          </p:sp>
        </p:grpSp>
        <p:cxnSp>
          <p:nvCxnSpPr>
            <p:cNvPr id="110" name="Straight Arrow Connector 109"/>
            <p:cNvCxnSpPr/>
            <p:nvPr/>
          </p:nvCxnSpPr>
          <p:spPr>
            <a:xfrm>
              <a:off x="214282" y="1968334"/>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13" name="Group 89"/>
          <p:cNvGrpSpPr/>
          <p:nvPr/>
        </p:nvGrpSpPr>
        <p:grpSpPr>
          <a:xfrm>
            <a:off x="1785918" y="3286125"/>
            <a:ext cx="3429024" cy="1071569"/>
            <a:chOff x="1785918" y="2325523"/>
            <a:chExt cx="3429024" cy="1071569"/>
          </a:xfrm>
        </p:grpSpPr>
        <p:sp>
          <p:nvSpPr>
            <p:cNvPr id="114" name="Rectangle 113"/>
            <p:cNvSpPr/>
            <p:nvPr/>
          </p:nvSpPr>
          <p:spPr>
            <a:xfrm>
              <a:off x="1785918" y="2357429"/>
              <a:ext cx="3429024" cy="1039663"/>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1857356" y="2325523"/>
              <a:ext cx="2786082" cy="276999"/>
            </a:xfrm>
            <a:prstGeom prst="rect">
              <a:avLst/>
            </a:prstGeom>
            <a:noFill/>
          </p:spPr>
          <p:txBody>
            <a:bodyPr wrap="square" rtlCol="0">
              <a:spAutoFit/>
            </a:bodyPr>
            <a:lstStyle/>
            <a:p>
              <a:r>
                <a:rPr lang="en-GB" sz="1200" b="1" dirty="0" smtClean="0">
                  <a:solidFill>
                    <a:srgbClr val="00B050"/>
                  </a:solidFill>
                </a:rPr>
                <a:t>[FOR EACH key IN </a:t>
              </a:r>
              <a:r>
                <a:rPr lang="en-GB" sz="1200" b="1" dirty="0" err="1" smtClean="0">
                  <a:solidFill>
                    <a:srgbClr val="00B050"/>
                  </a:solidFill>
                </a:rPr>
                <a:t>propertyKeys</a:t>
              </a:r>
              <a:r>
                <a:rPr lang="en-GB" sz="1200" b="1" dirty="0" smtClean="0">
                  <a:solidFill>
                    <a:srgbClr val="00B050"/>
                  </a:solidFill>
                </a:rPr>
                <a:t>]</a:t>
              </a:r>
              <a:endParaRPr lang="en-US" sz="1200" b="1" dirty="0" smtClean="0">
                <a:solidFill>
                  <a:srgbClr val="00B050"/>
                </a:solidFill>
              </a:endParaRPr>
            </a:p>
          </p:txBody>
        </p:sp>
      </p:grpSp>
      <p:grpSp>
        <p:nvGrpSpPr>
          <p:cNvPr id="116" name="Group 62"/>
          <p:cNvGrpSpPr/>
          <p:nvPr/>
        </p:nvGrpSpPr>
        <p:grpSpPr>
          <a:xfrm flipH="1" flipV="1">
            <a:off x="1357291" y="3500441"/>
            <a:ext cx="214314" cy="571493"/>
            <a:chOff x="6000760" y="3698252"/>
            <a:chExt cx="223870" cy="232402"/>
          </a:xfrm>
        </p:grpSpPr>
        <p:cxnSp>
          <p:nvCxnSpPr>
            <p:cNvPr id="117" name="Straight Connector 116"/>
            <p:cNvCxnSpPr/>
            <p:nvPr/>
          </p:nvCxnSpPr>
          <p:spPr>
            <a:xfrm>
              <a:off x="6000760" y="3929066"/>
              <a:ext cx="214314" cy="1588"/>
            </a:xfrm>
            <a:prstGeom prst="line">
              <a:avLst/>
            </a:prstGeom>
            <a:ln>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rot="5400000" flipH="1" flipV="1">
              <a:off x="6108687" y="3813398"/>
              <a:ext cx="231089" cy="797"/>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6000762" y="3698253"/>
              <a:ext cx="214314" cy="1588"/>
            </a:xfrm>
            <a:prstGeom prst="straightConnector1">
              <a:avLst/>
            </a:prstGeom>
            <a:ln>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grpSp>
      <p:grpSp>
        <p:nvGrpSpPr>
          <p:cNvPr id="124" name="Group 59"/>
          <p:cNvGrpSpPr/>
          <p:nvPr/>
        </p:nvGrpSpPr>
        <p:grpSpPr>
          <a:xfrm>
            <a:off x="1643042" y="3530437"/>
            <a:ext cx="1857388" cy="255753"/>
            <a:chOff x="4572000" y="3246663"/>
            <a:chExt cx="1857388" cy="255753"/>
          </a:xfrm>
        </p:grpSpPr>
        <p:grpSp>
          <p:nvGrpSpPr>
            <p:cNvPr id="125" name="Group 62"/>
            <p:cNvGrpSpPr/>
            <p:nvPr/>
          </p:nvGrpSpPr>
          <p:grpSpPr>
            <a:xfrm flipH="1" flipV="1">
              <a:off x="4572000" y="3285726"/>
              <a:ext cx="215108" cy="216692"/>
              <a:chOff x="5999171" y="3785400"/>
              <a:chExt cx="215905" cy="145254"/>
            </a:xfrm>
          </p:grpSpPr>
          <p:cxnSp>
            <p:nvCxnSpPr>
              <p:cNvPr id="127" name="Straight Connector 126"/>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26" name="TextBox 125"/>
            <p:cNvSpPr txBox="1"/>
            <p:nvPr/>
          </p:nvSpPr>
          <p:spPr>
            <a:xfrm>
              <a:off x="4786314" y="3246663"/>
              <a:ext cx="1643074" cy="246221"/>
            </a:xfrm>
            <a:prstGeom prst="rect">
              <a:avLst/>
            </a:prstGeom>
            <a:noFill/>
          </p:spPr>
          <p:txBody>
            <a:bodyPr wrap="square" rtlCol="0">
              <a:spAutoFit/>
            </a:bodyPr>
            <a:lstStyle/>
            <a:p>
              <a:r>
                <a:rPr lang="en-GB" sz="1000" dirty="0" smtClean="0">
                  <a:solidFill>
                    <a:srgbClr val="0000FF"/>
                  </a:solidFill>
                </a:rPr>
                <a:t>Item = _keys[Key]</a:t>
              </a:r>
              <a:endParaRPr lang="en-US" sz="1000" dirty="0">
                <a:solidFill>
                  <a:srgbClr val="0000FF"/>
                </a:solidFill>
              </a:endParaRPr>
            </a:p>
          </p:txBody>
        </p:sp>
      </p:grpSp>
      <p:grpSp>
        <p:nvGrpSpPr>
          <p:cNvPr id="130" name="Group 89"/>
          <p:cNvGrpSpPr/>
          <p:nvPr/>
        </p:nvGrpSpPr>
        <p:grpSpPr>
          <a:xfrm>
            <a:off x="1938318" y="3786189"/>
            <a:ext cx="3214710" cy="500067"/>
            <a:chOff x="1785918" y="2325523"/>
            <a:chExt cx="3214710" cy="500067"/>
          </a:xfrm>
        </p:grpSpPr>
        <p:sp>
          <p:nvSpPr>
            <p:cNvPr id="132" name="Rectangle 131"/>
            <p:cNvSpPr/>
            <p:nvPr/>
          </p:nvSpPr>
          <p:spPr>
            <a:xfrm>
              <a:off x="1785918" y="2357430"/>
              <a:ext cx="3214710" cy="468160"/>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1857356" y="2325523"/>
              <a:ext cx="2786082" cy="276999"/>
            </a:xfrm>
            <a:prstGeom prst="rect">
              <a:avLst/>
            </a:prstGeom>
            <a:noFill/>
          </p:spPr>
          <p:txBody>
            <a:bodyPr wrap="square" rtlCol="0">
              <a:spAutoFit/>
            </a:bodyPr>
            <a:lstStyle/>
            <a:p>
              <a:r>
                <a:rPr lang="en-GB" sz="1200" b="1" dirty="0" smtClean="0">
                  <a:solidFill>
                    <a:srgbClr val="00B050"/>
                  </a:solidFill>
                </a:rPr>
                <a:t>[IF Item = </a:t>
              </a:r>
              <a:r>
                <a:rPr lang="en-GB" sz="1200" b="1" dirty="0" err="1" smtClean="0">
                  <a:solidFill>
                    <a:srgbClr val="00B050"/>
                  </a:solidFill>
                </a:rPr>
                <a:t>propertyEnumValue</a:t>
              </a:r>
              <a:r>
                <a:rPr lang="en-GB" sz="1200" b="1" dirty="0" smtClean="0">
                  <a:solidFill>
                    <a:srgbClr val="00B050"/>
                  </a:solidFill>
                </a:rPr>
                <a:t> THEN]</a:t>
              </a:r>
              <a:endParaRPr lang="en-US" sz="1200" b="1" dirty="0" smtClean="0">
                <a:solidFill>
                  <a:srgbClr val="00B050"/>
                </a:solidFill>
              </a:endParaRPr>
            </a:p>
          </p:txBody>
        </p:sp>
      </p:grpSp>
      <p:sp>
        <p:nvSpPr>
          <p:cNvPr id="134" name="TextBox 133"/>
          <p:cNvSpPr txBox="1"/>
          <p:nvPr/>
        </p:nvSpPr>
        <p:spPr>
          <a:xfrm>
            <a:off x="1928794" y="4040035"/>
            <a:ext cx="1643074" cy="246221"/>
          </a:xfrm>
          <a:prstGeom prst="rect">
            <a:avLst/>
          </a:prstGeom>
          <a:noFill/>
        </p:spPr>
        <p:txBody>
          <a:bodyPr wrap="square" rtlCol="0">
            <a:spAutoFit/>
          </a:bodyPr>
          <a:lstStyle/>
          <a:p>
            <a:r>
              <a:rPr lang="en-GB" sz="1000" dirty="0" smtClean="0">
                <a:solidFill>
                  <a:srgbClr val="0000FF"/>
                </a:solidFill>
              </a:rPr>
              <a:t>Return Key</a:t>
            </a:r>
            <a:endParaRPr lang="en-US" sz="1000" dirty="0">
              <a:solidFill>
                <a:srgbClr val="0000FF"/>
              </a:solidFill>
            </a:endParaRPr>
          </a:p>
        </p:txBody>
      </p:sp>
      <p:sp>
        <p:nvSpPr>
          <p:cNvPr id="136" name="Rectangle 135"/>
          <p:cNvSpPr/>
          <p:nvPr/>
        </p:nvSpPr>
        <p:spPr>
          <a:xfrm flipH="1">
            <a:off x="1571572" y="4786322"/>
            <a:ext cx="71438" cy="10715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137" name="Group 81"/>
          <p:cNvGrpSpPr/>
          <p:nvPr/>
        </p:nvGrpSpPr>
        <p:grpSpPr>
          <a:xfrm>
            <a:off x="-32" y="4540101"/>
            <a:ext cx="1571604" cy="1174915"/>
            <a:chOff x="0" y="793420"/>
            <a:chExt cx="1571604" cy="1174915"/>
          </a:xfrm>
        </p:grpSpPr>
        <p:grpSp>
          <p:nvGrpSpPr>
            <p:cNvPr id="138" name="Group 118"/>
            <p:cNvGrpSpPr/>
            <p:nvPr/>
          </p:nvGrpSpPr>
          <p:grpSpPr>
            <a:xfrm>
              <a:off x="0" y="793420"/>
              <a:ext cx="1571604" cy="278126"/>
              <a:chOff x="-71438" y="6294146"/>
              <a:chExt cx="1571604" cy="278126"/>
            </a:xfrm>
          </p:grpSpPr>
          <p:cxnSp>
            <p:nvCxnSpPr>
              <p:cNvPr id="140" name="Straight Arrow Connector 139"/>
              <p:cNvCxnSpPr/>
              <p:nvPr/>
            </p:nvCxnSpPr>
            <p:spPr>
              <a:xfrm>
                <a:off x="142844" y="657227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71438" y="6294146"/>
                <a:ext cx="1511178" cy="246221"/>
              </a:xfrm>
              <a:prstGeom prst="rect">
                <a:avLst/>
              </a:prstGeom>
              <a:noFill/>
            </p:spPr>
            <p:txBody>
              <a:bodyPr wrap="square" rtlCol="0">
                <a:spAutoFit/>
              </a:bodyPr>
              <a:lstStyle/>
              <a:p>
                <a:pPr algn="r"/>
                <a:r>
                  <a:rPr lang="en-GB" sz="1000" dirty="0" err="1" smtClean="0"/>
                  <a:t>ToEnum</a:t>
                </a:r>
                <a:r>
                  <a:rPr lang="en-GB" sz="1000" dirty="0" smtClean="0"/>
                  <a:t>(</a:t>
                </a:r>
                <a:r>
                  <a:rPr lang="en-GB" sz="1000" dirty="0" err="1" smtClean="0"/>
                  <a:t>KeyValue</a:t>
                </a:r>
                <a:r>
                  <a:rPr lang="en-GB" sz="1000" dirty="0" smtClean="0"/>
                  <a:t>)</a:t>
                </a:r>
                <a:endParaRPr lang="en-US" sz="1000" dirty="0"/>
              </a:p>
            </p:txBody>
          </p:sp>
        </p:grpSp>
        <p:cxnSp>
          <p:nvCxnSpPr>
            <p:cNvPr id="139" name="Straight Arrow Connector 138"/>
            <p:cNvCxnSpPr/>
            <p:nvPr/>
          </p:nvCxnSpPr>
          <p:spPr>
            <a:xfrm>
              <a:off x="214282" y="1968334"/>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42" name="Group 89"/>
          <p:cNvGrpSpPr/>
          <p:nvPr/>
        </p:nvGrpSpPr>
        <p:grpSpPr>
          <a:xfrm>
            <a:off x="1785886" y="4786323"/>
            <a:ext cx="3429024" cy="1071569"/>
            <a:chOff x="1785918" y="2325523"/>
            <a:chExt cx="3429024" cy="1071569"/>
          </a:xfrm>
        </p:grpSpPr>
        <p:sp>
          <p:nvSpPr>
            <p:cNvPr id="143" name="Rectangle 142"/>
            <p:cNvSpPr/>
            <p:nvPr/>
          </p:nvSpPr>
          <p:spPr>
            <a:xfrm>
              <a:off x="1785918" y="2357429"/>
              <a:ext cx="3429024" cy="1039663"/>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p:cNvSpPr txBox="1"/>
            <p:nvPr/>
          </p:nvSpPr>
          <p:spPr>
            <a:xfrm>
              <a:off x="1857356" y="2325523"/>
              <a:ext cx="2786082" cy="276999"/>
            </a:xfrm>
            <a:prstGeom prst="rect">
              <a:avLst/>
            </a:prstGeom>
            <a:noFill/>
          </p:spPr>
          <p:txBody>
            <a:bodyPr wrap="square" rtlCol="0">
              <a:spAutoFit/>
            </a:bodyPr>
            <a:lstStyle/>
            <a:p>
              <a:r>
                <a:rPr lang="en-GB" sz="1200" b="1" dirty="0" smtClean="0">
                  <a:solidFill>
                    <a:srgbClr val="00B050"/>
                  </a:solidFill>
                </a:rPr>
                <a:t>[FOR EACH key IN </a:t>
              </a:r>
              <a:r>
                <a:rPr lang="en-GB" sz="1200" b="1" dirty="0" err="1" smtClean="0">
                  <a:solidFill>
                    <a:srgbClr val="00B050"/>
                  </a:solidFill>
                </a:rPr>
                <a:t>propertyKeys</a:t>
              </a:r>
              <a:r>
                <a:rPr lang="en-GB" sz="1200" b="1" dirty="0" smtClean="0">
                  <a:solidFill>
                    <a:srgbClr val="00B050"/>
                  </a:solidFill>
                </a:rPr>
                <a:t>]</a:t>
              </a:r>
              <a:endParaRPr lang="en-US" sz="1200" b="1" dirty="0" smtClean="0">
                <a:solidFill>
                  <a:srgbClr val="00B050"/>
                </a:solidFill>
              </a:endParaRPr>
            </a:p>
          </p:txBody>
        </p:sp>
      </p:grpSp>
      <p:grpSp>
        <p:nvGrpSpPr>
          <p:cNvPr id="147" name="Group 62"/>
          <p:cNvGrpSpPr/>
          <p:nvPr/>
        </p:nvGrpSpPr>
        <p:grpSpPr>
          <a:xfrm flipH="1" flipV="1">
            <a:off x="1357302" y="5000647"/>
            <a:ext cx="214282" cy="571495"/>
            <a:chOff x="6000760" y="3698251"/>
            <a:chExt cx="223837" cy="232403"/>
          </a:xfrm>
        </p:grpSpPr>
        <p:cxnSp>
          <p:nvCxnSpPr>
            <p:cNvPr id="148" name="Straight Connector 147"/>
            <p:cNvCxnSpPr/>
            <p:nvPr/>
          </p:nvCxnSpPr>
          <p:spPr>
            <a:xfrm>
              <a:off x="6000760" y="3929066"/>
              <a:ext cx="214314" cy="1588"/>
            </a:xfrm>
            <a:prstGeom prst="line">
              <a:avLst/>
            </a:prstGeom>
            <a:ln>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5400000" flipH="1" flipV="1">
              <a:off x="6108670" y="3813414"/>
              <a:ext cx="231089" cy="764"/>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6000762" y="3698253"/>
              <a:ext cx="214314" cy="1588"/>
            </a:xfrm>
            <a:prstGeom prst="straightConnector1">
              <a:avLst/>
            </a:prstGeom>
            <a:ln>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grpSp>
      <p:grpSp>
        <p:nvGrpSpPr>
          <p:cNvPr id="151" name="Group 59"/>
          <p:cNvGrpSpPr/>
          <p:nvPr/>
        </p:nvGrpSpPr>
        <p:grpSpPr>
          <a:xfrm>
            <a:off x="1643010" y="5030635"/>
            <a:ext cx="1857388" cy="255753"/>
            <a:chOff x="4572000" y="3246663"/>
            <a:chExt cx="1857388" cy="255753"/>
          </a:xfrm>
        </p:grpSpPr>
        <p:grpSp>
          <p:nvGrpSpPr>
            <p:cNvPr id="152" name="Group 62"/>
            <p:cNvGrpSpPr/>
            <p:nvPr/>
          </p:nvGrpSpPr>
          <p:grpSpPr>
            <a:xfrm flipH="1" flipV="1">
              <a:off x="4572000" y="3285728"/>
              <a:ext cx="215108" cy="216692"/>
              <a:chOff x="5999171" y="3785400"/>
              <a:chExt cx="215905" cy="145254"/>
            </a:xfrm>
          </p:grpSpPr>
          <p:cxnSp>
            <p:nvCxnSpPr>
              <p:cNvPr id="154" name="Straight Connector 153"/>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53" name="TextBox 152"/>
            <p:cNvSpPr txBox="1"/>
            <p:nvPr/>
          </p:nvSpPr>
          <p:spPr>
            <a:xfrm>
              <a:off x="4786314" y="3246663"/>
              <a:ext cx="1643074" cy="246221"/>
            </a:xfrm>
            <a:prstGeom prst="rect">
              <a:avLst/>
            </a:prstGeom>
            <a:noFill/>
          </p:spPr>
          <p:txBody>
            <a:bodyPr wrap="square" rtlCol="0">
              <a:spAutoFit/>
            </a:bodyPr>
            <a:lstStyle/>
            <a:p>
              <a:r>
                <a:rPr lang="en-GB" sz="1000" dirty="0" smtClean="0">
                  <a:solidFill>
                    <a:srgbClr val="0000FF"/>
                  </a:solidFill>
                </a:rPr>
                <a:t>Item = _keys[Key]</a:t>
              </a:r>
              <a:endParaRPr lang="en-US" sz="1000" dirty="0">
                <a:solidFill>
                  <a:srgbClr val="0000FF"/>
                </a:solidFill>
              </a:endParaRPr>
            </a:p>
          </p:txBody>
        </p:sp>
      </p:grpSp>
      <p:grpSp>
        <p:nvGrpSpPr>
          <p:cNvPr id="157" name="Group 89"/>
          <p:cNvGrpSpPr/>
          <p:nvPr/>
        </p:nvGrpSpPr>
        <p:grpSpPr>
          <a:xfrm>
            <a:off x="1938286" y="5286387"/>
            <a:ext cx="3214710" cy="500067"/>
            <a:chOff x="1785918" y="2325523"/>
            <a:chExt cx="3214710" cy="500067"/>
          </a:xfrm>
        </p:grpSpPr>
        <p:sp>
          <p:nvSpPr>
            <p:cNvPr id="158" name="Rectangle 157"/>
            <p:cNvSpPr/>
            <p:nvPr/>
          </p:nvSpPr>
          <p:spPr>
            <a:xfrm>
              <a:off x="1785918" y="2357430"/>
              <a:ext cx="3214710" cy="468160"/>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TextBox 158"/>
            <p:cNvSpPr txBox="1"/>
            <p:nvPr/>
          </p:nvSpPr>
          <p:spPr>
            <a:xfrm>
              <a:off x="1857356" y="2325523"/>
              <a:ext cx="2786082" cy="276999"/>
            </a:xfrm>
            <a:prstGeom prst="rect">
              <a:avLst/>
            </a:prstGeom>
            <a:noFill/>
          </p:spPr>
          <p:txBody>
            <a:bodyPr wrap="square" rtlCol="0">
              <a:spAutoFit/>
            </a:bodyPr>
            <a:lstStyle/>
            <a:p>
              <a:r>
                <a:rPr lang="en-GB" sz="1200" b="1" dirty="0" smtClean="0">
                  <a:solidFill>
                    <a:srgbClr val="00B050"/>
                  </a:solidFill>
                </a:rPr>
                <a:t>[IF Key = </a:t>
              </a:r>
              <a:r>
                <a:rPr lang="en-GB" sz="1200" b="1" dirty="0" err="1" smtClean="0">
                  <a:solidFill>
                    <a:srgbClr val="00B050"/>
                  </a:solidFill>
                </a:rPr>
                <a:t>KeyValue</a:t>
              </a:r>
              <a:r>
                <a:rPr lang="en-GB" sz="1200" b="1" dirty="0" smtClean="0">
                  <a:solidFill>
                    <a:srgbClr val="00B050"/>
                  </a:solidFill>
                </a:rPr>
                <a:t> THEN]</a:t>
              </a:r>
              <a:endParaRPr lang="en-US" sz="1200" b="1" dirty="0" smtClean="0">
                <a:solidFill>
                  <a:srgbClr val="00B050"/>
                </a:solidFill>
              </a:endParaRPr>
            </a:p>
          </p:txBody>
        </p:sp>
      </p:grpSp>
      <p:sp>
        <p:nvSpPr>
          <p:cNvPr id="160" name="TextBox 159"/>
          <p:cNvSpPr txBox="1"/>
          <p:nvPr/>
        </p:nvSpPr>
        <p:spPr>
          <a:xfrm>
            <a:off x="1928762" y="5540233"/>
            <a:ext cx="1643074" cy="246221"/>
          </a:xfrm>
          <a:prstGeom prst="rect">
            <a:avLst/>
          </a:prstGeom>
          <a:noFill/>
        </p:spPr>
        <p:txBody>
          <a:bodyPr wrap="square" rtlCol="0">
            <a:spAutoFit/>
          </a:bodyPr>
          <a:lstStyle/>
          <a:p>
            <a:r>
              <a:rPr lang="en-GB" sz="1000" dirty="0" smtClean="0">
                <a:solidFill>
                  <a:srgbClr val="0000FF"/>
                </a:solidFill>
              </a:rPr>
              <a:t>Return Item</a:t>
            </a:r>
            <a:endParaRPr lang="en-US" sz="1000" dirty="0">
              <a:solidFill>
                <a:srgbClr val="0000FF"/>
              </a:solidFill>
            </a:endParaRPr>
          </a:p>
        </p:txBody>
      </p:sp>
      <p:grpSp>
        <p:nvGrpSpPr>
          <p:cNvPr id="162" name="Group 161"/>
          <p:cNvGrpSpPr/>
          <p:nvPr/>
        </p:nvGrpSpPr>
        <p:grpSpPr>
          <a:xfrm>
            <a:off x="5357818" y="71414"/>
            <a:ext cx="928694" cy="6643710"/>
            <a:chOff x="5357818" y="71414"/>
            <a:chExt cx="928694" cy="6643710"/>
          </a:xfrm>
        </p:grpSpPr>
        <p:grpSp>
          <p:nvGrpSpPr>
            <p:cNvPr id="4" name="Group 70"/>
            <p:cNvGrpSpPr/>
            <p:nvPr/>
          </p:nvGrpSpPr>
          <p:grpSpPr>
            <a:xfrm>
              <a:off x="5357818" y="71414"/>
              <a:ext cx="928694" cy="6643710"/>
              <a:chOff x="7715272" y="357166"/>
              <a:chExt cx="928694" cy="6643710"/>
            </a:xfrm>
          </p:grpSpPr>
          <p:sp>
            <p:nvSpPr>
              <p:cNvPr id="168" name="Round Diagonal Corner Rectangle 167"/>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XmlNode</a:t>
                </a:r>
                <a:endParaRPr lang="en-GB" sz="1000" dirty="0" smtClean="0">
                  <a:solidFill>
                    <a:schemeClr val="tx1"/>
                  </a:solidFill>
                </a:endParaRPr>
              </a:p>
            </p:txBody>
          </p:sp>
          <p:cxnSp>
            <p:nvCxnSpPr>
              <p:cNvPr id="170" name="Straight Connector 169"/>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61" name="Rectangle 160"/>
            <p:cNvSpPr/>
            <p:nvPr/>
          </p:nvSpPr>
          <p:spPr>
            <a:xfrm flipH="1">
              <a:off x="5857884" y="1000108"/>
              <a:ext cx="71438" cy="135732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64" name="Group 163"/>
          <p:cNvGrpSpPr/>
          <p:nvPr/>
        </p:nvGrpSpPr>
        <p:grpSpPr>
          <a:xfrm>
            <a:off x="3929058" y="71414"/>
            <a:ext cx="928694" cy="6643710"/>
            <a:chOff x="3929058" y="71414"/>
            <a:chExt cx="928694" cy="6643710"/>
          </a:xfrm>
        </p:grpSpPr>
        <p:grpSp>
          <p:nvGrpSpPr>
            <p:cNvPr id="3" name="Group 70"/>
            <p:cNvGrpSpPr/>
            <p:nvPr/>
          </p:nvGrpSpPr>
          <p:grpSpPr>
            <a:xfrm>
              <a:off x="3929058" y="71414"/>
              <a:ext cx="928694" cy="6643710"/>
              <a:chOff x="7715272" y="357166"/>
              <a:chExt cx="928694" cy="6643710"/>
            </a:xfrm>
          </p:grpSpPr>
          <p:sp>
            <p:nvSpPr>
              <p:cNvPr id="144" name="Round Diagonal Corner Rectangle 143"/>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Xml</a:t>
                </a:r>
              </a:p>
              <a:p>
                <a:pPr algn="ctr"/>
                <a:r>
                  <a:rPr lang="en-GB" sz="1000" dirty="0" smtClean="0">
                    <a:solidFill>
                      <a:schemeClr val="tx1"/>
                    </a:solidFill>
                  </a:rPr>
                  <a:t>Document</a:t>
                </a:r>
                <a:endParaRPr lang="en-US" sz="1000" dirty="0">
                  <a:solidFill>
                    <a:schemeClr val="tx1"/>
                  </a:solidFill>
                </a:endParaRPr>
              </a:p>
            </p:txBody>
          </p:sp>
          <p:cxnSp>
            <p:nvCxnSpPr>
              <p:cNvPr id="146" name="Straight Connector 145"/>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63" name="Rectangle 162"/>
            <p:cNvSpPr/>
            <p:nvPr/>
          </p:nvSpPr>
          <p:spPr>
            <a:xfrm flipH="1">
              <a:off x="4429124" y="1714488"/>
              <a:ext cx="71438"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0"/>
          <p:cNvGrpSpPr/>
          <p:nvPr/>
        </p:nvGrpSpPr>
        <p:grpSpPr>
          <a:xfrm>
            <a:off x="2500298" y="71414"/>
            <a:ext cx="928694" cy="6643710"/>
            <a:chOff x="7715272" y="357166"/>
            <a:chExt cx="928694" cy="6643710"/>
          </a:xfrm>
        </p:grpSpPr>
        <p:sp>
          <p:nvSpPr>
            <p:cNvPr id="120" name="Round Diagonal Corner Rectangle 119"/>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a:p>
              <a:pPr algn="ctr"/>
              <a:r>
                <a:rPr lang="en-GB" sz="1000" dirty="0" smtClean="0">
                  <a:solidFill>
                    <a:schemeClr val="tx1"/>
                  </a:solidFill>
                </a:rPr>
                <a:t>Collection</a:t>
              </a:r>
              <a:endParaRPr lang="en-US" sz="1000" dirty="0">
                <a:solidFill>
                  <a:schemeClr val="tx1"/>
                </a:solidFill>
              </a:endParaRP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3" name="Group 70"/>
          <p:cNvGrpSpPr/>
          <p:nvPr/>
        </p:nvGrpSpPr>
        <p:grpSpPr>
          <a:xfrm>
            <a:off x="3929058" y="71414"/>
            <a:ext cx="928694" cy="6643710"/>
            <a:chOff x="7715272" y="357166"/>
            <a:chExt cx="928694" cy="6643710"/>
          </a:xfrm>
        </p:grpSpPr>
        <p:sp>
          <p:nvSpPr>
            <p:cNvPr id="144" name="Round Diagonal Corner Rectangle 143"/>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Xml</a:t>
              </a:r>
            </a:p>
            <a:p>
              <a:pPr algn="ctr"/>
              <a:r>
                <a:rPr lang="en-GB" sz="1000" dirty="0" smtClean="0">
                  <a:solidFill>
                    <a:schemeClr val="tx1"/>
                  </a:solidFill>
                </a:rPr>
                <a:t>Document</a:t>
              </a:r>
              <a:endParaRPr lang="en-US" sz="1000" dirty="0">
                <a:solidFill>
                  <a:schemeClr val="tx1"/>
                </a:solidFill>
              </a:endParaRPr>
            </a:p>
          </p:txBody>
        </p:sp>
        <p:cxnSp>
          <p:nvCxnSpPr>
            <p:cNvPr id="146" name="Straight Connector 145"/>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4" name="Group 70"/>
          <p:cNvGrpSpPr/>
          <p:nvPr/>
        </p:nvGrpSpPr>
        <p:grpSpPr>
          <a:xfrm>
            <a:off x="5357818" y="71414"/>
            <a:ext cx="928694" cy="6643710"/>
            <a:chOff x="7715272" y="357166"/>
            <a:chExt cx="928694" cy="6643710"/>
          </a:xfrm>
        </p:grpSpPr>
        <p:sp>
          <p:nvSpPr>
            <p:cNvPr id="168" name="Round Diagonal Corner Rectangle 167"/>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XmlNode</a:t>
              </a:r>
              <a:endParaRPr lang="en-GB" sz="1000" dirty="0" smtClean="0">
                <a:solidFill>
                  <a:schemeClr val="tx1"/>
                </a:solidFill>
              </a:endParaRPr>
            </a:p>
          </p:txBody>
        </p:sp>
        <p:cxnSp>
          <p:nvCxnSpPr>
            <p:cNvPr id="170" name="Straight Connector 169"/>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6" name="Group 70"/>
          <p:cNvGrpSpPr/>
          <p:nvPr/>
        </p:nvGrpSpPr>
        <p:grpSpPr>
          <a:xfrm>
            <a:off x="1071570" y="71414"/>
            <a:ext cx="928694" cy="6643714"/>
            <a:chOff x="7715272" y="357166"/>
            <a:chExt cx="928694" cy="6643714"/>
          </a:xfrm>
        </p:grpSpPr>
        <p:sp>
          <p:nvSpPr>
            <p:cNvPr id="131" name="Round Diagonal Corner Rectangle 130"/>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DataItem</a:t>
              </a:r>
            </a:p>
            <a:p>
              <a:pPr algn="ctr"/>
              <a:r>
                <a:rPr lang="en-GB" sz="1000" dirty="0" smtClean="0">
                  <a:solidFill>
                    <a:schemeClr val="tx1"/>
                  </a:solidFill>
                </a:rPr>
                <a:t>Base</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10" name="Group 70"/>
          <p:cNvGrpSpPr/>
          <p:nvPr/>
        </p:nvGrpSpPr>
        <p:grpSpPr>
          <a:xfrm>
            <a:off x="6858016" y="71414"/>
            <a:ext cx="928694" cy="6643710"/>
            <a:chOff x="7715272" y="357166"/>
            <a:chExt cx="928694" cy="6643710"/>
          </a:xfrm>
        </p:grpSpPr>
        <p:sp>
          <p:nvSpPr>
            <p:cNvPr id="175" name="Round Diagonal Corner Rectangle 174"/>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Concrete</a:t>
              </a:r>
            </a:p>
            <a:p>
              <a:pPr algn="ctr"/>
              <a:r>
                <a:rPr lang="en-GB" sz="1000" dirty="0" smtClean="0">
                  <a:solidFill>
                    <a:schemeClr val="tx1"/>
                  </a:solidFill>
                </a:rPr>
                <a:t>DataItem</a:t>
              </a:r>
            </a:p>
          </p:txBody>
        </p:sp>
        <p:cxnSp>
          <p:nvCxnSpPr>
            <p:cNvPr id="177" name="Straight Connector 176"/>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13" name="Group 59"/>
          <p:cNvGrpSpPr/>
          <p:nvPr/>
        </p:nvGrpSpPr>
        <p:grpSpPr>
          <a:xfrm>
            <a:off x="7429520" y="1460643"/>
            <a:ext cx="1214446" cy="400110"/>
            <a:chOff x="4572000" y="3207132"/>
            <a:chExt cx="1214446" cy="400110"/>
          </a:xfrm>
        </p:grpSpPr>
        <p:grpSp>
          <p:nvGrpSpPr>
            <p:cNvPr id="14" name="Group 62"/>
            <p:cNvGrpSpPr/>
            <p:nvPr/>
          </p:nvGrpSpPr>
          <p:grpSpPr>
            <a:xfrm flipH="1" flipV="1">
              <a:off x="4572000" y="3285722"/>
              <a:ext cx="215108" cy="216692"/>
              <a:chOff x="5999171" y="3785400"/>
              <a:chExt cx="215905" cy="145254"/>
            </a:xfrm>
          </p:grpSpPr>
          <p:cxnSp>
            <p:nvCxnSpPr>
              <p:cNvPr id="103" name="Straight Connector 102"/>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4786314" y="3207132"/>
              <a:ext cx="1000132" cy="400110"/>
            </a:xfrm>
            <a:prstGeom prst="rect">
              <a:avLst/>
            </a:prstGeom>
            <a:noFill/>
          </p:spPr>
          <p:txBody>
            <a:bodyPr wrap="square" rtlCol="0">
              <a:spAutoFit/>
            </a:bodyPr>
            <a:lstStyle/>
            <a:p>
              <a:r>
                <a:rPr lang="en-GB" sz="1000" dirty="0" smtClean="0"/>
                <a:t>Parse value to required type</a:t>
              </a:r>
              <a:endParaRPr lang="en-US" sz="1000" dirty="0"/>
            </a:p>
          </p:txBody>
        </p:sp>
      </p:grpSp>
      <p:grpSp>
        <p:nvGrpSpPr>
          <p:cNvPr id="66" name="Group 65"/>
          <p:cNvGrpSpPr/>
          <p:nvPr/>
        </p:nvGrpSpPr>
        <p:grpSpPr>
          <a:xfrm>
            <a:off x="5929322" y="814312"/>
            <a:ext cx="1428760" cy="717769"/>
            <a:chOff x="5929322" y="3671832"/>
            <a:chExt cx="1428760" cy="717769"/>
          </a:xfrm>
        </p:grpSpPr>
        <p:grpSp>
          <p:nvGrpSpPr>
            <p:cNvPr id="67" name="Group 133"/>
            <p:cNvGrpSpPr/>
            <p:nvPr/>
          </p:nvGrpSpPr>
          <p:grpSpPr>
            <a:xfrm>
              <a:off x="5929322" y="3671832"/>
              <a:ext cx="1428760" cy="400110"/>
              <a:chOff x="5929322" y="917657"/>
              <a:chExt cx="1428760" cy="400110"/>
            </a:xfrm>
          </p:grpSpPr>
          <p:cxnSp>
            <p:nvCxnSpPr>
              <p:cNvPr id="71" name="Straight Arrow Connector 70"/>
              <p:cNvCxnSpPr/>
              <p:nvPr/>
            </p:nvCxnSpPr>
            <p:spPr>
              <a:xfrm rot="10800000">
                <a:off x="5929322" y="1246329"/>
                <a:ext cx="142876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000760" y="917657"/>
                <a:ext cx="1357322" cy="400110"/>
              </a:xfrm>
              <a:prstGeom prst="rect">
                <a:avLst/>
              </a:prstGeom>
              <a:noFill/>
            </p:spPr>
            <p:txBody>
              <a:bodyPr wrap="square" rtlCol="0">
                <a:spAutoFit/>
              </a:bodyPr>
              <a:lstStyle/>
              <a:p>
                <a:r>
                  <a:rPr lang="en-GB" sz="1000" dirty="0" smtClean="0"/>
                  <a:t>Attributes[Property</a:t>
                </a:r>
              </a:p>
              <a:p>
                <a:r>
                  <a:rPr lang="en-GB" sz="1000" dirty="0" smtClean="0"/>
                  <a:t>Key].Value</a:t>
                </a:r>
                <a:endParaRPr lang="en-US" sz="1000" dirty="0"/>
              </a:p>
            </p:txBody>
          </p:sp>
        </p:grpSp>
        <p:grpSp>
          <p:nvGrpSpPr>
            <p:cNvPr id="68" name="Group 137"/>
            <p:cNvGrpSpPr/>
            <p:nvPr/>
          </p:nvGrpSpPr>
          <p:grpSpPr>
            <a:xfrm>
              <a:off x="5929322" y="4143380"/>
              <a:ext cx="1428760" cy="246221"/>
              <a:chOff x="5929322" y="1142984"/>
              <a:chExt cx="1428760" cy="246221"/>
            </a:xfrm>
          </p:grpSpPr>
          <p:cxnSp>
            <p:nvCxnSpPr>
              <p:cNvPr id="69" name="Straight Arrow Connector 68"/>
              <p:cNvCxnSpPr/>
              <p:nvPr/>
            </p:nvCxnSpPr>
            <p:spPr>
              <a:xfrm rot="10800000" flipV="1">
                <a:off x="5929322" y="1357298"/>
                <a:ext cx="1428760"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929322" y="1142984"/>
                <a:ext cx="857256" cy="246221"/>
              </a:xfrm>
              <a:prstGeom prst="rect">
                <a:avLst/>
              </a:prstGeom>
              <a:noFill/>
            </p:spPr>
            <p:txBody>
              <a:bodyPr wrap="square" rtlCol="0">
                <a:spAutoFit/>
              </a:bodyPr>
              <a:lstStyle/>
              <a:p>
                <a:r>
                  <a:rPr lang="en-GB" sz="1000" dirty="0" smtClean="0"/>
                  <a:t>String</a:t>
                </a:r>
                <a:endParaRPr lang="en-US" sz="1000" dirty="0"/>
              </a:p>
            </p:txBody>
          </p:sp>
        </p:grpSp>
      </p:grpSp>
      <p:cxnSp>
        <p:nvCxnSpPr>
          <p:cNvPr id="73" name="Straight Arrow Connector 72"/>
          <p:cNvCxnSpPr/>
          <p:nvPr/>
        </p:nvCxnSpPr>
        <p:spPr>
          <a:xfrm>
            <a:off x="285720" y="1785926"/>
            <a:ext cx="7072362" cy="1588"/>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85720" y="1603520"/>
            <a:ext cx="1000132" cy="246221"/>
          </a:xfrm>
          <a:prstGeom prst="rect">
            <a:avLst/>
          </a:prstGeom>
          <a:noFill/>
        </p:spPr>
        <p:txBody>
          <a:bodyPr wrap="square" rtlCol="0">
            <a:spAutoFit/>
          </a:bodyPr>
          <a:lstStyle/>
          <a:p>
            <a:pPr algn="r"/>
            <a:r>
              <a:rPr lang="en-GB" sz="1000" dirty="0" smtClean="0"/>
              <a:t>Value</a:t>
            </a:r>
            <a:endParaRPr lang="en-US" sz="1000" dirty="0"/>
          </a:p>
        </p:txBody>
      </p:sp>
      <p:sp>
        <p:nvSpPr>
          <p:cNvPr id="75" name="Rectangle 74"/>
          <p:cNvSpPr/>
          <p:nvPr/>
        </p:nvSpPr>
        <p:spPr>
          <a:xfrm flipH="1">
            <a:off x="5857882" y="1112977"/>
            <a:ext cx="71440" cy="38719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80" name="Group 59"/>
          <p:cNvGrpSpPr/>
          <p:nvPr/>
        </p:nvGrpSpPr>
        <p:grpSpPr>
          <a:xfrm>
            <a:off x="7429520" y="2214554"/>
            <a:ext cx="2071702" cy="400110"/>
            <a:chOff x="4572000" y="3207132"/>
            <a:chExt cx="2071702" cy="400110"/>
          </a:xfrm>
        </p:grpSpPr>
        <p:grpSp>
          <p:nvGrpSpPr>
            <p:cNvPr id="81" name="Group 62"/>
            <p:cNvGrpSpPr/>
            <p:nvPr/>
          </p:nvGrpSpPr>
          <p:grpSpPr>
            <a:xfrm flipH="1" flipV="1">
              <a:off x="4572000" y="3285724"/>
              <a:ext cx="215108" cy="216692"/>
              <a:chOff x="5999171" y="3785400"/>
              <a:chExt cx="215905" cy="145254"/>
            </a:xfrm>
          </p:grpSpPr>
          <p:cxnSp>
            <p:nvCxnSpPr>
              <p:cNvPr id="83" name="Straight Connector 82"/>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4786314" y="3207132"/>
              <a:ext cx="1857388" cy="400110"/>
            </a:xfrm>
            <a:prstGeom prst="rect">
              <a:avLst/>
            </a:prstGeom>
            <a:noFill/>
          </p:spPr>
          <p:txBody>
            <a:bodyPr wrap="square" rtlCol="0">
              <a:spAutoFit/>
            </a:bodyPr>
            <a:lstStyle/>
            <a:p>
              <a:r>
                <a:rPr lang="en-GB" sz="1000" dirty="0" smtClean="0"/>
                <a:t>SetProperty(</a:t>
              </a:r>
              <a:r>
                <a:rPr lang="en-GB" sz="1000" dirty="0" err="1" smtClean="0"/>
                <a:t>propertyKey</a:t>
              </a:r>
              <a:r>
                <a:rPr lang="en-GB" sz="1000" dirty="0" smtClean="0"/>
                <a:t>, </a:t>
              </a:r>
              <a:r>
                <a:rPr lang="en-GB" sz="1000" dirty="0" err="1" smtClean="0"/>
                <a:t>Value.ToString</a:t>
              </a:r>
              <a:r>
                <a:rPr lang="en-GB" sz="1000" dirty="0" smtClean="0"/>
                <a:t>())</a:t>
              </a:r>
              <a:endParaRPr lang="en-US" sz="1000" dirty="0"/>
            </a:p>
          </p:txBody>
        </p:sp>
      </p:grpSp>
      <p:grpSp>
        <p:nvGrpSpPr>
          <p:cNvPr id="62" name="Group 61"/>
          <p:cNvGrpSpPr/>
          <p:nvPr/>
        </p:nvGrpSpPr>
        <p:grpSpPr>
          <a:xfrm>
            <a:off x="214282" y="571480"/>
            <a:ext cx="7143800" cy="246221"/>
            <a:chOff x="214282" y="571480"/>
            <a:chExt cx="7143800" cy="246221"/>
          </a:xfrm>
        </p:grpSpPr>
        <p:sp>
          <p:nvSpPr>
            <p:cNvPr id="123" name="TextBox 122"/>
            <p:cNvSpPr txBox="1"/>
            <p:nvPr/>
          </p:nvSpPr>
          <p:spPr>
            <a:xfrm>
              <a:off x="428596" y="571480"/>
              <a:ext cx="1082582" cy="246221"/>
            </a:xfrm>
            <a:prstGeom prst="rect">
              <a:avLst/>
            </a:prstGeom>
            <a:noFill/>
          </p:spPr>
          <p:txBody>
            <a:bodyPr wrap="square" rtlCol="0">
              <a:spAutoFit/>
            </a:bodyPr>
            <a:lstStyle/>
            <a:p>
              <a:pPr algn="r"/>
              <a:r>
                <a:rPr lang="en-GB" sz="1000" dirty="0" smtClean="0">
                  <a:solidFill>
                    <a:srgbClr val="0000FF"/>
                  </a:solidFill>
                </a:rPr>
                <a:t>Property[Getter]</a:t>
              </a:r>
              <a:endParaRPr lang="en-US" sz="1000" dirty="0">
                <a:solidFill>
                  <a:srgbClr val="0000FF"/>
                </a:solidFill>
              </a:endParaRPr>
            </a:p>
          </p:txBody>
        </p:sp>
        <p:cxnSp>
          <p:nvCxnSpPr>
            <p:cNvPr id="50" name="Straight Arrow Connector 49"/>
            <p:cNvCxnSpPr/>
            <p:nvPr/>
          </p:nvCxnSpPr>
          <p:spPr>
            <a:xfrm>
              <a:off x="214282" y="785794"/>
              <a:ext cx="714380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sp>
        <p:nvSpPr>
          <p:cNvPr id="52" name="Rectangle 51"/>
          <p:cNvSpPr/>
          <p:nvPr/>
        </p:nvSpPr>
        <p:spPr>
          <a:xfrm flipH="1">
            <a:off x="7358082" y="785794"/>
            <a:ext cx="71438" cy="10001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8" name="Rectangle 57"/>
          <p:cNvSpPr/>
          <p:nvPr/>
        </p:nvSpPr>
        <p:spPr>
          <a:xfrm flipH="1">
            <a:off x="7358078" y="2175023"/>
            <a:ext cx="71441" cy="53959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64" name="Group 63"/>
          <p:cNvGrpSpPr/>
          <p:nvPr/>
        </p:nvGrpSpPr>
        <p:grpSpPr>
          <a:xfrm>
            <a:off x="214282" y="1968333"/>
            <a:ext cx="7143800" cy="246221"/>
            <a:chOff x="214282" y="571480"/>
            <a:chExt cx="7143800" cy="246221"/>
          </a:xfrm>
        </p:grpSpPr>
        <p:sp>
          <p:nvSpPr>
            <p:cNvPr id="65" name="TextBox 64"/>
            <p:cNvSpPr txBox="1"/>
            <p:nvPr/>
          </p:nvSpPr>
          <p:spPr>
            <a:xfrm>
              <a:off x="428596" y="571480"/>
              <a:ext cx="1082582" cy="246221"/>
            </a:xfrm>
            <a:prstGeom prst="rect">
              <a:avLst/>
            </a:prstGeom>
            <a:noFill/>
          </p:spPr>
          <p:txBody>
            <a:bodyPr wrap="square" rtlCol="0">
              <a:spAutoFit/>
            </a:bodyPr>
            <a:lstStyle/>
            <a:p>
              <a:pPr algn="r"/>
              <a:r>
                <a:rPr lang="en-GB" sz="1000" dirty="0" smtClean="0">
                  <a:solidFill>
                    <a:srgbClr val="0000FF"/>
                  </a:solidFill>
                </a:rPr>
                <a:t>Property[Setter]</a:t>
              </a:r>
              <a:endParaRPr lang="en-US" sz="1000" dirty="0">
                <a:solidFill>
                  <a:srgbClr val="0000FF"/>
                </a:solidFill>
              </a:endParaRPr>
            </a:p>
          </p:txBody>
        </p:sp>
        <p:cxnSp>
          <p:nvCxnSpPr>
            <p:cNvPr id="86" name="Straight Arrow Connector 85"/>
            <p:cNvCxnSpPr/>
            <p:nvPr/>
          </p:nvCxnSpPr>
          <p:spPr>
            <a:xfrm>
              <a:off x="214282" y="785794"/>
              <a:ext cx="714380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cxnSp>
        <p:nvCxnSpPr>
          <p:cNvPr id="87" name="Straight Arrow Connector 86"/>
          <p:cNvCxnSpPr/>
          <p:nvPr/>
        </p:nvCxnSpPr>
        <p:spPr>
          <a:xfrm>
            <a:off x="285720" y="2641594"/>
            <a:ext cx="7072362" cy="1588"/>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0"/>
          <p:cNvGrpSpPr/>
          <p:nvPr/>
        </p:nvGrpSpPr>
        <p:grpSpPr>
          <a:xfrm>
            <a:off x="2500298" y="71414"/>
            <a:ext cx="928694" cy="6643710"/>
            <a:chOff x="7715272" y="357166"/>
            <a:chExt cx="928694" cy="6643710"/>
          </a:xfrm>
        </p:grpSpPr>
        <p:sp>
          <p:nvSpPr>
            <p:cNvPr id="120" name="Round Diagonal Corner Rectangle 119"/>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a:p>
              <a:pPr algn="ctr"/>
              <a:r>
                <a:rPr lang="en-GB" sz="1000" dirty="0" smtClean="0">
                  <a:solidFill>
                    <a:schemeClr val="tx1"/>
                  </a:solidFill>
                </a:rPr>
                <a:t>Collection</a:t>
              </a:r>
              <a:endParaRPr lang="en-US" sz="1000" dirty="0">
                <a:solidFill>
                  <a:schemeClr val="tx1"/>
                </a:solidFill>
              </a:endParaRP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3" name="Group 70"/>
          <p:cNvGrpSpPr/>
          <p:nvPr/>
        </p:nvGrpSpPr>
        <p:grpSpPr>
          <a:xfrm>
            <a:off x="3929058" y="71414"/>
            <a:ext cx="928694" cy="6643710"/>
            <a:chOff x="7715272" y="357166"/>
            <a:chExt cx="928694" cy="6643710"/>
          </a:xfrm>
        </p:grpSpPr>
        <p:sp>
          <p:nvSpPr>
            <p:cNvPr id="144" name="Round Diagonal Corner Rectangle 143"/>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Xml</a:t>
              </a:r>
            </a:p>
            <a:p>
              <a:pPr algn="ctr"/>
              <a:r>
                <a:rPr lang="en-GB" sz="1000" dirty="0" smtClean="0">
                  <a:solidFill>
                    <a:schemeClr val="tx1"/>
                  </a:solidFill>
                </a:rPr>
                <a:t>Document</a:t>
              </a:r>
              <a:endParaRPr lang="en-US" sz="1000" dirty="0">
                <a:solidFill>
                  <a:schemeClr val="tx1"/>
                </a:solidFill>
              </a:endParaRPr>
            </a:p>
          </p:txBody>
        </p:sp>
        <p:cxnSp>
          <p:nvCxnSpPr>
            <p:cNvPr id="146" name="Straight Connector 145"/>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4" name="Group 70"/>
          <p:cNvGrpSpPr/>
          <p:nvPr/>
        </p:nvGrpSpPr>
        <p:grpSpPr>
          <a:xfrm>
            <a:off x="5357818" y="71414"/>
            <a:ext cx="928694" cy="6643710"/>
            <a:chOff x="7715272" y="357166"/>
            <a:chExt cx="928694" cy="6643710"/>
          </a:xfrm>
        </p:grpSpPr>
        <p:sp>
          <p:nvSpPr>
            <p:cNvPr id="168" name="Round Diagonal Corner Rectangle 167"/>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XmlNode</a:t>
              </a:r>
              <a:endParaRPr lang="en-GB" sz="1000" dirty="0" smtClean="0">
                <a:solidFill>
                  <a:schemeClr val="tx1"/>
                </a:solidFill>
              </a:endParaRPr>
            </a:p>
          </p:txBody>
        </p:sp>
        <p:cxnSp>
          <p:nvCxnSpPr>
            <p:cNvPr id="170" name="Straight Connector 169"/>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5" name="Group 70"/>
          <p:cNvGrpSpPr/>
          <p:nvPr/>
        </p:nvGrpSpPr>
        <p:grpSpPr>
          <a:xfrm>
            <a:off x="1071570" y="71414"/>
            <a:ext cx="928694" cy="6643714"/>
            <a:chOff x="7715272" y="357166"/>
            <a:chExt cx="928694" cy="6643714"/>
          </a:xfrm>
        </p:grpSpPr>
        <p:sp>
          <p:nvSpPr>
            <p:cNvPr id="131" name="Round Diagonal Corner Rectangle 130"/>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DataItem</a:t>
              </a:r>
            </a:p>
            <a:p>
              <a:pPr algn="ctr"/>
              <a:r>
                <a:rPr lang="en-GB" sz="1000" dirty="0" smtClean="0">
                  <a:solidFill>
                    <a:schemeClr val="tx1"/>
                  </a:solidFill>
                </a:rPr>
                <a:t>Base</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6" name="Group 118"/>
          <p:cNvGrpSpPr/>
          <p:nvPr/>
        </p:nvGrpSpPr>
        <p:grpSpPr>
          <a:xfrm>
            <a:off x="214282" y="714356"/>
            <a:ext cx="1357322" cy="246221"/>
            <a:chOff x="142844" y="6326051"/>
            <a:chExt cx="1357322" cy="246221"/>
          </a:xfrm>
        </p:grpSpPr>
        <p:cxnSp>
          <p:nvCxnSpPr>
            <p:cNvPr id="121" name="Straight Arrow Connector 120"/>
            <p:cNvCxnSpPr/>
            <p:nvPr/>
          </p:nvCxnSpPr>
          <p:spPr>
            <a:xfrm>
              <a:off x="142844" y="657227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357158" y="6326051"/>
              <a:ext cx="1082582" cy="246221"/>
            </a:xfrm>
            <a:prstGeom prst="rect">
              <a:avLst/>
            </a:prstGeom>
            <a:noFill/>
          </p:spPr>
          <p:txBody>
            <a:bodyPr wrap="square" rtlCol="0">
              <a:spAutoFit/>
            </a:bodyPr>
            <a:lstStyle/>
            <a:p>
              <a:pPr algn="r"/>
              <a:r>
                <a:rPr lang="en-GB" sz="1000" dirty="0" smtClean="0"/>
                <a:t>Status</a:t>
              </a:r>
              <a:r>
                <a:rPr lang="en-GB" sz="1000" dirty="0" smtClean="0">
                  <a:solidFill>
                    <a:srgbClr val="0000FF"/>
                  </a:solidFill>
                </a:rPr>
                <a:t>[Getter]</a:t>
              </a:r>
              <a:endParaRPr lang="en-US" sz="1000" dirty="0">
                <a:solidFill>
                  <a:srgbClr val="0000FF"/>
                </a:solidFill>
              </a:endParaRPr>
            </a:p>
          </p:txBody>
        </p:sp>
      </p:grpSp>
      <p:sp>
        <p:nvSpPr>
          <p:cNvPr id="145" name="Rectangle 144"/>
          <p:cNvSpPr/>
          <p:nvPr/>
        </p:nvSpPr>
        <p:spPr>
          <a:xfrm flipH="1">
            <a:off x="1571601" y="960577"/>
            <a:ext cx="71440" cy="8572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7" name="Group 70"/>
          <p:cNvGrpSpPr/>
          <p:nvPr/>
        </p:nvGrpSpPr>
        <p:grpSpPr>
          <a:xfrm>
            <a:off x="6858016" y="71414"/>
            <a:ext cx="928694" cy="6643710"/>
            <a:chOff x="7715272" y="357166"/>
            <a:chExt cx="928694" cy="6643710"/>
          </a:xfrm>
        </p:grpSpPr>
        <p:sp>
          <p:nvSpPr>
            <p:cNvPr id="175" name="Round Diagonal Corner Rectangle 174"/>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Concrete</a:t>
              </a:r>
            </a:p>
            <a:p>
              <a:pPr algn="ctr"/>
              <a:r>
                <a:rPr lang="en-GB" sz="1000" dirty="0" smtClean="0">
                  <a:solidFill>
                    <a:schemeClr val="tx1"/>
                  </a:solidFill>
                </a:rPr>
                <a:t>DataItem</a:t>
              </a:r>
            </a:p>
          </p:txBody>
        </p:sp>
        <p:cxnSp>
          <p:nvCxnSpPr>
            <p:cNvPr id="177" name="Straight Connector 176"/>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8" name="Group 59"/>
          <p:cNvGrpSpPr/>
          <p:nvPr/>
        </p:nvGrpSpPr>
        <p:grpSpPr>
          <a:xfrm>
            <a:off x="1643042" y="1460643"/>
            <a:ext cx="1643074" cy="400110"/>
            <a:chOff x="4572000" y="3207132"/>
            <a:chExt cx="1643074" cy="400110"/>
          </a:xfrm>
        </p:grpSpPr>
        <p:grpSp>
          <p:nvGrpSpPr>
            <p:cNvPr id="9" name="Group 62"/>
            <p:cNvGrpSpPr/>
            <p:nvPr/>
          </p:nvGrpSpPr>
          <p:grpSpPr>
            <a:xfrm flipH="1" flipV="1">
              <a:off x="4572000" y="3285722"/>
              <a:ext cx="215108" cy="216692"/>
              <a:chOff x="5999171" y="3785400"/>
              <a:chExt cx="215905" cy="145254"/>
            </a:xfrm>
          </p:grpSpPr>
          <p:cxnSp>
            <p:nvCxnSpPr>
              <p:cNvPr id="103" name="Straight Connector 102"/>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4786314" y="3207132"/>
              <a:ext cx="1428760" cy="400110"/>
            </a:xfrm>
            <a:prstGeom prst="rect">
              <a:avLst/>
            </a:prstGeom>
            <a:noFill/>
          </p:spPr>
          <p:txBody>
            <a:bodyPr wrap="square" rtlCol="0">
              <a:spAutoFit/>
            </a:bodyPr>
            <a:lstStyle/>
            <a:p>
              <a:r>
                <a:rPr lang="en-GB" sz="1000" dirty="0" smtClean="0"/>
                <a:t>Parse value to Status </a:t>
              </a:r>
              <a:r>
                <a:rPr lang="en-GB" sz="1000" dirty="0" err="1" smtClean="0"/>
                <a:t>enum</a:t>
              </a:r>
              <a:r>
                <a:rPr lang="en-GB" sz="1000" dirty="0" smtClean="0"/>
                <a:t> type</a:t>
              </a:r>
              <a:endParaRPr lang="en-US" sz="1000" dirty="0"/>
            </a:p>
          </p:txBody>
        </p:sp>
      </p:grpSp>
      <p:grpSp>
        <p:nvGrpSpPr>
          <p:cNvPr id="10" name="Group 65"/>
          <p:cNvGrpSpPr/>
          <p:nvPr/>
        </p:nvGrpSpPr>
        <p:grpSpPr>
          <a:xfrm>
            <a:off x="1643042" y="896763"/>
            <a:ext cx="4214842" cy="492442"/>
            <a:chOff x="1643042" y="3754283"/>
            <a:chExt cx="4214842" cy="492442"/>
          </a:xfrm>
        </p:grpSpPr>
        <p:grpSp>
          <p:nvGrpSpPr>
            <p:cNvPr id="11" name="Group 133"/>
            <p:cNvGrpSpPr/>
            <p:nvPr/>
          </p:nvGrpSpPr>
          <p:grpSpPr>
            <a:xfrm>
              <a:off x="1643042" y="3754283"/>
              <a:ext cx="4214842" cy="246221"/>
              <a:chOff x="1643042" y="1000108"/>
              <a:chExt cx="4214842" cy="246221"/>
            </a:xfrm>
          </p:grpSpPr>
          <p:cxnSp>
            <p:nvCxnSpPr>
              <p:cNvPr id="71" name="Straight Arrow Connector 70"/>
              <p:cNvCxnSpPr/>
              <p:nvPr/>
            </p:nvCxnSpPr>
            <p:spPr>
              <a:xfrm>
                <a:off x="1643042" y="1246328"/>
                <a:ext cx="421484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214678" y="1000108"/>
                <a:ext cx="2571768" cy="246221"/>
              </a:xfrm>
              <a:prstGeom prst="rect">
                <a:avLst/>
              </a:prstGeom>
              <a:noFill/>
            </p:spPr>
            <p:txBody>
              <a:bodyPr wrap="square" rtlCol="0">
                <a:spAutoFit/>
              </a:bodyPr>
              <a:lstStyle/>
              <a:p>
                <a:pPr algn="r"/>
                <a:r>
                  <a:rPr lang="en-GB" sz="1000" dirty="0" smtClean="0"/>
                  <a:t>Attributes[</a:t>
                </a:r>
                <a:r>
                  <a:rPr lang="en-GB" sz="1000" dirty="0" err="1" smtClean="0"/>
                  <a:t>statusPropertyKey</a:t>
                </a:r>
                <a:r>
                  <a:rPr lang="en-GB" sz="1000" dirty="0" smtClean="0"/>
                  <a:t>].Value</a:t>
                </a:r>
                <a:endParaRPr lang="en-US" sz="1000" dirty="0"/>
              </a:p>
            </p:txBody>
          </p:sp>
        </p:grpSp>
        <p:grpSp>
          <p:nvGrpSpPr>
            <p:cNvPr id="12" name="Group 137"/>
            <p:cNvGrpSpPr/>
            <p:nvPr/>
          </p:nvGrpSpPr>
          <p:grpSpPr>
            <a:xfrm>
              <a:off x="1643042" y="4000504"/>
              <a:ext cx="4214842" cy="246221"/>
              <a:chOff x="1643042" y="1000108"/>
              <a:chExt cx="4214842" cy="246221"/>
            </a:xfrm>
          </p:grpSpPr>
          <p:cxnSp>
            <p:nvCxnSpPr>
              <p:cNvPr id="69" name="Straight Arrow Connector 68"/>
              <p:cNvCxnSpPr/>
              <p:nvPr/>
            </p:nvCxnSpPr>
            <p:spPr>
              <a:xfrm>
                <a:off x="1643042" y="1246328"/>
                <a:ext cx="421484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214678" y="1000108"/>
                <a:ext cx="2571768" cy="246221"/>
              </a:xfrm>
              <a:prstGeom prst="rect">
                <a:avLst/>
              </a:prstGeom>
              <a:noFill/>
            </p:spPr>
            <p:txBody>
              <a:bodyPr wrap="square" rtlCol="0">
                <a:spAutoFit/>
              </a:bodyPr>
              <a:lstStyle/>
              <a:p>
                <a:pPr algn="r"/>
                <a:r>
                  <a:rPr lang="en-GB" sz="1000" dirty="0" smtClean="0"/>
                  <a:t>String</a:t>
                </a:r>
                <a:endParaRPr lang="en-US" sz="1000" dirty="0"/>
              </a:p>
            </p:txBody>
          </p:sp>
        </p:grpSp>
      </p:grpSp>
      <p:cxnSp>
        <p:nvCxnSpPr>
          <p:cNvPr id="73" name="Straight Arrow Connector 72"/>
          <p:cNvCxnSpPr/>
          <p:nvPr/>
        </p:nvCxnSpPr>
        <p:spPr>
          <a:xfrm>
            <a:off x="214282" y="1817833"/>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00034" y="1603520"/>
            <a:ext cx="1000132" cy="246221"/>
          </a:xfrm>
          <a:prstGeom prst="rect">
            <a:avLst/>
          </a:prstGeom>
          <a:noFill/>
        </p:spPr>
        <p:txBody>
          <a:bodyPr wrap="square" rtlCol="0">
            <a:spAutoFit/>
          </a:bodyPr>
          <a:lstStyle/>
          <a:p>
            <a:pPr algn="r"/>
            <a:r>
              <a:rPr lang="en-GB" sz="1000" dirty="0" smtClean="0"/>
              <a:t>Value</a:t>
            </a:r>
            <a:endParaRPr lang="en-US" sz="1000" dirty="0"/>
          </a:p>
        </p:txBody>
      </p:sp>
      <p:sp>
        <p:nvSpPr>
          <p:cNvPr id="75" name="Rectangle 74"/>
          <p:cNvSpPr/>
          <p:nvPr/>
        </p:nvSpPr>
        <p:spPr>
          <a:xfrm flipH="1">
            <a:off x="5857882" y="1112977"/>
            <a:ext cx="71440" cy="38719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13" name="Group 118"/>
          <p:cNvGrpSpPr/>
          <p:nvPr/>
        </p:nvGrpSpPr>
        <p:grpSpPr>
          <a:xfrm>
            <a:off x="214282" y="1928802"/>
            <a:ext cx="1357322" cy="246221"/>
            <a:chOff x="142844" y="6326051"/>
            <a:chExt cx="1357322" cy="246221"/>
          </a:xfrm>
        </p:grpSpPr>
        <p:cxnSp>
          <p:nvCxnSpPr>
            <p:cNvPr id="77" name="Straight Arrow Connector 76"/>
            <p:cNvCxnSpPr/>
            <p:nvPr/>
          </p:nvCxnSpPr>
          <p:spPr>
            <a:xfrm>
              <a:off x="142844" y="657227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57158" y="6326051"/>
              <a:ext cx="1082582" cy="246221"/>
            </a:xfrm>
            <a:prstGeom prst="rect">
              <a:avLst/>
            </a:prstGeom>
            <a:noFill/>
          </p:spPr>
          <p:txBody>
            <a:bodyPr wrap="square" rtlCol="0">
              <a:spAutoFit/>
            </a:bodyPr>
            <a:lstStyle/>
            <a:p>
              <a:pPr algn="r"/>
              <a:r>
                <a:rPr lang="en-GB" sz="1000" dirty="0" smtClean="0"/>
                <a:t>Status</a:t>
              </a:r>
              <a:r>
                <a:rPr lang="en-GB" sz="1000" dirty="0" smtClean="0">
                  <a:solidFill>
                    <a:srgbClr val="0000FF"/>
                  </a:solidFill>
                </a:rPr>
                <a:t>[Setter]</a:t>
              </a:r>
              <a:endParaRPr lang="en-US" sz="1000" dirty="0">
                <a:solidFill>
                  <a:srgbClr val="0000FF"/>
                </a:solidFill>
              </a:endParaRPr>
            </a:p>
          </p:txBody>
        </p:sp>
      </p:grpSp>
      <p:sp>
        <p:nvSpPr>
          <p:cNvPr id="79" name="Rectangle 78"/>
          <p:cNvSpPr/>
          <p:nvPr/>
        </p:nvSpPr>
        <p:spPr>
          <a:xfrm flipH="1">
            <a:off x="1571599" y="2175023"/>
            <a:ext cx="71442" cy="8967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14" name="Group 59"/>
          <p:cNvGrpSpPr/>
          <p:nvPr/>
        </p:nvGrpSpPr>
        <p:grpSpPr>
          <a:xfrm>
            <a:off x="1643042" y="2214554"/>
            <a:ext cx="2071702" cy="400110"/>
            <a:chOff x="4572000" y="3207132"/>
            <a:chExt cx="2071702" cy="400110"/>
          </a:xfrm>
        </p:grpSpPr>
        <p:grpSp>
          <p:nvGrpSpPr>
            <p:cNvPr id="15" name="Group 62"/>
            <p:cNvGrpSpPr/>
            <p:nvPr/>
          </p:nvGrpSpPr>
          <p:grpSpPr>
            <a:xfrm flipH="1" flipV="1">
              <a:off x="4572000" y="3285724"/>
              <a:ext cx="215108" cy="216692"/>
              <a:chOff x="5999171" y="3785400"/>
              <a:chExt cx="215905" cy="145254"/>
            </a:xfrm>
          </p:grpSpPr>
          <p:cxnSp>
            <p:nvCxnSpPr>
              <p:cNvPr id="83" name="Straight Connector 82"/>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4786314" y="3207132"/>
              <a:ext cx="1857388" cy="400110"/>
            </a:xfrm>
            <a:prstGeom prst="rect">
              <a:avLst/>
            </a:prstGeom>
            <a:noFill/>
          </p:spPr>
          <p:txBody>
            <a:bodyPr wrap="square" rtlCol="0">
              <a:spAutoFit/>
            </a:bodyPr>
            <a:lstStyle/>
            <a:p>
              <a:r>
                <a:rPr lang="en-GB" sz="1000" dirty="0" err="1" smtClean="0"/>
                <a:t>SetAttribute</a:t>
              </a:r>
              <a:r>
                <a:rPr lang="en-GB" sz="1000" dirty="0" smtClean="0"/>
                <a:t>(</a:t>
              </a:r>
              <a:r>
                <a:rPr lang="en-GB" sz="1000" dirty="0" err="1" smtClean="0"/>
                <a:t>statusPropertyKey</a:t>
              </a:r>
              <a:r>
                <a:rPr lang="en-GB" sz="1000" dirty="0" smtClean="0"/>
                <a:t>, </a:t>
              </a:r>
              <a:r>
                <a:rPr lang="en-GB" sz="1000" dirty="0" err="1" smtClean="0"/>
                <a:t>Status.ToString</a:t>
              </a:r>
              <a:r>
                <a:rPr lang="en-GB" sz="1000" dirty="0" smtClean="0"/>
                <a:t>())</a:t>
              </a:r>
              <a:endParaRPr lang="en-US" sz="1000" dirty="0"/>
            </a:p>
          </p:txBody>
        </p:sp>
      </p:grpSp>
      <p:cxnSp>
        <p:nvCxnSpPr>
          <p:cNvPr id="93" name="Straight Arrow Connector 92"/>
          <p:cNvCxnSpPr/>
          <p:nvPr/>
        </p:nvCxnSpPr>
        <p:spPr>
          <a:xfrm>
            <a:off x="214282" y="3000371"/>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nvGrpSpPr>
          <p:cNvPr id="48" name="Group 59"/>
          <p:cNvGrpSpPr/>
          <p:nvPr/>
        </p:nvGrpSpPr>
        <p:grpSpPr>
          <a:xfrm>
            <a:off x="1643042" y="2671700"/>
            <a:ext cx="2071702" cy="295286"/>
            <a:chOff x="4572000" y="3207132"/>
            <a:chExt cx="2071702" cy="295286"/>
          </a:xfrm>
        </p:grpSpPr>
        <p:grpSp>
          <p:nvGrpSpPr>
            <p:cNvPr id="49" name="Group 62"/>
            <p:cNvGrpSpPr/>
            <p:nvPr/>
          </p:nvGrpSpPr>
          <p:grpSpPr>
            <a:xfrm flipH="1" flipV="1">
              <a:off x="4572000" y="3285726"/>
              <a:ext cx="215108" cy="216692"/>
              <a:chOff x="5999171" y="3785400"/>
              <a:chExt cx="215905" cy="145254"/>
            </a:xfrm>
          </p:grpSpPr>
          <p:cxnSp>
            <p:nvCxnSpPr>
              <p:cNvPr id="51" name="Straight Connector 50"/>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flipH="1" flipV="1">
                <a:off x="5928395" y="3857763"/>
                <a:ext cx="142349"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000762" y="378540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50" name="TextBox 49"/>
            <p:cNvSpPr txBox="1"/>
            <p:nvPr/>
          </p:nvSpPr>
          <p:spPr>
            <a:xfrm>
              <a:off x="4786314" y="3207132"/>
              <a:ext cx="1857388" cy="246221"/>
            </a:xfrm>
            <a:prstGeom prst="rect">
              <a:avLst/>
            </a:prstGeom>
            <a:noFill/>
          </p:spPr>
          <p:txBody>
            <a:bodyPr wrap="square" rtlCol="0">
              <a:spAutoFit/>
            </a:bodyPr>
            <a:lstStyle/>
            <a:p>
              <a:r>
                <a:rPr lang="en-GB" sz="1000" dirty="0" smtClean="0"/>
                <a:t>Raise </a:t>
              </a:r>
              <a:r>
                <a:rPr lang="en-GB" sz="1000" dirty="0" err="1" smtClean="0"/>
                <a:t>StatusChanged</a:t>
              </a:r>
              <a:r>
                <a:rPr lang="en-GB" sz="1000" dirty="0" smtClean="0"/>
                <a:t> event</a:t>
              </a:r>
              <a:endParaRPr lang="en-US" sz="1000" dirty="0"/>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28596" y="1000108"/>
            <a:ext cx="8072494" cy="4714908"/>
            <a:chOff x="428596" y="1071546"/>
            <a:chExt cx="8072494" cy="4714908"/>
          </a:xfrm>
        </p:grpSpPr>
        <p:sp>
          <p:nvSpPr>
            <p:cNvPr id="6" name="Rounded Rectangle 5"/>
            <p:cNvSpPr/>
            <p:nvPr/>
          </p:nvSpPr>
          <p:spPr>
            <a:xfrm>
              <a:off x="428596" y="1071546"/>
              <a:ext cx="8072494" cy="471490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642910" y="1214422"/>
              <a:ext cx="7572428" cy="4386278"/>
            </a:xfrm>
            <a:custGeom>
              <a:avLst/>
              <a:gdLst>
                <a:gd name="connsiteX0" fmla="*/ 0 w 7175500"/>
                <a:gd name="connsiteY0" fmla="*/ 3124200 h 4241800"/>
                <a:gd name="connsiteX1" fmla="*/ 457200 w 7175500"/>
                <a:gd name="connsiteY1" fmla="*/ 393700 h 4241800"/>
                <a:gd name="connsiteX2" fmla="*/ 2298700 w 7175500"/>
                <a:gd name="connsiteY2" fmla="*/ 38100 h 4241800"/>
                <a:gd name="connsiteX3" fmla="*/ 5346700 w 7175500"/>
                <a:gd name="connsiteY3" fmla="*/ 279400 h 4241800"/>
                <a:gd name="connsiteX4" fmla="*/ 6692900 w 7175500"/>
                <a:gd name="connsiteY4" fmla="*/ 0 h 4241800"/>
                <a:gd name="connsiteX5" fmla="*/ 7175500 w 7175500"/>
                <a:gd name="connsiteY5" fmla="*/ 1905000 h 4241800"/>
                <a:gd name="connsiteX6" fmla="*/ 6845300 w 7175500"/>
                <a:gd name="connsiteY6" fmla="*/ 4076700 h 4241800"/>
                <a:gd name="connsiteX7" fmla="*/ 3175000 w 7175500"/>
                <a:gd name="connsiteY7" fmla="*/ 4241800 h 4241800"/>
                <a:gd name="connsiteX8" fmla="*/ 279400 w 7175500"/>
                <a:gd name="connsiteY8" fmla="*/ 4102100 h 4241800"/>
                <a:gd name="connsiteX9" fmla="*/ 0 w 7175500"/>
                <a:gd name="connsiteY9" fmla="*/ 3124200 h 424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75500" h="4241800">
                  <a:moveTo>
                    <a:pt x="0" y="3124200"/>
                  </a:moveTo>
                  <a:lnTo>
                    <a:pt x="457200" y="393700"/>
                  </a:lnTo>
                  <a:lnTo>
                    <a:pt x="2298700" y="38100"/>
                  </a:lnTo>
                  <a:lnTo>
                    <a:pt x="5346700" y="279400"/>
                  </a:lnTo>
                  <a:lnTo>
                    <a:pt x="6692900" y="0"/>
                  </a:lnTo>
                  <a:cubicBezTo>
                    <a:pt x="6850771" y="635751"/>
                    <a:pt x="6712303" y="1441803"/>
                    <a:pt x="7175500" y="1905000"/>
                  </a:cubicBezTo>
                  <a:lnTo>
                    <a:pt x="6845300" y="4076700"/>
                  </a:lnTo>
                  <a:lnTo>
                    <a:pt x="3175000" y="4241800"/>
                  </a:lnTo>
                  <a:lnTo>
                    <a:pt x="279400" y="4102100"/>
                  </a:lnTo>
                  <a:lnTo>
                    <a:pt x="0" y="31242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rot="15320188">
            <a:off x="1810615" y="4637418"/>
            <a:ext cx="2071702" cy="71438"/>
            <a:chOff x="6143636" y="4857760"/>
            <a:chExt cx="2286016" cy="73026"/>
          </a:xfrm>
        </p:grpSpPr>
        <p:cxnSp>
          <p:nvCxnSpPr>
            <p:cNvPr id="10" name="Straight Connector 9"/>
            <p:cNvCxnSpPr/>
            <p:nvPr/>
          </p:nvCxnSpPr>
          <p:spPr>
            <a:xfrm rot="10800000">
              <a:off x="6143636" y="4857760"/>
              <a:ext cx="2286016" cy="1588"/>
            </a:xfrm>
            <a:prstGeom prst="line">
              <a:avLst/>
            </a:prstGeom>
            <a:ln w="127000" cmpd="sng">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6286512" y="4929198"/>
              <a:ext cx="2071703" cy="1588"/>
            </a:xfrm>
            <a:prstGeom prst="line">
              <a:avLst/>
            </a:prstGeom>
            <a:ln w="38100" cmpd="sng">
              <a:solidFill>
                <a:schemeClr val="bg1">
                  <a:lumMod val="65000"/>
                </a:schemeClr>
              </a:solidFill>
              <a:prstDash val="lgDashDotDot"/>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rot="16200000">
            <a:off x="1285852" y="2428868"/>
            <a:ext cx="2643206" cy="71438"/>
            <a:chOff x="6143636" y="4857760"/>
            <a:chExt cx="2286016" cy="73026"/>
          </a:xfrm>
        </p:grpSpPr>
        <p:cxnSp>
          <p:nvCxnSpPr>
            <p:cNvPr id="13" name="Straight Connector 12"/>
            <p:cNvCxnSpPr/>
            <p:nvPr/>
          </p:nvCxnSpPr>
          <p:spPr>
            <a:xfrm rot="10800000">
              <a:off x="6143636" y="4857760"/>
              <a:ext cx="2286016" cy="1588"/>
            </a:xfrm>
            <a:prstGeom prst="line">
              <a:avLst/>
            </a:prstGeom>
            <a:ln w="127000" cmpd="sng">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6286512" y="4929198"/>
              <a:ext cx="2071703" cy="1588"/>
            </a:xfrm>
            <a:prstGeom prst="line">
              <a:avLst/>
            </a:prstGeom>
            <a:ln w="38100" cmpd="sng">
              <a:solidFill>
                <a:schemeClr val="bg1">
                  <a:lumMod val="65000"/>
                </a:schemeClr>
              </a:solidFill>
              <a:prstDash val="lgDashDotDot"/>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rot="15583833">
            <a:off x="5621966" y="2428868"/>
            <a:ext cx="2270703" cy="83672"/>
            <a:chOff x="6143636" y="4857760"/>
            <a:chExt cx="2286016" cy="73026"/>
          </a:xfrm>
        </p:grpSpPr>
        <p:cxnSp>
          <p:nvCxnSpPr>
            <p:cNvPr id="16" name="Straight Connector 15"/>
            <p:cNvCxnSpPr/>
            <p:nvPr/>
          </p:nvCxnSpPr>
          <p:spPr>
            <a:xfrm rot="10800000">
              <a:off x="6143636" y="4857760"/>
              <a:ext cx="2286016" cy="1588"/>
            </a:xfrm>
            <a:prstGeom prst="line">
              <a:avLst/>
            </a:prstGeom>
            <a:ln w="127000" cmpd="sng">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6286512" y="4929198"/>
              <a:ext cx="2071703" cy="1588"/>
            </a:xfrm>
            <a:prstGeom prst="line">
              <a:avLst/>
            </a:prstGeom>
            <a:ln w="38100" cmpd="sng">
              <a:solidFill>
                <a:schemeClr val="bg1">
                  <a:lumMod val="65000"/>
                </a:schemeClr>
              </a:solidFill>
              <a:prstDash val="lgDashDotDot"/>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rot="16200000">
            <a:off x="6536545" y="3893347"/>
            <a:ext cx="857256" cy="71438"/>
            <a:chOff x="6143636" y="4857760"/>
            <a:chExt cx="2286016" cy="73026"/>
          </a:xfrm>
        </p:grpSpPr>
        <p:cxnSp>
          <p:nvCxnSpPr>
            <p:cNvPr id="19" name="Straight Connector 18"/>
            <p:cNvCxnSpPr/>
            <p:nvPr/>
          </p:nvCxnSpPr>
          <p:spPr>
            <a:xfrm rot="10800000">
              <a:off x="6143636" y="4857760"/>
              <a:ext cx="2286016" cy="1588"/>
            </a:xfrm>
            <a:prstGeom prst="line">
              <a:avLst/>
            </a:prstGeom>
            <a:ln w="127000" cmpd="sng">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0800000">
              <a:off x="6286512" y="4929198"/>
              <a:ext cx="2071703" cy="1588"/>
            </a:xfrm>
            <a:prstGeom prst="line">
              <a:avLst/>
            </a:prstGeom>
            <a:ln w="38100" cmpd="sng">
              <a:solidFill>
                <a:schemeClr val="bg1">
                  <a:lumMod val="65000"/>
                </a:schemeClr>
              </a:solidFill>
              <a:prstDash val="lgDashDotDot"/>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rot="17662691">
            <a:off x="5983499" y="4932141"/>
            <a:ext cx="1381528" cy="68495"/>
            <a:chOff x="6143636" y="4857760"/>
            <a:chExt cx="2286016" cy="73026"/>
          </a:xfrm>
        </p:grpSpPr>
        <p:cxnSp>
          <p:nvCxnSpPr>
            <p:cNvPr id="22" name="Straight Connector 21"/>
            <p:cNvCxnSpPr/>
            <p:nvPr/>
          </p:nvCxnSpPr>
          <p:spPr>
            <a:xfrm rot="10800000">
              <a:off x="6143636" y="4857760"/>
              <a:ext cx="2286016" cy="1588"/>
            </a:xfrm>
            <a:prstGeom prst="line">
              <a:avLst/>
            </a:prstGeom>
            <a:ln w="127000" cmpd="sng">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0800000">
              <a:off x="6286512" y="4929198"/>
              <a:ext cx="2071703" cy="1588"/>
            </a:xfrm>
            <a:prstGeom prst="line">
              <a:avLst/>
            </a:prstGeom>
            <a:ln w="38100" cmpd="sng">
              <a:solidFill>
                <a:schemeClr val="bg1">
                  <a:lumMod val="65000"/>
                </a:schemeClr>
              </a:solidFill>
              <a:prstDash val="lgDashDotDot"/>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rot="17518037">
            <a:off x="3169189" y="2516644"/>
            <a:ext cx="2786082" cy="71438"/>
            <a:chOff x="6143636" y="4857760"/>
            <a:chExt cx="2286016" cy="73026"/>
          </a:xfrm>
        </p:grpSpPr>
        <p:cxnSp>
          <p:nvCxnSpPr>
            <p:cNvPr id="25" name="Straight Connector 24"/>
            <p:cNvCxnSpPr/>
            <p:nvPr/>
          </p:nvCxnSpPr>
          <p:spPr>
            <a:xfrm rot="10800000">
              <a:off x="6143636" y="4857760"/>
              <a:ext cx="2286016" cy="1588"/>
            </a:xfrm>
            <a:prstGeom prst="line">
              <a:avLst/>
            </a:prstGeom>
            <a:ln w="127000" cmpd="sng">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0800000">
              <a:off x="6286512" y="4929198"/>
              <a:ext cx="2071703" cy="1588"/>
            </a:xfrm>
            <a:prstGeom prst="line">
              <a:avLst/>
            </a:prstGeom>
            <a:ln w="38100" cmpd="sng">
              <a:solidFill>
                <a:schemeClr val="bg1">
                  <a:lumMod val="65000"/>
                </a:schemeClr>
              </a:solidFill>
              <a:prstDash val="lgDashDotDot"/>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2571736" y="3786190"/>
            <a:ext cx="4357718" cy="71438"/>
            <a:chOff x="6143636" y="4857760"/>
            <a:chExt cx="2286016" cy="73026"/>
          </a:xfrm>
        </p:grpSpPr>
        <p:cxnSp>
          <p:nvCxnSpPr>
            <p:cNvPr id="34" name="Straight Connector 33"/>
            <p:cNvCxnSpPr/>
            <p:nvPr/>
          </p:nvCxnSpPr>
          <p:spPr>
            <a:xfrm rot="10800000">
              <a:off x="6143636" y="4857760"/>
              <a:ext cx="2286016" cy="1588"/>
            </a:xfrm>
            <a:prstGeom prst="line">
              <a:avLst/>
            </a:prstGeom>
            <a:ln w="127000" cmpd="sng">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0800000">
              <a:off x="6286512" y="4929198"/>
              <a:ext cx="2071703" cy="1588"/>
            </a:xfrm>
            <a:prstGeom prst="line">
              <a:avLst/>
            </a:prstGeom>
            <a:ln w="38100" cmpd="sng">
              <a:solidFill>
                <a:schemeClr val="bg1">
                  <a:lumMod val="65000"/>
                </a:schemeClr>
              </a:solidFill>
              <a:prstDash val="lgDashDotDot"/>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142844" y="1785926"/>
            <a:ext cx="1285884" cy="914400"/>
            <a:chOff x="3994778" y="3286124"/>
            <a:chExt cx="1062994" cy="914400"/>
          </a:xfrm>
          <a:effectLst>
            <a:outerShdw blurRad="50800" dist="38100" dir="2700000" algn="tl" rotWithShape="0">
              <a:prstClr val="black">
                <a:alpha val="40000"/>
              </a:prstClr>
            </a:outerShdw>
          </a:effectLst>
        </p:grpSpPr>
        <p:sp>
          <p:nvSpPr>
            <p:cNvPr id="79" name="Arc 78"/>
            <p:cNvSpPr/>
            <p:nvPr/>
          </p:nvSpPr>
          <p:spPr>
            <a:xfrm>
              <a:off x="4143372" y="3286124"/>
              <a:ext cx="914400" cy="914400"/>
            </a:xfrm>
            <a:prstGeom prst="arc">
              <a:avLst>
                <a:gd name="adj1" fmla="val 16200000"/>
                <a:gd name="adj2" fmla="val 271281"/>
              </a:avLst>
            </a:prstGeom>
            <a:ln w="101600" cmpd="thickThin">
              <a:solidFill>
                <a:schemeClr val="accent1">
                  <a:lumMod val="75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3" name="Straight Connector 82"/>
            <p:cNvCxnSpPr/>
            <p:nvPr/>
          </p:nvCxnSpPr>
          <p:spPr>
            <a:xfrm>
              <a:off x="3994778" y="3286124"/>
              <a:ext cx="648660" cy="1588"/>
            </a:xfrm>
            <a:prstGeom prst="line">
              <a:avLst/>
            </a:prstGeom>
            <a:ln w="101600" cmpd="thickThin">
              <a:solidFill>
                <a:schemeClr val="accent1">
                  <a:lumMod val="7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118" name="Freeform 117"/>
          <p:cNvSpPr/>
          <p:nvPr/>
        </p:nvSpPr>
        <p:spPr>
          <a:xfrm>
            <a:off x="1549400" y="1767417"/>
            <a:ext cx="5943600" cy="3816350"/>
          </a:xfrm>
          <a:custGeom>
            <a:avLst/>
            <a:gdLst>
              <a:gd name="connsiteX0" fmla="*/ 139700 w 5943600"/>
              <a:gd name="connsiteY0" fmla="*/ 899583 h 3816350"/>
              <a:gd name="connsiteX1" fmla="*/ 508000 w 5943600"/>
              <a:gd name="connsiteY1" fmla="*/ 289983 h 3816350"/>
              <a:gd name="connsiteX2" fmla="*/ 1358900 w 5943600"/>
              <a:gd name="connsiteY2" fmla="*/ 201083 h 3816350"/>
              <a:gd name="connsiteX3" fmla="*/ 1638300 w 5943600"/>
              <a:gd name="connsiteY3" fmla="*/ 1496483 h 3816350"/>
              <a:gd name="connsiteX4" fmla="*/ 3746500 w 5943600"/>
              <a:gd name="connsiteY4" fmla="*/ 1598083 h 3816350"/>
              <a:gd name="connsiteX5" fmla="*/ 5321300 w 5943600"/>
              <a:gd name="connsiteY5" fmla="*/ 1699683 h 3816350"/>
              <a:gd name="connsiteX6" fmla="*/ 5588000 w 5943600"/>
              <a:gd name="connsiteY6" fmla="*/ 3198283 h 3816350"/>
              <a:gd name="connsiteX7" fmla="*/ 3187700 w 5943600"/>
              <a:gd name="connsiteY7" fmla="*/ 3541183 h 3816350"/>
              <a:gd name="connsiteX8" fmla="*/ 1346200 w 5943600"/>
              <a:gd name="connsiteY8" fmla="*/ 3515783 h 3816350"/>
              <a:gd name="connsiteX9" fmla="*/ 1130300 w 5943600"/>
              <a:gd name="connsiteY9" fmla="*/ 1737783 h 3816350"/>
              <a:gd name="connsiteX10" fmla="*/ 165100 w 5943600"/>
              <a:gd name="connsiteY10" fmla="*/ 1318683 h 3816350"/>
              <a:gd name="connsiteX11" fmla="*/ 139700 w 5943600"/>
              <a:gd name="connsiteY11" fmla="*/ 899583 h 3816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43600" h="3816350">
                <a:moveTo>
                  <a:pt x="139700" y="899583"/>
                </a:moveTo>
                <a:cubicBezTo>
                  <a:pt x="196850" y="728133"/>
                  <a:pt x="304800" y="406400"/>
                  <a:pt x="508000" y="289983"/>
                </a:cubicBezTo>
                <a:cubicBezTo>
                  <a:pt x="711200" y="173566"/>
                  <a:pt x="1170517" y="0"/>
                  <a:pt x="1358900" y="201083"/>
                </a:cubicBezTo>
                <a:cubicBezTo>
                  <a:pt x="1547283" y="402166"/>
                  <a:pt x="1240367" y="1263650"/>
                  <a:pt x="1638300" y="1496483"/>
                </a:cubicBezTo>
                <a:cubicBezTo>
                  <a:pt x="2036233" y="1729316"/>
                  <a:pt x="3746500" y="1598083"/>
                  <a:pt x="3746500" y="1598083"/>
                </a:cubicBezTo>
                <a:cubicBezTo>
                  <a:pt x="4360333" y="1631950"/>
                  <a:pt x="5014383" y="1432983"/>
                  <a:pt x="5321300" y="1699683"/>
                </a:cubicBezTo>
                <a:cubicBezTo>
                  <a:pt x="5628217" y="1966383"/>
                  <a:pt x="5943600" y="2891366"/>
                  <a:pt x="5588000" y="3198283"/>
                </a:cubicBezTo>
                <a:cubicBezTo>
                  <a:pt x="5232400" y="3505200"/>
                  <a:pt x="3894667" y="3488266"/>
                  <a:pt x="3187700" y="3541183"/>
                </a:cubicBezTo>
                <a:cubicBezTo>
                  <a:pt x="2480733" y="3594100"/>
                  <a:pt x="1689100" y="3816350"/>
                  <a:pt x="1346200" y="3515783"/>
                </a:cubicBezTo>
                <a:cubicBezTo>
                  <a:pt x="1003300" y="3215216"/>
                  <a:pt x="1327150" y="2103966"/>
                  <a:pt x="1130300" y="1737783"/>
                </a:cubicBezTo>
                <a:cubicBezTo>
                  <a:pt x="933450" y="1371600"/>
                  <a:pt x="330200" y="1462616"/>
                  <a:pt x="165100" y="1318683"/>
                </a:cubicBezTo>
                <a:cubicBezTo>
                  <a:pt x="0" y="1174750"/>
                  <a:pt x="82550" y="1071033"/>
                  <a:pt x="139700" y="899583"/>
                </a:cubicBezTo>
                <a:close/>
              </a:path>
            </a:pathLst>
          </a:custGeom>
          <a:noFill/>
          <a:ln w="101600" cmpd="thickThi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p:cNvSpPr txBox="1"/>
          <p:nvPr/>
        </p:nvSpPr>
        <p:spPr>
          <a:xfrm rot="1762472">
            <a:off x="672848" y="3525170"/>
            <a:ext cx="1937241" cy="338554"/>
          </a:xfrm>
          <a:prstGeom prst="rect">
            <a:avLst/>
          </a:prstGeom>
          <a:noFill/>
        </p:spPr>
        <p:txBody>
          <a:bodyPr wrap="square" rtlCol="0">
            <a:spAutoFit/>
          </a:bodyPr>
          <a:lstStyle/>
          <a:p>
            <a:r>
              <a:rPr lang="en-GB" sz="1600" dirty="0" smtClean="0">
                <a:solidFill>
                  <a:schemeClr val="accent2">
                    <a:lumMod val="75000"/>
                  </a:schemeClr>
                </a:solidFill>
              </a:rPr>
              <a:t>Methodologies</a:t>
            </a:r>
            <a:endParaRPr lang="en-US" sz="1600" dirty="0">
              <a:solidFill>
                <a:schemeClr val="accent2">
                  <a:lumMod val="75000"/>
                </a:schemeClr>
              </a:solidFill>
            </a:endParaRPr>
          </a:p>
        </p:txBody>
      </p:sp>
      <p:sp>
        <p:nvSpPr>
          <p:cNvPr id="151" name="TextBox 150"/>
          <p:cNvSpPr txBox="1"/>
          <p:nvPr/>
        </p:nvSpPr>
        <p:spPr>
          <a:xfrm rot="1762472">
            <a:off x="672848" y="3851531"/>
            <a:ext cx="1937241" cy="338554"/>
          </a:xfrm>
          <a:prstGeom prst="rect">
            <a:avLst/>
          </a:prstGeom>
          <a:noFill/>
        </p:spPr>
        <p:txBody>
          <a:bodyPr wrap="square" rtlCol="0">
            <a:spAutoFit/>
          </a:bodyPr>
          <a:lstStyle/>
          <a:p>
            <a:r>
              <a:rPr lang="en-GB" sz="1600" dirty="0" smtClean="0">
                <a:solidFill>
                  <a:schemeClr val="accent2">
                    <a:lumMod val="75000"/>
                  </a:schemeClr>
                </a:solidFill>
              </a:rPr>
              <a:t>Procedures</a:t>
            </a:r>
            <a:endParaRPr lang="en-US" sz="1600" dirty="0">
              <a:solidFill>
                <a:schemeClr val="accent2">
                  <a:lumMod val="75000"/>
                </a:schemeClr>
              </a:solidFill>
            </a:endParaRPr>
          </a:p>
        </p:txBody>
      </p:sp>
      <p:sp>
        <p:nvSpPr>
          <p:cNvPr id="153" name="TextBox 152"/>
          <p:cNvSpPr txBox="1"/>
          <p:nvPr/>
        </p:nvSpPr>
        <p:spPr>
          <a:xfrm rot="1762472">
            <a:off x="672848" y="4137283"/>
            <a:ext cx="1937241" cy="338554"/>
          </a:xfrm>
          <a:prstGeom prst="rect">
            <a:avLst/>
          </a:prstGeom>
          <a:noFill/>
        </p:spPr>
        <p:txBody>
          <a:bodyPr wrap="square" rtlCol="0">
            <a:spAutoFit/>
          </a:bodyPr>
          <a:lstStyle/>
          <a:p>
            <a:r>
              <a:rPr lang="en-GB" sz="1600" dirty="0" smtClean="0">
                <a:solidFill>
                  <a:schemeClr val="accent2">
                    <a:lumMod val="75000"/>
                  </a:schemeClr>
                </a:solidFill>
              </a:rPr>
              <a:t>Development</a:t>
            </a:r>
            <a:endParaRPr lang="en-US" sz="1600" dirty="0">
              <a:solidFill>
                <a:schemeClr val="accent2">
                  <a:lumMod val="75000"/>
                </a:schemeClr>
              </a:solidFill>
            </a:endParaRPr>
          </a:p>
        </p:txBody>
      </p:sp>
      <p:sp>
        <p:nvSpPr>
          <p:cNvPr id="154" name="TextBox 153"/>
          <p:cNvSpPr txBox="1"/>
          <p:nvPr/>
        </p:nvSpPr>
        <p:spPr>
          <a:xfrm rot="1762472">
            <a:off x="672848" y="4310989"/>
            <a:ext cx="1937241" cy="338554"/>
          </a:xfrm>
          <a:prstGeom prst="rect">
            <a:avLst/>
          </a:prstGeom>
          <a:noFill/>
        </p:spPr>
        <p:txBody>
          <a:bodyPr wrap="square" rtlCol="0">
            <a:spAutoFit/>
          </a:bodyPr>
          <a:lstStyle/>
          <a:p>
            <a:r>
              <a:rPr lang="en-GB" sz="1600" dirty="0" smtClean="0">
                <a:solidFill>
                  <a:schemeClr val="accent2">
                    <a:lumMod val="75000"/>
                  </a:schemeClr>
                </a:solidFill>
              </a:rPr>
              <a:t>Standards</a:t>
            </a:r>
            <a:endParaRPr lang="en-US" sz="1600" dirty="0">
              <a:solidFill>
                <a:schemeClr val="accent2">
                  <a:lumMod val="75000"/>
                </a:schemeClr>
              </a:solidFill>
            </a:endParaRPr>
          </a:p>
        </p:txBody>
      </p:sp>
      <p:sp>
        <p:nvSpPr>
          <p:cNvPr id="156" name="TextBox 155"/>
          <p:cNvSpPr txBox="1"/>
          <p:nvPr/>
        </p:nvSpPr>
        <p:spPr>
          <a:xfrm rot="1762472">
            <a:off x="3365587" y="2336060"/>
            <a:ext cx="1166711" cy="338554"/>
          </a:xfrm>
          <a:prstGeom prst="rect">
            <a:avLst/>
          </a:prstGeom>
          <a:noFill/>
        </p:spPr>
        <p:txBody>
          <a:bodyPr wrap="square" rtlCol="0">
            <a:spAutoFit/>
          </a:bodyPr>
          <a:lstStyle/>
          <a:p>
            <a:r>
              <a:rPr lang="en-GB" sz="1600" dirty="0" smtClean="0">
                <a:solidFill>
                  <a:schemeClr val="accent6">
                    <a:lumMod val="75000"/>
                  </a:schemeClr>
                </a:solidFill>
              </a:rPr>
              <a:t>Skills</a:t>
            </a:r>
            <a:endParaRPr lang="en-US" sz="1600" dirty="0">
              <a:solidFill>
                <a:schemeClr val="accent6">
                  <a:lumMod val="75000"/>
                </a:schemeClr>
              </a:solidFill>
            </a:endParaRPr>
          </a:p>
        </p:txBody>
      </p:sp>
      <p:sp>
        <p:nvSpPr>
          <p:cNvPr id="158" name="TextBox 157"/>
          <p:cNvSpPr txBox="1"/>
          <p:nvPr/>
        </p:nvSpPr>
        <p:spPr>
          <a:xfrm rot="1762472">
            <a:off x="3359333" y="2074171"/>
            <a:ext cx="1264006" cy="338554"/>
          </a:xfrm>
          <a:prstGeom prst="rect">
            <a:avLst/>
          </a:prstGeom>
          <a:noFill/>
        </p:spPr>
        <p:txBody>
          <a:bodyPr wrap="square" rtlCol="0">
            <a:spAutoFit/>
          </a:bodyPr>
          <a:lstStyle/>
          <a:p>
            <a:r>
              <a:rPr lang="en-GB" sz="1600" dirty="0" smtClean="0">
                <a:solidFill>
                  <a:schemeClr val="accent6">
                    <a:lumMod val="75000"/>
                  </a:schemeClr>
                </a:solidFill>
              </a:rPr>
              <a:t>Knowledge</a:t>
            </a:r>
            <a:endParaRPr lang="en-US" sz="1600" dirty="0">
              <a:solidFill>
                <a:schemeClr val="accent6">
                  <a:lumMod val="75000"/>
                </a:schemeClr>
              </a:solidFill>
            </a:endParaRPr>
          </a:p>
        </p:txBody>
      </p:sp>
      <p:sp>
        <p:nvSpPr>
          <p:cNvPr id="160" name="TextBox 159"/>
          <p:cNvSpPr txBox="1"/>
          <p:nvPr/>
        </p:nvSpPr>
        <p:spPr>
          <a:xfrm rot="1762472">
            <a:off x="3316054" y="1953535"/>
            <a:ext cx="1937241" cy="338554"/>
          </a:xfrm>
          <a:prstGeom prst="rect">
            <a:avLst/>
          </a:prstGeom>
          <a:noFill/>
        </p:spPr>
        <p:txBody>
          <a:bodyPr wrap="square" rtlCol="0">
            <a:spAutoFit/>
          </a:bodyPr>
          <a:lstStyle/>
          <a:p>
            <a:r>
              <a:rPr lang="en-GB" sz="1600" dirty="0" smtClean="0">
                <a:solidFill>
                  <a:schemeClr val="accent6">
                    <a:lumMod val="75000"/>
                  </a:schemeClr>
                </a:solidFill>
              </a:rPr>
              <a:t>Tools</a:t>
            </a:r>
            <a:endParaRPr lang="en-US" sz="1600" dirty="0">
              <a:solidFill>
                <a:schemeClr val="accent6">
                  <a:lumMod val="75000"/>
                </a:schemeClr>
              </a:solidFill>
            </a:endParaRPr>
          </a:p>
        </p:txBody>
      </p:sp>
      <p:grpSp>
        <p:nvGrpSpPr>
          <p:cNvPr id="201" name="Group 200"/>
          <p:cNvGrpSpPr/>
          <p:nvPr/>
        </p:nvGrpSpPr>
        <p:grpSpPr>
          <a:xfrm>
            <a:off x="3213888" y="1071546"/>
            <a:ext cx="537375" cy="1857387"/>
            <a:chOff x="3213888" y="1071546"/>
            <a:chExt cx="537375" cy="1857387"/>
          </a:xfrm>
          <a:effectLst>
            <a:outerShdw blurRad="50800" dist="38100" dir="2700000" algn="tl" rotWithShape="0">
              <a:prstClr val="black">
                <a:alpha val="40000"/>
              </a:prstClr>
            </a:outerShdw>
          </a:effectLst>
        </p:grpSpPr>
        <p:grpSp>
          <p:nvGrpSpPr>
            <p:cNvPr id="70" name="Group 69"/>
            <p:cNvGrpSpPr/>
            <p:nvPr/>
          </p:nvGrpSpPr>
          <p:grpSpPr>
            <a:xfrm rot="16200000">
              <a:off x="2553882" y="1731552"/>
              <a:ext cx="1857387" cy="537375"/>
              <a:chOff x="3357554" y="4070620"/>
              <a:chExt cx="1857387" cy="895093"/>
            </a:xfrm>
            <a:effectLst/>
          </p:grpSpPr>
          <p:grpSp>
            <p:nvGrpSpPr>
              <p:cNvPr id="71" name="Group 63"/>
              <p:cNvGrpSpPr/>
              <p:nvPr/>
            </p:nvGrpSpPr>
            <p:grpSpPr>
              <a:xfrm>
                <a:off x="3357554" y="4070620"/>
                <a:ext cx="1857387" cy="895093"/>
                <a:chOff x="3357554" y="4070620"/>
                <a:chExt cx="1857387" cy="895093"/>
              </a:xfrm>
            </p:grpSpPr>
            <p:cxnSp>
              <p:nvCxnSpPr>
                <p:cNvPr id="73" name="Straight Connector 72"/>
                <p:cNvCxnSpPr/>
                <p:nvPr/>
              </p:nvCxnSpPr>
              <p:spPr>
                <a:xfrm rot="5400000" flipH="1" flipV="1">
                  <a:off x="3053942" y="4661306"/>
                  <a:ext cx="608019" cy="795"/>
                </a:xfrm>
                <a:prstGeom prst="line">
                  <a:avLst/>
                </a:prstGeom>
                <a:ln w="762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0800000" flipH="1" flipV="1">
                  <a:off x="3857619" y="4070620"/>
                  <a:ext cx="1357322" cy="1319"/>
                </a:xfrm>
                <a:prstGeom prst="line">
                  <a:avLst/>
                </a:prstGeom>
                <a:ln w="762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72" name="Arc 71"/>
              <p:cNvSpPr/>
              <p:nvPr/>
            </p:nvSpPr>
            <p:spPr>
              <a:xfrm rot="16200000">
                <a:off x="3393358" y="4036138"/>
                <a:ext cx="642942" cy="714549"/>
              </a:xfrm>
              <a:prstGeom prst="arc">
                <a:avLst>
                  <a:gd name="adj1" fmla="val 16200000"/>
                  <a:gd name="adj2" fmla="val 499912"/>
                </a:avLst>
              </a:prstGeom>
              <a:ln w="762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55" name="Straight Connector 154"/>
            <p:cNvCxnSpPr/>
            <p:nvPr/>
          </p:nvCxnSpPr>
          <p:spPr>
            <a:xfrm flipV="1">
              <a:off x="3214678" y="2285992"/>
              <a:ext cx="142876" cy="1"/>
            </a:xfrm>
            <a:prstGeom prst="line">
              <a:avLst/>
            </a:prstGeom>
            <a:ln w="76200" cap="rnd">
              <a:solidFill>
                <a:schemeClr val="accent6">
                  <a:lumMod val="75000"/>
                </a:schemeClr>
              </a:solidFill>
            </a:ln>
            <a:effectLst/>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3214678" y="2000240"/>
              <a:ext cx="142876" cy="1"/>
            </a:xfrm>
            <a:prstGeom prst="line">
              <a:avLst/>
            </a:prstGeom>
            <a:ln w="76200" cap="rnd">
              <a:solidFill>
                <a:schemeClr val="accent6">
                  <a:lumMod val="75000"/>
                </a:schemeClr>
              </a:solidFill>
            </a:ln>
            <a:effectLst/>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3214678" y="1714488"/>
              <a:ext cx="142876" cy="1"/>
            </a:xfrm>
            <a:prstGeom prst="line">
              <a:avLst/>
            </a:prstGeom>
            <a:ln w="76200" cap="rnd">
              <a:solidFill>
                <a:schemeClr val="accent6">
                  <a:lumMod val="75000"/>
                </a:schemeClr>
              </a:solidFill>
            </a:ln>
            <a:effectLst/>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3214678" y="1357298"/>
              <a:ext cx="142876" cy="1"/>
            </a:xfrm>
            <a:prstGeom prst="line">
              <a:avLst/>
            </a:prstGeom>
            <a:ln w="76200" cap="rnd">
              <a:solidFill>
                <a:schemeClr val="accent6">
                  <a:lumMod val="75000"/>
                </a:schemeClr>
              </a:solidFill>
            </a:ln>
            <a:effectLst/>
          </p:spPr>
          <p:style>
            <a:lnRef idx="1">
              <a:schemeClr val="accent1"/>
            </a:lnRef>
            <a:fillRef idx="0">
              <a:schemeClr val="accent1"/>
            </a:fillRef>
            <a:effectRef idx="0">
              <a:schemeClr val="accent1"/>
            </a:effectRef>
            <a:fontRef idx="minor">
              <a:schemeClr val="tx1"/>
            </a:fontRef>
          </p:style>
        </p:cxnSp>
      </p:grpSp>
      <p:sp>
        <p:nvSpPr>
          <p:cNvPr id="162" name="TextBox 161"/>
          <p:cNvSpPr txBox="1"/>
          <p:nvPr/>
        </p:nvSpPr>
        <p:spPr>
          <a:xfrm rot="1762472">
            <a:off x="3316054" y="1667783"/>
            <a:ext cx="1937241" cy="338554"/>
          </a:xfrm>
          <a:prstGeom prst="rect">
            <a:avLst/>
          </a:prstGeom>
          <a:noFill/>
        </p:spPr>
        <p:txBody>
          <a:bodyPr wrap="square" rtlCol="0">
            <a:spAutoFit/>
          </a:bodyPr>
          <a:lstStyle/>
          <a:p>
            <a:r>
              <a:rPr lang="en-GB" sz="1600" dirty="0" smtClean="0">
                <a:solidFill>
                  <a:schemeClr val="accent6">
                    <a:lumMod val="75000"/>
                  </a:schemeClr>
                </a:solidFill>
              </a:rPr>
              <a:t>Languages</a:t>
            </a:r>
            <a:endParaRPr lang="en-US" sz="1600" dirty="0">
              <a:solidFill>
                <a:schemeClr val="accent6">
                  <a:lumMod val="75000"/>
                </a:schemeClr>
              </a:solidFill>
            </a:endParaRPr>
          </a:p>
        </p:txBody>
      </p:sp>
      <p:sp>
        <p:nvSpPr>
          <p:cNvPr id="172" name="TextBox 171"/>
          <p:cNvSpPr txBox="1"/>
          <p:nvPr/>
        </p:nvSpPr>
        <p:spPr>
          <a:xfrm rot="1762472">
            <a:off x="5114860" y="1301129"/>
            <a:ext cx="1316099" cy="338554"/>
          </a:xfrm>
          <a:prstGeom prst="rect">
            <a:avLst/>
          </a:prstGeom>
          <a:noFill/>
        </p:spPr>
        <p:txBody>
          <a:bodyPr wrap="square" rtlCol="0">
            <a:spAutoFit/>
          </a:bodyPr>
          <a:lstStyle/>
          <a:p>
            <a:pPr algn="r"/>
            <a:r>
              <a:rPr lang="en-GB" sz="1600" dirty="0" smtClean="0">
                <a:solidFill>
                  <a:schemeClr val="accent3">
                    <a:lumMod val="75000"/>
                  </a:schemeClr>
                </a:solidFill>
              </a:rPr>
              <a:t>Weaknesses</a:t>
            </a:r>
            <a:endParaRPr lang="en-US" sz="1600" dirty="0">
              <a:solidFill>
                <a:schemeClr val="accent3">
                  <a:lumMod val="75000"/>
                </a:schemeClr>
              </a:solidFill>
            </a:endParaRPr>
          </a:p>
        </p:txBody>
      </p:sp>
      <p:sp>
        <p:nvSpPr>
          <p:cNvPr id="174" name="TextBox 173"/>
          <p:cNvSpPr txBox="1"/>
          <p:nvPr/>
        </p:nvSpPr>
        <p:spPr>
          <a:xfrm rot="1762472">
            <a:off x="4890483" y="1516168"/>
            <a:ext cx="1555891" cy="338554"/>
          </a:xfrm>
          <a:prstGeom prst="rect">
            <a:avLst/>
          </a:prstGeom>
          <a:noFill/>
        </p:spPr>
        <p:txBody>
          <a:bodyPr wrap="square" rtlCol="0">
            <a:spAutoFit/>
          </a:bodyPr>
          <a:lstStyle/>
          <a:p>
            <a:pPr algn="r"/>
            <a:r>
              <a:rPr lang="en-GB" sz="1600" dirty="0" smtClean="0">
                <a:solidFill>
                  <a:schemeClr val="accent3">
                    <a:lumMod val="75000"/>
                  </a:schemeClr>
                </a:solidFill>
              </a:rPr>
              <a:t>Opportunities</a:t>
            </a:r>
            <a:endParaRPr lang="en-US" sz="1600" dirty="0">
              <a:solidFill>
                <a:schemeClr val="accent3">
                  <a:lumMod val="75000"/>
                </a:schemeClr>
              </a:solidFill>
            </a:endParaRPr>
          </a:p>
        </p:txBody>
      </p:sp>
      <p:sp>
        <p:nvSpPr>
          <p:cNvPr id="176" name="TextBox 175"/>
          <p:cNvSpPr txBox="1"/>
          <p:nvPr/>
        </p:nvSpPr>
        <p:spPr>
          <a:xfrm rot="1762472">
            <a:off x="4832231" y="1803836"/>
            <a:ext cx="1618145" cy="338554"/>
          </a:xfrm>
          <a:prstGeom prst="rect">
            <a:avLst/>
          </a:prstGeom>
          <a:noFill/>
        </p:spPr>
        <p:txBody>
          <a:bodyPr wrap="square" rtlCol="0">
            <a:spAutoFit/>
          </a:bodyPr>
          <a:lstStyle/>
          <a:p>
            <a:pPr algn="r"/>
            <a:r>
              <a:rPr lang="en-GB" sz="1600" dirty="0" smtClean="0">
                <a:solidFill>
                  <a:schemeClr val="accent3">
                    <a:lumMod val="75000"/>
                  </a:schemeClr>
                </a:solidFill>
              </a:rPr>
              <a:t>Innovation</a:t>
            </a:r>
            <a:endParaRPr lang="en-US" sz="1600" dirty="0">
              <a:solidFill>
                <a:schemeClr val="accent3">
                  <a:lumMod val="75000"/>
                </a:schemeClr>
              </a:solidFill>
            </a:endParaRPr>
          </a:p>
        </p:txBody>
      </p:sp>
      <p:sp>
        <p:nvSpPr>
          <p:cNvPr id="178" name="TextBox 177"/>
          <p:cNvSpPr txBox="1"/>
          <p:nvPr/>
        </p:nvSpPr>
        <p:spPr>
          <a:xfrm rot="1762472">
            <a:off x="5114860" y="1015377"/>
            <a:ext cx="1316099" cy="338554"/>
          </a:xfrm>
          <a:prstGeom prst="rect">
            <a:avLst/>
          </a:prstGeom>
          <a:noFill/>
        </p:spPr>
        <p:txBody>
          <a:bodyPr wrap="square" rtlCol="0">
            <a:spAutoFit/>
          </a:bodyPr>
          <a:lstStyle/>
          <a:p>
            <a:pPr algn="r"/>
            <a:r>
              <a:rPr lang="en-GB" sz="1600" dirty="0" smtClean="0">
                <a:solidFill>
                  <a:schemeClr val="accent3">
                    <a:lumMod val="75000"/>
                  </a:schemeClr>
                </a:solidFill>
              </a:rPr>
              <a:t>Threats</a:t>
            </a:r>
            <a:endParaRPr lang="en-US" sz="1600" dirty="0">
              <a:solidFill>
                <a:schemeClr val="accent3">
                  <a:lumMod val="75000"/>
                </a:schemeClr>
              </a:solidFill>
            </a:endParaRPr>
          </a:p>
        </p:txBody>
      </p:sp>
      <p:sp>
        <p:nvSpPr>
          <p:cNvPr id="180" name="TextBox 179"/>
          <p:cNvSpPr txBox="1"/>
          <p:nvPr/>
        </p:nvSpPr>
        <p:spPr>
          <a:xfrm rot="1762472">
            <a:off x="6962539" y="2024973"/>
            <a:ext cx="1937241" cy="338554"/>
          </a:xfrm>
          <a:prstGeom prst="rect">
            <a:avLst/>
          </a:prstGeom>
          <a:noFill/>
        </p:spPr>
        <p:txBody>
          <a:bodyPr wrap="square" rtlCol="0">
            <a:spAutoFit/>
          </a:bodyPr>
          <a:lstStyle/>
          <a:p>
            <a:r>
              <a:rPr lang="en-GB" sz="1600" dirty="0" smtClean="0">
                <a:solidFill>
                  <a:schemeClr val="accent5">
                    <a:lumMod val="75000"/>
                  </a:schemeClr>
                </a:solidFill>
              </a:rPr>
              <a:t>Line-of-Business</a:t>
            </a:r>
            <a:endParaRPr lang="en-US" sz="1600" dirty="0">
              <a:solidFill>
                <a:schemeClr val="accent5">
                  <a:lumMod val="75000"/>
                </a:schemeClr>
              </a:solidFill>
            </a:endParaRPr>
          </a:p>
        </p:txBody>
      </p:sp>
      <p:grpSp>
        <p:nvGrpSpPr>
          <p:cNvPr id="213" name="Group 212"/>
          <p:cNvGrpSpPr/>
          <p:nvPr/>
        </p:nvGrpSpPr>
        <p:grpSpPr>
          <a:xfrm>
            <a:off x="6858016" y="1214422"/>
            <a:ext cx="894569" cy="3143271"/>
            <a:chOff x="6857226" y="1214422"/>
            <a:chExt cx="895359" cy="3143271"/>
          </a:xfrm>
          <a:effectLst>
            <a:outerShdw blurRad="50800" dist="38100" dir="2700000" algn="tl" rotWithShape="0">
              <a:prstClr val="black">
                <a:alpha val="40000"/>
              </a:prstClr>
            </a:outerShdw>
          </a:effectLst>
        </p:grpSpPr>
        <p:grpSp>
          <p:nvGrpSpPr>
            <p:cNvPr id="104" name="Group 103"/>
            <p:cNvGrpSpPr/>
            <p:nvPr/>
          </p:nvGrpSpPr>
          <p:grpSpPr>
            <a:xfrm>
              <a:off x="6857226" y="1214422"/>
              <a:ext cx="895359" cy="3143271"/>
              <a:chOff x="6857226" y="1214422"/>
              <a:chExt cx="895359" cy="3143271"/>
            </a:xfrm>
            <a:effectLst/>
          </p:grpSpPr>
          <p:grpSp>
            <p:nvGrpSpPr>
              <p:cNvPr id="95" name="Group 63"/>
              <p:cNvGrpSpPr/>
              <p:nvPr/>
            </p:nvGrpSpPr>
            <p:grpSpPr>
              <a:xfrm rot="16200000" flipH="1" flipV="1">
                <a:off x="5733270" y="2338378"/>
                <a:ext cx="3143271" cy="895359"/>
                <a:chOff x="861422" y="4070621"/>
                <a:chExt cx="4067767" cy="1066170"/>
              </a:xfrm>
            </p:grpSpPr>
            <p:cxnSp>
              <p:nvCxnSpPr>
                <p:cNvPr id="97" name="Straight Connector 96"/>
                <p:cNvCxnSpPr/>
                <p:nvPr/>
              </p:nvCxnSpPr>
              <p:spPr>
                <a:xfrm rot="10800000" flipH="1" flipV="1">
                  <a:off x="861422" y="5135850"/>
                  <a:ext cx="2034912" cy="941"/>
                </a:xfrm>
                <a:prstGeom prst="line">
                  <a:avLst/>
                </a:prstGeom>
                <a:ln w="76200">
                  <a:solidFill>
                    <a:schemeClr val="accent5">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10800000" flipH="1" flipV="1">
                  <a:off x="3857619" y="4070621"/>
                  <a:ext cx="1071570" cy="2645"/>
                </a:xfrm>
                <a:prstGeom prst="line">
                  <a:avLst/>
                </a:prstGeom>
                <a:ln w="76200">
                  <a:solidFill>
                    <a:schemeClr val="accent5">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99" name="Arc 98"/>
              <p:cNvSpPr/>
              <p:nvPr/>
            </p:nvSpPr>
            <p:spPr>
              <a:xfrm rot="16200000">
                <a:off x="7036696" y="3107444"/>
                <a:ext cx="642942" cy="714549"/>
              </a:xfrm>
              <a:prstGeom prst="arc">
                <a:avLst>
                  <a:gd name="adj1" fmla="val 21318754"/>
                  <a:gd name="adj2" fmla="val 5664854"/>
                </a:avLst>
              </a:prstGeom>
              <a:ln w="76200">
                <a:solidFill>
                  <a:schemeClr val="accent5">
                    <a:lumMod val="7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Arc 99"/>
              <p:cNvSpPr/>
              <p:nvPr/>
            </p:nvSpPr>
            <p:spPr>
              <a:xfrm rot="5400000">
                <a:off x="6893820" y="2464503"/>
                <a:ext cx="642942" cy="714549"/>
              </a:xfrm>
              <a:prstGeom prst="arc">
                <a:avLst>
                  <a:gd name="adj1" fmla="val 21318754"/>
                  <a:gd name="adj2" fmla="val 5664854"/>
                </a:avLst>
              </a:prstGeom>
              <a:ln w="76200">
                <a:solidFill>
                  <a:schemeClr val="accent5">
                    <a:lumMod val="7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9" name="Straight Connector 178"/>
            <p:cNvCxnSpPr/>
            <p:nvPr/>
          </p:nvCxnSpPr>
          <p:spPr>
            <a:xfrm flipV="1">
              <a:off x="6861163" y="1928802"/>
              <a:ext cx="142876" cy="1"/>
            </a:xfrm>
            <a:prstGeom prst="line">
              <a:avLst/>
            </a:prstGeom>
            <a:ln w="76200" cap="rnd">
              <a:solidFill>
                <a:schemeClr val="accent5">
                  <a:lumMod val="75000"/>
                </a:schemeClr>
              </a:solidFill>
            </a:ln>
            <a:effectLst/>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V="1">
              <a:off x="6861163" y="1357298"/>
              <a:ext cx="142876" cy="1"/>
            </a:xfrm>
            <a:prstGeom prst="line">
              <a:avLst/>
            </a:prstGeom>
            <a:ln w="76200" cap="rnd">
              <a:solidFill>
                <a:schemeClr val="accent5">
                  <a:lumMod val="75000"/>
                </a:schemeClr>
              </a:solidFill>
            </a:ln>
            <a:effectLst/>
          </p:spPr>
          <p:style>
            <a:lnRef idx="1">
              <a:schemeClr val="accent1"/>
            </a:lnRef>
            <a:fillRef idx="0">
              <a:schemeClr val="accent1"/>
            </a:fillRef>
            <a:effectRef idx="0">
              <a:schemeClr val="accent1"/>
            </a:effectRef>
            <a:fontRef idx="minor">
              <a:schemeClr val="tx1"/>
            </a:fontRef>
          </p:style>
        </p:cxnSp>
      </p:grpSp>
      <p:sp>
        <p:nvSpPr>
          <p:cNvPr id="182" name="TextBox 181"/>
          <p:cNvSpPr txBox="1"/>
          <p:nvPr/>
        </p:nvSpPr>
        <p:spPr>
          <a:xfrm rot="1762472">
            <a:off x="6962539" y="1494077"/>
            <a:ext cx="1937241" cy="338554"/>
          </a:xfrm>
          <a:prstGeom prst="rect">
            <a:avLst/>
          </a:prstGeom>
          <a:noFill/>
        </p:spPr>
        <p:txBody>
          <a:bodyPr wrap="square" rtlCol="0">
            <a:spAutoFit/>
          </a:bodyPr>
          <a:lstStyle/>
          <a:p>
            <a:r>
              <a:rPr lang="en-GB" sz="1600" dirty="0" smtClean="0">
                <a:solidFill>
                  <a:schemeClr val="accent5">
                    <a:lumMod val="75000"/>
                  </a:schemeClr>
                </a:solidFill>
              </a:rPr>
              <a:t>Product Framework</a:t>
            </a:r>
            <a:endParaRPr lang="en-US" sz="1600" dirty="0">
              <a:solidFill>
                <a:schemeClr val="accent5">
                  <a:lumMod val="75000"/>
                </a:schemeClr>
              </a:solidFill>
            </a:endParaRPr>
          </a:p>
        </p:txBody>
      </p:sp>
      <p:sp>
        <p:nvSpPr>
          <p:cNvPr id="183" name="TextBox 182"/>
          <p:cNvSpPr txBox="1"/>
          <p:nvPr/>
        </p:nvSpPr>
        <p:spPr>
          <a:xfrm rot="1762472">
            <a:off x="6992883" y="2070904"/>
            <a:ext cx="1416261" cy="338554"/>
          </a:xfrm>
          <a:prstGeom prst="rect">
            <a:avLst/>
          </a:prstGeom>
          <a:noFill/>
        </p:spPr>
        <p:txBody>
          <a:bodyPr wrap="square" rtlCol="0">
            <a:spAutoFit/>
          </a:bodyPr>
          <a:lstStyle/>
          <a:p>
            <a:r>
              <a:rPr lang="en-GB" sz="1600" dirty="0" smtClean="0">
                <a:solidFill>
                  <a:schemeClr val="accent5">
                    <a:lumMod val="75000"/>
                  </a:schemeClr>
                </a:solidFill>
              </a:rPr>
              <a:t>Products</a:t>
            </a:r>
            <a:endParaRPr lang="en-US" sz="1600" dirty="0">
              <a:solidFill>
                <a:schemeClr val="accent5">
                  <a:lumMod val="75000"/>
                </a:schemeClr>
              </a:solidFill>
            </a:endParaRPr>
          </a:p>
        </p:txBody>
      </p:sp>
      <p:sp>
        <p:nvSpPr>
          <p:cNvPr id="193" name="TextBox 192"/>
          <p:cNvSpPr txBox="1"/>
          <p:nvPr/>
        </p:nvSpPr>
        <p:spPr>
          <a:xfrm rot="1762472">
            <a:off x="3601806" y="4382427"/>
            <a:ext cx="1937241" cy="338554"/>
          </a:xfrm>
          <a:prstGeom prst="rect">
            <a:avLst/>
          </a:prstGeom>
          <a:noFill/>
        </p:spPr>
        <p:txBody>
          <a:bodyPr wrap="square" rtlCol="0">
            <a:spAutoFit/>
          </a:bodyPr>
          <a:lstStyle/>
          <a:p>
            <a:r>
              <a:rPr lang="en-GB" sz="1600" dirty="0" smtClean="0">
                <a:solidFill>
                  <a:schemeClr val="accent4">
                    <a:lumMod val="75000"/>
                  </a:schemeClr>
                </a:solidFill>
              </a:rPr>
              <a:t>Architecture Design</a:t>
            </a:r>
            <a:endParaRPr lang="en-US" sz="1600" dirty="0">
              <a:solidFill>
                <a:schemeClr val="accent4">
                  <a:lumMod val="75000"/>
                </a:schemeClr>
              </a:solidFill>
            </a:endParaRPr>
          </a:p>
        </p:txBody>
      </p:sp>
      <p:sp>
        <p:nvSpPr>
          <p:cNvPr id="195" name="TextBox 194"/>
          <p:cNvSpPr txBox="1"/>
          <p:nvPr/>
        </p:nvSpPr>
        <p:spPr>
          <a:xfrm rot="1762472">
            <a:off x="4244748" y="4382427"/>
            <a:ext cx="1937241" cy="338554"/>
          </a:xfrm>
          <a:prstGeom prst="rect">
            <a:avLst/>
          </a:prstGeom>
          <a:noFill/>
        </p:spPr>
        <p:txBody>
          <a:bodyPr wrap="square" rtlCol="0">
            <a:spAutoFit/>
          </a:bodyPr>
          <a:lstStyle/>
          <a:p>
            <a:r>
              <a:rPr lang="en-GB" sz="1600" dirty="0" smtClean="0">
                <a:solidFill>
                  <a:schemeClr val="accent4">
                    <a:lumMod val="75000"/>
                  </a:schemeClr>
                </a:solidFill>
              </a:rPr>
              <a:t>Database Design</a:t>
            </a:r>
            <a:endParaRPr lang="en-US" sz="1600" dirty="0">
              <a:solidFill>
                <a:schemeClr val="accent4">
                  <a:lumMod val="75000"/>
                </a:schemeClr>
              </a:solidFill>
            </a:endParaRPr>
          </a:p>
        </p:txBody>
      </p:sp>
      <p:grpSp>
        <p:nvGrpSpPr>
          <p:cNvPr id="209" name="Group 208"/>
          <p:cNvGrpSpPr/>
          <p:nvPr/>
        </p:nvGrpSpPr>
        <p:grpSpPr>
          <a:xfrm>
            <a:off x="3357554" y="3857628"/>
            <a:ext cx="2357454" cy="1108085"/>
            <a:chOff x="3357554" y="3857628"/>
            <a:chExt cx="2357454" cy="1108085"/>
          </a:xfrm>
          <a:effectLst>
            <a:outerShdw blurRad="50800" dist="38100" dir="2700000" algn="tl" rotWithShape="0">
              <a:prstClr val="black">
                <a:alpha val="40000"/>
              </a:prstClr>
            </a:outerShdw>
          </a:effectLst>
        </p:grpSpPr>
        <p:grpSp>
          <p:nvGrpSpPr>
            <p:cNvPr id="207" name="Group 206"/>
            <p:cNvGrpSpPr/>
            <p:nvPr/>
          </p:nvGrpSpPr>
          <p:grpSpPr>
            <a:xfrm>
              <a:off x="3357554" y="3857628"/>
              <a:ext cx="2357454" cy="1108085"/>
              <a:chOff x="3357554" y="3857628"/>
              <a:chExt cx="2357454" cy="1108085"/>
            </a:xfrm>
          </p:grpSpPr>
          <p:grpSp>
            <p:nvGrpSpPr>
              <p:cNvPr id="206" name="Group 205"/>
              <p:cNvGrpSpPr/>
              <p:nvPr/>
            </p:nvGrpSpPr>
            <p:grpSpPr>
              <a:xfrm>
                <a:off x="3357554" y="3857628"/>
                <a:ext cx="2357454" cy="1108085"/>
                <a:chOff x="3357554" y="3857628"/>
                <a:chExt cx="2357454" cy="1108085"/>
              </a:xfrm>
            </p:grpSpPr>
            <p:grpSp>
              <p:nvGrpSpPr>
                <p:cNvPr id="68" name="Group 67"/>
                <p:cNvGrpSpPr/>
                <p:nvPr/>
              </p:nvGrpSpPr>
              <p:grpSpPr>
                <a:xfrm>
                  <a:off x="3357554" y="3857628"/>
                  <a:ext cx="2357454" cy="1108085"/>
                  <a:chOff x="3357554" y="4071942"/>
                  <a:chExt cx="2357454" cy="893771"/>
                </a:xfrm>
                <a:effectLst/>
              </p:grpSpPr>
              <p:grpSp>
                <p:nvGrpSpPr>
                  <p:cNvPr id="64" name="Group 63"/>
                  <p:cNvGrpSpPr/>
                  <p:nvPr/>
                </p:nvGrpSpPr>
                <p:grpSpPr>
                  <a:xfrm>
                    <a:off x="3357554" y="4071942"/>
                    <a:ext cx="2357454" cy="893771"/>
                    <a:chOff x="3357554" y="4071942"/>
                    <a:chExt cx="2357454" cy="893771"/>
                  </a:xfrm>
                </p:grpSpPr>
                <p:cxnSp>
                  <p:nvCxnSpPr>
                    <p:cNvPr id="61" name="Straight Connector 60"/>
                    <p:cNvCxnSpPr/>
                    <p:nvPr/>
                  </p:nvCxnSpPr>
                  <p:spPr>
                    <a:xfrm rot="5400000" flipH="1" flipV="1">
                      <a:off x="3053942" y="4661306"/>
                      <a:ext cx="608019" cy="795"/>
                    </a:xfrm>
                    <a:prstGeom prst="line">
                      <a:avLst/>
                    </a:prstGeom>
                    <a:ln w="76200">
                      <a:solidFill>
                        <a:schemeClr val="accent4">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86182" y="4071942"/>
                      <a:ext cx="1928826" cy="1588"/>
                    </a:xfrm>
                    <a:prstGeom prst="line">
                      <a:avLst/>
                    </a:prstGeom>
                    <a:ln w="76200">
                      <a:solidFill>
                        <a:schemeClr val="accent4">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65" name="Arc 64"/>
                  <p:cNvSpPr/>
                  <p:nvPr/>
                </p:nvSpPr>
                <p:spPr>
                  <a:xfrm rot="16200000">
                    <a:off x="3393358" y="4036138"/>
                    <a:ext cx="642942" cy="714549"/>
                  </a:xfrm>
                  <a:prstGeom prst="arc">
                    <a:avLst>
                      <a:gd name="adj1" fmla="val 16200000"/>
                      <a:gd name="adj2" fmla="val 499912"/>
                    </a:avLst>
                  </a:prstGeom>
                  <a:ln w="76200">
                    <a:solidFill>
                      <a:schemeClr val="accent4">
                        <a:lumMod val="7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91" name="Straight Connector 190"/>
                <p:cNvCxnSpPr/>
                <p:nvPr/>
              </p:nvCxnSpPr>
              <p:spPr>
                <a:xfrm rot="5400000">
                  <a:off x="3786183" y="3928272"/>
                  <a:ext cx="142875" cy="1588"/>
                </a:xfrm>
                <a:prstGeom prst="line">
                  <a:avLst/>
                </a:prstGeom>
                <a:ln w="76200" cap="rnd">
                  <a:solidFill>
                    <a:schemeClr val="accent4">
                      <a:lumMod val="75000"/>
                    </a:schemeClr>
                  </a:solidFill>
                </a:ln>
                <a:effectLst/>
              </p:spPr>
              <p:style>
                <a:lnRef idx="1">
                  <a:schemeClr val="accent1"/>
                </a:lnRef>
                <a:fillRef idx="0">
                  <a:schemeClr val="accent1"/>
                </a:fillRef>
                <a:effectRef idx="0">
                  <a:schemeClr val="accent1"/>
                </a:effectRef>
                <a:fontRef idx="minor">
                  <a:schemeClr val="tx1"/>
                </a:fontRef>
              </p:style>
            </p:cxnSp>
          </p:grpSp>
          <p:cxnSp>
            <p:nvCxnSpPr>
              <p:cNvPr id="194" name="Straight Connector 193"/>
              <p:cNvCxnSpPr/>
              <p:nvPr/>
            </p:nvCxnSpPr>
            <p:spPr>
              <a:xfrm rot="5400000">
                <a:off x="4429125" y="3928272"/>
                <a:ext cx="142875" cy="1588"/>
              </a:xfrm>
              <a:prstGeom prst="line">
                <a:avLst/>
              </a:prstGeom>
              <a:ln w="76200" cap="rnd">
                <a:solidFill>
                  <a:schemeClr val="accent4">
                    <a:lumMod val="75000"/>
                  </a:schemeClr>
                </a:solidFill>
              </a:ln>
              <a:effectLst/>
            </p:spPr>
            <p:style>
              <a:lnRef idx="1">
                <a:schemeClr val="accent1"/>
              </a:lnRef>
              <a:fillRef idx="0">
                <a:schemeClr val="accent1"/>
              </a:fillRef>
              <a:effectRef idx="0">
                <a:schemeClr val="accent1"/>
              </a:effectRef>
              <a:fontRef idx="minor">
                <a:schemeClr val="tx1"/>
              </a:fontRef>
            </p:style>
          </p:cxnSp>
        </p:grpSp>
        <p:cxnSp>
          <p:nvCxnSpPr>
            <p:cNvPr id="196" name="Straight Connector 195"/>
            <p:cNvCxnSpPr/>
            <p:nvPr/>
          </p:nvCxnSpPr>
          <p:spPr>
            <a:xfrm rot="5400000">
              <a:off x="5360966" y="3928272"/>
              <a:ext cx="142875" cy="1588"/>
            </a:xfrm>
            <a:prstGeom prst="line">
              <a:avLst/>
            </a:prstGeom>
            <a:ln w="76200" cap="rnd">
              <a:solidFill>
                <a:schemeClr val="accent4">
                  <a:lumMod val="75000"/>
                </a:schemeClr>
              </a:solidFill>
            </a:ln>
            <a:effectLst/>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rot="1762472">
            <a:off x="5176589" y="4382427"/>
            <a:ext cx="1937241" cy="338554"/>
          </a:xfrm>
          <a:prstGeom prst="rect">
            <a:avLst/>
          </a:prstGeom>
          <a:noFill/>
        </p:spPr>
        <p:txBody>
          <a:bodyPr wrap="square" rtlCol="0">
            <a:spAutoFit/>
          </a:bodyPr>
          <a:lstStyle/>
          <a:p>
            <a:r>
              <a:rPr lang="en-GB" sz="1600" dirty="0" smtClean="0">
                <a:solidFill>
                  <a:schemeClr val="accent4">
                    <a:lumMod val="75000"/>
                  </a:schemeClr>
                </a:solidFill>
              </a:rPr>
              <a:t>User Interface</a:t>
            </a:r>
            <a:endParaRPr lang="en-US" sz="1600" dirty="0">
              <a:solidFill>
                <a:schemeClr val="accent4">
                  <a:lumMod val="75000"/>
                </a:schemeClr>
              </a:solidFill>
            </a:endParaRPr>
          </a:p>
        </p:txBody>
      </p:sp>
      <p:sp>
        <p:nvSpPr>
          <p:cNvPr id="199" name="TextBox 198"/>
          <p:cNvSpPr txBox="1"/>
          <p:nvPr/>
        </p:nvSpPr>
        <p:spPr>
          <a:xfrm rot="1762472">
            <a:off x="5173442" y="4565911"/>
            <a:ext cx="1937241" cy="338554"/>
          </a:xfrm>
          <a:prstGeom prst="rect">
            <a:avLst/>
          </a:prstGeom>
          <a:noFill/>
        </p:spPr>
        <p:txBody>
          <a:bodyPr wrap="square" rtlCol="0">
            <a:spAutoFit/>
          </a:bodyPr>
          <a:lstStyle/>
          <a:p>
            <a:r>
              <a:rPr lang="en-GB" sz="1600" dirty="0" smtClean="0">
                <a:solidFill>
                  <a:schemeClr val="accent4">
                    <a:lumMod val="75000"/>
                  </a:schemeClr>
                </a:solidFill>
              </a:rPr>
              <a:t>Design</a:t>
            </a:r>
            <a:endParaRPr lang="en-US" sz="1600" dirty="0">
              <a:solidFill>
                <a:schemeClr val="accent4">
                  <a:lumMod val="75000"/>
                </a:schemeClr>
              </a:solidFill>
            </a:endParaRPr>
          </a:p>
        </p:txBody>
      </p:sp>
      <p:sp>
        <p:nvSpPr>
          <p:cNvPr id="200" name="TextBox 199"/>
          <p:cNvSpPr txBox="1"/>
          <p:nvPr/>
        </p:nvSpPr>
        <p:spPr>
          <a:xfrm rot="1762472">
            <a:off x="3316054" y="1494077"/>
            <a:ext cx="1937241" cy="338554"/>
          </a:xfrm>
          <a:prstGeom prst="rect">
            <a:avLst/>
          </a:prstGeom>
          <a:noFill/>
        </p:spPr>
        <p:txBody>
          <a:bodyPr wrap="square" rtlCol="0">
            <a:spAutoFit/>
          </a:bodyPr>
          <a:lstStyle/>
          <a:p>
            <a:r>
              <a:rPr lang="en-GB" sz="1600" dirty="0" smtClean="0">
                <a:solidFill>
                  <a:schemeClr val="accent6">
                    <a:lumMod val="75000"/>
                  </a:schemeClr>
                </a:solidFill>
              </a:rPr>
              <a:t>Software</a:t>
            </a:r>
            <a:endParaRPr lang="en-US" sz="1600" dirty="0">
              <a:solidFill>
                <a:schemeClr val="accent6">
                  <a:lumMod val="75000"/>
                </a:schemeClr>
              </a:solidFill>
            </a:endParaRPr>
          </a:p>
        </p:txBody>
      </p:sp>
      <p:grpSp>
        <p:nvGrpSpPr>
          <p:cNvPr id="205" name="Group 204"/>
          <p:cNvGrpSpPr/>
          <p:nvPr/>
        </p:nvGrpSpPr>
        <p:grpSpPr>
          <a:xfrm>
            <a:off x="570677" y="2643182"/>
            <a:ext cx="1500993" cy="2643207"/>
            <a:chOff x="570677" y="2643182"/>
            <a:chExt cx="1500993" cy="2643207"/>
          </a:xfrm>
          <a:effectLst>
            <a:outerShdw blurRad="50800" dist="38100" dir="2700000" algn="tl" rotWithShape="0">
              <a:prstClr val="black">
                <a:alpha val="40000"/>
              </a:prstClr>
            </a:outerShdw>
          </a:effectLst>
        </p:grpSpPr>
        <p:grpSp>
          <p:nvGrpSpPr>
            <p:cNvPr id="133" name="Group 132"/>
            <p:cNvGrpSpPr/>
            <p:nvPr/>
          </p:nvGrpSpPr>
          <p:grpSpPr>
            <a:xfrm>
              <a:off x="570677" y="2643182"/>
              <a:ext cx="1500993" cy="2643207"/>
              <a:chOff x="570677" y="2643182"/>
              <a:chExt cx="1500993" cy="2643207"/>
            </a:xfrm>
            <a:effectLst/>
          </p:grpSpPr>
          <p:grpSp>
            <p:nvGrpSpPr>
              <p:cNvPr id="105" name="Group 104"/>
              <p:cNvGrpSpPr/>
              <p:nvPr/>
            </p:nvGrpSpPr>
            <p:grpSpPr>
              <a:xfrm rot="5400000" flipV="1">
                <a:off x="-160768" y="3374627"/>
                <a:ext cx="2001058" cy="538168"/>
                <a:chOff x="3357554" y="4069298"/>
                <a:chExt cx="2001058" cy="896415"/>
              </a:xfrm>
              <a:effectLst>
                <a:outerShdw blurRad="50800" dist="38100" dir="2700000" algn="tl" rotWithShape="0">
                  <a:prstClr val="black">
                    <a:alpha val="40000"/>
                  </a:prstClr>
                </a:outerShdw>
              </a:effectLst>
            </p:grpSpPr>
            <p:grpSp>
              <p:nvGrpSpPr>
                <p:cNvPr id="107" name="Group 63"/>
                <p:cNvGrpSpPr/>
                <p:nvPr/>
              </p:nvGrpSpPr>
              <p:grpSpPr>
                <a:xfrm>
                  <a:off x="3357554" y="4069298"/>
                  <a:ext cx="2001058" cy="896415"/>
                  <a:chOff x="3357554" y="4069298"/>
                  <a:chExt cx="2001058" cy="896415"/>
                </a:xfrm>
              </p:grpSpPr>
              <p:cxnSp>
                <p:nvCxnSpPr>
                  <p:cNvPr id="109" name="Straight Connector 108"/>
                  <p:cNvCxnSpPr/>
                  <p:nvPr/>
                </p:nvCxnSpPr>
                <p:spPr>
                  <a:xfrm rot="5400000" flipH="1" flipV="1">
                    <a:off x="3053942" y="4661306"/>
                    <a:ext cx="608019" cy="795"/>
                  </a:xfrm>
                  <a:prstGeom prst="line">
                    <a:avLst/>
                  </a:prstGeom>
                  <a:ln w="76200">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3858413" y="4069298"/>
                    <a:ext cx="1500199" cy="2645"/>
                  </a:xfrm>
                  <a:prstGeom prst="line">
                    <a:avLst/>
                  </a:prstGeom>
                  <a:ln w="76200">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108" name="Arc 107"/>
                <p:cNvSpPr/>
                <p:nvPr/>
              </p:nvSpPr>
              <p:spPr>
                <a:xfrm rot="16200000">
                  <a:off x="3393358" y="4036138"/>
                  <a:ext cx="642942" cy="714549"/>
                </a:xfrm>
                <a:prstGeom prst="arc">
                  <a:avLst>
                    <a:gd name="adj1" fmla="val 16200000"/>
                    <a:gd name="adj2" fmla="val 499912"/>
                  </a:avLst>
                </a:prstGeom>
                <a:ln w="76200">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4" name="Group 113"/>
              <p:cNvGrpSpPr/>
              <p:nvPr/>
            </p:nvGrpSpPr>
            <p:grpSpPr>
              <a:xfrm flipV="1">
                <a:off x="571472" y="4714882"/>
                <a:ext cx="1500198" cy="571507"/>
                <a:chOff x="3357554" y="4013767"/>
                <a:chExt cx="1500198" cy="951946"/>
              </a:xfrm>
              <a:effectLst>
                <a:outerShdw blurRad="50800" dist="38100" dir="2700000" algn="tl" rotWithShape="0">
                  <a:prstClr val="black">
                    <a:alpha val="40000"/>
                  </a:prstClr>
                </a:outerShdw>
              </a:effectLst>
            </p:grpSpPr>
            <p:grpSp>
              <p:nvGrpSpPr>
                <p:cNvPr id="115" name="Group 63"/>
                <p:cNvGrpSpPr/>
                <p:nvPr/>
              </p:nvGrpSpPr>
              <p:grpSpPr>
                <a:xfrm>
                  <a:off x="3357554" y="4013767"/>
                  <a:ext cx="1500198" cy="951946"/>
                  <a:chOff x="3357554" y="4013767"/>
                  <a:chExt cx="1500198" cy="951946"/>
                </a:xfrm>
              </p:grpSpPr>
              <p:cxnSp>
                <p:nvCxnSpPr>
                  <p:cNvPr id="117" name="Straight Connector 116"/>
                  <p:cNvCxnSpPr/>
                  <p:nvPr/>
                </p:nvCxnSpPr>
                <p:spPr>
                  <a:xfrm rot="5400000" flipH="1" flipV="1">
                    <a:off x="3053942" y="4661306"/>
                    <a:ext cx="608019" cy="795"/>
                  </a:xfrm>
                  <a:prstGeom prst="line">
                    <a:avLst/>
                  </a:prstGeom>
                  <a:ln w="76200">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10800000" flipH="1" flipV="1">
                    <a:off x="3786182" y="4013767"/>
                    <a:ext cx="1071570" cy="2645"/>
                  </a:xfrm>
                  <a:prstGeom prst="line">
                    <a:avLst/>
                  </a:prstGeom>
                  <a:ln w="76200">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116" name="Arc 115"/>
                <p:cNvSpPr/>
                <p:nvPr/>
              </p:nvSpPr>
              <p:spPr>
                <a:xfrm rot="16200000">
                  <a:off x="3393358" y="4036133"/>
                  <a:ext cx="642941" cy="714549"/>
                </a:xfrm>
                <a:prstGeom prst="arc">
                  <a:avLst>
                    <a:gd name="adj1" fmla="val 16200000"/>
                    <a:gd name="adj2" fmla="val 21197574"/>
                  </a:avLst>
                </a:prstGeom>
                <a:ln w="76200">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cxnSp>
          <p:nvCxnSpPr>
            <p:cNvPr id="148" name="Straight Connector 147"/>
            <p:cNvCxnSpPr/>
            <p:nvPr/>
          </p:nvCxnSpPr>
          <p:spPr>
            <a:xfrm>
              <a:off x="571472" y="3286124"/>
              <a:ext cx="142876" cy="1588"/>
            </a:xfrm>
            <a:prstGeom prst="line">
              <a:avLst/>
            </a:prstGeom>
            <a:ln w="76200" cap="rnd">
              <a:solidFill>
                <a:schemeClr val="accent2">
                  <a:lumMod val="75000"/>
                </a:schemeClr>
              </a:solidFill>
            </a:ln>
            <a:effectLst/>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571472" y="3570288"/>
              <a:ext cx="142876" cy="1588"/>
            </a:xfrm>
            <a:prstGeom prst="line">
              <a:avLst/>
            </a:prstGeom>
            <a:ln w="76200" cap="rnd">
              <a:solidFill>
                <a:schemeClr val="accent2">
                  <a:lumMod val="75000"/>
                </a:schemeClr>
              </a:solidFill>
            </a:ln>
            <a:effectLst/>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571472" y="3927478"/>
              <a:ext cx="142876" cy="1588"/>
            </a:xfrm>
            <a:prstGeom prst="line">
              <a:avLst/>
            </a:prstGeom>
            <a:ln w="76200" cap="rnd">
              <a:solidFill>
                <a:schemeClr val="accent2">
                  <a:lumMod val="75000"/>
                </a:schemeClr>
              </a:solidFill>
            </a:ln>
            <a:effectLst/>
          </p:spPr>
          <p:style>
            <a:lnRef idx="1">
              <a:schemeClr val="accent1"/>
            </a:lnRef>
            <a:fillRef idx="0">
              <a:schemeClr val="accent1"/>
            </a:fillRef>
            <a:effectRef idx="0">
              <a:schemeClr val="accent1"/>
            </a:effectRef>
            <a:fontRef idx="minor">
              <a:schemeClr val="tx1"/>
            </a:fontRef>
          </p:style>
        </p:cxnSp>
      </p:grpSp>
      <p:pic>
        <p:nvPicPr>
          <p:cNvPr id="1029" name="Picture 5" descr="C:\Documents and Settings\Dave\Desktop\s2.PNG"/>
          <p:cNvPicPr>
            <a:picLocks noChangeAspect="1" noChangeArrowheads="1"/>
          </p:cNvPicPr>
          <p:nvPr/>
        </p:nvPicPr>
        <p:blipFill>
          <a:blip r:embed="rId2"/>
          <a:srcRect/>
          <a:stretch>
            <a:fillRect/>
          </a:stretch>
        </p:blipFill>
        <p:spPr bwMode="auto">
          <a:xfrm rot="19196470">
            <a:off x="3424597" y="2843972"/>
            <a:ext cx="644524" cy="665315"/>
          </a:xfrm>
          <a:prstGeom prst="rect">
            <a:avLst/>
          </a:prstGeom>
          <a:noFill/>
        </p:spPr>
      </p:pic>
      <p:pic>
        <p:nvPicPr>
          <p:cNvPr id="1030" name="Picture 6" descr="C:\Documents and Settings\Dave\Desktop\s1.PNG"/>
          <p:cNvPicPr>
            <a:picLocks noChangeAspect="1" noChangeArrowheads="1"/>
          </p:cNvPicPr>
          <p:nvPr/>
        </p:nvPicPr>
        <p:blipFill>
          <a:blip r:embed="rId3"/>
          <a:srcRect/>
          <a:stretch>
            <a:fillRect/>
          </a:stretch>
        </p:blipFill>
        <p:spPr bwMode="auto">
          <a:xfrm>
            <a:off x="1000100" y="2214554"/>
            <a:ext cx="865186" cy="631077"/>
          </a:xfrm>
          <a:prstGeom prst="rect">
            <a:avLst/>
          </a:prstGeom>
          <a:noFill/>
        </p:spPr>
      </p:pic>
      <p:pic>
        <p:nvPicPr>
          <p:cNvPr id="112" name="Picture 5" descr="C:\Documents and Settings\Dave\Desktop\s2.PNG"/>
          <p:cNvPicPr>
            <a:picLocks noChangeAspect="1" noChangeArrowheads="1"/>
          </p:cNvPicPr>
          <p:nvPr/>
        </p:nvPicPr>
        <p:blipFill>
          <a:blip r:embed="rId2"/>
          <a:srcRect/>
          <a:stretch>
            <a:fillRect/>
          </a:stretch>
        </p:blipFill>
        <p:spPr bwMode="auto">
          <a:xfrm rot="17779651">
            <a:off x="3119178" y="4890034"/>
            <a:ext cx="644524" cy="665315"/>
          </a:xfrm>
          <a:prstGeom prst="rect">
            <a:avLst/>
          </a:prstGeom>
          <a:noFill/>
        </p:spPr>
      </p:pic>
      <p:grpSp>
        <p:nvGrpSpPr>
          <p:cNvPr id="138" name="Group 137"/>
          <p:cNvGrpSpPr/>
          <p:nvPr/>
        </p:nvGrpSpPr>
        <p:grpSpPr>
          <a:xfrm>
            <a:off x="2500298" y="2857496"/>
            <a:ext cx="1785950" cy="285752"/>
            <a:chOff x="4000496" y="4857760"/>
            <a:chExt cx="1143008" cy="285752"/>
          </a:xfrm>
        </p:grpSpPr>
        <p:sp>
          <p:nvSpPr>
            <p:cNvPr id="139" name="Rounded Rectangle 138"/>
            <p:cNvSpPr/>
            <p:nvPr/>
          </p:nvSpPr>
          <p:spPr>
            <a:xfrm>
              <a:off x="4000496" y="4857760"/>
              <a:ext cx="1143008" cy="285752"/>
            </a:xfrm>
            <a:prstGeom prst="roundRect">
              <a:avLst/>
            </a:prstGeom>
            <a:solidFill>
              <a:schemeClr val="accent6">
                <a:lumMod val="75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lnSpc>
                  <a:spcPct val="150000"/>
                </a:lnSpc>
              </a:pPr>
              <a:endParaRPr lang="en-US" b="1" dirty="0">
                <a:latin typeface="Arial Narrow" pitchFamily="34" charset="0"/>
              </a:endParaRPr>
            </a:p>
          </p:txBody>
        </p:sp>
        <p:sp>
          <p:nvSpPr>
            <p:cNvPr id="140" name="TextBox 139"/>
            <p:cNvSpPr txBox="1"/>
            <p:nvPr/>
          </p:nvSpPr>
          <p:spPr>
            <a:xfrm>
              <a:off x="4071934" y="4857761"/>
              <a:ext cx="928694" cy="285751"/>
            </a:xfrm>
            <a:prstGeom prst="rect">
              <a:avLst/>
            </a:prstGeom>
            <a:noFill/>
          </p:spPr>
          <p:txBody>
            <a:bodyPr wrap="square" lIns="0" tIns="0" rIns="0" bIns="0" rtlCol="0" anchor="ctr" anchorCtr="0">
              <a:spAutoFit/>
            </a:bodyPr>
            <a:lstStyle/>
            <a:p>
              <a:pPr algn="dist"/>
              <a:r>
                <a:rPr lang="en-GB" b="1" dirty="0" smtClean="0">
                  <a:solidFill>
                    <a:schemeClr val="bg1"/>
                  </a:solidFill>
                  <a:latin typeface="Arial Narrow" pitchFamily="34" charset="0"/>
                </a:rPr>
                <a:t>Aptitude</a:t>
              </a:r>
              <a:endParaRPr lang="en-US" b="1" dirty="0" smtClean="0">
                <a:solidFill>
                  <a:schemeClr val="bg1"/>
                </a:solidFill>
                <a:latin typeface="Arial Narrow" pitchFamily="34" charset="0"/>
              </a:endParaRPr>
            </a:p>
          </p:txBody>
        </p:sp>
      </p:grpSp>
      <p:grpSp>
        <p:nvGrpSpPr>
          <p:cNvPr id="144" name="Group 143"/>
          <p:cNvGrpSpPr/>
          <p:nvPr/>
        </p:nvGrpSpPr>
        <p:grpSpPr>
          <a:xfrm>
            <a:off x="714348" y="2214554"/>
            <a:ext cx="1785950" cy="285752"/>
            <a:chOff x="4000496" y="4857760"/>
            <a:chExt cx="1143008" cy="285752"/>
          </a:xfrm>
        </p:grpSpPr>
        <p:sp>
          <p:nvSpPr>
            <p:cNvPr id="145" name="Rounded Rectangle 144"/>
            <p:cNvSpPr/>
            <p:nvPr/>
          </p:nvSpPr>
          <p:spPr>
            <a:xfrm>
              <a:off x="4000496" y="4857760"/>
              <a:ext cx="1143008" cy="285752"/>
            </a:xfrm>
            <a:prstGeom prst="roundRect">
              <a:avLst/>
            </a:prstGeom>
            <a:solidFill>
              <a:schemeClr val="accent2">
                <a:lumMod val="75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lnSpc>
                  <a:spcPct val="150000"/>
                </a:lnSpc>
              </a:pPr>
              <a:endParaRPr lang="en-US" b="1" dirty="0">
                <a:latin typeface="Arial Narrow" pitchFamily="34" charset="0"/>
              </a:endParaRPr>
            </a:p>
          </p:txBody>
        </p:sp>
        <p:sp>
          <p:nvSpPr>
            <p:cNvPr id="146" name="TextBox 145"/>
            <p:cNvSpPr txBox="1"/>
            <p:nvPr/>
          </p:nvSpPr>
          <p:spPr>
            <a:xfrm>
              <a:off x="4071934" y="4857761"/>
              <a:ext cx="928694" cy="285751"/>
            </a:xfrm>
            <a:prstGeom prst="rect">
              <a:avLst/>
            </a:prstGeom>
            <a:noFill/>
          </p:spPr>
          <p:txBody>
            <a:bodyPr wrap="square" lIns="0" tIns="0" rIns="0" bIns="0" rtlCol="0" anchor="ctr" anchorCtr="0">
              <a:spAutoFit/>
            </a:bodyPr>
            <a:lstStyle/>
            <a:p>
              <a:pPr algn="dist"/>
              <a:r>
                <a:rPr lang="en-GB" b="1" dirty="0" smtClean="0">
                  <a:solidFill>
                    <a:schemeClr val="bg1"/>
                  </a:solidFill>
                  <a:latin typeface="Arial Narrow" pitchFamily="34" charset="0"/>
                </a:rPr>
                <a:t>Behaviour</a:t>
              </a:r>
              <a:endParaRPr lang="en-US" b="1" dirty="0" smtClean="0">
                <a:solidFill>
                  <a:schemeClr val="bg1"/>
                </a:solidFill>
                <a:latin typeface="Arial Narrow" pitchFamily="34" charset="0"/>
              </a:endParaRPr>
            </a:p>
          </p:txBody>
        </p:sp>
      </p:grpSp>
      <p:grpSp>
        <p:nvGrpSpPr>
          <p:cNvPr id="134" name="Group 133"/>
          <p:cNvGrpSpPr/>
          <p:nvPr/>
        </p:nvGrpSpPr>
        <p:grpSpPr>
          <a:xfrm>
            <a:off x="3214678" y="5143512"/>
            <a:ext cx="1785950" cy="285752"/>
            <a:chOff x="4000496" y="4857760"/>
            <a:chExt cx="1143008" cy="285752"/>
          </a:xfrm>
        </p:grpSpPr>
        <p:sp>
          <p:nvSpPr>
            <p:cNvPr id="131" name="Rounded Rectangle 130"/>
            <p:cNvSpPr/>
            <p:nvPr/>
          </p:nvSpPr>
          <p:spPr>
            <a:xfrm>
              <a:off x="4000496" y="4857760"/>
              <a:ext cx="1143008" cy="285752"/>
            </a:xfrm>
            <a:prstGeom prst="roundRect">
              <a:avLst/>
            </a:prstGeom>
            <a:solidFill>
              <a:schemeClr val="accent4">
                <a:lumMod val="75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lnSpc>
                  <a:spcPct val="150000"/>
                </a:lnSpc>
              </a:pPr>
              <a:endParaRPr lang="en-US" b="1" dirty="0">
                <a:latin typeface="Arial Narrow" pitchFamily="34" charset="0"/>
              </a:endParaRPr>
            </a:p>
          </p:txBody>
        </p:sp>
        <p:sp>
          <p:nvSpPr>
            <p:cNvPr id="69" name="TextBox 68"/>
            <p:cNvSpPr txBox="1"/>
            <p:nvPr/>
          </p:nvSpPr>
          <p:spPr>
            <a:xfrm>
              <a:off x="4071934" y="4857761"/>
              <a:ext cx="928694" cy="285751"/>
            </a:xfrm>
            <a:prstGeom prst="rect">
              <a:avLst/>
            </a:prstGeom>
            <a:noFill/>
          </p:spPr>
          <p:txBody>
            <a:bodyPr wrap="square" lIns="0" tIns="0" rIns="0" bIns="0" rtlCol="0" anchor="ctr" anchorCtr="0">
              <a:spAutoFit/>
            </a:bodyPr>
            <a:lstStyle/>
            <a:p>
              <a:pPr algn="dist"/>
              <a:r>
                <a:rPr lang="en-GB" b="1" dirty="0" smtClean="0">
                  <a:solidFill>
                    <a:schemeClr val="bg1"/>
                  </a:solidFill>
                  <a:latin typeface="Arial Narrow" pitchFamily="34" charset="0"/>
                </a:rPr>
                <a:t>Style</a:t>
              </a:r>
              <a:endParaRPr lang="en-US" b="1" dirty="0" smtClean="0">
                <a:solidFill>
                  <a:schemeClr val="bg1"/>
                </a:solidFill>
                <a:latin typeface="Arial Narrow" pitchFamily="34" charset="0"/>
              </a:endParaRPr>
            </a:p>
          </p:txBody>
        </p:sp>
      </p:grpSp>
      <p:grpSp>
        <p:nvGrpSpPr>
          <p:cNvPr id="215" name="Group 214"/>
          <p:cNvGrpSpPr/>
          <p:nvPr/>
        </p:nvGrpSpPr>
        <p:grpSpPr>
          <a:xfrm>
            <a:off x="5000628" y="1428737"/>
            <a:ext cx="1500198" cy="1571634"/>
            <a:chOff x="5000628" y="1428737"/>
            <a:chExt cx="1500198" cy="1571634"/>
          </a:xfrm>
          <a:effectLst>
            <a:outerShdw blurRad="50800" dist="38100" dir="2700000" algn="tl" rotWithShape="0">
              <a:prstClr val="black">
                <a:alpha val="40000"/>
              </a:prstClr>
            </a:outerShdw>
          </a:effectLst>
        </p:grpSpPr>
        <p:cxnSp>
          <p:nvCxnSpPr>
            <p:cNvPr id="171" name="Straight Connector 170"/>
            <p:cNvCxnSpPr/>
            <p:nvPr/>
          </p:nvCxnSpPr>
          <p:spPr>
            <a:xfrm flipV="1">
              <a:off x="6357950" y="2071677"/>
              <a:ext cx="142876" cy="1"/>
            </a:xfrm>
            <a:prstGeom prst="line">
              <a:avLst/>
            </a:prstGeom>
            <a:ln w="76200" cap="rnd">
              <a:solidFill>
                <a:schemeClr val="accent3">
                  <a:lumMod val="75000"/>
                </a:schemeClr>
              </a:solidFill>
            </a:ln>
            <a:effectLst/>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V="1">
              <a:off x="6357950" y="2345528"/>
              <a:ext cx="142876" cy="1"/>
            </a:xfrm>
            <a:prstGeom prst="line">
              <a:avLst/>
            </a:prstGeom>
            <a:ln w="76200" cap="rnd">
              <a:solidFill>
                <a:schemeClr val="accent3">
                  <a:lumMod val="75000"/>
                </a:schemeClr>
              </a:solidFill>
            </a:ln>
            <a:effectLst/>
          </p:spPr>
          <p:style>
            <a:lnRef idx="1">
              <a:schemeClr val="accent1"/>
            </a:lnRef>
            <a:fillRef idx="0">
              <a:schemeClr val="accent1"/>
            </a:fillRef>
            <a:effectRef idx="0">
              <a:schemeClr val="accent1"/>
            </a:effectRef>
            <a:fontRef idx="minor">
              <a:schemeClr val="tx1"/>
            </a:fontRef>
          </p:style>
        </p:cxnSp>
        <p:grpSp>
          <p:nvGrpSpPr>
            <p:cNvPr id="211" name="Group 210"/>
            <p:cNvGrpSpPr/>
            <p:nvPr/>
          </p:nvGrpSpPr>
          <p:grpSpPr>
            <a:xfrm>
              <a:off x="5000628" y="1428737"/>
              <a:ext cx="1500198" cy="1571634"/>
              <a:chOff x="5000628" y="1428737"/>
              <a:chExt cx="1500198" cy="1571634"/>
            </a:xfrm>
          </p:grpSpPr>
          <p:grpSp>
            <p:nvGrpSpPr>
              <p:cNvPr id="210" name="Group 209"/>
              <p:cNvGrpSpPr/>
              <p:nvPr/>
            </p:nvGrpSpPr>
            <p:grpSpPr>
              <a:xfrm>
                <a:off x="5000628" y="1428737"/>
                <a:ext cx="1500198" cy="1571634"/>
                <a:chOff x="5000628" y="1428737"/>
                <a:chExt cx="1500198" cy="1571634"/>
              </a:xfrm>
            </p:grpSpPr>
            <p:grpSp>
              <p:nvGrpSpPr>
                <p:cNvPr id="89" name="Group 88"/>
                <p:cNvGrpSpPr/>
                <p:nvPr/>
              </p:nvGrpSpPr>
              <p:grpSpPr>
                <a:xfrm rot="5400000" flipH="1">
                  <a:off x="4964910" y="1464455"/>
                  <a:ext cx="1571634" cy="1500198"/>
                  <a:chOff x="3357554" y="4070621"/>
                  <a:chExt cx="1571634" cy="895092"/>
                </a:xfrm>
                <a:effectLst/>
              </p:grpSpPr>
              <p:grpSp>
                <p:nvGrpSpPr>
                  <p:cNvPr id="90" name="Group 63"/>
                  <p:cNvGrpSpPr/>
                  <p:nvPr/>
                </p:nvGrpSpPr>
                <p:grpSpPr>
                  <a:xfrm>
                    <a:off x="3357554" y="4070621"/>
                    <a:ext cx="1571634" cy="895092"/>
                    <a:chOff x="3357554" y="4070621"/>
                    <a:chExt cx="1571634" cy="895092"/>
                  </a:xfrm>
                </p:grpSpPr>
                <p:cxnSp>
                  <p:nvCxnSpPr>
                    <p:cNvPr id="92" name="Straight Connector 91"/>
                    <p:cNvCxnSpPr/>
                    <p:nvPr/>
                  </p:nvCxnSpPr>
                  <p:spPr>
                    <a:xfrm rot="5400000" flipH="1" flipV="1">
                      <a:off x="3053942" y="4661306"/>
                      <a:ext cx="608019" cy="795"/>
                    </a:xfrm>
                    <a:prstGeom prst="line">
                      <a:avLst/>
                    </a:prstGeom>
                    <a:ln w="76200">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0800000" flipH="1" flipV="1">
                      <a:off x="3857618" y="4070621"/>
                      <a:ext cx="1071570" cy="2645"/>
                    </a:xfrm>
                    <a:prstGeom prst="line">
                      <a:avLst/>
                    </a:prstGeom>
                    <a:ln w="76200">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91" name="Arc 90"/>
                  <p:cNvSpPr/>
                  <p:nvPr/>
                </p:nvSpPr>
                <p:spPr>
                  <a:xfrm rot="16200000">
                    <a:off x="3393358" y="4036138"/>
                    <a:ext cx="642942" cy="714549"/>
                  </a:xfrm>
                  <a:prstGeom prst="arc">
                    <a:avLst>
                      <a:gd name="adj1" fmla="val 16200000"/>
                      <a:gd name="adj2" fmla="val 180035"/>
                    </a:avLst>
                  </a:prstGeom>
                  <a:ln w="76200">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5" name="Straight Connector 174"/>
                <p:cNvCxnSpPr/>
                <p:nvPr/>
              </p:nvCxnSpPr>
              <p:spPr>
                <a:xfrm flipV="1">
                  <a:off x="6357950" y="2631280"/>
                  <a:ext cx="142876" cy="1"/>
                </a:xfrm>
                <a:prstGeom prst="line">
                  <a:avLst/>
                </a:prstGeom>
                <a:ln w="76200" cap="rnd">
                  <a:solidFill>
                    <a:schemeClr val="accent3">
                      <a:lumMod val="75000"/>
                    </a:schemeClr>
                  </a:solidFill>
                </a:ln>
                <a:effectLst/>
              </p:spPr>
              <p:style>
                <a:lnRef idx="1">
                  <a:schemeClr val="accent1"/>
                </a:lnRef>
                <a:fillRef idx="0">
                  <a:schemeClr val="accent1"/>
                </a:fillRef>
                <a:effectRef idx="0">
                  <a:schemeClr val="accent1"/>
                </a:effectRef>
                <a:fontRef idx="minor">
                  <a:schemeClr val="tx1"/>
                </a:fontRef>
              </p:style>
            </p:cxnSp>
          </p:grpSp>
          <p:cxnSp>
            <p:nvCxnSpPr>
              <p:cNvPr id="177" name="Straight Connector 176"/>
              <p:cNvCxnSpPr/>
              <p:nvPr/>
            </p:nvCxnSpPr>
            <p:spPr>
              <a:xfrm flipV="1">
                <a:off x="6357950" y="1785926"/>
                <a:ext cx="142876" cy="1"/>
              </a:xfrm>
              <a:prstGeom prst="line">
                <a:avLst/>
              </a:prstGeom>
              <a:ln w="76200" cap="rnd">
                <a:solidFill>
                  <a:schemeClr val="accent3">
                    <a:lumMod val="75000"/>
                  </a:schemeClr>
                </a:solidFill>
              </a:ln>
              <a:effectLst/>
            </p:spPr>
            <p:style>
              <a:lnRef idx="1">
                <a:schemeClr val="accent1"/>
              </a:lnRef>
              <a:fillRef idx="0">
                <a:schemeClr val="accent1"/>
              </a:fillRef>
              <a:effectRef idx="0">
                <a:schemeClr val="accent1"/>
              </a:effectRef>
              <a:fontRef idx="minor">
                <a:schemeClr val="tx1"/>
              </a:fontRef>
            </p:style>
          </p:cxnSp>
        </p:grpSp>
        <p:cxnSp>
          <p:nvCxnSpPr>
            <p:cNvPr id="214" name="Straight Connector 213"/>
            <p:cNvCxnSpPr/>
            <p:nvPr/>
          </p:nvCxnSpPr>
          <p:spPr>
            <a:xfrm flipV="1">
              <a:off x="6357950" y="1500174"/>
              <a:ext cx="142876" cy="1"/>
            </a:xfrm>
            <a:prstGeom prst="line">
              <a:avLst/>
            </a:prstGeom>
            <a:ln w="76200" cap="rnd">
              <a:solidFill>
                <a:schemeClr val="accent3">
                  <a:lumMod val="75000"/>
                </a:schemeClr>
              </a:solidFill>
            </a:ln>
            <a:effectLst/>
          </p:spPr>
          <p:style>
            <a:lnRef idx="1">
              <a:schemeClr val="accent1"/>
            </a:lnRef>
            <a:fillRef idx="0">
              <a:schemeClr val="accent1"/>
            </a:fillRef>
            <a:effectRef idx="0">
              <a:schemeClr val="accent1"/>
            </a:effectRef>
            <a:fontRef idx="minor">
              <a:schemeClr val="tx1"/>
            </a:fontRef>
          </p:style>
        </p:cxnSp>
      </p:grpSp>
      <p:sp>
        <p:nvSpPr>
          <p:cNvPr id="216" name="TextBox 215"/>
          <p:cNvSpPr txBox="1"/>
          <p:nvPr/>
        </p:nvSpPr>
        <p:spPr>
          <a:xfrm rot="1762472">
            <a:off x="4832230" y="2072404"/>
            <a:ext cx="1618145" cy="338554"/>
          </a:xfrm>
          <a:prstGeom prst="rect">
            <a:avLst/>
          </a:prstGeom>
          <a:noFill/>
        </p:spPr>
        <p:txBody>
          <a:bodyPr wrap="square" rtlCol="0">
            <a:spAutoFit/>
          </a:bodyPr>
          <a:lstStyle/>
          <a:p>
            <a:pPr algn="r"/>
            <a:r>
              <a:rPr lang="en-GB" sz="1600" dirty="0" smtClean="0">
                <a:solidFill>
                  <a:schemeClr val="accent3">
                    <a:lumMod val="75000"/>
                  </a:schemeClr>
                </a:solidFill>
              </a:rPr>
              <a:t>Objectives</a:t>
            </a:r>
            <a:endParaRPr lang="en-US" sz="1600" dirty="0">
              <a:solidFill>
                <a:schemeClr val="accent3">
                  <a:lumMod val="75000"/>
                </a:schemeClr>
              </a:solidFill>
            </a:endParaRPr>
          </a:p>
        </p:txBody>
      </p:sp>
      <p:sp>
        <p:nvSpPr>
          <p:cNvPr id="217" name="TextBox 216"/>
          <p:cNvSpPr txBox="1"/>
          <p:nvPr/>
        </p:nvSpPr>
        <p:spPr>
          <a:xfrm rot="1762472">
            <a:off x="6960218" y="1691455"/>
            <a:ext cx="2041828" cy="369332"/>
          </a:xfrm>
          <a:prstGeom prst="rect">
            <a:avLst/>
          </a:prstGeom>
          <a:noFill/>
        </p:spPr>
        <p:txBody>
          <a:bodyPr wrap="square" rtlCol="0">
            <a:spAutoFit/>
          </a:bodyPr>
          <a:lstStyle/>
          <a:p>
            <a:r>
              <a:rPr lang="en-GB" sz="1600" i="1" dirty="0" smtClean="0">
                <a:solidFill>
                  <a:schemeClr val="accent5">
                    <a:lumMod val="75000"/>
                  </a:schemeClr>
                </a:solidFill>
              </a:rPr>
              <a:t>Smart Platform</a:t>
            </a:r>
            <a:r>
              <a:rPr lang="en-GB" dirty="0" smtClean="0">
                <a:solidFill>
                  <a:schemeClr val="accent5">
                    <a:lumMod val="75000"/>
                  </a:schemeClr>
                </a:solidFill>
              </a:rPr>
              <a:t>™</a:t>
            </a:r>
            <a:endParaRPr lang="en-US" dirty="0">
              <a:solidFill>
                <a:schemeClr val="accent5">
                  <a:lumMod val="75000"/>
                </a:schemeClr>
              </a:solidFill>
            </a:endParaRPr>
          </a:p>
        </p:txBody>
      </p:sp>
      <p:sp>
        <p:nvSpPr>
          <p:cNvPr id="219" name="TextBox 218"/>
          <p:cNvSpPr txBox="1"/>
          <p:nvPr/>
        </p:nvSpPr>
        <p:spPr>
          <a:xfrm>
            <a:off x="928662" y="1000108"/>
            <a:ext cx="1571636" cy="369332"/>
          </a:xfrm>
          <a:prstGeom prst="rect">
            <a:avLst/>
          </a:prstGeom>
          <a:noFill/>
        </p:spPr>
        <p:txBody>
          <a:bodyPr wrap="square" rtlCol="0">
            <a:spAutoFit/>
          </a:bodyPr>
          <a:lstStyle/>
          <a:p>
            <a:r>
              <a:rPr lang="en-GB" dirty="0" smtClean="0">
                <a:solidFill>
                  <a:schemeClr val="bg1"/>
                </a:solidFill>
              </a:rPr>
              <a:t>foundation8 ©</a:t>
            </a:r>
            <a:endParaRPr lang="en-US" dirty="0">
              <a:solidFill>
                <a:schemeClr val="bg1"/>
              </a:solidFill>
            </a:endParaRPr>
          </a:p>
        </p:txBody>
      </p:sp>
      <p:sp>
        <p:nvSpPr>
          <p:cNvPr id="221" name="Freeform 220"/>
          <p:cNvSpPr/>
          <p:nvPr/>
        </p:nvSpPr>
        <p:spPr>
          <a:xfrm>
            <a:off x="7683500" y="4876800"/>
            <a:ext cx="1206500" cy="696383"/>
          </a:xfrm>
          <a:custGeom>
            <a:avLst/>
            <a:gdLst>
              <a:gd name="connsiteX0" fmla="*/ 0 w 1206500"/>
              <a:gd name="connsiteY0" fmla="*/ 0 h 696383"/>
              <a:gd name="connsiteX1" fmla="*/ 152400 w 1206500"/>
              <a:gd name="connsiteY1" fmla="*/ 406400 h 696383"/>
              <a:gd name="connsiteX2" fmla="*/ 457200 w 1206500"/>
              <a:gd name="connsiteY2" fmla="*/ 622300 h 696383"/>
              <a:gd name="connsiteX3" fmla="*/ 774700 w 1206500"/>
              <a:gd name="connsiteY3" fmla="*/ 685800 h 696383"/>
              <a:gd name="connsiteX4" fmla="*/ 1206500 w 1206500"/>
              <a:gd name="connsiteY4" fmla="*/ 685800 h 696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6500" h="696383">
                <a:moveTo>
                  <a:pt x="0" y="0"/>
                </a:moveTo>
                <a:cubicBezTo>
                  <a:pt x="38100" y="151342"/>
                  <a:pt x="76200" y="302684"/>
                  <a:pt x="152400" y="406400"/>
                </a:cubicBezTo>
                <a:cubicBezTo>
                  <a:pt x="228600" y="510116"/>
                  <a:pt x="353483" y="575733"/>
                  <a:pt x="457200" y="622300"/>
                </a:cubicBezTo>
                <a:cubicBezTo>
                  <a:pt x="560917" y="668867"/>
                  <a:pt x="649817" y="675217"/>
                  <a:pt x="774700" y="685800"/>
                </a:cubicBezTo>
                <a:cubicBezTo>
                  <a:pt x="899583" y="696383"/>
                  <a:pt x="1053041" y="691091"/>
                  <a:pt x="1206500" y="685800"/>
                </a:cubicBezTo>
              </a:path>
            </a:pathLst>
          </a:custGeom>
          <a:ln w="101600" cmpd="thickThin">
            <a:solidFill>
              <a:schemeClr val="accent1">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6" name="Picture 6" descr="C:\Documents and Settings\Dave\Desktop\s1.PNG"/>
          <p:cNvPicPr>
            <a:picLocks noChangeAspect="1" noChangeArrowheads="1"/>
          </p:cNvPicPr>
          <p:nvPr/>
        </p:nvPicPr>
        <p:blipFill>
          <a:blip r:embed="rId3"/>
          <a:srcRect/>
          <a:stretch>
            <a:fillRect/>
          </a:stretch>
        </p:blipFill>
        <p:spPr bwMode="auto">
          <a:xfrm rot="20031440" flipV="1">
            <a:off x="7167105" y="4405741"/>
            <a:ext cx="865186" cy="631077"/>
          </a:xfrm>
          <a:prstGeom prst="rect">
            <a:avLst/>
          </a:prstGeom>
          <a:noFill/>
        </p:spPr>
      </p:pic>
      <p:grpSp>
        <p:nvGrpSpPr>
          <p:cNvPr id="141" name="Group 140"/>
          <p:cNvGrpSpPr/>
          <p:nvPr/>
        </p:nvGrpSpPr>
        <p:grpSpPr>
          <a:xfrm>
            <a:off x="6858016" y="4429132"/>
            <a:ext cx="1357322" cy="285752"/>
            <a:chOff x="4000496" y="4857760"/>
            <a:chExt cx="1143008" cy="285752"/>
          </a:xfrm>
        </p:grpSpPr>
        <p:sp>
          <p:nvSpPr>
            <p:cNvPr id="142" name="Rounded Rectangle 141"/>
            <p:cNvSpPr/>
            <p:nvPr/>
          </p:nvSpPr>
          <p:spPr>
            <a:xfrm>
              <a:off x="4000496" y="4857760"/>
              <a:ext cx="1143008" cy="285752"/>
            </a:xfrm>
            <a:prstGeom prst="roundRect">
              <a:avLst/>
            </a:prstGeom>
            <a:solidFill>
              <a:schemeClr val="accent5">
                <a:lumMod val="75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lnSpc>
                  <a:spcPct val="150000"/>
                </a:lnSpc>
              </a:pPr>
              <a:endParaRPr lang="en-US" b="1" dirty="0">
                <a:latin typeface="Arial Narrow" pitchFamily="34" charset="0"/>
              </a:endParaRPr>
            </a:p>
          </p:txBody>
        </p:sp>
        <p:sp>
          <p:nvSpPr>
            <p:cNvPr id="143" name="TextBox 142"/>
            <p:cNvSpPr txBox="1"/>
            <p:nvPr/>
          </p:nvSpPr>
          <p:spPr>
            <a:xfrm>
              <a:off x="4071934" y="4857761"/>
              <a:ext cx="928694" cy="285751"/>
            </a:xfrm>
            <a:prstGeom prst="rect">
              <a:avLst/>
            </a:prstGeom>
            <a:noFill/>
          </p:spPr>
          <p:txBody>
            <a:bodyPr wrap="square" lIns="0" tIns="0" rIns="0" bIns="0" rtlCol="0" anchor="ctr" anchorCtr="0">
              <a:spAutoFit/>
            </a:bodyPr>
            <a:lstStyle/>
            <a:p>
              <a:pPr algn="dist"/>
              <a:r>
                <a:rPr lang="en-GB" b="1" dirty="0" smtClean="0">
                  <a:solidFill>
                    <a:schemeClr val="bg1"/>
                  </a:solidFill>
                  <a:latin typeface="Arial Narrow" pitchFamily="34" charset="0"/>
                </a:rPr>
                <a:t>Value</a:t>
              </a:r>
              <a:endParaRPr lang="en-US" b="1" dirty="0" smtClean="0">
                <a:solidFill>
                  <a:schemeClr val="bg1"/>
                </a:solidFill>
                <a:latin typeface="Arial Narrow" pitchFamily="34" charset="0"/>
              </a:endParaRPr>
            </a:p>
          </p:txBody>
        </p:sp>
      </p:grpSp>
      <p:pic>
        <p:nvPicPr>
          <p:cNvPr id="111" name="Picture 5" descr="C:\Documents and Settings\Dave\Desktop\s2.PNG"/>
          <p:cNvPicPr>
            <a:picLocks noChangeAspect="1" noChangeArrowheads="1"/>
          </p:cNvPicPr>
          <p:nvPr/>
        </p:nvPicPr>
        <p:blipFill>
          <a:blip r:embed="rId2"/>
          <a:srcRect/>
          <a:stretch>
            <a:fillRect/>
          </a:stretch>
        </p:blipFill>
        <p:spPr bwMode="auto">
          <a:xfrm rot="20897472">
            <a:off x="4500562" y="2844536"/>
            <a:ext cx="644524" cy="665315"/>
          </a:xfrm>
          <a:prstGeom prst="rect">
            <a:avLst/>
          </a:prstGeom>
          <a:noFill/>
        </p:spPr>
      </p:pic>
      <p:grpSp>
        <p:nvGrpSpPr>
          <p:cNvPr id="135" name="Group 134"/>
          <p:cNvGrpSpPr/>
          <p:nvPr/>
        </p:nvGrpSpPr>
        <p:grpSpPr>
          <a:xfrm>
            <a:off x="4429124" y="3071810"/>
            <a:ext cx="2500330" cy="357190"/>
            <a:chOff x="4000496" y="4857760"/>
            <a:chExt cx="1143008" cy="285752"/>
          </a:xfrm>
        </p:grpSpPr>
        <p:sp>
          <p:nvSpPr>
            <p:cNvPr id="136" name="Rounded Rectangle 135"/>
            <p:cNvSpPr/>
            <p:nvPr/>
          </p:nvSpPr>
          <p:spPr>
            <a:xfrm>
              <a:off x="4000496" y="4857760"/>
              <a:ext cx="1143008" cy="285752"/>
            </a:xfrm>
            <a:prstGeom prst="roundRect">
              <a:avLst/>
            </a:prstGeom>
            <a:solidFill>
              <a:schemeClr val="accent3">
                <a:lumMod val="75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lnSpc>
                  <a:spcPct val="150000"/>
                </a:lnSpc>
              </a:pPr>
              <a:endParaRPr lang="en-US" b="1" dirty="0">
                <a:latin typeface="Arial Narrow" pitchFamily="34" charset="0"/>
              </a:endParaRPr>
            </a:p>
          </p:txBody>
        </p:sp>
        <p:sp>
          <p:nvSpPr>
            <p:cNvPr id="137" name="TextBox 136"/>
            <p:cNvSpPr txBox="1"/>
            <p:nvPr/>
          </p:nvSpPr>
          <p:spPr>
            <a:xfrm>
              <a:off x="4071934" y="4857761"/>
              <a:ext cx="928694" cy="285751"/>
            </a:xfrm>
            <a:prstGeom prst="rect">
              <a:avLst/>
            </a:prstGeom>
            <a:noFill/>
          </p:spPr>
          <p:txBody>
            <a:bodyPr wrap="square" lIns="0" tIns="0" rIns="0" bIns="0" rtlCol="0" anchor="ctr" anchorCtr="0">
              <a:spAutoFit/>
            </a:bodyPr>
            <a:lstStyle/>
            <a:p>
              <a:pPr algn="dist"/>
              <a:r>
                <a:rPr lang="en-GB" b="1" dirty="0" smtClean="0">
                  <a:solidFill>
                    <a:schemeClr val="bg1"/>
                  </a:solidFill>
                  <a:latin typeface="Arial Narrow" pitchFamily="34" charset="0"/>
                </a:rPr>
                <a:t>Reinforcement</a:t>
              </a:r>
              <a:endParaRPr lang="en-US" b="1" dirty="0" smtClean="0">
                <a:solidFill>
                  <a:schemeClr val="bg1"/>
                </a:solidFill>
                <a:latin typeface="Arial Narrow" pitchFamily="34" charset="0"/>
              </a:endParaRPr>
            </a:p>
          </p:txBody>
        </p:sp>
      </p:grpSp>
      <p:sp>
        <p:nvSpPr>
          <p:cNvPr id="147" name="TextBox 146"/>
          <p:cNvSpPr txBox="1"/>
          <p:nvPr/>
        </p:nvSpPr>
        <p:spPr>
          <a:xfrm rot="1762472">
            <a:off x="6989365" y="2379854"/>
            <a:ext cx="1470976" cy="338554"/>
          </a:xfrm>
          <a:prstGeom prst="rect">
            <a:avLst/>
          </a:prstGeom>
          <a:noFill/>
        </p:spPr>
        <p:txBody>
          <a:bodyPr wrap="square" rtlCol="0">
            <a:spAutoFit/>
          </a:bodyPr>
          <a:lstStyle/>
          <a:p>
            <a:r>
              <a:rPr lang="en-GB" sz="1600" dirty="0" smtClean="0">
                <a:solidFill>
                  <a:schemeClr val="accent5">
                    <a:lumMod val="75000"/>
                  </a:schemeClr>
                </a:solidFill>
              </a:rPr>
              <a:t>Case-studies &amp;</a:t>
            </a:r>
            <a:endParaRPr lang="en-US" sz="1600" dirty="0">
              <a:solidFill>
                <a:schemeClr val="accent5">
                  <a:lumMod val="75000"/>
                </a:schemeClr>
              </a:solidFill>
            </a:endParaRPr>
          </a:p>
        </p:txBody>
      </p:sp>
      <p:sp>
        <p:nvSpPr>
          <p:cNvPr id="150" name="TextBox 149"/>
          <p:cNvSpPr txBox="1"/>
          <p:nvPr/>
        </p:nvSpPr>
        <p:spPr>
          <a:xfrm rot="1762472">
            <a:off x="6887954" y="2667915"/>
            <a:ext cx="1937241" cy="338554"/>
          </a:xfrm>
          <a:prstGeom prst="rect">
            <a:avLst/>
          </a:prstGeom>
          <a:noFill/>
        </p:spPr>
        <p:txBody>
          <a:bodyPr wrap="square" rtlCol="0">
            <a:spAutoFit/>
          </a:bodyPr>
          <a:lstStyle/>
          <a:p>
            <a:r>
              <a:rPr lang="en-GB" sz="1600" dirty="0" smtClean="0">
                <a:solidFill>
                  <a:schemeClr val="accent5">
                    <a:lumMod val="75000"/>
                  </a:schemeClr>
                </a:solidFill>
              </a:rPr>
              <a:t>“Success Stories”</a:t>
            </a:r>
            <a:endParaRPr lang="en-US" sz="1600" dirty="0">
              <a:solidFill>
                <a:schemeClr val="accent5">
                  <a:lumMod val="75000"/>
                </a:schemeClr>
              </a:solidFill>
            </a:endParaRPr>
          </a:p>
        </p:txBody>
      </p:sp>
      <p:cxnSp>
        <p:nvCxnSpPr>
          <p:cNvPr id="152" name="Straight Connector 151"/>
          <p:cNvCxnSpPr/>
          <p:nvPr/>
        </p:nvCxnSpPr>
        <p:spPr>
          <a:xfrm flipV="1">
            <a:off x="6858016" y="2285991"/>
            <a:ext cx="142876" cy="1"/>
          </a:xfrm>
          <a:prstGeom prst="line">
            <a:avLst/>
          </a:prstGeom>
          <a:ln w="76200" cap="rnd">
            <a:solidFill>
              <a:schemeClr val="accent5">
                <a:lumMod val="75000"/>
              </a:schemeClr>
            </a:solidFill>
          </a:ln>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Rectangle 150"/>
          <p:cNvSpPr/>
          <p:nvPr/>
        </p:nvSpPr>
        <p:spPr>
          <a:xfrm>
            <a:off x="928662" y="71414"/>
            <a:ext cx="2638547" cy="707886"/>
          </a:xfrm>
          <a:prstGeom prst="rect">
            <a:avLst/>
          </a:prstGeom>
          <a:noFill/>
        </p:spPr>
        <p:txBody>
          <a:bodyPr wrap="square" lIns="91440" tIns="45720" rIns="91440" bIns="45720">
            <a:spAutoFit/>
          </a:bodyPr>
          <a:lstStyle/>
          <a:p>
            <a:r>
              <a:rPr lang="en-US" sz="2000" b="1" dirty="0" smtClean="0">
                <a:ln w="900" cmpd="sng">
                  <a:solidFill>
                    <a:schemeClr val="tx2">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reflection blurRad="6350" stA="50000" endA="300" endPos="50000" dist="60007" dir="5400000" sy="-100000" algn="bl" rotWithShape="0"/>
                </a:effectLst>
                <a:latin typeface="Arial Rounded MT Bold" pitchFamily="34" charset="0"/>
              </a:rPr>
              <a:t>Serialization Pattern</a:t>
            </a:r>
            <a:endParaRPr lang="en-US" sz="2000" b="1" dirty="0">
              <a:ln w="900" cmpd="sng">
                <a:solidFill>
                  <a:schemeClr val="tx2">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reflection blurRad="6350" stA="50000" endA="300" endPos="50000" dist="60007" dir="5400000" sy="-100000" algn="bl" rotWithShape="0"/>
              </a:effectLst>
            </a:endParaRPr>
          </a:p>
        </p:txBody>
      </p:sp>
      <p:grpSp>
        <p:nvGrpSpPr>
          <p:cNvPr id="142" name="Group 47"/>
          <p:cNvGrpSpPr/>
          <p:nvPr/>
        </p:nvGrpSpPr>
        <p:grpSpPr>
          <a:xfrm>
            <a:off x="928662" y="779300"/>
            <a:ext cx="7286676" cy="3364080"/>
            <a:chOff x="3500430" y="-71462"/>
            <a:chExt cx="7286676" cy="3000396"/>
          </a:xfrm>
        </p:grpSpPr>
        <p:sp>
          <p:nvSpPr>
            <p:cNvPr id="154" name="Rounded Rectangle 153"/>
            <p:cNvSpPr/>
            <p:nvPr/>
          </p:nvSpPr>
          <p:spPr>
            <a:xfrm>
              <a:off x="3500430" y="-71462"/>
              <a:ext cx="7286676" cy="3000396"/>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5" name="TextBox 154"/>
            <p:cNvSpPr txBox="1"/>
            <p:nvPr/>
          </p:nvSpPr>
          <p:spPr>
            <a:xfrm>
              <a:off x="3771474" y="-71460"/>
              <a:ext cx="2300724" cy="233328"/>
            </a:xfrm>
            <a:prstGeom prst="rect">
              <a:avLst/>
            </a:prstGeom>
            <a:noFill/>
          </p:spPr>
          <p:txBody>
            <a:bodyPr wrap="square" rtlCol="0">
              <a:spAutoFit/>
            </a:bodyPr>
            <a:lstStyle/>
            <a:p>
              <a:r>
                <a:rPr lang="en-GB" sz="1100" dirty="0" err="1" smtClean="0">
                  <a:solidFill>
                    <a:schemeClr val="accent3">
                      <a:lumMod val="75000"/>
                    </a:schemeClr>
                  </a:solidFill>
                </a:rPr>
                <a:t>Smart.Platform.Xml.Serialization</a:t>
              </a:r>
              <a:endParaRPr lang="en-US" sz="1100" dirty="0">
                <a:solidFill>
                  <a:schemeClr val="accent3">
                    <a:lumMod val="75000"/>
                  </a:schemeClr>
                </a:solidFill>
              </a:endParaRPr>
            </a:p>
          </p:txBody>
        </p:sp>
      </p:grpSp>
      <p:sp>
        <p:nvSpPr>
          <p:cNvPr id="67" name="Round Diagonal Corner Rectangle 66"/>
          <p:cNvSpPr/>
          <p:nvPr/>
        </p:nvSpPr>
        <p:spPr>
          <a:xfrm>
            <a:off x="4714876" y="1857364"/>
            <a:ext cx="1214446" cy="571504"/>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Serializable</a:t>
            </a:r>
          </a:p>
          <a:p>
            <a:pPr algn="ctr"/>
            <a:r>
              <a:rPr lang="en-GB" sz="1000" dirty="0" err="1" smtClean="0">
                <a:solidFill>
                  <a:schemeClr val="tx1"/>
                </a:solidFill>
              </a:rPr>
              <a:t>ParentClass</a:t>
            </a:r>
            <a:endParaRPr lang="en-US" sz="1000" dirty="0" smtClean="0">
              <a:solidFill>
                <a:schemeClr val="tx1"/>
              </a:solidFill>
            </a:endParaRPr>
          </a:p>
          <a:p>
            <a:pPr algn="ctr"/>
            <a:r>
              <a:rPr lang="en-GB" sz="1000" b="1" u="sng" dirty="0" smtClean="0">
                <a:solidFill>
                  <a:schemeClr val="tx1"/>
                </a:solidFill>
              </a:rPr>
              <a:t>Initialise()</a:t>
            </a:r>
          </a:p>
        </p:txBody>
      </p:sp>
      <p:sp>
        <p:nvSpPr>
          <p:cNvPr id="112" name="Round Diagonal Corner Rectangle 111"/>
          <p:cNvSpPr/>
          <p:nvPr/>
        </p:nvSpPr>
        <p:spPr>
          <a:xfrm>
            <a:off x="2071670" y="1857364"/>
            <a:ext cx="1214446" cy="571504"/>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Serializable</a:t>
            </a:r>
          </a:p>
          <a:p>
            <a:pPr algn="ctr"/>
            <a:r>
              <a:rPr lang="en-GB" sz="1000" dirty="0" err="1" smtClean="0">
                <a:solidFill>
                  <a:schemeClr val="tx1"/>
                </a:solidFill>
              </a:rPr>
              <a:t>ChildBaseClass</a:t>
            </a:r>
            <a:endParaRPr lang="en-GB" sz="1000" dirty="0" smtClean="0">
              <a:solidFill>
                <a:schemeClr val="tx1"/>
              </a:solidFill>
            </a:endParaRPr>
          </a:p>
          <a:p>
            <a:pPr algn="ctr"/>
            <a:r>
              <a:rPr lang="en-GB" sz="1000" b="1" u="sng" dirty="0" smtClean="0">
                <a:solidFill>
                  <a:schemeClr val="tx1"/>
                </a:solidFill>
              </a:rPr>
              <a:t>Initialise()</a:t>
            </a:r>
          </a:p>
        </p:txBody>
      </p:sp>
      <p:sp>
        <p:nvSpPr>
          <p:cNvPr id="132" name="Round Diagonal Corner Rectangle 131"/>
          <p:cNvSpPr/>
          <p:nvPr/>
        </p:nvSpPr>
        <p:spPr>
          <a:xfrm>
            <a:off x="1214414" y="3286124"/>
            <a:ext cx="1214446" cy="571504"/>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SerializableChild</a:t>
            </a:r>
            <a:endParaRPr lang="en-GB" sz="1000" dirty="0" smtClean="0">
              <a:solidFill>
                <a:schemeClr val="tx1"/>
              </a:solidFill>
            </a:endParaRPr>
          </a:p>
          <a:p>
            <a:pPr algn="ctr"/>
            <a:r>
              <a:rPr lang="en-GB" sz="1000" dirty="0" err="1" smtClean="0">
                <a:solidFill>
                  <a:schemeClr val="tx1"/>
                </a:solidFill>
              </a:rPr>
              <a:t>ConcreteClassA</a:t>
            </a:r>
            <a:endParaRPr lang="en-GB" sz="1000" dirty="0" smtClean="0">
              <a:solidFill>
                <a:schemeClr val="tx1"/>
              </a:solidFill>
            </a:endParaRPr>
          </a:p>
          <a:p>
            <a:pPr algn="ctr"/>
            <a:r>
              <a:rPr lang="en-GB" sz="1000" b="1" u="sng" dirty="0" smtClean="0">
                <a:solidFill>
                  <a:schemeClr val="tx1"/>
                </a:solidFill>
              </a:rPr>
              <a:t>Initialise()</a:t>
            </a:r>
          </a:p>
        </p:txBody>
      </p:sp>
      <p:sp>
        <p:nvSpPr>
          <p:cNvPr id="137" name="Round Diagonal Corner Rectangle 136"/>
          <p:cNvSpPr/>
          <p:nvPr/>
        </p:nvSpPr>
        <p:spPr>
          <a:xfrm>
            <a:off x="5143504" y="3286124"/>
            <a:ext cx="1214446" cy="500066"/>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Serializable Collection</a:t>
            </a:r>
            <a:endParaRPr lang="en-US" sz="1000" dirty="0">
              <a:solidFill>
                <a:schemeClr val="tx1"/>
              </a:solidFill>
            </a:endParaRPr>
          </a:p>
        </p:txBody>
      </p:sp>
      <p:sp>
        <p:nvSpPr>
          <p:cNvPr id="173" name="Round Diagonal Corner Rectangle 172"/>
          <p:cNvSpPr/>
          <p:nvPr/>
        </p:nvSpPr>
        <p:spPr>
          <a:xfrm>
            <a:off x="4071934" y="136358"/>
            <a:ext cx="1214446" cy="428628"/>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prstDash val="dash"/>
          </a:ln>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ISerializable</a:t>
            </a:r>
            <a:endParaRPr lang="en-US" sz="1000" dirty="0">
              <a:solidFill>
                <a:schemeClr val="tx1"/>
              </a:solidFill>
            </a:endParaRPr>
          </a:p>
        </p:txBody>
      </p:sp>
      <p:sp>
        <p:nvSpPr>
          <p:cNvPr id="174" name="Round Diagonal Corner Rectangle 173"/>
          <p:cNvSpPr/>
          <p:nvPr/>
        </p:nvSpPr>
        <p:spPr>
          <a:xfrm>
            <a:off x="5572132" y="136358"/>
            <a:ext cx="1214446" cy="428628"/>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prstDash val="dash"/>
          </a:ln>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ICollection</a:t>
            </a:r>
            <a:endParaRPr lang="en-US" sz="1000" dirty="0">
              <a:solidFill>
                <a:schemeClr val="tx1"/>
              </a:solidFill>
            </a:endParaRPr>
          </a:p>
        </p:txBody>
      </p:sp>
      <p:sp>
        <p:nvSpPr>
          <p:cNvPr id="175" name="Round Diagonal Corner Rectangle 174"/>
          <p:cNvSpPr/>
          <p:nvPr/>
        </p:nvSpPr>
        <p:spPr>
          <a:xfrm>
            <a:off x="2643174" y="3286124"/>
            <a:ext cx="1214446" cy="571504"/>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SerializableChild</a:t>
            </a:r>
            <a:endParaRPr lang="en-GB" sz="1000" dirty="0" smtClean="0">
              <a:solidFill>
                <a:schemeClr val="tx1"/>
              </a:solidFill>
            </a:endParaRPr>
          </a:p>
          <a:p>
            <a:pPr algn="ctr"/>
            <a:r>
              <a:rPr lang="en-GB" sz="1000" dirty="0" err="1" smtClean="0">
                <a:solidFill>
                  <a:schemeClr val="tx1"/>
                </a:solidFill>
              </a:rPr>
              <a:t>ConcreteClassB</a:t>
            </a:r>
            <a:endParaRPr lang="en-GB" sz="1000" dirty="0" smtClean="0">
              <a:solidFill>
                <a:schemeClr val="tx1"/>
              </a:solidFill>
            </a:endParaRPr>
          </a:p>
          <a:p>
            <a:pPr algn="ctr"/>
            <a:r>
              <a:rPr lang="en-GB" sz="1000" b="1" u="sng" dirty="0" smtClean="0">
                <a:solidFill>
                  <a:schemeClr val="tx1"/>
                </a:solidFill>
              </a:rPr>
              <a:t>Initialise()</a:t>
            </a:r>
          </a:p>
        </p:txBody>
      </p:sp>
      <p:sp>
        <p:nvSpPr>
          <p:cNvPr id="176" name="TextBox 175"/>
          <p:cNvSpPr txBox="1"/>
          <p:nvPr/>
        </p:nvSpPr>
        <p:spPr>
          <a:xfrm>
            <a:off x="2714612" y="2928934"/>
            <a:ext cx="1285884" cy="400110"/>
          </a:xfrm>
          <a:prstGeom prst="rect">
            <a:avLst/>
          </a:prstGeom>
          <a:noFill/>
        </p:spPr>
        <p:txBody>
          <a:bodyPr wrap="square" rtlCol="0">
            <a:spAutoFit/>
          </a:bodyPr>
          <a:lstStyle/>
          <a:p>
            <a:r>
              <a:rPr lang="en-GB" sz="1000" dirty="0" smtClean="0">
                <a:solidFill>
                  <a:srgbClr val="0000FF"/>
                </a:solidFill>
              </a:rPr>
              <a:t>&lt;Serializable()&gt;</a:t>
            </a:r>
          </a:p>
          <a:p>
            <a:r>
              <a:rPr lang="en-GB" sz="1000" dirty="0" smtClean="0">
                <a:solidFill>
                  <a:srgbClr val="0000FF"/>
                </a:solidFill>
              </a:rPr>
              <a:t>&lt;XmlIgnore(Parent)&gt;</a:t>
            </a:r>
            <a:endParaRPr lang="en-US" sz="1000" dirty="0">
              <a:solidFill>
                <a:srgbClr val="0000FF"/>
              </a:solidFill>
            </a:endParaRPr>
          </a:p>
        </p:txBody>
      </p:sp>
      <p:sp>
        <p:nvSpPr>
          <p:cNvPr id="177" name="TextBox 176"/>
          <p:cNvSpPr txBox="1"/>
          <p:nvPr/>
        </p:nvSpPr>
        <p:spPr>
          <a:xfrm>
            <a:off x="1214414" y="2928934"/>
            <a:ext cx="1285884" cy="400110"/>
          </a:xfrm>
          <a:prstGeom prst="rect">
            <a:avLst/>
          </a:prstGeom>
          <a:noFill/>
        </p:spPr>
        <p:txBody>
          <a:bodyPr wrap="square" rtlCol="0">
            <a:spAutoFit/>
          </a:bodyPr>
          <a:lstStyle/>
          <a:p>
            <a:r>
              <a:rPr lang="en-GB" sz="1000" dirty="0" smtClean="0">
                <a:solidFill>
                  <a:srgbClr val="0000FF"/>
                </a:solidFill>
              </a:rPr>
              <a:t>&lt;Serializable()&gt;</a:t>
            </a:r>
          </a:p>
          <a:p>
            <a:r>
              <a:rPr lang="en-GB" sz="1000" dirty="0" smtClean="0">
                <a:solidFill>
                  <a:srgbClr val="0000FF"/>
                </a:solidFill>
              </a:rPr>
              <a:t>&lt;XmlIgnore(Parent)&gt;</a:t>
            </a:r>
            <a:endParaRPr lang="en-US" sz="1000" dirty="0">
              <a:solidFill>
                <a:srgbClr val="0000FF"/>
              </a:solidFill>
            </a:endParaRPr>
          </a:p>
        </p:txBody>
      </p:sp>
      <p:sp>
        <p:nvSpPr>
          <p:cNvPr id="179" name="TextBox 178"/>
          <p:cNvSpPr txBox="1"/>
          <p:nvPr/>
        </p:nvSpPr>
        <p:spPr>
          <a:xfrm>
            <a:off x="1571604" y="1149478"/>
            <a:ext cx="2714644" cy="707886"/>
          </a:xfrm>
          <a:prstGeom prst="rect">
            <a:avLst/>
          </a:prstGeom>
          <a:noFill/>
        </p:spPr>
        <p:txBody>
          <a:bodyPr wrap="square" rtlCol="0">
            <a:spAutoFit/>
          </a:bodyPr>
          <a:lstStyle/>
          <a:p>
            <a:r>
              <a:rPr lang="en-GB" sz="1000" dirty="0" smtClean="0">
                <a:solidFill>
                  <a:srgbClr val="0000FF"/>
                </a:solidFill>
              </a:rPr>
              <a:t>&lt;Serializable()&gt;</a:t>
            </a:r>
          </a:p>
          <a:p>
            <a:r>
              <a:rPr lang="en-GB" sz="1000" dirty="0" smtClean="0">
                <a:solidFill>
                  <a:srgbClr val="0000FF"/>
                </a:solidFill>
              </a:rPr>
              <a:t>&lt;XmllInclude(</a:t>
            </a:r>
            <a:r>
              <a:rPr lang="en-GB" sz="1000" dirty="0" err="1" smtClean="0">
                <a:solidFill>
                  <a:srgbClr val="0000FF"/>
                </a:solidFill>
              </a:rPr>
              <a:t>SerializableChildConcreteClassA</a:t>
            </a:r>
            <a:r>
              <a:rPr lang="en-GB" sz="1000" dirty="0" smtClean="0">
                <a:solidFill>
                  <a:srgbClr val="0000FF"/>
                </a:solidFill>
              </a:rPr>
              <a:t>)&gt;</a:t>
            </a:r>
          </a:p>
          <a:p>
            <a:r>
              <a:rPr lang="en-GB" sz="1000" dirty="0" smtClean="0">
                <a:solidFill>
                  <a:srgbClr val="0000FF"/>
                </a:solidFill>
              </a:rPr>
              <a:t>&lt;XmllInclude(</a:t>
            </a:r>
            <a:r>
              <a:rPr lang="en-GB" sz="1000" dirty="0" err="1" smtClean="0">
                <a:solidFill>
                  <a:srgbClr val="0000FF"/>
                </a:solidFill>
              </a:rPr>
              <a:t>SerializableChildConcreteClassB</a:t>
            </a:r>
            <a:r>
              <a:rPr lang="en-GB" sz="1000" dirty="0" smtClean="0">
                <a:solidFill>
                  <a:srgbClr val="0000FF"/>
                </a:solidFill>
              </a:rPr>
              <a:t>)&gt;</a:t>
            </a:r>
          </a:p>
          <a:p>
            <a:r>
              <a:rPr lang="en-GB" sz="1000" dirty="0" smtClean="0">
                <a:solidFill>
                  <a:srgbClr val="0000FF"/>
                </a:solidFill>
              </a:rPr>
              <a:t>&lt;XmlIgnore(Parent)&gt;</a:t>
            </a:r>
            <a:endParaRPr lang="en-US" sz="1000" dirty="0" smtClean="0">
              <a:solidFill>
                <a:srgbClr val="0000FF"/>
              </a:solidFill>
            </a:endParaRPr>
          </a:p>
        </p:txBody>
      </p:sp>
      <p:sp>
        <p:nvSpPr>
          <p:cNvPr id="180" name="TextBox 179"/>
          <p:cNvSpPr txBox="1"/>
          <p:nvPr/>
        </p:nvSpPr>
        <p:spPr>
          <a:xfrm>
            <a:off x="4357686" y="1506668"/>
            <a:ext cx="2428892" cy="400110"/>
          </a:xfrm>
          <a:prstGeom prst="rect">
            <a:avLst/>
          </a:prstGeom>
          <a:noFill/>
        </p:spPr>
        <p:txBody>
          <a:bodyPr wrap="square" rtlCol="0">
            <a:spAutoFit/>
          </a:bodyPr>
          <a:lstStyle/>
          <a:p>
            <a:r>
              <a:rPr lang="en-GB" sz="1000" dirty="0" smtClean="0">
                <a:solidFill>
                  <a:srgbClr val="0000FF"/>
                </a:solidFill>
              </a:rPr>
              <a:t>&lt;Serializable()&gt;</a:t>
            </a:r>
          </a:p>
          <a:p>
            <a:r>
              <a:rPr lang="en-GB" sz="1000" dirty="0" smtClean="0">
                <a:solidFill>
                  <a:srgbClr val="0000FF"/>
                </a:solidFill>
              </a:rPr>
              <a:t>&lt;XmllInclude(SerializableChildBaseClass)&gt;</a:t>
            </a:r>
          </a:p>
        </p:txBody>
      </p:sp>
      <p:grpSp>
        <p:nvGrpSpPr>
          <p:cNvPr id="45" name="Group 44"/>
          <p:cNvGrpSpPr/>
          <p:nvPr/>
        </p:nvGrpSpPr>
        <p:grpSpPr>
          <a:xfrm>
            <a:off x="6072198" y="564986"/>
            <a:ext cx="142876" cy="2721138"/>
            <a:chOff x="5715008" y="785794"/>
            <a:chExt cx="142876" cy="2721138"/>
          </a:xfrm>
          <a:effectLst>
            <a:outerShdw blurRad="50800" dist="38100" dir="2700000" algn="tl" rotWithShape="0">
              <a:prstClr val="black">
                <a:alpha val="40000"/>
              </a:prstClr>
            </a:outerShdw>
          </a:effectLst>
        </p:grpSpPr>
        <p:cxnSp>
          <p:nvCxnSpPr>
            <p:cNvPr id="183" name="Straight Arrow Connector 182"/>
            <p:cNvCxnSpPr/>
            <p:nvPr/>
          </p:nvCxnSpPr>
          <p:spPr>
            <a:xfrm rot="5400000" flipH="1" flipV="1">
              <a:off x="4426274" y="2145966"/>
              <a:ext cx="2721138" cy="794"/>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sp>
          <p:nvSpPr>
            <p:cNvPr id="184" name="Isosceles Triangle 183"/>
            <p:cNvSpPr/>
            <p:nvPr/>
          </p:nvSpPr>
          <p:spPr>
            <a:xfrm rot="10800000" flipV="1">
              <a:off x="5715008" y="785794"/>
              <a:ext cx="142876" cy="142876"/>
            </a:xfrm>
            <a:prstGeom prst="triangl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p:nvPr/>
        </p:nvGrpSpPr>
        <p:grpSpPr>
          <a:xfrm>
            <a:off x="4929190" y="564986"/>
            <a:ext cx="142876" cy="1293172"/>
            <a:chOff x="2786050" y="357166"/>
            <a:chExt cx="142876" cy="1293172"/>
          </a:xfrm>
          <a:effectLst>
            <a:outerShdw blurRad="50800" dist="38100" dir="2700000" algn="tl" rotWithShape="0">
              <a:prstClr val="black">
                <a:alpha val="40000"/>
              </a:prstClr>
            </a:outerShdw>
          </a:effectLst>
        </p:grpSpPr>
        <p:cxnSp>
          <p:nvCxnSpPr>
            <p:cNvPr id="185" name="Straight Arrow Connector 184"/>
            <p:cNvCxnSpPr/>
            <p:nvPr/>
          </p:nvCxnSpPr>
          <p:spPr>
            <a:xfrm rot="5400000" flipH="1" flipV="1">
              <a:off x="2211299" y="1003355"/>
              <a:ext cx="1292378" cy="1588"/>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sp>
          <p:nvSpPr>
            <p:cNvPr id="186" name="Isosceles Triangle 185"/>
            <p:cNvSpPr/>
            <p:nvPr/>
          </p:nvSpPr>
          <p:spPr>
            <a:xfrm rot="10800000" flipV="1">
              <a:off x="2786050" y="357166"/>
              <a:ext cx="142876" cy="142876"/>
            </a:xfrm>
            <a:prstGeom prst="triangl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7" name="Diamond 186"/>
          <p:cNvSpPr/>
          <p:nvPr/>
        </p:nvSpPr>
        <p:spPr>
          <a:xfrm>
            <a:off x="5430844" y="3143248"/>
            <a:ext cx="142876" cy="14287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p:cNvCxnSpPr/>
          <p:nvPr/>
        </p:nvCxnSpPr>
        <p:spPr>
          <a:xfrm rot="5400000" flipH="1" flipV="1">
            <a:off x="5107785" y="2821777"/>
            <a:ext cx="785818" cy="1588"/>
          </a:xfrm>
          <a:prstGeom prst="line">
            <a:avLst/>
          </a:prstGeom>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3286116" y="2143116"/>
            <a:ext cx="1857388" cy="1358910"/>
            <a:chOff x="3286116" y="1643050"/>
            <a:chExt cx="1857388" cy="1358910"/>
          </a:xfrm>
          <a:effectLst>
            <a:outerShdw blurRad="50800" dist="38100" dir="2700000" algn="tl" rotWithShape="0">
              <a:prstClr val="black">
                <a:alpha val="40000"/>
              </a:prstClr>
            </a:outerShdw>
          </a:effectLst>
        </p:grpSpPr>
        <p:grpSp>
          <p:nvGrpSpPr>
            <p:cNvPr id="51" name="Group 50"/>
            <p:cNvGrpSpPr/>
            <p:nvPr/>
          </p:nvGrpSpPr>
          <p:grpSpPr>
            <a:xfrm rot="5400000">
              <a:off x="3821901" y="1107265"/>
              <a:ext cx="142876" cy="1214446"/>
              <a:chOff x="4286248" y="2143116"/>
              <a:chExt cx="142876" cy="1214446"/>
            </a:xfrm>
          </p:grpSpPr>
          <p:sp>
            <p:nvSpPr>
              <p:cNvPr id="193" name="Diamond 192"/>
              <p:cNvSpPr/>
              <p:nvPr/>
            </p:nvSpPr>
            <p:spPr>
              <a:xfrm>
                <a:off x="4286248" y="3214686"/>
                <a:ext cx="142876" cy="14287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Connector 193"/>
              <p:cNvCxnSpPr/>
              <p:nvPr/>
            </p:nvCxnSpPr>
            <p:spPr>
              <a:xfrm rot="16200000">
                <a:off x="3822695" y="2678107"/>
                <a:ext cx="1071570" cy="158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3" name="Straight Arrow Connector 52"/>
            <p:cNvCxnSpPr/>
            <p:nvPr/>
          </p:nvCxnSpPr>
          <p:spPr>
            <a:xfrm rot="5400000" flipH="1" flipV="1">
              <a:off x="3856826" y="2357430"/>
              <a:ext cx="1286678" cy="794"/>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0800000">
              <a:off x="4500562" y="3000372"/>
              <a:ext cx="642942" cy="1588"/>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3000364" y="2428868"/>
            <a:ext cx="357984" cy="857256"/>
            <a:chOff x="3000364" y="1928802"/>
            <a:chExt cx="357984" cy="857256"/>
          </a:xfrm>
          <a:effectLst>
            <a:outerShdw blurRad="50800" dist="38100" dir="2700000" algn="tl" rotWithShape="0">
              <a:prstClr val="black">
                <a:alpha val="40000"/>
              </a:prstClr>
            </a:outerShdw>
          </a:effectLst>
        </p:grpSpPr>
        <p:cxnSp>
          <p:nvCxnSpPr>
            <p:cNvPr id="181" name="Straight Arrow Connector 180"/>
            <p:cNvCxnSpPr/>
            <p:nvPr/>
          </p:nvCxnSpPr>
          <p:spPr>
            <a:xfrm rot="5400000" flipH="1" flipV="1">
              <a:off x="2786844" y="2142322"/>
              <a:ext cx="428628" cy="1588"/>
            </a:xfrm>
            <a:prstGeom prst="straightConnector1">
              <a:avLst/>
            </a:prstGeom>
            <a:ln>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rot="10800000">
              <a:off x="3000364" y="2357430"/>
              <a:ext cx="357190" cy="1588"/>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rot="5400000" flipH="1" flipV="1">
              <a:off x="3143637" y="2571347"/>
              <a:ext cx="428628" cy="794"/>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1857356" y="2428868"/>
            <a:ext cx="430216" cy="857256"/>
            <a:chOff x="1857356" y="1928802"/>
            <a:chExt cx="430216" cy="857256"/>
          </a:xfrm>
          <a:effectLst>
            <a:outerShdw blurRad="50800" dist="38100" dir="2700000" algn="tl" rotWithShape="0">
              <a:prstClr val="black">
                <a:alpha val="40000"/>
              </a:prstClr>
            </a:outerShdw>
          </a:effectLst>
        </p:grpSpPr>
        <p:cxnSp>
          <p:nvCxnSpPr>
            <p:cNvPr id="158" name="Straight Arrow Connector 157"/>
            <p:cNvCxnSpPr/>
            <p:nvPr/>
          </p:nvCxnSpPr>
          <p:spPr>
            <a:xfrm rot="5400000" flipH="1" flipV="1">
              <a:off x="2072464" y="2142322"/>
              <a:ext cx="428628" cy="1588"/>
            </a:xfrm>
            <a:prstGeom prst="straightConnector1">
              <a:avLst/>
            </a:prstGeom>
            <a:ln>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10800000">
              <a:off x="1857356" y="2357430"/>
              <a:ext cx="428628" cy="1588"/>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5400000" flipH="1" flipV="1">
              <a:off x="1643439" y="2571347"/>
              <a:ext cx="428628" cy="794"/>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p:nvGrpSpPr>
        <p:grpSpPr>
          <a:xfrm>
            <a:off x="2786050" y="564986"/>
            <a:ext cx="1785950" cy="1292378"/>
            <a:chOff x="2786050" y="357166"/>
            <a:chExt cx="1785950" cy="1292378"/>
          </a:xfrm>
          <a:effectLst>
            <a:outerShdw blurRad="50800" dist="38100" dir="2700000" algn="tl" rotWithShape="0">
              <a:prstClr val="black">
                <a:alpha val="40000"/>
              </a:prstClr>
            </a:outerShdw>
          </a:effectLst>
        </p:grpSpPr>
        <p:grpSp>
          <p:nvGrpSpPr>
            <p:cNvPr id="75" name="Group 74"/>
            <p:cNvGrpSpPr/>
            <p:nvPr/>
          </p:nvGrpSpPr>
          <p:grpSpPr>
            <a:xfrm>
              <a:off x="4429124" y="357166"/>
              <a:ext cx="142876" cy="642943"/>
              <a:chOff x="2786050" y="357167"/>
              <a:chExt cx="142876" cy="642943"/>
            </a:xfrm>
          </p:grpSpPr>
          <p:cxnSp>
            <p:nvCxnSpPr>
              <p:cNvPr id="76" name="Straight Arrow Connector 75"/>
              <p:cNvCxnSpPr/>
              <p:nvPr/>
            </p:nvCxnSpPr>
            <p:spPr>
              <a:xfrm rot="5400000" flipH="1" flipV="1">
                <a:off x="2572532" y="713565"/>
                <a:ext cx="571503" cy="1587"/>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sp>
            <p:nvSpPr>
              <p:cNvPr id="77" name="Isosceles Triangle 76"/>
              <p:cNvSpPr/>
              <p:nvPr/>
            </p:nvSpPr>
            <p:spPr>
              <a:xfrm rot="10800000" flipV="1">
                <a:off x="2786050" y="357167"/>
                <a:ext cx="142876" cy="142876"/>
              </a:xfrm>
              <a:prstGeom prst="triangl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8" name="Straight Arrow Connector 77"/>
            <p:cNvCxnSpPr/>
            <p:nvPr/>
          </p:nvCxnSpPr>
          <p:spPr>
            <a:xfrm rot="5400000" flipH="1" flipV="1">
              <a:off x="2462126" y="1324826"/>
              <a:ext cx="648642" cy="794"/>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10800000">
              <a:off x="2786050" y="1000108"/>
              <a:ext cx="1714512" cy="1588"/>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grpSp>
      <p:grpSp>
        <p:nvGrpSpPr>
          <p:cNvPr id="86" name="Group 85"/>
          <p:cNvGrpSpPr/>
          <p:nvPr/>
        </p:nvGrpSpPr>
        <p:grpSpPr>
          <a:xfrm>
            <a:off x="3286116" y="2000240"/>
            <a:ext cx="1428760" cy="142876"/>
            <a:chOff x="2000232" y="4214818"/>
            <a:chExt cx="1428760" cy="142876"/>
          </a:xfrm>
        </p:grpSpPr>
        <p:sp>
          <p:nvSpPr>
            <p:cNvPr id="84" name="Diamond 83"/>
            <p:cNvSpPr/>
            <p:nvPr/>
          </p:nvSpPr>
          <p:spPr>
            <a:xfrm rot="5400000">
              <a:off x="3286116" y="4214818"/>
              <a:ext cx="142876" cy="14287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p:nvPr/>
          </p:nvCxnSpPr>
          <p:spPr>
            <a:xfrm>
              <a:off x="2000232" y="4284668"/>
              <a:ext cx="142876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9" name="TextBox 88"/>
          <p:cNvSpPr txBox="1"/>
          <p:nvPr/>
        </p:nvSpPr>
        <p:spPr>
          <a:xfrm>
            <a:off x="5500694" y="2428868"/>
            <a:ext cx="428628" cy="246221"/>
          </a:xfrm>
          <a:prstGeom prst="rect">
            <a:avLst/>
          </a:prstGeom>
          <a:noFill/>
        </p:spPr>
        <p:txBody>
          <a:bodyPr wrap="square" rtlCol="0">
            <a:spAutoFit/>
          </a:bodyPr>
          <a:lstStyle/>
          <a:p>
            <a:r>
              <a:rPr lang="en-GB" sz="1000" dirty="0" smtClean="0"/>
              <a:t>1..1</a:t>
            </a:r>
          </a:p>
        </p:txBody>
      </p:sp>
      <p:sp>
        <p:nvSpPr>
          <p:cNvPr id="90" name="TextBox 89"/>
          <p:cNvSpPr txBox="1"/>
          <p:nvPr/>
        </p:nvSpPr>
        <p:spPr>
          <a:xfrm>
            <a:off x="4786314" y="3254217"/>
            <a:ext cx="428628" cy="246221"/>
          </a:xfrm>
          <a:prstGeom prst="rect">
            <a:avLst/>
          </a:prstGeom>
          <a:noFill/>
        </p:spPr>
        <p:txBody>
          <a:bodyPr wrap="square" rtlCol="0">
            <a:spAutoFit/>
          </a:bodyPr>
          <a:lstStyle/>
          <a:p>
            <a:r>
              <a:rPr lang="en-GB" sz="1000" dirty="0" smtClean="0"/>
              <a:t>1..*</a:t>
            </a:r>
          </a:p>
        </p:txBody>
      </p:sp>
      <p:sp>
        <p:nvSpPr>
          <p:cNvPr id="91" name="TextBox 90"/>
          <p:cNvSpPr txBox="1"/>
          <p:nvPr/>
        </p:nvSpPr>
        <p:spPr>
          <a:xfrm>
            <a:off x="3286116" y="1857364"/>
            <a:ext cx="428628" cy="246221"/>
          </a:xfrm>
          <a:prstGeom prst="rect">
            <a:avLst/>
          </a:prstGeom>
          <a:noFill/>
        </p:spPr>
        <p:txBody>
          <a:bodyPr wrap="square" rtlCol="0">
            <a:spAutoFit/>
          </a:bodyPr>
          <a:lstStyle/>
          <a:p>
            <a:r>
              <a:rPr lang="en-GB" sz="1000" dirty="0" smtClean="0"/>
              <a:t>*..1</a:t>
            </a:r>
          </a:p>
        </p:txBody>
      </p:sp>
      <p:sp>
        <p:nvSpPr>
          <p:cNvPr id="97" name="Round Diagonal Corner Rectangle 96"/>
          <p:cNvSpPr/>
          <p:nvPr/>
        </p:nvSpPr>
        <p:spPr>
          <a:xfrm>
            <a:off x="6786578" y="1857364"/>
            <a:ext cx="1214446" cy="500066"/>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Serialization</a:t>
            </a:r>
          </a:p>
          <a:p>
            <a:pPr algn="ctr"/>
            <a:r>
              <a:rPr lang="en-GB" sz="1000" dirty="0" smtClean="0">
                <a:solidFill>
                  <a:schemeClr val="tx1"/>
                </a:solidFill>
              </a:rPr>
              <a:t>Manager</a:t>
            </a:r>
            <a:endParaRPr lang="en-US" sz="1000" dirty="0">
              <a:solidFill>
                <a:schemeClr val="tx1"/>
              </a:solidFill>
            </a:endParaRPr>
          </a:p>
        </p:txBody>
      </p:sp>
      <p:cxnSp>
        <p:nvCxnSpPr>
          <p:cNvPr id="98" name="Straight Arrow Connector 97"/>
          <p:cNvCxnSpPr/>
          <p:nvPr/>
        </p:nvCxnSpPr>
        <p:spPr>
          <a:xfrm rot="10800000">
            <a:off x="5929322" y="2141528"/>
            <a:ext cx="857256" cy="1588"/>
          </a:xfrm>
          <a:prstGeom prst="straightConnector1">
            <a:avLst/>
          </a:prstGeom>
          <a:ln>
            <a:headEnd type="none"/>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09"/>
          <p:cNvGrpSpPr/>
          <p:nvPr/>
        </p:nvGrpSpPr>
        <p:grpSpPr>
          <a:xfrm>
            <a:off x="714348" y="142852"/>
            <a:ext cx="1000132" cy="6572296"/>
            <a:chOff x="2643174" y="285728"/>
            <a:chExt cx="1000132" cy="6572296"/>
          </a:xfrm>
        </p:grpSpPr>
        <p:sp>
          <p:nvSpPr>
            <p:cNvPr id="111" name="Round Diagonal Corner Rectangle 110"/>
            <p:cNvSpPr/>
            <p:nvPr/>
          </p:nvSpPr>
          <p:spPr>
            <a:xfrm>
              <a:off x="2643174" y="285728"/>
              <a:ext cx="1000132" cy="428628"/>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Serialization</a:t>
              </a:r>
            </a:p>
            <a:p>
              <a:pPr algn="ctr"/>
              <a:r>
                <a:rPr lang="en-GB" sz="1000" dirty="0" smtClean="0">
                  <a:solidFill>
                    <a:schemeClr val="tx1"/>
                  </a:solidFill>
                </a:rPr>
                <a:t>Manager</a:t>
              </a:r>
              <a:endParaRPr lang="en-US" sz="1000" dirty="0">
                <a:solidFill>
                  <a:schemeClr val="tx1"/>
                </a:solidFill>
              </a:endParaRPr>
            </a:p>
          </p:txBody>
        </p:sp>
        <p:grpSp>
          <p:nvGrpSpPr>
            <p:cNvPr id="13" name="Group 81"/>
            <p:cNvGrpSpPr/>
            <p:nvPr/>
          </p:nvGrpSpPr>
          <p:grpSpPr>
            <a:xfrm>
              <a:off x="3143240" y="857234"/>
              <a:ext cx="71437" cy="6000790"/>
              <a:chOff x="2714591" y="1643051"/>
              <a:chExt cx="71437" cy="6000790"/>
            </a:xfrm>
          </p:grpSpPr>
          <p:cxnSp>
            <p:nvCxnSpPr>
              <p:cNvPr id="114" name="Straight Connector 113"/>
              <p:cNvCxnSpPr/>
              <p:nvPr/>
            </p:nvCxnSpPr>
            <p:spPr>
              <a:xfrm rot="5400000">
                <a:off x="-284998" y="4642640"/>
                <a:ext cx="6000790" cy="161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flipH="1">
                <a:off x="2714603" y="1928801"/>
                <a:ext cx="71425" cy="264320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cxnSp>
        <p:nvCxnSpPr>
          <p:cNvPr id="116" name="Straight Arrow Connector 115"/>
          <p:cNvCxnSpPr/>
          <p:nvPr/>
        </p:nvCxnSpPr>
        <p:spPr>
          <a:xfrm>
            <a:off x="71374" y="1000108"/>
            <a:ext cx="1143040"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142940" y="599998"/>
            <a:ext cx="1368366" cy="400110"/>
          </a:xfrm>
          <a:prstGeom prst="rect">
            <a:avLst/>
          </a:prstGeom>
          <a:noFill/>
        </p:spPr>
        <p:txBody>
          <a:bodyPr wrap="square" rtlCol="0">
            <a:spAutoFit/>
          </a:bodyPr>
          <a:lstStyle/>
          <a:p>
            <a:pPr algn="r"/>
            <a:r>
              <a:rPr lang="en-US" sz="1000" dirty="0" smtClean="0"/>
              <a:t>Serialize(Serializable</a:t>
            </a:r>
          </a:p>
          <a:p>
            <a:pPr algn="r"/>
            <a:r>
              <a:rPr lang="en-US" sz="1000" dirty="0" err="1" smtClean="0"/>
              <a:t>ParentClass</a:t>
            </a:r>
            <a:r>
              <a:rPr lang="en-US" sz="1000" dirty="0" smtClean="0"/>
              <a:t>)</a:t>
            </a:r>
            <a:endParaRPr lang="en-US" sz="1000" dirty="0"/>
          </a:p>
        </p:txBody>
      </p:sp>
      <p:sp>
        <p:nvSpPr>
          <p:cNvPr id="119" name="TextBox 118"/>
          <p:cNvSpPr txBox="1"/>
          <p:nvPr/>
        </p:nvSpPr>
        <p:spPr>
          <a:xfrm>
            <a:off x="346146" y="3254615"/>
            <a:ext cx="868268" cy="246220"/>
          </a:xfrm>
          <a:prstGeom prst="rect">
            <a:avLst/>
          </a:prstGeom>
          <a:noFill/>
        </p:spPr>
        <p:txBody>
          <a:bodyPr wrap="square" rtlCol="0">
            <a:spAutoFit/>
          </a:bodyPr>
          <a:lstStyle/>
          <a:p>
            <a:pPr algn="r"/>
            <a:r>
              <a:rPr lang="en-US" sz="1000" dirty="0" smtClean="0"/>
              <a:t>String</a:t>
            </a:r>
            <a:endParaRPr lang="en-US" sz="1000" dirty="0"/>
          </a:p>
        </p:txBody>
      </p:sp>
      <p:grpSp>
        <p:nvGrpSpPr>
          <p:cNvPr id="14" name="Group 119"/>
          <p:cNvGrpSpPr/>
          <p:nvPr/>
        </p:nvGrpSpPr>
        <p:grpSpPr>
          <a:xfrm>
            <a:off x="2143108" y="142852"/>
            <a:ext cx="1000132" cy="6572296"/>
            <a:chOff x="2643174" y="285728"/>
            <a:chExt cx="1000132" cy="6572296"/>
          </a:xfrm>
        </p:grpSpPr>
        <p:sp>
          <p:nvSpPr>
            <p:cNvPr id="121" name="Round Diagonal Corner Rectangle 120"/>
            <p:cNvSpPr/>
            <p:nvPr/>
          </p:nvSpPr>
          <p:spPr>
            <a:xfrm>
              <a:off x="2643174" y="285728"/>
              <a:ext cx="1000132" cy="428628"/>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XmlSerializer</a:t>
              </a:r>
              <a:endParaRPr lang="en-US" sz="1000" dirty="0">
                <a:solidFill>
                  <a:schemeClr val="tx1"/>
                </a:solidFill>
              </a:endParaRPr>
            </a:p>
          </p:txBody>
        </p:sp>
        <p:grpSp>
          <p:nvGrpSpPr>
            <p:cNvPr id="15" name="Group 81"/>
            <p:cNvGrpSpPr/>
            <p:nvPr/>
          </p:nvGrpSpPr>
          <p:grpSpPr>
            <a:xfrm>
              <a:off x="3143240" y="857234"/>
              <a:ext cx="71437" cy="6000790"/>
              <a:chOff x="2714591" y="1643051"/>
              <a:chExt cx="71437" cy="6000790"/>
            </a:xfrm>
          </p:grpSpPr>
          <p:cxnSp>
            <p:nvCxnSpPr>
              <p:cNvPr id="123" name="Straight Connector 122"/>
              <p:cNvCxnSpPr/>
              <p:nvPr/>
            </p:nvCxnSpPr>
            <p:spPr>
              <a:xfrm rot="5400000">
                <a:off x="-284998" y="4642640"/>
                <a:ext cx="6000790" cy="161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a:xfrm flipH="1">
                <a:off x="2714605" y="2198516"/>
                <a:ext cx="71423" cy="8732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cxnSp>
        <p:nvCxnSpPr>
          <p:cNvPr id="125" name="Straight Arrow Connector 124"/>
          <p:cNvCxnSpPr/>
          <p:nvPr/>
        </p:nvCxnSpPr>
        <p:spPr>
          <a:xfrm>
            <a:off x="1285852" y="1246327"/>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1357290" y="885750"/>
            <a:ext cx="1225458" cy="400110"/>
          </a:xfrm>
          <a:prstGeom prst="rect">
            <a:avLst/>
          </a:prstGeom>
          <a:noFill/>
        </p:spPr>
        <p:txBody>
          <a:bodyPr wrap="square" rtlCol="0">
            <a:spAutoFit/>
          </a:bodyPr>
          <a:lstStyle/>
          <a:p>
            <a:pPr algn="r"/>
            <a:r>
              <a:rPr lang="en-US" sz="1000" dirty="0" smtClean="0"/>
              <a:t>New(</a:t>
            </a:r>
            <a:r>
              <a:rPr lang="en-US" sz="1000" dirty="0" err="1" smtClean="0"/>
              <a:t>GetType</a:t>
            </a:r>
            <a:r>
              <a:rPr lang="en-US" sz="1000" dirty="0" smtClean="0"/>
              <a:t>(</a:t>
            </a:r>
          </a:p>
          <a:p>
            <a:pPr algn="r"/>
            <a:r>
              <a:rPr lang="en-US" sz="1000" dirty="0" err="1" smtClean="0"/>
              <a:t>ISerializable</a:t>
            </a:r>
            <a:r>
              <a:rPr lang="en-US" sz="1000" dirty="0" smtClean="0"/>
              <a:t>)))</a:t>
            </a:r>
            <a:endParaRPr lang="en-US" sz="1000" dirty="0"/>
          </a:p>
        </p:txBody>
      </p:sp>
      <p:grpSp>
        <p:nvGrpSpPr>
          <p:cNvPr id="16" name="Group 126"/>
          <p:cNvGrpSpPr/>
          <p:nvPr/>
        </p:nvGrpSpPr>
        <p:grpSpPr>
          <a:xfrm>
            <a:off x="3571868" y="142852"/>
            <a:ext cx="1000132" cy="6715148"/>
            <a:chOff x="2643174" y="285728"/>
            <a:chExt cx="1000132" cy="6715148"/>
          </a:xfrm>
        </p:grpSpPr>
        <p:sp>
          <p:nvSpPr>
            <p:cNvPr id="128" name="Round Diagonal Corner Rectangle 127"/>
            <p:cNvSpPr/>
            <p:nvPr/>
          </p:nvSpPr>
          <p:spPr>
            <a:xfrm>
              <a:off x="2643174" y="285728"/>
              <a:ext cx="1000132" cy="428628"/>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Memory</a:t>
              </a:r>
            </a:p>
            <a:p>
              <a:pPr algn="ctr"/>
              <a:r>
                <a:rPr lang="en-GB" sz="1000" dirty="0" smtClean="0">
                  <a:solidFill>
                    <a:schemeClr val="tx1"/>
                  </a:solidFill>
                </a:rPr>
                <a:t>Stream</a:t>
              </a:r>
              <a:endParaRPr lang="en-US" sz="1000" dirty="0">
                <a:solidFill>
                  <a:schemeClr val="tx1"/>
                </a:solidFill>
              </a:endParaRPr>
            </a:p>
          </p:txBody>
        </p:sp>
        <p:grpSp>
          <p:nvGrpSpPr>
            <p:cNvPr id="17" name="Group 81"/>
            <p:cNvGrpSpPr/>
            <p:nvPr/>
          </p:nvGrpSpPr>
          <p:grpSpPr>
            <a:xfrm>
              <a:off x="3143240" y="857234"/>
              <a:ext cx="71437" cy="6143642"/>
              <a:chOff x="2714591" y="1643051"/>
              <a:chExt cx="71437" cy="6143642"/>
            </a:xfrm>
          </p:grpSpPr>
          <p:cxnSp>
            <p:nvCxnSpPr>
              <p:cNvPr id="130" name="Straight Connector 129"/>
              <p:cNvCxnSpPr/>
              <p:nvPr/>
            </p:nvCxnSpPr>
            <p:spPr>
              <a:xfrm rot="5400000">
                <a:off x="-356424" y="4714066"/>
                <a:ext cx="6143642" cy="161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flipH="1">
                <a:off x="2714603" y="2357429"/>
                <a:ext cx="71425" cy="135732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cxnSp>
        <p:nvCxnSpPr>
          <p:cNvPr id="141" name="Straight Arrow Connector 140"/>
          <p:cNvCxnSpPr/>
          <p:nvPr/>
        </p:nvCxnSpPr>
        <p:spPr>
          <a:xfrm>
            <a:off x="1285852" y="2000239"/>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1131964" y="1571612"/>
            <a:ext cx="1511210" cy="400110"/>
          </a:xfrm>
          <a:prstGeom prst="rect">
            <a:avLst/>
          </a:prstGeom>
          <a:noFill/>
        </p:spPr>
        <p:txBody>
          <a:bodyPr wrap="square" rtlCol="0">
            <a:spAutoFit/>
          </a:bodyPr>
          <a:lstStyle/>
          <a:p>
            <a:pPr algn="r"/>
            <a:r>
              <a:rPr lang="en-US" sz="1000" dirty="0" smtClean="0"/>
              <a:t>Serialize(</a:t>
            </a:r>
            <a:r>
              <a:rPr lang="en-US" sz="1000" dirty="0" err="1" smtClean="0"/>
              <a:t>MemoryStream</a:t>
            </a:r>
            <a:r>
              <a:rPr lang="en-US" sz="1000" dirty="0" smtClean="0"/>
              <a:t>, </a:t>
            </a:r>
            <a:r>
              <a:rPr lang="en-US" sz="1000" dirty="0" err="1" smtClean="0"/>
              <a:t>ISerializable</a:t>
            </a:r>
            <a:r>
              <a:rPr lang="en-US" sz="1000" dirty="0" smtClean="0"/>
              <a:t>)</a:t>
            </a:r>
            <a:endParaRPr lang="en-US" sz="1000" dirty="0"/>
          </a:p>
        </p:txBody>
      </p:sp>
      <p:cxnSp>
        <p:nvCxnSpPr>
          <p:cNvPr id="144" name="Straight Arrow Connector 143"/>
          <p:cNvCxnSpPr/>
          <p:nvPr/>
        </p:nvCxnSpPr>
        <p:spPr>
          <a:xfrm>
            <a:off x="1285852" y="2254086"/>
            <a:ext cx="2786082"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3143240" y="2039772"/>
            <a:ext cx="868268" cy="246220"/>
          </a:xfrm>
          <a:prstGeom prst="rect">
            <a:avLst/>
          </a:prstGeom>
          <a:noFill/>
        </p:spPr>
        <p:txBody>
          <a:bodyPr wrap="square" rtlCol="0">
            <a:spAutoFit/>
          </a:bodyPr>
          <a:lstStyle/>
          <a:p>
            <a:pPr algn="r"/>
            <a:r>
              <a:rPr lang="en-US" sz="1000" dirty="0" err="1" smtClean="0"/>
              <a:t>ToArray</a:t>
            </a:r>
            <a:endParaRPr lang="en-US" sz="1000" dirty="0"/>
          </a:p>
        </p:txBody>
      </p:sp>
      <p:cxnSp>
        <p:nvCxnSpPr>
          <p:cNvPr id="146" name="Straight Arrow Connector 145"/>
          <p:cNvCxnSpPr/>
          <p:nvPr/>
        </p:nvCxnSpPr>
        <p:spPr>
          <a:xfrm flipH="1">
            <a:off x="1285852" y="2498718"/>
            <a:ext cx="2786082"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2643174" y="2254086"/>
            <a:ext cx="1368334" cy="246221"/>
          </a:xfrm>
          <a:prstGeom prst="rect">
            <a:avLst/>
          </a:prstGeom>
          <a:noFill/>
        </p:spPr>
        <p:txBody>
          <a:bodyPr wrap="square" rtlCol="0">
            <a:spAutoFit/>
          </a:bodyPr>
          <a:lstStyle/>
          <a:p>
            <a:pPr algn="r"/>
            <a:r>
              <a:rPr lang="en-US" sz="1000" dirty="0" smtClean="0"/>
              <a:t>Array of Byte</a:t>
            </a:r>
            <a:endParaRPr lang="en-US" sz="1000" dirty="0"/>
          </a:p>
        </p:txBody>
      </p:sp>
      <p:cxnSp>
        <p:nvCxnSpPr>
          <p:cNvPr id="82" name="Straight Arrow Connector 81"/>
          <p:cNvCxnSpPr/>
          <p:nvPr/>
        </p:nvCxnSpPr>
        <p:spPr>
          <a:xfrm rot="10800000">
            <a:off x="71374" y="3500438"/>
            <a:ext cx="1143040" cy="396"/>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nvGrpSpPr>
          <p:cNvPr id="83" name="Group 59"/>
          <p:cNvGrpSpPr/>
          <p:nvPr/>
        </p:nvGrpSpPr>
        <p:grpSpPr>
          <a:xfrm>
            <a:off x="1285852" y="2928934"/>
            <a:ext cx="2357454" cy="440038"/>
            <a:chOff x="4572000" y="3285727"/>
            <a:chExt cx="2357454" cy="440038"/>
          </a:xfrm>
        </p:grpSpPr>
        <p:grpSp>
          <p:nvGrpSpPr>
            <p:cNvPr id="86" name="Group 62"/>
            <p:cNvGrpSpPr/>
            <p:nvPr/>
          </p:nvGrpSpPr>
          <p:grpSpPr>
            <a:xfrm flipH="1" flipV="1">
              <a:off x="4572000" y="3285727"/>
              <a:ext cx="214314" cy="428657"/>
              <a:chOff x="5999966" y="3643314"/>
              <a:chExt cx="215108" cy="287340"/>
            </a:xfrm>
          </p:grpSpPr>
          <p:cxnSp>
            <p:nvCxnSpPr>
              <p:cNvPr id="88" name="Straight Connector 87"/>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flipH="1" flipV="1">
                <a:off x="5857884" y="3786190"/>
                <a:ext cx="285752"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000760" y="3643314"/>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87" name="TextBox 86"/>
            <p:cNvSpPr txBox="1"/>
            <p:nvPr/>
          </p:nvSpPr>
          <p:spPr>
            <a:xfrm>
              <a:off x="4786314" y="3325655"/>
              <a:ext cx="2143140" cy="400110"/>
            </a:xfrm>
            <a:prstGeom prst="rect">
              <a:avLst/>
            </a:prstGeom>
            <a:noFill/>
          </p:spPr>
          <p:txBody>
            <a:bodyPr wrap="square" rtlCol="0">
              <a:spAutoFit/>
            </a:bodyPr>
            <a:lstStyle/>
            <a:p>
              <a:r>
                <a:rPr lang="en-US" sz="1000" dirty="0" smtClean="0"/>
                <a:t>String = Convert.ToBase64String(Byte[])</a:t>
              </a:r>
              <a:endParaRPr lang="en-US" sz="1000" dirty="0">
                <a:solidFill>
                  <a:srgbClr val="0000FF"/>
                </a:solidFill>
              </a:endParaRPr>
            </a:p>
          </p:txBody>
        </p:sp>
      </p:grpSp>
      <p:cxnSp>
        <p:nvCxnSpPr>
          <p:cNvPr id="105" name="Straight Arrow Connector 104"/>
          <p:cNvCxnSpPr/>
          <p:nvPr/>
        </p:nvCxnSpPr>
        <p:spPr>
          <a:xfrm>
            <a:off x="1285852" y="2754152"/>
            <a:ext cx="2786082"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3143240" y="2539838"/>
            <a:ext cx="868268" cy="246220"/>
          </a:xfrm>
          <a:prstGeom prst="rect">
            <a:avLst/>
          </a:prstGeom>
          <a:noFill/>
        </p:spPr>
        <p:txBody>
          <a:bodyPr wrap="square" rtlCol="0">
            <a:spAutoFit/>
          </a:bodyPr>
          <a:lstStyle/>
          <a:p>
            <a:pPr algn="r"/>
            <a:r>
              <a:rPr lang="en-US" sz="1000" dirty="0" smtClean="0"/>
              <a:t>Close</a:t>
            </a:r>
            <a:endParaRPr lang="en-US" sz="1000" dirty="0"/>
          </a:p>
        </p:txBody>
      </p:sp>
      <p:cxnSp>
        <p:nvCxnSpPr>
          <p:cNvPr id="118" name="Straight Arrow Connector 117"/>
          <p:cNvCxnSpPr/>
          <p:nvPr/>
        </p:nvCxnSpPr>
        <p:spPr>
          <a:xfrm>
            <a:off x="1285852" y="1428736"/>
            <a:ext cx="2786082"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3143240" y="1214422"/>
            <a:ext cx="868268" cy="246220"/>
          </a:xfrm>
          <a:prstGeom prst="rect">
            <a:avLst/>
          </a:prstGeom>
          <a:noFill/>
        </p:spPr>
        <p:txBody>
          <a:bodyPr wrap="square" rtlCol="0">
            <a:spAutoFit/>
          </a:bodyPr>
          <a:lstStyle/>
          <a:p>
            <a:pPr algn="r"/>
            <a:r>
              <a:rPr lang="en-US" sz="1000" dirty="0" smtClean="0"/>
              <a:t>New()</a:t>
            </a:r>
            <a:endParaRPr lang="en-US" sz="1000" dirty="0"/>
          </a:p>
        </p:txBody>
      </p:sp>
      <p:sp>
        <p:nvSpPr>
          <p:cNvPr id="164" name="Rectangle 163"/>
          <p:cNvSpPr/>
          <p:nvPr/>
        </p:nvSpPr>
        <p:spPr>
          <a:xfrm flipH="1">
            <a:off x="7072329" y="1241304"/>
            <a:ext cx="71438" cy="1516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165" name="Group 109"/>
          <p:cNvGrpSpPr/>
          <p:nvPr/>
        </p:nvGrpSpPr>
        <p:grpSpPr>
          <a:xfrm>
            <a:off x="5143504" y="142852"/>
            <a:ext cx="1000132" cy="6572296"/>
            <a:chOff x="2643174" y="285728"/>
            <a:chExt cx="1000132" cy="6572296"/>
          </a:xfrm>
        </p:grpSpPr>
        <p:sp>
          <p:nvSpPr>
            <p:cNvPr id="166" name="Round Diagonal Corner Rectangle 165"/>
            <p:cNvSpPr/>
            <p:nvPr/>
          </p:nvSpPr>
          <p:spPr>
            <a:xfrm>
              <a:off x="2643174" y="285728"/>
              <a:ext cx="1000132" cy="428628"/>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Serialization</a:t>
              </a:r>
            </a:p>
            <a:p>
              <a:pPr algn="ctr"/>
              <a:r>
                <a:rPr lang="en-GB" sz="1000" dirty="0" smtClean="0">
                  <a:solidFill>
                    <a:schemeClr val="tx1"/>
                  </a:solidFill>
                </a:rPr>
                <a:t>Manager</a:t>
              </a:r>
              <a:endParaRPr lang="en-US" sz="1000" dirty="0">
                <a:solidFill>
                  <a:schemeClr val="tx1"/>
                </a:solidFill>
              </a:endParaRPr>
            </a:p>
          </p:txBody>
        </p:sp>
        <p:grpSp>
          <p:nvGrpSpPr>
            <p:cNvPr id="167" name="Group 81"/>
            <p:cNvGrpSpPr/>
            <p:nvPr/>
          </p:nvGrpSpPr>
          <p:grpSpPr>
            <a:xfrm>
              <a:off x="3143240" y="857234"/>
              <a:ext cx="71437" cy="6000790"/>
              <a:chOff x="2714591" y="1643051"/>
              <a:chExt cx="71437" cy="6000790"/>
            </a:xfrm>
          </p:grpSpPr>
          <p:cxnSp>
            <p:nvCxnSpPr>
              <p:cNvPr id="168" name="Straight Connector 167"/>
              <p:cNvCxnSpPr/>
              <p:nvPr/>
            </p:nvCxnSpPr>
            <p:spPr>
              <a:xfrm rot="5400000">
                <a:off x="-284998" y="4642640"/>
                <a:ext cx="6000790" cy="161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9" name="Rectangle 168"/>
              <p:cNvSpPr/>
              <p:nvPr/>
            </p:nvSpPr>
            <p:spPr>
              <a:xfrm flipH="1">
                <a:off x="2714603" y="1928801"/>
                <a:ext cx="71425" cy="228601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grpSp>
        <p:nvGrpSpPr>
          <p:cNvPr id="178" name="Group 119"/>
          <p:cNvGrpSpPr/>
          <p:nvPr/>
        </p:nvGrpSpPr>
        <p:grpSpPr>
          <a:xfrm>
            <a:off x="6572264" y="142852"/>
            <a:ext cx="1000132" cy="6572296"/>
            <a:chOff x="2643174" y="285728"/>
            <a:chExt cx="1000132" cy="6572296"/>
          </a:xfrm>
        </p:grpSpPr>
        <p:sp>
          <p:nvSpPr>
            <p:cNvPr id="182" name="Round Diagonal Corner Rectangle 181"/>
            <p:cNvSpPr/>
            <p:nvPr/>
          </p:nvSpPr>
          <p:spPr>
            <a:xfrm>
              <a:off x="2643174" y="285728"/>
              <a:ext cx="1000132" cy="428628"/>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XmlSerializer</a:t>
              </a:r>
              <a:endParaRPr lang="en-US" sz="1000" dirty="0">
                <a:solidFill>
                  <a:schemeClr val="tx1"/>
                </a:solidFill>
              </a:endParaRPr>
            </a:p>
          </p:txBody>
        </p:sp>
        <p:cxnSp>
          <p:nvCxnSpPr>
            <p:cNvPr id="190" name="Straight Connector 189"/>
            <p:cNvCxnSpPr/>
            <p:nvPr/>
          </p:nvCxnSpPr>
          <p:spPr>
            <a:xfrm rot="5400000">
              <a:off x="143651" y="3856823"/>
              <a:ext cx="6000790" cy="1612"/>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196" name="Group 126"/>
          <p:cNvGrpSpPr/>
          <p:nvPr/>
        </p:nvGrpSpPr>
        <p:grpSpPr>
          <a:xfrm>
            <a:off x="8001024" y="142852"/>
            <a:ext cx="1000132" cy="6715148"/>
            <a:chOff x="2643174" y="285728"/>
            <a:chExt cx="1000132" cy="6715148"/>
          </a:xfrm>
        </p:grpSpPr>
        <p:sp>
          <p:nvSpPr>
            <p:cNvPr id="197" name="Round Diagonal Corner Rectangle 196"/>
            <p:cNvSpPr/>
            <p:nvPr/>
          </p:nvSpPr>
          <p:spPr>
            <a:xfrm>
              <a:off x="2643174" y="285728"/>
              <a:ext cx="1000132" cy="428628"/>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Memory</a:t>
              </a:r>
            </a:p>
            <a:p>
              <a:pPr algn="ctr"/>
              <a:r>
                <a:rPr lang="en-GB" sz="1000" dirty="0" smtClean="0">
                  <a:solidFill>
                    <a:schemeClr val="tx1"/>
                  </a:solidFill>
                </a:rPr>
                <a:t>Stream</a:t>
              </a:r>
              <a:endParaRPr lang="en-US" sz="1000" dirty="0">
                <a:solidFill>
                  <a:schemeClr val="tx1"/>
                </a:solidFill>
              </a:endParaRPr>
            </a:p>
          </p:txBody>
        </p:sp>
        <p:cxnSp>
          <p:nvCxnSpPr>
            <p:cNvPr id="199" name="Straight Connector 198"/>
            <p:cNvCxnSpPr/>
            <p:nvPr/>
          </p:nvCxnSpPr>
          <p:spPr>
            <a:xfrm rot="5400000">
              <a:off x="72225" y="3928249"/>
              <a:ext cx="6143642" cy="1612"/>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14" name="TextBox 213"/>
          <p:cNvSpPr txBox="1"/>
          <p:nvPr/>
        </p:nvSpPr>
        <p:spPr>
          <a:xfrm>
            <a:off x="3714744" y="714356"/>
            <a:ext cx="1939838" cy="246221"/>
          </a:xfrm>
          <a:prstGeom prst="rect">
            <a:avLst/>
          </a:prstGeom>
          <a:noFill/>
        </p:spPr>
        <p:txBody>
          <a:bodyPr wrap="square" rtlCol="0">
            <a:spAutoFit/>
          </a:bodyPr>
          <a:lstStyle/>
          <a:p>
            <a:pPr algn="r"/>
            <a:r>
              <a:rPr lang="en-US" sz="1000" dirty="0" err="1" smtClean="0"/>
              <a:t>Deserialize</a:t>
            </a:r>
            <a:r>
              <a:rPr lang="en-US" sz="1000" dirty="0" smtClean="0"/>
              <a:t>(String)</a:t>
            </a:r>
            <a:endParaRPr lang="en-US" sz="1000" dirty="0"/>
          </a:p>
        </p:txBody>
      </p:sp>
      <p:cxnSp>
        <p:nvCxnSpPr>
          <p:cNvPr id="217" name="Straight Arrow Connector 216"/>
          <p:cNvCxnSpPr/>
          <p:nvPr/>
        </p:nvCxnSpPr>
        <p:spPr>
          <a:xfrm>
            <a:off x="5715008" y="1217808"/>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218" name="TextBox 217"/>
          <p:cNvSpPr txBox="1"/>
          <p:nvPr/>
        </p:nvSpPr>
        <p:spPr>
          <a:xfrm>
            <a:off x="5786446" y="857231"/>
            <a:ext cx="1225458" cy="400110"/>
          </a:xfrm>
          <a:prstGeom prst="rect">
            <a:avLst/>
          </a:prstGeom>
          <a:noFill/>
        </p:spPr>
        <p:txBody>
          <a:bodyPr wrap="square" rtlCol="0">
            <a:spAutoFit/>
          </a:bodyPr>
          <a:lstStyle/>
          <a:p>
            <a:pPr algn="r"/>
            <a:r>
              <a:rPr lang="en-US" sz="1000" dirty="0" smtClean="0"/>
              <a:t>New(</a:t>
            </a:r>
            <a:r>
              <a:rPr lang="en-US" sz="1000" dirty="0" err="1" smtClean="0"/>
              <a:t>GetType</a:t>
            </a:r>
            <a:r>
              <a:rPr lang="en-US" sz="1000" dirty="0" smtClean="0"/>
              <a:t>(</a:t>
            </a:r>
          </a:p>
          <a:p>
            <a:pPr algn="r"/>
            <a:r>
              <a:rPr lang="en-US" sz="1000" dirty="0" err="1" smtClean="0"/>
              <a:t>ISerializable</a:t>
            </a:r>
            <a:r>
              <a:rPr lang="en-US" sz="1000" dirty="0" smtClean="0"/>
              <a:t>)))</a:t>
            </a:r>
            <a:endParaRPr lang="en-US" sz="1000" dirty="0"/>
          </a:p>
        </p:txBody>
      </p:sp>
      <p:grpSp>
        <p:nvGrpSpPr>
          <p:cNvPr id="219" name="Group 59"/>
          <p:cNvGrpSpPr/>
          <p:nvPr/>
        </p:nvGrpSpPr>
        <p:grpSpPr>
          <a:xfrm>
            <a:off x="5715008" y="1388807"/>
            <a:ext cx="2357454" cy="440038"/>
            <a:chOff x="4572000" y="3285727"/>
            <a:chExt cx="2357454" cy="440038"/>
          </a:xfrm>
        </p:grpSpPr>
        <p:grpSp>
          <p:nvGrpSpPr>
            <p:cNvPr id="220" name="Group 62"/>
            <p:cNvGrpSpPr/>
            <p:nvPr/>
          </p:nvGrpSpPr>
          <p:grpSpPr>
            <a:xfrm flipH="1" flipV="1">
              <a:off x="4572000" y="3285727"/>
              <a:ext cx="214314" cy="428657"/>
              <a:chOff x="5999966" y="3643314"/>
              <a:chExt cx="215108" cy="287340"/>
            </a:xfrm>
          </p:grpSpPr>
          <p:cxnSp>
            <p:nvCxnSpPr>
              <p:cNvPr id="222" name="Straight Connector 221"/>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flipH="1" flipV="1">
                <a:off x="5857884" y="3786190"/>
                <a:ext cx="285752"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p:nvPr/>
            </p:nvCxnSpPr>
            <p:spPr>
              <a:xfrm>
                <a:off x="6000760" y="3643314"/>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221" name="TextBox 220"/>
            <p:cNvSpPr txBox="1"/>
            <p:nvPr/>
          </p:nvSpPr>
          <p:spPr>
            <a:xfrm>
              <a:off x="4786314" y="3325655"/>
              <a:ext cx="2143140" cy="400110"/>
            </a:xfrm>
            <a:prstGeom prst="rect">
              <a:avLst/>
            </a:prstGeom>
            <a:noFill/>
          </p:spPr>
          <p:txBody>
            <a:bodyPr wrap="square" rtlCol="0">
              <a:spAutoFit/>
            </a:bodyPr>
            <a:lstStyle/>
            <a:p>
              <a:r>
                <a:rPr lang="en-US" sz="1000" dirty="0" smtClean="0"/>
                <a:t>Byte[] = Convert.FromBase64String(String)</a:t>
              </a:r>
              <a:endParaRPr lang="en-US" sz="1000" dirty="0">
                <a:solidFill>
                  <a:srgbClr val="0000FF"/>
                </a:solidFill>
              </a:endParaRPr>
            </a:p>
          </p:txBody>
        </p:sp>
      </p:grpSp>
      <p:sp>
        <p:nvSpPr>
          <p:cNvPr id="227" name="TextBox 226"/>
          <p:cNvSpPr txBox="1"/>
          <p:nvPr/>
        </p:nvSpPr>
        <p:spPr>
          <a:xfrm>
            <a:off x="7572396" y="1828845"/>
            <a:ext cx="868268" cy="246220"/>
          </a:xfrm>
          <a:prstGeom prst="rect">
            <a:avLst/>
          </a:prstGeom>
          <a:noFill/>
        </p:spPr>
        <p:txBody>
          <a:bodyPr wrap="square" rtlCol="0">
            <a:spAutoFit/>
          </a:bodyPr>
          <a:lstStyle/>
          <a:p>
            <a:pPr algn="r"/>
            <a:r>
              <a:rPr lang="en-US" sz="1000" dirty="0" smtClean="0"/>
              <a:t>New(Byte[])</a:t>
            </a:r>
            <a:endParaRPr lang="en-US" sz="1000" dirty="0"/>
          </a:p>
        </p:txBody>
      </p:sp>
      <p:cxnSp>
        <p:nvCxnSpPr>
          <p:cNvPr id="228" name="Straight Arrow Connector 227"/>
          <p:cNvCxnSpPr/>
          <p:nvPr/>
        </p:nvCxnSpPr>
        <p:spPr>
          <a:xfrm>
            <a:off x="5726020" y="2471786"/>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229" name="TextBox 228"/>
          <p:cNvSpPr txBox="1"/>
          <p:nvPr/>
        </p:nvSpPr>
        <p:spPr>
          <a:xfrm>
            <a:off x="5572132" y="2071677"/>
            <a:ext cx="1511210" cy="400110"/>
          </a:xfrm>
          <a:prstGeom prst="rect">
            <a:avLst/>
          </a:prstGeom>
          <a:noFill/>
        </p:spPr>
        <p:txBody>
          <a:bodyPr wrap="square" rtlCol="0">
            <a:spAutoFit/>
          </a:bodyPr>
          <a:lstStyle/>
          <a:p>
            <a:pPr algn="r"/>
            <a:r>
              <a:rPr lang="en-US" sz="1000" dirty="0" err="1" smtClean="0"/>
              <a:t>Deserialize</a:t>
            </a:r>
            <a:r>
              <a:rPr lang="en-US" sz="1000" dirty="0" smtClean="0"/>
              <a:t>(Memory Stream)</a:t>
            </a:r>
            <a:endParaRPr lang="en-US" sz="1000" dirty="0"/>
          </a:p>
        </p:txBody>
      </p:sp>
      <p:cxnSp>
        <p:nvCxnSpPr>
          <p:cNvPr id="230" name="Straight Arrow Connector 229"/>
          <p:cNvCxnSpPr/>
          <p:nvPr/>
        </p:nvCxnSpPr>
        <p:spPr>
          <a:xfrm flipH="1">
            <a:off x="5703996" y="2757538"/>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5572132" y="2511318"/>
            <a:ext cx="1500198" cy="246221"/>
          </a:xfrm>
          <a:prstGeom prst="rect">
            <a:avLst/>
          </a:prstGeom>
          <a:noFill/>
        </p:spPr>
        <p:txBody>
          <a:bodyPr wrap="square" rtlCol="0">
            <a:spAutoFit/>
          </a:bodyPr>
          <a:lstStyle/>
          <a:p>
            <a:pPr algn="r"/>
            <a:r>
              <a:rPr lang="en-US" sz="1000" dirty="0" smtClean="0"/>
              <a:t>Object</a:t>
            </a:r>
            <a:endParaRPr lang="en-US" sz="1000" dirty="0"/>
          </a:p>
        </p:txBody>
      </p:sp>
      <p:sp>
        <p:nvSpPr>
          <p:cNvPr id="232" name="TextBox 231"/>
          <p:cNvSpPr txBox="1"/>
          <p:nvPr/>
        </p:nvSpPr>
        <p:spPr>
          <a:xfrm>
            <a:off x="4214810" y="2686102"/>
            <a:ext cx="1428760" cy="400110"/>
          </a:xfrm>
          <a:prstGeom prst="rect">
            <a:avLst/>
          </a:prstGeom>
          <a:noFill/>
        </p:spPr>
        <p:txBody>
          <a:bodyPr wrap="square" rtlCol="0">
            <a:spAutoFit/>
          </a:bodyPr>
          <a:lstStyle/>
          <a:p>
            <a:pPr algn="r"/>
            <a:r>
              <a:rPr lang="en-US" sz="1000" dirty="0" smtClean="0"/>
              <a:t>Serializable</a:t>
            </a:r>
          </a:p>
          <a:p>
            <a:pPr algn="r"/>
            <a:r>
              <a:rPr lang="en-US" sz="1000" dirty="0" err="1" smtClean="0"/>
              <a:t>ParentClass</a:t>
            </a:r>
            <a:endParaRPr lang="en-US" sz="1000" dirty="0"/>
          </a:p>
        </p:txBody>
      </p:sp>
      <p:cxnSp>
        <p:nvCxnSpPr>
          <p:cNvPr id="233" name="Straight Arrow Connector 232"/>
          <p:cNvCxnSpPr/>
          <p:nvPr/>
        </p:nvCxnSpPr>
        <p:spPr>
          <a:xfrm rot="10800000" flipV="1">
            <a:off x="4572000" y="3114727"/>
            <a:ext cx="1071570" cy="2"/>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234" name="Rectangle 233"/>
          <p:cNvSpPr/>
          <p:nvPr/>
        </p:nvSpPr>
        <p:spPr>
          <a:xfrm flipH="1">
            <a:off x="8501088" y="2043159"/>
            <a:ext cx="71439" cy="9286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235" name="Straight Arrow Connector 234"/>
          <p:cNvCxnSpPr/>
          <p:nvPr/>
        </p:nvCxnSpPr>
        <p:spPr>
          <a:xfrm>
            <a:off x="5715008" y="2939947"/>
            <a:ext cx="2786082"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7572396" y="2725633"/>
            <a:ext cx="868268" cy="246220"/>
          </a:xfrm>
          <a:prstGeom prst="rect">
            <a:avLst/>
          </a:prstGeom>
          <a:noFill/>
        </p:spPr>
        <p:txBody>
          <a:bodyPr wrap="square" rtlCol="0">
            <a:spAutoFit/>
          </a:bodyPr>
          <a:lstStyle/>
          <a:p>
            <a:pPr algn="r"/>
            <a:r>
              <a:rPr lang="en-US" sz="1000" dirty="0" smtClean="0"/>
              <a:t>Close</a:t>
            </a:r>
            <a:endParaRPr lang="en-US" sz="1000" dirty="0"/>
          </a:p>
        </p:txBody>
      </p:sp>
      <p:cxnSp>
        <p:nvCxnSpPr>
          <p:cNvPr id="237" name="Straight Arrow Connector 236"/>
          <p:cNvCxnSpPr/>
          <p:nvPr/>
        </p:nvCxnSpPr>
        <p:spPr>
          <a:xfrm>
            <a:off x="5715008" y="2043159"/>
            <a:ext cx="2786082"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p:nvPr/>
        </p:nvCxnSpPr>
        <p:spPr>
          <a:xfrm>
            <a:off x="4500530" y="971588"/>
            <a:ext cx="1143040"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Dave\Desktop\IDataItemCollection\IDataItemCollection Class Diagram.png"/>
          <p:cNvPicPr>
            <a:picLocks noChangeAspect="1" noChangeArrowheads="1"/>
          </p:cNvPicPr>
          <p:nvPr/>
        </p:nvPicPr>
        <p:blipFill>
          <a:blip r:embed="rId2"/>
          <a:srcRect/>
          <a:stretch>
            <a:fillRect/>
          </a:stretch>
        </p:blipFill>
        <p:spPr bwMode="auto">
          <a:xfrm>
            <a:off x="357158" y="214290"/>
            <a:ext cx="4524375" cy="5172076"/>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89"/>
          <p:cNvGrpSpPr/>
          <p:nvPr/>
        </p:nvGrpSpPr>
        <p:grpSpPr>
          <a:xfrm>
            <a:off x="1714480" y="3429000"/>
            <a:ext cx="3429024" cy="857255"/>
            <a:chOff x="1785918" y="2325523"/>
            <a:chExt cx="3429024" cy="857255"/>
          </a:xfrm>
        </p:grpSpPr>
        <p:sp>
          <p:nvSpPr>
            <p:cNvPr id="87" name="Rectangle 86"/>
            <p:cNvSpPr/>
            <p:nvPr/>
          </p:nvSpPr>
          <p:spPr>
            <a:xfrm>
              <a:off x="1785918" y="2357429"/>
              <a:ext cx="3429024" cy="825349"/>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1857356" y="2325523"/>
              <a:ext cx="3357586" cy="276999"/>
            </a:xfrm>
            <a:prstGeom prst="rect">
              <a:avLst/>
            </a:prstGeom>
            <a:noFill/>
          </p:spPr>
          <p:txBody>
            <a:bodyPr wrap="square" rtlCol="0">
              <a:spAutoFit/>
            </a:bodyPr>
            <a:lstStyle/>
            <a:p>
              <a:r>
                <a:rPr lang="en-GB" sz="1200" b="1" dirty="0" smtClean="0">
                  <a:solidFill>
                    <a:srgbClr val="00B050"/>
                  </a:solidFill>
                </a:rPr>
                <a:t>[FOR EACH node in </a:t>
              </a:r>
              <a:r>
                <a:rPr lang="en-GB" sz="1200" b="1" dirty="0" err="1" smtClean="0">
                  <a:solidFill>
                    <a:srgbClr val="00B050"/>
                  </a:solidFill>
                </a:rPr>
                <a:t>childNodes</a:t>
              </a:r>
              <a:r>
                <a:rPr lang="en-GB" sz="1200" b="1" dirty="0" smtClean="0">
                  <a:solidFill>
                    <a:srgbClr val="00B050"/>
                  </a:solidFill>
                </a:rPr>
                <a:t>]</a:t>
              </a:r>
              <a:endParaRPr lang="en-US" sz="1200" b="1" dirty="0" smtClean="0">
                <a:solidFill>
                  <a:srgbClr val="00B050"/>
                </a:solidFill>
              </a:endParaRPr>
            </a:p>
          </p:txBody>
        </p:sp>
      </p:grpSp>
      <p:grpSp>
        <p:nvGrpSpPr>
          <p:cNvPr id="78" name="Group 89"/>
          <p:cNvGrpSpPr/>
          <p:nvPr/>
        </p:nvGrpSpPr>
        <p:grpSpPr>
          <a:xfrm>
            <a:off x="1714480" y="2714620"/>
            <a:ext cx="3429024" cy="642941"/>
            <a:chOff x="1785918" y="2325523"/>
            <a:chExt cx="3429024" cy="642941"/>
          </a:xfrm>
        </p:grpSpPr>
        <p:sp>
          <p:nvSpPr>
            <p:cNvPr id="79" name="Rectangle 78"/>
            <p:cNvSpPr/>
            <p:nvPr/>
          </p:nvSpPr>
          <p:spPr>
            <a:xfrm>
              <a:off x="1785918" y="2357429"/>
              <a:ext cx="3429024" cy="611035"/>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1857356" y="2325523"/>
              <a:ext cx="3357586" cy="276999"/>
            </a:xfrm>
            <a:prstGeom prst="rect">
              <a:avLst/>
            </a:prstGeom>
            <a:noFill/>
          </p:spPr>
          <p:txBody>
            <a:bodyPr wrap="square" rtlCol="0">
              <a:spAutoFit/>
            </a:bodyPr>
            <a:lstStyle/>
            <a:p>
              <a:r>
                <a:rPr lang="en-GB" sz="1200" b="1" dirty="0" smtClean="0">
                  <a:solidFill>
                    <a:srgbClr val="00B050"/>
                  </a:solidFill>
                </a:rPr>
                <a:t>[IF XmlDocument </a:t>
              </a:r>
              <a:r>
                <a:rPr lang="en-GB" sz="1200" b="1" dirty="0" err="1" smtClean="0">
                  <a:solidFill>
                    <a:srgbClr val="00B050"/>
                  </a:solidFill>
                </a:rPr>
                <a:t>documentElement</a:t>
              </a:r>
              <a:r>
                <a:rPr lang="en-GB" sz="1200" b="1" dirty="0" smtClean="0">
                  <a:solidFill>
                    <a:srgbClr val="00B050"/>
                  </a:solidFill>
                </a:rPr>
                <a:t> = null THEN]</a:t>
              </a:r>
              <a:endParaRPr lang="en-US" sz="1200" b="1" dirty="0" smtClean="0">
                <a:solidFill>
                  <a:srgbClr val="00B050"/>
                </a:solidFill>
              </a:endParaRPr>
            </a:p>
          </p:txBody>
        </p:sp>
      </p:grpSp>
      <p:grpSp>
        <p:nvGrpSpPr>
          <p:cNvPr id="2" name="Group 70"/>
          <p:cNvGrpSpPr/>
          <p:nvPr/>
        </p:nvGrpSpPr>
        <p:grpSpPr>
          <a:xfrm>
            <a:off x="2500298" y="71414"/>
            <a:ext cx="928694" cy="6643710"/>
            <a:chOff x="7715272" y="357166"/>
            <a:chExt cx="928694" cy="6643710"/>
          </a:xfrm>
        </p:grpSpPr>
        <p:sp>
          <p:nvSpPr>
            <p:cNvPr id="120" name="Round Diagonal Corner Rectangle 119"/>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3" name="Group 70"/>
          <p:cNvGrpSpPr/>
          <p:nvPr/>
        </p:nvGrpSpPr>
        <p:grpSpPr>
          <a:xfrm>
            <a:off x="3929058" y="71414"/>
            <a:ext cx="928694" cy="6643710"/>
            <a:chOff x="7715272" y="357166"/>
            <a:chExt cx="928694" cy="6643710"/>
          </a:xfrm>
        </p:grpSpPr>
        <p:sp>
          <p:nvSpPr>
            <p:cNvPr id="144" name="Round Diagonal Corner Rectangle 143"/>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Xml</a:t>
              </a:r>
            </a:p>
            <a:p>
              <a:pPr algn="ctr"/>
              <a:r>
                <a:rPr lang="en-GB" sz="1000" dirty="0" smtClean="0">
                  <a:solidFill>
                    <a:schemeClr val="tx1"/>
                  </a:solidFill>
                </a:rPr>
                <a:t>Document</a:t>
              </a:r>
              <a:endParaRPr lang="en-US" sz="1000" dirty="0">
                <a:solidFill>
                  <a:schemeClr val="tx1"/>
                </a:solidFill>
              </a:endParaRPr>
            </a:p>
          </p:txBody>
        </p:sp>
        <p:grpSp>
          <p:nvGrpSpPr>
            <p:cNvPr id="4" name="Group 76"/>
            <p:cNvGrpSpPr/>
            <p:nvPr/>
          </p:nvGrpSpPr>
          <p:grpSpPr>
            <a:xfrm>
              <a:off x="8215338" y="857232"/>
              <a:ext cx="71437" cy="6143644"/>
              <a:chOff x="5569834" y="858027"/>
              <a:chExt cx="71437" cy="21632957"/>
            </a:xfrm>
          </p:grpSpPr>
          <p:cxnSp>
            <p:nvCxnSpPr>
              <p:cNvPr id="146" name="Straight Connector 145"/>
              <p:cNvCxnSpPr/>
              <p:nvPr/>
            </p:nvCxnSpPr>
            <p:spPr>
              <a:xfrm rot="5400000">
                <a:off x="-5245098" y="11672959"/>
                <a:ext cx="21632957"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flipH="1">
                <a:off x="5571330" y="10165266"/>
                <a:ext cx="69941" cy="43327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grpSp>
        <p:nvGrpSpPr>
          <p:cNvPr id="9" name="Group 70"/>
          <p:cNvGrpSpPr/>
          <p:nvPr/>
        </p:nvGrpSpPr>
        <p:grpSpPr>
          <a:xfrm>
            <a:off x="5357818" y="71414"/>
            <a:ext cx="1000132" cy="6643710"/>
            <a:chOff x="7715272" y="357166"/>
            <a:chExt cx="1000132" cy="6643710"/>
          </a:xfrm>
        </p:grpSpPr>
        <p:sp>
          <p:nvSpPr>
            <p:cNvPr id="168" name="Round Diagonal Corner Rectangle 167"/>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a:t>
              </a:r>
            </a:p>
            <a:p>
              <a:pPr algn="ctr"/>
              <a:r>
                <a:rPr lang="en-GB" sz="1000" dirty="0" smtClean="0">
                  <a:solidFill>
                    <a:schemeClr val="tx1"/>
                  </a:solidFill>
                </a:rPr>
                <a:t>Administrator</a:t>
              </a:r>
            </a:p>
          </p:txBody>
        </p:sp>
        <p:cxnSp>
          <p:nvCxnSpPr>
            <p:cNvPr id="170" name="Straight Connector 169"/>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11" name="Group 70"/>
          <p:cNvGrpSpPr/>
          <p:nvPr/>
        </p:nvGrpSpPr>
        <p:grpSpPr>
          <a:xfrm>
            <a:off x="6786578" y="71414"/>
            <a:ext cx="1071570" cy="6643710"/>
            <a:chOff x="7643834" y="357166"/>
            <a:chExt cx="1071570" cy="6643710"/>
          </a:xfrm>
        </p:grpSpPr>
        <p:sp>
          <p:nvSpPr>
            <p:cNvPr id="175" name="Round Diagonal Corner Rectangle 174"/>
            <p:cNvSpPr/>
            <p:nvPr/>
          </p:nvSpPr>
          <p:spPr>
            <a:xfrm>
              <a:off x="7643834" y="357166"/>
              <a:ext cx="1071570"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ConcreteData</a:t>
              </a:r>
              <a:endParaRPr lang="en-GB" sz="1000" dirty="0" smtClean="0">
                <a:solidFill>
                  <a:schemeClr val="tx1"/>
                </a:solidFill>
              </a:endParaRPr>
            </a:p>
            <a:p>
              <a:pPr algn="ctr"/>
              <a:r>
                <a:rPr lang="en-GB" sz="1000" dirty="0" err="1" smtClean="0">
                  <a:solidFill>
                    <a:schemeClr val="tx1"/>
                  </a:solidFill>
                </a:rPr>
                <a:t>ItemCollection</a:t>
              </a:r>
              <a:endParaRPr lang="en-GB" sz="1000" dirty="0" smtClean="0">
                <a:solidFill>
                  <a:schemeClr val="tx1"/>
                </a:solidFill>
              </a:endParaRPr>
            </a:p>
          </p:txBody>
        </p:sp>
        <p:cxnSp>
          <p:nvCxnSpPr>
            <p:cNvPr id="177" name="Straight Connector 176"/>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14" name="Group 59"/>
          <p:cNvGrpSpPr/>
          <p:nvPr/>
        </p:nvGrpSpPr>
        <p:grpSpPr>
          <a:xfrm>
            <a:off x="1643042" y="1000108"/>
            <a:ext cx="1928826" cy="553998"/>
            <a:chOff x="4572000" y="3214276"/>
            <a:chExt cx="1928826" cy="553998"/>
          </a:xfrm>
        </p:grpSpPr>
        <p:grpSp>
          <p:nvGrpSpPr>
            <p:cNvPr id="15" name="Group 62"/>
            <p:cNvGrpSpPr/>
            <p:nvPr/>
          </p:nvGrpSpPr>
          <p:grpSpPr>
            <a:xfrm flipH="1" flipV="1">
              <a:off x="4572000" y="3285703"/>
              <a:ext cx="215110" cy="428647"/>
              <a:chOff x="5999169" y="3643322"/>
              <a:chExt cx="215907" cy="287332"/>
            </a:xfrm>
          </p:grpSpPr>
          <p:cxnSp>
            <p:nvCxnSpPr>
              <p:cNvPr id="205" name="Straight Connector 204"/>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flipH="1" flipV="1">
                <a:off x="5856576" y="3785915"/>
                <a:ext cx="285984" cy="79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a:off x="6000762" y="3643325"/>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204" name="TextBox 203"/>
            <p:cNvSpPr txBox="1"/>
            <p:nvPr/>
          </p:nvSpPr>
          <p:spPr>
            <a:xfrm>
              <a:off x="4786314" y="3214276"/>
              <a:ext cx="1714512" cy="553998"/>
            </a:xfrm>
            <a:prstGeom prst="rect">
              <a:avLst/>
            </a:prstGeom>
            <a:noFill/>
          </p:spPr>
          <p:txBody>
            <a:bodyPr wrap="square" rtlCol="0">
              <a:spAutoFit/>
            </a:bodyPr>
            <a:lstStyle/>
            <a:p>
              <a:r>
                <a:rPr lang="en-US" sz="1000" dirty="0" smtClean="0"/>
                <a:t>New(</a:t>
              </a:r>
              <a:r>
                <a:rPr lang="en-US" sz="1000" dirty="0" smtClean="0">
                  <a:solidFill>
                    <a:srgbClr val="0000FF"/>
                  </a:solidFill>
                </a:rPr>
                <a:t>New XmlDocument()</a:t>
              </a:r>
            </a:p>
            <a:p>
              <a:r>
                <a:rPr lang="en-GB" sz="1000" dirty="0" err="1" smtClean="0"/>
                <a:t>IDataItemAdministrator</a:t>
              </a:r>
              <a:endParaRPr lang="en-GB" sz="1000" dirty="0" smtClean="0"/>
            </a:p>
            <a:p>
              <a:r>
                <a:rPr lang="en-GB" sz="1000" dirty="0" err="1" smtClean="0"/>
                <a:t>CultureInfo</a:t>
              </a:r>
              <a:r>
                <a:rPr lang="en-US" sz="1000" dirty="0" smtClean="0"/>
                <a:t>)</a:t>
              </a:r>
            </a:p>
          </p:txBody>
        </p:sp>
      </p:grpSp>
      <p:grpSp>
        <p:nvGrpSpPr>
          <p:cNvPr id="72" name="Group 59"/>
          <p:cNvGrpSpPr/>
          <p:nvPr/>
        </p:nvGrpSpPr>
        <p:grpSpPr>
          <a:xfrm>
            <a:off x="1643044" y="2357424"/>
            <a:ext cx="1928824" cy="288119"/>
            <a:chOff x="4572002" y="3285708"/>
            <a:chExt cx="1928824" cy="288119"/>
          </a:xfrm>
        </p:grpSpPr>
        <p:grpSp>
          <p:nvGrpSpPr>
            <p:cNvPr id="73" name="Group 62"/>
            <p:cNvGrpSpPr/>
            <p:nvPr/>
          </p:nvGrpSpPr>
          <p:grpSpPr>
            <a:xfrm flipH="1" flipV="1">
              <a:off x="4572002" y="3285708"/>
              <a:ext cx="215111" cy="288119"/>
              <a:chOff x="5999168" y="3737521"/>
              <a:chExt cx="215908" cy="193133"/>
            </a:xfrm>
          </p:grpSpPr>
          <p:cxnSp>
            <p:nvCxnSpPr>
              <p:cNvPr id="75" name="Straight Connector 74"/>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flipH="1" flipV="1">
                <a:off x="5904470" y="3833806"/>
                <a:ext cx="190197" cy="802"/>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000762" y="3737521"/>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4786314" y="3285714"/>
              <a:ext cx="1714512" cy="246221"/>
            </a:xfrm>
            <a:prstGeom prst="rect">
              <a:avLst/>
            </a:prstGeom>
            <a:noFill/>
          </p:spPr>
          <p:txBody>
            <a:bodyPr wrap="square" rtlCol="0">
              <a:spAutoFit/>
            </a:bodyPr>
            <a:lstStyle/>
            <a:p>
              <a:r>
                <a:rPr lang="en-GB" sz="1000" dirty="0" smtClean="0">
                  <a:solidFill>
                    <a:srgbClr val="0000FF"/>
                  </a:solidFill>
                </a:rPr>
                <a:t>_items = new </a:t>
              </a:r>
              <a:r>
                <a:rPr lang="en-GB" sz="1000" dirty="0" err="1" smtClean="0">
                  <a:solidFill>
                    <a:srgbClr val="0000FF"/>
                  </a:solidFill>
                </a:rPr>
                <a:t>ArrayList</a:t>
              </a:r>
              <a:r>
                <a:rPr lang="en-GB" sz="1000" dirty="0" smtClean="0">
                  <a:solidFill>
                    <a:srgbClr val="0000FF"/>
                  </a:solidFill>
                </a:rPr>
                <a:t>()</a:t>
              </a:r>
            </a:p>
          </p:txBody>
        </p:sp>
      </p:grpSp>
      <p:grpSp>
        <p:nvGrpSpPr>
          <p:cNvPr id="82" name="Group 260"/>
          <p:cNvGrpSpPr/>
          <p:nvPr/>
        </p:nvGrpSpPr>
        <p:grpSpPr>
          <a:xfrm>
            <a:off x="1643042" y="2968465"/>
            <a:ext cx="2786082" cy="246221"/>
            <a:chOff x="1643042" y="1000108"/>
            <a:chExt cx="2786082" cy="246221"/>
          </a:xfrm>
        </p:grpSpPr>
        <p:cxnSp>
          <p:nvCxnSpPr>
            <p:cNvPr id="84" name="Straight Arrow Connector 83"/>
            <p:cNvCxnSpPr/>
            <p:nvPr/>
          </p:nvCxnSpPr>
          <p:spPr>
            <a:xfrm>
              <a:off x="1643042" y="1246328"/>
              <a:ext cx="278608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2643174" y="1000108"/>
              <a:ext cx="1785950" cy="246221"/>
            </a:xfrm>
            <a:prstGeom prst="rect">
              <a:avLst/>
            </a:prstGeom>
            <a:noFill/>
          </p:spPr>
          <p:txBody>
            <a:bodyPr wrap="square" rtlCol="0">
              <a:spAutoFit/>
            </a:bodyPr>
            <a:lstStyle/>
            <a:p>
              <a:pPr algn="r"/>
              <a:r>
                <a:rPr lang="en-GB" sz="1000" dirty="0" err="1" smtClean="0"/>
                <a:t>LoadXml</a:t>
              </a:r>
              <a:r>
                <a:rPr lang="en-GB" sz="1000" dirty="0" smtClean="0"/>
                <a:t>([empty Xml schema]</a:t>
              </a:r>
              <a:endParaRPr lang="en-US" sz="1000" dirty="0"/>
            </a:p>
          </p:txBody>
        </p:sp>
      </p:grpSp>
      <p:grpSp>
        <p:nvGrpSpPr>
          <p:cNvPr id="89" name="Group 59"/>
          <p:cNvGrpSpPr/>
          <p:nvPr/>
        </p:nvGrpSpPr>
        <p:grpSpPr>
          <a:xfrm>
            <a:off x="1643044" y="3714752"/>
            <a:ext cx="1928824" cy="446155"/>
            <a:chOff x="4572002" y="3268208"/>
            <a:chExt cx="1928824" cy="446155"/>
          </a:xfrm>
        </p:grpSpPr>
        <p:grpSp>
          <p:nvGrpSpPr>
            <p:cNvPr id="90" name="Group 62"/>
            <p:cNvGrpSpPr/>
            <p:nvPr/>
          </p:nvGrpSpPr>
          <p:grpSpPr>
            <a:xfrm flipH="1" flipV="1">
              <a:off x="4572002" y="3285717"/>
              <a:ext cx="215110" cy="428646"/>
              <a:chOff x="5999169" y="3643322"/>
              <a:chExt cx="215907" cy="287332"/>
            </a:xfrm>
          </p:grpSpPr>
          <p:cxnSp>
            <p:nvCxnSpPr>
              <p:cNvPr id="92" name="Straight Connector 91"/>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5400000" flipH="1" flipV="1">
                <a:off x="5856576" y="3785915"/>
                <a:ext cx="285984" cy="79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6000762" y="3643325"/>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4786314" y="3268208"/>
              <a:ext cx="1714512" cy="400110"/>
            </a:xfrm>
            <a:prstGeom prst="rect">
              <a:avLst/>
            </a:prstGeom>
            <a:noFill/>
          </p:spPr>
          <p:txBody>
            <a:bodyPr wrap="square" rtlCol="0">
              <a:spAutoFit/>
            </a:bodyPr>
            <a:lstStyle/>
            <a:p>
              <a:r>
                <a:rPr lang="en-GB" sz="1000" dirty="0" smtClean="0">
                  <a:solidFill>
                    <a:srgbClr val="0000FF"/>
                  </a:solidFill>
                </a:rPr>
                <a:t>Item = </a:t>
              </a:r>
              <a:r>
                <a:rPr lang="en-GB" sz="1000" dirty="0" err="1" smtClean="0">
                  <a:solidFill>
                    <a:srgbClr val="0000FF"/>
                  </a:solidFill>
                </a:rPr>
                <a:t>GetNewItem</a:t>
              </a:r>
              <a:r>
                <a:rPr lang="en-GB" sz="1000" dirty="0" smtClean="0">
                  <a:solidFill>
                    <a:srgbClr val="0000FF"/>
                  </a:solidFill>
                </a:rPr>
                <a:t>(node)</a:t>
              </a:r>
            </a:p>
            <a:p>
              <a:r>
                <a:rPr lang="en-GB" sz="1000" dirty="0" err="1" smtClean="0"/>
                <a:t>AddItemLowOverhead</a:t>
              </a:r>
              <a:r>
                <a:rPr lang="en-GB" sz="1000" dirty="0" smtClean="0"/>
                <a:t>(item)</a:t>
              </a:r>
              <a:endParaRPr lang="en-US" sz="1000" dirty="0" smtClean="0"/>
            </a:p>
          </p:txBody>
        </p:sp>
      </p:grpSp>
      <p:grpSp>
        <p:nvGrpSpPr>
          <p:cNvPr id="95" name="Group 62"/>
          <p:cNvGrpSpPr/>
          <p:nvPr/>
        </p:nvGrpSpPr>
        <p:grpSpPr>
          <a:xfrm flipH="1" flipV="1">
            <a:off x="1357290" y="3643314"/>
            <a:ext cx="214314" cy="571495"/>
            <a:chOff x="6000760" y="3698251"/>
            <a:chExt cx="223870" cy="232403"/>
          </a:xfrm>
        </p:grpSpPr>
        <p:cxnSp>
          <p:nvCxnSpPr>
            <p:cNvPr id="96" name="Straight Connector 95"/>
            <p:cNvCxnSpPr/>
            <p:nvPr/>
          </p:nvCxnSpPr>
          <p:spPr>
            <a:xfrm>
              <a:off x="6000760" y="3929066"/>
              <a:ext cx="214314" cy="1588"/>
            </a:xfrm>
            <a:prstGeom prst="line">
              <a:avLst/>
            </a:prstGeom>
            <a:ln>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flipH="1" flipV="1">
              <a:off x="6108687" y="3813398"/>
              <a:ext cx="231089" cy="796"/>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6000762" y="3698253"/>
              <a:ext cx="214314" cy="1588"/>
            </a:xfrm>
            <a:prstGeom prst="straightConnector1">
              <a:avLst/>
            </a:prstGeom>
            <a:ln>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1071506" y="71414"/>
            <a:ext cx="1000164" cy="6643713"/>
            <a:chOff x="1071506" y="71414"/>
            <a:chExt cx="1000164" cy="6643713"/>
          </a:xfrm>
        </p:grpSpPr>
        <p:grpSp>
          <p:nvGrpSpPr>
            <p:cNvPr id="21" name="Group 70"/>
            <p:cNvGrpSpPr/>
            <p:nvPr/>
          </p:nvGrpSpPr>
          <p:grpSpPr>
            <a:xfrm>
              <a:off x="1071506" y="71414"/>
              <a:ext cx="1000164" cy="6643713"/>
              <a:chOff x="7715208" y="357166"/>
              <a:chExt cx="1000164" cy="6643713"/>
            </a:xfrm>
          </p:grpSpPr>
          <p:sp>
            <p:nvSpPr>
              <p:cNvPr id="131" name="Round Diagonal Corner Rectangle 130"/>
              <p:cNvSpPr/>
              <p:nvPr/>
            </p:nvSpPr>
            <p:spPr>
              <a:xfrm>
                <a:off x="7715208" y="357166"/>
                <a:ext cx="100016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DataItem</a:t>
                </a:r>
              </a:p>
              <a:p>
                <a:pPr algn="ctr"/>
                <a:r>
                  <a:rPr lang="en-GB" sz="1000" dirty="0" smtClean="0">
                    <a:solidFill>
                      <a:schemeClr val="tx1"/>
                    </a:solidFill>
                  </a:rPr>
                  <a:t>CollectionBase</a:t>
                </a:r>
                <a:endParaRPr lang="en-US" sz="1000" dirty="0">
                  <a:solidFill>
                    <a:schemeClr val="tx1"/>
                  </a:solidFill>
                </a:endParaRPr>
              </a:p>
            </p:txBody>
          </p:sp>
          <p:grpSp>
            <p:nvGrpSpPr>
              <p:cNvPr id="22" name="Group 76"/>
              <p:cNvGrpSpPr/>
              <p:nvPr/>
            </p:nvGrpSpPr>
            <p:grpSpPr>
              <a:xfrm>
                <a:off x="8215307" y="857233"/>
                <a:ext cx="71436" cy="6143646"/>
                <a:chOff x="5571285" y="858030"/>
                <a:chExt cx="71455" cy="21632965"/>
              </a:xfrm>
            </p:grpSpPr>
            <p:cxnSp>
              <p:nvCxnSpPr>
                <p:cNvPr id="63" name="Straight Connector 62"/>
                <p:cNvCxnSpPr/>
                <p:nvPr/>
              </p:nvCxnSpPr>
              <p:spPr>
                <a:xfrm rot="5400000">
                  <a:off x="-5244375" y="11673690"/>
                  <a:ext cx="21632965"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flipH="1">
                  <a:off x="5571328" y="2562393"/>
                  <a:ext cx="71412" cy="232038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sp>
          <p:nvSpPr>
            <p:cNvPr id="100" name="Rectangle 99"/>
            <p:cNvSpPr/>
            <p:nvPr/>
          </p:nvSpPr>
          <p:spPr>
            <a:xfrm flipH="1">
              <a:off x="1571602" y="2357430"/>
              <a:ext cx="71439" cy="21431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03" name="Group 102"/>
          <p:cNvGrpSpPr/>
          <p:nvPr/>
        </p:nvGrpSpPr>
        <p:grpSpPr>
          <a:xfrm>
            <a:off x="-142908" y="1785926"/>
            <a:ext cx="1714512" cy="2643207"/>
            <a:chOff x="-142908" y="1357298"/>
            <a:chExt cx="1714512" cy="2643207"/>
          </a:xfrm>
        </p:grpSpPr>
        <p:grpSp>
          <p:nvGrpSpPr>
            <p:cNvPr id="65" name="Group 259"/>
            <p:cNvGrpSpPr/>
            <p:nvPr/>
          </p:nvGrpSpPr>
          <p:grpSpPr>
            <a:xfrm>
              <a:off x="-142908" y="1357298"/>
              <a:ext cx="1714480" cy="571504"/>
              <a:chOff x="-214314" y="500042"/>
              <a:chExt cx="1714480" cy="571504"/>
            </a:xfrm>
          </p:grpSpPr>
          <p:cxnSp>
            <p:nvCxnSpPr>
              <p:cNvPr id="66" name="Straight Arrow Connector 65"/>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4314" y="500042"/>
                <a:ext cx="1654054" cy="553998"/>
              </a:xfrm>
              <a:prstGeom prst="rect">
                <a:avLst/>
              </a:prstGeom>
              <a:noFill/>
            </p:spPr>
            <p:txBody>
              <a:bodyPr wrap="square" rtlCol="0">
                <a:spAutoFit/>
              </a:bodyPr>
              <a:lstStyle/>
              <a:p>
                <a:pPr algn="r"/>
                <a:r>
                  <a:rPr lang="en-US" sz="1000" dirty="0" smtClean="0"/>
                  <a:t>New(XmlDocument</a:t>
                </a:r>
              </a:p>
              <a:p>
                <a:pPr algn="r"/>
                <a:r>
                  <a:rPr lang="en-GB" sz="1000" dirty="0" err="1" smtClean="0"/>
                  <a:t>IDataItemAdministrator</a:t>
                </a:r>
                <a:endParaRPr lang="en-GB" sz="1000" dirty="0" smtClean="0"/>
              </a:p>
              <a:p>
                <a:pPr algn="r"/>
                <a:r>
                  <a:rPr lang="en-GB" sz="1000" dirty="0" err="1" smtClean="0"/>
                  <a:t>CultureInfo</a:t>
                </a:r>
                <a:r>
                  <a:rPr lang="en-US" sz="1000" dirty="0" smtClean="0"/>
                  <a:t>)</a:t>
                </a:r>
              </a:p>
            </p:txBody>
          </p:sp>
        </p:grpSp>
        <p:cxnSp>
          <p:nvCxnSpPr>
            <p:cNvPr id="102" name="Straight Arrow Connector 101"/>
            <p:cNvCxnSpPr/>
            <p:nvPr/>
          </p:nvCxnSpPr>
          <p:spPr>
            <a:xfrm>
              <a:off x="214282" y="4000504"/>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05" name="Group 104"/>
          <p:cNvGrpSpPr/>
          <p:nvPr/>
        </p:nvGrpSpPr>
        <p:grpSpPr>
          <a:xfrm>
            <a:off x="71438" y="500042"/>
            <a:ext cx="1500166" cy="1143008"/>
            <a:chOff x="71438" y="500042"/>
            <a:chExt cx="1500166" cy="1143008"/>
          </a:xfrm>
        </p:grpSpPr>
        <p:grpSp>
          <p:nvGrpSpPr>
            <p:cNvPr id="5" name="Group 259"/>
            <p:cNvGrpSpPr/>
            <p:nvPr/>
          </p:nvGrpSpPr>
          <p:grpSpPr>
            <a:xfrm>
              <a:off x="71438" y="500042"/>
              <a:ext cx="1500166" cy="571504"/>
              <a:chOff x="0" y="500042"/>
              <a:chExt cx="1500166" cy="571504"/>
            </a:xfrm>
          </p:grpSpPr>
          <p:cxnSp>
            <p:nvCxnSpPr>
              <p:cNvPr id="154" name="Straight Arrow Connector 153"/>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0" y="500042"/>
                <a:ext cx="1439740" cy="553998"/>
              </a:xfrm>
              <a:prstGeom prst="rect">
                <a:avLst/>
              </a:prstGeom>
              <a:noFill/>
            </p:spPr>
            <p:txBody>
              <a:bodyPr wrap="square" rtlCol="0">
                <a:spAutoFit/>
              </a:bodyPr>
              <a:lstStyle/>
              <a:p>
                <a:pPr algn="r"/>
                <a:r>
                  <a:rPr lang="en-US" sz="1000" dirty="0" smtClean="0"/>
                  <a:t>New(</a:t>
                </a:r>
              </a:p>
              <a:p>
                <a:pPr algn="r"/>
                <a:r>
                  <a:rPr lang="en-GB" sz="1000" dirty="0" err="1" smtClean="0"/>
                  <a:t>IDataItemAdministrator</a:t>
                </a:r>
                <a:endParaRPr lang="en-GB" sz="1000" dirty="0" smtClean="0"/>
              </a:p>
              <a:p>
                <a:pPr algn="r"/>
                <a:r>
                  <a:rPr lang="en-GB" sz="1000" dirty="0" err="1" smtClean="0"/>
                  <a:t>CultureInfo</a:t>
                </a:r>
                <a:r>
                  <a:rPr lang="en-US" sz="1000" dirty="0" smtClean="0"/>
                  <a:t>)</a:t>
                </a:r>
                <a:endParaRPr lang="en-US" sz="1000" dirty="0"/>
              </a:p>
            </p:txBody>
          </p:sp>
        </p:grpSp>
        <p:cxnSp>
          <p:nvCxnSpPr>
            <p:cNvPr id="104" name="Straight Arrow Connector 103"/>
            <p:cNvCxnSpPr/>
            <p:nvPr/>
          </p:nvCxnSpPr>
          <p:spPr>
            <a:xfrm>
              <a:off x="214282" y="1643049"/>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 name="Group 89"/>
          <p:cNvGrpSpPr/>
          <p:nvPr/>
        </p:nvGrpSpPr>
        <p:grpSpPr>
          <a:xfrm>
            <a:off x="1714480" y="1357299"/>
            <a:ext cx="3429024" cy="428627"/>
            <a:chOff x="1785918" y="2325523"/>
            <a:chExt cx="3429024" cy="428627"/>
          </a:xfrm>
        </p:grpSpPr>
        <p:sp>
          <p:nvSpPr>
            <p:cNvPr id="116" name="Rectangle 115"/>
            <p:cNvSpPr/>
            <p:nvPr/>
          </p:nvSpPr>
          <p:spPr>
            <a:xfrm>
              <a:off x="1785918" y="2357429"/>
              <a:ext cx="3000396" cy="396721"/>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1857356" y="2325523"/>
              <a:ext cx="3357586" cy="276999"/>
            </a:xfrm>
            <a:prstGeom prst="rect">
              <a:avLst/>
            </a:prstGeom>
            <a:noFill/>
          </p:spPr>
          <p:txBody>
            <a:bodyPr wrap="square" rtlCol="0">
              <a:spAutoFit/>
            </a:bodyPr>
            <a:lstStyle/>
            <a:p>
              <a:r>
                <a:rPr lang="en-GB" sz="1200" b="1" dirty="0" smtClean="0">
                  <a:solidFill>
                    <a:srgbClr val="00B050"/>
                  </a:solidFill>
                </a:rPr>
                <a:t>[IF ascending = false THEN]</a:t>
              </a:r>
              <a:endParaRPr lang="en-US" sz="1200" b="1" dirty="0" smtClean="0">
                <a:solidFill>
                  <a:srgbClr val="00B050"/>
                </a:solidFill>
              </a:endParaRPr>
            </a:p>
          </p:txBody>
        </p:sp>
      </p:grpSp>
      <p:grpSp>
        <p:nvGrpSpPr>
          <p:cNvPr id="68" name="Group 104"/>
          <p:cNvGrpSpPr/>
          <p:nvPr/>
        </p:nvGrpSpPr>
        <p:grpSpPr>
          <a:xfrm>
            <a:off x="1560624" y="682449"/>
            <a:ext cx="1439740" cy="389098"/>
            <a:chOff x="131864" y="825326"/>
            <a:chExt cx="1439740" cy="389098"/>
          </a:xfrm>
        </p:grpSpPr>
        <p:grpSp>
          <p:nvGrpSpPr>
            <p:cNvPr id="69" name="Group 259"/>
            <p:cNvGrpSpPr/>
            <p:nvPr/>
          </p:nvGrpSpPr>
          <p:grpSpPr>
            <a:xfrm>
              <a:off x="131864" y="825326"/>
              <a:ext cx="1439740" cy="246221"/>
              <a:chOff x="60426" y="825326"/>
              <a:chExt cx="1439740" cy="246221"/>
            </a:xfrm>
          </p:grpSpPr>
          <p:cxnSp>
            <p:nvCxnSpPr>
              <p:cNvPr id="80" name="Straight Arrow Connector 79"/>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0426" y="825326"/>
                <a:ext cx="1439740" cy="246221"/>
              </a:xfrm>
              <a:prstGeom prst="rect">
                <a:avLst/>
              </a:prstGeom>
              <a:noFill/>
            </p:spPr>
            <p:txBody>
              <a:bodyPr wrap="square" rtlCol="0">
                <a:spAutoFit/>
              </a:bodyPr>
              <a:lstStyle/>
              <a:p>
                <a:pPr algn="r"/>
                <a:r>
                  <a:rPr lang="en-GB" sz="1000" dirty="0" smtClean="0"/>
                  <a:t>New(</a:t>
                </a:r>
                <a:r>
                  <a:rPr lang="en-GB" sz="1000" dirty="0" err="1" smtClean="0"/>
                  <a:t>propertyEnum</a:t>
                </a:r>
                <a:r>
                  <a:rPr lang="en-GB" sz="1000" dirty="0" smtClean="0"/>
                  <a:t>)</a:t>
                </a:r>
                <a:endParaRPr lang="en-US" sz="1000" dirty="0"/>
              </a:p>
            </p:txBody>
          </p:sp>
        </p:grpSp>
        <p:cxnSp>
          <p:nvCxnSpPr>
            <p:cNvPr id="79" name="Straight Arrow Connector 78"/>
            <p:cNvCxnSpPr/>
            <p:nvPr/>
          </p:nvCxnSpPr>
          <p:spPr>
            <a:xfrm>
              <a:off x="214282" y="1214423"/>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87" name="Group 259"/>
          <p:cNvGrpSpPr/>
          <p:nvPr/>
        </p:nvGrpSpPr>
        <p:grpSpPr>
          <a:xfrm>
            <a:off x="1654022" y="1000108"/>
            <a:ext cx="2786082" cy="246222"/>
            <a:chOff x="142844" y="825326"/>
            <a:chExt cx="2786082" cy="246222"/>
          </a:xfrm>
        </p:grpSpPr>
        <p:cxnSp>
          <p:nvCxnSpPr>
            <p:cNvPr id="91" name="Straight Arrow Connector 90"/>
            <p:cNvCxnSpPr/>
            <p:nvPr/>
          </p:nvCxnSpPr>
          <p:spPr>
            <a:xfrm>
              <a:off x="142844" y="1071545"/>
              <a:ext cx="2775102" cy="3"/>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489186" y="825326"/>
              <a:ext cx="1439740" cy="246221"/>
            </a:xfrm>
            <a:prstGeom prst="rect">
              <a:avLst/>
            </a:prstGeom>
            <a:noFill/>
          </p:spPr>
          <p:txBody>
            <a:bodyPr wrap="square" rtlCol="0">
              <a:spAutoFit/>
            </a:bodyPr>
            <a:lstStyle/>
            <a:p>
              <a:pPr algn="r"/>
              <a:r>
                <a:rPr lang="en-GB" sz="1000" dirty="0" smtClean="0"/>
                <a:t>Sort(comparer)</a:t>
              </a:r>
              <a:endParaRPr lang="en-US" sz="1000" dirty="0"/>
            </a:p>
          </p:txBody>
        </p:sp>
      </p:grpSp>
      <p:grpSp>
        <p:nvGrpSpPr>
          <p:cNvPr id="118" name="Group 117"/>
          <p:cNvGrpSpPr/>
          <p:nvPr/>
        </p:nvGrpSpPr>
        <p:grpSpPr>
          <a:xfrm>
            <a:off x="71438" y="428604"/>
            <a:ext cx="1511146" cy="1428760"/>
            <a:chOff x="71438" y="428604"/>
            <a:chExt cx="1511146" cy="1428760"/>
          </a:xfrm>
        </p:grpSpPr>
        <p:grpSp>
          <p:nvGrpSpPr>
            <p:cNvPr id="22" name="Group 104"/>
            <p:cNvGrpSpPr/>
            <p:nvPr/>
          </p:nvGrpSpPr>
          <p:grpSpPr>
            <a:xfrm>
              <a:off x="71438" y="428604"/>
              <a:ext cx="1500166" cy="1396853"/>
              <a:chOff x="71438" y="714356"/>
              <a:chExt cx="1500166" cy="1396853"/>
            </a:xfrm>
          </p:grpSpPr>
          <p:grpSp>
            <p:nvGrpSpPr>
              <p:cNvPr id="23" name="Group 259"/>
              <p:cNvGrpSpPr/>
              <p:nvPr/>
            </p:nvGrpSpPr>
            <p:grpSpPr>
              <a:xfrm>
                <a:off x="71438" y="714356"/>
                <a:ext cx="1500166" cy="400110"/>
                <a:chOff x="0" y="714356"/>
                <a:chExt cx="1500166" cy="400110"/>
              </a:xfrm>
            </p:grpSpPr>
            <p:cxnSp>
              <p:nvCxnSpPr>
                <p:cNvPr id="154" name="Straight Arrow Connector 153"/>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0" y="714356"/>
                  <a:ext cx="1439740" cy="400110"/>
                </a:xfrm>
                <a:prstGeom prst="rect">
                  <a:avLst/>
                </a:prstGeom>
                <a:noFill/>
              </p:spPr>
              <p:txBody>
                <a:bodyPr wrap="square" rtlCol="0">
                  <a:spAutoFit/>
                </a:bodyPr>
                <a:lstStyle/>
                <a:p>
                  <a:pPr algn="r"/>
                  <a:r>
                    <a:rPr lang="en-GB" sz="1000" b="1" dirty="0" err="1" smtClean="0"/>
                    <a:t>SortBy</a:t>
                  </a:r>
                  <a:r>
                    <a:rPr lang="en-GB" sz="1000" b="1" dirty="0" smtClean="0"/>
                    <a:t>(</a:t>
                  </a:r>
                  <a:r>
                    <a:rPr lang="en-GB" sz="1000" dirty="0" err="1" smtClean="0"/>
                    <a:t>propertyEnum</a:t>
                  </a:r>
                  <a:r>
                    <a:rPr lang="en-GB" sz="1000" dirty="0" smtClean="0"/>
                    <a:t>, ascending</a:t>
                  </a:r>
                  <a:r>
                    <a:rPr lang="en-GB" sz="1000" b="1" dirty="0" smtClean="0"/>
                    <a:t>)</a:t>
                  </a:r>
                  <a:endParaRPr lang="en-US" sz="1000" b="1" dirty="0"/>
                </a:p>
              </p:txBody>
            </p:sp>
          </p:grpSp>
          <p:cxnSp>
            <p:nvCxnSpPr>
              <p:cNvPr id="104" name="Straight Arrow Connector 103"/>
              <p:cNvCxnSpPr/>
              <p:nvPr/>
            </p:nvCxnSpPr>
            <p:spPr>
              <a:xfrm>
                <a:off x="214282" y="2111208"/>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sp>
          <p:nvSpPr>
            <p:cNvPr id="95" name="TextBox 94"/>
            <p:cNvSpPr txBox="1"/>
            <p:nvPr/>
          </p:nvSpPr>
          <p:spPr>
            <a:xfrm>
              <a:off x="857224" y="1611143"/>
              <a:ext cx="725360" cy="246221"/>
            </a:xfrm>
            <a:prstGeom prst="rect">
              <a:avLst/>
            </a:prstGeom>
            <a:noFill/>
          </p:spPr>
          <p:txBody>
            <a:bodyPr wrap="square" rtlCol="0">
              <a:spAutoFit/>
            </a:bodyPr>
            <a:lstStyle/>
            <a:p>
              <a:pPr algn="r"/>
              <a:r>
                <a:rPr lang="en-GB" sz="1000" dirty="0" smtClean="0"/>
                <a:t>items</a:t>
              </a:r>
              <a:endParaRPr lang="en-US" sz="1000" dirty="0"/>
            </a:p>
          </p:txBody>
        </p:sp>
      </p:grpSp>
      <p:grpSp>
        <p:nvGrpSpPr>
          <p:cNvPr id="96" name="Group 259"/>
          <p:cNvGrpSpPr/>
          <p:nvPr/>
        </p:nvGrpSpPr>
        <p:grpSpPr>
          <a:xfrm>
            <a:off x="1643042" y="1396828"/>
            <a:ext cx="2786082" cy="246222"/>
            <a:chOff x="142844" y="825326"/>
            <a:chExt cx="2786082" cy="246222"/>
          </a:xfrm>
        </p:grpSpPr>
        <p:cxnSp>
          <p:nvCxnSpPr>
            <p:cNvPr id="97" name="Straight Arrow Connector 96"/>
            <p:cNvCxnSpPr/>
            <p:nvPr/>
          </p:nvCxnSpPr>
          <p:spPr>
            <a:xfrm>
              <a:off x="142844" y="1071545"/>
              <a:ext cx="2775102" cy="3"/>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1489186" y="825326"/>
              <a:ext cx="1439740" cy="246221"/>
            </a:xfrm>
            <a:prstGeom prst="rect">
              <a:avLst/>
            </a:prstGeom>
            <a:noFill/>
          </p:spPr>
          <p:txBody>
            <a:bodyPr wrap="square" rtlCol="0">
              <a:spAutoFit/>
            </a:bodyPr>
            <a:lstStyle/>
            <a:p>
              <a:pPr algn="r"/>
              <a:r>
                <a:rPr lang="en-GB" sz="1000" dirty="0" smtClean="0"/>
                <a:t>Reverse()</a:t>
              </a:r>
              <a:endParaRPr lang="en-US" sz="1000" dirty="0"/>
            </a:p>
          </p:txBody>
        </p:sp>
      </p:grpSp>
      <p:grpSp>
        <p:nvGrpSpPr>
          <p:cNvPr id="121" name="Group 120"/>
          <p:cNvGrpSpPr/>
          <p:nvPr/>
        </p:nvGrpSpPr>
        <p:grpSpPr>
          <a:xfrm>
            <a:off x="2500298" y="71414"/>
            <a:ext cx="1071570" cy="6643710"/>
            <a:chOff x="2500298" y="71414"/>
            <a:chExt cx="1071570" cy="6643710"/>
          </a:xfrm>
        </p:grpSpPr>
        <p:grpSp>
          <p:nvGrpSpPr>
            <p:cNvPr id="4" name="Group 70"/>
            <p:cNvGrpSpPr/>
            <p:nvPr/>
          </p:nvGrpSpPr>
          <p:grpSpPr>
            <a:xfrm>
              <a:off x="2500298" y="71414"/>
              <a:ext cx="1071570" cy="6643710"/>
              <a:chOff x="7715272" y="357166"/>
              <a:chExt cx="1071570" cy="6643710"/>
            </a:xfrm>
          </p:grpSpPr>
          <p:sp>
            <p:nvSpPr>
              <p:cNvPr id="120" name="Round Diagonal Corner Rectangle 119"/>
              <p:cNvSpPr/>
              <p:nvPr/>
            </p:nvSpPr>
            <p:spPr>
              <a:xfrm>
                <a:off x="7715272" y="357166"/>
                <a:ext cx="1071570"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DataItem</a:t>
                </a:r>
              </a:p>
              <a:p>
                <a:pPr algn="ctr"/>
                <a:r>
                  <a:rPr lang="en-GB" sz="1000" dirty="0" err="1" smtClean="0">
                    <a:solidFill>
                      <a:schemeClr val="tx1"/>
                    </a:solidFill>
                  </a:rPr>
                  <a:t>ComparerBase</a:t>
                </a:r>
                <a:endParaRPr lang="en-GB" sz="1000" dirty="0" smtClean="0">
                  <a:solidFill>
                    <a:schemeClr val="tx1"/>
                  </a:solidFill>
                </a:endParaRP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19" name="Rectangle 118"/>
            <p:cNvSpPr/>
            <p:nvPr/>
          </p:nvSpPr>
          <p:spPr>
            <a:xfrm flipH="1">
              <a:off x="3000364" y="912635"/>
              <a:ext cx="71438" cy="2303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26" name="Group 104"/>
          <p:cNvGrpSpPr/>
          <p:nvPr/>
        </p:nvGrpSpPr>
        <p:grpSpPr>
          <a:xfrm>
            <a:off x="214250" y="1968333"/>
            <a:ext cx="1357322" cy="1103478"/>
            <a:chOff x="214282" y="825325"/>
            <a:chExt cx="1357322" cy="1103478"/>
          </a:xfrm>
        </p:grpSpPr>
        <p:grpSp>
          <p:nvGrpSpPr>
            <p:cNvPr id="128" name="Group 259"/>
            <p:cNvGrpSpPr/>
            <p:nvPr/>
          </p:nvGrpSpPr>
          <p:grpSpPr>
            <a:xfrm>
              <a:off x="214282" y="825325"/>
              <a:ext cx="1357322" cy="246221"/>
              <a:chOff x="142844" y="825325"/>
              <a:chExt cx="1357322" cy="246221"/>
            </a:xfrm>
          </p:grpSpPr>
          <p:cxnSp>
            <p:nvCxnSpPr>
              <p:cNvPr id="130" name="Straight Arrow Connector 129"/>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642942" y="825325"/>
                <a:ext cx="796798" cy="246221"/>
              </a:xfrm>
              <a:prstGeom prst="rect">
                <a:avLst/>
              </a:prstGeom>
              <a:noFill/>
            </p:spPr>
            <p:txBody>
              <a:bodyPr wrap="square" rtlCol="0">
                <a:spAutoFit/>
              </a:bodyPr>
              <a:lstStyle/>
              <a:p>
                <a:pPr algn="r"/>
                <a:r>
                  <a:rPr lang="en-GB" sz="1000" b="1" dirty="0" smtClean="0"/>
                  <a:t>Undo()</a:t>
                </a:r>
                <a:endParaRPr lang="en-US" sz="1000" b="1" dirty="0"/>
              </a:p>
            </p:txBody>
          </p:sp>
        </p:grpSp>
        <p:cxnSp>
          <p:nvCxnSpPr>
            <p:cNvPr id="129" name="Straight Arrow Connector 128"/>
            <p:cNvCxnSpPr/>
            <p:nvPr/>
          </p:nvCxnSpPr>
          <p:spPr>
            <a:xfrm>
              <a:off x="214282" y="1928802"/>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33" name="Group 89"/>
          <p:cNvGrpSpPr/>
          <p:nvPr/>
        </p:nvGrpSpPr>
        <p:grpSpPr>
          <a:xfrm>
            <a:off x="1714480" y="2000240"/>
            <a:ext cx="4429156" cy="1071569"/>
            <a:chOff x="1785918" y="2325523"/>
            <a:chExt cx="4429156" cy="1071569"/>
          </a:xfrm>
        </p:grpSpPr>
        <p:sp>
          <p:nvSpPr>
            <p:cNvPr id="134" name="Rectangle 133"/>
            <p:cNvSpPr/>
            <p:nvPr/>
          </p:nvSpPr>
          <p:spPr>
            <a:xfrm>
              <a:off x="1785918" y="2357429"/>
              <a:ext cx="4429156" cy="1039663"/>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1857356" y="2325523"/>
              <a:ext cx="3357586" cy="276999"/>
            </a:xfrm>
            <a:prstGeom prst="rect">
              <a:avLst/>
            </a:prstGeom>
            <a:noFill/>
          </p:spPr>
          <p:txBody>
            <a:bodyPr wrap="square" rtlCol="0">
              <a:spAutoFit/>
            </a:bodyPr>
            <a:lstStyle/>
            <a:p>
              <a:r>
                <a:rPr lang="en-GB" sz="1200" b="1" dirty="0" smtClean="0">
                  <a:solidFill>
                    <a:srgbClr val="00B050"/>
                  </a:solidFill>
                </a:rPr>
                <a:t>[FOR EACH item IN items]</a:t>
              </a:r>
              <a:endParaRPr lang="en-US" sz="1200" b="1" dirty="0" smtClean="0">
                <a:solidFill>
                  <a:srgbClr val="00B050"/>
                </a:solidFill>
              </a:endParaRPr>
            </a:p>
          </p:txBody>
        </p:sp>
      </p:grpSp>
      <p:grpSp>
        <p:nvGrpSpPr>
          <p:cNvPr id="141" name="Group 140"/>
          <p:cNvGrpSpPr/>
          <p:nvPr/>
        </p:nvGrpSpPr>
        <p:grpSpPr>
          <a:xfrm>
            <a:off x="1071506" y="71414"/>
            <a:ext cx="1000164" cy="6643713"/>
            <a:chOff x="1071506" y="71414"/>
            <a:chExt cx="1000164" cy="6643713"/>
          </a:xfrm>
        </p:grpSpPr>
        <p:grpSp>
          <p:nvGrpSpPr>
            <p:cNvPr id="18" name="Group 70"/>
            <p:cNvGrpSpPr/>
            <p:nvPr/>
          </p:nvGrpSpPr>
          <p:grpSpPr>
            <a:xfrm>
              <a:off x="1071506" y="71414"/>
              <a:ext cx="1000164" cy="6643713"/>
              <a:chOff x="7715208" y="357166"/>
              <a:chExt cx="1000164" cy="6643713"/>
            </a:xfrm>
          </p:grpSpPr>
          <p:sp>
            <p:nvSpPr>
              <p:cNvPr id="131" name="Round Diagonal Corner Rectangle 130"/>
              <p:cNvSpPr/>
              <p:nvPr/>
            </p:nvSpPr>
            <p:spPr>
              <a:xfrm>
                <a:off x="7715208" y="357166"/>
                <a:ext cx="100016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DataItem</a:t>
                </a:r>
              </a:p>
              <a:p>
                <a:pPr algn="ctr"/>
                <a:r>
                  <a:rPr lang="en-GB" sz="1000" dirty="0" smtClean="0">
                    <a:solidFill>
                      <a:schemeClr val="tx1"/>
                    </a:solidFill>
                  </a:rPr>
                  <a:t>CollectionBase</a:t>
                </a:r>
                <a:endParaRPr lang="en-US" sz="1000" dirty="0">
                  <a:solidFill>
                    <a:schemeClr val="tx1"/>
                  </a:solidFill>
                </a:endParaRPr>
              </a:p>
            </p:txBody>
          </p:sp>
          <p:grpSp>
            <p:nvGrpSpPr>
              <p:cNvPr id="19" name="Group 76"/>
              <p:cNvGrpSpPr/>
              <p:nvPr/>
            </p:nvGrpSpPr>
            <p:grpSpPr>
              <a:xfrm>
                <a:off x="8215307" y="857233"/>
                <a:ext cx="71436" cy="6143646"/>
                <a:chOff x="5571285" y="858030"/>
                <a:chExt cx="71455" cy="21632965"/>
              </a:xfrm>
            </p:grpSpPr>
            <p:cxnSp>
              <p:nvCxnSpPr>
                <p:cNvPr id="63" name="Straight Connector 62"/>
                <p:cNvCxnSpPr/>
                <p:nvPr/>
              </p:nvCxnSpPr>
              <p:spPr>
                <a:xfrm rot="5400000">
                  <a:off x="-5244375" y="11673690"/>
                  <a:ext cx="21632965"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flipH="1">
                  <a:off x="5571326" y="1612667"/>
                  <a:ext cx="71414" cy="40247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sp>
          <p:nvSpPr>
            <p:cNvPr id="140" name="Rectangle 139"/>
            <p:cNvSpPr/>
            <p:nvPr/>
          </p:nvSpPr>
          <p:spPr>
            <a:xfrm flipH="1">
              <a:off x="1571603" y="2214554"/>
              <a:ext cx="71438" cy="9286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45" name="Group 144"/>
          <p:cNvGrpSpPr/>
          <p:nvPr/>
        </p:nvGrpSpPr>
        <p:grpSpPr>
          <a:xfrm>
            <a:off x="1643042" y="2071677"/>
            <a:ext cx="2797062" cy="460535"/>
            <a:chOff x="1643042" y="2214554"/>
            <a:chExt cx="2797062" cy="460535"/>
          </a:xfrm>
        </p:grpSpPr>
        <p:grpSp>
          <p:nvGrpSpPr>
            <p:cNvPr id="136" name="Group 259"/>
            <p:cNvGrpSpPr/>
            <p:nvPr/>
          </p:nvGrpSpPr>
          <p:grpSpPr>
            <a:xfrm>
              <a:off x="1643042" y="2214554"/>
              <a:ext cx="2797062" cy="246222"/>
              <a:chOff x="142844" y="825326"/>
              <a:chExt cx="2797062" cy="246222"/>
            </a:xfrm>
          </p:grpSpPr>
          <p:cxnSp>
            <p:nvCxnSpPr>
              <p:cNvPr id="137" name="Straight Arrow Connector 136"/>
              <p:cNvCxnSpPr/>
              <p:nvPr/>
            </p:nvCxnSpPr>
            <p:spPr>
              <a:xfrm>
                <a:off x="142844" y="1071545"/>
                <a:ext cx="2775102" cy="3"/>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1500166" y="825326"/>
                <a:ext cx="1439740" cy="246221"/>
              </a:xfrm>
              <a:prstGeom prst="rect">
                <a:avLst/>
              </a:prstGeom>
              <a:noFill/>
            </p:spPr>
            <p:txBody>
              <a:bodyPr wrap="square" rtlCol="0">
                <a:spAutoFit/>
              </a:bodyPr>
              <a:lstStyle/>
              <a:p>
                <a:pPr algn="r"/>
                <a:r>
                  <a:rPr lang="en-GB" sz="1000" dirty="0" smtClean="0">
                    <a:solidFill>
                      <a:srgbClr val="0000FF"/>
                    </a:solidFill>
                  </a:rPr>
                  <a:t>Get item</a:t>
                </a:r>
                <a:endParaRPr lang="en-US" sz="1000" dirty="0">
                  <a:solidFill>
                    <a:srgbClr val="0000FF"/>
                  </a:solidFill>
                </a:endParaRPr>
              </a:p>
            </p:txBody>
          </p:sp>
        </p:grpSp>
        <p:grpSp>
          <p:nvGrpSpPr>
            <p:cNvPr id="143" name="Group 142"/>
            <p:cNvGrpSpPr/>
            <p:nvPr/>
          </p:nvGrpSpPr>
          <p:grpSpPr>
            <a:xfrm>
              <a:off x="1643042" y="2428868"/>
              <a:ext cx="2797062" cy="246221"/>
              <a:chOff x="1643042" y="2428868"/>
              <a:chExt cx="2797062" cy="246221"/>
            </a:xfrm>
          </p:grpSpPr>
          <p:cxnSp>
            <p:nvCxnSpPr>
              <p:cNvPr id="139" name="Straight Arrow Connector 138"/>
              <p:cNvCxnSpPr/>
              <p:nvPr/>
            </p:nvCxnSpPr>
            <p:spPr>
              <a:xfrm flipH="1">
                <a:off x="1643042" y="2643179"/>
                <a:ext cx="2775102" cy="3"/>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000364" y="2428868"/>
                <a:ext cx="1439740" cy="246221"/>
              </a:xfrm>
              <a:prstGeom prst="rect">
                <a:avLst/>
              </a:prstGeom>
              <a:noFill/>
            </p:spPr>
            <p:txBody>
              <a:bodyPr wrap="square" rtlCol="0">
                <a:spAutoFit/>
              </a:bodyPr>
              <a:lstStyle/>
              <a:p>
                <a:pPr algn="r"/>
                <a:r>
                  <a:rPr lang="en-GB" sz="1000" dirty="0" smtClean="0"/>
                  <a:t>IDataItem</a:t>
                </a:r>
                <a:endParaRPr lang="en-US" sz="1000" dirty="0"/>
              </a:p>
            </p:txBody>
          </p:sp>
        </p:grpSp>
      </p:grpSp>
      <p:grpSp>
        <p:nvGrpSpPr>
          <p:cNvPr id="147" name="Group 146"/>
          <p:cNvGrpSpPr/>
          <p:nvPr/>
        </p:nvGrpSpPr>
        <p:grpSpPr>
          <a:xfrm>
            <a:off x="5357818" y="71414"/>
            <a:ext cx="928694" cy="6643710"/>
            <a:chOff x="3929058" y="71414"/>
            <a:chExt cx="928694" cy="6643710"/>
          </a:xfrm>
        </p:grpSpPr>
        <p:grpSp>
          <p:nvGrpSpPr>
            <p:cNvPr id="148" name="Group 70"/>
            <p:cNvGrpSpPr/>
            <p:nvPr/>
          </p:nvGrpSpPr>
          <p:grpSpPr>
            <a:xfrm>
              <a:off x="3929058" y="71414"/>
              <a:ext cx="928694" cy="6643710"/>
              <a:chOff x="7715272" y="357166"/>
              <a:chExt cx="928694" cy="6643710"/>
            </a:xfrm>
          </p:grpSpPr>
          <p:sp>
            <p:nvSpPr>
              <p:cNvPr id="150" name="Round Diagonal Corner Rectangle 149"/>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endParaRPr lang="en-US" sz="1000" dirty="0">
                  <a:solidFill>
                    <a:schemeClr val="tx1"/>
                  </a:solidFill>
                </a:endParaRPr>
              </a:p>
            </p:txBody>
          </p:sp>
          <p:cxnSp>
            <p:nvCxnSpPr>
              <p:cNvPr id="151" name="Straight Connector 150"/>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49" name="Rectangle 148"/>
            <p:cNvSpPr/>
            <p:nvPr/>
          </p:nvSpPr>
          <p:spPr>
            <a:xfrm flipH="1">
              <a:off x="4429168" y="2714620"/>
              <a:ext cx="71394" cy="2303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58" name="Group 157"/>
          <p:cNvGrpSpPr/>
          <p:nvPr/>
        </p:nvGrpSpPr>
        <p:grpSpPr>
          <a:xfrm>
            <a:off x="1643042" y="2466809"/>
            <a:ext cx="4214842" cy="247810"/>
            <a:chOff x="1643042" y="3397092"/>
            <a:chExt cx="4214842" cy="247810"/>
          </a:xfrm>
        </p:grpSpPr>
        <p:cxnSp>
          <p:nvCxnSpPr>
            <p:cNvPr id="153" name="Straight Arrow Connector 152"/>
            <p:cNvCxnSpPr/>
            <p:nvPr/>
          </p:nvCxnSpPr>
          <p:spPr>
            <a:xfrm>
              <a:off x="1643042" y="3643314"/>
              <a:ext cx="4203862"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4418144" y="3397092"/>
              <a:ext cx="1439740" cy="246221"/>
            </a:xfrm>
            <a:prstGeom prst="rect">
              <a:avLst/>
            </a:prstGeom>
            <a:noFill/>
          </p:spPr>
          <p:txBody>
            <a:bodyPr wrap="square" rtlCol="0">
              <a:spAutoFit/>
            </a:bodyPr>
            <a:lstStyle/>
            <a:p>
              <a:pPr algn="r"/>
              <a:r>
                <a:rPr lang="en-GB" sz="1000" dirty="0" smtClean="0"/>
                <a:t>Undo()</a:t>
              </a:r>
              <a:endParaRPr lang="en-US" sz="1000" dirty="0"/>
            </a:p>
          </p:txBody>
        </p:sp>
      </p:grpSp>
      <p:grpSp>
        <p:nvGrpSpPr>
          <p:cNvPr id="159" name="Group 62"/>
          <p:cNvGrpSpPr/>
          <p:nvPr/>
        </p:nvGrpSpPr>
        <p:grpSpPr>
          <a:xfrm flipH="1" flipV="1">
            <a:off x="1357290" y="2357430"/>
            <a:ext cx="214314" cy="571495"/>
            <a:chOff x="6000760" y="3698251"/>
            <a:chExt cx="223870" cy="232403"/>
          </a:xfrm>
        </p:grpSpPr>
        <p:cxnSp>
          <p:nvCxnSpPr>
            <p:cNvPr id="160" name="Straight Connector 159"/>
            <p:cNvCxnSpPr/>
            <p:nvPr/>
          </p:nvCxnSpPr>
          <p:spPr>
            <a:xfrm>
              <a:off x="6000760" y="3929066"/>
              <a:ext cx="214314" cy="1588"/>
            </a:xfrm>
            <a:prstGeom prst="line">
              <a:avLst/>
            </a:prstGeom>
            <a:ln>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rot="5400000" flipH="1" flipV="1">
              <a:off x="6108687" y="3813398"/>
              <a:ext cx="231089" cy="796"/>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6000762" y="3698253"/>
              <a:ext cx="214314" cy="1588"/>
            </a:xfrm>
            <a:prstGeom prst="straightConnector1">
              <a:avLst/>
            </a:prstGeom>
            <a:ln>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grpSp>
      <p:grpSp>
        <p:nvGrpSpPr>
          <p:cNvPr id="164" name="Group 163"/>
          <p:cNvGrpSpPr/>
          <p:nvPr/>
        </p:nvGrpSpPr>
        <p:grpSpPr>
          <a:xfrm>
            <a:off x="3929058" y="71414"/>
            <a:ext cx="928694" cy="6643710"/>
            <a:chOff x="3929058" y="71414"/>
            <a:chExt cx="928694" cy="6643710"/>
          </a:xfrm>
        </p:grpSpPr>
        <p:grpSp>
          <p:nvGrpSpPr>
            <p:cNvPr id="124" name="Group 123"/>
            <p:cNvGrpSpPr/>
            <p:nvPr/>
          </p:nvGrpSpPr>
          <p:grpSpPr>
            <a:xfrm>
              <a:off x="3929058" y="71414"/>
              <a:ext cx="928694" cy="6643710"/>
              <a:chOff x="3929058" y="71414"/>
              <a:chExt cx="928694" cy="6643710"/>
            </a:xfrm>
          </p:grpSpPr>
          <p:grpSp>
            <p:nvGrpSpPr>
              <p:cNvPr id="5" name="Group 70"/>
              <p:cNvGrpSpPr/>
              <p:nvPr/>
            </p:nvGrpSpPr>
            <p:grpSpPr>
              <a:xfrm>
                <a:off x="3929058" y="71414"/>
                <a:ext cx="928694" cy="6643710"/>
                <a:chOff x="7715272" y="357166"/>
                <a:chExt cx="928694" cy="6643710"/>
              </a:xfrm>
            </p:grpSpPr>
            <p:sp>
              <p:nvSpPr>
                <p:cNvPr id="144" name="Round Diagonal Corner Rectangle 143"/>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ArrayList</a:t>
                  </a:r>
                  <a:endParaRPr lang="en-US" sz="1000" dirty="0">
                    <a:solidFill>
                      <a:schemeClr val="tx1"/>
                    </a:solidFill>
                  </a:endParaRPr>
                </a:p>
              </p:txBody>
            </p:sp>
            <p:cxnSp>
              <p:nvCxnSpPr>
                <p:cNvPr id="146" name="Straight Connector 145"/>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23" name="Rectangle 122"/>
              <p:cNvSpPr/>
              <p:nvPr/>
            </p:nvSpPr>
            <p:spPr>
              <a:xfrm flipH="1">
                <a:off x="4429168" y="1214422"/>
                <a:ext cx="71394" cy="44466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63" name="Rectangle 162"/>
            <p:cNvSpPr/>
            <p:nvPr/>
          </p:nvSpPr>
          <p:spPr>
            <a:xfrm flipH="1">
              <a:off x="4429124" y="2285992"/>
              <a:ext cx="71438"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0"/>
          <p:cNvGrpSpPr/>
          <p:nvPr/>
        </p:nvGrpSpPr>
        <p:grpSpPr>
          <a:xfrm>
            <a:off x="3929058" y="71414"/>
            <a:ext cx="928694" cy="6643710"/>
            <a:chOff x="7715272" y="357166"/>
            <a:chExt cx="928694" cy="6643710"/>
          </a:xfrm>
        </p:grpSpPr>
        <p:sp>
          <p:nvSpPr>
            <p:cNvPr id="144" name="Round Diagonal Corner Rectangle 143"/>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Xml</a:t>
              </a:r>
            </a:p>
            <a:p>
              <a:pPr algn="ctr"/>
              <a:r>
                <a:rPr lang="en-GB" sz="1000" dirty="0" smtClean="0">
                  <a:solidFill>
                    <a:schemeClr val="tx1"/>
                  </a:solidFill>
                </a:rPr>
                <a:t>Document</a:t>
              </a:r>
              <a:endParaRPr lang="en-US" sz="1000" dirty="0">
                <a:solidFill>
                  <a:schemeClr val="tx1"/>
                </a:solidFill>
              </a:endParaRPr>
            </a:p>
          </p:txBody>
        </p:sp>
        <p:cxnSp>
          <p:nvCxnSpPr>
            <p:cNvPr id="146" name="Straight Connector 145"/>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3" name="Group 70"/>
          <p:cNvGrpSpPr/>
          <p:nvPr/>
        </p:nvGrpSpPr>
        <p:grpSpPr>
          <a:xfrm>
            <a:off x="5357818" y="71414"/>
            <a:ext cx="1000132" cy="6643710"/>
            <a:chOff x="7715272" y="357166"/>
            <a:chExt cx="1000132" cy="6643710"/>
          </a:xfrm>
        </p:grpSpPr>
        <p:sp>
          <p:nvSpPr>
            <p:cNvPr id="168" name="Round Diagonal Corner Rectangle 167"/>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a:t>
              </a:r>
            </a:p>
            <a:p>
              <a:pPr algn="ctr"/>
              <a:r>
                <a:rPr lang="en-GB" sz="1000" dirty="0" smtClean="0">
                  <a:solidFill>
                    <a:schemeClr val="tx1"/>
                  </a:solidFill>
                </a:rPr>
                <a:t>Administrator</a:t>
              </a:r>
            </a:p>
          </p:txBody>
        </p:sp>
        <p:cxnSp>
          <p:nvCxnSpPr>
            <p:cNvPr id="170" name="Straight Connector 169"/>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4" name="Group 70"/>
          <p:cNvGrpSpPr/>
          <p:nvPr/>
        </p:nvGrpSpPr>
        <p:grpSpPr>
          <a:xfrm>
            <a:off x="6786578" y="71414"/>
            <a:ext cx="1071570" cy="6643710"/>
            <a:chOff x="7643834" y="357166"/>
            <a:chExt cx="1071570" cy="6643710"/>
          </a:xfrm>
        </p:grpSpPr>
        <p:sp>
          <p:nvSpPr>
            <p:cNvPr id="175" name="Round Diagonal Corner Rectangle 174"/>
            <p:cNvSpPr/>
            <p:nvPr/>
          </p:nvSpPr>
          <p:spPr>
            <a:xfrm>
              <a:off x="7643834" y="357166"/>
              <a:ext cx="1071570"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ConcreteData</a:t>
              </a:r>
              <a:endParaRPr lang="en-GB" sz="1000" dirty="0" smtClean="0">
                <a:solidFill>
                  <a:schemeClr val="tx1"/>
                </a:solidFill>
              </a:endParaRPr>
            </a:p>
            <a:p>
              <a:pPr algn="ctr"/>
              <a:r>
                <a:rPr lang="en-GB" sz="1000" dirty="0" err="1" smtClean="0">
                  <a:solidFill>
                    <a:schemeClr val="tx1"/>
                  </a:solidFill>
                </a:rPr>
                <a:t>ItemCollection</a:t>
              </a:r>
              <a:endParaRPr lang="en-GB" sz="1000" dirty="0" smtClean="0">
                <a:solidFill>
                  <a:schemeClr val="tx1"/>
                </a:solidFill>
              </a:endParaRPr>
            </a:p>
          </p:txBody>
        </p:sp>
        <p:cxnSp>
          <p:nvCxnSpPr>
            <p:cNvPr id="177" name="Straight Connector 176"/>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5" name="Group 59"/>
          <p:cNvGrpSpPr/>
          <p:nvPr/>
        </p:nvGrpSpPr>
        <p:grpSpPr>
          <a:xfrm>
            <a:off x="1643042" y="714356"/>
            <a:ext cx="1928826" cy="400110"/>
            <a:chOff x="4572000" y="3214276"/>
            <a:chExt cx="1928826" cy="400110"/>
          </a:xfrm>
        </p:grpSpPr>
        <p:grpSp>
          <p:nvGrpSpPr>
            <p:cNvPr id="6" name="Group 62"/>
            <p:cNvGrpSpPr/>
            <p:nvPr/>
          </p:nvGrpSpPr>
          <p:grpSpPr>
            <a:xfrm flipH="1" flipV="1">
              <a:off x="4572000" y="3285696"/>
              <a:ext cx="215110" cy="288133"/>
              <a:chOff x="5999169" y="3737512"/>
              <a:chExt cx="215907" cy="193142"/>
            </a:xfrm>
          </p:grpSpPr>
          <p:cxnSp>
            <p:nvCxnSpPr>
              <p:cNvPr id="205" name="Straight Connector 204"/>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flipH="1" flipV="1">
                <a:off x="5904465" y="3833803"/>
                <a:ext cx="190207" cy="799"/>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a:off x="6000762" y="3737512"/>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204" name="TextBox 203"/>
            <p:cNvSpPr txBox="1"/>
            <p:nvPr/>
          </p:nvSpPr>
          <p:spPr>
            <a:xfrm>
              <a:off x="4786314" y="3214276"/>
              <a:ext cx="1714512" cy="400110"/>
            </a:xfrm>
            <a:prstGeom prst="rect">
              <a:avLst/>
            </a:prstGeom>
            <a:noFill/>
          </p:spPr>
          <p:txBody>
            <a:bodyPr wrap="square" rtlCol="0">
              <a:spAutoFit/>
            </a:bodyPr>
            <a:lstStyle/>
            <a:p>
              <a:r>
                <a:rPr lang="en-GB" sz="1000" dirty="0" smtClean="0">
                  <a:solidFill>
                    <a:srgbClr val="0000FF"/>
                  </a:solidFill>
                </a:rPr>
                <a:t>Item = </a:t>
              </a:r>
              <a:r>
                <a:rPr lang="en-GB" sz="1000" dirty="0" err="1" smtClean="0">
                  <a:solidFill>
                    <a:srgbClr val="0000FF"/>
                  </a:solidFill>
                </a:rPr>
                <a:t>GetNewItem</a:t>
              </a:r>
              <a:r>
                <a:rPr lang="en-GB" sz="1000" dirty="0" smtClean="0">
                  <a:solidFill>
                    <a:srgbClr val="0000FF"/>
                  </a:solidFill>
                </a:rPr>
                <a:t>(node)</a:t>
              </a:r>
            </a:p>
            <a:p>
              <a:r>
                <a:rPr lang="en-GB" sz="1000" dirty="0" smtClean="0"/>
                <a:t>AddItem(item)</a:t>
              </a:r>
              <a:endParaRPr lang="en-US" sz="1000" dirty="0" smtClean="0"/>
            </a:p>
          </p:txBody>
        </p:sp>
      </p:grpSp>
      <p:grpSp>
        <p:nvGrpSpPr>
          <p:cNvPr id="7" name="Group 59"/>
          <p:cNvGrpSpPr/>
          <p:nvPr/>
        </p:nvGrpSpPr>
        <p:grpSpPr>
          <a:xfrm>
            <a:off x="1643044" y="1532081"/>
            <a:ext cx="2428890" cy="400110"/>
            <a:chOff x="4572002" y="3214276"/>
            <a:chExt cx="2428890" cy="400110"/>
          </a:xfrm>
        </p:grpSpPr>
        <p:grpSp>
          <p:nvGrpSpPr>
            <p:cNvPr id="8" name="Group 62"/>
            <p:cNvGrpSpPr/>
            <p:nvPr/>
          </p:nvGrpSpPr>
          <p:grpSpPr>
            <a:xfrm flipH="1" flipV="1">
              <a:off x="4572002" y="3285709"/>
              <a:ext cx="215113" cy="288119"/>
              <a:chOff x="5999166" y="3737521"/>
              <a:chExt cx="215910" cy="193133"/>
            </a:xfrm>
          </p:grpSpPr>
          <p:cxnSp>
            <p:nvCxnSpPr>
              <p:cNvPr id="75" name="Straight Connector 74"/>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flipH="1" flipV="1">
                <a:off x="5904469" y="3833807"/>
                <a:ext cx="190197" cy="803"/>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000762" y="3737521"/>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4786314" y="3214276"/>
              <a:ext cx="2214578" cy="400110"/>
            </a:xfrm>
            <a:prstGeom prst="rect">
              <a:avLst/>
            </a:prstGeom>
            <a:noFill/>
          </p:spPr>
          <p:txBody>
            <a:bodyPr wrap="square" rtlCol="0">
              <a:spAutoFit/>
            </a:bodyPr>
            <a:lstStyle/>
            <a:p>
              <a:r>
                <a:rPr lang="en-GB" sz="1000" dirty="0" err="1" smtClean="0"/>
                <a:t>AddItemLowOverhead</a:t>
              </a:r>
              <a:r>
                <a:rPr lang="en-GB" sz="1000" dirty="0" smtClean="0"/>
                <a:t>(item)</a:t>
              </a:r>
            </a:p>
            <a:p>
              <a:r>
                <a:rPr lang="en-GB" sz="1000" dirty="0" smtClean="0"/>
                <a:t>Raise event </a:t>
              </a:r>
              <a:r>
                <a:rPr lang="en-GB" sz="1000" dirty="0" err="1" smtClean="0">
                  <a:solidFill>
                    <a:srgbClr val="0000FF"/>
                  </a:solidFill>
                </a:rPr>
                <a:t>DataItemStatusChanged</a:t>
              </a:r>
              <a:endParaRPr lang="en-US" sz="1000" dirty="0" smtClean="0">
                <a:solidFill>
                  <a:srgbClr val="0000FF"/>
                </a:solidFill>
              </a:endParaRPr>
            </a:p>
          </p:txBody>
        </p:sp>
      </p:grpSp>
      <p:grpSp>
        <p:nvGrpSpPr>
          <p:cNvPr id="9" name="Group 102"/>
          <p:cNvGrpSpPr/>
          <p:nvPr/>
        </p:nvGrpSpPr>
        <p:grpSpPr>
          <a:xfrm>
            <a:off x="-142908" y="1357298"/>
            <a:ext cx="1714512" cy="674849"/>
            <a:chOff x="-142908" y="1682581"/>
            <a:chExt cx="1714512" cy="674849"/>
          </a:xfrm>
        </p:grpSpPr>
        <p:grpSp>
          <p:nvGrpSpPr>
            <p:cNvPr id="10" name="Group 259"/>
            <p:cNvGrpSpPr/>
            <p:nvPr/>
          </p:nvGrpSpPr>
          <p:grpSpPr>
            <a:xfrm>
              <a:off x="-142908" y="1682581"/>
              <a:ext cx="1714480" cy="246221"/>
              <a:chOff x="-214314" y="825325"/>
              <a:chExt cx="1714480" cy="246221"/>
            </a:xfrm>
          </p:grpSpPr>
          <p:cxnSp>
            <p:nvCxnSpPr>
              <p:cNvPr id="66" name="Straight Arrow Connector 65"/>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4314" y="825325"/>
                <a:ext cx="1654054" cy="246221"/>
              </a:xfrm>
              <a:prstGeom prst="rect">
                <a:avLst/>
              </a:prstGeom>
              <a:noFill/>
            </p:spPr>
            <p:txBody>
              <a:bodyPr wrap="square" rtlCol="0">
                <a:spAutoFit/>
              </a:bodyPr>
              <a:lstStyle/>
              <a:p>
                <a:pPr algn="r"/>
                <a:r>
                  <a:rPr lang="en-GB" sz="1000" dirty="0" smtClean="0"/>
                  <a:t>AddItem(item)</a:t>
                </a:r>
                <a:endParaRPr lang="en-US" sz="1000" dirty="0" smtClean="0"/>
              </a:p>
            </p:txBody>
          </p:sp>
        </p:grpSp>
        <p:cxnSp>
          <p:nvCxnSpPr>
            <p:cNvPr id="102" name="Straight Arrow Connector 101"/>
            <p:cNvCxnSpPr/>
            <p:nvPr/>
          </p:nvCxnSpPr>
          <p:spPr>
            <a:xfrm>
              <a:off x="214282" y="2357429"/>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1" name="Group 104"/>
          <p:cNvGrpSpPr/>
          <p:nvPr/>
        </p:nvGrpSpPr>
        <p:grpSpPr>
          <a:xfrm>
            <a:off x="71438" y="539573"/>
            <a:ext cx="1500166" cy="674850"/>
            <a:chOff x="71438" y="825325"/>
            <a:chExt cx="1500166" cy="674850"/>
          </a:xfrm>
        </p:grpSpPr>
        <p:grpSp>
          <p:nvGrpSpPr>
            <p:cNvPr id="12" name="Group 259"/>
            <p:cNvGrpSpPr/>
            <p:nvPr/>
          </p:nvGrpSpPr>
          <p:grpSpPr>
            <a:xfrm>
              <a:off x="71438" y="825325"/>
              <a:ext cx="1500166" cy="246221"/>
              <a:chOff x="0" y="825325"/>
              <a:chExt cx="1500166" cy="246221"/>
            </a:xfrm>
          </p:grpSpPr>
          <p:cxnSp>
            <p:nvCxnSpPr>
              <p:cNvPr id="154" name="Straight Arrow Connector 153"/>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0" y="825325"/>
                <a:ext cx="1439740" cy="246221"/>
              </a:xfrm>
              <a:prstGeom prst="rect">
                <a:avLst/>
              </a:prstGeom>
              <a:noFill/>
            </p:spPr>
            <p:txBody>
              <a:bodyPr wrap="square" rtlCol="0">
                <a:spAutoFit/>
              </a:bodyPr>
              <a:lstStyle/>
              <a:p>
                <a:pPr algn="r"/>
                <a:r>
                  <a:rPr lang="en-GB" sz="1000" dirty="0" smtClean="0"/>
                  <a:t>AddItem()</a:t>
                </a:r>
                <a:endParaRPr lang="en-US" sz="1000" dirty="0"/>
              </a:p>
            </p:txBody>
          </p:sp>
        </p:grpSp>
        <p:cxnSp>
          <p:nvCxnSpPr>
            <p:cNvPr id="104" name="Straight Arrow Connector 103"/>
            <p:cNvCxnSpPr/>
            <p:nvPr/>
          </p:nvCxnSpPr>
          <p:spPr>
            <a:xfrm>
              <a:off x="214282" y="1500174"/>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3" name="Group 102"/>
          <p:cNvGrpSpPr/>
          <p:nvPr/>
        </p:nvGrpSpPr>
        <p:grpSpPr>
          <a:xfrm>
            <a:off x="-142908" y="2214554"/>
            <a:ext cx="1714512" cy="1857389"/>
            <a:chOff x="-142908" y="1528692"/>
            <a:chExt cx="1714512" cy="1857389"/>
          </a:xfrm>
        </p:grpSpPr>
        <p:grpSp>
          <p:nvGrpSpPr>
            <p:cNvPr id="14" name="Group 259"/>
            <p:cNvGrpSpPr/>
            <p:nvPr/>
          </p:nvGrpSpPr>
          <p:grpSpPr>
            <a:xfrm>
              <a:off x="-142908" y="1528692"/>
              <a:ext cx="1714480" cy="400110"/>
              <a:chOff x="-214314" y="671436"/>
              <a:chExt cx="1714480" cy="400110"/>
            </a:xfrm>
          </p:grpSpPr>
          <p:cxnSp>
            <p:nvCxnSpPr>
              <p:cNvPr id="73" name="Straight Arrow Connector 72"/>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14314" y="671436"/>
                <a:ext cx="1654054" cy="400110"/>
              </a:xfrm>
              <a:prstGeom prst="rect">
                <a:avLst/>
              </a:prstGeom>
              <a:noFill/>
            </p:spPr>
            <p:txBody>
              <a:bodyPr wrap="square" rtlCol="0">
                <a:spAutoFit/>
              </a:bodyPr>
              <a:lstStyle/>
              <a:p>
                <a:pPr algn="r"/>
                <a:r>
                  <a:rPr lang="en-GB" sz="1000" dirty="0" smtClean="0">
                    <a:solidFill>
                      <a:srgbClr val="0000FF"/>
                    </a:solidFill>
                  </a:rPr>
                  <a:t>Protected: </a:t>
                </a:r>
                <a:r>
                  <a:rPr lang="en-GB" sz="1000" dirty="0" smtClean="0"/>
                  <a:t>AddItem</a:t>
                </a:r>
              </a:p>
              <a:p>
                <a:pPr algn="r"/>
                <a:r>
                  <a:rPr lang="en-GB" sz="1000" dirty="0" err="1" smtClean="0"/>
                  <a:t>LowOverhead</a:t>
                </a:r>
                <a:r>
                  <a:rPr lang="en-GB" sz="1000" dirty="0" smtClean="0"/>
                  <a:t>(item)</a:t>
                </a:r>
                <a:endParaRPr lang="en-US" sz="1000" dirty="0" smtClean="0"/>
              </a:p>
            </p:txBody>
          </p:sp>
        </p:grpSp>
        <p:cxnSp>
          <p:nvCxnSpPr>
            <p:cNvPr id="72" name="Straight Arrow Connector 71"/>
            <p:cNvCxnSpPr/>
            <p:nvPr/>
          </p:nvCxnSpPr>
          <p:spPr>
            <a:xfrm>
              <a:off x="214282" y="3386080"/>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5" name="Group 59"/>
          <p:cNvGrpSpPr/>
          <p:nvPr/>
        </p:nvGrpSpPr>
        <p:grpSpPr>
          <a:xfrm>
            <a:off x="1643042" y="2571744"/>
            <a:ext cx="2428892" cy="707886"/>
            <a:chOff x="4572002" y="3214276"/>
            <a:chExt cx="2428892" cy="707886"/>
          </a:xfrm>
        </p:grpSpPr>
        <p:grpSp>
          <p:nvGrpSpPr>
            <p:cNvPr id="16" name="Group 62"/>
            <p:cNvGrpSpPr/>
            <p:nvPr/>
          </p:nvGrpSpPr>
          <p:grpSpPr>
            <a:xfrm flipH="1" flipV="1">
              <a:off x="4572002" y="3285743"/>
              <a:ext cx="215113" cy="542960"/>
              <a:chOff x="5999166" y="3566693"/>
              <a:chExt cx="215910" cy="363961"/>
            </a:xfrm>
          </p:grpSpPr>
          <p:cxnSp>
            <p:nvCxnSpPr>
              <p:cNvPr id="86" name="Straight Connector 85"/>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flipH="1" flipV="1">
                <a:off x="5818256" y="3747605"/>
                <a:ext cx="362622" cy="802"/>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6000762" y="3566693"/>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83" name="TextBox 82"/>
            <p:cNvSpPr txBox="1"/>
            <p:nvPr/>
          </p:nvSpPr>
          <p:spPr>
            <a:xfrm>
              <a:off x="4786316" y="3214276"/>
              <a:ext cx="2214578" cy="707886"/>
            </a:xfrm>
            <a:prstGeom prst="rect">
              <a:avLst/>
            </a:prstGeom>
            <a:noFill/>
          </p:spPr>
          <p:txBody>
            <a:bodyPr wrap="square" rtlCol="0">
              <a:spAutoFit/>
            </a:bodyPr>
            <a:lstStyle/>
            <a:p>
              <a:r>
                <a:rPr lang="en-GB" sz="1000" dirty="0" smtClean="0"/>
                <a:t>Add event handlers for item events;</a:t>
              </a:r>
            </a:p>
            <a:p>
              <a:r>
                <a:rPr lang="en-GB" sz="1000" dirty="0" err="1" smtClean="0">
                  <a:solidFill>
                    <a:srgbClr val="0000FF"/>
                  </a:solidFill>
                </a:rPr>
                <a:t>StatusChanged</a:t>
              </a:r>
              <a:endParaRPr lang="en-GB" sz="1000" dirty="0" smtClean="0">
                <a:solidFill>
                  <a:srgbClr val="0000FF"/>
                </a:solidFill>
              </a:endParaRPr>
            </a:p>
            <a:p>
              <a:r>
                <a:rPr lang="en-GB" sz="1000" dirty="0" err="1" smtClean="0">
                  <a:solidFill>
                    <a:srgbClr val="0000FF"/>
                  </a:solidFill>
                </a:rPr>
                <a:t>ValidationPassed</a:t>
              </a:r>
              <a:endParaRPr lang="en-GB" sz="1000" dirty="0" smtClean="0">
                <a:solidFill>
                  <a:srgbClr val="0000FF"/>
                </a:solidFill>
              </a:endParaRPr>
            </a:p>
            <a:p>
              <a:r>
                <a:rPr lang="en-GB" sz="1000" dirty="0" err="1" smtClean="0">
                  <a:solidFill>
                    <a:srgbClr val="0000FF"/>
                  </a:solidFill>
                </a:rPr>
                <a:t>ValidationFailed</a:t>
              </a:r>
              <a:endParaRPr lang="en-US" sz="1000" dirty="0" smtClean="0">
                <a:solidFill>
                  <a:srgbClr val="0000FF"/>
                </a:solidFill>
              </a:endParaRPr>
            </a:p>
          </p:txBody>
        </p:sp>
      </p:grpSp>
      <p:grpSp>
        <p:nvGrpSpPr>
          <p:cNvPr id="17" name="Group 59"/>
          <p:cNvGrpSpPr/>
          <p:nvPr/>
        </p:nvGrpSpPr>
        <p:grpSpPr>
          <a:xfrm>
            <a:off x="1643042" y="3368575"/>
            <a:ext cx="2428892" cy="248580"/>
            <a:chOff x="4572002" y="3247313"/>
            <a:chExt cx="2428892" cy="248580"/>
          </a:xfrm>
        </p:grpSpPr>
        <p:grpSp>
          <p:nvGrpSpPr>
            <p:cNvPr id="18" name="Group 62"/>
            <p:cNvGrpSpPr/>
            <p:nvPr/>
          </p:nvGrpSpPr>
          <p:grpSpPr>
            <a:xfrm flipH="1" flipV="1">
              <a:off x="4572002" y="3285711"/>
              <a:ext cx="215114" cy="210182"/>
              <a:chOff x="5999165" y="3789764"/>
              <a:chExt cx="215911" cy="140890"/>
            </a:xfrm>
          </p:grpSpPr>
          <p:cxnSp>
            <p:nvCxnSpPr>
              <p:cNvPr id="105" name="Straight Connector 104"/>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flipH="1" flipV="1">
                <a:off x="5930583" y="3859933"/>
                <a:ext cx="137966" cy="802"/>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6000762" y="3789764"/>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4786316" y="3247313"/>
              <a:ext cx="2214578" cy="246221"/>
            </a:xfrm>
            <a:prstGeom prst="rect">
              <a:avLst/>
            </a:prstGeom>
            <a:noFill/>
          </p:spPr>
          <p:txBody>
            <a:bodyPr wrap="square" rtlCol="0">
              <a:spAutoFit/>
            </a:bodyPr>
            <a:lstStyle/>
            <a:p>
              <a:r>
                <a:rPr lang="en-GB" sz="1000" dirty="0" smtClean="0">
                  <a:solidFill>
                    <a:srgbClr val="0000FF"/>
                  </a:solidFill>
                </a:rPr>
                <a:t>_</a:t>
              </a:r>
              <a:r>
                <a:rPr lang="en-GB" sz="1000" dirty="0" err="1" smtClean="0">
                  <a:solidFill>
                    <a:srgbClr val="0000FF"/>
                  </a:solidFill>
                </a:rPr>
                <a:t>items.Add</a:t>
              </a:r>
              <a:r>
                <a:rPr lang="en-GB" sz="1000" dirty="0" smtClean="0">
                  <a:solidFill>
                    <a:srgbClr val="0000FF"/>
                  </a:solidFill>
                </a:rPr>
                <a:t>(item)</a:t>
              </a:r>
              <a:endParaRPr lang="en-US" sz="1000" dirty="0" smtClean="0">
                <a:solidFill>
                  <a:srgbClr val="0000FF"/>
                </a:solidFill>
              </a:endParaRPr>
            </a:p>
          </p:txBody>
        </p:sp>
      </p:grpSp>
      <p:grpSp>
        <p:nvGrpSpPr>
          <p:cNvPr id="19" name="Group 110"/>
          <p:cNvGrpSpPr/>
          <p:nvPr/>
        </p:nvGrpSpPr>
        <p:grpSpPr>
          <a:xfrm>
            <a:off x="1489154" y="3614796"/>
            <a:ext cx="1511210" cy="246221"/>
            <a:chOff x="1489154" y="1754019"/>
            <a:chExt cx="1511210" cy="246221"/>
          </a:xfrm>
        </p:grpSpPr>
        <p:cxnSp>
          <p:nvCxnSpPr>
            <p:cNvPr id="109" name="Straight Arrow Connector 108"/>
            <p:cNvCxnSpPr/>
            <p:nvPr/>
          </p:nvCxnSpPr>
          <p:spPr>
            <a:xfrm>
              <a:off x="1643042" y="2000239"/>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489154" y="1754019"/>
              <a:ext cx="1511210" cy="246221"/>
            </a:xfrm>
            <a:prstGeom prst="rect">
              <a:avLst/>
            </a:prstGeom>
            <a:noFill/>
          </p:spPr>
          <p:txBody>
            <a:bodyPr wrap="square" rtlCol="0">
              <a:spAutoFit/>
            </a:bodyPr>
            <a:lstStyle/>
            <a:p>
              <a:pPr algn="r"/>
              <a:r>
                <a:rPr lang="en-US" sz="1000" dirty="0" err="1" smtClean="0"/>
                <a:t>EndCreate</a:t>
              </a:r>
              <a:r>
                <a:rPr lang="en-US" sz="1000" dirty="0" smtClean="0"/>
                <a:t>()</a:t>
              </a:r>
              <a:endParaRPr lang="en-US" sz="1000" dirty="0"/>
            </a:p>
          </p:txBody>
        </p:sp>
      </p:grpSp>
      <p:grpSp>
        <p:nvGrpSpPr>
          <p:cNvPr id="20" name="Group 112"/>
          <p:cNvGrpSpPr/>
          <p:nvPr/>
        </p:nvGrpSpPr>
        <p:grpSpPr>
          <a:xfrm>
            <a:off x="1071506" y="71414"/>
            <a:ext cx="1000164" cy="6643713"/>
            <a:chOff x="1071506" y="71414"/>
            <a:chExt cx="1000164" cy="6643713"/>
          </a:xfrm>
        </p:grpSpPr>
        <p:grpSp>
          <p:nvGrpSpPr>
            <p:cNvPr id="21" name="Group 100"/>
            <p:cNvGrpSpPr/>
            <p:nvPr/>
          </p:nvGrpSpPr>
          <p:grpSpPr>
            <a:xfrm>
              <a:off x="1071506" y="71414"/>
              <a:ext cx="1000164" cy="6643713"/>
              <a:chOff x="1071506" y="71414"/>
              <a:chExt cx="1000164" cy="6643713"/>
            </a:xfrm>
          </p:grpSpPr>
          <p:grpSp>
            <p:nvGrpSpPr>
              <p:cNvPr id="22" name="Group 70"/>
              <p:cNvGrpSpPr/>
              <p:nvPr/>
            </p:nvGrpSpPr>
            <p:grpSpPr>
              <a:xfrm>
                <a:off x="1071506" y="71414"/>
                <a:ext cx="1000164" cy="6643713"/>
                <a:chOff x="7715208" y="357166"/>
                <a:chExt cx="1000164" cy="6643713"/>
              </a:xfrm>
            </p:grpSpPr>
            <p:sp>
              <p:nvSpPr>
                <p:cNvPr id="131" name="Round Diagonal Corner Rectangle 130"/>
                <p:cNvSpPr/>
                <p:nvPr/>
              </p:nvSpPr>
              <p:spPr>
                <a:xfrm>
                  <a:off x="7715208" y="357166"/>
                  <a:ext cx="100016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DataItem</a:t>
                  </a:r>
                </a:p>
                <a:p>
                  <a:pPr algn="ctr"/>
                  <a:r>
                    <a:rPr lang="en-GB" sz="1000" dirty="0" smtClean="0">
                      <a:solidFill>
                        <a:schemeClr val="tx1"/>
                      </a:solidFill>
                    </a:rPr>
                    <a:t>CollectionBase</a:t>
                  </a:r>
                  <a:endParaRPr lang="en-US" sz="1000" dirty="0">
                    <a:solidFill>
                      <a:schemeClr val="tx1"/>
                    </a:solidFill>
                  </a:endParaRPr>
                </a:p>
              </p:txBody>
            </p:sp>
            <p:grpSp>
              <p:nvGrpSpPr>
                <p:cNvPr id="23" name="Group 76"/>
                <p:cNvGrpSpPr/>
                <p:nvPr/>
              </p:nvGrpSpPr>
              <p:grpSpPr>
                <a:xfrm>
                  <a:off x="8215307" y="857233"/>
                  <a:ext cx="71436" cy="6143646"/>
                  <a:chOff x="5571285" y="858030"/>
                  <a:chExt cx="71455" cy="21632965"/>
                </a:xfrm>
              </p:grpSpPr>
              <p:cxnSp>
                <p:nvCxnSpPr>
                  <p:cNvPr id="63" name="Straight Connector 62"/>
                  <p:cNvCxnSpPr/>
                  <p:nvPr/>
                </p:nvCxnSpPr>
                <p:spPr>
                  <a:xfrm rot="5400000">
                    <a:off x="-5244375" y="11673690"/>
                    <a:ext cx="21632965"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flipH="1">
                    <a:off x="5571327" y="1612667"/>
                    <a:ext cx="71413" cy="156574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sp>
            <p:nvSpPr>
              <p:cNvPr id="100" name="Rectangle 99"/>
              <p:cNvSpPr/>
              <p:nvPr/>
            </p:nvSpPr>
            <p:spPr>
              <a:xfrm flipH="1">
                <a:off x="1571601" y="1571612"/>
                <a:ext cx="71440"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12" name="Rectangle 111"/>
            <p:cNvSpPr/>
            <p:nvPr/>
          </p:nvSpPr>
          <p:spPr>
            <a:xfrm flipH="1">
              <a:off x="1571604" y="2571744"/>
              <a:ext cx="71438" cy="157163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24" name="Group 114"/>
          <p:cNvGrpSpPr/>
          <p:nvPr/>
        </p:nvGrpSpPr>
        <p:grpSpPr>
          <a:xfrm>
            <a:off x="2500298" y="71414"/>
            <a:ext cx="928694" cy="6643710"/>
            <a:chOff x="2500298" y="71414"/>
            <a:chExt cx="928694" cy="6643710"/>
          </a:xfrm>
        </p:grpSpPr>
        <p:grpSp>
          <p:nvGrpSpPr>
            <p:cNvPr id="25" name="Group 70"/>
            <p:cNvGrpSpPr/>
            <p:nvPr/>
          </p:nvGrpSpPr>
          <p:grpSpPr>
            <a:xfrm>
              <a:off x="2500298" y="71414"/>
              <a:ext cx="928694" cy="6643710"/>
              <a:chOff x="7715272" y="357166"/>
              <a:chExt cx="928694" cy="6643710"/>
            </a:xfrm>
          </p:grpSpPr>
          <p:sp>
            <p:nvSpPr>
              <p:cNvPr id="120" name="Round Diagonal Corner Rectangle 119"/>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14" name="Rectangle 113"/>
            <p:cNvSpPr/>
            <p:nvPr/>
          </p:nvSpPr>
          <p:spPr>
            <a:xfrm flipH="1">
              <a:off x="3000362" y="3857628"/>
              <a:ext cx="71440" cy="2857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2357422" y="2143116"/>
            <a:ext cx="4357718" cy="1500198"/>
            <a:chOff x="1428728" y="2714619"/>
            <a:chExt cx="4357718" cy="1237663"/>
          </a:xfrm>
        </p:grpSpPr>
        <p:grpSp>
          <p:nvGrpSpPr>
            <p:cNvPr id="46" name="Group 45"/>
            <p:cNvGrpSpPr/>
            <p:nvPr/>
          </p:nvGrpSpPr>
          <p:grpSpPr>
            <a:xfrm>
              <a:off x="1428728" y="2714619"/>
              <a:ext cx="4357718" cy="1237663"/>
              <a:chOff x="2928926" y="357165"/>
              <a:chExt cx="2428892" cy="937624"/>
            </a:xfrm>
          </p:grpSpPr>
          <p:sp>
            <p:nvSpPr>
              <p:cNvPr id="47" name="Rounded Rectangle 46"/>
              <p:cNvSpPr/>
              <p:nvPr/>
            </p:nvSpPr>
            <p:spPr>
              <a:xfrm>
                <a:off x="2928926" y="357165"/>
                <a:ext cx="1632534" cy="937624"/>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8" name="TextBox 47"/>
              <p:cNvSpPr txBox="1"/>
              <p:nvPr/>
            </p:nvSpPr>
            <p:spPr>
              <a:xfrm>
                <a:off x="3000364" y="357166"/>
                <a:ext cx="2357454" cy="261610"/>
              </a:xfrm>
              <a:prstGeom prst="rect">
                <a:avLst/>
              </a:prstGeom>
              <a:noFill/>
            </p:spPr>
            <p:txBody>
              <a:bodyPr wrap="square" rtlCol="0">
                <a:spAutoFit/>
              </a:bodyPr>
              <a:lstStyle/>
              <a:p>
                <a:r>
                  <a:rPr lang="en-GB" sz="1100" dirty="0" err="1" smtClean="0">
                    <a:solidFill>
                      <a:schemeClr val="accent3">
                        <a:lumMod val="75000"/>
                      </a:schemeClr>
                    </a:solidFill>
                  </a:rPr>
                  <a:t>Smart.Platform</a:t>
                </a:r>
                <a:endParaRPr lang="en-US" sz="1100" dirty="0">
                  <a:solidFill>
                    <a:schemeClr val="accent3">
                      <a:lumMod val="75000"/>
                    </a:schemeClr>
                  </a:solidFill>
                </a:endParaRPr>
              </a:p>
            </p:txBody>
          </p:sp>
        </p:grpSp>
        <p:grpSp>
          <p:nvGrpSpPr>
            <p:cNvPr id="45" name="Group 44"/>
            <p:cNvGrpSpPr/>
            <p:nvPr/>
          </p:nvGrpSpPr>
          <p:grpSpPr>
            <a:xfrm>
              <a:off x="2428860" y="2950365"/>
              <a:ext cx="2428892" cy="825110"/>
              <a:chOff x="2928926" y="164283"/>
              <a:chExt cx="2428892" cy="825110"/>
            </a:xfrm>
          </p:grpSpPr>
          <p:sp>
            <p:nvSpPr>
              <p:cNvPr id="43" name="Rounded Rectangle 42"/>
              <p:cNvSpPr/>
              <p:nvPr/>
            </p:nvSpPr>
            <p:spPr>
              <a:xfrm>
                <a:off x="2928926" y="164284"/>
                <a:ext cx="1714512" cy="825109"/>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4" name="TextBox 43"/>
              <p:cNvSpPr txBox="1"/>
              <p:nvPr/>
            </p:nvSpPr>
            <p:spPr>
              <a:xfrm>
                <a:off x="3000364" y="164283"/>
                <a:ext cx="2357454" cy="261610"/>
              </a:xfrm>
              <a:prstGeom prst="rect">
                <a:avLst/>
              </a:prstGeom>
              <a:noFill/>
            </p:spPr>
            <p:txBody>
              <a:bodyPr wrap="square" rtlCol="0">
                <a:spAutoFit/>
              </a:bodyPr>
              <a:lstStyle/>
              <a:p>
                <a:r>
                  <a:rPr lang="en-GB" sz="1100" dirty="0" err="1" smtClean="0">
                    <a:solidFill>
                      <a:schemeClr val="accent3">
                        <a:lumMod val="75000"/>
                      </a:schemeClr>
                    </a:solidFill>
                  </a:rPr>
                  <a:t>Web.Users.Profiles</a:t>
                </a:r>
                <a:endParaRPr lang="en-US" sz="1100" dirty="0">
                  <a:solidFill>
                    <a:schemeClr val="accent3">
                      <a:lumMod val="75000"/>
                    </a:schemeClr>
                  </a:solidFill>
                </a:endParaRPr>
              </a:p>
            </p:txBody>
          </p:sp>
        </p:grpSp>
      </p:grpSp>
      <p:sp>
        <p:nvSpPr>
          <p:cNvPr id="9" name="Round Diagonal Corner Rectangle 8"/>
          <p:cNvSpPr/>
          <p:nvPr/>
        </p:nvSpPr>
        <p:spPr>
          <a:xfrm>
            <a:off x="3714744" y="2857496"/>
            <a:ext cx="1071570"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DefaultSql</a:t>
            </a:r>
            <a:endParaRPr lang="en-GB" sz="1000" dirty="0" smtClean="0">
              <a:solidFill>
                <a:schemeClr val="tx1"/>
              </a:solidFill>
            </a:endParaRPr>
          </a:p>
          <a:p>
            <a:pPr algn="ctr"/>
            <a:r>
              <a:rPr lang="en-GB" sz="1000" dirty="0" err="1" smtClean="0">
                <a:solidFill>
                  <a:schemeClr val="tx1"/>
                </a:solidFill>
              </a:rPr>
              <a:t>ProfileProvider</a:t>
            </a:r>
            <a:endParaRPr lang="en-US" sz="1000" dirty="0">
              <a:solidFill>
                <a:schemeClr val="tx1"/>
              </a:solidFill>
            </a:endParaRPr>
          </a:p>
        </p:txBody>
      </p:sp>
      <p:cxnSp>
        <p:nvCxnSpPr>
          <p:cNvPr id="18" name="Straight Arrow Connector 17"/>
          <p:cNvCxnSpPr/>
          <p:nvPr/>
        </p:nvCxnSpPr>
        <p:spPr>
          <a:xfrm>
            <a:off x="2071670" y="3000372"/>
            <a:ext cx="428628"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000364" y="3000372"/>
            <a:ext cx="642942"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5" name="Group 91"/>
          <p:cNvGrpSpPr/>
          <p:nvPr/>
        </p:nvGrpSpPr>
        <p:grpSpPr>
          <a:xfrm>
            <a:off x="5643570" y="1857364"/>
            <a:ext cx="857256" cy="716825"/>
            <a:chOff x="7500958" y="1000108"/>
            <a:chExt cx="1285884" cy="1088145"/>
          </a:xfrm>
        </p:grpSpPr>
        <p:pic>
          <p:nvPicPr>
            <p:cNvPr id="97" name="Picture 4"/>
            <p:cNvPicPr>
              <a:picLocks noChangeAspect="1" noChangeArrowheads="1"/>
            </p:cNvPicPr>
            <p:nvPr/>
          </p:nvPicPr>
          <p:blipFill>
            <a:blip r:embed="rId2"/>
            <a:srcRect/>
            <a:stretch>
              <a:fillRect/>
            </a:stretch>
          </p:blipFill>
          <p:spPr bwMode="auto">
            <a:xfrm>
              <a:off x="7858148" y="1000108"/>
              <a:ext cx="595317" cy="714380"/>
            </a:xfrm>
            <a:prstGeom prst="rect">
              <a:avLst/>
            </a:prstGeom>
            <a:noFill/>
            <a:ln w="9525">
              <a:noFill/>
              <a:miter lim="800000"/>
              <a:headEnd/>
              <a:tailEnd/>
            </a:ln>
            <a:effectLst/>
          </p:spPr>
        </p:pic>
        <p:sp>
          <p:nvSpPr>
            <p:cNvPr id="98" name="TextBox 97"/>
            <p:cNvSpPr txBox="1"/>
            <p:nvPr/>
          </p:nvSpPr>
          <p:spPr>
            <a:xfrm>
              <a:off x="7500958" y="1714488"/>
              <a:ext cx="1285884" cy="373765"/>
            </a:xfrm>
            <a:prstGeom prst="rect">
              <a:avLst/>
            </a:prstGeom>
            <a:noFill/>
          </p:spPr>
          <p:txBody>
            <a:bodyPr wrap="square" rtlCol="0">
              <a:spAutoFit/>
            </a:bodyPr>
            <a:lstStyle/>
            <a:p>
              <a:r>
                <a:rPr lang="en-US" sz="1000" dirty="0" err="1" smtClean="0"/>
                <a:t>Web.config</a:t>
              </a:r>
              <a:endParaRPr lang="en-US" sz="1000" dirty="0"/>
            </a:p>
          </p:txBody>
        </p:sp>
      </p:grpSp>
      <p:grpSp>
        <p:nvGrpSpPr>
          <p:cNvPr id="39" name="Group 38"/>
          <p:cNvGrpSpPr/>
          <p:nvPr/>
        </p:nvGrpSpPr>
        <p:grpSpPr>
          <a:xfrm>
            <a:off x="4786314" y="2786058"/>
            <a:ext cx="1785950" cy="357190"/>
            <a:chOff x="2643174" y="785794"/>
            <a:chExt cx="1785950" cy="357190"/>
          </a:xfrm>
        </p:grpSpPr>
        <p:cxnSp>
          <p:nvCxnSpPr>
            <p:cNvPr id="132" name="Straight Arrow Connector 131"/>
            <p:cNvCxnSpPr/>
            <p:nvPr/>
          </p:nvCxnSpPr>
          <p:spPr>
            <a:xfrm>
              <a:off x="2643174" y="1000108"/>
              <a:ext cx="785818" cy="1588"/>
            </a:xfrm>
            <a:prstGeom prst="straightConnector1">
              <a:avLst/>
            </a:prstGeom>
            <a:ln>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34" name="Round Diagonal Corner Rectangle 133"/>
            <p:cNvSpPr/>
            <p:nvPr/>
          </p:nvSpPr>
          <p:spPr>
            <a:xfrm>
              <a:off x="3428992" y="785794"/>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ProfileProvider</a:t>
              </a:r>
              <a:endParaRPr lang="en-US" sz="1000" dirty="0">
                <a:solidFill>
                  <a:schemeClr val="tx1"/>
                </a:solidFill>
              </a:endParaRPr>
            </a:p>
          </p:txBody>
        </p:sp>
      </p:grpSp>
      <p:sp>
        <p:nvSpPr>
          <p:cNvPr id="38" name="Flowchart: Magnetic Disk 37"/>
          <p:cNvSpPr/>
          <p:nvPr/>
        </p:nvSpPr>
        <p:spPr>
          <a:xfrm>
            <a:off x="1357291" y="2714620"/>
            <a:ext cx="642941" cy="571504"/>
          </a:xfrm>
          <a:prstGeom prst="flowChartMagneticDisk">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Profile Data</a:t>
            </a:r>
            <a:endParaRPr lang="en-US" sz="1000" dirty="0">
              <a:solidFill>
                <a:schemeClr val="tx1"/>
              </a:solidFill>
            </a:endParaRPr>
          </a:p>
        </p:txBody>
      </p:sp>
      <p:grpSp>
        <p:nvGrpSpPr>
          <p:cNvPr id="40" name="Group 39"/>
          <p:cNvGrpSpPr/>
          <p:nvPr/>
        </p:nvGrpSpPr>
        <p:grpSpPr>
          <a:xfrm>
            <a:off x="2428860" y="2712281"/>
            <a:ext cx="928695" cy="716719"/>
            <a:chOff x="1714480" y="1214422"/>
            <a:chExt cx="1393041" cy="979405"/>
          </a:xfrm>
        </p:grpSpPr>
        <p:pic>
          <p:nvPicPr>
            <p:cNvPr id="41" name="Picture 40"/>
            <p:cNvPicPr>
              <a:picLocks noChangeAspect="1" noChangeArrowheads="1"/>
            </p:cNvPicPr>
            <p:nvPr/>
          </p:nvPicPr>
          <p:blipFill>
            <a:blip r:embed="rId3"/>
            <a:srcRect/>
            <a:stretch>
              <a:fillRect/>
            </a:stretch>
          </p:blipFill>
          <p:spPr bwMode="auto">
            <a:xfrm>
              <a:off x="1928794" y="1214422"/>
              <a:ext cx="635004" cy="714380"/>
            </a:xfrm>
            <a:prstGeom prst="rect">
              <a:avLst/>
            </a:prstGeom>
            <a:noFill/>
            <a:ln w="9525">
              <a:noFill/>
              <a:miter lim="800000"/>
              <a:headEnd/>
              <a:tailEnd/>
            </a:ln>
            <a:effectLst/>
          </p:spPr>
        </p:pic>
        <p:sp>
          <p:nvSpPr>
            <p:cNvPr id="42" name="TextBox 41"/>
            <p:cNvSpPr txBox="1"/>
            <p:nvPr/>
          </p:nvSpPr>
          <p:spPr>
            <a:xfrm>
              <a:off x="1714480" y="1857363"/>
              <a:ext cx="1393041" cy="336464"/>
            </a:xfrm>
            <a:prstGeom prst="rect">
              <a:avLst/>
            </a:prstGeom>
            <a:noFill/>
          </p:spPr>
          <p:txBody>
            <a:bodyPr wrap="square" rtlCol="0">
              <a:spAutoFit/>
            </a:bodyPr>
            <a:lstStyle/>
            <a:p>
              <a:r>
                <a:rPr lang="en-US" sz="1000" dirty="0" err="1" smtClean="0"/>
                <a:t>IDataAccessor</a:t>
              </a:r>
              <a:endParaRPr lang="en-US" sz="1000" dirty="0" smtClean="0"/>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89"/>
          <p:cNvGrpSpPr/>
          <p:nvPr/>
        </p:nvGrpSpPr>
        <p:grpSpPr>
          <a:xfrm>
            <a:off x="1714480" y="746264"/>
            <a:ext cx="2571768" cy="857255"/>
            <a:chOff x="1785918" y="2325523"/>
            <a:chExt cx="2571768" cy="857255"/>
          </a:xfrm>
        </p:grpSpPr>
        <p:sp>
          <p:nvSpPr>
            <p:cNvPr id="69" name="Rectangle 68"/>
            <p:cNvSpPr/>
            <p:nvPr/>
          </p:nvSpPr>
          <p:spPr>
            <a:xfrm>
              <a:off x="1785918" y="2357429"/>
              <a:ext cx="2571768" cy="825349"/>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1857356" y="2325523"/>
              <a:ext cx="2428892" cy="285751"/>
            </a:xfrm>
            <a:prstGeom prst="rect">
              <a:avLst/>
            </a:prstGeom>
            <a:noFill/>
          </p:spPr>
          <p:txBody>
            <a:bodyPr wrap="square" rtlCol="0">
              <a:spAutoFit/>
            </a:bodyPr>
            <a:lstStyle/>
            <a:p>
              <a:r>
                <a:rPr lang="en-GB" sz="1200" b="1" dirty="0" smtClean="0">
                  <a:solidFill>
                    <a:srgbClr val="00B050"/>
                  </a:solidFill>
                </a:rPr>
                <a:t>[FOR EACH item in _items]</a:t>
              </a:r>
              <a:endParaRPr lang="en-US" sz="1200" b="1" dirty="0" smtClean="0">
                <a:solidFill>
                  <a:srgbClr val="00B050"/>
                </a:solidFill>
              </a:endParaRPr>
            </a:p>
          </p:txBody>
        </p:sp>
      </p:grpSp>
      <p:grpSp>
        <p:nvGrpSpPr>
          <p:cNvPr id="82" name="Group 89"/>
          <p:cNvGrpSpPr/>
          <p:nvPr/>
        </p:nvGrpSpPr>
        <p:grpSpPr>
          <a:xfrm>
            <a:off x="1785918" y="960578"/>
            <a:ext cx="2428892" cy="571503"/>
            <a:chOff x="1785918" y="2325523"/>
            <a:chExt cx="2428892" cy="571503"/>
          </a:xfrm>
        </p:grpSpPr>
        <p:sp>
          <p:nvSpPr>
            <p:cNvPr id="84" name="Rectangle 83"/>
            <p:cNvSpPr/>
            <p:nvPr/>
          </p:nvSpPr>
          <p:spPr>
            <a:xfrm>
              <a:off x="1785918" y="2357429"/>
              <a:ext cx="2428892" cy="539597"/>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1857356" y="2325523"/>
              <a:ext cx="2357454" cy="285751"/>
            </a:xfrm>
            <a:prstGeom prst="rect">
              <a:avLst/>
            </a:prstGeom>
            <a:noFill/>
          </p:spPr>
          <p:txBody>
            <a:bodyPr wrap="square" rtlCol="0">
              <a:spAutoFit/>
            </a:bodyPr>
            <a:lstStyle/>
            <a:p>
              <a:r>
                <a:rPr lang="en-GB" sz="1200" b="1" dirty="0" smtClean="0">
                  <a:solidFill>
                    <a:srgbClr val="00B050"/>
                  </a:solidFill>
                </a:rPr>
                <a:t>[IF item.ID = ID]</a:t>
              </a:r>
              <a:endParaRPr lang="en-US" sz="1200" b="1" dirty="0" smtClean="0">
                <a:solidFill>
                  <a:srgbClr val="00B050"/>
                </a:solidFill>
              </a:endParaRPr>
            </a:p>
          </p:txBody>
        </p:sp>
      </p:grpSp>
      <p:grpSp>
        <p:nvGrpSpPr>
          <p:cNvPr id="3" name="Group 70"/>
          <p:cNvGrpSpPr/>
          <p:nvPr/>
        </p:nvGrpSpPr>
        <p:grpSpPr>
          <a:xfrm>
            <a:off x="3929058" y="71414"/>
            <a:ext cx="928694" cy="6643710"/>
            <a:chOff x="7715272" y="357166"/>
            <a:chExt cx="928694" cy="6643710"/>
          </a:xfrm>
        </p:grpSpPr>
        <p:sp>
          <p:nvSpPr>
            <p:cNvPr id="144" name="Round Diagonal Corner Rectangle 143"/>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Xml</a:t>
              </a:r>
            </a:p>
            <a:p>
              <a:pPr algn="ctr"/>
              <a:r>
                <a:rPr lang="en-GB" sz="1000" dirty="0" smtClean="0">
                  <a:solidFill>
                    <a:schemeClr val="tx1"/>
                  </a:solidFill>
                </a:rPr>
                <a:t>Document</a:t>
              </a:r>
              <a:endParaRPr lang="en-US" sz="1000" dirty="0">
                <a:solidFill>
                  <a:schemeClr val="tx1"/>
                </a:solidFill>
              </a:endParaRPr>
            </a:p>
          </p:txBody>
        </p:sp>
        <p:cxnSp>
          <p:nvCxnSpPr>
            <p:cNvPr id="146" name="Straight Connector 145"/>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4" name="Group 70"/>
          <p:cNvGrpSpPr/>
          <p:nvPr/>
        </p:nvGrpSpPr>
        <p:grpSpPr>
          <a:xfrm>
            <a:off x="5357818" y="71414"/>
            <a:ext cx="1000132" cy="6643710"/>
            <a:chOff x="7715272" y="357166"/>
            <a:chExt cx="1000132" cy="6643710"/>
          </a:xfrm>
        </p:grpSpPr>
        <p:sp>
          <p:nvSpPr>
            <p:cNvPr id="168" name="Round Diagonal Corner Rectangle 167"/>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a:t>
              </a:r>
            </a:p>
            <a:p>
              <a:pPr algn="ctr"/>
              <a:r>
                <a:rPr lang="en-GB" sz="1000" dirty="0" smtClean="0">
                  <a:solidFill>
                    <a:schemeClr val="tx1"/>
                  </a:solidFill>
                </a:rPr>
                <a:t>Administrator</a:t>
              </a:r>
            </a:p>
          </p:txBody>
        </p:sp>
        <p:cxnSp>
          <p:nvCxnSpPr>
            <p:cNvPr id="170" name="Straight Connector 169"/>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5" name="Group 70"/>
          <p:cNvGrpSpPr/>
          <p:nvPr/>
        </p:nvGrpSpPr>
        <p:grpSpPr>
          <a:xfrm>
            <a:off x="6786578" y="71414"/>
            <a:ext cx="1071570" cy="6643710"/>
            <a:chOff x="7643834" y="357166"/>
            <a:chExt cx="1071570" cy="6643710"/>
          </a:xfrm>
        </p:grpSpPr>
        <p:sp>
          <p:nvSpPr>
            <p:cNvPr id="175" name="Round Diagonal Corner Rectangle 174"/>
            <p:cNvSpPr/>
            <p:nvPr/>
          </p:nvSpPr>
          <p:spPr>
            <a:xfrm>
              <a:off x="7643834" y="357166"/>
              <a:ext cx="1071570"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ConcreteData</a:t>
              </a:r>
              <a:endParaRPr lang="en-GB" sz="1000" dirty="0" smtClean="0">
                <a:solidFill>
                  <a:schemeClr val="tx1"/>
                </a:solidFill>
              </a:endParaRPr>
            </a:p>
            <a:p>
              <a:pPr algn="ctr"/>
              <a:r>
                <a:rPr lang="en-GB" sz="1000" dirty="0" err="1" smtClean="0">
                  <a:solidFill>
                    <a:schemeClr val="tx1"/>
                  </a:solidFill>
                </a:rPr>
                <a:t>ItemCollection</a:t>
              </a:r>
              <a:endParaRPr lang="en-GB" sz="1000" dirty="0" smtClean="0">
                <a:solidFill>
                  <a:schemeClr val="tx1"/>
                </a:solidFill>
              </a:endParaRPr>
            </a:p>
          </p:txBody>
        </p:sp>
        <p:cxnSp>
          <p:nvCxnSpPr>
            <p:cNvPr id="177" name="Straight Connector 176"/>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6" name="Group 59"/>
          <p:cNvGrpSpPr/>
          <p:nvPr/>
        </p:nvGrpSpPr>
        <p:grpSpPr>
          <a:xfrm>
            <a:off x="1643042" y="1174892"/>
            <a:ext cx="1928826" cy="246221"/>
            <a:chOff x="4572000" y="3257196"/>
            <a:chExt cx="1928826" cy="246221"/>
          </a:xfrm>
        </p:grpSpPr>
        <p:grpSp>
          <p:nvGrpSpPr>
            <p:cNvPr id="7" name="Group 62"/>
            <p:cNvGrpSpPr/>
            <p:nvPr/>
          </p:nvGrpSpPr>
          <p:grpSpPr>
            <a:xfrm flipH="1" flipV="1">
              <a:off x="4572000" y="3285716"/>
              <a:ext cx="215111" cy="188173"/>
              <a:chOff x="5999168" y="3804517"/>
              <a:chExt cx="215908" cy="126137"/>
            </a:xfrm>
          </p:grpSpPr>
          <p:cxnSp>
            <p:nvCxnSpPr>
              <p:cNvPr id="205" name="Straight Connector 204"/>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flipH="1" flipV="1">
                <a:off x="5937963" y="3867308"/>
                <a:ext cx="123209" cy="800"/>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a:off x="6000762" y="3804517"/>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204" name="TextBox 203"/>
            <p:cNvSpPr txBox="1"/>
            <p:nvPr/>
          </p:nvSpPr>
          <p:spPr>
            <a:xfrm>
              <a:off x="4786314" y="3257196"/>
              <a:ext cx="1714512" cy="246221"/>
            </a:xfrm>
            <a:prstGeom prst="rect">
              <a:avLst/>
            </a:prstGeom>
            <a:noFill/>
          </p:spPr>
          <p:txBody>
            <a:bodyPr wrap="square" rtlCol="0">
              <a:spAutoFit/>
            </a:bodyPr>
            <a:lstStyle/>
            <a:p>
              <a:r>
                <a:rPr lang="en-GB" sz="1000" dirty="0" smtClean="0">
                  <a:solidFill>
                    <a:srgbClr val="0000FF"/>
                  </a:solidFill>
                </a:rPr>
                <a:t>Return item</a:t>
              </a:r>
              <a:endParaRPr lang="en-US" sz="1000" dirty="0" smtClean="0"/>
            </a:p>
          </p:txBody>
        </p:sp>
      </p:grpSp>
      <p:grpSp>
        <p:nvGrpSpPr>
          <p:cNvPr id="71" name="Group 62"/>
          <p:cNvGrpSpPr/>
          <p:nvPr/>
        </p:nvGrpSpPr>
        <p:grpSpPr>
          <a:xfrm flipH="1" flipV="1">
            <a:off x="1357292" y="960585"/>
            <a:ext cx="214313" cy="500066"/>
            <a:chOff x="6000760" y="3727298"/>
            <a:chExt cx="223869" cy="203356"/>
          </a:xfrm>
        </p:grpSpPr>
        <p:cxnSp>
          <p:nvCxnSpPr>
            <p:cNvPr id="79" name="Straight Connector 78"/>
            <p:cNvCxnSpPr/>
            <p:nvPr/>
          </p:nvCxnSpPr>
          <p:spPr>
            <a:xfrm>
              <a:off x="6000760" y="3929066"/>
              <a:ext cx="214314" cy="1588"/>
            </a:xfrm>
            <a:prstGeom prst="line">
              <a:avLst/>
            </a:prstGeom>
            <a:ln>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flipH="1" flipV="1">
              <a:off x="6123210" y="3827921"/>
              <a:ext cx="202042" cy="797"/>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000762" y="3727298"/>
              <a:ext cx="214314" cy="1588"/>
            </a:xfrm>
            <a:prstGeom prst="straightConnector1">
              <a:avLst/>
            </a:prstGeom>
            <a:ln>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71438" y="571480"/>
            <a:ext cx="1500166" cy="992509"/>
            <a:chOff x="71438" y="825325"/>
            <a:chExt cx="1500166" cy="992509"/>
          </a:xfrm>
        </p:grpSpPr>
        <p:grpSp>
          <p:nvGrpSpPr>
            <p:cNvPr id="12" name="Group 104"/>
            <p:cNvGrpSpPr/>
            <p:nvPr/>
          </p:nvGrpSpPr>
          <p:grpSpPr>
            <a:xfrm>
              <a:off x="71438" y="825325"/>
              <a:ext cx="1500166" cy="992509"/>
              <a:chOff x="71438" y="825325"/>
              <a:chExt cx="1500166" cy="992509"/>
            </a:xfrm>
          </p:grpSpPr>
          <p:grpSp>
            <p:nvGrpSpPr>
              <p:cNvPr id="13" name="Group 259"/>
              <p:cNvGrpSpPr/>
              <p:nvPr/>
            </p:nvGrpSpPr>
            <p:grpSpPr>
              <a:xfrm>
                <a:off x="71438" y="825325"/>
                <a:ext cx="1500166" cy="246221"/>
                <a:chOff x="0" y="825325"/>
                <a:chExt cx="1500166" cy="246221"/>
              </a:xfrm>
            </p:grpSpPr>
            <p:cxnSp>
              <p:nvCxnSpPr>
                <p:cNvPr id="154" name="Straight Arrow Connector 153"/>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0" y="825325"/>
                  <a:ext cx="1439740" cy="246221"/>
                </a:xfrm>
                <a:prstGeom prst="rect">
                  <a:avLst/>
                </a:prstGeom>
                <a:noFill/>
              </p:spPr>
              <p:txBody>
                <a:bodyPr wrap="square" rtlCol="0">
                  <a:spAutoFit/>
                </a:bodyPr>
                <a:lstStyle/>
                <a:p>
                  <a:pPr algn="r"/>
                  <a:r>
                    <a:rPr lang="en-GB" sz="1000" dirty="0" smtClean="0"/>
                    <a:t>GetItem(ID)</a:t>
                  </a:r>
                  <a:endParaRPr lang="en-US" sz="1000" dirty="0"/>
                </a:p>
              </p:txBody>
            </p:sp>
          </p:grpSp>
          <p:cxnSp>
            <p:nvCxnSpPr>
              <p:cNvPr id="104" name="Straight Arrow Connector 103"/>
              <p:cNvCxnSpPr/>
              <p:nvPr/>
            </p:nvCxnSpPr>
            <p:spPr>
              <a:xfrm>
                <a:off x="214282" y="1817833"/>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357158" y="1571612"/>
              <a:ext cx="868236" cy="246221"/>
            </a:xfrm>
            <a:prstGeom prst="rect">
              <a:avLst/>
            </a:prstGeom>
            <a:noFill/>
          </p:spPr>
          <p:txBody>
            <a:bodyPr wrap="square" rtlCol="0">
              <a:spAutoFit/>
            </a:bodyPr>
            <a:lstStyle/>
            <a:p>
              <a:pPr algn="r"/>
              <a:r>
                <a:rPr lang="en-GB" sz="1000" dirty="0" smtClean="0"/>
                <a:t>IDataItem</a:t>
              </a:r>
              <a:endParaRPr lang="en-US" sz="1000" dirty="0"/>
            </a:p>
          </p:txBody>
        </p:sp>
      </p:grpSp>
      <p:grpSp>
        <p:nvGrpSpPr>
          <p:cNvPr id="93" name="Group 89"/>
          <p:cNvGrpSpPr/>
          <p:nvPr/>
        </p:nvGrpSpPr>
        <p:grpSpPr>
          <a:xfrm>
            <a:off x="1714448" y="2032147"/>
            <a:ext cx="2571768" cy="1500198"/>
            <a:chOff x="1785918" y="2325523"/>
            <a:chExt cx="2571768" cy="1500198"/>
          </a:xfrm>
        </p:grpSpPr>
        <p:sp>
          <p:nvSpPr>
            <p:cNvPr id="94" name="Rectangle 93"/>
            <p:cNvSpPr/>
            <p:nvPr/>
          </p:nvSpPr>
          <p:spPr>
            <a:xfrm>
              <a:off x="1785918" y="2357429"/>
              <a:ext cx="2571768" cy="1468292"/>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857356" y="2325523"/>
              <a:ext cx="2428892" cy="285751"/>
            </a:xfrm>
            <a:prstGeom prst="rect">
              <a:avLst/>
            </a:prstGeom>
            <a:noFill/>
          </p:spPr>
          <p:txBody>
            <a:bodyPr wrap="square" rtlCol="0">
              <a:spAutoFit/>
            </a:bodyPr>
            <a:lstStyle/>
            <a:p>
              <a:r>
                <a:rPr lang="en-GB" sz="1200" b="1" dirty="0" smtClean="0">
                  <a:solidFill>
                    <a:srgbClr val="00B050"/>
                  </a:solidFill>
                </a:rPr>
                <a:t>[FOR EACH item in _items]</a:t>
              </a:r>
              <a:endParaRPr lang="en-US" sz="1200" b="1" dirty="0" smtClean="0">
                <a:solidFill>
                  <a:srgbClr val="00B050"/>
                </a:solidFill>
              </a:endParaRPr>
            </a:p>
          </p:txBody>
        </p:sp>
      </p:grpSp>
      <p:grpSp>
        <p:nvGrpSpPr>
          <p:cNvPr id="96" name="Group 89"/>
          <p:cNvGrpSpPr/>
          <p:nvPr/>
        </p:nvGrpSpPr>
        <p:grpSpPr>
          <a:xfrm>
            <a:off x="1785886" y="2889404"/>
            <a:ext cx="2428892" cy="571503"/>
            <a:chOff x="1785918" y="2325523"/>
            <a:chExt cx="2428892" cy="571503"/>
          </a:xfrm>
        </p:grpSpPr>
        <p:sp>
          <p:nvSpPr>
            <p:cNvPr id="97" name="Rectangle 96"/>
            <p:cNvSpPr/>
            <p:nvPr/>
          </p:nvSpPr>
          <p:spPr>
            <a:xfrm>
              <a:off x="1785918" y="2357429"/>
              <a:ext cx="2428892" cy="539597"/>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1857356" y="2325523"/>
              <a:ext cx="2357454" cy="285751"/>
            </a:xfrm>
            <a:prstGeom prst="rect">
              <a:avLst/>
            </a:prstGeom>
            <a:noFill/>
          </p:spPr>
          <p:txBody>
            <a:bodyPr wrap="square" rtlCol="0">
              <a:spAutoFit/>
            </a:bodyPr>
            <a:lstStyle/>
            <a:p>
              <a:r>
                <a:rPr lang="en-GB" sz="1200" b="1" dirty="0" smtClean="0">
                  <a:solidFill>
                    <a:srgbClr val="00B050"/>
                  </a:solidFill>
                </a:rPr>
                <a:t>[IF </a:t>
              </a:r>
              <a:r>
                <a:rPr lang="en-GB" sz="1200" b="1" dirty="0" err="1" smtClean="0">
                  <a:solidFill>
                    <a:srgbClr val="00B050"/>
                  </a:solidFill>
                </a:rPr>
                <a:t>propertyValue</a:t>
              </a:r>
              <a:r>
                <a:rPr lang="en-GB" sz="1200" b="1" dirty="0" smtClean="0">
                  <a:solidFill>
                    <a:srgbClr val="00B050"/>
                  </a:solidFill>
                </a:rPr>
                <a:t> = Value]</a:t>
              </a:r>
              <a:endParaRPr lang="en-US" sz="1200" b="1" dirty="0" smtClean="0">
                <a:solidFill>
                  <a:srgbClr val="00B050"/>
                </a:solidFill>
              </a:endParaRPr>
            </a:p>
          </p:txBody>
        </p:sp>
      </p:grpSp>
      <p:grpSp>
        <p:nvGrpSpPr>
          <p:cNvPr id="99" name="Group 59"/>
          <p:cNvGrpSpPr/>
          <p:nvPr/>
        </p:nvGrpSpPr>
        <p:grpSpPr>
          <a:xfrm>
            <a:off x="1643010" y="3103718"/>
            <a:ext cx="1928826" cy="246221"/>
            <a:chOff x="4572000" y="3257196"/>
            <a:chExt cx="1928826" cy="246221"/>
          </a:xfrm>
        </p:grpSpPr>
        <p:grpSp>
          <p:nvGrpSpPr>
            <p:cNvPr id="101" name="Group 62"/>
            <p:cNvGrpSpPr/>
            <p:nvPr/>
          </p:nvGrpSpPr>
          <p:grpSpPr>
            <a:xfrm flipH="1" flipV="1">
              <a:off x="4572002" y="3285716"/>
              <a:ext cx="215111" cy="188173"/>
              <a:chOff x="5999168" y="3804517"/>
              <a:chExt cx="215908" cy="126137"/>
            </a:xfrm>
          </p:grpSpPr>
          <p:cxnSp>
            <p:nvCxnSpPr>
              <p:cNvPr id="111" name="Straight Connector 110"/>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5400000" flipH="1" flipV="1">
                <a:off x="5937963" y="3867308"/>
                <a:ext cx="123209" cy="800"/>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6000762" y="3804517"/>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08" name="TextBox 107"/>
            <p:cNvSpPr txBox="1"/>
            <p:nvPr/>
          </p:nvSpPr>
          <p:spPr>
            <a:xfrm>
              <a:off x="4786314" y="3257196"/>
              <a:ext cx="1714512" cy="246221"/>
            </a:xfrm>
            <a:prstGeom prst="rect">
              <a:avLst/>
            </a:prstGeom>
            <a:noFill/>
          </p:spPr>
          <p:txBody>
            <a:bodyPr wrap="square" rtlCol="0">
              <a:spAutoFit/>
            </a:bodyPr>
            <a:lstStyle/>
            <a:p>
              <a:r>
                <a:rPr lang="en-GB" sz="1000" dirty="0" smtClean="0">
                  <a:solidFill>
                    <a:srgbClr val="0000FF"/>
                  </a:solidFill>
                </a:rPr>
                <a:t>Return item</a:t>
              </a:r>
              <a:endParaRPr lang="en-US" sz="1000" dirty="0" smtClean="0"/>
            </a:p>
          </p:txBody>
        </p:sp>
      </p:grpSp>
      <p:grpSp>
        <p:nvGrpSpPr>
          <p:cNvPr id="116" name="Group 62"/>
          <p:cNvGrpSpPr/>
          <p:nvPr/>
        </p:nvGrpSpPr>
        <p:grpSpPr>
          <a:xfrm flipH="1" flipV="1">
            <a:off x="1357301" y="2278375"/>
            <a:ext cx="214282" cy="1039659"/>
            <a:chOff x="6000760" y="3507868"/>
            <a:chExt cx="223837" cy="422786"/>
          </a:xfrm>
        </p:grpSpPr>
        <p:cxnSp>
          <p:nvCxnSpPr>
            <p:cNvPr id="117" name="Straight Connector 116"/>
            <p:cNvCxnSpPr/>
            <p:nvPr/>
          </p:nvCxnSpPr>
          <p:spPr>
            <a:xfrm>
              <a:off x="6000760" y="3929066"/>
              <a:ext cx="214314" cy="1588"/>
            </a:xfrm>
            <a:prstGeom prst="line">
              <a:avLst/>
            </a:prstGeom>
            <a:ln>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rot="5400000" flipH="1" flipV="1">
              <a:off x="6013478" y="3718221"/>
              <a:ext cx="421471" cy="767"/>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6000762" y="3507868"/>
              <a:ext cx="214314" cy="1588"/>
            </a:xfrm>
            <a:prstGeom prst="straightConnector1">
              <a:avLst/>
            </a:prstGeom>
            <a:ln>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grpSp>
      <p:grpSp>
        <p:nvGrpSpPr>
          <p:cNvPr id="121" name="Group 120"/>
          <p:cNvGrpSpPr/>
          <p:nvPr/>
        </p:nvGrpSpPr>
        <p:grpSpPr>
          <a:xfrm>
            <a:off x="71406" y="1774913"/>
            <a:ext cx="1500166" cy="1717902"/>
            <a:chOff x="71438" y="710967"/>
            <a:chExt cx="1500166" cy="1717902"/>
          </a:xfrm>
        </p:grpSpPr>
        <p:grpSp>
          <p:nvGrpSpPr>
            <p:cNvPr id="123" name="Group 104"/>
            <p:cNvGrpSpPr/>
            <p:nvPr/>
          </p:nvGrpSpPr>
          <p:grpSpPr>
            <a:xfrm>
              <a:off x="71438" y="710967"/>
              <a:ext cx="1500166" cy="1717902"/>
              <a:chOff x="71438" y="710967"/>
              <a:chExt cx="1500166" cy="1717902"/>
            </a:xfrm>
          </p:grpSpPr>
          <p:grpSp>
            <p:nvGrpSpPr>
              <p:cNvPr id="125" name="Group 259"/>
              <p:cNvGrpSpPr/>
              <p:nvPr/>
            </p:nvGrpSpPr>
            <p:grpSpPr>
              <a:xfrm>
                <a:off x="71438" y="710967"/>
                <a:ext cx="1500166" cy="400110"/>
                <a:chOff x="0" y="710967"/>
                <a:chExt cx="1500166" cy="400110"/>
              </a:xfrm>
            </p:grpSpPr>
            <p:cxnSp>
              <p:nvCxnSpPr>
                <p:cNvPr id="127" name="Straight Arrow Connector 126"/>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0" y="710967"/>
                  <a:ext cx="1439740" cy="400110"/>
                </a:xfrm>
                <a:prstGeom prst="rect">
                  <a:avLst/>
                </a:prstGeom>
                <a:noFill/>
              </p:spPr>
              <p:txBody>
                <a:bodyPr wrap="square" rtlCol="0">
                  <a:spAutoFit/>
                </a:bodyPr>
                <a:lstStyle/>
                <a:p>
                  <a:pPr algn="r"/>
                  <a:r>
                    <a:rPr lang="en-GB" sz="1000" dirty="0" smtClean="0"/>
                    <a:t>GetItem(</a:t>
                  </a:r>
                  <a:r>
                    <a:rPr lang="en-GB" sz="1000" dirty="0" err="1" smtClean="0"/>
                    <a:t>propertyEnum</a:t>
                  </a:r>
                  <a:r>
                    <a:rPr lang="en-GB" sz="1000" dirty="0" smtClean="0"/>
                    <a:t>, Value)</a:t>
                  </a:r>
                  <a:endParaRPr lang="en-US" sz="1000" dirty="0"/>
                </a:p>
              </p:txBody>
            </p:sp>
          </p:grpSp>
          <p:cxnSp>
            <p:nvCxnSpPr>
              <p:cNvPr id="126" name="Straight Arrow Connector 125"/>
              <p:cNvCxnSpPr/>
              <p:nvPr/>
            </p:nvCxnSpPr>
            <p:spPr>
              <a:xfrm>
                <a:off x="214282" y="2428868"/>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sp>
          <p:nvSpPr>
            <p:cNvPr id="124" name="TextBox 123"/>
            <p:cNvSpPr txBox="1"/>
            <p:nvPr/>
          </p:nvSpPr>
          <p:spPr>
            <a:xfrm>
              <a:off x="357158" y="2182647"/>
              <a:ext cx="868236" cy="246221"/>
            </a:xfrm>
            <a:prstGeom prst="rect">
              <a:avLst/>
            </a:prstGeom>
            <a:noFill/>
          </p:spPr>
          <p:txBody>
            <a:bodyPr wrap="square" rtlCol="0">
              <a:spAutoFit/>
            </a:bodyPr>
            <a:lstStyle/>
            <a:p>
              <a:pPr algn="r"/>
              <a:r>
                <a:rPr lang="en-GB" sz="1000" dirty="0" smtClean="0"/>
                <a:t>IDataItem</a:t>
              </a:r>
              <a:endParaRPr lang="en-US" sz="1000" dirty="0"/>
            </a:p>
          </p:txBody>
        </p:sp>
      </p:grpSp>
      <p:grpSp>
        <p:nvGrpSpPr>
          <p:cNvPr id="133" name="Group 132"/>
          <p:cNvGrpSpPr/>
          <p:nvPr/>
        </p:nvGrpSpPr>
        <p:grpSpPr>
          <a:xfrm>
            <a:off x="1643042" y="2246461"/>
            <a:ext cx="1357322" cy="542986"/>
            <a:chOff x="1571604" y="3814708"/>
            <a:chExt cx="1357322" cy="542986"/>
          </a:xfrm>
        </p:grpSpPr>
        <p:cxnSp>
          <p:nvCxnSpPr>
            <p:cNvPr id="129" name="Straight Arrow Connector 128"/>
            <p:cNvCxnSpPr/>
            <p:nvPr/>
          </p:nvCxnSpPr>
          <p:spPr>
            <a:xfrm>
              <a:off x="1571604" y="417528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1643042" y="3814708"/>
              <a:ext cx="1225458" cy="400110"/>
            </a:xfrm>
            <a:prstGeom prst="rect">
              <a:avLst/>
            </a:prstGeom>
            <a:noFill/>
          </p:spPr>
          <p:txBody>
            <a:bodyPr wrap="square" rtlCol="0">
              <a:spAutoFit/>
            </a:bodyPr>
            <a:lstStyle/>
            <a:p>
              <a:pPr algn="r"/>
              <a:r>
                <a:rPr lang="en-US" sz="1000" dirty="0" smtClean="0"/>
                <a:t>GetProperty(</a:t>
              </a:r>
            </a:p>
            <a:p>
              <a:pPr algn="r"/>
              <a:r>
                <a:rPr lang="en-US" sz="1000" dirty="0" err="1" smtClean="0"/>
                <a:t>propertyEnum</a:t>
              </a:r>
              <a:r>
                <a:rPr lang="en-US" sz="1000" dirty="0" smtClean="0"/>
                <a:t>)</a:t>
              </a:r>
              <a:endParaRPr lang="en-US" sz="1000" dirty="0"/>
            </a:p>
          </p:txBody>
        </p:sp>
        <p:cxnSp>
          <p:nvCxnSpPr>
            <p:cNvPr id="132" name="Straight Arrow Connector 131"/>
            <p:cNvCxnSpPr/>
            <p:nvPr/>
          </p:nvCxnSpPr>
          <p:spPr>
            <a:xfrm>
              <a:off x="1571604" y="4357693"/>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36" name="Group 135"/>
          <p:cNvGrpSpPr/>
          <p:nvPr/>
        </p:nvGrpSpPr>
        <p:grpSpPr>
          <a:xfrm>
            <a:off x="1071506" y="71414"/>
            <a:ext cx="1000164" cy="6643713"/>
            <a:chOff x="1071506" y="71414"/>
            <a:chExt cx="1000164" cy="6643713"/>
          </a:xfrm>
        </p:grpSpPr>
        <p:grpSp>
          <p:nvGrpSpPr>
            <p:cNvPr id="23" name="Group 70"/>
            <p:cNvGrpSpPr/>
            <p:nvPr/>
          </p:nvGrpSpPr>
          <p:grpSpPr>
            <a:xfrm>
              <a:off x="1071506" y="71414"/>
              <a:ext cx="1000164" cy="6643713"/>
              <a:chOff x="7715208" y="357166"/>
              <a:chExt cx="1000164" cy="6643713"/>
            </a:xfrm>
          </p:grpSpPr>
          <p:sp>
            <p:nvSpPr>
              <p:cNvPr id="131" name="Round Diagonal Corner Rectangle 130"/>
              <p:cNvSpPr/>
              <p:nvPr/>
            </p:nvSpPr>
            <p:spPr>
              <a:xfrm>
                <a:off x="7715208" y="357166"/>
                <a:ext cx="100016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DataItem</a:t>
                </a:r>
              </a:p>
              <a:p>
                <a:pPr algn="ctr"/>
                <a:r>
                  <a:rPr lang="en-GB" sz="1000" dirty="0" smtClean="0">
                    <a:solidFill>
                      <a:schemeClr val="tx1"/>
                    </a:solidFill>
                  </a:rPr>
                  <a:t>CollectionBase</a:t>
                </a:r>
                <a:endParaRPr lang="en-US" sz="1000" dirty="0">
                  <a:solidFill>
                    <a:schemeClr val="tx1"/>
                  </a:solidFill>
                </a:endParaRPr>
              </a:p>
            </p:txBody>
          </p:sp>
          <p:grpSp>
            <p:nvGrpSpPr>
              <p:cNvPr id="24" name="Group 76"/>
              <p:cNvGrpSpPr/>
              <p:nvPr/>
            </p:nvGrpSpPr>
            <p:grpSpPr>
              <a:xfrm>
                <a:off x="8215307" y="857233"/>
                <a:ext cx="71436" cy="6143646"/>
                <a:chOff x="5571285" y="858030"/>
                <a:chExt cx="71455" cy="21632965"/>
              </a:xfrm>
            </p:grpSpPr>
            <p:cxnSp>
              <p:nvCxnSpPr>
                <p:cNvPr id="63" name="Straight Connector 62"/>
                <p:cNvCxnSpPr/>
                <p:nvPr/>
              </p:nvCxnSpPr>
              <p:spPr>
                <a:xfrm rot="5400000">
                  <a:off x="-5244375" y="11673690"/>
                  <a:ext cx="21632965"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flipH="1">
                  <a:off x="5571326" y="1612667"/>
                  <a:ext cx="71414" cy="3075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sp>
          <p:nvSpPr>
            <p:cNvPr id="135" name="Rectangle 134"/>
            <p:cNvSpPr/>
            <p:nvPr/>
          </p:nvSpPr>
          <p:spPr>
            <a:xfrm flipH="1">
              <a:off x="1571603" y="2143116"/>
              <a:ext cx="71438" cy="135732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38" name="Group 137"/>
          <p:cNvGrpSpPr/>
          <p:nvPr/>
        </p:nvGrpSpPr>
        <p:grpSpPr>
          <a:xfrm>
            <a:off x="2500298" y="71414"/>
            <a:ext cx="928694" cy="6643710"/>
            <a:chOff x="2500298" y="71414"/>
            <a:chExt cx="928694" cy="6643710"/>
          </a:xfrm>
        </p:grpSpPr>
        <p:grpSp>
          <p:nvGrpSpPr>
            <p:cNvPr id="2" name="Group 70"/>
            <p:cNvGrpSpPr/>
            <p:nvPr/>
          </p:nvGrpSpPr>
          <p:grpSpPr>
            <a:xfrm>
              <a:off x="2500298" y="71414"/>
              <a:ext cx="928694" cy="6643710"/>
              <a:chOff x="7715272" y="357166"/>
              <a:chExt cx="928694" cy="6643710"/>
            </a:xfrm>
          </p:grpSpPr>
          <p:sp>
            <p:nvSpPr>
              <p:cNvPr id="120" name="Round Diagonal Corner Rectangle 119"/>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flipH="1">
              <a:off x="3000405" y="2571744"/>
              <a:ext cx="71396" cy="2143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70"/>
          <p:cNvGrpSpPr/>
          <p:nvPr/>
        </p:nvGrpSpPr>
        <p:grpSpPr>
          <a:xfrm>
            <a:off x="3929058" y="71414"/>
            <a:ext cx="928694" cy="6643710"/>
            <a:chOff x="7715272" y="357166"/>
            <a:chExt cx="928694" cy="6643710"/>
          </a:xfrm>
        </p:grpSpPr>
        <p:sp>
          <p:nvSpPr>
            <p:cNvPr id="144" name="Round Diagonal Corner Rectangle 143"/>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Xml</a:t>
              </a:r>
            </a:p>
            <a:p>
              <a:pPr algn="ctr"/>
              <a:r>
                <a:rPr lang="en-GB" sz="1000" dirty="0" smtClean="0">
                  <a:solidFill>
                    <a:schemeClr val="tx1"/>
                  </a:solidFill>
                </a:rPr>
                <a:t>Document</a:t>
              </a:r>
              <a:endParaRPr lang="en-US" sz="1000" dirty="0">
                <a:solidFill>
                  <a:schemeClr val="tx1"/>
                </a:solidFill>
              </a:endParaRPr>
            </a:p>
          </p:txBody>
        </p:sp>
        <p:cxnSp>
          <p:nvCxnSpPr>
            <p:cNvPr id="146" name="Straight Connector 145"/>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5" name="Group 70"/>
          <p:cNvGrpSpPr/>
          <p:nvPr/>
        </p:nvGrpSpPr>
        <p:grpSpPr>
          <a:xfrm>
            <a:off x="5357818" y="71414"/>
            <a:ext cx="1000132" cy="6643710"/>
            <a:chOff x="7715272" y="357166"/>
            <a:chExt cx="1000132" cy="6643710"/>
          </a:xfrm>
        </p:grpSpPr>
        <p:sp>
          <p:nvSpPr>
            <p:cNvPr id="168" name="Round Diagonal Corner Rectangle 167"/>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a:t>
              </a:r>
            </a:p>
            <a:p>
              <a:pPr algn="ctr"/>
              <a:r>
                <a:rPr lang="en-GB" sz="1000" dirty="0" smtClean="0">
                  <a:solidFill>
                    <a:schemeClr val="tx1"/>
                  </a:solidFill>
                </a:rPr>
                <a:t>Administrator</a:t>
              </a:r>
            </a:p>
          </p:txBody>
        </p:sp>
        <p:cxnSp>
          <p:nvCxnSpPr>
            <p:cNvPr id="170" name="Straight Connector 169"/>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6" name="Group 70"/>
          <p:cNvGrpSpPr/>
          <p:nvPr/>
        </p:nvGrpSpPr>
        <p:grpSpPr>
          <a:xfrm>
            <a:off x="6786578" y="71414"/>
            <a:ext cx="1071570" cy="6643710"/>
            <a:chOff x="7643834" y="357166"/>
            <a:chExt cx="1071570" cy="6643710"/>
          </a:xfrm>
        </p:grpSpPr>
        <p:sp>
          <p:nvSpPr>
            <p:cNvPr id="175" name="Round Diagonal Corner Rectangle 174"/>
            <p:cNvSpPr/>
            <p:nvPr/>
          </p:nvSpPr>
          <p:spPr>
            <a:xfrm>
              <a:off x="7643834" y="357166"/>
              <a:ext cx="1071570"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ConcreteData</a:t>
              </a:r>
              <a:endParaRPr lang="en-GB" sz="1000" dirty="0" smtClean="0">
                <a:solidFill>
                  <a:schemeClr val="tx1"/>
                </a:solidFill>
              </a:endParaRPr>
            </a:p>
            <a:p>
              <a:pPr algn="ctr"/>
              <a:r>
                <a:rPr lang="en-GB" sz="1000" dirty="0" err="1" smtClean="0">
                  <a:solidFill>
                    <a:schemeClr val="tx1"/>
                  </a:solidFill>
                </a:rPr>
                <a:t>ItemCollection</a:t>
              </a:r>
              <a:endParaRPr lang="en-GB" sz="1000" dirty="0" smtClean="0">
                <a:solidFill>
                  <a:schemeClr val="tx1"/>
                </a:solidFill>
              </a:endParaRPr>
            </a:p>
          </p:txBody>
        </p:sp>
        <p:cxnSp>
          <p:nvCxnSpPr>
            <p:cNvPr id="177" name="Straight Connector 176"/>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7" name="Group 59"/>
          <p:cNvGrpSpPr/>
          <p:nvPr/>
        </p:nvGrpSpPr>
        <p:grpSpPr>
          <a:xfrm>
            <a:off x="1643042" y="857232"/>
            <a:ext cx="1928826" cy="246221"/>
            <a:chOff x="4572000" y="3257196"/>
            <a:chExt cx="1928826" cy="246221"/>
          </a:xfrm>
        </p:grpSpPr>
        <p:grpSp>
          <p:nvGrpSpPr>
            <p:cNvPr id="8" name="Group 62"/>
            <p:cNvGrpSpPr/>
            <p:nvPr/>
          </p:nvGrpSpPr>
          <p:grpSpPr>
            <a:xfrm flipH="1" flipV="1">
              <a:off x="4572000" y="3285716"/>
              <a:ext cx="215111" cy="188173"/>
              <a:chOff x="5999168" y="3804517"/>
              <a:chExt cx="215908" cy="126137"/>
            </a:xfrm>
          </p:grpSpPr>
          <p:cxnSp>
            <p:nvCxnSpPr>
              <p:cNvPr id="205" name="Straight Connector 204"/>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flipH="1" flipV="1">
                <a:off x="5937963" y="3867308"/>
                <a:ext cx="123209" cy="800"/>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a:off x="6000762" y="3804517"/>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204" name="TextBox 203"/>
            <p:cNvSpPr txBox="1"/>
            <p:nvPr/>
          </p:nvSpPr>
          <p:spPr>
            <a:xfrm>
              <a:off x="4786314" y="3257196"/>
              <a:ext cx="1714512" cy="246221"/>
            </a:xfrm>
            <a:prstGeom prst="rect">
              <a:avLst/>
            </a:prstGeom>
            <a:noFill/>
          </p:spPr>
          <p:txBody>
            <a:bodyPr wrap="square" rtlCol="0">
              <a:spAutoFit/>
            </a:bodyPr>
            <a:lstStyle/>
            <a:p>
              <a:r>
                <a:rPr lang="en-GB" sz="1000" dirty="0" smtClean="0"/>
                <a:t>_</a:t>
              </a:r>
              <a:r>
                <a:rPr lang="en-GB" sz="1000" dirty="0" err="1" smtClean="0"/>
                <a:t>items.Remove</a:t>
              </a:r>
              <a:r>
                <a:rPr lang="en-GB" sz="1000" dirty="0" smtClean="0"/>
                <a:t>(IDataItem)</a:t>
              </a:r>
              <a:endParaRPr lang="en-US" sz="1000" dirty="0" smtClean="0"/>
            </a:p>
          </p:txBody>
        </p:sp>
      </p:grpSp>
      <p:grpSp>
        <p:nvGrpSpPr>
          <p:cNvPr id="11" name="Group 104"/>
          <p:cNvGrpSpPr/>
          <p:nvPr/>
        </p:nvGrpSpPr>
        <p:grpSpPr>
          <a:xfrm>
            <a:off x="71438" y="571480"/>
            <a:ext cx="1500166" cy="1143008"/>
            <a:chOff x="71438" y="825325"/>
            <a:chExt cx="1500166" cy="1143008"/>
          </a:xfrm>
        </p:grpSpPr>
        <p:grpSp>
          <p:nvGrpSpPr>
            <p:cNvPr id="12" name="Group 259"/>
            <p:cNvGrpSpPr/>
            <p:nvPr/>
          </p:nvGrpSpPr>
          <p:grpSpPr>
            <a:xfrm>
              <a:off x="71438" y="825325"/>
              <a:ext cx="1500166" cy="246221"/>
              <a:chOff x="0" y="825325"/>
              <a:chExt cx="1500166" cy="246221"/>
            </a:xfrm>
          </p:grpSpPr>
          <p:cxnSp>
            <p:nvCxnSpPr>
              <p:cNvPr id="154" name="Straight Arrow Connector 153"/>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0" y="825325"/>
                <a:ext cx="1439740" cy="246221"/>
              </a:xfrm>
              <a:prstGeom prst="rect">
                <a:avLst/>
              </a:prstGeom>
              <a:noFill/>
            </p:spPr>
            <p:txBody>
              <a:bodyPr wrap="square" rtlCol="0">
                <a:spAutoFit/>
              </a:bodyPr>
              <a:lstStyle/>
              <a:p>
                <a:pPr algn="r"/>
                <a:r>
                  <a:rPr lang="en-GB" sz="1000" dirty="0" smtClean="0"/>
                  <a:t>RemoveItem(IDataItem)</a:t>
                </a:r>
                <a:endParaRPr lang="en-US" sz="1000" dirty="0"/>
              </a:p>
            </p:txBody>
          </p:sp>
        </p:grpSp>
        <p:cxnSp>
          <p:nvCxnSpPr>
            <p:cNvPr id="104" name="Straight Arrow Connector 103"/>
            <p:cNvCxnSpPr/>
            <p:nvPr/>
          </p:nvCxnSpPr>
          <p:spPr>
            <a:xfrm>
              <a:off x="214282" y="1968332"/>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643042" y="1071546"/>
            <a:ext cx="1357322" cy="246221"/>
            <a:chOff x="1571604" y="3957584"/>
            <a:chExt cx="1357322" cy="246221"/>
          </a:xfrm>
        </p:grpSpPr>
        <p:cxnSp>
          <p:nvCxnSpPr>
            <p:cNvPr id="78" name="Straight Arrow Connector 77"/>
            <p:cNvCxnSpPr/>
            <p:nvPr/>
          </p:nvCxnSpPr>
          <p:spPr>
            <a:xfrm>
              <a:off x="1571604" y="417528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928794" y="3957584"/>
              <a:ext cx="939706" cy="246221"/>
            </a:xfrm>
            <a:prstGeom prst="rect">
              <a:avLst/>
            </a:prstGeom>
            <a:noFill/>
          </p:spPr>
          <p:txBody>
            <a:bodyPr wrap="square" rtlCol="0">
              <a:spAutoFit/>
            </a:bodyPr>
            <a:lstStyle/>
            <a:p>
              <a:pPr algn="r"/>
              <a:r>
                <a:rPr lang="en-US" sz="1000" dirty="0" smtClean="0"/>
                <a:t>Remove</a:t>
              </a:r>
              <a:endParaRPr lang="en-US" sz="1000" dirty="0"/>
            </a:p>
          </p:txBody>
        </p:sp>
      </p:grpSp>
      <p:grpSp>
        <p:nvGrpSpPr>
          <p:cNvPr id="86" name="Group 59"/>
          <p:cNvGrpSpPr/>
          <p:nvPr/>
        </p:nvGrpSpPr>
        <p:grpSpPr>
          <a:xfrm>
            <a:off x="1643044" y="1468267"/>
            <a:ext cx="2357452" cy="246221"/>
            <a:chOff x="4572002" y="3257196"/>
            <a:chExt cx="2357452" cy="246221"/>
          </a:xfrm>
        </p:grpSpPr>
        <p:grpSp>
          <p:nvGrpSpPr>
            <p:cNvPr id="87" name="Group 62"/>
            <p:cNvGrpSpPr/>
            <p:nvPr/>
          </p:nvGrpSpPr>
          <p:grpSpPr>
            <a:xfrm flipH="1" flipV="1">
              <a:off x="4572002" y="3285716"/>
              <a:ext cx="215111" cy="188173"/>
              <a:chOff x="5999168" y="3804517"/>
              <a:chExt cx="215908" cy="126137"/>
            </a:xfrm>
          </p:grpSpPr>
          <p:cxnSp>
            <p:nvCxnSpPr>
              <p:cNvPr id="90" name="Straight Connector 89"/>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flipH="1" flipV="1">
                <a:off x="5937963" y="3867308"/>
                <a:ext cx="123209" cy="800"/>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000762" y="3804517"/>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89" name="TextBox 88"/>
            <p:cNvSpPr txBox="1"/>
            <p:nvPr/>
          </p:nvSpPr>
          <p:spPr>
            <a:xfrm>
              <a:off x="4786314" y="3257196"/>
              <a:ext cx="2143140" cy="246221"/>
            </a:xfrm>
            <a:prstGeom prst="rect">
              <a:avLst/>
            </a:prstGeom>
            <a:noFill/>
          </p:spPr>
          <p:txBody>
            <a:bodyPr wrap="square" rtlCol="0">
              <a:spAutoFit/>
            </a:bodyPr>
            <a:lstStyle/>
            <a:p>
              <a:r>
                <a:rPr lang="en-GB" sz="1000" dirty="0" smtClean="0"/>
                <a:t>Raise event </a:t>
              </a:r>
              <a:r>
                <a:rPr lang="en-GB" sz="1000" dirty="0" err="1" smtClean="0">
                  <a:solidFill>
                    <a:srgbClr val="0000FF"/>
                  </a:solidFill>
                </a:rPr>
                <a:t>DataItemStatusChanged</a:t>
              </a:r>
              <a:endParaRPr lang="en-US" sz="1000" dirty="0" smtClean="0">
                <a:solidFill>
                  <a:srgbClr val="0000FF"/>
                </a:solidFill>
              </a:endParaRPr>
            </a:p>
          </p:txBody>
        </p:sp>
      </p:grpSp>
      <p:grpSp>
        <p:nvGrpSpPr>
          <p:cNvPr id="93" name="Group 104"/>
          <p:cNvGrpSpPr/>
          <p:nvPr/>
        </p:nvGrpSpPr>
        <p:grpSpPr>
          <a:xfrm>
            <a:off x="71406" y="1857364"/>
            <a:ext cx="1500166" cy="857257"/>
            <a:chOff x="71438" y="825325"/>
            <a:chExt cx="1500166" cy="857257"/>
          </a:xfrm>
        </p:grpSpPr>
        <p:grpSp>
          <p:nvGrpSpPr>
            <p:cNvPr id="96" name="Group 259"/>
            <p:cNvGrpSpPr/>
            <p:nvPr/>
          </p:nvGrpSpPr>
          <p:grpSpPr>
            <a:xfrm>
              <a:off x="71438" y="825325"/>
              <a:ext cx="1500166" cy="246221"/>
              <a:chOff x="0" y="825325"/>
              <a:chExt cx="1500166" cy="246221"/>
            </a:xfrm>
          </p:grpSpPr>
          <p:cxnSp>
            <p:nvCxnSpPr>
              <p:cNvPr id="100" name="Straight Arrow Connector 99"/>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0" y="825325"/>
                <a:ext cx="1439740" cy="246221"/>
              </a:xfrm>
              <a:prstGeom prst="rect">
                <a:avLst/>
              </a:prstGeom>
              <a:noFill/>
            </p:spPr>
            <p:txBody>
              <a:bodyPr wrap="square" rtlCol="0">
                <a:spAutoFit/>
              </a:bodyPr>
              <a:lstStyle/>
              <a:p>
                <a:pPr algn="r"/>
                <a:r>
                  <a:rPr lang="en-GB" sz="1000" dirty="0" smtClean="0"/>
                  <a:t>Clear()</a:t>
                </a:r>
                <a:endParaRPr lang="en-US" sz="1000" dirty="0"/>
              </a:p>
            </p:txBody>
          </p:sp>
        </p:grpSp>
        <p:cxnSp>
          <p:nvCxnSpPr>
            <p:cNvPr id="99" name="Straight Arrow Connector 98"/>
            <p:cNvCxnSpPr/>
            <p:nvPr/>
          </p:nvCxnSpPr>
          <p:spPr>
            <a:xfrm>
              <a:off x="214282" y="1682581"/>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02" name="Group 89"/>
          <p:cNvGrpSpPr/>
          <p:nvPr/>
        </p:nvGrpSpPr>
        <p:grpSpPr>
          <a:xfrm>
            <a:off x="1714448" y="2032147"/>
            <a:ext cx="2571768" cy="611035"/>
            <a:chOff x="1785918" y="2325523"/>
            <a:chExt cx="2571768" cy="611035"/>
          </a:xfrm>
        </p:grpSpPr>
        <p:sp>
          <p:nvSpPr>
            <p:cNvPr id="103" name="Rectangle 102"/>
            <p:cNvSpPr/>
            <p:nvPr/>
          </p:nvSpPr>
          <p:spPr>
            <a:xfrm>
              <a:off x="1785918" y="2357429"/>
              <a:ext cx="2571768" cy="579129"/>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1857356" y="2325523"/>
              <a:ext cx="2428892" cy="285751"/>
            </a:xfrm>
            <a:prstGeom prst="rect">
              <a:avLst/>
            </a:prstGeom>
            <a:noFill/>
          </p:spPr>
          <p:txBody>
            <a:bodyPr wrap="square" rtlCol="0">
              <a:spAutoFit/>
            </a:bodyPr>
            <a:lstStyle/>
            <a:p>
              <a:r>
                <a:rPr lang="en-GB" sz="1200" b="1" dirty="0" smtClean="0">
                  <a:solidFill>
                    <a:srgbClr val="00B050"/>
                  </a:solidFill>
                </a:rPr>
                <a:t>[FOR EACH item in _items]</a:t>
              </a:r>
              <a:endParaRPr lang="en-US" sz="1200" b="1" dirty="0" smtClean="0">
                <a:solidFill>
                  <a:srgbClr val="00B050"/>
                </a:solidFill>
              </a:endParaRPr>
            </a:p>
          </p:txBody>
        </p:sp>
      </p:grpSp>
      <p:grpSp>
        <p:nvGrpSpPr>
          <p:cNvPr id="106" name="Group 62"/>
          <p:cNvGrpSpPr/>
          <p:nvPr/>
        </p:nvGrpSpPr>
        <p:grpSpPr>
          <a:xfrm flipH="1" flipV="1">
            <a:off x="1357303" y="2278373"/>
            <a:ext cx="214293" cy="368715"/>
            <a:chOff x="6000760" y="3780713"/>
            <a:chExt cx="223849" cy="149941"/>
          </a:xfrm>
        </p:grpSpPr>
        <p:cxnSp>
          <p:nvCxnSpPr>
            <p:cNvPr id="107" name="Straight Connector 106"/>
            <p:cNvCxnSpPr/>
            <p:nvPr/>
          </p:nvCxnSpPr>
          <p:spPr>
            <a:xfrm>
              <a:off x="6000760" y="3929066"/>
              <a:ext cx="214314" cy="1588"/>
            </a:xfrm>
            <a:prstGeom prst="line">
              <a:avLst/>
            </a:prstGeom>
            <a:ln>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5400000" flipH="1" flipV="1">
              <a:off x="6150700" y="3855430"/>
              <a:ext cx="147039" cy="778"/>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6000761" y="3780713"/>
              <a:ext cx="214315" cy="1588"/>
            </a:xfrm>
            <a:prstGeom prst="straightConnector1">
              <a:avLst/>
            </a:prstGeom>
            <a:ln>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grpSp>
      <p:grpSp>
        <p:nvGrpSpPr>
          <p:cNvPr id="112" name="Group 59"/>
          <p:cNvGrpSpPr/>
          <p:nvPr/>
        </p:nvGrpSpPr>
        <p:grpSpPr>
          <a:xfrm>
            <a:off x="1643042" y="2325523"/>
            <a:ext cx="2357452" cy="246221"/>
            <a:chOff x="4572002" y="3257196"/>
            <a:chExt cx="2357452" cy="246221"/>
          </a:xfrm>
        </p:grpSpPr>
        <p:grpSp>
          <p:nvGrpSpPr>
            <p:cNvPr id="114" name="Group 62"/>
            <p:cNvGrpSpPr/>
            <p:nvPr/>
          </p:nvGrpSpPr>
          <p:grpSpPr>
            <a:xfrm flipH="1" flipV="1">
              <a:off x="4572004" y="3285716"/>
              <a:ext cx="215111" cy="188173"/>
              <a:chOff x="5999168" y="3804517"/>
              <a:chExt cx="215908" cy="126137"/>
            </a:xfrm>
          </p:grpSpPr>
          <p:cxnSp>
            <p:nvCxnSpPr>
              <p:cNvPr id="121" name="Straight Connector 120"/>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5400000" flipH="1" flipV="1">
                <a:off x="5937963" y="3867308"/>
                <a:ext cx="123209" cy="800"/>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6000762" y="3804517"/>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16" name="TextBox 115"/>
            <p:cNvSpPr txBox="1"/>
            <p:nvPr/>
          </p:nvSpPr>
          <p:spPr>
            <a:xfrm>
              <a:off x="4786314" y="3257196"/>
              <a:ext cx="2143140" cy="246221"/>
            </a:xfrm>
            <a:prstGeom prst="rect">
              <a:avLst/>
            </a:prstGeom>
            <a:noFill/>
          </p:spPr>
          <p:txBody>
            <a:bodyPr wrap="square" rtlCol="0">
              <a:spAutoFit/>
            </a:bodyPr>
            <a:lstStyle/>
            <a:p>
              <a:r>
                <a:rPr lang="en-GB" sz="1000" dirty="0" smtClean="0"/>
                <a:t>RemoveItem(item)</a:t>
              </a:r>
              <a:endParaRPr lang="en-US" sz="1000" dirty="0" smtClean="0"/>
            </a:p>
          </p:txBody>
        </p:sp>
      </p:grpSp>
      <p:grpSp>
        <p:nvGrpSpPr>
          <p:cNvPr id="134" name="Group 104"/>
          <p:cNvGrpSpPr/>
          <p:nvPr/>
        </p:nvGrpSpPr>
        <p:grpSpPr>
          <a:xfrm>
            <a:off x="71406" y="2786057"/>
            <a:ext cx="1500166" cy="1928827"/>
            <a:chOff x="71438" y="825325"/>
            <a:chExt cx="1500166" cy="1928827"/>
          </a:xfrm>
        </p:grpSpPr>
        <p:grpSp>
          <p:nvGrpSpPr>
            <p:cNvPr id="136" name="Group 259"/>
            <p:cNvGrpSpPr/>
            <p:nvPr/>
          </p:nvGrpSpPr>
          <p:grpSpPr>
            <a:xfrm>
              <a:off x="71438" y="825325"/>
              <a:ext cx="1500166" cy="246221"/>
              <a:chOff x="0" y="825325"/>
              <a:chExt cx="1500166" cy="246221"/>
            </a:xfrm>
          </p:grpSpPr>
          <p:cxnSp>
            <p:nvCxnSpPr>
              <p:cNvPr id="139" name="Straight Arrow Connector 138"/>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0" y="825325"/>
                <a:ext cx="1439740" cy="246221"/>
              </a:xfrm>
              <a:prstGeom prst="rect">
                <a:avLst/>
              </a:prstGeom>
              <a:noFill/>
            </p:spPr>
            <p:txBody>
              <a:bodyPr wrap="square" rtlCol="0">
                <a:spAutoFit/>
              </a:bodyPr>
              <a:lstStyle/>
              <a:p>
                <a:pPr algn="r"/>
                <a:r>
                  <a:rPr lang="en-GB" sz="1000" dirty="0" err="1" smtClean="0"/>
                  <a:t>GetNextID</a:t>
                </a:r>
                <a:r>
                  <a:rPr lang="en-GB" sz="1000" dirty="0" smtClean="0"/>
                  <a:t>()</a:t>
                </a:r>
                <a:endParaRPr lang="en-US" sz="1000" dirty="0"/>
              </a:p>
            </p:txBody>
          </p:sp>
        </p:grpSp>
        <p:cxnSp>
          <p:nvCxnSpPr>
            <p:cNvPr id="138" name="Straight Arrow Connector 137"/>
            <p:cNvCxnSpPr/>
            <p:nvPr/>
          </p:nvCxnSpPr>
          <p:spPr>
            <a:xfrm>
              <a:off x="214282" y="2754151"/>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41" name="Group 89"/>
          <p:cNvGrpSpPr/>
          <p:nvPr/>
        </p:nvGrpSpPr>
        <p:grpSpPr>
          <a:xfrm>
            <a:off x="1714448" y="3286124"/>
            <a:ext cx="2571768" cy="1143008"/>
            <a:chOff x="1785918" y="2325523"/>
            <a:chExt cx="2571768" cy="1143008"/>
          </a:xfrm>
        </p:grpSpPr>
        <p:sp>
          <p:nvSpPr>
            <p:cNvPr id="142" name="Rectangle 141"/>
            <p:cNvSpPr/>
            <p:nvPr/>
          </p:nvSpPr>
          <p:spPr>
            <a:xfrm>
              <a:off x="1785918" y="2357429"/>
              <a:ext cx="2571768" cy="1111102"/>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p:cNvSpPr txBox="1"/>
            <p:nvPr/>
          </p:nvSpPr>
          <p:spPr>
            <a:xfrm>
              <a:off x="1857356" y="2325523"/>
              <a:ext cx="2428892" cy="285751"/>
            </a:xfrm>
            <a:prstGeom prst="rect">
              <a:avLst/>
            </a:prstGeom>
            <a:noFill/>
          </p:spPr>
          <p:txBody>
            <a:bodyPr wrap="square" rtlCol="0">
              <a:spAutoFit/>
            </a:bodyPr>
            <a:lstStyle/>
            <a:p>
              <a:r>
                <a:rPr lang="en-GB" sz="1200" b="1" dirty="0" smtClean="0">
                  <a:solidFill>
                    <a:srgbClr val="00B050"/>
                  </a:solidFill>
                </a:rPr>
                <a:t>[FOR EACH item in _items]</a:t>
              </a:r>
              <a:endParaRPr lang="en-US" sz="1200" b="1" dirty="0" smtClean="0">
                <a:solidFill>
                  <a:srgbClr val="00B050"/>
                </a:solidFill>
              </a:endParaRPr>
            </a:p>
          </p:txBody>
        </p:sp>
      </p:grpSp>
      <p:grpSp>
        <p:nvGrpSpPr>
          <p:cNvPr id="145" name="Group 62"/>
          <p:cNvGrpSpPr/>
          <p:nvPr/>
        </p:nvGrpSpPr>
        <p:grpSpPr>
          <a:xfrm flipH="1" flipV="1">
            <a:off x="1357303" y="3417498"/>
            <a:ext cx="214305" cy="940200"/>
            <a:chOff x="6000760" y="3548313"/>
            <a:chExt cx="223862" cy="382341"/>
          </a:xfrm>
        </p:grpSpPr>
        <p:cxnSp>
          <p:nvCxnSpPr>
            <p:cNvPr id="147" name="Straight Connector 146"/>
            <p:cNvCxnSpPr/>
            <p:nvPr/>
          </p:nvCxnSpPr>
          <p:spPr>
            <a:xfrm>
              <a:off x="6000760" y="3929066"/>
              <a:ext cx="214314" cy="1588"/>
            </a:xfrm>
            <a:prstGeom prst="line">
              <a:avLst/>
            </a:prstGeom>
            <a:ln>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5400000" flipH="1" flipV="1">
              <a:off x="6033709" y="3738433"/>
              <a:ext cx="381033" cy="793"/>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6000761" y="3548314"/>
              <a:ext cx="214315" cy="1588"/>
            </a:xfrm>
            <a:prstGeom prst="straightConnector1">
              <a:avLst/>
            </a:prstGeom>
            <a:ln>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grpSp>
      <p:grpSp>
        <p:nvGrpSpPr>
          <p:cNvPr id="150" name="Group 59"/>
          <p:cNvGrpSpPr/>
          <p:nvPr/>
        </p:nvGrpSpPr>
        <p:grpSpPr>
          <a:xfrm>
            <a:off x="1643042" y="3000372"/>
            <a:ext cx="2357452" cy="246221"/>
            <a:chOff x="4572002" y="3257196"/>
            <a:chExt cx="2357452" cy="246221"/>
          </a:xfrm>
        </p:grpSpPr>
        <p:grpSp>
          <p:nvGrpSpPr>
            <p:cNvPr id="151" name="Group 62"/>
            <p:cNvGrpSpPr/>
            <p:nvPr/>
          </p:nvGrpSpPr>
          <p:grpSpPr>
            <a:xfrm flipH="1" flipV="1">
              <a:off x="4572006" y="3285716"/>
              <a:ext cx="215111" cy="188173"/>
              <a:chOff x="5999168" y="3804517"/>
              <a:chExt cx="215908" cy="126137"/>
            </a:xfrm>
          </p:grpSpPr>
          <p:cxnSp>
            <p:nvCxnSpPr>
              <p:cNvPr id="153" name="Straight Connector 152"/>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rot="5400000" flipH="1" flipV="1">
                <a:off x="5937963" y="3867308"/>
                <a:ext cx="123209" cy="800"/>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a:off x="6000762" y="3804517"/>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52" name="TextBox 151"/>
            <p:cNvSpPr txBox="1"/>
            <p:nvPr/>
          </p:nvSpPr>
          <p:spPr>
            <a:xfrm>
              <a:off x="4786314" y="3257196"/>
              <a:ext cx="2143140" cy="246221"/>
            </a:xfrm>
            <a:prstGeom prst="rect">
              <a:avLst/>
            </a:prstGeom>
            <a:noFill/>
          </p:spPr>
          <p:txBody>
            <a:bodyPr wrap="square" rtlCol="0">
              <a:spAutoFit/>
            </a:bodyPr>
            <a:lstStyle/>
            <a:p>
              <a:r>
                <a:rPr lang="en-GB" sz="1000" dirty="0" smtClean="0">
                  <a:solidFill>
                    <a:srgbClr val="0000FF"/>
                  </a:solidFill>
                </a:rPr>
                <a:t>Highest = 0</a:t>
              </a:r>
              <a:endParaRPr lang="en-US" sz="1000" dirty="0" smtClean="0">
                <a:solidFill>
                  <a:srgbClr val="0000FF"/>
                </a:solidFill>
              </a:endParaRPr>
            </a:p>
          </p:txBody>
        </p:sp>
      </p:grpSp>
      <p:grpSp>
        <p:nvGrpSpPr>
          <p:cNvPr id="162" name="Group 161"/>
          <p:cNvGrpSpPr/>
          <p:nvPr/>
        </p:nvGrpSpPr>
        <p:grpSpPr>
          <a:xfrm>
            <a:off x="1643042" y="3429000"/>
            <a:ext cx="1357322" cy="370102"/>
            <a:chOff x="1643042" y="3429000"/>
            <a:chExt cx="1357322" cy="370102"/>
          </a:xfrm>
        </p:grpSpPr>
        <p:grpSp>
          <p:nvGrpSpPr>
            <p:cNvPr id="158" name="Group 157"/>
            <p:cNvGrpSpPr/>
            <p:nvPr/>
          </p:nvGrpSpPr>
          <p:grpSpPr>
            <a:xfrm>
              <a:off x="1643042" y="3429000"/>
              <a:ext cx="1357322" cy="246221"/>
              <a:chOff x="1571604" y="3957584"/>
              <a:chExt cx="1357322" cy="246221"/>
            </a:xfrm>
          </p:grpSpPr>
          <p:cxnSp>
            <p:nvCxnSpPr>
              <p:cNvPr id="159" name="Straight Arrow Connector 158"/>
              <p:cNvCxnSpPr/>
              <p:nvPr/>
            </p:nvCxnSpPr>
            <p:spPr>
              <a:xfrm>
                <a:off x="1571604" y="417528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1928794" y="3957584"/>
                <a:ext cx="939706" cy="246221"/>
              </a:xfrm>
              <a:prstGeom prst="rect">
                <a:avLst/>
              </a:prstGeom>
              <a:noFill/>
            </p:spPr>
            <p:txBody>
              <a:bodyPr wrap="square" rtlCol="0">
                <a:spAutoFit/>
              </a:bodyPr>
              <a:lstStyle/>
              <a:p>
                <a:pPr algn="r"/>
                <a:r>
                  <a:rPr lang="en-US" sz="1000" dirty="0" smtClean="0"/>
                  <a:t>ID</a:t>
                </a:r>
                <a:endParaRPr lang="en-US" sz="1000" dirty="0"/>
              </a:p>
            </p:txBody>
          </p:sp>
        </p:grpSp>
        <p:cxnSp>
          <p:nvCxnSpPr>
            <p:cNvPr id="161" name="Straight Arrow Connector 160"/>
            <p:cNvCxnSpPr/>
            <p:nvPr/>
          </p:nvCxnSpPr>
          <p:spPr>
            <a:xfrm>
              <a:off x="1643042" y="3799101"/>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63" name="Group 89"/>
          <p:cNvGrpSpPr/>
          <p:nvPr/>
        </p:nvGrpSpPr>
        <p:grpSpPr>
          <a:xfrm>
            <a:off x="1785918" y="3857628"/>
            <a:ext cx="2500330" cy="500067"/>
            <a:chOff x="1785918" y="2325523"/>
            <a:chExt cx="2500330" cy="500067"/>
          </a:xfrm>
        </p:grpSpPr>
        <p:sp>
          <p:nvSpPr>
            <p:cNvPr id="164" name="Rectangle 163"/>
            <p:cNvSpPr/>
            <p:nvPr/>
          </p:nvSpPr>
          <p:spPr>
            <a:xfrm>
              <a:off x="1785918" y="2357430"/>
              <a:ext cx="2428892" cy="468160"/>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extBox 164"/>
            <p:cNvSpPr txBox="1"/>
            <p:nvPr/>
          </p:nvSpPr>
          <p:spPr>
            <a:xfrm>
              <a:off x="1857356" y="2325523"/>
              <a:ext cx="2428892" cy="285751"/>
            </a:xfrm>
            <a:prstGeom prst="rect">
              <a:avLst/>
            </a:prstGeom>
            <a:noFill/>
          </p:spPr>
          <p:txBody>
            <a:bodyPr wrap="square" rtlCol="0">
              <a:spAutoFit/>
            </a:bodyPr>
            <a:lstStyle/>
            <a:p>
              <a:r>
                <a:rPr lang="en-GB" sz="1200" b="1" dirty="0" smtClean="0">
                  <a:solidFill>
                    <a:srgbClr val="00B050"/>
                  </a:solidFill>
                </a:rPr>
                <a:t>[IF ID &gt;= Highest THEN]</a:t>
              </a:r>
              <a:endParaRPr lang="en-US" sz="1200" b="1" dirty="0" smtClean="0">
                <a:solidFill>
                  <a:srgbClr val="00B050"/>
                </a:solidFill>
              </a:endParaRPr>
            </a:p>
          </p:txBody>
        </p:sp>
      </p:grpSp>
      <p:grpSp>
        <p:nvGrpSpPr>
          <p:cNvPr id="166" name="Group 59"/>
          <p:cNvGrpSpPr/>
          <p:nvPr/>
        </p:nvGrpSpPr>
        <p:grpSpPr>
          <a:xfrm>
            <a:off x="1643042" y="4071942"/>
            <a:ext cx="2357452" cy="246221"/>
            <a:chOff x="4572002" y="3257196"/>
            <a:chExt cx="2357452" cy="246221"/>
          </a:xfrm>
        </p:grpSpPr>
        <p:grpSp>
          <p:nvGrpSpPr>
            <p:cNvPr id="167" name="Group 62"/>
            <p:cNvGrpSpPr/>
            <p:nvPr/>
          </p:nvGrpSpPr>
          <p:grpSpPr>
            <a:xfrm flipH="1" flipV="1">
              <a:off x="4572008" y="3285716"/>
              <a:ext cx="215111" cy="188173"/>
              <a:chOff x="5999168" y="3804517"/>
              <a:chExt cx="215908" cy="126137"/>
            </a:xfrm>
          </p:grpSpPr>
          <p:cxnSp>
            <p:nvCxnSpPr>
              <p:cNvPr id="171" name="Straight Connector 170"/>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rot="5400000" flipH="1" flipV="1">
                <a:off x="5937963" y="3867308"/>
                <a:ext cx="123209" cy="800"/>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a:off x="6000762" y="3804517"/>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69" name="TextBox 168"/>
            <p:cNvSpPr txBox="1"/>
            <p:nvPr/>
          </p:nvSpPr>
          <p:spPr>
            <a:xfrm>
              <a:off x="4786314" y="3257196"/>
              <a:ext cx="2143140" cy="246221"/>
            </a:xfrm>
            <a:prstGeom prst="rect">
              <a:avLst/>
            </a:prstGeom>
            <a:noFill/>
          </p:spPr>
          <p:txBody>
            <a:bodyPr wrap="square" rtlCol="0">
              <a:spAutoFit/>
            </a:bodyPr>
            <a:lstStyle/>
            <a:p>
              <a:r>
                <a:rPr lang="en-GB" sz="1000" dirty="0" smtClean="0">
                  <a:solidFill>
                    <a:srgbClr val="0000FF"/>
                  </a:solidFill>
                </a:rPr>
                <a:t>Highest = ID</a:t>
              </a:r>
              <a:endParaRPr lang="en-US" sz="1000" dirty="0" smtClean="0">
                <a:solidFill>
                  <a:srgbClr val="0000FF"/>
                </a:solidFill>
              </a:endParaRPr>
            </a:p>
          </p:txBody>
        </p:sp>
      </p:grpSp>
      <p:grpSp>
        <p:nvGrpSpPr>
          <p:cNvPr id="174" name="Group 59"/>
          <p:cNvGrpSpPr/>
          <p:nvPr/>
        </p:nvGrpSpPr>
        <p:grpSpPr>
          <a:xfrm>
            <a:off x="1643042" y="4468663"/>
            <a:ext cx="2357452" cy="246221"/>
            <a:chOff x="4572002" y="3257196"/>
            <a:chExt cx="2357452" cy="246221"/>
          </a:xfrm>
        </p:grpSpPr>
        <p:grpSp>
          <p:nvGrpSpPr>
            <p:cNvPr id="176" name="Group 62"/>
            <p:cNvGrpSpPr/>
            <p:nvPr/>
          </p:nvGrpSpPr>
          <p:grpSpPr>
            <a:xfrm flipH="1" flipV="1">
              <a:off x="4572008" y="3285716"/>
              <a:ext cx="215111" cy="188173"/>
              <a:chOff x="5999168" y="3804517"/>
              <a:chExt cx="215908" cy="126137"/>
            </a:xfrm>
          </p:grpSpPr>
          <p:cxnSp>
            <p:nvCxnSpPr>
              <p:cNvPr id="179" name="Straight Connector 178"/>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rot="5400000" flipH="1" flipV="1">
                <a:off x="5937963" y="3867308"/>
                <a:ext cx="123209" cy="800"/>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6000762" y="3804517"/>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4786314" y="3257196"/>
              <a:ext cx="2143140" cy="246221"/>
            </a:xfrm>
            <a:prstGeom prst="rect">
              <a:avLst/>
            </a:prstGeom>
            <a:noFill/>
          </p:spPr>
          <p:txBody>
            <a:bodyPr wrap="square" rtlCol="0">
              <a:spAutoFit/>
            </a:bodyPr>
            <a:lstStyle/>
            <a:p>
              <a:r>
                <a:rPr lang="en-GB" sz="1000" dirty="0" smtClean="0">
                  <a:solidFill>
                    <a:srgbClr val="0000FF"/>
                  </a:solidFill>
                </a:rPr>
                <a:t>Return Highest + 1</a:t>
              </a:r>
              <a:endParaRPr lang="en-US" sz="1000" dirty="0" smtClean="0">
                <a:solidFill>
                  <a:srgbClr val="0000FF"/>
                </a:solidFill>
              </a:endParaRPr>
            </a:p>
          </p:txBody>
        </p:sp>
      </p:grpSp>
      <p:grpSp>
        <p:nvGrpSpPr>
          <p:cNvPr id="184" name="Group 183"/>
          <p:cNvGrpSpPr/>
          <p:nvPr/>
        </p:nvGrpSpPr>
        <p:grpSpPr>
          <a:xfrm>
            <a:off x="1071506" y="71414"/>
            <a:ext cx="1000164" cy="6643713"/>
            <a:chOff x="1071506" y="71414"/>
            <a:chExt cx="1000164" cy="6643713"/>
          </a:xfrm>
        </p:grpSpPr>
        <p:grpSp>
          <p:nvGrpSpPr>
            <p:cNvPr id="22" name="Group 135"/>
            <p:cNvGrpSpPr/>
            <p:nvPr/>
          </p:nvGrpSpPr>
          <p:grpSpPr>
            <a:xfrm>
              <a:off x="1071506" y="71414"/>
              <a:ext cx="1000164" cy="6643713"/>
              <a:chOff x="1071506" y="71414"/>
              <a:chExt cx="1000164" cy="6643713"/>
            </a:xfrm>
          </p:grpSpPr>
          <p:grpSp>
            <p:nvGrpSpPr>
              <p:cNvPr id="23" name="Group 70"/>
              <p:cNvGrpSpPr/>
              <p:nvPr/>
            </p:nvGrpSpPr>
            <p:grpSpPr>
              <a:xfrm>
                <a:off x="1071506" y="71414"/>
                <a:ext cx="1000164" cy="6643713"/>
                <a:chOff x="7715208" y="357166"/>
                <a:chExt cx="1000164" cy="6643713"/>
              </a:xfrm>
            </p:grpSpPr>
            <p:sp>
              <p:nvSpPr>
                <p:cNvPr id="131" name="Round Diagonal Corner Rectangle 130"/>
                <p:cNvSpPr/>
                <p:nvPr/>
              </p:nvSpPr>
              <p:spPr>
                <a:xfrm>
                  <a:off x="7715208" y="357166"/>
                  <a:ext cx="100016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DataItem</a:t>
                  </a:r>
                </a:p>
                <a:p>
                  <a:pPr algn="ctr"/>
                  <a:r>
                    <a:rPr lang="en-GB" sz="1000" dirty="0" smtClean="0">
                      <a:solidFill>
                        <a:schemeClr val="tx1"/>
                      </a:solidFill>
                    </a:rPr>
                    <a:t>CollectionBase</a:t>
                  </a:r>
                  <a:endParaRPr lang="en-US" sz="1000" dirty="0">
                    <a:solidFill>
                      <a:schemeClr val="tx1"/>
                    </a:solidFill>
                  </a:endParaRPr>
                </a:p>
              </p:txBody>
            </p:sp>
            <p:grpSp>
              <p:nvGrpSpPr>
                <p:cNvPr id="24" name="Group 76"/>
                <p:cNvGrpSpPr/>
                <p:nvPr/>
              </p:nvGrpSpPr>
              <p:grpSpPr>
                <a:xfrm>
                  <a:off x="8215307" y="857233"/>
                  <a:ext cx="71436" cy="6143646"/>
                  <a:chOff x="5571285" y="858030"/>
                  <a:chExt cx="71455" cy="21632965"/>
                </a:xfrm>
              </p:grpSpPr>
              <p:cxnSp>
                <p:nvCxnSpPr>
                  <p:cNvPr id="63" name="Straight Connector 62"/>
                  <p:cNvCxnSpPr/>
                  <p:nvPr/>
                </p:nvCxnSpPr>
                <p:spPr>
                  <a:xfrm rot="5400000">
                    <a:off x="-5244375" y="11673690"/>
                    <a:ext cx="21632965"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flipH="1">
                    <a:off x="5571325" y="1612667"/>
                    <a:ext cx="71415" cy="352165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sp>
            <p:nvSpPr>
              <p:cNvPr id="135" name="Rectangle 134"/>
              <p:cNvSpPr/>
              <p:nvPr/>
            </p:nvSpPr>
            <p:spPr>
              <a:xfrm flipH="1">
                <a:off x="1571602" y="2143116"/>
                <a:ext cx="71439" cy="6429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83" name="Rectangle 182"/>
            <p:cNvSpPr/>
            <p:nvPr/>
          </p:nvSpPr>
          <p:spPr>
            <a:xfrm flipH="1">
              <a:off x="1571604" y="3000372"/>
              <a:ext cx="71438" cy="17859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86" name="Group 185"/>
          <p:cNvGrpSpPr/>
          <p:nvPr/>
        </p:nvGrpSpPr>
        <p:grpSpPr>
          <a:xfrm>
            <a:off x="2500298" y="71414"/>
            <a:ext cx="928694" cy="6643710"/>
            <a:chOff x="2500298" y="71414"/>
            <a:chExt cx="928694" cy="6643710"/>
          </a:xfrm>
        </p:grpSpPr>
        <p:grpSp>
          <p:nvGrpSpPr>
            <p:cNvPr id="25" name="Group 137"/>
            <p:cNvGrpSpPr/>
            <p:nvPr/>
          </p:nvGrpSpPr>
          <p:grpSpPr>
            <a:xfrm>
              <a:off x="2500298" y="71414"/>
              <a:ext cx="928694" cy="6643710"/>
              <a:chOff x="2500298" y="71414"/>
              <a:chExt cx="928694" cy="6643710"/>
            </a:xfrm>
          </p:grpSpPr>
          <p:grpSp>
            <p:nvGrpSpPr>
              <p:cNvPr id="26" name="Group 70"/>
              <p:cNvGrpSpPr/>
              <p:nvPr/>
            </p:nvGrpSpPr>
            <p:grpSpPr>
              <a:xfrm>
                <a:off x="2500298" y="71414"/>
                <a:ext cx="928694" cy="6643710"/>
                <a:chOff x="7715272" y="357166"/>
                <a:chExt cx="928694" cy="6643710"/>
              </a:xfrm>
            </p:grpSpPr>
            <p:sp>
              <p:nvSpPr>
                <p:cNvPr id="120" name="Round Diagonal Corner Rectangle 119"/>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flipH="1">
                <a:off x="3000404" y="1285861"/>
                <a:ext cx="71397" cy="1428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85" name="Rectangle 184"/>
            <p:cNvSpPr/>
            <p:nvPr/>
          </p:nvSpPr>
          <p:spPr>
            <a:xfrm flipH="1">
              <a:off x="3000406" y="3643315"/>
              <a:ext cx="71396" cy="14287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89"/>
          <p:cNvGrpSpPr/>
          <p:nvPr/>
        </p:nvGrpSpPr>
        <p:grpSpPr>
          <a:xfrm>
            <a:off x="1714448" y="714356"/>
            <a:ext cx="2571768" cy="1143008"/>
            <a:chOff x="1785918" y="2325523"/>
            <a:chExt cx="2571768" cy="1143008"/>
          </a:xfrm>
        </p:grpSpPr>
        <p:sp>
          <p:nvSpPr>
            <p:cNvPr id="108" name="Rectangle 107"/>
            <p:cNvSpPr/>
            <p:nvPr/>
          </p:nvSpPr>
          <p:spPr>
            <a:xfrm>
              <a:off x="1785918" y="2357429"/>
              <a:ext cx="2571768" cy="1111102"/>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1857356" y="2325523"/>
              <a:ext cx="2428892" cy="285751"/>
            </a:xfrm>
            <a:prstGeom prst="rect">
              <a:avLst/>
            </a:prstGeom>
            <a:noFill/>
          </p:spPr>
          <p:txBody>
            <a:bodyPr wrap="square" rtlCol="0">
              <a:spAutoFit/>
            </a:bodyPr>
            <a:lstStyle/>
            <a:p>
              <a:r>
                <a:rPr lang="en-GB" sz="1200" b="1" dirty="0" smtClean="0">
                  <a:solidFill>
                    <a:srgbClr val="00B050"/>
                  </a:solidFill>
                </a:rPr>
                <a:t>[FOR EACH item in _items]</a:t>
              </a:r>
              <a:endParaRPr lang="en-US" sz="1200" b="1" dirty="0" smtClean="0">
                <a:solidFill>
                  <a:srgbClr val="00B050"/>
                </a:solidFill>
              </a:endParaRPr>
            </a:p>
          </p:txBody>
        </p:sp>
      </p:grpSp>
      <p:grpSp>
        <p:nvGrpSpPr>
          <p:cNvPr id="118" name="Group 89"/>
          <p:cNvGrpSpPr/>
          <p:nvPr/>
        </p:nvGrpSpPr>
        <p:grpSpPr>
          <a:xfrm>
            <a:off x="1785918" y="1285860"/>
            <a:ext cx="2500330" cy="500067"/>
            <a:chOff x="1785918" y="2325523"/>
            <a:chExt cx="2500330" cy="500067"/>
          </a:xfrm>
        </p:grpSpPr>
        <p:sp>
          <p:nvSpPr>
            <p:cNvPr id="119" name="Rectangle 118"/>
            <p:cNvSpPr/>
            <p:nvPr/>
          </p:nvSpPr>
          <p:spPr>
            <a:xfrm>
              <a:off x="1785918" y="2357430"/>
              <a:ext cx="2428892" cy="468160"/>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1857356" y="2325523"/>
              <a:ext cx="2428892" cy="285751"/>
            </a:xfrm>
            <a:prstGeom prst="rect">
              <a:avLst/>
            </a:prstGeom>
            <a:noFill/>
          </p:spPr>
          <p:txBody>
            <a:bodyPr wrap="square" rtlCol="0">
              <a:spAutoFit/>
            </a:bodyPr>
            <a:lstStyle/>
            <a:p>
              <a:r>
                <a:rPr lang="en-GB" sz="1200" b="1" dirty="0" smtClean="0">
                  <a:solidFill>
                    <a:srgbClr val="00B050"/>
                  </a:solidFill>
                </a:rPr>
                <a:t>[IF item ID = ID THEN]</a:t>
              </a:r>
              <a:endParaRPr lang="en-US" sz="1200" b="1" dirty="0" smtClean="0">
                <a:solidFill>
                  <a:srgbClr val="00B050"/>
                </a:solidFill>
              </a:endParaRPr>
            </a:p>
          </p:txBody>
        </p:sp>
      </p:grpSp>
      <p:grpSp>
        <p:nvGrpSpPr>
          <p:cNvPr id="2" name="Group 70"/>
          <p:cNvGrpSpPr/>
          <p:nvPr/>
        </p:nvGrpSpPr>
        <p:grpSpPr>
          <a:xfrm>
            <a:off x="3929058" y="71414"/>
            <a:ext cx="928694" cy="6643710"/>
            <a:chOff x="7715272" y="357166"/>
            <a:chExt cx="928694" cy="6643710"/>
          </a:xfrm>
        </p:grpSpPr>
        <p:sp>
          <p:nvSpPr>
            <p:cNvPr id="144" name="Round Diagonal Corner Rectangle 143"/>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Xml</a:t>
              </a:r>
            </a:p>
            <a:p>
              <a:pPr algn="ctr"/>
              <a:r>
                <a:rPr lang="en-GB" sz="1000" dirty="0" smtClean="0">
                  <a:solidFill>
                    <a:schemeClr val="tx1"/>
                  </a:solidFill>
                </a:rPr>
                <a:t>Document</a:t>
              </a:r>
              <a:endParaRPr lang="en-US" sz="1000" dirty="0">
                <a:solidFill>
                  <a:schemeClr val="tx1"/>
                </a:solidFill>
              </a:endParaRPr>
            </a:p>
          </p:txBody>
        </p:sp>
        <p:cxnSp>
          <p:nvCxnSpPr>
            <p:cNvPr id="146" name="Straight Connector 145"/>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3" name="Group 70"/>
          <p:cNvGrpSpPr/>
          <p:nvPr/>
        </p:nvGrpSpPr>
        <p:grpSpPr>
          <a:xfrm>
            <a:off x="5357818" y="71414"/>
            <a:ext cx="1000132" cy="6643710"/>
            <a:chOff x="7715272" y="357166"/>
            <a:chExt cx="1000132" cy="6643710"/>
          </a:xfrm>
        </p:grpSpPr>
        <p:sp>
          <p:nvSpPr>
            <p:cNvPr id="168" name="Round Diagonal Corner Rectangle 167"/>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a:t>
              </a:r>
            </a:p>
            <a:p>
              <a:pPr algn="ctr"/>
              <a:r>
                <a:rPr lang="en-GB" sz="1000" dirty="0" smtClean="0">
                  <a:solidFill>
                    <a:schemeClr val="tx1"/>
                  </a:solidFill>
                </a:rPr>
                <a:t>Administrator</a:t>
              </a:r>
            </a:p>
          </p:txBody>
        </p:sp>
        <p:cxnSp>
          <p:nvCxnSpPr>
            <p:cNvPr id="170" name="Straight Connector 169"/>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4" name="Group 70"/>
          <p:cNvGrpSpPr/>
          <p:nvPr/>
        </p:nvGrpSpPr>
        <p:grpSpPr>
          <a:xfrm>
            <a:off x="6786578" y="71414"/>
            <a:ext cx="1071570" cy="6643710"/>
            <a:chOff x="7643834" y="357166"/>
            <a:chExt cx="1071570" cy="6643710"/>
          </a:xfrm>
        </p:grpSpPr>
        <p:sp>
          <p:nvSpPr>
            <p:cNvPr id="175" name="Round Diagonal Corner Rectangle 174"/>
            <p:cNvSpPr/>
            <p:nvPr/>
          </p:nvSpPr>
          <p:spPr>
            <a:xfrm>
              <a:off x="7643834" y="357166"/>
              <a:ext cx="1071570"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ConcreteData</a:t>
              </a:r>
              <a:endParaRPr lang="en-GB" sz="1000" dirty="0" smtClean="0">
                <a:solidFill>
                  <a:schemeClr val="tx1"/>
                </a:solidFill>
              </a:endParaRPr>
            </a:p>
            <a:p>
              <a:pPr algn="ctr"/>
              <a:r>
                <a:rPr lang="en-GB" sz="1000" dirty="0" err="1" smtClean="0">
                  <a:solidFill>
                    <a:schemeClr val="tx1"/>
                  </a:solidFill>
                </a:rPr>
                <a:t>ItemCollection</a:t>
              </a:r>
              <a:endParaRPr lang="en-GB" sz="1000" dirty="0" smtClean="0">
                <a:solidFill>
                  <a:schemeClr val="tx1"/>
                </a:solidFill>
              </a:endParaRPr>
            </a:p>
          </p:txBody>
        </p:sp>
        <p:cxnSp>
          <p:nvCxnSpPr>
            <p:cNvPr id="177" name="Straight Connector 176"/>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7" name="Group 104"/>
          <p:cNvGrpSpPr/>
          <p:nvPr/>
        </p:nvGrpSpPr>
        <p:grpSpPr>
          <a:xfrm>
            <a:off x="71438" y="571480"/>
            <a:ext cx="1500166" cy="1643074"/>
            <a:chOff x="71438" y="825325"/>
            <a:chExt cx="1500166" cy="1643074"/>
          </a:xfrm>
        </p:grpSpPr>
        <p:grpSp>
          <p:nvGrpSpPr>
            <p:cNvPr id="8" name="Group 259"/>
            <p:cNvGrpSpPr/>
            <p:nvPr/>
          </p:nvGrpSpPr>
          <p:grpSpPr>
            <a:xfrm>
              <a:off x="71438" y="825325"/>
              <a:ext cx="1500166" cy="246221"/>
              <a:chOff x="0" y="825325"/>
              <a:chExt cx="1500166" cy="246221"/>
            </a:xfrm>
          </p:grpSpPr>
          <p:cxnSp>
            <p:nvCxnSpPr>
              <p:cNvPr id="154" name="Straight Arrow Connector 153"/>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0" y="825325"/>
                <a:ext cx="1439740" cy="246221"/>
              </a:xfrm>
              <a:prstGeom prst="rect">
                <a:avLst/>
              </a:prstGeom>
              <a:noFill/>
            </p:spPr>
            <p:txBody>
              <a:bodyPr wrap="square" rtlCol="0">
                <a:spAutoFit/>
              </a:bodyPr>
              <a:lstStyle/>
              <a:p>
                <a:pPr algn="r"/>
                <a:r>
                  <a:rPr lang="en-GB" sz="1000" dirty="0" smtClean="0">
                    <a:solidFill>
                      <a:srgbClr val="0000FF"/>
                    </a:solidFill>
                  </a:rPr>
                  <a:t>Protected:</a:t>
                </a:r>
                <a:r>
                  <a:rPr lang="en-GB" sz="1000" dirty="0" smtClean="0"/>
                  <a:t> Exists(ID)</a:t>
                </a:r>
                <a:endParaRPr lang="en-US" sz="1000" dirty="0"/>
              </a:p>
            </p:txBody>
          </p:sp>
        </p:grpSp>
        <p:cxnSp>
          <p:nvCxnSpPr>
            <p:cNvPr id="104" name="Straight Arrow Connector 103"/>
            <p:cNvCxnSpPr/>
            <p:nvPr/>
          </p:nvCxnSpPr>
          <p:spPr>
            <a:xfrm>
              <a:off x="214282" y="2468398"/>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33" name="Group 70"/>
          <p:cNvGrpSpPr/>
          <p:nvPr/>
        </p:nvGrpSpPr>
        <p:grpSpPr>
          <a:xfrm>
            <a:off x="1071506" y="71414"/>
            <a:ext cx="1000164" cy="6643713"/>
            <a:chOff x="7715208" y="357166"/>
            <a:chExt cx="1000164" cy="6643713"/>
          </a:xfrm>
        </p:grpSpPr>
        <p:sp>
          <p:nvSpPr>
            <p:cNvPr id="131" name="Round Diagonal Corner Rectangle 130"/>
            <p:cNvSpPr/>
            <p:nvPr/>
          </p:nvSpPr>
          <p:spPr>
            <a:xfrm>
              <a:off x="7715208" y="357166"/>
              <a:ext cx="100016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DataItem</a:t>
              </a:r>
            </a:p>
            <a:p>
              <a:pPr algn="ctr"/>
              <a:r>
                <a:rPr lang="en-GB" sz="1000" dirty="0" smtClean="0">
                  <a:solidFill>
                    <a:schemeClr val="tx1"/>
                  </a:solidFill>
                </a:rPr>
                <a:t>CollectionBase</a:t>
              </a:r>
              <a:endParaRPr lang="en-US" sz="1000" dirty="0">
                <a:solidFill>
                  <a:schemeClr val="tx1"/>
                </a:solidFill>
              </a:endParaRPr>
            </a:p>
          </p:txBody>
        </p:sp>
        <p:grpSp>
          <p:nvGrpSpPr>
            <p:cNvPr id="34" name="Group 76"/>
            <p:cNvGrpSpPr/>
            <p:nvPr/>
          </p:nvGrpSpPr>
          <p:grpSpPr>
            <a:xfrm>
              <a:off x="8215307" y="857233"/>
              <a:ext cx="71436" cy="6143646"/>
              <a:chOff x="5571285" y="858030"/>
              <a:chExt cx="71455" cy="21632965"/>
            </a:xfrm>
          </p:grpSpPr>
          <p:cxnSp>
            <p:nvCxnSpPr>
              <p:cNvPr id="63" name="Straight Connector 62"/>
              <p:cNvCxnSpPr/>
              <p:nvPr/>
            </p:nvCxnSpPr>
            <p:spPr>
              <a:xfrm rot="5400000">
                <a:off x="-5244375" y="11673690"/>
                <a:ext cx="21632965"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flipH="1">
                <a:off x="5571324" y="1612667"/>
                <a:ext cx="71416" cy="52824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grpSp>
        <p:nvGrpSpPr>
          <p:cNvPr id="36" name="Group 137"/>
          <p:cNvGrpSpPr/>
          <p:nvPr/>
        </p:nvGrpSpPr>
        <p:grpSpPr>
          <a:xfrm>
            <a:off x="2500298" y="71414"/>
            <a:ext cx="928694" cy="6643710"/>
            <a:chOff x="2500298" y="71414"/>
            <a:chExt cx="928694" cy="6643710"/>
          </a:xfrm>
        </p:grpSpPr>
        <p:grpSp>
          <p:nvGrpSpPr>
            <p:cNvPr id="37" name="Group 70"/>
            <p:cNvGrpSpPr/>
            <p:nvPr/>
          </p:nvGrpSpPr>
          <p:grpSpPr>
            <a:xfrm>
              <a:off x="2500298" y="71414"/>
              <a:ext cx="928694" cy="6643710"/>
              <a:chOff x="7715272" y="357166"/>
              <a:chExt cx="928694" cy="6643710"/>
            </a:xfrm>
          </p:grpSpPr>
          <p:sp>
            <p:nvSpPr>
              <p:cNvPr id="120" name="Round Diagonal Corner Rectangle 119"/>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flipH="1">
              <a:off x="3000404" y="1071546"/>
              <a:ext cx="71397" cy="1428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12" name="Group 111"/>
          <p:cNvGrpSpPr/>
          <p:nvPr/>
        </p:nvGrpSpPr>
        <p:grpSpPr>
          <a:xfrm>
            <a:off x="1643042" y="857232"/>
            <a:ext cx="1357322" cy="370102"/>
            <a:chOff x="1643042" y="3429000"/>
            <a:chExt cx="1357322" cy="370102"/>
          </a:xfrm>
        </p:grpSpPr>
        <p:grpSp>
          <p:nvGrpSpPr>
            <p:cNvPr id="113" name="Group 157"/>
            <p:cNvGrpSpPr/>
            <p:nvPr/>
          </p:nvGrpSpPr>
          <p:grpSpPr>
            <a:xfrm>
              <a:off x="1643042" y="3429000"/>
              <a:ext cx="1357322" cy="246221"/>
              <a:chOff x="1571604" y="3957584"/>
              <a:chExt cx="1357322" cy="246221"/>
            </a:xfrm>
          </p:grpSpPr>
          <p:cxnSp>
            <p:nvCxnSpPr>
              <p:cNvPr id="115" name="Straight Arrow Connector 114"/>
              <p:cNvCxnSpPr/>
              <p:nvPr/>
            </p:nvCxnSpPr>
            <p:spPr>
              <a:xfrm>
                <a:off x="1571604" y="417528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1928794" y="3957584"/>
                <a:ext cx="939706" cy="246221"/>
              </a:xfrm>
              <a:prstGeom prst="rect">
                <a:avLst/>
              </a:prstGeom>
              <a:noFill/>
            </p:spPr>
            <p:txBody>
              <a:bodyPr wrap="square" rtlCol="0">
                <a:spAutoFit/>
              </a:bodyPr>
              <a:lstStyle/>
              <a:p>
                <a:pPr algn="r"/>
                <a:r>
                  <a:rPr lang="en-US" sz="1000" dirty="0" smtClean="0"/>
                  <a:t>ID</a:t>
                </a:r>
                <a:endParaRPr lang="en-US" sz="1000" dirty="0"/>
              </a:p>
            </p:txBody>
          </p:sp>
        </p:grpSp>
        <p:cxnSp>
          <p:nvCxnSpPr>
            <p:cNvPr id="114" name="Straight Arrow Connector 113"/>
            <p:cNvCxnSpPr/>
            <p:nvPr/>
          </p:nvCxnSpPr>
          <p:spPr>
            <a:xfrm>
              <a:off x="1643042" y="3799101"/>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26" name="Group 59"/>
          <p:cNvGrpSpPr/>
          <p:nvPr/>
        </p:nvGrpSpPr>
        <p:grpSpPr>
          <a:xfrm>
            <a:off x="1643050" y="1500174"/>
            <a:ext cx="1357314" cy="246221"/>
            <a:chOff x="4572010" y="3257196"/>
            <a:chExt cx="1357314" cy="246221"/>
          </a:xfrm>
        </p:grpSpPr>
        <p:grpSp>
          <p:nvGrpSpPr>
            <p:cNvPr id="127" name="Group 62"/>
            <p:cNvGrpSpPr/>
            <p:nvPr/>
          </p:nvGrpSpPr>
          <p:grpSpPr>
            <a:xfrm flipH="1" flipV="1">
              <a:off x="4572010" y="3285716"/>
              <a:ext cx="215111" cy="188173"/>
              <a:chOff x="5999168" y="3804517"/>
              <a:chExt cx="215908" cy="126137"/>
            </a:xfrm>
          </p:grpSpPr>
          <p:cxnSp>
            <p:nvCxnSpPr>
              <p:cNvPr id="129" name="Straight Connector 128"/>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5400000" flipH="1" flipV="1">
                <a:off x="5937963" y="3867308"/>
                <a:ext cx="123209" cy="800"/>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6000762" y="3804517"/>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28" name="TextBox 127"/>
            <p:cNvSpPr txBox="1"/>
            <p:nvPr/>
          </p:nvSpPr>
          <p:spPr>
            <a:xfrm>
              <a:off x="4786314" y="3257196"/>
              <a:ext cx="1143010" cy="246221"/>
            </a:xfrm>
            <a:prstGeom prst="rect">
              <a:avLst/>
            </a:prstGeom>
            <a:noFill/>
          </p:spPr>
          <p:txBody>
            <a:bodyPr wrap="square" rtlCol="0">
              <a:spAutoFit/>
            </a:bodyPr>
            <a:lstStyle/>
            <a:p>
              <a:r>
                <a:rPr lang="en-GB" sz="1000" dirty="0" smtClean="0">
                  <a:solidFill>
                    <a:srgbClr val="0000FF"/>
                  </a:solidFill>
                </a:rPr>
                <a:t>Return true</a:t>
              </a:r>
              <a:endParaRPr lang="en-US" sz="1000" dirty="0" smtClean="0">
                <a:solidFill>
                  <a:srgbClr val="0000FF"/>
                </a:solidFill>
              </a:endParaRPr>
            </a:p>
          </p:txBody>
        </p:sp>
      </p:grpSp>
      <p:grpSp>
        <p:nvGrpSpPr>
          <p:cNvPr id="133" name="Group 59"/>
          <p:cNvGrpSpPr/>
          <p:nvPr/>
        </p:nvGrpSpPr>
        <p:grpSpPr>
          <a:xfrm>
            <a:off x="1643050" y="1896895"/>
            <a:ext cx="1500190" cy="246221"/>
            <a:chOff x="4572010" y="3257197"/>
            <a:chExt cx="1500190" cy="246221"/>
          </a:xfrm>
        </p:grpSpPr>
        <p:grpSp>
          <p:nvGrpSpPr>
            <p:cNvPr id="134" name="Group 62"/>
            <p:cNvGrpSpPr/>
            <p:nvPr/>
          </p:nvGrpSpPr>
          <p:grpSpPr>
            <a:xfrm flipH="1" flipV="1">
              <a:off x="4572010" y="3285716"/>
              <a:ext cx="215111" cy="188173"/>
              <a:chOff x="5999168" y="3804517"/>
              <a:chExt cx="215908" cy="126137"/>
            </a:xfrm>
          </p:grpSpPr>
          <p:cxnSp>
            <p:nvCxnSpPr>
              <p:cNvPr id="141" name="Straight Connector 140"/>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5400000" flipH="1" flipV="1">
                <a:off x="5937963" y="3867308"/>
                <a:ext cx="123209" cy="800"/>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6000762" y="3804517"/>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36" name="TextBox 135"/>
            <p:cNvSpPr txBox="1"/>
            <p:nvPr/>
          </p:nvSpPr>
          <p:spPr>
            <a:xfrm>
              <a:off x="4786314" y="3257197"/>
              <a:ext cx="1285886" cy="246221"/>
            </a:xfrm>
            <a:prstGeom prst="rect">
              <a:avLst/>
            </a:prstGeom>
            <a:noFill/>
          </p:spPr>
          <p:txBody>
            <a:bodyPr wrap="square" rtlCol="0">
              <a:spAutoFit/>
            </a:bodyPr>
            <a:lstStyle/>
            <a:p>
              <a:r>
                <a:rPr lang="en-GB" sz="1000" dirty="0" smtClean="0">
                  <a:solidFill>
                    <a:srgbClr val="0000FF"/>
                  </a:solidFill>
                </a:rPr>
                <a:t>Return false</a:t>
              </a:r>
              <a:endParaRPr lang="en-US" sz="1000" dirty="0" smtClean="0">
                <a:solidFill>
                  <a:srgbClr val="0000FF"/>
                </a:solidFill>
              </a:endParaRPr>
            </a:p>
          </p:txBody>
        </p:sp>
      </p:grpSp>
      <p:grpSp>
        <p:nvGrpSpPr>
          <p:cNvPr id="151" name="Group 62"/>
          <p:cNvGrpSpPr/>
          <p:nvPr/>
        </p:nvGrpSpPr>
        <p:grpSpPr>
          <a:xfrm flipH="1" flipV="1">
            <a:off x="1357305" y="928668"/>
            <a:ext cx="214316" cy="861161"/>
            <a:chOff x="6000760" y="3580455"/>
            <a:chExt cx="223874" cy="350199"/>
          </a:xfrm>
        </p:grpSpPr>
        <p:cxnSp>
          <p:nvCxnSpPr>
            <p:cNvPr id="158" name="Straight Connector 157"/>
            <p:cNvCxnSpPr/>
            <p:nvPr/>
          </p:nvCxnSpPr>
          <p:spPr>
            <a:xfrm>
              <a:off x="6000760" y="3929066"/>
              <a:ext cx="214314" cy="1588"/>
            </a:xfrm>
            <a:prstGeom prst="line">
              <a:avLst/>
            </a:prstGeom>
            <a:ln>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rot="5400000" flipH="1" flipV="1">
              <a:off x="6050579" y="3755290"/>
              <a:ext cx="347304" cy="807"/>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6000761" y="3580455"/>
              <a:ext cx="214315" cy="1588"/>
            </a:xfrm>
            <a:prstGeom prst="straightConnector1">
              <a:avLst/>
            </a:prstGeom>
            <a:ln>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Group 126"/>
          <p:cNvGrpSpPr/>
          <p:nvPr/>
        </p:nvGrpSpPr>
        <p:grpSpPr>
          <a:xfrm>
            <a:off x="3929058" y="71414"/>
            <a:ext cx="928694" cy="6643710"/>
            <a:chOff x="3929058" y="71414"/>
            <a:chExt cx="928694" cy="6643710"/>
          </a:xfrm>
        </p:grpSpPr>
        <p:sp>
          <p:nvSpPr>
            <p:cNvPr id="126" name="Rectangle 125"/>
            <p:cNvSpPr/>
            <p:nvPr/>
          </p:nvSpPr>
          <p:spPr>
            <a:xfrm flipH="1">
              <a:off x="4429164" y="1643050"/>
              <a:ext cx="71397" cy="32861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4" name="Group 70"/>
            <p:cNvGrpSpPr/>
            <p:nvPr/>
          </p:nvGrpSpPr>
          <p:grpSpPr>
            <a:xfrm>
              <a:off x="3929058" y="71414"/>
              <a:ext cx="928694" cy="6643710"/>
              <a:chOff x="7715272" y="357166"/>
              <a:chExt cx="928694" cy="6643710"/>
            </a:xfrm>
          </p:grpSpPr>
          <p:sp>
            <p:nvSpPr>
              <p:cNvPr id="144" name="Round Diagonal Corner Rectangle 143"/>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ArrayList</a:t>
                </a:r>
                <a:endParaRPr lang="en-US" sz="1000" dirty="0">
                  <a:solidFill>
                    <a:schemeClr val="tx1"/>
                  </a:solidFill>
                </a:endParaRPr>
              </a:p>
            </p:txBody>
          </p:sp>
          <p:cxnSp>
            <p:nvCxnSpPr>
              <p:cNvPr id="146" name="Straight Connector 145"/>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grpSp>
        <p:nvGrpSpPr>
          <p:cNvPr id="7" name="Group 104"/>
          <p:cNvGrpSpPr/>
          <p:nvPr/>
        </p:nvGrpSpPr>
        <p:grpSpPr>
          <a:xfrm>
            <a:off x="71438" y="428604"/>
            <a:ext cx="1500166" cy="4572032"/>
            <a:chOff x="71438" y="682449"/>
            <a:chExt cx="1500166" cy="4572032"/>
          </a:xfrm>
        </p:grpSpPr>
        <p:grpSp>
          <p:nvGrpSpPr>
            <p:cNvPr id="8" name="Group 259"/>
            <p:cNvGrpSpPr/>
            <p:nvPr/>
          </p:nvGrpSpPr>
          <p:grpSpPr>
            <a:xfrm>
              <a:off x="71438" y="682449"/>
              <a:ext cx="1500166" cy="400110"/>
              <a:chOff x="0" y="682449"/>
              <a:chExt cx="1500166" cy="400110"/>
            </a:xfrm>
          </p:grpSpPr>
          <p:cxnSp>
            <p:nvCxnSpPr>
              <p:cNvPr id="154" name="Straight Arrow Connector 153"/>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0" y="682449"/>
                <a:ext cx="1439740" cy="400110"/>
              </a:xfrm>
              <a:prstGeom prst="rect">
                <a:avLst/>
              </a:prstGeom>
              <a:noFill/>
            </p:spPr>
            <p:txBody>
              <a:bodyPr wrap="square" rtlCol="0">
                <a:spAutoFit/>
              </a:bodyPr>
              <a:lstStyle/>
              <a:p>
                <a:pPr algn="r"/>
                <a:r>
                  <a:rPr lang="en-GB" sz="1000" dirty="0" err="1" smtClean="0"/>
                  <a:t>SortBy</a:t>
                </a:r>
                <a:r>
                  <a:rPr lang="en-GB" sz="1000" dirty="0" smtClean="0"/>
                  <a:t>(</a:t>
                </a:r>
                <a:r>
                  <a:rPr lang="en-GB" sz="1000" dirty="0" err="1" smtClean="0"/>
                  <a:t>propertyEnum</a:t>
                </a:r>
                <a:r>
                  <a:rPr lang="en-GB" sz="1000" dirty="0" smtClean="0"/>
                  <a:t>, ascending)</a:t>
                </a:r>
                <a:endParaRPr lang="en-US" sz="1000" dirty="0"/>
              </a:p>
            </p:txBody>
          </p:sp>
        </p:grpSp>
        <p:cxnSp>
          <p:nvCxnSpPr>
            <p:cNvPr id="104" name="Straight Arrow Connector 103"/>
            <p:cNvCxnSpPr/>
            <p:nvPr/>
          </p:nvCxnSpPr>
          <p:spPr>
            <a:xfrm>
              <a:off x="214282" y="5254480"/>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9" name="Group 70"/>
          <p:cNvGrpSpPr/>
          <p:nvPr/>
        </p:nvGrpSpPr>
        <p:grpSpPr>
          <a:xfrm>
            <a:off x="1071506" y="71414"/>
            <a:ext cx="1000164" cy="6643713"/>
            <a:chOff x="7715208" y="357166"/>
            <a:chExt cx="1000164" cy="6643713"/>
          </a:xfrm>
        </p:grpSpPr>
        <p:sp>
          <p:nvSpPr>
            <p:cNvPr id="131" name="Round Diagonal Corner Rectangle 130"/>
            <p:cNvSpPr/>
            <p:nvPr/>
          </p:nvSpPr>
          <p:spPr>
            <a:xfrm>
              <a:off x="7715208" y="357166"/>
              <a:ext cx="100016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DataItem</a:t>
              </a:r>
            </a:p>
            <a:p>
              <a:pPr algn="ctr"/>
              <a:r>
                <a:rPr lang="en-GB" sz="1000" dirty="0" smtClean="0">
                  <a:solidFill>
                    <a:schemeClr val="tx1"/>
                  </a:solidFill>
                </a:rPr>
                <a:t>CollectionBase</a:t>
              </a:r>
              <a:endParaRPr lang="en-US" sz="1000" dirty="0">
                <a:solidFill>
                  <a:schemeClr val="tx1"/>
                </a:solidFill>
              </a:endParaRPr>
            </a:p>
          </p:txBody>
        </p:sp>
        <p:grpSp>
          <p:nvGrpSpPr>
            <p:cNvPr id="10" name="Group 76"/>
            <p:cNvGrpSpPr/>
            <p:nvPr/>
          </p:nvGrpSpPr>
          <p:grpSpPr>
            <a:xfrm>
              <a:off x="8215307" y="857233"/>
              <a:ext cx="71436" cy="6143646"/>
              <a:chOff x="5571285" y="858030"/>
              <a:chExt cx="71455" cy="21632965"/>
            </a:xfrm>
          </p:grpSpPr>
          <p:cxnSp>
            <p:nvCxnSpPr>
              <p:cNvPr id="63" name="Straight Connector 62"/>
              <p:cNvCxnSpPr/>
              <p:nvPr/>
            </p:nvCxnSpPr>
            <p:spPr>
              <a:xfrm rot="5400000">
                <a:off x="-5244375" y="11673690"/>
                <a:ext cx="21632965"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flipH="1">
                <a:off x="5571323" y="1612667"/>
                <a:ext cx="71417" cy="150928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grpSp>
        <p:nvGrpSpPr>
          <p:cNvPr id="11" name="Group 137"/>
          <p:cNvGrpSpPr/>
          <p:nvPr/>
        </p:nvGrpSpPr>
        <p:grpSpPr>
          <a:xfrm>
            <a:off x="2500298" y="71414"/>
            <a:ext cx="1071570" cy="6643710"/>
            <a:chOff x="2500298" y="71414"/>
            <a:chExt cx="1071570" cy="6643710"/>
          </a:xfrm>
        </p:grpSpPr>
        <p:grpSp>
          <p:nvGrpSpPr>
            <p:cNvPr id="12" name="Group 70"/>
            <p:cNvGrpSpPr/>
            <p:nvPr/>
          </p:nvGrpSpPr>
          <p:grpSpPr>
            <a:xfrm>
              <a:off x="2500298" y="71414"/>
              <a:ext cx="1071570" cy="6643710"/>
              <a:chOff x="7715272" y="357166"/>
              <a:chExt cx="1071570" cy="6643710"/>
            </a:xfrm>
          </p:grpSpPr>
          <p:sp>
            <p:nvSpPr>
              <p:cNvPr id="120" name="Round Diagonal Corner Rectangle 119"/>
              <p:cNvSpPr/>
              <p:nvPr/>
            </p:nvSpPr>
            <p:spPr>
              <a:xfrm>
                <a:off x="7715272" y="357166"/>
                <a:ext cx="1071570"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Data</a:t>
                </a:r>
              </a:p>
              <a:p>
                <a:pPr algn="ctr"/>
                <a:r>
                  <a:rPr lang="en-GB" sz="1000" dirty="0" err="1" smtClean="0">
                    <a:solidFill>
                      <a:schemeClr val="tx1"/>
                    </a:solidFill>
                  </a:rPr>
                  <a:t>ComparerBase</a:t>
                </a:r>
                <a:endParaRPr lang="en-GB" sz="1000" dirty="0" smtClean="0">
                  <a:solidFill>
                    <a:schemeClr val="tx1"/>
                  </a:solidFill>
                </a:endParaRP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flipH="1">
              <a:off x="3000403" y="1071546"/>
              <a:ext cx="71398" cy="32147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3" name="Group 111"/>
          <p:cNvGrpSpPr/>
          <p:nvPr/>
        </p:nvGrpSpPr>
        <p:grpSpPr>
          <a:xfrm>
            <a:off x="1643042" y="714356"/>
            <a:ext cx="1357322" cy="512978"/>
            <a:chOff x="1643042" y="3286124"/>
            <a:chExt cx="1357322" cy="512978"/>
          </a:xfrm>
        </p:grpSpPr>
        <p:grpSp>
          <p:nvGrpSpPr>
            <p:cNvPr id="14" name="Group 157"/>
            <p:cNvGrpSpPr/>
            <p:nvPr/>
          </p:nvGrpSpPr>
          <p:grpSpPr>
            <a:xfrm>
              <a:off x="1643042" y="3286124"/>
              <a:ext cx="1357322" cy="400110"/>
              <a:chOff x="1571604" y="3814708"/>
              <a:chExt cx="1357322" cy="400110"/>
            </a:xfrm>
          </p:grpSpPr>
          <p:cxnSp>
            <p:nvCxnSpPr>
              <p:cNvPr id="115" name="Straight Arrow Connector 114"/>
              <p:cNvCxnSpPr/>
              <p:nvPr/>
            </p:nvCxnSpPr>
            <p:spPr>
              <a:xfrm>
                <a:off x="1571604" y="417528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1643042" y="3814708"/>
                <a:ext cx="1225458" cy="400110"/>
              </a:xfrm>
              <a:prstGeom prst="rect">
                <a:avLst/>
              </a:prstGeom>
              <a:noFill/>
            </p:spPr>
            <p:txBody>
              <a:bodyPr wrap="square" rtlCol="0">
                <a:spAutoFit/>
              </a:bodyPr>
              <a:lstStyle/>
              <a:p>
                <a:pPr algn="r"/>
                <a:r>
                  <a:rPr lang="en-US" sz="1000" dirty="0" smtClean="0"/>
                  <a:t>New(</a:t>
                </a:r>
              </a:p>
              <a:p>
                <a:pPr algn="r"/>
                <a:r>
                  <a:rPr lang="en-US" sz="1000" dirty="0" err="1" smtClean="0"/>
                  <a:t>propertyEnum</a:t>
                </a:r>
                <a:r>
                  <a:rPr lang="en-US" sz="1000" dirty="0" smtClean="0"/>
                  <a:t>)</a:t>
                </a:r>
                <a:endParaRPr lang="en-US" sz="1000" dirty="0"/>
              </a:p>
            </p:txBody>
          </p:sp>
        </p:grpSp>
        <p:cxnSp>
          <p:nvCxnSpPr>
            <p:cNvPr id="114" name="Straight Arrow Connector 113"/>
            <p:cNvCxnSpPr/>
            <p:nvPr/>
          </p:nvCxnSpPr>
          <p:spPr>
            <a:xfrm>
              <a:off x="1643042" y="3799101"/>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53" name="Group 89"/>
          <p:cNvGrpSpPr/>
          <p:nvPr/>
        </p:nvGrpSpPr>
        <p:grpSpPr>
          <a:xfrm>
            <a:off x="1785918" y="4429133"/>
            <a:ext cx="3071834" cy="571503"/>
            <a:chOff x="1785918" y="2325523"/>
            <a:chExt cx="3071834" cy="571503"/>
          </a:xfrm>
        </p:grpSpPr>
        <p:sp>
          <p:nvSpPr>
            <p:cNvPr id="54" name="Rectangle 53"/>
            <p:cNvSpPr/>
            <p:nvPr/>
          </p:nvSpPr>
          <p:spPr>
            <a:xfrm>
              <a:off x="1785918" y="2357429"/>
              <a:ext cx="3071834" cy="539597"/>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1857356" y="2325523"/>
              <a:ext cx="2428892" cy="285751"/>
            </a:xfrm>
            <a:prstGeom prst="rect">
              <a:avLst/>
            </a:prstGeom>
            <a:noFill/>
          </p:spPr>
          <p:txBody>
            <a:bodyPr wrap="square" rtlCol="0">
              <a:spAutoFit/>
            </a:bodyPr>
            <a:lstStyle/>
            <a:p>
              <a:r>
                <a:rPr lang="en-GB" sz="1200" b="1" dirty="0" smtClean="0">
                  <a:solidFill>
                    <a:srgbClr val="00B050"/>
                  </a:solidFill>
                </a:rPr>
                <a:t>[IF NOT ascending THEN]</a:t>
              </a:r>
              <a:endParaRPr lang="en-US" sz="1200" b="1" dirty="0" smtClean="0">
                <a:solidFill>
                  <a:srgbClr val="00B050"/>
                </a:solidFill>
              </a:endParaRPr>
            </a:p>
          </p:txBody>
        </p:sp>
      </p:grpSp>
      <p:grpSp>
        <p:nvGrpSpPr>
          <p:cNvPr id="72" name="Group 71"/>
          <p:cNvGrpSpPr/>
          <p:nvPr/>
        </p:nvGrpSpPr>
        <p:grpSpPr>
          <a:xfrm>
            <a:off x="3071802" y="1643050"/>
            <a:ext cx="1428760" cy="2532237"/>
            <a:chOff x="5072066" y="1814444"/>
            <a:chExt cx="1428760" cy="2532237"/>
          </a:xfrm>
        </p:grpSpPr>
        <p:grpSp>
          <p:nvGrpSpPr>
            <p:cNvPr id="66" name="Group 111"/>
            <p:cNvGrpSpPr/>
            <p:nvPr/>
          </p:nvGrpSpPr>
          <p:grpSpPr>
            <a:xfrm>
              <a:off x="5072066" y="1814444"/>
              <a:ext cx="1428760" cy="2532237"/>
              <a:chOff x="1643042" y="3398992"/>
              <a:chExt cx="1428760" cy="2532237"/>
            </a:xfrm>
          </p:grpSpPr>
          <p:grpSp>
            <p:nvGrpSpPr>
              <p:cNvPr id="67" name="Group 157"/>
              <p:cNvGrpSpPr/>
              <p:nvPr/>
            </p:nvGrpSpPr>
            <p:grpSpPr>
              <a:xfrm>
                <a:off x="1643042" y="3398992"/>
                <a:ext cx="1428760" cy="2532237"/>
                <a:chOff x="1571604" y="3927576"/>
                <a:chExt cx="1428760" cy="2532237"/>
              </a:xfrm>
            </p:grpSpPr>
            <p:cxnSp>
              <p:nvCxnSpPr>
                <p:cNvPr id="69" name="Straight Arrow Connector 68"/>
                <p:cNvCxnSpPr/>
                <p:nvPr/>
              </p:nvCxnSpPr>
              <p:spPr>
                <a:xfrm>
                  <a:off x="1571604" y="6459812"/>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571604" y="3927576"/>
                  <a:ext cx="1428760" cy="400110"/>
                </a:xfrm>
                <a:prstGeom prst="rect">
                  <a:avLst/>
                </a:prstGeom>
                <a:noFill/>
              </p:spPr>
              <p:txBody>
                <a:bodyPr wrap="square" rtlCol="0">
                  <a:spAutoFit/>
                </a:bodyPr>
                <a:lstStyle/>
                <a:p>
                  <a:r>
                    <a:rPr lang="en-US" sz="1000" dirty="0" smtClean="0"/>
                    <a:t>Compare(</a:t>
                  </a:r>
                </a:p>
                <a:p>
                  <a:r>
                    <a:rPr lang="en-US" sz="1000" dirty="0" smtClean="0"/>
                    <a:t>IDataItem, IDataItem)</a:t>
                  </a:r>
                  <a:endParaRPr lang="en-US" sz="1000" dirty="0"/>
                </a:p>
              </p:txBody>
            </p:sp>
          </p:grpSp>
          <p:cxnSp>
            <p:nvCxnSpPr>
              <p:cNvPr id="68" name="Straight Arrow Connector 67"/>
              <p:cNvCxnSpPr/>
              <p:nvPr/>
            </p:nvCxnSpPr>
            <p:spPr>
              <a:xfrm>
                <a:off x="1643042" y="3799101"/>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5072066" y="4100460"/>
              <a:ext cx="704856" cy="246221"/>
            </a:xfrm>
            <a:prstGeom prst="rect">
              <a:avLst/>
            </a:prstGeom>
            <a:noFill/>
          </p:spPr>
          <p:txBody>
            <a:bodyPr wrap="square" rtlCol="0">
              <a:spAutoFit/>
            </a:bodyPr>
            <a:lstStyle/>
            <a:p>
              <a:r>
                <a:rPr lang="en-US" sz="1000" dirty="0" smtClean="0"/>
                <a:t>Integer</a:t>
              </a:r>
              <a:endParaRPr lang="en-US" sz="1000" dirty="0"/>
            </a:p>
          </p:txBody>
        </p:sp>
      </p:grpSp>
      <p:grpSp>
        <p:nvGrpSpPr>
          <p:cNvPr id="84" name="Group 83"/>
          <p:cNvGrpSpPr/>
          <p:nvPr/>
        </p:nvGrpSpPr>
        <p:grpSpPr>
          <a:xfrm>
            <a:off x="3071802" y="2111209"/>
            <a:ext cx="2786082" cy="460535"/>
            <a:chOff x="5643570" y="2539837"/>
            <a:chExt cx="2786082" cy="460535"/>
          </a:xfrm>
        </p:grpSpPr>
        <p:grpSp>
          <p:nvGrpSpPr>
            <p:cNvPr id="79" name="Group 157"/>
            <p:cNvGrpSpPr/>
            <p:nvPr/>
          </p:nvGrpSpPr>
          <p:grpSpPr>
            <a:xfrm>
              <a:off x="5643570" y="2539837"/>
              <a:ext cx="2786082" cy="246221"/>
              <a:chOff x="1571604" y="3938589"/>
              <a:chExt cx="1357322" cy="246221"/>
            </a:xfrm>
          </p:grpSpPr>
          <p:cxnSp>
            <p:nvCxnSpPr>
              <p:cNvPr id="80" name="Straight Arrow Connector 79"/>
              <p:cNvCxnSpPr/>
              <p:nvPr/>
            </p:nvCxnSpPr>
            <p:spPr>
              <a:xfrm>
                <a:off x="1571604" y="417528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058847" y="3938589"/>
                <a:ext cx="835276" cy="246221"/>
              </a:xfrm>
              <a:prstGeom prst="rect">
                <a:avLst/>
              </a:prstGeom>
              <a:noFill/>
            </p:spPr>
            <p:txBody>
              <a:bodyPr wrap="square" rtlCol="0">
                <a:spAutoFit/>
              </a:bodyPr>
              <a:lstStyle/>
              <a:p>
                <a:pPr algn="r"/>
                <a:r>
                  <a:rPr lang="en-US" sz="1000" dirty="0" smtClean="0"/>
                  <a:t>GetProperty(</a:t>
                </a:r>
                <a:r>
                  <a:rPr lang="en-US" sz="1000" dirty="0" err="1" smtClean="0"/>
                  <a:t>propertyEnum</a:t>
                </a:r>
                <a:r>
                  <a:rPr lang="en-US" sz="1000" dirty="0" smtClean="0"/>
                  <a:t>)</a:t>
                </a:r>
                <a:endParaRPr lang="en-US" sz="1000" dirty="0"/>
              </a:p>
            </p:txBody>
          </p:sp>
        </p:grpSp>
        <p:cxnSp>
          <p:nvCxnSpPr>
            <p:cNvPr id="82" name="Straight Arrow Connector 81"/>
            <p:cNvCxnSpPr/>
            <p:nvPr/>
          </p:nvCxnSpPr>
          <p:spPr>
            <a:xfrm flipH="1">
              <a:off x="5643570" y="3000371"/>
              <a:ext cx="278608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7643834" y="2754151"/>
              <a:ext cx="714381" cy="246221"/>
            </a:xfrm>
            <a:prstGeom prst="rect">
              <a:avLst/>
            </a:prstGeom>
            <a:noFill/>
          </p:spPr>
          <p:txBody>
            <a:bodyPr wrap="square" rtlCol="0">
              <a:spAutoFit/>
            </a:bodyPr>
            <a:lstStyle/>
            <a:p>
              <a:pPr algn="r"/>
              <a:r>
                <a:rPr lang="en-US" sz="1000" dirty="0" smtClean="0"/>
                <a:t>String</a:t>
              </a:r>
              <a:endParaRPr lang="en-US" sz="1000" dirty="0"/>
            </a:p>
          </p:txBody>
        </p:sp>
      </p:grpSp>
      <p:sp>
        <p:nvSpPr>
          <p:cNvPr id="91" name="Rectangle 90"/>
          <p:cNvSpPr/>
          <p:nvPr/>
        </p:nvSpPr>
        <p:spPr>
          <a:xfrm flipH="1">
            <a:off x="5857924" y="2357430"/>
            <a:ext cx="71397" cy="8572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133" name="Group 132"/>
          <p:cNvGrpSpPr/>
          <p:nvPr/>
        </p:nvGrpSpPr>
        <p:grpSpPr>
          <a:xfrm>
            <a:off x="5357818" y="71414"/>
            <a:ext cx="1000132" cy="6643710"/>
            <a:chOff x="5357818" y="71414"/>
            <a:chExt cx="1000132" cy="6643710"/>
          </a:xfrm>
        </p:grpSpPr>
        <p:grpSp>
          <p:nvGrpSpPr>
            <p:cNvPr id="5" name="Group 70"/>
            <p:cNvGrpSpPr/>
            <p:nvPr/>
          </p:nvGrpSpPr>
          <p:grpSpPr>
            <a:xfrm>
              <a:off x="5357818" y="71414"/>
              <a:ext cx="1000132" cy="6643710"/>
              <a:chOff x="7715272" y="357166"/>
              <a:chExt cx="1000132" cy="6643710"/>
            </a:xfrm>
          </p:grpSpPr>
          <p:sp>
            <p:nvSpPr>
              <p:cNvPr id="168" name="Round Diagonal Corner Rectangle 167"/>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p:txBody>
          </p:sp>
          <p:cxnSp>
            <p:nvCxnSpPr>
              <p:cNvPr id="170" name="Straight Connector 169"/>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92" name="Rectangle 91"/>
            <p:cNvSpPr/>
            <p:nvPr/>
          </p:nvSpPr>
          <p:spPr>
            <a:xfrm flipH="1">
              <a:off x="5929363" y="2786058"/>
              <a:ext cx="71397" cy="8572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85" name="Group 84"/>
          <p:cNvGrpSpPr/>
          <p:nvPr/>
        </p:nvGrpSpPr>
        <p:grpSpPr>
          <a:xfrm>
            <a:off x="3071802" y="2539837"/>
            <a:ext cx="2857520" cy="460535"/>
            <a:chOff x="5643570" y="2539837"/>
            <a:chExt cx="2786082" cy="460535"/>
          </a:xfrm>
        </p:grpSpPr>
        <p:grpSp>
          <p:nvGrpSpPr>
            <p:cNvPr id="86" name="Group 157"/>
            <p:cNvGrpSpPr/>
            <p:nvPr/>
          </p:nvGrpSpPr>
          <p:grpSpPr>
            <a:xfrm>
              <a:off x="5643570" y="2539837"/>
              <a:ext cx="2786082" cy="246221"/>
              <a:chOff x="1571604" y="3938589"/>
              <a:chExt cx="1357322" cy="246221"/>
            </a:xfrm>
          </p:grpSpPr>
          <p:cxnSp>
            <p:nvCxnSpPr>
              <p:cNvPr id="89" name="Straight Arrow Connector 88"/>
              <p:cNvCxnSpPr/>
              <p:nvPr/>
            </p:nvCxnSpPr>
            <p:spPr>
              <a:xfrm>
                <a:off x="1571604" y="417528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2058847" y="3938589"/>
                <a:ext cx="835276" cy="246221"/>
              </a:xfrm>
              <a:prstGeom prst="rect">
                <a:avLst/>
              </a:prstGeom>
              <a:noFill/>
            </p:spPr>
            <p:txBody>
              <a:bodyPr wrap="square" rtlCol="0">
                <a:spAutoFit/>
              </a:bodyPr>
              <a:lstStyle/>
              <a:p>
                <a:pPr algn="r"/>
                <a:r>
                  <a:rPr lang="en-US" sz="1000" dirty="0" smtClean="0"/>
                  <a:t>GetProperty(</a:t>
                </a:r>
                <a:r>
                  <a:rPr lang="en-US" sz="1000" dirty="0" err="1" smtClean="0"/>
                  <a:t>propertyEnum</a:t>
                </a:r>
                <a:r>
                  <a:rPr lang="en-US" sz="1000" dirty="0" smtClean="0"/>
                  <a:t>)</a:t>
                </a:r>
                <a:endParaRPr lang="en-US" sz="1000" dirty="0"/>
              </a:p>
            </p:txBody>
          </p:sp>
        </p:grpSp>
        <p:cxnSp>
          <p:nvCxnSpPr>
            <p:cNvPr id="87" name="Straight Arrow Connector 86"/>
            <p:cNvCxnSpPr/>
            <p:nvPr/>
          </p:nvCxnSpPr>
          <p:spPr>
            <a:xfrm flipH="1">
              <a:off x="5643570" y="3000371"/>
              <a:ext cx="278608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7643834" y="2754151"/>
              <a:ext cx="714381" cy="246221"/>
            </a:xfrm>
            <a:prstGeom prst="rect">
              <a:avLst/>
            </a:prstGeom>
            <a:noFill/>
          </p:spPr>
          <p:txBody>
            <a:bodyPr wrap="square" rtlCol="0">
              <a:spAutoFit/>
            </a:bodyPr>
            <a:lstStyle/>
            <a:p>
              <a:pPr algn="r"/>
              <a:r>
                <a:rPr lang="en-US" sz="1000" dirty="0" smtClean="0"/>
                <a:t>String</a:t>
              </a:r>
              <a:endParaRPr lang="en-US" sz="1000" dirty="0"/>
            </a:p>
          </p:txBody>
        </p:sp>
      </p:grpSp>
      <p:grpSp>
        <p:nvGrpSpPr>
          <p:cNvPr id="116" name="Group 115"/>
          <p:cNvGrpSpPr/>
          <p:nvPr/>
        </p:nvGrpSpPr>
        <p:grpSpPr>
          <a:xfrm>
            <a:off x="3071800" y="3143247"/>
            <a:ext cx="2956289" cy="714381"/>
            <a:chOff x="3071800" y="3143247"/>
            <a:chExt cx="2956289" cy="714381"/>
          </a:xfrm>
        </p:grpSpPr>
        <p:sp>
          <p:nvSpPr>
            <p:cNvPr id="75" name="TextBox 74"/>
            <p:cNvSpPr txBox="1"/>
            <p:nvPr/>
          </p:nvSpPr>
          <p:spPr>
            <a:xfrm>
              <a:off x="3357554" y="3143248"/>
              <a:ext cx="2670535" cy="714380"/>
            </a:xfrm>
            <a:prstGeom prst="rect">
              <a:avLst/>
            </a:prstGeom>
            <a:noFill/>
          </p:spPr>
          <p:txBody>
            <a:bodyPr wrap="square" rtlCol="0">
              <a:spAutoFit/>
            </a:bodyPr>
            <a:lstStyle/>
            <a:p>
              <a:r>
                <a:rPr lang="en-GB" sz="1000" dirty="0" smtClean="0"/>
                <a:t>Try to parse the value to comparable types:</a:t>
              </a:r>
            </a:p>
            <a:p>
              <a:r>
                <a:rPr lang="en-GB" sz="1000" dirty="0" smtClean="0"/>
                <a:t>Numeric</a:t>
              </a:r>
            </a:p>
            <a:p>
              <a:r>
                <a:rPr lang="en-GB" sz="1000" dirty="0" smtClean="0"/>
                <a:t>Date</a:t>
              </a:r>
            </a:p>
            <a:p>
              <a:r>
                <a:rPr lang="en-GB" sz="1000" dirty="0" smtClean="0"/>
                <a:t>String</a:t>
              </a:r>
            </a:p>
          </p:txBody>
        </p:sp>
        <p:grpSp>
          <p:nvGrpSpPr>
            <p:cNvPr id="100" name="Group 62"/>
            <p:cNvGrpSpPr/>
            <p:nvPr/>
          </p:nvGrpSpPr>
          <p:grpSpPr>
            <a:xfrm flipH="1" flipV="1">
              <a:off x="3071800" y="3143247"/>
              <a:ext cx="285753" cy="714380"/>
              <a:chOff x="5999165" y="3804517"/>
              <a:chExt cx="475006" cy="123066"/>
            </a:xfrm>
          </p:grpSpPr>
          <p:cxnSp>
            <p:nvCxnSpPr>
              <p:cNvPr id="102" name="Straight Connector 101"/>
              <p:cNvCxnSpPr/>
              <p:nvPr/>
            </p:nvCxnSpPr>
            <p:spPr>
              <a:xfrm rot="10800000" flipH="1" flipV="1">
                <a:off x="5999165" y="3927583"/>
                <a:ext cx="431822" cy="0"/>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5400000" flipH="1" flipV="1">
                <a:off x="5938826" y="3866442"/>
                <a:ext cx="121480" cy="799"/>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rot="10800000" flipH="1">
                <a:off x="6000761" y="3804517"/>
                <a:ext cx="473410" cy="171"/>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grpSp>
      <p:grpSp>
        <p:nvGrpSpPr>
          <p:cNvPr id="121" name="Group 120"/>
          <p:cNvGrpSpPr/>
          <p:nvPr/>
        </p:nvGrpSpPr>
        <p:grpSpPr>
          <a:xfrm>
            <a:off x="1643042" y="1396829"/>
            <a:ext cx="2786082" cy="2960865"/>
            <a:chOff x="1643042" y="1396829"/>
            <a:chExt cx="2786082" cy="2960865"/>
          </a:xfrm>
        </p:grpSpPr>
        <p:grpSp>
          <p:nvGrpSpPr>
            <p:cNvPr id="57" name="Group 157"/>
            <p:cNvGrpSpPr/>
            <p:nvPr/>
          </p:nvGrpSpPr>
          <p:grpSpPr>
            <a:xfrm>
              <a:off x="1643042" y="1396829"/>
              <a:ext cx="2786082" cy="246221"/>
              <a:chOff x="1571604" y="3938589"/>
              <a:chExt cx="1357322" cy="246221"/>
            </a:xfrm>
          </p:grpSpPr>
          <p:cxnSp>
            <p:nvCxnSpPr>
              <p:cNvPr id="59" name="Straight Arrow Connector 58"/>
              <p:cNvCxnSpPr/>
              <p:nvPr/>
            </p:nvCxnSpPr>
            <p:spPr>
              <a:xfrm>
                <a:off x="1571604" y="417528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093651" y="3938589"/>
                <a:ext cx="800472" cy="246221"/>
              </a:xfrm>
              <a:prstGeom prst="rect">
                <a:avLst/>
              </a:prstGeom>
              <a:noFill/>
            </p:spPr>
            <p:txBody>
              <a:bodyPr wrap="square" rtlCol="0">
                <a:spAutoFit/>
              </a:bodyPr>
              <a:lstStyle/>
              <a:p>
                <a:pPr algn="r"/>
                <a:r>
                  <a:rPr lang="en-US" sz="1000" dirty="0" smtClean="0">
                    <a:solidFill>
                      <a:srgbClr val="0000FF"/>
                    </a:solidFill>
                  </a:rPr>
                  <a:t>_items:</a:t>
                </a:r>
                <a:r>
                  <a:rPr lang="en-US" sz="1000" dirty="0" smtClean="0"/>
                  <a:t> Sort(comparer)</a:t>
                </a:r>
                <a:endParaRPr lang="en-US" sz="1000" dirty="0"/>
              </a:p>
            </p:txBody>
          </p:sp>
        </p:grpSp>
        <p:cxnSp>
          <p:nvCxnSpPr>
            <p:cNvPr id="118" name="Straight Arrow Connector 117"/>
            <p:cNvCxnSpPr/>
            <p:nvPr/>
          </p:nvCxnSpPr>
          <p:spPr>
            <a:xfrm flipH="1">
              <a:off x="1643042" y="4357693"/>
              <a:ext cx="278608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p:nvGrpSpPr>
        <p:grpSpPr>
          <a:xfrm>
            <a:off x="1643042" y="4500570"/>
            <a:ext cx="2786082" cy="357191"/>
            <a:chOff x="1643042" y="4500570"/>
            <a:chExt cx="2786082" cy="357191"/>
          </a:xfrm>
        </p:grpSpPr>
        <p:grpSp>
          <p:nvGrpSpPr>
            <p:cNvPr id="61" name="Group 157"/>
            <p:cNvGrpSpPr/>
            <p:nvPr/>
          </p:nvGrpSpPr>
          <p:grpSpPr>
            <a:xfrm>
              <a:off x="1643042" y="4500570"/>
              <a:ext cx="2786082" cy="246221"/>
              <a:chOff x="1571604" y="3938589"/>
              <a:chExt cx="1357322" cy="246221"/>
            </a:xfrm>
          </p:grpSpPr>
          <p:cxnSp>
            <p:nvCxnSpPr>
              <p:cNvPr id="62" name="Straight Arrow Connector 61"/>
              <p:cNvCxnSpPr/>
              <p:nvPr/>
            </p:nvCxnSpPr>
            <p:spPr>
              <a:xfrm>
                <a:off x="1571604" y="417528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362896" y="3938589"/>
                <a:ext cx="531227" cy="246221"/>
              </a:xfrm>
              <a:prstGeom prst="rect">
                <a:avLst/>
              </a:prstGeom>
              <a:noFill/>
            </p:spPr>
            <p:txBody>
              <a:bodyPr wrap="square" rtlCol="0">
                <a:spAutoFit/>
              </a:bodyPr>
              <a:lstStyle/>
              <a:p>
                <a:pPr algn="r"/>
                <a:r>
                  <a:rPr lang="en-US" sz="1000" dirty="0" smtClean="0"/>
                  <a:t>Reverse</a:t>
                </a:r>
                <a:endParaRPr lang="en-US" sz="1000" dirty="0"/>
              </a:p>
            </p:txBody>
          </p:sp>
        </p:grpSp>
        <p:cxnSp>
          <p:nvCxnSpPr>
            <p:cNvPr id="123" name="Straight Arrow Connector 122"/>
            <p:cNvCxnSpPr/>
            <p:nvPr/>
          </p:nvCxnSpPr>
          <p:spPr>
            <a:xfrm flipH="1">
              <a:off x="1643042" y="4857760"/>
              <a:ext cx="278608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70"/>
          <p:cNvGrpSpPr/>
          <p:nvPr/>
        </p:nvGrpSpPr>
        <p:grpSpPr>
          <a:xfrm>
            <a:off x="3929058" y="71414"/>
            <a:ext cx="928694" cy="6643710"/>
            <a:chOff x="7715272" y="357166"/>
            <a:chExt cx="928694" cy="6643710"/>
          </a:xfrm>
        </p:grpSpPr>
        <p:sp>
          <p:nvSpPr>
            <p:cNvPr id="144" name="Round Diagonal Corner Rectangle 143"/>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Xml</a:t>
              </a:r>
            </a:p>
            <a:p>
              <a:pPr algn="ctr"/>
              <a:r>
                <a:rPr lang="en-GB" sz="1000" dirty="0" smtClean="0">
                  <a:solidFill>
                    <a:schemeClr val="tx1"/>
                  </a:solidFill>
                </a:rPr>
                <a:t>Document</a:t>
              </a:r>
              <a:endParaRPr lang="en-US" sz="1000" dirty="0">
                <a:solidFill>
                  <a:schemeClr val="tx1"/>
                </a:solidFill>
              </a:endParaRPr>
            </a:p>
          </p:txBody>
        </p:sp>
        <p:cxnSp>
          <p:nvCxnSpPr>
            <p:cNvPr id="146" name="Straight Connector 145"/>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6" name="Group 70"/>
          <p:cNvGrpSpPr/>
          <p:nvPr/>
        </p:nvGrpSpPr>
        <p:grpSpPr>
          <a:xfrm>
            <a:off x="6786578" y="71414"/>
            <a:ext cx="1071570" cy="6643710"/>
            <a:chOff x="7643834" y="357166"/>
            <a:chExt cx="1071570" cy="6643710"/>
          </a:xfrm>
        </p:grpSpPr>
        <p:sp>
          <p:nvSpPr>
            <p:cNvPr id="175" name="Round Diagonal Corner Rectangle 174"/>
            <p:cNvSpPr/>
            <p:nvPr/>
          </p:nvSpPr>
          <p:spPr>
            <a:xfrm>
              <a:off x="7643834" y="357166"/>
              <a:ext cx="1071570"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ConcreteData</a:t>
              </a:r>
              <a:endParaRPr lang="en-GB" sz="1000" dirty="0" smtClean="0">
                <a:solidFill>
                  <a:schemeClr val="tx1"/>
                </a:solidFill>
              </a:endParaRPr>
            </a:p>
            <a:p>
              <a:pPr algn="ctr"/>
              <a:r>
                <a:rPr lang="en-GB" sz="1000" dirty="0" err="1" smtClean="0">
                  <a:solidFill>
                    <a:schemeClr val="tx1"/>
                  </a:solidFill>
                </a:rPr>
                <a:t>ItemCollection</a:t>
              </a:r>
              <a:endParaRPr lang="en-GB" sz="1000" dirty="0" smtClean="0">
                <a:solidFill>
                  <a:schemeClr val="tx1"/>
                </a:solidFill>
              </a:endParaRPr>
            </a:p>
          </p:txBody>
        </p:sp>
        <p:cxnSp>
          <p:nvCxnSpPr>
            <p:cNvPr id="177" name="Straight Connector 176"/>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9" name="Group 70"/>
          <p:cNvGrpSpPr/>
          <p:nvPr/>
        </p:nvGrpSpPr>
        <p:grpSpPr>
          <a:xfrm>
            <a:off x="1071506" y="71414"/>
            <a:ext cx="1000164" cy="6643713"/>
            <a:chOff x="7715208" y="357166"/>
            <a:chExt cx="1000164" cy="6643713"/>
          </a:xfrm>
        </p:grpSpPr>
        <p:sp>
          <p:nvSpPr>
            <p:cNvPr id="131" name="Round Diagonal Corner Rectangle 130"/>
            <p:cNvSpPr/>
            <p:nvPr/>
          </p:nvSpPr>
          <p:spPr>
            <a:xfrm>
              <a:off x="7715208" y="357166"/>
              <a:ext cx="100016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DataItem</a:t>
              </a:r>
            </a:p>
            <a:p>
              <a:pPr algn="ctr"/>
              <a:r>
                <a:rPr lang="en-GB" sz="1000" dirty="0" smtClean="0">
                  <a:solidFill>
                    <a:schemeClr val="tx1"/>
                  </a:solidFill>
                </a:rPr>
                <a:t>CollectionBase</a:t>
              </a:r>
              <a:endParaRPr lang="en-US" sz="1000" dirty="0">
                <a:solidFill>
                  <a:schemeClr val="tx1"/>
                </a:solidFill>
              </a:endParaRPr>
            </a:p>
          </p:txBody>
        </p:sp>
        <p:grpSp>
          <p:nvGrpSpPr>
            <p:cNvPr id="10" name="Group 76"/>
            <p:cNvGrpSpPr/>
            <p:nvPr/>
          </p:nvGrpSpPr>
          <p:grpSpPr>
            <a:xfrm>
              <a:off x="8215307" y="857233"/>
              <a:ext cx="71436" cy="6143646"/>
              <a:chOff x="5571285" y="858030"/>
              <a:chExt cx="71455" cy="21632965"/>
            </a:xfrm>
          </p:grpSpPr>
          <p:cxnSp>
            <p:nvCxnSpPr>
              <p:cNvPr id="63" name="Straight Connector 62"/>
              <p:cNvCxnSpPr/>
              <p:nvPr/>
            </p:nvCxnSpPr>
            <p:spPr>
              <a:xfrm rot="5400000">
                <a:off x="-5244375" y="11673690"/>
                <a:ext cx="21632965"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flipH="1">
                <a:off x="5571323" y="1612667"/>
                <a:ext cx="71417" cy="40247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grpSp>
        <p:nvGrpSpPr>
          <p:cNvPr id="71" name="Group 70"/>
          <p:cNvGrpSpPr/>
          <p:nvPr/>
        </p:nvGrpSpPr>
        <p:grpSpPr>
          <a:xfrm>
            <a:off x="1643042" y="428604"/>
            <a:ext cx="4214842" cy="769900"/>
            <a:chOff x="1643042" y="2017746"/>
            <a:chExt cx="4214842" cy="769900"/>
          </a:xfrm>
        </p:grpSpPr>
        <p:sp>
          <p:nvSpPr>
            <p:cNvPr id="57" name="TextBox 56"/>
            <p:cNvSpPr txBox="1"/>
            <p:nvPr/>
          </p:nvSpPr>
          <p:spPr>
            <a:xfrm>
              <a:off x="4000497" y="2017746"/>
              <a:ext cx="1785950" cy="553998"/>
            </a:xfrm>
            <a:prstGeom prst="rect">
              <a:avLst/>
            </a:prstGeom>
            <a:noFill/>
          </p:spPr>
          <p:txBody>
            <a:bodyPr wrap="square" rtlCol="0">
              <a:spAutoFit/>
            </a:bodyPr>
            <a:lstStyle/>
            <a:p>
              <a:pPr algn="r"/>
              <a:r>
                <a:rPr lang="en-GB" sz="1000" dirty="0" smtClean="0"/>
                <a:t>New(XmlDocument,</a:t>
              </a:r>
            </a:p>
            <a:p>
              <a:pPr algn="r"/>
              <a:r>
                <a:rPr lang="en-GB" sz="1000" dirty="0" smtClean="0"/>
                <a:t>IDataItemCollection</a:t>
              </a:r>
            </a:p>
            <a:p>
              <a:pPr algn="r"/>
              <a:r>
                <a:rPr lang="en-GB" sz="1000" dirty="0" err="1" smtClean="0"/>
                <a:t>CultureInfo</a:t>
              </a:r>
              <a:r>
                <a:rPr lang="en-GB" sz="1000" dirty="0" smtClean="0"/>
                <a:t>)</a:t>
              </a:r>
              <a:endParaRPr lang="en-US" sz="1000" dirty="0"/>
            </a:p>
          </p:txBody>
        </p:sp>
        <p:cxnSp>
          <p:nvCxnSpPr>
            <p:cNvPr id="61" name="Straight Arrow Connector 60"/>
            <p:cNvCxnSpPr/>
            <p:nvPr/>
          </p:nvCxnSpPr>
          <p:spPr>
            <a:xfrm>
              <a:off x="1643042" y="2786058"/>
              <a:ext cx="4214842" cy="1588"/>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1643042" y="2571744"/>
              <a:ext cx="4214842"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72" name="Group 59"/>
          <p:cNvGrpSpPr/>
          <p:nvPr/>
        </p:nvGrpSpPr>
        <p:grpSpPr>
          <a:xfrm>
            <a:off x="1643050" y="1325391"/>
            <a:ext cx="1500190" cy="246221"/>
            <a:chOff x="4572010" y="3257197"/>
            <a:chExt cx="1500190" cy="246221"/>
          </a:xfrm>
        </p:grpSpPr>
        <p:grpSp>
          <p:nvGrpSpPr>
            <p:cNvPr id="73" name="Group 62"/>
            <p:cNvGrpSpPr/>
            <p:nvPr/>
          </p:nvGrpSpPr>
          <p:grpSpPr>
            <a:xfrm flipH="1" flipV="1">
              <a:off x="4572012" y="3285716"/>
              <a:ext cx="215111" cy="188173"/>
              <a:chOff x="5999168" y="3804517"/>
              <a:chExt cx="215908" cy="126137"/>
            </a:xfrm>
          </p:grpSpPr>
          <p:cxnSp>
            <p:nvCxnSpPr>
              <p:cNvPr id="75" name="Straight Connector 74"/>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flipH="1" flipV="1">
                <a:off x="5937963" y="3867308"/>
                <a:ext cx="123209" cy="800"/>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000762" y="3804517"/>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4786314" y="3257197"/>
              <a:ext cx="1285886" cy="246221"/>
            </a:xfrm>
            <a:prstGeom prst="rect">
              <a:avLst/>
            </a:prstGeom>
            <a:noFill/>
          </p:spPr>
          <p:txBody>
            <a:bodyPr wrap="square" rtlCol="0">
              <a:spAutoFit/>
            </a:bodyPr>
            <a:lstStyle/>
            <a:p>
              <a:r>
                <a:rPr lang="en-GB" sz="1000" dirty="0" err="1" smtClean="0">
                  <a:solidFill>
                    <a:srgbClr val="0000FF"/>
                  </a:solidFill>
                </a:rPr>
                <a:t>nextID</a:t>
              </a:r>
              <a:r>
                <a:rPr lang="en-GB" sz="1000" dirty="0" smtClean="0">
                  <a:solidFill>
                    <a:srgbClr val="0000FF"/>
                  </a:solidFill>
                </a:rPr>
                <a:t> = </a:t>
              </a:r>
              <a:r>
                <a:rPr lang="en-GB" sz="1000" dirty="0" err="1" smtClean="0">
                  <a:solidFill>
                    <a:srgbClr val="0000FF"/>
                  </a:solidFill>
                </a:rPr>
                <a:t>GetNextID</a:t>
              </a:r>
              <a:r>
                <a:rPr lang="en-GB" sz="1000" dirty="0" smtClean="0">
                  <a:solidFill>
                    <a:srgbClr val="0000FF"/>
                  </a:solidFill>
                </a:rPr>
                <a:t>()</a:t>
              </a:r>
              <a:endParaRPr lang="en-US" sz="1000" dirty="0" smtClean="0">
                <a:solidFill>
                  <a:srgbClr val="0000FF"/>
                </a:solidFill>
              </a:endParaRPr>
            </a:p>
          </p:txBody>
        </p:sp>
      </p:grpSp>
      <p:grpSp>
        <p:nvGrpSpPr>
          <p:cNvPr id="78" name="Group 77"/>
          <p:cNvGrpSpPr/>
          <p:nvPr/>
        </p:nvGrpSpPr>
        <p:grpSpPr>
          <a:xfrm>
            <a:off x="1643042" y="1468267"/>
            <a:ext cx="4214842" cy="246221"/>
            <a:chOff x="1643042" y="2327111"/>
            <a:chExt cx="4214842" cy="246221"/>
          </a:xfrm>
        </p:grpSpPr>
        <p:sp>
          <p:nvSpPr>
            <p:cNvPr id="79" name="TextBox 78"/>
            <p:cNvSpPr txBox="1"/>
            <p:nvPr/>
          </p:nvSpPr>
          <p:spPr>
            <a:xfrm>
              <a:off x="4000497" y="2327111"/>
              <a:ext cx="1785950" cy="246221"/>
            </a:xfrm>
            <a:prstGeom prst="rect">
              <a:avLst/>
            </a:prstGeom>
            <a:noFill/>
          </p:spPr>
          <p:txBody>
            <a:bodyPr wrap="square" rtlCol="0">
              <a:spAutoFit/>
            </a:bodyPr>
            <a:lstStyle/>
            <a:p>
              <a:pPr algn="r"/>
              <a:r>
                <a:rPr lang="en-GB" sz="1000" dirty="0" smtClean="0">
                  <a:solidFill>
                    <a:srgbClr val="0000FF"/>
                  </a:solidFill>
                </a:rPr>
                <a:t>ID = </a:t>
              </a:r>
              <a:r>
                <a:rPr lang="en-GB" sz="1000" dirty="0" err="1" smtClean="0">
                  <a:solidFill>
                    <a:srgbClr val="0000FF"/>
                  </a:solidFill>
                </a:rPr>
                <a:t>nextID</a:t>
              </a:r>
              <a:endParaRPr lang="en-US" sz="1000" dirty="0">
                <a:solidFill>
                  <a:srgbClr val="0000FF"/>
                </a:solidFill>
              </a:endParaRPr>
            </a:p>
          </p:txBody>
        </p:sp>
        <p:cxnSp>
          <p:nvCxnSpPr>
            <p:cNvPr id="81" name="Straight Arrow Connector 80"/>
            <p:cNvCxnSpPr/>
            <p:nvPr/>
          </p:nvCxnSpPr>
          <p:spPr>
            <a:xfrm>
              <a:off x="1643042" y="2571744"/>
              <a:ext cx="4214842"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05" name="Group 104"/>
          <p:cNvGrpSpPr/>
          <p:nvPr/>
        </p:nvGrpSpPr>
        <p:grpSpPr>
          <a:xfrm>
            <a:off x="71438" y="571480"/>
            <a:ext cx="1500166" cy="1285885"/>
            <a:chOff x="71438" y="571480"/>
            <a:chExt cx="1500166" cy="1285885"/>
          </a:xfrm>
        </p:grpSpPr>
        <p:grpSp>
          <p:nvGrpSpPr>
            <p:cNvPr id="7" name="Group 104"/>
            <p:cNvGrpSpPr/>
            <p:nvPr/>
          </p:nvGrpSpPr>
          <p:grpSpPr>
            <a:xfrm>
              <a:off x="71438" y="571480"/>
              <a:ext cx="1500166" cy="1285885"/>
              <a:chOff x="71438" y="825325"/>
              <a:chExt cx="1500166" cy="1285885"/>
            </a:xfrm>
          </p:grpSpPr>
          <p:grpSp>
            <p:nvGrpSpPr>
              <p:cNvPr id="8" name="Group 259"/>
              <p:cNvGrpSpPr/>
              <p:nvPr/>
            </p:nvGrpSpPr>
            <p:grpSpPr>
              <a:xfrm>
                <a:off x="71438" y="825325"/>
                <a:ext cx="1500166" cy="246221"/>
                <a:chOff x="0" y="825325"/>
                <a:chExt cx="1500166" cy="246221"/>
              </a:xfrm>
            </p:grpSpPr>
            <p:cxnSp>
              <p:nvCxnSpPr>
                <p:cNvPr id="154" name="Straight Arrow Connector 153"/>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0" y="825325"/>
                  <a:ext cx="1439740" cy="246221"/>
                </a:xfrm>
                <a:prstGeom prst="rect">
                  <a:avLst/>
                </a:prstGeom>
                <a:noFill/>
              </p:spPr>
              <p:txBody>
                <a:bodyPr wrap="square" rtlCol="0">
                  <a:spAutoFit/>
                </a:bodyPr>
                <a:lstStyle/>
                <a:p>
                  <a:pPr algn="r"/>
                  <a:r>
                    <a:rPr lang="en-GB" sz="1000" dirty="0" err="1" smtClean="0"/>
                    <a:t>GetNewItem</a:t>
                  </a:r>
                  <a:r>
                    <a:rPr lang="en-GB" sz="1000" dirty="0" smtClean="0"/>
                    <a:t>()</a:t>
                  </a:r>
                  <a:endParaRPr lang="en-US" sz="1000" dirty="0"/>
                </a:p>
              </p:txBody>
            </p:sp>
          </p:grpSp>
          <p:cxnSp>
            <p:nvCxnSpPr>
              <p:cNvPr id="104" name="Straight Arrow Connector 103"/>
              <p:cNvCxnSpPr/>
              <p:nvPr/>
            </p:nvCxnSpPr>
            <p:spPr>
              <a:xfrm>
                <a:off x="214282" y="2111209"/>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571472" y="1611143"/>
              <a:ext cx="939674" cy="246221"/>
            </a:xfrm>
            <a:prstGeom prst="rect">
              <a:avLst/>
            </a:prstGeom>
            <a:noFill/>
          </p:spPr>
          <p:txBody>
            <a:bodyPr wrap="square" rtlCol="0">
              <a:spAutoFit/>
            </a:bodyPr>
            <a:lstStyle/>
            <a:p>
              <a:pPr algn="r"/>
              <a:r>
                <a:rPr lang="en-GB" sz="1000" dirty="0" smtClean="0"/>
                <a:t>IDataItem</a:t>
              </a:r>
              <a:endParaRPr lang="en-US" sz="1000" dirty="0"/>
            </a:p>
          </p:txBody>
        </p:sp>
      </p:grpSp>
      <p:grpSp>
        <p:nvGrpSpPr>
          <p:cNvPr id="89" name="Group 88"/>
          <p:cNvGrpSpPr/>
          <p:nvPr/>
        </p:nvGrpSpPr>
        <p:grpSpPr>
          <a:xfrm>
            <a:off x="1643010" y="1785925"/>
            <a:ext cx="4214842" cy="769900"/>
            <a:chOff x="1643042" y="2017746"/>
            <a:chExt cx="4214842" cy="769900"/>
          </a:xfrm>
        </p:grpSpPr>
        <p:sp>
          <p:nvSpPr>
            <p:cNvPr id="90" name="TextBox 89"/>
            <p:cNvSpPr txBox="1"/>
            <p:nvPr/>
          </p:nvSpPr>
          <p:spPr>
            <a:xfrm>
              <a:off x="4000497" y="2017746"/>
              <a:ext cx="1785950" cy="553998"/>
            </a:xfrm>
            <a:prstGeom prst="rect">
              <a:avLst/>
            </a:prstGeom>
            <a:noFill/>
          </p:spPr>
          <p:txBody>
            <a:bodyPr wrap="square" rtlCol="0">
              <a:spAutoFit/>
            </a:bodyPr>
            <a:lstStyle/>
            <a:p>
              <a:pPr algn="r"/>
              <a:r>
                <a:rPr lang="en-GB" sz="1000" dirty="0" smtClean="0"/>
                <a:t>New(</a:t>
              </a:r>
              <a:r>
                <a:rPr lang="en-GB" sz="1000" dirty="0" err="1" smtClean="0"/>
                <a:t>XmlNode</a:t>
              </a:r>
              <a:r>
                <a:rPr lang="en-GB" sz="1000" dirty="0" smtClean="0"/>
                <a:t>,</a:t>
              </a:r>
            </a:p>
            <a:p>
              <a:pPr algn="r"/>
              <a:r>
                <a:rPr lang="en-GB" sz="1000" dirty="0" smtClean="0"/>
                <a:t>IDataItemCollection</a:t>
              </a:r>
            </a:p>
            <a:p>
              <a:pPr algn="r"/>
              <a:r>
                <a:rPr lang="en-GB" sz="1000" dirty="0" err="1" smtClean="0"/>
                <a:t>CultureInfo</a:t>
              </a:r>
              <a:r>
                <a:rPr lang="en-GB" sz="1000" dirty="0" smtClean="0"/>
                <a:t>)</a:t>
              </a:r>
              <a:endParaRPr lang="en-US" sz="1000" dirty="0"/>
            </a:p>
          </p:txBody>
        </p:sp>
        <p:cxnSp>
          <p:nvCxnSpPr>
            <p:cNvPr id="91" name="Straight Arrow Connector 90"/>
            <p:cNvCxnSpPr/>
            <p:nvPr/>
          </p:nvCxnSpPr>
          <p:spPr>
            <a:xfrm>
              <a:off x="1643042" y="2786058"/>
              <a:ext cx="4214842" cy="1588"/>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1643042" y="2571744"/>
              <a:ext cx="4214842"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71406" y="2039771"/>
            <a:ext cx="1500166" cy="635318"/>
            <a:chOff x="71406" y="1968332"/>
            <a:chExt cx="1500166" cy="635318"/>
          </a:xfrm>
        </p:grpSpPr>
        <p:grpSp>
          <p:nvGrpSpPr>
            <p:cNvPr id="84" name="Group 104"/>
            <p:cNvGrpSpPr/>
            <p:nvPr/>
          </p:nvGrpSpPr>
          <p:grpSpPr>
            <a:xfrm>
              <a:off x="71406" y="1968332"/>
              <a:ext cx="1500166" cy="635318"/>
              <a:chOff x="71438" y="864856"/>
              <a:chExt cx="1500166" cy="635318"/>
            </a:xfrm>
          </p:grpSpPr>
          <p:grpSp>
            <p:nvGrpSpPr>
              <p:cNvPr id="85" name="Group 259"/>
              <p:cNvGrpSpPr/>
              <p:nvPr/>
            </p:nvGrpSpPr>
            <p:grpSpPr>
              <a:xfrm>
                <a:off x="71438" y="864856"/>
                <a:ext cx="1500166" cy="246221"/>
                <a:chOff x="0" y="864856"/>
                <a:chExt cx="1500166" cy="246221"/>
              </a:xfrm>
            </p:grpSpPr>
            <p:cxnSp>
              <p:nvCxnSpPr>
                <p:cNvPr id="87" name="Straight Arrow Connector 86"/>
                <p:cNvCxnSpPr/>
                <p:nvPr/>
              </p:nvCxnSpPr>
              <p:spPr>
                <a:xfrm>
                  <a:off x="142844" y="1111076"/>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0" y="864856"/>
                  <a:ext cx="1439740" cy="246221"/>
                </a:xfrm>
                <a:prstGeom prst="rect">
                  <a:avLst/>
                </a:prstGeom>
                <a:noFill/>
              </p:spPr>
              <p:txBody>
                <a:bodyPr wrap="square" rtlCol="0">
                  <a:spAutoFit/>
                </a:bodyPr>
                <a:lstStyle/>
                <a:p>
                  <a:pPr algn="r"/>
                  <a:r>
                    <a:rPr lang="en-GB" sz="1000" dirty="0" err="1" smtClean="0"/>
                    <a:t>GetNewItem</a:t>
                  </a:r>
                  <a:r>
                    <a:rPr lang="en-GB" sz="1000" dirty="0" smtClean="0"/>
                    <a:t>(</a:t>
                  </a:r>
                  <a:r>
                    <a:rPr lang="en-GB" sz="1000" dirty="0" err="1" smtClean="0"/>
                    <a:t>XmlNode</a:t>
                  </a:r>
                  <a:r>
                    <a:rPr lang="en-GB" sz="1000" dirty="0" smtClean="0"/>
                    <a:t>)</a:t>
                  </a:r>
                  <a:endParaRPr lang="en-US" sz="1000" dirty="0"/>
                </a:p>
              </p:txBody>
            </p:sp>
          </p:grpSp>
          <p:cxnSp>
            <p:nvCxnSpPr>
              <p:cNvPr id="86" name="Straight Arrow Connector 85"/>
              <p:cNvCxnSpPr/>
              <p:nvPr/>
            </p:nvCxnSpPr>
            <p:spPr>
              <a:xfrm>
                <a:off x="214282" y="1500173"/>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571440" y="2357429"/>
              <a:ext cx="939674" cy="246221"/>
            </a:xfrm>
            <a:prstGeom prst="rect">
              <a:avLst/>
            </a:prstGeom>
            <a:noFill/>
          </p:spPr>
          <p:txBody>
            <a:bodyPr wrap="square" rtlCol="0">
              <a:spAutoFit/>
            </a:bodyPr>
            <a:lstStyle/>
            <a:p>
              <a:pPr algn="r"/>
              <a:r>
                <a:rPr lang="en-GB" sz="1000" dirty="0" smtClean="0"/>
                <a:t>IDataItem</a:t>
              </a:r>
              <a:endParaRPr lang="en-US" sz="1000" dirty="0"/>
            </a:p>
          </p:txBody>
        </p:sp>
      </p:grpSp>
      <p:grpSp>
        <p:nvGrpSpPr>
          <p:cNvPr id="161" name="Group 160"/>
          <p:cNvGrpSpPr/>
          <p:nvPr/>
        </p:nvGrpSpPr>
        <p:grpSpPr>
          <a:xfrm>
            <a:off x="5357818" y="71414"/>
            <a:ext cx="1000132" cy="6643710"/>
            <a:chOff x="5357818" y="71414"/>
            <a:chExt cx="1000132" cy="6643710"/>
          </a:xfrm>
        </p:grpSpPr>
        <p:grpSp>
          <p:nvGrpSpPr>
            <p:cNvPr id="107" name="Group 106"/>
            <p:cNvGrpSpPr/>
            <p:nvPr/>
          </p:nvGrpSpPr>
          <p:grpSpPr>
            <a:xfrm>
              <a:off x="5357818" y="71414"/>
              <a:ext cx="1000132" cy="6643710"/>
              <a:chOff x="5357818" y="71414"/>
              <a:chExt cx="1000132" cy="6643710"/>
            </a:xfrm>
          </p:grpSpPr>
          <p:grpSp>
            <p:nvGrpSpPr>
              <p:cNvPr id="5" name="Group 70"/>
              <p:cNvGrpSpPr/>
              <p:nvPr/>
            </p:nvGrpSpPr>
            <p:grpSpPr>
              <a:xfrm>
                <a:off x="5357818" y="71414"/>
                <a:ext cx="1000132" cy="6643710"/>
                <a:chOff x="7715272" y="357166"/>
                <a:chExt cx="1000132" cy="6643710"/>
              </a:xfrm>
            </p:grpSpPr>
            <p:sp>
              <p:nvSpPr>
                <p:cNvPr id="168" name="Round Diagonal Corner Rectangle 167"/>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ConcreteData</a:t>
                  </a:r>
                  <a:endParaRPr lang="en-GB" sz="1000" dirty="0" smtClean="0">
                    <a:solidFill>
                      <a:schemeClr val="tx1"/>
                    </a:solidFill>
                  </a:endParaRPr>
                </a:p>
                <a:p>
                  <a:pPr algn="ctr"/>
                  <a:r>
                    <a:rPr lang="en-GB" sz="1000" dirty="0" smtClean="0">
                      <a:solidFill>
                        <a:schemeClr val="tx1"/>
                      </a:solidFill>
                    </a:rPr>
                    <a:t>Item</a:t>
                  </a:r>
                </a:p>
              </p:txBody>
            </p:sp>
            <p:cxnSp>
              <p:nvCxnSpPr>
                <p:cNvPr id="170" name="Straight Connector 169"/>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83" name="Rectangle 82"/>
              <p:cNvSpPr/>
              <p:nvPr/>
            </p:nvSpPr>
            <p:spPr>
              <a:xfrm flipH="1">
                <a:off x="5857924" y="928670"/>
                <a:ext cx="71397" cy="8572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03" name="Rectangle 102"/>
            <p:cNvSpPr/>
            <p:nvPr/>
          </p:nvSpPr>
          <p:spPr>
            <a:xfrm flipH="1">
              <a:off x="5857890" y="2285992"/>
              <a:ext cx="71431"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09" name="Group 108"/>
          <p:cNvGrpSpPr/>
          <p:nvPr/>
        </p:nvGrpSpPr>
        <p:grpSpPr>
          <a:xfrm>
            <a:off x="71438" y="2928933"/>
            <a:ext cx="1500166" cy="1714513"/>
            <a:chOff x="71406" y="1928801"/>
            <a:chExt cx="1500166" cy="1714513"/>
          </a:xfrm>
        </p:grpSpPr>
        <p:grpSp>
          <p:nvGrpSpPr>
            <p:cNvPr id="110" name="Group 104"/>
            <p:cNvGrpSpPr/>
            <p:nvPr/>
          </p:nvGrpSpPr>
          <p:grpSpPr>
            <a:xfrm>
              <a:off x="71406" y="1928801"/>
              <a:ext cx="1500166" cy="1714513"/>
              <a:chOff x="71438" y="825325"/>
              <a:chExt cx="1500166" cy="1714513"/>
            </a:xfrm>
          </p:grpSpPr>
          <p:grpSp>
            <p:nvGrpSpPr>
              <p:cNvPr id="113" name="Group 259"/>
              <p:cNvGrpSpPr/>
              <p:nvPr/>
            </p:nvGrpSpPr>
            <p:grpSpPr>
              <a:xfrm>
                <a:off x="71438" y="825325"/>
                <a:ext cx="1500166" cy="246221"/>
                <a:chOff x="0" y="825325"/>
                <a:chExt cx="1500166" cy="246221"/>
              </a:xfrm>
            </p:grpSpPr>
            <p:cxnSp>
              <p:nvCxnSpPr>
                <p:cNvPr id="118" name="Straight Arrow Connector 117"/>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0" y="825325"/>
                  <a:ext cx="1439740" cy="246221"/>
                </a:xfrm>
                <a:prstGeom prst="rect">
                  <a:avLst/>
                </a:prstGeom>
                <a:noFill/>
              </p:spPr>
              <p:txBody>
                <a:bodyPr wrap="square" rtlCol="0">
                  <a:spAutoFit/>
                </a:bodyPr>
                <a:lstStyle/>
                <a:p>
                  <a:pPr algn="r"/>
                  <a:r>
                    <a:rPr lang="en-GB" sz="1000" dirty="0" err="1" smtClean="0"/>
                    <a:t>GetNewItem</a:t>
                  </a:r>
                  <a:r>
                    <a:rPr lang="en-GB" sz="1000" dirty="0" smtClean="0"/>
                    <a:t>(</a:t>
                  </a:r>
                  <a:r>
                    <a:rPr lang="en-GB" sz="1000" dirty="0" err="1" smtClean="0"/>
                    <a:t>DataRow</a:t>
                  </a:r>
                  <a:r>
                    <a:rPr lang="en-GB" sz="1000" dirty="0" smtClean="0"/>
                    <a:t>)</a:t>
                  </a:r>
                  <a:endParaRPr lang="en-US" sz="1000" dirty="0"/>
                </a:p>
              </p:txBody>
            </p:sp>
          </p:grpSp>
          <p:cxnSp>
            <p:nvCxnSpPr>
              <p:cNvPr id="116" name="Straight Arrow Connector 115"/>
              <p:cNvCxnSpPr/>
              <p:nvPr/>
            </p:nvCxnSpPr>
            <p:spPr>
              <a:xfrm>
                <a:off x="214282" y="2539837"/>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sp>
          <p:nvSpPr>
            <p:cNvPr id="112" name="TextBox 111"/>
            <p:cNvSpPr txBox="1"/>
            <p:nvPr/>
          </p:nvSpPr>
          <p:spPr>
            <a:xfrm>
              <a:off x="571440" y="3397093"/>
              <a:ext cx="939674" cy="246221"/>
            </a:xfrm>
            <a:prstGeom prst="rect">
              <a:avLst/>
            </a:prstGeom>
            <a:noFill/>
          </p:spPr>
          <p:txBody>
            <a:bodyPr wrap="square" rtlCol="0">
              <a:spAutoFit/>
            </a:bodyPr>
            <a:lstStyle/>
            <a:p>
              <a:pPr algn="r"/>
              <a:r>
                <a:rPr lang="en-GB" sz="1000" dirty="0" smtClean="0"/>
                <a:t>IDataItem</a:t>
              </a:r>
              <a:endParaRPr lang="en-US" sz="1000" dirty="0"/>
            </a:p>
          </p:txBody>
        </p:sp>
      </p:grpSp>
      <p:grpSp>
        <p:nvGrpSpPr>
          <p:cNvPr id="123" name="Group 59"/>
          <p:cNvGrpSpPr/>
          <p:nvPr/>
        </p:nvGrpSpPr>
        <p:grpSpPr>
          <a:xfrm>
            <a:off x="1643042" y="3182779"/>
            <a:ext cx="1500190" cy="246221"/>
            <a:chOff x="4572010" y="3257197"/>
            <a:chExt cx="1500190" cy="246221"/>
          </a:xfrm>
        </p:grpSpPr>
        <p:grpSp>
          <p:nvGrpSpPr>
            <p:cNvPr id="125" name="Group 62"/>
            <p:cNvGrpSpPr/>
            <p:nvPr/>
          </p:nvGrpSpPr>
          <p:grpSpPr>
            <a:xfrm flipH="1" flipV="1">
              <a:off x="4572014" y="3285716"/>
              <a:ext cx="215111" cy="188173"/>
              <a:chOff x="5999168" y="3804517"/>
              <a:chExt cx="215908" cy="126137"/>
            </a:xfrm>
          </p:grpSpPr>
          <p:cxnSp>
            <p:nvCxnSpPr>
              <p:cNvPr id="127" name="Straight Connector 126"/>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5400000" flipH="1" flipV="1">
                <a:off x="5937963" y="3867308"/>
                <a:ext cx="123209" cy="800"/>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6000762" y="3804517"/>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26" name="TextBox 125"/>
            <p:cNvSpPr txBox="1"/>
            <p:nvPr/>
          </p:nvSpPr>
          <p:spPr>
            <a:xfrm>
              <a:off x="4786314" y="3257197"/>
              <a:ext cx="1285886" cy="246221"/>
            </a:xfrm>
            <a:prstGeom prst="rect">
              <a:avLst/>
            </a:prstGeom>
            <a:noFill/>
          </p:spPr>
          <p:txBody>
            <a:bodyPr wrap="square" rtlCol="0">
              <a:spAutoFit/>
            </a:bodyPr>
            <a:lstStyle/>
            <a:p>
              <a:r>
                <a:rPr lang="en-GB" sz="1000" dirty="0" smtClean="0">
                  <a:solidFill>
                    <a:srgbClr val="0000FF"/>
                  </a:solidFill>
                </a:rPr>
                <a:t>Item = </a:t>
              </a:r>
              <a:r>
                <a:rPr lang="en-GB" sz="1000" dirty="0" err="1" smtClean="0">
                  <a:solidFill>
                    <a:srgbClr val="0000FF"/>
                  </a:solidFill>
                </a:rPr>
                <a:t>GetNewItem</a:t>
              </a:r>
              <a:r>
                <a:rPr lang="en-GB" sz="1000" dirty="0" smtClean="0">
                  <a:solidFill>
                    <a:srgbClr val="0000FF"/>
                  </a:solidFill>
                </a:rPr>
                <a:t>()</a:t>
              </a:r>
              <a:endParaRPr lang="en-US" sz="1000" dirty="0" smtClean="0">
                <a:solidFill>
                  <a:srgbClr val="0000FF"/>
                </a:solidFill>
              </a:endParaRPr>
            </a:p>
          </p:txBody>
        </p:sp>
      </p:grpSp>
      <p:grpSp>
        <p:nvGrpSpPr>
          <p:cNvPr id="135" name="Group 89"/>
          <p:cNvGrpSpPr/>
          <p:nvPr/>
        </p:nvGrpSpPr>
        <p:grpSpPr>
          <a:xfrm>
            <a:off x="1714448" y="3500438"/>
            <a:ext cx="3429056" cy="1000132"/>
            <a:chOff x="1785918" y="2325523"/>
            <a:chExt cx="3429056" cy="1000132"/>
          </a:xfrm>
        </p:grpSpPr>
        <p:sp>
          <p:nvSpPr>
            <p:cNvPr id="138" name="Rectangle 137"/>
            <p:cNvSpPr/>
            <p:nvPr/>
          </p:nvSpPr>
          <p:spPr>
            <a:xfrm>
              <a:off x="1785918" y="2357429"/>
              <a:ext cx="3214742" cy="968226"/>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p:cNvSpPr txBox="1"/>
            <p:nvPr/>
          </p:nvSpPr>
          <p:spPr>
            <a:xfrm>
              <a:off x="1857356" y="2325523"/>
              <a:ext cx="3357618" cy="276999"/>
            </a:xfrm>
            <a:prstGeom prst="rect">
              <a:avLst/>
            </a:prstGeom>
            <a:noFill/>
          </p:spPr>
          <p:txBody>
            <a:bodyPr wrap="square" rtlCol="0">
              <a:spAutoFit/>
            </a:bodyPr>
            <a:lstStyle/>
            <a:p>
              <a:r>
                <a:rPr lang="en-GB" sz="1200" b="1" dirty="0" smtClean="0">
                  <a:solidFill>
                    <a:srgbClr val="00B050"/>
                  </a:solidFill>
                </a:rPr>
                <a:t>[FOR EACH column in </a:t>
              </a:r>
              <a:r>
                <a:rPr lang="en-GB" sz="1200" b="1" dirty="0" err="1" smtClean="0">
                  <a:solidFill>
                    <a:srgbClr val="00B050"/>
                  </a:solidFill>
                </a:rPr>
                <a:t>DataRow</a:t>
              </a:r>
              <a:r>
                <a:rPr lang="en-GB" sz="1200" b="1" dirty="0" smtClean="0">
                  <a:solidFill>
                    <a:srgbClr val="00B050"/>
                  </a:solidFill>
                </a:rPr>
                <a:t> </a:t>
              </a:r>
              <a:r>
                <a:rPr lang="en-GB" sz="1200" b="1" dirty="0" err="1" smtClean="0">
                  <a:solidFill>
                    <a:srgbClr val="00B050"/>
                  </a:solidFill>
                </a:rPr>
                <a:t>Table.Columns</a:t>
              </a:r>
              <a:r>
                <a:rPr lang="en-GB" sz="1200" b="1" dirty="0" smtClean="0">
                  <a:solidFill>
                    <a:srgbClr val="00B050"/>
                  </a:solidFill>
                </a:rPr>
                <a:t>]</a:t>
              </a:r>
              <a:endParaRPr lang="en-US" sz="1200" b="1" dirty="0" smtClean="0">
                <a:solidFill>
                  <a:srgbClr val="00B050"/>
                </a:solidFill>
              </a:endParaRPr>
            </a:p>
          </p:txBody>
        </p:sp>
      </p:grpSp>
      <p:grpSp>
        <p:nvGrpSpPr>
          <p:cNvPr id="151" name="Group 62"/>
          <p:cNvGrpSpPr/>
          <p:nvPr/>
        </p:nvGrpSpPr>
        <p:grpSpPr>
          <a:xfrm flipH="1" flipV="1">
            <a:off x="1357301" y="3710853"/>
            <a:ext cx="214330" cy="650746"/>
            <a:chOff x="6000760" y="3666022"/>
            <a:chExt cx="223889" cy="264632"/>
          </a:xfrm>
        </p:grpSpPr>
        <p:cxnSp>
          <p:nvCxnSpPr>
            <p:cNvPr id="152" name="Straight Connector 151"/>
            <p:cNvCxnSpPr/>
            <p:nvPr/>
          </p:nvCxnSpPr>
          <p:spPr>
            <a:xfrm>
              <a:off x="6000760" y="3929066"/>
              <a:ext cx="214314" cy="1588"/>
            </a:xfrm>
            <a:prstGeom prst="line">
              <a:avLst/>
            </a:prstGeom>
            <a:ln>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5400000" flipH="1" flipV="1">
              <a:off x="6093368" y="3798067"/>
              <a:ext cx="261739" cy="823"/>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a:off x="6000761" y="3666022"/>
              <a:ext cx="214315" cy="1588"/>
            </a:xfrm>
            <a:prstGeom prst="straightConnector1">
              <a:avLst/>
            </a:prstGeom>
            <a:ln>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grpSp>
      <p:sp>
        <p:nvSpPr>
          <p:cNvPr id="160" name="Rectangle 159"/>
          <p:cNvSpPr/>
          <p:nvPr/>
        </p:nvSpPr>
        <p:spPr>
          <a:xfrm flipH="1">
            <a:off x="1571604" y="2285992"/>
            <a:ext cx="71438"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4" name="Rectangle 163"/>
          <p:cNvSpPr/>
          <p:nvPr/>
        </p:nvSpPr>
        <p:spPr>
          <a:xfrm flipH="1">
            <a:off x="1571604" y="3143248"/>
            <a:ext cx="71438"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157" name="Group 156"/>
          <p:cNvGrpSpPr/>
          <p:nvPr/>
        </p:nvGrpSpPr>
        <p:grpSpPr>
          <a:xfrm>
            <a:off x="714347" y="3786190"/>
            <a:ext cx="2357455" cy="428628"/>
            <a:chOff x="714347" y="3500438"/>
            <a:chExt cx="2357455" cy="428628"/>
          </a:xfrm>
        </p:grpSpPr>
        <p:cxnSp>
          <p:nvCxnSpPr>
            <p:cNvPr id="147" name="Straight Arrow Connector 146"/>
            <p:cNvCxnSpPr/>
            <p:nvPr/>
          </p:nvCxnSpPr>
          <p:spPr>
            <a:xfrm>
              <a:off x="1643042" y="3927478"/>
              <a:ext cx="1357322"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714347" y="3500438"/>
              <a:ext cx="2357455" cy="400110"/>
            </a:xfrm>
            <a:prstGeom prst="rect">
              <a:avLst/>
            </a:prstGeom>
            <a:noFill/>
          </p:spPr>
          <p:txBody>
            <a:bodyPr wrap="square" rtlCol="0">
              <a:spAutoFit/>
            </a:bodyPr>
            <a:lstStyle/>
            <a:p>
              <a:pPr algn="r"/>
              <a:r>
                <a:rPr lang="en-GB" sz="1000" dirty="0" smtClean="0"/>
                <a:t>SetProperty(</a:t>
              </a:r>
              <a:r>
                <a:rPr lang="en-GB" sz="1000" dirty="0" err="1" smtClean="0"/>
                <a:t>ColumnName</a:t>
              </a:r>
              <a:r>
                <a:rPr lang="en-GB" sz="1000" dirty="0" smtClean="0"/>
                <a:t>, </a:t>
              </a:r>
              <a:r>
                <a:rPr lang="en-GB" sz="1000" dirty="0" err="1" smtClean="0"/>
                <a:t>DataRow</a:t>
              </a:r>
              <a:r>
                <a:rPr lang="en-GB" sz="1000" dirty="0" smtClean="0"/>
                <a:t>[</a:t>
              </a:r>
              <a:r>
                <a:rPr lang="en-GB" sz="1000" dirty="0" err="1" smtClean="0"/>
                <a:t>ColumnName</a:t>
              </a:r>
              <a:r>
                <a:rPr lang="en-GB" sz="1000" dirty="0" smtClean="0"/>
                <a:t>].Value, false)</a:t>
              </a:r>
              <a:endParaRPr lang="en-US" sz="1000" dirty="0"/>
            </a:p>
          </p:txBody>
        </p:sp>
      </p:grpSp>
      <p:grpSp>
        <p:nvGrpSpPr>
          <p:cNvPr id="166" name="Group 165"/>
          <p:cNvGrpSpPr/>
          <p:nvPr/>
        </p:nvGrpSpPr>
        <p:grpSpPr>
          <a:xfrm>
            <a:off x="2500298" y="71414"/>
            <a:ext cx="928694" cy="6643710"/>
            <a:chOff x="2500298" y="71414"/>
            <a:chExt cx="928694" cy="6643710"/>
          </a:xfrm>
        </p:grpSpPr>
        <p:grpSp>
          <p:nvGrpSpPr>
            <p:cNvPr id="12" name="Group 70"/>
            <p:cNvGrpSpPr/>
            <p:nvPr/>
          </p:nvGrpSpPr>
          <p:grpSpPr>
            <a:xfrm>
              <a:off x="2500298" y="71414"/>
              <a:ext cx="928694" cy="6643710"/>
              <a:chOff x="7715272" y="357166"/>
              <a:chExt cx="928694" cy="6643710"/>
            </a:xfrm>
          </p:grpSpPr>
          <p:sp>
            <p:nvSpPr>
              <p:cNvPr id="120" name="Round Diagonal Corner Rectangle 119"/>
              <p:cNvSpPr/>
              <p:nvPr/>
            </p:nvSpPr>
            <p:spPr>
              <a:xfrm>
                <a:off x="7715272" y="357166"/>
                <a:ext cx="92869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65" name="Rectangle 164"/>
            <p:cNvSpPr/>
            <p:nvPr/>
          </p:nvSpPr>
          <p:spPr>
            <a:xfrm flipH="1">
              <a:off x="3000363" y="4214818"/>
              <a:ext cx="71438" cy="2143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Documents and Settings\Dave\Desktop\IDataAccessStrategy\IDataAdministrator Class Diagram.png"/>
          <p:cNvPicPr>
            <a:picLocks noChangeAspect="1" noChangeArrowheads="1"/>
          </p:cNvPicPr>
          <p:nvPr/>
        </p:nvPicPr>
        <p:blipFill>
          <a:blip r:embed="rId2"/>
          <a:srcRect/>
          <a:stretch>
            <a:fillRect/>
          </a:stretch>
        </p:blipFill>
        <p:spPr bwMode="auto">
          <a:xfrm>
            <a:off x="428596" y="0"/>
            <a:ext cx="4295776" cy="5172075"/>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70"/>
          <p:cNvGrpSpPr/>
          <p:nvPr/>
        </p:nvGrpSpPr>
        <p:grpSpPr>
          <a:xfrm>
            <a:off x="5357818" y="71414"/>
            <a:ext cx="1000132" cy="6643710"/>
            <a:chOff x="7715272" y="357166"/>
            <a:chExt cx="1000132" cy="6643710"/>
          </a:xfrm>
        </p:grpSpPr>
        <p:sp>
          <p:nvSpPr>
            <p:cNvPr id="168" name="Round Diagonal Corner Rectangle 167"/>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a:p>
              <a:pPr algn="ctr"/>
              <a:r>
                <a:rPr lang="en-GB" sz="1000" dirty="0" smtClean="0">
                  <a:solidFill>
                    <a:schemeClr val="tx1"/>
                  </a:solidFill>
                </a:rPr>
                <a:t>Collection</a:t>
              </a:r>
            </a:p>
          </p:txBody>
        </p:sp>
        <p:cxnSp>
          <p:nvCxnSpPr>
            <p:cNvPr id="170" name="Straight Connector 169"/>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6" name="Group 70"/>
          <p:cNvGrpSpPr/>
          <p:nvPr/>
        </p:nvGrpSpPr>
        <p:grpSpPr>
          <a:xfrm>
            <a:off x="6858016" y="71414"/>
            <a:ext cx="1000132" cy="6643710"/>
            <a:chOff x="7715272" y="357166"/>
            <a:chExt cx="1000132" cy="6643710"/>
          </a:xfrm>
        </p:grpSpPr>
        <p:sp>
          <p:nvSpPr>
            <p:cNvPr id="175" name="Round Diagonal Corner Rectangle 174"/>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p:txBody>
        </p:sp>
        <p:cxnSp>
          <p:nvCxnSpPr>
            <p:cNvPr id="177" name="Straight Connector 176"/>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13" name="Group 111"/>
          <p:cNvGrpSpPr/>
          <p:nvPr/>
        </p:nvGrpSpPr>
        <p:grpSpPr>
          <a:xfrm>
            <a:off x="1643042" y="1857364"/>
            <a:ext cx="1357322" cy="512978"/>
            <a:chOff x="1643042" y="3286124"/>
            <a:chExt cx="1357322" cy="512978"/>
          </a:xfrm>
        </p:grpSpPr>
        <p:grpSp>
          <p:nvGrpSpPr>
            <p:cNvPr id="14" name="Group 157"/>
            <p:cNvGrpSpPr/>
            <p:nvPr/>
          </p:nvGrpSpPr>
          <p:grpSpPr>
            <a:xfrm>
              <a:off x="1643042" y="3286124"/>
              <a:ext cx="1357322" cy="400110"/>
              <a:chOff x="1571604" y="3814708"/>
              <a:chExt cx="1357322" cy="400110"/>
            </a:xfrm>
          </p:grpSpPr>
          <p:cxnSp>
            <p:nvCxnSpPr>
              <p:cNvPr id="115" name="Straight Arrow Connector 114"/>
              <p:cNvCxnSpPr/>
              <p:nvPr/>
            </p:nvCxnSpPr>
            <p:spPr>
              <a:xfrm>
                <a:off x="1571604" y="417528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1928794" y="3814708"/>
                <a:ext cx="939706" cy="400110"/>
              </a:xfrm>
              <a:prstGeom prst="rect">
                <a:avLst/>
              </a:prstGeom>
              <a:noFill/>
            </p:spPr>
            <p:txBody>
              <a:bodyPr wrap="square" rtlCol="0">
                <a:spAutoFit/>
              </a:bodyPr>
              <a:lstStyle/>
              <a:p>
                <a:pPr algn="r"/>
                <a:r>
                  <a:rPr lang="en-US" sz="1000" dirty="0" err="1" smtClean="0"/>
                  <a:t>Initialise</a:t>
                </a:r>
                <a:r>
                  <a:rPr lang="en-US" sz="1000" dirty="0" smtClean="0"/>
                  <a:t>(IDataAdministrator)</a:t>
                </a:r>
                <a:endParaRPr lang="en-US" sz="1000" dirty="0"/>
              </a:p>
            </p:txBody>
          </p:sp>
        </p:grpSp>
        <p:cxnSp>
          <p:nvCxnSpPr>
            <p:cNvPr id="114" name="Straight Arrow Connector 113"/>
            <p:cNvCxnSpPr/>
            <p:nvPr/>
          </p:nvCxnSpPr>
          <p:spPr>
            <a:xfrm>
              <a:off x="1643042" y="3799101"/>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32" y="428604"/>
            <a:ext cx="4429156" cy="2928958"/>
            <a:chOff x="-32" y="2143115"/>
            <a:chExt cx="4429156" cy="2928958"/>
          </a:xfrm>
        </p:grpSpPr>
        <p:cxnSp>
          <p:nvCxnSpPr>
            <p:cNvPr id="56" name="Straight Arrow Connector 55"/>
            <p:cNvCxnSpPr/>
            <p:nvPr/>
          </p:nvCxnSpPr>
          <p:spPr>
            <a:xfrm>
              <a:off x="214250" y="2857495"/>
              <a:ext cx="42148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2" y="2143115"/>
              <a:ext cx="1582584" cy="707886"/>
            </a:xfrm>
            <a:prstGeom prst="rect">
              <a:avLst/>
            </a:prstGeom>
            <a:noFill/>
          </p:spPr>
          <p:txBody>
            <a:bodyPr wrap="square" rtlCol="0">
              <a:spAutoFit/>
            </a:bodyPr>
            <a:lstStyle/>
            <a:p>
              <a:pPr algn="r"/>
              <a:r>
                <a:rPr lang="en-GB" sz="1000" b="1" dirty="0" smtClean="0"/>
                <a:t>New(</a:t>
              </a:r>
            </a:p>
            <a:p>
              <a:pPr algn="r"/>
              <a:r>
                <a:rPr lang="en-GB" sz="1000" dirty="0" smtClean="0"/>
                <a:t>IDataManagementPolicy</a:t>
              </a:r>
              <a:r>
                <a:rPr lang="en-US" sz="1000" dirty="0" smtClean="0"/>
                <a:t>,</a:t>
              </a:r>
            </a:p>
            <a:p>
              <a:pPr algn="r"/>
              <a:r>
                <a:rPr lang="en-GB" sz="1000" dirty="0" smtClean="0"/>
                <a:t>IDataAccessStrategy,</a:t>
              </a:r>
            </a:p>
            <a:p>
              <a:pPr algn="r"/>
              <a:r>
                <a:rPr lang="en-GB" sz="1000" dirty="0" err="1" smtClean="0"/>
                <a:t>CultureInfo</a:t>
              </a:r>
              <a:r>
                <a:rPr lang="en-GB" sz="1000" b="1" dirty="0" smtClean="0"/>
                <a:t>)</a:t>
              </a:r>
            </a:p>
          </p:txBody>
        </p:sp>
        <p:cxnSp>
          <p:nvCxnSpPr>
            <p:cNvPr id="55" name="Straight Arrow Connector 54"/>
            <p:cNvCxnSpPr/>
            <p:nvPr/>
          </p:nvCxnSpPr>
          <p:spPr>
            <a:xfrm>
              <a:off x="214250" y="5072072"/>
              <a:ext cx="4214874"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1643042" y="1142985"/>
            <a:ext cx="2786083" cy="1428758"/>
            <a:chOff x="1643042" y="3643314"/>
            <a:chExt cx="2786083" cy="1428758"/>
          </a:xfrm>
        </p:grpSpPr>
        <p:cxnSp>
          <p:nvCxnSpPr>
            <p:cNvPr id="154" name="Straight Arrow Connector 153"/>
            <p:cNvCxnSpPr/>
            <p:nvPr/>
          </p:nvCxnSpPr>
          <p:spPr>
            <a:xfrm rot="10800000" flipV="1">
              <a:off x="1643042" y="4357692"/>
              <a:ext cx="278608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1714480" y="3643314"/>
              <a:ext cx="1582584" cy="707886"/>
            </a:xfrm>
            <a:prstGeom prst="rect">
              <a:avLst/>
            </a:prstGeom>
            <a:noFill/>
          </p:spPr>
          <p:txBody>
            <a:bodyPr wrap="square" rtlCol="0">
              <a:spAutoFit/>
            </a:bodyPr>
            <a:lstStyle/>
            <a:p>
              <a:r>
                <a:rPr lang="en-GB" sz="1000" dirty="0" smtClean="0"/>
                <a:t>New(</a:t>
              </a:r>
            </a:p>
            <a:p>
              <a:r>
                <a:rPr lang="en-GB" sz="1000" dirty="0" smtClean="0"/>
                <a:t>IDataManagementPolicy</a:t>
              </a:r>
              <a:r>
                <a:rPr lang="en-US" sz="1000" dirty="0" smtClean="0"/>
                <a:t>,</a:t>
              </a:r>
            </a:p>
            <a:p>
              <a:r>
                <a:rPr lang="en-GB" sz="1000" dirty="0" smtClean="0"/>
                <a:t>IDataAccessStrategy,</a:t>
              </a:r>
            </a:p>
            <a:p>
              <a:r>
                <a:rPr lang="en-GB" sz="1000" dirty="0" err="1" smtClean="0"/>
                <a:t>CultureInfo</a:t>
              </a:r>
              <a:r>
                <a:rPr lang="en-GB" sz="1000" dirty="0" smtClean="0"/>
                <a:t>)</a:t>
              </a:r>
            </a:p>
          </p:txBody>
        </p:sp>
        <p:cxnSp>
          <p:nvCxnSpPr>
            <p:cNvPr id="67" name="Straight Arrow Connector 66"/>
            <p:cNvCxnSpPr/>
            <p:nvPr/>
          </p:nvCxnSpPr>
          <p:spPr>
            <a:xfrm rot="10800000" flipV="1">
              <a:off x="1643043" y="5072071"/>
              <a:ext cx="278608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3929058" y="71414"/>
            <a:ext cx="1000132" cy="6643710"/>
            <a:chOff x="3929058" y="71414"/>
            <a:chExt cx="1000132" cy="6643710"/>
          </a:xfrm>
        </p:grpSpPr>
        <p:grpSp>
          <p:nvGrpSpPr>
            <p:cNvPr id="4" name="Group 70"/>
            <p:cNvGrpSpPr/>
            <p:nvPr/>
          </p:nvGrpSpPr>
          <p:grpSpPr>
            <a:xfrm>
              <a:off x="3929058" y="71414"/>
              <a:ext cx="1000132" cy="6643710"/>
              <a:chOff x="7715272" y="357166"/>
              <a:chExt cx="1000132" cy="6643710"/>
            </a:xfrm>
          </p:grpSpPr>
          <p:sp>
            <p:nvSpPr>
              <p:cNvPr id="144" name="Round Diagonal Corner Rectangle 143"/>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ConcreteDataAdministrator</a:t>
                </a:r>
                <a:endParaRPr lang="en-US" sz="1000" dirty="0">
                  <a:solidFill>
                    <a:schemeClr val="tx1"/>
                  </a:solidFill>
                </a:endParaRPr>
              </a:p>
            </p:txBody>
          </p:sp>
          <p:cxnSp>
            <p:nvCxnSpPr>
              <p:cNvPr id="146" name="Straight Connector 145"/>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77" name="Rectangle 76"/>
            <p:cNvSpPr/>
            <p:nvPr/>
          </p:nvSpPr>
          <p:spPr>
            <a:xfrm flipH="1">
              <a:off x="4429161" y="1142984"/>
              <a:ext cx="71400" cy="228601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80" name="Group 79"/>
          <p:cNvGrpSpPr/>
          <p:nvPr/>
        </p:nvGrpSpPr>
        <p:grpSpPr>
          <a:xfrm>
            <a:off x="1071506" y="71414"/>
            <a:ext cx="1000164" cy="6643714"/>
            <a:chOff x="1071506" y="71414"/>
            <a:chExt cx="1000164" cy="6643714"/>
          </a:xfrm>
        </p:grpSpPr>
        <p:grpSp>
          <p:nvGrpSpPr>
            <p:cNvPr id="9" name="Group 70"/>
            <p:cNvGrpSpPr/>
            <p:nvPr/>
          </p:nvGrpSpPr>
          <p:grpSpPr>
            <a:xfrm>
              <a:off x="1071506" y="71414"/>
              <a:ext cx="1000164" cy="6643714"/>
              <a:chOff x="7715208" y="357166"/>
              <a:chExt cx="1000164" cy="6643714"/>
            </a:xfrm>
          </p:grpSpPr>
          <p:sp>
            <p:nvSpPr>
              <p:cNvPr id="131" name="Round Diagonal Corner Rectangle 130"/>
              <p:cNvSpPr/>
              <p:nvPr/>
            </p:nvSpPr>
            <p:spPr>
              <a:xfrm>
                <a:off x="7715208" y="357166"/>
                <a:ext cx="100016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DataAdministratorBase</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79" name="Rectangle 78"/>
            <p:cNvSpPr/>
            <p:nvPr/>
          </p:nvSpPr>
          <p:spPr>
            <a:xfrm flipH="1">
              <a:off x="1571602" y="1857364"/>
              <a:ext cx="71439" cy="135732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82" name="Group 81"/>
          <p:cNvGrpSpPr/>
          <p:nvPr/>
        </p:nvGrpSpPr>
        <p:grpSpPr>
          <a:xfrm>
            <a:off x="2500298" y="71414"/>
            <a:ext cx="1000132" cy="6643710"/>
            <a:chOff x="2500298" y="71414"/>
            <a:chExt cx="1000132" cy="6643710"/>
          </a:xfrm>
        </p:grpSpPr>
        <p:grpSp>
          <p:nvGrpSpPr>
            <p:cNvPr id="12" name="Group 70"/>
            <p:cNvGrpSpPr/>
            <p:nvPr/>
          </p:nvGrpSpPr>
          <p:grpSpPr>
            <a:xfrm>
              <a:off x="2500298" y="71414"/>
              <a:ext cx="1000132" cy="6643710"/>
              <a:chOff x="7715272" y="357166"/>
              <a:chExt cx="1000132" cy="6643710"/>
            </a:xfrm>
          </p:grpSpPr>
          <p:sp>
            <p:nvSpPr>
              <p:cNvPr id="120" name="Round Diagonal Corner Rectangle 119"/>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IDataManagementPolicy</a:t>
                </a: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81" name="Rectangle 80"/>
            <p:cNvSpPr/>
            <p:nvPr/>
          </p:nvSpPr>
          <p:spPr>
            <a:xfrm flipH="1">
              <a:off x="3000402" y="2214554"/>
              <a:ext cx="71399" cy="2143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84" name="Group 83"/>
          <p:cNvGrpSpPr/>
          <p:nvPr/>
        </p:nvGrpSpPr>
        <p:grpSpPr>
          <a:xfrm>
            <a:off x="1643042" y="2714620"/>
            <a:ext cx="2786082" cy="428627"/>
            <a:chOff x="1643042" y="2714620"/>
            <a:chExt cx="2786082" cy="428627"/>
          </a:xfrm>
        </p:grpSpPr>
        <p:grpSp>
          <p:nvGrpSpPr>
            <p:cNvPr id="69" name="Group 68"/>
            <p:cNvGrpSpPr/>
            <p:nvPr/>
          </p:nvGrpSpPr>
          <p:grpSpPr>
            <a:xfrm>
              <a:off x="1643042" y="2714620"/>
              <a:ext cx="2786082" cy="246222"/>
              <a:chOff x="1643042" y="4111471"/>
              <a:chExt cx="2786082" cy="246222"/>
            </a:xfrm>
          </p:grpSpPr>
          <p:cxnSp>
            <p:nvCxnSpPr>
              <p:cNvPr id="70" name="Straight Arrow Connector 69"/>
              <p:cNvCxnSpPr/>
              <p:nvPr/>
            </p:nvCxnSpPr>
            <p:spPr>
              <a:xfrm rot="10800000" flipV="1">
                <a:off x="1643042" y="4357692"/>
                <a:ext cx="278608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714480" y="4111471"/>
                <a:ext cx="2571768" cy="246221"/>
              </a:xfrm>
              <a:prstGeom prst="rect">
                <a:avLst/>
              </a:prstGeom>
              <a:noFill/>
            </p:spPr>
            <p:txBody>
              <a:bodyPr wrap="square" rtlCol="0">
                <a:spAutoFit/>
              </a:bodyPr>
              <a:lstStyle/>
              <a:p>
                <a:r>
                  <a:rPr lang="en-GB" sz="1000" dirty="0" err="1" smtClean="0"/>
                  <a:t>SetupCollection</a:t>
                </a:r>
                <a:r>
                  <a:rPr lang="en-GB" sz="1000" dirty="0" smtClean="0"/>
                  <a:t>(IDataItemCollection)</a:t>
                </a:r>
              </a:p>
            </p:txBody>
          </p:sp>
        </p:grpSp>
        <p:cxnSp>
          <p:nvCxnSpPr>
            <p:cNvPr id="83" name="Straight Arrow Connector 82"/>
            <p:cNvCxnSpPr/>
            <p:nvPr/>
          </p:nvCxnSpPr>
          <p:spPr>
            <a:xfrm rot="10800000" flipV="1">
              <a:off x="1643042" y="3143246"/>
              <a:ext cx="278608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0"/>
          <p:cNvGrpSpPr/>
          <p:nvPr/>
        </p:nvGrpSpPr>
        <p:grpSpPr>
          <a:xfrm>
            <a:off x="5357818" y="71414"/>
            <a:ext cx="1000132" cy="6643710"/>
            <a:chOff x="7715272" y="357166"/>
            <a:chExt cx="1000132" cy="6643710"/>
          </a:xfrm>
        </p:grpSpPr>
        <p:sp>
          <p:nvSpPr>
            <p:cNvPr id="168" name="Round Diagonal Corner Rectangle 167"/>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a:p>
              <a:pPr algn="ctr"/>
              <a:r>
                <a:rPr lang="en-GB" sz="1000" dirty="0" smtClean="0">
                  <a:solidFill>
                    <a:schemeClr val="tx1"/>
                  </a:solidFill>
                </a:rPr>
                <a:t>Collection</a:t>
              </a:r>
            </a:p>
          </p:txBody>
        </p:sp>
        <p:cxnSp>
          <p:nvCxnSpPr>
            <p:cNvPr id="170" name="Straight Connector 169"/>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4" name="Group 70"/>
          <p:cNvGrpSpPr/>
          <p:nvPr/>
        </p:nvGrpSpPr>
        <p:grpSpPr>
          <a:xfrm>
            <a:off x="6858016" y="71414"/>
            <a:ext cx="1000132" cy="6643710"/>
            <a:chOff x="7715272" y="357166"/>
            <a:chExt cx="1000132" cy="6643710"/>
          </a:xfrm>
        </p:grpSpPr>
        <p:sp>
          <p:nvSpPr>
            <p:cNvPr id="175" name="Round Diagonal Corner Rectangle 174"/>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p:txBody>
        </p:sp>
        <p:cxnSp>
          <p:nvCxnSpPr>
            <p:cNvPr id="177" name="Straight Connector 176"/>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5" name="Group 104"/>
          <p:cNvGrpSpPr/>
          <p:nvPr/>
        </p:nvGrpSpPr>
        <p:grpSpPr>
          <a:xfrm>
            <a:off x="0" y="539573"/>
            <a:ext cx="1582584" cy="1032039"/>
            <a:chOff x="0" y="1222046"/>
            <a:chExt cx="1582584" cy="1032039"/>
          </a:xfrm>
        </p:grpSpPr>
        <p:grpSp>
          <p:nvGrpSpPr>
            <p:cNvPr id="6" name="Group 259"/>
            <p:cNvGrpSpPr/>
            <p:nvPr/>
          </p:nvGrpSpPr>
          <p:grpSpPr>
            <a:xfrm>
              <a:off x="0" y="1222046"/>
              <a:ext cx="1582584" cy="246222"/>
              <a:chOff x="-71438" y="1222046"/>
              <a:chExt cx="1582584" cy="246222"/>
            </a:xfrm>
          </p:grpSpPr>
          <p:cxnSp>
            <p:nvCxnSpPr>
              <p:cNvPr id="154" name="Straight Arrow Connector 153"/>
              <p:cNvCxnSpPr/>
              <p:nvPr/>
            </p:nvCxnSpPr>
            <p:spPr>
              <a:xfrm>
                <a:off x="142844" y="1468267"/>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71438" y="1222046"/>
                <a:ext cx="1582584" cy="246221"/>
              </a:xfrm>
              <a:prstGeom prst="rect">
                <a:avLst/>
              </a:prstGeom>
              <a:noFill/>
            </p:spPr>
            <p:txBody>
              <a:bodyPr wrap="square" rtlCol="0">
                <a:spAutoFit/>
              </a:bodyPr>
              <a:lstStyle/>
              <a:p>
                <a:pPr algn="r"/>
                <a:r>
                  <a:rPr lang="en-GB" sz="1000" b="1" dirty="0" smtClean="0"/>
                  <a:t>Load()</a:t>
                </a:r>
              </a:p>
            </p:txBody>
          </p:sp>
        </p:grpSp>
        <p:cxnSp>
          <p:nvCxnSpPr>
            <p:cNvPr id="104" name="Straight Arrow Connector 103"/>
            <p:cNvCxnSpPr/>
            <p:nvPr/>
          </p:nvCxnSpPr>
          <p:spPr>
            <a:xfrm>
              <a:off x="214282" y="2254084"/>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0" name="Group 70"/>
          <p:cNvGrpSpPr/>
          <p:nvPr/>
        </p:nvGrpSpPr>
        <p:grpSpPr>
          <a:xfrm>
            <a:off x="2500298" y="71414"/>
            <a:ext cx="1000132" cy="6643710"/>
            <a:chOff x="7715272" y="357166"/>
            <a:chExt cx="1000132" cy="6643710"/>
          </a:xfrm>
        </p:grpSpPr>
        <p:sp>
          <p:nvSpPr>
            <p:cNvPr id="120" name="Round Diagonal Corner Rectangle 119"/>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IDataManagementPolicy</a:t>
              </a: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1643042" y="539573"/>
            <a:ext cx="2786082" cy="674849"/>
            <a:chOff x="1643042" y="928670"/>
            <a:chExt cx="2786082" cy="674849"/>
          </a:xfrm>
        </p:grpSpPr>
        <p:grpSp>
          <p:nvGrpSpPr>
            <p:cNvPr id="47" name="Group 46"/>
            <p:cNvGrpSpPr/>
            <p:nvPr/>
          </p:nvGrpSpPr>
          <p:grpSpPr>
            <a:xfrm>
              <a:off x="1643042" y="928670"/>
              <a:ext cx="2786082" cy="400110"/>
              <a:chOff x="1643042" y="928670"/>
              <a:chExt cx="2786082" cy="400110"/>
            </a:xfrm>
          </p:grpSpPr>
          <p:cxnSp>
            <p:nvCxnSpPr>
              <p:cNvPr id="115" name="Straight Arrow Connector 114"/>
              <p:cNvCxnSpPr/>
              <p:nvPr/>
            </p:nvCxnSpPr>
            <p:spPr>
              <a:xfrm>
                <a:off x="1643042" y="1285860"/>
                <a:ext cx="278608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2857488" y="928670"/>
                <a:ext cx="1571636" cy="400110"/>
              </a:xfrm>
              <a:prstGeom prst="rect">
                <a:avLst/>
              </a:prstGeom>
              <a:noFill/>
            </p:spPr>
            <p:txBody>
              <a:bodyPr wrap="square" rtlCol="0">
                <a:spAutoFit/>
              </a:bodyPr>
              <a:lstStyle/>
              <a:p>
                <a:pPr algn="r"/>
                <a:r>
                  <a:rPr lang="en-US" sz="1000" dirty="0" smtClean="0"/>
                  <a:t>Select(</a:t>
                </a:r>
              </a:p>
              <a:p>
                <a:pPr algn="r"/>
                <a:r>
                  <a:rPr lang="en-US" sz="1000" dirty="0" smtClean="0"/>
                  <a:t>IDataItemCollection)</a:t>
                </a:r>
                <a:endParaRPr lang="en-US" sz="1000" dirty="0"/>
              </a:p>
            </p:txBody>
          </p:sp>
        </p:grpSp>
        <p:grpSp>
          <p:nvGrpSpPr>
            <p:cNvPr id="48" name="Group 47"/>
            <p:cNvGrpSpPr/>
            <p:nvPr/>
          </p:nvGrpSpPr>
          <p:grpSpPr>
            <a:xfrm>
              <a:off x="1643042" y="1357298"/>
              <a:ext cx="2786082" cy="246221"/>
              <a:chOff x="1643042" y="1357298"/>
              <a:chExt cx="2786082" cy="246221"/>
            </a:xfrm>
          </p:grpSpPr>
          <p:cxnSp>
            <p:nvCxnSpPr>
              <p:cNvPr id="114" name="Straight Arrow Connector 113"/>
              <p:cNvCxnSpPr/>
              <p:nvPr/>
            </p:nvCxnSpPr>
            <p:spPr>
              <a:xfrm>
                <a:off x="1643042" y="1571611"/>
                <a:ext cx="278608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857488" y="1357298"/>
                <a:ext cx="1571636" cy="246221"/>
              </a:xfrm>
              <a:prstGeom prst="rect">
                <a:avLst/>
              </a:prstGeom>
              <a:noFill/>
            </p:spPr>
            <p:txBody>
              <a:bodyPr wrap="square" rtlCol="0">
                <a:spAutoFit/>
              </a:bodyPr>
              <a:lstStyle/>
              <a:p>
                <a:pPr algn="r"/>
                <a:r>
                  <a:rPr lang="en-US" sz="1000" dirty="0" smtClean="0"/>
                  <a:t>IDataItemCollection</a:t>
                </a:r>
                <a:endParaRPr lang="en-US" sz="1000" dirty="0"/>
              </a:p>
            </p:txBody>
          </p:sp>
        </p:grpSp>
      </p:grpSp>
      <p:grpSp>
        <p:nvGrpSpPr>
          <p:cNvPr id="41" name="Group 59"/>
          <p:cNvGrpSpPr/>
          <p:nvPr/>
        </p:nvGrpSpPr>
        <p:grpSpPr>
          <a:xfrm>
            <a:off x="1643050" y="1285860"/>
            <a:ext cx="1500190" cy="246221"/>
            <a:chOff x="4572010" y="3257197"/>
            <a:chExt cx="1500190" cy="246221"/>
          </a:xfrm>
        </p:grpSpPr>
        <p:grpSp>
          <p:nvGrpSpPr>
            <p:cNvPr id="42" name="Group 62"/>
            <p:cNvGrpSpPr/>
            <p:nvPr/>
          </p:nvGrpSpPr>
          <p:grpSpPr>
            <a:xfrm flipH="1" flipV="1">
              <a:off x="4572012" y="3285716"/>
              <a:ext cx="215111" cy="188173"/>
              <a:chOff x="5999168" y="3804517"/>
              <a:chExt cx="215908" cy="126137"/>
            </a:xfrm>
          </p:grpSpPr>
          <p:cxnSp>
            <p:nvCxnSpPr>
              <p:cNvPr id="44" name="Straight Connector 43"/>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flipH="1" flipV="1">
                <a:off x="5937963" y="3867308"/>
                <a:ext cx="123209" cy="800"/>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000762" y="3804517"/>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4786314" y="3257197"/>
              <a:ext cx="1285886" cy="246221"/>
            </a:xfrm>
            <a:prstGeom prst="rect">
              <a:avLst/>
            </a:prstGeom>
            <a:noFill/>
          </p:spPr>
          <p:txBody>
            <a:bodyPr wrap="square" rtlCol="0">
              <a:spAutoFit/>
            </a:bodyPr>
            <a:lstStyle/>
            <a:p>
              <a:r>
                <a:rPr lang="en-GB" sz="1000" dirty="0" err="1" smtClean="0"/>
                <a:t>DoAfterLoad</a:t>
              </a:r>
              <a:r>
                <a:rPr lang="en-GB" sz="1000" dirty="0" smtClean="0"/>
                <a:t>()</a:t>
              </a:r>
              <a:endParaRPr lang="en-US" sz="1000" dirty="0" smtClean="0"/>
            </a:p>
          </p:txBody>
        </p:sp>
      </p:grpSp>
      <p:grpSp>
        <p:nvGrpSpPr>
          <p:cNvPr id="52" name="Group 104"/>
          <p:cNvGrpSpPr/>
          <p:nvPr/>
        </p:nvGrpSpPr>
        <p:grpSpPr>
          <a:xfrm>
            <a:off x="-32" y="1714488"/>
            <a:ext cx="1582584" cy="1032039"/>
            <a:chOff x="0" y="1222046"/>
            <a:chExt cx="1582584" cy="1032039"/>
          </a:xfrm>
        </p:grpSpPr>
        <p:grpSp>
          <p:nvGrpSpPr>
            <p:cNvPr id="53" name="Group 259"/>
            <p:cNvGrpSpPr/>
            <p:nvPr/>
          </p:nvGrpSpPr>
          <p:grpSpPr>
            <a:xfrm>
              <a:off x="0" y="1222046"/>
              <a:ext cx="1582584" cy="246222"/>
              <a:chOff x="-71438" y="1222046"/>
              <a:chExt cx="1582584" cy="246222"/>
            </a:xfrm>
          </p:grpSpPr>
          <p:cxnSp>
            <p:nvCxnSpPr>
              <p:cNvPr id="55" name="Straight Arrow Connector 54"/>
              <p:cNvCxnSpPr/>
              <p:nvPr/>
            </p:nvCxnSpPr>
            <p:spPr>
              <a:xfrm>
                <a:off x="142844" y="1468267"/>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1438" y="1222046"/>
                <a:ext cx="1582584" cy="246221"/>
              </a:xfrm>
              <a:prstGeom prst="rect">
                <a:avLst/>
              </a:prstGeom>
              <a:noFill/>
            </p:spPr>
            <p:txBody>
              <a:bodyPr wrap="square" rtlCol="0">
                <a:spAutoFit/>
              </a:bodyPr>
              <a:lstStyle/>
              <a:p>
                <a:pPr algn="r"/>
                <a:r>
                  <a:rPr lang="en-GB" sz="1000" b="1" dirty="0" smtClean="0"/>
                  <a:t>Load(</a:t>
                </a:r>
                <a:r>
                  <a:rPr lang="en-GB" sz="1000" dirty="0" smtClean="0"/>
                  <a:t>ID</a:t>
                </a:r>
                <a:r>
                  <a:rPr lang="en-GB" sz="1000" b="1" dirty="0" smtClean="0"/>
                  <a:t>)</a:t>
                </a:r>
              </a:p>
            </p:txBody>
          </p:sp>
        </p:grpSp>
        <p:cxnSp>
          <p:nvCxnSpPr>
            <p:cNvPr id="54" name="Straight Arrow Connector 53"/>
            <p:cNvCxnSpPr/>
            <p:nvPr/>
          </p:nvCxnSpPr>
          <p:spPr>
            <a:xfrm>
              <a:off x="214282" y="2254084"/>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1643010" y="1714488"/>
            <a:ext cx="2786082" cy="674849"/>
            <a:chOff x="1643042" y="928670"/>
            <a:chExt cx="2786082" cy="674849"/>
          </a:xfrm>
        </p:grpSpPr>
        <p:grpSp>
          <p:nvGrpSpPr>
            <p:cNvPr id="58" name="Group 46"/>
            <p:cNvGrpSpPr/>
            <p:nvPr/>
          </p:nvGrpSpPr>
          <p:grpSpPr>
            <a:xfrm>
              <a:off x="1643042" y="928670"/>
              <a:ext cx="2786082" cy="400110"/>
              <a:chOff x="1643042" y="928670"/>
              <a:chExt cx="2786082" cy="400110"/>
            </a:xfrm>
          </p:grpSpPr>
          <p:cxnSp>
            <p:nvCxnSpPr>
              <p:cNvPr id="62" name="Straight Arrow Connector 61"/>
              <p:cNvCxnSpPr/>
              <p:nvPr/>
            </p:nvCxnSpPr>
            <p:spPr>
              <a:xfrm>
                <a:off x="1643042" y="1285860"/>
                <a:ext cx="278608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857488" y="928670"/>
                <a:ext cx="1571636" cy="400110"/>
              </a:xfrm>
              <a:prstGeom prst="rect">
                <a:avLst/>
              </a:prstGeom>
              <a:noFill/>
            </p:spPr>
            <p:txBody>
              <a:bodyPr wrap="square" rtlCol="0">
                <a:spAutoFit/>
              </a:bodyPr>
              <a:lstStyle/>
              <a:p>
                <a:pPr algn="r"/>
                <a:r>
                  <a:rPr lang="en-US" sz="1000" dirty="0" smtClean="0"/>
                  <a:t>Select(</a:t>
                </a:r>
              </a:p>
              <a:p>
                <a:pPr algn="r"/>
                <a:r>
                  <a:rPr lang="en-US" sz="1000" dirty="0" smtClean="0"/>
                  <a:t>IDataItemCollection, ID)</a:t>
                </a:r>
                <a:endParaRPr lang="en-US" sz="1000" dirty="0"/>
              </a:p>
            </p:txBody>
          </p:sp>
        </p:grpSp>
        <p:grpSp>
          <p:nvGrpSpPr>
            <p:cNvPr id="59" name="Group 47"/>
            <p:cNvGrpSpPr/>
            <p:nvPr/>
          </p:nvGrpSpPr>
          <p:grpSpPr>
            <a:xfrm>
              <a:off x="1643042" y="1357298"/>
              <a:ext cx="2786082" cy="246221"/>
              <a:chOff x="1643042" y="1357298"/>
              <a:chExt cx="2786082" cy="246221"/>
            </a:xfrm>
          </p:grpSpPr>
          <p:cxnSp>
            <p:nvCxnSpPr>
              <p:cNvPr id="60" name="Straight Arrow Connector 59"/>
              <p:cNvCxnSpPr/>
              <p:nvPr/>
            </p:nvCxnSpPr>
            <p:spPr>
              <a:xfrm>
                <a:off x="1643042" y="1571611"/>
                <a:ext cx="278608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857488" y="1357298"/>
                <a:ext cx="1571636" cy="246221"/>
              </a:xfrm>
              <a:prstGeom prst="rect">
                <a:avLst/>
              </a:prstGeom>
              <a:noFill/>
            </p:spPr>
            <p:txBody>
              <a:bodyPr wrap="square" rtlCol="0">
                <a:spAutoFit/>
              </a:bodyPr>
              <a:lstStyle/>
              <a:p>
                <a:pPr algn="r"/>
                <a:r>
                  <a:rPr lang="en-US" sz="1000" dirty="0" smtClean="0"/>
                  <a:t>IDataItemCollection</a:t>
                </a:r>
                <a:endParaRPr lang="en-US" sz="1000" dirty="0"/>
              </a:p>
            </p:txBody>
          </p:sp>
        </p:grpSp>
      </p:grpSp>
      <p:grpSp>
        <p:nvGrpSpPr>
          <p:cNvPr id="66" name="Group 59"/>
          <p:cNvGrpSpPr/>
          <p:nvPr/>
        </p:nvGrpSpPr>
        <p:grpSpPr>
          <a:xfrm>
            <a:off x="1643018" y="2460775"/>
            <a:ext cx="1500190" cy="246221"/>
            <a:chOff x="4572010" y="3257197"/>
            <a:chExt cx="1500190" cy="246221"/>
          </a:xfrm>
        </p:grpSpPr>
        <p:grpSp>
          <p:nvGrpSpPr>
            <p:cNvPr id="67" name="Group 62"/>
            <p:cNvGrpSpPr/>
            <p:nvPr/>
          </p:nvGrpSpPr>
          <p:grpSpPr>
            <a:xfrm flipH="1" flipV="1">
              <a:off x="4572014" y="3285716"/>
              <a:ext cx="215111" cy="188173"/>
              <a:chOff x="5999168" y="3804517"/>
              <a:chExt cx="215908" cy="126137"/>
            </a:xfrm>
          </p:grpSpPr>
          <p:cxnSp>
            <p:nvCxnSpPr>
              <p:cNvPr id="69" name="Straight Connector 68"/>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H="1" flipV="1">
                <a:off x="5937963" y="3867308"/>
                <a:ext cx="123209" cy="800"/>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6000762" y="3804517"/>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4786314" y="3257197"/>
              <a:ext cx="1285886" cy="246221"/>
            </a:xfrm>
            <a:prstGeom prst="rect">
              <a:avLst/>
            </a:prstGeom>
            <a:noFill/>
          </p:spPr>
          <p:txBody>
            <a:bodyPr wrap="square" rtlCol="0">
              <a:spAutoFit/>
            </a:bodyPr>
            <a:lstStyle/>
            <a:p>
              <a:r>
                <a:rPr lang="en-GB" sz="1000" dirty="0" err="1" smtClean="0"/>
                <a:t>DoAfterLoad</a:t>
              </a:r>
              <a:r>
                <a:rPr lang="en-GB" sz="1000" dirty="0" smtClean="0"/>
                <a:t>()</a:t>
              </a:r>
              <a:endParaRPr lang="en-US" sz="1000" dirty="0" smtClean="0"/>
            </a:p>
          </p:txBody>
        </p:sp>
      </p:grpSp>
      <p:grpSp>
        <p:nvGrpSpPr>
          <p:cNvPr id="72" name="Group 104"/>
          <p:cNvGrpSpPr/>
          <p:nvPr/>
        </p:nvGrpSpPr>
        <p:grpSpPr>
          <a:xfrm>
            <a:off x="-32" y="2928933"/>
            <a:ext cx="1582584" cy="571505"/>
            <a:chOff x="0" y="1222046"/>
            <a:chExt cx="1582584" cy="571505"/>
          </a:xfrm>
        </p:grpSpPr>
        <p:grpSp>
          <p:nvGrpSpPr>
            <p:cNvPr id="73" name="Group 259"/>
            <p:cNvGrpSpPr/>
            <p:nvPr/>
          </p:nvGrpSpPr>
          <p:grpSpPr>
            <a:xfrm>
              <a:off x="0" y="1222046"/>
              <a:ext cx="1582584" cy="246222"/>
              <a:chOff x="-71438" y="1222046"/>
              <a:chExt cx="1582584" cy="246222"/>
            </a:xfrm>
          </p:grpSpPr>
          <p:cxnSp>
            <p:nvCxnSpPr>
              <p:cNvPr id="75" name="Straight Arrow Connector 74"/>
              <p:cNvCxnSpPr/>
              <p:nvPr/>
            </p:nvCxnSpPr>
            <p:spPr>
              <a:xfrm>
                <a:off x="142844" y="1468267"/>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71438" y="1222046"/>
                <a:ext cx="1582584" cy="246221"/>
              </a:xfrm>
              <a:prstGeom prst="rect">
                <a:avLst/>
              </a:prstGeom>
              <a:noFill/>
            </p:spPr>
            <p:txBody>
              <a:bodyPr wrap="square" rtlCol="0">
                <a:spAutoFit/>
              </a:bodyPr>
              <a:lstStyle/>
              <a:p>
                <a:pPr algn="r"/>
                <a:r>
                  <a:rPr lang="en-GB" sz="1000" dirty="0" smtClean="0">
                    <a:solidFill>
                      <a:srgbClr val="0000FF"/>
                    </a:solidFill>
                  </a:rPr>
                  <a:t>Private:</a:t>
                </a:r>
                <a:r>
                  <a:rPr lang="en-GB" sz="1000" dirty="0" smtClean="0"/>
                  <a:t> </a:t>
                </a:r>
                <a:r>
                  <a:rPr lang="en-GB" sz="1000" b="1" dirty="0" err="1" smtClean="0"/>
                  <a:t>DoAfterLoad</a:t>
                </a:r>
                <a:r>
                  <a:rPr lang="en-GB" sz="1000" b="1" dirty="0" smtClean="0"/>
                  <a:t>()</a:t>
                </a:r>
              </a:p>
            </p:txBody>
          </p:sp>
        </p:grpSp>
        <p:cxnSp>
          <p:nvCxnSpPr>
            <p:cNvPr id="74" name="Straight Arrow Connector 73"/>
            <p:cNvCxnSpPr/>
            <p:nvPr/>
          </p:nvCxnSpPr>
          <p:spPr>
            <a:xfrm>
              <a:off x="214282" y="1793550"/>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77" name="Group 59"/>
          <p:cNvGrpSpPr/>
          <p:nvPr/>
        </p:nvGrpSpPr>
        <p:grpSpPr>
          <a:xfrm>
            <a:off x="1643048" y="3182778"/>
            <a:ext cx="1857392" cy="400110"/>
            <a:chOff x="4572016" y="3257197"/>
            <a:chExt cx="1857392" cy="400110"/>
          </a:xfrm>
        </p:grpSpPr>
        <p:grpSp>
          <p:nvGrpSpPr>
            <p:cNvPr id="78" name="Group 62"/>
            <p:cNvGrpSpPr/>
            <p:nvPr/>
          </p:nvGrpSpPr>
          <p:grpSpPr>
            <a:xfrm flipH="1" flipV="1">
              <a:off x="4572016" y="3285728"/>
              <a:ext cx="215112" cy="289128"/>
              <a:chOff x="5999167" y="3736844"/>
              <a:chExt cx="215909" cy="193810"/>
            </a:xfrm>
          </p:grpSpPr>
          <p:cxnSp>
            <p:nvCxnSpPr>
              <p:cNvPr id="80" name="Straight Connector 79"/>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flipH="1" flipV="1">
                <a:off x="5903332" y="3832679"/>
                <a:ext cx="192477" cy="80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000762" y="3736844"/>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4786324" y="3257197"/>
              <a:ext cx="1643084" cy="400110"/>
            </a:xfrm>
            <a:prstGeom prst="rect">
              <a:avLst/>
            </a:prstGeom>
            <a:noFill/>
          </p:spPr>
          <p:txBody>
            <a:bodyPr wrap="square" rtlCol="0">
              <a:spAutoFit/>
            </a:bodyPr>
            <a:lstStyle/>
            <a:p>
              <a:r>
                <a:rPr lang="en-GB" sz="1000" dirty="0" smtClean="0">
                  <a:solidFill>
                    <a:srgbClr val="0000FF"/>
                  </a:solidFill>
                </a:rPr>
                <a:t>_</a:t>
              </a:r>
              <a:r>
                <a:rPr lang="en-GB" sz="1000" dirty="0" err="1" smtClean="0">
                  <a:solidFill>
                    <a:srgbClr val="0000FF"/>
                  </a:solidFill>
                </a:rPr>
                <a:t>dataIsLoaded</a:t>
              </a:r>
              <a:r>
                <a:rPr lang="en-GB" sz="1000" dirty="0" smtClean="0">
                  <a:solidFill>
                    <a:srgbClr val="0000FF"/>
                  </a:solidFill>
                </a:rPr>
                <a:t> = true</a:t>
              </a:r>
            </a:p>
            <a:p>
              <a:r>
                <a:rPr lang="en-GB" sz="1000" dirty="0" smtClean="0"/>
                <a:t>Write message to console</a:t>
              </a:r>
              <a:endParaRPr lang="en-US" sz="1000" dirty="0" smtClean="0"/>
            </a:p>
          </p:txBody>
        </p:sp>
      </p:grpSp>
      <p:grpSp>
        <p:nvGrpSpPr>
          <p:cNvPr id="84" name="Group 83"/>
          <p:cNvGrpSpPr/>
          <p:nvPr/>
        </p:nvGrpSpPr>
        <p:grpSpPr>
          <a:xfrm>
            <a:off x="3929058" y="71414"/>
            <a:ext cx="1000132" cy="6643710"/>
            <a:chOff x="3929058" y="71414"/>
            <a:chExt cx="1000132" cy="6643710"/>
          </a:xfrm>
        </p:grpSpPr>
        <p:grpSp>
          <p:nvGrpSpPr>
            <p:cNvPr id="51" name="Group 50"/>
            <p:cNvGrpSpPr/>
            <p:nvPr/>
          </p:nvGrpSpPr>
          <p:grpSpPr>
            <a:xfrm>
              <a:off x="3929058" y="71414"/>
              <a:ext cx="1000132" cy="6643710"/>
              <a:chOff x="3929058" y="71414"/>
              <a:chExt cx="1000132" cy="6643710"/>
            </a:xfrm>
          </p:grpSpPr>
          <p:grpSp>
            <p:nvGrpSpPr>
              <p:cNvPr id="2" name="Group 70"/>
              <p:cNvGrpSpPr/>
              <p:nvPr/>
            </p:nvGrpSpPr>
            <p:grpSpPr>
              <a:xfrm>
                <a:off x="3929058" y="71414"/>
                <a:ext cx="1000132" cy="6643710"/>
                <a:chOff x="7715272" y="357166"/>
                <a:chExt cx="1000132" cy="6643710"/>
              </a:xfrm>
            </p:grpSpPr>
            <p:sp>
              <p:nvSpPr>
                <p:cNvPr id="144" name="Round Diagonal Corner Rectangle 143"/>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IDataAccess</a:t>
                  </a:r>
                </a:p>
                <a:p>
                  <a:pPr algn="ctr"/>
                  <a:r>
                    <a:rPr lang="en-GB" sz="1000" dirty="0" smtClean="0">
                      <a:solidFill>
                        <a:schemeClr val="tx1"/>
                      </a:solidFill>
                    </a:rPr>
                    <a:t>Strategy</a:t>
                  </a:r>
                  <a:endParaRPr lang="en-US" sz="1000" dirty="0">
                    <a:solidFill>
                      <a:schemeClr val="tx1"/>
                    </a:solidFill>
                  </a:endParaRPr>
                </a:p>
              </p:txBody>
            </p:sp>
            <p:cxnSp>
              <p:nvCxnSpPr>
                <p:cNvPr id="146" name="Straight Connector 145"/>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50" name="Rectangle 49"/>
              <p:cNvSpPr/>
              <p:nvPr/>
            </p:nvSpPr>
            <p:spPr>
              <a:xfrm flipH="1">
                <a:off x="4429123" y="857232"/>
                <a:ext cx="71438"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83" name="Rectangle 82"/>
            <p:cNvSpPr/>
            <p:nvPr/>
          </p:nvSpPr>
          <p:spPr>
            <a:xfrm flipH="1">
              <a:off x="4429124" y="2071678"/>
              <a:ext cx="71438"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87" name="Group 86"/>
          <p:cNvGrpSpPr/>
          <p:nvPr/>
        </p:nvGrpSpPr>
        <p:grpSpPr>
          <a:xfrm>
            <a:off x="1071506" y="71414"/>
            <a:ext cx="1000164" cy="6643713"/>
            <a:chOff x="1071506" y="71414"/>
            <a:chExt cx="1000164" cy="6643713"/>
          </a:xfrm>
        </p:grpSpPr>
        <p:grpSp>
          <p:nvGrpSpPr>
            <p:cNvPr id="7" name="Group 70"/>
            <p:cNvGrpSpPr/>
            <p:nvPr/>
          </p:nvGrpSpPr>
          <p:grpSpPr>
            <a:xfrm>
              <a:off x="1071506" y="71414"/>
              <a:ext cx="1000164" cy="6643713"/>
              <a:chOff x="7715208" y="357166"/>
              <a:chExt cx="1000164" cy="6643713"/>
            </a:xfrm>
          </p:grpSpPr>
          <p:sp>
            <p:nvSpPr>
              <p:cNvPr id="131" name="Round Diagonal Corner Rectangle 130"/>
              <p:cNvSpPr/>
              <p:nvPr/>
            </p:nvSpPr>
            <p:spPr>
              <a:xfrm>
                <a:off x="7715208" y="357166"/>
                <a:ext cx="100016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DataAdministratorBase</a:t>
                </a:r>
                <a:endParaRPr lang="en-US" sz="1000" dirty="0">
                  <a:solidFill>
                    <a:schemeClr val="tx1"/>
                  </a:solidFill>
                </a:endParaRPr>
              </a:p>
            </p:txBody>
          </p:sp>
          <p:grpSp>
            <p:nvGrpSpPr>
              <p:cNvPr id="8" name="Group 76"/>
              <p:cNvGrpSpPr/>
              <p:nvPr/>
            </p:nvGrpSpPr>
            <p:grpSpPr>
              <a:xfrm>
                <a:off x="8215307" y="857233"/>
                <a:ext cx="71436" cy="6143646"/>
                <a:chOff x="5571285" y="858030"/>
                <a:chExt cx="71455" cy="21632965"/>
              </a:xfrm>
            </p:grpSpPr>
            <p:cxnSp>
              <p:nvCxnSpPr>
                <p:cNvPr id="63" name="Straight Connector 62"/>
                <p:cNvCxnSpPr/>
                <p:nvPr/>
              </p:nvCxnSpPr>
              <p:spPr>
                <a:xfrm rot="5400000">
                  <a:off x="-5244375" y="11673690"/>
                  <a:ext cx="21632965"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flipH="1">
                  <a:off x="5571322" y="1612667"/>
                  <a:ext cx="71418" cy="30185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sp>
          <p:nvSpPr>
            <p:cNvPr id="85" name="Rectangle 84"/>
            <p:cNvSpPr/>
            <p:nvPr/>
          </p:nvSpPr>
          <p:spPr>
            <a:xfrm flipH="1">
              <a:off x="1571604" y="1928802"/>
              <a:ext cx="71399" cy="8572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6" name="Rectangle 85"/>
            <p:cNvSpPr/>
            <p:nvPr/>
          </p:nvSpPr>
          <p:spPr>
            <a:xfrm flipH="1">
              <a:off x="1571603" y="3143248"/>
              <a:ext cx="71438"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0"/>
          <p:cNvGrpSpPr/>
          <p:nvPr/>
        </p:nvGrpSpPr>
        <p:grpSpPr>
          <a:xfrm>
            <a:off x="5357818" y="71414"/>
            <a:ext cx="1000132" cy="6643710"/>
            <a:chOff x="7715272" y="357166"/>
            <a:chExt cx="1000132" cy="6643710"/>
          </a:xfrm>
        </p:grpSpPr>
        <p:sp>
          <p:nvSpPr>
            <p:cNvPr id="168" name="Round Diagonal Corner Rectangle 167"/>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a:p>
              <a:pPr algn="ctr"/>
              <a:r>
                <a:rPr lang="en-GB" sz="1000" dirty="0" smtClean="0">
                  <a:solidFill>
                    <a:schemeClr val="tx1"/>
                  </a:solidFill>
                </a:rPr>
                <a:t>Collection</a:t>
              </a:r>
            </a:p>
          </p:txBody>
        </p:sp>
        <p:cxnSp>
          <p:nvCxnSpPr>
            <p:cNvPr id="170" name="Straight Connector 169"/>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3" name="Group 70"/>
          <p:cNvGrpSpPr/>
          <p:nvPr/>
        </p:nvGrpSpPr>
        <p:grpSpPr>
          <a:xfrm>
            <a:off x="6858016" y="71414"/>
            <a:ext cx="1000132" cy="6643710"/>
            <a:chOff x="7715272" y="357166"/>
            <a:chExt cx="1000132" cy="6643710"/>
          </a:xfrm>
        </p:grpSpPr>
        <p:sp>
          <p:nvSpPr>
            <p:cNvPr id="175" name="Round Diagonal Corner Rectangle 174"/>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p:txBody>
        </p:sp>
        <p:cxnSp>
          <p:nvCxnSpPr>
            <p:cNvPr id="177" name="Straight Connector 176"/>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6" name="Group 70"/>
          <p:cNvGrpSpPr/>
          <p:nvPr/>
        </p:nvGrpSpPr>
        <p:grpSpPr>
          <a:xfrm>
            <a:off x="2500298" y="71414"/>
            <a:ext cx="1000132" cy="6643710"/>
            <a:chOff x="7715272" y="357166"/>
            <a:chExt cx="1000132" cy="6643710"/>
          </a:xfrm>
        </p:grpSpPr>
        <p:sp>
          <p:nvSpPr>
            <p:cNvPr id="120" name="Round Diagonal Corner Rectangle 119"/>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IDataManagementPolicy</a:t>
              </a: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24" name="Group 50"/>
          <p:cNvGrpSpPr/>
          <p:nvPr/>
        </p:nvGrpSpPr>
        <p:grpSpPr>
          <a:xfrm>
            <a:off x="3929058" y="71414"/>
            <a:ext cx="1000132" cy="6643710"/>
            <a:chOff x="3929058" y="71414"/>
            <a:chExt cx="1000132" cy="6643710"/>
          </a:xfrm>
        </p:grpSpPr>
        <p:grpSp>
          <p:nvGrpSpPr>
            <p:cNvPr id="25" name="Group 70"/>
            <p:cNvGrpSpPr/>
            <p:nvPr/>
          </p:nvGrpSpPr>
          <p:grpSpPr>
            <a:xfrm>
              <a:off x="3929058" y="71414"/>
              <a:ext cx="1000132" cy="6643710"/>
              <a:chOff x="7715272" y="357166"/>
              <a:chExt cx="1000132" cy="6643710"/>
            </a:xfrm>
          </p:grpSpPr>
          <p:sp>
            <p:nvSpPr>
              <p:cNvPr id="144" name="Round Diagonal Corner Rectangle 143"/>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IDataAccess</a:t>
                </a:r>
              </a:p>
              <a:p>
                <a:pPr algn="ctr"/>
                <a:r>
                  <a:rPr lang="en-GB" sz="1000" dirty="0" smtClean="0">
                    <a:solidFill>
                      <a:schemeClr val="tx1"/>
                    </a:solidFill>
                  </a:rPr>
                  <a:t>Strategy</a:t>
                </a:r>
                <a:endParaRPr lang="en-US" sz="1000" dirty="0">
                  <a:solidFill>
                    <a:schemeClr val="tx1"/>
                  </a:solidFill>
                </a:endParaRPr>
              </a:p>
            </p:txBody>
          </p:sp>
          <p:cxnSp>
            <p:nvCxnSpPr>
              <p:cNvPr id="146" name="Straight Connector 145"/>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50" name="Rectangle 49"/>
            <p:cNvSpPr/>
            <p:nvPr/>
          </p:nvSpPr>
          <p:spPr>
            <a:xfrm flipH="1">
              <a:off x="4429121" y="857232"/>
              <a:ext cx="71440" cy="2143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26" name="Group 86"/>
          <p:cNvGrpSpPr/>
          <p:nvPr/>
        </p:nvGrpSpPr>
        <p:grpSpPr>
          <a:xfrm>
            <a:off x="1071506" y="71414"/>
            <a:ext cx="1000164" cy="6643713"/>
            <a:chOff x="1071506" y="71414"/>
            <a:chExt cx="1000164" cy="6643713"/>
          </a:xfrm>
        </p:grpSpPr>
        <p:grpSp>
          <p:nvGrpSpPr>
            <p:cNvPr id="27" name="Group 70"/>
            <p:cNvGrpSpPr/>
            <p:nvPr/>
          </p:nvGrpSpPr>
          <p:grpSpPr>
            <a:xfrm>
              <a:off x="1071506" y="71414"/>
              <a:ext cx="1000164" cy="6643713"/>
              <a:chOff x="7715208" y="357166"/>
              <a:chExt cx="1000164" cy="6643713"/>
            </a:xfrm>
          </p:grpSpPr>
          <p:sp>
            <p:nvSpPr>
              <p:cNvPr id="131" name="Round Diagonal Corner Rectangle 130"/>
              <p:cNvSpPr/>
              <p:nvPr/>
            </p:nvSpPr>
            <p:spPr>
              <a:xfrm>
                <a:off x="7715208" y="357166"/>
                <a:ext cx="100016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DataAdministratorBase</a:t>
                </a:r>
                <a:endParaRPr lang="en-US" sz="1000" dirty="0">
                  <a:solidFill>
                    <a:schemeClr val="tx1"/>
                  </a:solidFill>
                </a:endParaRPr>
              </a:p>
            </p:txBody>
          </p:sp>
          <p:grpSp>
            <p:nvGrpSpPr>
              <p:cNvPr id="28" name="Group 76"/>
              <p:cNvGrpSpPr/>
              <p:nvPr/>
            </p:nvGrpSpPr>
            <p:grpSpPr>
              <a:xfrm>
                <a:off x="8215307" y="857233"/>
                <a:ext cx="71436" cy="6143646"/>
                <a:chOff x="5571285" y="858030"/>
                <a:chExt cx="71455" cy="21632965"/>
              </a:xfrm>
            </p:grpSpPr>
            <p:cxnSp>
              <p:nvCxnSpPr>
                <p:cNvPr id="63" name="Straight Connector 62"/>
                <p:cNvCxnSpPr/>
                <p:nvPr/>
              </p:nvCxnSpPr>
              <p:spPr>
                <a:xfrm rot="5400000">
                  <a:off x="-5244375" y="11673690"/>
                  <a:ext cx="21632965"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flipH="1">
                  <a:off x="5571321" y="1612667"/>
                  <a:ext cx="71419" cy="226392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sp>
          <p:nvSpPr>
            <p:cNvPr id="85" name="Rectangle 84"/>
            <p:cNvSpPr/>
            <p:nvPr/>
          </p:nvSpPr>
          <p:spPr>
            <a:xfrm flipH="1">
              <a:off x="1571603" y="1714488"/>
              <a:ext cx="71438"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73" name="Group 104"/>
          <p:cNvGrpSpPr/>
          <p:nvPr/>
        </p:nvGrpSpPr>
        <p:grpSpPr>
          <a:xfrm>
            <a:off x="0" y="539573"/>
            <a:ext cx="1582584" cy="817726"/>
            <a:chOff x="0" y="1222046"/>
            <a:chExt cx="1582584" cy="817726"/>
          </a:xfrm>
        </p:grpSpPr>
        <p:grpSp>
          <p:nvGrpSpPr>
            <p:cNvPr id="77" name="Group 259"/>
            <p:cNvGrpSpPr/>
            <p:nvPr/>
          </p:nvGrpSpPr>
          <p:grpSpPr>
            <a:xfrm>
              <a:off x="0" y="1222046"/>
              <a:ext cx="1582584" cy="246222"/>
              <a:chOff x="-71438" y="1222046"/>
              <a:chExt cx="1582584" cy="246222"/>
            </a:xfrm>
          </p:grpSpPr>
          <p:cxnSp>
            <p:nvCxnSpPr>
              <p:cNvPr id="84" name="Straight Arrow Connector 83"/>
              <p:cNvCxnSpPr/>
              <p:nvPr/>
            </p:nvCxnSpPr>
            <p:spPr>
              <a:xfrm>
                <a:off x="142844" y="1468267"/>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1438" y="1222046"/>
                <a:ext cx="1582584" cy="246221"/>
              </a:xfrm>
              <a:prstGeom prst="rect">
                <a:avLst/>
              </a:prstGeom>
              <a:noFill/>
            </p:spPr>
            <p:txBody>
              <a:bodyPr wrap="square" rtlCol="0">
                <a:spAutoFit/>
              </a:bodyPr>
              <a:lstStyle/>
              <a:p>
                <a:pPr algn="r"/>
                <a:r>
                  <a:rPr lang="en-GB" sz="1000" b="1" dirty="0" smtClean="0"/>
                  <a:t>Save()</a:t>
                </a:r>
              </a:p>
            </p:txBody>
          </p:sp>
        </p:grpSp>
        <p:cxnSp>
          <p:nvCxnSpPr>
            <p:cNvPr id="78" name="Straight Arrow Connector 77"/>
            <p:cNvCxnSpPr/>
            <p:nvPr/>
          </p:nvCxnSpPr>
          <p:spPr>
            <a:xfrm>
              <a:off x="214282" y="2039771"/>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89" name="Group 46"/>
          <p:cNvGrpSpPr/>
          <p:nvPr/>
        </p:nvGrpSpPr>
        <p:grpSpPr>
          <a:xfrm>
            <a:off x="1643042" y="539573"/>
            <a:ext cx="2786082" cy="400110"/>
            <a:chOff x="1643042" y="928670"/>
            <a:chExt cx="2786082" cy="400110"/>
          </a:xfrm>
        </p:grpSpPr>
        <p:cxnSp>
          <p:nvCxnSpPr>
            <p:cNvPr id="93" name="Straight Arrow Connector 92"/>
            <p:cNvCxnSpPr/>
            <p:nvPr/>
          </p:nvCxnSpPr>
          <p:spPr>
            <a:xfrm>
              <a:off x="1643042" y="1285860"/>
              <a:ext cx="278608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857488" y="928670"/>
              <a:ext cx="1571636" cy="400110"/>
            </a:xfrm>
            <a:prstGeom prst="rect">
              <a:avLst/>
            </a:prstGeom>
            <a:noFill/>
          </p:spPr>
          <p:txBody>
            <a:bodyPr wrap="square" rtlCol="0">
              <a:spAutoFit/>
            </a:bodyPr>
            <a:lstStyle/>
            <a:p>
              <a:pPr algn="r"/>
              <a:r>
                <a:rPr lang="en-US" sz="1000" dirty="0" smtClean="0"/>
                <a:t>Commit(</a:t>
              </a:r>
            </a:p>
            <a:p>
              <a:pPr algn="r"/>
              <a:r>
                <a:rPr lang="en-US" sz="1000" dirty="0" smtClean="0"/>
                <a:t>IDataItemCollection)</a:t>
              </a:r>
              <a:endParaRPr lang="en-US" sz="1000" dirty="0"/>
            </a:p>
          </p:txBody>
        </p:sp>
      </p:grpSp>
      <p:grpSp>
        <p:nvGrpSpPr>
          <p:cNvPr id="95" name="Group 59"/>
          <p:cNvGrpSpPr/>
          <p:nvPr/>
        </p:nvGrpSpPr>
        <p:grpSpPr>
          <a:xfrm>
            <a:off x="1643024" y="1000108"/>
            <a:ext cx="1500218" cy="246221"/>
            <a:chOff x="4572016" y="3257197"/>
            <a:chExt cx="1500218" cy="246221"/>
          </a:xfrm>
        </p:grpSpPr>
        <p:grpSp>
          <p:nvGrpSpPr>
            <p:cNvPr id="96" name="Group 62"/>
            <p:cNvGrpSpPr/>
            <p:nvPr/>
          </p:nvGrpSpPr>
          <p:grpSpPr>
            <a:xfrm flipH="1" flipV="1">
              <a:off x="4572016" y="3285716"/>
              <a:ext cx="215112" cy="188173"/>
              <a:chOff x="5999167" y="3804517"/>
              <a:chExt cx="215909" cy="126137"/>
            </a:xfrm>
          </p:grpSpPr>
          <p:cxnSp>
            <p:nvCxnSpPr>
              <p:cNvPr id="98" name="Straight Connector 97"/>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flipH="1" flipV="1">
                <a:off x="5937958" y="3867314"/>
                <a:ext cx="123201" cy="783"/>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6000762" y="3804517"/>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4786348" y="3257197"/>
              <a:ext cx="1285886" cy="246221"/>
            </a:xfrm>
            <a:prstGeom prst="rect">
              <a:avLst/>
            </a:prstGeom>
            <a:noFill/>
          </p:spPr>
          <p:txBody>
            <a:bodyPr wrap="square" rtlCol="0">
              <a:spAutoFit/>
            </a:bodyPr>
            <a:lstStyle/>
            <a:p>
              <a:r>
                <a:rPr lang="en-GB" sz="1000" dirty="0" err="1" smtClean="0"/>
                <a:t>DoAfterSave</a:t>
              </a:r>
              <a:r>
                <a:rPr lang="en-GB" sz="1000" dirty="0" smtClean="0"/>
                <a:t>()</a:t>
              </a:r>
              <a:endParaRPr lang="en-US" sz="1000" dirty="0" smtClean="0"/>
            </a:p>
          </p:txBody>
        </p:sp>
      </p:grpSp>
      <p:grpSp>
        <p:nvGrpSpPr>
          <p:cNvPr id="102" name="Group 104"/>
          <p:cNvGrpSpPr/>
          <p:nvPr/>
        </p:nvGrpSpPr>
        <p:grpSpPr>
          <a:xfrm>
            <a:off x="-32" y="1500174"/>
            <a:ext cx="1582584" cy="571505"/>
            <a:chOff x="0" y="1222046"/>
            <a:chExt cx="1582584" cy="571505"/>
          </a:xfrm>
        </p:grpSpPr>
        <p:grpSp>
          <p:nvGrpSpPr>
            <p:cNvPr id="103" name="Group 259"/>
            <p:cNvGrpSpPr/>
            <p:nvPr/>
          </p:nvGrpSpPr>
          <p:grpSpPr>
            <a:xfrm>
              <a:off x="0" y="1222046"/>
              <a:ext cx="1582584" cy="246222"/>
              <a:chOff x="-71438" y="1222046"/>
              <a:chExt cx="1582584" cy="246222"/>
            </a:xfrm>
          </p:grpSpPr>
          <p:cxnSp>
            <p:nvCxnSpPr>
              <p:cNvPr id="106" name="Straight Arrow Connector 105"/>
              <p:cNvCxnSpPr/>
              <p:nvPr/>
            </p:nvCxnSpPr>
            <p:spPr>
              <a:xfrm>
                <a:off x="142844" y="1468267"/>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71438" y="1222046"/>
                <a:ext cx="1582584" cy="246221"/>
              </a:xfrm>
              <a:prstGeom prst="rect">
                <a:avLst/>
              </a:prstGeom>
              <a:noFill/>
            </p:spPr>
            <p:txBody>
              <a:bodyPr wrap="square" rtlCol="0">
                <a:spAutoFit/>
              </a:bodyPr>
              <a:lstStyle/>
              <a:p>
                <a:pPr algn="r"/>
                <a:r>
                  <a:rPr lang="en-GB" sz="1000" dirty="0" smtClean="0">
                    <a:solidFill>
                      <a:srgbClr val="0000FF"/>
                    </a:solidFill>
                  </a:rPr>
                  <a:t>Private:</a:t>
                </a:r>
                <a:r>
                  <a:rPr lang="en-GB" sz="1000" dirty="0" smtClean="0"/>
                  <a:t> </a:t>
                </a:r>
                <a:r>
                  <a:rPr lang="en-GB" sz="1000" b="1" dirty="0" err="1" smtClean="0"/>
                  <a:t>DoAfterSave</a:t>
                </a:r>
                <a:r>
                  <a:rPr lang="en-GB" sz="1000" b="1" dirty="0" smtClean="0"/>
                  <a:t>()</a:t>
                </a:r>
              </a:p>
            </p:txBody>
          </p:sp>
        </p:grpSp>
        <p:cxnSp>
          <p:nvCxnSpPr>
            <p:cNvPr id="105" name="Straight Arrow Connector 104"/>
            <p:cNvCxnSpPr/>
            <p:nvPr/>
          </p:nvCxnSpPr>
          <p:spPr>
            <a:xfrm>
              <a:off x="214282" y="1793550"/>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08" name="Group 59"/>
          <p:cNvGrpSpPr/>
          <p:nvPr/>
        </p:nvGrpSpPr>
        <p:grpSpPr>
          <a:xfrm>
            <a:off x="1643048" y="1714488"/>
            <a:ext cx="1857392" cy="400110"/>
            <a:chOff x="4572016" y="3257197"/>
            <a:chExt cx="1857392" cy="400110"/>
          </a:xfrm>
        </p:grpSpPr>
        <p:grpSp>
          <p:nvGrpSpPr>
            <p:cNvPr id="109" name="Group 62"/>
            <p:cNvGrpSpPr/>
            <p:nvPr/>
          </p:nvGrpSpPr>
          <p:grpSpPr>
            <a:xfrm flipH="1" flipV="1">
              <a:off x="4572016" y="3285728"/>
              <a:ext cx="215112" cy="289128"/>
              <a:chOff x="5999167" y="3736844"/>
              <a:chExt cx="215909" cy="193810"/>
            </a:xfrm>
          </p:grpSpPr>
          <p:cxnSp>
            <p:nvCxnSpPr>
              <p:cNvPr id="111" name="Straight Connector 110"/>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flipH="1" flipV="1">
                <a:off x="5903332" y="3832679"/>
                <a:ext cx="192477" cy="80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6000762" y="3736844"/>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10" name="TextBox 109"/>
            <p:cNvSpPr txBox="1"/>
            <p:nvPr/>
          </p:nvSpPr>
          <p:spPr>
            <a:xfrm>
              <a:off x="4786324" y="3257197"/>
              <a:ext cx="1643084" cy="400110"/>
            </a:xfrm>
            <a:prstGeom prst="rect">
              <a:avLst/>
            </a:prstGeom>
            <a:noFill/>
          </p:spPr>
          <p:txBody>
            <a:bodyPr wrap="square" rtlCol="0">
              <a:spAutoFit/>
            </a:bodyPr>
            <a:lstStyle/>
            <a:p>
              <a:r>
                <a:rPr lang="en-GB" sz="1000" dirty="0" smtClean="0">
                  <a:solidFill>
                    <a:srgbClr val="0000FF"/>
                  </a:solidFill>
                </a:rPr>
                <a:t>_</a:t>
              </a:r>
              <a:r>
                <a:rPr lang="en-GB" sz="1000" dirty="0" err="1" smtClean="0">
                  <a:solidFill>
                    <a:srgbClr val="0000FF"/>
                  </a:solidFill>
                </a:rPr>
                <a:t>dataIsSaved</a:t>
              </a:r>
              <a:r>
                <a:rPr lang="en-GB" sz="1000" dirty="0" smtClean="0">
                  <a:solidFill>
                    <a:srgbClr val="0000FF"/>
                  </a:solidFill>
                </a:rPr>
                <a:t> = true</a:t>
              </a:r>
            </a:p>
            <a:p>
              <a:r>
                <a:rPr lang="en-GB" sz="1000" dirty="0" smtClean="0"/>
                <a:t>Write message to console</a:t>
              </a:r>
              <a:endParaRPr lang="en-US" sz="1000" dirty="0" smtClean="0"/>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70"/>
          <p:cNvGrpSpPr/>
          <p:nvPr/>
        </p:nvGrpSpPr>
        <p:grpSpPr>
          <a:xfrm>
            <a:off x="2500298" y="71414"/>
            <a:ext cx="1000132" cy="6643710"/>
            <a:chOff x="7715272" y="357166"/>
            <a:chExt cx="1000132" cy="6643710"/>
          </a:xfrm>
        </p:grpSpPr>
        <p:sp>
          <p:nvSpPr>
            <p:cNvPr id="120" name="Round Diagonal Corner Rectangle 119"/>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IDataManagementPolicy</a:t>
              </a: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6" name="Group 70"/>
          <p:cNvGrpSpPr/>
          <p:nvPr/>
        </p:nvGrpSpPr>
        <p:grpSpPr>
          <a:xfrm>
            <a:off x="3929058" y="71414"/>
            <a:ext cx="1000132" cy="6643710"/>
            <a:chOff x="7715272" y="357166"/>
            <a:chExt cx="1000132" cy="6643710"/>
          </a:xfrm>
        </p:grpSpPr>
        <p:sp>
          <p:nvSpPr>
            <p:cNvPr id="144" name="Round Diagonal Corner Rectangle 143"/>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IDataAccess</a:t>
              </a:r>
            </a:p>
            <a:p>
              <a:pPr algn="ctr"/>
              <a:r>
                <a:rPr lang="en-GB" sz="1000" dirty="0" smtClean="0">
                  <a:solidFill>
                    <a:schemeClr val="tx1"/>
                  </a:solidFill>
                </a:rPr>
                <a:t>Strategy</a:t>
              </a:r>
              <a:endParaRPr lang="en-US" sz="1000" dirty="0">
                <a:solidFill>
                  <a:schemeClr val="tx1"/>
                </a:solidFill>
              </a:endParaRPr>
            </a:p>
          </p:txBody>
        </p:sp>
        <p:cxnSp>
          <p:nvCxnSpPr>
            <p:cNvPr id="146" name="Straight Connector 145"/>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1632062" y="642918"/>
            <a:ext cx="4225822" cy="492444"/>
            <a:chOff x="1632062" y="1611142"/>
            <a:chExt cx="4225822" cy="492444"/>
          </a:xfrm>
        </p:grpSpPr>
        <p:grpSp>
          <p:nvGrpSpPr>
            <p:cNvPr id="57" name="Group 56"/>
            <p:cNvGrpSpPr/>
            <p:nvPr/>
          </p:nvGrpSpPr>
          <p:grpSpPr>
            <a:xfrm>
              <a:off x="1632062" y="1611142"/>
              <a:ext cx="4225822" cy="246222"/>
              <a:chOff x="1632062" y="1611142"/>
              <a:chExt cx="4225822" cy="246222"/>
            </a:xfrm>
          </p:grpSpPr>
          <p:cxnSp>
            <p:nvCxnSpPr>
              <p:cNvPr id="52" name="Straight Arrow Connector 51"/>
              <p:cNvCxnSpPr/>
              <p:nvPr/>
            </p:nvCxnSpPr>
            <p:spPr>
              <a:xfrm>
                <a:off x="1632062" y="1857363"/>
                <a:ext cx="42258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857752" y="1611142"/>
                <a:ext cx="1000132" cy="246222"/>
              </a:xfrm>
              <a:prstGeom prst="rect">
                <a:avLst/>
              </a:prstGeom>
              <a:noFill/>
            </p:spPr>
            <p:txBody>
              <a:bodyPr wrap="square" rtlCol="0">
                <a:spAutoFit/>
              </a:bodyPr>
              <a:lstStyle/>
              <a:p>
                <a:pPr algn="r"/>
                <a:r>
                  <a:rPr lang="en-GB" sz="1000" dirty="0" err="1" smtClean="0"/>
                  <a:t>GetNewItem</a:t>
                </a:r>
                <a:r>
                  <a:rPr lang="en-GB" sz="1000" dirty="0" smtClean="0"/>
                  <a:t>()</a:t>
                </a:r>
              </a:p>
            </p:txBody>
          </p:sp>
        </p:grpSp>
        <p:grpSp>
          <p:nvGrpSpPr>
            <p:cNvPr id="58" name="Group 57"/>
            <p:cNvGrpSpPr/>
            <p:nvPr/>
          </p:nvGrpSpPr>
          <p:grpSpPr>
            <a:xfrm>
              <a:off x="1643042" y="1857364"/>
              <a:ext cx="4214842" cy="246222"/>
              <a:chOff x="1643042" y="1857364"/>
              <a:chExt cx="4214842" cy="246222"/>
            </a:xfrm>
          </p:grpSpPr>
          <p:cxnSp>
            <p:nvCxnSpPr>
              <p:cNvPr id="51" name="Straight Arrow Connector 50"/>
              <p:cNvCxnSpPr/>
              <p:nvPr/>
            </p:nvCxnSpPr>
            <p:spPr>
              <a:xfrm>
                <a:off x="1643042" y="2071678"/>
                <a:ext cx="4214842" cy="1588"/>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857752" y="1857364"/>
                <a:ext cx="1000132" cy="246222"/>
              </a:xfrm>
              <a:prstGeom prst="rect">
                <a:avLst/>
              </a:prstGeom>
              <a:noFill/>
            </p:spPr>
            <p:txBody>
              <a:bodyPr wrap="square" rtlCol="0">
                <a:spAutoFit/>
              </a:bodyPr>
              <a:lstStyle/>
              <a:p>
                <a:pPr algn="r"/>
                <a:r>
                  <a:rPr lang="en-GB" sz="1000" dirty="0" smtClean="0"/>
                  <a:t>IDataItem</a:t>
                </a:r>
              </a:p>
            </p:txBody>
          </p:sp>
        </p:grpSp>
      </p:grpSp>
      <p:grpSp>
        <p:nvGrpSpPr>
          <p:cNvPr id="61" name="Group 60"/>
          <p:cNvGrpSpPr/>
          <p:nvPr/>
        </p:nvGrpSpPr>
        <p:grpSpPr>
          <a:xfrm>
            <a:off x="0" y="539572"/>
            <a:ext cx="1582584" cy="635320"/>
            <a:chOff x="0" y="539572"/>
            <a:chExt cx="1582584" cy="635320"/>
          </a:xfrm>
        </p:grpSpPr>
        <p:grpSp>
          <p:nvGrpSpPr>
            <p:cNvPr id="10" name="Group 104"/>
            <p:cNvGrpSpPr/>
            <p:nvPr/>
          </p:nvGrpSpPr>
          <p:grpSpPr>
            <a:xfrm>
              <a:off x="0" y="539572"/>
              <a:ext cx="1582584" cy="603413"/>
              <a:chOff x="0" y="1222046"/>
              <a:chExt cx="1582584" cy="603413"/>
            </a:xfrm>
          </p:grpSpPr>
          <p:grpSp>
            <p:nvGrpSpPr>
              <p:cNvPr id="11" name="Group 259"/>
              <p:cNvGrpSpPr/>
              <p:nvPr/>
            </p:nvGrpSpPr>
            <p:grpSpPr>
              <a:xfrm>
                <a:off x="0" y="1222046"/>
                <a:ext cx="1582584" cy="246222"/>
                <a:chOff x="-71438" y="1222046"/>
                <a:chExt cx="1582584" cy="246222"/>
              </a:xfrm>
            </p:grpSpPr>
            <p:cxnSp>
              <p:nvCxnSpPr>
                <p:cNvPr id="84" name="Straight Arrow Connector 83"/>
                <p:cNvCxnSpPr/>
                <p:nvPr/>
              </p:nvCxnSpPr>
              <p:spPr>
                <a:xfrm>
                  <a:off x="142844" y="1468267"/>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1438" y="1222046"/>
                  <a:ext cx="1582584" cy="246221"/>
                </a:xfrm>
                <a:prstGeom prst="rect">
                  <a:avLst/>
                </a:prstGeom>
                <a:noFill/>
              </p:spPr>
              <p:txBody>
                <a:bodyPr wrap="square" rtlCol="0">
                  <a:spAutoFit/>
                </a:bodyPr>
                <a:lstStyle/>
                <a:p>
                  <a:pPr algn="r"/>
                  <a:r>
                    <a:rPr lang="en-GB" sz="1000" b="1" dirty="0" err="1" smtClean="0"/>
                    <a:t>GetNewItem</a:t>
                  </a:r>
                  <a:r>
                    <a:rPr lang="en-GB" sz="1000" b="1" dirty="0" smtClean="0"/>
                    <a:t>()</a:t>
                  </a:r>
                </a:p>
              </p:txBody>
            </p:sp>
          </p:grpSp>
          <p:cxnSp>
            <p:nvCxnSpPr>
              <p:cNvPr id="78" name="Straight Arrow Connector 77"/>
              <p:cNvCxnSpPr/>
              <p:nvPr/>
            </p:nvCxnSpPr>
            <p:spPr>
              <a:xfrm>
                <a:off x="214282" y="1825458"/>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714348" y="928670"/>
              <a:ext cx="857256" cy="246222"/>
            </a:xfrm>
            <a:prstGeom prst="rect">
              <a:avLst/>
            </a:prstGeom>
            <a:noFill/>
          </p:spPr>
          <p:txBody>
            <a:bodyPr wrap="square" rtlCol="0">
              <a:spAutoFit/>
            </a:bodyPr>
            <a:lstStyle/>
            <a:p>
              <a:pPr algn="r"/>
              <a:r>
                <a:rPr lang="en-GB" sz="1000" dirty="0" smtClean="0"/>
                <a:t>IDataItem</a:t>
              </a:r>
            </a:p>
          </p:txBody>
        </p:sp>
      </p:grpSp>
      <p:grpSp>
        <p:nvGrpSpPr>
          <p:cNvPr id="62" name="Group 61"/>
          <p:cNvGrpSpPr/>
          <p:nvPr/>
        </p:nvGrpSpPr>
        <p:grpSpPr>
          <a:xfrm>
            <a:off x="1632030" y="1317768"/>
            <a:ext cx="4225822" cy="492444"/>
            <a:chOff x="1632062" y="1611142"/>
            <a:chExt cx="4225822" cy="492444"/>
          </a:xfrm>
        </p:grpSpPr>
        <p:grpSp>
          <p:nvGrpSpPr>
            <p:cNvPr id="65" name="Group 56"/>
            <p:cNvGrpSpPr/>
            <p:nvPr/>
          </p:nvGrpSpPr>
          <p:grpSpPr>
            <a:xfrm>
              <a:off x="1632062" y="1611142"/>
              <a:ext cx="4225822" cy="246222"/>
              <a:chOff x="1632062" y="1611142"/>
              <a:chExt cx="4225822" cy="246222"/>
            </a:xfrm>
          </p:grpSpPr>
          <p:cxnSp>
            <p:nvCxnSpPr>
              <p:cNvPr id="69" name="Straight Arrow Connector 68"/>
              <p:cNvCxnSpPr/>
              <p:nvPr/>
            </p:nvCxnSpPr>
            <p:spPr>
              <a:xfrm>
                <a:off x="1632062" y="1857363"/>
                <a:ext cx="42258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286280" y="1611142"/>
                <a:ext cx="1571604" cy="246221"/>
              </a:xfrm>
              <a:prstGeom prst="rect">
                <a:avLst/>
              </a:prstGeom>
              <a:noFill/>
            </p:spPr>
            <p:txBody>
              <a:bodyPr wrap="square" rtlCol="0">
                <a:spAutoFit/>
              </a:bodyPr>
              <a:lstStyle/>
              <a:p>
                <a:pPr algn="r"/>
                <a:r>
                  <a:rPr lang="en-GB" sz="1000" dirty="0" smtClean="0"/>
                  <a:t>AddItem(IDataItem)</a:t>
                </a:r>
              </a:p>
            </p:txBody>
          </p:sp>
        </p:grpSp>
        <p:grpSp>
          <p:nvGrpSpPr>
            <p:cNvPr id="66" name="Group 57"/>
            <p:cNvGrpSpPr/>
            <p:nvPr/>
          </p:nvGrpSpPr>
          <p:grpSpPr>
            <a:xfrm>
              <a:off x="1643042" y="1857364"/>
              <a:ext cx="4214842" cy="246222"/>
              <a:chOff x="1643042" y="1857364"/>
              <a:chExt cx="4214842" cy="246222"/>
            </a:xfrm>
          </p:grpSpPr>
          <p:cxnSp>
            <p:nvCxnSpPr>
              <p:cNvPr id="67" name="Straight Arrow Connector 66"/>
              <p:cNvCxnSpPr/>
              <p:nvPr/>
            </p:nvCxnSpPr>
            <p:spPr>
              <a:xfrm>
                <a:off x="1643042" y="2071678"/>
                <a:ext cx="4214842" cy="1588"/>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857752" y="1857364"/>
                <a:ext cx="1000132" cy="246222"/>
              </a:xfrm>
              <a:prstGeom prst="rect">
                <a:avLst/>
              </a:prstGeom>
              <a:noFill/>
            </p:spPr>
            <p:txBody>
              <a:bodyPr wrap="square" rtlCol="0">
                <a:spAutoFit/>
              </a:bodyPr>
              <a:lstStyle/>
              <a:p>
                <a:pPr algn="r"/>
                <a:r>
                  <a:rPr lang="en-GB" sz="1000" dirty="0" smtClean="0"/>
                  <a:t>IDataItem</a:t>
                </a:r>
              </a:p>
            </p:txBody>
          </p:sp>
        </p:grpSp>
      </p:grpSp>
      <p:grpSp>
        <p:nvGrpSpPr>
          <p:cNvPr id="71" name="Group 70"/>
          <p:cNvGrpSpPr/>
          <p:nvPr/>
        </p:nvGrpSpPr>
        <p:grpSpPr>
          <a:xfrm>
            <a:off x="-32" y="1214422"/>
            <a:ext cx="1582584" cy="635320"/>
            <a:chOff x="0" y="539572"/>
            <a:chExt cx="1582584" cy="635320"/>
          </a:xfrm>
        </p:grpSpPr>
        <p:grpSp>
          <p:nvGrpSpPr>
            <p:cNvPr id="72" name="Group 104"/>
            <p:cNvGrpSpPr/>
            <p:nvPr/>
          </p:nvGrpSpPr>
          <p:grpSpPr>
            <a:xfrm>
              <a:off x="0" y="539572"/>
              <a:ext cx="1582584" cy="603413"/>
              <a:chOff x="0" y="1222046"/>
              <a:chExt cx="1582584" cy="603413"/>
            </a:xfrm>
          </p:grpSpPr>
          <p:grpSp>
            <p:nvGrpSpPr>
              <p:cNvPr id="74" name="Group 259"/>
              <p:cNvGrpSpPr/>
              <p:nvPr/>
            </p:nvGrpSpPr>
            <p:grpSpPr>
              <a:xfrm>
                <a:off x="0" y="1222046"/>
                <a:ext cx="1582584" cy="246222"/>
                <a:chOff x="-71438" y="1222046"/>
                <a:chExt cx="1582584" cy="246222"/>
              </a:xfrm>
            </p:grpSpPr>
            <p:cxnSp>
              <p:nvCxnSpPr>
                <p:cNvPr id="76" name="Straight Arrow Connector 75"/>
                <p:cNvCxnSpPr/>
                <p:nvPr/>
              </p:nvCxnSpPr>
              <p:spPr>
                <a:xfrm>
                  <a:off x="142844" y="1468267"/>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71438" y="1222046"/>
                  <a:ext cx="1582584" cy="246221"/>
                </a:xfrm>
                <a:prstGeom prst="rect">
                  <a:avLst/>
                </a:prstGeom>
                <a:noFill/>
              </p:spPr>
              <p:txBody>
                <a:bodyPr wrap="square" rtlCol="0">
                  <a:spAutoFit/>
                </a:bodyPr>
                <a:lstStyle/>
                <a:p>
                  <a:pPr algn="r"/>
                  <a:r>
                    <a:rPr lang="en-GB" sz="1000" b="1" dirty="0" smtClean="0"/>
                    <a:t>AddItem(</a:t>
                  </a:r>
                  <a:r>
                    <a:rPr lang="en-GB" sz="1000" dirty="0" smtClean="0"/>
                    <a:t>IDataItem</a:t>
                  </a:r>
                  <a:r>
                    <a:rPr lang="en-GB" sz="1000" b="1" dirty="0" smtClean="0"/>
                    <a:t>)</a:t>
                  </a:r>
                </a:p>
              </p:txBody>
            </p:sp>
          </p:grpSp>
          <p:cxnSp>
            <p:nvCxnSpPr>
              <p:cNvPr id="75" name="Straight Arrow Connector 74"/>
              <p:cNvCxnSpPr/>
              <p:nvPr/>
            </p:nvCxnSpPr>
            <p:spPr>
              <a:xfrm>
                <a:off x="214282" y="1825458"/>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sp>
          <p:nvSpPr>
            <p:cNvPr id="73" name="TextBox 72"/>
            <p:cNvSpPr txBox="1"/>
            <p:nvPr/>
          </p:nvSpPr>
          <p:spPr>
            <a:xfrm>
              <a:off x="714348" y="928670"/>
              <a:ext cx="857256" cy="246222"/>
            </a:xfrm>
            <a:prstGeom prst="rect">
              <a:avLst/>
            </a:prstGeom>
            <a:noFill/>
          </p:spPr>
          <p:txBody>
            <a:bodyPr wrap="square" rtlCol="0">
              <a:spAutoFit/>
            </a:bodyPr>
            <a:lstStyle/>
            <a:p>
              <a:pPr algn="r"/>
              <a:r>
                <a:rPr lang="en-GB" sz="1000" dirty="0" smtClean="0"/>
                <a:t>IDataItem</a:t>
              </a:r>
            </a:p>
          </p:txBody>
        </p:sp>
      </p:grpSp>
      <p:grpSp>
        <p:nvGrpSpPr>
          <p:cNvPr id="80" name="Group 56"/>
          <p:cNvGrpSpPr/>
          <p:nvPr/>
        </p:nvGrpSpPr>
        <p:grpSpPr>
          <a:xfrm>
            <a:off x="1632030" y="2039770"/>
            <a:ext cx="4225822" cy="246222"/>
            <a:chOff x="1632062" y="1611142"/>
            <a:chExt cx="4225822" cy="246222"/>
          </a:xfrm>
        </p:grpSpPr>
        <p:cxnSp>
          <p:nvCxnSpPr>
            <p:cNvPr id="86" name="Straight Arrow Connector 85"/>
            <p:cNvCxnSpPr/>
            <p:nvPr/>
          </p:nvCxnSpPr>
          <p:spPr>
            <a:xfrm>
              <a:off x="1632062" y="1857363"/>
              <a:ext cx="42258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143404" y="1611142"/>
              <a:ext cx="1714480" cy="246221"/>
            </a:xfrm>
            <a:prstGeom prst="rect">
              <a:avLst/>
            </a:prstGeom>
            <a:noFill/>
          </p:spPr>
          <p:txBody>
            <a:bodyPr wrap="square" rtlCol="0">
              <a:spAutoFit/>
            </a:bodyPr>
            <a:lstStyle/>
            <a:p>
              <a:pPr algn="r"/>
              <a:r>
                <a:rPr lang="en-GB" sz="1000" dirty="0" smtClean="0"/>
                <a:t>RemoveItem(IDataItem)</a:t>
              </a:r>
            </a:p>
          </p:txBody>
        </p:sp>
      </p:grpSp>
      <p:grpSp>
        <p:nvGrpSpPr>
          <p:cNvPr id="90" name="Group 104"/>
          <p:cNvGrpSpPr/>
          <p:nvPr/>
        </p:nvGrpSpPr>
        <p:grpSpPr>
          <a:xfrm>
            <a:off x="-32" y="1896893"/>
            <a:ext cx="1582584" cy="460538"/>
            <a:chOff x="0" y="1222046"/>
            <a:chExt cx="1582584" cy="460538"/>
          </a:xfrm>
        </p:grpSpPr>
        <p:grpSp>
          <p:nvGrpSpPr>
            <p:cNvPr id="92" name="Group 259"/>
            <p:cNvGrpSpPr/>
            <p:nvPr/>
          </p:nvGrpSpPr>
          <p:grpSpPr>
            <a:xfrm>
              <a:off x="0" y="1222046"/>
              <a:ext cx="1582584" cy="246222"/>
              <a:chOff x="-71438" y="1222046"/>
              <a:chExt cx="1582584" cy="246222"/>
            </a:xfrm>
          </p:grpSpPr>
          <p:cxnSp>
            <p:nvCxnSpPr>
              <p:cNvPr id="96" name="Straight Arrow Connector 95"/>
              <p:cNvCxnSpPr/>
              <p:nvPr/>
            </p:nvCxnSpPr>
            <p:spPr>
              <a:xfrm>
                <a:off x="142844" y="1468267"/>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71438" y="1222046"/>
                <a:ext cx="1582584" cy="246221"/>
              </a:xfrm>
              <a:prstGeom prst="rect">
                <a:avLst/>
              </a:prstGeom>
              <a:noFill/>
            </p:spPr>
            <p:txBody>
              <a:bodyPr wrap="square" rtlCol="0">
                <a:spAutoFit/>
              </a:bodyPr>
              <a:lstStyle/>
              <a:p>
                <a:pPr algn="r"/>
                <a:r>
                  <a:rPr lang="en-GB" sz="1000" b="1" dirty="0" smtClean="0"/>
                  <a:t>RemoveItem(</a:t>
                </a:r>
                <a:r>
                  <a:rPr lang="en-GB" sz="1000" dirty="0" smtClean="0"/>
                  <a:t>IDataItem</a:t>
                </a:r>
                <a:r>
                  <a:rPr lang="en-GB" sz="1000" b="1" dirty="0" smtClean="0"/>
                  <a:t>)</a:t>
                </a:r>
              </a:p>
            </p:txBody>
          </p:sp>
        </p:grpSp>
        <p:cxnSp>
          <p:nvCxnSpPr>
            <p:cNvPr id="95" name="Straight Arrow Connector 94"/>
            <p:cNvCxnSpPr/>
            <p:nvPr/>
          </p:nvCxnSpPr>
          <p:spPr>
            <a:xfrm>
              <a:off x="214282" y="1682583"/>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26" name="Group 125"/>
          <p:cNvGrpSpPr/>
          <p:nvPr/>
        </p:nvGrpSpPr>
        <p:grpSpPr>
          <a:xfrm>
            <a:off x="1643042" y="2500306"/>
            <a:ext cx="5715040" cy="246222"/>
            <a:chOff x="1643042" y="2500306"/>
            <a:chExt cx="5715040" cy="246222"/>
          </a:xfrm>
        </p:grpSpPr>
        <p:cxnSp>
          <p:nvCxnSpPr>
            <p:cNvPr id="119" name="Straight Arrow Connector 118"/>
            <p:cNvCxnSpPr/>
            <p:nvPr/>
          </p:nvCxnSpPr>
          <p:spPr>
            <a:xfrm>
              <a:off x="1643042" y="2714620"/>
              <a:ext cx="5715040"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6286512" y="2500306"/>
              <a:ext cx="1000132" cy="246222"/>
            </a:xfrm>
            <a:prstGeom prst="rect">
              <a:avLst/>
            </a:prstGeom>
            <a:noFill/>
          </p:spPr>
          <p:txBody>
            <a:bodyPr wrap="square" rtlCol="0">
              <a:spAutoFit/>
            </a:bodyPr>
            <a:lstStyle/>
            <a:p>
              <a:pPr algn="r"/>
              <a:r>
                <a:rPr lang="en-GB" sz="1000" dirty="0" err="1" smtClean="0"/>
                <a:t>Node.Clone</a:t>
              </a:r>
              <a:r>
                <a:rPr lang="en-GB" sz="1000" dirty="0" smtClean="0"/>
                <a:t>()</a:t>
              </a:r>
            </a:p>
          </p:txBody>
        </p:sp>
      </p:grpSp>
      <p:grpSp>
        <p:nvGrpSpPr>
          <p:cNvPr id="127" name="Group 126"/>
          <p:cNvGrpSpPr/>
          <p:nvPr/>
        </p:nvGrpSpPr>
        <p:grpSpPr>
          <a:xfrm>
            <a:off x="1643042" y="2746528"/>
            <a:ext cx="5715040" cy="253844"/>
            <a:chOff x="1643042" y="2746528"/>
            <a:chExt cx="5715040" cy="253844"/>
          </a:xfrm>
        </p:grpSpPr>
        <p:sp>
          <p:nvSpPr>
            <p:cNvPr id="118" name="TextBox 117"/>
            <p:cNvSpPr txBox="1"/>
            <p:nvPr/>
          </p:nvSpPr>
          <p:spPr>
            <a:xfrm>
              <a:off x="6286512" y="2746528"/>
              <a:ext cx="1000132" cy="246222"/>
            </a:xfrm>
            <a:prstGeom prst="rect">
              <a:avLst/>
            </a:prstGeom>
            <a:noFill/>
          </p:spPr>
          <p:txBody>
            <a:bodyPr wrap="square" rtlCol="0">
              <a:spAutoFit/>
            </a:bodyPr>
            <a:lstStyle/>
            <a:p>
              <a:pPr algn="r"/>
              <a:r>
                <a:rPr lang="en-GB" sz="1000" dirty="0" err="1" smtClean="0"/>
                <a:t>XmlNode</a:t>
              </a:r>
              <a:endParaRPr lang="en-GB" sz="1000" dirty="0" smtClean="0"/>
            </a:p>
          </p:txBody>
        </p:sp>
        <p:cxnSp>
          <p:nvCxnSpPr>
            <p:cNvPr id="125" name="Straight Arrow Connector 124"/>
            <p:cNvCxnSpPr/>
            <p:nvPr/>
          </p:nvCxnSpPr>
          <p:spPr>
            <a:xfrm>
              <a:off x="1643042" y="3000371"/>
              <a:ext cx="5715040"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643042" y="3007994"/>
            <a:ext cx="4225822" cy="492444"/>
            <a:chOff x="1632062" y="1611142"/>
            <a:chExt cx="4225822" cy="492444"/>
          </a:xfrm>
        </p:grpSpPr>
        <p:grpSp>
          <p:nvGrpSpPr>
            <p:cNvPr id="129" name="Group 56"/>
            <p:cNvGrpSpPr/>
            <p:nvPr/>
          </p:nvGrpSpPr>
          <p:grpSpPr>
            <a:xfrm>
              <a:off x="1632062" y="1611142"/>
              <a:ext cx="4225822" cy="246222"/>
              <a:chOff x="1632062" y="1611142"/>
              <a:chExt cx="4225822" cy="246222"/>
            </a:xfrm>
          </p:grpSpPr>
          <p:cxnSp>
            <p:nvCxnSpPr>
              <p:cNvPr id="134" name="Straight Arrow Connector 133"/>
              <p:cNvCxnSpPr/>
              <p:nvPr/>
            </p:nvCxnSpPr>
            <p:spPr>
              <a:xfrm>
                <a:off x="1632062" y="1857363"/>
                <a:ext cx="42258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3989516" y="1611142"/>
                <a:ext cx="1868368" cy="246221"/>
              </a:xfrm>
              <a:prstGeom prst="rect">
                <a:avLst/>
              </a:prstGeom>
              <a:noFill/>
            </p:spPr>
            <p:txBody>
              <a:bodyPr wrap="square" rtlCol="0">
                <a:spAutoFit/>
              </a:bodyPr>
              <a:lstStyle/>
              <a:p>
                <a:pPr algn="r"/>
                <a:r>
                  <a:rPr lang="en-GB" sz="1000" dirty="0" err="1" smtClean="0"/>
                  <a:t>GetNewItem</a:t>
                </a:r>
                <a:r>
                  <a:rPr lang="en-GB" sz="1000" dirty="0" smtClean="0"/>
                  <a:t>(</a:t>
                </a:r>
                <a:r>
                  <a:rPr lang="en-GB" sz="1000" dirty="0" err="1" smtClean="0"/>
                  <a:t>XmlNode</a:t>
                </a:r>
                <a:r>
                  <a:rPr lang="en-GB" sz="1000" dirty="0" smtClean="0"/>
                  <a:t>)</a:t>
                </a:r>
              </a:p>
            </p:txBody>
          </p:sp>
        </p:grpSp>
        <p:grpSp>
          <p:nvGrpSpPr>
            <p:cNvPr id="130" name="Group 57"/>
            <p:cNvGrpSpPr/>
            <p:nvPr/>
          </p:nvGrpSpPr>
          <p:grpSpPr>
            <a:xfrm>
              <a:off x="1643042" y="1857364"/>
              <a:ext cx="4214842" cy="246222"/>
              <a:chOff x="1643042" y="1857364"/>
              <a:chExt cx="4214842" cy="246222"/>
            </a:xfrm>
          </p:grpSpPr>
          <p:cxnSp>
            <p:nvCxnSpPr>
              <p:cNvPr id="132" name="Straight Arrow Connector 131"/>
              <p:cNvCxnSpPr/>
              <p:nvPr/>
            </p:nvCxnSpPr>
            <p:spPr>
              <a:xfrm>
                <a:off x="1643042" y="2071678"/>
                <a:ext cx="4214842" cy="1588"/>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4857752" y="1857364"/>
                <a:ext cx="1000132" cy="246222"/>
              </a:xfrm>
              <a:prstGeom prst="rect">
                <a:avLst/>
              </a:prstGeom>
              <a:noFill/>
            </p:spPr>
            <p:txBody>
              <a:bodyPr wrap="square" rtlCol="0">
                <a:spAutoFit/>
              </a:bodyPr>
              <a:lstStyle/>
              <a:p>
                <a:pPr algn="r"/>
                <a:r>
                  <a:rPr lang="en-GB" sz="1000" dirty="0" smtClean="0"/>
                  <a:t>IDataItem</a:t>
                </a:r>
              </a:p>
            </p:txBody>
          </p:sp>
        </p:grpSp>
      </p:grpSp>
      <p:grpSp>
        <p:nvGrpSpPr>
          <p:cNvPr id="137" name="Group 136"/>
          <p:cNvGrpSpPr/>
          <p:nvPr/>
        </p:nvGrpSpPr>
        <p:grpSpPr>
          <a:xfrm>
            <a:off x="-32" y="2468396"/>
            <a:ext cx="1582584" cy="1103480"/>
            <a:chOff x="-32" y="2468396"/>
            <a:chExt cx="1582584" cy="1103480"/>
          </a:xfrm>
        </p:grpSpPr>
        <p:grpSp>
          <p:nvGrpSpPr>
            <p:cNvPr id="102" name="Group 104"/>
            <p:cNvGrpSpPr/>
            <p:nvPr/>
          </p:nvGrpSpPr>
          <p:grpSpPr>
            <a:xfrm>
              <a:off x="-32" y="2468396"/>
              <a:ext cx="1582584" cy="1103480"/>
              <a:chOff x="0" y="1222046"/>
              <a:chExt cx="1582584" cy="1103480"/>
            </a:xfrm>
          </p:grpSpPr>
          <p:grpSp>
            <p:nvGrpSpPr>
              <p:cNvPr id="103" name="Group 259"/>
              <p:cNvGrpSpPr/>
              <p:nvPr/>
            </p:nvGrpSpPr>
            <p:grpSpPr>
              <a:xfrm>
                <a:off x="0" y="1222046"/>
                <a:ext cx="1582584" cy="246222"/>
                <a:chOff x="-71438" y="1222046"/>
                <a:chExt cx="1582584" cy="246222"/>
              </a:xfrm>
            </p:grpSpPr>
            <p:cxnSp>
              <p:nvCxnSpPr>
                <p:cNvPr id="108" name="Straight Arrow Connector 107"/>
                <p:cNvCxnSpPr/>
                <p:nvPr/>
              </p:nvCxnSpPr>
              <p:spPr>
                <a:xfrm>
                  <a:off x="142844" y="1468267"/>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71438" y="1222046"/>
                  <a:ext cx="1582584" cy="246221"/>
                </a:xfrm>
                <a:prstGeom prst="rect">
                  <a:avLst/>
                </a:prstGeom>
                <a:noFill/>
              </p:spPr>
              <p:txBody>
                <a:bodyPr wrap="square" rtlCol="0">
                  <a:spAutoFit/>
                </a:bodyPr>
                <a:lstStyle/>
                <a:p>
                  <a:pPr algn="r"/>
                  <a:r>
                    <a:rPr lang="en-GB" sz="1000" b="1" dirty="0" smtClean="0"/>
                    <a:t>CopyItem(</a:t>
                  </a:r>
                  <a:r>
                    <a:rPr lang="en-GB" sz="1000" dirty="0" smtClean="0"/>
                    <a:t>IDataItem</a:t>
                  </a:r>
                  <a:r>
                    <a:rPr lang="en-GB" sz="1000" b="1" dirty="0" smtClean="0"/>
                    <a:t>)</a:t>
                  </a:r>
                </a:p>
              </p:txBody>
            </p:sp>
          </p:grpSp>
          <p:cxnSp>
            <p:nvCxnSpPr>
              <p:cNvPr id="104" name="Straight Arrow Connector 103"/>
              <p:cNvCxnSpPr/>
              <p:nvPr/>
            </p:nvCxnSpPr>
            <p:spPr>
              <a:xfrm>
                <a:off x="214282" y="2325525"/>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sp>
          <p:nvSpPr>
            <p:cNvPr id="136" name="TextBox 135"/>
            <p:cNvSpPr txBox="1"/>
            <p:nvPr/>
          </p:nvSpPr>
          <p:spPr>
            <a:xfrm>
              <a:off x="714348" y="3325654"/>
              <a:ext cx="857256" cy="246222"/>
            </a:xfrm>
            <a:prstGeom prst="rect">
              <a:avLst/>
            </a:prstGeom>
            <a:noFill/>
          </p:spPr>
          <p:txBody>
            <a:bodyPr wrap="square" rtlCol="0">
              <a:spAutoFit/>
            </a:bodyPr>
            <a:lstStyle/>
            <a:p>
              <a:pPr algn="r"/>
              <a:r>
                <a:rPr lang="en-GB" sz="1000" dirty="0" smtClean="0"/>
                <a:t>IDataItem</a:t>
              </a:r>
            </a:p>
          </p:txBody>
        </p:sp>
      </p:grpSp>
      <p:grpSp>
        <p:nvGrpSpPr>
          <p:cNvPr id="142" name="Group 141"/>
          <p:cNvGrpSpPr/>
          <p:nvPr/>
        </p:nvGrpSpPr>
        <p:grpSpPr>
          <a:xfrm>
            <a:off x="1071506" y="71414"/>
            <a:ext cx="1000164" cy="6643713"/>
            <a:chOff x="1071506" y="71414"/>
            <a:chExt cx="1000164" cy="6643713"/>
          </a:xfrm>
        </p:grpSpPr>
        <p:grpSp>
          <p:nvGrpSpPr>
            <p:cNvPr id="8" name="Group 70"/>
            <p:cNvGrpSpPr/>
            <p:nvPr/>
          </p:nvGrpSpPr>
          <p:grpSpPr>
            <a:xfrm>
              <a:off x="1071506" y="71414"/>
              <a:ext cx="1000164" cy="6643713"/>
              <a:chOff x="7715208" y="357166"/>
              <a:chExt cx="1000164" cy="6643713"/>
            </a:xfrm>
          </p:grpSpPr>
          <p:sp>
            <p:nvSpPr>
              <p:cNvPr id="131" name="Round Diagonal Corner Rectangle 130"/>
              <p:cNvSpPr/>
              <p:nvPr/>
            </p:nvSpPr>
            <p:spPr>
              <a:xfrm>
                <a:off x="7715208" y="357166"/>
                <a:ext cx="100016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DataAdministratorBase</a:t>
                </a:r>
                <a:endParaRPr lang="en-US" sz="1000" dirty="0">
                  <a:solidFill>
                    <a:schemeClr val="tx1"/>
                  </a:solidFill>
                </a:endParaRPr>
              </a:p>
            </p:txBody>
          </p:sp>
          <p:grpSp>
            <p:nvGrpSpPr>
              <p:cNvPr id="9" name="Group 76"/>
              <p:cNvGrpSpPr/>
              <p:nvPr/>
            </p:nvGrpSpPr>
            <p:grpSpPr>
              <a:xfrm>
                <a:off x="8215307" y="857233"/>
                <a:ext cx="71436" cy="6143646"/>
                <a:chOff x="5571285" y="858030"/>
                <a:chExt cx="71455" cy="21632965"/>
              </a:xfrm>
            </p:grpSpPr>
            <p:cxnSp>
              <p:nvCxnSpPr>
                <p:cNvPr id="63" name="Straight Connector 62"/>
                <p:cNvCxnSpPr/>
                <p:nvPr/>
              </p:nvCxnSpPr>
              <p:spPr>
                <a:xfrm rot="5400000">
                  <a:off x="-5244375" y="11673690"/>
                  <a:ext cx="21632965"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flipH="1">
                  <a:off x="5571320" y="1612667"/>
                  <a:ext cx="71420" cy="15092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sp>
          <p:nvSpPr>
            <p:cNvPr id="138" name="Rectangle 137"/>
            <p:cNvSpPr/>
            <p:nvPr/>
          </p:nvSpPr>
          <p:spPr>
            <a:xfrm flipH="1">
              <a:off x="1571604" y="1428736"/>
              <a:ext cx="71401"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9" name="Rectangle 138"/>
            <p:cNvSpPr/>
            <p:nvPr/>
          </p:nvSpPr>
          <p:spPr>
            <a:xfrm flipH="1">
              <a:off x="1571603" y="2143116"/>
              <a:ext cx="71438"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0" name="Rectangle 139"/>
            <p:cNvSpPr/>
            <p:nvPr/>
          </p:nvSpPr>
          <p:spPr>
            <a:xfrm flipH="1">
              <a:off x="1571603" y="2714620"/>
              <a:ext cx="71438" cy="9286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51" name="Group 150"/>
          <p:cNvGrpSpPr/>
          <p:nvPr/>
        </p:nvGrpSpPr>
        <p:grpSpPr>
          <a:xfrm>
            <a:off x="5357818" y="71414"/>
            <a:ext cx="1000132" cy="6643710"/>
            <a:chOff x="5357818" y="71414"/>
            <a:chExt cx="1000132" cy="6643710"/>
          </a:xfrm>
        </p:grpSpPr>
        <p:grpSp>
          <p:nvGrpSpPr>
            <p:cNvPr id="2" name="Group 70"/>
            <p:cNvGrpSpPr/>
            <p:nvPr/>
          </p:nvGrpSpPr>
          <p:grpSpPr>
            <a:xfrm>
              <a:off x="5357818" y="71414"/>
              <a:ext cx="1000132" cy="6643710"/>
              <a:chOff x="7715272" y="357166"/>
              <a:chExt cx="1000132" cy="6643710"/>
            </a:xfrm>
          </p:grpSpPr>
          <p:sp>
            <p:nvSpPr>
              <p:cNvPr id="168" name="Round Diagonal Corner Rectangle 167"/>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a:p>
                <a:pPr algn="ctr"/>
                <a:r>
                  <a:rPr lang="en-GB" sz="1000" dirty="0" smtClean="0">
                    <a:solidFill>
                      <a:schemeClr val="tx1"/>
                    </a:solidFill>
                  </a:rPr>
                  <a:t>Collection</a:t>
                </a:r>
              </a:p>
            </p:txBody>
          </p:sp>
          <p:cxnSp>
            <p:nvCxnSpPr>
              <p:cNvPr id="170" name="Straight Connector 169"/>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43" name="Rectangle 142"/>
            <p:cNvSpPr/>
            <p:nvPr/>
          </p:nvSpPr>
          <p:spPr>
            <a:xfrm flipH="1">
              <a:off x="5857920" y="857232"/>
              <a:ext cx="71401"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5" name="Rectangle 144"/>
            <p:cNvSpPr/>
            <p:nvPr/>
          </p:nvSpPr>
          <p:spPr>
            <a:xfrm flipH="1">
              <a:off x="5857920" y="1571612"/>
              <a:ext cx="71401"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7" name="Rectangle 146"/>
            <p:cNvSpPr/>
            <p:nvPr/>
          </p:nvSpPr>
          <p:spPr>
            <a:xfrm flipH="1">
              <a:off x="5857883" y="2285992"/>
              <a:ext cx="71438" cy="2857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8" name="Rectangle 147"/>
            <p:cNvSpPr/>
            <p:nvPr/>
          </p:nvSpPr>
          <p:spPr>
            <a:xfrm flipH="1">
              <a:off x="5857884" y="3214686"/>
              <a:ext cx="71401"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50" name="Group 149"/>
          <p:cNvGrpSpPr/>
          <p:nvPr/>
        </p:nvGrpSpPr>
        <p:grpSpPr>
          <a:xfrm>
            <a:off x="6858016" y="71414"/>
            <a:ext cx="1071570" cy="6643710"/>
            <a:chOff x="6858016" y="71414"/>
            <a:chExt cx="1071570" cy="6643710"/>
          </a:xfrm>
        </p:grpSpPr>
        <p:grpSp>
          <p:nvGrpSpPr>
            <p:cNvPr id="3" name="Group 70"/>
            <p:cNvGrpSpPr/>
            <p:nvPr/>
          </p:nvGrpSpPr>
          <p:grpSpPr>
            <a:xfrm>
              <a:off x="6858016" y="71414"/>
              <a:ext cx="1071570" cy="6643710"/>
              <a:chOff x="7715272" y="357166"/>
              <a:chExt cx="1071570" cy="6643710"/>
            </a:xfrm>
          </p:grpSpPr>
          <p:sp>
            <p:nvSpPr>
              <p:cNvPr id="175" name="Round Diagonal Corner Rectangle 174"/>
              <p:cNvSpPr/>
              <p:nvPr/>
            </p:nvSpPr>
            <p:spPr>
              <a:xfrm>
                <a:off x="7715272" y="357166"/>
                <a:ext cx="1071570"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p:txBody>
          </p:sp>
          <p:cxnSp>
            <p:nvCxnSpPr>
              <p:cNvPr id="177" name="Straight Connector 176"/>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49" name="Rectangle 148"/>
            <p:cNvSpPr/>
            <p:nvPr/>
          </p:nvSpPr>
          <p:spPr>
            <a:xfrm flipH="1">
              <a:off x="7358119" y="2714620"/>
              <a:ext cx="71401"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 Diagonal Corner Rectangle 8"/>
          <p:cNvSpPr/>
          <p:nvPr/>
        </p:nvSpPr>
        <p:spPr>
          <a:xfrm>
            <a:off x="6357950" y="500042"/>
            <a:ext cx="1071570"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Upload</a:t>
            </a:r>
          </a:p>
          <a:p>
            <a:pPr algn="ctr"/>
            <a:r>
              <a:rPr lang="en-GB" sz="1000" dirty="0" err="1" smtClean="0">
                <a:solidFill>
                  <a:schemeClr val="tx1"/>
                </a:solidFill>
              </a:rPr>
              <a:t>File.aspx.vb</a:t>
            </a:r>
            <a:endParaRPr lang="en-US" sz="1000" dirty="0">
              <a:solidFill>
                <a:schemeClr val="tx1"/>
              </a:solidFill>
            </a:endParaRPr>
          </a:p>
        </p:txBody>
      </p:sp>
      <p:grpSp>
        <p:nvGrpSpPr>
          <p:cNvPr id="2" name="Group 72"/>
          <p:cNvGrpSpPr/>
          <p:nvPr/>
        </p:nvGrpSpPr>
        <p:grpSpPr>
          <a:xfrm>
            <a:off x="2213753" y="1072027"/>
            <a:ext cx="72231" cy="5500245"/>
            <a:chOff x="5571338" y="858026"/>
            <a:chExt cx="72233" cy="2357454"/>
          </a:xfrm>
        </p:grpSpPr>
        <p:cxnSp>
          <p:nvCxnSpPr>
            <p:cNvPr id="74" name="Straight Connector 73"/>
            <p:cNvCxnSpPr/>
            <p:nvPr/>
          </p:nvCxnSpPr>
          <p:spPr>
            <a:xfrm rot="5400000">
              <a:off x="4393405" y="2035959"/>
              <a:ext cx="2357454"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5572132" y="1012927"/>
              <a:ext cx="71439" cy="20784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cxnSp>
        <p:nvCxnSpPr>
          <p:cNvPr id="78" name="Straight Connector 77"/>
          <p:cNvCxnSpPr/>
          <p:nvPr/>
        </p:nvCxnSpPr>
        <p:spPr>
          <a:xfrm rot="5400000">
            <a:off x="607987" y="3821114"/>
            <a:ext cx="5500724" cy="1591"/>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4" name="Group 82"/>
          <p:cNvGrpSpPr/>
          <p:nvPr/>
        </p:nvGrpSpPr>
        <p:grpSpPr>
          <a:xfrm>
            <a:off x="4500562" y="1071546"/>
            <a:ext cx="71438" cy="5500726"/>
            <a:chOff x="5571259" y="858024"/>
            <a:chExt cx="71436" cy="3773200"/>
          </a:xfrm>
        </p:grpSpPr>
        <p:cxnSp>
          <p:nvCxnSpPr>
            <p:cNvPr id="84" name="Straight Connector 83"/>
            <p:cNvCxnSpPr/>
            <p:nvPr/>
          </p:nvCxnSpPr>
          <p:spPr>
            <a:xfrm rot="5400000">
              <a:off x="3685493" y="2743790"/>
              <a:ext cx="3773200" cy="166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5571259" y="1201042"/>
              <a:ext cx="71436" cy="3332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cxnSp>
        <p:nvCxnSpPr>
          <p:cNvPr id="95" name="Straight Arrow Connector 94"/>
          <p:cNvCxnSpPr/>
          <p:nvPr/>
        </p:nvCxnSpPr>
        <p:spPr>
          <a:xfrm>
            <a:off x="1071538" y="1428736"/>
            <a:ext cx="1143009" cy="1589"/>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2285984" y="1571612"/>
            <a:ext cx="2214578"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rot="10800000">
            <a:off x="2285984" y="2070089"/>
            <a:ext cx="221457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500431" y="1357297"/>
            <a:ext cx="928693" cy="246221"/>
          </a:xfrm>
          <a:prstGeom prst="rect">
            <a:avLst/>
          </a:prstGeom>
          <a:noFill/>
        </p:spPr>
        <p:txBody>
          <a:bodyPr wrap="square" rtlCol="0">
            <a:spAutoFit/>
          </a:bodyPr>
          <a:lstStyle/>
          <a:p>
            <a:pPr algn="r"/>
            <a:r>
              <a:rPr lang="en-GB" sz="1000" dirty="0" err="1" smtClean="0"/>
              <a:t>OnLoad</a:t>
            </a:r>
            <a:endParaRPr lang="en-US" sz="1000" dirty="0"/>
          </a:p>
        </p:txBody>
      </p:sp>
      <p:sp>
        <p:nvSpPr>
          <p:cNvPr id="102" name="TextBox 101"/>
          <p:cNvSpPr txBox="1"/>
          <p:nvPr/>
        </p:nvSpPr>
        <p:spPr>
          <a:xfrm>
            <a:off x="2357423" y="1671568"/>
            <a:ext cx="1571635" cy="400110"/>
          </a:xfrm>
          <a:prstGeom prst="rect">
            <a:avLst/>
          </a:prstGeom>
          <a:noFill/>
        </p:spPr>
        <p:txBody>
          <a:bodyPr wrap="square" rtlCol="0">
            <a:spAutoFit/>
          </a:bodyPr>
          <a:lstStyle/>
          <a:p>
            <a:r>
              <a:rPr lang="en-US" sz="1000" dirty="0" smtClean="0"/>
              <a:t>Inject function script in to </a:t>
            </a:r>
            <a:r>
              <a:rPr lang="en-US" sz="1000" dirty="0" err="1" smtClean="0"/>
              <a:t>btnUpload.OnClick</a:t>
            </a:r>
            <a:r>
              <a:rPr lang="en-US" sz="1000" dirty="0" smtClean="0"/>
              <a:t> </a:t>
            </a:r>
            <a:endParaRPr lang="en-US" sz="1000" dirty="0"/>
          </a:p>
        </p:txBody>
      </p:sp>
      <p:sp>
        <p:nvSpPr>
          <p:cNvPr id="104" name="TextBox 103"/>
          <p:cNvSpPr txBox="1"/>
          <p:nvPr/>
        </p:nvSpPr>
        <p:spPr>
          <a:xfrm>
            <a:off x="785786" y="1214422"/>
            <a:ext cx="1357323" cy="246221"/>
          </a:xfrm>
          <a:prstGeom prst="rect">
            <a:avLst/>
          </a:prstGeom>
          <a:noFill/>
        </p:spPr>
        <p:txBody>
          <a:bodyPr wrap="square" rtlCol="0">
            <a:spAutoFit/>
          </a:bodyPr>
          <a:lstStyle/>
          <a:p>
            <a:pPr algn="r"/>
            <a:r>
              <a:rPr lang="en-US" sz="1000" dirty="0" err="1" smtClean="0"/>
              <a:t>iFrame.OnLoad</a:t>
            </a:r>
            <a:endParaRPr lang="en-US" sz="1000" dirty="0"/>
          </a:p>
        </p:txBody>
      </p:sp>
      <p:cxnSp>
        <p:nvCxnSpPr>
          <p:cNvPr id="118" name="Straight Arrow Connector 117"/>
          <p:cNvCxnSpPr/>
          <p:nvPr/>
        </p:nvCxnSpPr>
        <p:spPr>
          <a:xfrm>
            <a:off x="2285984" y="3714752"/>
            <a:ext cx="2214577"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3643307" y="2214554"/>
            <a:ext cx="785817" cy="246221"/>
          </a:xfrm>
          <a:prstGeom prst="rect">
            <a:avLst/>
          </a:prstGeom>
          <a:noFill/>
        </p:spPr>
        <p:txBody>
          <a:bodyPr wrap="square" rtlCol="0">
            <a:spAutoFit/>
          </a:bodyPr>
          <a:lstStyle/>
          <a:p>
            <a:pPr algn="r"/>
            <a:r>
              <a:rPr lang="en-US" sz="1000" dirty="0" err="1" smtClean="0"/>
              <a:t>OnClick</a:t>
            </a:r>
            <a:endParaRPr lang="en-US" sz="1000" dirty="0"/>
          </a:p>
        </p:txBody>
      </p:sp>
      <p:sp>
        <p:nvSpPr>
          <p:cNvPr id="122" name="TextBox 121"/>
          <p:cNvSpPr txBox="1"/>
          <p:nvPr/>
        </p:nvSpPr>
        <p:spPr>
          <a:xfrm>
            <a:off x="785786" y="2071678"/>
            <a:ext cx="1357322" cy="246221"/>
          </a:xfrm>
          <a:prstGeom prst="rect">
            <a:avLst/>
          </a:prstGeom>
          <a:noFill/>
        </p:spPr>
        <p:txBody>
          <a:bodyPr wrap="square" rtlCol="0">
            <a:spAutoFit/>
          </a:bodyPr>
          <a:lstStyle/>
          <a:p>
            <a:pPr algn="r"/>
            <a:r>
              <a:rPr lang="en-US" sz="1000" dirty="0" err="1" smtClean="0"/>
              <a:t>btnUpload.OnClick</a:t>
            </a:r>
            <a:endParaRPr lang="en-US" sz="1000" dirty="0"/>
          </a:p>
        </p:txBody>
      </p:sp>
      <p:sp>
        <p:nvSpPr>
          <p:cNvPr id="151" name="Rectangle 150"/>
          <p:cNvSpPr/>
          <p:nvPr/>
        </p:nvSpPr>
        <p:spPr>
          <a:xfrm rot="16200000">
            <a:off x="8233" y="1093634"/>
            <a:ext cx="1383712" cy="400110"/>
          </a:xfrm>
          <a:prstGeom prst="rect">
            <a:avLst/>
          </a:prstGeom>
          <a:noFill/>
        </p:spPr>
        <p:txBody>
          <a:bodyPr wrap="none" lIns="91440" tIns="45720" rIns="91440" bIns="45720">
            <a:spAutoFit/>
          </a:bodyPr>
          <a:lstStyle/>
          <a:p>
            <a:pPr algn="r"/>
            <a:r>
              <a:rPr lang="en-GB" sz="2000" b="1" dirty="0" smtClean="0">
                <a:ln w="900" cmpd="sng">
                  <a:solidFill>
                    <a:schemeClr val="tx2">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reflection blurRad="6350" stA="50000" endA="300" endPos="50000" dist="60007" dir="5400000" sy="-100000" algn="bl" rotWithShape="0"/>
                </a:effectLst>
              </a:rPr>
              <a:t>Upload File</a:t>
            </a:r>
            <a:endParaRPr lang="en-US" sz="2000" b="1" dirty="0">
              <a:ln w="900" cmpd="sng">
                <a:solidFill>
                  <a:schemeClr val="tx2">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reflection blurRad="6350" stA="50000" endA="300" endPos="50000" dist="60007" dir="5400000" sy="-100000" algn="bl" rotWithShape="0"/>
              </a:effectLst>
            </a:endParaRPr>
          </a:p>
        </p:txBody>
      </p:sp>
      <p:grpSp>
        <p:nvGrpSpPr>
          <p:cNvPr id="42" name="Group 41"/>
          <p:cNvGrpSpPr/>
          <p:nvPr/>
        </p:nvGrpSpPr>
        <p:grpSpPr>
          <a:xfrm>
            <a:off x="5072066" y="357166"/>
            <a:ext cx="1143008" cy="761676"/>
            <a:chOff x="6858016" y="3000372"/>
            <a:chExt cx="1143008" cy="761676"/>
          </a:xfrm>
        </p:grpSpPr>
        <p:pic>
          <p:nvPicPr>
            <p:cNvPr id="39" name="Picture 3"/>
            <p:cNvPicPr>
              <a:picLocks noChangeAspect="1" noChangeArrowheads="1"/>
            </p:cNvPicPr>
            <p:nvPr/>
          </p:nvPicPr>
          <p:blipFill>
            <a:blip r:embed="rId2"/>
            <a:srcRect/>
            <a:stretch>
              <a:fillRect/>
            </a:stretch>
          </p:blipFill>
          <p:spPr bwMode="auto">
            <a:xfrm>
              <a:off x="7143768" y="3000372"/>
              <a:ext cx="428627" cy="468811"/>
            </a:xfrm>
            <a:prstGeom prst="rect">
              <a:avLst/>
            </a:prstGeom>
            <a:ln>
              <a:noFill/>
            </a:ln>
            <a:effectLst/>
          </p:spPr>
        </p:pic>
        <p:sp>
          <p:nvSpPr>
            <p:cNvPr id="40" name="TextBox 39"/>
            <p:cNvSpPr txBox="1"/>
            <p:nvPr/>
          </p:nvSpPr>
          <p:spPr>
            <a:xfrm>
              <a:off x="6858016" y="3500438"/>
              <a:ext cx="1143008" cy="261610"/>
            </a:xfrm>
            <a:prstGeom prst="rect">
              <a:avLst/>
            </a:prstGeom>
            <a:noFill/>
          </p:spPr>
          <p:txBody>
            <a:bodyPr wrap="square" rtlCol="0">
              <a:spAutoFit/>
            </a:bodyPr>
            <a:lstStyle/>
            <a:p>
              <a:r>
                <a:rPr lang="en-US" sz="1100" dirty="0" smtClean="0"/>
                <a:t>UploadFile.aspx</a:t>
              </a:r>
              <a:endParaRPr lang="en-US" sz="1100" dirty="0"/>
            </a:p>
          </p:txBody>
        </p:sp>
      </p:grpSp>
      <p:grpSp>
        <p:nvGrpSpPr>
          <p:cNvPr id="48" name="Group 47"/>
          <p:cNvGrpSpPr/>
          <p:nvPr/>
        </p:nvGrpSpPr>
        <p:grpSpPr>
          <a:xfrm>
            <a:off x="4143371" y="381308"/>
            <a:ext cx="1000133" cy="690238"/>
            <a:chOff x="7786709" y="2000240"/>
            <a:chExt cx="1000133" cy="690238"/>
          </a:xfrm>
        </p:grpSpPr>
        <p:pic>
          <p:nvPicPr>
            <p:cNvPr id="1026" name="Picture 2"/>
            <p:cNvPicPr>
              <a:picLocks noChangeAspect="1" noChangeArrowheads="1"/>
            </p:cNvPicPr>
            <p:nvPr/>
          </p:nvPicPr>
          <p:blipFill>
            <a:blip r:embed="rId3"/>
            <a:srcRect/>
            <a:stretch>
              <a:fillRect/>
            </a:stretch>
          </p:blipFill>
          <p:spPr bwMode="auto">
            <a:xfrm>
              <a:off x="8001024" y="2000240"/>
              <a:ext cx="342902" cy="500066"/>
            </a:xfrm>
            <a:prstGeom prst="rect">
              <a:avLst/>
            </a:prstGeom>
            <a:noFill/>
            <a:ln w="9525">
              <a:noFill/>
              <a:miter lim="800000"/>
              <a:headEnd/>
              <a:tailEnd/>
            </a:ln>
            <a:effectLst/>
          </p:spPr>
        </p:pic>
        <p:sp>
          <p:nvSpPr>
            <p:cNvPr id="43" name="TextBox 42"/>
            <p:cNvSpPr txBox="1"/>
            <p:nvPr/>
          </p:nvSpPr>
          <p:spPr>
            <a:xfrm>
              <a:off x="7786709" y="2428868"/>
              <a:ext cx="1000133" cy="261610"/>
            </a:xfrm>
            <a:prstGeom prst="rect">
              <a:avLst/>
            </a:prstGeom>
            <a:noFill/>
          </p:spPr>
          <p:txBody>
            <a:bodyPr wrap="square" rtlCol="0">
              <a:spAutoFit/>
            </a:bodyPr>
            <a:lstStyle/>
            <a:p>
              <a:r>
                <a:rPr lang="en-US" sz="1100" dirty="0" err="1" smtClean="0"/>
                <a:t>javascript</a:t>
              </a:r>
              <a:endParaRPr lang="en-US" sz="1100" dirty="0"/>
            </a:p>
          </p:txBody>
        </p:sp>
      </p:grpSp>
      <p:sp>
        <p:nvSpPr>
          <p:cNvPr id="44" name="Round Diagonal Corner Rectangle 43"/>
          <p:cNvSpPr/>
          <p:nvPr/>
        </p:nvSpPr>
        <p:spPr>
          <a:xfrm>
            <a:off x="2857488" y="500042"/>
            <a:ext cx="1071570"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Default.aspx.vb</a:t>
            </a:r>
            <a:endParaRPr lang="en-US" sz="1000" dirty="0">
              <a:solidFill>
                <a:schemeClr val="tx1"/>
              </a:solidFill>
            </a:endParaRPr>
          </a:p>
        </p:txBody>
      </p:sp>
      <p:grpSp>
        <p:nvGrpSpPr>
          <p:cNvPr id="45" name="Group 44"/>
          <p:cNvGrpSpPr/>
          <p:nvPr/>
        </p:nvGrpSpPr>
        <p:grpSpPr>
          <a:xfrm>
            <a:off x="1785918" y="381308"/>
            <a:ext cx="1071571" cy="690238"/>
            <a:chOff x="6929454" y="3000372"/>
            <a:chExt cx="1071571" cy="690238"/>
          </a:xfrm>
        </p:grpSpPr>
        <p:pic>
          <p:nvPicPr>
            <p:cNvPr id="46" name="Picture 3"/>
            <p:cNvPicPr>
              <a:picLocks noChangeAspect="1" noChangeArrowheads="1"/>
            </p:cNvPicPr>
            <p:nvPr/>
          </p:nvPicPr>
          <p:blipFill>
            <a:blip r:embed="rId2"/>
            <a:srcRect/>
            <a:stretch>
              <a:fillRect/>
            </a:stretch>
          </p:blipFill>
          <p:spPr bwMode="auto">
            <a:xfrm>
              <a:off x="7143768" y="3000372"/>
              <a:ext cx="428627" cy="468811"/>
            </a:xfrm>
            <a:prstGeom prst="rect">
              <a:avLst/>
            </a:prstGeom>
            <a:ln>
              <a:noFill/>
            </a:ln>
            <a:effectLst/>
          </p:spPr>
        </p:pic>
        <p:sp>
          <p:nvSpPr>
            <p:cNvPr id="47" name="TextBox 46"/>
            <p:cNvSpPr txBox="1"/>
            <p:nvPr/>
          </p:nvSpPr>
          <p:spPr>
            <a:xfrm>
              <a:off x="6929454" y="3429000"/>
              <a:ext cx="1071571" cy="261610"/>
            </a:xfrm>
            <a:prstGeom prst="rect">
              <a:avLst/>
            </a:prstGeom>
            <a:noFill/>
          </p:spPr>
          <p:txBody>
            <a:bodyPr wrap="square" rtlCol="0">
              <a:spAutoFit/>
            </a:bodyPr>
            <a:lstStyle/>
            <a:p>
              <a:r>
                <a:rPr lang="en-US" sz="1100" dirty="0" smtClean="0"/>
                <a:t>Default.aspx</a:t>
              </a:r>
              <a:endParaRPr lang="en-US" sz="1100" dirty="0"/>
            </a:p>
          </p:txBody>
        </p:sp>
      </p:grpSp>
      <p:grpSp>
        <p:nvGrpSpPr>
          <p:cNvPr id="53" name="Group 82"/>
          <p:cNvGrpSpPr/>
          <p:nvPr/>
        </p:nvGrpSpPr>
        <p:grpSpPr>
          <a:xfrm>
            <a:off x="6858016" y="1071546"/>
            <a:ext cx="71438" cy="5500726"/>
            <a:chOff x="5571259" y="858024"/>
            <a:chExt cx="71436" cy="3773200"/>
          </a:xfrm>
        </p:grpSpPr>
        <p:cxnSp>
          <p:nvCxnSpPr>
            <p:cNvPr id="54" name="Straight Connector 53"/>
            <p:cNvCxnSpPr/>
            <p:nvPr/>
          </p:nvCxnSpPr>
          <p:spPr>
            <a:xfrm rot="5400000">
              <a:off x="3685493" y="2743790"/>
              <a:ext cx="3773200" cy="166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571259" y="3112143"/>
              <a:ext cx="71436" cy="11760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cxnSp>
        <p:nvCxnSpPr>
          <p:cNvPr id="61" name="Straight Arrow Connector 60"/>
          <p:cNvCxnSpPr/>
          <p:nvPr/>
        </p:nvCxnSpPr>
        <p:spPr>
          <a:xfrm>
            <a:off x="1071538" y="2284403"/>
            <a:ext cx="1143009" cy="1589"/>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2285984" y="2427280"/>
            <a:ext cx="2214578"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4572000" y="2357430"/>
            <a:ext cx="1000132" cy="500066"/>
            <a:chOff x="4572000" y="3214686"/>
            <a:chExt cx="1000132" cy="500066"/>
          </a:xfrm>
        </p:grpSpPr>
        <p:grpSp>
          <p:nvGrpSpPr>
            <p:cNvPr id="63" name="Group 62"/>
            <p:cNvGrpSpPr/>
            <p:nvPr/>
          </p:nvGrpSpPr>
          <p:grpSpPr>
            <a:xfrm flipH="1" flipV="1">
              <a:off x="4572000" y="3286124"/>
              <a:ext cx="214314" cy="428628"/>
              <a:chOff x="5999966" y="3643314"/>
              <a:chExt cx="215108" cy="287340"/>
            </a:xfrm>
          </p:grpSpPr>
          <p:cxnSp>
            <p:nvCxnSpPr>
              <p:cNvPr id="64" name="Straight Connector 63"/>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flipH="1" flipV="1">
                <a:off x="5857884" y="3786190"/>
                <a:ext cx="285752"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000760" y="3643314"/>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a:off x="4786314" y="3214686"/>
              <a:ext cx="785818" cy="400110"/>
            </a:xfrm>
            <a:prstGeom prst="rect">
              <a:avLst/>
            </a:prstGeom>
            <a:noFill/>
          </p:spPr>
          <p:txBody>
            <a:bodyPr wrap="square" rtlCol="0">
              <a:spAutoFit/>
            </a:bodyPr>
            <a:lstStyle/>
            <a:p>
              <a:r>
                <a:rPr lang="en-US" sz="1000" dirty="0" smtClean="0"/>
                <a:t>Client side validation</a:t>
              </a:r>
              <a:endParaRPr lang="en-US" sz="1000" dirty="0"/>
            </a:p>
          </p:txBody>
        </p:sp>
      </p:grpSp>
      <p:grpSp>
        <p:nvGrpSpPr>
          <p:cNvPr id="69" name="Group 68"/>
          <p:cNvGrpSpPr/>
          <p:nvPr/>
        </p:nvGrpSpPr>
        <p:grpSpPr>
          <a:xfrm>
            <a:off x="4572000" y="2857496"/>
            <a:ext cx="1000132" cy="553998"/>
            <a:chOff x="4572000" y="3214686"/>
            <a:chExt cx="1000132" cy="553998"/>
          </a:xfrm>
        </p:grpSpPr>
        <p:grpSp>
          <p:nvGrpSpPr>
            <p:cNvPr id="70" name="Group 62"/>
            <p:cNvGrpSpPr/>
            <p:nvPr/>
          </p:nvGrpSpPr>
          <p:grpSpPr>
            <a:xfrm flipH="1" flipV="1">
              <a:off x="4572000" y="3285727"/>
              <a:ext cx="214314" cy="428657"/>
              <a:chOff x="5999966" y="3643314"/>
              <a:chExt cx="215108" cy="287340"/>
            </a:xfrm>
          </p:grpSpPr>
          <p:cxnSp>
            <p:nvCxnSpPr>
              <p:cNvPr id="72" name="Straight Connector 71"/>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flipH="1" flipV="1">
                <a:off x="5857884" y="3786190"/>
                <a:ext cx="285752"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000760" y="3643314"/>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4786314" y="3214686"/>
              <a:ext cx="785818" cy="553998"/>
            </a:xfrm>
            <a:prstGeom prst="rect">
              <a:avLst/>
            </a:prstGeom>
            <a:noFill/>
          </p:spPr>
          <p:txBody>
            <a:bodyPr wrap="square" rtlCol="0">
              <a:spAutoFit/>
            </a:bodyPr>
            <a:lstStyle/>
            <a:p>
              <a:r>
                <a:rPr lang="en-US" sz="1000" dirty="0" smtClean="0"/>
                <a:t>Start progress bar</a:t>
              </a:r>
              <a:endParaRPr lang="en-US" sz="1000" dirty="0"/>
            </a:p>
          </p:txBody>
        </p:sp>
      </p:grpSp>
      <p:cxnSp>
        <p:nvCxnSpPr>
          <p:cNvPr id="77" name="Straight Arrow Connector 76"/>
          <p:cNvCxnSpPr/>
          <p:nvPr/>
        </p:nvCxnSpPr>
        <p:spPr>
          <a:xfrm rot="10800000">
            <a:off x="2285984" y="3498849"/>
            <a:ext cx="221457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2357422" y="3100328"/>
            <a:ext cx="2000264" cy="400110"/>
          </a:xfrm>
          <a:prstGeom prst="rect">
            <a:avLst/>
          </a:prstGeom>
          <a:noFill/>
        </p:spPr>
        <p:txBody>
          <a:bodyPr wrap="square" rtlCol="0">
            <a:spAutoFit/>
          </a:bodyPr>
          <a:lstStyle/>
          <a:p>
            <a:r>
              <a:rPr lang="en-GB" sz="1000" dirty="0" err="1" smtClean="0"/>
              <a:t>iFrame</a:t>
            </a:r>
            <a:r>
              <a:rPr lang="en-GB" sz="1000" dirty="0" smtClean="0"/>
              <a:t> </a:t>
            </a:r>
            <a:r>
              <a:rPr lang="en-GB" sz="1000" dirty="0" err="1" smtClean="0"/>
              <a:t>getElementByID</a:t>
            </a:r>
            <a:r>
              <a:rPr lang="en-GB" sz="1000" dirty="0" smtClean="0"/>
              <a:t>(</a:t>
            </a:r>
            <a:r>
              <a:rPr lang="en-GB" sz="1000" dirty="0" err="1" smtClean="0"/>
              <a:t>FileInputControl</a:t>
            </a:r>
            <a:r>
              <a:rPr lang="en-GB" sz="1000" dirty="0" smtClean="0"/>
              <a:t>)</a:t>
            </a:r>
            <a:endParaRPr lang="en-US" sz="1000" dirty="0"/>
          </a:p>
        </p:txBody>
      </p:sp>
      <p:sp>
        <p:nvSpPr>
          <p:cNvPr id="91" name="TextBox 90"/>
          <p:cNvSpPr txBox="1"/>
          <p:nvPr/>
        </p:nvSpPr>
        <p:spPr>
          <a:xfrm>
            <a:off x="5929323" y="4143380"/>
            <a:ext cx="785817" cy="246221"/>
          </a:xfrm>
          <a:prstGeom prst="rect">
            <a:avLst/>
          </a:prstGeom>
          <a:noFill/>
        </p:spPr>
        <p:txBody>
          <a:bodyPr wrap="square" rtlCol="0">
            <a:spAutoFit/>
          </a:bodyPr>
          <a:lstStyle/>
          <a:p>
            <a:pPr algn="r"/>
            <a:r>
              <a:rPr lang="en-US" sz="1000" dirty="0" smtClean="0"/>
              <a:t>Page_Load</a:t>
            </a:r>
            <a:endParaRPr lang="en-US" sz="1000" dirty="0"/>
          </a:p>
        </p:txBody>
      </p:sp>
      <p:grpSp>
        <p:nvGrpSpPr>
          <p:cNvPr id="94" name="Group 93"/>
          <p:cNvGrpSpPr/>
          <p:nvPr/>
        </p:nvGrpSpPr>
        <p:grpSpPr>
          <a:xfrm>
            <a:off x="6929454" y="4357693"/>
            <a:ext cx="1428760" cy="861774"/>
            <a:chOff x="4572000" y="3214686"/>
            <a:chExt cx="1428760" cy="602798"/>
          </a:xfrm>
        </p:grpSpPr>
        <p:grpSp>
          <p:nvGrpSpPr>
            <p:cNvPr id="107" name="Group 62"/>
            <p:cNvGrpSpPr/>
            <p:nvPr/>
          </p:nvGrpSpPr>
          <p:grpSpPr>
            <a:xfrm flipH="1" flipV="1">
              <a:off x="4572000" y="3285727"/>
              <a:ext cx="214314" cy="428657"/>
              <a:chOff x="5999966" y="3643314"/>
              <a:chExt cx="215108" cy="287340"/>
            </a:xfrm>
          </p:grpSpPr>
          <p:cxnSp>
            <p:nvCxnSpPr>
              <p:cNvPr id="109" name="Straight Connector 108"/>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rot="5400000" flipH="1" flipV="1">
                <a:off x="5857884" y="3786190"/>
                <a:ext cx="285752"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6000760" y="3643314"/>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08" name="TextBox 107"/>
            <p:cNvSpPr txBox="1"/>
            <p:nvPr/>
          </p:nvSpPr>
          <p:spPr>
            <a:xfrm>
              <a:off x="4786314" y="3214686"/>
              <a:ext cx="1214446" cy="602798"/>
            </a:xfrm>
            <a:prstGeom prst="rect">
              <a:avLst/>
            </a:prstGeom>
            <a:noFill/>
          </p:spPr>
          <p:txBody>
            <a:bodyPr wrap="square" rtlCol="0">
              <a:spAutoFit/>
            </a:bodyPr>
            <a:lstStyle/>
            <a:p>
              <a:r>
                <a:rPr lang="en-US" sz="1000" dirty="0" smtClean="0"/>
                <a:t>If </a:t>
              </a:r>
              <a:r>
                <a:rPr lang="en-US" sz="1000" dirty="0" err="1" smtClean="0"/>
                <a:t>PostBack</a:t>
              </a:r>
              <a:r>
                <a:rPr lang="en-US" sz="1000" dirty="0" smtClean="0"/>
                <a:t> then </a:t>
              </a:r>
              <a:r>
                <a:rPr lang="en-US" sz="1000" dirty="0" err="1" smtClean="0"/>
                <a:t>DoUploadFile</a:t>
              </a:r>
              <a:endParaRPr lang="en-US" sz="1000" dirty="0" smtClean="0"/>
            </a:p>
            <a:p>
              <a:endParaRPr lang="en-GB" sz="1000" dirty="0" smtClean="0"/>
            </a:p>
            <a:p>
              <a:r>
                <a:rPr lang="en-GB" sz="1000" dirty="0" smtClean="0"/>
                <a:t>Server side validation</a:t>
              </a:r>
              <a:endParaRPr lang="en-US" sz="1000" dirty="0"/>
            </a:p>
          </p:txBody>
        </p:sp>
      </p:grpSp>
      <p:sp>
        <p:nvSpPr>
          <p:cNvPr id="113" name="TextBox 112"/>
          <p:cNvSpPr txBox="1"/>
          <p:nvPr/>
        </p:nvSpPr>
        <p:spPr>
          <a:xfrm>
            <a:off x="4500562" y="3643314"/>
            <a:ext cx="1071570" cy="400110"/>
          </a:xfrm>
          <a:prstGeom prst="rect">
            <a:avLst/>
          </a:prstGeom>
          <a:noFill/>
        </p:spPr>
        <p:txBody>
          <a:bodyPr wrap="square" rtlCol="0">
            <a:spAutoFit/>
          </a:bodyPr>
          <a:lstStyle/>
          <a:p>
            <a:pPr algn="r"/>
            <a:r>
              <a:rPr lang="en-US" sz="1000" dirty="0" err="1" smtClean="0"/>
              <a:t>FileInputControl.Submit</a:t>
            </a:r>
            <a:endParaRPr lang="en-US" sz="1000" dirty="0"/>
          </a:p>
        </p:txBody>
      </p:sp>
      <p:cxnSp>
        <p:nvCxnSpPr>
          <p:cNvPr id="114" name="Straight Arrow Connector 113"/>
          <p:cNvCxnSpPr/>
          <p:nvPr/>
        </p:nvCxnSpPr>
        <p:spPr>
          <a:xfrm>
            <a:off x="4572000" y="4071942"/>
            <a:ext cx="1000132"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rot="10800000" flipV="1">
            <a:off x="5643571" y="5072070"/>
            <a:ext cx="1214449" cy="4"/>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5643570" y="4600526"/>
            <a:ext cx="1357322" cy="400110"/>
          </a:xfrm>
          <a:prstGeom prst="rect">
            <a:avLst/>
          </a:prstGeom>
          <a:noFill/>
        </p:spPr>
        <p:txBody>
          <a:bodyPr wrap="square" rtlCol="0">
            <a:spAutoFit/>
          </a:bodyPr>
          <a:lstStyle/>
          <a:p>
            <a:r>
              <a:rPr lang="en-US" sz="1000" dirty="0" err="1" smtClean="0"/>
              <a:t>FileInputControl</a:t>
            </a:r>
            <a:r>
              <a:rPr lang="en-US" sz="1000" dirty="0" smtClean="0"/>
              <a:t>.</a:t>
            </a:r>
          </a:p>
          <a:p>
            <a:r>
              <a:rPr lang="en-US" sz="1000" dirty="0" err="1" smtClean="0"/>
              <a:t>PostedFile.SaveAs</a:t>
            </a:r>
            <a:endParaRPr lang="en-US" sz="1000" dirty="0"/>
          </a:p>
        </p:txBody>
      </p:sp>
      <p:grpSp>
        <p:nvGrpSpPr>
          <p:cNvPr id="124" name="Group 82"/>
          <p:cNvGrpSpPr/>
          <p:nvPr/>
        </p:nvGrpSpPr>
        <p:grpSpPr>
          <a:xfrm>
            <a:off x="5572132" y="1071546"/>
            <a:ext cx="71438" cy="5500726"/>
            <a:chOff x="5571259" y="858024"/>
            <a:chExt cx="71436" cy="3773200"/>
          </a:xfrm>
        </p:grpSpPr>
        <p:cxnSp>
          <p:nvCxnSpPr>
            <p:cNvPr id="125" name="Straight Connector 124"/>
            <p:cNvCxnSpPr/>
            <p:nvPr/>
          </p:nvCxnSpPr>
          <p:spPr>
            <a:xfrm rot="5400000">
              <a:off x="3685493" y="2743790"/>
              <a:ext cx="3773200" cy="166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5571259" y="2916134"/>
              <a:ext cx="71436" cy="7840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cxnSp>
        <p:nvCxnSpPr>
          <p:cNvPr id="126" name="Straight Arrow Connector 125"/>
          <p:cNvCxnSpPr/>
          <p:nvPr/>
        </p:nvCxnSpPr>
        <p:spPr>
          <a:xfrm>
            <a:off x="4572000" y="4357694"/>
            <a:ext cx="2286016"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nvGrpSpPr>
          <p:cNvPr id="139" name="Group 138"/>
          <p:cNvGrpSpPr/>
          <p:nvPr/>
        </p:nvGrpSpPr>
        <p:grpSpPr>
          <a:xfrm>
            <a:off x="6929454" y="5161018"/>
            <a:ext cx="1571636" cy="553998"/>
            <a:chOff x="4572000" y="3214686"/>
            <a:chExt cx="1571636" cy="553998"/>
          </a:xfrm>
        </p:grpSpPr>
        <p:grpSp>
          <p:nvGrpSpPr>
            <p:cNvPr id="140" name="Group 62"/>
            <p:cNvGrpSpPr/>
            <p:nvPr/>
          </p:nvGrpSpPr>
          <p:grpSpPr>
            <a:xfrm flipH="1" flipV="1">
              <a:off x="4572000" y="3285727"/>
              <a:ext cx="214314" cy="428657"/>
              <a:chOff x="5999966" y="3643314"/>
              <a:chExt cx="215108" cy="287340"/>
            </a:xfrm>
          </p:grpSpPr>
          <p:cxnSp>
            <p:nvCxnSpPr>
              <p:cNvPr id="142" name="Straight Connector 141"/>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rot="5400000" flipH="1" flipV="1">
                <a:off x="5857884" y="3786190"/>
                <a:ext cx="285752"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6000760" y="3643314"/>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41" name="TextBox 140"/>
            <p:cNvSpPr txBox="1"/>
            <p:nvPr/>
          </p:nvSpPr>
          <p:spPr>
            <a:xfrm>
              <a:off x="4786314" y="3214686"/>
              <a:ext cx="1357322" cy="553998"/>
            </a:xfrm>
            <a:prstGeom prst="rect">
              <a:avLst/>
            </a:prstGeom>
            <a:noFill/>
          </p:spPr>
          <p:txBody>
            <a:bodyPr wrap="square" rtlCol="0">
              <a:spAutoFit/>
            </a:bodyPr>
            <a:lstStyle/>
            <a:p>
              <a:r>
                <a:rPr lang="en-US" sz="1000" dirty="0" err="1" smtClean="0"/>
                <a:t>ClientScript.RegisterStartupScript</a:t>
              </a:r>
              <a:r>
                <a:rPr lang="en-US" sz="1000" dirty="0" smtClean="0"/>
                <a:t> [script to call </a:t>
              </a:r>
              <a:r>
                <a:rPr lang="en-US" sz="1000" dirty="0" err="1" smtClean="0"/>
                <a:t>UploadComplete</a:t>
              </a:r>
              <a:r>
                <a:rPr lang="en-US" sz="1000" dirty="0" smtClean="0"/>
                <a:t>]</a:t>
              </a:r>
              <a:endParaRPr lang="en-US" sz="1000" dirty="0"/>
            </a:p>
          </p:txBody>
        </p:sp>
      </p:grpSp>
      <p:cxnSp>
        <p:nvCxnSpPr>
          <p:cNvPr id="145" name="Straight Arrow Connector 144"/>
          <p:cNvCxnSpPr/>
          <p:nvPr/>
        </p:nvCxnSpPr>
        <p:spPr>
          <a:xfrm rot="10800000" flipV="1">
            <a:off x="4572001" y="5857886"/>
            <a:ext cx="2286021" cy="5"/>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4572000" y="5611671"/>
            <a:ext cx="1357322" cy="246221"/>
          </a:xfrm>
          <a:prstGeom prst="rect">
            <a:avLst/>
          </a:prstGeom>
          <a:noFill/>
        </p:spPr>
        <p:txBody>
          <a:bodyPr wrap="square" rtlCol="0">
            <a:spAutoFit/>
          </a:bodyPr>
          <a:lstStyle/>
          <a:p>
            <a:r>
              <a:rPr lang="en-US" sz="1000" dirty="0" err="1" smtClean="0"/>
              <a:t>UploadComplete</a:t>
            </a:r>
            <a:endParaRPr lang="en-US" sz="1000" dirty="0"/>
          </a:p>
        </p:txBody>
      </p:sp>
      <p:grpSp>
        <p:nvGrpSpPr>
          <p:cNvPr id="148" name="Group 147"/>
          <p:cNvGrpSpPr/>
          <p:nvPr/>
        </p:nvGrpSpPr>
        <p:grpSpPr>
          <a:xfrm>
            <a:off x="4572000" y="5946836"/>
            <a:ext cx="1071570" cy="553998"/>
            <a:chOff x="4572000" y="3214686"/>
            <a:chExt cx="1071570" cy="553998"/>
          </a:xfrm>
        </p:grpSpPr>
        <p:grpSp>
          <p:nvGrpSpPr>
            <p:cNvPr id="149" name="Group 62"/>
            <p:cNvGrpSpPr/>
            <p:nvPr/>
          </p:nvGrpSpPr>
          <p:grpSpPr>
            <a:xfrm flipH="1" flipV="1">
              <a:off x="4572000" y="3285727"/>
              <a:ext cx="214314" cy="428657"/>
              <a:chOff x="5999966" y="3643314"/>
              <a:chExt cx="215108" cy="287340"/>
            </a:xfrm>
          </p:grpSpPr>
          <p:cxnSp>
            <p:nvCxnSpPr>
              <p:cNvPr id="152" name="Straight Connector 151"/>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5400000" flipH="1" flipV="1">
                <a:off x="5857884" y="3786190"/>
                <a:ext cx="285752"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6000760" y="3643314"/>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50" name="TextBox 149"/>
            <p:cNvSpPr txBox="1"/>
            <p:nvPr/>
          </p:nvSpPr>
          <p:spPr>
            <a:xfrm>
              <a:off x="4786314" y="3214686"/>
              <a:ext cx="857256" cy="553998"/>
            </a:xfrm>
            <a:prstGeom prst="rect">
              <a:avLst/>
            </a:prstGeom>
            <a:noFill/>
          </p:spPr>
          <p:txBody>
            <a:bodyPr wrap="square" rtlCol="0">
              <a:spAutoFit/>
            </a:bodyPr>
            <a:lstStyle/>
            <a:p>
              <a:r>
                <a:rPr lang="en-US" sz="1000" dirty="0" smtClean="0"/>
                <a:t>Set message &amp; end progress bar</a:t>
              </a:r>
              <a:endParaRPr lang="en-US" sz="1000"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0"/>
          <p:cNvGrpSpPr/>
          <p:nvPr/>
        </p:nvGrpSpPr>
        <p:grpSpPr>
          <a:xfrm>
            <a:off x="5357818" y="71414"/>
            <a:ext cx="1000132" cy="6643710"/>
            <a:chOff x="7715272" y="357166"/>
            <a:chExt cx="1000132" cy="6643710"/>
          </a:xfrm>
        </p:grpSpPr>
        <p:sp>
          <p:nvSpPr>
            <p:cNvPr id="168" name="Round Diagonal Corner Rectangle 167"/>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a:p>
              <a:pPr algn="ctr"/>
              <a:r>
                <a:rPr lang="en-GB" sz="1000" dirty="0" smtClean="0">
                  <a:solidFill>
                    <a:schemeClr val="tx1"/>
                  </a:solidFill>
                </a:rPr>
                <a:t>Collection</a:t>
              </a:r>
            </a:p>
          </p:txBody>
        </p:sp>
        <p:cxnSp>
          <p:nvCxnSpPr>
            <p:cNvPr id="170" name="Straight Connector 169"/>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3" name="Group 70"/>
          <p:cNvGrpSpPr/>
          <p:nvPr/>
        </p:nvGrpSpPr>
        <p:grpSpPr>
          <a:xfrm>
            <a:off x="6858016" y="71414"/>
            <a:ext cx="1000132" cy="6643710"/>
            <a:chOff x="7715272" y="357166"/>
            <a:chExt cx="1000132" cy="6643710"/>
          </a:xfrm>
        </p:grpSpPr>
        <p:sp>
          <p:nvSpPr>
            <p:cNvPr id="175" name="Round Diagonal Corner Rectangle 174"/>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p:txBody>
        </p:sp>
        <p:cxnSp>
          <p:nvCxnSpPr>
            <p:cNvPr id="177" name="Straight Connector 176"/>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4" name="Group 70"/>
          <p:cNvGrpSpPr/>
          <p:nvPr/>
        </p:nvGrpSpPr>
        <p:grpSpPr>
          <a:xfrm>
            <a:off x="2500298" y="71414"/>
            <a:ext cx="1000132" cy="6643710"/>
            <a:chOff x="7715272" y="357166"/>
            <a:chExt cx="1000132" cy="6643710"/>
          </a:xfrm>
        </p:grpSpPr>
        <p:sp>
          <p:nvSpPr>
            <p:cNvPr id="120" name="Round Diagonal Corner Rectangle 119"/>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IDataManagementPolicy</a:t>
              </a: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6" name="Group 70"/>
          <p:cNvGrpSpPr/>
          <p:nvPr/>
        </p:nvGrpSpPr>
        <p:grpSpPr>
          <a:xfrm>
            <a:off x="3929058" y="71414"/>
            <a:ext cx="1000132" cy="6643710"/>
            <a:chOff x="7715272" y="357166"/>
            <a:chExt cx="1000132" cy="6643710"/>
          </a:xfrm>
        </p:grpSpPr>
        <p:sp>
          <p:nvSpPr>
            <p:cNvPr id="144" name="Round Diagonal Corner Rectangle 143"/>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IDataAccess</a:t>
              </a:r>
            </a:p>
            <a:p>
              <a:pPr algn="ctr"/>
              <a:r>
                <a:rPr lang="en-GB" sz="1000" dirty="0" smtClean="0">
                  <a:solidFill>
                    <a:schemeClr val="tx1"/>
                  </a:solidFill>
                </a:rPr>
                <a:t>Strategy</a:t>
              </a:r>
              <a:endParaRPr lang="en-US" sz="1000" dirty="0">
                <a:solidFill>
                  <a:schemeClr val="tx1"/>
                </a:solidFill>
              </a:endParaRPr>
            </a:p>
          </p:txBody>
        </p:sp>
        <p:cxnSp>
          <p:nvCxnSpPr>
            <p:cNvPr id="146" name="Straight Connector 145"/>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8" name="Group 70"/>
          <p:cNvGrpSpPr/>
          <p:nvPr/>
        </p:nvGrpSpPr>
        <p:grpSpPr>
          <a:xfrm>
            <a:off x="1071506" y="71414"/>
            <a:ext cx="1000164" cy="6643713"/>
            <a:chOff x="7715208" y="357166"/>
            <a:chExt cx="1000164" cy="6643713"/>
          </a:xfrm>
        </p:grpSpPr>
        <p:sp>
          <p:nvSpPr>
            <p:cNvPr id="131" name="Round Diagonal Corner Rectangle 130"/>
            <p:cNvSpPr/>
            <p:nvPr/>
          </p:nvSpPr>
          <p:spPr>
            <a:xfrm>
              <a:off x="7715208" y="357166"/>
              <a:ext cx="100016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DataAdministratorBase</a:t>
              </a:r>
              <a:endParaRPr lang="en-US" sz="1000" dirty="0">
                <a:solidFill>
                  <a:schemeClr val="tx1"/>
                </a:solidFill>
              </a:endParaRPr>
            </a:p>
          </p:txBody>
        </p:sp>
        <p:grpSp>
          <p:nvGrpSpPr>
            <p:cNvPr id="9" name="Group 76"/>
            <p:cNvGrpSpPr/>
            <p:nvPr/>
          </p:nvGrpSpPr>
          <p:grpSpPr>
            <a:xfrm>
              <a:off x="8215305" y="857233"/>
              <a:ext cx="71438" cy="6143646"/>
              <a:chOff x="5571283" y="858030"/>
              <a:chExt cx="71457" cy="21632965"/>
            </a:xfrm>
          </p:grpSpPr>
          <p:cxnSp>
            <p:nvCxnSpPr>
              <p:cNvPr id="63" name="Straight Connector 62"/>
              <p:cNvCxnSpPr/>
              <p:nvPr/>
            </p:nvCxnSpPr>
            <p:spPr>
              <a:xfrm rot="5400000">
                <a:off x="-5244375" y="11673690"/>
                <a:ext cx="21632965"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flipH="1">
                <a:off x="5571283" y="1864215"/>
                <a:ext cx="71457" cy="37732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grpSp>
        <p:nvGrpSpPr>
          <p:cNvPr id="10" name="Group 104"/>
          <p:cNvGrpSpPr/>
          <p:nvPr/>
        </p:nvGrpSpPr>
        <p:grpSpPr>
          <a:xfrm>
            <a:off x="-357222" y="500042"/>
            <a:ext cx="1939806" cy="1357322"/>
            <a:chOff x="-357222" y="1111077"/>
            <a:chExt cx="1939806" cy="1357322"/>
          </a:xfrm>
        </p:grpSpPr>
        <p:grpSp>
          <p:nvGrpSpPr>
            <p:cNvPr id="11" name="Group 259"/>
            <p:cNvGrpSpPr/>
            <p:nvPr/>
          </p:nvGrpSpPr>
          <p:grpSpPr>
            <a:xfrm>
              <a:off x="-357222" y="1111077"/>
              <a:ext cx="1939806" cy="400110"/>
              <a:chOff x="-428660" y="1111077"/>
              <a:chExt cx="1939806" cy="400110"/>
            </a:xfrm>
          </p:grpSpPr>
          <p:cxnSp>
            <p:nvCxnSpPr>
              <p:cNvPr id="84" name="Straight Arrow Connector 83"/>
              <p:cNvCxnSpPr/>
              <p:nvPr/>
            </p:nvCxnSpPr>
            <p:spPr>
              <a:xfrm>
                <a:off x="142844" y="1468267"/>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28660" y="1111077"/>
                <a:ext cx="1939806" cy="400110"/>
              </a:xfrm>
              <a:prstGeom prst="rect">
                <a:avLst/>
              </a:prstGeom>
              <a:noFill/>
            </p:spPr>
            <p:txBody>
              <a:bodyPr wrap="square" rtlCol="0">
                <a:spAutoFit/>
              </a:bodyPr>
              <a:lstStyle/>
              <a:p>
                <a:pPr algn="r"/>
                <a:r>
                  <a:rPr lang="en-GB" sz="1000" dirty="0" smtClean="0">
                    <a:solidFill>
                      <a:srgbClr val="0000FF"/>
                    </a:solidFill>
                  </a:rPr>
                  <a:t>Protected:</a:t>
                </a:r>
                <a:r>
                  <a:rPr lang="en-GB" sz="1000" b="1" dirty="0" smtClean="0"/>
                  <a:t> </a:t>
                </a:r>
                <a:r>
                  <a:rPr lang="en-GB" sz="1000" b="1" dirty="0" err="1" smtClean="0"/>
                  <a:t>SetupCollection</a:t>
                </a:r>
                <a:r>
                  <a:rPr lang="en-GB" sz="1000" b="1" dirty="0" smtClean="0"/>
                  <a:t>(</a:t>
                </a:r>
              </a:p>
              <a:p>
                <a:pPr algn="r"/>
                <a:r>
                  <a:rPr lang="en-GB" sz="1000" dirty="0" smtClean="0"/>
                  <a:t>IDataItemCollection</a:t>
                </a:r>
                <a:r>
                  <a:rPr lang="en-GB" sz="1000" b="1" dirty="0" smtClean="0"/>
                  <a:t>)</a:t>
                </a:r>
              </a:p>
            </p:txBody>
          </p:sp>
        </p:grpSp>
        <p:cxnSp>
          <p:nvCxnSpPr>
            <p:cNvPr id="78" name="Straight Arrow Connector 77"/>
            <p:cNvCxnSpPr/>
            <p:nvPr/>
          </p:nvCxnSpPr>
          <p:spPr>
            <a:xfrm>
              <a:off x="214282" y="2468398"/>
              <a:ext cx="1357322"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48" name="Group 59"/>
          <p:cNvGrpSpPr/>
          <p:nvPr/>
        </p:nvGrpSpPr>
        <p:grpSpPr>
          <a:xfrm>
            <a:off x="1643042" y="857232"/>
            <a:ext cx="2714644" cy="861774"/>
            <a:chOff x="4572002" y="3214276"/>
            <a:chExt cx="2714644" cy="861774"/>
          </a:xfrm>
        </p:grpSpPr>
        <p:grpSp>
          <p:nvGrpSpPr>
            <p:cNvPr id="49" name="Group 62"/>
            <p:cNvGrpSpPr/>
            <p:nvPr/>
          </p:nvGrpSpPr>
          <p:grpSpPr>
            <a:xfrm flipH="1" flipV="1">
              <a:off x="4572002" y="3285732"/>
              <a:ext cx="215113" cy="785807"/>
              <a:chOff x="5999166" y="3403907"/>
              <a:chExt cx="215910" cy="526747"/>
            </a:xfrm>
          </p:grpSpPr>
          <p:cxnSp>
            <p:nvCxnSpPr>
              <p:cNvPr id="52" name="Straight Connector 51"/>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flipH="1" flipV="1">
                <a:off x="5736860" y="3666213"/>
                <a:ext cx="525413" cy="802"/>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000762" y="3403910"/>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4786316" y="3214276"/>
              <a:ext cx="2500330" cy="861774"/>
            </a:xfrm>
            <a:prstGeom prst="rect">
              <a:avLst/>
            </a:prstGeom>
            <a:noFill/>
          </p:spPr>
          <p:txBody>
            <a:bodyPr wrap="square" rtlCol="0">
              <a:spAutoFit/>
            </a:bodyPr>
            <a:lstStyle/>
            <a:p>
              <a:r>
                <a:rPr lang="en-GB" sz="1000" dirty="0" smtClean="0"/>
                <a:t>Add event handlers for collection events;</a:t>
              </a:r>
            </a:p>
            <a:p>
              <a:r>
                <a:rPr lang="en-GB" sz="1000" dirty="0" err="1" smtClean="0">
                  <a:solidFill>
                    <a:srgbClr val="0000FF"/>
                  </a:solidFill>
                </a:rPr>
                <a:t>DataItemModified</a:t>
              </a:r>
              <a:endParaRPr lang="en-GB" sz="1000" dirty="0" smtClean="0">
                <a:solidFill>
                  <a:srgbClr val="0000FF"/>
                </a:solidFill>
              </a:endParaRPr>
            </a:p>
            <a:p>
              <a:r>
                <a:rPr lang="en-GB" sz="1000" dirty="0" err="1" smtClean="0">
                  <a:solidFill>
                    <a:srgbClr val="0000FF"/>
                  </a:solidFill>
                </a:rPr>
                <a:t>DataItemStatusChanged</a:t>
              </a:r>
              <a:endParaRPr lang="en-GB" sz="1000" dirty="0" smtClean="0">
                <a:solidFill>
                  <a:srgbClr val="0000FF"/>
                </a:solidFill>
              </a:endParaRPr>
            </a:p>
            <a:p>
              <a:r>
                <a:rPr lang="en-GB" sz="1000" dirty="0" err="1" smtClean="0">
                  <a:solidFill>
                    <a:srgbClr val="0000FF"/>
                  </a:solidFill>
                </a:rPr>
                <a:t>ValidationPassed</a:t>
              </a:r>
              <a:endParaRPr lang="en-GB" sz="1000" dirty="0" smtClean="0">
                <a:solidFill>
                  <a:srgbClr val="0000FF"/>
                </a:solidFill>
              </a:endParaRPr>
            </a:p>
            <a:p>
              <a:r>
                <a:rPr lang="en-GB" sz="1000" dirty="0" err="1" smtClean="0">
                  <a:solidFill>
                    <a:srgbClr val="0000FF"/>
                  </a:solidFill>
                </a:rPr>
                <a:t>ValidationFailed</a:t>
              </a:r>
              <a:endParaRPr lang="en-US" sz="1000" dirty="0" smtClean="0">
                <a:solidFill>
                  <a:srgbClr val="0000FF"/>
                </a:solidFill>
              </a:endParaRPr>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Box 76"/>
          <p:cNvSpPr txBox="1"/>
          <p:nvPr/>
        </p:nvSpPr>
        <p:spPr>
          <a:xfrm>
            <a:off x="2285984" y="1137336"/>
            <a:ext cx="1758816" cy="1077218"/>
          </a:xfrm>
          <a:prstGeom prst="rect">
            <a:avLst/>
          </a:prstGeom>
          <a:noFill/>
          <a:effectLst/>
        </p:spPr>
        <p:txBody>
          <a:bodyPr wrap="square" rtlCol="0">
            <a:spAutoFit/>
          </a:bodyPr>
          <a:lstStyle/>
          <a:p>
            <a:pPr algn="r"/>
            <a:r>
              <a:rPr lang="en-GB" sz="3200" dirty="0" smtClean="0">
                <a:solidFill>
                  <a:schemeClr val="bg1">
                    <a:lumMod val="75000"/>
                  </a:schemeClr>
                </a:solidFill>
              </a:rPr>
              <a:t>Client Side</a:t>
            </a:r>
            <a:endParaRPr lang="en-US" sz="3200" dirty="0">
              <a:solidFill>
                <a:schemeClr val="bg1">
                  <a:lumMod val="75000"/>
                </a:schemeClr>
              </a:solidFill>
            </a:endParaRPr>
          </a:p>
        </p:txBody>
      </p:sp>
      <p:grpSp>
        <p:nvGrpSpPr>
          <p:cNvPr id="4" name="Group 54"/>
          <p:cNvGrpSpPr/>
          <p:nvPr/>
        </p:nvGrpSpPr>
        <p:grpSpPr>
          <a:xfrm>
            <a:off x="3428992" y="-428652"/>
            <a:ext cx="2357454" cy="7286652"/>
            <a:chOff x="3500430" y="142852"/>
            <a:chExt cx="2357454" cy="7286652"/>
          </a:xfrm>
        </p:grpSpPr>
        <p:pic>
          <p:nvPicPr>
            <p:cNvPr id="1026" name="Picture 2" descr="C:\Documents and Settings\Dave\Desktop\Icons\New Folder\globe.jpg"/>
            <p:cNvPicPr>
              <a:picLocks noChangeAspect="1" noChangeArrowheads="1"/>
            </p:cNvPicPr>
            <p:nvPr/>
          </p:nvPicPr>
          <p:blipFill>
            <a:blip r:embed="rId2"/>
            <a:srcRect/>
            <a:stretch>
              <a:fillRect/>
            </a:stretch>
          </p:blipFill>
          <p:spPr bwMode="auto">
            <a:xfrm>
              <a:off x="4214810" y="2571744"/>
              <a:ext cx="1000621" cy="1112840"/>
            </a:xfrm>
            <a:prstGeom prst="rect">
              <a:avLst/>
            </a:prstGeom>
            <a:noFill/>
          </p:spPr>
        </p:pic>
        <p:grpSp>
          <p:nvGrpSpPr>
            <p:cNvPr id="7" name="Group 12"/>
            <p:cNvGrpSpPr/>
            <p:nvPr/>
          </p:nvGrpSpPr>
          <p:grpSpPr>
            <a:xfrm>
              <a:off x="4214810" y="142853"/>
              <a:ext cx="1643074" cy="7286651"/>
              <a:chOff x="3929058" y="-1469822"/>
              <a:chExt cx="2802891" cy="11162529"/>
            </a:xfrm>
          </p:grpSpPr>
          <p:sp>
            <p:nvSpPr>
              <p:cNvPr id="5" name="Arc 4"/>
              <p:cNvSpPr/>
              <p:nvPr/>
            </p:nvSpPr>
            <p:spPr>
              <a:xfrm>
                <a:off x="3929058" y="1714488"/>
                <a:ext cx="2071702" cy="2714644"/>
              </a:xfrm>
              <a:prstGeom prst="arc">
                <a:avLst>
                  <a:gd name="adj1" fmla="val 16200000"/>
                  <a:gd name="adj2" fmla="val 5269420"/>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Connector 8"/>
              <p:cNvCxnSpPr>
                <a:stCxn id="5" idx="0"/>
              </p:cNvCxnSpPr>
              <p:nvPr/>
            </p:nvCxnSpPr>
            <p:spPr>
              <a:xfrm rot="10800000" flipH="1">
                <a:off x="4964911" y="-1469822"/>
                <a:ext cx="1035849" cy="318431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p:cNvCxnSpPr>
              <p:nvPr/>
            </p:nvCxnSpPr>
            <p:spPr>
              <a:xfrm rot="10800000" flipH="1" flipV="1">
                <a:off x="5022259" y="4427050"/>
                <a:ext cx="1709690" cy="5265657"/>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8" name="Group 42"/>
            <p:cNvGrpSpPr/>
            <p:nvPr/>
          </p:nvGrpSpPr>
          <p:grpSpPr>
            <a:xfrm flipH="1">
              <a:off x="3500430" y="142852"/>
              <a:ext cx="1714512" cy="7286652"/>
              <a:chOff x="3929058" y="-1469822"/>
              <a:chExt cx="2924755" cy="11162531"/>
            </a:xfrm>
          </p:grpSpPr>
          <p:sp>
            <p:nvSpPr>
              <p:cNvPr id="44" name="Arc 43"/>
              <p:cNvSpPr/>
              <p:nvPr/>
            </p:nvSpPr>
            <p:spPr>
              <a:xfrm>
                <a:off x="3929058" y="1714488"/>
                <a:ext cx="2071702" cy="2714644"/>
              </a:xfrm>
              <a:prstGeom prst="arc">
                <a:avLst>
                  <a:gd name="adj1" fmla="val 16200000"/>
                  <a:gd name="adj2" fmla="val 5269420"/>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5" name="Straight Connector 44"/>
              <p:cNvCxnSpPr>
                <a:stCxn id="44" idx="0"/>
              </p:cNvCxnSpPr>
              <p:nvPr/>
            </p:nvCxnSpPr>
            <p:spPr>
              <a:xfrm rot="10800000" flipH="1">
                <a:off x="4964911" y="-1469822"/>
                <a:ext cx="1035849" cy="318431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4" idx="2"/>
              </p:cNvCxnSpPr>
              <p:nvPr/>
            </p:nvCxnSpPr>
            <p:spPr>
              <a:xfrm>
                <a:off x="5022259" y="4427050"/>
                <a:ext cx="1831554" cy="5265659"/>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grpSp>
        <p:nvGrpSpPr>
          <p:cNvPr id="10" name="Group 38"/>
          <p:cNvGrpSpPr/>
          <p:nvPr/>
        </p:nvGrpSpPr>
        <p:grpSpPr>
          <a:xfrm>
            <a:off x="1214414" y="3643314"/>
            <a:ext cx="2835053" cy="2256878"/>
            <a:chOff x="1214414" y="3643314"/>
            <a:chExt cx="2835053" cy="2256878"/>
          </a:xfrm>
        </p:grpSpPr>
        <p:grpSp>
          <p:nvGrpSpPr>
            <p:cNvPr id="12" name="Group 27"/>
            <p:cNvGrpSpPr/>
            <p:nvPr/>
          </p:nvGrpSpPr>
          <p:grpSpPr>
            <a:xfrm>
              <a:off x="1214414" y="3643314"/>
              <a:ext cx="2835053" cy="2256878"/>
              <a:chOff x="1214414" y="3643314"/>
              <a:chExt cx="2835053" cy="2256878"/>
            </a:xfrm>
          </p:grpSpPr>
          <p:pic>
            <p:nvPicPr>
              <p:cNvPr id="1034" name="Picture 10" descr="C:\Documents and Settings\Dave\Desktop\Icons\New Folder\browser.JPG"/>
              <p:cNvPicPr>
                <a:picLocks noChangeAspect="1" noChangeArrowheads="1"/>
              </p:cNvPicPr>
              <p:nvPr/>
            </p:nvPicPr>
            <p:blipFill>
              <a:blip r:embed="rId3" cstate="print"/>
              <a:srcRect/>
              <a:stretch>
                <a:fillRect/>
              </a:stretch>
            </p:blipFill>
            <p:spPr bwMode="auto">
              <a:xfrm>
                <a:off x="1214414" y="3643314"/>
                <a:ext cx="2835053" cy="2256878"/>
              </a:xfrm>
              <a:prstGeom prst="rect">
                <a:avLst/>
              </a:prstGeom>
              <a:noFill/>
            </p:spPr>
          </p:pic>
          <p:pic>
            <p:nvPicPr>
              <p:cNvPr id="1035" name="Picture 11" descr="C:\Documents and Settings\Dave\Desktop\Icons\New Folder\silverlight.jpg"/>
              <p:cNvPicPr>
                <a:picLocks noChangeAspect="1" noChangeArrowheads="1"/>
              </p:cNvPicPr>
              <p:nvPr/>
            </p:nvPicPr>
            <p:blipFill>
              <a:blip r:embed="rId4"/>
              <a:srcRect/>
              <a:stretch>
                <a:fillRect/>
              </a:stretch>
            </p:blipFill>
            <p:spPr bwMode="auto">
              <a:xfrm>
                <a:off x="2647946" y="4357702"/>
                <a:ext cx="1352550" cy="1143000"/>
              </a:xfrm>
              <a:prstGeom prst="rect">
                <a:avLst/>
              </a:prstGeom>
              <a:noFill/>
            </p:spPr>
          </p:pic>
          <p:pic>
            <p:nvPicPr>
              <p:cNvPr id="1036" name="Picture 12" descr="C:\Documents and Settings\Dave\Desktop\Icons\New Folder\hiddenfield.jpg"/>
              <p:cNvPicPr>
                <a:picLocks noChangeAspect="1" noChangeArrowheads="1"/>
              </p:cNvPicPr>
              <p:nvPr/>
            </p:nvPicPr>
            <p:blipFill>
              <a:blip r:embed="rId5"/>
              <a:srcRect/>
              <a:stretch>
                <a:fillRect/>
              </a:stretch>
            </p:blipFill>
            <p:spPr bwMode="auto">
              <a:xfrm>
                <a:off x="1285852" y="4357694"/>
                <a:ext cx="1152525" cy="266700"/>
              </a:xfrm>
              <a:prstGeom prst="rect">
                <a:avLst/>
              </a:prstGeom>
              <a:noFill/>
            </p:spPr>
          </p:pic>
        </p:grpSp>
        <p:pic>
          <p:nvPicPr>
            <p:cNvPr id="1030" name="Picture 6" descr="C:\Documents and Settings\Dave\Desktop\jscript.png"/>
            <p:cNvPicPr>
              <a:picLocks noChangeAspect="1" noChangeArrowheads="1"/>
            </p:cNvPicPr>
            <p:nvPr/>
          </p:nvPicPr>
          <p:blipFill>
            <a:blip r:embed="rId6"/>
            <a:srcRect/>
            <a:stretch>
              <a:fillRect/>
            </a:stretch>
          </p:blipFill>
          <p:spPr bwMode="auto">
            <a:xfrm>
              <a:off x="1428728" y="4714884"/>
              <a:ext cx="796023" cy="857256"/>
            </a:xfrm>
            <a:prstGeom prst="rect">
              <a:avLst/>
            </a:prstGeom>
            <a:noFill/>
            <a:effectLst>
              <a:outerShdw blurRad="50800" dist="38100" dir="2700000" algn="tl" rotWithShape="0">
                <a:prstClr val="black">
                  <a:alpha val="40000"/>
                </a:prstClr>
              </a:outerShdw>
            </a:effectLst>
          </p:spPr>
        </p:pic>
      </p:grpSp>
      <p:grpSp>
        <p:nvGrpSpPr>
          <p:cNvPr id="13" name="Group 47"/>
          <p:cNvGrpSpPr/>
          <p:nvPr/>
        </p:nvGrpSpPr>
        <p:grpSpPr>
          <a:xfrm>
            <a:off x="6072198" y="2643182"/>
            <a:ext cx="2928958" cy="4143404"/>
            <a:chOff x="5929322" y="2428868"/>
            <a:chExt cx="2928958" cy="4143404"/>
          </a:xfrm>
        </p:grpSpPr>
        <p:grpSp>
          <p:nvGrpSpPr>
            <p:cNvPr id="14" name="Group 31"/>
            <p:cNvGrpSpPr/>
            <p:nvPr/>
          </p:nvGrpSpPr>
          <p:grpSpPr>
            <a:xfrm>
              <a:off x="5929322" y="2428868"/>
              <a:ext cx="2928958" cy="4143404"/>
              <a:chOff x="785786" y="285728"/>
              <a:chExt cx="2928958" cy="1500198"/>
            </a:xfrm>
          </p:grpSpPr>
          <p:sp>
            <p:nvSpPr>
              <p:cNvPr id="33" name="Rounded Rectangle 32"/>
              <p:cNvSpPr/>
              <p:nvPr/>
            </p:nvSpPr>
            <p:spPr>
              <a:xfrm>
                <a:off x="785786" y="285728"/>
                <a:ext cx="2928958" cy="1500198"/>
              </a:xfrm>
              <a:prstGeom prst="roundRect">
                <a:avLst/>
              </a:prstGeom>
              <a:effectLst>
                <a:outerShdw blurRad="76200" dir="13500000" sy="23000" kx="1200000" algn="br" rotWithShape="0">
                  <a:prstClr val="black">
                    <a:alpha val="2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4" name="TextBox 33"/>
              <p:cNvSpPr txBox="1"/>
              <p:nvPr/>
            </p:nvSpPr>
            <p:spPr>
              <a:xfrm>
                <a:off x="785786" y="311593"/>
                <a:ext cx="2857520" cy="133724"/>
              </a:xfrm>
              <a:prstGeom prst="rect">
                <a:avLst/>
              </a:prstGeom>
              <a:noFill/>
            </p:spPr>
            <p:txBody>
              <a:bodyPr wrap="square" rtlCol="0">
                <a:spAutoFit/>
              </a:bodyPr>
              <a:lstStyle/>
              <a:p>
                <a:pPr algn="ctr"/>
                <a:r>
                  <a:rPr lang="en-GB" b="1" dirty="0" smtClean="0">
                    <a:solidFill>
                      <a:schemeClr val="accent6">
                        <a:lumMod val="50000"/>
                      </a:schemeClr>
                    </a:solidFill>
                  </a:rPr>
                  <a:t>Web Site Host Environment</a:t>
                </a:r>
                <a:endParaRPr lang="en-US" b="1" dirty="0">
                  <a:solidFill>
                    <a:schemeClr val="accent6">
                      <a:lumMod val="50000"/>
                    </a:schemeClr>
                  </a:solidFill>
                </a:endParaRPr>
              </a:p>
            </p:txBody>
          </p:sp>
        </p:grpSp>
        <p:pic>
          <p:nvPicPr>
            <p:cNvPr id="1038" name="Picture 14" descr="C:\Documents and Settings\Dave\Desktop\Icons\server_01.png"/>
            <p:cNvPicPr>
              <a:picLocks noChangeAspect="1" noChangeArrowheads="1"/>
            </p:cNvPicPr>
            <p:nvPr/>
          </p:nvPicPr>
          <p:blipFill>
            <a:blip r:embed="rId7"/>
            <a:srcRect/>
            <a:stretch>
              <a:fillRect/>
            </a:stretch>
          </p:blipFill>
          <p:spPr bwMode="auto">
            <a:xfrm>
              <a:off x="6143636" y="2924180"/>
              <a:ext cx="1076324" cy="1076324"/>
            </a:xfrm>
            <a:prstGeom prst="rect">
              <a:avLst/>
            </a:prstGeom>
            <a:noFill/>
            <a:effectLst>
              <a:outerShdw blurRad="50800" dist="38100" dir="2700000" algn="tl" rotWithShape="0">
                <a:prstClr val="black">
                  <a:alpha val="40000"/>
                </a:prstClr>
              </a:outerShdw>
            </a:effectLst>
          </p:spPr>
        </p:pic>
        <p:pic>
          <p:nvPicPr>
            <p:cNvPr id="1027" name="Picture 3" descr="C:\Documents and Settings\Dave\Desktop\webservice.png"/>
            <p:cNvPicPr>
              <a:picLocks noChangeAspect="1" noChangeArrowheads="1"/>
            </p:cNvPicPr>
            <p:nvPr/>
          </p:nvPicPr>
          <p:blipFill>
            <a:blip r:embed="rId8"/>
            <a:srcRect/>
            <a:stretch>
              <a:fillRect/>
            </a:stretch>
          </p:blipFill>
          <p:spPr bwMode="auto">
            <a:xfrm>
              <a:off x="7715272" y="5517187"/>
              <a:ext cx="714380" cy="769333"/>
            </a:xfrm>
            <a:prstGeom prst="rect">
              <a:avLst/>
            </a:prstGeom>
            <a:noFill/>
            <a:effectLst>
              <a:outerShdw blurRad="50800" dist="38100" dir="2700000" algn="tl" rotWithShape="0">
                <a:prstClr val="black">
                  <a:alpha val="40000"/>
                </a:prstClr>
              </a:outerShdw>
            </a:effectLst>
          </p:spPr>
        </p:pic>
        <p:pic>
          <p:nvPicPr>
            <p:cNvPr id="3" name="Picture 5" descr="C:\Documents and Settings\Dave\Desktop\dll.png"/>
            <p:cNvPicPr>
              <a:picLocks noChangeAspect="1" noChangeArrowheads="1"/>
            </p:cNvPicPr>
            <p:nvPr/>
          </p:nvPicPr>
          <p:blipFill>
            <a:blip r:embed="rId9"/>
            <a:srcRect/>
            <a:stretch>
              <a:fillRect/>
            </a:stretch>
          </p:blipFill>
          <p:spPr bwMode="auto">
            <a:xfrm>
              <a:off x="7715272" y="3071810"/>
              <a:ext cx="785818" cy="785818"/>
            </a:xfrm>
            <a:prstGeom prst="rect">
              <a:avLst/>
            </a:prstGeom>
            <a:noFill/>
            <a:effectLst>
              <a:outerShdw blurRad="50800" dist="38100" dir="2700000" algn="tl" rotWithShape="0">
                <a:prstClr val="black">
                  <a:alpha val="40000"/>
                </a:prstClr>
              </a:outerShdw>
            </a:effectLst>
          </p:spPr>
        </p:pic>
        <p:pic>
          <p:nvPicPr>
            <p:cNvPr id="6" name="Picture 8" descr="C:\Documents and Settings\Dave\Desktop\asp.png"/>
            <p:cNvPicPr>
              <a:picLocks noChangeAspect="1" noChangeArrowheads="1"/>
            </p:cNvPicPr>
            <p:nvPr/>
          </p:nvPicPr>
          <p:blipFill>
            <a:blip r:embed="rId10"/>
            <a:srcRect/>
            <a:stretch>
              <a:fillRect/>
            </a:stretch>
          </p:blipFill>
          <p:spPr bwMode="auto">
            <a:xfrm>
              <a:off x="6929454" y="4071942"/>
              <a:ext cx="862358" cy="928694"/>
            </a:xfrm>
            <a:prstGeom prst="rect">
              <a:avLst/>
            </a:prstGeom>
            <a:noFill/>
            <a:effectLst>
              <a:outerShdw blurRad="50800" dist="38100" dir="2700000" algn="tl" rotWithShape="0">
                <a:prstClr val="black">
                  <a:alpha val="40000"/>
                </a:prstClr>
              </a:outerShdw>
            </a:effectLst>
          </p:spPr>
        </p:pic>
      </p:grpSp>
      <p:grpSp>
        <p:nvGrpSpPr>
          <p:cNvPr id="15" name="Group 61"/>
          <p:cNvGrpSpPr/>
          <p:nvPr/>
        </p:nvGrpSpPr>
        <p:grpSpPr>
          <a:xfrm>
            <a:off x="7143768" y="71414"/>
            <a:ext cx="1857388" cy="2000264"/>
            <a:chOff x="7143768" y="71414"/>
            <a:chExt cx="1857388" cy="2000264"/>
          </a:xfrm>
        </p:grpSpPr>
        <p:sp>
          <p:nvSpPr>
            <p:cNvPr id="36" name="Rounded Rectangle 35"/>
            <p:cNvSpPr/>
            <p:nvPr/>
          </p:nvSpPr>
          <p:spPr>
            <a:xfrm>
              <a:off x="7143768" y="71414"/>
              <a:ext cx="1857388" cy="2000264"/>
            </a:xfrm>
            <a:prstGeom prst="roundRect">
              <a:avLst/>
            </a:prstGeom>
            <a:effectLst>
              <a:outerShdw blurRad="76200" dir="13500000" sy="23000" kx="1200000" algn="br" rotWithShape="0">
                <a:prstClr val="black">
                  <a:alpha val="2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7" name="TextBox 36"/>
            <p:cNvSpPr txBox="1"/>
            <p:nvPr/>
          </p:nvSpPr>
          <p:spPr>
            <a:xfrm>
              <a:off x="7143768" y="71414"/>
              <a:ext cx="1793340" cy="646331"/>
            </a:xfrm>
            <a:prstGeom prst="rect">
              <a:avLst/>
            </a:prstGeom>
            <a:noFill/>
          </p:spPr>
          <p:txBody>
            <a:bodyPr wrap="square" rtlCol="0">
              <a:spAutoFit/>
            </a:bodyPr>
            <a:lstStyle/>
            <a:p>
              <a:pPr algn="ctr"/>
              <a:r>
                <a:rPr lang="en-GB" b="1" dirty="0" smtClean="0">
                  <a:solidFill>
                    <a:schemeClr val="accent3">
                      <a:lumMod val="50000"/>
                    </a:schemeClr>
                  </a:solidFill>
                </a:rPr>
                <a:t>Data Storage Environment</a:t>
              </a:r>
              <a:endParaRPr lang="en-US" b="1" dirty="0">
                <a:solidFill>
                  <a:schemeClr val="accent3">
                    <a:lumMod val="50000"/>
                  </a:schemeClr>
                </a:solidFill>
              </a:endParaRPr>
            </a:p>
          </p:txBody>
        </p:sp>
        <p:grpSp>
          <p:nvGrpSpPr>
            <p:cNvPr id="16" name="Group 60"/>
            <p:cNvGrpSpPr/>
            <p:nvPr/>
          </p:nvGrpSpPr>
          <p:grpSpPr>
            <a:xfrm>
              <a:off x="7500958" y="714356"/>
              <a:ext cx="1285884" cy="1195810"/>
              <a:chOff x="7500958" y="714356"/>
              <a:chExt cx="1285884" cy="1195810"/>
            </a:xfrm>
          </p:grpSpPr>
          <p:pic>
            <p:nvPicPr>
              <p:cNvPr id="1039" name="Picture 15" descr="C:\Documents and Settings\Dave\Desktop\Icons\database.png"/>
              <p:cNvPicPr>
                <a:picLocks noChangeAspect="1" noChangeArrowheads="1"/>
              </p:cNvPicPr>
              <p:nvPr/>
            </p:nvPicPr>
            <p:blipFill>
              <a:blip r:embed="rId11"/>
              <a:srcRect/>
              <a:stretch>
                <a:fillRect/>
              </a:stretch>
            </p:blipFill>
            <p:spPr bwMode="auto">
              <a:xfrm>
                <a:off x="7786710" y="714356"/>
                <a:ext cx="841278" cy="956707"/>
              </a:xfrm>
              <a:prstGeom prst="rect">
                <a:avLst/>
              </a:prstGeom>
              <a:noFill/>
              <a:effectLst>
                <a:outerShdw blurRad="50800" dist="38100" dir="2700000" algn="tl" rotWithShape="0">
                  <a:prstClr val="black">
                    <a:alpha val="40000"/>
                  </a:prstClr>
                </a:outerShdw>
              </a:effectLst>
            </p:spPr>
          </p:pic>
          <p:sp>
            <p:nvSpPr>
              <p:cNvPr id="60" name="TextBox 59"/>
              <p:cNvSpPr txBox="1"/>
              <p:nvPr/>
            </p:nvSpPr>
            <p:spPr>
              <a:xfrm>
                <a:off x="7500958" y="1571612"/>
                <a:ext cx="1285884" cy="338554"/>
              </a:xfrm>
              <a:prstGeom prst="rect">
                <a:avLst/>
              </a:prstGeom>
              <a:noFill/>
            </p:spPr>
            <p:txBody>
              <a:bodyPr wrap="square" rtlCol="0">
                <a:spAutoFit/>
              </a:bodyPr>
              <a:lstStyle/>
              <a:p>
                <a:pPr algn="ctr"/>
                <a:r>
                  <a:rPr lang="en-GB" sz="1600" dirty="0" smtClean="0"/>
                  <a:t>Data Stores</a:t>
                </a:r>
                <a:endParaRPr lang="en-US" sz="1600" dirty="0"/>
              </a:p>
            </p:txBody>
          </p:sp>
        </p:grpSp>
      </p:grpSp>
      <p:grpSp>
        <p:nvGrpSpPr>
          <p:cNvPr id="17" name="Group 65"/>
          <p:cNvGrpSpPr/>
          <p:nvPr/>
        </p:nvGrpSpPr>
        <p:grpSpPr>
          <a:xfrm>
            <a:off x="785786" y="71414"/>
            <a:ext cx="2143140" cy="2428892"/>
            <a:chOff x="785786" y="71414"/>
            <a:chExt cx="2143140" cy="2428892"/>
          </a:xfrm>
        </p:grpSpPr>
        <p:grpSp>
          <p:nvGrpSpPr>
            <p:cNvPr id="18" name="Group 30"/>
            <p:cNvGrpSpPr/>
            <p:nvPr/>
          </p:nvGrpSpPr>
          <p:grpSpPr>
            <a:xfrm>
              <a:off x="785786" y="71414"/>
              <a:ext cx="2143140" cy="2428892"/>
              <a:chOff x="785786" y="285728"/>
              <a:chExt cx="2928958" cy="1500198"/>
            </a:xfrm>
          </p:grpSpPr>
          <p:sp>
            <p:nvSpPr>
              <p:cNvPr id="29" name="Rounded Rectangle 28"/>
              <p:cNvSpPr/>
              <p:nvPr/>
            </p:nvSpPr>
            <p:spPr>
              <a:xfrm>
                <a:off x="785786" y="285728"/>
                <a:ext cx="2928958" cy="1500198"/>
              </a:xfrm>
              <a:prstGeom prst="roundRect">
                <a:avLst/>
              </a:prstGeom>
              <a:gradFill>
                <a:gsLst>
                  <a:gs pos="0">
                    <a:schemeClr val="accent2">
                      <a:shade val="51000"/>
                      <a:satMod val="130000"/>
                    </a:schemeClr>
                  </a:gs>
                  <a:gs pos="80000">
                    <a:schemeClr val="accent2">
                      <a:shade val="93000"/>
                      <a:satMod val="130000"/>
                    </a:schemeClr>
                  </a:gs>
                  <a:gs pos="100000">
                    <a:schemeClr val="accent2">
                      <a:shade val="94000"/>
                      <a:satMod val="135000"/>
                    </a:schemeClr>
                  </a:gs>
                </a:gsLst>
              </a:gradFill>
              <a:effectLst>
                <a:outerShdw blurRad="76200" dir="13500000" sy="23000" kx="1200000" algn="br" rotWithShape="0">
                  <a:prstClr val="black">
                    <a:alpha val="2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0" name="TextBox 29"/>
              <p:cNvSpPr txBox="1"/>
              <p:nvPr/>
            </p:nvSpPr>
            <p:spPr>
              <a:xfrm>
                <a:off x="857224" y="285728"/>
                <a:ext cx="2759888" cy="230833"/>
              </a:xfrm>
              <a:prstGeom prst="rect">
                <a:avLst/>
              </a:prstGeom>
              <a:noFill/>
            </p:spPr>
            <p:txBody>
              <a:bodyPr wrap="square" rtlCol="0">
                <a:spAutoFit/>
              </a:bodyPr>
              <a:lstStyle/>
              <a:p>
                <a:pPr algn="ctr"/>
                <a:r>
                  <a:rPr lang="en-GB" b="1" dirty="0" smtClean="0">
                    <a:solidFill>
                      <a:schemeClr val="accent2">
                        <a:lumMod val="50000"/>
                      </a:schemeClr>
                    </a:solidFill>
                  </a:rPr>
                  <a:t>Client Environment</a:t>
                </a:r>
                <a:endParaRPr lang="en-US" b="1" dirty="0">
                  <a:solidFill>
                    <a:schemeClr val="accent2">
                      <a:lumMod val="50000"/>
                    </a:schemeClr>
                  </a:solidFill>
                </a:endParaRPr>
              </a:p>
            </p:txBody>
          </p:sp>
        </p:grpSp>
        <p:grpSp>
          <p:nvGrpSpPr>
            <p:cNvPr id="19" name="Group 64"/>
            <p:cNvGrpSpPr/>
            <p:nvPr/>
          </p:nvGrpSpPr>
          <p:grpSpPr>
            <a:xfrm>
              <a:off x="1785918" y="642918"/>
              <a:ext cx="1000132" cy="1195810"/>
              <a:chOff x="1785918" y="642918"/>
              <a:chExt cx="1000132" cy="1195810"/>
            </a:xfrm>
          </p:grpSpPr>
          <p:pic>
            <p:nvPicPr>
              <p:cNvPr id="1041" name="Picture 17" descr="C:\Documents and Settings\Dave\Desktop\My-computer-256x256.png"/>
              <p:cNvPicPr>
                <a:picLocks noChangeAspect="1" noChangeArrowheads="1"/>
              </p:cNvPicPr>
              <p:nvPr/>
            </p:nvPicPr>
            <p:blipFill>
              <a:blip r:embed="rId12"/>
              <a:srcRect/>
              <a:stretch>
                <a:fillRect/>
              </a:stretch>
            </p:blipFill>
            <p:spPr bwMode="auto">
              <a:xfrm>
                <a:off x="1785918" y="642918"/>
                <a:ext cx="1000132" cy="1000132"/>
              </a:xfrm>
              <a:prstGeom prst="rect">
                <a:avLst/>
              </a:prstGeom>
              <a:noFill/>
            </p:spPr>
          </p:pic>
          <p:sp>
            <p:nvSpPr>
              <p:cNvPr id="59" name="TextBox 58"/>
              <p:cNvSpPr txBox="1"/>
              <p:nvPr/>
            </p:nvSpPr>
            <p:spPr>
              <a:xfrm>
                <a:off x="1857356" y="1500174"/>
                <a:ext cx="928694" cy="338554"/>
              </a:xfrm>
              <a:prstGeom prst="rect">
                <a:avLst/>
              </a:prstGeom>
              <a:noFill/>
            </p:spPr>
            <p:txBody>
              <a:bodyPr wrap="square" rtlCol="0">
                <a:spAutoFit/>
              </a:bodyPr>
              <a:lstStyle/>
              <a:p>
                <a:r>
                  <a:rPr lang="en-GB" sz="1600" dirty="0" smtClean="0"/>
                  <a:t>Client</a:t>
                </a:r>
                <a:endParaRPr lang="en-US" sz="1600" dirty="0"/>
              </a:p>
            </p:txBody>
          </p:sp>
        </p:grpSp>
        <p:grpSp>
          <p:nvGrpSpPr>
            <p:cNvPr id="20" name="Group 63"/>
            <p:cNvGrpSpPr/>
            <p:nvPr/>
          </p:nvGrpSpPr>
          <p:grpSpPr>
            <a:xfrm>
              <a:off x="928662" y="1447743"/>
              <a:ext cx="928694" cy="891051"/>
              <a:chOff x="928662" y="1447743"/>
              <a:chExt cx="928694" cy="891051"/>
            </a:xfrm>
          </p:grpSpPr>
          <p:pic>
            <p:nvPicPr>
              <p:cNvPr id="2" name="Picture 2" descr="C:\Documents and Settings\Dave\Desktop\Icons\New Folder\cookie.png"/>
              <p:cNvPicPr>
                <a:picLocks noChangeAspect="1" noChangeArrowheads="1"/>
              </p:cNvPicPr>
              <p:nvPr/>
            </p:nvPicPr>
            <p:blipFill>
              <a:blip r:embed="rId13"/>
              <a:srcRect/>
              <a:stretch>
                <a:fillRect/>
              </a:stretch>
            </p:blipFill>
            <p:spPr bwMode="auto">
              <a:xfrm>
                <a:off x="1142976" y="1447743"/>
                <a:ext cx="500066" cy="623935"/>
              </a:xfrm>
              <a:prstGeom prst="rect">
                <a:avLst/>
              </a:prstGeom>
              <a:noFill/>
            </p:spPr>
          </p:pic>
          <p:sp>
            <p:nvSpPr>
              <p:cNvPr id="63" name="TextBox 62"/>
              <p:cNvSpPr txBox="1"/>
              <p:nvPr/>
            </p:nvSpPr>
            <p:spPr>
              <a:xfrm>
                <a:off x="928662" y="2000240"/>
                <a:ext cx="928694" cy="338554"/>
              </a:xfrm>
              <a:prstGeom prst="rect">
                <a:avLst/>
              </a:prstGeom>
              <a:noFill/>
            </p:spPr>
            <p:txBody>
              <a:bodyPr wrap="square" rtlCol="0">
                <a:spAutoFit/>
              </a:bodyPr>
              <a:lstStyle/>
              <a:p>
                <a:r>
                  <a:rPr lang="en-GB" sz="1600" dirty="0" smtClean="0"/>
                  <a:t>Cookies</a:t>
                </a:r>
                <a:endParaRPr lang="en-US" sz="1600" dirty="0"/>
              </a:p>
            </p:txBody>
          </p:sp>
        </p:grpSp>
      </p:grpSp>
      <p:sp>
        <p:nvSpPr>
          <p:cNvPr id="58" name="Freeform 57"/>
          <p:cNvSpPr/>
          <p:nvPr/>
        </p:nvSpPr>
        <p:spPr>
          <a:xfrm rot="11012088">
            <a:off x="2083494" y="1843935"/>
            <a:ext cx="4274456" cy="2443238"/>
          </a:xfrm>
          <a:custGeom>
            <a:avLst/>
            <a:gdLst>
              <a:gd name="connsiteX0" fmla="*/ 0 w 4274456"/>
              <a:gd name="connsiteY0" fmla="*/ 254000 h 2443238"/>
              <a:gd name="connsiteX1" fmla="*/ 1045028 w 4274456"/>
              <a:gd name="connsiteY1" fmla="*/ 50800 h 2443238"/>
              <a:gd name="connsiteX2" fmla="*/ 1828800 w 4274456"/>
              <a:gd name="connsiteY2" fmla="*/ 7257 h 2443238"/>
              <a:gd name="connsiteX3" fmla="*/ 2496457 w 4274456"/>
              <a:gd name="connsiteY3" fmla="*/ 94343 h 2443238"/>
              <a:gd name="connsiteX4" fmla="*/ 3048000 w 4274456"/>
              <a:gd name="connsiteY4" fmla="*/ 355600 h 2443238"/>
              <a:gd name="connsiteX5" fmla="*/ 3483428 w 4274456"/>
              <a:gd name="connsiteY5" fmla="*/ 703943 h 2443238"/>
              <a:gd name="connsiteX6" fmla="*/ 3933371 w 4274456"/>
              <a:gd name="connsiteY6" fmla="*/ 1328057 h 2443238"/>
              <a:gd name="connsiteX7" fmla="*/ 4107543 w 4274456"/>
              <a:gd name="connsiteY7" fmla="*/ 1778000 h 2443238"/>
              <a:gd name="connsiteX8" fmla="*/ 4252685 w 4274456"/>
              <a:gd name="connsiteY8" fmla="*/ 2344057 h 2443238"/>
              <a:gd name="connsiteX9" fmla="*/ 4238171 w 4274456"/>
              <a:gd name="connsiteY9" fmla="*/ 2373086 h 244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4456" h="2443238">
                <a:moveTo>
                  <a:pt x="0" y="254000"/>
                </a:moveTo>
                <a:cubicBezTo>
                  <a:pt x="370114" y="172962"/>
                  <a:pt x="740228" y="91924"/>
                  <a:pt x="1045028" y="50800"/>
                </a:cubicBezTo>
                <a:cubicBezTo>
                  <a:pt x="1349828" y="9676"/>
                  <a:pt x="1586895" y="0"/>
                  <a:pt x="1828800" y="7257"/>
                </a:cubicBezTo>
                <a:cubicBezTo>
                  <a:pt x="2070705" y="14514"/>
                  <a:pt x="2293257" y="36286"/>
                  <a:pt x="2496457" y="94343"/>
                </a:cubicBezTo>
                <a:cubicBezTo>
                  <a:pt x="2699657" y="152400"/>
                  <a:pt x="2883505" y="254000"/>
                  <a:pt x="3048000" y="355600"/>
                </a:cubicBezTo>
                <a:cubicBezTo>
                  <a:pt x="3212495" y="457200"/>
                  <a:pt x="3335866" y="541867"/>
                  <a:pt x="3483428" y="703943"/>
                </a:cubicBezTo>
                <a:cubicBezTo>
                  <a:pt x="3630990" y="866019"/>
                  <a:pt x="3829352" y="1149048"/>
                  <a:pt x="3933371" y="1328057"/>
                </a:cubicBezTo>
                <a:cubicBezTo>
                  <a:pt x="4037390" y="1507066"/>
                  <a:pt x="4054324" y="1608667"/>
                  <a:pt x="4107543" y="1778000"/>
                </a:cubicBezTo>
                <a:cubicBezTo>
                  <a:pt x="4160762" y="1947333"/>
                  <a:pt x="4230914" y="2244876"/>
                  <a:pt x="4252685" y="2344057"/>
                </a:cubicBezTo>
                <a:cubicBezTo>
                  <a:pt x="4274456" y="2443238"/>
                  <a:pt x="4256313" y="2408162"/>
                  <a:pt x="4238171" y="2373086"/>
                </a:cubicBezTo>
              </a:path>
            </a:pathLst>
          </a:custGeom>
          <a:ln w="38100" cmpd="sng">
            <a:solidFill>
              <a:srgbClr val="C00000"/>
            </a:solidFill>
            <a:prstDash val="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66"/>
          <p:cNvSpPr txBox="1"/>
          <p:nvPr/>
        </p:nvSpPr>
        <p:spPr>
          <a:xfrm>
            <a:off x="1214414" y="5417122"/>
            <a:ext cx="1143008" cy="338554"/>
          </a:xfrm>
          <a:prstGeom prst="rect">
            <a:avLst/>
          </a:prstGeom>
          <a:noFill/>
        </p:spPr>
        <p:txBody>
          <a:bodyPr wrap="square" rtlCol="0">
            <a:spAutoFit/>
          </a:bodyPr>
          <a:lstStyle/>
          <a:p>
            <a:pPr algn="ctr"/>
            <a:r>
              <a:rPr lang="en-GB" sz="1600" dirty="0" smtClean="0"/>
              <a:t>JavaScript</a:t>
            </a:r>
            <a:endParaRPr lang="en-US" sz="1600" dirty="0"/>
          </a:p>
        </p:txBody>
      </p:sp>
      <p:sp>
        <p:nvSpPr>
          <p:cNvPr id="68" name="TextBox 67"/>
          <p:cNvSpPr txBox="1"/>
          <p:nvPr/>
        </p:nvSpPr>
        <p:spPr>
          <a:xfrm>
            <a:off x="2571736" y="5282999"/>
            <a:ext cx="1357322" cy="584775"/>
          </a:xfrm>
          <a:prstGeom prst="rect">
            <a:avLst/>
          </a:prstGeom>
          <a:noFill/>
        </p:spPr>
        <p:txBody>
          <a:bodyPr wrap="square" rtlCol="0">
            <a:spAutoFit/>
          </a:bodyPr>
          <a:lstStyle/>
          <a:p>
            <a:pPr algn="ctr"/>
            <a:r>
              <a:rPr lang="en-GB" sz="1600" dirty="0" smtClean="0"/>
              <a:t>Silverlight Controls</a:t>
            </a:r>
            <a:endParaRPr lang="en-US" sz="1600" dirty="0"/>
          </a:p>
        </p:txBody>
      </p:sp>
      <p:sp>
        <p:nvSpPr>
          <p:cNvPr id="69" name="TextBox 68"/>
          <p:cNvSpPr txBox="1"/>
          <p:nvPr/>
        </p:nvSpPr>
        <p:spPr>
          <a:xfrm>
            <a:off x="1785918" y="3273982"/>
            <a:ext cx="1785950" cy="369332"/>
          </a:xfrm>
          <a:prstGeom prst="rect">
            <a:avLst/>
          </a:prstGeom>
          <a:noFill/>
        </p:spPr>
        <p:txBody>
          <a:bodyPr wrap="square" rtlCol="0">
            <a:spAutoFit/>
          </a:bodyPr>
          <a:lstStyle/>
          <a:p>
            <a:pPr algn="ctr"/>
            <a:r>
              <a:rPr lang="en-GB" b="1" dirty="0" smtClean="0">
                <a:solidFill>
                  <a:srgbClr val="0070C0"/>
                </a:solidFill>
              </a:rPr>
              <a:t>Web Browser</a:t>
            </a:r>
            <a:endParaRPr lang="en-US" b="1" dirty="0">
              <a:solidFill>
                <a:srgbClr val="0070C0"/>
              </a:solidFill>
            </a:endParaRPr>
          </a:p>
        </p:txBody>
      </p:sp>
      <p:sp>
        <p:nvSpPr>
          <p:cNvPr id="70" name="TextBox 69"/>
          <p:cNvSpPr txBox="1"/>
          <p:nvPr/>
        </p:nvSpPr>
        <p:spPr>
          <a:xfrm>
            <a:off x="6143636" y="4071942"/>
            <a:ext cx="1428760" cy="338554"/>
          </a:xfrm>
          <a:prstGeom prst="rect">
            <a:avLst/>
          </a:prstGeom>
          <a:noFill/>
        </p:spPr>
        <p:txBody>
          <a:bodyPr wrap="square" rtlCol="0">
            <a:spAutoFit/>
          </a:bodyPr>
          <a:lstStyle/>
          <a:p>
            <a:pPr algn="ctr"/>
            <a:r>
              <a:rPr lang="en-GB" sz="1600" dirty="0" smtClean="0"/>
              <a:t>Web Server</a:t>
            </a:r>
            <a:endParaRPr lang="en-US" sz="1600" dirty="0"/>
          </a:p>
        </p:txBody>
      </p:sp>
      <p:sp>
        <p:nvSpPr>
          <p:cNvPr id="71" name="TextBox 70"/>
          <p:cNvSpPr txBox="1"/>
          <p:nvPr/>
        </p:nvSpPr>
        <p:spPr>
          <a:xfrm>
            <a:off x="7643834" y="3929066"/>
            <a:ext cx="1428760" cy="584775"/>
          </a:xfrm>
          <a:prstGeom prst="rect">
            <a:avLst/>
          </a:prstGeom>
          <a:noFill/>
        </p:spPr>
        <p:txBody>
          <a:bodyPr wrap="square" rtlCol="0">
            <a:spAutoFit/>
          </a:bodyPr>
          <a:lstStyle/>
          <a:p>
            <a:pPr algn="ctr"/>
            <a:r>
              <a:rPr lang="en-GB" sz="1600" dirty="0" smtClean="0"/>
              <a:t>.NET Class Libraries</a:t>
            </a:r>
            <a:endParaRPr lang="en-US" sz="1600" dirty="0"/>
          </a:p>
        </p:txBody>
      </p:sp>
      <p:sp>
        <p:nvSpPr>
          <p:cNvPr id="72" name="TextBox 71"/>
          <p:cNvSpPr txBox="1"/>
          <p:nvPr/>
        </p:nvSpPr>
        <p:spPr>
          <a:xfrm>
            <a:off x="6500826" y="5058803"/>
            <a:ext cx="2143140" cy="584775"/>
          </a:xfrm>
          <a:prstGeom prst="rect">
            <a:avLst/>
          </a:prstGeom>
          <a:noFill/>
        </p:spPr>
        <p:txBody>
          <a:bodyPr wrap="square" rtlCol="0">
            <a:spAutoFit/>
          </a:bodyPr>
          <a:lstStyle/>
          <a:p>
            <a:pPr algn="ctr"/>
            <a:r>
              <a:rPr lang="en-GB" sz="1600" dirty="0" smtClean="0"/>
              <a:t>ASP.NET Application Context</a:t>
            </a:r>
            <a:endParaRPr lang="en-US" sz="1600" dirty="0"/>
          </a:p>
        </p:txBody>
      </p:sp>
      <p:sp>
        <p:nvSpPr>
          <p:cNvPr id="73" name="TextBox 72"/>
          <p:cNvSpPr txBox="1"/>
          <p:nvPr/>
        </p:nvSpPr>
        <p:spPr>
          <a:xfrm>
            <a:off x="7429520" y="6345816"/>
            <a:ext cx="1428760" cy="338554"/>
          </a:xfrm>
          <a:prstGeom prst="rect">
            <a:avLst/>
          </a:prstGeom>
          <a:noFill/>
        </p:spPr>
        <p:txBody>
          <a:bodyPr wrap="square" rtlCol="0">
            <a:spAutoFit/>
          </a:bodyPr>
          <a:lstStyle/>
          <a:p>
            <a:pPr algn="ctr"/>
            <a:r>
              <a:rPr lang="en-GB" sz="1600" dirty="0" smtClean="0"/>
              <a:t>Web Services</a:t>
            </a:r>
            <a:endParaRPr lang="en-US" sz="1600" dirty="0"/>
          </a:p>
        </p:txBody>
      </p:sp>
      <p:sp>
        <p:nvSpPr>
          <p:cNvPr id="74" name="TextBox 73"/>
          <p:cNvSpPr txBox="1"/>
          <p:nvPr/>
        </p:nvSpPr>
        <p:spPr>
          <a:xfrm>
            <a:off x="3571868" y="500042"/>
            <a:ext cx="1428760" cy="369332"/>
          </a:xfrm>
          <a:prstGeom prst="rect">
            <a:avLst/>
          </a:prstGeom>
          <a:noFill/>
        </p:spPr>
        <p:txBody>
          <a:bodyPr wrap="square" rtlCol="0">
            <a:spAutoFit/>
          </a:bodyPr>
          <a:lstStyle/>
          <a:p>
            <a:pPr algn="ctr"/>
            <a:r>
              <a:rPr lang="en-GB" b="1" dirty="0" smtClean="0">
                <a:solidFill>
                  <a:srgbClr val="C00000"/>
                </a:solidFill>
              </a:rPr>
              <a:t>Http Request</a:t>
            </a:r>
            <a:endParaRPr lang="en-US" b="1" dirty="0">
              <a:solidFill>
                <a:srgbClr val="C00000"/>
              </a:solidFill>
            </a:endParaRPr>
          </a:p>
        </p:txBody>
      </p:sp>
      <p:sp>
        <p:nvSpPr>
          <p:cNvPr id="75" name="TextBox 74"/>
          <p:cNvSpPr txBox="1"/>
          <p:nvPr/>
        </p:nvSpPr>
        <p:spPr>
          <a:xfrm>
            <a:off x="4357686" y="4214818"/>
            <a:ext cx="1643074" cy="369332"/>
          </a:xfrm>
          <a:prstGeom prst="rect">
            <a:avLst/>
          </a:prstGeom>
          <a:noFill/>
        </p:spPr>
        <p:txBody>
          <a:bodyPr wrap="square" rtlCol="0">
            <a:spAutoFit/>
          </a:bodyPr>
          <a:lstStyle/>
          <a:p>
            <a:pPr algn="ctr"/>
            <a:r>
              <a:rPr lang="en-GB" b="1" dirty="0" smtClean="0">
                <a:solidFill>
                  <a:srgbClr val="C00000"/>
                </a:solidFill>
              </a:rPr>
              <a:t>Http Response</a:t>
            </a:r>
            <a:endParaRPr lang="en-US" b="1" dirty="0">
              <a:solidFill>
                <a:srgbClr val="C00000"/>
              </a:solidFill>
            </a:endParaRPr>
          </a:p>
        </p:txBody>
      </p:sp>
      <p:sp>
        <p:nvSpPr>
          <p:cNvPr id="76" name="TextBox 75"/>
          <p:cNvSpPr txBox="1"/>
          <p:nvPr/>
        </p:nvSpPr>
        <p:spPr>
          <a:xfrm>
            <a:off x="5357818" y="1780278"/>
            <a:ext cx="1428760" cy="1077218"/>
          </a:xfrm>
          <a:prstGeom prst="rect">
            <a:avLst/>
          </a:prstGeom>
          <a:noFill/>
          <a:effectLst/>
        </p:spPr>
        <p:txBody>
          <a:bodyPr wrap="square" rtlCol="0">
            <a:spAutoFit/>
          </a:bodyPr>
          <a:lstStyle/>
          <a:p>
            <a:r>
              <a:rPr lang="en-GB" sz="3200" dirty="0" smtClean="0">
                <a:solidFill>
                  <a:schemeClr val="bg1">
                    <a:lumMod val="75000"/>
                  </a:schemeClr>
                </a:solidFill>
              </a:rPr>
              <a:t>Server Side</a:t>
            </a:r>
            <a:endParaRPr lang="en-US" sz="3200" dirty="0">
              <a:solidFill>
                <a:schemeClr val="bg1">
                  <a:lumMod val="75000"/>
                </a:schemeClr>
              </a:solidFill>
            </a:endParaRPr>
          </a:p>
        </p:txBody>
      </p:sp>
      <p:cxnSp>
        <p:nvCxnSpPr>
          <p:cNvPr id="79" name="Straight Connector 78"/>
          <p:cNvCxnSpPr/>
          <p:nvPr/>
        </p:nvCxnSpPr>
        <p:spPr>
          <a:xfrm rot="5400000">
            <a:off x="7608909" y="2606669"/>
            <a:ext cx="1357322" cy="1588"/>
          </a:xfrm>
          <a:prstGeom prst="line">
            <a:avLst/>
          </a:prstGeom>
          <a:ln w="25400">
            <a:solidFill>
              <a:srgbClr val="0E06AE"/>
            </a:solidFill>
            <a:prstDash val="dash"/>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7572396" y="2058407"/>
            <a:ext cx="785818" cy="584775"/>
          </a:xfrm>
          <a:prstGeom prst="rect">
            <a:avLst/>
          </a:prstGeom>
          <a:noFill/>
        </p:spPr>
        <p:txBody>
          <a:bodyPr wrap="square" rtlCol="0">
            <a:spAutoFit/>
          </a:bodyPr>
          <a:lstStyle/>
          <a:p>
            <a:pPr algn="r"/>
            <a:r>
              <a:rPr lang="en-GB" sz="1600" b="1" dirty="0" smtClean="0">
                <a:solidFill>
                  <a:srgbClr val="0E06AE"/>
                </a:solidFill>
              </a:rPr>
              <a:t>Data Access</a:t>
            </a:r>
            <a:endParaRPr lang="en-US" sz="1600" b="1" dirty="0">
              <a:solidFill>
                <a:srgbClr val="0E06AE"/>
              </a:solidFill>
            </a:endParaRPr>
          </a:p>
        </p:txBody>
      </p:sp>
      <p:sp>
        <p:nvSpPr>
          <p:cNvPr id="84" name="Freeform 83"/>
          <p:cNvSpPr/>
          <p:nvPr/>
        </p:nvSpPr>
        <p:spPr>
          <a:xfrm>
            <a:off x="3857620" y="5225143"/>
            <a:ext cx="3831772" cy="921657"/>
          </a:xfrm>
          <a:custGeom>
            <a:avLst/>
            <a:gdLst>
              <a:gd name="connsiteX0" fmla="*/ 0 w 3831772"/>
              <a:gd name="connsiteY0" fmla="*/ 0 h 921657"/>
              <a:gd name="connsiteX1" fmla="*/ 406400 w 3831772"/>
              <a:gd name="connsiteY1" fmla="*/ 232228 h 921657"/>
              <a:gd name="connsiteX2" fmla="*/ 1219200 w 3831772"/>
              <a:gd name="connsiteY2" fmla="*/ 551543 h 921657"/>
              <a:gd name="connsiteX3" fmla="*/ 2278743 w 3831772"/>
              <a:gd name="connsiteY3" fmla="*/ 783771 h 921657"/>
              <a:gd name="connsiteX4" fmla="*/ 3367315 w 3831772"/>
              <a:gd name="connsiteY4" fmla="*/ 899886 h 921657"/>
              <a:gd name="connsiteX5" fmla="*/ 3831772 w 3831772"/>
              <a:gd name="connsiteY5" fmla="*/ 914400 h 921657"/>
              <a:gd name="connsiteX6" fmla="*/ 3831772 w 3831772"/>
              <a:gd name="connsiteY6" fmla="*/ 914400 h 921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1772" h="921657">
                <a:moveTo>
                  <a:pt x="0" y="0"/>
                </a:moveTo>
                <a:cubicBezTo>
                  <a:pt x="101600" y="70152"/>
                  <a:pt x="203200" y="140304"/>
                  <a:pt x="406400" y="232228"/>
                </a:cubicBezTo>
                <a:cubicBezTo>
                  <a:pt x="609600" y="324152"/>
                  <a:pt x="907143" y="459619"/>
                  <a:pt x="1219200" y="551543"/>
                </a:cubicBezTo>
                <a:cubicBezTo>
                  <a:pt x="1531257" y="643467"/>
                  <a:pt x="1920724" y="725714"/>
                  <a:pt x="2278743" y="783771"/>
                </a:cubicBezTo>
                <a:cubicBezTo>
                  <a:pt x="2636762" y="841828"/>
                  <a:pt x="3108477" y="878115"/>
                  <a:pt x="3367315" y="899886"/>
                </a:cubicBezTo>
                <a:cubicBezTo>
                  <a:pt x="3626153" y="921657"/>
                  <a:pt x="3831772" y="914400"/>
                  <a:pt x="3831772" y="914400"/>
                </a:cubicBezTo>
                <a:lnTo>
                  <a:pt x="3831772" y="914400"/>
                </a:lnTo>
              </a:path>
            </a:pathLst>
          </a:custGeom>
          <a:ln w="25400">
            <a:solidFill>
              <a:srgbClr val="0E06AE"/>
            </a:solidFill>
            <a:prstDash val="dash"/>
            <a:headEnd type="none"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E06AE"/>
              </a:solidFill>
            </a:endParaRPr>
          </a:p>
        </p:txBody>
      </p:sp>
      <p:sp>
        <p:nvSpPr>
          <p:cNvPr id="85" name="TextBox 84"/>
          <p:cNvSpPr txBox="1"/>
          <p:nvPr/>
        </p:nvSpPr>
        <p:spPr>
          <a:xfrm>
            <a:off x="4143372" y="5429264"/>
            <a:ext cx="1500198" cy="584775"/>
          </a:xfrm>
          <a:prstGeom prst="rect">
            <a:avLst/>
          </a:prstGeom>
          <a:noFill/>
        </p:spPr>
        <p:txBody>
          <a:bodyPr wrap="square" rtlCol="0">
            <a:spAutoFit/>
          </a:bodyPr>
          <a:lstStyle/>
          <a:p>
            <a:pPr algn="ctr"/>
            <a:r>
              <a:rPr lang="en-GB" sz="1600" b="1" dirty="0" smtClean="0">
                <a:solidFill>
                  <a:srgbClr val="0E06AE"/>
                </a:solidFill>
              </a:rPr>
              <a:t>Consume Public Methods</a:t>
            </a:r>
            <a:endParaRPr lang="en-US" sz="1600" b="1" dirty="0">
              <a:solidFill>
                <a:srgbClr val="0E06AE"/>
              </a:solidFill>
            </a:endParaRPr>
          </a:p>
        </p:txBody>
      </p:sp>
      <p:grpSp>
        <p:nvGrpSpPr>
          <p:cNvPr id="21" name="Group 87"/>
          <p:cNvGrpSpPr/>
          <p:nvPr/>
        </p:nvGrpSpPr>
        <p:grpSpPr>
          <a:xfrm>
            <a:off x="7929586" y="4500570"/>
            <a:ext cx="285752" cy="284958"/>
            <a:chOff x="8072462" y="4572802"/>
            <a:chExt cx="500860" cy="286546"/>
          </a:xfrm>
        </p:grpSpPr>
        <p:cxnSp>
          <p:nvCxnSpPr>
            <p:cNvPr id="80" name="Straight Connector 79"/>
            <p:cNvCxnSpPr/>
            <p:nvPr/>
          </p:nvCxnSpPr>
          <p:spPr>
            <a:xfrm>
              <a:off x="8072462" y="4857760"/>
              <a:ext cx="500066" cy="1588"/>
            </a:xfrm>
            <a:prstGeom prst="line">
              <a:avLst/>
            </a:prstGeom>
            <a:ln w="22225" cap="rnd">
              <a:solidFill>
                <a:schemeClr val="tx1">
                  <a:lumMod val="95000"/>
                  <a:lumOff val="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flipH="1" flipV="1">
              <a:off x="8429652" y="4714884"/>
              <a:ext cx="285752" cy="1588"/>
            </a:xfrm>
            <a:prstGeom prst="line">
              <a:avLst/>
            </a:prstGeom>
            <a:ln w="22225" cap="rnd">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97"/>
          <p:cNvGrpSpPr/>
          <p:nvPr/>
        </p:nvGrpSpPr>
        <p:grpSpPr>
          <a:xfrm>
            <a:off x="8358214" y="4500570"/>
            <a:ext cx="357984" cy="1500198"/>
            <a:chOff x="8428858" y="4500570"/>
            <a:chExt cx="287340" cy="1358910"/>
          </a:xfrm>
        </p:grpSpPr>
        <p:cxnSp>
          <p:nvCxnSpPr>
            <p:cNvPr id="90" name="Straight Connector 89"/>
            <p:cNvCxnSpPr/>
            <p:nvPr/>
          </p:nvCxnSpPr>
          <p:spPr>
            <a:xfrm>
              <a:off x="8572528" y="5857892"/>
              <a:ext cx="142876" cy="1588"/>
            </a:xfrm>
            <a:prstGeom prst="line">
              <a:avLst/>
            </a:prstGeom>
            <a:ln w="222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flipH="1" flipV="1">
              <a:off x="8179619" y="5322107"/>
              <a:ext cx="1071570" cy="1588"/>
            </a:xfrm>
            <a:prstGeom prst="line">
              <a:avLst/>
            </a:prstGeom>
            <a:ln w="222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10800000">
              <a:off x="8429652" y="4786322"/>
              <a:ext cx="285752" cy="1588"/>
            </a:xfrm>
            <a:prstGeom prst="line">
              <a:avLst/>
            </a:prstGeom>
            <a:ln w="222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flipH="1" flipV="1">
              <a:off x="8285982" y="4643446"/>
              <a:ext cx="286546" cy="794"/>
            </a:xfrm>
            <a:prstGeom prst="line">
              <a:avLst/>
            </a:prstGeom>
            <a:ln w="22225">
              <a:solidFill>
                <a:schemeClr val="tx1">
                  <a:lumMod val="95000"/>
                  <a:lumOff val="5000"/>
                </a:schemeClr>
              </a:solidFill>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3" name="Group 98"/>
          <p:cNvGrpSpPr/>
          <p:nvPr/>
        </p:nvGrpSpPr>
        <p:grpSpPr>
          <a:xfrm rot="5400000">
            <a:off x="6701572" y="4442700"/>
            <a:ext cx="384325" cy="357190"/>
            <a:chOff x="8072462" y="4572802"/>
            <a:chExt cx="500860" cy="286546"/>
          </a:xfrm>
        </p:grpSpPr>
        <p:cxnSp>
          <p:nvCxnSpPr>
            <p:cNvPr id="100" name="Straight Connector 99"/>
            <p:cNvCxnSpPr/>
            <p:nvPr/>
          </p:nvCxnSpPr>
          <p:spPr>
            <a:xfrm>
              <a:off x="8072462" y="4857760"/>
              <a:ext cx="500066" cy="1588"/>
            </a:xfrm>
            <a:prstGeom prst="line">
              <a:avLst/>
            </a:prstGeom>
            <a:ln w="22225" cap="rnd">
              <a:solidFill>
                <a:schemeClr val="tx1">
                  <a:lumMod val="95000"/>
                  <a:lumOff val="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flipH="1" flipV="1">
              <a:off x="8429652" y="4714884"/>
              <a:ext cx="285752" cy="1588"/>
            </a:xfrm>
            <a:prstGeom prst="line">
              <a:avLst/>
            </a:prstGeom>
            <a:ln w="22225" cap="rnd">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101"/>
          <p:cNvGrpSpPr/>
          <p:nvPr/>
        </p:nvGrpSpPr>
        <p:grpSpPr>
          <a:xfrm flipV="1">
            <a:off x="2643174" y="3857627"/>
            <a:ext cx="428629" cy="571503"/>
            <a:chOff x="8072462" y="4572802"/>
            <a:chExt cx="500860" cy="286546"/>
          </a:xfrm>
        </p:grpSpPr>
        <p:cxnSp>
          <p:nvCxnSpPr>
            <p:cNvPr id="103" name="Straight Connector 102"/>
            <p:cNvCxnSpPr/>
            <p:nvPr/>
          </p:nvCxnSpPr>
          <p:spPr>
            <a:xfrm>
              <a:off x="8072462" y="4857760"/>
              <a:ext cx="500066" cy="1588"/>
            </a:xfrm>
            <a:prstGeom prst="line">
              <a:avLst/>
            </a:prstGeom>
            <a:ln w="22225" cap="rnd">
              <a:solidFill>
                <a:schemeClr val="tx1">
                  <a:lumMod val="95000"/>
                  <a:lumOff val="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5400000" flipH="1" flipV="1">
              <a:off x="8429652" y="4714884"/>
              <a:ext cx="285752" cy="1588"/>
            </a:xfrm>
            <a:prstGeom prst="line">
              <a:avLst/>
            </a:prstGeom>
            <a:ln w="22225" cap="rnd">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104"/>
          <p:cNvGrpSpPr/>
          <p:nvPr/>
        </p:nvGrpSpPr>
        <p:grpSpPr>
          <a:xfrm rot="5400000">
            <a:off x="2285985" y="4500571"/>
            <a:ext cx="214312" cy="500066"/>
            <a:chOff x="8072462" y="4572802"/>
            <a:chExt cx="500860" cy="286546"/>
          </a:xfrm>
        </p:grpSpPr>
        <p:cxnSp>
          <p:nvCxnSpPr>
            <p:cNvPr id="106" name="Straight Connector 105"/>
            <p:cNvCxnSpPr/>
            <p:nvPr/>
          </p:nvCxnSpPr>
          <p:spPr>
            <a:xfrm>
              <a:off x="8072462" y="4857760"/>
              <a:ext cx="500066" cy="1588"/>
            </a:xfrm>
            <a:prstGeom prst="line">
              <a:avLst/>
            </a:prstGeom>
            <a:ln w="22225" cap="rnd">
              <a:solidFill>
                <a:schemeClr val="tx1">
                  <a:lumMod val="95000"/>
                  <a:lumOff val="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5400000" flipH="1" flipV="1">
              <a:off x="8429652" y="4714884"/>
              <a:ext cx="285752" cy="1588"/>
            </a:xfrm>
            <a:prstGeom prst="line">
              <a:avLst/>
            </a:prstGeom>
            <a:ln w="22225" cap="rnd">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a:off x="2071670" y="5072074"/>
            <a:ext cx="571504" cy="1"/>
          </a:xfrm>
          <a:prstGeom prst="line">
            <a:avLst/>
          </a:prstGeom>
          <a:ln w="22225" cap="rnd">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120"/>
          <p:cNvGrpSpPr/>
          <p:nvPr/>
        </p:nvGrpSpPr>
        <p:grpSpPr>
          <a:xfrm>
            <a:off x="1357290" y="2358224"/>
            <a:ext cx="2072496" cy="2070908"/>
            <a:chOff x="1214414" y="2358224"/>
            <a:chExt cx="2215372" cy="2070908"/>
          </a:xfrm>
        </p:grpSpPr>
        <p:cxnSp>
          <p:nvCxnSpPr>
            <p:cNvPr id="113" name="Straight Connector 112"/>
            <p:cNvCxnSpPr/>
            <p:nvPr/>
          </p:nvCxnSpPr>
          <p:spPr>
            <a:xfrm rot="5400000" flipH="1" flipV="1">
              <a:off x="2715406" y="3714752"/>
              <a:ext cx="1427966" cy="794"/>
            </a:xfrm>
            <a:prstGeom prst="line">
              <a:avLst/>
            </a:prstGeom>
            <a:ln w="22225">
              <a:solidFill>
                <a:schemeClr val="tx1">
                  <a:lumMod val="95000"/>
                  <a:lumOff val="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10800000">
              <a:off x="1214414" y="3000372"/>
              <a:ext cx="2214578" cy="1588"/>
            </a:xfrm>
            <a:prstGeom prst="line">
              <a:avLst/>
            </a:prstGeom>
            <a:ln w="222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rot="5400000" flipH="1" flipV="1">
              <a:off x="893737" y="2678901"/>
              <a:ext cx="642148" cy="794"/>
            </a:xfrm>
            <a:prstGeom prst="line">
              <a:avLst/>
            </a:prstGeom>
            <a:ln w="222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52" name="Freeform 51"/>
          <p:cNvSpPr/>
          <p:nvPr/>
        </p:nvSpPr>
        <p:spPr>
          <a:xfrm>
            <a:off x="2728686" y="805543"/>
            <a:ext cx="4274456" cy="2443238"/>
          </a:xfrm>
          <a:custGeom>
            <a:avLst/>
            <a:gdLst>
              <a:gd name="connsiteX0" fmla="*/ 0 w 4274456"/>
              <a:gd name="connsiteY0" fmla="*/ 254000 h 2443238"/>
              <a:gd name="connsiteX1" fmla="*/ 1045028 w 4274456"/>
              <a:gd name="connsiteY1" fmla="*/ 50800 h 2443238"/>
              <a:gd name="connsiteX2" fmla="*/ 1828800 w 4274456"/>
              <a:gd name="connsiteY2" fmla="*/ 7257 h 2443238"/>
              <a:gd name="connsiteX3" fmla="*/ 2496457 w 4274456"/>
              <a:gd name="connsiteY3" fmla="*/ 94343 h 2443238"/>
              <a:gd name="connsiteX4" fmla="*/ 3048000 w 4274456"/>
              <a:gd name="connsiteY4" fmla="*/ 355600 h 2443238"/>
              <a:gd name="connsiteX5" fmla="*/ 3483428 w 4274456"/>
              <a:gd name="connsiteY5" fmla="*/ 703943 h 2443238"/>
              <a:gd name="connsiteX6" fmla="*/ 3933371 w 4274456"/>
              <a:gd name="connsiteY6" fmla="*/ 1328057 h 2443238"/>
              <a:gd name="connsiteX7" fmla="*/ 4107543 w 4274456"/>
              <a:gd name="connsiteY7" fmla="*/ 1778000 h 2443238"/>
              <a:gd name="connsiteX8" fmla="*/ 4252685 w 4274456"/>
              <a:gd name="connsiteY8" fmla="*/ 2344057 h 2443238"/>
              <a:gd name="connsiteX9" fmla="*/ 4238171 w 4274456"/>
              <a:gd name="connsiteY9" fmla="*/ 2373086 h 244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4456" h="2443238">
                <a:moveTo>
                  <a:pt x="0" y="254000"/>
                </a:moveTo>
                <a:cubicBezTo>
                  <a:pt x="370114" y="172962"/>
                  <a:pt x="740228" y="91924"/>
                  <a:pt x="1045028" y="50800"/>
                </a:cubicBezTo>
                <a:cubicBezTo>
                  <a:pt x="1349828" y="9676"/>
                  <a:pt x="1586895" y="0"/>
                  <a:pt x="1828800" y="7257"/>
                </a:cubicBezTo>
                <a:cubicBezTo>
                  <a:pt x="2070705" y="14514"/>
                  <a:pt x="2293257" y="36286"/>
                  <a:pt x="2496457" y="94343"/>
                </a:cubicBezTo>
                <a:cubicBezTo>
                  <a:pt x="2699657" y="152400"/>
                  <a:pt x="2883505" y="254000"/>
                  <a:pt x="3048000" y="355600"/>
                </a:cubicBezTo>
                <a:cubicBezTo>
                  <a:pt x="3212495" y="457200"/>
                  <a:pt x="3335866" y="541867"/>
                  <a:pt x="3483428" y="703943"/>
                </a:cubicBezTo>
                <a:cubicBezTo>
                  <a:pt x="3630990" y="866019"/>
                  <a:pt x="3829352" y="1149048"/>
                  <a:pt x="3933371" y="1328057"/>
                </a:cubicBezTo>
                <a:cubicBezTo>
                  <a:pt x="4037390" y="1507066"/>
                  <a:pt x="4054324" y="1608667"/>
                  <a:pt x="4107543" y="1778000"/>
                </a:cubicBezTo>
                <a:cubicBezTo>
                  <a:pt x="4160762" y="1947333"/>
                  <a:pt x="4230914" y="2244876"/>
                  <a:pt x="4252685" y="2344057"/>
                </a:cubicBezTo>
                <a:cubicBezTo>
                  <a:pt x="4274456" y="2443238"/>
                  <a:pt x="4256313" y="2408162"/>
                  <a:pt x="4238171" y="2373086"/>
                </a:cubicBezTo>
              </a:path>
            </a:pathLst>
          </a:custGeom>
          <a:ln w="38100" cmpd="sng">
            <a:solidFill>
              <a:srgbClr val="C00000"/>
            </a:solidFill>
            <a:prstDash val="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4"/>
          <p:cNvGrpSpPr/>
          <p:nvPr/>
        </p:nvGrpSpPr>
        <p:grpSpPr>
          <a:xfrm>
            <a:off x="3428992" y="-428652"/>
            <a:ext cx="2357454" cy="7286652"/>
            <a:chOff x="3500430" y="142852"/>
            <a:chExt cx="2357454" cy="7286652"/>
          </a:xfrm>
        </p:grpSpPr>
        <p:pic>
          <p:nvPicPr>
            <p:cNvPr id="1026" name="Picture 2" descr="C:\Documents and Settings\Dave\Desktop\Icons\New Folder\globe.jpg"/>
            <p:cNvPicPr>
              <a:picLocks noChangeAspect="1" noChangeArrowheads="1"/>
            </p:cNvPicPr>
            <p:nvPr/>
          </p:nvPicPr>
          <p:blipFill>
            <a:blip r:embed="rId2"/>
            <a:srcRect/>
            <a:stretch>
              <a:fillRect/>
            </a:stretch>
          </p:blipFill>
          <p:spPr bwMode="auto">
            <a:xfrm>
              <a:off x="4214810" y="2571744"/>
              <a:ext cx="1000621" cy="1112840"/>
            </a:xfrm>
            <a:prstGeom prst="rect">
              <a:avLst/>
            </a:prstGeom>
            <a:noFill/>
          </p:spPr>
        </p:pic>
        <p:grpSp>
          <p:nvGrpSpPr>
            <p:cNvPr id="3" name="Group 12"/>
            <p:cNvGrpSpPr/>
            <p:nvPr/>
          </p:nvGrpSpPr>
          <p:grpSpPr>
            <a:xfrm>
              <a:off x="4214810" y="142853"/>
              <a:ext cx="1643074" cy="7286651"/>
              <a:chOff x="3929058" y="-1469822"/>
              <a:chExt cx="2802891" cy="11162529"/>
            </a:xfrm>
          </p:grpSpPr>
          <p:sp>
            <p:nvSpPr>
              <p:cNvPr id="5" name="Arc 4"/>
              <p:cNvSpPr/>
              <p:nvPr/>
            </p:nvSpPr>
            <p:spPr>
              <a:xfrm>
                <a:off x="3929058" y="1714488"/>
                <a:ext cx="2071702" cy="2714644"/>
              </a:xfrm>
              <a:prstGeom prst="arc">
                <a:avLst>
                  <a:gd name="adj1" fmla="val 16200000"/>
                  <a:gd name="adj2" fmla="val 5269420"/>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Connector 8"/>
              <p:cNvCxnSpPr>
                <a:stCxn id="5" idx="0"/>
              </p:cNvCxnSpPr>
              <p:nvPr/>
            </p:nvCxnSpPr>
            <p:spPr>
              <a:xfrm rot="10800000" flipH="1">
                <a:off x="4964911" y="-1469822"/>
                <a:ext cx="1035849" cy="318431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p:cNvCxnSpPr>
              <p:nvPr/>
            </p:nvCxnSpPr>
            <p:spPr>
              <a:xfrm rot="10800000" flipH="1" flipV="1">
                <a:off x="5022259" y="4427050"/>
                <a:ext cx="1709690" cy="5265657"/>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flipH="1">
              <a:off x="3500430" y="142852"/>
              <a:ext cx="1714512" cy="7286652"/>
              <a:chOff x="3929058" y="-1469822"/>
              <a:chExt cx="2924755" cy="11162531"/>
            </a:xfrm>
          </p:grpSpPr>
          <p:sp>
            <p:nvSpPr>
              <p:cNvPr id="44" name="Arc 43"/>
              <p:cNvSpPr/>
              <p:nvPr/>
            </p:nvSpPr>
            <p:spPr>
              <a:xfrm>
                <a:off x="3929058" y="1714488"/>
                <a:ext cx="2071702" cy="2714644"/>
              </a:xfrm>
              <a:prstGeom prst="arc">
                <a:avLst>
                  <a:gd name="adj1" fmla="val 16200000"/>
                  <a:gd name="adj2" fmla="val 5269420"/>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5" name="Straight Connector 44"/>
              <p:cNvCxnSpPr>
                <a:stCxn id="44" idx="0"/>
              </p:cNvCxnSpPr>
              <p:nvPr/>
            </p:nvCxnSpPr>
            <p:spPr>
              <a:xfrm rot="10800000" flipH="1">
                <a:off x="4964911" y="-1469822"/>
                <a:ext cx="1035849" cy="318431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4" idx="2"/>
              </p:cNvCxnSpPr>
              <p:nvPr/>
            </p:nvCxnSpPr>
            <p:spPr>
              <a:xfrm>
                <a:off x="5022259" y="4427050"/>
                <a:ext cx="1831554" cy="5265659"/>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sp>
        <p:nvSpPr>
          <p:cNvPr id="85" name="TextBox 84"/>
          <p:cNvSpPr txBox="1"/>
          <p:nvPr/>
        </p:nvSpPr>
        <p:spPr>
          <a:xfrm>
            <a:off x="4357686" y="2928934"/>
            <a:ext cx="1500198" cy="584775"/>
          </a:xfrm>
          <a:prstGeom prst="rect">
            <a:avLst/>
          </a:prstGeom>
          <a:noFill/>
        </p:spPr>
        <p:txBody>
          <a:bodyPr wrap="square" rtlCol="0">
            <a:spAutoFit/>
          </a:bodyPr>
          <a:lstStyle/>
          <a:p>
            <a:pPr algn="ctr"/>
            <a:r>
              <a:rPr lang="en-GB" sz="1600" b="1" dirty="0" smtClean="0">
                <a:solidFill>
                  <a:srgbClr val="0E06AE"/>
                </a:solidFill>
              </a:rPr>
              <a:t>User Management</a:t>
            </a:r>
            <a:endParaRPr lang="en-US" sz="1600" b="1" dirty="0">
              <a:solidFill>
                <a:srgbClr val="0E06AE"/>
              </a:solidFill>
            </a:endParaRPr>
          </a:p>
        </p:txBody>
      </p:sp>
      <p:grpSp>
        <p:nvGrpSpPr>
          <p:cNvPr id="6" name="Group 98"/>
          <p:cNvGrpSpPr/>
          <p:nvPr/>
        </p:nvGrpSpPr>
        <p:grpSpPr>
          <a:xfrm>
            <a:off x="5715008" y="1142984"/>
            <a:ext cx="3071834" cy="2357454"/>
            <a:chOff x="5715008" y="1142984"/>
            <a:chExt cx="3071834" cy="2357454"/>
          </a:xfrm>
        </p:grpSpPr>
        <p:grpSp>
          <p:nvGrpSpPr>
            <p:cNvPr id="7" name="Group 47"/>
            <p:cNvGrpSpPr/>
            <p:nvPr/>
          </p:nvGrpSpPr>
          <p:grpSpPr>
            <a:xfrm>
              <a:off x="5857884" y="1142984"/>
              <a:ext cx="2928958" cy="2357454"/>
              <a:chOff x="5929322" y="2428868"/>
              <a:chExt cx="2928958" cy="2357454"/>
            </a:xfrm>
          </p:grpSpPr>
          <p:grpSp>
            <p:nvGrpSpPr>
              <p:cNvPr id="8" name="Group 31"/>
              <p:cNvGrpSpPr/>
              <p:nvPr/>
            </p:nvGrpSpPr>
            <p:grpSpPr>
              <a:xfrm>
                <a:off x="5929322" y="2428868"/>
                <a:ext cx="2928958" cy="2357454"/>
                <a:chOff x="785786" y="285728"/>
                <a:chExt cx="2928958" cy="853561"/>
              </a:xfrm>
            </p:grpSpPr>
            <p:sp>
              <p:nvSpPr>
                <p:cNvPr id="33" name="Rounded Rectangle 32"/>
                <p:cNvSpPr/>
                <p:nvPr/>
              </p:nvSpPr>
              <p:spPr>
                <a:xfrm>
                  <a:off x="785786" y="285728"/>
                  <a:ext cx="2928958" cy="853561"/>
                </a:xfrm>
                <a:prstGeom prst="roundRect">
                  <a:avLst/>
                </a:prstGeom>
                <a:effectLst>
                  <a:outerShdw blurRad="76200" dir="13500000" sy="23000" kx="1200000" algn="br" rotWithShape="0">
                    <a:prstClr val="black">
                      <a:alpha val="2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4" name="TextBox 33"/>
                <p:cNvSpPr txBox="1"/>
                <p:nvPr/>
              </p:nvSpPr>
              <p:spPr>
                <a:xfrm>
                  <a:off x="785786" y="285728"/>
                  <a:ext cx="2857520" cy="133724"/>
                </a:xfrm>
                <a:prstGeom prst="rect">
                  <a:avLst/>
                </a:prstGeom>
                <a:noFill/>
              </p:spPr>
              <p:txBody>
                <a:bodyPr wrap="square" rtlCol="0">
                  <a:spAutoFit/>
                </a:bodyPr>
                <a:lstStyle/>
                <a:p>
                  <a:pPr algn="ctr"/>
                  <a:r>
                    <a:rPr lang="en-GB" b="1" dirty="0" smtClean="0">
                      <a:solidFill>
                        <a:schemeClr val="accent6">
                          <a:lumMod val="50000"/>
                        </a:schemeClr>
                      </a:solidFill>
                    </a:rPr>
                    <a:t>Remote Environment</a:t>
                  </a:r>
                  <a:endParaRPr lang="en-US" b="1" dirty="0">
                    <a:solidFill>
                      <a:schemeClr val="accent6">
                        <a:lumMod val="50000"/>
                      </a:schemeClr>
                    </a:solidFill>
                  </a:endParaRPr>
                </a:p>
              </p:txBody>
            </p:sp>
          </p:grpSp>
          <p:pic>
            <p:nvPicPr>
              <p:cNvPr id="1027" name="Picture 3" descr="C:\Documents and Settings\Dave\Desktop\webservice.png"/>
              <p:cNvPicPr>
                <a:picLocks noChangeAspect="1" noChangeArrowheads="1"/>
              </p:cNvPicPr>
              <p:nvPr/>
            </p:nvPicPr>
            <p:blipFill>
              <a:blip r:embed="rId3"/>
              <a:srcRect/>
              <a:stretch>
                <a:fillRect/>
              </a:stretch>
            </p:blipFill>
            <p:spPr bwMode="auto">
              <a:xfrm>
                <a:off x="6215106" y="3169507"/>
                <a:ext cx="714380" cy="769333"/>
              </a:xfrm>
              <a:prstGeom prst="rect">
                <a:avLst/>
              </a:prstGeom>
              <a:noFill/>
              <a:effectLst>
                <a:outerShdw blurRad="50800" dist="38100" dir="2700000" algn="tl" rotWithShape="0">
                  <a:prstClr val="black">
                    <a:alpha val="40000"/>
                  </a:prstClr>
                </a:outerShdw>
              </a:effectLst>
            </p:spPr>
          </p:pic>
        </p:grpSp>
        <p:sp>
          <p:nvSpPr>
            <p:cNvPr id="73" name="TextBox 72"/>
            <p:cNvSpPr txBox="1"/>
            <p:nvPr/>
          </p:nvSpPr>
          <p:spPr>
            <a:xfrm>
              <a:off x="5715008" y="2526565"/>
              <a:ext cx="1785950" cy="830997"/>
            </a:xfrm>
            <a:prstGeom prst="rect">
              <a:avLst/>
            </a:prstGeom>
            <a:noFill/>
          </p:spPr>
          <p:txBody>
            <a:bodyPr wrap="square" rtlCol="0">
              <a:spAutoFit/>
            </a:bodyPr>
            <a:lstStyle/>
            <a:p>
              <a:pPr algn="ctr"/>
              <a:r>
                <a:rPr lang="en-GB" sz="1600" dirty="0" smtClean="0"/>
                <a:t>Client Application Services Web Service</a:t>
              </a:r>
              <a:endParaRPr lang="en-US" sz="1600" dirty="0"/>
            </a:p>
          </p:txBody>
        </p:sp>
        <p:cxnSp>
          <p:nvCxnSpPr>
            <p:cNvPr id="79" name="Straight Connector 78"/>
            <p:cNvCxnSpPr/>
            <p:nvPr/>
          </p:nvCxnSpPr>
          <p:spPr>
            <a:xfrm rot="10800000">
              <a:off x="6858016" y="2240813"/>
              <a:ext cx="928694" cy="1588"/>
            </a:xfrm>
            <a:prstGeom prst="line">
              <a:avLst/>
            </a:prstGeom>
            <a:ln w="25400">
              <a:solidFill>
                <a:srgbClr val="0E06AE"/>
              </a:solidFill>
              <a:prstDash val="dash"/>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6858016" y="1629779"/>
              <a:ext cx="785818" cy="584775"/>
            </a:xfrm>
            <a:prstGeom prst="rect">
              <a:avLst/>
            </a:prstGeom>
            <a:noFill/>
          </p:spPr>
          <p:txBody>
            <a:bodyPr wrap="square" rtlCol="0">
              <a:spAutoFit/>
            </a:bodyPr>
            <a:lstStyle/>
            <a:p>
              <a:pPr algn="r"/>
              <a:r>
                <a:rPr lang="en-GB" sz="1600" b="1" dirty="0" smtClean="0">
                  <a:solidFill>
                    <a:srgbClr val="0E06AE"/>
                  </a:solidFill>
                </a:rPr>
                <a:t>Data Access</a:t>
              </a:r>
              <a:endParaRPr lang="en-US" sz="1600" b="1" dirty="0">
                <a:solidFill>
                  <a:srgbClr val="0E06AE"/>
                </a:solidFill>
              </a:endParaRPr>
            </a:p>
          </p:txBody>
        </p:sp>
        <p:pic>
          <p:nvPicPr>
            <p:cNvPr id="81" name="Picture 15" descr="C:\Documents and Settings\Dave\Desktop\Icons\database.png"/>
            <p:cNvPicPr>
              <a:picLocks noChangeAspect="1" noChangeArrowheads="1"/>
            </p:cNvPicPr>
            <p:nvPr/>
          </p:nvPicPr>
          <p:blipFill>
            <a:blip r:embed="rId4"/>
            <a:srcRect/>
            <a:stretch>
              <a:fillRect/>
            </a:stretch>
          </p:blipFill>
          <p:spPr bwMode="auto">
            <a:xfrm>
              <a:off x="7715272" y="1812185"/>
              <a:ext cx="841278" cy="956707"/>
            </a:xfrm>
            <a:prstGeom prst="rect">
              <a:avLst/>
            </a:prstGeom>
            <a:noFill/>
            <a:effectLst>
              <a:outerShdw blurRad="50800" dist="38100" dir="2700000" algn="tl" rotWithShape="0">
                <a:prstClr val="black">
                  <a:alpha val="40000"/>
                </a:prstClr>
              </a:outerShdw>
            </a:effectLst>
          </p:spPr>
        </p:pic>
      </p:grpSp>
      <p:sp>
        <p:nvSpPr>
          <p:cNvPr id="77" name="TextBox 76"/>
          <p:cNvSpPr txBox="1"/>
          <p:nvPr/>
        </p:nvSpPr>
        <p:spPr>
          <a:xfrm>
            <a:off x="2527432" y="714356"/>
            <a:ext cx="1758816" cy="1077218"/>
          </a:xfrm>
          <a:prstGeom prst="rect">
            <a:avLst/>
          </a:prstGeom>
          <a:noFill/>
          <a:effectLst/>
        </p:spPr>
        <p:txBody>
          <a:bodyPr wrap="square" rtlCol="0">
            <a:spAutoFit/>
          </a:bodyPr>
          <a:lstStyle/>
          <a:p>
            <a:pPr algn="r"/>
            <a:r>
              <a:rPr lang="en-GB" sz="3200" dirty="0" smtClean="0">
                <a:solidFill>
                  <a:schemeClr val="bg1">
                    <a:lumMod val="75000"/>
                  </a:schemeClr>
                </a:solidFill>
              </a:rPr>
              <a:t>Client Side</a:t>
            </a:r>
            <a:endParaRPr lang="en-US" sz="3200" dirty="0">
              <a:solidFill>
                <a:schemeClr val="bg1">
                  <a:lumMod val="75000"/>
                </a:schemeClr>
              </a:solidFill>
            </a:endParaRPr>
          </a:p>
        </p:txBody>
      </p:sp>
      <p:sp>
        <p:nvSpPr>
          <p:cNvPr id="76" name="TextBox 75"/>
          <p:cNvSpPr txBox="1"/>
          <p:nvPr/>
        </p:nvSpPr>
        <p:spPr>
          <a:xfrm>
            <a:off x="4929190" y="714356"/>
            <a:ext cx="1428760" cy="1077218"/>
          </a:xfrm>
          <a:prstGeom prst="rect">
            <a:avLst/>
          </a:prstGeom>
          <a:noFill/>
          <a:effectLst/>
        </p:spPr>
        <p:txBody>
          <a:bodyPr wrap="square" rtlCol="0">
            <a:spAutoFit/>
          </a:bodyPr>
          <a:lstStyle/>
          <a:p>
            <a:r>
              <a:rPr lang="en-GB" sz="3200" dirty="0" smtClean="0">
                <a:solidFill>
                  <a:schemeClr val="bg1">
                    <a:lumMod val="75000"/>
                  </a:schemeClr>
                </a:solidFill>
              </a:rPr>
              <a:t>Server Side</a:t>
            </a:r>
            <a:endParaRPr lang="en-US" sz="3200" dirty="0">
              <a:solidFill>
                <a:schemeClr val="bg1">
                  <a:lumMod val="75000"/>
                </a:schemeClr>
              </a:solidFill>
            </a:endParaRPr>
          </a:p>
        </p:txBody>
      </p:sp>
      <p:grpSp>
        <p:nvGrpSpPr>
          <p:cNvPr id="10" name="Group 113"/>
          <p:cNvGrpSpPr/>
          <p:nvPr/>
        </p:nvGrpSpPr>
        <p:grpSpPr>
          <a:xfrm>
            <a:off x="785786" y="1142984"/>
            <a:ext cx="5241151" cy="2928958"/>
            <a:chOff x="785786" y="1142984"/>
            <a:chExt cx="5241151" cy="2928958"/>
          </a:xfrm>
        </p:grpSpPr>
        <p:grpSp>
          <p:nvGrpSpPr>
            <p:cNvPr id="12" name="Group 108"/>
            <p:cNvGrpSpPr/>
            <p:nvPr/>
          </p:nvGrpSpPr>
          <p:grpSpPr>
            <a:xfrm>
              <a:off x="785786" y="1142984"/>
              <a:ext cx="5241151" cy="2500330"/>
              <a:chOff x="785786" y="1142984"/>
              <a:chExt cx="5241151" cy="2500330"/>
            </a:xfrm>
          </p:grpSpPr>
          <p:grpSp>
            <p:nvGrpSpPr>
              <p:cNvPr id="13" name="Group 65"/>
              <p:cNvGrpSpPr/>
              <p:nvPr/>
            </p:nvGrpSpPr>
            <p:grpSpPr>
              <a:xfrm>
                <a:off x="785786" y="1142984"/>
                <a:ext cx="2571768" cy="2357453"/>
                <a:chOff x="785786" y="71414"/>
                <a:chExt cx="2571768" cy="2357453"/>
              </a:xfrm>
            </p:grpSpPr>
            <p:grpSp>
              <p:nvGrpSpPr>
                <p:cNvPr id="14" name="Group 30"/>
                <p:cNvGrpSpPr/>
                <p:nvPr/>
              </p:nvGrpSpPr>
              <p:grpSpPr>
                <a:xfrm>
                  <a:off x="785786" y="71414"/>
                  <a:ext cx="2571768" cy="2357453"/>
                  <a:chOff x="785786" y="285728"/>
                  <a:chExt cx="3514750" cy="1456074"/>
                </a:xfrm>
              </p:grpSpPr>
              <p:sp>
                <p:nvSpPr>
                  <p:cNvPr id="29" name="Rounded Rectangle 28"/>
                  <p:cNvSpPr/>
                  <p:nvPr/>
                </p:nvSpPr>
                <p:spPr>
                  <a:xfrm>
                    <a:off x="785786" y="285728"/>
                    <a:ext cx="3514750" cy="1456074"/>
                  </a:xfrm>
                  <a:prstGeom prst="roundRect">
                    <a:avLst/>
                  </a:prstGeom>
                  <a:gradFill>
                    <a:gsLst>
                      <a:gs pos="0">
                        <a:schemeClr val="accent2">
                          <a:shade val="51000"/>
                          <a:satMod val="130000"/>
                        </a:schemeClr>
                      </a:gs>
                      <a:gs pos="80000">
                        <a:schemeClr val="accent2">
                          <a:shade val="93000"/>
                          <a:satMod val="130000"/>
                        </a:schemeClr>
                      </a:gs>
                      <a:gs pos="100000">
                        <a:schemeClr val="accent2">
                          <a:shade val="94000"/>
                          <a:satMod val="135000"/>
                        </a:schemeClr>
                      </a:gs>
                    </a:gsLst>
                  </a:gradFill>
                  <a:effectLst>
                    <a:outerShdw blurRad="76200" dir="13500000" sy="23000" kx="1200000" algn="br" rotWithShape="0">
                      <a:prstClr val="black">
                        <a:alpha val="2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0" name="TextBox 29"/>
                  <p:cNvSpPr txBox="1"/>
                  <p:nvPr/>
                </p:nvSpPr>
                <p:spPr>
                  <a:xfrm>
                    <a:off x="1150120" y="285728"/>
                    <a:ext cx="2759888" cy="230833"/>
                  </a:xfrm>
                  <a:prstGeom prst="rect">
                    <a:avLst/>
                  </a:prstGeom>
                  <a:noFill/>
                </p:spPr>
                <p:txBody>
                  <a:bodyPr wrap="square" rtlCol="0">
                    <a:spAutoFit/>
                  </a:bodyPr>
                  <a:lstStyle/>
                  <a:p>
                    <a:pPr algn="ctr"/>
                    <a:r>
                      <a:rPr lang="en-GB" b="1" dirty="0" smtClean="0">
                        <a:solidFill>
                          <a:schemeClr val="accent2">
                            <a:lumMod val="50000"/>
                          </a:schemeClr>
                        </a:solidFill>
                      </a:rPr>
                      <a:t>Client Environment</a:t>
                    </a:r>
                    <a:endParaRPr lang="en-US" b="1" dirty="0">
                      <a:solidFill>
                        <a:schemeClr val="accent2">
                          <a:lumMod val="50000"/>
                        </a:schemeClr>
                      </a:solidFill>
                    </a:endParaRPr>
                  </a:p>
                </p:txBody>
              </p:sp>
            </p:grpSp>
            <p:grpSp>
              <p:nvGrpSpPr>
                <p:cNvPr id="15" name="Group 64"/>
                <p:cNvGrpSpPr/>
                <p:nvPr/>
              </p:nvGrpSpPr>
              <p:grpSpPr>
                <a:xfrm>
                  <a:off x="1000100" y="785794"/>
                  <a:ext cx="1000132" cy="1214446"/>
                  <a:chOff x="1000100" y="785794"/>
                  <a:chExt cx="1000132" cy="1214446"/>
                </a:xfrm>
              </p:grpSpPr>
              <p:pic>
                <p:nvPicPr>
                  <p:cNvPr id="1041" name="Picture 17" descr="C:\Documents and Settings\Dave\Desktop\My-computer-256x256.png"/>
                  <p:cNvPicPr>
                    <a:picLocks noChangeAspect="1" noChangeArrowheads="1"/>
                  </p:cNvPicPr>
                  <p:nvPr/>
                </p:nvPicPr>
                <p:blipFill>
                  <a:blip r:embed="rId5"/>
                  <a:srcRect/>
                  <a:stretch>
                    <a:fillRect/>
                  </a:stretch>
                </p:blipFill>
                <p:spPr bwMode="auto">
                  <a:xfrm>
                    <a:off x="1000100" y="785794"/>
                    <a:ext cx="1000132" cy="1000132"/>
                  </a:xfrm>
                  <a:prstGeom prst="rect">
                    <a:avLst/>
                  </a:prstGeom>
                  <a:noFill/>
                </p:spPr>
              </p:pic>
              <p:sp>
                <p:nvSpPr>
                  <p:cNvPr id="59" name="TextBox 58"/>
                  <p:cNvSpPr txBox="1"/>
                  <p:nvPr/>
                </p:nvSpPr>
                <p:spPr>
                  <a:xfrm>
                    <a:off x="1071538" y="1661686"/>
                    <a:ext cx="928694" cy="338554"/>
                  </a:xfrm>
                  <a:prstGeom prst="rect">
                    <a:avLst/>
                  </a:prstGeom>
                  <a:noFill/>
                </p:spPr>
                <p:txBody>
                  <a:bodyPr wrap="square" rtlCol="0">
                    <a:spAutoFit/>
                  </a:bodyPr>
                  <a:lstStyle/>
                  <a:p>
                    <a:r>
                      <a:rPr lang="en-GB" sz="1600" dirty="0" smtClean="0"/>
                      <a:t>Client</a:t>
                    </a:r>
                    <a:endParaRPr lang="en-US" sz="1600" dirty="0"/>
                  </a:p>
                </p:txBody>
              </p:sp>
            </p:grpSp>
          </p:grpSp>
          <p:sp>
            <p:nvSpPr>
              <p:cNvPr id="84" name="Freeform 83"/>
              <p:cNvSpPr/>
              <p:nvPr/>
            </p:nvSpPr>
            <p:spPr>
              <a:xfrm rot="21014998">
                <a:off x="1909443" y="2537091"/>
                <a:ext cx="4117494" cy="921657"/>
              </a:xfrm>
              <a:custGeom>
                <a:avLst/>
                <a:gdLst>
                  <a:gd name="connsiteX0" fmla="*/ 0 w 3831772"/>
                  <a:gd name="connsiteY0" fmla="*/ 0 h 921657"/>
                  <a:gd name="connsiteX1" fmla="*/ 406400 w 3831772"/>
                  <a:gd name="connsiteY1" fmla="*/ 232228 h 921657"/>
                  <a:gd name="connsiteX2" fmla="*/ 1219200 w 3831772"/>
                  <a:gd name="connsiteY2" fmla="*/ 551543 h 921657"/>
                  <a:gd name="connsiteX3" fmla="*/ 2278743 w 3831772"/>
                  <a:gd name="connsiteY3" fmla="*/ 783771 h 921657"/>
                  <a:gd name="connsiteX4" fmla="*/ 3367315 w 3831772"/>
                  <a:gd name="connsiteY4" fmla="*/ 899886 h 921657"/>
                  <a:gd name="connsiteX5" fmla="*/ 3831772 w 3831772"/>
                  <a:gd name="connsiteY5" fmla="*/ 914400 h 921657"/>
                  <a:gd name="connsiteX6" fmla="*/ 3831772 w 3831772"/>
                  <a:gd name="connsiteY6" fmla="*/ 914400 h 921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1772" h="921657">
                    <a:moveTo>
                      <a:pt x="0" y="0"/>
                    </a:moveTo>
                    <a:cubicBezTo>
                      <a:pt x="101600" y="70152"/>
                      <a:pt x="203200" y="140304"/>
                      <a:pt x="406400" y="232228"/>
                    </a:cubicBezTo>
                    <a:cubicBezTo>
                      <a:pt x="609600" y="324152"/>
                      <a:pt x="907143" y="459619"/>
                      <a:pt x="1219200" y="551543"/>
                    </a:cubicBezTo>
                    <a:cubicBezTo>
                      <a:pt x="1531257" y="643467"/>
                      <a:pt x="1920724" y="725714"/>
                      <a:pt x="2278743" y="783771"/>
                    </a:cubicBezTo>
                    <a:cubicBezTo>
                      <a:pt x="2636762" y="841828"/>
                      <a:pt x="3108477" y="878115"/>
                      <a:pt x="3367315" y="899886"/>
                    </a:cubicBezTo>
                    <a:cubicBezTo>
                      <a:pt x="3626153" y="921657"/>
                      <a:pt x="3831772" y="914400"/>
                      <a:pt x="3831772" y="914400"/>
                    </a:cubicBezTo>
                    <a:lnTo>
                      <a:pt x="3831772" y="914400"/>
                    </a:lnTo>
                  </a:path>
                </a:pathLst>
              </a:custGeom>
              <a:ln w="25400">
                <a:solidFill>
                  <a:srgbClr val="0E06AE"/>
                </a:solidFill>
                <a:prstDash val="dash"/>
                <a:headEnd type="none"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E06AE"/>
                  </a:solidFill>
                </a:endParaRPr>
              </a:p>
            </p:txBody>
          </p:sp>
          <p:sp>
            <p:nvSpPr>
              <p:cNvPr id="102" name="Freeform 101"/>
              <p:cNvSpPr/>
              <p:nvPr/>
            </p:nvSpPr>
            <p:spPr>
              <a:xfrm rot="585002" flipV="1">
                <a:off x="2056749" y="1723935"/>
                <a:ext cx="3966049" cy="921657"/>
              </a:xfrm>
              <a:custGeom>
                <a:avLst/>
                <a:gdLst>
                  <a:gd name="connsiteX0" fmla="*/ 0 w 3831772"/>
                  <a:gd name="connsiteY0" fmla="*/ 0 h 921657"/>
                  <a:gd name="connsiteX1" fmla="*/ 406400 w 3831772"/>
                  <a:gd name="connsiteY1" fmla="*/ 232228 h 921657"/>
                  <a:gd name="connsiteX2" fmla="*/ 1219200 w 3831772"/>
                  <a:gd name="connsiteY2" fmla="*/ 551543 h 921657"/>
                  <a:gd name="connsiteX3" fmla="*/ 2278743 w 3831772"/>
                  <a:gd name="connsiteY3" fmla="*/ 783771 h 921657"/>
                  <a:gd name="connsiteX4" fmla="*/ 3367315 w 3831772"/>
                  <a:gd name="connsiteY4" fmla="*/ 899886 h 921657"/>
                  <a:gd name="connsiteX5" fmla="*/ 3831772 w 3831772"/>
                  <a:gd name="connsiteY5" fmla="*/ 914400 h 921657"/>
                  <a:gd name="connsiteX6" fmla="*/ 3831772 w 3831772"/>
                  <a:gd name="connsiteY6" fmla="*/ 914400 h 921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1772" h="921657">
                    <a:moveTo>
                      <a:pt x="0" y="0"/>
                    </a:moveTo>
                    <a:cubicBezTo>
                      <a:pt x="101600" y="70152"/>
                      <a:pt x="203200" y="140304"/>
                      <a:pt x="406400" y="232228"/>
                    </a:cubicBezTo>
                    <a:cubicBezTo>
                      <a:pt x="609600" y="324152"/>
                      <a:pt x="907143" y="459619"/>
                      <a:pt x="1219200" y="551543"/>
                    </a:cubicBezTo>
                    <a:cubicBezTo>
                      <a:pt x="1531257" y="643467"/>
                      <a:pt x="1920724" y="725714"/>
                      <a:pt x="2278743" y="783771"/>
                    </a:cubicBezTo>
                    <a:cubicBezTo>
                      <a:pt x="2636762" y="841828"/>
                      <a:pt x="3108477" y="878115"/>
                      <a:pt x="3367315" y="899886"/>
                    </a:cubicBezTo>
                    <a:cubicBezTo>
                      <a:pt x="3626153" y="921657"/>
                      <a:pt x="3831772" y="914400"/>
                      <a:pt x="3831772" y="914400"/>
                    </a:cubicBezTo>
                    <a:lnTo>
                      <a:pt x="3831772" y="914400"/>
                    </a:lnTo>
                  </a:path>
                </a:pathLst>
              </a:custGeom>
              <a:ln w="25400">
                <a:solidFill>
                  <a:srgbClr val="0E06AE"/>
                </a:solidFill>
                <a:prstDash val="dash"/>
                <a:headEnd type="none"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E06AE"/>
                  </a:solidFill>
                </a:endParaRPr>
              </a:p>
            </p:txBody>
          </p:sp>
          <p:pic>
            <p:nvPicPr>
              <p:cNvPr id="27" name="Picture 2" descr="C:\Documents and Settings\Dave\Desktop\vbwinforms.png"/>
              <p:cNvPicPr>
                <a:picLocks noChangeAspect="1" noChangeArrowheads="1"/>
              </p:cNvPicPr>
              <p:nvPr/>
            </p:nvPicPr>
            <p:blipFill>
              <a:blip r:embed="rId6"/>
              <a:srcRect/>
              <a:stretch>
                <a:fillRect/>
              </a:stretch>
            </p:blipFill>
            <p:spPr bwMode="auto">
              <a:xfrm>
                <a:off x="2357422" y="1714488"/>
                <a:ext cx="762003" cy="653145"/>
              </a:xfrm>
              <a:prstGeom prst="rect">
                <a:avLst/>
              </a:prstGeom>
              <a:noFill/>
            </p:spPr>
          </p:pic>
          <p:pic>
            <p:nvPicPr>
              <p:cNvPr id="98" name="Picture 8" descr="C:\Documents and Settings\Dave\Desktop\asp.png"/>
              <p:cNvPicPr>
                <a:picLocks noChangeAspect="1" noChangeArrowheads="1"/>
              </p:cNvPicPr>
              <p:nvPr/>
            </p:nvPicPr>
            <p:blipFill>
              <a:blip r:embed="rId7"/>
              <a:srcRect/>
              <a:stretch>
                <a:fillRect/>
              </a:stretch>
            </p:blipFill>
            <p:spPr bwMode="auto">
              <a:xfrm>
                <a:off x="3423890" y="2714620"/>
                <a:ext cx="862358" cy="928694"/>
              </a:xfrm>
              <a:prstGeom prst="rect">
                <a:avLst/>
              </a:prstGeom>
              <a:noFill/>
              <a:effectLst>
                <a:outerShdw blurRad="50800" dist="38100" dir="2700000" algn="tl" rotWithShape="0">
                  <a:prstClr val="black">
                    <a:alpha val="40000"/>
                  </a:prstClr>
                </a:outerShdw>
              </a:effectLst>
            </p:spPr>
          </p:pic>
        </p:grpSp>
        <p:sp>
          <p:nvSpPr>
            <p:cNvPr id="111" name="TextBox 110"/>
            <p:cNvSpPr txBox="1"/>
            <p:nvPr/>
          </p:nvSpPr>
          <p:spPr>
            <a:xfrm>
              <a:off x="2143108" y="2285992"/>
              <a:ext cx="1214446" cy="584775"/>
            </a:xfrm>
            <a:prstGeom prst="rect">
              <a:avLst/>
            </a:prstGeom>
            <a:noFill/>
          </p:spPr>
          <p:txBody>
            <a:bodyPr wrap="square" rtlCol="0">
              <a:spAutoFit/>
            </a:bodyPr>
            <a:lstStyle/>
            <a:p>
              <a:pPr algn="ctr"/>
              <a:r>
                <a:rPr lang="en-GB" sz="1600" dirty="0" smtClean="0"/>
                <a:t>Windows Applications</a:t>
              </a:r>
              <a:endParaRPr lang="en-US" sz="1600" dirty="0"/>
            </a:p>
          </p:txBody>
        </p:sp>
        <p:sp>
          <p:nvSpPr>
            <p:cNvPr id="112" name="TextBox 111"/>
            <p:cNvSpPr txBox="1"/>
            <p:nvPr/>
          </p:nvSpPr>
          <p:spPr>
            <a:xfrm>
              <a:off x="3286116" y="3487167"/>
              <a:ext cx="1214446" cy="584775"/>
            </a:xfrm>
            <a:prstGeom prst="rect">
              <a:avLst/>
            </a:prstGeom>
            <a:noFill/>
          </p:spPr>
          <p:txBody>
            <a:bodyPr wrap="square" rtlCol="0">
              <a:spAutoFit/>
            </a:bodyPr>
            <a:lstStyle/>
            <a:p>
              <a:pPr algn="ctr"/>
              <a:r>
                <a:rPr lang="en-GB" sz="1600" dirty="0" smtClean="0"/>
                <a:t>Web</a:t>
              </a:r>
            </a:p>
            <a:p>
              <a:pPr algn="ctr"/>
              <a:r>
                <a:rPr lang="en-GB" sz="1600" dirty="0" smtClean="0"/>
                <a:t>Applications</a:t>
              </a:r>
              <a:endParaRPr lang="en-US" sz="1600" dirty="0"/>
            </a:p>
          </p:txBody>
        </p:sp>
      </p:grpSp>
      <p:sp>
        <p:nvSpPr>
          <p:cNvPr id="116" name="TextBox 115"/>
          <p:cNvSpPr txBox="1"/>
          <p:nvPr/>
        </p:nvSpPr>
        <p:spPr>
          <a:xfrm>
            <a:off x="3214678" y="1643050"/>
            <a:ext cx="1500198" cy="584775"/>
          </a:xfrm>
          <a:prstGeom prst="rect">
            <a:avLst/>
          </a:prstGeom>
          <a:noFill/>
        </p:spPr>
        <p:txBody>
          <a:bodyPr wrap="square" rtlCol="0">
            <a:spAutoFit/>
          </a:bodyPr>
          <a:lstStyle/>
          <a:p>
            <a:pPr algn="ctr"/>
            <a:r>
              <a:rPr lang="en-GB" sz="1600" b="1" dirty="0" smtClean="0">
                <a:solidFill>
                  <a:srgbClr val="0E06AE"/>
                </a:solidFill>
              </a:rPr>
              <a:t>User Management</a:t>
            </a:r>
            <a:endParaRPr lang="en-US" sz="1600" b="1" dirty="0">
              <a:solidFill>
                <a:srgbClr val="0E06AE"/>
              </a:solidFill>
            </a:endParaRPr>
          </a:p>
        </p:txBody>
      </p:sp>
      <p:pic>
        <p:nvPicPr>
          <p:cNvPr id="118" name="Picture 2" descr="C:\Documents and Settings\Dave\Desktop\Icons\New Folder\cookie.png"/>
          <p:cNvPicPr>
            <a:picLocks noChangeAspect="1" noChangeArrowheads="1"/>
          </p:cNvPicPr>
          <p:nvPr/>
        </p:nvPicPr>
        <p:blipFill>
          <a:blip r:embed="rId8"/>
          <a:srcRect/>
          <a:stretch>
            <a:fillRect/>
          </a:stretch>
        </p:blipFill>
        <p:spPr bwMode="auto">
          <a:xfrm>
            <a:off x="1357290" y="1590619"/>
            <a:ext cx="500066" cy="623935"/>
          </a:xfrm>
          <a:prstGeom prst="rect">
            <a:avLst/>
          </a:prstGeom>
          <a:noFill/>
        </p:spPr>
      </p:pic>
      <p:sp>
        <p:nvSpPr>
          <p:cNvPr id="119" name="TextBox 118"/>
          <p:cNvSpPr txBox="1"/>
          <p:nvPr/>
        </p:nvSpPr>
        <p:spPr>
          <a:xfrm>
            <a:off x="1428728" y="1643050"/>
            <a:ext cx="928694" cy="584775"/>
          </a:xfrm>
          <a:prstGeom prst="rect">
            <a:avLst/>
          </a:prstGeom>
          <a:noFill/>
        </p:spPr>
        <p:txBody>
          <a:bodyPr wrap="square" rtlCol="0">
            <a:spAutoFit/>
          </a:bodyPr>
          <a:lstStyle/>
          <a:p>
            <a:r>
              <a:rPr lang="en-GB" sz="1600" dirty="0" smtClean="0"/>
              <a:t>Offline Cache</a:t>
            </a:r>
          </a:p>
        </p:txBody>
      </p:sp>
      <p:cxnSp>
        <p:nvCxnSpPr>
          <p:cNvPr id="122" name="Straight Connector 121"/>
          <p:cNvCxnSpPr/>
          <p:nvPr/>
        </p:nvCxnSpPr>
        <p:spPr>
          <a:xfrm flipH="1" flipV="1">
            <a:off x="2071670" y="1928802"/>
            <a:ext cx="356200" cy="1219"/>
          </a:xfrm>
          <a:prstGeom prst="line">
            <a:avLst/>
          </a:prstGeom>
          <a:ln w="22225" cap="rnd">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4"/>
          <p:cNvGrpSpPr/>
          <p:nvPr/>
        </p:nvGrpSpPr>
        <p:grpSpPr>
          <a:xfrm>
            <a:off x="3428992" y="-428652"/>
            <a:ext cx="2357454" cy="7286652"/>
            <a:chOff x="3500430" y="142852"/>
            <a:chExt cx="2357454" cy="7286652"/>
          </a:xfrm>
        </p:grpSpPr>
        <p:pic>
          <p:nvPicPr>
            <p:cNvPr id="1026" name="Picture 2" descr="C:\Documents and Settings\Dave\Desktop\Icons\New Folder\globe.jpg"/>
            <p:cNvPicPr>
              <a:picLocks noChangeAspect="1" noChangeArrowheads="1"/>
            </p:cNvPicPr>
            <p:nvPr/>
          </p:nvPicPr>
          <p:blipFill>
            <a:blip r:embed="rId2"/>
            <a:srcRect/>
            <a:stretch>
              <a:fillRect/>
            </a:stretch>
          </p:blipFill>
          <p:spPr bwMode="auto">
            <a:xfrm>
              <a:off x="4214810" y="2571744"/>
              <a:ext cx="1000621" cy="1112840"/>
            </a:xfrm>
            <a:prstGeom prst="rect">
              <a:avLst/>
            </a:prstGeom>
            <a:noFill/>
          </p:spPr>
        </p:pic>
        <p:grpSp>
          <p:nvGrpSpPr>
            <p:cNvPr id="3" name="Group 12"/>
            <p:cNvGrpSpPr/>
            <p:nvPr/>
          </p:nvGrpSpPr>
          <p:grpSpPr>
            <a:xfrm>
              <a:off x="4214810" y="142853"/>
              <a:ext cx="1643074" cy="7286651"/>
              <a:chOff x="3929058" y="-1469822"/>
              <a:chExt cx="2802891" cy="11162529"/>
            </a:xfrm>
          </p:grpSpPr>
          <p:sp>
            <p:nvSpPr>
              <p:cNvPr id="5" name="Arc 4"/>
              <p:cNvSpPr/>
              <p:nvPr/>
            </p:nvSpPr>
            <p:spPr>
              <a:xfrm>
                <a:off x="3929058" y="1714488"/>
                <a:ext cx="2071702" cy="2714644"/>
              </a:xfrm>
              <a:prstGeom prst="arc">
                <a:avLst>
                  <a:gd name="adj1" fmla="val 16200000"/>
                  <a:gd name="adj2" fmla="val 5269420"/>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Connector 8"/>
              <p:cNvCxnSpPr>
                <a:stCxn id="5" idx="0"/>
              </p:cNvCxnSpPr>
              <p:nvPr/>
            </p:nvCxnSpPr>
            <p:spPr>
              <a:xfrm rot="10800000" flipH="1">
                <a:off x="4964911" y="-1469822"/>
                <a:ext cx="1035849" cy="318431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p:cNvCxnSpPr>
              <p:nvPr/>
            </p:nvCxnSpPr>
            <p:spPr>
              <a:xfrm rot="10800000" flipH="1" flipV="1">
                <a:off x="5022259" y="4427050"/>
                <a:ext cx="1709690" cy="5265657"/>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flipH="1">
              <a:off x="3500430" y="142852"/>
              <a:ext cx="1714512" cy="7286652"/>
              <a:chOff x="3929058" y="-1469822"/>
              <a:chExt cx="2924755" cy="11162531"/>
            </a:xfrm>
          </p:grpSpPr>
          <p:sp>
            <p:nvSpPr>
              <p:cNvPr id="44" name="Arc 43"/>
              <p:cNvSpPr/>
              <p:nvPr/>
            </p:nvSpPr>
            <p:spPr>
              <a:xfrm>
                <a:off x="3929058" y="1714488"/>
                <a:ext cx="2071702" cy="2714644"/>
              </a:xfrm>
              <a:prstGeom prst="arc">
                <a:avLst>
                  <a:gd name="adj1" fmla="val 16200000"/>
                  <a:gd name="adj2" fmla="val 5269420"/>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5" name="Straight Connector 44"/>
              <p:cNvCxnSpPr>
                <a:stCxn id="44" idx="0"/>
              </p:cNvCxnSpPr>
              <p:nvPr/>
            </p:nvCxnSpPr>
            <p:spPr>
              <a:xfrm rot="10800000" flipH="1">
                <a:off x="4964911" y="-1469822"/>
                <a:ext cx="1035849" cy="318431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4" idx="2"/>
              </p:cNvCxnSpPr>
              <p:nvPr/>
            </p:nvCxnSpPr>
            <p:spPr>
              <a:xfrm>
                <a:off x="5022259" y="4427050"/>
                <a:ext cx="1831554" cy="5265659"/>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sp>
        <p:nvSpPr>
          <p:cNvPr id="77" name="TextBox 76"/>
          <p:cNvSpPr txBox="1"/>
          <p:nvPr/>
        </p:nvSpPr>
        <p:spPr>
          <a:xfrm>
            <a:off x="2527432" y="714356"/>
            <a:ext cx="1758816" cy="1077218"/>
          </a:xfrm>
          <a:prstGeom prst="rect">
            <a:avLst/>
          </a:prstGeom>
          <a:noFill/>
          <a:effectLst/>
        </p:spPr>
        <p:txBody>
          <a:bodyPr wrap="square" rtlCol="0">
            <a:spAutoFit/>
          </a:bodyPr>
          <a:lstStyle/>
          <a:p>
            <a:pPr algn="r"/>
            <a:r>
              <a:rPr lang="en-GB" sz="3200" dirty="0" smtClean="0">
                <a:solidFill>
                  <a:schemeClr val="bg1">
                    <a:lumMod val="75000"/>
                  </a:schemeClr>
                </a:solidFill>
              </a:rPr>
              <a:t>Client Side</a:t>
            </a:r>
            <a:endParaRPr lang="en-US" sz="3200" dirty="0">
              <a:solidFill>
                <a:schemeClr val="bg1">
                  <a:lumMod val="75000"/>
                </a:schemeClr>
              </a:solidFill>
            </a:endParaRPr>
          </a:p>
        </p:txBody>
      </p:sp>
      <p:sp>
        <p:nvSpPr>
          <p:cNvPr id="76" name="TextBox 75"/>
          <p:cNvSpPr txBox="1"/>
          <p:nvPr/>
        </p:nvSpPr>
        <p:spPr>
          <a:xfrm>
            <a:off x="4929190" y="714356"/>
            <a:ext cx="1428760" cy="1077218"/>
          </a:xfrm>
          <a:prstGeom prst="rect">
            <a:avLst/>
          </a:prstGeom>
          <a:noFill/>
          <a:effectLst/>
        </p:spPr>
        <p:txBody>
          <a:bodyPr wrap="square" rtlCol="0">
            <a:spAutoFit/>
          </a:bodyPr>
          <a:lstStyle/>
          <a:p>
            <a:r>
              <a:rPr lang="en-GB" sz="3200" dirty="0" smtClean="0">
                <a:solidFill>
                  <a:schemeClr val="bg1">
                    <a:lumMod val="75000"/>
                  </a:schemeClr>
                </a:solidFill>
              </a:rPr>
              <a:t>Server Side</a:t>
            </a:r>
            <a:endParaRPr lang="en-US" sz="3200" dirty="0">
              <a:solidFill>
                <a:schemeClr val="bg1">
                  <a:lumMod val="75000"/>
                </a:schemeClr>
              </a:solidFill>
            </a:endParaRPr>
          </a:p>
        </p:txBody>
      </p:sp>
      <p:grpSp>
        <p:nvGrpSpPr>
          <p:cNvPr id="58" name="Group 57"/>
          <p:cNvGrpSpPr/>
          <p:nvPr/>
        </p:nvGrpSpPr>
        <p:grpSpPr>
          <a:xfrm>
            <a:off x="571472" y="1285860"/>
            <a:ext cx="2571768" cy="1643073"/>
            <a:chOff x="785786" y="1142985"/>
            <a:chExt cx="2571768" cy="1643073"/>
          </a:xfrm>
        </p:grpSpPr>
        <p:grpSp>
          <p:nvGrpSpPr>
            <p:cNvPr id="14" name="Group 30"/>
            <p:cNvGrpSpPr/>
            <p:nvPr/>
          </p:nvGrpSpPr>
          <p:grpSpPr>
            <a:xfrm>
              <a:off x="785786" y="1142985"/>
              <a:ext cx="2571768" cy="1643073"/>
              <a:chOff x="785786" y="285728"/>
              <a:chExt cx="3514750" cy="1456074"/>
            </a:xfrm>
          </p:grpSpPr>
          <p:sp>
            <p:nvSpPr>
              <p:cNvPr id="29" name="Rounded Rectangle 28"/>
              <p:cNvSpPr/>
              <p:nvPr/>
            </p:nvSpPr>
            <p:spPr>
              <a:xfrm>
                <a:off x="785786" y="285728"/>
                <a:ext cx="3514750" cy="1456074"/>
              </a:xfrm>
              <a:prstGeom prst="roundRect">
                <a:avLst/>
              </a:prstGeom>
              <a:gradFill>
                <a:gsLst>
                  <a:gs pos="0">
                    <a:schemeClr val="accent2">
                      <a:shade val="51000"/>
                      <a:satMod val="130000"/>
                    </a:schemeClr>
                  </a:gs>
                  <a:gs pos="80000">
                    <a:schemeClr val="accent2">
                      <a:shade val="93000"/>
                      <a:satMod val="130000"/>
                    </a:schemeClr>
                  </a:gs>
                  <a:gs pos="100000">
                    <a:schemeClr val="accent2">
                      <a:shade val="94000"/>
                      <a:satMod val="135000"/>
                    </a:schemeClr>
                  </a:gs>
                </a:gsLst>
              </a:gradFill>
              <a:effectLst>
                <a:outerShdw blurRad="76200" dir="13500000" sy="23000" kx="1200000" algn="br" rotWithShape="0">
                  <a:prstClr val="black">
                    <a:alpha val="2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0" name="TextBox 29"/>
              <p:cNvSpPr txBox="1"/>
              <p:nvPr/>
            </p:nvSpPr>
            <p:spPr>
              <a:xfrm>
                <a:off x="1150120" y="285728"/>
                <a:ext cx="2759888" cy="230833"/>
              </a:xfrm>
              <a:prstGeom prst="rect">
                <a:avLst/>
              </a:prstGeom>
              <a:noFill/>
            </p:spPr>
            <p:txBody>
              <a:bodyPr wrap="square" rtlCol="0">
                <a:spAutoFit/>
              </a:bodyPr>
              <a:lstStyle/>
              <a:p>
                <a:pPr algn="ctr"/>
                <a:r>
                  <a:rPr lang="en-GB" b="1" dirty="0" smtClean="0">
                    <a:solidFill>
                      <a:schemeClr val="accent2">
                        <a:lumMod val="50000"/>
                      </a:schemeClr>
                    </a:solidFill>
                  </a:rPr>
                  <a:t>Client Environment</a:t>
                </a:r>
                <a:endParaRPr lang="en-US" b="1" dirty="0">
                  <a:solidFill>
                    <a:schemeClr val="accent2">
                      <a:lumMod val="50000"/>
                    </a:schemeClr>
                  </a:solidFill>
                </a:endParaRPr>
              </a:p>
            </p:txBody>
          </p:sp>
        </p:grpSp>
        <p:grpSp>
          <p:nvGrpSpPr>
            <p:cNvPr id="15" name="Group 64"/>
            <p:cNvGrpSpPr/>
            <p:nvPr/>
          </p:nvGrpSpPr>
          <p:grpSpPr>
            <a:xfrm>
              <a:off x="1571604" y="1500174"/>
              <a:ext cx="1000132" cy="1214446"/>
              <a:chOff x="1000100" y="785794"/>
              <a:chExt cx="1000132" cy="1214446"/>
            </a:xfrm>
          </p:grpSpPr>
          <p:pic>
            <p:nvPicPr>
              <p:cNvPr id="1041" name="Picture 17" descr="C:\Documents and Settings\Dave\Desktop\My-computer-256x256.png"/>
              <p:cNvPicPr>
                <a:picLocks noChangeAspect="1" noChangeArrowheads="1"/>
              </p:cNvPicPr>
              <p:nvPr/>
            </p:nvPicPr>
            <p:blipFill>
              <a:blip r:embed="rId3"/>
              <a:srcRect/>
              <a:stretch>
                <a:fillRect/>
              </a:stretch>
            </p:blipFill>
            <p:spPr bwMode="auto">
              <a:xfrm>
                <a:off x="1000100" y="785794"/>
                <a:ext cx="1000132" cy="1000132"/>
              </a:xfrm>
              <a:prstGeom prst="rect">
                <a:avLst/>
              </a:prstGeom>
              <a:noFill/>
            </p:spPr>
          </p:pic>
          <p:sp>
            <p:nvSpPr>
              <p:cNvPr id="59" name="TextBox 58"/>
              <p:cNvSpPr txBox="1"/>
              <p:nvPr/>
            </p:nvSpPr>
            <p:spPr>
              <a:xfrm>
                <a:off x="1071538" y="1661686"/>
                <a:ext cx="928694" cy="338554"/>
              </a:xfrm>
              <a:prstGeom prst="rect">
                <a:avLst/>
              </a:prstGeom>
              <a:noFill/>
            </p:spPr>
            <p:txBody>
              <a:bodyPr wrap="square" rtlCol="0">
                <a:spAutoFit/>
              </a:bodyPr>
              <a:lstStyle/>
              <a:p>
                <a:r>
                  <a:rPr lang="en-GB" sz="1600" dirty="0" smtClean="0"/>
                  <a:t>Client</a:t>
                </a:r>
                <a:endParaRPr lang="en-US" sz="1600" dirty="0"/>
              </a:p>
            </p:txBody>
          </p:sp>
        </p:grpSp>
      </p:grpSp>
      <p:sp>
        <p:nvSpPr>
          <p:cNvPr id="61" name="TextBox 60"/>
          <p:cNvSpPr txBox="1"/>
          <p:nvPr/>
        </p:nvSpPr>
        <p:spPr>
          <a:xfrm>
            <a:off x="4643438" y="1785926"/>
            <a:ext cx="1428760" cy="369332"/>
          </a:xfrm>
          <a:prstGeom prst="rect">
            <a:avLst/>
          </a:prstGeom>
          <a:noFill/>
        </p:spPr>
        <p:txBody>
          <a:bodyPr wrap="square" rtlCol="0">
            <a:spAutoFit/>
          </a:bodyPr>
          <a:lstStyle/>
          <a:p>
            <a:pPr algn="ctr"/>
            <a:r>
              <a:rPr lang="en-GB" b="1" dirty="0" smtClean="0">
                <a:solidFill>
                  <a:srgbClr val="C00000"/>
                </a:solidFill>
              </a:rPr>
              <a:t>Http Request</a:t>
            </a:r>
            <a:endParaRPr lang="en-US" b="1" dirty="0">
              <a:solidFill>
                <a:srgbClr val="C00000"/>
              </a:solidFill>
            </a:endParaRPr>
          </a:p>
        </p:txBody>
      </p:sp>
      <p:grpSp>
        <p:nvGrpSpPr>
          <p:cNvPr id="8" name="Group 31"/>
          <p:cNvGrpSpPr/>
          <p:nvPr/>
        </p:nvGrpSpPr>
        <p:grpSpPr>
          <a:xfrm>
            <a:off x="5857884" y="2357430"/>
            <a:ext cx="2928958" cy="2928958"/>
            <a:chOff x="785786" y="285728"/>
            <a:chExt cx="2928958" cy="853561"/>
          </a:xfrm>
        </p:grpSpPr>
        <p:sp>
          <p:nvSpPr>
            <p:cNvPr id="33" name="Rounded Rectangle 32"/>
            <p:cNvSpPr/>
            <p:nvPr/>
          </p:nvSpPr>
          <p:spPr>
            <a:xfrm>
              <a:off x="785786" y="285728"/>
              <a:ext cx="2928958" cy="853561"/>
            </a:xfrm>
            <a:prstGeom prst="roundRect">
              <a:avLst/>
            </a:prstGeom>
            <a:effectLst>
              <a:outerShdw blurRad="76200" dir="13500000" sy="23000" kx="1200000" algn="br" rotWithShape="0">
                <a:prstClr val="black">
                  <a:alpha val="2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4" name="TextBox 33"/>
            <p:cNvSpPr txBox="1"/>
            <p:nvPr/>
          </p:nvSpPr>
          <p:spPr>
            <a:xfrm>
              <a:off x="785786" y="285728"/>
              <a:ext cx="2857520" cy="133724"/>
            </a:xfrm>
            <a:prstGeom prst="rect">
              <a:avLst/>
            </a:prstGeom>
            <a:noFill/>
          </p:spPr>
          <p:txBody>
            <a:bodyPr wrap="square" rtlCol="0">
              <a:spAutoFit/>
            </a:bodyPr>
            <a:lstStyle/>
            <a:p>
              <a:pPr algn="ctr"/>
              <a:r>
                <a:rPr lang="en-GB" b="1" dirty="0" smtClean="0">
                  <a:solidFill>
                    <a:schemeClr val="accent6">
                      <a:lumMod val="50000"/>
                    </a:schemeClr>
                  </a:solidFill>
                </a:rPr>
                <a:t>Remote Environment</a:t>
              </a:r>
              <a:endParaRPr lang="en-US" b="1" dirty="0">
                <a:solidFill>
                  <a:schemeClr val="accent6">
                    <a:lumMod val="50000"/>
                  </a:schemeClr>
                </a:solidFill>
              </a:endParaRPr>
            </a:p>
          </p:txBody>
        </p:sp>
      </p:grpSp>
      <p:grpSp>
        <p:nvGrpSpPr>
          <p:cNvPr id="69" name="Group 68"/>
          <p:cNvGrpSpPr/>
          <p:nvPr/>
        </p:nvGrpSpPr>
        <p:grpSpPr>
          <a:xfrm>
            <a:off x="5643570" y="4045399"/>
            <a:ext cx="1785950" cy="883799"/>
            <a:chOff x="5643570" y="3098069"/>
            <a:chExt cx="1785950" cy="883799"/>
          </a:xfrm>
        </p:grpSpPr>
        <p:pic>
          <p:nvPicPr>
            <p:cNvPr id="1027" name="Picture 3" descr="C:\Documents and Settings\Dave\Desktop\webservice.png"/>
            <p:cNvPicPr>
              <a:picLocks noChangeAspect="1" noChangeArrowheads="1"/>
            </p:cNvPicPr>
            <p:nvPr/>
          </p:nvPicPr>
          <p:blipFill>
            <a:blip r:embed="rId4"/>
            <a:srcRect/>
            <a:stretch>
              <a:fillRect/>
            </a:stretch>
          </p:blipFill>
          <p:spPr bwMode="auto">
            <a:xfrm>
              <a:off x="6143668" y="3098069"/>
              <a:ext cx="714380" cy="769333"/>
            </a:xfrm>
            <a:prstGeom prst="rect">
              <a:avLst/>
            </a:prstGeom>
            <a:noFill/>
            <a:effectLst>
              <a:outerShdw blurRad="50800" dist="38100" dir="2700000" algn="tl" rotWithShape="0">
                <a:prstClr val="black">
                  <a:alpha val="40000"/>
                </a:prstClr>
              </a:outerShdw>
            </a:effectLst>
          </p:spPr>
        </p:pic>
        <p:sp>
          <p:nvSpPr>
            <p:cNvPr id="73" name="TextBox 72"/>
            <p:cNvSpPr txBox="1"/>
            <p:nvPr/>
          </p:nvSpPr>
          <p:spPr>
            <a:xfrm>
              <a:off x="5643570" y="3643314"/>
              <a:ext cx="1785950" cy="338554"/>
            </a:xfrm>
            <a:prstGeom prst="rect">
              <a:avLst/>
            </a:prstGeom>
            <a:noFill/>
          </p:spPr>
          <p:txBody>
            <a:bodyPr wrap="square" rtlCol="0">
              <a:spAutoFit/>
            </a:bodyPr>
            <a:lstStyle/>
            <a:p>
              <a:pPr algn="ctr"/>
              <a:r>
                <a:rPr lang="en-GB" sz="1600" dirty="0" smtClean="0"/>
                <a:t>Web Service</a:t>
              </a:r>
              <a:endParaRPr lang="en-US" sz="1600" dirty="0"/>
            </a:p>
          </p:txBody>
        </p:sp>
      </p:grpSp>
      <p:grpSp>
        <p:nvGrpSpPr>
          <p:cNvPr id="67" name="Group 66"/>
          <p:cNvGrpSpPr/>
          <p:nvPr/>
        </p:nvGrpSpPr>
        <p:grpSpPr>
          <a:xfrm>
            <a:off x="6858016" y="2928934"/>
            <a:ext cx="2143140" cy="1616815"/>
            <a:chOff x="6858016" y="1785926"/>
            <a:chExt cx="2143140" cy="1616815"/>
          </a:xfrm>
        </p:grpSpPr>
        <p:sp>
          <p:nvSpPr>
            <p:cNvPr id="64" name="TextBox 63"/>
            <p:cNvSpPr txBox="1"/>
            <p:nvPr/>
          </p:nvSpPr>
          <p:spPr>
            <a:xfrm>
              <a:off x="6858016" y="2571744"/>
              <a:ext cx="2143140" cy="830997"/>
            </a:xfrm>
            <a:prstGeom prst="rect">
              <a:avLst/>
            </a:prstGeom>
            <a:noFill/>
          </p:spPr>
          <p:txBody>
            <a:bodyPr wrap="square" rtlCol="0">
              <a:spAutoFit/>
            </a:bodyPr>
            <a:lstStyle/>
            <a:p>
              <a:pPr algn="ctr"/>
              <a:r>
                <a:rPr lang="en-GB" sz="1600" dirty="0" smtClean="0"/>
                <a:t>ASP.NET </a:t>
              </a:r>
            </a:p>
            <a:p>
              <a:pPr algn="ctr"/>
              <a:r>
                <a:rPr lang="en-GB" sz="1600" dirty="0" smtClean="0"/>
                <a:t>Application </a:t>
              </a:r>
            </a:p>
            <a:p>
              <a:pPr algn="ctr"/>
              <a:r>
                <a:rPr lang="en-GB" sz="1600" dirty="0" smtClean="0"/>
                <a:t>Context</a:t>
              </a:r>
              <a:endParaRPr lang="en-US" sz="1600" dirty="0"/>
            </a:p>
          </p:txBody>
        </p:sp>
        <p:pic>
          <p:nvPicPr>
            <p:cNvPr id="65" name="Picture 8" descr="C:\Documents and Settings\Dave\Desktop\asp.png"/>
            <p:cNvPicPr>
              <a:picLocks noChangeAspect="1" noChangeArrowheads="1"/>
            </p:cNvPicPr>
            <p:nvPr/>
          </p:nvPicPr>
          <p:blipFill>
            <a:blip r:embed="rId5"/>
            <a:srcRect/>
            <a:stretch>
              <a:fillRect/>
            </a:stretch>
          </p:blipFill>
          <p:spPr bwMode="auto">
            <a:xfrm>
              <a:off x="7429520" y="1785926"/>
              <a:ext cx="862358" cy="928694"/>
            </a:xfrm>
            <a:prstGeom prst="rect">
              <a:avLst/>
            </a:prstGeom>
            <a:noFill/>
            <a:effectLst>
              <a:outerShdw blurRad="50800" dist="38100" dir="2700000" algn="tl" rotWithShape="0">
                <a:prstClr val="black">
                  <a:alpha val="40000"/>
                </a:prstClr>
              </a:outerShdw>
            </a:effectLst>
          </p:spPr>
        </p:pic>
      </p:grpSp>
      <p:grpSp>
        <p:nvGrpSpPr>
          <p:cNvPr id="60" name="Group 59"/>
          <p:cNvGrpSpPr/>
          <p:nvPr/>
        </p:nvGrpSpPr>
        <p:grpSpPr>
          <a:xfrm>
            <a:off x="1071538" y="3214686"/>
            <a:ext cx="2835053" cy="2256878"/>
            <a:chOff x="1071538" y="4071942"/>
            <a:chExt cx="2835053" cy="2256878"/>
          </a:xfrm>
        </p:grpSpPr>
        <p:pic>
          <p:nvPicPr>
            <p:cNvPr id="51" name="Picture 10" descr="C:\Documents and Settings\Dave\Desktop\Icons\New Folder\browser.JPG"/>
            <p:cNvPicPr>
              <a:picLocks noChangeAspect="1" noChangeArrowheads="1"/>
            </p:cNvPicPr>
            <p:nvPr/>
          </p:nvPicPr>
          <p:blipFill>
            <a:blip r:embed="rId6" cstate="print"/>
            <a:srcRect/>
            <a:stretch>
              <a:fillRect/>
            </a:stretch>
          </p:blipFill>
          <p:spPr bwMode="auto">
            <a:xfrm>
              <a:off x="1071538" y="4071942"/>
              <a:ext cx="2835053" cy="2256878"/>
            </a:xfrm>
            <a:prstGeom prst="rect">
              <a:avLst/>
            </a:prstGeom>
            <a:noFill/>
          </p:spPr>
        </p:pic>
        <p:grpSp>
          <p:nvGrpSpPr>
            <p:cNvPr id="55" name="Group 54"/>
            <p:cNvGrpSpPr/>
            <p:nvPr/>
          </p:nvGrpSpPr>
          <p:grpSpPr>
            <a:xfrm>
              <a:off x="2428860" y="4714884"/>
              <a:ext cx="1143008" cy="1052934"/>
              <a:chOff x="4286248" y="4786322"/>
              <a:chExt cx="1143008" cy="1052934"/>
            </a:xfrm>
          </p:grpSpPr>
          <p:pic>
            <p:nvPicPr>
              <p:cNvPr id="50" name="Picture 6" descr="C:\Documents and Settings\Dave\Desktop\jscript.png"/>
              <p:cNvPicPr>
                <a:picLocks noChangeAspect="1" noChangeArrowheads="1"/>
              </p:cNvPicPr>
              <p:nvPr/>
            </p:nvPicPr>
            <p:blipFill>
              <a:blip r:embed="rId7"/>
              <a:srcRect/>
              <a:stretch>
                <a:fillRect/>
              </a:stretch>
            </p:blipFill>
            <p:spPr bwMode="auto">
              <a:xfrm>
                <a:off x="4572000" y="4786322"/>
                <a:ext cx="796023" cy="857256"/>
              </a:xfrm>
              <a:prstGeom prst="rect">
                <a:avLst/>
              </a:prstGeom>
              <a:noFill/>
              <a:effectLst>
                <a:outerShdw blurRad="50800" dist="38100" dir="2700000" algn="tl" rotWithShape="0">
                  <a:prstClr val="black">
                    <a:alpha val="40000"/>
                  </a:prstClr>
                </a:outerShdw>
              </a:effectLst>
            </p:spPr>
          </p:pic>
          <p:sp>
            <p:nvSpPr>
              <p:cNvPr id="54" name="TextBox 53"/>
              <p:cNvSpPr txBox="1"/>
              <p:nvPr/>
            </p:nvSpPr>
            <p:spPr>
              <a:xfrm>
                <a:off x="4286248" y="5500702"/>
                <a:ext cx="1143008" cy="338554"/>
              </a:xfrm>
              <a:prstGeom prst="rect">
                <a:avLst/>
              </a:prstGeom>
              <a:noFill/>
            </p:spPr>
            <p:txBody>
              <a:bodyPr wrap="square" rtlCol="0">
                <a:spAutoFit/>
              </a:bodyPr>
              <a:lstStyle/>
              <a:p>
                <a:pPr algn="ctr"/>
                <a:r>
                  <a:rPr lang="en-GB" sz="1600" dirty="0" smtClean="0"/>
                  <a:t>JavaScript</a:t>
                </a:r>
                <a:endParaRPr lang="en-US" sz="1600" dirty="0"/>
              </a:p>
            </p:txBody>
          </p:sp>
        </p:grpSp>
        <p:grpSp>
          <p:nvGrpSpPr>
            <p:cNvPr id="47" name="Group 46"/>
            <p:cNvGrpSpPr/>
            <p:nvPr/>
          </p:nvGrpSpPr>
          <p:grpSpPr>
            <a:xfrm>
              <a:off x="1285852" y="4643446"/>
              <a:ext cx="1214446" cy="1124372"/>
              <a:chOff x="1357290" y="3929066"/>
              <a:chExt cx="1214446" cy="1124372"/>
            </a:xfrm>
          </p:grpSpPr>
          <p:pic>
            <p:nvPicPr>
              <p:cNvPr id="98" name="Picture 8" descr="C:\Documents and Settings\Dave\Desktop\asp.png"/>
              <p:cNvPicPr>
                <a:picLocks noChangeAspect="1" noChangeArrowheads="1"/>
              </p:cNvPicPr>
              <p:nvPr/>
            </p:nvPicPr>
            <p:blipFill>
              <a:blip r:embed="rId5"/>
              <a:srcRect/>
              <a:stretch>
                <a:fillRect/>
              </a:stretch>
            </p:blipFill>
            <p:spPr bwMode="auto">
              <a:xfrm>
                <a:off x="1500166" y="3929066"/>
                <a:ext cx="862358" cy="928694"/>
              </a:xfrm>
              <a:prstGeom prst="rect">
                <a:avLst/>
              </a:prstGeom>
              <a:noFill/>
              <a:effectLst>
                <a:outerShdw blurRad="50800" dist="38100" dir="2700000" algn="tl" rotWithShape="0">
                  <a:prstClr val="black">
                    <a:alpha val="40000"/>
                  </a:prstClr>
                </a:outerShdw>
              </a:effectLst>
            </p:spPr>
          </p:pic>
          <p:sp>
            <p:nvSpPr>
              <p:cNvPr id="112" name="TextBox 111"/>
              <p:cNvSpPr txBox="1"/>
              <p:nvPr/>
            </p:nvSpPr>
            <p:spPr>
              <a:xfrm>
                <a:off x="1357290" y="4714884"/>
                <a:ext cx="1214446" cy="338554"/>
              </a:xfrm>
              <a:prstGeom prst="rect">
                <a:avLst/>
              </a:prstGeom>
              <a:noFill/>
            </p:spPr>
            <p:txBody>
              <a:bodyPr wrap="square" rtlCol="0">
                <a:spAutoFit/>
              </a:bodyPr>
              <a:lstStyle/>
              <a:p>
                <a:pPr algn="ctr"/>
                <a:r>
                  <a:rPr lang="en-GB" sz="1600" dirty="0" smtClean="0"/>
                  <a:t>ASP.NET</a:t>
                </a:r>
                <a:endParaRPr lang="en-US" sz="1600" dirty="0"/>
              </a:p>
            </p:txBody>
          </p:sp>
        </p:grpSp>
      </p:grpSp>
      <p:sp>
        <p:nvSpPr>
          <p:cNvPr id="66" name="Freeform 65"/>
          <p:cNvSpPr/>
          <p:nvPr/>
        </p:nvSpPr>
        <p:spPr>
          <a:xfrm rot="635033" flipV="1">
            <a:off x="2142013" y="3557840"/>
            <a:ext cx="5377875" cy="2041955"/>
          </a:xfrm>
          <a:custGeom>
            <a:avLst/>
            <a:gdLst>
              <a:gd name="connsiteX0" fmla="*/ 0 w 4274456"/>
              <a:gd name="connsiteY0" fmla="*/ 254000 h 2443238"/>
              <a:gd name="connsiteX1" fmla="*/ 1045028 w 4274456"/>
              <a:gd name="connsiteY1" fmla="*/ 50800 h 2443238"/>
              <a:gd name="connsiteX2" fmla="*/ 1828800 w 4274456"/>
              <a:gd name="connsiteY2" fmla="*/ 7257 h 2443238"/>
              <a:gd name="connsiteX3" fmla="*/ 2496457 w 4274456"/>
              <a:gd name="connsiteY3" fmla="*/ 94343 h 2443238"/>
              <a:gd name="connsiteX4" fmla="*/ 3048000 w 4274456"/>
              <a:gd name="connsiteY4" fmla="*/ 355600 h 2443238"/>
              <a:gd name="connsiteX5" fmla="*/ 3483428 w 4274456"/>
              <a:gd name="connsiteY5" fmla="*/ 703943 h 2443238"/>
              <a:gd name="connsiteX6" fmla="*/ 3933371 w 4274456"/>
              <a:gd name="connsiteY6" fmla="*/ 1328057 h 2443238"/>
              <a:gd name="connsiteX7" fmla="*/ 4107543 w 4274456"/>
              <a:gd name="connsiteY7" fmla="*/ 1778000 h 2443238"/>
              <a:gd name="connsiteX8" fmla="*/ 4252685 w 4274456"/>
              <a:gd name="connsiteY8" fmla="*/ 2344057 h 2443238"/>
              <a:gd name="connsiteX9" fmla="*/ 4238171 w 4274456"/>
              <a:gd name="connsiteY9" fmla="*/ 2373086 h 244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4456" h="2443238">
                <a:moveTo>
                  <a:pt x="0" y="254000"/>
                </a:moveTo>
                <a:cubicBezTo>
                  <a:pt x="370114" y="172962"/>
                  <a:pt x="740228" y="91924"/>
                  <a:pt x="1045028" y="50800"/>
                </a:cubicBezTo>
                <a:cubicBezTo>
                  <a:pt x="1349828" y="9676"/>
                  <a:pt x="1586895" y="0"/>
                  <a:pt x="1828800" y="7257"/>
                </a:cubicBezTo>
                <a:cubicBezTo>
                  <a:pt x="2070705" y="14514"/>
                  <a:pt x="2293257" y="36286"/>
                  <a:pt x="2496457" y="94343"/>
                </a:cubicBezTo>
                <a:cubicBezTo>
                  <a:pt x="2699657" y="152400"/>
                  <a:pt x="2883505" y="254000"/>
                  <a:pt x="3048000" y="355600"/>
                </a:cubicBezTo>
                <a:cubicBezTo>
                  <a:pt x="3212495" y="457200"/>
                  <a:pt x="3335866" y="541867"/>
                  <a:pt x="3483428" y="703943"/>
                </a:cubicBezTo>
                <a:cubicBezTo>
                  <a:pt x="3630990" y="866019"/>
                  <a:pt x="3829352" y="1149048"/>
                  <a:pt x="3933371" y="1328057"/>
                </a:cubicBezTo>
                <a:cubicBezTo>
                  <a:pt x="4037390" y="1507066"/>
                  <a:pt x="4054324" y="1608667"/>
                  <a:pt x="4107543" y="1778000"/>
                </a:cubicBezTo>
                <a:cubicBezTo>
                  <a:pt x="4160762" y="1947333"/>
                  <a:pt x="4230914" y="2244876"/>
                  <a:pt x="4252685" y="2344057"/>
                </a:cubicBezTo>
                <a:cubicBezTo>
                  <a:pt x="4274456" y="2443238"/>
                  <a:pt x="4256313" y="2408162"/>
                  <a:pt x="4238171" y="2373086"/>
                </a:cubicBezTo>
              </a:path>
            </a:pathLst>
          </a:custGeom>
          <a:ln w="38100" cmpd="sng">
            <a:solidFill>
              <a:srgbClr val="C00000"/>
            </a:solidFill>
            <a:prstDash val="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Freeform 55"/>
          <p:cNvSpPr/>
          <p:nvPr/>
        </p:nvSpPr>
        <p:spPr>
          <a:xfrm rot="11012088">
            <a:off x="2110142" y="2659183"/>
            <a:ext cx="5177607" cy="772509"/>
          </a:xfrm>
          <a:custGeom>
            <a:avLst/>
            <a:gdLst>
              <a:gd name="connsiteX0" fmla="*/ 0 w 4274456"/>
              <a:gd name="connsiteY0" fmla="*/ 254000 h 2443238"/>
              <a:gd name="connsiteX1" fmla="*/ 1045028 w 4274456"/>
              <a:gd name="connsiteY1" fmla="*/ 50800 h 2443238"/>
              <a:gd name="connsiteX2" fmla="*/ 1828800 w 4274456"/>
              <a:gd name="connsiteY2" fmla="*/ 7257 h 2443238"/>
              <a:gd name="connsiteX3" fmla="*/ 2496457 w 4274456"/>
              <a:gd name="connsiteY3" fmla="*/ 94343 h 2443238"/>
              <a:gd name="connsiteX4" fmla="*/ 3048000 w 4274456"/>
              <a:gd name="connsiteY4" fmla="*/ 355600 h 2443238"/>
              <a:gd name="connsiteX5" fmla="*/ 3483428 w 4274456"/>
              <a:gd name="connsiteY5" fmla="*/ 703943 h 2443238"/>
              <a:gd name="connsiteX6" fmla="*/ 3933371 w 4274456"/>
              <a:gd name="connsiteY6" fmla="*/ 1328057 h 2443238"/>
              <a:gd name="connsiteX7" fmla="*/ 4107543 w 4274456"/>
              <a:gd name="connsiteY7" fmla="*/ 1778000 h 2443238"/>
              <a:gd name="connsiteX8" fmla="*/ 4252685 w 4274456"/>
              <a:gd name="connsiteY8" fmla="*/ 2344057 h 2443238"/>
              <a:gd name="connsiteX9" fmla="*/ 4238171 w 4274456"/>
              <a:gd name="connsiteY9" fmla="*/ 2373086 h 244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4456" h="2443238">
                <a:moveTo>
                  <a:pt x="0" y="254000"/>
                </a:moveTo>
                <a:cubicBezTo>
                  <a:pt x="370114" y="172962"/>
                  <a:pt x="740228" y="91924"/>
                  <a:pt x="1045028" y="50800"/>
                </a:cubicBezTo>
                <a:cubicBezTo>
                  <a:pt x="1349828" y="9676"/>
                  <a:pt x="1586895" y="0"/>
                  <a:pt x="1828800" y="7257"/>
                </a:cubicBezTo>
                <a:cubicBezTo>
                  <a:pt x="2070705" y="14514"/>
                  <a:pt x="2293257" y="36286"/>
                  <a:pt x="2496457" y="94343"/>
                </a:cubicBezTo>
                <a:cubicBezTo>
                  <a:pt x="2699657" y="152400"/>
                  <a:pt x="2883505" y="254000"/>
                  <a:pt x="3048000" y="355600"/>
                </a:cubicBezTo>
                <a:cubicBezTo>
                  <a:pt x="3212495" y="457200"/>
                  <a:pt x="3335866" y="541867"/>
                  <a:pt x="3483428" y="703943"/>
                </a:cubicBezTo>
                <a:cubicBezTo>
                  <a:pt x="3630990" y="866019"/>
                  <a:pt x="3829352" y="1149048"/>
                  <a:pt x="3933371" y="1328057"/>
                </a:cubicBezTo>
                <a:cubicBezTo>
                  <a:pt x="4037390" y="1507066"/>
                  <a:pt x="4054324" y="1608667"/>
                  <a:pt x="4107543" y="1778000"/>
                </a:cubicBezTo>
                <a:cubicBezTo>
                  <a:pt x="4160762" y="1947333"/>
                  <a:pt x="4230914" y="2244876"/>
                  <a:pt x="4252685" y="2344057"/>
                </a:cubicBezTo>
                <a:cubicBezTo>
                  <a:pt x="4274456" y="2443238"/>
                  <a:pt x="4256313" y="2408162"/>
                  <a:pt x="4238171" y="2373086"/>
                </a:cubicBezTo>
              </a:path>
            </a:pathLst>
          </a:custGeom>
          <a:ln w="38100" cmpd="sng">
            <a:solidFill>
              <a:srgbClr val="C00000"/>
            </a:solidFill>
            <a:prstDash val="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Freeform 61"/>
          <p:cNvSpPr/>
          <p:nvPr/>
        </p:nvSpPr>
        <p:spPr>
          <a:xfrm>
            <a:off x="2428860" y="1714488"/>
            <a:ext cx="5214974" cy="1357322"/>
          </a:xfrm>
          <a:custGeom>
            <a:avLst/>
            <a:gdLst>
              <a:gd name="connsiteX0" fmla="*/ 0 w 4274456"/>
              <a:gd name="connsiteY0" fmla="*/ 254000 h 2443238"/>
              <a:gd name="connsiteX1" fmla="*/ 1045028 w 4274456"/>
              <a:gd name="connsiteY1" fmla="*/ 50800 h 2443238"/>
              <a:gd name="connsiteX2" fmla="*/ 1828800 w 4274456"/>
              <a:gd name="connsiteY2" fmla="*/ 7257 h 2443238"/>
              <a:gd name="connsiteX3" fmla="*/ 2496457 w 4274456"/>
              <a:gd name="connsiteY3" fmla="*/ 94343 h 2443238"/>
              <a:gd name="connsiteX4" fmla="*/ 3048000 w 4274456"/>
              <a:gd name="connsiteY4" fmla="*/ 355600 h 2443238"/>
              <a:gd name="connsiteX5" fmla="*/ 3483428 w 4274456"/>
              <a:gd name="connsiteY5" fmla="*/ 703943 h 2443238"/>
              <a:gd name="connsiteX6" fmla="*/ 3933371 w 4274456"/>
              <a:gd name="connsiteY6" fmla="*/ 1328057 h 2443238"/>
              <a:gd name="connsiteX7" fmla="*/ 4107543 w 4274456"/>
              <a:gd name="connsiteY7" fmla="*/ 1778000 h 2443238"/>
              <a:gd name="connsiteX8" fmla="*/ 4252685 w 4274456"/>
              <a:gd name="connsiteY8" fmla="*/ 2344057 h 2443238"/>
              <a:gd name="connsiteX9" fmla="*/ 4238171 w 4274456"/>
              <a:gd name="connsiteY9" fmla="*/ 2373086 h 244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4456" h="2443238">
                <a:moveTo>
                  <a:pt x="0" y="254000"/>
                </a:moveTo>
                <a:cubicBezTo>
                  <a:pt x="370114" y="172962"/>
                  <a:pt x="740228" y="91924"/>
                  <a:pt x="1045028" y="50800"/>
                </a:cubicBezTo>
                <a:cubicBezTo>
                  <a:pt x="1349828" y="9676"/>
                  <a:pt x="1586895" y="0"/>
                  <a:pt x="1828800" y="7257"/>
                </a:cubicBezTo>
                <a:cubicBezTo>
                  <a:pt x="2070705" y="14514"/>
                  <a:pt x="2293257" y="36286"/>
                  <a:pt x="2496457" y="94343"/>
                </a:cubicBezTo>
                <a:cubicBezTo>
                  <a:pt x="2699657" y="152400"/>
                  <a:pt x="2883505" y="254000"/>
                  <a:pt x="3048000" y="355600"/>
                </a:cubicBezTo>
                <a:cubicBezTo>
                  <a:pt x="3212495" y="457200"/>
                  <a:pt x="3335866" y="541867"/>
                  <a:pt x="3483428" y="703943"/>
                </a:cubicBezTo>
                <a:cubicBezTo>
                  <a:pt x="3630990" y="866019"/>
                  <a:pt x="3829352" y="1149048"/>
                  <a:pt x="3933371" y="1328057"/>
                </a:cubicBezTo>
                <a:cubicBezTo>
                  <a:pt x="4037390" y="1507066"/>
                  <a:pt x="4054324" y="1608667"/>
                  <a:pt x="4107543" y="1778000"/>
                </a:cubicBezTo>
                <a:cubicBezTo>
                  <a:pt x="4160762" y="1947333"/>
                  <a:pt x="4230914" y="2244876"/>
                  <a:pt x="4252685" y="2344057"/>
                </a:cubicBezTo>
                <a:cubicBezTo>
                  <a:pt x="4274456" y="2443238"/>
                  <a:pt x="4256313" y="2408162"/>
                  <a:pt x="4238171" y="2373086"/>
                </a:cubicBezTo>
              </a:path>
            </a:pathLst>
          </a:custGeom>
          <a:ln w="38100" cmpd="sng">
            <a:solidFill>
              <a:srgbClr val="C00000"/>
            </a:solidFill>
            <a:prstDash val="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TextBox 56"/>
          <p:cNvSpPr txBox="1"/>
          <p:nvPr/>
        </p:nvSpPr>
        <p:spPr>
          <a:xfrm>
            <a:off x="5643570" y="3071810"/>
            <a:ext cx="1643074" cy="369332"/>
          </a:xfrm>
          <a:prstGeom prst="rect">
            <a:avLst/>
          </a:prstGeom>
          <a:noFill/>
        </p:spPr>
        <p:txBody>
          <a:bodyPr wrap="square" rtlCol="0">
            <a:spAutoFit/>
          </a:bodyPr>
          <a:lstStyle/>
          <a:p>
            <a:pPr algn="ctr"/>
            <a:r>
              <a:rPr lang="en-GB" b="1" dirty="0" smtClean="0">
                <a:solidFill>
                  <a:srgbClr val="C00000"/>
                </a:solidFill>
              </a:rPr>
              <a:t>Http Response</a:t>
            </a:r>
            <a:endParaRPr lang="en-US" b="1" dirty="0">
              <a:solidFill>
                <a:srgbClr val="C00000"/>
              </a:solidFill>
            </a:endParaRPr>
          </a:p>
        </p:txBody>
      </p:sp>
      <p:sp>
        <p:nvSpPr>
          <p:cNvPr id="70" name="TextBox 69"/>
          <p:cNvSpPr txBox="1"/>
          <p:nvPr/>
        </p:nvSpPr>
        <p:spPr>
          <a:xfrm>
            <a:off x="1714480" y="5140123"/>
            <a:ext cx="1643074" cy="646331"/>
          </a:xfrm>
          <a:prstGeom prst="rect">
            <a:avLst/>
          </a:prstGeom>
          <a:noFill/>
        </p:spPr>
        <p:txBody>
          <a:bodyPr wrap="square" rtlCol="0">
            <a:spAutoFit/>
          </a:bodyPr>
          <a:lstStyle/>
          <a:p>
            <a:pPr algn="ctr"/>
            <a:r>
              <a:rPr lang="en-GB" b="1" dirty="0" smtClean="0">
                <a:solidFill>
                  <a:srgbClr val="C00000"/>
                </a:solidFill>
              </a:rPr>
              <a:t>Full Page Postback</a:t>
            </a:r>
            <a:endParaRPr lang="en-US" b="1" dirty="0">
              <a:solidFill>
                <a:srgbClr val="C00000"/>
              </a:solidFill>
            </a:endParaRPr>
          </a:p>
        </p:txBody>
      </p:sp>
      <p:grpSp>
        <p:nvGrpSpPr>
          <p:cNvPr id="74" name="Group 73"/>
          <p:cNvGrpSpPr/>
          <p:nvPr/>
        </p:nvGrpSpPr>
        <p:grpSpPr>
          <a:xfrm>
            <a:off x="3562963" y="4179429"/>
            <a:ext cx="2400060" cy="1191668"/>
            <a:chOff x="3562963" y="4179429"/>
            <a:chExt cx="2400060" cy="1191668"/>
          </a:xfrm>
        </p:grpSpPr>
        <p:sp>
          <p:nvSpPr>
            <p:cNvPr id="85" name="TextBox 84"/>
            <p:cNvSpPr txBox="1"/>
            <p:nvPr/>
          </p:nvSpPr>
          <p:spPr>
            <a:xfrm>
              <a:off x="3929058" y="4786322"/>
              <a:ext cx="1500198" cy="584775"/>
            </a:xfrm>
            <a:prstGeom prst="rect">
              <a:avLst/>
            </a:prstGeom>
            <a:noFill/>
          </p:spPr>
          <p:txBody>
            <a:bodyPr wrap="square" rtlCol="0">
              <a:spAutoFit/>
            </a:bodyPr>
            <a:lstStyle/>
            <a:p>
              <a:pPr algn="ctr"/>
              <a:r>
                <a:rPr lang="en-GB" sz="1600" b="1" dirty="0" smtClean="0">
                  <a:solidFill>
                    <a:srgbClr val="0E06AE"/>
                  </a:solidFill>
                </a:rPr>
                <a:t>Asynchronous Invoke</a:t>
              </a:r>
              <a:endParaRPr lang="en-US" sz="1600" b="1" dirty="0">
                <a:solidFill>
                  <a:srgbClr val="0E06AE"/>
                </a:solidFill>
              </a:endParaRPr>
            </a:p>
          </p:txBody>
        </p:sp>
        <p:sp>
          <p:nvSpPr>
            <p:cNvPr id="84" name="Freeform 83"/>
            <p:cNvSpPr/>
            <p:nvPr/>
          </p:nvSpPr>
          <p:spPr>
            <a:xfrm rot="20362267">
              <a:off x="3562963" y="4179429"/>
              <a:ext cx="2400060" cy="921657"/>
            </a:xfrm>
            <a:custGeom>
              <a:avLst/>
              <a:gdLst>
                <a:gd name="connsiteX0" fmla="*/ 0 w 3831772"/>
                <a:gd name="connsiteY0" fmla="*/ 0 h 921657"/>
                <a:gd name="connsiteX1" fmla="*/ 406400 w 3831772"/>
                <a:gd name="connsiteY1" fmla="*/ 232228 h 921657"/>
                <a:gd name="connsiteX2" fmla="*/ 1219200 w 3831772"/>
                <a:gd name="connsiteY2" fmla="*/ 551543 h 921657"/>
                <a:gd name="connsiteX3" fmla="*/ 2278743 w 3831772"/>
                <a:gd name="connsiteY3" fmla="*/ 783771 h 921657"/>
                <a:gd name="connsiteX4" fmla="*/ 3367315 w 3831772"/>
                <a:gd name="connsiteY4" fmla="*/ 899886 h 921657"/>
                <a:gd name="connsiteX5" fmla="*/ 3831772 w 3831772"/>
                <a:gd name="connsiteY5" fmla="*/ 914400 h 921657"/>
                <a:gd name="connsiteX6" fmla="*/ 3831772 w 3831772"/>
                <a:gd name="connsiteY6" fmla="*/ 914400 h 921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1772" h="921657">
                  <a:moveTo>
                    <a:pt x="0" y="0"/>
                  </a:moveTo>
                  <a:cubicBezTo>
                    <a:pt x="101600" y="70152"/>
                    <a:pt x="203200" y="140304"/>
                    <a:pt x="406400" y="232228"/>
                  </a:cubicBezTo>
                  <a:cubicBezTo>
                    <a:pt x="609600" y="324152"/>
                    <a:pt x="907143" y="459619"/>
                    <a:pt x="1219200" y="551543"/>
                  </a:cubicBezTo>
                  <a:cubicBezTo>
                    <a:pt x="1531257" y="643467"/>
                    <a:pt x="1920724" y="725714"/>
                    <a:pt x="2278743" y="783771"/>
                  </a:cubicBezTo>
                  <a:cubicBezTo>
                    <a:pt x="2636762" y="841828"/>
                    <a:pt x="3108477" y="878115"/>
                    <a:pt x="3367315" y="899886"/>
                  </a:cubicBezTo>
                  <a:cubicBezTo>
                    <a:pt x="3626153" y="921657"/>
                    <a:pt x="3831772" y="914400"/>
                    <a:pt x="3831772" y="914400"/>
                  </a:cubicBezTo>
                  <a:lnTo>
                    <a:pt x="3831772" y="914400"/>
                  </a:lnTo>
                </a:path>
              </a:pathLst>
            </a:custGeom>
            <a:ln w="25400">
              <a:solidFill>
                <a:srgbClr val="0E06AE"/>
              </a:solidFill>
              <a:prstDash val="dash"/>
              <a:headEnd type="none"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E06AE"/>
                </a:solidFill>
              </a:endParaRPr>
            </a:p>
          </p:txBody>
        </p:sp>
      </p:grpSp>
      <p:grpSp>
        <p:nvGrpSpPr>
          <p:cNvPr id="75" name="Group 74"/>
          <p:cNvGrpSpPr/>
          <p:nvPr/>
        </p:nvGrpSpPr>
        <p:grpSpPr>
          <a:xfrm>
            <a:off x="3571868" y="3643314"/>
            <a:ext cx="2400060" cy="921657"/>
            <a:chOff x="6443363" y="964721"/>
            <a:chExt cx="2400060" cy="921657"/>
          </a:xfrm>
        </p:grpSpPr>
        <p:sp>
          <p:nvSpPr>
            <p:cNvPr id="71" name="TextBox 70"/>
            <p:cNvSpPr txBox="1"/>
            <p:nvPr/>
          </p:nvSpPr>
          <p:spPr>
            <a:xfrm>
              <a:off x="7000892" y="1142984"/>
              <a:ext cx="1500198" cy="584775"/>
            </a:xfrm>
            <a:prstGeom prst="rect">
              <a:avLst/>
            </a:prstGeom>
            <a:noFill/>
          </p:spPr>
          <p:txBody>
            <a:bodyPr wrap="square" rtlCol="0">
              <a:spAutoFit/>
            </a:bodyPr>
            <a:lstStyle/>
            <a:p>
              <a:pPr algn="ctr"/>
              <a:r>
                <a:rPr lang="en-GB" sz="1600" b="1" dirty="0" smtClean="0">
                  <a:solidFill>
                    <a:srgbClr val="0E06AE"/>
                  </a:solidFill>
                </a:rPr>
                <a:t>Asynchronous Reply</a:t>
              </a:r>
              <a:endParaRPr lang="en-US" sz="1600" b="1" dirty="0">
                <a:solidFill>
                  <a:srgbClr val="0E06AE"/>
                </a:solidFill>
              </a:endParaRPr>
            </a:p>
          </p:txBody>
        </p:sp>
        <p:sp>
          <p:nvSpPr>
            <p:cNvPr id="72" name="Freeform 71"/>
            <p:cNvSpPr/>
            <p:nvPr/>
          </p:nvSpPr>
          <p:spPr>
            <a:xfrm rot="9660466">
              <a:off x="6443363" y="964721"/>
              <a:ext cx="2400060" cy="921657"/>
            </a:xfrm>
            <a:custGeom>
              <a:avLst/>
              <a:gdLst>
                <a:gd name="connsiteX0" fmla="*/ 0 w 3831772"/>
                <a:gd name="connsiteY0" fmla="*/ 0 h 921657"/>
                <a:gd name="connsiteX1" fmla="*/ 406400 w 3831772"/>
                <a:gd name="connsiteY1" fmla="*/ 232228 h 921657"/>
                <a:gd name="connsiteX2" fmla="*/ 1219200 w 3831772"/>
                <a:gd name="connsiteY2" fmla="*/ 551543 h 921657"/>
                <a:gd name="connsiteX3" fmla="*/ 2278743 w 3831772"/>
                <a:gd name="connsiteY3" fmla="*/ 783771 h 921657"/>
                <a:gd name="connsiteX4" fmla="*/ 3367315 w 3831772"/>
                <a:gd name="connsiteY4" fmla="*/ 899886 h 921657"/>
                <a:gd name="connsiteX5" fmla="*/ 3831772 w 3831772"/>
                <a:gd name="connsiteY5" fmla="*/ 914400 h 921657"/>
                <a:gd name="connsiteX6" fmla="*/ 3831772 w 3831772"/>
                <a:gd name="connsiteY6" fmla="*/ 914400 h 921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1772" h="921657">
                  <a:moveTo>
                    <a:pt x="0" y="0"/>
                  </a:moveTo>
                  <a:cubicBezTo>
                    <a:pt x="101600" y="70152"/>
                    <a:pt x="203200" y="140304"/>
                    <a:pt x="406400" y="232228"/>
                  </a:cubicBezTo>
                  <a:cubicBezTo>
                    <a:pt x="609600" y="324152"/>
                    <a:pt x="907143" y="459619"/>
                    <a:pt x="1219200" y="551543"/>
                  </a:cubicBezTo>
                  <a:cubicBezTo>
                    <a:pt x="1531257" y="643467"/>
                    <a:pt x="1920724" y="725714"/>
                    <a:pt x="2278743" y="783771"/>
                  </a:cubicBezTo>
                  <a:cubicBezTo>
                    <a:pt x="2636762" y="841828"/>
                    <a:pt x="3108477" y="878115"/>
                    <a:pt x="3367315" y="899886"/>
                  </a:cubicBezTo>
                  <a:cubicBezTo>
                    <a:pt x="3626153" y="921657"/>
                    <a:pt x="3831772" y="914400"/>
                    <a:pt x="3831772" y="914400"/>
                  </a:cubicBezTo>
                  <a:lnTo>
                    <a:pt x="3831772" y="914400"/>
                  </a:lnTo>
                </a:path>
              </a:pathLst>
            </a:custGeom>
            <a:ln w="25400">
              <a:solidFill>
                <a:srgbClr val="0E06AE"/>
              </a:solidFill>
              <a:prstDash val="dash"/>
              <a:headEnd type="none"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E06AE"/>
                </a:solidFill>
              </a:endParaRP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642910" y="1785926"/>
            <a:ext cx="2143140" cy="1714512"/>
            <a:chOff x="428596" y="500042"/>
            <a:chExt cx="2143140" cy="1714512"/>
          </a:xfrm>
        </p:grpSpPr>
        <p:grpSp>
          <p:nvGrpSpPr>
            <p:cNvPr id="35" name="Group 34"/>
            <p:cNvGrpSpPr/>
            <p:nvPr/>
          </p:nvGrpSpPr>
          <p:grpSpPr>
            <a:xfrm>
              <a:off x="428596" y="500042"/>
              <a:ext cx="2143140" cy="1714512"/>
              <a:chOff x="428596" y="500042"/>
              <a:chExt cx="2316908" cy="2071702"/>
            </a:xfrm>
          </p:grpSpPr>
          <p:sp>
            <p:nvSpPr>
              <p:cNvPr id="5" name="Rounded Rectangle 4"/>
              <p:cNvSpPr/>
              <p:nvPr/>
            </p:nvSpPr>
            <p:spPr>
              <a:xfrm>
                <a:off x="428596" y="500042"/>
                <a:ext cx="2316908" cy="2071702"/>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TextBox 5"/>
              <p:cNvSpPr txBox="1"/>
              <p:nvPr/>
            </p:nvSpPr>
            <p:spPr>
              <a:xfrm>
                <a:off x="556764" y="500044"/>
                <a:ext cx="1802589" cy="316112"/>
              </a:xfrm>
              <a:prstGeom prst="rect">
                <a:avLst/>
              </a:prstGeom>
              <a:noFill/>
            </p:spPr>
            <p:txBody>
              <a:bodyPr wrap="square" rtlCol="0">
                <a:spAutoFit/>
              </a:bodyPr>
              <a:lstStyle/>
              <a:p>
                <a:r>
                  <a:rPr lang="en-GB" sz="1100" dirty="0" err="1" smtClean="0">
                    <a:solidFill>
                      <a:schemeClr val="accent3">
                        <a:lumMod val="75000"/>
                      </a:schemeClr>
                    </a:solidFill>
                  </a:rPr>
                  <a:t>Smart.Platform.Windows</a:t>
                </a:r>
                <a:endParaRPr lang="en-GB" sz="1100" dirty="0" smtClean="0">
                  <a:solidFill>
                    <a:schemeClr val="accent3">
                      <a:lumMod val="75000"/>
                    </a:schemeClr>
                  </a:solidFill>
                </a:endParaRPr>
              </a:p>
            </p:txBody>
          </p:sp>
        </p:grpSp>
        <p:grpSp>
          <p:nvGrpSpPr>
            <p:cNvPr id="36" name="Group 35"/>
            <p:cNvGrpSpPr/>
            <p:nvPr/>
          </p:nvGrpSpPr>
          <p:grpSpPr>
            <a:xfrm>
              <a:off x="571472" y="857232"/>
              <a:ext cx="1785950" cy="1143008"/>
              <a:chOff x="571472" y="857232"/>
              <a:chExt cx="1785950" cy="1143008"/>
            </a:xfrm>
          </p:grpSpPr>
          <p:grpSp>
            <p:nvGrpSpPr>
              <p:cNvPr id="3" name="Group 6"/>
              <p:cNvGrpSpPr/>
              <p:nvPr/>
            </p:nvGrpSpPr>
            <p:grpSpPr>
              <a:xfrm>
                <a:off x="571472" y="857232"/>
                <a:ext cx="1785950" cy="1143008"/>
                <a:chOff x="3000364" y="214290"/>
                <a:chExt cx="2143140" cy="1571636"/>
              </a:xfrm>
            </p:grpSpPr>
            <p:sp>
              <p:nvSpPr>
                <p:cNvPr id="43" name="Rounded Rectangle 42"/>
                <p:cNvSpPr/>
                <p:nvPr/>
              </p:nvSpPr>
              <p:spPr>
                <a:xfrm>
                  <a:off x="3000364" y="214290"/>
                  <a:ext cx="2071702" cy="1571636"/>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4" name="TextBox 43"/>
                <p:cNvSpPr txBox="1"/>
                <p:nvPr/>
              </p:nvSpPr>
              <p:spPr>
                <a:xfrm>
                  <a:off x="3128532" y="214292"/>
                  <a:ext cx="2014972" cy="261610"/>
                </a:xfrm>
                <a:prstGeom prst="rect">
                  <a:avLst/>
                </a:prstGeom>
                <a:noFill/>
              </p:spPr>
              <p:txBody>
                <a:bodyPr wrap="square" rtlCol="0">
                  <a:spAutoFit/>
                </a:bodyPr>
                <a:lstStyle/>
                <a:p>
                  <a:r>
                    <a:rPr lang="en-GB" sz="1100" dirty="0" smtClean="0">
                      <a:solidFill>
                        <a:schemeClr val="accent3">
                          <a:lumMod val="75000"/>
                        </a:schemeClr>
                      </a:solidFill>
                    </a:rPr>
                    <a:t>Forms</a:t>
                  </a:r>
                </a:p>
              </p:txBody>
            </p:sp>
          </p:grpSp>
          <p:sp>
            <p:nvSpPr>
              <p:cNvPr id="23" name="Round Diagonal Corner Rectangle 22"/>
              <p:cNvSpPr/>
              <p:nvPr/>
            </p:nvSpPr>
            <p:spPr>
              <a:xfrm>
                <a:off x="857224" y="1214422"/>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Countries</a:t>
                </a:r>
              </a:p>
              <a:p>
                <a:pPr algn="ctr"/>
                <a:r>
                  <a:rPr lang="en-GB" sz="1000" dirty="0" err="1" smtClean="0">
                    <a:solidFill>
                      <a:schemeClr val="tx1"/>
                    </a:solidFill>
                  </a:rPr>
                  <a:t>ComboBox</a:t>
                </a:r>
                <a:endParaRPr lang="en-US" sz="1000" dirty="0">
                  <a:solidFill>
                    <a:schemeClr val="tx1"/>
                  </a:solidFill>
                </a:endParaRPr>
              </a:p>
            </p:txBody>
          </p:sp>
        </p:grpSp>
      </p:grpSp>
      <p:sp>
        <p:nvSpPr>
          <p:cNvPr id="24" name="Round Diagonal Corner Rectangle 23"/>
          <p:cNvSpPr/>
          <p:nvPr/>
        </p:nvSpPr>
        <p:spPr>
          <a:xfrm>
            <a:off x="1071538" y="1142984"/>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ComboBox</a:t>
            </a:r>
            <a:endParaRPr lang="en-US" sz="1000" dirty="0">
              <a:solidFill>
                <a:schemeClr val="tx1"/>
              </a:solidFill>
            </a:endParaRPr>
          </a:p>
        </p:txBody>
      </p:sp>
      <p:grpSp>
        <p:nvGrpSpPr>
          <p:cNvPr id="54" name="Group 53"/>
          <p:cNvGrpSpPr/>
          <p:nvPr/>
        </p:nvGrpSpPr>
        <p:grpSpPr>
          <a:xfrm>
            <a:off x="3071802" y="1571612"/>
            <a:ext cx="2928958" cy="1928826"/>
            <a:chOff x="3714744" y="500042"/>
            <a:chExt cx="2928958" cy="1928826"/>
          </a:xfrm>
        </p:grpSpPr>
        <p:grpSp>
          <p:nvGrpSpPr>
            <p:cNvPr id="52" name="Group 51"/>
            <p:cNvGrpSpPr/>
            <p:nvPr/>
          </p:nvGrpSpPr>
          <p:grpSpPr>
            <a:xfrm>
              <a:off x="3714744" y="500042"/>
              <a:ext cx="2928958" cy="1928826"/>
              <a:chOff x="3714744" y="500042"/>
              <a:chExt cx="2928958" cy="1928826"/>
            </a:xfrm>
          </p:grpSpPr>
          <p:sp>
            <p:nvSpPr>
              <p:cNvPr id="29" name="Rounded Rectangle 28"/>
              <p:cNvSpPr/>
              <p:nvPr/>
            </p:nvSpPr>
            <p:spPr>
              <a:xfrm>
                <a:off x="3714744" y="500042"/>
                <a:ext cx="2857520" cy="1928826"/>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0" name="TextBox 29"/>
              <p:cNvSpPr txBox="1"/>
              <p:nvPr/>
            </p:nvSpPr>
            <p:spPr>
              <a:xfrm>
                <a:off x="3842912" y="500044"/>
                <a:ext cx="2800790" cy="261610"/>
              </a:xfrm>
              <a:prstGeom prst="rect">
                <a:avLst/>
              </a:prstGeom>
              <a:noFill/>
            </p:spPr>
            <p:txBody>
              <a:bodyPr wrap="square" rtlCol="0">
                <a:spAutoFit/>
              </a:bodyPr>
              <a:lstStyle/>
              <a:p>
                <a:r>
                  <a:rPr lang="en-GB" sz="1100" dirty="0" err="1" smtClean="0">
                    <a:solidFill>
                      <a:schemeClr val="accent3">
                        <a:lumMod val="75000"/>
                      </a:schemeClr>
                    </a:solidFill>
                  </a:rPr>
                  <a:t>Smart.Platform.Globalization.Countries</a:t>
                </a:r>
                <a:endParaRPr lang="en-GB" sz="1100" dirty="0" smtClean="0">
                  <a:solidFill>
                    <a:schemeClr val="accent3">
                      <a:lumMod val="75000"/>
                    </a:schemeClr>
                  </a:solidFill>
                </a:endParaRPr>
              </a:p>
            </p:txBody>
          </p:sp>
        </p:grpSp>
        <p:grpSp>
          <p:nvGrpSpPr>
            <p:cNvPr id="53" name="Group 52"/>
            <p:cNvGrpSpPr/>
            <p:nvPr/>
          </p:nvGrpSpPr>
          <p:grpSpPr>
            <a:xfrm>
              <a:off x="4071934" y="957188"/>
              <a:ext cx="2428892" cy="1257366"/>
              <a:chOff x="4071934" y="957188"/>
              <a:chExt cx="2428892" cy="1257366"/>
            </a:xfrm>
          </p:grpSpPr>
          <p:sp>
            <p:nvSpPr>
              <p:cNvPr id="25" name="Round Diagonal Corner Rectangle 24"/>
              <p:cNvSpPr/>
              <p:nvPr/>
            </p:nvSpPr>
            <p:spPr>
              <a:xfrm>
                <a:off x="4071934" y="1000108"/>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Countries</a:t>
                </a:r>
              </a:p>
            </p:txBody>
          </p:sp>
          <p:sp>
            <p:nvSpPr>
              <p:cNvPr id="26" name="Round Diagonal Corner Rectangle 25"/>
              <p:cNvSpPr/>
              <p:nvPr/>
            </p:nvSpPr>
            <p:spPr>
              <a:xfrm>
                <a:off x="4071934" y="1857364"/>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Country</a:t>
                </a:r>
              </a:p>
            </p:txBody>
          </p:sp>
          <p:grpSp>
            <p:nvGrpSpPr>
              <p:cNvPr id="39" name="Group 38"/>
              <p:cNvGrpSpPr/>
              <p:nvPr/>
            </p:nvGrpSpPr>
            <p:grpSpPr>
              <a:xfrm>
                <a:off x="5500694" y="957188"/>
                <a:ext cx="1000132" cy="757300"/>
                <a:chOff x="5429256" y="1643050"/>
                <a:chExt cx="1000132" cy="757300"/>
              </a:xfrm>
            </p:grpSpPr>
            <p:pic>
              <p:nvPicPr>
                <p:cNvPr id="7" name="Picture 2" descr="C:\Documents and Settings\Dave\Desktop\resources.png"/>
                <p:cNvPicPr>
                  <a:picLocks noChangeAspect="1" noChangeArrowheads="1"/>
                </p:cNvPicPr>
                <p:nvPr/>
              </p:nvPicPr>
              <p:blipFill>
                <a:blip r:embed="rId2"/>
                <a:srcRect/>
                <a:stretch>
                  <a:fillRect/>
                </a:stretch>
              </p:blipFill>
              <p:spPr bwMode="auto">
                <a:xfrm>
                  <a:off x="5715008" y="1643050"/>
                  <a:ext cx="431800" cy="419100"/>
                </a:xfrm>
                <a:prstGeom prst="rect">
                  <a:avLst/>
                </a:prstGeom>
                <a:noFill/>
              </p:spPr>
            </p:pic>
            <p:sp>
              <p:nvSpPr>
                <p:cNvPr id="38" name="TextBox 37"/>
                <p:cNvSpPr txBox="1"/>
                <p:nvPr/>
              </p:nvSpPr>
              <p:spPr>
                <a:xfrm>
                  <a:off x="5429256" y="2000240"/>
                  <a:ext cx="1000132" cy="400110"/>
                </a:xfrm>
                <a:prstGeom prst="rect">
                  <a:avLst/>
                </a:prstGeom>
                <a:noFill/>
              </p:spPr>
              <p:txBody>
                <a:bodyPr wrap="square" rtlCol="0">
                  <a:spAutoFit/>
                </a:bodyPr>
                <a:lstStyle/>
                <a:p>
                  <a:pPr algn="ctr"/>
                  <a:r>
                    <a:rPr lang="en-GB" sz="1000" dirty="0" smtClean="0"/>
                    <a:t>Countries Data Resource Files</a:t>
                  </a:r>
                  <a:endParaRPr lang="en-US" sz="1000" dirty="0"/>
                </a:p>
              </p:txBody>
            </p:sp>
          </p:grpSp>
          <p:grpSp>
            <p:nvGrpSpPr>
              <p:cNvPr id="49" name="Group 48"/>
              <p:cNvGrpSpPr/>
              <p:nvPr/>
            </p:nvGrpSpPr>
            <p:grpSpPr>
              <a:xfrm>
                <a:off x="4500562" y="1357298"/>
                <a:ext cx="536579" cy="500066"/>
                <a:chOff x="5749933" y="3251199"/>
                <a:chExt cx="536579" cy="500066"/>
              </a:xfrm>
              <a:effectLst>
                <a:outerShdw blurRad="50800" dist="38100" dir="2700000" algn="tl" rotWithShape="0">
                  <a:prstClr val="black">
                    <a:alpha val="40000"/>
                  </a:prstClr>
                </a:outerShdw>
              </a:effectLst>
            </p:grpSpPr>
            <p:grpSp>
              <p:nvGrpSpPr>
                <p:cNvPr id="41" name="Group 50"/>
                <p:cNvGrpSpPr/>
                <p:nvPr/>
              </p:nvGrpSpPr>
              <p:grpSpPr>
                <a:xfrm>
                  <a:off x="5749933" y="3251199"/>
                  <a:ext cx="142876" cy="500066"/>
                  <a:chOff x="4286248" y="2143116"/>
                  <a:chExt cx="142876" cy="500066"/>
                </a:xfrm>
              </p:grpSpPr>
              <p:sp>
                <p:nvSpPr>
                  <p:cNvPr id="46" name="Diamond 45"/>
                  <p:cNvSpPr/>
                  <p:nvPr/>
                </p:nvSpPr>
                <p:spPr>
                  <a:xfrm>
                    <a:off x="4286248" y="2500306"/>
                    <a:ext cx="142876" cy="14287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p:nvCxnSpPr>
                <p:spPr>
                  <a:xfrm rot="5400000" flipH="1" flipV="1">
                    <a:off x="4144166" y="2356636"/>
                    <a:ext cx="428628"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5857884" y="3286124"/>
                  <a:ext cx="428628" cy="246221"/>
                </a:xfrm>
                <a:prstGeom prst="rect">
                  <a:avLst/>
                </a:prstGeom>
                <a:noFill/>
              </p:spPr>
              <p:txBody>
                <a:bodyPr wrap="square" rtlCol="0">
                  <a:spAutoFit/>
                </a:bodyPr>
                <a:lstStyle/>
                <a:p>
                  <a:r>
                    <a:rPr lang="en-GB" sz="1000" dirty="0" smtClean="0"/>
                    <a:t>1..*</a:t>
                  </a:r>
                </a:p>
              </p:txBody>
            </p:sp>
          </p:grpSp>
          <p:cxnSp>
            <p:nvCxnSpPr>
              <p:cNvPr id="20" name="Straight Arrow Connector 19"/>
              <p:cNvCxnSpPr/>
              <p:nvPr/>
            </p:nvCxnSpPr>
            <p:spPr>
              <a:xfrm>
                <a:off x="5072066" y="1214422"/>
                <a:ext cx="642942" cy="1588"/>
              </a:xfrm>
              <a:prstGeom prst="straightConnector1">
                <a:avLst/>
              </a:prstGeom>
              <a:ln>
                <a:headEnd type="none"/>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cxnSp>
        <p:nvCxnSpPr>
          <p:cNvPr id="56" name="Straight Arrow Connector 55"/>
          <p:cNvCxnSpPr/>
          <p:nvPr/>
        </p:nvCxnSpPr>
        <p:spPr>
          <a:xfrm rot="5400000" flipH="1" flipV="1">
            <a:off x="1072332" y="1999446"/>
            <a:ext cx="1000132" cy="1588"/>
          </a:xfrm>
          <a:prstGeom prst="straightConnector1">
            <a:avLst/>
          </a:prstGeom>
          <a:ln>
            <a:headEnd type="none"/>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2071670" y="2285992"/>
            <a:ext cx="1357322" cy="430216"/>
            <a:chOff x="4572000" y="571480"/>
            <a:chExt cx="1357322" cy="430216"/>
          </a:xfrm>
          <a:effectLst>
            <a:outerShdw blurRad="50800" dist="38100" dir="2700000" algn="tl" rotWithShape="0">
              <a:prstClr val="black">
                <a:alpha val="40000"/>
              </a:prstClr>
            </a:outerShdw>
          </a:effectLst>
        </p:grpSpPr>
        <p:cxnSp>
          <p:nvCxnSpPr>
            <p:cNvPr id="60" name="Straight Arrow Connector 59"/>
            <p:cNvCxnSpPr/>
            <p:nvPr/>
          </p:nvCxnSpPr>
          <p:spPr>
            <a:xfrm>
              <a:off x="5357818" y="571480"/>
              <a:ext cx="571504" cy="1588"/>
            </a:xfrm>
            <a:prstGeom prst="straightConnector1">
              <a:avLst/>
            </a:prstGeom>
            <a:ln>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4572000" y="1000108"/>
              <a:ext cx="785818" cy="1588"/>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flipH="1" flipV="1">
              <a:off x="5144202" y="785096"/>
              <a:ext cx="429262" cy="2029"/>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Arrow Connector 55"/>
          <p:cNvCxnSpPr/>
          <p:nvPr/>
        </p:nvCxnSpPr>
        <p:spPr>
          <a:xfrm>
            <a:off x="214250" y="857232"/>
            <a:ext cx="135735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000100" y="611011"/>
            <a:ext cx="582484" cy="246221"/>
          </a:xfrm>
          <a:prstGeom prst="rect">
            <a:avLst/>
          </a:prstGeom>
          <a:noFill/>
        </p:spPr>
        <p:txBody>
          <a:bodyPr wrap="square" rtlCol="0">
            <a:spAutoFit/>
          </a:bodyPr>
          <a:lstStyle/>
          <a:p>
            <a:pPr algn="r"/>
            <a:r>
              <a:rPr lang="en-GB" sz="1000" b="1" dirty="0" smtClean="0"/>
              <a:t>New()</a:t>
            </a:r>
          </a:p>
        </p:txBody>
      </p:sp>
      <p:grpSp>
        <p:nvGrpSpPr>
          <p:cNvPr id="68" name="Group 67"/>
          <p:cNvGrpSpPr/>
          <p:nvPr/>
        </p:nvGrpSpPr>
        <p:grpSpPr>
          <a:xfrm>
            <a:off x="1071538" y="571480"/>
            <a:ext cx="2225526" cy="428629"/>
            <a:chOff x="1071538" y="857232"/>
            <a:chExt cx="2225526" cy="428629"/>
          </a:xfrm>
        </p:grpSpPr>
        <p:sp>
          <p:nvSpPr>
            <p:cNvPr id="155" name="TextBox 154"/>
            <p:cNvSpPr txBox="1"/>
            <p:nvPr/>
          </p:nvSpPr>
          <p:spPr>
            <a:xfrm>
              <a:off x="1071538" y="857232"/>
              <a:ext cx="2225526" cy="400110"/>
            </a:xfrm>
            <a:prstGeom prst="rect">
              <a:avLst/>
            </a:prstGeom>
            <a:noFill/>
          </p:spPr>
          <p:txBody>
            <a:bodyPr wrap="square" rtlCol="0">
              <a:spAutoFit/>
            </a:bodyPr>
            <a:lstStyle/>
            <a:p>
              <a:pPr algn="r"/>
              <a:r>
                <a:rPr lang="en-GB" sz="1000" dirty="0" err="1" smtClean="0">
                  <a:solidFill>
                    <a:srgbClr val="0000FF"/>
                  </a:solidFill>
                </a:rPr>
                <a:t>DropDownStyle</a:t>
              </a:r>
              <a:r>
                <a:rPr lang="en-GB" sz="1000" dirty="0" smtClean="0">
                  <a:solidFill>
                    <a:srgbClr val="0000FF"/>
                  </a:solidFill>
                </a:rPr>
                <a:t> = </a:t>
              </a:r>
              <a:r>
                <a:rPr lang="en-GB" sz="1000" dirty="0" err="1" smtClean="0">
                  <a:solidFill>
                    <a:srgbClr val="0000FF"/>
                  </a:solidFill>
                </a:rPr>
                <a:t>ComboBoxStyle.DropDownList</a:t>
              </a:r>
              <a:endParaRPr lang="en-GB" sz="1000" dirty="0" smtClean="0">
                <a:solidFill>
                  <a:srgbClr val="0000FF"/>
                </a:solidFill>
              </a:endParaRPr>
            </a:p>
          </p:txBody>
        </p:sp>
        <p:cxnSp>
          <p:nvCxnSpPr>
            <p:cNvPr id="67" name="Straight Arrow Connector 66"/>
            <p:cNvCxnSpPr/>
            <p:nvPr/>
          </p:nvCxnSpPr>
          <p:spPr>
            <a:xfrm rot="10800000">
              <a:off x="1643042" y="1285860"/>
              <a:ext cx="1357321"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8" name="Group 77"/>
          <p:cNvGrpSpPr/>
          <p:nvPr/>
        </p:nvGrpSpPr>
        <p:grpSpPr>
          <a:xfrm>
            <a:off x="3929058" y="71414"/>
            <a:ext cx="1000132" cy="6643710"/>
            <a:chOff x="3929058" y="71414"/>
            <a:chExt cx="1000132" cy="6643710"/>
          </a:xfrm>
        </p:grpSpPr>
        <p:grpSp>
          <p:nvGrpSpPr>
            <p:cNvPr id="9" name="Group 70"/>
            <p:cNvGrpSpPr/>
            <p:nvPr/>
          </p:nvGrpSpPr>
          <p:grpSpPr>
            <a:xfrm>
              <a:off x="3929058" y="71414"/>
              <a:ext cx="1000132" cy="6643710"/>
              <a:chOff x="7715272" y="357166"/>
              <a:chExt cx="1000132" cy="6643710"/>
            </a:xfrm>
          </p:grpSpPr>
          <p:sp>
            <p:nvSpPr>
              <p:cNvPr id="144" name="Round Diagonal Corner Rectangle 143"/>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Countries</a:t>
                </a:r>
                <a:endParaRPr lang="en-US" sz="1000" dirty="0">
                  <a:solidFill>
                    <a:schemeClr val="tx1"/>
                  </a:solidFill>
                </a:endParaRPr>
              </a:p>
            </p:txBody>
          </p:sp>
          <p:cxnSp>
            <p:nvCxnSpPr>
              <p:cNvPr id="146" name="Straight Connector 145"/>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77" name="Rectangle 76"/>
            <p:cNvSpPr/>
            <p:nvPr/>
          </p:nvSpPr>
          <p:spPr>
            <a:xfrm flipH="1">
              <a:off x="4429159" y="1571612"/>
              <a:ext cx="71402"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0" name="Group 79"/>
          <p:cNvGrpSpPr/>
          <p:nvPr/>
        </p:nvGrpSpPr>
        <p:grpSpPr>
          <a:xfrm>
            <a:off x="1071506" y="71414"/>
            <a:ext cx="1000164" cy="6643714"/>
            <a:chOff x="1071506" y="71414"/>
            <a:chExt cx="1000164" cy="6643714"/>
          </a:xfrm>
        </p:grpSpPr>
        <p:grpSp>
          <p:nvGrpSpPr>
            <p:cNvPr id="11" name="Group 70"/>
            <p:cNvGrpSpPr/>
            <p:nvPr/>
          </p:nvGrpSpPr>
          <p:grpSpPr>
            <a:xfrm>
              <a:off x="1071506" y="71414"/>
              <a:ext cx="1000164" cy="6643714"/>
              <a:chOff x="7715208" y="357166"/>
              <a:chExt cx="1000164" cy="6643714"/>
            </a:xfrm>
          </p:grpSpPr>
          <p:sp>
            <p:nvSpPr>
              <p:cNvPr id="131" name="Round Diagonal Corner Rectangle 130"/>
              <p:cNvSpPr/>
              <p:nvPr/>
            </p:nvSpPr>
            <p:spPr>
              <a:xfrm>
                <a:off x="7715208" y="357166"/>
                <a:ext cx="100016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Countries</a:t>
                </a:r>
              </a:p>
              <a:p>
                <a:pPr algn="ctr"/>
                <a:r>
                  <a:rPr lang="en-GB" sz="1000" dirty="0" err="1" smtClean="0">
                    <a:solidFill>
                      <a:schemeClr val="tx1"/>
                    </a:solidFill>
                  </a:rPr>
                  <a:t>ComboBox</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79" name="Rectangle 78"/>
            <p:cNvSpPr/>
            <p:nvPr/>
          </p:nvSpPr>
          <p:spPr>
            <a:xfrm flipH="1">
              <a:off x="1571601" y="857232"/>
              <a:ext cx="71440" cy="25003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2" name="Group 81"/>
          <p:cNvGrpSpPr/>
          <p:nvPr/>
        </p:nvGrpSpPr>
        <p:grpSpPr>
          <a:xfrm>
            <a:off x="2500298" y="71414"/>
            <a:ext cx="1000132" cy="6643710"/>
            <a:chOff x="2500298" y="71414"/>
            <a:chExt cx="1000132" cy="6643710"/>
          </a:xfrm>
        </p:grpSpPr>
        <p:grpSp>
          <p:nvGrpSpPr>
            <p:cNvPr id="13" name="Group 70"/>
            <p:cNvGrpSpPr/>
            <p:nvPr/>
          </p:nvGrpSpPr>
          <p:grpSpPr>
            <a:xfrm>
              <a:off x="2500298" y="71414"/>
              <a:ext cx="1000132" cy="6643710"/>
              <a:chOff x="7715272" y="357166"/>
              <a:chExt cx="1000132" cy="6643710"/>
            </a:xfrm>
          </p:grpSpPr>
          <p:sp>
            <p:nvSpPr>
              <p:cNvPr id="120" name="Round Diagonal Corner Rectangle 119"/>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ComboBox</a:t>
                </a:r>
                <a:endParaRPr lang="en-GB" sz="1000" dirty="0" smtClean="0">
                  <a:solidFill>
                    <a:schemeClr val="tx1"/>
                  </a:solidFill>
                </a:endParaRP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81" name="Rectangle 80"/>
            <p:cNvSpPr/>
            <p:nvPr/>
          </p:nvSpPr>
          <p:spPr>
            <a:xfrm flipH="1">
              <a:off x="3000401" y="1000108"/>
              <a:ext cx="71400" cy="221457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66" name="Group 65"/>
          <p:cNvGrpSpPr/>
          <p:nvPr/>
        </p:nvGrpSpPr>
        <p:grpSpPr>
          <a:xfrm>
            <a:off x="1632094" y="1071546"/>
            <a:ext cx="1368270" cy="246221"/>
            <a:chOff x="1632094" y="1468267"/>
            <a:chExt cx="1368270" cy="246221"/>
          </a:xfrm>
        </p:grpSpPr>
        <p:sp>
          <p:nvSpPr>
            <p:cNvPr id="58" name="TextBox 57"/>
            <p:cNvSpPr txBox="1"/>
            <p:nvPr/>
          </p:nvSpPr>
          <p:spPr>
            <a:xfrm>
              <a:off x="1632094" y="1468267"/>
              <a:ext cx="1368270" cy="246221"/>
            </a:xfrm>
            <a:prstGeom prst="rect">
              <a:avLst/>
            </a:prstGeom>
            <a:noFill/>
          </p:spPr>
          <p:txBody>
            <a:bodyPr wrap="square" rtlCol="0">
              <a:spAutoFit/>
            </a:bodyPr>
            <a:lstStyle/>
            <a:p>
              <a:pPr algn="r"/>
              <a:r>
                <a:rPr lang="en-GB" sz="1000" dirty="0" err="1" smtClean="0"/>
                <a:t>Items.Clear</a:t>
              </a:r>
              <a:r>
                <a:rPr lang="en-GB" sz="1000" dirty="0" smtClean="0"/>
                <a:t>()</a:t>
              </a:r>
            </a:p>
          </p:txBody>
        </p:sp>
        <p:cxnSp>
          <p:nvCxnSpPr>
            <p:cNvPr id="59" name="Straight Arrow Connector 58"/>
            <p:cNvCxnSpPr/>
            <p:nvPr/>
          </p:nvCxnSpPr>
          <p:spPr>
            <a:xfrm rot="10800000">
              <a:off x="1643042" y="1714486"/>
              <a:ext cx="1357321"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1643042" y="1357298"/>
            <a:ext cx="2786082" cy="531973"/>
            <a:chOff x="1643042" y="1825457"/>
            <a:chExt cx="2786082" cy="531973"/>
          </a:xfrm>
        </p:grpSpPr>
        <p:cxnSp>
          <p:nvCxnSpPr>
            <p:cNvPr id="60" name="Straight Arrow Connector 59"/>
            <p:cNvCxnSpPr/>
            <p:nvPr/>
          </p:nvCxnSpPr>
          <p:spPr>
            <a:xfrm rot="10800000">
              <a:off x="1643042" y="2071678"/>
              <a:ext cx="2786080"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0800000" flipH="1">
              <a:off x="1643044" y="2357428"/>
              <a:ext cx="2786080"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786182" y="1825457"/>
              <a:ext cx="642942" cy="246221"/>
            </a:xfrm>
            <a:prstGeom prst="rect">
              <a:avLst/>
            </a:prstGeom>
            <a:noFill/>
          </p:spPr>
          <p:txBody>
            <a:bodyPr wrap="square" rtlCol="0">
              <a:spAutoFit/>
            </a:bodyPr>
            <a:lstStyle/>
            <a:p>
              <a:pPr algn="r"/>
              <a:r>
                <a:rPr lang="en-GB" sz="1000" dirty="0" smtClean="0"/>
                <a:t>Items</a:t>
              </a:r>
            </a:p>
          </p:txBody>
        </p:sp>
        <p:sp>
          <p:nvSpPr>
            <p:cNvPr id="65" name="TextBox 64"/>
            <p:cNvSpPr txBox="1"/>
            <p:nvPr/>
          </p:nvSpPr>
          <p:spPr>
            <a:xfrm>
              <a:off x="3786182" y="2111209"/>
              <a:ext cx="642942" cy="246221"/>
            </a:xfrm>
            <a:prstGeom prst="rect">
              <a:avLst/>
            </a:prstGeom>
            <a:noFill/>
          </p:spPr>
          <p:txBody>
            <a:bodyPr wrap="square" rtlCol="0">
              <a:spAutoFit/>
            </a:bodyPr>
            <a:lstStyle/>
            <a:p>
              <a:pPr algn="r"/>
              <a:r>
                <a:rPr lang="en-GB" sz="1000" dirty="0" err="1" smtClean="0"/>
                <a:t>ArrayList</a:t>
              </a:r>
              <a:endParaRPr lang="en-GB" sz="1000" dirty="0" smtClean="0"/>
            </a:p>
          </p:txBody>
        </p:sp>
      </p:grpSp>
      <p:grpSp>
        <p:nvGrpSpPr>
          <p:cNvPr id="72" name="Group 89"/>
          <p:cNvGrpSpPr/>
          <p:nvPr/>
        </p:nvGrpSpPr>
        <p:grpSpPr>
          <a:xfrm>
            <a:off x="1714448" y="2000240"/>
            <a:ext cx="3429056" cy="1000132"/>
            <a:chOff x="1785918" y="2325523"/>
            <a:chExt cx="3429056" cy="1000132"/>
          </a:xfrm>
        </p:grpSpPr>
        <p:sp>
          <p:nvSpPr>
            <p:cNvPr id="73" name="Rectangle 72"/>
            <p:cNvSpPr/>
            <p:nvPr/>
          </p:nvSpPr>
          <p:spPr>
            <a:xfrm>
              <a:off x="1785918" y="2357429"/>
              <a:ext cx="3214742" cy="968226"/>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1857356" y="2325523"/>
              <a:ext cx="3357618" cy="276999"/>
            </a:xfrm>
            <a:prstGeom prst="rect">
              <a:avLst/>
            </a:prstGeom>
            <a:noFill/>
          </p:spPr>
          <p:txBody>
            <a:bodyPr wrap="square" rtlCol="0">
              <a:spAutoFit/>
            </a:bodyPr>
            <a:lstStyle/>
            <a:p>
              <a:r>
                <a:rPr lang="en-GB" sz="1200" b="1" dirty="0" smtClean="0">
                  <a:solidFill>
                    <a:srgbClr val="00B050"/>
                  </a:solidFill>
                </a:rPr>
                <a:t>[FOR EACH country IN Items]</a:t>
              </a:r>
              <a:endParaRPr lang="en-US" sz="1200" b="1" dirty="0" smtClean="0">
                <a:solidFill>
                  <a:srgbClr val="00B050"/>
                </a:solidFill>
              </a:endParaRPr>
            </a:p>
          </p:txBody>
        </p:sp>
      </p:grpSp>
      <p:grpSp>
        <p:nvGrpSpPr>
          <p:cNvPr id="75" name="Group 74"/>
          <p:cNvGrpSpPr/>
          <p:nvPr/>
        </p:nvGrpSpPr>
        <p:grpSpPr>
          <a:xfrm>
            <a:off x="1643042" y="2643182"/>
            <a:ext cx="1368270" cy="246221"/>
            <a:chOff x="1632094" y="1468267"/>
            <a:chExt cx="1368270" cy="246221"/>
          </a:xfrm>
        </p:grpSpPr>
        <p:sp>
          <p:nvSpPr>
            <p:cNvPr id="76" name="TextBox 75"/>
            <p:cNvSpPr txBox="1"/>
            <p:nvPr/>
          </p:nvSpPr>
          <p:spPr>
            <a:xfrm>
              <a:off x="1632094" y="1468267"/>
              <a:ext cx="1368270" cy="246221"/>
            </a:xfrm>
            <a:prstGeom prst="rect">
              <a:avLst/>
            </a:prstGeom>
            <a:noFill/>
          </p:spPr>
          <p:txBody>
            <a:bodyPr wrap="square" rtlCol="0">
              <a:spAutoFit/>
            </a:bodyPr>
            <a:lstStyle/>
            <a:p>
              <a:pPr algn="r"/>
              <a:r>
                <a:rPr lang="en-GB" sz="1000" dirty="0" err="1" smtClean="0"/>
                <a:t>Items.Add</a:t>
              </a:r>
              <a:r>
                <a:rPr lang="en-GB" sz="1000" dirty="0" smtClean="0"/>
                <a:t>(Name)</a:t>
              </a:r>
            </a:p>
          </p:txBody>
        </p:sp>
        <p:cxnSp>
          <p:nvCxnSpPr>
            <p:cNvPr id="78" name="Straight Arrow Connector 77"/>
            <p:cNvCxnSpPr/>
            <p:nvPr/>
          </p:nvCxnSpPr>
          <p:spPr>
            <a:xfrm rot="10800000">
              <a:off x="1643042" y="1714486"/>
              <a:ext cx="1357321"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1643042" y="2071678"/>
            <a:ext cx="4214842" cy="531973"/>
            <a:chOff x="1643042" y="1825457"/>
            <a:chExt cx="2786082" cy="531973"/>
          </a:xfrm>
        </p:grpSpPr>
        <p:cxnSp>
          <p:nvCxnSpPr>
            <p:cNvPr id="82" name="Straight Arrow Connector 81"/>
            <p:cNvCxnSpPr/>
            <p:nvPr/>
          </p:nvCxnSpPr>
          <p:spPr>
            <a:xfrm rot="10800000">
              <a:off x="1643042" y="2071678"/>
              <a:ext cx="2786080"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rot="10800000" flipH="1">
              <a:off x="1643044" y="2357428"/>
              <a:ext cx="2786080"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3786182" y="1825457"/>
              <a:ext cx="642942" cy="246221"/>
            </a:xfrm>
            <a:prstGeom prst="rect">
              <a:avLst/>
            </a:prstGeom>
            <a:noFill/>
          </p:spPr>
          <p:txBody>
            <a:bodyPr wrap="square" rtlCol="0">
              <a:spAutoFit/>
            </a:bodyPr>
            <a:lstStyle/>
            <a:p>
              <a:pPr algn="r"/>
              <a:r>
                <a:rPr lang="en-GB" sz="1000" dirty="0" smtClean="0"/>
                <a:t>Name</a:t>
              </a:r>
            </a:p>
          </p:txBody>
        </p:sp>
        <p:sp>
          <p:nvSpPr>
            <p:cNvPr id="86" name="TextBox 85"/>
            <p:cNvSpPr txBox="1"/>
            <p:nvPr/>
          </p:nvSpPr>
          <p:spPr>
            <a:xfrm>
              <a:off x="3786182" y="2111209"/>
              <a:ext cx="642942" cy="246221"/>
            </a:xfrm>
            <a:prstGeom prst="rect">
              <a:avLst/>
            </a:prstGeom>
            <a:noFill/>
          </p:spPr>
          <p:txBody>
            <a:bodyPr wrap="square" rtlCol="0">
              <a:spAutoFit/>
            </a:bodyPr>
            <a:lstStyle/>
            <a:p>
              <a:pPr algn="r"/>
              <a:r>
                <a:rPr lang="en-GB" sz="1000" dirty="0" smtClean="0"/>
                <a:t>String</a:t>
              </a:r>
            </a:p>
          </p:txBody>
        </p:sp>
      </p:grpSp>
      <p:cxnSp>
        <p:nvCxnSpPr>
          <p:cNvPr id="87" name="Straight Arrow Connector 86"/>
          <p:cNvCxnSpPr/>
          <p:nvPr/>
        </p:nvCxnSpPr>
        <p:spPr>
          <a:xfrm flipH="1">
            <a:off x="214282" y="3213098"/>
            <a:ext cx="135735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5357818" y="71414"/>
            <a:ext cx="1000132" cy="6643710"/>
            <a:chOff x="5357818" y="71414"/>
            <a:chExt cx="1000132" cy="6643710"/>
          </a:xfrm>
        </p:grpSpPr>
        <p:grpSp>
          <p:nvGrpSpPr>
            <p:cNvPr id="2" name="Group 70"/>
            <p:cNvGrpSpPr/>
            <p:nvPr/>
          </p:nvGrpSpPr>
          <p:grpSpPr>
            <a:xfrm>
              <a:off x="5357818" y="71414"/>
              <a:ext cx="1000132" cy="6643710"/>
              <a:chOff x="7715272" y="357166"/>
              <a:chExt cx="1000132" cy="6643710"/>
            </a:xfrm>
          </p:grpSpPr>
          <p:sp>
            <p:nvSpPr>
              <p:cNvPr id="168" name="Round Diagonal Corner Rectangle 167"/>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Country</a:t>
                </a:r>
              </a:p>
            </p:txBody>
          </p:sp>
          <p:cxnSp>
            <p:nvCxnSpPr>
              <p:cNvPr id="170" name="Straight Connector 169"/>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88" name="Rectangle 87"/>
            <p:cNvSpPr/>
            <p:nvPr/>
          </p:nvSpPr>
          <p:spPr>
            <a:xfrm flipH="1">
              <a:off x="5857884" y="2285992"/>
              <a:ext cx="71402"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90" name="Group 62"/>
          <p:cNvGrpSpPr/>
          <p:nvPr/>
        </p:nvGrpSpPr>
        <p:grpSpPr>
          <a:xfrm flipH="1" flipV="1">
            <a:off x="1357290" y="2214554"/>
            <a:ext cx="214341" cy="857256"/>
            <a:chOff x="6000760" y="3666022"/>
            <a:chExt cx="223889" cy="264632"/>
          </a:xfrm>
        </p:grpSpPr>
        <p:cxnSp>
          <p:nvCxnSpPr>
            <p:cNvPr id="91" name="Straight Connector 90"/>
            <p:cNvCxnSpPr/>
            <p:nvPr/>
          </p:nvCxnSpPr>
          <p:spPr>
            <a:xfrm>
              <a:off x="6000760" y="3929066"/>
              <a:ext cx="214314" cy="1588"/>
            </a:xfrm>
            <a:prstGeom prst="line">
              <a:avLst/>
            </a:prstGeom>
            <a:ln>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flipH="1" flipV="1">
              <a:off x="6093368" y="3798067"/>
              <a:ext cx="261739" cy="823"/>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000761" y="3666022"/>
              <a:ext cx="214315" cy="1588"/>
            </a:xfrm>
            <a:prstGeom prst="straightConnector1">
              <a:avLst/>
            </a:prstGeom>
            <a:ln>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Arrow Connector 55"/>
          <p:cNvCxnSpPr/>
          <p:nvPr/>
        </p:nvCxnSpPr>
        <p:spPr>
          <a:xfrm>
            <a:off x="214250" y="857232"/>
            <a:ext cx="135735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14282" y="457122"/>
            <a:ext cx="1368302" cy="400110"/>
          </a:xfrm>
          <a:prstGeom prst="rect">
            <a:avLst/>
          </a:prstGeom>
          <a:noFill/>
        </p:spPr>
        <p:txBody>
          <a:bodyPr wrap="square" rtlCol="0">
            <a:spAutoFit/>
          </a:bodyPr>
          <a:lstStyle/>
          <a:p>
            <a:pPr algn="r"/>
            <a:r>
              <a:rPr lang="en-GB" sz="1000" b="1" dirty="0" err="1" smtClean="0"/>
              <a:t>SetSelected</a:t>
            </a:r>
            <a:endParaRPr lang="en-GB" sz="1000" b="1" dirty="0" smtClean="0"/>
          </a:p>
          <a:p>
            <a:pPr algn="r"/>
            <a:r>
              <a:rPr lang="en-GB" sz="1000" b="1" dirty="0" err="1" smtClean="0"/>
              <a:t>ByCode</a:t>
            </a:r>
            <a:r>
              <a:rPr lang="en-GB" sz="1000" b="1" dirty="0" smtClean="0"/>
              <a:t>(</a:t>
            </a:r>
            <a:r>
              <a:rPr lang="en-GB" sz="1000" dirty="0" err="1" smtClean="0"/>
              <a:t>countryCode</a:t>
            </a:r>
            <a:r>
              <a:rPr lang="en-GB" sz="1000" b="1" dirty="0" smtClean="0"/>
              <a:t>)</a:t>
            </a:r>
          </a:p>
        </p:txBody>
      </p:sp>
      <p:grpSp>
        <p:nvGrpSpPr>
          <p:cNvPr id="3" name="Group 77"/>
          <p:cNvGrpSpPr/>
          <p:nvPr/>
        </p:nvGrpSpPr>
        <p:grpSpPr>
          <a:xfrm>
            <a:off x="3929058" y="71414"/>
            <a:ext cx="1000132" cy="6643710"/>
            <a:chOff x="3929058" y="71414"/>
            <a:chExt cx="1000132" cy="6643710"/>
          </a:xfrm>
        </p:grpSpPr>
        <p:grpSp>
          <p:nvGrpSpPr>
            <p:cNvPr id="4" name="Group 70"/>
            <p:cNvGrpSpPr/>
            <p:nvPr/>
          </p:nvGrpSpPr>
          <p:grpSpPr>
            <a:xfrm>
              <a:off x="3929058" y="71414"/>
              <a:ext cx="1000132" cy="6643710"/>
              <a:chOff x="7715272" y="357166"/>
              <a:chExt cx="1000132" cy="6643710"/>
            </a:xfrm>
          </p:grpSpPr>
          <p:sp>
            <p:nvSpPr>
              <p:cNvPr id="144" name="Round Diagonal Corner Rectangle 143"/>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Countries</a:t>
                </a:r>
                <a:endParaRPr lang="en-US" sz="1000" dirty="0">
                  <a:solidFill>
                    <a:schemeClr val="tx1"/>
                  </a:solidFill>
                </a:endParaRPr>
              </a:p>
            </p:txBody>
          </p:sp>
          <p:cxnSp>
            <p:nvCxnSpPr>
              <p:cNvPr id="146" name="Straight Connector 145"/>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77" name="Rectangle 76"/>
            <p:cNvSpPr/>
            <p:nvPr/>
          </p:nvSpPr>
          <p:spPr>
            <a:xfrm flipH="1">
              <a:off x="4429159" y="1071546"/>
              <a:ext cx="71402"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5" name="Group 79"/>
          <p:cNvGrpSpPr/>
          <p:nvPr/>
        </p:nvGrpSpPr>
        <p:grpSpPr>
          <a:xfrm>
            <a:off x="1071506" y="71414"/>
            <a:ext cx="1000164" cy="6643714"/>
            <a:chOff x="1071506" y="71414"/>
            <a:chExt cx="1000164" cy="6643714"/>
          </a:xfrm>
        </p:grpSpPr>
        <p:grpSp>
          <p:nvGrpSpPr>
            <p:cNvPr id="6" name="Group 70"/>
            <p:cNvGrpSpPr/>
            <p:nvPr/>
          </p:nvGrpSpPr>
          <p:grpSpPr>
            <a:xfrm>
              <a:off x="1071506" y="71414"/>
              <a:ext cx="1000164" cy="6643714"/>
              <a:chOff x="7715208" y="357166"/>
              <a:chExt cx="1000164" cy="6643714"/>
            </a:xfrm>
          </p:grpSpPr>
          <p:sp>
            <p:nvSpPr>
              <p:cNvPr id="131" name="Round Diagonal Corner Rectangle 130"/>
              <p:cNvSpPr/>
              <p:nvPr/>
            </p:nvSpPr>
            <p:spPr>
              <a:xfrm>
                <a:off x="7715208" y="357166"/>
                <a:ext cx="100016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Countries</a:t>
                </a:r>
              </a:p>
              <a:p>
                <a:pPr algn="ctr"/>
                <a:r>
                  <a:rPr lang="en-GB" sz="1000" dirty="0" err="1" smtClean="0">
                    <a:solidFill>
                      <a:schemeClr val="tx1"/>
                    </a:solidFill>
                  </a:rPr>
                  <a:t>ComboBox</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79" name="Rectangle 78"/>
            <p:cNvSpPr/>
            <p:nvPr/>
          </p:nvSpPr>
          <p:spPr>
            <a:xfrm flipH="1">
              <a:off x="1571600" y="857232"/>
              <a:ext cx="71441" cy="23574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8" name="Group 70"/>
          <p:cNvGrpSpPr/>
          <p:nvPr/>
        </p:nvGrpSpPr>
        <p:grpSpPr>
          <a:xfrm>
            <a:off x="2500298" y="71414"/>
            <a:ext cx="1000132" cy="6643710"/>
            <a:chOff x="7715272" y="357166"/>
            <a:chExt cx="1000132" cy="6643710"/>
          </a:xfrm>
        </p:grpSpPr>
        <p:sp>
          <p:nvSpPr>
            <p:cNvPr id="120" name="Round Diagonal Corner Rectangle 119"/>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ComboBox</a:t>
              </a:r>
              <a:endParaRPr lang="en-GB" sz="1000" dirty="0" smtClean="0">
                <a:solidFill>
                  <a:schemeClr val="tx1"/>
                </a:solidFill>
              </a:endParaRP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11" name="Group 89"/>
          <p:cNvGrpSpPr/>
          <p:nvPr/>
        </p:nvGrpSpPr>
        <p:grpSpPr>
          <a:xfrm>
            <a:off x="1714448" y="642918"/>
            <a:ext cx="3500494" cy="2357454"/>
            <a:chOff x="1785918" y="2325523"/>
            <a:chExt cx="3500494" cy="2357454"/>
          </a:xfrm>
        </p:grpSpPr>
        <p:sp>
          <p:nvSpPr>
            <p:cNvPr id="73" name="Rectangle 72"/>
            <p:cNvSpPr/>
            <p:nvPr/>
          </p:nvSpPr>
          <p:spPr>
            <a:xfrm>
              <a:off x="1785918" y="2357429"/>
              <a:ext cx="3500494" cy="2325548"/>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1857356" y="2325523"/>
              <a:ext cx="3357618" cy="276999"/>
            </a:xfrm>
            <a:prstGeom prst="rect">
              <a:avLst/>
            </a:prstGeom>
            <a:noFill/>
          </p:spPr>
          <p:txBody>
            <a:bodyPr wrap="square" rtlCol="0">
              <a:spAutoFit/>
            </a:bodyPr>
            <a:lstStyle/>
            <a:p>
              <a:r>
                <a:rPr lang="en-GB" sz="1200" b="1" dirty="0" smtClean="0">
                  <a:solidFill>
                    <a:srgbClr val="00B050"/>
                  </a:solidFill>
                </a:rPr>
                <a:t>[FOR EACH item IN </a:t>
              </a:r>
              <a:r>
                <a:rPr lang="en-GB" sz="1200" b="1" dirty="0" err="1" smtClean="0">
                  <a:solidFill>
                    <a:srgbClr val="00B050"/>
                  </a:solidFill>
                </a:rPr>
                <a:t>ComboBox</a:t>
              </a:r>
              <a:r>
                <a:rPr lang="en-GB" sz="1200" b="1" dirty="0" smtClean="0">
                  <a:solidFill>
                    <a:srgbClr val="00B050"/>
                  </a:solidFill>
                </a:rPr>
                <a:t> items]</a:t>
              </a:r>
              <a:endParaRPr lang="en-US" sz="1200" b="1" dirty="0" smtClean="0">
                <a:solidFill>
                  <a:srgbClr val="00B050"/>
                </a:solidFill>
              </a:endParaRPr>
            </a:p>
          </p:txBody>
        </p:sp>
      </p:grpSp>
      <p:grpSp>
        <p:nvGrpSpPr>
          <p:cNvPr id="13" name="Group 79"/>
          <p:cNvGrpSpPr/>
          <p:nvPr/>
        </p:nvGrpSpPr>
        <p:grpSpPr>
          <a:xfrm>
            <a:off x="1643042" y="857232"/>
            <a:ext cx="2786082" cy="531973"/>
            <a:chOff x="1643042" y="1825457"/>
            <a:chExt cx="2786082" cy="531973"/>
          </a:xfrm>
        </p:grpSpPr>
        <p:cxnSp>
          <p:nvCxnSpPr>
            <p:cNvPr id="82" name="Straight Arrow Connector 81"/>
            <p:cNvCxnSpPr/>
            <p:nvPr/>
          </p:nvCxnSpPr>
          <p:spPr>
            <a:xfrm rot="10800000">
              <a:off x="1643042" y="2071678"/>
              <a:ext cx="2786080"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rot="10800000" flipH="1">
              <a:off x="1643044" y="2357428"/>
              <a:ext cx="2786080"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2786050" y="1825457"/>
              <a:ext cx="1643074" cy="246221"/>
            </a:xfrm>
            <a:prstGeom prst="rect">
              <a:avLst/>
            </a:prstGeom>
            <a:noFill/>
          </p:spPr>
          <p:txBody>
            <a:bodyPr wrap="square" rtlCol="0">
              <a:spAutoFit/>
            </a:bodyPr>
            <a:lstStyle/>
            <a:p>
              <a:pPr algn="r"/>
              <a:r>
                <a:rPr lang="en-GB" sz="1000" dirty="0" err="1" smtClean="0"/>
                <a:t>GetCountryByName</a:t>
              </a:r>
              <a:r>
                <a:rPr lang="en-GB" sz="1000" dirty="0" smtClean="0"/>
                <a:t>(item)</a:t>
              </a:r>
            </a:p>
          </p:txBody>
        </p:sp>
        <p:sp>
          <p:nvSpPr>
            <p:cNvPr id="86" name="TextBox 85"/>
            <p:cNvSpPr txBox="1"/>
            <p:nvPr/>
          </p:nvSpPr>
          <p:spPr>
            <a:xfrm>
              <a:off x="3786182" y="2111209"/>
              <a:ext cx="642942" cy="246221"/>
            </a:xfrm>
            <a:prstGeom prst="rect">
              <a:avLst/>
            </a:prstGeom>
            <a:noFill/>
          </p:spPr>
          <p:txBody>
            <a:bodyPr wrap="square" rtlCol="0">
              <a:spAutoFit/>
            </a:bodyPr>
            <a:lstStyle/>
            <a:p>
              <a:pPr algn="r"/>
              <a:r>
                <a:rPr lang="en-GB" sz="1000" dirty="0" smtClean="0"/>
                <a:t>String</a:t>
              </a:r>
            </a:p>
          </p:txBody>
        </p:sp>
      </p:grpSp>
      <p:cxnSp>
        <p:nvCxnSpPr>
          <p:cNvPr id="87" name="Straight Arrow Connector 86"/>
          <p:cNvCxnSpPr/>
          <p:nvPr/>
        </p:nvCxnSpPr>
        <p:spPr>
          <a:xfrm flipH="1">
            <a:off x="214282" y="3071810"/>
            <a:ext cx="135735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nvGrpSpPr>
          <p:cNvPr id="14" name="Group 88"/>
          <p:cNvGrpSpPr/>
          <p:nvPr/>
        </p:nvGrpSpPr>
        <p:grpSpPr>
          <a:xfrm>
            <a:off x="5357818" y="71414"/>
            <a:ext cx="1000132" cy="6643710"/>
            <a:chOff x="5357818" y="71414"/>
            <a:chExt cx="1000132" cy="6643710"/>
          </a:xfrm>
        </p:grpSpPr>
        <p:grpSp>
          <p:nvGrpSpPr>
            <p:cNvPr id="15" name="Group 70"/>
            <p:cNvGrpSpPr/>
            <p:nvPr/>
          </p:nvGrpSpPr>
          <p:grpSpPr>
            <a:xfrm>
              <a:off x="5357818" y="71414"/>
              <a:ext cx="1000132" cy="6643710"/>
              <a:chOff x="7715272" y="357166"/>
              <a:chExt cx="1000132" cy="6643710"/>
            </a:xfrm>
          </p:grpSpPr>
          <p:sp>
            <p:nvSpPr>
              <p:cNvPr id="168" name="Round Diagonal Corner Rectangle 167"/>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Country</a:t>
                </a:r>
              </a:p>
            </p:txBody>
          </p:sp>
          <p:cxnSp>
            <p:nvCxnSpPr>
              <p:cNvPr id="170" name="Straight Connector 169"/>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88" name="Rectangle 87"/>
            <p:cNvSpPr/>
            <p:nvPr/>
          </p:nvSpPr>
          <p:spPr>
            <a:xfrm flipH="1">
              <a:off x="5857884" y="1714488"/>
              <a:ext cx="71402"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6" name="Group 62"/>
          <p:cNvGrpSpPr/>
          <p:nvPr/>
        </p:nvGrpSpPr>
        <p:grpSpPr>
          <a:xfrm flipH="1" flipV="1">
            <a:off x="1357289" y="1000108"/>
            <a:ext cx="214341" cy="1928826"/>
            <a:chOff x="6000760" y="3666022"/>
            <a:chExt cx="223889" cy="264632"/>
          </a:xfrm>
        </p:grpSpPr>
        <p:cxnSp>
          <p:nvCxnSpPr>
            <p:cNvPr id="91" name="Straight Connector 90"/>
            <p:cNvCxnSpPr/>
            <p:nvPr/>
          </p:nvCxnSpPr>
          <p:spPr>
            <a:xfrm>
              <a:off x="6000760" y="3929066"/>
              <a:ext cx="214314" cy="1588"/>
            </a:xfrm>
            <a:prstGeom prst="line">
              <a:avLst/>
            </a:prstGeom>
            <a:ln>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flipH="1" flipV="1">
              <a:off x="6093368" y="3798067"/>
              <a:ext cx="261739" cy="823"/>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000761" y="3666022"/>
              <a:ext cx="214315" cy="1588"/>
            </a:xfrm>
            <a:prstGeom prst="straightConnector1">
              <a:avLst/>
            </a:prstGeom>
            <a:ln>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grpSp>
      <p:grpSp>
        <p:nvGrpSpPr>
          <p:cNvPr id="51" name="Group 79"/>
          <p:cNvGrpSpPr/>
          <p:nvPr/>
        </p:nvGrpSpPr>
        <p:grpSpPr>
          <a:xfrm>
            <a:off x="1643042" y="1468267"/>
            <a:ext cx="4214842" cy="531973"/>
            <a:chOff x="1643042" y="1825457"/>
            <a:chExt cx="2786082" cy="531973"/>
          </a:xfrm>
        </p:grpSpPr>
        <p:cxnSp>
          <p:nvCxnSpPr>
            <p:cNvPr id="52" name="Straight Arrow Connector 51"/>
            <p:cNvCxnSpPr/>
            <p:nvPr/>
          </p:nvCxnSpPr>
          <p:spPr>
            <a:xfrm rot="10800000">
              <a:off x="1643042" y="2071678"/>
              <a:ext cx="2786080"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flipH="1">
              <a:off x="1643044" y="2357428"/>
              <a:ext cx="2786080"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786050" y="1825457"/>
              <a:ext cx="1643074" cy="246221"/>
            </a:xfrm>
            <a:prstGeom prst="rect">
              <a:avLst/>
            </a:prstGeom>
            <a:noFill/>
          </p:spPr>
          <p:txBody>
            <a:bodyPr wrap="square" rtlCol="0">
              <a:spAutoFit/>
            </a:bodyPr>
            <a:lstStyle/>
            <a:p>
              <a:pPr algn="r"/>
              <a:r>
                <a:rPr lang="en-GB" sz="1000" dirty="0" smtClean="0"/>
                <a:t>Code</a:t>
              </a:r>
            </a:p>
          </p:txBody>
        </p:sp>
        <p:sp>
          <p:nvSpPr>
            <p:cNvPr id="55" name="TextBox 54"/>
            <p:cNvSpPr txBox="1"/>
            <p:nvPr/>
          </p:nvSpPr>
          <p:spPr>
            <a:xfrm>
              <a:off x="3786182" y="2111209"/>
              <a:ext cx="642942" cy="246221"/>
            </a:xfrm>
            <a:prstGeom prst="rect">
              <a:avLst/>
            </a:prstGeom>
            <a:noFill/>
          </p:spPr>
          <p:txBody>
            <a:bodyPr wrap="square" rtlCol="0">
              <a:spAutoFit/>
            </a:bodyPr>
            <a:lstStyle/>
            <a:p>
              <a:pPr algn="r"/>
              <a:r>
                <a:rPr lang="en-GB" sz="1000" dirty="0" smtClean="0"/>
                <a:t>String</a:t>
              </a:r>
            </a:p>
          </p:txBody>
        </p:sp>
      </p:grpSp>
      <p:grpSp>
        <p:nvGrpSpPr>
          <p:cNvPr id="72" name="Group 89"/>
          <p:cNvGrpSpPr/>
          <p:nvPr/>
        </p:nvGrpSpPr>
        <p:grpSpPr>
          <a:xfrm>
            <a:off x="1785918" y="2071678"/>
            <a:ext cx="3429056" cy="714380"/>
            <a:chOff x="1785918" y="2325523"/>
            <a:chExt cx="3429056" cy="714380"/>
          </a:xfrm>
        </p:grpSpPr>
        <p:sp>
          <p:nvSpPr>
            <p:cNvPr id="75" name="Rectangle 74"/>
            <p:cNvSpPr/>
            <p:nvPr/>
          </p:nvSpPr>
          <p:spPr>
            <a:xfrm>
              <a:off x="1785918" y="2357429"/>
              <a:ext cx="3214742" cy="682474"/>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1857356" y="2325523"/>
              <a:ext cx="3357618" cy="276999"/>
            </a:xfrm>
            <a:prstGeom prst="rect">
              <a:avLst/>
            </a:prstGeom>
            <a:noFill/>
          </p:spPr>
          <p:txBody>
            <a:bodyPr wrap="square" rtlCol="0">
              <a:spAutoFit/>
            </a:bodyPr>
            <a:lstStyle/>
            <a:p>
              <a:r>
                <a:rPr lang="en-GB" sz="1200" b="1" dirty="0" smtClean="0">
                  <a:solidFill>
                    <a:srgbClr val="00B050"/>
                  </a:solidFill>
                </a:rPr>
                <a:t>[IF code = </a:t>
              </a:r>
              <a:r>
                <a:rPr lang="en-GB" sz="1200" b="1" dirty="0" err="1" smtClean="0">
                  <a:solidFill>
                    <a:srgbClr val="00B050"/>
                  </a:solidFill>
                </a:rPr>
                <a:t>countryCode</a:t>
              </a:r>
              <a:r>
                <a:rPr lang="en-GB" sz="1200" b="1" dirty="0" smtClean="0">
                  <a:solidFill>
                    <a:srgbClr val="00B050"/>
                  </a:solidFill>
                </a:rPr>
                <a:t> THEN]</a:t>
              </a:r>
              <a:endParaRPr lang="en-US" sz="1200" b="1" dirty="0" smtClean="0">
                <a:solidFill>
                  <a:srgbClr val="00B050"/>
                </a:solidFill>
              </a:endParaRPr>
            </a:p>
          </p:txBody>
        </p:sp>
      </p:grpSp>
      <p:grpSp>
        <p:nvGrpSpPr>
          <p:cNvPr id="61" name="Group 59"/>
          <p:cNvGrpSpPr/>
          <p:nvPr/>
        </p:nvGrpSpPr>
        <p:grpSpPr>
          <a:xfrm>
            <a:off x="1643042" y="2357430"/>
            <a:ext cx="1000132" cy="288128"/>
            <a:chOff x="4572002" y="3285715"/>
            <a:chExt cx="1000132" cy="288128"/>
          </a:xfrm>
        </p:grpSpPr>
        <p:grpSp>
          <p:nvGrpSpPr>
            <p:cNvPr id="66" name="Group 62"/>
            <p:cNvGrpSpPr/>
            <p:nvPr/>
          </p:nvGrpSpPr>
          <p:grpSpPr>
            <a:xfrm flipH="1" flipV="1">
              <a:off x="4572002" y="3285720"/>
              <a:ext cx="215114" cy="288123"/>
              <a:chOff x="5999165" y="3737518"/>
              <a:chExt cx="215911" cy="193136"/>
            </a:xfrm>
          </p:grpSpPr>
          <p:cxnSp>
            <p:nvCxnSpPr>
              <p:cNvPr id="69" name="Straight Connector 68"/>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H="1" flipV="1">
                <a:off x="5904463" y="3833815"/>
                <a:ext cx="190207" cy="803"/>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6000762" y="3737518"/>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4786316" y="3285715"/>
              <a:ext cx="785818" cy="246221"/>
            </a:xfrm>
            <a:prstGeom prst="rect">
              <a:avLst/>
            </a:prstGeom>
            <a:noFill/>
          </p:spPr>
          <p:txBody>
            <a:bodyPr wrap="square" rtlCol="0">
              <a:spAutoFit/>
            </a:bodyPr>
            <a:lstStyle/>
            <a:p>
              <a:r>
                <a:rPr lang="en-GB" sz="1000" dirty="0" smtClean="0"/>
                <a:t>Select item</a:t>
              </a:r>
              <a:endParaRPr lang="en-US" sz="1000" dirty="0" smtClean="0">
                <a:solidFill>
                  <a:srgbClr val="0000FF"/>
                </a:solidFill>
              </a:endParaRPr>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89"/>
          <p:cNvGrpSpPr/>
          <p:nvPr/>
        </p:nvGrpSpPr>
        <p:grpSpPr>
          <a:xfrm>
            <a:off x="1714448" y="642918"/>
            <a:ext cx="3500494" cy="1143008"/>
            <a:chOff x="1785918" y="2325523"/>
            <a:chExt cx="3500494" cy="1143008"/>
          </a:xfrm>
        </p:grpSpPr>
        <p:sp>
          <p:nvSpPr>
            <p:cNvPr id="73" name="Rectangle 72"/>
            <p:cNvSpPr/>
            <p:nvPr/>
          </p:nvSpPr>
          <p:spPr>
            <a:xfrm>
              <a:off x="1785918" y="2357429"/>
              <a:ext cx="3500494" cy="1111102"/>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1857356" y="2325523"/>
              <a:ext cx="3357618" cy="276999"/>
            </a:xfrm>
            <a:prstGeom prst="rect">
              <a:avLst/>
            </a:prstGeom>
            <a:noFill/>
          </p:spPr>
          <p:txBody>
            <a:bodyPr wrap="square" rtlCol="0">
              <a:spAutoFit/>
            </a:bodyPr>
            <a:lstStyle/>
            <a:p>
              <a:r>
                <a:rPr lang="en-GB" sz="1200" b="1" dirty="0" smtClean="0">
                  <a:solidFill>
                    <a:srgbClr val="00B050"/>
                  </a:solidFill>
                </a:rPr>
                <a:t>[FOR EACH item IN </a:t>
              </a:r>
              <a:r>
                <a:rPr lang="en-GB" sz="1200" b="1" dirty="0" err="1" smtClean="0">
                  <a:solidFill>
                    <a:srgbClr val="00B050"/>
                  </a:solidFill>
                </a:rPr>
                <a:t>ComboBox</a:t>
              </a:r>
              <a:r>
                <a:rPr lang="en-GB" sz="1200" b="1" dirty="0" smtClean="0">
                  <a:solidFill>
                    <a:srgbClr val="00B050"/>
                  </a:solidFill>
                </a:rPr>
                <a:t> items]</a:t>
              </a:r>
              <a:endParaRPr lang="en-US" sz="1200" b="1" dirty="0" smtClean="0">
                <a:solidFill>
                  <a:srgbClr val="00B050"/>
                </a:solidFill>
              </a:endParaRPr>
            </a:p>
          </p:txBody>
        </p:sp>
      </p:grpSp>
      <p:cxnSp>
        <p:nvCxnSpPr>
          <p:cNvPr id="56" name="Straight Arrow Connector 55"/>
          <p:cNvCxnSpPr/>
          <p:nvPr/>
        </p:nvCxnSpPr>
        <p:spPr>
          <a:xfrm>
            <a:off x="214250" y="857232"/>
            <a:ext cx="135735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0" y="457122"/>
            <a:ext cx="1582584" cy="400110"/>
          </a:xfrm>
          <a:prstGeom prst="rect">
            <a:avLst/>
          </a:prstGeom>
          <a:noFill/>
        </p:spPr>
        <p:txBody>
          <a:bodyPr wrap="square" rtlCol="0">
            <a:spAutoFit/>
          </a:bodyPr>
          <a:lstStyle/>
          <a:p>
            <a:pPr algn="r"/>
            <a:r>
              <a:rPr lang="en-GB" sz="1000" b="1" dirty="0" err="1" smtClean="0"/>
              <a:t>SetSelected</a:t>
            </a:r>
            <a:endParaRPr lang="en-GB" sz="1000" b="1" dirty="0" smtClean="0"/>
          </a:p>
          <a:p>
            <a:pPr algn="r"/>
            <a:r>
              <a:rPr lang="en-GB" sz="1000" b="1" dirty="0" err="1" smtClean="0"/>
              <a:t>ByName</a:t>
            </a:r>
            <a:r>
              <a:rPr lang="en-GB" sz="1000" b="1" dirty="0" smtClean="0"/>
              <a:t>(</a:t>
            </a:r>
            <a:r>
              <a:rPr lang="en-GB" sz="1000" dirty="0" err="1" smtClean="0"/>
              <a:t>countryName</a:t>
            </a:r>
            <a:r>
              <a:rPr lang="en-GB" sz="1000" b="1" dirty="0" smtClean="0"/>
              <a:t>)</a:t>
            </a:r>
          </a:p>
        </p:txBody>
      </p:sp>
      <p:grpSp>
        <p:nvGrpSpPr>
          <p:cNvPr id="3" name="Group 70"/>
          <p:cNvGrpSpPr/>
          <p:nvPr/>
        </p:nvGrpSpPr>
        <p:grpSpPr>
          <a:xfrm>
            <a:off x="3929058" y="71414"/>
            <a:ext cx="1000132" cy="6643710"/>
            <a:chOff x="7715272" y="357166"/>
            <a:chExt cx="1000132" cy="6643710"/>
          </a:xfrm>
        </p:grpSpPr>
        <p:sp>
          <p:nvSpPr>
            <p:cNvPr id="144" name="Round Diagonal Corner Rectangle 143"/>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Countries</a:t>
              </a:r>
              <a:endParaRPr lang="en-US" sz="1000" dirty="0">
                <a:solidFill>
                  <a:schemeClr val="tx1"/>
                </a:solidFill>
              </a:endParaRPr>
            </a:p>
          </p:txBody>
        </p:sp>
        <p:cxnSp>
          <p:nvCxnSpPr>
            <p:cNvPr id="146" name="Straight Connector 145"/>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4" name="Group 79"/>
          <p:cNvGrpSpPr/>
          <p:nvPr/>
        </p:nvGrpSpPr>
        <p:grpSpPr>
          <a:xfrm>
            <a:off x="1071506" y="71414"/>
            <a:ext cx="1000164" cy="6643714"/>
            <a:chOff x="1071506" y="71414"/>
            <a:chExt cx="1000164" cy="6643714"/>
          </a:xfrm>
        </p:grpSpPr>
        <p:grpSp>
          <p:nvGrpSpPr>
            <p:cNvPr id="5" name="Group 70"/>
            <p:cNvGrpSpPr/>
            <p:nvPr/>
          </p:nvGrpSpPr>
          <p:grpSpPr>
            <a:xfrm>
              <a:off x="1071506" y="71414"/>
              <a:ext cx="1000164" cy="6643714"/>
              <a:chOff x="7715208" y="357166"/>
              <a:chExt cx="1000164" cy="6643714"/>
            </a:xfrm>
          </p:grpSpPr>
          <p:sp>
            <p:nvSpPr>
              <p:cNvPr id="131" name="Round Diagonal Corner Rectangle 130"/>
              <p:cNvSpPr/>
              <p:nvPr/>
            </p:nvSpPr>
            <p:spPr>
              <a:xfrm>
                <a:off x="7715208" y="357166"/>
                <a:ext cx="100016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Countries</a:t>
                </a:r>
              </a:p>
              <a:p>
                <a:pPr algn="ctr"/>
                <a:r>
                  <a:rPr lang="en-GB" sz="1000" dirty="0" err="1" smtClean="0">
                    <a:solidFill>
                      <a:schemeClr val="tx1"/>
                    </a:solidFill>
                  </a:rPr>
                  <a:t>ComboBox</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79" name="Rectangle 78"/>
            <p:cNvSpPr/>
            <p:nvPr/>
          </p:nvSpPr>
          <p:spPr>
            <a:xfrm flipH="1">
              <a:off x="1571600" y="857232"/>
              <a:ext cx="71441" cy="11430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6" name="Group 70"/>
          <p:cNvGrpSpPr/>
          <p:nvPr/>
        </p:nvGrpSpPr>
        <p:grpSpPr>
          <a:xfrm>
            <a:off x="2500298" y="71414"/>
            <a:ext cx="1000132" cy="6643710"/>
            <a:chOff x="7715272" y="357166"/>
            <a:chExt cx="1000132" cy="6643710"/>
          </a:xfrm>
        </p:grpSpPr>
        <p:sp>
          <p:nvSpPr>
            <p:cNvPr id="120" name="Round Diagonal Corner Rectangle 119"/>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ComboBox</a:t>
              </a:r>
              <a:endParaRPr lang="en-GB" sz="1000" dirty="0" smtClean="0">
                <a:solidFill>
                  <a:schemeClr val="tx1"/>
                </a:solidFill>
              </a:endParaRP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cxnSp>
        <p:nvCxnSpPr>
          <p:cNvPr id="87" name="Straight Arrow Connector 86"/>
          <p:cNvCxnSpPr/>
          <p:nvPr/>
        </p:nvCxnSpPr>
        <p:spPr>
          <a:xfrm flipH="1">
            <a:off x="214282" y="1857364"/>
            <a:ext cx="135735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nvGrpSpPr>
          <p:cNvPr id="10" name="Group 70"/>
          <p:cNvGrpSpPr/>
          <p:nvPr/>
        </p:nvGrpSpPr>
        <p:grpSpPr>
          <a:xfrm>
            <a:off x="5357818" y="71414"/>
            <a:ext cx="1000132" cy="6643710"/>
            <a:chOff x="7715272" y="357166"/>
            <a:chExt cx="1000132" cy="6643710"/>
          </a:xfrm>
        </p:grpSpPr>
        <p:sp>
          <p:nvSpPr>
            <p:cNvPr id="168" name="Round Diagonal Corner Rectangle 167"/>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Country</a:t>
              </a:r>
            </a:p>
          </p:txBody>
        </p:sp>
        <p:cxnSp>
          <p:nvCxnSpPr>
            <p:cNvPr id="170" name="Straight Connector 169"/>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11" name="Group 62"/>
          <p:cNvGrpSpPr/>
          <p:nvPr/>
        </p:nvGrpSpPr>
        <p:grpSpPr>
          <a:xfrm flipH="1" flipV="1">
            <a:off x="1357289" y="1000108"/>
            <a:ext cx="214340" cy="714380"/>
            <a:chOff x="6000760" y="3666022"/>
            <a:chExt cx="223889" cy="264632"/>
          </a:xfrm>
        </p:grpSpPr>
        <p:cxnSp>
          <p:nvCxnSpPr>
            <p:cNvPr id="91" name="Straight Connector 90"/>
            <p:cNvCxnSpPr/>
            <p:nvPr/>
          </p:nvCxnSpPr>
          <p:spPr>
            <a:xfrm>
              <a:off x="6000760" y="3929066"/>
              <a:ext cx="214314" cy="1588"/>
            </a:xfrm>
            <a:prstGeom prst="line">
              <a:avLst/>
            </a:prstGeom>
            <a:ln>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flipH="1" flipV="1">
              <a:off x="6093368" y="3798067"/>
              <a:ext cx="261739" cy="823"/>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000761" y="3666022"/>
              <a:ext cx="214315" cy="1588"/>
            </a:xfrm>
            <a:prstGeom prst="straightConnector1">
              <a:avLst/>
            </a:prstGeom>
            <a:ln>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grpSp>
      <p:grpSp>
        <p:nvGrpSpPr>
          <p:cNvPr id="13" name="Group 89"/>
          <p:cNvGrpSpPr/>
          <p:nvPr/>
        </p:nvGrpSpPr>
        <p:grpSpPr>
          <a:xfrm>
            <a:off x="1785918" y="928670"/>
            <a:ext cx="3429056" cy="714380"/>
            <a:chOff x="1785918" y="2325523"/>
            <a:chExt cx="3429056" cy="714380"/>
          </a:xfrm>
        </p:grpSpPr>
        <p:sp>
          <p:nvSpPr>
            <p:cNvPr id="75" name="Rectangle 74"/>
            <p:cNvSpPr/>
            <p:nvPr/>
          </p:nvSpPr>
          <p:spPr>
            <a:xfrm>
              <a:off x="1785918" y="2357429"/>
              <a:ext cx="3214742" cy="682474"/>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1857356" y="2325523"/>
              <a:ext cx="3357618" cy="276999"/>
            </a:xfrm>
            <a:prstGeom prst="rect">
              <a:avLst/>
            </a:prstGeom>
            <a:noFill/>
          </p:spPr>
          <p:txBody>
            <a:bodyPr wrap="square" rtlCol="0">
              <a:spAutoFit/>
            </a:bodyPr>
            <a:lstStyle/>
            <a:p>
              <a:r>
                <a:rPr lang="en-GB" sz="1200" b="1" dirty="0" smtClean="0">
                  <a:solidFill>
                    <a:srgbClr val="00B050"/>
                  </a:solidFill>
                </a:rPr>
                <a:t>[IF item = </a:t>
              </a:r>
              <a:r>
                <a:rPr lang="en-GB" sz="1200" b="1" dirty="0" err="1" smtClean="0">
                  <a:solidFill>
                    <a:srgbClr val="00B050"/>
                  </a:solidFill>
                </a:rPr>
                <a:t>countryName</a:t>
              </a:r>
              <a:r>
                <a:rPr lang="en-GB" sz="1200" b="1" dirty="0" smtClean="0">
                  <a:solidFill>
                    <a:srgbClr val="00B050"/>
                  </a:solidFill>
                </a:rPr>
                <a:t> THEN]</a:t>
              </a:r>
              <a:endParaRPr lang="en-US" sz="1200" b="1" dirty="0" smtClean="0">
                <a:solidFill>
                  <a:srgbClr val="00B050"/>
                </a:solidFill>
              </a:endParaRPr>
            </a:p>
          </p:txBody>
        </p:sp>
      </p:grpSp>
      <p:grpSp>
        <p:nvGrpSpPr>
          <p:cNvPr id="14" name="Group 59"/>
          <p:cNvGrpSpPr/>
          <p:nvPr/>
        </p:nvGrpSpPr>
        <p:grpSpPr>
          <a:xfrm>
            <a:off x="1643042" y="1214422"/>
            <a:ext cx="1000132" cy="288128"/>
            <a:chOff x="4572002" y="3285715"/>
            <a:chExt cx="1000132" cy="288128"/>
          </a:xfrm>
        </p:grpSpPr>
        <p:grpSp>
          <p:nvGrpSpPr>
            <p:cNvPr id="15" name="Group 62"/>
            <p:cNvGrpSpPr/>
            <p:nvPr/>
          </p:nvGrpSpPr>
          <p:grpSpPr>
            <a:xfrm flipH="1" flipV="1">
              <a:off x="4572002" y="3285720"/>
              <a:ext cx="215114" cy="288123"/>
              <a:chOff x="5999165" y="3737518"/>
              <a:chExt cx="215911" cy="193136"/>
            </a:xfrm>
          </p:grpSpPr>
          <p:cxnSp>
            <p:nvCxnSpPr>
              <p:cNvPr id="69" name="Straight Connector 68"/>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H="1" flipV="1">
                <a:off x="5904463" y="3833815"/>
                <a:ext cx="190207" cy="803"/>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6000762" y="3737518"/>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4786316" y="3285715"/>
              <a:ext cx="785818" cy="246221"/>
            </a:xfrm>
            <a:prstGeom prst="rect">
              <a:avLst/>
            </a:prstGeom>
            <a:noFill/>
          </p:spPr>
          <p:txBody>
            <a:bodyPr wrap="square" rtlCol="0">
              <a:spAutoFit/>
            </a:bodyPr>
            <a:lstStyle/>
            <a:p>
              <a:r>
                <a:rPr lang="en-GB" sz="1000" dirty="0" smtClean="0"/>
                <a:t>Select item</a:t>
              </a:r>
              <a:endParaRPr lang="en-US" sz="1000" dirty="0" smtClean="0">
                <a:solidFill>
                  <a:srgbClr val="0000FF"/>
                </a:solidFill>
              </a:endParaRPr>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p:cNvGrpSpPr/>
          <p:nvPr/>
        </p:nvGrpSpPr>
        <p:grpSpPr>
          <a:xfrm>
            <a:off x="214250" y="571480"/>
            <a:ext cx="1368334" cy="287340"/>
            <a:chOff x="214250" y="571480"/>
            <a:chExt cx="1368334" cy="287340"/>
          </a:xfrm>
        </p:grpSpPr>
        <p:cxnSp>
          <p:nvCxnSpPr>
            <p:cNvPr id="56" name="Straight Arrow Connector 55"/>
            <p:cNvCxnSpPr/>
            <p:nvPr/>
          </p:nvCxnSpPr>
          <p:spPr>
            <a:xfrm>
              <a:off x="214250" y="857232"/>
              <a:ext cx="135735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14282" y="571480"/>
              <a:ext cx="1368302" cy="246221"/>
            </a:xfrm>
            <a:prstGeom prst="rect">
              <a:avLst/>
            </a:prstGeom>
            <a:noFill/>
          </p:spPr>
          <p:txBody>
            <a:bodyPr wrap="square" rtlCol="0">
              <a:spAutoFit/>
            </a:bodyPr>
            <a:lstStyle/>
            <a:p>
              <a:pPr algn="r"/>
              <a:r>
                <a:rPr lang="en-GB" sz="1000" b="1" dirty="0" err="1" smtClean="0"/>
                <a:t>GetSelectedCode</a:t>
              </a:r>
              <a:endParaRPr lang="en-GB" sz="1000" b="1" dirty="0" smtClean="0"/>
            </a:p>
          </p:txBody>
        </p:sp>
      </p:grpSp>
      <p:grpSp>
        <p:nvGrpSpPr>
          <p:cNvPr id="2" name="Group 77"/>
          <p:cNvGrpSpPr/>
          <p:nvPr/>
        </p:nvGrpSpPr>
        <p:grpSpPr>
          <a:xfrm>
            <a:off x="3929058" y="71414"/>
            <a:ext cx="1000132" cy="6643710"/>
            <a:chOff x="3929058" y="71414"/>
            <a:chExt cx="1000132" cy="6643710"/>
          </a:xfrm>
        </p:grpSpPr>
        <p:grpSp>
          <p:nvGrpSpPr>
            <p:cNvPr id="3" name="Group 70"/>
            <p:cNvGrpSpPr/>
            <p:nvPr/>
          </p:nvGrpSpPr>
          <p:grpSpPr>
            <a:xfrm>
              <a:off x="3929058" y="71414"/>
              <a:ext cx="1000132" cy="6643710"/>
              <a:chOff x="7715272" y="357166"/>
              <a:chExt cx="1000132" cy="6643710"/>
            </a:xfrm>
          </p:grpSpPr>
          <p:sp>
            <p:nvSpPr>
              <p:cNvPr id="144" name="Round Diagonal Corner Rectangle 143"/>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Countries</a:t>
                </a:r>
                <a:endParaRPr lang="en-US" sz="1000" dirty="0">
                  <a:solidFill>
                    <a:schemeClr val="tx1"/>
                  </a:solidFill>
                </a:endParaRPr>
              </a:p>
            </p:txBody>
          </p:sp>
          <p:cxnSp>
            <p:nvCxnSpPr>
              <p:cNvPr id="146" name="Straight Connector 145"/>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77" name="Rectangle 76"/>
            <p:cNvSpPr/>
            <p:nvPr/>
          </p:nvSpPr>
          <p:spPr>
            <a:xfrm flipH="1">
              <a:off x="4429159" y="1571612"/>
              <a:ext cx="71402"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8" name="Group 79"/>
          <p:cNvGrpSpPr/>
          <p:nvPr/>
        </p:nvGrpSpPr>
        <p:grpSpPr>
          <a:xfrm>
            <a:off x="1643042" y="1325391"/>
            <a:ext cx="2786082" cy="531973"/>
            <a:chOff x="1643042" y="1825457"/>
            <a:chExt cx="2786082" cy="531973"/>
          </a:xfrm>
        </p:grpSpPr>
        <p:cxnSp>
          <p:nvCxnSpPr>
            <p:cNvPr id="82" name="Straight Arrow Connector 81"/>
            <p:cNvCxnSpPr/>
            <p:nvPr/>
          </p:nvCxnSpPr>
          <p:spPr>
            <a:xfrm rot="10800000">
              <a:off x="1643042" y="2071678"/>
              <a:ext cx="2786080"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rot="10800000" flipH="1">
              <a:off x="1643044" y="2357428"/>
              <a:ext cx="2786080"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2786050" y="1825457"/>
              <a:ext cx="1643074" cy="246221"/>
            </a:xfrm>
            <a:prstGeom prst="rect">
              <a:avLst/>
            </a:prstGeom>
            <a:noFill/>
          </p:spPr>
          <p:txBody>
            <a:bodyPr wrap="square" rtlCol="0">
              <a:spAutoFit/>
            </a:bodyPr>
            <a:lstStyle/>
            <a:p>
              <a:pPr algn="r"/>
              <a:r>
                <a:rPr lang="en-GB" sz="1000" dirty="0" err="1" smtClean="0"/>
                <a:t>GetCountryByName</a:t>
              </a:r>
              <a:r>
                <a:rPr lang="en-GB" sz="1000" dirty="0" smtClean="0"/>
                <a:t>(name)</a:t>
              </a:r>
            </a:p>
          </p:txBody>
        </p:sp>
        <p:sp>
          <p:nvSpPr>
            <p:cNvPr id="86" name="TextBox 85"/>
            <p:cNvSpPr txBox="1"/>
            <p:nvPr/>
          </p:nvSpPr>
          <p:spPr>
            <a:xfrm>
              <a:off x="3786182" y="2111209"/>
              <a:ext cx="642942" cy="246221"/>
            </a:xfrm>
            <a:prstGeom prst="rect">
              <a:avLst/>
            </a:prstGeom>
            <a:noFill/>
          </p:spPr>
          <p:txBody>
            <a:bodyPr wrap="square" rtlCol="0">
              <a:spAutoFit/>
            </a:bodyPr>
            <a:lstStyle/>
            <a:p>
              <a:pPr algn="r"/>
              <a:r>
                <a:rPr lang="en-GB" sz="1000" dirty="0" smtClean="0"/>
                <a:t>String</a:t>
              </a:r>
            </a:p>
          </p:txBody>
        </p:sp>
      </p:grpSp>
      <p:grpSp>
        <p:nvGrpSpPr>
          <p:cNvPr id="9" name="Group 88"/>
          <p:cNvGrpSpPr/>
          <p:nvPr/>
        </p:nvGrpSpPr>
        <p:grpSpPr>
          <a:xfrm>
            <a:off x="5357818" y="71414"/>
            <a:ext cx="1000132" cy="6643710"/>
            <a:chOff x="5357818" y="71414"/>
            <a:chExt cx="1000132" cy="6643710"/>
          </a:xfrm>
        </p:grpSpPr>
        <p:grpSp>
          <p:nvGrpSpPr>
            <p:cNvPr id="10" name="Group 70"/>
            <p:cNvGrpSpPr/>
            <p:nvPr/>
          </p:nvGrpSpPr>
          <p:grpSpPr>
            <a:xfrm>
              <a:off x="5357818" y="71414"/>
              <a:ext cx="1000132" cy="6643710"/>
              <a:chOff x="7715272" y="357166"/>
              <a:chExt cx="1000132" cy="6643710"/>
            </a:xfrm>
          </p:grpSpPr>
          <p:sp>
            <p:nvSpPr>
              <p:cNvPr id="168" name="Round Diagonal Corner Rectangle 167"/>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Country</a:t>
                </a:r>
              </a:p>
            </p:txBody>
          </p:sp>
          <p:cxnSp>
            <p:nvCxnSpPr>
              <p:cNvPr id="170" name="Straight Connector 169"/>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88" name="Rectangle 87"/>
            <p:cNvSpPr/>
            <p:nvPr/>
          </p:nvSpPr>
          <p:spPr>
            <a:xfrm flipH="1">
              <a:off x="5857884" y="2071678"/>
              <a:ext cx="71402"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2" name="Group 79"/>
          <p:cNvGrpSpPr/>
          <p:nvPr/>
        </p:nvGrpSpPr>
        <p:grpSpPr>
          <a:xfrm>
            <a:off x="1643042" y="1825457"/>
            <a:ext cx="4214842" cy="531973"/>
            <a:chOff x="1643042" y="1825457"/>
            <a:chExt cx="2786082" cy="531973"/>
          </a:xfrm>
        </p:grpSpPr>
        <p:cxnSp>
          <p:nvCxnSpPr>
            <p:cNvPr id="52" name="Straight Arrow Connector 51"/>
            <p:cNvCxnSpPr/>
            <p:nvPr/>
          </p:nvCxnSpPr>
          <p:spPr>
            <a:xfrm rot="10800000">
              <a:off x="1643042" y="2071678"/>
              <a:ext cx="2786080"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flipH="1">
              <a:off x="1643044" y="2357428"/>
              <a:ext cx="2786080"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786050" y="1825457"/>
              <a:ext cx="1643074" cy="246221"/>
            </a:xfrm>
            <a:prstGeom prst="rect">
              <a:avLst/>
            </a:prstGeom>
            <a:noFill/>
          </p:spPr>
          <p:txBody>
            <a:bodyPr wrap="square" rtlCol="0">
              <a:spAutoFit/>
            </a:bodyPr>
            <a:lstStyle/>
            <a:p>
              <a:pPr algn="r"/>
              <a:r>
                <a:rPr lang="en-GB" sz="1000" dirty="0" smtClean="0"/>
                <a:t>Code</a:t>
              </a:r>
            </a:p>
          </p:txBody>
        </p:sp>
        <p:sp>
          <p:nvSpPr>
            <p:cNvPr id="55" name="TextBox 54"/>
            <p:cNvSpPr txBox="1"/>
            <p:nvPr/>
          </p:nvSpPr>
          <p:spPr>
            <a:xfrm>
              <a:off x="3786182" y="2111209"/>
              <a:ext cx="642942" cy="246221"/>
            </a:xfrm>
            <a:prstGeom prst="rect">
              <a:avLst/>
            </a:prstGeom>
            <a:noFill/>
          </p:spPr>
          <p:txBody>
            <a:bodyPr wrap="square" rtlCol="0">
              <a:spAutoFit/>
            </a:bodyPr>
            <a:lstStyle/>
            <a:p>
              <a:pPr algn="r"/>
              <a:r>
                <a:rPr lang="en-GB" sz="1000" dirty="0" smtClean="0"/>
                <a:t>String</a:t>
              </a:r>
            </a:p>
          </p:txBody>
        </p:sp>
      </p:grpSp>
      <p:grpSp>
        <p:nvGrpSpPr>
          <p:cNvPr id="49" name="Group 79"/>
          <p:cNvGrpSpPr/>
          <p:nvPr/>
        </p:nvGrpSpPr>
        <p:grpSpPr>
          <a:xfrm>
            <a:off x="1643042" y="714356"/>
            <a:ext cx="1357322" cy="531973"/>
            <a:chOff x="1643042" y="1825457"/>
            <a:chExt cx="2786082" cy="531973"/>
          </a:xfrm>
        </p:grpSpPr>
        <p:cxnSp>
          <p:nvCxnSpPr>
            <p:cNvPr id="50" name="Straight Arrow Connector 49"/>
            <p:cNvCxnSpPr/>
            <p:nvPr/>
          </p:nvCxnSpPr>
          <p:spPr>
            <a:xfrm rot="10800000">
              <a:off x="1643042" y="2071678"/>
              <a:ext cx="2786080"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flipH="1">
              <a:off x="1643044" y="2357428"/>
              <a:ext cx="2786080"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936314" y="1825457"/>
              <a:ext cx="2492810" cy="246221"/>
            </a:xfrm>
            <a:prstGeom prst="rect">
              <a:avLst/>
            </a:prstGeom>
            <a:noFill/>
          </p:spPr>
          <p:txBody>
            <a:bodyPr wrap="square" rtlCol="0">
              <a:spAutoFit/>
            </a:bodyPr>
            <a:lstStyle/>
            <a:p>
              <a:pPr algn="r"/>
              <a:r>
                <a:rPr lang="en-GB" sz="1000" dirty="0" err="1" smtClean="0"/>
                <a:t>SelectedValue</a:t>
              </a:r>
              <a:endParaRPr lang="en-GB" sz="1000" dirty="0" smtClean="0"/>
            </a:p>
          </p:txBody>
        </p:sp>
        <p:sp>
          <p:nvSpPr>
            <p:cNvPr id="59" name="TextBox 58"/>
            <p:cNvSpPr txBox="1"/>
            <p:nvPr/>
          </p:nvSpPr>
          <p:spPr>
            <a:xfrm>
              <a:off x="1643042" y="2111209"/>
              <a:ext cx="2786082" cy="246221"/>
            </a:xfrm>
            <a:prstGeom prst="rect">
              <a:avLst/>
            </a:prstGeom>
            <a:noFill/>
          </p:spPr>
          <p:txBody>
            <a:bodyPr wrap="square" rtlCol="0">
              <a:spAutoFit/>
            </a:bodyPr>
            <a:lstStyle/>
            <a:p>
              <a:pPr algn="r"/>
              <a:r>
                <a:rPr lang="en-GB" sz="1000" dirty="0" smtClean="0">
                  <a:solidFill>
                    <a:srgbClr val="0000FF"/>
                  </a:solidFill>
                </a:rPr>
                <a:t>Name = String</a:t>
              </a:r>
            </a:p>
          </p:txBody>
        </p:sp>
      </p:grpSp>
      <p:grpSp>
        <p:nvGrpSpPr>
          <p:cNvPr id="72" name="Group 71"/>
          <p:cNvGrpSpPr/>
          <p:nvPr/>
        </p:nvGrpSpPr>
        <p:grpSpPr>
          <a:xfrm>
            <a:off x="214282" y="2254085"/>
            <a:ext cx="1357354" cy="247809"/>
            <a:chOff x="214282" y="2254085"/>
            <a:chExt cx="1357354" cy="247809"/>
          </a:xfrm>
        </p:grpSpPr>
        <p:cxnSp>
          <p:nvCxnSpPr>
            <p:cNvPr id="87" name="Straight Arrow Connector 86"/>
            <p:cNvCxnSpPr/>
            <p:nvPr/>
          </p:nvCxnSpPr>
          <p:spPr>
            <a:xfrm flipH="1">
              <a:off x="214282" y="2500306"/>
              <a:ext cx="135735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642910" y="2254085"/>
              <a:ext cx="928694" cy="246221"/>
            </a:xfrm>
            <a:prstGeom prst="rect">
              <a:avLst/>
            </a:prstGeom>
            <a:noFill/>
          </p:spPr>
          <p:txBody>
            <a:bodyPr wrap="square" rtlCol="0">
              <a:spAutoFit/>
            </a:bodyPr>
            <a:lstStyle/>
            <a:p>
              <a:pPr algn="r"/>
              <a:r>
                <a:rPr lang="en-GB" sz="1000" dirty="0" smtClean="0"/>
                <a:t>String</a:t>
              </a:r>
            </a:p>
          </p:txBody>
        </p:sp>
      </p:grpSp>
      <p:grpSp>
        <p:nvGrpSpPr>
          <p:cNvPr id="65" name="Group 64"/>
          <p:cNvGrpSpPr/>
          <p:nvPr/>
        </p:nvGrpSpPr>
        <p:grpSpPr>
          <a:xfrm>
            <a:off x="214282" y="2643182"/>
            <a:ext cx="1368334" cy="287340"/>
            <a:chOff x="214250" y="571480"/>
            <a:chExt cx="1368334" cy="287340"/>
          </a:xfrm>
        </p:grpSpPr>
        <p:cxnSp>
          <p:nvCxnSpPr>
            <p:cNvPr id="66" name="Straight Arrow Connector 65"/>
            <p:cNvCxnSpPr/>
            <p:nvPr/>
          </p:nvCxnSpPr>
          <p:spPr>
            <a:xfrm>
              <a:off x="214250" y="857232"/>
              <a:ext cx="135735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4282" y="571480"/>
              <a:ext cx="1368302" cy="246221"/>
            </a:xfrm>
            <a:prstGeom prst="rect">
              <a:avLst/>
            </a:prstGeom>
            <a:noFill/>
          </p:spPr>
          <p:txBody>
            <a:bodyPr wrap="square" rtlCol="0">
              <a:spAutoFit/>
            </a:bodyPr>
            <a:lstStyle/>
            <a:p>
              <a:pPr algn="r"/>
              <a:r>
                <a:rPr lang="en-GB" sz="1000" b="1" dirty="0" err="1" smtClean="0"/>
                <a:t>GetSelectedName</a:t>
              </a:r>
              <a:endParaRPr lang="en-GB" sz="1000" b="1" dirty="0" smtClean="0"/>
            </a:p>
          </p:txBody>
        </p:sp>
      </p:grpSp>
      <p:grpSp>
        <p:nvGrpSpPr>
          <p:cNvPr id="76" name="Group 79"/>
          <p:cNvGrpSpPr/>
          <p:nvPr/>
        </p:nvGrpSpPr>
        <p:grpSpPr>
          <a:xfrm>
            <a:off x="1643042" y="2786058"/>
            <a:ext cx="1357322" cy="531973"/>
            <a:chOff x="1643042" y="1825457"/>
            <a:chExt cx="2786082" cy="531973"/>
          </a:xfrm>
        </p:grpSpPr>
        <p:cxnSp>
          <p:nvCxnSpPr>
            <p:cNvPr id="78" name="Straight Arrow Connector 77"/>
            <p:cNvCxnSpPr/>
            <p:nvPr/>
          </p:nvCxnSpPr>
          <p:spPr>
            <a:xfrm rot="10800000">
              <a:off x="1643042" y="2071678"/>
              <a:ext cx="2786080"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10800000" flipH="1">
              <a:off x="1643044" y="2357428"/>
              <a:ext cx="2786080"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936314" y="1825457"/>
              <a:ext cx="2492810" cy="246221"/>
            </a:xfrm>
            <a:prstGeom prst="rect">
              <a:avLst/>
            </a:prstGeom>
            <a:noFill/>
          </p:spPr>
          <p:txBody>
            <a:bodyPr wrap="square" rtlCol="0">
              <a:spAutoFit/>
            </a:bodyPr>
            <a:lstStyle/>
            <a:p>
              <a:pPr algn="r"/>
              <a:r>
                <a:rPr lang="en-GB" sz="1000" dirty="0" err="1" smtClean="0"/>
                <a:t>SelectedValue</a:t>
              </a:r>
              <a:endParaRPr lang="en-GB" sz="1000" dirty="0" smtClean="0"/>
            </a:p>
          </p:txBody>
        </p:sp>
        <p:sp>
          <p:nvSpPr>
            <p:cNvPr id="89" name="TextBox 88"/>
            <p:cNvSpPr txBox="1"/>
            <p:nvPr/>
          </p:nvSpPr>
          <p:spPr>
            <a:xfrm>
              <a:off x="1643042" y="2111209"/>
              <a:ext cx="2786082" cy="246221"/>
            </a:xfrm>
            <a:prstGeom prst="rect">
              <a:avLst/>
            </a:prstGeom>
            <a:noFill/>
          </p:spPr>
          <p:txBody>
            <a:bodyPr wrap="square" rtlCol="0">
              <a:spAutoFit/>
            </a:bodyPr>
            <a:lstStyle/>
            <a:p>
              <a:pPr algn="r"/>
              <a:r>
                <a:rPr lang="en-GB" sz="1000" dirty="0" smtClean="0">
                  <a:solidFill>
                    <a:srgbClr val="0000FF"/>
                  </a:solidFill>
                </a:rPr>
                <a:t>Name = String</a:t>
              </a:r>
            </a:p>
          </p:txBody>
        </p:sp>
      </p:grpSp>
      <p:grpSp>
        <p:nvGrpSpPr>
          <p:cNvPr id="90" name="Group 89"/>
          <p:cNvGrpSpPr/>
          <p:nvPr/>
        </p:nvGrpSpPr>
        <p:grpSpPr>
          <a:xfrm>
            <a:off x="214250" y="3181191"/>
            <a:ext cx="1357354" cy="247809"/>
            <a:chOff x="214282" y="2254085"/>
            <a:chExt cx="1357354" cy="247809"/>
          </a:xfrm>
        </p:grpSpPr>
        <p:cxnSp>
          <p:nvCxnSpPr>
            <p:cNvPr id="94" name="Straight Arrow Connector 93"/>
            <p:cNvCxnSpPr/>
            <p:nvPr/>
          </p:nvCxnSpPr>
          <p:spPr>
            <a:xfrm flipH="1">
              <a:off x="214282" y="2500306"/>
              <a:ext cx="135735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42910" y="2254085"/>
              <a:ext cx="928694" cy="246221"/>
            </a:xfrm>
            <a:prstGeom prst="rect">
              <a:avLst/>
            </a:prstGeom>
            <a:noFill/>
          </p:spPr>
          <p:txBody>
            <a:bodyPr wrap="square" rtlCol="0">
              <a:spAutoFit/>
            </a:bodyPr>
            <a:lstStyle/>
            <a:p>
              <a:pPr algn="r"/>
              <a:r>
                <a:rPr lang="en-GB" sz="1000" dirty="0" smtClean="0"/>
                <a:t>String</a:t>
              </a:r>
            </a:p>
          </p:txBody>
        </p:sp>
      </p:grpSp>
      <p:grpSp>
        <p:nvGrpSpPr>
          <p:cNvPr id="97" name="Group 96"/>
          <p:cNvGrpSpPr/>
          <p:nvPr/>
        </p:nvGrpSpPr>
        <p:grpSpPr>
          <a:xfrm>
            <a:off x="1071506" y="71414"/>
            <a:ext cx="1000164" cy="6643714"/>
            <a:chOff x="1071506" y="71414"/>
            <a:chExt cx="1000164" cy="6643714"/>
          </a:xfrm>
        </p:grpSpPr>
        <p:grpSp>
          <p:nvGrpSpPr>
            <p:cNvPr id="4" name="Group 79"/>
            <p:cNvGrpSpPr/>
            <p:nvPr/>
          </p:nvGrpSpPr>
          <p:grpSpPr>
            <a:xfrm>
              <a:off x="1071506" y="71414"/>
              <a:ext cx="1000164" cy="6643714"/>
              <a:chOff x="1071506" y="71414"/>
              <a:chExt cx="1000164" cy="6643714"/>
            </a:xfrm>
          </p:grpSpPr>
          <p:grpSp>
            <p:nvGrpSpPr>
              <p:cNvPr id="5" name="Group 70"/>
              <p:cNvGrpSpPr/>
              <p:nvPr/>
            </p:nvGrpSpPr>
            <p:grpSpPr>
              <a:xfrm>
                <a:off x="1071506" y="71414"/>
                <a:ext cx="1000164" cy="6643714"/>
                <a:chOff x="7715208" y="357166"/>
                <a:chExt cx="1000164" cy="6643714"/>
              </a:xfrm>
            </p:grpSpPr>
            <p:sp>
              <p:nvSpPr>
                <p:cNvPr id="131" name="Round Diagonal Corner Rectangle 130"/>
                <p:cNvSpPr/>
                <p:nvPr/>
              </p:nvSpPr>
              <p:spPr>
                <a:xfrm>
                  <a:off x="7715208" y="357166"/>
                  <a:ext cx="100016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Countries</a:t>
                  </a:r>
                </a:p>
                <a:p>
                  <a:pPr algn="ctr"/>
                  <a:r>
                    <a:rPr lang="en-GB" sz="1000" dirty="0" err="1" smtClean="0">
                      <a:solidFill>
                        <a:schemeClr val="tx1"/>
                      </a:solidFill>
                    </a:rPr>
                    <a:t>ComboBox</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79" name="Rectangle 78"/>
              <p:cNvSpPr/>
              <p:nvPr/>
            </p:nvSpPr>
            <p:spPr>
              <a:xfrm flipH="1">
                <a:off x="1571600" y="857232"/>
                <a:ext cx="71441" cy="17145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96" name="Rectangle 95"/>
            <p:cNvSpPr/>
            <p:nvPr/>
          </p:nvSpPr>
          <p:spPr>
            <a:xfrm flipH="1">
              <a:off x="1571604" y="2928934"/>
              <a:ext cx="71438" cy="6429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99" name="Group 98"/>
          <p:cNvGrpSpPr/>
          <p:nvPr/>
        </p:nvGrpSpPr>
        <p:grpSpPr>
          <a:xfrm>
            <a:off x="2500298" y="71414"/>
            <a:ext cx="1000132" cy="6643710"/>
            <a:chOff x="2500298" y="71414"/>
            <a:chExt cx="1000132" cy="6643710"/>
          </a:xfrm>
        </p:grpSpPr>
        <p:grpSp>
          <p:nvGrpSpPr>
            <p:cNvPr id="61" name="Group 60"/>
            <p:cNvGrpSpPr/>
            <p:nvPr/>
          </p:nvGrpSpPr>
          <p:grpSpPr>
            <a:xfrm>
              <a:off x="2500298" y="71414"/>
              <a:ext cx="1000132" cy="6643710"/>
              <a:chOff x="2500298" y="71414"/>
              <a:chExt cx="1000132" cy="6643710"/>
            </a:xfrm>
          </p:grpSpPr>
          <p:grpSp>
            <p:nvGrpSpPr>
              <p:cNvPr id="6" name="Group 70"/>
              <p:cNvGrpSpPr/>
              <p:nvPr/>
            </p:nvGrpSpPr>
            <p:grpSpPr>
              <a:xfrm>
                <a:off x="2500298" y="71414"/>
                <a:ext cx="1000132" cy="6643710"/>
                <a:chOff x="7715272" y="357166"/>
                <a:chExt cx="1000132" cy="6643710"/>
              </a:xfrm>
            </p:grpSpPr>
            <p:sp>
              <p:nvSpPr>
                <p:cNvPr id="120" name="Round Diagonal Corner Rectangle 119"/>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ComboBox</a:t>
                  </a:r>
                  <a:endParaRPr lang="en-GB" sz="1000" dirty="0" smtClean="0">
                    <a:solidFill>
                      <a:schemeClr val="tx1"/>
                    </a:solidFill>
                  </a:endParaRP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60" name="Rectangle 59"/>
              <p:cNvSpPr/>
              <p:nvPr/>
            </p:nvSpPr>
            <p:spPr>
              <a:xfrm flipH="1">
                <a:off x="3000364" y="928670"/>
                <a:ext cx="71402"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98" name="Rectangle 97"/>
            <p:cNvSpPr/>
            <p:nvPr/>
          </p:nvSpPr>
          <p:spPr>
            <a:xfrm flipH="1">
              <a:off x="3000364" y="3000372"/>
              <a:ext cx="71402"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6"/>
          <p:cNvGrpSpPr/>
          <p:nvPr/>
        </p:nvGrpSpPr>
        <p:grpSpPr>
          <a:xfrm>
            <a:off x="642910" y="1785926"/>
            <a:ext cx="2143140" cy="1714512"/>
            <a:chOff x="428596" y="500042"/>
            <a:chExt cx="2143140" cy="1714512"/>
          </a:xfrm>
        </p:grpSpPr>
        <p:grpSp>
          <p:nvGrpSpPr>
            <p:cNvPr id="3" name="Group 34"/>
            <p:cNvGrpSpPr/>
            <p:nvPr/>
          </p:nvGrpSpPr>
          <p:grpSpPr>
            <a:xfrm>
              <a:off x="428596" y="500042"/>
              <a:ext cx="2143140" cy="1714512"/>
              <a:chOff x="428596" y="500042"/>
              <a:chExt cx="2316908" cy="2071702"/>
            </a:xfrm>
          </p:grpSpPr>
          <p:sp>
            <p:nvSpPr>
              <p:cNvPr id="5" name="Rounded Rectangle 4"/>
              <p:cNvSpPr/>
              <p:nvPr/>
            </p:nvSpPr>
            <p:spPr>
              <a:xfrm>
                <a:off x="428596" y="500042"/>
                <a:ext cx="2316908" cy="2071702"/>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TextBox 5"/>
              <p:cNvSpPr txBox="1"/>
              <p:nvPr/>
            </p:nvSpPr>
            <p:spPr>
              <a:xfrm>
                <a:off x="556764" y="500044"/>
                <a:ext cx="1802589" cy="316112"/>
              </a:xfrm>
              <a:prstGeom prst="rect">
                <a:avLst/>
              </a:prstGeom>
              <a:noFill/>
            </p:spPr>
            <p:txBody>
              <a:bodyPr wrap="square" rtlCol="0">
                <a:spAutoFit/>
              </a:bodyPr>
              <a:lstStyle/>
              <a:p>
                <a:r>
                  <a:rPr lang="en-GB" sz="1100" dirty="0" smtClean="0">
                    <a:solidFill>
                      <a:schemeClr val="accent3">
                        <a:lumMod val="75000"/>
                      </a:schemeClr>
                    </a:solidFill>
                  </a:rPr>
                  <a:t>Smart.Platform.Web</a:t>
                </a:r>
              </a:p>
            </p:txBody>
          </p:sp>
        </p:grpSp>
        <p:grpSp>
          <p:nvGrpSpPr>
            <p:cNvPr id="4" name="Group 35"/>
            <p:cNvGrpSpPr/>
            <p:nvPr/>
          </p:nvGrpSpPr>
          <p:grpSpPr>
            <a:xfrm>
              <a:off x="571472" y="857232"/>
              <a:ext cx="1785950" cy="1143008"/>
              <a:chOff x="571472" y="857232"/>
              <a:chExt cx="1785950" cy="1143008"/>
            </a:xfrm>
          </p:grpSpPr>
          <p:grpSp>
            <p:nvGrpSpPr>
              <p:cNvPr id="8" name="Group 6"/>
              <p:cNvGrpSpPr/>
              <p:nvPr/>
            </p:nvGrpSpPr>
            <p:grpSpPr>
              <a:xfrm>
                <a:off x="571472" y="857232"/>
                <a:ext cx="1785950" cy="1143008"/>
                <a:chOff x="3000364" y="214290"/>
                <a:chExt cx="2143140" cy="1571636"/>
              </a:xfrm>
            </p:grpSpPr>
            <p:sp>
              <p:nvSpPr>
                <p:cNvPr id="43" name="Rounded Rectangle 42"/>
                <p:cNvSpPr/>
                <p:nvPr/>
              </p:nvSpPr>
              <p:spPr>
                <a:xfrm>
                  <a:off x="3000364" y="214290"/>
                  <a:ext cx="2071702" cy="1571636"/>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4" name="TextBox 43"/>
                <p:cNvSpPr txBox="1"/>
                <p:nvPr/>
              </p:nvSpPr>
              <p:spPr>
                <a:xfrm>
                  <a:off x="3128532" y="214291"/>
                  <a:ext cx="2014972" cy="359714"/>
                </a:xfrm>
                <a:prstGeom prst="rect">
                  <a:avLst/>
                </a:prstGeom>
                <a:noFill/>
              </p:spPr>
              <p:txBody>
                <a:bodyPr wrap="square" rtlCol="0">
                  <a:spAutoFit/>
                </a:bodyPr>
                <a:lstStyle/>
                <a:p>
                  <a:r>
                    <a:rPr lang="en-GB" sz="1100" dirty="0" err="1" smtClean="0">
                      <a:solidFill>
                        <a:schemeClr val="accent3">
                          <a:lumMod val="75000"/>
                        </a:schemeClr>
                      </a:solidFill>
                    </a:rPr>
                    <a:t>UI.WebControls</a:t>
                  </a:r>
                  <a:endParaRPr lang="en-GB" sz="1100" dirty="0" smtClean="0">
                    <a:solidFill>
                      <a:schemeClr val="accent3">
                        <a:lumMod val="75000"/>
                      </a:schemeClr>
                    </a:solidFill>
                  </a:endParaRPr>
                </a:p>
              </p:txBody>
            </p:sp>
          </p:grpSp>
          <p:sp>
            <p:nvSpPr>
              <p:cNvPr id="23" name="Round Diagonal Corner Rectangle 22"/>
              <p:cNvSpPr/>
              <p:nvPr/>
            </p:nvSpPr>
            <p:spPr>
              <a:xfrm>
                <a:off x="857224" y="1214422"/>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Countries</a:t>
                </a:r>
              </a:p>
              <a:p>
                <a:pPr algn="ctr"/>
                <a:r>
                  <a:rPr lang="en-GB" sz="1000" dirty="0" err="1" smtClean="0">
                    <a:solidFill>
                      <a:schemeClr val="tx1"/>
                    </a:solidFill>
                  </a:rPr>
                  <a:t>DropDownList</a:t>
                </a:r>
                <a:endParaRPr lang="en-US" sz="1000" dirty="0">
                  <a:solidFill>
                    <a:schemeClr val="tx1"/>
                  </a:solidFill>
                </a:endParaRPr>
              </a:p>
            </p:txBody>
          </p:sp>
        </p:grpSp>
      </p:grpSp>
      <p:sp>
        <p:nvSpPr>
          <p:cNvPr id="24" name="Round Diagonal Corner Rectangle 23"/>
          <p:cNvSpPr/>
          <p:nvPr/>
        </p:nvSpPr>
        <p:spPr>
          <a:xfrm>
            <a:off x="1071538" y="1142984"/>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DropDownList</a:t>
            </a:r>
            <a:endParaRPr lang="en-US" sz="1000" dirty="0">
              <a:solidFill>
                <a:schemeClr val="tx1"/>
              </a:solidFill>
            </a:endParaRPr>
          </a:p>
        </p:txBody>
      </p:sp>
      <p:grpSp>
        <p:nvGrpSpPr>
          <p:cNvPr id="9" name="Group 53"/>
          <p:cNvGrpSpPr/>
          <p:nvPr/>
        </p:nvGrpSpPr>
        <p:grpSpPr>
          <a:xfrm>
            <a:off x="3071802" y="1571612"/>
            <a:ext cx="2928958" cy="1928826"/>
            <a:chOff x="3714744" y="500042"/>
            <a:chExt cx="2928958" cy="1928826"/>
          </a:xfrm>
        </p:grpSpPr>
        <p:grpSp>
          <p:nvGrpSpPr>
            <p:cNvPr id="10" name="Group 51"/>
            <p:cNvGrpSpPr/>
            <p:nvPr/>
          </p:nvGrpSpPr>
          <p:grpSpPr>
            <a:xfrm>
              <a:off x="3714744" y="500042"/>
              <a:ext cx="2928958" cy="1928826"/>
              <a:chOff x="3714744" y="500042"/>
              <a:chExt cx="2928958" cy="1928826"/>
            </a:xfrm>
          </p:grpSpPr>
          <p:sp>
            <p:nvSpPr>
              <p:cNvPr id="29" name="Rounded Rectangle 28"/>
              <p:cNvSpPr/>
              <p:nvPr/>
            </p:nvSpPr>
            <p:spPr>
              <a:xfrm>
                <a:off x="3714744" y="500042"/>
                <a:ext cx="2857520" cy="1928826"/>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0" name="TextBox 29"/>
              <p:cNvSpPr txBox="1"/>
              <p:nvPr/>
            </p:nvSpPr>
            <p:spPr>
              <a:xfrm>
                <a:off x="3842912" y="500044"/>
                <a:ext cx="2800790" cy="261610"/>
              </a:xfrm>
              <a:prstGeom prst="rect">
                <a:avLst/>
              </a:prstGeom>
              <a:noFill/>
            </p:spPr>
            <p:txBody>
              <a:bodyPr wrap="square" rtlCol="0">
                <a:spAutoFit/>
              </a:bodyPr>
              <a:lstStyle/>
              <a:p>
                <a:r>
                  <a:rPr lang="en-GB" sz="1100" dirty="0" err="1" smtClean="0">
                    <a:solidFill>
                      <a:schemeClr val="accent3">
                        <a:lumMod val="75000"/>
                      </a:schemeClr>
                    </a:solidFill>
                  </a:rPr>
                  <a:t>Smart.Platform.Globalization.Countries</a:t>
                </a:r>
                <a:endParaRPr lang="en-GB" sz="1100" dirty="0" smtClean="0">
                  <a:solidFill>
                    <a:schemeClr val="accent3">
                      <a:lumMod val="75000"/>
                    </a:schemeClr>
                  </a:solidFill>
                </a:endParaRPr>
              </a:p>
            </p:txBody>
          </p:sp>
        </p:grpSp>
        <p:grpSp>
          <p:nvGrpSpPr>
            <p:cNvPr id="11" name="Group 52"/>
            <p:cNvGrpSpPr/>
            <p:nvPr/>
          </p:nvGrpSpPr>
          <p:grpSpPr>
            <a:xfrm>
              <a:off x="4071934" y="957188"/>
              <a:ext cx="2428892" cy="1257366"/>
              <a:chOff x="4071934" y="957188"/>
              <a:chExt cx="2428892" cy="1257366"/>
            </a:xfrm>
          </p:grpSpPr>
          <p:sp>
            <p:nvSpPr>
              <p:cNvPr id="25" name="Round Diagonal Corner Rectangle 24"/>
              <p:cNvSpPr/>
              <p:nvPr/>
            </p:nvSpPr>
            <p:spPr>
              <a:xfrm>
                <a:off x="4071934" y="1000108"/>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Countries</a:t>
                </a:r>
              </a:p>
            </p:txBody>
          </p:sp>
          <p:sp>
            <p:nvSpPr>
              <p:cNvPr id="26" name="Round Diagonal Corner Rectangle 25"/>
              <p:cNvSpPr/>
              <p:nvPr/>
            </p:nvSpPr>
            <p:spPr>
              <a:xfrm>
                <a:off x="4071934" y="1857364"/>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Country</a:t>
                </a:r>
              </a:p>
            </p:txBody>
          </p:sp>
          <p:grpSp>
            <p:nvGrpSpPr>
              <p:cNvPr id="12" name="Group 38"/>
              <p:cNvGrpSpPr/>
              <p:nvPr/>
            </p:nvGrpSpPr>
            <p:grpSpPr>
              <a:xfrm>
                <a:off x="5500694" y="957188"/>
                <a:ext cx="1000132" cy="757300"/>
                <a:chOff x="5429256" y="1643050"/>
                <a:chExt cx="1000132" cy="757300"/>
              </a:xfrm>
            </p:grpSpPr>
            <p:pic>
              <p:nvPicPr>
                <p:cNvPr id="7" name="Picture 2" descr="C:\Documents and Settings\Dave\Desktop\resources.png"/>
                <p:cNvPicPr>
                  <a:picLocks noChangeAspect="1" noChangeArrowheads="1"/>
                </p:cNvPicPr>
                <p:nvPr/>
              </p:nvPicPr>
              <p:blipFill>
                <a:blip r:embed="rId2"/>
                <a:srcRect/>
                <a:stretch>
                  <a:fillRect/>
                </a:stretch>
              </p:blipFill>
              <p:spPr bwMode="auto">
                <a:xfrm>
                  <a:off x="5715008" y="1643050"/>
                  <a:ext cx="431800" cy="419100"/>
                </a:xfrm>
                <a:prstGeom prst="rect">
                  <a:avLst/>
                </a:prstGeom>
                <a:noFill/>
              </p:spPr>
            </p:pic>
            <p:sp>
              <p:nvSpPr>
                <p:cNvPr id="38" name="TextBox 37"/>
                <p:cNvSpPr txBox="1"/>
                <p:nvPr/>
              </p:nvSpPr>
              <p:spPr>
                <a:xfrm>
                  <a:off x="5429256" y="2000240"/>
                  <a:ext cx="1000132" cy="400110"/>
                </a:xfrm>
                <a:prstGeom prst="rect">
                  <a:avLst/>
                </a:prstGeom>
                <a:noFill/>
              </p:spPr>
              <p:txBody>
                <a:bodyPr wrap="square" rtlCol="0">
                  <a:spAutoFit/>
                </a:bodyPr>
                <a:lstStyle/>
                <a:p>
                  <a:pPr algn="ctr"/>
                  <a:r>
                    <a:rPr lang="en-GB" sz="1000" dirty="0" smtClean="0"/>
                    <a:t>Countries Data Resource Files</a:t>
                  </a:r>
                  <a:endParaRPr lang="en-US" sz="1000" dirty="0"/>
                </a:p>
              </p:txBody>
            </p:sp>
          </p:grpSp>
          <p:grpSp>
            <p:nvGrpSpPr>
              <p:cNvPr id="13" name="Group 48"/>
              <p:cNvGrpSpPr/>
              <p:nvPr/>
            </p:nvGrpSpPr>
            <p:grpSpPr>
              <a:xfrm>
                <a:off x="4500562" y="1357298"/>
                <a:ext cx="536579" cy="500066"/>
                <a:chOff x="5749933" y="3251199"/>
                <a:chExt cx="536579" cy="500066"/>
              </a:xfrm>
              <a:effectLst>
                <a:outerShdw blurRad="50800" dist="38100" dir="2700000" algn="tl" rotWithShape="0">
                  <a:prstClr val="black">
                    <a:alpha val="40000"/>
                  </a:prstClr>
                </a:outerShdw>
              </a:effectLst>
            </p:grpSpPr>
            <p:grpSp>
              <p:nvGrpSpPr>
                <p:cNvPr id="14" name="Group 50"/>
                <p:cNvGrpSpPr/>
                <p:nvPr/>
              </p:nvGrpSpPr>
              <p:grpSpPr>
                <a:xfrm>
                  <a:off x="5749933" y="3251199"/>
                  <a:ext cx="142876" cy="500066"/>
                  <a:chOff x="4286248" y="2143116"/>
                  <a:chExt cx="142876" cy="500066"/>
                </a:xfrm>
              </p:grpSpPr>
              <p:sp>
                <p:nvSpPr>
                  <p:cNvPr id="46" name="Diamond 45"/>
                  <p:cNvSpPr/>
                  <p:nvPr/>
                </p:nvSpPr>
                <p:spPr>
                  <a:xfrm>
                    <a:off x="4286248" y="2500306"/>
                    <a:ext cx="142876" cy="14287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p:nvCxnSpPr>
                <p:spPr>
                  <a:xfrm rot="5400000" flipH="1" flipV="1">
                    <a:off x="4144166" y="2356636"/>
                    <a:ext cx="428628"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5857884" y="3286124"/>
                  <a:ext cx="428628" cy="246221"/>
                </a:xfrm>
                <a:prstGeom prst="rect">
                  <a:avLst/>
                </a:prstGeom>
                <a:noFill/>
              </p:spPr>
              <p:txBody>
                <a:bodyPr wrap="square" rtlCol="0">
                  <a:spAutoFit/>
                </a:bodyPr>
                <a:lstStyle/>
                <a:p>
                  <a:r>
                    <a:rPr lang="en-GB" sz="1000" dirty="0" smtClean="0"/>
                    <a:t>1..*</a:t>
                  </a:r>
                </a:p>
              </p:txBody>
            </p:sp>
          </p:grpSp>
          <p:cxnSp>
            <p:nvCxnSpPr>
              <p:cNvPr id="20" name="Straight Arrow Connector 19"/>
              <p:cNvCxnSpPr/>
              <p:nvPr/>
            </p:nvCxnSpPr>
            <p:spPr>
              <a:xfrm>
                <a:off x="5072066" y="1214422"/>
                <a:ext cx="642942" cy="1588"/>
              </a:xfrm>
              <a:prstGeom prst="straightConnector1">
                <a:avLst/>
              </a:prstGeom>
              <a:ln>
                <a:headEnd type="none"/>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cxnSp>
        <p:nvCxnSpPr>
          <p:cNvPr id="56" name="Straight Arrow Connector 55"/>
          <p:cNvCxnSpPr/>
          <p:nvPr/>
        </p:nvCxnSpPr>
        <p:spPr>
          <a:xfrm rot="5400000" flipH="1" flipV="1">
            <a:off x="1072332" y="1999446"/>
            <a:ext cx="1000132" cy="1588"/>
          </a:xfrm>
          <a:prstGeom prst="straightConnector1">
            <a:avLst/>
          </a:prstGeom>
          <a:ln>
            <a:headEnd type="none"/>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5" name="Group 74"/>
          <p:cNvGrpSpPr/>
          <p:nvPr/>
        </p:nvGrpSpPr>
        <p:grpSpPr>
          <a:xfrm>
            <a:off x="2071670" y="2285992"/>
            <a:ext cx="1357322" cy="430216"/>
            <a:chOff x="4572000" y="571480"/>
            <a:chExt cx="1357322" cy="430216"/>
          </a:xfrm>
          <a:effectLst>
            <a:outerShdw blurRad="50800" dist="38100" dir="2700000" algn="tl" rotWithShape="0">
              <a:prstClr val="black">
                <a:alpha val="40000"/>
              </a:prstClr>
            </a:outerShdw>
          </a:effectLst>
        </p:grpSpPr>
        <p:cxnSp>
          <p:nvCxnSpPr>
            <p:cNvPr id="60" name="Straight Arrow Connector 59"/>
            <p:cNvCxnSpPr/>
            <p:nvPr/>
          </p:nvCxnSpPr>
          <p:spPr>
            <a:xfrm>
              <a:off x="5357818" y="571480"/>
              <a:ext cx="571504" cy="1588"/>
            </a:xfrm>
            <a:prstGeom prst="straightConnector1">
              <a:avLst/>
            </a:prstGeom>
            <a:ln>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4572000" y="1000108"/>
              <a:ext cx="785818" cy="1588"/>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flipH="1" flipV="1">
              <a:off x="5144202" y="785096"/>
              <a:ext cx="429262" cy="2029"/>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2"/>
          <p:cNvGrpSpPr/>
          <p:nvPr/>
        </p:nvGrpSpPr>
        <p:grpSpPr>
          <a:xfrm>
            <a:off x="3856827" y="2929415"/>
            <a:ext cx="72231" cy="2214097"/>
            <a:chOff x="5571338" y="858026"/>
            <a:chExt cx="72232" cy="2357454"/>
          </a:xfrm>
        </p:grpSpPr>
        <p:cxnSp>
          <p:nvCxnSpPr>
            <p:cNvPr id="74" name="Straight Connector 73"/>
            <p:cNvCxnSpPr/>
            <p:nvPr/>
          </p:nvCxnSpPr>
          <p:spPr>
            <a:xfrm rot="5400000">
              <a:off x="4393405" y="2035959"/>
              <a:ext cx="2357454"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5572132" y="1237831"/>
              <a:ext cx="71438" cy="11409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3" name="Group 76"/>
          <p:cNvGrpSpPr/>
          <p:nvPr/>
        </p:nvGrpSpPr>
        <p:grpSpPr>
          <a:xfrm>
            <a:off x="5000624" y="2928936"/>
            <a:ext cx="71441" cy="2286017"/>
            <a:chOff x="5571332" y="858027"/>
            <a:chExt cx="71441" cy="3773198"/>
          </a:xfrm>
        </p:grpSpPr>
        <p:cxnSp>
          <p:nvCxnSpPr>
            <p:cNvPr id="78" name="Straight Connector 77"/>
            <p:cNvCxnSpPr/>
            <p:nvPr/>
          </p:nvCxnSpPr>
          <p:spPr>
            <a:xfrm rot="5400000">
              <a:off x="3685533" y="2743830"/>
              <a:ext cx="3773198" cy="159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flipH="1">
              <a:off x="5571332" y="1683410"/>
              <a:ext cx="71441" cy="10612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cxnSp>
        <p:nvCxnSpPr>
          <p:cNvPr id="95" name="Straight Arrow Connector 94"/>
          <p:cNvCxnSpPr/>
          <p:nvPr/>
        </p:nvCxnSpPr>
        <p:spPr>
          <a:xfrm>
            <a:off x="2714612" y="3286124"/>
            <a:ext cx="1143009" cy="1589"/>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3929058" y="3429000"/>
            <a:ext cx="107157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rot="10800000">
            <a:off x="3929062" y="4070353"/>
            <a:ext cx="1071567"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4000496" y="3214685"/>
            <a:ext cx="928693" cy="246221"/>
          </a:xfrm>
          <a:prstGeom prst="rect">
            <a:avLst/>
          </a:prstGeom>
          <a:noFill/>
        </p:spPr>
        <p:txBody>
          <a:bodyPr wrap="square" rtlCol="0">
            <a:spAutoFit/>
          </a:bodyPr>
          <a:lstStyle/>
          <a:p>
            <a:pPr algn="r"/>
            <a:r>
              <a:rPr lang="en-US" sz="1000" dirty="0" smtClean="0"/>
              <a:t>Page_PreInit</a:t>
            </a:r>
            <a:endParaRPr lang="en-US" sz="1000" dirty="0"/>
          </a:p>
        </p:txBody>
      </p:sp>
      <p:sp>
        <p:nvSpPr>
          <p:cNvPr id="104" name="TextBox 103"/>
          <p:cNvSpPr txBox="1"/>
          <p:nvPr/>
        </p:nvSpPr>
        <p:spPr>
          <a:xfrm>
            <a:off x="2428860" y="3071810"/>
            <a:ext cx="1357323" cy="246221"/>
          </a:xfrm>
          <a:prstGeom prst="rect">
            <a:avLst/>
          </a:prstGeom>
          <a:noFill/>
        </p:spPr>
        <p:txBody>
          <a:bodyPr wrap="square" rtlCol="0">
            <a:spAutoFit/>
          </a:bodyPr>
          <a:lstStyle/>
          <a:p>
            <a:pPr algn="r"/>
            <a:r>
              <a:rPr lang="en-US" sz="1000" dirty="0" smtClean="0"/>
              <a:t>Page_PreInit</a:t>
            </a:r>
            <a:endParaRPr lang="en-US" sz="1000" dirty="0"/>
          </a:p>
        </p:txBody>
      </p:sp>
      <p:sp>
        <p:nvSpPr>
          <p:cNvPr id="151" name="Rectangle 150"/>
          <p:cNvSpPr/>
          <p:nvPr/>
        </p:nvSpPr>
        <p:spPr>
          <a:xfrm rot="16200000">
            <a:off x="1392093" y="2970231"/>
            <a:ext cx="1924165" cy="707886"/>
          </a:xfrm>
          <a:prstGeom prst="rect">
            <a:avLst/>
          </a:prstGeom>
          <a:noFill/>
        </p:spPr>
        <p:txBody>
          <a:bodyPr wrap="square" lIns="91440" tIns="45720" rIns="91440" bIns="45720">
            <a:spAutoFit/>
          </a:bodyPr>
          <a:lstStyle/>
          <a:p>
            <a:pPr algn="r"/>
            <a:r>
              <a:rPr lang="en-US" sz="2000" b="1" dirty="0" smtClean="0">
                <a:ln w="900" cmpd="sng">
                  <a:solidFill>
                    <a:schemeClr val="tx2">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reflection blurRad="6350" stA="50000" endA="300" endPos="50000" dist="60007" dir="5400000" sy="-100000" algn="bl" rotWithShape="0"/>
                </a:effectLst>
                <a:latin typeface="Arial Rounded MT Bold" pitchFamily="34" charset="0"/>
              </a:rPr>
              <a:t>Assign Master Page</a:t>
            </a:r>
            <a:endParaRPr lang="en-US" sz="2000" b="1" dirty="0">
              <a:ln w="900" cmpd="sng">
                <a:solidFill>
                  <a:schemeClr val="tx2">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reflection blurRad="6350" stA="50000" endA="300" endPos="50000" dist="60007" dir="5400000" sy="-100000" algn="bl" rotWithShape="0"/>
              </a:effectLst>
            </a:endParaRPr>
          </a:p>
        </p:txBody>
      </p:sp>
      <p:cxnSp>
        <p:nvCxnSpPr>
          <p:cNvPr id="121" name="Straight Arrow Connector 120"/>
          <p:cNvCxnSpPr/>
          <p:nvPr/>
        </p:nvCxnSpPr>
        <p:spPr>
          <a:xfrm rot="10800000">
            <a:off x="2786051" y="4357694"/>
            <a:ext cx="1071567"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3000364" y="214290"/>
            <a:ext cx="2286016" cy="1000132"/>
            <a:chOff x="3000364" y="428604"/>
            <a:chExt cx="2286016" cy="1000132"/>
          </a:xfrm>
        </p:grpSpPr>
        <p:grpSp>
          <p:nvGrpSpPr>
            <p:cNvPr id="45" name="Group 44"/>
            <p:cNvGrpSpPr/>
            <p:nvPr/>
          </p:nvGrpSpPr>
          <p:grpSpPr>
            <a:xfrm>
              <a:off x="3000364" y="428604"/>
              <a:ext cx="2286016" cy="1000132"/>
              <a:chOff x="1428728" y="285728"/>
              <a:chExt cx="2286016" cy="1000132"/>
            </a:xfrm>
          </p:grpSpPr>
          <p:sp>
            <p:nvSpPr>
              <p:cNvPr id="43" name="Rounded Rectangle 42"/>
              <p:cNvSpPr/>
              <p:nvPr/>
            </p:nvSpPr>
            <p:spPr>
              <a:xfrm>
                <a:off x="1428728" y="285728"/>
                <a:ext cx="2286016" cy="1000132"/>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4" name="TextBox 43"/>
              <p:cNvSpPr txBox="1"/>
              <p:nvPr/>
            </p:nvSpPr>
            <p:spPr>
              <a:xfrm>
                <a:off x="1556896" y="285730"/>
                <a:ext cx="2014972" cy="261610"/>
              </a:xfrm>
              <a:prstGeom prst="rect">
                <a:avLst/>
              </a:prstGeom>
              <a:noFill/>
            </p:spPr>
            <p:txBody>
              <a:bodyPr wrap="square" rtlCol="0">
                <a:spAutoFit/>
              </a:bodyPr>
              <a:lstStyle/>
              <a:p>
                <a:r>
                  <a:rPr lang="en-GB" sz="1100" dirty="0" smtClean="0">
                    <a:solidFill>
                      <a:schemeClr val="accent3">
                        <a:lumMod val="75000"/>
                      </a:schemeClr>
                    </a:solidFill>
                  </a:rPr>
                  <a:t>System.Web.UI</a:t>
                </a:r>
                <a:endParaRPr lang="en-US" sz="1100" dirty="0">
                  <a:solidFill>
                    <a:schemeClr val="accent3">
                      <a:lumMod val="75000"/>
                    </a:schemeClr>
                  </a:solidFill>
                </a:endParaRPr>
              </a:p>
            </p:txBody>
          </p:sp>
        </p:grpSp>
        <p:sp>
          <p:nvSpPr>
            <p:cNvPr id="134" name="Round Diagonal Corner Rectangle 133"/>
            <p:cNvSpPr/>
            <p:nvPr/>
          </p:nvSpPr>
          <p:spPr>
            <a:xfrm>
              <a:off x="3643306" y="785794"/>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Page</a:t>
              </a:r>
              <a:endParaRPr lang="en-US" sz="1000" dirty="0">
                <a:solidFill>
                  <a:schemeClr val="tx1"/>
                </a:solidFill>
              </a:endParaRPr>
            </a:p>
          </p:txBody>
        </p:sp>
      </p:grpSp>
      <p:sp>
        <p:nvSpPr>
          <p:cNvPr id="103" name="Round Diagonal Corner Rectangle 102"/>
          <p:cNvSpPr/>
          <p:nvPr/>
        </p:nvSpPr>
        <p:spPr>
          <a:xfrm>
            <a:off x="3786182" y="1428736"/>
            <a:ext cx="785818"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Custom</a:t>
            </a:r>
          </a:p>
          <a:p>
            <a:pPr algn="ctr"/>
            <a:r>
              <a:rPr lang="en-GB" sz="1000" dirty="0" smtClean="0">
                <a:solidFill>
                  <a:schemeClr val="tx1"/>
                </a:solidFill>
              </a:rPr>
              <a:t>PageBase</a:t>
            </a:r>
            <a:endParaRPr lang="en-US" sz="1000" dirty="0">
              <a:solidFill>
                <a:schemeClr val="tx1"/>
              </a:solidFill>
            </a:endParaRPr>
          </a:p>
        </p:txBody>
      </p:sp>
      <p:cxnSp>
        <p:nvCxnSpPr>
          <p:cNvPr id="132" name="Straight Arrow Connector 131"/>
          <p:cNvCxnSpPr/>
          <p:nvPr/>
        </p:nvCxnSpPr>
        <p:spPr>
          <a:xfrm rot="5400000" flipH="1" flipV="1">
            <a:off x="3893339" y="1178703"/>
            <a:ext cx="500066" cy="1588"/>
          </a:xfrm>
          <a:prstGeom prst="straightConnector1">
            <a:avLst/>
          </a:prstGeom>
          <a:ln>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1357290" y="1310002"/>
            <a:ext cx="1000132" cy="833114"/>
            <a:chOff x="6715140" y="1428736"/>
            <a:chExt cx="1000132" cy="833114"/>
          </a:xfrm>
        </p:grpSpPr>
        <p:pic>
          <p:nvPicPr>
            <p:cNvPr id="49" name="Picture 3"/>
            <p:cNvPicPr>
              <a:picLocks noChangeAspect="1" noChangeArrowheads="1"/>
            </p:cNvPicPr>
            <p:nvPr/>
          </p:nvPicPr>
          <p:blipFill>
            <a:blip r:embed="rId2"/>
            <a:srcRect/>
            <a:stretch>
              <a:fillRect/>
            </a:stretch>
          </p:blipFill>
          <p:spPr bwMode="auto">
            <a:xfrm>
              <a:off x="6858016" y="1428736"/>
              <a:ext cx="500066" cy="546947"/>
            </a:xfrm>
            <a:prstGeom prst="rect">
              <a:avLst/>
            </a:prstGeom>
            <a:ln>
              <a:noFill/>
            </a:ln>
            <a:effectLst>
              <a:reflection blurRad="12700" stA="30000" endPos="30000" dist="5000" dir="5400000" sy="-100000" algn="bl" rotWithShape="0"/>
            </a:effectLst>
          </p:spPr>
        </p:pic>
        <p:sp>
          <p:nvSpPr>
            <p:cNvPr id="50" name="TextBox 49"/>
            <p:cNvSpPr txBox="1"/>
            <p:nvPr/>
          </p:nvSpPr>
          <p:spPr>
            <a:xfrm>
              <a:off x="6715140" y="2000240"/>
              <a:ext cx="1000132" cy="261610"/>
            </a:xfrm>
            <a:prstGeom prst="rect">
              <a:avLst/>
            </a:prstGeom>
            <a:noFill/>
          </p:spPr>
          <p:txBody>
            <a:bodyPr wrap="square" rtlCol="0">
              <a:spAutoFit/>
            </a:bodyPr>
            <a:lstStyle/>
            <a:p>
              <a:r>
                <a:rPr lang="en-US" sz="1100" dirty="0" smtClean="0"/>
                <a:t>MyPage.aspx</a:t>
              </a:r>
              <a:endParaRPr lang="en-US" sz="1100" dirty="0"/>
            </a:p>
          </p:txBody>
        </p:sp>
      </p:grpSp>
      <p:cxnSp>
        <p:nvCxnSpPr>
          <p:cNvPr id="53" name="Straight Arrow Connector 52"/>
          <p:cNvCxnSpPr/>
          <p:nvPr/>
        </p:nvCxnSpPr>
        <p:spPr>
          <a:xfrm>
            <a:off x="3286116" y="1571612"/>
            <a:ext cx="500066" cy="1588"/>
          </a:xfrm>
          <a:prstGeom prst="straightConnector1">
            <a:avLst/>
          </a:prstGeom>
          <a:ln>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6" name="Round Diagonal Corner Rectangle 55"/>
          <p:cNvSpPr/>
          <p:nvPr/>
        </p:nvSpPr>
        <p:spPr>
          <a:xfrm>
            <a:off x="2500298" y="1428736"/>
            <a:ext cx="785818"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Custom</a:t>
            </a:r>
          </a:p>
          <a:p>
            <a:pPr algn="ctr"/>
            <a:r>
              <a:rPr lang="en-GB" sz="1000" dirty="0" smtClean="0">
                <a:solidFill>
                  <a:schemeClr val="tx1"/>
                </a:solidFill>
              </a:rPr>
              <a:t>Page</a:t>
            </a:r>
            <a:endParaRPr lang="en-US" sz="1000" dirty="0">
              <a:solidFill>
                <a:schemeClr val="tx1"/>
              </a:solidFill>
            </a:endParaRPr>
          </a:p>
        </p:txBody>
      </p:sp>
      <p:cxnSp>
        <p:nvCxnSpPr>
          <p:cNvPr id="57" name="Straight Arrow Connector 56"/>
          <p:cNvCxnSpPr/>
          <p:nvPr/>
        </p:nvCxnSpPr>
        <p:spPr>
          <a:xfrm>
            <a:off x="2000232" y="1571612"/>
            <a:ext cx="500066" cy="1588"/>
          </a:xfrm>
          <a:prstGeom prst="straightConnector1">
            <a:avLst/>
          </a:prstGeom>
          <a:ln>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8" name="Round Diagonal Corner Rectangle 57"/>
          <p:cNvSpPr/>
          <p:nvPr/>
        </p:nvSpPr>
        <p:spPr>
          <a:xfrm>
            <a:off x="3500430" y="2428868"/>
            <a:ext cx="785818"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Custom</a:t>
            </a:r>
          </a:p>
          <a:p>
            <a:pPr algn="ctr"/>
            <a:r>
              <a:rPr lang="en-GB" sz="1000" dirty="0" smtClean="0">
                <a:solidFill>
                  <a:schemeClr val="tx1"/>
                </a:solidFill>
              </a:rPr>
              <a:t>Page</a:t>
            </a:r>
            <a:endParaRPr lang="en-US" sz="1000" dirty="0">
              <a:solidFill>
                <a:schemeClr val="tx1"/>
              </a:solidFill>
            </a:endParaRPr>
          </a:p>
        </p:txBody>
      </p:sp>
      <p:sp>
        <p:nvSpPr>
          <p:cNvPr id="59" name="Round Diagonal Corner Rectangle 58"/>
          <p:cNvSpPr/>
          <p:nvPr/>
        </p:nvSpPr>
        <p:spPr>
          <a:xfrm>
            <a:off x="4643438" y="2428868"/>
            <a:ext cx="785818"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Custom</a:t>
            </a:r>
          </a:p>
          <a:p>
            <a:pPr algn="ctr"/>
            <a:r>
              <a:rPr lang="en-GB" sz="1000" dirty="0" smtClean="0">
                <a:solidFill>
                  <a:schemeClr val="tx1"/>
                </a:solidFill>
              </a:rPr>
              <a:t>PageBase</a:t>
            </a:r>
            <a:endParaRPr lang="en-US" sz="1000" dirty="0">
              <a:solidFill>
                <a:schemeClr val="tx1"/>
              </a:solidFill>
            </a:endParaRPr>
          </a:p>
        </p:txBody>
      </p:sp>
      <p:grpSp>
        <p:nvGrpSpPr>
          <p:cNvPr id="60" name="Group 59"/>
          <p:cNvGrpSpPr/>
          <p:nvPr/>
        </p:nvGrpSpPr>
        <p:grpSpPr>
          <a:xfrm>
            <a:off x="5072066" y="3429000"/>
            <a:ext cx="1143008" cy="499698"/>
            <a:chOff x="4572000" y="3214686"/>
            <a:chExt cx="1143008" cy="499698"/>
          </a:xfrm>
        </p:grpSpPr>
        <p:grpSp>
          <p:nvGrpSpPr>
            <p:cNvPr id="61" name="Group 62"/>
            <p:cNvGrpSpPr/>
            <p:nvPr/>
          </p:nvGrpSpPr>
          <p:grpSpPr>
            <a:xfrm flipH="1" flipV="1">
              <a:off x="4572000" y="3285727"/>
              <a:ext cx="214314" cy="428657"/>
              <a:chOff x="5999966" y="3643314"/>
              <a:chExt cx="215108" cy="287340"/>
            </a:xfrm>
          </p:grpSpPr>
          <p:cxnSp>
            <p:nvCxnSpPr>
              <p:cNvPr id="63" name="Straight Connector 62"/>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flipH="1" flipV="1">
                <a:off x="5857884" y="3786190"/>
                <a:ext cx="285752"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6000760" y="3643314"/>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4786314" y="3214686"/>
              <a:ext cx="928694" cy="400110"/>
            </a:xfrm>
            <a:prstGeom prst="rect">
              <a:avLst/>
            </a:prstGeom>
            <a:noFill/>
          </p:spPr>
          <p:txBody>
            <a:bodyPr wrap="square" rtlCol="0">
              <a:spAutoFit/>
            </a:bodyPr>
            <a:lstStyle/>
            <a:p>
              <a:r>
                <a:rPr lang="en-US" sz="1000" dirty="0" smtClean="0"/>
                <a:t>Page.Master</a:t>
              </a:r>
            </a:p>
            <a:p>
              <a:r>
                <a:rPr lang="en-US" sz="1000" dirty="0" smtClean="0"/>
                <a:t>PageFile</a:t>
              </a:r>
              <a:endParaRPr lang="en-US" sz="1000" dirty="0"/>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81"/>
          <p:cNvGrpSpPr/>
          <p:nvPr/>
        </p:nvGrpSpPr>
        <p:grpSpPr>
          <a:xfrm>
            <a:off x="2500298" y="71414"/>
            <a:ext cx="1000132" cy="6643710"/>
            <a:chOff x="2500298" y="71414"/>
            <a:chExt cx="1000132" cy="6643710"/>
          </a:xfrm>
        </p:grpSpPr>
        <p:grpSp>
          <p:nvGrpSpPr>
            <p:cNvPr id="8" name="Group 70"/>
            <p:cNvGrpSpPr/>
            <p:nvPr/>
          </p:nvGrpSpPr>
          <p:grpSpPr>
            <a:xfrm>
              <a:off x="2500298" y="71414"/>
              <a:ext cx="1000132" cy="6643710"/>
              <a:chOff x="7715272" y="357166"/>
              <a:chExt cx="1000132" cy="6643710"/>
            </a:xfrm>
          </p:grpSpPr>
          <p:sp>
            <p:nvSpPr>
              <p:cNvPr id="120" name="Round Diagonal Corner Rectangle 119"/>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DropDownList</a:t>
                </a:r>
                <a:endParaRPr lang="en-GB" sz="1000" dirty="0" smtClean="0">
                  <a:solidFill>
                    <a:schemeClr val="tx1"/>
                  </a:solidFill>
                </a:endParaRP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81" name="Rectangle 80"/>
            <p:cNvSpPr/>
            <p:nvPr/>
          </p:nvSpPr>
          <p:spPr>
            <a:xfrm flipH="1">
              <a:off x="3000400" y="1000108"/>
              <a:ext cx="71401" cy="31432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1" name="Group 89"/>
          <p:cNvGrpSpPr/>
          <p:nvPr/>
        </p:nvGrpSpPr>
        <p:grpSpPr>
          <a:xfrm>
            <a:off x="1714448" y="1571612"/>
            <a:ext cx="3429056" cy="2643206"/>
            <a:chOff x="1785918" y="2325523"/>
            <a:chExt cx="3429056" cy="2643206"/>
          </a:xfrm>
        </p:grpSpPr>
        <p:sp>
          <p:nvSpPr>
            <p:cNvPr id="73" name="Rectangle 72"/>
            <p:cNvSpPr/>
            <p:nvPr/>
          </p:nvSpPr>
          <p:spPr>
            <a:xfrm>
              <a:off x="1785918" y="2357429"/>
              <a:ext cx="3214742" cy="2611300"/>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1857356" y="2325523"/>
              <a:ext cx="3357618" cy="276999"/>
            </a:xfrm>
            <a:prstGeom prst="rect">
              <a:avLst/>
            </a:prstGeom>
            <a:noFill/>
          </p:spPr>
          <p:txBody>
            <a:bodyPr wrap="square" rtlCol="0">
              <a:spAutoFit/>
            </a:bodyPr>
            <a:lstStyle/>
            <a:p>
              <a:r>
                <a:rPr lang="en-GB" sz="1200" b="1" dirty="0" smtClean="0">
                  <a:solidFill>
                    <a:srgbClr val="00B050"/>
                  </a:solidFill>
                </a:rPr>
                <a:t>[FOR EACH country IN Items]</a:t>
              </a:r>
              <a:endParaRPr lang="en-US" sz="1200" b="1" dirty="0" smtClean="0">
                <a:solidFill>
                  <a:srgbClr val="00B050"/>
                </a:solidFill>
              </a:endParaRPr>
            </a:p>
          </p:txBody>
        </p:sp>
      </p:grpSp>
      <p:cxnSp>
        <p:nvCxnSpPr>
          <p:cNvPr id="56" name="Straight Arrow Connector 55"/>
          <p:cNvCxnSpPr/>
          <p:nvPr/>
        </p:nvCxnSpPr>
        <p:spPr>
          <a:xfrm>
            <a:off x="214250" y="857232"/>
            <a:ext cx="135735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000100" y="611011"/>
            <a:ext cx="582484" cy="246221"/>
          </a:xfrm>
          <a:prstGeom prst="rect">
            <a:avLst/>
          </a:prstGeom>
          <a:noFill/>
        </p:spPr>
        <p:txBody>
          <a:bodyPr wrap="square" rtlCol="0">
            <a:spAutoFit/>
          </a:bodyPr>
          <a:lstStyle/>
          <a:p>
            <a:pPr algn="r"/>
            <a:r>
              <a:rPr lang="en-GB" sz="1000" b="1" dirty="0" smtClean="0"/>
              <a:t>New()</a:t>
            </a:r>
          </a:p>
        </p:txBody>
      </p:sp>
      <p:grpSp>
        <p:nvGrpSpPr>
          <p:cNvPr id="3" name="Group 77"/>
          <p:cNvGrpSpPr/>
          <p:nvPr/>
        </p:nvGrpSpPr>
        <p:grpSpPr>
          <a:xfrm>
            <a:off x="3929058" y="71414"/>
            <a:ext cx="1000132" cy="6643710"/>
            <a:chOff x="3929058" y="71414"/>
            <a:chExt cx="1000132" cy="6643710"/>
          </a:xfrm>
        </p:grpSpPr>
        <p:grpSp>
          <p:nvGrpSpPr>
            <p:cNvPr id="4" name="Group 70"/>
            <p:cNvGrpSpPr/>
            <p:nvPr/>
          </p:nvGrpSpPr>
          <p:grpSpPr>
            <a:xfrm>
              <a:off x="3929058" y="71414"/>
              <a:ext cx="1000132" cy="6643710"/>
              <a:chOff x="7715272" y="357166"/>
              <a:chExt cx="1000132" cy="6643710"/>
            </a:xfrm>
          </p:grpSpPr>
          <p:sp>
            <p:nvSpPr>
              <p:cNvPr id="144" name="Round Diagonal Corner Rectangle 143"/>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Countries</a:t>
                </a:r>
                <a:endParaRPr lang="en-US" sz="1000" dirty="0">
                  <a:solidFill>
                    <a:schemeClr val="tx1"/>
                  </a:solidFill>
                </a:endParaRPr>
              </a:p>
            </p:txBody>
          </p:sp>
          <p:cxnSp>
            <p:nvCxnSpPr>
              <p:cNvPr id="146" name="Straight Connector 145"/>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77" name="Rectangle 76"/>
            <p:cNvSpPr/>
            <p:nvPr/>
          </p:nvSpPr>
          <p:spPr>
            <a:xfrm flipH="1">
              <a:off x="4429159" y="1142984"/>
              <a:ext cx="71402"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5" name="Group 79"/>
          <p:cNvGrpSpPr/>
          <p:nvPr/>
        </p:nvGrpSpPr>
        <p:grpSpPr>
          <a:xfrm>
            <a:off x="1071506" y="71414"/>
            <a:ext cx="1000164" cy="6643714"/>
            <a:chOff x="1071506" y="71414"/>
            <a:chExt cx="1000164" cy="6643714"/>
          </a:xfrm>
        </p:grpSpPr>
        <p:grpSp>
          <p:nvGrpSpPr>
            <p:cNvPr id="6" name="Group 70"/>
            <p:cNvGrpSpPr/>
            <p:nvPr/>
          </p:nvGrpSpPr>
          <p:grpSpPr>
            <a:xfrm>
              <a:off x="1071506" y="71414"/>
              <a:ext cx="1000164" cy="6643714"/>
              <a:chOff x="7715208" y="357166"/>
              <a:chExt cx="1000164" cy="6643714"/>
            </a:xfrm>
          </p:grpSpPr>
          <p:sp>
            <p:nvSpPr>
              <p:cNvPr id="131" name="Round Diagonal Corner Rectangle 130"/>
              <p:cNvSpPr/>
              <p:nvPr/>
            </p:nvSpPr>
            <p:spPr>
              <a:xfrm>
                <a:off x="7715208" y="357166"/>
                <a:ext cx="100016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Countries</a:t>
                </a:r>
              </a:p>
              <a:p>
                <a:pPr algn="ctr"/>
                <a:r>
                  <a:rPr lang="en-GB" sz="1000" dirty="0" err="1" smtClean="0">
                    <a:solidFill>
                      <a:schemeClr val="tx1"/>
                    </a:solidFill>
                  </a:rPr>
                  <a:t>DropDownList</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79" name="Rectangle 78"/>
            <p:cNvSpPr/>
            <p:nvPr/>
          </p:nvSpPr>
          <p:spPr>
            <a:xfrm flipH="1">
              <a:off x="1571600" y="857232"/>
              <a:ext cx="71441" cy="35004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9" name="Group 65"/>
          <p:cNvGrpSpPr/>
          <p:nvPr/>
        </p:nvGrpSpPr>
        <p:grpSpPr>
          <a:xfrm>
            <a:off x="1632094" y="714356"/>
            <a:ext cx="1368270" cy="246221"/>
            <a:chOff x="1632094" y="1468267"/>
            <a:chExt cx="1368270" cy="246221"/>
          </a:xfrm>
        </p:grpSpPr>
        <p:sp>
          <p:nvSpPr>
            <p:cNvPr id="58" name="TextBox 57"/>
            <p:cNvSpPr txBox="1"/>
            <p:nvPr/>
          </p:nvSpPr>
          <p:spPr>
            <a:xfrm>
              <a:off x="1632094" y="1468267"/>
              <a:ext cx="1368270" cy="246221"/>
            </a:xfrm>
            <a:prstGeom prst="rect">
              <a:avLst/>
            </a:prstGeom>
            <a:noFill/>
          </p:spPr>
          <p:txBody>
            <a:bodyPr wrap="square" rtlCol="0">
              <a:spAutoFit/>
            </a:bodyPr>
            <a:lstStyle/>
            <a:p>
              <a:pPr algn="r"/>
              <a:r>
                <a:rPr lang="en-GB" sz="1000" dirty="0" err="1" smtClean="0"/>
                <a:t>Items.Clear</a:t>
              </a:r>
              <a:r>
                <a:rPr lang="en-GB" sz="1000" dirty="0" smtClean="0"/>
                <a:t>()</a:t>
              </a:r>
            </a:p>
          </p:txBody>
        </p:sp>
        <p:cxnSp>
          <p:nvCxnSpPr>
            <p:cNvPr id="59" name="Straight Arrow Connector 58"/>
            <p:cNvCxnSpPr/>
            <p:nvPr/>
          </p:nvCxnSpPr>
          <p:spPr>
            <a:xfrm rot="10800000">
              <a:off x="1643042" y="1714486"/>
              <a:ext cx="1357321"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0" name="Group 68"/>
          <p:cNvGrpSpPr/>
          <p:nvPr/>
        </p:nvGrpSpPr>
        <p:grpSpPr>
          <a:xfrm>
            <a:off x="1643042" y="928670"/>
            <a:ext cx="2786082" cy="531973"/>
            <a:chOff x="1643042" y="1825457"/>
            <a:chExt cx="2786082" cy="531973"/>
          </a:xfrm>
        </p:grpSpPr>
        <p:cxnSp>
          <p:nvCxnSpPr>
            <p:cNvPr id="60" name="Straight Arrow Connector 59"/>
            <p:cNvCxnSpPr/>
            <p:nvPr/>
          </p:nvCxnSpPr>
          <p:spPr>
            <a:xfrm rot="10800000">
              <a:off x="1643042" y="2071678"/>
              <a:ext cx="2786080"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0800000" flipH="1">
              <a:off x="1643044" y="2357428"/>
              <a:ext cx="2786080"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786182" y="1825457"/>
              <a:ext cx="642942" cy="246221"/>
            </a:xfrm>
            <a:prstGeom prst="rect">
              <a:avLst/>
            </a:prstGeom>
            <a:noFill/>
          </p:spPr>
          <p:txBody>
            <a:bodyPr wrap="square" rtlCol="0">
              <a:spAutoFit/>
            </a:bodyPr>
            <a:lstStyle/>
            <a:p>
              <a:pPr algn="r"/>
              <a:r>
                <a:rPr lang="en-GB" sz="1000" dirty="0" smtClean="0"/>
                <a:t>Items</a:t>
              </a:r>
            </a:p>
          </p:txBody>
        </p:sp>
        <p:sp>
          <p:nvSpPr>
            <p:cNvPr id="65" name="TextBox 64"/>
            <p:cNvSpPr txBox="1"/>
            <p:nvPr/>
          </p:nvSpPr>
          <p:spPr>
            <a:xfrm>
              <a:off x="3786182" y="2111209"/>
              <a:ext cx="642942" cy="246221"/>
            </a:xfrm>
            <a:prstGeom prst="rect">
              <a:avLst/>
            </a:prstGeom>
            <a:noFill/>
          </p:spPr>
          <p:txBody>
            <a:bodyPr wrap="square" rtlCol="0">
              <a:spAutoFit/>
            </a:bodyPr>
            <a:lstStyle/>
            <a:p>
              <a:pPr algn="r"/>
              <a:r>
                <a:rPr lang="en-GB" sz="1000" dirty="0" err="1" smtClean="0"/>
                <a:t>ArrayList</a:t>
              </a:r>
              <a:endParaRPr lang="en-GB" sz="1000" dirty="0" smtClean="0"/>
            </a:p>
          </p:txBody>
        </p:sp>
      </p:grpSp>
      <p:grpSp>
        <p:nvGrpSpPr>
          <p:cNvPr id="12" name="Group 74"/>
          <p:cNvGrpSpPr/>
          <p:nvPr/>
        </p:nvGrpSpPr>
        <p:grpSpPr>
          <a:xfrm>
            <a:off x="1274904" y="2714620"/>
            <a:ext cx="1939774" cy="603410"/>
            <a:chOff x="1263956" y="1111077"/>
            <a:chExt cx="1939774" cy="603410"/>
          </a:xfrm>
        </p:grpSpPr>
        <p:sp>
          <p:nvSpPr>
            <p:cNvPr id="76" name="TextBox 75"/>
            <p:cNvSpPr txBox="1"/>
            <p:nvPr/>
          </p:nvSpPr>
          <p:spPr>
            <a:xfrm>
              <a:off x="1263956" y="1111077"/>
              <a:ext cx="1939774" cy="553998"/>
            </a:xfrm>
            <a:prstGeom prst="rect">
              <a:avLst/>
            </a:prstGeom>
            <a:noFill/>
          </p:spPr>
          <p:txBody>
            <a:bodyPr wrap="square" rtlCol="0">
              <a:spAutoFit/>
            </a:bodyPr>
            <a:lstStyle/>
            <a:p>
              <a:pPr algn="r"/>
              <a:r>
                <a:rPr lang="en-GB" sz="1000" dirty="0" err="1" smtClean="0"/>
                <a:t>Items.Add</a:t>
              </a:r>
              <a:r>
                <a:rPr lang="en-GB" sz="1000" dirty="0" smtClean="0"/>
                <a:t>(</a:t>
              </a:r>
            </a:p>
            <a:p>
              <a:pPr algn="r"/>
              <a:r>
                <a:rPr lang="en-GB" sz="1000" dirty="0" smtClean="0"/>
                <a:t>new </a:t>
              </a:r>
              <a:r>
                <a:rPr lang="en-GB" sz="1000" dirty="0" err="1" smtClean="0"/>
                <a:t>ListItem</a:t>
              </a:r>
              <a:r>
                <a:rPr lang="en-GB" sz="1000" dirty="0" smtClean="0"/>
                <a:t>(</a:t>
              </a:r>
              <a:r>
                <a:rPr lang="en-GB" sz="1000" dirty="0" err="1" smtClean="0"/>
                <a:t>country.Name</a:t>
              </a:r>
              <a:r>
                <a:rPr lang="en-GB" sz="1000" dirty="0" smtClean="0"/>
                <a:t>, </a:t>
              </a:r>
              <a:r>
                <a:rPr lang="en-GB" sz="1000" dirty="0" err="1" smtClean="0"/>
                <a:t>country.Code</a:t>
              </a:r>
              <a:r>
                <a:rPr lang="en-GB" sz="1000" dirty="0" smtClean="0"/>
                <a:t>))</a:t>
              </a:r>
            </a:p>
          </p:txBody>
        </p:sp>
        <p:cxnSp>
          <p:nvCxnSpPr>
            <p:cNvPr id="78" name="Straight Arrow Connector 77"/>
            <p:cNvCxnSpPr/>
            <p:nvPr/>
          </p:nvCxnSpPr>
          <p:spPr>
            <a:xfrm rot="10800000">
              <a:off x="1643042" y="1714486"/>
              <a:ext cx="1357321"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3" name="Group 79"/>
          <p:cNvGrpSpPr/>
          <p:nvPr/>
        </p:nvGrpSpPr>
        <p:grpSpPr>
          <a:xfrm>
            <a:off x="1643042" y="1643050"/>
            <a:ext cx="4214842" cy="531973"/>
            <a:chOff x="1643042" y="1825457"/>
            <a:chExt cx="2786082" cy="531973"/>
          </a:xfrm>
        </p:grpSpPr>
        <p:cxnSp>
          <p:nvCxnSpPr>
            <p:cNvPr id="82" name="Straight Arrow Connector 81"/>
            <p:cNvCxnSpPr/>
            <p:nvPr/>
          </p:nvCxnSpPr>
          <p:spPr>
            <a:xfrm rot="10800000">
              <a:off x="1643042" y="2071678"/>
              <a:ext cx="2786080"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rot="10800000" flipH="1">
              <a:off x="1643044" y="2357428"/>
              <a:ext cx="2786080"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3786182" y="1825457"/>
              <a:ext cx="642942" cy="246221"/>
            </a:xfrm>
            <a:prstGeom prst="rect">
              <a:avLst/>
            </a:prstGeom>
            <a:noFill/>
          </p:spPr>
          <p:txBody>
            <a:bodyPr wrap="square" rtlCol="0">
              <a:spAutoFit/>
            </a:bodyPr>
            <a:lstStyle/>
            <a:p>
              <a:pPr algn="r"/>
              <a:r>
                <a:rPr lang="en-GB" sz="1000" dirty="0" smtClean="0"/>
                <a:t>Name</a:t>
              </a:r>
            </a:p>
          </p:txBody>
        </p:sp>
        <p:sp>
          <p:nvSpPr>
            <p:cNvPr id="86" name="TextBox 85"/>
            <p:cNvSpPr txBox="1"/>
            <p:nvPr/>
          </p:nvSpPr>
          <p:spPr>
            <a:xfrm>
              <a:off x="3786182" y="2111209"/>
              <a:ext cx="642942" cy="246221"/>
            </a:xfrm>
            <a:prstGeom prst="rect">
              <a:avLst/>
            </a:prstGeom>
            <a:noFill/>
          </p:spPr>
          <p:txBody>
            <a:bodyPr wrap="square" rtlCol="0">
              <a:spAutoFit/>
            </a:bodyPr>
            <a:lstStyle/>
            <a:p>
              <a:pPr algn="r"/>
              <a:r>
                <a:rPr lang="en-GB" sz="1000" dirty="0" smtClean="0"/>
                <a:t>String</a:t>
              </a:r>
            </a:p>
          </p:txBody>
        </p:sp>
      </p:grpSp>
      <p:cxnSp>
        <p:nvCxnSpPr>
          <p:cNvPr id="87" name="Straight Arrow Connector 86"/>
          <p:cNvCxnSpPr/>
          <p:nvPr/>
        </p:nvCxnSpPr>
        <p:spPr>
          <a:xfrm flipH="1">
            <a:off x="214282" y="4213230"/>
            <a:ext cx="135735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nvGrpSpPr>
          <p:cNvPr id="14" name="Group 88"/>
          <p:cNvGrpSpPr/>
          <p:nvPr/>
        </p:nvGrpSpPr>
        <p:grpSpPr>
          <a:xfrm>
            <a:off x="5357818" y="71414"/>
            <a:ext cx="1000132" cy="6643710"/>
            <a:chOff x="5357818" y="71414"/>
            <a:chExt cx="1000132" cy="6643710"/>
          </a:xfrm>
        </p:grpSpPr>
        <p:grpSp>
          <p:nvGrpSpPr>
            <p:cNvPr id="15" name="Group 70"/>
            <p:cNvGrpSpPr/>
            <p:nvPr/>
          </p:nvGrpSpPr>
          <p:grpSpPr>
            <a:xfrm>
              <a:off x="5357818" y="71414"/>
              <a:ext cx="1000132" cy="6643710"/>
              <a:chOff x="7715272" y="357166"/>
              <a:chExt cx="1000132" cy="6643710"/>
            </a:xfrm>
          </p:grpSpPr>
          <p:sp>
            <p:nvSpPr>
              <p:cNvPr id="168" name="Round Diagonal Corner Rectangle 167"/>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Country</a:t>
                </a:r>
              </a:p>
            </p:txBody>
          </p:sp>
          <p:cxnSp>
            <p:nvCxnSpPr>
              <p:cNvPr id="170" name="Straight Connector 169"/>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88" name="Rectangle 87"/>
            <p:cNvSpPr/>
            <p:nvPr/>
          </p:nvSpPr>
          <p:spPr>
            <a:xfrm flipH="1">
              <a:off x="5857884" y="1857364"/>
              <a:ext cx="71438" cy="9286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6" name="Group 62"/>
          <p:cNvGrpSpPr/>
          <p:nvPr/>
        </p:nvGrpSpPr>
        <p:grpSpPr>
          <a:xfrm flipH="1" flipV="1">
            <a:off x="1357290" y="1785926"/>
            <a:ext cx="214314" cy="2357454"/>
            <a:chOff x="6000760" y="3666022"/>
            <a:chExt cx="223889" cy="264632"/>
          </a:xfrm>
        </p:grpSpPr>
        <p:cxnSp>
          <p:nvCxnSpPr>
            <p:cNvPr id="91" name="Straight Connector 90"/>
            <p:cNvCxnSpPr/>
            <p:nvPr/>
          </p:nvCxnSpPr>
          <p:spPr>
            <a:xfrm>
              <a:off x="6000760" y="3929066"/>
              <a:ext cx="214314" cy="1588"/>
            </a:xfrm>
            <a:prstGeom prst="line">
              <a:avLst/>
            </a:prstGeom>
            <a:ln>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flipH="1" flipV="1">
              <a:off x="6093368" y="3798067"/>
              <a:ext cx="261739" cy="823"/>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000761" y="3666022"/>
              <a:ext cx="214315" cy="1588"/>
            </a:xfrm>
            <a:prstGeom prst="straightConnector1">
              <a:avLst/>
            </a:prstGeom>
            <a:ln>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grpSp>
      <p:grpSp>
        <p:nvGrpSpPr>
          <p:cNvPr id="51" name="Group 79"/>
          <p:cNvGrpSpPr/>
          <p:nvPr/>
        </p:nvGrpSpPr>
        <p:grpSpPr>
          <a:xfrm>
            <a:off x="1643042" y="2182647"/>
            <a:ext cx="4214842" cy="531973"/>
            <a:chOff x="1643042" y="1825457"/>
            <a:chExt cx="2786082" cy="531973"/>
          </a:xfrm>
        </p:grpSpPr>
        <p:cxnSp>
          <p:nvCxnSpPr>
            <p:cNvPr id="52" name="Straight Arrow Connector 51"/>
            <p:cNvCxnSpPr/>
            <p:nvPr/>
          </p:nvCxnSpPr>
          <p:spPr>
            <a:xfrm rot="10800000">
              <a:off x="1643042" y="2071678"/>
              <a:ext cx="2786080"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flipH="1">
              <a:off x="1643044" y="2357428"/>
              <a:ext cx="2786080" cy="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786182" y="1825457"/>
              <a:ext cx="642942" cy="246221"/>
            </a:xfrm>
            <a:prstGeom prst="rect">
              <a:avLst/>
            </a:prstGeom>
            <a:noFill/>
          </p:spPr>
          <p:txBody>
            <a:bodyPr wrap="square" rtlCol="0">
              <a:spAutoFit/>
            </a:bodyPr>
            <a:lstStyle/>
            <a:p>
              <a:pPr algn="r"/>
              <a:r>
                <a:rPr lang="en-GB" sz="1000" dirty="0" smtClean="0"/>
                <a:t>Code</a:t>
              </a:r>
            </a:p>
          </p:txBody>
        </p:sp>
        <p:sp>
          <p:nvSpPr>
            <p:cNvPr id="55" name="TextBox 54"/>
            <p:cNvSpPr txBox="1"/>
            <p:nvPr/>
          </p:nvSpPr>
          <p:spPr>
            <a:xfrm>
              <a:off x="3786182" y="2111209"/>
              <a:ext cx="642942" cy="246221"/>
            </a:xfrm>
            <a:prstGeom prst="rect">
              <a:avLst/>
            </a:prstGeom>
            <a:noFill/>
          </p:spPr>
          <p:txBody>
            <a:bodyPr wrap="square" rtlCol="0">
              <a:spAutoFit/>
            </a:bodyPr>
            <a:lstStyle/>
            <a:p>
              <a:pPr algn="r"/>
              <a:r>
                <a:rPr lang="en-GB" sz="1000" dirty="0" smtClean="0"/>
                <a:t>String</a:t>
              </a:r>
            </a:p>
          </p:txBody>
        </p:sp>
      </p:grpSp>
      <p:grpSp>
        <p:nvGrpSpPr>
          <p:cNvPr id="61" name="Group 59"/>
          <p:cNvGrpSpPr/>
          <p:nvPr/>
        </p:nvGrpSpPr>
        <p:grpSpPr>
          <a:xfrm>
            <a:off x="1643042" y="3429000"/>
            <a:ext cx="1857382" cy="707886"/>
            <a:chOff x="4572016" y="3185759"/>
            <a:chExt cx="1857382" cy="707886"/>
          </a:xfrm>
        </p:grpSpPr>
        <p:grpSp>
          <p:nvGrpSpPr>
            <p:cNvPr id="66" name="Group 62"/>
            <p:cNvGrpSpPr/>
            <p:nvPr/>
          </p:nvGrpSpPr>
          <p:grpSpPr>
            <a:xfrm flipH="1" flipV="1">
              <a:off x="4572016" y="3285695"/>
              <a:ext cx="215112" cy="543006"/>
              <a:chOff x="5999167" y="3566665"/>
              <a:chExt cx="215909" cy="363989"/>
            </a:xfrm>
          </p:grpSpPr>
          <p:cxnSp>
            <p:nvCxnSpPr>
              <p:cNvPr id="69" name="Straight Connector 68"/>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H="1" flipV="1">
                <a:off x="5818254" y="3747578"/>
                <a:ext cx="362634" cy="80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6000762" y="3566667"/>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4786322" y="3185759"/>
              <a:ext cx="1643076" cy="707886"/>
            </a:xfrm>
            <a:prstGeom prst="rect">
              <a:avLst/>
            </a:prstGeom>
            <a:noFill/>
          </p:spPr>
          <p:txBody>
            <a:bodyPr wrap="square" rtlCol="0">
              <a:spAutoFit/>
            </a:bodyPr>
            <a:lstStyle/>
            <a:p>
              <a:r>
                <a:rPr lang="en-GB" sz="1000" dirty="0" smtClean="0"/>
                <a:t>Store new </a:t>
              </a:r>
              <a:r>
                <a:rPr lang="en-GB" sz="1000" dirty="0" err="1" smtClean="0"/>
                <a:t>ListItem</a:t>
              </a:r>
              <a:r>
                <a:rPr lang="en-GB" sz="1000" dirty="0" smtClean="0"/>
                <a:t> in dictionaries where;</a:t>
              </a:r>
            </a:p>
            <a:p>
              <a:r>
                <a:rPr lang="en-GB" sz="1000" dirty="0" smtClean="0"/>
                <a:t>1/ Code is key</a:t>
              </a:r>
            </a:p>
            <a:p>
              <a:r>
                <a:rPr lang="en-GB" sz="1000" dirty="0" smtClean="0"/>
                <a:t>2/ Name is key</a:t>
              </a:r>
              <a:endParaRPr lang="en-US" sz="1000" dirty="0" smtClean="0"/>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p:cNvGrpSpPr/>
          <p:nvPr/>
        </p:nvGrpSpPr>
        <p:grpSpPr>
          <a:xfrm>
            <a:off x="214250" y="428604"/>
            <a:ext cx="1368334" cy="430216"/>
            <a:chOff x="214250" y="428604"/>
            <a:chExt cx="1368334" cy="430216"/>
          </a:xfrm>
        </p:grpSpPr>
        <p:cxnSp>
          <p:nvCxnSpPr>
            <p:cNvPr id="56" name="Straight Arrow Connector 55"/>
            <p:cNvCxnSpPr/>
            <p:nvPr/>
          </p:nvCxnSpPr>
          <p:spPr>
            <a:xfrm>
              <a:off x="214250" y="857232"/>
              <a:ext cx="135735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14282" y="428604"/>
              <a:ext cx="1368302" cy="400110"/>
            </a:xfrm>
            <a:prstGeom prst="rect">
              <a:avLst/>
            </a:prstGeom>
            <a:noFill/>
          </p:spPr>
          <p:txBody>
            <a:bodyPr wrap="square" rtlCol="0">
              <a:spAutoFit/>
            </a:bodyPr>
            <a:lstStyle/>
            <a:p>
              <a:pPr algn="r"/>
              <a:r>
                <a:rPr lang="en-GB" sz="1000" b="1" dirty="0" err="1" smtClean="0"/>
                <a:t>SetSelected</a:t>
              </a:r>
              <a:endParaRPr lang="en-GB" sz="1000" b="1" dirty="0" smtClean="0"/>
            </a:p>
            <a:p>
              <a:pPr algn="r"/>
              <a:r>
                <a:rPr lang="en-GB" sz="1000" b="1" dirty="0" err="1" smtClean="0"/>
                <a:t>ByCode</a:t>
              </a:r>
              <a:r>
                <a:rPr lang="en-GB" sz="1000" b="1" dirty="0" smtClean="0"/>
                <a:t>(</a:t>
              </a:r>
              <a:r>
                <a:rPr lang="en-GB" sz="1000" dirty="0" err="1" smtClean="0"/>
                <a:t>countryCode</a:t>
              </a:r>
              <a:r>
                <a:rPr lang="en-GB" sz="1000" b="1" dirty="0" smtClean="0"/>
                <a:t>)</a:t>
              </a:r>
            </a:p>
          </p:txBody>
        </p:sp>
      </p:grpSp>
      <p:grpSp>
        <p:nvGrpSpPr>
          <p:cNvPr id="3" name="Group 70"/>
          <p:cNvGrpSpPr/>
          <p:nvPr/>
        </p:nvGrpSpPr>
        <p:grpSpPr>
          <a:xfrm>
            <a:off x="3929058" y="71414"/>
            <a:ext cx="1000132" cy="6643710"/>
            <a:chOff x="7715272" y="357166"/>
            <a:chExt cx="1000132" cy="6643710"/>
          </a:xfrm>
        </p:grpSpPr>
        <p:sp>
          <p:nvSpPr>
            <p:cNvPr id="144" name="Round Diagonal Corner Rectangle 143"/>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Countries</a:t>
              </a:r>
              <a:endParaRPr lang="en-US" sz="1000" dirty="0">
                <a:solidFill>
                  <a:schemeClr val="tx1"/>
                </a:solidFill>
              </a:endParaRPr>
            </a:p>
          </p:txBody>
        </p:sp>
        <p:cxnSp>
          <p:nvCxnSpPr>
            <p:cNvPr id="146" name="Straight Connector 145"/>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4" name="Group 79"/>
          <p:cNvGrpSpPr/>
          <p:nvPr/>
        </p:nvGrpSpPr>
        <p:grpSpPr>
          <a:xfrm>
            <a:off x="1071506" y="71414"/>
            <a:ext cx="1000164" cy="6643714"/>
            <a:chOff x="1071506" y="71414"/>
            <a:chExt cx="1000164" cy="6643714"/>
          </a:xfrm>
        </p:grpSpPr>
        <p:grpSp>
          <p:nvGrpSpPr>
            <p:cNvPr id="5" name="Group 70"/>
            <p:cNvGrpSpPr/>
            <p:nvPr/>
          </p:nvGrpSpPr>
          <p:grpSpPr>
            <a:xfrm>
              <a:off x="1071506" y="71414"/>
              <a:ext cx="1000164" cy="6643714"/>
              <a:chOff x="7715208" y="357166"/>
              <a:chExt cx="1000164" cy="6643714"/>
            </a:xfrm>
          </p:grpSpPr>
          <p:sp>
            <p:nvSpPr>
              <p:cNvPr id="131" name="Round Diagonal Corner Rectangle 130"/>
              <p:cNvSpPr/>
              <p:nvPr/>
            </p:nvSpPr>
            <p:spPr>
              <a:xfrm>
                <a:off x="7715208" y="357166"/>
                <a:ext cx="100016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Countries</a:t>
                </a:r>
              </a:p>
              <a:p>
                <a:pPr algn="ctr"/>
                <a:r>
                  <a:rPr lang="en-GB" sz="1000" dirty="0" err="1" smtClean="0">
                    <a:solidFill>
                      <a:schemeClr val="tx1"/>
                    </a:solidFill>
                  </a:rPr>
                  <a:t>DropDownList</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79" name="Rectangle 78"/>
            <p:cNvSpPr/>
            <p:nvPr/>
          </p:nvSpPr>
          <p:spPr>
            <a:xfrm flipH="1">
              <a:off x="1571599" y="857232"/>
              <a:ext cx="71442" cy="221457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6" name="Group 70"/>
          <p:cNvGrpSpPr/>
          <p:nvPr/>
        </p:nvGrpSpPr>
        <p:grpSpPr>
          <a:xfrm>
            <a:off x="2500298" y="71414"/>
            <a:ext cx="1000132" cy="6643710"/>
            <a:chOff x="7715272" y="357166"/>
            <a:chExt cx="1000132" cy="6643710"/>
          </a:xfrm>
        </p:grpSpPr>
        <p:sp>
          <p:nvSpPr>
            <p:cNvPr id="120" name="Round Diagonal Corner Rectangle 119"/>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DropDownList</a:t>
              </a:r>
              <a:endParaRPr lang="en-GB" sz="1000" dirty="0" smtClean="0">
                <a:solidFill>
                  <a:schemeClr val="tx1"/>
                </a:solidFill>
              </a:endParaRP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cxnSp>
        <p:nvCxnSpPr>
          <p:cNvPr id="87" name="Straight Arrow Connector 86"/>
          <p:cNvCxnSpPr/>
          <p:nvPr/>
        </p:nvCxnSpPr>
        <p:spPr>
          <a:xfrm flipH="1">
            <a:off x="214282" y="1643050"/>
            <a:ext cx="135735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nvGrpSpPr>
          <p:cNvPr id="10" name="Group 70"/>
          <p:cNvGrpSpPr/>
          <p:nvPr/>
        </p:nvGrpSpPr>
        <p:grpSpPr>
          <a:xfrm>
            <a:off x="5357818" y="71414"/>
            <a:ext cx="1000132" cy="6643710"/>
            <a:chOff x="7715272" y="357166"/>
            <a:chExt cx="1000132" cy="6643710"/>
          </a:xfrm>
        </p:grpSpPr>
        <p:sp>
          <p:nvSpPr>
            <p:cNvPr id="168" name="Round Diagonal Corner Rectangle 167"/>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Country</a:t>
              </a:r>
            </a:p>
          </p:txBody>
        </p:sp>
        <p:cxnSp>
          <p:nvCxnSpPr>
            <p:cNvPr id="170" name="Straight Connector 169"/>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14" name="Group 59"/>
          <p:cNvGrpSpPr/>
          <p:nvPr/>
        </p:nvGrpSpPr>
        <p:grpSpPr>
          <a:xfrm>
            <a:off x="1643042" y="785794"/>
            <a:ext cx="1928826" cy="400110"/>
            <a:chOff x="4572002" y="3214277"/>
            <a:chExt cx="1928826" cy="400110"/>
          </a:xfrm>
        </p:grpSpPr>
        <p:grpSp>
          <p:nvGrpSpPr>
            <p:cNvPr id="15" name="Group 62"/>
            <p:cNvGrpSpPr/>
            <p:nvPr/>
          </p:nvGrpSpPr>
          <p:grpSpPr>
            <a:xfrm flipH="1" flipV="1">
              <a:off x="4572002" y="3285720"/>
              <a:ext cx="215114" cy="288123"/>
              <a:chOff x="5999165" y="3737518"/>
              <a:chExt cx="215911" cy="193136"/>
            </a:xfrm>
          </p:grpSpPr>
          <p:cxnSp>
            <p:nvCxnSpPr>
              <p:cNvPr id="69" name="Straight Connector 68"/>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H="1" flipV="1">
                <a:off x="5904463" y="3833815"/>
                <a:ext cx="190207" cy="803"/>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6000762" y="3737518"/>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4786316" y="3214277"/>
              <a:ext cx="1714512" cy="400110"/>
            </a:xfrm>
            <a:prstGeom prst="rect">
              <a:avLst/>
            </a:prstGeom>
            <a:noFill/>
          </p:spPr>
          <p:txBody>
            <a:bodyPr wrap="square" rtlCol="0">
              <a:spAutoFit/>
            </a:bodyPr>
            <a:lstStyle/>
            <a:p>
              <a:r>
                <a:rPr lang="en-GB" sz="1000" dirty="0" smtClean="0"/>
                <a:t>Get </a:t>
              </a:r>
              <a:r>
                <a:rPr lang="en-GB" sz="1000" dirty="0" err="1" smtClean="0"/>
                <a:t>ListItem</a:t>
              </a:r>
              <a:r>
                <a:rPr lang="en-GB" sz="1000" dirty="0" smtClean="0"/>
                <a:t> from dictionary where code is key</a:t>
              </a:r>
              <a:endParaRPr lang="en-US" sz="1000" dirty="0" smtClean="0">
                <a:solidFill>
                  <a:srgbClr val="0000FF"/>
                </a:solidFill>
              </a:endParaRPr>
            </a:p>
          </p:txBody>
        </p:sp>
      </p:grpSp>
      <p:grpSp>
        <p:nvGrpSpPr>
          <p:cNvPr id="49" name="Group 59"/>
          <p:cNvGrpSpPr/>
          <p:nvPr/>
        </p:nvGrpSpPr>
        <p:grpSpPr>
          <a:xfrm>
            <a:off x="1643042" y="1285886"/>
            <a:ext cx="1928826" cy="288122"/>
            <a:chOff x="4572002" y="3285741"/>
            <a:chExt cx="1928826" cy="288122"/>
          </a:xfrm>
        </p:grpSpPr>
        <p:grpSp>
          <p:nvGrpSpPr>
            <p:cNvPr id="50" name="Group 62"/>
            <p:cNvGrpSpPr/>
            <p:nvPr/>
          </p:nvGrpSpPr>
          <p:grpSpPr>
            <a:xfrm flipH="1" flipV="1">
              <a:off x="4572002" y="3285741"/>
              <a:ext cx="215114" cy="288122"/>
              <a:chOff x="5999165" y="3737518"/>
              <a:chExt cx="215911" cy="193136"/>
            </a:xfrm>
          </p:grpSpPr>
          <p:cxnSp>
            <p:nvCxnSpPr>
              <p:cNvPr id="58" name="Straight Connector 57"/>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flipH="1" flipV="1">
                <a:off x="5904463" y="3833815"/>
                <a:ext cx="190207" cy="803"/>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6000762" y="3737518"/>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4786316" y="3325246"/>
              <a:ext cx="1714512" cy="246221"/>
            </a:xfrm>
            <a:prstGeom prst="rect">
              <a:avLst/>
            </a:prstGeom>
            <a:noFill/>
          </p:spPr>
          <p:txBody>
            <a:bodyPr wrap="square" rtlCol="0">
              <a:spAutoFit/>
            </a:bodyPr>
            <a:lstStyle/>
            <a:p>
              <a:r>
                <a:rPr lang="en-GB" sz="1000" dirty="0" smtClean="0"/>
                <a:t>Set </a:t>
              </a:r>
              <a:r>
                <a:rPr lang="en-GB" sz="1000" dirty="0" err="1" smtClean="0"/>
                <a:t>ListItem</a:t>
              </a:r>
              <a:r>
                <a:rPr lang="en-GB" sz="1000" dirty="0" smtClean="0"/>
                <a:t> selected</a:t>
              </a:r>
              <a:endParaRPr lang="en-US" sz="1000" dirty="0" smtClean="0">
                <a:solidFill>
                  <a:srgbClr val="0000FF"/>
                </a:solidFill>
              </a:endParaRPr>
            </a:p>
          </p:txBody>
        </p:sp>
      </p:grpSp>
      <p:grpSp>
        <p:nvGrpSpPr>
          <p:cNvPr id="62" name="Group 61"/>
          <p:cNvGrpSpPr/>
          <p:nvPr/>
        </p:nvGrpSpPr>
        <p:grpSpPr>
          <a:xfrm>
            <a:off x="0" y="1714488"/>
            <a:ext cx="1571604" cy="430216"/>
            <a:chOff x="10980" y="428604"/>
            <a:chExt cx="1571604" cy="430216"/>
          </a:xfrm>
        </p:grpSpPr>
        <p:cxnSp>
          <p:nvCxnSpPr>
            <p:cNvPr id="64" name="Straight Arrow Connector 63"/>
            <p:cNvCxnSpPr/>
            <p:nvPr/>
          </p:nvCxnSpPr>
          <p:spPr>
            <a:xfrm>
              <a:off x="214250" y="857232"/>
              <a:ext cx="135735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0980" y="428604"/>
              <a:ext cx="1571604" cy="400110"/>
            </a:xfrm>
            <a:prstGeom prst="rect">
              <a:avLst/>
            </a:prstGeom>
            <a:noFill/>
          </p:spPr>
          <p:txBody>
            <a:bodyPr wrap="square" rtlCol="0">
              <a:spAutoFit/>
            </a:bodyPr>
            <a:lstStyle/>
            <a:p>
              <a:pPr algn="r"/>
              <a:r>
                <a:rPr lang="en-GB" sz="1000" b="1" dirty="0" err="1" smtClean="0"/>
                <a:t>SetSelected</a:t>
              </a:r>
              <a:endParaRPr lang="en-GB" sz="1000" b="1" dirty="0" smtClean="0"/>
            </a:p>
            <a:p>
              <a:pPr algn="r"/>
              <a:r>
                <a:rPr lang="en-GB" sz="1000" b="1" dirty="0" err="1" smtClean="0"/>
                <a:t>ByName</a:t>
              </a:r>
              <a:r>
                <a:rPr lang="en-GB" sz="1000" b="1" dirty="0" smtClean="0"/>
                <a:t>(</a:t>
              </a:r>
              <a:r>
                <a:rPr lang="en-GB" sz="1000" dirty="0" err="1" smtClean="0"/>
                <a:t>countryName</a:t>
              </a:r>
              <a:r>
                <a:rPr lang="en-GB" sz="1000" b="1" dirty="0" smtClean="0"/>
                <a:t>)</a:t>
              </a:r>
            </a:p>
          </p:txBody>
        </p:sp>
      </p:grpSp>
      <p:cxnSp>
        <p:nvCxnSpPr>
          <p:cNvPr id="66" name="Straight Arrow Connector 65"/>
          <p:cNvCxnSpPr/>
          <p:nvPr/>
        </p:nvCxnSpPr>
        <p:spPr>
          <a:xfrm flipH="1">
            <a:off x="214282" y="2930522"/>
            <a:ext cx="135735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nvGrpSpPr>
          <p:cNvPr id="67" name="Group 59"/>
          <p:cNvGrpSpPr/>
          <p:nvPr/>
        </p:nvGrpSpPr>
        <p:grpSpPr>
          <a:xfrm>
            <a:off x="1643042" y="2073266"/>
            <a:ext cx="1928826" cy="400110"/>
            <a:chOff x="4572002" y="3214277"/>
            <a:chExt cx="1928826" cy="400110"/>
          </a:xfrm>
        </p:grpSpPr>
        <p:grpSp>
          <p:nvGrpSpPr>
            <p:cNvPr id="72" name="Group 62"/>
            <p:cNvGrpSpPr/>
            <p:nvPr/>
          </p:nvGrpSpPr>
          <p:grpSpPr>
            <a:xfrm flipH="1" flipV="1">
              <a:off x="4572002" y="3285741"/>
              <a:ext cx="215114" cy="288122"/>
              <a:chOff x="5999165" y="3737518"/>
              <a:chExt cx="215911" cy="193136"/>
            </a:xfrm>
          </p:grpSpPr>
          <p:cxnSp>
            <p:nvCxnSpPr>
              <p:cNvPr id="78" name="Straight Connector 77"/>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flipH="1" flipV="1">
                <a:off x="5904463" y="3833815"/>
                <a:ext cx="190207" cy="803"/>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000762" y="3737518"/>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76" name="TextBox 75"/>
            <p:cNvSpPr txBox="1"/>
            <p:nvPr/>
          </p:nvSpPr>
          <p:spPr>
            <a:xfrm>
              <a:off x="4786316" y="3214277"/>
              <a:ext cx="1714512" cy="400110"/>
            </a:xfrm>
            <a:prstGeom prst="rect">
              <a:avLst/>
            </a:prstGeom>
            <a:noFill/>
          </p:spPr>
          <p:txBody>
            <a:bodyPr wrap="square" rtlCol="0">
              <a:spAutoFit/>
            </a:bodyPr>
            <a:lstStyle/>
            <a:p>
              <a:r>
                <a:rPr lang="en-GB" sz="1000" dirty="0" smtClean="0"/>
                <a:t>Get </a:t>
              </a:r>
              <a:r>
                <a:rPr lang="en-GB" sz="1000" dirty="0" err="1" smtClean="0"/>
                <a:t>ListItem</a:t>
              </a:r>
              <a:r>
                <a:rPr lang="en-GB" sz="1000" dirty="0" smtClean="0"/>
                <a:t> from dictionary where name is key</a:t>
              </a:r>
              <a:endParaRPr lang="en-US" sz="1000" dirty="0" smtClean="0">
                <a:solidFill>
                  <a:srgbClr val="0000FF"/>
                </a:solidFill>
              </a:endParaRPr>
            </a:p>
          </p:txBody>
        </p:sp>
      </p:grpSp>
      <p:grpSp>
        <p:nvGrpSpPr>
          <p:cNvPr id="89" name="Group 59"/>
          <p:cNvGrpSpPr/>
          <p:nvPr/>
        </p:nvGrpSpPr>
        <p:grpSpPr>
          <a:xfrm>
            <a:off x="1643042" y="2573358"/>
            <a:ext cx="1928826" cy="288122"/>
            <a:chOff x="4572002" y="3285741"/>
            <a:chExt cx="1928826" cy="288122"/>
          </a:xfrm>
        </p:grpSpPr>
        <p:grpSp>
          <p:nvGrpSpPr>
            <p:cNvPr id="90" name="Group 62"/>
            <p:cNvGrpSpPr/>
            <p:nvPr/>
          </p:nvGrpSpPr>
          <p:grpSpPr>
            <a:xfrm flipH="1" flipV="1">
              <a:off x="4572002" y="3285741"/>
              <a:ext cx="215114" cy="288122"/>
              <a:chOff x="5999165" y="3737518"/>
              <a:chExt cx="215911" cy="193136"/>
            </a:xfrm>
          </p:grpSpPr>
          <p:cxnSp>
            <p:nvCxnSpPr>
              <p:cNvPr id="95" name="Straight Connector 94"/>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flipH="1" flipV="1">
                <a:off x="5904463" y="3833815"/>
                <a:ext cx="190207" cy="803"/>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6000762" y="3737518"/>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94" name="TextBox 93"/>
            <p:cNvSpPr txBox="1"/>
            <p:nvPr/>
          </p:nvSpPr>
          <p:spPr>
            <a:xfrm>
              <a:off x="4786316" y="3325246"/>
              <a:ext cx="1714512" cy="246221"/>
            </a:xfrm>
            <a:prstGeom prst="rect">
              <a:avLst/>
            </a:prstGeom>
            <a:noFill/>
          </p:spPr>
          <p:txBody>
            <a:bodyPr wrap="square" rtlCol="0">
              <a:spAutoFit/>
            </a:bodyPr>
            <a:lstStyle/>
            <a:p>
              <a:r>
                <a:rPr lang="en-GB" sz="1000" dirty="0" smtClean="0"/>
                <a:t>Set </a:t>
              </a:r>
              <a:r>
                <a:rPr lang="en-GB" sz="1000" dirty="0" err="1" smtClean="0"/>
                <a:t>ListItem</a:t>
              </a:r>
              <a:r>
                <a:rPr lang="en-GB" sz="1000" dirty="0" smtClean="0"/>
                <a:t> selected</a:t>
              </a:r>
              <a:endParaRPr lang="en-US" sz="1000" dirty="0" smtClean="0">
                <a:solidFill>
                  <a:srgbClr val="0000FF"/>
                </a:solidFill>
              </a:endParaRPr>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3"/>
          <p:cNvGrpSpPr/>
          <p:nvPr/>
        </p:nvGrpSpPr>
        <p:grpSpPr>
          <a:xfrm>
            <a:off x="214250" y="571480"/>
            <a:ext cx="1368334" cy="287340"/>
            <a:chOff x="214250" y="571480"/>
            <a:chExt cx="1368334" cy="287340"/>
          </a:xfrm>
        </p:grpSpPr>
        <p:cxnSp>
          <p:nvCxnSpPr>
            <p:cNvPr id="56" name="Straight Arrow Connector 55"/>
            <p:cNvCxnSpPr/>
            <p:nvPr/>
          </p:nvCxnSpPr>
          <p:spPr>
            <a:xfrm>
              <a:off x="214250" y="857232"/>
              <a:ext cx="135735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14282" y="571480"/>
              <a:ext cx="1368302" cy="246221"/>
            </a:xfrm>
            <a:prstGeom prst="rect">
              <a:avLst/>
            </a:prstGeom>
            <a:noFill/>
          </p:spPr>
          <p:txBody>
            <a:bodyPr wrap="square" rtlCol="0">
              <a:spAutoFit/>
            </a:bodyPr>
            <a:lstStyle/>
            <a:p>
              <a:pPr algn="r"/>
              <a:r>
                <a:rPr lang="en-GB" sz="1000" b="1" dirty="0" err="1" smtClean="0"/>
                <a:t>GetSelectedCode</a:t>
              </a:r>
              <a:endParaRPr lang="en-GB" sz="1000" b="1" dirty="0" smtClean="0"/>
            </a:p>
          </p:txBody>
        </p:sp>
      </p:grpSp>
      <p:grpSp>
        <p:nvGrpSpPr>
          <p:cNvPr id="4" name="Group 70"/>
          <p:cNvGrpSpPr/>
          <p:nvPr/>
        </p:nvGrpSpPr>
        <p:grpSpPr>
          <a:xfrm>
            <a:off x="3929058" y="71414"/>
            <a:ext cx="1000132" cy="6643710"/>
            <a:chOff x="7715272" y="357166"/>
            <a:chExt cx="1000132" cy="6643710"/>
          </a:xfrm>
        </p:grpSpPr>
        <p:sp>
          <p:nvSpPr>
            <p:cNvPr id="144" name="Round Diagonal Corner Rectangle 143"/>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Countries</a:t>
              </a:r>
              <a:endParaRPr lang="en-US" sz="1000" dirty="0">
                <a:solidFill>
                  <a:schemeClr val="tx1"/>
                </a:solidFill>
              </a:endParaRPr>
            </a:p>
          </p:txBody>
        </p:sp>
        <p:cxnSp>
          <p:nvCxnSpPr>
            <p:cNvPr id="146" name="Straight Connector 145"/>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7" name="Group 70"/>
          <p:cNvGrpSpPr/>
          <p:nvPr/>
        </p:nvGrpSpPr>
        <p:grpSpPr>
          <a:xfrm>
            <a:off x="5357818" y="71414"/>
            <a:ext cx="1000132" cy="6643710"/>
            <a:chOff x="7715272" y="357166"/>
            <a:chExt cx="1000132" cy="6643710"/>
          </a:xfrm>
        </p:grpSpPr>
        <p:sp>
          <p:nvSpPr>
            <p:cNvPr id="168" name="Round Diagonal Corner Rectangle 167"/>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Country</a:t>
              </a:r>
            </a:p>
          </p:txBody>
        </p:sp>
        <p:cxnSp>
          <p:nvCxnSpPr>
            <p:cNvPr id="170" name="Straight Connector 169"/>
            <p:cNvCxnSpPr/>
            <p:nvPr/>
          </p:nvCxnSpPr>
          <p:spPr>
            <a:xfrm rot="5400000">
              <a:off x="5145062"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10" name="Group 71"/>
          <p:cNvGrpSpPr/>
          <p:nvPr/>
        </p:nvGrpSpPr>
        <p:grpSpPr>
          <a:xfrm>
            <a:off x="214282" y="1000108"/>
            <a:ext cx="1357354" cy="247809"/>
            <a:chOff x="214282" y="2254085"/>
            <a:chExt cx="1357354" cy="247809"/>
          </a:xfrm>
        </p:grpSpPr>
        <p:cxnSp>
          <p:nvCxnSpPr>
            <p:cNvPr id="87" name="Straight Arrow Connector 86"/>
            <p:cNvCxnSpPr/>
            <p:nvPr/>
          </p:nvCxnSpPr>
          <p:spPr>
            <a:xfrm flipH="1">
              <a:off x="214282" y="2500306"/>
              <a:ext cx="135735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642910" y="2254085"/>
              <a:ext cx="928694" cy="246221"/>
            </a:xfrm>
            <a:prstGeom prst="rect">
              <a:avLst/>
            </a:prstGeom>
            <a:noFill/>
          </p:spPr>
          <p:txBody>
            <a:bodyPr wrap="square" rtlCol="0">
              <a:spAutoFit/>
            </a:bodyPr>
            <a:lstStyle/>
            <a:p>
              <a:pPr algn="r"/>
              <a:r>
                <a:rPr lang="en-GB" sz="1000" dirty="0" smtClean="0"/>
                <a:t>String</a:t>
              </a:r>
            </a:p>
          </p:txBody>
        </p:sp>
      </p:grpSp>
      <p:grpSp>
        <p:nvGrpSpPr>
          <p:cNvPr id="11" name="Group 64"/>
          <p:cNvGrpSpPr/>
          <p:nvPr/>
        </p:nvGrpSpPr>
        <p:grpSpPr>
          <a:xfrm>
            <a:off x="214282" y="1357298"/>
            <a:ext cx="1368334" cy="287340"/>
            <a:chOff x="214250" y="571480"/>
            <a:chExt cx="1368334" cy="287340"/>
          </a:xfrm>
        </p:grpSpPr>
        <p:cxnSp>
          <p:nvCxnSpPr>
            <p:cNvPr id="66" name="Straight Arrow Connector 65"/>
            <p:cNvCxnSpPr/>
            <p:nvPr/>
          </p:nvCxnSpPr>
          <p:spPr>
            <a:xfrm>
              <a:off x="214250" y="857232"/>
              <a:ext cx="135735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4282" y="571480"/>
              <a:ext cx="1368302" cy="246221"/>
            </a:xfrm>
            <a:prstGeom prst="rect">
              <a:avLst/>
            </a:prstGeom>
            <a:noFill/>
          </p:spPr>
          <p:txBody>
            <a:bodyPr wrap="square" rtlCol="0">
              <a:spAutoFit/>
            </a:bodyPr>
            <a:lstStyle/>
            <a:p>
              <a:pPr algn="r"/>
              <a:r>
                <a:rPr lang="en-GB" sz="1000" b="1" dirty="0" err="1" smtClean="0"/>
                <a:t>GetSelectedName</a:t>
              </a:r>
              <a:endParaRPr lang="en-GB" sz="1000" b="1" dirty="0" smtClean="0"/>
            </a:p>
          </p:txBody>
        </p:sp>
      </p:grpSp>
      <p:grpSp>
        <p:nvGrpSpPr>
          <p:cNvPr id="13" name="Group 89"/>
          <p:cNvGrpSpPr/>
          <p:nvPr/>
        </p:nvGrpSpPr>
        <p:grpSpPr>
          <a:xfrm>
            <a:off x="214250" y="1785926"/>
            <a:ext cx="1357354" cy="247809"/>
            <a:chOff x="214282" y="2254085"/>
            <a:chExt cx="1357354" cy="247809"/>
          </a:xfrm>
        </p:grpSpPr>
        <p:cxnSp>
          <p:nvCxnSpPr>
            <p:cNvPr id="94" name="Straight Arrow Connector 93"/>
            <p:cNvCxnSpPr/>
            <p:nvPr/>
          </p:nvCxnSpPr>
          <p:spPr>
            <a:xfrm flipH="1">
              <a:off x="214282" y="2500306"/>
              <a:ext cx="135735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42910" y="2254085"/>
              <a:ext cx="928694" cy="246221"/>
            </a:xfrm>
            <a:prstGeom prst="rect">
              <a:avLst/>
            </a:prstGeom>
            <a:noFill/>
          </p:spPr>
          <p:txBody>
            <a:bodyPr wrap="square" rtlCol="0">
              <a:spAutoFit/>
            </a:bodyPr>
            <a:lstStyle/>
            <a:p>
              <a:pPr algn="r"/>
              <a:r>
                <a:rPr lang="en-GB" sz="1000" dirty="0" smtClean="0"/>
                <a:t>String</a:t>
              </a:r>
            </a:p>
          </p:txBody>
        </p:sp>
      </p:grpSp>
      <p:grpSp>
        <p:nvGrpSpPr>
          <p:cNvPr id="14" name="Group 96"/>
          <p:cNvGrpSpPr/>
          <p:nvPr/>
        </p:nvGrpSpPr>
        <p:grpSpPr>
          <a:xfrm>
            <a:off x="1071506" y="71414"/>
            <a:ext cx="1000164" cy="6643714"/>
            <a:chOff x="1071506" y="71414"/>
            <a:chExt cx="1000164" cy="6643714"/>
          </a:xfrm>
        </p:grpSpPr>
        <p:grpSp>
          <p:nvGrpSpPr>
            <p:cNvPr id="15" name="Group 79"/>
            <p:cNvGrpSpPr/>
            <p:nvPr/>
          </p:nvGrpSpPr>
          <p:grpSpPr>
            <a:xfrm>
              <a:off x="1071506" y="71414"/>
              <a:ext cx="1000164" cy="6643714"/>
              <a:chOff x="1071506" y="71414"/>
              <a:chExt cx="1000164" cy="6643714"/>
            </a:xfrm>
          </p:grpSpPr>
          <p:grpSp>
            <p:nvGrpSpPr>
              <p:cNvPr id="16" name="Group 70"/>
              <p:cNvGrpSpPr/>
              <p:nvPr/>
            </p:nvGrpSpPr>
            <p:grpSpPr>
              <a:xfrm>
                <a:off x="1071506" y="71414"/>
                <a:ext cx="1000164" cy="6643714"/>
                <a:chOff x="7715208" y="357166"/>
                <a:chExt cx="1000164" cy="6643714"/>
              </a:xfrm>
            </p:grpSpPr>
            <p:sp>
              <p:nvSpPr>
                <p:cNvPr id="131" name="Round Diagonal Corner Rectangle 130"/>
                <p:cNvSpPr/>
                <p:nvPr/>
              </p:nvSpPr>
              <p:spPr>
                <a:xfrm>
                  <a:off x="7715208" y="357166"/>
                  <a:ext cx="100016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Countries</a:t>
                  </a:r>
                </a:p>
                <a:p>
                  <a:pPr algn="ctr"/>
                  <a:r>
                    <a:rPr lang="en-GB" sz="1000" dirty="0" err="1" smtClean="0">
                      <a:solidFill>
                        <a:schemeClr val="tx1"/>
                      </a:solidFill>
                    </a:rPr>
                    <a:t>DropDownList</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79" name="Rectangle 78"/>
              <p:cNvSpPr/>
              <p:nvPr/>
            </p:nvSpPr>
            <p:spPr>
              <a:xfrm flipH="1">
                <a:off x="1571599" y="857232"/>
                <a:ext cx="7144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96" name="Rectangle 95"/>
            <p:cNvSpPr/>
            <p:nvPr/>
          </p:nvSpPr>
          <p:spPr>
            <a:xfrm flipH="1">
              <a:off x="1571604" y="1643050"/>
              <a:ext cx="71438"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9" name="Group 70"/>
          <p:cNvGrpSpPr/>
          <p:nvPr/>
        </p:nvGrpSpPr>
        <p:grpSpPr>
          <a:xfrm>
            <a:off x="2500298" y="71414"/>
            <a:ext cx="1000132" cy="6643710"/>
            <a:chOff x="7715272" y="357166"/>
            <a:chExt cx="1000132" cy="6643710"/>
          </a:xfrm>
        </p:grpSpPr>
        <p:sp>
          <p:nvSpPr>
            <p:cNvPr id="120" name="Round Diagonal Corner Rectangle 119"/>
            <p:cNvSpPr/>
            <p:nvPr/>
          </p:nvSpPr>
          <p:spPr>
            <a:xfrm>
              <a:off x="7715272" y="35716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DropDownList</a:t>
              </a:r>
              <a:endParaRPr lang="en-GB" sz="1000" dirty="0" smtClean="0">
                <a:solidFill>
                  <a:schemeClr val="tx1"/>
                </a:solidFill>
              </a:endParaRP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61" name="Group 59"/>
          <p:cNvGrpSpPr/>
          <p:nvPr/>
        </p:nvGrpSpPr>
        <p:grpSpPr>
          <a:xfrm>
            <a:off x="1643042" y="857258"/>
            <a:ext cx="1928826" cy="288122"/>
            <a:chOff x="4572002" y="3285741"/>
            <a:chExt cx="1928826" cy="288122"/>
          </a:xfrm>
        </p:grpSpPr>
        <p:grpSp>
          <p:nvGrpSpPr>
            <p:cNvPr id="64" name="Group 62"/>
            <p:cNvGrpSpPr/>
            <p:nvPr/>
          </p:nvGrpSpPr>
          <p:grpSpPr>
            <a:xfrm flipH="1" flipV="1">
              <a:off x="4572002" y="3285741"/>
              <a:ext cx="215114" cy="288122"/>
              <a:chOff x="5999165" y="3737518"/>
              <a:chExt cx="215911" cy="193136"/>
            </a:xfrm>
          </p:grpSpPr>
          <p:cxnSp>
            <p:nvCxnSpPr>
              <p:cNvPr id="68" name="Straight Connector 67"/>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flipH="1" flipV="1">
                <a:off x="5904463" y="3833815"/>
                <a:ext cx="190207" cy="803"/>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6000762" y="3737518"/>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65" name="TextBox 64"/>
            <p:cNvSpPr txBox="1"/>
            <p:nvPr/>
          </p:nvSpPr>
          <p:spPr>
            <a:xfrm>
              <a:off x="4786316" y="3325246"/>
              <a:ext cx="1714512" cy="246221"/>
            </a:xfrm>
            <a:prstGeom prst="rect">
              <a:avLst/>
            </a:prstGeom>
            <a:noFill/>
          </p:spPr>
          <p:txBody>
            <a:bodyPr wrap="square" rtlCol="0">
              <a:spAutoFit/>
            </a:bodyPr>
            <a:lstStyle/>
            <a:p>
              <a:r>
                <a:rPr lang="en-GB" sz="1000" dirty="0" smtClean="0">
                  <a:solidFill>
                    <a:srgbClr val="0000FF"/>
                  </a:solidFill>
                </a:rPr>
                <a:t>Code = </a:t>
              </a:r>
              <a:r>
                <a:rPr lang="en-GB" sz="1000" dirty="0" err="1" smtClean="0">
                  <a:solidFill>
                    <a:srgbClr val="0000FF"/>
                  </a:solidFill>
                </a:rPr>
                <a:t>SelectedItem.Value</a:t>
              </a:r>
              <a:endParaRPr lang="en-US" sz="1000" dirty="0" smtClean="0">
                <a:solidFill>
                  <a:srgbClr val="0000FF"/>
                </a:solidFill>
              </a:endParaRPr>
            </a:p>
          </p:txBody>
        </p:sp>
      </p:grpSp>
      <p:grpSp>
        <p:nvGrpSpPr>
          <p:cNvPr id="71" name="Group 59"/>
          <p:cNvGrpSpPr/>
          <p:nvPr/>
        </p:nvGrpSpPr>
        <p:grpSpPr>
          <a:xfrm>
            <a:off x="1643042" y="1640680"/>
            <a:ext cx="1928826" cy="288122"/>
            <a:chOff x="4572002" y="3285741"/>
            <a:chExt cx="1928826" cy="288122"/>
          </a:xfrm>
        </p:grpSpPr>
        <p:grpSp>
          <p:nvGrpSpPr>
            <p:cNvPr id="72" name="Group 62"/>
            <p:cNvGrpSpPr/>
            <p:nvPr/>
          </p:nvGrpSpPr>
          <p:grpSpPr>
            <a:xfrm flipH="1" flipV="1">
              <a:off x="4572002" y="3285741"/>
              <a:ext cx="215114" cy="288122"/>
              <a:chOff x="5999165" y="3737518"/>
              <a:chExt cx="215911" cy="193136"/>
            </a:xfrm>
          </p:grpSpPr>
          <p:cxnSp>
            <p:nvCxnSpPr>
              <p:cNvPr id="74" name="Straight Connector 73"/>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flipH="1" flipV="1">
                <a:off x="5904463" y="3833815"/>
                <a:ext cx="190207" cy="803"/>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000762" y="3737518"/>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73" name="TextBox 72"/>
            <p:cNvSpPr txBox="1"/>
            <p:nvPr/>
          </p:nvSpPr>
          <p:spPr>
            <a:xfrm>
              <a:off x="4786316" y="3325246"/>
              <a:ext cx="1714512" cy="246221"/>
            </a:xfrm>
            <a:prstGeom prst="rect">
              <a:avLst/>
            </a:prstGeom>
            <a:noFill/>
          </p:spPr>
          <p:txBody>
            <a:bodyPr wrap="square" rtlCol="0">
              <a:spAutoFit/>
            </a:bodyPr>
            <a:lstStyle/>
            <a:p>
              <a:r>
                <a:rPr lang="en-GB" sz="1000" dirty="0" smtClean="0">
                  <a:solidFill>
                    <a:srgbClr val="0000FF"/>
                  </a:solidFill>
                </a:rPr>
                <a:t>Name = </a:t>
              </a:r>
              <a:r>
                <a:rPr lang="en-GB" sz="1000" dirty="0" err="1" smtClean="0">
                  <a:solidFill>
                    <a:srgbClr val="0000FF"/>
                  </a:solidFill>
                </a:rPr>
                <a:t>SelectedItem.Text</a:t>
              </a:r>
              <a:endParaRPr lang="en-US" sz="1000" dirty="0" smtClean="0">
                <a:solidFill>
                  <a:srgbClr val="0000FF"/>
                </a:solidFill>
              </a:endParaRPr>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00100" y="2357430"/>
            <a:ext cx="7067550" cy="1200150"/>
          </a:xfrm>
          <a:prstGeom prst="rect">
            <a:avLst/>
          </a:prstGeom>
          <a:noFill/>
          <a:ln w="9525">
            <a:noFill/>
            <a:miter lim="800000"/>
            <a:headEnd/>
            <a:tailEnd/>
          </a:ln>
        </p:spPr>
      </p:pic>
      <p:grpSp>
        <p:nvGrpSpPr>
          <p:cNvPr id="12" name="Group 77"/>
          <p:cNvGrpSpPr/>
          <p:nvPr/>
        </p:nvGrpSpPr>
        <p:grpSpPr>
          <a:xfrm>
            <a:off x="5643570" y="1474761"/>
            <a:ext cx="3000396" cy="1311296"/>
            <a:chOff x="5572132" y="2548590"/>
            <a:chExt cx="3000396" cy="1311296"/>
          </a:xfrm>
        </p:grpSpPr>
        <p:sp>
          <p:nvSpPr>
            <p:cNvPr id="79" name="TextBox 78"/>
            <p:cNvSpPr txBox="1"/>
            <p:nvPr/>
          </p:nvSpPr>
          <p:spPr>
            <a:xfrm>
              <a:off x="5857884" y="2548590"/>
              <a:ext cx="2714644" cy="954107"/>
            </a:xfrm>
            <a:prstGeom prst="rect">
              <a:avLst/>
            </a:prstGeom>
            <a:noFill/>
          </p:spPr>
          <p:txBody>
            <a:bodyPr wrap="square" rtlCol="0">
              <a:spAutoFit/>
            </a:bodyPr>
            <a:lstStyle/>
            <a:p>
              <a:r>
                <a:rPr lang="en-GB" sz="1400" dirty="0" smtClean="0"/>
                <a:t>The first argument is the control which is triggering the postback. The second argument is the ‘event argument’ value</a:t>
              </a:r>
              <a:endParaRPr lang="en-US" sz="1400" dirty="0" smtClean="0"/>
            </a:p>
          </p:txBody>
        </p:sp>
        <p:cxnSp>
          <p:nvCxnSpPr>
            <p:cNvPr id="80" name="Straight Arrow Connector 79"/>
            <p:cNvCxnSpPr>
              <a:stCxn id="79" idx="1"/>
            </p:cNvCxnSpPr>
            <p:nvPr/>
          </p:nvCxnSpPr>
          <p:spPr>
            <a:xfrm rot="10800000" flipV="1">
              <a:off x="5572132" y="3025643"/>
              <a:ext cx="285752" cy="83424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Group 74"/>
          <p:cNvGrpSpPr/>
          <p:nvPr/>
        </p:nvGrpSpPr>
        <p:grpSpPr>
          <a:xfrm>
            <a:off x="428596" y="1643050"/>
            <a:ext cx="3143272" cy="1071570"/>
            <a:chOff x="5715008" y="2548590"/>
            <a:chExt cx="3143272" cy="1071570"/>
          </a:xfrm>
        </p:grpSpPr>
        <p:sp>
          <p:nvSpPr>
            <p:cNvPr id="76" name="TextBox 75"/>
            <p:cNvSpPr txBox="1"/>
            <p:nvPr/>
          </p:nvSpPr>
          <p:spPr>
            <a:xfrm>
              <a:off x="5715008" y="2548590"/>
              <a:ext cx="2857520" cy="738664"/>
            </a:xfrm>
            <a:prstGeom prst="rect">
              <a:avLst/>
            </a:prstGeom>
            <a:noFill/>
          </p:spPr>
          <p:txBody>
            <a:bodyPr wrap="square" rtlCol="0">
              <a:spAutoFit/>
            </a:bodyPr>
            <a:lstStyle/>
            <a:p>
              <a:pPr algn="r"/>
              <a:r>
                <a:rPr lang="en-GB" sz="1400" dirty="0" smtClean="0"/>
                <a:t>This is included to suppress the </a:t>
              </a:r>
              <a:r>
                <a:rPr lang="en-GB" sz="1400" dirty="0" err="1" smtClean="0"/>
                <a:t>javascript</a:t>
              </a:r>
              <a:r>
                <a:rPr lang="en-GB" sz="1400" dirty="0" smtClean="0"/>
                <a:t> from appearing in the status bar of the browser</a:t>
              </a:r>
              <a:endParaRPr lang="en-US" sz="1400" dirty="0" smtClean="0"/>
            </a:p>
          </p:txBody>
        </p:sp>
        <p:cxnSp>
          <p:nvCxnSpPr>
            <p:cNvPr id="77" name="Straight Arrow Connector 76"/>
            <p:cNvCxnSpPr>
              <a:stCxn id="76" idx="3"/>
            </p:cNvCxnSpPr>
            <p:nvPr/>
          </p:nvCxnSpPr>
          <p:spPr>
            <a:xfrm>
              <a:off x="8572528" y="2917922"/>
              <a:ext cx="285752" cy="7022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85852" y="214290"/>
            <a:ext cx="1000132" cy="1643074"/>
            <a:chOff x="2643174" y="285728"/>
            <a:chExt cx="1000132" cy="1643074"/>
          </a:xfrm>
        </p:grpSpPr>
        <p:sp>
          <p:nvSpPr>
            <p:cNvPr id="5" name="Round Diagonal Corner Rectangle 4"/>
            <p:cNvSpPr/>
            <p:nvPr/>
          </p:nvSpPr>
          <p:spPr>
            <a:xfrm>
              <a:off x="2643174" y="285728"/>
              <a:ext cx="1000132" cy="428628"/>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IDataItemCollectionDisplayStrategy</a:t>
              </a:r>
              <a:endParaRPr lang="en-GB" sz="1000" dirty="0" smtClean="0">
                <a:solidFill>
                  <a:schemeClr val="tx1"/>
                </a:solidFill>
              </a:endParaRPr>
            </a:p>
          </p:txBody>
        </p:sp>
        <p:grpSp>
          <p:nvGrpSpPr>
            <p:cNvPr id="6" name="Group 81"/>
            <p:cNvGrpSpPr/>
            <p:nvPr/>
          </p:nvGrpSpPr>
          <p:grpSpPr>
            <a:xfrm>
              <a:off x="3143255" y="857234"/>
              <a:ext cx="71423" cy="1071568"/>
              <a:chOff x="2714606" y="1643051"/>
              <a:chExt cx="71423" cy="1071568"/>
            </a:xfrm>
          </p:grpSpPr>
          <p:cxnSp>
            <p:nvCxnSpPr>
              <p:cNvPr id="7" name="Straight Connector 6"/>
              <p:cNvCxnSpPr/>
              <p:nvPr/>
            </p:nvCxnSpPr>
            <p:spPr>
              <a:xfrm rot="5400000">
                <a:off x="2179623" y="2178039"/>
                <a:ext cx="1071568" cy="159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flipH="1">
                <a:off x="2714606" y="1949212"/>
                <a:ext cx="71423" cy="8747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cxnSp>
        <p:nvCxnSpPr>
          <p:cNvPr id="9" name="Straight Arrow Connector 8"/>
          <p:cNvCxnSpPr/>
          <p:nvPr/>
        </p:nvCxnSpPr>
        <p:spPr>
          <a:xfrm>
            <a:off x="357158" y="96057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714356"/>
            <a:ext cx="1654054" cy="246221"/>
          </a:xfrm>
          <a:prstGeom prst="rect">
            <a:avLst/>
          </a:prstGeom>
          <a:noFill/>
        </p:spPr>
        <p:txBody>
          <a:bodyPr wrap="square" rtlCol="0">
            <a:spAutoFit/>
          </a:bodyPr>
          <a:lstStyle/>
          <a:p>
            <a:pPr algn="r"/>
            <a:r>
              <a:rPr lang="en-US" sz="1000" dirty="0" smtClean="0"/>
              <a:t>Display(items)</a:t>
            </a:r>
            <a:endParaRPr lang="en-US" sz="1000" dirty="0"/>
          </a:p>
        </p:txBody>
      </p:sp>
      <p:grpSp>
        <p:nvGrpSpPr>
          <p:cNvPr id="33" name="Group 32"/>
          <p:cNvGrpSpPr/>
          <p:nvPr/>
        </p:nvGrpSpPr>
        <p:grpSpPr>
          <a:xfrm>
            <a:off x="357158" y="1285860"/>
            <a:ext cx="1357322" cy="246221"/>
            <a:chOff x="357158" y="1285860"/>
            <a:chExt cx="1357322" cy="246221"/>
          </a:xfrm>
        </p:grpSpPr>
        <p:cxnSp>
          <p:nvCxnSpPr>
            <p:cNvPr id="11" name="Straight Arrow Connector 10"/>
            <p:cNvCxnSpPr/>
            <p:nvPr/>
          </p:nvCxnSpPr>
          <p:spPr>
            <a:xfrm>
              <a:off x="357158" y="1532079"/>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0034" y="1285860"/>
              <a:ext cx="1154020" cy="246221"/>
            </a:xfrm>
            <a:prstGeom prst="rect">
              <a:avLst/>
            </a:prstGeom>
            <a:noFill/>
          </p:spPr>
          <p:txBody>
            <a:bodyPr wrap="square" rtlCol="0">
              <a:spAutoFit/>
            </a:bodyPr>
            <a:lstStyle/>
            <a:p>
              <a:pPr algn="r"/>
              <a:r>
                <a:rPr lang="en-US" sz="1000" dirty="0" err="1" smtClean="0"/>
                <a:t>SetSelected</a:t>
              </a:r>
              <a:r>
                <a:rPr lang="en-US" sz="1000" dirty="0" smtClean="0"/>
                <a:t>(item)</a:t>
              </a:r>
              <a:endParaRPr lang="en-US" sz="1000" dirty="0"/>
            </a:p>
          </p:txBody>
        </p:sp>
      </p:grpSp>
      <p:grpSp>
        <p:nvGrpSpPr>
          <p:cNvPr id="36" name="Group 35"/>
          <p:cNvGrpSpPr/>
          <p:nvPr/>
        </p:nvGrpSpPr>
        <p:grpSpPr>
          <a:xfrm>
            <a:off x="0" y="1857364"/>
            <a:ext cx="1714480" cy="400110"/>
            <a:chOff x="0" y="1857364"/>
            <a:chExt cx="1714480" cy="400110"/>
          </a:xfrm>
        </p:grpSpPr>
        <p:cxnSp>
          <p:nvCxnSpPr>
            <p:cNvPr id="15" name="Straight Arrow Connector 14"/>
            <p:cNvCxnSpPr/>
            <p:nvPr/>
          </p:nvCxnSpPr>
          <p:spPr>
            <a:xfrm>
              <a:off x="357158" y="2214553"/>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1857364"/>
              <a:ext cx="1654054" cy="400110"/>
            </a:xfrm>
            <a:prstGeom prst="rect">
              <a:avLst/>
            </a:prstGeom>
            <a:noFill/>
          </p:spPr>
          <p:txBody>
            <a:bodyPr wrap="square" rtlCol="0">
              <a:spAutoFit/>
            </a:bodyPr>
            <a:lstStyle/>
            <a:p>
              <a:pPr algn="r"/>
              <a:r>
                <a:rPr lang="en-US" sz="1000" dirty="0" err="1" smtClean="0"/>
                <a:t>DoEdit</a:t>
              </a:r>
              <a:r>
                <a:rPr lang="en-US" sz="1000" dirty="0" smtClean="0"/>
                <a:t>(item, object[] </a:t>
              </a:r>
              <a:r>
                <a:rPr lang="en-US" sz="1000" dirty="0" err="1" smtClean="0"/>
                <a:t>params</a:t>
              </a:r>
              <a:r>
                <a:rPr lang="en-US" sz="1000" dirty="0" smtClean="0"/>
                <a:t>)</a:t>
              </a:r>
              <a:endParaRPr lang="en-US" sz="1000" dirty="0"/>
            </a:p>
          </p:txBody>
        </p:sp>
      </p:grpSp>
      <p:grpSp>
        <p:nvGrpSpPr>
          <p:cNvPr id="35" name="Group 34"/>
          <p:cNvGrpSpPr/>
          <p:nvPr/>
        </p:nvGrpSpPr>
        <p:grpSpPr>
          <a:xfrm>
            <a:off x="214282" y="1714487"/>
            <a:ext cx="1500198" cy="246221"/>
            <a:chOff x="214282" y="1714487"/>
            <a:chExt cx="1500198" cy="246221"/>
          </a:xfrm>
        </p:grpSpPr>
        <p:cxnSp>
          <p:nvCxnSpPr>
            <p:cNvPr id="17" name="Straight Arrow Connector 16"/>
            <p:cNvCxnSpPr/>
            <p:nvPr/>
          </p:nvCxnSpPr>
          <p:spPr>
            <a:xfrm>
              <a:off x="357158" y="1960706"/>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4282" y="1714487"/>
              <a:ext cx="1439772" cy="246221"/>
            </a:xfrm>
            <a:prstGeom prst="rect">
              <a:avLst/>
            </a:prstGeom>
            <a:noFill/>
          </p:spPr>
          <p:txBody>
            <a:bodyPr wrap="square" rtlCol="0">
              <a:spAutoFit/>
            </a:bodyPr>
            <a:lstStyle/>
            <a:p>
              <a:pPr algn="r"/>
              <a:r>
                <a:rPr lang="en-US" sz="1000" dirty="0" err="1" smtClean="0"/>
                <a:t>DoAdd</a:t>
              </a:r>
              <a:r>
                <a:rPr lang="en-US" sz="1000" dirty="0" smtClean="0"/>
                <a:t>(object[] </a:t>
              </a:r>
              <a:r>
                <a:rPr lang="en-US" sz="1000" dirty="0" err="1" smtClean="0"/>
                <a:t>params</a:t>
              </a:r>
              <a:r>
                <a:rPr lang="en-US" sz="1000" dirty="0" smtClean="0"/>
                <a:t>)</a:t>
              </a:r>
              <a:endParaRPr lang="en-US" sz="1000" dirty="0"/>
            </a:p>
          </p:txBody>
        </p:sp>
      </p:grpSp>
      <p:grpSp>
        <p:nvGrpSpPr>
          <p:cNvPr id="34" name="Group 33"/>
          <p:cNvGrpSpPr/>
          <p:nvPr/>
        </p:nvGrpSpPr>
        <p:grpSpPr>
          <a:xfrm>
            <a:off x="357158" y="968202"/>
            <a:ext cx="1357322" cy="246221"/>
            <a:chOff x="357158" y="968202"/>
            <a:chExt cx="1357322" cy="246221"/>
          </a:xfrm>
        </p:grpSpPr>
        <p:cxnSp>
          <p:nvCxnSpPr>
            <p:cNvPr id="19" name="Straight Arrow Connector 18"/>
            <p:cNvCxnSpPr/>
            <p:nvPr/>
          </p:nvCxnSpPr>
          <p:spPr>
            <a:xfrm>
              <a:off x="357158" y="121442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14348" y="968202"/>
              <a:ext cx="939706" cy="246221"/>
            </a:xfrm>
            <a:prstGeom prst="rect">
              <a:avLst/>
            </a:prstGeom>
            <a:noFill/>
          </p:spPr>
          <p:txBody>
            <a:bodyPr wrap="square" rtlCol="0">
              <a:spAutoFit/>
            </a:bodyPr>
            <a:lstStyle/>
            <a:p>
              <a:pPr algn="r"/>
              <a:r>
                <a:rPr lang="en-US" sz="1000" dirty="0" err="1" smtClean="0"/>
                <a:t>GetSelected</a:t>
              </a:r>
              <a:r>
                <a:rPr lang="en-US" sz="1000" dirty="0" smtClean="0"/>
                <a:t>()</a:t>
              </a:r>
              <a:endParaRPr lang="en-US" sz="1000" dirty="0"/>
            </a:p>
          </p:txBody>
        </p:sp>
      </p:grpSp>
      <p:grpSp>
        <p:nvGrpSpPr>
          <p:cNvPr id="25" name="Group 24"/>
          <p:cNvGrpSpPr/>
          <p:nvPr/>
        </p:nvGrpSpPr>
        <p:grpSpPr>
          <a:xfrm>
            <a:off x="3500430" y="214290"/>
            <a:ext cx="1071570" cy="1643074"/>
            <a:chOff x="2571736" y="285728"/>
            <a:chExt cx="1071570" cy="1643074"/>
          </a:xfrm>
        </p:grpSpPr>
        <p:sp>
          <p:nvSpPr>
            <p:cNvPr id="26" name="Round Diagonal Corner Rectangle 25"/>
            <p:cNvSpPr/>
            <p:nvPr/>
          </p:nvSpPr>
          <p:spPr>
            <a:xfrm>
              <a:off x="2571736" y="285728"/>
              <a:ext cx="1071570" cy="428628"/>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IDataItemCollectionScreenManager</a:t>
              </a:r>
              <a:endParaRPr lang="en-GB" sz="1000" dirty="0" smtClean="0">
                <a:solidFill>
                  <a:schemeClr val="tx1"/>
                </a:solidFill>
              </a:endParaRPr>
            </a:p>
          </p:txBody>
        </p:sp>
        <p:grpSp>
          <p:nvGrpSpPr>
            <p:cNvPr id="27" name="Group 81"/>
            <p:cNvGrpSpPr/>
            <p:nvPr/>
          </p:nvGrpSpPr>
          <p:grpSpPr>
            <a:xfrm>
              <a:off x="3143255" y="857234"/>
              <a:ext cx="71423" cy="1071568"/>
              <a:chOff x="2714606" y="1643051"/>
              <a:chExt cx="71423" cy="1071568"/>
            </a:xfrm>
          </p:grpSpPr>
          <p:cxnSp>
            <p:nvCxnSpPr>
              <p:cNvPr id="28" name="Straight Connector 27"/>
              <p:cNvCxnSpPr/>
              <p:nvPr/>
            </p:nvCxnSpPr>
            <p:spPr>
              <a:xfrm rot="5400000">
                <a:off x="2179623" y="2178039"/>
                <a:ext cx="1071568" cy="159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flipH="1">
                <a:off x="2714606" y="1949212"/>
                <a:ext cx="71423" cy="8747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grpSp>
        <p:nvGrpSpPr>
          <p:cNvPr id="32" name="Group 31"/>
          <p:cNvGrpSpPr/>
          <p:nvPr/>
        </p:nvGrpSpPr>
        <p:grpSpPr>
          <a:xfrm>
            <a:off x="2714612" y="785794"/>
            <a:ext cx="1357322" cy="246221"/>
            <a:chOff x="2714612" y="2977989"/>
            <a:chExt cx="1357322" cy="246221"/>
          </a:xfrm>
        </p:grpSpPr>
        <p:cxnSp>
          <p:nvCxnSpPr>
            <p:cNvPr id="30" name="Straight Arrow Connector 29"/>
            <p:cNvCxnSpPr/>
            <p:nvPr/>
          </p:nvCxnSpPr>
          <p:spPr>
            <a:xfrm>
              <a:off x="2714612" y="3224208"/>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928926" y="2977989"/>
              <a:ext cx="1082582" cy="246221"/>
            </a:xfrm>
            <a:prstGeom prst="rect">
              <a:avLst/>
            </a:prstGeom>
            <a:noFill/>
          </p:spPr>
          <p:txBody>
            <a:bodyPr wrap="square" rtlCol="0">
              <a:spAutoFit/>
            </a:bodyPr>
            <a:lstStyle/>
            <a:p>
              <a:pPr algn="r"/>
              <a:r>
                <a:rPr lang="en-US" sz="1000" dirty="0" err="1" smtClean="0"/>
                <a:t>SetScreenState</a:t>
              </a:r>
              <a:r>
                <a:rPr lang="en-US" sz="1000" dirty="0" smtClean="0"/>
                <a:t>()</a:t>
              </a:r>
              <a:endParaRPr lang="en-US" sz="1000" dirty="0"/>
            </a:p>
          </p:txBody>
        </p:sp>
      </p:grpSp>
      <p:cxnSp>
        <p:nvCxnSpPr>
          <p:cNvPr id="37" name="Straight Arrow Connector 36"/>
          <p:cNvCxnSpPr/>
          <p:nvPr/>
        </p:nvCxnSpPr>
        <p:spPr>
          <a:xfrm>
            <a:off x="2714580" y="1389203"/>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928926" y="1142984"/>
            <a:ext cx="1082550" cy="246221"/>
          </a:xfrm>
          <a:prstGeom prst="rect">
            <a:avLst/>
          </a:prstGeom>
          <a:noFill/>
        </p:spPr>
        <p:txBody>
          <a:bodyPr wrap="square" rtlCol="0">
            <a:spAutoFit/>
          </a:bodyPr>
          <a:lstStyle/>
          <a:p>
            <a:pPr algn="r"/>
            <a:r>
              <a:rPr lang="en-US" sz="1000" dirty="0" smtClean="0"/>
              <a:t>Display(items)</a:t>
            </a:r>
            <a:endParaRPr lang="en-US" sz="1000" dirty="0"/>
          </a:p>
        </p:txBody>
      </p:sp>
      <p:grpSp>
        <p:nvGrpSpPr>
          <p:cNvPr id="39" name="Group 38"/>
          <p:cNvGrpSpPr/>
          <p:nvPr/>
        </p:nvGrpSpPr>
        <p:grpSpPr>
          <a:xfrm>
            <a:off x="2714580" y="1714488"/>
            <a:ext cx="1357322" cy="246221"/>
            <a:chOff x="357158" y="1285860"/>
            <a:chExt cx="1357322" cy="246221"/>
          </a:xfrm>
        </p:grpSpPr>
        <p:cxnSp>
          <p:nvCxnSpPr>
            <p:cNvPr id="40" name="Straight Arrow Connector 39"/>
            <p:cNvCxnSpPr/>
            <p:nvPr/>
          </p:nvCxnSpPr>
          <p:spPr>
            <a:xfrm>
              <a:off x="357158" y="1532079"/>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00034" y="1285860"/>
              <a:ext cx="1154020" cy="246221"/>
            </a:xfrm>
            <a:prstGeom prst="rect">
              <a:avLst/>
            </a:prstGeom>
            <a:noFill/>
          </p:spPr>
          <p:txBody>
            <a:bodyPr wrap="square" rtlCol="0">
              <a:spAutoFit/>
            </a:bodyPr>
            <a:lstStyle/>
            <a:p>
              <a:pPr algn="r"/>
              <a:r>
                <a:rPr lang="en-US" sz="1000" dirty="0" err="1" smtClean="0"/>
                <a:t>SetSelected</a:t>
              </a:r>
              <a:r>
                <a:rPr lang="en-US" sz="1000" dirty="0" smtClean="0"/>
                <a:t>(item)</a:t>
              </a:r>
              <a:endParaRPr lang="en-US" sz="1000" dirty="0"/>
            </a:p>
          </p:txBody>
        </p:sp>
      </p:grpSp>
      <p:cxnSp>
        <p:nvCxnSpPr>
          <p:cNvPr id="42" name="Straight Arrow Connector 41"/>
          <p:cNvCxnSpPr/>
          <p:nvPr/>
        </p:nvCxnSpPr>
        <p:spPr>
          <a:xfrm>
            <a:off x="2714580" y="3000370"/>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928894" y="2754151"/>
            <a:ext cx="1082582" cy="400110"/>
          </a:xfrm>
          <a:prstGeom prst="rect">
            <a:avLst/>
          </a:prstGeom>
          <a:noFill/>
        </p:spPr>
        <p:txBody>
          <a:bodyPr wrap="square" rtlCol="0">
            <a:spAutoFit/>
          </a:bodyPr>
          <a:lstStyle/>
          <a:p>
            <a:pPr algn="r"/>
            <a:r>
              <a:rPr lang="en-US" sz="1000" dirty="0" err="1" smtClean="0"/>
              <a:t>SetAllowAdd</a:t>
            </a:r>
            <a:r>
              <a:rPr lang="en-US" sz="1000" dirty="0" smtClean="0"/>
              <a:t>(value)</a:t>
            </a:r>
            <a:endParaRPr lang="en-US" sz="1000" dirty="0"/>
          </a:p>
        </p:txBody>
      </p:sp>
      <p:grpSp>
        <p:nvGrpSpPr>
          <p:cNvPr id="44" name="Group 43"/>
          <p:cNvGrpSpPr/>
          <p:nvPr/>
        </p:nvGrpSpPr>
        <p:grpSpPr>
          <a:xfrm>
            <a:off x="2357422" y="2285992"/>
            <a:ext cx="1714480" cy="400110"/>
            <a:chOff x="0" y="1857364"/>
            <a:chExt cx="1714480" cy="400110"/>
          </a:xfrm>
        </p:grpSpPr>
        <p:cxnSp>
          <p:nvCxnSpPr>
            <p:cNvPr id="45" name="Straight Arrow Connector 44"/>
            <p:cNvCxnSpPr/>
            <p:nvPr/>
          </p:nvCxnSpPr>
          <p:spPr>
            <a:xfrm>
              <a:off x="357158" y="2214553"/>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0" y="1857364"/>
              <a:ext cx="1654054" cy="400110"/>
            </a:xfrm>
            <a:prstGeom prst="rect">
              <a:avLst/>
            </a:prstGeom>
            <a:noFill/>
          </p:spPr>
          <p:txBody>
            <a:bodyPr wrap="square" rtlCol="0">
              <a:spAutoFit/>
            </a:bodyPr>
            <a:lstStyle/>
            <a:p>
              <a:pPr algn="r"/>
              <a:r>
                <a:rPr lang="en-US" sz="1000" dirty="0" err="1" smtClean="0"/>
                <a:t>DoEdit</a:t>
              </a:r>
              <a:r>
                <a:rPr lang="en-US" sz="1000" dirty="0" smtClean="0"/>
                <a:t>(item, object[] </a:t>
              </a:r>
              <a:r>
                <a:rPr lang="en-US" sz="1000" dirty="0" err="1" smtClean="0"/>
                <a:t>params</a:t>
              </a:r>
              <a:r>
                <a:rPr lang="en-US" sz="1000" dirty="0" smtClean="0"/>
                <a:t>)</a:t>
              </a:r>
              <a:endParaRPr lang="en-US" sz="1000" dirty="0"/>
            </a:p>
          </p:txBody>
        </p:sp>
      </p:grpSp>
      <p:grpSp>
        <p:nvGrpSpPr>
          <p:cNvPr id="47" name="Group 46"/>
          <p:cNvGrpSpPr/>
          <p:nvPr/>
        </p:nvGrpSpPr>
        <p:grpSpPr>
          <a:xfrm>
            <a:off x="2571704" y="2143115"/>
            <a:ext cx="1500198" cy="246221"/>
            <a:chOff x="214282" y="1714487"/>
            <a:chExt cx="1500198" cy="246221"/>
          </a:xfrm>
        </p:grpSpPr>
        <p:cxnSp>
          <p:nvCxnSpPr>
            <p:cNvPr id="48" name="Straight Arrow Connector 47"/>
            <p:cNvCxnSpPr/>
            <p:nvPr/>
          </p:nvCxnSpPr>
          <p:spPr>
            <a:xfrm>
              <a:off x="357158" y="1960706"/>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14282" y="1714487"/>
              <a:ext cx="1439772" cy="246221"/>
            </a:xfrm>
            <a:prstGeom prst="rect">
              <a:avLst/>
            </a:prstGeom>
            <a:noFill/>
          </p:spPr>
          <p:txBody>
            <a:bodyPr wrap="square" rtlCol="0">
              <a:spAutoFit/>
            </a:bodyPr>
            <a:lstStyle/>
            <a:p>
              <a:pPr algn="r"/>
              <a:r>
                <a:rPr lang="en-US" sz="1000" dirty="0" err="1" smtClean="0"/>
                <a:t>DoAdd</a:t>
              </a:r>
              <a:r>
                <a:rPr lang="en-US" sz="1000" dirty="0" smtClean="0"/>
                <a:t>(object[] </a:t>
              </a:r>
              <a:r>
                <a:rPr lang="en-US" sz="1000" dirty="0" err="1" smtClean="0"/>
                <a:t>params</a:t>
              </a:r>
              <a:r>
                <a:rPr lang="en-US" sz="1000" dirty="0" smtClean="0"/>
                <a:t>)</a:t>
              </a:r>
              <a:endParaRPr lang="en-US" sz="1000" dirty="0"/>
            </a:p>
          </p:txBody>
        </p:sp>
      </p:grpSp>
      <p:grpSp>
        <p:nvGrpSpPr>
          <p:cNvPr id="50" name="Group 49"/>
          <p:cNvGrpSpPr/>
          <p:nvPr/>
        </p:nvGrpSpPr>
        <p:grpSpPr>
          <a:xfrm>
            <a:off x="2714580" y="1396830"/>
            <a:ext cx="1357322" cy="246221"/>
            <a:chOff x="357158" y="968202"/>
            <a:chExt cx="1357322" cy="246221"/>
          </a:xfrm>
        </p:grpSpPr>
        <p:cxnSp>
          <p:nvCxnSpPr>
            <p:cNvPr id="51" name="Straight Arrow Connector 50"/>
            <p:cNvCxnSpPr/>
            <p:nvPr/>
          </p:nvCxnSpPr>
          <p:spPr>
            <a:xfrm>
              <a:off x="357158" y="121442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14348" y="968202"/>
              <a:ext cx="939706" cy="246221"/>
            </a:xfrm>
            <a:prstGeom prst="rect">
              <a:avLst/>
            </a:prstGeom>
            <a:noFill/>
          </p:spPr>
          <p:txBody>
            <a:bodyPr wrap="square" rtlCol="0">
              <a:spAutoFit/>
            </a:bodyPr>
            <a:lstStyle/>
            <a:p>
              <a:pPr algn="r"/>
              <a:r>
                <a:rPr lang="en-US" sz="1000" dirty="0" err="1" smtClean="0"/>
                <a:t>GetSelected</a:t>
              </a:r>
              <a:r>
                <a:rPr lang="en-US" sz="1000" dirty="0" smtClean="0"/>
                <a:t>()</a:t>
              </a:r>
              <a:endParaRPr lang="en-US" sz="1000" dirty="0"/>
            </a:p>
          </p:txBody>
        </p:sp>
      </p:grpSp>
      <p:cxnSp>
        <p:nvCxnSpPr>
          <p:cNvPr id="53" name="Straight Arrow Connector 52"/>
          <p:cNvCxnSpPr/>
          <p:nvPr/>
        </p:nvCxnSpPr>
        <p:spPr>
          <a:xfrm>
            <a:off x="2714580" y="324659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928894" y="3000372"/>
            <a:ext cx="1082582" cy="400110"/>
          </a:xfrm>
          <a:prstGeom prst="rect">
            <a:avLst/>
          </a:prstGeom>
          <a:noFill/>
        </p:spPr>
        <p:txBody>
          <a:bodyPr wrap="square" rtlCol="0">
            <a:spAutoFit/>
          </a:bodyPr>
          <a:lstStyle/>
          <a:p>
            <a:pPr algn="r"/>
            <a:r>
              <a:rPr lang="en-US" sz="1000" dirty="0" err="1" smtClean="0"/>
              <a:t>SetAllowEdit</a:t>
            </a:r>
            <a:r>
              <a:rPr lang="en-US" sz="1000" dirty="0" smtClean="0"/>
              <a:t>(value)</a:t>
            </a:r>
            <a:endParaRPr lang="en-US" sz="1000" dirty="0"/>
          </a:p>
        </p:txBody>
      </p:sp>
      <p:grpSp>
        <p:nvGrpSpPr>
          <p:cNvPr id="131" name="Group 130"/>
          <p:cNvGrpSpPr/>
          <p:nvPr/>
        </p:nvGrpSpPr>
        <p:grpSpPr>
          <a:xfrm>
            <a:off x="2714580" y="3254217"/>
            <a:ext cx="1357322" cy="400110"/>
            <a:chOff x="2714580" y="3254217"/>
            <a:chExt cx="1357322" cy="400110"/>
          </a:xfrm>
        </p:grpSpPr>
        <p:cxnSp>
          <p:nvCxnSpPr>
            <p:cNvPr id="55" name="Straight Arrow Connector 54"/>
            <p:cNvCxnSpPr/>
            <p:nvPr/>
          </p:nvCxnSpPr>
          <p:spPr>
            <a:xfrm>
              <a:off x="2714580" y="3500436"/>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928894" y="3254217"/>
              <a:ext cx="1082582" cy="400110"/>
            </a:xfrm>
            <a:prstGeom prst="rect">
              <a:avLst/>
            </a:prstGeom>
            <a:noFill/>
          </p:spPr>
          <p:txBody>
            <a:bodyPr wrap="square" rtlCol="0">
              <a:spAutoFit/>
            </a:bodyPr>
            <a:lstStyle/>
            <a:p>
              <a:pPr algn="r"/>
              <a:r>
                <a:rPr lang="en-US" sz="1000" dirty="0" err="1" smtClean="0"/>
                <a:t>SetAllowDelete</a:t>
              </a:r>
              <a:r>
                <a:rPr lang="en-US" sz="1000" dirty="0" smtClean="0"/>
                <a:t>(value)</a:t>
              </a:r>
              <a:endParaRPr lang="en-US" sz="1000" dirty="0"/>
            </a:p>
          </p:txBody>
        </p:sp>
      </p:grpSp>
      <p:grpSp>
        <p:nvGrpSpPr>
          <p:cNvPr id="135" name="Group 134"/>
          <p:cNvGrpSpPr/>
          <p:nvPr/>
        </p:nvGrpSpPr>
        <p:grpSpPr>
          <a:xfrm>
            <a:off x="1142976" y="3286124"/>
            <a:ext cx="1071570" cy="1643074"/>
            <a:chOff x="2571736" y="285728"/>
            <a:chExt cx="1071570" cy="1643074"/>
          </a:xfrm>
        </p:grpSpPr>
        <p:sp>
          <p:nvSpPr>
            <p:cNvPr id="136" name="Round Diagonal Corner Rectangle 135"/>
            <p:cNvSpPr/>
            <p:nvPr/>
          </p:nvSpPr>
          <p:spPr>
            <a:xfrm>
              <a:off x="2571736" y="285728"/>
              <a:ext cx="1071570" cy="428628"/>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IDataItemCollectionLogicManager</a:t>
              </a:r>
              <a:endParaRPr lang="en-GB" sz="1000" dirty="0" smtClean="0">
                <a:solidFill>
                  <a:schemeClr val="tx1"/>
                </a:solidFill>
              </a:endParaRPr>
            </a:p>
          </p:txBody>
        </p:sp>
        <p:grpSp>
          <p:nvGrpSpPr>
            <p:cNvPr id="137" name="Group 81"/>
            <p:cNvGrpSpPr/>
            <p:nvPr/>
          </p:nvGrpSpPr>
          <p:grpSpPr>
            <a:xfrm>
              <a:off x="3143255" y="857234"/>
              <a:ext cx="71423" cy="1071568"/>
              <a:chOff x="2714606" y="1643051"/>
              <a:chExt cx="71423" cy="1071568"/>
            </a:xfrm>
          </p:grpSpPr>
          <p:cxnSp>
            <p:nvCxnSpPr>
              <p:cNvPr id="138" name="Straight Connector 137"/>
              <p:cNvCxnSpPr/>
              <p:nvPr/>
            </p:nvCxnSpPr>
            <p:spPr>
              <a:xfrm rot="5400000">
                <a:off x="2179623" y="2178039"/>
                <a:ext cx="1071568" cy="159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flipH="1">
                <a:off x="2714606" y="1949212"/>
                <a:ext cx="71423" cy="8747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grpSp>
        <p:nvGrpSpPr>
          <p:cNvPr id="140" name="Group 139"/>
          <p:cNvGrpSpPr/>
          <p:nvPr/>
        </p:nvGrpSpPr>
        <p:grpSpPr>
          <a:xfrm>
            <a:off x="357158" y="3857628"/>
            <a:ext cx="1357322" cy="246221"/>
            <a:chOff x="2714612" y="2977989"/>
            <a:chExt cx="1357322" cy="246221"/>
          </a:xfrm>
        </p:grpSpPr>
        <p:cxnSp>
          <p:nvCxnSpPr>
            <p:cNvPr id="141" name="Straight Arrow Connector 140"/>
            <p:cNvCxnSpPr/>
            <p:nvPr/>
          </p:nvCxnSpPr>
          <p:spPr>
            <a:xfrm>
              <a:off x="2714612" y="3224208"/>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2928926" y="2977989"/>
              <a:ext cx="1082582" cy="246221"/>
            </a:xfrm>
            <a:prstGeom prst="rect">
              <a:avLst/>
            </a:prstGeom>
            <a:noFill/>
          </p:spPr>
          <p:txBody>
            <a:bodyPr wrap="square" rtlCol="0">
              <a:spAutoFit/>
            </a:bodyPr>
            <a:lstStyle/>
            <a:p>
              <a:pPr algn="r"/>
              <a:r>
                <a:rPr lang="en-US" sz="1000" dirty="0" err="1" smtClean="0"/>
                <a:t>RefreshList</a:t>
              </a:r>
              <a:r>
                <a:rPr lang="en-US" sz="1000" dirty="0" smtClean="0"/>
                <a:t>()</a:t>
              </a:r>
              <a:endParaRPr lang="en-US" sz="1000" dirty="0"/>
            </a:p>
          </p:txBody>
        </p:sp>
      </p:grpSp>
      <p:grpSp>
        <p:nvGrpSpPr>
          <p:cNvPr id="143" name="Group 142"/>
          <p:cNvGrpSpPr/>
          <p:nvPr/>
        </p:nvGrpSpPr>
        <p:grpSpPr>
          <a:xfrm>
            <a:off x="357126" y="4143380"/>
            <a:ext cx="1357322" cy="246221"/>
            <a:chOff x="357158" y="968202"/>
            <a:chExt cx="1357322" cy="246221"/>
          </a:xfrm>
        </p:grpSpPr>
        <p:cxnSp>
          <p:nvCxnSpPr>
            <p:cNvPr id="144" name="Straight Arrow Connector 143"/>
            <p:cNvCxnSpPr/>
            <p:nvPr/>
          </p:nvCxnSpPr>
          <p:spPr>
            <a:xfrm>
              <a:off x="357158" y="121442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428596" y="968202"/>
              <a:ext cx="1225458" cy="246221"/>
            </a:xfrm>
            <a:prstGeom prst="rect">
              <a:avLst/>
            </a:prstGeom>
            <a:noFill/>
          </p:spPr>
          <p:txBody>
            <a:bodyPr wrap="square" rtlCol="0">
              <a:spAutoFit/>
            </a:bodyPr>
            <a:lstStyle/>
            <a:p>
              <a:pPr algn="r"/>
              <a:r>
                <a:rPr lang="en-US" sz="1000" dirty="0" smtClean="0"/>
                <a:t>Private: Setup()</a:t>
              </a:r>
              <a:endParaRPr lang="en-US" sz="1000" dirty="0"/>
            </a:p>
          </p:txBody>
        </p:sp>
      </p:grpSp>
      <p:grpSp>
        <p:nvGrpSpPr>
          <p:cNvPr id="146" name="Group 145"/>
          <p:cNvGrpSpPr/>
          <p:nvPr/>
        </p:nvGrpSpPr>
        <p:grpSpPr>
          <a:xfrm>
            <a:off x="357126" y="4397225"/>
            <a:ext cx="1357322" cy="246221"/>
            <a:chOff x="357158" y="968202"/>
            <a:chExt cx="1357322" cy="246221"/>
          </a:xfrm>
        </p:grpSpPr>
        <p:cxnSp>
          <p:nvCxnSpPr>
            <p:cNvPr id="147" name="Straight Arrow Connector 146"/>
            <p:cNvCxnSpPr/>
            <p:nvPr/>
          </p:nvCxnSpPr>
          <p:spPr>
            <a:xfrm>
              <a:off x="357158" y="121442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500066" y="968202"/>
              <a:ext cx="1153988" cy="246221"/>
            </a:xfrm>
            <a:prstGeom prst="rect">
              <a:avLst/>
            </a:prstGeom>
            <a:noFill/>
          </p:spPr>
          <p:txBody>
            <a:bodyPr wrap="square" rtlCol="0">
              <a:spAutoFit/>
            </a:bodyPr>
            <a:lstStyle/>
            <a:p>
              <a:pPr algn="r"/>
              <a:r>
                <a:rPr lang="en-US" sz="1000" dirty="0" err="1" smtClean="0"/>
                <a:t>DoSelected</a:t>
              </a:r>
              <a:r>
                <a:rPr lang="en-US" sz="1000" dirty="0" smtClean="0"/>
                <a:t>(item)</a:t>
              </a:r>
              <a:endParaRPr lang="en-US" sz="1000" dirty="0"/>
            </a:p>
          </p:txBody>
        </p:sp>
      </p:grpSp>
      <p:grpSp>
        <p:nvGrpSpPr>
          <p:cNvPr id="149" name="Group 148"/>
          <p:cNvGrpSpPr/>
          <p:nvPr/>
        </p:nvGrpSpPr>
        <p:grpSpPr>
          <a:xfrm>
            <a:off x="357126" y="4643446"/>
            <a:ext cx="1357322" cy="246221"/>
            <a:chOff x="357158" y="968202"/>
            <a:chExt cx="1357322" cy="246221"/>
          </a:xfrm>
        </p:grpSpPr>
        <p:cxnSp>
          <p:nvCxnSpPr>
            <p:cNvPr id="150" name="Straight Arrow Connector 149"/>
            <p:cNvCxnSpPr/>
            <p:nvPr/>
          </p:nvCxnSpPr>
          <p:spPr>
            <a:xfrm>
              <a:off x="357158" y="121442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857256" y="968202"/>
              <a:ext cx="796798" cy="246221"/>
            </a:xfrm>
            <a:prstGeom prst="rect">
              <a:avLst/>
            </a:prstGeom>
            <a:noFill/>
          </p:spPr>
          <p:txBody>
            <a:bodyPr wrap="square" rtlCol="0">
              <a:spAutoFit/>
            </a:bodyPr>
            <a:lstStyle/>
            <a:p>
              <a:pPr algn="r"/>
              <a:r>
                <a:rPr lang="en-US" sz="1000" dirty="0" err="1" smtClean="0"/>
                <a:t>DoAdd</a:t>
              </a:r>
              <a:r>
                <a:rPr lang="en-US" sz="1000" dirty="0" smtClean="0"/>
                <a:t>()</a:t>
              </a:r>
              <a:endParaRPr lang="en-US" sz="1000" dirty="0"/>
            </a:p>
          </p:txBody>
        </p:sp>
      </p:grpSp>
      <p:grpSp>
        <p:nvGrpSpPr>
          <p:cNvPr id="152" name="Group 151"/>
          <p:cNvGrpSpPr/>
          <p:nvPr/>
        </p:nvGrpSpPr>
        <p:grpSpPr>
          <a:xfrm>
            <a:off x="357158" y="4897291"/>
            <a:ext cx="1357322" cy="246221"/>
            <a:chOff x="357158" y="968202"/>
            <a:chExt cx="1357322" cy="246221"/>
          </a:xfrm>
        </p:grpSpPr>
        <p:cxnSp>
          <p:nvCxnSpPr>
            <p:cNvPr id="153" name="Straight Arrow Connector 152"/>
            <p:cNvCxnSpPr/>
            <p:nvPr/>
          </p:nvCxnSpPr>
          <p:spPr>
            <a:xfrm>
              <a:off x="357158" y="121442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857256" y="968202"/>
              <a:ext cx="796798" cy="246221"/>
            </a:xfrm>
            <a:prstGeom prst="rect">
              <a:avLst/>
            </a:prstGeom>
            <a:noFill/>
          </p:spPr>
          <p:txBody>
            <a:bodyPr wrap="square" rtlCol="0">
              <a:spAutoFit/>
            </a:bodyPr>
            <a:lstStyle/>
            <a:p>
              <a:pPr algn="r"/>
              <a:r>
                <a:rPr lang="en-US" sz="1000" dirty="0" err="1" smtClean="0"/>
                <a:t>DoEdit</a:t>
              </a:r>
              <a:r>
                <a:rPr lang="en-US" sz="1000" dirty="0" smtClean="0"/>
                <a:t>()</a:t>
              </a:r>
              <a:endParaRPr lang="en-US" sz="1000" dirty="0"/>
            </a:p>
          </p:txBody>
        </p:sp>
      </p:grpSp>
      <p:grpSp>
        <p:nvGrpSpPr>
          <p:cNvPr id="155" name="Group 154"/>
          <p:cNvGrpSpPr/>
          <p:nvPr/>
        </p:nvGrpSpPr>
        <p:grpSpPr>
          <a:xfrm>
            <a:off x="357158" y="5143512"/>
            <a:ext cx="1357322" cy="246221"/>
            <a:chOff x="357158" y="968202"/>
            <a:chExt cx="1357322" cy="246221"/>
          </a:xfrm>
        </p:grpSpPr>
        <p:cxnSp>
          <p:nvCxnSpPr>
            <p:cNvPr id="156" name="Straight Arrow Connector 155"/>
            <p:cNvCxnSpPr/>
            <p:nvPr/>
          </p:nvCxnSpPr>
          <p:spPr>
            <a:xfrm>
              <a:off x="357158" y="121442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857256" y="968202"/>
              <a:ext cx="796798" cy="246221"/>
            </a:xfrm>
            <a:prstGeom prst="rect">
              <a:avLst/>
            </a:prstGeom>
            <a:noFill/>
          </p:spPr>
          <p:txBody>
            <a:bodyPr wrap="square" rtlCol="0">
              <a:spAutoFit/>
            </a:bodyPr>
            <a:lstStyle/>
            <a:p>
              <a:pPr algn="r"/>
              <a:r>
                <a:rPr lang="en-US" sz="1000" dirty="0" err="1" smtClean="0"/>
                <a:t>DoDelete</a:t>
              </a:r>
              <a:r>
                <a:rPr lang="en-US" sz="1000" dirty="0" smtClean="0"/>
                <a:t>()</a:t>
              </a:r>
              <a:endParaRPr lang="en-US" sz="1000" dirty="0"/>
            </a:p>
          </p:txBody>
        </p:sp>
      </p:grpSp>
      <p:grpSp>
        <p:nvGrpSpPr>
          <p:cNvPr id="158" name="Group 157"/>
          <p:cNvGrpSpPr/>
          <p:nvPr/>
        </p:nvGrpSpPr>
        <p:grpSpPr>
          <a:xfrm>
            <a:off x="357158" y="5397357"/>
            <a:ext cx="1357322" cy="246221"/>
            <a:chOff x="357158" y="968202"/>
            <a:chExt cx="1357322" cy="246221"/>
          </a:xfrm>
        </p:grpSpPr>
        <p:cxnSp>
          <p:nvCxnSpPr>
            <p:cNvPr id="159" name="Straight Arrow Connector 158"/>
            <p:cNvCxnSpPr/>
            <p:nvPr/>
          </p:nvCxnSpPr>
          <p:spPr>
            <a:xfrm>
              <a:off x="357158" y="121442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857256" y="968202"/>
              <a:ext cx="796798" cy="246221"/>
            </a:xfrm>
            <a:prstGeom prst="rect">
              <a:avLst/>
            </a:prstGeom>
            <a:noFill/>
          </p:spPr>
          <p:txBody>
            <a:bodyPr wrap="square" rtlCol="0">
              <a:spAutoFit/>
            </a:bodyPr>
            <a:lstStyle/>
            <a:p>
              <a:pPr algn="r"/>
              <a:r>
                <a:rPr lang="en-US" sz="1000" dirty="0" err="1" smtClean="0"/>
                <a:t>DoSort</a:t>
              </a:r>
              <a:r>
                <a:rPr lang="en-US" sz="1000" dirty="0" smtClean="0"/>
                <a:t>()???</a:t>
              </a:r>
              <a:endParaRPr lang="en-US" sz="1000" dirty="0"/>
            </a:p>
          </p:txBody>
        </p:sp>
      </p:grpSp>
      <p:grpSp>
        <p:nvGrpSpPr>
          <p:cNvPr id="161" name="Group 160"/>
          <p:cNvGrpSpPr/>
          <p:nvPr/>
        </p:nvGrpSpPr>
        <p:grpSpPr>
          <a:xfrm>
            <a:off x="357158" y="5683109"/>
            <a:ext cx="1357322" cy="246221"/>
            <a:chOff x="357158" y="968202"/>
            <a:chExt cx="1357322" cy="246221"/>
          </a:xfrm>
        </p:grpSpPr>
        <p:cxnSp>
          <p:nvCxnSpPr>
            <p:cNvPr id="162" name="Straight Arrow Connector 161"/>
            <p:cNvCxnSpPr/>
            <p:nvPr/>
          </p:nvCxnSpPr>
          <p:spPr>
            <a:xfrm>
              <a:off x="357158" y="121442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857256" y="968202"/>
              <a:ext cx="796798" cy="246221"/>
            </a:xfrm>
            <a:prstGeom prst="rect">
              <a:avLst/>
            </a:prstGeom>
            <a:noFill/>
          </p:spPr>
          <p:txBody>
            <a:bodyPr wrap="square" rtlCol="0">
              <a:spAutoFit/>
            </a:bodyPr>
            <a:lstStyle/>
            <a:p>
              <a:pPr algn="r"/>
              <a:r>
                <a:rPr lang="en-US" sz="1000" dirty="0" err="1" smtClean="0"/>
                <a:t>DoOk</a:t>
              </a:r>
              <a:r>
                <a:rPr lang="en-US" sz="1000" dirty="0" smtClean="0"/>
                <a:t>()</a:t>
              </a:r>
              <a:endParaRPr lang="en-US" sz="1000" dirty="0"/>
            </a:p>
          </p:txBody>
        </p:sp>
      </p:grpSp>
      <p:grpSp>
        <p:nvGrpSpPr>
          <p:cNvPr id="164" name="Group 163"/>
          <p:cNvGrpSpPr/>
          <p:nvPr/>
        </p:nvGrpSpPr>
        <p:grpSpPr>
          <a:xfrm>
            <a:off x="357158" y="5897423"/>
            <a:ext cx="1357322" cy="246221"/>
            <a:chOff x="357158" y="968202"/>
            <a:chExt cx="1357322" cy="246221"/>
          </a:xfrm>
        </p:grpSpPr>
        <p:cxnSp>
          <p:nvCxnSpPr>
            <p:cNvPr id="165" name="Straight Arrow Connector 164"/>
            <p:cNvCxnSpPr/>
            <p:nvPr/>
          </p:nvCxnSpPr>
          <p:spPr>
            <a:xfrm>
              <a:off x="357158" y="121442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857256" y="968202"/>
              <a:ext cx="796798" cy="246221"/>
            </a:xfrm>
            <a:prstGeom prst="rect">
              <a:avLst/>
            </a:prstGeom>
            <a:noFill/>
          </p:spPr>
          <p:txBody>
            <a:bodyPr wrap="square" rtlCol="0">
              <a:spAutoFit/>
            </a:bodyPr>
            <a:lstStyle/>
            <a:p>
              <a:pPr algn="r"/>
              <a:r>
                <a:rPr lang="en-US" sz="1000" dirty="0" err="1" smtClean="0"/>
                <a:t>DoCancel</a:t>
              </a:r>
              <a:r>
                <a:rPr lang="en-US" sz="1000" dirty="0" smtClean="0"/>
                <a:t>()</a:t>
              </a:r>
              <a:endParaRPr lang="en-US" sz="1000" dirty="0"/>
            </a:p>
          </p:txBody>
        </p:sp>
      </p:grpSp>
      <p:grpSp>
        <p:nvGrpSpPr>
          <p:cNvPr id="167" name="Group 166"/>
          <p:cNvGrpSpPr/>
          <p:nvPr/>
        </p:nvGrpSpPr>
        <p:grpSpPr>
          <a:xfrm>
            <a:off x="7572396" y="285728"/>
            <a:ext cx="1071570" cy="1643074"/>
            <a:chOff x="2571736" y="285728"/>
            <a:chExt cx="1071570" cy="1643074"/>
          </a:xfrm>
        </p:grpSpPr>
        <p:sp>
          <p:nvSpPr>
            <p:cNvPr id="168" name="Round Diagonal Corner Rectangle 167"/>
            <p:cNvSpPr/>
            <p:nvPr/>
          </p:nvSpPr>
          <p:spPr>
            <a:xfrm>
              <a:off x="2571736" y="285728"/>
              <a:ext cx="1071570" cy="428628"/>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IDataItemCollectionWinFormsForm</a:t>
              </a:r>
              <a:endParaRPr lang="en-GB" sz="1000" dirty="0" smtClean="0">
                <a:solidFill>
                  <a:schemeClr val="tx1"/>
                </a:solidFill>
              </a:endParaRPr>
            </a:p>
          </p:txBody>
        </p:sp>
        <p:grpSp>
          <p:nvGrpSpPr>
            <p:cNvPr id="169" name="Group 81"/>
            <p:cNvGrpSpPr/>
            <p:nvPr/>
          </p:nvGrpSpPr>
          <p:grpSpPr>
            <a:xfrm>
              <a:off x="3143255" y="857234"/>
              <a:ext cx="71423" cy="1071568"/>
              <a:chOff x="2714606" y="1643051"/>
              <a:chExt cx="71423" cy="1071568"/>
            </a:xfrm>
          </p:grpSpPr>
          <p:cxnSp>
            <p:nvCxnSpPr>
              <p:cNvPr id="170" name="Straight Connector 169"/>
              <p:cNvCxnSpPr/>
              <p:nvPr/>
            </p:nvCxnSpPr>
            <p:spPr>
              <a:xfrm rot="5400000">
                <a:off x="2179623" y="2178039"/>
                <a:ext cx="1071568" cy="159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1" name="Rectangle 170"/>
              <p:cNvSpPr/>
              <p:nvPr/>
            </p:nvSpPr>
            <p:spPr>
              <a:xfrm flipH="1">
                <a:off x="2714606" y="1949212"/>
                <a:ext cx="71423" cy="8747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grpSp>
        <p:nvGrpSpPr>
          <p:cNvPr id="172" name="Group 171"/>
          <p:cNvGrpSpPr/>
          <p:nvPr/>
        </p:nvGrpSpPr>
        <p:grpSpPr>
          <a:xfrm>
            <a:off x="6715140" y="588986"/>
            <a:ext cx="1428760" cy="553998"/>
            <a:chOff x="2643174" y="2977989"/>
            <a:chExt cx="1428760" cy="553998"/>
          </a:xfrm>
        </p:grpSpPr>
        <p:cxnSp>
          <p:nvCxnSpPr>
            <p:cNvPr id="173" name="Straight Arrow Connector 172"/>
            <p:cNvCxnSpPr/>
            <p:nvPr/>
          </p:nvCxnSpPr>
          <p:spPr>
            <a:xfrm>
              <a:off x="2714612" y="3224208"/>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2643174" y="2977989"/>
              <a:ext cx="1368334" cy="553998"/>
            </a:xfrm>
            <a:prstGeom prst="rect">
              <a:avLst/>
            </a:prstGeom>
            <a:noFill/>
          </p:spPr>
          <p:txBody>
            <a:bodyPr wrap="square" rtlCol="0">
              <a:spAutoFit/>
            </a:bodyPr>
            <a:lstStyle/>
            <a:p>
              <a:pPr algn="r"/>
              <a:r>
                <a:rPr lang="en-US" sz="1000" dirty="0" smtClean="0"/>
                <a:t>New(</a:t>
              </a:r>
              <a:r>
                <a:rPr lang="en-US" sz="1000" dirty="0" err="1" smtClean="0"/>
                <a:t>dataManager</a:t>
              </a:r>
              <a:r>
                <a:rPr lang="en-US" sz="1000" dirty="0" smtClean="0"/>
                <a:t>, </a:t>
              </a:r>
              <a:r>
                <a:rPr lang="en-US" sz="1000" dirty="0" err="1" smtClean="0"/>
                <a:t>logicManager</a:t>
              </a:r>
              <a:r>
                <a:rPr lang="en-US" sz="1000" dirty="0" smtClean="0"/>
                <a:t>, </a:t>
              </a:r>
              <a:r>
                <a:rPr lang="en-US" sz="1000" dirty="0" err="1" smtClean="0"/>
                <a:t>screenManager</a:t>
              </a:r>
              <a:r>
                <a:rPr lang="en-US" sz="1000" dirty="0" smtClean="0"/>
                <a:t>)</a:t>
              </a:r>
              <a:endParaRPr lang="en-US" sz="1000" dirty="0"/>
            </a:p>
          </p:txBody>
        </p:sp>
      </p:grpSp>
      <p:grpSp>
        <p:nvGrpSpPr>
          <p:cNvPr id="190" name="Group 189"/>
          <p:cNvGrpSpPr/>
          <p:nvPr/>
        </p:nvGrpSpPr>
        <p:grpSpPr>
          <a:xfrm>
            <a:off x="6786546" y="1754019"/>
            <a:ext cx="1357322" cy="246221"/>
            <a:chOff x="357158" y="968202"/>
            <a:chExt cx="1357322" cy="246221"/>
          </a:xfrm>
        </p:grpSpPr>
        <p:cxnSp>
          <p:nvCxnSpPr>
            <p:cNvPr id="191" name="Straight Arrow Connector 190"/>
            <p:cNvCxnSpPr/>
            <p:nvPr/>
          </p:nvCxnSpPr>
          <p:spPr>
            <a:xfrm>
              <a:off x="357158" y="121442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92" name="TextBox 191"/>
            <p:cNvSpPr txBox="1"/>
            <p:nvPr/>
          </p:nvSpPr>
          <p:spPr>
            <a:xfrm>
              <a:off x="785818" y="968202"/>
              <a:ext cx="868236" cy="246221"/>
            </a:xfrm>
            <a:prstGeom prst="rect">
              <a:avLst/>
            </a:prstGeom>
            <a:noFill/>
          </p:spPr>
          <p:txBody>
            <a:bodyPr wrap="square" rtlCol="0">
              <a:spAutoFit/>
            </a:bodyPr>
            <a:lstStyle/>
            <a:p>
              <a:pPr algn="r"/>
              <a:r>
                <a:rPr lang="en-US" sz="1000" dirty="0" smtClean="0"/>
                <a:t>Items()</a:t>
              </a:r>
              <a:endParaRPr lang="en-US" sz="1000" dirty="0"/>
            </a:p>
          </p:txBody>
        </p:sp>
      </p:grpSp>
      <p:grpSp>
        <p:nvGrpSpPr>
          <p:cNvPr id="193" name="Group 192"/>
          <p:cNvGrpSpPr/>
          <p:nvPr/>
        </p:nvGrpSpPr>
        <p:grpSpPr>
          <a:xfrm>
            <a:off x="6786546" y="2000240"/>
            <a:ext cx="1357322" cy="246221"/>
            <a:chOff x="357158" y="968202"/>
            <a:chExt cx="1357322" cy="246221"/>
          </a:xfrm>
        </p:grpSpPr>
        <p:cxnSp>
          <p:nvCxnSpPr>
            <p:cNvPr id="194" name="Straight Arrow Connector 193"/>
            <p:cNvCxnSpPr/>
            <p:nvPr/>
          </p:nvCxnSpPr>
          <p:spPr>
            <a:xfrm>
              <a:off x="357158" y="121442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785818" y="968202"/>
              <a:ext cx="868236" cy="246221"/>
            </a:xfrm>
            <a:prstGeom prst="rect">
              <a:avLst/>
            </a:prstGeom>
            <a:noFill/>
          </p:spPr>
          <p:txBody>
            <a:bodyPr wrap="square" rtlCol="0">
              <a:spAutoFit/>
            </a:bodyPr>
            <a:lstStyle/>
            <a:p>
              <a:pPr algn="r"/>
              <a:r>
                <a:rPr lang="en-US" sz="1000" dirty="0" err="1" smtClean="0"/>
                <a:t>Params</a:t>
              </a:r>
              <a:r>
                <a:rPr lang="en-US" sz="1000" dirty="0" smtClean="0"/>
                <a:t>()</a:t>
              </a:r>
              <a:endParaRPr lang="en-US" sz="1000" dirty="0"/>
            </a:p>
          </p:txBody>
        </p:sp>
      </p:grpSp>
      <p:grpSp>
        <p:nvGrpSpPr>
          <p:cNvPr id="199" name="Group 198"/>
          <p:cNvGrpSpPr/>
          <p:nvPr/>
        </p:nvGrpSpPr>
        <p:grpSpPr>
          <a:xfrm>
            <a:off x="7572396" y="2857496"/>
            <a:ext cx="1071570" cy="1643074"/>
            <a:chOff x="2571736" y="285728"/>
            <a:chExt cx="1071570" cy="1643074"/>
          </a:xfrm>
        </p:grpSpPr>
        <p:sp>
          <p:nvSpPr>
            <p:cNvPr id="200" name="Round Diagonal Corner Rectangle 199"/>
            <p:cNvSpPr/>
            <p:nvPr/>
          </p:nvSpPr>
          <p:spPr>
            <a:xfrm>
              <a:off x="2571736" y="285728"/>
              <a:ext cx="1071570" cy="428628"/>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IDataItemCollectionASPPage</a:t>
              </a:r>
              <a:endParaRPr lang="en-GB" sz="1000" dirty="0" smtClean="0">
                <a:solidFill>
                  <a:schemeClr val="tx1"/>
                </a:solidFill>
              </a:endParaRPr>
            </a:p>
          </p:txBody>
        </p:sp>
        <p:grpSp>
          <p:nvGrpSpPr>
            <p:cNvPr id="201" name="Group 81"/>
            <p:cNvGrpSpPr/>
            <p:nvPr/>
          </p:nvGrpSpPr>
          <p:grpSpPr>
            <a:xfrm>
              <a:off x="3143255" y="857234"/>
              <a:ext cx="71423" cy="1071568"/>
              <a:chOff x="2714606" y="1643051"/>
              <a:chExt cx="71423" cy="1071568"/>
            </a:xfrm>
          </p:grpSpPr>
          <p:cxnSp>
            <p:nvCxnSpPr>
              <p:cNvPr id="202" name="Straight Connector 201"/>
              <p:cNvCxnSpPr/>
              <p:nvPr/>
            </p:nvCxnSpPr>
            <p:spPr>
              <a:xfrm rot="5400000">
                <a:off x="2179623" y="2178039"/>
                <a:ext cx="1071568" cy="159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3" name="Rectangle 202"/>
              <p:cNvSpPr/>
              <p:nvPr/>
            </p:nvSpPr>
            <p:spPr>
              <a:xfrm flipH="1">
                <a:off x="2714606" y="1949212"/>
                <a:ext cx="71423" cy="8747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sp>
        <p:nvSpPr>
          <p:cNvPr id="204" name="TextBox 203"/>
          <p:cNvSpPr txBox="1"/>
          <p:nvPr/>
        </p:nvSpPr>
        <p:spPr>
          <a:xfrm>
            <a:off x="4214810" y="714356"/>
            <a:ext cx="1428760" cy="954107"/>
          </a:xfrm>
          <a:prstGeom prst="rect">
            <a:avLst/>
          </a:prstGeom>
          <a:noFill/>
        </p:spPr>
        <p:txBody>
          <a:bodyPr wrap="square" rtlCol="0">
            <a:spAutoFit/>
          </a:bodyPr>
          <a:lstStyle/>
          <a:p>
            <a:r>
              <a:rPr lang="en-US" sz="800" dirty="0" smtClean="0">
                <a:solidFill>
                  <a:schemeClr val="tx1">
                    <a:lumMod val="65000"/>
                    <a:lumOff val="35000"/>
                  </a:schemeClr>
                </a:solidFill>
              </a:rPr>
              <a:t>Manage the activity of the UI, maintain the correct screen state. There should be no awareness of the type of the UI. Delegate actual UI processing to the display strategies</a:t>
            </a:r>
            <a:endParaRPr lang="en-US" sz="800" dirty="0">
              <a:solidFill>
                <a:schemeClr val="tx1">
                  <a:lumMod val="65000"/>
                  <a:lumOff val="35000"/>
                </a:schemeClr>
              </a:solidFill>
            </a:endParaRPr>
          </a:p>
        </p:txBody>
      </p:sp>
      <p:sp>
        <p:nvSpPr>
          <p:cNvPr id="205" name="TextBox 204"/>
          <p:cNvSpPr txBox="1"/>
          <p:nvPr/>
        </p:nvSpPr>
        <p:spPr>
          <a:xfrm>
            <a:off x="1928794" y="3857628"/>
            <a:ext cx="1428760" cy="1077218"/>
          </a:xfrm>
          <a:prstGeom prst="rect">
            <a:avLst/>
          </a:prstGeom>
          <a:noFill/>
        </p:spPr>
        <p:txBody>
          <a:bodyPr wrap="square" rtlCol="0">
            <a:spAutoFit/>
          </a:bodyPr>
          <a:lstStyle/>
          <a:p>
            <a:r>
              <a:rPr lang="en-US" sz="800" dirty="0" smtClean="0">
                <a:solidFill>
                  <a:schemeClr val="tx1">
                    <a:lumMod val="65000"/>
                    <a:lumOff val="35000"/>
                  </a:schemeClr>
                </a:solidFill>
              </a:rPr>
              <a:t>Encapsulate the logic for the functions which are available to the user through the UI.  Therefore, there should be no awareness of the type of UI. Delegate the actual handling of the UI to the screen manager</a:t>
            </a:r>
            <a:endParaRPr lang="en-US" sz="800" dirty="0">
              <a:solidFill>
                <a:schemeClr val="tx1">
                  <a:lumMod val="65000"/>
                  <a:lumOff val="35000"/>
                </a:schemeClr>
              </a:solidFill>
            </a:endParaRPr>
          </a:p>
        </p:txBody>
      </p:sp>
      <p:sp>
        <p:nvSpPr>
          <p:cNvPr id="206" name="TextBox 205"/>
          <p:cNvSpPr txBox="1"/>
          <p:nvPr/>
        </p:nvSpPr>
        <p:spPr>
          <a:xfrm>
            <a:off x="1785918" y="714356"/>
            <a:ext cx="1143008" cy="461665"/>
          </a:xfrm>
          <a:prstGeom prst="rect">
            <a:avLst/>
          </a:prstGeom>
          <a:noFill/>
        </p:spPr>
        <p:txBody>
          <a:bodyPr wrap="square" rtlCol="0">
            <a:spAutoFit/>
          </a:bodyPr>
          <a:lstStyle/>
          <a:p>
            <a:r>
              <a:rPr lang="en-US" sz="800" dirty="0" smtClean="0">
                <a:solidFill>
                  <a:schemeClr val="tx1">
                    <a:lumMod val="65000"/>
                    <a:lumOff val="35000"/>
                  </a:schemeClr>
                </a:solidFill>
              </a:rPr>
              <a:t>This is where the knowledge of the UI is abstracted.</a:t>
            </a:r>
            <a:endParaRPr lang="en-US" sz="800" dirty="0">
              <a:solidFill>
                <a:schemeClr val="tx1">
                  <a:lumMod val="65000"/>
                  <a:lumOff val="35000"/>
                </a:schemeClr>
              </a:solidFill>
            </a:endParaRPr>
          </a:p>
        </p:txBody>
      </p:sp>
      <p:sp>
        <p:nvSpPr>
          <p:cNvPr id="207" name="TextBox 206"/>
          <p:cNvSpPr txBox="1"/>
          <p:nvPr/>
        </p:nvSpPr>
        <p:spPr>
          <a:xfrm>
            <a:off x="8286776" y="785794"/>
            <a:ext cx="857224" cy="1323439"/>
          </a:xfrm>
          <a:prstGeom prst="rect">
            <a:avLst/>
          </a:prstGeom>
          <a:noFill/>
        </p:spPr>
        <p:txBody>
          <a:bodyPr wrap="square" rtlCol="0">
            <a:spAutoFit/>
          </a:bodyPr>
          <a:lstStyle/>
          <a:p>
            <a:r>
              <a:rPr lang="en-US" sz="800" dirty="0" smtClean="0">
                <a:solidFill>
                  <a:schemeClr val="tx1">
                    <a:lumMod val="65000"/>
                    <a:lumOff val="35000"/>
                  </a:schemeClr>
                </a:solidFill>
              </a:rPr>
              <a:t>This should be just a skin, so not aware of any logic or UI specific handling. Delegate operations out to the logic manager.</a:t>
            </a:r>
            <a:endParaRPr lang="en-US" sz="800" dirty="0">
              <a:solidFill>
                <a:schemeClr val="tx1">
                  <a:lumMod val="65000"/>
                  <a:lumOff val="35000"/>
                </a:schemeClr>
              </a:solidFill>
            </a:endParaRPr>
          </a:p>
        </p:txBody>
      </p:sp>
      <p:grpSp>
        <p:nvGrpSpPr>
          <p:cNvPr id="132" name="Group 131"/>
          <p:cNvGrpSpPr/>
          <p:nvPr/>
        </p:nvGrpSpPr>
        <p:grpSpPr>
          <a:xfrm>
            <a:off x="3929058" y="1714488"/>
            <a:ext cx="1357322" cy="400110"/>
            <a:chOff x="2714580" y="3254217"/>
            <a:chExt cx="1357322" cy="400110"/>
          </a:xfrm>
        </p:grpSpPr>
        <p:cxnSp>
          <p:nvCxnSpPr>
            <p:cNvPr id="133" name="Straight Arrow Connector 132"/>
            <p:cNvCxnSpPr/>
            <p:nvPr/>
          </p:nvCxnSpPr>
          <p:spPr>
            <a:xfrm>
              <a:off x="2714580" y="3500436"/>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2928894" y="3254217"/>
              <a:ext cx="1082582" cy="400110"/>
            </a:xfrm>
            <a:prstGeom prst="rect">
              <a:avLst/>
            </a:prstGeom>
            <a:noFill/>
          </p:spPr>
          <p:txBody>
            <a:bodyPr wrap="square" rtlCol="0">
              <a:spAutoFit/>
            </a:bodyPr>
            <a:lstStyle/>
            <a:p>
              <a:pPr algn="r"/>
              <a:r>
                <a:rPr lang="en-US" sz="1000" dirty="0" err="1" smtClean="0"/>
                <a:t>DisplaySortTypes</a:t>
              </a:r>
              <a:r>
                <a:rPr lang="en-US" sz="1000" dirty="0" smtClean="0"/>
                <a:t>(</a:t>
              </a:r>
              <a:r>
                <a:rPr lang="en-US" sz="1000" dirty="0" err="1" smtClean="0"/>
                <a:t>ArrayList</a:t>
              </a:r>
              <a:r>
                <a:rPr lang="en-US" sz="1000" dirty="0" smtClean="0"/>
                <a:t>)</a:t>
              </a:r>
              <a:endParaRPr lang="en-US" sz="1000" dirty="0"/>
            </a:p>
          </p:txBody>
        </p:sp>
      </p:grpSp>
      <p:grpSp>
        <p:nvGrpSpPr>
          <p:cNvPr id="178" name="Group 177"/>
          <p:cNvGrpSpPr/>
          <p:nvPr/>
        </p:nvGrpSpPr>
        <p:grpSpPr>
          <a:xfrm>
            <a:off x="3929058" y="2071678"/>
            <a:ext cx="1357322" cy="400110"/>
            <a:chOff x="2714580" y="3254217"/>
            <a:chExt cx="1357322" cy="400110"/>
          </a:xfrm>
        </p:grpSpPr>
        <p:cxnSp>
          <p:nvCxnSpPr>
            <p:cNvPr id="179" name="Straight Arrow Connector 178"/>
            <p:cNvCxnSpPr/>
            <p:nvPr/>
          </p:nvCxnSpPr>
          <p:spPr>
            <a:xfrm>
              <a:off x="2714580" y="3500436"/>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2928894" y="3254217"/>
              <a:ext cx="1082582" cy="400110"/>
            </a:xfrm>
            <a:prstGeom prst="rect">
              <a:avLst/>
            </a:prstGeom>
            <a:noFill/>
          </p:spPr>
          <p:txBody>
            <a:bodyPr wrap="square" rtlCol="0">
              <a:spAutoFit/>
            </a:bodyPr>
            <a:lstStyle/>
            <a:p>
              <a:pPr algn="r"/>
              <a:r>
                <a:rPr lang="en-US" sz="1000" dirty="0" err="1" smtClean="0"/>
                <a:t>GetSelectedSortType</a:t>
              </a:r>
              <a:endParaRPr lang="en-US" sz="1000" dirty="0"/>
            </a:p>
          </p:txBody>
        </p:sp>
      </p:grpSp>
      <p:grpSp>
        <p:nvGrpSpPr>
          <p:cNvPr id="181" name="Group 180"/>
          <p:cNvGrpSpPr/>
          <p:nvPr/>
        </p:nvGrpSpPr>
        <p:grpSpPr>
          <a:xfrm>
            <a:off x="928662" y="1857364"/>
            <a:ext cx="1357322" cy="400110"/>
            <a:chOff x="2714580" y="3254217"/>
            <a:chExt cx="1357322" cy="400110"/>
          </a:xfrm>
        </p:grpSpPr>
        <p:cxnSp>
          <p:nvCxnSpPr>
            <p:cNvPr id="182" name="Straight Arrow Connector 181"/>
            <p:cNvCxnSpPr/>
            <p:nvPr/>
          </p:nvCxnSpPr>
          <p:spPr>
            <a:xfrm>
              <a:off x="2714580" y="3500436"/>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83" name="TextBox 182"/>
            <p:cNvSpPr txBox="1"/>
            <p:nvPr/>
          </p:nvSpPr>
          <p:spPr>
            <a:xfrm>
              <a:off x="2928894" y="3254217"/>
              <a:ext cx="1082582" cy="400110"/>
            </a:xfrm>
            <a:prstGeom prst="rect">
              <a:avLst/>
            </a:prstGeom>
            <a:noFill/>
          </p:spPr>
          <p:txBody>
            <a:bodyPr wrap="square" rtlCol="0">
              <a:spAutoFit/>
            </a:bodyPr>
            <a:lstStyle/>
            <a:p>
              <a:pPr algn="r"/>
              <a:r>
                <a:rPr lang="en-US" sz="1000" dirty="0" err="1" smtClean="0"/>
                <a:t>DisplaySortTypes</a:t>
              </a:r>
              <a:r>
                <a:rPr lang="en-US" sz="1000" dirty="0" smtClean="0"/>
                <a:t>(</a:t>
              </a:r>
              <a:r>
                <a:rPr lang="en-US" sz="1000" dirty="0" err="1" smtClean="0"/>
                <a:t>ArrayList</a:t>
              </a:r>
              <a:r>
                <a:rPr lang="en-US" sz="1000" dirty="0" smtClean="0"/>
                <a:t>)</a:t>
              </a:r>
              <a:endParaRPr lang="en-US" sz="1000" dirty="0"/>
            </a:p>
          </p:txBody>
        </p:sp>
      </p:grpSp>
      <p:grpSp>
        <p:nvGrpSpPr>
          <p:cNvPr id="208" name="Group 207"/>
          <p:cNvGrpSpPr/>
          <p:nvPr/>
        </p:nvGrpSpPr>
        <p:grpSpPr>
          <a:xfrm>
            <a:off x="928662" y="2214554"/>
            <a:ext cx="1357322" cy="400110"/>
            <a:chOff x="2714580" y="3254217"/>
            <a:chExt cx="1357322" cy="400110"/>
          </a:xfrm>
        </p:grpSpPr>
        <p:cxnSp>
          <p:nvCxnSpPr>
            <p:cNvPr id="209" name="Straight Arrow Connector 208"/>
            <p:cNvCxnSpPr/>
            <p:nvPr/>
          </p:nvCxnSpPr>
          <p:spPr>
            <a:xfrm>
              <a:off x="2714580" y="3500436"/>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210" name="TextBox 209"/>
            <p:cNvSpPr txBox="1"/>
            <p:nvPr/>
          </p:nvSpPr>
          <p:spPr>
            <a:xfrm>
              <a:off x="2928894" y="3254217"/>
              <a:ext cx="1082582" cy="400110"/>
            </a:xfrm>
            <a:prstGeom prst="rect">
              <a:avLst/>
            </a:prstGeom>
            <a:noFill/>
          </p:spPr>
          <p:txBody>
            <a:bodyPr wrap="square" rtlCol="0">
              <a:spAutoFit/>
            </a:bodyPr>
            <a:lstStyle/>
            <a:p>
              <a:pPr algn="r"/>
              <a:r>
                <a:rPr lang="en-US" sz="1000" dirty="0" err="1" smtClean="0"/>
                <a:t>GetSelectedSortType</a:t>
              </a:r>
              <a:endParaRPr lang="en-US" sz="1000" dirty="0"/>
            </a:p>
          </p:txBody>
        </p:sp>
      </p:grpSp>
      <p:cxnSp>
        <p:nvCxnSpPr>
          <p:cNvPr id="211" name="Straight Arrow Connector 210"/>
          <p:cNvCxnSpPr/>
          <p:nvPr/>
        </p:nvCxnSpPr>
        <p:spPr>
          <a:xfrm>
            <a:off x="214282" y="2460773"/>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212" name="TextBox 211"/>
          <p:cNvSpPr txBox="1"/>
          <p:nvPr/>
        </p:nvSpPr>
        <p:spPr>
          <a:xfrm>
            <a:off x="428596" y="2214554"/>
            <a:ext cx="1082582" cy="400110"/>
          </a:xfrm>
          <a:prstGeom prst="rect">
            <a:avLst/>
          </a:prstGeom>
          <a:noFill/>
        </p:spPr>
        <p:txBody>
          <a:bodyPr wrap="square" rtlCol="0">
            <a:spAutoFit/>
          </a:bodyPr>
          <a:lstStyle/>
          <a:p>
            <a:pPr algn="r"/>
            <a:r>
              <a:rPr lang="en-US" sz="1000" dirty="0" err="1" smtClean="0"/>
              <a:t>SetAllowAdd</a:t>
            </a:r>
            <a:r>
              <a:rPr lang="en-US" sz="1000" dirty="0" smtClean="0"/>
              <a:t>(value)</a:t>
            </a:r>
            <a:endParaRPr lang="en-US" sz="1000" dirty="0"/>
          </a:p>
        </p:txBody>
      </p:sp>
      <p:cxnSp>
        <p:nvCxnSpPr>
          <p:cNvPr id="213" name="Straight Arrow Connector 212"/>
          <p:cNvCxnSpPr/>
          <p:nvPr/>
        </p:nvCxnSpPr>
        <p:spPr>
          <a:xfrm>
            <a:off x="214282" y="2706994"/>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214" name="TextBox 213"/>
          <p:cNvSpPr txBox="1"/>
          <p:nvPr/>
        </p:nvSpPr>
        <p:spPr>
          <a:xfrm>
            <a:off x="428596" y="2460775"/>
            <a:ext cx="1082582" cy="400110"/>
          </a:xfrm>
          <a:prstGeom prst="rect">
            <a:avLst/>
          </a:prstGeom>
          <a:noFill/>
        </p:spPr>
        <p:txBody>
          <a:bodyPr wrap="square" rtlCol="0">
            <a:spAutoFit/>
          </a:bodyPr>
          <a:lstStyle/>
          <a:p>
            <a:pPr algn="r"/>
            <a:r>
              <a:rPr lang="en-US" sz="1000" dirty="0" err="1" smtClean="0"/>
              <a:t>SetAllowEdit</a:t>
            </a:r>
            <a:r>
              <a:rPr lang="en-US" sz="1000" dirty="0" smtClean="0"/>
              <a:t>(value)</a:t>
            </a:r>
            <a:endParaRPr lang="en-US" sz="1000" dirty="0"/>
          </a:p>
        </p:txBody>
      </p:sp>
      <p:grpSp>
        <p:nvGrpSpPr>
          <p:cNvPr id="215" name="Group 214"/>
          <p:cNvGrpSpPr/>
          <p:nvPr/>
        </p:nvGrpSpPr>
        <p:grpSpPr>
          <a:xfrm>
            <a:off x="214282" y="2714620"/>
            <a:ext cx="1357322" cy="400110"/>
            <a:chOff x="2714580" y="3254217"/>
            <a:chExt cx="1357322" cy="400110"/>
          </a:xfrm>
        </p:grpSpPr>
        <p:cxnSp>
          <p:nvCxnSpPr>
            <p:cNvPr id="216" name="Straight Arrow Connector 215"/>
            <p:cNvCxnSpPr/>
            <p:nvPr/>
          </p:nvCxnSpPr>
          <p:spPr>
            <a:xfrm>
              <a:off x="2714580" y="3500436"/>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217" name="TextBox 216"/>
            <p:cNvSpPr txBox="1"/>
            <p:nvPr/>
          </p:nvSpPr>
          <p:spPr>
            <a:xfrm>
              <a:off x="2928894" y="3254217"/>
              <a:ext cx="1082582" cy="400110"/>
            </a:xfrm>
            <a:prstGeom prst="rect">
              <a:avLst/>
            </a:prstGeom>
            <a:noFill/>
          </p:spPr>
          <p:txBody>
            <a:bodyPr wrap="square" rtlCol="0">
              <a:spAutoFit/>
            </a:bodyPr>
            <a:lstStyle/>
            <a:p>
              <a:pPr algn="r"/>
              <a:r>
                <a:rPr lang="en-US" sz="1000" dirty="0" err="1" smtClean="0"/>
                <a:t>SetAllowDelete</a:t>
              </a:r>
              <a:r>
                <a:rPr lang="en-US" sz="1000" dirty="0" smtClean="0"/>
                <a:t>(value)</a:t>
              </a:r>
              <a:endParaRPr lang="en-US" sz="1000" dirty="0"/>
            </a:p>
          </p:txBody>
        </p:sp>
      </p:grpSp>
      <p:grpSp>
        <p:nvGrpSpPr>
          <p:cNvPr id="218" name="Group 217"/>
          <p:cNvGrpSpPr/>
          <p:nvPr/>
        </p:nvGrpSpPr>
        <p:grpSpPr>
          <a:xfrm>
            <a:off x="6786578" y="1468267"/>
            <a:ext cx="1357322" cy="246221"/>
            <a:chOff x="357158" y="968202"/>
            <a:chExt cx="1357322" cy="246221"/>
          </a:xfrm>
        </p:grpSpPr>
        <p:cxnSp>
          <p:nvCxnSpPr>
            <p:cNvPr id="219" name="Straight Arrow Connector 218"/>
            <p:cNvCxnSpPr/>
            <p:nvPr/>
          </p:nvCxnSpPr>
          <p:spPr>
            <a:xfrm>
              <a:off x="357158" y="121442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220" name="TextBox 219"/>
            <p:cNvSpPr txBox="1"/>
            <p:nvPr/>
          </p:nvSpPr>
          <p:spPr>
            <a:xfrm>
              <a:off x="500034" y="968202"/>
              <a:ext cx="1154020" cy="246221"/>
            </a:xfrm>
            <a:prstGeom prst="rect">
              <a:avLst/>
            </a:prstGeom>
            <a:noFill/>
          </p:spPr>
          <p:txBody>
            <a:bodyPr wrap="square" rtlCol="0">
              <a:spAutoFit/>
            </a:bodyPr>
            <a:lstStyle/>
            <a:p>
              <a:pPr algn="r"/>
              <a:r>
                <a:rPr lang="en-US" sz="1000" dirty="0" err="1" smtClean="0"/>
                <a:t>RefreshView</a:t>
              </a:r>
              <a:r>
                <a:rPr lang="en-US" sz="1000" dirty="0" smtClean="0"/>
                <a:t>()</a:t>
              </a:r>
              <a:endParaRPr lang="en-US" sz="1000" dirty="0"/>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86"/>
          <p:cNvGrpSpPr/>
          <p:nvPr/>
        </p:nvGrpSpPr>
        <p:grpSpPr>
          <a:xfrm>
            <a:off x="1142976" y="142852"/>
            <a:ext cx="1071570" cy="1643074"/>
            <a:chOff x="2571736" y="285728"/>
            <a:chExt cx="1071570" cy="1643074"/>
          </a:xfrm>
        </p:grpSpPr>
        <p:sp>
          <p:nvSpPr>
            <p:cNvPr id="88" name="Round Diagonal Corner Rectangle 87"/>
            <p:cNvSpPr/>
            <p:nvPr/>
          </p:nvSpPr>
          <p:spPr>
            <a:xfrm>
              <a:off x="2571736" y="285728"/>
              <a:ext cx="1071570" cy="428628"/>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IDataItemDisplayStrategy</a:t>
              </a:r>
              <a:endParaRPr lang="en-GB" sz="1000" dirty="0" smtClean="0">
                <a:solidFill>
                  <a:schemeClr val="tx1"/>
                </a:solidFill>
              </a:endParaRPr>
            </a:p>
          </p:txBody>
        </p:sp>
        <p:grpSp>
          <p:nvGrpSpPr>
            <p:cNvPr id="50" name="Group 81"/>
            <p:cNvGrpSpPr/>
            <p:nvPr/>
          </p:nvGrpSpPr>
          <p:grpSpPr>
            <a:xfrm>
              <a:off x="3143255" y="857234"/>
              <a:ext cx="71423" cy="1071568"/>
              <a:chOff x="2714606" y="1643051"/>
              <a:chExt cx="71423" cy="1071568"/>
            </a:xfrm>
          </p:grpSpPr>
          <p:cxnSp>
            <p:nvCxnSpPr>
              <p:cNvPr id="90" name="Straight Connector 89"/>
              <p:cNvCxnSpPr/>
              <p:nvPr/>
            </p:nvCxnSpPr>
            <p:spPr>
              <a:xfrm rot="5400000">
                <a:off x="2179623" y="2178039"/>
                <a:ext cx="1071568" cy="159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flipH="1">
                <a:off x="2714606" y="1949212"/>
                <a:ext cx="71423" cy="8747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grpSp>
        <p:nvGrpSpPr>
          <p:cNvPr id="57" name="Group 91"/>
          <p:cNvGrpSpPr/>
          <p:nvPr/>
        </p:nvGrpSpPr>
        <p:grpSpPr>
          <a:xfrm>
            <a:off x="357158" y="714356"/>
            <a:ext cx="1357322" cy="246221"/>
            <a:chOff x="2714612" y="2977989"/>
            <a:chExt cx="1357322" cy="246221"/>
          </a:xfrm>
        </p:grpSpPr>
        <p:cxnSp>
          <p:nvCxnSpPr>
            <p:cNvPr id="93" name="Straight Arrow Connector 92"/>
            <p:cNvCxnSpPr/>
            <p:nvPr/>
          </p:nvCxnSpPr>
          <p:spPr>
            <a:xfrm>
              <a:off x="2714612" y="3224208"/>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928926" y="2977989"/>
              <a:ext cx="1082582" cy="246221"/>
            </a:xfrm>
            <a:prstGeom prst="rect">
              <a:avLst/>
            </a:prstGeom>
            <a:noFill/>
          </p:spPr>
          <p:txBody>
            <a:bodyPr wrap="square" rtlCol="0">
              <a:spAutoFit/>
            </a:bodyPr>
            <a:lstStyle/>
            <a:p>
              <a:pPr algn="r"/>
              <a:r>
                <a:rPr lang="en-US" sz="1000" dirty="0" smtClean="0"/>
                <a:t>Display(item)</a:t>
              </a:r>
              <a:endParaRPr lang="en-US" sz="1000" dirty="0"/>
            </a:p>
          </p:txBody>
        </p:sp>
      </p:grpSp>
      <p:grpSp>
        <p:nvGrpSpPr>
          <p:cNvPr id="58" name="Group 98"/>
          <p:cNvGrpSpPr/>
          <p:nvPr/>
        </p:nvGrpSpPr>
        <p:grpSpPr>
          <a:xfrm>
            <a:off x="357126" y="1000108"/>
            <a:ext cx="1357322" cy="246221"/>
            <a:chOff x="357158" y="968202"/>
            <a:chExt cx="1357322" cy="246221"/>
          </a:xfrm>
        </p:grpSpPr>
        <p:cxnSp>
          <p:nvCxnSpPr>
            <p:cNvPr id="100" name="Straight Arrow Connector 99"/>
            <p:cNvCxnSpPr/>
            <p:nvPr/>
          </p:nvCxnSpPr>
          <p:spPr>
            <a:xfrm>
              <a:off x="357158" y="121442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714348" y="968202"/>
              <a:ext cx="939706" cy="246221"/>
            </a:xfrm>
            <a:prstGeom prst="rect">
              <a:avLst/>
            </a:prstGeom>
            <a:noFill/>
          </p:spPr>
          <p:txBody>
            <a:bodyPr wrap="square" rtlCol="0">
              <a:spAutoFit/>
            </a:bodyPr>
            <a:lstStyle/>
            <a:p>
              <a:pPr algn="r"/>
              <a:r>
                <a:rPr lang="en-US" sz="1000" dirty="0" smtClean="0"/>
                <a:t>Fill(item)</a:t>
              </a:r>
              <a:endParaRPr lang="en-US" sz="1000" dirty="0"/>
            </a:p>
          </p:txBody>
        </p:sp>
      </p:grpSp>
      <p:grpSp>
        <p:nvGrpSpPr>
          <p:cNvPr id="59" name="Group 101"/>
          <p:cNvGrpSpPr/>
          <p:nvPr/>
        </p:nvGrpSpPr>
        <p:grpSpPr>
          <a:xfrm>
            <a:off x="3500430" y="142852"/>
            <a:ext cx="1071570" cy="1643074"/>
            <a:chOff x="2571736" y="285728"/>
            <a:chExt cx="1071570" cy="1643074"/>
          </a:xfrm>
        </p:grpSpPr>
        <p:sp>
          <p:nvSpPr>
            <p:cNvPr id="103" name="Round Diagonal Corner Rectangle 102"/>
            <p:cNvSpPr/>
            <p:nvPr/>
          </p:nvSpPr>
          <p:spPr>
            <a:xfrm>
              <a:off x="2571736" y="285728"/>
              <a:ext cx="1071570" cy="428628"/>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IDataItemLogicManager</a:t>
              </a:r>
              <a:endParaRPr lang="en-GB" sz="1000" dirty="0" smtClean="0">
                <a:solidFill>
                  <a:schemeClr val="tx1"/>
                </a:solidFill>
              </a:endParaRPr>
            </a:p>
          </p:txBody>
        </p:sp>
        <p:grpSp>
          <p:nvGrpSpPr>
            <p:cNvPr id="60" name="Group 81"/>
            <p:cNvGrpSpPr/>
            <p:nvPr/>
          </p:nvGrpSpPr>
          <p:grpSpPr>
            <a:xfrm>
              <a:off x="3143255" y="857234"/>
              <a:ext cx="71423" cy="1071568"/>
              <a:chOff x="2714606" y="1643051"/>
              <a:chExt cx="71423" cy="1071568"/>
            </a:xfrm>
          </p:grpSpPr>
          <p:cxnSp>
            <p:nvCxnSpPr>
              <p:cNvPr id="105" name="Straight Connector 104"/>
              <p:cNvCxnSpPr/>
              <p:nvPr/>
            </p:nvCxnSpPr>
            <p:spPr>
              <a:xfrm rot="5400000">
                <a:off x="2179623" y="2178039"/>
                <a:ext cx="1071568" cy="159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flipH="1">
                <a:off x="2714606" y="1949212"/>
                <a:ext cx="71423" cy="8747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grpSp>
        <p:nvGrpSpPr>
          <p:cNvPr id="61" name="Group 106"/>
          <p:cNvGrpSpPr/>
          <p:nvPr/>
        </p:nvGrpSpPr>
        <p:grpSpPr>
          <a:xfrm>
            <a:off x="2714612" y="714356"/>
            <a:ext cx="1357322" cy="246221"/>
            <a:chOff x="2714612" y="2977989"/>
            <a:chExt cx="1357322" cy="246221"/>
          </a:xfrm>
        </p:grpSpPr>
        <p:cxnSp>
          <p:nvCxnSpPr>
            <p:cNvPr id="108" name="Straight Arrow Connector 107"/>
            <p:cNvCxnSpPr/>
            <p:nvPr/>
          </p:nvCxnSpPr>
          <p:spPr>
            <a:xfrm>
              <a:off x="2714612" y="3224208"/>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2928926" y="2977989"/>
              <a:ext cx="1082582" cy="246221"/>
            </a:xfrm>
            <a:prstGeom prst="rect">
              <a:avLst/>
            </a:prstGeom>
            <a:noFill/>
          </p:spPr>
          <p:txBody>
            <a:bodyPr wrap="square" rtlCol="0">
              <a:spAutoFit/>
            </a:bodyPr>
            <a:lstStyle/>
            <a:p>
              <a:pPr algn="r"/>
              <a:r>
                <a:rPr lang="en-US" sz="1000" dirty="0" err="1" smtClean="0"/>
                <a:t>RefreshAll</a:t>
              </a:r>
              <a:r>
                <a:rPr lang="en-US" sz="1000" dirty="0" smtClean="0"/>
                <a:t>()</a:t>
              </a:r>
              <a:endParaRPr lang="en-US" sz="1000" dirty="0"/>
            </a:p>
          </p:txBody>
        </p:sp>
      </p:grpSp>
      <p:grpSp>
        <p:nvGrpSpPr>
          <p:cNvPr id="62" name="Group 109"/>
          <p:cNvGrpSpPr/>
          <p:nvPr/>
        </p:nvGrpSpPr>
        <p:grpSpPr>
          <a:xfrm>
            <a:off x="2714580" y="1000108"/>
            <a:ext cx="1357322" cy="246221"/>
            <a:chOff x="357158" y="968202"/>
            <a:chExt cx="1357322" cy="246221"/>
          </a:xfrm>
        </p:grpSpPr>
        <p:cxnSp>
          <p:nvCxnSpPr>
            <p:cNvPr id="111" name="Straight Arrow Connector 110"/>
            <p:cNvCxnSpPr/>
            <p:nvPr/>
          </p:nvCxnSpPr>
          <p:spPr>
            <a:xfrm>
              <a:off x="357158" y="121442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428596" y="968202"/>
              <a:ext cx="1225458" cy="246221"/>
            </a:xfrm>
            <a:prstGeom prst="rect">
              <a:avLst/>
            </a:prstGeom>
            <a:noFill/>
          </p:spPr>
          <p:txBody>
            <a:bodyPr wrap="square" rtlCol="0">
              <a:spAutoFit/>
            </a:bodyPr>
            <a:lstStyle/>
            <a:p>
              <a:pPr algn="r"/>
              <a:r>
                <a:rPr lang="en-US" sz="1000" dirty="0" smtClean="0"/>
                <a:t>Private: </a:t>
              </a:r>
              <a:r>
                <a:rPr lang="en-US" sz="1000" dirty="0" err="1" smtClean="0"/>
                <a:t>Initialise</a:t>
              </a:r>
              <a:r>
                <a:rPr lang="en-US" sz="1000" dirty="0" smtClean="0"/>
                <a:t>()</a:t>
              </a:r>
              <a:endParaRPr lang="en-US" sz="1000" dirty="0"/>
            </a:p>
          </p:txBody>
        </p:sp>
      </p:grpSp>
      <p:grpSp>
        <p:nvGrpSpPr>
          <p:cNvPr id="63" name="Group 112"/>
          <p:cNvGrpSpPr/>
          <p:nvPr/>
        </p:nvGrpSpPr>
        <p:grpSpPr>
          <a:xfrm>
            <a:off x="1142976" y="1754018"/>
            <a:ext cx="1071570" cy="1643074"/>
            <a:chOff x="2571736" y="285728"/>
            <a:chExt cx="1071570" cy="1643074"/>
          </a:xfrm>
        </p:grpSpPr>
        <p:sp>
          <p:nvSpPr>
            <p:cNvPr id="114" name="Round Diagonal Corner Rectangle 113"/>
            <p:cNvSpPr/>
            <p:nvPr/>
          </p:nvSpPr>
          <p:spPr>
            <a:xfrm>
              <a:off x="2571736" y="285728"/>
              <a:ext cx="1071570" cy="428628"/>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IDataItemScreenManager</a:t>
              </a:r>
              <a:endParaRPr lang="en-GB" sz="1000" dirty="0" smtClean="0">
                <a:solidFill>
                  <a:schemeClr val="tx1"/>
                </a:solidFill>
              </a:endParaRPr>
            </a:p>
          </p:txBody>
        </p:sp>
        <p:grpSp>
          <p:nvGrpSpPr>
            <p:cNvPr id="64" name="Group 81"/>
            <p:cNvGrpSpPr/>
            <p:nvPr/>
          </p:nvGrpSpPr>
          <p:grpSpPr>
            <a:xfrm>
              <a:off x="3143255" y="857234"/>
              <a:ext cx="71423" cy="1071568"/>
              <a:chOff x="2714606" y="1643051"/>
              <a:chExt cx="71423" cy="1071568"/>
            </a:xfrm>
          </p:grpSpPr>
          <p:cxnSp>
            <p:nvCxnSpPr>
              <p:cNvPr id="116" name="Straight Connector 115"/>
              <p:cNvCxnSpPr/>
              <p:nvPr/>
            </p:nvCxnSpPr>
            <p:spPr>
              <a:xfrm rot="5400000">
                <a:off x="2179623" y="2178039"/>
                <a:ext cx="1071568" cy="159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flipH="1">
                <a:off x="2714606" y="1949212"/>
                <a:ext cx="71423" cy="8747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grpSp>
        <p:nvGrpSpPr>
          <p:cNvPr id="65" name="Group 117"/>
          <p:cNvGrpSpPr/>
          <p:nvPr/>
        </p:nvGrpSpPr>
        <p:grpSpPr>
          <a:xfrm>
            <a:off x="357158" y="2325522"/>
            <a:ext cx="1357322" cy="246221"/>
            <a:chOff x="2714612" y="2977989"/>
            <a:chExt cx="1357322" cy="246221"/>
          </a:xfrm>
        </p:grpSpPr>
        <p:cxnSp>
          <p:nvCxnSpPr>
            <p:cNvPr id="119" name="Straight Arrow Connector 118"/>
            <p:cNvCxnSpPr/>
            <p:nvPr/>
          </p:nvCxnSpPr>
          <p:spPr>
            <a:xfrm>
              <a:off x="2714612" y="3224208"/>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2928926" y="2977989"/>
              <a:ext cx="1082582" cy="246221"/>
            </a:xfrm>
            <a:prstGeom prst="rect">
              <a:avLst/>
            </a:prstGeom>
            <a:noFill/>
          </p:spPr>
          <p:txBody>
            <a:bodyPr wrap="square" rtlCol="0">
              <a:spAutoFit/>
            </a:bodyPr>
            <a:lstStyle/>
            <a:p>
              <a:pPr algn="r"/>
              <a:r>
                <a:rPr lang="en-US" sz="1000" dirty="0" err="1" smtClean="0"/>
                <a:t>SetScreenState</a:t>
              </a:r>
              <a:r>
                <a:rPr lang="en-US" sz="1000" dirty="0" smtClean="0"/>
                <a:t>()</a:t>
              </a:r>
              <a:endParaRPr lang="en-US" sz="1000" dirty="0"/>
            </a:p>
          </p:txBody>
        </p:sp>
      </p:grpSp>
      <p:cxnSp>
        <p:nvCxnSpPr>
          <p:cNvPr id="121" name="Straight Arrow Connector 120"/>
          <p:cNvCxnSpPr/>
          <p:nvPr/>
        </p:nvCxnSpPr>
        <p:spPr>
          <a:xfrm>
            <a:off x="357126" y="292893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nvGrpSpPr>
          <p:cNvPr id="66" name="Group 124"/>
          <p:cNvGrpSpPr/>
          <p:nvPr/>
        </p:nvGrpSpPr>
        <p:grpSpPr>
          <a:xfrm>
            <a:off x="357126" y="2936558"/>
            <a:ext cx="1357322" cy="246221"/>
            <a:chOff x="357158" y="968202"/>
            <a:chExt cx="1357322" cy="246221"/>
          </a:xfrm>
        </p:grpSpPr>
        <p:cxnSp>
          <p:nvCxnSpPr>
            <p:cNvPr id="126" name="Straight Arrow Connector 125"/>
            <p:cNvCxnSpPr/>
            <p:nvPr/>
          </p:nvCxnSpPr>
          <p:spPr>
            <a:xfrm>
              <a:off x="357158" y="121442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1000132" y="968202"/>
              <a:ext cx="653922" cy="246221"/>
            </a:xfrm>
            <a:prstGeom prst="rect">
              <a:avLst/>
            </a:prstGeom>
            <a:noFill/>
          </p:spPr>
          <p:txBody>
            <a:bodyPr wrap="square" rtlCol="0">
              <a:spAutoFit/>
            </a:bodyPr>
            <a:lstStyle/>
            <a:p>
              <a:pPr algn="r"/>
              <a:r>
                <a:rPr lang="en-US" sz="1000" dirty="0" smtClean="0"/>
                <a:t>Fill(item)</a:t>
              </a:r>
              <a:endParaRPr lang="en-US" sz="1000" dirty="0"/>
            </a:p>
          </p:txBody>
        </p:sp>
      </p:grpSp>
      <p:sp>
        <p:nvSpPr>
          <p:cNvPr id="128" name="TextBox 127"/>
          <p:cNvSpPr txBox="1"/>
          <p:nvPr/>
        </p:nvSpPr>
        <p:spPr>
          <a:xfrm>
            <a:off x="571472" y="2650805"/>
            <a:ext cx="1082550" cy="246221"/>
          </a:xfrm>
          <a:prstGeom prst="rect">
            <a:avLst/>
          </a:prstGeom>
          <a:noFill/>
        </p:spPr>
        <p:txBody>
          <a:bodyPr wrap="square" rtlCol="0">
            <a:spAutoFit/>
          </a:bodyPr>
          <a:lstStyle/>
          <a:p>
            <a:pPr algn="r"/>
            <a:r>
              <a:rPr lang="en-US" sz="1000" dirty="0" smtClean="0"/>
              <a:t>Display(item)</a:t>
            </a:r>
            <a:endParaRPr lang="en-US" sz="1000" dirty="0"/>
          </a:p>
        </p:txBody>
      </p:sp>
      <p:grpSp>
        <p:nvGrpSpPr>
          <p:cNvPr id="67" name="Group 128"/>
          <p:cNvGrpSpPr/>
          <p:nvPr/>
        </p:nvGrpSpPr>
        <p:grpSpPr>
          <a:xfrm>
            <a:off x="2714580" y="1253953"/>
            <a:ext cx="1357322" cy="246221"/>
            <a:chOff x="357158" y="968202"/>
            <a:chExt cx="1357322" cy="246221"/>
          </a:xfrm>
        </p:grpSpPr>
        <p:cxnSp>
          <p:nvCxnSpPr>
            <p:cNvPr id="130" name="Straight Arrow Connector 129"/>
            <p:cNvCxnSpPr/>
            <p:nvPr/>
          </p:nvCxnSpPr>
          <p:spPr>
            <a:xfrm>
              <a:off x="357158" y="121442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928662" y="968202"/>
              <a:ext cx="725392" cy="246221"/>
            </a:xfrm>
            <a:prstGeom prst="rect">
              <a:avLst/>
            </a:prstGeom>
            <a:noFill/>
          </p:spPr>
          <p:txBody>
            <a:bodyPr wrap="square" rtlCol="0">
              <a:spAutoFit/>
            </a:bodyPr>
            <a:lstStyle/>
            <a:p>
              <a:pPr algn="r"/>
              <a:r>
                <a:rPr lang="en-US" sz="1000" dirty="0" err="1" smtClean="0"/>
                <a:t>DoOk</a:t>
              </a:r>
              <a:r>
                <a:rPr lang="en-US" sz="1000" dirty="0" smtClean="0"/>
                <a:t>()</a:t>
              </a:r>
              <a:endParaRPr lang="en-US" sz="1000" dirty="0"/>
            </a:p>
          </p:txBody>
        </p:sp>
      </p:grpSp>
      <p:grpSp>
        <p:nvGrpSpPr>
          <p:cNvPr id="68" name="Group 131"/>
          <p:cNvGrpSpPr/>
          <p:nvPr/>
        </p:nvGrpSpPr>
        <p:grpSpPr>
          <a:xfrm>
            <a:off x="2714580" y="1500174"/>
            <a:ext cx="1357322" cy="246221"/>
            <a:chOff x="357158" y="968202"/>
            <a:chExt cx="1357322" cy="246221"/>
          </a:xfrm>
        </p:grpSpPr>
        <p:cxnSp>
          <p:nvCxnSpPr>
            <p:cNvPr id="133" name="Straight Arrow Connector 132"/>
            <p:cNvCxnSpPr/>
            <p:nvPr/>
          </p:nvCxnSpPr>
          <p:spPr>
            <a:xfrm>
              <a:off x="357158" y="121442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714348" y="968202"/>
              <a:ext cx="939706" cy="246221"/>
            </a:xfrm>
            <a:prstGeom prst="rect">
              <a:avLst/>
            </a:prstGeom>
            <a:noFill/>
          </p:spPr>
          <p:txBody>
            <a:bodyPr wrap="square" rtlCol="0">
              <a:spAutoFit/>
            </a:bodyPr>
            <a:lstStyle/>
            <a:p>
              <a:pPr algn="r"/>
              <a:r>
                <a:rPr lang="en-US" sz="1000" dirty="0" err="1" smtClean="0"/>
                <a:t>DoCancel</a:t>
              </a:r>
              <a:r>
                <a:rPr lang="en-US" sz="1000" dirty="0" smtClean="0"/>
                <a:t>()</a:t>
              </a:r>
              <a:endParaRPr lang="en-US" sz="1000" dirty="0"/>
            </a:p>
          </p:txBody>
        </p:sp>
      </p:grpSp>
      <p:grpSp>
        <p:nvGrpSpPr>
          <p:cNvPr id="80" name="Group 166"/>
          <p:cNvGrpSpPr/>
          <p:nvPr/>
        </p:nvGrpSpPr>
        <p:grpSpPr>
          <a:xfrm>
            <a:off x="6500826" y="214290"/>
            <a:ext cx="1071570" cy="1643074"/>
            <a:chOff x="2571736" y="285728"/>
            <a:chExt cx="1071570" cy="1643074"/>
          </a:xfrm>
        </p:grpSpPr>
        <p:sp>
          <p:nvSpPr>
            <p:cNvPr id="168" name="Round Diagonal Corner Rectangle 167"/>
            <p:cNvSpPr/>
            <p:nvPr/>
          </p:nvSpPr>
          <p:spPr>
            <a:xfrm>
              <a:off x="2571736" y="285728"/>
              <a:ext cx="1071570" cy="428628"/>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IDataItemWinFormsForm</a:t>
              </a:r>
              <a:endParaRPr lang="en-GB" sz="1000" dirty="0" smtClean="0">
                <a:solidFill>
                  <a:schemeClr val="tx1"/>
                </a:solidFill>
              </a:endParaRPr>
            </a:p>
          </p:txBody>
        </p:sp>
        <p:grpSp>
          <p:nvGrpSpPr>
            <p:cNvPr id="81" name="Group 81"/>
            <p:cNvGrpSpPr/>
            <p:nvPr/>
          </p:nvGrpSpPr>
          <p:grpSpPr>
            <a:xfrm>
              <a:off x="3143255" y="857234"/>
              <a:ext cx="71423" cy="1071568"/>
              <a:chOff x="2714606" y="1643051"/>
              <a:chExt cx="71423" cy="1071568"/>
            </a:xfrm>
          </p:grpSpPr>
          <p:cxnSp>
            <p:nvCxnSpPr>
              <p:cNvPr id="170" name="Straight Connector 169"/>
              <p:cNvCxnSpPr/>
              <p:nvPr/>
            </p:nvCxnSpPr>
            <p:spPr>
              <a:xfrm rot="5400000">
                <a:off x="2179623" y="2178039"/>
                <a:ext cx="1071568" cy="159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1" name="Rectangle 170"/>
              <p:cNvSpPr/>
              <p:nvPr/>
            </p:nvSpPr>
            <p:spPr>
              <a:xfrm flipH="1">
                <a:off x="2714606" y="1949212"/>
                <a:ext cx="71423" cy="8747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grpSp>
        <p:nvGrpSpPr>
          <p:cNvPr id="82" name="Group 171"/>
          <p:cNvGrpSpPr/>
          <p:nvPr/>
        </p:nvGrpSpPr>
        <p:grpSpPr>
          <a:xfrm>
            <a:off x="5643570" y="500042"/>
            <a:ext cx="1428760" cy="553998"/>
            <a:chOff x="2643174" y="2977989"/>
            <a:chExt cx="1428760" cy="553998"/>
          </a:xfrm>
        </p:grpSpPr>
        <p:cxnSp>
          <p:nvCxnSpPr>
            <p:cNvPr id="173" name="Straight Arrow Connector 172"/>
            <p:cNvCxnSpPr/>
            <p:nvPr/>
          </p:nvCxnSpPr>
          <p:spPr>
            <a:xfrm>
              <a:off x="2714612" y="3224208"/>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2643174" y="2977989"/>
              <a:ext cx="1368334" cy="553998"/>
            </a:xfrm>
            <a:prstGeom prst="rect">
              <a:avLst/>
            </a:prstGeom>
            <a:noFill/>
          </p:spPr>
          <p:txBody>
            <a:bodyPr wrap="square" rtlCol="0">
              <a:spAutoFit/>
            </a:bodyPr>
            <a:lstStyle/>
            <a:p>
              <a:pPr algn="r"/>
              <a:r>
                <a:rPr lang="en-US" sz="1000" dirty="0" smtClean="0"/>
                <a:t>New(</a:t>
              </a:r>
              <a:r>
                <a:rPr lang="en-US" sz="1000" dirty="0" err="1" smtClean="0"/>
                <a:t>dataManager</a:t>
              </a:r>
              <a:r>
                <a:rPr lang="en-US" sz="1000" dirty="0" smtClean="0"/>
                <a:t>, </a:t>
              </a:r>
              <a:r>
                <a:rPr lang="en-US" sz="1000" dirty="0" err="1" smtClean="0"/>
                <a:t>logicManager</a:t>
              </a:r>
              <a:r>
                <a:rPr lang="en-US" sz="1000" dirty="0" smtClean="0"/>
                <a:t>, </a:t>
              </a:r>
              <a:r>
                <a:rPr lang="en-US" sz="1000" dirty="0" err="1" smtClean="0"/>
                <a:t>screenManager</a:t>
              </a:r>
              <a:r>
                <a:rPr lang="en-US" sz="1000" dirty="0" smtClean="0"/>
                <a:t>)</a:t>
              </a:r>
              <a:endParaRPr lang="en-US" sz="1000" dirty="0"/>
            </a:p>
          </p:txBody>
        </p:sp>
      </p:grpSp>
      <p:grpSp>
        <p:nvGrpSpPr>
          <p:cNvPr id="86" name="Group 189"/>
          <p:cNvGrpSpPr/>
          <p:nvPr/>
        </p:nvGrpSpPr>
        <p:grpSpPr>
          <a:xfrm>
            <a:off x="5714976" y="2007864"/>
            <a:ext cx="1357322" cy="246221"/>
            <a:chOff x="357158" y="968202"/>
            <a:chExt cx="1357322" cy="246221"/>
          </a:xfrm>
        </p:grpSpPr>
        <p:cxnSp>
          <p:nvCxnSpPr>
            <p:cNvPr id="191" name="Straight Arrow Connector 190"/>
            <p:cNvCxnSpPr/>
            <p:nvPr/>
          </p:nvCxnSpPr>
          <p:spPr>
            <a:xfrm>
              <a:off x="357158" y="121442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92" name="TextBox 191"/>
            <p:cNvSpPr txBox="1"/>
            <p:nvPr/>
          </p:nvSpPr>
          <p:spPr>
            <a:xfrm>
              <a:off x="785818" y="968202"/>
              <a:ext cx="868236" cy="246221"/>
            </a:xfrm>
            <a:prstGeom prst="rect">
              <a:avLst/>
            </a:prstGeom>
            <a:noFill/>
          </p:spPr>
          <p:txBody>
            <a:bodyPr wrap="square" rtlCol="0">
              <a:spAutoFit/>
            </a:bodyPr>
            <a:lstStyle/>
            <a:p>
              <a:pPr algn="r"/>
              <a:r>
                <a:rPr lang="en-US" sz="1000" dirty="0" smtClean="0"/>
                <a:t>Item()</a:t>
              </a:r>
              <a:endParaRPr lang="en-US" sz="1000" dirty="0"/>
            </a:p>
          </p:txBody>
        </p:sp>
      </p:grpSp>
      <p:grpSp>
        <p:nvGrpSpPr>
          <p:cNvPr id="87" name="Group 192"/>
          <p:cNvGrpSpPr/>
          <p:nvPr/>
        </p:nvGrpSpPr>
        <p:grpSpPr>
          <a:xfrm>
            <a:off x="5714976" y="2254085"/>
            <a:ext cx="1357322" cy="246221"/>
            <a:chOff x="357158" y="968202"/>
            <a:chExt cx="1357322" cy="246221"/>
          </a:xfrm>
        </p:grpSpPr>
        <p:cxnSp>
          <p:nvCxnSpPr>
            <p:cNvPr id="194" name="Straight Arrow Connector 193"/>
            <p:cNvCxnSpPr/>
            <p:nvPr/>
          </p:nvCxnSpPr>
          <p:spPr>
            <a:xfrm>
              <a:off x="357158" y="121442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785818" y="968202"/>
              <a:ext cx="868236" cy="246221"/>
            </a:xfrm>
            <a:prstGeom prst="rect">
              <a:avLst/>
            </a:prstGeom>
            <a:noFill/>
          </p:spPr>
          <p:txBody>
            <a:bodyPr wrap="square" rtlCol="0">
              <a:spAutoFit/>
            </a:bodyPr>
            <a:lstStyle/>
            <a:p>
              <a:pPr algn="r"/>
              <a:r>
                <a:rPr lang="en-US" sz="1000" dirty="0" err="1" smtClean="0"/>
                <a:t>Params</a:t>
              </a:r>
              <a:r>
                <a:rPr lang="en-US" sz="1000" dirty="0" smtClean="0"/>
                <a:t>()</a:t>
              </a:r>
              <a:endParaRPr lang="en-US" sz="1000" dirty="0"/>
            </a:p>
          </p:txBody>
        </p:sp>
      </p:grpSp>
      <p:grpSp>
        <p:nvGrpSpPr>
          <p:cNvPr id="152" name="Group 186"/>
          <p:cNvGrpSpPr/>
          <p:nvPr/>
        </p:nvGrpSpPr>
        <p:grpSpPr>
          <a:xfrm>
            <a:off x="5572132" y="1754019"/>
            <a:ext cx="1500166" cy="246221"/>
            <a:chOff x="214314" y="968202"/>
            <a:chExt cx="1500166" cy="246221"/>
          </a:xfrm>
        </p:grpSpPr>
        <p:cxnSp>
          <p:nvCxnSpPr>
            <p:cNvPr id="155" name="Straight Arrow Connector 154"/>
            <p:cNvCxnSpPr/>
            <p:nvPr/>
          </p:nvCxnSpPr>
          <p:spPr>
            <a:xfrm>
              <a:off x="357158" y="121442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214314" y="968202"/>
              <a:ext cx="1439740" cy="246221"/>
            </a:xfrm>
            <a:prstGeom prst="rect">
              <a:avLst/>
            </a:prstGeom>
            <a:noFill/>
          </p:spPr>
          <p:txBody>
            <a:bodyPr wrap="square" rtlCol="0">
              <a:spAutoFit/>
            </a:bodyPr>
            <a:lstStyle/>
            <a:p>
              <a:pPr algn="r"/>
              <a:r>
                <a:rPr lang="en-US" sz="1000" dirty="0" err="1" smtClean="0"/>
                <a:t>RefreshView</a:t>
              </a:r>
              <a:r>
                <a:rPr lang="en-US" sz="1000" dirty="0" smtClean="0"/>
                <a:t>()</a:t>
              </a:r>
              <a:endParaRPr lang="en-US" sz="1000" dirty="0"/>
            </a:p>
          </p:txBody>
        </p:sp>
      </p:grpSp>
      <p:grpSp>
        <p:nvGrpSpPr>
          <p:cNvPr id="161" name="Group 166"/>
          <p:cNvGrpSpPr/>
          <p:nvPr/>
        </p:nvGrpSpPr>
        <p:grpSpPr>
          <a:xfrm>
            <a:off x="6572264" y="2714620"/>
            <a:ext cx="1071570" cy="1643074"/>
            <a:chOff x="2571736" y="285728"/>
            <a:chExt cx="1071570" cy="1643074"/>
          </a:xfrm>
        </p:grpSpPr>
        <p:sp>
          <p:nvSpPr>
            <p:cNvPr id="164" name="Round Diagonal Corner Rectangle 163"/>
            <p:cNvSpPr/>
            <p:nvPr/>
          </p:nvSpPr>
          <p:spPr>
            <a:xfrm>
              <a:off x="2571736" y="285728"/>
              <a:ext cx="1071570" cy="428628"/>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IDataItemASPPage</a:t>
              </a:r>
              <a:endParaRPr lang="en-GB" sz="1000" dirty="0" smtClean="0">
                <a:solidFill>
                  <a:schemeClr val="tx1"/>
                </a:solidFill>
              </a:endParaRPr>
            </a:p>
          </p:txBody>
        </p:sp>
        <p:grpSp>
          <p:nvGrpSpPr>
            <p:cNvPr id="167" name="Group 81"/>
            <p:cNvGrpSpPr/>
            <p:nvPr/>
          </p:nvGrpSpPr>
          <p:grpSpPr>
            <a:xfrm>
              <a:off x="3143255" y="857234"/>
              <a:ext cx="71423" cy="1071568"/>
              <a:chOff x="2714606" y="1643051"/>
              <a:chExt cx="71423" cy="1071568"/>
            </a:xfrm>
          </p:grpSpPr>
          <p:cxnSp>
            <p:nvCxnSpPr>
              <p:cNvPr id="169" name="Straight Connector 168"/>
              <p:cNvCxnSpPr/>
              <p:nvPr/>
            </p:nvCxnSpPr>
            <p:spPr>
              <a:xfrm rot="5400000">
                <a:off x="2179623" y="2178039"/>
                <a:ext cx="1071568" cy="159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2" name="Rectangle 171"/>
              <p:cNvSpPr/>
              <p:nvPr/>
            </p:nvSpPr>
            <p:spPr>
              <a:xfrm flipH="1">
                <a:off x="2714606" y="1949212"/>
                <a:ext cx="71423" cy="8747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sp>
        <p:nvSpPr>
          <p:cNvPr id="175" name="TextBox 174"/>
          <p:cNvSpPr txBox="1"/>
          <p:nvPr/>
        </p:nvSpPr>
        <p:spPr>
          <a:xfrm>
            <a:off x="1785918" y="714356"/>
            <a:ext cx="1143008" cy="461665"/>
          </a:xfrm>
          <a:prstGeom prst="rect">
            <a:avLst/>
          </a:prstGeom>
          <a:noFill/>
        </p:spPr>
        <p:txBody>
          <a:bodyPr wrap="square" rtlCol="0">
            <a:spAutoFit/>
          </a:bodyPr>
          <a:lstStyle/>
          <a:p>
            <a:r>
              <a:rPr lang="en-US" sz="800" dirty="0" smtClean="0">
                <a:solidFill>
                  <a:schemeClr val="tx1">
                    <a:lumMod val="65000"/>
                    <a:lumOff val="35000"/>
                  </a:schemeClr>
                </a:solidFill>
              </a:rPr>
              <a:t>This is where the knowledge of the UI is abstracted.</a:t>
            </a:r>
            <a:endParaRPr lang="en-US" sz="800" dirty="0">
              <a:solidFill>
                <a:schemeClr val="tx1">
                  <a:lumMod val="65000"/>
                  <a:lumOff val="35000"/>
                </a:schemeClr>
              </a:solidFill>
            </a:endParaRPr>
          </a:p>
        </p:txBody>
      </p:sp>
      <p:sp>
        <p:nvSpPr>
          <p:cNvPr id="178" name="TextBox 177"/>
          <p:cNvSpPr txBox="1"/>
          <p:nvPr/>
        </p:nvSpPr>
        <p:spPr>
          <a:xfrm>
            <a:off x="4214810" y="714356"/>
            <a:ext cx="1428760" cy="954107"/>
          </a:xfrm>
          <a:prstGeom prst="rect">
            <a:avLst/>
          </a:prstGeom>
          <a:noFill/>
        </p:spPr>
        <p:txBody>
          <a:bodyPr wrap="square" rtlCol="0">
            <a:spAutoFit/>
          </a:bodyPr>
          <a:lstStyle/>
          <a:p>
            <a:r>
              <a:rPr lang="en-US" sz="800" dirty="0" smtClean="0">
                <a:solidFill>
                  <a:schemeClr val="tx1">
                    <a:lumMod val="65000"/>
                    <a:lumOff val="35000"/>
                  </a:schemeClr>
                </a:solidFill>
              </a:rPr>
              <a:t>Manage the activity of the UI, maintain the correct screen state. There should be no awareness of the type of the UI. Delegate actual UI processing to the display strategies</a:t>
            </a:r>
            <a:endParaRPr lang="en-US" sz="800" dirty="0">
              <a:solidFill>
                <a:schemeClr val="tx1">
                  <a:lumMod val="65000"/>
                  <a:lumOff val="35000"/>
                </a:schemeClr>
              </a:solidFill>
            </a:endParaRPr>
          </a:p>
        </p:txBody>
      </p:sp>
      <p:sp>
        <p:nvSpPr>
          <p:cNvPr id="179" name="TextBox 178"/>
          <p:cNvSpPr txBox="1"/>
          <p:nvPr/>
        </p:nvSpPr>
        <p:spPr>
          <a:xfrm>
            <a:off x="1857356" y="2000240"/>
            <a:ext cx="1428760" cy="1077218"/>
          </a:xfrm>
          <a:prstGeom prst="rect">
            <a:avLst/>
          </a:prstGeom>
          <a:noFill/>
        </p:spPr>
        <p:txBody>
          <a:bodyPr wrap="square" rtlCol="0">
            <a:spAutoFit/>
          </a:bodyPr>
          <a:lstStyle/>
          <a:p>
            <a:r>
              <a:rPr lang="en-US" sz="800" dirty="0" smtClean="0">
                <a:solidFill>
                  <a:schemeClr val="tx1">
                    <a:lumMod val="65000"/>
                    <a:lumOff val="35000"/>
                  </a:schemeClr>
                </a:solidFill>
              </a:rPr>
              <a:t>Encapsulate the logic for the functions which are available to the user through the UI.  Therefore, there should be no awareness of the type of UI. Delegate the actual handling of the UI to the screen manager</a:t>
            </a:r>
            <a:endParaRPr lang="en-US" sz="800" dirty="0">
              <a:solidFill>
                <a:schemeClr val="tx1">
                  <a:lumMod val="65000"/>
                  <a:lumOff val="35000"/>
                </a:schemeClr>
              </a:solidFill>
            </a:endParaRPr>
          </a:p>
        </p:txBody>
      </p:sp>
      <p:sp>
        <p:nvSpPr>
          <p:cNvPr id="180" name="TextBox 179"/>
          <p:cNvSpPr txBox="1"/>
          <p:nvPr/>
        </p:nvSpPr>
        <p:spPr>
          <a:xfrm>
            <a:off x="7215206" y="714356"/>
            <a:ext cx="857224" cy="1323439"/>
          </a:xfrm>
          <a:prstGeom prst="rect">
            <a:avLst/>
          </a:prstGeom>
          <a:noFill/>
        </p:spPr>
        <p:txBody>
          <a:bodyPr wrap="square" rtlCol="0">
            <a:spAutoFit/>
          </a:bodyPr>
          <a:lstStyle/>
          <a:p>
            <a:r>
              <a:rPr lang="en-US" sz="800" dirty="0" smtClean="0">
                <a:solidFill>
                  <a:schemeClr val="tx1">
                    <a:lumMod val="65000"/>
                    <a:lumOff val="35000"/>
                  </a:schemeClr>
                </a:solidFill>
              </a:rPr>
              <a:t>This should be just a skin, so not aware of any logic or UI specific handling. Delegate operations out to the logic manager.</a:t>
            </a:r>
            <a:endParaRPr lang="en-US" sz="800" dirty="0">
              <a:solidFill>
                <a:schemeClr val="tx1">
                  <a:lumMod val="65000"/>
                  <a:lumOff val="35000"/>
                </a:schemeClr>
              </a:solidFill>
            </a:endParaRPr>
          </a:p>
        </p:txBody>
      </p:sp>
      <p:grpSp>
        <p:nvGrpSpPr>
          <p:cNvPr id="92" name="Group 124"/>
          <p:cNvGrpSpPr/>
          <p:nvPr/>
        </p:nvGrpSpPr>
        <p:grpSpPr>
          <a:xfrm>
            <a:off x="357158" y="3182779"/>
            <a:ext cx="1357322" cy="246221"/>
            <a:chOff x="357158" y="968203"/>
            <a:chExt cx="1357322" cy="246221"/>
          </a:xfrm>
        </p:grpSpPr>
        <p:cxnSp>
          <p:nvCxnSpPr>
            <p:cNvPr id="95" name="Straight Arrow Connector 94"/>
            <p:cNvCxnSpPr/>
            <p:nvPr/>
          </p:nvCxnSpPr>
          <p:spPr>
            <a:xfrm>
              <a:off x="357158" y="121442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00034" y="968203"/>
              <a:ext cx="1154020" cy="246221"/>
            </a:xfrm>
            <a:prstGeom prst="rect">
              <a:avLst/>
            </a:prstGeom>
            <a:noFill/>
          </p:spPr>
          <p:txBody>
            <a:bodyPr wrap="square" rtlCol="0">
              <a:spAutoFit/>
            </a:bodyPr>
            <a:lstStyle/>
            <a:p>
              <a:pPr algn="r"/>
              <a:r>
                <a:rPr lang="en-US" sz="1000" dirty="0" err="1" smtClean="0"/>
                <a:t>SetAllowOk</a:t>
              </a:r>
              <a:r>
                <a:rPr lang="en-US" sz="1000" dirty="0" smtClean="0"/>
                <a:t>()</a:t>
              </a:r>
              <a:endParaRPr lang="en-US" sz="1000" dirty="0"/>
            </a:p>
          </p:txBody>
        </p:sp>
      </p:grpSp>
      <p:grpSp>
        <p:nvGrpSpPr>
          <p:cNvPr id="97" name="Group 124"/>
          <p:cNvGrpSpPr/>
          <p:nvPr/>
        </p:nvGrpSpPr>
        <p:grpSpPr>
          <a:xfrm>
            <a:off x="357158" y="1253953"/>
            <a:ext cx="1357322" cy="246221"/>
            <a:chOff x="357158" y="968202"/>
            <a:chExt cx="1357322" cy="246221"/>
          </a:xfrm>
        </p:grpSpPr>
        <p:cxnSp>
          <p:nvCxnSpPr>
            <p:cNvPr id="98" name="Straight Arrow Connector 97"/>
            <p:cNvCxnSpPr/>
            <p:nvPr/>
          </p:nvCxnSpPr>
          <p:spPr>
            <a:xfrm>
              <a:off x="357158" y="121442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42910" y="968202"/>
              <a:ext cx="1011144" cy="246221"/>
            </a:xfrm>
            <a:prstGeom prst="rect">
              <a:avLst/>
            </a:prstGeom>
            <a:noFill/>
          </p:spPr>
          <p:txBody>
            <a:bodyPr wrap="square" rtlCol="0">
              <a:spAutoFit/>
            </a:bodyPr>
            <a:lstStyle/>
            <a:p>
              <a:pPr algn="r"/>
              <a:r>
                <a:rPr lang="en-US" sz="1000" dirty="0" err="1" smtClean="0"/>
                <a:t>SetAllowOk</a:t>
              </a:r>
              <a:r>
                <a:rPr lang="en-US" sz="1000" dirty="0" smtClean="0"/>
                <a:t>()</a:t>
              </a:r>
              <a:endParaRPr lang="en-US" sz="1000" dirty="0"/>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p:cNvSpPr txBox="1"/>
          <p:nvPr/>
        </p:nvSpPr>
        <p:spPr>
          <a:xfrm>
            <a:off x="2428860" y="2428868"/>
            <a:ext cx="1857388" cy="261610"/>
          </a:xfrm>
          <a:prstGeom prst="rect">
            <a:avLst/>
          </a:prstGeom>
          <a:noFill/>
        </p:spPr>
        <p:txBody>
          <a:bodyPr wrap="square" rtlCol="0">
            <a:spAutoFit/>
          </a:bodyPr>
          <a:lstStyle/>
          <a:p>
            <a:r>
              <a:rPr lang="en-GB" sz="1100" dirty="0" smtClean="0">
                <a:solidFill>
                  <a:schemeClr val="accent3">
                    <a:lumMod val="75000"/>
                  </a:schemeClr>
                </a:solidFill>
              </a:rPr>
              <a:t>DataAccessStrategies</a:t>
            </a:r>
            <a:endParaRPr lang="en-US" sz="1100" dirty="0">
              <a:solidFill>
                <a:schemeClr val="accent3">
                  <a:lumMod val="75000"/>
                </a:schemeClr>
              </a:solidFill>
            </a:endParaRPr>
          </a:p>
        </p:txBody>
      </p:sp>
      <p:grpSp>
        <p:nvGrpSpPr>
          <p:cNvPr id="119" name="Group 118"/>
          <p:cNvGrpSpPr/>
          <p:nvPr/>
        </p:nvGrpSpPr>
        <p:grpSpPr>
          <a:xfrm>
            <a:off x="142844" y="571480"/>
            <a:ext cx="8786874" cy="2143140"/>
            <a:chOff x="142844" y="142852"/>
            <a:chExt cx="8786874" cy="2143140"/>
          </a:xfrm>
        </p:grpSpPr>
        <p:sp>
          <p:nvSpPr>
            <p:cNvPr id="46" name="Rounded Rectangle 45"/>
            <p:cNvSpPr/>
            <p:nvPr/>
          </p:nvSpPr>
          <p:spPr>
            <a:xfrm>
              <a:off x="142844" y="142852"/>
              <a:ext cx="8786874" cy="21431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7" name="TextBox 46"/>
            <p:cNvSpPr txBox="1"/>
            <p:nvPr/>
          </p:nvSpPr>
          <p:spPr>
            <a:xfrm>
              <a:off x="3643306" y="142852"/>
              <a:ext cx="2014972" cy="261610"/>
            </a:xfrm>
            <a:prstGeom prst="rect">
              <a:avLst/>
            </a:prstGeom>
            <a:noFill/>
          </p:spPr>
          <p:txBody>
            <a:bodyPr wrap="square" rtlCol="0">
              <a:spAutoFit/>
            </a:bodyPr>
            <a:lstStyle/>
            <a:p>
              <a:r>
                <a:rPr lang="en-GB" sz="1100" dirty="0" err="1" smtClean="0">
                  <a:solidFill>
                    <a:schemeClr val="accent2">
                      <a:lumMod val="50000"/>
                    </a:schemeClr>
                  </a:solidFill>
                </a:rPr>
                <a:t>Smart.Platform.View</a:t>
              </a:r>
              <a:endParaRPr lang="en-US" sz="1100" dirty="0">
                <a:solidFill>
                  <a:schemeClr val="accent2">
                    <a:lumMod val="50000"/>
                  </a:schemeClr>
                </a:solidFill>
              </a:endParaRPr>
            </a:p>
          </p:txBody>
        </p:sp>
      </p:grpSp>
      <p:grpSp>
        <p:nvGrpSpPr>
          <p:cNvPr id="118" name="Group 117"/>
          <p:cNvGrpSpPr/>
          <p:nvPr/>
        </p:nvGrpSpPr>
        <p:grpSpPr>
          <a:xfrm>
            <a:off x="5857884" y="714356"/>
            <a:ext cx="3000396" cy="1857388"/>
            <a:chOff x="5857884" y="285728"/>
            <a:chExt cx="3000396" cy="1857388"/>
          </a:xfrm>
        </p:grpSpPr>
        <p:grpSp>
          <p:nvGrpSpPr>
            <p:cNvPr id="250" name="Group 249"/>
            <p:cNvGrpSpPr/>
            <p:nvPr/>
          </p:nvGrpSpPr>
          <p:grpSpPr>
            <a:xfrm>
              <a:off x="5857884" y="285728"/>
              <a:ext cx="3000396" cy="1857388"/>
              <a:chOff x="4643438" y="1357298"/>
              <a:chExt cx="3000396" cy="1857388"/>
            </a:xfrm>
          </p:grpSpPr>
          <p:grpSp>
            <p:nvGrpSpPr>
              <p:cNvPr id="13" name="Group 136"/>
              <p:cNvGrpSpPr/>
              <p:nvPr/>
            </p:nvGrpSpPr>
            <p:grpSpPr>
              <a:xfrm>
                <a:off x="5643570" y="1357298"/>
                <a:ext cx="785818" cy="571504"/>
                <a:chOff x="7072330" y="3357562"/>
                <a:chExt cx="785818" cy="571504"/>
              </a:xfrm>
            </p:grpSpPr>
            <p:sp>
              <p:nvSpPr>
                <p:cNvPr id="135" name="Rounded Rectangle 134"/>
                <p:cNvSpPr/>
                <p:nvPr/>
              </p:nvSpPr>
              <p:spPr>
                <a:xfrm>
                  <a:off x="7072330" y="3357562"/>
                  <a:ext cx="785818" cy="5715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36" name="TextBox 135"/>
                <p:cNvSpPr txBox="1"/>
                <p:nvPr/>
              </p:nvSpPr>
              <p:spPr>
                <a:xfrm>
                  <a:off x="7143769" y="3357562"/>
                  <a:ext cx="642942" cy="261610"/>
                </a:xfrm>
                <a:prstGeom prst="rect">
                  <a:avLst/>
                </a:prstGeom>
                <a:noFill/>
              </p:spPr>
              <p:txBody>
                <a:bodyPr wrap="square" rtlCol="0">
                  <a:spAutoFit/>
                </a:bodyPr>
                <a:lstStyle/>
                <a:p>
                  <a:r>
                    <a:rPr lang="en-GB" sz="1100" dirty="0" smtClean="0">
                      <a:solidFill>
                        <a:schemeClr val="accent2">
                          <a:lumMod val="50000"/>
                        </a:schemeClr>
                      </a:solidFill>
                    </a:rPr>
                    <a:t>WPF</a:t>
                  </a:r>
                  <a:endParaRPr lang="en-US" sz="1100" dirty="0">
                    <a:solidFill>
                      <a:schemeClr val="accent2">
                        <a:lumMod val="50000"/>
                      </a:schemeClr>
                    </a:solidFill>
                  </a:endParaRPr>
                </a:p>
              </p:txBody>
            </p:sp>
          </p:grpSp>
          <p:grpSp>
            <p:nvGrpSpPr>
              <p:cNvPr id="14" name="Group 137"/>
              <p:cNvGrpSpPr/>
              <p:nvPr/>
            </p:nvGrpSpPr>
            <p:grpSpPr>
              <a:xfrm>
                <a:off x="4929190" y="1357298"/>
                <a:ext cx="857255" cy="571504"/>
                <a:chOff x="6286512" y="3357562"/>
                <a:chExt cx="857255" cy="571504"/>
              </a:xfrm>
            </p:grpSpPr>
            <p:sp>
              <p:nvSpPr>
                <p:cNvPr id="129" name="Rounded Rectangle 128"/>
                <p:cNvSpPr/>
                <p:nvPr/>
              </p:nvSpPr>
              <p:spPr>
                <a:xfrm>
                  <a:off x="6286512" y="3357562"/>
                  <a:ext cx="785818" cy="5715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4" name="TextBox 83"/>
                <p:cNvSpPr txBox="1"/>
                <p:nvPr/>
              </p:nvSpPr>
              <p:spPr>
                <a:xfrm>
                  <a:off x="6357950" y="3357562"/>
                  <a:ext cx="785817" cy="261610"/>
                </a:xfrm>
                <a:prstGeom prst="rect">
                  <a:avLst/>
                </a:prstGeom>
                <a:noFill/>
              </p:spPr>
              <p:txBody>
                <a:bodyPr wrap="square" rtlCol="0">
                  <a:spAutoFit/>
                </a:bodyPr>
                <a:lstStyle/>
                <a:p>
                  <a:r>
                    <a:rPr lang="en-GB" sz="1100" dirty="0" smtClean="0">
                      <a:solidFill>
                        <a:schemeClr val="accent2">
                          <a:lumMod val="50000"/>
                        </a:schemeClr>
                      </a:solidFill>
                    </a:rPr>
                    <a:t>ASP.NET</a:t>
                  </a:r>
                  <a:endParaRPr lang="en-US" sz="1100" dirty="0">
                    <a:solidFill>
                      <a:schemeClr val="accent2">
                        <a:lumMod val="50000"/>
                      </a:schemeClr>
                    </a:solidFill>
                  </a:endParaRPr>
                </a:p>
              </p:txBody>
            </p:sp>
          </p:grpSp>
          <p:grpSp>
            <p:nvGrpSpPr>
              <p:cNvPr id="17" name="Group 151"/>
              <p:cNvGrpSpPr/>
              <p:nvPr/>
            </p:nvGrpSpPr>
            <p:grpSpPr>
              <a:xfrm>
                <a:off x="4643438" y="1571612"/>
                <a:ext cx="3000396" cy="1643074"/>
                <a:chOff x="4643438" y="571480"/>
                <a:chExt cx="3000396" cy="1643074"/>
              </a:xfrm>
            </p:grpSpPr>
            <p:sp>
              <p:nvSpPr>
                <p:cNvPr id="43" name="Rounded Rectangle 42"/>
                <p:cNvSpPr/>
                <p:nvPr/>
              </p:nvSpPr>
              <p:spPr>
                <a:xfrm>
                  <a:off x="4643438" y="571480"/>
                  <a:ext cx="3000396" cy="164307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4" name="TextBox 43"/>
                <p:cNvSpPr txBox="1"/>
                <p:nvPr/>
              </p:nvSpPr>
              <p:spPr>
                <a:xfrm>
                  <a:off x="4935099" y="571482"/>
                  <a:ext cx="1637165" cy="261610"/>
                </a:xfrm>
                <a:prstGeom prst="rect">
                  <a:avLst/>
                </a:prstGeom>
                <a:noFill/>
              </p:spPr>
              <p:txBody>
                <a:bodyPr wrap="square" rtlCol="0">
                  <a:spAutoFit/>
                </a:bodyPr>
                <a:lstStyle/>
                <a:p>
                  <a:r>
                    <a:rPr lang="en-GB" sz="1100" dirty="0" err="1" smtClean="0">
                      <a:solidFill>
                        <a:schemeClr val="accent2">
                          <a:lumMod val="50000"/>
                        </a:schemeClr>
                      </a:solidFill>
                    </a:rPr>
                    <a:t>WinForms</a:t>
                  </a:r>
                  <a:endParaRPr lang="en-US" sz="1100" dirty="0">
                    <a:solidFill>
                      <a:schemeClr val="accent2">
                        <a:lumMod val="50000"/>
                      </a:schemeClr>
                    </a:solidFill>
                  </a:endParaRPr>
                </a:p>
              </p:txBody>
            </p:sp>
          </p:grpSp>
        </p:grpSp>
        <p:sp>
          <p:nvSpPr>
            <p:cNvPr id="248" name="Round Diagonal Corner Rectangle 247"/>
            <p:cNvSpPr/>
            <p:nvPr/>
          </p:nvSpPr>
          <p:spPr>
            <a:xfrm>
              <a:off x="6143636" y="928670"/>
              <a:ext cx="1143008" cy="500066"/>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DataItemDialog</a:t>
              </a:r>
              <a:endParaRPr lang="en-GB" sz="1000" dirty="0" smtClean="0">
                <a:solidFill>
                  <a:schemeClr val="tx1"/>
                </a:solidFill>
              </a:endParaRPr>
            </a:p>
            <a:p>
              <a:pPr algn="ctr"/>
              <a:r>
                <a:rPr lang="en-GB" sz="1000" dirty="0" err="1" smtClean="0">
                  <a:solidFill>
                    <a:schemeClr val="tx1"/>
                  </a:solidFill>
                </a:rPr>
                <a:t>StrategyBase</a:t>
              </a:r>
              <a:endParaRPr lang="en-US" sz="1000" dirty="0">
                <a:solidFill>
                  <a:schemeClr val="tx1"/>
                </a:solidFill>
              </a:endParaRPr>
            </a:p>
          </p:txBody>
        </p:sp>
        <p:sp>
          <p:nvSpPr>
            <p:cNvPr id="249" name="Round Diagonal Corner Rectangle 248"/>
            <p:cNvSpPr/>
            <p:nvPr/>
          </p:nvSpPr>
          <p:spPr>
            <a:xfrm>
              <a:off x="7429520" y="928670"/>
              <a:ext cx="1143008" cy="500066"/>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DataItemCollectionDialog</a:t>
              </a:r>
              <a:endParaRPr lang="en-GB" sz="1000" dirty="0" smtClean="0">
                <a:solidFill>
                  <a:schemeClr val="tx1"/>
                </a:solidFill>
              </a:endParaRPr>
            </a:p>
            <a:p>
              <a:pPr algn="ctr"/>
              <a:r>
                <a:rPr lang="en-GB" sz="1000" dirty="0" err="1" smtClean="0">
                  <a:solidFill>
                    <a:schemeClr val="tx1"/>
                  </a:solidFill>
                </a:rPr>
                <a:t>StrategyBase</a:t>
              </a:r>
              <a:endParaRPr lang="en-US" sz="1000" dirty="0">
                <a:solidFill>
                  <a:schemeClr val="tx1"/>
                </a:solidFill>
              </a:endParaRPr>
            </a:p>
          </p:txBody>
        </p:sp>
      </p:grpSp>
      <p:grpSp>
        <p:nvGrpSpPr>
          <p:cNvPr id="134" name="Group 133"/>
          <p:cNvGrpSpPr/>
          <p:nvPr/>
        </p:nvGrpSpPr>
        <p:grpSpPr>
          <a:xfrm>
            <a:off x="142844" y="2857496"/>
            <a:ext cx="8786874" cy="1357322"/>
            <a:chOff x="142844" y="2857496"/>
            <a:chExt cx="8786874" cy="1357322"/>
          </a:xfrm>
        </p:grpSpPr>
        <p:sp>
          <p:nvSpPr>
            <p:cNvPr id="88" name="Rounded Rectangle 87"/>
            <p:cNvSpPr/>
            <p:nvPr/>
          </p:nvSpPr>
          <p:spPr>
            <a:xfrm>
              <a:off x="142844" y="2857496"/>
              <a:ext cx="8786874" cy="1357322"/>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0" name="TextBox 89"/>
            <p:cNvSpPr txBox="1"/>
            <p:nvPr/>
          </p:nvSpPr>
          <p:spPr>
            <a:xfrm>
              <a:off x="3571868" y="2857496"/>
              <a:ext cx="2137748" cy="261610"/>
            </a:xfrm>
            <a:prstGeom prst="rect">
              <a:avLst/>
            </a:prstGeom>
            <a:noFill/>
          </p:spPr>
          <p:txBody>
            <a:bodyPr wrap="square" rtlCol="0">
              <a:spAutoFit/>
            </a:bodyPr>
            <a:lstStyle/>
            <a:p>
              <a:r>
                <a:rPr lang="en-GB" sz="1100" dirty="0" err="1" smtClean="0">
                  <a:solidFill>
                    <a:schemeClr val="accent1"/>
                  </a:solidFill>
                </a:rPr>
                <a:t>Smart.Platform.Application</a:t>
              </a:r>
              <a:endParaRPr lang="en-US" sz="1100" dirty="0">
                <a:solidFill>
                  <a:schemeClr val="accent1"/>
                </a:solidFill>
              </a:endParaRPr>
            </a:p>
          </p:txBody>
        </p:sp>
      </p:grpSp>
      <p:grpSp>
        <p:nvGrpSpPr>
          <p:cNvPr id="15" name="Group 117"/>
          <p:cNvGrpSpPr/>
          <p:nvPr/>
        </p:nvGrpSpPr>
        <p:grpSpPr>
          <a:xfrm>
            <a:off x="6429388" y="3143248"/>
            <a:ext cx="857256" cy="1097971"/>
            <a:chOff x="6286512" y="1214422"/>
            <a:chExt cx="857256" cy="1097971"/>
          </a:xfrm>
        </p:grpSpPr>
        <p:pic>
          <p:nvPicPr>
            <p:cNvPr id="120" name="Picture 2"/>
            <p:cNvPicPr>
              <a:picLocks noChangeAspect="1" noChangeArrowheads="1"/>
            </p:cNvPicPr>
            <p:nvPr/>
          </p:nvPicPr>
          <p:blipFill>
            <a:blip r:embed="rId3"/>
            <a:srcRect/>
            <a:stretch>
              <a:fillRect/>
            </a:stretch>
          </p:blipFill>
          <p:spPr bwMode="auto">
            <a:xfrm>
              <a:off x="6429388" y="1214422"/>
              <a:ext cx="642942" cy="68190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24" name="TextBox 123"/>
            <p:cNvSpPr txBox="1"/>
            <p:nvPr/>
          </p:nvSpPr>
          <p:spPr>
            <a:xfrm>
              <a:off x="6286512" y="1881506"/>
              <a:ext cx="857256" cy="430887"/>
            </a:xfrm>
            <a:prstGeom prst="rect">
              <a:avLst/>
            </a:prstGeom>
            <a:noFill/>
          </p:spPr>
          <p:txBody>
            <a:bodyPr wrap="square" rtlCol="0">
              <a:spAutoFit/>
            </a:bodyPr>
            <a:lstStyle/>
            <a:p>
              <a:pPr algn="ctr"/>
              <a:r>
                <a:rPr lang="en-US" sz="1100" dirty="0" smtClean="0"/>
                <a:t>Application</a:t>
              </a:r>
            </a:p>
            <a:p>
              <a:pPr algn="ctr"/>
              <a:r>
                <a:rPr lang="en-GB" sz="1100" dirty="0" smtClean="0"/>
                <a:t>Context</a:t>
              </a:r>
              <a:endParaRPr lang="en-US" sz="1100" dirty="0"/>
            </a:p>
          </p:txBody>
        </p:sp>
      </p:grpSp>
      <p:cxnSp>
        <p:nvCxnSpPr>
          <p:cNvPr id="201" name="Straight Arrow Connector 200"/>
          <p:cNvCxnSpPr/>
          <p:nvPr/>
        </p:nvCxnSpPr>
        <p:spPr>
          <a:xfrm>
            <a:off x="7143768" y="3500438"/>
            <a:ext cx="490542" cy="1588"/>
          </a:xfrm>
          <a:prstGeom prst="straightConnector1">
            <a:avLst/>
          </a:prstGeom>
          <a:ln>
            <a:prstDash val="solid"/>
            <a:headEnd type="arrow"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1" name="Group 211"/>
          <p:cNvGrpSpPr/>
          <p:nvPr/>
        </p:nvGrpSpPr>
        <p:grpSpPr>
          <a:xfrm>
            <a:off x="7215238" y="3143248"/>
            <a:ext cx="1428728" cy="942152"/>
            <a:chOff x="5786446" y="4429132"/>
            <a:chExt cx="1428728" cy="942152"/>
          </a:xfrm>
        </p:grpSpPr>
        <p:sp>
          <p:nvSpPr>
            <p:cNvPr id="117" name="TextBox 116"/>
            <p:cNvSpPr txBox="1"/>
            <p:nvPr/>
          </p:nvSpPr>
          <p:spPr>
            <a:xfrm>
              <a:off x="5786446" y="4971174"/>
              <a:ext cx="1428728" cy="400110"/>
            </a:xfrm>
            <a:prstGeom prst="rect">
              <a:avLst/>
            </a:prstGeom>
            <a:noFill/>
          </p:spPr>
          <p:txBody>
            <a:bodyPr wrap="square" rtlCol="0">
              <a:spAutoFit/>
            </a:bodyPr>
            <a:lstStyle/>
            <a:p>
              <a:pPr algn="ctr"/>
              <a:r>
                <a:rPr lang="en-US" sz="1000" dirty="0" smtClean="0">
                  <a:solidFill>
                    <a:srgbClr val="0000FF"/>
                  </a:solidFill>
                </a:rPr>
                <a:t>[Application Settings] </a:t>
              </a:r>
              <a:r>
                <a:rPr lang="en-US" sz="1000" dirty="0" smtClean="0"/>
                <a:t>Strategy class names</a:t>
              </a:r>
              <a:endParaRPr lang="en-US" sz="1000" dirty="0"/>
            </a:p>
          </p:txBody>
        </p:sp>
        <p:pic>
          <p:nvPicPr>
            <p:cNvPr id="1026" name="Picture 2" descr="C:\Documents and Settings\Dave\Desktop\config.PNG"/>
            <p:cNvPicPr>
              <a:picLocks noChangeAspect="1" noChangeArrowheads="1"/>
            </p:cNvPicPr>
            <p:nvPr/>
          </p:nvPicPr>
          <p:blipFill>
            <a:blip r:embed="rId4"/>
            <a:srcRect/>
            <a:stretch>
              <a:fillRect/>
            </a:stretch>
          </p:blipFill>
          <p:spPr bwMode="auto">
            <a:xfrm>
              <a:off x="6215074" y="4429132"/>
              <a:ext cx="546100" cy="647700"/>
            </a:xfrm>
            <a:prstGeom prst="rect">
              <a:avLst/>
            </a:prstGeom>
            <a:noFill/>
          </p:spPr>
        </p:pic>
      </p:grpSp>
      <p:grpSp>
        <p:nvGrpSpPr>
          <p:cNvPr id="222" name="Group 221"/>
          <p:cNvGrpSpPr/>
          <p:nvPr/>
        </p:nvGrpSpPr>
        <p:grpSpPr>
          <a:xfrm>
            <a:off x="285720" y="3000372"/>
            <a:ext cx="3071834" cy="1071570"/>
            <a:chOff x="2786050" y="3643314"/>
            <a:chExt cx="3071834" cy="1071570"/>
          </a:xfrm>
        </p:grpSpPr>
        <p:grpSp>
          <p:nvGrpSpPr>
            <p:cNvPr id="221" name="Group 220"/>
            <p:cNvGrpSpPr/>
            <p:nvPr/>
          </p:nvGrpSpPr>
          <p:grpSpPr>
            <a:xfrm>
              <a:off x="2786050" y="3643314"/>
              <a:ext cx="3071834" cy="1071570"/>
              <a:chOff x="2786050" y="3643314"/>
              <a:chExt cx="3071834" cy="1071570"/>
            </a:xfrm>
          </p:grpSpPr>
          <p:sp>
            <p:nvSpPr>
              <p:cNvPr id="218" name="Rounded Rectangle 217"/>
              <p:cNvSpPr/>
              <p:nvPr/>
            </p:nvSpPr>
            <p:spPr>
              <a:xfrm>
                <a:off x="2786050" y="3643314"/>
                <a:ext cx="3071834" cy="1071570"/>
              </a:xfrm>
              <a:prstGeom prst="roundRect">
                <a:avLst/>
              </a:prstGeom>
              <a:gradFill>
                <a:gsLst>
                  <a:gs pos="0">
                    <a:srgbClr val="FFFF99"/>
                  </a:gs>
                  <a:gs pos="35000">
                    <a:srgbClr val="FFFFCC"/>
                  </a:gs>
                  <a:gs pos="100000">
                    <a:srgbClr val="FFFFFF"/>
                  </a:gs>
                </a:gsLst>
                <a:lin ang="16200000" scaled="1"/>
              </a:gradFill>
              <a:ln>
                <a:solidFill>
                  <a:schemeClr val="accent6">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19" name="TextBox 218"/>
              <p:cNvSpPr txBox="1"/>
              <p:nvPr/>
            </p:nvSpPr>
            <p:spPr>
              <a:xfrm>
                <a:off x="2786050" y="3643314"/>
                <a:ext cx="1514906" cy="261610"/>
              </a:xfrm>
              <a:prstGeom prst="rect">
                <a:avLst/>
              </a:prstGeom>
              <a:noFill/>
            </p:spPr>
            <p:txBody>
              <a:bodyPr wrap="square" rtlCol="0">
                <a:spAutoFit/>
              </a:bodyPr>
              <a:lstStyle/>
              <a:p>
                <a:r>
                  <a:rPr lang="en-GB" sz="1100" dirty="0" smtClean="0">
                    <a:solidFill>
                      <a:schemeClr val="accent6">
                        <a:lumMod val="75000"/>
                      </a:schemeClr>
                    </a:solidFill>
                  </a:rPr>
                  <a:t>Interfaces</a:t>
                </a:r>
                <a:endParaRPr lang="en-US" sz="1100" dirty="0">
                  <a:solidFill>
                    <a:schemeClr val="accent6">
                      <a:lumMod val="75000"/>
                    </a:schemeClr>
                  </a:solidFill>
                </a:endParaRPr>
              </a:p>
            </p:txBody>
          </p:sp>
        </p:grpSp>
        <p:sp>
          <p:nvSpPr>
            <p:cNvPr id="193" name="Round Diagonal Corner Rectangle 192"/>
            <p:cNvSpPr/>
            <p:nvPr/>
          </p:nvSpPr>
          <p:spPr>
            <a:xfrm>
              <a:off x="4429124" y="3929066"/>
              <a:ext cx="1285884" cy="500066"/>
            </a:xfrm>
            <a:prstGeom prst="round2DiagRect">
              <a:avLst/>
            </a:prstGeom>
            <a:solidFill>
              <a:schemeClr val="accent1">
                <a:lumMod val="20000"/>
                <a:lumOff val="80000"/>
              </a:schemeClr>
            </a:solidFill>
            <a:ln w="12700">
              <a:prstDash val="dash"/>
            </a:ln>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IDataItemCollectionDialogLogic</a:t>
              </a:r>
              <a:endParaRPr lang="en-GB" sz="1000" dirty="0" smtClean="0">
                <a:solidFill>
                  <a:schemeClr val="tx1"/>
                </a:solidFill>
              </a:endParaRPr>
            </a:p>
            <a:p>
              <a:pPr algn="ctr"/>
              <a:r>
                <a:rPr lang="en-GB" sz="1000" dirty="0" smtClean="0">
                  <a:solidFill>
                    <a:schemeClr val="tx1"/>
                  </a:solidFill>
                </a:rPr>
                <a:t>Manager</a:t>
              </a:r>
              <a:endParaRPr lang="en-US" sz="1000" dirty="0">
                <a:solidFill>
                  <a:schemeClr val="tx1"/>
                </a:solidFill>
              </a:endParaRPr>
            </a:p>
          </p:txBody>
        </p:sp>
        <p:sp>
          <p:nvSpPr>
            <p:cNvPr id="179" name="Round Diagonal Corner Rectangle 178"/>
            <p:cNvSpPr/>
            <p:nvPr/>
          </p:nvSpPr>
          <p:spPr>
            <a:xfrm>
              <a:off x="2928926" y="3929066"/>
              <a:ext cx="1285884" cy="500066"/>
            </a:xfrm>
            <a:prstGeom prst="round2DiagRect">
              <a:avLst/>
            </a:prstGeom>
            <a:solidFill>
              <a:schemeClr val="accent1">
                <a:lumMod val="20000"/>
                <a:lumOff val="80000"/>
              </a:schemeClr>
            </a:solidFill>
            <a:ln w="12700">
              <a:prstDash val="dash"/>
            </a:ln>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IDataItemDialog</a:t>
              </a:r>
              <a:endParaRPr lang="en-GB" sz="1000" dirty="0" smtClean="0">
                <a:solidFill>
                  <a:schemeClr val="tx1"/>
                </a:solidFill>
              </a:endParaRPr>
            </a:p>
            <a:p>
              <a:pPr algn="ctr"/>
              <a:r>
                <a:rPr lang="en-GB" sz="1000" dirty="0" err="1" smtClean="0">
                  <a:solidFill>
                    <a:schemeClr val="tx1"/>
                  </a:solidFill>
                </a:rPr>
                <a:t>LogicManager</a:t>
              </a:r>
              <a:endParaRPr lang="en-US" sz="1000" dirty="0">
                <a:solidFill>
                  <a:schemeClr val="tx1"/>
                </a:solidFill>
              </a:endParaRPr>
            </a:p>
          </p:txBody>
        </p:sp>
      </p:grpSp>
      <p:sp>
        <p:nvSpPr>
          <p:cNvPr id="253" name="Round Diagonal Corner Rectangle 252"/>
          <p:cNvSpPr/>
          <p:nvPr/>
        </p:nvSpPr>
        <p:spPr>
          <a:xfrm>
            <a:off x="5000628" y="3286124"/>
            <a:ext cx="1285884" cy="500066"/>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DataItemDialog</a:t>
            </a:r>
            <a:endParaRPr lang="en-GB" sz="1000" dirty="0" smtClean="0">
              <a:solidFill>
                <a:schemeClr val="tx1"/>
              </a:solidFill>
            </a:endParaRPr>
          </a:p>
          <a:p>
            <a:pPr algn="ctr"/>
            <a:r>
              <a:rPr lang="en-GB" sz="1000" dirty="0" err="1" smtClean="0">
                <a:solidFill>
                  <a:schemeClr val="tx1"/>
                </a:solidFill>
              </a:rPr>
              <a:t>LogicManagerBase</a:t>
            </a:r>
            <a:endParaRPr lang="en-US" sz="1000" dirty="0">
              <a:solidFill>
                <a:schemeClr val="tx1"/>
              </a:solidFill>
            </a:endParaRPr>
          </a:p>
        </p:txBody>
      </p:sp>
      <p:sp>
        <p:nvSpPr>
          <p:cNvPr id="254" name="Round Diagonal Corner Rectangle 253"/>
          <p:cNvSpPr/>
          <p:nvPr/>
        </p:nvSpPr>
        <p:spPr>
          <a:xfrm>
            <a:off x="3500430" y="3286124"/>
            <a:ext cx="1285884" cy="500066"/>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DataItemCollectionDialogLogicManagerBase</a:t>
            </a:r>
            <a:endParaRPr lang="en-US" sz="1000" dirty="0">
              <a:solidFill>
                <a:schemeClr val="tx1"/>
              </a:solidFill>
            </a:endParaRPr>
          </a:p>
        </p:txBody>
      </p:sp>
      <p:sp>
        <p:nvSpPr>
          <p:cNvPr id="255" name="Round Diagonal Corner Rectangle 254"/>
          <p:cNvSpPr/>
          <p:nvPr/>
        </p:nvSpPr>
        <p:spPr>
          <a:xfrm>
            <a:off x="3000364" y="928670"/>
            <a:ext cx="1357322" cy="500066"/>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DataItemCollection</a:t>
            </a:r>
            <a:endParaRPr lang="en-GB" sz="1000" dirty="0" smtClean="0">
              <a:solidFill>
                <a:schemeClr val="tx1"/>
              </a:solidFill>
            </a:endParaRPr>
          </a:p>
          <a:p>
            <a:pPr algn="ctr"/>
            <a:r>
              <a:rPr lang="en-GB" sz="1000" dirty="0" err="1" smtClean="0">
                <a:solidFill>
                  <a:schemeClr val="tx1"/>
                </a:solidFill>
              </a:rPr>
              <a:t>DialogScreen</a:t>
            </a:r>
            <a:endParaRPr lang="en-GB" sz="1000" dirty="0" smtClean="0">
              <a:solidFill>
                <a:schemeClr val="tx1"/>
              </a:solidFill>
            </a:endParaRPr>
          </a:p>
          <a:p>
            <a:pPr algn="ctr"/>
            <a:r>
              <a:rPr lang="en-GB" sz="1000" dirty="0" err="1" smtClean="0">
                <a:solidFill>
                  <a:schemeClr val="tx1"/>
                </a:solidFill>
              </a:rPr>
              <a:t>ManagerBase</a:t>
            </a:r>
            <a:endParaRPr lang="en-US" sz="1000" dirty="0">
              <a:solidFill>
                <a:schemeClr val="tx1"/>
              </a:solidFill>
            </a:endParaRPr>
          </a:p>
        </p:txBody>
      </p:sp>
      <p:sp>
        <p:nvSpPr>
          <p:cNvPr id="257" name="Round Diagonal Corner Rectangle 256"/>
          <p:cNvSpPr/>
          <p:nvPr/>
        </p:nvSpPr>
        <p:spPr>
          <a:xfrm>
            <a:off x="357158" y="928670"/>
            <a:ext cx="1143008" cy="500066"/>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DataItemDialog</a:t>
            </a:r>
            <a:endParaRPr lang="en-GB" sz="1000" dirty="0" smtClean="0">
              <a:solidFill>
                <a:schemeClr val="tx1"/>
              </a:solidFill>
            </a:endParaRPr>
          </a:p>
          <a:p>
            <a:pPr algn="ctr"/>
            <a:r>
              <a:rPr lang="en-GB" sz="1000" dirty="0" err="1" smtClean="0">
                <a:solidFill>
                  <a:schemeClr val="tx1"/>
                </a:solidFill>
              </a:rPr>
              <a:t>ScreenManager</a:t>
            </a:r>
            <a:endParaRPr lang="en-GB" sz="1000" dirty="0" smtClean="0">
              <a:solidFill>
                <a:schemeClr val="tx1"/>
              </a:solidFill>
            </a:endParaRPr>
          </a:p>
          <a:p>
            <a:pPr algn="ctr"/>
            <a:r>
              <a:rPr lang="en-GB" sz="1000" dirty="0" smtClean="0">
                <a:solidFill>
                  <a:schemeClr val="tx1"/>
                </a:solidFill>
              </a:rPr>
              <a:t>Base</a:t>
            </a:r>
            <a:endParaRPr lang="en-US" sz="1000" dirty="0">
              <a:solidFill>
                <a:schemeClr val="tx1"/>
              </a:solidFill>
            </a:endParaRPr>
          </a:p>
        </p:txBody>
      </p:sp>
      <p:cxnSp>
        <p:nvCxnSpPr>
          <p:cNvPr id="268" name="Straight Arrow Connector 267"/>
          <p:cNvCxnSpPr/>
          <p:nvPr/>
        </p:nvCxnSpPr>
        <p:spPr>
          <a:xfrm rot="5400000" flipH="1" flipV="1">
            <a:off x="6179752" y="2464190"/>
            <a:ext cx="1214446" cy="794"/>
          </a:xfrm>
          <a:prstGeom prst="straightConnector1">
            <a:avLst/>
          </a:prstGeom>
          <a:ln>
            <a:headEnd type="none"/>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71" name="Group 74"/>
          <p:cNvGrpSpPr/>
          <p:nvPr/>
        </p:nvGrpSpPr>
        <p:grpSpPr>
          <a:xfrm rot="5400000" flipH="1">
            <a:off x="6965173" y="1821642"/>
            <a:ext cx="1214446" cy="1285887"/>
            <a:chOff x="4885815" y="571479"/>
            <a:chExt cx="1478288" cy="430217"/>
          </a:xfrm>
          <a:effectLst>
            <a:outerShdw blurRad="50800" dist="38100" dir="2700000" algn="tl" rotWithShape="0">
              <a:prstClr val="black">
                <a:alpha val="40000"/>
              </a:prstClr>
            </a:outerShdw>
          </a:effectLst>
        </p:grpSpPr>
        <p:cxnSp>
          <p:nvCxnSpPr>
            <p:cNvPr id="272" name="Straight Arrow Connector 271"/>
            <p:cNvCxnSpPr/>
            <p:nvPr/>
          </p:nvCxnSpPr>
          <p:spPr>
            <a:xfrm flipV="1">
              <a:off x="5058762" y="571479"/>
              <a:ext cx="1305341" cy="265"/>
            </a:xfrm>
            <a:prstGeom prst="straightConnector1">
              <a:avLst/>
            </a:prstGeom>
            <a:ln>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273" name="Straight Arrow Connector 272"/>
            <p:cNvCxnSpPr/>
            <p:nvPr/>
          </p:nvCxnSpPr>
          <p:spPr>
            <a:xfrm rot="10800000" flipH="1" flipV="1">
              <a:off x="4885815" y="1000107"/>
              <a:ext cx="173916" cy="1589"/>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rot="5400000" flipH="1" flipV="1">
              <a:off x="4846114" y="785096"/>
              <a:ext cx="429262" cy="2029"/>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grpSp>
      <p:grpSp>
        <p:nvGrpSpPr>
          <p:cNvPr id="121" name="Group 120"/>
          <p:cNvGrpSpPr/>
          <p:nvPr/>
        </p:nvGrpSpPr>
        <p:grpSpPr>
          <a:xfrm>
            <a:off x="285720" y="1643050"/>
            <a:ext cx="5500726" cy="928694"/>
            <a:chOff x="285720" y="1214422"/>
            <a:chExt cx="5500726" cy="928694"/>
          </a:xfrm>
        </p:grpSpPr>
        <p:grpSp>
          <p:nvGrpSpPr>
            <p:cNvPr id="214" name="Group 213"/>
            <p:cNvGrpSpPr/>
            <p:nvPr/>
          </p:nvGrpSpPr>
          <p:grpSpPr>
            <a:xfrm>
              <a:off x="285720" y="1214422"/>
              <a:ext cx="5500726" cy="928694"/>
              <a:chOff x="428596" y="2071678"/>
              <a:chExt cx="5500726" cy="928694"/>
            </a:xfrm>
          </p:grpSpPr>
          <p:grpSp>
            <p:nvGrpSpPr>
              <p:cNvPr id="212" name="Group 211"/>
              <p:cNvGrpSpPr/>
              <p:nvPr/>
            </p:nvGrpSpPr>
            <p:grpSpPr>
              <a:xfrm>
                <a:off x="428596" y="2071678"/>
                <a:ext cx="5500726" cy="928694"/>
                <a:chOff x="428596" y="2071678"/>
                <a:chExt cx="5500726" cy="928694"/>
              </a:xfrm>
            </p:grpSpPr>
            <p:sp>
              <p:nvSpPr>
                <p:cNvPr id="37" name="Rounded Rectangle 36"/>
                <p:cNvSpPr/>
                <p:nvPr/>
              </p:nvSpPr>
              <p:spPr>
                <a:xfrm>
                  <a:off x="428596" y="2071678"/>
                  <a:ext cx="5500726" cy="928694"/>
                </a:xfrm>
                <a:prstGeom prst="roundRect">
                  <a:avLst/>
                </a:prstGeom>
                <a:gradFill>
                  <a:gsLst>
                    <a:gs pos="0">
                      <a:srgbClr val="FFFF99"/>
                    </a:gs>
                    <a:gs pos="35000">
                      <a:srgbClr val="FFFFCC"/>
                    </a:gs>
                    <a:gs pos="100000">
                      <a:srgbClr val="FFFFFF"/>
                    </a:gs>
                  </a:gsLst>
                  <a:lin ang="16200000" scaled="1"/>
                </a:gradFill>
                <a:ln>
                  <a:solidFill>
                    <a:schemeClr val="accent6">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1" name="TextBox 40"/>
                <p:cNvSpPr txBox="1"/>
                <p:nvPr/>
              </p:nvSpPr>
              <p:spPr>
                <a:xfrm>
                  <a:off x="428596" y="2071678"/>
                  <a:ext cx="1514906" cy="261610"/>
                </a:xfrm>
                <a:prstGeom prst="rect">
                  <a:avLst/>
                </a:prstGeom>
                <a:noFill/>
              </p:spPr>
              <p:txBody>
                <a:bodyPr wrap="square" rtlCol="0">
                  <a:spAutoFit/>
                </a:bodyPr>
                <a:lstStyle/>
                <a:p>
                  <a:r>
                    <a:rPr lang="en-GB" sz="1100" dirty="0" smtClean="0">
                      <a:solidFill>
                        <a:schemeClr val="accent6">
                          <a:lumMod val="75000"/>
                        </a:schemeClr>
                      </a:solidFill>
                    </a:rPr>
                    <a:t>Interfaces</a:t>
                  </a:r>
                  <a:endParaRPr lang="en-US" sz="1100" dirty="0">
                    <a:solidFill>
                      <a:schemeClr val="accent6">
                        <a:lumMod val="75000"/>
                      </a:schemeClr>
                    </a:solidFill>
                  </a:endParaRPr>
                </a:p>
              </p:txBody>
            </p:sp>
          </p:grpSp>
          <p:sp>
            <p:nvSpPr>
              <p:cNvPr id="66" name="Round Diagonal Corner Rectangle 65"/>
              <p:cNvSpPr/>
              <p:nvPr/>
            </p:nvSpPr>
            <p:spPr>
              <a:xfrm>
                <a:off x="1928794" y="2357430"/>
                <a:ext cx="1143008" cy="500066"/>
              </a:xfrm>
              <a:prstGeom prst="round2DiagRect">
                <a:avLst/>
              </a:prstGeom>
              <a:solidFill>
                <a:schemeClr val="accent1">
                  <a:lumMod val="20000"/>
                  <a:lumOff val="80000"/>
                </a:schemeClr>
              </a:solidFill>
              <a:ln w="12700">
                <a:prstDash val="dash"/>
              </a:ln>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IDataItemDialog</a:t>
                </a:r>
                <a:endParaRPr lang="en-GB" sz="1000" dirty="0" smtClean="0">
                  <a:solidFill>
                    <a:schemeClr val="tx1"/>
                  </a:solidFill>
                </a:endParaRPr>
              </a:p>
              <a:p>
                <a:pPr algn="ctr"/>
                <a:r>
                  <a:rPr lang="en-GB" sz="1000" dirty="0" smtClean="0">
                    <a:solidFill>
                      <a:schemeClr val="tx1"/>
                    </a:solidFill>
                  </a:rPr>
                  <a:t>Strategy</a:t>
                </a:r>
                <a:endParaRPr lang="en-US" sz="1000" dirty="0">
                  <a:solidFill>
                    <a:schemeClr val="tx1"/>
                  </a:solidFill>
                </a:endParaRPr>
              </a:p>
            </p:txBody>
          </p:sp>
          <p:sp>
            <p:nvSpPr>
              <p:cNvPr id="183" name="Round Diagonal Corner Rectangle 182"/>
              <p:cNvSpPr/>
              <p:nvPr/>
            </p:nvSpPr>
            <p:spPr>
              <a:xfrm>
                <a:off x="500034" y="2357430"/>
                <a:ext cx="1143008" cy="500066"/>
              </a:xfrm>
              <a:prstGeom prst="round2DiagRect">
                <a:avLst/>
              </a:prstGeom>
              <a:solidFill>
                <a:schemeClr val="accent1">
                  <a:lumMod val="20000"/>
                  <a:lumOff val="80000"/>
                </a:schemeClr>
              </a:solidFill>
              <a:ln w="12700">
                <a:prstDash val="dash"/>
              </a:ln>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IDataItemDialog</a:t>
                </a:r>
                <a:endParaRPr lang="en-GB" sz="1000" dirty="0" smtClean="0">
                  <a:solidFill>
                    <a:schemeClr val="tx1"/>
                  </a:solidFill>
                </a:endParaRPr>
              </a:p>
              <a:p>
                <a:pPr algn="ctr"/>
                <a:r>
                  <a:rPr lang="en-GB" sz="1000" dirty="0" err="1" smtClean="0">
                    <a:solidFill>
                      <a:schemeClr val="tx1"/>
                    </a:solidFill>
                  </a:rPr>
                  <a:t>ScreenManager</a:t>
                </a:r>
                <a:endParaRPr lang="en-US" sz="1000" dirty="0">
                  <a:solidFill>
                    <a:schemeClr val="tx1"/>
                  </a:solidFill>
                </a:endParaRPr>
              </a:p>
            </p:txBody>
          </p:sp>
          <p:sp>
            <p:nvSpPr>
              <p:cNvPr id="188" name="Round Diagonal Corner Rectangle 187"/>
              <p:cNvSpPr/>
              <p:nvPr/>
            </p:nvSpPr>
            <p:spPr>
              <a:xfrm>
                <a:off x="4643438" y="2357430"/>
                <a:ext cx="1214446" cy="500066"/>
              </a:xfrm>
              <a:prstGeom prst="round2DiagRect">
                <a:avLst/>
              </a:prstGeom>
              <a:solidFill>
                <a:schemeClr val="accent1">
                  <a:lumMod val="20000"/>
                  <a:lumOff val="80000"/>
                </a:schemeClr>
              </a:solidFill>
              <a:ln w="12700">
                <a:prstDash val="dash"/>
              </a:ln>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a:p>
                <a:pPr algn="ctr"/>
                <a:r>
                  <a:rPr lang="en-GB" sz="1000" dirty="0" err="1" smtClean="0">
                    <a:solidFill>
                      <a:schemeClr val="tx1"/>
                    </a:solidFill>
                  </a:rPr>
                  <a:t>CollectionDialog</a:t>
                </a:r>
                <a:endParaRPr lang="en-GB" sz="1000" dirty="0" smtClean="0">
                  <a:solidFill>
                    <a:schemeClr val="tx1"/>
                  </a:solidFill>
                </a:endParaRPr>
              </a:p>
              <a:p>
                <a:pPr algn="ctr"/>
                <a:r>
                  <a:rPr lang="en-GB" sz="1000" dirty="0" smtClean="0">
                    <a:solidFill>
                      <a:schemeClr val="tx1"/>
                    </a:solidFill>
                  </a:rPr>
                  <a:t>Strategy</a:t>
                </a:r>
                <a:endParaRPr lang="en-US" sz="1000" dirty="0">
                  <a:solidFill>
                    <a:schemeClr val="tx1"/>
                  </a:solidFill>
                </a:endParaRPr>
              </a:p>
            </p:txBody>
          </p:sp>
          <p:sp>
            <p:nvSpPr>
              <p:cNvPr id="191" name="Round Diagonal Corner Rectangle 190"/>
              <p:cNvSpPr/>
              <p:nvPr/>
            </p:nvSpPr>
            <p:spPr>
              <a:xfrm>
                <a:off x="3214678" y="2357430"/>
                <a:ext cx="1143008" cy="500066"/>
              </a:xfrm>
              <a:prstGeom prst="round2DiagRect">
                <a:avLst/>
              </a:prstGeom>
              <a:solidFill>
                <a:schemeClr val="accent1">
                  <a:lumMod val="20000"/>
                  <a:lumOff val="80000"/>
                </a:schemeClr>
              </a:solidFill>
              <a:ln w="12700">
                <a:prstDash val="dash"/>
              </a:ln>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p>
              <a:p>
                <a:pPr algn="ctr"/>
                <a:r>
                  <a:rPr lang="en-GB" sz="1000" dirty="0" err="1" smtClean="0">
                    <a:solidFill>
                      <a:schemeClr val="tx1"/>
                    </a:solidFill>
                  </a:rPr>
                  <a:t>CollectionDialog</a:t>
                </a:r>
                <a:endParaRPr lang="en-GB" sz="1000" dirty="0" smtClean="0">
                  <a:solidFill>
                    <a:schemeClr val="tx1"/>
                  </a:solidFill>
                </a:endParaRPr>
              </a:p>
              <a:p>
                <a:pPr algn="ctr"/>
                <a:r>
                  <a:rPr lang="en-GB" sz="1000" dirty="0" err="1" smtClean="0">
                    <a:solidFill>
                      <a:schemeClr val="tx1"/>
                    </a:solidFill>
                  </a:rPr>
                  <a:t>ScreenManager</a:t>
                </a:r>
                <a:endParaRPr lang="en-US" sz="1000" dirty="0">
                  <a:solidFill>
                    <a:schemeClr val="tx1"/>
                  </a:solidFill>
                </a:endParaRPr>
              </a:p>
            </p:txBody>
          </p:sp>
        </p:grpSp>
        <p:grpSp>
          <p:nvGrpSpPr>
            <p:cNvPr id="310" name="Group 309"/>
            <p:cNvGrpSpPr/>
            <p:nvPr/>
          </p:nvGrpSpPr>
          <p:grpSpPr>
            <a:xfrm rot="10800000">
              <a:off x="1500166" y="1714488"/>
              <a:ext cx="285753" cy="142876"/>
              <a:chOff x="1644630" y="2258606"/>
              <a:chExt cx="285753" cy="142876"/>
            </a:xfrm>
          </p:grpSpPr>
          <p:cxnSp>
            <p:nvCxnSpPr>
              <p:cNvPr id="311" name="Straight Connector 310"/>
              <p:cNvCxnSpPr/>
              <p:nvPr/>
            </p:nvCxnSpPr>
            <p:spPr>
              <a:xfrm>
                <a:off x="1716069" y="2328456"/>
                <a:ext cx="214314" cy="1588"/>
              </a:xfrm>
              <a:prstGeom prst="line">
                <a:avLst/>
              </a:prstGeom>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12" name="Diamond 311"/>
              <p:cNvSpPr/>
              <p:nvPr/>
            </p:nvSpPr>
            <p:spPr>
              <a:xfrm>
                <a:off x="1644630" y="2258606"/>
                <a:ext cx="142876" cy="142876"/>
              </a:xfrm>
              <a:prstGeom prst="diamond">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9" name="Group 328"/>
            <p:cNvGrpSpPr/>
            <p:nvPr/>
          </p:nvGrpSpPr>
          <p:grpSpPr>
            <a:xfrm rot="10800000">
              <a:off x="4214810" y="1714488"/>
              <a:ext cx="285753" cy="142876"/>
              <a:chOff x="1644630" y="2258606"/>
              <a:chExt cx="285753" cy="142876"/>
            </a:xfrm>
          </p:grpSpPr>
          <p:cxnSp>
            <p:nvCxnSpPr>
              <p:cNvPr id="330" name="Straight Connector 329"/>
              <p:cNvCxnSpPr/>
              <p:nvPr/>
            </p:nvCxnSpPr>
            <p:spPr>
              <a:xfrm>
                <a:off x="1716069" y="2328456"/>
                <a:ext cx="214314" cy="1588"/>
              </a:xfrm>
              <a:prstGeom prst="line">
                <a:avLst/>
              </a:prstGeom>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1" name="Diamond 330"/>
              <p:cNvSpPr/>
              <p:nvPr/>
            </p:nvSpPr>
            <p:spPr>
              <a:xfrm>
                <a:off x="1644630" y="2258606"/>
                <a:ext cx="142876" cy="142876"/>
              </a:xfrm>
              <a:prstGeom prst="diamond">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74" name="Group 373"/>
          <p:cNvGrpSpPr/>
          <p:nvPr/>
        </p:nvGrpSpPr>
        <p:grpSpPr>
          <a:xfrm>
            <a:off x="1071538" y="3786190"/>
            <a:ext cx="4501388" cy="357984"/>
            <a:chOff x="1071538" y="4572008"/>
            <a:chExt cx="4501388" cy="357984"/>
          </a:xfrm>
        </p:grpSpPr>
        <p:grpSp>
          <p:nvGrpSpPr>
            <p:cNvPr id="258" name="Group 257"/>
            <p:cNvGrpSpPr/>
            <p:nvPr/>
          </p:nvGrpSpPr>
          <p:grpSpPr>
            <a:xfrm>
              <a:off x="1071538" y="4572008"/>
              <a:ext cx="142876" cy="357190"/>
              <a:chOff x="5715008" y="785794"/>
              <a:chExt cx="142876" cy="357190"/>
            </a:xfrm>
            <a:effectLst>
              <a:outerShdw blurRad="50800" dist="38100" dir="2700000" algn="tl" rotWithShape="0">
                <a:prstClr val="black">
                  <a:alpha val="40000"/>
                </a:prstClr>
              </a:outerShdw>
            </a:effectLst>
          </p:grpSpPr>
          <p:cxnSp>
            <p:nvCxnSpPr>
              <p:cNvPr id="259" name="Straight Arrow Connector 258"/>
              <p:cNvCxnSpPr/>
              <p:nvPr/>
            </p:nvCxnSpPr>
            <p:spPr>
              <a:xfrm rot="5400000" flipH="1" flipV="1">
                <a:off x="5608248" y="963992"/>
                <a:ext cx="357190" cy="794"/>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sp>
            <p:nvSpPr>
              <p:cNvPr id="260" name="Isosceles Triangle 259"/>
              <p:cNvSpPr/>
              <p:nvPr/>
            </p:nvSpPr>
            <p:spPr>
              <a:xfrm rot="10800000" flipV="1">
                <a:off x="5715008" y="785794"/>
                <a:ext cx="142876" cy="142876"/>
              </a:xfrm>
              <a:prstGeom prst="triangl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7" name="Straight Arrow Connector 366"/>
            <p:cNvCxnSpPr/>
            <p:nvPr/>
          </p:nvCxnSpPr>
          <p:spPr>
            <a:xfrm rot="10800000">
              <a:off x="1142978" y="4927609"/>
              <a:ext cx="4429154" cy="1588"/>
            </a:xfrm>
            <a:prstGeom prst="straightConnector1">
              <a:avLst/>
            </a:prstGeom>
            <a:ln>
              <a:headEnd type="none"/>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71" name="Straight Arrow Connector 370"/>
            <p:cNvCxnSpPr/>
            <p:nvPr/>
          </p:nvCxnSpPr>
          <p:spPr>
            <a:xfrm rot="5400000" flipH="1" flipV="1">
              <a:off x="5393537" y="4750603"/>
              <a:ext cx="357190" cy="1588"/>
            </a:xfrm>
            <a:prstGeom prst="straightConnector1">
              <a:avLst/>
            </a:prstGeom>
            <a:ln>
              <a:headEnd type="none"/>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377" name="Group 376"/>
          <p:cNvGrpSpPr/>
          <p:nvPr/>
        </p:nvGrpSpPr>
        <p:grpSpPr>
          <a:xfrm>
            <a:off x="2500298" y="3786190"/>
            <a:ext cx="1643868" cy="215108"/>
            <a:chOff x="2500298" y="4572008"/>
            <a:chExt cx="1643868" cy="215108"/>
          </a:xfrm>
        </p:grpSpPr>
        <p:grpSp>
          <p:nvGrpSpPr>
            <p:cNvPr id="361" name="Group 360"/>
            <p:cNvGrpSpPr/>
            <p:nvPr/>
          </p:nvGrpSpPr>
          <p:grpSpPr>
            <a:xfrm>
              <a:off x="2500298" y="4572008"/>
              <a:ext cx="142876" cy="214314"/>
              <a:chOff x="5715008" y="785794"/>
              <a:chExt cx="142876" cy="214314"/>
            </a:xfrm>
            <a:effectLst>
              <a:outerShdw blurRad="50800" dist="38100" dir="2700000" algn="tl" rotWithShape="0">
                <a:prstClr val="black">
                  <a:alpha val="40000"/>
                </a:prstClr>
              </a:outerShdw>
            </a:effectLst>
          </p:grpSpPr>
          <p:cxnSp>
            <p:nvCxnSpPr>
              <p:cNvPr id="362" name="Straight Arrow Connector 361"/>
              <p:cNvCxnSpPr/>
              <p:nvPr/>
            </p:nvCxnSpPr>
            <p:spPr>
              <a:xfrm rot="5400000" flipH="1" flipV="1">
                <a:off x="5679686" y="892554"/>
                <a:ext cx="214314" cy="794"/>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sp>
            <p:nvSpPr>
              <p:cNvPr id="363" name="Isosceles Triangle 362"/>
              <p:cNvSpPr/>
              <p:nvPr/>
            </p:nvSpPr>
            <p:spPr>
              <a:xfrm rot="10800000" flipV="1">
                <a:off x="5715008" y="785794"/>
                <a:ext cx="142876" cy="142876"/>
              </a:xfrm>
              <a:prstGeom prst="triangl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5" name="Straight Arrow Connector 364"/>
            <p:cNvCxnSpPr/>
            <p:nvPr/>
          </p:nvCxnSpPr>
          <p:spPr>
            <a:xfrm rot="10800000">
              <a:off x="2571738" y="4786322"/>
              <a:ext cx="1571635" cy="1"/>
            </a:xfrm>
            <a:prstGeom prst="straightConnector1">
              <a:avLst/>
            </a:prstGeom>
            <a:ln>
              <a:headEnd type="none"/>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75" name="Straight Arrow Connector 374"/>
            <p:cNvCxnSpPr/>
            <p:nvPr/>
          </p:nvCxnSpPr>
          <p:spPr>
            <a:xfrm rot="5400000" flipH="1" flipV="1">
              <a:off x="4036215" y="4679165"/>
              <a:ext cx="214314" cy="1588"/>
            </a:xfrm>
            <a:prstGeom prst="straightConnector1">
              <a:avLst/>
            </a:prstGeom>
            <a:ln>
              <a:headEnd type="none"/>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395" name="Group 394"/>
          <p:cNvGrpSpPr/>
          <p:nvPr/>
        </p:nvGrpSpPr>
        <p:grpSpPr>
          <a:xfrm flipV="1">
            <a:off x="857224" y="1428736"/>
            <a:ext cx="142876" cy="500066"/>
            <a:chOff x="-357222" y="2285992"/>
            <a:chExt cx="142876" cy="500066"/>
          </a:xfrm>
          <a:effectLst>
            <a:outerShdw blurRad="50800" dist="38100" dir="2700000" algn="tl" rotWithShape="0">
              <a:prstClr val="black">
                <a:alpha val="40000"/>
              </a:prstClr>
            </a:outerShdw>
          </a:effectLst>
        </p:grpSpPr>
        <p:cxnSp>
          <p:nvCxnSpPr>
            <p:cNvPr id="393" name="Straight Arrow Connector 392"/>
            <p:cNvCxnSpPr/>
            <p:nvPr/>
          </p:nvCxnSpPr>
          <p:spPr>
            <a:xfrm rot="5400000" flipH="1" flipV="1">
              <a:off x="-535420" y="2535628"/>
              <a:ext cx="500066" cy="794"/>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sp>
          <p:nvSpPr>
            <p:cNvPr id="394" name="Isosceles Triangle 393"/>
            <p:cNvSpPr/>
            <p:nvPr/>
          </p:nvSpPr>
          <p:spPr>
            <a:xfrm rot="10800000" flipV="1">
              <a:off x="-357222" y="2285992"/>
              <a:ext cx="142876" cy="142876"/>
            </a:xfrm>
            <a:prstGeom prst="triangl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0" name="Group 399"/>
          <p:cNvGrpSpPr/>
          <p:nvPr/>
        </p:nvGrpSpPr>
        <p:grpSpPr>
          <a:xfrm flipV="1">
            <a:off x="3571868" y="1428736"/>
            <a:ext cx="142876" cy="500066"/>
            <a:chOff x="-357222" y="2285992"/>
            <a:chExt cx="142876" cy="500066"/>
          </a:xfrm>
          <a:effectLst>
            <a:outerShdw blurRad="50800" dist="38100" dir="2700000" algn="tl" rotWithShape="0">
              <a:prstClr val="black">
                <a:alpha val="40000"/>
              </a:prstClr>
            </a:outerShdw>
          </a:effectLst>
        </p:grpSpPr>
        <p:cxnSp>
          <p:nvCxnSpPr>
            <p:cNvPr id="401" name="Straight Arrow Connector 400"/>
            <p:cNvCxnSpPr/>
            <p:nvPr/>
          </p:nvCxnSpPr>
          <p:spPr>
            <a:xfrm rot="5400000" flipH="1" flipV="1">
              <a:off x="-535420" y="2535628"/>
              <a:ext cx="500066" cy="794"/>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sp>
          <p:nvSpPr>
            <p:cNvPr id="402" name="Isosceles Triangle 401"/>
            <p:cNvSpPr/>
            <p:nvPr/>
          </p:nvSpPr>
          <p:spPr>
            <a:xfrm rot="10800000" flipV="1">
              <a:off x="-357222" y="2285992"/>
              <a:ext cx="142876" cy="142876"/>
            </a:xfrm>
            <a:prstGeom prst="triangl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2" name="Straight Arrow Connector 141"/>
          <p:cNvCxnSpPr/>
          <p:nvPr/>
        </p:nvCxnSpPr>
        <p:spPr>
          <a:xfrm rot="5400000" flipH="1" flipV="1">
            <a:off x="356364" y="2857496"/>
            <a:ext cx="858050" cy="794"/>
          </a:xfrm>
          <a:prstGeom prst="straightConnector1">
            <a:avLst/>
          </a:prstGeom>
          <a:ln>
            <a:headEnd type="none"/>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44" name="Group 74"/>
          <p:cNvGrpSpPr/>
          <p:nvPr/>
        </p:nvGrpSpPr>
        <p:grpSpPr>
          <a:xfrm rot="5400000" flipH="1">
            <a:off x="2428862" y="2285990"/>
            <a:ext cx="857256" cy="1143010"/>
            <a:chOff x="4885814" y="619281"/>
            <a:chExt cx="1043497" cy="382415"/>
          </a:xfrm>
          <a:effectLst>
            <a:outerShdw blurRad="50800" dist="38100" dir="2700000" algn="tl" rotWithShape="0">
              <a:prstClr val="black">
                <a:alpha val="40000"/>
              </a:prstClr>
            </a:outerShdw>
          </a:effectLst>
        </p:grpSpPr>
        <p:cxnSp>
          <p:nvCxnSpPr>
            <p:cNvPr id="145" name="Straight Arrow Connector 144"/>
            <p:cNvCxnSpPr/>
            <p:nvPr/>
          </p:nvCxnSpPr>
          <p:spPr>
            <a:xfrm rot="10800000" flipH="1" flipV="1">
              <a:off x="5233646" y="619281"/>
              <a:ext cx="695665" cy="1"/>
            </a:xfrm>
            <a:prstGeom prst="straightConnector1">
              <a:avLst/>
            </a:prstGeom>
            <a:ln>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rot="10800000" flipH="1" flipV="1">
              <a:off x="4885814" y="1000108"/>
              <a:ext cx="347832" cy="1588"/>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rot="5400000" flipH="1" flipV="1">
              <a:off x="5042915" y="810012"/>
              <a:ext cx="381461" cy="1"/>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2428860" y="1712899"/>
            <a:ext cx="3714778" cy="215903"/>
            <a:chOff x="2428860" y="1284271"/>
            <a:chExt cx="3714778" cy="215903"/>
          </a:xfrm>
        </p:grpSpPr>
        <p:grpSp>
          <p:nvGrpSpPr>
            <p:cNvPr id="103" name="Group 102"/>
            <p:cNvGrpSpPr/>
            <p:nvPr/>
          </p:nvGrpSpPr>
          <p:grpSpPr>
            <a:xfrm>
              <a:off x="2428860" y="1285860"/>
              <a:ext cx="142876" cy="214314"/>
              <a:chOff x="2428860" y="1285860"/>
              <a:chExt cx="142876" cy="214314"/>
            </a:xfrm>
          </p:grpSpPr>
          <p:cxnSp>
            <p:nvCxnSpPr>
              <p:cNvPr id="411" name="Straight Arrow Connector 410"/>
              <p:cNvCxnSpPr/>
              <p:nvPr/>
            </p:nvCxnSpPr>
            <p:spPr>
              <a:xfrm rot="16200000" flipH="1">
                <a:off x="2393538" y="1392620"/>
                <a:ext cx="214314" cy="794"/>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sp>
            <p:nvSpPr>
              <p:cNvPr id="412" name="Isosceles Triangle 411"/>
              <p:cNvSpPr/>
              <p:nvPr/>
            </p:nvSpPr>
            <p:spPr>
              <a:xfrm rot="10800000">
                <a:off x="2428860" y="1357298"/>
                <a:ext cx="142876" cy="142876"/>
              </a:xfrm>
              <a:prstGeom prst="triangl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0" name="Straight Arrow Connector 99"/>
            <p:cNvCxnSpPr/>
            <p:nvPr/>
          </p:nvCxnSpPr>
          <p:spPr>
            <a:xfrm rot="10800000">
              <a:off x="2500299" y="1284271"/>
              <a:ext cx="3643339" cy="1588"/>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a:off x="5715007" y="1857364"/>
            <a:ext cx="2286811" cy="357191"/>
            <a:chOff x="5715007" y="1428736"/>
            <a:chExt cx="2286811" cy="357191"/>
          </a:xfrm>
        </p:grpSpPr>
        <p:cxnSp>
          <p:nvCxnSpPr>
            <p:cNvPr id="407" name="Straight Arrow Connector 406"/>
            <p:cNvCxnSpPr/>
            <p:nvPr/>
          </p:nvCxnSpPr>
          <p:spPr>
            <a:xfrm rot="16200000" flipH="1">
              <a:off x="7858545" y="1571215"/>
              <a:ext cx="285752" cy="794"/>
            </a:xfrm>
            <a:prstGeom prst="straightConnector1">
              <a:avLst/>
            </a:prstGeom>
            <a:ln>
              <a:headEnd type="none"/>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06" name="Group 102"/>
            <p:cNvGrpSpPr/>
            <p:nvPr/>
          </p:nvGrpSpPr>
          <p:grpSpPr>
            <a:xfrm rot="5400000">
              <a:off x="6786577" y="571481"/>
              <a:ext cx="142876" cy="2286016"/>
              <a:chOff x="2428860" y="-785841"/>
              <a:chExt cx="142876" cy="2286016"/>
            </a:xfrm>
          </p:grpSpPr>
          <p:cxnSp>
            <p:nvCxnSpPr>
              <p:cNvPr id="108" name="Straight Arrow Connector 107"/>
              <p:cNvCxnSpPr/>
              <p:nvPr/>
            </p:nvCxnSpPr>
            <p:spPr>
              <a:xfrm rot="5400000" flipV="1">
                <a:off x="1357686" y="356769"/>
                <a:ext cx="2286016" cy="795"/>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sp>
            <p:nvSpPr>
              <p:cNvPr id="109" name="Isosceles Triangle 108"/>
              <p:cNvSpPr/>
              <p:nvPr/>
            </p:nvSpPr>
            <p:spPr>
              <a:xfrm rot="10800000">
                <a:off x="2428860" y="1357298"/>
                <a:ext cx="142876" cy="142876"/>
              </a:xfrm>
              <a:prstGeom prst="triangl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1214414" y="214290"/>
            <a:ext cx="6357982" cy="3643338"/>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2" name="TextBox 31"/>
          <p:cNvSpPr txBox="1"/>
          <p:nvPr/>
        </p:nvSpPr>
        <p:spPr>
          <a:xfrm>
            <a:off x="1714480" y="214290"/>
            <a:ext cx="1514906" cy="307777"/>
          </a:xfrm>
          <a:prstGeom prst="rect">
            <a:avLst/>
          </a:prstGeom>
          <a:noFill/>
        </p:spPr>
        <p:txBody>
          <a:bodyPr wrap="square" rtlCol="0">
            <a:spAutoFit/>
          </a:bodyPr>
          <a:lstStyle/>
          <a:p>
            <a:r>
              <a:rPr lang="en-GB" sz="1400" b="1" dirty="0" smtClean="0">
                <a:solidFill>
                  <a:schemeClr val="accent5">
                    <a:lumMod val="50000"/>
                  </a:schemeClr>
                </a:solidFill>
              </a:rPr>
              <a:t>Application Layer</a:t>
            </a:r>
            <a:endParaRPr lang="en-US" sz="1400" b="1" dirty="0">
              <a:solidFill>
                <a:schemeClr val="accent5">
                  <a:lumMod val="50000"/>
                </a:schemeClr>
              </a:solidFill>
            </a:endParaRPr>
          </a:p>
        </p:txBody>
      </p:sp>
      <p:cxnSp>
        <p:nvCxnSpPr>
          <p:cNvPr id="45" name="Straight Arrow Connector 44"/>
          <p:cNvCxnSpPr/>
          <p:nvPr/>
        </p:nvCxnSpPr>
        <p:spPr>
          <a:xfrm rot="5400000" flipH="1" flipV="1">
            <a:off x="4072729" y="3356767"/>
            <a:ext cx="428627" cy="1588"/>
          </a:xfrm>
          <a:prstGeom prst="straightConnector1">
            <a:avLst/>
          </a:prstGeom>
          <a:ln>
            <a:headEnd type="none"/>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3" name="Group 75"/>
          <p:cNvGrpSpPr/>
          <p:nvPr/>
        </p:nvGrpSpPr>
        <p:grpSpPr>
          <a:xfrm>
            <a:off x="-32" y="1714488"/>
            <a:ext cx="857256" cy="1176045"/>
            <a:chOff x="500034" y="1857364"/>
            <a:chExt cx="857256" cy="1176045"/>
          </a:xfrm>
        </p:grpSpPr>
        <p:pic>
          <p:nvPicPr>
            <p:cNvPr id="77" name="Picture 76" descr="C:\Documents and Settings\Dave\Desktop\p2.PNG"/>
            <p:cNvPicPr>
              <a:picLocks noChangeAspect="1" noChangeArrowheads="1"/>
            </p:cNvPicPr>
            <p:nvPr/>
          </p:nvPicPr>
          <p:blipFill>
            <a:blip r:embed="rId2"/>
            <a:srcRect/>
            <a:stretch>
              <a:fillRect/>
            </a:stretch>
          </p:blipFill>
          <p:spPr bwMode="auto">
            <a:xfrm>
              <a:off x="714348" y="1857364"/>
              <a:ext cx="367988" cy="815974"/>
            </a:xfrm>
            <a:prstGeom prst="rect">
              <a:avLst/>
            </a:prstGeom>
            <a:noFill/>
            <a:effectLst>
              <a:outerShdw blurRad="50800" dist="38100" dir="2700000" algn="tl" rotWithShape="0">
                <a:prstClr val="black">
                  <a:alpha val="40000"/>
                </a:prstClr>
              </a:outerShdw>
              <a:reflection blurRad="6350" stA="50000" endA="300" endPos="90000" dist="50800" dir="5400000" sy="-100000" algn="bl" rotWithShape="0"/>
            </a:effectLst>
          </p:spPr>
        </p:pic>
        <p:sp>
          <p:nvSpPr>
            <p:cNvPr id="78" name="TextBox 77"/>
            <p:cNvSpPr txBox="1"/>
            <p:nvPr/>
          </p:nvSpPr>
          <p:spPr>
            <a:xfrm>
              <a:off x="500034" y="2571744"/>
              <a:ext cx="857256" cy="461665"/>
            </a:xfrm>
            <a:prstGeom prst="rect">
              <a:avLst/>
            </a:prstGeom>
            <a:noFill/>
          </p:spPr>
          <p:txBody>
            <a:bodyPr wrap="square" rtlCol="0">
              <a:spAutoFit/>
            </a:bodyPr>
            <a:lstStyle/>
            <a:p>
              <a:pPr algn="ctr"/>
              <a:r>
                <a:rPr lang="en-GB" sz="1200" b="1" dirty="0" smtClean="0">
                  <a:solidFill>
                    <a:schemeClr val="accent5">
                      <a:lumMod val="50000"/>
                    </a:schemeClr>
                  </a:solidFill>
                </a:rPr>
                <a:t>View Layer</a:t>
              </a:r>
              <a:endParaRPr lang="en-US" sz="1200" b="1" dirty="0">
                <a:solidFill>
                  <a:schemeClr val="accent5">
                    <a:lumMod val="50000"/>
                  </a:schemeClr>
                </a:solidFill>
              </a:endParaRPr>
            </a:p>
          </p:txBody>
        </p:sp>
      </p:grpSp>
      <p:sp>
        <p:nvSpPr>
          <p:cNvPr id="64" name="Rounded Rectangle 63"/>
          <p:cNvSpPr/>
          <p:nvPr/>
        </p:nvSpPr>
        <p:spPr>
          <a:xfrm>
            <a:off x="2088186" y="714356"/>
            <a:ext cx="2000264" cy="1143009"/>
          </a:xfrm>
          <a:prstGeom prst="roundRect">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GB" sz="1200" dirty="0" smtClean="0"/>
              <a:t>Start-up application</a:t>
            </a:r>
          </a:p>
          <a:p>
            <a:r>
              <a:rPr lang="en-GB" sz="1200" dirty="0" smtClean="0"/>
              <a:t>Shut-down application</a:t>
            </a:r>
          </a:p>
          <a:p>
            <a:r>
              <a:rPr lang="en-GB" sz="1200" dirty="0" smtClean="0"/>
              <a:t>User configuration</a:t>
            </a:r>
          </a:p>
          <a:p>
            <a:r>
              <a:rPr lang="en-GB" sz="1200" dirty="0" smtClean="0"/>
              <a:t>Wire up run-time strategy  implementations</a:t>
            </a:r>
          </a:p>
          <a:p>
            <a:endParaRPr lang="en-US" sz="1200" dirty="0"/>
          </a:p>
        </p:txBody>
      </p:sp>
      <p:sp>
        <p:nvSpPr>
          <p:cNvPr id="65" name="TextBox 64"/>
          <p:cNvSpPr txBox="1"/>
          <p:nvPr/>
        </p:nvSpPr>
        <p:spPr>
          <a:xfrm rot="16200000">
            <a:off x="1230933" y="1055027"/>
            <a:ext cx="1285884" cy="461665"/>
          </a:xfrm>
          <a:prstGeom prst="rect">
            <a:avLst/>
          </a:prstGeom>
          <a:noFill/>
        </p:spPr>
        <p:txBody>
          <a:bodyPr wrap="square" rtlCol="0">
            <a:spAutoFit/>
          </a:bodyPr>
          <a:lstStyle/>
          <a:p>
            <a:pPr algn="ctr"/>
            <a:r>
              <a:rPr lang="en-GB" sz="1200" b="1" dirty="0" smtClean="0">
                <a:solidFill>
                  <a:schemeClr val="accent5">
                    <a:lumMod val="75000"/>
                  </a:schemeClr>
                </a:solidFill>
              </a:rPr>
              <a:t>Application Implementation</a:t>
            </a:r>
            <a:endParaRPr lang="en-US" sz="1200" b="1" dirty="0">
              <a:solidFill>
                <a:schemeClr val="accent5">
                  <a:lumMod val="75000"/>
                </a:schemeClr>
              </a:solidFill>
            </a:endParaRPr>
          </a:p>
        </p:txBody>
      </p:sp>
      <p:grpSp>
        <p:nvGrpSpPr>
          <p:cNvPr id="109" name="Group 108"/>
          <p:cNvGrpSpPr/>
          <p:nvPr/>
        </p:nvGrpSpPr>
        <p:grpSpPr>
          <a:xfrm>
            <a:off x="1500166" y="2500306"/>
            <a:ext cx="4429156" cy="1285885"/>
            <a:chOff x="1500166" y="2143116"/>
            <a:chExt cx="4429156" cy="1285885"/>
          </a:xfrm>
        </p:grpSpPr>
        <p:grpSp>
          <p:nvGrpSpPr>
            <p:cNvPr id="67" name="Group 74"/>
            <p:cNvGrpSpPr/>
            <p:nvPr/>
          </p:nvGrpSpPr>
          <p:grpSpPr>
            <a:xfrm>
              <a:off x="1500166" y="2143116"/>
              <a:ext cx="4429156" cy="1285885"/>
              <a:chOff x="3912541" y="285728"/>
              <a:chExt cx="4429156" cy="1285885"/>
            </a:xfrm>
          </p:grpSpPr>
          <p:grpSp>
            <p:nvGrpSpPr>
              <p:cNvPr id="69" name="Group 73"/>
              <p:cNvGrpSpPr/>
              <p:nvPr/>
            </p:nvGrpSpPr>
            <p:grpSpPr>
              <a:xfrm>
                <a:off x="3929057" y="285728"/>
                <a:ext cx="4412640" cy="1285884"/>
                <a:chOff x="3929057" y="285728"/>
                <a:chExt cx="4412640" cy="1285884"/>
              </a:xfrm>
            </p:grpSpPr>
            <p:sp>
              <p:nvSpPr>
                <p:cNvPr id="72" name="Rounded Rectangle 71"/>
                <p:cNvSpPr/>
                <p:nvPr/>
              </p:nvSpPr>
              <p:spPr>
                <a:xfrm>
                  <a:off x="3929057" y="285728"/>
                  <a:ext cx="4412640" cy="1285884"/>
                </a:xfrm>
                <a:prstGeom prst="roundRect">
                  <a:avLst/>
                </a:prstGeom>
                <a:noFill/>
                <a:ln>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3" name="TextBox 72"/>
                <p:cNvSpPr txBox="1"/>
                <p:nvPr/>
              </p:nvSpPr>
              <p:spPr>
                <a:xfrm>
                  <a:off x="4000496" y="285728"/>
                  <a:ext cx="2928958" cy="307777"/>
                </a:xfrm>
                <a:prstGeom prst="rect">
                  <a:avLst/>
                </a:prstGeom>
                <a:noFill/>
              </p:spPr>
              <p:txBody>
                <a:bodyPr wrap="square" rtlCol="0">
                  <a:spAutoFit/>
                </a:bodyPr>
                <a:lstStyle/>
                <a:p>
                  <a:pPr algn="ctr"/>
                  <a:r>
                    <a:rPr lang="en-GB" sz="1400" dirty="0" smtClean="0">
                      <a:solidFill>
                        <a:schemeClr val="accent5">
                          <a:lumMod val="50000"/>
                        </a:schemeClr>
                      </a:solidFill>
                    </a:rPr>
                    <a:t>Data Item Collection Dialog</a:t>
                  </a:r>
                  <a:endParaRPr lang="en-US" sz="1400" dirty="0">
                    <a:solidFill>
                      <a:schemeClr val="accent5">
                        <a:lumMod val="50000"/>
                      </a:schemeClr>
                    </a:solidFill>
                  </a:endParaRPr>
                </a:p>
              </p:txBody>
            </p:sp>
          </p:grpSp>
          <p:sp>
            <p:nvSpPr>
              <p:cNvPr id="70" name="Rounded Rectangle 69"/>
              <p:cNvSpPr/>
              <p:nvPr/>
            </p:nvSpPr>
            <p:spPr>
              <a:xfrm>
                <a:off x="4357686" y="571480"/>
                <a:ext cx="3841135" cy="857256"/>
              </a:xfrm>
              <a:prstGeom prst="roundRect">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GB" sz="1200" dirty="0" smtClean="0"/>
                  <a:t>Load collection data</a:t>
                </a:r>
              </a:p>
              <a:p>
                <a:r>
                  <a:rPr lang="en-GB" sz="1200" dirty="0" smtClean="0"/>
                  <a:t>Get a count of items</a:t>
                </a:r>
              </a:p>
              <a:p>
                <a:r>
                  <a:rPr lang="en-GB" sz="1200" dirty="0" smtClean="0"/>
                  <a:t>Number of items per page</a:t>
                </a:r>
              </a:p>
              <a:p>
                <a:endParaRPr lang="en-US" sz="1200" dirty="0"/>
              </a:p>
            </p:txBody>
          </p:sp>
          <p:sp>
            <p:nvSpPr>
              <p:cNvPr id="71" name="TextBox 70"/>
              <p:cNvSpPr txBox="1"/>
              <p:nvPr/>
            </p:nvSpPr>
            <p:spPr>
              <a:xfrm rot="16200000">
                <a:off x="3607589" y="804995"/>
                <a:ext cx="1071570" cy="461665"/>
              </a:xfrm>
              <a:prstGeom prst="rect">
                <a:avLst/>
              </a:prstGeom>
              <a:noFill/>
            </p:spPr>
            <p:txBody>
              <a:bodyPr wrap="square" rtlCol="0">
                <a:spAutoFit/>
              </a:bodyPr>
              <a:lstStyle/>
              <a:p>
                <a:pPr algn="ctr"/>
                <a:r>
                  <a:rPr lang="en-GB" sz="1200" b="1" dirty="0" smtClean="0">
                    <a:solidFill>
                      <a:schemeClr val="accent5">
                        <a:lumMod val="75000"/>
                      </a:schemeClr>
                    </a:solidFill>
                  </a:rPr>
                  <a:t>Logic Management</a:t>
                </a:r>
                <a:endParaRPr lang="en-US" sz="1200" b="1" dirty="0">
                  <a:solidFill>
                    <a:schemeClr val="accent5">
                      <a:lumMod val="75000"/>
                    </a:schemeClr>
                  </a:solidFill>
                </a:endParaRPr>
              </a:p>
            </p:txBody>
          </p:sp>
        </p:grpSp>
        <p:sp>
          <p:nvSpPr>
            <p:cNvPr id="74" name="TextBox 73"/>
            <p:cNvSpPr txBox="1"/>
            <p:nvPr/>
          </p:nvSpPr>
          <p:spPr>
            <a:xfrm>
              <a:off x="3786182" y="2428868"/>
              <a:ext cx="1785950" cy="646331"/>
            </a:xfrm>
            <a:prstGeom prst="rect">
              <a:avLst/>
            </a:prstGeom>
            <a:noFill/>
          </p:spPr>
          <p:txBody>
            <a:bodyPr wrap="square" rtlCol="0">
              <a:spAutoFit/>
            </a:bodyPr>
            <a:lstStyle/>
            <a:p>
              <a:r>
                <a:rPr lang="en-GB" sz="1200" dirty="0" smtClean="0"/>
                <a:t>Display number of pages</a:t>
              </a:r>
            </a:p>
            <a:p>
              <a:r>
                <a:rPr lang="en-GB" sz="1200" dirty="0" smtClean="0"/>
                <a:t>Display page of items</a:t>
              </a:r>
            </a:p>
            <a:p>
              <a:r>
                <a:rPr lang="en-GB" sz="1200" dirty="0" smtClean="0"/>
                <a:t>Sort the items</a:t>
              </a:r>
            </a:p>
          </p:txBody>
        </p:sp>
      </p:grpSp>
      <p:grpSp>
        <p:nvGrpSpPr>
          <p:cNvPr id="90" name="Group 89"/>
          <p:cNvGrpSpPr/>
          <p:nvPr/>
        </p:nvGrpSpPr>
        <p:grpSpPr>
          <a:xfrm>
            <a:off x="642910" y="1357297"/>
            <a:ext cx="1000132" cy="511179"/>
            <a:chOff x="642910" y="1357297"/>
            <a:chExt cx="1000132" cy="511179"/>
          </a:xfrm>
        </p:grpSpPr>
        <p:cxnSp>
          <p:nvCxnSpPr>
            <p:cNvPr id="35" name="Straight Arrow Connector 34"/>
            <p:cNvCxnSpPr/>
            <p:nvPr/>
          </p:nvCxnSpPr>
          <p:spPr>
            <a:xfrm>
              <a:off x="1357290" y="1357297"/>
              <a:ext cx="285752" cy="1"/>
            </a:xfrm>
            <a:prstGeom prst="straightConnector1">
              <a:avLst/>
            </a:prstGeom>
            <a:ln>
              <a:headEnd type="none"/>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42910" y="1857364"/>
              <a:ext cx="714380" cy="1588"/>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rot="16200000" flipH="1">
              <a:off x="1106463" y="1608125"/>
              <a:ext cx="511178" cy="9524"/>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92" name="Straight Arrow Connector 91"/>
          <p:cNvCxnSpPr/>
          <p:nvPr/>
        </p:nvCxnSpPr>
        <p:spPr>
          <a:xfrm>
            <a:off x="642910" y="2428868"/>
            <a:ext cx="785818" cy="1588"/>
          </a:xfrm>
          <a:prstGeom prst="straightConnector1">
            <a:avLst/>
          </a:prstGeom>
          <a:ln>
            <a:headEnd type="none"/>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a:off x="642910" y="1284272"/>
            <a:ext cx="3786214" cy="725492"/>
            <a:chOff x="642910" y="1284272"/>
            <a:chExt cx="3786214" cy="725492"/>
          </a:xfrm>
        </p:grpSpPr>
        <p:cxnSp>
          <p:nvCxnSpPr>
            <p:cNvPr id="94" name="Straight Arrow Connector 93"/>
            <p:cNvCxnSpPr/>
            <p:nvPr/>
          </p:nvCxnSpPr>
          <p:spPr>
            <a:xfrm flipV="1">
              <a:off x="642910" y="2000240"/>
              <a:ext cx="3571900" cy="9524"/>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rot="16200000" flipH="1">
              <a:off x="3862382" y="1638288"/>
              <a:ext cx="714380" cy="9524"/>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214810" y="1284272"/>
              <a:ext cx="214314" cy="1588"/>
            </a:xfrm>
            <a:prstGeom prst="straightConnector1">
              <a:avLst/>
            </a:prstGeom>
            <a:ln>
              <a:headEnd type="none"/>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110" name="Group 75"/>
          <p:cNvGrpSpPr/>
          <p:nvPr/>
        </p:nvGrpSpPr>
        <p:grpSpPr>
          <a:xfrm>
            <a:off x="-32" y="285728"/>
            <a:ext cx="928694" cy="1176045"/>
            <a:chOff x="500034" y="1857364"/>
            <a:chExt cx="928694" cy="1176045"/>
          </a:xfrm>
        </p:grpSpPr>
        <p:pic>
          <p:nvPicPr>
            <p:cNvPr id="111" name="Picture 110" descr="C:\Documents and Settings\Dave\Desktop\p2.PNG"/>
            <p:cNvPicPr>
              <a:picLocks noChangeAspect="1" noChangeArrowheads="1"/>
            </p:cNvPicPr>
            <p:nvPr/>
          </p:nvPicPr>
          <p:blipFill>
            <a:blip r:embed="rId2"/>
            <a:srcRect/>
            <a:stretch>
              <a:fillRect/>
            </a:stretch>
          </p:blipFill>
          <p:spPr bwMode="auto">
            <a:xfrm>
              <a:off x="714348" y="1857364"/>
              <a:ext cx="367988" cy="815974"/>
            </a:xfrm>
            <a:prstGeom prst="rect">
              <a:avLst/>
            </a:prstGeom>
            <a:noFill/>
            <a:effectLst>
              <a:outerShdw blurRad="50800" dist="38100" dir="2700000" algn="tl" rotWithShape="0">
                <a:prstClr val="black">
                  <a:alpha val="40000"/>
                </a:prstClr>
              </a:outerShdw>
              <a:reflection blurRad="6350" stA="50000" endA="300" endPos="90000" dist="50800" dir="5400000" sy="-100000" algn="bl" rotWithShape="0"/>
            </a:effectLst>
          </p:spPr>
        </p:pic>
        <p:sp>
          <p:nvSpPr>
            <p:cNvPr id="112" name="TextBox 111"/>
            <p:cNvSpPr txBox="1"/>
            <p:nvPr/>
          </p:nvSpPr>
          <p:spPr>
            <a:xfrm>
              <a:off x="500034" y="2571744"/>
              <a:ext cx="928694" cy="461665"/>
            </a:xfrm>
            <a:prstGeom prst="rect">
              <a:avLst/>
            </a:prstGeom>
            <a:noFill/>
          </p:spPr>
          <p:txBody>
            <a:bodyPr wrap="square" rtlCol="0">
              <a:spAutoFit/>
            </a:bodyPr>
            <a:lstStyle/>
            <a:p>
              <a:pPr algn="ctr"/>
              <a:r>
                <a:rPr lang="en-GB" sz="1200" b="1" dirty="0" smtClean="0">
                  <a:solidFill>
                    <a:schemeClr val="accent5">
                      <a:lumMod val="50000"/>
                    </a:schemeClr>
                  </a:solidFill>
                </a:rPr>
                <a:t>Application Context</a:t>
              </a:r>
              <a:endParaRPr lang="en-US" sz="1200" b="1" dirty="0">
                <a:solidFill>
                  <a:schemeClr val="accent5">
                    <a:lumMod val="50000"/>
                  </a:schemeClr>
                </a:solidFill>
              </a:endParaRPr>
            </a:p>
          </p:txBody>
        </p:sp>
      </p:grpSp>
      <p:cxnSp>
        <p:nvCxnSpPr>
          <p:cNvPr id="114" name="Straight Arrow Connector 113"/>
          <p:cNvCxnSpPr/>
          <p:nvPr/>
        </p:nvCxnSpPr>
        <p:spPr>
          <a:xfrm>
            <a:off x="928662" y="1071546"/>
            <a:ext cx="714380" cy="1588"/>
          </a:xfrm>
          <a:prstGeom prst="straightConnector1">
            <a:avLst/>
          </a:prstGeom>
          <a:ln>
            <a:headEnd type="none"/>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7715272" y="1785926"/>
            <a:ext cx="857256" cy="857256"/>
            <a:chOff x="3643306" y="3643314"/>
            <a:chExt cx="857256" cy="857256"/>
          </a:xfrm>
        </p:grpSpPr>
        <p:pic>
          <p:nvPicPr>
            <p:cNvPr id="117" name="Picture 5" descr="C:\Documents and Settings\Dave\Desktop\Copy of f1.PNG"/>
            <p:cNvPicPr>
              <a:picLocks noChangeAspect="1" noChangeArrowheads="1"/>
            </p:cNvPicPr>
            <p:nvPr/>
          </p:nvPicPr>
          <p:blipFill>
            <a:blip r:embed="rId3"/>
            <a:srcRect/>
            <a:stretch>
              <a:fillRect/>
            </a:stretch>
          </p:blipFill>
          <p:spPr bwMode="auto">
            <a:xfrm>
              <a:off x="3857620" y="3643314"/>
              <a:ext cx="378520" cy="714380"/>
            </a:xfrm>
            <a:prstGeom prst="rect">
              <a:avLst/>
            </a:prstGeom>
            <a:noFill/>
            <a:effectLst>
              <a:outerShdw blurRad="50800" dist="38100" dir="2700000" algn="tl" rotWithShape="0">
                <a:prstClr val="black">
                  <a:alpha val="40000"/>
                </a:prstClr>
              </a:outerShdw>
              <a:reflection blurRad="6350" stA="52000" endA="300" endPos="35000" dir="5400000" sy="-100000" algn="bl" rotWithShape="0"/>
            </a:effectLst>
          </p:spPr>
        </p:pic>
        <p:sp>
          <p:nvSpPr>
            <p:cNvPr id="118" name="TextBox 117"/>
            <p:cNvSpPr txBox="1"/>
            <p:nvPr/>
          </p:nvSpPr>
          <p:spPr>
            <a:xfrm>
              <a:off x="3643306" y="4223571"/>
              <a:ext cx="857256" cy="276999"/>
            </a:xfrm>
            <a:prstGeom prst="rect">
              <a:avLst/>
            </a:prstGeom>
            <a:noFill/>
          </p:spPr>
          <p:txBody>
            <a:bodyPr wrap="square" rtlCol="0">
              <a:spAutoFit/>
            </a:bodyPr>
            <a:lstStyle/>
            <a:p>
              <a:pPr algn="ctr"/>
              <a:r>
                <a:rPr lang="en-GB" sz="1200" b="1" dirty="0" smtClean="0">
                  <a:solidFill>
                    <a:schemeClr val="accent5">
                      <a:lumMod val="50000"/>
                    </a:schemeClr>
                  </a:solidFill>
                </a:rPr>
                <a:t>Events</a:t>
              </a:r>
              <a:endParaRPr lang="en-US" sz="1200" b="1" dirty="0">
                <a:solidFill>
                  <a:schemeClr val="accent5">
                    <a:lumMod val="50000"/>
                  </a:schemeClr>
                </a:solidFill>
              </a:endParaRPr>
            </a:p>
          </p:txBody>
        </p:sp>
      </p:grpSp>
      <p:grpSp>
        <p:nvGrpSpPr>
          <p:cNvPr id="123" name="Group 75"/>
          <p:cNvGrpSpPr/>
          <p:nvPr/>
        </p:nvGrpSpPr>
        <p:grpSpPr>
          <a:xfrm>
            <a:off x="7929586" y="1214422"/>
            <a:ext cx="928694" cy="991379"/>
            <a:chOff x="500034" y="1857364"/>
            <a:chExt cx="928694" cy="991379"/>
          </a:xfrm>
        </p:grpSpPr>
        <p:pic>
          <p:nvPicPr>
            <p:cNvPr id="124" name="Picture 123" descr="C:\Documents and Settings\Dave\Desktop\p2.PNG"/>
            <p:cNvPicPr>
              <a:picLocks noChangeAspect="1" noChangeArrowheads="1"/>
            </p:cNvPicPr>
            <p:nvPr/>
          </p:nvPicPr>
          <p:blipFill>
            <a:blip r:embed="rId2"/>
            <a:srcRect/>
            <a:stretch>
              <a:fillRect/>
            </a:stretch>
          </p:blipFill>
          <p:spPr bwMode="auto">
            <a:xfrm>
              <a:off x="703550" y="1857364"/>
              <a:ext cx="367988" cy="815974"/>
            </a:xfrm>
            <a:prstGeom prst="rect">
              <a:avLst/>
            </a:prstGeom>
            <a:noFill/>
            <a:effectLst>
              <a:outerShdw blurRad="50800" dist="38100" dir="2700000" algn="tl" rotWithShape="0">
                <a:prstClr val="black">
                  <a:alpha val="40000"/>
                </a:prstClr>
              </a:outerShdw>
              <a:reflection blurRad="6350" stA="50000" endA="300" endPos="90000" dist="50800" dir="5400000" sy="-100000" algn="bl" rotWithShape="0"/>
            </a:effectLst>
          </p:spPr>
        </p:pic>
        <p:sp>
          <p:nvSpPr>
            <p:cNvPr id="125" name="TextBox 124"/>
            <p:cNvSpPr txBox="1"/>
            <p:nvPr/>
          </p:nvSpPr>
          <p:spPr>
            <a:xfrm>
              <a:off x="500034" y="2571744"/>
              <a:ext cx="928694" cy="276999"/>
            </a:xfrm>
            <a:prstGeom prst="rect">
              <a:avLst/>
            </a:prstGeom>
            <a:noFill/>
          </p:spPr>
          <p:txBody>
            <a:bodyPr wrap="square" rtlCol="0">
              <a:spAutoFit/>
            </a:bodyPr>
            <a:lstStyle/>
            <a:p>
              <a:pPr algn="ctr"/>
              <a:r>
                <a:rPr lang="en-GB" sz="1200" b="1" dirty="0" smtClean="0">
                  <a:solidFill>
                    <a:schemeClr val="accent5">
                      <a:lumMod val="50000"/>
                    </a:schemeClr>
                  </a:solidFill>
                </a:rPr>
                <a:t>Data Layer</a:t>
              </a:r>
              <a:endParaRPr lang="en-US" sz="1200" b="1" dirty="0">
                <a:solidFill>
                  <a:schemeClr val="accent5">
                    <a:lumMod val="50000"/>
                  </a:schemeClr>
                </a:solidFill>
              </a:endParaRPr>
            </a:p>
          </p:txBody>
        </p:sp>
      </p:grpSp>
      <p:grpSp>
        <p:nvGrpSpPr>
          <p:cNvPr id="140" name="Group 139"/>
          <p:cNvGrpSpPr/>
          <p:nvPr/>
        </p:nvGrpSpPr>
        <p:grpSpPr>
          <a:xfrm>
            <a:off x="6144430" y="1142984"/>
            <a:ext cx="1856594" cy="1144596"/>
            <a:chOff x="6144430" y="1142984"/>
            <a:chExt cx="1856594" cy="1144596"/>
          </a:xfrm>
        </p:grpSpPr>
        <p:grpSp>
          <p:nvGrpSpPr>
            <p:cNvPr id="133" name="Group 132"/>
            <p:cNvGrpSpPr/>
            <p:nvPr/>
          </p:nvGrpSpPr>
          <p:grpSpPr>
            <a:xfrm>
              <a:off x="6144430" y="1142984"/>
              <a:ext cx="1856594" cy="1144596"/>
              <a:chOff x="6144430" y="1142984"/>
              <a:chExt cx="1856594" cy="1144596"/>
            </a:xfrm>
          </p:grpSpPr>
          <p:cxnSp>
            <p:nvCxnSpPr>
              <p:cNvPr id="126" name="Straight Arrow Connector 125"/>
              <p:cNvCxnSpPr/>
              <p:nvPr/>
            </p:nvCxnSpPr>
            <p:spPr>
              <a:xfrm rot="10800000">
                <a:off x="7429520" y="2285992"/>
                <a:ext cx="571504" cy="1588"/>
              </a:xfrm>
              <a:prstGeom prst="straightConnector1">
                <a:avLst/>
              </a:prstGeom>
              <a:ln>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rot="10800000" flipV="1">
                <a:off x="6144430" y="1142984"/>
                <a:ext cx="1285090" cy="794"/>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137" name="Straight Arrow Connector 136"/>
            <p:cNvCxnSpPr/>
            <p:nvPr/>
          </p:nvCxnSpPr>
          <p:spPr>
            <a:xfrm rot="5400000">
              <a:off x="6858016" y="1714488"/>
              <a:ext cx="1143008" cy="1588"/>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7" name="Group 74"/>
          <p:cNvGrpSpPr/>
          <p:nvPr/>
        </p:nvGrpSpPr>
        <p:grpSpPr>
          <a:xfrm>
            <a:off x="4429124" y="285728"/>
            <a:ext cx="2874037" cy="2428892"/>
            <a:chOff x="3912541" y="285728"/>
            <a:chExt cx="2874037" cy="2335472"/>
          </a:xfrm>
        </p:grpSpPr>
        <p:grpSp>
          <p:nvGrpSpPr>
            <p:cNvPr id="8" name="Group 73"/>
            <p:cNvGrpSpPr/>
            <p:nvPr/>
          </p:nvGrpSpPr>
          <p:grpSpPr>
            <a:xfrm>
              <a:off x="3929058" y="285728"/>
              <a:ext cx="2857520" cy="2335472"/>
              <a:chOff x="3929058" y="285728"/>
              <a:chExt cx="2857520" cy="2335472"/>
            </a:xfrm>
          </p:grpSpPr>
          <p:sp>
            <p:nvSpPr>
              <p:cNvPr id="36" name="Rounded Rectangle 35"/>
              <p:cNvSpPr/>
              <p:nvPr/>
            </p:nvSpPr>
            <p:spPr>
              <a:xfrm>
                <a:off x="3929058" y="285728"/>
                <a:ext cx="2857520" cy="2335472"/>
              </a:xfrm>
              <a:prstGeom prst="roundRect">
                <a:avLst/>
              </a:prstGeom>
              <a:noFill/>
              <a:ln>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8" name="TextBox 37"/>
              <p:cNvSpPr txBox="1"/>
              <p:nvPr/>
            </p:nvSpPr>
            <p:spPr>
              <a:xfrm>
                <a:off x="4000496" y="285728"/>
                <a:ext cx="2786082" cy="307777"/>
              </a:xfrm>
              <a:prstGeom prst="rect">
                <a:avLst/>
              </a:prstGeom>
              <a:noFill/>
            </p:spPr>
            <p:txBody>
              <a:bodyPr wrap="square" rtlCol="0">
                <a:spAutoFit/>
              </a:bodyPr>
              <a:lstStyle/>
              <a:p>
                <a:pPr algn="ctr"/>
                <a:r>
                  <a:rPr lang="en-GB" sz="1400" dirty="0" smtClean="0">
                    <a:solidFill>
                      <a:schemeClr val="accent5">
                        <a:lumMod val="50000"/>
                      </a:schemeClr>
                    </a:solidFill>
                  </a:rPr>
                  <a:t>Data Item Dialog</a:t>
                </a:r>
                <a:endParaRPr lang="en-US" sz="1400" dirty="0">
                  <a:solidFill>
                    <a:schemeClr val="accent5">
                      <a:lumMod val="50000"/>
                    </a:schemeClr>
                  </a:solidFill>
                </a:endParaRPr>
              </a:p>
            </p:txBody>
          </p:sp>
        </p:grpSp>
        <p:sp>
          <p:nvSpPr>
            <p:cNvPr id="44" name="TextBox 43"/>
            <p:cNvSpPr txBox="1"/>
            <p:nvPr/>
          </p:nvSpPr>
          <p:spPr>
            <a:xfrm rot="16200000">
              <a:off x="3607589" y="804995"/>
              <a:ext cx="1071570" cy="461665"/>
            </a:xfrm>
            <a:prstGeom prst="rect">
              <a:avLst/>
            </a:prstGeom>
            <a:noFill/>
          </p:spPr>
          <p:txBody>
            <a:bodyPr wrap="square" rtlCol="0">
              <a:spAutoFit/>
            </a:bodyPr>
            <a:lstStyle/>
            <a:p>
              <a:pPr algn="ctr"/>
              <a:r>
                <a:rPr lang="en-GB" sz="1200" b="1" dirty="0" smtClean="0">
                  <a:solidFill>
                    <a:schemeClr val="accent5">
                      <a:lumMod val="75000"/>
                    </a:schemeClr>
                  </a:solidFill>
                </a:rPr>
                <a:t>Logic Management</a:t>
              </a:r>
              <a:endParaRPr lang="en-US" sz="1200" b="1" dirty="0">
                <a:solidFill>
                  <a:schemeClr val="accent5">
                    <a:lumMod val="75000"/>
                  </a:schemeClr>
                </a:solidFill>
              </a:endParaRPr>
            </a:p>
          </p:txBody>
        </p:sp>
        <p:sp>
          <p:nvSpPr>
            <p:cNvPr id="40" name="Rounded Rectangle 39"/>
            <p:cNvSpPr/>
            <p:nvPr/>
          </p:nvSpPr>
          <p:spPr>
            <a:xfrm>
              <a:off x="4357685" y="571480"/>
              <a:ext cx="2412375" cy="1981031"/>
            </a:xfrm>
            <a:prstGeom prst="roundRect">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GB" sz="1200" dirty="0" smtClean="0"/>
                <a:t>Display item</a:t>
              </a:r>
            </a:p>
            <a:p>
              <a:r>
                <a:rPr lang="en-GB" sz="1200" dirty="0" smtClean="0"/>
                <a:t>Update item</a:t>
              </a:r>
            </a:p>
            <a:p>
              <a:r>
                <a:rPr lang="en-GB" sz="1200" dirty="0" smtClean="0"/>
                <a:t>Load item data</a:t>
              </a:r>
            </a:p>
            <a:p>
              <a:r>
                <a:rPr lang="en-GB" sz="1200" dirty="0" smtClean="0"/>
                <a:t>Handle validation</a:t>
              </a:r>
            </a:p>
            <a:p>
              <a:r>
                <a:rPr lang="en-GB" sz="1200" dirty="0" smtClean="0"/>
                <a:t>Commit or cancel item editing</a:t>
              </a:r>
            </a:p>
            <a:p>
              <a:r>
                <a:rPr lang="en-GB" sz="1200" dirty="0" smtClean="0"/>
                <a:t>Save item data</a:t>
              </a:r>
            </a:p>
            <a:p>
              <a:r>
                <a:rPr lang="en-GB" sz="1200" dirty="0" smtClean="0"/>
                <a:t>Set dialog state</a:t>
              </a:r>
            </a:p>
            <a:p>
              <a:r>
                <a:rPr lang="en-GB" sz="1200" dirty="0" smtClean="0"/>
                <a:t>Enable or disable buttons</a:t>
              </a:r>
            </a:p>
            <a:p>
              <a:r>
                <a:rPr lang="en-GB" sz="1200" dirty="0" smtClean="0"/>
                <a:t>Create new item</a:t>
              </a:r>
            </a:p>
            <a:p>
              <a:r>
                <a:rPr lang="en-GB" sz="1200" dirty="0" smtClean="0"/>
                <a:t>Edit item</a:t>
              </a:r>
            </a:p>
            <a:p>
              <a:r>
                <a:rPr lang="en-GB" sz="1200" dirty="0" smtClean="0"/>
                <a:t>Delete item</a:t>
              </a:r>
              <a:endParaRPr lang="en-US" sz="1200" dirty="0"/>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 name="Group 130"/>
          <p:cNvGrpSpPr/>
          <p:nvPr/>
        </p:nvGrpSpPr>
        <p:grpSpPr>
          <a:xfrm>
            <a:off x="142844" y="285728"/>
            <a:ext cx="8786874" cy="1357322"/>
            <a:chOff x="142844" y="2857496"/>
            <a:chExt cx="8786874" cy="1357322"/>
          </a:xfrm>
        </p:grpSpPr>
        <p:grpSp>
          <p:nvGrpSpPr>
            <p:cNvPr id="11" name="Group 133"/>
            <p:cNvGrpSpPr/>
            <p:nvPr/>
          </p:nvGrpSpPr>
          <p:grpSpPr>
            <a:xfrm>
              <a:off x="142844" y="2857496"/>
              <a:ext cx="8786874" cy="1357322"/>
              <a:chOff x="142844" y="2857496"/>
              <a:chExt cx="8786874" cy="1357322"/>
            </a:xfrm>
          </p:grpSpPr>
          <p:sp>
            <p:nvSpPr>
              <p:cNvPr id="88" name="Rounded Rectangle 87"/>
              <p:cNvSpPr/>
              <p:nvPr/>
            </p:nvSpPr>
            <p:spPr>
              <a:xfrm>
                <a:off x="142844" y="2857496"/>
                <a:ext cx="8786874" cy="1357322"/>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0" name="TextBox 89"/>
              <p:cNvSpPr txBox="1"/>
              <p:nvPr/>
            </p:nvSpPr>
            <p:spPr>
              <a:xfrm>
                <a:off x="3571868" y="2857496"/>
                <a:ext cx="2137748" cy="261610"/>
              </a:xfrm>
              <a:prstGeom prst="rect">
                <a:avLst/>
              </a:prstGeom>
              <a:noFill/>
            </p:spPr>
            <p:txBody>
              <a:bodyPr wrap="square" rtlCol="0">
                <a:spAutoFit/>
              </a:bodyPr>
              <a:lstStyle/>
              <a:p>
                <a:r>
                  <a:rPr lang="en-GB" sz="1100" dirty="0" err="1" smtClean="0">
                    <a:solidFill>
                      <a:schemeClr val="accent1"/>
                    </a:solidFill>
                  </a:rPr>
                  <a:t>Smart.Platform.Application</a:t>
                </a:r>
                <a:endParaRPr lang="en-US" sz="1100" dirty="0">
                  <a:solidFill>
                    <a:schemeClr val="accent1"/>
                  </a:solidFill>
                </a:endParaRPr>
              </a:p>
            </p:txBody>
          </p:sp>
        </p:grpSp>
        <p:grpSp>
          <p:nvGrpSpPr>
            <p:cNvPr id="12" name="Group 117"/>
            <p:cNvGrpSpPr/>
            <p:nvPr/>
          </p:nvGrpSpPr>
          <p:grpSpPr>
            <a:xfrm>
              <a:off x="6429388" y="3071810"/>
              <a:ext cx="857256" cy="1097971"/>
              <a:chOff x="6286512" y="1142984"/>
              <a:chExt cx="857256" cy="1097971"/>
            </a:xfrm>
          </p:grpSpPr>
          <p:pic>
            <p:nvPicPr>
              <p:cNvPr id="120" name="Picture 2"/>
              <p:cNvPicPr>
                <a:picLocks noChangeAspect="1" noChangeArrowheads="1"/>
              </p:cNvPicPr>
              <p:nvPr/>
            </p:nvPicPr>
            <p:blipFill>
              <a:blip r:embed="rId3"/>
              <a:srcRect/>
              <a:stretch>
                <a:fillRect/>
              </a:stretch>
            </p:blipFill>
            <p:spPr bwMode="auto">
              <a:xfrm>
                <a:off x="6429388" y="1142984"/>
                <a:ext cx="642942" cy="68190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24" name="TextBox 123"/>
              <p:cNvSpPr txBox="1"/>
              <p:nvPr/>
            </p:nvSpPr>
            <p:spPr>
              <a:xfrm>
                <a:off x="6286512" y="1810068"/>
                <a:ext cx="857256" cy="430887"/>
              </a:xfrm>
              <a:prstGeom prst="rect">
                <a:avLst/>
              </a:prstGeom>
              <a:noFill/>
            </p:spPr>
            <p:txBody>
              <a:bodyPr wrap="square" rtlCol="0">
                <a:spAutoFit/>
              </a:bodyPr>
              <a:lstStyle/>
              <a:p>
                <a:pPr algn="ctr"/>
                <a:r>
                  <a:rPr lang="en-US" sz="1100" dirty="0" smtClean="0"/>
                  <a:t>Application</a:t>
                </a:r>
              </a:p>
              <a:p>
                <a:pPr algn="ctr"/>
                <a:r>
                  <a:rPr lang="en-GB" sz="1100" dirty="0" smtClean="0"/>
                  <a:t>Context</a:t>
                </a:r>
                <a:endParaRPr lang="en-US" sz="1100" dirty="0"/>
              </a:p>
            </p:txBody>
          </p:sp>
        </p:grpSp>
        <p:cxnSp>
          <p:nvCxnSpPr>
            <p:cNvPr id="201" name="Straight Arrow Connector 200"/>
            <p:cNvCxnSpPr/>
            <p:nvPr/>
          </p:nvCxnSpPr>
          <p:spPr>
            <a:xfrm>
              <a:off x="7143768" y="3500438"/>
              <a:ext cx="490542" cy="1588"/>
            </a:xfrm>
            <a:prstGeom prst="straightConnector1">
              <a:avLst/>
            </a:prstGeom>
            <a:ln>
              <a:prstDash val="solid"/>
              <a:headEnd type="arrow"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3" name="Group 211"/>
            <p:cNvGrpSpPr/>
            <p:nvPr/>
          </p:nvGrpSpPr>
          <p:grpSpPr>
            <a:xfrm>
              <a:off x="7215238" y="3143248"/>
              <a:ext cx="1428728" cy="942152"/>
              <a:chOff x="5786446" y="4429132"/>
              <a:chExt cx="1428728" cy="942152"/>
            </a:xfrm>
          </p:grpSpPr>
          <p:sp>
            <p:nvSpPr>
              <p:cNvPr id="117" name="TextBox 116"/>
              <p:cNvSpPr txBox="1"/>
              <p:nvPr/>
            </p:nvSpPr>
            <p:spPr>
              <a:xfrm>
                <a:off x="5786446" y="4971174"/>
                <a:ext cx="1428728" cy="400110"/>
              </a:xfrm>
              <a:prstGeom prst="rect">
                <a:avLst/>
              </a:prstGeom>
              <a:noFill/>
            </p:spPr>
            <p:txBody>
              <a:bodyPr wrap="square" rtlCol="0">
                <a:spAutoFit/>
              </a:bodyPr>
              <a:lstStyle/>
              <a:p>
                <a:pPr algn="ctr"/>
                <a:r>
                  <a:rPr lang="en-US" sz="1000" dirty="0" smtClean="0">
                    <a:solidFill>
                      <a:srgbClr val="0000FF"/>
                    </a:solidFill>
                  </a:rPr>
                  <a:t>[Application Settings] </a:t>
                </a:r>
                <a:r>
                  <a:rPr lang="en-US" sz="1000" dirty="0" smtClean="0"/>
                  <a:t>Strategy class names</a:t>
                </a:r>
                <a:endParaRPr lang="en-US" sz="1000" dirty="0"/>
              </a:p>
            </p:txBody>
          </p:sp>
          <p:pic>
            <p:nvPicPr>
              <p:cNvPr id="1026" name="Picture 2" descr="C:\Documents and Settings\Dave\Desktop\config.PNG"/>
              <p:cNvPicPr>
                <a:picLocks noChangeAspect="1" noChangeArrowheads="1"/>
              </p:cNvPicPr>
              <p:nvPr/>
            </p:nvPicPr>
            <p:blipFill>
              <a:blip r:embed="rId4"/>
              <a:srcRect/>
              <a:stretch>
                <a:fillRect/>
              </a:stretch>
            </p:blipFill>
            <p:spPr bwMode="auto">
              <a:xfrm>
                <a:off x="6215074" y="4429132"/>
                <a:ext cx="546100" cy="647700"/>
              </a:xfrm>
              <a:prstGeom prst="rect">
                <a:avLst/>
              </a:prstGeom>
              <a:noFill/>
            </p:spPr>
          </p:pic>
        </p:grpSp>
        <p:grpSp>
          <p:nvGrpSpPr>
            <p:cNvPr id="14" name="Group 221"/>
            <p:cNvGrpSpPr/>
            <p:nvPr/>
          </p:nvGrpSpPr>
          <p:grpSpPr>
            <a:xfrm>
              <a:off x="285720" y="3000372"/>
              <a:ext cx="3071834" cy="1071570"/>
              <a:chOff x="2786050" y="3643314"/>
              <a:chExt cx="3071834" cy="1071570"/>
            </a:xfrm>
          </p:grpSpPr>
          <p:grpSp>
            <p:nvGrpSpPr>
              <p:cNvPr id="15" name="Group 220"/>
              <p:cNvGrpSpPr/>
              <p:nvPr/>
            </p:nvGrpSpPr>
            <p:grpSpPr>
              <a:xfrm>
                <a:off x="2786050" y="3643314"/>
                <a:ext cx="3071834" cy="1071570"/>
                <a:chOff x="2786050" y="3643314"/>
                <a:chExt cx="3071834" cy="1071570"/>
              </a:xfrm>
            </p:grpSpPr>
            <p:sp>
              <p:nvSpPr>
                <p:cNvPr id="218" name="Rounded Rectangle 217"/>
                <p:cNvSpPr/>
                <p:nvPr/>
              </p:nvSpPr>
              <p:spPr>
                <a:xfrm>
                  <a:off x="2786050" y="3643314"/>
                  <a:ext cx="3071834" cy="1071570"/>
                </a:xfrm>
                <a:prstGeom prst="roundRect">
                  <a:avLst/>
                </a:prstGeom>
                <a:gradFill>
                  <a:gsLst>
                    <a:gs pos="0">
                      <a:srgbClr val="FFFF99"/>
                    </a:gs>
                    <a:gs pos="35000">
                      <a:srgbClr val="FFFFCC"/>
                    </a:gs>
                    <a:gs pos="100000">
                      <a:srgbClr val="FFFFFF"/>
                    </a:gs>
                  </a:gsLst>
                  <a:lin ang="16200000" scaled="1"/>
                </a:gradFill>
                <a:ln>
                  <a:solidFill>
                    <a:schemeClr val="accent6">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19" name="TextBox 218"/>
                <p:cNvSpPr txBox="1"/>
                <p:nvPr/>
              </p:nvSpPr>
              <p:spPr>
                <a:xfrm>
                  <a:off x="2786050" y="3643314"/>
                  <a:ext cx="1514906" cy="261610"/>
                </a:xfrm>
                <a:prstGeom prst="rect">
                  <a:avLst/>
                </a:prstGeom>
                <a:noFill/>
              </p:spPr>
              <p:txBody>
                <a:bodyPr wrap="square" rtlCol="0">
                  <a:spAutoFit/>
                </a:bodyPr>
                <a:lstStyle/>
                <a:p>
                  <a:r>
                    <a:rPr lang="en-GB" sz="1100" dirty="0" smtClean="0">
                      <a:solidFill>
                        <a:schemeClr val="accent6">
                          <a:lumMod val="75000"/>
                        </a:schemeClr>
                      </a:solidFill>
                    </a:rPr>
                    <a:t>Interfaces</a:t>
                  </a:r>
                  <a:endParaRPr lang="en-US" sz="1100" dirty="0">
                    <a:solidFill>
                      <a:schemeClr val="accent6">
                        <a:lumMod val="75000"/>
                      </a:schemeClr>
                    </a:solidFill>
                  </a:endParaRPr>
                </a:p>
              </p:txBody>
            </p:sp>
          </p:grpSp>
          <p:sp>
            <p:nvSpPr>
              <p:cNvPr id="193" name="Round Diagonal Corner Rectangle 192"/>
              <p:cNvSpPr/>
              <p:nvPr/>
            </p:nvSpPr>
            <p:spPr>
              <a:xfrm>
                <a:off x="4429124" y="3929066"/>
                <a:ext cx="1285884" cy="500066"/>
              </a:xfrm>
              <a:prstGeom prst="round2DiagRect">
                <a:avLst/>
              </a:prstGeom>
              <a:solidFill>
                <a:schemeClr val="accent1">
                  <a:lumMod val="20000"/>
                  <a:lumOff val="80000"/>
                </a:schemeClr>
              </a:solidFill>
              <a:ln w="12700">
                <a:prstDash val="dash"/>
              </a:ln>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IDataItemCollectionDialogLogic</a:t>
                </a:r>
                <a:endParaRPr lang="en-GB" sz="1000" dirty="0" smtClean="0">
                  <a:solidFill>
                    <a:schemeClr val="tx1"/>
                  </a:solidFill>
                </a:endParaRPr>
              </a:p>
              <a:p>
                <a:pPr algn="ctr"/>
                <a:r>
                  <a:rPr lang="en-GB" sz="1000" dirty="0" smtClean="0">
                    <a:solidFill>
                      <a:schemeClr val="tx1"/>
                    </a:solidFill>
                  </a:rPr>
                  <a:t>Manager</a:t>
                </a:r>
                <a:endParaRPr lang="en-US" sz="1000" dirty="0">
                  <a:solidFill>
                    <a:schemeClr val="tx1"/>
                  </a:solidFill>
                </a:endParaRPr>
              </a:p>
            </p:txBody>
          </p:sp>
          <p:sp>
            <p:nvSpPr>
              <p:cNvPr id="179" name="Round Diagonal Corner Rectangle 178"/>
              <p:cNvSpPr/>
              <p:nvPr/>
            </p:nvSpPr>
            <p:spPr>
              <a:xfrm>
                <a:off x="2928926" y="3929066"/>
                <a:ext cx="1285884" cy="500066"/>
              </a:xfrm>
              <a:prstGeom prst="round2DiagRect">
                <a:avLst/>
              </a:prstGeom>
              <a:solidFill>
                <a:schemeClr val="accent1">
                  <a:lumMod val="20000"/>
                  <a:lumOff val="80000"/>
                </a:schemeClr>
              </a:solidFill>
              <a:ln w="12700">
                <a:prstDash val="dash"/>
              </a:ln>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IDataItemDialog</a:t>
                </a:r>
                <a:endParaRPr lang="en-GB" sz="1000" dirty="0" smtClean="0">
                  <a:solidFill>
                    <a:schemeClr val="tx1"/>
                  </a:solidFill>
                </a:endParaRPr>
              </a:p>
              <a:p>
                <a:pPr algn="ctr"/>
                <a:r>
                  <a:rPr lang="en-GB" sz="1000" dirty="0" err="1" smtClean="0">
                    <a:solidFill>
                      <a:schemeClr val="tx1"/>
                    </a:solidFill>
                  </a:rPr>
                  <a:t>LogicManager</a:t>
                </a:r>
                <a:endParaRPr lang="en-US" sz="1000" dirty="0">
                  <a:solidFill>
                    <a:schemeClr val="tx1"/>
                  </a:solidFill>
                </a:endParaRPr>
              </a:p>
            </p:txBody>
          </p:sp>
        </p:grpSp>
        <p:sp>
          <p:nvSpPr>
            <p:cNvPr id="253" name="Round Diagonal Corner Rectangle 252"/>
            <p:cNvSpPr/>
            <p:nvPr/>
          </p:nvSpPr>
          <p:spPr>
            <a:xfrm>
              <a:off x="5000628" y="3286124"/>
              <a:ext cx="1285884" cy="500066"/>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DataItemDialog</a:t>
              </a:r>
              <a:endParaRPr lang="en-GB" sz="1000" dirty="0" smtClean="0">
                <a:solidFill>
                  <a:schemeClr val="tx1"/>
                </a:solidFill>
              </a:endParaRPr>
            </a:p>
            <a:p>
              <a:pPr algn="ctr"/>
              <a:r>
                <a:rPr lang="en-GB" sz="1000" dirty="0" err="1" smtClean="0">
                  <a:solidFill>
                    <a:schemeClr val="tx1"/>
                  </a:solidFill>
                </a:rPr>
                <a:t>LogicManagerBase</a:t>
              </a:r>
              <a:endParaRPr lang="en-US" sz="1000" dirty="0">
                <a:solidFill>
                  <a:schemeClr val="tx1"/>
                </a:solidFill>
              </a:endParaRPr>
            </a:p>
          </p:txBody>
        </p:sp>
        <p:sp>
          <p:nvSpPr>
            <p:cNvPr id="254" name="Round Diagonal Corner Rectangle 253"/>
            <p:cNvSpPr/>
            <p:nvPr/>
          </p:nvSpPr>
          <p:spPr>
            <a:xfrm>
              <a:off x="3500430" y="3286124"/>
              <a:ext cx="1285884" cy="500066"/>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DataItemCollectionDialogLogicManagerBase</a:t>
              </a:r>
              <a:endParaRPr lang="en-US" sz="1000" dirty="0">
                <a:solidFill>
                  <a:schemeClr val="tx1"/>
                </a:solidFill>
              </a:endParaRPr>
            </a:p>
          </p:txBody>
        </p:sp>
        <p:grpSp>
          <p:nvGrpSpPr>
            <p:cNvPr id="31" name="Group 373"/>
            <p:cNvGrpSpPr/>
            <p:nvPr/>
          </p:nvGrpSpPr>
          <p:grpSpPr>
            <a:xfrm>
              <a:off x="1071538" y="3786190"/>
              <a:ext cx="4501388" cy="357984"/>
              <a:chOff x="1071538" y="4572008"/>
              <a:chExt cx="4501388" cy="357984"/>
            </a:xfrm>
          </p:grpSpPr>
          <p:grpSp>
            <p:nvGrpSpPr>
              <p:cNvPr id="32" name="Group 257"/>
              <p:cNvGrpSpPr/>
              <p:nvPr/>
            </p:nvGrpSpPr>
            <p:grpSpPr>
              <a:xfrm>
                <a:off x="1071538" y="4572008"/>
                <a:ext cx="142876" cy="357190"/>
                <a:chOff x="5715008" y="785794"/>
                <a:chExt cx="142876" cy="357190"/>
              </a:xfrm>
              <a:effectLst>
                <a:outerShdw blurRad="50800" dist="38100" dir="2700000" algn="tl" rotWithShape="0">
                  <a:prstClr val="black">
                    <a:alpha val="40000"/>
                  </a:prstClr>
                </a:outerShdw>
              </a:effectLst>
            </p:grpSpPr>
            <p:cxnSp>
              <p:nvCxnSpPr>
                <p:cNvPr id="259" name="Straight Arrow Connector 258"/>
                <p:cNvCxnSpPr/>
                <p:nvPr/>
              </p:nvCxnSpPr>
              <p:spPr>
                <a:xfrm rot="5400000" flipH="1" flipV="1">
                  <a:off x="5608248" y="963992"/>
                  <a:ext cx="357190" cy="794"/>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sp>
              <p:nvSpPr>
                <p:cNvPr id="260" name="Isosceles Triangle 259"/>
                <p:cNvSpPr/>
                <p:nvPr/>
              </p:nvSpPr>
              <p:spPr>
                <a:xfrm rot="10800000" flipV="1">
                  <a:off x="5715008" y="785794"/>
                  <a:ext cx="142876" cy="142876"/>
                </a:xfrm>
                <a:prstGeom prst="triangl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7" name="Straight Arrow Connector 366"/>
              <p:cNvCxnSpPr/>
              <p:nvPr/>
            </p:nvCxnSpPr>
            <p:spPr>
              <a:xfrm rot="10800000">
                <a:off x="1142978" y="4927609"/>
                <a:ext cx="4429154" cy="1588"/>
              </a:xfrm>
              <a:prstGeom prst="straightConnector1">
                <a:avLst/>
              </a:prstGeom>
              <a:ln>
                <a:headEnd type="none"/>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71" name="Straight Arrow Connector 370"/>
              <p:cNvCxnSpPr/>
              <p:nvPr/>
            </p:nvCxnSpPr>
            <p:spPr>
              <a:xfrm rot="5400000" flipH="1" flipV="1">
                <a:off x="5393537" y="4750603"/>
                <a:ext cx="357190" cy="1588"/>
              </a:xfrm>
              <a:prstGeom prst="straightConnector1">
                <a:avLst/>
              </a:prstGeom>
              <a:ln>
                <a:headEnd type="none"/>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33" name="Group 376"/>
            <p:cNvGrpSpPr/>
            <p:nvPr/>
          </p:nvGrpSpPr>
          <p:grpSpPr>
            <a:xfrm>
              <a:off x="2500298" y="3786190"/>
              <a:ext cx="1643868" cy="215108"/>
              <a:chOff x="2500298" y="4572008"/>
              <a:chExt cx="1643868" cy="215108"/>
            </a:xfrm>
          </p:grpSpPr>
          <p:grpSp>
            <p:nvGrpSpPr>
              <p:cNvPr id="34" name="Group 360"/>
              <p:cNvGrpSpPr/>
              <p:nvPr/>
            </p:nvGrpSpPr>
            <p:grpSpPr>
              <a:xfrm>
                <a:off x="2500298" y="4572008"/>
                <a:ext cx="142876" cy="214314"/>
                <a:chOff x="5715008" y="785794"/>
                <a:chExt cx="142876" cy="214314"/>
              </a:xfrm>
              <a:effectLst>
                <a:outerShdw blurRad="50800" dist="38100" dir="2700000" algn="tl" rotWithShape="0">
                  <a:prstClr val="black">
                    <a:alpha val="40000"/>
                  </a:prstClr>
                </a:outerShdw>
              </a:effectLst>
            </p:grpSpPr>
            <p:cxnSp>
              <p:nvCxnSpPr>
                <p:cNvPr id="362" name="Straight Arrow Connector 361"/>
                <p:cNvCxnSpPr/>
                <p:nvPr/>
              </p:nvCxnSpPr>
              <p:spPr>
                <a:xfrm rot="5400000" flipH="1" flipV="1">
                  <a:off x="5679686" y="892554"/>
                  <a:ext cx="214314" cy="794"/>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sp>
              <p:nvSpPr>
                <p:cNvPr id="363" name="Isosceles Triangle 362"/>
                <p:cNvSpPr/>
                <p:nvPr/>
              </p:nvSpPr>
              <p:spPr>
                <a:xfrm rot="10800000" flipV="1">
                  <a:off x="5715008" y="785794"/>
                  <a:ext cx="142876" cy="142876"/>
                </a:xfrm>
                <a:prstGeom prst="triangl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5" name="Straight Arrow Connector 364"/>
              <p:cNvCxnSpPr/>
              <p:nvPr/>
            </p:nvCxnSpPr>
            <p:spPr>
              <a:xfrm rot="10800000">
                <a:off x="2571738" y="4786322"/>
                <a:ext cx="1571635" cy="1"/>
              </a:xfrm>
              <a:prstGeom prst="straightConnector1">
                <a:avLst/>
              </a:prstGeom>
              <a:ln>
                <a:headEnd type="none"/>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75" name="Straight Arrow Connector 374"/>
              <p:cNvCxnSpPr/>
              <p:nvPr/>
            </p:nvCxnSpPr>
            <p:spPr>
              <a:xfrm rot="5400000" flipH="1" flipV="1">
                <a:off x="4036215" y="4679165"/>
                <a:ext cx="214314" cy="1588"/>
              </a:xfrm>
              <a:prstGeom prst="straightConnector1">
                <a:avLst/>
              </a:prstGeom>
              <a:ln>
                <a:headEnd type="none"/>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grpSp>
        <p:nvGrpSpPr>
          <p:cNvPr id="156" name="Group 155"/>
          <p:cNvGrpSpPr/>
          <p:nvPr/>
        </p:nvGrpSpPr>
        <p:grpSpPr>
          <a:xfrm rot="5400000">
            <a:off x="6858016" y="2214554"/>
            <a:ext cx="142876" cy="714380"/>
            <a:chOff x="2714612" y="2572538"/>
            <a:chExt cx="142876" cy="714380"/>
          </a:xfrm>
        </p:grpSpPr>
        <p:cxnSp>
          <p:nvCxnSpPr>
            <p:cNvPr id="154" name="Straight Connector 153"/>
            <p:cNvCxnSpPr/>
            <p:nvPr/>
          </p:nvCxnSpPr>
          <p:spPr>
            <a:xfrm rot="16200000">
              <a:off x="2428463" y="2929331"/>
              <a:ext cx="714380" cy="794"/>
            </a:xfrm>
            <a:prstGeom prst="line">
              <a:avLst/>
            </a:prstGeom>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5" name="Diamond 154"/>
            <p:cNvSpPr/>
            <p:nvPr/>
          </p:nvSpPr>
          <p:spPr>
            <a:xfrm>
              <a:off x="2714612" y="3143248"/>
              <a:ext cx="142876" cy="14287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2428860" y="1785926"/>
            <a:ext cx="6500858" cy="1357322"/>
            <a:chOff x="2428860" y="1785926"/>
            <a:chExt cx="6500858" cy="1357322"/>
          </a:xfrm>
        </p:grpSpPr>
        <p:grpSp>
          <p:nvGrpSpPr>
            <p:cNvPr id="125" name="Group 124"/>
            <p:cNvGrpSpPr/>
            <p:nvPr/>
          </p:nvGrpSpPr>
          <p:grpSpPr>
            <a:xfrm>
              <a:off x="2428860" y="1785926"/>
              <a:ext cx="6500858" cy="1357322"/>
              <a:chOff x="4929190" y="214290"/>
              <a:chExt cx="3643338" cy="1357322"/>
            </a:xfrm>
          </p:grpSpPr>
          <p:sp>
            <p:nvSpPr>
              <p:cNvPr id="46" name="Rounded Rectangle 45"/>
              <p:cNvSpPr/>
              <p:nvPr/>
            </p:nvSpPr>
            <p:spPr>
              <a:xfrm>
                <a:off x="4929190" y="214290"/>
                <a:ext cx="3643338" cy="135732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7" name="TextBox 46"/>
              <p:cNvSpPr txBox="1"/>
              <p:nvPr/>
            </p:nvSpPr>
            <p:spPr>
              <a:xfrm>
                <a:off x="5072066" y="214290"/>
                <a:ext cx="2014972" cy="261610"/>
              </a:xfrm>
              <a:prstGeom prst="rect">
                <a:avLst/>
              </a:prstGeom>
              <a:noFill/>
            </p:spPr>
            <p:txBody>
              <a:bodyPr wrap="square" rtlCol="0">
                <a:spAutoFit/>
              </a:bodyPr>
              <a:lstStyle/>
              <a:p>
                <a:r>
                  <a:rPr lang="en-GB" sz="1100" dirty="0" err="1" smtClean="0">
                    <a:solidFill>
                      <a:schemeClr val="accent2">
                        <a:lumMod val="50000"/>
                      </a:schemeClr>
                    </a:solidFill>
                  </a:rPr>
                  <a:t>Smart.Platform.View</a:t>
                </a:r>
                <a:endParaRPr lang="en-US" sz="1100" dirty="0">
                  <a:solidFill>
                    <a:schemeClr val="accent2">
                      <a:lumMod val="50000"/>
                    </a:schemeClr>
                  </a:solidFill>
                </a:endParaRPr>
              </a:p>
            </p:txBody>
          </p:sp>
        </p:grpSp>
        <p:sp>
          <p:nvSpPr>
            <p:cNvPr id="121" name="Round Diagonal Corner Rectangle 120"/>
            <p:cNvSpPr/>
            <p:nvPr/>
          </p:nvSpPr>
          <p:spPr>
            <a:xfrm>
              <a:off x="2571736" y="2357430"/>
              <a:ext cx="1143008" cy="500066"/>
            </a:xfrm>
            <a:prstGeom prst="round2DiagRect">
              <a:avLst/>
            </a:prstGeom>
            <a:solidFill>
              <a:schemeClr val="accent1">
                <a:lumMod val="20000"/>
                <a:lumOff val="80000"/>
              </a:schemeClr>
            </a:solidFill>
            <a:ln w="12700">
              <a:prstDash val="dash"/>
            </a:ln>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IDataItemDialog</a:t>
              </a:r>
              <a:endParaRPr lang="en-GB" sz="1000" dirty="0" smtClean="0">
                <a:solidFill>
                  <a:schemeClr val="tx1"/>
                </a:solidFill>
              </a:endParaRPr>
            </a:p>
            <a:p>
              <a:pPr algn="ctr"/>
              <a:r>
                <a:rPr lang="en-GB" sz="1000" dirty="0" err="1" smtClean="0">
                  <a:solidFill>
                    <a:schemeClr val="tx1"/>
                  </a:solidFill>
                </a:rPr>
                <a:t>ScreenManager</a:t>
              </a:r>
              <a:endParaRPr lang="en-US" sz="1000" dirty="0">
                <a:solidFill>
                  <a:schemeClr val="tx1"/>
                </a:solidFill>
              </a:endParaRPr>
            </a:p>
          </p:txBody>
        </p:sp>
        <p:grpSp>
          <p:nvGrpSpPr>
            <p:cNvPr id="71" name="Group 70"/>
            <p:cNvGrpSpPr/>
            <p:nvPr/>
          </p:nvGrpSpPr>
          <p:grpSpPr>
            <a:xfrm>
              <a:off x="5500694" y="1857364"/>
              <a:ext cx="3214710" cy="1214446"/>
              <a:chOff x="5500694" y="1857364"/>
              <a:chExt cx="3214710" cy="1214446"/>
            </a:xfrm>
          </p:grpSpPr>
          <p:grpSp>
            <p:nvGrpSpPr>
              <p:cNvPr id="5" name="Group 249"/>
              <p:cNvGrpSpPr/>
              <p:nvPr/>
            </p:nvGrpSpPr>
            <p:grpSpPr>
              <a:xfrm>
                <a:off x="5500694" y="1857364"/>
                <a:ext cx="3214710" cy="1214446"/>
                <a:chOff x="4643438" y="1357298"/>
                <a:chExt cx="3214710" cy="1214446"/>
              </a:xfrm>
            </p:grpSpPr>
            <p:grpSp>
              <p:nvGrpSpPr>
                <p:cNvPr id="6" name="Group 136"/>
                <p:cNvGrpSpPr/>
                <p:nvPr/>
              </p:nvGrpSpPr>
              <p:grpSpPr>
                <a:xfrm>
                  <a:off x="5643570" y="1357298"/>
                  <a:ext cx="785818" cy="571504"/>
                  <a:chOff x="7072330" y="3357562"/>
                  <a:chExt cx="785818" cy="571504"/>
                </a:xfrm>
              </p:grpSpPr>
              <p:sp>
                <p:nvSpPr>
                  <p:cNvPr id="135" name="Rounded Rectangle 134"/>
                  <p:cNvSpPr/>
                  <p:nvPr/>
                </p:nvSpPr>
                <p:spPr>
                  <a:xfrm>
                    <a:off x="7072330" y="3357562"/>
                    <a:ext cx="785818" cy="5715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36" name="TextBox 135"/>
                  <p:cNvSpPr txBox="1"/>
                  <p:nvPr/>
                </p:nvSpPr>
                <p:spPr>
                  <a:xfrm>
                    <a:off x="7143769" y="3357562"/>
                    <a:ext cx="642942" cy="261610"/>
                  </a:xfrm>
                  <a:prstGeom prst="rect">
                    <a:avLst/>
                  </a:prstGeom>
                  <a:noFill/>
                </p:spPr>
                <p:txBody>
                  <a:bodyPr wrap="square" rtlCol="0">
                    <a:spAutoFit/>
                  </a:bodyPr>
                  <a:lstStyle/>
                  <a:p>
                    <a:r>
                      <a:rPr lang="en-GB" sz="1100" dirty="0" smtClean="0">
                        <a:solidFill>
                          <a:schemeClr val="accent2">
                            <a:lumMod val="50000"/>
                          </a:schemeClr>
                        </a:solidFill>
                      </a:rPr>
                      <a:t>WPF</a:t>
                    </a:r>
                    <a:endParaRPr lang="en-US" sz="1100" dirty="0">
                      <a:solidFill>
                        <a:schemeClr val="accent2">
                          <a:lumMod val="50000"/>
                        </a:schemeClr>
                      </a:solidFill>
                    </a:endParaRPr>
                  </a:p>
                </p:txBody>
              </p:sp>
            </p:grpSp>
            <p:grpSp>
              <p:nvGrpSpPr>
                <p:cNvPr id="7" name="Group 137"/>
                <p:cNvGrpSpPr/>
                <p:nvPr/>
              </p:nvGrpSpPr>
              <p:grpSpPr>
                <a:xfrm>
                  <a:off x="4929190" y="1357298"/>
                  <a:ext cx="857255" cy="571504"/>
                  <a:chOff x="6286512" y="3357562"/>
                  <a:chExt cx="857255" cy="571504"/>
                </a:xfrm>
              </p:grpSpPr>
              <p:sp>
                <p:nvSpPr>
                  <p:cNvPr id="129" name="Rounded Rectangle 128"/>
                  <p:cNvSpPr/>
                  <p:nvPr/>
                </p:nvSpPr>
                <p:spPr>
                  <a:xfrm>
                    <a:off x="6286512" y="3357562"/>
                    <a:ext cx="785818" cy="5715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4" name="TextBox 83"/>
                  <p:cNvSpPr txBox="1"/>
                  <p:nvPr/>
                </p:nvSpPr>
                <p:spPr>
                  <a:xfrm>
                    <a:off x="6357950" y="3357562"/>
                    <a:ext cx="785817" cy="261610"/>
                  </a:xfrm>
                  <a:prstGeom prst="rect">
                    <a:avLst/>
                  </a:prstGeom>
                  <a:noFill/>
                </p:spPr>
                <p:txBody>
                  <a:bodyPr wrap="square" rtlCol="0">
                    <a:spAutoFit/>
                  </a:bodyPr>
                  <a:lstStyle/>
                  <a:p>
                    <a:r>
                      <a:rPr lang="en-GB" sz="1100" dirty="0" smtClean="0">
                        <a:solidFill>
                          <a:schemeClr val="accent2">
                            <a:lumMod val="50000"/>
                          </a:schemeClr>
                        </a:solidFill>
                      </a:rPr>
                      <a:t>ASP.NET</a:t>
                    </a:r>
                    <a:endParaRPr lang="en-US" sz="1100" dirty="0">
                      <a:solidFill>
                        <a:schemeClr val="accent2">
                          <a:lumMod val="50000"/>
                        </a:schemeClr>
                      </a:solidFill>
                    </a:endParaRPr>
                  </a:p>
                </p:txBody>
              </p:sp>
            </p:grpSp>
            <p:grpSp>
              <p:nvGrpSpPr>
                <p:cNvPr id="8" name="Group 151"/>
                <p:cNvGrpSpPr/>
                <p:nvPr/>
              </p:nvGrpSpPr>
              <p:grpSpPr>
                <a:xfrm>
                  <a:off x="4643438" y="1571612"/>
                  <a:ext cx="3214710" cy="1000132"/>
                  <a:chOff x="4643438" y="571480"/>
                  <a:chExt cx="3214710" cy="1000132"/>
                </a:xfrm>
              </p:grpSpPr>
              <p:sp>
                <p:nvSpPr>
                  <p:cNvPr id="43" name="Rounded Rectangle 42"/>
                  <p:cNvSpPr/>
                  <p:nvPr/>
                </p:nvSpPr>
                <p:spPr>
                  <a:xfrm>
                    <a:off x="4643438" y="571480"/>
                    <a:ext cx="3214710" cy="10001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4" name="TextBox 43"/>
                  <p:cNvSpPr txBox="1"/>
                  <p:nvPr/>
                </p:nvSpPr>
                <p:spPr>
                  <a:xfrm>
                    <a:off x="4935099" y="571482"/>
                    <a:ext cx="1637165" cy="261610"/>
                  </a:xfrm>
                  <a:prstGeom prst="rect">
                    <a:avLst/>
                  </a:prstGeom>
                  <a:noFill/>
                </p:spPr>
                <p:txBody>
                  <a:bodyPr wrap="square" rtlCol="0">
                    <a:spAutoFit/>
                  </a:bodyPr>
                  <a:lstStyle/>
                  <a:p>
                    <a:r>
                      <a:rPr lang="en-GB" sz="1100" dirty="0" err="1" smtClean="0">
                        <a:solidFill>
                          <a:schemeClr val="accent2">
                            <a:lumMod val="50000"/>
                          </a:schemeClr>
                        </a:solidFill>
                      </a:rPr>
                      <a:t>WinForms</a:t>
                    </a:r>
                    <a:endParaRPr lang="en-US" sz="1100" dirty="0">
                      <a:solidFill>
                        <a:schemeClr val="accent2">
                          <a:lumMod val="50000"/>
                        </a:schemeClr>
                      </a:solidFill>
                    </a:endParaRPr>
                  </a:p>
                </p:txBody>
              </p:sp>
            </p:grpSp>
          </p:grpSp>
          <p:sp>
            <p:nvSpPr>
              <p:cNvPr id="69" name="Round Diagonal Corner Rectangle 68"/>
              <p:cNvSpPr/>
              <p:nvPr/>
            </p:nvSpPr>
            <p:spPr>
              <a:xfrm>
                <a:off x="5715008" y="2357430"/>
                <a:ext cx="1285884" cy="500066"/>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DataItemDialog</a:t>
                </a:r>
                <a:endParaRPr lang="en-GB" sz="1000" dirty="0" smtClean="0">
                  <a:solidFill>
                    <a:schemeClr val="tx1"/>
                  </a:solidFill>
                </a:endParaRPr>
              </a:p>
              <a:p>
                <a:pPr algn="ctr"/>
                <a:r>
                  <a:rPr lang="en-GB" sz="1000" dirty="0" err="1" smtClean="0">
                    <a:solidFill>
                      <a:schemeClr val="tx1"/>
                    </a:solidFill>
                  </a:rPr>
                  <a:t>StrategyBase</a:t>
                </a:r>
                <a:endParaRPr lang="en-US" sz="1000" dirty="0">
                  <a:solidFill>
                    <a:schemeClr val="tx1"/>
                  </a:solidFill>
                </a:endParaRPr>
              </a:p>
            </p:txBody>
          </p:sp>
          <p:sp>
            <p:nvSpPr>
              <p:cNvPr id="70" name="Round Diagonal Corner Rectangle 69"/>
              <p:cNvSpPr/>
              <p:nvPr/>
            </p:nvSpPr>
            <p:spPr>
              <a:xfrm>
                <a:off x="7215206" y="2357430"/>
                <a:ext cx="1285884" cy="500066"/>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DataItemCollectionDialogStrategyBase</a:t>
                </a:r>
                <a:endParaRPr lang="en-US" sz="1000" dirty="0">
                  <a:solidFill>
                    <a:schemeClr val="tx1"/>
                  </a:solidFill>
                </a:endParaRPr>
              </a:p>
            </p:txBody>
          </p:sp>
        </p:grpSp>
        <p:sp>
          <p:nvSpPr>
            <p:cNvPr id="74" name="Round Diagonal Corner Rectangle 73"/>
            <p:cNvSpPr/>
            <p:nvPr/>
          </p:nvSpPr>
          <p:spPr>
            <a:xfrm>
              <a:off x="3929058" y="2357430"/>
              <a:ext cx="1428760" cy="500066"/>
            </a:xfrm>
            <a:prstGeom prst="round2DiagRect">
              <a:avLst/>
            </a:prstGeom>
            <a:solidFill>
              <a:schemeClr val="accent1">
                <a:lumMod val="20000"/>
                <a:lumOff val="80000"/>
              </a:schemeClr>
            </a:solidFill>
            <a:ln w="12700">
              <a:prstDash val="dash"/>
            </a:ln>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IDataItemCollection</a:t>
              </a:r>
            </a:p>
            <a:p>
              <a:pPr algn="ctr"/>
              <a:r>
                <a:rPr lang="en-GB" sz="1000" dirty="0" err="1" smtClean="0">
                  <a:solidFill>
                    <a:schemeClr val="tx1"/>
                  </a:solidFill>
                </a:rPr>
                <a:t>DialogScreenManager</a:t>
              </a:r>
              <a:endParaRPr lang="en-US" sz="1000" dirty="0">
                <a:solidFill>
                  <a:schemeClr val="tx1"/>
                </a:solidFill>
              </a:endParaRPr>
            </a:p>
          </p:txBody>
        </p:sp>
      </p:grpSp>
      <p:grpSp>
        <p:nvGrpSpPr>
          <p:cNvPr id="79" name="Group 78"/>
          <p:cNvGrpSpPr/>
          <p:nvPr/>
        </p:nvGrpSpPr>
        <p:grpSpPr>
          <a:xfrm>
            <a:off x="785786" y="1214422"/>
            <a:ext cx="2358248" cy="1143008"/>
            <a:chOff x="785786" y="1214422"/>
            <a:chExt cx="2358248" cy="1143008"/>
          </a:xfrm>
        </p:grpSpPr>
        <p:grpSp>
          <p:nvGrpSpPr>
            <p:cNvPr id="160" name="Group 159"/>
            <p:cNvGrpSpPr/>
            <p:nvPr/>
          </p:nvGrpSpPr>
          <p:grpSpPr>
            <a:xfrm rot="10800000">
              <a:off x="785786" y="1214422"/>
              <a:ext cx="142876" cy="928694"/>
              <a:chOff x="2714612" y="2358224"/>
              <a:chExt cx="142876" cy="928694"/>
            </a:xfrm>
          </p:grpSpPr>
          <p:cxnSp>
            <p:nvCxnSpPr>
              <p:cNvPr id="161" name="Straight Connector 160"/>
              <p:cNvCxnSpPr/>
              <p:nvPr/>
            </p:nvCxnSpPr>
            <p:spPr>
              <a:xfrm rot="16200000">
                <a:off x="2321306" y="2822174"/>
                <a:ext cx="928694" cy="794"/>
              </a:xfrm>
              <a:prstGeom prst="line">
                <a:avLst/>
              </a:prstGeom>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2" name="Diamond 161"/>
              <p:cNvSpPr/>
              <p:nvPr/>
            </p:nvSpPr>
            <p:spPr>
              <a:xfrm>
                <a:off x="2714612" y="3143248"/>
                <a:ext cx="142876" cy="14287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5" name="Straight Arrow Connector 164"/>
            <p:cNvCxnSpPr/>
            <p:nvPr/>
          </p:nvCxnSpPr>
          <p:spPr>
            <a:xfrm rot="10800000">
              <a:off x="857224" y="2143116"/>
              <a:ext cx="2286016" cy="1588"/>
            </a:xfrm>
            <a:prstGeom prst="straightConnector1">
              <a:avLst/>
            </a:prstGeom>
            <a:ln>
              <a:headEnd type="none"/>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21" idx="3"/>
            </p:cNvCxnSpPr>
            <p:nvPr/>
          </p:nvCxnSpPr>
          <p:spPr>
            <a:xfrm rot="5400000" flipH="1" flipV="1">
              <a:off x="3036877" y="2250273"/>
              <a:ext cx="213520" cy="794"/>
            </a:xfrm>
            <a:prstGeom prst="straightConnector1">
              <a:avLst/>
            </a:prstGeom>
            <a:ln>
              <a:headEnd type="none"/>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7000098" y="1572406"/>
            <a:ext cx="858844" cy="785818"/>
            <a:chOff x="7000098" y="1572406"/>
            <a:chExt cx="858844" cy="785818"/>
          </a:xfrm>
        </p:grpSpPr>
        <p:cxnSp>
          <p:nvCxnSpPr>
            <p:cNvPr id="164" name="Straight Arrow Connector 163"/>
            <p:cNvCxnSpPr/>
            <p:nvPr/>
          </p:nvCxnSpPr>
          <p:spPr>
            <a:xfrm rot="10800000">
              <a:off x="7000892" y="2214554"/>
              <a:ext cx="857256" cy="1588"/>
            </a:xfrm>
            <a:prstGeom prst="straightConnector1">
              <a:avLst/>
            </a:prstGeom>
            <a:ln>
              <a:headEnd type="none"/>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rot="5400000" flipH="1" flipV="1">
              <a:off x="6679421" y="1893083"/>
              <a:ext cx="642148" cy="794"/>
            </a:xfrm>
            <a:prstGeom prst="straightConnector1">
              <a:avLst/>
            </a:prstGeom>
            <a:ln>
              <a:headEnd type="none"/>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rot="5400000" flipH="1" flipV="1">
              <a:off x="7786710" y="2285992"/>
              <a:ext cx="142876" cy="1588"/>
            </a:xfrm>
            <a:prstGeom prst="straightConnector1">
              <a:avLst/>
            </a:prstGeom>
            <a:ln>
              <a:headEnd type="arrow"/>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86" name="Straight Arrow Connector 85"/>
          <p:cNvCxnSpPr/>
          <p:nvPr/>
        </p:nvCxnSpPr>
        <p:spPr>
          <a:xfrm rot="5400000" flipH="1" flipV="1">
            <a:off x="6393669" y="1964521"/>
            <a:ext cx="785818" cy="1588"/>
          </a:xfrm>
          <a:prstGeom prst="straightConnector1">
            <a:avLst/>
          </a:prstGeom>
          <a:ln>
            <a:headEnd type="arrow"/>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a:xfrm>
            <a:off x="2214546" y="1214422"/>
            <a:ext cx="2358248" cy="1143802"/>
            <a:chOff x="785786" y="1214422"/>
            <a:chExt cx="2358248" cy="1143802"/>
          </a:xfrm>
        </p:grpSpPr>
        <p:grpSp>
          <p:nvGrpSpPr>
            <p:cNvPr id="92" name="Group 159"/>
            <p:cNvGrpSpPr/>
            <p:nvPr/>
          </p:nvGrpSpPr>
          <p:grpSpPr>
            <a:xfrm rot="10800000">
              <a:off x="785786" y="1214422"/>
              <a:ext cx="142876" cy="857256"/>
              <a:chOff x="2714612" y="2429662"/>
              <a:chExt cx="142876" cy="857256"/>
            </a:xfrm>
          </p:grpSpPr>
          <p:cxnSp>
            <p:nvCxnSpPr>
              <p:cNvPr id="95" name="Straight Connector 94"/>
              <p:cNvCxnSpPr/>
              <p:nvPr/>
            </p:nvCxnSpPr>
            <p:spPr>
              <a:xfrm rot="16200000">
                <a:off x="2357025" y="2857893"/>
                <a:ext cx="857256" cy="794"/>
              </a:xfrm>
              <a:prstGeom prst="line">
                <a:avLst/>
              </a:prstGeom>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6" name="Diamond 95"/>
              <p:cNvSpPr/>
              <p:nvPr/>
            </p:nvSpPr>
            <p:spPr>
              <a:xfrm>
                <a:off x="2714612" y="3143248"/>
                <a:ext cx="142876" cy="14287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3" name="Straight Arrow Connector 92"/>
            <p:cNvCxnSpPr/>
            <p:nvPr/>
          </p:nvCxnSpPr>
          <p:spPr>
            <a:xfrm rot="10800000">
              <a:off x="857224" y="2071678"/>
              <a:ext cx="2286016" cy="1588"/>
            </a:xfrm>
            <a:prstGeom prst="straightConnector1">
              <a:avLst/>
            </a:prstGeom>
            <a:ln>
              <a:headEnd type="none"/>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rot="5400000" flipH="1" flipV="1">
              <a:off x="3000364" y="2214554"/>
              <a:ext cx="285752" cy="1588"/>
            </a:xfrm>
            <a:prstGeom prst="straightConnector1">
              <a:avLst/>
            </a:prstGeom>
            <a:ln>
              <a:headEnd type="none"/>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59"/>
          <p:cNvGrpSpPr/>
          <p:nvPr/>
        </p:nvGrpSpPr>
        <p:grpSpPr>
          <a:xfrm>
            <a:off x="285720" y="500042"/>
            <a:ext cx="2000264" cy="428629"/>
            <a:chOff x="-500098" y="500042"/>
            <a:chExt cx="2000264" cy="428629"/>
          </a:xfrm>
        </p:grpSpPr>
        <p:cxnSp>
          <p:nvCxnSpPr>
            <p:cNvPr id="154" name="Straight Arrow Connector 153"/>
            <p:cNvCxnSpPr/>
            <p:nvPr/>
          </p:nvCxnSpPr>
          <p:spPr>
            <a:xfrm>
              <a:off x="142844" y="928670"/>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500098" y="500042"/>
              <a:ext cx="1939838" cy="400110"/>
            </a:xfrm>
            <a:prstGeom prst="rect">
              <a:avLst/>
            </a:prstGeom>
            <a:noFill/>
          </p:spPr>
          <p:txBody>
            <a:bodyPr wrap="square" rtlCol="0">
              <a:spAutoFit/>
            </a:bodyPr>
            <a:lstStyle/>
            <a:p>
              <a:pPr algn="r"/>
              <a:r>
                <a:rPr lang="en-US" sz="1000" b="1" dirty="0" smtClean="0"/>
                <a:t>New(</a:t>
              </a:r>
              <a:r>
                <a:rPr lang="en-US" sz="1000" dirty="0" err="1" smtClean="0"/>
                <a:t>IDataAdministratorProvider</a:t>
              </a:r>
              <a:r>
                <a:rPr lang="en-US" sz="1000" dirty="0" smtClean="0"/>
                <a:t>,</a:t>
              </a:r>
            </a:p>
            <a:p>
              <a:pPr algn="r"/>
              <a:r>
                <a:rPr lang="en-GB" sz="1000" dirty="0" err="1" smtClean="0"/>
                <a:t>IDataItemDialogScreenManager</a:t>
              </a:r>
              <a:r>
                <a:rPr lang="en-US" sz="1000" b="1" dirty="0" smtClean="0"/>
                <a:t>)</a:t>
              </a:r>
              <a:endParaRPr lang="en-US" sz="1000" b="1" dirty="0"/>
            </a:p>
          </p:txBody>
        </p:sp>
      </p:grpSp>
      <p:grpSp>
        <p:nvGrpSpPr>
          <p:cNvPr id="16" name="Group 59"/>
          <p:cNvGrpSpPr/>
          <p:nvPr/>
        </p:nvGrpSpPr>
        <p:grpSpPr>
          <a:xfrm>
            <a:off x="2357422" y="857232"/>
            <a:ext cx="2357454" cy="400110"/>
            <a:chOff x="4572000" y="3182382"/>
            <a:chExt cx="2357454" cy="400110"/>
          </a:xfrm>
        </p:grpSpPr>
        <p:grpSp>
          <p:nvGrpSpPr>
            <p:cNvPr id="17" name="Group 62"/>
            <p:cNvGrpSpPr/>
            <p:nvPr/>
          </p:nvGrpSpPr>
          <p:grpSpPr>
            <a:xfrm flipH="1" flipV="1">
              <a:off x="4572000" y="3285706"/>
              <a:ext cx="215109" cy="253855"/>
              <a:chOff x="5999170" y="3760489"/>
              <a:chExt cx="215906" cy="170165"/>
            </a:xfrm>
          </p:grpSpPr>
          <p:cxnSp>
            <p:nvCxnSpPr>
              <p:cNvPr id="214" name="Straight Connector 213"/>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flipH="1" flipV="1">
                <a:off x="5915145" y="3844514"/>
                <a:ext cx="168847"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a:off x="6000762" y="3760489"/>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213" name="TextBox 212"/>
            <p:cNvSpPr txBox="1"/>
            <p:nvPr/>
          </p:nvSpPr>
          <p:spPr>
            <a:xfrm>
              <a:off x="4786314" y="3182382"/>
              <a:ext cx="2143140" cy="400110"/>
            </a:xfrm>
            <a:prstGeom prst="rect">
              <a:avLst/>
            </a:prstGeom>
            <a:noFill/>
          </p:spPr>
          <p:txBody>
            <a:bodyPr wrap="square" rtlCol="0">
              <a:spAutoFit/>
            </a:bodyPr>
            <a:lstStyle/>
            <a:p>
              <a:r>
                <a:rPr lang="en-GB" sz="1000" dirty="0" smtClean="0"/>
                <a:t>_</a:t>
              </a:r>
              <a:r>
                <a:rPr lang="en-GB" sz="1000" dirty="0" err="1" smtClean="0"/>
                <a:t>dataManager</a:t>
              </a:r>
              <a:r>
                <a:rPr lang="en-GB" sz="1000" dirty="0" smtClean="0"/>
                <a:t>    = </a:t>
              </a:r>
              <a:r>
                <a:rPr lang="en-GB" sz="1000" dirty="0" err="1" smtClean="0"/>
                <a:t>dataManager</a:t>
              </a:r>
              <a:endParaRPr lang="en-GB" sz="1000" dirty="0" smtClean="0"/>
            </a:p>
            <a:p>
              <a:r>
                <a:rPr lang="en-GB" sz="1000" dirty="0" smtClean="0"/>
                <a:t>_</a:t>
              </a:r>
              <a:r>
                <a:rPr lang="en-GB" sz="1000" dirty="0" err="1" smtClean="0"/>
                <a:t>screenManager</a:t>
              </a:r>
              <a:r>
                <a:rPr lang="en-GB" sz="1000" dirty="0" smtClean="0"/>
                <a:t>  = </a:t>
              </a:r>
              <a:r>
                <a:rPr lang="en-GB" sz="1000" dirty="0" err="1" smtClean="0"/>
                <a:t>screenManager</a:t>
              </a:r>
              <a:endParaRPr lang="en-US" sz="1000" dirty="0" smtClean="0"/>
            </a:p>
          </p:txBody>
        </p:sp>
      </p:grpSp>
      <p:grpSp>
        <p:nvGrpSpPr>
          <p:cNvPr id="21" name="Group 70"/>
          <p:cNvGrpSpPr/>
          <p:nvPr/>
        </p:nvGrpSpPr>
        <p:grpSpPr>
          <a:xfrm>
            <a:off x="1643010" y="71414"/>
            <a:ext cx="1285916" cy="6643713"/>
            <a:chOff x="7572332" y="357166"/>
            <a:chExt cx="1285916" cy="6643713"/>
          </a:xfrm>
        </p:grpSpPr>
        <p:sp>
          <p:nvSpPr>
            <p:cNvPr id="131" name="Round Diagonal Corner Rectangle 130"/>
            <p:cNvSpPr/>
            <p:nvPr/>
          </p:nvSpPr>
          <p:spPr>
            <a:xfrm>
              <a:off x="7572332" y="357166"/>
              <a:ext cx="1285916"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DataItemDialogLogicManagerBase</a:t>
              </a:r>
              <a:endParaRPr lang="en-US" sz="1000" dirty="0">
                <a:solidFill>
                  <a:schemeClr val="tx1"/>
                </a:solidFill>
              </a:endParaRPr>
            </a:p>
          </p:txBody>
        </p:sp>
        <p:grpSp>
          <p:nvGrpSpPr>
            <p:cNvPr id="22" name="Group 76"/>
            <p:cNvGrpSpPr/>
            <p:nvPr/>
          </p:nvGrpSpPr>
          <p:grpSpPr>
            <a:xfrm>
              <a:off x="8215307" y="857233"/>
              <a:ext cx="71436" cy="6143646"/>
              <a:chOff x="5571285" y="858030"/>
              <a:chExt cx="71455" cy="21632965"/>
            </a:xfrm>
          </p:grpSpPr>
          <p:cxnSp>
            <p:nvCxnSpPr>
              <p:cNvPr id="63" name="Straight Connector 62"/>
              <p:cNvCxnSpPr/>
              <p:nvPr/>
            </p:nvCxnSpPr>
            <p:spPr>
              <a:xfrm rot="5400000">
                <a:off x="-5244375" y="11673690"/>
                <a:ext cx="21632965"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flipH="1">
                <a:off x="5571327" y="2115762"/>
                <a:ext cx="71413" cy="15092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1142976" y="142852"/>
            <a:ext cx="2786082" cy="1214446"/>
            <a:chOff x="1142976" y="214290"/>
            <a:chExt cx="2786082" cy="1214446"/>
          </a:xfrm>
        </p:grpSpPr>
        <p:sp>
          <p:nvSpPr>
            <p:cNvPr id="42" name="Rounded Rectangle 41"/>
            <p:cNvSpPr/>
            <p:nvPr/>
          </p:nvSpPr>
          <p:spPr>
            <a:xfrm>
              <a:off x="1142976" y="214290"/>
              <a:ext cx="2786082" cy="1214446"/>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5" name="TextBox 44"/>
            <p:cNvSpPr txBox="1"/>
            <p:nvPr/>
          </p:nvSpPr>
          <p:spPr>
            <a:xfrm>
              <a:off x="1271144" y="214292"/>
              <a:ext cx="2014972" cy="261610"/>
            </a:xfrm>
            <a:prstGeom prst="rect">
              <a:avLst/>
            </a:prstGeom>
            <a:noFill/>
          </p:spPr>
          <p:txBody>
            <a:bodyPr wrap="square" rtlCol="0">
              <a:spAutoFit/>
            </a:bodyPr>
            <a:lstStyle/>
            <a:p>
              <a:r>
                <a:rPr lang="en-GB" sz="1100" dirty="0" smtClean="0">
                  <a:solidFill>
                    <a:schemeClr val="accent3">
                      <a:lumMod val="75000"/>
                    </a:schemeClr>
                  </a:solidFill>
                </a:rPr>
                <a:t>WebSite.MasterPages</a:t>
              </a:r>
              <a:endParaRPr lang="en-US" sz="1100" dirty="0">
                <a:solidFill>
                  <a:schemeClr val="accent3">
                    <a:lumMod val="75000"/>
                  </a:schemeClr>
                </a:solidFill>
              </a:endParaRPr>
            </a:p>
          </p:txBody>
        </p:sp>
      </p:grpSp>
      <p:grpSp>
        <p:nvGrpSpPr>
          <p:cNvPr id="3" name="Group 76"/>
          <p:cNvGrpSpPr/>
          <p:nvPr/>
        </p:nvGrpSpPr>
        <p:grpSpPr>
          <a:xfrm>
            <a:off x="5357815" y="2928936"/>
            <a:ext cx="71441" cy="3786212"/>
            <a:chOff x="5571332" y="858027"/>
            <a:chExt cx="71441" cy="3773198"/>
          </a:xfrm>
        </p:grpSpPr>
        <p:cxnSp>
          <p:nvCxnSpPr>
            <p:cNvPr id="78" name="Straight Connector 77"/>
            <p:cNvCxnSpPr/>
            <p:nvPr/>
          </p:nvCxnSpPr>
          <p:spPr>
            <a:xfrm rot="5400000">
              <a:off x="3685533" y="2743830"/>
              <a:ext cx="3773198" cy="159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flipH="1">
              <a:off x="5571332" y="2217358"/>
              <a:ext cx="71441" cy="10612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cxnSp>
        <p:nvCxnSpPr>
          <p:cNvPr id="95" name="Straight Arrow Connector 94"/>
          <p:cNvCxnSpPr/>
          <p:nvPr/>
        </p:nvCxnSpPr>
        <p:spPr>
          <a:xfrm>
            <a:off x="2714612" y="3286124"/>
            <a:ext cx="1143009" cy="1589"/>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000364" y="3071811"/>
            <a:ext cx="785819" cy="246221"/>
          </a:xfrm>
          <a:prstGeom prst="rect">
            <a:avLst/>
          </a:prstGeom>
          <a:noFill/>
        </p:spPr>
        <p:txBody>
          <a:bodyPr wrap="square" rtlCol="0">
            <a:spAutoFit/>
          </a:bodyPr>
          <a:lstStyle/>
          <a:p>
            <a:pPr algn="r"/>
            <a:r>
              <a:rPr lang="en-US" sz="1000" dirty="0" smtClean="0"/>
              <a:t>Page_Load</a:t>
            </a:r>
            <a:endParaRPr lang="en-US" sz="1000" dirty="0"/>
          </a:p>
        </p:txBody>
      </p:sp>
      <p:sp>
        <p:nvSpPr>
          <p:cNvPr id="151" name="Rectangle 150"/>
          <p:cNvSpPr/>
          <p:nvPr/>
        </p:nvSpPr>
        <p:spPr>
          <a:xfrm rot="16200000">
            <a:off x="1392093" y="2970231"/>
            <a:ext cx="1924165" cy="707886"/>
          </a:xfrm>
          <a:prstGeom prst="rect">
            <a:avLst/>
          </a:prstGeom>
          <a:noFill/>
        </p:spPr>
        <p:txBody>
          <a:bodyPr wrap="square" lIns="91440" tIns="45720" rIns="91440" bIns="45720">
            <a:spAutoFit/>
          </a:bodyPr>
          <a:lstStyle/>
          <a:p>
            <a:pPr algn="r"/>
            <a:r>
              <a:rPr lang="en-US" sz="2000" b="1" dirty="0" smtClean="0">
                <a:ln w="900" cmpd="sng">
                  <a:solidFill>
                    <a:schemeClr val="tx2">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reflection blurRad="6350" stA="50000" endA="300" endPos="50000" dist="60007" dir="5400000" sy="-100000" algn="bl" rotWithShape="0"/>
                </a:effectLst>
                <a:latin typeface="Arial Rounded MT Bold" pitchFamily="34" charset="0"/>
              </a:rPr>
              <a:t>Master Page Events</a:t>
            </a:r>
            <a:endParaRPr lang="en-US" sz="2000" b="1" dirty="0">
              <a:ln w="900" cmpd="sng">
                <a:solidFill>
                  <a:schemeClr val="tx2">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reflection blurRad="6350" stA="50000" endA="300" endPos="50000" dist="60007" dir="5400000" sy="-100000" algn="bl" rotWithShape="0"/>
              </a:effectLst>
            </a:endParaRPr>
          </a:p>
        </p:txBody>
      </p:sp>
      <p:cxnSp>
        <p:nvCxnSpPr>
          <p:cNvPr id="121" name="Straight Arrow Connector 120"/>
          <p:cNvCxnSpPr/>
          <p:nvPr/>
        </p:nvCxnSpPr>
        <p:spPr>
          <a:xfrm rot="10800000">
            <a:off x="2786053" y="6356369"/>
            <a:ext cx="1071567"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4071934" y="142852"/>
            <a:ext cx="2500330" cy="1785950"/>
            <a:chOff x="4071934" y="142852"/>
            <a:chExt cx="2500330" cy="1785950"/>
          </a:xfrm>
        </p:grpSpPr>
        <p:sp>
          <p:nvSpPr>
            <p:cNvPr id="43" name="Rounded Rectangle 42"/>
            <p:cNvSpPr/>
            <p:nvPr/>
          </p:nvSpPr>
          <p:spPr>
            <a:xfrm>
              <a:off x="4071934" y="142852"/>
              <a:ext cx="2500330" cy="1785950"/>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4" name="TextBox 43"/>
            <p:cNvSpPr txBox="1"/>
            <p:nvPr/>
          </p:nvSpPr>
          <p:spPr>
            <a:xfrm>
              <a:off x="4200102" y="142854"/>
              <a:ext cx="2372162" cy="261610"/>
            </a:xfrm>
            <a:prstGeom prst="rect">
              <a:avLst/>
            </a:prstGeom>
            <a:noFill/>
          </p:spPr>
          <p:txBody>
            <a:bodyPr wrap="square" rtlCol="0">
              <a:spAutoFit/>
            </a:bodyPr>
            <a:lstStyle/>
            <a:p>
              <a:r>
                <a:rPr lang="en-GB" sz="1100" dirty="0" smtClean="0">
                  <a:solidFill>
                    <a:schemeClr val="accent3">
                      <a:lumMod val="75000"/>
                    </a:schemeClr>
                  </a:solidFill>
                </a:rPr>
                <a:t>Smart.Platform.Web.CustomEvents</a:t>
              </a:r>
              <a:endParaRPr lang="en-US" sz="1100" dirty="0">
                <a:solidFill>
                  <a:schemeClr val="accent3">
                    <a:lumMod val="75000"/>
                  </a:schemeClr>
                </a:solidFill>
              </a:endParaRPr>
            </a:p>
          </p:txBody>
        </p:sp>
      </p:grpSp>
      <p:sp>
        <p:nvSpPr>
          <p:cNvPr id="134" name="Round Diagonal Corner Rectangle 133"/>
          <p:cNvSpPr/>
          <p:nvPr/>
        </p:nvSpPr>
        <p:spPr>
          <a:xfrm>
            <a:off x="4857752" y="500042"/>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CustomEvent</a:t>
            </a:r>
          </a:p>
          <a:p>
            <a:pPr algn="ctr"/>
            <a:r>
              <a:rPr lang="en-GB" sz="1000" dirty="0" smtClean="0">
                <a:solidFill>
                  <a:schemeClr val="tx1"/>
                </a:solidFill>
              </a:rPr>
              <a:t>Args</a:t>
            </a:r>
            <a:endParaRPr lang="en-US" sz="1000" dirty="0">
              <a:solidFill>
                <a:schemeClr val="tx1"/>
              </a:solidFill>
            </a:endParaRPr>
          </a:p>
        </p:txBody>
      </p:sp>
      <p:cxnSp>
        <p:nvCxnSpPr>
          <p:cNvPr id="53" name="Straight Arrow Connector 52"/>
          <p:cNvCxnSpPr/>
          <p:nvPr/>
        </p:nvCxnSpPr>
        <p:spPr>
          <a:xfrm rot="5400000" flipH="1" flipV="1">
            <a:off x="1606529" y="1320785"/>
            <a:ext cx="357190" cy="1588"/>
          </a:xfrm>
          <a:prstGeom prst="straightConnector1">
            <a:avLst/>
          </a:prstGeom>
          <a:ln>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6" name="Round Diagonal Corner Rectangle 55"/>
          <p:cNvSpPr/>
          <p:nvPr/>
        </p:nvSpPr>
        <p:spPr>
          <a:xfrm>
            <a:off x="2500298" y="1571612"/>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MyPage</a:t>
            </a:r>
            <a:endParaRPr lang="en-US" sz="1000" dirty="0">
              <a:solidFill>
                <a:schemeClr val="tx1"/>
              </a:solidFill>
            </a:endParaRPr>
          </a:p>
        </p:txBody>
      </p:sp>
      <p:cxnSp>
        <p:nvCxnSpPr>
          <p:cNvPr id="57" name="Straight Arrow Connector 56"/>
          <p:cNvCxnSpPr/>
          <p:nvPr/>
        </p:nvCxnSpPr>
        <p:spPr>
          <a:xfrm>
            <a:off x="2000232" y="1714488"/>
            <a:ext cx="500066" cy="1588"/>
          </a:xfrm>
          <a:prstGeom prst="straightConnector1">
            <a:avLst/>
          </a:prstGeom>
          <a:ln>
            <a:headEnd type="none"/>
            <a:tailEnd type="arrow" w="lg" len="lg"/>
          </a:ln>
        </p:spPr>
        <p:style>
          <a:lnRef idx="1">
            <a:schemeClr val="accent1"/>
          </a:lnRef>
          <a:fillRef idx="0">
            <a:schemeClr val="accent1"/>
          </a:fillRef>
          <a:effectRef idx="0">
            <a:schemeClr val="accent1"/>
          </a:effectRef>
          <a:fontRef idx="minor">
            <a:schemeClr val="tx1"/>
          </a:fontRef>
        </p:style>
      </p:cxnSp>
      <p:grpSp>
        <p:nvGrpSpPr>
          <p:cNvPr id="7" name="Group 59"/>
          <p:cNvGrpSpPr/>
          <p:nvPr/>
        </p:nvGrpSpPr>
        <p:grpSpPr>
          <a:xfrm>
            <a:off x="3929058" y="3357562"/>
            <a:ext cx="1571636" cy="707886"/>
            <a:chOff x="4572000" y="3214686"/>
            <a:chExt cx="1571636" cy="707886"/>
          </a:xfrm>
        </p:grpSpPr>
        <p:grpSp>
          <p:nvGrpSpPr>
            <p:cNvPr id="8" name="Group 62"/>
            <p:cNvGrpSpPr/>
            <p:nvPr/>
          </p:nvGrpSpPr>
          <p:grpSpPr>
            <a:xfrm flipH="1" flipV="1">
              <a:off x="4572000" y="3285734"/>
              <a:ext cx="214315" cy="429025"/>
              <a:chOff x="5999965" y="3643067"/>
              <a:chExt cx="215109" cy="287587"/>
            </a:xfrm>
          </p:grpSpPr>
          <p:cxnSp>
            <p:nvCxnSpPr>
              <p:cNvPr id="63" name="Straight Connector 62"/>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flipH="1" flipV="1">
                <a:off x="5857884" y="3786190"/>
                <a:ext cx="285752"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10800000" flipH="1" flipV="1">
                <a:off x="5999965" y="3643067"/>
                <a:ext cx="215107" cy="1834"/>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4786314" y="3214686"/>
              <a:ext cx="1357322" cy="707886"/>
            </a:xfrm>
            <a:prstGeom prst="rect">
              <a:avLst/>
            </a:prstGeom>
            <a:noFill/>
          </p:spPr>
          <p:txBody>
            <a:bodyPr wrap="square" rtlCol="0">
              <a:spAutoFit/>
            </a:bodyPr>
            <a:lstStyle/>
            <a:p>
              <a:r>
                <a:rPr lang="en-US" sz="1000" dirty="0" smtClean="0"/>
                <a:t>AddHandler Master.CustomEvent,</a:t>
              </a:r>
            </a:p>
            <a:p>
              <a:r>
                <a:rPr lang="en-GB" sz="1000" dirty="0" smtClean="0"/>
                <a:t>AddressOf OnCustomEvent</a:t>
              </a:r>
              <a:endParaRPr lang="en-US" sz="1000" dirty="0" smtClean="0"/>
            </a:p>
          </p:txBody>
        </p:sp>
      </p:grpSp>
      <p:sp>
        <p:nvSpPr>
          <p:cNvPr id="39" name="Round Diagonal Corner Rectangle 38"/>
          <p:cNvSpPr/>
          <p:nvPr/>
        </p:nvSpPr>
        <p:spPr>
          <a:xfrm>
            <a:off x="2500298" y="500042"/>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MasterPage</a:t>
            </a:r>
            <a:endParaRPr lang="en-US" sz="1000" dirty="0">
              <a:solidFill>
                <a:schemeClr val="tx1"/>
              </a:solidFill>
            </a:endParaRPr>
          </a:p>
        </p:txBody>
      </p:sp>
      <p:cxnSp>
        <p:nvCxnSpPr>
          <p:cNvPr id="40" name="Straight Arrow Connector 39"/>
          <p:cNvCxnSpPr>
            <a:stCxn id="56" idx="3"/>
          </p:cNvCxnSpPr>
          <p:nvPr/>
        </p:nvCxnSpPr>
        <p:spPr>
          <a:xfrm rot="5400000" flipH="1" flipV="1">
            <a:off x="2643968" y="1214422"/>
            <a:ext cx="713586" cy="794"/>
          </a:xfrm>
          <a:prstGeom prst="straightConnector1">
            <a:avLst/>
          </a:prstGeom>
          <a:ln>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000232" y="712768"/>
            <a:ext cx="500066" cy="1588"/>
          </a:xfrm>
          <a:prstGeom prst="straightConnector1">
            <a:avLst/>
          </a:prstGeom>
          <a:ln>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500430" y="714356"/>
            <a:ext cx="1357322" cy="1588"/>
          </a:xfrm>
          <a:prstGeom prst="straightConnector1">
            <a:avLst/>
          </a:prstGeom>
          <a:ln>
            <a:headEnd type="none"/>
            <a:tailEnd type="arrow" w="lg" len="lg"/>
          </a:ln>
        </p:spPr>
        <p:style>
          <a:lnRef idx="1">
            <a:schemeClr val="accent1"/>
          </a:lnRef>
          <a:fillRef idx="0">
            <a:schemeClr val="accent1"/>
          </a:fillRef>
          <a:effectRef idx="0">
            <a:schemeClr val="accent1"/>
          </a:effectRef>
          <a:fontRef idx="minor">
            <a:schemeClr val="tx1"/>
          </a:fontRef>
        </p:style>
      </p:cxnSp>
      <p:grpSp>
        <p:nvGrpSpPr>
          <p:cNvPr id="61" name="Group 72"/>
          <p:cNvGrpSpPr/>
          <p:nvPr/>
        </p:nvGrpSpPr>
        <p:grpSpPr>
          <a:xfrm>
            <a:off x="6858016" y="2928934"/>
            <a:ext cx="71438" cy="3929066"/>
            <a:chOff x="5571336" y="858026"/>
            <a:chExt cx="72232" cy="2357454"/>
          </a:xfrm>
        </p:grpSpPr>
        <p:cxnSp>
          <p:nvCxnSpPr>
            <p:cNvPr id="66" name="Straight Connector 65"/>
            <p:cNvCxnSpPr/>
            <p:nvPr/>
          </p:nvCxnSpPr>
          <p:spPr>
            <a:xfrm rot="5400000">
              <a:off x="4393405" y="2035959"/>
              <a:ext cx="2357454"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flipH="1">
              <a:off x="5571336" y="1780465"/>
              <a:ext cx="72232" cy="1491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68" name="Round Diagonal Corner Rectangle 67"/>
          <p:cNvSpPr/>
          <p:nvPr/>
        </p:nvSpPr>
        <p:spPr>
          <a:xfrm>
            <a:off x="3357554" y="2428868"/>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MyPage</a:t>
            </a:r>
            <a:endParaRPr lang="en-US" sz="1000" dirty="0">
              <a:solidFill>
                <a:schemeClr val="tx1"/>
              </a:solidFill>
            </a:endParaRPr>
          </a:p>
        </p:txBody>
      </p:sp>
      <p:sp>
        <p:nvSpPr>
          <p:cNvPr id="69" name="Round Diagonal Corner Rectangle 68"/>
          <p:cNvSpPr/>
          <p:nvPr/>
        </p:nvSpPr>
        <p:spPr>
          <a:xfrm>
            <a:off x="4857752" y="2428868"/>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MasterPage</a:t>
            </a:r>
            <a:endParaRPr lang="en-US" sz="1000" dirty="0">
              <a:solidFill>
                <a:schemeClr val="tx1"/>
              </a:solidFill>
            </a:endParaRPr>
          </a:p>
        </p:txBody>
      </p:sp>
      <p:cxnSp>
        <p:nvCxnSpPr>
          <p:cNvPr id="72" name="Straight Arrow Connector 71"/>
          <p:cNvCxnSpPr/>
          <p:nvPr/>
        </p:nvCxnSpPr>
        <p:spPr>
          <a:xfrm>
            <a:off x="5429256" y="4498982"/>
            <a:ext cx="142876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73" name="Round Diagonal Corner Rectangle 72"/>
          <p:cNvSpPr/>
          <p:nvPr/>
        </p:nvSpPr>
        <p:spPr>
          <a:xfrm>
            <a:off x="6357950" y="2428868"/>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CustomEvent</a:t>
            </a:r>
          </a:p>
          <a:p>
            <a:pPr algn="ctr"/>
            <a:r>
              <a:rPr lang="en-GB" sz="1000" dirty="0" smtClean="0">
                <a:solidFill>
                  <a:schemeClr val="tx1"/>
                </a:solidFill>
              </a:rPr>
              <a:t>Args</a:t>
            </a:r>
            <a:endParaRPr lang="en-US" sz="1000" dirty="0">
              <a:solidFill>
                <a:schemeClr val="tx1"/>
              </a:solidFill>
            </a:endParaRPr>
          </a:p>
        </p:txBody>
      </p:sp>
      <p:sp>
        <p:nvSpPr>
          <p:cNvPr id="80" name="TextBox 79"/>
          <p:cNvSpPr txBox="1"/>
          <p:nvPr/>
        </p:nvSpPr>
        <p:spPr>
          <a:xfrm>
            <a:off x="3929059" y="4071942"/>
            <a:ext cx="1357322" cy="246221"/>
          </a:xfrm>
          <a:prstGeom prst="rect">
            <a:avLst/>
          </a:prstGeom>
          <a:noFill/>
        </p:spPr>
        <p:txBody>
          <a:bodyPr wrap="square" rtlCol="0">
            <a:spAutoFit/>
          </a:bodyPr>
          <a:lstStyle/>
          <a:p>
            <a:pPr algn="r"/>
            <a:r>
              <a:rPr lang="en-US" sz="1000" dirty="0" smtClean="0"/>
              <a:t>Trigger custom event</a:t>
            </a:r>
            <a:endParaRPr lang="en-US" sz="1000" dirty="0"/>
          </a:p>
        </p:txBody>
      </p:sp>
      <p:sp>
        <p:nvSpPr>
          <p:cNvPr id="82" name="TextBox 81"/>
          <p:cNvSpPr txBox="1"/>
          <p:nvPr/>
        </p:nvSpPr>
        <p:spPr>
          <a:xfrm>
            <a:off x="5929322" y="4254349"/>
            <a:ext cx="785819" cy="246221"/>
          </a:xfrm>
          <a:prstGeom prst="rect">
            <a:avLst/>
          </a:prstGeom>
          <a:noFill/>
        </p:spPr>
        <p:txBody>
          <a:bodyPr wrap="square" rtlCol="0">
            <a:spAutoFit/>
          </a:bodyPr>
          <a:lstStyle/>
          <a:p>
            <a:pPr algn="r"/>
            <a:r>
              <a:rPr lang="en-US" sz="1000" dirty="0" smtClean="0"/>
              <a:t>New</a:t>
            </a:r>
            <a:endParaRPr lang="en-US" sz="1000" dirty="0"/>
          </a:p>
        </p:txBody>
      </p:sp>
      <p:cxnSp>
        <p:nvCxnSpPr>
          <p:cNvPr id="83" name="Straight Arrow Connector 82"/>
          <p:cNvCxnSpPr/>
          <p:nvPr/>
        </p:nvCxnSpPr>
        <p:spPr>
          <a:xfrm rot="10800000">
            <a:off x="5429256" y="4643446"/>
            <a:ext cx="1428760" cy="1590"/>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nvGrpSpPr>
          <p:cNvPr id="87" name="Group 76"/>
          <p:cNvGrpSpPr/>
          <p:nvPr/>
        </p:nvGrpSpPr>
        <p:grpSpPr>
          <a:xfrm>
            <a:off x="3857615" y="2928934"/>
            <a:ext cx="71442" cy="3786212"/>
            <a:chOff x="5571330" y="858027"/>
            <a:chExt cx="71442" cy="3773198"/>
          </a:xfrm>
        </p:grpSpPr>
        <p:cxnSp>
          <p:nvCxnSpPr>
            <p:cNvPr id="88" name="Straight Connector 87"/>
            <p:cNvCxnSpPr/>
            <p:nvPr/>
          </p:nvCxnSpPr>
          <p:spPr>
            <a:xfrm rot="5400000">
              <a:off x="3685533" y="2743830"/>
              <a:ext cx="3773198" cy="159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flipH="1">
              <a:off x="5571330" y="1213989"/>
              <a:ext cx="71442" cy="327485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90" name="Group 59"/>
          <p:cNvGrpSpPr/>
          <p:nvPr/>
        </p:nvGrpSpPr>
        <p:grpSpPr>
          <a:xfrm>
            <a:off x="5429256" y="4792816"/>
            <a:ext cx="1214446" cy="500061"/>
            <a:chOff x="4572000" y="3214686"/>
            <a:chExt cx="1214446" cy="500061"/>
          </a:xfrm>
        </p:grpSpPr>
        <p:grpSp>
          <p:nvGrpSpPr>
            <p:cNvPr id="91" name="Group 62"/>
            <p:cNvGrpSpPr/>
            <p:nvPr/>
          </p:nvGrpSpPr>
          <p:grpSpPr>
            <a:xfrm flipH="1" flipV="1">
              <a:off x="4572000" y="3285721"/>
              <a:ext cx="214315" cy="429026"/>
              <a:chOff x="5999965" y="3643067"/>
              <a:chExt cx="215109" cy="287587"/>
            </a:xfrm>
          </p:grpSpPr>
          <p:cxnSp>
            <p:nvCxnSpPr>
              <p:cNvPr id="93" name="Straight Connector 92"/>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flipH="1" flipV="1">
                <a:off x="5857884" y="3786190"/>
                <a:ext cx="285752"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rot="10800000" flipH="1" flipV="1">
                <a:off x="5999965" y="3643067"/>
                <a:ext cx="215107" cy="1834"/>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92" name="TextBox 91"/>
            <p:cNvSpPr txBox="1"/>
            <p:nvPr/>
          </p:nvSpPr>
          <p:spPr>
            <a:xfrm>
              <a:off x="4786314" y="3214686"/>
              <a:ext cx="1000132" cy="400110"/>
            </a:xfrm>
            <a:prstGeom prst="rect">
              <a:avLst/>
            </a:prstGeom>
            <a:noFill/>
          </p:spPr>
          <p:txBody>
            <a:bodyPr wrap="square" rtlCol="0">
              <a:spAutoFit/>
            </a:bodyPr>
            <a:lstStyle/>
            <a:p>
              <a:r>
                <a:rPr lang="en-GB" sz="1000" dirty="0" smtClean="0"/>
                <a:t>RaiseEvent CustomEvent</a:t>
              </a:r>
              <a:endParaRPr lang="en-US" sz="1000" dirty="0" smtClean="0"/>
            </a:p>
          </p:txBody>
        </p:sp>
      </p:grpSp>
      <p:grpSp>
        <p:nvGrpSpPr>
          <p:cNvPr id="105" name="Group 104"/>
          <p:cNvGrpSpPr/>
          <p:nvPr/>
        </p:nvGrpSpPr>
        <p:grpSpPr>
          <a:xfrm>
            <a:off x="4857752" y="1095688"/>
            <a:ext cx="1000132" cy="618800"/>
            <a:chOff x="4786314" y="1095688"/>
            <a:chExt cx="1000132" cy="618800"/>
          </a:xfrm>
        </p:grpSpPr>
        <p:sp>
          <p:nvSpPr>
            <p:cNvPr id="98" name="Round Diagonal Corner Rectangle 97"/>
            <p:cNvSpPr/>
            <p:nvPr/>
          </p:nvSpPr>
          <p:spPr>
            <a:xfrm>
              <a:off x="4786314" y="1357298"/>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CustomEvent</a:t>
              </a:r>
            </a:p>
            <a:p>
              <a:pPr algn="ctr"/>
              <a:r>
                <a:rPr lang="en-GB" sz="1000" dirty="0" smtClean="0">
                  <a:solidFill>
                    <a:schemeClr val="tx1"/>
                  </a:solidFill>
                </a:rPr>
                <a:t>Handler</a:t>
              </a:r>
              <a:endParaRPr lang="en-US" sz="1000" dirty="0">
                <a:solidFill>
                  <a:schemeClr val="tx1"/>
                </a:solidFill>
              </a:endParaRPr>
            </a:p>
          </p:txBody>
        </p:sp>
        <p:sp>
          <p:nvSpPr>
            <p:cNvPr id="100" name="TextBox 99"/>
            <p:cNvSpPr txBox="1"/>
            <p:nvPr/>
          </p:nvSpPr>
          <p:spPr>
            <a:xfrm>
              <a:off x="4786314" y="1095688"/>
              <a:ext cx="1000132" cy="261610"/>
            </a:xfrm>
            <a:prstGeom prst="rect">
              <a:avLst/>
            </a:prstGeom>
            <a:noFill/>
          </p:spPr>
          <p:txBody>
            <a:bodyPr wrap="square" rtlCol="0">
              <a:spAutoFit/>
            </a:bodyPr>
            <a:lstStyle/>
            <a:p>
              <a:pPr algn="ctr"/>
              <a:r>
                <a:rPr lang="en-US" sz="1100" dirty="0" smtClean="0">
                  <a:solidFill>
                    <a:srgbClr val="0000FF"/>
                  </a:solidFill>
                </a:rPr>
                <a:t>[Delegate]</a:t>
              </a:r>
              <a:endParaRPr lang="en-US" sz="1100" dirty="0">
                <a:solidFill>
                  <a:srgbClr val="0000FF"/>
                </a:solidFill>
              </a:endParaRPr>
            </a:p>
          </p:txBody>
        </p:sp>
      </p:grpSp>
      <p:cxnSp>
        <p:nvCxnSpPr>
          <p:cNvPr id="102" name="Straight Arrow Connector 101"/>
          <p:cNvCxnSpPr/>
          <p:nvPr/>
        </p:nvCxnSpPr>
        <p:spPr>
          <a:xfrm rot="5400000">
            <a:off x="5207633" y="991211"/>
            <a:ext cx="301958" cy="1588"/>
          </a:xfrm>
          <a:prstGeom prst="straightConnector1">
            <a:avLst/>
          </a:prstGeom>
          <a:ln>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2714612" y="5683108"/>
            <a:ext cx="1143009" cy="1589"/>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2643174" y="5468795"/>
            <a:ext cx="1143009" cy="246221"/>
          </a:xfrm>
          <a:prstGeom prst="rect">
            <a:avLst/>
          </a:prstGeom>
          <a:noFill/>
        </p:spPr>
        <p:txBody>
          <a:bodyPr wrap="square" rtlCol="0">
            <a:spAutoFit/>
          </a:bodyPr>
          <a:lstStyle/>
          <a:p>
            <a:pPr algn="r"/>
            <a:r>
              <a:rPr lang="en-US" sz="1000" dirty="0" smtClean="0"/>
              <a:t>OnCustomEvent</a:t>
            </a:r>
            <a:endParaRPr lang="en-US" sz="1000" dirty="0"/>
          </a:p>
        </p:txBody>
      </p:sp>
      <p:grpSp>
        <p:nvGrpSpPr>
          <p:cNvPr id="109" name="Group 59"/>
          <p:cNvGrpSpPr/>
          <p:nvPr/>
        </p:nvGrpSpPr>
        <p:grpSpPr>
          <a:xfrm>
            <a:off x="3929058" y="5721510"/>
            <a:ext cx="1214446" cy="500061"/>
            <a:chOff x="4572000" y="3214686"/>
            <a:chExt cx="1214446" cy="500061"/>
          </a:xfrm>
        </p:grpSpPr>
        <p:grpSp>
          <p:nvGrpSpPr>
            <p:cNvPr id="110" name="Group 62"/>
            <p:cNvGrpSpPr/>
            <p:nvPr/>
          </p:nvGrpSpPr>
          <p:grpSpPr>
            <a:xfrm flipH="1" flipV="1">
              <a:off x="4572000" y="3285721"/>
              <a:ext cx="214315" cy="429026"/>
              <a:chOff x="5999965" y="3643067"/>
              <a:chExt cx="215109" cy="287587"/>
            </a:xfrm>
          </p:grpSpPr>
          <p:cxnSp>
            <p:nvCxnSpPr>
              <p:cNvPr id="112" name="Straight Connector 111"/>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5400000" flipH="1" flipV="1">
                <a:off x="5857884" y="3786190"/>
                <a:ext cx="285752"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rot="10800000" flipH="1" flipV="1">
                <a:off x="5999965" y="3643067"/>
                <a:ext cx="215107" cy="1834"/>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11" name="TextBox 110"/>
            <p:cNvSpPr txBox="1"/>
            <p:nvPr/>
          </p:nvSpPr>
          <p:spPr>
            <a:xfrm>
              <a:off x="4786314" y="3214686"/>
              <a:ext cx="1000132" cy="400110"/>
            </a:xfrm>
            <a:prstGeom prst="rect">
              <a:avLst/>
            </a:prstGeom>
            <a:noFill/>
          </p:spPr>
          <p:txBody>
            <a:bodyPr wrap="square" rtlCol="0">
              <a:spAutoFit/>
            </a:bodyPr>
            <a:lstStyle/>
            <a:p>
              <a:r>
                <a:rPr lang="en-GB" sz="1000" dirty="0" smtClean="0"/>
                <a:t>Handle custom event</a:t>
              </a:r>
              <a:endParaRPr lang="en-US" sz="1000" dirty="0" smtClean="0"/>
            </a:p>
          </p:txBody>
        </p:sp>
      </p:grpSp>
      <p:cxnSp>
        <p:nvCxnSpPr>
          <p:cNvPr id="115" name="Straight Arrow Connector 114"/>
          <p:cNvCxnSpPr/>
          <p:nvPr/>
        </p:nvCxnSpPr>
        <p:spPr>
          <a:xfrm rot="10800000">
            <a:off x="2786050" y="4000504"/>
            <a:ext cx="1071567"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2714612" y="4286256"/>
            <a:ext cx="2643206"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rot="10800000">
            <a:off x="2714612" y="5356237"/>
            <a:ext cx="2643206"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1357290" y="1428736"/>
            <a:ext cx="1000132" cy="857256"/>
            <a:chOff x="1357290" y="1500174"/>
            <a:chExt cx="1000132" cy="857256"/>
          </a:xfrm>
        </p:grpSpPr>
        <p:sp>
          <p:nvSpPr>
            <p:cNvPr id="50" name="TextBox 49"/>
            <p:cNvSpPr txBox="1"/>
            <p:nvPr/>
          </p:nvSpPr>
          <p:spPr>
            <a:xfrm>
              <a:off x="1357290" y="2095820"/>
              <a:ext cx="1000132" cy="261610"/>
            </a:xfrm>
            <a:prstGeom prst="rect">
              <a:avLst/>
            </a:prstGeom>
            <a:noFill/>
          </p:spPr>
          <p:txBody>
            <a:bodyPr wrap="square" rtlCol="0">
              <a:spAutoFit/>
            </a:bodyPr>
            <a:lstStyle/>
            <a:p>
              <a:r>
                <a:rPr lang="en-US" sz="1100" dirty="0" smtClean="0"/>
                <a:t>MyPage.aspx</a:t>
              </a:r>
              <a:endParaRPr lang="en-US" sz="1100" dirty="0"/>
            </a:p>
          </p:txBody>
        </p:sp>
        <p:pic>
          <p:nvPicPr>
            <p:cNvPr id="1026" name="Picture 2" descr="C:\Documents and Settings\Dave\Desktop\asp.png"/>
            <p:cNvPicPr>
              <a:picLocks noChangeAspect="1" noChangeArrowheads="1"/>
            </p:cNvPicPr>
            <p:nvPr/>
          </p:nvPicPr>
          <p:blipFill>
            <a:blip r:embed="rId2"/>
            <a:srcRect/>
            <a:stretch>
              <a:fillRect/>
            </a:stretch>
          </p:blipFill>
          <p:spPr bwMode="auto">
            <a:xfrm>
              <a:off x="1500166" y="1500174"/>
              <a:ext cx="523875" cy="561975"/>
            </a:xfrm>
            <a:prstGeom prst="rect">
              <a:avLst/>
            </a:prstGeom>
            <a:noFill/>
            <a:effectLst>
              <a:reflection blurRad="6350" stA="52000" endA="300" endPos="35000" dir="5400000" sy="-100000" algn="bl" rotWithShape="0"/>
            </a:effectLst>
          </p:spPr>
        </p:pic>
      </p:grpSp>
      <p:grpSp>
        <p:nvGrpSpPr>
          <p:cNvPr id="120" name="Group 119"/>
          <p:cNvGrpSpPr/>
          <p:nvPr/>
        </p:nvGrpSpPr>
        <p:grpSpPr>
          <a:xfrm>
            <a:off x="1214414" y="357166"/>
            <a:ext cx="1285884" cy="904552"/>
            <a:chOff x="1214414" y="428604"/>
            <a:chExt cx="1285884" cy="904552"/>
          </a:xfrm>
        </p:grpSpPr>
        <p:sp>
          <p:nvSpPr>
            <p:cNvPr id="38" name="TextBox 37"/>
            <p:cNvSpPr txBox="1"/>
            <p:nvPr/>
          </p:nvSpPr>
          <p:spPr>
            <a:xfrm>
              <a:off x="1214414" y="1071546"/>
              <a:ext cx="1285884" cy="261610"/>
            </a:xfrm>
            <a:prstGeom prst="rect">
              <a:avLst/>
            </a:prstGeom>
            <a:noFill/>
          </p:spPr>
          <p:txBody>
            <a:bodyPr wrap="square" rtlCol="0">
              <a:spAutoFit/>
            </a:bodyPr>
            <a:lstStyle/>
            <a:p>
              <a:r>
                <a:rPr lang="en-US" sz="1100" dirty="0" smtClean="0"/>
                <a:t>MasterPage.aspx</a:t>
              </a:r>
              <a:endParaRPr lang="en-US" sz="1100" dirty="0"/>
            </a:p>
          </p:txBody>
        </p:sp>
        <p:pic>
          <p:nvPicPr>
            <p:cNvPr id="119" name="Picture 2" descr="C:\Documents and Settings\Dave\Desktop\asp.png"/>
            <p:cNvPicPr>
              <a:picLocks noChangeAspect="1" noChangeArrowheads="1"/>
            </p:cNvPicPr>
            <p:nvPr/>
          </p:nvPicPr>
          <p:blipFill>
            <a:blip r:embed="rId2"/>
            <a:srcRect/>
            <a:stretch>
              <a:fillRect/>
            </a:stretch>
          </p:blipFill>
          <p:spPr bwMode="auto">
            <a:xfrm>
              <a:off x="1476357" y="428604"/>
              <a:ext cx="523875" cy="561975"/>
            </a:xfrm>
            <a:prstGeom prst="rect">
              <a:avLst/>
            </a:prstGeom>
            <a:noFill/>
            <a:effectLst>
              <a:reflection blurRad="6350" stA="52000" endA="300" endPos="35000" dir="5400000" sy="-100000" algn="bl" rotWithShape="0"/>
            </a:effectLst>
          </p:spPr>
        </p:pic>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p:cNvGrpSpPr/>
          <p:nvPr/>
        </p:nvGrpSpPr>
        <p:grpSpPr>
          <a:xfrm>
            <a:off x="571472" y="468134"/>
            <a:ext cx="1357322" cy="1317793"/>
            <a:chOff x="571472" y="825325"/>
            <a:chExt cx="1357322" cy="1317793"/>
          </a:xfrm>
        </p:grpSpPr>
        <p:grpSp>
          <p:nvGrpSpPr>
            <p:cNvPr id="3" name="Group 259"/>
            <p:cNvGrpSpPr/>
            <p:nvPr/>
          </p:nvGrpSpPr>
          <p:grpSpPr>
            <a:xfrm>
              <a:off x="571472" y="825325"/>
              <a:ext cx="1357322" cy="246221"/>
              <a:chOff x="142844" y="825325"/>
              <a:chExt cx="1357322" cy="246221"/>
            </a:xfrm>
          </p:grpSpPr>
          <p:cxnSp>
            <p:nvCxnSpPr>
              <p:cNvPr id="154" name="Straight Arrow Connector 153"/>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357158" y="825325"/>
                <a:ext cx="1082582" cy="246221"/>
              </a:xfrm>
              <a:prstGeom prst="rect">
                <a:avLst/>
              </a:prstGeom>
              <a:noFill/>
            </p:spPr>
            <p:txBody>
              <a:bodyPr wrap="square" rtlCol="0">
                <a:spAutoFit/>
              </a:bodyPr>
              <a:lstStyle/>
              <a:p>
                <a:pPr algn="r"/>
                <a:r>
                  <a:rPr lang="en-GB" sz="1000" b="1" dirty="0" err="1" smtClean="0"/>
                  <a:t>SetStateNew</a:t>
                </a:r>
                <a:endParaRPr lang="en-US" sz="1000" b="1" dirty="0"/>
              </a:p>
            </p:txBody>
          </p:sp>
        </p:grpSp>
        <p:cxnSp>
          <p:nvCxnSpPr>
            <p:cNvPr id="53" name="Straight Arrow Connector 52"/>
            <p:cNvCxnSpPr/>
            <p:nvPr/>
          </p:nvCxnSpPr>
          <p:spPr>
            <a:xfrm flipH="1">
              <a:off x="571472" y="2143117"/>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571472" y="2000240"/>
            <a:ext cx="1357322" cy="1285885"/>
            <a:chOff x="571472" y="825325"/>
            <a:chExt cx="1357322" cy="1285885"/>
          </a:xfrm>
        </p:grpSpPr>
        <p:grpSp>
          <p:nvGrpSpPr>
            <p:cNvPr id="61" name="Group 259"/>
            <p:cNvGrpSpPr/>
            <p:nvPr/>
          </p:nvGrpSpPr>
          <p:grpSpPr>
            <a:xfrm>
              <a:off x="571472" y="825325"/>
              <a:ext cx="1357322" cy="246221"/>
              <a:chOff x="142844" y="825325"/>
              <a:chExt cx="1357322" cy="246221"/>
            </a:xfrm>
          </p:grpSpPr>
          <p:cxnSp>
            <p:nvCxnSpPr>
              <p:cNvPr id="65" name="Straight Arrow Connector 64"/>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71472" y="825325"/>
                <a:ext cx="868268" cy="246221"/>
              </a:xfrm>
              <a:prstGeom prst="rect">
                <a:avLst/>
              </a:prstGeom>
              <a:noFill/>
            </p:spPr>
            <p:txBody>
              <a:bodyPr wrap="square" rtlCol="0">
                <a:spAutoFit/>
              </a:bodyPr>
              <a:lstStyle/>
              <a:p>
                <a:pPr algn="r"/>
                <a:r>
                  <a:rPr lang="en-GB" sz="1000" b="1" dirty="0" err="1" smtClean="0"/>
                  <a:t>SetStateEdit</a:t>
                </a:r>
                <a:endParaRPr lang="en-US" sz="1000" b="1" dirty="0"/>
              </a:p>
            </p:txBody>
          </p:sp>
        </p:grpSp>
        <p:cxnSp>
          <p:nvCxnSpPr>
            <p:cNvPr id="62" name="Straight Arrow Connector 61"/>
            <p:cNvCxnSpPr/>
            <p:nvPr/>
          </p:nvCxnSpPr>
          <p:spPr>
            <a:xfrm flipH="1">
              <a:off x="571472" y="2111209"/>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03" name="Group 102"/>
          <p:cNvGrpSpPr/>
          <p:nvPr/>
        </p:nvGrpSpPr>
        <p:grpSpPr>
          <a:xfrm>
            <a:off x="571472" y="3429000"/>
            <a:ext cx="1357322" cy="1285885"/>
            <a:chOff x="571472" y="825325"/>
            <a:chExt cx="1357322" cy="1285885"/>
          </a:xfrm>
        </p:grpSpPr>
        <p:grpSp>
          <p:nvGrpSpPr>
            <p:cNvPr id="104" name="Group 259"/>
            <p:cNvGrpSpPr/>
            <p:nvPr/>
          </p:nvGrpSpPr>
          <p:grpSpPr>
            <a:xfrm>
              <a:off x="571472" y="825325"/>
              <a:ext cx="1357322" cy="246221"/>
              <a:chOff x="142844" y="825325"/>
              <a:chExt cx="1357322" cy="246221"/>
            </a:xfrm>
          </p:grpSpPr>
          <p:cxnSp>
            <p:nvCxnSpPr>
              <p:cNvPr id="106" name="Straight Arrow Connector 105"/>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357158" y="825325"/>
                <a:ext cx="1082582" cy="246221"/>
              </a:xfrm>
              <a:prstGeom prst="rect">
                <a:avLst/>
              </a:prstGeom>
              <a:noFill/>
            </p:spPr>
            <p:txBody>
              <a:bodyPr wrap="square" rtlCol="0">
                <a:spAutoFit/>
              </a:bodyPr>
              <a:lstStyle/>
              <a:p>
                <a:pPr algn="r"/>
                <a:r>
                  <a:rPr lang="en-GB" sz="1000" b="1" dirty="0" err="1" smtClean="0"/>
                  <a:t>SetStateDelete</a:t>
                </a:r>
                <a:endParaRPr lang="en-US" sz="1000" b="1" dirty="0"/>
              </a:p>
            </p:txBody>
          </p:sp>
        </p:grpSp>
        <p:cxnSp>
          <p:nvCxnSpPr>
            <p:cNvPr id="105" name="Straight Arrow Connector 104"/>
            <p:cNvCxnSpPr/>
            <p:nvPr/>
          </p:nvCxnSpPr>
          <p:spPr>
            <a:xfrm flipH="1">
              <a:off x="571472" y="2111209"/>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4857752" y="71414"/>
            <a:ext cx="1071570" cy="6643710"/>
            <a:chOff x="4857752" y="71414"/>
            <a:chExt cx="1071570" cy="6643710"/>
          </a:xfrm>
        </p:grpSpPr>
        <p:grpSp>
          <p:nvGrpSpPr>
            <p:cNvPr id="89" name="Group 88"/>
            <p:cNvGrpSpPr/>
            <p:nvPr/>
          </p:nvGrpSpPr>
          <p:grpSpPr>
            <a:xfrm>
              <a:off x="4857752" y="71414"/>
              <a:ext cx="1071570" cy="6643710"/>
              <a:chOff x="2786050" y="71414"/>
              <a:chExt cx="1071570" cy="6643710"/>
            </a:xfrm>
          </p:grpSpPr>
          <p:grpSp>
            <p:nvGrpSpPr>
              <p:cNvPr id="90" name="Group 70"/>
              <p:cNvGrpSpPr/>
              <p:nvPr/>
            </p:nvGrpSpPr>
            <p:grpSpPr>
              <a:xfrm>
                <a:off x="2786050" y="71414"/>
                <a:ext cx="1071570" cy="6643710"/>
                <a:chOff x="7715272" y="357166"/>
                <a:chExt cx="1071570" cy="6643710"/>
              </a:xfrm>
            </p:grpSpPr>
            <p:sp>
              <p:nvSpPr>
                <p:cNvPr id="92" name="Round Diagonal Corner Rectangle 91"/>
                <p:cNvSpPr/>
                <p:nvPr/>
              </p:nvSpPr>
              <p:spPr>
                <a:xfrm>
                  <a:off x="7715272" y="357166"/>
                  <a:ext cx="1071570"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ISelectedItem</a:t>
                  </a:r>
                  <a:endParaRPr lang="en-GB" sz="1000" dirty="0" smtClean="0">
                    <a:solidFill>
                      <a:schemeClr val="tx1"/>
                    </a:solidFill>
                  </a:endParaRPr>
                </a:p>
                <a:p>
                  <a:pPr algn="ctr"/>
                  <a:r>
                    <a:rPr lang="en-GB" sz="1000" dirty="0" smtClean="0">
                      <a:solidFill>
                        <a:schemeClr val="tx1"/>
                      </a:solidFill>
                    </a:rPr>
                    <a:t>Provider</a:t>
                  </a:r>
                  <a:endParaRPr lang="en-US" sz="1000" dirty="0">
                    <a:solidFill>
                      <a:schemeClr val="tx1"/>
                    </a:solidFill>
                  </a:endParaRPr>
                </a:p>
              </p:txBody>
            </p:sp>
            <p:cxnSp>
              <p:nvCxnSpPr>
                <p:cNvPr id="93" name="Straight Connector 92"/>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91" name="Rectangle 90"/>
              <p:cNvSpPr/>
              <p:nvPr/>
            </p:nvSpPr>
            <p:spPr>
              <a:xfrm flipH="1">
                <a:off x="3286113" y="2912897"/>
                <a:ext cx="71440" cy="2303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30" name="Rectangle 129"/>
            <p:cNvSpPr/>
            <p:nvPr/>
          </p:nvSpPr>
          <p:spPr>
            <a:xfrm flipH="1">
              <a:off x="5357818" y="4357694"/>
              <a:ext cx="71440" cy="2303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99" name="Group 98"/>
          <p:cNvGrpSpPr/>
          <p:nvPr/>
        </p:nvGrpSpPr>
        <p:grpSpPr>
          <a:xfrm>
            <a:off x="6357950" y="71414"/>
            <a:ext cx="1071570" cy="6643710"/>
            <a:chOff x="4857752" y="71414"/>
            <a:chExt cx="1071570" cy="6643710"/>
          </a:xfrm>
        </p:grpSpPr>
        <p:grpSp>
          <p:nvGrpSpPr>
            <p:cNvPr id="100" name="Group 88"/>
            <p:cNvGrpSpPr/>
            <p:nvPr/>
          </p:nvGrpSpPr>
          <p:grpSpPr>
            <a:xfrm>
              <a:off x="4857752" y="71414"/>
              <a:ext cx="1071570" cy="6643710"/>
              <a:chOff x="2786050" y="71414"/>
              <a:chExt cx="1071570" cy="6643710"/>
            </a:xfrm>
          </p:grpSpPr>
          <p:grpSp>
            <p:nvGrpSpPr>
              <p:cNvPr id="136" name="Group 70"/>
              <p:cNvGrpSpPr/>
              <p:nvPr/>
            </p:nvGrpSpPr>
            <p:grpSpPr>
              <a:xfrm>
                <a:off x="2786050" y="71414"/>
                <a:ext cx="1071570" cy="6643710"/>
                <a:chOff x="7715272" y="357166"/>
                <a:chExt cx="1071570" cy="6643710"/>
              </a:xfrm>
            </p:grpSpPr>
            <p:sp>
              <p:nvSpPr>
                <p:cNvPr id="138" name="Round Diagonal Corner Rectangle 137"/>
                <p:cNvSpPr/>
                <p:nvPr/>
              </p:nvSpPr>
              <p:spPr>
                <a:xfrm>
                  <a:off x="7715272" y="357166"/>
                  <a:ext cx="1071570"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a:t>
                  </a:r>
                </a:p>
                <a:p>
                  <a:pPr algn="ctr"/>
                  <a:r>
                    <a:rPr lang="en-GB" sz="1000" dirty="0" smtClean="0">
                      <a:solidFill>
                        <a:schemeClr val="tx1"/>
                      </a:solidFill>
                    </a:rPr>
                    <a:t>Administrator</a:t>
                  </a:r>
                  <a:endParaRPr lang="en-US" sz="1000" dirty="0">
                    <a:solidFill>
                      <a:schemeClr val="tx1"/>
                    </a:solidFill>
                  </a:endParaRPr>
                </a:p>
              </p:txBody>
            </p:sp>
            <p:cxnSp>
              <p:nvCxnSpPr>
                <p:cNvPr id="139" name="Straight Connector 138"/>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flipH="1">
                <a:off x="3286113" y="2912897"/>
                <a:ext cx="71440" cy="2303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35" name="Rectangle 134"/>
            <p:cNvSpPr/>
            <p:nvPr/>
          </p:nvSpPr>
          <p:spPr>
            <a:xfrm flipH="1">
              <a:off x="5357818" y="4357694"/>
              <a:ext cx="71440" cy="2303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40" name="Group 59"/>
          <p:cNvGrpSpPr/>
          <p:nvPr/>
        </p:nvGrpSpPr>
        <p:grpSpPr>
          <a:xfrm>
            <a:off x="2000232" y="642918"/>
            <a:ext cx="1714512" cy="400110"/>
            <a:chOff x="4572000" y="3182382"/>
            <a:chExt cx="1714512" cy="400110"/>
          </a:xfrm>
        </p:grpSpPr>
        <p:grpSp>
          <p:nvGrpSpPr>
            <p:cNvPr id="141" name="Group 62"/>
            <p:cNvGrpSpPr/>
            <p:nvPr/>
          </p:nvGrpSpPr>
          <p:grpSpPr>
            <a:xfrm flipH="1" flipV="1">
              <a:off x="4572000" y="3285729"/>
              <a:ext cx="215109" cy="253854"/>
              <a:chOff x="5999170" y="3760489"/>
              <a:chExt cx="215906" cy="170165"/>
            </a:xfrm>
          </p:grpSpPr>
          <p:cxnSp>
            <p:nvCxnSpPr>
              <p:cNvPr id="143" name="Straight Connector 142"/>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5400000" flipH="1" flipV="1">
                <a:off x="5915145" y="3844514"/>
                <a:ext cx="168847"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6000762" y="3760489"/>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42" name="TextBox 141"/>
            <p:cNvSpPr txBox="1"/>
            <p:nvPr/>
          </p:nvSpPr>
          <p:spPr>
            <a:xfrm>
              <a:off x="4786314" y="3182382"/>
              <a:ext cx="1500198" cy="400110"/>
            </a:xfrm>
            <a:prstGeom prst="rect">
              <a:avLst/>
            </a:prstGeom>
            <a:noFill/>
          </p:spPr>
          <p:txBody>
            <a:bodyPr wrap="square" rtlCol="0">
              <a:spAutoFit/>
            </a:bodyPr>
            <a:lstStyle/>
            <a:p>
              <a:r>
                <a:rPr lang="en-GB" sz="1000" dirty="0" smtClean="0">
                  <a:solidFill>
                    <a:srgbClr val="0000FF"/>
                  </a:solidFill>
                </a:rPr>
                <a:t>_</a:t>
              </a:r>
              <a:r>
                <a:rPr lang="en-GB" sz="1000" dirty="0" err="1" smtClean="0">
                  <a:solidFill>
                    <a:srgbClr val="0000FF"/>
                  </a:solidFill>
                </a:rPr>
                <a:t>stateNewYN</a:t>
              </a:r>
              <a:r>
                <a:rPr lang="en-GB" sz="1000" dirty="0" smtClean="0">
                  <a:solidFill>
                    <a:srgbClr val="0000FF"/>
                  </a:solidFill>
                </a:rPr>
                <a:t> = true</a:t>
              </a:r>
            </a:p>
            <a:p>
              <a:r>
                <a:rPr lang="en-GB" sz="1000" dirty="0" smtClean="0">
                  <a:solidFill>
                    <a:srgbClr val="0000FF"/>
                  </a:solidFill>
                </a:rPr>
                <a:t>_</a:t>
              </a:r>
              <a:r>
                <a:rPr lang="en-GB" sz="1000" dirty="0" err="1" smtClean="0">
                  <a:solidFill>
                    <a:srgbClr val="0000FF"/>
                  </a:solidFill>
                </a:rPr>
                <a:t>stateEditYN</a:t>
              </a:r>
              <a:r>
                <a:rPr lang="en-GB" sz="1000" dirty="0" smtClean="0">
                  <a:solidFill>
                    <a:srgbClr val="0000FF"/>
                  </a:solidFill>
                </a:rPr>
                <a:t> = false</a:t>
              </a:r>
              <a:endParaRPr lang="en-US" sz="1000" dirty="0" smtClean="0">
                <a:solidFill>
                  <a:srgbClr val="0000FF"/>
                </a:solidFill>
              </a:endParaRPr>
            </a:p>
          </p:txBody>
        </p:sp>
      </p:grpSp>
      <p:grpSp>
        <p:nvGrpSpPr>
          <p:cNvPr id="146" name="Group 59"/>
          <p:cNvGrpSpPr/>
          <p:nvPr/>
        </p:nvGrpSpPr>
        <p:grpSpPr>
          <a:xfrm>
            <a:off x="2000232" y="1103455"/>
            <a:ext cx="1714512" cy="253854"/>
            <a:chOff x="4572000" y="3285729"/>
            <a:chExt cx="1714512" cy="253854"/>
          </a:xfrm>
        </p:grpSpPr>
        <p:grpSp>
          <p:nvGrpSpPr>
            <p:cNvPr id="147" name="Group 62"/>
            <p:cNvGrpSpPr/>
            <p:nvPr/>
          </p:nvGrpSpPr>
          <p:grpSpPr>
            <a:xfrm flipH="1" flipV="1">
              <a:off x="4572000" y="3285729"/>
              <a:ext cx="215109" cy="253854"/>
              <a:chOff x="5999170" y="3760489"/>
              <a:chExt cx="215906" cy="170165"/>
            </a:xfrm>
          </p:grpSpPr>
          <p:cxnSp>
            <p:nvCxnSpPr>
              <p:cNvPr id="149" name="Straight Connector 148"/>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5400000" flipH="1" flipV="1">
                <a:off x="5915145" y="3844514"/>
                <a:ext cx="168847"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6000762" y="3760489"/>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48" name="TextBox 147"/>
            <p:cNvSpPr txBox="1"/>
            <p:nvPr/>
          </p:nvSpPr>
          <p:spPr>
            <a:xfrm>
              <a:off x="4786314" y="3293351"/>
              <a:ext cx="1500198" cy="246221"/>
            </a:xfrm>
            <a:prstGeom prst="rect">
              <a:avLst/>
            </a:prstGeom>
            <a:noFill/>
          </p:spPr>
          <p:txBody>
            <a:bodyPr wrap="square" rtlCol="0">
              <a:spAutoFit/>
            </a:bodyPr>
            <a:lstStyle/>
            <a:p>
              <a:r>
                <a:rPr lang="en-GB" sz="1000" dirty="0" err="1" smtClean="0"/>
                <a:t>DoNew</a:t>
              </a:r>
              <a:r>
                <a:rPr lang="en-GB" sz="1000" dirty="0" smtClean="0"/>
                <a:t>()</a:t>
              </a:r>
              <a:endParaRPr lang="en-US" sz="1000" dirty="0" smtClean="0"/>
            </a:p>
          </p:txBody>
        </p:sp>
      </p:grpSp>
      <p:grpSp>
        <p:nvGrpSpPr>
          <p:cNvPr id="152" name="Group 151"/>
          <p:cNvGrpSpPr/>
          <p:nvPr/>
        </p:nvGrpSpPr>
        <p:grpSpPr>
          <a:xfrm>
            <a:off x="1857356" y="1357299"/>
            <a:ext cx="1785950" cy="357188"/>
            <a:chOff x="2357422" y="2928934"/>
            <a:chExt cx="1785950" cy="357188"/>
          </a:xfrm>
        </p:grpSpPr>
        <p:cxnSp>
          <p:nvCxnSpPr>
            <p:cNvPr id="153" name="Straight Arrow Connector 152"/>
            <p:cNvCxnSpPr/>
            <p:nvPr/>
          </p:nvCxnSpPr>
          <p:spPr>
            <a:xfrm flipV="1">
              <a:off x="2500298" y="3143247"/>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2357422" y="2928934"/>
              <a:ext cx="1714512" cy="246221"/>
            </a:xfrm>
            <a:prstGeom prst="rect">
              <a:avLst/>
            </a:prstGeom>
            <a:noFill/>
          </p:spPr>
          <p:txBody>
            <a:bodyPr wrap="square" rtlCol="0">
              <a:spAutoFit/>
            </a:bodyPr>
            <a:lstStyle/>
            <a:p>
              <a:pPr algn="r"/>
              <a:r>
                <a:rPr lang="en-GB" sz="1000" dirty="0" err="1" smtClean="0"/>
                <a:t>SetDialogReadOnly</a:t>
              </a:r>
              <a:r>
                <a:rPr lang="en-GB" sz="1000" dirty="0" smtClean="0"/>
                <a:t>(false)</a:t>
              </a:r>
              <a:endParaRPr lang="en-US" sz="1000" dirty="0"/>
            </a:p>
          </p:txBody>
        </p:sp>
        <p:cxnSp>
          <p:nvCxnSpPr>
            <p:cNvPr id="157" name="Straight Arrow Connector 156"/>
            <p:cNvCxnSpPr/>
            <p:nvPr/>
          </p:nvCxnSpPr>
          <p:spPr>
            <a:xfrm rot="10800000" flipV="1">
              <a:off x="2500298" y="3286121"/>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61" name="Group 59"/>
          <p:cNvGrpSpPr/>
          <p:nvPr/>
        </p:nvGrpSpPr>
        <p:grpSpPr>
          <a:xfrm>
            <a:off x="2000232" y="2143117"/>
            <a:ext cx="1714512" cy="400110"/>
            <a:chOff x="4572000" y="3182382"/>
            <a:chExt cx="1714512" cy="400110"/>
          </a:xfrm>
        </p:grpSpPr>
        <p:grpSp>
          <p:nvGrpSpPr>
            <p:cNvPr id="162" name="Group 62"/>
            <p:cNvGrpSpPr/>
            <p:nvPr/>
          </p:nvGrpSpPr>
          <p:grpSpPr>
            <a:xfrm flipH="1" flipV="1">
              <a:off x="4572000" y="3285729"/>
              <a:ext cx="215109" cy="253854"/>
              <a:chOff x="5999170" y="3760489"/>
              <a:chExt cx="215906" cy="170165"/>
            </a:xfrm>
          </p:grpSpPr>
          <p:cxnSp>
            <p:nvCxnSpPr>
              <p:cNvPr id="164" name="Straight Connector 163"/>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flipH="1" flipV="1">
                <a:off x="5915145" y="3844514"/>
                <a:ext cx="168847"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a:off x="6000762" y="3760489"/>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63" name="TextBox 162"/>
            <p:cNvSpPr txBox="1"/>
            <p:nvPr/>
          </p:nvSpPr>
          <p:spPr>
            <a:xfrm>
              <a:off x="4786314" y="3182382"/>
              <a:ext cx="1500198" cy="400110"/>
            </a:xfrm>
            <a:prstGeom prst="rect">
              <a:avLst/>
            </a:prstGeom>
            <a:noFill/>
          </p:spPr>
          <p:txBody>
            <a:bodyPr wrap="square" rtlCol="0">
              <a:spAutoFit/>
            </a:bodyPr>
            <a:lstStyle/>
            <a:p>
              <a:r>
                <a:rPr lang="en-GB" sz="1000" dirty="0" smtClean="0">
                  <a:solidFill>
                    <a:srgbClr val="0000FF"/>
                  </a:solidFill>
                </a:rPr>
                <a:t>_</a:t>
              </a:r>
              <a:r>
                <a:rPr lang="en-GB" sz="1000" dirty="0" err="1" smtClean="0">
                  <a:solidFill>
                    <a:srgbClr val="0000FF"/>
                  </a:solidFill>
                </a:rPr>
                <a:t>stateNewYN</a:t>
              </a:r>
              <a:r>
                <a:rPr lang="en-GB" sz="1000" dirty="0" smtClean="0">
                  <a:solidFill>
                    <a:srgbClr val="0000FF"/>
                  </a:solidFill>
                </a:rPr>
                <a:t> = false</a:t>
              </a:r>
            </a:p>
            <a:p>
              <a:r>
                <a:rPr lang="en-GB" sz="1000" dirty="0" smtClean="0">
                  <a:solidFill>
                    <a:srgbClr val="0000FF"/>
                  </a:solidFill>
                </a:rPr>
                <a:t>_</a:t>
              </a:r>
              <a:r>
                <a:rPr lang="en-GB" sz="1000" dirty="0" err="1" smtClean="0">
                  <a:solidFill>
                    <a:srgbClr val="0000FF"/>
                  </a:solidFill>
                </a:rPr>
                <a:t>stateEditYN</a:t>
              </a:r>
              <a:r>
                <a:rPr lang="en-GB" sz="1000" dirty="0" smtClean="0">
                  <a:solidFill>
                    <a:srgbClr val="0000FF"/>
                  </a:solidFill>
                </a:rPr>
                <a:t> = true</a:t>
              </a:r>
              <a:endParaRPr lang="en-US" sz="1000" dirty="0" smtClean="0">
                <a:solidFill>
                  <a:srgbClr val="0000FF"/>
                </a:solidFill>
              </a:endParaRPr>
            </a:p>
          </p:txBody>
        </p:sp>
      </p:grpSp>
      <p:grpSp>
        <p:nvGrpSpPr>
          <p:cNvPr id="167" name="Group 59"/>
          <p:cNvGrpSpPr/>
          <p:nvPr/>
        </p:nvGrpSpPr>
        <p:grpSpPr>
          <a:xfrm>
            <a:off x="2000232" y="2603654"/>
            <a:ext cx="1714512" cy="253854"/>
            <a:chOff x="4572000" y="3285729"/>
            <a:chExt cx="1714512" cy="253854"/>
          </a:xfrm>
        </p:grpSpPr>
        <p:grpSp>
          <p:nvGrpSpPr>
            <p:cNvPr id="168" name="Group 62"/>
            <p:cNvGrpSpPr/>
            <p:nvPr/>
          </p:nvGrpSpPr>
          <p:grpSpPr>
            <a:xfrm flipH="1" flipV="1">
              <a:off x="4572000" y="3285729"/>
              <a:ext cx="215109" cy="253854"/>
              <a:chOff x="5999170" y="3760489"/>
              <a:chExt cx="215906" cy="170165"/>
            </a:xfrm>
          </p:grpSpPr>
          <p:cxnSp>
            <p:nvCxnSpPr>
              <p:cNvPr id="170" name="Straight Connector 169"/>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rot="5400000" flipH="1" flipV="1">
                <a:off x="5915145" y="3844514"/>
                <a:ext cx="168847"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a:off x="6000762" y="3760489"/>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69" name="TextBox 168"/>
            <p:cNvSpPr txBox="1"/>
            <p:nvPr/>
          </p:nvSpPr>
          <p:spPr>
            <a:xfrm>
              <a:off x="4786314" y="3293351"/>
              <a:ext cx="1500198" cy="246221"/>
            </a:xfrm>
            <a:prstGeom prst="rect">
              <a:avLst/>
            </a:prstGeom>
            <a:noFill/>
          </p:spPr>
          <p:txBody>
            <a:bodyPr wrap="square" rtlCol="0">
              <a:spAutoFit/>
            </a:bodyPr>
            <a:lstStyle/>
            <a:p>
              <a:r>
                <a:rPr lang="en-GB" sz="1000" dirty="0" err="1" smtClean="0"/>
                <a:t>DoEdit</a:t>
              </a:r>
              <a:r>
                <a:rPr lang="en-GB" sz="1000" dirty="0" smtClean="0"/>
                <a:t>()</a:t>
              </a:r>
              <a:endParaRPr lang="en-US" sz="1000" dirty="0" smtClean="0"/>
            </a:p>
          </p:txBody>
        </p:sp>
      </p:grpSp>
      <p:grpSp>
        <p:nvGrpSpPr>
          <p:cNvPr id="173" name="Group 172"/>
          <p:cNvGrpSpPr/>
          <p:nvPr/>
        </p:nvGrpSpPr>
        <p:grpSpPr>
          <a:xfrm>
            <a:off x="1857356" y="2857498"/>
            <a:ext cx="1785950" cy="357188"/>
            <a:chOff x="2357422" y="2928934"/>
            <a:chExt cx="1785950" cy="357188"/>
          </a:xfrm>
        </p:grpSpPr>
        <p:cxnSp>
          <p:nvCxnSpPr>
            <p:cNvPr id="174" name="Straight Arrow Connector 173"/>
            <p:cNvCxnSpPr/>
            <p:nvPr/>
          </p:nvCxnSpPr>
          <p:spPr>
            <a:xfrm flipV="1">
              <a:off x="2500298" y="3143247"/>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75" name="TextBox 174"/>
            <p:cNvSpPr txBox="1"/>
            <p:nvPr/>
          </p:nvSpPr>
          <p:spPr>
            <a:xfrm>
              <a:off x="2357422" y="2928934"/>
              <a:ext cx="1714512" cy="246221"/>
            </a:xfrm>
            <a:prstGeom prst="rect">
              <a:avLst/>
            </a:prstGeom>
            <a:noFill/>
          </p:spPr>
          <p:txBody>
            <a:bodyPr wrap="square" rtlCol="0">
              <a:spAutoFit/>
            </a:bodyPr>
            <a:lstStyle/>
            <a:p>
              <a:pPr algn="r"/>
              <a:r>
                <a:rPr lang="en-GB" sz="1000" dirty="0" err="1" smtClean="0"/>
                <a:t>SetDialogReadOnly</a:t>
              </a:r>
              <a:r>
                <a:rPr lang="en-GB" sz="1000" dirty="0" smtClean="0"/>
                <a:t>(false)</a:t>
              </a:r>
              <a:endParaRPr lang="en-US" sz="1000" dirty="0"/>
            </a:p>
          </p:txBody>
        </p:sp>
        <p:cxnSp>
          <p:nvCxnSpPr>
            <p:cNvPr id="176" name="Straight Arrow Connector 175"/>
            <p:cNvCxnSpPr/>
            <p:nvPr/>
          </p:nvCxnSpPr>
          <p:spPr>
            <a:xfrm rot="10800000" flipV="1">
              <a:off x="2500298" y="3286121"/>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77" name="Group 59"/>
          <p:cNvGrpSpPr/>
          <p:nvPr/>
        </p:nvGrpSpPr>
        <p:grpSpPr>
          <a:xfrm>
            <a:off x="2000232" y="3571877"/>
            <a:ext cx="1714512" cy="400110"/>
            <a:chOff x="4572000" y="3182382"/>
            <a:chExt cx="1714512" cy="400110"/>
          </a:xfrm>
        </p:grpSpPr>
        <p:grpSp>
          <p:nvGrpSpPr>
            <p:cNvPr id="178" name="Group 62"/>
            <p:cNvGrpSpPr/>
            <p:nvPr/>
          </p:nvGrpSpPr>
          <p:grpSpPr>
            <a:xfrm flipH="1" flipV="1">
              <a:off x="4572000" y="3285729"/>
              <a:ext cx="215109" cy="253854"/>
              <a:chOff x="5999170" y="3760489"/>
              <a:chExt cx="215906" cy="170165"/>
            </a:xfrm>
          </p:grpSpPr>
          <p:cxnSp>
            <p:nvCxnSpPr>
              <p:cNvPr id="180" name="Straight Connector 179"/>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flipH="1" flipV="1">
                <a:off x="5915145" y="3844514"/>
                <a:ext cx="168847"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a:off x="6000762" y="3760489"/>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79" name="TextBox 178"/>
            <p:cNvSpPr txBox="1"/>
            <p:nvPr/>
          </p:nvSpPr>
          <p:spPr>
            <a:xfrm>
              <a:off x="4786314" y="3182382"/>
              <a:ext cx="1500198" cy="400110"/>
            </a:xfrm>
            <a:prstGeom prst="rect">
              <a:avLst/>
            </a:prstGeom>
            <a:noFill/>
          </p:spPr>
          <p:txBody>
            <a:bodyPr wrap="square" rtlCol="0">
              <a:spAutoFit/>
            </a:bodyPr>
            <a:lstStyle/>
            <a:p>
              <a:r>
                <a:rPr lang="en-GB" sz="1000" dirty="0" smtClean="0">
                  <a:solidFill>
                    <a:srgbClr val="0000FF"/>
                  </a:solidFill>
                </a:rPr>
                <a:t>_</a:t>
              </a:r>
              <a:r>
                <a:rPr lang="en-GB" sz="1000" dirty="0" err="1" smtClean="0">
                  <a:solidFill>
                    <a:srgbClr val="0000FF"/>
                  </a:solidFill>
                </a:rPr>
                <a:t>stateNewYN</a:t>
              </a:r>
              <a:r>
                <a:rPr lang="en-GB" sz="1000" dirty="0" smtClean="0">
                  <a:solidFill>
                    <a:srgbClr val="0000FF"/>
                  </a:solidFill>
                </a:rPr>
                <a:t> = false</a:t>
              </a:r>
            </a:p>
            <a:p>
              <a:r>
                <a:rPr lang="en-GB" sz="1000" dirty="0" smtClean="0">
                  <a:solidFill>
                    <a:srgbClr val="0000FF"/>
                  </a:solidFill>
                </a:rPr>
                <a:t>_</a:t>
              </a:r>
              <a:r>
                <a:rPr lang="en-GB" sz="1000" dirty="0" err="1" smtClean="0">
                  <a:solidFill>
                    <a:srgbClr val="0000FF"/>
                  </a:solidFill>
                </a:rPr>
                <a:t>stateEditYN</a:t>
              </a:r>
              <a:r>
                <a:rPr lang="en-GB" sz="1000" dirty="0" smtClean="0">
                  <a:solidFill>
                    <a:srgbClr val="0000FF"/>
                  </a:solidFill>
                </a:rPr>
                <a:t> = false</a:t>
              </a:r>
              <a:endParaRPr lang="en-US" sz="1000" dirty="0" smtClean="0">
                <a:solidFill>
                  <a:srgbClr val="0000FF"/>
                </a:solidFill>
              </a:endParaRPr>
            </a:p>
          </p:txBody>
        </p:sp>
      </p:grpSp>
      <p:grpSp>
        <p:nvGrpSpPr>
          <p:cNvPr id="184" name="Group 59"/>
          <p:cNvGrpSpPr/>
          <p:nvPr/>
        </p:nvGrpSpPr>
        <p:grpSpPr>
          <a:xfrm>
            <a:off x="2000232" y="4032414"/>
            <a:ext cx="1714512" cy="253854"/>
            <a:chOff x="4572000" y="3285729"/>
            <a:chExt cx="1714512" cy="253854"/>
          </a:xfrm>
        </p:grpSpPr>
        <p:grpSp>
          <p:nvGrpSpPr>
            <p:cNvPr id="185" name="Group 62"/>
            <p:cNvGrpSpPr/>
            <p:nvPr/>
          </p:nvGrpSpPr>
          <p:grpSpPr>
            <a:xfrm flipH="1" flipV="1">
              <a:off x="4572000" y="3285729"/>
              <a:ext cx="215109" cy="253854"/>
              <a:chOff x="5999170" y="3760489"/>
              <a:chExt cx="215906" cy="170165"/>
            </a:xfrm>
          </p:grpSpPr>
          <p:cxnSp>
            <p:nvCxnSpPr>
              <p:cNvPr id="187" name="Straight Connector 186"/>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5400000" flipH="1" flipV="1">
                <a:off x="5915145" y="3844514"/>
                <a:ext cx="168847"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6000762" y="3760489"/>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86" name="TextBox 185"/>
            <p:cNvSpPr txBox="1"/>
            <p:nvPr/>
          </p:nvSpPr>
          <p:spPr>
            <a:xfrm>
              <a:off x="4786314" y="3293351"/>
              <a:ext cx="1500198" cy="246221"/>
            </a:xfrm>
            <a:prstGeom prst="rect">
              <a:avLst/>
            </a:prstGeom>
            <a:noFill/>
          </p:spPr>
          <p:txBody>
            <a:bodyPr wrap="square" rtlCol="0">
              <a:spAutoFit/>
            </a:bodyPr>
            <a:lstStyle/>
            <a:p>
              <a:r>
                <a:rPr lang="en-GB" sz="1000" dirty="0" err="1" smtClean="0"/>
                <a:t>DoDelete</a:t>
              </a:r>
              <a:r>
                <a:rPr lang="en-GB" sz="1000" dirty="0" smtClean="0"/>
                <a:t>()</a:t>
              </a:r>
              <a:endParaRPr lang="en-US" sz="1000" dirty="0" smtClean="0"/>
            </a:p>
          </p:txBody>
        </p:sp>
      </p:grpSp>
      <p:grpSp>
        <p:nvGrpSpPr>
          <p:cNvPr id="190" name="Group 189"/>
          <p:cNvGrpSpPr/>
          <p:nvPr/>
        </p:nvGrpSpPr>
        <p:grpSpPr>
          <a:xfrm>
            <a:off x="1857356" y="4286258"/>
            <a:ext cx="1785950" cy="357188"/>
            <a:chOff x="2357422" y="2928934"/>
            <a:chExt cx="1785950" cy="357188"/>
          </a:xfrm>
        </p:grpSpPr>
        <p:cxnSp>
          <p:nvCxnSpPr>
            <p:cNvPr id="191" name="Straight Arrow Connector 190"/>
            <p:cNvCxnSpPr/>
            <p:nvPr/>
          </p:nvCxnSpPr>
          <p:spPr>
            <a:xfrm flipV="1">
              <a:off x="2500298" y="3143247"/>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92" name="TextBox 191"/>
            <p:cNvSpPr txBox="1"/>
            <p:nvPr/>
          </p:nvSpPr>
          <p:spPr>
            <a:xfrm>
              <a:off x="2357422" y="2928934"/>
              <a:ext cx="1714512" cy="246221"/>
            </a:xfrm>
            <a:prstGeom prst="rect">
              <a:avLst/>
            </a:prstGeom>
            <a:noFill/>
          </p:spPr>
          <p:txBody>
            <a:bodyPr wrap="square" rtlCol="0">
              <a:spAutoFit/>
            </a:bodyPr>
            <a:lstStyle/>
            <a:p>
              <a:pPr algn="r"/>
              <a:r>
                <a:rPr lang="en-GB" sz="1000" dirty="0" err="1" smtClean="0"/>
                <a:t>SetDialogReadOnly</a:t>
              </a:r>
              <a:r>
                <a:rPr lang="en-GB" sz="1000" dirty="0" smtClean="0"/>
                <a:t>(true)</a:t>
              </a:r>
              <a:endParaRPr lang="en-US" sz="1000" dirty="0"/>
            </a:p>
          </p:txBody>
        </p:sp>
        <p:cxnSp>
          <p:nvCxnSpPr>
            <p:cNvPr id="193" name="Straight Arrow Connector 192"/>
            <p:cNvCxnSpPr/>
            <p:nvPr/>
          </p:nvCxnSpPr>
          <p:spPr>
            <a:xfrm rot="10800000" flipV="1">
              <a:off x="2500298" y="3286121"/>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96" name="Group 195"/>
          <p:cNvGrpSpPr/>
          <p:nvPr/>
        </p:nvGrpSpPr>
        <p:grpSpPr>
          <a:xfrm>
            <a:off x="571472" y="4857760"/>
            <a:ext cx="1357322" cy="928695"/>
            <a:chOff x="571472" y="825325"/>
            <a:chExt cx="1357322" cy="928695"/>
          </a:xfrm>
        </p:grpSpPr>
        <p:grpSp>
          <p:nvGrpSpPr>
            <p:cNvPr id="197" name="Group 259"/>
            <p:cNvGrpSpPr/>
            <p:nvPr/>
          </p:nvGrpSpPr>
          <p:grpSpPr>
            <a:xfrm>
              <a:off x="571472" y="825325"/>
              <a:ext cx="1357322" cy="246221"/>
              <a:chOff x="142844" y="825325"/>
              <a:chExt cx="1357322" cy="246221"/>
            </a:xfrm>
          </p:grpSpPr>
          <p:cxnSp>
            <p:nvCxnSpPr>
              <p:cNvPr id="199" name="Straight Arrow Connector 198"/>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357158" y="825325"/>
                <a:ext cx="1082582" cy="246221"/>
              </a:xfrm>
              <a:prstGeom prst="rect">
                <a:avLst/>
              </a:prstGeom>
              <a:noFill/>
            </p:spPr>
            <p:txBody>
              <a:bodyPr wrap="square" rtlCol="0">
                <a:spAutoFit/>
              </a:bodyPr>
              <a:lstStyle/>
              <a:p>
                <a:pPr algn="r"/>
                <a:r>
                  <a:rPr lang="en-GB" sz="1000" b="1" dirty="0" err="1" smtClean="0"/>
                  <a:t>SetStateNone</a:t>
                </a:r>
                <a:endParaRPr lang="en-US" sz="1000" b="1" dirty="0"/>
              </a:p>
            </p:txBody>
          </p:sp>
        </p:grpSp>
        <p:cxnSp>
          <p:nvCxnSpPr>
            <p:cNvPr id="198" name="Straight Arrow Connector 197"/>
            <p:cNvCxnSpPr/>
            <p:nvPr/>
          </p:nvCxnSpPr>
          <p:spPr>
            <a:xfrm flipH="1">
              <a:off x="571472" y="1754019"/>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201" name="Group 59"/>
          <p:cNvGrpSpPr/>
          <p:nvPr/>
        </p:nvGrpSpPr>
        <p:grpSpPr>
          <a:xfrm>
            <a:off x="2000232" y="5000637"/>
            <a:ext cx="1714512" cy="400110"/>
            <a:chOff x="4572000" y="3182382"/>
            <a:chExt cx="1714512" cy="400110"/>
          </a:xfrm>
        </p:grpSpPr>
        <p:grpSp>
          <p:nvGrpSpPr>
            <p:cNvPr id="202" name="Group 62"/>
            <p:cNvGrpSpPr/>
            <p:nvPr/>
          </p:nvGrpSpPr>
          <p:grpSpPr>
            <a:xfrm flipH="1" flipV="1">
              <a:off x="4572000" y="3285729"/>
              <a:ext cx="215109" cy="253854"/>
              <a:chOff x="5999170" y="3760489"/>
              <a:chExt cx="215906" cy="170165"/>
            </a:xfrm>
          </p:grpSpPr>
          <p:cxnSp>
            <p:nvCxnSpPr>
              <p:cNvPr id="204" name="Straight Connector 203"/>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rot="5400000" flipH="1" flipV="1">
                <a:off x="5915145" y="3844514"/>
                <a:ext cx="168847"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p:nvPr/>
            </p:nvCxnSpPr>
            <p:spPr>
              <a:xfrm>
                <a:off x="6000762" y="3760489"/>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203" name="TextBox 202"/>
            <p:cNvSpPr txBox="1"/>
            <p:nvPr/>
          </p:nvSpPr>
          <p:spPr>
            <a:xfrm>
              <a:off x="4786314" y="3182382"/>
              <a:ext cx="1500198" cy="400110"/>
            </a:xfrm>
            <a:prstGeom prst="rect">
              <a:avLst/>
            </a:prstGeom>
            <a:noFill/>
          </p:spPr>
          <p:txBody>
            <a:bodyPr wrap="square" rtlCol="0">
              <a:spAutoFit/>
            </a:bodyPr>
            <a:lstStyle/>
            <a:p>
              <a:r>
                <a:rPr lang="en-GB" sz="1000" dirty="0" smtClean="0">
                  <a:solidFill>
                    <a:srgbClr val="0000FF"/>
                  </a:solidFill>
                </a:rPr>
                <a:t>_</a:t>
              </a:r>
              <a:r>
                <a:rPr lang="en-GB" sz="1000" dirty="0" err="1" smtClean="0">
                  <a:solidFill>
                    <a:srgbClr val="0000FF"/>
                  </a:solidFill>
                </a:rPr>
                <a:t>stateNewYN</a:t>
              </a:r>
              <a:r>
                <a:rPr lang="en-GB" sz="1000" dirty="0" smtClean="0">
                  <a:solidFill>
                    <a:srgbClr val="0000FF"/>
                  </a:solidFill>
                </a:rPr>
                <a:t> = false</a:t>
              </a:r>
            </a:p>
            <a:p>
              <a:r>
                <a:rPr lang="en-GB" sz="1000" dirty="0" smtClean="0">
                  <a:solidFill>
                    <a:srgbClr val="0000FF"/>
                  </a:solidFill>
                </a:rPr>
                <a:t>_</a:t>
              </a:r>
              <a:r>
                <a:rPr lang="en-GB" sz="1000" dirty="0" err="1" smtClean="0">
                  <a:solidFill>
                    <a:srgbClr val="0000FF"/>
                  </a:solidFill>
                </a:rPr>
                <a:t>stateEditYN</a:t>
              </a:r>
              <a:r>
                <a:rPr lang="en-GB" sz="1000" dirty="0" smtClean="0">
                  <a:solidFill>
                    <a:srgbClr val="0000FF"/>
                  </a:solidFill>
                </a:rPr>
                <a:t> = false</a:t>
              </a:r>
              <a:endParaRPr lang="en-US" sz="1000" dirty="0" smtClean="0">
                <a:solidFill>
                  <a:srgbClr val="0000FF"/>
                </a:solidFill>
              </a:endParaRPr>
            </a:p>
          </p:txBody>
        </p:sp>
      </p:grpSp>
      <p:grpSp>
        <p:nvGrpSpPr>
          <p:cNvPr id="213" name="Group 212"/>
          <p:cNvGrpSpPr/>
          <p:nvPr/>
        </p:nvGrpSpPr>
        <p:grpSpPr>
          <a:xfrm>
            <a:off x="1857356" y="5357826"/>
            <a:ext cx="1785950" cy="357188"/>
            <a:chOff x="2357422" y="2928934"/>
            <a:chExt cx="1785950" cy="357188"/>
          </a:xfrm>
        </p:grpSpPr>
        <p:cxnSp>
          <p:nvCxnSpPr>
            <p:cNvPr id="214" name="Straight Arrow Connector 213"/>
            <p:cNvCxnSpPr/>
            <p:nvPr/>
          </p:nvCxnSpPr>
          <p:spPr>
            <a:xfrm flipV="1">
              <a:off x="2500298" y="3143247"/>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215" name="TextBox 214"/>
            <p:cNvSpPr txBox="1"/>
            <p:nvPr/>
          </p:nvSpPr>
          <p:spPr>
            <a:xfrm>
              <a:off x="2357422" y="2928934"/>
              <a:ext cx="1714512" cy="246221"/>
            </a:xfrm>
            <a:prstGeom prst="rect">
              <a:avLst/>
            </a:prstGeom>
            <a:noFill/>
          </p:spPr>
          <p:txBody>
            <a:bodyPr wrap="square" rtlCol="0">
              <a:spAutoFit/>
            </a:bodyPr>
            <a:lstStyle/>
            <a:p>
              <a:pPr algn="r"/>
              <a:r>
                <a:rPr lang="en-GB" sz="1000" dirty="0" err="1" smtClean="0"/>
                <a:t>SetDialogReadOnly</a:t>
              </a:r>
              <a:r>
                <a:rPr lang="en-GB" sz="1000" dirty="0" smtClean="0"/>
                <a:t>(true)</a:t>
              </a:r>
              <a:endParaRPr lang="en-US" sz="1000" dirty="0"/>
            </a:p>
          </p:txBody>
        </p:sp>
        <p:cxnSp>
          <p:nvCxnSpPr>
            <p:cNvPr id="216" name="Straight Arrow Connector 215"/>
            <p:cNvCxnSpPr/>
            <p:nvPr/>
          </p:nvCxnSpPr>
          <p:spPr>
            <a:xfrm rot="10800000" flipV="1">
              <a:off x="2500298" y="3286121"/>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218" name="Group 217"/>
          <p:cNvGrpSpPr/>
          <p:nvPr/>
        </p:nvGrpSpPr>
        <p:grpSpPr>
          <a:xfrm>
            <a:off x="3071802" y="71414"/>
            <a:ext cx="1214446" cy="6643710"/>
            <a:chOff x="3071802" y="71414"/>
            <a:chExt cx="1214446" cy="6643710"/>
          </a:xfrm>
        </p:grpSpPr>
        <p:grpSp>
          <p:nvGrpSpPr>
            <p:cNvPr id="195" name="Group 194"/>
            <p:cNvGrpSpPr/>
            <p:nvPr/>
          </p:nvGrpSpPr>
          <p:grpSpPr>
            <a:xfrm>
              <a:off x="3071802" y="71414"/>
              <a:ext cx="1214446" cy="6643710"/>
              <a:chOff x="3071802" y="71414"/>
              <a:chExt cx="1214446" cy="6643710"/>
            </a:xfrm>
          </p:grpSpPr>
          <p:grpSp>
            <p:nvGrpSpPr>
              <p:cNvPr id="134" name="Group 133"/>
              <p:cNvGrpSpPr/>
              <p:nvPr/>
            </p:nvGrpSpPr>
            <p:grpSpPr>
              <a:xfrm>
                <a:off x="3071802" y="71414"/>
                <a:ext cx="1214446" cy="6643710"/>
                <a:chOff x="3071802" y="71414"/>
                <a:chExt cx="1214446" cy="6643710"/>
              </a:xfrm>
            </p:grpSpPr>
            <p:grpSp>
              <p:nvGrpSpPr>
                <p:cNvPr id="16" name="Group 82"/>
                <p:cNvGrpSpPr/>
                <p:nvPr/>
              </p:nvGrpSpPr>
              <p:grpSpPr>
                <a:xfrm>
                  <a:off x="3071802" y="71414"/>
                  <a:ext cx="1214446" cy="6643710"/>
                  <a:chOff x="2714612" y="71414"/>
                  <a:chExt cx="1214446" cy="6643710"/>
                </a:xfrm>
              </p:grpSpPr>
              <p:grpSp>
                <p:nvGrpSpPr>
                  <p:cNvPr id="17" name="Group 70"/>
                  <p:cNvGrpSpPr/>
                  <p:nvPr/>
                </p:nvGrpSpPr>
                <p:grpSpPr>
                  <a:xfrm>
                    <a:off x="2714612" y="71414"/>
                    <a:ext cx="1214446" cy="6643710"/>
                    <a:chOff x="7643834" y="357166"/>
                    <a:chExt cx="1214446" cy="6643710"/>
                  </a:xfrm>
                </p:grpSpPr>
                <p:sp>
                  <p:nvSpPr>
                    <p:cNvPr id="120" name="Round Diagonal Corner Rectangle 119"/>
                    <p:cNvSpPr/>
                    <p:nvPr/>
                  </p:nvSpPr>
                  <p:spPr>
                    <a:xfrm>
                      <a:off x="7643834" y="357166"/>
                      <a:ext cx="1214446"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IDataDialogDialog</a:t>
                      </a:r>
                      <a:endParaRPr lang="en-GB" sz="1000" dirty="0" smtClean="0">
                        <a:solidFill>
                          <a:schemeClr val="tx1"/>
                        </a:solidFill>
                      </a:endParaRPr>
                    </a:p>
                    <a:p>
                      <a:pPr algn="ctr"/>
                      <a:r>
                        <a:rPr lang="en-GB" sz="1000" dirty="0" err="1" smtClean="0">
                          <a:solidFill>
                            <a:schemeClr val="tx1"/>
                          </a:solidFill>
                        </a:rPr>
                        <a:t>ScreenManager</a:t>
                      </a:r>
                      <a:endParaRPr lang="en-US" sz="1000" dirty="0">
                        <a:solidFill>
                          <a:schemeClr val="tx1"/>
                        </a:solidFill>
                      </a:endParaRP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82" name="Rectangle 81"/>
                  <p:cNvSpPr/>
                  <p:nvPr/>
                </p:nvSpPr>
                <p:spPr>
                  <a:xfrm flipH="1">
                    <a:off x="3286113" y="1571612"/>
                    <a:ext cx="71440" cy="2143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33" name="Rectangle 132"/>
                <p:cNvSpPr/>
                <p:nvPr/>
              </p:nvSpPr>
              <p:spPr>
                <a:xfrm flipH="1">
                  <a:off x="3643306" y="3055773"/>
                  <a:ext cx="71440" cy="2303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94" name="Rectangle 193"/>
              <p:cNvSpPr/>
              <p:nvPr/>
            </p:nvSpPr>
            <p:spPr>
              <a:xfrm flipH="1">
                <a:off x="3643306" y="4500570"/>
                <a:ext cx="71440" cy="2303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217" name="Rectangle 216"/>
            <p:cNvSpPr/>
            <p:nvPr/>
          </p:nvSpPr>
          <p:spPr>
            <a:xfrm flipH="1">
              <a:off x="3643306" y="5556103"/>
              <a:ext cx="71440" cy="2303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224" name="Group 223"/>
          <p:cNvGrpSpPr/>
          <p:nvPr/>
        </p:nvGrpSpPr>
        <p:grpSpPr>
          <a:xfrm>
            <a:off x="1285820" y="71414"/>
            <a:ext cx="1285916" cy="6643713"/>
            <a:chOff x="1285820" y="71414"/>
            <a:chExt cx="1285916" cy="6643713"/>
          </a:xfrm>
        </p:grpSpPr>
        <p:grpSp>
          <p:nvGrpSpPr>
            <p:cNvPr id="129" name="Group 128"/>
            <p:cNvGrpSpPr/>
            <p:nvPr/>
          </p:nvGrpSpPr>
          <p:grpSpPr>
            <a:xfrm>
              <a:off x="1285820" y="71414"/>
              <a:ext cx="1285916" cy="6643713"/>
              <a:chOff x="1285820" y="71414"/>
              <a:chExt cx="1285916" cy="6643713"/>
            </a:xfrm>
          </p:grpSpPr>
          <p:grpSp>
            <p:nvGrpSpPr>
              <p:cNvPr id="8" name="Group 253"/>
              <p:cNvGrpSpPr/>
              <p:nvPr/>
            </p:nvGrpSpPr>
            <p:grpSpPr>
              <a:xfrm>
                <a:off x="1285820" y="71414"/>
                <a:ext cx="1285916" cy="6643713"/>
                <a:chOff x="928630" y="214290"/>
                <a:chExt cx="1285916" cy="6643713"/>
              </a:xfrm>
            </p:grpSpPr>
            <p:grpSp>
              <p:nvGrpSpPr>
                <p:cNvPr id="9" name="Group 70"/>
                <p:cNvGrpSpPr/>
                <p:nvPr/>
              </p:nvGrpSpPr>
              <p:grpSpPr>
                <a:xfrm>
                  <a:off x="928630" y="214290"/>
                  <a:ext cx="1285916" cy="6643713"/>
                  <a:chOff x="7572332" y="357166"/>
                  <a:chExt cx="1285916" cy="6643713"/>
                </a:xfrm>
              </p:grpSpPr>
              <p:sp>
                <p:nvSpPr>
                  <p:cNvPr id="131" name="Round Diagonal Corner Rectangle 130"/>
                  <p:cNvSpPr/>
                  <p:nvPr/>
                </p:nvSpPr>
                <p:spPr>
                  <a:xfrm>
                    <a:off x="7572332" y="357166"/>
                    <a:ext cx="1285916"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DataItemDialogLogicManagerBase</a:t>
                    </a:r>
                    <a:endParaRPr lang="en-US" sz="1000" dirty="0">
                      <a:solidFill>
                        <a:schemeClr val="tx1"/>
                      </a:solidFill>
                    </a:endParaRPr>
                  </a:p>
                </p:txBody>
              </p:sp>
              <p:grpSp>
                <p:nvGrpSpPr>
                  <p:cNvPr id="10" name="Group 76"/>
                  <p:cNvGrpSpPr/>
                  <p:nvPr/>
                </p:nvGrpSpPr>
                <p:grpSpPr>
                  <a:xfrm>
                    <a:off x="8215307" y="857233"/>
                    <a:ext cx="71436" cy="6143646"/>
                    <a:chOff x="5571285" y="858030"/>
                    <a:chExt cx="71455" cy="21632965"/>
                  </a:xfrm>
                </p:grpSpPr>
                <p:cxnSp>
                  <p:nvCxnSpPr>
                    <p:cNvPr id="63" name="Straight Connector 62"/>
                    <p:cNvCxnSpPr/>
                    <p:nvPr/>
                  </p:nvCxnSpPr>
                  <p:spPr>
                    <a:xfrm rot="5400000">
                      <a:off x="-5244375" y="11673690"/>
                      <a:ext cx="21632965"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flipH="1">
                      <a:off x="5571325" y="1361120"/>
                      <a:ext cx="71415" cy="40247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sp>
              <p:nvSpPr>
                <p:cNvPr id="252" name="Rectangle 251"/>
                <p:cNvSpPr/>
                <p:nvPr/>
              </p:nvSpPr>
              <p:spPr>
                <a:xfrm flipH="1">
                  <a:off x="1571599" y="2357430"/>
                  <a:ext cx="71442" cy="11430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28" name="Rectangle 127"/>
              <p:cNvSpPr/>
              <p:nvPr/>
            </p:nvSpPr>
            <p:spPr>
              <a:xfrm flipH="1">
                <a:off x="1928792" y="3643314"/>
                <a:ext cx="71440" cy="11430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223" name="Rectangle 222"/>
            <p:cNvSpPr/>
            <p:nvPr/>
          </p:nvSpPr>
          <p:spPr>
            <a:xfrm flipH="1">
              <a:off x="1928794" y="5072075"/>
              <a:ext cx="71438" cy="7858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3"/>
          <p:cNvGrpSpPr/>
          <p:nvPr/>
        </p:nvGrpSpPr>
        <p:grpSpPr>
          <a:xfrm>
            <a:off x="571472" y="468134"/>
            <a:ext cx="1357322" cy="2103610"/>
            <a:chOff x="571472" y="825325"/>
            <a:chExt cx="1357322" cy="2103610"/>
          </a:xfrm>
        </p:grpSpPr>
        <p:grpSp>
          <p:nvGrpSpPr>
            <p:cNvPr id="3" name="Group 259"/>
            <p:cNvGrpSpPr/>
            <p:nvPr/>
          </p:nvGrpSpPr>
          <p:grpSpPr>
            <a:xfrm>
              <a:off x="571472" y="825325"/>
              <a:ext cx="1357322" cy="246221"/>
              <a:chOff x="142844" y="825325"/>
              <a:chExt cx="1357322" cy="246221"/>
            </a:xfrm>
          </p:grpSpPr>
          <p:cxnSp>
            <p:nvCxnSpPr>
              <p:cNvPr id="154" name="Straight Arrow Connector 153"/>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357158" y="825325"/>
                <a:ext cx="1082582" cy="246221"/>
              </a:xfrm>
              <a:prstGeom prst="rect">
                <a:avLst/>
              </a:prstGeom>
              <a:noFill/>
            </p:spPr>
            <p:txBody>
              <a:bodyPr wrap="square" rtlCol="0">
                <a:spAutoFit/>
              </a:bodyPr>
              <a:lstStyle/>
              <a:p>
                <a:pPr algn="r"/>
                <a:r>
                  <a:rPr lang="en-GB" sz="1000" b="1" dirty="0" err="1" smtClean="0"/>
                  <a:t>DoNew</a:t>
                </a:r>
                <a:endParaRPr lang="en-US" sz="1000" b="1" dirty="0"/>
              </a:p>
            </p:txBody>
          </p:sp>
        </p:grpSp>
        <p:cxnSp>
          <p:nvCxnSpPr>
            <p:cNvPr id="53" name="Straight Arrow Connector 52"/>
            <p:cNvCxnSpPr/>
            <p:nvPr/>
          </p:nvCxnSpPr>
          <p:spPr>
            <a:xfrm flipH="1">
              <a:off x="571472" y="2928934"/>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6" name="Group 102"/>
          <p:cNvGrpSpPr/>
          <p:nvPr/>
        </p:nvGrpSpPr>
        <p:grpSpPr>
          <a:xfrm>
            <a:off x="571472" y="2643182"/>
            <a:ext cx="1357322" cy="1285885"/>
            <a:chOff x="571472" y="825325"/>
            <a:chExt cx="1357322" cy="1285885"/>
          </a:xfrm>
        </p:grpSpPr>
        <p:grpSp>
          <p:nvGrpSpPr>
            <p:cNvPr id="7" name="Group 259"/>
            <p:cNvGrpSpPr/>
            <p:nvPr/>
          </p:nvGrpSpPr>
          <p:grpSpPr>
            <a:xfrm>
              <a:off x="571472" y="825325"/>
              <a:ext cx="1357322" cy="246221"/>
              <a:chOff x="142844" y="825325"/>
              <a:chExt cx="1357322" cy="246221"/>
            </a:xfrm>
          </p:grpSpPr>
          <p:cxnSp>
            <p:nvCxnSpPr>
              <p:cNvPr id="106" name="Straight Arrow Connector 105"/>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357158" y="825325"/>
                <a:ext cx="1082582" cy="246221"/>
              </a:xfrm>
              <a:prstGeom prst="rect">
                <a:avLst/>
              </a:prstGeom>
              <a:noFill/>
            </p:spPr>
            <p:txBody>
              <a:bodyPr wrap="square" rtlCol="0">
                <a:spAutoFit/>
              </a:bodyPr>
              <a:lstStyle/>
              <a:p>
                <a:pPr algn="r"/>
                <a:r>
                  <a:rPr lang="en-GB" sz="1000" b="1" dirty="0" err="1" smtClean="0"/>
                  <a:t>DoEdit</a:t>
                </a:r>
                <a:endParaRPr lang="en-US" sz="1000" b="1" dirty="0"/>
              </a:p>
            </p:txBody>
          </p:sp>
        </p:grpSp>
        <p:cxnSp>
          <p:nvCxnSpPr>
            <p:cNvPr id="105" name="Straight Arrow Connector 104"/>
            <p:cNvCxnSpPr/>
            <p:nvPr/>
          </p:nvCxnSpPr>
          <p:spPr>
            <a:xfrm flipH="1">
              <a:off x="571472" y="2111209"/>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8" name="Group 131"/>
          <p:cNvGrpSpPr/>
          <p:nvPr/>
        </p:nvGrpSpPr>
        <p:grpSpPr>
          <a:xfrm>
            <a:off x="4857752" y="71414"/>
            <a:ext cx="1071570" cy="6643710"/>
            <a:chOff x="4857752" y="71414"/>
            <a:chExt cx="1071570" cy="6643710"/>
          </a:xfrm>
        </p:grpSpPr>
        <p:grpSp>
          <p:nvGrpSpPr>
            <p:cNvPr id="9" name="Group 88"/>
            <p:cNvGrpSpPr/>
            <p:nvPr/>
          </p:nvGrpSpPr>
          <p:grpSpPr>
            <a:xfrm>
              <a:off x="4857752" y="71414"/>
              <a:ext cx="1071570" cy="6643710"/>
              <a:chOff x="2786050" y="71414"/>
              <a:chExt cx="1071570" cy="6643710"/>
            </a:xfrm>
          </p:grpSpPr>
          <p:grpSp>
            <p:nvGrpSpPr>
              <p:cNvPr id="10" name="Group 70"/>
              <p:cNvGrpSpPr/>
              <p:nvPr/>
            </p:nvGrpSpPr>
            <p:grpSpPr>
              <a:xfrm>
                <a:off x="2786050" y="71414"/>
                <a:ext cx="1071570" cy="6643710"/>
                <a:chOff x="7715272" y="357166"/>
                <a:chExt cx="1071570" cy="6643710"/>
              </a:xfrm>
            </p:grpSpPr>
            <p:sp>
              <p:nvSpPr>
                <p:cNvPr id="92" name="Round Diagonal Corner Rectangle 91"/>
                <p:cNvSpPr/>
                <p:nvPr/>
              </p:nvSpPr>
              <p:spPr>
                <a:xfrm>
                  <a:off x="7715272" y="357166"/>
                  <a:ext cx="1071570"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ISelectedItem</a:t>
                  </a:r>
                  <a:endParaRPr lang="en-GB" sz="1000" dirty="0" smtClean="0">
                    <a:solidFill>
                      <a:schemeClr val="tx1"/>
                    </a:solidFill>
                  </a:endParaRPr>
                </a:p>
                <a:p>
                  <a:pPr algn="ctr"/>
                  <a:r>
                    <a:rPr lang="en-GB" sz="1000" dirty="0" smtClean="0">
                      <a:solidFill>
                        <a:schemeClr val="tx1"/>
                      </a:solidFill>
                    </a:rPr>
                    <a:t>Provider</a:t>
                  </a:r>
                  <a:endParaRPr lang="en-US" sz="1000" dirty="0">
                    <a:solidFill>
                      <a:schemeClr val="tx1"/>
                    </a:solidFill>
                  </a:endParaRPr>
                </a:p>
              </p:txBody>
            </p:sp>
            <p:cxnSp>
              <p:nvCxnSpPr>
                <p:cNvPr id="93" name="Straight Connector 92"/>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91" name="Rectangle 90"/>
              <p:cNvSpPr/>
              <p:nvPr/>
            </p:nvSpPr>
            <p:spPr>
              <a:xfrm flipH="1">
                <a:off x="3286113" y="2912897"/>
                <a:ext cx="71440" cy="2303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30" name="Rectangle 129"/>
            <p:cNvSpPr/>
            <p:nvPr/>
          </p:nvSpPr>
          <p:spPr>
            <a:xfrm flipH="1">
              <a:off x="5357818" y="4286256"/>
              <a:ext cx="71440" cy="2303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4" name="Group 59"/>
          <p:cNvGrpSpPr/>
          <p:nvPr/>
        </p:nvGrpSpPr>
        <p:grpSpPr>
          <a:xfrm>
            <a:off x="2000232" y="746265"/>
            <a:ext cx="1714512" cy="253854"/>
            <a:chOff x="4572000" y="3285729"/>
            <a:chExt cx="1714512" cy="253854"/>
          </a:xfrm>
        </p:grpSpPr>
        <p:grpSp>
          <p:nvGrpSpPr>
            <p:cNvPr id="15" name="Group 62"/>
            <p:cNvGrpSpPr/>
            <p:nvPr/>
          </p:nvGrpSpPr>
          <p:grpSpPr>
            <a:xfrm flipH="1" flipV="1">
              <a:off x="4572000" y="3285729"/>
              <a:ext cx="215109" cy="253854"/>
              <a:chOff x="5999170" y="3760489"/>
              <a:chExt cx="215906" cy="170165"/>
            </a:xfrm>
          </p:grpSpPr>
          <p:cxnSp>
            <p:nvCxnSpPr>
              <p:cNvPr id="143" name="Straight Connector 142"/>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5400000" flipH="1" flipV="1">
                <a:off x="5915145" y="3844514"/>
                <a:ext cx="168847"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6000762" y="3760489"/>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42" name="TextBox 141"/>
            <p:cNvSpPr txBox="1"/>
            <p:nvPr/>
          </p:nvSpPr>
          <p:spPr>
            <a:xfrm>
              <a:off x="4786314" y="3293351"/>
              <a:ext cx="1500198" cy="246221"/>
            </a:xfrm>
            <a:prstGeom prst="rect">
              <a:avLst/>
            </a:prstGeom>
            <a:noFill/>
          </p:spPr>
          <p:txBody>
            <a:bodyPr wrap="square" rtlCol="0">
              <a:spAutoFit/>
            </a:bodyPr>
            <a:lstStyle/>
            <a:p>
              <a:r>
                <a:rPr lang="en-GB" sz="1000" dirty="0" err="1" smtClean="0">
                  <a:solidFill>
                    <a:srgbClr val="0000FF"/>
                  </a:solidFill>
                </a:rPr>
                <a:t>previousItem</a:t>
              </a:r>
              <a:r>
                <a:rPr lang="en-GB" sz="1000" dirty="0" smtClean="0">
                  <a:solidFill>
                    <a:srgbClr val="0000FF"/>
                  </a:solidFill>
                </a:rPr>
                <a:t> = _item</a:t>
              </a:r>
            </a:p>
          </p:txBody>
        </p:sp>
      </p:grpSp>
      <p:grpSp>
        <p:nvGrpSpPr>
          <p:cNvPr id="230" name="Group 70"/>
          <p:cNvGrpSpPr/>
          <p:nvPr/>
        </p:nvGrpSpPr>
        <p:grpSpPr>
          <a:xfrm>
            <a:off x="3071802" y="71414"/>
            <a:ext cx="1214446" cy="6643710"/>
            <a:chOff x="7643834" y="357166"/>
            <a:chExt cx="1214446" cy="6643710"/>
          </a:xfrm>
        </p:grpSpPr>
        <p:sp>
          <p:nvSpPr>
            <p:cNvPr id="120" name="Round Diagonal Corner Rectangle 119"/>
            <p:cNvSpPr/>
            <p:nvPr/>
          </p:nvSpPr>
          <p:spPr>
            <a:xfrm>
              <a:off x="7643834" y="357166"/>
              <a:ext cx="1214446"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IDataDialogDialog</a:t>
              </a:r>
              <a:endParaRPr lang="en-GB" sz="1000" dirty="0" smtClean="0">
                <a:solidFill>
                  <a:schemeClr val="tx1"/>
                </a:solidFill>
              </a:endParaRPr>
            </a:p>
            <a:p>
              <a:pPr algn="ctr"/>
              <a:r>
                <a:rPr lang="en-GB" sz="1000" dirty="0" err="1" smtClean="0">
                  <a:solidFill>
                    <a:schemeClr val="tx1"/>
                  </a:solidFill>
                </a:rPr>
                <a:t>ScreenManager</a:t>
              </a:r>
              <a:endParaRPr lang="en-US" sz="1000" dirty="0">
                <a:solidFill>
                  <a:schemeClr val="tx1"/>
                </a:solidFill>
              </a:endParaRP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231" name="Group 223"/>
          <p:cNvGrpSpPr/>
          <p:nvPr/>
        </p:nvGrpSpPr>
        <p:grpSpPr>
          <a:xfrm>
            <a:off x="1285820" y="71414"/>
            <a:ext cx="1285916" cy="6643713"/>
            <a:chOff x="1285820" y="71414"/>
            <a:chExt cx="1285916" cy="6643713"/>
          </a:xfrm>
        </p:grpSpPr>
        <p:grpSp>
          <p:nvGrpSpPr>
            <p:cNvPr id="232" name="Group 128"/>
            <p:cNvGrpSpPr/>
            <p:nvPr/>
          </p:nvGrpSpPr>
          <p:grpSpPr>
            <a:xfrm>
              <a:off x="1285820" y="71414"/>
              <a:ext cx="1285916" cy="6643713"/>
              <a:chOff x="1285820" y="71414"/>
              <a:chExt cx="1285916" cy="6643713"/>
            </a:xfrm>
          </p:grpSpPr>
          <p:grpSp>
            <p:nvGrpSpPr>
              <p:cNvPr id="234" name="Group 70"/>
              <p:cNvGrpSpPr/>
              <p:nvPr/>
            </p:nvGrpSpPr>
            <p:grpSpPr>
              <a:xfrm>
                <a:off x="1285820" y="71414"/>
                <a:ext cx="1285916" cy="6643713"/>
                <a:chOff x="7572332" y="357166"/>
                <a:chExt cx="1285916" cy="6643713"/>
              </a:xfrm>
            </p:grpSpPr>
            <p:sp>
              <p:nvSpPr>
                <p:cNvPr id="131" name="Round Diagonal Corner Rectangle 130"/>
                <p:cNvSpPr/>
                <p:nvPr/>
              </p:nvSpPr>
              <p:spPr>
                <a:xfrm>
                  <a:off x="7572332" y="357166"/>
                  <a:ext cx="1285916"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DataItemDialogLogicManagerBase</a:t>
                  </a:r>
                  <a:endParaRPr lang="en-US" sz="1000" dirty="0">
                    <a:solidFill>
                      <a:schemeClr val="tx1"/>
                    </a:solidFill>
                  </a:endParaRPr>
                </a:p>
              </p:txBody>
            </p:sp>
            <p:grpSp>
              <p:nvGrpSpPr>
                <p:cNvPr id="235" name="Group 76"/>
                <p:cNvGrpSpPr/>
                <p:nvPr/>
              </p:nvGrpSpPr>
              <p:grpSpPr>
                <a:xfrm>
                  <a:off x="8215307" y="857233"/>
                  <a:ext cx="71436" cy="6143646"/>
                  <a:chOff x="5571285" y="858030"/>
                  <a:chExt cx="71455" cy="21632965"/>
                </a:xfrm>
              </p:grpSpPr>
              <p:cxnSp>
                <p:nvCxnSpPr>
                  <p:cNvPr id="63" name="Straight Connector 62"/>
                  <p:cNvCxnSpPr/>
                  <p:nvPr/>
                </p:nvCxnSpPr>
                <p:spPr>
                  <a:xfrm rot="5400000">
                    <a:off x="-5244375" y="11673690"/>
                    <a:ext cx="21632965"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flipH="1">
                    <a:off x="5571324" y="1361120"/>
                    <a:ext cx="71416" cy="67917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sp>
            <p:nvSpPr>
              <p:cNvPr id="128" name="Rectangle 127"/>
              <p:cNvSpPr/>
              <p:nvPr/>
            </p:nvSpPr>
            <p:spPr>
              <a:xfrm flipH="1">
                <a:off x="1928792" y="2928934"/>
                <a:ext cx="71440" cy="11430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223" name="Rectangle 222"/>
            <p:cNvSpPr/>
            <p:nvPr/>
          </p:nvSpPr>
          <p:spPr>
            <a:xfrm flipH="1">
              <a:off x="1928794" y="4214818"/>
              <a:ext cx="71438" cy="15716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16" name="Group 59"/>
          <p:cNvGrpSpPr/>
          <p:nvPr/>
        </p:nvGrpSpPr>
        <p:grpSpPr>
          <a:xfrm>
            <a:off x="2000232" y="1103444"/>
            <a:ext cx="2071702" cy="253854"/>
            <a:chOff x="4572000" y="3285729"/>
            <a:chExt cx="2071702" cy="253854"/>
          </a:xfrm>
        </p:grpSpPr>
        <p:grpSp>
          <p:nvGrpSpPr>
            <p:cNvPr id="117" name="Group 62"/>
            <p:cNvGrpSpPr/>
            <p:nvPr/>
          </p:nvGrpSpPr>
          <p:grpSpPr>
            <a:xfrm flipH="1" flipV="1">
              <a:off x="4572000" y="3285729"/>
              <a:ext cx="215109" cy="253854"/>
              <a:chOff x="5999170" y="3760489"/>
              <a:chExt cx="215906" cy="170165"/>
            </a:xfrm>
          </p:grpSpPr>
          <p:cxnSp>
            <p:nvCxnSpPr>
              <p:cNvPr id="119" name="Straight Connector 118"/>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5400000" flipH="1" flipV="1">
                <a:off x="5915145" y="3844514"/>
                <a:ext cx="168847"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6000762" y="3760489"/>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18" name="TextBox 117"/>
            <p:cNvSpPr txBox="1"/>
            <p:nvPr/>
          </p:nvSpPr>
          <p:spPr>
            <a:xfrm>
              <a:off x="4786314" y="3293351"/>
              <a:ext cx="1857388" cy="246221"/>
            </a:xfrm>
            <a:prstGeom prst="rect">
              <a:avLst/>
            </a:prstGeom>
            <a:noFill/>
          </p:spPr>
          <p:txBody>
            <a:bodyPr wrap="square" rtlCol="0">
              <a:spAutoFit/>
            </a:bodyPr>
            <a:lstStyle/>
            <a:p>
              <a:r>
                <a:rPr lang="en-GB" sz="1000" dirty="0" err="1" smtClean="0"/>
                <a:t>SingleItemDataAdministrator</a:t>
              </a:r>
              <a:endParaRPr lang="en-GB" sz="1000" dirty="0" smtClean="0"/>
            </a:p>
          </p:txBody>
        </p:sp>
      </p:grpSp>
      <p:grpSp>
        <p:nvGrpSpPr>
          <p:cNvPr id="124" name="Group 212"/>
          <p:cNvGrpSpPr/>
          <p:nvPr/>
        </p:nvGrpSpPr>
        <p:grpSpPr>
          <a:xfrm>
            <a:off x="2000232" y="1285861"/>
            <a:ext cx="4857783" cy="246221"/>
            <a:chOff x="2500298" y="2928935"/>
            <a:chExt cx="1643074" cy="246221"/>
          </a:xfrm>
        </p:grpSpPr>
        <p:cxnSp>
          <p:nvCxnSpPr>
            <p:cNvPr id="125" name="Straight Arrow Connector 124"/>
            <p:cNvCxnSpPr/>
            <p:nvPr/>
          </p:nvCxnSpPr>
          <p:spPr>
            <a:xfrm flipV="1">
              <a:off x="2500298" y="3143247"/>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3224884" y="2928935"/>
              <a:ext cx="898078" cy="246221"/>
            </a:xfrm>
            <a:prstGeom prst="rect">
              <a:avLst/>
            </a:prstGeom>
            <a:noFill/>
          </p:spPr>
          <p:txBody>
            <a:bodyPr wrap="square" rtlCol="0">
              <a:spAutoFit/>
            </a:bodyPr>
            <a:lstStyle/>
            <a:p>
              <a:pPr algn="r"/>
              <a:r>
                <a:rPr lang="en-GB" sz="1000" dirty="0" smtClean="0"/>
                <a:t>Initialise()</a:t>
              </a:r>
              <a:endParaRPr lang="en-US" sz="1000" dirty="0"/>
            </a:p>
          </p:txBody>
        </p:sp>
      </p:grpSp>
      <p:grpSp>
        <p:nvGrpSpPr>
          <p:cNvPr id="159" name="Group 158"/>
          <p:cNvGrpSpPr/>
          <p:nvPr/>
        </p:nvGrpSpPr>
        <p:grpSpPr>
          <a:xfrm>
            <a:off x="2000233" y="1500177"/>
            <a:ext cx="4857783" cy="398621"/>
            <a:chOff x="2000233" y="1500177"/>
            <a:chExt cx="4857783" cy="398621"/>
          </a:xfrm>
        </p:grpSpPr>
        <p:grpSp>
          <p:nvGrpSpPr>
            <p:cNvPr id="140" name="Group 212"/>
            <p:cNvGrpSpPr/>
            <p:nvPr/>
          </p:nvGrpSpPr>
          <p:grpSpPr>
            <a:xfrm>
              <a:off x="2000233" y="1500177"/>
              <a:ext cx="4857783" cy="357187"/>
              <a:chOff x="2500298" y="2928935"/>
              <a:chExt cx="1643074" cy="357187"/>
            </a:xfrm>
          </p:grpSpPr>
          <p:cxnSp>
            <p:nvCxnSpPr>
              <p:cNvPr id="141" name="Straight Arrow Connector 140"/>
              <p:cNvCxnSpPr/>
              <p:nvPr/>
            </p:nvCxnSpPr>
            <p:spPr>
              <a:xfrm flipV="1">
                <a:off x="2500298" y="3143247"/>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3224884" y="2928935"/>
                <a:ext cx="898078" cy="246221"/>
              </a:xfrm>
              <a:prstGeom prst="rect">
                <a:avLst/>
              </a:prstGeom>
              <a:noFill/>
            </p:spPr>
            <p:txBody>
              <a:bodyPr wrap="square" rtlCol="0">
                <a:spAutoFit/>
              </a:bodyPr>
              <a:lstStyle/>
              <a:p>
                <a:pPr algn="r"/>
                <a:r>
                  <a:rPr lang="en-GB" sz="1000" dirty="0" err="1" smtClean="0"/>
                  <a:t>GetNewItem</a:t>
                </a:r>
                <a:r>
                  <a:rPr lang="en-GB" sz="1000" dirty="0" smtClean="0"/>
                  <a:t>()</a:t>
                </a:r>
                <a:endParaRPr lang="en-US" sz="1000" dirty="0"/>
              </a:p>
            </p:txBody>
          </p:sp>
          <p:cxnSp>
            <p:nvCxnSpPr>
              <p:cNvPr id="147" name="Straight Arrow Connector 146"/>
              <p:cNvCxnSpPr/>
              <p:nvPr/>
            </p:nvCxnSpPr>
            <p:spPr>
              <a:xfrm rot="10800000" flipV="1">
                <a:off x="2500298" y="3286121"/>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sp>
          <p:nvSpPr>
            <p:cNvPr id="152" name="TextBox 151"/>
            <p:cNvSpPr txBox="1"/>
            <p:nvPr/>
          </p:nvSpPr>
          <p:spPr>
            <a:xfrm>
              <a:off x="2214546" y="1652577"/>
              <a:ext cx="1357322" cy="246221"/>
            </a:xfrm>
            <a:prstGeom prst="rect">
              <a:avLst/>
            </a:prstGeom>
            <a:noFill/>
          </p:spPr>
          <p:txBody>
            <a:bodyPr wrap="square" rtlCol="0">
              <a:spAutoFit/>
            </a:bodyPr>
            <a:lstStyle/>
            <a:p>
              <a:r>
                <a:rPr lang="en-GB" sz="1000" dirty="0" smtClean="0"/>
                <a:t>IDataItem</a:t>
              </a:r>
              <a:endParaRPr lang="en-US" sz="1000" dirty="0"/>
            </a:p>
          </p:txBody>
        </p:sp>
      </p:grpSp>
      <p:grpSp>
        <p:nvGrpSpPr>
          <p:cNvPr id="161" name="Group 212"/>
          <p:cNvGrpSpPr/>
          <p:nvPr/>
        </p:nvGrpSpPr>
        <p:grpSpPr>
          <a:xfrm>
            <a:off x="2000232" y="1815933"/>
            <a:ext cx="4857783" cy="357187"/>
            <a:chOff x="2500298" y="2928935"/>
            <a:chExt cx="1643074" cy="357187"/>
          </a:xfrm>
        </p:grpSpPr>
        <p:cxnSp>
          <p:nvCxnSpPr>
            <p:cNvPr id="167" name="Straight Arrow Connector 166"/>
            <p:cNvCxnSpPr/>
            <p:nvPr/>
          </p:nvCxnSpPr>
          <p:spPr>
            <a:xfrm flipV="1">
              <a:off x="2500298" y="3143247"/>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3224884" y="2928935"/>
              <a:ext cx="898078" cy="246221"/>
            </a:xfrm>
            <a:prstGeom prst="rect">
              <a:avLst/>
            </a:prstGeom>
            <a:noFill/>
          </p:spPr>
          <p:txBody>
            <a:bodyPr wrap="square" rtlCol="0">
              <a:spAutoFit/>
            </a:bodyPr>
            <a:lstStyle/>
            <a:p>
              <a:pPr algn="r"/>
              <a:r>
                <a:rPr lang="en-GB" sz="1000" dirty="0" smtClean="0"/>
                <a:t>AddItem(_item)</a:t>
              </a:r>
              <a:endParaRPr lang="en-US" sz="1000" dirty="0"/>
            </a:p>
          </p:txBody>
        </p:sp>
        <p:cxnSp>
          <p:nvCxnSpPr>
            <p:cNvPr id="173" name="Straight Arrow Connector 172"/>
            <p:cNvCxnSpPr/>
            <p:nvPr/>
          </p:nvCxnSpPr>
          <p:spPr>
            <a:xfrm rot="10800000" flipV="1">
              <a:off x="2500298" y="3286121"/>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77" name="Group 59"/>
          <p:cNvGrpSpPr/>
          <p:nvPr/>
        </p:nvGrpSpPr>
        <p:grpSpPr>
          <a:xfrm>
            <a:off x="2000232" y="2285992"/>
            <a:ext cx="2928958" cy="253854"/>
            <a:chOff x="4572000" y="3285729"/>
            <a:chExt cx="2928958" cy="253854"/>
          </a:xfrm>
        </p:grpSpPr>
        <p:grpSp>
          <p:nvGrpSpPr>
            <p:cNvPr id="178" name="Group 62"/>
            <p:cNvGrpSpPr/>
            <p:nvPr/>
          </p:nvGrpSpPr>
          <p:grpSpPr>
            <a:xfrm flipH="1" flipV="1">
              <a:off x="4572000" y="3285729"/>
              <a:ext cx="215109" cy="253854"/>
              <a:chOff x="5999170" y="3760489"/>
              <a:chExt cx="215906" cy="170165"/>
            </a:xfrm>
          </p:grpSpPr>
          <p:cxnSp>
            <p:nvCxnSpPr>
              <p:cNvPr id="184" name="Straight Connector 183"/>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flipH="1" flipV="1">
                <a:off x="5915145" y="3844514"/>
                <a:ext cx="168847"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p:nvPr/>
            </p:nvCxnSpPr>
            <p:spPr>
              <a:xfrm>
                <a:off x="6000762" y="3760489"/>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4786314" y="3293351"/>
              <a:ext cx="2714644" cy="246221"/>
            </a:xfrm>
            <a:prstGeom prst="rect">
              <a:avLst/>
            </a:prstGeom>
            <a:noFill/>
          </p:spPr>
          <p:txBody>
            <a:bodyPr wrap="square" rtlCol="0">
              <a:spAutoFit/>
            </a:bodyPr>
            <a:lstStyle/>
            <a:p>
              <a:r>
                <a:rPr lang="en-GB" sz="1000" dirty="0" err="1" smtClean="0"/>
                <a:t>InitialiseNewItem</a:t>
              </a:r>
              <a:r>
                <a:rPr lang="en-GB" sz="1000" dirty="0" smtClean="0"/>
                <a:t>(_item, </a:t>
              </a:r>
              <a:r>
                <a:rPr lang="en-GB" sz="1000" dirty="0" err="1" smtClean="0"/>
                <a:t>previousItem</a:t>
              </a:r>
              <a:r>
                <a:rPr lang="en-GB" sz="1000" dirty="0" smtClean="0"/>
                <a:t>)</a:t>
              </a:r>
            </a:p>
          </p:txBody>
        </p:sp>
      </p:grpSp>
      <p:grpSp>
        <p:nvGrpSpPr>
          <p:cNvPr id="207" name="Group 206"/>
          <p:cNvGrpSpPr/>
          <p:nvPr/>
        </p:nvGrpSpPr>
        <p:grpSpPr>
          <a:xfrm>
            <a:off x="2000233" y="2714623"/>
            <a:ext cx="3357586" cy="428625"/>
            <a:chOff x="2000233" y="2714623"/>
            <a:chExt cx="3357586" cy="428625"/>
          </a:xfrm>
        </p:grpSpPr>
        <p:grpSp>
          <p:nvGrpSpPr>
            <p:cNvPr id="195" name="Group 212"/>
            <p:cNvGrpSpPr/>
            <p:nvPr/>
          </p:nvGrpSpPr>
          <p:grpSpPr>
            <a:xfrm>
              <a:off x="2000233" y="2714623"/>
              <a:ext cx="3357586" cy="357187"/>
              <a:chOff x="2500298" y="2928935"/>
              <a:chExt cx="1643074" cy="357187"/>
            </a:xfrm>
          </p:grpSpPr>
          <p:cxnSp>
            <p:nvCxnSpPr>
              <p:cNvPr id="196" name="Straight Arrow Connector 195"/>
              <p:cNvCxnSpPr/>
              <p:nvPr/>
            </p:nvCxnSpPr>
            <p:spPr>
              <a:xfrm flipV="1">
                <a:off x="2500298" y="3143247"/>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3224884" y="2928935"/>
                <a:ext cx="898078" cy="246221"/>
              </a:xfrm>
              <a:prstGeom prst="rect">
                <a:avLst/>
              </a:prstGeom>
              <a:noFill/>
            </p:spPr>
            <p:txBody>
              <a:bodyPr wrap="square" rtlCol="0">
                <a:spAutoFit/>
              </a:bodyPr>
              <a:lstStyle/>
              <a:p>
                <a:pPr algn="r"/>
                <a:r>
                  <a:rPr lang="en-GB" sz="1000" dirty="0" smtClean="0"/>
                  <a:t>SelectedItem</a:t>
                </a:r>
                <a:endParaRPr lang="en-US" sz="1000" dirty="0"/>
              </a:p>
            </p:txBody>
          </p:sp>
          <p:cxnSp>
            <p:nvCxnSpPr>
              <p:cNvPr id="201" name="Straight Arrow Connector 200"/>
              <p:cNvCxnSpPr/>
              <p:nvPr/>
            </p:nvCxnSpPr>
            <p:spPr>
              <a:xfrm rot="10800000" flipV="1">
                <a:off x="2500298" y="3286121"/>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2214546" y="2897027"/>
              <a:ext cx="1357322" cy="246221"/>
            </a:xfrm>
            <a:prstGeom prst="rect">
              <a:avLst/>
            </a:prstGeom>
            <a:noFill/>
          </p:spPr>
          <p:txBody>
            <a:bodyPr wrap="square" rtlCol="0">
              <a:spAutoFit/>
            </a:bodyPr>
            <a:lstStyle/>
            <a:p>
              <a:r>
                <a:rPr lang="en-GB" sz="1000" dirty="0" smtClean="0"/>
                <a:t>IDataItem</a:t>
              </a:r>
              <a:endParaRPr lang="en-US" sz="1000" dirty="0"/>
            </a:p>
          </p:txBody>
        </p:sp>
      </p:grpSp>
      <p:grpSp>
        <p:nvGrpSpPr>
          <p:cNvPr id="208" name="Group 59"/>
          <p:cNvGrpSpPr/>
          <p:nvPr/>
        </p:nvGrpSpPr>
        <p:grpSpPr>
          <a:xfrm>
            <a:off x="2000232" y="3143248"/>
            <a:ext cx="2071702" cy="253854"/>
            <a:chOff x="4572000" y="3285729"/>
            <a:chExt cx="2071702" cy="253854"/>
          </a:xfrm>
        </p:grpSpPr>
        <p:grpSp>
          <p:nvGrpSpPr>
            <p:cNvPr id="209" name="Group 62"/>
            <p:cNvGrpSpPr/>
            <p:nvPr/>
          </p:nvGrpSpPr>
          <p:grpSpPr>
            <a:xfrm flipH="1" flipV="1">
              <a:off x="4572000" y="3285729"/>
              <a:ext cx="215109" cy="253854"/>
              <a:chOff x="5999170" y="3760489"/>
              <a:chExt cx="215906" cy="170165"/>
            </a:xfrm>
          </p:grpSpPr>
          <p:cxnSp>
            <p:nvCxnSpPr>
              <p:cNvPr id="211" name="Straight Connector 210"/>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flipH="1" flipV="1">
                <a:off x="5915145" y="3844514"/>
                <a:ext cx="168847"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p:nvPr/>
            </p:nvCxnSpPr>
            <p:spPr>
              <a:xfrm>
                <a:off x="6000762" y="3760489"/>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210" name="TextBox 209"/>
            <p:cNvSpPr txBox="1"/>
            <p:nvPr/>
          </p:nvSpPr>
          <p:spPr>
            <a:xfrm>
              <a:off x="4786314" y="3293351"/>
              <a:ext cx="1857388" cy="246221"/>
            </a:xfrm>
            <a:prstGeom prst="rect">
              <a:avLst/>
            </a:prstGeom>
            <a:noFill/>
          </p:spPr>
          <p:txBody>
            <a:bodyPr wrap="square" rtlCol="0">
              <a:spAutoFit/>
            </a:bodyPr>
            <a:lstStyle/>
            <a:p>
              <a:r>
                <a:rPr lang="en-GB" sz="1000" dirty="0" err="1" smtClean="0"/>
                <a:t>SingleItemDataAdministrator</a:t>
              </a:r>
              <a:endParaRPr lang="en-GB" sz="1000" dirty="0" smtClean="0"/>
            </a:p>
          </p:txBody>
        </p:sp>
      </p:grpSp>
      <p:grpSp>
        <p:nvGrpSpPr>
          <p:cNvPr id="218" name="Group 212"/>
          <p:cNvGrpSpPr/>
          <p:nvPr/>
        </p:nvGrpSpPr>
        <p:grpSpPr>
          <a:xfrm>
            <a:off x="2000232" y="3286124"/>
            <a:ext cx="4857783" cy="246221"/>
            <a:chOff x="2500298" y="2928935"/>
            <a:chExt cx="1643074" cy="246221"/>
          </a:xfrm>
        </p:grpSpPr>
        <p:cxnSp>
          <p:nvCxnSpPr>
            <p:cNvPr id="219" name="Straight Arrow Connector 218"/>
            <p:cNvCxnSpPr/>
            <p:nvPr/>
          </p:nvCxnSpPr>
          <p:spPr>
            <a:xfrm flipV="1">
              <a:off x="2500298" y="3143247"/>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220" name="TextBox 219"/>
            <p:cNvSpPr txBox="1"/>
            <p:nvPr/>
          </p:nvSpPr>
          <p:spPr>
            <a:xfrm>
              <a:off x="3224884" y="2928935"/>
              <a:ext cx="898078" cy="246221"/>
            </a:xfrm>
            <a:prstGeom prst="rect">
              <a:avLst/>
            </a:prstGeom>
            <a:noFill/>
          </p:spPr>
          <p:txBody>
            <a:bodyPr wrap="square" rtlCol="0">
              <a:spAutoFit/>
            </a:bodyPr>
            <a:lstStyle/>
            <a:p>
              <a:pPr algn="r"/>
              <a:r>
                <a:rPr lang="en-GB" sz="1000" dirty="0" smtClean="0"/>
                <a:t>Load(selectedItem.ID)</a:t>
              </a:r>
              <a:endParaRPr lang="en-US" sz="1000" dirty="0"/>
            </a:p>
          </p:txBody>
        </p:sp>
      </p:grpSp>
      <p:grpSp>
        <p:nvGrpSpPr>
          <p:cNvPr id="239" name="Group 238"/>
          <p:cNvGrpSpPr/>
          <p:nvPr/>
        </p:nvGrpSpPr>
        <p:grpSpPr>
          <a:xfrm>
            <a:off x="2000232" y="3500438"/>
            <a:ext cx="4857783" cy="398621"/>
            <a:chOff x="2000233" y="1500177"/>
            <a:chExt cx="4857783" cy="398621"/>
          </a:xfrm>
        </p:grpSpPr>
        <p:grpSp>
          <p:nvGrpSpPr>
            <p:cNvPr id="240" name="Group 212"/>
            <p:cNvGrpSpPr/>
            <p:nvPr/>
          </p:nvGrpSpPr>
          <p:grpSpPr>
            <a:xfrm>
              <a:off x="2000233" y="1500177"/>
              <a:ext cx="4857783" cy="357187"/>
              <a:chOff x="2500298" y="2928935"/>
              <a:chExt cx="1643074" cy="357187"/>
            </a:xfrm>
          </p:grpSpPr>
          <p:cxnSp>
            <p:nvCxnSpPr>
              <p:cNvPr id="242" name="Straight Arrow Connector 241"/>
              <p:cNvCxnSpPr/>
              <p:nvPr/>
            </p:nvCxnSpPr>
            <p:spPr>
              <a:xfrm flipV="1">
                <a:off x="2500298" y="3143247"/>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3224884" y="2928935"/>
                <a:ext cx="898078" cy="246221"/>
              </a:xfrm>
              <a:prstGeom prst="rect">
                <a:avLst/>
              </a:prstGeom>
              <a:noFill/>
            </p:spPr>
            <p:txBody>
              <a:bodyPr wrap="square" rtlCol="0">
                <a:spAutoFit/>
              </a:bodyPr>
              <a:lstStyle/>
              <a:p>
                <a:pPr algn="r"/>
                <a:r>
                  <a:rPr lang="en-GB" sz="1000" dirty="0" err="1" smtClean="0"/>
                  <a:t>Items.GetItem</a:t>
                </a:r>
                <a:r>
                  <a:rPr lang="en-GB" sz="1000" dirty="0" smtClean="0"/>
                  <a:t>(selectedItem.ID)</a:t>
                </a:r>
                <a:endParaRPr lang="en-US" sz="1000" dirty="0"/>
              </a:p>
            </p:txBody>
          </p:sp>
          <p:cxnSp>
            <p:nvCxnSpPr>
              <p:cNvPr id="244" name="Straight Arrow Connector 243"/>
              <p:cNvCxnSpPr/>
              <p:nvPr/>
            </p:nvCxnSpPr>
            <p:spPr>
              <a:xfrm rot="10800000" flipV="1">
                <a:off x="2500298" y="3286121"/>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sp>
          <p:nvSpPr>
            <p:cNvPr id="241" name="TextBox 240"/>
            <p:cNvSpPr txBox="1"/>
            <p:nvPr/>
          </p:nvSpPr>
          <p:spPr>
            <a:xfrm>
              <a:off x="2214546" y="1652577"/>
              <a:ext cx="1357322" cy="246221"/>
            </a:xfrm>
            <a:prstGeom prst="rect">
              <a:avLst/>
            </a:prstGeom>
            <a:noFill/>
          </p:spPr>
          <p:txBody>
            <a:bodyPr wrap="square" rtlCol="0">
              <a:spAutoFit/>
            </a:bodyPr>
            <a:lstStyle/>
            <a:p>
              <a:r>
                <a:rPr lang="en-GB" sz="1000" dirty="0" smtClean="0"/>
                <a:t>IDataItem</a:t>
              </a:r>
              <a:endParaRPr lang="en-US" sz="1000" dirty="0"/>
            </a:p>
          </p:txBody>
        </p:sp>
      </p:grpSp>
      <p:grpSp>
        <p:nvGrpSpPr>
          <p:cNvPr id="272" name="Group 102"/>
          <p:cNvGrpSpPr/>
          <p:nvPr/>
        </p:nvGrpSpPr>
        <p:grpSpPr>
          <a:xfrm>
            <a:off x="571472" y="4000504"/>
            <a:ext cx="1357322" cy="1785950"/>
            <a:chOff x="571472" y="825325"/>
            <a:chExt cx="1357322" cy="1785950"/>
          </a:xfrm>
        </p:grpSpPr>
        <p:grpSp>
          <p:nvGrpSpPr>
            <p:cNvPr id="273" name="Group 259"/>
            <p:cNvGrpSpPr/>
            <p:nvPr/>
          </p:nvGrpSpPr>
          <p:grpSpPr>
            <a:xfrm>
              <a:off x="571472" y="825325"/>
              <a:ext cx="1357322" cy="246221"/>
              <a:chOff x="142844" y="825325"/>
              <a:chExt cx="1357322" cy="246221"/>
            </a:xfrm>
          </p:grpSpPr>
          <p:cxnSp>
            <p:nvCxnSpPr>
              <p:cNvPr id="275" name="Straight Arrow Connector 274"/>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276" name="TextBox 275"/>
              <p:cNvSpPr txBox="1"/>
              <p:nvPr/>
            </p:nvSpPr>
            <p:spPr>
              <a:xfrm>
                <a:off x="357158" y="825325"/>
                <a:ext cx="1082582" cy="246221"/>
              </a:xfrm>
              <a:prstGeom prst="rect">
                <a:avLst/>
              </a:prstGeom>
              <a:noFill/>
            </p:spPr>
            <p:txBody>
              <a:bodyPr wrap="square" rtlCol="0">
                <a:spAutoFit/>
              </a:bodyPr>
              <a:lstStyle/>
              <a:p>
                <a:pPr algn="r"/>
                <a:r>
                  <a:rPr lang="en-GB" sz="1000" b="1" dirty="0" err="1" smtClean="0"/>
                  <a:t>DoDelete</a:t>
                </a:r>
                <a:endParaRPr lang="en-US" sz="1000" b="1" dirty="0"/>
              </a:p>
            </p:txBody>
          </p:sp>
        </p:grpSp>
        <p:cxnSp>
          <p:nvCxnSpPr>
            <p:cNvPr id="274" name="Straight Arrow Connector 273"/>
            <p:cNvCxnSpPr/>
            <p:nvPr/>
          </p:nvCxnSpPr>
          <p:spPr>
            <a:xfrm flipH="1">
              <a:off x="571472" y="2611274"/>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277" name="Group 276"/>
          <p:cNvGrpSpPr/>
          <p:nvPr/>
        </p:nvGrpSpPr>
        <p:grpSpPr>
          <a:xfrm>
            <a:off x="2000233" y="4071945"/>
            <a:ext cx="3357586" cy="428625"/>
            <a:chOff x="2000233" y="2714623"/>
            <a:chExt cx="3357586" cy="428625"/>
          </a:xfrm>
        </p:grpSpPr>
        <p:grpSp>
          <p:nvGrpSpPr>
            <p:cNvPr id="278" name="Group 212"/>
            <p:cNvGrpSpPr/>
            <p:nvPr/>
          </p:nvGrpSpPr>
          <p:grpSpPr>
            <a:xfrm>
              <a:off x="2000233" y="2714623"/>
              <a:ext cx="3357586" cy="357187"/>
              <a:chOff x="2500298" y="2928935"/>
              <a:chExt cx="1643074" cy="357187"/>
            </a:xfrm>
          </p:grpSpPr>
          <p:cxnSp>
            <p:nvCxnSpPr>
              <p:cNvPr id="280" name="Straight Arrow Connector 279"/>
              <p:cNvCxnSpPr/>
              <p:nvPr/>
            </p:nvCxnSpPr>
            <p:spPr>
              <a:xfrm flipV="1">
                <a:off x="2500298" y="3143247"/>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281" name="TextBox 280"/>
              <p:cNvSpPr txBox="1"/>
              <p:nvPr/>
            </p:nvSpPr>
            <p:spPr>
              <a:xfrm>
                <a:off x="3224884" y="2928935"/>
                <a:ext cx="898078" cy="246221"/>
              </a:xfrm>
              <a:prstGeom prst="rect">
                <a:avLst/>
              </a:prstGeom>
              <a:noFill/>
            </p:spPr>
            <p:txBody>
              <a:bodyPr wrap="square" rtlCol="0">
                <a:spAutoFit/>
              </a:bodyPr>
              <a:lstStyle/>
              <a:p>
                <a:pPr algn="r"/>
                <a:r>
                  <a:rPr lang="en-GB" sz="1000" dirty="0" smtClean="0"/>
                  <a:t>SelectedItem</a:t>
                </a:r>
                <a:endParaRPr lang="en-US" sz="1000" dirty="0"/>
              </a:p>
            </p:txBody>
          </p:sp>
          <p:cxnSp>
            <p:nvCxnSpPr>
              <p:cNvPr id="282" name="Straight Arrow Connector 281"/>
              <p:cNvCxnSpPr/>
              <p:nvPr/>
            </p:nvCxnSpPr>
            <p:spPr>
              <a:xfrm rot="10800000" flipV="1">
                <a:off x="2500298" y="3286121"/>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sp>
          <p:nvSpPr>
            <p:cNvPr id="279" name="TextBox 278"/>
            <p:cNvSpPr txBox="1"/>
            <p:nvPr/>
          </p:nvSpPr>
          <p:spPr>
            <a:xfrm>
              <a:off x="2214546" y="2897027"/>
              <a:ext cx="1357322" cy="246221"/>
            </a:xfrm>
            <a:prstGeom prst="rect">
              <a:avLst/>
            </a:prstGeom>
            <a:noFill/>
          </p:spPr>
          <p:txBody>
            <a:bodyPr wrap="square" rtlCol="0">
              <a:spAutoFit/>
            </a:bodyPr>
            <a:lstStyle/>
            <a:p>
              <a:r>
                <a:rPr lang="en-GB" sz="1000" dirty="0" smtClean="0"/>
                <a:t>IDataItem</a:t>
              </a:r>
              <a:endParaRPr lang="en-US" sz="1000" dirty="0"/>
            </a:p>
          </p:txBody>
        </p:sp>
      </p:grpSp>
      <p:grpSp>
        <p:nvGrpSpPr>
          <p:cNvPr id="283" name="Group 59"/>
          <p:cNvGrpSpPr/>
          <p:nvPr/>
        </p:nvGrpSpPr>
        <p:grpSpPr>
          <a:xfrm>
            <a:off x="2000232" y="4500570"/>
            <a:ext cx="2071702" cy="253854"/>
            <a:chOff x="4572000" y="3285729"/>
            <a:chExt cx="2071702" cy="253854"/>
          </a:xfrm>
        </p:grpSpPr>
        <p:grpSp>
          <p:nvGrpSpPr>
            <p:cNvPr id="284" name="Group 62"/>
            <p:cNvGrpSpPr/>
            <p:nvPr/>
          </p:nvGrpSpPr>
          <p:grpSpPr>
            <a:xfrm flipH="1" flipV="1">
              <a:off x="4572000" y="3285729"/>
              <a:ext cx="215109" cy="253854"/>
              <a:chOff x="5999170" y="3760489"/>
              <a:chExt cx="215906" cy="170165"/>
            </a:xfrm>
          </p:grpSpPr>
          <p:cxnSp>
            <p:nvCxnSpPr>
              <p:cNvPr id="286" name="Straight Connector 285"/>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rot="5400000" flipH="1" flipV="1">
                <a:off x="5915145" y="3844514"/>
                <a:ext cx="168847"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88" name="Straight Arrow Connector 287"/>
              <p:cNvCxnSpPr/>
              <p:nvPr/>
            </p:nvCxnSpPr>
            <p:spPr>
              <a:xfrm>
                <a:off x="6000762" y="3760489"/>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285" name="TextBox 284"/>
            <p:cNvSpPr txBox="1"/>
            <p:nvPr/>
          </p:nvSpPr>
          <p:spPr>
            <a:xfrm>
              <a:off x="4786314" y="3293351"/>
              <a:ext cx="1857388" cy="246221"/>
            </a:xfrm>
            <a:prstGeom prst="rect">
              <a:avLst/>
            </a:prstGeom>
            <a:noFill/>
          </p:spPr>
          <p:txBody>
            <a:bodyPr wrap="square" rtlCol="0">
              <a:spAutoFit/>
            </a:bodyPr>
            <a:lstStyle/>
            <a:p>
              <a:r>
                <a:rPr lang="en-GB" sz="1000" dirty="0" err="1" smtClean="0"/>
                <a:t>SingleItemDataAdministrator</a:t>
              </a:r>
              <a:endParaRPr lang="en-GB" sz="1000" dirty="0" smtClean="0"/>
            </a:p>
          </p:txBody>
        </p:sp>
      </p:grpSp>
      <p:grpSp>
        <p:nvGrpSpPr>
          <p:cNvPr id="289" name="Group 212"/>
          <p:cNvGrpSpPr/>
          <p:nvPr/>
        </p:nvGrpSpPr>
        <p:grpSpPr>
          <a:xfrm>
            <a:off x="2000232" y="4643446"/>
            <a:ext cx="4857783" cy="246221"/>
            <a:chOff x="2500298" y="2928935"/>
            <a:chExt cx="1643074" cy="246221"/>
          </a:xfrm>
        </p:grpSpPr>
        <p:cxnSp>
          <p:nvCxnSpPr>
            <p:cNvPr id="290" name="Straight Arrow Connector 289"/>
            <p:cNvCxnSpPr/>
            <p:nvPr/>
          </p:nvCxnSpPr>
          <p:spPr>
            <a:xfrm flipV="1">
              <a:off x="2500298" y="3143247"/>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291" name="TextBox 290"/>
            <p:cNvSpPr txBox="1"/>
            <p:nvPr/>
          </p:nvSpPr>
          <p:spPr>
            <a:xfrm>
              <a:off x="3224884" y="2928935"/>
              <a:ext cx="898078" cy="246221"/>
            </a:xfrm>
            <a:prstGeom prst="rect">
              <a:avLst/>
            </a:prstGeom>
            <a:noFill/>
          </p:spPr>
          <p:txBody>
            <a:bodyPr wrap="square" rtlCol="0">
              <a:spAutoFit/>
            </a:bodyPr>
            <a:lstStyle/>
            <a:p>
              <a:pPr algn="r"/>
              <a:r>
                <a:rPr lang="en-GB" sz="1000" dirty="0" smtClean="0"/>
                <a:t>Load(selectedItem.ID)</a:t>
              </a:r>
              <a:endParaRPr lang="en-US" sz="1000" dirty="0"/>
            </a:p>
          </p:txBody>
        </p:sp>
      </p:grpSp>
      <p:grpSp>
        <p:nvGrpSpPr>
          <p:cNvPr id="292" name="Group 291"/>
          <p:cNvGrpSpPr/>
          <p:nvPr/>
        </p:nvGrpSpPr>
        <p:grpSpPr>
          <a:xfrm>
            <a:off x="2000232" y="4857760"/>
            <a:ext cx="4857783" cy="398621"/>
            <a:chOff x="2000233" y="1500177"/>
            <a:chExt cx="4857783" cy="398621"/>
          </a:xfrm>
        </p:grpSpPr>
        <p:grpSp>
          <p:nvGrpSpPr>
            <p:cNvPr id="293" name="Group 212"/>
            <p:cNvGrpSpPr/>
            <p:nvPr/>
          </p:nvGrpSpPr>
          <p:grpSpPr>
            <a:xfrm>
              <a:off x="2000233" y="1500177"/>
              <a:ext cx="4857783" cy="357187"/>
              <a:chOff x="2500298" y="2928935"/>
              <a:chExt cx="1643074" cy="357187"/>
            </a:xfrm>
          </p:grpSpPr>
          <p:cxnSp>
            <p:nvCxnSpPr>
              <p:cNvPr id="295" name="Straight Arrow Connector 294"/>
              <p:cNvCxnSpPr/>
              <p:nvPr/>
            </p:nvCxnSpPr>
            <p:spPr>
              <a:xfrm flipV="1">
                <a:off x="2500298" y="3143247"/>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296" name="TextBox 295"/>
              <p:cNvSpPr txBox="1"/>
              <p:nvPr/>
            </p:nvSpPr>
            <p:spPr>
              <a:xfrm>
                <a:off x="3224884" y="2928935"/>
                <a:ext cx="898078" cy="246221"/>
              </a:xfrm>
              <a:prstGeom prst="rect">
                <a:avLst/>
              </a:prstGeom>
              <a:noFill/>
            </p:spPr>
            <p:txBody>
              <a:bodyPr wrap="square" rtlCol="0">
                <a:spAutoFit/>
              </a:bodyPr>
              <a:lstStyle/>
              <a:p>
                <a:pPr algn="r"/>
                <a:r>
                  <a:rPr lang="en-GB" sz="1000" dirty="0" err="1" smtClean="0"/>
                  <a:t>Items.GetItem</a:t>
                </a:r>
                <a:r>
                  <a:rPr lang="en-GB" sz="1000" dirty="0" smtClean="0"/>
                  <a:t>(selectedItem.ID)</a:t>
                </a:r>
                <a:endParaRPr lang="en-US" sz="1000" dirty="0"/>
              </a:p>
            </p:txBody>
          </p:sp>
          <p:cxnSp>
            <p:nvCxnSpPr>
              <p:cNvPr id="297" name="Straight Arrow Connector 296"/>
              <p:cNvCxnSpPr/>
              <p:nvPr/>
            </p:nvCxnSpPr>
            <p:spPr>
              <a:xfrm rot="10800000" flipV="1">
                <a:off x="2500298" y="3286121"/>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sp>
          <p:nvSpPr>
            <p:cNvPr id="294" name="TextBox 293"/>
            <p:cNvSpPr txBox="1"/>
            <p:nvPr/>
          </p:nvSpPr>
          <p:spPr>
            <a:xfrm>
              <a:off x="2214546" y="1652577"/>
              <a:ext cx="1357322" cy="246221"/>
            </a:xfrm>
            <a:prstGeom prst="rect">
              <a:avLst/>
            </a:prstGeom>
            <a:noFill/>
          </p:spPr>
          <p:txBody>
            <a:bodyPr wrap="square" rtlCol="0">
              <a:spAutoFit/>
            </a:bodyPr>
            <a:lstStyle/>
            <a:p>
              <a:r>
                <a:rPr lang="en-GB" sz="1000" dirty="0" smtClean="0"/>
                <a:t>IDataItem</a:t>
              </a:r>
              <a:endParaRPr lang="en-US" sz="1000" dirty="0"/>
            </a:p>
          </p:txBody>
        </p:sp>
      </p:grpSp>
      <p:grpSp>
        <p:nvGrpSpPr>
          <p:cNvPr id="298" name="Group 297"/>
          <p:cNvGrpSpPr/>
          <p:nvPr/>
        </p:nvGrpSpPr>
        <p:grpSpPr>
          <a:xfrm>
            <a:off x="7858148" y="71414"/>
            <a:ext cx="1071570" cy="6643710"/>
            <a:chOff x="4857752" y="71414"/>
            <a:chExt cx="1071570" cy="6643710"/>
          </a:xfrm>
        </p:grpSpPr>
        <p:grpSp>
          <p:nvGrpSpPr>
            <p:cNvPr id="301" name="Group 70"/>
            <p:cNvGrpSpPr/>
            <p:nvPr/>
          </p:nvGrpSpPr>
          <p:grpSpPr>
            <a:xfrm>
              <a:off x="4857752" y="71414"/>
              <a:ext cx="1071570" cy="6643710"/>
              <a:chOff x="7715272" y="357166"/>
              <a:chExt cx="1071570" cy="6643710"/>
            </a:xfrm>
          </p:grpSpPr>
          <p:sp>
            <p:nvSpPr>
              <p:cNvPr id="303" name="Round Diagonal Corner Rectangle 302"/>
              <p:cNvSpPr/>
              <p:nvPr/>
            </p:nvSpPr>
            <p:spPr>
              <a:xfrm>
                <a:off x="7715272" y="357166"/>
                <a:ext cx="1071570"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a:t>
                </a:r>
                <a:endParaRPr lang="en-US" sz="1000" dirty="0">
                  <a:solidFill>
                    <a:schemeClr val="tx1"/>
                  </a:solidFill>
                </a:endParaRPr>
              </a:p>
            </p:txBody>
          </p:sp>
          <p:cxnSp>
            <p:nvCxnSpPr>
              <p:cNvPr id="304" name="Straight Connector 303"/>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300" name="Rectangle 299"/>
            <p:cNvSpPr/>
            <p:nvPr/>
          </p:nvSpPr>
          <p:spPr>
            <a:xfrm flipH="1">
              <a:off x="5357818" y="5429264"/>
              <a:ext cx="71440" cy="2303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312" name="Group 311"/>
          <p:cNvGrpSpPr/>
          <p:nvPr/>
        </p:nvGrpSpPr>
        <p:grpSpPr>
          <a:xfrm>
            <a:off x="6357950" y="71414"/>
            <a:ext cx="1071570" cy="6643710"/>
            <a:chOff x="6357950" y="71414"/>
            <a:chExt cx="1071570" cy="6643710"/>
          </a:xfrm>
        </p:grpSpPr>
        <p:grpSp>
          <p:nvGrpSpPr>
            <p:cNvPr id="11" name="Group 98"/>
            <p:cNvGrpSpPr/>
            <p:nvPr/>
          </p:nvGrpSpPr>
          <p:grpSpPr>
            <a:xfrm>
              <a:off x="6357950" y="71414"/>
              <a:ext cx="1071570" cy="6643710"/>
              <a:chOff x="4857752" y="71414"/>
              <a:chExt cx="1071570" cy="6643710"/>
            </a:xfrm>
          </p:grpSpPr>
          <p:grpSp>
            <p:nvGrpSpPr>
              <p:cNvPr id="12" name="Group 88"/>
              <p:cNvGrpSpPr/>
              <p:nvPr/>
            </p:nvGrpSpPr>
            <p:grpSpPr>
              <a:xfrm>
                <a:off x="4857752" y="71414"/>
                <a:ext cx="1071570" cy="6643710"/>
                <a:chOff x="2786050" y="71414"/>
                <a:chExt cx="1071570" cy="6643710"/>
              </a:xfrm>
            </p:grpSpPr>
            <p:grpSp>
              <p:nvGrpSpPr>
                <p:cNvPr id="13" name="Group 70"/>
                <p:cNvGrpSpPr/>
                <p:nvPr/>
              </p:nvGrpSpPr>
              <p:grpSpPr>
                <a:xfrm>
                  <a:off x="2786050" y="71414"/>
                  <a:ext cx="1071570" cy="6643710"/>
                  <a:chOff x="7715272" y="357166"/>
                  <a:chExt cx="1071570" cy="6643710"/>
                </a:xfrm>
              </p:grpSpPr>
              <p:sp>
                <p:nvSpPr>
                  <p:cNvPr id="138" name="Round Diagonal Corner Rectangle 137"/>
                  <p:cNvSpPr/>
                  <p:nvPr/>
                </p:nvSpPr>
                <p:spPr>
                  <a:xfrm>
                    <a:off x="7715272" y="357166"/>
                    <a:ext cx="1071570"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a:t>
                    </a:r>
                  </a:p>
                  <a:p>
                    <a:pPr algn="ctr"/>
                    <a:r>
                      <a:rPr lang="en-GB" sz="1000" dirty="0" smtClean="0">
                        <a:solidFill>
                          <a:schemeClr val="tx1"/>
                        </a:solidFill>
                      </a:rPr>
                      <a:t>Administrator</a:t>
                    </a:r>
                    <a:endParaRPr lang="en-US" sz="1000" dirty="0">
                      <a:solidFill>
                        <a:schemeClr val="tx1"/>
                      </a:solidFill>
                    </a:endParaRPr>
                  </a:p>
                </p:txBody>
              </p:sp>
              <p:cxnSp>
                <p:nvCxnSpPr>
                  <p:cNvPr id="139" name="Straight Connector 138"/>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flipH="1">
                  <a:off x="3286112" y="1484137"/>
                  <a:ext cx="71441" cy="8018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35" name="Rectangle 134"/>
              <p:cNvSpPr/>
              <p:nvPr/>
            </p:nvSpPr>
            <p:spPr>
              <a:xfrm flipH="1">
                <a:off x="5357818" y="3484401"/>
                <a:ext cx="71438" cy="4446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311" name="Rectangle 310"/>
            <p:cNvSpPr/>
            <p:nvPr/>
          </p:nvSpPr>
          <p:spPr>
            <a:xfrm flipH="1">
              <a:off x="6858016" y="4841723"/>
              <a:ext cx="71438" cy="8732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313" name="Group 212"/>
          <p:cNvGrpSpPr/>
          <p:nvPr/>
        </p:nvGrpSpPr>
        <p:grpSpPr>
          <a:xfrm>
            <a:off x="2000232" y="5468795"/>
            <a:ext cx="4857783" cy="246221"/>
            <a:chOff x="2500298" y="2928935"/>
            <a:chExt cx="1643074" cy="246221"/>
          </a:xfrm>
        </p:grpSpPr>
        <p:cxnSp>
          <p:nvCxnSpPr>
            <p:cNvPr id="314" name="Straight Arrow Connector 313"/>
            <p:cNvCxnSpPr/>
            <p:nvPr/>
          </p:nvCxnSpPr>
          <p:spPr>
            <a:xfrm flipV="1">
              <a:off x="2500298" y="3143247"/>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315" name="TextBox 314"/>
            <p:cNvSpPr txBox="1"/>
            <p:nvPr/>
          </p:nvSpPr>
          <p:spPr>
            <a:xfrm>
              <a:off x="3224884" y="2928935"/>
              <a:ext cx="898078" cy="246221"/>
            </a:xfrm>
            <a:prstGeom prst="rect">
              <a:avLst/>
            </a:prstGeom>
            <a:noFill/>
          </p:spPr>
          <p:txBody>
            <a:bodyPr wrap="square" rtlCol="0">
              <a:spAutoFit/>
            </a:bodyPr>
            <a:lstStyle/>
            <a:p>
              <a:pPr algn="r"/>
              <a:r>
                <a:rPr lang="en-GB" sz="1000" dirty="0" smtClean="0"/>
                <a:t>Save</a:t>
              </a:r>
              <a:endParaRPr lang="en-US" sz="1000" dirty="0"/>
            </a:p>
          </p:txBody>
        </p:sp>
      </p:grpSp>
      <p:grpSp>
        <p:nvGrpSpPr>
          <p:cNvPr id="306" name="Group 212"/>
          <p:cNvGrpSpPr/>
          <p:nvPr/>
        </p:nvGrpSpPr>
        <p:grpSpPr>
          <a:xfrm>
            <a:off x="2000232" y="5244957"/>
            <a:ext cx="6357982" cy="246221"/>
            <a:chOff x="2500298" y="2928935"/>
            <a:chExt cx="1643074" cy="246221"/>
          </a:xfrm>
        </p:grpSpPr>
        <p:cxnSp>
          <p:nvCxnSpPr>
            <p:cNvPr id="308" name="Straight Arrow Connector 307"/>
            <p:cNvCxnSpPr/>
            <p:nvPr/>
          </p:nvCxnSpPr>
          <p:spPr>
            <a:xfrm flipV="1">
              <a:off x="2500298" y="3143247"/>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3224884" y="2928935"/>
              <a:ext cx="898078" cy="246221"/>
            </a:xfrm>
            <a:prstGeom prst="rect">
              <a:avLst/>
            </a:prstGeom>
            <a:noFill/>
          </p:spPr>
          <p:txBody>
            <a:bodyPr wrap="square" rtlCol="0">
              <a:spAutoFit/>
            </a:bodyPr>
            <a:lstStyle/>
            <a:p>
              <a:pPr algn="r"/>
              <a:r>
                <a:rPr lang="en-GB" sz="1000" dirty="0" smtClean="0"/>
                <a:t>Remove</a:t>
              </a:r>
              <a:endParaRPr lang="en-US" sz="1000" dirty="0"/>
            </a:p>
          </p:txBody>
        </p: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3"/>
          <p:cNvGrpSpPr/>
          <p:nvPr/>
        </p:nvGrpSpPr>
        <p:grpSpPr>
          <a:xfrm>
            <a:off x="571472" y="468134"/>
            <a:ext cx="1357322" cy="746289"/>
            <a:chOff x="571472" y="825325"/>
            <a:chExt cx="1357322" cy="746289"/>
          </a:xfrm>
        </p:grpSpPr>
        <p:grpSp>
          <p:nvGrpSpPr>
            <p:cNvPr id="3" name="Group 259"/>
            <p:cNvGrpSpPr/>
            <p:nvPr/>
          </p:nvGrpSpPr>
          <p:grpSpPr>
            <a:xfrm>
              <a:off x="571472" y="825325"/>
              <a:ext cx="1357322" cy="246221"/>
              <a:chOff x="142844" y="825325"/>
              <a:chExt cx="1357322" cy="246221"/>
            </a:xfrm>
          </p:grpSpPr>
          <p:cxnSp>
            <p:nvCxnSpPr>
              <p:cNvPr id="154" name="Straight Arrow Connector 153"/>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357158" y="825325"/>
                <a:ext cx="1082582" cy="246221"/>
              </a:xfrm>
              <a:prstGeom prst="rect">
                <a:avLst/>
              </a:prstGeom>
              <a:noFill/>
            </p:spPr>
            <p:txBody>
              <a:bodyPr wrap="square" rtlCol="0">
                <a:spAutoFit/>
              </a:bodyPr>
              <a:lstStyle/>
              <a:p>
                <a:pPr algn="r"/>
                <a:r>
                  <a:rPr lang="en-GB" sz="1000" b="1" dirty="0" smtClean="0"/>
                  <a:t>Save</a:t>
                </a:r>
                <a:endParaRPr lang="en-US" sz="1000" b="1" dirty="0"/>
              </a:p>
            </p:txBody>
          </p:sp>
        </p:grpSp>
        <p:cxnSp>
          <p:nvCxnSpPr>
            <p:cNvPr id="53" name="Straight Arrow Connector 52"/>
            <p:cNvCxnSpPr/>
            <p:nvPr/>
          </p:nvCxnSpPr>
          <p:spPr>
            <a:xfrm flipH="1">
              <a:off x="571472" y="1571613"/>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4" name="Group 59"/>
          <p:cNvGrpSpPr/>
          <p:nvPr/>
        </p:nvGrpSpPr>
        <p:grpSpPr>
          <a:xfrm>
            <a:off x="571472" y="1357298"/>
            <a:ext cx="1357322" cy="857257"/>
            <a:chOff x="571472" y="825325"/>
            <a:chExt cx="1357322" cy="857257"/>
          </a:xfrm>
        </p:grpSpPr>
        <p:grpSp>
          <p:nvGrpSpPr>
            <p:cNvPr id="5" name="Group 259"/>
            <p:cNvGrpSpPr/>
            <p:nvPr/>
          </p:nvGrpSpPr>
          <p:grpSpPr>
            <a:xfrm>
              <a:off x="571472" y="825325"/>
              <a:ext cx="1357322" cy="246221"/>
              <a:chOff x="142844" y="825325"/>
              <a:chExt cx="1357322" cy="246221"/>
            </a:xfrm>
          </p:grpSpPr>
          <p:cxnSp>
            <p:nvCxnSpPr>
              <p:cNvPr id="65" name="Straight Arrow Connector 64"/>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42844" y="825325"/>
                <a:ext cx="1296896" cy="246221"/>
              </a:xfrm>
              <a:prstGeom prst="rect">
                <a:avLst/>
              </a:prstGeom>
              <a:noFill/>
            </p:spPr>
            <p:txBody>
              <a:bodyPr wrap="square" rtlCol="0">
                <a:spAutoFit/>
              </a:bodyPr>
              <a:lstStyle/>
              <a:p>
                <a:pPr algn="r"/>
                <a:r>
                  <a:rPr lang="en-GB" sz="1000" b="1" dirty="0" err="1" smtClean="0"/>
                  <a:t>DisplayItem</a:t>
                </a:r>
                <a:r>
                  <a:rPr lang="en-GB" sz="1000" b="1" dirty="0" smtClean="0"/>
                  <a:t>(item)</a:t>
                </a:r>
                <a:endParaRPr lang="en-US" sz="1000" b="1" dirty="0"/>
              </a:p>
            </p:txBody>
          </p:sp>
        </p:grpSp>
        <p:cxnSp>
          <p:nvCxnSpPr>
            <p:cNvPr id="62" name="Straight Arrow Connector 61"/>
            <p:cNvCxnSpPr/>
            <p:nvPr/>
          </p:nvCxnSpPr>
          <p:spPr>
            <a:xfrm flipH="1">
              <a:off x="571472" y="168258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0" name="Group 70"/>
          <p:cNvGrpSpPr/>
          <p:nvPr/>
        </p:nvGrpSpPr>
        <p:grpSpPr>
          <a:xfrm>
            <a:off x="4857752" y="71414"/>
            <a:ext cx="1071570" cy="6643710"/>
            <a:chOff x="7715272" y="357166"/>
            <a:chExt cx="1071570" cy="6643710"/>
          </a:xfrm>
        </p:grpSpPr>
        <p:sp>
          <p:nvSpPr>
            <p:cNvPr id="92" name="Round Diagonal Corner Rectangle 91"/>
            <p:cNvSpPr/>
            <p:nvPr/>
          </p:nvSpPr>
          <p:spPr>
            <a:xfrm>
              <a:off x="7715272" y="357166"/>
              <a:ext cx="1071570"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ISelectedItem</a:t>
              </a:r>
              <a:endParaRPr lang="en-GB" sz="1000" dirty="0" smtClean="0">
                <a:solidFill>
                  <a:schemeClr val="tx1"/>
                </a:solidFill>
              </a:endParaRPr>
            </a:p>
            <a:p>
              <a:pPr algn="ctr"/>
              <a:r>
                <a:rPr lang="en-GB" sz="1000" dirty="0" smtClean="0">
                  <a:solidFill>
                    <a:schemeClr val="tx1"/>
                  </a:solidFill>
                </a:rPr>
                <a:t>Provider</a:t>
              </a:r>
              <a:endParaRPr lang="en-US" sz="1000" dirty="0">
                <a:solidFill>
                  <a:schemeClr val="tx1"/>
                </a:solidFill>
              </a:endParaRPr>
            </a:p>
          </p:txBody>
        </p:sp>
        <p:cxnSp>
          <p:nvCxnSpPr>
            <p:cNvPr id="93" name="Straight Connector 92"/>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12" name="Group 88"/>
          <p:cNvGrpSpPr/>
          <p:nvPr/>
        </p:nvGrpSpPr>
        <p:grpSpPr>
          <a:xfrm>
            <a:off x="6357950" y="71414"/>
            <a:ext cx="1071570" cy="6643710"/>
            <a:chOff x="2786050" y="71414"/>
            <a:chExt cx="1071570" cy="6643710"/>
          </a:xfrm>
        </p:grpSpPr>
        <p:grpSp>
          <p:nvGrpSpPr>
            <p:cNvPr id="13" name="Group 70"/>
            <p:cNvGrpSpPr/>
            <p:nvPr/>
          </p:nvGrpSpPr>
          <p:grpSpPr>
            <a:xfrm>
              <a:off x="2786050" y="71414"/>
              <a:ext cx="1071570" cy="6643710"/>
              <a:chOff x="7715272" y="357166"/>
              <a:chExt cx="1071570" cy="6643710"/>
            </a:xfrm>
          </p:grpSpPr>
          <p:sp>
            <p:nvSpPr>
              <p:cNvPr id="138" name="Round Diagonal Corner Rectangle 137"/>
              <p:cNvSpPr/>
              <p:nvPr/>
            </p:nvSpPr>
            <p:spPr>
              <a:xfrm>
                <a:off x="7715272" y="357166"/>
                <a:ext cx="1071570"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a:t>
                </a:r>
              </a:p>
              <a:p>
                <a:pPr algn="ctr"/>
                <a:r>
                  <a:rPr lang="en-GB" sz="1000" dirty="0" smtClean="0">
                    <a:solidFill>
                      <a:schemeClr val="tx1"/>
                    </a:solidFill>
                  </a:rPr>
                  <a:t>Administrator</a:t>
                </a:r>
                <a:endParaRPr lang="en-US" sz="1000" dirty="0">
                  <a:solidFill>
                    <a:schemeClr val="tx1"/>
                  </a:solidFill>
                </a:endParaRPr>
              </a:p>
            </p:txBody>
          </p:sp>
          <p:cxnSp>
            <p:nvCxnSpPr>
              <p:cNvPr id="139" name="Straight Connector 138"/>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flipH="1">
              <a:off x="3286113" y="1142984"/>
              <a:ext cx="71440" cy="2303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23" name="Group 172"/>
          <p:cNvGrpSpPr/>
          <p:nvPr/>
        </p:nvGrpSpPr>
        <p:grpSpPr>
          <a:xfrm>
            <a:off x="1857356" y="1428736"/>
            <a:ext cx="1785950" cy="357188"/>
            <a:chOff x="2357422" y="2928934"/>
            <a:chExt cx="1785950" cy="357188"/>
          </a:xfrm>
        </p:grpSpPr>
        <p:cxnSp>
          <p:nvCxnSpPr>
            <p:cNvPr id="174" name="Straight Arrow Connector 173"/>
            <p:cNvCxnSpPr/>
            <p:nvPr/>
          </p:nvCxnSpPr>
          <p:spPr>
            <a:xfrm flipV="1">
              <a:off x="2500298" y="3143247"/>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75" name="TextBox 174"/>
            <p:cNvSpPr txBox="1"/>
            <p:nvPr/>
          </p:nvSpPr>
          <p:spPr>
            <a:xfrm>
              <a:off x="2357422" y="2928934"/>
              <a:ext cx="1714512" cy="246221"/>
            </a:xfrm>
            <a:prstGeom prst="rect">
              <a:avLst/>
            </a:prstGeom>
            <a:noFill/>
          </p:spPr>
          <p:txBody>
            <a:bodyPr wrap="square" rtlCol="0">
              <a:spAutoFit/>
            </a:bodyPr>
            <a:lstStyle/>
            <a:p>
              <a:pPr algn="r"/>
              <a:r>
                <a:rPr lang="en-GB" sz="1000" dirty="0" err="1" smtClean="0"/>
                <a:t>DisplayItem</a:t>
              </a:r>
              <a:r>
                <a:rPr lang="en-GB" sz="1000" dirty="0" smtClean="0"/>
                <a:t>(item)</a:t>
              </a:r>
              <a:endParaRPr lang="en-US" sz="1000" dirty="0"/>
            </a:p>
          </p:txBody>
        </p:sp>
        <p:cxnSp>
          <p:nvCxnSpPr>
            <p:cNvPr id="176" name="Straight Arrow Connector 175"/>
            <p:cNvCxnSpPr/>
            <p:nvPr/>
          </p:nvCxnSpPr>
          <p:spPr>
            <a:xfrm rot="10800000" flipV="1">
              <a:off x="2500298" y="3286121"/>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16" name="Group 59"/>
          <p:cNvGrpSpPr/>
          <p:nvPr/>
        </p:nvGrpSpPr>
        <p:grpSpPr>
          <a:xfrm>
            <a:off x="2000232" y="746254"/>
            <a:ext cx="2071702" cy="253854"/>
            <a:chOff x="4572000" y="3285729"/>
            <a:chExt cx="2071702" cy="253854"/>
          </a:xfrm>
        </p:grpSpPr>
        <p:grpSp>
          <p:nvGrpSpPr>
            <p:cNvPr id="117" name="Group 62"/>
            <p:cNvGrpSpPr/>
            <p:nvPr/>
          </p:nvGrpSpPr>
          <p:grpSpPr>
            <a:xfrm flipH="1" flipV="1">
              <a:off x="4572000" y="3285729"/>
              <a:ext cx="215109" cy="253854"/>
              <a:chOff x="5999170" y="3760489"/>
              <a:chExt cx="215906" cy="170165"/>
            </a:xfrm>
          </p:grpSpPr>
          <p:cxnSp>
            <p:nvCxnSpPr>
              <p:cNvPr id="119" name="Straight Connector 118"/>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5400000" flipH="1" flipV="1">
                <a:off x="5915145" y="3844514"/>
                <a:ext cx="168847"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6000762" y="3760489"/>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18" name="TextBox 117"/>
            <p:cNvSpPr txBox="1"/>
            <p:nvPr/>
          </p:nvSpPr>
          <p:spPr>
            <a:xfrm>
              <a:off x="4786314" y="3293351"/>
              <a:ext cx="1857388" cy="246221"/>
            </a:xfrm>
            <a:prstGeom prst="rect">
              <a:avLst/>
            </a:prstGeom>
            <a:noFill/>
          </p:spPr>
          <p:txBody>
            <a:bodyPr wrap="square" rtlCol="0">
              <a:spAutoFit/>
            </a:bodyPr>
            <a:lstStyle/>
            <a:p>
              <a:r>
                <a:rPr lang="en-GB" sz="1000" dirty="0" err="1" smtClean="0"/>
                <a:t>SingleItemDataAdministrator</a:t>
              </a:r>
              <a:endParaRPr lang="en-GB" sz="1000" dirty="0" smtClean="0"/>
            </a:p>
          </p:txBody>
        </p:sp>
      </p:grpSp>
      <p:grpSp>
        <p:nvGrpSpPr>
          <p:cNvPr id="124" name="Group 212"/>
          <p:cNvGrpSpPr/>
          <p:nvPr/>
        </p:nvGrpSpPr>
        <p:grpSpPr>
          <a:xfrm>
            <a:off x="2000232" y="928670"/>
            <a:ext cx="4857783" cy="246221"/>
            <a:chOff x="2500298" y="2928935"/>
            <a:chExt cx="1643074" cy="246221"/>
          </a:xfrm>
        </p:grpSpPr>
        <p:cxnSp>
          <p:nvCxnSpPr>
            <p:cNvPr id="125" name="Straight Arrow Connector 124"/>
            <p:cNvCxnSpPr/>
            <p:nvPr/>
          </p:nvCxnSpPr>
          <p:spPr>
            <a:xfrm flipV="1">
              <a:off x="2500298" y="3143247"/>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3224884" y="2928935"/>
              <a:ext cx="898078" cy="246221"/>
            </a:xfrm>
            <a:prstGeom prst="rect">
              <a:avLst/>
            </a:prstGeom>
            <a:noFill/>
          </p:spPr>
          <p:txBody>
            <a:bodyPr wrap="square" rtlCol="0">
              <a:spAutoFit/>
            </a:bodyPr>
            <a:lstStyle/>
            <a:p>
              <a:pPr algn="r"/>
              <a:r>
                <a:rPr lang="en-GB" sz="1000" dirty="0" smtClean="0"/>
                <a:t>Save()</a:t>
              </a:r>
              <a:endParaRPr lang="en-US" sz="1000" dirty="0"/>
            </a:p>
          </p:txBody>
        </p:sp>
      </p:grpSp>
      <p:grpSp>
        <p:nvGrpSpPr>
          <p:cNvPr id="127" name="Group 59"/>
          <p:cNvGrpSpPr/>
          <p:nvPr/>
        </p:nvGrpSpPr>
        <p:grpSpPr>
          <a:xfrm>
            <a:off x="2000232" y="1928802"/>
            <a:ext cx="1714512" cy="253854"/>
            <a:chOff x="4572000" y="3285729"/>
            <a:chExt cx="1714512" cy="253854"/>
          </a:xfrm>
        </p:grpSpPr>
        <p:grpSp>
          <p:nvGrpSpPr>
            <p:cNvPr id="129" name="Group 62"/>
            <p:cNvGrpSpPr/>
            <p:nvPr/>
          </p:nvGrpSpPr>
          <p:grpSpPr>
            <a:xfrm flipH="1" flipV="1">
              <a:off x="4572000" y="3285729"/>
              <a:ext cx="215109" cy="253854"/>
              <a:chOff x="5999170" y="3760489"/>
              <a:chExt cx="215906" cy="170165"/>
            </a:xfrm>
          </p:grpSpPr>
          <p:cxnSp>
            <p:nvCxnSpPr>
              <p:cNvPr id="134" name="Straight Connector 133"/>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5400000" flipH="1" flipV="1">
                <a:off x="5915145" y="3844514"/>
                <a:ext cx="168847"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6000762" y="3760489"/>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32" name="TextBox 131"/>
            <p:cNvSpPr txBox="1"/>
            <p:nvPr/>
          </p:nvSpPr>
          <p:spPr>
            <a:xfrm>
              <a:off x="4786314" y="3293351"/>
              <a:ext cx="1500198" cy="246221"/>
            </a:xfrm>
            <a:prstGeom prst="rect">
              <a:avLst/>
            </a:prstGeom>
            <a:noFill/>
          </p:spPr>
          <p:txBody>
            <a:bodyPr wrap="square" rtlCol="0">
              <a:spAutoFit/>
            </a:bodyPr>
            <a:lstStyle/>
            <a:p>
              <a:r>
                <a:rPr lang="en-GB" sz="1000" dirty="0" smtClean="0">
                  <a:solidFill>
                    <a:srgbClr val="0000FF"/>
                  </a:solidFill>
                </a:rPr>
                <a:t>_item = item</a:t>
              </a:r>
              <a:endParaRPr lang="en-US" sz="1000" dirty="0" smtClean="0">
                <a:solidFill>
                  <a:srgbClr val="0000FF"/>
                </a:solidFill>
              </a:endParaRPr>
            </a:p>
          </p:txBody>
        </p:sp>
      </p:grpSp>
      <p:sp>
        <p:nvSpPr>
          <p:cNvPr id="141" name="Line Callout 1 140"/>
          <p:cNvSpPr/>
          <p:nvPr/>
        </p:nvSpPr>
        <p:spPr>
          <a:xfrm>
            <a:off x="3929058" y="1785926"/>
            <a:ext cx="3205186" cy="500066"/>
          </a:xfrm>
          <a:prstGeom prst="borderCallout1">
            <a:avLst>
              <a:gd name="adj1" fmla="val 36528"/>
              <a:gd name="adj2" fmla="val -2555"/>
              <a:gd name="adj3" fmla="val -48345"/>
              <a:gd name="adj4" fmla="val -72873"/>
            </a:avLst>
          </a:prstGeom>
          <a:solidFill>
            <a:srgbClr val="FFFFCC">
              <a:alpha val="63000"/>
            </a:srgbClr>
          </a:solid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smtClean="0">
                <a:solidFill>
                  <a:schemeClr val="bg1">
                    <a:lumMod val="50000"/>
                  </a:schemeClr>
                </a:solidFill>
              </a:rPr>
              <a:t>This method may be overridden to extend the functionality for displaying foreign key items</a:t>
            </a:r>
            <a:endParaRPr lang="en-US" sz="1100" dirty="0">
              <a:solidFill>
                <a:schemeClr val="bg1">
                  <a:lumMod val="50000"/>
                </a:schemeClr>
              </a:solidFill>
            </a:endParaRPr>
          </a:p>
        </p:txBody>
      </p:sp>
      <p:grpSp>
        <p:nvGrpSpPr>
          <p:cNvPr id="146" name="Group 59"/>
          <p:cNvGrpSpPr/>
          <p:nvPr/>
        </p:nvGrpSpPr>
        <p:grpSpPr>
          <a:xfrm>
            <a:off x="571472" y="2285991"/>
            <a:ext cx="1357322" cy="571506"/>
            <a:chOff x="571472" y="825325"/>
            <a:chExt cx="1357322" cy="571506"/>
          </a:xfrm>
        </p:grpSpPr>
        <p:grpSp>
          <p:nvGrpSpPr>
            <p:cNvPr id="147" name="Group 259"/>
            <p:cNvGrpSpPr/>
            <p:nvPr/>
          </p:nvGrpSpPr>
          <p:grpSpPr>
            <a:xfrm>
              <a:off x="571472" y="825325"/>
              <a:ext cx="1357322" cy="246221"/>
              <a:chOff x="142844" y="825325"/>
              <a:chExt cx="1357322" cy="246221"/>
            </a:xfrm>
          </p:grpSpPr>
          <p:cxnSp>
            <p:nvCxnSpPr>
              <p:cNvPr id="158" name="Straight Arrow Connector 157"/>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142844" y="825325"/>
                <a:ext cx="1296896" cy="246221"/>
              </a:xfrm>
              <a:prstGeom prst="rect">
                <a:avLst/>
              </a:prstGeom>
              <a:noFill/>
            </p:spPr>
            <p:txBody>
              <a:bodyPr wrap="square" rtlCol="0">
                <a:spAutoFit/>
              </a:bodyPr>
              <a:lstStyle/>
              <a:p>
                <a:pPr algn="r"/>
                <a:r>
                  <a:rPr lang="en-GB" sz="1000" b="1" dirty="0" err="1" smtClean="0"/>
                  <a:t>UpdateItem</a:t>
                </a:r>
                <a:r>
                  <a:rPr lang="en-GB" sz="1000" b="1" dirty="0" smtClean="0"/>
                  <a:t>(item)</a:t>
                </a:r>
                <a:endParaRPr lang="en-US" sz="1000" b="1" dirty="0"/>
              </a:p>
            </p:txBody>
          </p:sp>
        </p:grpSp>
        <p:cxnSp>
          <p:nvCxnSpPr>
            <p:cNvPr id="152" name="Straight Arrow Connector 151"/>
            <p:cNvCxnSpPr/>
            <p:nvPr/>
          </p:nvCxnSpPr>
          <p:spPr>
            <a:xfrm flipH="1">
              <a:off x="571472" y="1396830"/>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60" name="Group 172"/>
          <p:cNvGrpSpPr/>
          <p:nvPr/>
        </p:nvGrpSpPr>
        <p:grpSpPr>
          <a:xfrm>
            <a:off x="1857356" y="2357429"/>
            <a:ext cx="1785950" cy="357188"/>
            <a:chOff x="2357422" y="2928934"/>
            <a:chExt cx="1785950" cy="357188"/>
          </a:xfrm>
        </p:grpSpPr>
        <p:cxnSp>
          <p:nvCxnSpPr>
            <p:cNvPr id="161" name="Straight Arrow Connector 160"/>
            <p:cNvCxnSpPr/>
            <p:nvPr/>
          </p:nvCxnSpPr>
          <p:spPr>
            <a:xfrm flipV="1">
              <a:off x="2500298" y="3143247"/>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2357422" y="2928934"/>
              <a:ext cx="1714512" cy="246221"/>
            </a:xfrm>
            <a:prstGeom prst="rect">
              <a:avLst/>
            </a:prstGeom>
            <a:noFill/>
          </p:spPr>
          <p:txBody>
            <a:bodyPr wrap="square" rtlCol="0">
              <a:spAutoFit/>
            </a:bodyPr>
            <a:lstStyle/>
            <a:p>
              <a:pPr algn="r"/>
              <a:r>
                <a:rPr lang="en-GB" sz="1000" dirty="0" err="1" smtClean="0"/>
                <a:t>UpdateItem</a:t>
              </a:r>
              <a:r>
                <a:rPr lang="en-GB" sz="1000" dirty="0" smtClean="0"/>
                <a:t>(item)</a:t>
              </a:r>
              <a:endParaRPr lang="en-US" sz="1000" dirty="0"/>
            </a:p>
          </p:txBody>
        </p:sp>
        <p:cxnSp>
          <p:nvCxnSpPr>
            <p:cNvPr id="167" name="Straight Arrow Connector 166"/>
            <p:cNvCxnSpPr/>
            <p:nvPr/>
          </p:nvCxnSpPr>
          <p:spPr>
            <a:xfrm rot="10800000" flipV="1">
              <a:off x="2500298" y="3286121"/>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83" name="Group 59"/>
          <p:cNvGrpSpPr/>
          <p:nvPr/>
        </p:nvGrpSpPr>
        <p:grpSpPr>
          <a:xfrm>
            <a:off x="285720" y="2928932"/>
            <a:ext cx="1643074" cy="3286150"/>
            <a:chOff x="285720" y="825325"/>
            <a:chExt cx="1643074" cy="3286150"/>
          </a:xfrm>
        </p:grpSpPr>
        <p:grpSp>
          <p:nvGrpSpPr>
            <p:cNvPr id="184" name="Group 259"/>
            <p:cNvGrpSpPr/>
            <p:nvPr/>
          </p:nvGrpSpPr>
          <p:grpSpPr>
            <a:xfrm>
              <a:off x="285720" y="825325"/>
              <a:ext cx="1643074" cy="246221"/>
              <a:chOff x="-142908" y="825325"/>
              <a:chExt cx="1643074" cy="246221"/>
            </a:xfrm>
          </p:grpSpPr>
          <p:cxnSp>
            <p:nvCxnSpPr>
              <p:cNvPr id="190" name="Straight Arrow Connector 189"/>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142908" y="825325"/>
                <a:ext cx="1582648" cy="246221"/>
              </a:xfrm>
              <a:prstGeom prst="rect">
                <a:avLst/>
              </a:prstGeom>
              <a:noFill/>
            </p:spPr>
            <p:txBody>
              <a:bodyPr wrap="square" rtlCol="0">
                <a:spAutoFit/>
              </a:bodyPr>
              <a:lstStyle/>
              <a:p>
                <a:pPr algn="r"/>
                <a:r>
                  <a:rPr lang="en-GB" sz="1000" b="1" dirty="0" err="1" smtClean="0"/>
                  <a:t>SetButtonsEnabled</a:t>
                </a:r>
                <a:r>
                  <a:rPr lang="en-GB" sz="1000" b="1" dirty="0" smtClean="0"/>
                  <a:t>(save)</a:t>
                </a:r>
                <a:endParaRPr lang="en-US" sz="1000" b="1" dirty="0"/>
              </a:p>
            </p:txBody>
          </p:sp>
        </p:grpSp>
        <p:cxnSp>
          <p:nvCxnSpPr>
            <p:cNvPr id="185" name="Straight Arrow Connector 184"/>
            <p:cNvCxnSpPr/>
            <p:nvPr/>
          </p:nvCxnSpPr>
          <p:spPr>
            <a:xfrm flipH="1">
              <a:off x="571472" y="4111474"/>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96" name="Group 89"/>
          <p:cNvGrpSpPr/>
          <p:nvPr/>
        </p:nvGrpSpPr>
        <p:grpSpPr>
          <a:xfrm>
            <a:off x="2071670" y="3000372"/>
            <a:ext cx="3214710" cy="2500330"/>
            <a:chOff x="1785918" y="2325523"/>
            <a:chExt cx="3214710" cy="2500330"/>
          </a:xfrm>
        </p:grpSpPr>
        <p:sp>
          <p:nvSpPr>
            <p:cNvPr id="197" name="Rectangle 196"/>
            <p:cNvSpPr/>
            <p:nvPr/>
          </p:nvSpPr>
          <p:spPr>
            <a:xfrm>
              <a:off x="1785918" y="2357429"/>
              <a:ext cx="3214710" cy="2468424"/>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p:cNvSpPr txBox="1"/>
            <p:nvPr/>
          </p:nvSpPr>
          <p:spPr>
            <a:xfrm>
              <a:off x="1857356" y="2325523"/>
              <a:ext cx="2500330" cy="285752"/>
            </a:xfrm>
            <a:prstGeom prst="rect">
              <a:avLst/>
            </a:prstGeom>
            <a:noFill/>
          </p:spPr>
          <p:txBody>
            <a:bodyPr wrap="square" rtlCol="0">
              <a:spAutoFit/>
            </a:bodyPr>
            <a:lstStyle/>
            <a:p>
              <a:r>
                <a:rPr lang="en-GB" sz="1200" b="1" dirty="0" smtClean="0">
                  <a:solidFill>
                    <a:srgbClr val="00B050"/>
                  </a:solidFill>
                </a:rPr>
                <a:t>[IF _</a:t>
              </a:r>
              <a:r>
                <a:rPr lang="en-GB" sz="1200" b="1" dirty="0" err="1" smtClean="0">
                  <a:solidFill>
                    <a:srgbClr val="00B050"/>
                  </a:solidFill>
                </a:rPr>
                <a:t>stateEditYN</a:t>
              </a:r>
              <a:r>
                <a:rPr lang="en-GB" sz="1200" b="1" dirty="0" smtClean="0">
                  <a:solidFill>
                    <a:srgbClr val="00B050"/>
                  </a:solidFill>
                </a:rPr>
                <a:t> = true THEN]</a:t>
              </a:r>
              <a:endParaRPr lang="en-US" sz="1200" b="1" dirty="0" smtClean="0">
                <a:solidFill>
                  <a:srgbClr val="00B050"/>
                </a:solidFill>
              </a:endParaRPr>
            </a:p>
          </p:txBody>
        </p:sp>
      </p:grpSp>
      <p:sp>
        <p:nvSpPr>
          <p:cNvPr id="202" name="TextBox 201"/>
          <p:cNvSpPr txBox="1"/>
          <p:nvPr/>
        </p:nvSpPr>
        <p:spPr>
          <a:xfrm>
            <a:off x="2143108" y="3714752"/>
            <a:ext cx="2500330" cy="285752"/>
          </a:xfrm>
          <a:prstGeom prst="rect">
            <a:avLst/>
          </a:prstGeom>
          <a:noFill/>
        </p:spPr>
        <p:txBody>
          <a:bodyPr wrap="square" rtlCol="0">
            <a:spAutoFit/>
          </a:bodyPr>
          <a:lstStyle/>
          <a:p>
            <a:r>
              <a:rPr lang="en-GB" sz="1200" b="1" dirty="0" smtClean="0">
                <a:solidFill>
                  <a:srgbClr val="00B050"/>
                </a:solidFill>
              </a:rPr>
              <a:t>[ELSE IF _</a:t>
            </a:r>
            <a:r>
              <a:rPr lang="en-GB" sz="1200" b="1" dirty="0" err="1" smtClean="0">
                <a:solidFill>
                  <a:srgbClr val="00B050"/>
                </a:solidFill>
              </a:rPr>
              <a:t>stateNewYN</a:t>
            </a:r>
            <a:r>
              <a:rPr lang="en-GB" sz="1200" b="1" dirty="0" smtClean="0">
                <a:solidFill>
                  <a:srgbClr val="00B050"/>
                </a:solidFill>
              </a:rPr>
              <a:t> = true THEN]</a:t>
            </a:r>
            <a:endParaRPr lang="en-US" sz="1200" b="1" dirty="0" smtClean="0">
              <a:solidFill>
                <a:srgbClr val="00B050"/>
              </a:solidFill>
            </a:endParaRPr>
          </a:p>
        </p:txBody>
      </p:sp>
      <p:sp>
        <p:nvSpPr>
          <p:cNvPr id="207" name="TextBox 206"/>
          <p:cNvSpPr txBox="1"/>
          <p:nvPr/>
        </p:nvSpPr>
        <p:spPr>
          <a:xfrm>
            <a:off x="2143108" y="4357694"/>
            <a:ext cx="2500330" cy="285752"/>
          </a:xfrm>
          <a:prstGeom prst="rect">
            <a:avLst/>
          </a:prstGeom>
          <a:noFill/>
        </p:spPr>
        <p:txBody>
          <a:bodyPr wrap="square" rtlCol="0">
            <a:spAutoFit/>
          </a:bodyPr>
          <a:lstStyle/>
          <a:p>
            <a:r>
              <a:rPr lang="en-GB" sz="1200" b="1" dirty="0" smtClean="0">
                <a:solidFill>
                  <a:srgbClr val="00B050"/>
                </a:solidFill>
              </a:rPr>
              <a:t>[ELSE]</a:t>
            </a:r>
            <a:endParaRPr lang="en-US" sz="1200" b="1" dirty="0" smtClean="0">
              <a:solidFill>
                <a:srgbClr val="00B050"/>
              </a:solidFill>
            </a:endParaRPr>
          </a:p>
        </p:txBody>
      </p:sp>
      <p:grpSp>
        <p:nvGrpSpPr>
          <p:cNvPr id="208" name="Group 59"/>
          <p:cNvGrpSpPr/>
          <p:nvPr/>
        </p:nvGrpSpPr>
        <p:grpSpPr>
          <a:xfrm>
            <a:off x="2000232" y="3214686"/>
            <a:ext cx="3214710" cy="553998"/>
            <a:chOff x="4572000" y="3253831"/>
            <a:chExt cx="3214710" cy="553998"/>
          </a:xfrm>
        </p:grpSpPr>
        <p:grpSp>
          <p:nvGrpSpPr>
            <p:cNvPr id="209" name="Group 62"/>
            <p:cNvGrpSpPr/>
            <p:nvPr/>
          </p:nvGrpSpPr>
          <p:grpSpPr>
            <a:xfrm flipH="1" flipV="1">
              <a:off x="4572000" y="3285736"/>
              <a:ext cx="215109" cy="468161"/>
              <a:chOff x="5999170" y="3616833"/>
              <a:chExt cx="215906" cy="313821"/>
            </a:xfrm>
          </p:grpSpPr>
          <p:cxnSp>
            <p:nvCxnSpPr>
              <p:cNvPr id="211" name="Straight Connector 210"/>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flipH="1" flipV="1">
                <a:off x="5843315" y="3772688"/>
                <a:ext cx="312508" cy="79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p:nvPr/>
            </p:nvCxnSpPr>
            <p:spPr>
              <a:xfrm>
                <a:off x="6000762" y="3616835"/>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210" name="TextBox 209"/>
            <p:cNvSpPr txBox="1"/>
            <p:nvPr/>
          </p:nvSpPr>
          <p:spPr>
            <a:xfrm>
              <a:off x="4786314" y="3253831"/>
              <a:ext cx="3000396" cy="553998"/>
            </a:xfrm>
            <a:prstGeom prst="rect">
              <a:avLst/>
            </a:prstGeom>
            <a:noFill/>
          </p:spPr>
          <p:txBody>
            <a:bodyPr wrap="square" rtlCol="0">
              <a:spAutoFit/>
            </a:bodyPr>
            <a:lstStyle/>
            <a:p>
              <a:r>
                <a:rPr lang="en-GB" sz="1000" dirty="0" err="1" smtClean="0">
                  <a:solidFill>
                    <a:srgbClr val="0000FF"/>
                  </a:solidFill>
                </a:rPr>
                <a:t>newYN</a:t>
              </a:r>
              <a:r>
                <a:rPr lang="en-GB" sz="1000" dirty="0" smtClean="0">
                  <a:solidFill>
                    <a:srgbClr val="0000FF"/>
                  </a:solidFill>
                </a:rPr>
                <a:t> = false, </a:t>
              </a:r>
              <a:r>
                <a:rPr lang="en-GB" sz="1000" dirty="0" err="1" smtClean="0">
                  <a:solidFill>
                    <a:srgbClr val="0000FF"/>
                  </a:solidFill>
                </a:rPr>
                <a:t>editYN</a:t>
              </a:r>
              <a:r>
                <a:rPr lang="en-GB" sz="1000" dirty="0" smtClean="0">
                  <a:solidFill>
                    <a:srgbClr val="0000FF"/>
                  </a:solidFill>
                </a:rPr>
                <a:t> = false</a:t>
              </a:r>
            </a:p>
            <a:p>
              <a:r>
                <a:rPr lang="en-GB" sz="1000" dirty="0" err="1" smtClean="0">
                  <a:solidFill>
                    <a:srgbClr val="0000FF"/>
                  </a:solidFill>
                </a:rPr>
                <a:t>saveYN</a:t>
              </a:r>
              <a:r>
                <a:rPr lang="en-GB" sz="1000" dirty="0" smtClean="0">
                  <a:solidFill>
                    <a:srgbClr val="0000FF"/>
                  </a:solidFill>
                </a:rPr>
                <a:t> = save, </a:t>
              </a:r>
              <a:r>
                <a:rPr lang="en-GB" sz="1000" dirty="0" err="1" smtClean="0">
                  <a:solidFill>
                    <a:srgbClr val="0000FF"/>
                  </a:solidFill>
                </a:rPr>
                <a:t>deleteYN</a:t>
              </a:r>
              <a:r>
                <a:rPr lang="en-GB" sz="1000" dirty="0" smtClean="0">
                  <a:solidFill>
                    <a:srgbClr val="0000FF"/>
                  </a:solidFill>
                </a:rPr>
                <a:t> = false</a:t>
              </a:r>
            </a:p>
            <a:p>
              <a:r>
                <a:rPr lang="en-GB" sz="1000" dirty="0" err="1" smtClean="0">
                  <a:solidFill>
                    <a:srgbClr val="0000FF"/>
                  </a:solidFill>
                </a:rPr>
                <a:t>cancelYN</a:t>
              </a:r>
              <a:r>
                <a:rPr lang="en-GB" sz="1000" dirty="0" smtClean="0">
                  <a:solidFill>
                    <a:srgbClr val="0000FF"/>
                  </a:solidFill>
                </a:rPr>
                <a:t> = true</a:t>
              </a:r>
              <a:endParaRPr lang="en-US" sz="1000" dirty="0" smtClean="0">
                <a:solidFill>
                  <a:srgbClr val="0000FF"/>
                </a:solidFill>
              </a:endParaRPr>
            </a:p>
          </p:txBody>
        </p:sp>
      </p:grpSp>
      <p:grpSp>
        <p:nvGrpSpPr>
          <p:cNvPr id="219" name="Group 59"/>
          <p:cNvGrpSpPr/>
          <p:nvPr/>
        </p:nvGrpSpPr>
        <p:grpSpPr>
          <a:xfrm>
            <a:off x="2000232" y="3875134"/>
            <a:ext cx="3214710" cy="553998"/>
            <a:chOff x="4572000" y="3253831"/>
            <a:chExt cx="3214710" cy="553998"/>
          </a:xfrm>
        </p:grpSpPr>
        <p:grpSp>
          <p:nvGrpSpPr>
            <p:cNvPr id="220" name="Group 62"/>
            <p:cNvGrpSpPr/>
            <p:nvPr/>
          </p:nvGrpSpPr>
          <p:grpSpPr>
            <a:xfrm flipH="1" flipV="1">
              <a:off x="4572000" y="3285723"/>
              <a:ext cx="215109" cy="468162"/>
              <a:chOff x="5999170" y="3616833"/>
              <a:chExt cx="215906" cy="313821"/>
            </a:xfrm>
          </p:grpSpPr>
          <p:cxnSp>
            <p:nvCxnSpPr>
              <p:cNvPr id="222" name="Straight Connector 221"/>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rot="5400000" flipH="1" flipV="1">
                <a:off x="5843315" y="3772688"/>
                <a:ext cx="312508" cy="79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37" name="Straight Arrow Connector 236"/>
              <p:cNvCxnSpPr/>
              <p:nvPr/>
            </p:nvCxnSpPr>
            <p:spPr>
              <a:xfrm>
                <a:off x="6000762" y="3616835"/>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221" name="TextBox 220"/>
            <p:cNvSpPr txBox="1"/>
            <p:nvPr/>
          </p:nvSpPr>
          <p:spPr>
            <a:xfrm>
              <a:off x="4786314" y="3253831"/>
              <a:ext cx="3000396" cy="553998"/>
            </a:xfrm>
            <a:prstGeom prst="rect">
              <a:avLst/>
            </a:prstGeom>
            <a:noFill/>
          </p:spPr>
          <p:txBody>
            <a:bodyPr wrap="square" rtlCol="0">
              <a:spAutoFit/>
            </a:bodyPr>
            <a:lstStyle/>
            <a:p>
              <a:r>
                <a:rPr lang="en-GB" sz="1000" dirty="0" err="1" smtClean="0">
                  <a:solidFill>
                    <a:srgbClr val="0000FF"/>
                  </a:solidFill>
                </a:rPr>
                <a:t>newYN</a:t>
              </a:r>
              <a:r>
                <a:rPr lang="en-GB" sz="1000" dirty="0" smtClean="0">
                  <a:solidFill>
                    <a:srgbClr val="0000FF"/>
                  </a:solidFill>
                </a:rPr>
                <a:t> = true, </a:t>
              </a:r>
              <a:r>
                <a:rPr lang="en-GB" sz="1000" dirty="0" err="1" smtClean="0">
                  <a:solidFill>
                    <a:srgbClr val="0000FF"/>
                  </a:solidFill>
                </a:rPr>
                <a:t>editYN</a:t>
              </a:r>
              <a:r>
                <a:rPr lang="en-GB" sz="1000" dirty="0" smtClean="0">
                  <a:solidFill>
                    <a:srgbClr val="0000FF"/>
                  </a:solidFill>
                </a:rPr>
                <a:t> = false</a:t>
              </a:r>
            </a:p>
            <a:p>
              <a:r>
                <a:rPr lang="en-GB" sz="1000" dirty="0" err="1" smtClean="0">
                  <a:solidFill>
                    <a:srgbClr val="0000FF"/>
                  </a:solidFill>
                </a:rPr>
                <a:t>saveYN</a:t>
              </a:r>
              <a:r>
                <a:rPr lang="en-GB" sz="1000" dirty="0" smtClean="0">
                  <a:solidFill>
                    <a:srgbClr val="0000FF"/>
                  </a:solidFill>
                </a:rPr>
                <a:t> = save, </a:t>
              </a:r>
              <a:r>
                <a:rPr lang="en-GB" sz="1000" dirty="0" err="1" smtClean="0">
                  <a:solidFill>
                    <a:srgbClr val="0000FF"/>
                  </a:solidFill>
                </a:rPr>
                <a:t>deleteYN</a:t>
              </a:r>
              <a:r>
                <a:rPr lang="en-GB" sz="1000" dirty="0" smtClean="0">
                  <a:solidFill>
                    <a:srgbClr val="0000FF"/>
                  </a:solidFill>
                </a:rPr>
                <a:t> = false</a:t>
              </a:r>
            </a:p>
            <a:p>
              <a:r>
                <a:rPr lang="en-GB" sz="1000" dirty="0" err="1" smtClean="0">
                  <a:solidFill>
                    <a:srgbClr val="0000FF"/>
                  </a:solidFill>
                </a:rPr>
                <a:t>cancelYN</a:t>
              </a:r>
              <a:r>
                <a:rPr lang="en-GB" sz="1000" dirty="0" smtClean="0">
                  <a:solidFill>
                    <a:srgbClr val="0000FF"/>
                  </a:solidFill>
                </a:rPr>
                <a:t> = true</a:t>
              </a:r>
              <a:endParaRPr lang="en-US" sz="1000" dirty="0" smtClean="0">
                <a:solidFill>
                  <a:srgbClr val="0000FF"/>
                </a:solidFill>
              </a:endParaRPr>
            </a:p>
          </p:txBody>
        </p:sp>
      </p:grpSp>
      <p:grpSp>
        <p:nvGrpSpPr>
          <p:cNvPr id="238" name="Group 237"/>
          <p:cNvGrpSpPr/>
          <p:nvPr/>
        </p:nvGrpSpPr>
        <p:grpSpPr>
          <a:xfrm>
            <a:off x="2000233" y="4429135"/>
            <a:ext cx="3357586" cy="428625"/>
            <a:chOff x="2000233" y="2714623"/>
            <a:chExt cx="3357586" cy="428625"/>
          </a:xfrm>
        </p:grpSpPr>
        <p:grpSp>
          <p:nvGrpSpPr>
            <p:cNvPr id="239" name="Group 212"/>
            <p:cNvGrpSpPr/>
            <p:nvPr/>
          </p:nvGrpSpPr>
          <p:grpSpPr>
            <a:xfrm>
              <a:off x="2000233" y="2714623"/>
              <a:ext cx="3357586" cy="357187"/>
              <a:chOff x="2500298" y="2928935"/>
              <a:chExt cx="1643074" cy="357187"/>
            </a:xfrm>
          </p:grpSpPr>
          <p:cxnSp>
            <p:nvCxnSpPr>
              <p:cNvPr id="241" name="Straight Arrow Connector 240"/>
              <p:cNvCxnSpPr/>
              <p:nvPr/>
            </p:nvCxnSpPr>
            <p:spPr>
              <a:xfrm flipV="1">
                <a:off x="2500298" y="3143247"/>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242" name="TextBox 241"/>
              <p:cNvSpPr txBox="1"/>
              <p:nvPr/>
            </p:nvSpPr>
            <p:spPr>
              <a:xfrm>
                <a:off x="3224884" y="2928935"/>
                <a:ext cx="898078" cy="246221"/>
              </a:xfrm>
              <a:prstGeom prst="rect">
                <a:avLst/>
              </a:prstGeom>
              <a:noFill/>
            </p:spPr>
            <p:txBody>
              <a:bodyPr wrap="square" rtlCol="0">
                <a:spAutoFit/>
              </a:bodyPr>
              <a:lstStyle/>
              <a:p>
                <a:pPr algn="r"/>
                <a:r>
                  <a:rPr lang="en-GB" sz="1000" dirty="0" smtClean="0"/>
                  <a:t>SelectedItem</a:t>
                </a:r>
                <a:endParaRPr lang="en-US" sz="1000" dirty="0"/>
              </a:p>
            </p:txBody>
          </p:sp>
          <p:cxnSp>
            <p:nvCxnSpPr>
              <p:cNvPr id="243" name="Straight Arrow Connector 242"/>
              <p:cNvCxnSpPr/>
              <p:nvPr/>
            </p:nvCxnSpPr>
            <p:spPr>
              <a:xfrm rot="10800000" flipV="1">
                <a:off x="2500298" y="3286121"/>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sp>
          <p:nvSpPr>
            <p:cNvPr id="240" name="TextBox 239"/>
            <p:cNvSpPr txBox="1"/>
            <p:nvPr/>
          </p:nvSpPr>
          <p:spPr>
            <a:xfrm>
              <a:off x="2214546" y="2897027"/>
              <a:ext cx="1357322" cy="246221"/>
            </a:xfrm>
            <a:prstGeom prst="rect">
              <a:avLst/>
            </a:prstGeom>
            <a:noFill/>
          </p:spPr>
          <p:txBody>
            <a:bodyPr wrap="square" rtlCol="0">
              <a:spAutoFit/>
            </a:bodyPr>
            <a:lstStyle/>
            <a:p>
              <a:r>
                <a:rPr lang="en-GB" sz="1000" dirty="0" smtClean="0"/>
                <a:t>IDataItem</a:t>
              </a:r>
              <a:endParaRPr lang="en-US" sz="1000" dirty="0"/>
            </a:p>
          </p:txBody>
        </p:sp>
      </p:grpSp>
      <p:grpSp>
        <p:nvGrpSpPr>
          <p:cNvPr id="244" name="Group 59"/>
          <p:cNvGrpSpPr/>
          <p:nvPr/>
        </p:nvGrpSpPr>
        <p:grpSpPr>
          <a:xfrm>
            <a:off x="2000232" y="4857760"/>
            <a:ext cx="3214710" cy="553998"/>
            <a:chOff x="4572000" y="3253831"/>
            <a:chExt cx="3214710" cy="553998"/>
          </a:xfrm>
        </p:grpSpPr>
        <p:grpSp>
          <p:nvGrpSpPr>
            <p:cNvPr id="245" name="Group 62"/>
            <p:cNvGrpSpPr/>
            <p:nvPr/>
          </p:nvGrpSpPr>
          <p:grpSpPr>
            <a:xfrm flipH="1" flipV="1">
              <a:off x="4572000" y="3285723"/>
              <a:ext cx="215109" cy="468162"/>
              <a:chOff x="5999170" y="3616833"/>
              <a:chExt cx="215906" cy="313821"/>
            </a:xfrm>
          </p:grpSpPr>
          <p:cxnSp>
            <p:nvCxnSpPr>
              <p:cNvPr id="247" name="Straight Connector 246"/>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5400000" flipH="1" flipV="1">
                <a:off x="5843315" y="3772688"/>
                <a:ext cx="312508" cy="79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p:nvPr/>
            </p:nvCxnSpPr>
            <p:spPr>
              <a:xfrm>
                <a:off x="6000762" y="3616835"/>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246" name="TextBox 245"/>
            <p:cNvSpPr txBox="1"/>
            <p:nvPr/>
          </p:nvSpPr>
          <p:spPr>
            <a:xfrm>
              <a:off x="4786314" y="3253831"/>
              <a:ext cx="3000396" cy="553998"/>
            </a:xfrm>
            <a:prstGeom prst="rect">
              <a:avLst/>
            </a:prstGeom>
            <a:noFill/>
          </p:spPr>
          <p:txBody>
            <a:bodyPr wrap="square" rtlCol="0">
              <a:spAutoFit/>
            </a:bodyPr>
            <a:lstStyle/>
            <a:p>
              <a:r>
                <a:rPr lang="en-GB" sz="1000" dirty="0" err="1" smtClean="0">
                  <a:solidFill>
                    <a:srgbClr val="0000FF"/>
                  </a:solidFill>
                </a:rPr>
                <a:t>newYN</a:t>
              </a:r>
              <a:r>
                <a:rPr lang="en-GB" sz="1000" dirty="0" smtClean="0">
                  <a:solidFill>
                    <a:srgbClr val="0000FF"/>
                  </a:solidFill>
                </a:rPr>
                <a:t> = true, </a:t>
              </a:r>
              <a:r>
                <a:rPr lang="en-GB" sz="1000" dirty="0" err="1" smtClean="0">
                  <a:solidFill>
                    <a:srgbClr val="0000FF"/>
                  </a:solidFill>
                </a:rPr>
                <a:t>editYN</a:t>
              </a:r>
              <a:r>
                <a:rPr lang="en-GB" sz="1000" dirty="0" smtClean="0">
                  <a:solidFill>
                    <a:srgbClr val="0000FF"/>
                  </a:solidFill>
                </a:rPr>
                <a:t> = (item != null)</a:t>
              </a:r>
            </a:p>
            <a:p>
              <a:r>
                <a:rPr lang="en-GB" sz="1000" dirty="0" err="1" smtClean="0">
                  <a:solidFill>
                    <a:srgbClr val="0000FF"/>
                  </a:solidFill>
                </a:rPr>
                <a:t>saveYN</a:t>
              </a:r>
              <a:r>
                <a:rPr lang="en-GB" sz="1000" dirty="0" smtClean="0">
                  <a:solidFill>
                    <a:srgbClr val="0000FF"/>
                  </a:solidFill>
                </a:rPr>
                <a:t> = false, </a:t>
              </a:r>
              <a:r>
                <a:rPr lang="en-GB" sz="1000" dirty="0" err="1" smtClean="0">
                  <a:solidFill>
                    <a:srgbClr val="0000FF"/>
                  </a:solidFill>
                </a:rPr>
                <a:t>deleteYN</a:t>
              </a:r>
              <a:r>
                <a:rPr lang="en-GB" sz="1000" dirty="0" smtClean="0">
                  <a:solidFill>
                    <a:srgbClr val="0000FF"/>
                  </a:solidFill>
                </a:rPr>
                <a:t> = (item != null)</a:t>
              </a:r>
            </a:p>
            <a:p>
              <a:r>
                <a:rPr lang="en-GB" sz="1000" dirty="0" err="1" smtClean="0">
                  <a:solidFill>
                    <a:srgbClr val="0000FF"/>
                  </a:solidFill>
                </a:rPr>
                <a:t>cancelYN</a:t>
              </a:r>
              <a:r>
                <a:rPr lang="en-GB" sz="1000" dirty="0" smtClean="0">
                  <a:solidFill>
                    <a:srgbClr val="0000FF"/>
                  </a:solidFill>
                </a:rPr>
                <a:t> = false</a:t>
              </a:r>
              <a:endParaRPr lang="en-US" sz="1000" dirty="0" smtClean="0">
                <a:solidFill>
                  <a:srgbClr val="0000FF"/>
                </a:solidFill>
              </a:endParaRPr>
            </a:p>
          </p:txBody>
        </p:sp>
      </p:grpSp>
      <p:grpSp>
        <p:nvGrpSpPr>
          <p:cNvPr id="250" name="Group 172"/>
          <p:cNvGrpSpPr/>
          <p:nvPr/>
        </p:nvGrpSpPr>
        <p:grpSpPr>
          <a:xfrm>
            <a:off x="1857356" y="5500702"/>
            <a:ext cx="1785950" cy="642942"/>
            <a:chOff x="2357422" y="2643180"/>
            <a:chExt cx="1785950" cy="642942"/>
          </a:xfrm>
        </p:grpSpPr>
        <p:cxnSp>
          <p:nvCxnSpPr>
            <p:cNvPr id="251" name="Straight Arrow Connector 250"/>
            <p:cNvCxnSpPr/>
            <p:nvPr/>
          </p:nvCxnSpPr>
          <p:spPr>
            <a:xfrm flipV="1">
              <a:off x="2500298" y="3143247"/>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253" name="TextBox 252"/>
            <p:cNvSpPr txBox="1"/>
            <p:nvPr/>
          </p:nvSpPr>
          <p:spPr>
            <a:xfrm>
              <a:off x="2357422" y="2643180"/>
              <a:ext cx="1714512" cy="553998"/>
            </a:xfrm>
            <a:prstGeom prst="rect">
              <a:avLst/>
            </a:prstGeom>
            <a:noFill/>
          </p:spPr>
          <p:txBody>
            <a:bodyPr wrap="square" rtlCol="0">
              <a:spAutoFit/>
            </a:bodyPr>
            <a:lstStyle/>
            <a:p>
              <a:pPr algn="r"/>
              <a:r>
                <a:rPr lang="en-GB" sz="1000" dirty="0" err="1" smtClean="0"/>
                <a:t>SetButtonsEnabled</a:t>
              </a:r>
              <a:r>
                <a:rPr lang="en-GB" sz="1000" dirty="0" smtClean="0"/>
                <a:t>(</a:t>
              </a:r>
              <a:r>
                <a:rPr lang="en-GB" sz="1000" dirty="0" err="1" smtClean="0"/>
                <a:t>newYN</a:t>
              </a:r>
              <a:r>
                <a:rPr lang="en-GB" sz="1000" dirty="0" smtClean="0"/>
                <a:t>, </a:t>
              </a:r>
              <a:r>
                <a:rPr lang="en-GB" sz="1000" dirty="0" err="1" smtClean="0"/>
                <a:t>editYN</a:t>
              </a:r>
              <a:r>
                <a:rPr lang="en-GB" sz="1000" dirty="0" smtClean="0"/>
                <a:t>, </a:t>
              </a:r>
              <a:r>
                <a:rPr lang="en-GB" sz="1000" dirty="0" err="1" smtClean="0"/>
                <a:t>deleteYN</a:t>
              </a:r>
              <a:r>
                <a:rPr lang="en-GB" sz="1000" dirty="0" smtClean="0"/>
                <a:t>, </a:t>
              </a:r>
              <a:r>
                <a:rPr lang="en-GB" sz="1000" dirty="0" err="1" smtClean="0"/>
                <a:t>saveYN</a:t>
              </a:r>
              <a:r>
                <a:rPr lang="en-GB" sz="1000" dirty="0" smtClean="0"/>
                <a:t>, </a:t>
              </a:r>
              <a:r>
                <a:rPr lang="en-GB" sz="1000" dirty="0" err="1" smtClean="0"/>
                <a:t>cancelYN</a:t>
              </a:r>
              <a:r>
                <a:rPr lang="en-GB" sz="1000" dirty="0" smtClean="0"/>
                <a:t>)</a:t>
              </a:r>
              <a:endParaRPr lang="en-US" sz="1000" dirty="0"/>
            </a:p>
          </p:txBody>
        </p:sp>
        <p:cxnSp>
          <p:nvCxnSpPr>
            <p:cNvPr id="254" name="Straight Arrow Connector 253"/>
            <p:cNvCxnSpPr/>
            <p:nvPr/>
          </p:nvCxnSpPr>
          <p:spPr>
            <a:xfrm rot="10800000" flipV="1">
              <a:off x="2500298" y="3286121"/>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256" name="Group 255"/>
          <p:cNvGrpSpPr/>
          <p:nvPr/>
        </p:nvGrpSpPr>
        <p:grpSpPr>
          <a:xfrm>
            <a:off x="3071802" y="71414"/>
            <a:ext cx="1214446" cy="6643710"/>
            <a:chOff x="3071802" y="71414"/>
            <a:chExt cx="1214446" cy="6643710"/>
          </a:xfrm>
        </p:grpSpPr>
        <p:grpSp>
          <p:nvGrpSpPr>
            <p:cNvPr id="173" name="Group 172"/>
            <p:cNvGrpSpPr/>
            <p:nvPr/>
          </p:nvGrpSpPr>
          <p:grpSpPr>
            <a:xfrm>
              <a:off x="3071802" y="71414"/>
              <a:ext cx="1214446" cy="6643710"/>
              <a:chOff x="3071802" y="71414"/>
              <a:chExt cx="1214446" cy="6643710"/>
            </a:xfrm>
          </p:grpSpPr>
          <p:grpSp>
            <p:nvGrpSpPr>
              <p:cNvPr id="228" name="Group 133"/>
              <p:cNvGrpSpPr/>
              <p:nvPr/>
            </p:nvGrpSpPr>
            <p:grpSpPr>
              <a:xfrm>
                <a:off x="3071802" y="71414"/>
                <a:ext cx="1214446" cy="6643710"/>
                <a:chOff x="3071802" y="71414"/>
                <a:chExt cx="1214446" cy="6643710"/>
              </a:xfrm>
            </p:grpSpPr>
            <p:grpSp>
              <p:nvGrpSpPr>
                <p:cNvPr id="230" name="Group 70"/>
                <p:cNvGrpSpPr/>
                <p:nvPr/>
              </p:nvGrpSpPr>
              <p:grpSpPr>
                <a:xfrm>
                  <a:off x="3071802" y="71414"/>
                  <a:ext cx="1214446" cy="6643710"/>
                  <a:chOff x="7643834" y="357166"/>
                  <a:chExt cx="1214446" cy="6643710"/>
                </a:xfrm>
              </p:grpSpPr>
              <p:sp>
                <p:nvSpPr>
                  <p:cNvPr id="120" name="Round Diagonal Corner Rectangle 119"/>
                  <p:cNvSpPr/>
                  <p:nvPr/>
                </p:nvSpPr>
                <p:spPr>
                  <a:xfrm>
                    <a:off x="7643834" y="357166"/>
                    <a:ext cx="1214446"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IDataDialogDialog</a:t>
                    </a:r>
                    <a:endParaRPr lang="en-GB" sz="1000" dirty="0" smtClean="0">
                      <a:solidFill>
                        <a:schemeClr val="tx1"/>
                      </a:solidFill>
                    </a:endParaRPr>
                  </a:p>
                  <a:p>
                    <a:pPr algn="ctr"/>
                    <a:r>
                      <a:rPr lang="en-GB" sz="1000" dirty="0" err="1" smtClean="0">
                        <a:solidFill>
                          <a:schemeClr val="tx1"/>
                        </a:solidFill>
                      </a:rPr>
                      <a:t>ScreenManager</a:t>
                    </a:r>
                    <a:endParaRPr lang="en-US" sz="1000" dirty="0">
                      <a:solidFill>
                        <a:schemeClr val="tx1"/>
                      </a:solidFill>
                    </a:endParaRPr>
                  </a:p>
                </p:txBody>
              </p:sp>
              <p:cxnSp>
                <p:nvCxnSpPr>
                  <p:cNvPr id="122" name="Straight Connector 12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33" name="Rectangle 132"/>
                <p:cNvSpPr/>
                <p:nvPr/>
              </p:nvSpPr>
              <p:spPr>
                <a:xfrm flipH="1">
                  <a:off x="3643306" y="1627013"/>
                  <a:ext cx="71440" cy="2303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68" name="Rectangle 167"/>
              <p:cNvSpPr/>
              <p:nvPr/>
            </p:nvSpPr>
            <p:spPr>
              <a:xfrm flipH="1">
                <a:off x="3643306" y="2571744"/>
                <a:ext cx="71440" cy="2303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255" name="Rectangle 254"/>
            <p:cNvSpPr/>
            <p:nvPr/>
          </p:nvSpPr>
          <p:spPr>
            <a:xfrm flipH="1">
              <a:off x="3643306" y="5984731"/>
              <a:ext cx="71440" cy="2303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258" name="Group 257"/>
          <p:cNvGrpSpPr/>
          <p:nvPr/>
        </p:nvGrpSpPr>
        <p:grpSpPr>
          <a:xfrm>
            <a:off x="1285820" y="71414"/>
            <a:ext cx="1285916" cy="6643713"/>
            <a:chOff x="1285820" y="71414"/>
            <a:chExt cx="1285916" cy="6643713"/>
          </a:xfrm>
        </p:grpSpPr>
        <p:grpSp>
          <p:nvGrpSpPr>
            <p:cNvPr id="178" name="Group 177"/>
            <p:cNvGrpSpPr/>
            <p:nvPr/>
          </p:nvGrpSpPr>
          <p:grpSpPr>
            <a:xfrm>
              <a:off x="1285820" y="71414"/>
              <a:ext cx="1285916" cy="6643713"/>
              <a:chOff x="1285820" y="71414"/>
              <a:chExt cx="1285916" cy="6643713"/>
            </a:xfrm>
          </p:grpSpPr>
          <p:grpSp>
            <p:nvGrpSpPr>
              <p:cNvPr id="233" name="Group 253"/>
              <p:cNvGrpSpPr/>
              <p:nvPr/>
            </p:nvGrpSpPr>
            <p:grpSpPr>
              <a:xfrm>
                <a:off x="1285820" y="71414"/>
                <a:ext cx="1285916" cy="6643713"/>
                <a:chOff x="928630" y="214290"/>
                <a:chExt cx="1285916" cy="6643713"/>
              </a:xfrm>
            </p:grpSpPr>
            <p:grpSp>
              <p:nvGrpSpPr>
                <p:cNvPr id="234" name="Group 70"/>
                <p:cNvGrpSpPr/>
                <p:nvPr/>
              </p:nvGrpSpPr>
              <p:grpSpPr>
                <a:xfrm>
                  <a:off x="928630" y="214290"/>
                  <a:ext cx="1285916" cy="6643713"/>
                  <a:chOff x="7572332" y="357166"/>
                  <a:chExt cx="1285916" cy="6643713"/>
                </a:xfrm>
              </p:grpSpPr>
              <p:sp>
                <p:nvSpPr>
                  <p:cNvPr id="131" name="Round Diagonal Corner Rectangle 130"/>
                  <p:cNvSpPr/>
                  <p:nvPr/>
                </p:nvSpPr>
                <p:spPr>
                  <a:xfrm>
                    <a:off x="7572332" y="357166"/>
                    <a:ext cx="1285916"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DataItemDialogLogicManagerBase</a:t>
                    </a:r>
                    <a:endParaRPr lang="en-US" sz="1000" dirty="0">
                      <a:solidFill>
                        <a:schemeClr val="tx1"/>
                      </a:solidFill>
                    </a:endParaRPr>
                  </a:p>
                </p:txBody>
              </p:sp>
              <p:grpSp>
                <p:nvGrpSpPr>
                  <p:cNvPr id="235" name="Group 76"/>
                  <p:cNvGrpSpPr/>
                  <p:nvPr/>
                </p:nvGrpSpPr>
                <p:grpSpPr>
                  <a:xfrm>
                    <a:off x="8215307" y="857233"/>
                    <a:ext cx="71436" cy="6143646"/>
                    <a:chOff x="5571285" y="858030"/>
                    <a:chExt cx="71455" cy="21632965"/>
                  </a:xfrm>
                </p:grpSpPr>
                <p:cxnSp>
                  <p:nvCxnSpPr>
                    <p:cNvPr id="63" name="Straight Connector 62"/>
                    <p:cNvCxnSpPr/>
                    <p:nvPr/>
                  </p:nvCxnSpPr>
                  <p:spPr>
                    <a:xfrm rot="5400000">
                      <a:off x="-5244375" y="11673690"/>
                      <a:ext cx="21632965"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flipH="1">
                      <a:off x="5571324" y="1361120"/>
                      <a:ext cx="71416" cy="20123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sp>
              <p:nvSpPr>
                <p:cNvPr id="252" name="Rectangle 251"/>
                <p:cNvSpPr/>
                <p:nvPr/>
              </p:nvSpPr>
              <p:spPr>
                <a:xfrm flipH="1">
                  <a:off x="1571598" y="1714488"/>
                  <a:ext cx="71443" cy="7143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77" name="Rectangle 176"/>
              <p:cNvSpPr/>
              <p:nvPr/>
            </p:nvSpPr>
            <p:spPr>
              <a:xfrm flipH="1">
                <a:off x="1928794" y="2500306"/>
                <a:ext cx="71438"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257" name="Rectangle 256"/>
            <p:cNvSpPr/>
            <p:nvPr/>
          </p:nvSpPr>
          <p:spPr>
            <a:xfrm flipH="1">
              <a:off x="1928794" y="3143248"/>
              <a:ext cx="71438" cy="31432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259" name="Line Callout 1 258"/>
          <p:cNvSpPr/>
          <p:nvPr/>
        </p:nvSpPr>
        <p:spPr>
          <a:xfrm>
            <a:off x="4214810" y="2643182"/>
            <a:ext cx="3205186" cy="500066"/>
          </a:xfrm>
          <a:prstGeom prst="borderCallout1">
            <a:avLst>
              <a:gd name="adj1" fmla="val 36528"/>
              <a:gd name="adj2" fmla="val -2555"/>
              <a:gd name="adj3" fmla="val 81178"/>
              <a:gd name="adj4" fmla="val -74458"/>
            </a:avLst>
          </a:prstGeom>
          <a:solidFill>
            <a:srgbClr val="FFFFCC">
              <a:alpha val="63000"/>
            </a:srgbClr>
          </a:solid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smtClean="0">
                <a:solidFill>
                  <a:schemeClr val="bg1">
                    <a:lumMod val="50000"/>
                  </a:schemeClr>
                </a:solidFill>
              </a:rPr>
              <a:t>We may not want the user to click save if there are any failed validations on the user interface</a:t>
            </a:r>
            <a:endParaRPr lang="en-US" sz="11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59"/>
          <p:cNvGrpSpPr/>
          <p:nvPr/>
        </p:nvGrpSpPr>
        <p:grpSpPr>
          <a:xfrm>
            <a:off x="285720" y="500042"/>
            <a:ext cx="2000264" cy="428629"/>
            <a:chOff x="-500098" y="500042"/>
            <a:chExt cx="2000264" cy="428629"/>
          </a:xfrm>
        </p:grpSpPr>
        <p:cxnSp>
          <p:nvCxnSpPr>
            <p:cNvPr id="30" name="Straight Arrow Connector 29"/>
            <p:cNvCxnSpPr/>
            <p:nvPr/>
          </p:nvCxnSpPr>
          <p:spPr>
            <a:xfrm>
              <a:off x="142844" y="928670"/>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00098" y="500042"/>
              <a:ext cx="1939838" cy="400110"/>
            </a:xfrm>
            <a:prstGeom prst="rect">
              <a:avLst/>
            </a:prstGeom>
            <a:noFill/>
          </p:spPr>
          <p:txBody>
            <a:bodyPr wrap="square" rtlCol="0">
              <a:spAutoFit/>
            </a:bodyPr>
            <a:lstStyle/>
            <a:p>
              <a:pPr algn="r"/>
              <a:r>
                <a:rPr lang="en-US" sz="1000" b="1" dirty="0" smtClean="0"/>
                <a:t>New(</a:t>
              </a:r>
              <a:r>
                <a:rPr lang="en-US" sz="1000" dirty="0" err="1" smtClean="0"/>
                <a:t>IDataAdministratorProvider</a:t>
              </a:r>
              <a:r>
                <a:rPr lang="en-US" sz="1000" dirty="0" smtClean="0"/>
                <a:t>,</a:t>
              </a:r>
            </a:p>
            <a:p>
              <a:pPr algn="r"/>
              <a:r>
                <a:rPr lang="en-GB" sz="1000" dirty="0" err="1" smtClean="0"/>
                <a:t>IDataItemDialogScreenManager</a:t>
              </a:r>
              <a:r>
                <a:rPr lang="en-US" sz="1000" b="1" dirty="0" smtClean="0"/>
                <a:t>)</a:t>
              </a:r>
              <a:endParaRPr lang="en-US" sz="1000" b="1" dirty="0"/>
            </a:p>
          </p:txBody>
        </p:sp>
      </p:grpSp>
      <p:grpSp>
        <p:nvGrpSpPr>
          <p:cNvPr id="32" name="Group 59"/>
          <p:cNvGrpSpPr/>
          <p:nvPr/>
        </p:nvGrpSpPr>
        <p:grpSpPr>
          <a:xfrm>
            <a:off x="2357422" y="857232"/>
            <a:ext cx="2357454" cy="400110"/>
            <a:chOff x="4572000" y="3182382"/>
            <a:chExt cx="2357454" cy="400110"/>
          </a:xfrm>
        </p:grpSpPr>
        <p:grpSp>
          <p:nvGrpSpPr>
            <p:cNvPr id="33" name="Group 62"/>
            <p:cNvGrpSpPr/>
            <p:nvPr/>
          </p:nvGrpSpPr>
          <p:grpSpPr>
            <a:xfrm flipH="1" flipV="1">
              <a:off x="4572000" y="3285729"/>
              <a:ext cx="215109" cy="253854"/>
              <a:chOff x="5999170" y="3760489"/>
              <a:chExt cx="215906" cy="170165"/>
            </a:xfrm>
          </p:grpSpPr>
          <p:cxnSp>
            <p:nvCxnSpPr>
              <p:cNvPr id="35" name="Straight Connector 34"/>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flipH="1" flipV="1">
                <a:off x="5915145" y="3844514"/>
                <a:ext cx="168847"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000762" y="3760489"/>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4786314" y="3182382"/>
              <a:ext cx="2143140" cy="400110"/>
            </a:xfrm>
            <a:prstGeom prst="rect">
              <a:avLst/>
            </a:prstGeom>
            <a:noFill/>
          </p:spPr>
          <p:txBody>
            <a:bodyPr wrap="square" rtlCol="0">
              <a:spAutoFit/>
            </a:bodyPr>
            <a:lstStyle/>
            <a:p>
              <a:r>
                <a:rPr lang="en-GB" sz="1000" dirty="0" smtClean="0"/>
                <a:t>_</a:t>
              </a:r>
              <a:r>
                <a:rPr lang="en-GB" sz="1000" dirty="0" err="1" smtClean="0"/>
                <a:t>dataManager</a:t>
              </a:r>
              <a:r>
                <a:rPr lang="en-GB" sz="1000" dirty="0" smtClean="0"/>
                <a:t>    = </a:t>
              </a:r>
              <a:r>
                <a:rPr lang="en-GB" sz="1000" dirty="0" err="1" smtClean="0"/>
                <a:t>dataManager</a:t>
              </a:r>
              <a:endParaRPr lang="en-GB" sz="1000" dirty="0" smtClean="0"/>
            </a:p>
            <a:p>
              <a:r>
                <a:rPr lang="en-GB" sz="1000" dirty="0" smtClean="0"/>
                <a:t>_</a:t>
              </a:r>
              <a:r>
                <a:rPr lang="en-GB" sz="1000" dirty="0" err="1" smtClean="0"/>
                <a:t>screenManager</a:t>
              </a:r>
              <a:r>
                <a:rPr lang="en-GB" sz="1000" dirty="0" smtClean="0"/>
                <a:t>  = </a:t>
              </a:r>
              <a:r>
                <a:rPr lang="en-GB" sz="1000" dirty="0" err="1" smtClean="0"/>
                <a:t>screenManager</a:t>
              </a:r>
              <a:endParaRPr lang="en-US" sz="1000" dirty="0" smtClean="0"/>
            </a:p>
          </p:txBody>
        </p:sp>
      </p:grpSp>
      <p:grpSp>
        <p:nvGrpSpPr>
          <p:cNvPr id="38" name="Group 70"/>
          <p:cNvGrpSpPr/>
          <p:nvPr/>
        </p:nvGrpSpPr>
        <p:grpSpPr>
          <a:xfrm>
            <a:off x="1500134" y="71414"/>
            <a:ext cx="1643106" cy="6643713"/>
            <a:chOff x="7429456" y="357166"/>
            <a:chExt cx="1643106" cy="6643713"/>
          </a:xfrm>
        </p:grpSpPr>
        <p:sp>
          <p:nvSpPr>
            <p:cNvPr id="39" name="Round Diagonal Corner Rectangle 38"/>
            <p:cNvSpPr/>
            <p:nvPr/>
          </p:nvSpPr>
          <p:spPr>
            <a:xfrm>
              <a:off x="7429456" y="357166"/>
              <a:ext cx="1643106"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DataItemCollection</a:t>
              </a:r>
              <a:endParaRPr lang="en-GB" sz="1000" dirty="0" smtClean="0">
                <a:solidFill>
                  <a:schemeClr val="tx1"/>
                </a:solidFill>
              </a:endParaRPr>
            </a:p>
            <a:p>
              <a:pPr algn="ctr"/>
              <a:r>
                <a:rPr lang="en-GB" sz="1000" dirty="0" err="1" smtClean="0">
                  <a:solidFill>
                    <a:schemeClr val="tx1"/>
                  </a:solidFill>
                </a:rPr>
                <a:t>DialogLogicManagerBase</a:t>
              </a:r>
              <a:endParaRPr lang="en-US" sz="1000" dirty="0">
                <a:solidFill>
                  <a:schemeClr val="tx1"/>
                </a:solidFill>
              </a:endParaRPr>
            </a:p>
          </p:txBody>
        </p:sp>
        <p:grpSp>
          <p:nvGrpSpPr>
            <p:cNvPr id="40" name="Group 76"/>
            <p:cNvGrpSpPr/>
            <p:nvPr/>
          </p:nvGrpSpPr>
          <p:grpSpPr>
            <a:xfrm>
              <a:off x="8216788" y="857233"/>
              <a:ext cx="71455" cy="6143646"/>
              <a:chOff x="5571285" y="858030"/>
              <a:chExt cx="71455" cy="21632965"/>
            </a:xfrm>
          </p:grpSpPr>
          <p:cxnSp>
            <p:nvCxnSpPr>
              <p:cNvPr id="41" name="Straight Connector 40"/>
              <p:cNvCxnSpPr/>
              <p:nvPr/>
            </p:nvCxnSpPr>
            <p:spPr>
              <a:xfrm rot="5400000">
                <a:off x="-5244375" y="11673690"/>
                <a:ext cx="21632965"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flipH="1">
                <a:off x="5571327" y="2115762"/>
                <a:ext cx="71413" cy="15092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80"/>
          <p:cNvGrpSpPr/>
          <p:nvPr/>
        </p:nvGrpSpPr>
        <p:grpSpPr>
          <a:xfrm>
            <a:off x="-214346" y="2357430"/>
            <a:ext cx="1643074" cy="1143008"/>
            <a:chOff x="-71470" y="2539837"/>
            <a:chExt cx="1643074" cy="1143008"/>
          </a:xfrm>
        </p:grpSpPr>
        <p:grpSp>
          <p:nvGrpSpPr>
            <p:cNvPr id="11" name="Group 262"/>
            <p:cNvGrpSpPr/>
            <p:nvPr/>
          </p:nvGrpSpPr>
          <p:grpSpPr>
            <a:xfrm>
              <a:off x="-71470" y="2539837"/>
              <a:ext cx="1643074" cy="246221"/>
              <a:chOff x="-142940" y="2539837"/>
              <a:chExt cx="1643074" cy="246221"/>
            </a:xfrm>
          </p:grpSpPr>
          <p:cxnSp>
            <p:nvCxnSpPr>
              <p:cNvPr id="185" name="Straight Arrow Connector 184"/>
              <p:cNvCxnSpPr/>
              <p:nvPr/>
            </p:nvCxnSpPr>
            <p:spPr>
              <a:xfrm>
                <a:off x="142812" y="2786057"/>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142940" y="2539837"/>
                <a:ext cx="1582648" cy="246221"/>
              </a:xfrm>
              <a:prstGeom prst="rect">
                <a:avLst/>
              </a:prstGeom>
              <a:noFill/>
            </p:spPr>
            <p:txBody>
              <a:bodyPr wrap="square" rtlCol="0">
                <a:spAutoFit/>
              </a:bodyPr>
              <a:lstStyle/>
              <a:p>
                <a:pPr algn="r"/>
                <a:r>
                  <a:rPr lang="en-GB" sz="1000" b="1" dirty="0" err="1" smtClean="0"/>
                  <a:t>RefreshCount</a:t>
                </a:r>
                <a:endParaRPr lang="en-US" sz="1000" b="1" dirty="0"/>
              </a:p>
            </p:txBody>
          </p:sp>
        </p:grpSp>
        <p:cxnSp>
          <p:nvCxnSpPr>
            <p:cNvPr id="80" name="Straight Arrow Connector 79"/>
            <p:cNvCxnSpPr/>
            <p:nvPr/>
          </p:nvCxnSpPr>
          <p:spPr>
            <a:xfrm flipH="1">
              <a:off x="214282" y="3682844"/>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49" name="Group 70"/>
          <p:cNvGrpSpPr/>
          <p:nvPr/>
        </p:nvGrpSpPr>
        <p:grpSpPr>
          <a:xfrm>
            <a:off x="2714612" y="71414"/>
            <a:ext cx="1357322" cy="6643710"/>
            <a:chOff x="7572396" y="357166"/>
            <a:chExt cx="1357322" cy="6643710"/>
          </a:xfrm>
        </p:grpSpPr>
        <p:sp>
          <p:nvSpPr>
            <p:cNvPr id="51" name="Round Diagonal Corner Rectangle 50"/>
            <p:cNvSpPr/>
            <p:nvPr/>
          </p:nvSpPr>
          <p:spPr>
            <a:xfrm>
              <a:off x="7572396" y="357166"/>
              <a:ext cx="135732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IDataItemCollection</a:t>
              </a:r>
            </a:p>
            <a:p>
              <a:pPr algn="ctr"/>
              <a:r>
                <a:rPr lang="en-GB" sz="1000" dirty="0" err="1" smtClean="0">
                  <a:solidFill>
                    <a:schemeClr val="tx1"/>
                  </a:solidFill>
                </a:rPr>
                <a:t>DialogScreenManager</a:t>
              </a:r>
              <a:endParaRPr lang="en-US" sz="1000" dirty="0">
                <a:solidFill>
                  <a:schemeClr val="tx1"/>
                </a:solidFill>
              </a:endParaRPr>
            </a:p>
          </p:txBody>
        </p:sp>
        <p:cxnSp>
          <p:nvCxnSpPr>
            <p:cNvPr id="52" name="Straight Connector 5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32" y="500042"/>
            <a:ext cx="1428760" cy="1785950"/>
            <a:chOff x="1000100" y="825325"/>
            <a:chExt cx="1428760" cy="1785950"/>
          </a:xfrm>
        </p:grpSpPr>
        <p:grpSp>
          <p:nvGrpSpPr>
            <p:cNvPr id="2" name="Group 259"/>
            <p:cNvGrpSpPr/>
            <p:nvPr/>
          </p:nvGrpSpPr>
          <p:grpSpPr>
            <a:xfrm>
              <a:off x="1000100" y="825325"/>
              <a:ext cx="1428760" cy="400110"/>
              <a:chOff x="71406" y="825325"/>
              <a:chExt cx="1428760" cy="400110"/>
            </a:xfrm>
          </p:grpSpPr>
          <p:cxnSp>
            <p:nvCxnSpPr>
              <p:cNvPr id="154" name="Straight Arrow Connector 153"/>
              <p:cNvCxnSpPr/>
              <p:nvPr/>
            </p:nvCxnSpPr>
            <p:spPr>
              <a:xfrm>
                <a:off x="142844" y="1182514"/>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71406" y="825325"/>
                <a:ext cx="1368334" cy="400110"/>
              </a:xfrm>
              <a:prstGeom prst="rect">
                <a:avLst/>
              </a:prstGeom>
              <a:noFill/>
            </p:spPr>
            <p:txBody>
              <a:bodyPr wrap="square" rtlCol="0">
                <a:spAutoFit/>
              </a:bodyPr>
              <a:lstStyle/>
              <a:p>
                <a:pPr algn="r"/>
                <a:r>
                  <a:rPr lang="en-GB" sz="1000" b="1" dirty="0" smtClean="0"/>
                  <a:t>Load</a:t>
                </a:r>
                <a:r>
                  <a:rPr lang="en-GB" sz="1000" dirty="0" smtClean="0"/>
                  <a:t>(</a:t>
                </a:r>
                <a:r>
                  <a:rPr lang="en-GB" sz="1000" dirty="0" err="1" smtClean="0"/>
                  <a:t>selectedPage</a:t>
                </a:r>
                <a:r>
                  <a:rPr lang="en-GB" sz="1000" dirty="0" smtClean="0"/>
                  <a:t>, </a:t>
                </a:r>
                <a:r>
                  <a:rPr lang="en-GB" sz="1000" dirty="0" err="1" smtClean="0"/>
                  <a:t>selectedSortBy</a:t>
                </a:r>
                <a:r>
                  <a:rPr lang="en-GB" sz="1000" dirty="0" smtClean="0"/>
                  <a:t>)</a:t>
                </a:r>
                <a:endParaRPr lang="en-US" sz="1000" dirty="0"/>
              </a:p>
            </p:txBody>
          </p:sp>
        </p:grpSp>
        <p:cxnSp>
          <p:nvCxnSpPr>
            <p:cNvPr id="53" name="Straight Arrow Connector 52"/>
            <p:cNvCxnSpPr/>
            <p:nvPr/>
          </p:nvCxnSpPr>
          <p:spPr>
            <a:xfrm flipH="1">
              <a:off x="1071538" y="2611274"/>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642910" y="71414"/>
            <a:ext cx="1571668" cy="6643714"/>
            <a:chOff x="642910" y="71414"/>
            <a:chExt cx="1571668" cy="6643714"/>
          </a:xfrm>
        </p:grpSpPr>
        <p:grpSp>
          <p:nvGrpSpPr>
            <p:cNvPr id="7" name="Group 253"/>
            <p:cNvGrpSpPr/>
            <p:nvPr/>
          </p:nvGrpSpPr>
          <p:grpSpPr>
            <a:xfrm>
              <a:off x="642910" y="71414"/>
              <a:ext cx="1571668" cy="6643714"/>
              <a:chOff x="785786" y="214290"/>
              <a:chExt cx="1571668" cy="6643714"/>
            </a:xfrm>
          </p:grpSpPr>
          <p:grpSp>
            <p:nvGrpSpPr>
              <p:cNvPr id="8" name="Group 70"/>
              <p:cNvGrpSpPr/>
              <p:nvPr/>
            </p:nvGrpSpPr>
            <p:grpSpPr>
              <a:xfrm>
                <a:off x="785786" y="214290"/>
                <a:ext cx="1571668" cy="6643714"/>
                <a:chOff x="7429488" y="357166"/>
                <a:chExt cx="1571668" cy="6643714"/>
              </a:xfrm>
            </p:grpSpPr>
            <p:sp>
              <p:nvSpPr>
                <p:cNvPr id="131" name="Round Diagonal Corner Rectangle 130"/>
                <p:cNvSpPr/>
                <p:nvPr/>
              </p:nvSpPr>
              <p:spPr>
                <a:xfrm>
                  <a:off x="7429488" y="357166"/>
                  <a:ext cx="1571668"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DataItemCollectionDialogLogicManagerBase</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52" name="Rectangle 251"/>
              <p:cNvSpPr/>
              <p:nvPr/>
            </p:nvSpPr>
            <p:spPr>
              <a:xfrm flipH="1">
                <a:off x="1571601" y="2714620"/>
                <a:ext cx="71440" cy="10001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95" name="Rectangle 94"/>
            <p:cNvSpPr/>
            <p:nvPr/>
          </p:nvSpPr>
          <p:spPr>
            <a:xfrm flipH="1">
              <a:off x="1428728" y="857232"/>
              <a:ext cx="71438" cy="150019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90" name="Group 59"/>
          <p:cNvGrpSpPr/>
          <p:nvPr/>
        </p:nvGrpSpPr>
        <p:grpSpPr>
          <a:xfrm>
            <a:off x="1500166" y="928670"/>
            <a:ext cx="2357454" cy="253854"/>
            <a:chOff x="4572000" y="3285729"/>
            <a:chExt cx="2357454" cy="253854"/>
          </a:xfrm>
        </p:grpSpPr>
        <p:grpSp>
          <p:nvGrpSpPr>
            <p:cNvPr id="91" name="Group 62"/>
            <p:cNvGrpSpPr/>
            <p:nvPr/>
          </p:nvGrpSpPr>
          <p:grpSpPr>
            <a:xfrm flipH="1" flipV="1">
              <a:off x="4572000" y="3285729"/>
              <a:ext cx="215109" cy="253854"/>
              <a:chOff x="5999170" y="3760489"/>
              <a:chExt cx="215906" cy="170165"/>
            </a:xfrm>
          </p:grpSpPr>
          <p:cxnSp>
            <p:nvCxnSpPr>
              <p:cNvPr id="98" name="Straight Connector 97"/>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flipH="1" flipV="1">
                <a:off x="5915145" y="3844514"/>
                <a:ext cx="168847"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6000762" y="3760489"/>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4786314" y="3293351"/>
              <a:ext cx="2143140" cy="246221"/>
            </a:xfrm>
            <a:prstGeom prst="rect">
              <a:avLst/>
            </a:prstGeom>
            <a:noFill/>
          </p:spPr>
          <p:txBody>
            <a:bodyPr wrap="square" rtlCol="0">
              <a:spAutoFit/>
            </a:bodyPr>
            <a:lstStyle/>
            <a:p>
              <a:r>
                <a:rPr lang="en-GB" sz="1000" dirty="0" smtClean="0">
                  <a:solidFill>
                    <a:srgbClr val="0000FF"/>
                  </a:solidFill>
                </a:rPr>
                <a:t>_</a:t>
              </a:r>
              <a:r>
                <a:rPr lang="en-GB" sz="1000" dirty="0" err="1" smtClean="0">
                  <a:solidFill>
                    <a:srgbClr val="0000FF"/>
                  </a:solidFill>
                </a:rPr>
                <a:t>selectedPage</a:t>
              </a:r>
              <a:r>
                <a:rPr lang="en-GB" sz="1000" dirty="0" smtClean="0">
                  <a:solidFill>
                    <a:srgbClr val="0000FF"/>
                  </a:solidFill>
                </a:rPr>
                <a:t> = </a:t>
              </a:r>
              <a:r>
                <a:rPr lang="en-GB" sz="1000" dirty="0" err="1" smtClean="0">
                  <a:solidFill>
                    <a:srgbClr val="0000FF"/>
                  </a:solidFill>
                </a:rPr>
                <a:t>selectedPage</a:t>
              </a:r>
              <a:endParaRPr lang="en-US" sz="1000" dirty="0" smtClean="0">
                <a:solidFill>
                  <a:srgbClr val="0000FF"/>
                </a:solidFill>
              </a:endParaRPr>
            </a:p>
          </p:txBody>
        </p:sp>
      </p:grpSp>
      <p:grpSp>
        <p:nvGrpSpPr>
          <p:cNvPr id="101" name="Group 59"/>
          <p:cNvGrpSpPr/>
          <p:nvPr/>
        </p:nvGrpSpPr>
        <p:grpSpPr>
          <a:xfrm>
            <a:off x="1500166" y="1214422"/>
            <a:ext cx="2214578" cy="400110"/>
            <a:chOff x="4572000" y="3214291"/>
            <a:chExt cx="2214578" cy="400110"/>
          </a:xfrm>
        </p:grpSpPr>
        <p:grpSp>
          <p:nvGrpSpPr>
            <p:cNvPr id="102" name="Group 62"/>
            <p:cNvGrpSpPr/>
            <p:nvPr/>
          </p:nvGrpSpPr>
          <p:grpSpPr>
            <a:xfrm flipH="1" flipV="1">
              <a:off x="4572000" y="3285729"/>
              <a:ext cx="215109" cy="253854"/>
              <a:chOff x="5999170" y="3760489"/>
              <a:chExt cx="215906" cy="170165"/>
            </a:xfrm>
          </p:grpSpPr>
          <p:cxnSp>
            <p:nvCxnSpPr>
              <p:cNvPr id="104" name="Straight Connector 103"/>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5400000" flipH="1" flipV="1">
                <a:off x="5915145" y="3844514"/>
                <a:ext cx="168847"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6000762" y="3760489"/>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4786314" y="3214291"/>
              <a:ext cx="2000264" cy="400110"/>
            </a:xfrm>
            <a:prstGeom prst="rect">
              <a:avLst/>
            </a:prstGeom>
            <a:noFill/>
          </p:spPr>
          <p:txBody>
            <a:bodyPr wrap="square" rtlCol="0">
              <a:spAutoFit/>
            </a:bodyPr>
            <a:lstStyle/>
            <a:p>
              <a:r>
                <a:rPr lang="en-GB" sz="1000" dirty="0" smtClean="0"/>
                <a:t>Determine </a:t>
              </a:r>
              <a:r>
                <a:rPr lang="en-GB" sz="1000" dirty="0" err="1" smtClean="0"/>
                <a:t>fromRowNumber</a:t>
              </a:r>
              <a:r>
                <a:rPr lang="en-GB" sz="1000" dirty="0" smtClean="0"/>
                <a:t> &amp; </a:t>
              </a:r>
              <a:r>
                <a:rPr lang="en-GB" sz="1000" dirty="0" err="1" smtClean="0"/>
                <a:t>toRowNumber</a:t>
              </a:r>
              <a:endParaRPr lang="en-US" sz="1000" dirty="0" smtClean="0"/>
            </a:p>
          </p:txBody>
        </p:sp>
      </p:grpSp>
      <p:grpSp>
        <p:nvGrpSpPr>
          <p:cNvPr id="107" name="Group 59"/>
          <p:cNvGrpSpPr/>
          <p:nvPr/>
        </p:nvGrpSpPr>
        <p:grpSpPr>
          <a:xfrm>
            <a:off x="1500166" y="1714488"/>
            <a:ext cx="2071702" cy="253854"/>
            <a:chOff x="4572000" y="3285729"/>
            <a:chExt cx="2071702" cy="253854"/>
          </a:xfrm>
        </p:grpSpPr>
        <p:grpSp>
          <p:nvGrpSpPr>
            <p:cNvPr id="108" name="Group 62"/>
            <p:cNvGrpSpPr/>
            <p:nvPr/>
          </p:nvGrpSpPr>
          <p:grpSpPr>
            <a:xfrm flipH="1" flipV="1">
              <a:off x="4572000" y="3285729"/>
              <a:ext cx="215109" cy="253854"/>
              <a:chOff x="5999170" y="3760489"/>
              <a:chExt cx="215906" cy="170165"/>
            </a:xfrm>
          </p:grpSpPr>
          <p:cxnSp>
            <p:nvCxnSpPr>
              <p:cNvPr id="110" name="Straight Connector 109"/>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5400000" flipH="1" flipV="1">
                <a:off x="5915145" y="3844514"/>
                <a:ext cx="168847"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6000762" y="3760489"/>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09" name="TextBox 108"/>
            <p:cNvSpPr txBox="1"/>
            <p:nvPr/>
          </p:nvSpPr>
          <p:spPr>
            <a:xfrm>
              <a:off x="4786314" y="3293351"/>
              <a:ext cx="1857388" cy="246221"/>
            </a:xfrm>
            <a:prstGeom prst="rect">
              <a:avLst/>
            </a:prstGeom>
            <a:noFill/>
          </p:spPr>
          <p:txBody>
            <a:bodyPr wrap="square" rtlCol="0">
              <a:spAutoFit/>
            </a:bodyPr>
            <a:lstStyle/>
            <a:p>
              <a:r>
                <a:rPr lang="en-GB" sz="1000" dirty="0" err="1" smtClean="0"/>
                <a:t>ManyItemsDataAdministrator</a:t>
              </a:r>
              <a:endParaRPr lang="en-GB" sz="1000" dirty="0" smtClean="0"/>
            </a:p>
          </p:txBody>
        </p:sp>
      </p:grpSp>
      <p:grpSp>
        <p:nvGrpSpPr>
          <p:cNvPr id="113" name="Group 212"/>
          <p:cNvGrpSpPr/>
          <p:nvPr/>
        </p:nvGrpSpPr>
        <p:grpSpPr>
          <a:xfrm>
            <a:off x="1500168" y="1782546"/>
            <a:ext cx="3810620" cy="400110"/>
            <a:chOff x="2500298" y="2879635"/>
            <a:chExt cx="1653665" cy="459680"/>
          </a:xfrm>
        </p:grpSpPr>
        <p:cxnSp>
          <p:nvCxnSpPr>
            <p:cNvPr id="114" name="Straight Arrow Connector 113"/>
            <p:cNvCxnSpPr/>
            <p:nvPr/>
          </p:nvCxnSpPr>
          <p:spPr>
            <a:xfrm flipV="1">
              <a:off x="2500298" y="3339309"/>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2934317" y="2879635"/>
              <a:ext cx="1219646" cy="459680"/>
            </a:xfrm>
            <a:prstGeom prst="rect">
              <a:avLst/>
            </a:prstGeom>
            <a:noFill/>
          </p:spPr>
          <p:txBody>
            <a:bodyPr wrap="square" rtlCol="0">
              <a:spAutoFit/>
            </a:bodyPr>
            <a:lstStyle/>
            <a:p>
              <a:pPr algn="r"/>
              <a:r>
                <a:rPr lang="en-GB" sz="1000" dirty="0" err="1" smtClean="0"/>
                <a:t>LoadItemsBetween</a:t>
              </a:r>
              <a:r>
                <a:rPr lang="en-GB" sz="1000" dirty="0" smtClean="0"/>
                <a:t>(</a:t>
              </a:r>
            </a:p>
            <a:p>
              <a:pPr algn="r"/>
              <a:r>
                <a:rPr lang="en-GB" sz="1000" dirty="0" err="1" smtClean="0"/>
                <a:t>fromRowNumber</a:t>
              </a:r>
              <a:r>
                <a:rPr lang="en-GB" sz="1000" dirty="0" smtClean="0"/>
                <a:t>, </a:t>
              </a:r>
              <a:r>
                <a:rPr lang="en-GB" sz="1000" dirty="0" err="1" smtClean="0"/>
                <a:t>toRowNumber</a:t>
              </a:r>
              <a:r>
                <a:rPr lang="en-GB" sz="1000" dirty="0" smtClean="0"/>
                <a:t>, </a:t>
              </a:r>
              <a:r>
                <a:rPr lang="en-GB" sz="1000" dirty="0" err="1" smtClean="0"/>
                <a:t>selectedSortBy</a:t>
              </a:r>
              <a:r>
                <a:rPr lang="en-GB" sz="1000" dirty="0" smtClean="0"/>
                <a:t>)</a:t>
              </a:r>
              <a:endParaRPr lang="en-US" sz="1000" dirty="0"/>
            </a:p>
          </p:txBody>
        </p:sp>
      </p:grpSp>
      <p:grpSp>
        <p:nvGrpSpPr>
          <p:cNvPr id="116" name="Group 59"/>
          <p:cNvGrpSpPr/>
          <p:nvPr/>
        </p:nvGrpSpPr>
        <p:grpSpPr>
          <a:xfrm>
            <a:off x="1500166" y="2675080"/>
            <a:ext cx="2071702" cy="253854"/>
            <a:chOff x="4572000" y="3285729"/>
            <a:chExt cx="2071702" cy="253854"/>
          </a:xfrm>
        </p:grpSpPr>
        <p:grpSp>
          <p:nvGrpSpPr>
            <p:cNvPr id="117" name="Group 62"/>
            <p:cNvGrpSpPr/>
            <p:nvPr/>
          </p:nvGrpSpPr>
          <p:grpSpPr>
            <a:xfrm flipH="1" flipV="1">
              <a:off x="4572000" y="3285729"/>
              <a:ext cx="215109" cy="253854"/>
              <a:chOff x="5999170" y="3760489"/>
              <a:chExt cx="215906" cy="170165"/>
            </a:xfrm>
          </p:grpSpPr>
          <p:cxnSp>
            <p:nvCxnSpPr>
              <p:cNvPr id="119" name="Straight Connector 118"/>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flipH="1" flipV="1">
                <a:off x="5915145" y="3844514"/>
                <a:ext cx="168847"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6000762" y="3760489"/>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18" name="TextBox 117"/>
            <p:cNvSpPr txBox="1"/>
            <p:nvPr/>
          </p:nvSpPr>
          <p:spPr>
            <a:xfrm>
              <a:off x="4786314" y="3293351"/>
              <a:ext cx="1857388" cy="246221"/>
            </a:xfrm>
            <a:prstGeom prst="rect">
              <a:avLst/>
            </a:prstGeom>
            <a:noFill/>
          </p:spPr>
          <p:txBody>
            <a:bodyPr wrap="square" rtlCol="0">
              <a:spAutoFit/>
            </a:bodyPr>
            <a:lstStyle/>
            <a:p>
              <a:r>
                <a:rPr lang="en-GB" sz="1000" dirty="0" err="1" smtClean="0"/>
                <a:t>ManyItemsDataAdministrator</a:t>
              </a:r>
              <a:endParaRPr lang="en-GB" sz="1000" dirty="0" smtClean="0"/>
            </a:p>
          </p:txBody>
        </p:sp>
      </p:grpSp>
      <p:grpSp>
        <p:nvGrpSpPr>
          <p:cNvPr id="127" name="Group 126"/>
          <p:cNvGrpSpPr/>
          <p:nvPr/>
        </p:nvGrpSpPr>
        <p:grpSpPr>
          <a:xfrm>
            <a:off x="1500166" y="2897028"/>
            <a:ext cx="3810620" cy="460534"/>
            <a:chOff x="1500166" y="2897028"/>
            <a:chExt cx="3810620" cy="460534"/>
          </a:xfrm>
        </p:grpSpPr>
        <p:grpSp>
          <p:nvGrpSpPr>
            <p:cNvPr id="122" name="Group 212"/>
            <p:cNvGrpSpPr/>
            <p:nvPr/>
          </p:nvGrpSpPr>
          <p:grpSpPr>
            <a:xfrm>
              <a:off x="1500166" y="2897028"/>
              <a:ext cx="3810620" cy="246221"/>
              <a:chOff x="2500298" y="3056433"/>
              <a:chExt cx="1653665" cy="282879"/>
            </a:xfrm>
          </p:grpSpPr>
          <p:cxnSp>
            <p:nvCxnSpPr>
              <p:cNvPr id="123" name="Straight Arrow Connector 122"/>
              <p:cNvCxnSpPr/>
              <p:nvPr/>
            </p:nvCxnSpPr>
            <p:spPr>
              <a:xfrm flipV="1">
                <a:off x="2500298" y="3339309"/>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3833358" y="3056433"/>
                <a:ext cx="320605" cy="282879"/>
              </a:xfrm>
              <a:prstGeom prst="rect">
                <a:avLst/>
              </a:prstGeom>
              <a:noFill/>
            </p:spPr>
            <p:txBody>
              <a:bodyPr wrap="square" rtlCol="0">
                <a:spAutoFit/>
              </a:bodyPr>
              <a:lstStyle/>
              <a:p>
                <a:pPr algn="r"/>
                <a:r>
                  <a:rPr lang="en-GB" sz="1000" dirty="0" err="1" smtClean="0"/>
                  <a:t>CountAll</a:t>
                </a:r>
                <a:endParaRPr lang="en-US" sz="1000" dirty="0"/>
              </a:p>
            </p:txBody>
          </p:sp>
        </p:grpSp>
        <p:cxnSp>
          <p:nvCxnSpPr>
            <p:cNvPr id="125" name="Straight Arrow Connector 124"/>
            <p:cNvCxnSpPr/>
            <p:nvPr/>
          </p:nvCxnSpPr>
          <p:spPr>
            <a:xfrm flipH="1" flipV="1">
              <a:off x="1500166" y="3357561"/>
              <a:ext cx="3786215"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1643042" y="3111341"/>
              <a:ext cx="738786" cy="246221"/>
            </a:xfrm>
            <a:prstGeom prst="rect">
              <a:avLst/>
            </a:prstGeom>
            <a:noFill/>
          </p:spPr>
          <p:txBody>
            <a:bodyPr wrap="square" rtlCol="0">
              <a:spAutoFit/>
            </a:bodyPr>
            <a:lstStyle/>
            <a:p>
              <a:r>
                <a:rPr lang="en-GB" sz="1000" dirty="0" err="1" smtClean="0"/>
                <a:t>int</a:t>
              </a:r>
              <a:endParaRPr lang="en-US" sz="1000" dirty="0"/>
            </a:p>
          </p:txBody>
        </p:sp>
      </p:grpSp>
      <p:grpSp>
        <p:nvGrpSpPr>
          <p:cNvPr id="129" name="Group 128"/>
          <p:cNvGrpSpPr/>
          <p:nvPr/>
        </p:nvGrpSpPr>
        <p:grpSpPr>
          <a:xfrm>
            <a:off x="4643438" y="71414"/>
            <a:ext cx="1357322" cy="6643710"/>
            <a:chOff x="4643438" y="71414"/>
            <a:chExt cx="1357322" cy="6643710"/>
          </a:xfrm>
        </p:grpSpPr>
        <p:grpSp>
          <p:nvGrpSpPr>
            <p:cNvPr id="55" name="Group 82"/>
            <p:cNvGrpSpPr/>
            <p:nvPr/>
          </p:nvGrpSpPr>
          <p:grpSpPr>
            <a:xfrm>
              <a:off x="4643438" y="71414"/>
              <a:ext cx="1357322" cy="6643710"/>
              <a:chOff x="2643174" y="71414"/>
              <a:chExt cx="1357322" cy="6643710"/>
            </a:xfrm>
          </p:grpSpPr>
          <p:grpSp>
            <p:nvGrpSpPr>
              <p:cNvPr id="56" name="Group 70"/>
              <p:cNvGrpSpPr/>
              <p:nvPr/>
            </p:nvGrpSpPr>
            <p:grpSpPr>
              <a:xfrm>
                <a:off x="2643174" y="71414"/>
                <a:ext cx="1357322" cy="6643710"/>
                <a:chOff x="7572396" y="357166"/>
                <a:chExt cx="1357322" cy="6643710"/>
              </a:xfrm>
            </p:grpSpPr>
            <p:sp>
              <p:nvSpPr>
                <p:cNvPr id="58" name="Round Diagonal Corner Rectangle 57"/>
                <p:cNvSpPr/>
                <p:nvPr/>
              </p:nvSpPr>
              <p:spPr>
                <a:xfrm>
                  <a:off x="7572396" y="357166"/>
                  <a:ext cx="135732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IDataAdministrator</a:t>
                  </a:r>
                  <a:endParaRPr lang="en-US" sz="1000" dirty="0">
                    <a:solidFill>
                      <a:schemeClr val="tx1"/>
                    </a:solidFill>
                  </a:endParaRPr>
                </a:p>
              </p:txBody>
            </p:sp>
            <p:cxnSp>
              <p:nvCxnSpPr>
                <p:cNvPr id="59" name="Straight Connector 58"/>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57" name="Rectangle 56"/>
              <p:cNvSpPr/>
              <p:nvPr/>
            </p:nvSpPr>
            <p:spPr>
              <a:xfrm flipH="1">
                <a:off x="3286112" y="2143116"/>
                <a:ext cx="71441" cy="2143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28" name="Rectangle 127"/>
            <p:cNvSpPr/>
            <p:nvPr/>
          </p:nvSpPr>
          <p:spPr>
            <a:xfrm flipH="1">
              <a:off x="5286380" y="3143248"/>
              <a:ext cx="71441" cy="2143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0"/>
          <p:cNvGrpSpPr/>
          <p:nvPr/>
        </p:nvGrpSpPr>
        <p:grpSpPr>
          <a:xfrm>
            <a:off x="-214346" y="1643050"/>
            <a:ext cx="1643074" cy="714381"/>
            <a:chOff x="-71470" y="2254085"/>
            <a:chExt cx="1643074" cy="714381"/>
          </a:xfrm>
        </p:grpSpPr>
        <p:grpSp>
          <p:nvGrpSpPr>
            <p:cNvPr id="3" name="Group 262"/>
            <p:cNvGrpSpPr/>
            <p:nvPr/>
          </p:nvGrpSpPr>
          <p:grpSpPr>
            <a:xfrm>
              <a:off x="-71470" y="2254085"/>
              <a:ext cx="1643074" cy="553998"/>
              <a:chOff x="-142940" y="2254085"/>
              <a:chExt cx="1643074" cy="553998"/>
            </a:xfrm>
          </p:grpSpPr>
          <p:cxnSp>
            <p:nvCxnSpPr>
              <p:cNvPr id="185" name="Straight Arrow Connector 184"/>
              <p:cNvCxnSpPr/>
              <p:nvPr/>
            </p:nvCxnSpPr>
            <p:spPr>
              <a:xfrm>
                <a:off x="142812" y="2786057"/>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142940" y="2254085"/>
                <a:ext cx="1582648" cy="553998"/>
              </a:xfrm>
              <a:prstGeom prst="rect">
                <a:avLst/>
              </a:prstGeom>
              <a:noFill/>
            </p:spPr>
            <p:txBody>
              <a:bodyPr wrap="square" rtlCol="0">
                <a:spAutoFit/>
              </a:bodyPr>
              <a:lstStyle/>
              <a:p>
                <a:pPr algn="r"/>
                <a:r>
                  <a:rPr lang="en-GB" sz="1000" b="1" dirty="0" err="1" smtClean="0"/>
                  <a:t>DisplayNumberofItems</a:t>
                </a:r>
                <a:r>
                  <a:rPr lang="en-GB" sz="1000" dirty="0" smtClean="0"/>
                  <a:t>(</a:t>
                </a:r>
              </a:p>
              <a:p>
                <a:pPr algn="r"/>
                <a:r>
                  <a:rPr lang="en-GB" sz="1000" dirty="0" err="1" smtClean="0"/>
                  <a:t>firstItem</a:t>
                </a:r>
                <a:r>
                  <a:rPr lang="en-GB" sz="1000" dirty="0" smtClean="0"/>
                  <a:t>, </a:t>
                </a:r>
                <a:r>
                  <a:rPr lang="en-GB" sz="1000" dirty="0" err="1" smtClean="0"/>
                  <a:t>lastItem</a:t>
                </a:r>
                <a:r>
                  <a:rPr lang="en-GB" sz="1000" dirty="0" smtClean="0"/>
                  <a:t>, </a:t>
                </a:r>
                <a:r>
                  <a:rPr lang="en-GB" sz="1000" dirty="0" err="1" smtClean="0"/>
                  <a:t>numberofItems</a:t>
                </a:r>
                <a:r>
                  <a:rPr lang="en-GB" sz="1000" dirty="0" smtClean="0"/>
                  <a:t>)</a:t>
                </a:r>
                <a:endParaRPr lang="en-US" sz="1000" dirty="0"/>
              </a:p>
            </p:txBody>
          </p:sp>
        </p:grpSp>
        <p:cxnSp>
          <p:nvCxnSpPr>
            <p:cNvPr id="80" name="Straight Arrow Connector 79"/>
            <p:cNvCxnSpPr/>
            <p:nvPr/>
          </p:nvCxnSpPr>
          <p:spPr>
            <a:xfrm flipH="1">
              <a:off x="214282" y="296846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5" name="Group 53"/>
          <p:cNvGrpSpPr/>
          <p:nvPr/>
        </p:nvGrpSpPr>
        <p:grpSpPr>
          <a:xfrm>
            <a:off x="-32" y="500042"/>
            <a:ext cx="1428760" cy="1071571"/>
            <a:chOff x="1000100" y="825325"/>
            <a:chExt cx="1428760" cy="1071571"/>
          </a:xfrm>
        </p:grpSpPr>
        <p:grpSp>
          <p:nvGrpSpPr>
            <p:cNvPr id="6" name="Group 259"/>
            <p:cNvGrpSpPr/>
            <p:nvPr/>
          </p:nvGrpSpPr>
          <p:grpSpPr>
            <a:xfrm>
              <a:off x="1000100" y="825325"/>
              <a:ext cx="1428760" cy="400110"/>
              <a:chOff x="71406" y="825325"/>
              <a:chExt cx="1428760" cy="400110"/>
            </a:xfrm>
          </p:grpSpPr>
          <p:cxnSp>
            <p:nvCxnSpPr>
              <p:cNvPr id="154" name="Straight Arrow Connector 153"/>
              <p:cNvCxnSpPr/>
              <p:nvPr/>
            </p:nvCxnSpPr>
            <p:spPr>
              <a:xfrm>
                <a:off x="142844" y="1182514"/>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71406" y="825325"/>
                <a:ext cx="1368334" cy="400110"/>
              </a:xfrm>
              <a:prstGeom prst="rect">
                <a:avLst/>
              </a:prstGeom>
              <a:noFill/>
            </p:spPr>
            <p:txBody>
              <a:bodyPr wrap="square" rtlCol="0">
                <a:spAutoFit/>
              </a:bodyPr>
              <a:lstStyle/>
              <a:p>
                <a:pPr algn="r"/>
                <a:r>
                  <a:rPr lang="en-GB" sz="1000" b="1" dirty="0" err="1" smtClean="0"/>
                  <a:t>PopulatePages</a:t>
                </a:r>
                <a:r>
                  <a:rPr lang="en-GB" sz="1000" dirty="0" smtClean="0"/>
                  <a:t>(</a:t>
                </a:r>
              </a:p>
              <a:p>
                <a:pPr algn="r"/>
                <a:r>
                  <a:rPr lang="en-GB" sz="1000" dirty="0" err="1" smtClean="0"/>
                  <a:t>selectedPage</a:t>
                </a:r>
                <a:r>
                  <a:rPr lang="en-GB" sz="1000" dirty="0" smtClean="0"/>
                  <a:t>)</a:t>
                </a:r>
                <a:endParaRPr lang="en-US" sz="1000" dirty="0"/>
              </a:p>
            </p:txBody>
          </p:sp>
        </p:grpSp>
        <p:cxnSp>
          <p:nvCxnSpPr>
            <p:cNvPr id="53" name="Straight Arrow Connector 52"/>
            <p:cNvCxnSpPr/>
            <p:nvPr/>
          </p:nvCxnSpPr>
          <p:spPr>
            <a:xfrm flipH="1">
              <a:off x="1071538" y="189689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7" name="Group 95"/>
          <p:cNvGrpSpPr/>
          <p:nvPr/>
        </p:nvGrpSpPr>
        <p:grpSpPr>
          <a:xfrm>
            <a:off x="642910" y="71414"/>
            <a:ext cx="1571668" cy="6643714"/>
            <a:chOff x="642910" y="71414"/>
            <a:chExt cx="1571668" cy="6643714"/>
          </a:xfrm>
        </p:grpSpPr>
        <p:grpSp>
          <p:nvGrpSpPr>
            <p:cNvPr id="8" name="Group 253"/>
            <p:cNvGrpSpPr/>
            <p:nvPr/>
          </p:nvGrpSpPr>
          <p:grpSpPr>
            <a:xfrm>
              <a:off x="642910" y="71414"/>
              <a:ext cx="1571668" cy="6643714"/>
              <a:chOff x="785786" y="214290"/>
              <a:chExt cx="1571668" cy="6643714"/>
            </a:xfrm>
          </p:grpSpPr>
          <p:grpSp>
            <p:nvGrpSpPr>
              <p:cNvPr id="9" name="Group 70"/>
              <p:cNvGrpSpPr/>
              <p:nvPr/>
            </p:nvGrpSpPr>
            <p:grpSpPr>
              <a:xfrm>
                <a:off x="785786" y="214290"/>
                <a:ext cx="1571668" cy="6643714"/>
                <a:chOff x="7429488" y="357166"/>
                <a:chExt cx="1571668" cy="6643714"/>
              </a:xfrm>
            </p:grpSpPr>
            <p:sp>
              <p:nvSpPr>
                <p:cNvPr id="131" name="Round Diagonal Corner Rectangle 130"/>
                <p:cNvSpPr/>
                <p:nvPr/>
              </p:nvSpPr>
              <p:spPr>
                <a:xfrm>
                  <a:off x="7429488" y="357166"/>
                  <a:ext cx="1571668"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DataItemCollectionDialogLogicManagerBase</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52" name="Rectangle 251"/>
              <p:cNvSpPr/>
              <p:nvPr/>
            </p:nvSpPr>
            <p:spPr>
              <a:xfrm flipH="1">
                <a:off x="1571600" y="2285992"/>
                <a:ext cx="71441" cy="2857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95" name="Rectangle 94"/>
            <p:cNvSpPr/>
            <p:nvPr/>
          </p:nvSpPr>
          <p:spPr>
            <a:xfrm flipH="1">
              <a:off x="1428728" y="857232"/>
              <a:ext cx="71438" cy="7858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21" name="Group 128"/>
          <p:cNvGrpSpPr/>
          <p:nvPr/>
        </p:nvGrpSpPr>
        <p:grpSpPr>
          <a:xfrm>
            <a:off x="4643438" y="71414"/>
            <a:ext cx="1357322" cy="6643710"/>
            <a:chOff x="4643438" y="71414"/>
            <a:chExt cx="1357322" cy="6643710"/>
          </a:xfrm>
        </p:grpSpPr>
        <p:grpSp>
          <p:nvGrpSpPr>
            <p:cNvPr id="22" name="Group 82"/>
            <p:cNvGrpSpPr/>
            <p:nvPr/>
          </p:nvGrpSpPr>
          <p:grpSpPr>
            <a:xfrm>
              <a:off x="4643438" y="71414"/>
              <a:ext cx="1357322" cy="6643710"/>
              <a:chOff x="2643174" y="71414"/>
              <a:chExt cx="1357322" cy="6643710"/>
            </a:xfrm>
          </p:grpSpPr>
          <p:grpSp>
            <p:nvGrpSpPr>
              <p:cNvPr id="23" name="Group 70"/>
              <p:cNvGrpSpPr/>
              <p:nvPr/>
            </p:nvGrpSpPr>
            <p:grpSpPr>
              <a:xfrm>
                <a:off x="2643174" y="71414"/>
                <a:ext cx="1357322" cy="6643710"/>
                <a:chOff x="7572396" y="357166"/>
                <a:chExt cx="1357322" cy="6643710"/>
              </a:xfrm>
            </p:grpSpPr>
            <p:sp>
              <p:nvSpPr>
                <p:cNvPr id="58" name="Round Diagonal Corner Rectangle 57"/>
                <p:cNvSpPr/>
                <p:nvPr/>
              </p:nvSpPr>
              <p:spPr>
                <a:xfrm>
                  <a:off x="7572396" y="357166"/>
                  <a:ext cx="135732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IDataAdministrator</a:t>
                  </a:r>
                  <a:endParaRPr lang="en-US" sz="1000" dirty="0">
                    <a:solidFill>
                      <a:schemeClr val="tx1"/>
                    </a:solidFill>
                  </a:endParaRPr>
                </a:p>
              </p:txBody>
            </p:sp>
            <p:cxnSp>
              <p:nvCxnSpPr>
                <p:cNvPr id="59" name="Straight Connector 58"/>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57" name="Rectangle 56"/>
              <p:cNvSpPr/>
              <p:nvPr/>
            </p:nvSpPr>
            <p:spPr>
              <a:xfrm flipH="1">
                <a:off x="3286112" y="2143116"/>
                <a:ext cx="71441" cy="2143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28" name="Rectangle 127"/>
            <p:cNvSpPr/>
            <p:nvPr/>
          </p:nvSpPr>
          <p:spPr>
            <a:xfrm flipH="1">
              <a:off x="5286380" y="3143248"/>
              <a:ext cx="71441" cy="2143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62" name="Group 59"/>
          <p:cNvGrpSpPr/>
          <p:nvPr/>
        </p:nvGrpSpPr>
        <p:grpSpPr>
          <a:xfrm>
            <a:off x="1500166" y="928670"/>
            <a:ext cx="2357454" cy="253854"/>
            <a:chOff x="4572000" y="3285729"/>
            <a:chExt cx="2357454" cy="253854"/>
          </a:xfrm>
        </p:grpSpPr>
        <p:grpSp>
          <p:nvGrpSpPr>
            <p:cNvPr id="64" name="Group 62"/>
            <p:cNvGrpSpPr/>
            <p:nvPr/>
          </p:nvGrpSpPr>
          <p:grpSpPr>
            <a:xfrm flipH="1" flipV="1">
              <a:off x="4572000" y="3285729"/>
              <a:ext cx="215109" cy="253854"/>
              <a:chOff x="5999170" y="3760489"/>
              <a:chExt cx="215906" cy="170165"/>
            </a:xfrm>
          </p:grpSpPr>
          <p:cxnSp>
            <p:nvCxnSpPr>
              <p:cNvPr id="66" name="Straight Connector 65"/>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flipH="1" flipV="1">
                <a:off x="5915145" y="3844514"/>
                <a:ext cx="168847"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6000762" y="3760489"/>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65" name="TextBox 64"/>
            <p:cNvSpPr txBox="1"/>
            <p:nvPr/>
          </p:nvSpPr>
          <p:spPr>
            <a:xfrm>
              <a:off x="4786314" y="3293351"/>
              <a:ext cx="2143140" cy="246221"/>
            </a:xfrm>
            <a:prstGeom prst="rect">
              <a:avLst/>
            </a:prstGeom>
            <a:noFill/>
          </p:spPr>
          <p:txBody>
            <a:bodyPr wrap="square" rtlCol="0">
              <a:spAutoFit/>
            </a:bodyPr>
            <a:lstStyle/>
            <a:p>
              <a:r>
                <a:rPr lang="en-GB" sz="1000" dirty="0" smtClean="0">
                  <a:solidFill>
                    <a:srgbClr val="0000FF"/>
                  </a:solidFill>
                </a:rPr>
                <a:t>_</a:t>
              </a:r>
              <a:r>
                <a:rPr lang="en-GB" sz="1000" dirty="0" err="1" smtClean="0">
                  <a:solidFill>
                    <a:srgbClr val="0000FF"/>
                  </a:solidFill>
                </a:rPr>
                <a:t>selectedPage</a:t>
              </a:r>
              <a:r>
                <a:rPr lang="en-GB" sz="1000" dirty="0" smtClean="0">
                  <a:solidFill>
                    <a:srgbClr val="0000FF"/>
                  </a:solidFill>
                </a:rPr>
                <a:t> = </a:t>
              </a:r>
              <a:r>
                <a:rPr lang="en-GB" sz="1000" dirty="0" err="1" smtClean="0">
                  <a:solidFill>
                    <a:srgbClr val="0000FF"/>
                  </a:solidFill>
                </a:rPr>
                <a:t>selectedPage</a:t>
              </a:r>
              <a:endParaRPr lang="en-US" sz="1000" dirty="0" smtClean="0">
                <a:solidFill>
                  <a:srgbClr val="0000FF"/>
                </a:solidFill>
              </a:endParaRPr>
            </a:p>
          </p:txBody>
        </p:sp>
      </p:grpSp>
      <p:grpSp>
        <p:nvGrpSpPr>
          <p:cNvPr id="76" name="Group 212"/>
          <p:cNvGrpSpPr/>
          <p:nvPr/>
        </p:nvGrpSpPr>
        <p:grpSpPr>
          <a:xfrm>
            <a:off x="1357290" y="1214422"/>
            <a:ext cx="1988370" cy="246221"/>
            <a:chOff x="2373092" y="2731792"/>
            <a:chExt cx="1770280" cy="246221"/>
          </a:xfrm>
        </p:grpSpPr>
        <p:cxnSp>
          <p:nvCxnSpPr>
            <p:cNvPr id="79" name="Straight Arrow Connector 78"/>
            <p:cNvCxnSpPr/>
            <p:nvPr/>
          </p:nvCxnSpPr>
          <p:spPr>
            <a:xfrm flipV="1">
              <a:off x="2500298" y="2946105"/>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373092" y="2731792"/>
              <a:ext cx="1717267" cy="246221"/>
            </a:xfrm>
            <a:prstGeom prst="rect">
              <a:avLst/>
            </a:prstGeom>
            <a:noFill/>
          </p:spPr>
          <p:txBody>
            <a:bodyPr wrap="square" rtlCol="0">
              <a:spAutoFit/>
            </a:bodyPr>
            <a:lstStyle/>
            <a:p>
              <a:pPr algn="r"/>
              <a:r>
                <a:rPr lang="en-GB" sz="1000" dirty="0" err="1" smtClean="0"/>
                <a:t>PopulatePages</a:t>
              </a:r>
              <a:r>
                <a:rPr lang="en-GB" sz="1000" dirty="0" smtClean="0"/>
                <a:t>(</a:t>
              </a:r>
              <a:r>
                <a:rPr lang="en-GB" sz="1000" dirty="0" err="1" smtClean="0"/>
                <a:t>selectedPage</a:t>
              </a:r>
              <a:r>
                <a:rPr lang="en-GB" sz="1000" dirty="0" smtClean="0"/>
                <a:t>)</a:t>
              </a:r>
              <a:endParaRPr lang="en-US" sz="1000" dirty="0"/>
            </a:p>
          </p:txBody>
        </p:sp>
      </p:grpSp>
      <p:grpSp>
        <p:nvGrpSpPr>
          <p:cNvPr id="82" name="Group 212"/>
          <p:cNvGrpSpPr/>
          <p:nvPr/>
        </p:nvGrpSpPr>
        <p:grpSpPr>
          <a:xfrm>
            <a:off x="1357290" y="1714488"/>
            <a:ext cx="1988370" cy="553998"/>
            <a:chOff x="2373092" y="2406509"/>
            <a:chExt cx="1770280" cy="553998"/>
          </a:xfrm>
        </p:grpSpPr>
        <p:cxnSp>
          <p:nvCxnSpPr>
            <p:cNvPr id="83" name="Straight Arrow Connector 82"/>
            <p:cNvCxnSpPr/>
            <p:nvPr/>
          </p:nvCxnSpPr>
          <p:spPr>
            <a:xfrm flipV="1">
              <a:off x="2500298" y="2946105"/>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2373092" y="2406509"/>
              <a:ext cx="1717267" cy="553998"/>
            </a:xfrm>
            <a:prstGeom prst="rect">
              <a:avLst/>
            </a:prstGeom>
            <a:noFill/>
          </p:spPr>
          <p:txBody>
            <a:bodyPr wrap="square" rtlCol="0">
              <a:spAutoFit/>
            </a:bodyPr>
            <a:lstStyle/>
            <a:p>
              <a:pPr algn="r"/>
              <a:r>
                <a:rPr lang="en-GB" sz="1000" dirty="0" err="1" smtClean="0"/>
                <a:t>DisplayNumberofItems</a:t>
              </a:r>
              <a:r>
                <a:rPr lang="en-GB" sz="1000" dirty="0" smtClean="0"/>
                <a:t>(</a:t>
              </a:r>
            </a:p>
            <a:p>
              <a:pPr algn="r"/>
              <a:r>
                <a:rPr lang="en-GB" sz="1000" dirty="0" err="1" smtClean="0"/>
                <a:t>firstItem</a:t>
              </a:r>
              <a:r>
                <a:rPr lang="en-GB" sz="1000" dirty="0" smtClean="0"/>
                <a:t>, </a:t>
              </a:r>
              <a:r>
                <a:rPr lang="en-GB" sz="1000" dirty="0" err="1" smtClean="0"/>
                <a:t>lastItem</a:t>
              </a:r>
              <a:r>
                <a:rPr lang="en-GB" sz="1000" dirty="0" smtClean="0"/>
                <a:t>, </a:t>
              </a:r>
              <a:r>
                <a:rPr lang="en-GB" sz="1000" dirty="0" err="1" smtClean="0"/>
                <a:t>numberofItems</a:t>
              </a:r>
              <a:r>
                <a:rPr lang="en-GB" sz="1000" dirty="0" smtClean="0"/>
                <a:t>)</a:t>
              </a:r>
              <a:endParaRPr lang="en-US" sz="1000" dirty="0"/>
            </a:p>
          </p:txBody>
        </p:sp>
      </p:grpSp>
      <p:grpSp>
        <p:nvGrpSpPr>
          <p:cNvPr id="87" name="Group 86"/>
          <p:cNvGrpSpPr/>
          <p:nvPr/>
        </p:nvGrpSpPr>
        <p:grpSpPr>
          <a:xfrm>
            <a:off x="2714612" y="71414"/>
            <a:ext cx="1357322" cy="6643710"/>
            <a:chOff x="2714612" y="71414"/>
            <a:chExt cx="1357322" cy="6643710"/>
          </a:xfrm>
        </p:grpSpPr>
        <p:grpSp>
          <p:nvGrpSpPr>
            <p:cNvPr id="4" name="Group 70"/>
            <p:cNvGrpSpPr/>
            <p:nvPr/>
          </p:nvGrpSpPr>
          <p:grpSpPr>
            <a:xfrm>
              <a:off x="2714612" y="71414"/>
              <a:ext cx="1357322" cy="6643710"/>
              <a:chOff x="7572396" y="357166"/>
              <a:chExt cx="1357322" cy="6643710"/>
            </a:xfrm>
          </p:grpSpPr>
          <p:sp>
            <p:nvSpPr>
              <p:cNvPr id="51" name="Round Diagonal Corner Rectangle 50"/>
              <p:cNvSpPr/>
              <p:nvPr/>
            </p:nvSpPr>
            <p:spPr>
              <a:xfrm>
                <a:off x="7572396" y="357166"/>
                <a:ext cx="135732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IDataItemCollection</a:t>
                </a:r>
              </a:p>
              <a:p>
                <a:pPr algn="ctr"/>
                <a:r>
                  <a:rPr lang="en-GB" sz="1000" dirty="0" err="1" smtClean="0">
                    <a:solidFill>
                      <a:schemeClr val="tx1"/>
                    </a:solidFill>
                  </a:rPr>
                  <a:t>DialogScreenManager</a:t>
                </a:r>
                <a:endParaRPr lang="en-US" sz="1000" dirty="0">
                  <a:solidFill>
                    <a:schemeClr val="tx1"/>
                  </a:solidFill>
                </a:endParaRPr>
              </a:p>
            </p:txBody>
          </p:sp>
          <p:cxnSp>
            <p:nvCxnSpPr>
              <p:cNvPr id="52" name="Straight Connector 5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85" name="Rectangle 84"/>
            <p:cNvSpPr/>
            <p:nvPr/>
          </p:nvSpPr>
          <p:spPr>
            <a:xfrm flipH="1">
              <a:off x="3357554" y="1428736"/>
              <a:ext cx="71441" cy="2143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6" name="Rectangle 85"/>
            <p:cNvSpPr/>
            <p:nvPr/>
          </p:nvSpPr>
          <p:spPr>
            <a:xfrm flipH="1">
              <a:off x="3357554" y="2214554"/>
              <a:ext cx="71441" cy="2143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3"/>
          <p:cNvGrpSpPr/>
          <p:nvPr/>
        </p:nvGrpSpPr>
        <p:grpSpPr>
          <a:xfrm>
            <a:off x="-32" y="500042"/>
            <a:ext cx="1428760" cy="1071571"/>
            <a:chOff x="1000100" y="825325"/>
            <a:chExt cx="1428760" cy="1071571"/>
          </a:xfrm>
        </p:grpSpPr>
        <p:grpSp>
          <p:nvGrpSpPr>
            <p:cNvPr id="5" name="Group 259"/>
            <p:cNvGrpSpPr/>
            <p:nvPr/>
          </p:nvGrpSpPr>
          <p:grpSpPr>
            <a:xfrm>
              <a:off x="1000100" y="825325"/>
              <a:ext cx="1428760" cy="400110"/>
              <a:chOff x="71406" y="825325"/>
              <a:chExt cx="1428760" cy="400110"/>
            </a:xfrm>
          </p:grpSpPr>
          <p:cxnSp>
            <p:nvCxnSpPr>
              <p:cNvPr id="154" name="Straight Arrow Connector 153"/>
              <p:cNvCxnSpPr/>
              <p:nvPr/>
            </p:nvCxnSpPr>
            <p:spPr>
              <a:xfrm>
                <a:off x="142844" y="1182514"/>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71406" y="825325"/>
                <a:ext cx="1368334" cy="400110"/>
              </a:xfrm>
              <a:prstGeom prst="rect">
                <a:avLst/>
              </a:prstGeom>
              <a:noFill/>
            </p:spPr>
            <p:txBody>
              <a:bodyPr wrap="square" rtlCol="0">
                <a:spAutoFit/>
              </a:bodyPr>
              <a:lstStyle/>
              <a:p>
                <a:pPr algn="r"/>
                <a:r>
                  <a:rPr lang="en-GB" sz="1000" b="1" dirty="0" err="1" smtClean="0"/>
                  <a:t>PopulateSortBy</a:t>
                </a:r>
                <a:r>
                  <a:rPr lang="en-GB" sz="1000" dirty="0" smtClean="0"/>
                  <a:t>(</a:t>
                </a:r>
              </a:p>
              <a:p>
                <a:pPr algn="r"/>
                <a:r>
                  <a:rPr lang="en-GB" sz="1000" dirty="0" err="1" smtClean="0"/>
                  <a:t>selectedSortBy</a:t>
                </a:r>
                <a:r>
                  <a:rPr lang="en-GB" sz="1000" dirty="0" smtClean="0"/>
                  <a:t>)</a:t>
                </a:r>
                <a:endParaRPr lang="en-US" sz="1000" dirty="0"/>
              </a:p>
            </p:txBody>
          </p:sp>
        </p:grpSp>
        <p:cxnSp>
          <p:nvCxnSpPr>
            <p:cNvPr id="53" name="Straight Arrow Connector 52"/>
            <p:cNvCxnSpPr/>
            <p:nvPr/>
          </p:nvCxnSpPr>
          <p:spPr>
            <a:xfrm flipH="1">
              <a:off x="1071538" y="189689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6" name="Group 95"/>
          <p:cNvGrpSpPr/>
          <p:nvPr/>
        </p:nvGrpSpPr>
        <p:grpSpPr>
          <a:xfrm>
            <a:off x="642910" y="71414"/>
            <a:ext cx="1571668" cy="6643714"/>
            <a:chOff x="642910" y="71414"/>
            <a:chExt cx="1571668" cy="6643714"/>
          </a:xfrm>
        </p:grpSpPr>
        <p:grpSp>
          <p:nvGrpSpPr>
            <p:cNvPr id="8" name="Group 70"/>
            <p:cNvGrpSpPr/>
            <p:nvPr/>
          </p:nvGrpSpPr>
          <p:grpSpPr>
            <a:xfrm>
              <a:off x="642910" y="71414"/>
              <a:ext cx="1571668" cy="6643714"/>
              <a:chOff x="7429488" y="357166"/>
              <a:chExt cx="1571668" cy="6643714"/>
            </a:xfrm>
          </p:grpSpPr>
          <p:sp>
            <p:nvSpPr>
              <p:cNvPr id="131" name="Round Diagonal Corner Rectangle 130"/>
              <p:cNvSpPr/>
              <p:nvPr/>
            </p:nvSpPr>
            <p:spPr>
              <a:xfrm>
                <a:off x="7429488" y="357166"/>
                <a:ext cx="1571668"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DataItemCollectionDialogLogicManagerBase</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95" name="Rectangle 94"/>
            <p:cNvSpPr/>
            <p:nvPr/>
          </p:nvSpPr>
          <p:spPr>
            <a:xfrm flipH="1">
              <a:off x="1428728" y="857232"/>
              <a:ext cx="71438" cy="7858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2" name="Group 59"/>
          <p:cNvGrpSpPr/>
          <p:nvPr/>
        </p:nvGrpSpPr>
        <p:grpSpPr>
          <a:xfrm>
            <a:off x="1500166" y="928670"/>
            <a:ext cx="2357454" cy="253854"/>
            <a:chOff x="4572000" y="3285729"/>
            <a:chExt cx="2357454" cy="253854"/>
          </a:xfrm>
        </p:grpSpPr>
        <p:grpSp>
          <p:nvGrpSpPr>
            <p:cNvPr id="13" name="Group 62"/>
            <p:cNvGrpSpPr/>
            <p:nvPr/>
          </p:nvGrpSpPr>
          <p:grpSpPr>
            <a:xfrm flipH="1" flipV="1">
              <a:off x="4572000" y="3285729"/>
              <a:ext cx="215109" cy="253854"/>
              <a:chOff x="5999170" y="3760489"/>
              <a:chExt cx="215906" cy="170165"/>
            </a:xfrm>
          </p:grpSpPr>
          <p:cxnSp>
            <p:nvCxnSpPr>
              <p:cNvPr id="66" name="Straight Connector 65"/>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flipH="1" flipV="1">
                <a:off x="5915145" y="3844514"/>
                <a:ext cx="168847" cy="797"/>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6000762" y="3760489"/>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65" name="TextBox 64"/>
            <p:cNvSpPr txBox="1"/>
            <p:nvPr/>
          </p:nvSpPr>
          <p:spPr>
            <a:xfrm>
              <a:off x="4786314" y="3293351"/>
              <a:ext cx="2143140" cy="246221"/>
            </a:xfrm>
            <a:prstGeom prst="rect">
              <a:avLst/>
            </a:prstGeom>
            <a:noFill/>
          </p:spPr>
          <p:txBody>
            <a:bodyPr wrap="square" rtlCol="0">
              <a:spAutoFit/>
            </a:bodyPr>
            <a:lstStyle/>
            <a:p>
              <a:r>
                <a:rPr lang="en-GB" sz="1000" dirty="0" smtClean="0">
                  <a:solidFill>
                    <a:srgbClr val="0000FF"/>
                  </a:solidFill>
                </a:rPr>
                <a:t>Abstract: </a:t>
              </a:r>
              <a:r>
                <a:rPr lang="en-GB" sz="1000" dirty="0" err="1" smtClean="0"/>
                <a:t>GetSortByItems</a:t>
              </a:r>
              <a:endParaRPr lang="en-US" sz="1000" dirty="0" smtClean="0"/>
            </a:p>
          </p:txBody>
        </p:sp>
      </p:grpSp>
      <p:grpSp>
        <p:nvGrpSpPr>
          <p:cNvPr id="14" name="Group 212"/>
          <p:cNvGrpSpPr/>
          <p:nvPr/>
        </p:nvGrpSpPr>
        <p:grpSpPr>
          <a:xfrm>
            <a:off x="1357290" y="1171502"/>
            <a:ext cx="1988370" cy="400110"/>
            <a:chOff x="2373092" y="2588916"/>
            <a:chExt cx="1770280" cy="400110"/>
          </a:xfrm>
        </p:grpSpPr>
        <p:cxnSp>
          <p:nvCxnSpPr>
            <p:cNvPr id="79" name="Straight Arrow Connector 78"/>
            <p:cNvCxnSpPr/>
            <p:nvPr/>
          </p:nvCxnSpPr>
          <p:spPr>
            <a:xfrm flipV="1">
              <a:off x="2500298" y="2946105"/>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373092" y="2588916"/>
              <a:ext cx="1717267" cy="400110"/>
            </a:xfrm>
            <a:prstGeom prst="rect">
              <a:avLst/>
            </a:prstGeom>
            <a:noFill/>
          </p:spPr>
          <p:txBody>
            <a:bodyPr wrap="square" rtlCol="0">
              <a:spAutoFit/>
            </a:bodyPr>
            <a:lstStyle/>
            <a:p>
              <a:pPr algn="r"/>
              <a:r>
                <a:rPr lang="en-GB" sz="1000" dirty="0" err="1" smtClean="0"/>
                <a:t>PopulateSortBy</a:t>
              </a:r>
              <a:r>
                <a:rPr lang="en-GB" sz="1000" dirty="0" smtClean="0"/>
                <a:t>(</a:t>
              </a:r>
              <a:r>
                <a:rPr lang="en-GB" sz="1000" dirty="0" err="1" smtClean="0"/>
                <a:t>sortTypes</a:t>
              </a:r>
              <a:r>
                <a:rPr lang="en-GB" sz="1000" dirty="0" smtClean="0"/>
                <a:t>, </a:t>
              </a:r>
              <a:r>
                <a:rPr lang="en-GB" sz="1000" dirty="0" err="1" smtClean="0"/>
                <a:t>selectedSortBy</a:t>
              </a:r>
              <a:r>
                <a:rPr lang="en-GB" sz="1000" dirty="0" smtClean="0"/>
                <a:t>)</a:t>
              </a:r>
              <a:endParaRPr lang="en-US" sz="1000" dirty="0"/>
            </a:p>
          </p:txBody>
        </p:sp>
      </p:grpSp>
      <p:grpSp>
        <p:nvGrpSpPr>
          <p:cNvPr id="16" name="Group 86"/>
          <p:cNvGrpSpPr/>
          <p:nvPr/>
        </p:nvGrpSpPr>
        <p:grpSpPr>
          <a:xfrm>
            <a:off x="2714612" y="71414"/>
            <a:ext cx="1357322" cy="6643710"/>
            <a:chOff x="2714612" y="71414"/>
            <a:chExt cx="1357322" cy="6643710"/>
          </a:xfrm>
        </p:grpSpPr>
        <p:grpSp>
          <p:nvGrpSpPr>
            <p:cNvPr id="17" name="Group 70"/>
            <p:cNvGrpSpPr/>
            <p:nvPr/>
          </p:nvGrpSpPr>
          <p:grpSpPr>
            <a:xfrm>
              <a:off x="2714612" y="71414"/>
              <a:ext cx="1357322" cy="6643710"/>
              <a:chOff x="7572396" y="357166"/>
              <a:chExt cx="1357322" cy="6643710"/>
            </a:xfrm>
          </p:grpSpPr>
          <p:sp>
            <p:nvSpPr>
              <p:cNvPr id="51" name="Round Diagonal Corner Rectangle 50"/>
              <p:cNvSpPr/>
              <p:nvPr/>
            </p:nvSpPr>
            <p:spPr>
              <a:xfrm>
                <a:off x="7572396" y="357166"/>
                <a:ext cx="135732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IDataItemCollection</a:t>
                </a:r>
              </a:p>
              <a:p>
                <a:pPr algn="ctr"/>
                <a:r>
                  <a:rPr lang="en-GB" sz="1000" dirty="0" err="1" smtClean="0">
                    <a:solidFill>
                      <a:schemeClr val="tx1"/>
                    </a:solidFill>
                  </a:rPr>
                  <a:t>DialogScreenManager</a:t>
                </a:r>
                <a:endParaRPr lang="en-US" sz="1000" dirty="0">
                  <a:solidFill>
                    <a:schemeClr val="tx1"/>
                  </a:solidFill>
                </a:endParaRPr>
              </a:p>
            </p:txBody>
          </p:sp>
          <p:cxnSp>
            <p:nvCxnSpPr>
              <p:cNvPr id="52" name="Straight Connector 5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85" name="Rectangle 84"/>
            <p:cNvSpPr/>
            <p:nvPr/>
          </p:nvSpPr>
          <p:spPr>
            <a:xfrm flipH="1">
              <a:off x="3357554" y="1500174"/>
              <a:ext cx="71441" cy="2143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4"/>
          <p:cNvGrpSpPr/>
          <p:nvPr/>
        </p:nvGrpSpPr>
        <p:grpSpPr>
          <a:xfrm>
            <a:off x="642910" y="642918"/>
            <a:ext cx="4572032" cy="2928958"/>
            <a:chOff x="428596" y="500042"/>
            <a:chExt cx="4942737" cy="3539158"/>
          </a:xfrm>
        </p:grpSpPr>
        <p:sp>
          <p:nvSpPr>
            <p:cNvPr id="5" name="Rounded Rectangle 4"/>
            <p:cNvSpPr/>
            <p:nvPr/>
          </p:nvSpPr>
          <p:spPr>
            <a:xfrm>
              <a:off x="428596" y="500042"/>
              <a:ext cx="4942737" cy="3539158"/>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TextBox 5"/>
            <p:cNvSpPr txBox="1"/>
            <p:nvPr/>
          </p:nvSpPr>
          <p:spPr>
            <a:xfrm>
              <a:off x="865685" y="500044"/>
              <a:ext cx="1802589" cy="316112"/>
            </a:xfrm>
            <a:prstGeom prst="rect">
              <a:avLst/>
            </a:prstGeom>
            <a:noFill/>
          </p:spPr>
          <p:txBody>
            <a:bodyPr wrap="square" rtlCol="0">
              <a:spAutoFit/>
            </a:bodyPr>
            <a:lstStyle/>
            <a:p>
              <a:r>
                <a:rPr lang="en-GB" sz="1100" dirty="0" err="1" smtClean="0">
                  <a:solidFill>
                    <a:schemeClr val="accent3">
                      <a:lumMod val="75000"/>
                    </a:schemeClr>
                  </a:solidFill>
                </a:rPr>
                <a:t>Smart.Platform.Drawing</a:t>
              </a:r>
              <a:endParaRPr lang="en-GB" sz="1100" dirty="0" smtClean="0">
                <a:solidFill>
                  <a:schemeClr val="accent3">
                    <a:lumMod val="75000"/>
                  </a:schemeClr>
                </a:solidFill>
              </a:endParaRPr>
            </a:p>
          </p:txBody>
        </p:sp>
      </p:grpSp>
      <p:pic>
        <p:nvPicPr>
          <p:cNvPr id="1026" name="Picture 2" descr="C:\Documents and Settings\Dave\Desktop\scalemodes.jpg"/>
          <p:cNvPicPr>
            <a:picLocks noChangeAspect="1" noChangeArrowheads="1"/>
          </p:cNvPicPr>
          <p:nvPr/>
        </p:nvPicPr>
        <p:blipFill>
          <a:blip r:embed="rId2"/>
          <a:srcRect/>
          <a:stretch>
            <a:fillRect/>
          </a:stretch>
        </p:blipFill>
        <p:spPr bwMode="auto">
          <a:xfrm>
            <a:off x="1142046" y="1000108"/>
            <a:ext cx="806985" cy="714380"/>
          </a:xfrm>
          <a:prstGeom prst="rect">
            <a:avLst/>
          </a:prstGeom>
          <a:noFill/>
        </p:spPr>
      </p:pic>
      <p:pic>
        <p:nvPicPr>
          <p:cNvPr id="1028" name="Picture 4" descr="C:\Documents and Settings\Dave\Desktop\imagehelp.png"/>
          <p:cNvPicPr>
            <a:picLocks noChangeAspect="1" noChangeArrowheads="1"/>
          </p:cNvPicPr>
          <p:nvPr/>
        </p:nvPicPr>
        <p:blipFill>
          <a:blip r:embed="rId3"/>
          <a:srcRect/>
          <a:stretch>
            <a:fillRect/>
          </a:stretch>
        </p:blipFill>
        <p:spPr bwMode="auto">
          <a:xfrm>
            <a:off x="2071670" y="1000108"/>
            <a:ext cx="1289853" cy="1785950"/>
          </a:xfrm>
          <a:prstGeom prst="rect">
            <a:avLst/>
          </a:prstGeom>
          <a:noFill/>
        </p:spPr>
      </p:pic>
      <p:pic>
        <p:nvPicPr>
          <p:cNvPr id="1029" name="Picture 5" descr="C:\Documents and Settings\Dave\Desktop\params.png"/>
          <p:cNvPicPr>
            <a:picLocks noChangeAspect="1" noChangeArrowheads="1"/>
          </p:cNvPicPr>
          <p:nvPr/>
        </p:nvPicPr>
        <p:blipFill>
          <a:blip r:embed="rId4"/>
          <a:srcRect/>
          <a:stretch>
            <a:fillRect/>
          </a:stretch>
        </p:blipFill>
        <p:spPr bwMode="auto">
          <a:xfrm>
            <a:off x="3500430" y="1000108"/>
            <a:ext cx="1357322" cy="2440689"/>
          </a:xfrm>
          <a:prstGeom prst="rect">
            <a:avLst/>
          </a:prstGeom>
          <a:noFill/>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1214414" y="214290"/>
            <a:ext cx="5786478" cy="3500462"/>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2" name="TextBox 31"/>
          <p:cNvSpPr txBox="1"/>
          <p:nvPr/>
        </p:nvSpPr>
        <p:spPr>
          <a:xfrm>
            <a:off x="1714480" y="214290"/>
            <a:ext cx="1514906" cy="307777"/>
          </a:xfrm>
          <a:prstGeom prst="rect">
            <a:avLst/>
          </a:prstGeom>
          <a:noFill/>
        </p:spPr>
        <p:txBody>
          <a:bodyPr wrap="square" rtlCol="0">
            <a:spAutoFit/>
          </a:bodyPr>
          <a:lstStyle/>
          <a:p>
            <a:r>
              <a:rPr lang="en-GB" sz="1400" b="1" dirty="0" smtClean="0">
                <a:solidFill>
                  <a:schemeClr val="accent5">
                    <a:lumMod val="50000"/>
                  </a:schemeClr>
                </a:solidFill>
              </a:rPr>
              <a:t>View Layer</a:t>
            </a:r>
            <a:endParaRPr lang="en-US" sz="1400" b="1" dirty="0">
              <a:solidFill>
                <a:schemeClr val="accent5">
                  <a:lumMod val="50000"/>
                </a:schemeClr>
              </a:solidFill>
            </a:endParaRPr>
          </a:p>
        </p:txBody>
      </p:sp>
      <p:grpSp>
        <p:nvGrpSpPr>
          <p:cNvPr id="2" name="Group 74"/>
          <p:cNvGrpSpPr/>
          <p:nvPr/>
        </p:nvGrpSpPr>
        <p:grpSpPr>
          <a:xfrm>
            <a:off x="3786182" y="285728"/>
            <a:ext cx="2874037" cy="1571636"/>
            <a:chOff x="3912541" y="285728"/>
            <a:chExt cx="2874037" cy="1571636"/>
          </a:xfrm>
        </p:grpSpPr>
        <p:grpSp>
          <p:nvGrpSpPr>
            <p:cNvPr id="3" name="Group 73"/>
            <p:cNvGrpSpPr/>
            <p:nvPr/>
          </p:nvGrpSpPr>
          <p:grpSpPr>
            <a:xfrm>
              <a:off x="3929058" y="285728"/>
              <a:ext cx="2857520" cy="1571636"/>
              <a:chOff x="3929058" y="285728"/>
              <a:chExt cx="2857520" cy="1571636"/>
            </a:xfrm>
          </p:grpSpPr>
          <p:sp>
            <p:nvSpPr>
              <p:cNvPr id="36" name="Rounded Rectangle 35"/>
              <p:cNvSpPr/>
              <p:nvPr/>
            </p:nvSpPr>
            <p:spPr>
              <a:xfrm>
                <a:off x="3929058" y="285728"/>
                <a:ext cx="2857520" cy="1571636"/>
              </a:xfrm>
              <a:prstGeom prst="roundRect">
                <a:avLst/>
              </a:prstGeom>
              <a:noFill/>
              <a:ln>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8" name="TextBox 37"/>
              <p:cNvSpPr txBox="1"/>
              <p:nvPr/>
            </p:nvSpPr>
            <p:spPr>
              <a:xfrm>
                <a:off x="4000496" y="285728"/>
                <a:ext cx="2786082" cy="307777"/>
              </a:xfrm>
              <a:prstGeom prst="rect">
                <a:avLst/>
              </a:prstGeom>
              <a:noFill/>
            </p:spPr>
            <p:txBody>
              <a:bodyPr wrap="square" rtlCol="0">
                <a:spAutoFit/>
              </a:bodyPr>
              <a:lstStyle/>
              <a:p>
                <a:pPr algn="ctr"/>
                <a:r>
                  <a:rPr lang="en-GB" sz="1400" dirty="0" smtClean="0">
                    <a:solidFill>
                      <a:schemeClr val="accent5">
                        <a:lumMod val="50000"/>
                      </a:schemeClr>
                    </a:solidFill>
                  </a:rPr>
                  <a:t>Data Item Dialog</a:t>
                </a:r>
                <a:endParaRPr lang="en-US" sz="1400" dirty="0">
                  <a:solidFill>
                    <a:schemeClr val="accent5">
                      <a:lumMod val="50000"/>
                    </a:schemeClr>
                  </a:solidFill>
                </a:endParaRPr>
              </a:p>
            </p:txBody>
          </p:sp>
        </p:grpSp>
        <p:sp>
          <p:nvSpPr>
            <p:cNvPr id="40" name="Rounded Rectangle 39"/>
            <p:cNvSpPr/>
            <p:nvPr/>
          </p:nvSpPr>
          <p:spPr>
            <a:xfrm>
              <a:off x="4357686" y="571480"/>
              <a:ext cx="2214578" cy="1000132"/>
            </a:xfrm>
            <a:prstGeom prst="roundRect">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GB" sz="1200" dirty="0" smtClean="0"/>
                <a:t>Set the current screen state</a:t>
              </a:r>
            </a:p>
            <a:p>
              <a:r>
                <a:rPr lang="en-GB" sz="1200" dirty="0" smtClean="0"/>
                <a:t>Display an item on the screen</a:t>
              </a:r>
            </a:p>
            <a:p>
              <a:r>
                <a:rPr lang="en-GB" sz="1200" dirty="0" smtClean="0"/>
                <a:t>Fill an item from the screen</a:t>
              </a:r>
            </a:p>
            <a:p>
              <a:r>
                <a:rPr lang="en-GB" sz="1200" dirty="0" smtClean="0"/>
                <a:t>Set dialog </a:t>
              </a:r>
              <a:r>
                <a:rPr lang="en-GB" sz="1200" dirty="0" err="1" smtClean="0"/>
                <a:t>readonly</a:t>
              </a:r>
              <a:endParaRPr lang="en-US" sz="1200" dirty="0"/>
            </a:p>
          </p:txBody>
        </p:sp>
        <p:sp>
          <p:nvSpPr>
            <p:cNvPr id="44" name="TextBox 43"/>
            <p:cNvSpPr txBox="1"/>
            <p:nvPr/>
          </p:nvSpPr>
          <p:spPr>
            <a:xfrm rot="16200000">
              <a:off x="3607589" y="804995"/>
              <a:ext cx="1071570" cy="461665"/>
            </a:xfrm>
            <a:prstGeom prst="rect">
              <a:avLst/>
            </a:prstGeom>
            <a:noFill/>
          </p:spPr>
          <p:txBody>
            <a:bodyPr wrap="square" rtlCol="0">
              <a:spAutoFit/>
            </a:bodyPr>
            <a:lstStyle/>
            <a:p>
              <a:pPr algn="ctr"/>
              <a:r>
                <a:rPr lang="en-GB" sz="1200" b="1" dirty="0" smtClean="0">
                  <a:solidFill>
                    <a:schemeClr val="accent5">
                      <a:lumMod val="75000"/>
                    </a:schemeClr>
                  </a:solidFill>
                </a:rPr>
                <a:t>Screen Management</a:t>
              </a:r>
              <a:endParaRPr lang="en-US" sz="1200" b="1" dirty="0">
                <a:solidFill>
                  <a:schemeClr val="accent5">
                    <a:lumMod val="75000"/>
                  </a:schemeClr>
                </a:solidFill>
              </a:endParaRPr>
            </a:p>
          </p:txBody>
        </p:sp>
      </p:grpSp>
      <p:grpSp>
        <p:nvGrpSpPr>
          <p:cNvPr id="4" name="Group 75"/>
          <p:cNvGrpSpPr/>
          <p:nvPr/>
        </p:nvGrpSpPr>
        <p:grpSpPr>
          <a:xfrm>
            <a:off x="-32" y="1000108"/>
            <a:ext cx="928694" cy="1176045"/>
            <a:chOff x="500034" y="1857364"/>
            <a:chExt cx="928694" cy="1176045"/>
          </a:xfrm>
        </p:grpSpPr>
        <p:pic>
          <p:nvPicPr>
            <p:cNvPr id="77" name="Picture 76" descr="C:\Documents and Settings\Dave\Desktop\p2.PNG"/>
            <p:cNvPicPr>
              <a:picLocks noChangeAspect="1" noChangeArrowheads="1"/>
            </p:cNvPicPr>
            <p:nvPr/>
          </p:nvPicPr>
          <p:blipFill>
            <a:blip r:embed="rId2"/>
            <a:srcRect/>
            <a:stretch>
              <a:fillRect/>
            </a:stretch>
          </p:blipFill>
          <p:spPr bwMode="auto">
            <a:xfrm>
              <a:off x="714348" y="1857364"/>
              <a:ext cx="367988" cy="815974"/>
            </a:xfrm>
            <a:prstGeom prst="rect">
              <a:avLst/>
            </a:prstGeom>
            <a:noFill/>
            <a:effectLst>
              <a:outerShdw blurRad="50800" dist="38100" dir="2700000" algn="tl" rotWithShape="0">
                <a:prstClr val="black">
                  <a:alpha val="40000"/>
                </a:prstClr>
              </a:outerShdw>
              <a:reflection blurRad="6350" stA="50000" endA="300" endPos="90000" dist="50800" dir="5400000" sy="-100000" algn="bl" rotWithShape="0"/>
            </a:effectLst>
          </p:spPr>
        </p:pic>
        <p:sp>
          <p:nvSpPr>
            <p:cNvPr id="78" name="TextBox 77"/>
            <p:cNvSpPr txBox="1"/>
            <p:nvPr/>
          </p:nvSpPr>
          <p:spPr>
            <a:xfrm>
              <a:off x="500034" y="2571744"/>
              <a:ext cx="928694" cy="461665"/>
            </a:xfrm>
            <a:prstGeom prst="rect">
              <a:avLst/>
            </a:prstGeom>
            <a:noFill/>
          </p:spPr>
          <p:txBody>
            <a:bodyPr wrap="square" rtlCol="0">
              <a:spAutoFit/>
            </a:bodyPr>
            <a:lstStyle/>
            <a:p>
              <a:pPr algn="ctr"/>
              <a:r>
                <a:rPr lang="en-GB" sz="1200" b="1" dirty="0" smtClean="0">
                  <a:solidFill>
                    <a:schemeClr val="accent5">
                      <a:lumMod val="50000"/>
                    </a:schemeClr>
                  </a:solidFill>
                </a:rPr>
                <a:t>Application Layer</a:t>
              </a:r>
              <a:endParaRPr lang="en-US" sz="1200" b="1" dirty="0">
                <a:solidFill>
                  <a:schemeClr val="accent5">
                    <a:lumMod val="50000"/>
                  </a:schemeClr>
                </a:solidFill>
              </a:endParaRPr>
            </a:p>
          </p:txBody>
        </p:sp>
      </p:grpSp>
      <p:grpSp>
        <p:nvGrpSpPr>
          <p:cNvPr id="9" name="Group 107"/>
          <p:cNvGrpSpPr/>
          <p:nvPr/>
        </p:nvGrpSpPr>
        <p:grpSpPr>
          <a:xfrm>
            <a:off x="642910" y="1000108"/>
            <a:ext cx="3143272" cy="368303"/>
            <a:chOff x="642910" y="1284272"/>
            <a:chExt cx="3786214" cy="725494"/>
          </a:xfrm>
        </p:grpSpPr>
        <p:cxnSp>
          <p:nvCxnSpPr>
            <p:cNvPr id="94" name="Straight Arrow Connector 93"/>
            <p:cNvCxnSpPr/>
            <p:nvPr/>
          </p:nvCxnSpPr>
          <p:spPr>
            <a:xfrm flipV="1">
              <a:off x="642910" y="1987875"/>
              <a:ext cx="3355962" cy="21891"/>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rot="16200000" flipH="1">
              <a:off x="3646444" y="1638288"/>
              <a:ext cx="714380" cy="9524"/>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3998872" y="1284272"/>
              <a:ext cx="430252" cy="1588"/>
            </a:xfrm>
            <a:prstGeom prst="straightConnector1">
              <a:avLst/>
            </a:prstGeom>
            <a:ln>
              <a:headEnd type="none"/>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13" name="Group 139"/>
          <p:cNvGrpSpPr/>
          <p:nvPr/>
        </p:nvGrpSpPr>
        <p:grpSpPr>
          <a:xfrm>
            <a:off x="642910" y="1571612"/>
            <a:ext cx="857256" cy="1144596"/>
            <a:chOff x="6144430" y="1142984"/>
            <a:chExt cx="2784891" cy="1144596"/>
          </a:xfrm>
        </p:grpSpPr>
        <p:grpSp>
          <p:nvGrpSpPr>
            <p:cNvPr id="14" name="Group 132"/>
            <p:cNvGrpSpPr/>
            <p:nvPr/>
          </p:nvGrpSpPr>
          <p:grpSpPr>
            <a:xfrm>
              <a:off x="6144430" y="1142984"/>
              <a:ext cx="2784891" cy="1144596"/>
              <a:chOff x="6144430" y="1142984"/>
              <a:chExt cx="2784891" cy="1144596"/>
            </a:xfrm>
          </p:grpSpPr>
          <p:cxnSp>
            <p:nvCxnSpPr>
              <p:cNvPr id="126" name="Straight Arrow Connector 125"/>
              <p:cNvCxnSpPr/>
              <p:nvPr/>
            </p:nvCxnSpPr>
            <p:spPr>
              <a:xfrm rot="10800000">
                <a:off x="7429522" y="2285992"/>
                <a:ext cx="1499799" cy="1588"/>
              </a:xfrm>
              <a:prstGeom prst="straightConnector1">
                <a:avLst/>
              </a:prstGeom>
              <a:ln>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rot="10800000" flipV="1">
                <a:off x="6144430" y="1142984"/>
                <a:ext cx="1285090" cy="794"/>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137" name="Straight Arrow Connector 136"/>
            <p:cNvCxnSpPr/>
            <p:nvPr/>
          </p:nvCxnSpPr>
          <p:spPr>
            <a:xfrm rot="5400000">
              <a:off x="6858016" y="1714488"/>
              <a:ext cx="1143008" cy="1588"/>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1500166" y="1928802"/>
            <a:ext cx="4214842" cy="1571636"/>
            <a:chOff x="1500166" y="1785926"/>
            <a:chExt cx="4214842" cy="1571636"/>
          </a:xfrm>
        </p:grpSpPr>
        <p:sp>
          <p:nvSpPr>
            <p:cNvPr id="72" name="Rounded Rectangle 71"/>
            <p:cNvSpPr/>
            <p:nvPr/>
          </p:nvSpPr>
          <p:spPr>
            <a:xfrm>
              <a:off x="1516682" y="1785926"/>
              <a:ext cx="4198326" cy="1571636"/>
            </a:xfrm>
            <a:prstGeom prst="roundRect">
              <a:avLst/>
            </a:prstGeom>
            <a:noFill/>
            <a:ln>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3" name="TextBox 72"/>
            <p:cNvSpPr txBox="1"/>
            <p:nvPr/>
          </p:nvSpPr>
          <p:spPr>
            <a:xfrm>
              <a:off x="1588121" y="1785926"/>
              <a:ext cx="2928958" cy="307777"/>
            </a:xfrm>
            <a:prstGeom prst="rect">
              <a:avLst/>
            </a:prstGeom>
            <a:noFill/>
          </p:spPr>
          <p:txBody>
            <a:bodyPr wrap="square" rtlCol="0">
              <a:spAutoFit/>
            </a:bodyPr>
            <a:lstStyle/>
            <a:p>
              <a:pPr algn="ctr"/>
              <a:r>
                <a:rPr lang="en-GB" sz="1400" dirty="0" smtClean="0">
                  <a:solidFill>
                    <a:schemeClr val="accent5">
                      <a:lumMod val="50000"/>
                    </a:schemeClr>
                  </a:solidFill>
                </a:rPr>
                <a:t>Data Item Collection Dialog</a:t>
              </a:r>
              <a:endParaRPr lang="en-US" sz="1400" dirty="0">
                <a:solidFill>
                  <a:schemeClr val="accent5">
                    <a:lumMod val="50000"/>
                  </a:schemeClr>
                </a:solidFill>
              </a:endParaRPr>
            </a:p>
          </p:txBody>
        </p:sp>
        <p:sp>
          <p:nvSpPr>
            <p:cNvPr id="70" name="Rounded Rectangle 69"/>
            <p:cNvSpPr/>
            <p:nvPr/>
          </p:nvSpPr>
          <p:spPr>
            <a:xfrm>
              <a:off x="1945311" y="2071678"/>
              <a:ext cx="3698259" cy="1143008"/>
            </a:xfrm>
            <a:prstGeom prst="roundRect">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endParaRPr lang="en-US" sz="1200" dirty="0"/>
            </a:p>
          </p:txBody>
        </p:sp>
        <p:sp>
          <p:nvSpPr>
            <p:cNvPr id="71" name="TextBox 70"/>
            <p:cNvSpPr txBox="1"/>
            <p:nvPr/>
          </p:nvSpPr>
          <p:spPr>
            <a:xfrm rot="16200000">
              <a:off x="1195214" y="2305193"/>
              <a:ext cx="1071570" cy="461665"/>
            </a:xfrm>
            <a:prstGeom prst="rect">
              <a:avLst/>
            </a:prstGeom>
            <a:noFill/>
          </p:spPr>
          <p:txBody>
            <a:bodyPr wrap="square" rtlCol="0">
              <a:spAutoFit/>
            </a:bodyPr>
            <a:lstStyle/>
            <a:p>
              <a:pPr algn="ctr"/>
              <a:r>
                <a:rPr lang="en-GB" sz="1200" b="1" dirty="0" smtClean="0">
                  <a:solidFill>
                    <a:schemeClr val="accent5">
                      <a:lumMod val="75000"/>
                    </a:schemeClr>
                  </a:solidFill>
                </a:rPr>
                <a:t>Screen Management</a:t>
              </a:r>
              <a:endParaRPr lang="en-US" sz="1200" b="1" dirty="0">
                <a:solidFill>
                  <a:schemeClr val="accent5">
                    <a:lumMod val="75000"/>
                  </a:schemeClr>
                </a:solidFill>
              </a:endParaRPr>
            </a:p>
          </p:txBody>
        </p:sp>
        <p:sp>
          <p:nvSpPr>
            <p:cNvPr id="74" name="TextBox 73"/>
            <p:cNvSpPr txBox="1"/>
            <p:nvPr/>
          </p:nvSpPr>
          <p:spPr>
            <a:xfrm>
              <a:off x="3857620" y="2044005"/>
              <a:ext cx="1785950" cy="646331"/>
            </a:xfrm>
            <a:prstGeom prst="rect">
              <a:avLst/>
            </a:prstGeom>
            <a:noFill/>
          </p:spPr>
          <p:txBody>
            <a:bodyPr wrap="square" rtlCol="0">
              <a:spAutoFit/>
            </a:bodyPr>
            <a:lstStyle/>
            <a:p>
              <a:r>
                <a:rPr lang="en-GB" sz="1200" dirty="0" smtClean="0"/>
                <a:t>Get the selected sort</a:t>
              </a:r>
            </a:p>
            <a:p>
              <a:r>
                <a:rPr lang="en-GB" sz="1200" dirty="0" smtClean="0"/>
                <a:t>Display a paging control</a:t>
              </a:r>
            </a:p>
            <a:p>
              <a:r>
                <a:rPr lang="en-GB" sz="1200" dirty="0" smtClean="0"/>
                <a:t>Display number of items</a:t>
              </a:r>
            </a:p>
          </p:txBody>
        </p:sp>
        <p:sp>
          <p:nvSpPr>
            <p:cNvPr id="48" name="TextBox 47"/>
            <p:cNvSpPr txBox="1"/>
            <p:nvPr/>
          </p:nvSpPr>
          <p:spPr>
            <a:xfrm>
              <a:off x="2000232" y="2071678"/>
              <a:ext cx="2000264" cy="1015663"/>
            </a:xfrm>
            <a:prstGeom prst="rect">
              <a:avLst/>
            </a:prstGeom>
            <a:noFill/>
          </p:spPr>
          <p:txBody>
            <a:bodyPr wrap="square" rtlCol="0">
              <a:spAutoFit/>
            </a:bodyPr>
            <a:lstStyle/>
            <a:p>
              <a:r>
                <a:rPr lang="en-GB" sz="1200" dirty="0" smtClean="0"/>
                <a:t>Set the current screen state</a:t>
              </a:r>
            </a:p>
            <a:p>
              <a:r>
                <a:rPr lang="en-GB" sz="1200" dirty="0" smtClean="0"/>
                <a:t>Display items on the screen</a:t>
              </a:r>
            </a:p>
            <a:p>
              <a:r>
                <a:rPr lang="en-GB" sz="1200" dirty="0" smtClean="0"/>
                <a:t>Get the selected item</a:t>
              </a:r>
            </a:p>
            <a:p>
              <a:r>
                <a:rPr lang="en-GB" sz="1200" dirty="0" smtClean="0"/>
                <a:t>Set the selected item</a:t>
              </a:r>
            </a:p>
            <a:p>
              <a:r>
                <a:rPr lang="en-GB" sz="1200" dirty="0" smtClean="0"/>
                <a:t>Display sorting options</a:t>
              </a:r>
            </a:p>
          </p:txBody>
        </p:sp>
      </p:grpSp>
      <p:grpSp>
        <p:nvGrpSpPr>
          <p:cNvPr id="54" name="Group 75"/>
          <p:cNvGrpSpPr/>
          <p:nvPr/>
        </p:nvGrpSpPr>
        <p:grpSpPr>
          <a:xfrm>
            <a:off x="7215206" y="571480"/>
            <a:ext cx="928694" cy="991379"/>
            <a:chOff x="428596" y="1857364"/>
            <a:chExt cx="928694" cy="991379"/>
          </a:xfrm>
        </p:grpSpPr>
        <p:pic>
          <p:nvPicPr>
            <p:cNvPr id="55" name="Picture 54" descr="C:\Documents and Settings\Dave\Desktop\p2.PNG"/>
            <p:cNvPicPr>
              <a:picLocks noChangeAspect="1" noChangeArrowheads="1"/>
            </p:cNvPicPr>
            <p:nvPr/>
          </p:nvPicPr>
          <p:blipFill>
            <a:blip r:embed="rId2"/>
            <a:srcRect/>
            <a:stretch>
              <a:fillRect/>
            </a:stretch>
          </p:blipFill>
          <p:spPr bwMode="auto">
            <a:xfrm>
              <a:off x="714348" y="1857364"/>
              <a:ext cx="367988" cy="815974"/>
            </a:xfrm>
            <a:prstGeom prst="rect">
              <a:avLst/>
            </a:prstGeom>
            <a:noFill/>
            <a:effectLst>
              <a:outerShdw blurRad="50800" dist="38100" dir="2700000" algn="tl" rotWithShape="0">
                <a:prstClr val="black">
                  <a:alpha val="40000"/>
                </a:prstClr>
              </a:outerShdw>
              <a:reflection blurRad="6350" stA="50000" endA="300" endPos="90000" dist="50800" dir="5400000" sy="-100000" algn="bl" rotWithShape="0"/>
            </a:effectLst>
          </p:spPr>
        </p:pic>
        <p:sp>
          <p:nvSpPr>
            <p:cNvPr id="56" name="TextBox 55"/>
            <p:cNvSpPr txBox="1"/>
            <p:nvPr/>
          </p:nvSpPr>
          <p:spPr>
            <a:xfrm>
              <a:off x="428596" y="2571744"/>
              <a:ext cx="928694" cy="276999"/>
            </a:xfrm>
            <a:prstGeom prst="rect">
              <a:avLst/>
            </a:prstGeom>
            <a:noFill/>
          </p:spPr>
          <p:txBody>
            <a:bodyPr wrap="square" rtlCol="0">
              <a:spAutoFit/>
            </a:bodyPr>
            <a:lstStyle/>
            <a:p>
              <a:pPr algn="ctr"/>
              <a:r>
                <a:rPr lang="en-GB" sz="1200" b="1" dirty="0" smtClean="0">
                  <a:solidFill>
                    <a:schemeClr val="accent5">
                      <a:lumMod val="50000"/>
                    </a:schemeClr>
                  </a:solidFill>
                </a:rPr>
                <a:t>User</a:t>
              </a:r>
              <a:endParaRPr lang="en-US" sz="1200" b="1" dirty="0">
                <a:solidFill>
                  <a:schemeClr val="accent5">
                    <a:lumMod val="50000"/>
                  </a:schemeClr>
                </a:solidFill>
              </a:endParaRPr>
            </a:p>
          </p:txBody>
        </p:sp>
      </p:grpSp>
      <p:grpSp>
        <p:nvGrpSpPr>
          <p:cNvPr id="57" name="Group 139"/>
          <p:cNvGrpSpPr/>
          <p:nvPr/>
        </p:nvGrpSpPr>
        <p:grpSpPr>
          <a:xfrm flipH="1">
            <a:off x="5715008" y="1214422"/>
            <a:ext cx="1752903" cy="1643869"/>
            <a:chOff x="6251747" y="1142984"/>
            <a:chExt cx="5694478" cy="1643869"/>
          </a:xfrm>
        </p:grpSpPr>
        <p:grpSp>
          <p:nvGrpSpPr>
            <p:cNvPr id="58" name="Group 132"/>
            <p:cNvGrpSpPr/>
            <p:nvPr/>
          </p:nvGrpSpPr>
          <p:grpSpPr>
            <a:xfrm>
              <a:off x="6251747" y="1142984"/>
              <a:ext cx="5694478" cy="1643074"/>
              <a:chOff x="6251747" y="1142984"/>
              <a:chExt cx="5694478" cy="1643074"/>
            </a:xfrm>
          </p:grpSpPr>
          <p:cxnSp>
            <p:nvCxnSpPr>
              <p:cNvPr id="60" name="Straight Arrow Connector 59"/>
              <p:cNvCxnSpPr/>
              <p:nvPr/>
            </p:nvCxnSpPr>
            <p:spPr>
              <a:xfrm flipH="1">
                <a:off x="7072684" y="2784470"/>
                <a:ext cx="4873541" cy="1588"/>
              </a:xfrm>
              <a:prstGeom prst="straightConnector1">
                <a:avLst/>
              </a:prstGeom>
              <a:ln>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6251747" y="1142984"/>
                <a:ext cx="820937" cy="794"/>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59" name="Straight Arrow Connector 58"/>
            <p:cNvCxnSpPr/>
            <p:nvPr/>
          </p:nvCxnSpPr>
          <p:spPr>
            <a:xfrm rot="16200000" flipH="1">
              <a:off x="6253726" y="1962736"/>
              <a:ext cx="1643074" cy="5159"/>
            </a:xfrm>
            <a:prstGeom prst="straightConnector1">
              <a:avLst/>
            </a:prstGeom>
            <a:ln>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81" name="Straight Arrow Connector 80"/>
          <p:cNvCxnSpPr/>
          <p:nvPr/>
        </p:nvCxnSpPr>
        <p:spPr>
          <a:xfrm flipV="1">
            <a:off x="6643702" y="1071546"/>
            <a:ext cx="857256" cy="7936"/>
          </a:xfrm>
          <a:prstGeom prst="straightConnector1">
            <a:avLst/>
          </a:prstGeom>
          <a:ln>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0"/>
          <p:cNvGrpSpPr/>
          <p:nvPr/>
        </p:nvGrpSpPr>
        <p:grpSpPr>
          <a:xfrm>
            <a:off x="3286116" y="71414"/>
            <a:ext cx="1357322" cy="6643710"/>
            <a:chOff x="7572396" y="357166"/>
            <a:chExt cx="1357322" cy="6643710"/>
          </a:xfrm>
        </p:grpSpPr>
        <p:sp>
          <p:nvSpPr>
            <p:cNvPr id="51" name="Round Diagonal Corner Rectangle 50"/>
            <p:cNvSpPr/>
            <p:nvPr/>
          </p:nvSpPr>
          <p:spPr>
            <a:xfrm>
              <a:off x="7572396" y="357166"/>
              <a:ext cx="135732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IDataItemDialog</a:t>
              </a:r>
              <a:endParaRPr lang="en-GB" sz="1000" dirty="0" smtClean="0">
                <a:solidFill>
                  <a:schemeClr val="tx1"/>
                </a:solidFill>
              </a:endParaRPr>
            </a:p>
            <a:p>
              <a:pPr algn="ctr"/>
              <a:r>
                <a:rPr lang="en-GB" sz="1000" dirty="0" err="1" smtClean="0">
                  <a:solidFill>
                    <a:schemeClr val="tx1"/>
                  </a:solidFill>
                </a:rPr>
                <a:t>DisplayStrategy</a:t>
              </a:r>
              <a:endParaRPr lang="en-US" sz="1000" dirty="0">
                <a:solidFill>
                  <a:schemeClr val="tx1"/>
                </a:solidFill>
              </a:endParaRPr>
            </a:p>
          </p:txBody>
        </p:sp>
        <p:cxnSp>
          <p:nvCxnSpPr>
            <p:cNvPr id="52" name="Straight Connector 5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4" name="Group 125"/>
          <p:cNvGrpSpPr/>
          <p:nvPr/>
        </p:nvGrpSpPr>
        <p:grpSpPr>
          <a:xfrm>
            <a:off x="1428728" y="71414"/>
            <a:ext cx="1571668" cy="6643714"/>
            <a:chOff x="642910" y="71414"/>
            <a:chExt cx="1571668" cy="6643714"/>
          </a:xfrm>
        </p:grpSpPr>
        <p:grpSp>
          <p:nvGrpSpPr>
            <p:cNvPr id="6" name="Group 70"/>
            <p:cNvGrpSpPr/>
            <p:nvPr/>
          </p:nvGrpSpPr>
          <p:grpSpPr>
            <a:xfrm>
              <a:off x="642910" y="71414"/>
              <a:ext cx="1571668" cy="6643714"/>
              <a:chOff x="7429488" y="357166"/>
              <a:chExt cx="1571668" cy="6643714"/>
            </a:xfrm>
          </p:grpSpPr>
          <p:sp>
            <p:nvSpPr>
              <p:cNvPr id="131" name="Round Diagonal Corner Rectangle 130"/>
              <p:cNvSpPr/>
              <p:nvPr/>
            </p:nvSpPr>
            <p:spPr>
              <a:xfrm>
                <a:off x="7429488" y="357166"/>
                <a:ext cx="1571668"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DataItemDialogScreen</a:t>
                </a:r>
                <a:endParaRPr lang="en-GB" sz="1000" dirty="0" smtClean="0">
                  <a:solidFill>
                    <a:schemeClr val="tx1"/>
                  </a:solidFill>
                </a:endParaRPr>
              </a:p>
              <a:p>
                <a:pPr algn="ctr"/>
                <a:r>
                  <a:rPr lang="en-GB" sz="1000" dirty="0" err="1" smtClean="0">
                    <a:solidFill>
                      <a:schemeClr val="tx1"/>
                    </a:solidFill>
                  </a:rPr>
                  <a:t>ManagerBase</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25" name="Rectangle 124"/>
            <p:cNvSpPr/>
            <p:nvPr/>
          </p:nvSpPr>
          <p:spPr>
            <a:xfrm flipH="1">
              <a:off x="1428728" y="714356"/>
              <a:ext cx="71438" cy="2857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9" name="Group 91"/>
          <p:cNvGrpSpPr/>
          <p:nvPr/>
        </p:nvGrpSpPr>
        <p:grpSpPr>
          <a:xfrm>
            <a:off x="-428660" y="500042"/>
            <a:ext cx="2643206" cy="428628"/>
            <a:chOff x="-1214478" y="3071809"/>
            <a:chExt cx="2643206" cy="428628"/>
          </a:xfrm>
        </p:grpSpPr>
        <p:grpSp>
          <p:nvGrpSpPr>
            <p:cNvPr id="10" name="Group 259"/>
            <p:cNvGrpSpPr/>
            <p:nvPr/>
          </p:nvGrpSpPr>
          <p:grpSpPr>
            <a:xfrm>
              <a:off x="-1214478" y="3071809"/>
              <a:ext cx="2643206" cy="246221"/>
              <a:chOff x="-1143040" y="825326"/>
              <a:chExt cx="2643206" cy="246221"/>
            </a:xfrm>
          </p:grpSpPr>
          <p:cxnSp>
            <p:nvCxnSpPr>
              <p:cNvPr id="97" name="Straight Arrow Connector 96"/>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1143040" y="825326"/>
                <a:ext cx="2582780" cy="246221"/>
              </a:xfrm>
              <a:prstGeom prst="rect">
                <a:avLst/>
              </a:prstGeom>
              <a:noFill/>
            </p:spPr>
            <p:txBody>
              <a:bodyPr wrap="square" rtlCol="0">
                <a:spAutoFit/>
              </a:bodyPr>
              <a:lstStyle/>
              <a:p>
                <a:pPr algn="r"/>
                <a:r>
                  <a:rPr lang="en-GB" sz="1000" b="1" dirty="0" smtClean="0"/>
                  <a:t>New</a:t>
                </a:r>
                <a:r>
                  <a:rPr lang="en-GB" sz="1000" dirty="0" smtClean="0"/>
                  <a:t>(</a:t>
                </a:r>
                <a:r>
                  <a:rPr lang="en-GB" sz="1000" dirty="0" err="1" smtClean="0"/>
                  <a:t>IDataItemDialogDisplayStrategy</a:t>
                </a:r>
                <a:r>
                  <a:rPr lang="en-GB" sz="1000" dirty="0" smtClean="0"/>
                  <a:t>)</a:t>
                </a:r>
                <a:endParaRPr lang="en-US" sz="1000" dirty="0"/>
              </a:p>
            </p:txBody>
          </p:sp>
        </p:grpSp>
        <p:cxnSp>
          <p:nvCxnSpPr>
            <p:cNvPr id="95" name="Straight Arrow Connector 94"/>
            <p:cNvCxnSpPr/>
            <p:nvPr/>
          </p:nvCxnSpPr>
          <p:spPr>
            <a:xfrm flipH="1">
              <a:off x="71406" y="3500436"/>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2"/>
          <p:cNvGrpSpPr/>
          <p:nvPr/>
        </p:nvGrpSpPr>
        <p:grpSpPr>
          <a:xfrm>
            <a:off x="3631501" y="3572354"/>
            <a:ext cx="83243" cy="3499984"/>
            <a:chOff x="5571338" y="858026"/>
            <a:chExt cx="72232" cy="2357454"/>
          </a:xfrm>
        </p:grpSpPr>
        <p:cxnSp>
          <p:nvCxnSpPr>
            <p:cNvPr id="74" name="Straight Connector 73"/>
            <p:cNvCxnSpPr/>
            <p:nvPr/>
          </p:nvCxnSpPr>
          <p:spPr>
            <a:xfrm rot="5400000">
              <a:off x="4393405" y="2035959"/>
              <a:ext cx="2357454"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5572132" y="1098293"/>
              <a:ext cx="71438" cy="14916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3" name="Group 76"/>
          <p:cNvGrpSpPr/>
          <p:nvPr/>
        </p:nvGrpSpPr>
        <p:grpSpPr>
          <a:xfrm>
            <a:off x="4989610" y="3571875"/>
            <a:ext cx="82456" cy="3500463"/>
            <a:chOff x="5571331" y="858027"/>
            <a:chExt cx="82454" cy="3773198"/>
          </a:xfrm>
        </p:grpSpPr>
        <p:cxnSp>
          <p:nvCxnSpPr>
            <p:cNvPr id="78" name="Straight Connector 77"/>
            <p:cNvCxnSpPr/>
            <p:nvPr/>
          </p:nvCxnSpPr>
          <p:spPr>
            <a:xfrm rot="5400000">
              <a:off x="3685533" y="2743830"/>
              <a:ext cx="3773198" cy="159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flipH="1">
              <a:off x="5571331" y="1474061"/>
              <a:ext cx="82454" cy="1925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cxnSp>
        <p:nvCxnSpPr>
          <p:cNvPr id="95" name="Straight Arrow Connector 94"/>
          <p:cNvCxnSpPr/>
          <p:nvPr/>
        </p:nvCxnSpPr>
        <p:spPr>
          <a:xfrm>
            <a:off x="2489286" y="3929063"/>
            <a:ext cx="1143009" cy="1589"/>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rot="10800000">
            <a:off x="3703738" y="5784864"/>
            <a:ext cx="1296890" cy="1589"/>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857620" y="3857624"/>
            <a:ext cx="1071570" cy="246221"/>
          </a:xfrm>
          <a:prstGeom prst="rect">
            <a:avLst/>
          </a:prstGeom>
          <a:noFill/>
        </p:spPr>
        <p:txBody>
          <a:bodyPr wrap="square" rtlCol="0">
            <a:spAutoFit/>
          </a:bodyPr>
          <a:lstStyle/>
          <a:p>
            <a:pPr algn="r"/>
            <a:r>
              <a:rPr lang="en-US" sz="1000" dirty="0" smtClean="0"/>
              <a:t>InitializeCulture</a:t>
            </a:r>
            <a:endParaRPr lang="en-US" sz="1000" dirty="0"/>
          </a:p>
        </p:txBody>
      </p:sp>
      <p:sp>
        <p:nvSpPr>
          <p:cNvPr id="104" name="TextBox 103"/>
          <p:cNvSpPr txBox="1"/>
          <p:nvPr/>
        </p:nvSpPr>
        <p:spPr>
          <a:xfrm>
            <a:off x="2203534" y="3714749"/>
            <a:ext cx="1357323" cy="246221"/>
          </a:xfrm>
          <a:prstGeom prst="rect">
            <a:avLst/>
          </a:prstGeom>
          <a:noFill/>
        </p:spPr>
        <p:txBody>
          <a:bodyPr wrap="square" rtlCol="0">
            <a:spAutoFit/>
          </a:bodyPr>
          <a:lstStyle/>
          <a:p>
            <a:pPr algn="r"/>
            <a:r>
              <a:rPr lang="en-US" sz="1000" dirty="0" smtClean="0"/>
              <a:t>InitializeCulture</a:t>
            </a:r>
            <a:endParaRPr lang="en-US" sz="1000" dirty="0"/>
          </a:p>
        </p:txBody>
      </p:sp>
      <p:sp>
        <p:nvSpPr>
          <p:cNvPr id="151" name="Rectangle 150"/>
          <p:cNvSpPr/>
          <p:nvPr/>
        </p:nvSpPr>
        <p:spPr>
          <a:xfrm rot="16200000">
            <a:off x="809576" y="4124249"/>
            <a:ext cx="2638547" cy="400110"/>
          </a:xfrm>
          <a:prstGeom prst="rect">
            <a:avLst/>
          </a:prstGeom>
          <a:noFill/>
        </p:spPr>
        <p:txBody>
          <a:bodyPr wrap="square" lIns="91440" tIns="45720" rIns="91440" bIns="45720">
            <a:spAutoFit/>
          </a:bodyPr>
          <a:lstStyle/>
          <a:p>
            <a:pPr algn="r"/>
            <a:r>
              <a:rPr lang="en-US" sz="2000" b="1" dirty="0" smtClean="0">
                <a:ln w="900" cmpd="sng">
                  <a:solidFill>
                    <a:schemeClr val="tx2">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reflection blurRad="6350" stA="50000" endA="300" endPos="50000" dist="60007" dir="5400000" sy="-100000" algn="bl" rotWithShape="0"/>
                </a:effectLst>
                <a:latin typeface="Arial Rounded MT Bold" pitchFamily="34" charset="0"/>
              </a:rPr>
              <a:t>Assign Culture</a:t>
            </a:r>
            <a:endParaRPr lang="en-US" sz="2000" b="1" dirty="0">
              <a:ln w="900" cmpd="sng">
                <a:solidFill>
                  <a:schemeClr val="tx2">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reflection blurRad="6350" stA="50000" endA="300" endPos="50000" dist="60007" dir="5400000" sy="-100000" algn="bl" rotWithShape="0"/>
              </a:effectLst>
            </a:endParaRPr>
          </a:p>
        </p:txBody>
      </p:sp>
      <p:cxnSp>
        <p:nvCxnSpPr>
          <p:cNvPr id="121" name="Straight Arrow Connector 120"/>
          <p:cNvCxnSpPr/>
          <p:nvPr/>
        </p:nvCxnSpPr>
        <p:spPr>
          <a:xfrm rot="10800000">
            <a:off x="2560725" y="5927742"/>
            <a:ext cx="1071567"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3" name="Round Diagonal Corner Rectangle 102"/>
          <p:cNvSpPr/>
          <p:nvPr/>
        </p:nvSpPr>
        <p:spPr>
          <a:xfrm>
            <a:off x="5000628" y="1928802"/>
            <a:ext cx="1643074" cy="571504"/>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CustomPageBase</a:t>
            </a:r>
          </a:p>
          <a:p>
            <a:endParaRPr lang="en-GB" sz="1000" dirty="0" smtClean="0">
              <a:solidFill>
                <a:schemeClr val="tx1"/>
              </a:solidFill>
            </a:endParaRPr>
          </a:p>
          <a:p>
            <a:r>
              <a:rPr lang="en-GB" sz="1000" dirty="0" smtClean="0">
                <a:solidFill>
                  <a:schemeClr val="tx1"/>
                </a:solidFill>
              </a:rPr>
              <a:t>Overrides </a:t>
            </a:r>
            <a:r>
              <a:rPr lang="en-GB" sz="1000" b="1" u="sng" dirty="0" smtClean="0">
                <a:solidFill>
                  <a:schemeClr val="tx1"/>
                </a:solidFill>
              </a:rPr>
              <a:t>InitializeCulture</a:t>
            </a:r>
            <a:endParaRPr lang="en-US" sz="1000" b="1" u="sng" dirty="0">
              <a:solidFill>
                <a:schemeClr val="tx1"/>
              </a:solidFill>
            </a:endParaRPr>
          </a:p>
        </p:txBody>
      </p:sp>
      <p:grpSp>
        <p:nvGrpSpPr>
          <p:cNvPr id="6" name="Group 50"/>
          <p:cNvGrpSpPr/>
          <p:nvPr/>
        </p:nvGrpSpPr>
        <p:grpSpPr>
          <a:xfrm>
            <a:off x="2357422" y="1952944"/>
            <a:ext cx="1214446" cy="833114"/>
            <a:chOff x="6500826" y="1428736"/>
            <a:chExt cx="1214446" cy="833114"/>
          </a:xfrm>
        </p:grpSpPr>
        <p:pic>
          <p:nvPicPr>
            <p:cNvPr id="49" name="Picture 3"/>
            <p:cNvPicPr>
              <a:picLocks noChangeAspect="1" noChangeArrowheads="1"/>
            </p:cNvPicPr>
            <p:nvPr/>
          </p:nvPicPr>
          <p:blipFill>
            <a:blip r:embed="rId2"/>
            <a:srcRect/>
            <a:stretch>
              <a:fillRect/>
            </a:stretch>
          </p:blipFill>
          <p:spPr bwMode="auto">
            <a:xfrm>
              <a:off x="6858016" y="1428736"/>
              <a:ext cx="500066" cy="546947"/>
            </a:xfrm>
            <a:prstGeom prst="rect">
              <a:avLst/>
            </a:prstGeom>
            <a:ln>
              <a:noFill/>
            </a:ln>
            <a:effectLst>
              <a:reflection blurRad="12700" stA="30000" endPos="30000" dist="5000" dir="5400000" sy="-100000" algn="bl" rotWithShape="0"/>
            </a:effectLst>
          </p:spPr>
        </p:pic>
        <p:sp>
          <p:nvSpPr>
            <p:cNvPr id="50" name="TextBox 49"/>
            <p:cNvSpPr txBox="1"/>
            <p:nvPr/>
          </p:nvSpPr>
          <p:spPr>
            <a:xfrm>
              <a:off x="6500826" y="2000240"/>
              <a:ext cx="1214446" cy="261610"/>
            </a:xfrm>
            <a:prstGeom prst="rect">
              <a:avLst/>
            </a:prstGeom>
            <a:noFill/>
          </p:spPr>
          <p:txBody>
            <a:bodyPr wrap="square" rtlCol="0">
              <a:spAutoFit/>
            </a:bodyPr>
            <a:lstStyle/>
            <a:p>
              <a:r>
                <a:rPr lang="en-US" sz="1100" dirty="0" smtClean="0"/>
                <a:t>ContentPage.aspx</a:t>
              </a:r>
              <a:endParaRPr lang="en-US" sz="1100" dirty="0"/>
            </a:p>
          </p:txBody>
        </p:sp>
      </p:grpSp>
      <p:cxnSp>
        <p:nvCxnSpPr>
          <p:cNvPr id="53" name="Straight Arrow Connector 52"/>
          <p:cNvCxnSpPr/>
          <p:nvPr/>
        </p:nvCxnSpPr>
        <p:spPr>
          <a:xfrm>
            <a:off x="4500562" y="2214554"/>
            <a:ext cx="500066" cy="1588"/>
          </a:xfrm>
          <a:prstGeom prst="straightConnector1">
            <a:avLst/>
          </a:prstGeom>
          <a:ln>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6" name="Round Diagonal Corner Rectangle 55"/>
          <p:cNvSpPr/>
          <p:nvPr/>
        </p:nvSpPr>
        <p:spPr>
          <a:xfrm>
            <a:off x="3714744" y="2071678"/>
            <a:ext cx="785818"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Content</a:t>
            </a:r>
          </a:p>
          <a:p>
            <a:pPr algn="ctr"/>
            <a:r>
              <a:rPr lang="en-GB" sz="1000" dirty="0" smtClean="0">
                <a:solidFill>
                  <a:schemeClr val="tx1"/>
                </a:solidFill>
              </a:rPr>
              <a:t>Page</a:t>
            </a:r>
            <a:endParaRPr lang="en-US" sz="1000" dirty="0">
              <a:solidFill>
                <a:schemeClr val="tx1"/>
              </a:solidFill>
            </a:endParaRPr>
          </a:p>
        </p:txBody>
      </p:sp>
      <p:cxnSp>
        <p:nvCxnSpPr>
          <p:cNvPr id="57" name="Straight Arrow Connector 56"/>
          <p:cNvCxnSpPr/>
          <p:nvPr/>
        </p:nvCxnSpPr>
        <p:spPr>
          <a:xfrm>
            <a:off x="3214678" y="2214554"/>
            <a:ext cx="500066" cy="1588"/>
          </a:xfrm>
          <a:prstGeom prst="straightConnector1">
            <a:avLst/>
          </a:prstGeom>
          <a:ln>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8" name="Round Diagonal Corner Rectangle 57"/>
          <p:cNvSpPr/>
          <p:nvPr/>
        </p:nvSpPr>
        <p:spPr>
          <a:xfrm>
            <a:off x="3275104" y="3071807"/>
            <a:ext cx="785818"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Content</a:t>
            </a:r>
          </a:p>
          <a:p>
            <a:pPr algn="ctr"/>
            <a:r>
              <a:rPr lang="en-GB" sz="1000" dirty="0" smtClean="0">
                <a:solidFill>
                  <a:schemeClr val="tx1"/>
                </a:solidFill>
              </a:rPr>
              <a:t>Page</a:t>
            </a:r>
            <a:endParaRPr lang="en-US" sz="1000" dirty="0">
              <a:solidFill>
                <a:schemeClr val="tx1"/>
              </a:solidFill>
            </a:endParaRPr>
          </a:p>
        </p:txBody>
      </p:sp>
      <p:sp>
        <p:nvSpPr>
          <p:cNvPr id="59" name="Round Diagonal Corner Rectangle 58"/>
          <p:cNvSpPr/>
          <p:nvPr/>
        </p:nvSpPr>
        <p:spPr>
          <a:xfrm>
            <a:off x="4632426" y="3071807"/>
            <a:ext cx="785818"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Custom</a:t>
            </a:r>
          </a:p>
          <a:p>
            <a:pPr algn="ctr"/>
            <a:r>
              <a:rPr lang="en-GB" sz="1000" dirty="0" smtClean="0">
                <a:solidFill>
                  <a:schemeClr val="tx1"/>
                </a:solidFill>
              </a:rPr>
              <a:t>PageBase</a:t>
            </a:r>
            <a:endParaRPr lang="en-US" sz="1000" dirty="0">
              <a:solidFill>
                <a:schemeClr val="tx1"/>
              </a:solidFill>
            </a:endParaRPr>
          </a:p>
        </p:txBody>
      </p:sp>
      <p:grpSp>
        <p:nvGrpSpPr>
          <p:cNvPr id="7" name="Group 59"/>
          <p:cNvGrpSpPr/>
          <p:nvPr/>
        </p:nvGrpSpPr>
        <p:grpSpPr>
          <a:xfrm>
            <a:off x="5072066" y="4572008"/>
            <a:ext cx="1571636" cy="499698"/>
            <a:chOff x="4572000" y="3214686"/>
            <a:chExt cx="1571636" cy="499698"/>
          </a:xfrm>
        </p:grpSpPr>
        <p:grpSp>
          <p:nvGrpSpPr>
            <p:cNvPr id="8" name="Group 62"/>
            <p:cNvGrpSpPr/>
            <p:nvPr/>
          </p:nvGrpSpPr>
          <p:grpSpPr>
            <a:xfrm flipH="1" flipV="1">
              <a:off x="4572000" y="3285727"/>
              <a:ext cx="214314" cy="428657"/>
              <a:chOff x="5999966" y="3643314"/>
              <a:chExt cx="215108" cy="287340"/>
            </a:xfrm>
          </p:grpSpPr>
          <p:cxnSp>
            <p:nvCxnSpPr>
              <p:cNvPr id="63" name="Straight Connector 62"/>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flipH="1" flipV="1">
                <a:off x="5857884" y="3786190"/>
                <a:ext cx="285752"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6000760" y="3643314"/>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4786314" y="3214686"/>
              <a:ext cx="1357322" cy="400110"/>
            </a:xfrm>
            <a:prstGeom prst="rect">
              <a:avLst/>
            </a:prstGeom>
            <a:noFill/>
          </p:spPr>
          <p:txBody>
            <a:bodyPr wrap="square" rtlCol="0">
              <a:spAutoFit/>
            </a:bodyPr>
            <a:lstStyle/>
            <a:p>
              <a:r>
                <a:rPr lang="en-US" sz="1000" dirty="0" smtClean="0"/>
                <a:t>Me.UICulture = </a:t>
              </a:r>
              <a:r>
                <a:rPr lang="en-US" sz="1000" dirty="0" smtClean="0">
                  <a:solidFill>
                    <a:srgbClr val="0000FF"/>
                  </a:solidFill>
                </a:rPr>
                <a:t>[LanguagePreference]</a:t>
              </a:r>
              <a:endParaRPr lang="en-US" sz="1000" dirty="0">
                <a:solidFill>
                  <a:srgbClr val="0000FF"/>
                </a:solidFill>
              </a:endParaRPr>
            </a:p>
          </p:txBody>
        </p:sp>
      </p:grpSp>
      <p:grpSp>
        <p:nvGrpSpPr>
          <p:cNvPr id="55" name="Group 54"/>
          <p:cNvGrpSpPr/>
          <p:nvPr/>
        </p:nvGrpSpPr>
        <p:grpSpPr>
          <a:xfrm>
            <a:off x="4714876" y="214290"/>
            <a:ext cx="4214842" cy="1500198"/>
            <a:chOff x="3500430" y="-71462"/>
            <a:chExt cx="4214842" cy="1500198"/>
          </a:xfrm>
        </p:grpSpPr>
        <p:grpSp>
          <p:nvGrpSpPr>
            <p:cNvPr id="48" name="Group 47"/>
            <p:cNvGrpSpPr/>
            <p:nvPr/>
          </p:nvGrpSpPr>
          <p:grpSpPr>
            <a:xfrm>
              <a:off x="3500430" y="-71462"/>
              <a:ext cx="4214842" cy="1500198"/>
              <a:chOff x="3500430" y="-71462"/>
              <a:chExt cx="4214842" cy="1500198"/>
            </a:xfrm>
          </p:grpSpPr>
          <p:sp>
            <p:nvSpPr>
              <p:cNvPr id="46" name="Rounded Rectangle 45"/>
              <p:cNvSpPr/>
              <p:nvPr/>
            </p:nvSpPr>
            <p:spPr>
              <a:xfrm>
                <a:off x="3500430" y="-71462"/>
                <a:ext cx="4214842" cy="1500198"/>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7" name="TextBox 46"/>
              <p:cNvSpPr txBox="1"/>
              <p:nvPr/>
            </p:nvSpPr>
            <p:spPr>
              <a:xfrm>
                <a:off x="3643306" y="-71460"/>
                <a:ext cx="2014972" cy="261610"/>
              </a:xfrm>
              <a:prstGeom prst="rect">
                <a:avLst/>
              </a:prstGeom>
              <a:noFill/>
            </p:spPr>
            <p:txBody>
              <a:bodyPr wrap="square" rtlCol="0">
                <a:spAutoFit/>
              </a:bodyPr>
              <a:lstStyle/>
              <a:p>
                <a:r>
                  <a:rPr lang="en-GB" sz="1100" dirty="0" smtClean="0">
                    <a:solidFill>
                      <a:schemeClr val="accent3">
                        <a:lumMod val="75000"/>
                      </a:schemeClr>
                    </a:solidFill>
                  </a:rPr>
                  <a:t>System.Web</a:t>
                </a:r>
                <a:endParaRPr lang="en-US" sz="1100" dirty="0">
                  <a:solidFill>
                    <a:schemeClr val="accent3">
                      <a:lumMod val="75000"/>
                    </a:schemeClr>
                  </a:solidFill>
                </a:endParaRPr>
              </a:p>
            </p:txBody>
          </p:sp>
        </p:grpSp>
        <p:grpSp>
          <p:nvGrpSpPr>
            <p:cNvPr id="51" name="Group 50"/>
            <p:cNvGrpSpPr/>
            <p:nvPr/>
          </p:nvGrpSpPr>
          <p:grpSpPr>
            <a:xfrm>
              <a:off x="3714744" y="214290"/>
              <a:ext cx="1857388" cy="1000132"/>
              <a:chOff x="3714744" y="214290"/>
              <a:chExt cx="1857388" cy="1000132"/>
            </a:xfrm>
          </p:grpSpPr>
          <p:grpSp>
            <p:nvGrpSpPr>
              <p:cNvPr id="5" name="Group 44"/>
              <p:cNvGrpSpPr/>
              <p:nvPr/>
            </p:nvGrpSpPr>
            <p:grpSpPr>
              <a:xfrm>
                <a:off x="3714744" y="214290"/>
                <a:ext cx="1857388" cy="1000132"/>
                <a:chOff x="1428728" y="285728"/>
                <a:chExt cx="2286016" cy="1000132"/>
              </a:xfrm>
            </p:grpSpPr>
            <p:sp>
              <p:nvSpPr>
                <p:cNvPr id="43" name="Rounded Rectangle 42"/>
                <p:cNvSpPr/>
                <p:nvPr/>
              </p:nvSpPr>
              <p:spPr>
                <a:xfrm>
                  <a:off x="1428728" y="285728"/>
                  <a:ext cx="2286016" cy="1000132"/>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4" name="TextBox 43"/>
                <p:cNvSpPr txBox="1"/>
                <p:nvPr/>
              </p:nvSpPr>
              <p:spPr>
                <a:xfrm>
                  <a:off x="1556896" y="285730"/>
                  <a:ext cx="2014972" cy="261610"/>
                </a:xfrm>
                <a:prstGeom prst="rect">
                  <a:avLst/>
                </a:prstGeom>
                <a:noFill/>
              </p:spPr>
              <p:txBody>
                <a:bodyPr wrap="square" rtlCol="0">
                  <a:spAutoFit/>
                </a:bodyPr>
                <a:lstStyle/>
                <a:p>
                  <a:r>
                    <a:rPr lang="en-GB" sz="1100" dirty="0" smtClean="0">
                      <a:solidFill>
                        <a:schemeClr val="accent3">
                          <a:lumMod val="75000"/>
                        </a:schemeClr>
                      </a:solidFill>
                    </a:rPr>
                    <a:t>System.Web.UI</a:t>
                  </a:r>
                  <a:endParaRPr lang="en-US" sz="1100" dirty="0">
                    <a:solidFill>
                      <a:schemeClr val="accent3">
                        <a:lumMod val="75000"/>
                      </a:schemeClr>
                    </a:solidFill>
                  </a:endParaRPr>
                </a:p>
              </p:txBody>
            </p:sp>
          </p:grpSp>
          <p:sp>
            <p:nvSpPr>
              <p:cNvPr id="134" name="Round Diagonal Corner Rectangle 133"/>
              <p:cNvSpPr/>
              <p:nvPr/>
            </p:nvSpPr>
            <p:spPr>
              <a:xfrm>
                <a:off x="4071934" y="571480"/>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Page</a:t>
                </a:r>
                <a:endParaRPr lang="en-US" sz="1000" dirty="0">
                  <a:solidFill>
                    <a:schemeClr val="tx1"/>
                  </a:solidFill>
                </a:endParaRPr>
              </a:p>
            </p:txBody>
          </p:sp>
        </p:grpSp>
        <p:grpSp>
          <p:nvGrpSpPr>
            <p:cNvPr id="54" name="Group 53"/>
            <p:cNvGrpSpPr/>
            <p:nvPr/>
          </p:nvGrpSpPr>
          <p:grpSpPr>
            <a:xfrm>
              <a:off x="5786446" y="214290"/>
              <a:ext cx="1785950" cy="1000132"/>
              <a:chOff x="5786446" y="214290"/>
              <a:chExt cx="1785950" cy="1000132"/>
            </a:xfrm>
          </p:grpSpPr>
          <p:grpSp>
            <p:nvGrpSpPr>
              <p:cNvPr id="52" name="Group 51"/>
              <p:cNvGrpSpPr/>
              <p:nvPr/>
            </p:nvGrpSpPr>
            <p:grpSpPr>
              <a:xfrm>
                <a:off x="5786446" y="214290"/>
                <a:ext cx="1785950" cy="1000132"/>
                <a:chOff x="5786446" y="214290"/>
                <a:chExt cx="1785950" cy="1000132"/>
              </a:xfrm>
            </p:grpSpPr>
            <p:sp>
              <p:nvSpPr>
                <p:cNvPr id="39" name="Rounded Rectangle 38"/>
                <p:cNvSpPr/>
                <p:nvPr/>
              </p:nvSpPr>
              <p:spPr>
                <a:xfrm>
                  <a:off x="5786446" y="214290"/>
                  <a:ext cx="1785950" cy="1000132"/>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0" name="TextBox 39"/>
                <p:cNvSpPr txBox="1"/>
                <p:nvPr/>
              </p:nvSpPr>
              <p:spPr>
                <a:xfrm>
                  <a:off x="5929322" y="214292"/>
                  <a:ext cx="1514906" cy="261610"/>
                </a:xfrm>
                <a:prstGeom prst="rect">
                  <a:avLst/>
                </a:prstGeom>
                <a:noFill/>
              </p:spPr>
              <p:txBody>
                <a:bodyPr wrap="square" rtlCol="0">
                  <a:spAutoFit/>
                </a:bodyPr>
                <a:lstStyle/>
                <a:p>
                  <a:r>
                    <a:rPr lang="en-GB" sz="1100" dirty="0" smtClean="0">
                      <a:solidFill>
                        <a:schemeClr val="accent3">
                          <a:lumMod val="75000"/>
                        </a:schemeClr>
                      </a:solidFill>
                    </a:rPr>
                    <a:t>System.Web.Profile</a:t>
                  </a:r>
                  <a:endParaRPr lang="en-US" sz="1100" dirty="0">
                    <a:solidFill>
                      <a:schemeClr val="accent3">
                        <a:lumMod val="75000"/>
                      </a:schemeClr>
                    </a:solidFill>
                  </a:endParaRPr>
                </a:p>
              </p:txBody>
            </p:sp>
          </p:grpSp>
          <p:sp>
            <p:nvSpPr>
              <p:cNvPr id="38" name="Round Diagonal Corner Rectangle 37"/>
              <p:cNvSpPr/>
              <p:nvPr/>
            </p:nvSpPr>
            <p:spPr>
              <a:xfrm>
                <a:off x="6143636" y="571480"/>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Profile</a:t>
                </a:r>
                <a:endParaRPr lang="en-US" sz="1000" dirty="0">
                  <a:solidFill>
                    <a:schemeClr val="tx1"/>
                  </a:solidFill>
                </a:endParaRPr>
              </a:p>
            </p:txBody>
          </p:sp>
        </p:grpSp>
      </p:grpSp>
      <p:cxnSp>
        <p:nvCxnSpPr>
          <p:cNvPr id="132" name="Straight Arrow Connector 131"/>
          <p:cNvCxnSpPr/>
          <p:nvPr/>
        </p:nvCxnSpPr>
        <p:spPr>
          <a:xfrm rot="5400000" flipH="1" flipV="1">
            <a:off x="5430050" y="1570818"/>
            <a:ext cx="714380" cy="1588"/>
          </a:xfrm>
          <a:prstGeom prst="straightConnector1">
            <a:avLst/>
          </a:prstGeom>
          <a:ln>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flipH="1" flipV="1">
            <a:off x="7358876" y="1713694"/>
            <a:ext cx="1000132" cy="1588"/>
          </a:xfrm>
          <a:prstGeom prst="straightConnector1">
            <a:avLst/>
          </a:prstGeom>
          <a:ln>
            <a:headEnd type="none"/>
            <a:tailEnd type="arrow" w="lg" len="lg"/>
          </a:ln>
        </p:spPr>
        <p:style>
          <a:lnRef idx="1">
            <a:schemeClr val="accent1"/>
          </a:lnRef>
          <a:fillRef idx="0">
            <a:schemeClr val="accent1"/>
          </a:fillRef>
          <a:effectRef idx="0">
            <a:schemeClr val="accent1"/>
          </a:effectRef>
          <a:fontRef idx="minor">
            <a:schemeClr val="tx1"/>
          </a:fontRef>
        </p:style>
      </p:cxnSp>
      <p:grpSp>
        <p:nvGrpSpPr>
          <p:cNvPr id="70" name="Group 76"/>
          <p:cNvGrpSpPr/>
          <p:nvPr/>
        </p:nvGrpSpPr>
        <p:grpSpPr>
          <a:xfrm>
            <a:off x="6357946" y="3571876"/>
            <a:ext cx="71442" cy="3429024"/>
            <a:chOff x="5571331" y="858027"/>
            <a:chExt cx="71441" cy="3773198"/>
          </a:xfrm>
        </p:grpSpPr>
        <p:cxnSp>
          <p:nvCxnSpPr>
            <p:cNvPr id="71" name="Straight Connector 70"/>
            <p:cNvCxnSpPr/>
            <p:nvPr/>
          </p:nvCxnSpPr>
          <p:spPr>
            <a:xfrm rot="5400000">
              <a:off x="3685533" y="2743830"/>
              <a:ext cx="3773198" cy="159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flipH="1">
              <a:off x="5571331" y="1565502"/>
              <a:ext cx="71441" cy="3537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cxnSp>
        <p:nvCxnSpPr>
          <p:cNvPr id="73" name="Straight Arrow Connector 72"/>
          <p:cNvCxnSpPr/>
          <p:nvPr/>
        </p:nvCxnSpPr>
        <p:spPr>
          <a:xfrm>
            <a:off x="5072066" y="4213230"/>
            <a:ext cx="1321601"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76" name="Round Diagonal Corner Rectangle 75"/>
          <p:cNvSpPr/>
          <p:nvPr/>
        </p:nvSpPr>
        <p:spPr>
          <a:xfrm>
            <a:off x="6000760" y="3071810"/>
            <a:ext cx="785818"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Profile</a:t>
            </a:r>
            <a:endParaRPr lang="en-US" sz="1000" dirty="0">
              <a:solidFill>
                <a:schemeClr val="tx1"/>
              </a:solidFill>
            </a:endParaRPr>
          </a:p>
        </p:txBody>
      </p:sp>
      <p:cxnSp>
        <p:nvCxnSpPr>
          <p:cNvPr id="81" name="Straight Arrow Connector 80"/>
          <p:cNvCxnSpPr>
            <a:endCxn id="103" idx="0"/>
          </p:cNvCxnSpPr>
          <p:nvPr/>
        </p:nvCxnSpPr>
        <p:spPr>
          <a:xfrm rot="10800000">
            <a:off x="6643702" y="2214554"/>
            <a:ext cx="1223970" cy="9524"/>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3714744" y="4143380"/>
            <a:ext cx="131609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072065" y="3857628"/>
            <a:ext cx="1357323" cy="400110"/>
          </a:xfrm>
          <a:prstGeom prst="rect">
            <a:avLst/>
          </a:prstGeom>
          <a:noFill/>
        </p:spPr>
        <p:txBody>
          <a:bodyPr wrap="square" rtlCol="0">
            <a:spAutoFit/>
          </a:bodyPr>
          <a:lstStyle/>
          <a:p>
            <a:pPr algn="r"/>
            <a:r>
              <a:rPr lang="en-US" sz="1000" dirty="0" smtClean="0"/>
              <a:t>GetPropertyValue</a:t>
            </a:r>
          </a:p>
          <a:p>
            <a:pPr algn="r"/>
            <a:r>
              <a:rPr lang="en-GB" sz="1000" dirty="0" smtClean="0">
                <a:solidFill>
                  <a:srgbClr val="0000FF"/>
                </a:solidFill>
              </a:rPr>
              <a:t>“LanguagePreference”</a:t>
            </a:r>
            <a:endParaRPr lang="en-US" sz="1000" dirty="0">
              <a:solidFill>
                <a:srgbClr val="0000FF"/>
              </a:solidFill>
            </a:endParaRPr>
          </a:p>
        </p:txBody>
      </p:sp>
      <p:cxnSp>
        <p:nvCxnSpPr>
          <p:cNvPr id="89" name="Straight Arrow Connector 88"/>
          <p:cNvCxnSpPr/>
          <p:nvPr/>
        </p:nvCxnSpPr>
        <p:spPr>
          <a:xfrm rot="5400000" flipH="1">
            <a:off x="5696358" y="3769129"/>
            <a:ext cx="1589" cy="1321595"/>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nvGrpSpPr>
          <p:cNvPr id="90" name="Group 59"/>
          <p:cNvGrpSpPr/>
          <p:nvPr/>
        </p:nvGrpSpPr>
        <p:grpSpPr>
          <a:xfrm>
            <a:off x="5072066" y="5143880"/>
            <a:ext cx="1571636" cy="499698"/>
            <a:chOff x="4572000" y="3214686"/>
            <a:chExt cx="1571636" cy="499698"/>
          </a:xfrm>
        </p:grpSpPr>
        <p:grpSp>
          <p:nvGrpSpPr>
            <p:cNvPr id="91" name="Group 62"/>
            <p:cNvGrpSpPr/>
            <p:nvPr/>
          </p:nvGrpSpPr>
          <p:grpSpPr>
            <a:xfrm flipH="1" flipV="1">
              <a:off x="4572000" y="3285727"/>
              <a:ext cx="214314" cy="428657"/>
              <a:chOff x="5999966" y="3643314"/>
              <a:chExt cx="215108" cy="287340"/>
            </a:xfrm>
          </p:grpSpPr>
          <p:cxnSp>
            <p:nvCxnSpPr>
              <p:cNvPr id="93" name="Straight Connector 92"/>
              <p:cNvCxnSpPr/>
              <p:nvPr/>
            </p:nvCxnSpPr>
            <p:spPr>
              <a:xfrm>
                <a:off x="6000760" y="3929066"/>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flipH="1" flipV="1">
                <a:off x="5857884" y="3786190"/>
                <a:ext cx="285752"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6000760" y="3643314"/>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92" name="TextBox 91"/>
            <p:cNvSpPr txBox="1"/>
            <p:nvPr/>
          </p:nvSpPr>
          <p:spPr>
            <a:xfrm>
              <a:off x="4786314" y="3214686"/>
              <a:ext cx="1357322" cy="400110"/>
            </a:xfrm>
            <a:prstGeom prst="rect">
              <a:avLst/>
            </a:prstGeom>
            <a:noFill/>
          </p:spPr>
          <p:txBody>
            <a:bodyPr wrap="square" rtlCol="0">
              <a:spAutoFit/>
            </a:bodyPr>
            <a:lstStyle/>
            <a:p>
              <a:r>
                <a:rPr lang="en-US" sz="1000" dirty="0" smtClean="0"/>
                <a:t>Me.Culture = </a:t>
              </a:r>
              <a:r>
                <a:rPr lang="en-US" sz="1000" dirty="0" smtClean="0">
                  <a:solidFill>
                    <a:srgbClr val="0000FF"/>
                  </a:solidFill>
                </a:rPr>
                <a:t>[LanguagePreference]</a:t>
              </a:r>
              <a:endParaRPr lang="en-US" sz="1000" dirty="0">
                <a:solidFill>
                  <a:srgbClr val="0000FF"/>
                </a:solidFill>
              </a:endParaRPr>
            </a:p>
          </p:txBody>
        </p: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91"/>
          <p:cNvGrpSpPr/>
          <p:nvPr/>
        </p:nvGrpSpPr>
        <p:grpSpPr>
          <a:xfrm>
            <a:off x="0" y="500042"/>
            <a:ext cx="1714480" cy="571504"/>
            <a:chOff x="-285752" y="2928933"/>
            <a:chExt cx="1714480" cy="571504"/>
          </a:xfrm>
        </p:grpSpPr>
        <p:grpSp>
          <p:nvGrpSpPr>
            <p:cNvPr id="10" name="Group 259"/>
            <p:cNvGrpSpPr/>
            <p:nvPr/>
          </p:nvGrpSpPr>
          <p:grpSpPr>
            <a:xfrm>
              <a:off x="-285752" y="2928933"/>
              <a:ext cx="1714480" cy="400110"/>
              <a:chOff x="-214314" y="682450"/>
              <a:chExt cx="1714480" cy="400110"/>
            </a:xfrm>
          </p:grpSpPr>
          <p:cxnSp>
            <p:nvCxnSpPr>
              <p:cNvPr id="97" name="Straight Arrow Connector 96"/>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14314" y="682450"/>
                <a:ext cx="1714480" cy="400110"/>
              </a:xfrm>
              <a:prstGeom prst="rect">
                <a:avLst/>
              </a:prstGeom>
              <a:noFill/>
            </p:spPr>
            <p:txBody>
              <a:bodyPr wrap="square" rtlCol="0">
                <a:spAutoFit/>
              </a:bodyPr>
              <a:lstStyle/>
              <a:p>
                <a:pPr algn="r"/>
                <a:r>
                  <a:rPr lang="en-GB" sz="1000" b="1" dirty="0" err="1" smtClean="0"/>
                  <a:t>SetDialogReadOnly</a:t>
                </a:r>
                <a:r>
                  <a:rPr lang="en-GB" sz="1000" b="1" dirty="0" smtClean="0"/>
                  <a:t>(</a:t>
                </a:r>
              </a:p>
              <a:p>
                <a:pPr algn="r"/>
                <a:r>
                  <a:rPr lang="en-GB" sz="1000" dirty="0" err="1" smtClean="0"/>
                  <a:t>readOnlyYN</a:t>
                </a:r>
                <a:r>
                  <a:rPr lang="en-GB" sz="1000" b="1" dirty="0" smtClean="0"/>
                  <a:t>)</a:t>
                </a:r>
                <a:endParaRPr lang="en-US" sz="1000" dirty="0"/>
              </a:p>
            </p:txBody>
          </p:sp>
        </p:grpSp>
        <p:cxnSp>
          <p:nvCxnSpPr>
            <p:cNvPr id="95" name="Straight Arrow Connector 94"/>
            <p:cNvCxnSpPr/>
            <p:nvPr/>
          </p:nvCxnSpPr>
          <p:spPr>
            <a:xfrm flipH="1">
              <a:off x="71406" y="3500436"/>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1785918" y="753887"/>
            <a:ext cx="1643074" cy="246221"/>
            <a:chOff x="1500166" y="2571744"/>
            <a:chExt cx="1643074" cy="246221"/>
          </a:xfrm>
        </p:grpSpPr>
        <p:cxnSp>
          <p:nvCxnSpPr>
            <p:cNvPr id="32" name="Straight Arrow Connector 31"/>
            <p:cNvCxnSpPr/>
            <p:nvPr/>
          </p:nvCxnSpPr>
          <p:spPr>
            <a:xfrm>
              <a:off x="1500166" y="2786058"/>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643042" y="2571744"/>
              <a:ext cx="1428760" cy="246221"/>
            </a:xfrm>
            <a:prstGeom prst="rect">
              <a:avLst/>
            </a:prstGeom>
            <a:noFill/>
          </p:spPr>
          <p:txBody>
            <a:bodyPr wrap="square" rtlCol="0">
              <a:spAutoFit/>
            </a:bodyPr>
            <a:lstStyle/>
            <a:p>
              <a:pPr algn="r"/>
              <a:r>
                <a:rPr lang="en-GB" sz="1000" dirty="0" err="1" smtClean="0"/>
                <a:t>SetDialogReadOnly</a:t>
              </a:r>
              <a:endParaRPr lang="en-US" sz="1000" dirty="0"/>
            </a:p>
          </p:txBody>
        </p:sp>
      </p:grpSp>
      <p:grpSp>
        <p:nvGrpSpPr>
          <p:cNvPr id="57" name="Group 91"/>
          <p:cNvGrpSpPr/>
          <p:nvPr/>
        </p:nvGrpSpPr>
        <p:grpSpPr>
          <a:xfrm>
            <a:off x="-32" y="1303366"/>
            <a:ext cx="1714480" cy="696874"/>
            <a:chOff x="-285752" y="2803563"/>
            <a:chExt cx="1714480" cy="696874"/>
          </a:xfrm>
        </p:grpSpPr>
        <p:grpSp>
          <p:nvGrpSpPr>
            <p:cNvPr id="58" name="Group 259"/>
            <p:cNvGrpSpPr/>
            <p:nvPr/>
          </p:nvGrpSpPr>
          <p:grpSpPr>
            <a:xfrm>
              <a:off x="-285752" y="2803563"/>
              <a:ext cx="1714480" cy="553998"/>
              <a:chOff x="-214314" y="557080"/>
              <a:chExt cx="1714480" cy="553998"/>
            </a:xfrm>
          </p:grpSpPr>
          <p:cxnSp>
            <p:nvCxnSpPr>
              <p:cNvPr id="73" name="Straight Arrow Connector 72"/>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14314" y="557080"/>
                <a:ext cx="1714480" cy="553998"/>
              </a:xfrm>
              <a:prstGeom prst="rect">
                <a:avLst/>
              </a:prstGeom>
              <a:noFill/>
            </p:spPr>
            <p:txBody>
              <a:bodyPr wrap="square" rtlCol="0">
                <a:spAutoFit/>
              </a:bodyPr>
              <a:lstStyle/>
              <a:p>
                <a:pPr algn="r"/>
                <a:r>
                  <a:rPr lang="en-GB" sz="1000" b="1" dirty="0" err="1" smtClean="0"/>
                  <a:t>SetButtonsEnabled</a:t>
                </a:r>
                <a:r>
                  <a:rPr lang="en-GB" sz="1000" b="1" dirty="0" smtClean="0"/>
                  <a:t>(</a:t>
                </a:r>
              </a:p>
              <a:p>
                <a:pPr algn="r"/>
                <a:r>
                  <a:rPr lang="en-GB" sz="1000" dirty="0" err="1" smtClean="0"/>
                  <a:t>newYN</a:t>
                </a:r>
                <a:r>
                  <a:rPr lang="en-GB" sz="1000" dirty="0" smtClean="0"/>
                  <a:t>, </a:t>
                </a:r>
                <a:r>
                  <a:rPr lang="en-GB" sz="1000" dirty="0" err="1" smtClean="0"/>
                  <a:t>editYN</a:t>
                </a:r>
                <a:r>
                  <a:rPr lang="en-GB" sz="1000" dirty="0" smtClean="0"/>
                  <a:t>, </a:t>
                </a:r>
                <a:r>
                  <a:rPr lang="en-GB" sz="1000" dirty="0" err="1" smtClean="0"/>
                  <a:t>deleteYN</a:t>
                </a:r>
                <a:r>
                  <a:rPr lang="en-GB" sz="1000" dirty="0" smtClean="0"/>
                  <a:t>,</a:t>
                </a:r>
              </a:p>
              <a:p>
                <a:pPr algn="r"/>
                <a:r>
                  <a:rPr lang="en-GB" sz="1000" dirty="0" err="1" smtClean="0"/>
                  <a:t>saveYN</a:t>
                </a:r>
                <a:r>
                  <a:rPr lang="en-GB" sz="1000" dirty="0" smtClean="0"/>
                  <a:t>, </a:t>
                </a:r>
                <a:r>
                  <a:rPr lang="en-GB" sz="1000" dirty="0" err="1" smtClean="0"/>
                  <a:t>cancelYN</a:t>
                </a:r>
                <a:r>
                  <a:rPr lang="en-GB" sz="1000" dirty="0" smtClean="0"/>
                  <a:t>)</a:t>
                </a:r>
                <a:endParaRPr lang="en-US" sz="1000" dirty="0"/>
              </a:p>
            </p:txBody>
          </p:sp>
        </p:grpSp>
        <p:cxnSp>
          <p:nvCxnSpPr>
            <p:cNvPr id="59" name="Straight Arrow Connector 58"/>
            <p:cNvCxnSpPr/>
            <p:nvPr/>
          </p:nvCxnSpPr>
          <p:spPr>
            <a:xfrm flipH="1">
              <a:off x="71406" y="3500436"/>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1785918" y="1682581"/>
            <a:ext cx="1643074" cy="246221"/>
            <a:chOff x="1500166" y="2571744"/>
            <a:chExt cx="1643074" cy="246221"/>
          </a:xfrm>
        </p:grpSpPr>
        <p:cxnSp>
          <p:nvCxnSpPr>
            <p:cNvPr id="76" name="Straight Arrow Connector 75"/>
            <p:cNvCxnSpPr/>
            <p:nvPr/>
          </p:nvCxnSpPr>
          <p:spPr>
            <a:xfrm>
              <a:off x="1500166" y="2786058"/>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1643042" y="2571744"/>
              <a:ext cx="1428760" cy="246221"/>
            </a:xfrm>
            <a:prstGeom prst="rect">
              <a:avLst/>
            </a:prstGeom>
            <a:noFill/>
          </p:spPr>
          <p:txBody>
            <a:bodyPr wrap="square" rtlCol="0">
              <a:spAutoFit/>
            </a:bodyPr>
            <a:lstStyle/>
            <a:p>
              <a:pPr algn="r"/>
              <a:r>
                <a:rPr lang="en-GB" sz="1000" dirty="0" err="1" smtClean="0"/>
                <a:t>SetButtonsEnabled</a:t>
              </a:r>
              <a:endParaRPr lang="en-US" sz="1000" dirty="0"/>
            </a:p>
          </p:txBody>
        </p:sp>
      </p:grpSp>
      <p:grpSp>
        <p:nvGrpSpPr>
          <p:cNvPr id="78" name="Group 91"/>
          <p:cNvGrpSpPr/>
          <p:nvPr/>
        </p:nvGrpSpPr>
        <p:grpSpPr>
          <a:xfrm>
            <a:off x="-32" y="2143116"/>
            <a:ext cx="1714480" cy="389097"/>
            <a:chOff x="-285752" y="3111340"/>
            <a:chExt cx="1714480" cy="389097"/>
          </a:xfrm>
        </p:grpSpPr>
        <p:grpSp>
          <p:nvGrpSpPr>
            <p:cNvPr id="79" name="Group 259"/>
            <p:cNvGrpSpPr/>
            <p:nvPr/>
          </p:nvGrpSpPr>
          <p:grpSpPr>
            <a:xfrm>
              <a:off x="-285752" y="3111340"/>
              <a:ext cx="1714480" cy="246221"/>
              <a:chOff x="-214314" y="864857"/>
              <a:chExt cx="1714480" cy="246221"/>
            </a:xfrm>
          </p:grpSpPr>
          <p:cxnSp>
            <p:nvCxnSpPr>
              <p:cNvPr id="81" name="Straight Arrow Connector 80"/>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214314" y="864857"/>
                <a:ext cx="1714480" cy="246221"/>
              </a:xfrm>
              <a:prstGeom prst="rect">
                <a:avLst/>
              </a:prstGeom>
              <a:noFill/>
            </p:spPr>
            <p:txBody>
              <a:bodyPr wrap="square" rtlCol="0">
                <a:spAutoFit/>
              </a:bodyPr>
              <a:lstStyle/>
              <a:p>
                <a:pPr algn="r"/>
                <a:r>
                  <a:rPr lang="en-GB" sz="1000" b="1" dirty="0" err="1" smtClean="0"/>
                  <a:t>DisplayItem</a:t>
                </a:r>
                <a:r>
                  <a:rPr lang="en-GB" sz="1000" b="1" dirty="0" smtClean="0"/>
                  <a:t>(</a:t>
                </a:r>
                <a:r>
                  <a:rPr lang="en-GB" sz="1000" dirty="0" smtClean="0"/>
                  <a:t>IDataItem</a:t>
                </a:r>
                <a:r>
                  <a:rPr lang="en-GB" sz="1000" b="1" dirty="0" smtClean="0"/>
                  <a:t>)</a:t>
                </a:r>
                <a:endParaRPr lang="en-US" sz="1000" dirty="0"/>
              </a:p>
            </p:txBody>
          </p:sp>
        </p:grpSp>
        <p:cxnSp>
          <p:nvCxnSpPr>
            <p:cNvPr id="80" name="Straight Arrow Connector 79"/>
            <p:cNvCxnSpPr/>
            <p:nvPr/>
          </p:nvCxnSpPr>
          <p:spPr>
            <a:xfrm flipH="1">
              <a:off x="71406" y="3500436"/>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1785886" y="2214554"/>
            <a:ext cx="1643074" cy="246221"/>
            <a:chOff x="1500166" y="2571744"/>
            <a:chExt cx="1643074" cy="246221"/>
          </a:xfrm>
        </p:grpSpPr>
        <p:cxnSp>
          <p:nvCxnSpPr>
            <p:cNvPr id="84" name="Straight Arrow Connector 83"/>
            <p:cNvCxnSpPr/>
            <p:nvPr/>
          </p:nvCxnSpPr>
          <p:spPr>
            <a:xfrm>
              <a:off x="1500166" y="2786058"/>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643042" y="2571744"/>
              <a:ext cx="1428760" cy="246221"/>
            </a:xfrm>
            <a:prstGeom prst="rect">
              <a:avLst/>
            </a:prstGeom>
            <a:noFill/>
          </p:spPr>
          <p:txBody>
            <a:bodyPr wrap="square" rtlCol="0">
              <a:spAutoFit/>
            </a:bodyPr>
            <a:lstStyle/>
            <a:p>
              <a:pPr algn="r"/>
              <a:r>
                <a:rPr lang="en-GB" sz="1000" dirty="0" err="1" smtClean="0"/>
                <a:t>DisplayItem</a:t>
              </a:r>
              <a:endParaRPr lang="en-US" sz="1000" dirty="0"/>
            </a:p>
          </p:txBody>
        </p:sp>
      </p:grpSp>
      <p:grpSp>
        <p:nvGrpSpPr>
          <p:cNvPr id="86" name="Group 91"/>
          <p:cNvGrpSpPr/>
          <p:nvPr/>
        </p:nvGrpSpPr>
        <p:grpSpPr>
          <a:xfrm>
            <a:off x="-32" y="2682713"/>
            <a:ext cx="1714480" cy="389097"/>
            <a:chOff x="-285752" y="3111340"/>
            <a:chExt cx="1714480" cy="389097"/>
          </a:xfrm>
        </p:grpSpPr>
        <p:grpSp>
          <p:nvGrpSpPr>
            <p:cNvPr id="87" name="Group 259"/>
            <p:cNvGrpSpPr/>
            <p:nvPr/>
          </p:nvGrpSpPr>
          <p:grpSpPr>
            <a:xfrm>
              <a:off x="-285752" y="3111340"/>
              <a:ext cx="1714480" cy="246221"/>
              <a:chOff x="-214314" y="864857"/>
              <a:chExt cx="1714480" cy="246221"/>
            </a:xfrm>
          </p:grpSpPr>
          <p:cxnSp>
            <p:nvCxnSpPr>
              <p:cNvPr id="89" name="Straight Arrow Connector 88"/>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214314" y="864857"/>
                <a:ext cx="1714480" cy="246221"/>
              </a:xfrm>
              <a:prstGeom prst="rect">
                <a:avLst/>
              </a:prstGeom>
              <a:noFill/>
            </p:spPr>
            <p:txBody>
              <a:bodyPr wrap="square" rtlCol="0">
                <a:spAutoFit/>
              </a:bodyPr>
              <a:lstStyle/>
              <a:p>
                <a:pPr algn="r"/>
                <a:r>
                  <a:rPr lang="en-GB" sz="1000" b="1" dirty="0" err="1" smtClean="0"/>
                  <a:t>UpdateItem</a:t>
                </a:r>
                <a:r>
                  <a:rPr lang="en-GB" sz="1000" b="1" dirty="0" smtClean="0"/>
                  <a:t>(</a:t>
                </a:r>
                <a:r>
                  <a:rPr lang="en-GB" sz="1000" dirty="0" smtClean="0"/>
                  <a:t>IDataItem</a:t>
                </a:r>
                <a:r>
                  <a:rPr lang="en-GB" sz="1000" b="1" dirty="0" smtClean="0"/>
                  <a:t>)</a:t>
                </a:r>
                <a:endParaRPr lang="en-US" sz="1000" dirty="0"/>
              </a:p>
            </p:txBody>
          </p:sp>
        </p:grpSp>
        <p:cxnSp>
          <p:nvCxnSpPr>
            <p:cNvPr id="88" name="Straight Arrow Connector 87"/>
            <p:cNvCxnSpPr/>
            <p:nvPr/>
          </p:nvCxnSpPr>
          <p:spPr>
            <a:xfrm flipH="1">
              <a:off x="71406" y="3500436"/>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1785886" y="2754151"/>
            <a:ext cx="1643074" cy="246221"/>
            <a:chOff x="1500166" y="2571744"/>
            <a:chExt cx="1643074" cy="246221"/>
          </a:xfrm>
        </p:grpSpPr>
        <p:cxnSp>
          <p:nvCxnSpPr>
            <p:cNvPr id="92" name="Straight Arrow Connector 91"/>
            <p:cNvCxnSpPr/>
            <p:nvPr/>
          </p:nvCxnSpPr>
          <p:spPr>
            <a:xfrm>
              <a:off x="1500166" y="2786058"/>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643042" y="2571744"/>
              <a:ext cx="1428760" cy="246221"/>
            </a:xfrm>
            <a:prstGeom prst="rect">
              <a:avLst/>
            </a:prstGeom>
            <a:noFill/>
          </p:spPr>
          <p:txBody>
            <a:bodyPr wrap="square" rtlCol="0">
              <a:spAutoFit/>
            </a:bodyPr>
            <a:lstStyle/>
            <a:p>
              <a:pPr algn="r"/>
              <a:r>
                <a:rPr lang="en-GB" sz="1000" dirty="0" err="1" smtClean="0"/>
                <a:t>UpdateItem</a:t>
              </a:r>
              <a:endParaRPr lang="en-US" sz="1000" dirty="0"/>
            </a:p>
          </p:txBody>
        </p:sp>
      </p:grpSp>
      <p:grpSp>
        <p:nvGrpSpPr>
          <p:cNvPr id="99" name="Group 98"/>
          <p:cNvGrpSpPr/>
          <p:nvPr/>
        </p:nvGrpSpPr>
        <p:grpSpPr>
          <a:xfrm>
            <a:off x="2786050" y="71414"/>
            <a:ext cx="1357322" cy="6643710"/>
            <a:chOff x="2786050" y="71414"/>
            <a:chExt cx="1357322" cy="6643710"/>
          </a:xfrm>
        </p:grpSpPr>
        <p:grpSp>
          <p:nvGrpSpPr>
            <p:cNvPr id="72" name="Group 71"/>
            <p:cNvGrpSpPr/>
            <p:nvPr/>
          </p:nvGrpSpPr>
          <p:grpSpPr>
            <a:xfrm>
              <a:off x="2786050" y="71414"/>
              <a:ext cx="1357322" cy="6643710"/>
              <a:chOff x="2500298" y="71414"/>
              <a:chExt cx="1357322" cy="6643710"/>
            </a:xfrm>
          </p:grpSpPr>
          <p:grpSp>
            <p:nvGrpSpPr>
              <p:cNvPr id="70" name="Group 69"/>
              <p:cNvGrpSpPr/>
              <p:nvPr/>
            </p:nvGrpSpPr>
            <p:grpSpPr>
              <a:xfrm>
                <a:off x="2500298" y="71414"/>
                <a:ext cx="1357322" cy="6643710"/>
                <a:chOff x="2500298" y="71414"/>
                <a:chExt cx="1357322" cy="6643710"/>
              </a:xfrm>
            </p:grpSpPr>
            <p:grpSp>
              <p:nvGrpSpPr>
                <p:cNvPr id="2" name="Group 82"/>
                <p:cNvGrpSpPr/>
                <p:nvPr/>
              </p:nvGrpSpPr>
              <p:grpSpPr>
                <a:xfrm>
                  <a:off x="2500298" y="71414"/>
                  <a:ext cx="1357322" cy="6643710"/>
                  <a:chOff x="2643174" y="71414"/>
                  <a:chExt cx="1357322" cy="6643710"/>
                </a:xfrm>
              </p:grpSpPr>
              <p:grpSp>
                <p:nvGrpSpPr>
                  <p:cNvPr id="3" name="Group 70"/>
                  <p:cNvGrpSpPr/>
                  <p:nvPr/>
                </p:nvGrpSpPr>
                <p:grpSpPr>
                  <a:xfrm>
                    <a:off x="2643174" y="71414"/>
                    <a:ext cx="1357322" cy="6643710"/>
                    <a:chOff x="7572396" y="357166"/>
                    <a:chExt cx="1357322" cy="6643710"/>
                  </a:xfrm>
                </p:grpSpPr>
                <p:sp>
                  <p:nvSpPr>
                    <p:cNvPr id="51" name="Round Diagonal Corner Rectangle 50"/>
                    <p:cNvSpPr/>
                    <p:nvPr/>
                  </p:nvSpPr>
                  <p:spPr>
                    <a:xfrm>
                      <a:off x="7572396" y="357166"/>
                      <a:ext cx="135732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IDataItemDialog</a:t>
                      </a:r>
                      <a:endParaRPr lang="en-GB" sz="1000" dirty="0" smtClean="0">
                        <a:solidFill>
                          <a:schemeClr val="tx1"/>
                        </a:solidFill>
                      </a:endParaRPr>
                    </a:p>
                    <a:p>
                      <a:pPr algn="ctr"/>
                      <a:r>
                        <a:rPr lang="en-GB" sz="1000" dirty="0" err="1" smtClean="0">
                          <a:solidFill>
                            <a:schemeClr val="tx1"/>
                          </a:solidFill>
                        </a:rPr>
                        <a:t>DisplayStrategy</a:t>
                      </a:r>
                      <a:endParaRPr lang="en-US" sz="1000" dirty="0">
                        <a:solidFill>
                          <a:schemeClr val="tx1"/>
                        </a:solidFill>
                      </a:endParaRPr>
                    </a:p>
                  </p:txBody>
                </p:sp>
                <p:cxnSp>
                  <p:nvCxnSpPr>
                    <p:cNvPr id="52" name="Straight Connector 5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50" name="Rectangle 49"/>
                  <p:cNvSpPr/>
                  <p:nvPr/>
                </p:nvSpPr>
                <p:spPr>
                  <a:xfrm flipH="1">
                    <a:off x="3286109" y="928670"/>
                    <a:ext cx="71444" cy="2143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69" name="Rectangle 68"/>
                <p:cNvSpPr/>
                <p:nvPr/>
              </p:nvSpPr>
              <p:spPr>
                <a:xfrm flipH="1">
                  <a:off x="3143240" y="2428868"/>
                  <a:ext cx="71444" cy="2143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71" name="Rectangle 70"/>
              <p:cNvSpPr/>
              <p:nvPr/>
            </p:nvSpPr>
            <p:spPr>
              <a:xfrm flipH="1">
                <a:off x="3143240" y="1857364"/>
                <a:ext cx="71444" cy="2143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94" name="Rectangle 93"/>
            <p:cNvSpPr/>
            <p:nvPr/>
          </p:nvSpPr>
          <p:spPr>
            <a:xfrm flipH="1">
              <a:off x="3428992" y="2928934"/>
              <a:ext cx="71444" cy="2143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00" name="Group 99"/>
          <p:cNvGrpSpPr/>
          <p:nvPr/>
        </p:nvGrpSpPr>
        <p:grpSpPr>
          <a:xfrm>
            <a:off x="928662" y="71414"/>
            <a:ext cx="1571668" cy="6643714"/>
            <a:chOff x="928662" y="71414"/>
            <a:chExt cx="1571668" cy="6643714"/>
          </a:xfrm>
        </p:grpSpPr>
        <p:grpSp>
          <p:nvGrpSpPr>
            <p:cNvPr id="68" name="Group 67"/>
            <p:cNvGrpSpPr/>
            <p:nvPr/>
          </p:nvGrpSpPr>
          <p:grpSpPr>
            <a:xfrm>
              <a:off x="928662" y="71414"/>
              <a:ext cx="1571668" cy="6643714"/>
              <a:chOff x="642910" y="71414"/>
              <a:chExt cx="1571668" cy="6643714"/>
            </a:xfrm>
          </p:grpSpPr>
          <p:grpSp>
            <p:nvGrpSpPr>
              <p:cNvPr id="4" name="Group 125"/>
              <p:cNvGrpSpPr/>
              <p:nvPr/>
            </p:nvGrpSpPr>
            <p:grpSpPr>
              <a:xfrm>
                <a:off x="642910" y="71414"/>
                <a:ext cx="1571668" cy="6643714"/>
                <a:chOff x="642910" y="71414"/>
                <a:chExt cx="1571668" cy="6643714"/>
              </a:xfrm>
            </p:grpSpPr>
            <p:grpSp>
              <p:nvGrpSpPr>
                <p:cNvPr id="5" name="Group 253"/>
                <p:cNvGrpSpPr/>
                <p:nvPr/>
              </p:nvGrpSpPr>
              <p:grpSpPr>
                <a:xfrm>
                  <a:off x="642910" y="71414"/>
                  <a:ext cx="1571668" cy="6643714"/>
                  <a:chOff x="785786" y="214290"/>
                  <a:chExt cx="1571668" cy="6643714"/>
                </a:xfrm>
              </p:grpSpPr>
              <p:grpSp>
                <p:nvGrpSpPr>
                  <p:cNvPr id="6" name="Group 70"/>
                  <p:cNvGrpSpPr/>
                  <p:nvPr/>
                </p:nvGrpSpPr>
                <p:grpSpPr>
                  <a:xfrm>
                    <a:off x="785786" y="214290"/>
                    <a:ext cx="1571668" cy="6643714"/>
                    <a:chOff x="7429488" y="357166"/>
                    <a:chExt cx="1571668" cy="6643714"/>
                  </a:xfrm>
                </p:grpSpPr>
                <p:sp>
                  <p:nvSpPr>
                    <p:cNvPr id="131" name="Round Diagonal Corner Rectangle 130"/>
                    <p:cNvSpPr/>
                    <p:nvPr/>
                  </p:nvSpPr>
                  <p:spPr>
                    <a:xfrm>
                      <a:off x="7429488" y="357166"/>
                      <a:ext cx="1571668"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DataItemDialogScreen</a:t>
                      </a:r>
                      <a:endParaRPr lang="en-GB" sz="1000" dirty="0" smtClean="0">
                        <a:solidFill>
                          <a:schemeClr val="tx1"/>
                        </a:solidFill>
                      </a:endParaRPr>
                    </a:p>
                    <a:p>
                      <a:pPr algn="ctr"/>
                      <a:r>
                        <a:rPr lang="en-GB" sz="1000" dirty="0" err="1" smtClean="0">
                          <a:solidFill>
                            <a:schemeClr val="tx1"/>
                          </a:solidFill>
                        </a:rPr>
                        <a:t>ManagerBase</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52" name="Rectangle 251"/>
                  <p:cNvSpPr/>
                  <p:nvPr/>
                </p:nvSpPr>
                <p:spPr>
                  <a:xfrm flipH="1">
                    <a:off x="1571596" y="1928802"/>
                    <a:ext cx="71445" cy="2857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25" name="Rectangle 124"/>
                <p:cNvSpPr/>
                <p:nvPr/>
              </p:nvSpPr>
              <p:spPr>
                <a:xfrm flipH="1">
                  <a:off x="1428728" y="857232"/>
                  <a:ext cx="71438" cy="2857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67" name="Rectangle 66"/>
              <p:cNvSpPr/>
              <p:nvPr/>
            </p:nvSpPr>
            <p:spPr>
              <a:xfrm flipH="1">
                <a:off x="1428728" y="2357430"/>
                <a:ext cx="71438" cy="2857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96" name="Rectangle 95"/>
            <p:cNvSpPr/>
            <p:nvPr/>
          </p:nvSpPr>
          <p:spPr>
            <a:xfrm flipH="1">
              <a:off x="1714480" y="2857496"/>
              <a:ext cx="71438" cy="2857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0"/>
          <p:cNvGrpSpPr/>
          <p:nvPr/>
        </p:nvGrpSpPr>
        <p:grpSpPr>
          <a:xfrm>
            <a:off x="3286116" y="71414"/>
            <a:ext cx="1357322" cy="6643710"/>
            <a:chOff x="7572396" y="357166"/>
            <a:chExt cx="1357322" cy="6643710"/>
          </a:xfrm>
        </p:grpSpPr>
        <p:sp>
          <p:nvSpPr>
            <p:cNvPr id="51" name="Round Diagonal Corner Rectangle 50"/>
            <p:cNvSpPr/>
            <p:nvPr/>
          </p:nvSpPr>
          <p:spPr>
            <a:xfrm>
              <a:off x="7572396" y="357166"/>
              <a:ext cx="135732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IDataItemCollection</a:t>
              </a:r>
            </a:p>
            <a:p>
              <a:pPr algn="ctr"/>
              <a:r>
                <a:rPr lang="en-GB" sz="1000" dirty="0" err="1" smtClean="0">
                  <a:solidFill>
                    <a:schemeClr val="tx1"/>
                  </a:solidFill>
                </a:rPr>
                <a:t>DialogScreenStrategy</a:t>
              </a:r>
              <a:endParaRPr lang="en-US" sz="1000" dirty="0">
                <a:solidFill>
                  <a:schemeClr val="tx1"/>
                </a:solidFill>
              </a:endParaRPr>
            </a:p>
          </p:txBody>
        </p:sp>
        <p:cxnSp>
          <p:nvCxnSpPr>
            <p:cNvPr id="52" name="Straight Connector 5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3" name="Group 125"/>
          <p:cNvGrpSpPr/>
          <p:nvPr/>
        </p:nvGrpSpPr>
        <p:grpSpPr>
          <a:xfrm>
            <a:off x="1428728" y="71414"/>
            <a:ext cx="1571668" cy="6643714"/>
            <a:chOff x="642910" y="71414"/>
            <a:chExt cx="1571668" cy="6643714"/>
          </a:xfrm>
        </p:grpSpPr>
        <p:grpSp>
          <p:nvGrpSpPr>
            <p:cNvPr id="4" name="Group 70"/>
            <p:cNvGrpSpPr/>
            <p:nvPr/>
          </p:nvGrpSpPr>
          <p:grpSpPr>
            <a:xfrm>
              <a:off x="642910" y="71414"/>
              <a:ext cx="1571668" cy="6643714"/>
              <a:chOff x="7429488" y="357166"/>
              <a:chExt cx="1571668" cy="6643714"/>
            </a:xfrm>
          </p:grpSpPr>
          <p:sp>
            <p:nvSpPr>
              <p:cNvPr id="131" name="Round Diagonal Corner Rectangle 130"/>
              <p:cNvSpPr/>
              <p:nvPr/>
            </p:nvSpPr>
            <p:spPr>
              <a:xfrm>
                <a:off x="7429488" y="357166"/>
                <a:ext cx="1571668"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DataItemCollectionDialogScreenManagerBase</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25" name="Rectangle 124"/>
            <p:cNvSpPr/>
            <p:nvPr/>
          </p:nvSpPr>
          <p:spPr>
            <a:xfrm flipH="1">
              <a:off x="1428728" y="857232"/>
              <a:ext cx="71438" cy="2857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5" name="Group 91"/>
          <p:cNvGrpSpPr/>
          <p:nvPr/>
        </p:nvGrpSpPr>
        <p:grpSpPr>
          <a:xfrm>
            <a:off x="214282" y="500042"/>
            <a:ext cx="2000264" cy="571504"/>
            <a:chOff x="-571536" y="2928933"/>
            <a:chExt cx="2000264" cy="571504"/>
          </a:xfrm>
        </p:grpSpPr>
        <p:grpSp>
          <p:nvGrpSpPr>
            <p:cNvPr id="6" name="Group 259"/>
            <p:cNvGrpSpPr/>
            <p:nvPr/>
          </p:nvGrpSpPr>
          <p:grpSpPr>
            <a:xfrm>
              <a:off x="-571536" y="2928933"/>
              <a:ext cx="2000264" cy="400110"/>
              <a:chOff x="-500098" y="682450"/>
              <a:chExt cx="2000264" cy="400110"/>
            </a:xfrm>
          </p:grpSpPr>
          <p:cxnSp>
            <p:nvCxnSpPr>
              <p:cNvPr id="97" name="Straight Arrow Connector 96"/>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500098" y="682450"/>
                <a:ext cx="1939838" cy="400110"/>
              </a:xfrm>
              <a:prstGeom prst="rect">
                <a:avLst/>
              </a:prstGeom>
              <a:noFill/>
            </p:spPr>
            <p:txBody>
              <a:bodyPr wrap="square" rtlCol="0">
                <a:spAutoFit/>
              </a:bodyPr>
              <a:lstStyle/>
              <a:p>
                <a:pPr algn="r"/>
                <a:r>
                  <a:rPr lang="en-GB" sz="1000" b="1" dirty="0" smtClean="0"/>
                  <a:t>New</a:t>
                </a:r>
                <a:r>
                  <a:rPr lang="en-GB" sz="1000" dirty="0" smtClean="0"/>
                  <a:t>(</a:t>
                </a:r>
                <a:r>
                  <a:rPr lang="en-GB" sz="1000" dirty="0" err="1" smtClean="0"/>
                  <a:t>IDataItemCollectionDialog</a:t>
                </a:r>
                <a:endParaRPr lang="en-GB" sz="1000" dirty="0" smtClean="0"/>
              </a:p>
              <a:p>
                <a:pPr algn="r"/>
                <a:r>
                  <a:rPr lang="en-GB" sz="1000" dirty="0" err="1" smtClean="0"/>
                  <a:t>ScreenStrategy</a:t>
                </a:r>
                <a:r>
                  <a:rPr lang="en-GB" sz="1000" dirty="0" smtClean="0"/>
                  <a:t>)</a:t>
                </a:r>
                <a:endParaRPr lang="en-US" sz="1000" dirty="0"/>
              </a:p>
            </p:txBody>
          </p:sp>
        </p:grpSp>
        <p:cxnSp>
          <p:nvCxnSpPr>
            <p:cNvPr id="95" name="Straight Arrow Connector 94"/>
            <p:cNvCxnSpPr/>
            <p:nvPr/>
          </p:nvCxnSpPr>
          <p:spPr>
            <a:xfrm flipH="1">
              <a:off x="71406" y="3500436"/>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p:nvPr/>
        </p:nvGrpSpPr>
        <p:grpSpPr>
          <a:xfrm>
            <a:off x="0" y="500042"/>
            <a:ext cx="1714480" cy="428628"/>
            <a:chOff x="-285752" y="3071809"/>
            <a:chExt cx="1714480" cy="428628"/>
          </a:xfrm>
        </p:grpSpPr>
        <p:grpSp>
          <p:nvGrpSpPr>
            <p:cNvPr id="3" name="Group 259"/>
            <p:cNvGrpSpPr/>
            <p:nvPr/>
          </p:nvGrpSpPr>
          <p:grpSpPr>
            <a:xfrm>
              <a:off x="-285752" y="3071809"/>
              <a:ext cx="1714480" cy="400110"/>
              <a:chOff x="-214314" y="825326"/>
              <a:chExt cx="1714480" cy="400110"/>
            </a:xfrm>
          </p:grpSpPr>
          <p:cxnSp>
            <p:nvCxnSpPr>
              <p:cNvPr id="97" name="Straight Arrow Connector 96"/>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14314" y="825326"/>
                <a:ext cx="1714480" cy="400110"/>
              </a:xfrm>
              <a:prstGeom prst="rect">
                <a:avLst/>
              </a:prstGeom>
              <a:noFill/>
            </p:spPr>
            <p:txBody>
              <a:bodyPr wrap="square" rtlCol="0">
                <a:spAutoFit/>
              </a:bodyPr>
              <a:lstStyle/>
              <a:p>
                <a:pPr algn="r"/>
                <a:r>
                  <a:rPr lang="en-GB" sz="1000" b="1" dirty="0" err="1" smtClean="0"/>
                  <a:t>PopulatePages</a:t>
                </a:r>
                <a:r>
                  <a:rPr lang="en-GB" sz="1000" b="1" dirty="0" smtClean="0"/>
                  <a:t>(</a:t>
                </a:r>
                <a:r>
                  <a:rPr lang="en-GB" sz="1000" dirty="0" err="1" smtClean="0"/>
                  <a:t>selectedPage</a:t>
                </a:r>
                <a:r>
                  <a:rPr lang="en-GB" sz="1000" b="1" dirty="0" smtClean="0"/>
                  <a:t>)</a:t>
                </a:r>
                <a:endParaRPr lang="en-US" sz="1000" dirty="0"/>
              </a:p>
            </p:txBody>
          </p:sp>
        </p:grpSp>
        <p:cxnSp>
          <p:nvCxnSpPr>
            <p:cNvPr id="95" name="Straight Arrow Connector 94"/>
            <p:cNvCxnSpPr/>
            <p:nvPr/>
          </p:nvCxnSpPr>
          <p:spPr>
            <a:xfrm flipH="1">
              <a:off x="71406" y="3500436"/>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4" name="Group 36"/>
          <p:cNvGrpSpPr/>
          <p:nvPr/>
        </p:nvGrpSpPr>
        <p:grpSpPr>
          <a:xfrm>
            <a:off x="1785918" y="642918"/>
            <a:ext cx="1643074" cy="246221"/>
            <a:chOff x="1500166" y="2571744"/>
            <a:chExt cx="1643074" cy="246221"/>
          </a:xfrm>
        </p:grpSpPr>
        <p:cxnSp>
          <p:nvCxnSpPr>
            <p:cNvPr id="32" name="Straight Arrow Connector 31"/>
            <p:cNvCxnSpPr/>
            <p:nvPr/>
          </p:nvCxnSpPr>
          <p:spPr>
            <a:xfrm>
              <a:off x="1500166" y="2786058"/>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785918" y="2571744"/>
              <a:ext cx="1285884" cy="246221"/>
            </a:xfrm>
            <a:prstGeom prst="rect">
              <a:avLst/>
            </a:prstGeom>
            <a:noFill/>
          </p:spPr>
          <p:txBody>
            <a:bodyPr wrap="square" rtlCol="0">
              <a:spAutoFit/>
            </a:bodyPr>
            <a:lstStyle/>
            <a:p>
              <a:pPr algn="r"/>
              <a:r>
                <a:rPr lang="en-GB" sz="1000" dirty="0" err="1" smtClean="0"/>
                <a:t>PopulatePages</a:t>
              </a:r>
              <a:endParaRPr lang="en-US" sz="1000" dirty="0"/>
            </a:p>
          </p:txBody>
        </p:sp>
      </p:grpSp>
      <p:grpSp>
        <p:nvGrpSpPr>
          <p:cNvPr id="6" name="Group 91"/>
          <p:cNvGrpSpPr/>
          <p:nvPr/>
        </p:nvGrpSpPr>
        <p:grpSpPr>
          <a:xfrm>
            <a:off x="0" y="1142984"/>
            <a:ext cx="1714480" cy="785818"/>
            <a:chOff x="-285752" y="3357561"/>
            <a:chExt cx="1714480" cy="785818"/>
          </a:xfrm>
        </p:grpSpPr>
        <p:grpSp>
          <p:nvGrpSpPr>
            <p:cNvPr id="7" name="Group 259"/>
            <p:cNvGrpSpPr/>
            <p:nvPr/>
          </p:nvGrpSpPr>
          <p:grpSpPr>
            <a:xfrm>
              <a:off x="-285752" y="3357561"/>
              <a:ext cx="1714480" cy="571504"/>
              <a:chOff x="-214314" y="1111078"/>
              <a:chExt cx="1714480" cy="571504"/>
            </a:xfrm>
          </p:grpSpPr>
          <p:cxnSp>
            <p:nvCxnSpPr>
              <p:cNvPr id="42" name="Straight Arrow Connector 41"/>
              <p:cNvCxnSpPr/>
              <p:nvPr/>
            </p:nvCxnSpPr>
            <p:spPr>
              <a:xfrm>
                <a:off x="142844" y="1682581"/>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14314" y="1111078"/>
                <a:ext cx="1714480" cy="553998"/>
              </a:xfrm>
              <a:prstGeom prst="rect">
                <a:avLst/>
              </a:prstGeom>
              <a:noFill/>
            </p:spPr>
            <p:txBody>
              <a:bodyPr wrap="square" rtlCol="0">
                <a:spAutoFit/>
              </a:bodyPr>
              <a:lstStyle/>
              <a:p>
                <a:pPr algn="r"/>
                <a:r>
                  <a:rPr lang="en-GB" sz="1000" b="1" dirty="0" err="1" smtClean="0"/>
                  <a:t>DisplayNumberofItems</a:t>
                </a:r>
                <a:r>
                  <a:rPr lang="en-GB" sz="1000" dirty="0" smtClean="0"/>
                  <a:t>(</a:t>
                </a:r>
              </a:p>
              <a:p>
                <a:pPr algn="r"/>
                <a:r>
                  <a:rPr lang="en-GB" sz="1000" dirty="0" err="1" smtClean="0"/>
                  <a:t>firstItem</a:t>
                </a:r>
                <a:r>
                  <a:rPr lang="en-GB" sz="1000" dirty="0" smtClean="0"/>
                  <a:t>, </a:t>
                </a:r>
                <a:r>
                  <a:rPr lang="en-GB" sz="1000" dirty="0" err="1" smtClean="0"/>
                  <a:t>lastItem</a:t>
                </a:r>
                <a:r>
                  <a:rPr lang="en-GB" sz="1000" dirty="0" smtClean="0"/>
                  <a:t>, </a:t>
                </a:r>
                <a:r>
                  <a:rPr lang="en-GB" sz="1000" dirty="0" err="1" smtClean="0"/>
                  <a:t>numberofItems</a:t>
                </a:r>
                <a:r>
                  <a:rPr lang="en-GB" sz="1000" dirty="0" smtClean="0"/>
                  <a:t>)</a:t>
                </a:r>
                <a:endParaRPr lang="en-US" sz="1000" dirty="0"/>
              </a:p>
            </p:txBody>
          </p:sp>
        </p:grpSp>
        <p:cxnSp>
          <p:nvCxnSpPr>
            <p:cNvPr id="41" name="Straight Arrow Connector 40"/>
            <p:cNvCxnSpPr/>
            <p:nvPr/>
          </p:nvCxnSpPr>
          <p:spPr>
            <a:xfrm flipH="1">
              <a:off x="71406" y="4143378"/>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8" name="Group 44"/>
          <p:cNvGrpSpPr/>
          <p:nvPr/>
        </p:nvGrpSpPr>
        <p:grpSpPr>
          <a:xfrm>
            <a:off x="1785918" y="1539705"/>
            <a:ext cx="1643074" cy="246221"/>
            <a:chOff x="1500166" y="2571744"/>
            <a:chExt cx="1643074" cy="246221"/>
          </a:xfrm>
        </p:grpSpPr>
        <p:cxnSp>
          <p:nvCxnSpPr>
            <p:cNvPr id="46" name="Straight Arrow Connector 45"/>
            <p:cNvCxnSpPr/>
            <p:nvPr/>
          </p:nvCxnSpPr>
          <p:spPr>
            <a:xfrm>
              <a:off x="1500166" y="2786058"/>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500166" y="2571744"/>
              <a:ext cx="1571636" cy="246221"/>
            </a:xfrm>
            <a:prstGeom prst="rect">
              <a:avLst/>
            </a:prstGeom>
            <a:noFill/>
          </p:spPr>
          <p:txBody>
            <a:bodyPr wrap="square" rtlCol="0">
              <a:spAutoFit/>
            </a:bodyPr>
            <a:lstStyle/>
            <a:p>
              <a:pPr algn="r"/>
              <a:r>
                <a:rPr lang="en-GB" sz="1000" dirty="0" err="1" smtClean="0"/>
                <a:t>DisplayNumberofItems</a:t>
              </a:r>
              <a:endParaRPr lang="en-US" sz="1000" dirty="0"/>
            </a:p>
          </p:txBody>
        </p:sp>
      </p:grpSp>
      <p:grpSp>
        <p:nvGrpSpPr>
          <p:cNvPr id="53" name="Group 91"/>
          <p:cNvGrpSpPr/>
          <p:nvPr/>
        </p:nvGrpSpPr>
        <p:grpSpPr>
          <a:xfrm>
            <a:off x="0" y="2143116"/>
            <a:ext cx="1714480" cy="571505"/>
            <a:chOff x="-285752" y="2957451"/>
            <a:chExt cx="1714480" cy="571505"/>
          </a:xfrm>
        </p:grpSpPr>
        <p:grpSp>
          <p:nvGrpSpPr>
            <p:cNvPr id="54" name="Group 259"/>
            <p:cNvGrpSpPr/>
            <p:nvPr/>
          </p:nvGrpSpPr>
          <p:grpSpPr>
            <a:xfrm>
              <a:off x="-285752" y="2957451"/>
              <a:ext cx="1714480" cy="400110"/>
              <a:chOff x="-214314" y="710968"/>
              <a:chExt cx="1714480" cy="400110"/>
            </a:xfrm>
          </p:grpSpPr>
          <p:cxnSp>
            <p:nvCxnSpPr>
              <p:cNvPr id="56" name="Straight Arrow Connector 55"/>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14314" y="710968"/>
                <a:ext cx="1714480" cy="400110"/>
              </a:xfrm>
              <a:prstGeom prst="rect">
                <a:avLst/>
              </a:prstGeom>
              <a:noFill/>
            </p:spPr>
            <p:txBody>
              <a:bodyPr wrap="square" rtlCol="0">
                <a:spAutoFit/>
              </a:bodyPr>
              <a:lstStyle/>
              <a:p>
                <a:pPr algn="r"/>
                <a:r>
                  <a:rPr lang="en-GB" sz="1000" b="1" dirty="0" err="1" smtClean="0"/>
                  <a:t>PopulateSortBy</a:t>
                </a:r>
                <a:r>
                  <a:rPr lang="en-GB" sz="1000" dirty="0" smtClean="0"/>
                  <a:t>(</a:t>
                </a:r>
              </a:p>
              <a:p>
                <a:pPr algn="r"/>
                <a:r>
                  <a:rPr lang="en-GB" sz="1000" dirty="0" err="1" smtClean="0"/>
                  <a:t>sortTypes</a:t>
                </a:r>
                <a:r>
                  <a:rPr lang="en-GB" sz="1000" dirty="0" smtClean="0"/>
                  <a:t>, </a:t>
                </a:r>
                <a:r>
                  <a:rPr lang="en-GB" sz="1000" dirty="0" err="1" smtClean="0"/>
                  <a:t>selectedSortBy</a:t>
                </a:r>
                <a:r>
                  <a:rPr lang="en-GB" sz="1000" b="1" dirty="0" smtClean="0"/>
                  <a:t>)</a:t>
                </a:r>
                <a:endParaRPr lang="en-US" sz="1000" dirty="0"/>
              </a:p>
            </p:txBody>
          </p:sp>
        </p:grpSp>
        <p:cxnSp>
          <p:nvCxnSpPr>
            <p:cNvPr id="55" name="Straight Arrow Connector 54"/>
            <p:cNvCxnSpPr/>
            <p:nvPr/>
          </p:nvCxnSpPr>
          <p:spPr>
            <a:xfrm flipH="1">
              <a:off x="71406" y="352895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58" name="Group 63"/>
          <p:cNvGrpSpPr/>
          <p:nvPr/>
        </p:nvGrpSpPr>
        <p:grpSpPr>
          <a:xfrm>
            <a:off x="1785918" y="2357430"/>
            <a:ext cx="1643074" cy="246221"/>
            <a:chOff x="1500166" y="2571744"/>
            <a:chExt cx="1643074" cy="246221"/>
          </a:xfrm>
        </p:grpSpPr>
        <p:cxnSp>
          <p:nvCxnSpPr>
            <p:cNvPr id="59" name="Straight Arrow Connector 58"/>
            <p:cNvCxnSpPr/>
            <p:nvPr/>
          </p:nvCxnSpPr>
          <p:spPr>
            <a:xfrm>
              <a:off x="1500166" y="2786058"/>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785950" y="2571744"/>
              <a:ext cx="1285852" cy="246221"/>
            </a:xfrm>
            <a:prstGeom prst="rect">
              <a:avLst/>
            </a:prstGeom>
            <a:noFill/>
          </p:spPr>
          <p:txBody>
            <a:bodyPr wrap="square" rtlCol="0">
              <a:spAutoFit/>
            </a:bodyPr>
            <a:lstStyle/>
            <a:p>
              <a:pPr algn="r"/>
              <a:r>
                <a:rPr lang="en-GB" sz="1000" dirty="0" err="1" smtClean="0"/>
                <a:t>PopulateSortBy</a:t>
              </a:r>
              <a:endParaRPr lang="en-US" sz="1000" dirty="0"/>
            </a:p>
          </p:txBody>
        </p:sp>
      </p:grpSp>
      <p:grpSp>
        <p:nvGrpSpPr>
          <p:cNvPr id="93" name="Group 92"/>
          <p:cNvGrpSpPr/>
          <p:nvPr/>
        </p:nvGrpSpPr>
        <p:grpSpPr>
          <a:xfrm>
            <a:off x="928662" y="71414"/>
            <a:ext cx="1571668" cy="6643714"/>
            <a:chOff x="642910" y="71414"/>
            <a:chExt cx="1571668" cy="6643714"/>
          </a:xfrm>
        </p:grpSpPr>
        <p:grpSp>
          <p:nvGrpSpPr>
            <p:cNvPr id="13" name="Group 67"/>
            <p:cNvGrpSpPr/>
            <p:nvPr/>
          </p:nvGrpSpPr>
          <p:grpSpPr>
            <a:xfrm>
              <a:off x="642910" y="71414"/>
              <a:ext cx="1571668" cy="6643714"/>
              <a:chOff x="642910" y="71414"/>
              <a:chExt cx="1571668" cy="6643714"/>
            </a:xfrm>
          </p:grpSpPr>
          <p:grpSp>
            <p:nvGrpSpPr>
              <p:cNvPr id="14" name="Group 125"/>
              <p:cNvGrpSpPr/>
              <p:nvPr/>
            </p:nvGrpSpPr>
            <p:grpSpPr>
              <a:xfrm>
                <a:off x="642910" y="71414"/>
                <a:ext cx="1571668" cy="6643714"/>
                <a:chOff x="642910" y="71414"/>
                <a:chExt cx="1571668" cy="6643714"/>
              </a:xfrm>
            </p:grpSpPr>
            <p:grpSp>
              <p:nvGrpSpPr>
                <p:cNvPr id="16" name="Group 70"/>
                <p:cNvGrpSpPr/>
                <p:nvPr/>
              </p:nvGrpSpPr>
              <p:grpSpPr>
                <a:xfrm>
                  <a:off x="642910" y="71414"/>
                  <a:ext cx="1571668" cy="6643714"/>
                  <a:chOff x="7429488" y="357166"/>
                  <a:chExt cx="1571668" cy="6643714"/>
                </a:xfrm>
              </p:grpSpPr>
              <p:sp>
                <p:nvSpPr>
                  <p:cNvPr id="131" name="Round Diagonal Corner Rectangle 130"/>
                  <p:cNvSpPr/>
                  <p:nvPr/>
                </p:nvSpPr>
                <p:spPr>
                  <a:xfrm>
                    <a:off x="7429488" y="357166"/>
                    <a:ext cx="1571668"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DataItemCollectionDialogScreenManagerBase</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25" name="Rectangle 124"/>
                <p:cNvSpPr/>
                <p:nvPr/>
              </p:nvSpPr>
              <p:spPr>
                <a:xfrm flipH="1">
                  <a:off x="1428728" y="714356"/>
                  <a:ext cx="71438" cy="2857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67" name="Rectangle 66"/>
              <p:cNvSpPr/>
              <p:nvPr/>
            </p:nvSpPr>
            <p:spPr>
              <a:xfrm flipH="1">
                <a:off x="1428728" y="1714488"/>
                <a:ext cx="71438" cy="2857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91" name="Rectangle 90"/>
            <p:cNvSpPr/>
            <p:nvPr/>
          </p:nvSpPr>
          <p:spPr>
            <a:xfrm flipH="1">
              <a:off x="1428728" y="2500306"/>
              <a:ext cx="71438" cy="2857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99" name="Group 98"/>
          <p:cNvGrpSpPr/>
          <p:nvPr/>
        </p:nvGrpSpPr>
        <p:grpSpPr>
          <a:xfrm>
            <a:off x="2786050" y="71414"/>
            <a:ext cx="1357322" cy="6643710"/>
            <a:chOff x="2500298" y="71414"/>
            <a:chExt cx="1357322" cy="6643710"/>
          </a:xfrm>
        </p:grpSpPr>
        <p:grpSp>
          <p:nvGrpSpPr>
            <p:cNvPr id="17" name="Group 71"/>
            <p:cNvGrpSpPr/>
            <p:nvPr/>
          </p:nvGrpSpPr>
          <p:grpSpPr>
            <a:xfrm>
              <a:off x="2500298" y="71414"/>
              <a:ext cx="1357322" cy="6643710"/>
              <a:chOff x="2500298" y="71414"/>
              <a:chExt cx="1357322" cy="6643710"/>
            </a:xfrm>
          </p:grpSpPr>
          <p:grpSp>
            <p:nvGrpSpPr>
              <p:cNvPr id="19" name="Group 82"/>
              <p:cNvGrpSpPr/>
              <p:nvPr/>
            </p:nvGrpSpPr>
            <p:grpSpPr>
              <a:xfrm>
                <a:off x="2500298" y="71414"/>
                <a:ext cx="1357322" cy="6643710"/>
                <a:chOff x="2643174" y="71414"/>
                <a:chExt cx="1357322" cy="6643710"/>
              </a:xfrm>
            </p:grpSpPr>
            <p:grpSp>
              <p:nvGrpSpPr>
                <p:cNvPr id="20" name="Group 70"/>
                <p:cNvGrpSpPr/>
                <p:nvPr/>
              </p:nvGrpSpPr>
              <p:grpSpPr>
                <a:xfrm>
                  <a:off x="2643174" y="71414"/>
                  <a:ext cx="1357322" cy="6643710"/>
                  <a:chOff x="7572396" y="357166"/>
                  <a:chExt cx="1357322" cy="6643710"/>
                </a:xfrm>
              </p:grpSpPr>
              <p:sp>
                <p:nvSpPr>
                  <p:cNvPr id="51" name="Round Diagonal Corner Rectangle 50"/>
                  <p:cNvSpPr/>
                  <p:nvPr/>
                </p:nvSpPr>
                <p:spPr>
                  <a:xfrm>
                    <a:off x="7572396" y="357166"/>
                    <a:ext cx="135732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IDataItemCollection</a:t>
                    </a:r>
                  </a:p>
                  <a:p>
                    <a:pPr algn="ctr"/>
                    <a:r>
                      <a:rPr lang="en-GB" sz="1000" dirty="0" err="1" smtClean="0">
                        <a:solidFill>
                          <a:schemeClr val="tx1"/>
                        </a:solidFill>
                      </a:rPr>
                      <a:t>DialogScreenStrategy</a:t>
                    </a:r>
                    <a:endParaRPr lang="en-US" sz="1000" dirty="0">
                      <a:solidFill>
                        <a:schemeClr val="tx1"/>
                      </a:solidFill>
                    </a:endParaRPr>
                  </a:p>
                </p:txBody>
              </p:sp>
              <p:cxnSp>
                <p:nvCxnSpPr>
                  <p:cNvPr id="52" name="Straight Connector 5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50" name="Rectangle 49"/>
                <p:cNvSpPr/>
                <p:nvPr/>
              </p:nvSpPr>
              <p:spPr>
                <a:xfrm flipH="1">
                  <a:off x="3286109" y="857232"/>
                  <a:ext cx="71444" cy="2143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71" name="Rectangle 70"/>
              <p:cNvSpPr/>
              <p:nvPr/>
            </p:nvSpPr>
            <p:spPr>
              <a:xfrm flipH="1">
                <a:off x="3143240" y="1714488"/>
                <a:ext cx="71444" cy="2143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94" name="Rectangle 93"/>
            <p:cNvSpPr/>
            <p:nvPr/>
          </p:nvSpPr>
          <p:spPr>
            <a:xfrm flipH="1">
              <a:off x="3143240" y="2571744"/>
              <a:ext cx="71444" cy="2143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15" name="Group 114"/>
          <p:cNvGrpSpPr/>
          <p:nvPr/>
        </p:nvGrpSpPr>
        <p:grpSpPr>
          <a:xfrm>
            <a:off x="6429388" y="571480"/>
            <a:ext cx="1643074" cy="460535"/>
            <a:chOff x="1500166" y="1142984"/>
            <a:chExt cx="1643074" cy="460535"/>
          </a:xfrm>
        </p:grpSpPr>
        <p:grpSp>
          <p:nvGrpSpPr>
            <p:cNvPr id="116" name="Group 44"/>
            <p:cNvGrpSpPr/>
            <p:nvPr/>
          </p:nvGrpSpPr>
          <p:grpSpPr>
            <a:xfrm>
              <a:off x="1500166" y="1142984"/>
              <a:ext cx="1643074" cy="246221"/>
              <a:chOff x="1500166" y="2571744"/>
              <a:chExt cx="1643074" cy="246221"/>
            </a:xfrm>
          </p:grpSpPr>
          <p:cxnSp>
            <p:nvCxnSpPr>
              <p:cNvPr id="120" name="Straight Arrow Connector 119"/>
              <p:cNvCxnSpPr/>
              <p:nvPr/>
            </p:nvCxnSpPr>
            <p:spPr>
              <a:xfrm>
                <a:off x="1500166" y="2786058"/>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1643042" y="2571744"/>
                <a:ext cx="1428760" cy="246221"/>
              </a:xfrm>
              <a:prstGeom prst="rect">
                <a:avLst/>
              </a:prstGeom>
              <a:noFill/>
            </p:spPr>
            <p:txBody>
              <a:bodyPr wrap="square" rtlCol="0">
                <a:spAutoFit/>
              </a:bodyPr>
              <a:lstStyle/>
              <a:p>
                <a:pPr algn="r"/>
                <a:r>
                  <a:rPr lang="en-GB" sz="1000" dirty="0" err="1" smtClean="0"/>
                  <a:t>GetSelectedSortBy</a:t>
                </a:r>
                <a:endParaRPr lang="en-US" sz="1000" dirty="0"/>
              </a:p>
            </p:txBody>
          </p:sp>
        </p:grpSp>
        <p:grpSp>
          <p:nvGrpSpPr>
            <p:cNvPr id="117" name="Group 52"/>
            <p:cNvGrpSpPr/>
            <p:nvPr/>
          </p:nvGrpSpPr>
          <p:grpSpPr>
            <a:xfrm>
              <a:off x="1500166" y="1357298"/>
              <a:ext cx="1643074" cy="246221"/>
              <a:chOff x="1500166" y="1357298"/>
              <a:chExt cx="1643074" cy="246221"/>
            </a:xfrm>
          </p:grpSpPr>
          <p:cxnSp>
            <p:nvCxnSpPr>
              <p:cNvPr id="118" name="Straight Arrow Connector 117"/>
              <p:cNvCxnSpPr/>
              <p:nvPr/>
            </p:nvCxnSpPr>
            <p:spPr>
              <a:xfrm flipH="1">
                <a:off x="1500166" y="1571611"/>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1785918" y="1357298"/>
                <a:ext cx="1285884" cy="246221"/>
              </a:xfrm>
              <a:prstGeom prst="rect">
                <a:avLst/>
              </a:prstGeom>
              <a:noFill/>
            </p:spPr>
            <p:txBody>
              <a:bodyPr wrap="square" rtlCol="0">
                <a:spAutoFit/>
              </a:bodyPr>
              <a:lstStyle/>
              <a:p>
                <a:pPr algn="r"/>
                <a:r>
                  <a:rPr lang="en-GB" sz="1000" dirty="0" err="1" smtClean="0"/>
                  <a:t>int</a:t>
                </a:r>
                <a:endParaRPr lang="en-US" sz="1000" dirty="0"/>
              </a:p>
            </p:txBody>
          </p:sp>
        </p:grpSp>
      </p:grpSp>
      <p:grpSp>
        <p:nvGrpSpPr>
          <p:cNvPr id="160" name="Group 159"/>
          <p:cNvGrpSpPr/>
          <p:nvPr/>
        </p:nvGrpSpPr>
        <p:grpSpPr>
          <a:xfrm>
            <a:off x="5572132" y="71414"/>
            <a:ext cx="1571668" cy="6643714"/>
            <a:chOff x="642910" y="71414"/>
            <a:chExt cx="1571668" cy="6643714"/>
          </a:xfrm>
        </p:grpSpPr>
        <p:grpSp>
          <p:nvGrpSpPr>
            <p:cNvPr id="164" name="Group 125"/>
            <p:cNvGrpSpPr/>
            <p:nvPr/>
          </p:nvGrpSpPr>
          <p:grpSpPr>
            <a:xfrm>
              <a:off x="642910" y="71414"/>
              <a:ext cx="1571668" cy="6643714"/>
              <a:chOff x="642910" y="71414"/>
              <a:chExt cx="1571668" cy="6643714"/>
            </a:xfrm>
          </p:grpSpPr>
          <p:grpSp>
            <p:nvGrpSpPr>
              <p:cNvPr id="168" name="Group 167"/>
              <p:cNvGrpSpPr/>
              <p:nvPr/>
            </p:nvGrpSpPr>
            <p:grpSpPr>
              <a:xfrm>
                <a:off x="642910" y="71414"/>
                <a:ext cx="1571668" cy="6643714"/>
                <a:chOff x="7429488" y="357166"/>
                <a:chExt cx="1571668" cy="6643714"/>
              </a:xfrm>
            </p:grpSpPr>
            <p:sp>
              <p:nvSpPr>
                <p:cNvPr id="170" name="Round Diagonal Corner Rectangle 169"/>
                <p:cNvSpPr/>
                <p:nvPr/>
              </p:nvSpPr>
              <p:spPr>
                <a:xfrm>
                  <a:off x="7429488" y="357166"/>
                  <a:ext cx="1571668"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DataItemCollectionDialogScreenManagerBase</a:t>
                  </a:r>
                  <a:endParaRPr lang="en-US" sz="1000" dirty="0">
                    <a:solidFill>
                      <a:schemeClr val="tx1"/>
                    </a:solidFill>
                  </a:endParaRPr>
                </a:p>
              </p:txBody>
            </p:sp>
            <p:cxnSp>
              <p:nvCxnSpPr>
                <p:cNvPr id="171"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67" name="Rectangle 166"/>
              <p:cNvSpPr/>
              <p:nvPr/>
            </p:nvSpPr>
            <p:spPr>
              <a:xfrm flipH="1">
                <a:off x="1428728" y="714356"/>
                <a:ext cx="71438"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62" name="Rectangle 161"/>
            <p:cNvSpPr/>
            <p:nvPr/>
          </p:nvSpPr>
          <p:spPr>
            <a:xfrm flipH="1">
              <a:off x="1428728" y="1571612"/>
              <a:ext cx="71438"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72" name="Group 171"/>
          <p:cNvGrpSpPr/>
          <p:nvPr/>
        </p:nvGrpSpPr>
        <p:grpSpPr>
          <a:xfrm>
            <a:off x="7429520" y="71414"/>
            <a:ext cx="1357322" cy="6643710"/>
            <a:chOff x="2500298" y="71414"/>
            <a:chExt cx="1357322" cy="6643710"/>
          </a:xfrm>
        </p:grpSpPr>
        <p:grpSp>
          <p:nvGrpSpPr>
            <p:cNvPr id="178" name="Group 82"/>
            <p:cNvGrpSpPr/>
            <p:nvPr/>
          </p:nvGrpSpPr>
          <p:grpSpPr>
            <a:xfrm>
              <a:off x="2500298" y="71414"/>
              <a:ext cx="1357322" cy="6643710"/>
              <a:chOff x="2643174" y="71414"/>
              <a:chExt cx="1357322" cy="6643710"/>
            </a:xfrm>
          </p:grpSpPr>
          <p:grpSp>
            <p:nvGrpSpPr>
              <p:cNvPr id="180" name="Group 70"/>
              <p:cNvGrpSpPr/>
              <p:nvPr/>
            </p:nvGrpSpPr>
            <p:grpSpPr>
              <a:xfrm>
                <a:off x="2643174" y="71414"/>
                <a:ext cx="1357322" cy="6643710"/>
                <a:chOff x="7572396" y="357166"/>
                <a:chExt cx="1357322" cy="6643710"/>
              </a:xfrm>
            </p:grpSpPr>
            <p:sp>
              <p:nvSpPr>
                <p:cNvPr id="182" name="Round Diagonal Corner Rectangle 50"/>
                <p:cNvSpPr/>
                <p:nvPr/>
              </p:nvSpPr>
              <p:spPr>
                <a:xfrm>
                  <a:off x="7572396" y="357166"/>
                  <a:ext cx="135732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IDataItemCollection</a:t>
                  </a:r>
                </a:p>
                <a:p>
                  <a:pPr algn="ctr"/>
                  <a:r>
                    <a:rPr lang="en-GB" sz="1000" dirty="0" err="1" smtClean="0">
                      <a:solidFill>
                        <a:schemeClr val="tx1"/>
                      </a:solidFill>
                    </a:rPr>
                    <a:t>DialogScreenStrategy</a:t>
                  </a:r>
                  <a:endParaRPr lang="en-US" sz="1000" dirty="0">
                    <a:solidFill>
                      <a:schemeClr val="tx1"/>
                    </a:solidFill>
                  </a:endParaRPr>
                </a:p>
              </p:txBody>
            </p:sp>
            <p:cxnSp>
              <p:nvCxnSpPr>
                <p:cNvPr id="183" name="Straight Connector 182"/>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81" name="Rectangle 49"/>
              <p:cNvSpPr/>
              <p:nvPr/>
            </p:nvSpPr>
            <p:spPr>
              <a:xfrm flipH="1">
                <a:off x="3286107" y="785794"/>
                <a:ext cx="71446" cy="2857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75" name="Rectangle 174"/>
            <p:cNvSpPr/>
            <p:nvPr/>
          </p:nvSpPr>
          <p:spPr>
            <a:xfrm flipH="1">
              <a:off x="3143240" y="1643050"/>
              <a:ext cx="71438"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85" name="Group 184"/>
          <p:cNvGrpSpPr/>
          <p:nvPr/>
        </p:nvGrpSpPr>
        <p:grpSpPr>
          <a:xfrm>
            <a:off x="4929222" y="500042"/>
            <a:ext cx="1428728" cy="603411"/>
            <a:chOff x="4786346" y="500042"/>
            <a:chExt cx="1428728" cy="603411"/>
          </a:xfrm>
        </p:grpSpPr>
        <p:grpSp>
          <p:nvGrpSpPr>
            <p:cNvPr id="100" name="Group 91"/>
            <p:cNvGrpSpPr/>
            <p:nvPr/>
          </p:nvGrpSpPr>
          <p:grpSpPr>
            <a:xfrm>
              <a:off x="4786346" y="500042"/>
              <a:ext cx="1428728" cy="571504"/>
              <a:chOff x="0" y="3071809"/>
              <a:chExt cx="1428728" cy="571504"/>
            </a:xfrm>
          </p:grpSpPr>
          <p:grpSp>
            <p:nvGrpSpPr>
              <p:cNvPr id="101" name="Group 259"/>
              <p:cNvGrpSpPr/>
              <p:nvPr/>
            </p:nvGrpSpPr>
            <p:grpSpPr>
              <a:xfrm>
                <a:off x="0" y="3071809"/>
                <a:ext cx="1428728" cy="246221"/>
                <a:chOff x="71438" y="825326"/>
                <a:chExt cx="1428728" cy="246221"/>
              </a:xfrm>
            </p:grpSpPr>
            <p:cxnSp>
              <p:nvCxnSpPr>
                <p:cNvPr id="103" name="Straight Arrow Connector 102"/>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71438" y="825326"/>
                  <a:ext cx="1428728" cy="246221"/>
                </a:xfrm>
                <a:prstGeom prst="rect">
                  <a:avLst/>
                </a:prstGeom>
                <a:noFill/>
              </p:spPr>
              <p:txBody>
                <a:bodyPr wrap="square" rtlCol="0">
                  <a:spAutoFit/>
                </a:bodyPr>
                <a:lstStyle/>
                <a:p>
                  <a:pPr algn="r"/>
                  <a:r>
                    <a:rPr lang="en-GB" sz="1000" b="1" dirty="0" err="1" smtClean="0"/>
                    <a:t>GetSelectedSortBy</a:t>
                  </a:r>
                  <a:endParaRPr lang="en-US" sz="1000" dirty="0"/>
                </a:p>
              </p:txBody>
            </p:sp>
          </p:grpSp>
          <p:cxnSp>
            <p:nvCxnSpPr>
              <p:cNvPr id="102" name="Straight Arrow Connector 101"/>
              <p:cNvCxnSpPr/>
              <p:nvPr/>
            </p:nvCxnSpPr>
            <p:spPr>
              <a:xfrm flipH="1">
                <a:off x="71406" y="3643312"/>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sp>
          <p:nvSpPr>
            <p:cNvPr id="184" name="TextBox 183"/>
            <p:cNvSpPr txBox="1"/>
            <p:nvPr/>
          </p:nvSpPr>
          <p:spPr>
            <a:xfrm>
              <a:off x="5295904" y="857232"/>
              <a:ext cx="919170" cy="246221"/>
            </a:xfrm>
            <a:prstGeom prst="rect">
              <a:avLst/>
            </a:prstGeom>
            <a:noFill/>
          </p:spPr>
          <p:txBody>
            <a:bodyPr wrap="square" rtlCol="0">
              <a:spAutoFit/>
            </a:bodyPr>
            <a:lstStyle/>
            <a:p>
              <a:pPr algn="r"/>
              <a:r>
                <a:rPr lang="en-GB" sz="1000" dirty="0" err="1" smtClean="0"/>
                <a:t>int</a:t>
              </a:r>
              <a:endParaRPr lang="en-US" sz="1000" dirty="0"/>
            </a:p>
          </p:txBody>
        </p:sp>
      </p:grpSp>
      <p:grpSp>
        <p:nvGrpSpPr>
          <p:cNvPr id="212" name="Group 211"/>
          <p:cNvGrpSpPr/>
          <p:nvPr/>
        </p:nvGrpSpPr>
        <p:grpSpPr>
          <a:xfrm>
            <a:off x="4786314" y="1357298"/>
            <a:ext cx="1571604" cy="635318"/>
            <a:chOff x="4643470" y="500042"/>
            <a:chExt cx="1571604" cy="635318"/>
          </a:xfrm>
        </p:grpSpPr>
        <p:grpSp>
          <p:nvGrpSpPr>
            <p:cNvPr id="213" name="Group 91"/>
            <p:cNvGrpSpPr/>
            <p:nvPr/>
          </p:nvGrpSpPr>
          <p:grpSpPr>
            <a:xfrm>
              <a:off x="4643470" y="500042"/>
              <a:ext cx="1571604" cy="603411"/>
              <a:chOff x="-142876" y="3071809"/>
              <a:chExt cx="1571604" cy="603411"/>
            </a:xfrm>
          </p:grpSpPr>
          <p:grpSp>
            <p:nvGrpSpPr>
              <p:cNvPr id="215" name="Group 259"/>
              <p:cNvGrpSpPr/>
              <p:nvPr/>
            </p:nvGrpSpPr>
            <p:grpSpPr>
              <a:xfrm>
                <a:off x="-142876" y="3071809"/>
                <a:ext cx="1571604" cy="246221"/>
                <a:chOff x="-71438" y="825326"/>
                <a:chExt cx="1571604" cy="246221"/>
              </a:xfrm>
            </p:grpSpPr>
            <p:cxnSp>
              <p:nvCxnSpPr>
                <p:cNvPr id="217" name="Straight Arrow Connector 216"/>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218" name="TextBox 217"/>
                <p:cNvSpPr txBox="1"/>
                <p:nvPr/>
              </p:nvSpPr>
              <p:spPr>
                <a:xfrm>
                  <a:off x="-71438" y="825326"/>
                  <a:ext cx="1571604" cy="246221"/>
                </a:xfrm>
                <a:prstGeom prst="rect">
                  <a:avLst/>
                </a:prstGeom>
                <a:noFill/>
              </p:spPr>
              <p:txBody>
                <a:bodyPr wrap="square" rtlCol="0">
                  <a:spAutoFit/>
                </a:bodyPr>
                <a:lstStyle/>
                <a:p>
                  <a:pPr algn="r"/>
                  <a:r>
                    <a:rPr lang="en-GB" sz="1000" b="1" dirty="0" err="1" smtClean="0"/>
                    <a:t>GetSelectedItem</a:t>
                  </a:r>
                  <a:endParaRPr lang="en-US" sz="1000" dirty="0"/>
                </a:p>
              </p:txBody>
            </p:sp>
          </p:grpSp>
          <p:cxnSp>
            <p:nvCxnSpPr>
              <p:cNvPr id="216" name="Straight Arrow Connector 215"/>
              <p:cNvCxnSpPr/>
              <p:nvPr/>
            </p:nvCxnSpPr>
            <p:spPr>
              <a:xfrm flipH="1">
                <a:off x="71406" y="3675219"/>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sp>
          <p:nvSpPr>
            <p:cNvPr id="214" name="TextBox 213"/>
            <p:cNvSpPr txBox="1"/>
            <p:nvPr/>
          </p:nvSpPr>
          <p:spPr>
            <a:xfrm>
              <a:off x="5295904" y="889139"/>
              <a:ext cx="919170" cy="246221"/>
            </a:xfrm>
            <a:prstGeom prst="rect">
              <a:avLst/>
            </a:prstGeom>
            <a:noFill/>
          </p:spPr>
          <p:txBody>
            <a:bodyPr wrap="square" rtlCol="0">
              <a:spAutoFit/>
            </a:bodyPr>
            <a:lstStyle/>
            <a:p>
              <a:pPr algn="r"/>
              <a:r>
                <a:rPr lang="en-GB" sz="1000" dirty="0" smtClean="0"/>
                <a:t>IDataItem</a:t>
              </a:r>
              <a:endParaRPr lang="en-US" sz="1000" dirty="0"/>
            </a:p>
          </p:txBody>
        </p:sp>
      </p:grpSp>
      <p:grpSp>
        <p:nvGrpSpPr>
          <p:cNvPr id="219" name="Group 218"/>
          <p:cNvGrpSpPr/>
          <p:nvPr/>
        </p:nvGrpSpPr>
        <p:grpSpPr>
          <a:xfrm>
            <a:off x="6429388" y="1468267"/>
            <a:ext cx="1643074" cy="460535"/>
            <a:chOff x="1500166" y="1142984"/>
            <a:chExt cx="1643074" cy="460535"/>
          </a:xfrm>
        </p:grpSpPr>
        <p:grpSp>
          <p:nvGrpSpPr>
            <p:cNvPr id="220" name="Group 44"/>
            <p:cNvGrpSpPr/>
            <p:nvPr/>
          </p:nvGrpSpPr>
          <p:grpSpPr>
            <a:xfrm>
              <a:off x="1500166" y="1142984"/>
              <a:ext cx="1643074" cy="246221"/>
              <a:chOff x="1500166" y="2571744"/>
              <a:chExt cx="1643074" cy="246221"/>
            </a:xfrm>
          </p:grpSpPr>
          <p:cxnSp>
            <p:nvCxnSpPr>
              <p:cNvPr id="224" name="Straight Arrow Connector 223"/>
              <p:cNvCxnSpPr/>
              <p:nvPr/>
            </p:nvCxnSpPr>
            <p:spPr>
              <a:xfrm>
                <a:off x="1500166" y="2786058"/>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225" name="TextBox 224"/>
              <p:cNvSpPr txBox="1"/>
              <p:nvPr/>
            </p:nvSpPr>
            <p:spPr>
              <a:xfrm>
                <a:off x="1785918" y="2571744"/>
                <a:ext cx="1285884" cy="246221"/>
              </a:xfrm>
              <a:prstGeom prst="rect">
                <a:avLst/>
              </a:prstGeom>
              <a:noFill/>
            </p:spPr>
            <p:txBody>
              <a:bodyPr wrap="square" rtlCol="0">
                <a:spAutoFit/>
              </a:bodyPr>
              <a:lstStyle/>
              <a:p>
                <a:pPr algn="r"/>
                <a:r>
                  <a:rPr lang="en-GB" sz="1000" dirty="0" err="1" smtClean="0"/>
                  <a:t>GetSelectedItem</a:t>
                </a:r>
                <a:endParaRPr lang="en-US" sz="1000" dirty="0"/>
              </a:p>
            </p:txBody>
          </p:sp>
        </p:grpSp>
        <p:grpSp>
          <p:nvGrpSpPr>
            <p:cNvPr id="221" name="Group 52"/>
            <p:cNvGrpSpPr/>
            <p:nvPr/>
          </p:nvGrpSpPr>
          <p:grpSpPr>
            <a:xfrm>
              <a:off x="1500166" y="1357298"/>
              <a:ext cx="1643074" cy="246221"/>
              <a:chOff x="1500166" y="1357298"/>
              <a:chExt cx="1643074" cy="246221"/>
            </a:xfrm>
          </p:grpSpPr>
          <p:cxnSp>
            <p:nvCxnSpPr>
              <p:cNvPr id="222" name="Straight Arrow Connector 221"/>
              <p:cNvCxnSpPr/>
              <p:nvPr/>
            </p:nvCxnSpPr>
            <p:spPr>
              <a:xfrm flipH="1">
                <a:off x="1500166" y="1571611"/>
                <a:ext cx="164307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223" name="TextBox 222"/>
              <p:cNvSpPr txBox="1"/>
              <p:nvPr/>
            </p:nvSpPr>
            <p:spPr>
              <a:xfrm>
                <a:off x="1785918" y="1357298"/>
                <a:ext cx="1285884" cy="246221"/>
              </a:xfrm>
              <a:prstGeom prst="rect">
                <a:avLst/>
              </a:prstGeom>
              <a:noFill/>
            </p:spPr>
            <p:txBody>
              <a:bodyPr wrap="square" rtlCol="0">
                <a:spAutoFit/>
              </a:bodyPr>
              <a:lstStyle/>
              <a:p>
                <a:pPr algn="r"/>
                <a:r>
                  <a:rPr lang="en-GB" sz="1000" dirty="0" smtClean="0"/>
                  <a:t>IDataItem</a:t>
                </a:r>
                <a:endParaRPr lang="en-US" sz="1000" dirty="0"/>
              </a:p>
            </p:txBody>
          </p:sp>
        </p:grpSp>
      </p:gr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p:nvPr/>
        </p:nvGrpSpPr>
        <p:grpSpPr>
          <a:xfrm>
            <a:off x="642910" y="642918"/>
            <a:ext cx="4572032" cy="2928958"/>
            <a:chOff x="428596" y="500042"/>
            <a:chExt cx="4942737" cy="3539158"/>
          </a:xfrm>
        </p:grpSpPr>
        <p:sp>
          <p:nvSpPr>
            <p:cNvPr id="5" name="Rounded Rectangle 4"/>
            <p:cNvSpPr/>
            <p:nvPr/>
          </p:nvSpPr>
          <p:spPr>
            <a:xfrm>
              <a:off x="428596" y="500042"/>
              <a:ext cx="4942737" cy="3539158"/>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TextBox 5"/>
            <p:cNvSpPr txBox="1"/>
            <p:nvPr/>
          </p:nvSpPr>
          <p:spPr>
            <a:xfrm>
              <a:off x="865685" y="500044"/>
              <a:ext cx="2420431" cy="316112"/>
            </a:xfrm>
            <a:prstGeom prst="rect">
              <a:avLst/>
            </a:prstGeom>
            <a:noFill/>
          </p:spPr>
          <p:txBody>
            <a:bodyPr wrap="square" rtlCol="0">
              <a:spAutoFit/>
            </a:bodyPr>
            <a:lstStyle/>
            <a:p>
              <a:r>
                <a:rPr lang="en-GB" sz="1100" dirty="0" err="1" smtClean="0">
                  <a:solidFill>
                    <a:schemeClr val="accent3">
                      <a:lumMod val="75000"/>
                    </a:schemeClr>
                  </a:solidFill>
                </a:rPr>
                <a:t>Smart.Platform.View.ASPNET</a:t>
              </a:r>
              <a:endParaRPr lang="en-GB" sz="1100" dirty="0" smtClean="0">
                <a:solidFill>
                  <a:schemeClr val="accent3">
                    <a:lumMod val="75000"/>
                  </a:schemeClr>
                </a:solidFill>
              </a:endParaRPr>
            </a:p>
          </p:txBody>
        </p:sp>
      </p:gr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p:nvPr/>
        </p:nvGrpSpPr>
        <p:grpSpPr>
          <a:xfrm>
            <a:off x="642910" y="642918"/>
            <a:ext cx="4572032" cy="2143140"/>
            <a:chOff x="428596" y="500042"/>
            <a:chExt cx="4942737" cy="2589628"/>
          </a:xfrm>
        </p:grpSpPr>
        <p:sp>
          <p:nvSpPr>
            <p:cNvPr id="5" name="Rounded Rectangle 4"/>
            <p:cNvSpPr/>
            <p:nvPr/>
          </p:nvSpPr>
          <p:spPr>
            <a:xfrm>
              <a:off x="428596" y="500042"/>
              <a:ext cx="4942737" cy="2589628"/>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TextBox 5"/>
            <p:cNvSpPr txBox="1"/>
            <p:nvPr/>
          </p:nvSpPr>
          <p:spPr>
            <a:xfrm>
              <a:off x="865685" y="500044"/>
              <a:ext cx="2420431" cy="316112"/>
            </a:xfrm>
            <a:prstGeom prst="rect">
              <a:avLst/>
            </a:prstGeom>
            <a:noFill/>
          </p:spPr>
          <p:txBody>
            <a:bodyPr wrap="square" rtlCol="0">
              <a:spAutoFit/>
            </a:bodyPr>
            <a:lstStyle/>
            <a:p>
              <a:r>
                <a:rPr lang="en-GB" sz="1100" dirty="0" err="1" smtClean="0">
                  <a:solidFill>
                    <a:schemeClr val="accent3">
                      <a:lumMod val="75000"/>
                    </a:schemeClr>
                  </a:solidFill>
                </a:rPr>
                <a:t>Smart.Platform.View.WinForms</a:t>
              </a:r>
              <a:endParaRPr lang="en-GB" sz="1100" dirty="0" smtClean="0">
                <a:solidFill>
                  <a:schemeClr val="accent3">
                    <a:lumMod val="75000"/>
                  </a:schemeClr>
                </a:solidFill>
              </a:endParaRPr>
            </a:p>
          </p:txBody>
        </p:sp>
      </p:grpSp>
      <p:pic>
        <p:nvPicPr>
          <p:cNvPr id="1026" name="Picture 2" descr="C:\Documents and Settings\Dave\Desktop\collection.png"/>
          <p:cNvPicPr>
            <a:picLocks noChangeAspect="1" noChangeArrowheads="1"/>
          </p:cNvPicPr>
          <p:nvPr/>
        </p:nvPicPr>
        <p:blipFill>
          <a:blip r:embed="rId2"/>
          <a:srcRect/>
          <a:stretch>
            <a:fillRect/>
          </a:stretch>
        </p:blipFill>
        <p:spPr bwMode="auto">
          <a:xfrm>
            <a:off x="928662" y="1000108"/>
            <a:ext cx="1875248" cy="1643074"/>
          </a:xfrm>
          <a:prstGeom prst="rect">
            <a:avLst/>
          </a:prstGeom>
          <a:noFill/>
        </p:spPr>
      </p:pic>
      <p:pic>
        <p:nvPicPr>
          <p:cNvPr id="1027" name="Picture 3" descr="C:\Documents and Settings\Dave\Desktop\item.png"/>
          <p:cNvPicPr>
            <a:picLocks noChangeAspect="1" noChangeArrowheads="1"/>
          </p:cNvPicPr>
          <p:nvPr/>
        </p:nvPicPr>
        <p:blipFill>
          <a:blip r:embed="rId3"/>
          <a:srcRect/>
          <a:stretch>
            <a:fillRect/>
          </a:stretch>
        </p:blipFill>
        <p:spPr bwMode="auto">
          <a:xfrm>
            <a:off x="2928926" y="1000108"/>
            <a:ext cx="1516491" cy="1428760"/>
          </a:xfrm>
          <a:prstGeom prst="rect">
            <a:avLst/>
          </a:prstGeom>
          <a:noFill/>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4"/>
          <p:cNvGrpSpPr/>
          <p:nvPr/>
        </p:nvGrpSpPr>
        <p:grpSpPr>
          <a:xfrm>
            <a:off x="2214546" y="1785926"/>
            <a:ext cx="4786346" cy="2428892"/>
            <a:chOff x="428596" y="500042"/>
            <a:chExt cx="5174428" cy="2934911"/>
          </a:xfrm>
        </p:grpSpPr>
        <p:sp>
          <p:nvSpPr>
            <p:cNvPr id="5" name="Rounded Rectangle 4"/>
            <p:cNvSpPr/>
            <p:nvPr/>
          </p:nvSpPr>
          <p:spPr>
            <a:xfrm>
              <a:off x="428596" y="500042"/>
              <a:ext cx="5174428" cy="2934911"/>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TextBox 5"/>
            <p:cNvSpPr txBox="1"/>
            <p:nvPr/>
          </p:nvSpPr>
          <p:spPr>
            <a:xfrm>
              <a:off x="633994" y="500044"/>
              <a:ext cx="3347195" cy="316112"/>
            </a:xfrm>
            <a:prstGeom prst="rect">
              <a:avLst/>
            </a:prstGeom>
            <a:noFill/>
          </p:spPr>
          <p:txBody>
            <a:bodyPr wrap="square" rtlCol="0">
              <a:spAutoFit/>
            </a:bodyPr>
            <a:lstStyle/>
            <a:p>
              <a:r>
                <a:rPr lang="en-GB" sz="1100" dirty="0" err="1" smtClean="0">
                  <a:solidFill>
                    <a:schemeClr val="accent3">
                      <a:lumMod val="75000"/>
                    </a:schemeClr>
                  </a:solidFill>
                </a:rPr>
                <a:t>Smart.Platform.Web.UI.WebControls</a:t>
              </a:r>
              <a:endParaRPr lang="en-GB" sz="1100" dirty="0" smtClean="0">
                <a:solidFill>
                  <a:schemeClr val="accent3">
                    <a:lumMod val="75000"/>
                  </a:schemeClr>
                </a:solidFill>
              </a:endParaRPr>
            </a:p>
          </p:txBody>
        </p:sp>
      </p:grpSp>
      <p:sp>
        <p:nvSpPr>
          <p:cNvPr id="23" name="Round Diagonal Corner Rectangle 22"/>
          <p:cNvSpPr/>
          <p:nvPr/>
        </p:nvSpPr>
        <p:spPr>
          <a:xfrm>
            <a:off x="2643174" y="2285992"/>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a:t>
            </a:r>
            <a:endParaRPr lang="en-GB" sz="1000" dirty="0" smtClean="0">
              <a:solidFill>
                <a:schemeClr val="tx1"/>
              </a:solidFill>
            </a:endParaRPr>
          </a:p>
          <a:p>
            <a:pPr algn="ctr"/>
            <a:r>
              <a:rPr lang="en-GB" sz="1000" dirty="0" smtClean="0">
                <a:solidFill>
                  <a:schemeClr val="tx1"/>
                </a:solidFill>
              </a:rPr>
              <a:t>Menu</a:t>
            </a:r>
            <a:endParaRPr lang="en-US" sz="1000" dirty="0">
              <a:solidFill>
                <a:schemeClr val="tx1"/>
              </a:solidFill>
            </a:endParaRPr>
          </a:p>
        </p:txBody>
      </p:sp>
      <p:sp>
        <p:nvSpPr>
          <p:cNvPr id="24" name="Round Diagonal Corner Rectangle 23"/>
          <p:cNvSpPr/>
          <p:nvPr/>
        </p:nvSpPr>
        <p:spPr>
          <a:xfrm>
            <a:off x="1000100" y="214311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UserControl</a:t>
            </a:r>
            <a:endParaRPr lang="en-US" sz="1000" dirty="0">
              <a:solidFill>
                <a:schemeClr val="tx1"/>
              </a:solidFill>
            </a:endParaRPr>
          </a:p>
        </p:txBody>
      </p:sp>
      <p:grpSp>
        <p:nvGrpSpPr>
          <p:cNvPr id="13" name="Group 48"/>
          <p:cNvGrpSpPr/>
          <p:nvPr/>
        </p:nvGrpSpPr>
        <p:grpSpPr>
          <a:xfrm>
            <a:off x="2571736" y="2643182"/>
            <a:ext cx="428628" cy="714380"/>
            <a:chOff x="5464181" y="3036885"/>
            <a:chExt cx="428628" cy="714380"/>
          </a:xfrm>
          <a:effectLst>
            <a:outerShdw blurRad="50800" dist="38100" dir="2700000" algn="tl" rotWithShape="0">
              <a:prstClr val="black">
                <a:alpha val="40000"/>
              </a:prstClr>
            </a:outerShdw>
          </a:effectLst>
        </p:grpSpPr>
        <p:grpSp>
          <p:nvGrpSpPr>
            <p:cNvPr id="14" name="Group 50"/>
            <p:cNvGrpSpPr/>
            <p:nvPr/>
          </p:nvGrpSpPr>
          <p:grpSpPr>
            <a:xfrm>
              <a:off x="5749933" y="3037679"/>
              <a:ext cx="142876" cy="713586"/>
              <a:chOff x="4286248" y="1929596"/>
              <a:chExt cx="142876" cy="713586"/>
            </a:xfrm>
          </p:grpSpPr>
          <p:sp>
            <p:nvSpPr>
              <p:cNvPr id="46" name="Diamond 45"/>
              <p:cNvSpPr/>
              <p:nvPr/>
            </p:nvSpPr>
            <p:spPr>
              <a:xfrm>
                <a:off x="4286248" y="2500306"/>
                <a:ext cx="142876" cy="14287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p:nvCxnSpPr>
            <p:spPr>
              <a:xfrm rot="5400000" flipH="1" flipV="1">
                <a:off x="4036215" y="2250273"/>
                <a:ext cx="642942"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5464181" y="3036885"/>
              <a:ext cx="428628" cy="246221"/>
            </a:xfrm>
            <a:prstGeom prst="rect">
              <a:avLst/>
            </a:prstGeom>
            <a:noFill/>
          </p:spPr>
          <p:txBody>
            <a:bodyPr wrap="square" rtlCol="0">
              <a:spAutoFit/>
            </a:bodyPr>
            <a:lstStyle/>
            <a:p>
              <a:r>
                <a:rPr lang="en-GB" sz="1000" dirty="0" smtClean="0"/>
                <a:t>1..1</a:t>
              </a:r>
            </a:p>
          </p:txBody>
        </p:sp>
      </p:grpSp>
      <p:cxnSp>
        <p:nvCxnSpPr>
          <p:cNvPr id="56" name="Straight Arrow Connector 55"/>
          <p:cNvCxnSpPr/>
          <p:nvPr/>
        </p:nvCxnSpPr>
        <p:spPr>
          <a:xfrm rot="10800000">
            <a:off x="2000232" y="2357430"/>
            <a:ext cx="641354" cy="1588"/>
          </a:xfrm>
          <a:prstGeom prst="straightConnector1">
            <a:avLst/>
          </a:prstGeom>
          <a:ln>
            <a:headEnd type="none"/>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Round Diagonal Corner Rectangle 33"/>
          <p:cNvSpPr/>
          <p:nvPr/>
        </p:nvSpPr>
        <p:spPr>
          <a:xfrm>
            <a:off x="5286380" y="2714620"/>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a:t>
            </a:r>
            <a:endParaRPr lang="en-GB" sz="1000" dirty="0" smtClean="0">
              <a:solidFill>
                <a:schemeClr val="tx1"/>
              </a:solidFill>
            </a:endParaRPr>
          </a:p>
          <a:p>
            <a:pPr algn="ctr"/>
            <a:r>
              <a:rPr lang="en-GB" sz="1000" dirty="0" err="1" smtClean="0">
                <a:solidFill>
                  <a:schemeClr val="tx1"/>
                </a:solidFill>
              </a:rPr>
              <a:t>MenuItemSeparator</a:t>
            </a:r>
            <a:endParaRPr lang="en-US" sz="1000" dirty="0">
              <a:solidFill>
                <a:schemeClr val="tx1"/>
              </a:solidFill>
            </a:endParaRPr>
          </a:p>
        </p:txBody>
      </p:sp>
      <p:sp>
        <p:nvSpPr>
          <p:cNvPr id="41" name="Round Diagonal Corner Rectangle 40"/>
          <p:cNvSpPr/>
          <p:nvPr/>
        </p:nvSpPr>
        <p:spPr>
          <a:xfrm>
            <a:off x="5286380" y="2000240"/>
            <a:ext cx="1500198" cy="428628"/>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solidFill>
                  <a:schemeClr val="tx1"/>
                </a:solidFill>
              </a:rPr>
              <a:t>Delegate:</a:t>
            </a:r>
            <a:r>
              <a:rPr lang="en-GB" sz="1000" dirty="0" smtClean="0">
                <a:solidFill>
                  <a:schemeClr val="tx1"/>
                </a:solidFill>
              </a:rPr>
              <a:t> </a:t>
            </a:r>
            <a:r>
              <a:rPr lang="en-GB" sz="1000" dirty="0" err="1" smtClean="0">
                <a:solidFill>
                  <a:schemeClr val="tx1"/>
                </a:solidFill>
              </a:rPr>
              <a:t>BreadCrumb</a:t>
            </a:r>
            <a:endParaRPr lang="en-GB" sz="1000" dirty="0" smtClean="0">
              <a:solidFill>
                <a:schemeClr val="tx1"/>
              </a:solidFill>
            </a:endParaRPr>
          </a:p>
          <a:p>
            <a:pPr algn="ctr"/>
            <a:r>
              <a:rPr lang="en-GB" sz="1000" dirty="0" err="1" smtClean="0">
                <a:solidFill>
                  <a:schemeClr val="tx1"/>
                </a:solidFill>
              </a:rPr>
              <a:t>MenuItemEventHandler</a:t>
            </a:r>
            <a:endParaRPr lang="en-US" sz="1000" dirty="0">
              <a:solidFill>
                <a:schemeClr val="tx1"/>
              </a:solidFill>
            </a:endParaRPr>
          </a:p>
        </p:txBody>
      </p:sp>
      <p:sp>
        <p:nvSpPr>
          <p:cNvPr id="50" name="TextBox 49"/>
          <p:cNvSpPr txBox="1"/>
          <p:nvPr/>
        </p:nvSpPr>
        <p:spPr>
          <a:xfrm>
            <a:off x="2857488" y="2071678"/>
            <a:ext cx="1000132" cy="246221"/>
          </a:xfrm>
          <a:prstGeom prst="rect">
            <a:avLst/>
          </a:prstGeom>
          <a:noFill/>
        </p:spPr>
        <p:txBody>
          <a:bodyPr wrap="square" rtlCol="0">
            <a:spAutoFit/>
          </a:bodyPr>
          <a:lstStyle/>
          <a:p>
            <a:r>
              <a:rPr lang="en-US" sz="1000" b="1" dirty="0" smtClean="0">
                <a:solidFill>
                  <a:srgbClr val="0000FF"/>
                </a:solidFill>
              </a:rPr>
              <a:t>Events:</a:t>
            </a:r>
            <a:r>
              <a:rPr lang="en-US" sz="1000" dirty="0" smtClean="0">
                <a:solidFill>
                  <a:srgbClr val="0000FF"/>
                </a:solidFill>
              </a:rPr>
              <a:t> Clicked</a:t>
            </a:r>
            <a:endParaRPr lang="en-US" sz="1000" dirty="0">
              <a:solidFill>
                <a:srgbClr val="0000FF"/>
              </a:solidFill>
            </a:endParaRPr>
          </a:p>
        </p:txBody>
      </p:sp>
      <p:grpSp>
        <p:nvGrpSpPr>
          <p:cNvPr id="86" name="Group 85"/>
          <p:cNvGrpSpPr/>
          <p:nvPr/>
        </p:nvGrpSpPr>
        <p:grpSpPr>
          <a:xfrm>
            <a:off x="3929058" y="3286124"/>
            <a:ext cx="2643206" cy="785818"/>
            <a:chOff x="3428992" y="3643314"/>
            <a:chExt cx="2643206" cy="785818"/>
          </a:xfrm>
        </p:grpSpPr>
        <p:sp>
          <p:nvSpPr>
            <p:cNvPr id="33" name="Round Diagonal Corner Rectangle 32"/>
            <p:cNvSpPr/>
            <p:nvPr/>
          </p:nvSpPr>
          <p:spPr>
            <a:xfrm>
              <a:off x="4786314" y="3857628"/>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a:t>
              </a:r>
              <a:endParaRPr lang="en-GB" sz="1000" dirty="0" smtClean="0">
                <a:solidFill>
                  <a:schemeClr val="tx1"/>
                </a:solidFill>
              </a:endParaRPr>
            </a:p>
            <a:p>
              <a:pPr algn="ctr"/>
              <a:r>
                <a:rPr lang="en-GB" sz="1000" dirty="0" err="1" smtClean="0">
                  <a:solidFill>
                    <a:schemeClr val="tx1"/>
                  </a:solidFill>
                </a:rPr>
                <a:t>MenuItem</a:t>
              </a:r>
              <a:endParaRPr lang="en-US" sz="1000" dirty="0">
                <a:solidFill>
                  <a:schemeClr val="tx1"/>
                </a:solidFill>
              </a:endParaRPr>
            </a:p>
          </p:txBody>
        </p:sp>
        <p:sp>
          <p:nvSpPr>
            <p:cNvPr id="66" name="TextBox 65"/>
            <p:cNvSpPr txBox="1"/>
            <p:nvPr/>
          </p:nvSpPr>
          <p:spPr>
            <a:xfrm>
              <a:off x="4429124" y="3643314"/>
              <a:ext cx="1214446" cy="246221"/>
            </a:xfrm>
            <a:prstGeom prst="rect">
              <a:avLst/>
            </a:prstGeom>
            <a:noFill/>
          </p:spPr>
          <p:txBody>
            <a:bodyPr wrap="square" rtlCol="0">
              <a:spAutoFit/>
            </a:bodyPr>
            <a:lstStyle/>
            <a:p>
              <a:r>
                <a:rPr lang="en-US" sz="1000" b="1" dirty="0" smtClean="0">
                  <a:solidFill>
                    <a:srgbClr val="0000FF"/>
                  </a:solidFill>
                </a:rPr>
                <a:t>Events:</a:t>
              </a:r>
              <a:r>
                <a:rPr lang="en-US" sz="1000" dirty="0" smtClean="0">
                  <a:solidFill>
                    <a:srgbClr val="0000FF"/>
                  </a:solidFill>
                </a:rPr>
                <a:t> Clicked</a:t>
              </a:r>
              <a:endParaRPr lang="en-US" sz="1000" dirty="0">
                <a:solidFill>
                  <a:srgbClr val="0000FF"/>
                </a:solidFill>
              </a:endParaRPr>
            </a:p>
          </p:txBody>
        </p:sp>
        <p:grpSp>
          <p:nvGrpSpPr>
            <p:cNvPr id="71" name="Group 70"/>
            <p:cNvGrpSpPr/>
            <p:nvPr/>
          </p:nvGrpSpPr>
          <p:grpSpPr>
            <a:xfrm>
              <a:off x="3428992" y="3825721"/>
              <a:ext cx="1785950" cy="603411"/>
              <a:chOff x="1357290" y="3754283"/>
              <a:chExt cx="1785950" cy="603411"/>
            </a:xfrm>
          </p:grpSpPr>
          <p:grpSp>
            <p:nvGrpSpPr>
              <p:cNvPr id="72" name="Group 41"/>
              <p:cNvGrpSpPr/>
              <p:nvPr/>
            </p:nvGrpSpPr>
            <p:grpSpPr>
              <a:xfrm>
                <a:off x="2285984" y="3754283"/>
                <a:ext cx="857256" cy="603411"/>
                <a:chOff x="3857620" y="3539969"/>
                <a:chExt cx="857256" cy="603411"/>
              </a:xfrm>
            </p:grpSpPr>
            <p:pic>
              <p:nvPicPr>
                <p:cNvPr id="78" name="Picture 5" descr="C:\Documents and Settings\Dave\Desktop\Copy of f1.PNG"/>
                <p:cNvPicPr>
                  <a:picLocks noChangeAspect="1" noChangeArrowheads="1"/>
                </p:cNvPicPr>
                <p:nvPr/>
              </p:nvPicPr>
              <p:blipFill>
                <a:blip r:embed="rId2"/>
                <a:srcRect/>
                <a:stretch>
                  <a:fillRect/>
                </a:stretch>
              </p:blipFill>
              <p:spPr bwMode="auto">
                <a:xfrm>
                  <a:off x="4143372" y="3539969"/>
                  <a:ext cx="235644" cy="444730"/>
                </a:xfrm>
                <a:prstGeom prst="rect">
                  <a:avLst/>
                </a:prstGeom>
                <a:noFill/>
                <a:effectLst>
                  <a:outerShdw blurRad="50800" dist="38100" dir="2700000" algn="tl" rotWithShape="0">
                    <a:prstClr val="black">
                      <a:alpha val="40000"/>
                    </a:prstClr>
                  </a:outerShdw>
                  <a:reflection blurRad="6350" stA="52000" endA="300" endPos="35000" dir="5400000" sy="-100000" algn="bl" rotWithShape="0"/>
                </a:effectLst>
              </p:spPr>
            </p:pic>
            <p:sp>
              <p:nvSpPr>
                <p:cNvPr id="79" name="TextBox 78"/>
                <p:cNvSpPr txBox="1"/>
                <p:nvPr/>
              </p:nvSpPr>
              <p:spPr>
                <a:xfrm>
                  <a:off x="3857620" y="3897159"/>
                  <a:ext cx="857256" cy="246221"/>
                </a:xfrm>
                <a:prstGeom prst="rect">
                  <a:avLst/>
                </a:prstGeom>
                <a:noFill/>
              </p:spPr>
              <p:txBody>
                <a:bodyPr wrap="square" rtlCol="0">
                  <a:spAutoFit/>
                </a:bodyPr>
                <a:lstStyle/>
                <a:p>
                  <a:pPr algn="ctr"/>
                  <a:r>
                    <a:rPr lang="en-GB" sz="1000" b="1" dirty="0" smtClean="0">
                      <a:solidFill>
                        <a:srgbClr val="CC0000"/>
                      </a:solidFill>
                    </a:rPr>
                    <a:t>Events</a:t>
                  </a:r>
                  <a:endParaRPr lang="en-US" sz="1000" b="1" dirty="0">
                    <a:solidFill>
                      <a:srgbClr val="CC0000"/>
                    </a:solidFill>
                  </a:endParaRPr>
                </a:p>
              </p:txBody>
            </p:sp>
          </p:grpSp>
          <p:cxnSp>
            <p:nvCxnSpPr>
              <p:cNvPr id="76" name="Straight Arrow Connector 75"/>
              <p:cNvCxnSpPr/>
              <p:nvPr/>
            </p:nvCxnSpPr>
            <p:spPr>
              <a:xfrm rot="10800000">
                <a:off x="1357290" y="3929066"/>
                <a:ext cx="1143008" cy="1588"/>
              </a:xfrm>
              <a:prstGeom prst="straightConnector1">
                <a:avLst/>
              </a:prstGeom>
              <a:ln>
                <a:solidFill>
                  <a:srgbClr val="CC0000"/>
                </a:solidFill>
                <a:prstDash val="dash"/>
                <a:headEnd type="none" w="lg" len="lg"/>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81" name="Group 41"/>
          <p:cNvGrpSpPr/>
          <p:nvPr/>
        </p:nvGrpSpPr>
        <p:grpSpPr>
          <a:xfrm>
            <a:off x="2285984" y="2071678"/>
            <a:ext cx="857256" cy="603411"/>
            <a:chOff x="3714744" y="3643314"/>
            <a:chExt cx="857256" cy="603411"/>
          </a:xfrm>
        </p:grpSpPr>
        <p:pic>
          <p:nvPicPr>
            <p:cNvPr id="83" name="Picture 5" descr="C:\Documents and Settings\Dave\Desktop\Copy of f1.PNG"/>
            <p:cNvPicPr>
              <a:picLocks noChangeAspect="1" noChangeArrowheads="1"/>
            </p:cNvPicPr>
            <p:nvPr/>
          </p:nvPicPr>
          <p:blipFill>
            <a:blip r:embed="rId2"/>
            <a:srcRect/>
            <a:stretch>
              <a:fillRect/>
            </a:stretch>
          </p:blipFill>
          <p:spPr bwMode="auto">
            <a:xfrm>
              <a:off x="4000496" y="3643314"/>
              <a:ext cx="235644" cy="444730"/>
            </a:xfrm>
            <a:prstGeom prst="rect">
              <a:avLst/>
            </a:prstGeom>
            <a:noFill/>
            <a:effectLst>
              <a:outerShdw blurRad="50800" dist="38100" dir="2700000" algn="tl" rotWithShape="0">
                <a:prstClr val="black">
                  <a:alpha val="40000"/>
                </a:prstClr>
              </a:outerShdw>
              <a:reflection blurRad="6350" stA="52000" endA="300" endPos="35000" dir="5400000" sy="-100000" algn="bl" rotWithShape="0"/>
            </a:effectLst>
          </p:spPr>
        </p:pic>
        <p:sp>
          <p:nvSpPr>
            <p:cNvPr id="84" name="TextBox 83"/>
            <p:cNvSpPr txBox="1"/>
            <p:nvPr/>
          </p:nvSpPr>
          <p:spPr>
            <a:xfrm>
              <a:off x="3714744" y="4000504"/>
              <a:ext cx="857256" cy="246221"/>
            </a:xfrm>
            <a:prstGeom prst="rect">
              <a:avLst/>
            </a:prstGeom>
            <a:noFill/>
          </p:spPr>
          <p:txBody>
            <a:bodyPr wrap="square" rtlCol="0">
              <a:spAutoFit/>
            </a:bodyPr>
            <a:lstStyle/>
            <a:p>
              <a:pPr algn="ctr"/>
              <a:r>
                <a:rPr lang="en-GB" sz="1000" b="1" dirty="0" smtClean="0">
                  <a:solidFill>
                    <a:srgbClr val="CC0000"/>
                  </a:solidFill>
                </a:rPr>
                <a:t>Events</a:t>
              </a:r>
              <a:endParaRPr lang="en-US" sz="1000" b="1" dirty="0">
                <a:solidFill>
                  <a:srgbClr val="CC0000"/>
                </a:solidFill>
              </a:endParaRPr>
            </a:p>
          </p:txBody>
        </p:sp>
      </p:grpSp>
      <p:cxnSp>
        <p:nvCxnSpPr>
          <p:cNvPr id="54" name="Straight Arrow Connector 53"/>
          <p:cNvCxnSpPr/>
          <p:nvPr/>
        </p:nvCxnSpPr>
        <p:spPr>
          <a:xfrm rot="5400000" flipH="1" flipV="1">
            <a:off x="3394068" y="2749545"/>
            <a:ext cx="214313" cy="1588"/>
          </a:xfrm>
          <a:prstGeom prst="straightConnector1">
            <a:avLst/>
          </a:prstGeom>
          <a:ln>
            <a:solidFill>
              <a:srgbClr val="CC0000"/>
            </a:solidFill>
            <a:prstDash val="dash"/>
            <a:headEnd type="none" w="lg" len="lg"/>
            <a:tailEnd type="arrow" w="lg" len="lg"/>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2182639" y="2857497"/>
            <a:ext cx="1746419" cy="928693"/>
            <a:chOff x="253813" y="2571744"/>
            <a:chExt cx="1746419" cy="928693"/>
          </a:xfrm>
        </p:grpSpPr>
        <p:sp>
          <p:nvSpPr>
            <p:cNvPr id="35" name="Round Diagonal Corner Rectangle 34"/>
            <p:cNvSpPr/>
            <p:nvPr/>
          </p:nvSpPr>
          <p:spPr>
            <a:xfrm>
              <a:off x="714348" y="3071810"/>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a:t>
              </a:r>
              <a:endParaRPr lang="en-GB" sz="1000" dirty="0" smtClean="0">
                <a:solidFill>
                  <a:schemeClr val="tx1"/>
                </a:solidFill>
              </a:endParaRPr>
            </a:p>
            <a:p>
              <a:pPr algn="ctr"/>
              <a:r>
                <a:rPr lang="en-GB" sz="1000" dirty="0" err="1" smtClean="0">
                  <a:solidFill>
                    <a:schemeClr val="tx1"/>
                  </a:solidFill>
                </a:rPr>
                <a:t>MenuItemCollection</a:t>
              </a:r>
              <a:endParaRPr lang="en-US" sz="1000" dirty="0">
                <a:solidFill>
                  <a:schemeClr val="tx1"/>
                </a:solidFill>
              </a:endParaRPr>
            </a:p>
          </p:txBody>
        </p:sp>
        <p:grpSp>
          <p:nvGrpSpPr>
            <p:cNvPr id="59" name="Group 203"/>
            <p:cNvGrpSpPr/>
            <p:nvPr/>
          </p:nvGrpSpPr>
          <p:grpSpPr>
            <a:xfrm>
              <a:off x="253813" y="2571744"/>
              <a:ext cx="460535" cy="928693"/>
              <a:chOff x="4825844" y="357167"/>
              <a:chExt cx="460535" cy="928693"/>
            </a:xfrm>
          </p:grpSpPr>
          <p:cxnSp>
            <p:nvCxnSpPr>
              <p:cNvPr id="63" name="Straight Arrow Connector 62"/>
              <p:cNvCxnSpPr/>
              <p:nvPr/>
            </p:nvCxnSpPr>
            <p:spPr>
              <a:xfrm>
                <a:off x="5072065" y="1069958"/>
                <a:ext cx="214314" cy="1588"/>
              </a:xfrm>
              <a:prstGeom prst="straightConnector1">
                <a:avLst/>
              </a:prstGeom>
              <a:ln>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rot="16200000">
                <a:off x="4484608" y="698403"/>
                <a:ext cx="928693" cy="246221"/>
              </a:xfrm>
              <a:prstGeom prst="rect">
                <a:avLst/>
              </a:prstGeom>
              <a:noFill/>
            </p:spPr>
            <p:txBody>
              <a:bodyPr wrap="square" rtlCol="0">
                <a:spAutoFit/>
              </a:bodyPr>
              <a:lstStyle/>
              <a:p>
                <a:r>
                  <a:rPr lang="en-US" sz="1000" dirty="0" err="1" smtClean="0"/>
                  <a:t>IEnumerable</a:t>
                </a:r>
                <a:endParaRPr lang="en-US" sz="1000" dirty="0"/>
              </a:p>
            </p:txBody>
          </p:sp>
        </p:grpSp>
      </p:grpSp>
      <p:cxnSp>
        <p:nvCxnSpPr>
          <p:cNvPr id="93" name="Straight Arrow Connector 92"/>
          <p:cNvCxnSpPr/>
          <p:nvPr/>
        </p:nvCxnSpPr>
        <p:spPr>
          <a:xfrm rot="10800000">
            <a:off x="3500432" y="2857496"/>
            <a:ext cx="500065" cy="1588"/>
          </a:xfrm>
          <a:prstGeom prst="straightConnector1">
            <a:avLst/>
          </a:prstGeom>
          <a:ln>
            <a:solidFill>
              <a:srgbClr val="CC0000"/>
            </a:solidFill>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rot="5400000" flipH="1" flipV="1">
            <a:off x="3894134" y="2963859"/>
            <a:ext cx="214313" cy="1588"/>
          </a:xfrm>
          <a:prstGeom prst="straightConnector1">
            <a:avLst/>
          </a:prstGeom>
          <a:ln>
            <a:solidFill>
              <a:srgbClr val="CC0000"/>
            </a:solidFill>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3286116" y="3714752"/>
            <a:ext cx="2428892" cy="430216"/>
            <a:chOff x="2643174" y="3714752"/>
            <a:chExt cx="2428892" cy="430216"/>
          </a:xfrm>
          <a:effectLst>
            <a:outerShdw blurRad="50800" dist="38100" dir="2700000" algn="tl" rotWithShape="0">
              <a:prstClr val="black">
                <a:alpha val="40000"/>
              </a:prstClr>
            </a:outerShdw>
          </a:effectLst>
        </p:grpSpPr>
        <p:grpSp>
          <p:nvGrpSpPr>
            <p:cNvPr id="51" name="Group 48"/>
            <p:cNvGrpSpPr/>
            <p:nvPr/>
          </p:nvGrpSpPr>
          <p:grpSpPr>
            <a:xfrm>
              <a:off x="2643174" y="3714752"/>
              <a:ext cx="2428892" cy="428628"/>
              <a:chOff x="5464181" y="3251199"/>
              <a:chExt cx="2428892" cy="428628"/>
            </a:xfrm>
            <a:effectLst>
              <a:outerShdw blurRad="50800" dist="38100" dir="2700000" algn="tl" rotWithShape="0">
                <a:prstClr val="black">
                  <a:alpha val="40000"/>
                </a:prstClr>
              </a:outerShdw>
            </a:effectLst>
          </p:grpSpPr>
          <p:grpSp>
            <p:nvGrpSpPr>
              <p:cNvPr id="52" name="Group 50"/>
              <p:cNvGrpSpPr/>
              <p:nvPr/>
            </p:nvGrpSpPr>
            <p:grpSpPr>
              <a:xfrm>
                <a:off x="5821371" y="3251199"/>
                <a:ext cx="2071702" cy="428628"/>
                <a:chOff x="4357686" y="2143116"/>
                <a:chExt cx="2071702" cy="428628"/>
              </a:xfrm>
            </p:grpSpPr>
            <p:sp>
              <p:nvSpPr>
                <p:cNvPr id="55" name="Diamond 54"/>
                <p:cNvSpPr/>
                <p:nvPr/>
              </p:nvSpPr>
              <p:spPr>
                <a:xfrm>
                  <a:off x="6286512" y="2285992"/>
                  <a:ext cx="142876" cy="14287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p:nvPr/>
              </p:nvCxnSpPr>
              <p:spPr>
                <a:xfrm rot="5400000" flipH="1" flipV="1">
                  <a:off x="4144166" y="2356636"/>
                  <a:ext cx="428628"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5464181" y="3322637"/>
                <a:ext cx="428628" cy="246221"/>
              </a:xfrm>
              <a:prstGeom prst="rect">
                <a:avLst/>
              </a:prstGeom>
              <a:noFill/>
            </p:spPr>
            <p:txBody>
              <a:bodyPr wrap="square" rtlCol="0">
                <a:spAutoFit/>
              </a:bodyPr>
              <a:lstStyle/>
              <a:p>
                <a:r>
                  <a:rPr lang="en-GB" sz="1000" dirty="0" smtClean="0"/>
                  <a:t>1..*</a:t>
                </a:r>
              </a:p>
            </p:txBody>
          </p:sp>
        </p:grpSp>
        <p:cxnSp>
          <p:nvCxnSpPr>
            <p:cNvPr id="58" name="Straight Connector 57"/>
            <p:cNvCxnSpPr/>
            <p:nvPr/>
          </p:nvCxnSpPr>
          <p:spPr>
            <a:xfrm rot="5400000" flipH="1" flipV="1">
              <a:off x="4893471" y="4036223"/>
              <a:ext cx="21431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000364" y="4143380"/>
              <a:ext cx="2000264"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7" name="Group 106"/>
          <p:cNvGrpSpPr/>
          <p:nvPr/>
        </p:nvGrpSpPr>
        <p:grpSpPr>
          <a:xfrm>
            <a:off x="3643306" y="2468399"/>
            <a:ext cx="2500330" cy="1032039"/>
            <a:chOff x="3000364" y="2468399"/>
            <a:chExt cx="2500330" cy="1032039"/>
          </a:xfrm>
          <a:effectLst>
            <a:outerShdw blurRad="50800" dist="38100" dir="2700000" algn="tl" rotWithShape="0">
              <a:prstClr val="black">
                <a:alpha val="40000"/>
              </a:prstClr>
            </a:outerShdw>
          </a:effectLst>
        </p:grpSpPr>
        <p:cxnSp>
          <p:nvCxnSpPr>
            <p:cNvPr id="98" name="Straight Arrow Connector 97"/>
            <p:cNvCxnSpPr/>
            <p:nvPr/>
          </p:nvCxnSpPr>
          <p:spPr>
            <a:xfrm>
              <a:off x="3000364" y="2500306"/>
              <a:ext cx="785818" cy="1588"/>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grpSp>
          <p:nvGrpSpPr>
            <p:cNvPr id="106" name="Group 105"/>
            <p:cNvGrpSpPr/>
            <p:nvPr/>
          </p:nvGrpSpPr>
          <p:grpSpPr>
            <a:xfrm>
              <a:off x="3000364" y="2468399"/>
              <a:ext cx="2500330" cy="1032039"/>
              <a:chOff x="3000364" y="2468399"/>
              <a:chExt cx="2500330" cy="1032039"/>
            </a:xfrm>
          </p:grpSpPr>
          <p:grpSp>
            <p:nvGrpSpPr>
              <p:cNvPr id="77" name="Group 48"/>
              <p:cNvGrpSpPr/>
              <p:nvPr/>
            </p:nvGrpSpPr>
            <p:grpSpPr>
              <a:xfrm>
                <a:off x="3000364" y="2468399"/>
                <a:ext cx="2500330" cy="1032039"/>
                <a:chOff x="3392479" y="2719226"/>
                <a:chExt cx="2500330" cy="1032039"/>
              </a:xfrm>
              <a:effectLst>
                <a:outerShdw blurRad="50800" dist="38100" dir="2700000" algn="tl" rotWithShape="0">
                  <a:prstClr val="black">
                    <a:alpha val="40000"/>
                  </a:prstClr>
                </a:outerShdw>
              </a:effectLst>
            </p:grpSpPr>
            <p:grpSp>
              <p:nvGrpSpPr>
                <p:cNvPr id="80" name="Group 50"/>
                <p:cNvGrpSpPr/>
                <p:nvPr/>
              </p:nvGrpSpPr>
              <p:grpSpPr>
                <a:xfrm>
                  <a:off x="5749933" y="3466307"/>
                  <a:ext cx="142876" cy="284958"/>
                  <a:chOff x="4286248" y="2358224"/>
                  <a:chExt cx="142876" cy="284958"/>
                </a:xfrm>
              </p:grpSpPr>
              <p:sp>
                <p:nvSpPr>
                  <p:cNvPr id="85" name="Diamond 84"/>
                  <p:cNvSpPr/>
                  <p:nvPr/>
                </p:nvSpPr>
                <p:spPr>
                  <a:xfrm>
                    <a:off x="4286248" y="2500306"/>
                    <a:ext cx="142876" cy="14287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p:nvPr/>
                </p:nvCxnSpPr>
                <p:spPr>
                  <a:xfrm rot="5400000" flipH="1" flipV="1">
                    <a:off x="4250529" y="2464587"/>
                    <a:ext cx="214314"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3392479" y="2719226"/>
                  <a:ext cx="428628" cy="246221"/>
                </a:xfrm>
                <a:prstGeom prst="rect">
                  <a:avLst/>
                </a:prstGeom>
                <a:noFill/>
              </p:spPr>
              <p:txBody>
                <a:bodyPr wrap="square" rtlCol="0">
                  <a:spAutoFit/>
                </a:bodyPr>
                <a:lstStyle/>
                <a:p>
                  <a:r>
                    <a:rPr lang="en-GB" sz="1000" dirty="0" smtClean="0"/>
                    <a:t>1..*</a:t>
                  </a:r>
                </a:p>
              </p:txBody>
            </p:sp>
          </p:grpSp>
          <p:cxnSp>
            <p:nvCxnSpPr>
              <p:cNvPr id="97" name="Straight Arrow Connector 96"/>
              <p:cNvCxnSpPr/>
              <p:nvPr/>
            </p:nvCxnSpPr>
            <p:spPr>
              <a:xfrm>
                <a:off x="3786182" y="3214686"/>
                <a:ext cx="1643074" cy="1588"/>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rot="5400000" flipH="1" flipV="1">
                <a:off x="3429690" y="2856166"/>
                <a:ext cx="715014" cy="2027"/>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grpSp>
      </p:grpSp>
      <p:grpSp>
        <p:nvGrpSpPr>
          <p:cNvPr id="124" name="Group 123"/>
          <p:cNvGrpSpPr/>
          <p:nvPr/>
        </p:nvGrpSpPr>
        <p:grpSpPr>
          <a:xfrm>
            <a:off x="3643306" y="2143116"/>
            <a:ext cx="1643074" cy="857256"/>
            <a:chOff x="3000364" y="2143116"/>
            <a:chExt cx="1643074" cy="857256"/>
          </a:xfrm>
          <a:effectLst>
            <a:outerShdw blurRad="50800" dist="38100" dir="2700000" algn="tl" rotWithShape="0">
              <a:prstClr val="black">
                <a:alpha val="40000"/>
              </a:prstClr>
            </a:outerShdw>
          </a:effectLst>
        </p:grpSpPr>
        <p:cxnSp>
          <p:nvCxnSpPr>
            <p:cNvPr id="109" name="Straight Arrow Connector 108"/>
            <p:cNvCxnSpPr/>
            <p:nvPr/>
          </p:nvCxnSpPr>
          <p:spPr>
            <a:xfrm>
              <a:off x="3000364" y="2357430"/>
              <a:ext cx="928694" cy="1588"/>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grpSp>
          <p:nvGrpSpPr>
            <p:cNvPr id="110" name="Group 105"/>
            <p:cNvGrpSpPr/>
            <p:nvPr/>
          </p:nvGrpSpPr>
          <p:grpSpPr>
            <a:xfrm>
              <a:off x="3143240" y="2143116"/>
              <a:ext cx="1500198" cy="857256"/>
              <a:chOff x="3000364" y="2325523"/>
              <a:chExt cx="1500198" cy="857256"/>
            </a:xfrm>
          </p:grpSpPr>
          <p:grpSp>
            <p:nvGrpSpPr>
              <p:cNvPr id="111" name="Group 48"/>
              <p:cNvGrpSpPr/>
              <p:nvPr/>
            </p:nvGrpSpPr>
            <p:grpSpPr>
              <a:xfrm>
                <a:off x="3000364" y="2325523"/>
                <a:ext cx="1500198" cy="857256"/>
                <a:chOff x="3392479" y="2576350"/>
                <a:chExt cx="1500198" cy="857256"/>
              </a:xfrm>
              <a:effectLst>
                <a:outerShdw blurRad="50800" dist="38100" dir="2700000" algn="tl" rotWithShape="0">
                  <a:prstClr val="black">
                    <a:alpha val="40000"/>
                  </a:prstClr>
                </a:outerShdw>
              </a:effectLst>
            </p:grpSpPr>
            <p:sp>
              <p:nvSpPr>
                <p:cNvPr id="116" name="Diamond 115"/>
                <p:cNvSpPr/>
                <p:nvPr/>
              </p:nvSpPr>
              <p:spPr>
                <a:xfrm>
                  <a:off x="4749801" y="3290730"/>
                  <a:ext cx="142876" cy="14287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3392479" y="2576350"/>
                  <a:ext cx="428628" cy="246221"/>
                </a:xfrm>
                <a:prstGeom prst="rect">
                  <a:avLst/>
                </a:prstGeom>
                <a:noFill/>
              </p:spPr>
              <p:txBody>
                <a:bodyPr wrap="square" rtlCol="0">
                  <a:spAutoFit/>
                </a:bodyPr>
                <a:lstStyle/>
                <a:p>
                  <a:r>
                    <a:rPr lang="en-GB" sz="1000" dirty="0" smtClean="0"/>
                    <a:t>1..*</a:t>
                  </a:r>
                </a:p>
              </p:txBody>
            </p:sp>
          </p:grpSp>
          <p:cxnSp>
            <p:nvCxnSpPr>
              <p:cNvPr id="112" name="Straight Arrow Connector 111"/>
              <p:cNvCxnSpPr/>
              <p:nvPr/>
            </p:nvCxnSpPr>
            <p:spPr>
              <a:xfrm>
                <a:off x="3786182" y="3111341"/>
                <a:ext cx="714380" cy="1588"/>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rot="16200000" flipV="1">
                <a:off x="3500431" y="2825588"/>
                <a:ext cx="571504" cy="2"/>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grpSp>
      </p:grpSp>
      <p:grpSp>
        <p:nvGrpSpPr>
          <p:cNvPr id="126" name="Group 125"/>
          <p:cNvGrpSpPr/>
          <p:nvPr/>
        </p:nvGrpSpPr>
        <p:grpSpPr>
          <a:xfrm>
            <a:off x="3571868" y="3039903"/>
            <a:ext cx="857256" cy="603411"/>
            <a:chOff x="3000364" y="2968465"/>
            <a:chExt cx="857256" cy="603411"/>
          </a:xfrm>
        </p:grpSpPr>
        <p:pic>
          <p:nvPicPr>
            <p:cNvPr id="45" name="Picture 5" descr="C:\Documents and Settings\Dave\Desktop\Copy of f1.PNG"/>
            <p:cNvPicPr>
              <a:picLocks noChangeAspect="1" noChangeArrowheads="1"/>
            </p:cNvPicPr>
            <p:nvPr/>
          </p:nvPicPr>
          <p:blipFill>
            <a:blip r:embed="rId2"/>
            <a:srcRect/>
            <a:stretch>
              <a:fillRect/>
            </a:stretch>
          </p:blipFill>
          <p:spPr bwMode="auto">
            <a:xfrm>
              <a:off x="3286116" y="2968465"/>
              <a:ext cx="235644" cy="444730"/>
            </a:xfrm>
            <a:prstGeom prst="rect">
              <a:avLst/>
            </a:prstGeom>
            <a:noFill/>
            <a:effectLst>
              <a:outerShdw blurRad="50800" dist="38100" dir="2700000" algn="tl" rotWithShape="0">
                <a:prstClr val="black">
                  <a:alpha val="40000"/>
                </a:prstClr>
              </a:outerShdw>
              <a:reflection blurRad="6350" stA="52000" endA="300" endPos="35000" dir="5400000" sy="-100000" algn="bl" rotWithShape="0"/>
            </a:effectLst>
          </p:spPr>
        </p:pic>
        <p:sp>
          <p:nvSpPr>
            <p:cNvPr id="49" name="TextBox 48"/>
            <p:cNvSpPr txBox="1"/>
            <p:nvPr/>
          </p:nvSpPr>
          <p:spPr>
            <a:xfrm>
              <a:off x="3000364" y="3325655"/>
              <a:ext cx="857256" cy="246221"/>
            </a:xfrm>
            <a:prstGeom prst="rect">
              <a:avLst/>
            </a:prstGeom>
            <a:noFill/>
          </p:spPr>
          <p:txBody>
            <a:bodyPr wrap="square" rtlCol="0">
              <a:spAutoFit/>
            </a:bodyPr>
            <a:lstStyle/>
            <a:p>
              <a:pPr algn="ctr"/>
              <a:r>
                <a:rPr lang="en-GB" sz="1000" b="1" dirty="0" smtClean="0">
                  <a:solidFill>
                    <a:srgbClr val="CC0000"/>
                  </a:solidFill>
                </a:rPr>
                <a:t>Events</a:t>
              </a:r>
              <a:endParaRPr lang="en-US" sz="1000" b="1" dirty="0">
                <a:solidFill>
                  <a:srgbClr val="CC0000"/>
                </a:solidFill>
              </a:endParaRPr>
            </a:p>
          </p:txBody>
        </p:sp>
      </p:grpSp>
      <p:sp>
        <p:nvSpPr>
          <p:cNvPr id="67" name="TextBox 66"/>
          <p:cNvSpPr txBox="1"/>
          <p:nvPr/>
        </p:nvSpPr>
        <p:spPr>
          <a:xfrm>
            <a:off x="3000364" y="3000372"/>
            <a:ext cx="1214446" cy="400110"/>
          </a:xfrm>
          <a:prstGeom prst="rect">
            <a:avLst/>
          </a:prstGeom>
          <a:noFill/>
        </p:spPr>
        <p:txBody>
          <a:bodyPr wrap="square" rtlCol="0">
            <a:spAutoFit/>
          </a:bodyPr>
          <a:lstStyle/>
          <a:p>
            <a:r>
              <a:rPr lang="en-US" sz="1000" b="1" dirty="0" smtClean="0">
                <a:solidFill>
                  <a:srgbClr val="0000FF"/>
                </a:solidFill>
              </a:rPr>
              <a:t>Events:</a:t>
            </a:r>
            <a:r>
              <a:rPr lang="en-US" sz="1000" dirty="0" smtClean="0">
                <a:solidFill>
                  <a:srgbClr val="0000FF"/>
                </a:solidFill>
              </a:rPr>
              <a:t> Clicked, Added, Removed</a:t>
            </a:r>
            <a:endParaRPr lang="en-US" sz="1000" dirty="0">
              <a:solidFill>
                <a:srgbClr val="0000FF"/>
              </a:solidFill>
            </a:endParaRPr>
          </a:p>
        </p:txBody>
      </p:sp>
      <p:sp>
        <p:nvSpPr>
          <p:cNvPr id="69" name="Round Diagonal Corner Rectangle 68"/>
          <p:cNvSpPr/>
          <p:nvPr/>
        </p:nvSpPr>
        <p:spPr>
          <a:xfrm>
            <a:off x="785786" y="2928934"/>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Page</a:t>
            </a:r>
            <a:endParaRPr lang="en-US" sz="1000" dirty="0">
              <a:solidFill>
                <a:schemeClr val="tx1"/>
              </a:solidFill>
            </a:endParaRPr>
          </a:p>
        </p:txBody>
      </p:sp>
      <p:grpSp>
        <p:nvGrpSpPr>
          <p:cNvPr id="70" name="Group 69"/>
          <p:cNvGrpSpPr/>
          <p:nvPr/>
        </p:nvGrpSpPr>
        <p:grpSpPr>
          <a:xfrm>
            <a:off x="1785918" y="2500306"/>
            <a:ext cx="714380" cy="500862"/>
            <a:chOff x="1105704" y="5072074"/>
            <a:chExt cx="714380" cy="500862"/>
          </a:xfrm>
        </p:grpSpPr>
        <p:cxnSp>
          <p:nvCxnSpPr>
            <p:cNvPr id="73" name="Straight Arrow Connector 72"/>
            <p:cNvCxnSpPr/>
            <p:nvPr/>
          </p:nvCxnSpPr>
          <p:spPr>
            <a:xfrm flipV="1">
              <a:off x="1105704" y="5570552"/>
              <a:ext cx="323024" cy="1588"/>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1428728" y="5072074"/>
              <a:ext cx="391356" cy="1588"/>
            </a:xfrm>
            <a:prstGeom prst="straightConnector1">
              <a:avLst/>
            </a:prstGeom>
            <a:ln>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rot="5400000">
              <a:off x="1179488" y="5322108"/>
              <a:ext cx="500068" cy="1588"/>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rot="10800000">
            <a:off x="1714480" y="2571743"/>
            <a:ext cx="857256" cy="857257"/>
            <a:chOff x="1105704" y="5072074"/>
            <a:chExt cx="714380" cy="500862"/>
          </a:xfrm>
        </p:grpSpPr>
        <p:cxnSp>
          <p:nvCxnSpPr>
            <p:cNvPr id="90" name="Straight Arrow Connector 89"/>
            <p:cNvCxnSpPr/>
            <p:nvPr/>
          </p:nvCxnSpPr>
          <p:spPr>
            <a:xfrm flipV="1">
              <a:off x="1105704" y="5570552"/>
              <a:ext cx="323024" cy="1588"/>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1428728" y="5072074"/>
              <a:ext cx="391356" cy="1588"/>
            </a:xfrm>
            <a:prstGeom prst="straightConnector1">
              <a:avLst/>
            </a:prstGeom>
            <a:ln>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rot="5400000">
              <a:off x="1179488" y="5322108"/>
              <a:ext cx="500068" cy="1588"/>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grpSp>
      <p:pic>
        <p:nvPicPr>
          <p:cNvPr id="1026" name="Picture 2" descr="C:\Documents and Settings\Dave\Desktop\jscript.png"/>
          <p:cNvPicPr>
            <a:picLocks noChangeAspect="1" noChangeArrowheads="1"/>
          </p:cNvPicPr>
          <p:nvPr/>
        </p:nvPicPr>
        <p:blipFill>
          <a:blip r:embed="rId3"/>
          <a:srcRect/>
          <a:stretch>
            <a:fillRect/>
          </a:stretch>
        </p:blipFill>
        <p:spPr bwMode="auto">
          <a:xfrm>
            <a:off x="1357290" y="3143248"/>
            <a:ext cx="381000" cy="444500"/>
          </a:xfrm>
          <a:prstGeom prst="rect">
            <a:avLst/>
          </a:prstGeom>
          <a:noFill/>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p:nvPr/>
        </p:nvGrpSpPr>
        <p:grpSpPr>
          <a:xfrm>
            <a:off x="1571604" y="1785926"/>
            <a:ext cx="4786346" cy="2428892"/>
            <a:chOff x="428596" y="500042"/>
            <a:chExt cx="5174428" cy="2934911"/>
          </a:xfrm>
        </p:grpSpPr>
        <p:sp>
          <p:nvSpPr>
            <p:cNvPr id="5" name="Rounded Rectangle 4"/>
            <p:cNvSpPr/>
            <p:nvPr/>
          </p:nvSpPr>
          <p:spPr>
            <a:xfrm>
              <a:off x="428596" y="500042"/>
              <a:ext cx="5174428" cy="2934911"/>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TextBox 5"/>
            <p:cNvSpPr txBox="1"/>
            <p:nvPr/>
          </p:nvSpPr>
          <p:spPr>
            <a:xfrm>
              <a:off x="633994" y="500044"/>
              <a:ext cx="3347195" cy="316112"/>
            </a:xfrm>
            <a:prstGeom prst="rect">
              <a:avLst/>
            </a:prstGeom>
            <a:noFill/>
          </p:spPr>
          <p:txBody>
            <a:bodyPr wrap="square" rtlCol="0">
              <a:spAutoFit/>
            </a:bodyPr>
            <a:lstStyle/>
            <a:p>
              <a:r>
                <a:rPr lang="en-GB" sz="1100" dirty="0" err="1" smtClean="0">
                  <a:solidFill>
                    <a:schemeClr val="accent3">
                      <a:lumMod val="75000"/>
                    </a:schemeClr>
                  </a:solidFill>
                </a:rPr>
                <a:t>Smart.Platform.Windows.Forms</a:t>
              </a:r>
              <a:endParaRPr lang="en-GB" sz="1100" dirty="0" smtClean="0">
                <a:solidFill>
                  <a:schemeClr val="accent3">
                    <a:lumMod val="75000"/>
                  </a:schemeClr>
                </a:solidFill>
              </a:endParaRPr>
            </a:p>
          </p:txBody>
        </p:sp>
      </p:grpSp>
      <p:sp>
        <p:nvSpPr>
          <p:cNvPr id="23" name="Round Diagonal Corner Rectangle 22"/>
          <p:cNvSpPr/>
          <p:nvPr/>
        </p:nvSpPr>
        <p:spPr>
          <a:xfrm>
            <a:off x="2000232" y="2285992"/>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a:t>
            </a:r>
            <a:endParaRPr lang="en-GB" sz="1000" dirty="0" smtClean="0">
              <a:solidFill>
                <a:schemeClr val="tx1"/>
              </a:solidFill>
            </a:endParaRPr>
          </a:p>
          <a:p>
            <a:pPr algn="ctr"/>
            <a:r>
              <a:rPr lang="en-GB" sz="1000" dirty="0" smtClean="0">
                <a:solidFill>
                  <a:schemeClr val="tx1"/>
                </a:solidFill>
              </a:rPr>
              <a:t>Menu</a:t>
            </a:r>
            <a:endParaRPr lang="en-US" sz="1000" dirty="0">
              <a:solidFill>
                <a:schemeClr val="tx1"/>
              </a:solidFill>
            </a:endParaRPr>
          </a:p>
        </p:txBody>
      </p:sp>
      <p:sp>
        <p:nvSpPr>
          <p:cNvPr id="24" name="Round Diagonal Corner Rectangle 23"/>
          <p:cNvSpPr/>
          <p:nvPr/>
        </p:nvSpPr>
        <p:spPr>
          <a:xfrm>
            <a:off x="357158" y="2143116"/>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UserControl</a:t>
            </a:r>
            <a:endParaRPr lang="en-US" sz="1000" dirty="0">
              <a:solidFill>
                <a:schemeClr val="tx1"/>
              </a:solidFill>
            </a:endParaRPr>
          </a:p>
        </p:txBody>
      </p:sp>
      <p:grpSp>
        <p:nvGrpSpPr>
          <p:cNvPr id="3" name="Group 48"/>
          <p:cNvGrpSpPr/>
          <p:nvPr/>
        </p:nvGrpSpPr>
        <p:grpSpPr>
          <a:xfrm>
            <a:off x="1928794" y="2643182"/>
            <a:ext cx="428628" cy="714380"/>
            <a:chOff x="5464181" y="3036885"/>
            <a:chExt cx="428628" cy="714380"/>
          </a:xfrm>
          <a:effectLst>
            <a:outerShdw blurRad="50800" dist="38100" dir="2700000" algn="tl" rotWithShape="0">
              <a:prstClr val="black">
                <a:alpha val="40000"/>
              </a:prstClr>
            </a:outerShdw>
          </a:effectLst>
        </p:grpSpPr>
        <p:grpSp>
          <p:nvGrpSpPr>
            <p:cNvPr id="4" name="Group 50"/>
            <p:cNvGrpSpPr/>
            <p:nvPr/>
          </p:nvGrpSpPr>
          <p:grpSpPr>
            <a:xfrm>
              <a:off x="5749933" y="3037679"/>
              <a:ext cx="142876" cy="713586"/>
              <a:chOff x="4286248" y="1929596"/>
              <a:chExt cx="142876" cy="713586"/>
            </a:xfrm>
          </p:grpSpPr>
          <p:sp>
            <p:nvSpPr>
              <p:cNvPr id="46" name="Diamond 45"/>
              <p:cNvSpPr/>
              <p:nvPr/>
            </p:nvSpPr>
            <p:spPr>
              <a:xfrm>
                <a:off x="4286248" y="2500306"/>
                <a:ext cx="142876" cy="14287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p:nvCxnSpPr>
            <p:spPr>
              <a:xfrm rot="5400000" flipH="1" flipV="1">
                <a:off x="4036215" y="2250273"/>
                <a:ext cx="642942"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5464181" y="3036885"/>
              <a:ext cx="428628" cy="246221"/>
            </a:xfrm>
            <a:prstGeom prst="rect">
              <a:avLst/>
            </a:prstGeom>
            <a:noFill/>
          </p:spPr>
          <p:txBody>
            <a:bodyPr wrap="square" rtlCol="0">
              <a:spAutoFit/>
            </a:bodyPr>
            <a:lstStyle/>
            <a:p>
              <a:r>
                <a:rPr lang="en-GB" sz="1000" dirty="0" smtClean="0"/>
                <a:t>1..1</a:t>
              </a:r>
            </a:p>
          </p:txBody>
        </p:sp>
      </p:grpSp>
      <p:cxnSp>
        <p:nvCxnSpPr>
          <p:cNvPr id="56" name="Straight Arrow Connector 55"/>
          <p:cNvCxnSpPr/>
          <p:nvPr/>
        </p:nvCxnSpPr>
        <p:spPr>
          <a:xfrm rot="10800000">
            <a:off x="1357290" y="2357430"/>
            <a:ext cx="641354" cy="1588"/>
          </a:xfrm>
          <a:prstGeom prst="straightConnector1">
            <a:avLst/>
          </a:prstGeom>
          <a:ln>
            <a:headEnd type="none"/>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Round Diagonal Corner Rectangle 33"/>
          <p:cNvSpPr/>
          <p:nvPr/>
        </p:nvSpPr>
        <p:spPr>
          <a:xfrm>
            <a:off x="4643438" y="2714620"/>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a:t>
            </a:r>
            <a:endParaRPr lang="en-GB" sz="1000" dirty="0" smtClean="0">
              <a:solidFill>
                <a:schemeClr val="tx1"/>
              </a:solidFill>
            </a:endParaRPr>
          </a:p>
          <a:p>
            <a:pPr algn="ctr"/>
            <a:r>
              <a:rPr lang="en-GB" sz="1000" dirty="0" err="1" smtClean="0">
                <a:solidFill>
                  <a:schemeClr val="tx1"/>
                </a:solidFill>
              </a:rPr>
              <a:t>MenuItemSeparator</a:t>
            </a:r>
            <a:endParaRPr lang="en-US" sz="1000" dirty="0">
              <a:solidFill>
                <a:schemeClr val="tx1"/>
              </a:solidFill>
            </a:endParaRPr>
          </a:p>
        </p:txBody>
      </p:sp>
      <p:sp>
        <p:nvSpPr>
          <p:cNvPr id="41" name="Round Diagonal Corner Rectangle 40"/>
          <p:cNvSpPr/>
          <p:nvPr/>
        </p:nvSpPr>
        <p:spPr>
          <a:xfrm>
            <a:off x="4643438" y="2000240"/>
            <a:ext cx="1500198" cy="428628"/>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solidFill>
                  <a:schemeClr val="tx1"/>
                </a:solidFill>
              </a:rPr>
              <a:t>Delegate:</a:t>
            </a:r>
            <a:r>
              <a:rPr lang="en-GB" sz="1000" dirty="0" smtClean="0">
                <a:solidFill>
                  <a:schemeClr val="tx1"/>
                </a:solidFill>
              </a:rPr>
              <a:t> </a:t>
            </a:r>
            <a:r>
              <a:rPr lang="en-GB" sz="1000" dirty="0" err="1" smtClean="0">
                <a:solidFill>
                  <a:schemeClr val="tx1"/>
                </a:solidFill>
              </a:rPr>
              <a:t>BreadCrumb</a:t>
            </a:r>
            <a:endParaRPr lang="en-GB" sz="1000" dirty="0" smtClean="0">
              <a:solidFill>
                <a:schemeClr val="tx1"/>
              </a:solidFill>
            </a:endParaRPr>
          </a:p>
          <a:p>
            <a:pPr algn="ctr"/>
            <a:r>
              <a:rPr lang="en-GB" sz="1000" dirty="0" err="1" smtClean="0">
                <a:solidFill>
                  <a:schemeClr val="tx1"/>
                </a:solidFill>
              </a:rPr>
              <a:t>MenuItemEventHandler</a:t>
            </a:r>
            <a:endParaRPr lang="en-US" sz="1000" dirty="0">
              <a:solidFill>
                <a:schemeClr val="tx1"/>
              </a:solidFill>
            </a:endParaRPr>
          </a:p>
        </p:txBody>
      </p:sp>
      <p:sp>
        <p:nvSpPr>
          <p:cNvPr id="50" name="TextBox 49"/>
          <p:cNvSpPr txBox="1"/>
          <p:nvPr/>
        </p:nvSpPr>
        <p:spPr>
          <a:xfrm>
            <a:off x="2214546" y="2071678"/>
            <a:ext cx="1000132" cy="246221"/>
          </a:xfrm>
          <a:prstGeom prst="rect">
            <a:avLst/>
          </a:prstGeom>
          <a:noFill/>
        </p:spPr>
        <p:txBody>
          <a:bodyPr wrap="square" rtlCol="0">
            <a:spAutoFit/>
          </a:bodyPr>
          <a:lstStyle/>
          <a:p>
            <a:r>
              <a:rPr lang="en-US" sz="1000" b="1" dirty="0" smtClean="0">
                <a:solidFill>
                  <a:srgbClr val="0000FF"/>
                </a:solidFill>
              </a:rPr>
              <a:t>Events:</a:t>
            </a:r>
            <a:r>
              <a:rPr lang="en-US" sz="1000" dirty="0" smtClean="0">
                <a:solidFill>
                  <a:srgbClr val="0000FF"/>
                </a:solidFill>
              </a:rPr>
              <a:t> Clicked</a:t>
            </a:r>
            <a:endParaRPr lang="en-US" sz="1000" dirty="0">
              <a:solidFill>
                <a:srgbClr val="0000FF"/>
              </a:solidFill>
            </a:endParaRPr>
          </a:p>
        </p:txBody>
      </p:sp>
      <p:grpSp>
        <p:nvGrpSpPr>
          <p:cNvPr id="7" name="Group 85"/>
          <p:cNvGrpSpPr/>
          <p:nvPr/>
        </p:nvGrpSpPr>
        <p:grpSpPr>
          <a:xfrm>
            <a:off x="3286116" y="3286124"/>
            <a:ext cx="2643206" cy="785818"/>
            <a:chOff x="3428992" y="3643314"/>
            <a:chExt cx="2643206" cy="785818"/>
          </a:xfrm>
        </p:grpSpPr>
        <p:sp>
          <p:nvSpPr>
            <p:cNvPr id="33" name="Round Diagonal Corner Rectangle 32"/>
            <p:cNvSpPr/>
            <p:nvPr/>
          </p:nvSpPr>
          <p:spPr>
            <a:xfrm>
              <a:off x="4786314" y="3857628"/>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a:t>
              </a:r>
              <a:endParaRPr lang="en-GB" sz="1000" dirty="0" smtClean="0">
                <a:solidFill>
                  <a:schemeClr val="tx1"/>
                </a:solidFill>
              </a:endParaRPr>
            </a:p>
            <a:p>
              <a:pPr algn="ctr"/>
              <a:r>
                <a:rPr lang="en-GB" sz="1000" dirty="0" err="1" smtClean="0">
                  <a:solidFill>
                    <a:schemeClr val="tx1"/>
                  </a:solidFill>
                </a:rPr>
                <a:t>MenuItem</a:t>
              </a:r>
              <a:endParaRPr lang="en-US" sz="1000" dirty="0">
                <a:solidFill>
                  <a:schemeClr val="tx1"/>
                </a:solidFill>
              </a:endParaRPr>
            </a:p>
          </p:txBody>
        </p:sp>
        <p:sp>
          <p:nvSpPr>
            <p:cNvPr id="66" name="TextBox 65"/>
            <p:cNvSpPr txBox="1"/>
            <p:nvPr/>
          </p:nvSpPr>
          <p:spPr>
            <a:xfrm>
              <a:off x="4429124" y="3643314"/>
              <a:ext cx="1214446" cy="246221"/>
            </a:xfrm>
            <a:prstGeom prst="rect">
              <a:avLst/>
            </a:prstGeom>
            <a:noFill/>
          </p:spPr>
          <p:txBody>
            <a:bodyPr wrap="square" rtlCol="0">
              <a:spAutoFit/>
            </a:bodyPr>
            <a:lstStyle/>
            <a:p>
              <a:r>
                <a:rPr lang="en-US" sz="1000" b="1" dirty="0" smtClean="0">
                  <a:solidFill>
                    <a:srgbClr val="0000FF"/>
                  </a:solidFill>
                </a:rPr>
                <a:t>Events:</a:t>
              </a:r>
              <a:r>
                <a:rPr lang="en-US" sz="1000" dirty="0" smtClean="0">
                  <a:solidFill>
                    <a:srgbClr val="0000FF"/>
                  </a:solidFill>
                </a:rPr>
                <a:t> Clicked</a:t>
              </a:r>
              <a:endParaRPr lang="en-US" sz="1000" dirty="0">
                <a:solidFill>
                  <a:srgbClr val="0000FF"/>
                </a:solidFill>
              </a:endParaRPr>
            </a:p>
          </p:txBody>
        </p:sp>
        <p:grpSp>
          <p:nvGrpSpPr>
            <p:cNvPr id="8" name="Group 70"/>
            <p:cNvGrpSpPr/>
            <p:nvPr/>
          </p:nvGrpSpPr>
          <p:grpSpPr>
            <a:xfrm>
              <a:off x="3428992" y="3825721"/>
              <a:ext cx="1785950" cy="603411"/>
              <a:chOff x="1357290" y="3754283"/>
              <a:chExt cx="1785950" cy="603411"/>
            </a:xfrm>
          </p:grpSpPr>
          <p:grpSp>
            <p:nvGrpSpPr>
              <p:cNvPr id="9" name="Group 41"/>
              <p:cNvGrpSpPr/>
              <p:nvPr/>
            </p:nvGrpSpPr>
            <p:grpSpPr>
              <a:xfrm>
                <a:off x="2285984" y="3754283"/>
                <a:ext cx="857256" cy="603411"/>
                <a:chOff x="3857620" y="3539969"/>
                <a:chExt cx="857256" cy="603411"/>
              </a:xfrm>
            </p:grpSpPr>
            <p:pic>
              <p:nvPicPr>
                <p:cNvPr id="78" name="Picture 5" descr="C:\Documents and Settings\Dave\Desktop\Copy of f1.PNG"/>
                <p:cNvPicPr>
                  <a:picLocks noChangeAspect="1" noChangeArrowheads="1"/>
                </p:cNvPicPr>
                <p:nvPr/>
              </p:nvPicPr>
              <p:blipFill>
                <a:blip r:embed="rId2"/>
                <a:srcRect/>
                <a:stretch>
                  <a:fillRect/>
                </a:stretch>
              </p:blipFill>
              <p:spPr bwMode="auto">
                <a:xfrm>
                  <a:off x="4143372" y="3539969"/>
                  <a:ext cx="235644" cy="444730"/>
                </a:xfrm>
                <a:prstGeom prst="rect">
                  <a:avLst/>
                </a:prstGeom>
                <a:noFill/>
                <a:effectLst>
                  <a:outerShdw blurRad="50800" dist="38100" dir="2700000" algn="tl" rotWithShape="0">
                    <a:prstClr val="black">
                      <a:alpha val="40000"/>
                    </a:prstClr>
                  </a:outerShdw>
                  <a:reflection blurRad="6350" stA="52000" endA="300" endPos="35000" dir="5400000" sy="-100000" algn="bl" rotWithShape="0"/>
                </a:effectLst>
              </p:spPr>
            </p:pic>
            <p:sp>
              <p:nvSpPr>
                <p:cNvPr id="79" name="TextBox 78"/>
                <p:cNvSpPr txBox="1"/>
                <p:nvPr/>
              </p:nvSpPr>
              <p:spPr>
                <a:xfrm>
                  <a:off x="3857620" y="3897159"/>
                  <a:ext cx="857256" cy="246221"/>
                </a:xfrm>
                <a:prstGeom prst="rect">
                  <a:avLst/>
                </a:prstGeom>
                <a:noFill/>
              </p:spPr>
              <p:txBody>
                <a:bodyPr wrap="square" rtlCol="0">
                  <a:spAutoFit/>
                </a:bodyPr>
                <a:lstStyle/>
                <a:p>
                  <a:pPr algn="ctr"/>
                  <a:r>
                    <a:rPr lang="en-GB" sz="1000" b="1" dirty="0" smtClean="0">
                      <a:solidFill>
                        <a:srgbClr val="CC0000"/>
                      </a:solidFill>
                    </a:rPr>
                    <a:t>Events</a:t>
                  </a:r>
                  <a:endParaRPr lang="en-US" sz="1000" b="1" dirty="0">
                    <a:solidFill>
                      <a:srgbClr val="CC0000"/>
                    </a:solidFill>
                  </a:endParaRPr>
                </a:p>
              </p:txBody>
            </p:sp>
          </p:grpSp>
          <p:cxnSp>
            <p:nvCxnSpPr>
              <p:cNvPr id="76" name="Straight Arrow Connector 75"/>
              <p:cNvCxnSpPr/>
              <p:nvPr/>
            </p:nvCxnSpPr>
            <p:spPr>
              <a:xfrm rot="10800000">
                <a:off x="1357290" y="3929066"/>
                <a:ext cx="1143008" cy="1588"/>
              </a:xfrm>
              <a:prstGeom prst="straightConnector1">
                <a:avLst/>
              </a:prstGeom>
              <a:ln>
                <a:solidFill>
                  <a:srgbClr val="CC0000"/>
                </a:solidFill>
                <a:prstDash val="dash"/>
                <a:headEnd type="none" w="lg" len="lg"/>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10" name="Group 41"/>
          <p:cNvGrpSpPr/>
          <p:nvPr/>
        </p:nvGrpSpPr>
        <p:grpSpPr>
          <a:xfrm>
            <a:off x="1643042" y="2071678"/>
            <a:ext cx="857256" cy="603411"/>
            <a:chOff x="3714744" y="3643314"/>
            <a:chExt cx="857256" cy="603411"/>
          </a:xfrm>
        </p:grpSpPr>
        <p:pic>
          <p:nvPicPr>
            <p:cNvPr id="83" name="Picture 5" descr="C:\Documents and Settings\Dave\Desktop\Copy of f1.PNG"/>
            <p:cNvPicPr>
              <a:picLocks noChangeAspect="1" noChangeArrowheads="1"/>
            </p:cNvPicPr>
            <p:nvPr/>
          </p:nvPicPr>
          <p:blipFill>
            <a:blip r:embed="rId2"/>
            <a:srcRect/>
            <a:stretch>
              <a:fillRect/>
            </a:stretch>
          </p:blipFill>
          <p:spPr bwMode="auto">
            <a:xfrm>
              <a:off x="4000496" y="3643314"/>
              <a:ext cx="235644" cy="444730"/>
            </a:xfrm>
            <a:prstGeom prst="rect">
              <a:avLst/>
            </a:prstGeom>
            <a:noFill/>
            <a:effectLst>
              <a:outerShdw blurRad="50800" dist="38100" dir="2700000" algn="tl" rotWithShape="0">
                <a:prstClr val="black">
                  <a:alpha val="40000"/>
                </a:prstClr>
              </a:outerShdw>
              <a:reflection blurRad="6350" stA="52000" endA="300" endPos="35000" dir="5400000" sy="-100000" algn="bl" rotWithShape="0"/>
            </a:effectLst>
          </p:spPr>
        </p:pic>
        <p:sp>
          <p:nvSpPr>
            <p:cNvPr id="84" name="TextBox 83"/>
            <p:cNvSpPr txBox="1"/>
            <p:nvPr/>
          </p:nvSpPr>
          <p:spPr>
            <a:xfrm>
              <a:off x="3714744" y="4000504"/>
              <a:ext cx="857256" cy="246221"/>
            </a:xfrm>
            <a:prstGeom prst="rect">
              <a:avLst/>
            </a:prstGeom>
            <a:noFill/>
          </p:spPr>
          <p:txBody>
            <a:bodyPr wrap="square" rtlCol="0">
              <a:spAutoFit/>
            </a:bodyPr>
            <a:lstStyle/>
            <a:p>
              <a:pPr algn="ctr"/>
              <a:r>
                <a:rPr lang="en-GB" sz="1000" b="1" dirty="0" smtClean="0">
                  <a:solidFill>
                    <a:srgbClr val="CC0000"/>
                  </a:solidFill>
                </a:rPr>
                <a:t>Events</a:t>
              </a:r>
              <a:endParaRPr lang="en-US" sz="1000" b="1" dirty="0">
                <a:solidFill>
                  <a:srgbClr val="CC0000"/>
                </a:solidFill>
              </a:endParaRPr>
            </a:p>
          </p:txBody>
        </p:sp>
      </p:grpSp>
      <p:cxnSp>
        <p:nvCxnSpPr>
          <p:cNvPr id="54" name="Straight Arrow Connector 53"/>
          <p:cNvCxnSpPr/>
          <p:nvPr/>
        </p:nvCxnSpPr>
        <p:spPr>
          <a:xfrm rot="5400000" flipH="1" flipV="1">
            <a:off x="2751126" y="2749545"/>
            <a:ext cx="214313" cy="1588"/>
          </a:xfrm>
          <a:prstGeom prst="straightConnector1">
            <a:avLst/>
          </a:prstGeom>
          <a:ln>
            <a:solidFill>
              <a:srgbClr val="CC0000"/>
            </a:solidFill>
            <a:prstDash val="dash"/>
            <a:headEnd type="none" w="lg" len="lg"/>
            <a:tailEnd type="arrow" w="lg" len="lg"/>
          </a:ln>
        </p:spPr>
        <p:style>
          <a:lnRef idx="1">
            <a:schemeClr val="accent1"/>
          </a:lnRef>
          <a:fillRef idx="0">
            <a:schemeClr val="accent1"/>
          </a:fillRef>
          <a:effectRef idx="0">
            <a:schemeClr val="accent1"/>
          </a:effectRef>
          <a:fontRef idx="minor">
            <a:schemeClr val="tx1"/>
          </a:fontRef>
        </p:style>
      </p:cxnSp>
      <p:grpSp>
        <p:nvGrpSpPr>
          <p:cNvPr id="11" name="Group 64"/>
          <p:cNvGrpSpPr/>
          <p:nvPr/>
        </p:nvGrpSpPr>
        <p:grpSpPr>
          <a:xfrm>
            <a:off x="1539697" y="2857497"/>
            <a:ext cx="1746419" cy="928693"/>
            <a:chOff x="253813" y="2571744"/>
            <a:chExt cx="1746419" cy="928693"/>
          </a:xfrm>
        </p:grpSpPr>
        <p:sp>
          <p:nvSpPr>
            <p:cNvPr id="35" name="Round Diagonal Corner Rectangle 34"/>
            <p:cNvSpPr/>
            <p:nvPr/>
          </p:nvSpPr>
          <p:spPr>
            <a:xfrm>
              <a:off x="714348" y="3071810"/>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a:t>
              </a:r>
              <a:endParaRPr lang="en-GB" sz="1000" dirty="0" smtClean="0">
                <a:solidFill>
                  <a:schemeClr val="tx1"/>
                </a:solidFill>
              </a:endParaRPr>
            </a:p>
            <a:p>
              <a:pPr algn="ctr"/>
              <a:r>
                <a:rPr lang="en-GB" sz="1000" dirty="0" err="1" smtClean="0">
                  <a:solidFill>
                    <a:schemeClr val="tx1"/>
                  </a:solidFill>
                </a:rPr>
                <a:t>MenuItemCollection</a:t>
              </a:r>
              <a:endParaRPr lang="en-US" sz="1000" dirty="0">
                <a:solidFill>
                  <a:schemeClr val="tx1"/>
                </a:solidFill>
              </a:endParaRPr>
            </a:p>
          </p:txBody>
        </p:sp>
        <p:grpSp>
          <p:nvGrpSpPr>
            <p:cNvPr id="12" name="Group 203"/>
            <p:cNvGrpSpPr/>
            <p:nvPr/>
          </p:nvGrpSpPr>
          <p:grpSpPr>
            <a:xfrm>
              <a:off x="253813" y="2571744"/>
              <a:ext cx="460535" cy="928693"/>
              <a:chOff x="4825844" y="357167"/>
              <a:chExt cx="460535" cy="928693"/>
            </a:xfrm>
          </p:grpSpPr>
          <p:cxnSp>
            <p:nvCxnSpPr>
              <p:cNvPr id="63" name="Straight Arrow Connector 62"/>
              <p:cNvCxnSpPr/>
              <p:nvPr/>
            </p:nvCxnSpPr>
            <p:spPr>
              <a:xfrm>
                <a:off x="5072065" y="1069958"/>
                <a:ext cx="214314" cy="1588"/>
              </a:xfrm>
              <a:prstGeom prst="straightConnector1">
                <a:avLst/>
              </a:prstGeom>
              <a:ln>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rot="16200000">
                <a:off x="4484608" y="698403"/>
                <a:ext cx="928693" cy="246221"/>
              </a:xfrm>
              <a:prstGeom prst="rect">
                <a:avLst/>
              </a:prstGeom>
              <a:noFill/>
            </p:spPr>
            <p:txBody>
              <a:bodyPr wrap="square" rtlCol="0">
                <a:spAutoFit/>
              </a:bodyPr>
              <a:lstStyle/>
              <a:p>
                <a:r>
                  <a:rPr lang="en-US" sz="1000" dirty="0" err="1" smtClean="0"/>
                  <a:t>IEnumerable</a:t>
                </a:r>
                <a:endParaRPr lang="en-US" sz="1000" dirty="0"/>
              </a:p>
            </p:txBody>
          </p:sp>
        </p:grpSp>
      </p:grpSp>
      <p:cxnSp>
        <p:nvCxnSpPr>
          <p:cNvPr id="93" name="Straight Arrow Connector 92"/>
          <p:cNvCxnSpPr/>
          <p:nvPr/>
        </p:nvCxnSpPr>
        <p:spPr>
          <a:xfrm rot="10800000">
            <a:off x="2857490" y="2857496"/>
            <a:ext cx="500065" cy="1588"/>
          </a:xfrm>
          <a:prstGeom prst="straightConnector1">
            <a:avLst/>
          </a:prstGeom>
          <a:ln>
            <a:solidFill>
              <a:srgbClr val="CC0000"/>
            </a:solidFill>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rot="5400000" flipH="1" flipV="1">
            <a:off x="3251192" y="2963859"/>
            <a:ext cx="214313" cy="1588"/>
          </a:xfrm>
          <a:prstGeom prst="straightConnector1">
            <a:avLst/>
          </a:prstGeom>
          <a:ln>
            <a:solidFill>
              <a:srgbClr val="CC0000"/>
            </a:solidFill>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p:grpSp>
        <p:nvGrpSpPr>
          <p:cNvPr id="13" name="Group 74"/>
          <p:cNvGrpSpPr/>
          <p:nvPr/>
        </p:nvGrpSpPr>
        <p:grpSpPr>
          <a:xfrm>
            <a:off x="2643174" y="3714752"/>
            <a:ext cx="2428892" cy="430216"/>
            <a:chOff x="2643174" y="3714752"/>
            <a:chExt cx="2428892" cy="430216"/>
          </a:xfrm>
          <a:effectLst>
            <a:outerShdw blurRad="50800" dist="38100" dir="2700000" algn="tl" rotWithShape="0">
              <a:prstClr val="black">
                <a:alpha val="40000"/>
              </a:prstClr>
            </a:outerShdw>
          </a:effectLst>
        </p:grpSpPr>
        <p:grpSp>
          <p:nvGrpSpPr>
            <p:cNvPr id="14" name="Group 48"/>
            <p:cNvGrpSpPr/>
            <p:nvPr/>
          </p:nvGrpSpPr>
          <p:grpSpPr>
            <a:xfrm>
              <a:off x="2643174" y="3714752"/>
              <a:ext cx="2428892" cy="428628"/>
              <a:chOff x="5464181" y="3251199"/>
              <a:chExt cx="2428892" cy="428628"/>
            </a:xfrm>
            <a:effectLst>
              <a:outerShdw blurRad="50800" dist="38100" dir="2700000" algn="tl" rotWithShape="0">
                <a:prstClr val="black">
                  <a:alpha val="40000"/>
                </a:prstClr>
              </a:outerShdw>
            </a:effectLst>
          </p:grpSpPr>
          <p:grpSp>
            <p:nvGrpSpPr>
              <p:cNvPr id="15" name="Group 50"/>
              <p:cNvGrpSpPr/>
              <p:nvPr/>
            </p:nvGrpSpPr>
            <p:grpSpPr>
              <a:xfrm>
                <a:off x="5821371" y="3251199"/>
                <a:ext cx="2071702" cy="428628"/>
                <a:chOff x="4357686" y="2143116"/>
                <a:chExt cx="2071702" cy="428628"/>
              </a:xfrm>
            </p:grpSpPr>
            <p:sp>
              <p:nvSpPr>
                <p:cNvPr id="55" name="Diamond 54"/>
                <p:cNvSpPr/>
                <p:nvPr/>
              </p:nvSpPr>
              <p:spPr>
                <a:xfrm>
                  <a:off x="6286512" y="2285992"/>
                  <a:ext cx="142876" cy="14287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p:nvPr/>
              </p:nvCxnSpPr>
              <p:spPr>
                <a:xfrm rot="5400000" flipH="1" flipV="1">
                  <a:off x="4144166" y="2356636"/>
                  <a:ext cx="428628"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5464181" y="3322637"/>
                <a:ext cx="428628" cy="246221"/>
              </a:xfrm>
              <a:prstGeom prst="rect">
                <a:avLst/>
              </a:prstGeom>
              <a:noFill/>
            </p:spPr>
            <p:txBody>
              <a:bodyPr wrap="square" rtlCol="0">
                <a:spAutoFit/>
              </a:bodyPr>
              <a:lstStyle/>
              <a:p>
                <a:r>
                  <a:rPr lang="en-GB" sz="1000" dirty="0" smtClean="0"/>
                  <a:t>1..*</a:t>
                </a:r>
              </a:p>
            </p:txBody>
          </p:sp>
        </p:grpSp>
        <p:cxnSp>
          <p:nvCxnSpPr>
            <p:cNvPr id="58" name="Straight Connector 57"/>
            <p:cNvCxnSpPr/>
            <p:nvPr/>
          </p:nvCxnSpPr>
          <p:spPr>
            <a:xfrm rot="5400000" flipH="1" flipV="1">
              <a:off x="4893471" y="4036223"/>
              <a:ext cx="21431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000364" y="4143380"/>
              <a:ext cx="2000264"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 name="Group 106"/>
          <p:cNvGrpSpPr/>
          <p:nvPr/>
        </p:nvGrpSpPr>
        <p:grpSpPr>
          <a:xfrm>
            <a:off x="3000364" y="2468399"/>
            <a:ext cx="2500330" cy="1032039"/>
            <a:chOff x="3000364" y="2468399"/>
            <a:chExt cx="2500330" cy="1032039"/>
          </a:xfrm>
          <a:effectLst>
            <a:outerShdw blurRad="50800" dist="38100" dir="2700000" algn="tl" rotWithShape="0">
              <a:prstClr val="black">
                <a:alpha val="40000"/>
              </a:prstClr>
            </a:outerShdw>
          </a:effectLst>
        </p:grpSpPr>
        <p:cxnSp>
          <p:nvCxnSpPr>
            <p:cNvPr id="98" name="Straight Arrow Connector 97"/>
            <p:cNvCxnSpPr/>
            <p:nvPr/>
          </p:nvCxnSpPr>
          <p:spPr>
            <a:xfrm>
              <a:off x="3000364" y="2500306"/>
              <a:ext cx="785818" cy="1588"/>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grpSp>
          <p:nvGrpSpPr>
            <p:cNvPr id="17" name="Group 105"/>
            <p:cNvGrpSpPr/>
            <p:nvPr/>
          </p:nvGrpSpPr>
          <p:grpSpPr>
            <a:xfrm>
              <a:off x="3000364" y="2468399"/>
              <a:ext cx="2500330" cy="1032039"/>
              <a:chOff x="3000364" y="2468399"/>
              <a:chExt cx="2500330" cy="1032039"/>
            </a:xfrm>
          </p:grpSpPr>
          <p:grpSp>
            <p:nvGrpSpPr>
              <p:cNvPr id="18" name="Group 48"/>
              <p:cNvGrpSpPr/>
              <p:nvPr/>
            </p:nvGrpSpPr>
            <p:grpSpPr>
              <a:xfrm>
                <a:off x="3000364" y="2468399"/>
                <a:ext cx="2500330" cy="1032039"/>
                <a:chOff x="3392479" y="2719226"/>
                <a:chExt cx="2500330" cy="1032039"/>
              </a:xfrm>
              <a:effectLst>
                <a:outerShdw blurRad="50800" dist="38100" dir="2700000" algn="tl" rotWithShape="0">
                  <a:prstClr val="black">
                    <a:alpha val="40000"/>
                  </a:prstClr>
                </a:outerShdw>
              </a:effectLst>
            </p:grpSpPr>
            <p:grpSp>
              <p:nvGrpSpPr>
                <p:cNvPr id="19" name="Group 50"/>
                <p:cNvGrpSpPr/>
                <p:nvPr/>
              </p:nvGrpSpPr>
              <p:grpSpPr>
                <a:xfrm>
                  <a:off x="5749933" y="3466307"/>
                  <a:ext cx="142876" cy="284958"/>
                  <a:chOff x="4286248" y="2358224"/>
                  <a:chExt cx="142876" cy="284958"/>
                </a:xfrm>
              </p:grpSpPr>
              <p:sp>
                <p:nvSpPr>
                  <p:cNvPr id="85" name="Diamond 84"/>
                  <p:cNvSpPr/>
                  <p:nvPr/>
                </p:nvSpPr>
                <p:spPr>
                  <a:xfrm>
                    <a:off x="4286248" y="2500306"/>
                    <a:ext cx="142876" cy="14287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p:nvPr/>
                </p:nvCxnSpPr>
                <p:spPr>
                  <a:xfrm rot="5400000" flipH="1" flipV="1">
                    <a:off x="4250529" y="2464587"/>
                    <a:ext cx="214314"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3392479" y="2719226"/>
                  <a:ext cx="428628" cy="246221"/>
                </a:xfrm>
                <a:prstGeom prst="rect">
                  <a:avLst/>
                </a:prstGeom>
                <a:noFill/>
              </p:spPr>
              <p:txBody>
                <a:bodyPr wrap="square" rtlCol="0">
                  <a:spAutoFit/>
                </a:bodyPr>
                <a:lstStyle/>
                <a:p>
                  <a:r>
                    <a:rPr lang="en-GB" sz="1000" dirty="0" smtClean="0"/>
                    <a:t>1..*</a:t>
                  </a:r>
                </a:p>
              </p:txBody>
            </p:sp>
          </p:grpSp>
          <p:cxnSp>
            <p:nvCxnSpPr>
              <p:cNvPr id="97" name="Straight Arrow Connector 96"/>
              <p:cNvCxnSpPr/>
              <p:nvPr/>
            </p:nvCxnSpPr>
            <p:spPr>
              <a:xfrm>
                <a:off x="3786182" y="3214686"/>
                <a:ext cx="1643074" cy="1588"/>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rot="5400000" flipH="1" flipV="1">
                <a:off x="3429690" y="2856166"/>
                <a:ext cx="715014" cy="2027"/>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grpSp>
      </p:grpSp>
      <p:grpSp>
        <p:nvGrpSpPr>
          <p:cNvPr id="20" name="Group 123"/>
          <p:cNvGrpSpPr/>
          <p:nvPr/>
        </p:nvGrpSpPr>
        <p:grpSpPr>
          <a:xfrm>
            <a:off x="3000364" y="2143116"/>
            <a:ext cx="1643074" cy="857256"/>
            <a:chOff x="3000364" y="2143116"/>
            <a:chExt cx="1643074" cy="857256"/>
          </a:xfrm>
          <a:effectLst>
            <a:outerShdw blurRad="50800" dist="38100" dir="2700000" algn="tl" rotWithShape="0">
              <a:prstClr val="black">
                <a:alpha val="40000"/>
              </a:prstClr>
            </a:outerShdw>
          </a:effectLst>
        </p:grpSpPr>
        <p:cxnSp>
          <p:nvCxnSpPr>
            <p:cNvPr id="109" name="Straight Arrow Connector 108"/>
            <p:cNvCxnSpPr/>
            <p:nvPr/>
          </p:nvCxnSpPr>
          <p:spPr>
            <a:xfrm>
              <a:off x="3000364" y="2357430"/>
              <a:ext cx="928694" cy="1588"/>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grpSp>
          <p:nvGrpSpPr>
            <p:cNvPr id="21" name="Group 105"/>
            <p:cNvGrpSpPr/>
            <p:nvPr/>
          </p:nvGrpSpPr>
          <p:grpSpPr>
            <a:xfrm>
              <a:off x="3143240" y="2143116"/>
              <a:ext cx="1500198" cy="857256"/>
              <a:chOff x="3000364" y="2325523"/>
              <a:chExt cx="1500198" cy="857256"/>
            </a:xfrm>
          </p:grpSpPr>
          <p:grpSp>
            <p:nvGrpSpPr>
              <p:cNvPr id="22" name="Group 48"/>
              <p:cNvGrpSpPr/>
              <p:nvPr/>
            </p:nvGrpSpPr>
            <p:grpSpPr>
              <a:xfrm>
                <a:off x="3000364" y="2325523"/>
                <a:ext cx="1500198" cy="857256"/>
                <a:chOff x="3392479" y="2576350"/>
                <a:chExt cx="1500198" cy="857256"/>
              </a:xfrm>
              <a:effectLst>
                <a:outerShdw blurRad="50800" dist="38100" dir="2700000" algn="tl" rotWithShape="0">
                  <a:prstClr val="black">
                    <a:alpha val="40000"/>
                  </a:prstClr>
                </a:outerShdw>
              </a:effectLst>
            </p:grpSpPr>
            <p:sp>
              <p:nvSpPr>
                <p:cNvPr id="116" name="Diamond 115"/>
                <p:cNvSpPr/>
                <p:nvPr/>
              </p:nvSpPr>
              <p:spPr>
                <a:xfrm>
                  <a:off x="4749801" y="3290730"/>
                  <a:ext cx="142876" cy="14287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3392479" y="2576350"/>
                  <a:ext cx="428628" cy="246221"/>
                </a:xfrm>
                <a:prstGeom prst="rect">
                  <a:avLst/>
                </a:prstGeom>
                <a:noFill/>
              </p:spPr>
              <p:txBody>
                <a:bodyPr wrap="square" rtlCol="0">
                  <a:spAutoFit/>
                </a:bodyPr>
                <a:lstStyle/>
                <a:p>
                  <a:r>
                    <a:rPr lang="en-GB" sz="1000" dirty="0" smtClean="0"/>
                    <a:t>1..*</a:t>
                  </a:r>
                </a:p>
              </p:txBody>
            </p:sp>
          </p:grpSp>
          <p:cxnSp>
            <p:nvCxnSpPr>
              <p:cNvPr id="112" name="Straight Arrow Connector 111"/>
              <p:cNvCxnSpPr/>
              <p:nvPr/>
            </p:nvCxnSpPr>
            <p:spPr>
              <a:xfrm>
                <a:off x="3786182" y="3111341"/>
                <a:ext cx="714380" cy="1588"/>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rot="16200000" flipV="1">
                <a:off x="3500431" y="2825588"/>
                <a:ext cx="571504" cy="2"/>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grpSp>
      </p:grpSp>
      <p:grpSp>
        <p:nvGrpSpPr>
          <p:cNvPr id="25" name="Group 125"/>
          <p:cNvGrpSpPr/>
          <p:nvPr/>
        </p:nvGrpSpPr>
        <p:grpSpPr>
          <a:xfrm>
            <a:off x="2928926" y="3039903"/>
            <a:ext cx="857256" cy="603411"/>
            <a:chOff x="3000364" y="2968465"/>
            <a:chExt cx="857256" cy="603411"/>
          </a:xfrm>
        </p:grpSpPr>
        <p:pic>
          <p:nvPicPr>
            <p:cNvPr id="45" name="Picture 5" descr="C:\Documents and Settings\Dave\Desktop\Copy of f1.PNG"/>
            <p:cNvPicPr>
              <a:picLocks noChangeAspect="1" noChangeArrowheads="1"/>
            </p:cNvPicPr>
            <p:nvPr/>
          </p:nvPicPr>
          <p:blipFill>
            <a:blip r:embed="rId2"/>
            <a:srcRect/>
            <a:stretch>
              <a:fillRect/>
            </a:stretch>
          </p:blipFill>
          <p:spPr bwMode="auto">
            <a:xfrm>
              <a:off x="3286116" y="2968465"/>
              <a:ext cx="235644" cy="444730"/>
            </a:xfrm>
            <a:prstGeom prst="rect">
              <a:avLst/>
            </a:prstGeom>
            <a:noFill/>
            <a:effectLst>
              <a:outerShdw blurRad="50800" dist="38100" dir="2700000" algn="tl" rotWithShape="0">
                <a:prstClr val="black">
                  <a:alpha val="40000"/>
                </a:prstClr>
              </a:outerShdw>
              <a:reflection blurRad="6350" stA="52000" endA="300" endPos="35000" dir="5400000" sy="-100000" algn="bl" rotWithShape="0"/>
            </a:effectLst>
          </p:spPr>
        </p:pic>
        <p:sp>
          <p:nvSpPr>
            <p:cNvPr id="49" name="TextBox 48"/>
            <p:cNvSpPr txBox="1"/>
            <p:nvPr/>
          </p:nvSpPr>
          <p:spPr>
            <a:xfrm>
              <a:off x="3000364" y="3325655"/>
              <a:ext cx="857256" cy="246221"/>
            </a:xfrm>
            <a:prstGeom prst="rect">
              <a:avLst/>
            </a:prstGeom>
            <a:noFill/>
          </p:spPr>
          <p:txBody>
            <a:bodyPr wrap="square" rtlCol="0">
              <a:spAutoFit/>
            </a:bodyPr>
            <a:lstStyle/>
            <a:p>
              <a:pPr algn="ctr"/>
              <a:r>
                <a:rPr lang="en-GB" sz="1000" b="1" dirty="0" smtClean="0">
                  <a:solidFill>
                    <a:srgbClr val="CC0000"/>
                  </a:solidFill>
                </a:rPr>
                <a:t>Events</a:t>
              </a:r>
              <a:endParaRPr lang="en-US" sz="1000" b="1" dirty="0">
                <a:solidFill>
                  <a:srgbClr val="CC0000"/>
                </a:solidFill>
              </a:endParaRPr>
            </a:p>
          </p:txBody>
        </p:sp>
      </p:grpSp>
      <p:sp>
        <p:nvSpPr>
          <p:cNvPr id="67" name="TextBox 66"/>
          <p:cNvSpPr txBox="1"/>
          <p:nvPr/>
        </p:nvSpPr>
        <p:spPr>
          <a:xfrm>
            <a:off x="2357422" y="3000372"/>
            <a:ext cx="1214446" cy="400110"/>
          </a:xfrm>
          <a:prstGeom prst="rect">
            <a:avLst/>
          </a:prstGeom>
          <a:noFill/>
        </p:spPr>
        <p:txBody>
          <a:bodyPr wrap="square" rtlCol="0">
            <a:spAutoFit/>
          </a:bodyPr>
          <a:lstStyle/>
          <a:p>
            <a:r>
              <a:rPr lang="en-US" sz="1000" b="1" dirty="0" smtClean="0">
                <a:solidFill>
                  <a:srgbClr val="0000FF"/>
                </a:solidFill>
              </a:rPr>
              <a:t>Events:</a:t>
            </a:r>
            <a:r>
              <a:rPr lang="en-US" sz="1000" dirty="0" smtClean="0">
                <a:solidFill>
                  <a:srgbClr val="0000FF"/>
                </a:solidFill>
              </a:rPr>
              <a:t> Clicked, Added, Removed</a:t>
            </a:r>
            <a:endParaRPr lang="en-US" sz="1000" dirty="0">
              <a:solidFill>
                <a:srgbClr val="0000FF"/>
              </a:solidFill>
            </a:endParaRPr>
          </a:p>
        </p:txBody>
      </p:sp>
      <p:sp>
        <p:nvSpPr>
          <p:cNvPr id="65" name="Round Diagonal Corner Rectangle 64"/>
          <p:cNvSpPr/>
          <p:nvPr/>
        </p:nvSpPr>
        <p:spPr>
          <a:xfrm>
            <a:off x="142844" y="2928934"/>
            <a:ext cx="1000132"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Form</a:t>
            </a:r>
            <a:endParaRPr lang="en-US" sz="1000" dirty="0">
              <a:solidFill>
                <a:schemeClr val="tx1"/>
              </a:solidFill>
            </a:endParaRPr>
          </a:p>
        </p:txBody>
      </p:sp>
      <p:grpSp>
        <p:nvGrpSpPr>
          <p:cNvPr id="72" name="Group 71"/>
          <p:cNvGrpSpPr/>
          <p:nvPr/>
        </p:nvGrpSpPr>
        <p:grpSpPr>
          <a:xfrm rot="16200000">
            <a:off x="1249341" y="2535232"/>
            <a:ext cx="501654" cy="714378"/>
            <a:chOff x="2285983" y="4929198"/>
            <a:chExt cx="501654" cy="428627"/>
          </a:xfrm>
        </p:grpSpPr>
        <p:cxnSp>
          <p:nvCxnSpPr>
            <p:cNvPr id="69" name="Straight Arrow Connector 68"/>
            <p:cNvCxnSpPr/>
            <p:nvPr/>
          </p:nvCxnSpPr>
          <p:spPr>
            <a:xfrm rot="5400000" flipH="1" flipV="1">
              <a:off x="2179620" y="5035561"/>
              <a:ext cx="214313" cy="1588"/>
            </a:xfrm>
            <a:prstGeom prst="straightConnector1">
              <a:avLst/>
            </a:prstGeom>
            <a:ln>
              <a:solidFill>
                <a:srgbClr val="CC0000"/>
              </a:solidFill>
              <a:prstDash val="dash"/>
              <a:headEnd type="none" w="lg" len="lg"/>
              <a:tailEnd type="arrow"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10800000">
              <a:off x="2285984" y="5143512"/>
              <a:ext cx="500065" cy="1588"/>
            </a:xfrm>
            <a:prstGeom prst="straightConnector1">
              <a:avLst/>
            </a:prstGeom>
            <a:ln>
              <a:solidFill>
                <a:srgbClr val="CC0000"/>
              </a:solidFill>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5400000" flipH="1" flipV="1">
              <a:off x="2679686" y="5249875"/>
              <a:ext cx="214313" cy="1588"/>
            </a:xfrm>
            <a:prstGeom prst="straightConnector1">
              <a:avLst/>
            </a:prstGeom>
            <a:ln>
              <a:solidFill>
                <a:srgbClr val="CC0000"/>
              </a:solidFill>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1142976" y="2500306"/>
            <a:ext cx="714380" cy="500862"/>
            <a:chOff x="1105704" y="5072074"/>
            <a:chExt cx="714380" cy="500862"/>
          </a:xfrm>
        </p:grpSpPr>
        <p:cxnSp>
          <p:nvCxnSpPr>
            <p:cNvPr id="74" name="Straight Arrow Connector 73"/>
            <p:cNvCxnSpPr/>
            <p:nvPr/>
          </p:nvCxnSpPr>
          <p:spPr>
            <a:xfrm flipV="1">
              <a:off x="1105704" y="5570552"/>
              <a:ext cx="323024" cy="1588"/>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1428728" y="5072074"/>
              <a:ext cx="391356" cy="1588"/>
            </a:xfrm>
            <a:prstGeom prst="straightConnector1">
              <a:avLst/>
            </a:prstGeom>
            <a:ln>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5400000">
              <a:off x="1179488" y="5322108"/>
              <a:ext cx="500068" cy="1588"/>
            </a:xfrm>
            <a:prstGeom prst="straightConnector1">
              <a:avLst/>
            </a:prstGeom>
            <a:ln>
              <a:headEnd type="none"/>
              <a:tailEnd type="non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25"/>
          <p:cNvGrpSpPr/>
          <p:nvPr/>
        </p:nvGrpSpPr>
        <p:grpSpPr>
          <a:xfrm>
            <a:off x="642910" y="71414"/>
            <a:ext cx="1285884" cy="6643714"/>
            <a:chOff x="642910" y="71414"/>
            <a:chExt cx="1285884" cy="6643714"/>
          </a:xfrm>
        </p:grpSpPr>
        <p:grpSp>
          <p:nvGrpSpPr>
            <p:cNvPr id="5" name="Group 253"/>
            <p:cNvGrpSpPr/>
            <p:nvPr/>
          </p:nvGrpSpPr>
          <p:grpSpPr>
            <a:xfrm>
              <a:off x="642910" y="71414"/>
              <a:ext cx="1285884" cy="6643714"/>
              <a:chOff x="785786" y="214290"/>
              <a:chExt cx="1285884" cy="6643714"/>
            </a:xfrm>
          </p:grpSpPr>
          <p:grpSp>
            <p:nvGrpSpPr>
              <p:cNvPr id="6" name="Group 70"/>
              <p:cNvGrpSpPr/>
              <p:nvPr/>
            </p:nvGrpSpPr>
            <p:grpSpPr>
              <a:xfrm>
                <a:off x="785786" y="214290"/>
                <a:ext cx="1285884" cy="6643714"/>
                <a:chOff x="7429488" y="357166"/>
                <a:chExt cx="1285884" cy="6643714"/>
              </a:xfrm>
            </p:grpSpPr>
            <p:sp>
              <p:nvSpPr>
                <p:cNvPr id="131" name="Round Diagonal Corner Rectangle 130"/>
                <p:cNvSpPr/>
                <p:nvPr/>
              </p:nvSpPr>
              <p:spPr>
                <a:xfrm>
                  <a:off x="7429488"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52" name="Rectangle 251"/>
              <p:cNvSpPr/>
              <p:nvPr/>
            </p:nvSpPr>
            <p:spPr>
              <a:xfrm flipH="1">
                <a:off x="1571599" y="1857364"/>
                <a:ext cx="7144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25" name="Rectangle 124"/>
            <p:cNvSpPr/>
            <p:nvPr/>
          </p:nvSpPr>
          <p:spPr>
            <a:xfrm flipH="1">
              <a:off x="1428728" y="714356"/>
              <a:ext cx="71438" cy="7143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9" name="Group 91"/>
          <p:cNvGrpSpPr/>
          <p:nvPr/>
        </p:nvGrpSpPr>
        <p:grpSpPr>
          <a:xfrm>
            <a:off x="71406" y="500042"/>
            <a:ext cx="1357322" cy="928695"/>
            <a:chOff x="71406" y="3071809"/>
            <a:chExt cx="1357322" cy="928695"/>
          </a:xfrm>
        </p:grpSpPr>
        <p:grpSp>
          <p:nvGrpSpPr>
            <p:cNvPr id="10" name="Group 259"/>
            <p:cNvGrpSpPr/>
            <p:nvPr/>
          </p:nvGrpSpPr>
          <p:grpSpPr>
            <a:xfrm>
              <a:off x="71406" y="3071809"/>
              <a:ext cx="1357322" cy="246221"/>
              <a:chOff x="142844" y="825326"/>
              <a:chExt cx="1357322" cy="246221"/>
            </a:xfrm>
          </p:grpSpPr>
          <p:cxnSp>
            <p:nvCxnSpPr>
              <p:cNvPr id="97" name="Straight Arrow Connector 96"/>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642910" y="825326"/>
                <a:ext cx="796830" cy="246221"/>
              </a:xfrm>
              <a:prstGeom prst="rect">
                <a:avLst/>
              </a:prstGeom>
              <a:noFill/>
            </p:spPr>
            <p:txBody>
              <a:bodyPr wrap="square" rtlCol="0">
                <a:spAutoFit/>
              </a:bodyPr>
              <a:lstStyle/>
              <a:p>
                <a:pPr algn="r"/>
                <a:r>
                  <a:rPr lang="en-GB" sz="1000" b="1" dirty="0" smtClean="0"/>
                  <a:t>New()</a:t>
                </a:r>
                <a:endParaRPr lang="en-US" sz="1000" b="1" dirty="0"/>
              </a:p>
            </p:txBody>
          </p:sp>
        </p:grpSp>
        <p:cxnSp>
          <p:nvCxnSpPr>
            <p:cNvPr id="95" name="Straight Arrow Connector 94"/>
            <p:cNvCxnSpPr/>
            <p:nvPr/>
          </p:nvCxnSpPr>
          <p:spPr>
            <a:xfrm flipH="1">
              <a:off x="71406" y="4000503"/>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6" name="Group 149"/>
          <p:cNvGrpSpPr/>
          <p:nvPr/>
        </p:nvGrpSpPr>
        <p:grpSpPr>
          <a:xfrm>
            <a:off x="1500166" y="571481"/>
            <a:ext cx="1857388" cy="357189"/>
            <a:chOff x="2500298" y="2928934"/>
            <a:chExt cx="1857388" cy="357189"/>
          </a:xfrm>
        </p:grpSpPr>
        <p:cxnSp>
          <p:nvCxnSpPr>
            <p:cNvPr id="153" name="Straight Arrow Connector 152"/>
            <p:cNvCxnSpPr/>
            <p:nvPr/>
          </p:nvCxnSpPr>
          <p:spPr>
            <a:xfrm>
              <a:off x="2500298" y="3143248"/>
              <a:ext cx="1857388"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3571868" y="2928934"/>
              <a:ext cx="785818" cy="246221"/>
            </a:xfrm>
            <a:prstGeom prst="rect">
              <a:avLst/>
            </a:prstGeom>
            <a:noFill/>
          </p:spPr>
          <p:txBody>
            <a:bodyPr wrap="square" rtlCol="0">
              <a:spAutoFit/>
            </a:bodyPr>
            <a:lstStyle/>
            <a:p>
              <a:pPr algn="r"/>
              <a:r>
                <a:rPr lang="en-GB" sz="1000" dirty="0" smtClean="0"/>
                <a:t>New()</a:t>
              </a:r>
              <a:endParaRPr lang="en-US" sz="1000" dirty="0"/>
            </a:p>
          </p:txBody>
        </p:sp>
        <p:cxnSp>
          <p:nvCxnSpPr>
            <p:cNvPr id="155" name="Straight Arrow Connector 154"/>
            <p:cNvCxnSpPr/>
            <p:nvPr/>
          </p:nvCxnSpPr>
          <p:spPr>
            <a:xfrm rot="10800000" flipV="1">
              <a:off x="2500298" y="3286122"/>
              <a:ext cx="1857388"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500166" y="1611142"/>
            <a:ext cx="1857388" cy="492443"/>
            <a:chOff x="1500166" y="1825456"/>
            <a:chExt cx="1857388" cy="492443"/>
          </a:xfrm>
        </p:grpSpPr>
        <p:grpSp>
          <p:nvGrpSpPr>
            <p:cNvPr id="69" name="Group 149"/>
            <p:cNvGrpSpPr/>
            <p:nvPr/>
          </p:nvGrpSpPr>
          <p:grpSpPr>
            <a:xfrm>
              <a:off x="1500166" y="1825456"/>
              <a:ext cx="1857388" cy="460535"/>
              <a:chOff x="2500298" y="2928933"/>
              <a:chExt cx="1857388" cy="460535"/>
            </a:xfrm>
          </p:grpSpPr>
          <p:cxnSp>
            <p:nvCxnSpPr>
              <p:cNvPr id="70" name="Straight Arrow Connector 69"/>
              <p:cNvCxnSpPr/>
              <p:nvPr/>
            </p:nvCxnSpPr>
            <p:spPr>
              <a:xfrm>
                <a:off x="2500298" y="3143248"/>
                <a:ext cx="1857388"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571868" y="2928933"/>
                <a:ext cx="785818" cy="246222"/>
              </a:xfrm>
              <a:prstGeom prst="rect">
                <a:avLst/>
              </a:prstGeom>
              <a:noFill/>
            </p:spPr>
            <p:txBody>
              <a:bodyPr wrap="square" rtlCol="0">
                <a:spAutoFit/>
              </a:bodyPr>
              <a:lstStyle/>
              <a:p>
                <a:pPr algn="r"/>
                <a:r>
                  <a:rPr lang="en-GB" sz="1000" dirty="0" smtClean="0"/>
                  <a:t>Last()</a:t>
                </a:r>
                <a:endParaRPr lang="en-US" sz="1000" dirty="0"/>
              </a:p>
            </p:txBody>
          </p:sp>
          <p:cxnSp>
            <p:nvCxnSpPr>
              <p:cNvPr id="72" name="Straight Arrow Connector 71"/>
              <p:cNvCxnSpPr/>
              <p:nvPr/>
            </p:nvCxnSpPr>
            <p:spPr>
              <a:xfrm rot="10800000" flipV="1">
                <a:off x="2500298" y="3389467"/>
                <a:ext cx="1857388"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sp>
          <p:nvSpPr>
            <p:cNvPr id="73" name="TextBox 72"/>
            <p:cNvSpPr txBox="1"/>
            <p:nvPr/>
          </p:nvSpPr>
          <p:spPr>
            <a:xfrm>
              <a:off x="1928794" y="2071678"/>
              <a:ext cx="1428760" cy="246221"/>
            </a:xfrm>
            <a:prstGeom prst="rect">
              <a:avLst/>
            </a:prstGeom>
            <a:noFill/>
          </p:spPr>
          <p:txBody>
            <a:bodyPr wrap="square" rtlCol="0">
              <a:spAutoFit/>
            </a:bodyPr>
            <a:lstStyle/>
            <a:p>
              <a:pPr algn="r"/>
              <a:r>
                <a:rPr lang="en-GB" sz="1000" dirty="0" err="1" smtClean="0"/>
                <a:t>BreadCrumbMenuItem</a:t>
              </a:r>
              <a:endParaRPr lang="en-US" sz="1000" dirty="0"/>
            </a:p>
          </p:txBody>
        </p:sp>
      </p:grpSp>
      <p:grpSp>
        <p:nvGrpSpPr>
          <p:cNvPr id="75" name="Group 74"/>
          <p:cNvGrpSpPr/>
          <p:nvPr/>
        </p:nvGrpSpPr>
        <p:grpSpPr>
          <a:xfrm>
            <a:off x="71406" y="1500174"/>
            <a:ext cx="1357322" cy="571505"/>
            <a:chOff x="71406" y="1714488"/>
            <a:chExt cx="1357322" cy="571505"/>
          </a:xfrm>
        </p:grpSpPr>
        <p:grpSp>
          <p:nvGrpSpPr>
            <p:cNvPr id="11" name="Group 184"/>
            <p:cNvGrpSpPr/>
            <p:nvPr/>
          </p:nvGrpSpPr>
          <p:grpSpPr>
            <a:xfrm>
              <a:off x="71406" y="1714488"/>
              <a:ext cx="1357322" cy="571505"/>
              <a:chOff x="71406" y="3071809"/>
              <a:chExt cx="1357322" cy="571505"/>
            </a:xfrm>
          </p:grpSpPr>
          <p:grpSp>
            <p:nvGrpSpPr>
              <p:cNvPr id="12" name="Group 259"/>
              <p:cNvGrpSpPr/>
              <p:nvPr/>
            </p:nvGrpSpPr>
            <p:grpSpPr>
              <a:xfrm>
                <a:off x="71406" y="3071809"/>
                <a:ext cx="1357322" cy="246221"/>
                <a:chOff x="142844" y="825326"/>
                <a:chExt cx="1357322" cy="246221"/>
              </a:xfrm>
            </p:grpSpPr>
            <p:cxnSp>
              <p:nvCxnSpPr>
                <p:cNvPr id="190" name="Straight Arrow Connector 189"/>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91" name="TextBox 190"/>
                <p:cNvSpPr txBox="1"/>
                <p:nvPr/>
              </p:nvSpPr>
              <p:spPr>
                <a:xfrm>
                  <a:off x="642910" y="825326"/>
                  <a:ext cx="796830" cy="246221"/>
                </a:xfrm>
                <a:prstGeom prst="rect">
                  <a:avLst/>
                </a:prstGeom>
                <a:noFill/>
              </p:spPr>
              <p:txBody>
                <a:bodyPr wrap="square" rtlCol="0">
                  <a:spAutoFit/>
                </a:bodyPr>
                <a:lstStyle/>
                <a:p>
                  <a:pPr algn="r"/>
                  <a:r>
                    <a:rPr lang="en-GB" sz="1000" b="1" dirty="0" smtClean="0"/>
                    <a:t>Current()</a:t>
                  </a:r>
                  <a:endParaRPr lang="en-US" sz="1000" b="1" dirty="0"/>
                </a:p>
              </p:txBody>
            </p:sp>
          </p:grpSp>
          <p:cxnSp>
            <p:nvCxnSpPr>
              <p:cNvPr id="188" name="Straight Arrow Connector 187"/>
              <p:cNvCxnSpPr/>
              <p:nvPr/>
            </p:nvCxnSpPr>
            <p:spPr>
              <a:xfrm flipH="1">
                <a:off x="71406" y="3643313"/>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857224" y="2039771"/>
              <a:ext cx="500066" cy="246221"/>
            </a:xfrm>
            <a:prstGeom prst="rect">
              <a:avLst/>
            </a:prstGeom>
            <a:noFill/>
          </p:spPr>
          <p:txBody>
            <a:bodyPr wrap="square" rtlCol="0">
              <a:spAutoFit/>
            </a:bodyPr>
            <a:lstStyle/>
            <a:p>
              <a:pPr algn="r"/>
              <a:r>
                <a:rPr lang="en-GB" sz="1000" dirty="0" smtClean="0"/>
                <a:t>Item</a:t>
              </a:r>
              <a:endParaRPr lang="en-US" sz="1000" dirty="0"/>
            </a:p>
          </p:txBody>
        </p:sp>
      </p:grpSp>
      <p:grpSp>
        <p:nvGrpSpPr>
          <p:cNvPr id="76" name="Group 75"/>
          <p:cNvGrpSpPr/>
          <p:nvPr/>
        </p:nvGrpSpPr>
        <p:grpSpPr>
          <a:xfrm>
            <a:off x="1500166" y="928670"/>
            <a:ext cx="1857388" cy="400110"/>
            <a:chOff x="1500166" y="500042"/>
            <a:chExt cx="1857388" cy="400110"/>
          </a:xfrm>
        </p:grpSpPr>
        <p:sp>
          <p:nvSpPr>
            <p:cNvPr id="77" name="TextBox 76"/>
            <p:cNvSpPr txBox="1"/>
            <p:nvPr/>
          </p:nvSpPr>
          <p:spPr>
            <a:xfrm>
              <a:off x="1571604" y="500042"/>
              <a:ext cx="1714512" cy="400110"/>
            </a:xfrm>
            <a:prstGeom prst="rect">
              <a:avLst/>
            </a:prstGeom>
            <a:noFill/>
          </p:spPr>
          <p:txBody>
            <a:bodyPr wrap="square" rtlCol="0">
              <a:spAutoFit/>
            </a:bodyPr>
            <a:lstStyle/>
            <a:p>
              <a:pPr algn="r"/>
              <a:r>
                <a:rPr lang="en-GB" sz="1000" dirty="0" smtClean="0"/>
                <a:t>Set collection event handlers:</a:t>
              </a:r>
            </a:p>
            <a:p>
              <a:pPr algn="r"/>
              <a:r>
                <a:rPr lang="en-GB" sz="1000" b="1" dirty="0" smtClean="0"/>
                <a:t>Clicked, Added, Removed</a:t>
              </a:r>
              <a:endParaRPr lang="en-US" sz="1000" b="1" dirty="0" smtClean="0"/>
            </a:p>
          </p:txBody>
        </p:sp>
        <p:cxnSp>
          <p:nvCxnSpPr>
            <p:cNvPr id="78" name="Straight Arrow Connector 77"/>
            <p:cNvCxnSpPr/>
            <p:nvPr/>
          </p:nvCxnSpPr>
          <p:spPr>
            <a:xfrm>
              <a:off x="1500166" y="857233"/>
              <a:ext cx="1857388"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2714612" y="71414"/>
            <a:ext cx="1285884" cy="6643710"/>
            <a:chOff x="2714612" y="71414"/>
            <a:chExt cx="1285884" cy="6643710"/>
          </a:xfrm>
        </p:grpSpPr>
        <p:grpSp>
          <p:nvGrpSpPr>
            <p:cNvPr id="61" name="Group 82"/>
            <p:cNvGrpSpPr/>
            <p:nvPr/>
          </p:nvGrpSpPr>
          <p:grpSpPr>
            <a:xfrm>
              <a:off x="2714612" y="71414"/>
              <a:ext cx="1285884" cy="6643710"/>
              <a:chOff x="2643174" y="71414"/>
              <a:chExt cx="1285884" cy="6643710"/>
            </a:xfrm>
          </p:grpSpPr>
          <p:grpSp>
            <p:nvGrpSpPr>
              <p:cNvPr id="62" name="Group 70"/>
              <p:cNvGrpSpPr/>
              <p:nvPr/>
            </p:nvGrpSpPr>
            <p:grpSpPr>
              <a:xfrm>
                <a:off x="2643174" y="71414"/>
                <a:ext cx="1285884" cy="6643710"/>
                <a:chOff x="7572396" y="357166"/>
                <a:chExt cx="1285884" cy="6643710"/>
              </a:xfrm>
            </p:grpSpPr>
            <p:sp>
              <p:nvSpPr>
                <p:cNvPr id="65" name="Round Diagonal Corner Rectangle 64"/>
                <p:cNvSpPr/>
                <p:nvPr/>
              </p:nvSpPr>
              <p:spPr>
                <a:xfrm>
                  <a:off x="7572396"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GB" sz="1000" dirty="0" smtClean="0">
                    <a:solidFill>
                      <a:schemeClr val="tx1"/>
                    </a:solidFill>
                  </a:endParaRPr>
                </a:p>
                <a:p>
                  <a:pPr algn="ctr"/>
                  <a:r>
                    <a:rPr lang="en-GB" sz="1000" dirty="0" err="1" smtClean="0">
                      <a:solidFill>
                        <a:schemeClr val="tx1"/>
                      </a:solidFill>
                    </a:rPr>
                    <a:t>ItemCollection</a:t>
                  </a:r>
                  <a:endParaRPr lang="en-US" sz="1000" dirty="0">
                    <a:solidFill>
                      <a:schemeClr val="tx1"/>
                    </a:solidFill>
                  </a:endParaRPr>
                </a:p>
              </p:txBody>
            </p:sp>
            <p:cxnSp>
              <p:nvCxnSpPr>
                <p:cNvPr id="66" name="Straight Connector 65"/>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flipH="1">
                <a:off x="3286109" y="785818"/>
                <a:ext cx="71444" cy="5714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80" name="Rectangle 79"/>
            <p:cNvSpPr/>
            <p:nvPr/>
          </p:nvSpPr>
          <p:spPr>
            <a:xfrm flipH="1">
              <a:off x="3357554" y="1785926"/>
              <a:ext cx="71438"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25"/>
          <p:cNvGrpSpPr/>
          <p:nvPr/>
        </p:nvGrpSpPr>
        <p:grpSpPr>
          <a:xfrm>
            <a:off x="642910" y="71414"/>
            <a:ext cx="1285884" cy="6643714"/>
            <a:chOff x="642910" y="71414"/>
            <a:chExt cx="1285884" cy="6643714"/>
          </a:xfrm>
        </p:grpSpPr>
        <p:grpSp>
          <p:nvGrpSpPr>
            <p:cNvPr id="5" name="Group 253"/>
            <p:cNvGrpSpPr/>
            <p:nvPr/>
          </p:nvGrpSpPr>
          <p:grpSpPr>
            <a:xfrm>
              <a:off x="642910" y="71414"/>
              <a:ext cx="1285884" cy="6643714"/>
              <a:chOff x="785786" y="214290"/>
              <a:chExt cx="1285884" cy="6643714"/>
            </a:xfrm>
          </p:grpSpPr>
          <p:grpSp>
            <p:nvGrpSpPr>
              <p:cNvPr id="6" name="Group 70"/>
              <p:cNvGrpSpPr/>
              <p:nvPr/>
            </p:nvGrpSpPr>
            <p:grpSpPr>
              <a:xfrm>
                <a:off x="785786" y="214290"/>
                <a:ext cx="1285884" cy="6643714"/>
                <a:chOff x="7429488" y="357166"/>
                <a:chExt cx="1285884" cy="6643714"/>
              </a:xfrm>
            </p:grpSpPr>
            <p:sp>
              <p:nvSpPr>
                <p:cNvPr id="131" name="Round Diagonal Corner Rectangle 130"/>
                <p:cNvSpPr/>
                <p:nvPr/>
              </p:nvSpPr>
              <p:spPr>
                <a:xfrm>
                  <a:off x="7429488"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52" name="Rectangle 251"/>
              <p:cNvSpPr/>
              <p:nvPr/>
            </p:nvSpPr>
            <p:spPr>
              <a:xfrm flipH="1">
                <a:off x="1571597" y="2071678"/>
                <a:ext cx="71444"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25" name="Rectangle 124"/>
            <p:cNvSpPr/>
            <p:nvPr/>
          </p:nvSpPr>
          <p:spPr>
            <a:xfrm flipH="1">
              <a:off x="1428728" y="928670"/>
              <a:ext cx="71438" cy="6429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7" name="Group 91"/>
          <p:cNvGrpSpPr/>
          <p:nvPr/>
        </p:nvGrpSpPr>
        <p:grpSpPr>
          <a:xfrm>
            <a:off x="0" y="446110"/>
            <a:ext cx="1428728" cy="1054064"/>
            <a:chOff x="0" y="3017877"/>
            <a:chExt cx="1428728" cy="1054064"/>
          </a:xfrm>
        </p:grpSpPr>
        <p:grpSp>
          <p:nvGrpSpPr>
            <p:cNvPr id="8" name="Group 259"/>
            <p:cNvGrpSpPr/>
            <p:nvPr/>
          </p:nvGrpSpPr>
          <p:grpSpPr>
            <a:xfrm>
              <a:off x="0" y="3017877"/>
              <a:ext cx="1428728" cy="553998"/>
              <a:chOff x="71438" y="771394"/>
              <a:chExt cx="1428728" cy="553998"/>
            </a:xfrm>
          </p:grpSpPr>
          <p:cxnSp>
            <p:nvCxnSpPr>
              <p:cNvPr id="97" name="Straight Arrow Connector 96"/>
              <p:cNvCxnSpPr/>
              <p:nvPr/>
            </p:nvCxnSpPr>
            <p:spPr>
              <a:xfrm>
                <a:off x="142844" y="130336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71438" y="771394"/>
                <a:ext cx="1368302" cy="553998"/>
              </a:xfrm>
              <a:prstGeom prst="rect">
                <a:avLst/>
              </a:prstGeom>
              <a:noFill/>
            </p:spPr>
            <p:txBody>
              <a:bodyPr wrap="square" rtlCol="0">
                <a:spAutoFit/>
              </a:bodyPr>
              <a:lstStyle/>
              <a:p>
                <a:pPr algn="r"/>
                <a:r>
                  <a:rPr lang="en-GB" sz="1000" b="1" dirty="0" smtClean="0"/>
                  <a:t>Set(</a:t>
                </a:r>
              </a:p>
              <a:p>
                <a:pPr algn="r"/>
                <a:r>
                  <a:rPr lang="en-GB" sz="1000" dirty="0" err="1" smtClean="0"/>
                  <a:t>BreadCrumbMenu</a:t>
                </a:r>
                <a:endParaRPr lang="en-GB" sz="1000" dirty="0" smtClean="0"/>
              </a:p>
              <a:p>
                <a:pPr algn="r"/>
                <a:r>
                  <a:rPr lang="en-GB" sz="1000" dirty="0" err="1" smtClean="0"/>
                  <a:t>ItemCollection</a:t>
                </a:r>
                <a:r>
                  <a:rPr lang="en-GB" sz="1000" b="1" dirty="0" smtClean="0"/>
                  <a:t>)</a:t>
                </a:r>
                <a:endParaRPr lang="en-US" sz="1000" b="1" dirty="0"/>
              </a:p>
            </p:txBody>
          </p:sp>
        </p:grpSp>
        <p:cxnSp>
          <p:nvCxnSpPr>
            <p:cNvPr id="95" name="Straight Arrow Connector 94"/>
            <p:cNvCxnSpPr/>
            <p:nvPr/>
          </p:nvCxnSpPr>
          <p:spPr>
            <a:xfrm flipH="1">
              <a:off x="71406" y="4071940"/>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1428728" y="640542"/>
            <a:ext cx="1928826" cy="400110"/>
            <a:chOff x="1428728" y="500042"/>
            <a:chExt cx="1928826" cy="400110"/>
          </a:xfrm>
        </p:grpSpPr>
        <p:sp>
          <p:nvSpPr>
            <p:cNvPr id="132" name="TextBox 131"/>
            <p:cNvSpPr txBox="1"/>
            <p:nvPr/>
          </p:nvSpPr>
          <p:spPr>
            <a:xfrm>
              <a:off x="1428728" y="500042"/>
              <a:ext cx="1928826" cy="400110"/>
            </a:xfrm>
            <a:prstGeom prst="rect">
              <a:avLst/>
            </a:prstGeom>
            <a:noFill/>
          </p:spPr>
          <p:txBody>
            <a:bodyPr wrap="square" rtlCol="0">
              <a:spAutoFit/>
            </a:bodyPr>
            <a:lstStyle/>
            <a:p>
              <a:pPr algn="r"/>
              <a:r>
                <a:rPr lang="en-GB" sz="1000" dirty="0" smtClean="0"/>
                <a:t>Reset collection event handlers:</a:t>
              </a:r>
            </a:p>
            <a:p>
              <a:pPr algn="r"/>
              <a:r>
                <a:rPr lang="en-GB" sz="1000" b="1" dirty="0" smtClean="0"/>
                <a:t>Clicked, Added, Removed</a:t>
              </a:r>
              <a:endParaRPr lang="en-US" sz="1000" b="1" dirty="0" smtClean="0"/>
            </a:p>
          </p:txBody>
        </p:sp>
        <p:cxnSp>
          <p:nvCxnSpPr>
            <p:cNvPr id="153" name="Straight Arrow Connector 152"/>
            <p:cNvCxnSpPr/>
            <p:nvPr/>
          </p:nvCxnSpPr>
          <p:spPr>
            <a:xfrm>
              <a:off x="1500166" y="857233"/>
              <a:ext cx="1857388"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1500166" y="1140608"/>
            <a:ext cx="1011144" cy="288128"/>
            <a:chOff x="1500166" y="1142984"/>
            <a:chExt cx="1011144" cy="288128"/>
          </a:xfrm>
        </p:grpSpPr>
        <p:grpSp>
          <p:nvGrpSpPr>
            <p:cNvPr id="11" name="Group 62"/>
            <p:cNvGrpSpPr/>
            <p:nvPr/>
          </p:nvGrpSpPr>
          <p:grpSpPr>
            <a:xfrm flipH="1" flipV="1">
              <a:off x="1500166" y="1149472"/>
              <a:ext cx="215110" cy="281640"/>
              <a:chOff x="5999169" y="3789751"/>
              <a:chExt cx="215907" cy="188790"/>
            </a:xfrm>
          </p:grpSpPr>
          <p:cxnSp>
            <p:nvCxnSpPr>
              <p:cNvPr id="133" name="Straight Connector 132"/>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flipH="1" flipV="1">
                <a:off x="5905972" y="3884536"/>
                <a:ext cx="187193" cy="799"/>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6000762" y="3789751"/>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1714480" y="1142984"/>
              <a:ext cx="796830" cy="246221"/>
            </a:xfrm>
            <a:prstGeom prst="rect">
              <a:avLst/>
            </a:prstGeom>
            <a:noFill/>
          </p:spPr>
          <p:txBody>
            <a:bodyPr wrap="square" rtlCol="0">
              <a:spAutoFit/>
            </a:bodyPr>
            <a:lstStyle/>
            <a:p>
              <a:r>
                <a:rPr lang="en-GB" sz="1000" dirty="0" err="1" smtClean="0"/>
                <a:t>RefreshAll</a:t>
              </a:r>
              <a:r>
                <a:rPr lang="en-GB" sz="1000" dirty="0" smtClean="0"/>
                <a:t>()</a:t>
              </a:r>
              <a:endParaRPr lang="en-US" sz="1000" dirty="0"/>
            </a:p>
          </p:txBody>
        </p:sp>
      </p:grpSp>
      <p:grpSp>
        <p:nvGrpSpPr>
          <p:cNvPr id="105" name="Group 91"/>
          <p:cNvGrpSpPr/>
          <p:nvPr/>
        </p:nvGrpSpPr>
        <p:grpSpPr>
          <a:xfrm>
            <a:off x="-285784" y="1600130"/>
            <a:ext cx="1714480" cy="757301"/>
            <a:chOff x="-285752" y="3171765"/>
            <a:chExt cx="1714480" cy="757301"/>
          </a:xfrm>
        </p:grpSpPr>
        <p:grpSp>
          <p:nvGrpSpPr>
            <p:cNvPr id="106" name="Group 259"/>
            <p:cNvGrpSpPr/>
            <p:nvPr/>
          </p:nvGrpSpPr>
          <p:grpSpPr>
            <a:xfrm>
              <a:off x="-285752" y="3171765"/>
              <a:ext cx="1714480" cy="400110"/>
              <a:chOff x="-214314" y="925282"/>
              <a:chExt cx="1714480" cy="400110"/>
            </a:xfrm>
          </p:grpSpPr>
          <p:cxnSp>
            <p:nvCxnSpPr>
              <p:cNvPr id="108" name="Straight Arrow Connector 107"/>
              <p:cNvCxnSpPr/>
              <p:nvPr/>
            </p:nvCxnSpPr>
            <p:spPr>
              <a:xfrm>
                <a:off x="142844" y="130336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214314" y="925282"/>
                <a:ext cx="1654054" cy="400110"/>
              </a:xfrm>
              <a:prstGeom prst="rect">
                <a:avLst/>
              </a:prstGeom>
              <a:noFill/>
            </p:spPr>
            <p:txBody>
              <a:bodyPr wrap="square" rtlCol="0">
                <a:spAutoFit/>
              </a:bodyPr>
              <a:lstStyle/>
              <a:p>
                <a:pPr algn="r"/>
                <a:r>
                  <a:rPr lang="en-GB" sz="1000" b="1" dirty="0" smtClean="0"/>
                  <a:t>Add(</a:t>
                </a:r>
              </a:p>
              <a:p>
                <a:pPr algn="r"/>
                <a:r>
                  <a:rPr lang="en-GB" sz="1000" dirty="0" err="1" smtClean="0"/>
                  <a:t>BreadCrumbMenuItem</a:t>
                </a:r>
                <a:r>
                  <a:rPr lang="en-GB" sz="1000" b="1" dirty="0" smtClean="0"/>
                  <a:t>)</a:t>
                </a:r>
                <a:endParaRPr lang="en-US" sz="1000" b="1" dirty="0"/>
              </a:p>
            </p:txBody>
          </p:sp>
        </p:grpSp>
        <p:cxnSp>
          <p:nvCxnSpPr>
            <p:cNvPr id="107" name="Straight Arrow Connector 106"/>
            <p:cNvCxnSpPr/>
            <p:nvPr/>
          </p:nvCxnSpPr>
          <p:spPr>
            <a:xfrm flipH="1">
              <a:off x="71406" y="392906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15" name="Group 82"/>
          <p:cNvGrpSpPr/>
          <p:nvPr/>
        </p:nvGrpSpPr>
        <p:grpSpPr>
          <a:xfrm>
            <a:off x="4643438" y="71414"/>
            <a:ext cx="1285884" cy="6643710"/>
            <a:chOff x="2643174" y="71414"/>
            <a:chExt cx="1285884" cy="6643710"/>
          </a:xfrm>
        </p:grpSpPr>
        <p:grpSp>
          <p:nvGrpSpPr>
            <p:cNvPr id="116" name="Group 70"/>
            <p:cNvGrpSpPr/>
            <p:nvPr/>
          </p:nvGrpSpPr>
          <p:grpSpPr>
            <a:xfrm>
              <a:off x="2643174" y="71414"/>
              <a:ext cx="1285884" cy="6643710"/>
              <a:chOff x="7572396" y="357166"/>
              <a:chExt cx="1285884" cy="6643710"/>
            </a:xfrm>
          </p:grpSpPr>
          <p:sp>
            <p:nvSpPr>
              <p:cNvPr id="118" name="Round Diagonal Corner Rectangle 117"/>
              <p:cNvSpPr/>
              <p:nvPr/>
            </p:nvSpPr>
            <p:spPr>
              <a:xfrm>
                <a:off x="7572396"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GB" sz="1000" dirty="0" smtClean="0">
                  <a:solidFill>
                    <a:schemeClr val="tx1"/>
                  </a:solidFill>
                </a:endParaRPr>
              </a:p>
              <a:p>
                <a:pPr algn="ctr"/>
                <a:r>
                  <a:rPr lang="en-GB" sz="1000" dirty="0" smtClean="0">
                    <a:solidFill>
                      <a:schemeClr val="tx1"/>
                    </a:solidFill>
                  </a:rPr>
                  <a:t>Item</a:t>
                </a:r>
                <a:endParaRPr lang="en-US" sz="1000" dirty="0">
                  <a:solidFill>
                    <a:schemeClr val="tx1"/>
                  </a:solidFill>
                </a:endParaRPr>
              </a:p>
            </p:txBody>
          </p:sp>
          <p:cxnSp>
            <p:nvCxnSpPr>
              <p:cNvPr id="119" name="Straight Connector 118"/>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17" name="Rectangle 116"/>
            <p:cNvSpPr/>
            <p:nvPr/>
          </p:nvSpPr>
          <p:spPr>
            <a:xfrm flipH="1">
              <a:off x="3286110" y="2000264"/>
              <a:ext cx="71443" cy="2857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23" name="Group 122"/>
          <p:cNvGrpSpPr/>
          <p:nvPr/>
        </p:nvGrpSpPr>
        <p:grpSpPr>
          <a:xfrm>
            <a:off x="1500166" y="1785926"/>
            <a:ext cx="3786214" cy="246222"/>
            <a:chOff x="1500166" y="4040035"/>
            <a:chExt cx="3786214" cy="246222"/>
          </a:xfrm>
        </p:grpSpPr>
        <p:sp>
          <p:nvSpPr>
            <p:cNvPr id="113" name="TextBox 112"/>
            <p:cNvSpPr txBox="1"/>
            <p:nvPr/>
          </p:nvSpPr>
          <p:spPr>
            <a:xfrm>
              <a:off x="3214678" y="4040035"/>
              <a:ext cx="2000264" cy="246221"/>
            </a:xfrm>
            <a:prstGeom prst="rect">
              <a:avLst/>
            </a:prstGeom>
            <a:noFill/>
          </p:spPr>
          <p:txBody>
            <a:bodyPr wrap="square" rtlCol="0">
              <a:spAutoFit/>
            </a:bodyPr>
            <a:lstStyle/>
            <a:p>
              <a:pPr algn="r"/>
              <a:r>
                <a:rPr lang="en-GB" sz="1000" dirty="0" smtClean="0"/>
                <a:t>Set item event handlers: </a:t>
              </a:r>
              <a:r>
                <a:rPr lang="en-GB" sz="1000" b="1" dirty="0" smtClean="0"/>
                <a:t>Clicked</a:t>
              </a:r>
              <a:endParaRPr lang="en-US" sz="1000" b="1" dirty="0" smtClean="0"/>
            </a:p>
          </p:txBody>
        </p:sp>
        <p:cxnSp>
          <p:nvCxnSpPr>
            <p:cNvPr id="121" name="Straight Arrow Connector 120"/>
            <p:cNvCxnSpPr/>
            <p:nvPr/>
          </p:nvCxnSpPr>
          <p:spPr>
            <a:xfrm>
              <a:off x="1500166" y="4286256"/>
              <a:ext cx="378621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1500166" y="2071678"/>
            <a:ext cx="1857388" cy="246221"/>
            <a:chOff x="1500166" y="653931"/>
            <a:chExt cx="1857388" cy="246221"/>
          </a:xfrm>
        </p:grpSpPr>
        <p:sp>
          <p:nvSpPr>
            <p:cNvPr id="126" name="TextBox 125"/>
            <p:cNvSpPr txBox="1"/>
            <p:nvPr/>
          </p:nvSpPr>
          <p:spPr>
            <a:xfrm>
              <a:off x="2285984" y="653931"/>
              <a:ext cx="1000132" cy="246221"/>
            </a:xfrm>
            <a:prstGeom prst="rect">
              <a:avLst/>
            </a:prstGeom>
            <a:noFill/>
          </p:spPr>
          <p:txBody>
            <a:bodyPr wrap="square" rtlCol="0">
              <a:spAutoFit/>
            </a:bodyPr>
            <a:lstStyle/>
            <a:p>
              <a:pPr algn="r"/>
              <a:r>
                <a:rPr lang="en-GB" sz="1000" dirty="0" smtClean="0"/>
                <a:t>Add(item)</a:t>
              </a:r>
              <a:endParaRPr lang="en-US" sz="1000" dirty="0" smtClean="0"/>
            </a:p>
          </p:txBody>
        </p:sp>
        <p:cxnSp>
          <p:nvCxnSpPr>
            <p:cNvPr id="127" name="Straight Arrow Connector 126"/>
            <p:cNvCxnSpPr/>
            <p:nvPr/>
          </p:nvCxnSpPr>
          <p:spPr>
            <a:xfrm>
              <a:off x="1500166" y="857233"/>
              <a:ext cx="1857388"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29" name="Group 128"/>
          <p:cNvGrpSpPr/>
          <p:nvPr/>
        </p:nvGrpSpPr>
        <p:grpSpPr>
          <a:xfrm>
            <a:off x="2714612" y="71414"/>
            <a:ext cx="1285884" cy="6643710"/>
            <a:chOff x="2714612" y="71414"/>
            <a:chExt cx="1285884" cy="6643710"/>
          </a:xfrm>
        </p:grpSpPr>
        <p:grpSp>
          <p:nvGrpSpPr>
            <p:cNvPr id="18" name="Group 82"/>
            <p:cNvGrpSpPr/>
            <p:nvPr/>
          </p:nvGrpSpPr>
          <p:grpSpPr>
            <a:xfrm>
              <a:off x="2714612" y="71414"/>
              <a:ext cx="1285884" cy="6643710"/>
              <a:chOff x="2643174" y="71414"/>
              <a:chExt cx="1285884" cy="6643710"/>
            </a:xfrm>
          </p:grpSpPr>
          <p:grpSp>
            <p:nvGrpSpPr>
              <p:cNvPr id="19" name="Group 70"/>
              <p:cNvGrpSpPr/>
              <p:nvPr/>
            </p:nvGrpSpPr>
            <p:grpSpPr>
              <a:xfrm>
                <a:off x="2643174" y="71414"/>
                <a:ext cx="1285884" cy="6643710"/>
                <a:chOff x="7572396" y="357166"/>
                <a:chExt cx="1285884" cy="6643710"/>
              </a:xfrm>
            </p:grpSpPr>
            <p:sp>
              <p:nvSpPr>
                <p:cNvPr id="65" name="Round Diagonal Corner Rectangle 64"/>
                <p:cNvSpPr/>
                <p:nvPr/>
              </p:nvSpPr>
              <p:spPr>
                <a:xfrm>
                  <a:off x="7572396"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GB" sz="1000" dirty="0" smtClean="0">
                    <a:solidFill>
                      <a:schemeClr val="tx1"/>
                    </a:solidFill>
                  </a:endParaRPr>
                </a:p>
                <a:p>
                  <a:pPr algn="ctr"/>
                  <a:r>
                    <a:rPr lang="en-GB" sz="1000" dirty="0" err="1" smtClean="0">
                      <a:solidFill>
                        <a:schemeClr val="tx1"/>
                      </a:solidFill>
                    </a:rPr>
                    <a:t>ItemCollection</a:t>
                  </a:r>
                  <a:endParaRPr lang="en-US" sz="1000" dirty="0">
                    <a:solidFill>
                      <a:schemeClr val="tx1"/>
                    </a:solidFill>
                  </a:endParaRPr>
                </a:p>
              </p:txBody>
            </p:sp>
            <p:cxnSp>
              <p:nvCxnSpPr>
                <p:cNvPr id="66" name="Straight Connector 65"/>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flipH="1">
                <a:off x="3286110" y="1000132"/>
                <a:ext cx="71443" cy="2857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28" name="Rectangle 127"/>
            <p:cNvSpPr/>
            <p:nvPr/>
          </p:nvSpPr>
          <p:spPr>
            <a:xfrm flipH="1">
              <a:off x="3357554" y="2286016"/>
              <a:ext cx="71443" cy="2857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9"/>
          <p:cNvGrpSpPr/>
          <p:nvPr/>
        </p:nvGrpSpPr>
        <p:grpSpPr>
          <a:xfrm>
            <a:off x="1571604" y="1428756"/>
            <a:ext cx="2786082" cy="1214446"/>
            <a:chOff x="1785918" y="2325523"/>
            <a:chExt cx="2786082" cy="1214446"/>
          </a:xfrm>
        </p:grpSpPr>
        <p:sp>
          <p:nvSpPr>
            <p:cNvPr id="110" name="Rectangle 109"/>
            <p:cNvSpPr/>
            <p:nvPr/>
          </p:nvSpPr>
          <p:spPr>
            <a:xfrm>
              <a:off x="1785918" y="2357429"/>
              <a:ext cx="2786082" cy="1182540"/>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1857356" y="2325523"/>
              <a:ext cx="2500330" cy="276999"/>
            </a:xfrm>
            <a:prstGeom prst="rect">
              <a:avLst/>
            </a:prstGeom>
            <a:noFill/>
          </p:spPr>
          <p:txBody>
            <a:bodyPr wrap="square" rtlCol="0">
              <a:spAutoFit/>
            </a:bodyPr>
            <a:lstStyle/>
            <a:p>
              <a:r>
                <a:rPr lang="en-GB" sz="1200" b="1" dirty="0" smtClean="0">
                  <a:solidFill>
                    <a:srgbClr val="00B050"/>
                  </a:solidFill>
                </a:rPr>
                <a:t>[FOR EACH item IN collection]</a:t>
              </a:r>
              <a:endParaRPr lang="en-US" sz="1200" b="1" dirty="0" smtClean="0">
                <a:solidFill>
                  <a:srgbClr val="00B050"/>
                </a:solidFill>
              </a:endParaRPr>
            </a:p>
          </p:txBody>
        </p:sp>
      </p:grpSp>
      <p:grpSp>
        <p:nvGrpSpPr>
          <p:cNvPr id="3" name="Group 89"/>
          <p:cNvGrpSpPr/>
          <p:nvPr/>
        </p:nvGrpSpPr>
        <p:grpSpPr>
          <a:xfrm>
            <a:off x="1643042" y="1643070"/>
            <a:ext cx="2571768" cy="571504"/>
            <a:chOff x="1785918" y="2325523"/>
            <a:chExt cx="2571768" cy="571504"/>
          </a:xfrm>
        </p:grpSpPr>
        <p:sp>
          <p:nvSpPr>
            <p:cNvPr id="84" name="Rectangle 83"/>
            <p:cNvSpPr/>
            <p:nvPr/>
          </p:nvSpPr>
          <p:spPr>
            <a:xfrm>
              <a:off x="1785918" y="2357429"/>
              <a:ext cx="2571768" cy="539598"/>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1857356" y="2325523"/>
              <a:ext cx="2500330" cy="276999"/>
            </a:xfrm>
            <a:prstGeom prst="rect">
              <a:avLst/>
            </a:prstGeom>
            <a:noFill/>
          </p:spPr>
          <p:txBody>
            <a:bodyPr wrap="square" rtlCol="0">
              <a:spAutoFit/>
            </a:bodyPr>
            <a:lstStyle/>
            <a:p>
              <a:r>
                <a:rPr lang="en-GB" sz="1200" b="1" dirty="0" smtClean="0">
                  <a:solidFill>
                    <a:srgbClr val="00B050"/>
                  </a:solidFill>
                </a:rPr>
                <a:t>[IF 1 or more elements exist THEN]</a:t>
              </a:r>
              <a:endParaRPr lang="en-US" sz="1200" b="1" dirty="0" smtClean="0">
                <a:solidFill>
                  <a:srgbClr val="00B050"/>
                </a:solidFill>
              </a:endParaRPr>
            </a:p>
          </p:txBody>
        </p:sp>
      </p:grpSp>
      <p:grpSp>
        <p:nvGrpSpPr>
          <p:cNvPr id="5" name="Group 253"/>
          <p:cNvGrpSpPr/>
          <p:nvPr/>
        </p:nvGrpSpPr>
        <p:grpSpPr>
          <a:xfrm>
            <a:off x="642910" y="428624"/>
            <a:ext cx="1285884" cy="6643714"/>
            <a:chOff x="785786" y="214290"/>
            <a:chExt cx="1285884" cy="6643714"/>
          </a:xfrm>
        </p:grpSpPr>
        <p:grpSp>
          <p:nvGrpSpPr>
            <p:cNvPr id="6" name="Group 70"/>
            <p:cNvGrpSpPr/>
            <p:nvPr/>
          </p:nvGrpSpPr>
          <p:grpSpPr>
            <a:xfrm>
              <a:off x="785786" y="214290"/>
              <a:ext cx="1285884" cy="6643714"/>
              <a:chOff x="7429488" y="357166"/>
              <a:chExt cx="1285884" cy="6643714"/>
            </a:xfrm>
          </p:grpSpPr>
          <p:sp>
            <p:nvSpPr>
              <p:cNvPr id="131" name="Round Diagonal Corner Rectangle 130"/>
              <p:cNvSpPr/>
              <p:nvPr/>
            </p:nvSpPr>
            <p:spPr>
              <a:xfrm>
                <a:off x="7429488"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52" name="Rectangle 251"/>
            <p:cNvSpPr/>
            <p:nvPr/>
          </p:nvSpPr>
          <p:spPr>
            <a:xfrm flipH="1">
              <a:off x="1571598" y="857232"/>
              <a:ext cx="71443" cy="17145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1" name="Group 70"/>
          <p:cNvGrpSpPr/>
          <p:nvPr/>
        </p:nvGrpSpPr>
        <p:grpSpPr>
          <a:xfrm>
            <a:off x="2714612" y="428624"/>
            <a:ext cx="1285884" cy="6643710"/>
            <a:chOff x="7572396" y="357166"/>
            <a:chExt cx="1285884" cy="6643710"/>
          </a:xfrm>
        </p:grpSpPr>
        <p:sp>
          <p:nvSpPr>
            <p:cNvPr id="65" name="Round Diagonal Corner Rectangle 64"/>
            <p:cNvSpPr/>
            <p:nvPr/>
          </p:nvSpPr>
          <p:spPr>
            <a:xfrm>
              <a:off x="7572396"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GB" sz="1000" dirty="0" smtClean="0">
                <a:solidFill>
                  <a:schemeClr val="tx1"/>
                </a:solidFill>
              </a:endParaRPr>
            </a:p>
            <a:p>
              <a:pPr algn="ctr"/>
              <a:r>
                <a:rPr lang="en-GB" sz="1000" dirty="0" err="1" smtClean="0">
                  <a:solidFill>
                    <a:schemeClr val="tx1"/>
                  </a:solidFill>
                </a:rPr>
                <a:t>ItemCollection</a:t>
              </a:r>
              <a:endParaRPr lang="en-US" sz="1000" dirty="0">
                <a:solidFill>
                  <a:schemeClr val="tx1"/>
                </a:solidFill>
              </a:endParaRPr>
            </a:p>
          </p:txBody>
        </p:sp>
        <p:cxnSp>
          <p:nvCxnSpPr>
            <p:cNvPr id="66" name="Straight Connector 65"/>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12" name="Group 184"/>
          <p:cNvGrpSpPr/>
          <p:nvPr/>
        </p:nvGrpSpPr>
        <p:grpSpPr>
          <a:xfrm>
            <a:off x="-142908" y="857252"/>
            <a:ext cx="1571636" cy="1857388"/>
            <a:chOff x="-142908" y="3071809"/>
            <a:chExt cx="1571636" cy="1857388"/>
          </a:xfrm>
        </p:grpSpPr>
        <p:grpSp>
          <p:nvGrpSpPr>
            <p:cNvPr id="13" name="Group 259"/>
            <p:cNvGrpSpPr/>
            <p:nvPr/>
          </p:nvGrpSpPr>
          <p:grpSpPr>
            <a:xfrm>
              <a:off x="-142908" y="3071809"/>
              <a:ext cx="1571636" cy="246221"/>
              <a:chOff x="-71470" y="825326"/>
              <a:chExt cx="1571636" cy="246221"/>
            </a:xfrm>
          </p:grpSpPr>
          <p:cxnSp>
            <p:nvCxnSpPr>
              <p:cNvPr id="190" name="Straight Arrow Connector 189"/>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91" name="TextBox 190"/>
              <p:cNvSpPr txBox="1"/>
              <p:nvPr/>
            </p:nvSpPr>
            <p:spPr>
              <a:xfrm>
                <a:off x="-71470" y="825326"/>
                <a:ext cx="1511210" cy="246221"/>
              </a:xfrm>
              <a:prstGeom prst="rect">
                <a:avLst/>
              </a:prstGeom>
              <a:noFill/>
            </p:spPr>
            <p:txBody>
              <a:bodyPr wrap="square" rtlCol="0">
                <a:spAutoFit/>
              </a:bodyPr>
              <a:lstStyle/>
              <a:p>
                <a:pPr algn="r"/>
                <a:r>
                  <a:rPr lang="en-GB" sz="1000" b="1" dirty="0" smtClean="0">
                    <a:solidFill>
                      <a:srgbClr val="0000FF"/>
                    </a:solidFill>
                  </a:rPr>
                  <a:t>Private: </a:t>
                </a:r>
                <a:r>
                  <a:rPr lang="en-GB" sz="1000" b="1" dirty="0" err="1" smtClean="0"/>
                  <a:t>RefreshAll</a:t>
                </a:r>
                <a:r>
                  <a:rPr lang="en-GB" sz="1000" b="1" dirty="0" smtClean="0"/>
                  <a:t>()</a:t>
                </a:r>
                <a:endParaRPr lang="en-US" sz="1000" b="1" dirty="0"/>
              </a:p>
            </p:txBody>
          </p:sp>
        </p:grpSp>
        <p:cxnSp>
          <p:nvCxnSpPr>
            <p:cNvPr id="188" name="Straight Arrow Connector 187"/>
            <p:cNvCxnSpPr/>
            <p:nvPr/>
          </p:nvCxnSpPr>
          <p:spPr>
            <a:xfrm flipH="1">
              <a:off x="71406" y="4929196"/>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6" name="Group 74"/>
          <p:cNvGrpSpPr/>
          <p:nvPr/>
        </p:nvGrpSpPr>
        <p:grpSpPr>
          <a:xfrm>
            <a:off x="1500168" y="1140628"/>
            <a:ext cx="796828" cy="246221"/>
            <a:chOff x="1500168" y="1142984"/>
            <a:chExt cx="796828" cy="246221"/>
          </a:xfrm>
        </p:grpSpPr>
        <p:grpSp>
          <p:nvGrpSpPr>
            <p:cNvPr id="17" name="Group 62"/>
            <p:cNvGrpSpPr/>
            <p:nvPr/>
          </p:nvGrpSpPr>
          <p:grpSpPr>
            <a:xfrm flipH="1" flipV="1">
              <a:off x="1500168" y="1149500"/>
              <a:ext cx="215112" cy="212550"/>
              <a:chOff x="5999167" y="3836063"/>
              <a:chExt cx="215909" cy="142478"/>
            </a:xfrm>
          </p:grpSpPr>
          <p:cxnSp>
            <p:nvCxnSpPr>
              <p:cNvPr id="78" name="Straight Connector 77"/>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flipH="1" flipV="1">
                <a:off x="5929127" y="3907690"/>
                <a:ext cx="140882" cy="802"/>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6000762" y="3836063"/>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1714480" y="1142984"/>
              <a:ext cx="582516" cy="246221"/>
            </a:xfrm>
            <a:prstGeom prst="rect">
              <a:avLst/>
            </a:prstGeom>
            <a:noFill/>
          </p:spPr>
          <p:txBody>
            <a:bodyPr wrap="square" rtlCol="0">
              <a:spAutoFit/>
            </a:bodyPr>
            <a:lstStyle/>
            <a:p>
              <a:r>
                <a:rPr lang="en-GB" sz="1000" dirty="0" smtClean="0"/>
                <a:t>Clear()</a:t>
              </a:r>
              <a:endParaRPr lang="en-US" sz="1000" dirty="0"/>
            </a:p>
          </p:txBody>
        </p:sp>
      </p:grpSp>
      <p:grpSp>
        <p:nvGrpSpPr>
          <p:cNvPr id="18" name="Group 85"/>
          <p:cNvGrpSpPr/>
          <p:nvPr/>
        </p:nvGrpSpPr>
        <p:grpSpPr>
          <a:xfrm>
            <a:off x="1500166" y="1896915"/>
            <a:ext cx="2071702" cy="246221"/>
            <a:chOff x="1500168" y="1142984"/>
            <a:chExt cx="2071702" cy="246221"/>
          </a:xfrm>
        </p:grpSpPr>
        <p:grpSp>
          <p:nvGrpSpPr>
            <p:cNvPr id="19" name="Group 62"/>
            <p:cNvGrpSpPr/>
            <p:nvPr/>
          </p:nvGrpSpPr>
          <p:grpSpPr>
            <a:xfrm flipH="1" flipV="1">
              <a:off x="1500168" y="1149472"/>
              <a:ext cx="215112" cy="212551"/>
              <a:chOff x="5999167" y="3836063"/>
              <a:chExt cx="215909" cy="142478"/>
            </a:xfrm>
          </p:grpSpPr>
          <p:cxnSp>
            <p:nvCxnSpPr>
              <p:cNvPr id="89" name="Straight Connector 88"/>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flipH="1" flipV="1">
                <a:off x="5929127" y="3907690"/>
                <a:ext cx="140882" cy="802"/>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6000762" y="3836063"/>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1714480" y="1142984"/>
              <a:ext cx="1857390" cy="246221"/>
            </a:xfrm>
            <a:prstGeom prst="rect">
              <a:avLst/>
            </a:prstGeom>
            <a:noFill/>
          </p:spPr>
          <p:txBody>
            <a:bodyPr wrap="square" rtlCol="0">
              <a:spAutoFit/>
            </a:bodyPr>
            <a:lstStyle/>
            <a:p>
              <a:r>
                <a:rPr lang="en-GB" sz="1000" dirty="0" err="1" smtClean="0"/>
                <a:t>AddSeparatorControl</a:t>
              </a:r>
              <a:r>
                <a:rPr lang="en-GB" sz="1000" dirty="0" smtClean="0"/>
                <a:t>(item)</a:t>
              </a:r>
              <a:endParaRPr lang="en-US" sz="1000" dirty="0"/>
            </a:p>
          </p:txBody>
        </p:sp>
      </p:grpSp>
      <p:grpSp>
        <p:nvGrpSpPr>
          <p:cNvPr id="20" name="Group 91"/>
          <p:cNvGrpSpPr/>
          <p:nvPr/>
        </p:nvGrpSpPr>
        <p:grpSpPr>
          <a:xfrm>
            <a:off x="1500166" y="2286012"/>
            <a:ext cx="2071702" cy="246221"/>
            <a:chOff x="1500168" y="1142984"/>
            <a:chExt cx="2071702" cy="246221"/>
          </a:xfrm>
        </p:grpSpPr>
        <p:grpSp>
          <p:nvGrpSpPr>
            <p:cNvPr id="21" name="Group 62"/>
            <p:cNvGrpSpPr/>
            <p:nvPr/>
          </p:nvGrpSpPr>
          <p:grpSpPr>
            <a:xfrm flipH="1" flipV="1">
              <a:off x="1500168" y="1149472"/>
              <a:ext cx="215112" cy="212551"/>
              <a:chOff x="5999167" y="3836063"/>
              <a:chExt cx="215909" cy="142478"/>
            </a:xfrm>
          </p:grpSpPr>
          <p:cxnSp>
            <p:nvCxnSpPr>
              <p:cNvPr id="96" name="Straight Connector 95"/>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flipH="1" flipV="1">
                <a:off x="5929127" y="3907690"/>
                <a:ext cx="140882" cy="802"/>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6000762" y="3836063"/>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94" name="TextBox 93"/>
            <p:cNvSpPr txBox="1"/>
            <p:nvPr/>
          </p:nvSpPr>
          <p:spPr>
            <a:xfrm>
              <a:off x="1714480" y="1142984"/>
              <a:ext cx="1857390" cy="246221"/>
            </a:xfrm>
            <a:prstGeom prst="rect">
              <a:avLst/>
            </a:prstGeom>
            <a:noFill/>
          </p:spPr>
          <p:txBody>
            <a:bodyPr wrap="square" rtlCol="0">
              <a:spAutoFit/>
            </a:bodyPr>
            <a:lstStyle/>
            <a:p>
              <a:r>
                <a:rPr lang="en-GB" sz="1000" dirty="0" err="1" smtClean="0"/>
                <a:t>AddItemControl</a:t>
              </a:r>
              <a:r>
                <a:rPr lang="en-GB" sz="1000" dirty="0" smtClean="0"/>
                <a:t>(item)</a:t>
              </a:r>
              <a:endParaRPr lang="en-US" sz="1000" dirty="0"/>
            </a:p>
          </p:txBody>
        </p:sp>
      </p:grpSp>
      <p:grpSp>
        <p:nvGrpSpPr>
          <p:cNvPr id="22" name="Group 62"/>
          <p:cNvGrpSpPr/>
          <p:nvPr/>
        </p:nvGrpSpPr>
        <p:grpSpPr>
          <a:xfrm flipH="1" flipV="1">
            <a:off x="1214414" y="1571632"/>
            <a:ext cx="214314" cy="1000132"/>
            <a:chOff x="6000760" y="3666022"/>
            <a:chExt cx="223889" cy="264632"/>
          </a:xfrm>
        </p:grpSpPr>
        <p:cxnSp>
          <p:nvCxnSpPr>
            <p:cNvPr id="102" name="Straight Connector 101"/>
            <p:cNvCxnSpPr/>
            <p:nvPr/>
          </p:nvCxnSpPr>
          <p:spPr>
            <a:xfrm>
              <a:off x="6000760" y="3929066"/>
              <a:ext cx="214314" cy="1588"/>
            </a:xfrm>
            <a:prstGeom prst="line">
              <a:avLst/>
            </a:prstGeom>
            <a:ln>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5400000" flipH="1" flipV="1">
              <a:off x="6093368" y="3798067"/>
              <a:ext cx="261739" cy="823"/>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6000761" y="3666022"/>
              <a:ext cx="214315" cy="1588"/>
            </a:xfrm>
            <a:prstGeom prst="straightConnector1">
              <a:avLst/>
            </a:prstGeom>
            <a:ln>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grpSp>
      <p:grpSp>
        <p:nvGrpSpPr>
          <p:cNvPr id="43" name="Group 89"/>
          <p:cNvGrpSpPr/>
          <p:nvPr/>
        </p:nvGrpSpPr>
        <p:grpSpPr>
          <a:xfrm>
            <a:off x="6072198" y="1428756"/>
            <a:ext cx="2786082" cy="1214446"/>
            <a:chOff x="1785918" y="2325523"/>
            <a:chExt cx="2786082" cy="1214446"/>
          </a:xfrm>
        </p:grpSpPr>
        <p:sp>
          <p:nvSpPr>
            <p:cNvPr id="44" name="Rectangle 43"/>
            <p:cNvSpPr/>
            <p:nvPr/>
          </p:nvSpPr>
          <p:spPr>
            <a:xfrm>
              <a:off x="1785918" y="2357429"/>
              <a:ext cx="2786082" cy="1182540"/>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857356" y="2325523"/>
              <a:ext cx="2500330" cy="276999"/>
            </a:xfrm>
            <a:prstGeom prst="rect">
              <a:avLst/>
            </a:prstGeom>
            <a:noFill/>
          </p:spPr>
          <p:txBody>
            <a:bodyPr wrap="square" rtlCol="0">
              <a:spAutoFit/>
            </a:bodyPr>
            <a:lstStyle/>
            <a:p>
              <a:r>
                <a:rPr lang="en-GB" sz="1200" b="1" dirty="0" smtClean="0">
                  <a:solidFill>
                    <a:srgbClr val="00B050"/>
                  </a:solidFill>
                </a:rPr>
                <a:t>[FOR EACH item IN collection]</a:t>
              </a:r>
              <a:endParaRPr lang="en-US" sz="1200" b="1" dirty="0" smtClean="0">
                <a:solidFill>
                  <a:srgbClr val="00B050"/>
                </a:solidFill>
              </a:endParaRPr>
            </a:p>
          </p:txBody>
        </p:sp>
      </p:grpSp>
      <p:grpSp>
        <p:nvGrpSpPr>
          <p:cNvPr id="46" name="Group 89"/>
          <p:cNvGrpSpPr/>
          <p:nvPr/>
        </p:nvGrpSpPr>
        <p:grpSpPr>
          <a:xfrm>
            <a:off x="6143636" y="1643070"/>
            <a:ext cx="2571768" cy="571504"/>
            <a:chOff x="1785918" y="2325523"/>
            <a:chExt cx="2571768" cy="571504"/>
          </a:xfrm>
        </p:grpSpPr>
        <p:sp>
          <p:nvSpPr>
            <p:cNvPr id="47" name="Rectangle 46"/>
            <p:cNvSpPr/>
            <p:nvPr/>
          </p:nvSpPr>
          <p:spPr>
            <a:xfrm>
              <a:off x="1785918" y="2357429"/>
              <a:ext cx="2571768" cy="539598"/>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857356" y="2325523"/>
              <a:ext cx="2500330" cy="276999"/>
            </a:xfrm>
            <a:prstGeom prst="rect">
              <a:avLst/>
            </a:prstGeom>
            <a:noFill/>
          </p:spPr>
          <p:txBody>
            <a:bodyPr wrap="square" rtlCol="0">
              <a:spAutoFit/>
            </a:bodyPr>
            <a:lstStyle/>
            <a:p>
              <a:r>
                <a:rPr lang="en-GB" sz="1200" b="1" dirty="0" smtClean="0">
                  <a:solidFill>
                    <a:srgbClr val="00B050"/>
                  </a:solidFill>
                </a:rPr>
                <a:t>[IF 1 or more elements exist THEN]</a:t>
              </a:r>
              <a:endParaRPr lang="en-US" sz="1200" b="1" dirty="0" smtClean="0">
                <a:solidFill>
                  <a:srgbClr val="00B050"/>
                </a:solidFill>
              </a:endParaRPr>
            </a:p>
          </p:txBody>
        </p:sp>
      </p:grpSp>
      <p:grpSp>
        <p:nvGrpSpPr>
          <p:cNvPr id="49" name="Group 253"/>
          <p:cNvGrpSpPr/>
          <p:nvPr/>
        </p:nvGrpSpPr>
        <p:grpSpPr>
          <a:xfrm>
            <a:off x="5214942" y="428624"/>
            <a:ext cx="1285884" cy="6643714"/>
            <a:chOff x="857224" y="214290"/>
            <a:chExt cx="1285884" cy="6643714"/>
          </a:xfrm>
        </p:grpSpPr>
        <p:grpSp>
          <p:nvGrpSpPr>
            <p:cNvPr id="50" name="Group 70"/>
            <p:cNvGrpSpPr/>
            <p:nvPr/>
          </p:nvGrpSpPr>
          <p:grpSpPr>
            <a:xfrm>
              <a:off x="857224" y="214290"/>
              <a:ext cx="1285884" cy="6643714"/>
              <a:chOff x="7500926" y="357166"/>
              <a:chExt cx="1285884" cy="6643714"/>
            </a:xfrm>
          </p:grpSpPr>
          <p:sp>
            <p:nvSpPr>
              <p:cNvPr id="52" name="Round Diagonal Corner Rectangle 51"/>
              <p:cNvSpPr/>
              <p:nvPr/>
            </p:nvSpPr>
            <p:spPr>
              <a:xfrm>
                <a:off x="7500926"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US" sz="1000" dirty="0">
                  <a:solidFill>
                    <a:schemeClr val="tx1"/>
                  </a:solidFill>
                </a:endParaRPr>
              </a:p>
            </p:txBody>
          </p:sp>
          <p:cxnSp>
            <p:nvCxnSpPr>
              <p:cNvPr id="53" name="Straight Connector 5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51" name="Rectangle 50"/>
            <p:cNvSpPr/>
            <p:nvPr/>
          </p:nvSpPr>
          <p:spPr>
            <a:xfrm flipH="1">
              <a:off x="1571597" y="857232"/>
              <a:ext cx="71444" cy="19288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54" name="Group 70"/>
          <p:cNvGrpSpPr/>
          <p:nvPr/>
        </p:nvGrpSpPr>
        <p:grpSpPr>
          <a:xfrm>
            <a:off x="7215206" y="428624"/>
            <a:ext cx="1285884" cy="6643710"/>
            <a:chOff x="7572396" y="357166"/>
            <a:chExt cx="1285884" cy="6643710"/>
          </a:xfrm>
        </p:grpSpPr>
        <p:sp>
          <p:nvSpPr>
            <p:cNvPr id="55" name="Round Diagonal Corner Rectangle 54"/>
            <p:cNvSpPr/>
            <p:nvPr/>
          </p:nvSpPr>
          <p:spPr>
            <a:xfrm>
              <a:off x="7572396"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GB" sz="1000" dirty="0" smtClean="0">
                <a:solidFill>
                  <a:schemeClr val="tx1"/>
                </a:solidFill>
              </a:endParaRPr>
            </a:p>
            <a:p>
              <a:pPr algn="ctr"/>
              <a:r>
                <a:rPr lang="en-GB" sz="1000" dirty="0" err="1" smtClean="0">
                  <a:solidFill>
                    <a:schemeClr val="tx1"/>
                  </a:solidFill>
                </a:rPr>
                <a:t>ItemCollection</a:t>
              </a:r>
              <a:endParaRPr lang="en-US" sz="1000" dirty="0">
                <a:solidFill>
                  <a:schemeClr val="tx1"/>
                </a:solidFill>
              </a:endParaRPr>
            </a:p>
          </p:txBody>
        </p:sp>
        <p:cxnSp>
          <p:nvCxnSpPr>
            <p:cNvPr id="56" name="Straight Connector 55"/>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57" name="Group 184"/>
          <p:cNvGrpSpPr/>
          <p:nvPr/>
        </p:nvGrpSpPr>
        <p:grpSpPr>
          <a:xfrm>
            <a:off x="4357686" y="857252"/>
            <a:ext cx="1571636" cy="2143140"/>
            <a:chOff x="-142908" y="3071809"/>
            <a:chExt cx="1571636" cy="2143140"/>
          </a:xfrm>
        </p:grpSpPr>
        <p:grpSp>
          <p:nvGrpSpPr>
            <p:cNvPr id="58" name="Group 259"/>
            <p:cNvGrpSpPr/>
            <p:nvPr/>
          </p:nvGrpSpPr>
          <p:grpSpPr>
            <a:xfrm>
              <a:off x="-142908" y="3071809"/>
              <a:ext cx="1571636" cy="246221"/>
              <a:chOff x="-71470" y="825326"/>
              <a:chExt cx="1571636" cy="246221"/>
            </a:xfrm>
          </p:grpSpPr>
          <p:cxnSp>
            <p:nvCxnSpPr>
              <p:cNvPr id="60" name="Straight Arrow Connector 59"/>
              <p:cNvCxnSpPr/>
              <p:nvPr/>
            </p:nvCxnSpPr>
            <p:spPr>
              <a:xfrm>
                <a:off x="142844" y="107154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1470" y="825326"/>
                <a:ext cx="1511210" cy="246221"/>
              </a:xfrm>
              <a:prstGeom prst="rect">
                <a:avLst/>
              </a:prstGeom>
              <a:noFill/>
            </p:spPr>
            <p:txBody>
              <a:bodyPr wrap="square" rtlCol="0">
                <a:spAutoFit/>
              </a:bodyPr>
              <a:lstStyle/>
              <a:p>
                <a:pPr algn="r"/>
                <a:r>
                  <a:rPr lang="en-GB" sz="1000" b="1" dirty="0" smtClean="0">
                    <a:solidFill>
                      <a:srgbClr val="0000FF"/>
                    </a:solidFill>
                  </a:rPr>
                  <a:t>Private: </a:t>
                </a:r>
                <a:r>
                  <a:rPr lang="en-GB" sz="1000" b="1" dirty="0" err="1" smtClean="0"/>
                  <a:t>RefreshAll</a:t>
                </a:r>
                <a:r>
                  <a:rPr lang="en-GB" sz="1000" b="1" dirty="0" smtClean="0"/>
                  <a:t>()</a:t>
                </a:r>
                <a:endParaRPr lang="en-US" sz="1000" b="1" dirty="0"/>
              </a:p>
            </p:txBody>
          </p:sp>
        </p:grpSp>
        <p:cxnSp>
          <p:nvCxnSpPr>
            <p:cNvPr id="59" name="Straight Arrow Connector 58"/>
            <p:cNvCxnSpPr/>
            <p:nvPr/>
          </p:nvCxnSpPr>
          <p:spPr>
            <a:xfrm flipH="1">
              <a:off x="71406" y="5214948"/>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62" name="Group 74"/>
          <p:cNvGrpSpPr/>
          <p:nvPr/>
        </p:nvGrpSpPr>
        <p:grpSpPr>
          <a:xfrm>
            <a:off x="6000762" y="1140628"/>
            <a:ext cx="796828" cy="246221"/>
            <a:chOff x="1500168" y="1142984"/>
            <a:chExt cx="796828" cy="246221"/>
          </a:xfrm>
        </p:grpSpPr>
        <p:grpSp>
          <p:nvGrpSpPr>
            <p:cNvPr id="64" name="Group 62"/>
            <p:cNvGrpSpPr/>
            <p:nvPr/>
          </p:nvGrpSpPr>
          <p:grpSpPr>
            <a:xfrm flipH="1" flipV="1">
              <a:off x="1500168" y="1149472"/>
              <a:ext cx="215112" cy="212551"/>
              <a:chOff x="5999167" y="3836063"/>
              <a:chExt cx="215909" cy="142478"/>
            </a:xfrm>
          </p:grpSpPr>
          <p:cxnSp>
            <p:nvCxnSpPr>
              <p:cNvPr id="68" name="Straight Connector 67"/>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flipH="1" flipV="1">
                <a:off x="5929127" y="3907690"/>
                <a:ext cx="140882" cy="802"/>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6000762" y="3836063"/>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a:off x="1714480" y="1142984"/>
              <a:ext cx="582516" cy="246221"/>
            </a:xfrm>
            <a:prstGeom prst="rect">
              <a:avLst/>
            </a:prstGeom>
            <a:noFill/>
          </p:spPr>
          <p:txBody>
            <a:bodyPr wrap="square" rtlCol="0">
              <a:spAutoFit/>
            </a:bodyPr>
            <a:lstStyle/>
            <a:p>
              <a:r>
                <a:rPr lang="en-GB" sz="1000" dirty="0" smtClean="0"/>
                <a:t>Clear()</a:t>
              </a:r>
              <a:endParaRPr lang="en-US" sz="1000" dirty="0"/>
            </a:p>
          </p:txBody>
        </p:sp>
      </p:grpSp>
      <p:grpSp>
        <p:nvGrpSpPr>
          <p:cNvPr id="71" name="Group 85"/>
          <p:cNvGrpSpPr/>
          <p:nvPr/>
        </p:nvGrpSpPr>
        <p:grpSpPr>
          <a:xfrm>
            <a:off x="6000760" y="1896915"/>
            <a:ext cx="2071702" cy="246221"/>
            <a:chOff x="1500168" y="1142984"/>
            <a:chExt cx="2071702" cy="246221"/>
          </a:xfrm>
        </p:grpSpPr>
        <p:grpSp>
          <p:nvGrpSpPr>
            <p:cNvPr id="72" name="Group 62"/>
            <p:cNvGrpSpPr/>
            <p:nvPr/>
          </p:nvGrpSpPr>
          <p:grpSpPr>
            <a:xfrm flipH="1" flipV="1">
              <a:off x="1500168" y="1149472"/>
              <a:ext cx="215112" cy="212551"/>
              <a:chOff x="5999167" y="3836063"/>
              <a:chExt cx="215909" cy="142478"/>
            </a:xfrm>
          </p:grpSpPr>
          <p:cxnSp>
            <p:nvCxnSpPr>
              <p:cNvPr id="74" name="Straight Connector 73"/>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flipH="1" flipV="1">
                <a:off x="5929127" y="3907690"/>
                <a:ext cx="140882" cy="802"/>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000762" y="3836063"/>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73" name="TextBox 72"/>
            <p:cNvSpPr txBox="1"/>
            <p:nvPr/>
          </p:nvSpPr>
          <p:spPr>
            <a:xfrm>
              <a:off x="1714480" y="1142984"/>
              <a:ext cx="1857390" cy="246221"/>
            </a:xfrm>
            <a:prstGeom prst="rect">
              <a:avLst/>
            </a:prstGeom>
            <a:noFill/>
          </p:spPr>
          <p:txBody>
            <a:bodyPr wrap="square" rtlCol="0">
              <a:spAutoFit/>
            </a:bodyPr>
            <a:lstStyle/>
            <a:p>
              <a:r>
                <a:rPr lang="en-GB" sz="1000" dirty="0" err="1" smtClean="0"/>
                <a:t>AddSeparatorControl</a:t>
              </a:r>
              <a:r>
                <a:rPr lang="en-GB" sz="1000" dirty="0" smtClean="0"/>
                <a:t>(item)</a:t>
              </a:r>
              <a:endParaRPr lang="en-US" sz="1000" dirty="0"/>
            </a:p>
          </p:txBody>
        </p:sp>
      </p:grpSp>
      <p:grpSp>
        <p:nvGrpSpPr>
          <p:cNvPr id="81" name="Group 91"/>
          <p:cNvGrpSpPr/>
          <p:nvPr/>
        </p:nvGrpSpPr>
        <p:grpSpPr>
          <a:xfrm>
            <a:off x="6000760" y="2286012"/>
            <a:ext cx="2071702" cy="246221"/>
            <a:chOff x="1500168" y="1142984"/>
            <a:chExt cx="2071702" cy="246221"/>
          </a:xfrm>
        </p:grpSpPr>
        <p:grpSp>
          <p:nvGrpSpPr>
            <p:cNvPr id="82" name="Group 62"/>
            <p:cNvGrpSpPr/>
            <p:nvPr/>
          </p:nvGrpSpPr>
          <p:grpSpPr>
            <a:xfrm flipH="1" flipV="1">
              <a:off x="1500168" y="1149472"/>
              <a:ext cx="215112" cy="212551"/>
              <a:chOff x="5999167" y="3836063"/>
              <a:chExt cx="215909" cy="142478"/>
            </a:xfrm>
          </p:grpSpPr>
          <p:cxnSp>
            <p:nvCxnSpPr>
              <p:cNvPr id="86" name="Straight Connector 85"/>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flipH="1" flipV="1">
                <a:off x="5929127" y="3907690"/>
                <a:ext cx="140882" cy="802"/>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000762" y="3836063"/>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83" name="TextBox 82"/>
            <p:cNvSpPr txBox="1"/>
            <p:nvPr/>
          </p:nvSpPr>
          <p:spPr>
            <a:xfrm>
              <a:off x="1714480" y="1142984"/>
              <a:ext cx="1857390" cy="246221"/>
            </a:xfrm>
            <a:prstGeom prst="rect">
              <a:avLst/>
            </a:prstGeom>
            <a:noFill/>
          </p:spPr>
          <p:txBody>
            <a:bodyPr wrap="square" rtlCol="0">
              <a:spAutoFit/>
            </a:bodyPr>
            <a:lstStyle/>
            <a:p>
              <a:r>
                <a:rPr lang="en-GB" sz="1000" dirty="0" err="1" smtClean="0"/>
                <a:t>AddItemControl</a:t>
              </a:r>
              <a:r>
                <a:rPr lang="en-GB" sz="1000" dirty="0" smtClean="0"/>
                <a:t>(item)</a:t>
              </a:r>
              <a:endParaRPr lang="en-US" sz="1000" dirty="0"/>
            </a:p>
          </p:txBody>
        </p:sp>
      </p:grpSp>
      <p:grpSp>
        <p:nvGrpSpPr>
          <p:cNvPr id="93" name="Group 62"/>
          <p:cNvGrpSpPr/>
          <p:nvPr/>
        </p:nvGrpSpPr>
        <p:grpSpPr>
          <a:xfrm flipH="1" flipV="1">
            <a:off x="5715008" y="1571632"/>
            <a:ext cx="214314" cy="1000132"/>
            <a:chOff x="6000760" y="3666022"/>
            <a:chExt cx="223889" cy="264632"/>
          </a:xfrm>
        </p:grpSpPr>
        <p:cxnSp>
          <p:nvCxnSpPr>
            <p:cNvPr id="95" name="Straight Connector 94"/>
            <p:cNvCxnSpPr/>
            <p:nvPr/>
          </p:nvCxnSpPr>
          <p:spPr>
            <a:xfrm>
              <a:off x="6000760" y="3929066"/>
              <a:ext cx="214314" cy="1588"/>
            </a:xfrm>
            <a:prstGeom prst="line">
              <a:avLst/>
            </a:prstGeom>
            <a:ln>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flipH="1" flipV="1">
              <a:off x="6093368" y="3798067"/>
              <a:ext cx="261739" cy="823"/>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6000761" y="3666022"/>
              <a:ext cx="214315" cy="1588"/>
            </a:xfrm>
            <a:prstGeom prst="straightConnector1">
              <a:avLst/>
            </a:prstGeom>
            <a:ln>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grpSp>
      <p:grpSp>
        <p:nvGrpSpPr>
          <p:cNvPr id="101" name="Group 91"/>
          <p:cNvGrpSpPr/>
          <p:nvPr/>
        </p:nvGrpSpPr>
        <p:grpSpPr>
          <a:xfrm>
            <a:off x="6000760" y="2714640"/>
            <a:ext cx="2071702" cy="246221"/>
            <a:chOff x="1500168" y="1142984"/>
            <a:chExt cx="2071702" cy="246221"/>
          </a:xfrm>
        </p:grpSpPr>
        <p:grpSp>
          <p:nvGrpSpPr>
            <p:cNvPr id="105" name="Group 62"/>
            <p:cNvGrpSpPr/>
            <p:nvPr/>
          </p:nvGrpSpPr>
          <p:grpSpPr>
            <a:xfrm flipH="1" flipV="1">
              <a:off x="1500168" y="1149472"/>
              <a:ext cx="215112" cy="212551"/>
              <a:chOff x="5999167" y="3836063"/>
              <a:chExt cx="215909" cy="142478"/>
            </a:xfrm>
          </p:grpSpPr>
          <p:cxnSp>
            <p:nvCxnSpPr>
              <p:cNvPr id="107" name="Straight Connector 106"/>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5400000" flipH="1" flipV="1">
                <a:off x="5929127" y="3907690"/>
                <a:ext cx="140882" cy="802"/>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6000762" y="3836063"/>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06" name="TextBox 105"/>
            <p:cNvSpPr txBox="1"/>
            <p:nvPr/>
          </p:nvSpPr>
          <p:spPr>
            <a:xfrm>
              <a:off x="1714480" y="1142984"/>
              <a:ext cx="1857390" cy="246221"/>
            </a:xfrm>
            <a:prstGeom prst="rect">
              <a:avLst/>
            </a:prstGeom>
            <a:noFill/>
          </p:spPr>
          <p:txBody>
            <a:bodyPr wrap="square" rtlCol="0">
              <a:spAutoFit/>
            </a:bodyPr>
            <a:lstStyle/>
            <a:p>
              <a:r>
                <a:rPr lang="en-GB" sz="1000" dirty="0" err="1" smtClean="0"/>
                <a:t>ResetWidth</a:t>
              </a:r>
              <a:r>
                <a:rPr lang="en-GB" sz="1000" dirty="0" smtClean="0"/>
                <a:t>()</a:t>
              </a:r>
              <a:endParaRPr lang="en-US" sz="1000" dirty="0"/>
            </a:p>
          </p:txBody>
        </p:sp>
      </p:grpSp>
      <p:sp>
        <p:nvSpPr>
          <p:cNvPr id="112" name="TextBox 111"/>
          <p:cNvSpPr txBox="1"/>
          <p:nvPr/>
        </p:nvSpPr>
        <p:spPr>
          <a:xfrm>
            <a:off x="642910" y="0"/>
            <a:ext cx="3000396" cy="276999"/>
          </a:xfrm>
          <a:prstGeom prst="rect">
            <a:avLst/>
          </a:prstGeom>
          <a:noFill/>
        </p:spPr>
        <p:txBody>
          <a:bodyPr wrap="square" rtlCol="0">
            <a:spAutoFit/>
          </a:bodyPr>
          <a:lstStyle/>
          <a:p>
            <a:pPr algn="ctr"/>
            <a:r>
              <a:rPr lang="en-GB" sz="1200" dirty="0" err="1" smtClean="0"/>
              <a:t>Smart.Platform.Web.UI.WebControls</a:t>
            </a:r>
            <a:endParaRPr lang="en-US" sz="1200" dirty="0"/>
          </a:p>
        </p:txBody>
      </p:sp>
      <p:sp>
        <p:nvSpPr>
          <p:cNvPr id="113" name="TextBox 112"/>
          <p:cNvSpPr txBox="1"/>
          <p:nvPr/>
        </p:nvSpPr>
        <p:spPr>
          <a:xfrm>
            <a:off x="5715008" y="-24"/>
            <a:ext cx="3000396" cy="276999"/>
          </a:xfrm>
          <a:prstGeom prst="rect">
            <a:avLst/>
          </a:prstGeom>
          <a:noFill/>
        </p:spPr>
        <p:txBody>
          <a:bodyPr wrap="square" rtlCol="0">
            <a:spAutoFit/>
          </a:bodyPr>
          <a:lstStyle/>
          <a:p>
            <a:pPr algn="ctr"/>
            <a:r>
              <a:rPr lang="en-GB" sz="1200" dirty="0" err="1" smtClean="0"/>
              <a:t>Smart.Platform.Windows.Forms</a:t>
            </a:r>
            <a:endParaRPr lang="en-US"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28596" y="500042"/>
            <a:ext cx="4429156" cy="3786214"/>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TextBox 5"/>
          <p:cNvSpPr txBox="1"/>
          <p:nvPr/>
        </p:nvSpPr>
        <p:spPr>
          <a:xfrm>
            <a:off x="928662" y="500042"/>
            <a:ext cx="2014972" cy="261610"/>
          </a:xfrm>
          <a:prstGeom prst="rect">
            <a:avLst/>
          </a:prstGeom>
          <a:noFill/>
        </p:spPr>
        <p:txBody>
          <a:bodyPr wrap="square" rtlCol="0">
            <a:spAutoFit/>
          </a:bodyPr>
          <a:lstStyle/>
          <a:p>
            <a:r>
              <a:rPr lang="en-GB" sz="1100" dirty="0" smtClean="0">
                <a:solidFill>
                  <a:schemeClr val="accent3">
                    <a:lumMod val="75000"/>
                  </a:schemeClr>
                </a:solidFill>
              </a:rPr>
              <a:t>Smart.Platform.Diagnostics</a:t>
            </a:r>
          </a:p>
        </p:txBody>
      </p:sp>
      <p:grpSp>
        <p:nvGrpSpPr>
          <p:cNvPr id="8" name="Group 7"/>
          <p:cNvGrpSpPr/>
          <p:nvPr/>
        </p:nvGrpSpPr>
        <p:grpSpPr>
          <a:xfrm>
            <a:off x="2428860" y="857232"/>
            <a:ext cx="2143140" cy="1500198"/>
            <a:chOff x="3000364" y="214290"/>
            <a:chExt cx="2143140" cy="1500198"/>
          </a:xfrm>
        </p:grpSpPr>
        <p:grpSp>
          <p:nvGrpSpPr>
            <p:cNvPr id="7" name="Group 6"/>
            <p:cNvGrpSpPr/>
            <p:nvPr/>
          </p:nvGrpSpPr>
          <p:grpSpPr>
            <a:xfrm>
              <a:off x="3000364" y="214290"/>
              <a:ext cx="2143140" cy="1500198"/>
              <a:chOff x="3000364" y="214290"/>
              <a:chExt cx="2143140" cy="1500198"/>
            </a:xfrm>
          </p:grpSpPr>
          <p:sp>
            <p:nvSpPr>
              <p:cNvPr id="43" name="Rounded Rectangle 42"/>
              <p:cNvSpPr/>
              <p:nvPr/>
            </p:nvSpPr>
            <p:spPr>
              <a:xfrm>
                <a:off x="3000364" y="214290"/>
                <a:ext cx="2071702" cy="1500198"/>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4" name="TextBox 43"/>
              <p:cNvSpPr txBox="1"/>
              <p:nvPr/>
            </p:nvSpPr>
            <p:spPr>
              <a:xfrm>
                <a:off x="3128532" y="214292"/>
                <a:ext cx="2014972" cy="261610"/>
              </a:xfrm>
              <a:prstGeom prst="rect">
                <a:avLst/>
              </a:prstGeom>
              <a:noFill/>
            </p:spPr>
            <p:txBody>
              <a:bodyPr wrap="square" rtlCol="0">
                <a:spAutoFit/>
              </a:bodyPr>
              <a:lstStyle/>
              <a:p>
                <a:r>
                  <a:rPr lang="en-GB" sz="1100" dirty="0" smtClean="0">
                    <a:solidFill>
                      <a:schemeClr val="accent3">
                        <a:lumMod val="75000"/>
                      </a:schemeClr>
                    </a:solidFill>
                  </a:rPr>
                  <a:t>Tracing</a:t>
                </a:r>
              </a:p>
            </p:txBody>
          </p:sp>
        </p:grpSp>
        <p:pic>
          <p:nvPicPr>
            <p:cNvPr id="1026" name="Picture 2" descr="C:\Documents and Settings\Dave\Desktop\ClassDiagram1.png"/>
            <p:cNvPicPr>
              <a:picLocks noChangeAspect="1" noChangeArrowheads="1"/>
            </p:cNvPicPr>
            <p:nvPr/>
          </p:nvPicPr>
          <p:blipFill>
            <a:blip r:embed="rId2"/>
            <a:srcRect/>
            <a:stretch>
              <a:fillRect/>
            </a:stretch>
          </p:blipFill>
          <p:spPr bwMode="auto">
            <a:xfrm>
              <a:off x="3286116" y="519912"/>
              <a:ext cx="1357322" cy="1051700"/>
            </a:xfrm>
            <a:prstGeom prst="rect">
              <a:avLst/>
            </a:prstGeom>
            <a:noFill/>
            <a:effectLst>
              <a:outerShdw blurRad="50800" dist="38100" dir="2700000" algn="tl" rotWithShape="0">
                <a:prstClr val="black">
                  <a:alpha val="40000"/>
                </a:prstClr>
              </a:outerShdw>
            </a:effectLst>
          </p:spPr>
        </p:pic>
      </p:grpSp>
      <p:grpSp>
        <p:nvGrpSpPr>
          <p:cNvPr id="22" name="Group 21"/>
          <p:cNvGrpSpPr/>
          <p:nvPr/>
        </p:nvGrpSpPr>
        <p:grpSpPr>
          <a:xfrm>
            <a:off x="642910" y="2500306"/>
            <a:ext cx="3857653" cy="1571636"/>
            <a:chOff x="3286115" y="928670"/>
            <a:chExt cx="3857653" cy="1571636"/>
          </a:xfrm>
        </p:grpSpPr>
        <p:grpSp>
          <p:nvGrpSpPr>
            <p:cNvPr id="17" name="Group 6"/>
            <p:cNvGrpSpPr/>
            <p:nvPr/>
          </p:nvGrpSpPr>
          <p:grpSpPr>
            <a:xfrm>
              <a:off x="3286115" y="928670"/>
              <a:ext cx="3857653" cy="1571636"/>
              <a:chOff x="3000364" y="214290"/>
              <a:chExt cx="2071702" cy="1571636"/>
            </a:xfrm>
          </p:grpSpPr>
          <p:sp>
            <p:nvSpPr>
              <p:cNvPr id="19" name="Rounded Rectangle 18"/>
              <p:cNvSpPr/>
              <p:nvPr/>
            </p:nvSpPr>
            <p:spPr>
              <a:xfrm>
                <a:off x="3000364" y="214290"/>
                <a:ext cx="2071702" cy="1571636"/>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TextBox 19"/>
              <p:cNvSpPr txBox="1"/>
              <p:nvPr/>
            </p:nvSpPr>
            <p:spPr>
              <a:xfrm>
                <a:off x="3128533" y="214292"/>
                <a:ext cx="597734" cy="261610"/>
              </a:xfrm>
              <a:prstGeom prst="rect">
                <a:avLst/>
              </a:prstGeom>
              <a:noFill/>
            </p:spPr>
            <p:txBody>
              <a:bodyPr wrap="square" rtlCol="0">
                <a:spAutoFit/>
              </a:bodyPr>
              <a:lstStyle/>
              <a:p>
                <a:r>
                  <a:rPr lang="en-GB" sz="1100" dirty="0" smtClean="0">
                    <a:solidFill>
                      <a:schemeClr val="accent3">
                        <a:lumMod val="75000"/>
                      </a:schemeClr>
                    </a:solidFill>
                  </a:rPr>
                  <a:t>Console</a:t>
                </a:r>
              </a:p>
            </p:txBody>
          </p:sp>
        </p:grpSp>
        <p:pic>
          <p:nvPicPr>
            <p:cNvPr id="2" name="Picture 2" descr="C:\Documents and Settings\Dave\Desktop\consolemanager.png"/>
            <p:cNvPicPr>
              <a:picLocks noChangeAspect="1" noChangeArrowheads="1"/>
            </p:cNvPicPr>
            <p:nvPr/>
          </p:nvPicPr>
          <p:blipFill>
            <a:blip r:embed="rId3"/>
            <a:srcRect/>
            <a:stretch>
              <a:fillRect/>
            </a:stretch>
          </p:blipFill>
          <p:spPr bwMode="auto">
            <a:xfrm>
              <a:off x="3714744" y="1285860"/>
              <a:ext cx="1425873" cy="928694"/>
            </a:xfrm>
            <a:prstGeom prst="rect">
              <a:avLst/>
            </a:prstGeom>
            <a:noFill/>
          </p:spPr>
        </p:pic>
        <p:pic>
          <p:nvPicPr>
            <p:cNvPr id="3" name="Picture 3" descr="C:\Documents and Settings\Dave\Desktop\consolemessages.png"/>
            <p:cNvPicPr>
              <a:picLocks noChangeAspect="1" noChangeArrowheads="1"/>
            </p:cNvPicPr>
            <p:nvPr/>
          </p:nvPicPr>
          <p:blipFill>
            <a:blip r:embed="rId4"/>
            <a:srcRect/>
            <a:stretch>
              <a:fillRect/>
            </a:stretch>
          </p:blipFill>
          <p:spPr bwMode="auto">
            <a:xfrm>
              <a:off x="5357818" y="1071546"/>
              <a:ext cx="1400550" cy="1285884"/>
            </a:xfrm>
            <a:prstGeom prst="rect">
              <a:avLst/>
            </a:prstGeom>
            <a:noFill/>
          </p:spPr>
        </p:pic>
      </p:grpSp>
      <p:pic>
        <p:nvPicPr>
          <p:cNvPr id="1030" name="Picture 6" descr="C:\Documents and Settings\Dave\Desktop\exceptoinman.png"/>
          <p:cNvPicPr>
            <a:picLocks noChangeAspect="1" noChangeArrowheads="1"/>
          </p:cNvPicPr>
          <p:nvPr/>
        </p:nvPicPr>
        <p:blipFill>
          <a:blip r:embed="rId5"/>
          <a:srcRect/>
          <a:stretch>
            <a:fillRect/>
          </a:stretch>
        </p:blipFill>
        <p:spPr bwMode="auto">
          <a:xfrm>
            <a:off x="571472" y="785794"/>
            <a:ext cx="1844887" cy="1576382"/>
          </a:xfrm>
          <a:prstGeom prst="rect">
            <a:avLst/>
          </a:prstGeom>
          <a:noFill/>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2"/>
          <p:cNvGrpSpPr/>
          <p:nvPr/>
        </p:nvGrpSpPr>
        <p:grpSpPr>
          <a:xfrm>
            <a:off x="5072066" y="357186"/>
            <a:ext cx="1285884" cy="6643710"/>
            <a:chOff x="2643174" y="71414"/>
            <a:chExt cx="1285884" cy="6643710"/>
          </a:xfrm>
        </p:grpSpPr>
        <p:grpSp>
          <p:nvGrpSpPr>
            <p:cNvPr id="5" name="Group 70"/>
            <p:cNvGrpSpPr/>
            <p:nvPr/>
          </p:nvGrpSpPr>
          <p:grpSpPr>
            <a:xfrm>
              <a:off x="2643174" y="71414"/>
              <a:ext cx="1285884" cy="6643710"/>
              <a:chOff x="7572396" y="357166"/>
              <a:chExt cx="1285884" cy="6643710"/>
            </a:xfrm>
          </p:grpSpPr>
          <p:sp>
            <p:nvSpPr>
              <p:cNvPr id="51" name="Round Diagonal Corner Rectangle 50"/>
              <p:cNvSpPr/>
              <p:nvPr/>
            </p:nvSpPr>
            <p:spPr>
              <a:xfrm>
                <a:off x="7572396"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GB" sz="1000" dirty="0" smtClean="0">
                  <a:solidFill>
                    <a:schemeClr val="tx1"/>
                  </a:solidFill>
                </a:endParaRPr>
              </a:p>
              <a:p>
                <a:pPr algn="ctr"/>
                <a:r>
                  <a:rPr lang="en-GB" sz="1000" dirty="0" err="1" smtClean="0">
                    <a:solidFill>
                      <a:schemeClr val="tx1"/>
                    </a:solidFill>
                  </a:rPr>
                  <a:t>ItemSeparator</a:t>
                </a:r>
                <a:endParaRPr lang="en-US" sz="1000" dirty="0">
                  <a:solidFill>
                    <a:schemeClr val="tx1"/>
                  </a:solidFill>
                </a:endParaRPr>
              </a:p>
            </p:txBody>
          </p:sp>
          <p:cxnSp>
            <p:nvCxnSpPr>
              <p:cNvPr id="52" name="Straight Connector 5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50" name="Rectangle 49"/>
            <p:cNvSpPr/>
            <p:nvPr/>
          </p:nvSpPr>
          <p:spPr>
            <a:xfrm flipH="1">
              <a:off x="3286109" y="1071570"/>
              <a:ext cx="71444" cy="171448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6" name="Group 125"/>
          <p:cNvGrpSpPr/>
          <p:nvPr/>
        </p:nvGrpSpPr>
        <p:grpSpPr>
          <a:xfrm>
            <a:off x="1071538" y="357186"/>
            <a:ext cx="1285884" cy="6643714"/>
            <a:chOff x="642910" y="71414"/>
            <a:chExt cx="1285884" cy="6643714"/>
          </a:xfrm>
        </p:grpSpPr>
        <p:grpSp>
          <p:nvGrpSpPr>
            <p:cNvPr id="8" name="Group 70"/>
            <p:cNvGrpSpPr/>
            <p:nvPr/>
          </p:nvGrpSpPr>
          <p:grpSpPr>
            <a:xfrm>
              <a:off x="642910" y="71414"/>
              <a:ext cx="1285884" cy="6643714"/>
              <a:chOff x="7429488" y="357166"/>
              <a:chExt cx="1285884" cy="6643714"/>
            </a:xfrm>
          </p:grpSpPr>
          <p:sp>
            <p:nvSpPr>
              <p:cNvPr id="131" name="Round Diagonal Corner Rectangle 130"/>
              <p:cNvSpPr/>
              <p:nvPr/>
            </p:nvSpPr>
            <p:spPr>
              <a:xfrm>
                <a:off x="7429488"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25" name="Rectangle 124"/>
            <p:cNvSpPr/>
            <p:nvPr/>
          </p:nvSpPr>
          <p:spPr>
            <a:xfrm flipH="1">
              <a:off x="1428728" y="928670"/>
              <a:ext cx="71438" cy="23574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9" name="Group 91"/>
          <p:cNvGrpSpPr/>
          <p:nvPr/>
        </p:nvGrpSpPr>
        <p:grpSpPr>
          <a:xfrm>
            <a:off x="-142908" y="814332"/>
            <a:ext cx="2000264" cy="2686126"/>
            <a:chOff x="-571536" y="3100327"/>
            <a:chExt cx="2000264" cy="2686126"/>
          </a:xfrm>
        </p:grpSpPr>
        <p:grpSp>
          <p:nvGrpSpPr>
            <p:cNvPr id="10" name="Group 259"/>
            <p:cNvGrpSpPr/>
            <p:nvPr/>
          </p:nvGrpSpPr>
          <p:grpSpPr>
            <a:xfrm>
              <a:off x="-571536" y="3100327"/>
              <a:ext cx="2000264" cy="449522"/>
              <a:chOff x="-500098" y="853844"/>
              <a:chExt cx="2000264" cy="449522"/>
            </a:xfrm>
          </p:grpSpPr>
          <p:cxnSp>
            <p:nvCxnSpPr>
              <p:cNvPr id="97" name="Straight Arrow Connector 96"/>
              <p:cNvCxnSpPr/>
              <p:nvPr/>
            </p:nvCxnSpPr>
            <p:spPr>
              <a:xfrm>
                <a:off x="142844" y="130336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500098" y="853844"/>
                <a:ext cx="2000264" cy="400110"/>
              </a:xfrm>
              <a:prstGeom prst="rect">
                <a:avLst/>
              </a:prstGeom>
              <a:noFill/>
            </p:spPr>
            <p:txBody>
              <a:bodyPr wrap="square" rtlCol="0">
                <a:spAutoFit/>
              </a:bodyPr>
              <a:lstStyle/>
              <a:p>
                <a:pPr algn="r"/>
                <a:r>
                  <a:rPr lang="en-GB" sz="1000" b="1" dirty="0" smtClean="0">
                    <a:solidFill>
                      <a:srgbClr val="0000FF"/>
                    </a:solidFill>
                  </a:rPr>
                  <a:t>Private:</a:t>
                </a:r>
                <a:r>
                  <a:rPr lang="en-GB" sz="1000" b="1" dirty="0" smtClean="0"/>
                  <a:t> </a:t>
                </a:r>
                <a:r>
                  <a:rPr lang="en-GB" sz="1000" b="1" dirty="0" err="1" smtClean="0"/>
                  <a:t>AddSeparatorControl</a:t>
                </a:r>
                <a:r>
                  <a:rPr lang="en-GB" sz="1000" b="1" dirty="0" smtClean="0"/>
                  <a:t>(</a:t>
                </a:r>
              </a:p>
              <a:p>
                <a:pPr algn="r"/>
                <a:r>
                  <a:rPr lang="en-GB" sz="1000" dirty="0" err="1" smtClean="0"/>
                  <a:t>BreadCrumbMenuItem</a:t>
                </a:r>
                <a:r>
                  <a:rPr lang="en-GB" sz="1000" b="1" dirty="0" smtClean="0"/>
                  <a:t>)</a:t>
                </a:r>
                <a:endParaRPr lang="en-US" sz="1000" b="1" dirty="0"/>
              </a:p>
            </p:txBody>
          </p:sp>
        </p:grpSp>
        <p:cxnSp>
          <p:nvCxnSpPr>
            <p:cNvPr id="95" name="Straight Arrow Connector 94"/>
            <p:cNvCxnSpPr/>
            <p:nvPr/>
          </p:nvCxnSpPr>
          <p:spPr>
            <a:xfrm flipH="1">
              <a:off x="71406" y="5786452"/>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5" name="Group 82"/>
          <p:cNvGrpSpPr/>
          <p:nvPr/>
        </p:nvGrpSpPr>
        <p:grpSpPr>
          <a:xfrm>
            <a:off x="7000892" y="357186"/>
            <a:ext cx="1285884" cy="6643710"/>
            <a:chOff x="2643174" y="71414"/>
            <a:chExt cx="1285884" cy="6643710"/>
          </a:xfrm>
        </p:grpSpPr>
        <p:grpSp>
          <p:nvGrpSpPr>
            <p:cNvPr id="16" name="Group 70"/>
            <p:cNvGrpSpPr/>
            <p:nvPr/>
          </p:nvGrpSpPr>
          <p:grpSpPr>
            <a:xfrm>
              <a:off x="2643174" y="71414"/>
              <a:ext cx="1285884" cy="6643710"/>
              <a:chOff x="7572396" y="357166"/>
              <a:chExt cx="1285884" cy="6643710"/>
            </a:xfrm>
          </p:grpSpPr>
          <p:sp>
            <p:nvSpPr>
              <p:cNvPr id="56" name="Round Diagonal Corner Rectangle 55"/>
              <p:cNvSpPr/>
              <p:nvPr/>
            </p:nvSpPr>
            <p:spPr>
              <a:xfrm>
                <a:off x="7572396"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GB" sz="1000" dirty="0" smtClean="0">
                  <a:solidFill>
                    <a:schemeClr val="tx1"/>
                  </a:solidFill>
                </a:endParaRPr>
              </a:p>
              <a:p>
                <a:pPr algn="ctr"/>
                <a:r>
                  <a:rPr lang="en-GB" sz="1000" dirty="0" smtClean="0">
                    <a:solidFill>
                      <a:schemeClr val="tx1"/>
                    </a:solidFill>
                  </a:rPr>
                  <a:t>Item</a:t>
                </a:r>
                <a:endParaRPr lang="en-US" sz="1000" dirty="0">
                  <a:solidFill>
                    <a:schemeClr val="tx1"/>
                  </a:solidFill>
                </a:endParaRPr>
              </a:p>
            </p:txBody>
          </p:sp>
          <p:cxnSp>
            <p:nvCxnSpPr>
              <p:cNvPr id="60" name="Straight Connector 59"/>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55" name="Rectangle 54"/>
            <p:cNvSpPr/>
            <p:nvPr/>
          </p:nvSpPr>
          <p:spPr>
            <a:xfrm flipH="1">
              <a:off x="3286109" y="1357322"/>
              <a:ext cx="71444" cy="107154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8" name="Group 70"/>
          <p:cNvGrpSpPr/>
          <p:nvPr/>
        </p:nvGrpSpPr>
        <p:grpSpPr>
          <a:xfrm>
            <a:off x="3143240" y="357186"/>
            <a:ext cx="1285884" cy="6643710"/>
            <a:chOff x="7572396" y="357166"/>
            <a:chExt cx="1285884" cy="6643710"/>
          </a:xfrm>
        </p:grpSpPr>
        <p:sp>
          <p:nvSpPr>
            <p:cNvPr id="65" name="Round Diagonal Corner Rectangle 64"/>
            <p:cNvSpPr/>
            <p:nvPr/>
          </p:nvSpPr>
          <p:spPr>
            <a:xfrm>
              <a:off x="7572396"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GB" sz="1000" dirty="0" smtClean="0">
                <a:solidFill>
                  <a:schemeClr val="tx1"/>
                </a:solidFill>
              </a:endParaRPr>
            </a:p>
            <a:p>
              <a:pPr algn="ctr"/>
              <a:r>
                <a:rPr lang="en-GB" sz="1000" dirty="0" err="1" smtClean="0">
                  <a:solidFill>
                    <a:schemeClr val="tx1"/>
                  </a:solidFill>
                </a:rPr>
                <a:t>ItemCollection</a:t>
              </a:r>
              <a:endParaRPr lang="en-US" sz="1000" dirty="0">
                <a:solidFill>
                  <a:schemeClr val="tx1"/>
                </a:solidFill>
              </a:endParaRPr>
            </a:p>
          </p:txBody>
        </p:sp>
        <p:cxnSp>
          <p:nvCxnSpPr>
            <p:cNvPr id="66" name="Straight Connector 65"/>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25" name="Group 74"/>
          <p:cNvGrpSpPr/>
          <p:nvPr/>
        </p:nvGrpSpPr>
        <p:grpSpPr>
          <a:xfrm>
            <a:off x="1928794" y="3071830"/>
            <a:ext cx="2857520" cy="400110"/>
            <a:chOff x="1500168" y="1071546"/>
            <a:chExt cx="2857520" cy="400110"/>
          </a:xfrm>
        </p:grpSpPr>
        <p:grpSp>
          <p:nvGrpSpPr>
            <p:cNvPr id="26" name="Group 62"/>
            <p:cNvGrpSpPr/>
            <p:nvPr/>
          </p:nvGrpSpPr>
          <p:grpSpPr>
            <a:xfrm flipH="1" flipV="1">
              <a:off x="1500168" y="1149500"/>
              <a:ext cx="215112" cy="212550"/>
              <a:chOff x="5999167" y="3836063"/>
              <a:chExt cx="215909" cy="142478"/>
            </a:xfrm>
          </p:grpSpPr>
          <p:cxnSp>
            <p:nvCxnSpPr>
              <p:cNvPr id="78" name="Straight Connector 77"/>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flipH="1" flipV="1">
                <a:off x="5929127" y="3907690"/>
                <a:ext cx="140882" cy="802"/>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6000762" y="3836063"/>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1714480" y="1071546"/>
              <a:ext cx="2643208" cy="400110"/>
            </a:xfrm>
            <a:prstGeom prst="rect">
              <a:avLst/>
            </a:prstGeom>
            <a:noFill/>
          </p:spPr>
          <p:txBody>
            <a:bodyPr wrap="square" rtlCol="0">
              <a:spAutoFit/>
            </a:bodyPr>
            <a:lstStyle/>
            <a:p>
              <a:r>
                <a:rPr lang="en-GB" sz="1000" dirty="0" err="1" smtClean="0">
                  <a:solidFill>
                    <a:srgbClr val="0000FF"/>
                  </a:solidFill>
                </a:rPr>
                <a:t>this.Controls.Add</a:t>
              </a:r>
              <a:r>
                <a:rPr lang="en-GB" sz="1000" dirty="0" smtClean="0">
                  <a:solidFill>
                    <a:srgbClr val="0000FF"/>
                  </a:solidFill>
                </a:rPr>
                <a:t>(</a:t>
              </a:r>
              <a:r>
                <a:rPr lang="en-GB" sz="1000" dirty="0" err="1" smtClean="0">
                  <a:solidFill>
                    <a:srgbClr val="0000FF"/>
                  </a:solidFill>
                </a:rPr>
                <a:t>separator.Label</a:t>
              </a:r>
              <a:r>
                <a:rPr lang="en-GB" sz="1000" dirty="0" smtClean="0">
                  <a:solidFill>
                    <a:srgbClr val="0000FF"/>
                  </a:solidFill>
                </a:rPr>
                <a:t>)</a:t>
              </a:r>
            </a:p>
            <a:p>
              <a:r>
                <a:rPr lang="en-GB" sz="1000" dirty="0" smtClean="0"/>
                <a:t>Add separator to elements collection</a:t>
              </a:r>
              <a:endParaRPr lang="en-US" sz="1000" dirty="0"/>
            </a:p>
          </p:txBody>
        </p:sp>
      </p:grpSp>
      <p:grpSp>
        <p:nvGrpSpPr>
          <p:cNvPr id="12" name="Group 173"/>
          <p:cNvGrpSpPr/>
          <p:nvPr/>
        </p:nvGrpSpPr>
        <p:grpSpPr>
          <a:xfrm>
            <a:off x="1928794" y="1143005"/>
            <a:ext cx="3786214" cy="500065"/>
            <a:chOff x="1500166" y="1785926"/>
            <a:chExt cx="3786214" cy="500065"/>
          </a:xfrm>
        </p:grpSpPr>
        <p:grpSp>
          <p:nvGrpSpPr>
            <p:cNvPr id="13" name="Group 155"/>
            <p:cNvGrpSpPr/>
            <p:nvPr/>
          </p:nvGrpSpPr>
          <p:grpSpPr>
            <a:xfrm>
              <a:off x="1500166" y="1785926"/>
              <a:ext cx="3786214" cy="500065"/>
              <a:chOff x="1500166" y="3429001"/>
              <a:chExt cx="3786214" cy="500065"/>
            </a:xfrm>
          </p:grpSpPr>
          <p:grpSp>
            <p:nvGrpSpPr>
              <p:cNvPr id="14" name="Group 172"/>
              <p:cNvGrpSpPr/>
              <p:nvPr/>
            </p:nvGrpSpPr>
            <p:grpSpPr>
              <a:xfrm>
                <a:off x="1500166" y="3429001"/>
                <a:ext cx="3786214" cy="246221"/>
                <a:chOff x="1500166" y="3429001"/>
                <a:chExt cx="3786214" cy="246221"/>
              </a:xfrm>
            </p:grpSpPr>
            <p:cxnSp>
              <p:nvCxnSpPr>
                <p:cNvPr id="159" name="Straight Arrow Connector 158"/>
                <p:cNvCxnSpPr/>
                <p:nvPr/>
              </p:nvCxnSpPr>
              <p:spPr>
                <a:xfrm>
                  <a:off x="1500166" y="3643314"/>
                  <a:ext cx="378621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3857620" y="3429001"/>
                  <a:ext cx="1368334" cy="246221"/>
                </a:xfrm>
                <a:prstGeom prst="rect">
                  <a:avLst/>
                </a:prstGeom>
                <a:noFill/>
              </p:spPr>
              <p:txBody>
                <a:bodyPr wrap="square" rtlCol="0">
                  <a:spAutoFit/>
                </a:bodyPr>
                <a:lstStyle/>
                <a:p>
                  <a:pPr algn="r"/>
                  <a:r>
                    <a:rPr lang="en-GB" sz="1000" dirty="0" smtClean="0"/>
                    <a:t>New(</a:t>
                  </a:r>
                  <a:r>
                    <a:rPr lang="en-GB" sz="1000" dirty="0" err="1" smtClean="0"/>
                    <a:t>separatorText</a:t>
                  </a:r>
                  <a:r>
                    <a:rPr lang="en-GB" sz="1000" dirty="0" smtClean="0"/>
                    <a:t>)</a:t>
                  </a:r>
                  <a:endParaRPr lang="en-US" sz="1000" dirty="0"/>
                </a:p>
              </p:txBody>
            </p:sp>
          </p:grpSp>
          <p:sp>
            <p:nvSpPr>
              <p:cNvPr id="158" name="TextBox 157"/>
              <p:cNvSpPr txBox="1"/>
              <p:nvPr/>
            </p:nvSpPr>
            <p:spPr>
              <a:xfrm>
                <a:off x="4418112" y="3682845"/>
                <a:ext cx="796830" cy="246221"/>
              </a:xfrm>
              <a:prstGeom prst="rect">
                <a:avLst/>
              </a:prstGeom>
              <a:noFill/>
            </p:spPr>
            <p:txBody>
              <a:bodyPr wrap="square" rtlCol="0">
                <a:spAutoFit/>
              </a:bodyPr>
              <a:lstStyle/>
              <a:p>
                <a:pPr algn="r"/>
                <a:endParaRPr lang="en-US" sz="1000" dirty="0"/>
              </a:p>
            </p:txBody>
          </p:sp>
        </p:grpSp>
        <p:cxnSp>
          <p:nvCxnSpPr>
            <p:cNvPr id="169" name="Straight Arrow Connector 168"/>
            <p:cNvCxnSpPr/>
            <p:nvPr/>
          </p:nvCxnSpPr>
          <p:spPr>
            <a:xfrm rot="10800000">
              <a:off x="1500166" y="2143116"/>
              <a:ext cx="378621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20" name="Group 119"/>
          <p:cNvGrpSpPr/>
          <p:nvPr/>
        </p:nvGrpSpPr>
        <p:grpSpPr>
          <a:xfrm>
            <a:off x="1928794" y="1428756"/>
            <a:ext cx="5715040" cy="460535"/>
            <a:chOff x="1500166" y="3959386"/>
            <a:chExt cx="5715040" cy="460535"/>
          </a:xfrm>
        </p:grpSpPr>
        <p:grpSp>
          <p:nvGrpSpPr>
            <p:cNvPr id="119" name="Group 118"/>
            <p:cNvGrpSpPr/>
            <p:nvPr/>
          </p:nvGrpSpPr>
          <p:grpSpPr>
            <a:xfrm>
              <a:off x="1500166" y="3959386"/>
              <a:ext cx="5715040" cy="255432"/>
              <a:chOff x="1500166" y="3959386"/>
              <a:chExt cx="5715040" cy="255432"/>
            </a:xfrm>
          </p:grpSpPr>
          <p:cxnSp>
            <p:nvCxnSpPr>
              <p:cNvPr id="105" name="Straight Arrow Connector 104"/>
              <p:cNvCxnSpPr/>
              <p:nvPr/>
            </p:nvCxnSpPr>
            <p:spPr>
              <a:xfrm>
                <a:off x="1500166" y="4213230"/>
                <a:ext cx="571504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846872" y="3959386"/>
                <a:ext cx="1368334" cy="246221"/>
              </a:xfrm>
              <a:prstGeom prst="rect">
                <a:avLst/>
              </a:prstGeom>
              <a:noFill/>
            </p:spPr>
            <p:txBody>
              <a:bodyPr wrap="square" rtlCol="0">
                <a:spAutoFit/>
              </a:bodyPr>
              <a:lstStyle/>
              <a:p>
                <a:pPr algn="r"/>
                <a:r>
                  <a:rPr lang="en-GB" sz="1000" dirty="0" err="1" smtClean="0"/>
                  <a:t>PreviousItem</a:t>
                </a:r>
                <a:endParaRPr lang="en-US" sz="1000" dirty="0"/>
              </a:p>
            </p:txBody>
          </p:sp>
        </p:grpSp>
        <p:grpSp>
          <p:nvGrpSpPr>
            <p:cNvPr id="118" name="Group 117"/>
            <p:cNvGrpSpPr/>
            <p:nvPr/>
          </p:nvGrpSpPr>
          <p:grpSpPr>
            <a:xfrm>
              <a:off x="1500166" y="4173700"/>
              <a:ext cx="5715040" cy="246221"/>
              <a:chOff x="1500166" y="4346896"/>
              <a:chExt cx="5715040" cy="246221"/>
            </a:xfrm>
          </p:grpSpPr>
          <p:cxnSp>
            <p:nvCxnSpPr>
              <p:cNvPr id="114" name="Straight Arrow Connector 113"/>
              <p:cNvCxnSpPr/>
              <p:nvPr/>
            </p:nvCxnSpPr>
            <p:spPr>
              <a:xfrm rot="10800000" flipV="1">
                <a:off x="1500166" y="4561211"/>
                <a:ext cx="571504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5715008" y="4346896"/>
                <a:ext cx="1428760" cy="246221"/>
              </a:xfrm>
              <a:prstGeom prst="rect">
                <a:avLst/>
              </a:prstGeom>
              <a:noFill/>
            </p:spPr>
            <p:txBody>
              <a:bodyPr wrap="square" rtlCol="0">
                <a:spAutoFit/>
              </a:bodyPr>
              <a:lstStyle/>
              <a:p>
                <a:pPr algn="r"/>
                <a:r>
                  <a:rPr lang="en-GB" sz="1000" dirty="0" err="1" smtClean="0"/>
                  <a:t>previousIitem</a:t>
                </a:r>
                <a:endParaRPr lang="en-US" sz="1000" dirty="0"/>
              </a:p>
            </p:txBody>
          </p:sp>
        </p:grpSp>
      </p:grpSp>
      <p:grpSp>
        <p:nvGrpSpPr>
          <p:cNvPr id="129" name="Group 128"/>
          <p:cNvGrpSpPr/>
          <p:nvPr/>
        </p:nvGrpSpPr>
        <p:grpSpPr>
          <a:xfrm>
            <a:off x="1939806" y="1857384"/>
            <a:ext cx="3786214" cy="246221"/>
            <a:chOff x="1511178" y="2032148"/>
            <a:chExt cx="3786214" cy="246221"/>
          </a:xfrm>
        </p:grpSpPr>
        <p:cxnSp>
          <p:nvCxnSpPr>
            <p:cNvPr id="127" name="Straight Arrow Connector 126"/>
            <p:cNvCxnSpPr/>
            <p:nvPr/>
          </p:nvCxnSpPr>
          <p:spPr>
            <a:xfrm>
              <a:off x="1511178" y="2246461"/>
              <a:ext cx="378621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3214678" y="2032148"/>
              <a:ext cx="2022288" cy="246221"/>
            </a:xfrm>
            <a:prstGeom prst="rect">
              <a:avLst/>
            </a:prstGeom>
            <a:noFill/>
          </p:spPr>
          <p:txBody>
            <a:bodyPr wrap="square" rtlCol="0">
              <a:spAutoFit/>
            </a:bodyPr>
            <a:lstStyle/>
            <a:p>
              <a:pPr algn="r"/>
              <a:r>
                <a:rPr lang="en-GB" sz="1000" dirty="0" err="1" smtClean="0"/>
                <a:t>PreviousItem</a:t>
              </a:r>
              <a:r>
                <a:rPr lang="en-GB" sz="1000" dirty="0" smtClean="0"/>
                <a:t> = </a:t>
              </a:r>
              <a:r>
                <a:rPr lang="en-GB" sz="1000" dirty="0" err="1" smtClean="0"/>
                <a:t>previousItem</a:t>
              </a:r>
              <a:endParaRPr lang="en-US" sz="1000" dirty="0"/>
            </a:p>
          </p:txBody>
        </p:sp>
      </p:grpSp>
      <p:grpSp>
        <p:nvGrpSpPr>
          <p:cNvPr id="130" name="Group 129"/>
          <p:cNvGrpSpPr/>
          <p:nvPr/>
        </p:nvGrpSpPr>
        <p:grpSpPr>
          <a:xfrm>
            <a:off x="1928794" y="2111229"/>
            <a:ext cx="3786214" cy="246221"/>
            <a:chOff x="1511178" y="2032148"/>
            <a:chExt cx="3786214" cy="246221"/>
          </a:xfrm>
        </p:grpSpPr>
        <p:cxnSp>
          <p:nvCxnSpPr>
            <p:cNvPr id="136" name="Straight Arrow Connector 135"/>
            <p:cNvCxnSpPr/>
            <p:nvPr/>
          </p:nvCxnSpPr>
          <p:spPr>
            <a:xfrm>
              <a:off x="1511178" y="2246461"/>
              <a:ext cx="378621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3868632" y="2032148"/>
              <a:ext cx="1368334" cy="246221"/>
            </a:xfrm>
            <a:prstGeom prst="rect">
              <a:avLst/>
            </a:prstGeom>
            <a:noFill/>
          </p:spPr>
          <p:txBody>
            <a:bodyPr wrap="square" rtlCol="0">
              <a:spAutoFit/>
            </a:bodyPr>
            <a:lstStyle/>
            <a:p>
              <a:pPr algn="r"/>
              <a:r>
                <a:rPr lang="en-GB" sz="1000" dirty="0" err="1" smtClean="0"/>
                <a:t>NextItem</a:t>
              </a:r>
              <a:r>
                <a:rPr lang="en-GB" sz="1000" dirty="0" smtClean="0"/>
                <a:t> = item</a:t>
              </a:r>
              <a:endParaRPr lang="en-US" sz="1000" dirty="0"/>
            </a:p>
          </p:txBody>
        </p:sp>
      </p:grpSp>
      <p:grpSp>
        <p:nvGrpSpPr>
          <p:cNvPr id="139" name="Group 118"/>
          <p:cNvGrpSpPr/>
          <p:nvPr/>
        </p:nvGrpSpPr>
        <p:grpSpPr>
          <a:xfrm>
            <a:off x="1928794" y="2325543"/>
            <a:ext cx="5715040" cy="255432"/>
            <a:chOff x="1500166" y="3959386"/>
            <a:chExt cx="5715040" cy="255432"/>
          </a:xfrm>
        </p:grpSpPr>
        <p:cxnSp>
          <p:nvCxnSpPr>
            <p:cNvPr id="144" name="Straight Arrow Connector 143"/>
            <p:cNvCxnSpPr/>
            <p:nvPr/>
          </p:nvCxnSpPr>
          <p:spPr>
            <a:xfrm>
              <a:off x="1500166" y="4213230"/>
              <a:ext cx="571504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5000628" y="3959386"/>
              <a:ext cx="2214578" cy="246221"/>
            </a:xfrm>
            <a:prstGeom prst="rect">
              <a:avLst/>
            </a:prstGeom>
            <a:noFill/>
          </p:spPr>
          <p:txBody>
            <a:bodyPr wrap="square" rtlCol="0">
              <a:spAutoFit/>
            </a:bodyPr>
            <a:lstStyle/>
            <a:p>
              <a:pPr algn="r"/>
              <a:r>
                <a:rPr lang="en-GB" sz="1000" dirty="0" err="1" smtClean="0"/>
                <a:t>PreviousItemSeparator</a:t>
              </a:r>
              <a:r>
                <a:rPr lang="en-GB" sz="1000" dirty="0" smtClean="0"/>
                <a:t> = separator</a:t>
              </a:r>
              <a:endParaRPr lang="en-US" sz="1000" dirty="0"/>
            </a:p>
          </p:txBody>
        </p:sp>
      </p:grpSp>
      <p:grpSp>
        <p:nvGrpSpPr>
          <p:cNvPr id="155" name="Group 154"/>
          <p:cNvGrpSpPr/>
          <p:nvPr/>
        </p:nvGrpSpPr>
        <p:grpSpPr>
          <a:xfrm>
            <a:off x="1928794" y="2571764"/>
            <a:ext cx="3786214" cy="500065"/>
            <a:chOff x="1500166" y="2285992"/>
            <a:chExt cx="3786214" cy="500065"/>
          </a:xfrm>
        </p:grpSpPr>
        <p:grpSp>
          <p:nvGrpSpPr>
            <p:cNvPr id="146" name="Group 173"/>
            <p:cNvGrpSpPr/>
            <p:nvPr/>
          </p:nvGrpSpPr>
          <p:grpSpPr>
            <a:xfrm>
              <a:off x="1500166" y="2285992"/>
              <a:ext cx="3786214" cy="500065"/>
              <a:chOff x="1500166" y="1785926"/>
              <a:chExt cx="3786214" cy="500065"/>
            </a:xfrm>
          </p:grpSpPr>
          <p:grpSp>
            <p:nvGrpSpPr>
              <p:cNvPr id="147" name="Group 155"/>
              <p:cNvGrpSpPr/>
              <p:nvPr/>
            </p:nvGrpSpPr>
            <p:grpSpPr>
              <a:xfrm>
                <a:off x="1500166" y="1785926"/>
                <a:ext cx="3786214" cy="500065"/>
                <a:chOff x="1500166" y="3429001"/>
                <a:chExt cx="3786214" cy="500065"/>
              </a:xfrm>
            </p:grpSpPr>
            <p:grpSp>
              <p:nvGrpSpPr>
                <p:cNvPr id="149" name="Group 172"/>
                <p:cNvGrpSpPr/>
                <p:nvPr/>
              </p:nvGrpSpPr>
              <p:grpSpPr>
                <a:xfrm>
                  <a:off x="1500166" y="3429001"/>
                  <a:ext cx="3786214" cy="246221"/>
                  <a:chOff x="1500166" y="3429001"/>
                  <a:chExt cx="3786214" cy="246221"/>
                </a:xfrm>
              </p:grpSpPr>
              <p:cxnSp>
                <p:nvCxnSpPr>
                  <p:cNvPr id="151" name="Straight Arrow Connector 150"/>
                  <p:cNvCxnSpPr/>
                  <p:nvPr/>
                </p:nvCxnSpPr>
                <p:spPr>
                  <a:xfrm>
                    <a:off x="1500166" y="3643314"/>
                    <a:ext cx="378621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3857620" y="3429001"/>
                    <a:ext cx="1368334" cy="246221"/>
                  </a:xfrm>
                  <a:prstGeom prst="rect">
                    <a:avLst/>
                  </a:prstGeom>
                  <a:noFill/>
                </p:spPr>
                <p:txBody>
                  <a:bodyPr wrap="square" rtlCol="0">
                    <a:spAutoFit/>
                  </a:bodyPr>
                  <a:lstStyle/>
                  <a:p>
                    <a:pPr algn="r"/>
                    <a:r>
                      <a:rPr lang="en-GB" sz="1000" dirty="0" smtClean="0"/>
                      <a:t>Label</a:t>
                    </a:r>
                    <a:endParaRPr lang="en-US" sz="1000" dirty="0"/>
                  </a:p>
                </p:txBody>
              </p:sp>
            </p:grpSp>
            <p:sp>
              <p:nvSpPr>
                <p:cNvPr id="150" name="TextBox 149"/>
                <p:cNvSpPr txBox="1"/>
                <p:nvPr/>
              </p:nvSpPr>
              <p:spPr>
                <a:xfrm>
                  <a:off x="4418112" y="3682845"/>
                  <a:ext cx="796830" cy="246221"/>
                </a:xfrm>
                <a:prstGeom prst="rect">
                  <a:avLst/>
                </a:prstGeom>
                <a:noFill/>
              </p:spPr>
              <p:txBody>
                <a:bodyPr wrap="square" rtlCol="0">
                  <a:spAutoFit/>
                </a:bodyPr>
                <a:lstStyle/>
                <a:p>
                  <a:pPr algn="r"/>
                  <a:endParaRPr lang="en-US" sz="1000" dirty="0"/>
                </a:p>
              </p:txBody>
            </p:sp>
          </p:grpSp>
          <p:cxnSp>
            <p:nvCxnSpPr>
              <p:cNvPr id="148" name="Straight Arrow Connector 147"/>
              <p:cNvCxnSpPr/>
              <p:nvPr/>
            </p:nvCxnSpPr>
            <p:spPr>
              <a:xfrm rot="10800000">
                <a:off x="1500166" y="2214552"/>
                <a:ext cx="378621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sp>
          <p:nvSpPr>
            <p:cNvPr id="154" name="TextBox 153"/>
            <p:cNvSpPr txBox="1"/>
            <p:nvPr/>
          </p:nvSpPr>
          <p:spPr>
            <a:xfrm>
              <a:off x="4286248" y="2500306"/>
              <a:ext cx="939706" cy="246221"/>
            </a:xfrm>
            <a:prstGeom prst="rect">
              <a:avLst/>
            </a:prstGeom>
            <a:noFill/>
          </p:spPr>
          <p:txBody>
            <a:bodyPr wrap="square" rtlCol="0">
              <a:spAutoFit/>
            </a:bodyPr>
            <a:lstStyle/>
            <a:p>
              <a:pPr algn="r"/>
              <a:r>
                <a:rPr lang="en-GB" sz="1000" dirty="0" smtClean="0"/>
                <a:t>String</a:t>
              </a:r>
              <a:endParaRPr lang="en-US" sz="1000" dirty="0"/>
            </a:p>
          </p:txBody>
        </p:sp>
      </p:grpSp>
      <p:sp>
        <p:nvSpPr>
          <p:cNvPr id="64" name="TextBox 63"/>
          <p:cNvSpPr txBox="1"/>
          <p:nvPr/>
        </p:nvSpPr>
        <p:spPr>
          <a:xfrm>
            <a:off x="-32" y="0"/>
            <a:ext cx="3000396" cy="276999"/>
          </a:xfrm>
          <a:prstGeom prst="rect">
            <a:avLst/>
          </a:prstGeom>
          <a:noFill/>
        </p:spPr>
        <p:txBody>
          <a:bodyPr wrap="square" rtlCol="0">
            <a:spAutoFit/>
          </a:bodyPr>
          <a:lstStyle/>
          <a:p>
            <a:pPr algn="ctr"/>
            <a:r>
              <a:rPr lang="en-GB" sz="1200" dirty="0" err="1" smtClean="0"/>
              <a:t>Smart.Platform.Web.UI.WebControls</a:t>
            </a:r>
            <a:endParaRPr lang="en-US" sz="12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2"/>
          <p:cNvGrpSpPr/>
          <p:nvPr/>
        </p:nvGrpSpPr>
        <p:grpSpPr>
          <a:xfrm>
            <a:off x="5072066" y="428624"/>
            <a:ext cx="1285884" cy="6643710"/>
            <a:chOff x="2643174" y="71414"/>
            <a:chExt cx="1285884" cy="6643710"/>
          </a:xfrm>
        </p:grpSpPr>
        <p:grpSp>
          <p:nvGrpSpPr>
            <p:cNvPr id="3" name="Group 70"/>
            <p:cNvGrpSpPr/>
            <p:nvPr/>
          </p:nvGrpSpPr>
          <p:grpSpPr>
            <a:xfrm>
              <a:off x="2643174" y="71414"/>
              <a:ext cx="1285884" cy="6643710"/>
              <a:chOff x="7572396" y="357166"/>
              <a:chExt cx="1285884" cy="6643710"/>
            </a:xfrm>
          </p:grpSpPr>
          <p:sp>
            <p:nvSpPr>
              <p:cNvPr id="51" name="Round Diagonal Corner Rectangle 50"/>
              <p:cNvSpPr/>
              <p:nvPr/>
            </p:nvSpPr>
            <p:spPr>
              <a:xfrm>
                <a:off x="7572396"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GB" sz="1000" dirty="0" smtClean="0">
                  <a:solidFill>
                    <a:schemeClr val="tx1"/>
                  </a:solidFill>
                </a:endParaRPr>
              </a:p>
              <a:p>
                <a:pPr algn="ctr"/>
                <a:r>
                  <a:rPr lang="en-GB" sz="1000" dirty="0" err="1" smtClean="0">
                    <a:solidFill>
                      <a:schemeClr val="tx1"/>
                    </a:solidFill>
                  </a:rPr>
                  <a:t>ItemSeparator</a:t>
                </a:r>
                <a:endParaRPr lang="en-US" sz="1000" dirty="0">
                  <a:solidFill>
                    <a:schemeClr val="tx1"/>
                  </a:solidFill>
                </a:endParaRPr>
              </a:p>
            </p:txBody>
          </p:sp>
          <p:cxnSp>
            <p:nvCxnSpPr>
              <p:cNvPr id="52" name="Straight Connector 5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50" name="Rectangle 49"/>
            <p:cNvSpPr/>
            <p:nvPr/>
          </p:nvSpPr>
          <p:spPr>
            <a:xfrm flipH="1">
              <a:off x="3286109" y="1071570"/>
              <a:ext cx="71444" cy="171448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4" name="Group 125"/>
          <p:cNvGrpSpPr/>
          <p:nvPr/>
        </p:nvGrpSpPr>
        <p:grpSpPr>
          <a:xfrm>
            <a:off x="1071538" y="428624"/>
            <a:ext cx="1285884" cy="6643714"/>
            <a:chOff x="642910" y="71414"/>
            <a:chExt cx="1285884" cy="6643714"/>
          </a:xfrm>
        </p:grpSpPr>
        <p:grpSp>
          <p:nvGrpSpPr>
            <p:cNvPr id="5" name="Group 70"/>
            <p:cNvGrpSpPr/>
            <p:nvPr/>
          </p:nvGrpSpPr>
          <p:grpSpPr>
            <a:xfrm>
              <a:off x="642910" y="71414"/>
              <a:ext cx="1285884" cy="6643714"/>
              <a:chOff x="7429488" y="357166"/>
              <a:chExt cx="1285884" cy="6643714"/>
            </a:xfrm>
          </p:grpSpPr>
          <p:sp>
            <p:nvSpPr>
              <p:cNvPr id="131" name="Round Diagonal Corner Rectangle 130"/>
              <p:cNvSpPr/>
              <p:nvPr/>
            </p:nvSpPr>
            <p:spPr>
              <a:xfrm>
                <a:off x="7429488"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25" name="Rectangle 124"/>
            <p:cNvSpPr/>
            <p:nvPr/>
          </p:nvSpPr>
          <p:spPr>
            <a:xfrm flipH="1">
              <a:off x="1428728" y="928670"/>
              <a:ext cx="71438" cy="2857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6" name="Group 91"/>
          <p:cNvGrpSpPr/>
          <p:nvPr/>
        </p:nvGrpSpPr>
        <p:grpSpPr>
          <a:xfrm>
            <a:off x="-142908" y="885770"/>
            <a:ext cx="2000264" cy="3186172"/>
            <a:chOff x="-571536" y="3100327"/>
            <a:chExt cx="2000264" cy="3186172"/>
          </a:xfrm>
        </p:grpSpPr>
        <p:grpSp>
          <p:nvGrpSpPr>
            <p:cNvPr id="7" name="Group 259"/>
            <p:cNvGrpSpPr/>
            <p:nvPr/>
          </p:nvGrpSpPr>
          <p:grpSpPr>
            <a:xfrm>
              <a:off x="-571536" y="3100327"/>
              <a:ext cx="2000264" cy="449522"/>
              <a:chOff x="-500098" y="853844"/>
              <a:chExt cx="2000264" cy="449522"/>
            </a:xfrm>
          </p:grpSpPr>
          <p:cxnSp>
            <p:nvCxnSpPr>
              <p:cNvPr id="97" name="Straight Arrow Connector 96"/>
              <p:cNvCxnSpPr/>
              <p:nvPr/>
            </p:nvCxnSpPr>
            <p:spPr>
              <a:xfrm>
                <a:off x="142844" y="130336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500098" y="853844"/>
                <a:ext cx="2000264" cy="400110"/>
              </a:xfrm>
              <a:prstGeom prst="rect">
                <a:avLst/>
              </a:prstGeom>
              <a:noFill/>
            </p:spPr>
            <p:txBody>
              <a:bodyPr wrap="square" rtlCol="0">
                <a:spAutoFit/>
              </a:bodyPr>
              <a:lstStyle/>
              <a:p>
                <a:pPr algn="r"/>
                <a:r>
                  <a:rPr lang="en-GB" sz="1000" b="1" dirty="0" smtClean="0">
                    <a:solidFill>
                      <a:srgbClr val="0000FF"/>
                    </a:solidFill>
                  </a:rPr>
                  <a:t>Private:</a:t>
                </a:r>
                <a:r>
                  <a:rPr lang="en-GB" sz="1000" b="1" dirty="0" smtClean="0"/>
                  <a:t> </a:t>
                </a:r>
                <a:r>
                  <a:rPr lang="en-GB" sz="1000" b="1" dirty="0" err="1" smtClean="0"/>
                  <a:t>AddSeparatorControl</a:t>
                </a:r>
                <a:r>
                  <a:rPr lang="en-GB" sz="1000" b="1" dirty="0" smtClean="0"/>
                  <a:t>(</a:t>
                </a:r>
              </a:p>
              <a:p>
                <a:pPr algn="r"/>
                <a:r>
                  <a:rPr lang="en-GB" sz="1000" dirty="0" err="1" smtClean="0"/>
                  <a:t>BreadCrumbMenuItem</a:t>
                </a:r>
                <a:r>
                  <a:rPr lang="en-GB" sz="1000" b="1" dirty="0" smtClean="0"/>
                  <a:t>)</a:t>
                </a:r>
                <a:endParaRPr lang="en-US" sz="1000" b="1" dirty="0"/>
              </a:p>
            </p:txBody>
          </p:sp>
        </p:grpSp>
        <p:cxnSp>
          <p:nvCxnSpPr>
            <p:cNvPr id="95" name="Straight Arrow Connector 94"/>
            <p:cNvCxnSpPr/>
            <p:nvPr/>
          </p:nvCxnSpPr>
          <p:spPr>
            <a:xfrm flipH="1">
              <a:off x="71406" y="6286498"/>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8" name="Group 82"/>
          <p:cNvGrpSpPr/>
          <p:nvPr/>
        </p:nvGrpSpPr>
        <p:grpSpPr>
          <a:xfrm>
            <a:off x="7000892" y="428624"/>
            <a:ext cx="1285884" cy="6643710"/>
            <a:chOff x="2643174" y="71414"/>
            <a:chExt cx="1285884" cy="6643710"/>
          </a:xfrm>
        </p:grpSpPr>
        <p:grpSp>
          <p:nvGrpSpPr>
            <p:cNvPr id="9" name="Group 70"/>
            <p:cNvGrpSpPr/>
            <p:nvPr/>
          </p:nvGrpSpPr>
          <p:grpSpPr>
            <a:xfrm>
              <a:off x="2643174" y="71414"/>
              <a:ext cx="1285884" cy="6643710"/>
              <a:chOff x="7572396" y="357166"/>
              <a:chExt cx="1285884" cy="6643710"/>
            </a:xfrm>
          </p:grpSpPr>
          <p:sp>
            <p:nvSpPr>
              <p:cNvPr id="56" name="Round Diagonal Corner Rectangle 55"/>
              <p:cNvSpPr/>
              <p:nvPr/>
            </p:nvSpPr>
            <p:spPr>
              <a:xfrm>
                <a:off x="7572396"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GB" sz="1000" dirty="0" smtClean="0">
                  <a:solidFill>
                    <a:schemeClr val="tx1"/>
                  </a:solidFill>
                </a:endParaRPr>
              </a:p>
              <a:p>
                <a:pPr algn="ctr"/>
                <a:r>
                  <a:rPr lang="en-GB" sz="1000" dirty="0" smtClean="0">
                    <a:solidFill>
                      <a:schemeClr val="tx1"/>
                    </a:solidFill>
                  </a:rPr>
                  <a:t>Item</a:t>
                </a:r>
                <a:endParaRPr lang="en-US" sz="1000" dirty="0">
                  <a:solidFill>
                    <a:schemeClr val="tx1"/>
                  </a:solidFill>
                </a:endParaRPr>
              </a:p>
            </p:txBody>
          </p:sp>
          <p:cxnSp>
            <p:nvCxnSpPr>
              <p:cNvPr id="60" name="Straight Connector 59"/>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55" name="Rectangle 54"/>
            <p:cNvSpPr/>
            <p:nvPr/>
          </p:nvSpPr>
          <p:spPr>
            <a:xfrm flipH="1">
              <a:off x="3286109" y="1357322"/>
              <a:ext cx="71444" cy="107154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0" name="Group 70"/>
          <p:cNvGrpSpPr/>
          <p:nvPr/>
        </p:nvGrpSpPr>
        <p:grpSpPr>
          <a:xfrm>
            <a:off x="3143240" y="428624"/>
            <a:ext cx="1285884" cy="6643710"/>
            <a:chOff x="7572396" y="357166"/>
            <a:chExt cx="1285884" cy="6643710"/>
          </a:xfrm>
        </p:grpSpPr>
        <p:sp>
          <p:nvSpPr>
            <p:cNvPr id="65" name="Round Diagonal Corner Rectangle 64"/>
            <p:cNvSpPr/>
            <p:nvPr/>
          </p:nvSpPr>
          <p:spPr>
            <a:xfrm>
              <a:off x="7572396"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GB" sz="1000" dirty="0" smtClean="0">
                <a:solidFill>
                  <a:schemeClr val="tx1"/>
                </a:solidFill>
              </a:endParaRPr>
            </a:p>
            <a:p>
              <a:pPr algn="ctr"/>
              <a:r>
                <a:rPr lang="en-GB" sz="1000" dirty="0" err="1" smtClean="0">
                  <a:solidFill>
                    <a:schemeClr val="tx1"/>
                  </a:solidFill>
                </a:rPr>
                <a:t>ItemCollection</a:t>
              </a:r>
              <a:endParaRPr lang="en-US" sz="1000" dirty="0">
                <a:solidFill>
                  <a:schemeClr val="tx1"/>
                </a:solidFill>
              </a:endParaRPr>
            </a:p>
          </p:txBody>
        </p:sp>
        <p:cxnSp>
          <p:nvCxnSpPr>
            <p:cNvPr id="66" name="Straight Connector 65"/>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11" name="Group 74"/>
          <p:cNvGrpSpPr/>
          <p:nvPr/>
        </p:nvGrpSpPr>
        <p:grpSpPr>
          <a:xfrm>
            <a:off x="1928794" y="3182779"/>
            <a:ext cx="1285884" cy="250993"/>
            <a:chOff x="1500168" y="1111057"/>
            <a:chExt cx="1285884" cy="250993"/>
          </a:xfrm>
        </p:grpSpPr>
        <p:grpSp>
          <p:nvGrpSpPr>
            <p:cNvPr id="12" name="Group 62"/>
            <p:cNvGrpSpPr/>
            <p:nvPr/>
          </p:nvGrpSpPr>
          <p:grpSpPr>
            <a:xfrm flipH="1" flipV="1">
              <a:off x="1500168" y="1149500"/>
              <a:ext cx="215112" cy="212550"/>
              <a:chOff x="5999167" y="3836063"/>
              <a:chExt cx="215909" cy="142478"/>
            </a:xfrm>
          </p:grpSpPr>
          <p:cxnSp>
            <p:nvCxnSpPr>
              <p:cNvPr id="78" name="Straight Connector 77"/>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flipH="1" flipV="1">
                <a:off x="5929127" y="3907690"/>
                <a:ext cx="140882" cy="802"/>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6000762" y="3836063"/>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1714480" y="1111057"/>
              <a:ext cx="1071572" cy="246221"/>
            </a:xfrm>
            <a:prstGeom prst="rect">
              <a:avLst/>
            </a:prstGeom>
            <a:noFill/>
          </p:spPr>
          <p:txBody>
            <a:bodyPr wrap="square" rtlCol="0">
              <a:spAutoFit/>
            </a:bodyPr>
            <a:lstStyle/>
            <a:p>
              <a:r>
                <a:rPr lang="en-GB" sz="1000" dirty="0" err="1" smtClean="0"/>
                <a:t>MenuWidth</a:t>
              </a:r>
              <a:r>
                <a:rPr lang="en-GB" sz="1000" dirty="0" smtClean="0"/>
                <a:t>()</a:t>
              </a:r>
              <a:endParaRPr lang="en-US" sz="1000" dirty="0"/>
            </a:p>
          </p:txBody>
        </p:sp>
      </p:grpSp>
      <p:grpSp>
        <p:nvGrpSpPr>
          <p:cNvPr id="13" name="Group 173"/>
          <p:cNvGrpSpPr/>
          <p:nvPr/>
        </p:nvGrpSpPr>
        <p:grpSpPr>
          <a:xfrm>
            <a:off x="1928794" y="1214443"/>
            <a:ext cx="3786214" cy="500065"/>
            <a:chOff x="1500166" y="1785926"/>
            <a:chExt cx="3786214" cy="500065"/>
          </a:xfrm>
        </p:grpSpPr>
        <p:grpSp>
          <p:nvGrpSpPr>
            <p:cNvPr id="14" name="Group 155"/>
            <p:cNvGrpSpPr/>
            <p:nvPr/>
          </p:nvGrpSpPr>
          <p:grpSpPr>
            <a:xfrm>
              <a:off x="1500166" y="1785926"/>
              <a:ext cx="3786214" cy="500065"/>
              <a:chOff x="1500166" y="3429001"/>
              <a:chExt cx="3786214" cy="500065"/>
            </a:xfrm>
          </p:grpSpPr>
          <p:grpSp>
            <p:nvGrpSpPr>
              <p:cNvPr id="15" name="Group 172"/>
              <p:cNvGrpSpPr/>
              <p:nvPr/>
            </p:nvGrpSpPr>
            <p:grpSpPr>
              <a:xfrm>
                <a:off x="1500166" y="3429001"/>
                <a:ext cx="3786214" cy="246221"/>
                <a:chOff x="1500166" y="3429001"/>
                <a:chExt cx="3786214" cy="246221"/>
              </a:xfrm>
            </p:grpSpPr>
            <p:cxnSp>
              <p:nvCxnSpPr>
                <p:cNvPr id="159" name="Straight Arrow Connector 158"/>
                <p:cNvCxnSpPr/>
                <p:nvPr/>
              </p:nvCxnSpPr>
              <p:spPr>
                <a:xfrm>
                  <a:off x="1500166" y="3643314"/>
                  <a:ext cx="378621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3857620" y="3429001"/>
                  <a:ext cx="1368334" cy="246221"/>
                </a:xfrm>
                <a:prstGeom prst="rect">
                  <a:avLst/>
                </a:prstGeom>
                <a:noFill/>
              </p:spPr>
              <p:txBody>
                <a:bodyPr wrap="square" rtlCol="0">
                  <a:spAutoFit/>
                </a:bodyPr>
                <a:lstStyle/>
                <a:p>
                  <a:pPr algn="r"/>
                  <a:r>
                    <a:rPr lang="en-GB" sz="1000" dirty="0" smtClean="0"/>
                    <a:t>New(</a:t>
                  </a:r>
                  <a:r>
                    <a:rPr lang="en-GB" sz="1000" dirty="0" err="1" smtClean="0"/>
                    <a:t>separatorText</a:t>
                  </a:r>
                  <a:r>
                    <a:rPr lang="en-GB" sz="1000" dirty="0" smtClean="0"/>
                    <a:t>)</a:t>
                  </a:r>
                  <a:endParaRPr lang="en-US" sz="1000" dirty="0"/>
                </a:p>
              </p:txBody>
            </p:sp>
          </p:grpSp>
          <p:sp>
            <p:nvSpPr>
              <p:cNvPr id="158" name="TextBox 157"/>
              <p:cNvSpPr txBox="1"/>
              <p:nvPr/>
            </p:nvSpPr>
            <p:spPr>
              <a:xfrm>
                <a:off x="4418112" y="3682845"/>
                <a:ext cx="796830" cy="246221"/>
              </a:xfrm>
              <a:prstGeom prst="rect">
                <a:avLst/>
              </a:prstGeom>
              <a:noFill/>
            </p:spPr>
            <p:txBody>
              <a:bodyPr wrap="square" rtlCol="0">
                <a:spAutoFit/>
              </a:bodyPr>
              <a:lstStyle/>
              <a:p>
                <a:pPr algn="r"/>
                <a:endParaRPr lang="en-US" sz="1000" dirty="0"/>
              </a:p>
            </p:txBody>
          </p:sp>
        </p:grpSp>
        <p:cxnSp>
          <p:nvCxnSpPr>
            <p:cNvPr id="169" name="Straight Arrow Connector 168"/>
            <p:cNvCxnSpPr/>
            <p:nvPr/>
          </p:nvCxnSpPr>
          <p:spPr>
            <a:xfrm rot="10800000">
              <a:off x="1500166" y="2143116"/>
              <a:ext cx="378621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6" name="Group 119"/>
          <p:cNvGrpSpPr/>
          <p:nvPr/>
        </p:nvGrpSpPr>
        <p:grpSpPr>
          <a:xfrm>
            <a:off x="1928794" y="1500194"/>
            <a:ext cx="5715040" cy="460535"/>
            <a:chOff x="1500166" y="3959386"/>
            <a:chExt cx="5715040" cy="460535"/>
          </a:xfrm>
        </p:grpSpPr>
        <p:grpSp>
          <p:nvGrpSpPr>
            <p:cNvPr id="17" name="Group 118"/>
            <p:cNvGrpSpPr/>
            <p:nvPr/>
          </p:nvGrpSpPr>
          <p:grpSpPr>
            <a:xfrm>
              <a:off x="1500166" y="3959386"/>
              <a:ext cx="5715040" cy="255432"/>
              <a:chOff x="1500166" y="3959386"/>
              <a:chExt cx="5715040" cy="255432"/>
            </a:xfrm>
          </p:grpSpPr>
          <p:cxnSp>
            <p:nvCxnSpPr>
              <p:cNvPr id="105" name="Straight Arrow Connector 104"/>
              <p:cNvCxnSpPr/>
              <p:nvPr/>
            </p:nvCxnSpPr>
            <p:spPr>
              <a:xfrm>
                <a:off x="1500166" y="4213230"/>
                <a:ext cx="571504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846872" y="3959386"/>
                <a:ext cx="1368334" cy="246221"/>
              </a:xfrm>
              <a:prstGeom prst="rect">
                <a:avLst/>
              </a:prstGeom>
              <a:noFill/>
            </p:spPr>
            <p:txBody>
              <a:bodyPr wrap="square" rtlCol="0">
                <a:spAutoFit/>
              </a:bodyPr>
              <a:lstStyle/>
              <a:p>
                <a:pPr algn="r"/>
                <a:r>
                  <a:rPr lang="en-GB" sz="1000" dirty="0" err="1" smtClean="0"/>
                  <a:t>PreviousItem</a:t>
                </a:r>
                <a:endParaRPr lang="en-US" sz="1000" dirty="0"/>
              </a:p>
            </p:txBody>
          </p:sp>
        </p:grpSp>
        <p:grpSp>
          <p:nvGrpSpPr>
            <p:cNvPr id="18" name="Group 117"/>
            <p:cNvGrpSpPr/>
            <p:nvPr/>
          </p:nvGrpSpPr>
          <p:grpSpPr>
            <a:xfrm>
              <a:off x="1500166" y="4173700"/>
              <a:ext cx="5715040" cy="246221"/>
              <a:chOff x="1500166" y="4346896"/>
              <a:chExt cx="5715040" cy="246221"/>
            </a:xfrm>
          </p:grpSpPr>
          <p:cxnSp>
            <p:nvCxnSpPr>
              <p:cNvPr id="114" name="Straight Arrow Connector 113"/>
              <p:cNvCxnSpPr/>
              <p:nvPr/>
            </p:nvCxnSpPr>
            <p:spPr>
              <a:xfrm rot="10800000" flipV="1">
                <a:off x="1500166" y="4561211"/>
                <a:ext cx="571504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5715008" y="4346896"/>
                <a:ext cx="1428760" cy="246221"/>
              </a:xfrm>
              <a:prstGeom prst="rect">
                <a:avLst/>
              </a:prstGeom>
              <a:noFill/>
            </p:spPr>
            <p:txBody>
              <a:bodyPr wrap="square" rtlCol="0">
                <a:spAutoFit/>
              </a:bodyPr>
              <a:lstStyle/>
              <a:p>
                <a:pPr algn="r"/>
                <a:r>
                  <a:rPr lang="en-GB" sz="1000" dirty="0" err="1" smtClean="0"/>
                  <a:t>previousIitem</a:t>
                </a:r>
                <a:endParaRPr lang="en-US" sz="1000" dirty="0"/>
              </a:p>
            </p:txBody>
          </p:sp>
        </p:grpSp>
      </p:grpSp>
      <p:grpSp>
        <p:nvGrpSpPr>
          <p:cNvPr id="19" name="Group 128"/>
          <p:cNvGrpSpPr/>
          <p:nvPr/>
        </p:nvGrpSpPr>
        <p:grpSpPr>
          <a:xfrm>
            <a:off x="1939806" y="1928822"/>
            <a:ext cx="3786214" cy="246221"/>
            <a:chOff x="1511178" y="2032148"/>
            <a:chExt cx="3786214" cy="246221"/>
          </a:xfrm>
        </p:grpSpPr>
        <p:cxnSp>
          <p:nvCxnSpPr>
            <p:cNvPr id="127" name="Straight Arrow Connector 126"/>
            <p:cNvCxnSpPr/>
            <p:nvPr/>
          </p:nvCxnSpPr>
          <p:spPr>
            <a:xfrm>
              <a:off x="1511178" y="2246461"/>
              <a:ext cx="378621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3214678" y="2032148"/>
              <a:ext cx="2022288" cy="246221"/>
            </a:xfrm>
            <a:prstGeom prst="rect">
              <a:avLst/>
            </a:prstGeom>
            <a:noFill/>
          </p:spPr>
          <p:txBody>
            <a:bodyPr wrap="square" rtlCol="0">
              <a:spAutoFit/>
            </a:bodyPr>
            <a:lstStyle/>
            <a:p>
              <a:pPr algn="r"/>
              <a:r>
                <a:rPr lang="en-GB" sz="1000" dirty="0" err="1" smtClean="0"/>
                <a:t>PreviousItem</a:t>
              </a:r>
              <a:r>
                <a:rPr lang="en-GB" sz="1000" dirty="0" smtClean="0"/>
                <a:t> = </a:t>
              </a:r>
              <a:r>
                <a:rPr lang="en-GB" sz="1000" dirty="0" err="1" smtClean="0"/>
                <a:t>previousItem</a:t>
              </a:r>
              <a:endParaRPr lang="en-US" sz="1000" dirty="0"/>
            </a:p>
          </p:txBody>
        </p:sp>
      </p:grpSp>
      <p:grpSp>
        <p:nvGrpSpPr>
          <p:cNvPr id="20" name="Group 129"/>
          <p:cNvGrpSpPr/>
          <p:nvPr/>
        </p:nvGrpSpPr>
        <p:grpSpPr>
          <a:xfrm>
            <a:off x="1928794" y="2182667"/>
            <a:ext cx="3786214" cy="246221"/>
            <a:chOff x="1511178" y="2032148"/>
            <a:chExt cx="3786214" cy="246221"/>
          </a:xfrm>
        </p:grpSpPr>
        <p:cxnSp>
          <p:nvCxnSpPr>
            <p:cNvPr id="136" name="Straight Arrow Connector 135"/>
            <p:cNvCxnSpPr/>
            <p:nvPr/>
          </p:nvCxnSpPr>
          <p:spPr>
            <a:xfrm>
              <a:off x="1511178" y="2246461"/>
              <a:ext cx="378621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3868632" y="2032148"/>
              <a:ext cx="1368334" cy="246221"/>
            </a:xfrm>
            <a:prstGeom prst="rect">
              <a:avLst/>
            </a:prstGeom>
            <a:noFill/>
          </p:spPr>
          <p:txBody>
            <a:bodyPr wrap="square" rtlCol="0">
              <a:spAutoFit/>
            </a:bodyPr>
            <a:lstStyle/>
            <a:p>
              <a:pPr algn="r"/>
              <a:r>
                <a:rPr lang="en-GB" sz="1000" dirty="0" err="1" smtClean="0"/>
                <a:t>NextItem</a:t>
              </a:r>
              <a:r>
                <a:rPr lang="en-GB" sz="1000" dirty="0" smtClean="0"/>
                <a:t> = item</a:t>
              </a:r>
              <a:endParaRPr lang="en-US" sz="1000" dirty="0"/>
            </a:p>
          </p:txBody>
        </p:sp>
      </p:grpSp>
      <p:grpSp>
        <p:nvGrpSpPr>
          <p:cNvPr id="21" name="Group 118"/>
          <p:cNvGrpSpPr/>
          <p:nvPr/>
        </p:nvGrpSpPr>
        <p:grpSpPr>
          <a:xfrm>
            <a:off x="1928794" y="2396981"/>
            <a:ext cx="5715040" cy="255432"/>
            <a:chOff x="1500166" y="3959386"/>
            <a:chExt cx="5715040" cy="255432"/>
          </a:xfrm>
        </p:grpSpPr>
        <p:cxnSp>
          <p:nvCxnSpPr>
            <p:cNvPr id="144" name="Straight Arrow Connector 143"/>
            <p:cNvCxnSpPr/>
            <p:nvPr/>
          </p:nvCxnSpPr>
          <p:spPr>
            <a:xfrm>
              <a:off x="1500166" y="4213230"/>
              <a:ext cx="571504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5000628" y="3959386"/>
              <a:ext cx="2214578" cy="246221"/>
            </a:xfrm>
            <a:prstGeom prst="rect">
              <a:avLst/>
            </a:prstGeom>
            <a:noFill/>
          </p:spPr>
          <p:txBody>
            <a:bodyPr wrap="square" rtlCol="0">
              <a:spAutoFit/>
            </a:bodyPr>
            <a:lstStyle/>
            <a:p>
              <a:pPr algn="r"/>
              <a:r>
                <a:rPr lang="en-GB" sz="1000" dirty="0" err="1" smtClean="0"/>
                <a:t>PreviousItemSeparator</a:t>
              </a:r>
              <a:r>
                <a:rPr lang="en-GB" sz="1000" dirty="0" smtClean="0"/>
                <a:t> = separator</a:t>
              </a:r>
              <a:endParaRPr lang="en-US" sz="1000" dirty="0"/>
            </a:p>
          </p:txBody>
        </p:sp>
      </p:grpSp>
      <p:grpSp>
        <p:nvGrpSpPr>
          <p:cNvPr id="22" name="Group 154"/>
          <p:cNvGrpSpPr/>
          <p:nvPr/>
        </p:nvGrpSpPr>
        <p:grpSpPr>
          <a:xfrm>
            <a:off x="1928794" y="2643202"/>
            <a:ext cx="3786214" cy="500065"/>
            <a:chOff x="1500166" y="2285992"/>
            <a:chExt cx="3786214" cy="500065"/>
          </a:xfrm>
        </p:grpSpPr>
        <p:grpSp>
          <p:nvGrpSpPr>
            <p:cNvPr id="23" name="Group 173"/>
            <p:cNvGrpSpPr/>
            <p:nvPr/>
          </p:nvGrpSpPr>
          <p:grpSpPr>
            <a:xfrm>
              <a:off x="1500166" y="2285992"/>
              <a:ext cx="3786214" cy="500065"/>
              <a:chOff x="1500166" y="1785926"/>
              <a:chExt cx="3786214" cy="500065"/>
            </a:xfrm>
          </p:grpSpPr>
          <p:grpSp>
            <p:nvGrpSpPr>
              <p:cNvPr id="24" name="Group 155"/>
              <p:cNvGrpSpPr/>
              <p:nvPr/>
            </p:nvGrpSpPr>
            <p:grpSpPr>
              <a:xfrm>
                <a:off x="1500166" y="1785926"/>
                <a:ext cx="3786214" cy="500065"/>
                <a:chOff x="1500166" y="3429001"/>
                <a:chExt cx="3786214" cy="500065"/>
              </a:xfrm>
            </p:grpSpPr>
            <p:grpSp>
              <p:nvGrpSpPr>
                <p:cNvPr id="25" name="Group 172"/>
                <p:cNvGrpSpPr/>
                <p:nvPr/>
              </p:nvGrpSpPr>
              <p:grpSpPr>
                <a:xfrm>
                  <a:off x="1500166" y="3429001"/>
                  <a:ext cx="3786214" cy="246221"/>
                  <a:chOff x="1500166" y="3429001"/>
                  <a:chExt cx="3786214" cy="246221"/>
                </a:xfrm>
              </p:grpSpPr>
              <p:cxnSp>
                <p:nvCxnSpPr>
                  <p:cNvPr id="151" name="Straight Arrow Connector 150"/>
                  <p:cNvCxnSpPr/>
                  <p:nvPr/>
                </p:nvCxnSpPr>
                <p:spPr>
                  <a:xfrm>
                    <a:off x="1500166" y="3643314"/>
                    <a:ext cx="378621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3857620" y="3429001"/>
                    <a:ext cx="1368334" cy="246221"/>
                  </a:xfrm>
                  <a:prstGeom prst="rect">
                    <a:avLst/>
                  </a:prstGeom>
                  <a:noFill/>
                </p:spPr>
                <p:txBody>
                  <a:bodyPr wrap="square" rtlCol="0">
                    <a:spAutoFit/>
                  </a:bodyPr>
                  <a:lstStyle/>
                  <a:p>
                    <a:pPr algn="r"/>
                    <a:r>
                      <a:rPr lang="en-GB" sz="1000" dirty="0" smtClean="0"/>
                      <a:t>Label</a:t>
                    </a:r>
                    <a:endParaRPr lang="en-US" sz="1000" dirty="0"/>
                  </a:p>
                </p:txBody>
              </p:sp>
            </p:grpSp>
            <p:sp>
              <p:nvSpPr>
                <p:cNvPr id="150" name="TextBox 149"/>
                <p:cNvSpPr txBox="1"/>
                <p:nvPr/>
              </p:nvSpPr>
              <p:spPr>
                <a:xfrm>
                  <a:off x="4418112" y="3682845"/>
                  <a:ext cx="796830" cy="246221"/>
                </a:xfrm>
                <a:prstGeom prst="rect">
                  <a:avLst/>
                </a:prstGeom>
                <a:noFill/>
              </p:spPr>
              <p:txBody>
                <a:bodyPr wrap="square" rtlCol="0">
                  <a:spAutoFit/>
                </a:bodyPr>
                <a:lstStyle/>
                <a:p>
                  <a:pPr algn="r"/>
                  <a:endParaRPr lang="en-US" sz="1000" dirty="0"/>
                </a:p>
              </p:txBody>
            </p:sp>
          </p:grpSp>
          <p:cxnSp>
            <p:nvCxnSpPr>
              <p:cNvPr id="148" name="Straight Arrow Connector 147"/>
              <p:cNvCxnSpPr/>
              <p:nvPr/>
            </p:nvCxnSpPr>
            <p:spPr>
              <a:xfrm rot="10800000">
                <a:off x="1500166" y="2214552"/>
                <a:ext cx="378621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sp>
          <p:nvSpPr>
            <p:cNvPr id="154" name="TextBox 153"/>
            <p:cNvSpPr txBox="1"/>
            <p:nvPr/>
          </p:nvSpPr>
          <p:spPr>
            <a:xfrm>
              <a:off x="4286248" y="2500306"/>
              <a:ext cx="939706" cy="246221"/>
            </a:xfrm>
            <a:prstGeom prst="rect">
              <a:avLst/>
            </a:prstGeom>
            <a:noFill/>
          </p:spPr>
          <p:txBody>
            <a:bodyPr wrap="square" rtlCol="0">
              <a:spAutoFit/>
            </a:bodyPr>
            <a:lstStyle/>
            <a:p>
              <a:pPr algn="r"/>
              <a:r>
                <a:rPr lang="en-GB" sz="1000" dirty="0" smtClean="0"/>
                <a:t>String</a:t>
              </a:r>
              <a:endParaRPr lang="en-US" sz="1000" dirty="0"/>
            </a:p>
          </p:txBody>
        </p:sp>
      </p:grpSp>
      <p:sp>
        <p:nvSpPr>
          <p:cNvPr id="64" name="TextBox 63"/>
          <p:cNvSpPr txBox="1"/>
          <p:nvPr/>
        </p:nvSpPr>
        <p:spPr>
          <a:xfrm>
            <a:off x="-32" y="0"/>
            <a:ext cx="3000396" cy="276999"/>
          </a:xfrm>
          <a:prstGeom prst="rect">
            <a:avLst/>
          </a:prstGeom>
          <a:noFill/>
        </p:spPr>
        <p:txBody>
          <a:bodyPr wrap="square" rtlCol="0">
            <a:spAutoFit/>
          </a:bodyPr>
          <a:lstStyle/>
          <a:p>
            <a:pPr algn="ctr"/>
            <a:r>
              <a:rPr lang="en-GB" sz="1200" dirty="0" err="1" smtClean="0"/>
              <a:t>Smart.Platform.Windows.Forms</a:t>
            </a:r>
            <a:endParaRPr lang="en-US" sz="1200" dirty="0"/>
          </a:p>
        </p:txBody>
      </p:sp>
      <p:grpSp>
        <p:nvGrpSpPr>
          <p:cNvPr id="74" name="Group 73"/>
          <p:cNvGrpSpPr/>
          <p:nvPr/>
        </p:nvGrpSpPr>
        <p:grpSpPr>
          <a:xfrm>
            <a:off x="1928794" y="3528956"/>
            <a:ext cx="4143404" cy="553998"/>
            <a:chOff x="1928794" y="3528956"/>
            <a:chExt cx="4143404" cy="553998"/>
          </a:xfrm>
        </p:grpSpPr>
        <p:grpSp>
          <p:nvGrpSpPr>
            <p:cNvPr id="68" name="Group 62"/>
            <p:cNvGrpSpPr/>
            <p:nvPr/>
          </p:nvGrpSpPr>
          <p:grpSpPr>
            <a:xfrm flipH="1" flipV="1">
              <a:off x="1928794" y="3606882"/>
              <a:ext cx="214314" cy="393622"/>
              <a:chOff x="5999167" y="3836065"/>
              <a:chExt cx="215909" cy="142476"/>
            </a:xfrm>
          </p:grpSpPr>
          <p:cxnSp>
            <p:nvCxnSpPr>
              <p:cNvPr id="70" name="Straight Connector 69"/>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flipH="1" flipV="1">
                <a:off x="5929127" y="3907690"/>
                <a:ext cx="140882" cy="802"/>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6000762" y="3836063"/>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69" name="TextBox 68"/>
            <p:cNvSpPr txBox="1"/>
            <p:nvPr/>
          </p:nvSpPr>
          <p:spPr>
            <a:xfrm>
              <a:off x="2143106" y="3528956"/>
              <a:ext cx="3929092" cy="553998"/>
            </a:xfrm>
            <a:prstGeom prst="rect">
              <a:avLst/>
            </a:prstGeom>
            <a:noFill/>
          </p:spPr>
          <p:txBody>
            <a:bodyPr wrap="square" rtlCol="0">
              <a:spAutoFit/>
            </a:bodyPr>
            <a:lstStyle/>
            <a:p>
              <a:r>
                <a:rPr lang="en-GB" sz="1000" dirty="0" smtClean="0"/>
                <a:t>Set separator label location = new Point(</a:t>
              </a:r>
              <a:r>
                <a:rPr lang="en-GB" sz="1000" dirty="0" err="1" smtClean="0"/>
                <a:t>menuWidth</a:t>
              </a:r>
              <a:r>
                <a:rPr lang="en-GB" sz="1000" dirty="0" smtClean="0"/>
                <a:t>, </a:t>
              </a:r>
              <a:r>
                <a:rPr lang="en-GB" sz="1000" dirty="0" err="1" smtClean="0"/>
                <a:t>menuHeight</a:t>
              </a:r>
              <a:r>
                <a:rPr lang="en-GB" sz="1000" dirty="0" smtClean="0"/>
                <a:t>)</a:t>
              </a:r>
            </a:p>
            <a:p>
              <a:r>
                <a:rPr lang="en-GB" sz="1000" dirty="0" err="1" smtClean="0">
                  <a:solidFill>
                    <a:srgbClr val="0000FF"/>
                  </a:solidFill>
                </a:rPr>
                <a:t>this.Controls.Add</a:t>
              </a:r>
              <a:r>
                <a:rPr lang="en-GB" sz="1000" dirty="0" smtClean="0">
                  <a:solidFill>
                    <a:srgbClr val="0000FF"/>
                  </a:solidFill>
                </a:rPr>
                <a:t>(</a:t>
              </a:r>
              <a:r>
                <a:rPr lang="en-GB" sz="1000" dirty="0" err="1" smtClean="0">
                  <a:solidFill>
                    <a:srgbClr val="0000FF"/>
                  </a:solidFill>
                </a:rPr>
                <a:t>separator.Label</a:t>
              </a:r>
              <a:r>
                <a:rPr lang="en-GB" sz="1000" dirty="0" smtClean="0">
                  <a:solidFill>
                    <a:srgbClr val="0000FF"/>
                  </a:solidFill>
                </a:rPr>
                <a:t>)</a:t>
              </a:r>
            </a:p>
            <a:p>
              <a:r>
                <a:rPr lang="en-GB" sz="1000" dirty="0" smtClean="0"/>
                <a:t>Add separator to elements collection</a:t>
              </a:r>
              <a:endParaRPr lang="en-US" sz="1000" dirty="0"/>
            </a:p>
          </p:txBody>
        </p:sp>
      </p:gr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0"/>
          <p:cNvGrpSpPr/>
          <p:nvPr/>
        </p:nvGrpSpPr>
        <p:grpSpPr>
          <a:xfrm>
            <a:off x="5072066" y="428624"/>
            <a:ext cx="1285884" cy="6643710"/>
            <a:chOff x="7572396" y="357166"/>
            <a:chExt cx="1285884" cy="6643710"/>
          </a:xfrm>
        </p:grpSpPr>
        <p:sp>
          <p:nvSpPr>
            <p:cNvPr id="51" name="Round Diagonal Corner Rectangle 50"/>
            <p:cNvSpPr/>
            <p:nvPr/>
          </p:nvSpPr>
          <p:spPr>
            <a:xfrm>
              <a:off x="7572396"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GB" sz="1000" dirty="0" smtClean="0">
                <a:solidFill>
                  <a:schemeClr val="tx1"/>
                </a:solidFill>
              </a:endParaRPr>
            </a:p>
            <a:p>
              <a:pPr algn="ctr"/>
              <a:r>
                <a:rPr lang="en-GB" sz="1000" dirty="0" err="1" smtClean="0">
                  <a:solidFill>
                    <a:schemeClr val="tx1"/>
                  </a:solidFill>
                </a:rPr>
                <a:t>ItemSeparator</a:t>
              </a:r>
              <a:endParaRPr lang="en-US" sz="1000" dirty="0">
                <a:solidFill>
                  <a:schemeClr val="tx1"/>
                </a:solidFill>
              </a:endParaRPr>
            </a:p>
          </p:txBody>
        </p:sp>
        <p:cxnSp>
          <p:nvCxnSpPr>
            <p:cNvPr id="52" name="Straight Connector 5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6" name="Group 91"/>
          <p:cNvGrpSpPr/>
          <p:nvPr/>
        </p:nvGrpSpPr>
        <p:grpSpPr>
          <a:xfrm>
            <a:off x="-142908" y="885770"/>
            <a:ext cx="2000264" cy="1185929"/>
            <a:chOff x="-571536" y="3100327"/>
            <a:chExt cx="2000264" cy="1185929"/>
          </a:xfrm>
        </p:grpSpPr>
        <p:grpSp>
          <p:nvGrpSpPr>
            <p:cNvPr id="7" name="Group 259"/>
            <p:cNvGrpSpPr/>
            <p:nvPr/>
          </p:nvGrpSpPr>
          <p:grpSpPr>
            <a:xfrm>
              <a:off x="-571536" y="3100327"/>
              <a:ext cx="2000264" cy="449522"/>
              <a:chOff x="-500098" y="853844"/>
              <a:chExt cx="2000264" cy="449522"/>
            </a:xfrm>
          </p:grpSpPr>
          <p:cxnSp>
            <p:nvCxnSpPr>
              <p:cNvPr id="97" name="Straight Arrow Connector 96"/>
              <p:cNvCxnSpPr/>
              <p:nvPr/>
            </p:nvCxnSpPr>
            <p:spPr>
              <a:xfrm>
                <a:off x="142844" y="130336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500098" y="853844"/>
                <a:ext cx="2000264" cy="400110"/>
              </a:xfrm>
              <a:prstGeom prst="rect">
                <a:avLst/>
              </a:prstGeom>
              <a:noFill/>
            </p:spPr>
            <p:txBody>
              <a:bodyPr wrap="square" rtlCol="0">
                <a:spAutoFit/>
              </a:bodyPr>
              <a:lstStyle/>
              <a:p>
                <a:pPr algn="r"/>
                <a:r>
                  <a:rPr lang="en-GB" sz="1000" b="1" dirty="0" smtClean="0">
                    <a:solidFill>
                      <a:srgbClr val="0000FF"/>
                    </a:solidFill>
                  </a:rPr>
                  <a:t>Private:</a:t>
                </a:r>
                <a:r>
                  <a:rPr lang="en-GB" sz="1000" b="1" dirty="0" smtClean="0"/>
                  <a:t> </a:t>
                </a:r>
                <a:r>
                  <a:rPr lang="en-GB" sz="1000" b="1" dirty="0" err="1" smtClean="0"/>
                  <a:t>AddItemControl</a:t>
                </a:r>
                <a:r>
                  <a:rPr lang="en-GB" sz="1000" b="1" dirty="0" smtClean="0"/>
                  <a:t>(</a:t>
                </a:r>
              </a:p>
              <a:p>
                <a:pPr algn="r"/>
                <a:r>
                  <a:rPr lang="en-GB" sz="1000" dirty="0" err="1" smtClean="0"/>
                  <a:t>BreadCrumbMenuItem</a:t>
                </a:r>
                <a:r>
                  <a:rPr lang="en-GB" sz="1000" b="1" dirty="0" smtClean="0"/>
                  <a:t>)</a:t>
                </a:r>
                <a:endParaRPr lang="en-US" sz="1000" b="1" dirty="0"/>
              </a:p>
            </p:txBody>
          </p:sp>
        </p:grpSp>
        <p:cxnSp>
          <p:nvCxnSpPr>
            <p:cNvPr id="95" name="Straight Arrow Connector 94"/>
            <p:cNvCxnSpPr/>
            <p:nvPr/>
          </p:nvCxnSpPr>
          <p:spPr>
            <a:xfrm flipH="1">
              <a:off x="71406" y="428625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8" name="Group 82"/>
          <p:cNvGrpSpPr/>
          <p:nvPr/>
        </p:nvGrpSpPr>
        <p:grpSpPr>
          <a:xfrm>
            <a:off x="7000892" y="428624"/>
            <a:ext cx="1285884" cy="6643710"/>
            <a:chOff x="2643174" y="71414"/>
            <a:chExt cx="1285884" cy="6643710"/>
          </a:xfrm>
        </p:grpSpPr>
        <p:grpSp>
          <p:nvGrpSpPr>
            <p:cNvPr id="9" name="Group 70"/>
            <p:cNvGrpSpPr/>
            <p:nvPr/>
          </p:nvGrpSpPr>
          <p:grpSpPr>
            <a:xfrm>
              <a:off x="2643174" y="71414"/>
              <a:ext cx="1285884" cy="6643710"/>
              <a:chOff x="7572396" y="357166"/>
              <a:chExt cx="1285884" cy="6643710"/>
            </a:xfrm>
          </p:grpSpPr>
          <p:sp>
            <p:nvSpPr>
              <p:cNvPr id="56" name="Round Diagonal Corner Rectangle 55"/>
              <p:cNvSpPr/>
              <p:nvPr/>
            </p:nvSpPr>
            <p:spPr>
              <a:xfrm>
                <a:off x="7572396"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GB" sz="1000" dirty="0" smtClean="0">
                  <a:solidFill>
                    <a:schemeClr val="tx1"/>
                  </a:solidFill>
                </a:endParaRPr>
              </a:p>
              <a:p>
                <a:pPr algn="ctr"/>
                <a:r>
                  <a:rPr lang="en-GB" sz="1000" dirty="0" smtClean="0">
                    <a:solidFill>
                      <a:schemeClr val="tx1"/>
                    </a:solidFill>
                  </a:rPr>
                  <a:t>Item</a:t>
                </a:r>
                <a:endParaRPr lang="en-US" sz="1000" dirty="0">
                  <a:solidFill>
                    <a:schemeClr val="tx1"/>
                  </a:solidFill>
                </a:endParaRPr>
              </a:p>
            </p:txBody>
          </p:sp>
          <p:cxnSp>
            <p:nvCxnSpPr>
              <p:cNvPr id="60" name="Straight Connector 59"/>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55" name="Rectangle 54"/>
            <p:cNvSpPr/>
            <p:nvPr/>
          </p:nvSpPr>
          <p:spPr>
            <a:xfrm flipH="1">
              <a:off x="3286108" y="1000108"/>
              <a:ext cx="71445"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0" name="Group 70"/>
          <p:cNvGrpSpPr/>
          <p:nvPr/>
        </p:nvGrpSpPr>
        <p:grpSpPr>
          <a:xfrm>
            <a:off x="3143240" y="428624"/>
            <a:ext cx="1285884" cy="6643710"/>
            <a:chOff x="7572396" y="357166"/>
            <a:chExt cx="1285884" cy="6643710"/>
          </a:xfrm>
        </p:grpSpPr>
        <p:sp>
          <p:nvSpPr>
            <p:cNvPr id="65" name="Round Diagonal Corner Rectangle 64"/>
            <p:cNvSpPr/>
            <p:nvPr/>
          </p:nvSpPr>
          <p:spPr>
            <a:xfrm>
              <a:off x="7572396"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GB" sz="1000" dirty="0" smtClean="0">
                <a:solidFill>
                  <a:schemeClr val="tx1"/>
                </a:solidFill>
              </a:endParaRPr>
            </a:p>
            <a:p>
              <a:pPr algn="ctr"/>
              <a:r>
                <a:rPr lang="en-GB" sz="1000" dirty="0" err="1" smtClean="0">
                  <a:solidFill>
                    <a:schemeClr val="tx1"/>
                  </a:solidFill>
                </a:rPr>
                <a:t>ItemCollection</a:t>
              </a:r>
              <a:endParaRPr lang="en-US" sz="1000" dirty="0">
                <a:solidFill>
                  <a:schemeClr val="tx1"/>
                </a:solidFill>
              </a:endParaRPr>
            </a:p>
          </p:txBody>
        </p:sp>
        <p:cxnSp>
          <p:nvCxnSpPr>
            <p:cNvPr id="66" name="Straight Connector 65"/>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11" name="Group 74"/>
          <p:cNvGrpSpPr/>
          <p:nvPr/>
        </p:nvGrpSpPr>
        <p:grpSpPr>
          <a:xfrm>
            <a:off x="1928794" y="1643070"/>
            <a:ext cx="2857520" cy="400110"/>
            <a:chOff x="1500168" y="1071546"/>
            <a:chExt cx="2857520" cy="400110"/>
          </a:xfrm>
        </p:grpSpPr>
        <p:grpSp>
          <p:nvGrpSpPr>
            <p:cNvPr id="12" name="Group 62"/>
            <p:cNvGrpSpPr/>
            <p:nvPr/>
          </p:nvGrpSpPr>
          <p:grpSpPr>
            <a:xfrm flipH="1" flipV="1">
              <a:off x="1500168" y="1149500"/>
              <a:ext cx="215112" cy="212550"/>
              <a:chOff x="5999167" y="3836063"/>
              <a:chExt cx="215909" cy="142478"/>
            </a:xfrm>
          </p:grpSpPr>
          <p:cxnSp>
            <p:nvCxnSpPr>
              <p:cNvPr id="78" name="Straight Connector 77"/>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flipH="1" flipV="1">
                <a:off x="5929127" y="3907690"/>
                <a:ext cx="140882" cy="802"/>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6000762" y="3836063"/>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1714480" y="1071546"/>
              <a:ext cx="2643208" cy="400110"/>
            </a:xfrm>
            <a:prstGeom prst="rect">
              <a:avLst/>
            </a:prstGeom>
            <a:noFill/>
          </p:spPr>
          <p:txBody>
            <a:bodyPr wrap="square" rtlCol="0">
              <a:spAutoFit/>
            </a:bodyPr>
            <a:lstStyle/>
            <a:p>
              <a:r>
                <a:rPr lang="en-GB" sz="1000" dirty="0" err="1" smtClean="0">
                  <a:solidFill>
                    <a:srgbClr val="0000FF"/>
                  </a:solidFill>
                </a:rPr>
                <a:t>this.Controls.Add</a:t>
              </a:r>
              <a:r>
                <a:rPr lang="en-GB" sz="1000" dirty="0" smtClean="0">
                  <a:solidFill>
                    <a:srgbClr val="0000FF"/>
                  </a:solidFill>
                </a:rPr>
                <a:t>(</a:t>
              </a:r>
              <a:r>
                <a:rPr lang="en-GB" sz="1000" dirty="0" err="1" smtClean="0">
                  <a:solidFill>
                    <a:srgbClr val="0000FF"/>
                  </a:solidFill>
                </a:rPr>
                <a:t>item.LinkButton</a:t>
              </a:r>
              <a:r>
                <a:rPr lang="en-GB" sz="1000" dirty="0" smtClean="0">
                  <a:solidFill>
                    <a:srgbClr val="0000FF"/>
                  </a:solidFill>
                </a:rPr>
                <a:t>)</a:t>
              </a:r>
            </a:p>
            <a:p>
              <a:r>
                <a:rPr lang="en-GB" sz="1000" dirty="0" smtClean="0"/>
                <a:t>Add item to elements collection</a:t>
              </a:r>
              <a:endParaRPr lang="en-US" sz="1000" dirty="0"/>
            </a:p>
          </p:txBody>
        </p:sp>
      </p:grpSp>
      <p:grpSp>
        <p:nvGrpSpPr>
          <p:cNvPr id="16" name="Group 119"/>
          <p:cNvGrpSpPr/>
          <p:nvPr/>
        </p:nvGrpSpPr>
        <p:grpSpPr>
          <a:xfrm>
            <a:off x="1928794" y="1143004"/>
            <a:ext cx="5715040" cy="460535"/>
            <a:chOff x="1500166" y="3959386"/>
            <a:chExt cx="5715040" cy="460535"/>
          </a:xfrm>
        </p:grpSpPr>
        <p:grpSp>
          <p:nvGrpSpPr>
            <p:cNvPr id="17" name="Group 118"/>
            <p:cNvGrpSpPr/>
            <p:nvPr/>
          </p:nvGrpSpPr>
          <p:grpSpPr>
            <a:xfrm>
              <a:off x="1500166" y="3959386"/>
              <a:ext cx="5715040" cy="255432"/>
              <a:chOff x="1500166" y="3959386"/>
              <a:chExt cx="5715040" cy="255432"/>
            </a:xfrm>
          </p:grpSpPr>
          <p:cxnSp>
            <p:nvCxnSpPr>
              <p:cNvPr id="105" name="Straight Arrow Connector 104"/>
              <p:cNvCxnSpPr/>
              <p:nvPr/>
            </p:nvCxnSpPr>
            <p:spPr>
              <a:xfrm>
                <a:off x="1500166" y="4213230"/>
                <a:ext cx="571504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846872" y="3959386"/>
                <a:ext cx="1368334" cy="246221"/>
              </a:xfrm>
              <a:prstGeom prst="rect">
                <a:avLst/>
              </a:prstGeom>
              <a:noFill/>
            </p:spPr>
            <p:txBody>
              <a:bodyPr wrap="square" rtlCol="0">
                <a:spAutoFit/>
              </a:bodyPr>
              <a:lstStyle/>
              <a:p>
                <a:pPr algn="r"/>
                <a:r>
                  <a:rPr lang="en-GB" sz="1000" dirty="0" err="1" smtClean="0"/>
                  <a:t>LinkButton</a:t>
                </a:r>
                <a:endParaRPr lang="en-US" sz="1000" dirty="0"/>
              </a:p>
            </p:txBody>
          </p:sp>
        </p:grpSp>
        <p:grpSp>
          <p:nvGrpSpPr>
            <p:cNvPr id="18" name="Group 117"/>
            <p:cNvGrpSpPr/>
            <p:nvPr/>
          </p:nvGrpSpPr>
          <p:grpSpPr>
            <a:xfrm>
              <a:off x="1500166" y="4173700"/>
              <a:ext cx="5715040" cy="246221"/>
              <a:chOff x="1500166" y="4346896"/>
              <a:chExt cx="5715040" cy="246221"/>
            </a:xfrm>
          </p:grpSpPr>
          <p:cxnSp>
            <p:nvCxnSpPr>
              <p:cNvPr id="114" name="Straight Arrow Connector 113"/>
              <p:cNvCxnSpPr/>
              <p:nvPr/>
            </p:nvCxnSpPr>
            <p:spPr>
              <a:xfrm rot="10800000" flipV="1">
                <a:off x="1500166" y="4561211"/>
                <a:ext cx="571504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5715008" y="4346896"/>
                <a:ext cx="1428760" cy="246221"/>
              </a:xfrm>
              <a:prstGeom prst="rect">
                <a:avLst/>
              </a:prstGeom>
              <a:noFill/>
            </p:spPr>
            <p:txBody>
              <a:bodyPr wrap="square" rtlCol="0">
                <a:spAutoFit/>
              </a:bodyPr>
              <a:lstStyle/>
              <a:p>
                <a:pPr algn="r"/>
                <a:r>
                  <a:rPr lang="en-GB" sz="1000" dirty="0" err="1" smtClean="0"/>
                  <a:t>LinkButton</a:t>
                </a:r>
                <a:endParaRPr lang="en-US" sz="1000" dirty="0"/>
              </a:p>
            </p:txBody>
          </p:sp>
        </p:grpSp>
      </p:grpSp>
      <p:grpSp>
        <p:nvGrpSpPr>
          <p:cNvPr id="64" name="Group 91"/>
          <p:cNvGrpSpPr/>
          <p:nvPr/>
        </p:nvGrpSpPr>
        <p:grpSpPr>
          <a:xfrm>
            <a:off x="-142908" y="2214574"/>
            <a:ext cx="2000264" cy="2786083"/>
            <a:chOff x="-571536" y="3100327"/>
            <a:chExt cx="2000264" cy="2786083"/>
          </a:xfrm>
        </p:grpSpPr>
        <p:grpSp>
          <p:nvGrpSpPr>
            <p:cNvPr id="67" name="Group 259"/>
            <p:cNvGrpSpPr/>
            <p:nvPr/>
          </p:nvGrpSpPr>
          <p:grpSpPr>
            <a:xfrm>
              <a:off x="-571536" y="3100327"/>
              <a:ext cx="2000264" cy="449522"/>
              <a:chOff x="-500098" y="853844"/>
              <a:chExt cx="2000264" cy="449522"/>
            </a:xfrm>
          </p:grpSpPr>
          <p:cxnSp>
            <p:nvCxnSpPr>
              <p:cNvPr id="69" name="Straight Arrow Connector 68"/>
              <p:cNvCxnSpPr/>
              <p:nvPr/>
            </p:nvCxnSpPr>
            <p:spPr>
              <a:xfrm>
                <a:off x="142844" y="130336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00098" y="853844"/>
                <a:ext cx="2000264" cy="400110"/>
              </a:xfrm>
              <a:prstGeom prst="rect">
                <a:avLst/>
              </a:prstGeom>
              <a:noFill/>
            </p:spPr>
            <p:txBody>
              <a:bodyPr wrap="square" rtlCol="0">
                <a:spAutoFit/>
              </a:bodyPr>
              <a:lstStyle/>
              <a:p>
                <a:pPr algn="r"/>
                <a:r>
                  <a:rPr lang="en-GB" sz="1000" b="1" dirty="0" smtClean="0">
                    <a:solidFill>
                      <a:srgbClr val="0000FF"/>
                    </a:solidFill>
                  </a:rPr>
                  <a:t>Private:</a:t>
                </a:r>
                <a:r>
                  <a:rPr lang="en-GB" sz="1000" b="1" dirty="0" smtClean="0"/>
                  <a:t> </a:t>
                </a:r>
                <a:r>
                  <a:rPr lang="en-GB" sz="1000" b="1" dirty="0" err="1" smtClean="0"/>
                  <a:t>item_Clicked</a:t>
                </a:r>
                <a:r>
                  <a:rPr lang="en-GB" sz="1000" b="1" dirty="0" smtClean="0"/>
                  <a:t>(</a:t>
                </a:r>
              </a:p>
              <a:p>
                <a:pPr algn="r"/>
                <a:r>
                  <a:rPr lang="en-GB" sz="1000" dirty="0" err="1" smtClean="0"/>
                  <a:t>BreadCrumbMenuItem</a:t>
                </a:r>
                <a:r>
                  <a:rPr lang="en-GB" sz="1000" b="1" dirty="0" smtClean="0"/>
                  <a:t>)</a:t>
                </a:r>
                <a:endParaRPr lang="en-US" sz="1000" b="1" dirty="0"/>
              </a:p>
            </p:txBody>
          </p:sp>
        </p:grpSp>
        <p:cxnSp>
          <p:nvCxnSpPr>
            <p:cNvPr id="68" name="Straight Arrow Connector 67"/>
            <p:cNvCxnSpPr/>
            <p:nvPr/>
          </p:nvCxnSpPr>
          <p:spPr>
            <a:xfrm flipH="1">
              <a:off x="71406" y="5886409"/>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71" name="Group 89"/>
          <p:cNvGrpSpPr/>
          <p:nvPr/>
        </p:nvGrpSpPr>
        <p:grpSpPr>
          <a:xfrm>
            <a:off x="2000232" y="2428888"/>
            <a:ext cx="2571768" cy="642942"/>
            <a:chOff x="1785918" y="2325523"/>
            <a:chExt cx="2571768" cy="642942"/>
          </a:xfrm>
        </p:grpSpPr>
        <p:sp>
          <p:nvSpPr>
            <p:cNvPr id="72" name="Rectangle 71"/>
            <p:cNvSpPr/>
            <p:nvPr/>
          </p:nvSpPr>
          <p:spPr>
            <a:xfrm>
              <a:off x="1785918" y="2357429"/>
              <a:ext cx="2571768" cy="611036"/>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1857356" y="2325523"/>
              <a:ext cx="2500330" cy="276999"/>
            </a:xfrm>
            <a:prstGeom prst="rect">
              <a:avLst/>
            </a:prstGeom>
            <a:noFill/>
          </p:spPr>
          <p:txBody>
            <a:bodyPr wrap="square" rtlCol="0">
              <a:spAutoFit/>
            </a:bodyPr>
            <a:lstStyle/>
            <a:p>
              <a:r>
                <a:rPr lang="en-GB" sz="1200" b="1" dirty="0" smtClean="0">
                  <a:solidFill>
                    <a:srgbClr val="00B050"/>
                  </a:solidFill>
                </a:rPr>
                <a:t>[IF </a:t>
              </a:r>
              <a:r>
                <a:rPr lang="en-GB" sz="1200" b="1" dirty="0" err="1" smtClean="0">
                  <a:solidFill>
                    <a:srgbClr val="00B050"/>
                  </a:solidFill>
                </a:rPr>
                <a:t>doRefresh</a:t>
              </a:r>
              <a:r>
                <a:rPr lang="en-GB" sz="1200" b="1" dirty="0" smtClean="0">
                  <a:solidFill>
                    <a:srgbClr val="00B050"/>
                  </a:solidFill>
                </a:rPr>
                <a:t> THEN]</a:t>
              </a:r>
              <a:endParaRPr lang="en-US" sz="1200" b="1" dirty="0" smtClean="0">
                <a:solidFill>
                  <a:srgbClr val="00B050"/>
                </a:solidFill>
              </a:endParaRPr>
            </a:p>
          </p:txBody>
        </p:sp>
      </p:grpSp>
      <p:grpSp>
        <p:nvGrpSpPr>
          <p:cNvPr id="74" name="Group 74"/>
          <p:cNvGrpSpPr/>
          <p:nvPr/>
        </p:nvGrpSpPr>
        <p:grpSpPr>
          <a:xfrm>
            <a:off x="1928794" y="2682733"/>
            <a:ext cx="1785950" cy="250946"/>
            <a:chOff x="1500168" y="1111077"/>
            <a:chExt cx="1785950" cy="250946"/>
          </a:xfrm>
        </p:grpSpPr>
        <p:grpSp>
          <p:nvGrpSpPr>
            <p:cNvPr id="75" name="Group 62"/>
            <p:cNvGrpSpPr/>
            <p:nvPr/>
          </p:nvGrpSpPr>
          <p:grpSpPr>
            <a:xfrm flipH="1" flipV="1">
              <a:off x="1500168" y="1149472"/>
              <a:ext cx="215112" cy="212551"/>
              <a:chOff x="5999167" y="3836063"/>
              <a:chExt cx="215909" cy="142478"/>
            </a:xfrm>
          </p:grpSpPr>
          <p:cxnSp>
            <p:nvCxnSpPr>
              <p:cNvPr id="81" name="Straight Connector 80"/>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flipH="1" flipV="1">
                <a:off x="5929127" y="3907690"/>
                <a:ext cx="140882" cy="802"/>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000762" y="3836063"/>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76" name="TextBox 75"/>
            <p:cNvSpPr txBox="1"/>
            <p:nvPr/>
          </p:nvSpPr>
          <p:spPr>
            <a:xfrm>
              <a:off x="1714480" y="1111077"/>
              <a:ext cx="1571638" cy="246221"/>
            </a:xfrm>
            <a:prstGeom prst="rect">
              <a:avLst/>
            </a:prstGeom>
            <a:noFill/>
          </p:spPr>
          <p:txBody>
            <a:bodyPr wrap="square" rtlCol="0">
              <a:spAutoFit/>
            </a:bodyPr>
            <a:lstStyle/>
            <a:p>
              <a:r>
                <a:rPr lang="en-GB" sz="1000" dirty="0" err="1" smtClean="0"/>
                <a:t>RefreshAfterItemClicked</a:t>
              </a:r>
              <a:r>
                <a:rPr lang="en-GB" sz="1000" dirty="0" smtClean="0"/>
                <a:t>()</a:t>
              </a:r>
              <a:endParaRPr lang="en-US" sz="1000" dirty="0"/>
            </a:p>
          </p:txBody>
        </p:sp>
      </p:grpSp>
      <p:grpSp>
        <p:nvGrpSpPr>
          <p:cNvPr id="84" name="Group 74"/>
          <p:cNvGrpSpPr/>
          <p:nvPr/>
        </p:nvGrpSpPr>
        <p:grpSpPr>
          <a:xfrm>
            <a:off x="1928794" y="3106636"/>
            <a:ext cx="1785950" cy="250946"/>
            <a:chOff x="1500168" y="1111077"/>
            <a:chExt cx="1785950" cy="250946"/>
          </a:xfrm>
        </p:grpSpPr>
        <p:grpSp>
          <p:nvGrpSpPr>
            <p:cNvPr id="85" name="Group 62"/>
            <p:cNvGrpSpPr/>
            <p:nvPr/>
          </p:nvGrpSpPr>
          <p:grpSpPr>
            <a:xfrm flipH="1" flipV="1">
              <a:off x="1500168" y="1149472"/>
              <a:ext cx="215112" cy="212551"/>
              <a:chOff x="5999167" y="3836063"/>
              <a:chExt cx="215909" cy="142478"/>
            </a:xfrm>
          </p:grpSpPr>
          <p:cxnSp>
            <p:nvCxnSpPr>
              <p:cNvPr id="87" name="Straight Connector 86"/>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flipH="1" flipV="1">
                <a:off x="5929127" y="3907690"/>
                <a:ext cx="140882" cy="802"/>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6000762" y="3836063"/>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86" name="TextBox 85"/>
            <p:cNvSpPr txBox="1"/>
            <p:nvPr/>
          </p:nvSpPr>
          <p:spPr>
            <a:xfrm>
              <a:off x="1714480" y="1111077"/>
              <a:ext cx="1571638" cy="246221"/>
            </a:xfrm>
            <a:prstGeom prst="rect">
              <a:avLst/>
            </a:prstGeom>
            <a:noFill/>
          </p:spPr>
          <p:txBody>
            <a:bodyPr wrap="square" rtlCol="0">
              <a:spAutoFit/>
            </a:bodyPr>
            <a:lstStyle/>
            <a:p>
              <a:r>
                <a:rPr lang="en-GB" sz="1000" dirty="0" err="1" smtClean="0">
                  <a:solidFill>
                    <a:srgbClr val="0000FF"/>
                  </a:solidFill>
                </a:rPr>
                <a:t>doRefresh</a:t>
              </a:r>
              <a:r>
                <a:rPr lang="en-GB" sz="1000" dirty="0" smtClean="0">
                  <a:solidFill>
                    <a:srgbClr val="0000FF"/>
                  </a:solidFill>
                </a:rPr>
                <a:t> = false</a:t>
              </a:r>
              <a:endParaRPr lang="en-US" sz="1000" dirty="0">
                <a:solidFill>
                  <a:srgbClr val="0000FF"/>
                </a:solidFill>
              </a:endParaRPr>
            </a:p>
          </p:txBody>
        </p:sp>
      </p:grpSp>
      <p:grpSp>
        <p:nvGrpSpPr>
          <p:cNvPr id="90" name="Group 119"/>
          <p:cNvGrpSpPr/>
          <p:nvPr/>
        </p:nvGrpSpPr>
        <p:grpSpPr>
          <a:xfrm>
            <a:off x="1928794" y="3214706"/>
            <a:ext cx="5715040" cy="460535"/>
            <a:chOff x="1500166" y="3959386"/>
            <a:chExt cx="5715040" cy="460535"/>
          </a:xfrm>
        </p:grpSpPr>
        <p:grpSp>
          <p:nvGrpSpPr>
            <p:cNvPr id="91" name="Group 118"/>
            <p:cNvGrpSpPr/>
            <p:nvPr/>
          </p:nvGrpSpPr>
          <p:grpSpPr>
            <a:xfrm>
              <a:off x="1500166" y="3959386"/>
              <a:ext cx="5715040" cy="255432"/>
              <a:chOff x="1500166" y="3959386"/>
              <a:chExt cx="5715040" cy="255432"/>
            </a:xfrm>
          </p:grpSpPr>
          <p:cxnSp>
            <p:nvCxnSpPr>
              <p:cNvPr id="96" name="Straight Arrow Connector 95"/>
              <p:cNvCxnSpPr/>
              <p:nvPr/>
            </p:nvCxnSpPr>
            <p:spPr>
              <a:xfrm>
                <a:off x="1500166" y="4213230"/>
                <a:ext cx="571504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5846872" y="3959386"/>
                <a:ext cx="1368334" cy="246221"/>
              </a:xfrm>
              <a:prstGeom prst="rect">
                <a:avLst/>
              </a:prstGeom>
              <a:noFill/>
            </p:spPr>
            <p:txBody>
              <a:bodyPr wrap="square" rtlCol="0">
                <a:spAutoFit/>
              </a:bodyPr>
              <a:lstStyle/>
              <a:p>
                <a:pPr algn="r"/>
                <a:r>
                  <a:rPr lang="en-GB" sz="1000" dirty="0" err="1" smtClean="0"/>
                  <a:t>NextItem</a:t>
                </a:r>
                <a:endParaRPr lang="en-US" sz="1000" dirty="0"/>
              </a:p>
            </p:txBody>
          </p:sp>
        </p:grpSp>
        <p:grpSp>
          <p:nvGrpSpPr>
            <p:cNvPr id="92" name="Group 117"/>
            <p:cNvGrpSpPr/>
            <p:nvPr/>
          </p:nvGrpSpPr>
          <p:grpSpPr>
            <a:xfrm>
              <a:off x="1500166" y="4173700"/>
              <a:ext cx="5715040" cy="246221"/>
              <a:chOff x="1500166" y="4346896"/>
              <a:chExt cx="5715040" cy="246221"/>
            </a:xfrm>
          </p:grpSpPr>
          <p:cxnSp>
            <p:nvCxnSpPr>
              <p:cNvPr id="93" name="Straight Arrow Connector 92"/>
              <p:cNvCxnSpPr/>
              <p:nvPr/>
            </p:nvCxnSpPr>
            <p:spPr>
              <a:xfrm rot="10800000" flipV="1">
                <a:off x="1500166" y="4561211"/>
                <a:ext cx="571504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5715008" y="4346896"/>
                <a:ext cx="1428760" cy="246221"/>
              </a:xfrm>
              <a:prstGeom prst="rect">
                <a:avLst/>
              </a:prstGeom>
              <a:noFill/>
            </p:spPr>
            <p:txBody>
              <a:bodyPr wrap="square" rtlCol="0">
                <a:spAutoFit/>
              </a:bodyPr>
              <a:lstStyle/>
              <a:p>
                <a:pPr algn="r"/>
                <a:r>
                  <a:rPr lang="en-GB" sz="1000" dirty="0" err="1" smtClean="0"/>
                  <a:t>nextItem</a:t>
                </a:r>
                <a:endParaRPr lang="en-US" sz="1000" dirty="0"/>
              </a:p>
            </p:txBody>
          </p:sp>
        </p:grpSp>
      </p:grpSp>
      <p:grpSp>
        <p:nvGrpSpPr>
          <p:cNvPr id="100" name="Group 89"/>
          <p:cNvGrpSpPr/>
          <p:nvPr/>
        </p:nvGrpSpPr>
        <p:grpSpPr>
          <a:xfrm>
            <a:off x="2000232" y="3714772"/>
            <a:ext cx="3357586" cy="857256"/>
            <a:chOff x="1785918" y="2325523"/>
            <a:chExt cx="3357586" cy="857256"/>
          </a:xfrm>
        </p:grpSpPr>
        <p:sp>
          <p:nvSpPr>
            <p:cNvPr id="101" name="Rectangle 100"/>
            <p:cNvSpPr/>
            <p:nvPr/>
          </p:nvSpPr>
          <p:spPr>
            <a:xfrm>
              <a:off x="1785918" y="2357429"/>
              <a:ext cx="3357586" cy="825350"/>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1857356" y="2325523"/>
              <a:ext cx="2500330" cy="276999"/>
            </a:xfrm>
            <a:prstGeom prst="rect">
              <a:avLst/>
            </a:prstGeom>
            <a:noFill/>
          </p:spPr>
          <p:txBody>
            <a:bodyPr wrap="square" rtlCol="0">
              <a:spAutoFit/>
            </a:bodyPr>
            <a:lstStyle/>
            <a:p>
              <a:r>
                <a:rPr lang="en-GB" sz="1200" b="1" dirty="0" smtClean="0">
                  <a:solidFill>
                    <a:srgbClr val="00B050"/>
                  </a:solidFill>
                </a:rPr>
                <a:t>[WHILE </a:t>
              </a:r>
              <a:r>
                <a:rPr lang="en-GB" sz="1200" b="1" dirty="0" err="1" smtClean="0">
                  <a:solidFill>
                    <a:srgbClr val="00B050"/>
                  </a:solidFill>
                </a:rPr>
                <a:t>nextItem</a:t>
              </a:r>
              <a:r>
                <a:rPr lang="en-GB" sz="1200" b="1" dirty="0" smtClean="0">
                  <a:solidFill>
                    <a:srgbClr val="00B050"/>
                  </a:solidFill>
                </a:rPr>
                <a:t> != null LOOP]</a:t>
              </a:r>
              <a:endParaRPr lang="en-US" sz="1200" b="1" dirty="0" smtClean="0">
                <a:solidFill>
                  <a:srgbClr val="00B050"/>
                </a:solidFill>
              </a:endParaRPr>
            </a:p>
          </p:txBody>
        </p:sp>
      </p:grpSp>
      <p:grpSp>
        <p:nvGrpSpPr>
          <p:cNvPr id="103" name="Group 102"/>
          <p:cNvGrpSpPr/>
          <p:nvPr/>
        </p:nvGrpSpPr>
        <p:grpSpPr>
          <a:xfrm>
            <a:off x="1928794" y="3897179"/>
            <a:ext cx="1857388" cy="246221"/>
            <a:chOff x="1500166" y="653931"/>
            <a:chExt cx="1857388" cy="246221"/>
          </a:xfrm>
        </p:grpSpPr>
        <p:sp>
          <p:nvSpPr>
            <p:cNvPr id="104" name="TextBox 103"/>
            <p:cNvSpPr txBox="1"/>
            <p:nvPr/>
          </p:nvSpPr>
          <p:spPr>
            <a:xfrm>
              <a:off x="2285984" y="653931"/>
              <a:ext cx="1000132" cy="246221"/>
            </a:xfrm>
            <a:prstGeom prst="rect">
              <a:avLst/>
            </a:prstGeom>
            <a:noFill/>
          </p:spPr>
          <p:txBody>
            <a:bodyPr wrap="square" rtlCol="0">
              <a:spAutoFit/>
            </a:bodyPr>
            <a:lstStyle/>
            <a:p>
              <a:pPr algn="r"/>
              <a:r>
                <a:rPr lang="en-GB" sz="1000" dirty="0" smtClean="0"/>
                <a:t>Remove(item)</a:t>
              </a:r>
              <a:endParaRPr lang="en-US" sz="1000" dirty="0" smtClean="0"/>
            </a:p>
          </p:txBody>
        </p:sp>
        <p:cxnSp>
          <p:nvCxnSpPr>
            <p:cNvPr id="107" name="Straight Arrow Connector 106"/>
            <p:cNvCxnSpPr/>
            <p:nvPr/>
          </p:nvCxnSpPr>
          <p:spPr>
            <a:xfrm>
              <a:off x="1500166" y="857233"/>
              <a:ext cx="1857388"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1928794" y="4000524"/>
            <a:ext cx="5822192" cy="462123"/>
            <a:chOff x="1928794" y="4538513"/>
            <a:chExt cx="5822192" cy="462123"/>
          </a:xfrm>
        </p:grpSpPr>
        <p:grpSp>
          <p:nvGrpSpPr>
            <p:cNvPr id="155" name="Group 154"/>
            <p:cNvGrpSpPr/>
            <p:nvPr/>
          </p:nvGrpSpPr>
          <p:grpSpPr>
            <a:xfrm>
              <a:off x="1928794" y="4538513"/>
              <a:ext cx="5786478" cy="247809"/>
              <a:chOff x="1928794" y="4538513"/>
              <a:chExt cx="5786478" cy="247809"/>
            </a:xfrm>
          </p:grpSpPr>
          <p:cxnSp>
            <p:nvCxnSpPr>
              <p:cNvPr id="113" name="Straight Arrow Connector 112"/>
              <p:cNvCxnSpPr/>
              <p:nvPr/>
            </p:nvCxnSpPr>
            <p:spPr>
              <a:xfrm>
                <a:off x="1928794" y="4784734"/>
                <a:ext cx="5786478"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6275500" y="4538513"/>
                <a:ext cx="1368334" cy="246221"/>
              </a:xfrm>
              <a:prstGeom prst="rect">
                <a:avLst/>
              </a:prstGeom>
              <a:noFill/>
            </p:spPr>
            <p:txBody>
              <a:bodyPr wrap="square" rtlCol="0">
                <a:spAutoFit/>
              </a:bodyPr>
              <a:lstStyle/>
              <a:p>
                <a:pPr algn="r"/>
                <a:r>
                  <a:rPr lang="en-GB" sz="1000" dirty="0" err="1" smtClean="0"/>
                  <a:t>NextItem</a:t>
                </a:r>
                <a:endParaRPr lang="en-US" sz="1000" dirty="0"/>
              </a:p>
            </p:txBody>
          </p:sp>
        </p:grpSp>
        <p:grpSp>
          <p:nvGrpSpPr>
            <p:cNvPr id="146" name="Group 145"/>
            <p:cNvGrpSpPr/>
            <p:nvPr/>
          </p:nvGrpSpPr>
          <p:grpSpPr>
            <a:xfrm>
              <a:off x="1928794" y="4752827"/>
              <a:ext cx="5822192" cy="247809"/>
              <a:chOff x="1928794" y="5040167"/>
              <a:chExt cx="5822192" cy="247809"/>
            </a:xfrm>
          </p:grpSpPr>
          <p:cxnSp>
            <p:nvCxnSpPr>
              <p:cNvPr id="111" name="Straight Arrow Connector 110"/>
              <p:cNvCxnSpPr/>
              <p:nvPr/>
            </p:nvCxnSpPr>
            <p:spPr>
              <a:xfrm rot="5400000">
                <a:off x="4839096" y="2376086"/>
                <a:ext cx="1588" cy="5822192"/>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143636" y="5040167"/>
                <a:ext cx="1428760" cy="246221"/>
              </a:xfrm>
              <a:prstGeom prst="rect">
                <a:avLst/>
              </a:prstGeom>
              <a:noFill/>
            </p:spPr>
            <p:txBody>
              <a:bodyPr wrap="square" rtlCol="0">
                <a:spAutoFit/>
              </a:bodyPr>
              <a:lstStyle/>
              <a:p>
                <a:pPr algn="r"/>
                <a:r>
                  <a:rPr lang="en-GB" sz="1000" dirty="0" err="1" smtClean="0"/>
                  <a:t>nextItem</a:t>
                </a:r>
                <a:endParaRPr lang="en-US" sz="1000" dirty="0"/>
              </a:p>
            </p:txBody>
          </p:sp>
        </p:grpSp>
      </p:grpSp>
      <p:grpSp>
        <p:nvGrpSpPr>
          <p:cNvPr id="117" name="Group 62"/>
          <p:cNvGrpSpPr/>
          <p:nvPr/>
        </p:nvGrpSpPr>
        <p:grpSpPr>
          <a:xfrm flipH="1" flipV="1">
            <a:off x="1643042" y="3857648"/>
            <a:ext cx="214314" cy="642942"/>
            <a:chOff x="6000760" y="3666022"/>
            <a:chExt cx="223889" cy="264632"/>
          </a:xfrm>
        </p:grpSpPr>
        <p:cxnSp>
          <p:nvCxnSpPr>
            <p:cNvPr id="118" name="Straight Connector 117"/>
            <p:cNvCxnSpPr/>
            <p:nvPr/>
          </p:nvCxnSpPr>
          <p:spPr>
            <a:xfrm>
              <a:off x="6000760" y="3929066"/>
              <a:ext cx="214314" cy="1588"/>
            </a:xfrm>
            <a:prstGeom prst="line">
              <a:avLst/>
            </a:prstGeom>
            <a:ln>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rot="5400000" flipH="1" flipV="1">
              <a:off x="6093368" y="3798067"/>
              <a:ext cx="261739" cy="823"/>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6000761" y="3666022"/>
              <a:ext cx="214315" cy="1588"/>
            </a:xfrm>
            <a:prstGeom prst="straightConnector1">
              <a:avLst/>
            </a:prstGeom>
            <a:ln>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grpSp>
      <p:grpSp>
        <p:nvGrpSpPr>
          <p:cNvPr id="121" name="Group 74"/>
          <p:cNvGrpSpPr/>
          <p:nvPr/>
        </p:nvGrpSpPr>
        <p:grpSpPr>
          <a:xfrm>
            <a:off x="1928794" y="4643467"/>
            <a:ext cx="1500198" cy="400110"/>
            <a:chOff x="1500168" y="1111078"/>
            <a:chExt cx="1500198" cy="400110"/>
          </a:xfrm>
        </p:grpSpPr>
        <p:grpSp>
          <p:nvGrpSpPr>
            <p:cNvPr id="122" name="Group 62"/>
            <p:cNvGrpSpPr/>
            <p:nvPr/>
          </p:nvGrpSpPr>
          <p:grpSpPr>
            <a:xfrm flipH="1" flipV="1">
              <a:off x="1500168" y="1149472"/>
              <a:ext cx="215112" cy="212551"/>
              <a:chOff x="5999167" y="3836063"/>
              <a:chExt cx="215909" cy="142478"/>
            </a:xfrm>
          </p:grpSpPr>
          <p:cxnSp>
            <p:nvCxnSpPr>
              <p:cNvPr id="124" name="Straight Connector 123"/>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rot="5400000" flipH="1" flipV="1">
                <a:off x="5929127" y="3907690"/>
                <a:ext cx="140882" cy="802"/>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6000762" y="3836063"/>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23" name="TextBox 122"/>
            <p:cNvSpPr txBox="1"/>
            <p:nvPr/>
          </p:nvSpPr>
          <p:spPr>
            <a:xfrm>
              <a:off x="1714480" y="1111078"/>
              <a:ext cx="1285886" cy="400110"/>
            </a:xfrm>
            <a:prstGeom prst="rect">
              <a:avLst/>
            </a:prstGeom>
            <a:noFill/>
          </p:spPr>
          <p:txBody>
            <a:bodyPr wrap="square" rtlCol="0">
              <a:spAutoFit/>
            </a:bodyPr>
            <a:lstStyle/>
            <a:p>
              <a:r>
                <a:rPr lang="en-GB" sz="1000" dirty="0" err="1" smtClean="0">
                  <a:solidFill>
                    <a:srgbClr val="0000FF"/>
                  </a:solidFill>
                </a:rPr>
                <a:t>doRefresh</a:t>
              </a:r>
              <a:r>
                <a:rPr lang="en-GB" sz="1000" dirty="0" smtClean="0">
                  <a:solidFill>
                    <a:srgbClr val="0000FF"/>
                  </a:solidFill>
                </a:rPr>
                <a:t> = true</a:t>
              </a:r>
            </a:p>
            <a:p>
              <a:r>
                <a:rPr lang="en-GB" sz="1000" dirty="0" smtClean="0"/>
                <a:t>Raise event </a:t>
              </a:r>
              <a:r>
                <a:rPr lang="en-GB" sz="1000" b="1" dirty="0" smtClean="0"/>
                <a:t>Clicked</a:t>
              </a:r>
              <a:endParaRPr lang="en-US" sz="1000" b="1" dirty="0"/>
            </a:p>
          </p:txBody>
        </p:sp>
      </p:grpSp>
      <p:sp>
        <p:nvSpPr>
          <p:cNvPr id="130" name="Rectangle 129"/>
          <p:cNvSpPr/>
          <p:nvPr/>
        </p:nvSpPr>
        <p:spPr>
          <a:xfrm flipH="1">
            <a:off x="7643834" y="3429020"/>
            <a:ext cx="71445"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2" name="Rectangle 131"/>
          <p:cNvSpPr/>
          <p:nvPr/>
        </p:nvSpPr>
        <p:spPr>
          <a:xfrm flipH="1">
            <a:off x="7715264" y="3581420"/>
            <a:ext cx="71445" cy="9191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160" name="Group 159"/>
          <p:cNvGrpSpPr/>
          <p:nvPr/>
        </p:nvGrpSpPr>
        <p:grpSpPr>
          <a:xfrm>
            <a:off x="1071538" y="428624"/>
            <a:ext cx="1285884" cy="6643714"/>
            <a:chOff x="1071538" y="71414"/>
            <a:chExt cx="1285884" cy="6643714"/>
          </a:xfrm>
        </p:grpSpPr>
        <p:grpSp>
          <p:nvGrpSpPr>
            <p:cNvPr id="4" name="Group 125"/>
            <p:cNvGrpSpPr/>
            <p:nvPr/>
          </p:nvGrpSpPr>
          <p:grpSpPr>
            <a:xfrm>
              <a:off x="1071538" y="71414"/>
              <a:ext cx="1285884" cy="6643714"/>
              <a:chOff x="642910" y="71414"/>
              <a:chExt cx="1285884" cy="6643714"/>
            </a:xfrm>
          </p:grpSpPr>
          <p:grpSp>
            <p:nvGrpSpPr>
              <p:cNvPr id="5" name="Group 70"/>
              <p:cNvGrpSpPr/>
              <p:nvPr/>
            </p:nvGrpSpPr>
            <p:grpSpPr>
              <a:xfrm>
                <a:off x="642910" y="71414"/>
                <a:ext cx="1285884" cy="6643714"/>
                <a:chOff x="7429488" y="357166"/>
                <a:chExt cx="1285884" cy="6643714"/>
              </a:xfrm>
            </p:grpSpPr>
            <p:sp>
              <p:nvSpPr>
                <p:cNvPr id="131" name="Round Diagonal Corner Rectangle 130"/>
                <p:cNvSpPr/>
                <p:nvPr/>
              </p:nvSpPr>
              <p:spPr>
                <a:xfrm>
                  <a:off x="7429488"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25" name="Rectangle 124"/>
              <p:cNvSpPr/>
              <p:nvPr/>
            </p:nvSpPr>
            <p:spPr>
              <a:xfrm flipH="1">
                <a:off x="1428728" y="928670"/>
                <a:ext cx="71438" cy="9286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57" name="Rectangle 156"/>
            <p:cNvSpPr/>
            <p:nvPr/>
          </p:nvSpPr>
          <p:spPr>
            <a:xfrm flipH="1">
              <a:off x="1857356" y="2285992"/>
              <a:ext cx="71438" cy="24288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08" name="TextBox 107"/>
          <p:cNvSpPr txBox="1"/>
          <p:nvPr/>
        </p:nvSpPr>
        <p:spPr>
          <a:xfrm>
            <a:off x="-32" y="-24"/>
            <a:ext cx="3000396" cy="276999"/>
          </a:xfrm>
          <a:prstGeom prst="rect">
            <a:avLst/>
          </a:prstGeom>
          <a:noFill/>
        </p:spPr>
        <p:txBody>
          <a:bodyPr wrap="square" rtlCol="0">
            <a:spAutoFit/>
          </a:bodyPr>
          <a:lstStyle/>
          <a:p>
            <a:pPr algn="ctr"/>
            <a:r>
              <a:rPr lang="en-GB" sz="1200" dirty="0" err="1" smtClean="0"/>
              <a:t>Smart.Platform.Web.UI.WebControls</a:t>
            </a:r>
            <a:endParaRPr lang="en-US" sz="12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0"/>
          <p:cNvGrpSpPr/>
          <p:nvPr/>
        </p:nvGrpSpPr>
        <p:grpSpPr>
          <a:xfrm>
            <a:off x="5072066" y="428624"/>
            <a:ext cx="1285884" cy="6643710"/>
            <a:chOff x="7572396" y="357166"/>
            <a:chExt cx="1285884" cy="6643710"/>
          </a:xfrm>
        </p:grpSpPr>
        <p:sp>
          <p:nvSpPr>
            <p:cNvPr id="51" name="Round Diagonal Corner Rectangle 50"/>
            <p:cNvSpPr/>
            <p:nvPr/>
          </p:nvSpPr>
          <p:spPr>
            <a:xfrm>
              <a:off x="7572396"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GB" sz="1000" dirty="0" smtClean="0">
                <a:solidFill>
                  <a:schemeClr val="tx1"/>
                </a:solidFill>
              </a:endParaRPr>
            </a:p>
            <a:p>
              <a:pPr algn="ctr"/>
              <a:r>
                <a:rPr lang="en-GB" sz="1000" dirty="0" err="1" smtClean="0">
                  <a:solidFill>
                    <a:schemeClr val="tx1"/>
                  </a:solidFill>
                </a:rPr>
                <a:t>ItemSeparator</a:t>
              </a:r>
              <a:endParaRPr lang="en-US" sz="1000" dirty="0">
                <a:solidFill>
                  <a:schemeClr val="tx1"/>
                </a:solidFill>
              </a:endParaRPr>
            </a:p>
          </p:txBody>
        </p:sp>
        <p:cxnSp>
          <p:nvCxnSpPr>
            <p:cNvPr id="52" name="Straight Connector 5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3" name="Group 91"/>
          <p:cNvGrpSpPr/>
          <p:nvPr/>
        </p:nvGrpSpPr>
        <p:grpSpPr>
          <a:xfrm>
            <a:off x="-142908" y="885770"/>
            <a:ext cx="2000264" cy="1543098"/>
            <a:chOff x="-571536" y="3100327"/>
            <a:chExt cx="2000264" cy="1543098"/>
          </a:xfrm>
        </p:grpSpPr>
        <p:grpSp>
          <p:nvGrpSpPr>
            <p:cNvPr id="4" name="Group 259"/>
            <p:cNvGrpSpPr/>
            <p:nvPr/>
          </p:nvGrpSpPr>
          <p:grpSpPr>
            <a:xfrm>
              <a:off x="-571536" y="3100327"/>
              <a:ext cx="2000264" cy="449522"/>
              <a:chOff x="-500098" y="853844"/>
              <a:chExt cx="2000264" cy="449522"/>
            </a:xfrm>
          </p:grpSpPr>
          <p:cxnSp>
            <p:nvCxnSpPr>
              <p:cNvPr id="97" name="Straight Arrow Connector 96"/>
              <p:cNvCxnSpPr/>
              <p:nvPr/>
            </p:nvCxnSpPr>
            <p:spPr>
              <a:xfrm>
                <a:off x="142844" y="130336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500098" y="853844"/>
                <a:ext cx="2000264" cy="400110"/>
              </a:xfrm>
              <a:prstGeom prst="rect">
                <a:avLst/>
              </a:prstGeom>
              <a:noFill/>
            </p:spPr>
            <p:txBody>
              <a:bodyPr wrap="square" rtlCol="0">
                <a:spAutoFit/>
              </a:bodyPr>
              <a:lstStyle/>
              <a:p>
                <a:pPr algn="r"/>
                <a:r>
                  <a:rPr lang="en-GB" sz="1000" b="1" dirty="0" smtClean="0">
                    <a:solidFill>
                      <a:srgbClr val="0000FF"/>
                    </a:solidFill>
                  </a:rPr>
                  <a:t>Private:</a:t>
                </a:r>
                <a:r>
                  <a:rPr lang="en-GB" sz="1000" b="1" dirty="0" smtClean="0"/>
                  <a:t> </a:t>
                </a:r>
                <a:r>
                  <a:rPr lang="en-GB" sz="1000" b="1" dirty="0" err="1" smtClean="0"/>
                  <a:t>AddItemControl</a:t>
                </a:r>
                <a:r>
                  <a:rPr lang="en-GB" sz="1000" b="1" dirty="0" smtClean="0"/>
                  <a:t>(</a:t>
                </a:r>
              </a:p>
              <a:p>
                <a:pPr algn="r"/>
                <a:r>
                  <a:rPr lang="en-GB" sz="1000" dirty="0" err="1" smtClean="0"/>
                  <a:t>BreadCrumbMenuItem</a:t>
                </a:r>
                <a:r>
                  <a:rPr lang="en-GB" sz="1000" b="1" dirty="0" smtClean="0"/>
                  <a:t>)</a:t>
                </a:r>
                <a:endParaRPr lang="en-US" sz="1000" b="1" dirty="0"/>
              </a:p>
            </p:txBody>
          </p:sp>
        </p:grpSp>
        <p:cxnSp>
          <p:nvCxnSpPr>
            <p:cNvPr id="95" name="Straight Arrow Connector 94"/>
            <p:cNvCxnSpPr/>
            <p:nvPr/>
          </p:nvCxnSpPr>
          <p:spPr>
            <a:xfrm flipH="1">
              <a:off x="71406" y="4643424"/>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5" name="Group 82"/>
          <p:cNvGrpSpPr/>
          <p:nvPr/>
        </p:nvGrpSpPr>
        <p:grpSpPr>
          <a:xfrm>
            <a:off x="7000892" y="428624"/>
            <a:ext cx="1285884" cy="6643710"/>
            <a:chOff x="2643174" y="71414"/>
            <a:chExt cx="1285884" cy="6643710"/>
          </a:xfrm>
        </p:grpSpPr>
        <p:grpSp>
          <p:nvGrpSpPr>
            <p:cNvPr id="6" name="Group 70"/>
            <p:cNvGrpSpPr/>
            <p:nvPr/>
          </p:nvGrpSpPr>
          <p:grpSpPr>
            <a:xfrm>
              <a:off x="2643174" y="71414"/>
              <a:ext cx="1285884" cy="6643710"/>
              <a:chOff x="7572396" y="357166"/>
              <a:chExt cx="1285884" cy="6643710"/>
            </a:xfrm>
          </p:grpSpPr>
          <p:sp>
            <p:nvSpPr>
              <p:cNvPr id="56" name="Round Diagonal Corner Rectangle 55"/>
              <p:cNvSpPr/>
              <p:nvPr/>
            </p:nvSpPr>
            <p:spPr>
              <a:xfrm>
                <a:off x="7572396"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GB" sz="1000" dirty="0" smtClean="0">
                  <a:solidFill>
                    <a:schemeClr val="tx1"/>
                  </a:solidFill>
                </a:endParaRPr>
              </a:p>
              <a:p>
                <a:pPr algn="ctr"/>
                <a:r>
                  <a:rPr lang="en-GB" sz="1000" dirty="0" smtClean="0">
                    <a:solidFill>
                      <a:schemeClr val="tx1"/>
                    </a:solidFill>
                  </a:rPr>
                  <a:t>Item</a:t>
                </a:r>
                <a:endParaRPr lang="en-US" sz="1000" dirty="0">
                  <a:solidFill>
                    <a:schemeClr val="tx1"/>
                  </a:solidFill>
                </a:endParaRPr>
              </a:p>
            </p:txBody>
          </p:sp>
          <p:cxnSp>
            <p:nvCxnSpPr>
              <p:cNvPr id="60" name="Straight Connector 59"/>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55" name="Rectangle 54"/>
            <p:cNvSpPr/>
            <p:nvPr/>
          </p:nvSpPr>
          <p:spPr>
            <a:xfrm flipH="1">
              <a:off x="3286108" y="1000108"/>
              <a:ext cx="71445"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7" name="Group 70"/>
          <p:cNvGrpSpPr/>
          <p:nvPr/>
        </p:nvGrpSpPr>
        <p:grpSpPr>
          <a:xfrm>
            <a:off x="3143240" y="428624"/>
            <a:ext cx="1285884" cy="6643710"/>
            <a:chOff x="7572396" y="357166"/>
            <a:chExt cx="1285884" cy="6643710"/>
          </a:xfrm>
        </p:grpSpPr>
        <p:sp>
          <p:nvSpPr>
            <p:cNvPr id="65" name="Round Diagonal Corner Rectangle 64"/>
            <p:cNvSpPr/>
            <p:nvPr/>
          </p:nvSpPr>
          <p:spPr>
            <a:xfrm>
              <a:off x="7572396"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GB" sz="1000" dirty="0" smtClean="0">
                <a:solidFill>
                  <a:schemeClr val="tx1"/>
                </a:solidFill>
              </a:endParaRPr>
            </a:p>
            <a:p>
              <a:pPr algn="ctr"/>
              <a:r>
                <a:rPr lang="en-GB" sz="1000" dirty="0" err="1" smtClean="0">
                  <a:solidFill>
                    <a:schemeClr val="tx1"/>
                  </a:solidFill>
                </a:rPr>
                <a:t>ItemCollection</a:t>
              </a:r>
              <a:endParaRPr lang="en-US" sz="1000" dirty="0">
                <a:solidFill>
                  <a:schemeClr val="tx1"/>
                </a:solidFill>
              </a:endParaRPr>
            </a:p>
          </p:txBody>
        </p:sp>
        <p:cxnSp>
          <p:nvCxnSpPr>
            <p:cNvPr id="66" name="Straight Connector 65"/>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1928794" y="1946308"/>
            <a:ext cx="4286280" cy="553998"/>
            <a:chOff x="1928794" y="1643070"/>
            <a:chExt cx="4286280" cy="553998"/>
          </a:xfrm>
        </p:grpSpPr>
        <p:grpSp>
          <p:nvGrpSpPr>
            <p:cNvPr id="9" name="Group 62"/>
            <p:cNvGrpSpPr/>
            <p:nvPr/>
          </p:nvGrpSpPr>
          <p:grpSpPr>
            <a:xfrm flipH="1" flipV="1">
              <a:off x="1928794" y="1721024"/>
              <a:ext cx="214314" cy="350654"/>
              <a:chOff x="5999167" y="3836063"/>
              <a:chExt cx="215909" cy="142478"/>
            </a:xfrm>
          </p:grpSpPr>
          <p:cxnSp>
            <p:nvCxnSpPr>
              <p:cNvPr id="78" name="Straight Connector 77"/>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flipH="1" flipV="1">
                <a:off x="5929127" y="3907690"/>
                <a:ext cx="140882" cy="802"/>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6000762" y="3836063"/>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2143106" y="1643070"/>
              <a:ext cx="4071968" cy="553998"/>
            </a:xfrm>
            <a:prstGeom prst="rect">
              <a:avLst/>
            </a:prstGeom>
            <a:noFill/>
          </p:spPr>
          <p:txBody>
            <a:bodyPr wrap="square" rtlCol="0">
              <a:spAutoFit/>
            </a:bodyPr>
            <a:lstStyle/>
            <a:p>
              <a:r>
                <a:rPr lang="en-GB" sz="1000" dirty="0" smtClean="0"/>
                <a:t>Set item label location = new Point(</a:t>
              </a:r>
              <a:r>
                <a:rPr lang="en-GB" sz="1000" dirty="0" err="1" smtClean="0"/>
                <a:t>menuWidth</a:t>
              </a:r>
              <a:r>
                <a:rPr lang="en-GB" sz="1000" dirty="0" smtClean="0"/>
                <a:t>, </a:t>
              </a:r>
              <a:r>
                <a:rPr lang="en-GB" sz="1000" dirty="0" err="1" smtClean="0"/>
                <a:t>menuHeight</a:t>
              </a:r>
              <a:r>
                <a:rPr lang="en-GB" sz="1000" dirty="0" smtClean="0"/>
                <a:t>)</a:t>
              </a:r>
              <a:endParaRPr lang="en-GB" sz="1000" dirty="0" smtClean="0">
                <a:solidFill>
                  <a:srgbClr val="0000FF"/>
                </a:solidFill>
              </a:endParaRPr>
            </a:p>
            <a:p>
              <a:r>
                <a:rPr lang="en-GB" sz="1000" dirty="0" err="1" smtClean="0">
                  <a:solidFill>
                    <a:srgbClr val="0000FF"/>
                  </a:solidFill>
                </a:rPr>
                <a:t>this.Controls.Add</a:t>
              </a:r>
              <a:r>
                <a:rPr lang="en-GB" sz="1000" dirty="0" smtClean="0">
                  <a:solidFill>
                    <a:srgbClr val="0000FF"/>
                  </a:solidFill>
                </a:rPr>
                <a:t>(</a:t>
              </a:r>
              <a:r>
                <a:rPr lang="en-GB" sz="1000" dirty="0" err="1" smtClean="0">
                  <a:solidFill>
                    <a:srgbClr val="0000FF"/>
                  </a:solidFill>
                </a:rPr>
                <a:t>item.LinkLabel</a:t>
              </a:r>
              <a:r>
                <a:rPr lang="en-GB" sz="1000" dirty="0" smtClean="0">
                  <a:solidFill>
                    <a:srgbClr val="0000FF"/>
                  </a:solidFill>
                </a:rPr>
                <a:t>)</a:t>
              </a:r>
            </a:p>
            <a:p>
              <a:r>
                <a:rPr lang="en-GB" sz="1000" dirty="0" smtClean="0"/>
                <a:t>Add item to elements collection</a:t>
              </a:r>
              <a:endParaRPr lang="en-US" sz="1000" dirty="0"/>
            </a:p>
          </p:txBody>
        </p:sp>
      </p:grpSp>
      <p:grpSp>
        <p:nvGrpSpPr>
          <p:cNvPr id="10" name="Group 119"/>
          <p:cNvGrpSpPr/>
          <p:nvPr/>
        </p:nvGrpSpPr>
        <p:grpSpPr>
          <a:xfrm>
            <a:off x="1928794" y="1143004"/>
            <a:ext cx="5715040" cy="460535"/>
            <a:chOff x="1500166" y="3959386"/>
            <a:chExt cx="5715040" cy="460535"/>
          </a:xfrm>
        </p:grpSpPr>
        <p:grpSp>
          <p:nvGrpSpPr>
            <p:cNvPr id="11" name="Group 118"/>
            <p:cNvGrpSpPr/>
            <p:nvPr/>
          </p:nvGrpSpPr>
          <p:grpSpPr>
            <a:xfrm>
              <a:off x="1500166" y="3959386"/>
              <a:ext cx="5715040" cy="255432"/>
              <a:chOff x="1500166" y="3959386"/>
              <a:chExt cx="5715040" cy="255432"/>
            </a:xfrm>
          </p:grpSpPr>
          <p:cxnSp>
            <p:nvCxnSpPr>
              <p:cNvPr id="105" name="Straight Arrow Connector 104"/>
              <p:cNvCxnSpPr/>
              <p:nvPr/>
            </p:nvCxnSpPr>
            <p:spPr>
              <a:xfrm>
                <a:off x="1500166" y="4213230"/>
                <a:ext cx="571504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846872" y="3959386"/>
                <a:ext cx="1368334" cy="246221"/>
              </a:xfrm>
              <a:prstGeom prst="rect">
                <a:avLst/>
              </a:prstGeom>
              <a:noFill/>
            </p:spPr>
            <p:txBody>
              <a:bodyPr wrap="square" rtlCol="0">
                <a:spAutoFit/>
              </a:bodyPr>
              <a:lstStyle/>
              <a:p>
                <a:pPr algn="r"/>
                <a:r>
                  <a:rPr lang="en-GB" sz="1000" dirty="0" err="1" smtClean="0"/>
                  <a:t>LinkLabel</a:t>
                </a:r>
                <a:endParaRPr lang="en-US" sz="1000" dirty="0"/>
              </a:p>
            </p:txBody>
          </p:sp>
        </p:grpSp>
        <p:grpSp>
          <p:nvGrpSpPr>
            <p:cNvPr id="12" name="Group 117"/>
            <p:cNvGrpSpPr/>
            <p:nvPr/>
          </p:nvGrpSpPr>
          <p:grpSpPr>
            <a:xfrm>
              <a:off x="1500166" y="4173700"/>
              <a:ext cx="5715040" cy="246221"/>
              <a:chOff x="1500166" y="4346896"/>
              <a:chExt cx="5715040" cy="246221"/>
            </a:xfrm>
          </p:grpSpPr>
          <p:cxnSp>
            <p:nvCxnSpPr>
              <p:cNvPr id="114" name="Straight Arrow Connector 113"/>
              <p:cNvCxnSpPr/>
              <p:nvPr/>
            </p:nvCxnSpPr>
            <p:spPr>
              <a:xfrm rot="10800000" flipV="1">
                <a:off x="1500166" y="4561211"/>
                <a:ext cx="571504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5715008" y="4346896"/>
                <a:ext cx="1428760" cy="246221"/>
              </a:xfrm>
              <a:prstGeom prst="rect">
                <a:avLst/>
              </a:prstGeom>
              <a:noFill/>
            </p:spPr>
            <p:txBody>
              <a:bodyPr wrap="square" rtlCol="0">
                <a:spAutoFit/>
              </a:bodyPr>
              <a:lstStyle/>
              <a:p>
                <a:pPr algn="r"/>
                <a:r>
                  <a:rPr lang="en-GB" sz="1000" dirty="0" err="1" smtClean="0"/>
                  <a:t>LinkLabel</a:t>
                </a:r>
                <a:endParaRPr lang="en-US" sz="1000" dirty="0"/>
              </a:p>
            </p:txBody>
          </p:sp>
        </p:grpSp>
      </p:grpSp>
      <p:grpSp>
        <p:nvGrpSpPr>
          <p:cNvPr id="13" name="Group 91"/>
          <p:cNvGrpSpPr/>
          <p:nvPr/>
        </p:nvGrpSpPr>
        <p:grpSpPr>
          <a:xfrm>
            <a:off x="-142908" y="2500306"/>
            <a:ext cx="2000264" cy="2786083"/>
            <a:chOff x="-571536" y="3100327"/>
            <a:chExt cx="2000264" cy="2786083"/>
          </a:xfrm>
        </p:grpSpPr>
        <p:grpSp>
          <p:nvGrpSpPr>
            <p:cNvPr id="14" name="Group 259"/>
            <p:cNvGrpSpPr/>
            <p:nvPr/>
          </p:nvGrpSpPr>
          <p:grpSpPr>
            <a:xfrm>
              <a:off x="-571536" y="3100327"/>
              <a:ext cx="2000264" cy="449522"/>
              <a:chOff x="-500098" y="853844"/>
              <a:chExt cx="2000264" cy="449522"/>
            </a:xfrm>
          </p:grpSpPr>
          <p:cxnSp>
            <p:nvCxnSpPr>
              <p:cNvPr id="69" name="Straight Arrow Connector 68"/>
              <p:cNvCxnSpPr/>
              <p:nvPr/>
            </p:nvCxnSpPr>
            <p:spPr>
              <a:xfrm>
                <a:off x="142844" y="130336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00098" y="853844"/>
                <a:ext cx="2000264" cy="400110"/>
              </a:xfrm>
              <a:prstGeom prst="rect">
                <a:avLst/>
              </a:prstGeom>
              <a:noFill/>
            </p:spPr>
            <p:txBody>
              <a:bodyPr wrap="square" rtlCol="0">
                <a:spAutoFit/>
              </a:bodyPr>
              <a:lstStyle/>
              <a:p>
                <a:pPr algn="r"/>
                <a:r>
                  <a:rPr lang="en-GB" sz="1000" b="1" dirty="0" smtClean="0">
                    <a:solidFill>
                      <a:srgbClr val="0000FF"/>
                    </a:solidFill>
                  </a:rPr>
                  <a:t>Private:</a:t>
                </a:r>
                <a:r>
                  <a:rPr lang="en-GB" sz="1000" b="1" dirty="0" smtClean="0"/>
                  <a:t> </a:t>
                </a:r>
                <a:r>
                  <a:rPr lang="en-GB" sz="1000" b="1" dirty="0" err="1" smtClean="0"/>
                  <a:t>item_Clicked</a:t>
                </a:r>
                <a:r>
                  <a:rPr lang="en-GB" sz="1000" b="1" dirty="0" smtClean="0"/>
                  <a:t>(</a:t>
                </a:r>
              </a:p>
              <a:p>
                <a:pPr algn="r"/>
                <a:r>
                  <a:rPr lang="en-GB" sz="1000" dirty="0" err="1" smtClean="0"/>
                  <a:t>BreadCrumbMenuItem</a:t>
                </a:r>
                <a:r>
                  <a:rPr lang="en-GB" sz="1000" b="1" dirty="0" smtClean="0"/>
                  <a:t>)</a:t>
                </a:r>
                <a:endParaRPr lang="en-US" sz="1000" b="1" dirty="0"/>
              </a:p>
            </p:txBody>
          </p:sp>
        </p:grpSp>
        <p:cxnSp>
          <p:nvCxnSpPr>
            <p:cNvPr id="68" name="Straight Arrow Connector 67"/>
            <p:cNvCxnSpPr/>
            <p:nvPr/>
          </p:nvCxnSpPr>
          <p:spPr>
            <a:xfrm flipH="1">
              <a:off x="71406" y="5886409"/>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5" name="Group 89"/>
          <p:cNvGrpSpPr/>
          <p:nvPr/>
        </p:nvGrpSpPr>
        <p:grpSpPr>
          <a:xfrm>
            <a:off x="2000232" y="2714620"/>
            <a:ext cx="2571768" cy="642942"/>
            <a:chOff x="1785918" y="2325523"/>
            <a:chExt cx="2571768" cy="642942"/>
          </a:xfrm>
        </p:grpSpPr>
        <p:sp>
          <p:nvSpPr>
            <p:cNvPr id="72" name="Rectangle 71"/>
            <p:cNvSpPr/>
            <p:nvPr/>
          </p:nvSpPr>
          <p:spPr>
            <a:xfrm>
              <a:off x="1785918" y="2357429"/>
              <a:ext cx="2571768" cy="611036"/>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1857356" y="2325523"/>
              <a:ext cx="2500330" cy="276999"/>
            </a:xfrm>
            <a:prstGeom prst="rect">
              <a:avLst/>
            </a:prstGeom>
            <a:noFill/>
          </p:spPr>
          <p:txBody>
            <a:bodyPr wrap="square" rtlCol="0">
              <a:spAutoFit/>
            </a:bodyPr>
            <a:lstStyle/>
            <a:p>
              <a:r>
                <a:rPr lang="en-GB" sz="1200" b="1" dirty="0" smtClean="0">
                  <a:solidFill>
                    <a:srgbClr val="00B050"/>
                  </a:solidFill>
                </a:rPr>
                <a:t>[IF </a:t>
              </a:r>
              <a:r>
                <a:rPr lang="en-GB" sz="1200" b="1" dirty="0" err="1" smtClean="0">
                  <a:solidFill>
                    <a:srgbClr val="00B050"/>
                  </a:solidFill>
                </a:rPr>
                <a:t>doRefresh</a:t>
              </a:r>
              <a:r>
                <a:rPr lang="en-GB" sz="1200" b="1" dirty="0" smtClean="0">
                  <a:solidFill>
                    <a:srgbClr val="00B050"/>
                  </a:solidFill>
                </a:rPr>
                <a:t> THEN]</a:t>
              </a:r>
              <a:endParaRPr lang="en-US" sz="1200" b="1" dirty="0" smtClean="0">
                <a:solidFill>
                  <a:srgbClr val="00B050"/>
                </a:solidFill>
              </a:endParaRPr>
            </a:p>
          </p:txBody>
        </p:sp>
      </p:grpSp>
      <p:grpSp>
        <p:nvGrpSpPr>
          <p:cNvPr id="16" name="Group 74"/>
          <p:cNvGrpSpPr/>
          <p:nvPr/>
        </p:nvGrpSpPr>
        <p:grpSpPr>
          <a:xfrm>
            <a:off x="1928794" y="2968465"/>
            <a:ext cx="1785950" cy="250946"/>
            <a:chOff x="1500168" y="1111077"/>
            <a:chExt cx="1785950" cy="250946"/>
          </a:xfrm>
        </p:grpSpPr>
        <p:grpSp>
          <p:nvGrpSpPr>
            <p:cNvPr id="17" name="Group 62"/>
            <p:cNvGrpSpPr/>
            <p:nvPr/>
          </p:nvGrpSpPr>
          <p:grpSpPr>
            <a:xfrm flipH="1" flipV="1">
              <a:off x="1500168" y="1149472"/>
              <a:ext cx="215112" cy="212551"/>
              <a:chOff x="5999167" y="3836063"/>
              <a:chExt cx="215909" cy="142478"/>
            </a:xfrm>
          </p:grpSpPr>
          <p:cxnSp>
            <p:nvCxnSpPr>
              <p:cNvPr id="81" name="Straight Connector 80"/>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flipH="1" flipV="1">
                <a:off x="5929127" y="3907690"/>
                <a:ext cx="140882" cy="802"/>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000762" y="3836063"/>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76" name="TextBox 75"/>
            <p:cNvSpPr txBox="1"/>
            <p:nvPr/>
          </p:nvSpPr>
          <p:spPr>
            <a:xfrm>
              <a:off x="1714480" y="1111077"/>
              <a:ext cx="1571638" cy="246221"/>
            </a:xfrm>
            <a:prstGeom prst="rect">
              <a:avLst/>
            </a:prstGeom>
            <a:noFill/>
          </p:spPr>
          <p:txBody>
            <a:bodyPr wrap="square" rtlCol="0">
              <a:spAutoFit/>
            </a:bodyPr>
            <a:lstStyle/>
            <a:p>
              <a:r>
                <a:rPr lang="en-GB" sz="1000" dirty="0" err="1" smtClean="0"/>
                <a:t>RefreshAfterItemClicked</a:t>
              </a:r>
              <a:r>
                <a:rPr lang="en-GB" sz="1000" dirty="0" smtClean="0"/>
                <a:t>()</a:t>
              </a:r>
              <a:endParaRPr lang="en-US" sz="1000" dirty="0"/>
            </a:p>
          </p:txBody>
        </p:sp>
      </p:grpSp>
      <p:grpSp>
        <p:nvGrpSpPr>
          <p:cNvPr id="18" name="Group 74"/>
          <p:cNvGrpSpPr/>
          <p:nvPr/>
        </p:nvGrpSpPr>
        <p:grpSpPr>
          <a:xfrm>
            <a:off x="1928794" y="3392368"/>
            <a:ext cx="1785950" cy="250946"/>
            <a:chOff x="1500168" y="1111077"/>
            <a:chExt cx="1785950" cy="250946"/>
          </a:xfrm>
        </p:grpSpPr>
        <p:grpSp>
          <p:nvGrpSpPr>
            <p:cNvPr id="19" name="Group 62"/>
            <p:cNvGrpSpPr/>
            <p:nvPr/>
          </p:nvGrpSpPr>
          <p:grpSpPr>
            <a:xfrm flipH="1" flipV="1">
              <a:off x="1500168" y="1149472"/>
              <a:ext cx="215112" cy="212551"/>
              <a:chOff x="5999167" y="3836063"/>
              <a:chExt cx="215909" cy="142478"/>
            </a:xfrm>
          </p:grpSpPr>
          <p:cxnSp>
            <p:nvCxnSpPr>
              <p:cNvPr id="87" name="Straight Connector 86"/>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flipH="1" flipV="1">
                <a:off x="5929127" y="3907690"/>
                <a:ext cx="140882" cy="802"/>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6000762" y="3836063"/>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86" name="TextBox 85"/>
            <p:cNvSpPr txBox="1"/>
            <p:nvPr/>
          </p:nvSpPr>
          <p:spPr>
            <a:xfrm>
              <a:off x="1714480" y="1111077"/>
              <a:ext cx="1571638" cy="246221"/>
            </a:xfrm>
            <a:prstGeom prst="rect">
              <a:avLst/>
            </a:prstGeom>
            <a:noFill/>
          </p:spPr>
          <p:txBody>
            <a:bodyPr wrap="square" rtlCol="0">
              <a:spAutoFit/>
            </a:bodyPr>
            <a:lstStyle/>
            <a:p>
              <a:r>
                <a:rPr lang="en-GB" sz="1000" dirty="0" err="1" smtClean="0">
                  <a:solidFill>
                    <a:srgbClr val="0000FF"/>
                  </a:solidFill>
                </a:rPr>
                <a:t>doRefresh</a:t>
              </a:r>
              <a:r>
                <a:rPr lang="en-GB" sz="1000" dirty="0" smtClean="0">
                  <a:solidFill>
                    <a:srgbClr val="0000FF"/>
                  </a:solidFill>
                </a:rPr>
                <a:t> = false</a:t>
              </a:r>
              <a:endParaRPr lang="en-US" sz="1000" dirty="0">
                <a:solidFill>
                  <a:srgbClr val="0000FF"/>
                </a:solidFill>
              </a:endParaRPr>
            </a:p>
          </p:txBody>
        </p:sp>
      </p:grpSp>
      <p:grpSp>
        <p:nvGrpSpPr>
          <p:cNvPr id="20" name="Group 119"/>
          <p:cNvGrpSpPr/>
          <p:nvPr/>
        </p:nvGrpSpPr>
        <p:grpSpPr>
          <a:xfrm>
            <a:off x="1928794" y="3500438"/>
            <a:ext cx="5715040" cy="460535"/>
            <a:chOff x="1500166" y="3959386"/>
            <a:chExt cx="5715040" cy="460535"/>
          </a:xfrm>
        </p:grpSpPr>
        <p:grpSp>
          <p:nvGrpSpPr>
            <p:cNvPr id="21" name="Group 118"/>
            <p:cNvGrpSpPr/>
            <p:nvPr/>
          </p:nvGrpSpPr>
          <p:grpSpPr>
            <a:xfrm>
              <a:off x="1500166" y="3959386"/>
              <a:ext cx="5715040" cy="255432"/>
              <a:chOff x="1500166" y="3959386"/>
              <a:chExt cx="5715040" cy="255432"/>
            </a:xfrm>
          </p:grpSpPr>
          <p:cxnSp>
            <p:nvCxnSpPr>
              <p:cNvPr id="96" name="Straight Arrow Connector 95"/>
              <p:cNvCxnSpPr/>
              <p:nvPr/>
            </p:nvCxnSpPr>
            <p:spPr>
              <a:xfrm>
                <a:off x="1500166" y="4213230"/>
                <a:ext cx="571504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5846872" y="3959386"/>
                <a:ext cx="1368334" cy="246221"/>
              </a:xfrm>
              <a:prstGeom prst="rect">
                <a:avLst/>
              </a:prstGeom>
              <a:noFill/>
            </p:spPr>
            <p:txBody>
              <a:bodyPr wrap="square" rtlCol="0">
                <a:spAutoFit/>
              </a:bodyPr>
              <a:lstStyle/>
              <a:p>
                <a:pPr algn="r"/>
                <a:r>
                  <a:rPr lang="en-GB" sz="1000" dirty="0" err="1" smtClean="0"/>
                  <a:t>NextItem</a:t>
                </a:r>
                <a:endParaRPr lang="en-US" sz="1000" dirty="0"/>
              </a:p>
            </p:txBody>
          </p:sp>
        </p:grpSp>
        <p:grpSp>
          <p:nvGrpSpPr>
            <p:cNvPr id="22" name="Group 117"/>
            <p:cNvGrpSpPr/>
            <p:nvPr/>
          </p:nvGrpSpPr>
          <p:grpSpPr>
            <a:xfrm>
              <a:off x="1500166" y="4173700"/>
              <a:ext cx="5715040" cy="246221"/>
              <a:chOff x="1500166" y="4346896"/>
              <a:chExt cx="5715040" cy="246221"/>
            </a:xfrm>
          </p:grpSpPr>
          <p:cxnSp>
            <p:nvCxnSpPr>
              <p:cNvPr id="93" name="Straight Arrow Connector 92"/>
              <p:cNvCxnSpPr/>
              <p:nvPr/>
            </p:nvCxnSpPr>
            <p:spPr>
              <a:xfrm rot="10800000" flipV="1">
                <a:off x="1500166" y="4561211"/>
                <a:ext cx="571504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5715008" y="4346896"/>
                <a:ext cx="1428760" cy="246221"/>
              </a:xfrm>
              <a:prstGeom prst="rect">
                <a:avLst/>
              </a:prstGeom>
              <a:noFill/>
            </p:spPr>
            <p:txBody>
              <a:bodyPr wrap="square" rtlCol="0">
                <a:spAutoFit/>
              </a:bodyPr>
              <a:lstStyle/>
              <a:p>
                <a:pPr algn="r"/>
                <a:r>
                  <a:rPr lang="en-GB" sz="1000" dirty="0" err="1" smtClean="0"/>
                  <a:t>nextItem</a:t>
                </a:r>
                <a:endParaRPr lang="en-US" sz="1000" dirty="0"/>
              </a:p>
            </p:txBody>
          </p:sp>
        </p:grpSp>
      </p:grpSp>
      <p:grpSp>
        <p:nvGrpSpPr>
          <p:cNvPr id="23" name="Group 89"/>
          <p:cNvGrpSpPr/>
          <p:nvPr/>
        </p:nvGrpSpPr>
        <p:grpSpPr>
          <a:xfrm>
            <a:off x="2000232" y="4000504"/>
            <a:ext cx="3357586" cy="857256"/>
            <a:chOff x="1785918" y="2325523"/>
            <a:chExt cx="3357586" cy="857256"/>
          </a:xfrm>
        </p:grpSpPr>
        <p:sp>
          <p:nvSpPr>
            <p:cNvPr id="101" name="Rectangle 100"/>
            <p:cNvSpPr/>
            <p:nvPr/>
          </p:nvSpPr>
          <p:spPr>
            <a:xfrm>
              <a:off x="1785918" y="2357429"/>
              <a:ext cx="3357586" cy="825350"/>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1857356" y="2325523"/>
              <a:ext cx="2500330" cy="276999"/>
            </a:xfrm>
            <a:prstGeom prst="rect">
              <a:avLst/>
            </a:prstGeom>
            <a:noFill/>
          </p:spPr>
          <p:txBody>
            <a:bodyPr wrap="square" rtlCol="0">
              <a:spAutoFit/>
            </a:bodyPr>
            <a:lstStyle/>
            <a:p>
              <a:r>
                <a:rPr lang="en-GB" sz="1200" b="1" dirty="0" smtClean="0">
                  <a:solidFill>
                    <a:srgbClr val="00B050"/>
                  </a:solidFill>
                </a:rPr>
                <a:t>[WHILE </a:t>
              </a:r>
              <a:r>
                <a:rPr lang="en-GB" sz="1200" b="1" dirty="0" err="1" smtClean="0">
                  <a:solidFill>
                    <a:srgbClr val="00B050"/>
                  </a:solidFill>
                </a:rPr>
                <a:t>nextItem</a:t>
              </a:r>
              <a:r>
                <a:rPr lang="en-GB" sz="1200" b="1" dirty="0" smtClean="0">
                  <a:solidFill>
                    <a:srgbClr val="00B050"/>
                  </a:solidFill>
                </a:rPr>
                <a:t> != null LOOP]</a:t>
              </a:r>
              <a:endParaRPr lang="en-US" sz="1200" b="1" dirty="0" smtClean="0">
                <a:solidFill>
                  <a:srgbClr val="00B050"/>
                </a:solidFill>
              </a:endParaRPr>
            </a:p>
          </p:txBody>
        </p:sp>
      </p:grpSp>
      <p:grpSp>
        <p:nvGrpSpPr>
          <p:cNvPr id="24" name="Group 102"/>
          <p:cNvGrpSpPr/>
          <p:nvPr/>
        </p:nvGrpSpPr>
        <p:grpSpPr>
          <a:xfrm>
            <a:off x="1928794" y="4182911"/>
            <a:ext cx="1857388" cy="246221"/>
            <a:chOff x="1500166" y="653931"/>
            <a:chExt cx="1857388" cy="246221"/>
          </a:xfrm>
        </p:grpSpPr>
        <p:sp>
          <p:nvSpPr>
            <p:cNvPr id="104" name="TextBox 103"/>
            <p:cNvSpPr txBox="1"/>
            <p:nvPr/>
          </p:nvSpPr>
          <p:spPr>
            <a:xfrm>
              <a:off x="2285984" y="653931"/>
              <a:ext cx="1000132" cy="246221"/>
            </a:xfrm>
            <a:prstGeom prst="rect">
              <a:avLst/>
            </a:prstGeom>
            <a:noFill/>
          </p:spPr>
          <p:txBody>
            <a:bodyPr wrap="square" rtlCol="0">
              <a:spAutoFit/>
            </a:bodyPr>
            <a:lstStyle/>
            <a:p>
              <a:pPr algn="r"/>
              <a:r>
                <a:rPr lang="en-GB" sz="1000" dirty="0" smtClean="0"/>
                <a:t>Remove(item)</a:t>
              </a:r>
              <a:endParaRPr lang="en-US" sz="1000" dirty="0" smtClean="0"/>
            </a:p>
          </p:txBody>
        </p:sp>
        <p:cxnSp>
          <p:nvCxnSpPr>
            <p:cNvPr id="107" name="Straight Arrow Connector 106"/>
            <p:cNvCxnSpPr/>
            <p:nvPr/>
          </p:nvCxnSpPr>
          <p:spPr>
            <a:xfrm>
              <a:off x="1500166" y="857233"/>
              <a:ext cx="1857388"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25" name="Group 155"/>
          <p:cNvGrpSpPr/>
          <p:nvPr/>
        </p:nvGrpSpPr>
        <p:grpSpPr>
          <a:xfrm>
            <a:off x="1928794" y="4286256"/>
            <a:ext cx="5822192" cy="462123"/>
            <a:chOff x="1928794" y="4538513"/>
            <a:chExt cx="5822192" cy="462123"/>
          </a:xfrm>
        </p:grpSpPr>
        <p:grpSp>
          <p:nvGrpSpPr>
            <p:cNvPr id="26" name="Group 154"/>
            <p:cNvGrpSpPr/>
            <p:nvPr/>
          </p:nvGrpSpPr>
          <p:grpSpPr>
            <a:xfrm>
              <a:off x="1928794" y="4538513"/>
              <a:ext cx="5786478" cy="247809"/>
              <a:chOff x="1928794" y="4538513"/>
              <a:chExt cx="5786478" cy="247809"/>
            </a:xfrm>
          </p:grpSpPr>
          <p:cxnSp>
            <p:nvCxnSpPr>
              <p:cNvPr id="113" name="Straight Arrow Connector 112"/>
              <p:cNvCxnSpPr/>
              <p:nvPr/>
            </p:nvCxnSpPr>
            <p:spPr>
              <a:xfrm>
                <a:off x="1928794" y="4784734"/>
                <a:ext cx="5786478"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6275500" y="4538513"/>
                <a:ext cx="1368334" cy="246221"/>
              </a:xfrm>
              <a:prstGeom prst="rect">
                <a:avLst/>
              </a:prstGeom>
              <a:noFill/>
            </p:spPr>
            <p:txBody>
              <a:bodyPr wrap="square" rtlCol="0">
                <a:spAutoFit/>
              </a:bodyPr>
              <a:lstStyle/>
              <a:p>
                <a:pPr algn="r"/>
                <a:r>
                  <a:rPr lang="en-GB" sz="1000" dirty="0" err="1" smtClean="0"/>
                  <a:t>NextItem</a:t>
                </a:r>
                <a:endParaRPr lang="en-US" sz="1000" dirty="0"/>
              </a:p>
            </p:txBody>
          </p:sp>
        </p:grpSp>
        <p:grpSp>
          <p:nvGrpSpPr>
            <p:cNvPr id="27" name="Group 145"/>
            <p:cNvGrpSpPr/>
            <p:nvPr/>
          </p:nvGrpSpPr>
          <p:grpSpPr>
            <a:xfrm>
              <a:off x="1928794" y="4752827"/>
              <a:ext cx="5822192" cy="247809"/>
              <a:chOff x="1928794" y="5040167"/>
              <a:chExt cx="5822192" cy="247809"/>
            </a:xfrm>
          </p:grpSpPr>
          <p:cxnSp>
            <p:nvCxnSpPr>
              <p:cNvPr id="111" name="Straight Arrow Connector 110"/>
              <p:cNvCxnSpPr/>
              <p:nvPr/>
            </p:nvCxnSpPr>
            <p:spPr>
              <a:xfrm rot="5400000">
                <a:off x="4839096" y="2376086"/>
                <a:ext cx="1588" cy="5822192"/>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143636" y="5040167"/>
                <a:ext cx="1428760" cy="246221"/>
              </a:xfrm>
              <a:prstGeom prst="rect">
                <a:avLst/>
              </a:prstGeom>
              <a:noFill/>
            </p:spPr>
            <p:txBody>
              <a:bodyPr wrap="square" rtlCol="0">
                <a:spAutoFit/>
              </a:bodyPr>
              <a:lstStyle/>
              <a:p>
                <a:pPr algn="r"/>
                <a:r>
                  <a:rPr lang="en-GB" sz="1000" dirty="0" err="1" smtClean="0"/>
                  <a:t>nextItem</a:t>
                </a:r>
                <a:endParaRPr lang="en-US" sz="1000" dirty="0"/>
              </a:p>
            </p:txBody>
          </p:sp>
        </p:grpSp>
      </p:grpSp>
      <p:grpSp>
        <p:nvGrpSpPr>
          <p:cNvPr id="28" name="Group 62"/>
          <p:cNvGrpSpPr/>
          <p:nvPr/>
        </p:nvGrpSpPr>
        <p:grpSpPr>
          <a:xfrm flipH="1" flipV="1">
            <a:off x="1643042" y="4143380"/>
            <a:ext cx="214314" cy="642942"/>
            <a:chOff x="6000760" y="3666022"/>
            <a:chExt cx="223889" cy="264632"/>
          </a:xfrm>
        </p:grpSpPr>
        <p:cxnSp>
          <p:nvCxnSpPr>
            <p:cNvPr id="118" name="Straight Connector 117"/>
            <p:cNvCxnSpPr/>
            <p:nvPr/>
          </p:nvCxnSpPr>
          <p:spPr>
            <a:xfrm>
              <a:off x="6000760" y="3929066"/>
              <a:ext cx="214314" cy="1588"/>
            </a:xfrm>
            <a:prstGeom prst="line">
              <a:avLst/>
            </a:prstGeom>
            <a:ln>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rot="5400000" flipH="1" flipV="1">
              <a:off x="6093368" y="3798067"/>
              <a:ext cx="261739" cy="823"/>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6000761" y="3666022"/>
              <a:ext cx="214315" cy="1588"/>
            </a:xfrm>
            <a:prstGeom prst="straightConnector1">
              <a:avLst/>
            </a:prstGeom>
            <a:ln>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grpSp>
      <p:grpSp>
        <p:nvGrpSpPr>
          <p:cNvPr id="29" name="Group 74"/>
          <p:cNvGrpSpPr/>
          <p:nvPr/>
        </p:nvGrpSpPr>
        <p:grpSpPr>
          <a:xfrm>
            <a:off x="1928794" y="4929199"/>
            <a:ext cx="1500198" cy="400110"/>
            <a:chOff x="1500168" y="1111078"/>
            <a:chExt cx="1500198" cy="400110"/>
          </a:xfrm>
        </p:grpSpPr>
        <p:grpSp>
          <p:nvGrpSpPr>
            <p:cNvPr id="30" name="Group 62"/>
            <p:cNvGrpSpPr/>
            <p:nvPr/>
          </p:nvGrpSpPr>
          <p:grpSpPr>
            <a:xfrm flipH="1" flipV="1">
              <a:off x="1500168" y="1149472"/>
              <a:ext cx="215112" cy="212551"/>
              <a:chOff x="5999167" y="3836063"/>
              <a:chExt cx="215909" cy="142478"/>
            </a:xfrm>
          </p:grpSpPr>
          <p:cxnSp>
            <p:nvCxnSpPr>
              <p:cNvPr id="124" name="Straight Connector 123"/>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rot="5400000" flipH="1" flipV="1">
                <a:off x="5929127" y="3907690"/>
                <a:ext cx="140882" cy="802"/>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6000762" y="3836063"/>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23" name="TextBox 122"/>
            <p:cNvSpPr txBox="1"/>
            <p:nvPr/>
          </p:nvSpPr>
          <p:spPr>
            <a:xfrm>
              <a:off x="1714480" y="1111078"/>
              <a:ext cx="1285886" cy="400110"/>
            </a:xfrm>
            <a:prstGeom prst="rect">
              <a:avLst/>
            </a:prstGeom>
            <a:noFill/>
          </p:spPr>
          <p:txBody>
            <a:bodyPr wrap="square" rtlCol="0">
              <a:spAutoFit/>
            </a:bodyPr>
            <a:lstStyle/>
            <a:p>
              <a:r>
                <a:rPr lang="en-GB" sz="1000" dirty="0" err="1" smtClean="0">
                  <a:solidFill>
                    <a:srgbClr val="0000FF"/>
                  </a:solidFill>
                </a:rPr>
                <a:t>doRefresh</a:t>
              </a:r>
              <a:r>
                <a:rPr lang="en-GB" sz="1000" dirty="0" smtClean="0">
                  <a:solidFill>
                    <a:srgbClr val="0000FF"/>
                  </a:solidFill>
                </a:rPr>
                <a:t> = true</a:t>
              </a:r>
            </a:p>
            <a:p>
              <a:r>
                <a:rPr lang="en-GB" sz="1000" dirty="0" smtClean="0"/>
                <a:t>Raise event </a:t>
              </a:r>
              <a:r>
                <a:rPr lang="en-GB" sz="1000" b="1" dirty="0" smtClean="0"/>
                <a:t>Clicked</a:t>
              </a:r>
              <a:endParaRPr lang="en-US" sz="1000" b="1" dirty="0"/>
            </a:p>
          </p:txBody>
        </p:sp>
      </p:grpSp>
      <p:sp>
        <p:nvSpPr>
          <p:cNvPr id="130" name="Rectangle 129"/>
          <p:cNvSpPr/>
          <p:nvPr/>
        </p:nvSpPr>
        <p:spPr>
          <a:xfrm flipH="1">
            <a:off x="7643834" y="3714752"/>
            <a:ext cx="71445"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2" name="Rectangle 131"/>
          <p:cNvSpPr/>
          <p:nvPr/>
        </p:nvSpPr>
        <p:spPr>
          <a:xfrm flipH="1">
            <a:off x="7715264" y="3867152"/>
            <a:ext cx="71445" cy="9191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31" name="Group 159"/>
          <p:cNvGrpSpPr/>
          <p:nvPr/>
        </p:nvGrpSpPr>
        <p:grpSpPr>
          <a:xfrm>
            <a:off x="1071538" y="428624"/>
            <a:ext cx="1285884" cy="6643714"/>
            <a:chOff x="1071538" y="71414"/>
            <a:chExt cx="1285884" cy="6643714"/>
          </a:xfrm>
        </p:grpSpPr>
        <p:grpSp>
          <p:nvGrpSpPr>
            <p:cNvPr id="32" name="Group 125"/>
            <p:cNvGrpSpPr/>
            <p:nvPr/>
          </p:nvGrpSpPr>
          <p:grpSpPr>
            <a:xfrm>
              <a:off x="1071538" y="71414"/>
              <a:ext cx="1285884" cy="6643714"/>
              <a:chOff x="642910" y="71414"/>
              <a:chExt cx="1285884" cy="6643714"/>
            </a:xfrm>
          </p:grpSpPr>
          <p:grpSp>
            <p:nvGrpSpPr>
              <p:cNvPr id="33" name="Group 70"/>
              <p:cNvGrpSpPr/>
              <p:nvPr/>
            </p:nvGrpSpPr>
            <p:grpSpPr>
              <a:xfrm>
                <a:off x="642910" y="71414"/>
                <a:ext cx="1285884" cy="6643714"/>
                <a:chOff x="7429488" y="357166"/>
                <a:chExt cx="1285884" cy="6643714"/>
              </a:xfrm>
            </p:grpSpPr>
            <p:sp>
              <p:nvSpPr>
                <p:cNvPr id="131" name="Round Diagonal Corner Rectangle 130"/>
                <p:cNvSpPr/>
                <p:nvPr/>
              </p:nvSpPr>
              <p:spPr>
                <a:xfrm>
                  <a:off x="7429488"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25" name="Rectangle 124"/>
              <p:cNvSpPr/>
              <p:nvPr/>
            </p:nvSpPr>
            <p:spPr>
              <a:xfrm flipH="1">
                <a:off x="1428728" y="928670"/>
                <a:ext cx="71438" cy="12144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57" name="Rectangle 156"/>
            <p:cNvSpPr/>
            <p:nvPr/>
          </p:nvSpPr>
          <p:spPr>
            <a:xfrm flipH="1">
              <a:off x="1857356" y="2571724"/>
              <a:ext cx="71438" cy="24288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90" name="TextBox 89"/>
          <p:cNvSpPr txBox="1"/>
          <p:nvPr/>
        </p:nvSpPr>
        <p:spPr>
          <a:xfrm>
            <a:off x="-32" y="0"/>
            <a:ext cx="3000396" cy="276999"/>
          </a:xfrm>
          <a:prstGeom prst="rect">
            <a:avLst/>
          </a:prstGeom>
          <a:noFill/>
        </p:spPr>
        <p:txBody>
          <a:bodyPr wrap="square" rtlCol="0">
            <a:spAutoFit/>
          </a:bodyPr>
          <a:lstStyle/>
          <a:p>
            <a:pPr algn="ctr"/>
            <a:r>
              <a:rPr lang="en-GB" sz="1200" dirty="0" err="1" smtClean="0"/>
              <a:t>Smart.Platform.Windows.Forms</a:t>
            </a:r>
            <a:endParaRPr lang="en-US" sz="1200" dirty="0"/>
          </a:p>
        </p:txBody>
      </p:sp>
      <p:grpSp>
        <p:nvGrpSpPr>
          <p:cNvPr id="91" name="Group 74"/>
          <p:cNvGrpSpPr/>
          <p:nvPr/>
        </p:nvGrpSpPr>
        <p:grpSpPr>
          <a:xfrm>
            <a:off x="1928794" y="1643050"/>
            <a:ext cx="1285884" cy="250993"/>
            <a:chOff x="1500168" y="1111057"/>
            <a:chExt cx="1285884" cy="250993"/>
          </a:xfrm>
        </p:grpSpPr>
        <p:grpSp>
          <p:nvGrpSpPr>
            <p:cNvPr id="92" name="Group 62"/>
            <p:cNvGrpSpPr/>
            <p:nvPr/>
          </p:nvGrpSpPr>
          <p:grpSpPr>
            <a:xfrm flipH="1" flipV="1">
              <a:off x="1500168" y="1149472"/>
              <a:ext cx="215112" cy="212551"/>
              <a:chOff x="5999167" y="3836063"/>
              <a:chExt cx="215909" cy="142478"/>
            </a:xfrm>
          </p:grpSpPr>
          <p:cxnSp>
            <p:nvCxnSpPr>
              <p:cNvPr id="103" name="Straight Connector 102"/>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5400000" flipH="1" flipV="1">
                <a:off x="5929127" y="3907690"/>
                <a:ext cx="140882" cy="802"/>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6000762" y="3836063"/>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00" name="TextBox 99"/>
            <p:cNvSpPr txBox="1"/>
            <p:nvPr/>
          </p:nvSpPr>
          <p:spPr>
            <a:xfrm>
              <a:off x="1714480" y="1111057"/>
              <a:ext cx="1071572" cy="246221"/>
            </a:xfrm>
            <a:prstGeom prst="rect">
              <a:avLst/>
            </a:prstGeom>
            <a:noFill/>
          </p:spPr>
          <p:txBody>
            <a:bodyPr wrap="square" rtlCol="0">
              <a:spAutoFit/>
            </a:bodyPr>
            <a:lstStyle/>
            <a:p>
              <a:r>
                <a:rPr lang="en-GB" sz="1000" dirty="0" err="1" smtClean="0"/>
                <a:t>MenuWidth</a:t>
              </a:r>
              <a:r>
                <a:rPr lang="en-GB" sz="1000" dirty="0" smtClean="0"/>
                <a:t>()</a:t>
              </a:r>
              <a:endParaRPr lang="en-US" sz="1000" dirty="0"/>
            </a:p>
          </p:txBody>
        </p:sp>
      </p:gr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91"/>
          <p:cNvGrpSpPr/>
          <p:nvPr/>
        </p:nvGrpSpPr>
        <p:grpSpPr>
          <a:xfrm>
            <a:off x="-71470" y="814332"/>
            <a:ext cx="2000264" cy="3186173"/>
            <a:chOff x="-571536" y="3100327"/>
            <a:chExt cx="2000264" cy="3186173"/>
          </a:xfrm>
        </p:grpSpPr>
        <p:grpSp>
          <p:nvGrpSpPr>
            <p:cNvPr id="4" name="Group 259"/>
            <p:cNvGrpSpPr/>
            <p:nvPr/>
          </p:nvGrpSpPr>
          <p:grpSpPr>
            <a:xfrm>
              <a:off x="-571536" y="3100327"/>
              <a:ext cx="2000264" cy="449522"/>
              <a:chOff x="-500098" y="853844"/>
              <a:chExt cx="2000264" cy="449522"/>
            </a:xfrm>
          </p:grpSpPr>
          <p:cxnSp>
            <p:nvCxnSpPr>
              <p:cNvPr id="97" name="Straight Arrow Connector 96"/>
              <p:cNvCxnSpPr/>
              <p:nvPr/>
            </p:nvCxnSpPr>
            <p:spPr>
              <a:xfrm>
                <a:off x="142844" y="130336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500098" y="853844"/>
                <a:ext cx="2000264" cy="400110"/>
              </a:xfrm>
              <a:prstGeom prst="rect">
                <a:avLst/>
              </a:prstGeom>
              <a:noFill/>
            </p:spPr>
            <p:txBody>
              <a:bodyPr wrap="square" rtlCol="0">
                <a:spAutoFit/>
              </a:bodyPr>
              <a:lstStyle/>
              <a:p>
                <a:pPr algn="r"/>
                <a:r>
                  <a:rPr lang="en-GB" sz="1000" b="1" dirty="0" smtClean="0">
                    <a:solidFill>
                      <a:srgbClr val="0000FF"/>
                    </a:solidFill>
                  </a:rPr>
                  <a:t>Private:</a:t>
                </a:r>
                <a:r>
                  <a:rPr lang="en-GB" sz="1000" b="1" dirty="0" smtClean="0"/>
                  <a:t> </a:t>
                </a:r>
                <a:r>
                  <a:rPr lang="en-GB" sz="1000" b="1" dirty="0" err="1" smtClean="0"/>
                  <a:t>RefreshAfterItemClicked</a:t>
                </a:r>
                <a:r>
                  <a:rPr lang="en-GB" sz="1000" b="1" dirty="0" smtClean="0"/>
                  <a:t>(</a:t>
                </a:r>
              </a:p>
              <a:p>
                <a:pPr algn="r"/>
                <a:r>
                  <a:rPr lang="en-GB" sz="1000" dirty="0" err="1" smtClean="0"/>
                  <a:t>BreadCrumbMenuItem</a:t>
                </a:r>
                <a:r>
                  <a:rPr lang="en-GB" sz="1000" b="1" dirty="0" smtClean="0"/>
                  <a:t>)</a:t>
                </a:r>
                <a:endParaRPr lang="en-US" sz="1000" b="1" dirty="0"/>
              </a:p>
            </p:txBody>
          </p:sp>
        </p:grpSp>
        <p:cxnSp>
          <p:nvCxnSpPr>
            <p:cNvPr id="95" name="Straight Arrow Connector 94"/>
            <p:cNvCxnSpPr/>
            <p:nvPr/>
          </p:nvCxnSpPr>
          <p:spPr>
            <a:xfrm flipH="1">
              <a:off x="71406" y="6286499"/>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5" name="Group 82"/>
          <p:cNvGrpSpPr/>
          <p:nvPr/>
        </p:nvGrpSpPr>
        <p:grpSpPr>
          <a:xfrm>
            <a:off x="7072330" y="357186"/>
            <a:ext cx="1285884" cy="6643710"/>
            <a:chOff x="2643174" y="71414"/>
            <a:chExt cx="1285884" cy="6643710"/>
          </a:xfrm>
        </p:grpSpPr>
        <p:grpSp>
          <p:nvGrpSpPr>
            <p:cNvPr id="6" name="Group 70"/>
            <p:cNvGrpSpPr/>
            <p:nvPr/>
          </p:nvGrpSpPr>
          <p:grpSpPr>
            <a:xfrm>
              <a:off x="2643174" y="71414"/>
              <a:ext cx="1285884" cy="6643710"/>
              <a:chOff x="7572396" y="357166"/>
              <a:chExt cx="1285884" cy="6643710"/>
            </a:xfrm>
          </p:grpSpPr>
          <p:sp>
            <p:nvSpPr>
              <p:cNvPr id="56" name="Round Diagonal Corner Rectangle 55"/>
              <p:cNvSpPr/>
              <p:nvPr/>
            </p:nvSpPr>
            <p:spPr>
              <a:xfrm>
                <a:off x="7572396"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GB" sz="1000" dirty="0" smtClean="0">
                  <a:solidFill>
                    <a:schemeClr val="tx1"/>
                  </a:solidFill>
                </a:endParaRPr>
              </a:p>
              <a:p>
                <a:pPr algn="ctr"/>
                <a:r>
                  <a:rPr lang="en-GB" sz="1000" dirty="0" smtClean="0">
                    <a:solidFill>
                      <a:schemeClr val="tx1"/>
                    </a:solidFill>
                  </a:rPr>
                  <a:t>Item</a:t>
                </a:r>
                <a:endParaRPr lang="en-US" sz="1000" dirty="0">
                  <a:solidFill>
                    <a:schemeClr val="tx1"/>
                  </a:solidFill>
                </a:endParaRPr>
              </a:p>
            </p:txBody>
          </p:sp>
          <p:cxnSp>
            <p:nvCxnSpPr>
              <p:cNvPr id="60" name="Straight Connector 59"/>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55" name="Rectangle 54"/>
            <p:cNvSpPr/>
            <p:nvPr/>
          </p:nvSpPr>
          <p:spPr>
            <a:xfrm flipH="1">
              <a:off x="3286108" y="1000108"/>
              <a:ext cx="71445"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20" name="Group 119"/>
          <p:cNvGrpSpPr/>
          <p:nvPr/>
        </p:nvGrpSpPr>
        <p:grpSpPr>
          <a:xfrm>
            <a:off x="2000232" y="1100083"/>
            <a:ext cx="5715040" cy="460535"/>
            <a:chOff x="1500166" y="3959386"/>
            <a:chExt cx="5715040" cy="460535"/>
          </a:xfrm>
        </p:grpSpPr>
        <p:grpSp>
          <p:nvGrpSpPr>
            <p:cNvPr id="21" name="Group 118"/>
            <p:cNvGrpSpPr/>
            <p:nvPr/>
          </p:nvGrpSpPr>
          <p:grpSpPr>
            <a:xfrm>
              <a:off x="1500166" y="3959386"/>
              <a:ext cx="5715040" cy="255432"/>
              <a:chOff x="1500166" y="3959386"/>
              <a:chExt cx="5715040" cy="255432"/>
            </a:xfrm>
          </p:grpSpPr>
          <p:cxnSp>
            <p:nvCxnSpPr>
              <p:cNvPr id="96" name="Straight Arrow Connector 95"/>
              <p:cNvCxnSpPr/>
              <p:nvPr/>
            </p:nvCxnSpPr>
            <p:spPr>
              <a:xfrm>
                <a:off x="1500166" y="4213230"/>
                <a:ext cx="571504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5846872" y="3959386"/>
                <a:ext cx="1368334" cy="246221"/>
              </a:xfrm>
              <a:prstGeom prst="rect">
                <a:avLst/>
              </a:prstGeom>
              <a:noFill/>
            </p:spPr>
            <p:txBody>
              <a:bodyPr wrap="square" rtlCol="0">
                <a:spAutoFit/>
              </a:bodyPr>
              <a:lstStyle/>
              <a:p>
                <a:pPr algn="r"/>
                <a:r>
                  <a:rPr lang="en-GB" sz="1000" dirty="0" err="1" smtClean="0"/>
                  <a:t>NextItem</a:t>
                </a:r>
                <a:endParaRPr lang="en-US" sz="1000" dirty="0"/>
              </a:p>
            </p:txBody>
          </p:sp>
        </p:grpSp>
        <p:grpSp>
          <p:nvGrpSpPr>
            <p:cNvPr id="22" name="Group 117"/>
            <p:cNvGrpSpPr/>
            <p:nvPr/>
          </p:nvGrpSpPr>
          <p:grpSpPr>
            <a:xfrm>
              <a:off x="1500166" y="4173700"/>
              <a:ext cx="5715040" cy="246221"/>
              <a:chOff x="1500166" y="4346896"/>
              <a:chExt cx="5715040" cy="246221"/>
            </a:xfrm>
          </p:grpSpPr>
          <p:cxnSp>
            <p:nvCxnSpPr>
              <p:cNvPr id="93" name="Straight Arrow Connector 92"/>
              <p:cNvCxnSpPr/>
              <p:nvPr/>
            </p:nvCxnSpPr>
            <p:spPr>
              <a:xfrm rot="10800000" flipV="1">
                <a:off x="1500166" y="4561211"/>
                <a:ext cx="571504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5715008" y="4346896"/>
                <a:ext cx="1428760" cy="246221"/>
              </a:xfrm>
              <a:prstGeom prst="rect">
                <a:avLst/>
              </a:prstGeom>
              <a:noFill/>
            </p:spPr>
            <p:txBody>
              <a:bodyPr wrap="square" rtlCol="0">
                <a:spAutoFit/>
              </a:bodyPr>
              <a:lstStyle/>
              <a:p>
                <a:pPr algn="r"/>
                <a:r>
                  <a:rPr lang="en-GB" sz="1000" dirty="0" err="1" smtClean="0"/>
                  <a:t>nextItem</a:t>
                </a:r>
                <a:endParaRPr lang="en-US" sz="1000" dirty="0"/>
              </a:p>
            </p:txBody>
          </p:sp>
        </p:grpSp>
      </p:grpSp>
      <p:grpSp>
        <p:nvGrpSpPr>
          <p:cNvPr id="23" name="Group 89"/>
          <p:cNvGrpSpPr/>
          <p:nvPr/>
        </p:nvGrpSpPr>
        <p:grpSpPr>
          <a:xfrm>
            <a:off x="2071670" y="1600149"/>
            <a:ext cx="6000792" cy="2328918"/>
            <a:chOff x="1785918" y="2325523"/>
            <a:chExt cx="6000792" cy="2328918"/>
          </a:xfrm>
        </p:grpSpPr>
        <p:sp>
          <p:nvSpPr>
            <p:cNvPr id="101" name="Rectangle 100"/>
            <p:cNvSpPr/>
            <p:nvPr/>
          </p:nvSpPr>
          <p:spPr>
            <a:xfrm>
              <a:off x="1785918" y="2357429"/>
              <a:ext cx="6000792" cy="2297012"/>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1857356" y="2325523"/>
              <a:ext cx="2500330" cy="276999"/>
            </a:xfrm>
            <a:prstGeom prst="rect">
              <a:avLst/>
            </a:prstGeom>
            <a:noFill/>
          </p:spPr>
          <p:txBody>
            <a:bodyPr wrap="square" rtlCol="0">
              <a:spAutoFit/>
            </a:bodyPr>
            <a:lstStyle/>
            <a:p>
              <a:r>
                <a:rPr lang="en-GB" sz="1200" b="1" dirty="0" smtClean="0">
                  <a:solidFill>
                    <a:srgbClr val="00B050"/>
                  </a:solidFill>
                </a:rPr>
                <a:t>[WHILE </a:t>
              </a:r>
              <a:r>
                <a:rPr lang="en-GB" sz="1200" b="1" dirty="0" err="1" smtClean="0">
                  <a:solidFill>
                    <a:srgbClr val="00B050"/>
                  </a:solidFill>
                </a:rPr>
                <a:t>nextItem</a:t>
              </a:r>
              <a:r>
                <a:rPr lang="en-GB" sz="1200" b="1" dirty="0" smtClean="0">
                  <a:solidFill>
                    <a:srgbClr val="00B050"/>
                  </a:solidFill>
                </a:rPr>
                <a:t> != null LOOP]</a:t>
              </a:r>
              <a:endParaRPr lang="en-US" sz="1200" b="1" dirty="0" smtClean="0">
                <a:solidFill>
                  <a:srgbClr val="00B050"/>
                </a:solidFill>
              </a:endParaRPr>
            </a:p>
          </p:txBody>
        </p:sp>
      </p:grpSp>
      <p:grpSp>
        <p:nvGrpSpPr>
          <p:cNvPr id="28" name="Group 62"/>
          <p:cNvGrpSpPr/>
          <p:nvPr/>
        </p:nvGrpSpPr>
        <p:grpSpPr>
          <a:xfrm flipH="1" flipV="1">
            <a:off x="1714480" y="1743024"/>
            <a:ext cx="214314" cy="2186042"/>
            <a:chOff x="6000760" y="3666022"/>
            <a:chExt cx="223889" cy="264632"/>
          </a:xfrm>
        </p:grpSpPr>
        <p:cxnSp>
          <p:nvCxnSpPr>
            <p:cNvPr id="118" name="Straight Connector 117"/>
            <p:cNvCxnSpPr/>
            <p:nvPr/>
          </p:nvCxnSpPr>
          <p:spPr>
            <a:xfrm>
              <a:off x="6000760" y="3929066"/>
              <a:ext cx="214314" cy="1588"/>
            </a:xfrm>
            <a:prstGeom prst="line">
              <a:avLst/>
            </a:prstGeom>
            <a:ln>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rot="5400000" flipH="1" flipV="1">
              <a:off x="6093368" y="3798067"/>
              <a:ext cx="261739" cy="823"/>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6000761" y="3666022"/>
              <a:ext cx="214315" cy="1588"/>
            </a:xfrm>
            <a:prstGeom prst="straightConnector1">
              <a:avLst/>
            </a:prstGeom>
            <a:ln>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grpSp>
      <p:grpSp>
        <p:nvGrpSpPr>
          <p:cNvPr id="32" name="Group 125"/>
          <p:cNvGrpSpPr/>
          <p:nvPr/>
        </p:nvGrpSpPr>
        <p:grpSpPr>
          <a:xfrm>
            <a:off x="1142976" y="357186"/>
            <a:ext cx="1285884" cy="6643714"/>
            <a:chOff x="642910" y="71414"/>
            <a:chExt cx="1285884" cy="6643714"/>
          </a:xfrm>
        </p:grpSpPr>
        <p:grpSp>
          <p:nvGrpSpPr>
            <p:cNvPr id="33" name="Group 70"/>
            <p:cNvGrpSpPr/>
            <p:nvPr/>
          </p:nvGrpSpPr>
          <p:grpSpPr>
            <a:xfrm>
              <a:off x="642910" y="71414"/>
              <a:ext cx="1285884" cy="6643714"/>
              <a:chOff x="7429488" y="357166"/>
              <a:chExt cx="1285884" cy="6643714"/>
            </a:xfrm>
          </p:grpSpPr>
          <p:sp>
            <p:nvSpPr>
              <p:cNvPr id="131" name="Round Diagonal Corner Rectangle 130"/>
              <p:cNvSpPr/>
              <p:nvPr/>
            </p:nvSpPr>
            <p:spPr>
              <a:xfrm>
                <a:off x="7429488"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25" name="Rectangle 124"/>
            <p:cNvSpPr/>
            <p:nvPr/>
          </p:nvSpPr>
          <p:spPr>
            <a:xfrm flipH="1">
              <a:off x="1428728" y="928670"/>
              <a:ext cx="71438" cy="2857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90" name="Group 155"/>
          <p:cNvGrpSpPr/>
          <p:nvPr/>
        </p:nvGrpSpPr>
        <p:grpSpPr>
          <a:xfrm>
            <a:off x="2000232" y="3286124"/>
            <a:ext cx="5822192" cy="462123"/>
            <a:chOff x="1928794" y="4538513"/>
            <a:chExt cx="5822192" cy="462123"/>
          </a:xfrm>
        </p:grpSpPr>
        <p:grpSp>
          <p:nvGrpSpPr>
            <p:cNvPr id="91" name="Group 154"/>
            <p:cNvGrpSpPr/>
            <p:nvPr/>
          </p:nvGrpSpPr>
          <p:grpSpPr>
            <a:xfrm>
              <a:off x="1928794" y="4538513"/>
              <a:ext cx="5786478" cy="247809"/>
              <a:chOff x="1928794" y="4538513"/>
              <a:chExt cx="5786478" cy="247809"/>
            </a:xfrm>
          </p:grpSpPr>
          <p:cxnSp>
            <p:nvCxnSpPr>
              <p:cNvPr id="108" name="Straight Arrow Connector 107"/>
              <p:cNvCxnSpPr/>
              <p:nvPr/>
            </p:nvCxnSpPr>
            <p:spPr>
              <a:xfrm>
                <a:off x="1928794" y="4784734"/>
                <a:ext cx="5786478"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6275500" y="4538513"/>
                <a:ext cx="1368334" cy="246221"/>
              </a:xfrm>
              <a:prstGeom prst="rect">
                <a:avLst/>
              </a:prstGeom>
              <a:noFill/>
            </p:spPr>
            <p:txBody>
              <a:bodyPr wrap="square" rtlCol="0">
                <a:spAutoFit/>
              </a:bodyPr>
              <a:lstStyle/>
              <a:p>
                <a:pPr algn="r"/>
                <a:r>
                  <a:rPr lang="en-GB" sz="1000" dirty="0" err="1" smtClean="0"/>
                  <a:t>NextItem</a:t>
                </a:r>
                <a:endParaRPr lang="en-US" sz="1000" dirty="0"/>
              </a:p>
            </p:txBody>
          </p:sp>
        </p:grpSp>
        <p:grpSp>
          <p:nvGrpSpPr>
            <p:cNvPr id="92" name="Group 145"/>
            <p:cNvGrpSpPr/>
            <p:nvPr/>
          </p:nvGrpSpPr>
          <p:grpSpPr>
            <a:xfrm>
              <a:off x="1928794" y="4752827"/>
              <a:ext cx="5822192" cy="247809"/>
              <a:chOff x="1928794" y="5040167"/>
              <a:chExt cx="5822192" cy="247809"/>
            </a:xfrm>
          </p:grpSpPr>
          <p:cxnSp>
            <p:nvCxnSpPr>
              <p:cNvPr id="100" name="Straight Arrow Connector 99"/>
              <p:cNvCxnSpPr/>
              <p:nvPr/>
            </p:nvCxnSpPr>
            <p:spPr>
              <a:xfrm rot="5400000">
                <a:off x="4839096" y="2376086"/>
                <a:ext cx="1588" cy="5822192"/>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6143636" y="5040167"/>
                <a:ext cx="1428760" cy="246221"/>
              </a:xfrm>
              <a:prstGeom prst="rect">
                <a:avLst/>
              </a:prstGeom>
              <a:noFill/>
            </p:spPr>
            <p:txBody>
              <a:bodyPr wrap="square" rtlCol="0">
                <a:spAutoFit/>
              </a:bodyPr>
              <a:lstStyle/>
              <a:p>
                <a:pPr algn="r"/>
                <a:r>
                  <a:rPr lang="en-GB" sz="1000" dirty="0" err="1" smtClean="0"/>
                  <a:t>nextItem</a:t>
                </a:r>
                <a:endParaRPr lang="en-US" sz="1000" dirty="0"/>
              </a:p>
            </p:txBody>
          </p:sp>
        </p:grpSp>
      </p:grpSp>
      <p:grpSp>
        <p:nvGrpSpPr>
          <p:cNvPr id="135" name="Group 134"/>
          <p:cNvGrpSpPr/>
          <p:nvPr/>
        </p:nvGrpSpPr>
        <p:grpSpPr>
          <a:xfrm>
            <a:off x="2000232" y="2071678"/>
            <a:ext cx="3786214" cy="500065"/>
            <a:chOff x="2000232" y="2071678"/>
            <a:chExt cx="3786214" cy="500065"/>
          </a:xfrm>
        </p:grpSpPr>
        <p:grpSp>
          <p:nvGrpSpPr>
            <p:cNvPr id="110" name="Group 173"/>
            <p:cNvGrpSpPr/>
            <p:nvPr/>
          </p:nvGrpSpPr>
          <p:grpSpPr>
            <a:xfrm>
              <a:off x="2000232" y="2071678"/>
              <a:ext cx="3786214" cy="500065"/>
              <a:chOff x="1500166" y="1785926"/>
              <a:chExt cx="3786214" cy="500065"/>
            </a:xfrm>
          </p:grpSpPr>
          <p:grpSp>
            <p:nvGrpSpPr>
              <p:cNvPr id="117" name="Group 155"/>
              <p:cNvGrpSpPr/>
              <p:nvPr/>
            </p:nvGrpSpPr>
            <p:grpSpPr>
              <a:xfrm>
                <a:off x="1500166" y="1785926"/>
                <a:ext cx="3786214" cy="500065"/>
                <a:chOff x="1500166" y="3429001"/>
                <a:chExt cx="3786214" cy="500065"/>
              </a:xfrm>
            </p:grpSpPr>
            <p:grpSp>
              <p:nvGrpSpPr>
                <p:cNvPr id="122" name="Group 172"/>
                <p:cNvGrpSpPr/>
                <p:nvPr/>
              </p:nvGrpSpPr>
              <p:grpSpPr>
                <a:xfrm>
                  <a:off x="1500166" y="3429001"/>
                  <a:ext cx="3786214" cy="246221"/>
                  <a:chOff x="1500166" y="3429001"/>
                  <a:chExt cx="3786214" cy="246221"/>
                </a:xfrm>
              </p:grpSpPr>
              <p:cxnSp>
                <p:nvCxnSpPr>
                  <p:cNvPr id="128" name="Straight Arrow Connector 127"/>
                  <p:cNvCxnSpPr/>
                  <p:nvPr/>
                </p:nvCxnSpPr>
                <p:spPr>
                  <a:xfrm>
                    <a:off x="1500166" y="3643314"/>
                    <a:ext cx="378621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3857620" y="3429001"/>
                    <a:ext cx="1368334" cy="246221"/>
                  </a:xfrm>
                  <a:prstGeom prst="rect">
                    <a:avLst/>
                  </a:prstGeom>
                  <a:noFill/>
                </p:spPr>
                <p:txBody>
                  <a:bodyPr wrap="square" rtlCol="0">
                    <a:spAutoFit/>
                  </a:bodyPr>
                  <a:lstStyle/>
                  <a:p>
                    <a:pPr algn="r"/>
                    <a:r>
                      <a:rPr lang="en-GB" sz="1000" dirty="0" smtClean="0"/>
                      <a:t>Label</a:t>
                    </a:r>
                    <a:endParaRPr lang="en-US" sz="1000" dirty="0"/>
                  </a:p>
                </p:txBody>
              </p:sp>
            </p:grpSp>
            <p:sp>
              <p:nvSpPr>
                <p:cNvPr id="127" name="TextBox 126"/>
                <p:cNvSpPr txBox="1"/>
                <p:nvPr/>
              </p:nvSpPr>
              <p:spPr>
                <a:xfrm>
                  <a:off x="4418112" y="3682845"/>
                  <a:ext cx="796830" cy="246221"/>
                </a:xfrm>
                <a:prstGeom prst="rect">
                  <a:avLst/>
                </a:prstGeom>
                <a:noFill/>
              </p:spPr>
              <p:txBody>
                <a:bodyPr wrap="square" rtlCol="0">
                  <a:spAutoFit/>
                </a:bodyPr>
                <a:lstStyle/>
                <a:p>
                  <a:pPr algn="r"/>
                  <a:endParaRPr lang="en-US" sz="1000" dirty="0"/>
                </a:p>
              </p:txBody>
            </p:sp>
          </p:grpSp>
          <p:cxnSp>
            <p:nvCxnSpPr>
              <p:cNvPr id="121" name="Straight Arrow Connector 120"/>
              <p:cNvCxnSpPr/>
              <p:nvPr/>
            </p:nvCxnSpPr>
            <p:spPr>
              <a:xfrm rot="10800000">
                <a:off x="1500166" y="2214552"/>
                <a:ext cx="378621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sp>
          <p:nvSpPr>
            <p:cNvPr id="134" name="TextBox 133"/>
            <p:cNvSpPr txBox="1"/>
            <p:nvPr/>
          </p:nvSpPr>
          <p:spPr>
            <a:xfrm>
              <a:off x="4286248" y="2285992"/>
              <a:ext cx="1428760" cy="246221"/>
            </a:xfrm>
            <a:prstGeom prst="rect">
              <a:avLst/>
            </a:prstGeom>
            <a:noFill/>
          </p:spPr>
          <p:txBody>
            <a:bodyPr wrap="square" rtlCol="0">
              <a:spAutoFit/>
            </a:bodyPr>
            <a:lstStyle/>
            <a:p>
              <a:pPr algn="r"/>
              <a:r>
                <a:rPr lang="en-GB" sz="1000" dirty="0" smtClean="0"/>
                <a:t>String</a:t>
              </a:r>
              <a:endParaRPr lang="en-US" sz="1000" dirty="0"/>
            </a:p>
          </p:txBody>
        </p:sp>
      </p:grpSp>
      <p:grpSp>
        <p:nvGrpSpPr>
          <p:cNvPr id="136" name="Group 155"/>
          <p:cNvGrpSpPr/>
          <p:nvPr/>
        </p:nvGrpSpPr>
        <p:grpSpPr>
          <a:xfrm>
            <a:off x="2000232" y="2428868"/>
            <a:ext cx="5822192" cy="462123"/>
            <a:chOff x="1928794" y="4538513"/>
            <a:chExt cx="5822192" cy="462123"/>
          </a:xfrm>
        </p:grpSpPr>
        <p:grpSp>
          <p:nvGrpSpPr>
            <p:cNvPr id="137" name="Group 154"/>
            <p:cNvGrpSpPr/>
            <p:nvPr/>
          </p:nvGrpSpPr>
          <p:grpSpPr>
            <a:xfrm>
              <a:off x="1928794" y="4538513"/>
              <a:ext cx="5786478" cy="247809"/>
              <a:chOff x="1928794" y="4538513"/>
              <a:chExt cx="5786478" cy="247809"/>
            </a:xfrm>
          </p:grpSpPr>
          <p:cxnSp>
            <p:nvCxnSpPr>
              <p:cNvPr id="141" name="Straight Arrow Connector 140"/>
              <p:cNvCxnSpPr/>
              <p:nvPr/>
            </p:nvCxnSpPr>
            <p:spPr>
              <a:xfrm>
                <a:off x="1928794" y="4784734"/>
                <a:ext cx="5786478"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857884" y="4538513"/>
                <a:ext cx="1785950" cy="246221"/>
              </a:xfrm>
              <a:prstGeom prst="rect">
                <a:avLst/>
              </a:prstGeom>
              <a:noFill/>
            </p:spPr>
            <p:txBody>
              <a:bodyPr wrap="square" rtlCol="0">
                <a:spAutoFit/>
              </a:bodyPr>
              <a:lstStyle/>
              <a:p>
                <a:pPr algn="r"/>
                <a:r>
                  <a:rPr lang="en-GB" sz="1000" dirty="0" err="1" smtClean="0"/>
                  <a:t>LinkButton</a:t>
                </a:r>
                <a:endParaRPr lang="en-US" sz="1000" dirty="0"/>
              </a:p>
            </p:txBody>
          </p:sp>
        </p:grpSp>
        <p:grpSp>
          <p:nvGrpSpPr>
            <p:cNvPr id="138" name="Group 145"/>
            <p:cNvGrpSpPr/>
            <p:nvPr/>
          </p:nvGrpSpPr>
          <p:grpSpPr>
            <a:xfrm>
              <a:off x="1928794" y="4752827"/>
              <a:ext cx="5822192" cy="247809"/>
              <a:chOff x="1928794" y="5040167"/>
              <a:chExt cx="5822192" cy="247809"/>
            </a:xfrm>
          </p:grpSpPr>
          <p:cxnSp>
            <p:nvCxnSpPr>
              <p:cNvPr id="139" name="Straight Arrow Connector 138"/>
              <p:cNvCxnSpPr/>
              <p:nvPr/>
            </p:nvCxnSpPr>
            <p:spPr>
              <a:xfrm rot="5400000">
                <a:off x="4839096" y="2376086"/>
                <a:ext cx="1588" cy="5822192"/>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6143636" y="5040167"/>
                <a:ext cx="1428760" cy="246221"/>
              </a:xfrm>
              <a:prstGeom prst="rect">
                <a:avLst/>
              </a:prstGeom>
              <a:noFill/>
            </p:spPr>
            <p:txBody>
              <a:bodyPr wrap="square" rtlCol="0">
                <a:spAutoFit/>
              </a:bodyPr>
              <a:lstStyle/>
              <a:p>
                <a:pPr algn="r"/>
                <a:r>
                  <a:rPr lang="en-GB" sz="1000" dirty="0" err="1" smtClean="0"/>
                  <a:t>LinkButton</a:t>
                </a:r>
                <a:endParaRPr lang="en-US" sz="1000" dirty="0"/>
              </a:p>
            </p:txBody>
          </p:sp>
        </p:grpSp>
      </p:grpSp>
      <p:grpSp>
        <p:nvGrpSpPr>
          <p:cNvPr id="143" name="Group 74"/>
          <p:cNvGrpSpPr/>
          <p:nvPr/>
        </p:nvGrpSpPr>
        <p:grpSpPr>
          <a:xfrm>
            <a:off x="2000232" y="2928934"/>
            <a:ext cx="3429024" cy="553998"/>
            <a:chOff x="1500168" y="1071546"/>
            <a:chExt cx="3429024" cy="553998"/>
          </a:xfrm>
        </p:grpSpPr>
        <p:grpSp>
          <p:nvGrpSpPr>
            <p:cNvPr id="144" name="Group 62"/>
            <p:cNvGrpSpPr/>
            <p:nvPr/>
          </p:nvGrpSpPr>
          <p:grpSpPr>
            <a:xfrm flipH="1" flipV="1">
              <a:off x="1500168" y="1149466"/>
              <a:ext cx="215112" cy="353082"/>
              <a:chOff x="5999167" y="3741862"/>
              <a:chExt cx="215909" cy="236679"/>
            </a:xfrm>
          </p:grpSpPr>
          <p:cxnSp>
            <p:nvCxnSpPr>
              <p:cNvPr id="146" name="Straight Connector 145"/>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rot="5400000" flipH="1" flipV="1">
                <a:off x="5882030" y="3860589"/>
                <a:ext cx="235076" cy="801"/>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a:off x="6000762" y="3741862"/>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45" name="TextBox 144"/>
            <p:cNvSpPr txBox="1"/>
            <p:nvPr/>
          </p:nvSpPr>
          <p:spPr>
            <a:xfrm>
              <a:off x="1714480" y="1071546"/>
              <a:ext cx="3214712" cy="553998"/>
            </a:xfrm>
            <a:prstGeom prst="rect">
              <a:avLst/>
            </a:prstGeom>
            <a:noFill/>
          </p:spPr>
          <p:txBody>
            <a:bodyPr wrap="square" rtlCol="0">
              <a:spAutoFit/>
            </a:bodyPr>
            <a:lstStyle/>
            <a:p>
              <a:r>
                <a:rPr lang="en-GB" sz="1000" dirty="0" err="1" smtClean="0">
                  <a:solidFill>
                    <a:srgbClr val="0000FF"/>
                  </a:solidFill>
                </a:rPr>
                <a:t>this.Controls.Remove</a:t>
              </a:r>
              <a:r>
                <a:rPr lang="en-GB" sz="1000" dirty="0" smtClean="0">
                  <a:solidFill>
                    <a:srgbClr val="0000FF"/>
                  </a:solidFill>
                </a:rPr>
                <a:t>(</a:t>
              </a:r>
              <a:r>
                <a:rPr lang="en-GB" sz="1000" dirty="0" err="1" smtClean="0">
                  <a:solidFill>
                    <a:srgbClr val="0000FF"/>
                  </a:solidFill>
                </a:rPr>
                <a:t>next.PreviousItemSeparator.Label</a:t>
              </a:r>
              <a:r>
                <a:rPr lang="en-GB" sz="1000" dirty="0" smtClean="0">
                  <a:solidFill>
                    <a:srgbClr val="0000FF"/>
                  </a:solidFill>
                </a:rPr>
                <a:t>)</a:t>
              </a:r>
            </a:p>
            <a:p>
              <a:r>
                <a:rPr lang="en-GB" sz="1000" dirty="0" err="1" smtClean="0">
                  <a:solidFill>
                    <a:srgbClr val="0000FF"/>
                  </a:solidFill>
                </a:rPr>
                <a:t>this.Controls.Remove</a:t>
              </a:r>
              <a:r>
                <a:rPr lang="en-GB" sz="1000" dirty="0" smtClean="0">
                  <a:solidFill>
                    <a:srgbClr val="0000FF"/>
                  </a:solidFill>
                </a:rPr>
                <a:t>(</a:t>
              </a:r>
              <a:r>
                <a:rPr lang="en-GB" sz="1000" dirty="0" err="1" smtClean="0">
                  <a:solidFill>
                    <a:srgbClr val="0000FF"/>
                  </a:solidFill>
                </a:rPr>
                <a:t>next.LinkButton</a:t>
              </a:r>
              <a:r>
                <a:rPr lang="en-GB" sz="1000" dirty="0" smtClean="0">
                  <a:solidFill>
                    <a:srgbClr val="0000FF"/>
                  </a:solidFill>
                </a:rPr>
                <a:t>)</a:t>
              </a:r>
            </a:p>
            <a:p>
              <a:r>
                <a:rPr lang="en-GB" sz="1000" dirty="0" smtClean="0"/>
                <a:t>Remove label and link button from elements collection</a:t>
              </a:r>
              <a:endParaRPr lang="en-US" sz="1000" dirty="0"/>
            </a:p>
          </p:txBody>
        </p:sp>
      </p:grpSp>
      <p:grpSp>
        <p:nvGrpSpPr>
          <p:cNvPr id="151" name="Group 150"/>
          <p:cNvGrpSpPr/>
          <p:nvPr/>
        </p:nvGrpSpPr>
        <p:grpSpPr>
          <a:xfrm>
            <a:off x="5143504" y="357186"/>
            <a:ext cx="1285884" cy="6643710"/>
            <a:chOff x="5143504" y="71414"/>
            <a:chExt cx="1285884" cy="6643710"/>
          </a:xfrm>
        </p:grpSpPr>
        <p:grpSp>
          <p:nvGrpSpPr>
            <p:cNvPr id="2" name="Group 70"/>
            <p:cNvGrpSpPr/>
            <p:nvPr/>
          </p:nvGrpSpPr>
          <p:grpSpPr>
            <a:xfrm>
              <a:off x="5143504" y="71414"/>
              <a:ext cx="1285884" cy="6643710"/>
              <a:chOff x="7572396" y="357166"/>
              <a:chExt cx="1285884" cy="6643710"/>
            </a:xfrm>
          </p:grpSpPr>
          <p:sp>
            <p:nvSpPr>
              <p:cNvPr id="51" name="Round Diagonal Corner Rectangle 50"/>
              <p:cNvSpPr/>
              <p:nvPr/>
            </p:nvSpPr>
            <p:spPr>
              <a:xfrm>
                <a:off x="7572396"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GB" sz="1000" dirty="0" smtClean="0">
                  <a:solidFill>
                    <a:schemeClr val="tx1"/>
                  </a:solidFill>
                </a:endParaRPr>
              </a:p>
              <a:p>
                <a:pPr algn="ctr"/>
                <a:r>
                  <a:rPr lang="en-GB" sz="1000" dirty="0" err="1" smtClean="0">
                    <a:solidFill>
                      <a:schemeClr val="tx1"/>
                    </a:solidFill>
                  </a:rPr>
                  <a:t>ItemSeparator</a:t>
                </a:r>
                <a:endParaRPr lang="en-US" sz="1000" dirty="0">
                  <a:solidFill>
                    <a:schemeClr val="tx1"/>
                  </a:solidFill>
                </a:endParaRPr>
              </a:p>
            </p:txBody>
          </p:sp>
          <p:cxnSp>
            <p:nvCxnSpPr>
              <p:cNvPr id="52" name="Straight Connector 5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50" name="Rectangle 149"/>
            <p:cNvSpPr/>
            <p:nvPr/>
          </p:nvSpPr>
          <p:spPr>
            <a:xfrm flipH="1">
              <a:off x="5786446" y="2000220"/>
              <a:ext cx="71438" cy="2857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7" name="Group 70"/>
          <p:cNvGrpSpPr/>
          <p:nvPr/>
        </p:nvGrpSpPr>
        <p:grpSpPr>
          <a:xfrm>
            <a:off x="3214678" y="357186"/>
            <a:ext cx="1285884" cy="6643710"/>
            <a:chOff x="7572396" y="357166"/>
            <a:chExt cx="1285884" cy="6643710"/>
          </a:xfrm>
        </p:grpSpPr>
        <p:sp>
          <p:nvSpPr>
            <p:cNvPr id="65" name="Round Diagonal Corner Rectangle 64"/>
            <p:cNvSpPr/>
            <p:nvPr/>
          </p:nvSpPr>
          <p:spPr>
            <a:xfrm>
              <a:off x="7572396"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GB" sz="1000" dirty="0" smtClean="0">
                <a:solidFill>
                  <a:schemeClr val="tx1"/>
                </a:solidFill>
              </a:endParaRPr>
            </a:p>
            <a:p>
              <a:pPr algn="ctr"/>
              <a:r>
                <a:rPr lang="en-GB" sz="1000" dirty="0" err="1" smtClean="0">
                  <a:solidFill>
                    <a:schemeClr val="tx1"/>
                  </a:solidFill>
                </a:rPr>
                <a:t>ItemCollection</a:t>
              </a:r>
              <a:endParaRPr lang="en-US" sz="1000" dirty="0">
                <a:solidFill>
                  <a:schemeClr val="tx1"/>
                </a:solidFill>
              </a:endParaRPr>
            </a:p>
          </p:txBody>
        </p:sp>
        <p:cxnSp>
          <p:nvCxnSpPr>
            <p:cNvPr id="66" name="Straight Connector 65"/>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25" name="Group 155"/>
          <p:cNvGrpSpPr/>
          <p:nvPr/>
        </p:nvGrpSpPr>
        <p:grpSpPr>
          <a:xfrm>
            <a:off x="2000232" y="1643050"/>
            <a:ext cx="5822192" cy="462123"/>
            <a:chOff x="1928794" y="4538513"/>
            <a:chExt cx="5822192" cy="462123"/>
          </a:xfrm>
        </p:grpSpPr>
        <p:grpSp>
          <p:nvGrpSpPr>
            <p:cNvPr id="26" name="Group 154"/>
            <p:cNvGrpSpPr/>
            <p:nvPr/>
          </p:nvGrpSpPr>
          <p:grpSpPr>
            <a:xfrm>
              <a:off x="1928794" y="4538513"/>
              <a:ext cx="5786478" cy="247809"/>
              <a:chOff x="1928794" y="4538513"/>
              <a:chExt cx="5786478" cy="247809"/>
            </a:xfrm>
          </p:grpSpPr>
          <p:sp>
            <p:nvSpPr>
              <p:cNvPr id="116" name="TextBox 115"/>
              <p:cNvSpPr txBox="1"/>
              <p:nvPr/>
            </p:nvSpPr>
            <p:spPr>
              <a:xfrm>
                <a:off x="5857884" y="4538513"/>
                <a:ext cx="1785950" cy="246221"/>
              </a:xfrm>
              <a:prstGeom prst="rect">
                <a:avLst/>
              </a:prstGeom>
              <a:noFill/>
            </p:spPr>
            <p:txBody>
              <a:bodyPr wrap="square" rtlCol="0">
                <a:spAutoFit/>
              </a:bodyPr>
              <a:lstStyle/>
              <a:p>
                <a:pPr algn="r"/>
                <a:r>
                  <a:rPr lang="en-GB" sz="1000" dirty="0" err="1" smtClean="0"/>
                  <a:t>PreviousItemSeparator</a:t>
                </a:r>
                <a:endParaRPr lang="en-US" sz="1000" dirty="0"/>
              </a:p>
            </p:txBody>
          </p:sp>
          <p:cxnSp>
            <p:nvCxnSpPr>
              <p:cNvPr id="113" name="Straight Arrow Connector 112"/>
              <p:cNvCxnSpPr/>
              <p:nvPr/>
            </p:nvCxnSpPr>
            <p:spPr>
              <a:xfrm>
                <a:off x="1928794" y="4784734"/>
                <a:ext cx="5786478"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27" name="Group 145"/>
            <p:cNvGrpSpPr/>
            <p:nvPr/>
          </p:nvGrpSpPr>
          <p:grpSpPr>
            <a:xfrm>
              <a:off x="1928794" y="4752827"/>
              <a:ext cx="5822192" cy="247809"/>
              <a:chOff x="1928794" y="5040167"/>
              <a:chExt cx="5822192" cy="247809"/>
            </a:xfrm>
          </p:grpSpPr>
          <p:cxnSp>
            <p:nvCxnSpPr>
              <p:cNvPr id="111" name="Straight Arrow Connector 110"/>
              <p:cNvCxnSpPr/>
              <p:nvPr/>
            </p:nvCxnSpPr>
            <p:spPr>
              <a:xfrm rot="5400000">
                <a:off x="4839096" y="2376086"/>
                <a:ext cx="1588" cy="5822192"/>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143636" y="5040167"/>
                <a:ext cx="1428760" cy="246221"/>
              </a:xfrm>
              <a:prstGeom prst="rect">
                <a:avLst/>
              </a:prstGeom>
              <a:noFill/>
            </p:spPr>
            <p:txBody>
              <a:bodyPr wrap="square" rtlCol="0">
                <a:spAutoFit/>
              </a:bodyPr>
              <a:lstStyle/>
              <a:p>
                <a:pPr algn="r"/>
                <a:r>
                  <a:rPr lang="en-GB" sz="1000" dirty="0" smtClean="0"/>
                  <a:t>separator</a:t>
                </a:r>
                <a:endParaRPr lang="en-US" sz="1000" dirty="0"/>
              </a:p>
            </p:txBody>
          </p:sp>
        </p:grpSp>
      </p:grpSp>
      <p:sp>
        <p:nvSpPr>
          <p:cNvPr id="132" name="Rectangle 131"/>
          <p:cNvSpPr/>
          <p:nvPr/>
        </p:nvSpPr>
        <p:spPr>
          <a:xfrm flipH="1">
            <a:off x="7786700" y="1466797"/>
            <a:ext cx="71447" cy="23908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1" name="TextBox 80"/>
          <p:cNvSpPr txBox="1"/>
          <p:nvPr/>
        </p:nvSpPr>
        <p:spPr>
          <a:xfrm>
            <a:off x="0" y="0"/>
            <a:ext cx="3000396" cy="276999"/>
          </a:xfrm>
          <a:prstGeom prst="rect">
            <a:avLst/>
          </a:prstGeom>
          <a:noFill/>
        </p:spPr>
        <p:txBody>
          <a:bodyPr wrap="square" rtlCol="0">
            <a:spAutoFit/>
          </a:bodyPr>
          <a:lstStyle/>
          <a:p>
            <a:pPr algn="ctr"/>
            <a:r>
              <a:rPr lang="en-GB" sz="1200" dirty="0" err="1" smtClean="0"/>
              <a:t>Smart.Platform.Web.UI.WebControls</a:t>
            </a:r>
            <a:endParaRPr lang="en-US" sz="12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p:nvPr/>
        </p:nvGrpSpPr>
        <p:grpSpPr>
          <a:xfrm>
            <a:off x="-71470" y="814332"/>
            <a:ext cx="2000264" cy="3471944"/>
            <a:chOff x="-571536" y="3100327"/>
            <a:chExt cx="2000264" cy="3471944"/>
          </a:xfrm>
        </p:grpSpPr>
        <p:grpSp>
          <p:nvGrpSpPr>
            <p:cNvPr id="3" name="Group 259"/>
            <p:cNvGrpSpPr/>
            <p:nvPr/>
          </p:nvGrpSpPr>
          <p:grpSpPr>
            <a:xfrm>
              <a:off x="-571536" y="3100327"/>
              <a:ext cx="2000264" cy="449522"/>
              <a:chOff x="-500098" y="853844"/>
              <a:chExt cx="2000264" cy="449522"/>
            </a:xfrm>
          </p:grpSpPr>
          <p:cxnSp>
            <p:nvCxnSpPr>
              <p:cNvPr id="97" name="Straight Arrow Connector 96"/>
              <p:cNvCxnSpPr/>
              <p:nvPr/>
            </p:nvCxnSpPr>
            <p:spPr>
              <a:xfrm>
                <a:off x="142844" y="130336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500098" y="853844"/>
                <a:ext cx="2000264" cy="400110"/>
              </a:xfrm>
              <a:prstGeom prst="rect">
                <a:avLst/>
              </a:prstGeom>
              <a:noFill/>
            </p:spPr>
            <p:txBody>
              <a:bodyPr wrap="square" rtlCol="0">
                <a:spAutoFit/>
              </a:bodyPr>
              <a:lstStyle/>
              <a:p>
                <a:pPr algn="r"/>
                <a:r>
                  <a:rPr lang="en-GB" sz="1000" b="1" dirty="0" smtClean="0">
                    <a:solidFill>
                      <a:srgbClr val="0000FF"/>
                    </a:solidFill>
                  </a:rPr>
                  <a:t>Private:</a:t>
                </a:r>
                <a:r>
                  <a:rPr lang="en-GB" sz="1000" b="1" dirty="0" smtClean="0"/>
                  <a:t> </a:t>
                </a:r>
                <a:r>
                  <a:rPr lang="en-GB" sz="1000" b="1" dirty="0" err="1" smtClean="0"/>
                  <a:t>RefreshAfterItemClicked</a:t>
                </a:r>
                <a:r>
                  <a:rPr lang="en-GB" sz="1000" b="1" dirty="0" smtClean="0"/>
                  <a:t>(</a:t>
                </a:r>
              </a:p>
              <a:p>
                <a:pPr algn="r"/>
                <a:r>
                  <a:rPr lang="en-GB" sz="1000" dirty="0" err="1" smtClean="0"/>
                  <a:t>BreadCrumbMenuItem</a:t>
                </a:r>
                <a:r>
                  <a:rPr lang="en-GB" sz="1000" b="1" dirty="0" smtClean="0"/>
                  <a:t>)</a:t>
                </a:r>
                <a:endParaRPr lang="en-US" sz="1000" b="1" dirty="0"/>
              </a:p>
            </p:txBody>
          </p:sp>
        </p:grpSp>
        <p:cxnSp>
          <p:nvCxnSpPr>
            <p:cNvPr id="95" name="Straight Arrow Connector 94"/>
            <p:cNvCxnSpPr/>
            <p:nvPr/>
          </p:nvCxnSpPr>
          <p:spPr>
            <a:xfrm flipH="1">
              <a:off x="71406" y="6572270"/>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4" name="Group 82"/>
          <p:cNvGrpSpPr/>
          <p:nvPr/>
        </p:nvGrpSpPr>
        <p:grpSpPr>
          <a:xfrm>
            <a:off x="7072330" y="357186"/>
            <a:ext cx="1285884" cy="6643710"/>
            <a:chOff x="2643174" y="71414"/>
            <a:chExt cx="1285884" cy="6643710"/>
          </a:xfrm>
        </p:grpSpPr>
        <p:grpSp>
          <p:nvGrpSpPr>
            <p:cNvPr id="5" name="Group 70"/>
            <p:cNvGrpSpPr/>
            <p:nvPr/>
          </p:nvGrpSpPr>
          <p:grpSpPr>
            <a:xfrm>
              <a:off x="2643174" y="71414"/>
              <a:ext cx="1285884" cy="6643710"/>
              <a:chOff x="7572396" y="357166"/>
              <a:chExt cx="1285884" cy="6643710"/>
            </a:xfrm>
          </p:grpSpPr>
          <p:sp>
            <p:nvSpPr>
              <p:cNvPr id="56" name="Round Diagonal Corner Rectangle 55"/>
              <p:cNvSpPr/>
              <p:nvPr/>
            </p:nvSpPr>
            <p:spPr>
              <a:xfrm>
                <a:off x="7572396"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GB" sz="1000" dirty="0" smtClean="0">
                  <a:solidFill>
                    <a:schemeClr val="tx1"/>
                  </a:solidFill>
                </a:endParaRPr>
              </a:p>
              <a:p>
                <a:pPr algn="ctr"/>
                <a:r>
                  <a:rPr lang="en-GB" sz="1000" dirty="0" smtClean="0">
                    <a:solidFill>
                      <a:schemeClr val="tx1"/>
                    </a:solidFill>
                  </a:rPr>
                  <a:t>Item</a:t>
                </a:r>
                <a:endParaRPr lang="en-US" sz="1000" dirty="0">
                  <a:solidFill>
                    <a:schemeClr val="tx1"/>
                  </a:solidFill>
                </a:endParaRPr>
              </a:p>
            </p:txBody>
          </p:sp>
          <p:cxnSp>
            <p:nvCxnSpPr>
              <p:cNvPr id="60" name="Straight Connector 59"/>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55" name="Rectangle 54"/>
            <p:cNvSpPr/>
            <p:nvPr/>
          </p:nvSpPr>
          <p:spPr>
            <a:xfrm flipH="1">
              <a:off x="3286108" y="1000108"/>
              <a:ext cx="71445"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6" name="Group 119"/>
          <p:cNvGrpSpPr/>
          <p:nvPr/>
        </p:nvGrpSpPr>
        <p:grpSpPr>
          <a:xfrm>
            <a:off x="2000232" y="1100083"/>
            <a:ext cx="5715040" cy="460535"/>
            <a:chOff x="1500166" y="3959386"/>
            <a:chExt cx="5715040" cy="460535"/>
          </a:xfrm>
        </p:grpSpPr>
        <p:grpSp>
          <p:nvGrpSpPr>
            <p:cNvPr id="7" name="Group 118"/>
            <p:cNvGrpSpPr/>
            <p:nvPr/>
          </p:nvGrpSpPr>
          <p:grpSpPr>
            <a:xfrm>
              <a:off x="1500166" y="3959386"/>
              <a:ext cx="5715040" cy="255432"/>
              <a:chOff x="1500166" y="3959386"/>
              <a:chExt cx="5715040" cy="255432"/>
            </a:xfrm>
          </p:grpSpPr>
          <p:cxnSp>
            <p:nvCxnSpPr>
              <p:cNvPr id="96" name="Straight Arrow Connector 95"/>
              <p:cNvCxnSpPr/>
              <p:nvPr/>
            </p:nvCxnSpPr>
            <p:spPr>
              <a:xfrm>
                <a:off x="1500166" y="4213230"/>
                <a:ext cx="571504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5846872" y="3959386"/>
                <a:ext cx="1368334" cy="246221"/>
              </a:xfrm>
              <a:prstGeom prst="rect">
                <a:avLst/>
              </a:prstGeom>
              <a:noFill/>
            </p:spPr>
            <p:txBody>
              <a:bodyPr wrap="square" rtlCol="0">
                <a:spAutoFit/>
              </a:bodyPr>
              <a:lstStyle/>
              <a:p>
                <a:pPr algn="r"/>
                <a:r>
                  <a:rPr lang="en-GB" sz="1000" dirty="0" err="1" smtClean="0"/>
                  <a:t>NextItem</a:t>
                </a:r>
                <a:endParaRPr lang="en-US" sz="1000" dirty="0"/>
              </a:p>
            </p:txBody>
          </p:sp>
        </p:grpSp>
        <p:grpSp>
          <p:nvGrpSpPr>
            <p:cNvPr id="8" name="Group 117"/>
            <p:cNvGrpSpPr/>
            <p:nvPr/>
          </p:nvGrpSpPr>
          <p:grpSpPr>
            <a:xfrm>
              <a:off x="1500166" y="4173700"/>
              <a:ext cx="5715040" cy="246221"/>
              <a:chOff x="1500166" y="4346896"/>
              <a:chExt cx="5715040" cy="246221"/>
            </a:xfrm>
          </p:grpSpPr>
          <p:cxnSp>
            <p:nvCxnSpPr>
              <p:cNvPr id="93" name="Straight Arrow Connector 92"/>
              <p:cNvCxnSpPr/>
              <p:nvPr/>
            </p:nvCxnSpPr>
            <p:spPr>
              <a:xfrm rot="10800000" flipV="1">
                <a:off x="1500166" y="4561211"/>
                <a:ext cx="571504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5715008" y="4346896"/>
                <a:ext cx="1428760" cy="246221"/>
              </a:xfrm>
              <a:prstGeom prst="rect">
                <a:avLst/>
              </a:prstGeom>
              <a:noFill/>
            </p:spPr>
            <p:txBody>
              <a:bodyPr wrap="square" rtlCol="0">
                <a:spAutoFit/>
              </a:bodyPr>
              <a:lstStyle/>
              <a:p>
                <a:pPr algn="r"/>
                <a:r>
                  <a:rPr lang="en-GB" sz="1000" dirty="0" err="1" smtClean="0"/>
                  <a:t>nextItem</a:t>
                </a:r>
                <a:endParaRPr lang="en-US" sz="1000" dirty="0"/>
              </a:p>
            </p:txBody>
          </p:sp>
        </p:grpSp>
      </p:grpSp>
      <p:grpSp>
        <p:nvGrpSpPr>
          <p:cNvPr id="9" name="Group 89"/>
          <p:cNvGrpSpPr/>
          <p:nvPr/>
        </p:nvGrpSpPr>
        <p:grpSpPr>
          <a:xfrm>
            <a:off x="2071670" y="1600149"/>
            <a:ext cx="6000792" cy="2257480"/>
            <a:chOff x="1785918" y="2325523"/>
            <a:chExt cx="6000792" cy="2257480"/>
          </a:xfrm>
        </p:grpSpPr>
        <p:sp>
          <p:nvSpPr>
            <p:cNvPr id="101" name="Rectangle 100"/>
            <p:cNvSpPr/>
            <p:nvPr/>
          </p:nvSpPr>
          <p:spPr>
            <a:xfrm>
              <a:off x="1785918" y="2357429"/>
              <a:ext cx="6000792" cy="2225574"/>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1857356" y="2325523"/>
              <a:ext cx="2500330" cy="276999"/>
            </a:xfrm>
            <a:prstGeom prst="rect">
              <a:avLst/>
            </a:prstGeom>
            <a:noFill/>
          </p:spPr>
          <p:txBody>
            <a:bodyPr wrap="square" rtlCol="0">
              <a:spAutoFit/>
            </a:bodyPr>
            <a:lstStyle/>
            <a:p>
              <a:r>
                <a:rPr lang="en-GB" sz="1200" b="1" dirty="0" smtClean="0">
                  <a:solidFill>
                    <a:srgbClr val="00B050"/>
                  </a:solidFill>
                </a:rPr>
                <a:t>[WHILE </a:t>
              </a:r>
              <a:r>
                <a:rPr lang="en-GB" sz="1200" b="1" dirty="0" err="1" smtClean="0">
                  <a:solidFill>
                    <a:srgbClr val="00B050"/>
                  </a:solidFill>
                </a:rPr>
                <a:t>nextItem</a:t>
              </a:r>
              <a:r>
                <a:rPr lang="en-GB" sz="1200" b="1" dirty="0" smtClean="0">
                  <a:solidFill>
                    <a:srgbClr val="00B050"/>
                  </a:solidFill>
                </a:rPr>
                <a:t> != null LOOP]</a:t>
              </a:r>
              <a:endParaRPr lang="en-US" sz="1200" b="1" dirty="0" smtClean="0">
                <a:solidFill>
                  <a:srgbClr val="00B050"/>
                </a:solidFill>
              </a:endParaRPr>
            </a:p>
          </p:txBody>
        </p:sp>
      </p:grpSp>
      <p:grpSp>
        <p:nvGrpSpPr>
          <p:cNvPr id="11" name="Group 62"/>
          <p:cNvGrpSpPr/>
          <p:nvPr/>
        </p:nvGrpSpPr>
        <p:grpSpPr>
          <a:xfrm flipH="1" flipV="1">
            <a:off x="1714480" y="1743024"/>
            <a:ext cx="214314" cy="2114604"/>
            <a:chOff x="6000760" y="3666022"/>
            <a:chExt cx="223889" cy="264632"/>
          </a:xfrm>
        </p:grpSpPr>
        <p:cxnSp>
          <p:nvCxnSpPr>
            <p:cNvPr id="118" name="Straight Connector 117"/>
            <p:cNvCxnSpPr/>
            <p:nvPr/>
          </p:nvCxnSpPr>
          <p:spPr>
            <a:xfrm>
              <a:off x="6000760" y="3929066"/>
              <a:ext cx="214314" cy="1588"/>
            </a:xfrm>
            <a:prstGeom prst="line">
              <a:avLst/>
            </a:prstGeom>
            <a:ln>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rot="5400000" flipH="1" flipV="1">
              <a:off x="6093368" y="3798067"/>
              <a:ext cx="261739" cy="823"/>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6000761" y="3666022"/>
              <a:ext cx="214315" cy="1588"/>
            </a:xfrm>
            <a:prstGeom prst="straightConnector1">
              <a:avLst/>
            </a:prstGeom>
            <a:ln>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grpSp>
      <p:grpSp>
        <p:nvGrpSpPr>
          <p:cNvPr id="12" name="Group 125"/>
          <p:cNvGrpSpPr/>
          <p:nvPr/>
        </p:nvGrpSpPr>
        <p:grpSpPr>
          <a:xfrm>
            <a:off x="1142976" y="357186"/>
            <a:ext cx="1285884" cy="6643714"/>
            <a:chOff x="642910" y="71414"/>
            <a:chExt cx="1285884" cy="6643714"/>
          </a:xfrm>
        </p:grpSpPr>
        <p:grpSp>
          <p:nvGrpSpPr>
            <p:cNvPr id="13" name="Group 70"/>
            <p:cNvGrpSpPr/>
            <p:nvPr/>
          </p:nvGrpSpPr>
          <p:grpSpPr>
            <a:xfrm>
              <a:off x="642910" y="71414"/>
              <a:ext cx="1285884" cy="6643714"/>
              <a:chOff x="7429488" y="357166"/>
              <a:chExt cx="1285884" cy="6643714"/>
            </a:xfrm>
          </p:grpSpPr>
          <p:sp>
            <p:nvSpPr>
              <p:cNvPr id="131" name="Round Diagonal Corner Rectangle 130"/>
              <p:cNvSpPr/>
              <p:nvPr/>
            </p:nvSpPr>
            <p:spPr>
              <a:xfrm>
                <a:off x="7429488"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25" name="Rectangle 124"/>
            <p:cNvSpPr/>
            <p:nvPr/>
          </p:nvSpPr>
          <p:spPr>
            <a:xfrm flipH="1">
              <a:off x="1428728" y="928670"/>
              <a:ext cx="71438" cy="31432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4" name="Group 155"/>
          <p:cNvGrpSpPr/>
          <p:nvPr/>
        </p:nvGrpSpPr>
        <p:grpSpPr>
          <a:xfrm>
            <a:off x="2000232" y="3286124"/>
            <a:ext cx="5822192" cy="462123"/>
            <a:chOff x="1928794" y="4538513"/>
            <a:chExt cx="5822192" cy="462123"/>
          </a:xfrm>
        </p:grpSpPr>
        <p:grpSp>
          <p:nvGrpSpPr>
            <p:cNvPr id="15" name="Group 154"/>
            <p:cNvGrpSpPr/>
            <p:nvPr/>
          </p:nvGrpSpPr>
          <p:grpSpPr>
            <a:xfrm>
              <a:off x="1928794" y="4538513"/>
              <a:ext cx="5786478" cy="247809"/>
              <a:chOff x="1928794" y="4538513"/>
              <a:chExt cx="5786478" cy="247809"/>
            </a:xfrm>
          </p:grpSpPr>
          <p:cxnSp>
            <p:nvCxnSpPr>
              <p:cNvPr id="108" name="Straight Arrow Connector 107"/>
              <p:cNvCxnSpPr/>
              <p:nvPr/>
            </p:nvCxnSpPr>
            <p:spPr>
              <a:xfrm>
                <a:off x="1928794" y="4784734"/>
                <a:ext cx="5786478"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6275500" y="4538513"/>
                <a:ext cx="1368334" cy="246221"/>
              </a:xfrm>
              <a:prstGeom prst="rect">
                <a:avLst/>
              </a:prstGeom>
              <a:noFill/>
            </p:spPr>
            <p:txBody>
              <a:bodyPr wrap="square" rtlCol="0">
                <a:spAutoFit/>
              </a:bodyPr>
              <a:lstStyle/>
              <a:p>
                <a:pPr algn="r"/>
                <a:r>
                  <a:rPr lang="en-GB" sz="1000" dirty="0" err="1" smtClean="0"/>
                  <a:t>NextItem</a:t>
                </a:r>
                <a:endParaRPr lang="en-US" sz="1000" dirty="0"/>
              </a:p>
            </p:txBody>
          </p:sp>
        </p:grpSp>
        <p:grpSp>
          <p:nvGrpSpPr>
            <p:cNvPr id="16" name="Group 145"/>
            <p:cNvGrpSpPr/>
            <p:nvPr/>
          </p:nvGrpSpPr>
          <p:grpSpPr>
            <a:xfrm>
              <a:off x="1928794" y="4752827"/>
              <a:ext cx="5822192" cy="247809"/>
              <a:chOff x="1928794" y="5040167"/>
              <a:chExt cx="5822192" cy="247809"/>
            </a:xfrm>
          </p:grpSpPr>
          <p:cxnSp>
            <p:nvCxnSpPr>
              <p:cNvPr id="100" name="Straight Arrow Connector 99"/>
              <p:cNvCxnSpPr/>
              <p:nvPr/>
            </p:nvCxnSpPr>
            <p:spPr>
              <a:xfrm rot="5400000">
                <a:off x="4839096" y="2376086"/>
                <a:ext cx="1588" cy="5822192"/>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6143636" y="5040167"/>
                <a:ext cx="1428760" cy="246221"/>
              </a:xfrm>
              <a:prstGeom prst="rect">
                <a:avLst/>
              </a:prstGeom>
              <a:noFill/>
            </p:spPr>
            <p:txBody>
              <a:bodyPr wrap="square" rtlCol="0">
                <a:spAutoFit/>
              </a:bodyPr>
              <a:lstStyle/>
              <a:p>
                <a:pPr algn="r"/>
                <a:r>
                  <a:rPr lang="en-GB" sz="1000" dirty="0" err="1" smtClean="0"/>
                  <a:t>nextItem</a:t>
                </a:r>
                <a:endParaRPr lang="en-US" sz="1000" dirty="0"/>
              </a:p>
            </p:txBody>
          </p:sp>
        </p:grpSp>
      </p:grpSp>
      <p:grpSp>
        <p:nvGrpSpPr>
          <p:cNvPr id="17" name="Group 134"/>
          <p:cNvGrpSpPr/>
          <p:nvPr/>
        </p:nvGrpSpPr>
        <p:grpSpPr>
          <a:xfrm>
            <a:off x="2000232" y="2071678"/>
            <a:ext cx="3786214" cy="500065"/>
            <a:chOff x="2000232" y="2071678"/>
            <a:chExt cx="3786214" cy="500065"/>
          </a:xfrm>
        </p:grpSpPr>
        <p:grpSp>
          <p:nvGrpSpPr>
            <p:cNvPr id="18" name="Group 173"/>
            <p:cNvGrpSpPr/>
            <p:nvPr/>
          </p:nvGrpSpPr>
          <p:grpSpPr>
            <a:xfrm>
              <a:off x="2000232" y="2071678"/>
              <a:ext cx="3786214" cy="500065"/>
              <a:chOff x="1500166" y="1785926"/>
              <a:chExt cx="3786214" cy="500065"/>
            </a:xfrm>
          </p:grpSpPr>
          <p:grpSp>
            <p:nvGrpSpPr>
              <p:cNvPr id="19" name="Group 155"/>
              <p:cNvGrpSpPr/>
              <p:nvPr/>
            </p:nvGrpSpPr>
            <p:grpSpPr>
              <a:xfrm>
                <a:off x="1500166" y="1785926"/>
                <a:ext cx="3786214" cy="500065"/>
                <a:chOff x="1500166" y="3429001"/>
                <a:chExt cx="3786214" cy="500065"/>
              </a:xfrm>
            </p:grpSpPr>
            <p:grpSp>
              <p:nvGrpSpPr>
                <p:cNvPr id="20" name="Group 172"/>
                <p:cNvGrpSpPr/>
                <p:nvPr/>
              </p:nvGrpSpPr>
              <p:grpSpPr>
                <a:xfrm>
                  <a:off x="1500166" y="3429001"/>
                  <a:ext cx="3786214" cy="246221"/>
                  <a:chOff x="1500166" y="3429001"/>
                  <a:chExt cx="3786214" cy="246221"/>
                </a:xfrm>
              </p:grpSpPr>
              <p:cxnSp>
                <p:nvCxnSpPr>
                  <p:cNvPr id="128" name="Straight Arrow Connector 127"/>
                  <p:cNvCxnSpPr/>
                  <p:nvPr/>
                </p:nvCxnSpPr>
                <p:spPr>
                  <a:xfrm>
                    <a:off x="1500166" y="3643314"/>
                    <a:ext cx="378621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3857620" y="3429001"/>
                    <a:ext cx="1368334" cy="246221"/>
                  </a:xfrm>
                  <a:prstGeom prst="rect">
                    <a:avLst/>
                  </a:prstGeom>
                  <a:noFill/>
                </p:spPr>
                <p:txBody>
                  <a:bodyPr wrap="square" rtlCol="0">
                    <a:spAutoFit/>
                  </a:bodyPr>
                  <a:lstStyle/>
                  <a:p>
                    <a:pPr algn="r"/>
                    <a:r>
                      <a:rPr lang="en-GB" sz="1000" dirty="0" smtClean="0"/>
                      <a:t>Label</a:t>
                    </a:r>
                    <a:endParaRPr lang="en-US" sz="1000" dirty="0"/>
                  </a:p>
                </p:txBody>
              </p:sp>
            </p:grpSp>
            <p:sp>
              <p:nvSpPr>
                <p:cNvPr id="127" name="TextBox 126"/>
                <p:cNvSpPr txBox="1"/>
                <p:nvPr/>
              </p:nvSpPr>
              <p:spPr>
                <a:xfrm>
                  <a:off x="4418112" y="3682845"/>
                  <a:ext cx="796830" cy="246221"/>
                </a:xfrm>
                <a:prstGeom prst="rect">
                  <a:avLst/>
                </a:prstGeom>
                <a:noFill/>
              </p:spPr>
              <p:txBody>
                <a:bodyPr wrap="square" rtlCol="0">
                  <a:spAutoFit/>
                </a:bodyPr>
                <a:lstStyle/>
                <a:p>
                  <a:pPr algn="r"/>
                  <a:endParaRPr lang="en-US" sz="1000" dirty="0"/>
                </a:p>
              </p:txBody>
            </p:sp>
          </p:grpSp>
          <p:cxnSp>
            <p:nvCxnSpPr>
              <p:cNvPr id="121" name="Straight Arrow Connector 120"/>
              <p:cNvCxnSpPr/>
              <p:nvPr/>
            </p:nvCxnSpPr>
            <p:spPr>
              <a:xfrm rot="10800000">
                <a:off x="1500166" y="2214552"/>
                <a:ext cx="378621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sp>
          <p:nvSpPr>
            <p:cNvPr id="134" name="TextBox 133"/>
            <p:cNvSpPr txBox="1"/>
            <p:nvPr/>
          </p:nvSpPr>
          <p:spPr>
            <a:xfrm>
              <a:off x="4286248" y="2285992"/>
              <a:ext cx="1428760" cy="246221"/>
            </a:xfrm>
            <a:prstGeom prst="rect">
              <a:avLst/>
            </a:prstGeom>
            <a:noFill/>
          </p:spPr>
          <p:txBody>
            <a:bodyPr wrap="square" rtlCol="0">
              <a:spAutoFit/>
            </a:bodyPr>
            <a:lstStyle/>
            <a:p>
              <a:pPr algn="r"/>
              <a:r>
                <a:rPr lang="en-GB" sz="1000" dirty="0" smtClean="0"/>
                <a:t>String</a:t>
              </a:r>
              <a:endParaRPr lang="en-US" sz="1000" dirty="0"/>
            </a:p>
          </p:txBody>
        </p:sp>
      </p:grpSp>
      <p:grpSp>
        <p:nvGrpSpPr>
          <p:cNvPr id="21" name="Group 155"/>
          <p:cNvGrpSpPr/>
          <p:nvPr/>
        </p:nvGrpSpPr>
        <p:grpSpPr>
          <a:xfrm>
            <a:off x="2000232" y="2428868"/>
            <a:ext cx="5822192" cy="462123"/>
            <a:chOff x="1928794" y="4538513"/>
            <a:chExt cx="5822192" cy="462123"/>
          </a:xfrm>
        </p:grpSpPr>
        <p:grpSp>
          <p:nvGrpSpPr>
            <p:cNvPr id="22" name="Group 154"/>
            <p:cNvGrpSpPr/>
            <p:nvPr/>
          </p:nvGrpSpPr>
          <p:grpSpPr>
            <a:xfrm>
              <a:off x="1928794" y="4538513"/>
              <a:ext cx="5786478" cy="247809"/>
              <a:chOff x="1928794" y="4538513"/>
              <a:chExt cx="5786478" cy="247809"/>
            </a:xfrm>
          </p:grpSpPr>
          <p:cxnSp>
            <p:nvCxnSpPr>
              <p:cNvPr id="141" name="Straight Arrow Connector 140"/>
              <p:cNvCxnSpPr/>
              <p:nvPr/>
            </p:nvCxnSpPr>
            <p:spPr>
              <a:xfrm>
                <a:off x="1928794" y="4784734"/>
                <a:ext cx="5786478"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857884" y="4538513"/>
                <a:ext cx="1785950" cy="246221"/>
              </a:xfrm>
              <a:prstGeom prst="rect">
                <a:avLst/>
              </a:prstGeom>
              <a:noFill/>
            </p:spPr>
            <p:txBody>
              <a:bodyPr wrap="square" rtlCol="0">
                <a:spAutoFit/>
              </a:bodyPr>
              <a:lstStyle/>
              <a:p>
                <a:pPr algn="r"/>
                <a:r>
                  <a:rPr lang="en-GB" sz="1000" dirty="0" err="1" smtClean="0"/>
                  <a:t>LinkLabel</a:t>
                </a:r>
                <a:endParaRPr lang="en-US" sz="1000" dirty="0"/>
              </a:p>
            </p:txBody>
          </p:sp>
        </p:grpSp>
        <p:grpSp>
          <p:nvGrpSpPr>
            <p:cNvPr id="23" name="Group 145"/>
            <p:cNvGrpSpPr/>
            <p:nvPr/>
          </p:nvGrpSpPr>
          <p:grpSpPr>
            <a:xfrm>
              <a:off x="1928794" y="4752827"/>
              <a:ext cx="5822192" cy="247809"/>
              <a:chOff x="1928794" y="5040167"/>
              <a:chExt cx="5822192" cy="247809"/>
            </a:xfrm>
          </p:grpSpPr>
          <p:cxnSp>
            <p:nvCxnSpPr>
              <p:cNvPr id="139" name="Straight Arrow Connector 138"/>
              <p:cNvCxnSpPr/>
              <p:nvPr/>
            </p:nvCxnSpPr>
            <p:spPr>
              <a:xfrm rot="5400000">
                <a:off x="4839096" y="2376086"/>
                <a:ext cx="1588" cy="5822192"/>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6143636" y="5040167"/>
                <a:ext cx="1428760" cy="246221"/>
              </a:xfrm>
              <a:prstGeom prst="rect">
                <a:avLst/>
              </a:prstGeom>
              <a:noFill/>
            </p:spPr>
            <p:txBody>
              <a:bodyPr wrap="square" rtlCol="0">
                <a:spAutoFit/>
              </a:bodyPr>
              <a:lstStyle/>
              <a:p>
                <a:pPr algn="r"/>
                <a:r>
                  <a:rPr lang="en-GB" sz="1000" dirty="0" err="1" smtClean="0"/>
                  <a:t>LinkLabel</a:t>
                </a:r>
                <a:endParaRPr lang="en-US" sz="1000" dirty="0"/>
              </a:p>
            </p:txBody>
          </p:sp>
        </p:grpSp>
      </p:grpSp>
      <p:grpSp>
        <p:nvGrpSpPr>
          <p:cNvPr id="24" name="Group 74"/>
          <p:cNvGrpSpPr/>
          <p:nvPr/>
        </p:nvGrpSpPr>
        <p:grpSpPr>
          <a:xfrm>
            <a:off x="2000232" y="2928934"/>
            <a:ext cx="3429024" cy="553998"/>
            <a:chOff x="1500168" y="1071546"/>
            <a:chExt cx="3429024" cy="553998"/>
          </a:xfrm>
        </p:grpSpPr>
        <p:grpSp>
          <p:nvGrpSpPr>
            <p:cNvPr id="25" name="Group 62"/>
            <p:cNvGrpSpPr/>
            <p:nvPr/>
          </p:nvGrpSpPr>
          <p:grpSpPr>
            <a:xfrm flipH="1" flipV="1">
              <a:off x="1500168" y="1149466"/>
              <a:ext cx="215112" cy="353082"/>
              <a:chOff x="5999167" y="3741862"/>
              <a:chExt cx="215909" cy="236679"/>
            </a:xfrm>
          </p:grpSpPr>
          <p:cxnSp>
            <p:nvCxnSpPr>
              <p:cNvPr id="146" name="Straight Connector 145"/>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rot="5400000" flipH="1" flipV="1">
                <a:off x="5882030" y="3860589"/>
                <a:ext cx="235076" cy="801"/>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a:off x="6000762" y="3741862"/>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45" name="TextBox 144"/>
            <p:cNvSpPr txBox="1"/>
            <p:nvPr/>
          </p:nvSpPr>
          <p:spPr>
            <a:xfrm>
              <a:off x="1714480" y="1071546"/>
              <a:ext cx="3214712" cy="553998"/>
            </a:xfrm>
            <a:prstGeom prst="rect">
              <a:avLst/>
            </a:prstGeom>
            <a:noFill/>
          </p:spPr>
          <p:txBody>
            <a:bodyPr wrap="square" rtlCol="0">
              <a:spAutoFit/>
            </a:bodyPr>
            <a:lstStyle/>
            <a:p>
              <a:r>
                <a:rPr lang="en-GB" sz="1000" dirty="0" err="1" smtClean="0">
                  <a:solidFill>
                    <a:srgbClr val="0000FF"/>
                  </a:solidFill>
                </a:rPr>
                <a:t>this.Controls.Remove</a:t>
              </a:r>
              <a:r>
                <a:rPr lang="en-GB" sz="1000" dirty="0" smtClean="0">
                  <a:solidFill>
                    <a:srgbClr val="0000FF"/>
                  </a:solidFill>
                </a:rPr>
                <a:t>(</a:t>
              </a:r>
              <a:r>
                <a:rPr lang="en-GB" sz="1000" dirty="0" err="1" smtClean="0">
                  <a:solidFill>
                    <a:srgbClr val="0000FF"/>
                  </a:solidFill>
                </a:rPr>
                <a:t>next.PreviousItemSeparator.Label</a:t>
              </a:r>
              <a:r>
                <a:rPr lang="en-GB" sz="1000" dirty="0" smtClean="0">
                  <a:solidFill>
                    <a:srgbClr val="0000FF"/>
                  </a:solidFill>
                </a:rPr>
                <a:t>)</a:t>
              </a:r>
            </a:p>
            <a:p>
              <a:r>
                <a:rPr lang="en-GB" sz="1000" dirty="0" err="1" smtClean="0">
                  <a:solidFill>
                    <a:srgbClr val="0000FF"/>
                  </a:solidFill>
                </a:rPr>
                <a:t>this.Controls.Remove</a:t>
              </a:r>
              <a:r>
                <a:rPr lang="en-GB" sz="1000" dirty="0" smtClean="0">
                  <a:solidFill>
                    <a:srgbClr val="0000FF"/>
                  </a:solidFill>
                </a:rPr>
                <a:t>(</a:t>
              </a:r>
              <a:r>
                <a:rPr lang="en-GB" sz="1000" dirty="0" err="1" smtClean="0">
                  <a:solidFill>
                    <a:srgbClr val="0000FF"/>
                  </a:solidFill>
                </a:rPr>
                <a:t>next.LinkLabel</a:t>
              </a:r>
              <a:r>
                <a:rPr lang="en-GB" sz="1000" dirty="0" smtClean="0">
                  <a:solidFill>
                    <a:srgbClr val="0000FF"/>
                  </a:solidFill>
                </a:rPr>
                <a:t>)</a:t>
              </a:r>
            </a:p>
            <a:p>
              <a:r>
                <a:rPr lang="en-GB" sz="1000" dirty="0" smtClean="0"/>
                <a:t>Remove label and link label from elements collection</a:t>
              </a:r>
              <a:endParaRPr lang="en-US" sz="1000" dirty="0"/>
            </a:p>
          </p:txBody>
        </p:sp>
      </p:grpSp>
      <p:grpSp>
        <p:nvGrpSpPr>
          <p:cNvPr id="26" name="Group 150"/>
          <p:cNvGrpSpPr/>
          <p:nvPr/>
        </p:nvGrpSpPr>
        <p:grpSpPr>
          <a:xfrm>
            <a:off x="5143504" y="357186"/>
            <a:ext cx="1285884" cy="6643710"/>
            <a:chOff x="5143504" y="71414"/>
            <a:chExt cx="1285884" cy="6643710"/>
          </a:xfrm>
        </p:grpSpPr>
        <p:grpSp>
          <p:nvGrpSpPr>
            <p:cNvPr id="27" name="Group 70"/>
            <p:cNvGrpSpPr/>
            <p:nvPr/>
          </p:nvGrpSpPr>
          <p:grpSpPr>
            <a:xfrm>
              <a:off x="5143504" y="71414"/>
              <a:ext cx="1285884" cy="6643710"/>
              <a:chOff x="7572396" y="357166"/>
              <a:chExt cx="1285884" cy="6643710"/>
            </a:xfrm>
          </p:grpSpPr>
          <p:sp>
            <p:nvSpPr>
              <p:cNvPr id="51" name="Round Diagonal Corner Rectangle 50"/>
              <p:cNvSpPr/>
              <p:nvPr/>
            </p:nvSpPr>
            <p:spPr>
              <a:xfrm>
                <a:off x="7572396"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GB" sz="1000" dirty="0" smtClean="0">
                  <a:solidFill>
                    <a:schemeClr val="tx1"/>
                  </a:solidFill>
                </a:endParaRPr>
              </a:p>
              <a:p>
                <a:pPr algn="ctr"/>
                <a:r>
                  <a:rPr lang="en-GB" sz="1000" dirty="0" err="1" smtClean="0">
                    <a:solidFill>
                      <a:schemeClr val="tx1"/>
                    </a:solidFill>
                  </a:rPr>
                  <a:t>ItemSeparator</a:t>
                </a:r>
                <a:endParaRPr lang="en-US" sz="1000" dirty="0">
                  <a:solidFill>
                    <a:schemeClr val="tx1"/>
                  </a:solidFill>
                </a:endParaRPr>
              </a:p>
            </p:txBody>
          </p:sp>
          <p:cxnSp>
            <p:nvCxnSpPr>
              <p:cNvPr id="52" name="Straight Connector 5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50" name="Rectangle 149"/>
            <p:cNvSpPr/>
            <p:nvPr/>
          </p:nvSpPr>
          <p:spPr>
            <a:xfrm flipH="1">
              <a:off x="5786446" y="2000220"/>
              <a:ext cx="71438" cy="2857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29" name="Group 70"/>
          <p:cNvGrpSpPr/>
          <p:nvPr/>
        </p:nvGrpSpPr>
        <p:grpSpPr>
          <a:xfrm>
            <a:off x="3214678" y="357186"/>
            <a:ext cx="1285884" cy="6643710"/>
            <a:chOff x="7572396" y="357166"/>
            <a:chExt cx="1285884" cy="6643710"/>
          </a:xfrm>
        </p:grpSpPr>
        <p:sp>
          <p:nvSpPr>
            <p:cNvPr id="65" name="Round Diagonal Corner Rectangle 64"/>
            <p:cNvSpPr/>
            <p:nvPr/>
          </p:nvSpPr>
          <p:spPr>
            <a:xfrm>
              <a:off x="7572396"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GB" sz="1000" dirty="0" smtClean="0">
                <a:solidFill>
                  <a:schemeClr val="tx1"/>
                </a:solidFill>
              </a:endParaRPr>
            </a:p>
            <a:p>
              <a:pPr algn="ctr"/>
              <a:r>
                <a:rPr lang="en-GB" sz="1000" dirty="0" err="1" smtClean="0">
                  <a:solidFill>
                    <a:schemeClr val="tx1"/>
                  </a:solidFill>
                </a:rPr>
                <a:t>ItemCollection</a:t>
              </a:r>
              <a:endParaRPr lang="en-US" sz="1000" dirty="0">
                <a:solidFill>
                  <a:schemeClr val="tx1"/>
                </a:solidFill>
              </a:endParaRPr>
            </a:p>
          </p:txBody>
        </p:sp>
        <p:cxnSp>
          <p:nvCxnSpPr>
            <p:cNvPr id="66" name="Straight Connector 65"/>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30" name="Group 155"/>
          <p:cNvGrpSpPr/>
          <p:nvPr/>
        </p:nvGrpSpPr>
        <p:grpSpPr>
          <a:xfrm>
            <a:off x="2000232" y="1643050"/>
            <a:ext cx="5822192" cy="462123"/>
            <a:chOff x="1928794" y="4538513"/>
            <a:chExt cx="5822192" cy="462123"/>
          </a:xfrm>
        </p:grpSpPr>
        <p:grpSp>
          <p:nvGrpSpPr>
            <p:cNvPr id="31" name="Group 154"/>
            <p:cNvGrpSpPr/>
            <p:nvPr/>
          </p:nvGrpSpPr>
          <p:grpSpPr>
            <a:xfrm>
              <a:off x="1928794" y="4538513"/>
              <a:ext cx="5786478" cy="247809"/>
              <a:chOff x="1928794" y="4538513"/>
              <a:chExt cx="5786478" cy="247809"/>
            </a:xfrm>
          </p:grpSpPr>
          <p:sp>
            <p:nvSpPr>
              <p:cNvPr id="116" name="TextBox 115"/>
              <p:cNvSpPr txBox="1"/>
              <p:nvPr/>
            </p:nvSpPr>
            <p:spPr>
              <a:xfrm>
                <a:off x="5857884" y="4538513"/>
                <a:ext cx="1785950" cy="246221"/>
              </a:xfrm>
              <a:prstGeom prst="rect">
                <a:avLst/>
              </a:prstGeom>
              <a:noFill/>
            </p:spPr>
            <p:txBody>
              <a:bodyPr wrap="square" rtlCol="0">
                <a:spAutoFit/>
              </a:bodyPr>
              <a:lstStyle/>
              <a:p>
                <a:pPr algn="r"/>
                <a:r>
                  <a:rPr lang="en-GB" sz="1000" dirty="0" err="1" smtClean="0"/>
                  <a:t>PreviousItemSeparator</a:t>
                </a:r>
                <a:endParaRPr lang="en-US" sz="1000" dirty="0"/>
              </a:p>
            </p:txBody>
          </p:sp>
          <p:cxnSp>
            <p:nvCxnSpPr>
              <p:cNvPr id="113" name="Straight Arrow Connector 112"/>
              <p:cNvCxnSpPr/>
              <p:nvPr/>
            </p:nvCxnSpPr>
            <p:spPr>
              <a:xfrm>
                <a:off x="1928794" y="4784734"/>
                <a:ext cx="5786478"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32" name="Group 145"/>
            <p:cNvGrpSpPr/>
            <p:nvPr/>
          </p:nvGrpSpPr>
          <p:grpSpPr>
            <a:xfrm>
              <a:off x="1928794" y="4752827"/>
              <a:ext cx="5822192" cy="247809"/>
              <a:chOff x="1928794" y="5040167"/>
              <a:chExt cx="5822192" cy="247809"/>
            </a:xfrm>
          </p:grpSpPr>
          <p:cxnSp>
            <p:nvCxnSpPr>
              <p:cNvPr id="111" name="Straight Arrow Connector 110"/>
              <p:cNvCxnSpPr/>
              <p:nvPr/>
            </p:nvCxnSpPr>
            <p:spPr>
              <a:xfrm rot="5400000">
                <a:off x="4839096" y="2376086"/>
                <a:ext cx="1588" cy="5822192"/>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143636" y="5040167"/>
                <a:ext cx="1428760" cy="246221"/>
              </a:xfrm>
              <a:prstGeom prst="rect">
                <a:avLst/>
              </a:prstGeom>
              <a:noFill/>
            </p:spPr>
            <p:txBody>
              <a:bodyPr wrap="square" rtlCol="0">
                <a:spAutoFit/>
              </a:bodyPr>
              <a:lstStyle/>
              <a:p>
                <a:pPr algn="r"/>
                <a:r>
                  <a:rPr lang="en-GB" sz="1000" dirty="0" smtClean="0"/>
                  <a:t>separator</a:t>
                </a:r>
                <a:endParaRPr lang="en-US" sz="1000" dirty="0"/>
              </a:p>
            </p:txBody>
          </p:sp>
        </p:grpSp>
      </p:grpSp>
      <p:sp>
        <p:nvSpPr>
          <p:cNvPr id="132" name="Rectangle 131"/>
          <p:cNvSpPr/>
          <p:nvPr/>
        </p:nvSpPr>
        <p:spPr>
          <a:xfrm flipH="1">
            <a:off x="7786700" y="1466797"/>
            <a:ext cx="71447" cy="23193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2" name="TextBox 81"/>
          <p:cNvSpPr txBox="1"/>
          <p:nvPr/>
        </p:nvSpPr>
        <p:spPr>
          <a:xfrm>
            <a:off x="0" y="0"/>
            <a:ext cx="3000396" cy="276999"/>
          </a:xfrm>
          <a:prstGeom prst="rect">
            <a:avLst/>
          </a:prstGeom>
          <a:noFill/>
        </p:spPr>
        <p:txBody>
          <a:bodyPr wrap="square" rtlCol="0">
            <a:spAutoFit/>
          </a:bodyPr>
          <a:lstStyle/>
          <a:p>
            <a:pPr algn="ctr"/>
            <a:r>
              <a:rPr lang="en-GB" sz="1200" dirty="0" err="1" smtClean="0"/>
              <a:t>Smart.Platform.Windows.Forms</a:t>
            </a:r>
            <a:endParaRPr lang="en-US" sz="1200" dirty="0"/>
          </a:p>
        </p:txBody>
      </p:sp>
      <p:grpSp>
        <p:nvGrpSpPr>
          <p:cNvPr id="83" name="Group 91"/>
          <p:cNvGrpSpPr/>
          <p:nvPr/>
        </p:nvGrpSpPr>
        <p:grpSpPr>
          <a:xfrm>
            <a:off x="2000232" y="3968597"/>
            <a:ext cx="2071702" cy="246221"/>
            <a:chOff x="1500168" y="1142984"/>
            <a:chExt cx="2071702" cy="246221"/>
          </a:xfrm>
        </p:grpSpPr>
        <p:grpSp>
          <p:nvGrpSpPr>
            <p:cNvPr id="84" name="Group 62"/>
            <p:cNvGrpSpPr/>
            <p:nvPr/>
          </p:nvGrpSpPr>
          <p:grpSpPr>
            <a:xfrm flipH="1" flipV="1">
              <a:off x="1500168" y="1149472"/>
              <a:ext cx="215112" cy="212551"/>
              <a:chOff x="5999167" y="3836063"/>
              <a:chExt cx="215909" cy="142478"/>
            </a:xfrm>
          </p:grpSpPr>
          <p:cxnSp>
            <p:nvCxnSpPr>
              <p:cNvPr id="86" name="Straight Connector 85"/>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flipH="1" flipV="1">
                <a:off x="5929127" y="3907690"/>
                <a:ext cx="140882" cy="802"/>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6000762" y="3836063"/>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85" name="TextBox 84"/>
            <p:cNvSpPr txBox="1"/>
            <p:nvPr/>
          </p:nvSpPr>
          <p:spPr>
            <a:xfrm>
              <a:off x="1714480" y="1142984"/>
              <a:ext cx="1857390" cy="246221"/>
            </a:xfrm>
            <a:prstGeom prst="rect">
              <a:avLst/>
            </a:prstGeom>
            <a:noFill/>
          </p:spPr>
          <p:txBody>
            <a:bodyPr wrap="square" rtlCol="0">
              <a:spAutoFit/>
            </a:bodyPr>
            <a:lstStyle/>
            <a:p>
              <a:r>
                <a:rPr lang="en-GB" sz="1000" dirty="0" err="1" smtClean="0"/>
                <a:t>ResetWidth</a:t>
              </a:r>
              <a:r>
                <a:rPr lang="en-GB" sz="1000" dirty="0" smtClean="0"/>
                <a:t>()</a:t>
              </a:r>
              <a:endParaRPr lang="en-US" sz="1000" dirty="0"/>
            </a:p>
          </p:txBody>
        </p:sp>
      </p:gr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89"/>
          <p:cNvGrpSpPr/>
          <p:nvPr/>
        </p:nvGrpSpPr>
        <p:grpSpPr>
          <a:xfrm>
            <a:off x="2285984" y="4857760"/>
            <a:ext cx="6000792" cy="1214446"/>
            <a:chOff x="1785918" y="2325523"/>
            <a:chExt cx="6000792" cy="1214446"/>
          </a:xfrm>
        </p:grpSpPr>
        <p:sp>
          <p:nvSpPr>
            <p:cNvPr id="189" name="Rectangle 188"/>
            <p:cNvSpPr/>
            <p:nvPr/>
          </p:nvSpPr>
          <p:spPr>
            <a:xfrm>
              <a:off x="1785918" y="2357429"/>
              <a:ext cx="6000792" cy="1182540"/>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p:cNvSpPr txBox="1"/>
            <p:nvPr/>
          </p:nvSpPr>
          <p:spPr>
            <a:xfrm>
              <a:off x="1857356" y="2325523"/>
              <a:ext cx="2500330" cy="276999"/>
            </a:xfrm>
            <a:prstGeom prst="rect">
              <a:avLst/>
            </a:prstGeom>
            <a:noFill/>
          </p:spPr>
          <p:txBody>
            <a:bodyPr wrap="square" rtlCol="0">
              <a:spAutoFit/>
            </a:bodyPr>
            <a:lstStyle/>
            <a:p>
              <a:r>
                <a:rPr lang="en-GB" sz="1200" b="1" dirty="0" smtClean="0">
                  <a:solidFill>
                    <a:srgbClr val="00B050"/>
                  </a:solidFill>
                </a:rPr>
                <a:t>[WHILE </a:t>
              </a:r>
              <a:r>
                <a:rPr lang="en-GB" sz="1200" b="1" dirty="0" err="1" smtClean="0">
                  <a:solidFill>
                    <a:srgbClr val="00B050"/>
                  </a:solidFill>
                </a:rPr>
                <a:t>nextItem</a:t>
              </a:r>
              <a:r>
                <a:rPr lang="en-GB" sz="1200" b="1" dirty="0" smtClean="0">
                  <a:solidFill>
                    <a:srgbClr val="00B050"/>
                  </a:solidFill>
                </a:rPr>
                <a:t> != null LOOP]</a:t>
              </a:r>
              <a:endParaRPr lang="en-US" sz="1200" b="1" dirty="0" smtClean="0">
                <a:solidFill>
                  <a:srgbClr val="00B050"/>
                </a:solidFill>
              </a:endParaRPr>
            </a:p>
          </p:txBody>
        </p:sp>
      </p:grpSp>
      <p:grpSp>
        <p:nvGrpSpPr>
          <p:cNvPr id="191" name="Group 62"/>
          <p:cNvGrpSpPr/>
          <p:nvPr/>
        </p:nvGrpSpPr>
        <p:grpSpPr>
          <a:xfrm flipH="1" flipV="1">
            <a:off x="1857356" y="5000635"/>
            <a:ext cx="214314" cy="1000133"/>
            <a:chOff x="6000760" y="3666022"/>
            <a:chExt cx="223889" cy="264632"/>
          </a:xfrm>
        </p:grpSpPr>
        <p:cxnSp>
          <p:nvCxnSpPr>
            <p:cNvPr id="192" name="Straight Connector 191"/>
            <p:cNvCxnSpPr/>
            <p:nvPr/>
          </p:nvCxnSpPr>
          <p:spPr>
            <a:xfrm>
              <a:off x="6000760" y="3929066"/>
              <a:ext cx="214314" cy="1588"/>
            </a:xfrm>
            <a:prstGeom prst="line">
              <a:avLst/>
            </a:prstGeom>
            <a:ln>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rot="5400000" flipH="1" flipV="1">
              <a:off x="6093368" y="3798067"/>
              <a:ext cx="261739" cy="823"/>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p:nvPr/>
          </p:nvCxnSpPr>
          <p:spPr>
            <a:xfrm>
              <a:off x="6000761" y="3666022"/>
              <a:ext cx="214315" cy="1588"/>
            </a:xfrm>
            <a:prstGeom prst="straightConnector1">
              <a:avLst/>
            </a:prstGeom>
            <a:ln>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grpSp>
      <p:grpSp>
        <p:nvGrpSpPr>
          <p:cNvPr id="2" name="Group 91"/>
          <p:cNvGrpSpPr/>
          <p:nvPr/>
        </p:nvGrpSpPr>
        <p:grpSpPr>
          <a:xfrm>
            <a:off x="71406" y="714356"/>
            <a:ext cx="2000264" cy="1043033"/>
            <a:chOff x="-571536" y="3100327"/>
            <a:chExt cx="2000264" cy="1043033"/>
          </a:xfrm>
        </p:grpSpPr>
        <p:grpSp>
          <p:nvGrpSpPr>
            <p:cNvPr id="3" name="Group 259"/>
            <p:cNvGrpSpPr/>
            <p:nvPr/>
          </p:nvGrpSpPr>
          <p:grpSpPr>
            <a:xfrm>
              <a:off x="-571536" y="3100327"/>
              <a:ext cx="2000264" cy="449522"/>
              <a:chOff x="-500098" y="853844"/>
              <a:chExt cx="2000264" cy="449522"/>
            </a:xfrm>
          </p:grpSpPr>
          <p:cxnSp>
            <p:nvCxnSpPr>
              <p:cNvPr id="97" name="Straight Arrow Connector 96"/>
              <p:cNvCxnSpPr/>
              <p:nvPr/>
            </p:nvCxnSpPr>
            <p:spPr>
              <a:xfrm>
                <a:off x="142844" y="130336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500098" y="853844"/>
                <a:ext cx="2000264" cy="400110"/>
              </a:xfrm>
              <a:prstGeom prst="rect">
                <a:avLst/>
              </a:prstGeom>
              <a:noFill/>
            </p:spPr>
            <p:txBody>
              <a:bodyPr wrap="square" rtlCol="0">
                <a:spAutoFit/>
              </a:bodyPr>
              <a:lstStyle/>
              <a:p>
                <a:pPr algn="r"/>
                <a:r>
                  <a:rPr lang="en-GB" sz="1000" b="1" dirty="0" smtClean="0">
                    <a:solidFill>
                      <a:srgbClr val="0000FF"/>
                    </a:solidFill>
                  </a:rPr>
                  <a:t>Private:</a:t>
                </a:r>
                <a:r>
                  <a:rPr lang="en-GB" sz="1000" b="1" dirty="0" smtClean="0"/>
                  <a:t> </a:t>
                </a:r>
                <a:r>
                  <a:rPr lang="en-GB" sz="1000" b="1" dirty="0" err="1" smtClean="0"/>
                  <a:t>RefreshAfterItemAdded</a:t>
                </a:r>
                <a:r>
                  <a:rPr lang="en-GB" sz="1000" b="1" dirty="0" smtClean="0"/>
                  <a:t>(</a:t>
                </a:r>
              </a:p>
              <a:p>
                <a:pPr algn="r"/>
                <a:r>
                  <a:rPr lang="en-GB" sz="1000" dirty="0" err="1" smtClean="0"/>
                  <a:t>BreadCrumbMenuItem</a:t>
                </a:r>
                <a:r>
                  <a:rPr lang="en-GB" sz="1000" b="1" dirty="0" smtClean="0"/>
                  <a:t>)</a:t>
                </a:r>
                <a:endParaRPr lang="en-US" sz="1000" b="1" dirty="0"/>
              </a:p>
            </p:txBody>
          </p:sp>
        </p:grpSp>
        <p:cxnSp>
          <p:nvCxnSpPr>
            <p:cNvPr id="95" name="Straight Arrow Connector 94"/>
            <p:cNvCxnSpPr/>
            <p:nvPr/>
          </p:nvCxnSpPr>
          <p:spPr>
            <a:xfrm flipH="1">
              <a:off x="71406" y="4143359"/>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26" name="Group 70"/>
          <p:cNvGrpSpPr/>
          <p:nvPr/>
        </p:nvGrpSpPr>
        <p:grpSpPr>
          <a:xfrm>
            <a:off x="5286380" y="357186"/>
            <a:ext cx="1285884" cy="6643710"/>
            <a:chOff x="7572396" y="357166"/>
            <a:chExt cx="1285884" cy="6643710"/>
          </a:xfrm>
        </p:grpSpPr>
        <p:sp>
          <p:nvSpPr>
            <p:cNvPr id="51" name="Round Diagonal Corner Rectangle 50"/>
            <p:cNvSpPr/>
            <p:nvPr/>
          </p:nvSpPr>
          <p:spPr>
            <a:xfrm>
              <a:off x="7572396"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GB" sz="1000" dirty="0" smtClean="0">
                <a:solidFill>
                  <a:schemeClr val="tx1"/>
                </a:solidFill>
              </a:endParaRPr>
            </a:p>
            <a:p>
              <a:pPr algn="ctr"/>
              <a:r>
                <a:rPr lang="en-GB" sz="1000" dirty="0" err="1" smtClean="0">
                  <a:solidFill>
                    <a:schemeClr val="tx1"/>
                  </a:solidFill>
                </a:rPr>
                <a:t>ItemSeparator</a:t>
              </a:r>
              <a:endParaRPr lang="en-US" sz="1000" dirty="0">
                <a:solidFill>
                  <a:schemeClr val="tx1"/>
                </a:solidFill>
              </a:endParaRPr>
            </a:p>
          </p:txBody>
        </p:sp>
        <p:cxnSp>
          <p:nvCxnSpPr>
            <p:cNvPr id="52" name="Straight Connector 5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27" name="Group 70"/>
          <p:cNvGrpSpPr/>
          <p:nvPr/>
        </p:nvGrpSpPr>
        <p:grpSpPr>
          <a:xfrm>
            <a:off x="3357554" y="357186"/>
            <a:ext cx="1285884" cy="6643710"/>
            <a:chOff x="7572396" y="357166"/>
            <a:chExt cx="1285884" cy="6643710"/>
          </a:xfrm>
        </p:grpSpPr>
        <p:sp>
          <p:nvSpPr>
            <p:cNvPr id="65" name="Round Diagonal Corner Rectangle 64"/>
            <p:cNvSpPr/>
            <p:nvPr/>
          </p:nvSpPr>
          <p:spPr>
            <a:xfrm>
              <a:off x="7572396"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GB" sz="1000" dirty="0" smtClean="0">
                <a:solidFill>
                  <a:schemeClr val="tx1"/>
                </a:solidFill>
              </a:endParaRPr>
            </a:p>
            <a:p>
              <a:pPr algn="ctr"/>
              <a:r>
                <a:rPr lang="en-GB" sz="1000" dirty="0" err="1" smtClean="0">
                  <a:solidFill>
                    <a:schemeClr val="tx1"/>
                  </a:solidFill>
                </a:rPr>
                <a:t>ItemCollection</a:t>
              </a:r>
              <a:endParaRPr lang="en-US" sz="1000" dirty="0">
                <a:solidFill>
                  <a:schemeClr val="tx1"/>
                </a:solidFill>
              </a:endParaRPr>
            </a:p>
          </p:txBody>
        </p:sp>
        <p:cxnSp>
          <p:nvCxnSpPr>
            <p:cNvPr id="66" name="Straight Connector 65"/>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142876" y="0"/>
            <a:ext cx="3000396" cy="276999"/>
          </a:xfrm>
          <a:prstGeom prst="rect">
            <a:avLst/>
          </a:prstGeom>
          <a:noFill/>
        </p:spPr>
        <p:txBody>
          <a:bodyPr wrap="square" rtlCol="0">
            <a:spAutoFit/>
          </a:bodyPr>
          <a:lstStyle/>
          <a:p>
            <a:pPr algn="ctr"/>
            <a:r>
              <a:rPr lang="en-GB" sz="1200" dirty="0" err="1" smtClean="0"/>
              <a:t>Smart.Platform.Windows.Forms</a:t>
            </a:r>
            <a:endParaRPr lang="en-US" sz="1200" dirty="0"/>
          </a:p>
        </p:txBody>
      </p:sp>
      <p:grpSp>
        <p:nvGrpSpPr>
          <p:cNvPr id="104" name="Group 103"/>
          <p:cNvGrpSpPr/>
          <p:nvPr/>
        </p:nvGrpSpPr>
        <p:grpSpPr>
          <a:xfrm>
            <a:off x="2143108" y="1185884"/>
            <a:ext cx="2071702" cy="553998"/>
            <a:chOff x="2000232" y="1285860"/>
            <a:chExt cx="2071702" cy="553998"/>
          </a:xfrm>
        </p:grpSpPr>
        <p:grpSp>
          <p:nvGrpSpPr>
            <p:cNvPr id="84" name="Group 62"/>
            <p:cNvGrpSpPr/>
            <p:nvPr/>
          </p:nvGrpSpPr>
          <p:grpSpPr>
            <a:xfrm flipH="1" flipV="1">
              <a:off x="2000232" y="1292347"/>
              <a:ext cx="214314" cy="493578"/>
              <a:chOff x="5999167" y="3836063"/>
              <a:chExt cx="215909" cy="142478"/>
            </a:xfrm>
          </p:grpSpPr>
          <p:cxnSp>
            <p:nvCxnSpPr>
              <p:cNvPr id="90" name="Straight Connector 89"/>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flipH="1" flipV="1">
                <a:off x="5929127" y="3907690"/>
                <a:ext cx="140882" cy="802"/>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000762" y="3836063"/>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89" name="TextBox 88"/>
            <p:cNvSpPr txBox="1"/>
            <p:nvPr/>
          </p:nvSpPr>
          <p:spPr>
            <a:xfrm>
              <a:off x="2214544" y="1285860"/>
              <a:ext cx="1857390" cy="553998"/>
            </a:xfrm>
            <a:prstGeom prst="rect">
              <a:avLst/>
            </a:prstGeom>
            <a:noFill/>
          </p:spPr>
          <p:txBody>
            <a:bodyPr wrap="square" rtlCol="0">
              <a:spAutoFit/>
            </a:bodyPr>
            <a:lstStyle/>
            <a:p>
              <a:r>
                <a:rPr lang="en-GB" sz="1000" dirty="0" err="1" smtClean="0"/>
                <a:t>AddSeparatorControl</a:t>
              </a:r>
              <a:r>
                <a:rPr lang="en-GB" sz="1000" dirty="0" smtClean="0"/>
                <a:t>(item)</a:t>
              </a:r>
            </a:p>
            <a:p>
              <a:r>
                <a:rPr lang="en-GB" sz="1000" dirty="0" err="1" smtClean="0"/>
                <a:t>AddItemControl</a:t>
              </a:r>
              <a:r>
                <a:rPr lang="en-GB" sz="1000" dirty="0" smtClean="0"/>
                <a:t>(item)</a:t>
              </a:r>
            </a:p>
            <a:p>
              <a:r>
                <a:rPr lang="en-GB" sz="1000" dirty="0" err="1" smtClean="0"/>
                <a:t>ResetWidth</a:t>
              </a:r>
              <a:r>
                <a:rPr lang="en-GB" sz="1000" dirty="0" smtClean="0"/>
                <a:t>()</a:t>
              </a:r>
              <a:endParaRPr lang="en-US" sz="1000" dirty="0"/>
            </a:p>
          </p:txBody>
        </p:sp>
      </p:grpSp>
      <p:grpSp>
        <p:nvGrpSpPr>
          <p:cNvPr id="105" name="Group 91"/>
          <p:cNvGrpSpPr/>
          <p:nvPr/>
        </p:nvGrpSpPr>
        <p:grpSpPr>
          <a:xfrm>
            <a:off x="-285784" y="1814463"/>
            <a:ext cx="2357454" cy="4614933"/>
            <a:chOff x="-928726" y="3100327"/>
            <a:chExt cx="2357454" cy="4614933"/>
          </a:xfrm>
        </p:grpSpPr>
        <p:grpSp>
          <p:nvGrpSpPr>
            <p:cNvPr id="106" name="Group 259"/>
            <p:cNvGrpSpPr/>
            <p:nvPr/>
          </p:nvGrpSpPr>
          <p:grpSpPr>
            <a:xfrm>
              <a:off x="-928726" y="3100327"/>
              <a:ext cx="2357454" cy="449522"/>
              <a:chOff x="-857288" y="853844"/>
              <a:chExt cx="2357454" cy="449522"/>
            </a:xfrm>
          </p:grpSpPr>
          <p:cxnSp>
            <p:nvCxnSpPr>
              <p:cNvPr id="110" name="Straight Arrow Connector 109"/>
              <p:cNvCxnSpPr/>
              <p:nvPr/>
            </p:nvCxnSpPr>
            <p:spPr>
              <a:xfrm>
                <a:off x="142844" y="130336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857288" y="853844"/>
                <a:ext cx="2357454" cy="400110"/>
              </a:xfrm>
              <a:prstGeom prst="rect">
                <a:avLst/>
              </a:prstGeom>
              <a:noFill/>
            </p:spPr>
            <p:txBody>
              <a:bodyPr wrap="square" rtlCol="0">
                <a:spAutoFit/>
              </a:bodyPr>
              <a:lstStyle/>
              <a:p>
                <a:pPr algn="r"/>
                <a:r>
                  <a:rPr lang="en-GB" sz="1000" b="1" dirty="0" smtClean="0">
                    <a:solidFill>
                      <a:srgbClr val="0000FF"/>
                    </a:solidFill>
                  </a:rPr>
                  <a:t>Private:</a:t>
                </a:r>
                <a:r>
                  <a:rPr lang="en-GB" sz="1000" b="1" dirty="0" smtClean="0"/>
                  <a:t> </a:t>
                </a:r>
                <a:r>
                  <a:rPr lang="en-GB" sz="1000" b="1" dirty="0" err="1" smtClean="0"/>
                  <a:t>RefreshAfterItemRemoved</a:t>
                </a:r>
                <a:r>
                  <a:rPr lang="en-GB" sz="1000" b="1" dirty="0" smtClean="0"/>
                  <a:t>(</a:t>
                </a:r>
              </a:p>
              <a:p>
                <a:pPr algn="r"/>
                <a:r>
                  <a:rPr lang="en-GB" sz="1000" dirty="0" err="1" smtClean="0"/>
                  <a:t>BreadCrumbMenuItem</a:t>
                </a:r>
                <a:r>
                  <a:rPr lang="en-GB" sz="1000" b="1" dirty="0" smtClean="0"/>
                  <a:t>)</a:t>
                </a:r>
                <a:endParaRPr lang="en-US" sz="1000" b="1" dirty="0"/>
              </a:p>
            </p:txBody>
          </p:sp>
        </p:grpSp>
        <p:cxnSp>
          <p:nvCxnSpPr>
            <p:cNvPr id="107" name="Straight Arrow Connector 106"/>
            <p:cNvCxnSpPr/>
            <p:nvPr/>
          </p:nvCxnSpPr>
          <p:spPr>
            <a:xfrm flipH="1">
              <a:off x="71406" y="7715259"/>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15" name="Group 89"/>
          <p:cNvGrpSpPr/>
          <p:nvPr/>
        </p:nvGrpSpPr>
        <p:grpSpPr>
          <a:xfrm>
            <a:off x="2285984" y="3386098"/>
            <a:ext cx="3286148" cy="757282"/>
            <a:chOff x="1785918" y="2325523"/>
            <a:chExt cx="3286148" cy="757282"/>
          </a:xfrm>
        </p:grpSpPr>
        <p:sp>
          <p:nvSpPr>
            <p:cNvPr id="117" name="Rectangle 116"/>
            <p:cNvSpPr/>
            <p:nvPr/>
          </p:nvSpPr>
          <p:spPr>
            <a:xfrm>
              <a:off x="1785918" y="2357429"/>
              <a:ext cx="3286148" cy="725376"/>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1857356" y="2325523"/>
              <a:ext cx="3071834" cy="276999"/>
            </a:xfrm>
            <a:prstGeom prst="rect">
              <a:avLst/>
            </a:prstGeom>
            <a:noFill/>
          </p:spPr>
          <p:txBody>
            <a:bodyPr wrap="square" rtlCol="0">
              <a:spAutoFit/>
            </a:bodyPr>
            <a:lstStyle/>
            <a:p>
              <a:r>
                <a:rPr lang="en-GB" sz="1200" b="1" dirty="0" smtClean="0">
                  <a:solidFill>
                    <a:srgbClr val="00B050"/>
                  </a:solidFill>
                </a:rPr>
                <a:t>[IF </a:t>
              </a:r>
              <a:r>
                <a:rPr lang="en-GB" sz="1200" b="1" dirty="0" err="1" smtClean="0">
                  <a:solidFill>
                    <a:srgbClr val="00B050"/>
                  </a:solidFill>
                </a:rPr>
                <a:t>previousItemSeparator</a:t>
              </a:r>
              <a:r>
                <a:rPr lang="en-GB" sz="1200" b="1" dirty="0" smtClean="0">
                  <a:solidFill>
                    <a:srgbClr val="00B050"/>
                  </a:solidFill>
                </a:rPr>
                <a:t> != null THEN]</a:t>
              </a:r>
              <a:endParaRPr lang="en-US" sz="1200" b="1" dirty="0" smtClean="0">
                <a:solidFill>
                  <a:srgbClr val="00B050"/>
                </a:solidFill>
              </a:endParaRPr>
            </a:p>
          </p:txBody>
        </p:sp>
      </p:grpSp>
      <p:grpSp>
        <p:nvGrpSpPr>
          <p:cNvPr id="137" name="Group 119"/>
          <p:cNvGrpSpPr/>
          <p:nvPr/>
        </p:nvGrpSpPr>
        <p:grpSpPr>
          <a:xfrm>
            <a:off x="2143108" y="2039771"/>
            <a:ext cx="5715040" cy="460535"/>
            <a:chOff x="1500166" y="3959386"/>
            <a:chExt cx="5715040" cy="460535"/>
          </a:xfrm>
        </p:grpSpPr>
        <p:grpSp>
          <p:nvGrpSpPr>
            <p:cNvPr id="138" name="Group 118"/>
            <p:cNvGrpSpPr/>
            <p:nvPr/>
          </p:nvGrpSpPr>
          <p:grpSpPr>
            <a:xfrm>
              <a:off x="1500166" y="3959386"/>
              <a:ext cx="5715040" cy="255432"/>
              <a:chOff x="1500166" y="3959386"/>
              <a:chExt cx="5715040" cy="255432"/>
            </a:xfrm>
          </p:grpSpPr>
          <p:cxnSp>
            <p:nvCxnSpPr>
              <p:cNvPr id="151" name="Straight Arrow Connector 150"/>
              <p:cNvCxnSpPr/>
              <p:nvPr/>
            </p:nvCxnSpPr>
            <p:spPr>
              <a:xfrm>
                <a:off x="1500166" y="4213230"/>
                <a:ext cx="571504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5572132" y="3959386"/>
                <a:ext cx="1643074" cy="246221"/>
              </a:xfrm>
              <a:prstGeom prst="rect">
                <a:avLst/>
              </a:prstGeom>
              <a:noFill/>
            </p:spPr>
            <p:txBody>
              <a:bodyPr wrap="square" rtlCol="0">
                <a:spAutoFit/>
              </a:bodyPr>
              <a:lstStyle/>
              <a:p>
                <a:pPr algn="r"/>
                <a:r>
                  <a:rPr lang="en-GB" sz="1000" dirty="0" err="1" smtClean="0"/>
                  <a:t>PreviousItemSeparator</a:t>
                </a:r>
                <a:endParaRPr lang="en-US" sz="1000" dirty="0"/>
              </a:p>
            </p:txBody>
          </p:sp>
        </p:grpSp>
        <p:grpSp>
          <p:nvGrpSpPr>
            <p:cNvPr id="143" name="Group 117"/>
            <p:cNvGrpSpPr/>
            <p:nvPr/>
          </p:nvGrpSpPr>
          <p:grpSpPr>
            <a:xfrm>
              <a:off x="1500166" y="4173700"/>
              <a:ext cx="5715040" cy="246221"/>
              <a:chOff x="1500166" y="4346896"/>
              <a:chExt cx="5715040" cy="246221"/>
            </a:xfrm>
          </p:grpSpPr>
          <p:cxnSp>
            <p:nvCxnSpPr>
              <p:cNvPr id="144" name="Straight Arrow Connector 143"/>
              <p:cNvCxnSpPr/>
              <p:nvPr/>
            </p:nvCxnSpPr>
            <p:spPr>
              <a:xfrm rot="10800000" flipV="1">
                <a:off x="1500166" y="4561211"/>
                <a:ext cx="571504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5715008" y="4346896"/>
                <a:ext cx="1428760" cy="246221"/>
              </a:xfrm>
              <a:prstGeom prst="rect">
                <a:avLst/>
              </a:prstGeom>
              <a:noFill/>
            </p:spPr>
            <p:txBody>
              <a:bodyPr wrap="square" rtlCol="0">
                <a:spAutoFit/>
              </a:bodyPr>
              <a:lstStyle/>
              <a:p>
                <a:pPr algn="r"/>
                <a:r>
                  <a:rPr lang="en-GB" sz="1000" dirty="0" smtClean="0"/>
                  <a:t>separator</a:t>
                </a:r>
                <a:endParaRPr lang="en-US" sz="1000" dirty="0"/>
              </a:p>
            </p:txBody>
          </p:sp>
        </p:grpSp>
      </p:grpSp>
      <p:grpSp>
        <p:nvGrpSpPr>
          <p:cNvPr id="180" name="Group 179"/>
          <p:cNvGrpSpPr/>
          <p:nvPr/>
        </p:nvGrpSpPr>
        <p:grpSpPr>
          <a:xfrm>
            <a:off x="2143108" y="3589382"/>
            <a:ext cx="3429024" cy="553998"/>
            <a:chOff x="2143108" y="3589382"/>
            <a:chExt cx="3429024" cy="553998"/>
          </a:xfrm>
        </p:grpSpPr>
        <p:grpSp>
          <p:nvGrpSpPr>
            <p:cNvPr id="154" name="Group 62"/>
            <p:cNvGrpSpPr/>
            <p:nvPr/>
          </p:nvGrpSpPr>
          <p:grpSpPr>
            <a:xfrm flipH="1" flipV="1">
              <a:off x="2143108" y="3667317"/>
              <a:ext cx="214314" cy="404624"/>
              <a:chOff x="5999167" y="3741862"/>
              <a:chExt cx="215909" cy="236679"/>
            </a:xfrm>
          </p:grpSpPr>
          <p:cxnSp>
            <p:nvCxnSpPr>
              <p:cNvPr id="156" name="Straight Connector 155"/>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rot="5400000" flipH="1" flipV="1">
                <a:off x="5882030" y="3860589"/>
                <a:ext cx="235076" cy="801"/>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a:off x="6000762" y="3741862"/>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55" name="TextBox 154"/>
            <p:cNvSpPr txBox="1"/>
            <p:nvPr/>
          </p:nvSpPr>
          <p:spPr>
            <a:xfrm>
              <a:off x="2357420" y="3589382"/>
              <a:ext cx="3214712" cy="553998"/>
            </a:xfrm>
            <a:prstGeom prst="rect">
              <a:avLst/>
            </a:prstGeom>
            <a:noFill/>
          </p:spPr>
          <p:txBody>
            <a:bodyPr wrap="square" rtlCol="0">
              <a:spAutoFit/>
            </a:bodyPr>
            <a:lstStyle/>
            <a:p>
              <a:r>
                <a:rPr lang="en-GB" sz="1000" dirty="0" err="1" smtClean="0">
                  <a:solidFill>
                    <a:srgbClr val="0000FF"/>
                  </a:solidFill>
                </a:rPr>
                <a:t>this.Controls.Remove</a:t>
              </a:r>
              <a:r>
                <a:rPr lang="en-GB" sz="1000" dirty="0" smtClean="0">
                  <a:solidFill>
                    <a:srgbClr val="0000FF"/>
                  </a:solidFill>
                </a:rPr>
                <a:t>(</a:t>
              </a:r>
              <a:r>
                <a:rPr lang="en-GB" sz="1000" dirty="0" err="1" smtClean="0">
                  <a:solidFill>
                    <a:srgbClr val="0000FF"/>
                  </a:solidFill>
                </a:rPr>
                <a:t>item.PreviousItemSeparator.Label</a:t>
              </a:r>
              <a:r>
                <a:rPr lang="en-GB" sz="1000" dirty="0" smtClean="0">
                  <a:solidFill>
                    <a:srgbClr val="0000FF"/>
                  </a:solidFill>
                </a:rPr>
                <a:t>)</a:t>
              </a:r>
            </a:p>
            <a:p>
              <a:r>
                <a:rPr lang="en-GB" sz="1000" dirty="0" smtClean="0"/>
                <a:t>Remove label from elements collection</a:t>
              </a:r>
            </a:p>
            <a:p>
              <a:r>
                <a:rPr lang="en-GB" sz="1000" dirty="0" smtClean="0">
                  <a:solidFill>
                    <a:srgbClr val="0000FF"/>
                  </a:solidFill>
                </a:rPr>
                <a:t>width += </a:t>
              </a:r>
              <a:r>
                <a:rPr lang="en-GB" sz="1000" dirty="0" err="1" smtClean="0">
                  <a:solidFill>
                    <a:srgbClr val="0000FF"/>
                  </a:solidFill>
                </a:rPr>
                <a:t>item.PreviousItemSeparator.Label.Width</a:t>
              </a:r>
              <a:endParaRPr lang="en-US" sz="1000" dirty="0">
                <a:solidFill>
                  <a:srgbClr val="0000FF"/>
                </a:solidFill>
              </a:endParaRPr>
            </a:p>
          </p:txBody>
        </p:sp>
      </p:grpSp>
      <p:grpSp>
        <p:nvGrpSpPr>
          <p:cNvPr id="160" name="Group 159"/>
          <p:cNvGrpSpPr/>
          <p:nvPr/>
        </p:nvGrpSpPr>
        <p:grpSpPr>
          <a:xfrm>
            <a:off x="2143108" y="4171898"/>
            <a:ext cx="3429024" cy="400110"/>
            <a:chOff x="2143108" y="2732126"/>
            <a:chExt cx="3429024" cy="400110"/>
          </a:xfrm>
        </p:grpSpPr>
        <p:grpSp>
          <p:nvGrpSpPr>
            <p:cNvPr id="161" name="Group 62"/>
            <p:cNvGrpSpPr/>
            <p:nvPr/>
          </p:nvGrpSpPr>
          <p:grpSpPr>
            <a:xfrm flipH="1" flipV="1">
              <a:off x="2143110" y="2810551"/>
              <a:ext cx="214314" cy="261718"/>
              <a:chOff x="5999167" y="3741862"/>
              <a:chExt cx="215909" cy="236679"/>
            </a:xfrm>
          </p:grpSpPr>
          <p:cxnSp>
            <p:nvCxnSpPr>
              <p:cNvPr id="163" name="Straight Connector 162"/>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flipH="1" flipV="1">
                <a:off x="5882030" y="3860589"/>
                <a:ext cx="235076" cy="801"/>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6000762" y="3741862"/>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62" name="TextBox 161"/>
            <p:cNvSpPr txBox="1"/>
            <p:nvPr/>
          </p:nvSpPr>
          <p:spPr>
            <a:xfrm>
              <a:off x="2357420" y="2732126"/>
              <a:ext cx="3214712" cy="400110"/>
            </a:xfrm>
            <a:prstGeom prst="rect">
              <a:avLst/>
            </a:prstGeom>
            <a:noFill/>
          </p:spPr>
          <p:txBody>
            <a:bodyPr wrap="square" rtlCol="0">
              <a:spAutoFit/>
            </a:bodyPr>
            <a:lstStyle/>
            <a:p>
              <a:r>
                <a:rPr lang="en-GB" sz="1000" dirty="0" err="1" smtClean="0">
                  <a:solidFill>
                    <a:srgbClr val="0000FF"/>
                  </a:solidFill>
                </a:rPr>
                <a:t>this.Controls.Remove</a:t>
              </a:r>
              <a:r>
                <a:rPr lang="en-GB" sz="1000" dirty="0" smtClean="0">
                  <a:solidFill>
                    <a:srgbClr val="0000FF"/>
                  </a:solidFill>
                </a:rPr>
                <a:t>(</a:t>
              </a:r>
              <a:r>
                <a:rPr lang="en-GB" sz="1000" dirty="0" err="1" smtClean="0">
                  <a:solidFill>
                    <a:srgbClr val="0000FF"/>
                  </a:solidFill>
                </a:rPr>
                <a:t>item.LinkLabel</a:t>
              </a:r>
              <a:r>
                <a:rPr lang="en-GB" sz="1000" dirty="0" smtClean="0">
                  <a:solidFill>
                    <a:srgbClr val="0000FF"/>
                  </a:solidFill>
                </a:rPr>
                <a:t>)</a:t>
              </a:r>
            </a:p>
            <a:p>
              <a:r>
                <a:rPr lang="en-GB" sz="1000" dirty="0" smtClean="0"/>
                <a:t>Remove link label from elements collection</a:t>
              </a:r>
              <a:endParaRPr lang="en-US" sz="1000" dirty="0"/>
            </a:p>
          </p:txBody>
        </p:sp>
      </p:grpSp>
      <p:grpSp>
        <p:nvGrpSpPr>
          <p:cNvPr id="166" name="Group 119"/>
          <p:cNvGrpSpPr/>
          <p:nvPr/>
        </p:nvGrpSpPr>
        <p:grpSpPr>
          <a:xfrm>
            <a:off x="2143108" y="2611275"/>
            <a:ext cx="5715040" cy="460535"/>
            <a:chOff x="1500166" y="3959386"/>
            <a:chExt cx="5715040" cy="460535"/>
          </a:xfrm>
        </p:grpSpPr>
        <p:grpSp>
          <p:nvGrpSpPr>
            <p:cNvPr id="167" name="Group 118"/>
            <p:cNvGrpSpPr/>
            <p:nvPr/>
          </p:nvGrpSpPr>
          <p:grpSpPr>
            <a:xfrm>
              <a:off x="1500166" y="3959386"/>
              <a:ext cx="5715040" cy="255432"/>
              <a:chOff x="1500166" y="3959386"/>
              <a:chExt cx="5715040" cy="255432"/>
            </a:xfrm>
          </p:grpSpPr>
          <p:cxnSp>
            <p:nvCxnSpPr>
              <p:cNvPr id="171" name="Straight Arrow Connector 170"/>
              <p:cNvCxnSpPr/>
              <p:nvPr/>
            </p:nvCxnSpPr>
            <p:spPr>
              <a:xfrm>
                <a:off x="1500166" y="4213230"/>
                <a:ext cx="571504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5572132" y="3959386"/>
                <a:ext cx="1643074" cy="246221"/>
              </a:xfrm>
              <a:prstGeom prst="rect">
                <a:avLst/>
              </a:prstGeom>
              <a:noFill/>
            </p:spPr>
            <p:txBody>
              <a:bodyPr wrap="square" rtlCol="0">
                <a:spAutoFit/>
              </a:bodyPr>
              <a:lstStyle/>
              <a:p>
                <a:pPr algn="r"/>
                <a:r>
                  <a:rPr lang="en-GB" sz="1000" dirty="0" err="1" smtClean="0"/>
                  <a:t>LinkLabel</a:t>
                </a:r>
                <a:endParaRPr lang="en-US" sz="1000" dirty="0"/>
              </a:p>
            </p:txBody>
          </p:sp>
        </p:grpSp>
        <p:grpSp>
          <p:nvGrpSpPr>
            <p:cNvPr id="168" name="Group 117"/>
            <p:cNvGrpSpPr/>
            <p:nvPr/>
          </p:nvGrpSpPr>
          <p:grpSpPr>
            <a:xfrm>
              <a:off x="1500166" y="4173700"/>
              <a:ext cx="5715040" cy="246221"/>
              <a:chOff x="1500166" y="4346896"/>
              <a:chExt cx="5715040" cy="246221"/>
            </a:xfrm>
          </p:grpSpPr>
          <p:cxnSp>
            <p:nvCxnSpPr>
              <p:cNvPr id="169" name="Straight Arrow Connector 168"/>
              <p:cNvCxnSpPr/>
              <p:nvPr/>
            </p:nvCxnSpPr>
            <p:spPr>
              <a:xfrm rot="10800000" flipV="1">
                <a:off x="1500166" y="4561211"/>
                <a:ext cx="571504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5715008" y="4346896"/>
                <a:ext cx="1428760" cy="246221"/>
              </a:xfrm>
              <a:prstGeom prst="rect">
                <a:avLst/>
              </a:prstGeom>
              <a:noFill/>
            </p:spPr>
            <p:txBody>
              <a:bodyPr wrap="square" rtlCol="0">
                <a:spAutoFit/>
              </a:bodyPr>
              <a:lstStyle/>
              <a:p>
                <a:pPr algn="r"/>
                <a:r>
                  <a:rPr lang="en-GB" sz="1000" dirty="0" err="1" smtClean="0"/>
                  <a:t>LinkLabel</a:t>
                </a:r>
                <a:endParaRPr lang="en-US" sz="1000" dirty="0"/>
              </a:p>
            </p:txBody>
          </p:sp>
        </p:grpSp>
      </p:grpSp>
      <p:grpSp>
        <p:nvGrpSpPr>
          <p:cNvPr id="179" name="Group 178"/>
          <p:cNvGrpSpPr/>
          <p:nvPr/>
        </p:nvGrpSpPr>
        <p:grpSpPr>
          <a:xfrm>
            <a:off x="2143108" y="3071810"/>
            <a:ext cx="1990736" cy="246221"/>
            <a:chOff x="2295512" y="4286256"/>
            <a:chExt cx="1990736" cy="246221"/>
          </a:xfrm>
        </p:grpSpPr>
        <p:grpSp>
          <p:nvGrpSpPr>
            <p:cNvPr id="174" name="Group 62"/>
            <p:cNvGrpSpPr/>
            <p:nvPr/>
          </p:nvGrpSpPr>
          <p:grpSpPr>
            <a:xfrm flipH="1" flipV="1">
              <a:off x="2295512" y="4321763"/>
              <a:ext cx="204786" cy="178807"/>
              <a:chOff x="5999167" y="3741862"/>
              <a:chExt cx="215909" cy="236679"/>
            </a:xfrm>
          </p:grpSpPr>
          <p:cxnSp>
            <p:nvCxnSpPr>
              <p:cNvPr id="176" name="Straight Connector 175"/>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5400000" flipH="1" flipV="1">
                <a:off x="5882030" y="3860589"/>
                <a:ext cx="235076" cy="801"/>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a:off x="6000762" y="3741862"/>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75" name="TextBox 174"/>
            <p:cNvSpPr txBox="1"/>
            <p:nvPr/>
          </p:nvSpPr>
          <p:spPr>
            <a:xfrm>
              <a:off x="2509820" y="4286256"/>
              <a:ext cx="1776428" cy="246221"/>
            </a:xfrm>
            <a:prstGeom prst="rect">
              <a:avLst/>
            </a:prstGeom>
            <a:noFill/>
          </p:spPr>
          <p:txBody>
            <a:bodyPr wrap="square" rtlCol="0">
              <a:spAutoFit/>
            </a:bodyPr>
            <a:lstStyle/>
            <a:p>
              <a:r>
                <a:rPr lang="en-GB" sz="1000" dirty="0" smtClean="0">
                  <a:solidFill>
                    <a:srgbClr val="0000FF"/>
                  </a:solidFill>
                </a:rPr>
                <a:t>width = </a:t>
              </a:r>
              <a:r>
                <a:rPr lang="en-GB" sz="1000" dirty="0" err="1" smtClean="0">
                  <a:solidFill>
                    <a:srgbClr val="0000FF"/>
                  </a:solidFill>
                </a:rPr>
                <a:t>item.LinkLabel.Width</a:t>
              </a:r>
              <a:endParaRPr lang="en-GB" sz="1000" dirty="0" smtClean="0">
                <a:solidFill>
                  <a:srgbClr val="0000FF"/>
                </a:solidFill>
              </a:endParaRPr>
            </a:p>
          </p:txBody>
        </p:sp>
      </p:grpSp>
      <p:grpSp>
        <p:nvGrpSpPr>
          <p:cNvPr id="181" name="Group 119"/>
          <p:cNvGrpSpPr/>
          <p:nvPr/>
        </p:nvGrpSpPr>
        <p:grpSpPr>
          <a:xfrm>
            <a:off x="2143108" y="4357694"/>
            <a:ext cx="5715040" cy="460535"/>
            <a:chOff x="1500166" y="3959386"/>
            <a:chExt cx="5715040" cy="460535"/>
          </a:xfrm>
        </p:grpSpPr>
        <p:grpSp>
          <p:nvGrpSpPr>
            <p:cNvPr id="182" name="Group 118"/>
            <p:cNvGrpSpPr/>
            <p:nvPr/>
          </p:nvGrpSpPr>
          <p:grpSpPr>
            <a:xfrm>
              <a:off x="1500166" y="3959386"/>
              <a:ext cx="5715040" cy="255432"/>
              <a:chOff x="1500166" y="3959386"/>
              <a:chExt cx="5715040" cy="255432"/>
            </a:xfrm>
          </p:grpSpPr>
          <p:cxnSp>
            <p:nvCxnSpPr>
              <p:cNvPr id="186" name="Straight Arrow Connector 185"/>
              <p:cNvCxnSpPr/>
              <p:nvPr/>
            </p:nvCxnSpPr>
            <p:spPr>
              <a:xfrm>
                <a:off x="1500166" y="4213230"/>
                <a:ext cx="571504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87" name="TextBox 186"/>
              <p:cNvSpPr txBox="1"/>
              <p:nvPr/>
            </p:nvSpPr>
            <p:spPr>
              <a:xfrm>
                <a:off x="5846872" y="3959386"/>
                <a:ext cx="1368334" cy="246221"/>
              </a:xfrm>
              <a:prstGeom prst="rect">
                <a:avLst/>
              </a:prstGeom>
              <a:noFill/>
            </p:spPr>
            <p:txBody>
              <a:bodyPr wrap="square" rtlCol="0">
                <a:spAutoFit/>
              </a:bodyPr>
              <a:lstStyle/>
              <a:p>
                <a:pPr algn="r"/>
                <a:r>
                  <a:rPr lang="en-GB" sz="1000" dirty="0" err="1" smtClean="0"/>
                  <a:t>NextItem</a:t>
                </a:r>
                <a:endParaRPr lang="en-US" sz="1000" dirty="0"/>
              </a:p>
            </p:txBody>
          </p:sp>
        </p:grpSp>
        <p:grpSp>
          <p:nvGrpSpPr>
            <p:cNvPr id="183" name="Group 117"/>
            <p:cNvGrpSpPr/>
            <p:nvPr/>
          </p:nvGrpSpPr>
          <p:grpSpPr>
            <a:xfrm>
              <a:off x="1500166" y="4173700"/>
              <a:ext cx="5715040" cy="246221"/>
              <a:chOff x="1500166" y="4346896"/>
              <a:chExt cx="5715040" cy="246221"/>
            </a:xfrm>
          </p:grpSpPr>
          <p:cxnSp>
            <p:nvCxnSpPr>
              <p:cNvPr id="184" name="Straight Arrow Connector 183"/>
              <p:cNvCxnSpPr/>
              <p:nvPr/>
            </p:nvCxnSpPr>
            <p:spPr>
              <a:xfrm rot="10800000" flipV="1">
                <a:off x="1500166" y="4561211"/>
                <a:ext cx="571504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85" name="TextBox 184"/>
              <p:cNvSpPr txBox="1"/>
              <p:nvPr/>
            </p:nvSpPr>
            <p:spPr>
              <a:xfrm>
                <a:off x="5715008" y="4346896"/>
                <a:ext cx="1428760" cy="246221"/>
              </a:xfrm>
              <a:prstGeom prst="rect">
                <a:avLst/>
              </a:prstGeom>
              <a:noFill/>
            </p:spPr>
            <p:txBody>
              <a:bodyPr wrap="square" rtlCol="0">
                <a:spAutoFit/>
              </a:bodyPr>
              <a:lstStyle/>
              <a:p>
                <a:pPr algn="r"/>
                <a:r>
                  <a:rPr lang="en-GB" sz="1000" dirty="0" err="1" smtClean="0"/>
                  <a:t>nextItem</a:t>
                </a:r>
                <a:endParaRPr lang="en-US" sz="1000" dirty="0"/>
              </a:p>
            </p:txBody>
          </p:sp>
        </p:grpSp>
      </p:grpSp>
      <p:grpSp>
        <p:nvGrpSpPr>
          <p:cNvPr id="195" name="Group 155"/>
          <p:cNvGrpSpPr/>
          <p:nvPr/>
        </p:nvGrpSpPr>
        <p:grpSpPr>
          <a:xfrm>
            <a:off x="2143108" y="5538645"/>
            <a:ext cx="5822192" cy="462123"/>
            <a:chOff x="1928794" y="4538513"/>
            <a:chExt cx="5822192" cy="462123"/>
          </a:xfrm>
        </p:grpSpPr>
        <p:grpSp>
          <p:nvGrpSpPr>
            <p:cNvPr id="196" name="Group 154"/>
            <p:cNvGrpSpPr/>
            <p:nvPr/>
          </p:nvGrpSpPr>
          <p:grpSpPr>
            <a:xfrm>
              <a:off x="1928794" y="4538513"/>
              <a:ext cx="5786478" cy="247809"/>
              <a:chOff x="1928794" y="4538513"/>
              <a:chExt cx="5786478" cy="247809"/>
            </a:xfrm>
          </p:grpSpPr>
          <p:cxnSp>
            <p:nvCxnSpPr>
              <p:cNvPr id="200" name="Straight Arrow Connector 199"/>
              <p:cNvCxnSpPr/>
              <p:nvPr/>
            </p:nvCxnSpPr>
            <p:spPr>
              <a:xfrm>
                <a:off x="1928794" y="4784734"/>
                <a:ext cx="5786478"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6275500" y="4538513"/>
                <a:ext cx="1368334" cy="246221"/>
              </a:xfrm>
              <a:prstGeom prst="rect">
                <a:avLst/>
              </a:prstGeom>
              <a:noFill/>
            </p:spPr>
            <p:txBody>
              <a:bodyPr wrap="square" rtlCol="0">
                <a:spAutoFit/>
              </a:bodyPr>
              <a:lstStyle/>
              <a:p>
                <a:pPr algn="r"/>
                <a:r>
                  <a:rPr lang="en-GB" sz="1000" dirty="0" err="1" smtClean="0"/>
                  <a:t>NextItem</a:t>
                </a:r>
                <a:endParaRPr lang="en-US" sz="1000" dirty="0"/>
              </a:p>
            </p:txBody>
          </p:sp>
        </p:grpSp>
        <p:grpSp>
          <p:nvGrpSpPr>
            <p:cNvPr id="197" name="Group 145"/>
            <p:cNvGrpSpPr/>
            <p:nvPr/>
          </p:nvGrpSpPr>
          <p:grpSpPr>
            <a:xfrm>
              <a:off x="1928794" y="4752827"/>
              <a:ext cx="5822192" cy="247809"/>
              <a:chOff x="1928794" y="5040167"/>
              <a:chExt cx="5822192" cy="247809"/>
            </a:xfrm>
          </p:grpSpPr>
          <p:cxnSp>
            <p:nvCxnSpPr>
              <p:cNvPr id="198" name="Straight Arrow Connector 197"/>
              <p:cNvCxnSpPr/>
              <p:nvPr/>
            </p:nvCxnSpPr>
            <p:spPr>
              <a:xfrm rot="5400000">
                <a:off x="4839096" y="2376086"/>
                <a:ext cx="1588" cy="5822192"/>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99" name="TextBox 198"/>
              <p:cNvSpPr txBox="1"/>
              <p:nvPr/>
            </p:nvSpPr>
            <p:spPr>
              <a:xfrm>
                <a:off x="6143636" y="5040167"/>
                <a:ext cx="1428760" cy="246221"/>
              </a:xfrm>
              <a:prstGeom prst="rect">
                <a:avLst/>
              </a:prstGeom>
              <a:noFill/>
            </p:spPr>
            <p:txBody>
              <a:bodyPr wrap="square" rtlCol="0">
                <a:spAutoFit/>
              </a:bodyPr>
              <a:lstStyle/>
              <a:p>
                <a:pPr algn="r"/>
                <a:r>
                  <a:rPr lang="en-GB" sz="1000" dirty="0" err="1" smtClean="0"/>
                  <a:t>nextItem</a:t>
                </a:r>
                <a:endParaRPr lang="en-US" sz="1000" dirty="0"/>
              </a:p>
            </p:txBody>
          </p:sp>
        </p:grpSp>
      </p:grpSp>
      <p:grpSp>
        <p:nvGrpSpPr>
          <p:cNvPr id="214" name="Group 213"/>
          <p:cNvGrpSpPr/>
          <p:nvPr/>
        </p:nvGrpSpPr>
        <p:grpSpPr>
          <a:xfrm>
            <a:off x="2143108" y="5072074"/>
            <a:ext cx="6643734" cy="707886"/>
            <a:chOff x="2143108" y="5072074"/>
            <a:chExt cx="6643734" cy="707886"/>
          </a:xfrm>
        </p:grpSpPr>
        <p:grpSp>
          <p:nvGrpSpPr>
            <p:cNvPr id="203" name="Group 62"/>
            <p:cNvGrpSpPr/>
            <p:nvPr/>
          </p:nvGrpSpPr>
          <p:grpSpPr>
            <a:xfrm flipH="1" flipV="1">
              <a:off x="2143108" y="5150010"/>
              <a:ext cx="214314" cy="493567"/>
              <a:chOff x="5999167" y="3741862"/>
              <a:chExt cx="215909" cy="236679"/>
            </a:xfrm>
          </p:grpSpPr>
          <p:cxnSp>
            <p:nvCxnSpPr>
              <p:cNvPr id="205" name="Straight Connector 204"/>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flipH="1" flipV="1">
                <a:off x="5882030" y="3860589"/>
                <a:ext cx="235076" cy="801"/>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a:off x="6000762" y="3741862"/>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204" name="TextBox 203"/>
            <p:cNvSpPr txBox="1"/>
            <p:nvPr/>
          </p:nvSpPr>
          <p:spPr>
            <a:xfrm>
              <a:off x="2357420" y="5072074"/>
              <a:ext cx="6429422" cy="707886"/>
            </a:xfrm>
            <a:prstGeom prst="rect">
              <a:avLst/>
            </a:prstGeom>
            <a:noFill/>
          </p:spPr>
          <p:txBody>
            <a:bodyPr wrap="square" rtlCol="0">
              <a:spAutoFit/>
            </a:bodyPr>
            <a:lstStyle/>
            <a:p>
              <a:r>
                <a:rPr lang="en-GB" sz="1000" dirty="0" err="1" smtClean="0">
                  <a:solidFill>
                    <a:srgbClr val="0000FF"/>
                  </a:solidFill>
                </a:rPr>
                <a:t>next.PreviousItemSeparator.Label.Location</a:t>
              </a:r>
              <a:r>
                <a:rPr lang="en-GB" sz="1000" dirty="0" smtClean="0">
                  <a:solidFill>
                    <a:srgbClr val="0000FF"/>
                  </a:solidFill>
                </a:rPr>
                <a:t> = </a:t>
              </a:r>
            </a:p>
            <a:p>
              <a:r>
                <a:rPr lang="en-GB" sz="1000" dirty="0" smtClean="0">
                  <a:solidFill>
                    <a:srgbClr val="0000FF"/>
                  </a:solidFill>
                </a:rPr>
                <a:t>	new Point(</a:t>
              </a:r>
              <a:r>
                <a:rPr lang="en-GB" sz="1000" dirty="0" err="1" smtClean="0">
                  <a:solidFill>
                    <a:srgbClr val="0000FF"/>
                  </a:solidFill>
                </a:rPr>
                <a:t>next.PreviousItemSeparator.Label.Location.X</a:t>
              </a:r>
              <a:r>
                <a:rPr lang="en-GB" sz="1000" dirty="0" smtClean="0">
                  <a:solidFill>
                    <a:srgbClr val="0000FF"/>
                  </a:solidFill>
                </a:rPr>
                <a:t> - width, </a:t>
              </a:r>
              <a:r>
                <a:rPr lang="en-GB" sz="1000" dirty="0" err="1" smtClean="0">
                  <a:solidFill>
                    <a:srgbClr val="0000FF"/>
                  </a:solidFill>
                </a:rPr>
                <a:t>menuHeight</a:t>
              </a:r>
              <a:r>
                <a:rPr lang="en-GB" sz="1000" dirty="0" smtClean="0">
                  <a:solidFill>
                    <a:srgbClr val="0000FF"/>
                  </a:solidFill>
                </a:rPr>
                <a:t>)</a:t>
              </a:r>
            </a:p>
            <a:p>
              <a:r>
                <a:rPr lang="en-GB" sz="1000" dirty="0" err="1" smtClean="0">
                  <a:solidFill>
                    <a:srgbClr val="0000FF"/>
                  </a:solidFill>
                </a:rPr>
                <a:t>next.LinkLabel.Location</a:t>
              </a:r>
              <a:r>
                <a:rPr lang="en-GB" sz="1000" dirty="0" smtClean="0">
                  <a:solidFill>
                    <a:srgbClr val="0000FF"/>
                  </a:solidFill>
                </a:rPr>
                <a:t> = </a:t>
              </a:r>
            </a:p>
            <a:p>
              <a:r>
                <a:rPr lang="en-GB" sz="1000" dirty="0" smtClean="0">
                  <a:solidFill>
                    <a:srgbClr val="0000FF"/>
                  </a:solidFill>
                </a:rPr>
                <a:t>	new Point(</a:t>
              </a:r>
              <a:r>
                <a:rPr lang="en-GB" sz="1000" dirty="0" err="1" smtClean="0">
                  <a:solidFill>
                    <a:srgbClr val="0000FF"/>
                  </a:solidFill>
                </a:rPr>
                <a:t>next.LinkLabel.Location.X</a:t>
              </a:r>
              <a:r>
                <a:rPr lang="en-GB" sz="1000" dirty="0" smtClean="0">
                  <a:solidFill>
                    <a:srgbClr val="0000FF"/>
                  </a:solidFill>
                </a:rPr>
                <a:t> - width, </a:t>
              </a:r>
              <a:r>
                <a:rPr lang="en-GB" sz="1000" dirty="0" err="1" smtClean="0">
                  <a:solidFill>
                    <a:srgbClr val="0000FF"/>
                  </a:solidFill>
                </a:rPr>
                <a:t>menuHeight</a:t>
              </a:r>
              <a:r>
                <a:rPr lang="en-GB" sz="1000" dirty="0" smtClean="0">
                  <a:solidFill>
                    <a:srgbClr val="0000FF"/>
                  </a:solidFill>
                </a:rPr>
                <a:t>);</a:t>
              </a:r>
              <a:endParaRPr lang="en-US" sz="1000" dirty="0"/>
            </a:p>
          </p:txBody>
        </p:sp>
      </p:grpSp>
      <p:grpSp>
        <p:nvGrpSpPr>
          <p:cNvPr id="208" name="Group 207"/>
          <p:cNvGrpSpPr/>
          <p:nvPr/>
        </p:nvGrpSpPr>
        <p:grpSpPr>
          <a:xfrm>
            <a:off x="2143108" y="6143644"/>
            <a:ext cx="1990736" cy="246221"/>
            <a:chOff x="2295512" y="4286256"/>
            <a:chExt cx="1990736" cy="246221"/>
          </a:xfrm>
        </p:grpSpPr>
        <p:grpSp>
          <p:nvGrpSpPr>
            <p:cNvPr id="209" name="Group 62"/>
            <p:cNvGrpSpPr/>
            <p:nvPr/>
          </p:nvGrpSpPr>
          <p:grpSpPr>
            <a:xfrm flipH="1" flipV="1">
              <a:off x="2295512" y="4321024"/>
              <a:ext cx="204786" cy="178851"/>
              <a:chOff x="5999167" y="3741862"/>
              <a:chExt cx="215909" cy="236679"/>
            </a:xfrm>
          </p:grpSpPr>
          <p:cxnSp>
            <p:nvCxnSpPr>
              <p:cNvPr id="211" name="Straight Connector 210"/>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flipH="1" flipV="1">
                <a:off x="5882030" y="3860589"/>
                <a:ext cx="235076" cy="801"/>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p:nvPr/>
            </p:nvCxnSpPr>
            <p:spPr>
              <a:xfrm>
                <a:off x="6000762" y="3741862"/>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210" name="TextBox 209"/>
            <p:cNvSpPr txBox="1"/>
            <p:nvPr/>
          </p:nvSpPr>
          <p:spPr>
            <a:xfrm>
              <a:off x="2509820" y="4286256"/>
              <a:ext cx="1776428" cy="246221"/>
            </a:xfrm>
            <a:prstGeom prst="rect">
              <a:avLst/>
            </a:prstGeom>
            <a:noFill/>
          </p:spPr>
          <p:txBody>
            <a:bodyPr wrap="square" rtlCol="0">
              <a:spAutoFit/>
            </a:bodyPr>
            <a:lstStyle/>
            <a:p>
              <a:r>
                <a:rPr lang="en-GB" sz="1000" dirty="0" err="1" smtClean="0"/>
                <a:t>ResetWidth</a:t>
              </a:r>
              <a:r>
                <a:rPr lang="en-GB" sz="1000" dirty="0" smtClean="0"/>
                <a:t>()</a:t>
              </a:r>
            </a:p>
          </p:txBody>
        </p:sp>
      </p:grpSp>
      <p:grpSp>
        <p:nvGrpSpPr>
          <p:cNvPr id="217" name="Group 216"/>
          <p:cNvGrpSpPr/>
          <p:nvPr/>
        </p:nvGrpSpPr>
        <p:grpSpPr>
          <a:xfrm>
            <a:off x="7215206" y="357186"/>
            <a:ext cx="1285884" cy="6643710"/>
            <a:chOff x="7215206" y="357186"/>
            <a:chExt cx="1285884" cy="6643710"/>
          </a:xfrm>
        </p:grpSpPr>
        <p:grpSp>
          <p:nvGrpSpPr>
            <p:cNvPr id="4" name="Group 82"/>
            <p:cNvGrpSpPr/>
            <p:nvPr/>
          </p:nvGrpSpPr>
          <p:grpSpPr>
            <a:xfrm>
              <a:off x="7215206" y="357186"/>
              <a:ext cx="1285884" cy="6643710"/>
              <a:chOff x="2643174" y="71414"/>
              <a:chExt cx="1285884" cy="6643710"/>
            </a:xfrm>
          </p:grpSpPr>
          <p:grpSp>
            <p:nvGrpSpPr>
              <p:cNvPr id="5" name="Group 70"/>
              <p:cNvGrpSpPr/>
              <p:nvPr/>
            </p:nvGrpSpPr>
            <p:grpSpPr>
              <a:xfrm>
                <a:off x="2643174" y="71414"/>
                <a:ext cx="1285884" cy="6643710"/>
                <a:chOff x="7572396" y="357166"/>
                <a:chExt cx="1285884" cy="6643710"/>
              </a:xfrm>
            </p:grpSpPr>
            <p:sp>
              <p:nvSpPr>
                <p:cNvPr id="56" name="Round Diagonal Corner Rectangle 55"/>
                <p:cNvSpPr/>
                <p:nvPr/>
              </p:nvSpPr>
              <p:spPr>
                <a:xfrm>
                  <a:off x="7572396"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GB" sz="1000" dirty="0" smtClean="0">
                    <a:solidFill>
                      <a:schemeClr val="tx1"/>
                    </a:solidFill>
                  </a:endParaRPr>
                </a:p>
                <a:p>
                  <a:pPr algn="ctr"/>
                  <a:r>
                    <a:rPr lang="en-GB" sz="1000" dirty="0" smtClean="0">
                      <a:solidFill>
                        <a:schemeClr val="tx1"/>
                      </a:solidFill>
                    </a:rPr>
                    <a:t>Item</a:t>
                  </a:r>
                  <a:endParaRPr lang="en-US" sz="1000" dirty="0">
                    <a:solidFill>
                      <a:schemeClr val="tx1"/>
                    </a:solidFill>
                  </a:endParaRPr>
                </a:p>
              </p:txBody>
            </p:sp>
            <p:cxnSp>
              <p:nvCxnSpPr>
                <p:cNvPr id="60" name="Straight Connector 59"/>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55" name="Rectangle 54"/>
              <p:cNvSpPr/>
              <p:nvPr/>
            </p:nvSpPr>
            <p:spPr>
              <a:xfrm flipH="1">
                <a:off x="3286107" y="2000220"/>
                <a:ext cx="71446" cy="8572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215" name="Rectangle 214"/>
            <p:cNvSpPr/>
            <p:nvPr/>
          </p:nvSpPr>
          <p:spPr>
            <a:xfrm flipH="1">
              <a:off x="7929576" y="4681506"/>
              <a:ext cx="71447" cy="14621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6" name="Rectangle 215"/>
            <p:cNvSpPr/>
            <p:nvPr/>
          </p:nvSpPr>
          <p:spPr>
            <a:xfrm flipH="1">
              <a:off x="7858140" y="4572008"/>
              <a:ext cx="71445"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219" name="Group 218"/>
          <p:cNvGrpSpPr/>
          <p:nvPr/>
        </p:nvGrpSpPr>
        <p:grpSpPr>
          <a:xfrm>
            <a:off x="1285852" y="357186"/>
            <a:ext cx="1285884" cy="6643714"/>
            <a:chOff x="1285852" y="357186"/>
            <a:chExt cx="1285884" cy="6643714"/>
          </a:xfrm>
        </p:grpSpPr>
        <p:grpSp>
          <p:nvGrpSpPr>
            <p:cNvPr id="11" name="Group 125"/>
            <p:cNvGrpSpPr/>
            <p:nvPr/>
          </p:nvGrpSpPr>
          <p:grpSpPr>
            <a:xfrm>
              <a:off x="1285852" y="357186"/>
              <a:ext cx="1285884" cy="6643714"/>
              <a:chOff x="642910" y="71414"/>
              <a:chExt cx="1285884" cy="6643714"/>
            </a:xfrm>
          </p:grpSpPr>
          <p:grpSp>
            <p:nvGrpSpPr>
              <p:cNvPr id="12" name="Group 70"/>
              <p:cNvGrpSpPr/>
              <p:nvPr/>
            </p:nvGrpSpPr>
            <p:grpSpPr>
              <a:xfrm>
                <a:off x="642910" y="71414"/>
                <a:ext cx="1285884" cy="6643714"/>
                <a:chOff x="7429488" y="357166"/>
                <a:chExt cx="1285884" cy="6643714"/>
              </a:xfrm>
            </p:grpSpPr>
            <p:sp>
              <p:nvSpPr>
                <p:cNvPr id="131" name="Round Diagonal Corner Rectangle 130"/>
                <p:cNvSpPr/>
                <p:nvPr/>
              </p:nvSpPr>
              <p:spPr>
                <a:xfrm>
                  <a:off x="7429488"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25" name="Rectangle 124"/>
              <p:cNvSpPr/>
              <p:nvPr/>
            </p:nvSpPr>
            <p:spPr>
              <a:xfrm flipH="1">
                <a:off x="1428728" y="857212"/>
                <a:ext cx="71438" cy="6429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218" name="Rectangle 217"/>
            <p:cNvSpPr/>
            <p:nvPr/>
          </p:nvSpPr>
          <p:spPr>
            <a:xfrm flipH="1">
              <a:off x="2071670" y="2214554"/>
              <a:ext cx="71438" cy="42148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220" name="Line Callout 1 219"/>
          <p:cNvSpPr/>
          <p:nvPr/>
        </p:nvSpPr>
        <p:spPr>
          <a:xfrm>
            <a:off x="357158" y="2643182"/>
            <a:ext cx="1500198" cy="785818"/>
          </a:xfrm>
          <a:prstGeom prst="borderCallout1">
            <a:avLst>
              <a:gd name="adj1" fmla="val 112949"/>
              <a:gd name="adj2" fmla="val 78022"/>
              <a:gd name="adj3" fmla="val 171991"/>
              <a:gd name="adj4" fmla="val 105592"/>
            </a:avLst>
          </a:prstGeom>
          <a:solidFill>
            <a:srgbClr val="FFFFCC">
              <a:alpha val="63000"/>
            </a:srgbClr>
          </a:solid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smtClean="0">
                <a:solidFill>
                  <a:schemeClr val="bg1">
                    <a:lumMod val="50000"/>
                  </a:schemeClr>
                </a:solidFill>
              </a:rPr>
              <a:t>Remove the separator element if there is one, then remove the item element</a:t>
            </a:r>
            <a:endParaRPr lang="en-US" sz="1100" dirty="0">
              <a:solidFill>
                <a:schemeClr val="bg1">
                  <a:lumMod val="50000"/>
                </a:schemeClr>
              </a:solidFill>
            </a:endParaRPr>
          </a:p>
        </p:txBody>
      </p:sp>
      <p:sp>
        <p:nvSpPr>
          <p:cNvPr id="221" name="Line Callout 1 220"/>
          <p:cNvSpPr/>
          <p:nvPr/>
        </p:nvSpPr>
        <p:spPr>
          <a:xfrm>
            <a:off x="357158" y="4286256"/>
            <a:ext cx="1500198" cy="357190"/>
          </a:xfrm>
          <a:prstGeom prst="borderCallout1">
            <a:avLst>
              <a:gd name="adj1" fmla="val 112949"/>
              <a:gd name="adj2" fmla="val 78022"/>
              <a:gd name="adj3" fmla="val 171991"/>
              <a:gd name="adj4" fmla="val 105592"/>
            </a:avLst>
          </a:prstGeom>
          <a:solidFill>
            <a:srgbClr val="FFFFCC">
              <a:alpha val="63000"/>
            </a:srgbClr>
          </a:solid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smtClean="0">
                <a:solidFill>
                  <a:schemeClr val="bg1">
                    <a:lumMod val="50000"/>
                  </a:schemeClr>
                </a:solidFill>
              </a:rPr>
              <a:t>Shuffle the items along</a:t>
            </a:r>
            <a:endParaRPr lang="en-US" sz="11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 name="Group 89"/>
          <p:cNvGrpSpPr/>
          <p:nvPr/>
        </p:nvGrpSpPr>
        <p:grpSpPr>
          <a:xfrm>
            <a:off x="2143108" y="2643182"/>
            <a:ext cx="6000792" cy="2000264"/>
            <a:chOff x="1785918" y="2325523"/>
            <a:chExt cx="6000792" cy="2000264"/>
          </a:xfrm>
        </p:grpSpPr>
        <p:sp>
          <p:nvSpPr>
            <p:cNvPr id="153" name="Rectangle 152"/>
            <p:cNvSpPr/>
            <p:nvPr/>
          </p:nvSpPr>
          <p:spPr>
            <a:xfrm>
              <a:off x="1785918" y="2357429"/>
              <a:ext cx="6000792" cy="1968358"/>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p:cNvSpPr txBox="1"/>
            <p:nvPr/>
          </p:nvSpPr>
          <p:spPr>
            <a:xfrm>
              <a:off x="1857356" y="2325523"/>
              <a:ext cx="3000396" cy="276999"/>
            </a:xfrm>
            <a:prstGeom prst="rect">
              <a:avLst/>
            </a:prstGeom>
            <a:noFill/>
          </p:spPr>
          <p:txBody>
            <a:bodyPr wrap="square" rtlCol="0">
              <a:spAutoFit/>
            </a:bodyPr>
            <a:lstStyle/>
            <a:p>
              <a:r>
                <a:rPr lang="en-GB" sz="1200" b="1" dirty="0" smtClean="0">
                  <a:solidFill>
                    <a:srgbClr val="00B050"/>
                  </a:solidFill>
                </a:rPr>
                <a:t>[FOR EACH element IN _elements LOOP]</a:t>
              </a:r>
              <a:endParaRPr lang="en-US" sz="1200" b="1" dirty="0" smtClean="0">
                <a:solidFill>
                  <a:srgbClr val="00B050"/>
                </a:solidFill>
              </a:endParaRPr>
            </a:p>
          </p:txBody>
        </p:sp>
      </p:grpSp>
      <p:grpSp>
        <p:nvGrpSpPr>
          <p:cNvPr id="191" name="Group 190"/>
          <p:cNvGrpSpPr/>
          <p:nvPr/>
        </p:nvGrpSpPr>
        <p:grpSpPr>
          <a:xfrm>
            <a:off x="2295508" y="2857496"/>
            <a:ext cx="4348194" cy="1714512"/>
            <a:chOff x="2224070" y="2857496"/>
            <a:chExt cx="4348194" cy="1714512"/>
          </a:xfrm>
        </p:grpSpPr>
        <p:grpSp>
          <p:nvGrpSpPr>
            <p:cNvPr id="175" name="Group 89"/>
            <p:cNvGrpSpPr/>
            <p:nvPr/>
          </p:nvGrpSpPr>
          <p:grpSpPr>
            <a:xfrm>
              <a:off x="2224070" y="2857496"/>
              <a:ext cx="4133880" cy="1714512"/>
              <a:chOff x="1785918" y="2325523"/>
              <a:chExt cx="4133880" cy="1714512"/>
            </a:xfrm>
          </p:grpSpPr>
          <p:sp>
            <p:nvSpPr>
              <p:cNvPr id="176" name="Rectangle 175"/>
              <p:cNvSpPr/>
              <p:nvPr/>
            </p:nvSpPr>
            <p:spPr>
              <a:xfrm>
                <a:off x="1785918" y="2357429"/>
                <a:ext cx="4133880" cy="1682606"/>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extBox 176"/>
              <p:cNvSpPr txBox="1"/>
              <p:nvPr/>
            </p:nvSpPr>
            <p:spPr>
              <a:xfrm>
                <a:off x="1857356" y="2325523"/>
                <a:ext cx="3062310" cy="276999"/>
              </a:xfrm>
              <a:prstGeom prst="rect">
                <a:avLst/>
              </a:prstGeom>
              <a:noFill/>
            </p:spPr>
            <p:txBody>
              <a:bodyPr wrap="square" rtlCol="0">
                <a:spAutoFit/>
              </a:bodyPr>
              <a:lstStyle/>
              <a:p>
                <a:r>
                  <a:rPr lang="en-GB" sz="1200" b="1" dirty="0" smtClean="0">
                    <a:solidFill>
                      <a:srgbClr val="00B050"/>
                    </a:solidFill>
                  </a:rPr>
                  <a:t>[IF element IS </a:t>
                </a:r>
                <a:r>
                  <a:rPr lang="en-GB" sz="1200" b="1" dirty="0" err="1" smtClean="0">
                    <a:solidFill>
                      <a:srgbClr val="00B050"/>
                    </a:solidFill>
                  </a:rPr>
                  <a:t>BreadCrumbMenuItem</a:t>
                </a:r>
                <a:r>
                  <a:rPr lang="en-GB" sz="1200" b="1" dirty="0" smtClean="0">
                    <a:solidFill>
                      <a:srgbClr val="00B050"/>
                    </a:solidFill>
                  </a:rPr>
                  <a:t> THEN]</a:t>
                </a:r>
                <a:endParaRPr lang="en-US" sz="1200" b="1" dirty="0" smtClean="0">
                  <a:solidFill>
                    <a:srgbClr val="00B050"/>
                  </a:solidFill>
                </a:endParaRPr>
              </a:p>
            </p:txBody>
          </p:sp>
        </p:grpSp>
        <p:sp>
          <p:nvSpPr>
            <p:cNvPr id="184" name="TextBox 183"/>
            <p:cNvSpPr txBox="1"/>
            <p:nvPr/>
          </p:nvSpPr>
          <p:spPr>
            <a:xfrm>
              <a:off x="2285984" y="3580629"/>
              <a:ext cx="4286280" cy="276999"/>
            </a:xfrm>
            <a:prstGeom prst="rect">
              <a:avLst/>
            </a:prstGeom>
            <a:noFill/>
          </p:spPr>
          <p:txBody>
            <a:bodyPr wrap="square" rtlCol="0">
              <a:spAutoFit/>
            </a:bodyPr>
            <a:lstStyle/>
            <a:p>
              <a:r>
                <a:rPr lang="en-GB" sz="1200" b="1" dirty="0" smtClean="0">
                  <a:solidFill>
                    <a:srgbClr val="00B050"/>
                  </a:solidFill>
                </a:rPr>
                <a:t>[ELSE IF element IS </a:t>
              </a:r>
              <a:r>
                <a:rPr lang="en-GB" sz="1200" b="1" dirty="0" err="1" smtClean="0">
                  <a:solidFill>
                    <a:srgbClr val="00B050"/>
                  </a:solidFill>
                </a:rPr>
                <a:t>BreadCrumbMenuItemSeparator</a:t>
              </a:r>
              <a:r>
                <a:rPr lang="en-GB" sz="1200" b="1" dirty="0" smtClean="0">
                  <a:solidFill>
                    <a:srgbClr val="00B050"/>
                  </a:solidFill>
                </a:rPr>
                <a:t> THEN]</a:t>
              </a:r>
              <a:endParaRPr lang="en-US" sz="1200" b="1" dirty="0" smtClean="0">
                <a:solidFill>
                  <a:srgbClr val="00B050"/>
                </a:solidFill>
              </a:endParaRPr>
            </a:p>
          </p:txBody>
        </p:sp>
      </p:grpSp>
      <p:grpSp>
        <p:nvGrpSpPr>
          <p:cNvPr id="2" name="Group 91"/>
          <p:cNvGrpSpPr/>
          <p:nvPr/>
        </p:nvGrpSpPr>
        <p:grpSpPr>
          <a:xfrm>
            <a:off x="-71470" y="814332"/>
            <a:ext cx="2000264" cy="685843"/>
            <a:chOff x="-571536" y="3100327"/>
            <a:chExt cx="2000264" cy="685843"/>
          </a:xfrm>
        </p:grpSpPr>
        <p:grpSp>
          <p:nvGrpSpPr>
            <p:cNvPr id="3" name="Group 259"/>
            <p:cNvGrpSpPr/>
            <p:nvPr/>
          </p:nvGrpSpPr>
          <p:grpSpPr>
            <a:xfrm>
              <a:off x="-571536" y="3100327"/>
              <a:ext cx="2000264" cy="449522"/>
              <a:chOff x="-500098" y="853844"/>
              <a:chExt cx="2000264" cy="449522"/>
            </a:xfrm>
          </p:grpSpPr>
          <p:cxnSp>
            <p:nvCxnSpPr>
              <p:cNvPr id="97" name="Straight Arrow Connector 96"/>
              <p:cNvCxnSpPr/>
              <p:nvPr/>
            </p:nvCxnSpPr>
            <p:spPr>
              <a:xfrm>
                <a:off x="142844" y="130336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500098" y="853844"/>
                <a:ext cx="2000264" cy="400110"/>
              </a:xfrm>
              <a:prstGeom prst="rect">
                <a:avLst/>
              </a:prstGeom>
              <a:noFill/>
            </p:spPr>
            <p:txBody>
              <a:bodyPr wrap="square" rtlCol="0">
                <a:spAutoFit/>
              </a:bodyPr>
              <a:lstStyle/>
              <a:p>
                <a:pPr algn="r"/>
                <a:r>
                  <a:rPr lang="en-GB" sz="1000" b="1" dirty="0" smtClean="0">
                    <a:solidFill>
                      <a:srgbClr val="0000FF"/>
                    </a:solidFill>
                  </a:rPr>
                  <a:t>Private:</a:t>
                </a:r>
                <a:r>
                  <a:rPr lang="en-GB" sz="1000" b="1" dirty="0" smtClean="0"/>
                  <a:t> </a:t>
                </a:r>
                <a:r>
                  <a:rPr lang="en-GB" sz="1000" b="1" dirty="0" err="1" smtClean="0"/>
                  <a:t>item_Removed</a:t>
                </a:r>
                <a:r>
                  <a:rPr lang="en-GB" sz="1000" b="1" dirty="0" smtClean="0"/>
                  <a:t>(</a:t>
                </a:r>
              </a:p>
              <a:p>
                <a:pPr algn="r"/>
                <a:r>
                  <a:rPr lang="en-GB" sz="1000" dirty="0" err="1" smtClean="0"/>
                  <a:t>BreadCrumbMenuItem</a:t>
                </a:r>
                <a:r>
                  <a:rPr lang="en-GB" sz="1000" b="1" dirty="0" smtClean="0"/>
                  <a:t>)</a:t>
                </a:r>
                <a:endParaRPr lang="en-US" sz="1000" b="1" dirty="0"/>
              </a:p>
            </p:txBody>
          </p:sp>
        </p:grpSp>
        <p:cxnSp>
          <p:nvCxnSpPr>
            <p:cNvPr id="95" name="Straight Arrow Connector 94"/>
            <p:cNvCxnSpPr/>
            <p:nvPr/>
          </p:nvCxnSpPr>
          <p:spPr>
            <a:xfrm flipH="1">
              <a:off x="71406" y="3786169"/>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4" name="Group 82"/>
          <p:cNvGrpSpPr/>
          <p:nvPr/>
        </p:nvGrpSpPr>
        <p:grpSpPr>
          <a:xfrm>
            <a:off x="7072330" y="357186"/>
            <a:ext cx="1285884" cy="6643710"/>
            <a:chOff x="2643174" y="71414"/>
            <a:chExt cx="1285884" cy="6643710"/>
          </a:xfrm>
        </p:grpSpPr>
        <p:grpSp>
          <p:nvGrpSpPr>
            <p:cNvPr id="5" name="Group 70"/>
            <p:cNvGrpSpPr/>
            <p:nvPr/>
          </p:nvGrpSpPr>
          <p:grpSpPr>
            <a:xfrm>
              <a:off x="2643174" y="71414"/>
              <a:ext cx="1285884" cy="6643710"/>
              <a:chOff x="7572396" y="357166"/>
              <a:chExt cx="1285884" cy="6643710"/>
            </a:xfrm>
          </p:grpSpPr>
          <p:sp>
            <p:nvSpPr>
              <p:cNvPr id="56" name="Round Diagonal Corner Rectangle 55"/>
              <p:cNvSpPr/>
              <p:nvPr/>
            </p:nvSpPr>
            <p:spPr>
              <a:xfrm>
                <a:off x="7572396"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GB" sz="1000" dirty="0" smtClean="0">
                  <a:solidFill>
                    <a:schemeClr val="tx1"/>
                  </a:solidFill>
                </a:endParaRPr>
              </a:p>
              <a:p>
                <a:pPr algn="ctr"/>
                <a:r>
                  <a:rPr lang="en-GB" sz="1000" dirty="0" smtClean="0">
                    <a:solidFill>
                      <a:schemeClr val="tx1"/>
                    </a:solidFill>
                  </a:rPr>
                  <a:t>Item</a:t>
                </a:r>
                <a:endParaRPr lang="en-US" sz="1000" dirty="0">
                  <a:solidFill>
                    <a:schemeClr val="tx1"/>
                  </a:solidFill>
                </a:endParaRPr>
              </a:p>
            </p:txBody>
          </p:sp>
          <p:cxnSp>
            <p:nvCxnSpPr>
              <p:cNvPr id="60" name="Straight Connector 59"/>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55" name="Rectangle 54"/>
            <p:cNvSpPr/>
            <p:nvPr/>
          </p:nvSpPr>
          <p:spPr>
            <a:xfrm flipH="1">
              <a:off x="3286108" y="2786038"/>
              <a:ext cx="71445"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25" name="Group 150"/>
          <p:cNvGrpSpPr/>
          <p:nvPr/>
        </p:nvGrpSpPr>
        <p:grpSpPr>
          <a:xfrm>
            <a:off x="5143504" y="357186"/>
            <a:ext cx="1285884" cy="6643710"/>
            <a:chOff x="5143504" y="71414"/>
            <a:chExt cx="1285884" cy="6643710"/>
          </a:xfrm>
        </p:grpSpPr>
        <p:grpSp>
          <p:nvGrpSpPr>
            <p:cNvPr id="26" name="Group 70"/>
            <p:cNvGrpSpPr/>
            <p:nvPr/>
          </p:nvGrpSpPr>
          <p:grpSpPr>
            <a:xfrm>
              <a:off x="5143504" y="71414"/>
              <a:ext cx="1285884" cy="6643710"/>
              <a:chOff x="7572396" y="357166"/>
              <a:chExt cx="1285884" cy="6643710"/>
            </a:xfrm>
          </p:grpSpPr>
          <p:sp>
            <p:nvSpPr>
              <p:cNvPr id="51" name="Round Diagonal Corner Rectangle 50"/>
              <p:cNvSpPr/>
              <p:nvPr/>
            </p:nvSpPr>
            <p:spPr>
              <a:xfrm>
                <a:off x="7572396"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GB" sz="1000" dirty="0" smtClean="0">
                  <a:solidFill>
                    <a:schemeClr val="tx1"/>
                  </a:solidFill>
                </a:endParaRPr>
              </a:p>
              <a:p>
                <a:pPr algn="ctr"/>
                <a:r>
                  <a:rPr lang="en-GB" sz="1000" dirty="0" err="1" smtClean="0">
                    <a:solidFill>
                      <a:schemeClr val="tx1"/>
                    </a:solidFill>
                  </a:rPr>
                  <a:t>ItemSeparator</a:t>
                </a:r>
                <a:endParaRPr lang="en-US" sz="1000" dirty="0">
                  <a:solidFill>
                    <a:schemeClr val="tx1"/>
                  </a:solidFill>
                </a:endParaRPr>
              </a:p>
            </p:txBody>
          </p:sp>
          <p:cxnSp>
            <p:nvCxnSpPr>
              <p:cNvPr id="52" name="Straight Connector 51"/>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50" name="Rectangle 149"/>
            <p:cNvSpPr/>
            <p:nvPr/>
          </p:nvSpPr>
          <p:spPr>
            <a:xfrm flipH="1">
              <a:off x="5786446" y="3714732"/>
              <a:ext cx="71438" cy="2857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27" name="Group 70"/>
          <p:cNvGrpSpPr/>
          <p:nvPr/>
        </p:nvGrpSpPr>
        <p:grpSpPr>
          <a:xfrm>
            <a:off x="3214678" y="357186"/>
            <a:ext cx="1285884" cy="6643710"/>
            <a:chOff x="7572396" y="357166"/>
            <a:chExt cx="1285884" cy="6643710"/>
          </a:xfrm>
        </p:grpSpPr>
        <p:sp>
          <p:nvSpPr>
            <p:cNvPr id="65" name="Round Diagonal Corner Rectangle 64"/>
            <p:cNvSpPr/>
            <p:nvPr/>
          </p:nvSpPr>
          <p:spPr>
            <a:xfrm>
              <a:off x="7572396"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GB" sz="1000" dirty="0" smtClean="0">
                <a:solidFill>
                  <a:schemeClr val="tx1"/>
                </a:solidFill>
              </a:endParaRPr>
            </a:p>
            <a:p>
              <a:pPr algn="ctr"/>
              <a:r>
                <a:rPr lang="en-GB" sz="1000" dirty="0" err="1" smtClean="0">
                  <a:solidFill>
                    <a:schemeClr val="tx1"/>
                  </a:solidFill>
                </a:rPr>
                <a:t>ItemCollection</a:t>
              </a:r>
              <a:endParaRPr lang="en-US" sz="1000" dirty="0">
                <a:solidFill>
                  <a:schemeClr val="tx1"/>
                </a:solidFill>
              </a:endParaRPr>
            </a:p>
          </p:txBody>
        </p:sp>
        <p:cxnSp>
          <p:nvCxnSpPr>
            <p:cNvPr id="66" name="Straight Connector 65"/>
            <p:cNvCxnSpPr/>
            <p:nvPr/>
          </p:nvCxnSpPr>
          <p:spPr>
            <a:xfrm rot="5400000">
              <a:off x="5145063" y="3927507"/>
              <a:ext cx="6143644" cy="309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0" y="0"/>
            <a:ext cx="3000396" cy="276999"/>
          </a:xfrm>
          <a:prstGeom prst="rect">
            <a:avLst/>
          </a:prstGeom>
          <a:noFill/>
        </p:spPr>
        <p:txBody>
          <a:bodyPr wrap="square" rtlCol="0">
            <a:spAutoFit/>
          </a:bodyPr>
          <a:lstStyle/>
          <a:p>
            <a:pPr algn="ctr"/>
            <a:r>
              <a:rPr lang="en-GB" sz="1200" dirty="0" err="1" smtClean="0"/>
              <a:t>Smart.Platform.Windows.Forms</a:t>
            </a:r>
            <a:endParaRPr lang="en-US" sz="1200" dirty="0"/>
          </a:p>
        </p:txBody>
      </p:sp>
      <p:grpSp>
        <p:nvGrpSpPr>
          <p:cNvPr id="83" name="Group 89"/>
          <p:cNvGrpSpPr/>
          <p:nvPr/>
        </p:nvGrpSpPr>
        <p:grpSpPr>
          <a:xfrm>
            <a:off x="2071670" y="1000108"/>
            <a:ext cx="2571768" cy="571504"/>
            <a:chOff x="1785918" y="2325523"/>
            <a:chExt cx="2571768" cy="571504"/>
          </a:xfrm>
        </p:grpSpPr>
        <p:sp>
          <p:nvSpPr>
            <p:cNvPr id="84" name="Rectangle 83"/>
            <p:cNvSpPr/>
            <p:nvPr/>
          </p:nvSpPr>
          <p:spPr>
            <a:xfrm>
              <a:off x="1785918" y="2357429"/>
              <a:ext cx="2571768" cy="539598"/>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1857356" y="2325523"/>
              <a:ext cx="2500330" cy="276999"/>
            </a:xfrm>
            <a:prstGeom prst="rect">
              <a:avLst/>
            </a:prstGeom>
            <a:noFill/>
          </p:spPr>
          <p:txBody>
            <a:bodyPr wrap="square" rtlCol="0">
              <a:spAutoFit/>
            </a:bodyPr>
            <a:lstStyle/>
            <a:p>
              <a:r>
                <a:rPr lang="en-GB" sz="1200" b="1" dirty="0" smtClean="0">
                  <a:solidFill>
                    <a:srgbClr val="00B050"/>
                  </a:solidFill>
                </a:rPr>
                <a:t>[IF </a:t>
              </a:r>
              <a:r>
                <a:rPr lang="en-GB" sz="1200" b="1" dirty="0" err="1" smtClean="0">
                  <a:solidFill>
                    <a:srgbClr val="00B050"/>
                  </a:solidFill>
                </a:rPr>
                <a:t>doRefresh</a:t>
              </a:r>
              <a:r>
                <a:rPr lang="en-GB" sz="1200" b="1" dirty="0" smtClean="0">
                  <a:solidFill>
                    <a:srgbClr val="00B050"/>
                  </a:solidFill>
                </a:rPr>
                <a:t> THEN]</a:t>
              </a:r>
              <a:endParaRPr lang="en-US" sz="1200" b="1" dirty="0" smtClean="0">
                <a:solidFill>
                  <a:srgbClr val="00B050"/>
                </a:solidFill>
              </a:endParaRPr>
            </a:p>
          </p:txBody>
        </p:sp>
      </p:grpSp>
      <p:grpSp>
        <p:nvGrpSpPr>
          <p:cNvPr id="90" name="Group 74"/>
          <p:cNvGrpSpPr/>
          <p:nvPr/>
        </p:nvGrpSpPr>
        <p:grpSpPr>
          <a:xfrm>
            <a:off x="2000232" y="1214422"/>
            <a:ext cx="2214578" cy="250946"/>
            <a:chOff x="1500168" y="1111077"/>
            <a:chExt cx="2214578" cy="250946"/>
          </a:xfrm>
        </p:grpSpPr>
        <p:grpSp>
          <p:nvGrpSpPr>
            <p:cNvPr id="91" name="Group 62"/>
            <p:cNvGrpSpPr/>
            <p:nvPr/>
          </p:nvGrpSpPr>
          <p:grpSpPr>
            <a:xfrm flipH="1" flipV="1">
              <a:off x="1500168" y="1149472"/>
              <a:ext cx="215112" cy="212551"/>
              <a:chOff x="5999167" y="3836063"/>
              <a:chExt cx="215909" cy="142478"/>
            </a:xfrm>
          </p:grpSpPr>
          <p:cxnSp>
            <p:nvCxnSpPr>
              <p:cNvPr id="104" name="Straight Connector 103"/>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5400000" flipH="1" flipV="1">
                <a:off x="5929127" y="3907690"/>
                <a:ext cx="140882" cy="802"/>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6000762" y="3836063"/>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92" name="TextBox 91"/>
            <p:cNvSpPr txBox="1"/>
            <p:nvPr/>
          </p:nvSpPr>
          <p:spPr>
            <a:xfrm>
              <a:off x="1714480" y="1111077"/>
              <a:ext cx="2000266" cy="246221"/>
            </a:xfrm>
            <a:prstGeom prst="rect">
              <a:avLst/>
            </a:prstGeom>
            <a:noFill/>
          </p:spPr>
          <p:txBody>
            <a:bodyPr wrap="square" rtlCol="0">
              <a:spAutoFit/>
            </a:bodyPr>
            <a:lstStyle/>
            <a:p>
              <a:r>
                <a:rPr lang="en-GB" sz="1000" dirty="0" err="1" smtClean="0"/>
                <a:t>RefreshAfterItemRemoved</a:t>
              </a:r>
              <a:r>
                <a:rPr lang="en-GB" sz="1000" dirty="0" smtClean="0"/>
                <a:t>()</a:t>
              </a:r>
              <a:endParaRPr lang="en-US" sz="1000" dirty="0"/>
            </a:p>
          </p:txBody>
        </p:sp>
      </p:grpSp>
      <p:grpSp>
        <p:nvGrpSpPr>
          <p:cNvPr id="107" name="Group 91"/>
          <p:cNvGrpSpPr/>
          <p:nvPr/>
        </p:nvGrpSpPr>
        <p:grpSpPr>
          <a:xfrm>
            <a:off x="-71470" y="1500174"/>
            <a:ext cx="2000264" cy="685843"/>
            <a:chOff x="-571536" y="3100327"/>
            <a:chExt cx="2000264" cy="685843"/>
          </a:xfrm>
        </p:grpSpPr>
        <p:grpSp>
          <p:nvGrpSpPr>
            <p:cNvPr id="110" name="Group 259"/>
            <p:cNvGrpSpPr/>
            <p:nvPr/>
          </p:nvGrpSpPr>
          <p:grpSpPr>
            <a:xfrm>
              <a:off x="-571536" y="3100327"/>
              <a:ext cx="2000264" cy="449522"/>
              <a:chOff x="-500098" y="853844"/>
              <a:chExt cx="2000264" cy="449522"/>
            </a:xfrm>
          </p:grpSpPr>
          <p:cxnSp>
            <p:nvCxnSpPr>
              <p:cNvPr id="115" name="Straight Arrow Connector 114"/>
              <p:cNvCxnSpPr/>
              <p:nvPr/>
            </p:nvCxnSpPr>
            <p:spPr>
              <a:xfrm>
                <a:off x="142844" y="130336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500098" y="853844"/>
                <a:ext cx="2000264" cy="400110"/>
              </a:xfrm>
              <a:prstGeom prst="rect">
                <a:avLst/>
              </a:prstGeom>
              <a:noFill/>
            </p:spPr>
            <p:txBody>
              <a:bodyPr wrap="square" rtlCol="0">
                <a:spAutoFit/>
              </a:bodyPr>
              <a:lstStyle/>
              <a:p>
                <a:pPr algn="r"/>
                <a:r>
                  <a:rPr lang="en-GB" sz="1000" b="1" dirty="0" smtClean="0">
                    <a:solidFill>
                      <a:srgbClr val="0000FF"/>
                    </a:solidFill>
                  </a:rPr>
                  <a:t>Private:</a:t>
                </a:r>
                <a:r>
                  <a:rPr lang="en-GB" sz="1000" b="1" dirty="0" smtClean="0"/>
                  <a:t> </a:t>
                </a:r>
                <a:r>
                  <a:rPr lang="en-GB" sz="1000" b="1" dirty="0" err="1" smtClean="0"/>
                  <a:t>item_Added</a:t>
                </a:r>
                <a:r>
                  <a:rPr lang="en-GB" sz="1000" b="1" dirty="0" smtClean="0"/>
                  <a:t>(</a:t>
                </a:r>
              </a:p>
              <a:p>
                <a:pPr algn="r"/>
                <a:r>
                  <a:rPr lang="en-GB" sz="1000" dirty="0" err="1" smtClean="0"/>
                  <a:t>BreadCrumbMenuItem</a:t>
                </a:r>
                <a:r>
                  <a:rPr lang="en-GB" sz="1000" b="1" dirty="0" smtClean="0"/>
                  <a:t>)</a:t>
                </a:r>
                <a:endParaRPr lang="en-US" sz="1000" b="1" dirty="0"/>
              </a:p>
            </p:txBody>
          </p:sp>
        </p:grpSp>
        <p:cxnSp>
          <p:nvCxnSpPr>
            <p:cNvPr id="114" name="Straight Arrow Connector 113"/>
            <p:cNvCxnSpPr/>
            <p:nvPr/>
          </p:nvCxnSpPr>
          <p:spPr>
            <a:xfrm flipH="1">
              <a:off x="71406" y="3786169"/>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22" name="Group 89"/>
          <p:cNvGrpSpPr/>
          <p:nvPr/>
        </p:nvGrpSpPr>
        <p:grpSpPr>
          <a:xfrm>
            <a:off x="2071670" y="1685950"/>
            <a:ext cx="2571768" cy="571504"/>
            <a:chOff x="1785918" y="2325523"/>
            <a:chExt cx="2571768" cy="571504"/>
          </a:xfrm>
        </p:grpSpPr>
        <p:sp>
          <p:nvSpPr>
            <p:cNvPr id="123" name="Rectangle 122"/>
            <p:cNvSpPr/>
            <p:nvPr/>
          </p:nvSpPr>
          <p:spPr>
            <a:xfrm>
              <a:off x="1785918" y="2357429"/>
              <a:ext cx="2571768" cy="539598"/>
            </a:xfrm>
            <a:prstGeom prst="rect">
              <a:avLst/>
            </a:prstGeom>
            <a:solidFill>
              <a:schemeClr val="accent1">
                <a:lumMod val="40000"/>
                <a:lumOff val="60000"/>
                <a:alpha val="33000"/>
              </a:schemeClr>
            </a:solidFill>
            <a:ln w="12700" cmpd="thickThin">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1857356" y="2325523"/>
              <a:ext cx="2500330" cy="276999"/>
            </a:xfrm>
            <a:prstGeom prst="rect">
              <a:avLst/>
            </a:prstGeom>
            <a:noFill/>
          </p:spPr>
          <p:txBody>
            <a:bodyPr wrap="square" rtlCol="0">
              <a:spAutoFit/>
            </a:bodyPr>
            <a:lstStyle/>
            <a:p>
              <a:r>
                <a:rPr lang="en-GB" sz="1200" b="1" dirty="0" smtClean="0">
                  <a:solidFill>
                    <a:srgbClr val="00B050"/>
                  </a:solidFill>
                </a:rPr>
                <a:t>[IF </a:t>
              </a:r>
              <a:r>
                <a:rPr lang="en-GB" sz="1200" b="1" dirty="0" err="1" smtClean="0">
                  <a:solidFill>
                    <a:srgbClr val="00B050"/>
                  </a:solidFill>
                </a:rPr>
                <a:t>doRefresh</a:t>
              </a:r>
              <a:r>
                <a:rPr lang="en-GB" sz="1200" b="1" dirty="0" smtClean="0">
                  <a:solidFill>
                    <a:srgbClr val="00B050"/>
                  </a:solidFill>
                </a:rPr>
                <a:t> THEN]</a:t>
              </a:r>
              <a:endParaRPr lang="en-US" sz="1200" b="1" dirty="0" smtClean="0">
                <a:solidFill>
                  <a:srgbClr val="00B050"/>
                </a:solidFill>
              </a:endParaRPr>
            </a:p>
          </p:txBody>
        </p:sp>
      </p:grpSp>
      <p:grpSp>
        <p:nvGrpSpPr>
          <p:cNvPr id="126" name="Group 74"/>
          <p:cNvGrpSpPr/>
          <p:nvPr/>
        </p:nvGrpSpPr>
        <p:grpSpPr>
          <a:xfrm>
            <a:off x="2000232" y="1900264"/>
            <a:ext cx="2214578" cy="250946"/>
            <a:chOff x="1500168" y="1111077"/>
            <a:chExt cx="2214578" cy="250946"/>
          </a:xfrm>
        </p:grpSpPr>
        <p:grpSp>
          <p:nvGrpSpPr>
            <p:cNvPr id="129" name="Group 62"/>
            <p:cNvGrpSpPr/>
            <p:nvPr/>
          </p:nvGrpSpPr>
          <p:grpSpPr>
            <a:xfrm flipH="1" flipV="1">
              <a:off x="1500168" y="1149472"/>
              <a:ext cx="215112" cy="212551"/>
              <a:chOff x="5999167" y="3836063"/>
              <a:chExt cx="215909" cy="142478"/>
            </a:xfrm>
          </p:grpSpPr>
          <p:cxnSp>
            <p:nvCxnSpPr>
              <p:cNvPr id="135" name="Straight Connector 134"/>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5400000" flipH="1" flipV="1">
                <a:off x="5929127" y="3907690"/>
                <a:ext cx="140882" cy="802"/>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6000762" y="3836063"/>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30" name="TextBox 129"/>
            <p:cNvSpPr txBox="1"/>
            <p:nvPr/>
          </p:nvSpPr>
          <p:spPr>
            <a:xfrm>
              <a:off x="1714480" y="1111077"/>
              <a:ext cx="2000266" cy="246221"/>
            </a:xfrm>
            <a:prstGeom prst="rect">
              <a:avLst/>
            </a:prstGeom>
            <a:noFill/>
          </p:spPr>
          <p:txBody>
            <a:bodyPr wrap="square" rtlCol="0">
              <a:spAutoFit/>
            </a:bodyPr>
            <a:lstStyle/>
            <a:p>
              <a:r>
                <a:rPr lang="en-GB" sz="1000" dirty="0" err="1" smtClean="0"/>
                <a:t>RefreshAfterItemAdded</a:t>
              </a:r>
              <a:r>
                <a:rPr lang="en-GB" sz="1000" dirty="0" smtClean="0"/>
                <a:t>()</a:t>
              </a:r>
              <a:endParaRPr lang="en-US" sz="1000" dirty="0"/>
            </a:p>
          </p:txBody>
        </p:sp>
      </p:grpSp>
      <p:grpSp>
        <p:nvGrpSpPr>
          <p:cNvPr id="155" name="Group 62"/>
          <p:cNvGrpSpPr/>
          <p:nvPr/>
        </p:nvGrpSpPr>
        <p:grpSpPr>
          <a:xfrm flipH="1" flipV="1">
            <a:off x="1714480" y="2786056"/>
            <a:ext cx="214314" cy="1785951"/>
            <a:chOff x="6000760" y="3666022"/>
            <a:chExt cx="223889" cy="264632"/>
          </a:xfrm>
        </p:grpSpPr>
        <p:cxnSp>
          <p:nvCxnSpPr>
            <p:cNvPr id="156" name="Straight Connector 155"/>
            <p:cNvCxnSpPr/>
            <p:nvPr/>
          </p:nvCxnSpPr>
          <p:spPr>
            <a:xfrm>
              <a:off x="6000760" y="3929066"/>
              <a:ext cx="214314" cy="1588"/>
            </a:xfrm>
            <a:prstGeom prst="line">
              <a:avLst/>
            </a:prstGeom>
            <a:ln>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rot="5400000" flipH="1" flipV="1">
              <a:off x="6093368" y="3798067"/>
              <a:ext cx="261739" cy="823"/>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a:off x="6000761" y="3666022"/>
              <a:ext cx="214315" cy="1588"/>
            </a:xfrm>
            <a:prstGeom prst="straightConnector1">
              <a:avLst/>
            </a:prstGeom>
            <a:ln>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grpSp>
      <p:grpSp>
        <p:nvGrpSpPr>
          <p:cNvPr id="159" name="Group 154"/>
          <p:cNvGrpSpPr/>
          <p:nvPr/>
        </p:nvGrpSpPr>
        <p:grpSpPr>
          <a:xfrm>
            <a:off x="2000232" y="3786191"/>
            <a:ext cx="3786214" cy="500065"/>
            <a:chOff x="1500166" y="2285992"/>
            <a:chExt cx="3786214" cy="500065"/>
          </a:xfrm>
        </p:grpSpPr>
        <p:grpSp>
          <p:nvGrpSpPr>
            <p:cNvPr id="160" name="Group 173"/>
            <p:cNvGrpSpPr/>
            <p:nvPr/>
          </p:nvGrpSpPr>
          <p:grpSpPr>
            <a:xfrm>
              <a:off x="1500166" y="2285992"/>
              <a:ext cx="3786214" cy="500065"/>
              <a:chOff x="1500166" y="1785926"/>
              <a:chExt cx="3786214" cy="500065"/>
            </a:xfrm>
          </p:grpSpPr>
          <p:grpSp>
            <p:nvGrpSpPr>
              <p:cNvPr id="162" name="Group 155"/>
              <p:cNvGrpSpPr/>
              <p:nvPr/>
            </p:nvGrpSpPr>
            <p:grpSpPr>
              <a:xfrm>
                <a:off x="1500166" y="1785926"/>
                <a:ext cx="3786214" cy="500065"/>
                <a:chOff x="1500166" y="3429001"/>
                <a:chExt cx="3786214" cy="500065"/>
              </a:xfrm>
            </p:grpSpPr>
            <p:grpSp>
              <p:nvGrpSpPr>
                <p:cNvPr id="164" name="Group 172"/>
                <p:cNvGrpSpPr/>
                <p:nvPr/>
              </p:nvGrpSpPr>
              <p:grpSpPr>
                <a:xfrm>
                  <a:off x="1500166" y="3429001"/>
                  <a:ext cx="3786214" cy="246221"/>
                  <a:chOff x="1500166" y="3429001"/>
                  <a:chExt cx="3786214" cy="246221"/>
                </a:xfrm>
              </p:grpSpPr>
              <p:cxnSp>
                <p:nvCxnSpPr>
                  <p:cNvPr id="166" name="Straight Arrow Connector 165"/>
                  <p:cNvCxnSpPr/>
                  <p:nvPr/>
                </p:nvCxnSpPr>
                <p:spPr>
                  <a:xfrm>
                    <a:off x="1500166" y="3643314"/>
                    <a:ext cx="3786214"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3857620" y="3429001"/>
                    <a:ext cx="1368334" cy="246221"/>
                  </a:xfrm>
                  <a:prstGeom prst="rect">
                    <a:avLst/>
                  </a:prstGeom>
                  <a:noFill/>
                </p:spPr>
                <p:txBody>
                  <a:bodyPr wrap="square" rtlCol="0">
                    <a:spAutoFit/>
                  </a:bodyPr>
                  <a:lstStyle/>
                  <a:p>
                    <a:pPr algn="r"/>
                    <a:r>
                      <a:rPr lang="en-GB" sz="1000" dirty="0" smtClean="0"/>
                      <a:t>Label</a:t>
                    </a:r>
                    <a:endParaRPr lang="en-US" sz="1000" dirty="0"/>
                  </a:p>
                </p:txBody>
              </p:sp>
            </p:grpSp>
            <p:sp>
              <p:nvSpPr>
                <p:cNvPr id="165" name="TextBox 164"/>
                <p:cNvSpPr txBox="1"/>
                <p:nvPr/>
              </p:nvSpPr>
              <p:spPr>
                <a:xfrm>
                  <a:off x="4418112" y="3682845"/>
                  <a:ext cx="796830" cy="246221"/>
                </a:xfrm>
                <a:prstGeom prst="rect">
                  <a:avLst/>
                </a:prstGeom>
                <a:noFill/>
              </p:spPr>
              <p:txBody>
                <a:bodyPr wrap="square" rtlCol="0">
                  <a:spAutoFit/>
                </a:bodyPr>
                <a:lstStyle/>
                <a:p>
                  <a:pPr algn="r"/>
                  <a:endParaRPr lang="en-US" sz="1000" dirty="0"/>
                </a:p>
              </p:txBody>
            </p:sp>
          </p:grpSp>
          <p:cxnSp>
            <p:nvCxnSpPr>
              <p:cNvPr id="163" name="Straight Arrow Connector 162"/>
              <p:cNvCxnSpPr/>
              <p:nvPr/>
            </p:nvCxnSpPr>
            <p:spPr>
              <a:xfrm rot="10800000">
                <a:off x="1500166" y="2214552"/>
                <a:ext cx="3786214"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sp>
          <p:nvSpPr>
            <p:cNvPr id="161" name="TextBox 160"/>
            <p:cNvSpPr txBox="1"/>
            <p:nvPr/>
          </p:nvSpPr>
          <p:spPr>
            <a:xfrm>
              <a:off x="4286248" y="2500306"/>
              <a:ext cx="939706" cy="246221"/>
            </a:xfrm>
            <a:prstGeom prst="rect">
              <a:avLst/>
            </a:prstGeom>
            <a:noFill/>
          </p:spPr>
          <p:txBody>
            <a:bodyPr wrap="square" rtlCol="0">
              <a:spAutoFit/>
            </a:bodyPr>
            <a:lstStyle/>
            <a:p>
              <a:pPr algn="r"/>
              <a:r>
                <a:rPr lang="en-GB" sz="1000" dirty="0" smtClean="0"/>
                <a:t>String</a:t>
              </a:r>
              <a:endParaRPr lang="en-US" sz="1000" dirty="0"/>
            </a:p>
          </p:txBody>
        </p:sp>
      </p:grpSp>
      <p:grpSp>
        <p:nvGrpSpPr>
          <p:cNvPr id="168" name="Group 167"/>
          <p:cNvGrpSpPr/>
          <p:nvPr/>
        </p:nvGrpSpPr>
        <p:grpSpPr>
          <a:xfrm>
            <a:off x="2000232" y="2857496"/>
            <a:ext cx="5715040" cy="460535"/>
            <a:chOff x="1500166" y="3959386"/>
            <a:chExt cx="5715040" cy="460535"/>
          </a:xfrm>
        </p:grpSpPr>
        <p:grpSp>
          <p:nvGrpSpPr>
            <p:cNvPr id="169" name="Group 118"/>
            <p:cNvGrpSpPr/>
            <p:nvPr/>
          </p:nvGrpSpPr>
          <p:grpSpPr>
            <a:xfrm>
              <a:off x="1500166" y="3959386"/>
              <a:ext cx="5715040" cy="255432"/>
              <a:chOff x="1500166" y="3959386"/>
              <a:chExt cx="5715040" cy="255432"/>
            </a:xfrm>
          </p:grpSpPr>
          <p:cxnSp>
            <p:nvCxnSpPr>
              <p:cNvPr id="173" name="Straight Arrow Connector 172"/>
              <p:cNvCxnSpPr/>
              <p:nvPr/>
            </p:nvCxnSpPr>
            <p:spPr>
              <a:xfrm>
                <a:off x="1500166" y="4213230"/>
                <a:ext cx="571504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5846872" y="3959386"/>
                <a:ext cx="1368334" cy="246221"/>
              </a:xfrm>
              <a:prstGeom prst="rect">
                <a:avLst/>
              </a:prstGeom>
              <a:noFill/>
            </p:spPr>
            <p:txBody>
              <a:bodyPr wrap="square" rtlCol="0">
                <a:spAutoFit/>
              </a:bodyPr>
              <a:lstStyle/>
              <a:p>
                <a:pPr algn="r"/>
                <a:r>
                  <a:rPr lang="en-GB" sz="1000" dirty="0" err="1" smtClean="0"/>
                  <a:t>LinkLabel</a:t>
                </a:r>
                <a:endParaRPr lang="en-US" sz="1000" dirty="0"/>
              </a:p>
            </p:txBody>
          </p:sp>
        </p:grpSp>
        <p:grpSp>
          <p:nvGrpSpPr>
            <p:cNvPr id="170" name="Group 117"/>
            <p:cNvGrpSpPr/>
            <p:nvPr/>
          </p:nvGrpSpPr>
          <p:grpSpPr>
            <a:xfrm>
              <a:off x="1500166" y="4173700"/>
              <a:ext cx="5715040" cy="246221"/>
              <a:chOff x="1500166" y="4346896"/>
              <a:chExt cx="5715040" cy="246221"/>
            </a:xfrm>
          </p:grpSpPr>
          <p:cxnSp>
            <p:nvCxnSpPr>
              <p:cNvPr id="171" name="Straight Arrow Connector 170"/>
              <p:cNvCxnSpPr/>
              <p:nvPr/>
            </p:nvCxnSpPr>
            <p:spPr>
              <a:xfrm rot="10800000" flipV="1">
                <a:off x="1500166" y="4561211"/>
                <a:ext cx="5715040" cy="1588"/>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5715008" y="4346896"/>
                <a:ext cx="1428760" cy="246221"/>
              </a:xfrm>
              <a:prstGeom prst="rect">
                <a:avLst/>
              </a:prstGeom>
              <a:noFill/>
            </p:spPr>
            <p:txBody>
              <a:bodyPr wrap="square" rtlCol="0">
                <a:spAutoFit/>
              </a:bodyPr>
              <a:lstStyle/>
              <a:p>
                <a:pPr algn="r"/>
                <a:r>
                  <a:rPr lang="en-GB" sz="1000" dirty="0" err="1" smtClean="0"/>
                  <a:t>LinkLabel</a:t>
                </a:r>
                <a:endParaRPr lang="en-US" sz="1000" dirty="0"/>
              </a:p>
            </p:txBody>
          </p:sp>
        </p:grpSp>
      </p:grpSp>
      <p:grpSp>
        <p:nvGrpSpPr>
          <p:cNvPr id="178" name="Group 74"/>
          <p:cNvGrpSpPr/>
          <p:nvPr/>
        </p:nvGrpSpPr>
        <p:grpSpPr>
          <a:xfrm>
            <a:off x="2000232" y="3357562"/>
            <a:ext cx="2214578" cy="250946"/>
            <a:chOff x="1500168" y="1111077"/>
            <a:chExt cx="2214578" cy="250946"/>
          </a:xfrm>
        </p:grpSpPr>
        <p:grpSp>
          <p:nvGrpSpPr>
            <p:cNvPr id="179" name="Group 62"/>
            <p:cNvGrpSpPr/>
            <p:nvPr/>
          </p:nvGrpSpPr>
          <p:grpSpPr>
            <a:xfrm flipH="1" flipV="1">
              <a:off x="1500168" y="1149472"/>
              <a:ext cx="215112" cy="212551"/>
              <a:chOff x="5999167" y="3836063"/>
              <a:chExt cx="215909" cy="142478"/>
            </a:xfrm>
          </p:grpSpPr>
          <p:cxnSp>
            <p:nvCxnSpPr>
              <p:cNvPr id="181" name="Straight Connector 180"/>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5400000" flipH="1" flipV="1">
                <a:off x="5929127" y="3907690"/>
                <a:ext cx="140882" cy="802"/>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a:off x="6000762" y="3836063"/>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80" name="TextBox 179"/>
            <p:cNvSpPr txBox="1"/>
            <p:nvPr/>
          </p:nvSpPr>
          <p:spPr>
            <a:xfrm>
              <a:off x="1714480" y="1111077"/>
              <a:ext cx="2000266" cy="246221"/>
            </a:xfrm>
            <a:prstGeom prst="rect">
              <a:avLst/>
            </a:prstGeom>
            <a:noFill/>
          </p:spPr>
          <p:txBody>
            <a:bodyPr wrap="square" rtlCol="0">
              <a:spAutoFit/>
            </a:bodyPr>
            <a:lstStyle/>
            <a:p>
              <a:r>
                <a:rPr lang="en-GB" sz="1000" dirty="0" smtClean="0">
                  <a:solidFill>
                    <a:srgbClr val="0000FF"/>
                  </a:solidFill>
                </a:rPr>
                <a:t>width += </a:t>
              </a:r>
              <a:r>
                <a:rPr lang="en-GB" sz="1000" dirty="0" err="1" smtClean="0">
                  <a:solidFill>
                    <a:srgbClr val="0000FF"/>
                  </a:solidFill>
                </a:rPr>
                <a:t>element.LinkLabel.Width</a:t>
              </a:r>
              <a:endParaRPr lang="en-US" sz="1000" dirty="0">
                <a:solidFill>
                  <a:srgbClr val="0000FF"/>
                </a:solidFill>
              </a:endParaRPr>
            </a:p>
          </p:txBody>
        </p:sp>
      </p:grpSp>
      <p:grpSp>
        <p:nvGrpSpPr>
          <p:cNvPr id="185" name="Group 74"/>
          <p:cNvGrpSpPr/>
          <p:nvPr/>
        </p:nvGrpSpPr>
        <p:grpSpPr>
          <a:xfrm>
            <a:off x="2000232" y="4286256"/>
            <a:ext cx="2214578" cy="250946"/>
            <a:chOff x="1500168" y="1111077"/>
            <a:chExt cx="2214578" cy="250946"/>
          </a:xfrm>
        </p:grpSpPr>
        <p:grpSp>
          <p:nvGrpSpPr>
            <p:cNvPr id="186" name="Group 62"/>
            <p:cNvGrpSpPr/>
            <p:nvPr/>
          </p:nvGrpSpPr>
          <p:grpSpPr>
            <a:xfrm flipH="1" flipV="1">
              <a:off x="1500168" y="1149472"/>
              <a:ext cx="215112" cy="212551"/>
              <a:chOff x="5999167" y="3836063"/>
              <a:chExt cx="215909" cy="142478"/>
            </a:xfrm>
          </p:grpSpPr>
          <p:cxnSp>
            <p:nvCxnSpPr>
              <p:cNvPr id="188" name="Straight Connector 187"/>
              <p:cNvCxnSpPr/>
              <p:nvPr/>
            </p:nvCxnSpPr>
            <p:spPr>
              <a:xfrm>
                <a:off x="6000760" y="3976953"/>
                <a:ext cx="214314"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5400000" flipH="1" flipV="1">
                <a:off x="5929127" y="3907690"/>
                <a:ext cx="140882" cy="802"/>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p:nvPr/>
            </p:nvCxnSpPr>
            <p:spPr>
              <a:xfrm>
                <a:off x="6000762" y="3836063"/>
                <a:ext cx="214314" cy="1588"/>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grpSp>
        <p:sp>
          <p:nvSpPr>
            <p:cNvPr id="187" name="TextBox 186"/>
            <p:cNvSpPr txBox="1"/>
            <p:nvPr/>
          </p:nvSpPr>
          <p:spPr>
            <a:xfrm>
              <a:off x="1714480" y="1111077"/>
              <a:ext cx="2000266" cy="246221"/>
            </a:xfrm>
            <a:prstGeom prst="rect">
              <a:avLst/>
            </a:prstGeom>
            <a:noFill/>
          </p:spPr>
          <p:txBody>
            <a:bodyPr wrap="square" rtlCol="0">
              <a:spAutoFit/>
            </a:bodyPr>
            <a:lstStyle/>
            <a:p>
              <a:r>
                <a:rPr lang="en-GB" sz="1000" dirty="0" smtClean="0">
                  <a:solidFill>
                    <a:srgbClr val="0000FF"/>
                  </a:solidFill>
                </a:rPr>
                <a:t>width += </a:t>
              </a:r>
              <a:r>
                <a:rPr lang="en-GB" sz="1000" dirty="0" err="1" smtClean="0">
                  <a:solidFill>
                    <a:srgbClr val="0000FF"/>
                  </a:solidFill>
                </a:rPr>
                <a:t>element.Label.Width</a:t>
              </a:r>
              <a:endParaRPr lang="en-US" sz="1000" dirty="0">
                <a:solidFill>
                  <a:srgbClr val="0000FF"/>
                </a:solidFill>
              </a:endParaRPr>
            </a:p>
          </p:txBody>
        </p:sp>
      </p:grpSp>
      <p:grpSp>
        <p:nvGrpSpPr>
          <p:cNvPr id="193" name="Group 192"/>
          <p:cNvGrpSpPr/>
          <p:nvPr/>
        </p:nvGrpSpPr>
        <p:grpSpPr>
          <a:xfrm>
            <a:off x="-71470" y="2357430"/>
            <a:ext cx="2000264" cy="2460799"/>
            <a:chOff x="-71470" y="2357430"/>
            <a:chExt cx="2000264" cy="2460799"/>
          </a:xfrm>
        </p:grpSpPr>
        <p:grpSp>
          <p:nvGrpSpPr>
            <p:cNvPr id="138" name="Group 91"/>
            <p:cNvGrpSpPr/>
            <p:nvPr/>
          </p:nvGrpSpPr>
          <p:grpSpPr>
            <a:xfrm>
              <a:off x="-71470" y="2357430"/>
              <a:ext cx="2000264" cy="2389362"/>
              <a:chOff x="-571536" y="3286104"/>
              <a:chExt cx="2000264" cy="2389362"/>
            </a:xfrm>
          </p:grpSpPr>
          <p:grpSp>
            <p:nvGrpSpPr>
              <p:cNvPr id="143" name="Group 259"/>
              <p:cNvGrpSpPr/>
              <p:nvPr/>
            </p:nvGrpSpPr>
            <p:grpSpPr>
              <a:xfrm>
                <a:off x="-571536" y="3286104"/>
                <a:ext cx="2000264" cy="263745"/>
                <a:chOff x="-500098" y="1039621"/>
                <a:chExt cx="2000264" cy="263745"/>
              </a:xfrm>
            </p:grpSpPr>
            <p:cxnSp>
              <p:nvCxnSpPr>
                <p:cNvPr id="149" name="Straight Arrow Connector 148"/>
                <p:cNvCxnSpPr/>
                <p:nvPr/>
              </p:nvCxnSpPr>
              <p:spPr>
                <a:xfrm>
                  <a:off x="142844" y="130336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500098" y="1039621"/>
                  <a:ext cx="2000264" cy="246221"/>
                </a:xfrm>
                <a:prstGeom prst="rect">
                  <a:avLst/>
                </a:prstGeom>
                <a:noFill/>
              </p:spPr>
              <p:txBody>
                <a:bodyPr wrap="square" rtlCol="0">
                  <a:spAutoFit/>
                </a:bodyPr>
                <a:lstStyle/>
                <a:p>
                  <a:pPr algn="r"/>
                  <a:r>
                    <a:rPr lang="en-GB" sz="1000" b="1" dirty="0" smtClean="0">
                      <a:solidFill>
                        <a:srgbClr val="0000FF"/>
                      </a:solidFill>
                    </a:rPr>
                    <a:t>Private:</a:t>
                  </a:r>
                  <a:r>
                    <a:rPr lang="en-GB" sz="1000" b="1" dirty="0" smtClean="0"/>
                    <a:t> </a:t>
                  </a:r>
                  <a:r>
                    <a:rPr lang="en-GB" sz="1000" b="1" dirty="0" err="1" smtClean="0"/>
                    <a:t>MenuWidth</a:t>
                  </a:r>
                  <a:r>
                    <a:rPr lang="en-GB" sz="1000" b="1" dirty="0" smtClean="0"/>
                    <a:t>()</a:t>
                  </a:r>
                  <a:endParaRPr lang="en-US" sz="1000" b="1" dirty="0"/>
                </a:p>
              </p:txBody>
            </p:sp>
          </p:grpSp>
          <p:cxnSp>
            <p:nvCxnSpPr>
              <p:cNvPr id="144" name="Straight Arrow Connector 143"/>
              <p:cNvCxnSpPr/>
              <p:nvPr/>
            </p:nvCxnSpPr>
            <p:spPr>
              <a:xfrm flipH="1">
                <a:off x="71406" y="5675465"/>
                <a:ext cx="1357322" cy="1"/>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grpSp>
        <p:sp>
          <p:nvSpPr>
            <p:cNvPr id="192" name="TextBox 191"/>
            <p:cNvSpPr txBox="1"/>
            <p:nvPr/>
          </p:nvSpPr>
          <p:spPr>
            <a:xfrm>
              <a:off x="928662" y="4572008"/>
              <a:ext cx="939706" cy="246221"/>
            </a:xfrm>
            <a:prstGeom prst="rect">
              <a:avLst/>
            </a:prstGeom>
            <a:noFill/>
          </p:spPr>
          <p:txBody>
            <a:bodyPr wrap="square" rtlCol="0">
              <a:spAutoFit/>
            </a:bodyPr>
            <a:lstStyle/>
            <a:p>
              <a:pPr algn="r"/>
              <a:r>
                <a:rPr lang="en-GB" sz="1000" dirty="0" smtClean="0"/>
                <a:t>width</a:t>
              </a:r>
              <a:endParaRPr lang="en-US" sz="1000" dirty="0"/>
            </a:p>
          </p:txBody>
        </p:sp>
      </p:grpSp>
      <p:grpSp>
        <p:nvGrpSpPr>
          <p:cNvPr id="196" name="Group 195"/>
          <p:cNvGrpSpPr/>
          <p:nvPr/>
        </p:nvGrpSpPr>
        <p:grpSpPr>
          <a:xfrm>
            <a:off x="1142976" y="357186"/>
            <a:ext cx="1285884" cy="6643714"/>
            <a:chOff x="1142976" y="357186"/>
            <a:chExt cx="1285884" cy="6643714"/>
          </a:xfrm>
        </p:grpSpPr>
        <p:grpSp>
          <p:nvGrpSpPr>
            <p:cNvPr id="11" name="Group 125"/>
            <p:cNvGrpSpPr/>
            <p:nvPr/>
          </p:nvGrpSpPr>
          <p:grpSpPr>
            <a:xfrm>
              <a:off x="1142976" y="357186"/>
              <a:ext cx="1285884" cy="6643714"/>
              <a:chOff x="642910" y="71414"/>
              <a:chExt cx="1285884" cy="6643714"/>
            </a:xfrm>
          </p:grpSpPr>
          <p:grpSp>
            <p:nvGrpSpPr>
              <p:cNvPr id="12" name="Group 70"/>
              <p:cNvGrpSpPr/>
              <p:nvPr/>
            </p:nvGrpSpPr>
            <p:grpSpPr>
              <a:xfrm>
                <a:off x="642910" y="71414"/>
                <a:ext cx="1285884" cy="6643714"/>
                <a:chOff x="7429488" y="357166"/>
                <a:chExt cx="1285884" cy="6643714"/>
              </a:xfrm>
            </p:grpSpPr>
            <p:sp>
              <p:nvSpPr>
                <p:cNvPr id="131" name="Round Diagonal Corner Rectangle 130"/>
                <p:cNvSpPr/>
                <p:nvPr/>
              </p:nvSpPr>
              <p:spPr>
                <a:xfrm>
                  <a:off x="7429488" y="357166"/>
                  <a:ext cx="1285884" cy="357190"/>
                </a:xfrm>
                <a:prstGeom prst="round2Diag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152400" dist="889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smtClean="0">
                      <a:solidFill>
                        <a:schemeClr val="tx1"/>
                      </a:solidFill>
                    </a:rPr>
                    <a:t>BreadCrumbMenu</a:t>
                  </a:r>
                  <a:endParaRPr lang="en-US" sz="1000" dirty="0">
                    <a:solidFill>
                      <a:schemeClr val="tx1"/>
                    </a:solidFill>
                  </a:endParaRPr>
                </a:p>
              </p:txBody>
            </p:sp>
            <p:cxnSp>
              <p:nvCxnSpPr>
                <p:cNvPr id="63" name="Straight Connector 62"/>
                <p:cNvCxnSpPr/>
                <p:nvPr/>
              </p:nvCxnSpPr>
              <p:spPr>
                <a:xfrm rot="5400000">
                  <a:off x="5144306" y="3928234"/>
                  <a:ext cx="6143646" cy="1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25" name="Rectangle 124"/>
              <p:cNvSpPr/>
              <p:nvPr/>
            </p:nvSpPr>
            <p:spPr>
              <a:xfrm flipH="1">
                <a:off x="1428728" y="928670"/>
                <a:ext cx="71438" cy="3571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94" name="Rectangle 193"/>
            <p:cNvSpPr/>
            <p:nvPr/>
          </p:nvSpPr>
          <p:spPr>
            <a:xfrm flipH="1">
              <a:off x="1928794" y="1928822"/>
              <a:ext cx="71438" cy="3571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95" name="Rectangle 194"/>
            <p:cNvSpPr/>
            <p:nvPr/>
          </p:nvSpPr>
          <p:spPr>
            <a:xfrm flipH="1">
              <a:off x="1928794" y="2571764"/>
              <a:ext cx="71438" cy="22859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Arrow Connector 31"/>
          <p:cNvCxnSpPr/>
          <p:nvPr/>
        </p:nvCxnSpPr>
        <p:spPr>
          <a:xfrm rot="5400000">
            <a:off x="3748875" y="2108191"/>
            <a:ext cx="215902" cy="1588"/>
          </a:xfrm>
          <a:prstGeom prst="straightConnector1">
            <a:avLst/>
          </a:prstGeom>
          <a:ln w="19050" cap="rnd">
            <a:solidFill>
              <a:schemeClr val="tx1">
                <a:lumMod val="50000"/>
                <a:lumOff val="50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3748875" y="3820321"/>
            <a:ext cx="215902" cy="1588"/>
          </a:xfrm>
          <a:prstGeom prst="straightConnector1">
            <a:avLst/>
          </a:prstGeom>
          <a:ln w="19050" cap="rnd">
            <a:solidFill>
              <a:schemeClr val="tx1">
                <a:lumMod val="50000"/>
                <a:lumOff val="50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a:off x="3748875" y="4248949"/>
            <a:ext cx="215902" cy="1588"/>
          </a:xfrm>
          <a:prstGeom prst="straightConnector1">
            <a:avLst/>
          </a:prstGeom>
          <a:ln w="19050" cap="rnd">
            <a:solidFill>
              <a:schemeClr val="tx1">
                <a:lumMod val="50000"/>
                <a:lumOff val="50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a:off x="3750463" y="3391693"/>
            <a:ext cx="215902" cy="1588"/>
          </a:xfrm>
          <a:prstGeom prst="straightConnector1">
            <a:avLst/>
          </a:prstGeom>
          <a:ln w="19050" cap="rnd">
            <a:solidFill>
              <a:schemeClr val="tx1">
                <a:lumMod val="50000"/>
                <a:lumOff val="50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a:off x="3750463" y="2963065"/>
            <a:ext cx="215902" cy="1588"/>
          </a:xfrm>
          <a:prstGeom prst="straightConnector1">
            <a:avLst/>
          </a:prstGeom>
          <a:ln w="19050" cap="rnd">
            <a:solidFill>
              <a:schemeClr val="tx1">
                <a:lumMod val="50000"/>
                <a:lumOff val="50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a:off x="3750463" y="2534437"/>
            <a:ext cx="215902" cy="1588"/>
          </a:xfrm>
          <a:prstGeom prst="straightConnector1">
            <a:avLst/>
          </a:prstGeom>
          <a:ln w="19050" cap="rnd">
            <a:solidFill>
              <a:schemeClr val="tx1">
                <a:lumMod val="50000"/>
                <a:lumOff val="50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0800000">
            <a:off x="2571736" y="4498982"/>
            <a:ext cx="571504" cy="1588"/>
          </a:xfrm>
          <a:prstGeom prst="straightConnector1">
            <a:avLst/>
          </a:prstGeom>
          <a:ln w="19050" cap="sq">
            <a:solidFill>
              <a:schemeClr val="tx1">
                <a:lumMod val="50000"/>
                <a:lumOff val="50000"/>
              </a:schemeClr>
            </a:solidFill>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 name="Group 13"/>
          <p:cNvGrpSpPr/>
          <p:nvPr/>
        </p:nvGrpSpPr>
        <p:grpSpPr>
          <a:xfrm>
            <a:off x="1928794" y="1214422"/>
            <a:ext cx="714380" cy="3929090"/>
            <a:chOff x="1500166" y="1714488"/>
            <a:chExt cx="714380" cy="2857520"/>
          </a:xfrm>
          <a:scene3d>
            <a:camera prst="isometricLeftDown"/>
            <a:lightRig rig="threePt" dir="t"/>
          </a:scene3d>
        </p:grpSpPr>
        <p:sp>
          <p:nvSpPr>
            <p:cNvPr id="19" name="Rectangle 18"/>
            <p:cNvSpPr/>
            <p:nvPr/>
          </p:nvSpPr>
          <p:spPr>
            <a:xfrm>
              <a:off x="1500166" y="1714488"/>
              <a:ext cx="714380" cy="285752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0" name="TextBox 19"/>
            <p:cNvSpPr txBox="1"/>
            <p:nvPr/>
          </p:nvSpPr>
          <p:spPr>
            <a:xfrm>
              <a:off x="1500166" y="2928934"/>
              <a:ext cx="714380" cy="290989"/>
            </a:xfrm>
            <a:prstGeom prst="rect">
              <a:avLst/>
            </a:prstGeom>
            <a:noFill/>
          </p:spPr>
          <p:txBody>
            <a:bodyPr wrap="square" rtlCol="0">
              <a:spAutoFit/>
            </a:bodyPr>
            <a:lstStyle/>
            <a:p>
              <a:pPr algn="ctr"/>
              <a:r>
                <a:rPr lang="en-GB" sz="1000" b="1" dirty="0" smtClean="0">
                  <a:solidFill>
                    <a:schemeClr val="bg1"/>
                  </a:solidFill>
                  <a:latin typeface="Tahoma" pitchFamily="34" charset="0"/>
                  <a:cs typeface="Tahoma" pitchFamily="34" charset="0"/>
                </a:rPr>
                <a:t>HTTP</a:t>
              </a:r>
            </a:p>
            <a:p>
              <a:pPr algn="ctr"/>
              <a:r>
                <a:rPr lang="en-GB" sz="1000" b="1" dirty="0" smtClean="0">
                  <a:solidFill>
                    <a:schemeClr val="bg1"/>
                  </a:solidFill>
                  <a:latin typeface="Tahoma" pitchFamily="34" charset="0"/>
                  <a:cs typeface="Tahoma" pitchFamily="34" charset="0"/>
                </a:rPr>
                <a:t>Handler</a:t>
              </a:r>
              <a:endParaRPr lang="en-US" sz="1000" b="1" dirty="0">
                <a:solidFill>
                  <a:schemeClr val="bg1"/>
                </a:solidFill>
                <a:latin typeface="Tahoma" pitchFamily="34" charset="0"/>
                <a:cs typeface="Tahoma" pitchFamily="34" charset="0"/>
              </a:endParaRPr>
            </a:p>
          </p:txBody>
        </p:sp>
      </p:grpSp>
      <p:cxnSp>
        <p:nvCxnSpPr>
          <p:cNvPr id="83" name="Straight Arrow Connector 82"/>
          <p:cNvCxnSpPr/>
          <p:nvPr/>
        </p:nvCxnSpPr>
        <p:spPr>
          <a:xfrm>
            <a:off x="2285984" y="1927214"/>
            <a:ext cx="285752" cy="1588"/>
          </a:xfrm>
          <a:prstGeom prst="straightConnector1">
            <a:avLst/>
          </a:prstGeom>
          <a:ln w="19050" cap="rnd">
            <a:solidFill>
              <a:schemeClr val="tx1">
                <a:lumMod val="50000"/>
                <a:lumOff val="50000"/>
                <a:alpha val="37000"/>
              </a:schemeClr>
            </a:solidFill>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86050" y="2000240"/>
            <a:ext cx="1143008" cy="246221"/>
          </a:xfrm>
          <a:prstGeom prst="rect">
            <a:avLst/>
          </a:prstGeom>
          <a:noFill/>
        </p:spPr>
        <p:txBody>
          <a:bodyPr wrap="square" rtlCol="0">
            <a:spAutoFit/>
          </a:bodyPr>
          <a:lstStyle/>
          <a:p>
            <a:r>
              <a:rPr lang="en-GB" sz="1000" dirty="0" smtClean="0">
                <a:solidFill>
                  <a:schemeClr val="accent1">
                    <a:lumMod val="75000"/>
                    <a:alpha val="44000"/>
                  </a:schemeClr>
                </a:solidFill>
                <a:latin typeface="Tahoma" pitchFamily="34" charset="0"/>
                <a:cs typeface="Tahoma" pitchFamily="34" charset="0"/>
              </a:rPr>
              <a:t>Postback Steps</a:t>
            </a:r>
            <a:endParaRPr lang="en-US" sz="1000" dirty="0">
              <a:solidFill>
                <a:schemeClr val="accent1">
                  <a:lumMod val="75000"/>
                  <a:alpha val="44000"/>
                </a:schemeClr>
              </a:solidFill>
              <a:latin typeface="Tahoma" pitchFamily="34" charset="0"/>
              <a:cs typeface="Tahoma" pitchFamily="34" charset="0"/>
            </a:endParaRPr>
          </a:p>
        </p:txBody>
      </p:sp>
      <p:sp>
        <p:nvSpPr>
          <p:cNvPr id="30" name="Rectangle 29"/>
          <p:cNvSpPr/>
          <p:nvPr/>
        </p:nvSpPr>
        <p:spPr>
          <a:xfrm>
            <a:off x="2786050" y="2000240"/>
            <a:ext cx="1500198" cy="1785950"/>
          </a:xfrm>
          <a:prstGeom prst="rect">
            <a:avLst/>
          </a:prstGeom>
          <a:noFill/>
          <a:ln w="25400">
            <a:solidFill>
              <a:schemeClr val="accent1">
                <a:shade val="50000"/>
                <a:alpha val="29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rot="10800000" flipV="1">
            <a:off x="1500166" y="4500570"/>
            <a:ext cx="785818" cy="1588"/>
          </a:xfrm>
          <a:prstGeom prst="straightConnector1">
            <a:avLst/>
          </a:prstGeom>
          <a:ln w="19050" cap="rnd">
            <a:solidFill>
              <a:schemeClr val="accent6">
                <a:lumMod val="50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 name="Group 59"/>
          <p:cNvGrpSpPr/>
          <p:nvPr/>
        </p:nvGrpSpPr>
        <p:grpSpPr>
          <a:xfrm>
            <a:off x="4786314" y="1643050"/>
            <a:ext cx="2571768" cy="461665"/>
            <a:chOff x="5429256" y="3357562"/>
            <a:chExt cx="2571768" cy="461665"/>
          </a:xfrm>
        </p:grpSpPr>
        <p:cxnSp>
          <p:nvCxnSpPr>
            <p:cNvPr id="7" name="Straight Arrow Connector 6"/>
            <p:cNvCxnSpPr/>
            <p:nvPr/>
          </p:nvCxnSpPr>
          <p:spPr>
            <a:xfrm rot="10800000">
              <a:off x="5429256" y="3643314"/>
              <a:ext cx="357190" cy="1588"/>
            </a:xfrm>
            <a:prstGeom prst="straightConnector1">
              <a:avLst/>
            </a:prstGeom>
            <a:ln>
              <a:solidFill>
                <a:schemeClr val="accent2">
                  <a:lumMod val="60000"/>
                  <a:lumOff val="4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86446" y="3357562"/>
              <a:ext cx="2214578" cy="461665"/>
            </a:xfrm>
            <a:prstGeom prst="rect">
              <a:avLst/>
            </a:prstGeom>
            <a:noFill/>
          </p:spPr>
          <p:txBody>
            <a:bodyPr wrap="square" rtlCol="0">
              <a:spAutoFit/>
            </a:bodyPr>
            <a:lstStyle/>
            <a:p>
              <a:pPr marL="85725" indent="-85725">
                <a:buFont typeface="Wingdings" pitchFamily="2" charset="2"/>
                <a:buChar char="§"/>
              </a:pPr>
              <a:r>
                <a:rPr lang="en-GB" sz="800" dirty="0">
                  <a:solidFill>
                    <a:schemeClr val="accent2">
                      <a:lumMod val="75000"/>
                    </a:schemeClr>
                  </a:solidFill>
                  <a:latin typeface="Tahoma" pitchFamily="34" charset="0"/>
                  <a:cs typeface="Tahoma" pitchFamily="34" charset="0"/>
                </a:rPr>
                <a:t>R</a:t>
              </a:r>
              <a:r>
                <a:rPr lang="en-GB" sz="800" dirty="0" smtClean="0">
                  <a:solidFill>
                    <a:schemeClr val="accent2">
                      <a:lumMod val="75000"/>
                    </a:schemeClr>
                  </a:solidFill>
                  <a:latin typeface="Tahoma" pitchFamily="34" charset="0"/>
                  <a:cs typeface="Tahoma" pitchFamily="34" charset="0"/>
                </a:rPr>
                <a:t>etrieve application objects from session state</a:t>
              </a:r>
            </a:p>
            <a:p>
              <a:pPr marL="85725" indent="-85725">
                <a:buFont typeface="Wingdings" pitchFamily="2" charset="2"/>
                <a:buChar char="§"/>
              </a:pPr>
              <a:r>
                <a:rPr lang="en-GB" sz="800" dirty="0" smtClean="0">
                  <a:solidFill>
                    <a:schemeClr val="accent2">
                      <a:lumMod val="75000"/>
                    </a:schemeClr>
                  </a:solidFill>
                  <a:latin typeface="Tahoma" pitchFamily="34" charset="0"/>
                  <a:cs typeface="Tahoma" pitchFamily="34" charset="0"/>
                </a:rPr>
                <a:t>Load application data</a:t>
              </a:r>
            </a:p>
          </p:txBody>
        </p:sp>
      </p:grpSp>
      <p:sp>
        <p:nvSpPr>
          <p:cNvPr id="17" name="Rectangle 16"/>
          <p:cNvSpPr/>
          <p:nvPr/>
        </p:nvSpPr>
        <p:spPr>
          <a:xfrm>
            <a:off x="3357554" y="1785926"/>
            <a:ext cx="1357322" cy="21431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900" b="1" dirty="0" smtClean="0">
                <a:solidFill>
                  <a:schemeClr val="bg1"/>
                </a:solidFill>
                <a:latin typeface="Tahoma" pitchFamily="34" charset="0"/>
                <a:cs typeface="Tahoma" pitchFamily="34" charset="0"/>
              </a:rPr>
              <a:t>Initialisation</a:t>
            </a:r>
            <a:endParaRPr lang="en-US" sz="900" b="1" dirty="0">
              <a:solidFill>
                <a:schemeClr val="bg1"/>
              </a:solidFill>
              <a:latin typeface="Tahoma" pitchFamily="34" charset="0"/>
              <a:cs typeface="Tahoma" pitchFamily="34" charset="0"/>
            </a:endParaRPr>
          </a:p>
        </p:txBody>
      </p:sp>
      <p:sp>
        <p:nvSpPr>
          <p:cNvPr id="18" name="Rectangle 17"/>
          <p:cNvSpPr/>
          <p:nvPr/>
        </p:nvSpPr>
        <p:spPr>
          <a:xfrm>
            <a:off x="2878818" y="2214554"/>
            <a:ext cx="135732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err="1" smtClean="0">
                <a:solidFill>
                  <a:schemeClr val="bg1"/>
                </a:solidFill>
                <a:latin typeface="Tahoma" pitchFamily="34" charset="0"/>
                <a:cs typeface="Tahoma" pitchFamily="34" charset="0"/>
              </a:rPr>
              <a:t>LoadViewState</a:t>
            </a:r>
            <a:endParaRPr lang="en-US" sz="900" b="1" dirty="0">
              <a:solidFill>
                <a:schemeClr val="bg1"/>
              </a:solidFill>
              <a:latin typeface="Tahoma" pitchFamily="34" charset="0"/>
              <a:cs typeface="Tahoma" pitchFamily="34" charset="0"/>
            </a:endParaRPr>
          </a:p>
        </p:txBody>
      </p:sp>
      <p:sp>
        <p:nvSpPr>
          <p:cNvPr id="16" name="Rectangle 15"/>
          <p:cNvSpPr/>
          <p:nvPr/>
        </p:nvSpPr>
        <p:spPr>
          <a:xfrm>
            <a:off x="2878818" y="2643182"/>
            <a:ext cx="135732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err="1" smtClean="0">
                <a:solidFill>
                  <a:schemeClr val="bg1"/>
                </a:solidFill>
                <a:latin typeface="Tahoma" pitchFamily="34" charset="0"/>
                <a:cs typeface="Tahoma" pitchFamily="34" charset="0"/>
              </a:rPr>
              <a:t>LoadPostbackData</a:t>
            </a:r>
            <a:endParaRPr lang="en-US" sz="900" b="1" dirty="0">
              <a:solidFill>
                <a:schemeClr val="bg1"/>
              </a:solidFill>
              <a:latin typeface="Tahoma" pitchFamily="34" charset="0"/>
              <a:cs typeface="Tahoma" pitchFamily="34" charset="0"/>
            </a:endParaRPr>
          </a:p>
        </p:txBody>
      </p:sp>
      <p:sp>
        <p:nvSpPr>
          <p:cNvPr id="21" name="Rectangle 20"/>
          <p:cNvSpPr/>
          <p:nvPr/>
        </p:nvSpPr>
        <p:spPr>
          <a:xfrm>
            <a:off x="3357554" y="3071810"/>
            <a:ext cx="1357322" cy="21431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900" b="1" dirty="0" smtClean="0">
                <a:solidFill>
                  <a:schemeClr val="bg1"/>
                </a:solidFill>
                <a:latin typeface="Tahoma" pitchFamily="34" charset="0"/>
                <a:cs typeface="Tahoma" pitchFamily="34" charset="0"/>
              </a:rPr>
              <a:t>Load</a:t>
            </a:r>
            <a:endParaRPr lang="en-US" sz="900" b="1" dirty="0">
              <a:solidFill>
                <a:schemeClr val="bg1"/>
              </a:solidFill>
              <a:latin typeface="Tahoma" pitchFamily="34" charset="0"/>
              <a:cs typeface="Tahoma" pitchFamily="34" charset="0"/>
            </a:endParaRPr>
          </a:p>
        </p:txBody>
      </p:sp>
      <p:sp>
        <p:nvSpPr>
          <p:cNvPr id="24" name="Rectangle 23"/>
          <p:cNvSpPr/>
          <p:nvPr/>
        </p:nvSpPr>
        <p:spPr>
          <a:xfrm>
            <a:off x="3143240" y="3929066"/>
            <a:ext cx="1357322" cy="21431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900" b="1" dirty="0" err="1" smtClean="0">
                <a:solidFill>
                  <a:schemeClr val="bg1"/>
                </a:solidFill>
                <a:latin typeface="Tahoma" pitchFamily="34" charset="0"/>
                <a:cs typeface="Tahoma" pitchFamily="34" charset="0"/>
              </a:rPr>
              <a:t>SaveViewState</a:t>
            </a:r>
            <a:endParaRPr lang="en-US" sz="900" b="1" dirty="0">
              <a:solidFill>
                <a:schemeClr val="bg1"/>
              </a:solidFill>
              <a:latin typeface="Tahoma" pitchFamily="34" charset="0"/>
              <a:cs typeface="Tahoma" pitchFamily="34" charset="0"/>
            </a:endParaRPr>
          </a:p>
        </p:txBody>
      </p:sp>
      <p:sp>
        <p:nvSpPr>
          <p:cNvPr id="25" name="Rectangle 24"/>
          <p:cNvSpPr/>
          <p:nvPr/>
        </p:nvSpPr>
        <p:spPr>
          <a:xfrm>
            <a:off x="3143240" y="4357694"/>
            <a:ext cx="1357322" cy="21431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900" b="1" dirty="0" smtClean="0">
                <a:solidFill>
                  <a:schemeClr val="bg1"/>
                </a:solidFill>
                <a:latin typeface="Tahoma" pitchFamily="34" charset="0"/>
                <a:cs typeface="Tahoma" pitchFamily="34" charset="0"/>
              </a:rPr>
              <a:t>Render</a:t>
            </a:r>
            <a:endParaRPr lang="en-US" sz="900" b="1" dirty="0">
              <a:solidFill>
                <a:schemeClr val="bg1"/>
              </a:solidFill>
              <a:latin typeface="Tahoma" pitchFamily="34" charset="0"/>
              <a:cs typeface="Tahoma" pitchFamily="34" charset="0"/>
            </a:endParaRPr>
          </a:p>
        </p:txBody>
      </p:sp>
      <p:grpSp>
        <p:nvGrpSpPr>
          <p:cNvPr id="4" name="Group 28"/>
          <p:cNvGrpSpPr/>
          <p:nvPr/>
        </p:nvGrpSpPr>
        <p:grpSpPr>
          <a:xfrm>
            <a:off x="2714612" y="3286124"/>
            <a:ext cx="1521528" cy="444730"/>
            <a:chOff x="2550406" y="3286124"/>
            <a:chExt cx="1521528" cy="444730"/>
          </a:xfrm>
        </p:grpSpPr>
        <p:sp>
          <p:nvSpPr>
            <p:cNvPr id="23" name="Rectangle 22"/>
            <p:cNvSpPr/>
            <p:nvPr/>
          </p:nvSpPr>
          <p:spPr>
            <a:xfrm>
              <a:off x="2714612" y="3500438"/>
              <a:ext cx="135732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err="1" smtClean="0">
                  <a:solidFill>
                    <a:schemeClr val="bg1"/>
                  </a:solidFill>
                  <a:latin typeface="Tahoma" pitchFamily="34" charset="0"/>
                  <a:cs typeface="Tahoma" pitchFamily="34" charset="0"/>
                </a:rPr>
                <a:t>RaisePostbackEvent</a:t>
              </a:r>
              <a:endParaRPr lang="en-US" sz="900" b="1" dirty="0">
                <a:solidFill>
                  <a:schemeClr val="bg1"/>
                </a:solidFill>
                <a:latin typeface="Tahoma" pitchFamily="34" charset="0"/>
                <a:cs typeface="Tahoma" pitchFamily="34" charset="0"/>
              </a:endParaRPr>
            </a:p>
          </p:txBody>
        </p:sp>
        <p:pic>
          <p:nvPicPr>
            <p:cNvPr id="15" name="Picture 5" descr="C:\Documents and Settings\Dave\Desktop\Copy of f1.PNG"/>
            <p:cNvPicPr>
              <a:picLocks noChangeAspect="1" noChangeArrowheads="1"/>
            </p:cNvPicPr>
            <p:nvPr/>
          </p:nvPicPr>
          <p:blipFill>
            <a:blip r:embed="rId2"/>
            <a:srcRect/>
            <a:stretch>
              <a:fillRect/>
            </a:stretch>
          </p:blipFill>
          <p:spPr bwMode="auto">
            <a:xfrm>
              <a:off x="2550406" y="3286124"/>
              <a:ext cx="235644" cy="444730"/>
            </a:xfrm>
            <a:prstGeom prst="rect">
              <a:avLst/>
            </a:prstGeom>
            <a:noFill/>
            <a:effectLst>
              <a:outerShdw blurRad="50800" dist="38100" dir="2700000" algn="tl" rotWithShape="0">
                <a:prstClr val="black">
                  <a:alpha val="40000"/>
                </a:prstClr>
              </a:outerShdw>
              <a:reflection blurRad="6350" stA="52000" endA="300" endPos="35000" dir="5400000" sy="-100000" algn="bl" rotWithShape="0"/>
            </a:effectLst>
          </p:spPr>
        </p:pic>
      </p:grpSp>
      <p:cxnSp>
        <p:nvCxnSpPr>
          <p:cNvPr id="27" name="Straight Arrow Connector 26"/>
          <p:cNvCxnSpPr/>
          <p:nvPr/>
        </p:nvCxnSpPr>
        <p:spPr>
          <a:xfrm>
            <a:off x="1500166" y="1928802"/>
            <a:ext cx="785818" cy="1588"/>
          </a:xfrm>
          <a:prstGeom prst="straightConnector1">
            <a:avLst/>
          </a:prstGeom>
          <a:ln w="19050" cap="rnd">
            <a:solidFill>
              <a:schemeClr val="accent6">
                <a:lumMod val="50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286116" y="1571612"/>
            <a:ext cx="1500198" cy="1785950"/>
          </a:xfrm>
          <a:prstGeom prst="rect">
            <a:avLst/>
          </a:prstGeom>
          <a:noFill/>
          <a:ln w="25400">
            <a:solidFill>
              <a:schemeClr val="accent2">
                <a:lumMod val="75000"/>
                <a:alpha val="29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3286116" y="1571612"/>
            <a:ext cx="1214446" cy="246221"/>
          </a:xfrm>
          <a:prstGeom prst="rect">
            <a:avLst/>
          </a:prstGeom>
          <a:noFill/>
        </p:spPr>
        <p:txBody>
          <a:bodyPr wrap="square" rtlCol="0">
            <a:spAutoFit/>
          </a:bodyPr>
          <a:lstStyle/>
          <a:p>
            <a:r>
              <a:rPr lang="en-GB" sz="1000" dirty="0" smtClean="0">
                <a:solidFill>
                  <a:schemeClr val="accent2">
                    <a:lumMod val="75000"/>
                    <a:alpha val="44000"/>
                  </a:schemeClr>
                </a:solidFill>
                <a:latin typeface="Tahoma" pitchFamily="34" charset="0"/>
                <a:cs typeface="Tahoma" pitchFamily="34" charset="0"/>
              </a:rPr>
              <a:t>Control Steps</a:t>
            </a:r>
            <a:endParaRPr lang="en-US" sz="1000" dirty="0">
              <a:solidFill>
                <a:schemeClr val="accent2">
                  <a:lumMod val="75000"/>
                  <a:alpha val="44000"/>
                </a:schemeClr>
              </a:solidFill>
              <a:latin typeface="Tahoma" pitchFamily="34" charset="0"/>
              <a:cs typeface="Tahoma" pitchFamily="34" charset="0"/>
            </a:endParaRPr>
          </a:p>
        </p:txBody>
      </p:sp>
      <p:cxnSp>
        <p:nvCxnSpPr>
          <p:cNvPr id="43" name="Straight Arrow Connector 42"/>
          <p:cNvCxnSpPr/>
          <p:nvPr/>
        </p:nvCxnSpPr>
        <p:spPr>
          <a:xfrm>
            <a:off x="2571736" y="1928802"/>
            <a:ext cx="785818" cy="1588"/>
          </a:xfrm>
          <a:prstGeom prst="straightConnector1">
            <a:avLst/>
          </a:prstGeom>
          <a:ln w="19050" cap="rnd">
            <a:solidFill>
              <a:schemeClr val="tx1">
                <a:lumMod val="50000"/>
                <a:lumOff val="50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14282" y="1571612"/>
            <a:ext cx="1285884" cy="830997"/>
          </a:xfrm>
          <a:prstGeom prst="rect">
            <a:avLst/>
          </a:prstGeom>
          <a:noFill/>
        </p:spPr>
        <p:txBody>
          <a:bodyPr wrap="square" rtlCol="0">
            <a:spAutoFit/>
          </a:bodyPr>
          <a:lstStyle/>
          <a:p>
            <a:pPr algn="r"/>
            <a:r>
              <a:rPr lang="en-GB" sz="800" dirty="0" smtClean="0">
                <a:solidFill>
                  <a:schemeClr val="bg1">
                    <a:lumMod val="50000"/>
                  </a:schemeClr>
                </a:solidFill>
                <a:latin typeface="Tahoma" pitchFamily="34" charset="0"/>
                <a:cs typeface="Tahoma" pitchFamily="34" charset="0"/>
              </a:rPr>
              <a:t>The page lifecycle begins with invoking the HTTP  Handler’s </a:t>
            </a:r>
            <a:r>
              <a:rPr lang="en-GB" sz="800" dirty="0" err="1" smtClean="0">
                <a:solidFill>
                  <a:schemeClr val="bg1">
                    <a:lumMod val="50000"/>
                  </a:schemeClr>
                </a:solidFill>
                <a:latin typeface="Tahoma" pitchFamily="34" charset="0"/>
                <a:cs typeface="Tahoma" pitchFamily="34" charset="0"/>
              </a:rPr>
              <a:t>ProcessRequest</a:t>
            </a:r>
            <a:r>
              <a:rPr lang="en-GB" sz="800" dirty="0" smtClean="0">
                <a:solidFill>
                  <a:schemeClr val="bg1">
                    <a:lumMod val="50000"/>
                  </a:schemeClr>
                </a:solidFill>
                <a:latin typeface="Tahoma" pitchFamily="34" charset="0"/>
                <a:cs typeface="Tahoma" pitchFamily="34" charset="0"/>
              </a:rPr>
              <a:t>() method, which builds up the control hierarchy</a:t>
            </a:r>
            <a:endParaRPr lang="en-US" sz="800" dirty="0">
              <a:solidFill>
                <a:schemeClr val="bg1">
                  <a:lumMod val="50000"/>
                </a:schemeClr>
              </a:solidFill>
              <a:latin typeface="Tahoma" pitchFamily="34" charset="0"/>
              <a:cs typeface="Tahoma" pitchFamily="34" charset="0"/>
            </a:endParaRPr>
          </a:p>
        </p:txBody>
      </p:sp>
      <p:sp>
        <p:nvSpPr>
          <p:cNvPr id="50" name="TextBox 49"/>
          <p:cNvSpPr txBox="1"/>
          <p:nvPr/>
        </p:nvSpPr>
        <p:spPr>
          <a:xfrm>
            <a:off x="285720" y="4214818"/>
            <a:ext cx="1214446" cy="461665"/>
          </a:xfrm>
          <a:prstGeom prst="rect">
            <a:avLst/>
          </a:prstGeom>
          <a:noFill/>
        </p:spPr>
        <p:txBody>
          <a:bodyPr wrap="square" rtlCol="0">
            <a:spAutoFit/>
          </a:bodyPr>
          <a:lstStyle/>
          <a:p>
            <a:pPr algn="r"/>
            <a:r>
              <a:rPr lang="en-GB" sz="800" dirty="0" smtClean="0">
                <a:solidFill>
                  <a:schemeClr val="bg1">
                    <a:lumMod val="50000"/>
                  </a:schemeClr>
                </a:solidFill>
                <a:latin typeface="Tahoma" pitchFamily="34" charset="0"/>
                <a:cs typeface="Tahoma" pitchFamily="34" charset="0"/>
              </a:rPr>
              <a:t>The rendered markup is returned to the Web server</a:t>
            </a:r>
            <a:endParaRPr lang="en-US" sz="800" dirty="0">
              <a:solidFill>
                <a:schemeClr val="bg1">
                  <a:lumMod val="50000"/>
                </a:schemeClr>
              </a:solidFill>
              <a:latin typeface="Tahoma" pitchFamily="34" charset="0"/>
              <a:cs typeface="Tahoma" pitchFamily="34" charset="0"/>
            </a:endParaRPr>
          </a:p>
        </p:txBody>
      </p:sp>
      <p:grpSp>
        <p:nvGrpSpPr>
          <p:cNvPr id="5" name="Group 9"/>
          <p:cNvGrpSpPr/>
          <p:nvPr/>
        </p:nvGrpSpPr>
        <p:grpSpPr>
          <a:xfrm>
            <a:off x="4286248" y="2214554"/>
            <a:ext cx="3071834" cy="215444"/>
            <a:chOff x="3857620" y="1928802"/>
            <a:chExt cx="3071834" cy="215444"/>
          </a:xfrm>
        </p:grpSpPr>
        <p:cxnSp>
          <p:nvCxnSpPr>
            <p:cNvPr id="52" name="Straight Arrow Connector 51"/>
            <p:cNvCxnSpPr/>
            <p:nvPr/>
          </p:nvCxnSpPr>
          <p:spPr>
            <a:xfrm rot="10800000">
              <a:off x="3857620" y="2071678"/>
              <a:ext cx="857256" cy="2"/>
            </a:xfrm>
            <a:prstGeom prst="straightConnector1">
              <a:avLst/>
            </a:prstGeom>
            <a:ln>
              <a:solidFill>
                <a:schemeClr val="accent1">
                  <a:lumMod val="60000"/>
                  <a:lumOff val="4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714876" y="1928802"/>
              <a:ext cx="2214578" cy="215444"/>
            </a:xfrm>
            <a:prstGeom prst="rect">
              <a:avLst/>
            </a:prstGeom>
            <a:noFill/>
          </p:spPr>
          <p:txBody>
            <a:bodyPr wrap="square" rtlCol="0">
              <a:spAutoFit/>
            </a:bodyPr>
            <a:lstStyle/>
            <a:p>
              <a:pPr marL="85725" indent="-85725">
                <a:buFont typeface="Wingdings" pitchFamily="2" charset="2"/>
                <a:buChar char="§"/>
              </a:pPr>
              <a:r>
                <a:rPr lang="en-GB" sz="800" dirty="0" smtClean="0">
                  <a:solidFill>
                    <a:schemeClr val="accent1">
                      <a:lumMod val="75000"/>
                    </a:schemeClr>
                  </a:solidFill>
                  <a:latin typeface="Tahoma" pitchFamily="34" charset="0"/>
                  <a:cs typeface="Tahoma" pitchFamily="34" charset="0"/>
                </a:rPr>
                <a:t>Construct dynamic controls</a:t>
              </a:r>
              <a:endParaRPr lang="en-US" sz="800" dirty="0">
                <a:solidFill>
                  <a:schemeClr val="accent1">
                    <a:lumMod val="75000"/>
                  </a:schemeClr>
                </a:solidFill>
                <a:latin typeface="Tahoma" pitchFamily="34" charset="0"/>
                <a:cs typeface="Tahoma" pitchFamily="34" charset="0"/>
              </a:endParaRPr>
            </a:p>
          </p:txBody>
        </p:sp>
      </p:grpSp>
      <p:grpSp>
        <p:nvGrpSpPr>
          <p:cNvPr id="6" name="Group 65"/>
          <p:cNvGrpSpPr/>
          <p:nvPr/>
        </p:nvGrpSpPr>
        <p:grpSpPr>
          <a:xfrm>
            <a:off x="4786314" y="3000372"/>
            <a:ext cx="2571768" cy="338554"/>
            <a:chOff x="5429256" y="3447636"/>
            <a:chExt cx="2571768" cy="338554"/>
          </a:xfrm>
        </p:grpSpPr>
        <p:cxnSp>
          <p:nvCxnSpPr>
            <p:cNvPr id="67" name="Straight Arrow Connector 66"/>
            <p:cNvCxnSpPr/>
            <p:nvPr/>
          </p:nvCxnSpPr>
          <p:spPr>
            <a:xfrm rot="10800000">
              <a:off x="5429256" y="3643314"/>
              <a:ext cx="357190" cy="1588"/>
            </a:xfrm>
            <a:prstGeom prst="straightConnector1">
              <a:avLst/>
            </a:prstGeom>
            <a:ln>
              <a:solidFill>
                <a:schemeClr val="accent2">
                  <a:lumMod val="60000"/>
                  <a:lumOff val="4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786446" y="3447636"/>
              <a:ext cx="2214578" cy="338554"/>
            </a:xfrm>
            <a:prstGeom prst="rect">
              <a:avLst/>
            </a:prstGeom>
            <a:noFill/>
          </p:spPr>
          <p:txBody>
            <a:bodyPr wrap="square" rtlCol="0">
              <a:spAutoFit/>
            </a:bodyPr>
            <a:lstStyle/>
            <a:p>
              <a:pPr marL="85725" indent="-85725">
                <a:buFont typeface="Wingdings" pitchFamily="2" charset="2"/>
                <a:buChar char="§"/>
              </a:pPr>
              <a:r>
                <a:rPr lang="en-GB" sz="800" dirty="0" smtClean="0">
                  <a:solidFill>
                    <a:schemeClr val="accent2">
                      <a:lumMod val="75000"/>
                    </a:schemeClr>
                  </a:solidFill>
                  <a:latin typeface="Tahoma" pitchFamily="34" charset="0"/>
                  <a:cs typeface="Tahoma" pitchFamily="34" charset="0"/>
                </a:rPr>
                <a:t>Identify type of page load event</a:t>
              </a:r>
            </a:p>
            <a:p>
              <a:pPr marL="85725" indent="-85725">
                <a:buFont typeface="Wingdings" pitchFamily="2" charset="2"/>
                <a:buChar char="§"/>
              </a:pPr>
              <a:r>
                <a:rPr lang="en-GB" sz="800" dirty="0" smtClean="0">
                  <a:solidFill>
                    <a:schemeClr val="accent2">
                      <a:lumMod val="75000"/>
                    </a:schemeClr>
                  </a:solidFill>
                  <a:latin typeface="Tahoma" pitchFamily="34" charset="0"/>
                  <a:cs typeface="Tahoma" pitchFamily="34" charset="0"/>
                </a:rPr>
                <a:t>Initialise control content</a:t>
              </a:r>
              <a:endParaRPr lang="en-US" sz="800" dirty="0">
                <a:solidFill>
                  <a:schemeClr val="accent2">
                    <a:lumMod val="75000"/>
                  </a:schemeClr>
                </a:solidFill>
                <a:latin typeface="Tahoma" pitchFamily="34" charset="0"/>
                <a:cs typeface="Tahoma" pitchFamily="34" charset="0"/>
              </a:endParaRPr>
            </a:p>
          </p:txBody>
        </p:sp>
      </p:grpSp>
      <p:grpSp>
        <p:nvGrpSpPr>
          <p:cNvPr id="8" name="Group 9"/>
          <p:cNvGrpSpPr/>
          <p:nvPr/>
        </p:nvGrpSpPr>
        <p:grpSpPr>
          <a:xfrm>
            <a:off x="4286248" y="3499308"/>
            <a:ext cx="3071834" cy="338554"/>
            <a:chOff x="3857620" y="1928802"/>
            <a:chExt cx="3071834" cy="338554"/>
          </a:xfrm>
        </p:grpSpPr>
        <p:cxnSp>
          <p:nvCxnSpPr>
            <p:cNvPr id="70" name="Straight Arrow Connector 69"/>
            <p:cNvCxnSpPr/>
            <p:nvPr/>
          </p:nvCxnSpPr>
          <p:spPr>
            <a:xfrm rot="10800000">
              <a:off x="3857620" y="2071678"/>
              <a:ext cx="857256" cy="2"/>
            </a:xfrm>
            <a:prstGeom prst="straightConnector1">
              <a:avLst/>
            </a:prstGeom>
            <a:ln>
              <a:solidFill>
                <a:schemeClr val="accent1">
                  <a:lumMod val="60000"/>
                  <a:lumOff val="4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4714876" y="1928802"/>
              <a:ext cx="2214578" cy="338554"/>
            </a:xfrm>
            <a:prstGeom prst="rect">
              <a:avLst/>
            </a:prstGeom>
            <a:noFill/>
          </p:spPr>
          <p:txBody>
            <a:bodyPr wrap="square" rtlCol="0">
              <a:spAutoFit/>
            </a:bodyPr>
            <a:lstStyle/>
            <a:p>
              <a:pPr marL="85725" indent="-85725">
                <a:buFont typeface="Wingdings" pitchFamily="2" charset="2"/>
                <a:buChar char="§"/>
              </a:pPr>
              <a:r>
                <a:rPr lang="en-GB" sz="800" dirty="0" smtClean="0">
                  <a:solidFill>
                    <a:schemeClr val="accent1">
                      <a:lumMod val="75000"/>
                    </a:schemeClr>
                  </a:solidFill>
                  <a:latin typeface="Tahoma" pitchFamily="34" charset="0"/>
                  <a:cs typeface="Tahoma" pitchFamily="34" charset="0"/>
                </a:rPr>
                <a:t>Handle control events</a:t>
              </a:r>
            </a:p>
            <a:p>
              <a:pPr marL="85725" indent="-85725">
                <a:buFont typeface="Wingdings" pitchFamily="2" charset="2"/>
                <a:buChar char="§"/>
              </a:pPr>
              <a:r>
                <a:rPr lang="en-GB" sz="800" dirty="0" smtClean="0">
                  <a:solidFill>
                    <a:schemeClr val="accent1">
                      <a:lumMod val="75000"/>
                    </a:schemeClr>
                  </a:solidFill>
                  <a:latin typeface="Tahoma" pitchFamily="34" charset="0"/>
                  <a:cs typeface="Tahoma" pitchFamily="34" charset="0"/>
                </a:rPr>
                <a:t>Reload page if required</a:t>
              </a:r>
              <a:endParaRPr lang="en-US" sz="800" dirty="0">
                <a:solidFill>
                  <a:schemeClr val="accent1">
                    <a:lumMod val="75000"/>
                  </a:schemeClr>
                </a:solidFill>
                <a:latin typeface="Tahoma" pitchFamily="34" charset="0"/>
                <a:cs typeface="Tahoma" pitchFamily="34" charset="0"/>
              </a:endParaRPr>
            </a:p>
          </p:txBody>
        </p:sp>
      </p:grpSp>
      <p:cxnSp>
        <p:nvCxnSpPr>
          <p:cNvPr id="90" name="Straight Arrow Connector 89"/>
          <p:cNvCxnSpPr/>
          <p:nvPr/>
        </p:nvCxnSpPr>
        <p:spPr>
          <a:xfrm>
            <a:off x="2285984" y="4498982"/>
            <a:ext cx="285752" cy="1588"/>
          </a:xfrm>
          <a:prstGeom prst="straightConnector1">
            <a:avLst/>
          </a:prstGeom>
          <a:ln w="19050" cap="rnd">
            <a:solidFill>
              <a:schemeClr val="tx1">
                <a:lumMod val="50000"/>
                <a:lumOff val="50000"/>
                <a:alpha val="37000"/>
              </a:schemeClr>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0" name="Group 92"/>
          <p:cNvGrpSpPr/>
          <p:nvPr/>
        </p:nvGrpSpPr>
        <p:grpSpPr>
          <a:xfrm>
            <a:off x="1468763" y="1928802"/>
            <a:ext cx="2007676" cy="2253335"/>
            <a:chOff x="1468763" y="1928802"/>
            <a:chExt cx="2007676" cy="2253335"/>
          </a:xfrm>
        </p:grpSpPr>
        <p:grpSp>
          <p:nvGrpSpPr>
            <p:cNvPr id="11" name="Group 78"/>
            <p:cNvGrpSpPr/>
            <p:nvPr/>
          </p:nvGrpSpPr>
          <p:grpSpPr>
            <a:xfrm>
              <a:off x="1785918" y="1928802"/>
              <a:ext cx="1285887" cy="2048803"/>
              <a:chOff x="1643042" y="1928803"/>
              <a:chExt cx="1428763" cy="1907507"/>
            </a:xfrm>
          </p:grpSpPr>
          <p:cxnSp>
            <p:nvCxnSpPr>
              <p:cNvPr id="72" name="Straight Arrow Connector 71"/>
              <p:cNvCxnSpPr/>
              <p:nvPr/>
            </p:nvCxnSpPr>
            <p:spPr>
              <a:xfrm rot="5400000" flipH="1" flipV="1">
                <a:off x="691935" y="2879910"/>
                <a:ext cx="1907507" cy="5293"/>
              </a:xfrm>
              <a:prstGeom prst="straightConnector1">
                <a:avLst/>
              </a:prstGeom>
              <a:ln w="19050" cap="rnd">
                <a:solidFill>
                  <a:schemeClr val="tx1">
                    <a:lumMod val="50000"/>
                    <a:lumOff val="50000"/>
                    <a:alpha val="60000"/>
                  </a:schemeClr>
                </a:solidFill>
                <a:prstDash val="sys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16200000" flipV="1">
                <a:off x="2972037" y="3691352"/>
                <a:ext cx="199533" cy="2"/>
              </a:xfrm>
              <a:prstGeom prst="straightConnector1">
                <a:avLst/>
              </a:prstGeom>
              <a:ln w="19050" cap="rnd">
                <a:solidFill>
                  <a:schemeClr val="tx1">
                    <a:lumMod val="50000"/>
                    <a:lumOff val="50000"/>
                    <a:alpha val="42000"/>
                  </a:schemeClr>
                </a:solidFill>
                <a:prstDash val="sysDash"/>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92" name="Arc 91"/>
            <p:cNvSpPr/>
            <p:nvPr/>
          </p:nvSpPr>
          <p:spPr>
            <a:xfrm rot="3161353" flipV="1">
              <a:off x="1596212" y="2301911"/>
              <a:ext cx="1752777" cy="2007676"/>
            </a:xfrm>
            <a:prstGeom prst="arc">
              <a:avLst>
                <a:gd name="adj1" fmla="val 16739124"/>
                <a:gd name="adj2" fmla="val 374196"/>
              </a:avLst>
            </a:prstGeom>
            <a:ln w="19050">
              <a:solidFill>
                <a:schemeClr val="tx1">
                  <a:lumMod val="50000"/>
                  <a:lumOff val="50000"/>
                  <a:alpha val="60000"/>
                </a:schemeClr>
              </a:solidFill>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57158" y="2071678"/>
            <a:ext cx="5153025" cy="2857500"/>
          </a:xfrm>
          <a:prstGeom prst="rect">
            <a:avLst/>
          </a:prstGeom>
          <a:noFill/>
          <a:ln w="9525">
            <a:noFill/>
            <a:miter lim="800000"/>
            <a:headEnd/>
            <a:tailEnd/>
          </a:ln>
        </p:spPr>
      </p:pic>
      <p:grpSp>
        <p:nvGrpSpPr>
          <p:cNvPr id="2" name="Group 74"/>
          <p:cNvGrpSpPr/>
          <p:nvPr/>
        </p:nvGrpSpPr>
        <p:grpSpPr>
          <a:xfrm>
            <a:off x="1285852" y="1714488"/>
            <a:ext cx="3214710" cy="1285884"/>
            <a:chOff x="4929190" y="2548590"/>
            <a:chExt cx="3214710" cy="1285884"/>
          </a:xfrm>
        </p:grpSpPr>
        <p:sp>
          <p:nvSpPr>
            <p:cNvPr id="6" name="TextBox 5"/>
            <p:cNvSpPr txBox="1"/>
            <p:nvPr/>
          </p:nvSpPr>
          <p:spPr>
            <a:xfrm>
              <a:off x="5929322" y="2548590"/>
              <a:ext cx="2214578" cy="461665"/>
            </a:xfrm>
            <a:prstGeom prst="rect">
              <a:avLst/>
            </a:prstGeom>
            <a:noFill/>
          </p:spPr>
          <p:txBody>
            <a:bodyPr wrap="square" rtlCol="0">
              <a:spAutoFit/>
            </a:bodyPr>
            <a:lstStyle/>
            <a:p>
              <a:r>
                <a:rPr lang="en-GB" sz="1200" dirty="0" smtClean="0"/>
                <a:t>List all users from the authentication data source</a:t>
              </a:r>
              <a:endParaRPr lang="en-US" sz="1200" dirty="0" smtClean="0"/>
            </a:p>
          </p:txBody>
        </p:sp>
        <p:cxnSp>
          <p:nvCxnSpPr>
            <p:cNvPr id="7" name="Straight Arrow Connector 6"/>
            <p:cNvCxnSpPr/>
            <p:nvPr/>
          </p:nvCxnSpPr>
          <p:spPr>
            <a:xfrm rot="5400000">
              <a:off x="4893471" y="2870061"/>
              <a:ext cx="1000132" cy="9286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74"/>
          <p:cNvGrpSpPr/>
          <p:nvPr/>
        </p:nvGrpSpPr>
        <p:grpSpPr>
          <a:xfrm>
            <a:off x="3571868" y="2000240"/>
            <a:ext cx="4714908" cy="928694"/>
            <a:chOff x="5000628" y="2548590"/>
            <a:chExt cx="4714908" cy="928694"/>
          </a:xfrm>
        </p:grpSpPr>
        <p:sp>
          <p:nvSpPr>
            <p:cNvPr id="12" name="TextBox 11"/>
            <p:cNvSpPr txBox="1"/>
            <p:nvPr/>
          </p:nvSpPr>
          <p:spPr>
            <a:xfrm>
              <a:off x="5929322" y="2548590"/>
              <a:ext cx="3786214" cy="646331"/>
            </a:xfrm>
            <a:prstGeom prst="rect">
              <a:avLst/>
            </a:prstGeom>
            <a:noFill/>
          </p:spPr>
          <p:txBody>
            <a:bodyPr wrap="square" rtlCol="0">
              <a:spAutoFit/>
            </a:bodyPr>
            <a:lstStyle/>
            <a:p>
              <a:r>
                <a:rPr lang="en-GB" sz="1200" dirty="0" smtClean="0"/>
                <a:t>When a user is selected in the list, the user name is displayed but the password is not. The actual password is never retrieved from the data source.</a:t>
              </a:r>
              <a:endParaRPr lang="en-US" sz="1200" dirty="0" smtClean="0"/>
            </a:p>
          </p:txBody>
        </p:sp>
        <p:cxnSp>
          <p:nvCxnSpPr>
            <p:cNvPr id="13" name="Straight Arrow Connector 12"/>
            <p:cNvCxnSpPr/>
            <p:nvPr/>
          </p:nvCxnSpPr>
          <p:spPr>
            <a:xfrm rot="10800000" flipV="1">
              <a:off x="5000628" y="2834342"/>
              <a:ext cx="857256" cy="6429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74"/>
          <p:cNvGrpSpPr/>
          <p:nvPr/>
        </p:nvGrpSpPr>
        <p:grpSpPr>
          <a:xfrm>
            <a:off x="4000496" y="2598003"/>
            <a:ext cx="4929222" cy="830997"/>
            <a:chOff x="4786314" y="2431973"/>
            <a:chExt cx="4929222" cy="830997"/>
          </a:xfrm>
        </p:grpSpPr>
        <p:sp>
          <p:nvSpPr>
            <p:cNvPr id="16" name="TextBox 15"/>
            <p:cNvSpPr txBox="1"/>
            <p:nvPr/>
          </p:nvSpPr>
          <p:spPr>
            <a:xfrm>
              <a:off x="5929322" y="2431973"/>
              <a:ext cx="3786214" cy="830997"/>
            </a:xfrm>
            <a:prstGeom prst="rect">
              <a:avLst/>
            </a:prstGeom>
            <a:noFill/>
          </p:spPr>
          <p:txBody>
            <a:bodyPr wrap="square" rtlCol="0">
              <a:spAutoFit/>
            </a:bodyPr>
            <a:lstStyle/>
            <a:p>
              <a:r>
                <a:rPr lang="en-GB" sz="1200" dirty="0" smtClean="0"/>
                <a:t>Implement some kind of role based level of security to prevent unauthorised users from performing user management operations. For example, only a ‘manager’ can change passwords.</a:t>
              </a:r>
              <a:endParaRPr lang="en-US" sz="1200" dirty="0" smtClean="0"/>
            </a:p>
          </p:txBody>
        </p:sp>
        <p:cxnSp>
          <p:nvCxnSpPr>
            <p:cNvPr id="17" name="Straight Arrow Connector 16"/>
            <p:cNvCxnSpPr/>
            <p:nvPr/>
          </p:nvCxnSpPr>
          <p:spPr>
            <a:xfrm rot="10800000" flipV="1">
              <a:off x="4786314" y="2834342"/>
              <a:ext cx="1071570" cy="3571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74"/>
          <p:cNvGrpSpPr/>
          <p:nvPr/>
        </p:nvGrpSpPr>
        <p:grpSpPr>
          <a:xfrm>
            <a:off x="4143372" y="3824591"/>
            <a:ext cx="4714908" cy="461665"/>
            <a:chOff x="4929190" y="2431973"/>
            <a:chExt cx="4714908" cy="461665"/>
          </a:xfrm>
        </p:grpSpPr>
        <p:sp>
          <p:nvSpPr>
            <p:cNvPr id="20" name="TextBox 19"/>
            <p:cNvSpPr txBox="1"/>
            <p:nvPr/>
          </p:nvSpPr>
          <p:spPr>
            <a:xfrm>
              <a:off x="5857884" y="2431973"/>
              <a:ext cx="3786214" cy="461665"/>
            </a:xfrm>
            <a:prstGeom prst="rect">
              <a:avLst/>
            </a:prstGeom>
            <a:noFill/>
          </p:spPr>
          <p:txBody>
            <a:bodyPr wrap="square" rtlCol="0">
              <a:spAutoFit/>
            </a:bodyPr>
            <a:lstStyle/>
            <a:p>
              <a:r>
                <a:rPr lang="en-GB" sz="1200" dirty="0" smtClean="0"/>
                <a:t>The user’s password cannot be retrieved and displayed. It can simply be changed.</a:t>
              </a:r>
              <a:endParaRPr lang="en-US" sz="1200" dirty="0" smtClean="0"/>
            </a:p>
          </p:txBody>
        </p:sp>
        <p:cxnSp>
          <p:nvCxnSpPr>
            <p:cNvPr id="21" name="Straight Arrow Connector 20"/>
            <p:cNvCxnSpPr/>
            <p:nvPr/>
          </p:nvCxnSpPr>
          <p:spPr>
            <a:xfrm rot="10800000" flipV="1">
              <a:off x="4929190" y="2679324"/>
              <a:ext cx="928694" cy="835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5674</TotalTime>
  <Words>4517</Words>
  <Application>Microsoft Office PowerPoint</Application>
  <PresentationFormat>On-screen Show (4:3)</PresentationFormat>
  <Paragraphs>1937</Paragraphs>
  <Slides>105</Slides>
  <Notes>3</Notes>
  <HiddenSlides>0</HiddenSlides>
  <MMClips>0</MMClips>
  <ScaleCrop>false</ScaleCrop>
  <HeadingPairs>
    <vt:vector size="4" baseType="variant">
      <vt:variant>
        <vt:lpstr>Theme</vt:lpstr>
      </vt:variant>
      <vt:variant>
        <vt:i4>1</vt:i4>
      </vt:variant>
      <vt:variant>
        <vt:lpstr>Slide Titles</vt:lpstr>
      </vt:variant>
      <vt:variant>
        <vt:i4>105</vt:i4>
      </vt:variant>
    </vt:vector>
  </HeadingPairs>
  <TitlesOfParts>
    <vt:vector size="10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vector>
  </TitlesOfParts>
  <Company>Acer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Valued Acer Customer</dc:creator>
  <cp:lastModifiedBy>Valued Acer Customer</cp:lastModifiedBy>
  <cp:revision>614</cp:revision>
  <dcterms:created xsi:type="dcterms:W3CDTF">2008-12-09T12:44:46Z</dcterms:created>
  <dcterms:modified xsi:type="dcterms:W3CDTF">2010-04-14T12:50:07Z</dcterms:modified>
</cp:coreProperties>
</file>