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4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1DA9-F67D-44D3-A00C-41DBD3AE7B4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4888-CA85-4616-8620-E59F948D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3144858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Single-Pivot</a:t>
            </a:r>
          </a:p>
          <a:p>
            <a:r>
              <a:rPr lang="en-US" b="1" dirty="0" smtClean="0"/>
              <a:t>Local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0512" y="3807726"/>
            <a:ext cx="6869017" cy="178510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 bind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10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local port to a target port thru a pivot</a:t>
            </a:r>
          </a:p>
          <a:p>
            <a:r>
              <a:rPr lang="en-US" sz="1000" b="1" i="0" dirty="0" err="1">
                <a:effectLst/>
                <a:latin typeface="Courier New" panose="02070309020205020404" pitchFamily="49" charset="0"/>
              </a:rPr>
              <a:t>ssh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 -L 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local_port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]:[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target_addr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]:[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target_port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 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pivot_user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]@[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pivot_addr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 –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NT</a:t>
            </a:r>
          </a:p>
          <a:p>
            <a:endParaRPr lang="en-US" sz="1000" b="1" i="0" dirty="0">
              <a:effectLst/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target command on the local port in a new shell</a:t>
            </a:r>
          </a:p>
          <a:p>
            <a:endParaRPr lang="en-US" sz="1000" b="1" dirty="0" smtClean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#</a:t>
            </a:r>
            <a:r>
              <a:rPr lang="en-US" sz="1000" b="1" dirty="0">
                <a:solidFill>
                  <a:srgbClr val="0070C0"/>
                </a:solidFill>
              </a:rPr>
              <a:t>EXAMPLE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bind local port 9080 to 10.0.0.6 port 80 thru pivot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10.0.0.5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user pivot</a:t>
            </a:r>
          </a:p>
          <a:p>
            <a:r>
              <a:rPr lang="en-US" sz="1000" b="1" dirty="0" err="1">
                <a:latin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</a:rPr>
              <a:t> –L 9080:10.0.0.6:80 pivot@10.0.0.5 </a:t>
            </a:r>
            <a:r>
              <a:rPr lang="en-US" sz="1000" b="1" dirty="0" smtClean="0">
                <a:latin typeface="Courier New" panose="02070309020205020404" pitchFamily="49" charset="0"/>
              </a:rPr>
              <a:t>–NT</a:t>
            </a:r>
          </a:p>
          <a:p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execute the command to access the desired resource in a new shell</a:t>
            </a: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wget</a:t>
            </a:r>
            <a:r>
              <a:rPr lang="en-US" sz="1000" b="1" dirty="0" smtClean="0">
                <a:latin typeface="Courier New" panose="02070309020205020404" pitchFamily="49" charset="0"/>
              </a:rPr>
              <a:t> localhost:9080</a:t>
            </a:r>
            <a:endParaRPr lang="en-US" sz="1000" b="1" dirty="0">
              <a:latin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841151"/>
            <a:ext cx="68685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u="sng" dirty="0" smtClean="0">
                <a:latin typeface="Courier New" panose="02070309020205020404" pitchFamily="49" charset="0"/>
              </a:rPr>
              <a:t>The Basic Manuals</a:t>
            </a:r>
            <a:endParaRPr lang="en-US" sz="1000" dirty="0"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ssh</a:t>
            </a:r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</a:rPr>
              <a:t>-</a:t>
            </a:r>
            <a:r>
              <a:rPr lang="en-US" sz="1000" b="1" dirty="0">
                <a:latin typeface="Courier New" panose="02070309020205020404" pitchFamily="49" charset="0"/>
              </a:rPr>
              <a:t>L </a:t>
            </a:r>
            <a:r>
              <a:rPr lang="en-US" sz="1000" b="1" dirty="0" smtClean="0">
                <a:latin typeface="Courier New" panose="02070309020205020404" pitchFamily="49" charset="0"/>
              </a:rPr>
              <a:t>Local 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Bind a local port to be forwarded to a remote host/port.</a:t>
            </a:r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</a:rPr>
              <a:t>-D </a:t>
            </a:r>
            <a:r>
              <a:rPr lang="en-US" sz="1000" b="1" dirty="0">
                <a:latin typeface="Courier New" panose="02070309020205020404" pitchFamily="49" charset="0"/>
              </a:rPr>
              <a:t>D</a:t>
            </a:r>
            <a:r>
              <a:rPr lang="en-US" sz="1000" b="1" dirty="0" smtClean="0">
                <a:latin typeface="Courier New" panose="02070309020205020404" pitchFamily="49" charset="0"/>
              </a:rPr>
              <a:t>ynamic 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1000" b="1" dirty="0" smtClean="0">
                <a:latin typeface="Courier New" panose="02070309020205020404" pitchFamily="49" charset="0"/>
              </a:rPr>
              <a:t> Necessary </a:t>
            </a:r>
            <a:r>
              <a:rPr lang="en-US" sz="1000" b="1" dirty="0" smtClean="0">
                <a:latin typeface="Courier New" panose="02070309020205020404" pitchFamily="49" charset="0"/>
              </a:rPr>
              <a:t>for services like ftp that use different return </a:t>
            </a:r>
            <a:r>
              <a:rPr lang="en-US" sz="1000" b="1" dirty="0" smtClean="0">
                <a:latin typeface="Courier New" panose="02070309020205020404" pitchFamily="49" charset="0"/>
              </a:rPr>
              <a:t>connections.</a:t>
            </a:r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</a:rPr>
              <a:t> -R </a:t>
            </a:r>
            <a:r>
              <a:rPr lang="en-US" sz="1000" b="1" dirty="0">
                <a:latin typeface="Courier New" panose="02070309020205020404" pitchFamily="49" charset="0"/>
              </a:rPr>
              <a:t>R</a:t>
            </a:r>
            <a:r>
              <a:rPr lang="en-US" sz="1000" b="1" dirty="0" smtClean="0">
                <a:latin typeface="Courier New" panose="02070309020205020404" pitchFamily="49" charset="0"/>
              </a:rPr>
              <a:t>everse 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Bind a remote to local to forward a service over </a:t>
            </a:r>
            <a:r>
              <a:rPr lang="en-US" sz="1000" b="1" dirty="0" err="1" smtClean="0">
                <a:latin typeface="Courier New" panose="02070309020205020404" pitchFamily="49" charset="0"/>
                <a:sym typeface="Wingdings" panose="05000000000000000000" pitchFamily="2" charset="2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.</a:t>
            </a:r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</a:rPr>
              <a:t> -N Do not execute a remote command.  Useful for forwarding ports.  Leave </a:t>
            </a:r>
            <a:r>
              <a:rPr lang="en-US" sz="1000" b="1" dirty="0" smtClean="0">
                <a:latin typeface="Courier New" panose="02070309020205020404" pitchFamily="49" charset="0"/>
              </a:rPr>
              <a:t>shell open</a:t>
            </a:r>
            <a:r>
              <a:rPr lang="en-US" sz="1000" b="1" dirty="0">
                <a:latin typeface="Courier New" panose="02070309020205020404" pitchFamily="49" charset="0"/>
              </a:rPr>
              <a:t>.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 -T Disable pseudo-</a:t>
            </a:r>
            <a:r>
              <a:rPr lang="en-US" sz="1000" b="1" dirty="0" err="1">
                <a:latin typeface="Courier New" panose="02070309020205020404" pitchFamily="49" charset="0"/>
              </a:rPr>
              <a:t>tty</a:t>
            </a:r>
            <a:r>
              <a:rPr lang="en-US" sz="1000" b="1" dirty="0">
                <a:latin typeface="Courier New" panose="02070309020205020404" pitchFamily="49" charset="0"/>
              </a:rPr>
              <a:t> allocation.  For cases that do not allow virtual terminal.</a:t>
            </a:r>
          </a:p>
          <a:p>
            <a:r>
              <a:rPr lang="en-US" sz="1000" b="1" dirty="0" smtClean="0">
                <a:latin typeface="Courier New" panose="02070309020205020404" pitchFamily="49" charset="0"/>
              </a:rPr>
              <a:t> -</a:t>
            </a:r>
            <a:r>
              <a:rPr lang="en-US" sz="1000" b="1" dirty="0">
                <a:latin typeface="Courier New" panose="02070309020205020404" pitchFamily="49" charset="0"/>
              </a:rPr>
              <a:t>p </a:t>
            </a:r>
            <a:r>
              <a:rPr lang="en-US" sz="1000" b="1" dirty="0" smtClean="0">
                <a:latin typeface="Courier New" panose="02070309020205020404" pitchFamily="49" charset="0"/>
              </a:rPr>
              <a:t>port 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Specify a port to connect on.  To override port 22.</a:t>
            </a:r>
            <a:endParaRPr lang="en-US" sz="1000" b="1" dirty="0" smtClean="0"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sshpass</a:t>
            </a:r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</a:rPr>
              <a:t> -p password </a:t>
            </a:r>
            <a:r>
              <a:rPr lang="en-US" sz="1000" b="1" dirty="0" smtClean="0">
                <a:latin typeface="Courier New" panose="02070309020205020404" pitchFamily="49" charset="0"/>
                <a:sym typeface="Wingdings" panose="05000000000000000000" pitchFamily="2" charset="2"/>
              </a:rPr>
              <a:t> S</a:t>
            </a:r>
            <a:r>
              <a:rPr lang="en-US" sz="1000" b="1" dirty="0" smtClean="0">
                <a:latin typeface="Courier New" panose="02070309020205020404" pitchFamily="49" charset="0"/>
              </a:rPr>
              <a:t>end a password to </a:t>
            </a:r>
            <a:r>
              <a:rPr lang="en-US" sz="1000" b="1" dirty="0" err="1" smtClean="0">
                <a:latin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</a:rPr>
              <a:t> without the extra prompt.  Saves time.</a:t>
            </a:r>
          </a:p>
          <a:p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proxychains</a:t>
            </a:r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</a:rPr>
              <a:t>Uses port 9050 by default to execute local binaries through </a:t>
            </a:r>
            <a:r>
              <a:rPr lang="en-US" sz="1000" b="1" dirty="0" err="1" smtClean="0">
                <a:latin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</a:rPr>
              <a:t> tunnels.</a:t>
            </a:r>
            <a:endParaRPr lang="en-US" sz="1000" b="1" dirty="0" smtClean="0">
              <a:latin typeface="Courier New" panose="020703090202050204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5167" y="5592822"/>
            <a:ext cx="6857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-805" y="6280092"/>
            <a:ext cx="6869819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bind local port to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Nth pivot port </a:t>
            </a:r>
            <a:r>
              <a:rPr lang="en-US" sz="10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thru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first pivot</a:t>
            </a:r>
            <a:endParaRPr lang="en-US" sz="1000" b="1" i="0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-L [local_port_1]:[</a:t>
            </a:r>
            <a:r>
              <a:rPr lang="en-US" sz="1000" b="1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pivot_n_addr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]:[</a:t>
            </a:r>
            <a:r>
              <a:rPr lang="en-US" sz="1000" b="1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pivot_n_port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[pivot_1_user]@[pivot_1_addr] –</a:t>
            </a:r>
            <a:r>
              <a:rPr lang="en-US" sz="1000" b="1" i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</a:p>
          <a:p>
            <a:endParaRPr lang="en-US" sz="10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local port to target thru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pivot_n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 [local_port_1] –L 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]:[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target_addr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]:[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target_port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  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[</a:t>
            </a:r>
            <a:r>
              <a:rPr lang="en-US" sz="1000" b="1" i="0" dirty="0" err="1" smtClean="0">
                <a:effectLst/>
                <a:latin typeface="Courier New" panose="02070309020205020404" pitchFamily="49" charset="0"/>
              </a:rPr>
              <a:t>pivot_n_user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]@localhost –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NT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 replace target with pivot n+1 as necessary</a:t>
            </a:r>
          </a:p>
          <a:p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target command on the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#EXAMPLE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9122 to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10.0.0.6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22 thru pivot_1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10.0.0.5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9122:10.0.0.6:22 pivot@10.0.0.5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target thru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pivot_n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 9122 –L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9222:10.0.0.7:22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pivot@localhost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–NT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the command to access the service in a new shell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 9222 localhost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91927"/>
              </p:ext>
            </p:extLst>
          </p:nvPr>
        </p:nvGraphicFramePr>
        <p:xfrm>
          <a:off x="1541068" y="569805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35734"/>
              </p:ext>
            </p:extLst>
          </p:nvPr>
        </p:nvGraphicFramePr>
        <p:xfrm>
          <a:off x="2951963" y="569805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50498"/>
              </p:ext>
            </p:extLst>
          </p:nvPr>
        </p:nvGraphicFramePr>
        <p:xfrm>
          <a:off x="4362858" y="569805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 Black" panose="020B0A04020102020204" pitchFamily="34" charset="0"/>
                        </a:rPr>
                        <a:t>Pivot_N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10.0.0.6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82941"/>
              </p:ext>
            </p:extLst>
          </p:nvPr>
        </p:nvGraphicFramePr>
        <p:xfrm>
          <a:off x="5773752" y="569805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10.0.0.7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54101"/>
              </p:ext>
            </p:extLst>
          </p:nvPr>
        </p:nvGraphicFramePr>
        <p:xfrm>
          <a:off x="1509309" y="3206426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71970"/>
              </p:ext>
            </p:extLst>
          </p:nvPr>
        </p:nvGraphicFramePr>
        <p:xfrm>
          <a:off x="2912145" y="3206426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0928"/>
              </p:ext>
            </p:extLst>
          </p:nvPr>
        </p:nvGraphicFramePr>
        <p:xfrm>
          <a:off x="4314981" y="3206426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2341910" y="344546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65452" y="344432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3354" y="5600159"/>
            <a:ext cx="89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N-Pivot</a:t>
            </a:r>
          </a:p>
          <a:p>
            <a:r>
              <a:rPr lang="en-US" b="1" dirty="0" smtClean="0"/>
              <a:t>Local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402956" y="593739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36545" y="594483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25899" y="594483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22251" y="5007299"/>
            <a:ext cx="94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7030A0"/>
                </a:solidFill>
              </a:rPr>
              <a:t>Web </a:t>
            </a:r>
            <a:r>
              <a:rPr lang="en-US" sz="1600" b="1" dirty="0" smtClean="0">
                <a:solidFill>
                  <a:srgbClr val="7030A0"/>
                </a:solidFill>
              </a:rPr>
              <a:t>Site</a:t>
            </a:r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</a:rPr>
              <a:t>(port 80)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68863" y="8561538"/>
            <a:ext cx="129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7030A0"/>
                </a:solidFill>
              </a:rPr>
              <a:t>Remote shell</a:t>
            </a:r>
          </a:p>
          <a:p>
            <a:pPr algn="r"/>
            <a:r>
              <a:rPr lang="en-US" sz="1600" dirty="0">
                <a:solidFill>
                  <a:srgbClr val="7030A0"/>
                </a:solidFill>
              </a:rPr>
              <a:t>(port 22)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-10512" y="3130411"/>
            <a:ext cx="6857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-1559"/>
            <a:ext cx="686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Guide for kids who can SSH -L -D &amp; -R good, </a:t>
            </a:r>
          </a:p>
          <a:p>
            <a:pPr algn="ctr"/>
            <a:r>
              <a:rPr lang="en-US" b="1" dirty="0" smtClean="0"/>
              <a:t>but want to learn to pivot &amp; chain good too!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66428" y="569564"/>
            <a:ext cx="4341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Authors: Daniel Hawthorne, Matthew Greene, Adam Schinder</a:t>
            </a:r>
            <a:endParaRPr lang="en-US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99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3752" y="2010432"/>
            <a:ext cx="1093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Telnet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(port </a:t>
            </a:r>
            <a:r>
              <a:rPr lang="en-US" sz="1600" dirty="0" smtClean="0">
                <a:solidFill>
                  <a:srgbClr val="7030A0"/>
                </a:solidFill>
              </a:rPr>
              <a:t>23)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Single-Pivot</a:t>
            </a:r>
            <a:endParaRPr lang="en-US" b="1" dirty="0"/>
          </a:p>
          <a:p>
            <a:r>
              <a:rPr lang="en-US" b="1" dirty="0" smtClean="0"/>
              <a:t>Dynamic</a:t>
            </a:r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71772"/>
              </p:ext>
            </p:extLst>
          </p:nvPr>
        </p:nvGraphicFramePr>
        <p:xfrm>
          <a:off x="1509309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2164"/>
              </p:ext>
            </p:extLst>
          </p:nvPr>
        </p:nvGraphicFramePr>
        <p:xfrm>
          <a:off x="2912145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84258"/>
              </p:ext>
            </p:extLst>
          </p:nvPr>
        </p:nvGraphicFramePr>
        <p:xfrm>
          <a:off x="4314981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341910" y="29236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5452" y="29123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-3465" y="656528"/>
            <a:ext cx="6869017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dynamically bind port 9050 to the pivot</a:t>
            </a:r>
          </a:p>
          <a:p>
            <a:r>
              <a:rPr lang="en-US" sz="1000" b="1" i="0" dirty="0" err="1" smtClean="0">
                <a:effectLst/>
                <a:latin typeface="Courier New" panose="02070309020205020404" pitchFamily="49" charset="0"/>
              </a:rPr>
              <a:t>ssh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 -D 9050 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pivot_user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]@[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pivot_addr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] 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–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NT</a:t>
            </a:r>
          </a:p>
          <a:p>
            <a:endParaRPr lang="en-US" sz="1000" b="1" i="0" dirty="0">
              <a:effectLst/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execute the command using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proxychains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 (connects on local port 9050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proxychains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[command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#</a:t>
            </a:r>
            <a:r>
              <a:rPr lang="en-US" sz="1000" b="1" dirty="0">
                <a:solidFill>
                  <a:srgbClr val="0070C0"/>
                </a:solidFill>
              </a:rPr>
              <a:t>EXAMPLE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dynamically bind port 9050 to the pivot at 10.0.0.5 user pivot</a:t>
            </a:r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</a:rPr>
              <a:t> -D 9050 pivot:10.0.0.5 -NT</a:t>
            </a:r>
          </a:p>
          <a:p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uses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local port 9050 to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wget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the file from the target</a:t>
            </a:r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proxychains</a:t>
            </a:r>
            <a:r>
              <a:rPr lang="en-US" sz="1000" b="1" dirty="0" smtClean="0"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</a:rPr>
              <a:t>telnet 10.0.0.6</a:t>
            </a:r>
            <a:endParaRPr lang="en-US" sz="1000" b="1" dirty="0">
              <a:latin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-10512" y="2594383"/>
            <a:ext cx="6857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35032"/>
              </p:ext>
            </p:extLst>
          </p:nvPr>
        </p:nvGraphicFramePr>
        <p:xfrm>
          <a:off x="1541068" y="2702614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81004"/>
              </p:ext>
            </p:extLst>
          </p:nvPr>
        </p:nvGraphicFramePr>
        <p:xfrm>
          <a:off x="2951963" y="2702614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59342"/>
              </p:ext>
            </p:extLst>
          </p:nvPr>
        </p:nvGraphicFramePr>
        <p:xfrm>
          <a:off x="4362858" y="2702614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 Black" panose="020B0A04020102020204" pitchFamily="34" charset="0"/>
                        </a:rPr>
                        <a:t>Pivot_N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10.0.0.6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29721"/>
              </p:ext>
            </p:extLst>
          </p:nvPr>
        </p:nvGraphicFramePr>
        <p:xfrm>
          <a:off x="5773752" y="2702614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10.0.0.7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402956" y="294195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36545" y="294939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25899" y="294939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3354" y="2604720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N-P</a:t>
            </a:r>
            <a:r>
              <a:rPr lang="en-US" b="1" dirty="0" smtClean="0"/>
              <a:t>ivot</a:t>
            </a:r>
            <a:endParaRPr lang="en-US" b="1" dirty="0"/>
          </a:p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" y="3261561"/>
            <a:ext cx="6865552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local port to the Nth pivot port thru the first pivot</a:t>
            </a: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 [local_port_1]:[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pivot_n_addr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pivot_n_port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[pivot_1_user]@[pivot_1_addr] –NT</a:t>
            </a: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 # include the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pivot_n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to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n+1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from page one as necessary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endParaRPr lang="en-US" sz="1000" b="1" i="0" dirty="0" smtClean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# dynamically bind port 9050 to the pivot</a:t>
            </a:r>
            <a:endParaRPr lang="en-US" sz="1000" b="1" i="0" dirty="0" smtClean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1" i="0" dirty="0" err="1" smtClean="0">
                <a:effectLst/>
                <a:latin typeface="Courier New" panose="02070309020205020404" pitchFamily="49" charset="0"/>
              </a:rPr>
              <a:t>ssh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 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–p [local_port_1] -D 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9050 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pivot_user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]@[</a:t>
            </a:r>
            <a:r>
              <a:rPr lang="en-US" sz="1000" b="1" i="0" dirty="0" err="1">
                <a:effectLst/>
                <a:latin typeface="Courier New" panose="02070309020205020404" pitchFamily="49" charset="0"/>
              </a:rPr>
              <a:t>pivot_addr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] </a:t>
            </a:r>
            <a:r>
              <a:rPr lang="en-US" sz="1000" b="1" i="0" dirty="0">
                <a:effectLst/>
                <a:latin typeface="Courier New" panose="02070309020205020404" pitchFamily="49" charset="0"/>
              </a:rPr>
              <a:t>–</a:t>
            </a:r>
            <a:r>
              <a:rPr lang="en-US" sz="1000" b="1" i="0" dirty="0" smtClean="0">
                <a:effectLst/>
                <a:latin typeface="Courier New" panose="02070309020205020404" pitchFamily="49" charset="0"/>
              </a:rPr>
              <a:t>NT</a:t>
            </a:r>
          </a:p>
          <a:p>
            <a:r>
              <a:rPr lang="en-US" sz="1000" b="1" dirty="0">
                <a:latin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</a:rPr>
              <a:t> </a:t>
            </a:r>
            <a:r>
              <a:rPr lang="en-US" sz="1000" b="1" i="0" dirty="0" smtClean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 replace local_port_1 with n to n+1 as necessary</a:t>
            </a:r>
            <a:endParaRPr lang="en-US" sz="1000" b="1" i="0" dirty="0" smtClean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endParaRPr lang="en-US" sz="1000" b="1" i="0" dirty="0">
              <a:effectLst/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execute the command using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proxychains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 (connects on local port 9050)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proxychains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</a:rPr>
              <a:t>#</a:t>
            </a:r>
            <a:r>
              <a:rPr lang="en-US" sz="1000" b="1" dirty="0" smtClean="0">
                <a:solidFill>
                  <a:srgbClr val="0070C0"/>
                </a:solidFill>
              </a:rPr>
              <a:t>EXAMPLE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bind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9222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10.0.0.6 port 22 thru pivot_1 10.0.0.5 user pivot</a:t>
            </a:r>
          </a:p>
          <a:p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–L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9222:10.0.0.6:22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pivot@10.0.0.5 –NT</a:t>
            </a:r>
          </a:p>
          <a:p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dynamically bind port 9050 to the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pivot thru the local port n to n+1</a:t>
            </a:r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</a:rPr>
              <a:t> –p 9222 -D </a:t>
            </a:r>
            <a:r>
              <a:rPr lang="en-US" sz="1000" b="1" dirty="0">
                <a:latin typeface="Courier New" panose="02070309020205020404" pitchFamily="49" charset="0"/>
              </a:rPr>
              <a:t>9050 </a:t>
            </a:r>
            <a:r>
              <a:rPr lang="en-US" sz="1000" b="1" dirty="0" err="1" smtClean="0">
                <a:latin typeface="Courier New" panose="02070309020205020404" pitchFamily="49" charset="0"/>
              </a:rPr>
              <a:t>pivot@localhost</a:t>
            </a:r>
            <a:r>
              <a:rPr lang="en-US" sz="1000" b="1" dirty="0" smtClean="0">
                <a:latin typeface="Courier New" panose="02070309020205020404" pitchFamily="49" charset="0"/>
              </a:rPr>
              <a:t> –NT</a:t>
            </a:r>
            <a:endParaRPr lang="en-US" sz="1000" b="1" dirty="0">
              <a:latin typeface="Courier New" panose="02070309020205020404" pitchFamily="49" charset="0"/>
            </a:endParaRPr>
          </a:p>
          <a:p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uses local port 9050 to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ftp to the target from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pivot_n</a:t>
            </a:r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err="1" smtClean="0">
                <a:latin typeface="Courier New" panose="02070309020205020404" pitchFamily="49" charset="0"/>
              </a:rPr>
              <a:t>proxychains</a:t>
            </a:r>
            <a:r>
              <a:rPr lang="en-US" sz="1000" b="1" dirty="0" smtClean="0">
                <a:latin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</a:rPr>
              <a:t>ftp –np </a:t>
            </a:r>
            <a:r>
              <a:rPr lang="en-US" sz="1000" b="1" dirty="0" smtClean="0">
                <a:latin typeface="Courier New" panose="02070309020205020404" pitchFamily="49" charset="0"/>
              </a:rPr>
              <a:t>10.0.0.7</a:t>
            </a:r>
          </a:p>
          <a:p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# anonymous ftp commands</a:t>
            </a:r>
          </a:p>
          <a:p>
            <a:r>
              <a:rPr lang="en-US" sz="1000" b="1" dirty="0" smtClean="0">
                <a:latin typeface="Courier New" panose="02070309020205020404" pitchFamily="49" charset="0"/>
              </a:rPr>
              <a:t>ftp&gt; user ftp</a:t>
            </a:r>
          </a:p>
          <a:p>
            <a:r>
              <a:rPr lang="en-US" sz="1000" b="1" dirty="0" smtClean="0">
                <a:latin typeface="Courier New" panose="02070309020205020404" pitchFamily="49" charset="0"/>
              </a:rPr>
              <a:t>ftp&gt; ls</a:t>
            </a:r>
          </a:p>
          <a:p>
            <a:r>
              <a:rPr lang="en-US" sz="1000" b="1" dirty="0" smtClean="0">
                <a:latin typeface="Courier New" panose="02070309020205020404" pitchFamily="49" charset="0"/>
              </a:rPr>
              <a:t>ftp&gt; get file.txt</a:t>
            </a:r>
            <a:endParaRPr lang="en-US" sz="1000" b="1" dirty="0">
              <a:latin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64978" y="6615482"/>
            <a:ext cx="1093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FTP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(port 21)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-10512" y="7197718"/>
            <a:ext cx="6857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1" y="7211611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Useful</a:t>
            </a:r>
          </a:p>
          <a:p>
            <a:r>
              <a:rPr lang="en-US" b="1" dirty="0" smtClean="0"/>
              <a:t>Commands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-10512" y="7820402"/>
            <a:ext cx="68760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 see what a box knows about without root use cat the 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proc/net/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you receive an error that a host key has changed, try clearing your known hosts</a:t>
            </a:r>
          </a:p>
          <a:p>
            <a:r>
              <a:rPr lang="en-US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may have 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reassigned a local port, which looks like a 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mitm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attack to your system</a:t>
            </a:r>
            <a:endParaRPr lang="en-US" sz="1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/home/$user/.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known_hosts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reset your </a:t>
            </a:r>
            <a:r>
              <a:rPr lang="en-US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connections afterwards!</a:t>
            </a:r>
          </a:p>
        </p:txBody>
      </p:sp>
    </p:spTree>
    <p:extLst>
      <p:ext uri="{BB962C8B-B14F-4D97-AF65-F5344CB8AC3E}">
        <p14:creationId xmlns:p14="http://schemas.microsoft.com/office/powerpoint/2010/main" val="22521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522713"/>
            <a:ext cx="6857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04" y="4193944"/>
            <a:ext cx="685609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the reserve from the target to allow access to the protected service</a:t>
            </a:r>
          </a:p>
          <a:p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 ssh –R [pivot_port]:localhost:[target_port] [</a:t>
            </a:r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pivot_n_user]@[pivot_n_address] </a:t>
            </a: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</a:p>
          <a:p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 local port to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thru pivot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home&gt;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local_port_1</a:t>
            </a:r>
            <a:r>
              <a:rPr lang="en-US" sz="1000" b="1" dirty="0" smtClean="0">
                <a:latin typeface="Courier New" panose="02070309020205020404" pitchFamily="49" charset="0"/>
              </a:rPr>
              <a:t>]:[</a:t>
            </a:r>
            <a:r>
              <a:rPr lang="en-US" sz="1000" b="1" dirty="0" err="1" smtClean="0">
                <a:latin typeface="Courier New" panose="02070309020205020404" pitchFamily="49" charset="0"/>
              </a:rPr>
              <a:t>pivot_n_addr</a:t>
            </a:r>
            <a:r>
              <a:rPr lang="en-US" sz="1000" b="1" dirty="0" smtClean="0">
                <a:latin typeface="Courier New" panose="02070309020205020404" pitchFamily="49" charset="0"/>
              </a:rPr>
              <a:t>]:22 [</a:t>
            </a:r>
            <a:r>
              <a:rPr lang="en-US" sz="1000" b="1" dirty="0" err="1" smtClean="0">
                <a:latin typeface="Courier New" panose="02070309020205020404" pitchFamily="49" charset="0"/>
              </a:rPr>
              <a:t>pivot_user</a:t>
            </a:r>
            <a:r>
              <a:rPr lang="en-US" sz="1000" b="1" dirty="0" smtClean="0">
                <a:latin typeface="Courier New" panose="02070309020205020404" pitchFamily="49" charset="0"/>
              </a:rPr>
              <a:t>]@[pivot] </a:t>
            </a:r>
            <a:r>
              <a:rPr lang="en-US" sz="1000" b="1" dirty="0">
                <a:latin typeface="Courier New" panose="02070309020205020404" pitchFamily="49" charset="0"/>
              </a:rPr>
              <a:t>–NT </a:t>
            </a:r>
            <a:endParaRPr lang="en-US" sz="1000" b="1" dirty="0" smtClean="0"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 # add additional with –p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local_port_n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as necessary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bind a local port to a the localhost of the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pivot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home&gt; ssh </a:t>
            </a:r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[local_port_1] –L [local_port_n]:localhost:[pivot_port]</a:t>
            </a: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[pivot_n_user]@localhost –NT </a:t>
            </a:r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with n+1 as necessary, use max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commands on home through the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home&gt; [command] localhost:[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#EXAMPLE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the reserve from the target to allow access to the protected service</a:t>
            </a: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target&gt; ssh –R 9580:localhost:80 pivot@10.0.0.6 -NT</a:t>
            </a:r>
          </a:p>
          <a:p>
            <a:endParaRPr lang="pt-BR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 local port to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pivot_n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thru pivot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home&gt;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9522</a:t>
            </a:r>
            <a:r>
              <a:rPr lang="en-US" sz="1000" b="1" dirty="0" smtClean="0">
                <a:latin typeface="Courier New" panose="02070309020205020404" pitchFamily="49" charset="0"/>
              </a:rPr>
              <a:t>:10.0.0.6:22 pivot@10.0.0.5 –NT </a:t>
            </a:r>
            <a:endParaRPr lang="en-US" sz="1000" b="1" dirty="0">
              <a:latin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 # add additional with –p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local_port_n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as necessary</a:t>
            </a:r>
          </a:p>
          <a:p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bind a local port to a the localhost of the pivot</a:t>
            </a:r>
          </a:p>
          <a:p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home&gt; ssh –p </a:t>
            </a:r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9522 –L 9680:localhost:9580 pivot@localhost 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</a:p>
          <a:p>
            <a:endParaRPr 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commands on home through the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local_port_n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tunnel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home&gt;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localhost:9680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Single-Pivot</a:t>
            </a:r>
            <a:endParaRPr lang="en-US" b="1" dirty="0"/>
          </a:p>
          <a:p>
            <a:r>
              <a:rPr lang="en-US" b="1" dirty="0" smtClean="0"/>
              <a:t>Reverse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63538"/>
              </p:ext>
            </p:extLst>
          </p:nvPr>
        </p:nvGraphicFramePr>
        <p:xfrm>
          <a:off x="1509309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68452"/>
              </p:ext>
            </p:extLst>
          </p:nvPr>
        </p:nvGraphicFramePr>
        <p:xfrm>
          <a:off x="2912145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614"/>
              </p:ext>
            </p:extLst>
          </p:nvPr>
        </p:nvGraphicFramePr>
        <p:xfrm>
          <a:off x="4314981" y="53333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341910" y="29236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65452" y="29123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4" y="656426"/>
            <a:ext cx="68560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the reserve from the target to allow access to the protected service</a:t>
            </a: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target&gt; ssh –R [pivot_port]:localhost:[target_port] [pivot_user}@[pivot_address] -NT</a:t>
            </a: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# bind a local port to a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the localhost of the pivot</a:t>
            </a:r>
            <a:endParaRPr lang="en-US" sz="1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home&gt; ssh –L [local_port]:localhost:[pivot_port] [pivot_user]@[pivot_address] -NT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execute commands on home through the </a:t>
            </a:r>
            <a:r>
              <a:rPr lang="en-US" sz="1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tunnel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home&gt; [command] localhost:[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local_port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r>
              <a:rPr lang="pt-BR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the reserve from the target to allow access to the protected service</a:t>
            </a: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target&gt; ssh -R 9380:localhost:80 pivot@10.0.0.5 -NT</a:t>
            </a:r>
          </a:p>
          <a:p>
            <a:endParaRPr lang="pt-B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bind local port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9480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to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the localhost port 9380 on pivot 10.0.0.5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user pivot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home&gt;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9480:localhost:9380 pivot@10.0.0.5 -NT</a:t>
            </a:r>
          </a:p>
          <a:p>
            <a:endParaRPr lang="pt-B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commands on home through the </a:t>
            </a:r>
            <a:r>
              <a:rPr lang="en-US" sz="1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local_port</a:t>
            </a:r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tunnel</a:t>
            </a:r>
            <a:endParaRPr lang="pt-BR" sz="1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home&gt; wget localhost:9480</a:t>
            </a:r>
            <a:endParaRPr lang="pt-BR" sz="1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6908" y="2939252"/>
            <a:ext cx="94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7030A0"/>
                </a:solidFill>
              </a:rPr>
              <a:t>Web </a:t>
            </a:r>
            <a:r>
              <a:rPr lang="en-US" sz="1600" b="1" dirty="0" smtClean="0">
                <a:solidFill>
                  <a:srgbClr val="7030A0"/>
                </a:solidFill>
              </a:rPr>
              <a:t>Site</a:t>
            </a:r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</a:rPr>
              <a:t>(port 80)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26605"/>
              </p:ext>
            </p:extLst>
          </p:nvPr>
        </p:nvGraphicFramePr>
        <p:xfrm>
          <a:off x="1541068" y="3576071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70615"/>
              </p:ext>
            </p:extLst>
          </p:nvPr>
        </p:nvGraphicFramePr>
        <p:xfrm>
          <a:off x="2951963" y="3576071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Pivot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10.0.0.5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06738"/>
              </p:ext>
            </p:extLst>
          </p:nvPr>
        </p:nvGraphicFramePr>
        <p:xfrm>
          <a:off x="4362858" y="3576071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Arial Black" panose="020B0A04020102020204" pitchFamily="34" charset="0"/>
                        </a:rPr>
                        <a:t>Pivot_N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10.0.0.6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52376"/>
              </p:ext>
            </p:extLst>
          </p:nvPr>
        </p:nvGraphicFramePr>
        <p:xfrm>
          <a:off x="5773752" y="3576071"/>
          <a:ext cx="785551" cy="51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Black" panose="020B0A040201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75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10.0.0.7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402956" y="381540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36545" y="382284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25899" y="3822849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3532188"/>
            <a:ext cx="93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N-Pivot</a:t>
            </a:r>
            <a:endParaRPr lang="en-US" b="1" dirty="0"/>
          </a:p>
          <a:p>
            <a:r>
              <a:rPr lang="en-US" b="1" dirty="0" smtClean="0"/>
              <a:t>Reverse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927665" y="8559225"/>
            <a:ext cx="94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rgbClr val="7030A0"/>
                </a:solidFill>
              </a:rPr>
              <a:t>Web </a:t>
            </a:r>
            <a:r>
              <a:rPr lang="en-US" sz="1600" b="1" dirty="0" smtClean="0">
                <a:solidFill>
                  <a:srgbClr val="7030A0"/>
                </a:solidFill>
              </a:rPr>
              <a:t>Site</a:t>
            </a:r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</a:rPr>
              <a:t>(port 80)</a:t>
            </a:r>
          </a:p>
        </p:txBody>
      </p:sp>
    </p:spTree>
    <p:extLst>
      <p:ext uri="{BB962C8B-B14F-4D97-AF65-F5344CB8AC3E}">
        <p14:creationId xmlns:p14="http://schemas.microsoft.com/office/powerpoint/2010/main" val="262777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1159</Words>
  <Application>Microsoft Office PowerPoint</Application>
  <PresentationFormat>On-screen Show (4:3)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Batang</vt:lpstr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HAWTHORNE, DANIEL S</dc:creator>
  <cp:lastModifiedBy>HAWTHORNE, DANIEL S</cp:lastModifiedBy>
  <cp:revision>64</cp:revision>
  <dcterms:created xsi:type="dcterms:W3CDTF">2016-12-07T18:28:43Z</dcterms:created>
  <dcterms:modified xsi:type="dcterms:W3CDTF">2016-12-12T20:24:48Z</dcterms:modified>
</cp:coreProperties>
</file>