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showGuides="1">
      <p:cViewPr varScale="1">
        <p:scale>
          <a:sx n="104" d="100"/>
          <a:sy n="104" d="100"/>
        </p:scale>
        <p:origin x="232" y="5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B5C67F-80E8-4F63-B40D-2C72289E2C4E}"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A90D5839-7C4E-40E2-AB22-41588EB368E3}">
      <dgm:prSet/>
      <dgm:spPr/>
      <dgm:t>
        <a:bodyPr/>
        <a:lstStyle/>
        <a:p>
          <a:r>
            <a:rPr lang="en-US"/>
            <a:t>Planning </a:t>
          </a:r>
        </a:p>
      </dgm:t>
    </dgm:pt>
    <dgm:pt modelId="{F946C1FD-C435-46A0-A2D3-41FC4C519297}" type="parTrans" cxnId="{7B537BF6-1F8A-4603-91F7-43F472503B59}">
      <dgm:prSet/>
      <dgm:spPr/>
      <dgm:t>
        <a:bodyPr/>
        <a:lstStyle/>
        <a:p>
          <a:endParaRPr lang="en-US"/>
        </a:p>
      </dgm:t>
    </dgm:pt>
    <dgm:pt modelId="{250E72D0-64BE-461D-B057-DC86BCA8A0A7}" type="sibTrans" cxnId="{7B537BF6-1F8A-4603-91F7-43F472503B59}">
      <dgm:prSet/>
      <dgm:spPr/>
      <dgm:t>
        <a:bodyPr/>
        <a:lstStyle/>
        <a:p>
          <a:endParaRPr lang="en-US"/>
        </a:p>
      </dgm:t>
    </dgm:pt>
    <dgm:pt modelId="{CBFD10F7-E0B0-464F-AC0D-1C6571E1615A}">
      <dgm:prSet/>
      <dgm:spPr/>
      <dgm:t>
        <a:bodyPr/>
        <a:lstStyle/>
        <a:p>
          <a:r>
            <a:rPr lang="en-US"/>
            <a:t>Designing </a:t>
          </a:r>
        </a:p>
      </dgm:t>
    </dgm:pt>
    <dgm:pt modelId="{2CA5656F-25A0-4E2E-B9F7-4B01A91750E4}" type="parTrans" cxnId="{12F35307-FA0A-488B-93CC-0D22CE904C43}">
      <dgm:prSet/>
      <dgm:spPr/>
      <dgm:t>
        <a:bodyPr/>
        <a:lstStyle/>
        <a:p>
          <a:endParaRPr lang="en-US"/>
        </a:p>
      </dgm:t>
    </dgm:pt>
    <dgm:pt modelId="{D01B0611-FEE1-475B-87D0-E586603781CB}" type="sibTrans" cxnId="{12F35307-FA0A-488B-93CC-0D22CE904C43}">
      <dgm:prSet/>
      <dgm:spPr/>
      <dgm:t>
        <a:bodyPr/>
        <a:lstStyle/>
        <a:p>
          <a:endParaRPr lang="en-US"/>
        </a:p>
      </dgm:t>
    </dgm:pt>
    <dgm:pt modelId="{0D258705-390D-4DEE-870A-0F1CC7DF249A}">
      <dgm:prSet/>
      <dgm:spPr/>
      <dgm:t>
        <a:bodyPr/>
        <a:lstStyle/>
        <a:p>
          <a:r>
            <a:rPr lang="en-US"/>
            <a:t>Developing</a:t>
          </a:r>
        </a:p>
      </dgm:t>
    </dgm:pt>
    <dgm:pt modelId="{166B25C0-9AE4-4F40-8464-62E8D2021BA6}" type="parTrans" cxnId="{23DABF07-30BA-42A4-BC5C-C6F739E68F18}">
      <dgm:prSet/>
      <dgm:spPr/>
      <dgm:t>
        <a:bodyPr/>
        <a:lstStyle/>
        <a:p>
          <a:endParaRPr lang="en-US"/>
        </a:p>
      </dgm:t>
    </dgm:pt>
    <dgm:pt modelId="{D7175B7A-0E87-4B61-B2F3-41C0B4C3DA9C}" type="sibTrans" cxnId="{23DABF07-30BA-42A4-BC5C-C6F739E68F18}">
      <dgm:prSet/>
      <dgm:spPr/>
      <dgm:t>
        <a:bodyPr/>
        <a:lstStyle/>
        <a:p>
          <a:endParaRPr lang="en-US"/>
        </a:p>
      </dgm:t>
    </dgm:pt>
    <dgm:pt modelId="{C8119167-A838-4F8C-B49E-FC865838957F}">
      <dgm:prSet/>
      <dgm:spPr/>
      <dgm:t>
        <a:bodyPr/>
        <a:lstStyle/>
        <a:p>
          <a:r>
            <a:rPr lang="en-US"/>
            <a:t>Testing</a:t>
          </a:r>
        </a:p>
      </dgm:t>
    </dgm:pt>
    <dgm:pt modelId="{EC95B46D-A52C-429F-8BE1-3E1BDB4E9DF6}" type="parTrans" cxnId="{8F87BCD6-F10E-40E6-B8E4-48333DEFA541}">
      <dgm:prSet/>
      <dgm:spPr/>
      <dgm:t>
        <a:bodyPr/>
        <a:lstStyle/>
        <a:p>
          <a:endParaRPr lang="en-US"/>
        </a:p>
      </dgm:t>
    </dgm:pt>
    <dgm:pt modelId="{5A847447-F432-4031-AD03-7C899DFB3863}" type="sibTrans" cxnId="{8F87BCD6-F10E-40E6-B8E4-48333DEFA541}">
      <dgm:prSet/>
      <dgm:spPr/>
      <dgm:t>
        <a:bodyPr/>
        <a:lstStyle/>
        <a:p>
          <a:endParaRPr lang="en-US"/>
        </a:p>
      </dgm:t>
    </dgm:pt>
    <dgm:pt modelId="{0B00AA4E-2479-4F68-B12B-49CA5CF05A17}">
      <dgm:prSet/>
      <dgm:spPr/>
      <dgm:t>
        <a:bodyPr/>
        <a:lstStyle/>
        <a:p>
          <a:r>
            <a:rPr lang="en-US"/>
            <a:t>Deployment</a:t>
          </a:r>
        </a:p>
      </dgm:t>
    </dgm:pt>
    <dgm:pt modelId="{2386D14E-B440-465A-9A31-6507CEDD4C50}" type="parTrans" cxnId="{0CB763C6-7C3B-4E4D-9F3E-CDEBA14620F7}">
      <dgm:prSet/>
      <dgm:spPr/>
      <dgm:t>
        <a:bodyPr/>
        <a:lstStyle/>
        <a:p>
          <a:endParaRPr lang="en-US"/>
        </a:p>
      </dgm:t>
    </dgm:pt>
    <dgm:pt modelId="{A0623B3B-E2C6-45CF-9CB7-E0EF1ACA148A}" type="sibTrans" cxnId="{0CB763C6-7C3B-4E4D-9F3E-CDEBA14620F7}">
      <dgm:prSet/>
      <dgm:spPr/>
      <dgm:t>
        <a:bodyPr/>
        <a:lstStyle/>
        <a:p>
          <a:endParaRPr lang="en-US"/>
        </a:p>
      </dgm:t>
    </dgm:pt>
    <dgm:pt modelId="{AD0D7350-4D0E-4D6C-B9AD-0914D4545C61}">
      <dgm:prSet/>
      <dgm:spPr/>
      <dgm:t>
        <a:bodyPr/>
        <a:lstStyle/>
        <a:p>
          <a:r>
            <a:rPr lang="en-US"/>
            <a:t>Review</a:t>
          </a:r>
        </a:p>
      </dgm:t>
    </dgm:pt>
    <dgm:pt modelId="{C379742C-6F94-4BE3-9CA1-ED76483CAD98}" type="parTrans" cxnId="{57A79C08-E91D-4BA5-A960-01077C552581}">
      <dgm:prSet/>
      <dgm:spPr/>
      <dgm:t>
        <a:bodyPr/>
        <a:lstStyle/>
        <a:p>
          <a:endParaRPr lang="en-US"/>
        </a:p>
      </dgm:t>
    </dgm:pt>
    <dgm:pt modelId="{F009D9A6-2B0F-4BC2-BE8E-7A8554F772B5}" type="sibTrans" cxnId="{57A79C08-E91D-4BA5-A960-01077C552581}">
      <dgm:prSet/>
      <dgm:spPr/>
      <dgm:t>
        <a:bodyPr/>
        <a:lstStyle/>
        <a:p>
          <a:endParaRPr lang="en-US"/>
        </a:p>
      </dgm:t>
    </dgm:pt>
    <dgm:pt modelId="{CC79E0F9-0E9A-4C9B-A4A0-D3D6BFBD45BB}">
      <dgm:prSet/>
      <dgm:spPr/>
      <dgm:t>
        <a:bodyPr/>
        <a:lstStyle/>
        <a:p>
          <a:r>
            <a:rPr lang="en-US"/>
            <a:t>Launch</a:t>
          </a:r>
        </a:p>
      </dgm:t>
    </dgm:pt>
    <dgm:pt modelId="{89D1BC30-9D22-47A8-B787-2FEE2418745F}" type="parTrans" cxnId="{C6ADFC4A-D32C-429F-A96A-58B08FBB46A9}">
      <dgm:prSet/>
      <dgm:spPr/>
      <dgm:t>
        <a:bodyPr/>
        <a:lstStyle/>
        <a:p>
          <a:endParaRPr lang="en-US"/>
        </a:p>
      </dgm:t>
    </dgm:pt>
    <dgm:pt modelId="{D6AECA8D-E332-4499-A6F9-911D50629967}" type="sibTrans" cxnId="{C6ADFC4A-D32C-429F-A96A-58B08FBB46A9}">
      <dgm:prSet/>
      <dgm:spPr/>
      <dgm:t>
        <a:bodyPr/>
        <a:lstStyle/>
        <a:p>
          <a:endParaRPr lang="en-US"/>
        </a:p>
      </dgm:t>
    </dgm:pt>
    <dgm:pt modelId="{FDE26EBB-2606-F54D-BE90-90A3E677F540}" type="pres">
      <dgm:prSet presAssocID="{8EB5C67F-80E8-4F63-B40D-2C72289E2C4E}" presName="diagram" presStyleCnt="0">
        <dgm:presLayoutVars>
          <dgm:dir/>
          <dgm:resizeHandles val="exact"/>
        </dgm:presLayoutVars>
      </dgm:prSet>
      <dgm:spPr/>
    </dgm:pt>
    <dgm:pt modelId="{C5067CB9-213D-4F4B-B40B-EAC177B623B5}" type="pres">
      <dgm:prSet presAssocID="{A90D5839-7C4E-40E2-AB22-41588EB368E3}" presName="node" presStyleLbl="node1" presStyleIdx="0" presStyleCnt="7">
        <dgm:presLayoutVars>
          <dgm:bulletEnabled val="1"/>
        </dgm:presLayoutVars>
      </dgm:prSet>
      <dgm:spPr/>
    </dgm:pt>
    <dgm:pt modelId="{6B985B67-1E90-C04A-ABFD-B67E3F0BFAC5}" type="pres">
      <dgm:prSet presAssocID="{250E72D0-64BE-461D-B057-DC86BCA8A0A7}" presName="sibTrans" presStyleCnt="0"/>
      <dgm:spPr/>
    </dgm:pt>
    <dgm:pt modelId="{FAAA8A57-2DD7-5A43-9064-96D6718690E9}" type="pres">
      <dgm:prSet presAssocID="{CBFD10F7-E0B0-464F-AC0D-1C6571E1615A}" presName="node" presStyleLbl="node1" presStyleIdx="1" presStyleCnt="7">
        <dgm:presLayoutVars>
          <dgm:bulletEnabled val="1"/>
        </dgm:presLayoutVars>
      </dgm:prSet>
      <dgm:spPr/>
    </dgm:pt>
    <dgm:pt modelId="{9CC05CA9-3B6F-8844-AEE3-959D8F0D8902}" type="pres">
      <dgm:prSet presAssocID="{D01B0611-FEE1-475B-87D0-E586603781CB}" presName="sibTrans" presStyleCnt="0"/>
      <dgm:spPr/>
    </dgm:pt>
    <dgm:pt modelId="{B2337BEE-DE28-484E-8630-02BA5BE24244}" type="pres">
      <dgm:prSet presAssocID="{0D258705-390D-4DEE-870A-0F1CC7DF249A}" presName="node" presStyleLbl="node1" presStyleIdx="2" presStyleCnt="7">
        <dgm:presLayoutVars>
          <dgm:bulletEnabled val="1"/>
        </dgm:presLayoutVars>
      </dgm:prSet>
      <dgm:spPr/>
    </dgm:pt>
    <dgm:pt modelId="{BE57C5B0-FFA2-A246-95AD-3DC7A97589B2}" type="pres">
      <dgm:prSet presAssocID="{D7175B7A-0E87-4B61-B2F3-41C0B4C3DA9C}" presName="sibTrans" presStyleCnt="0"/>
      <dgm:spPr/>
    </dgm:pt>
    <dgm:pt modelId="{9F059B4F-5D1D-DF44-A130-58E18C4E818E}" type="pres">
      <dgm:prSet presAssocID="{C8119167-A838-4F8C-B49E-FC865838957F}" presName="node" presStyleLbl="node1" presStyleIdx="3" presStyleCnt="7">
        <dgm:presLayoutVars>
          <dgm:bulletEnabled val="1"/>
        </dgm:presLayoutVars>
      </dgm:prSet>
      <dgm:spPr/>
    </dgm:pt>
    <dgm:pt modelId="{D81697B9-F92F-6142-8759-CBB239DBFAB2}" type="pres">
      <dgm:prSet presAssocID="{5A847447-F432-4031-AD03-7C899DFB3863}" presName="sibTrans" presStyleCnt="0"/>
      <dgm:spPr/>
    </dgm:pt>
    <dgm:pt modelId="{40364C18-426B-AB4E-897F-6FBE61345302}" type="pres">
      <dgm:prSet presAssocID="{0B00AA4E-2479-4F68-B12B-49CA5CF05A17}" presName="node" presStyleLbl="node1" presStyleIdx="4" presStyleCnt="7">
        <dgm:presLayoutVars>
          <dgm:bulletEnabled val="1"/>
        </dgm:presLayoutVars>
      </dgm:prSet>
      <dgm:spPr/>
    </dgm:pt>
    <dgm:pt modelId="{4751270B-E2F9-5345-9D0A-34946A5EF439}" type="pres">
      <dgm:prSet presAssocID="{A0623B3B-E2C6-45CF-9CB7-E0EF1ACA148A}" presName="sibTrans" presStyleCnt="0"/>
      <dgm:spPr/>
    </dgm:pt>
    <dgm:pt modelId="{EC25D086-FB30-ED4B-BFBA-1FEF2DE1793D}" type="pres">
      <dgm:prSet presAssocID="{AD0D7350-4D0E-4D6C-B9AD-0914D4545C61}" presName="node" presStyleLbl="node1" presStyleIdx="5" presStyleCnt="7">
        <dgm:presLayoutVars>
          <dgm:bulletEnabled val="1"/>
        </dgm:presLayoutVars>
      </dgm:prSet>
      <dgm:spPr/>
    </dgm:pt>
    <dgm:pt modelId="{5386EA4D-9533-684C-BCD5-40661A8D7BFD}" type="pres">
      <dgm:prSet presAssocID="{F009D9A6-2B0F-4BC2-BE8E-7A8554F772B5}" presName="sibTrans" presStyleCnt="0"/>
      <dgm:spPr/>
    </dgm:pt>
    <dgm:pt modelId="{F104EE8D-DCA6-AD40-A56A-339B61288351}" type="pres">
      <dgm:prSet presAssocID="{CC79E0F9-0E9A-4C9B-A4A0-D3D6BFBD45BB}" presName="node" presStyleLbl="node1" presStyleIdx="6" presStyleCnt="7">
        <dgm:presLayoutVars>
          <dgm:bulletEnabled val="1"/>
        </dgm:presLayoutVars>
      </dgm:prSet>
      <dgm:spPr/>
    </dgm:pt>
  </dgm:ptLst>
  <dgm:cxnLst>
    <dgm:cxn modelId="{12F35307-FA0A-488B-93CC-0D22CE904C43}" srcId="{8EB5C67F-80E8-4F63-B40D-2C72289E2C4E}" destId="{CBFD10F7-E0B0-464F-AC0D-1C6571E1615A}" srcOrd="1" destOrd="0" parTransId="{2CA5656F-25A0-4E2E-B9F7-4B01A91750E4}" sibTransId="{D01B0611-FEE1-475B-87D0-E586603781CB}"/>
    <dgm:cxn modelId="{23DABF07-30BA-42A4-BC5C-C6F739E68F18}" srcId="{8EB5C67F-80E8-4F63-B40D-2C72289E2C4E}" destId="{0D258705-390D-4DEE-870A-0F1CC7DF249A}" srcOrd="2" destOrd="0" parTransId="{166B25C0-9AE4-4F40-8464-62E8D2021BA6}" sibTransId="{D7175B7A-0E87-4B61-B2F3-41C0B4C3DA9C}"/>
    <dgm:cxn modelId="{57A79C08-E91D-4BA5-A960-01077C552581}" srcId="{8EB5C67F-80E8-4F63-B40D-2C72289E2C4E}" destId="{AD0D7350-4D0E-4D6C-B9AD-0914D4545C61}" srcOrd="5" destOrd="0" parTransId="{C379742C-6F94-4BE3-9CA1-ED76483CAD98}" sibTransId="{F009D9A6-2B0F-4BC2-BE8E-7A8554F772B5}"/>
    <dgm:cxn modelId="{7FA0AB10-0710-6740-94F0-4B88ACD73B0C}" type="presOf" srcId="{A90D5839-7C4E-40E2-AB22-41588EB368E3}" destId="{C5067CB9-213D-4F4B-B40B-EAC177B623B5}" srcOrd="0" destOrd="0" presId="urn:microsoft.com/office/officeart/2005/8/layout/default"/>
    <dgm:cxn modelId="{C6ADFC4A-D32C-429F-A96A-58B08FBB46A9}" srcId="{8EB5C67F-80E8-4F63-B40D-2C72289E2C4E}" destId="{CC79E0F9-0E9A-4C9B-A4A0-D3D6BFBD45BB}" srcOrd="6" destOrd="0" parTransId="{89D1BC30-9D22-47A8-B787-2FEE2418745F}" sibTransId="{D6AECA8D-E332-4499-A6F9-911D50629967}"/>
    <dgm:cxn modelId="{F25DD452-C240-3C42-AA4D-AD8CDA7317AE}" type="presOf" srcId="{0B00AA4E-2479-4F68-B12B-49CA5CF05A17}" destId="{40364C18-426B-AB4E-897F-6FBE61345302}" srcOrd="0" destOrd="0" presId="urn:microsoft.com/office/officeart/2005/8/layout/default"/>
    <dgm:cxn modelId="{336CA655-A44D-5F4C-BFB3-704CDFF0C033}" type="presOf" srcId="{C8119167-A838-4F8C-B49E-FC865838957F}" destId="{9F059B4F-5D1D-DF44-A130-58E18C4E818E}" srcOrd="0" destOrd="0" presId="urn:microsoft.com/office/officeart/2005/8/layout/default"/>
    <dgm:cxn modelId="{5A112669-284C-624D-A4BC-CB1DD0EA6204}" type="presOf" srcId="{CC79E0F9-0E9A-4C9B-A4A0-D3D6BFBD45BB}" destId="{F104EE8D-DCA6-AD40-A56A-339B61288351}" srcOrd="0" destOrd="0" presId="urn:microsoft.com/office/officeart/2005/8/layout/default"/>
    <dgm:cxn modelId="{1EAD796E-B603-7447-AFA9-2ED0A6C86C71}" type="presOf" srcId="{AD0D7350-4D0E-4D6C-B9AD-0914D4545C61}" destId="{EC25D086-FB30-ED4B-BFBA-1FEF2DE1793D}" srcOrd="0" destOrd="0" presId="urn:microsoft.com/office/officeart/2005/8/layout/default"/>
    <dgm:cxn modelId="{88D0DFB2-F0F1-D24F-B1E9-1681D82AEE38}" type="presOf" srcId="{CBFD10F7-E0B0-464F-AC0D-1C6571E1615A}" destId="{FAAA8A57-2DD7-5A43-9064-96D6718690E9}" srcOrd="0" destOrd="0" presId="urn:microsoft.com/office/officeart/2005/8/layout/default"/>
    <dgm:cxn modelId="{0CB763C6-7C3B-4E4D-9F3E-CDEBA14620F7}" srcId="{8EB5C67F-80E8-4F63-B40D-2C72289E2C4E}" destId="{0B00AA4E-2479-4F68-B12B-49CA5CF05A17}" srcOrd="4" destOrd="0" parTransId="{2386D14E-B440-465A-9A31-6507CEDD4C50}" sibTransId="{A0623B3B-E2C6-45CF-9CB7-E0EF1ACA148A}"/>
    <dgm:cxn modelId="{8F87BCD6-F10E-40E6-B8E4-48333DEFA541}" srcId="{8EB5C67F-80E8-4F63-B40D-2C72289E2C4E}" destId="{C8119167-A838-4F8C-B49E-FC865838957F}" srcOrd="3" destOrd="0" parTransId="{EC95B46D-A52C-429F-8BE1-3E1BDB4E9DF6}" sibTransId="{5A847447-F432-4031-AD03-7C899DFB3863}"/>
    <dgm:cxn modelId="{5A0BD3DD-2BEF-3548-A5E3-811D2877CBED}" type="presOf" srcId="{8EB5C67F-80E8-4F63-B40D-2C72289E2C4E}" destId="{FDE26EBB-2606-F54D-BE90-90A3E677F540}" srcOrd="0" destOrd="0" presId="urn:microsoft.com/office/officeart/2005/8/layout/default"/>
    <dgm:cxn modelId="{91473BF1-DE6E-6F4D-9BD6-D4A7760A6AEB}" type="presOf" srcId="{0D258705-390D-4DEE-870A-0F1CC7DF249A}" destId="{B2337BEE-DE28-484E-8630-02BA5BE24244}" srcOrd="0" destOrd="0" presId="urn:microsoft.com/office/officeart/2005/8/layout/default"/>
    <dgm:cxn modelId="{7B537BF6-1F8A-4603-91F7-43F472503B59}" srcId="{8EB5C67F-80E8-4F63-B40D-2C72289E2C4E}" destId="{A90D5839-7C4E-40E2-AB22-41588EB368E3}" srcOrd="0" destOrd="0" parTransId="{F946C1FD-C435-46A0-A2D3-41FC4C519297}" sibTransId="{250E72D0-64BE-461D-B057-DC86BCA8A0A7}"/>
    <dgm:cxn modelId="{B10CE592-B039-8748-8ACD-EB74F768B505}" type="presParOf" srcId="{FDE26EBB-2606-F54D-BE90-90A3E677F540}" destId="{C5067CB9-213D-4F4B-B40B-EAC177B623B5}" srcOrd="0" destOrd="0" presId="urn:microsoft.com/office/officeart/2005/8/layout/default"/>
    <dgm:cxn modelId="{55C39DE0-5424-CE44-98D1-2FD7D258E532}" type="presParOf" srcId="{FDE26EBB-2606-F54D-BE90-90A3E677F540}" destId="{6B985B67-1E90-C04A-ABFD-B67E3F0BFAC5}" srcOrd="1" destOrd="0" presId="urn:microsoft.com/office/officeart/2005/8/layout/default"/>
    <dgm:cxn modelId="{5BBF2586-15FE-5245-B066-B3C8D335FED9}" type="presParOf" srcId="{FDE26EBB-2606-F54D-BE90-90A3E677F540}" destId="{FAAA8A57-2DD7-5A43-9064-96D6718690E9}" srcOrd="2" destOrd="0" presId="urn:microsoft.com/office/officeart/2005/8/layout/default"/>
    <dgm:cxn modelId="{EA7D153E-ABEB-774A-B038-D5926A7596AA}" type="presParOf" srcId="{FDE26EBB-2606-F54D-BE90-90A3E677F540}" destId="{9CC05CA9-3B6F-8844-AEE3-959D8F0D8902}" srcOrd="3" destOrd="0" presId="urn:microsoft.com/office/officeart/2005/8/layout/default"/>
    <dgm:cxn modelId="{E26D10CB-55D5-BC41-B9FE-161EF51AA72B}" type="presParOf" srcId="{FDE26EBB-2606-F54D-BE90-90A3E677F540}" destId="{B2337BEE-DE28-484E-8630-02BA5BE24244}" srcOrd="4" destOrd="0" presId="urn:microsoft.com/office/officeart/2005/8/layout/default"/>
    <dgm:cxn modelId="{A71EA6A6-4F52-864C-9B69-1518D01F289E}" type="presParOf" srcId="{FDE26EBB-2606-F54D-BE90-90A3E677F540}" destId="{BE57C5B0-FFA2-A246-95AD-3DC7A97589B2}" srcOrd="5" destOrd="0" presId="urn:microsoft.com/office/officeart/2005/8/layout/default"/>
    <dgm:cxn modelId="{65433C5E-BD07-5942-8816-2131C607D656}" type="presParOf" srcId="{FDE26EBB-2606-F54D-BE90-90A3E677F540}" destId="{9F059B4F-5D1D-DF44-A130-58E18C4E818E}" srcOrd="6" destOrd="0" presId="urn:microsoft.com/office/officeart/2005/8/layout/default"/>
    <dgm:cxn modelId="{E93073EB-8EEB-6F49-B5F5-79AC41843D8C}" type="presParOf" srcId="{FDE26EBB-2606-F54D-BE90-90A3E677F540}" destId="{D81697B9-F92F-6142-8759-CBB239DBFAB2}" srcOrd="7" destOrd="0" presId="urn:microsoft.com/office/officeart/2005/8/layout/default"/>
    <dgm:cxn modelId="{F9DBFD2E-3EE0-324D-80FF-C6A92FA7484D}" type="presParOf" srcId="{FDE26EBB-2606-F54D-BE90-90A3E677F540}" destId="{40364C18-426B-AB4E-897F-6FBE61345302}" srcOrd="8" destOrd="0" presId="urn:microsoft.com/office/officeart/2005/8/layout/default"/>
    <dgm:cxn modelId="{D95C330C-6A63-794D-BA29-28679DC6A6ED}" type="presParOf" srcId="{FDE26EBB-2606-F54D-BE90-90A3E677F540}" destId="{4751270B-E2F9-5345-9D0A-34946A5EF439}" srcOrd="9" destOrd="0" presId="urn:microsoft.com/office/officeart/2005/8/layout/default"/>
    <dgm:cxn modelId="{AE4E4BA8-0ABE-9E45-9C45-EEF4E6DEBB1F}" type="presParOf" srcId="{FDE26EBB-2606-F54D-BE90-90A3E677F540}" destId="{EC25D086-FB30-ED4B-BFBA-1FEF2DE1793D}" srcOrd="10" destOrd="0" presId="urn:microsoft.com/office/officeart/2005/8/layout/default"/>
    <dgm:cxn modelId="{115F76EC-06DE-E04D-BFBF-C683EE8F3FDA}" type="presParOf" srcId="{FDE26EBB-2606-F54D-BE90-90A3E677F540}" destId="{5386EA4D-9533-684C-BCD5-40661A8D7BFD}" srcOrd="11" destOrd="0" presId="urn:microsoft.com/office/officeart/2005/8/layout/default"/>
    <dgm:cxn modelId="{060B0B27-A60D-2142-9B40-DDE2539EA696}" type="presParOf" srcId="{FDE26EBB-2606-F54D-BE90-90A3E677F540}" destId="{F104EE8D-DCA6-AD40-A56A-339B61288351}"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775CD7-00ED-45F1-B8EA-B68CAB0F0C85}"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7BC1D2BF-2ED6-4997-B603-CF21395B97AC}">
      <dgm:prSet/>
      <dgm:spPr/>
      <dgm:t>
        <a:bodyPr/>
        <a:lstStyle/>
        <a:p>
          <a:r>
            <a:rPr lang="en-US"/>
            <a:t>The development phase is where the developer(s) creates the code based on the client requirements and the user stories.  </a:t>
          </a:r>
        </a:p>
      </dgm:t>
    </dgm:pt>
    <dgm:pt modelId="{C0C3FDEE-5BC4-408D-BC9F-DEC8F08EE4EB}" type="parTrans" cxnId="{2D7E5019-48E1-4887-87FB-4C8A8F537483}">
      <dgm:prSet/>
      <dgm:spPr/>
      <dgm:t>
        <a:bodyPr/>
        <a:lstStyle/>
        <a:p>
          <a:endParaRPr lang="en-US"/>
        </a:p>
      </dgm:t>
    </dgm:pt>
    <dgm:pt modelId="{2580F97E-1E8F-4924-A6C8-7DBB3400DC1C}" type="sibTrans" cxnId="{2D7E5019-48E1-4887-87FB-4C8A8F537483}">
      <dgm:prSet/>
      <dgm:spPr/>
      <dgm:t>
        <a:bodyPr/>
        <a:lstStyle/>
        <a:p>
          <a:endParaRPr lang="en-US"/>
        </a:p>
      </dgm:t>
    </dgm:pt>
    <dgm:pt modelId="{389D4020-F0D0-4C4B-BFC5-D30F29421828}">
      <dgm:prSet/>
      <dgm:spPr/>
      <dgm:t>
        <a:bodyPr/>
        <a:lstStyle/>
        <a:p>
          <a:r>
            <a:rPr lang="en-US"/>
            <a:t>The developer will create the code in a language (i.e. C++, Java, Python) based on the type of  software being developed (SDLC Tutorial).</a:t>
          </a:r>
        </a:p>
      </dgm:t>
    </dgm:pt>
    <dgm:pt modelId="{9F5A2132-4E91-4F58-AA9B-9E35E19DDF63}" type="parTrans" cxnId="{49F4F438-65F6-4846-9B6A-E10156B94593}">
      <dgm:prSet/>
      <dgm:spPr/>
      <dgm:t>
        <a:bodyPr/>
        <a:lstStyle/>
        <a:p>
          <a:endParaRPr lang="en-US"/>
        </a:p>
      </dgm:t>
    </dgm:pt>
    <dgm:pt modelId="{B6BDB5EE-55C3-4CC5-BE58-FE322C93DDA4}" type="sibTrans" cxnId="{49F4F438-65F6-4846-9B6A-E10156B94593}">
      <dgm:prSet/>
      <dgm:spPr/>
      <dgm:t>
        <a:bodyPr/>
        <a:lstStyle/>
        <a:p>
          <a:endParaRPr lang="en-US"/>
        </a:p>
      </dgm:t>
    </dgm:pt>
    <dgm:pt modelId="{707EAF69-A66E-4903-BE8A-FB1331A76BA3}">
      <dgm:prSet/>
      <dgm:spPr/>
      <dgm:t>
        <a:bodyPr/>
        <a:lstStyle/>
        <a:p>
          <a:r>
            <a:rPr lang="en-US"/>
            <a:t>If the design is organized and detailed, then the code can be developed by the developer(s) without much difficulty (SDLC Tutorial). </a:t>
          </a:r>
        </a:p>
      </dgm:t>
    </dgm:pt>
    <dgm:pt modelId="{40034252-236F-4E15-8B14-85DFBB85AFC7}" type="parTrans" cxnId="{BEA38655-5314-474A-BEFD-F8D5CEF55308}">
      <dgm:prSet/>
      <dgm:spPr/>
      <dgm:t>
        <a:bodyPr/>
        <a:lstStyle/>
        <a:p>
          <a:endParaRPr lang="en-US"/>
        </a:p>
      </dgm:t>
    </dgm:pt>
    <dgm:pt modelId="{10416290-49E8-4F3C-B42F-99159C62AFD5}" type="sibTrans" cxnId="{BEA38655-5314-474A-BEFD-F8D5CEF55308}">
      <dgm:prSet/>
      <dgm:spPr/>
      <dgm:t>
        <a:bodyPr/>
        <a:lstStyle/>
        <a:p>
          <a:endParaRPr lang="en-US"/>
        </a:p>
      </dgm:t>
    </dgm:pt>
    <dgm:pt modelId="{817EEF7C-0A7D-4E5E-8153-2361443E5325}">
      <dgm:prSet/>
      <dgm:spPr/>
      <dgm:t>
        <a:bodyPr/>
        <a:lstStyle/>
        <a:p>
          <a:r>
            <a:rPr lang="en-US"/>
            <a:t>The developer works with the tester throughout the project or Sprint to make sure the code is free of bugs and defects.  </a:t>
          </a:r>
        </a:p>
      </dgm:t>
    </dgm:pt>
    <dgm:pt modelId="{DA267393-3C31-4A46-817D-DDADD37A0D35}" type="parTrans" cxnId="{EB9B9745-2FD4-46F6-985C-23D66385D76A}">
      <dgm:prSet/>
      <dgm:spPr/>
      <dgm:t>
        <a:bodyPr/>
        <a:lstStyle/>
        <a:p>
          <a:endParaRPr lang="en-US"/>
        </a:p>
      </dgm:t>
    </dgm:pt>
    <dgm:pt modelId="{08E0F3B5-2A90-4ACA-974C-1EE513F09770}" type="sibTrans" cxnId="{EB9B9745-2FD4-46F6-985C-23D66385D76A}">
      <dgm:prSet/>
      <dgm:spPr/>
      <dgm:t>
        <a:bodyPr/>
        <a:lstStyle/>
        <a:p>
          <a:endParaRPr lang="en-US"/>
        </a:p>
      </dgm:t>
    </dgm:pt>
    <dgm:pt modelId="{34B77FA5-AE70-5345-9FB1-5FCD8045BD26}" type="pres">
      <dgm:prSet presAssocID="{F1775CD7-00ED-45F1-B8EA-B68CAB0F0C85}" presName="vert0" presStyleCnt="0">
        <dgm:presLayoutVars>
          <dgm:dir/>
          <dgm:animOne val="branch"/>
          <dgm:animLvl val="lvl"/>
        </dgm:presLayoutVars>
      </dgm:prSet>
      <dgm:spPr/>
    </dgm:pt>
    <dgm:pt modelId="{A2362A0F-4BFF-AD41-87C3-D1CB6C9EFD2F}" type="pres">
      <dgm:prSet presAssocID="{7BC1D2BF-2ED6-4997-B603-CF21395B97AC}" presName="thickLine" presStyleLbl="alignNode1" presStyleIdx="0" presStyleCnt="4"/>
      <dgm:spPr/>
    </dgm:pt>
    <dgm:pt modelId="{6DB95FE1-6CCE-B248-932B-57AB8D8200D0}" type="pres">
      <dgm:prSet presAssocID="{7BC1D2BF-2ED6-4997-B603-CF21395B97AC}" presName="horz1" presStyleCnt="0"/>
      <dgm:spPr/>
    </dgm:pt>
    <dgm:pt modelId="{F1E796C3-0926-5647-B439-2C3A6FB6B66B}" type="pres">
      <dgm:prSet presAssocID="{7BC1D2BF-2ED6-4997-B603-CF21395B97AC}" presName="tx1" presStyleLbl="revTx" presStyleIdx="0" presStyleCnt="4"/>
      <dgm:spPr/>
    </dgm:pt>
    <dgm:pt modelId="{BF7C173D-0D03-CB40-A4E4-70D553D0C0A6}" type="pres">
      <dgm:prSet presAssocID="{7BC1D2BF-2ED6-4997-B603-CF21395B97AC}" presName="vert1" presStyleCnt="0"/>
      <dgm:spPr/>
    </dgm:pt>
    <dgm:pt modelId="{6E7EF836-1B3C-AE48-B516-83631B1A561A}" type="pres">
      <dgm:prSet presAssocID="{389D4020-F0D0-4C4B-BFC5-D30F29421828}" presName="thickLine" presStyleLbl="alignNode1" presStyleIdx="1" presStyleCnt="4"/>
      <dgm:spPr/>
    </dgm:pt>
    <dgm:pt modelId="{50C46D60-D743-3B4E-B33F-E3B1E48FF1BB}" type="pres">
      <dgm:prSet presAssocID="{389D4020-F0D0-4C4B-BFC5-D30F29421828}" presName="horz1" presStyleCnt="0"/>
      <dgm:spPr/>
    </dgm:pt>
    <dgm:pt modelId="{B4E8D5AE-6292-EC40-82C9-D38E34BF24F6}" type="pres">
      <dgm:prSet presAssocID="{389D4020-F0D0-4C4B-BFC5-D30F29421828}" presName="tx1" presStyleLbl="revTx" presStyleIdx="1" presStyleCnt="4"/>
      <dgm:spPr/>
    </dgm:pt>
    <dgm:pt modelId="{586030D0-5AAB-B649-8FE9-85260E45CC6B}" type="pres">
      <dgm:prSet presAssocID="{389D4020-F0D0-4C4B-BFC5-D30F29421828}" presName="vert1" presStyleCnt="0"/>
      <dgm:spPr/>
    </dgm:pt>
    <dgm:pt modelId="{0F2F3EF3-99EC-CE4A-BF1A-6CDC1DDB9569}" type="pres">
      <dgm:prSet presAssocID="{707EAF69-A66E-4903-BE8A-FB1331A76BA3}" presName="thickLine" presStyleLbl="alignNode1" presStyleIdx="2" presStyleCnt="4"/>
      <dgm:spPr/>
    </dgm:pt>
    <dgm:pt modelId="{84B68997-2BA4-DA41-854E-996FACA5A667}" type="pres">
      <dgm:prSet presAssocID="{707EAF69-A66E-4903-BE8A-FB1331A76BA3}" presName="horz1" presStyleCnt="0"/>
      <dgm:spPr/>
    </dgm:pt>
    <dgm:pt modelId="{AB0BD234-42AD-9544-BE32-5FC236D99AC1}" type="pres">
      <dgm:prSet presAssocID="{707EAF69-A66E-4903-BE8A-FB1331A76BA3}" presName="tx1" presStyleLbl="revTx" presStyleIdx="2" presStyleCnt="4"/>
      <dgm:spPr/>
    </dgm:pt>
    <dgm:pt modelId="{58E4F379-BC34-CF45-A5DA-1C3D59D22080}" type="pres">
      <dgm:prSet presAssocID="{707EAF69-A66E-4903-BE8A-FB1331A76BA3}" presName="vert1" presStyleCnt="0"/>
      <dgm:spPr/>
    </dgm:pt>
    <dgm:pt modelId="{DE795690-8BA6-FD49-A5AA-A4F32FFAD482}" type="pres">
      <dgm:prSet presAssocID="{817EEF7C-0A7D-4E5E-8153-2361443E5325}" presName="thickLine" presStyleLbl="alignNode1" presStyleIdx="3" presStyleCnt="4"/>
      <dgm:spPr/>
    </dgm:pt>
    <dgm:pt modelId="{AAA54432-7550-E94E-8CBE-8004859FFBDF}" type="pres">
      <dgm:prSet presAssocID="{817EEF7C-0A7D-4E5E-8153-2361443E5325}" presName="horz1" presStyleCnt="0"/>
      <dgm:spPr/>
    </dgm:pt>
    <dgm:pt modelId="{4A2AD244-A668-694E-B087-24B24FFE573C}" type="pres">
      <dgm:prSet presAssocID="{817EEF7C-0A7D-4E5E-8153-2361443E5325}" presName="tx1" presStyleLbl="revTx" presStyleIdx="3" presStyleCnt="4"/>
      <dgm:spPr/>
    </dgm:pt>
    <dgm:pt modelId="{57DC1ABE-0923-6E49-B6B4-DC2B4A24DF59}" type="pres">
      <dgm:prSet presAssocID="{817EEF7C-0A7D-4E5E-8153-2361443E5325}" presName="vert1" presStyleCnt="0"/>
      <dgm:spPr/>
    </dgm:pt>
  </dgm:ptLst>
  <dgm:cxnLst>
    <dgm:cxn modelId="{2D7E5019-48E1-4887-87FB-4C8A8F537483}" srcId="{F1775CD7-00ED-45F1-B8EA-B68CAB0F0C85}" destId="{7BC1D2BF-2ED6-4997-B603-CF21395B97AC}" srcOrd="0" destOrd="0" parTransId="{C0C3FDEE-5BC4-408D-BC9F-DEC8F08EE4EB}" sibTransId="{2580F97E-1E8F-4924-A6C8-7DBB3400DC1C}"/>
    <dgm:cxn modelId="{22093934-E2DA-0341-8F13-7EAD584B92E2}" type="presOf" srcId="{389D4020-F0D0-4C4B-BFC5-D30F29421828}" destId="{B4E8D5AE-6292-EC40-82C9-D38E34BF24F6}" srcOrd="0" destOrd="0" presId="urn:microsoft.com/office/officeart/2008/layout/LinedList"/>
    <dgm:cxn modelId="{49F4F438-65F6-4846-9B6A-E10156B94593}" srcId="{F1775CD7-00ED-45F1-B8EA-B68CAB0F0C85}" destId="{389D4020-F0D0-4C4B-BFC5-D30F29421828}" srcOrd="1" destOrd="0" parTransId="{9F5A2132-4E91-4F58-AA9B-9E35E19DDF63}" sibTransId="{B6BDB5EE-55C3-4CC5-BE58-FE322C93DDA4}"/>
    <dgm:cxn modelId="{60CEEB42-DB0B-004D-8842-BC866A6EC52A}" type="presOf" srcId="{707EAF69-A66E-4903-BE8A-FB1331A76BA3}" destId="{AB0BD234-42AD-9544-BE32-5FC236D99AC1}" srcOrd="0" destOrd="0" presId="urn:microsoft.com/office/officeart/2008/layout/LinedList"/>
    <dgm:cxn modelId="{EB9B9745-2FD4-46F6-985C-23D66385D76A}" srcId="{F1775CD7-00ED-45F1-B8EA-B68CAB0F0C85}" destId="{817EEF7C-0A7D-4E5E-8153-2361443E5325}" srcOrd="3" destOrd="0" parTransId="{DA267393-3C31-4A46-817D-DDADD37A0D35}" sibTransId="{08E0F3B5-2A90-4ACA-974C-1EE513F09770}"/>
    <dgm:cxn modelId="{BEA38655-5314-474A-BEFD-F8D5CEF55308}" srcId="{F1775CD7-00ED-45F1-B8EA-B68CAB0F0C85}" destId="{707EAF69-A66E-4903-BE8A-FB1331A76BA3}" srcOrd="2" destOrd="0" parTransId="{40034252-236F-4E15-8B14-85DFBB85AFC7}" sibTransId="{10416290-49E8-4F3C-B42F-99159C62AFD5}"/>
    <dgm:cxn modelId="{96C6DAA0-CA15-E348-8783-473238E27CB3}" type="presOf" srcId="{7BC1D2BF-2ED6-4997-B603-CF21395B97AC}" destId="{F1E796C3-0926-5647-B439-2C3A6FB6B66B}" srcOrd="0" destOrd="0" presId="urn:microsoft.com/office/officeart/2008/layout/LinedList"/>
    <dgm:cxn modelId="{6328E3A1-6FEF-D143-B7E6-731963235A84}" type="presOf" srcId="{F1775CD7-00ED-45F1-B8EA-B68CAB0F0C85}" destId="{34B77FA5-AE70-5345-9FB1-5FCD8045BD26}" srcOrd="0" destOrd="0" presId="urn:microsoft.com/office/officeart/2008/layout/LinedList"/>
    <dgm:cxn modelId="{B05C03A2-37F6-DC4A-BB0D-96BCCBCED8A7}" type="presOf" srcId="{817EEF7C-0A7D-4E5E-8153-2361443E5325}" destId="{4A2AD244-A668-694E-B087-24B24FFE573C}" srcOrd="0" destOrd="0" presId="urn:microsoft.com/office/officeart/2008/layout/LinedList"/>
    <dgm:cxn modelId="{491CE30B-0927-F84E-9191-58671C67179C}" type="presParOf" srcId="{34B77FA5-AE70-5345-9FB1-5FCD8045BD26}" destId="{A2362A0F-4BFF-AD41-87C3-D1CB6C9EFD2F}" srcOrd="0" destOrd="0" presId="urn:microsoft.com/office/officeart/2008/layout/LinedList"/>
    <dgm:cxn modelId="{2671B02E-5C04-324A-A82D-6D1C436FDDFB}" type="presParOf" srcId="{34B77FA5-AE70-5345-9FB1-5FCD8045BD26}" destId="{6DB95FE1-6CCE-B248-932B-57AB8D8200D0}" srcOrd="1" destOrd="0" presId="urn:microsoft.com/office/officeart/2008/layout/LinedList"/>
    <dgm:cxn modelId="{704EF3B3-3EFC-3E4D-9D4C-7B43B5D8326A}" type="presParOf" srcId="{6DB95FE1-6CCE-B248-932B-57AB8D8200D0}" destId="{F1E796C3-0926-5647-B439-2C3A6FB6B66B}" srcOrd="0" destOrd="0" presId="urn:microsoft.com/office/officeart/2008/layout/LinedList"/>
    <dgm:cxn modelId="{BA47B99C-6AEF-BC46-A561-A3C8149C2A17}" type="presParOf" srcId="{6DB95FE1-6CCE-B248-932B-57AB8D8200D0}" destId="{BF7C173D-0D03-CB40-A4E4-70D553D0C0A6}" srcOrd="1" destOrd="0" presId="urn:microsoft.com/office/officeart/2008/layout/LinedList"/>
    <dgm:cxn modelId="{165645C8-DF2A-C442-8ABE-B154690436AB}" type="presParOf" srcId="{34B77FA5-AE70-5345-9FB1-5FCD8045BD26}" destId="{6E7EF836-1B3C-AE48-B516-83631B1A561A}" srcOrd="2" destOrd="0" presId="urn:microsoft.com/office/officeart/2008/layout/LinedList"/>
    <dgm:cxn modelId="{48092BDF-6D15-A442-9B54-15C4CD1A0564}" type="presParOf" srcId="{34B77FA5-AE70-5345-9FB1-5FCD8045BD26}" destId="{50C46D60-D743-3B4E-B33F-E3B1E48FF1BB}" srcOrd="3" destOrd="0" presId="urn:microsoft.com/office/officeart/2008/layout/LinedList"/>
    <dgm:cxn modelId="{D9A86000-4E76-8649-B7BE-E922A0FAC372}" type="presParOf" srcId="{50C46D60-D743-3B4E-B33F-E3B1E48FF1BB}" destId="{B4E8D5AE-6292-EC40-82C9-D38E34BF24F6}" srcOrd="0" destOrd="0" presId="urn:microsoft.com/office/officeart/2008/layout/LinedList"/>
    <dgm:cxn modelId="{E4E78B0F-ED75-644B-B8C0-3B896D41DA48}" type="presParOf" srcId="{50C46D60-D743-3B4E-B33F-E3B1E48FF1BB}" destId="{586030D0-5AAB-B649-8FE9-85260E45CC6B}" srcOrd="1" destOrd="0" presId="urn:microsoft.com/office/officeart/2008/layout/LinedList"/>
    <dgm:cxn modelId="{F5823EF5-D17E-944E-8974-9D04048DD3ED}" type="presParOf" srcId="{34B77FA5-AE70-5345-9FB1-5FCD8045BD26}" destId="{0F2F3EF3-99EC-CE4A-BF1A-6CDC1DDB9569}" srcOrd="4" destOrd="0" presId="urn:microsoft.com/office/officeart/2008/layout/LinedList"/>
    <dgm:cxn modelId="{E3EBD4F3-263F-8245-AFDF-DB7742C388CD}" type="presParOf" srcId="{34B77FA5-AE70-5345-9FB1-5FCD8045BD26}" destId="{84B68997-2BA4-DA41-854E-996FACA5A667}" srcOrd="5" destOrd="0" presId="urn:microsoft.com/office/officeart/2008/layout/LinedList"/>
    <dgm:cxn modelId="{C13A2D31-15F0-DF46-A125-029BDD545529}" type="presParOf" srcId="{84B68997-2BA4-DA41-854E-996FACA5A667}" destId="{AB0BD234-42AD-9544-BE32-5FC236D99AC1}" srcOrd="0" destOrd="0" presId="urn:microsoft.com/office/officeart/2008/layout/LinedList"/>
    <dgm:cxn modelId="{D6699BBE-7816-0E4D-B3B4-3CBB639421F4}" type="presParOf" srcId="{84B68997-2BA4-DA41-854E-996FACA5A667}" destId="{58E4F379-BC34-CF45-A5DA-1C3D59D22080}" srcOrd="1" destOrd="0" presId="urn:microsoft.com/office/officeart/2008/layout/LinedList"/>
    <dgm:cxn modelId="{1B87470A-2B8D-5A42-BA0F-D292BD5F5DCA}" type="presParOf" srcId="{34B77FA5-AE70-5345-9FB1-5FCD8045BD26}" destId="{DE795690-8BA6-FD49-A5AA-A4F32FFAD482}" srcOrd="6" destOrd="0" presId="urn:microsoft.com/office/officeart/2008/layout/LinedList"/>
    <dgm:cxn modelId="{0EA31F40-0514-AE43-BBA3-2AD7ADB8F5A2}" type="presParOf" srcId="{34B77FA5-AE70-5345-9FB1-5FCD8045BD26}" destId="{AAA54432-7550-E94E-8CBE-8004859FFBDF}" srcOrd="7" destOrd="0" presId="urn:microsoft.com/office/officeart/2008/layout/LinedList"/>
    <dgm:cxn modelId="{451AEEAD-37CF-9442-84A0-7EEEB8ECA7DC}" type="presParOf" srcId="{AAA54432-7550-E94E-8CBE-8004859FFBDF}" destId="{4A2AD244-A668-694E-B087-24B24FFE573C}" srcOrd="0" destOrd="0" presId="urn:microsoft.com/office/officeart/2008/layout/LinedList"/>
    <dgm:cxn modelId="{AFF93E76-A871-CB42-9D97-4C15FA9E1F34}" type="presParOf" srcId="{AAA54432-7550-E94E-8CBE-8004859FFBDF}" destId="{57DC1ABE-0923-6E49-B6B4-DC2B4A24DF5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067CB9-213D-4F4B-B40B-EAC177B623B5}">
      <dsp:nvSpPr>
        <dsp:cNvPr id="0" name=""/>
        <dsp:cNvSpPr/>
      </dsp:nvSpPr>
      <dsp:spPr>
        <a:xfrm>
          <a:off x="0" y="141714"/>
          <a:ext cx="1904999" cy="1143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Planning </a:t>
          </a:r>
        </a:p>
      </dsp:txBody>
      <dsp:txXfrm>
        <a:off x="0" y="141714"/>
        <a:ext cx="1904999" cy="1143000"/>
      </dsp:txXfrm>
    </dsp:sp>
    <dsp:sp modelId="{FAAA8A57-2DD7-5A43-9064-96D6718690E9}">
      <dsp:nvSpPr>
        <dsp:cNvPr id="0" name=""/>
        <dsp:cNvSpPr/>
      </dsp:nvSpPr>
      <dsp:spPr>
        <a:xfrm>
          <a:off x="2095500" y="141714"/>
          <a:ext cx="1904999" cy="1143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Designing </a:t>
          </a:r>
        </a:p>
      </dsp:txBody>
      <dsp:txXfrm>
        <a:off x="2095500" y="141714"/>
        <a:ext cx="1904999" cy="1143000"/>
      </dsp:txXfrm>
    </dsp:sp>
    <dsp:sp modelId="{B2337BEE-DE28-484E-8630-02BA5BE24244}">
      <dsp:nvSpPr>
        <dsp:cNvPr id="0" name=""/>
        <dsp:cNvSpPr/>
      </dsp:nvSpPr>
      <dsp:spPr>
        <a:xfrm>
          <a:off x="4191000" y="141714"/>
          <a:ext cx="1904999" cy="1143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Developing</a:t>
          </a:r>
        </a:p>
      </dsp:txBody>
      <dsp:txXfrm>
        <a:off x="4191000" y="141714"/>
        <a:ext cx="1904999" cy="1143000"/>
      </dsp:txXfrm>
    </dsp:sp>
    <dsp:sp modelId="{9F059B4F-5D1D-DF44-A130-58E18C4E818E}">
      <dsp:nvSpPr>
        <dsp:cNvPr id="0" name=""/>
        <dsp:cNvSpPr/>
      </dsp:nvSpPr>
      <dsp:spPr>
        <a:xfrm>
          <a:off x="0" y="1475214"/>
          <a:ext cx="1904999" cy="1143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Testing</a:t>
          </a:r>
        </a:p>
      </dsp:txBody>
      <dsp:txXfrm>
        <a:off x="0" y="1475214"/>
        <a:ext cx="1904999" cy="1143000"/>
      </dsp:txXfrm>
    </dsp:sp>
    <dsp:sp modelId="{40364C18-426B-AB4E-897F-6FBE61345302}">
      <dsp:nvSpPr>
        <dsp:cNvPr id="0" name=""/>
        <dsp:cNvSpPr/>
      </dsp:nvSpPr>
      <dsp:spPr>
        <a:xfrm>
          <a:off x="2095500" y="1475214"/>
          <a:ext cx="1904999" cy="1143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Deployment</a:t>
          </a:r>
        </a:p>
      </dsp:txBody>
      <dsp:txXfrm>
        <a:off x="2095500" y="1475214"/>
        <a:ext cx="1904999" cy="1143000"/>
      </dsp:txXfrm>
    </dsp:sp>
    <dsp:sp modelId="{EC25D086-FB30-ED4B-BFBA-1FEF2DE1793D}">
      <dsp:nvSpPr>
        <dsp:cNvPr id="0" name=""/>
        <dsp:cNvSpPr/>
      </dsp:nvSpPr>
      <dsp:spPr>
        <a:xfrm>
          <a:off x="4191000" y="1475214"/>
          <a:ext cx="1904999" cy="1143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Review</a:t>
          </a:r>
        </a:p>
      </dsp:txBody>
      <dsp:txXfrm>
        <a:off x="4191000" y="1475214"/>
        <a:ext cx="1904999" cy="1143000"/>
      </dsp:txXfrm>
    </dsp:sp>
    <dsp:sp modelId="{F104EE8D-DCA6-AD40-A56A-339B61288351}">
      <dsp:nvSpPr>
        <dsp:cNvPr id="0" name=""/>
        <dsp:cNvSpPr/>
      </dsp:nvSpPr>
      <dsp:spPr>
        <a:xfrm>
          <a:off x="2095500" y="2808713"/>
          <a:ext cx="1904999" cy="1143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Launch</a:t>
          </a:r>
        </a:p>
      </dsp:txBody>
      <dsp:txXfrm>
        <a:off x="2095500" y="2808713"/>
        <a:ext cx="1904999" cy="1143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362A0F-4BFF-AD41-87C3-D1CB6C9EFD2F}">
      <dsp:nvSpPr>
        <dsp:cNvPr id="0" name=""/>
        <dsp:cNvSpPr/>
      </dsp:nvSpPr>
      <dsp:spPr>
        <a:xfrm>
          <a:off x="0" y="0"/>
          <a:ext cx="526228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E796C3-0926-5647-B439-2C3A6FB6B66B}">
      <dsp:nvSpPr>
        <dsp:cNvPr id="0" name=""/>
        <dsp:cNvSpPr/>
      </dsp:nvSpPr>
      <dsp:spPr>
        <a:xfrm>
          <a:off x="0" y="0"/>
          <a:ext cx="5262286" cy="139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The development phase is where the developer(s) creates the code based on the client requirements and the user stories.  </a:t>
          </a:r>
        </a:p>
      </dsp:txBody>
      <dsp:txXfrm>
        <a:off x="0" y="0"/>
        <a:ext cx="5262286" cy="1396396"/>
      </dsp:txXfrm>
    </dsp:sp>
    <dsp:sp modelId="{6E7EF836-1B3C-AE48-B516-83631B1A561A}">
      <dsp:nvSpPr>
        <dsp:cNvPr id="0" name=""/>
        <dsp:cNvSpPr/>
      </dsp:nvSpPr>
      <dsp:spPr>
        <a:xfrm>
          <a:off x="0" y="1396396"/>
          <a:ext cx="5262286" cy="0"/>
        </a:xfrm>
        <a:prstGeom prst="line">
          <a:avLst/>
        </a:prstGeom>
        <a:solidFill>
          <a:schemeClr val="accent2">
            <a:hueOff val="-498315"/>
            <a:satOff val="-139"/>
            <a:lumOff val="2353"/>
            <a:alphaOff val="0"/>
          </a:schemeClr>
        </a:solidFill>
        <a:ln w="12700" cap="flat" cmpd="sng" algn="ctr">
          <a:solidFill>
            <a:schemeClr val="accent2">
              <a:hueOff val="-498315"/>
              <a:satOff val="-139"/>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E8D5AE-6292-EC40-82C9-D38E34BF24F6}">
      <dsp:nvSpPr>
        <dsp:cNvPr id="0" name=""/>
        <dsp:cNvSpPr/>
      </dsp:nvSpPr>
      <dsp:spPr>
        <a:xfrm>
          <a:off x="0" y="1396396"/>
          <a:ext cx="5262286" cy="139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The developer will create the code in a language (i.e. C++, Java, Python) based on the type of  software being developed (SDLC Tutorial).</a:t>
          </a:r>
        </a:p>
      </dsp:txBody>
      <dsp:txXfrm>
        <a:off x="0" y="1396396"/>
        <a:ext cx="5262286" cy="1396396"/>
      </dsp:txXfrm>
    </dsp:sp>
    <dsp:sp modelId="{0F2F3EF3-99EC-CE4A-BF1A-6CDC1DDB9569}">
      <dsp:nvSpPr>
        <dsp:cNvPr id="0" name=""/>
        <dsp:cNvSpPr/>
      </dsp:nvSpPr>
      <dsp:spPr>
        <a:xfrm>
          <a:off x="0" y="2792792"/>
          <a:ext cx="5262286" cy="0"/>
        </a:xfrm>
        <a:prstGeom prst="line">
          <a:avLst/>
        </a:prstGeom>
        <a:solidFill>
          <a:schemeClr val="accent2">
            <a:hueOff val="-996630"/>
            <a:satOff val="-279"/>
            <a:lumOff val="4705"/>
            <a:alphaOff val="0"/>
          </a:schemeClr>
        </a:solidFill>
        <a:ln w="12700" cap="flat" cmpd="sng" algn="ctr">
          <a:solidFill>
            <a:schemeClr val="accent2">
              <a:hueOff val="-996630"/>
              <a:satOff val="-279"/>
              <a:lumOff val="47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0BD234-42AD-9544-BE32-5FC236D99AC1}">
      <dsp:nvSpPr>
        <dsp:cNvPr id="0" name=""/>
        <dsp:cNvSpPr/>
      </dsp:nvSpPr>
      <dsp:spPr>
        <a:xfrm>
          <a:off x="0" y="2792792"/>
          <a:ext cx="5262286" cy="139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If the design is organized and detailed, then the code can be developed by the developer(s) without much difficulty (SDLC Tutorial). </a:t>
          </a:r>
        </a:p>
      </dsp:txBody>
      <dsp:txXfrm>
        <a:off x="0" y="2792792"/>
        <a:ext cx="5262286" cy="1396396"/>
      </dsp:txXfrm>
    </dsp:sp>
    <dsp:sp modelId="{DE795690-8BA6-FD49-A5AA-A4F32FFAD482}">
      <dsp:nvSpPr>
        <dsp:cNvPr id="0" name=""/>
        <dsp:cNvSpPr/>
      </dsp:nvSpPr>
      <dsp:spPr>
        <a:xfrm>
          <a:off x="0" y="4189188"/>
          <a:ext cx="5262286" cy="0"/>
        </a:xfrm>
        <a:prstGeom prst="line">
          <a:avLst/>
        </a:prstGeom>
        <a:solidFill>
          <a:schemeClr val="accent2">
            <a:hueOff val="-1494944"/>
            <a:satOff val="-418"/>
            <a:lumOff val="7058"/>
            <a:alphaOff val="0"/>
          </a:schemeClr>
        </a:solidFill>
        <a:ln w="12700" cap="flat" cmpd="sng" algn="ctr">
          <a:solidFill>
            <a:schemeClr val="accent2">
              <a:hueOff val="-1494944"/>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2AD244-A668-694E-B087-24B24FFE573C}">
      <dsp:nvSpPr>
        <dsp:cNvPr id="0" name=""/>
        <dsp:cNvSpPr/>
      </dsp:nvSpPr>
      <dsp:spPr>
        <a:xfrm>
          <a:off x="0" y="4189188"/>
          <a:ext cx="5262286" cy="139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The developer works with the tester throughout the project or Sprint to make sure the code is free of bugs and defects.  </a:t>
          </a:r>
        </a:p>
      </dsp:txBody>
      <dsp:txXfrm>
        <a:off x="0" y="4189188"/>
        <a:ext cx="5262286" cy="139639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12/10/21</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42288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12/10/21</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7138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12/10/21</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087192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12/10/21</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24725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12/10/21</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91522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12/10/21</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50737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12/10/21</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16974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12/10/21</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66319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12/10/21</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59658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12/10/21</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99220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12/10/21</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52166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12/10/21</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27161183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link.gale.com/apps/doc/A586469729/AONE?u=nhc_main&amp;sid=bookmark-" TargetMode="External"/><Relationship Id="rId2" Type="http://schemas.openxmlformats.org/officeDocument/2006/relationships/hyperlink" Target="https://doi-org.ezproxy.snhu.edu/10.11591/ijece.v12i1.pp534-5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C8041AD-0A28-47FA-8BFF-56BAAA246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CD05F8-CE0E-384F-B7D0-467CEEC1BEC4}"/>
              </a:ext>
            </a:extLst>
          </p:cNvPr>
          <p:cNvSpPr>
            <a:spLocks noGrp="1"/>
          </p:cNvSpPr>
          <p:nvPr>
            <p:ph type="ctrTitle"/>
          </p:nvPr>
        </p:nvSpPr>
        <p:spPr>
          <a:xfrm>
            <a:off x="484553" y="397275"/>
            <a:ext cx="5216531" cy="3761257"/>
          </a:xfrm>
        </p:spPr>
        <p:txBody>
          <a:bodyPr anchor="ctr">
            <a:normAutofit/>
          </a:bodyPr>
          <a:lstStyle/>
          <a:p>
            <a:r>
              <a:rPr lang="en-US" dirty="0"/>
              <a:t>AGILE PRESENTATION</a:t>
            </a:r>
          </a:p>
        </p:txBody>
      </p:sp>
      <p:sp>
        <p:nvSpPr>
          <p:cNvPr id="3" name="Subtitle 2">
            <a:extLst>
              <a:ext uri="{FF2B5EF4-FFF2-40B4-BE49-F238E27FC236}">
                <a16:creationId xmlns:a16="http://schemas.microsoft.com/office/drawing/2014/main" id="{7B4A4515-4394-3742-A574-0A6A97A5C63D}"/>
              </a:ext>
            </a:extLst>
          </p:cNvPr>
          <p:cNvSpPr>
            <a:spLocks noGrp="1"/>
          </p:cNvSpPr>
          <p:nvPr>
            <p:ph type="subTitle" idx="1"/>
          </p:nvPr>
        </p:nvSpPr>
        <p:spPr>
          <a:xfrm>
            <a:off x="351183" y="4846029"/>
            <a:ext cx="5238584" cy="1370463"/>
          </a:xfrm>
        </p:spPr>
        <p:txBody>
          <a:bodyPr anchor="ctr">
            <a:normAutofit/>
          </a:bodyPr>
          <a:lstStyle/>
          <a:p>
            <a:pPr>
              <a:lnSpc>
                <a:spcPct val="110000"/>
              </a:lnSpc>
            </a:pPr>
            <a:r>
              <a:rPr lang="en-US" sz="2000" dirty="0"/>
              <a:t>BY DAVID SHELT</a:t>
            </a:r>
          </a:p>
          <a:p>
            <a:pPr>
              <a:lnSpc>
                <a:spcPct val="110000"/>
              </a:lnSpc>
            </a:pPr>
            <a:endParaRPr lang="en-US" sz="2000" dirty="0"/>
          </a:p>
          <a:p>
            <a:pPr>
              <a:lnSpc>
                <a:spcPct val="110000"/>
              </a:lnSpc>
            </a:pPr>
            <a:r>
              <a:rPr lang="en-US" sz="2000" dirty="0"/>
              <a:t>SOUTHERN NEW HAMPSHIRE UNIVERSITY</a:t>
            </a:r>
          </a:p>
        </p:txBody>
      </p:sp>
      <p:pic>
        <p:nvPicPr>
          <p:cNvPr id="4" name="Picture 3">
            <a:extLst>
              <a:ext uri="{FF2B5EF4-FFF2-40B4-BE49-F238E27FC236}">
                <a16:creationId xmlns:a16="http://schemas.microsoft.com/office/drawing/2014/main" id="{C54F45FE-8018-49D3-9CD0-930EE7C657BA}"/>
              </a:ext>
            </a:extLst>
          </p:cNvPr>
          <p:cNvPicPr>
            <a:picLocks noChangeAspect="1"/>
          </p:cNvPicPr>
          <p:nvPr/>
        </p:nvPicPr>
        <p:blipFill rotWithShape="1">
          <a:blip r:embed="rId2"/>
          <a:srcRect l="22756" r="23911"/>
          <a:stretch/>
        </p:blipFill>
        <p:spPr>
          <a:xfrm>
            <a:off x="6095998" y="-1"/>
            <a:ext cx="6096002" cy="6858001"/>
          </a:xfrm>
          <a:prstGeom prst="rect">
            <a:avLst/>
          </a:prstGeom>
        </p:spPr>
      </p:pic>
    </p:spTree>
    <p:extLst>
      <p:ext uri="{BB962C8B-B14F-4D97-AF65-F5344CB8AC3E}">
        <p14:creationId xmlns:p14="http://schemas.microsoft.com/office/powerpoint/2010/main" val="4269206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80A34A-731B-4B77-8D1A-4326EA612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A2F71E-E88B-4447-A855-897A91612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885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E2B012-B204-D74C-8E55-C8109B39CF8D}"/>
              </a:ext>
            </a:extLst>
          </p:cNvPr>
          <p:cNvSpPr>
            <a:spLocks noGrp="1"/>
          </p:cNvSpPr>
          <p:nvPr>
            <p:ph type="title"/>
          </p:nvPr>
        </p:nvSpPr>
        <p:spPr>
          <a:xfrm>
            <a:off x="484188" y="481035"/>
            <a:ext cx="5071550" cy="5811423"/>
          </a:xfrm>
        </p:spPr>
        <p:txBody>
          <a:bodyPr anchor="ctr">
            <a:normAutofit/>
          </a:bodyPr>
          <a:lstStyle/>
          <a:p>
            <a:r>
              <a:rPr lang="en-US" dirty="0"/>
              <a:t>DEVELOPING</a:t>
            </a:r>
          </a:p>
        </p:txBody>
      </p:sp>
      <p:graphicFrame>
        <p:nvGraphicFramePr>
          <p:cNvPr id="5" name="Content Placeholder 2">
            <a:extLst>
              <a:ext uri="{FF2B5EF4-FFF2-40B4-BE49-F238E27FC236}">
                <a16:creationId xmlns:a16="http://schemas.microsoft.com/office/drawing/2014/main" id="{474A80A2-1A3F-496F-9CD7-2EB029F76E21}"/>
              </a:ext>
            </a:extLst>
          </p:cNvPr>
          <p:cNvGraphicFramePr>
            <a:graphicFrameLocks noGrp="1"/>
          </p:cNvGraphicFramePr>
          <p:nvPr>
            <p:ph idx="1"/>
            <p:extLst>
              <p:ext uri="{D42A27DB-BD31-4B8C-83A1-F6EECF244321}">
                <p14:modId xmlns:p14="http://schemas.microsoft.com/office/powerpoint/2010/main" val="1325588285"/>
              </p:ext>
            </p:extLst>
          </p:nvPr>
        </p:nvGraphicFramePr>
        <p:xfrm>
          <a:off x="6445526" y="591378"/>
          <a:ext cx="5262286" cy="5585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1899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71BEEF0-CA89-4AEF-A492-1D96800D7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D64A815-B181-455B-94F4-BE4ABF310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19" y="0"/>
            <a:ext cx="608885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D0B981-0800-604F-9340-B236ECFAA4FD}"/>
              </a:ext>
            </a:extLst>
          </p:cNvPr>
          <p:cNvSpPr>
            <a:spLocks noGrp="1"/>
          </p:cNvSpPr>
          <p:nvPr>
            <p:ph type="title"/>
          </p:nvPr>
        </p:nvSpPr>
        <p:spPr>
          <a:xfrm>
            <a:off x="484552" y="709683"/>
            <a:ext cx="5138326" cy="5467279"/>
          </a:xfrm>
        </p:spPr>
        <p:txBody>
          <a:bodyPr anchor="ctr">
            <a:normAutofit/>
          </a:bodyPr>
          <a:lstStyle/>
          <a:p>
            <a:r>
              <a:rPr lang="en-US" dirty="0"/>
              <a:t>TESTING</a:t>
            </a:r>
          </a:p>
        </p:txBody>
      </p:sp>
      <p:sp>
        <p:nvSpPr>
          <p:cNvPr id="3" name="Content Placeholder 2">
            <a:extLst>
              <a:ext uri="{FF2B5EF4-FFF2-40B4-BE49-F238E27FC236}">
                <a16:creationId xmlns:a16="http://schemas.microsoft.com/office/drawing/2014/main" id="{E1069A48-977C-124F-8F73-72393FE51BB0}"/>
              </a:ext>
            </a:extLst>
          </p:cNvPr>
          <p:cNvSpPr>
            <a:spLocks noGrp="1"/>
          </p:cNvSpPr>
          <p:nvPr>
            <p:ph idx="1"/>
          </p:nvPr>
        </p:nvSpPr>
        <p:spPr>
          <a:xfrm>
            <a:off x="6400800" y="709683"/>
            <a:ext cx="4953000" cy="5467279"/>
          </a:xfrm>
        </p:spPr>
        <p:txBody>
          <a:bodyPr anchor="ctr">
            <a:normAutofit/>
          </a:bodyPr>
          <a:lstStyle/>
          <a:p>
            <a:pPr marL="571500" lvl="1" indent="-342900">
              <a:lnSpc>
                <a:spcPct val="110000"/>
              </a:lnSpc>
              <a:buFont typeface="Arial" panose="020B0604020202020204" pitchFamily="34" charset="0"/>
              <a:buChar char="•"/>
            </a:pPr>
            <a:r>
              <a:rPr lang="en-US"/>
              <a:t>The tester works with the developer to ensure the code is free of bugs and defects in the code. </a:t>
            </a:r>
          </a:p>
          <a:p>
            <a:pPr marL="571500" lvl="1" indent="-342900">
              <a:lnSpc>
                <a:spcPct val="110000"/>
              </a:lnSpc>
              <a:buFont typeface="Arial" panose="020B0604020202020204" pitchFamily="34" charset="0"/>
              <a:buChar char="•"/>
            </a:pPr>
            <a:r>
              <a:rPr lang="en-US"/>
              <a:t>The tester receives the code once it is sufficient to be tested and then reports any bugs, defects, or any other findings to the developer. </a:t>
            </a:r>
          </a:p>
          <a:p>
            <a:pPr marL="571500" lvl="1" indent="-342900">
              <a:lnSpc>
                <a:spcPct val="110000"/>
              </a:lnSpc>
              <a:buFont typeface="Arial" panose="020B0604020202020204" pitchFamily="34" charset="0"/>
              <a:buChar char="•"/>
            </a:pPr>
            <a:r>
              <a:rPr lang="en-US"/>
              <a:t>If bugs and defects are found, it is sent back to the developer who then fixes the code and send back to the tester for testing before the product’s release (SDLC </a:t>
            </a:r>
            <a:r>
              <a:rPr lang="en-US" err="1"/>
              <a:t>Tutoria</a:t>
            </a:r>
            <a:r>
              <a:rPr lang="en-US"/>
              <a:t>). </a:t>
            </a:r>
          </a:p>
          <a:p>
            <a:pPr marL="571500" lvl="1" indent="-342900">
              <a:lnSpc>
                <a:spcPct val="110000"/>
              </a:lnSpc>
              <a:buFont typeface="Arial" panose="020B0604020202020204" pitchFamily="34" charset="0"/>
              <a:buChar char="•"/>
            </a:pPr>
            <a:r>
              <a:rPr lang="en-US"/>
              <a:t>The tester also works with the Product Owner to discuss user stories in order to set the pass and fail measures of the Sprint or project.  </a:t>
            </a:r>
          </a:p>
          <a:p>
            <a:pPr marL="571500" lvl="1" indent="-342900">
              <a:lnSpc>
                <a:spcPct val="110000"/>
              </a:lnSpc>
              <a:buFont typeface="Arial" panose="020B0604020202020204" pitchFamily="34" charset="0"/>
              <a:buChar char="•"/>
            </a:pPr>
            <a:endParaRPr lang="en-US"/>
          </a:p>
        </p:txBody>
      </p:sp>
    </p:spTree>
    <p:extLst>
      <p:ext uri="{BB962C8B-B14F-4D97-AF65-F5344CB8AC3E}">
        <p14:creationId xmlns:p14="http://schemas.microsoft.com/office/powerpoint/2010/main" val="3583865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71BEEF0-CA89-4AEF-A492-1D96800D7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D64A815-B181-455B-94F4-BE4ABF310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19" y="0"/>
            <a:ext cx="608885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FB9C06-1421-274F-AE96-6F00C0DB3353}"/>
              </a:ext>
            </a:extLst>
          </p:cNvPr>
          <p:cNvSpPr>
            <a:spLocks noGrp="1"/>
          </p:cNvSpPr>
          <p:nvPr>
            <p:ph type="title"/>
          </p:nvPr>
        </p:nvSpPr>
        <p:spPr>
          <a:xfrm>
            <a:off x="484552" y="709683"/>
            <a:ext cx="5138326" cy="5467279"/>
          </a:xfrm>
        </p:spPr>
        <p:txBody>
          <a:bodyPr anchor="ctr">
            <a:normAutofit/>
          </a:bodyPr>
          <a:lstStyle/>
          <a:p>
            <a:r>
              <a:rPr lang="en-US" dirty="0"/>
              <a:t>DEPLOYMENT</a:t>
            </a:r>
          </a:p>
        </p:txBody>
      </p:sp>
      <p:sp>
        <p:nvSpPr>
          <p:cNvPr id="3" name="Content Placeholder 2">
            <a:extLst>
              <a:ext uri="{FF2B5EF4-FFF2-40B4-BE49-F238E27FC236}">
                <a16:creationId xmlns:a16="http://schemas.microsoft.com/office/drawing/2014/main" id="{345786DE-0328-A448-88E6-CACCF88288FA}"/>
              </a:ext>
            </a:extLst>
          </p:cNvPr>
          <p:cNvSpPr>
            <a:spLocks noGrp="1"/>
          </p:cNvSpPr>
          <p:nvPr>
            <p:ph idx="1"/>
          </p:nvPr>
        </p:nvSpPr>
        <p:spPr>
          <a:xfrm>
            <a:off x="6400800" y="709683"/>
            <a:ext cx="4953000" cy="5467279"/>
          </a:xfrm>
        </p:spPr>
        <p:txBody>
          <a:bodyPr anchor="ctr">
            <a:normAutofit/>
          </a:bodyPr>
          <a:lstStyle/>
          <a:p>
            <a:pPr marL="342900" indent="-342900">
              <a:buFont typeface="Arial" panose="020B0604020202020204" pitchFamily="34" charset="0"/>
              <a:buChar char="•"/>
            </a:pPr>
            <a:r>
              <a:rPr lang="en-US"/>
              <a:t>Deployment occurs once the product has been tested and deemed to be functional and free of any bugs or defects.  </a:t>
            </a:r>
          </a:p>
          <a:p>
            <a:pPr marL="342900" indent="-342900">
              <a:buFont typeface="Arial" panose="020B0604020202020204" pitchFamily="34" charset="0"/>
              <a:buChar char="•"/>
            </a:pPr>
            <a:r>
              <a:rPr lang="en-US"/>
              <a:t>Occasionally, the product is deployed to the client in stages depending on the business strategy of the organizations  (SDLC Tutorial).</a:t>
            </a:r>
          </a:p>
          <a:p>
            <a:pPr marL="342900" indent="-342900">
              <a:buFont typeface="Arial" panose="020B0604020202020204" pitchFamily="34" charset="0"/>
              <a:buChar char="•"/>
            </a:pPr>
            <a:r>
              <a:rPr lang="en-US"/>
              <a:t>The client then can release this product in a limited setting and test it to the marketplace (SDLC Tutorial) </a:t>
            </a:r>
          </a:p>
        </p:txBody>
      </p:sp>
    </p:spTree>
    <p:extLst>
      <p:ext uri="{BB962C8B-B14F-4D97-AF65-F5344CB8AC3E}">
        <p14:creationId xmlns:p14="http://schemas.microsoft.com/office/powerpoint/2010/main" val="875065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71BEEF0-CA89-4AEF-A492-1D96800D7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D64A815-B181-455B-94F4-BE4ABF310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19" y="0"/>
            <a:ext cx="608885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84D668-AF89-BF40-9A80-D53B9873F709}"/>
              </a:ext>
            </a:extLst>
          </p:cNvPr>
          <p:cNvSpPr>
            <a:spLocks noGrp="1"/>
          </p:cNvSpPr>
          <p:nvPr>
            <p:ph type="title"/>
          </p:nvPr>
        </p:nvSpPr>
        <p:spPr>
          <a:xfrm>
            <a:off x="484552" y="709683"/>
            <a:ext cx="5138326" cy="5467279"/>
          </a:xfrm>
        </p:spPr>
        <p:txBody>
          <a:bodyPr anchor="ctr">
            <a:normAutofit/>
          </a:bodyPr>
          <a:lstStyle/>
          <a:p>
            <a:r>
              <a:rPr lang="en-US" dirty="0"/>
              <a:t>REVIEW</a:t>
            </a:r>
          </a:p>
        </p:txBody>
      </p:sp>
      <p:sp>
        <p:nvSpPr>
          <p:cNvPr id="3" name="Content Placeholder 2">
            <a:extLst>
              <a:ext uri="{FF2B5EF4-FFF2-40B4-BE49-F238E27FC236}">
                <a16:creationId xmlns:a16="http://schemas.microsoft.com/office/drawing/2014/main" id="{60A6CFFA-7C89-9A47-B762-BF6C9862C1FB}"/>
              </a:ext>
            </a:extLst>
          </p:cNvPr>
          <p:cNvSpPr>
            <a:spLocks noGrp="1"/>
          </p:cNvSpPr>
          <p:nvPr>
            <p:ph idx="1"/>
          </p:nvPr>
        </p:nvSpPr>
        <p:spPr>
          <a:xfrm>
            <a:off x="6400800" y="709683"/>
            <a:ext cx="4953000" cy="5467279"/>
          </a:xfrm>
        </p:spPr>
        <p:txBody>
          <a:bodyPr anchor="ctr">
            <a:normAutofit/>
          </a:bodyPr>
          <a:lstStyle/>
          <a:p>
            <a:pPr marL="342900" indent="-342900">
              <a:lnSpc>
                <a:spcPct val="110000"/>
              </a:lnSpc>
              <a:buFont typeface="Arial" panose="020B0604020202020204" pitchFamily="34" charset="0"/>
              <a:buChar char="•"/>
            </a:pPr>
            <a:r>
              <a:rPr lang="en-US" sz="1900"/>
              <a:t>In the review, the Product Owner can meet with the stakeholders to receive feedback from the clients as to what are the likes and potential dislikes of the product.  </a:t>
            </a:r>
          </a:p>
          <a:p>
            <a:pPr marL="342900" indent="-342900">
              <a:lnSpc>
                <a:spcPct val="110000"/>
              </a:lnSpc>
              <a:buFont typeface="Arial" panose="020B0604020202020204" pitchFamily="34" charset="0"/>
              <a:buChar char="•"/>
            </a:pPr>
            <a:r>
              <a:rPr lang="en-US" sz="1900"/>
              <a:t>The development team can also review the work that was performed during the Sprints and the overall project to find out what where the areas of strength, and what were the areas of weakness that could be improved upon.  </a:t>
            </a:r>
          </a:p>
          <a:p>
            <a:pPr marL="342900" indent="-342900">
              <a:lnSpc>
                <a:spcPct val="110000"/>
              </a:lnSpc>
              <a:buFont typeface="Arial" panose="020B0604020202020204" pitchFamily="34" charset="0"/>
              <a:buChar char="•"/>
            </a:pPr>
            <a:r>
              <a:rPr lang="en-US" sz="1900"/>
              <a:t>The team then takes this feedback that is received externally from the client and internally from the entire development team and applies is to improve on the next Sprint or project. </a:t>
            </a:r>
          </a:p>
        </p:txBody>
      </p:sp>
    </p:spTree>
    <p:extLst>
      <p:ext uri="{BB962C8B-B14F-4D97-AF65-F5344CB8AC3E}">
        <p14:creationId xmlns:p14="http://schemas.microsoft.com/office/powerpoint/2010/main" val="798955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1BEEF0-CA89-4AEF-A492-1D96800D7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64A815-B181-455B-94F4-BE4ABF310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19" y="0"/>
            <a:ext cx="608885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186B8F-90C2-B841-8D7B-768F25787B91}"/>
              </a:ext>
            </a:extLst>
          </p:cNvPr>
          <p:cNvSpPr>
            <a:spLocks noGrp="1"/>
          </p:cNvSpPr>
          <p:nvPr>
            <p:ph type="title"/>
          </p:nvPr>
        </p:nvSpPr>
        <p:spPr>
          <a:xfrm>
            <a:off x="484552" y="709683"/>
            <a:ext cx="5138326" cy="5467279"/>
          </a:xfrm>
        </p:spPr>
        <p:txBody>
          <a:bodyPr anchor="ctr">
            <a:normAutofit/>
          </a:bodyPr>
          <a:lstStyle/>
          <a:p>
            <a:r>
              <a:rPr lang="en-US" dirty="0"/>
              <a:t>LAUNCH</a:t>
            </a:r>
          </a:p>
        </p:txBody>
      </p:sp>
      <p:sp>
        <p:nvSpPr>
          <p:cNvPr id="3" name="Content Placeholder 2">
            <a:extLst>
              <a:ext uri="{FF2B5EF4-FFF2-40B4-BE49-F238E27FC236}">
                <a16:creationId xmlns:a16="http://schemas.microsoft.com/office/drawing/2014/main" id="{D77AA4A7-C2A0-FB49-8E18-CDDDBC58A3B0}"/>
              </a:ext>
            </a:extLst>
          </p:cNvPr>
          <p:cNvSpPr>
            <a:spLocks noGrp="1"/>
          </p:cNvSpPr>
          <p:nvPr>
            <p:ph idx="1"/>
          </p:nvPr>
        </p:nvSpPr>
        <p:spPr>
          <a:xfrm>
            <a:off x="6400800" y="709683"/>
            <a:ext cx="4953000" cy="5467279"/>
          </a:xfrm>
        </p:spPr>
        <p:txBody>
          <a:bodyPr anchor="ctr">
            <a:normAutofit/>
          </a:bodyPr>
          <a:lstStyle/>
          <a:p>
            <a:pPr marL="342900" indent="-342900">
              <a:buFont typeface="Arial" panose="020B0604020202020204" pitchFamily="34" charset="0"/>
              <a:buChar char="•"/>
            </a:pPr>
            <a:r>
              <a:rPr lang="en-US"/>
              <a:t>In the launch, the final product is finally presented to the stakeholders or clients.  </a:t>
            </a:r>
          </a:p>
          <a:p>
            <a:pPr marL="342900" indent="-342900">
              <a:buFont typeface="Arial" panose="020B0604020202020204" pitchFamily="34" charset="0"/>
              <a:buChar char="•"/>
            </a:pPr>
            <a:r>
              <a:rPr lang="en-US"/>
              <a:t>The clients is free to offer the finished product to their customer base.  </a:t>
            </a:r>
          </a:p>
          <a:p>
            <a:pPr marL="342900" indent="-342900">
              <a:buFont typeface="Arial" panose="020B0604020202020204" pitchFamily="34" charset="0"/>
              <a:buChar char="•"/>
            </a:pPr>
            <a:r>
              <a:rPr lang="en-US"/>
              <a:t>Only maintenance and upgrading to the system will have to be occasionally performed in the future.  </a:t>
            </a:r>
          </a:p>
        </p:txBody>
      </p:sp>
    </p:spTree>
    <p:extLst>
      <p:ext uri="{BB962C8B-B14F-4D97-AF65-F5344CB8AC3E}">
        <p14:creationId xmlns:p14="http://schemas.microsoft.com/office/powerpoint/2010/main" val="2982685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F745-216E-434F-BF3F-F912CE563347}"/>
              </a:ext>
            </a:extLst>
          </p:cNvPr>
          <p:cNvSpPr>
            <a:spLocks noGrp="1"/>
          </p:cNvSpPr>
          <p:nvPr>
            <p:ph type="title"/>
          </p:nvPr>
        </p:nvSpPr>
        <p:spPr/>
        <p:txBody>
          <a:bodyPr>
            <a:normAutofit fontScale="90000"/>
          </a:bodyPr>
          <a:lstStyle/>
          <a:p>
            <a:pPr algn="ctr"/>
            <a:r>
              <a:rPr lang="en-US" dirty="0"/>
              <a:t>AGILE VS. WATERFALL </a:t>
            </a:r>
            <a:br>
              <a:rPr lang="en-US" dirty="0"/>
            </a:br>
            <a:r>
              <a:rPr lang="en-US" dirty="0"/>
              <a:t>APPROACH</a:t>
            </a:r>
          </a:p>
        </p:txBody>
      </p:sp>
      <p:sp>
        <p:nvSpPr>
          <p:cNvPr id="3" name="Content Placeholder 2">
            <a:extLst>
              <a:ext uri="{FF2B5EF4-FFF2-40B4-BE49-F238E27FC236}">
                <a16:creationId xmlns:a16="http://schemas.microsoft.com/office/drawing/2014/main" id="{ED051340-7AB1-334F-BF8F-7C9130BA996A}"/>
              </a:ext>
            </a:extLst>
          </p:cNvPr>
          <p:cNvSpPr>
            <a:spLocks noGrp="1"/>
          </p:cNvSpPr>
          <p:nvPr>
            <p:ph idx="1"/>
          </p:nvPr>
        </p:nvSpPr>
        <p:spPr>
          <a:xfrm>
            <a:off x="237417" y="2539443"/>
            <a:ext cx="5858583" cy="4138098"/>
          </a:xfrm>
        </p:spPr>
        <p:txBody>
          <a:bodyPr>
            <a:normAutofit fontScale="92500"/>
          </a:bodyPr>
          <a:lstStyle/>
          <a:p>
            <a:pPr algn="ctr"/>
            <a:r>
              <a:rPr lang="en-US" sz="1800" dirty="0"/>
              <a:t>Agile:</a:t>
            </a:r>
          </a:p>
          <a:p>
            <a:pPr marL="342900" indent="-342900">
              <a:buFont typeface="Arial" panose="020B0604020202020204" pitchFamily="34" charset="0"/>
              <a:buChar char="•"/>
            </a:pPr>
            <a:r>
              <a:rPr lang="en-US" sz="1200" dirty="0"/>
              <a:t>Agile is an approach to software development that is more adaptive and has multiple teams working in an independent and organized matter (Cobb, 2015).</a:t>
            </a:r>
          </a:p>
          <a:p>
            <a:pPr marL="342900" indent="-342900">
              <a:buFont typeface="Arial" panose="020B0604020202020204" pitchFamily="34" charset="0"/>
              <a:buChar char="•"/>
            </a:pPr>
            <a:r>
              <a:rPr lang="en-US" sz="1200" dirty="0"/>
              <a:t>Works in sprints and is incremental and iterative. </a:t>
            </a:r>
          </a:p>
          <a:p>
            <a:pPr marL="342900" indent="-342900">
              <a:buFont typeface="Arial" panose="020B0604020202020204" pitchFamily="34" charset="0"/>
              <a:buChar char="•"/>
            </a:pPr>
            <a:r>
              <a:rPr lang="en-US" sz="1200" dirty="0"/>
              <a:t>Keeps in frequent contact with customer. </a:t>
            </a:r>
          </a:p>
          <a:p>
            <a:pPr marL="342900" indent="-342900">
              <a:buFont typeface="Arial" panose="020B0604020202020204" pitchFamily="34" charset="0"/>
              <a:buChar char="•"/>
            </a:pPr>
            <a:r>
              <a:rPr lang="en-US" sz="1200" dirty="0"/>
              <a:t>Is flexible and allows for the clients to make changes during the project. </a:t>
            </a:r>
          </a:p>
          <a:p>
            <a:pPr algn="ctr"/>
            <a:r>
              <a:rPr lang="en-US" sz="1800" dirty="0"/>
              <a:t>Waterfall:</a:t>
            </a:r>
          </a:p>
          <a:p>
            <a:pPr marL="285750" indent="-285750">
              <a:buFont typeface="Arial" panose="020B0604020202020204" pitchFamily="34" charset="0"/>
              <a:buChar char="•"/>
            </a:pPr>
            <a:r>
              <a:rPr lang="en-US" sz="1200" dirty="0"/>
              <a:t>Waterfall is a linear and sequential approach (Cobb, 2015).</a:t>
            </a:r>
          </a:p>
          <a:p>
            <a:pPr marL="285750" indent="-285750">
              <a:buFont typeface="Arial" panose="020B0604020202020204" pitchFamily="34" charset="0"/>
              <a:buChar char="•"/>
            </a:pPr>
            <a:r>
              <a:rPr lang="en-US" sz="1200" dirty="0"/>
              <a:t>There is no frequent contact with client during waterfall. </a:t>
            </a:r>
          </a:p>
          <a:p>
            <a:pPr marL="285750" indent="-285750">
              <a:buFont typeface="Arial" panose="020B0604020202020204" pitchFamily="34" charset="0"/>
              <a:buChar char="•"/>
            </a:pPr>
            <a:r>
              <a:rPr lang="en-US" sz="1200" dirty="0"/>
              <a:t>Requires documenting and defining a stable set of requirements at the beginning of the project (</a:t>
            </a:r>
            <a:r>
              <a:rPr lang="en-US" sz="1200" dirty="0" err="1"/>
              <a:t>Almazaydeh</a:t>
            </a:r>
            <a:r>
              <a:rPr lang="en-US" sz="1200" dirty="0"/>
              <a:t>, et. al 2022)</a:t>
            </a:r>
          </a:p>
          <a:p>
            <a:pPr marL="285750" indent="-285750">
              <a:buFont typeface="Arial" panose="020B0604020202020204" pitchFamily="34" charset="0"/>
              <a:buChar char="•"/>
            </a:pPr>
            <a:r>
              <a:rPr lang="en-US" sz="1200" dirty="0"/>
              <a:t>Is not flexible  and changes cannot be made during project in a waterfall approach.  </a:t>
            </a:r>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endParaRPr lang="en-US" dirty="0"/>
          </a:p>
        </p:txBody>
      </p:sp>
      <p:pic>
        <p:nvPicPr>
          <p:cNvPr id="6146" name="Picture 2" descr="1,803 Wrestling Ring Stock Photos, Pictures &amp;amp; Royalty-Free Images - iStock">
            <a:extLst>
              <a:ext uri="{FF2B5EF4-FFF2-40B4-BE49-F238E27FC236}">
                <a16:creationId xmlns:a16="http://schemas.microsoft.com/office/drawing/2014/main" id="{E2B9F943-5CFC-054A-BAD8-69E1F01486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4874" y="2514730"/>
            <a:ext cx="5689709" cy="37872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CC4833C-4AE0-0B4F-B7CF-713D1137FB15}"/>
              </a:ext>
            </a:extLst>
          </p:cNvPr>
          <p:cNvSpPr txBox="1"/>
          <p:nvPr/>
        </p:nvSpPr>
        <p:spPr>
          <a:xfrm>
            <a:off x="6717635" y="6308209"/>
            <a:ext cx="5039240" cy="369332"/>
          </a:xfrm>
          <a:prstGeom prst="rect">
            <a:avLst/>
          </a:prstGeom>
          <a:noFill/>
        </p:spPr>
        <p:txBody>
          <a:bodyPr wrap="square" rtlCol="0">
            <a:spAutoFit/>
          </a:bodyPr>
          <a:lstStyle/>
          <a:p>
            <a:r>
              <a:rPr lang="en-US" dirty="0"/>
              <a:t>Image courtesy of Getty Images/</a:t>
            </a:r>
            <a:r>
              <a:rPr lang="en-US" dirty="0" err="1"/>
              <a:t>iStockPhoto</a:t>
            </a:r>
            <a:endParaRPr lang="en-US" dirty="0"/>
          </a:p>
        </p:txBody>
      </p:sp>
    </p:spTree>
    <p:extLst>
      <p:ext uri="{BB962C8B-B14F-4D97-AF65-F5344CB8AC3E}">
        <p14:creationId xmlns:p14="http://schemas.microsoft.com/office/powerpoint/2010/main" val="3131267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1BEEF0-CA89-4AEF-A492-1D96800D7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64A815-B181-455B-94F4-BE4ABF310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19" y="0"/>
            <a:ext cx="608885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297B177-683A-4845-9039-A10A43B73FCF}"/>
              </a:ext>
            </a:extLst>
          </p:cNvPr>
          <p:cNvSpPr>
            <a:spLocks noGrp="1"/>
          </p:cNvSpPr>
          <p:nvPr>
            <p:ph type="title"/>
          </p:nvPr>
        </p:nvSpPr>
        <p:spPr>
          <a:xfrm>
            <a:off x="484552" y="709683"/>
            <a:ext cx="5138326" cy="5467279"/>
          </a:xfrm>
        </p:spPr>
        <p:txBody>
          <a:bodyPr anchor="ctr">
            <a:normAutofit/>
          </a:bodyPr>
          <a:lstStyle/>
          <a:p>
            <a:pPr>
              <a:lnSpc>
                <a:spcPct val="90000"/>
              </a:lnSpc>
            </a:pPr>
            <a:r>
              <a:rPr lang="en-US"/>
              <a:t>FACTORS TO CONSIDER WHEN CHOOSING AGILE OR WATERFALL METHOD</a:t>
            </a:r>
          </a:p>
        </p:txBody>
      </p:sp>
      <p:sp>
        <p:nvSpPr>
          <p:cNvPr id="3" name="Content Placeholder 2">
            <a:extLst>
              <a:ext uri="{FF2B5EF4-FFF2-40B4-BE49-F238E27FC236}">
                <a16:creationId xmlns:a16="http://schemas.microsoft.com/office/drawing/2014/main" id="{D61EBEFE-8DE2-A445-AAE0-18194389F01D}"/>
              </a:ext>
            </a:extLst>
          </p:cNvPr>
          <p:cNvSpPr>
            <a:spLocks noGrp="1"/>
          </p:cNvSpPr>
          <p:nvPr>
            <p:ph idx="1"/>
          </p:nvPr>
        </p:nvSpPr>
        <p:spPr>
          <a:xfrm>
            <a:off x="6400800" y="709683"/>
            <a:ext cx="4953000" cy="5467279"/>
          </a:xfrm>
        </p:spPr>
        <p:txBody>
          <a:bodyPr anchor="ctr">
            <a:normAutofit/>
          </a:bodyPr>
          <a:lstStyle/>
          <a:p>
            <a:pPr>
              <a:lnSpc>
                <a:spcPct val="110000"/>
              </a:lnSpc>
            </a:pPr>
            <a:r>
              <a:rPr lang="en-US" sz="1000"/>
              <a:t>Agile:</a:t>
            </a:r>
          </a:p>
          <a:p>
            <a:pPr marL="342900" indent="-342900">
              <a:lnSpc>
                <a:spcPct val="110000"/>
              </a:lnSpc>
              <a:buFont typeface="Arial" panose="020B0604020202020204" pitchFamily="34" charset="0"/>
              <a:buChar char="•"/>
            </a:pPr>
            <a:r>
              <a:rPr lang="en-US" sz="1000"/>
              <a:t>Agile will be important to use when continuous feedback and delivery are important (Andrei, et. al, 2019).  We needed this feedback on how the vacation packages looked to SNHU once they saw it at the end of the sprint.  </a:t>
            </a:r>
          </a:p>
          <a:p>
            <a:pPr marL="342900" indent="-342900">
              <a:lnSpc>
                <a:spcPct val="110000"/>
              </a:lnSpc>
              <a:buFont typeface="Arial" panose="020B0604020202020204" pitchFamily="34" charset="0"/>
              <a:buChar char="•"/>
            </a:pPr>
            <a:r>
              <a:rPr lang="en-US" sz="1000"/>
              <a:t>Agile is preferred hen the user requirements are not well defined (Andre, et. al, 2019).  We had a rough idea of how SNHU Travel wanted the interface to look, but we did not have a clear idea until we received feedback from them. </a:t>
            </a:r>
          </a:p>
          <a:p>
            <a:pPr marL="342900" indent="-342900">
              <a:lnSpc>
                <a:spcPct val="110000"/>
              </a:lnSpc>
              <a:buFont typeface="Arial" panose="020B0604020202020204" pitchFamily="34" charset="0"/>
              <a:buChar char="•"/>
            </a:pPr>
            <a:r>
              <a:rPr lang="en-US" sz="1000"/>
              <a:t>Agile is best used when the clients expects their business needs or focus to evolve during project completion, as was the case when SNHU Travel wanted to change their focus to offering detox and wellness vacation packages.  </a:t>
            </a:r>
          </a:p>
          <a:p>
            <a:pPr marL="342900" indent="-342900">
              <a:lnSpc>
                <a:spcPct val="110000"/>
              </a:lnSpc>
              <a:buFont typeface="Arial" panose="020B0604020202020204" pitchFamily="34" charset="0"/>
              <a:buChar char="•"/>
            </a:pPr>
            <a:r>
              <a:rPr lang="en-US" sz="1000"/>
              <a:t>I would factor in whether the company has used agile in the past, or if it needs to be implemented.  This was the case in the module six discussion with Vision Quest Software.  </a:t>
            </a:r>
          </a:p>
          <a:p>
            <a:pPr>
              <a:lnSpc>
                <a:spcPct val="110000"/>
              </a:lnSpc>
            </a:pPr>
            <a:r>
              <a:rPr lang="en-US" sz="1000"/>
              <a:t>Waterfall:</a:t>
            </a:r>
          </a:p>
          <a:p>
            <a:pPr marL="285750" indent="-285750">
              <a:lnSpc>
                <a:spcPct val="110000"/>
              </a:lnSpc>
              <a:buFont typeface="Arial" panose="020B0604020202020204" pitchFamily="34" charset="0"/>
              <a:buChar char="•"/>
            </a:pPr>
            <a:r>
              <a:rPr lang="en-US" sz="1000"/>
              <a:t>Waterfall is a method that has all of the upfront requirement and will not change those requirements during the process (Andrei, et. al, 2019).</a:t>
            </a:r>
          </a:p>
          <a:p>
            <a:pPr marL="285750" indent="-285750">
              <a:lnSpc>
                <a:spcPct val="110000"/>
              </a:lnSpc>
              <a:buFont typeface="Arial" panose="020B0604020202020204" pitchFamily="34" charset="0"/>
              <a:buChar char="•"/>
            </a:pPr>
            <a:r>
              <a:rPr lang="en-US" sz="1000"/>
              <a:t>Waterfall is useful when there is not required collaboration between the team and the clients. </a:t>
            </a:r>
          </a:p>
          <a:p>
            <a:pPr marL="285750" indent="-285750">
              <a:lnSpc>
                <a:spcPct val="110000"/>
              </a:lnSpc>
              <a:buFont typeface="Arial" panose="020B0604020202020204" pitchFamily="34" charset="0"/>
              <a:buChar char="•"/>
            </a:pPr>
            <a:r>
              <a:rPr lang="en-US" sz="1000"/>
              <a:t>Waterfall is also useful when the project is simple and there are short time constraints with the project.  </a:t>
            </a:r>
          </a:p>
          <a:p>
            <a:pPr marL="285750" indent="-285750">
              <a:lnSpc>
                <a:spcPct val="110000"/>
              </a:lnSpc>
              <a:buFont typeface="Arial" panose="020B0604020202020204" pitchFamily="34" charset="0"/>
              <a:buChar char="•"/>
            </a:pPr>
            <a:endParaRPr lang="en-US" sz="1000"/>
          </a:p>
          <a:p>
            <a:pPr marL="285750" indent="-285750">
              <a:lnSpc>
                <a:spcPct val="110000"/>
              </a:lnSpc>
              <a:buFont typeface="Arial" panose="020B0604020202020204" pitchFamily="34" charset="0"/>
              <a:buChar char="•"/>
            </a:pPr>
            <a:endParaRPr lang="en-US" sz="1000"/>
          </a:p>
        </p:txBody>
      </p:sp>
    </p:spTree>
    <p:extLst>
      <p:ext uri="{BB962C8B-B14F-4D97-AF65-F5344CB8AC3E}">
        <p14:creationId xmlns:p14="http://schemas.microsoft.com/office/powerpoint/2010/main" val="909029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243D3-C4CB-3742-98EA-32AECB83396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AC6D844-E071-F546-92ED-541BA1B5DAD2}"/>
              </a:ext>
            </a:extLst>
          </p:cNvPr>
          <p:cNvSpPr>
            <a:spLocks noGrp="1"/>
          </p:cNvSpPr>
          <p:nvPr>
            <p:ph idx="1"/>
          </p:nvPr>
        </p:nvSpPr>
        <p:spPr>
          <a:xfrm>
            <a:off x="0" y="2576512"/>
            <a:ext cx="11353800" cy="4281487"/>
          </a:xfrm>
        </p:spPr>
        <p:txBody>
          <a:bodyPr>
            <a:normAutofit/>
          </a:bodyPr>
          <a:lstStyle/>
          <a:p>
            <a:pPr indent="-457200"/>
            <a:r>
              <a:rPr lang="en-US" sz="1600" dirty="0" err="1"/>
              <a:t>Almazaydeh</a:t>
            </a:r>
            <a:r>
              <a:rPr lang="en-US" sz="1600" dirty="0"/>
              <a:t>, L., </a:t>
            </a:r>
            <a:r>
              <a:rPr lang="en-US" sz="1600" dirty="0" err="1"/>
              <a:t>Alsafasfeh</a:t>
            </a:r>
            <a:r>
              <a:rPr lang="en-US" sz="1600" dirty="0"/>
              <a:t>, M., </a:t>
            </a:r>
            <a:r>
              <a:rPr lang="en-US" sz="1600" dirty="0" err="1"/>
              <a:t>Alsalameen</a:t>
            </a:r>
            <a:r>
              <a:rPr lang="en-US" sz="1600" dirty="0"/>
              <a:t>, R., &amp; </a:t>
            </a:r>
            <a:r>
              <a:rPr lang="en-US" sz="1600" dirty="0" err="1"/>
              <a:t>Alsharari</a:t>
            </a:r>
            <a:r>
              <a:rPr lang="en-US" sz="1600" dirty="0"/>
              <a:t>, S. (2022). Formalization of the 	prediction and ranking of 	software development life cycle models. </a:t>
            </a:r>
            <a:r>
              <a:rPr lang="en-US" sz="1600" i="1" dirty="0"/>
              <a:t>International 	Journal of Electrical &amp; Computer Engineering (	2088-8708)</a:t>
            </a:r>
            <a:r>
              <a:rPr lang="en-US" sz="1600" dirty="0"/>
              <a:t>, </a:t>
            </a:r>
            <a:r>
              <a:rPr lang="en-US" sz="1600" i="1" dirty="0"/>
              <a:t>12</a:t>
            </a:r>
            <a:r>
              <a:rPr lang="en-US" sz="1600" dirty="0"/>
              <a:t>(1), 534–540. 	</a:t>
            </a:r>
            <a:r>
              <a:rPr lang="en-US" sz="1600" dirty="0">
                <a:hlinkClick r:id="rId2"/>
              </a:rPr>
              <a:t>https://doi-		org.ezproxy.snhu.edu/10.11591/ijece.v12i1.pp534-	540</a:t>
            </a:r>
            <a:endParaRPr lang="en-US" sz="1600" dirty="0"/>
          </a:p>
          <a:p>
            <a:pPr indent="-457200"/>
            <a:r>
              <a:rPr lang="en-US" sz="1600" dirty="0"/>
              <a:t>Andrei, B.-A., </a:t>
            </a:r>
            <a:r>
              <a:rPr lang="en-US" sz="1600" dirty="0" err="1"/>
              <a:t>Casu</a:t>
            </a:r>
            <a:r>
              <a:rPr lang="en-US" sz="1600" dirty="0"/>
              <a:t>-Pop, A.-C., Gheorghe, S.-C., &amp; </a:t>
            </a:r>
            <a:r>
              <a:rPr lang="en-US" sz="1600" dirty="0" err="1"/>
              <a:t>Boiangiu</a:t>
            </a:r>
            <a:r>
              <a:rPr lang="en-US" sz="1600" dirty="0"/>
              <a:t>, C.-A. (2019). A STUDY ON USING 	WATERFALL AND 	AGILE METHODS IN SOFTWARE PROJECT MANAGEMENT. </a:t>
            </a:r>
            <a:r>
              <a:rPr lang="en-US" sz="1600" i="1" dirty="0"/>
              <a:t>Journal of 	Information Systems &amp; 	Operations Management</a:t>
            </a:r>
            <a:r>
              <a:rPr lang="en-US" sz="1600" dirty="0"/>
              <a:t>, </a:t>
            </a:r>
            <a:r>
              <a:rPr lang="en-US" sz="1600" i="1" dirty="0"/>
              <a:t>13</a:t>
            </a:r>
            <a:r>
              <a:rPr lang="en-US" sz="1600" dirty="0"/>
              <a:t>(1), 125+. 	</a:t>
            </a:r>
            <a:r>
              <a:rPr lang="en-US" sz="1600" dirty="0">
                <a:hlinkClick r:id="rId3"/>
              </a:rPr>
              <a:t>https://link.gale.com/apps/doc/A586469729/AONE?u=nhc_main&amp;sid=bookmark-</a:t>
            </a:r>
            <a:r>
              <a:rPr lang="en-US" sz="1600" dirty="0"/>
              <a:t>	</a:t>
            </a:r>
            <a:r>
              <a:rPr lang="en-US" sz="1600" dirty="0" err="1"/>
              <a:t>AONE&amp;xid</a:t>
            </a:r>
            <a:r>
              <a:rPr lang="en-US" sz="1600" dirty="0"/>
              <a:t>=88ddda84</a:t>
            </a:r>
          </a:p>
          <a:p>
            <a:pPr indent="-457200"/>
            <a:r>
              <a:rPr lang="en-US" sz="1600" dirty="0"/>
              <a:t>Charles G. Cobb. (2015). </a:t>
            </a:r>
            <a:r>
              <a:rPr lang="en-US" sz="1600" i="1" dirty="0"/>
              <a:t>The Project Manager’s Guide to Mastering Agile : Principles and Practices for an 	Adaptive 	Approach</a:t>
            </a:r>
            <a:r>
              <a:rPr lang="en-US" sz="1600" dirty="0"/>
              <a:t>. Wiley.</a:t>
            </a:r>
          </a:p>
          <a:p>
            <a:pPr indent="-457200"/>
            <a:r>
              <a:rPr lang="en-US" sz="1600" i="1"/>
              <a:t>SDLC Tutorial, </a:t>
            </a:r>
            <a:r>
              <a:rPr lang="en-US" sz="1600"/>
              <a:t>Retrieved </a:t>
            </a:r>
            <a:r>
              <a:rPr lang="en-US" sz="1600" dirty="0"/>
              <a:t>from: https://</a:t>
            </a:r>
            <a:r>
              <a:rPr lang="en-US" sz="1600" dirty="0" err="1"/>
              <a:t>www.tutorialspoint.com</a:t>
            </a:r>
            <a:r>
              <a:rPr lang="en-US" sz="1600" dirty="0"/>
              <a:t>/</a:t>
            </a:r>
            <a:r>
              <a:rPr lang="en-US" sz="1600" dirty="0" err="1"/>
              <a:t>sdlc</a:t>
            </a:r>
            <a:r>
              <a:rPr lang="en-US" sz="1600" dirty="0"/>
              <a:t>/</a:t>
            </a:r>
            <a:r>
              <a:rPr lang="en-US" sz="1600" dirty="0" err="1"/>
              <a:t>sdlc_overview.htm</a:t>
            </a:r>
            <a:endParaRPr lang="en-US" sz="1600" dirty="0"/>
          </a:p>
          <a:p>
            <a:pPr indent="-457200"/>
            <a:endParaRPr lang="en-US" dirty="0"/>
          </a:p>
          <a:p>
            <a:pPr indent="-457200"/>
            <a:endParaRPr lang="en-US" dirty="0"/>
          </a:p>
        </p:txBody>
      </p:sp>
    </p:spTree>
    <p:extLst>
      <p:ext uri="{BB962C8B-B14F-4D97-AF65-F5344CB8AC3E}">
        <p14:creationId xmlns:p14="http://schemas.microsoft.com/office/powerpoint/2010/main" val="2526727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F6DBB3-4534-BD46-AAE1-404D85BA6899}"/>
              </a:ext>
            </a:extLst>
          </p:cNvPr>
          <p:cNvSpPr>
            <a:spLocks noGrp="1"/>
          </p:cNvSpPr>
          <p:nvPr>
            <p:ph type="title"/>
          </p:nvPr>
        </p:nvSpPr>
        <p:spPr>
          <a:xfrm>
            <a:off x="484552" y="365125"/>
            <a:ext cx="5022630" cy="2430030"/>
          </a:xfrm>
        </p:spPr>
        <p:txBody>
          <a:bodyPr>
            <a:normAutofit/>
          </a:bodyPr>
          <a:lstStyle/>
          <a:p>
            <a:r>
              <a:rPr lang="en-US" dirty="0"/>
              <a:t>ROLES OF THE SCRUM TEAM</a:t>
            </a:r>
          </a:p>
        </p:txBody>
      </p:sp>
      <p:sp>
        <p:nvSpPr>
          <p:cNvPr id="3" name="Content Placeholder 2">
            <a:extLst>
              <a:ext uri="{FF2B5EF4-FFF2-40B4-BE49-F238E27FC236}">
                <a16:creationId xmlns:a16="http://schemas.microsoft.com/office/drawing/2014/main" id="{C9BC0CF9-1D23-1A4D-B37E-3D81A1468DD2}"/>
              </a:ext>
            </a:extLst>
          </p:cNvPr>
          <p:cNvSpPr>
            <a:spLocks noGrp="1"/>
          </p:cNvSpPr>
          <p:nvPr>
            <p:ph idx="1"/>
          </p:nvPr>
        </p:nvSpPr>
        <p:spPr>
          <a:xfrm>
            <a:off x="484552" y="3054927"/>
            <a:ext cx="5022630" cy="3122036"/>
          </a:xfrm>
        </p:spPr>
        <p:txBody>
          <a:bodyPr>
            <a:normAutofit/>
          </a:bodyPr>
          <a:lstStyle/>
          <a:p>
            <a:pPr marL="457200" indent="-457200">
              <a:buFontTx/>
              <a:buChar char="-"/>
            </a:pPr>
            <a:r>
              <a:rPr lang="en-US" sz="2800" dirty="0">
                <a:solidFill>
                  <a:schemeClr val="bg1"/>
                </a:solidFill>
              </a:rPr>
              <a:t>PRODUCT OWNER</a:t>
            </a:r>
          </a:p>
          <a:p>
            <a:pPr marL="457200" indent="-457200">
              <a:buFontTx/>
              <a:buChar char="-"/>
            </a:pPr>
            <a:r>
              <a:rPr lang="en-US" sz="2800" dirty="0">
                <a:solidFill>
                  <a:schemeClr val="bg1"/>
                </a:solidFill>
              </a:rPr>
              <a:t>SCRUM MASTER</a:t>
            </a:r>
          </a:p>
          <a:p>
            <a:pPr marL="457200" indent="-457200">
              <a:buFontTx/>
              <a:buChar char="-"/>
            </a:pPr>
            <a:r>
              <a:rPr lang="en-US" sz="2800" dirty="0">
                <a:solidFill>
                  <a:schemeClr val="bg1"/>
                </a:solidFill>
              </a:rPr>
              <a:t>DEVELOPER</a:t>
            </a:r>
          </a:p>
          <a:p>
            <a:pPr marL="457200" indent="-457200">
              <a:buFontTx/>
              <a:buChar char="-"/>
            </a:pPr>
            <a:r>
              <a:rPr lang="en-US" sz="2800" dirty="0">
                <a:solidFill>
                  <a:schemeClr val="bg1"/>
                </a:solidFill>
              </a:rPr>
              <a:t>TESTER </a:t>
            </a:r>
          </a:p>
        </p:txBody>
      </p:sp>
      <p:pic>
        <p:nvPicPr>
          <p:cNvPr id="1026" name="Picture 2" descr="Scrum team project development method process with sprint time and product release flat vector illustration. Will be use for banner, poster, web design - 99341916">
            <a:extLst>
              <a:ext uri="{FF2B5EF4-FFF2-40B4-BE49-F238E27FC236}">
                <a16:creationId xmlns:a16="http://schemas.microsoft.com/office/drawing/2014/main" id="{396EA992-4BD7-D642-A92C-3AEBC36FC6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80550" y="812415"/>
            <a:ext cx="5126898" cy="51268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6B5AE9B-AB76-2E44-9D7E-CE1E4D21DA78}"/>
              </a:ext>
            </a:extLst>
          </p:cNvPr>
          <p:cNvSpPr txBox="1"/>
          <p:nvPr/>
        </p:nvSpPr>
        <p:spPr>
          <a:xfrm>
            <a:off x="6580550" y="5426624"/>
            <a:ext cx="5126898" cy="512689"/>
          </a:xfrm>
          <a:prstGeom prst="rect">
            <a:avLst/>
          </a:prstGeom>
          <a:solidFill>
            <a:srgbClr val="000000">
              <a:alpha val="50000"/>
            </a:srgbClr>
          </a:solidFill>
          <a:ln>
            <a:noFill/>
          </a:ln>
        </p:spPr>
        <p:txBody>
          <a:bodyPr wrap="square" rtlCol="0">
            <a:noAutofit/>
          </a:bodyPr>
          <a:lstStyle/>
          <a:p>
            <a:pPr algn="ctr">
              <a:spcAft>
                <a:spcPts val="600"/>
              </a:spcAft>
            </a:pPr>
            <a:r>
              <a:rPr lang="en-US" sz="1300">
                <a:solidFill>
                  <a:srgbClr val="FFFFFF"/>
                </a:solidFill>
              </a:rPr>
              <a:t>Photo courtesy of </a:t>
            </a:r>
            <a:r>
              <a:rPr lang="en-US" sz="1300" err="1">
                <a:solidFill>
                  <a:srgbClr val="FFFFFF"/>
                </a:solidFill>
              </a:rPr>
              <a:t>alexeysolovyev</a:t>
            </a:r>
            <a:endParaRPr lang="en-US" sz="1300">
              <a:solidFill>
                <a:srgbClr val="FFFFFF"/>
              </a:solidFill>
            </a:endParaRPr>
          </a:p>
        </p:txBody>
      </p:sp>
    </p:spTree>
    <p:extLst>
      <p:ext uri="{BB962C8B-B14F-4D97-AF65-F5344CB8AC3E}">
        <p14:creationId xmlns:p14="http://schemas.microsoft.com/office/powerpoint/2010/main" val="2901241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35A3C-F43B-1247-ACBA-AD0754BDFFFC}"/>
              </a:ext>
            </a:extLst>
          </p:cNvPr>
          <p:cNvSpPr>
            <a:spLocks noGrp="1"/>
          </p:cNvSpPr>
          <p:nvPr>
            <p:ph type="title"/>
          </p:nvPr>
        </p:nvSpPr>
        <p:spPr/>
        <p:txBody>
          <a:bodyPr/>
          <a:lstStyle/>
          <a:p>
            <a:r>
              <a:rPr lang="en-US" dirty="0"/>
              <a:t>PRODUCT OWNER</a:t>
            </a:r>
          </a:p>
        </p:txBody>
      </p:sp>
      <p:sp>
        <p:nvSpPr>
          <p:cNvPr id="3" name="Content Placeholder 2">
            <a:extLst>
              <a:ext uri="{FF2B5EF4-FFF2-40B4-BE49-F238E27FC236}">
                <a16:creationId xmlns:a16="http://schemas.microsoft.com/office/drawing/2014/main" id="{EA7E0FFD-431E-1646-8D82-D727B501ED8A}"/>
              </a:ext>
            </a:extLst>
          </p:cNvPr>
          <p:cNvSpPr>
            <a:spLocks noGrp="1"/>
          </p:cNvSpPr>
          <p:nvPr>
            <p:ph idx="1"/>
          </p:nvPr>
        </p:nvSpPr>
        <p:spPr>
          <a:xfrm>
            <a:off x="0" y="2576513"/>
            <a:ext cx="5707117" cy="3600450"/>
          </a:xfrm>
        </p:spPr>
        <p:txBody>
          <a:bodyPr>
            <a:normAutofit/>
          </a:bodyPr>
          <a:lstStyle/>
          <a:p>
            <a:r>
              <a:rPr lang="en-US" sz="2800" dirty="0"/>
              <a:t> </a:t>
            </a:r>
          </a:p>
        </p:txBody>
      </p:sp>
      <p:sp>
        <p:nvSpPr>
          <p:cNvPr id="5" name="TextBox 4">
            <a:extLst>
              <a:ext uri="{FF2B5EF4-FFF2-40B4-BE49-F238E27FC236}">
                <a16:creationId xmlns:a16="http://schemas.microsoft.com/office/drawing/2014/main" id="{14736957-3720-B24B-813B-5F74BCEE0F75}"/>
              </a:ext>
            </a:extLst>
          </p:cNvPr>
          <p:cNvSpPr txBox="1"/>
          <p:nvPr/>
        </p:nvSpPr>
        <p:spPr>
          <a:xfrm>
            <a:off x="7500552" y="6308209"/>
            <a:ext cx="3500767" cy="369332"/>
          </a:xfrm>
          <a:prstGeom prst="rect">
            <a:avLst/>
          </a:prstGeom>
          <a:noFill/>
        </p:spPr>
        <p:txBody>
          <a:bodyPr wrap="none" rtlCol="0">
            <a:spAutoFit/>
          </a:bodyPr>
          <a:lstStyle/>
          <a:p>
            <a:r>
              <a:rPr lang="en-US" dirty="0"/>
              <a:t>Image courtesy of </a:t>
            </a:r>
            <a:r>
              <a:rPr lang="en-US" dirty="0" err="1"/>
              <a:t>SCRUMstudy</a:t>
            </a:r>
            <a:endParaRPr lang="en-US" dirty="0"/>
          </a:p>
        </p:txBody>
      </p:sp>
      <p:pic>
        <p:nvPicPr>
          <p:cNvPr id="2052" name="Picture 4" descr="Product Owner: The Voice of The Customer | SCRUMstudy Blog">
            <a:extLst>
              <a:ext uri="{FF2B5EF4-FFF2-40B4-BE49-F238E27FC236}">
                <a16:creationId xmlns:a16="http://schemas.microsoft.com/office/drawing/2014/main" id="{FA6A15AE-B77E-C349-8F03-2536EB8372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695959"/>
            <a:ext cx="6096000" cy="348100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266E117-874D-5D47-9F41-59529EA9CFDD}"/>
              </a:ext>
            </a:extLst>
          </p:cNvPr>
          <p:cNvSpPr txBox="1"/>
          <p:nvPr/>
        </p:nvSpPr>
        <p:spPr>
          <a:xfrm>
            <a:off x="183292" y="2442131"/>
            <a:ext cx="5218670" cy="4616648"/>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Product Owner acts as the liaison between the clients and the rest of the development team.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 The Product Owner collect the requirements of the clients and then creates the user stories for the development team to use in each Sprint.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Product Owner then prioritizes the product backlog of user stories onto the Scrum board, and this the only person on the team responsible for doing so (Cobb, 2015). </a:t>
            </a:r>
          </a:p>
          <a:p>
            <a:endParaRPr lang="en-US" sz="1600" dirty="0"/>
          </a:p>
          <a:p>
            <a:pPr marL="285750" indent="-285750">
              <a:buFont typeface="Arial" panose="020B0604020202020204" pitchFamily="34" charset="0"/>
              <a:buChar char="•"/>
            </a:pPr>
            <a:r>
              <a:rPr lang="en-US" sz="1600" dirty="0"/>
              <a:t>The Product Owner keeps in frequent contact with the client and updates the teams of any changes in the needs of the client.  </a:t>
            </a:r>
          </a:p>
          <a:p>
            <a:endParaRPr lang="en-US" dirty="0"/>
          </a:p>
          <a:p>
            <a:endParaRPr lang="en-US" dirty="0"/>
          </a:p>
          <a:p>
            <a:endParaRPr lang="en-US" dirty="0"/>
          </a:p>
        </p:txBody>
      </p:sp>
    </p:spTree>
    <p:extLst>
      <p:ext uri="{BB962C8B-B14F-4D97-AF65-F5344CB8AC3E}">
        <p14:creationId xmlns:p14="http://schemas.microsoft.com/office/powerpoint/2010/main" val="2942988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A2F2-27A1-9D47-B8AB-E0C41CCA908C}"/>
              </a:ext>
            </a:extLst>
          </p:cNvPr>
          <p:cNvSpPr>
            <a:spLocks noGrp="1"/>
          </p:cNvSpPr>
          <p:nvPr>
            <p:ph type="title"/>
          </p:nvPr>
        </p:nvSpPr>
        <p:spPr/>
        <p:txBody>
          <a:bodyPr/>
          <a:lstStyle/>
          <a:p>
            <a:r>
              <a:rPr lang="en-US" dirty="0"/>
              <a:t>SCRUM MASTER</a:t>
            </a:r>
          </a:p>
        </p:txBody>
      </p:sp>
      <p:sp>
        <p:nvSpPr>
          <p:cNvPr id="3" name="Content Placeholder 2">
            <a:extLst>
              <a:ext uri="{FF2B5EF4-FFF2-40B4-BE49-F238E27FC236}">
                <a16:creationId xmlns:a16="http://schemas.microsoft.com/office/drawing/2014/main" id="{596BF38A-9022-B347-80C3-0E7840EC45DC}"/>
              </a:ext>
            </a:extLst>
          </p:cNvPr>
          <p:cNvSpPr>
            <a:spLocks noGrp="1"/>
          </p:cNvSpPr>
          <p:nvPr>
            <p:ph idx="1"/>
          </p:nvPr>
        </p:nvSpPr>
        <p:spPr>
          <a:xfrm>
            <a:off x="0" y="2354091"/>
            <a:ext cx="6096000" cy="4138784"/>
          </a:xfrm>
        </p:spPr>
        <p:txBody>
          <a:bodyPr>
            <a:normAutofit fontScale="70000" lnSpcReduction="20000"/>
          </a:bodyPr>
          <a:lstStyle/>
          <a:p>
            <a:pPr marL="342900" indent="-342900">
              <a:buFont typeface="Arial" panose="020B0604020202020204" pitchFamily="34" charset="0"/>
              <a:buChar char="•"/>
            </a:pPr>
            <a:r>
              <a:rPr lang="en-US" dirty="0"/>
              <a:t>The Scrum Master creates the agile team charter, which are the rules and guidelines to be followed by all team members during the project.</a:t>
            </a:r>
          </a:p>
          <a:p>
            <a:pPr marL="342900" indent="-342900">
              <a:buFont typeface="Arial" panose="020B0604020202020204" pitchFamily="34" charset="0"/>
              <a:buChar char="•"/>
            </a:pPr>
            <a:r>
              <a:rPr lang="en-US" dirty="0"/>
              <a:t>The Scrum Master makes sure that the Scrum method is being properly utilized and that all practices are adhered to to the best of their abilities (Cobb, 2015).</a:t>
            </a:r>
          </a:p>
          <a:p>
            <a:pPr marL="342900" indent="-342900">
              <a:buFont typeface="Arial" panose="020B0604020202020204" pitchFamily="34" charset="0"/>
              <a:buChar char="•"/>
            </a:pPr>
            <a:r>
              <a:rPr lang="en-US" dirty="0"/>
              <a:t>The Scrum master also at times assists the Product Owner with managing or maintaining the product backlog when needed (Cobb, 2015). </a:t>
            </a:r>
          </a:p>
          <a:p>
            <a:pPr marL="342900" indent="-342900">
              <a:buFont typeface="Arial" panose="020B0604020202020204" pitchFamily="34" charset="0"/>
              <a:buChar char="•"/>
            </a:pPr>
            <a:r>
              <a:rPr lang="en-US" dirty="0"/>
              <a:t>The Scrum Master facilitates the team and helps the team members who are facing certain challenges when necessary.  </a:t>
            </a:r>
          </a:p>
          <a:p>
            <a:pPr marL="342900" indent="-342900">
              <a:buFont typeface="Arial" panose="020B0604020202020204" pitchFamily="34" charset="0"/>
              <a:buChar char="•"/>
            </a:pPr>
            <a:r>
              <a:rPr lang="en-US" dirty="0"/>
              <a:t>The Scrum Master heads the team meetings such as the Daily Scrum meetings, Sprint Planning, and the Sprint Review.  The Scrum Master also participates in these meetings.  </a:t>
            </a:r>
          </a:p>
        </p:txBody>
      </p:sp>
      <p:pic>
        <p:nvPicPr>
          <p:cNvPr id="3074" name="Picture 2" descr="How the Scrum Master fits in the Scrum Methodology">
            <a:extLst>
              <a:ext uri="{FF2B5EF4-FFF2-40B4-BE49-F238E27FC236}">
                <a16:creationId xmlns:a16="http://schemas.microsoft.com/office/drawing/2014/main" id="{77484706-8F59-994C-B689-C4DC866DE6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6065" y="2576513"/>
            <a:ext cx="5611448" cy="36004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DD1B8D-71BC-BB4A-9DAA-385B6281B0F2}"/>
              </a:ext>
            </a:extLst>
          </p:cNvPr>
          <p:cNvSpPr txBox="1"/>
          <p:nvPr/>
        </p:nvSpPr>
        <p:spPr>
          <a:xfrm>
            <a:off x="7625901" y="6176963"/>
            <a:ext cx="2971776" cy="369332"/>
          </a:xfrm>
          <a:prstGeom prst="rect">
            <a:avLst/>
          </a:prstGeom>
          <a:noFill/>
        </p:spPr>
        <p:txBody>
          <a:bodyPr wrap="none" rtlCol="0">
            <a:spAutoFit/>
          </a:bodyPr>
          <a:lstStyle/>
          <a:p>
            <a:r>
              <a:rPr lang="en-US" dirty="0"/>
              <a:t>Image courtesy of </a:t>
            </a:r>
            <a:r>
              <a:rPr lang="en-US" dirty="0" err="1"/>
              <a:t>Kissflow</a:t>
            </a:r>
            <a:endParaRPr lang="en-US" dirty="0"/>
          </a:p>
        </p:txBody>
      </p:sp>
    </p:spTree>
    <p:extLst>
      <p:ext uri="{BB962C8B-B14F-4D97-AF65-F5344CB8AC3E}">
        <p14:creationId xmlns:p14="http://schemas.microsoft.com/office/powerpoint/2010/main" val="2844787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6D2F-0C70-F540-A508-BB8E4928E15C}"/>
              </a:ext>
            </a:extLst>
          </p:cNvPr>
          <p:cNvSpPr>
            <a:spLocks noGrp="1"/>
          </p:cNvSpPr>
          <p:nvPr>
            <p:ph type="title"/>
          </p:nvPr>
        </p:nvSpPr>
        <p:spPr/>
        <p:txBody>
          <a:bodyPr/>
          <a:lstStyle/>
          <a:p>
            <a:r>
              <a:rPr lang="en-US" dirty="0"/>
              <a:t>DEVELOPERS</a:t>
            </a:r>
          </a:p>
        </p:txBody>
      </p:sp>
      <p:sp>
        <p:nvSpPr>
          <p:cNvPr id="3" name="Content Placeholder 2">
            <a:extLst>
              <a:ext uri="{FF2B5EF4-FFF2-40B4-BE49-F238E27FC236}">
                <a16:creationId xmlns:a16="http://schemas.microsoft.com/office/drawing/2014/main" id="{4E289086-3807-9B4F-ABE7-93890BC32459}"/>
              </a:ext>
            </a:extLst>
          </p:cNvPr>
          <p:cNvSpPr>
            <a:spLocks noGrp="1"/>
          </p:cNvSpPr>
          <p:nvPr>
            <p:ph idx="1"/>
          </p:nvPr>
        </p:nvSpPr>
        <p:spPr>
          <a:xfrm>
            <a:off x="0" y="2576513"/>
            <a:ext cx="6096000" cy="3600450"/>
          </a:xfrm>
        </p:spPr>
        <p:txBody>
          <a:bodyPr/>
          <a:lstStyle/>
          <a:p>
            <a:pPr marL="342900" indent="-342900">
              <a:buFont typeface="Arial" panose="020B0604020202020204" pitchFamily="34" charset="0"/>
              <a:buChar char="•"/>
            </a:pPr>
            <a:r>
              <a:rPr lang="en-US" dirty="0"/>
              <a:t>The developer designs the code based on what the client is envisioning for the product.  </a:t>
            </a:r>
          </a:p>
          <a:p>
            <a:pPr marL="342900" indent="-342900">
              <a:buFont typeface="Arial" panose="020B0604020202020204" pitchFamily="34" charset="0"/>
              <a:buChar char="•"/>
            </a:pPr>
            <a:r>
              <a:rPr lang="en-US" dirty="0"/>
              <a:t>The developer uses the user stories to develop the programing code based on the user stories on the board.  </a:t>
            </a:r>
          </a:p>
          <a:p>
            <a:pPr marL="342900" indent="-342900">
              <a:buFont typeface="Arial" panose="020B0604020202020204" pitchFamily="34" charset="0"/>
              <a:buChar char="•"/>
            </a:pPr>
            <a:r>
              <a:rPr lang="en-US" dirty="0"/>
              <a:t>The developer works with the tester to ensure that the code is functioning properly and free of any defects or bugs.  </a:t>
            </a:r>
          </a:p>
          <a:p>
            <a:endParaRPr lang="en-US" dirty="0"/>
          </a:p>
        </p:txBody>
      </p:sp>
      <p:pic>
        <p:nvPicPr>
          <p:cNvPr id="4098" name="Picture 2" descr="Agile developer">
            <a:extLst>
              <a:ext uri="{FF2B5EF4-FFF2-40B4-BE49-F238E27FC236}">
                <a16:creationId xmlns:a16="http://schemas.microsoft.com/office/drawing/2014/main" id="{C78FE0D0-4610-814B-84CA-BB24803938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448" y="2576513"/>
            <a:ext cx="5857103" cy="38168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4114EDB-DD51-194F-8273-EB3016B75689}"/>
              </a:ext>
            </a:extLst>
          </p:cNvPr>
          <p:cNvSpPr txBox="1"/>
          <p:nvPr/>
        </p:nvSpPr>
        <p:spPr>
          <a:xfrm>
            <a:off x="7688568" y="6393334"/>
            <a:ext cx="2910861" cy="369332"/>
          </a:xfrm>
          <a:prstGeom prst="rect">
            <a:avLst/>
          </a:prstGeom>
          <a:noFill/>
        </p:spPr>
        <p:txBody>
          <a:bodyPr wrap="none" rtlCol="0">
            <a:spAutoFit/>
          </a:bodyPr>
          <a:lstStyle/>
          <a:p>
            <a:r>
              <a:rPr lang="en-US" dirty="0"/>
              <a:t>Image courtesy of </a:t>
            </a:r>
            <a:r>
              <a:rPr lang="en-US" dirty="0" err="1"/>
              <a:t>Hygger</a:t>
            </a:r>
            <a:endParaRPr lang="en-US" dirty="0"/>
          </a:p>
        </p:txBody>
      </p:sp>
    </p:spTree>
    <p:extLst>
      <p:ext uri="{BB962C8B-B14F-4D97-AF65-F5344CB8AC3E}">
        <p14:creationId xmlns:p14="http://schemas.microsoft.com/office/powerpoint/2010/main" val="1933528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8052D-87F2-B649-8BDA-220CDD10BBED}"/>
              </a:ext>
            </a:extLst>
          </p:cNvPr>
          <p:cNvSpPr>
            <a:spLocks noGrp="1"/>
          </p:cNvSpPr>
          <p:nvPr>
            <p:ph type="title"/>
          </p:nvPr>
        </p:nvSpPr>
        <p:spPr/>
        <p:txBody>
          <a:bodyPr/>
          <a:lstStyle/>
          <a:p>
            <a:r>
              <a:rPr lang="en-US" dirty="0"/>
              <a:t>TESTER</a:t>
            </a:r>
          </a:p>
        </p:txBody>
      </p:sp>
      <p:sp>
        <p:nvSpPr>
          <p:cNvPr id="3" name="Content Placeholder 2">
            <a:extLst>
              <a:ext uri="{FF2B5EF4-FFF2-40B4-BE49-F238E27FC236}">
                <a16:creationId xmlns:a16="http://schemas.microsoft.com/office/drawing/2014/main" id="{BE028D4E-8E21-4D45-8CBF-A09E33FD9387}"/>
              </a:ext>
            </a:extLst>
          </p:cNvPr>
          <p:cNvSpPr>
            <a:spLocks noGrp="1"/>
          </p:cNvSpPr>
          <p:nvPr>
            <p:ph idx="1"/>
          </p:nvPr>
        </p:nvSpPr>
        <p:spPr>
          <a:xfrm>
            <a:off x="27352" y="2576513"/>
            <a:ext cx="6056034" cy="3600450"/>
          </a:xfrm>
        </p:spPr>
        <p:txBody>
          <a:bodyPr>
            <a:normAutofit fontScale="92500" lnSpcReduction="10000"/>
          </a:bodyPr>
          <a:lstStyle/>
          <a:p>
            <a:pPr marL="342900" indent="-342900">
              <a:buFont typeface="Arial" panose="020B0604020202020204" pitchFamily="34" charset="0"/>
              <a:buChar char="•"/>
            </a:pPr>
            <a:r>
              <a:rPr lang="en-US" dirty="0"/>
              <a:t>The tester works with the Product Owner to review the user stories that are created in order to set the proper pass and fail measures for the Sprint Tasks. </a:t>
            </a:r>
          </a:p>
          <a:p>
            <a:pPr marL="342900" indent="-342900">
              <a:buFont typeface="Arial" panose="020B0604020202020204" pitchFamily="34" charset="0"/>
              <a:buChar char="•"/>
            </a:pPr>
            <a:r>
              <a:rPr lang="en-US" dirty="0"/>
              <a:t>The tester also works with the developer to know how the code will be designed so the pass and fail measure can be set.  </a:t>
            </a:r>
          </a:p>
          <a:p>
            <a:pPr marL="342900" indent="-342900">
              <a:buFont typeface="Arial" panose="020B0604020202020204" pitchFamily="34" charset="0"/>
              <a:buChar char="•"/>
            </a:pPr>
            <a:r>
              <a:rPr lang="en-US" dirty="0"/>
              <a:t>The tester receives the code from the developer once the code is sufficient enough to be tested so that the tester can notify the developer immediately of any bugs or defects in the code.  </a:t>
            </a:r>
          </a:p>
          <a:p>
            <a:endParaRPr lang="en-US" dirty="0"/>
          </a:p>
        </p:txBody>
      </p:sp>
      <p:pic>
        <p:nvPicPr>
          <p:cNvPr id="5122" name="Picture 2" descr="Scrum Testing: A Detailed Guide to Testing on an Agile Team">
            <a:extLst>
              <a:ext uri="{FF2B5EF4-FFF2-40B4-BE49-F238E27FC236}">
                <a16:creationId xmlns:a16="http://schemas.microsoft.com/office/drawing/2014/main" id="{8F133F66-DE44-7042-B180-BCF56C6CE8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3386" y="2576513"/>
            <a:ext cx="6108614" cy="36883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DAB9B5F-8F53-B14F-A02B-E52417BD2B34}"/>
              </a:ext>
            </a:extLst>
          </p:cNvPr>
          <p:cNvSpPr txBox="1"/>
          <p:nvPr/>
        </p:nvSpPr>
        <p:spPr>
          <a:xfrm>
            <a:off x="7737790" y="6308209"/>
            <a:ext cx="2799805" cy="369332"/>
          </a:xfrm>
          <a:prstGeom prst="rect">
            <a:avLst/>
          </a:prstGeom>
          <a:noFill/>
        </p:spPr>
        <p:txBody>
          <a:bodyPr wrap="none" rtlCol="0">
            <a:spAutoFit/>
          </a:bodyPr>
          <a:lstStyle/>
          <a:p>
            <a:r>
              <a:rPr lang="en-US" dirty="0"/>
              <a:t>Image courtesy of </a:t>
            </a:r>
            <a:r>
              <a:rPr lang="en-US" dirty="0" err="1"/>
              <a:t>Testim</a:t>
            </a:r>
            <a:endParaRPr lang="en-US" dirty="0"/>
          </a:p>
        </p:txBody>
      </p:sp>
    </p:spTree>
    <p:extLst>
      <p:ext uri="{BB962C8B-B14F-4D97-AF65-F5344CB8AC3E}">
        <p14:creationId xmlns:p14="http://schemas.microsoft.com/office/powerpoint/2010/main" val="307961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7F33-0E4A-4848-942D-AEC933F1859C}"/>
              </a:ext>
            </a:extLst>
          </p:cNvPr>
          <p:cNvSpPr>
            <a:spLocks noGrp="1"/>
          </p:cNvSpPr>
          <p:nvPr>
            <p:ph type="title"/>
          </p:nvPr>
        </p:nvSpPr>
        <p:spPr/>
        <p:txBody>
          <a:bodyPr/>
          <a:lstStyle/>
          <a:p>
            <a:r>
              <a:rPr lang="en-US" dirty="0"/>
              <a:t>PHASES OF SDLC IN AGILE</a:t>
            </a:r>
          </a:p>
        </p:txBody>
      </p:sp>
      <p:pic>
        <p:nvPicPr>
          <p:cNvPr id="6" name="Content Placeholder 5" descr="Diagram&#10;&#10;Description automatically generated">
            <a:extLst>
              <a:ext uri="{FF2B5EF4-FFF2-40B4-BE49-F238E27FC236}">
                <a16:creationId xmlns:a16="http://schemas.microsoft.com/office/drawing/2014/main" id="{853498D6-7A7A-FF4D-BCFF-9312169B3C7B}"/>
              </a:ext>
            </a:extLst>
          </p:cNvPr>
          <p:cNvPicPr>
            <a:picLocks noGrp="1" noChangeAspect="1"/>
          </p:cNvPicPr>
          <p:nvPr>
            <p:ph idx="1"/>
          </p:nvPr>
        </p:nvPicPr>
        <p:blipFill>
          <a:blip r:embed="rId2"/>
          <a:stretch>
            <a:fillRect/>
          </a:stretch>
        </p:blipFill>
        <p:spPr>
          <a:xfrm>
            <a:off x="6417276" y="2543606"/>
            <a:ext cx="5383426" cy="3832996"/>
          </a:xfrm>
        </p:spPr>
      </p:pic>
      <p:sp>
        <p:nvSpPr>
          <p:cNvPr id="9" name="TextBox 8">
            <a:extLst>
              <a:ext uri="{FF2B5EF4-FFF2-40B4-BE49-F238E27FC236}">
                <a16:creationId xmlns:a16="http://schemas.microsoft.com/office/drawing/2014/main" id="{148DCE10-B678-944B-A343-0A79FE47FDA7}"/>
              </a:ext>
            </a:extLst>
          </p:cNvPr>
          <p:cNvSpPr txBox="1"/>
          <p:nvPr/>
        </p:nvSpPr>
        <p:spPr>
          <a:xfrm>
            <a:off x="7824507" y="6308209"/>
            <a:ext cx="2761782" cy="369332"/>
          </a:xfrm>
          <a:prstGeom prst="rect">
            <a:avLst/>
          </a:prstGeom>
          <a:noFill/>
        </p:spPr>
        <p:txBody>
          <a:bodyPr wrap="none" rtlCol="0">
            <a:spAutoFit/>
          </a:bodyPr>
          <a:lstStyle/>
          <a:p>
            <a:r>
              <a:rPr lang="en-US" dirty="0"/>
              <a:t>Image courtesy of SNHU</a:t>
            </a:r>
          </a:p>
        </p:txBody>
      </p:sp>
      <p:graphicFrame>
        <p:nvGraphicFramePr>
          <p:cNvPr id="12" name="TextBox 9">
            <a:extLst>
              <a:ext uri="{FF2B5EF4-FFF2-40B4-BE49-F238E27FC236}">
                <a16:creationId xmlns:a16="http://schemas.microsoft.com/office/drawing/2014/main" id="{ED78F5F8-8606-46B8-AB48-73DA011227C9}"/>
              </a:ext>
            </a:extLst>
          </p:cNvPr>
          <p:cNvGraphicFramePr/>
          <p:nvPr/>
        </p:nvGraphicFramePr>
        <p:xfrm>
          <a:off x="1" y="2520778"/>
          <a:ext cx="6096000" cy="40934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5968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C71BEEF0-CA89-4AEF-A492-1D96800D7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FD64A815-B181-455B-94F4-BE4ABF310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19" y="0"/>
            <a:ext cx="608885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1F5531-1863-6642-B01C-C9BCA7051AE0}"/>
              </a:ext>
            </a:extLst>
          </p:cNvPr>
          <p:cNvSpPr>
            <a:spLocks noGrp="1"/>
          </p:cNvSpPr>
          <p:nvPr>
            <p:ph type="title"/>
          </p:nvPr>
        </p:nvSpPr>
        <p:spPr>
          <a:xfrm>
            <a:off x="484552" y="709683"/>
            <a:ext cx="5138326" cy="5467279"/>
          </a:xfrm>
        </p:spPr>
        <p:txBody>
          <a:bodyPr anchor="ctr">
            <a:normAutofit/>
          </a:bodyPr>
          <a:lstStyle/>
          <a:p>
            <a:r>
              <a:rPr lang="en-US" dirty="0"/>
              <a:t>PLANNING</a:t>
            </a:r>
          </a:p>
        </p:txBody>
      </p:sp>
      <p:sp>
        <p:nvSpPr>
          <p:cNvPr id="3" name="Content Placeholder 2">
            <a:extLst>
              <a:ext uri="{FF2B5EF4-FFF2-40B4-BE49-F238E27FC236}">
                <a16:creationId xmlns:a16="http://schemas.microsoft.com/office/drawing/2014/main" id="{C08F731C-E8E3-3F4C-AA13-C0F7559D3E69}"/>
              </a:ext>
            </a:extLst>
          </p:cNvPr>
          <p:cNvSpPr>
            <a:spLocks noGrp="1"/>
          </p:cNvSpPr>
          <p:nvPr>
            <p:ph idx="1"/>
          </p:nvPr>
        </p:nvSpPr>
        <p:spPr>
          <a:xfrm>
            <a:off x="6400800" y="709683"/>
            <a:ext cx="4953000" cy="5467279"/>
          </a:xfrm>
        </p:spPr>
        <p:txBody>
          <a:bodyPr anchor="ctr">
            <a:normAutofit/>
          </a:bodyPr>
          <a:lstStyle/>
          <a:p>
            <a:pPr marL="342900" indent="-342900">
              <a:lnSpc>
                <a:spcPct val="110000"/>
              </a:lnSpc>
              <a:buFont typeface="Arial" panose="020B0604020202020204" pitchFamily="34" charset="0"/>
              <a:buChar char="•"/>
            </a:pPr>
            <a:r>
              <a:rPr lang="en-US" sz="1700"/>
              <a:t>Planning in agile methodology includes meeting the client to gather requirements.</a:t>
            </a:r>
          </a:p>
          <a:p>
            <a:pPr marL="342900" indent="-342900">
              <a:lnSpc>
                <a:spcPct val="110000"/>
              </a:lnSpc>
              <a:buFont typeface="Arial" panose="020B0604020202020204" pitchFamily="34" charset="0"/>
              <a:buChar char="•"/>
            </a:pPr>
            <a:r>
              <a:rPr lang="en-US" sz="1700"/>
              <a:t>From gathering the client requirements, user stories are then made by the Product Owner and put on the board in order of priority, with the user story with the highest level of priority going on the top of the board.  </a:t>
            </a:r>
          </a:p>
          <a:p>
            <a:pPr marL="342900" indent="-342900">
              <a:lnSpc>
                <a:spcPct val="110000"/>
              </a:lnSpc>
              <a:buFont typeface="Arial" panose="020B0604020202020204" pitchFamily="34" charset="0"/>
              <a:buChar char="•"/>
            </a:pPr>
            <a:r>
              <a:rPr lang="en-US" sz="1700"/>
              <a:t>The user stories on the product backlog part board will also go under grooming from the Product Owner.  </a:t>
            </a:r>
          </a:p>
          <a:p>
            <a:pPr marL="342900" indent="-342900">
              <a:lnSpc>
                <a:spcPct val="110000"/>
              </a:lnSpc>
              <a:buFont typeface="Arial" panose="020B0604020202020204" pitchFamily="34" charset="0"/>
              <a:buChar char="•"/>
            </a:pPr>
            <a:r>
              <a:rPr lang="en-US" sz="1700"/>
              <a:t>Planning also includes deferring planning decisions until the </a:t>
            </a:r>
            <a:r>
              <a:rPr lang="en-US" sz="1700" err="1"/>
              <a:t>lattest</a:t>
            </a:r>
            <a:r>
              <a:rPr lang="en-US" sz="1700"/>
              <a:t> point in time a decision can be made without impacting the outcome of the project (Cobb, 2015).</a:t>
            </a:r>
          </a:p>
          <a:p>
            <a:pPr marL="342900" indent="-342900">
              <a:lnSpc>
                <a:spcPct val="110000"/>
              </a:lnSpc>
              <a:buFont typeface="Arial" panose="020B0604020202020204" pitchFamily="34" charset="0"/>
              <a:buChar char="•"/>
            </a:pPr>
            <a:r>
              <a:rPr lang="en-US" sz="1700"/>
              <a:t>Planning in agile helps to reduce the level of uncertainty in the project (Cobb, 2015). </a:t>
            </a:r>
          </a:p>
          <a:p>
            <a:pPr marL="342900" indent="-342900">
              <a:lnSpc>
                <a:spcPct val="110000"/>
              </a:lnSpc>
              <a:buFont typeface="Arial" panose="020B0604020202020204" pitchFamily="34" charset="0"/>
              <a:buChar char="•"/>
            </a:pPr>
            <a:endParaRPr lang="en-US" sz="1700"/>
          </a:p>
        </p:txBody>
      </p:sp>
    </p:spTree>
    <p:extLst>
      <p:ext uri="{BB962C8B-B14F-4D97-AF65-F5344CB8AC3E}">
        <p14:creationId xmlns:p14="http://schemas.microsoft.com/office/powerpoint/2010/main" val="3688666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id="{C71BEEF0-CA89-4AEF-A492-1D96800D7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6">
            <a:extLst>
              <a:ext uri="{FF2B5EF4-FFF2-40B4-BE49-F238E27FC236}">
                <a16:creationId xmlns:a16="http://schemas.microsoft.com/office/drawing/2014/main" id="{FD64A815-B181-455B-94F4-BE4ABF310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19" y="0"/>
            <a:ext cx="608885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B7EDB1-D67D-E542-A34F-C7D5763A25C5}"/>
              </a:ext>
            </a:extLst>
          </p:cNvPr>
          <p:cNvSpPr>
            <a:spLocks noGrp="1"/>
          </p:cNvSpPr>
          <p:nvPr>
            <p:ph type="title"/>
          </p:nvPr>
        </p:nvSpPr>
        <p:spPr>
          <a:xfrm>
            <a:off x="484552" y="709683"/>
            <a:ext cx="5138326" cy="5467279"/>
          </a:xfrm>
        </p:spPr>
        <p:txBody>
          <a:bodyPr anchor="ctr">
            <a:normAutofit/>
          </a:bodyPr>
          <a:lstStyle/>
          <a:p>
            <a:r>
              <a:rPr lang="en-US" dirty="0"/>
              <a:t>DESIGNING</a:t>
            </a:r>
          </a:p>
        </p:txBody>
      </p:sp>
      <p:sp>
        <p:nvSpPr>
          <p:cNvPr id="3" name="Content Placeholder 2">
            <a:extLst>
              <a:ext uri="{FF2B5EF4-FFF2-40B4-BE49-F238E27FC236}">
                <a16:creationId xmlns:a16="http://schemas.microsoft.com/office/drawing/2014/main" id="{E2F87D86-4616-4D4B-9079-9E264B2B650B}"/>
              </a:ext>
            </a:extLst>
          </p:cNvPr>
          <p:cNvSpPr>
            <a:spLocks noGrp="1"/>
          </p:cNvSpPr>
          <p:nvPr>
            <p:ph idx="1"/>
          </p:nvPr>
        </p:nvSpPr>
        <p:spPr>
          <a:xfrm>
            <a:off x="6400800" y="709683"/>
            <a:ext cx="4953000" cy="5467279"/>
          </a:xfrm>
        </p:spPr>
        <p:txBody>
          <a:bodyPr anchor="ctr">
            <a:normAutofit/>
          </a:bodyPr>
          <a:lstStyle/>
          <a:p>
            <a:pPr marL="342900" indent="-342900">
              <a:lnSpc>
                <a:spcPct val="110000"/>
              </a:lnSpc>
              <a:buFont typeface="Arial" panose="020B0604020202020204" pitchFamily="34" charset="0"/>
              <a:buChar char="•"/>
            </a:pPr>
            <a:r>
              <a:rPr lang="en-US" sz="1700"/>
              <a:t>Designing is where multiple approaches are brought to the clients and/or stakeholders, as well as the rest of the development team</a:t>
            </a:r>
          </a:p>
          <a:p>
            <a:pPr marL="342900" indent="-342900">
              <a:lnSpc>
                <a:spcPct val="110000"/>
              </a:lnSpc>
              <a:buFont typeface="Arial" panose="020B0604020202020204" pitchFamily="34" charset="0"/>
              <a:buChar char="•"/>
            </a:pPr>
            <a:r>
              <a:rPr lang="en-US" sz="1700"/>
              <a:t>After these meetings, the discussions are then documented within a Design Document Specification (DDS) (SDLC Tutorial)</a:t>
            </a:r>
          </a:p>
          <a:p>
            <a:pPr marL="342900" indent="-342900">
              <a:lnSpc>
                <a:spcPct val="110000"/>
              </a:lnSpc>
              <a:buFont typeface="Arial" panose="020B0604020202020204" pitchFamily="34" charset="0"/>
              <a:buChar char="•"/>
            </a:pPr>
            <a:r>
              <a:rPr lang="en-US" sz="1700"/>
              <a:t>The DDS is then brought the to stakeholders for review and they choose the design approach that fits best on various parameters, such as budget and time constraints (SDLC Tutorial)</a:t>
            </a:r>
          </a:p>
          <a:p>
            <a:pPr marL="342900" indent="-342900">
              <a:lnSpc>
                <a:spcPct val="110000"/>
              </a:lnSpc>
              <a:buFont typeface="Arial" panose="020B0604020202020204" pitchFamily="34" charset="0"/>
              <a:buChar char="•"/>
            </a:pPr>
            <a:r>
              <a:rPr lang="en-US" sz="1700"/>
              <a:t>In the DDS, the architecture and design of all modules should be defined with the minutest of details in the DDS (SDLC Tutorial)</a:t>
            </a:r>
          </a:p>
          <a:p>
            <a:pPr marL="342900" indent="-342900">
              <a:lnSpc>
                <a:spcPct val="110000"/>
              </a:lnSpc>
              <a:buFont typeface="Arial" panose="020B0604020202020204" pitchFamily="34" charset="0"/>
              <a:buChar char="•"/>
            </a:pPr>
            <a:endParaRPr lang="en-US" sz="1700"/>
          </a:p>
          <a:p>
            <a:pPr>
              <a:lnSpc>
                <a:spcPct val="110000"/>
              </a:lnSpc>
            </a:pPr>
            <a:endParaRPr lang="en-US" sz="1700"/>
          </a:p>
        </p:txBody>
      </p:sp>
    </p:spTree>
    <p:extLst>
      <p:ext uri="{BB962C8B-B14F-4D97-AF65-F5344CB8AC3E}">
        <p14:creationId xmlns:p14="http://schemas.microsoft.com/office/powerpoint/2010/main" val="2131997103"/>
      </p:ext>
    </p:extLst>
  </p:cSld>
  <p:clrMapOvr>
    <a:masterClrMapping/>
  </p:clrMapOvr>
</p:sld>
</file>

<file path=ppt/theme/theme1.xml><?xml version="1.0" encoding="utf-8"?>
<a:theme xmlns:a="http://schemas.openxmlformats.org/drawingml/2006/main" name="MatrixVTI">
  <a:themeElements>
    <a:clrScheme name="AnalogousFromDarkSeedLeftStep">
      <a:dk1>
        <a:srgbClr val="000000"/>
      </a:dk1>
      <a:lt1>
        <a:srgbClr val="FFFFFF"/>
      </a:lt1>
      <a:dk2>
        <a:srgbClr val="1B302C"/>
      </a:dk2>
      <a:lt2>
        <a:srgbClr val="F0F3F2"/>
      </a:lt2>
      <a:accent1>
        <a:srgbClr val="C34D6C"/>
      </a:accent1>
      <a:accent2>
        <a:srgbClr val="B13B8C"/>
      </a:accent2>
      <a:accent3>
        <a:srgbClr val="B74DC3"/>
      </a:accent3>
      <a:accent4>
        <a:srgbClr val="753DB2"/>
      </a:accent4>
      <a:accent5>
        <a:srgbClr val="554DC3"/>
      </a:accent5>
      <a:accent6>
        <a:srgbClr val="3B64B1"/>
      </a:accent6>
      <a:hlink>
        <a:srgbClr val="5D3FBF"/>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docProps/app.xml><?xml version="1.0" encoding="utf-8"?>
<Properties xmlns="http://schemas.openxmlformats.org/officeDocument/2006/extended-properties" xmlns:vt="http://schemas.openxmlformats.org/officeDocument/2006/docPropsVTypes">
  <TotalTime>1784</TotalTime>
  <Words>1700</Words>
  <Application>Microsoft Macintosh PowerPoint</Application>
  <PresentationFormat>Widescreen</PresentationFormat>
  <Paragraphs>108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Avenir Next LT Pro</vt:lpstr>
      <vt:lpstr>Bahnschrift</vt:lpstr>
      <vt:lpstr>MatrixVTI</vt:lpstr>
      <vt:lpstr>AGILE PRESENTATION</vt:lpstr>
      <vt:lpstr>ROLES OF THE SCRUM TEAM</vt:lpstr>
      <vt:lpstr>PRODUCT OWNER</vt:lpstr>
      <vt:lpstr>SCRUM MASTER</vt:lpstr>
      <vt:lpstr>DEVELOPERS</vt:lpstr>
      <vt:lpstr>TESTER</vt:lpstr>
      <vt:lpstr>PHASES OF SDLC IN AGILE</vt:lpstr>
      <vt:lpstr>PLANNING</vt:lpstr>
      <vt:lpstr>DESIGNING</vt:lpstr>
      <vt:lpstr>DEVELOPING</vt:lpstr>
      <vt:lpstr>TESTING</vt:lpstr>
      <vt:lpstr>DEPLOYMENT</vt:lpstr>
      <vt:lpstr>REVIEW</vt:lpstr>
      <vt:lpstr>LAUNCH</vt:lpstr>
      <vt:lpstr>AGILE VS. WATERFALL  APPROACH</vt:lpstr>
      <vt:lpstr>FACTORS TO CONSIDER WHEN CHOOSING AGILE OR WATERFALL METHOD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Shelt, David</dc:creator>
  <cp:lastModifiedBy>Shelt, David</cp:lastModifiedBy>
  <cp:revision>2</cp:revision>
  <dcterms:created xsi:type="dcterms:W3CDTF">2021-12-10T15:46:39Z</dcterms:created>
  <dcterms:modified xsi:type="dcterms:W3CDTF">2021-12-11T21:31:17Z</dcterms:modified>
</cp:coreProperties>
</file>