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
  </p:notesMasterIdLst>
  <p:handoutMasterIdLst>
    <p:handoutMasterId r:id="rId4"/>
  </p:handoutMasterIdLst>
  <p:sldIdLst>
    <p:sldId id="260" r:id="rId2"/>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554"/>
    <a:srgbClr val="C7D5ED"/>
    <a:srgbClr val="F6F8FC"/>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90" autoAdjust="0"/>
    <p:restoredTop sz="95684" autoAdjust="0"/>
  </p:normalViewPr>
  <p:slideViewPr>
    <p:cSldViewPr snapToGrid="0" snapToObjects="1" showGuides="1">
      <p:cViewPr varScale="1">
        <p:scale>
          <a:sx n="12" d="100"/>
          <a:sy n="12" d="100"/>
        </p:scale>
        <p:origin x="193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88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4/30/2024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hyperlink" Target="https://data.cityofnewyork.us/Public-Safety/NYPD-Arrests-Data-Historic-/8h9b-rp9u/about_data" TargetMode="External"/><Relationship Id="rId3" Type="http://schemas.openxmlformats.org/officeDocument/2006/relationships/hyperlink" Target="https://www.citypopulation.de/en/usa/newyorkcity/" TargetMode="External"/><Relationship Id="rId7" Type="http://schemas.openxmlformats.org/officeDocument/2006/relationships/image" Target="../media/image12.png"/><Relationship Id="rId2" Type="http://schemas.openxmlformats.org/officeDocument/2006/relationships/hyperlink" Target="https://data.cityofnewyork.us/Public-Safety/NYPD-Complaint-Data-Historic/qgea-i56i/about_data" TargetMode="External"/><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8D69A064-A0D1-665F-70D6-8AA95B961958}"/>
              </a:ext>
            </a:extLst>
          </p:cNvPr>
          <p:cNvSpPr/>
          <p:nvPr userDrawn="1"/>
        </p:nvSpPr>
        <p:spPr>
          <a:xfrm>
            <a:off x="22113240" y="10689467"/>
            <a:ext cx="6949440" cy="5727031"/>
          </a:xfrm>
          <a:prstGeom prst="round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Top Corners Rounded 67">
            <a:extLst>
              <a:ext uri="{FF2B5EF4-FFF2-40B4-BE49-F238E27FC236}">
                <a16:creationId xmlns:a16="http://schemas.microsoft.com/office/drawing/2014/main" id="{143576DD-AC18-D5ED-7783-33FCBC53EAC9}"/>
              </a:ext>
            </a:extLst>
          </p:cNvPr>
          <p:cNvSpPr/>
          <p:nvPr userDrawn="1"/>
        </p:nvSpPr>
        <p:spPr>
          <a:xfrm>
            <a:off x="22313824" y="2449272"/>
            <a:ext cx="6715423" cy="4686154"/>
          </a:xfrm>
          <a:prstGeom prst="round2Same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Top Corners Rounded 66">
            <a:extLst>
              <a:ext uri="{FF2B5EF4-FFF2-40B4-BE49-F238E27FC236}">
                <a16:creationId xmlns:a16="http://schemas.microsoft.com/office/drawing/2014/main" id="{A94B7491-C78E-D369-44EF-3CA87324095A}"/>
              </a:ext>
            </a:extLst>
          </p:cNvPr>
          <p:cNvSpPr/>
          <p:nvPr userDrawn="1"/>
        </p:nvSpPr>
        <p:spPr>
          <a:xfrm>
            <a:off x="17525415" y="2449274"/>
            <a:ext cx="4731310" cy="4686152"/>
          </a:xfrm>
          <a:prstGeom prst="round2Same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D8956495-09D2-4477-C7AE-44EE2435B3AE}"/>
              </a:ext>
            </a:extLst>
          </p:cNvPr>
          <p:cNvSpPr/>
          <p:nvPr userDrawn="1"/>
        </p:nvSpPr>
        <p:spPr>
          <a:xfrm>
            <a:off x="14188345" y="11362058"/>
            <a:ext cx="7684444" cy="1958741"/>
          </a:xfrm>
          <a:prstGeom prst="round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Top Corners Rounded 41">
            <a:extLst>
              <a:ext uri="{FF2B5EF4-FFF2-40B4-BE49-F238E27FC236}">
                <a16:creationId xmlns:a16="http://schemas.microsoft.com/office/drawing/2014/main" id="{CDE7C0AD-6CAA-6C61-9F88-66A49FCE7DF8}"/>
              </a:ext>
            </a:extLst>
          </p:cNvPr>
          <p:cNvSpPr/>
          <p:nvPr userDrawn="1"/>
        </p:nvSpPr>
        <p:spPr>
          <a:xfrm>
            <a:off x="7147560" y="2449273"/>
            <a:ext cx="6949440" cy="14009927"/>
          </a:xfrm>
          <a:prstGeom prst="round2Same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bg1"/>
              </a:solidFill>
            </a:endParaRPr>
          </a:p>
        </p:txBody>
      </p:sp>
      <p:sp>
        <p:nvSpPr>
          <p:cNvPr id="40" name="Rectangle: Top Corners Rounded 39">
            <a:extLst>
              <a:ext uri="{FF2B5EF4-FFF2-40B4-BE49-F238E27FC236}">
                <a16:creationId xmlns:a16="http://schemas.microsoft.com/office/drawing/2014/main" id="{403D5280-AEE3-C912-3F5E-CC5229CF012A}"/>
              </a:ext>
            </a:extLst>
          </p:cNvPr>
          <p:cNvSpPr/>
          <p:nvPr userDrawn="1"/>
        </p:nvSpPr>
        <p:spPr>
          <a:xfrm>
            <a:off x="106679" y="2449273"/>
            <a:ext cx="6949440" cy="6457310"/>
          </a:xfrm>
          <a:prstGeom prst="round2Same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896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1003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Danielle Shelton</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7292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24" name="TextBox 23">
            <a:extLst>
              <a:ext uri="{FF2B5EF4-FFF2-40B4-BE49-F238E27FC236}">
                <a16:creationId xmlns:a16="http://schemas.microsoft.com/office/drawing/2014/main" id="{E170D0C6-04F6-64FD-BEAB-413F300B397C}"/>
              </a:ext>
            </a:extLst>
          </p:cNvPr>
          <p:cNvSpPr txBox="1"/>
          <p:nvPr userDrawn="1"/>
        </p:nvSpPr>
        <p:spPr>
          <a:xfrm>
            <a:off x="190307" y="2461092"/>
            <a:ext cx="6858000" cy="6175024"/>
          </a:xfrm>
          <a:prstGeom prst="rect">
            <a:avLst/>
          </a:prstGeom>
          <a:noFill/>
          <a:ln>
            <a:noFill/>
          </a:ln>
        </p:spPr>
        <p:txBody>
          <a:bodyPr wrap="square" rtlCol="0">
            <a:spAutoFit/>
          </a:bodyPr>
          <a:lstStyle/>
          <a:p>
            <a:pPr marL="0" marR="0" lvl="0" indent="0" algn="ctr" defTabSz="1820689" rtl="0" eaLnBrk="1" fontAlgn="auto" latinLnBrk="0" hangingPunct="1">
              <a:lnSpc>
                <a:spcPct val="100000"/>
              </a:lnSpc>
              <a:spcBef>
                <a:spcPts val="600"/>
              </a:spcBef>
              <a:spcAft>
                <a:spcPts val="1200"/>
              </a:spcAft>
              <a:buClrTx/>
              <a:buSzTx/>
              <a:buFont typeface="Arial" pitchFamily="34" charset="0"/>
              <a:buNone/>
              <a:tabLst/>
              <a:defRPr/>
            </a:pPr>
            <a:r>
              <a:rPr lang="en-US" sz="2000" b="1" u="sng" dirty="0">
                <a:latin typeface="Aptos" panose="020B0004020202020204" pitchFamily="34" charset="0"/>
              </a:rPr>
              <a:t>INTRODUCTION</a:t>
            </a:r>
          </a:p>
          <a:p>
            <a:pPr marL="0" marR="0">
              <a:lnSpc>
                <a:spcPct val="107000"/>
              </a:lnSpc>
              <a:spcBef>
                <a:spcPts val="0"/>
              </a:spcBef>
              <a:spcAft>
                <a:spcPts val="600"/>
              </a:spcAft>
            </a:pPr>
            <a:r>
              <a:rPr lang="en-US" sz="1900" kern="100" dirty="0">
                <a:effectLst/>
                <a:latin typeface="Aptos" panose="020B0004020202020204" pitchFamily="34" charset="0"/>
                <a:ea typeface="Aptos" panose="020B0004020202020204" pitchFamily="34" charset="0"/>
                <a:cs typeface="Times New Roman" panose="02020603050405020304" pitchFamily="18" charset="0"/>
              </a:rPr>
              <a:t>New York City is the most populated city in the United States:</a:t>
            </a: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1900" kern="100" dirty="0">
                <a:effectLst/>
                <a:latin typeface="Aptos" panose="020B0004020202020204" pitchFamily="34" charset="0"/>
                <a:ea typeface="Aptos" panose="020B0004020202020204" pitchFamily="34" charset="0"/>
                <a:cs typeface="Times New Roman" panose="02020603050405020304" pitchFamily="18" charset="0"/>
              </a:rPr>
              <a:t>8.34 million residents, April 2022.</a:t>
            </a: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1900" kern="100" dirty="0">
                <a:effectLst/>
                <a:latin typeface="Aptos" panose="020B0004020202020204" pitchFamily="34" charset="0"/>
                <a:ea typeface="Aptos" panose="020B0004020202020204" pitchFamily="34" charset="0"/>
                <a:cs typeface="Times New Roman" panose="02020603050405020304" pitchFamily="18" charset="0"/>
              </a:rPr>
              <a:t>Appr. 1 million commuters daily.</a:t>
            </a: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900" kern="100" dirty="0">
                <a:effectLst/>
                <a:latin typeface="Aptos" panose="020B0004020202020204" pitchFamily="34" charset="0"/>
                <a:ea typeface="Aptos" panose="020B0004020202020204" pitchFamily="34" charset="0"/>
                <a:cs typeface="Times New Roman" panose="02020603050405020304" pitchFamily="18" charset="0"/>
              </a:rPr>
              <a:t>Largest police department: 36000 officers, 19000 civilian employees.</a:t>
            </a:r>
          </a:p>
          <a:p>
            <a:pPr marL="0" marR="0">
              <a:lnSpc>
                <a:spcPct val="107000"/>
              </a:lnSpc>
              <a:spcBef>
                <a:spcPts val="0"/>
              </a:spcBef>
              <a:spcAft>
                <a:spcPts val="600"/>
              </a:spcAft>
            </a:pPr>
            <a:r>
              <a:rPr lang="en-US" sz="1900" kern="100" dirty="0">
                <a:effectLst/>
                <a:latin typeface="Aptos" panose="020B0004020202020204" pitchFamily="34" charset="0"/>
                <a:ea typeface="Aptos" panose="020B0004020202020204" pitchFamily="34" charset="0"/>
                <a:cs typeface="Aptos" panose="020B0004020202020204" pitchFamily="34" charset="0"/>
              </a:rPr>
              <a:t>From 2006 to 2022, there were 8.36 million complaints filed with the NYPD. These complaints include felonies, misdemeanors, and violations that take place across all 5 boroughs in homes, places of worship, on city streets, and in the subways. NYC Open Data has detailed documentation of these complaints allowing anyone to gain a better understanding of crime patterns over time, location, and demographics. For this project, I chose to focus on complaints of crime committed exclusively within subway stations. Due to this, the borough of Staten Island is not included in this research project. Querying the data by Station Name and Borough the initial dataset of 8.36 million complaints was paired down to 182,959 complaints.</a:t>
            </a:r>
            <a:endParaRPr lang="en-US" sz="1900" dirty="0">
              <a:latin typeface="Aptos" panose="020B0004020202020204" pitchFamily="34" charset="0"/>
            </a:endParaRPr>
          </a:p>
          <a:p>
            <a:pPr marL="0" marR="0" lvl="0" indent="0" algn="ctr" defTabSz="2507527" rtl="0" eaLnBrk="1" fontAlgn="auto" latinLnBrk="0" hangingPunct="1">
              <a:lnSpc>
                <a:spcPct val="100000"/>
              </a:lnSpc>
              <a:spcBef>
                <a:spcPts val="0"/>
              </a:spcBef>
              <a:spcAft>
                <a:spcPts val="0"/>
              </a:spcAft>
              <a:buClrTx/>
              <a:buSzTx/>
              <a:buFontTx/>
              <a:buNone/>
              <a:tabLst/>
              <a:defRPr/>
            </a:pPr>
            <a:r>
              <a:rPr lang="en-US" sz="2000" dirty="0">
                <a:latin typeface="Aptos" panose="020B0004020202020204" pitchFamily="34" charset="0"/>
                <a:hlinkClick r:id="rId2"/>
              </a:rPr>
              <a:t>NYPD Complaint Data Historic</a:t>
            </a:r>
            <a:endParaRPr lang="en-US" sz="2000" dirty="0">
              <a:latin typeface="Aptos" panose="020B0004020202020204" pitchFamily="34" charset="0"/>
            </a:endParaRPr>
          </a:p>
        </p:txBody>
      </p:sp>
      <p:sp>
        <p:nvSpPr>
          <p:cNvPr id="5" name="TextBox 4">
            <a:extLst>
              <a:ext uri="{FF2B5EF4-FFF2-40B4-BE49-F238E27FC236}">
                <a16:creationId xmlns:a16="http://schemas.microsoft.com/office/drawing/2014/main" id="{08FA7346-3526-CAE2-45DD-DD1A74BE6980}"/>
              </a:ext>
            </a:extLst>
          </p:cNvPr>
          <p:cNvSpPr txBox="1"/>
          <p:nvPr userDrawn="1"/>
        </p:nvSpPr>
        <p:spPr>
          <a:xfrm>
            <a:off x="7307211" y="2494440"/>
            <a:ext cx="6858000" cy="2938433"/>
          </a:xfrm>
          <a:prstGeom prst="rect">
            <a:avLst/>
          </a:prstGeom>
          <a:noFill/>
          <a:ln>
            <a:noFill/>
          </a:ln>
        </p:spPr>
        <p:txBody>
          <a:bodyPr wrap="square" rtlCol="0">
            <a:spAutoFit/>
          </a:bodyPr>
          <a:lstStyle/>
          <a:p>
            <a:pPr lvl="0" algn="ctr">
              <a:spcAft>
                <a:spcPts val="1200"/>
              </a:spcAft>
            </a:pPr>
            <a:r>
              <a:rPr lang="en-US" sz="2000" b="1" u="sng" dirty="0">
                <a:solidFill>
                  <a:schemeClr val="tx1"/>
                </a:solidFill>
                <a:latin typeface="Aptos" panose="020B0004020202020204" pitchFamily="34" charset="0"/>
              </a:rPr>
              <a:t>OBJECTIVES</a:t>
            </a:r>
          </a:p>
          <a:p>
            <a:pPr marL="0" marR="0">
              <a:lnSpc>
                <a:spcPct val="107000"/>
              </a:lnSpc>
              <a:spcBef>
                <a:spcPts val="0"/>
              </a:spcBef>
              <a:spcAft>
                <a:spcPts val="800"/>
              </a:spcAft>
            </a:pPr>
            <a:r>
              <a:rPr lang="en-US" sz="1900" b="1" kern="100" dirty="0">
                <a:effectLst/>
                <a:latin typeface="Aptos" panose="020B0004020202020204" pitchFamily="34" charset="0"/>
                <a:ea typeface="Aptos" panose="020B0004020202020204" pitchFamily="34" charset="0"/>
                <a:cs typeface="Times New Roman" panose="02020603050405020304" pitchFamily="18" charset="0"/>
              </a:rPr>
              <a:t>1: </a:t>
            </a:r>
            <a:r>
              <a:rPr lang="en-US" sz="1900" kern="100" dirty="0">
                <a:effectLst/>
                <a:latin typeface="Aptos" panose="020B0004020202020204" pitchFamily="34" charset="0"/>
                <a:ea typeface="Aptos" panose="020B0004020202020204" pitchFamily="34" charset="0"/>
                <a:cs typeface="Times New Roman" panose="02020603050405020304" pitchFamily="18" charset="0"/>
              </a:rPr>
              <a:t>Utilize time series analysis to determine patterns in complaints over time before, during, and after COVID-19.</a:t>
            </a:r>
          </a:p>
          <a:p>
            <a:pPr marL="0" marR="0">
              <a:lnSpc>
                <a:spcPct val="107000"/>
              </a:lnSpc>
              <a:spcBef>
                <a:spcPts val="0"/>
              </a:spcBef>
              <a:spcAft>
                <a:spcPts val="800"/>
              </a:spcAft>
            </a:pPr>
            <a:r>
              <a:rPr lang="en-US" sz="1900" b="1" kern="100" dirty="0">
                <a:effectLst/>
                <a:latin typeface="Aptos" panose="020B0004020202020204" pitchFamily="34" charset="0"/>
                <a:ea typeface="Aptos" panose="020B0004020202020204" pitchFamily="34" charset="0"/>
                <a:cs typeface="Times New Roman" panose="02020603050405020304" pitchFamily="18" charset="0"/>
              </a:rPr>
              <a:t>2: </a:t>
            </a:r>
            <a:r>
              <a:rPr lang="en-US" sz="1900" kern="100" dirty="0">
                <a:effectLst/>
                <a:latin typeface="Aptos" panose="020B0004020202020204" pitchFamily="34" charset="0"/>
                <a:ea typeface="Aptos" panose="020B0004020202020204" pitchFamily="34" charset="0"/>
                <a:cs typeface="Times New Roman" panose="02020603050405020304" pitchFamily="18" charset="0"/>
              </a:rPr>
              <a:t>Review geographic data to determine complaint patterns and their level of offense in relation to location.</a:t>
            </a:r>
          </a:p>
          <a:p>
            <a:pPr marL="0" marR="0">
              <a:lnSpc>
                <a:spcPct val="107000"/>
              </a:lnSpc>
              <a:spcBef>
                <a:spcPts val="0"/>
              </a:spcBef>
              <a:spcAft>
                <a:spcPts val="800"/>
              </a:spcAft>
            </a:pPr>
            <a:r>
              <a:rPr lang="en-US" sz="1900" b="1" kern="100" dirty="0">
                <a:effectLst/>
                <a:latin typeface="Aptos" panose="020B0004020202020204" pitchFamily="34" charset="0"/>
                <a:ea typeface="Aptos" panose="020B0004020202020204" pitchFamily="34" charset="0"/>
                <a:cs typeface="Times New Roman" panose="02020603050405020304" pitchFamily="18" charset="0"/>
              </a:rPr>
              <a:t>3: </a:t>
            </a:r>
            <a:r>
              <a:rPr lang="en-US" sz="1900" kern="100" dirty="0">
                <a:effectLst/>
                <a:latin typeface="Aptos" panose="020B0004020202020204" pitchFamily="34" charset="0"/>
                <a:ea typeface="Aptos" panose="020B0004020202020204" pitchFamily="34" charset="0"/>
                <a:cs typeface="Times New Roman" panose="02020603050405020304" pitchFamily="18" charset="0"/>
              </a:rPr>
              <a:t>Review the demographics of alleged suspects and victims in the complaints compared to the demographics of the city and individual boroughs.</a:t>
            </a:r>
            <a:endParaRPr lang="en-US" sz="1900" b="1" u="sng" dirty="0">
              <a:solidFill>
                <a:schemeClr val="tx1"/>
              </a:solidFill>
              <a:latin typeface="Aptos" panose="020B0004020202020204" pitchFamily="34" charset="0"/>
            </a:endParaRPr>
          </a:p>
        </p:txBody>
      </p:sp>
      <p:sp>
        <p:nvSpPr>
          <p:cNvPr id="7" name="TextBox 6">
            <a:extLst>
              <a:ext uri="{FF2B5EF4-FFF2-40B4-BE49-F238E27FC236}">
                <a16:creationId xmlns:a16="http://schemas.microsoft.com/office/drawing/2014/main" id="{EC199FF3-5CDD-3B63-DC2B-2B901928F811}"/>
              </a:ext>
            </a:extLst>
          </p:cNvPr>
          <p:cNvSpPr txBox="1"/>
          <p:nvPr userDrawn="1"/>
        </p:nvSpPr>
        <p:spPr>
          <a:xfrm>
            <a:off x="7248971" y="13961850"/>
            <a:ext cx="6858000" cy="2497350"/>
          </a:xfrm>
          <a:prstGeom prst="rect">
            <a:avLst/>
          </a:prstGeom>
          <a:noFill/>
          <a:ln>
            <a:noFill/>
          </a:ln>
        </p:spPr>
        <p:txBody>
          <a:bodyPr wrap="square">
            <a:spAutoFit/>
          </a:bodyPr>
          <a:lstStyle/>
          <a:p>
            <a:pPr marL="0" marR="0" lvl="0" indent="0" algn="ctr" defTabSz="2507527" rtl="0" eaLnBrk="1" fontAlgn="auto" latinLnBrk="0" hangingPunct="1">
              <a:lnSpc>
                <a:spcPct val="100000"/>
              </a:lnSpc>
              <a:spcBef>
                <a:spcPts val="0"/>
              </a:spcBef>
              <a:spcAft>
                <a:spcPts val="600"/>
              </a:spcAft>
              <a:buClrTx/>
              <a:buSzTx/>
              <a:buFontTx/>
              <a:buNone/>
              <a:tabLst/>
              <a:defRPr/>
            </a:pPr>
            <a:r>
              <a:rPr lang="en-US" sz="2000" b="1" u="sng" dirty="0">
                <a:latin typeface="Aptos" panose="020B0004020202020204" pitchFamily="34" charset="0"/>
              </a:rPr>
              <a:t>METHODS</a:t>
            </a:r>
          </a:p>
          <a:p>
            <a:pPr marL="0" marR="0">
              <a:lnSpc>
                <a:spcPct val="107000"/>
              </a:lnSpc>
              <a:spcBef>
                <a:spcPts val="0"/>
              </a:spcBef>
              <a:spcAft>
                <a:spcPts val="600"/>
              </a:spcAft>
            </a:pPr>
            <a:r>
              <a:rPr lang="en-US" sz="1900" b="1" kern="100" dirty="0">
                <a:effectLst/>
                <a:latin typeface="Aptos" panose="020B0004020202020204" pitchFamily="34" charset="0"/>
                <a:ea typeface="Aptos" panose="020B0004020202020204" pitchFamily="34" charset="0"/>
                <a:cs typeface="Times New Roman" panose="02020603050405020304" pitchFamily="18" charset="0"/>
              </a:rPr>
              <a:t>1: </a:t>
            </a:r>
            <a:r>
              <a:rPr lang="en-US" sz="1900" kern="100" dirty="0">
                <a:effectLst/>
                <a:latin typeface="Aptos" panose="020B0004020202020204" pitchFamily="34" charset="0"/>
                <a:ea typeface="Aptos" panose="020B0004020202020204" pitchFamily="34" charset="0"/>
                <a:cs typeface="Times New Roman" panose="02020603050405020304" pitchFamily="18" charset="0"/>
              </a:rPr>
              <a:t>time series analysis using ARIMA (autoregressive integrated moving average) modeling and XGBoost.</a:t>
            </a:r>
          </a:p>
          <a:p>
            <a:pPr marL="0" marR="0">
              <a:lnSpc>
                <a:spcPct val="107000"/>
              </a:lnSpc>
              <a:spcBef>
                <a:spcPts val="0"/>
              </a:spcBef>
              <a:spcAft>
                <a:spcPts val="600"/>
              </a:spcAft>
            </a:pPr>
            <a:r>
              <a:rPr lang="en-US" sz="1900" b="1" kern="100" dirty="0">
                <a:effectLst/>
                <a:latin typeface="Aptos" panose="020B0004020202020204" pitchFamily="34" charset="0"/>
                <a:ea typeface="Aptos" panose="020B0004020202020204" pitchFamily="34" charset="0"/>
                <a:cs typeface="Times New Roman" panose="02020603050405020304" pitchFamily="18" charset="0"/>
              </a:rPr>
              <a:t>2: </a:t>
            </a:r>
            <a:r>
              <a:rPr lang="en-US" sz="1900" kern="100" dirty="0">
                <a:effectLst/>
                <a:latin typeface="Aptos" panose="020B0004020202020204" pitchFamily="34" charset="0"/>
                <a:ea typeface="Aptos" panose="020B0004020202020204" pitchFamily="34" charset="0"/>
                <a:cs typeface="Times New Roman" panose="02020603050405020304" pitchFamily="18" charset="0"/>
              </a:rPr>
              <a:t>Logistic Regression, Bernoulli Naïve-Bayes, and Gaussian Naïve-Bayes </a:t>
            </a:r>
          </a:p>
          <a:p>
            <a:pPr marL="0" marR="0">
              <a:lnSpc>
                <a:spcPct val="107000"/>
              </a:lnSpc>
              <a:spcBef>
                <a:spcPts val="0"/>
              </a:spcBef>
              <a:spcAft>
                <a:spcPts val="800"/>
              </a:spcAft>
            </a:pPr>
            <a:r>
              <a:rPr lang="en-US" sz="1900" b="1" kern="100" dirty="0">
                <a:effectLst/>
                <a:latin typeface="Aptos" panose="020B0004020202020204" pitchFamily="34" charset="0"/>
                <a:ea typeface="Aptos" panose="020B0004020202020204" pitchFamily="34" charset="0"/>
                <a:cs typeface="Times New Roman" panose="02020603050405020304" pitchFamily="18" charset="0"/>
              </a:rPr>
              <a:t>3: </a:t>
            </a:r>
            <a:r>
              <a:rPr lang="en-US" sz="1900" kern="100" dirty="0">
                <a:effectLst/>
                <a:latin typeface="Aptos" panose="020B0004020202020204" pitchFamily="34" charset="0"/>
                <a:ea typeface="Aptos" panose="020B0004020202020204" pitchFamily="34" charset="0"/>
                <a:cs typeface="Times New Roman" panose="02020603050405020304" pitchFamily="18" charset="0"/>
              </a:rPr>
              <a:t>Exploratory Data Analysis and compilation of data</a:t>
            </a:r>
            <a:r>
              <a:rPr lang="en-US" sz="1900" kern="100" baseline="0" dirty="0">
                <a:effectLst/>
                <a:latin typeface="Aptos" panose="020B0004020202020204" pitchFamily="34" charset="0"/>
                <a:ea typeface="Aptos" panose="020B0004020202020204" pitchFamily="34" charset="0"/>
                <a:cs typeface="Times New Roman" panose="02020603050405020304" pitchFamily="18" charset="0"/>
              </a:rPr>
              <a:t> found online</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6D86EFCA-6018-0DBE-CE3F-49F97309359B}"/>
              </a:ext>
            </a:extLst>
          </p:cNvPr>
          <p:cNvSpPr txBox="1"/>
          <p:nvPr userDrawn="1"/>
        </p:nvSpPr>
        <p:spPr>
          <a:xfrm>
            <a:off x="7267550" y="5460421"/>
            <a:ext cx="6858000" cy="7990136"/>
          </a:xfrm>
          <a:prstGeom prst="rect">
            <a:avLst/>
          </a:prstGeom>
          <a:noFill/>
          <a:ln>
            <a:noFill/>
          </a:ln>
        </p:spPr>
        <p:txBody>
          <a:bodyPr wrap="square" rtlCol="0">
            <a:spAutoFit/>
          </a:bodyPr>
          <a:lstStyle/>
          <a:p>
            <a:pPr algn="ctr">
              <a:spcAft>
                <a:spcPts val="1200"/>
              </a:spcAft>
            </a:pPr>
            <a:r>
              <a:rPr lang="en-US" sz="2000" b="1" u="sng" dirty="0">
                <a:latin typeface="Aptos" panose="020B0004020202020204" pitchFamily="34" charset="0"/>
              </a:rPr>
              <a:t>LITERATURE REVIEW</a:t>
            </a:r>
          </a:p>
          <a:p>
            <a:pPr marL="0" marR="0">
              <a:lnSpc>
                <a:spcPct val="107000"/>
              </a:lnSpc>
              <a:spcBef>
                <a:spcPts val="0"/>
              </a:spcBef>
              <a:spcAft>
                <a:spcPts val="0"/>
              </a:spcAft>
            </a:pPr>
            <a:r>
              <a:rPr lang="en-US" sz="1900" kern="100" dirty="0">
                <a:effectLst/>
                <a:latin typeface="Aptos" panose="020B0004020202020204" pitchFamily="34" charset="0"/>
                <a:ea typeface="Aptos" panose="020B0004020202020204" pitchFamily="34" charset="0"/>
                <a:cs typeface="Calibri" panose="020F0502020204030204" pitchFamily="34" charset="0"/>
              </a:rPr>
              <a:t>Before 2020, the NYC population had been on the rise:</a:t>
            </a:r>
          </a:p>
          <a:p>
            <a:pPr marL="342900" marR="0" lvl="0" indent="-342900" algn="l" defTabSz="2507527" rtl="0" eaLnBrk="1" fontAlgn="auto" latinLnBrk="0" hangingPunct="1">
              <a:lnSpc>
                <a:spcPct val="107000"/>
              </a:lnSpc>
              <a:spcBef>
                <a:spcPts val="0"/>
              </a:spcBef>
              <a:spcAft>
                <a:spcPts val="600"/>
              </a:spcAft>
              <a:buClrTx/>
              <a:buSzTx/>
              <a:buFont typeface="Arial" panose="020B0604020202020204" pitchFamily="34" charset="0"/>
              <a:buChar char="•"/>
              <a:tabLst/>
              <a:defRPr/>
            </a:pPr>
            <a:r>
              <a:rPr lang="en-US" sz="1900" kern="100" dirty="0">
                <a:effectLst/>
                <a:latin typeface="Aptos" panose="020B0004020202020204" pitchFamily="34" charset="0"/>
                <a:ea typeface="Aptos" panose="020B0004020202020204" pitchFamily="34" charset="0"/>
                <a:cs typeface="Calibri" panose="020F0502020204030204" pitchFamily="34" charset="0"/>
              </a:rPr>
              <a:t>April 2020, population 8.8 million</a:t>
            </a:r>
          </a:p>
          <a:p>
            <a:pPr marL="0" marR="0">
              <a:lnSpc>
                <a:spcPct val="107000"/>
              </a:lnSpc>
              <a:spcBef>
                <a:spcPts val="0"/>
              </a:spcBef>
              <a:spcAft>
                <a:spcPts val="0"/>
              </a:spcAft>
            </a:pPr>
            <a:r>
              <a:rPr lang="en-US" sz="1900" kern="100" dirty="0">
                <a:effectLst/>
                <a:latin typeface="Aptos" panose="020B0004020202020204" pitchFamily="34" charset="0"/>
                <a:ea typeface="Aptos" panose="020B0004020202020204" pitchFamily="34" charset="0"/>
                <a:cs typeface="Calibri" panose="020F0502020204030204" pitchFamily="34" charset="0"/>
              </a:rPr>
              <a:t>Since COVID-19, the population has fallen off:</a:t>
            </a:r>
          </a:p>
          <a:p>
            <a:pPr marL="285750" marR="0" indent="-285750">
              <a:lnSpc>
                <a:spcPct val="107000"/>
              </a:lnSpc>
              <a:spcBef>
                <a:spcPts val="0"/>
              </a:spcBef>
              <a:spcAft>
                <a:spcPts val="600"/>
              </a:spcAft>
              <a:buFont typeface="Arial" panose="020B0604020202020204" pitchFamily="34" charset="0"/>
              <a:buChar char="•"/>
            </a:pPr>
            <a:r>
              <a:rPr lang="en-US" sz="1900" kern="100" dirty="0">
                <a:effectLst/>
                <a:latin typeface="Aptos" panose="020B0004020202020204" pitchFamily="34" charset="0"/>
                <a:ea typeface="Aptos" panose="020B0004020202020204" pitchFamily="34" charset="0"/>
                <a:cs typeface="Calibri" panose="020F0502020204030204" pitchFamily="34" charset="0"/>
              </a:rPr>
              <a:t>July 2022, population 8.335 million</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600"/>
              </a:spcAft>
            </a:pPr>
            <a:r>
              <a:rPr lang="en-US" sz="1900" kern="100" dirty="0">
                <a:effectLst/>
                <a:latin typeface="Aptos" panose="020B0004020202020204" pitchFamily="34" charset="0"/>
                <a:ea typeface="Aptos" panose="020B0004020202020204" pitchFamily="34" charset="0"/>
                <a:cs typeface="Times New Roman" panose="02020603050405020304" pitchFamily="18" charset="0"/>
              </a:rPr>
              <a:t>As of 2017:</a:t>
            </a:r>
          </a:p>
          <a:p>
            <a:pPr marL="342900" marR="0" lvl="0" indent="-342900">
              <a:lnSpc>
                <a:spcPct val="107000"/>
              </a:lnSpc>
              <a:spcBef>
                <a:spcPts val="0"/>
              </a:spcBef>
              <a:spcAft>
                <a:spcPts val="0"/>
              </a:spcAft>
              <a:buFont typeface="Arial" panose="020B0604020202020204" pitchFamily="34" charset="0"/>
              <a:buChar char="•"/>
            </a:pPr>
            <a:r>
              <a:rPr lang="en-US" sz="1900" kern="100" dirty="0">
                <a:effectLst/>
                <a:latin typeface="Aptos" panose="020B0004020202020204" pitchFamily="34" charset="0"/>
                <a:ea typeface="Aptos" panose="020B0004020202020204" pitchFamily="34" charset="0"/>
                <a:cs typeface="Times New Roman" panose="02020603050405020304" pitchFamily="18" charset="0"/>
              </a:rPr>
              <a:t>53.9% of residents lived and worked within the same borough.</a:t>
            </a:r>
          </a:p>
          <a:p>
            <a:pPr marL="342900" marR="0" lvl="0" indent="-342900">
              <a:lnSpc>
                <a:spcPct val="107000"/>
              </a:lnSpc>
              <a:spcBef>
                <a:spcPts val="0"/>
              </a:spcBef>
              <a:spcAft>
                <a:spcPts val="0"/>
              </a:spcAft>
              <a:buFont typeface="Arial" panose="020B0604020202020204" pitchFamily="34" charset="0"/>
              <a:buChar char="•"/>
            </a:pPr>
            <a:r>
              <a:rPr lang="en-US" sz="1900" kern="100" dirty="0">
                <a:effectLst/>
                <a:latin typeface="Aptos" panose="020B0004020202020204" pitchFamily="34" charset="0"/>
                <a:ea typeface="Aptos" panose="020B0004020202020204" pitchFamily="34" charset="0"/>
                <a:cs typeface="Times New Roman" panose="02020603050405020304" pitchFamily="18" charset="0"/>
              </a:rPr>
              <a:t>39.3% lived and worked in different boroughs within city limits.</a:t>
            </a:r>
          </a:p>
          <a:p>
            <a:pPr marL="342900" marR="0" lvl="0" indent="-342900">
              <a:lnSpc>
                <a:spcPct val="107000"/>
              </a:lnSpc>
              <a:spcBef>
                <a:spcPts val="0"/>
              </a:spcBef>
              <a:spcAft>
                <a:spcPts val="800"/>
              </a:spcAft>
              <a:buFont typeface="Arial" panose="020B0604020202020204" pitchFamily="34" charset="0"/>
              <a:buChar char="•"/>
            </a:pPr>
            <a:r>
              <a:rPr lang="en-US" sz="1900" kern="100" dirty="0">
                <a:effectLst/>
                <a:latin typeface="Aptos" panose="020B0004020202020204" pitchFamily="34" charset="0"/>
                <a:ea typeface="Aptos" panose="020B0004020202020204" pitchFamily="34" charset="0"/>
                <a:cs typeface="Times New Roman" panose="02020603050405020304" pitchFamily="18" charset="0"/>
              </a:rPr>
              <a:t>The most common form of travel is the subway for residents.</a:t>
            </a:r>
          </a:p>
          <a:p>
            <a:pPr marL="0" marR="0">
              <a:lnSpc>
                <a:spcPct val="107000"/>
              </a:lnSpc>
              <a:spcBef>
                <a:spcPts val="0"/>
              </a:spcBef>
              <a:spcAft>
                <a:spcPts val="600"/>
              </a:spcAft>
            </a:pPr>
            <a:r>
              <a:rPr lang="en-US" sz="19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With the start of COVID-19, ridership in the NYC subway system and crime initially plummeted however their recovery rates have been different. As of January of 2023, “ridership stagnated at 60% of 2019 levels.” At the same time, it was noted that “subway crime rose by 30% in 2022 from a year ago, outpacing the 22% jump in major crimes across the city during the same period” (</a:t>
            </a:r>
            <a:r>
              <a:rPr lang="en-US" sz="1900" kern="1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Akinnibi</a:t>
            </a:r>
            <a:r>
              <a:rPr lang="en-US" sz="19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Korte, 2023).</a:t>
            </a:r>
          </a:p>
          <a:p>
            <a:pPr marL="0" marR="0">
              <a:lnSpc>
                <a:spcPct val="107000"/>
              </a:lnSpc>
              <a:spcBef>
                <a:spcPts val="0"/>
              </a:spcBef>
              <a:spcAft>
                <a:spcPts val="600"/>
              </a:spcAft>
            </a:pPr>
            <a:r>
              <a:rPr lang="en-US" sz="19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Routine Activity Theory (RAT):</a:t>
            </a:r>
          </a:p>
          <a:p>
            <a:pPr marL="342900" marR="0" lvl="0" indent="-342900">
              <a:lnSpc>
                <a:spcPct val="107000"/>
              </a:lnSpc>
              <a:spcBef>
                <a:spcPts val="0"/>
              </a:spcBef>
              <a:spcAft>
                <a:spcPts val="0"/>
              </a:spcAft>
              <a:buFont typeface="Arial" panose="020B0604020202020204" pitchFamily="34" charset="0"/>
              <a:buChar char="•"/>
            </a:pPr>
            <a:r>
              <a:rPr lang="en-US" sz="19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“Predatory crimes against persons or property require three elements – (1) a motivated offender, (2) presence of a suitable target, and (3) the absence of a capable guardian” (Koppel, Capellan, Sharp, 2023). </a:t>
            </a:r>
          </a:p>
          <a:p>
            <a:pPr marL="342900" marR="0" lvl="0" indent="-342900">
              <a:lnSpc>
                <a:spcPct val="107000"/>
              </a:lnSpc>
              <a:spcBef>
                <a:spcPts val="0"/>
              </a:spcBef>
              <a:spcAft>
                <a:spcPts val="0"/>
              </a:spcAft>
              <a:buFont typeface="Arial" panose="020B0604020202020204" pitchFamily="34" charset="0"/>
              <a:buChar char="•"/>
            </a:pPr>
            <a:r>
              <a:rPr lang="en-US" sz="19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Data collected since the implementation of SAH restrictions in New York City support this.</a:t>
            </a:r>
          </a:p>
        </p:txBody>
      </p:sp>
      <p:pic>
        <p:nvPicPr>
          <p:cNvPr id="28" name="Picture 27" descr="A table with numbers and a yellow square">
            <a:hlinkClick r:id="rId3"/>
            <a:extLst>
              <a:ext uri="{FF2B5EF4-FFF2-40B4-BE49-F238E27FC236}">
                <a16:creationId xmlns:a16="http://schemas.microsoft.com/office/drawing/2014/main" id="{DF6E7D77-A22D-0D96-C4DE-D7C9F60DEDB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2401" y="8989493"/>
            <a:ext cx="6858000" cy="3047644"/>
          </a:xfrm>
          <a:prstGeom prst="rect">
            <a:avLst/>
          </a:prstGeom>
          <a:ln>
            <a:noFill/>
          </a:ln>
          <a:effectLst>
            <a:outerShdw blurRad="292100" dist="139700" dir="2700000" algn="tl" rotWithShape="0">
              <a:srgbClr val="333333">
                <a:alpha val="65000"/>
              </a:srgbClr>
            </a:outerShdw>
          </a:effectLst>
        </p:spPr>
      </p:pic>
      <p:sp>
        <p:nvSpPr>
          <p:cNvPr id="35" name="TextBox 34">
            <a:extLst>
              <a:ext uri="{FF2B5EF4-FFF2-40B4-BE49-F238E27FC236}">
                <a16:creationId xmlns:a16="http://schemas.microsoft.com/office/drawing/2014/main" id="{15C72AD9-3A29-E9FB-3BF1-4B708AC4C5F5}"/>
              </a:ext>
            </a:extLst>
          </p:cNvPr>
          <p:cNvSpPr txBox="1"/>
          <p:nvPr userDrawn="1"/>
        </p:nvSpPr>
        <p:spPr>
          <a:xfrm>
            <a:off x="17567569" y="2461092"/>
            <a:ext cx="4788409" cy="4824398"/>
          </a:xfrm>
          <a:prstGeom prst="rect">
            <a:avLst/>
          </a:prstGeom>
          <a:noFill/>
          <a:ln>
            <a:noFill/>
          </a:ln>
        </p:spPr>
        <p:txBody>
          <a:bodyPr wrap="square" rtlCol="0">
            <a:spAutoFit/>
          </a:bodyPr>
          <a:lstStyle/>
          <a:p>
            <a:pPr marL="0" marR="0" lvl="0" indent="0" algn="ctr" defTabSz="2507527" rtl="0" eaLnBrk="1" fontAlgn="auto" latinLnBrk="0" hangingPunct="1">
              <a:lnSpc>
                <a:spcPct val="100000"/>
              </a:lnSpc>
              <a:spcBef>
                <a:spcPts val="0"/>
              </a:spcBef>
              <a:spcAft>
                <a:spcPts val="600"/>
              </a:spcAft>
              <a:buClrTx/>
              <a:buSzTx/>
              <a:buFontTx/>
              <a:buNone/>
              <a:tabLst/>
              <a:defRPr/>
            </a:pPr>
            <a:r>
              <a:rPr lang="en-US" sz="2000" b="1" u="sng" kern="100" dirty="0">
                <a:effectLst/>
                <a:latin typeface="Aptos" panose="020B0004020202020204" pitchFamily="34" charset="0"/>
                <a:ea typeface="Aptos" panose="020B0004020202020204" pitchFamily="34" charset="0"/>
                <a:cs typeface="Times New Roman" panose="02020603050405020304" pitchFamily="18" charset="0"/>
              </a:rPr>
              <a:t>RESULTS</a:t>
            </a:r>
          </a:p>
          <a:p>
            <a:pPr marL="0" marR="0" lvl="0" indent="0" algn="l" defTabSz="2507527" rtl="0" eaLnBrk="1" fontAlgn="auto" latinLnBrk="0" hangingPunct="1">
              <a:lnSpc>
                <a:spcPct val="100000"/>
              </a:lnSpc>
              <a:spcBef>
                <a:spcPts val="0"/>
              </a:spcBef>
              <a:spcAft>
                <a:spcPts val="600"/>
              </a:spcAft>
              <a:buClrTx/>
              <a:buSzTx/>
              <a:buFontTx/>
              <a:buNone/>
              <a:tabLst/>
              <a:defRPr/>
            </a:pPr>
            <a:r>
              <a:rPr lang="en-US" sz="1850" kern="100" dirty="0">
                <a:effectLst/>
                <a:latin typeface="Aptos" panose="020B0004020202020204" pitchFamily="34" charset="0"/>
                <a:ea typeface="Aptos" panose="020B0004020202020204" pitchFamily="34" charset="0"/>
                <a:cs typeface="Times New Roman" panose="02020603050405020304" pitchFamily="18" charset="0"/>
              </a:rPr>
              <a:t>Of the 442 stations in the New York City subway system, 9 of the top 10 stations for most complaints are in Manhattan. </a:t>
            </a:r>
          </a:p>
          <a:p>
            <a:pPr marL="0" marR="0" lvl="0" indent="0" algn="l" defTabSz="2507527" rtl="0" eaLnBrk="1" fontAlgn="auto" latinLnBrk="0" hangingPunct="1">
              <a:lnSpc>
                <a:spcPct val="100000"/>
              </a:lnSpc>
              <a:spcBef>
                <a:spcPts val="0"/>
              </a:spcBef>
              <a:spcAft>
                <a:spcPts val="600"/>
              </a:spcAft>
              <a:buClrTx/>
              <a:buSzTx/>
              <a:buFontTx/>
              <a:buNone/>
              <a:tabLst/>
              <a:defRPr/>
            </a:pPr>
            <a:r>
              <a:rPr lang="en-US" sz="1850" b="1" kern="1200" dirty="0">
                <a:solidFill>
                  <a:schemeClr val="tx1"/>
                </a:solidFill>
                <a:effectLst/>
                <a:latin typeface="Aptos" panose="020B0004020202020204" pitchFamily="34" charset="0"/>
                <a:ea typeface="+mn-ea"/>
                <a:cs typeface="+mn-cs"/>
              </a:rPr>
              <a:t>1:</a:t>
            </a:r>
            <a:r>
              <a:rPr lang="en-US" sz="1850" kern="1200" dirty="0">
                <a:solidFill>
                  <a:schemeClr val="tx1"/>
                </a:solidFill>
                <a:effectLst/>
                <a:latin typeface="Aptos" panose="020B0004020202020204" pitchFamily="34" charset="0"/>
                <a:ea typeface="+mn-ea"/>
                <a:cs typeface="+mn-cs"/>
              </a:rPr>
              <a:t> Working with Monthly and Daily totals using both Autoregressive Integrated Moving Average (ARIMA) modeling and XGBoost ss Validation show the effects of COVID-19 on predicting future crime complaints. Working with data that ends on 12/31/2019, effectively removing COVID-19 from the train/test model, shows a forecast of complaints trending slightly down. By utilizing the entire dataset, through the end of 2022, the forecast changes to an uphill trend in complaints. </a:t>
            </a:r>
            <a:endParaRPr lang="en-US" sz="18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6" name="Picture 35" descr="A graph of a graph of a graph&#10;&#10;Description automatically generated with medium confidence">
            <a:extLst>
              <a:ext uri="{FF2B5EF4-FFF2-40B4-BE49-F238E27FC236}">
                <a16:creationId xmlns:a16="http://schemas.microsoft.com/office/drawing/2014/main" id="{8AD8A9CB-6664-7EA3-FC80-04DEF69B964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337451" y="7278591"/>
            <a:ext cx="7498080" cy="3989364"/>
          </a:xfrm>
          <a:prstGeom prst="rect">
            <a:avLst/>
          </a:prstGeom>
          <a:ln>
            <a:noFill/>
          </a:ln>
          <a:effectLst>
            <a:outerShdw blurRad="292100" dist="139700" dir="2700000" algn="tl" rotWithShape="0">
              <a:srgbClr val="333333">
                <a:alpha val="65000"/>
              </a:srgbClr>
            </a:outerShdw>
          </a:effectLst>
        </p:spPr>
      </p:pic>
      <p:sp>
        <p:nvSpPr>
          <p:cNvPr id="50" name="TextBox 49">
            <a:extLst>
              <a:ext uri="{FF2B5EF4-FFF2-40B4-BE49-F238E27FC236}">
                <a16:creationId xmlns:a16="http://schemas.microsoft.com/office/drawing/2014/main" id="{9BECC917-EBCA-77A3-EF6A-E27FC5F8243D}"/>
              </a:ext>
            </a:extLst>
          </p:cNvPr>
          <p:cNvSpPr txBox="1"/>
          <p:nvPr userDrawn="1"/>
        </p:nvSpPr>
        <p:spPr>
          <a:xfrm>
            <a:off x="14255930" y="11362057"/>
            <a:ext cx="7763596" cy="1958741"/>
          </a:xfrm>
          <a:prstGeom prst="rect">
            <a:avLst/>
          </a:prstGeom>
          <a:noFill/>
        </p:spPr>
        <p:txBody>
          <a:bodyPr wrap="square">
            <a:spAutoFit/>
          </a:bodyPr>
          <a:lstStyle/>
          <a:p>
            <a:pPr marL="0" marR="0" lvl="0" indent="0" algn="l" defTabSz="2507527" rtl="0" eaLnBrk="1" fontAlgn="auto" latinLnBrk="0" hangingPunct="1">
              <a:lnSpc>
                <a:spcPct val="107000"/>
              </a:lnSpc>
              <a:spcBef>
                <a:spcPts val="0"/>
              </a:spcBef>
              <a:spcAft>
                <a:spcPts val="800"/>
              </a:spcAft>
              <a:buClrTx/>
              <a:buSzTx/>
              <a:buFontTx/>
              <a:buNone/>
              <a:tabLst/>
              <a:defRPr/>
            </a:pPr>
            <a:r>
              <a:rPr lang="en-US" sz="19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2:</a:t>
            </a:r>
            <a:r>
              <a:rPr lang="en-US" sz="19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t>
            </a:r>
            <a:r>
              <a:rPr lang="en-US" sz="1900" kern="0" dirty="0">
                <a:solidFill>
                  <a:srgbClr val="000000"/>
                </a:solidFill>
                <a:effectLst/>
                <a:latin typeface="Aptos" panose="020B0004020202020204" pitchFamily="34" charset="0"/>
                <a:ea typeface="Times New Roman" panose="02020603050405020304" pitchFamily="18" charset="0"/>
                <a:cs typeface="Segoe UI" panose="020B0502040204020203" pitchFamily="34" charset="0"/>
              </a:rPr>
              <a:t>A breakdown by Offense level and Borough shows that where crime complaints are made does not align with population and station statistics</a:t>
            </a:r>
            <a:r>
              <a:rPr lang="en-US" sz="1900" b="1"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a:t>
            </a:r>
            <a:r>
              <a:rPr lang="en-US" sz="1900"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Manhattan ranks 3</a:t>
            </a:r>
            <a:r>
              <a:rPr lang="en-US" sz="1900" kern="0" baseline="300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rd</a:t>
            </a:r>
            <a:r>
              <a:rPr lang="en-US" sz="1900"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for population, 2</a:t>
            </a:r>
            <a:r>
              <a:rPr lang="en-US" sz="1900" kern="0" baseline="300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nd</a:t>
            </a:r>
            <a:r>
              <a:rPr lang="en-US" sz="1900"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for number of stations, and 1</a:t>
            </a:r>
            <a:r>
              <a:rPr lang="en-US" sz="1900" kern="0" baseline="300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st</a:t>
            </a:r>
            <a:r>
              <a:rPr lang="en-US" sz="1900"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for number of complaints. Additionally, the Bronx, which ranks last for population and number of stations is the only borough where the number of Felony complaints is higher than Misdemeanor complaints</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1" name="Picture 50" descr="A graph of different colored bars&#10;&#10;Description automatically generated with medium confidence">
            <a:extLst>
              <a:ext uri="{FF2B5EF4-FFF2-40B4-BE49-F238E27FC236}">
                <a16:creationId xmlns:a16="http://schemas.microsoft.com/office/drawing/2014/main" id="{3C696ECB-644D-609E-9C73-F6E8A8D5CA2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208688" y="13390354"/>
            <a:ext cx="7560371" cy="3026144"/>
          </a:xfrm>
          <a:prstGeom prst="rect">
            <a:avLst/>
          </a:prstGeom>
          <a:ln>
            <a:noFill/>
          </a:ln>
          <a:effectLst>
            <a:outerShdw blurRad="292100" dist="139700" dir="2700000" algn="tl" rotWithShape="0">
              <a:srgbClr val="333333">
                <a:alpha val="65000"/>
              </a:srgbClr>
            </a:outerShdw>
          </a:effectLst>
        </p:spPr>
      </p:pic>
      <p:sp>
        <p:nvSpPr>
          <p:cNvPr id="56" name="TextBox 55">
            <a:extLst>
              <a:ext uri="{FF2B5EF4-FFF2-40B4-BE49-F238E27FC236}">
                <a16:creationId xmlns:a16="http://schemas.microsoft.com/office/drawing/2014/main" id="{DEC8A27E-B0A0-B35F-56CF-B4E55E3E3AED}"/>
              </a:ext>
            </a:extLst>
          </p:cNvPr>
          <p:cNvSpPr txBox="1"/>
          <p:nvPr userDrawn="1"/>
        </p:nvSpPr>
        <p:spPr>
          <a:xfrm>
            <a:off x="22342374" y="2461092"/>
            <a:ext cx="6772522" cy="4239366"/>
          </a:xfrm>
          <a:prstGeom prst="rect">
            <a:avLst/>
          </a:prstGeom>
          <a:noFill/>
        </p:spPr>
        <p:txBody>
          <a:bodyPr wrap="square">
            <a:spAutoFit/>
          </a:bodyPr>
          <a:lstStyle/>
          <a:p>
            <a:pPr marL="0" marR="0" algn="ctr">
              <a:lnSpc>
                <a:spcPct val="107000"/>
              </a:lnSpc>
              <a:spcBef>
                <a:spcPts val="0"/>
              </a:spcBef>
              <a:spcAft>
                <a:spcPts val="600"/>
              </a:spcAft>
            </a:pPr>
            <a:r>
              <a:rPr lang="en-US" sz="2000" b="1" u="sng"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RESULTS (cont.)</a:t>
            </a:r>
          </a:p>
          <a:p>
            <a:pPr marL="0" marR="0">
              <a:lnSpc>
                <a:spcPct val="107000"/>
              </a:lnSpc>
              <a:spcBef>
                <a:spcPts val="0"/>
              </a:spcBef>
              <a:spcAft>
                <a:spcPts val="0"/>
              </a:spcAft>
            </a:pPr>
            <a:r>
              <a:rPr lang="en-US" sz="1900" b="1"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2. </a:t>
            </a:r>
            <a:r>
              <a:rPr lang="en-US" sz="1900" kern="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Attempts to predict each borough using Logistic Regression with features ['YEAR', 'MONTH', 'DAY', 'FELONY', 'MISDEMEANOR', 'VIOLATION'] proved futile. The only results to reach 50% were those for Manhattan. Predicting the type of crime,  Felony with features ['BRONX', 'BROOKLYN', 'MANHATTAN', 'QUEENS', 'YEAR'] was only slightly better with accuracy on both the train and test sets of 60% but precision on the test set was only 43%. </a:t>
            </a:r>
          </a:p>
          <a:p>
            <a:pPr marL="0" marR="0" lvl="0" indent="0" algn="l" defTabSz="2507527" rtl="0" eaLnBrk="1" fontAlgn="auto" latinLnBrk="0" hangingPunct="1">
              <a:lnSpc>
                <a:spcPct val="107000"/>
              </a:lnSpc>
              <a:spcBef>
                <a:spcPts val="0"/>
              </a:spcBef>
              <a:spcAft>
                <a:spcPts val="0"/>
              </a:spcAft>
              <a:buClrTx/>
              <a:buSzTx/>
              <a:buFontTx/>
              <a:buNone/>
              <a:tabLst/>
              <a:defRPr/>
            </a:pPr>
            <a:r>
              <a:rPr lang="en-US" sz="1900" b="1" dirty="0">
                <a:effectLst/>
                <a:latin typeface="Aptos" panose="020B0004020202020204" pitchFamily="34" charset="0"/>
                <a:ea typeface="Aptos" panose="020B0004020202020204" pitchFamily="34" charset="0"/>
                <a:cs typeface="Times New Roman" panose="02020603050405020304" pitchFamily="18" charset="0"/>
              </a:rPr>
              <a:t>3. </a:t>
            </a:r>
            <a:r>
              <a:rPr lang="en-US" sz="1900" dirty="0">
                <a:effectLst/>
                <a:latin typeface="Aptos" panose="020B0004020202020204" pitchFamily="34" charset="0"/>
                <a:ea typeface="Aptos" panose="020B0004020202020204" pitchFamily="34" charset="0"/>
                <a:cs typeface="Times New Roman" panose="02020603050405020304" pitchFamily="18" charset="0"/>
              </a:rPr>
              <a:t>Lack of data for age, gender, and race for both the alleged suspect and victim leads to the conclusion that this information is not being collected when crime complaints in the subway system are being made to the NYPD. </a:t>
            </a:r>
            <a:endParaRPr lang="en-US" sz="1900" dirty="0"/>
          </a:p>
        </p:txBody>
      </p:sp>
      <p:pic>
        <p:nvPicPr>
          <p:cNvPr id="57" name="Picture 56" descr="A graph of different colored bars&#10;&#10;Description automatically generated with medium confidence">
            <a:extLst>
              <a:ext uri="{FF2B5EF4-FFF2-40B4-BE49-F238E27FC236}">
                <a16:creationId xmlns:a16="http://schemas.microsoft.com/office/drawing/2014/main" id="{3535DCB1-C03D-5AC2-044F-16EE58963F0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1972042" y="7297308"/>
            <a:ext cx="7156458" cy="3194808"/>
          </a:xfrm>
          <a:prstGeom prst="rect">
            <a:avLst/>
          </a:prstGeom>
          <a:ln>
            <a:noFill/>
          </a:ln>
          <a:effectLst>
            <a:outerShdw blurRad="292100" dist="139700" dir="2700000" algn="tl" rotWithShape="0">
              <a:srgbClr val="333333">
                <a:alpha val="65000"/>
              </a:srgbClr>
            </a:outerShdw>
          </a:effectLst>
        </p:spPr>
      </p:pic>
      <p:sp>
        <p:nvSpPr>
          <p:cNvPr id="59" name="TextBox 58">
            <a:extLst>
              <a:ext uri="{FF2B5EF4-FFF2-40B4-BE49-F238E27FC236}">
                <a16:creationId xmlns:a16="http://schemas.microsoft.com/office/drawing/2014/main" id="{C50CED31-A0FF-2E4B-6D20-E244F5A54FFD}"/>
              </a:ext>
            </a:extLst>
          </p:cNvPr>
          <p:cNvSpPr txBox="1"/>
          <p:nvPr userDrawn="1"/>
        </p:nvSpPr>
        <p:spPr>
          <a:xfrm>
            <a:off x="22253543" y="10806268"/>
            <a:ext cx="6775704" cy="5493427"/>
          </a:xfrm>
          <a:prstGeom prst="rect">
            <a:avLst/>
          </a:prstGeom>
          <a:noFill/>
        </p:spPr>
        <p:txBody>
          <a:bodyPr wrap="square">
            <a:spAutoFit/>
          </a:bodyPr>
          <a:lstStyle/>
          <a:p>
            <a:pPr marL="0" marR="0" algn="ctr">
              <a:lnSpc>
                <a:spcPct val="107000"/>
              </a:lnSpc>
              <a:spcBef>
                <a:spcPts val="1800"/>
              </a:spcBef>
              <a:spcAft>
                <a:spcPts val="600"/>
              </a:spcAft>
            </a:pPr>
            <a:r>
              <a:rPr lang="en-US" sz="2000" b="1" u="sng" kern="100" dirty="0">
                <a:effectLst/>
                <a:latin typeface="Aptos" panose="020B0004020202020204" pitchFamily="34" charset="0"/>
                <a:ea typeface="Aptos" panose="020B0004020202020204" pitchFamily="34" charset="0"/>
                <a:cs typeface="Times New Roman" panose="02020603050405020304" pitchFamily="18" charset="0"/>
              </a:rPr>
              <a:t>CONCLUSIONS &amp; FUTURE WORK</a:t>
            </a:r>
          </a:p>
          <a:p>
            <a:pPr marL="0" marR="0">
              <a:lnSpc>
                <a:spcPct val="107000"/>
              </a:lnSpc>
              <a:spcBef>
                <a:spcPts val="0"/>
              </a:spcBef>
              <a:spcAft>
                <a:spcPts val="600"/>
              </a:spcAft>
            </a:pPr>
            <a:r>
              <a:rPr lang="en-US" sz="1900" kern="100" dirty="0">
                <a:effectLst/>
                <a:latin typeface="Aptos" panose="020B0004020202020204" pitchFamily="34" charset="0"/>
                <a:ea typeface="Aptos" panose="020B0004020202020204" pitchFamily="34" charset="0"/>
                <a:cs typeface="Times New Roman" panose="02020603050405020304" pitchFamily="18" charset="0"/>
              </a:rPr>
              <a:t>Complaints of crime do not correlate with the residential population or the number of stations in a given borough. Missing demographic information in this dataset meant a better understanding of victims and who was alleged to have committed such crimes was not available to us here. There is another </a:t>
            </a:r>
            <a:r>
              <a:rPr lang="en-US" sz="1900" u="sng"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hlinkClick r:id="rId8"/>
              </a:rPr>
              <a:t>dataset</a:t>
            </a:r>
            <a:r>
              <a:rPr lang="en-US" sz="1900" u="none"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NYPD Arrests Data, </a:t>
            </a:r>
            <a:r>
              <a:rPr lang="en-US" sz="1900" kern="100" dirty="0">
                <a:effectLst/>
                <a:latin typeface="Aptos" panose="020B0004020202020204" pitchFamily="34" charset="0"/>
                <a:ea typeface="Aptos" panose="020B0004020202020204" pitchFamily="34" charset="0"/>
                <a:cs typeface="Times New Roman" panose="02020603050405020304" pitchFamily="18" charset="0"/>
              </a:rPr>
              <a:t>that includes the demographics of alleged suspects but has no information on victims. Based on Routine Activity Theory (RAT), combined with the SAH orders of 2020 and the current popularity of WFH and Hybrid models, we are only beginning to see and understand the effects of COVID-19 on crime over time. Future areas of work should include ridership models along with crime studies. Additional areas of interest are a deeper look into data by borough and demographics (if/when found) looking for patterns and clusters of complaints made over time. Create a series of interactive maps and a dashboard that updates yearly. </a:t>
            </a:r>
          </a:p>
        </p:txBody>
      </p:sp>
      <p:pic>
        <p:nvPicPr>
          <p:cNvPr id="61" name="Picture 60" descr="A graph of a loss of time&#10;&#10;Description automatically generated with medium confidence">
            <a:extLst>
              <a:ext uri="{FF2B5EF4-FFF2-40B4-BE49-F238E27FC236}">
                <a16:creationId xmlns:a16="http://schemas.microsoft.com/office/drawing/2014/main" id="{AC22A524-4F0A-6C6F-460B-1E033B93990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47810" y="12167366"/>
            <a:ext cx="6867144" cy="4202188"/>
          </a:xfrm>
          <a:prstGeom prst="rect">
            <a:avLst/>
          </a:prstGeom>
          <a:ln>
            <a:noFill/>
          </a:ln>
          <a:effectLst>
            <a:outerShdw blurRad="292100" dist="139700" dir="2700000" algn="tl" rotWithShape="0">
              <a:srgbClr val="333333">
                <a:alpha val="65000"/>
              </a:srgbClr>
            </a:outerShdw>
          </a:effectLst>
        </p:spPr>
      </p:pic>
      <p:pic>
        <p:nvPicPr>
          <p:cNvPr id="64" name="Picture 63" descr="A screenshot of a white and purple text&#10;&#10;Description automatically generated">
            <a:extLst>
              <a:ext uri="{FF2B5EF4-FFF2-40B4-BE49-F238E27FC236}">
                <a16:creationId xmlns:a16="http://schemas.microsoft.com/office/drawing/2014/main" id="{F3B32F5F-9FCC-B47F-7C79-4CD57D5EA69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4208688" y="2939038"/>
            <a:ext cx="3229772" cy="4041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7940149"/>
      </p:ext>
    </p:extLst>
  </p:cSld>
  <p:clrMapOvr>
    <a:masterClrMapping/>
  </p:clrMapOvr>
  <p:extLst>
    <p:ext uri="{DCECCB84-F9BA-43D5-87BE-67443E8EF086}">
      <p15:sldGuideLst xmlns:p15="http://schemas.microsoft.com/office/powerpoint/2012/main">
        <p15:guide id="1" orient="horz" pos="1680">
          <p15:clr>
            <a:srgbClr val="FBAE40"/>
          </p15:clr>
        </p15:guide>
        <p15:guide id="2" pos="154">
          <p15:clr>
            <a:srgbClr val="FBAE40"/>
          </p15:clr>
        </p15:guide>
        <p15:guide id="3" orient="horz" pos="10104">
          <p15:clr>
            <a:srgbClr val="FBAE40"/>
          </p15:clr>
        </p15:guide>
        <p15:guide id="4" pos="4557">
          <p15:clr>
            <a:srgbClr val="FBAE40"/>
          </p15:clr>
        </p15:guide>
        <p15:guide id="5" pos="4736">
          <p15:clr>
            <a:srgbClr val="FBAE40"/>
          </p15:clr>
        </p15:guide>
        <p15:guide id="6" pos="9139">
          <p15:clr>
            <a:srgbClr val="FBAE40"/>
          </p15:clr>
        </p15:guide>
        <p15:guide id="7" pos="9293">
          <p15:clr>
            <a:srgbClr val="FBAE40"/>
          </p15:clr>
        </p15:guide>
        <p15:guide id="8" pos="13696">
          <p15:clr>
            <a:srgbClr val="FBAE40"/>
          </p15:clr>
        </p15:guide>
        <p15:guide id="9" pos="13875">
          <p15:clr>
            <a:srgbClr val="FBAE40"/>
          </p15:clr>
        </p15:guide>
        <p15:guide id="10" pos="1827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78512600"/>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7FBAF-2736-562F-69B3-03CD6FDBDF8C}"/>
              </a:ext>
            </a:extLst>
          </p:cNvPr>
          <p:cNvSpPr>
            <a:spLocks noGrp="1"/>
          </p:cNvSpPr>
          <p:nvPr>
            <p:ph type="body" sz="quarter" idx="12"/>
          </p:nvPr>
        </p:nvSpPr>
        <p:spPr>
          <a:xfrm>
            <a:off x="3393440" y="89646"/>
            <a:ext cx="22473920" cy="769441"/>
          </a:xfrm>
        </p:spPr>
        <p:txBody>
          <a:bodyPr/>
          <a:lstStyle/>
          <a:p>
            <a:r>
              <a:rPr lang="en-US" sz="4400" dirty="0">
                <a:effectLst/>
                <a:latin typeface="Calibri" panose="020F0502020204030204" pitchFamily="34" charset="0"/>
                <a:ea typeface="MS Mincho" panose="02020609040205080304" pitchFamily="49" charset="-128"/>
              </a:rPr>
              <a:t>Analyzing Complaints to the NYPD With a Focus on Crime in the Subway System</a:t>
            </a:r>
            <a:endParaRPr lang="en-US" sz="4400" dirty="0"/>
          </a:p>
        </p:txBody>
      </p:sp>
      <p:sp>
        <p:nvSpPr>
          <p:cNvPr id="3" name="Text Placeholder 2">
            <a:extLst>
              <a:ext uri="{FF2B5EF4-FFF2-40B4-BE49-F238E27FC236}">
                <a16:creationId xmlns:a16="http://schemas.microsoft.com/office/drawing/2014/main" id="{2042FC94-ED94-68D2-83D6-10421F2C737E}"/>
              </a:ext>
            </a:extLst>
          </p:cNvPr>
          <p:cNvSpPr>
            <a:spLocks noGrp="1"/>
          </p:cNvSpPr>
          <p:nvPr>
            <p:ph type="body" sz="quarter" idx="11"/>
          </p:nvPr>
        </p:nvSpPr>
        <p:spPr/>
        <p:txBody>
          <a:bodyPr/>
          <a:lstStyle/>
          <a:p>
            <a:r>
              <a:rPr lang="en-US" dirty="0">
                <a:latin typeface="Aptos" panose="020B0004020202020204" pitchFamily="34" charset="0"/>
              </a:rPr>
              <a:t>Danielle Shelton</a:t>
            </a:r>
          </a:p>
        </p:txBody>
      </p:sp>
      <p:sp>
        <p:nvSpPr>
          <p:cNvPr id="4" name="Text Placeholder 3">
            <a:extLst>
              <a:ext uri="{FF2B5EF4-FFF2-40B4-BE49-F238E27FC236}">
                <a16:creationId xmlns:a16="http://schemas.microsoft.com/office/drawing/2014/main" id="{9933C217-8F1B-58EB-6D52-186A13838968}"/>
              </a:ext>
            </a:extLst>
          </p:cNvPr>
          <p:cNvSpPr>
            <a:spLocks noGrp="1"/>
          </p:cNvSpPr>
          <p:nvPr>
            <p:ph type="body" sz="quarter" idx="10"/>
          </p:nvPr>
        </p:nvSpPr>
        <p:spPr>
          <a:xfrm>
            <a:off x="3393440" y="1729215"/>
            <a:ext cx="22473920" cy="1103635"/>
          </a:xfrm>
        </p:spPr>
        <p:txBody>
          <a:bodyPr/>
          <a:lstStyle/>
          <a:p>
            <a:r>
              <a:rPr lang="en-US" dirty="0">
                <a:latin typeface="Aptos" panose="020B0004020202020204" pitchFamily="34" charset="0"/>
              </a:rPr>
              <a:t>Seidenberg School of Computer Science &amp; Information Systems</a:t>
            </a:r>
          </a:p>
          <a:p>
            <a:endParaRPr lang="en-US" dirty="0"/>
          </a:p>
        </p:txBody>
      </p:sp>
      <p:pic>
        <p:nvPicPr>
          <p:cNvPr id="5" name="Picture 4">
            <a:extLst>
              <a:ext uri="{FF2B5EF4-FFF2-40B4-BE49-F238E27FC236}">
                <a16:creationId xmlns:a16="http://schemas.microsoft.com/office/drawing/2014/main" id="{DA28E2FD-0029-5F85-E644-B2DCAF2BD3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810" y="496904"/>
            <a:ext cx="3056896" cy="1445069"/>
          </a:xfrm>
          <a:prstGeom prst="rect">
            <a:avLst/>
          </a:prstGeom>
        </p:spPr>
      </p:pic>
      <p:pic>
        <p:nvPicPr>
          <p:cNvPr id="6" name="Picture 5">
            <a:extLst>
              <a:ext uri="{FF2B5EF4-FFF2-40B4-BE49-F238E27FC236}">
                <a16:creationId xmlns:a16="http://schemas.microsoft.com/office/drawing/2014/main" id="{11793798-3E5D-1A72-49EB-B47C7F1EC9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82094" y="496905"/>
            <a:ext cx="3056896" cy="1445069"/>
          </a:xfrm>
          <a:prstGeom prst="rect">
            <a:avLst/>
          </a:prstGeom>
        </p:spPr>
      </p:pic>
    </p:spTree>
    <p:extLst>
      <p:ext uri="{BB962C8B-B14F-4D97-AF65-F5344CB8AC3E}">
        <p14:creationId xmlns:p14="http://schemas.microsoft.com/office/powerpoint/2010/main" val="2493435962"/>
      </p:ext>
    </p:extLst>
  </p:cSld>
  <p:clrMapOvr>
    <a:masterClrMapping/>
  </p:clrMapOvr>
</p:sld>
</file>

<file path=ppt/theme/theme1.xml><?xml version="1.0" encoding="utf-8"?>
<a:theme xmlns:a="http://schemas.openxmlformats.org/drawingml/2006/main" name="t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5168</TotalTime>
  <Words>24</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Arial Black</vt:lpstr>
      <vt:lpstr>Arial Narrow</vt:lpstr>
      <vt:lpstr>Calibri</vt:lpstr>
      <vt:lpstr>Trebuchet MS</vt:lpstr>
      <vt:lpstr>tc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Shelton, Danielle</cp:lastModifiedBy>
  <cp:revision>84</cp:revision>
  <dcterms:created xsi:type="dcterms:W3CDTF">2019-01-09T23:22:57Z</dcterms:created>
  <dcterms:modified xsi:type="dcterms:W3CDTF">2024-04-30T23:00:43Z</dcterms:modified>
</cp:coreProperties>
</file>