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73" r:id="rId5"/>
    <p:sldId id="283" r:id="rId6"/>
    <p:sldId id="284" r:id="rId7"/>
    <p:sldId id="259" r:id="rId8"/>
    <p:sldId id="260" r:id="rId9"/>
    <p:sldId id="261" r:id="rId10"/>
    <p:sldId id="262" r:id="rId11"/>
    <p:sldId id="263" r:id="rId12"/>
    <p:sldId id="264" r:id="rId13"/>
    <p:sldId id="265" r:id="rId14"/>
    <p:sldId id="285" r:id="rId15"/>
    <p:sldId id="288" r:id="rId16"/>
    <p:sldId id="295" r:id="rId17"/>
    <p:sldId id="290" r:id="rId18"/>
    <p:sldId id="291" r:id="rId19"/>
    <p:sldId id="292" r:id="rId20"/>
    <p:sldId id="266" r:id="rId21"/>
    <p:sldId id="267" r:id="rId22"/>
    <p:sldId id="268" r:id="rId23"/>
    <p:sldId id="269"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6265" autoAdjust="0"/>
  </p:normalViewPr>
  <p:slideViewPr>
    <p:cSldViewPr snapToGrid="0" showGuides="1">
      <p:cViewPr varScale="1">
        <p:scale>
          <a:sx n="61" d="100"/>
          <a:sy n="61" d="100"/>
        </p:scale>
        <p:origin x="768" y="52"/>
      </p:cViewPr>
      <p:guideLst>
        <p:guide orient="horz" pos="2160"/>
        <p:guide pos="3840"/>
      </p:guideLst>
    </p:cSldViewPr>
  </p:slideViewPr>
  <p:outlineViewPr>
    <p:cViewPr>
      <p:scale>
        <a:sx n="33" d="100"/>
        <a:sy n="33" d="100"/>
      </p:scale>
      <p:origin x="0" y="-107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925E8-2990-4A1B-8AE2-75BF829FAE47}" type="datetimeFigureOut">
              <a:rPr lang="en-GB" smtClean="0"/>
              <a:t>08/06/2016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0329-838A-45F2-AE24-4C241E0F6C21}" type="slidenum">
              <a:rPr lang="en-GB" smtClean="0"/>
              <a:t>‹#›</a:t>
            </a:fld>
            <a:endParaRPr lang="en-GB"/>
          </a:p>
        </p:txBody>
      </p:sp>
    </p:spTree>
    <p:extLst>
      <p:ext uri="{BB962C8B-B14F-4D97-AF65-F5344CB8AC3E}">
        <p14:creationId xmlns:p14="http://schemas.microsoft.com/office/powerpoint/2010/main" val="268760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Bias </a:t>
                </a:r>
                <a:r>
                  <a:rPr lang="en-GB" sz="1200" dirty="0" smtClean="0">
                    <a:latin typeface="Arial" panose="020B0604020202020204" pitchFamily="34" charset="0"/>
                    <a:cs typeface="Arial" panose="020B0604020202020204" pitchFamily="34" charset="0"/>
                  </a:rPr>
                  <a:t>parameter</a:t>
                </a:r>
                <a:r>
                  <a:rPr lang="en-GB" sz="1200" baseline="0" dirty="0" smtClean="0">
                    <a:latin typeface="Arial" panose="020B0604020202020204" pitchFamily="34" charset="0"/>
                    <a:cs typeface="Arial" panose="020B0604020202020204" pitchFamily="34" charset="0"/>
                  </a:rPr>
                  <a:t> b</a:t>
                </a:r>
                <a:r>
                  <a:rPr lang="en-GB" sz="1200" dirty="0" smtClean="0">
                    <a:latin typeface="Arial" panose="020B0604020202020204" pitchFamily="34" charset="0"/>
                    <a:cs typeface="Arial" panose="020B0604020202020204" pitchFamily="34" charset="0"/>
                  </a:rPr>
                  <a:t> makes it an affine function, no longer necessarily passes through the origin.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Sidenote: even if the regression itself it not linear with respect to its inputs (e.g.</a:t>
                </a:r>
                <a14:m>
                  <m:oMath xmlns:m="http://schemas.openxmlformats.org/officeDocument/2006/math">
                    <m:sSup>
                      <m:sSupPr>
                        <m:ctrlPr>
                          <a:rPr lang="en-GB" sz="1200" i="1" smtClean="0">
                            <a:latin typeface="Cambria Math" panose="02040503050406030204" pitchFamily="18" charset="0"/>
                            <a:cs typeface="Arial" panose="020B0604020202020204" pitchFamily="34" charset="0"/>
                          </a:rPr>
                        </m:ctrlPr>
                      </m:sSupPr>
                      <m:e>
                        <m:r>
                          <a:rPr lang="en-GB" sz="1200" b="0" i="1" smtClean="0">
                            <a:latin typeface="Cambria Math" panose="02040503050406030204" pitchFamily="18" charset="0"/>
                            <a:cs typeface="Arial" panose="020B0604020202020204" pitchFamily="34" charset="0"/>
                          </a:rPr>
                          <m:t> </m:t>
                        </m:r>
                        <m:r>
                          <a:rPr lang="en-GB" sz="1200" b="0" i="1" smtClean="0">
                            <a:latin typeface="Cambria Math" panose="02040503050406030204" pitchFamily="18" charset="0"/>
                            <a:cs typeface="Arial" panose="020B0604020202020204" pitchFamily="34" charset="0"/>
                          </a:rPr>
                          <m:t>𝑥</m:t>
                        </m:r>
                      </m:e>
                      <m:sup>
                        <m:r>
                          <a:rPr lang="en-GB" sz="1200" b="0" i="1" smtClean="0">
                            <a:latin typeface="Cambria Math" panose="02040503050406030204" pitchFamily="18" charset="0"/>
                            <a:cs typeface="Arial" panose="020B0604020202020204" pitchFamily="34" charset="0"/>
                          </a:rPr>
                          <m:t>2</m:t>
                        </m:r>
                      </m:sup>
                    </m:sSup>
                  </m:oMath>
                </a14:m>
                <a:r>
                  <a:rPr lang="en-GB" sz="1200" dirty="0" smtClean="0">
                    <a:latin typeface="Arial" panose="020B0604020202020204" pitchFamily="34" charset="0"/>
                    <a:cs typeface="Arial" panose="020B0604020202020204" pitchFamily="34" charset="0"/>
                    <a:sym typeface="Wingdings" panose="05000000000000000000" pitchFamily="2" charset="2"/>
                  </a:rPr>
                  <a:t>), the output is still a linear function of the parameters </a:t>
                </a:r>
                <a:r>
                  <a:rPr lang="en-GB" sz="1200" i="1" dirty="0"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a:t>w  </a:t>
                </a:r>
                <a:r>
                  <a:rPr lang="en-GB" sz="1200" dirty="0" smtClean="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so the normal equations are still valid).</a:t>
                </a:r>
                <a:endParaRPr lang="en-GB" sz="1200" dirty="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latin typeface="Arial" panose="020B0604020202020204" pitchFamily="34" charset="0"/>
                  <a:cs typeface="Arial" panose="020B0604020202020204" pitchFamily="34" charset="0"/>
                </a:endParaRPr>
              </a:p>
              <a:p>
                <a:endParaRPr lang="en-GB"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smtClean="0">
                    <a:latin typeface="Cambria Math" panose="02040503050406030204" pitchFamily="18" charset="0"/>
                    <a:cs typeface="Arial" panose="020B0604020202020204" pitchFamily="34" charset="0"/>
                  </a:rPr>
                  <a:t>𝑚</a:t>
                </a:r>
                <a:r>
                  <a:rPr lang="en-GB" sz="1200" i="1"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example </a:t>
                </a:r>
                <a:r>
                  <a:rPr lang="en-GB" sz="1200" dirty="0" smtClean="0">
                    <a:latin typeface="Arial" panose="020B0604020202020204" pitchFamily="34" charset="0"/>
                    <a:cs typeface="Arial" panose="020B0604020202020204" pitchFamily="34" charset="0"/>
                  </a:rPr>
                  <a:t>inputs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Bias parameter</a:t>
                </a:r>
                <a:r>
                  <a:rPr lang="en-GB" sz="1200" baseline="0" dirty="0" smtClean="0">
                    <a:latin typeface="Arial" panose="020B0604020202020204" pitchFamily="34" charset="0"/>
                    <a:cs typeface="Arial" panose="020B0604020202020204" pitchFamily="34" charset="0"/>
                  </a:rPr>
                  <a:t> b</a:t>
                </a:r>
                <a:r>
                  <a:rPr lang="en-GB" sz="1200" dirty="0" smtClean="0">
                    <a:latin typeface="Arial" panose="020B0604020202020204" pitchFamily="34" charset="0"/>
                    <a:cs typeface="Arial" panose="020B0604020202020204" pitchFamily="34" charset="0"/>
                  </a:rPr>
                  <a:t> makes it an affine function, no longer necessarily passes through the origin.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Sidenote</a:t>
                </a:r>
                <a:r>
                  <a:rPr lang="en-GB" sz="1200" dirty="0" smtClean="0">
                    <a:latin typeface="Arial" panose="020B0604020202020204" pitchFamily="34" charset="0"/>
                    <a:cs typeface="Arial" panose="020B0604020202020204" pitchFamily="34" charset="0"/>
                  </a:rPr>
                  <a:t>: even if the regression itself it not linear with respect to its inputs (e.g.</a:t>
                </a:r>
                <a:r>
                  <a:rPr lang="en-GB" sz="1200" i="0" smtClean="0">
                    <a:latin typeface="Cambria Math" panose="02040503050406030204" pitchFamily="18" charset="0"/>
                    <a:cs typeface="Arial" panose="020B0604020202020204" pitchFamily="34" charset="0"/>
                  </a:rPr>
                  <a:t>〖</a:t>
                </a:r>
                <a:r>
                  <a:rPr lang="en-GB" sz="1200" b="0" i="0" smtClean="0">
                    <a:latin typeface="Cambria Math" panose="02040503050406030204" pitchFamily="18" charset="0"/>
                    <a:cs typeface="Arial" panose="020B0604020202020204" pitchFamily="34" charset="0"/>
                  </a:rPr>
                  <a:t> 𝑥〗^2</a:t>
                </a:r>
                <a:r>
                  <a:rPr lang="en-GB" sz="1200" dirty="0" smtClean="0">
                    <a:latin typeface="Arial" panose="020B0604020202020204" pitchFamily="34" charset="0"/>
                    <a:cs typeface="Arial" panose="020B0604020202020204" pitchFamily="34" charset="0"/>
                    <a:sym typeface="Wingdings" panose="05000000000000000000" pitchFamily="2" charset="2"/>
                  </a:rPr>
                  <a:t>), the output is still a linear function of the parameters </a:t>
                </a:r>
                <a:r>
                  <a:rPr lang="en-GB" sz="1200" i="1" dirty="0"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a:t>w  </a:t>
                </a:r>
                <a:r>
                  <a:rPr lang="en-GB" sz="1200" dirty="0" smtClean="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so the normal equations are still valid).</a:t>
                </a:r>
                <a:endParaRPr lang="en-GB" sz="1200" dirty="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latin typeface="Arial" panose="020B0604020202020204" pitchFamily="34" charset="0"/>
                  <a:cs typeface="Arial" panose="020B0604020202020204" pitchFamily="34" charset="0"/>
                </a:endParaRPr>
              </a:p>
              <a:p>
                <a:endParaRPr lang="en-GB" dirty="0"/>
              </a:p>
            </p:txBody>
          </p:sp>
        </mc:Fallback>
      </mc:AlternateContent>
      <p:sp>
        <p:nvSpPr>
          <p:cNvPr id="4" name="Slide Number Placeholder 3"/>
          <p:cNvSpPr>
            <a:spLocks noGrp="1"/>
          </p:cNvSpPr>
          <p:nvPr>
            <p:ph type="sldNum" sz="quarter" idx="10"/>
          </p:nvPr>
        </p:nvSpPr>
        <p:spPr/>
        <p:txBody>
          <a:bodyPr/>
          <a:lstStyle/>
          <a:p>
            <a:fld id="{562F0329-838A-45F2-AE24-4C241E0F6C21}" type="slidenum">
              <a:rPr lang="en-GB" smtClean="0"/>
              <a:t>3</a:t>
            </a:fld>
            <a:endParaRPr lang="en-GB"/>
          </a:p>
        </p:txBody>
      </p:sp>
    </p:spTree>
    <p:extLst>
      <p:ext uri="{BB962C8B-B14F-4D97-AF65-F5344CB8AC3E}">
        <p14:creationId xmlns:p14="http://schemas.microsoft.com/office/powerpoint/2010/main" val="3215131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5156101E-1565-40E7-8BA4-A891496BF448}" type="slidenum">
              <a:rPr lang="en-GB" altLang="en-US"/>
              <a:pPr/>
              <a:t>13</a:t>
            </a:fld>
            <a:endParaRPr lang="en-GB" altLang="en-US"/>
          </a:p>
        </p:txBody>
      </p:sp>
      <p:sp>
        <p:nvSpPr>
          <p:cNvPr id="23553"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1233051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A292248F-70EF-4B0E-A46A-0F5EDB101CD2}" type="slidenum">
              <a:rPr lang="en-GB" altLang="en-US"/>
              <a:pPr/>
              <a:t>14</a:t>
            </a:fld>
            <a:endParaRPr lang="en-GB" altLang="en-US"/>
          </a:p>
        </p:txBody>
      </p:sp>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Taking the log protects from </a:t>
            </a:r>
            <a:r>
              <a:rPr lang="en-GB" sz="2000" dirty="0" smtClean="0"/>
              <a:t>underflow</a:t>
            </a:r>
            <a:r>
              <a:rPr lang="en-GB" sz="2000" baseline="0" dirty="0" smtClean="0"/>
              <a:t> and enables summing implicitly in E (rather than multiplying if not taking the log)</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baseline="0" dirty="0" smtClean="0"/>
              <a:t>Rescaling into log space doesn’t affect the estimation </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endParaRPr lang="en-GB" sz="2000" dirty="0" smtClean="0"/>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sz="2000" dirty="0" smtClean="0">
                <a:latin typeface="Arial" panose="020B0604020202020204" pitchFamily="34" charset="0"/>
                <a:ea typeface="Droid Sans Fallback" charset="0"/>
                <a:cs typeface="Droid Sans Fallback" charset="0"/>
              </a:rPr>
              <a:t>KL divergence can be 0 which is important.</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sz="2000" dirty="0" smtClean="0">
                <a:latin typeface="Arial" panose="020B0604020202020204" pitchFamily="34" charset="0"/>
                <a:ea typeface="Droid Sans Fallback" charset="0"/>
                <a:cs typeface="Droid Sans Fallback" charset="0"/>
              </a:rPr>
              <a:t>Always</a:t>
            </a:r>
            <a:r>
              <a:rPr lang="en-GB" altLang="en-US" sz="2000" baseline="0" dirty="0" smtClean="0">
                <a:latin typeface="Arial" panose="020B0604020202020204" pitchFamily="34" charset="0"/>
                <a:ea typeface="Droid Sans Fallback" charset="0"/>
                <a:cs typeface="Droid Sans Fallback" charset="0"/>
              </a:rPr>
              <a:t> minimize the cost function, whether is KL div or </a:t>
            </a:r>
            <a:r>
              <a:rPr lang="en-GB" altLang="en-US" sz="2000" baseline="0" dirty="0" smtClean="0">
                <a:latin typeface="Arial" panose="020B0604020202020204" pitchFamily="34" charset="0"/>
                <a:ea typeface="Droid Sans Fallback" charset="0"/>
                <a:cs typeface="Droid Sans Fallback" charset="0"/>
              </a:rPr>
              <a:t>NLL</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KL divergence is equivalent to the cross-entropy (average number of bits needed to identify an event drawn from one of two probability distributions). The MSE is the cross-entropy between an empirical distribution and a Gaussian.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dirty="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2080873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A292248F-70EF-4B0E-A46A-0F5EDB101CD2}" type="slidenum">
              <a:rPr lang="en-GB" altLang="en-US"/>
              <a:pPr/>
              <a:t>15</a:t>
            </a:fld>
            <a:endParaRPr lang="en-GB" altLang="en-US"/>
          </a:p>
        </p:txBody>
      </p:sp>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dirty="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4039168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A292248F-70EF-4B0E-A46A-0F5EDB101CD2}" type="slidenum">
              <a:rPr lang="en-GB" altLang="en-US"/>
              <a:pPr/>
              <a:t>16</a:t>
            </a:fld>
            <a:endParaRPr lang="en-GB" altLang="en-US"/>
          </a:p>
        </p:txBody>
      </p:sp>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Beta is the noise precision parameter</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The errors have a normal distribution</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endParaRPr lang="en-GB" sz="2000" dirty="0" smtClean="0"/>
          </a:p>
        </p:txBody>
      </p:sp>
    </p:spTree>
    <p:extLst>
      <p:ext uri="{BB962C8B-B14F-4D97-AF65-F5344CB8AC3E}">
        <p14:creationId xmlns:p14="http://schemas.microsoft.com/office/powerpoint/2010/main" val="210432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A292248F-70EF-4B0E-A46A-0F5EDB101CD2}" type="slidenum">
              <a:rPr lang="en-GB" altLang="en-US"/>
              <a:pPr/>
              <a:t>17</a:t>
            </a:fld>
            <a:endParaRPr lang="en-GB" altLang="en-US"/>
          </a:p>
        </p:txBody>
      </p:sp>
      <mc:AlternateContent xmlns:mc="http://schemas.openxmlformats.org/markup-compatibility/2006">
        <mc:Choice xmlns:a14="http://schemas.microsoft.com/office/drawing/2010/main" Requires="a14">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0" tIns="0" rIns="0" bIns="0"/>
              <a:lstStyle/>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Log p (prior) will</a:t>
                </a:r>
                <a:r>
                  <a:rPr lang="en-GB" sz="2000" baseline="0" dirty="0" smtClean="0"/>
                  <a:t> have the sum of squares </a:t>
                </a:r>
                <a:r>
                  <a:rPr lang="en-GB" sz="2000" baseline="0" dirty="0" err="1" smtClean="0"/>
                  <a:t>wTw</a:t>
                </a:r>
                <a:r>
                  <a:rPr lang="en-GB" sz="2000" baseline="0" dirty="0" smtClean="0"/>
                  <a:t> form. So if you have a Gaussian prior, this is similar to the weight decay idea.</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The advantage of MAP over MLE is that useful information that cannot be found in the training data can be introduced through the prior. This helps reduce variance but increases the bias in the MAP point estimate (if it’s correct).</a:t>
                </a:r>
              </a:p>
              <a:p>
                <a:pPr marL="1587" indent="0" algn="ctr"/>
                <a:endParaRPr lang="en-GB" sz="2000" dirty="0" smtClean="0"/>
              </a:p>
              <a:p>
                <a:pPr marL="287337" indent="-285750">
                  <a:buFont typeface="Arial" panose="020B0604020202020204" pitchFamily="34" charset="0"/>
                  <a:buChar char="•"/>
                </a:pPr>
                <a:r>
                  <a:rPr lang="en-GB" sz="2000" dirty="0" smtClean="0"/>
                  <a:t>If we have a Gaussian prior on the weights </a:t>
                </a:r>
                <a14:m>
                  <m:oMath xmlns:m="http://schemas.openxmlformats.org/officeDocument/2006/math">
                    <m:r>
                      <m:rPr>
                        <m:sty m:val="p"/>
                      </m:rPr>
                      <a:rPr lang="el-GR" sz="2000" i="1" dirty="0">
                        <a:latin typeface="Cambria Math" panose="02040503050406030204" pitchFamily="18" charset="0"/>
                      </a:rPr>
                      <m:t>θ</m:t>
                    </m:r>
                  </m:oMath>
                </a14:m>
                <a:r>
                  <a:rPr lang="en-GB" sz="2000" dirty="0" smtClean="0"/>
                  <a:t>, then p(</a:t>
                </a:r>
                <a14:m>
                  <m:oMath xmlns:m="http://schemas.openxmlformats.org/officeDocument/2006/math">
                    <m:r>
                      <m:rPr>
                        <m:sty m:val="p"/>
                      </m:rPr>
                      <a:rPr lang="el-GR" sz="2000" i="1" dirty="0">
                        <a:latin typeface="Cambria Math" panose="02040503050406030204" pitchFamily="18" charset="0"/>
                      </a:rPr>
                      <m:t>θ</m:t>
                    </m:r>
                  </m:oMath>
                </a14:m>
                <a:r>
                  <a:rPr lang="en-GB" sz="2000" dirty="0" smtClean="0"/>
                  <a:t>) is proportional to the weight decay penalty </a:t>
                </a:r>
                <a:r>
                  <a:rPr lang="en-GB" sz="2000" dirty="0" err="1" smtClean="0"/>
                  <a:t>ʎw</a:t>
                </a:r>
                <a:r>
                  <a:rPr lang="en-GB" sz="2000" baseline="30000" dirty="0" err="1" smtClean="0"/>
                  <a:t>T</a:t>
                </a:r>
                <a:r>
                  <a:rPr lang="en-GB" sz="2000" dirty="0" err="1" smtClean="0"/>
                  <a:t>w</a:t>
                </a:r>
                <a:r>
                  <a:rPr lang="en-GB" sz="2000" dirty="0" smtClean="0"/>
                  <a:t>, plus a term that doesn’t depend on w/affect learning.</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endParaRPr lang="en-GB" altLang="en-US" sz="2000" dirty="0">
                  <a:latin typeface="Arial" panose="020B0604020202020204" pitchFamily="34" charset="0"/>
                  <a:ea typeface="Droid Sans Fallback" charset="0"/>
                  <a:cs typeface="Droid Sans Fallback" charset="0"/>
                </a:endParaRPr>
              </a:p>
            </p:txBody>
          </p:sp>
        </mc:Choice>
        <mc:Fallback>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Log p (prior) will</a:t>
                </a:r>
                <a:r>
                  <a:rPr lang="en-GB" sz="2000" baseline="0" dirty="0" smtClean="0"/>
                  <a:t> have the sum of squares </a:t>
                </a:r>
                <a:r>
                  <a:rPr lang="en-GB" sz="2000" baseline="0" dirty="0" err="1" smtClean="0"/>
                  <a:t>wTw</a:t>
                </a:r>
                <a:r>
                  <a:rPr lang="en-GB" sz="2000" baseline="0" dirty="0" smtClean="0"/>
                  <a:t> form. So if you have a Gaussian prior, this is similar to the weight decay idea.</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smtClean="0"/>
                  <a:t>The advantage of MAP over MLE is that useful information that cannot be found in the training data can be introduced through the prior. This helps reduce variance but increases the bias in the MAP point estimate (if it’s correct).</a:t>
                </a:r>
              </a:p>
              <a:p>
                <a:pPr marL="1587" indent="0" algn="ctr"/>
                <a:endParaRPr lang="en-GB" sz="2000" dirty="0" smtClean="0"/>
              </a:p>
              <a:p>
                <a:pPr marL="287337" indent="-285750">
                  <a:buFont typeface="Arial" panose="020B0604020202020204" pitchFamily="34" charset="0"/>
                  <a:buChar char="•"/>
                </a:pPr>
                <a:r>
                  <a:rPr lang="en-GB" sz="2000" dirty="0" smtClean="0"/>
                  <a:t>If we have a Gaussian prior on the weights </a:t>
                </a:r>
                <a:r>
                  <a:rPr lang="el-GR" sz="2000" i="0" dirty="0">
                    <a:latin typeface="Cambria Math" panose="02040503050406030204" pitchFamily="18" charset="0"/>
                  </a:rPr>
                  <a:t>θ</a:t>
                </a:r>
                <a:r>
                  <a:rPr lang="en-GB" sz="2000" dirty="0" smtClean="0"/>
                  <a:t>, then p(</a:t>
                </a:r>
                <a:r>
                  <a:rPr lang="el-GR" sz="2000" i="0" dirty="0">
                    <a:latin typeface="Cambria Math" panose="02040503050406030204" pitchFamily="18" charset="0"/>
                  </a:rPr>
                  <a:t>θ</a:t>
                </a:r>
                <a:r>
                  <a:rPr lang="en-GB" sz="2000" dirty="0" smtClean="0"/>
                  <a:t>) is proportional to the weight decay penalty </a:t>
                </a:r>
                <a:r>
                  <a:rPr lang="en-GB" sz="2000" dirty="0" err="1" smtClean="0"/>
                  <a:t>ʎw</a:t>
                </a:r>
                <a:r>
                  <a:rPr lang="en-GB" sz="2000" baseline="30000" dirty="0" err="1" smtClean="0"/>
                  <a:t>T</a:t>
                </a:r>
                <a:r>
                  <a:rPr lang="en-GB" sz="2000" dirty="0" err="1" smtClean="0"/>
                  <a:t>w</a:t>
                </a:r>
                <a:r>
                  <a:rPr lang="en-GB" sz="2000" dirty="0" smtClean="0"/>
                  <a:t>, plus a term that doesn’t depend on w/affect learning.</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endParaRPr lang="en-GB" altLang="en-US" sz="2000" dirty="0">
                  <a:latin typeface="Arial" panose="020B0604020202020204" pitchFamily="34" charset="0"/>
                  <a:ea typeface="Droid Sans Fallback" charset="0"/>
                  <a:cs typeface="Droid Sans Fallback" charset="0"/>
                </a:endParaRPr>
              </a:p>
            </p:txBody>
          </p:sp>
        </mc:Fallback>
      </mc:AlternateContent>
    </p:spTree>
    <p:extLst>
      <p:ext uri="{BB962C8B-B14F-4D97-AF65-F5344CB8AC3E}">
        <p14:creationId xmlns:p14="http://schemas.microsoft.com/office/powerpoint/2010/main" val="3476738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A292248F-70EF-4B0E-A46A-0F5EDB101CD2}" type="slidenum">
              <a:rPr lang="en-GB" altLang="en-US"/>
              <a:pPr/>
              <a:t>18</a:t>
            </a:fld>
            <a:endParaRPr lang="en-GB" altLang="en-US"/>
          </a:p>
        </p:txBody>
      </p:sp>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err="1" smtClean="0"/>
              <a:t>Tha</a:t>
            </a:r>
            <a:r>
              <a:rPr lang="en-GB" sz="2000" dirty="0" smtClean="0"/>
              <a:t> Gaussian can be </a:t>
            </a:r>
            <a:r>
              <a:rPr lang="en-GB" sz="2000" dirty="0" smtClean="0"/>
              <a:t>normalized by defining a different family of probability distributions – e.g. two classes (which must sum to 1). </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altLang="en-US" sz="2000" dirty="0" smtClean="0">
                <a:latin typeface="Arial" panose="020B0604020202020204" pitchFamily="34" charset="0"/>
                <a:ea typeface="Droid Sans Fallback" charset="0"/>
                <a:cs typeface="Droid Sans Fallback" charset="0"/>
              </a:rPr>
              <a:t>Unit variance along the diagonal to describe</a:t>
            </a:r>
            <a:r>
              <a:rPr lang="en-GB" altLang="en-US" sz="2000" baseline="0" dirty="0" smtClean="0">
                <a:latin typeface="Arial" panose="020B0604020202020204" pitchFamily="34" charset="0"/>
                <a:ea typeface="Droid Sans Fallback" charset="0"/>
                <a:cs typeface="Droid Sans Fallback" charset="0"/>
              </a:rPr>
              <a:t> the probabilistic spherical distribution around the line fitted</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altLang="en-US" sz="2000" baseline="0" dirty="0" smtClean="0">
                <a:latin typeface="Arial" panose="020B0604020202020204" pitchFamily="34" charset="0"/>
                <a:ea typeface="Droid Sans Fallback" charset="0"/>
                <a:cs typeface="Droid Sans Fallback" charset="0"/>
              </a:rPr>
              <a:t>Maybe a picture of the sigmoid</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altLang="en-US" sz="2000" baseline="0" dirty="0" smtClean="0">
                <a:latin typeface="Arial" panose="020B0604020202020204" pitchFamily="34" charset="0"/>
                <a:ea typeface="Droid Sans Fallback" charset="0"/>
                <a:cs typeface="Droid Sans Fallback" charset="0"/>
              </a:rPr>
              <a:t>Regression can be done on the transformed version of the Gaussian </a:t>
            </a:r>
            <a:r>
              <a:rPr lang="en-GB" altLang="en-US" sz="2000" baseline="0" dirty="0" err="1" smtClean="0">
                <a:latin typeface="Arial" panose="020B0604020202020204" pitchFamily="34" charset="0"/>
                <a:ea typeface="Droid Sans Fallback" charset="0"/>
                <a:cs typeface="Droid Sans Fallback" charset="0"/>
              </a:rPr>
              <a:t>prob</a:t>
            </a:r>
            <a:r>
              <a:rPr lang="en-GB" altLang="en-US" sz="2000" baseline="0" dirty="0" smtClean="0">
                <a:latin typeface="Arial" panose="020B0604020202020204" pitchFamily="34" charset="0"/>
                <a:ea typeface="Droid Sans Fallback" charset="0"/>
                <a:cs typeface="Droid Sans Fallback" charset="0"/>
              </a:rPr>
              <a:t> distribution</a:t>
            </a:r>
          </a:p>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altLang="en-US" sz="2000" baseline="0" dirty="0" smtClean="0">
                <a:latin typeface="Arial" panose="020B0604020202020204" pitchFamily="34" charset="0"/>
                <a:ea typeface="Droid Sans Fallback" charset="0"/>
                <a:cs typeface="Droid Sans Fallback" charset="0"/>
              </a:rPr>
              <a:t>Which is useful </a:t>
            </a:r>
            <a:r>
              <a:rPr lang="en-GB" altLang="en-US" sz="2000" baseline="0" dirty="0" err="1" smtClean="0">
                <a:latin typeface="Arial" panose="020B0604020202020204" pitchFamily="34" charset="0"/>
                <a:ea typeface="Droid Sans Fallback" charset="0"/>
                <a:cs typeface="Droid Sans Fallback" charset="0"/>
              </a:rPr>
              <a:t>bc</a:t>
            </a:r>
            <a:r>
              <a:rPr lang="en-GB" altLang="en-US" sz="2000" baseline="0" dirty="0" smtClean="0">
                <a:latin typeface="Arial" panose="020B0604020202020204" pitchFamily="34" charset="0"/>
                <a:ea typeface="Droid Sans Fallback" charset="0"/>
                <a:cs typeface="Droid Sans Fallback" charset="0"/>
              </a:rPr>
              <a:t> it is within 0-1</a:t>
            </a:r>
            <a:endParaRPr lang="en-GB" altLang="en-US" sz="2000" dirty="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2794318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A292248F-70EF-4B0E-A46A-0F5EDB101CD2}" type="slidenum">
              <a:rPr lang="en-GB" altLang="en-US"/>
              <a:pPr/>
              <a:t>19</a:t>
            </a:fld>
            <a:endParaRPr lang="en-GB" altLang="en-US"/>
          </a:p>
        </p:txBody>
      </p:sp>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marR="0" indent="-214313" algn="l" defTabSz="914400" rtl="0" eaLnBrk="1" fontAlgn="auto" latinLnBrk="0" hangingPunct="1">
              <a:lnSpc>
                <a:spcPct val="100000"/>
              </a:lnSpc>
              <a:spcBef>
                <a:spcPct val="0"/>
              </a:spcBef>
              <a:spcAft>
                <a:spcPts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2000" dirty="0" err="1" smtClean="0"/>
              <a:t>Tha</a:t>
            </a:r>
            <a:r>
              <a:rPr lang="en-GB" sz="2000" dirty="0" smtClean="0"/>
              <a:t> Gaussian can be </a:t>
            </a:r>
            <a:r>
              <a:rPr lang="en-GB" sz="2000" dirty="0" smtClean="0"/>
              <a:t>normalized by defining a different family of probability distributions – e.g. two classes (which must sum to 1). </a:t>
            </a:r>
          </a:p>
        </p:txBody>
      </p:sp>
    </p:spTree>
    <p:extLst>
      <p:ext uri="{BB962C8B-B14F-4D97-AF65-F5344CB8AC3E}">
        <p14:creationId xmlns:p14="http://schemas.microsoft.com/office/powerpoint/2010/main" val="1072718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DFD510CD-E3C4-461E-80FD-0AC1DA2D0227}" type="slidenum">
              <a:rPr lang="en-GB" altLang="en-US"/>
              <a:pPr/>
              <a:t>20</a:t>
            </a:fld>
            <a:endParaRPr lang="en-GB" altLang="en-US"/>
          </a:p>
        </p:txBody>
      </p:sp>
      <p:sp>
        <p:nvSpPr>
          <p:cNvPr id="24577"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411300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99FC78D3-2F88-45AE-B8B7-FBD451237DBE}" type="slidenum">
              <a:rPr lang="en-GB" altLang="en-US"/>
              <a:pPr/>
              <a:t>21</a:t>
            </a:fld>
            <a:endParaRPr lang="en-GB" altLang="en-US"/>
          </a:p>
        </p:txBody>
      </p:sp>
      <p:sp>
        <p:nvSpPr>
          <p:cNvPr id="25601"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3181301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736B6521-3198-4DC9-8275-5587A7D9FD62}" type="slidenum">
              <a:rPr lang="en-GB" altLang="en-US"/>
              <a:pPr/>
              <a:t>22</a:t>
            </a:fld>
            <a:endParaRPr lang="en-GB" altLang="en-US"/>
          </a:p>
        </p:txBody>
      </p:sp>
      <p:sp>
        <p:nvSpPr>
          <p:cNvPr id="2662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2912484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 discrepancy between training and generalization error has an upper bound which grows as the model capacity grows (</a:t>
                </a:r>
                <a:r>
                  <a:rPr lang="en-GB" sz="1200" dirty="0" err="1" smtClean="0">
                    <a:latin typeface="Arial" panose="020B0604020202020204" pitchFamily="34" charset="0"/>
                    <a:cs typeface="Arial" panose="020B0604020202020204" pitchFamily="34" charset="0"/>
                  </a:rPr>
                  <a:t>ie</a:t>
                </a:r>
                <a:r>
                  <a:rPr lang="en-GB" sz="1200" dirty="0" smtClean="0">
                    <a:latin typeface="Arial" panose="020B0604020202020204" pitchFamily="34" charset="0"/>
                    <a:cs typeface="Arial" panose="020B0604020202020204" pitchFamily="34" charset="0"/>
                  </a:rPr>
                  <a:t> more different families of functions are possible), and shrinks as the number of training examples </a:t>
                </a:r>
                <a14:m>
                  <m:oMath xmlns:m="http://schemas.openxmlformats.org/officeDocument/2006/math">
                    <m:r>
                      <a:rPr lang="en-GB" sz="1200" b="0" i="1" smtClean="0">
                        <a:latin typeface="Cambria Math" panose="02040503050406030204" pitchFamily="18" charset="0"/>
                        <a:cs typeface="Arial" panose="020B0604020202020204" pitchFamily="34" charset="0"/>
                      </a:rPr>
                      <m:t>𝑚</m:t>
                    </m:r>
                  </m:oMath>
                </a14:m>
                <a:r>
                  <a:rPr lang="en-GB" sz="1200" dirty="0" smtClean="0">
                    <a:latin typeface="Arial" panose="020B0604020202020204" pitchFamily="34" charset="0"/>
                    <a:cs typeface="Arial" panose="020B0604020202020204" pitchFamily="34" charset="0"/>
                  </a:rPr>
                  <a:t> increases</a:t>
                </a:r>
                <a:r>
                  <a:rPr lang="en-GB" sz="1200" dirty="0" smtClean="0">
                    <a:latin typeface="Arial" panose="020B0604020202020204" pitchFamily="34" charset="0"/>
                    <a:cs typeface="Arial" panose="020B0604020202020204" pitchFamily="34" charset="0"/>
                  </a:rPr>
                  <a:t>. capacity (more=bad) and number of training examples (more=good).</a:t>
                </a:r>
                <a:r>
                  <a:rPr lang="en-GB" sz="1200" dirty="0" smtClean="0">
                    <a:latin typeface="Arial" panose="020B0604020202020204" pitchFamily="34" charset="0"/>
                    <a:cs typeface="Arial" panose="020B0604020202020204" pitchFamily="34" charset="0"/>
                    <a:sym typeface="Wingdings" panose="05000000000000000000" pitchFamily="2" charset="2"/>
                  </a:rPr>
                  <a:t> </a:t>
                </a:r>
                <a:endParaRPr lang="en-GB" sz="120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latin typeface="Arial" panose="020B0604020202020204" pitchFamily="34" charset="0"/>
                  <a:cs typeface="Arial" panose="020B0604020202020204" pitchFamily="34" charset="0"/>
                </a:endParaRPr>
              </a:p>
              <a:p>
                <a:endParaRPr lang="en-GB"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 discrepancy between training and generalization error has an upper bound which grows as the model capacity grows (</a:t>
                </a:r>
                <a:r>
                  <a:rPr lang="en-GB" sz="1200" dirty="0" err="1" smtClean="0">
                    <a:latin typeface="Arial" panose="020B0604020202020204" pitchFamily="34" charset="0"/>
                    <a:cs typeface="Arial" panose="020B0604020202020204" pitchFamily="34" charset="0"/>
                  </a:rPr>
                  <a:t>ie</a:t>
                </a:r>
                <a:r>
                  <a:rPr lang="en-GB" sz="1200" dirty="0" smtClean="0">
                    <a:latin typeface="Arial" panose="020B0604020202020204" pitchFamily="34" charset="0"/>
                    <a:cs typeface="Arial" panose="020B0604020202020204" pitchFamily="34" charset="0"/>
                  </a:rPr>
                  <a:t> more different families of functions are possible), and shrinks as the number of training examples </a:t>
                </a:r>
                <a:r>
                  <a:rPr lang="en-GB" sz="1200" b="0" i="0" smtClean="0">
                    <a:latin typeface="Cambria Math" panose="02040503050406030204" pitchFamily="18" charset="0"/>
                    <a:cs typeface="Arial" panose="020B0604020202020204" pitchFamily="34" charset="0"/>
                  </a:rPr>
                  <a:t>𝑚</a:t>
                </a:r>
                <a:r>
                  <a:rPr lang="en-GB" sz="1200" dirty="0" smtClean="0">
                    <a:latin typeface="Arial" panose="020B0604020202020204" pitchFamily="34" charset="0"/>
                    <a:cs typeface="Arial" panose="020B0604020202020204" pitchFamily="34" charset="0"/>
                  </a:rPr>
                  <a:t> increases.</a:t>
                </a:r>
              </a:p>
              <a:p>
                <a:endParaRPr lang="en-GB" dirty="0"/>
              </a:p>
            </p:txBody>
          </p:sp>
        </mc:Fallback>
      </mc:AlternateContent>
      <p:sp>
        <p:nvSpPr>
          <p:cNvPr id="4" name="Slide Number Placeholder 3"/>
          <p:cNvSpPr>
            <a:spLocks noGrp="1"/>
          </p:cNvSpPr>
          <p:nvPr>
            <p:ph type="sldNum" sz="quarter" idx="10"/>
          </p:nvPr>
        </p:nvSpPr>
        <p:spPr/>
        <p:txBody>
          <a:bodyPr/>
          <a:lstStyle/>
          <a:p>
            <a:fld id="{562F0329-838A-45F2-AE24-4C241E0F6C21}" type="slidenum">
              <a:rPr lang="en-GB" smtClean="0"/>
              <a:t>5</a:t>
            </a:fld>
            <a:endParaRPr lang="en-GB"/>
          </a:p>
        </p:txBody>
      </p:sp>
    </p:spTree>
    <p:extLst>
      <p:ext uri="{BB962C8B-B14F-4D97-AF65-F5344CB8AC3E}">
        <p14:creationId xmlns:p14="http://schemas.microsoft.com/office/powerpoint/2010/main" val="320072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14F8957A-DF11-45EA-9B15-382B4A64AC12}" type="slidenum">
              <a:rPr lang="en-GB" altLang="en-US"/>
              <a:pPr/>
              <a:t>23</a:t>
            </a:fld>
            <a:endParaRPr lang="en-GB" altLang="en-US"/>
          </a:p>
        </p:txBody>
      </p:sp>
      <p:sp>
        <p:nvSpPr>
          <p:cNvPr id="27649"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3114663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FE78D41D-3FB6-4435-BD88-37C798C0A14B}" type="slidenum">
              <a:rPr lang="en-GB" altLang="en-US"/>
              <a:pPr/>
              <a:t>24</a:t>
            </a:fld>
            <a:endParaRPr lang="en-GB" altLang="en-US"/>
          </a:p>
        </p:txBody>
      </p:sp>
      <p:sp>
        <p:nvSpPr>
          <p:cNvPr id="28673"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871007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0FFAE411-7BF7-42A7-8AAB-AD95C6D3447D}" type="slidenum">
              <a:rPr lang="en-GB" altLang="en-US"/>
              <a:pPr/>
              <a:t>25</a:t>
            </a:fld>
            <a:endParaRPr lang="en-GB" altLang="en-US"/>
          </a:p>
        </p:txBody>
      </p:sp>
      <p:sp>
        <p:nvSpPr>
          <p:cNvPr id="29697"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3389879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704BB3D5-630A-4C82-93FA-94B21953726E}" type="slidenum">
              <a:rPr lang="en-GB" altLang="en-US"/>
              <a:pPr/>
              <a:t>26</a:t>
            </a:fld>
            <a:endParaRPr lang="en-GB" altLang="en-US"/>
          </a:p>
        </p:txBody>
      </p:sp>
      <p:sp>
        <p:nvSpPr>
          <p:cNvPr id="30721"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70550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Quantifying the capacity allows statistical learning theory to make quantitative predictions.</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Effective and representational capacity</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Principle of parsimony – Occam’s razor</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Nearest neighbour regression</a:t>
            </a:r>
            <a:r>
              <a:rPr lang="en-GB" sz="1200" dirty="0" smtClean="0">
                <a:latin typeface="Arial" panose="020B0604020202020204" pitchFamily="34" charset="0"/>
                <a:cs typeface="Arial" panose="020B0604020202020204" pitchFamily="34" charset="0"/>
              </a:rPr>
              <a:t>.</a:t>
            </a:r>
            <a:endParaRPr lang="en-GB" dirty="0"/>
          </a:p>
        </p:txBody>
      </p:sp>
      <p:sp>
        <p:nvSpPr>
          <p:cNvPr id="4" name="Slide Number Placeholder 3"/>
          <p:cNvSpPr>
            <a:spLocks noGrp="1"/>
          </p:cNvSpPr>
          <p:nvPr>
            <p:ph type="sldNum" sz="quarter" idx="10"/>
          </p:nvPr>
        </p:nvSpPr>
        <p:spPr/>
        <p:txBody>
          <a:bodyPr/>
          <a:lstStyle/>
          <a:p>
            <a:fld id="{562F0329-838A-45F2-AE24-4C241E0F6C21}" type="slidenum">
              <a:rPr lang="en-GB" smtClean="0"/>
              <a:t>6</a:t>
            </a:fld>
            <a:endParaRPr lang="en-GB"/>
          </a:p>
        </p:txBody>
      </p:sp>
    </p:spTree>
    <p:extLst>
      <p:ext uri="{BB962C8B-B14F-4D97-AF65-F5344CB8AC3E}">
        <p14:creationId xmlns:p14="http://schemas.microsoft.com/office/powerpoint/2010/main" val="378264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D4F812BA-7741-4898-8B64-1002F72A6410}" type="slidenum">
              <a:rPr lang="en-GB" altLang="en-US"/>
              <a:pPr/>
              <a:t>7</a:t>
            </a:fld>
            <a:endParaRPr lang="en-GB" altLang="en-US"/>
          </a:p>
        </p:txBody>
      </p:sp>
      <p:sp>
        <p:nvSpPr>
          <p:cNvPr id="17409"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6958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CBB86B24-66A5-44D4-8BA0-86478F613B72}" type="slidenum">
              <a:rPr lang="en-GB" altLang="en-US"/>
              <a:pPr/>
              <a:t>8</a:t>
            </a:fld>
            <a:endParaRPr lang="en-GB" altLang="en-US"/>
          </a:p>
        </p:txBody>
      </p:sp>
      <p:sp>
        <p:nvSpPr>
          <p:cNvPr id="18433"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71472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6E7A0D47-0E0A-4C75-AEE1-B6EAE51FECE7}" type="slidenum">
              <a:rPr lang="en-GB" altLang="en-US"/>
              <a:pPr/>
              <a:t>9</a:t>
            </a:fld>
            <a:endParaRPr lang="en-GB" altLang="en-US"/>
          </a:p>
        </p:txBody>
      </p:sp>
      <p:sp>
        <p:nvSpPr>
          <p:cNvPr id="19457"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200054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500EB653-63CA-41CF-8129-974EFEC819DD}" type="slidenum">
              <a:rPr lang="en-GB" altLang="en-US"/>
              <a:pPr/>
              <a:t>10</a:t>
            </a:fld>
            <a:endParaRPr lang="en-GB" altLang="en-US"/>
          </a:p>
        </p:txBody>
      </p:sp>
      <p:sp>
        <p:nvSpPr>
          <p:cNvPr id="20481"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69564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A292248F-70EF-4B0E-A46A-0F5EDB101CD2}" type="slidenum">
              <a:rPr lang="en-GB" altLang="en-US"/>
              <a:pPr/>
              <a:t>11</a:t>
            </a:fld>
            <a:endParaRPr lang="en-GB" altLang="en-US"/>
          </a:p>
        </p:txBody>
      </p:sp>
      <p:sp>
        <p:nvSpPr>
          <p:cNvPr id="21505"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35428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FF4136C2-A44E-4817-8A4C-B97EC832A220}" type="slidenum">
              <a:rPr lang="en-GB" altLang="en-US"/>
              <a:pPr/>
              <a:t>12</a:t>
            </a:fld>
            <a:endParaRPr lang="en-GB" altLang="en-US"/>
          </a:p>
        </p:txBody>
      </p:sp>
      <p:sp>
        <p:nvSpPr>
          <p:cNvPr id="22529" name="Text Box 1"/>
          <p:cNvSpPr txBox="1">
            <a:spLocks noGrp="1" noChangeArrowheads="1"/>
          </p:cNvSpPr>
          <p:nvPr>
            <p:ph type="body"/>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Sophie, my only request is that we make sure we don't over-run.</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Chapter 5 is over 60 pages, so how would you like it if, say,</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you did p. 98-116 (up to 'No Free Lunch') and 131-145 (ML up to 'Unsupervised')</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I did 116-131 and 145-164.</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r>
              <a:rPr lang="en-GB" altLang="en-US">
                <a:latin typeface="Arial" panose="020B0604020202020204" pitchFamily="34" charset="0"/>
                <a:ea typeface="Droid Sans Fallback" charset="0"/>
                <a:cs typeface="Droid Sans Fallback" charset="0"/>
              </a:rPr>
              <a:t>... and we each selected where to spend most time according to our marvelous intuition of what the group would most appreciate? I don't think we'll be able to cover everything in detail.</a:t>
            </a:r>
          </a:p>
          <a:p>
            <a:pPr marL="215900" indent="-214313"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2000">
              <a:latin typeface="Arial" panose="020B0604020202020204" pitchFamily="34" charset="0"/>
              <a:ea typeface="Droid Sans Fallback" charset="0"/>
              <a:cs typeface="Droid Sans Fallback" charset="0"/>
            </a:endParaRPr>
          </a:p>
        </p:txBody>
      </p:sp>
    </p:spTree>
    <p:extLst>
      <p:ext uri="{BB962C8B-B14F-4D97-AF65-F5344CB8AC3E}">
        <p14:creationId xmlns:p14="http://schemas.microsoft.com/office/powerpoint/2010/main" val="129690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E8CF2B3-8BF4-4445-9D02-DFD2AA799AF3}" type="datetimeFigureOut">
              <a:rPr lang="en-GB" smtClean="0"/>
              <a:t>08/06/2016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62553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8CF2B3-8BF4-4445-9D02-DFD2AA799AF3}" type="datetimeFigureOut">
              <a:rPr lang="en-GB" smtClean="0"/>
              <a:t>08/06/2016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265150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8CF2B3-8BF4-4445-9D02-DFD2AA799AF3}" type="datetimeFigureOut">
              <a:rPr lang="en-GB" smtClean="0"/>
              <a:t>08/06/2016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36325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70880" cy="1143480"/>
          </a:xfrm>
        </p:spPr>
        <p:txBody>
          <a:bodyPr/>
          <a:lstStyle/>
          <a:p>
            <a:r>
              <a:rPr lang="en-US" smtClean="0"/>
              <a:t>Click to edit Master title style</a:t>
            </a:r>
            <a:endParaRPr lang="en-GB"/>
          </a:p>
        </p:txBody>
      </p:sp>
    </p:spTree>
    <p:extLst>
      <p:ext uri="{BB962C8B-B14F-4D97-AF65-F5344CB8AC3E}">
        <p14:creationId xmlns:p14="http://schemas.microsoft.com/office/powerpoint/2010/main" val="263068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8CF2B3-8BF4-4445-9D02-DFD2AA799AF3}" type="datetimeFigureOut">
              <a:rPr lang="en-GB" smtClean="0"/>
              <a:t>08/06/2016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199559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8CF2B3-8BF4-4445-9D02-DFD2AA799AF3}" type="datetimeFigureOut">
              <a:rPr lang="en-GB" smtClean="0"/>
              <a:t>08/06/2016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397814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E8CF2B3-8BF4-4445-9D02-DFD2AA799AF3}" type="datetimeFigureOut">
              <a:rPr lang="en-GB" smtClean="0"/>
              <a:t>08/06/2016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2300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E8CF2B3-8BF4-4445-9D02-DFD2AA799AF3}" type="datetimeFigureOut">
              <a:rPr lang="en-GB" smtClean="0"/>
              <a:t>08/06/2016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221207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E8CF2B3-8BF4-4445-9D02-DFD2AA799AF3}" type="datetimeFigureOut">
              <a:rPr lang="en-GB" smtClean="0"/>
              <a:t>08/06/2016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71109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CF2B3-8BF4-4445-9D02-DFD2AA799AF3}" type="datetimeFigureOut">
              <a:rPr lang="en-GB" smtClean="0"/>
              <a:t>08/06/2016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349287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CF2B3-8BF4-4445-9D02-DFD2AA799AF3}" type="datetimeFigureOut">
              <a:rPr lang="en-GB" smtClean="0"/>
              <a:t>08/06/2016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109243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8CF2B3-8BF4-4445-9D02-DFD2AA799AF3}" type="datetimeFigureOut">
              <a:rPr lang="en-GB" smtClean="0"/>
              <a:t>08/06/2016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6FFD95-831F-4614-8ABE-83E27ADE1F44}" type="slidenum">
              <a:rPr lang="en-GB" smtClean="0"/>
              <a:t>‹#›</a:t>
            </a:fld>
            <a:endParaRPr lang="en-GB"/>
          </a:p>
        </p:txBody>
      </p:sp>
    </p:spTree>
    <p:extLst>
      <p:ext uri="{BB962C8B-B14F-4D97-AF65-F5344CB8AC3E}">
        <p14:creationId xmlns:p14="http://schemas.microsoft.com/office/powerpoint/2010/main" val="388779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CF2B3-8BF4-4445-9D02-DFD2AA799AF3}" type="datetimeFigureOut">
              <a:rPr lang="en-GB" smtClean="0"/>
              <a:t>08/06/2016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FD95-831F-4614-8ABE-83E27ADE1F44}" type="slidenum">
              <a:rPr lang="en-GB" smtClean="0"/>
              <a:t>‹#›</a:t>
            </a:fld>
            <a:endParaRPr lang="en-GB"/>
          </a:p>
        </p:txBody>
      </p:sp>
    </p:spTree>
    <p:extLst>
      <p:ext uri="{BB962C8B-B14F-4D97-AF65-F5344CB8AC3E}">
        <p14:creationId xmlns:p14="http://schemas.microsoft.com/office/powerpoint/2010/main" val="1752187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400" dirty="0" smtClean="0">
                <a:latin typeface="Arial" panose="020B0604020202020204" pitchFamily="34" charset="0"/>
                <a:cs typeface="Arial" panose="020B0604020202020204" pitchFamily="34" charset="0"/>
              </a:rPr>
              <a:t>Chapter 5</a:t>
            </a:r>
            <a:br>
              <a:rPr lang="en-GB" sz="4400" dirty="0" smtClean="0">
                <a:latin typeface="Arial" panose="020B0604020202020204" pitchFamily="34" charset="0"/>
                <a:cs typeface="Arial" panose="020B0604020202020204" pitchFamily="34" charset="0"/>
              </a:rPr>
            </a:br>
            <a:r>
              <a:rPr lang="en-GB" sz="4400" dirty="0" smtClean="0">
                <a:latin typeface="Arial" panose="020B0604020202020204" pitchFamily="34" charset="0"/>
                <a:cs typeface="Arial" panose="020B0604020202020204" pitchFamily="34" charset="0"/>
              </a:rPr>
              <a:t/>
            </a:r>
            <a:br>
              <a:rPr lang="en-GB" sz="4400" dirty="0" smtClean="0">
                <a:latin typeface="Arial" panose="020B0604020202020204" pitchFamily="34" charset="0"/>
                <a:cs typeface="Arial" panose="020B0604020202020204" pitchFamily="34" charset="0"/>
              </a:rPr>
            </a:br>
            <a:r>
              <a:rPr lang="en-GB" sz="4400" dirty="0" smtClean="0">
                <a:latin typeface="Arial" panose="020B0604020202020204" pitchFamily="34" charset="0"/>
                <a:cs typeface="Arial" panose="020B0604020202020204" pitchFamily="34" charset="0"/>
              </a:rPr>
              <a:t>Machine Learning Basics</a:t>
            </a:r>
            <a:endParaRPr lang="en-GB" sz="4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GB" dirty="0" smtClean="0">
              <a:latin typeface="Arial" panose="020B0604020202020204" pitchFamily="34" charset="0"/>
              <a:cs typeface="Arial" panose="020B0604020202020204" pitchFamily="34" charset="0"/>
            </a:endParaRPr>
          </a:p>
          <a:p>
            <a:r>
              <a:rPr lang="en-GB" sz="1800" dirty="0" smtClean="0">
                <a:latin typeface="Arial" panose="020B0604020202020204" pitchFamily="34" charset="0"/>
                <a:cs typeface="Arial" panose="020B0604020202020204" pitchFamily="34" charset="0"/>
              </a:rPr>
              <a:t>9/6/2016 Deep Learning Reading Club</a:t>
            </a:r>
          </a:p>
          <a:p>
            <a:endParaRPr lang="en-GB" sz="1800" dirty="0">
              <a:latin typeface="Arial" panose="020B0604020202020204" pitchFamily="34" charset="0"/>
              <a:cs typeface="Arial" panose="020B0604020202020204" pitchFamily="34" charset="0"/>
            </a:endParaRPr>
          </a:p>
          <a:p>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892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5.4 Bias vs. Variance</a:t>
            </a:r>
          </a:p>
        </p:txBody>
      </p:sp>
      <p:sp>
        <p:nvSpPr>
          <p:cNvPr id="6146" name="Rectangle 2"/>
          <p:cNvSpPr>
            <a:spLocks noChangeArrowheads="1"/>
          </p:cNvSpPr>
          <p:nvPr/>
        </p:nvSpPr>
        <p:spPr bwMode="auto">
          <a:xfrm>
            <a:off x="1752505" y="1817471"/>
            <a:ext cx="8164217" cy="2155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a:ea typeface="DejaVu Sans" charset="0"/>
                <a:cs typeface="DejaVu Sans" charset="0"/>
              </a:rPr>
              <a:t>Defnintion of Bias:</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Example</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r>
              <a:rPr lang="en-GB" altLang="en-US" sz="1633">
                <a:ea typeface="DejaVu Sans" charset="0"/>
                <a:cs typeface="DejaVu Sans" charset="0"/>
              </a:rPr>
              <a:t>has bias </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Def. of variance and standard error:</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Useful estimators have variance that decreases with </a:t>
            </a:r>
            <a:r>
              <a:rPr lang="en-GB" altLang="en-US" sz="1633" i="1">
                <a:ea typeface="DejaVu Sans" charset="0"/>
                <a:cs typeface="DejaVu Sans" charset="0"/>
              </a:rPr>
              <a:t>m</a:t>
            </a:r>
            <a:r>
              <a:rPr lang="en-GB" altLang="en-US" sz="1633">
                <a:ea typeface="DejaVu Sans" charset="0"/>
                <a:cs typeface="DejaVu Sans" charset="0"/>
              </a:rPr>
              <a:t>, the number of samples in the dataset. e.g. Errors over a test set → sample mean →  CIs for different algorithms</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p:txBody>
      </p:sp>
      <p:grpSp>
        <p:nvGrpSpPr>
          <p:cNvPr id="6147" name="Group 3"/>
          <p:cNvGrpSpPr>
            <a:grpSpLocks/>
          </p:cNvGrpSpPr>
          <p:nvPr/>
        </p:nvGrpSpPr>
        <p:grpSpPr bwMode="auto">
          <a:xfrm>
            <a:off x="4560800" y="1765626"/>
            <a:ext cx="3032958" cy="387401"/>
            <a:chOff x="2109" y="1226"/>
            <a:chExt cx="2106" cy="269"/>
          </a:xfrm>
        </p:grpSpPr>
        <p:sp>
          <p:nvSpPr>
            <p:cNvPr id="6148" name="Freeform 4"/>
            <p:cNvSpPr>
              <a:spLocks noChangeArrowheads="1"/>
            </p:cNvSpPr>
            <p:nvPr/>
          </p:nvSpPr>
          <p:spPr bwMode="auto">
            <a:xfrm>
              <a:off x="2109" y="1226"/>
              <a:ext cx="2106" cy="268"/>
            </a:xfrm>
            <a:custGeom>
              <a:avLst/>
              <a:gdLst>
                <a:gd name="T0" fmla="*/ 4645 w 9291"/>
                <a:gd name="T1" fmla="*/ 1187 h 1188"/>
                <a:gd name="T2" fmla="*/ 0 w 9291"/>
                <a:gd name="T3" fmla="*/ 1187 h 1188"/>
                <a:gd name="T4" fmla="*/ 0 w 9291"/>
                <a:gd name="T5" fmla="*/ 0 h 1188"/>
                <a:gd name="T6" fmla="*/ 9290 w 9291"/>
                <a:gd name="T7" fmla="*/ 0 h 1188"/>
                <a:gd name="T8" fmla="*/ 9290 w 9291"/>
                <a:gd name="T9" fmla="*/ 1187 h 1188"/>
                <a:gd name="T10" fmla="*/ 4645 w 9291"/>
                <a:gd name="T11" fmla="*/ 1187 h 1188"/>
              </a:gdLst>
              <a:ahLst/>
              <a:cxnLst>
                <a:cxn ang="0">
                  <a:pos x="T0" y="T1"/>
                </a:cxn>
                <a:cxn ang="0">
                  <a:pos x="T2" y="T3"/>
                </a:cxn>
                <a:cxn ang="0">
                  <a:pos x="T4" y="T5"/>
                </a:cxn>
                <a:cxn ang="0">
                  <a:pos x="T6" y="T7"/>
                </a:cxn>
                <a:cxn ang="0">
                  <a:pos x="T8" y="T9"/>
                </a:cxn>
                <a:cxn ang="0">
                  <a:pos x="T10" y="T11"/>
                </a:cxn>
              </a:cxnLst>
              <a:rect l="0" t="0" r="r" b="b"/>
              <a:pathLst>
                <a:path w="9291" h="1188">
                  <a:moveTo>
                    <a:pt x="4645" y="1187"/>
                  </a:moveTo>
                  <a:lnTo>
                    <a:pt x="0" y="1187"/>
                  </a:lnTo>
                  <a:lnTo>
                    <a:pt x="0" y="0"/>
                  </a:lnTo>
                  <a:lnTo>
                    <a:pt x="9290" y="0"/>
                  </a:lnTo>
                  <a:lnTo>
                    <a:pt x="9290" y="1187"/>
                  </a:lnTo>
                  <a:lnTo>
                    <a:pt x="4645" y="1187"/>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49" name="Freeform 5"/>
            <p:cNvSpPr>
              <a:spLocks noChangeArrowheads="1"/>
            </p:cNvSpPr>
            <p:nvPr/>
          </p:nvSpPr>
          <p:spPr bwMode="auto">
            <a:xfrm>
              <a:off x="2115" y="1285"/>
              <a:ext cx="110" cy="157"/>
            </a:xfrm>
            <a:custGeom>
              <a:avLst/>
              <a:gdLst>
                <a:gd name="T0" fmla="*/ 143 w 488"/>
                <a:gd name="T1" fmla="*/ 314 h 698"/>
                <a:gd name="T2" fmla="*/ 143 w 488"/>
                <a:gd name="T3" fmla="*/ 0 h 698"/>
                <a:gd name="T4" fmla="*/ 0 w 488"/>
                <a:gd name="T5" fmla="*/ 11 h 698"/>
                <a:gd name="T6" fmla="*/ 0 w 488"/>
                <a:gd name="T7" fmla="*/ 42 h 698"/>
                <a:gd name="T8" fmla="*/ 78 w 488"/>
                <a:gd name="T9" fmla="*/ 98 h 698"/>
                <a:gd name="T10" fmla="*/ 78 w 488"/>
                <a:gd name="T11" fmla="*/ 686 h 698"/>
                <a:gd name="T12" fmla="*/ 101 w 488"/>
                <a:gd name="T13" fmla="*/ 686 h 698"/>
                <a:gd name="T14" fmla="*/ 137 w 488"/>
                <a:gd name="T15" fmla="*/ 624 h 698"/>
                <a:gd name="T16" fmla="*/ 266 w 488"/>
                <a:gd name="T17" fmla="*/ 697 h 698"/>
                <a:gd name="T18" fmla="*/ 487 w 488"/>
                <a:gd name="T19" fmla="*/ 473 h 698"/>
                <a:gd name="T20" fmla="*/ 277 w 488"/>
                <a:gd name="T21" fmla="*/ 249 h 698"/>
                <a:gd name="T22" fmla="*/ 143 w 488"/>
                <a:gd name="T23" fmla="*/ 314 h 698"/>
                <a:gd name="T24" fmla="*/ 146 w 488"/>
                <a:gd name="T25" fmla="*/ 574 h 698"/>
                <a:gd name="T26" fmla="*/ 146 w 488"/>
                <a:gd name="T27" fmla="*/ 370 h 698"/>
                <a:gd name="T28" fmla="*/ 157 w 488"/>
                <a:gd name="T29" fmla="*/ 333 h 698"/>
                <a:gd name="T30" fmla="*/ 274 w 488"/>
                <a:gd name="T31" fmla="*/ 272 h 698"/>
                <a:gd name="T32" fmla="*/ 378 w 488"/>
                <a:gd name="T33" fmla="*/ 333 h 698"/>
                <a:gd name="T34" fmla="*/ 406 w 488"/>
                <a:gd name="T35" fmla="*/ 470 h 698"/>
                <a:gd name="T36" fmla="*/ 375 w 488"/>
                <a:gd name="T37" fmla="*/ 610 h 698"/>
                <a:gd name="T38" fmla="*/ 263 w 488"/>
                <a:gd name="T39" fmla="*/ 675 h 698"/>
                <a:gd name="T40" fmla="*/ 160 w 488"/>
                <a:gd name="T41" fmla="*/ 613 h 698"/>
                <a:gd name="T42" fmla="*/ 146 w 488"/>
                <a:gd name="T43" fmla="*/ 5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8" h="698">
                  <a:moveTo>
                    <a:pt x="143" y="314"/>
                  </a:moveTo>
                  <a:lnTo>
                    <a:pt x="143" y="0"/>
                  </a:lnTo>
                  <a:lnTo>
                    <a:pt x="0" y="11"/>
                  </a:lnTo>
                  <a:lnTo>
                    <a:pt x="0" y="42"/>
                  </a:lnTo>
                  <a:cubicBezTo>
                    <a:pt x="70" y="42"/>
                    <a:pt x="78" y="48"/>
                    <a:pt x="78" y="98"/>
                  </a:cubicBezTo>
                  <a:lnTo>
                    <a:pt x="78" y="686"/>
                  </a:lnTo>
                  <a:lnTo>
                    <a:pt x="101" y="686"/>
                  </a:lnTo>
                  <a:cubicBezTo>
                    <a:pt x="104" y="686"/>
                    <a:pt x="112" y="672"/>
                    <a:pt x="137" y="624"/>
                  </a:cubicBezTo>
                  <a:cubicBezTo>
                    <a:pt x="151" y="647"/>
                    <a:pt x="193" y="697"/>
                    <a:pt x="266" y="697"/>
                  </a:cubicBezTo>
                  <a:cubicBezTo>
                    <a:pt x="386" y="697"/>
                    <a:pt x="487" y="599"/>
                    <a:pt x="487" y="473"/>
                  </a:cubicBezTo>
                  <a:cubicBezTo>
                    <a:pt x="487" y="347"/>
                    <a:pt x="392" y="249"/>
                    <a:pt x="277" y="249"/>
                  </a:cubicBezTo>
                  <a:cubicBezTo>
                    <a:pt x="202" y="249"/>
                    <a:pt x="160" y="297"/>
                    <a:pt x="143" y="314"/>
                  </a:cubicBezTo>
                  <a:close/>
                  <a:moveTo>
                    <a:pt x="146" y="574"/>
                  </a:moveTo>
                  <a:lnTo>
                    <a:pt x="146" y="370"/>
                  </a:lnTo>
                  <a:cubicBezTo>
                    <a:pt x="146" y="350"/>
                    <a:pt x="146" y="350"/>
                    <a:pt x="157" y="333"/>
                  </a:cubicBezTo>
                  <a:cubicBezTo>
                    <a:pt x="196" y="280"/>
                    <a:pt x="249" y="272"/>
                    <a:pt x="274" y="272"/>
                  </a:cubicBezTo>
                  <a:cubicBezTo>
                    <a:pt x="316" y="272"/>
                    <a:pt x="353" y="297"/>
                    <a:pt x="378" y="333"/>
                  </a:cubicBezTo>
                  <a:cubicBezTo>
                    <a:pt x="403" y="375"/>
                    <a:pt x="406" y="431"/>
                    <a:pt x="406" y="470"/>
                  </a:cubicBezTo>
                  <a:cubicBezTo>
                    <a:pt x="406" y="507"/>
                    <a:pt x="403" y="568"/>
                    <a:pt x="375" y="610"/>
                  </a:cubicBezTo>
                  <a:cubicBezTo>
                    <a:pt x="356" y="641"/>
                    <a:pt x="316" y="675"/>
                    <a:pt x="263" y="675"/>
                  </a:cubicBezTo>
                  <a:cubicBezTo>
                    <a:pt x="218" y="675"/>
                    <a:pt x="182" y="652"/>
                    <a:pt x="160" y="613"/>
                  </a:cubicBezTo>
                  <a:cubicBezTo>
                    <a:pt x="146" y="594"/>
                    <a:pt x="146" y="591"/>
                    <a:pt x="146" y="574"/>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0" name="Freeform 6"/>
            <p:cNvSpPr>
              <a:spLocks noChangeArrowheads="1"/>
            </p:cNvSpPr>
            <p:nvPr/>
          </p:nvSpPr>
          <p:spPr bwMode="auto">
            <a:xfrm>
              <a:off x="2240" y="1291"/>
              <a:ext cx="48" cy="149"/>
            </a:xfrm>
            <a:custGeom>
              <a:avLst/>
              <a:gdLst>
                <a:gd name="T0" fmla="*/ 143 w 214"/>
                <a:gd name="T1" fmla="*/ 224 h 662"/>
                <a:gd name="T2" fmla="*/ 3 w 214"/>
                <a:gd name="T3" fmla="*/ 235 h 662"/>
                <a:gd name="T4" fmla="*/ 3 w 214"/>
                <a:gd name="T5" fmla="*/ 266 h 662"/>
                <a:gd name="T6" fmla="*/ 78 w 214"/>
                <a:gd name="T7" fmla="*/ 319 h 662"/>
                <a:gd name="T8" fmla="*/ 78 w 214"/>
                <a:gd name="T9" fmla="*/ 585 h 662"/>
                <a:gd name="T10" fmla="*/ 0 w 214"/>
                <a:gd name="T11" fmla="*/ 630 h 662"/>
                <a:gd name="T12" fmla="*/ 0 w 214"/>
                <a:gd name="T13" fmla="*/ 661 h 662"/>
                <a:gd name="T14" fmla="*/ 109 w 214"/>
                <a:gd name="T15" fmla="*/ 658 h 662"/>
                <a:gd name="T16" fmla="*/ 213 w 214"/>
                <a:gd name="T17" fmla="*/ 661 h 662"/>
                <a:gd name="T18" fmla="*/ 213 w 214"/>
                <a:gd name="T19" fmla="*/ 630 h 662"/>
                <a:gd name="T20" fmla="*/ 143 w 214"/>
                <a:gd name="T21" fmla="*/ 588 h 662"/>
                <a:gd name="T22" fmla="*/ 143 w 214"/>
                <a:gd name="T23" fmla="*/ 224 h 662"/>
                <a:gd name="T24" fmla="*/ 148 w 214"/>
                <a:gd name="T25" fmla="*/ 53 h 662"/>
                <a:gd name="T26" fmla="*/ 95 w 214"/>
                <a:gd name="T27" fmla="*/ 0 h 662"/>
                <a:gd name="T28" fmla="*/ 42 w 214"/>
                <a:gd name="T29" fmla="*/ 53 h 662"/>
                <a:gd name="T30" fmla="*/ 95 w 214"/>
                <a:gd name="T31" fmla="*/ 104 h 662"/>
                <a:gd name="T32" fmla="*/ 148 w 214"/>
                <a:gd name="T33" fmla="*/ 5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 h="662">
                  <a:moveTo>
                    <a:pt x="143" y="224"/>
                  </a:moveTo>
                  <a:lnTo>
                    <a:pt x="3" y="235"/>
                  </a:lnTo>
                  <a:lnTo>
                    <a:pt x="3" y="266"/>
                  </a:lnTo>
                  <a:cubicBezTo>
                    <a:pt x="70" y="266"/>
                    <a:pt x="78" y="272"/>
                    <a:pt x="78" y="319"/>
                  </a:cubicBezTo>
                  <a:lnTo>
                    <a:pt x="78" y="585"/>
                  </a:lnTo>
                  <a:cubicBezTo>
                    <a:pt x="78" y="630"/>
                    <a:pt x="67" y="630"/>
                    <a:pt x="0" y="630"/>
                  </a:cubicBezTo>
                  <a:lnTo>
                    <a:pt x="0" y="661"/>
                  </a:lnTo>
                  <a:cubicBezTo>
                    <a:pt x="31" y="661"/>
                    <a:pt x="87" y="658"/>
                    <a:pt x="109" y="658"/>
                  </a:cubicBezTo>
                  <a:cubicBezTo>
                    <a:pt x="146" y="658"/>
                    <a:pt x="179" y="661"/>
                    <a:pt x="213" y="661"/>
                  </a:cubicBezTo>
                  <a:lnTo>
                    <a:pt x="213" y="630"/>
                  </a:lnTo>
                  <a:cubicBezTo>
                    <a:pt x="148" y="630"/>
                    <a:pt x="143" y="624"/>
                    <a:pt x="143" y="588"/>
                  </a:cubicBezTo>
                  <a:lnTo>
                    <a:pt x="143" y="224"/>
                  </a:lnTo>
                  <a:close/>
                  <a:moveTo>
                    <a:pt x="148" y="53"/>
                  </a:moveTo>
                  <a:cubicBezTo>
                    <a:pt x="148" y="20"/>
                    <a:pt x="123" y="0"/>
                    <a:pt x="95" y="0"/>
                  </a:cubicBezTo>
                  <a:cubicBezTo>
                    <a:pt x="64" y="0"/>
                    <a:pt x="42" y="28"/>
                    <a:pt x="42" y="53"/>
                  </a:cubicBezTo>
                  <a:cubicBezTo>
                    <a:pt x="42" y="78"/>
                    <a:pt x="64" y="104"/>
                    <a:pt x="95" y="104"/>
                  </a:cubicBezTo>
                  <a:cubicBezTo>
                    <a:pt x="123" y="104"/>
                    <a:pt x="148" y="84"/>
                    <a:pt x="148" y="53"/>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1" name="Freeform 7"/>
            <p:cNvSpPr>
              <a:spLocks noChangeArrowheads="1"/>
            </p:cNvSpPr>
            <p:nvPr/>
          </p:nvSpPr>
          <p:spPr bwMode="auto">
            <a:xfrm>
              <a:off x="2304" y="1339"/>
              <a:ext cx="101" cy="102"/>
            </a:xfrm>
            <a:custGeom>
              <a:avLst/>
              <a:gdLst>
                <a:gd name="T0" fmla="*/ 288 w 449"/>
                <a:gd name="T1" fmla="*/ 370 h 455"/>
                <a:gd name="T2" fmla="*/ 367 w 449"/>
                <a:gd name="T3" fmla="*/ 451 h 455"/>
                <a:gd name="T4" fmla="*/ 448 w 449"/>
                <a:gd name="T5" fmla="*/ 356 h 455"/>
                <a:gd name="T6" fmla="*/ 448 w 449"/>
                <a:gd name="T7" fmla="*/ 300 h 455"/>
                <a:gd name="T8" fmla="*/ 423 w 449"/>
                <a:gd name="T9" fmla="*/ 300 h 455"/>
                <a:gd name="T10" fmla="*/ 423 w 449"/>
                <a:gd name="T11" fmla="*/ 356 h 455"/>
                <a:gd name="T12" fmla="*/ 386 w 449"/>
                <a:gd name="T13" fmla="*/ 420 h 455"/>
                <a:gd name="T14" fmla="*/ 350 w 449"/>
                <a:gd name="T15" fmla="*/ 370 h 455"/>
                <a:gd name="T16" fmla="*/ 350 w 449"/>
                <a:gd name="T17" fmla="*/ 171 h 455"/>
                <a:gd name="T18" fmla="*/ 314 w 449"/>
                <a:gd name="T19" fmla="*/ 53 h 455"/>
                <a:gd name="T20" fmla="*/ 179 w 449"/>
                <a:gd name="T21" fmla="*/ 0 h 455"/>
                <a:gd name="T22" fmla="*/ 28 w 449"/>
                <a:gd name="T23" fmla="*/ 112 h 455"/>
                <a:gd name="T24" fmla="*/ 76 w 449"/>
                <a:gd name="T25" fmla="*/ 160 h 455"/>
                <a:gd name="T26" fmla="*/ 120 w 449"/>
                <a:gd name="T27" fmla="*/ 112 h 455"/>
                <a:gd name="T28" fmla="*/ 70 w 449"/>
                <a:gd name="T29" fmla="*/ 67 h 455"/>
                <a:gd name="T30" fmla="*/ 176 w 449"/>
                <a:gd name="T31" fmla="*/ 22 h 455"/>
                <a:gd name="T32" fmla="*/ 280 w 449"/>
                <a:gd name="T33" fmla="*/ 148 h 455"/>
                <a:gd name="T34" fmla="*/ 280 w 449"/>
                <a:gd name="T35" fmla="*/ 185 h 455"/>
                <a:gd name="T36" fmla="*/ 98 w 449"/>
                <a:gd name="T37" fmla="*/ 221 h 455"/>
                <a:gd name="T38" fmla="*/ 0 w 449"/>
                <a:gd name="T39" fmla="*/ 350 h 455"/>
                <a:gd name="T40" fmla="*/ 160 w 449"/>
                <a:gd name="T41" fmla="*/ 454 h 455"/>
                <a:gd name="T42" fmla="*/ 288 w 449"/>
                <a:gd name="T43" fmla="*/ 370 h 455"/>
                <a:gd name="T44" fmla="*/ 280 w 449"/>
                <a:gd name="T45" fmla="*/ 207 h 455"/>
                <a:gd name="T46" fmla="*/ 280 w 449"/>
                <a:gd name="T47" fmla="*/ 305 h 455"/>
                <a:gd name="T48" fmla="*/ 165 w 449"/>
                <a:gd name="T49" fmla="*/ 434 h 455"/>
                <a:gd name="T50" fmla="*/ 76 w 449"/>
                <a:gd name="T51" fmla="*/ 347 h 455"/>
                <a:gd name="T52" fmla="*/ 280 w 449"/>
                <a:gd name="T53" fmla="*/ 20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9" h="455">
                  <a:moveTo>
                    <a:pt x="288" y="370"/>
                  </a:moveTo>
                  <a:cubicBezTo>
                    <a:pt x="291" y="409"/>
                    <a:pt x="319" y="451"/>
                    <a:pt x="367" y="451"/>
                  </a:cubicBezTo>
                  <a:cubicBezTo>
                    <a:pt x="386" y="451"/>
                    <a:pt x="448" y="437"/>
                    <a:pt x="448" y="356"/>
                  </a:cubicBezTo>
                  <a:lnTo>
                    <a:pt x="448" y="300"/>
                  </a:lnTo>
                  <a:lnTo>
                    <a:pt x="423" y="300"/>
                  </a:lnTo>
                  <a:lnTo>
                    <a:pt x="423" y="356"/>
                  </a:lnTo>
                  <a:cubicBezTo>
                    <a:pt x="423" y="412"/>
                    <a:pt x="398" y="420"/>
                    <a:pt x="386" y="420"/>
                  </a:cubicBezTo>
                  <a:cubicBezTo>
                    <a:pt x="353" y="420"/>
                    <a:pt x="350" y="375"/>
                    <a:pt x="350" y="370"/>
                  </a:cubicBezTo>
                  <a:lnTo>
                    <a:pt x="350" y="171"/>
                  </a:lnTo>
                  <a:cubicBezTo>
                    <a:pt x="350" y="129"/>
                    <a:pt x="350" y="92"/>
                    <a:pt x="314" y="53"/>
                  </a:cubicBezTo>
                  <a:cubicBezTo>
                    <a:pt x="274" y="17"/>
                    <a:pt x="227" y="0"/>
                    <a:pt x="179" y="0"/>
                  </a:cubicBezTo>
                  <a:cubicBezTo>
                    <a:pt x="98" y="0"/>
                    <a:pt x="28" y="48"/>
                    <a:pt x="28" y="112"/>
                  </a:cubicBezTo>
                  <a:cubicBezTo>
                    <a:pt x="28" y="143"/>
                    <a:pt x="48" y="160"/>
                    <a:pt x="76" y="160"/>
                  </a:cubicBezTo>
                  <a:cubicBezTo>
                    <a:pt x="101" y="160"/>
                    <a:pt x="120" y="140"/>
                    <a:pt x="120" y="112"/>
                  </a:cubicBezTo>
                  <a:cubicBezTo>
                    <a:pt x="120" y="101"/>
                    <a:pt x="115" y="67"/>
                    <a:pt x="70" y="67"/>
                  </a:cubicBezTo>
                  <a:cubicBezTo>
                    <a:pt x="95" y="34"/>
                    <a:pt x="146" y="22"/>
                    <a:pt x="176" y="22"/>
                  </a:cubicBezTo>
                  <a:cubicBezTo>
                    <a:pt x="224" y="22"/>
                    <a:pt x="280" y="62"/>
                    <a:pt x="280" y="148"/>
                  </a:cubicBezTo>
                  <a:lnTo>
                    <a:pt x="280" y="185"/>
                  </a:lnTo>
                  <a:cubicBezTo>
                    <a:pt x="230" y="188"/>
                    <a:pt x="162" y="190"/>
                    <a:pt x="98" y="221"/>
                  </a:cubicBezTo>
                  <a:cubicBezTo>
                    <a:pt x="25" y="255"/>
                    <a:pt x="0" y="305"/>
                    <a:pt x="0" y="350"/>
                  </a:cubicBezTo>
                  <a:cubicBezTo>
                    <a:pt x="0" y="428"/>
                    <a:pt x="95" y="454"/>
                    <a:pt x="160" y="454"/>
                  </a:cubicBezTo>
                  <a:cubicBezTo>
                    <a:pt x="224" y="454"/>
                    <a:pt x="269" y="414"/>
                    <a:pt x="288" y="370"/>
                  </a:cubicBezTo>
                  <a:close/>
                  <a:moveTo>
                    <a:pt x="280" y="207"/>
                  </a:moveTo>
                  <a:lnTo>
                    <a:pt x="280" y="305"/>
                  </a:lnTo>
                  <a:cubicBezTo>
                    <a:pt x="280" y="400"/>
                    <a:pt x="210" y="434"/>
                    <a:pt x="165" y="434"/>
                  </a:cubicBezTo>
                  <a:cubicBezTo>
                    <a:pt x="118" y="434"/>
                    <a:pt x="76" y="398"/>
                    <a:pt x="76" y="347"/>
                  </a:cubicBezTo>
                  <a:cubicBezTo>
                    <a:pt x="76" y="294"/>
                    <a:pt x="118" y="213"/>
                    <a:pt x="280" y="207"/>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2" name="Freeform 8"/>
            <p:cNvSpPr>
              <a:spLocks noChangeArrowheads="1"/>
            </p:cNvSpPr>
            <p:nvPr/>
          </p:nvSpPr>
          <p:spPr bwMode="auto">
            <a:xfrm>
              <a:off x="2412" y="1339"/>
              <a:ext cx="73" cy="102"/>
            </a:xfrm>
            <a:custGeom>
              <a:avLst/>
              <a:gdLst>
                <a:gd name="T0" fmla="*/ 174 w 326"/>
                <a:gd name="T1" fmla="*/ 252 h 455"/>
                <a:gd name="T2" fmla="*/ 277 w 326"/>
                <a:gd name="T3" fmla="*/ 342 h 455"/>
                <a:gd name="T4" fmla="*/ 165 w 326"/>
                <a:gd name="T5" fmla="*/ 434 h 455"/>
                <a:gd name="T6" fmla="*/ 28 w 326"/>
                <a:gd name="T7" fmla="*/ 291 h 455"/>
                <a:gd name="T8" fmla="*/ 14 w 326"/>
                <a:gd name="T9" fmla="*/ 274 h 455"/>
                <a:gd name="T10" fmla="*/ 0 w 326"/>
                <a:gd name="T11" fmla="*/ 300 h 455"/>
                <a:gd name="T12" fmla="*/ 0 w 326"/>
                <a:gd name="T13" fmla="*/ 431 h 455"/>
                <a:gd name="T14" fmla="*/ 11 w 326"/>
                <a:gd name="T15" fmla="*/ 454 h 455"/>
                <a:gd name="T16" fmla="*/ 36 w 326"/>
                <a:gd name="T17" fmla="*/ 434 h 455"/>
                <a:gd name="T18" fmla="*/ 56 w 326"/>
                <a:gd name="T19" fmla="*/ 412 h 455"/>
                <a:gd name="T20" fmla="*/ 165 w 326"/>
                <a:gd name="T21" fmla="*/ 454 h 455"/>
                <a:gd name="T22" fmla="*/ 325 w 326"/>
                <a:gd name="T23" fmla="*/ 316 h 455"/>
                <a:gd name="T24" fmla="*/ 283 w 326"/>
                <a:gd name="T25" fmla="*/ 224 h 455"/>
                <a:gd name="T26" fmla="*/ 171 w 326"/>
                <a:gd name="T27" fmla="*/ 176 h 455"/>
                <a:gd name="T28" fmla="*/ 48 w 326"/>
                <a:gd name="T29" fmla="*/ 95 h 455"/>
                <a:gd name="T30" fmla="*/ 160 w 326"/>
                <a:gd name="T31" fmla="*/ 20 h 455"/>
                <a:gd name="T32" fmla="*/ 274 w 326"/>
                <a:gd name="T33" fmla="*/ 140 h 455"/>
                <a:gd name="T34" fmla="*/ 286 w 326"/>
                <a:gd name="T35" fmla="*/ 148 h 455"/>
                <a:gd name="T36" fmla="*/ 300 w 326"/>
                <a:gd name="T37" fmla="*/ 123 h 455"/>
                <a:gd name="T38" fmla="*/ 300 w 326"/>
                <a:gd name="T39" fmla="*/ 22 h 455"/>
                <a:gd name="T40" fmla="*/ 288 w 326"/>
                <a:gd name="T41" fmla="*/ 0 h 455"/>
                <a:gd name="T42" fmla="*/ 269 w 326"/>
                <a:gd name="T43" fmla="*/ 11 h 455"/>
                <a:gd name="T44" fmla="*/ 252 w 326"/>
                <a:gd name="T45" fmla="*/ 28 h 455"/>
                <a:gd name="T46" fmla="*/ 160 w 326"/>
                <a:gd name="T47" fmla="*/ 0 h 455"/>
                <a:gd name="T48" fmla="*/ 0 w 326"/>
                <a:gd name="T49" fmla="*/ 120 h 455"/>
                <a:gd name="T50" fmla="*/ 42 w 326"/>
                <a:gd name="T51" fmla="*/ 207 h 455"/>
                <a:gd name="T52" fmla="*/ 174 w 326"/>
                <a:gd name="T53" fmla="*/ 25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6" h="455">
                  <a:moveTo>
                    <a:pt x="174" y="252"/>
                  </a:moveTo>
                  <a:cubicBezTo>
                    <a:pt x="196" y="255"/>
                    <a:pt x="277" y="272"/>
                    <a:pt x="277" y="342"/>
                  </a:cubicBezTo>
                  <a:cubicBezTo>
                    <a:pt x="277" y="392"/>
                    <a:pt x="244" y="434"/>
                    <a:pt x="165" y="434"/>
                  </a:cubicBezTo>
                  <a:cubicBezTo>
                    <a:pt x="81" y="434"/>
                    <a:pt x="45" y="375"/>
                    <a:pt x="28" y="291"/>
                  </a:cubicBezTo>
                  <a:cubicBezTo>
                    <a:pt x="25" y="280"/>
                    <a:pt x="22" y="274"/>
                    <a:pt x="14" y="274"/>
                  </a:cubicBezTo>
                  <a:cubicBezTo>
                    <a:pt x="0" y="274"/>
                    <a:pt x="0" y="283"/>
                    <a:pt x="0" y="300"/>
                  </a:cubicBezTo>
                  <a:lnTo>
                    <a:pt x="0" y="431"/>
                  </a:lnTo>
                  <a:cubicBezTo>
                    <a:pt x="0" y="448"/>
                    <a:pt x="0" y="454"/>
                    <a:pt x="11" y="454"/>
                  </a:cubicBezTo>
                  <a:cubicBezTo>
                    <a:pt x="17" y="454"/>
                    <a:pt x="17" y="454"/>
                    <a:pt x="36" y="434"/>
                  </a:cubicBezTo>
                  <a:cubicBezTo>
                    <a:pt x="36" y="434"/>
                    <a:pt x="36" y="431"/>
                    <a:pt x="56" y="412"/>
                  </a:cubicBezTo>
                  <a:cubicBezTo>
                    <a:pt x="98" y="454"/>
                    <a:pt x="143" y="454"/>
                    <a:pt x="165" y="454"/>
                  </a:cubicBezTo>
                  <a:cubicBezTo>
                    <a:pt x="280" y="454"/>
                    <a:pt x="325" y="389"/>
                    <a:pt x="325" y="316"/>
                  </a:cubicBezTo>
                  <a:cubicBezTo>
                    <a:pt x="325" y="263"/>
                    <a:pt x="294" y="235"/>
                    <a:pt x="283" y="224"/>
                  </a:cubicBezTo>
                  <a:cubicBezTo>
                    <a:pt x="249" y="190"/>
                    <a:pt x="213" y="182"/>
                    <a:pt x="171" y="176"/>
                  </a:cubicBezTo>
                  <a:cubicBezTo>
                    <a:pt x="115" y="165"/>
                    <a:pt x="48" y="151"/>
                    <a:pt x="48" y="95"/>
                  </a:cubicBezTo>
                  <a:cubicBezTo>
                    <a:pt x="48" y="59"/>
                    <a:pt x="73" y="20"/>
                    <a:pt x="160" y="20"/>
                  </a:cubicBezTo>
                  <a:cubicBezTo>
                    <a:pt x="269" y="20"/>
                    <a:pt x="272" y="109"/>
                    <a:pt x="274" y="140"/>
                  </a:cubicBezTo>
                  <a:cubicBezTo>
                    <a:pt x="277" y="148"/>
                    <a:pt x="286" y="148"/>
                    <a:pt x="286" y="148"/>
                  </a:cubicBezTo>
                  <a:cubicBezTo>
                    <a:pt x="300" y="148"/>
                    <a:pt x="300" y="143"/>
                    <a:pt x="300" y="123"/>
                  </a:cubicBezTo>
                  <a:lnTo>
                    <a:pt x="300" y="22"/>
                  </a:lnTo>
                  <a:cubicBezTo>
                    <a:pt x="300" y="6"/>
                    <a:pt x="300" y="0"/>
                    <a:pt x="288" y="0"/>
                  </a:cubicBezTo>
                  <a:cubicBezTo>
                    <a:pt x="283" y="0"/>
                    <a:pt x="283" y="0"/>
                    <a:pt x="269" y="11"/>
                  </a:cubicBezTo>
                  <a:cubicBezTo>
                    <a:pt x="266" y="17"/>
                    <a:pt x="255" y="25"/>
                    <a:pt x="252" y="28"/>
                  </a:cubicBezTo>
                  <a:cubicBezTo>
                    <a:pt x="216" y="0"/>
                    <a:pt x="174" y="0"/>
                    <a:pt x="160" y="0"/>
                  </a:cubicBezTo>
                  <a:cubicBezTo>
                    <a:pt x="36" y="0"/>
                    <a:pt x="0" y="67"/>
                    <a:pt x="0" y="120"/>
                  </a:cubicBezTo>
                  <a:cubicBezTo>
                    <a:pt x="0" y="157"/>
                    <a:pt x="17" y="185"/>
                    <a:pt x="42" y="207"/>
                  </a:cubicBezTo>
                  <a:cubicBezTo>
                    <a:pt x="76" y="232"/>
                    <a:pt x="104" y="238"/>
                    <a:pt x="174" y="252"/>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3" name="Freeform 9"/>
            <p:cNvSpPr>
              <a:spLocks noChangeArrowheads="1"/>
            </p:cNvSpPr>
            <p:nvPr/>
          </p:nvSpPr>
          <p:spPr bwMode="auto">
            <a:xfrm>
              <a:off x="2515" y="1272"/>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4" name="Freeform 10"/>
            <p:cNvSpPr>
              <a:spLocks noChangeArrowheads="1"/>
            </p:cNvSpPr>
            <p:nvPr/>
          </p:nvSpPr>
          <p:spPr bwMode="auto">
            <a:xfrm>
              <a:off x="2624" y="1226"/>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5" name="Freeform 11"/>
            <p:cNvSpPr>
              <a:spLocks noChangeArrowheads="1"/>
            </p:cNvSpPr>
            <p:nvPr/>
          </p:nvSpPr>
          <p:spPr bwMode="auto">
            <a:xfrm>
              <a:off x="2589" y="1282"/>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6" name="Freeform 12"/>
            <p:cNvSpPr>
              <a:spLocks noChangeArrowheads="1"/>
            </p:cNvSpPr>
            <p:nvPr/>
          </p:nvSpPr>
          <p:spPr bwMode="auto">
            <a:xfrm>
              <a:off x="2691" y="1404"/>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6"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20"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7" name="Freeform 13"/>
            <p:cNvSpPr>
              <a:spLocks noChangeArrowheads="1"/>
            </p:cNvSpPr>
            <p:nvPr/>
          </p:nvSpPr>
          <p:spPr bwMode="auto">
            <a:xfrm>
              <a:off x="2866" y="1272"/>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8" name="Freeform 14"/>
            <p:cNvSpPr>
              <a:spLocks noChangeArrowheads="1"/>
            </p:cNvSpPr>
            <p:nvPr/>
          </p:nvSpPr>
          <p:spPr bwMode="auto">
            <a:xfrm>
              <a:off x="3015" y="1358"/>
              <a:ext cx="148" cy="52"/>
            </a:xfrm>
            <a:custGeom>
              <a:avLst/>
              <a:gdLst>
                <a:gd name="T0" fmla="*/ 624 w 659"/>
                <a:gd name="T1" fmla="*/ 39 h 233"/>
                <a:gd name="T2" fmla="*/ 658 w 659"/>
                <a:gd name="T3" fmla="*/ 20 h 233"/>
                <a:gd name="T4" fmla="*/ 624 w 659"/>
                <a:gd name="T5" fmla="*/ 0 h 233"/>
                <a:gd name="T6" fmla="*/ 34 w 659"/>
                <a:gd name="T7" fmla="*/ 0 h 233"/>
                <a:gd name="T8" fmla="*/ 0 w 659"/>
                <a:gd name="T9" fmla="*/ 20 h 233"/>
                <a:gd name="T10" fmla="*/ 34 w 659"/>
                <a:gd name="T11" fmla="*/ 39 h 233"/>
                <a:gd name="T12" fmla="*/ 624 w 659"/>
                <a:gd name="T13" fmla="*/ 39 h 233"/>
                <a:gd name="T14" fmla="*/ 624 w 659"/>
                <a:gd name="T15" fmla="*/ 232 h 233"/>
                <a:gd name="T16" fmla="*/ 658 w 659"/>
                <a:gd name="T17" fmla="*/ 213 h 233"/>
                <a:gd name="T18" fmla="*/ 624 w 659"/>
                <a:gd name="T19" fmla="*/ 193 h 233"/>
                <a:gd name="T20" fmla="*/ 34 w 659"/>
                <a:gd name="T21" fmla="*/ 193 h 233"/>
                <a:gd name="T22" fmla="*/ 0 w 659"/>
                <a:gd name="T23" fmla="*/ 213 h 233"/>
                <a:gd name="T24" fmla="*/ 34 w 659"/>
                <a:gd name="T25" fmla="*/ 232 h 233"/>
                <a:gd name="T26" fmla="*/ 624 w 659"/>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9" h="233">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close/>
                  <a:moveTo>
                    <a:pt x="624" y="232"/>
                  </a:moveTo>
                  <a:cubicBezTo>
                    <a:pt x="638" y="232"/>
                    <a:pt x="658" y="232"/>
                    <a:pt x="658" y="213"/>
                  </a:cubicBezTo>
                  <a:cubicBezTo>
                    <a:pt x="658" y="193"/>
                    <a:pt x="638" y="193"/>
                    <a:pt x="624" y="193"/>
                  </a:cubicBezTo>
                  <a:lnTo>
                    <a:pt x="34" y="193"/>
                  </a:lnTo>
                  <a:cubicBezTo>
                    <a:pt x="20" y="193"/>
                    <a:pt x="0" y="193"/>
                    <a:pt x="0" y="213"/>
                  </a:cubicBezTo>
                  <a:cubicBezTo>
                    <a:pt x="0" y="232"/>
                    <a:pt x="20" y="232"/>
                    <a:pt x="34" y="232"/>
                  </a:cubicBezTo>
                  <a:lnTo>
                    <a:pt x="624" y="232"/>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59" name="Freeform 15"/>
            <p:cNvSpPr>
              <a:spLocks noChangeArrowheads="1"/>
            </p:cNvSpPr>
            <p:nvPr/>
          </p:nvSpPr>
          <p:spPr bwMode="auto">
            <a:xfrm>
              <a:off x="3240" y="1287"/>
              <a:ext cx="140" cy="153"/>
            </a:xfrm>
            <a:custGeom>
              <a:avLst/>
              <a:gdLst>
                <a:gd name="T0" fmla="*/ 244 w 620"/>
                <a:gd name="T1" fmla="*/ 344 h 679"/>
                <a:gd name="T2" fmla="*/ 350 w 620"/>
                <a:gd name="T3" fmla="*/ 367 h 679"/>
                <a:gd name="T4" fmla="*/ 400 w 620"/>
                <a:gd name="T5" fmla="*/ 456 h 679"/>
                <a:gd name="T6" fmla="*/ 417 w 620"/>
                <a:gd name="T7" fmla="*/ 482 h 679"/>
                <a:gd name="T8" fmla="*/ 434 w 620"/>
                <a:gd name="T9" fmla="*/ 451 h 679"/>
                <a:gd name="T10" fmla="*/ 434 w 620"/>
                <a:gd name="T11" fmla="*/ 182 h 679"/>
                <a:gd name="T12" fmla="*/ 417 w 620"/>
                <a:gd name="T13" fmla="*/ 151 h 679"/>
                <a:gd name="T14" fmla="*/ 400 w 620"/>
                <a:gd name="T15" fmla="*/ 174 h 679"/>
                <a:gd name="T16" fmla="*/ 244 w 620"/>
                <a:gd name="T17" fmla="*/ 308 h 679"/>
                <a:gd name="T18" fmla="*/ 244 w 620"/>
                <a:gd name="T19" fmla="*/ 101 h 679"/>
                <a:gd name="T20" fmla="*/ 286 w 620"/>
                <a:gd name="T21" fmla="*/ 34 h 679"/>
                <a:gd name="T22" fmla="*/ 333 w 620"/>
                <a:gd name="T23" fmla="*/ 34 h 679"/>
                <a:gd name="T24" fmla="*/ 538 w 620"/>
                <a:gd name="T25" fmla="*/ 171 h 679"/>
                <a:gd name="T26" fmla="*/ 554 w 620"/>
                <a:gd name="T27" fmla="*/ 193 h 679"/>
                <a:gd name="T28" fmla="*/ 571 w 620"/>
                <a:gd name="T29" fmla="*/ 162 h 679"/>
                <a:gd name="T30" fmla="*/ 571 w 620"/>
                <a:gd name="T31" fmla="*/ 34 h 679"/>
                <a:gd name="T32" fmla="*/ 540 w 620"/>
                <a:gd name="T33" fmla="*/ 0 h 679"/>
                <a:gd name="T34" fmla="*/ 34 w 620"/>
                <a:gd name="T35" fmla="*/ 0 h 679"/>
                <a:gd name="T36" fmla="*/ 0 w 620"/>
                <a:gd name="T37" fmla="*/ 17 h 679"/>
                <a:gd name="T38" fmla="*/ 28 w 620"/>
                <a:gd name="T39" fmla="*/ 34 h 679"/>
                <a:gd name="T40" fmla="*/ 87 w 620"/>
                <a:gd name="T41" fmla="*/ 90 h 679"/>
                <a:gd name="T42" fmla="*/ 87 w 620"/>
                <a:gd name="T43" fmla="*/ 585 h 679"/>
                <a:gd name="T44" fmla="*/ 31 w 620"/>
                <a:gd name="T45" fmla="*/ 641 h 679"/>
                <a:gd name="T46" fmla="*/ 0 w 620"/>
                <a:gd name="T47" fmla="*/ 658 h 679"/>
                <a:gd name="T48" fmla="*/ 34 w 620"/>
                <a:gd name="T49" fmla="*/ 678 h 679"/>
                <a:gd name="T50" fmla="*/ 557 w 620"/>
                <a:gd name="T51" fmla="*/ 678 h 679"/>
                <a:gd name="T52" fmla="*/ 588 w 620"/>
                <a:gd name="T53" fmla="*/ 664 h 679"/>
                <a:gd name="T54" fmla="*/ 619 w 620"/>
                <a:gd name="T55" fmla="*/ 493 h 679"/>
                <a:gd name="T56" fmla="*/ 602 w 620"/>
                <a:gd name="T57" fmla="*/ 473 h 679"/>
                <a:gd name="T58" fmla="*/ 582 w 620"/>
                <a:gd name="T59" fmla="*/ 487 h 679"/>
                <a:gd name="T60" fmla="*/ 496 w 620"/>
                <a:gd name="T61" fmla="*/ 599 h 679"/>
                <a:gd name="T62" fmla="*/ 339 w 620"/>
                <a:gd name="T63" fmla="*/ 641 h 679"/>
                <a:gd name="T64" fmla="*/ 286 w 620"/>
                <a:gd name="T65" fmla="*/ 641 h 679"/>
                <a:gd name="T66" fmla="*/ 244 w 620"/>
                <a:gd name="T67" fmla="*/ 577 h 679"/>
                <a:gd name="T68" fmla="*/ 244 w 620"/>
                <a:gd name="T69" fmla="*/ 344 h 679"/>
                <a:gd name="T70" fmla="*/ 538 w 620"/>
                <a:gd name="T71" fmla="*/ 34 h 679"/>
                <a:gd name="T72" fmla="*/ 538 w 620"/>
                <a:gd name="T73" fmla="*/ 81 h 679"/>
                <a:gd name="T74" fmla="*/ 482 w 620"/>
                <a:gd name="T75" fmla="*/ 34 h 679"/>
                <a:gd name="T76" fmla="*/ 538 w 620"/>
                <a:gd name="T77" fmla="*/ 34 h 679"/>
                <a:gd name="T78" fmla="*/ 344 w 620"/>
                <a:gd name="T79" fmla="*/ 325 h 679"/>
                <a:gd name="T80" fmla="*/ 400 w 620"/>
                <a:gd name="T81" fmla="*/ 283 h 679"/>
                <a:gd name="T82" fmla="*/ 400 w 620"/>
                <a:gd name="T83" fmla="*/ 364 h 679"/>
                <a:gd name="T84" fmla="*/ 344 w 620"/>
                <a:gd name="T85" fmla="*/ 325 h 679"/>
                <a:gd name="T86" fmla="*/ 120 w 620"/>
                <a:gd name="T87" fmla="*/ 90 h 679"/>
                <a:gd name="T88" fmla="*/ 115 w 620"/>
                <a:gd name="T89" fmla="*/ 34 h 679"/>
                <a:gd name="T90" fmla="*/ 218 w 620"/>
                <a:gd name="T91" fmla="*/ 34 h 679"/>
                <a:gd name="T92" fmla="*/ 207 w 620"/>
                <a:gd name="T93" fmla="*/ 98 h 679"/>
                <a:gd name="T94" fmla="*/ 207 w 620"/>
                <a:gd name="T95" fmla="*/ 577 h 679"/>
                <a:gd name="T96" fmla="*/ 218 w 620"/>
                <a:gd name="T97" fmla="*/ 641 h 679"/>
                <a:gd name="T98" fmla="*/ 115 w 620"/>
                <a:gd name="T99" fmla="*/ 641 h 679"/>
                <a:gd name="T100" fmla="*/ 120 w 620"/>
                <a:gd name="T101" fmla="*/ 588 h 679"/>
                <a:gd name="T102" fmla="*/ 120 w 620"/>
                <a:gd name="T103" fmla="*/ 90 h 679"/>
                <a:gd name="T104" fmla="*/ 490 w 620"/>
                <a:gd name="T105" fmla="*/ 641 h 679"/>
                <a:gd name="T106" fmla="*/ 568 w 620"/>
                <a:gd name="T107" fmla="*/ 588 h 679"/>
                <a:gd name="T108" fmla="*/ 557 w 620"/>
                <a:gd name="T109" fmla="*/ 641 h 679"/>
                <a:gd name="T110" fmla="*/ 490 w 620"/>
                <a:gd name="T111" fmla="*/ 641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0" h="679">
                  <a:moveTo>
                    <a:pt x="244" y="344"/>
                  </a:moveTo>
                  <a:cubicBezTo>
                    <a:pt x="266" y="344"/>
                    <a:pt x="314" y="344"/>
                    <a:pt x="350" y="367"/>
                  </a:cubicBezTo>
                  <a:cubicBezTo>
                    <a:pt x="398" y="398"/>
                    <a:pt x="400" y="451"/>
                    <a:pt x="400" y="456"/>
                  </a:cubicBezTo>
                  <a:cubicBezTo>
                    <a:pt x="400" y="470"/>
                    <a:pt x="400" y="482"/>
                    <a:pt x="417" y="482"/>
                  </a:cubicBezTo>
                  <a:cubicBezTo>
                    <a:pt x="434" y="482"/>
                    <a:pt x="434" y="468"/>
                    <a:pt x="434" y="451"/>
                  </a:cubicBezTo>
                  <a:lnTo>
                    <a:pt x="434" y="182"/>
                  </a:lnTo>
                  <a:cubicBezTo>
                    <a:pt x="434" y="168"/>
                    <a:pt x="434" y="151"/>
                    <a:pt x="417" y="151"/>
                  </a:cubicBezTo>
                  <a:cubicBezTo>
                    <a:pt x="400" y="151"/>
                    <a:pt x="400" y="165"/>
                    <a:pt x="400" y="174"/>
                  </a:cubicBezTo>
                  <a:cubicBezTo>
                    <a:pt x="395" y="302"/>
                    <a:pt x="294" y="308"/>
                    <a:pt x="244" y="308"/>
                  </a:cubicBezTo>
                  <a:lnTo>
                    <a:pt x="244" y="101"/>
                  </a:lnTo>
                  <a:cubicBezTo>
                    <a:pt x="244" y="34"/>
                    <a:pt x="260" y="34"/>
                    <a:pt x="286" y="34"/>
                  </a:cubicBezTo>
                  <a:lnTo>
                    <a:pt x="333" y="34"/>
                  </a:lnTo>
                  <a:cubicBezTo>
                    <a:pt x="465" y="34"/>
                    <a:pt x="532" y="104"/>
                    <a:pt x="538" y="171"/>
                  </a:cubicBezTo>
                  <a:cubicBezTo>
                    <a:pt x="538" y="179"/>
                    <a:pt x="540" y="193"/>
                    <a:pt x="554" y="193"/>
                  </a:cubicBezTo>
                  <a:cubicBezTo>
                    <a:pt x="571" y="193"/>
                    <a:pt x="571" y="179"/>
                    <a:pt x="571" y="162"/>
                  </a:cubicBezTo>
                  <a:lnTo>
                    <a:pt x="571" y="34"/>
                  </a:lnTo>
                  <a:cubicBezTo>
                    <a:pt x="571" y="3"/>
                    <a:pt x="571" y="0"/>
                    <a:pt x="540" y="0"/>
                  </a:cubicBezTo>
                  <a:lnTo>
                    <a:pt x="34" y="0"/>
                  </a:lnTo>
                  <a:cubicBezTo>
                    <a:pt x="17" y="0"/>
                    <a:pt x="0" y="0"/>
                    <a:pt x="0" y="17"/>
                  </a:cubicBezTo>
                  <a:cubicBezTo>
                    <a:pt x="0" y="34"/>
                    <a:pt x="20" y="34"/>
                    <a:pt x="28" y="34"/>
                  </a:cubicBezTo>
                  <a:cubicBezTo>
                    <a:pt x="84" y="34"/>
                    <a:pt x="87" y="42"/>
                    <a:pt x="87" y="90"/>
                  </a:cubicBezTo>
                  <a:lnTo>
                    <a:pt x="87" y="585"/>
                  </a:lnTo>
                  <a:cubicBezTo>
                    <a:pt x="87" y="633"/>
                    <a:pt x="84" y="641"/>
                    <a:pt x="31" y="641"/>
                  </a:cubicBezTo>
                  <a:cubicBezTo>
                    <a:pt x="17" y="641"/>
                    <a:pt x="0" y="641"/>
                    <a:pt x="0" y="658"/>
                  </a:cubicBezTo>
                  <a:cubicBezTo>
                    <a:pt x="0" y="678"/>
                    <a:pt x="17" y="678"/>
                    <a:pt x="34" y="678"/>
                  </a:cubicBezTo>
                  <a:lnTo>
                    <a:pt x="557" y="678"/>
                  </a:lnTo>
                  <a:cubicBezTo>
                    <a:pt x="577" y="678"/>
                    <a:pt x="585" y="678"/>
                    <a:pt x="588" y="664"/>
                  </a:cubicBezTo>
                  <a:cubicBezTo>
                    <a:pt x="591" y="661"/>
                    <a:pt x="619" y="498"/>
                    <a:pt x="619" y="493"/>
                  </a:cubicBezTo>
                  <a:cubicBezTo>
                    <a:pt x="619" y="482"/>
                    <a:pt x="608" y="473"/>
                    <a:pt x="602" y="473"/>
                  </a:cubicBezTo>
                  <a:cubicBezTo>
                    <a:pt x="588" y="473"/>
                    <a:pt x="582" y="487"/>
                    <a:pt x="582" y="487"/>
                  </a:cubicBezTo>
                  <a:cubicBezTo>
                    <a:pt x="577" y="515"/>
                    <a:pt x="568" y="554"/>
                    <a:pt x="496" y="599"/>
                  </a:cubicBezTo>
                  <a:cubicBezTo>
                    <a:pt x="445" y="627"/>
                    <a:pt x="395" y="641"/>
                    <a:pt x="339" y="641"/>
                  </a:cubicBezTo>
                  <a:lnTo>
                    <a:pt x="286" y="641"/>
                  </a:lnTo>
                  <a:cubicBezTo>
                    <a:pt x="260" y="641"/>
                    <a:pt x="244" y="641"/>
                    <a:pt x="244" y="577"/>
                  </a:cubicBezTo>
                  <a:lnTo>
                    <a:pt x="244" y="344"/>
                  </a:lnTo>
                  <a:close/>
                  <a:moveTo>
                    <a:pt x="538" y="34"/>
                  </a:moveTo>
                  <a:lnTo>
                    <a:pt x="538" y="81"/>
                  </a:lnTo>
                  <a:cubicBezTo>
                    <a:pt x="521" y="64"/>
                    <a:pt x="501" y="48"/>
                    <a:pt x="482" y="34"/>
                  </a:cubicBezTo>
                  <a:lnTo>
                    <a:pt x="538" y="34"/>
                  </a:lnTo>
                  <a:close/>
                  <a:moveTo>
                    <a:pt x="344" y="325"/>
                  </a:moveTo>
                  <a:cubicBezTo>
                    <a:pt x="361" y="316"/>
                    <a:pt x="384" y="302"/>
                    <a:pt x="400" y="283"/>
                  </a:cubicBezTo>
                  <a:lnTo>
                    <a:pt x="400" y="364"/>
                  </a:lnTo>
                  <a:cubicBezTo>
                    <a:pt x="375" y="339"/>
                    <a:pt x="347" y="325"/>
                    <a:pt x="344" y="325"/>
                  </a:cubicBezTo>
                  <a:close/>
                  <a:moveTo>
                    <a:pt x="120" y="90"/>
                  </a:moveTo>
                  <a:cubicBezTo>
                    <a:pt x="120" y="78"/>
                    <a:pt x="120" y="53"/>
                    <a:pt x="115" y="34"/>
                  </a:cubicBezTo>
                  <a:lnTo>
                    <a:pt x="218" y="34"/>
                  </a:lnTo>
                  <a:cubicBezTo>
                    <a:pt x="207" y="56"/>
                    <a:pt x="207" y="90"/>
                    <a:pt x="207" y="98"/>
                  </a:cubicBezTo>
                  <a:lnTo>
                    <a:pt x="207" y="577"/>
                  </a:lnTo>
                  <a:cubicBezTo>
                    <a:pt x="207" y="613"/>
                    <a:pt x="216" y="633"/>
                    <a:pt x="218" y="641"/>
                  </a:cubicBezTo>
                  <a:lnTo>
                    <a:pt x="115" y="641"/>
                  </a:lnTo>
                  <a:cubicBezTo>
                    <a:pt x="120" y="624"/>
                    <a:pt x="120" y="599"/>
                    <a:pt x="120" y="588"/>
                  </a:cubicBezTo>
                  <a:lnTo>
                    <a:pt x="120" y="90"/>
                  </a:lnTo>
                  <a:close/>
                  <a:moveTo>
                    <a:pt x="490" y="641"/>
                  </a:moveTo>
                  <a:cubicBezTo>
                    <a:pt x="521" y="624"/>
                    <a:pt x="549" y="605"/>
                    <a:pt x="568" y="588"/>
                  </a:cubicBezTo>
                  <a:cubicBezTo>
                    <a:pt x="566" y="591"/>
                    <a:pt x="560" y="636"/>
                    <a:pt x="557" y="641"/>
                  </a:cubicBezTo>
                  <a:lnTo>
                    <a:pt x="490" y="641"/>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0" name="Freeform 16"/>
            <p:cNvSpPr>
              <a:spLocks noChangeArrowheads="1"/>
            </p:cNvSpPr>
            <p:nvPr/>
          </p:nvSpPr>
          <p:spPr bwMode="auto">
            <a:xfrm>
              <a:off x="3407" y="1272"/>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1" name="Freeform 17"/>
            <p:cNvSpPr>
              <a:spLocks noChangeArrowheads="1"/>
            </p:cNvSpPr>
            <p:nvPr/>
          </p:nvSpPr>
          <p:spPr bwMode="auto">
            <a:xfrm>
              <a:off x="3516" y="1226"/>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2" name="Freeform 18"/>
            <p:cNvSpPr>
              <a:spLocks noChangeArrowheads="1"/>
            </p:cNvSpPr>
            <p:nvPr/>
          </p:nvSpPr>
          <p:spPr bwMode="auto">
            <a:xfrm>
              <a:off x="3481" y="1282"/>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3" name="Freeform 19"/>
            <p:cNvSpPr>
              <a:spLocks noChangeArrowheads="1"/>
            </p:cNvSpPr>
            <p:nvPr/>
          </p:nvSpPr>
          <p:spPr bwMode="auto">
            <a:xfrm>
              <a:off x="3583" y="1404"/>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6"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20"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4" name="Freeform 20"/>
            <p:cNvSpPr>
              <a:spLocks noChangeArrowheads="1"/>
            </p:cNvSpPr>
            <p:nvPr/>
          </p:nvSpPr>
          <p:spPr bwMode="auto">
            <a:xfrm>
              <a:off x="3758" y="1272"/>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5" name="Freeform 21"/>
            <p:cNvSpPr>
              <a:spLocks noChangeArrowheads="1"/>
            </p:cNvSpPr>
            <p:nvPr/>
          </p:nvSpPr>
          <p:spPr bwMode="auto">
            <a:xfrm>
              <a:off x="3900" y="1379"/>
              <a:ext cx="136" cy="9"/>
            </a:xfrm>
            <a:custGeom>
              <a:avLst/>
              <a:gdLst>
                <a:gd name="T0" fmla="*/ 568 w 606"/>
                <a:gd name="T1" fmla="*/ 42 h 43"/>
                <a:gd name="T2" fmla="*/ 605 w 606"/>
                <a:gd name="T3" fmla="*/ 22 h 43"/>
                <a:gd name="T4" fmla="*/ 568 w 606"/>
                <a:gd name="T5" fmla="*/ 0 h 43"/>
                <a:gd name="T6" fmla="*/ 34 w 606"/>
                <a:gd name="T7" fmla="*/ 0 h 43"/>
                <a:gd name="T8" fmla="*/ 0 w 606"/>
                <a:gd name="T9" fmla="*/ 22 h 43"/>
                <a:gd name="T10" fmla="*/ 34 w 606"/>
                <a:gd name="T11" fmla="*/ 42 h 43"/>
                <a:gd name="T12" fmla="*/ 568 w 606"/>
                <a:gd name="T13" fmla="*/ 42 h 43"/>
              </a:gdLst>
              <a:ahLst/>
              <a:cxnLst>
                <a:cxn ang="0">
                  <a:pos x="T0" y="T1"/>
                </a:cxn>
                <a:cxn ang="0">
                  <a:pos x="T2" y="T3"/>
                </a:cxn>
                <a:cxn ang="0">
                  <a:pos x="T4" y="T5"/>
                </a:cxn>
                <a:cxn ang="0">
                  <a:pos x="T6" y="T7"/>
                </a:cxn>
                <a:cxn ang="0">
                  <a:pos x="T8" y="T9"/>
                </a:cxn>
                <a:cxn ang="0">
                  <a:pos x="T10" y="T11"/>
                </a:cxn>
                <a:cxn ang="0">
                  <a:pos x="T12" y="T13"/>
                </a:cxn>
              </a:cxnLst>
              <a:rect l="0" t="0" r="r" b="b"/>
              <a:pathLst>
                <a:path w="606" h="43">
                  <a:moveTo>
                    <a:pt x="568" y="42"/>
                  </a:moveTo>
                  <a:cubicBezTo>
                    <a:pt x="585" y="42"/>
                    <a:pt x="605" y="42"/>
                    <a:pt x="605" y="22"/>
                  </a:cubicBezTo>
                  <a:cubicBezTo>
                    <a:pt x="605" y="0"/>
                    <a:pt x="585" y="0"/>
                    <a:pt x="568" y="0"/>
                  </a:cubicBezTo>
                  <a:lnTo>
                    <a:pt x="34" y="0"/>
                  </a:lnTo>
                  <a:cubicBezTo>
                    <a:pt x="17" y="0"/>
                    <a:pt x="0" y="0"/>
                    <a:pt x="0" y="22"/>
                  </a:cubicBezTo>
                  <a:cubicBezTo>
                    <a:pt x="0" y="42"/>
                    <a:pt x="17" y="42"/>
                    <a:pt x="34" y="42"/>
                  </a:cubicBezTo>
                  <a:lnTo>
                    <a:pt x="568" y="4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6" name="Freeform 22"/>
            <p:cNvSpPr>
              <a:spLocks noChangeArrowheads="1"/>
            </p:cNvSpPr>
            <p:nvPr/>
          </p:nvSpPr>
          <p:spPr bwMode="auto">
            <a:xfrm>
              <a:off x="4114" y="1282"/>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grpSp>
        <p:nvGrpSpPr>
          <p:cNvPr id="6167" name="Group 23"/>
          <p:cNvGrpSpPr>
            <a:grpSpLocks/>
          </p:cNvGrpSpPr>
          <p:nvPr/>
        </p:nvGrpSpPr>
        <p:grpSpPr bwMode="auto">
          <a:xfrm>
            <a:off x="4382221" y="2920628"/>
            <a:ext cx="3581656" cy="396042"/>
            <a:chOff x="1985" y="2028"/>
            <a:chExt cx="2487" cy="275"/>
          </a:xfrm>
        </p:grpSpPr>
        <p:sp>
          <p:nvSpPr>
            <p:cNvPr id="6168" name="Freeform 24"/>
            <p:cNvSpPr>
              <a:spLocks noChangeArrowheads="1"/>
            </p:cNvSpPr>
            <p:nvPr/>
          </p:nvSpPr>
          <p:spPr bwMode="auto">
            <a:xfrm>
              <a:off x="1985" y="2029"/>
              <a:ext cx="2488" cy="275"/>
            </a:xfrm>
            <a:custGeom>
              <a:avLst/>
              <a:gdLst>
                <a:gd name="T0" fmla="*/ 5488 w 10974"/>
                <a:gd name="T1" fmla="*/ 1215 h 1216"/>
                <a:gd name="T2" fmla="*/ 0 w 10974"/>
                <a:gd name="T3" fmla="*/ 1215 h 1216"/>
                <a:gd name="T4" fmla="*/ 0 w 10974"/>
                <a:gd name="T5" fmla="*/ 0 h 1216"/>
                <a:gd name="T6" fmla="*/ 10973 w 10974"/>
                <a:gd name="T7" fmla="*/ 0 h 1216"/>
                <a:gd name="T8" fmla="*/ 10973 w 10974"/>
                <a:gd name="T9" fmla="*/ 1215 h 1216"/>
                <a:gd name="T10" fmla="*/ 5488 w 10974"/>
                <a:gd name="T11" fmla="*/ 1215 h 1216"/>
              </a:gdLst>
              <a:ahLst/>
              <a:cxnLst>
                <a:cxn ang="0">
                  <a:pos x="T0" y="T1"/>
                </a:cxn>
                <a:cxn ang="0">
                  <a:pos x="T2" y="T3"/>
                </a:cxn>
                <a:cxn ang="0">
                  <a:pos x="T4" y="T5"/>
                </a:cxn>
                <a:cxn ang="0">
                  <a:pos x="T6" y="T7"/>
                </a:cxn>
                <a:cxn ang="0">
                  <a:pos x="T8" y="T9"/>
                </a:cxn>
                <a:cxn ang="0">
                  <a:pos x="T10" y="T11"/>
                </a:cxn>
              </a:cxnLst>
              <a:rect l="0" t="0" r="r" b="b"/>
              <a:pathLst>
                <a:path w="10974" h="1216">
                  <a:moveTo>
                    <a:pt x="5488" y="1215"/>
                  </a:moveTo>
                  <a:lnTo>
                    <a:pt x="0" y="1215"/>
                  </a:lnTo>
                  <a:lnTo>
                    <a:pt x="0" y="0"/>
                  </a:lnTo>
                  <a:lnTo>
                    <a:pt x="10973" y="0"/>
                  </a:lnTo>
                  <a:lnTo>
                    <a:pt x="10973" y="1215"/>
                  </a:lnTo>
                  <a:lnTo>
                    <a:pt x="5488" y="1215"/>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69" name="Freeform 25"/>
            <p:cNvSpPr>
              <a:spLocks noChangeArrowheads="1"/>
            </p:cNvSpPr>
            <p:nvPr/>
          </p:nvSpPr>
          <p:spPr bwMode="auto">
            <a:xfrm>
              <a:off x="2023" y="2071"/>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0" name="Freeform 26"/>
            <p:cNvSpPr>
              <a:spLocks noChangeArrowheads="1"/>
            </p:cNvSpPr>
            <p:nvPr/>
          </p:nvSpPr>
          <p:spPr bwMode="auto">
            <a:xfrm>
              <a:off x="1994" y="2130"/>
              <a:ext cx="118" cy="98"/>
            </a:xfrm>
            <a:custGeom>
              <a:avLst/>
              <a:gdLst>
                <a:gd name="T0" fmla="*/ 476 w 525"/>
                <a:gd name="T1" fmla="*/ 59 h 438"/>
                <a:gd name="T2" fmla="*/ 524 w 525"/>
                <a:gd name="T3" fmla="*/ 22 h 438"/>
                <a:gd name="T4" fmla="*/ 484 w 525"/>
                <a:gd name="T5" fmla="*/ 0 h 438"/>
                <a:gd name="T6" fmla="*/ 260 w 525"/>
                <a:gd name="T7" fmla="*/ 0 h 438"/>
                <a:gd name="T8" fmla="*/ 0 w 525"/>
                <a:gd name="T9" fmla="*/ 280 h 438"/>
                <a:gd name="T10" fmla="*/ 148 w 525"/>
                <a:gd name="T11" fmla="*/ 437 h 438"/>
                <a:gd name="T12" fmla="*/ 398 w 525"/>
                <a:gd name="T13" fmla="*/ 165 h 438"/>
                <a:gd name="T14" fmla="*/ 367 w 525"/>
                <a:gd name="T15" fmla="*/ 59 h 438"/>
                <a:gd name="T16" fmla="*/ 476 w 525"/>
                <a:gd name="T17" fmla="*/ 59 h 438"/>
                <a:gd name="T18" fmla="*/ 148 w 525"/>
                <a:gd name="T19" fmla="*/ 417 h 438"/>
                <a:gd name="T20" fmla="*/ 62 w 525"/>
                <a:gd name="T21" fmla="*/ 308 h 438"/>
                <a:gd name="T22" fmla="*/ 109 w 525"/>
                <a:gd name="T23" fmla="*/ 140 h 438"/>
                <a:gd name="T24" fmla="*/ 244 w 525"/>
                <a:gd name="T25" fmla="*/ 59 h 438"/>
                <a:gd name="T26" fmla="*/ 333 w 525"/>
                <a:gd name="T27" fmla="*/ 154 h 438"/>
                <a:gd name="T28" fmla="*/ 280 w 525"/>
                <a:gd name="T29" fmla="*/ 330 h 438"/>
                <a:gd name="T30" fmla="*/ 148 w 525"/>
                <a:gd name="T31" fmla="*/ 4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38">
                  <a:moveTo>
                    <a:pt x="476" y="59"/>
                  </a:moveTo>
                  <a:cubicBezTo>
                    <a:pt x="487" y="59"/>
                    <a:pt x="524" y="59"/>
                    <a:pt x="524" y="22"/>
                  </a:cubicBezTo>
                  <a:cubicBezTo>
                    <a:pt x="524" y="0"/>
                    <a:pt x="504" y="0"/>
                    <a:pt x="484" y="0"/>
                  </a:cubicBezTo>
                  <a:lnTo>
                    <a:pt x="260" y="0"/>
                  </a:lnTo>
                  <a:cubicBezTo>
                    <a:pt x="109" y="0"/>
                    <a:pt x="0" y="162"/>
                    <a:pt x="0" y="280"/>
                  </a:cubicBezTo>
                  <a:cubicBezTo>
                    <a:pt x="0" y="370"/>
                    <a:pt x="59" y="437"/>
                    <a:pt x="148" y="437"/>
                  </a:cubicBezTo>
                  <a:cubicBezTo>
                    <a:pt x="266" y="437"/>
                    <a:pt x="398" y="319"/>
                    <a:pt x="398" y="165"/>
                  </a:cubicBezTo>
                  <a:cubicBezTo>
                    <a:pt x="398" y="148"/>
                    <a:pt x="398" y="101"/>
                    <a:pt x="367" y="59"/>
                  </a:cubicBezTo>
                  <a:lnTo>
                    <a:pt x="476" y="59"/>
                  </a:lnTo>
                  <a:close/>
                  <a:moveTo>
                    <a:pt x="148" y="417"/>
                  </a:moveTo>
                  <a:cubicBezTo>
                    <a:pt x="101" y="417"/>
                    <a:pt x="62" y="381"/>
                    <a:pt x="62" y="308"/>
                  </a:cubicBezTo>
                  <a:cubicBezTo>
                    <a:pt x="62" y="280"/>
                    <a:pt x="73" y="199"/>
                    <a:pt x="109" y="140"/>
                  </a:cubicBezTo>
                  <a:cubicBezTo>
                    <a:pt x="148" y="70"/>
                    <a:pt x="210" y="59"/>
                    <a:pt x="244" y="59"/>
                  </a:cubicBezTo>
                  <a:cubicBezTo>
                    <a:pt x="325" y="59"/>
                    <a:pt x="333" y="123"/>
                    <a:pt x="333" y="154"/>
                  </a:cubicBezTo>
                  <a:cubicBezTo>
                    <a:pt x="333" y="199"/>
                    <a:pt x="314" y="280"/>
                    <a:pt x="280" y="330"/>
                  </a:cubicBezTo>
                  <a:cubicBezTo>
                    <a:pt x="241" y="389"/>
                    <a:pt x="188" y="417"/>
                    <a:pt x="148" y="417"/>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1" name="Freeform 27"/>
            <p:cNvSpPr>
              <a:spLocks noChangeArrowheads="1"/>
            </p:cNvSpPr>
            <p:nvPr/>
          </p:nvSpPr>
          <p:spPr bwMode="auto">
            <a:xfrm>
              <a:off x="2130" y="2041"/>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2" name="Freeform 28"/>
            <p:cNvSpPr>
              <a:spLocks noChangeArrowheads="1"/>
            </p:cNvSpPr>
            <p:nvPr/>
          </p:nvSpPr>
          <p:spPr bwMode="auto">
            <a:xfrm>
              <a:off x="2120" y="2213"/>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6"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20"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3" name="Freeform 29"/>
            <p:cNvSpPr>
              <a:spLocks noChangeArrowheads="1"/>
            </p:cNvSpPr>
            <p:nvPr/>
          </p:nvSpPr>
          <p:spPr bwMode="auto">
            <a:xfrm>
              <a:off x="2357" y="2144"/>
              <a:ext cx="148" cy="52"/>
            </a:xfrm>
            <a:custGeom>
              <a:avLst/>
              <a:gdLst>
                <a:gd name="T0" fmla="*/ 624 w 659"/>
                <a:gd name="T1" fmla="*/ 39 h 233"/>
                <a:gd name="T2" fmla="*/ 658 w 659"/>
                <a:gd name="T3" fmla="*/ 20 h 233"/>
                <a:gd name="T4" fmla="*/ 624 w 659"/>
                <a:gd name="T5" fmla="*/ 0 h 233"/>
                <a:gd name="T6" fmla="*/ 34 w 659"/>
                <a:gd name="T7" fmla="*/ 0 h 233"/>
                <a:gd name="T8" fmla="*/ 0 w 659"/>
                <a:gd name="T9" fmla="*/ 20 h 233"/>
                <a:gd name="T10" fmla="*/ 34 w 659"/>
                <a:gd name="T11" fmla="*/ 39 h 233"/>
                <a:gd name="T12" fmla="*/ 624 w 659"/>
                <a:gd name="T13" fmla="*/ 39 h 233"/>
                <a:gd name="T14" fmla="*/ 624 w 659"/>
                <a:gd name="T15" fmla="*/ 232 h 233"/>
                <a:gd name="T16" fmla="*/ 658 w 659"/>
                <a:gd name="T17" fmla="*/ 213 h 233"/>
                <a:gd name="T18" fmla="*/ 624 w 659"/>
                <a:gd name="T19" fmla="*/ 193 h 233"/>
                <a:gd name="T20" fmla="*/ 34 w 659"/>
                <a:gd name="T21" fmla="*/ 193 h 233"/>
                <a:gd name="T22" fmla="*/ 0 w 659"/>
                <a:gd name="T23" fmla="*/ 213 h 233"/>
                <a:gd name="T24" fmla="*/ 34 w 659"/>
                <a:gd name="T25" fmla="*/ 232 h 233"/>
                <a:gd name="T26" fmla="*/ 624 w 659"/>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9" h="233">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close/>
                  <a:moveTo>
                    <a:pt x="624" y="232"/>
                  </a:moveTo>
                  <a:cubicBezTo>
                    <a:pt x="638" y="232"/>
                    <a:pt x="658" y="232"/>
                    <a:pt x="658" y="213"/>
                  </a:cubicBezTo>
                  <a:cubicBezTo>
                    <a:pt x="658" y="193"/>
                    <a:pt x="638" y="193"/>
                    <a:pt x="624" y="193"/>
                  </a:cubicBezTo>
                  <a:lnTo>
                    <a:pt x="34" y="193"/>
                  </a:lnTo>
                  <a:cubicBezTo>
                    <a:pt x="20" y="193"/>
                    <a:pt x="0" y="193"/>
                    <a:pt x="0" y="213"/>
                  </a:cubicBezTo>
                  <a:cubicBezTo>
                    <a:pt x="0" y="232"/>
                    <a:pt x="20" y="232"/>
                    <a:pt x="34" y="232"/>
                  </a:cubicBezTo>
                  <a:lnTo>
                    <a:pt x="624" y="232"/>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4" name="Freeform 30"/>
            <p:cNvSpPr>
              <a:spLocks noChangeArrowheads="1"/>
            </p:cNvSpPr>
            <p:nvPr/>
          </p:nvSpPr>
          <p:spPr bwMode="auto">
            <a:xfrm>
              <a:off x="2623" y="2035"/>
              <a:ext cx="57" cy="103"/>
            </a:xfrm>
            <a:custGeom>
              <a:avLst/>
              <a:gdLst>
                <a:gd name="T0" fmla="*/ 157 w 256"/>
                <a:gd name="T1" fmla="*/ 20 h 460"/>
                <a:gd name="T2" fmla="*/ 137 w 256"/>
                <a:gd name="T3" fmla="*/ 0 h 460"/>
                <a:gd name="T4" fmla="*/ 0 w 256"/>
                <a:gd name="T5" fmla="*/ 45 h 460"/>
                <a:gd name="T6" fmla="*/ 0 w 256"/>
                <a:gd name="T7" fmla="*/ 70 h 460"/>
                <a:gd name="T8" fmla="*/ 101 w 256"/>
                <a:gd name="T9" fmla="*/ 50 h 460"/>
                <a:gd name="T10" fmla="*/ 101 w 256"/>
                <a:gd name="T11" fmla="*/ 403 h 460"/>
                <a:gd name="T12" fmla="*/ 31 w 256"/>
                <a:gd name="T13" fmla="*/ 434 h 460"/>
                <a:gd name="T14" fmla="*/ 6 w 256"/>
                <a:gd name="T15" fmla="*/ 434 h 460"/>
                <a:gd name="T16" fmla="*/ 6 w 256"/>
                <a:gd name="T17" fmla="*/ 459 h 460"/>
                <a:gd name="T18" fmla="*/ 129 w 256"/>
                <a:gd name="T19" fmla="*/ 456 h 460"/>
                <a:gd name="T20" fmla="*/ 255 w 256"/>
                <a:gd name="T21" fmla="*/ 459 h 460"/>
                <a:gd name="T22" fmla="*/ 255 w 256"/>
                <a:gd name="T23" fmla="*/ 434 h 460"/>
                <a:gd name="T24" fmla="*/ 227 w 256"/>
                <a:gd name="T25" fmla="*/ 434 h 460"/>
                <a:gd name="T26" fmla="*/ 157 w 256"/>
                <a:gd name="T27" fmla="*/ 403 h 460"/>
                <a:gd name="T28" fmla="*/ 157 w 256"/>
                <a:gd name="T29" fmla="*/ 2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6" h="460">
                  <a:moveTo>
                    <a:pt x="157" y="20"/>
                  </a:moveTo>
                  <a:cubicBezTo>
                    <a:pt x="157" y="0"/>
                    <a:pt x="157" y="0"/>
                    <a:pt x="137" y="0"/>
                  </a:cubicBezTo>
                  <a:cubicBezTo>
                    <a:pt x="92" y="45"/>
                    <a:pt x="28" y="45"/>
                    <a:pt x="0" y="45"/>
                  </a:cubicBezTo>
                  <a:lnTo>
                    <a:pt x="0" y="70"/>
                  </a:lnTo>
                  <a:cubicBezTo>
                    <a:pt x="17" y="70"/>
                    <a:pt x="62" y="70"/>
                    <a:pt x="101" y="50"/>
                  </a:cubicBezTo>
                  <a:lnTo>
                    <a:pt x="101" y="403"/>
                  </a:lnTo>
                  <a:cubicBezTo>
                    <a:pt x="101" y="426"/>
                    <a:pt x="101" y="434"/>
                    <a:pt x="31" y="434"/>
                  </a:cubicBezTo>
                  <a:lnTo>
                    <a:pt x="6" y="434"/>
                  </a:lnTo>
                  <a:lnTo>
                    <a:pt x="6" y="459"/>
                  </a:lnTo>
                  <a:cubicBezTo>
                    <a:pt x="17" y="459"/>
                    <a:pt x="104" y="456"/>
                    <a:pt x="129" y="456"/>
                  </a:cubicBezTo>
                  <a:cubicBezTo>
                    <a:pt x="151" y="456"/>
                    <a:pt x="238" y="459"/>
                    <a:pt x="255" y="459"/>
                  </a:cubicBezTo>
                  <a:lnTo>
                    <a:pt x="255" y="434"/>
                  </a:lnTo>
                  <a:lnTo>
                    <a:pt x="227" y="434"/>
                  </a:lnTo>
                  <a:cubicBezTo>
                    <a:pt x="157" y="434"/>
                    <a:pt x="157" y="426"/>
                    <a:pt x="157" y="403"/>
                  </a:cubicBezTo>
                  <a:lnTo>
                    <a:pt x="157" y="2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5" name="Freeform 31"/>
            <p:cNvSpPr>
              <a:spLocks noChangeArrowheads="1"/>
            </p:cNvSpPr>
            <p:nvPr/>
          </p:nvSpPr>
          <p:spPr bwMode="auto">
            <a:xfrm>
              <a:off x="2606" y="2166"/>
              <a:ext cx="89" cy="9"/>
            </a:xfrm>
            <a:custGeom>
              <a:avLst/>
              <a:gdLst>
                <a:gd name="T0" fmla="*/ 199 w 396"/>
                <a:gd name="T1" fmla="*/ 42 h 43"/>
                <a:gd name="T2" fmla="*/ 0 w 396"/>
                <a:gd name="T3" fmla="*/ 42 h 43"/>
                <a:gd name="T4" fmla="*/ 0 w 396"/>
                <a:gd name="T5" fmla="*/ 0 h 43"/>
                <a:gd name="T6" fmla="*/ 395 w 396"/>
                <a:gd name="T7" fmla="*/ 0 h 43"/>
                <a:gd name="T8" fmla="*/ 395 w 396"/>
                <a:gd name="T9" fmla="*/ 42 h 43"/>
                <a:gd name="T10" fmla="*/ 199 w 396"/>
                <a:gd name="T11" fmla="*/ 42 h 43"/>
              </a:gdLst>
              <a:ahLst/>
              <a:cxnLst>
                <a:cxn ang="0">
                  <a:pos x="T0" y="T1"/>
                </a:cxn>
                <a:cxn ang="0">
                  <a:pos x="T2" y="T3"/>
                </a:cxn>
                <a:cxn ang="0">
                  <a:pos x="T4" y="T5"/>
                </a:cxn>
                <a:cxn ang="0">
                  <a:pos x="T6" y="T7"/>
                </a:cxn>
                <a:cxn ang="0">
                  <a:pos x="T8" y="T9"/>
                </a:cxn>
                <a:cxn ang="0">
                  <a:pos x="T10" y="T11"/>
                </a:cxn>
              </a:cxnLst>
              <a:rect l="0" t="0" r="r" b="b"/>
              <a:pathLst>
                <a:path w="396" h="43">
                  <a:moveTo>
                    <a:pt x="199" y="42"/>
                  </a:moveTo>
                  <a:lnTo>
                    <a:pt x="0" y="42"/>
                  </a:lnTo>
                  <a:lnTo>
                    <a:pt x="0" y="0"/>
                  </a:lnTo>
                  <a:lnTo>
                    <a:pt x="395" y="0"/>
                  </a:lnTo>
                  <a:lnTo>
                    <a:pt x="395" y="42"/>
                  </a:lnTo>
                  <a:lnTo>
                    <a:pt x="199" y="4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6" name="Freeform 32"/>
            <p:cNvSpPr>
              <a:spLocks noChangeArrowheads="1"/>
            </p:cNvSpPr>
            <p:nvPr/>
          </p:nvSpPr>
          <p:spPr bwMode="auto">
            <a:xfrm>
              <a:off x="2616" y="2199"/>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7" name="Freeform 33"/>
            <p:cNvSpPr>
              <a:spLocks noChangeArrowheads="1"/>
            </p:cNvSpPr>
            <p:nvPr/>
          </p:nvSpPr>
          <p:spPr bwMode="auto">
            <a:xfrm>
              <a:off x="2771" y="2059"/>
              <a:ext cx="210" cy="223"/>
            </a:xfrm>
            <a:custGeom>
              <a:avLst/>
              <a:gdLst>
                <a:gd name="T0" fmla="*/ 361 w 931"/>
                <a:gd name="T1" fmla="*/ 526 h 987"/>
                <a:gd name="T2" fmla="*/ 11 w 931"/>
                <a:gd name="T3" fmla="*/ 960 h 987"/>
                <a:gd name="T4" fmla="*/ 0 w 931"/>
                <a:gd name="T5" fmla="*/ 977 h 987"/>
                <a:gd name="T6" fmla="*/ 28 w 931"/>
                <a:gd name="T7" fmla="*/ 986 h 987"/>
                <a:gd name="T8" fmla="*/ 846 w 931"/>
                <a:gd name="T9" fmla="*/ 986 h 987"/>
                <a:gd name="T10" fmla="*/ 930 w 931"/>
                <a:gd name="T11" fmla="*/ 742 h 987"/>
                <a:gd name="T12" fmla="*/ 907 w 931"/>
                <a:gd name="T13" fmla="*/ 742 h 987"/>
                <a:gd name="T14" fmla="*/ 731 w 931"/>
                <a:gd name="T15" fmla="*/ 904 h 987"/>
                <a:gd name="T16" fmla="*/ 501 w 931"/>
                <a:gd name="T17" fmla="*/ 932 h 987"/>
                <a:gd name="T18" fmla="*/ 84 w 931"/>
                <a:gd name="T19" fmla="*/ 932 h 987"/>
                <a:gd name="T20" fmla="*/ 426 w 931"/>
                <a:gd name="T21" fmla="*/ 510 h 987"/>
                <a:gd name="T22" fmla="*/ 434 w 931"/>
                <a:gd name="T23" fmla="*/ 493 h 987"/>
                <a:gd name="T24" fmla="*/ 428 w 931"/>
                <a:gd name="T25" fmla="*/ 479 h 987"/>
                <a:gd name="T26" fmla="*/ 106 w 931"/>
                <a:gd name="T27" fmla="*/ 39 h 987"/>
                <a:gd name="T28" fmla="*/ 498 w 931"/>
                <a:gd name="T29" fmla="*/ 39 h 987"/>
                <a:gd name="T30" fmla="*/ 907 w 931"/>
                <a:gd name="T31" fmla="*/ 230 h 987"/>
                <a:gd name="T32" fmla="*/ 930 w 931"/>
                <a:gd name="T33" fmla="*/ 230 h 987"/>
                <a:gd name="T34" fmla="*/ 846 w 931"/>
                <a:gd name="T35" fmla="*/ 0 h 987"/>
                <a:gd name="T36" fmla="*/ 28 w 931"/>
                <a:gd name="T37" fmla="*/ 0 h 987"/>
                <a:gd name="T38" fmla="*/ 0 w 931"/>
                <a:gd name="T39" fmla="*/ 31 h 987"/>
                <a:gd name="T40" fmla="*/ 361 w 931"/>
                <a:gd name="T41" fmla="*/ 52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1" h="987">
                  <a:moveTo>
                    <a:pt x="361" y="526"/>
                  </a:moveTo>
                  <a:lnTo>
                    <a:pt x="11" y="960"/>
                  </a:lnTo>
                  <a:cubicBezTo>
                    <a:pt x="3" y="969"/>
                    <a:pt x="0" y="972"/>
                    <a:pt x="0" y="977"/>
                  </a:cubicBezTo>
                  <a:cubicBezTo>
                    <a:pt x="0" y="986"/>
                    <a:pt x="11" y="986"/>
                    <a:pt x="28" y="986"/>
                  </a:cubicBezTo>
                  <a:lnTo>
                    <a:pt x="846" y="986"/>
                  </a:lnTo>
                  <a:lnTo>
                    <a:pt x="930" y="742"/>
                  </a:lnTo>
                  <a:lnTo>
                    <a:pt x="907" y="742"/>
                  </a:lnTo>
                  <a:cubicBezTo>
                    <a:pt x="882" y="815"/>
                    <a:pt x="815" y="876"/>
                    <a:pt x="731" y="904"/>
                  </a:cubicBezTo>
                  <a:cubicBezTo>
                    <a:pt x="717" y="910"/>
                    <a:pt x="647" y="932"/>
                    <a:pt x="501" y="932"/>
                  </a:cubicBezTo>
                  <a:lnTo>
                    <a:pt x="84" y="932"/>
                  </a:lnTo>
                  <a:lnTo>
                    <a:pt x="426" y="510"/>
                  </a:lnTo>
                  <a:cubicBezTo>
                    <a:pt x="431" y="501"/>
                    <a:pt x="434" y="498"/>
                    <a:pt x="434" y="493"/>
                  </a:cubicBezTo>
                  <a:cubicBezTo>
                    <a:pt x="434" y="490"/>
                    <a:pt x="434" y="487"/>
                    <a:pt x="428" y="479"/>
                  </a:cubicBezTo>
                  <a:lnTo>
                    <a:pt x="106" y="39"/>
                  </a:lnTo>
                  <a:lnTo>
                    <a:pt x="498" y="39"/>
                  </a:lnTo>
                  <a:cubicBezTo>
                    <a:pt x="610" y="39"/>
                    <a:pt x="837" y="48"/>
                    <a:pt x="907" y="230"/>
                  </a:cubicBezTo>
                  <a:lnTo>
                    <a:pt x="930" y="230"/>
                  </a:lnTo>
                  <a:lnTo>
                    <a:pt x="846" y="0"/>
                  </a:lnTo>
                  <a:lnTo>
                    <a:pt x="28" y="0"/>
                  </a:lnTo>
                  <a:cubicBezTo>
                    <a:pt x="0" y="0"/>
                    <a:pt x="0" y="0"/>
                    <a:pt x="0" y="31"/>
                  </a:cubicBezTo>
                  <a:lnTo>
                    <a:pt x="361" y="526"/>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8" name="Freeform 34"/>
            <p:cNvSpPr>
              <a:spLocks noChangeArrowheads="1"/>
            </p:cNvSpPr>
            <p:nvPr/>
          </p:nvSpPr>
          <p:spPr bwMode="auto">
            <a:xfrm>
              <a:off x="3002" y="2045"/>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4"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18"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79" name="Freeform 35"/>
            <p:cNvSpPr>
              <a:spLocks noChangeArrowheads="1"/>
            </p:cNvSpPr>
            <p:nvPr/>
          </p:nvSpPr>
          <p:spPr bwMode="auto">
            <a:xfrm>
              <a:off x="3002" y="2190"/>
              <a:ext cx="48" cy="105"/>
            </a:xfrm>
            <a:custGeom>
              <a:avLst/>
              <a:gdLst>
                <a:gd name="T0" fmla="*/ 193 w 214"/>
                <a:gd name="T1" fmla="*/ 25 h 469"/>
                <a:gd name="T2" fmla="*/ 165 w 214"/>
                <a:gd name="T3" fmla="*/ 0 h 469"/>
                <a:gd name="T4" fmla="*/ 126 w 214"/>
                <a:gd name="T5" fmla="*/ 39 h 469"/>
                <a:gd name="T6" fmla="*/ 154 w 214"/>
                <a:gd name="T7" fmla="*/ 64 h 469"/>
                <a:gd name="T8" fmla="*/ 193 w 214"/>
                <a:gd name="T9" fmla="*/ 25 h 469"/>
                <a:gd name="T10" fmla="*/ 50 w 214"/>
                <a:gd name="T11" fmla="*/ 378 h 469"/>
                <a:gd name="T12" fmla="*/ 45 w 214"/>
                <a:gd name="T13" fmla="*/ 409 h 469"/>
                <a:gd name="T14" fmla="*/ 112 w 214"/>
                <a:gd name="T15" fmla="*/ 468 h 469"/>
                <a:gd name="T16" fmla="*/ 213 w 214"/>
                <a:gd name="T17" fmla="*/ 361 h 469"/>
                <a:gd name="T18" fmla="*/ 202 w 214"/>
                <a:gd name="T19" fmla="*/ 350 h 469"/>
                <a:gd name="T20" fmla="*/ 188 w 214"/>
                <a:gd name="T21" fmla="*/ 364 h 469"/>
                <a:gd name="T22" fmla="*/ 112 w 214"/>
                <a:gd name="T23" fmla="*/ 448 h 469"/>
                <a:gd name="T24" fmla="*/ 95 w 214"/>
                <a:gd name="T25" fmla="*/ 423 h 469"/>
                <a:gd name="T26" fmla="*/ 106 w 214"/>
                <a:gd name="T27" fmla="*/ 378 h 469"/>
                <a:gd name="T28" fmla="*/ 129 w 214"/>
                <a:gd name="T29" fmla="*/ 322 h 469"/>
                <a:gd name="T30" fmla="*/ 162 w 214"/>
                <a:gd name="T31" fmla="*/ 235 h 469"/>
                <a:gd name="T32" fmla="*/ 168 w 214"/>
                <a:gd name="T33" fmla="*/ 213 h 469"/>
                <a:gd name="T34" fmla="*/ 101 w 214"/>
                <a:gd name="T35" fmla="*/ 154 h 469"/>
                <a:gd name="T36" fmla="*/ 0 w 214"/>
                <a:gd name="T37" fmla="*/ 260 h 469"/>
                <a:gd name="T38" fmla="*/ 11 w 214"/>
                <a:gd name="T39" fmla="*/ 269 h 469"/>
                <a:gd name="T40" fmla="*/ 25 w 214"/>
                <a:gd name="T41" fmla="*/ 258 h 469"/>
                <a:gd name="T42" fmla="*/ 98 w 214"/>
                <a:gd name="T43" fmla="*/ 174 h 469"/>
                <a:gd name="T44" fmla="*/ 118 w 214"/>
                <a:gd name="T45" fmla="*/ 199 h 469"/>
                <a:gd name="T46" fmla="*/ 95 w 214"/>
                <a:gd name="T47" fmla="*/ 266 h 469"/>
                <a:gd name="T48" fmla="*/ 50 w 214"/>
                <a:gd name="T49" fmla="*/ 37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4" h="469">
                  <a:moveTo>
                    <a:pt x="193" y="25"/>
                  </a:moveTo>
                  <a:cubicBezTo>
                    <a:pt x="193" y="14"/>
                    <a:pt x="185" y="0"/>
                    <a:pt x="165" y="0"/>
                  </a:cubicBezTo>
                  <a:cubicBezTo>
                    <a:pt x="146" y="0"/>
                    <a:pt x="126" y="17"/>
                    <a:pt x="126" y="39"/>
                  </a:cubicBezTo>
                  <a:cubicBezTo>
                    <a:pt x="126" y="50"/>
                    <a:pt x="134" y="64"/>
                    <a:pt x="154" y="64"/>
                  </a:cubicBezTo>
                  <a:cubicBezTo>
                    <a:pt x="174" y="64"/>
                    <a:pt x="193" y="45"/>
                    <a:pt x="193" y="25"/>
                  </a:cubicBezTo>
                  <a:close/>
                  <a:moveTo>
                    <a:pt x="50" y="378"/>
                  </a:moveTo>
                  <a:cubicBezTo>
                    <a:pt x="48" y="386"/>
                    <a:pt x="45" y="395"/>
                    <a:pt x="45" y="409"/>
                  </a:cubicBezTo>
                  <a:cubicBezTo>
                    <a:pt x="45" y="440"/>
                    <a:pt x="73" y="468"/>
                    <a:pt x="112" y="468"/>
                  </a:cubicBezTo>
                  <a:cubicBezTo>
                    <a:pt x="182" y="468"/>
                    <a:pt x="213" y="370"/>
                    <a:pt x="213" y="361"/>
                  </a:cubicBezTo>
                  <a:cubicBezTo>
                    <a:pt x="213" y="350"/>
                    <a:pt x="202" y="350"/>
                    <a:pt x="202" y="350"/>
                  </a:cubicBezTo>
                  <a:cubicBezTo>
                    <a:pt x="190" y="350"/>
                    <a:pt x="190" y="356"/>
                    <a:pt x="188" y="364"/>
                  </a:cubicBezTo>
                  <a:cubicBezTo>
                    <a:pt x="171" y="417"/>
                    <a:pt x="140" y="448"/>
                    <a:pt x="112" y="448"/>
                  </a:cubicBezTo>
                  <a:cubicBezTo>
                    <a:pt x="98" y="448"/>
                    <a:pt x="95" y="437"/>
                    <a:pt x="95" y="423"/>
                  </a:cubicBezTo>
                  <a:cubicBezTo>
                    <a:pt x="95" y="406"/>
                    <a:pt x="101" y="395"/>
                    <a:pt x="106" y="378"/>
                  </a:cubicBezTo>
                  <a:cubicBezTo>
                    <a:pt x="115" y="358"/>
                    <a:pt x="120" y="342"/>
                    <a:pt x="129" y="322"/>
                  </a:cubicBezTo>
                  <a:cubicBezTo>
                    <a:pt x="134" y="305"/>
                    <a:pt x="160" y="244"/>
                    <a:pt x="162" y="235"/>
                  </a:cubicBezTo>
                  <a:cubicBezTo>
                    <a:pt x="165" y="227"/>
                    <a:pt x="168" y="218"/>
                    <a:pt x="168" y="213"/>
                  </a:cubicBezTo>
                  <a:cubicBezTo>
                    <a:pt x="168" y="179"/>
                    <a:pt x="140" y="154"/>
                    <a:pt x="101" y="154"/>
                  </a:cubicBezTo>
                  <a:cubicBezTo>
                    <a:pt x="31" y="154"/>
                    <a:pt x="0" y="249"/>
                    <a:pt x="0" y="260"/>
                  </a:cubicBezTo>
                  <a:cubicBezTo>
                    <a:pt x="0" y="269"/>
                    <a:pt x="11" y="269"/>
                    <a:pt x="11" y="269"/>
                  </a:cubicBezTo>
                  <a:cubicBezTo>
                    <a:pt x="22" y="269"/>
                    <a:pt x="22" y="266"/>
                    <a:pt x="25" y="258"/>
                  </a:cubicBezTo>
                  <a:cubicBezTo>
                    <a:pt x="42" y="199"/>
                    <a:pt x="73" y="174"/>
                    <a:pt x="98" y="174"/>
                  </a:cubicBezTo>
                  <a:cubicBezTo>
                    <a:pt x="109" y="174"/>
                    <a:pt x="118" y="179"/>
                    <a:pt x="118" y="199"/>
                  </a:cubicBezTo>
                  <a:cubicBezTo>
                    <a:pt x="118" y="213"/>
                    <a:pt x="112" y="224"/>
                    <a:pt x="95" y="266"/>
                  </a:cubicBezTo>
                  <a:lnTo>
                    <a:pt x="50" y="378"/>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0" name="Freeform 36"/>
            <p:cNvSpPr>
              <a:spLocks noChangeArrowheads="1"/>
            </p:cNvSpPr>
            <p:nvPr/>
          </p:nvSpPr>
          <p:spPr bwMode="auto">
            <a:xfrm>
              <a:off x="3069" y="2233"/>
              <a:ext cx="115" cy="42"/>
            </a:xfrm>
            <a:custGeom>
              <a:avLst/>
              <a:gdLst>
                <a:gd name="T0" fmla="*/ 484 w 511"/>
                <a:gd name="T1" fmla="*/ 34 h 189"/>
                <a:gd name="T2" fmla="*/ 510 w 511"/>
                <a:gd name="T3" fmla="*/ 17 h 189"/>
                <a:gd name="T4" fmla="*/ 484 w 511"/>
                <a:gd name="T5" fmla="*/ 0 h 189"/>
                <a:gd name="T6" fmla="*/ 25 w 511"/>
                <a:gd name="T7" fmla="*/ 0 h 189"/>
                <a:gd name="T8" fmla="*/ 0 w 511"/>
                <a:gd name="T9" fmla="*/ 17 h 189"/>
                <a:gd name="T10" fmla="*/ 25 w 511"/>
                <a:gd name="T11" fmla="*/ 34 h 189"/>
                <a:gd name="T12" fmla="*/ 484 w 511"/>
                <a:gd name="T13" fmla="*/ 34 h 189"/>
                <a:gd name="T14" fmla="*/ 484 w 511"/>
                <a:gd name="T15" fmla="*/ 188 h 189"/>
                <a:gd name="T16" fmla="*/ 510 w 511"/>
                <a:gd name="T17" fmla="*/ 171 h 189"/>
                <a:gd name="T18" fmla="*/ 484 w 511"/>
                <a:gd name="T19" fmla="*/ 154 h 189"/>
                <a:gd name="T20" fmla="*/ 25 w 511"/>
                <a:gd name="T21" fmla="*/ 154 h 189"/>
                <a:gd name="T22" fmla="*/ 0 w 511"/>
                <a:gd name="T23" fmla="*/ 171 h 189"/>
                <a:gd name="T24" fmla="*/ 25 w 511"/>
                <a:gd name="T25" fmla="*/ 188 h 189"/>
                <a:gd name="T26" fmla="*/ 484 w 511"/>
                <a:gd name="T27" fmla="*/ 18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1" h="189">
                  <a:moveTo>
                    <a:pt x="484" y="34"/>
                  </a:moveTo>
                  <a:cubicBezTo>
                    <a:pt x="493" y="34"/>
                    <a:pt x="510" y="34"/>
                    <a:pt x="510" y="17"/>
                  </a:cubicBezTo>
                  <a:cubicBezTo>
                    <a:pt x="510" y="0"/>
                    <a:pt x="493" y="0"/>
                    <a:pt x="484" y="0"/>
                  </a:cubicBezTo>
                  <a:lnTo>
                    <a:pt x="25" y="0"/>
                  </a:lnTo>
                  <a:cubicBezTo>
                    <a:pt x="17" y="0"/>
                    <a:pt x="0" y="0"/>
                    <a:pt x="0" y="17"/>
                  </a:cubicBezTo>
                  <a:cubicBezTo>
                    <a:pt x="0" y="34"/>
                    <a:pt x="17" y="34"/>
                    <a:pt x="25" y="34"/>
                  </a:cubicBezTo>
                  <a:lnTo>
                    <a:pt x="484" y="34"/>
                  </a:lnTo>
                  <a:close/>
                  <a:moveTo>
                    <a:pt x="484" y="188"/>
                  </a:moveTo>
                  <a:cubicBezTo>
                    <a:pt x="493" y="188"/>
                    <a:pt x="510" y="188"/>
                    <a:pt x="510" y="171"/>
                  </a:cubicBezTo>
                  <a:cubicBezTo>
                    <a:pt x="510" y="154"/>
                    <a:pt x="493" y="154"/>
                    <a:pt x="484" y="154"/>
                  </a:cubicBezTo>
                  <a:lnTo>
                    <a:pt x="25" y="154"/>
                  </a:lnTo>
                  <a:cubicBezTo>
                    <a:pt x="17" y="154"/>
                    <a:pt x="0" y="154"/>
                    <a:pt x="0" y="171"/>
                  </a:cubicBezTo>
                  <a:cubicBezTo>
                    <a:pt x="0" y="188"/>
                    <a:pt x="17" y="188"/>
                    <a:pt x="25" y="188"/>
                  </a:cubicBezTo>
                  <a:lnTo>
                    <a:pt x="484" y="188"/>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1" name="Freeform 37"/>
            <p:cNvSpPr>
              <a:spLocks noChangeArrowheads="1"/>
            </p:cNvSpPr>
            <p:nvPr/>
          </p:nvSpPr>
          <p:spPr bwMode="auto">
            <a:xfrm>
              <a:off x="3211" y="2189"/>
              <a:ext cx="57" cy="103"/>
            </a:xfrm>
            <a:custGeom>
              <a:avLst/>
              <a:gdLst>
                <a:gd name="T0" fmla="*/ 157 w 256"/>
                <a:gd name="T1" fmla="*/ 20 h 460"/>
                <a:gd name="T2" fmla="*/ 137 w 256"/>
                <a:gd name="T3" fmla="*/ 0 h 460"/>
                <a:gd name="T4" fmla="*/ 0 w 256"/>
                <a:gd name="T5" fmla="*/ 45 h 460"/>
                <a:gd name="T6" fmla="*/ 0 w 256"/>
                <a:gd name="T7" fmla="*/ 70 h 460"/>
                <a:gd name="T8" fmla="*/ 101 w 256"/>
                <a:gd name="T9" fmla="*/ 50 h 460"/>
                <a:gd name="T10" fmla="*/ 101 w 256"/>
                <a:gd name="T11" fmla="*/ 403 h 460"/>
                <a:gd name="T12" fmla="*/ 31 w 256"/>
                <a:gd name="T13" fmla="*/ 434 h 460"/>
                <a:gd name="T14" fmla="*/ 6 w 256"/>
                <a:gd name="T15" fmla="*/ 434 h 460"/>
                <a:gd name="T16" fmla="*/ 6 w 256"/>
                <a:gd name="T17" fmla="*/ 459 h 460"/>
                <a:gd name="T18" fmla="*/ 129 w 256"/>
                <a:gd name="T19" fmla="*/ 456 h 460"/>
                <a:gd name="T20" fmla="*/ 255 w 256"/>
                <a:gd name="T21" fmla="*/ 459 h 460"/>
                <a:gd name="T22" fmla="*/ 255 w 256"/>
                <a:gd name="T23" fmla="*/ 434 h 460"/>
                <a:gd name="T24" fmla="*/ 227 w 256"/>
                <a:gd name="T25" fmla="*/ 434 h 460"/>
                <a:gd name="T26" fmla="*/ 157 w 256"/>
                <a:gd name="T27" fmla="*/ 403 h 460"/>
                <a:gd name="T28" fmla="*/ 157 w 256"/>
                <a:gd name="T29" fmla="*/ 2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6" h="460">
                  <a:moveTo>
                    <a:pt x="157" y="20"/>
                  </a:moveTo>
                  <a:cubicBezTo>
                    <a:pt x="157" y="0"/>
                    <a:pt x="157" y="0"/>
                    <a:pt x="137" y="0"/>
                  </a:cubicBezTo>
                  <a:cubicBezTo>
                    <a:pt x="92" y="45"/>
                    <a:pt x="28" y="45"/>
                    <a:pt x="0" y="45"/>
                  </a:cubicBezTo>
                  <a:lnTo>
                    <a:pt x="0" y="70"/>
                  </a:lnTo>
                  <a:cubicBezTo>
                    <a:pt x="17" y="70"/>
                    <a:pt x="62" y="70"/>
                    <a:pt x="101" y="50"/>
                  </a:cubicBezTo>
                  <a:lnTo>
                    <a:pt x="101" y="403"/>
                  </a:lnTo>
                  <a:cubicBezTo>
                    <a:pt x="101" y="426"/>
                    <a:pt x="101" y="434"/>
                    <a:pt x="31" y="434"/>
                  </a:cubicBezTo>
                  <a:lnTo>
                    <a:pt x="6" y="434"/>
                  </a:lnTo>
                  <a:lnTo>
                    <a:pt x="6" y="459"/>
                  </a:lnTo>
                  <a:cubicBezTo>
                    <a:pt x="17" y="459"/>
                    <a:pt x="104" y="456"/>
                    <a:pt x="129" y="456"/>
                  </a:cubicBezTo>
                  <a:cubicBezTo>
                    <a:pt x="151" y="456"/>
                    <a:pt x="238" y="459"/>
                    <a:pt x="255" y="459"/>
                  </a:cubicBezTo>
                  <a:lnTo>
                    <a:pt x="255" y="434"/>
                  </a:lnTo>
                  <a:lnTo>
                    <a:pt x="227" y="434"/>
                  </a:lnTo>
                  <a:cubicBezTo>
                    <a:pt x="157" y="434"/>
                    <a:pt x="157" y="426"/>
                    <a:pt x="157" y="403"/>
                  </a:cubicBezTo>
                  <a:lnTo>
                    <a:pt x="157" y="2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2" name="Freeform 38"/>
            <p:cNvSpPr>
              <a:spLocks noChangeArrowheads="1"/>
            </p:cNvSpPr>
            <p:nvPr/>
          </p:nvSpPr>
          <p:spPr bwMode="auto">
            <a:xfrm>
              <a:off x="3317" y="2059"/>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3" name="Freeform 39"/>
            <p:cNvSpPr>
              <a:spLocks noChangeArrowheads="1"/>
            </p:cNvSpPr>
            <p:nvPr/>
          </p:nvSpPr>
          <p:spPr bwMode="auto">
            <a:xfrm>
              <a:off x="3388" y="2128"/>
              <a:ext cx="111" cy="101"/>
            </a:xfrm>
            <a:custGeom>
              <a:avLst/>
              <a:gdLst>
                <a:gd name="T0" fmla="*/ 302 w 494"/>
                <a:gd name="T1" fmla="*/ 140 h 449"/>
                <a:gd name="T2" fmla="*/ 400 w 494"/>
                <a:gd name="T3" fmla="*/ 22 h 449"/>
                <a:gd name="T4" fmla="*/ 448 w 494"/>
                <a:gd name="T5" fmla="*/ 34 h 449"/>
                <a:gd name="T6" fmla="*/ 403 w 494"/>
                <a:gd name="T7" fmla="*/ 87 h 449"/>
                <a:gd name="T8" fmla="*/ 440 w 494"/>
                <a:gd name="T9" fmla="*/ 123 h 449"/>
                <a:gd name="T10" fmla="*/ 493 w 494"/>
                <a:gd name="T11" fmla="*/ 64 h 449"/>
                <a:gd name="T12" fmla="*/ 400 w 494"/>
                <a:gd name="T13" fmla="*/ 0 h 449"/>
                <a:gd name="T14" fmla="*/ 297 w 494"/>
                <a:gd name="T15" fmla="*/ 76 h 449"/>
                <a:gd name="T16" fmla="*/ 190 w 494"/>
                <a:gd name="T17" fmla="*/ 0 h 449"/>
                <a:gd name="T18" fmla="*/ 31 w 494"/>
                <a:gd name="T19" fmla="*/ 151 h 449"/>
                <a:gd name="T20" fmla="*/ 42 w 494"/>
                <a:gd name="T21" fmla="*/ 162 h 449"/>
                <a:gd name="T22" fmla="*/ 56 w 494"/>
                <a:gd name="T23" fmla="*/ 151 h 449"/>
                <a:gd name="T24" fmla="*/ 188 w 494"/>
                <a:gd name="T25" fmla="*/ 22 h 449"/>
                <a:gd name="T26" fmla="*/ 241 w 494"/>
                <a:gd name="T27" fmla="*/ 87 h 449"/>
                <a:gd name="T28" fmla="*/ 188 w 494"/>
                <a:gd name="T29" fmla="*/ 325 h 449"/>
                <a:gd name="T30" fmla="*/ 95 w 494"/>
                <a:gd name="T31" fmla="*/ 426 h 449"/>
                <a:gd name="T32" fmla="*/ 45 w 494"/>
                <a:gd name="T33" fmla="*/ 414 h 449"/>
                <a:gd name="T34" fmla="*/ 92 w 494"/>
                <a:gd name="T35" fmla="*/ 361 h 449"/>
                <a:gd name="T36" fmla="*/ 53 w 494"/>
                <a:gd name="T37" fmla="*/ 325 h 449"/>
                <a:gd name="T38" fmla="*/ 0 w 494"/>
                <a:gd name="T39" fmla="*/ 384 h 449"/>
                <a:gd name="T40" fmla="*/ 92 w 494"/>
                <a:gd name="T41" fmla="*/ 448 h 449"/>
                <a:gd name="T42" fmla="*/ 196 w 494"/>
                <a:gd name="T43" fmla="*/ 372 h 449"/>
                <a:gd name="T44" fmla="*/ 305 w 494"/>
                <a:gd name="T45" fmla="*/ 448 h 449"/>
                <a:gd name="T46" fmla="*/ 462 w 494"/>
                <a:gd name="T47" fmla="*/ 297 h 449"/>
                <a:gd name="T48" fmla="*/ 451 w 494"/>
                <a:gd name="T49" fmla="*/ 286 h 449"/>
                <a:gd name="T50" fmla="*/ 437 w 494"/>
                <a:gd name="T51" fmla="*/ 297 h 449"/>
                <a:gd name="T52" fmla="*/ 305 w 494"/>
                <a:gd name="T53" fmla="*/ 426 h 449"/>
                <a:gd name="T54" fmla="*/ 252 w 494"/>
                <a:gd name="T55" fmla="*/ 361 h 449"/>
                <a:gd name="T56" fmla="*/ 269 w 494"/>
                <a:gd name="T57" fmla="*/ 274 h 449"/>
                <a:gd name="T58" fmla="*/ 302 w 494"/>
                <a:gd name="T59"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4" h="449">
                  <a:moveTo>
                    <a:pt x="302" y="140"/>
                  </a:moveTo>
                  <a:cubicBezTo>
                    <a:pt x="308" y="112"/>
                    <a:pt x="330" y="22"/>
                    <a:pt x="400" y="22"/>
                  </a:cubicBezTo>
                  <a:cubicBezTo>
                    <a:pt x="406" y="22"/>
                    <a:pt x="428" y="22"/>
                    <a:pt x="448" y="34"/>
                  </a:cubicBezTo>
                  <a:cubicBezTo>
                    <a:pt x="423" y="39"/>
                    <a:pt x="403" y="64"/>
                    <a:pt x="403" y="87"/>
                  </a:cubicBezTo>
                  <a:cubicBezTo>
                    <a:pt x="403" y="104"/>
                    <a:pt x="412" y="123"/>
                    <a:pt x="440" y="123"/>
                  </a:cubicBezTo>
                  <a:cubicBezTo>
                    <a:pt x="462" y="123"/>
                    <a:pt x="493" y="104"/>
                    <a:pt x="493" y="64"/>
                  </a:cubicBezTo>
                  <a:cubicBezTo>
                    <a:pt x="493" y="14"/>
                    <a:pt x="434" y="0"/>
                    <a:pt x="400" y="0"/>
                  </a:cubicBezTo>
                  <a:cubicBezTo>
                    <a:pt x="344" y="0"/>
                    <a:pt x="308" y="53"/>
                    <a:pt x="297" y="76"/>
                  </a:cubicBezTo>
                  <a:cubicBezTo>
                    <a:pt x="272" y="11"/>
                    <a:pt x="218" y="0"/>
                    <a:pt x="190" y="0"/>
                  </a:cubicBezTo>
                  <a:cubicBezTo>
                    <a:pt x="87" y="0"/>
                    <a:pt x="31" y="129"/>
                    <a:pt x="31" y="151"/>
                  </a:cubicBezTo>
                  <a:cubicBezTo>
                    <a:pt x="31" y="162"/>
                    <a:pt x="39" y="162"/>
                    <a:pt x="42" y="162"/>
                  </a:cubicBezTo>
                  <a:cubicBezTo>
                    <a:pt x="50" y="162"/>
                    <a:pt x="53" y="160"/>
                    <a:pt x="56" y="151"/>
                  </a:cubicBezTo>
                  <a:cubicBezTo>
                    <a:pt x="90" y="48"/>
                    <a:pt x="154" y="22"/>
                    <a:pt x="188" y="22"/>
                  </a:cubicBezTo>
                  <a:cubicBezTo>
                    <a:pt x="207" y="22"/>
                    <a:pt x="241" y="31"/>
                    <a:pt x="241" y="87"/>
                  </a:cubicBezTo>
                  <a:cubicBezTo>
                    <a:pt x="241" y="118"/>
                    <a:pt x="224" y="185"/>
                    <a:pt x="188" y="325"/>
                  </a:cubicBezTo>
                  <a:cubicBezTo>
                    <a:pt x="174" y="386"/>
                    <a:pt x="137" y="426"/>
                    <a:pt x="95" y="426"/>
                  </a:cubicBezTo>
                  <a:cubicBezTo>
                    <a:pt x="87" y="426"/>
                    <a:pt x="64" y="426"/>
                    <a:pt x="45" y="414"/>
                  </a:cubicBezTo>
                  <a:cubicBezTo>
                    <a:pt x="70" y="409"/>
                    <a:pt x="92" y="389"/>
                    <a:pt x="92" y="361"/>
                  </a:cubicBezTo>
                  <a:cubicBezTo>
                    <a:pt x="92" y="333"/>
                    <a:pt x="70" y="325"/>
                    <a:pt x="53" y="325"/>
                  </a:cubicBezTo>
                  <a:cubicBezTo>
                    <a:pt x="25" y="325"/>
                    <a:pt x="0" y="353"/>
                    <a:pt x="0" y="384"/>
                  </a:cubicBezTo>
                  <a:cubicBezTo>
                    <a:pt x="0" y="428"/>
                    <a:pt x="50" y="448"/>
                    <a:pt x="92" y="448"/>
                  </a:cubicBezTo>
                  <a:cubicBezTo>
                    <a:pt x="160" y="448"/>
                    <a:pt x="193" y="378"/>
                    <a:pt x="196" y="372"/>
                  </a:cubicBezTo>
                  <a:cubicBezTo>
                    <a:pt x="210" y="409"/>
                    <a:pt x="244" y="448"/>
                    <a:pt x="305" y="448"/>
                  </a:cubicBezTo>
                  <a:cubicBezTo>
                    <a:pt x="406" y="448"/>
                    <a:pt x="462" y="322"/>
                    <a:pt x="462" y="297"/>
                  </a:cubicBezTo>
                  <a:cubicBezTo>
                    <a:pt x="462" y="286"/>
                    <a:pt x="454" y="286"/>
                    <a:pt x="451" y="286"/>
                  </a:cubicBezTo>
                  <a:cubicBezTo>
                    <a:pt x="442" y="286"/>
                    <a:pt x="440" y="291"/>
                    <a:pt x="437" y="297"/>
                  </a:cubicBezTo>
                  <a:cubicBezTo>
                    <a:pt x="406" y="403"/>
                    <a:pt x="339" y="426"/>
                    <a:pt x="305" y="426"/>
                  </a:cubicBezTo>
                  <a:cubicBezTo>
                    <a:pt x="266" y="426"/>
                    <a:pt x="252" y="395"/>
                    <a:pt x="252" y="361"/>
                  </a:cubicBezTo>
                  <a:cubicBezTo>
                    <a:pt x="252" y="339"/>
                    <a:pt x="258" y="319"/>
                    <a:pt x="269" y="274"/>
                  </a:cubicBezTo>
                  <a:lnTo>
                    <a:pt x="302" y="14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4" name="Freeform 40"/>
            <p:cNvSpPr>
              <a:spLocks noChangeArrowheads="1"/>
            </p:cNvSpPr>
            <p:nvPr/>
          </p:nvSpPr>
          <p:spPr bwMode="auto">
            <a:xfrm>
              <a:off x="3526" y="2028"/>
              <a:ext cx="40" cy="156"/>
            </a:xfrm>
            <a:custGeom>
              <a:avLst/>
              <a:gdLst>
                <a:gd name="T0" fmla="*/ 168 w 183"/>
                <a:gd name="T1" fmla="*/ 0 h 693"/>
                <a:gd name="T2" fmla="*/ 0 w 183"/>
                <a:gd name="T3" fmla="*/ 344 h 693"/>
                <a:gd name="T4" fmla="*/ 168 w 183"/>
                <a:gd name="T5" fmla="*/ 692 h 693"/>
                <a:gd name="T6" fmla="*/ 182 w 183"/>
                <a:gd name="T7" fmla="*/ 683 h 693"/>
                <a:gd name="T8" fmla="*/ 174 w 183"/>
                <a:gd name="T9" fmla="*/ 672 h 693"/>
                <a:gd name="T10" fmla="*/ 48 w 183"/>
                <a:gd name="T11" fmla="*/ 347 h 693"/>
                <a:gd name="T12" fmla="*/ 176 w 183"/>
                <a:gd name="T13" fmla="*/ 17 h 693"/>
                <a:gd name="T14" fmla="*/ 182 w 183"/>
                <a:gd name="T15" fmla="*/ 8 h 693"/>
                <a:gd name="T16" fmla="*/ 168 w 183"/>
                <a:gd name="T17" fmla="*/ 0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693">
                  <a:moveTo>
                    <a:pt x="168" y="0"/>
                  </a:moveTo>
                  <a:cubicBezTo>
                    <a:pt x="34" y="92"/>
                    <a:pt x="0" y="238"/>
                    <a:pt x="0" y="344"/>
                  </a:cubicBezTo>
                  <a:cubicBezTo>
                    <a:pt x="0" y="442"/>
                    <a:pt x="28" y="594"/>
                    <a:pt x="168" y="692"/>
                  </a:cubicBezTo>
                  <a:cubicBezTo>
                    <a:pt x="174" y="692"/>
                    <a:pt x="182" y="692"/>
                    <a:pt x="182" y="683"/>
                  </a:cubicBezTo>
                  <a:cubicBezTo>
                    <a:pt x="182" y="678"/>
                    <a:pt x="179" y="678"/>
                    <a:pt x="174" y="672"/>
                  </a:cubicBezTo>
                  <a:cubicBezTo>
                    <a:pt x="81" y="588"/>
                    <a:pt x="48" y="470"/>
                    <a:pt x="48" y="347"/>
                  </a:cubicBezTo>
                  <a:cubicBezTo>
                    <a:pt x="48" y="160"/>
                    <a:pt x="120" y="67"/>
                    <a:pt x="176" y="17"/>
                  </a:cubicBezTo>
                  <a:cubicBezTo>
                    <a:pt x="179" y="14"/>
                    <a:pt x="182" y="11"/>
                    <a:pt x="182" y="8"/>
                  </a:cubicBezTo>
                  <a:cubicBezTo>
                    <a:pt x="182" y="0"/>
                    <a:pt x="174" y="0"/>
                    <a:pt x="168" y="0"/>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5" name="Freeform 41"/>
            <p:cNvSpPr>
              <a:spLocks noChangeArrowheads="1"/>
            </p:cNvSpPr>
            <p:nvPr/>
          </p:nvSpPr>
          <p:spPr bwMode="auto">
            <a:xfrm>
              <a:off x="3585" y="2042"/>
              <a:ext cx="48" cy="105"/>
            </a:xfrm>
            <a:custGeom>
              <a:avLst/>
              <a:gdLst>
                <a:gd name="T0" fmla="*/ 193 w 214"/>
                <a:gd name="T1" fmla="*/ 25 h 469"/>
                <a:gd name="T2" fmla="*/ 165 w 214"/>
                <a:gd name="T3" fmla="*/ 0 h 469"/>
                <a:gd name="T4" fmla="*/ 126 w 214"/>
                <a:gd name="T5" fmla="*/ 39 h 469"/>
                <a:gd name="T6" fmla="*/ 154 w 214"/>
                <a:gd name="T7" fmla="*/ 64 h 469"/>
                <a:gd name="T8" fmla="*/ 193 w 214"/>
                <a:gd name="T9" fmla="*/ 25 h 469"/>
                <a:gd name="T10" fmla="*/ 50 w 214"/>
                <a:gd name="T11" fmla="*/ 378 h 469"/>
                <a:gd name="T12" fmla="*/ 45 w 214"/>
                <a:gd name="T13" fmla="*/ 409 h 469"/>
                <a:gd name="T14" fmla="*/ 112 w 214"/>
                <a:gd name="T15" fmla="*/ 468 h 469"/>
                <a:gd name="T16" fmla="*/ 213 w 214"/>
                <a:gd name="T17" fmla="*/ 361 h 469"/>
                <a:gd name="T18" fmla="*/ 202 w 214"/>
                <a:gd name="T19" fmla="*/ 350 h 469"/>
                <a:gd name="T20" fmla="*/ 188 w 214"/>
                <a:gd name="T21" fmla="*/ 364 h 469"/>
                <a:gd name="T22" fmla="*/ 112 w 214"/>
                <a:gd name="T23" fmla="*/ 448 h 469"/>
                <a:gd name="T24" fmla="*/ 95 w 214"/>
                <a:gd name="T25" fmla="*/ 423 h 469"/>
                <a:gd name="T26" fmla="*/ 106 w 214"/>
                <a:gd name="T27" fmla="*/ 378 h 469"/>
                <a:gd name="T28" fmla="*/ 129 w 214"/>
                <a:gd name="T29" fmla="*/ 322 h 469"/>
                <a:gd name="T30" fmla="*/ 162 w 214"/>
                <a:gd name="T31" fmla="*/ 235 h 469"/>
                <a:gd name="T32" fmla="*/ 168 w 214"/>
                <a:gd name="T33" fmla="*/ 213 h 469"/>
                <a:gd name="T34" fmla="*/ 101 w 214"/>
                <a:gd name="T35" fmla="*/ 154 h 469"/>
                <a:gd name="T36" fmla="*/ 0 w 214"/>
                <a:gd name="T37" fmla="*/ 260 h 469"/>
                <a:gd name="T38" fmla="*/ 11 w 214"/>
                <a:gd name="T39" fmla="*/ 269 h 469"/>
                <a:gd name="T40" fmla="*/ 25 w 214"/>
                <a:gd name="T41" fmla="*/ 258 h 469"/>
                <a:gd name="T42" fmla="*/ 98 w 214"/>
                <a:gd name="T43" fmla="*/ 174 h 469"/>
                <a:gd name="T44" fmla="*/ 118 w 214"/>
                <a:gd name="T45" fmla="*/ 199 h 469"/>
                <a:gd name="T46" fmla="*/ 95 w 214"/>
                <a:gd name="T47" fmla="*/ 266 h 469"/>
                <a:gd name="T48" fmla="*/ 50 w 214"/>
                <a:gd name="T49" fmla="*/ 37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4" h="469">
                  <a:moveTo>
                    <a:pt x="193" y="25"/>
                  </a:moveTo>
                  <a:cubicBezTo>
                    <a:pt x="193" y="14"/>
                    <a:pt x="185" y="0"/>
                    <a:pt x="165" y="0"/>
                  </a:cubicBezTo>
                  <a:cubicBezTo>
                    <a:pt x="146" y="0"/>
                    <a:pt x="126" y="17"/>
                    <a:pt x="126" y="39"/>
                  </a:cubicBezTo>
                  <a:cubicBezTo>
                    <a:pt x="126" y="50"/>
                    <a:pt x="134" y="64"/>
                    <a:pt x="154" y="64"/>
                  </a:cubicBezTo>
                  <a:cubicBezTo>
                    <a:pt x="174" y="64"/>
                    <a:pt x="193" y="45"/>
                    <a:pt x="193" y="25"/>
                  </a:cubicBezTo>
                  <a:close/>
                  <a:moveTo>
                    <a:pt x="50" y="378"/>
                  </a:moveTo>
                  <a:cubicBezTo>
                    <a:pt x="48" y="386"/>
                    <a:pt x="45" y="395"/>
                    <a:pt x="45" y="409"/>
                  </a:cubicBezTo>
                  <a:cubicBezTo>
                    <a:pt x="45" y="440"/>
                    <a:pt x="73" y="468"/>
                    <a:pt x="112" y="468"/>
                  </a:cubicBezTo>
                  <a:cubicBezTo>
                    <a:pt x="182" y="468"/>
                    <a:pt x="213" y="370"/>
                    <a:pt x="213" y="361"/>
                  </a:cubicBezTo>
                  <a:cubicBezTo>
                    <a:pt x="213" y="350"/>
                    <a:pt x="202" y="350"/>
                    <a:pt x="202" y="350"/>
                  </a:cubicBezTo>
                  <a:cubicBezTo>
                    <a:pt x="190" y="350"/>
                    <a:pt x="190" y="356"/>
                    <a:pt x="188" y="364"/>
                  </a:cubicBezTo>
                  <a:cubicBezTo>
                    <a:pt x="171" y="417"/>
                    <a:pt x="140" y="448"/>
                    <a:pt x="112" y="448"/>
                  </a:cubicBezTo>
                  <a:cubicBezTo>
                    <a:pt x="98" y="448"/>
                    <a:pt x="95" y="437"/>
                    <a:pt x="95" y="423"/>
                  </a:cubicBezTo>
                  <a:cubicBezTo>
                    <a:pt x="95" y="406"/>
                    <a:pt x="101" y="395"/>
                    <a:pt x="106" y="378"/>
                  </a:cubicBezTo>
                  <a:cubicBezTo>
                    <a:pt x="115" y="358"/>
                    <a:pt x="120" y="342"/>
                    <a:pt x="129" y="322"/>
                  </a:cubicBezTo>
                  <a:cubicBezTo>
                    <a:pt x="134" y="305"/>
                    <a:pt x="160" y="244"/>
                    <a:pt x="162" y="235"/>
                  </a:cubicBezTo>
                  <a:cubicBezTo>
                    <a:pt x="165" y="227"/>
                    <a:pt x="168" y="218"/>
                    <a:pt x="168" y="213"/>
                  </a:cubicBezTo>
                  <a:cubicBezTo>
                    <a:pt x="168" y="179"/>
                    <a:pt x="140" y="154"/>
                    <a:pt x="101" y="154"/>
                  </a:cubicBezTo>
                  <a:cubicBezTo>
                    <a:pt x="31" y="154"/>
                    <a:pt x="0" y="249"/>
                    <a:pt x="0" y="260"/>
                  </a:cubicBezTo>
                  <a:cubicBezTo>
                    <a:pt x="0" y="269"/>
                    <a:pt x="11" y="269"/>
                    <a:pt x="11" y="269"/>
                  </a:cubicBezTo>
                  <a:cubicBezTo>
                    <a:pt x="22" y="269"/>
                    <a:pt x="22" y="266"/>
                    <a:pt x="25" y="258"/>
                  </a:cubicBezTo>
                  <a:cubicBezTo>
                    <a:pt x="42" y="199"/>
                    <a:pt x="73" y="174"/>
                    <a:pt x="98" y="174"/>
                  </a:cubicBezTo>
                  <a:cubicBezTo>
                    <a:pt x="109" y="174"/>
                    <a:pt x="118" y="179"/>
                    <a:pt x="118" y="199"/>
                  </a:cubicBezTo>
                  <a:cubicBezTo>
                    <a:pt x="118" y="213"/>
                    <a:pt x="112" y="224"/>
                    <a:pt x="95" y="266"/>
                  </a:cubicBezTo>
                  <a:lnTo>
                    <a:pt x="50" y="378"/>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6" name="Freeform 42"/>
            <p:cNvSpPr>
              <a:spLocks noChangeArrowheads="1"/>
            </p:cNvSpPr>
            <p:nvPr/>
          </p:nvSpPr>
          <p:spPr bwMode="auto">
            <a:xfrm>
              <a:off x="3652" y="2028"/>
              <a:ext cx="40" cy="156"/>
            </a:xfrm>
            <a:custGeom>
              <a:avLst/>
              <a:gdLst>
                <a:gd name="T0" fmla="*/ 14 w 183"/>
                <a:gd name="T1" fmla="*/ 0 h 693"/>
                <a:gd name="T2" fmla="*/ 0 w 183"/>
                <a:gd name="T3" fmla="*/ 8 h 693"/>
                <a:gd name="T4" fmla="*/ 6 w 183"/>
                <a:gd name="T5" fmla="*/ 20 h 693"/>
                <a:gd name="T6" fmla="*/ 134 w 183"/>
                <a:gd name="T7" fmla="*/ 344 h 693"/>
                <a:gd name="T8" fmla="*/ 11 w 183"/>
                <a:gd name="T9" fmla="*/ 666 h 693"/>
                <a:gd name="T10" fmla="*/ 0 w 183"/>
                <a:gd name="T11" fmla="*/ 683 h 693"/>
                <a:gd name="T12" fmla="*/ 8 w 183"/>
                <a:gd name="T13" fmla="*/ 692 h 693"/>
                <a:gd name="T14" fmla="*/ 129 w 183"/>
                <a:gd name="T15" fmla="*/ 560 h 693"/>
                <a:gd name="T16" fmla="*/ 182 w 183"/>
                <a:gd name="T17" fmla="*/ 347 h 693"/>
                <a:gd name="T18" fmla="*/ 14 w 183"/>
                <a:gd name="T19" fmla="*/ 0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693">
                  <a:moveTo>
                    <a:pt x="14" y="0"/>
                  </a:moveTo>
                  <a:cubicBezTo>
                    <a:pt x="8" y="0"/>
                    <a:pt x="0" y="0"/>
                    <a:pt x="0" y="8"/>
                  </a:cubicBezTo>
                  <a:cubicBezTo>
                    <a:pt x="0" y="11"/>
                    <a:pt x="3" y="14"/>
                    <a:pt x="6" y="20"/>
                  </a:cubicBezTo>
                  <a:cubicBezTo>
                    <a:pt x="67" y="73"/>
                    <a:pt x="134" y="168"/>
                    <a:pt x="134" y="344"/>
                  </a:cubicBezTo>
                  <a:cubicBezTo>
                    <a:pt x="134" y="490"/>
                    <a:pt x="87" y="599"/>
                    <a:pt x="11" y="666"/>
                  </a:cubicBezTo>
                  <a:cubicBezTo>
                    <a:pt x="0" y="678"/>
                    <a:pt x="0" y="680"/>
                    <a:pt x="0" y="683"/>
                  </a:cubicBezTo>
                  <a:cubicBezTo>
                    <a:pt x="0" y="686"/>
                    <a:pt x="3" y="692"/>
                    <a:pt x="8" y="692"/>
                  </a:cubicBezTo>
                  <a:cubicBezTo>
                    <a:pt x="17" y="692"/>
                    <a:pt x="84" y="644"/>
                    <a:pt x="129" y="560"/>
                  </a:cubicBezTo>
                  <a:cubicBezTo>
                    <a:pt x="160" y="501"/>
                    <a:pt x="182" y="426"/>
                    <a:pt x="182" y="347"/>
                  </a:cubicBezTo>
                  <a:cubicBezTo>
                    <a:pt x="182" y="249"/>
                    <a:pt x="151" y="98"/>
                    <a:pt x="14" y="0"/>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7" name="Freeform 43"/>
            <p:cNvSpPr>
              <a:spLocks noChangeArrowheads="1"/>
            </p:cNvSpPr>
            <p:nvPr/>
          </p:nvSpPr>
          <p:spPr bwMode="auto">
            <a:xfrm>
              <a:off x="3790" y="2166"/>
              <a:ext cx="136" cy="9"/>
            </a:xfrm>
            <a:custGeom>
              <a:avLst/>
              <a:gdLst>
                <a:gd name="T0" fmla="*/ 568 w 606"/>
                <a:gd name="T1" fmla="*/ 42 h 43"/>
                <a:gd name="T2" fmla="*/ 605 w 606"/>
                <a:gd name="T3" fmla="*/ 22 h 43"/>
                <a:gd name="T4" fmla="*/ 568 w 606"/>
                <a:gd name="T5" fmla="*/ 0 h 43"/>
                <a:gd name="T6" fmla="*/ 34 w 606"/>
                <a:gd name="T7" fmla="*/ 0 h 43"/>
                <a:gd name="T8" fmla="*/ 0 w 606"/>
                <a:gd name="T9" fmla="*/ 22 h 43"/>
                <a:gd name="T10" fmla="*/ 34 w 606"/>
                <a:gd name="T11" fmla="*/ 42 h 43"/>
                <a:gd name="T12" fmla="*/ 568 w 606"/>
                <a:gd name="T13" fmla="*/ 42 h 43"/>
              </a:gdLst>
              <a:ahLst/>
              <a:cxnLst>
                <a:cxn ang="0">
                  <a:pos x="T0" y="T1"/>
                </a:cxn>
                <a:cxn ang="0">
                  <a:pos x="T2" y="T3"/>
                </a:cxn>
                <a:cxn ang="0">
                  <a:pos x="T4" y="T5"/>
                </a:cxn>
                <a:cxn ang="0">
                  <a:pos x="T6" y="T7"/>
                </a:cxn>
                <a:cxn ang="0">
                  <a:pos x="T8" y="T9"/>
                </a:cxn>
                <a:cxn ang="0">
                  <a:pos x="T10" y="T11"/>
                </a:cxn>
                <a:cxn ang="0">
                  <a:pos x="T12" y="T13"/>
                </a:cxn>
              </a:cxnLst>
              <a:rect l="0" t="0" r="r" b="b"/>
              <a:pathLst>
                <a:path w="606" h="43">
                  <a:moveTo>
                    <a:pt x="568" y="42"/>
                  </a:moveTo>
                  <a:cubicBezTo>
                    <a:pt x="585" y="42"/>
                    <a:pt x="605" y="42"/>
                    <a:pt x="605" y="22"/>
                  </a:cubicBezTo>
                  <a:cubicBezTo>
                    <a:pt x="605" y="0"/>
                    <a:pt x="585" y="0"/>
                    <a:pt x="568" y="0"/>
                  </a:cubicBezTo>
                  <a:lnTo>
                    <a:pt x="34" y="0"/>
                  </a:lnTo>
                  <a:cubicBezTo>
                    <a:pt x="17" y="0"/>
                    <a:pt x="0" y="0"/>
                    <a:pt x="0" y="22"/>
                  </a:cubicBezTo>
                  <a:cubicBezTo>
                    <a:pt x="0" y="42"/>
                    <a:pt x="17" y="42"/>
                    <a:pt x="34" y="42"/>
                  </a:cubicBezTo>
                  <a:lnTo>
                    <a:pt x="568" y="4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8" name="Freeform 44"/>
            <p:cNvSpPr>
              <a:spLocks noChangeArrowheads="1"/>
            </p:cNvSpPr>
            <p:nvPr/>
          </p:nvSpPr>
          <p:spPr bwMode="auto">
            <a:xfrm>
              <a:off x="4037" y="2071"/>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89" name="Freeform 45"/>
            <p:cNvSpPr>
              <a:spLocks noChangeArrowheads="1"/>
            </p:cNvSpPr>
            <p:nvPr/>
          </p:nvSpPr>
          <p:spPr bwMode="auto">
            <a:xfrm>
              <a:off x="4001" y="2128"/>
              <a:ext cx="121" cy="147"/>
            </a:xfrm>
            <a:custGeom>
              <a:avLst/>
              <a:gdLst>
                <a:gd name="T0" fmla="*/ 199 w 536"/>
                <a:gd name="T1" fmla="*/ 90 h 651"/>
                <a:gd name="T2" fmla="*/ 213 w 536"/>
                <a:gd name="T3" fmla="*/ 28 h 651"/>
                <a:gd name="T4" fmla="*/ 185 w 536"/>
                <a:gd name="T5" fmla="*/ 0 h 651"/>
                <a:gd name="T6" fmla="*/ 146 w 536"/>
                <a:gd name="T7" fmla="*/ 36 h 651"/>
                <a:gd name="T8" fmla="*/ 3 w 536"/>
                <a:gd name="T9" fmla="*/ 608 h 651"/>
                <a:gd name="T10" fmla="*/ 0 w 536"/>
                <a:gd name="T11" fmla="*/ 624 h 651"/>
                <a:gd name="T12" fmla="*/ 28 w 536"/>
                <a:gd name="T13" fmla="*/ 650 h 651"/>
                <a:gd name="T14" fmla="*/ 62 w 536"/>
                <a:gd name="T15" fmla="*/ 630 h 651"/>
                <a:gd name="T16" fmla="*/ 118 w 536"/>
                <a:gd name="T17" fmla="*/ 417 h 651"/>
                <a:gd name="T18" fmla="*/ 213 w 536"/>
                <a:gd name="T19" fmla="*/ 448 h 651"/>
                <a:gd name="T20" fmla="*/ 344 w 536"/>
                <a:gd name="T21" fmla="*/ 375 h 651"/>
                <a:gd name="T22" fmla="*/ 434 w 536"/>
                <a:gd name="T23" fmla="*/ 448 h 651"/>
                <a:gd name="T24" fmla="*/ 507 w 536"/>
                <a:gd name="T25" fmla="*/ 392 h 651"/>
                <a:gd name="T26" fmla="*/ 535 w 536"/>
                <a:gd name="T27" fmla="*/ 297 h 651"/>
                <a:gd name="T28" fmla="*/ 524 w 536"/>
                <a:gd name="T29" fmla="*/ 286 h 651"/>
                <a:gd name="T30" fmla="*/ 510 w 536"/>
                <a:gd name="T31" fmla="*/ 302 h 651"/>
                <a:gd name="T32" fmla="*/ 434 w 536"/>
                <a:gd name="T33" fmla="*/ 426 h 651"/>
                <a:gd name="T34" fmla="*/ 406 w 536"/>
                <a:gd name="T35" fmla="*/ 381 h 651"/>
                <a:gd name="T36" fmla="*/ 426 w 536"/>
                <a:gd name="T37" fmla="*/ 277 h 651"/>
                <a:gd name="T38" fmla="*/ 454 w 536"/>
                <a:gd name="T39" fmla="*/ 171 h 651"/>
                <a:gd name="T40" fmla="*/ 470 w 536"/>
                <a:gd name="T41" fmla="*/ 104 h 651"/>
                <a:gd name="T42" fmla="*/ 484 w 536"/>
                <a:gd name="T43" fmla="*/ 36 h 651"/>
                <a:gd name="T44" fmla="*/ 456 w 536"/>
                <a:gd name="T45" fmla="*/ 11 h 651"/>
                <a:gd name="T46" fmla="*/ 417 w 536"/>
                <a:gd name="T47" fmla="*/ 45 h 651"/>
                <a:gd name="T48" fmla="*/ 370 w 536"/>
                <a:gd name="T49" fmla="*/ 230 h 651"/>
                <a:gd name="T50" fmla="*/ 344 w 536"/>
                <a:gd name="T51" fmla="*/ 330 h 651"/>
                <a:gd name="T52" fmla="*/ 216 w 536"/>
                <a:gd name="T53" fmla="*/ 426 h 651"/>
                <a:gd name="T54" fmla="*/ 143 w 536"/>
                <a:gd name="T55" fmla="*/ 339 h 651"/>
                <a:gd name="T56" fmla="*/ 157 w 536"/>
                <a:gd name="T57" fmla="*/ 255 h 651"/>
                <a:gd name="T58" fmla="*/ 199 w 536"/>
                <a:gd name="T59" fmla="*/ 9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6" h="651">
                  <a:moveTo>
                    <a:pt x="199" y="90"/>
                  </a:moveTo>
                  <a:cubicBezTo>
                    <a:pt x="204" y="70"/>
                    <a:pt x="213" y="31"/>
                    <a:pt x="213" y="28"/>
                  </a:cubicBezTo>
                  <a:cubicBezTo>
                    <a:pt x="213" y="11"/>
                    <a:pt x="202" y="0"/>
                    <a:pt x="185" y="0"/>
                  </a:cubicBezTo>
                  <a:cubicBezTo>
                    <a:pt x="182" y="0"/>
                    <a:pt x="154" y="0"/>
                    <a:pt x="146" y="36"/>
                  </a:cubicBezTo>
                  <a:lnTo>
                    <a:pt x="3" y="608"/>
                  </a:lnTo>
                  <a:cubicBezTo>
                    <a:pt x="0" y="619"/>
                    <a:pt x="0" y="622"/>
                    <a:pt x="0" y="624"/>
                  </a:cubicBezTo>
                  <a:cubicBezTo>
                    <a:pt x="0" y="638"/>
                    <a:pt x="11" y="650"/>
                    <a:pt x="28" y="650"/>
                  </a:cubicBezTo>
                  <a:cubicBezTo>
                    <a:pt x="48" y="650"/>
                    <a:pt x="62" y="633"/>
                    <a:pt x="62" y="630"/>
                  </a:cubicBezTo>
                  <a:cubicBezTo>
                    <a:pt x="67" y="622"/>
                    <a:pt x="78" y="568"/>
                    <a:pt x="118" y="417"/>
                  </a:cubicBezTo>
                  <a:cubicBezTo>
                    <a:pt x="148" y="442"/>
                    <a:pt x="193" y="448"/>
                    <a:pt x="213" y="448"/>
                  </a:cubicBezTo>
                  <a:cubicBezTo>
                    <a:pt x="283" y="448"/>
                    <a:pt x="319" y="403"/>
                    <a:pt x="344" y="375"/>
                  </a:cubicBezTo>
                  <a:cubicBezTo>
                    <a:pt x="353" y="420"/>
                    <a:pt x="389" y="448"/>
                    <a:pt x="434" y="448"/>
                  </a:cubicBezTo>
                  <a:cubicBezTo>
                    <a:pt x="468" y="448"/>
                    <a:pt x="490" y="426"/>
                    <a:pt x="507" y="392"/>
                  </a:cubicBezTo>
                  <a:cubicBezTo>
                    <a:pt x="524" y="358"/>
                    <a:pt x="535" y="297"/>
                    <a:pt x="535" y="297"/>
                  </a:cubicBezTo>
                  <a:cubicBezTo>
                    <a:pt x="535" y="286"/>
                    <a:pt x="526" y="286"/>
                    <a:pt x="524" y="286"/>
                  </a:cubicBezTo>
                  <a:cubicBezTo>
                    <a:pt x="515" y="286"/>
                    <a:pt x="512" y="288"/>
                    <a:pt x="510" y="302"/>
                  </a:cubicBezTo>
                  <a:cubicBezTo>
                    <a:pt x="493" y="367"/>
                    <a:pt x="476" y="426"/>
                    <a:pt x="434" y="426"/>
                  </a:cubicBezTo>
                  <a:cubicBezTo>
                    <a:pt x="409" y="426"/>
                    <a:pt x="406" y="400"/>
                    <a:pt x="406" y="381"/>
                  </a:cubicBezTo>
                  <a:cubicBezTo>
                    <a:pt x="406" y="358"/>
                    <a:pt x="417" y="314"/>
                    <a:pt x="426" y="277"/>
                  </a:cubicBezTo>
                  <a:lnTo>
                    <a:pt x="454" y="171"/>
                  </a:lnTo>
                  <a:cubicBezTo>
                    <a:pt x="456" y="157"/>
                    <a:pt x="465" y="118"/>
                    <a:pt x="470" y="104"/>
                  </a:cubicBezTo>
                  <a:cubicBezTo>
                    <a:pt x="476" y="81"/>
                    <a:pt x="484" y="45"/>
                    <a:pt x="484" y="36"/>
                  </a:cubicBezTo>
                  <a:cubicBezTo>
                    <a:pt x="484" y="20"/>
                    <a:pt x="470" y="11"/>
                    <a:pt x="456" y="11"/>
                  </a:cubicBezTo>
                  <a:cubicBezTo>
                    <a:pt x="451" y="11"/>
                    <a:pt x="426" y="11"/>
                    <a:pt x="417" y="45"/>
                  </a:cubicBezTo>
                  <a:lnTo>
                    <a:pt x="370" y="230"/>
                  </a:lnTo>
                  <a:cubicBezTo>
                    <a:pt x="358" y="280"/>
                    <a:pt x="347" y="322"/>
                    <a:pt x="344" y="330"/>
                  </a:cubicBezTo>
                  <a:cubicBezTo>
                    <a:pt x="344" y="336"/>
                    <a:pt x="297" y="426"/>
                    <a:pt x="216" y="426"/>
                  </a:cubicBezTo>
                  <a:cubicBezTo>
                    <a:pt x="168" y="426"/>
                    <a:pt x="143" y="392"/>
                    <a:pt x="143" y="339"/>
                  </a:cubicBezTo>
                  <a:cubicBezTo>
                    <a:pt x="143" y="311"/>
                    <a:pt x="151" y="283"/>
                    <a:pt x="157" y="255"/>
                  </a:cubicBezTo>
                  <a:lnTo>
                    <a:pt x="199" y="9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0" name="Freeform 46"/>
            <p:cNvSpPr>
              <a:spLocks noChangeArrowheads="1"/>
            </p:cNvSpPr>
            <p:nvPr/>
          </p:nvSpPr>
          <p:spPr bwMode="auto">
            <a:xfrm>
              <a:off x="4135" y="2191"/>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6"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20"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1" name="Freeform 47"/>
            <p:cNvSpPr>
              <a:spLocks noChangeArrowheads="1"/>
            </p:cNvSpPr>
            <p:nvPr/>
          </p:nvSpPr>
          <p:spPr bwMode="auto">
            <a:xfrm>
              <a:off x="4311" y="2059"/>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2" name="Freeform 48"/>
            <p:cNvSpPr>
              <a:spLocks noChangeArrowheads="1"/>
            </p:cNvSpPr>
            <p:nvPr/>
          </p:nvSpPr>
          <p:spPr bwMode="auto">
            <a:xfrm>
              <a:off x="4394" y="2041"/>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grpSp>
        <p:nvGrpSpPr>
          <p:cNvPr id="6193" name="Group 49"/>
          <p:cNvGrpSpPr>
            <a:grpSpLocks/>
          </p:cNvGrpSpPr>
          <p:nvPr/>
        </p:nvGrpSpPr>
        <p:grpSpPr bwMode="auto">
          <a:xfrm>
            <a:off x="4560800" y="3921533"/>
            <a:ext cx="2685882" cy="347076"/>
            <a:chOff x="2109" y="2723"/>
            <a:chExt cx="1865" cy="241"/>
          </a:xfrm>
        </p:grpSpPr>
        <p:sp>
          <p:nvSpPr>
            <p:cNvPr id="6194" name="Freeform 50"/>
            <p:cNvSpPr>
              <a:spLocks noChangeArrowheads="1"/>
            </p:cNvSpPr>
            <p:nvPr/>
          </p:nvSpPr>
          <p:spPr bwMode="auto">
            <a:xfrm>
              <a:off x="2109" y="2726"/>
              <a:ext cx="1865" cy="237"/>
            </a:xfrm>
            <a:custGeom>
              <a:avLst/>
              <a:gdLst>
                <a:gd name="T0" fmla="*/ 4113 w 8230"/>
                <a:gd name="T1" fmla="*/ 1047 h 1048"/>
                <a:gd name="T2" fmla="*/ 0 w 8230"/>
                <a:gd name="T3" fmla="*/ 1047 h 1048"/>
                <a:gd name="T4" fmla="*/ 0 w 8230"/>
                <a:gd name="T5" fmla="*/ 0 h 1048"/>
                <a:gd name="T6" fmla="*/ 8229 w 8230"/>
                <a:gd name="T7" fmla="*/ 0 h 1048"/>
                <a:gd name="T8" fmla="*/ 8229 w 8230"/>
                <a:gd name="T9" fmla="*/ 1047 h 1048"/>
                <a:gd name="T10" fmla="*/ 4113 w 8230"/>
                <a:gd name="T11" fmla="*/ 1047 h 1048"/>
              </a:gdLst>
              <a:ahLst/>
              <a:cxnLst>
                <a:cxn ang="0">
                  <a:pos x="T0" y="T1"/>
                </a:cxn>
                <a:cxn ang="0">
                  <a:pos x="T2" y="T3"/>
                </a:cxn>
                <a:cxn ang="0">
                  <a:pos x="T4" y="T5"/>
                </a:cxn>
                <a:cxn ang="0">
                  <a:pos x="T6" y="T7"/>
                </a:cxn>
                <a:cxn ang="0">
                  <a:pos x="T8" y="T9"/>
                </a:cxn>
                <a:cxn ang="0">
                  <a:pos x="T10" y="T11"/>
                </a:cxn>
              </a:cxnLst>
              <a:rect l="0" t="0" r="r" b="b"/>
              <a:pathLst>
                <a:path w="8230" h="1048">
                  <a:moveTo>
                    <a:pt x="4113" y="1047"/>
                  </a:moveTo>
                  <a:lnTo>
                    <a:pt x="0" y="1047"/>
                  </a:lnTo>
                  <a:lnTo>
                    <a:pt x="0" y="0"/>
                  </a:lnTo>
                  <a:lnTo>
                    <a:pt x="8229" y="0"/>
                  </a:lnTo>
                  <a:lnTo>
                    <a:pt x="8229" y="1047"/>
                  </a:lnTo>
                  <a:lnTo>
                    <a:pt x="4113" y="1047"/>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5" name="Freeform 51"/>
            <p:cNvSpPr>
              <a:spLocks noChangeArrowheads="1"/>
            </p:cNvSpPr>
            <p:nvPr/>
          </p:nvSpPr>
          <p:spPr bwMode="auto">
            <a:xfrm>
              <a:off x="2116" y="2753"/>
              <a:ext cx="110" cy="157"/>
            </a:xfrm>
            <a:custGeom>
              <a:avLst/>
              <a:gdLst>
                <a:gd name="T0" fmla="*/ 143 w 488"/>
                <a:gd name="T1" fmla="*/ 314 h 698"/>
                <a:gd name="T2" fmla="*/ 143 w 488"/>
                <a:gd name="T3" fmla="*/ 0 h 698"/>
                <a:gd name="T4" fmla="*/ 0 w 488"/>
                <a:gd name="T5" fmla="*/ 11 h 698"/>
                <a:gd name="T6" fmla="*/ 0 w 488"/>
                <a:gd name="T7" fmla="*/ 42 h 698"/>
                <a:gd name="T8" fmla="*/ 78 w 488"/>
                <a:gd name="T9" fmla="*/ 98 h 698"/>
                <a:gd name="T10" fmla="*/ 78 w 488"/>
                <a:gd name="T11" fmla="*/ 686 h 698"/>
                <a:gd name="T12" fmla="*/ 101 w 488"/>
                <a:gd name="T13" fmla="*/ 686 h 698"/>
                <a:gd name="T14" fmla="*/ 137 w 488"/>
                <a:gd name="T15" fmla="*/ 625 h 698"/>
                <a:gd name="T16" fmla="*/ 266 w 488"/>
                <a:gd name="T17" fmla="*/ 697 h 698"/>
                <a:gd name="T18" fmla="*/ 487 w 488"/>
                <a:gd name="T19" fmla="*/ 473 h 698"/>
                <a:gd name="T20" fmla="*/ 277 w 488"/>
                <a:gd name="T21" fmla="*/ 249 h 698"/>
                <a:gd name="T22" fmla="*/ 143 w 488"/>
                <a:gd name="T23" fmla="*/ 314 h 698"/>
                <a:gd name="T24" fmla="*/ 146 w 488"/>
                <a:gd name="T25" fmla="*/ 574 h 698"/>
                <a:gd name="T26" fmla="*/ 146 w 488"/>
                <a:gd name="T27" fmla="*/ 370 h 698"/>
                <a:gd name="T28" fmla="*/ 157 w 488"/>
                <a:gd name="T29" fmla="*/ 333 h 698"/>
                <a:gd name="T30" fmla="*/ 274 w 488"/>
                <a:gd name="T31" fmla="*/ 272 h 698"/>
                <a:gd name="T32" fmla="*/ 378 w 488"/>
                <a:gd name="T33" fmla="*/ 333 h 698"/>
                <a:gd name="T34" fmla="*/ 406 w 488"/>
                <a:gd name="T35" fmla="*/ 470 h 698"/>
                <a:gd name="T36" fmla="*/ 375 w 488"/>
                <a:gd name="T37" fmla="*/ 611 h 698"/>
                <a:gd name="T38" fmla="*/ 263 w 488"/>
                <a:gd name="T39" fmla="*/ 675 h 698"/>
                <a:gd name="T40" fmla="*/ 160 w 488"/>
                <a:gd name="T41" fmla="*/ 613 h 698"/>
                <a:gd name="T42" fmla="*/ 146 w 488"/>
                <a:gd name="T43" fmla="*/ 5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8" h="698">
                  <a:moveTo>
                    <a:pt x="143" y="314"/>
                  </a:moveTo>
                  <a:lnTo>
                    <a:pt x="143" y="0"/>
                  </a:lnTo>
                  <a:lnTo>
                    <a:pt x="0" y="11"/>
                  </a:lnTo>
                  <a:lnTo>
                    <a:pt x="0" y="42"/>
                  </a:lnTo>
                  <a:cubicBezTo>
                    <a:pt x="70" y="42"/>
                    <a:pt x="78" y="48"/>
                    <a:pt x="78" y="98"/>
                  </a:cubicBezTo>
                  <a:lnTo>
                    <a:pt x="78" y="686"/>
                  </a:lnTo>
                  <a:lnTo>
                    <a:pt x="101" y="686"/>
                  </a:lnTo>
                  <a:cubicBezTo>
                    <a:pt x="104" y="686"/>
                    <a:pt x="112" y="672"/>
                    <a:pt x="137" y="625"/>
                  </a:cubicBezTo>
                  <a:cubicBezTo>
                    <a:pt x="151" y="647"/>
                    <a:pt x="193" y="697"/>
                    <a:pt x="266" y="697"/>
                  </a:cubicBezTo>
                  <a:cubicBezTo>
                    <a:pt x="386" y="697"/>
                    <a:pt x="487" y="599"/>
                    <a:pt x="487" y="473"/>
                  </a:cubicBezTo>
                  <a:cubicBezTo>
                    <a:pt x="487" y="347"/>
                    <a:pt x="392" y="249"/>
                    <a:pt x="277" y="249"/>
                  </a:cubicBezTo>
                  <a:cubicBezTo>
                    <a:pt x="202" y="249"/>
                    <a:pt x="160" y="297"/>
                    <a:pt x="143" y="314"/>
                  </a:cubicBezTo>
                  <a:close/>
                  <a:moveTo>
                    <a:pt x="146" y="574"/>
                  </a:moveTo>
                  <a:lnTo>
                    <a:pt x="146" y="370"/>
                  </a:lnTo>
                  <a:cubicBezTo>
                    <a:pt x="146" y="350"/>
                    <a:pt x="146" y="350"/>
                    <a:pt x="157" y="333"/>
                  </a:cubicBezTo>
                  <a:cubicBezTo>
                    <a:pt x="196" y="280"/>
                    <a:pt x="249" y="272"/>
                    <a:pt x="274" y="272"/>
                  </a:cubicBezTo>
                  <a:cubicBezTo>
                    <a:pt x="316" y="272"/>
                    <a:pt x="353" y="297"/>
                    <a:pt x="378" y="333"/>
                  </a:cubicBezTo>
                  <a:cubicBezTo>
                    <a:pt x="403" y="375"/>
                    <a:pt x="406" y="431"/>
                    <a:pt x="406" y="470"/>
                  </a:cubicBezTo>
                  <a:cubicBezTo>
                    <a:pt x="406" y="507"/>
                    <a:pt x="403" y="569"/>
                    <a:pt x="375" y="611"/>
                  </a:cubicBezTo>
                  <a:cubicBezTo>
                    <a:pt x="356" y="641"/>
                    <a:pt x="316" y="675"/>
                    <a:pt x="263" y="675"/>
                  </a:cubicBezTo>
                  <a:cubicBezTo>
                    <a:pt x="218" y="675"/>
                    <a:pt x="182" y="653"/>
                    <a:pt x="160" y="613"/>
                  </a:cubicBezTo>
                  <a:cubicBezTo>
                    <a:pt x="146" y="594"/>
                    <a:pt x="146" y="591"/>
                    <a:pt x="146" y="574"/>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6" name="Freeform 52"/>
            <p:cNvSpPr>
              <a:spLocks noChangeArrowheads="1"/>
            </p:cNvSpPr>
            <p:nvPr/>
          </p:nvSpPr>
          <p:spPr bwMode="auto">
            <a:xfrm>
              <a:off x="2240" y="2758"/>
              <a:ext cx="48" cy="149"/>
            </a:xfrm>
            <a:custGeom>
              <a:avLst/>
              <a:gdLst>
                <a:gd name="T0" fmla="*/ 143 w 214"/>
                <a:gd name="T1" fmla="*/ 224 h 662"/>
                <a:gd name="T2" fmla="*/ 3 w 214"/>
                <a:gd name="T3" fmla="*/ 235 h 662"/>
                <a:gd name="T4" fmla="*/ 3 w 214"/>
                <a:gd name="T5" fmla="*/ 266 h 662"/>
                <a:gd name="T6" fmla="*/ 78 w 214"/>
                <a:gd name="T7" fmla="*/ 319 h 662"/>
                <a:gd name="T8" fmla="*/ 78 w 214"/>
                <a:gd name="T9" fmla="*/ 585 h 662"/>
                <a:gd name="T10" fmla="*/ 0 w 214"/>
                <a:gd name="T11" fmla="*/ 630 h 662"/>
                <a:gd name="T12" fmla="*/ 0 w 214"/>
                <a:gd name="T13" fmla="*/ 661 h 662"/>
                <a:gd name="T14" fmla="*/ 109 w 214"/>
                <a:gd name="T15" fmla="*/ 658 h 662"/>
                <a:gd name="T16" fmla="*/ 213 w 214"/>
                <a:gd name="T17" fmla="*/ 661 h 662"/>
                <a:gd name="T18" fmla="*/ 213 w 214"/>
                <a:gd name="T19" fmla="*/ 630 h 662"/>
                <a:gd name="T20" fmla="*/ 143 w 214"/>
                <a:gd name="T21" fmla="*/ 588 h 662"/>
                <a:gd name="T22" fmla="*/ 143 w 214"/>
                <a:gd name="T23" fmla="*/ 224 h 662"/>
                <a:gd name="T24" fmla="*/ 148 w 214"/>
                <a:gd name="T25" fmla="*/ 53 h 662"/>
                <a:gd name="T26" fmla="*/ 95 w 214"/>
                <a:gd name="T27" fmla="*/ 0 h 662"/>
                <a:gd name="T28" fmla="*/ 42 w 214"/>
                <a:gd name="T29" fmla="*/ 53 h 662"/>
                <a:gd name="T30" fmla="*/ 95 w 214"/>
                <a:gd name="T31" fmla="*/ 104 h 662"/>
                <a:gd name="T32" fmla="*/ 148 w 214"/>
                <a:gd name="T33" fmla="*/ 5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 h="662">
                  <a:moveTo>
                    <a:pt x="143" y="224"/>
                  </a:moveTo>
                  <a:lnTo>
                    <a:pt x="3" y="235"/>
                  </a:lnTo>
                  <a:lnTo>
                    <a:pt x="3" y="266"/>
                  </a:lnTo>
                  <a:cubicBezTo>
                    <a:pt x="70" y="266"/>
                    <a:pt x="78" y="272"/>
                    <a:pt x="78" y="319"/>
                  </a:cubicBezTo>
                  <a:lnTo>
                    <a:pt x="78" y="585"/>
                  </a:lnTo>
                  <a:cubicBezTo>
                    <a:pt x="78" y="630"/>
                    <a:pt x="67" y="630"/>
                    <a:pt x="0" y="630"/>
                  </a:cubicBezTo>
                  <a:lnTo>
                    <a:pt x="0" y="661"/>
                  </a:lnTo>
                  <a:cubicBezTo>
                    <a:pt x="31" y="661"/>
                    <a:pt x="87" y="658"/>
                    <a:pt x="109" y="658"/>
                  </a:cubicBezTo>
                  <a:cubicBezTo>
                    <a:pt x="146" y="658"/>
                    <a:pt x="179" y="661"/>
                    <a:pt x="213" y="661"/>
                  </a:cubicBezTo>
                  <a:lnTo>
                    <a:pt x="213" y="630"/>
                  </a:lnTo>
                  <a:cubicBezTo>
                    <a:pt x="148" y="630"/>
                    <a:pt x="143" y="625"/>
                    <a:pt x="143" y="588"/>
                  </a:cubicBezTo>
                  <a:lnTo>
                    <a:pt x="143" y="224"/>
                  </a:lnTo>
                  <a:close/>
                  <a:moveTo>
                    <a:pt x="148" y="53"/>
                  </a:moveTo>
                  <a:cubicBezTo>
                    <a:pt x="148" y="20"/>
                    <a:pt x="123" y="0"/>
                    <a:pt x="95" y="0"/>
                  </a:cubicBezTo>
                  <a:cubicBezTo>
                    <a:pt x="64" y="0"/>
                    <a:pt x="42" y="28"/>
                    <a:pt x="42" y="53"/>
                  </a:cubicBezTo>
                  <a:cubicBezTo>
                    <a:pt x="42" y="78"/>
                    <a:pt x="64" y="104"/>
                    <a:pt x="95" y="104"/>
                  </a:cubicBezTo>
                  <a:cubicBezTo>
                    <a:pt x="123" y="104"/>
                    <a:pt x="148" y="84"/>
                    <a:pt x="148" y="53"/>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7" name="Freeform 53"/>
            <p:cNvSpPr>
              <a:spLocks noChangeArrowheads="1"/>
            </p:cNvSpPr>
            <p:nvPr/>
          </p:nvSpPr>
          <p:spPr bwMode="auto">
            <a:xfrm>
              <a:off x="2304" y="2807"/>
              <a:ext cx="101" cy="102"/>
            </a:xfrm>
            <a:custGeom>
              <a:avLst/>
              <a:gdLst>
                <a:gd name="T0" fmla="*/ 288 w 449"/>
                <a:gd name="T1" fmla="*/ 370 h 455"/>
                <a:gd name="T2" fmla="*/ 367 w 449"/>
                <a:gd name="T3" fmla="*/ 451 h 455"/>
                <a:gd name="T4" fmla="*/ 448 w 449"/>
                <a:gd name="T5" fmla="*/ 356 h 455"/>
                <a:gd name="T6" fmla="*/ 448 w 449"/>
                <a:gd name="T7" fmla="*/ 300 h 455"/>
                <a:gd name="T8" fmla="*/ 423 w 449"/>
                <a:gd name="T9" fmla="*/ 300 h 455"/>
                <a:gd name="T10" fmla="*/ 423 w 449"/>
                <a:gd name="T11" fmla="*/ 356 h 455"/>
                <a:gd name="T12" fmla="*/ 386 w 449"/>
                <a:gd name="T13" fmla="*/ 420 h 455"/>
                <a:gd name="T14" fmla="*/ 350 w 449"/>
                <a:gd name="T15" fmla="*/ 370 h 455"/>
                <a:gd name="T16" fmla="*/ 350 w 449"/>
                <a:gd name="T17" fmla="*/ 171 h 455"/>
                <a:gd name="T18" fmla="*/ 314 w 449"/>
                <a:gd name="T19" fmla="*/ 53 h 455"/>
                <a:gd name="T20" fmla="*/ 179 w 449"/>
                <a:gd name="T21" fmla="*/ 0 h 455"/>
                <a:gd name="T22" fmla="*/ 28 w 449"/>
                <a:gd name="T23" fmla="*/ 112 h 455"/>
                <a:gd name="T24" fmla="*/ 76 w 449"/>
                <a:gd name="T25" fmla="*/ 160 h 455"/>
                <a:gd name="T26" fmla="*/ 120 w 449"/>
                <a:gd name="T27" fmla="*/ 112 h 455"/>
                <a:gd name="T28" fmla="*/ 70 w 449"/>
                <a:gd name="T29" fmla="*/ 67 h 455"/>
                <a:gd name="T30" fmla="*/ 176 w 449"/>
                <a:gd name="T31" fmla="*/ 22 h 455"/>
                <a:gd name="T32" fmla="*/ 280 w 449"/>
                <a:gd name="T33" fmla="*/ 148 h 455"/>
                <a:gd name="T34" fmla="*/ 280 w 449"/>
                <a:gd name="T35" fmla="*/ 185 h 455"/>
                <a:gd name="T36" fmla="*/ 98 w 449"/>
                <a:gd name="T37" fmla="*/ 221 h 455"/>
                <a:gd name="T38" fmla="*/ 0 w 449"/>
                <a:gd name="T39" fmla="*/ 350 h 455"/>
                <a:gd name="T40" fmla="*/ 160 w 449"/>
                <a:gd name="T41" fmla="*/ 454 h 455"/>
                <a:gd name="T42" fmla="*/ 288 w 449"/>
                <a:gd name="T43" fmla="*/ 370 h 455"/>
                <a:gd name="T44" fmla="*/ 280 w 449"/>
                <a:gd name="T45" fmla="*/ 207 h 455"/>
                <a:gd name="T46" fmla="*/ 280 w 449"/>
                <a:gd name="T47" fmla="*/ 305 h 455"/>
                <a:gd name="T48" fmla="*/ 165 w 449"/>
                <a:gd name="T49" fmla="*/ 434 h 455"/>
                <a:gd name="T50" fmla="*/ 76 w 449"/>
                <a:gd name="T51" fmla="*/ 347 h 455"/>
                <a:gd name="T52" fmla="*/ 280 w 449"/>
                <a:gd name="T53" fmla="*/ 20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9" h="455">
                  <a:moveTo>
                    <a:pt x="288" y="370"/>
                  </a:moveTo>
                  <a:cubicBezTo>
                    <a:pt x="291" y="409"/>
                    <a:pt x="319" y="451"/>
                    <a:pt x="367" y="451"/>
                  </a:cubicBezTo>
                  <a:cubicBezTo>
                    <a:pt x="386" y="451"/>
                    <a:pt x="448" y="437"/>
                    <a:pt x="448" y="356"/>
                  </a:cubicBezTo>
                  <a:lnTo>
                    <a:pt x="448" y="300"/>
                  </a:lnTo>
                  <a:lnTo>
                    <a:pt x="423" y="300"/>
                  </a:lnTo>
                  <a:lnTo>
                    <a:pt x="423" y="356"/>
                  </a:lnTo>
                  <a:cubicBezTo>
                    <a:pt x="423" y="412"/>
                    <a:pt x="398" y="420"/>
                    <a:pt x="386" y="420"/>
                  </a:cubicBezTo>
                  <a:cubicBezTo>
                    <a:pt x="353" y="420"/>
                    <a:pt x="350" y="375"/>
                    <a:pt x="350" y="370"/>
                  </a:cubicBezTo>
                  <a:lnTo>
                    <a:pt x="350" y="171"/>
                  </a:lnTo>
                  <a:cubicBezTo>
                    <a:pt x="350" y="129"/>
                    <a:pt x="350" y="92"/>
                    <a:pt x="314" y="53"/>
                  </a:cubicBezTo>
                  <a:cubicBezTo>
                    <a:pt x="274" y="17"/>
                    <a:pt x="227" y="0"/>
                    <a:pt x="179" y="0"/>
                  </a:cubicBezTo>
                  <a:cubicBezTo>
                    <a:pt x="98" y="0"/>
                    <a:pt x="28" y="48"/>
                    <a:pt x="28" y="112"/>
                  </a:cubicBezTo>
                  <a:cubicBezTo>
                    <a:pt x="28" y="143"/>
                    <a:pt x="48" y="160"/>
                    <a:pt x="76" y="160"/>
                  </a:cubicBezTo>
                  <a:cubicBezTo>
                    <a:pt x="101" y="160"/>
                    <a:pt x="120" y="140"/>
                    <a:pt x="120" y="112"/>
                  </a:cubicBezTo>
                  <a:cubicBezTo>
                    <a:pt x="120" y="101"/>
                    <a:pt x="115" y="67"/>
                    <a:pt x="70" y="67"/>
                  </a:cubicBezTo>
                  <a:cubicBezTo>
                    <a:pt x="95" y="34"/>
                    <a:pt x="146" y="22"/>
                    <a:pt x="176" y="22"/>
                  </a:cubicBezTo>
                  <a:cubicBezTo>
                    <a:pt x="224" y="22"/>
                    <a:pt x="280" y="62"/>
                    <a:pt x="280" y="148"/>
                  </a:cubicBezTo>
                  <a:lnTo>
                    <a:pt x="280" y="185"/>
                  </a:lnTo>
                  <a:cubicBezTo>
                    <a:pt x="230" y="188"/>
                    <a:pt x="162" y="190"/>
                    <a:pt x="98" y="221"/>
                  </a:cubicBezTo>
                  <a:cubicBezTo>
                    <a:pt x="25" y="255"/>
                    <a:pt x="0" y="305"/>
                    <a:pt x="0" y="350"/>
                  </a:cubicBezTo>
                  <a:cubicBezTo>
                    <a:pt x="0" y="428"/>
                    <a:pt x="95" y="454"/>
                    <a:pt x="160" y="454"/>
                  </a:cubicBezTo>
                  <a:cubicBezTo>
                    <a:pt x="224" y="454"/>
                    <a:pt x="269" y="414"/>
                    <a:pt x="288" y="370"/>
                  </a:cubicBezTo>
                  <a:close/>
                  <a:moveTo>
                    <a:pt x="280" y="207"/>
                  </a:moveTo>
                  <a:lnTo>
                    <a:pt x="280" y="305"/>
                  </a:lnTo>
                  <a:cubicBezTo>
                    <a:pt x="280" y="400"/>
                    <a:pt x="210" y="434"/>
                    <a:pt x="165" y="434"/>
                  </a:cubicBezTo>
                  <a:cubicBezTo>
                    <a:pt x="118" y="434"/>
                    <a:pt x="76" y="398"/>
                    <a:pt x="76" y="347"/>
                  </a:cubicBezTo>
                  <a:cubicBezTo>
                    <a:pt x="76" y="294"/>
                    <a:pt x="118" y="213"/>
                    <a:pt x="280" y="207"/>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8" name="Freeform 54"/>
            <p:cNvSpPr>
              <a:spLocks noChangeArrowheads="1"/>
            </p:cNvSpPr>
            <p:nvPr/>
          </p:nvSpPr>
          <p:spPr bwMode="auto">
            <a:xfrm>
              <a:off x="2413" y="2807"/>
              <a:ext cx="73" cy="102"/>
            </a:xfrm>
            <a:custGeom>
              <a:avLst/>
              <a:gdLst>
                <a:gd name="T0" fmla="*/ 174 w 326"/>
                <a:gd name="T1" fmla="*/ 252 h 455"/>
                <a:gd name="T2" fmla="*/ 277 w 326"/>
                <a:gd name="T3" fmla="*/ 342 h 455"/>
                <a:gd name="T4" fmla="*/ 165 w 326"/>
                <a:gd name="T5" fmla="*/ 434 h 455"/>
                <a:gd name="T6" fmla="*/ 28 w 326"/>
                <a:gd name="T7" fmla="*/ 291 h 455"/>
                <a:gd name="T8" fmla="*/ 14 w 326"/>
                <a:gd name="T9" fmla="*/ 274 h 455"/>
                <a:gd name="T10" fmla="*/ 0 w 326"/>
                <a:gd name="T11" fmla="*/ 300 h 455"/>
                <a:gd name="T12" fmla="*/ 0 w 326"/>
                <a:gd name="T13" fmla="*/ 431 h 455"/>
                <a:gd name="T14" fmla="*/ 11 w 326"/>
                <a:gd name="T15" fmla="*/ 454 h 455"/>
                <a:gd name="T16" fmla="*/ 36 w 326"/>
                <a:gd name="T17" fmla="*/ 434 h 455"/>
                <a:gd name="T18" fmla="*/ 56 w 326"/>
                <a:gd name="T19" fmla="*/ 412 h 455"/>
                <a:gd name="T20" fmla="*/ 165 w 326"/>
                <a:gd name="T21" fmla="*/ 454 h 455"/>
                <a:gd name="T22" fmla="*/ 325 w 326"/>
                <a:gd name="T23" fmla="*/ 316 h 455"/>
                <a:gd name="T24" fmla="*/ 283 w 326"/>
                <a:gd name="T25" fmla="*/ 224 h 455"/>
                <a:gd name="T26" fmla="*/ 171 w 326"/>
                <a:gd name="T27" fmla="*/ 176 h 455"/>
                <a:gd name="T28" fmla="*/ 48 w 326"/>
                <a:gd name="T29" fmla="*/ 95 h 455"/>
                <a:gd name="T30" fmla="*/ 160 w 326"/>
                <a:gd name="T31" fmla="*/ 20 h 455"/>
                <a:gd name="T32" fmla="*/ 274 w 326"/>
                <a:gd name="T33" fmla="*/ 140 h 455"/>
                <a:gd name="T34" fmla="*/ 286 w 326"/>
                <a:gd name="T35" fmla="*/ 148 h 455"/>
                <a:gd name="T36" fmla="*/ 300 w 326"/>
                <a:gd name="T37" fmla="*/ 123 h 455"/>
                <a:gd name="T38" fmla="*/ 300 w 326"/>
                <a:gd name="T39" fmla="*/ 22 h 455"/>
                <a:gd name="T40" fmla="*/ 288 w 326"/>
                <a:gd name="T41" fmla="*/ 0 h 455"/>
                <a:gd name="T42" fmla="*/ 269 w 326"/>
                <a:gd name="T43" fmla="*/ 11 h 455"/>
                <a:gd name="T44" fmla="*/ 252 w 326"/>
                <a:gd name="T45" fmla="*/ 28 h 455"/>
                <a:gd name="T46" fmla="*/ 160 w 326"/>
                <a:gd name="T47" fmla="*/ 0 h 455"/>
                <a:gd name="T48" fmla="*/ 0 w 326"/>
                <a:gd name="T49" fmla="*/ 120 h 455"/>
                <a:gd name="T50" fmla="*/ 42 w 326"/>
                <a:gd name="T51" fmla="*/ 207 h 455"/>
                <a:gd name="T52" fmla="*/ 174 w 326"/>
                <a:gd name="T53" fmla="*/ 25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6" h="455">
                  <a:moveTo>
                    <a:pt x="174" y="252"/>
                  </a:moveTo>
                  <a:cubicBezTo>
                    <a:pt x="196" y="255"/>
                    <a:pt x="277" y="272"/>
                    <a:pt x="277" y="342"/>
                  </a:cubicBezTo>
                  <a:cubicBezTo>
                    <a:pt x="277" y="392"/>
                    <a:pt x="244" y="434"/>
                    <a:pt x="165" y="434"/>
                  </a:cubicBezTo>
                  <a:cubicBezTo>
                    <a:pt x="81" y="434"/>
                    <a:pt x="45" y="375"/>
                    <a:pt x="28" y="291"/>
                  </a:cubicBezTo>
                  <a:cubicBezTo>
                    <a:pt x="25" y="280"/>
                    <a:pt x="22" y="274"/>
                    <a:pt x="14" y="274"/>
                  </a:cubicBezTo>
                  <a:cubicBezTo>
                    <a:pt x="0" y="274"/>
                    <a:pt x="0" y="283"/>
                    <a:pt x="0" y="300"/>
                  </a:cubicBezTo>
                  <a:lnTo>
                    <a:pt x="0" y="431"/>
                  </a:lnTo>
                  <a:cubicBezTo>
                    <a:pt x="0" y="448"/>
                    <a:pt x="0" y="454"/>
                    <a:pt x="11" y="454"/>
                  </a:cubicBezTo>
                  <a:cubicBezTo>
                    <a:pt x="17" y="454"/>
                    <a:pt x="17" y="454"/>
                    <a:pt x="36" y="434"/>
                  </a:cubicBezTo>
                  <a:cubicBezTo>
                    <a:pt x="36" y="434"/>
                    <a:pt x="36" y="431"/>
                    <a:pt x="56" y="412"/>
                  </a:cubicBezTo>
                  <a:cubicBezTo>
                    <a:pt x="98" y="454"/>
                    <a:pt x="143" y="454"/>
                    <a:pt x="165" y="454"/>
                  </a:cubicBezTo>
                  <a:cubicBezTo>
                    <a:pt x="280" y="454"/>
                    <a:pt x="325" y="389"/>
                    <a:pt x="325" y="316"/>
                  </a:cubicBezTo>
                  <a:cubicBezTo>
                    <a:pt x="325" y="263"/>
                    <a:pt x="294" y="235"/>
                    <a:pt x="283" y="224"/>
                  </a:cubicBezTo>
                  <a:cubicBezTo>
                    <a:pt x="249" y="190"/>
                    <a:pt x="213" y="182"/>
                    <a:pt x="171" y="176"/>
                  </a:cubicBezTo>
                  <a:cubicBezTo>
                    <a:pt x="115" y="165"/>
                    <a:pt x="48" y="151"/>
                    <a:pt x="48" y="95"/>
                  </a:cubicBezTo>
                  <a:cubicBezTo>
                    <a:pt x="48" y="59"/>
                    <a:pt x="73" y="20"/>
                    <a:pt x="160" y="20"/>
                  </a:cubicBezTo>
                  <a:cubicBezTo>
                    <a:pt x="269" y="20"/>
                    <a:pt x="272" y="109"/>
                    <a:pt x="274" y="140"/>
                  </a:cubicBezTo>
                  <a:cubicBezTo>
                    <a:pt x="277" y="148"/>
                    <a:pt x="286" y="148"/>
                    <a:pt x="286" y="148"/>
                  </a:cubicBezTo>
                  <a:cubicBezTo>
                    <a:pt x="300" y="148"/>
                    <a:pt x="300" y="143"/>
                    <a:pt x="300" y="123"/>
                  </a:cubicBezTo>
                  <a:lnTo>
                    <a:pt x="300" y="22"/>
                  </a:lnTo>
                  <a:cubicBezTo>
                    <a:pt x="300" y="6"/>
                    <a:pt x="300" y="0"/>
                    <a:pt x="288" y="0"/>
                  </a:cubicBezTo>
                  <a:cubicBezTo>
                    <a:pt x="283" y="0"/>
                    <a:pt x="283" y="0"/>
                    <a:pt x="269" y="11"/>
                  </a:cubicBezTo>
                  <a:cubicBezTo>
                    <a:pt x="266" y="17"/>
                    <a:pt x="255" y="25"/>
                    <a:pt x="252" y="28"/>
                  </a:cubicBezTo>
                  <a:cubicBezTo>
                    <a:pt x="216" y="0"/>
                    <a:pt x="174" y="0"/>
                    <a:pt x="160" y="0"/>
                  </a:cubicBezTo>
                  <a:cubicBezTo>
                    <a:pt x="36" y="0"/>
                    <a:pt x="0" y="67"/>
                    <a:pt x="0" y="120"/>
                  </a:cubicBezTo>
                  <a:cubicBezTo>
                    <a:pt x="0" y="157"/>
                    <a:pt x="17" y="185"/>
                    <a:pt x="42" y="207"/>
                  </a:cubicBezTo>
                  <a:cubicBezTo>
                    <a:pt x="76" y="232"/>
                    <a:pt x="104" y="238"/>
                    <a:pt x="174" y="252"/>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199" name="Freeform 55"/>
            <p:cNvSpPr>
              <a:spLocks noChangeArrowheads="1"/>
            </p:cNvSpPr>
            <p:nvPr/>
          </p:nvSpPr>
          <p:spPr bwMode="auto">
            <a:xfrm>
              <a:off x="2516" y="2740"/>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5"/>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0" name="Freeform 56"/>
            <p:cNvSpPr>
              <a:spLocks noChangeArrowheads="1"/>
            </p:cNvSpPr>
            <p:nvPr/>
          </p:nvSpPr>
          <p:spPr bwMode="auto">
            <a:xfrm>
              <a:off x="2618" y="2753"/>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1" name="Freeform 57"/>
            <p:cNvSpPr>
              <a:spLocks noChangeArrowheads="1"/>
            </p:cNvSpPr>
            <p:nvPr/>
          </p:nvSpPr>
          <p:spPr bwMode="auto">
            <a:xfrm>
              <a:off x="2589" y="2811"/>
              <a:ext cx="118" cy="98"/>
            </a:xfrm>
            <a:custGeom>
              <a:avLst/>
              <a:gdLst>
                <a:gd name="T0" fmla="*/ 476 w 525"/>
                <a:gd name="T1" fmla="*/ 59 h 438"/>
                <a:gd name="T2" fmla="*/ 524 w 525"/>
                <a:gd name="T3" fmla="*/ 22 h 438"/>
                <a:gd name="T4" fmla="*/ 484 w 525"/>
                <a:gd name="T5" fmla="*/ 0 h 438"/>
                <a:gd name="T6" fmla="*/ 260 w 525"/>
                <a:gd name="T7" fmla="*/ 0 h 438"/>
                <a:gd name="T8" fmla="*/ 0 w 525"/>
                <a:gd name="T9" fmla="*/ 280 h 438"/>
                <a:gd name="T10" fmla="*/ 148 w 525"/>
                <a:gd name="T11" fmla="*/ 437 h 438"/>
                <a:gd name="T12" fmla="*/ 398 w 525"/>
                <a:gd name="T13" fmla="*/ 165 h 438"/>
                <a:gd name="T14" fmla="*/ 367 w 525"/>
                <a:gd name="T15" fmla="*/ 59 h 438"/>
                <a:gd name="T16" fmla="*/ 476 w 525"/>
                <a:gd name="T17" fmla="*/ 59 h 438"/>
                <a:gd name="T18" fmla="*/ 148 w 525"/>
                <a:gd name="T19" fmla="*/ 417 h 438"/>
                <a:gd name="T20" fmla="*/ 62 w 525"/>
                <a:gd name="T21" fmla="*/ 308 h 438"/>
                <a:gd name="T22" fmla="*/ 109 w 525"/>
                <a:gd name="T23" fmla="*/ 140 h 438"/>
                <a:gd name="T24" fmla="*/ 244 w 525"/>
                <a:gd name="T25" fmla="*/ 59 h 438"/>
                <a:gd name="T26" fmla="*/ 333 w 525"/>
                <a:gd name="T27" fmla="*/ 154 h 438"/>
                <a:gd name="T28" fmla="*/ 280 w 525"/>
                <a:gd name="T29" fmla="*/ 330 h 438"/>
                <a:gd name="T30" fmla="*/ 148 w 525"/>
                <a:gd name="T31" fmla="*/ 4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38">
                  <a:moveTo>
                    <a:pt x="476" y="59"/>
                  </a:moveTo>
                  <a:cubicBezTo>
                    <a:pt x="487" y="59"/>
                    <a:pt x="524" y="59"/>
                    <a:pt x="524" y="22"/>
                  </a:cubicBezTo>
                  <a:cubicBezTo>
                    <a:pt x="524" y="0"/>
                    <a:pt x="504" y="0"/>
                    <a:pt x="484" y="0"/>
                  </a:cubicBezTo>
                  <a:lnTo>
                    <a:pt x="260" y="0"/>
                  </a:lnTo>
                  <a:cubicBezTo>
                    <a:pt x="109" y="0"/>
                    <a:pt x="0" y="162"/>
                    <a:pt x="0" y="280"/>
                  </a:cubicBezTo>
                  <a:cubicBezTo>
                    <a:pt x="0" y="370"/>
                    <a:pt x="59" y="437"/>
                    <a:pt x="148" y="437"/>
                  </a:cubicBezTo>
                  <a:cubicBezTo>
                    <a:pt x="266" y="437"/>
                    <a:pt x="398" y="319"/>
                    <a:pt x="398" y="165"/>
                  </a:cubicBezTo>
                  <a:cubicBezTo>
                    <a:pt x="398" y="148"/>
                    <a:pt x="398" y="101"/>
                    <a:pt x="367" y="59"/>
                  </a:cubicBezTo>
                  <a:lnTo>
                    <a:pt x="476" y="59"/>
                  </a:lnTo>
                  <a:close/>
                  <a:moveTo>
                    <a:pt x="148" y="417"/>
                  </a:moveTo>
                  <a:cubicBezTo>
                    <a:pt x="101" y="417"/>
                    <a:pt x="62" y="381"/>
                    <a:pt x="62" y="308"/>
                  </a:cubicBezTo>
                  <a:cubicBezTo>
                    <a:pt x="62" y="280"/>
                    <a:pt x="73" y="199"/>
                    <a:pt x="109" y="140"/>
                  </a:cubicBezTo>
                  <a:cubicBezTo>
                    <a:pt x="148" y="70"/>
                    <a:pt x="210" y="59"/>
                    <a:pt x="244" y="59"/>
                  </a:cubicBezTo>
                  <a:cubicBezTo>
                    <a:pt x="325" y="59"/>
                    <a:pt x="333" y="123"/>
                    <a:pt x="333" y="154"/>
                  </a:cubicBezTo>
                  <a:cubicBezTo>
                    <a:pt x="333" y="199"/>
                    <a:pt x="314" y="280"/>
                    <a:pt x="280" y="330"/>
                  </a:cubicBezTo>
                  <a:cubicBezTo>
                    <a:pt x="241" y="389"/>
                    <a:pt x="188" y="417"/>
                    <a:pt x="148" y="417"/>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2" name="Freeform 58"/>
            <p:cNvSpPr>
              <a:spLocks noChangeArrowheads="1"/>
            </p:cNvSpPr>
            <p:nvPr/>
          </p:nvSpPr>
          <p:spPr bwMode="auto">
            <a:xfrm>
              <a:off x="2724" y="2723"/>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3" name="Freeform 59"/>
            <p:cNvSpPr>
              <a:spLocks noChangeArrowheads="1"/>
            </p:cNvSpPr>
            <p:nvPr/>
          </p:nvSpPr>
          <p:spPr bwMode="auto">
            <a:xfrm>
              <a:off x="2714" y="2894"/>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6"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20" y="210"/>
                    <a:pt x="123" y="193"/>
                  </a:cubicBezTo>
                  <a:cubicBezTo>
                    <a:pt x="126" y="176"/>
                    <a:pt x="132" y="162"/>
                    <a:pt x="134" y="146"/>
                  </a:cubicBezTo>
                  <a:cubicBezTo>
                    <a:pt x="143" y="118"/>
                    <a:pt x="143" y="112"/>
                    <a:pt x="165" y="84"/>
                  </a:cubicBezTo>
                  <a:cubicBezTo>
                    <a:pt x="185"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4" name="Freeform 60"/>
            <p:cNvSpPr>
              <a:spLocks noChangeArrowheads="1"/>
            </p:cNvSpPr>
            <p:nvPr/>
          </p:nvSpPr>
          <p:spPr bwMode="auto">
            <a:xfrm>
              <a:off x="2890" y="2740"/>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1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1"/>
                  </a:cubicBezTo>
                  <a:cubicBezTo>
                    <a:pt x="0" y="972"/>
                    <a:pt x="0" y="975"/>
                    <a:pt x="0" y="977"/>
                  </a:cubicBezTo>
                  <a:cubicBezTo>
                    <a:pt x="0" y="983"/>
                    <a:pt x="3" y="986"/>
                    <a:pt x="11" y="986"/>
                  </a:cubicBezTo>
                  <a:cubicBezTo>
                    <a:pt x="20" y="986"/>
                    <a:pt x="109" y="919"/>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5" name="Freeform 61"/>
            <p:cNvSpPr>
              <a:spLocks noChangeArrowheads="1"/>
            </p:cNvSpPr>
            <p:nvPr/>
          </p:nvSpPr>
          <p:spPr bwMode="auto">
            <a:xfrm>
              <a:off x="3038" y="2826"/>
              <a:ext cx="148" cy="52"/>
            </a:xfrm>
            <a:custGeom>
              <a:avLst/>
              <a:gdLst>
                <a:gd name="T0" fmla="*/ 624 w 659"/>
                <a:gd name="T1" fmla="*/ 39 h 233"/>
                <a:gd name="T2" fmla="*/ 658 w 659"/>
                <a:gd name="T3" fmla="*/ 20 h 233"/>
                <a:gd name="T4" fmla="*/ 624 w 659"/>
                <a:gd name="T5" fmla="*/ 0 h 233"/>
                <a:gd name="T6" fmla="*/ 34 w 659"/>
                <a:gd name="T7" fmla="*/ 0 h 233"/>
                <a:gd name="T8" fmla="*/ 0 w 659"/>
                <a:gd name="T9" fmla="*/ 20 h 233"/>
                <a:gd name="T10" fmla="*/ 34 w 659"/>
                <a:gd name="T11" fmla="*/ 39 h 233"/>
                <a:gd name="T12" fmla="*/ 624 w 659"/>
                <a:gd name="T13" fmla="*/ 39 h 233"/>
                <a:gd name="T14" fmla="*/ 624 w 659"/>
                <a:gd name="T15" fmla="*/ 232 h 233"/>
                <a:gd name="T16" fmla="*/ 658 w 659"/>
                <a:gd name="T17" fmla="*/ 213 h 233"/>
                <a:gd name="T18" fmla="*/ 624 w 659"/>
                <a:gd name="T19" fmla="*/ 193 h 233"/>
                <a:gd name="T20" fmla="*/ 34 w 659"/>
                <a:gd name="T21" fmla="*/ 193 h 233"/>
                <a:gd name="T22" fmla="*/ 0 w 659"/>
                <a:gd name="T23" fmla="*/ 213 h 233"/>
                <a:gd name="T24" fmla="*/ 34 w 659"/>
                <a:gd name="T25" fmla="*/ 232 h 233"/>
                <a:gd name="T26" fmla="*/ 624 w 659"/>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9" h="233">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close/>
                  <a:moveTo>
                    <a:pt x="624" y="232"/>
                  </a:moveTo>
                  <a:cubicBezTo>
                    <a:pt x="638" y="232"/>
                    <a:pt x="658" y="232"/>
                    <a:pt x="658" y="213"/>
                  </a:cubicBezTo>
                  <a:cubicBezTo>
                    <a:pt x="658" y="193"/>
                    <a:pt x="638" y="193"/>
                    <a:pt x="624" y="193"/>
                  </a:cubicBezTo>
                  <a:lnTo>
                    <a:pt x="34" y="193"/>
                  </a:lnTo>
                  <a:cubicBezTo>
                    <a:pt x="20" y="193"/>
                    <a:pt x="0" y="193"/>
                    <a:pt x="0" y="213"/>
                  </a:cubicBezTo>
                  <a:cubicBezTo>
                    <a:pt x="0" y="232"/>
                    <a:pt x="20" y="232"/>
                    <a:pt x="34" y="232"/>
                  </a:cubicBezTo>
                  <a:lnTo>
                    <a:pt x="624" y="232"/>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6" name="Freeform 62"/>
            <p:cNvSpPr>
              <a:spLocks noChangeArrowheads="1"/>
            </p:cNvSpPr>
            <p:nvPr/>
          </p:nvSpPr>
          <p:spPr bwMode="auto">
            <a:xfrm>
              <a:off x="3279" y="2848"/>
              <a:ext cx="136" cy="9"/>
            </a:xfrm>
            <a:custGeom>
              <a:avLst/>
              <a:gdLst>
                <a:gd name="T0" fmla="*/ 568 w 606"/>
                <a:gd name="T1" fmla="*/ 42 h 43"/>
                <a:gd name="T2" fmla="*/ 605 w 606"/>
                <a:gd name="T3" fmla="*/ 22 h 43"/>
                <a:gd name="T4" fmla="*/ 568 w 606"/>
                <a:gd name="T5" fmla="*/ 0 h 43"/>
                <a:gd name="T6" fmla="*/ 34 w 606"/>
                <a:gd name="T7" fmla="*/ 0 h 43"/>
                <a:gd name="T8" fmla="*/ 0 w 606"/>
                <a:gd name="T9" fmla="*/ 22 h 43"/>
                <a:gd name="T10" fmla="*/ 34 w 606"/>
                <a:gd name="T11" fmla="*/ 42 h 43"/>
                <a:gd name="T12" fmla="*/ 568 w 606"/>
                <a:gd name="T13" fmla="*/ 42 h 43"/>
              </a:gdLst>
              <a:ahLst/>
              <a:cxnLst>
                <a:cxn ang="0">
                  <a:pos x="T0" y="T1"/>
                </a:cxn>
                <a:cxn ang="0">
                  <a:pos x="T2" y="T3"/>
                </a:cxn>
                <a:cxn ang="0">
                  <a:pos x="T4" y="T5"/>
                </a:cxn>
                <a:cxn ang="0">
                  <a:pos x="T6" y="T7"/>
                </a:cxn>
                <a:cxn ang="0">
                  <a:pos x="T8" y="T9"/>
                </a:cxn>
                <a:cxn ang="0">
                  <a:pos x="T10" y="T11"/>
                </a:cxn>
                <a:cxn ang="0">
                  <a:pos x="T12" y="T13"/>
                </a:cxn>
              </a:cxnLst>
              <a:rect l="0" t="0" r="r" b="b"/>
              <a:pathLst>
                <a:path w="606" h="43">
                  <a:moveTo>
                    <a:pt x="568" y="42"/>
                  </a:moveTo>
                  <a:cubicBezTo>
                    <a:pt x="585" y="42"/>
                    <a:pt x="605" y="42"/>
                    <a:pt x="605" y="22"/>
                  </a:cubicBezTo>
                  <a:cubicBezTo>
                    <a:pt x="605" y="0"/>
                    <a:pt x="585" y="0"/>
                    <a:pt x="568" y="0"/>
                  </a:cubicBezTo>
                  <a:lnTo>
                    <a:pt x="34" y="0"/>
                  </a:lnTo>
                  <a:cubicBezTo>
                    <a:pt x="17" y="0"/>
                    <a:pt x="0" y="0"/>
                    <a:pt x="0" y="22"/>
                  </a:cubicBezTo>
                  <a:cubicBezTo>
                    <a:pt x="0" y="42"/>
                    <a:pt x="17" y="42"/>
                    <a:pt x="34" y="42"/>
                  </a:cubicBezTo>
                  <a:lnTo>
                    <a:pt x="568" y="4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7" name="Freeform 63"/>
            <p:cNvSpPr>
              <a:spLocks noChangeArrowheads="1"/>
            </p:cNvSpPr>
            <p:nvPr/>
          </p:nvSpPr>
          <p:spPr bwMode="auto">
            <a:xfrm>
              <a:off x="3441" y="2811"/>
              <a:ext cx="118" cy="98"/>
            </a:xfrm>
            <a:custGeom>
              <a:avLst/>
              <a:gdLst>
                <a:gd name="T0" fmla="*/ 476 w 525"/>
                <a:gd name="T1" fmla="*/ 59 h 438"/>
                <a:gd name="T2" fmla="*/ 524 w 525"/>
                <a:gd name="T3" fmla="*/ 22 h 438"/>
                <a:gd name="T4" fmla="*/ 484 w 525"/>
                <a:gd name="T5" fmla="*/ 0 h 438"/>
                <a:gd name="T6" fmla="*/ 260 w 525"/>
                <a:gd name="T7" fmla="*/ 0 h 438"/>
                <a:gd name="T8" fmla="*/ 0 w 525"/>
                <a:gd name="T9" fmla="*/ 280 h 438"/>
                <a:gd name="T10" fmla="*/ 148 w 525"/>
                <a:gd name="T11" fmla="*/ 437 h 438"/>
                <a:gd name="T12" fmla="*/ 398 w 525"/>
                <a:gd name="T13" fmla="*/ 165 h 438"/>
                <a:gd name="T14" fmla="*/ 367 w 525"/>
                <a:gd name="T15" fmla="*/ 59 h 438"/>
                <a:gd name="T16" fmla="*/ 476 w 525"/>
                <a:gd name="T17" fmla="*/ 59 h 438"/>
                <a:gd name="T18" fmla="*/ 148 w 525"/>
                <a:gd name="T19" fmla="*/ 417 h 438"/>
                <a:gd name="T20" fmla="*/ 62 w 525"/>
                <a:gd name="T21" fmla="*/ 308 h 438"/>
                <a:gd name="T22" fmla="*/ 109 w 525"/>
                <a:gd name="T23" fmla="*/ 140 h 438"/>
                <a:gd name="T24" fmla="*/ 244 w 525"/>
                <a:gd name="T25" fmla="*/ 59 h 438"/>
                <a:gd name="T26" fmla="*/ 333 w 525"/>
                <a:gd name="T27" fmla="*/ 154 h 438"/>
                <a:gd name="T28" fmla="*/ 280 w 525"/>
                <a:gd name="T29" fmla="*/ 330 h 438"/>
                <a:gd name="T30" fmla="*/ 148 w 525"/>
                <a:gd name="T31" fmla="*/ 4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38">
                  <a:moveTo>
                    <a:pt x="476" y="59"/>
                  </a:moveTo>
                  <a:cubicBezTo>
                    <a:pt x="487" y="59"/>
                    <a:pt x="524" y="59"/>
                    <a:pt x="524" y="22"/>
                  </a:cubicBezTo>
                  <a:cubicBezTo>
                    <a:pt x="524" y="0"/>
                    <a:pt x="504" y="0"/>
                    <a:pt x="484" y="0"/>
                  </a:cubicBezTo>
                  <a:lnTo>
                    <a:pt x="260" y="0"/>
                  </a:lnTo>
                  <a:cubicBezTo>
                    <a:pt x="109" y="0"/>
                    <a:pt x="0" y="162"/>
                    <a:pt x="0" y="280"/>
                  </a:cubicBezTo>
                  <a:cubicBezTo>
                    <a:pt x="0" y="370"/>
                    <a:pt x="59" y="437"/>
                    <a:pt x="148" y="437"/>
                  </a:cubicBezTo>
                  <a:cubicBezTo>
                    <a:pt x="266" y="437"/>
                    <a:pt x="398" y="319"/>
                    <a:pt x="398" y="165"/>
                  </a:cubicBezTo>
                  <a:cubicBezTo>
                    <a:pt x="398" y="148"/>
                    <a:pt x="398" y="101"/>
                    <a:pt x="367" y="59"/>
                  </a:cubicBezTo>
                  <a:lnTo>
                    <a:pt x="476" y="59"/>
                  </a:lnTo>
                  <a:close/>
                  <a:moveTo>
                    <a:pt x="148" y="417"/>
                  </a:moveTo>
                  <a:cubicBezTo>
                    <a:pt x="101" y="417"/>
                    <a:pt x="62" y="381"/>
                    <a:pt x="62" y="308"/>
                  </a:cubicBezTo>
                  <a:cubicBezTo>
                    <a:pt x="62" y="280"/>
                    <a:pt x="73" y="199"/>
                    <a:pt x="109" y="140"/>
                  </a:cubicBezTo>
                  <a:cubicBezTo>
                    <a:pt x="148" y="70"/>
                    <a:pt x="210" y="59"/>
                    <a:pt x="244" y="59"/>
                  </a:cubicBezTo>
                  <a:cubicBezTo>
                    <a:pt x="325" y="59"/>
                    <a:pt x="333" y="123"/>
                    <a:pt x="333" y="154"/>
                  </a:cubicBezTo>
                  <a:cubicBezTo>
                    <a:pt x="333" y="199"/>
                    <a:pt x="314" y="280"/>
                    <a:pt x="280" y="330"/>
                  </a:cubicBezTo>
                  <a:cubicBezTo>
                    <a:pt x="241" y="389"/>
                    <a:pt x="188" y="417"/>
                    <a:pt x="148" y="417"/>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8" name="Freeform 64"/>
            <p:cNvSpPr>
              <a:spLocks noChangeArrowheads="1"/>
            </p:cNvSpPr>
            <p:nvPr/>
          </p:nvSpPr>
          <p:spPr bwMode="auto">
            <a:xfrm>
              <a:off x="3578" y="2723"/>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09" name="Freeform 65"/>
            <p:cNvSpPr>
              <a:spLocks noChangeArrowheads="1"/>
            </p:cNvSpPr>
            <p:nvPr/>
          </p:nvSpPr>
          <p:spPr bwMode="auto">
            <a:xfrm>
              <a:off x="3681" y="2740"/>
              <a:ext cx="87" cy="223"/>
            </a:xfrm>
            <a:custGeom>
              <a:avLst/>
              <a:gdLst>
                <a:gd name="T0" fmla="*/ 381 w 387"/>
                <a:gd name="T1" fmla="*/ 36 h 987"/>
                <a:gd name="T2" fmla="*/ 386 w 387"/>
                <a:gd name="T3" fmla="*/ 20 h 987"/>
                <a:gd name="T4" fmla="*/ 367 w 387"/>
                <a:gd name="T5" fmla="*/ 0 h 987"/>
                <a:gd name="T6" fmla="*/ 350 w 387"/>
                <a:gd name="T7" fmla="*/ 8 h 987"/>
                <a:gd name="T8" fmla="*/ 6 w 387"/>
                <a:gd name="T9" fmla="*/ 949 h 987"/>
                <a:gd name="T10" fmla="*/ 0 w 387"/>
                <a:gd name="T11" fmla="*/ 966 h 987"/>
                <a:gd name="T12" fmla="*/ 20 w 387"/>
                <a:gd name="T13" fmla="*/ 986 h 987"/>
                <a:gd name="T14" fmla="*/ 42 w 387"/>
                <a:gd name="T15" fmla="*/ 963 h 987"/>
                <a:gd name="T16" fmla="*/ 381 w 387"/>
                <a:gd name="T17" fmla="*/ 3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987">
                  <a:moveTo>
                    <a:pt x="381" y="36"/>
                  </a:moveTo>
                  <a:cubicBezTo>
                    <a:pt x="386" y="25"/>
                    <a:pt x="386" y="20"/>
                    <a:pt x="386" y="20"/>
                  </a:cubicBezTo>
                  <a:cubicBezTo>
                    <a:pt x="386" y="8"/>
                    <a:pt x="378" y="0"/>
                    <a:pt x="367" y="0"/>
                  </a:cubicBezTo>
                  <a:cubicBezTo>
                    <a:pt x="358" y="0"/>
                    <a:pt x="353" y="3"/>
                    <a:pt x="350" y="8"/>
                  </a:cubicBezTo>
                  <a:lnTo>
                    <a:pt x="6" y="949"/>
                  </a:lnTo>
                  <a:cubicBezTo>
                    <a:pt x="0" y="963"/>
                    <a:pt x="0" y="966"/>
                    <a:pt x="0" y="966"/>
                  </a:cubicBezTo>
                  <a:cubicBezTo>
                    <a:pt x="0" y="977"/>
                    <a:pt x="8" y="986"/>
                    <a:pt x="20" y="986"/>
                  </a:cubicBezTo>
                  <a:cubicBezTo>
                    <a:pt x="34" y="986"/>
                    <a:pt x="36" y="980"/>
                    <a:pt x="42" y="963"/>
                  </a:cubicBezTo>
                  <a:lnTo>
                    <a:pt x="381" y="36"/>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0" name="Freeform 66"/>
            <p:cNvSpPr>
              <a:spLocks noChangeArrowheads="1"/>
            </p:cNvSpPr>
            <p:nvPr/>
          </p:nvSpPr>
          <p:spPr bwMode="auto">
            <a:xfrm>
              <a:off x="3786" y="2809"/>
              <a:ext cx="183" cy="101"/>
            </a:xfrm>
            <a:custGeom>
              <a:avLst/>
              <a:gdLst>
                <a:gd name="T0" fmla="*/ 59 w 810"/>
                <a:gd name="T1" fmla="*/ 378 h 449"/>
                <a:gd name="T2" fmla="*/ 50 w 810"/>
                <a:gd name="T3" fmla="*/ 423 h 449"/>
                <a:gd name="T4" fmla="*/ 78 w 810"/>
                <a:gd name="T5" fmla="*/ 448 h 449"/>
                <a:gd name="T6" fmla="*/ 115 w 810"/>
                <a:gd name="T7" fmla="*/ 420 h 449"/>
                <a:gd name="T8" fmla="*/ 134 w 810"/>
                <a:gd name="T9" fmla="*/ 347 h 449"/>
                <a:gd name="T10" fmla="*/ 154 w 810"/>
                <a:gd name="T11" fmla="*/ 258 h 449"/>
                <a:gd name="T12" fmla="*/ 171 w 810"/>
                <a:gd name="T13" fmla="*/ 193 h 449"/>
                <a:gd name="T14" fmla="*/ 185 w 810"/>
                <a:gd name="T15" fmla="*/ 143 h 449"/>
                <a:gd name="T16" fmla="*/ 344 w 810"/>
                <a:gd name="T17" fmla="*/ 22 h 449"/>
                <a:gd name="T18" fmla="*/ 398 w 810"/>
                <a:gd name="T19" fmla="*/ 92 h 449"/>
                <a:gd name="T20" fmla="*/ 384 w 810"/>
                <a:gd name="T21" fmla="*/ 174 h 449"/>
                <a:gd name="T22" fmla="*/ 356 w 810"/>
                <a:gd name="T23" fmla="*/ 288 h 449"/>
                <a:gd name="T24" fmla="*/ 336 w 810"/>
                <a:gd name="T25" fmla="*/ 364 h 449"/>
                <a:gd name="T26" fmla="*/ 325 w 810"/>
                <a:gd name="T27" fmla="*/ 423 h 449"/>
                <a:gd name="T28" fmla="*/ 353 w 810"/>
                <a:gd name="T29" fmla="*/ 448 h 449"/>
                <a:gd name="T30" fmla="*/ 398 w 810"/>
                <a:gd name="T31" fmla="*/ 392 h 449"/>
                <a:gd name="T32" fmla="*/ 456 w 810"/>
                <a:gd name="T33" fmla="*/ 154 h 449"/>
                <a:gd name="T34" fmla="*/ 619 w 810"/>
                <a:gd name="T35" fmla="*/ 22 h 449"/>
                <a:gd name="T36" fmla="*/ 672 w 810"/>
                <a:gd name="T37" fmla="*/ 92 h 449"/>
                <a:gd name="T38" fmla="*/ 610 w 810"/>
                <a:gd name="T39" fmla="*/ 314 h 449"/>
                <a:gd name="T40" fmla="*/ 599 w 810"/>
                <a:gd name="T41" fmla="*/ 367 h 449"/>
                <a:gd name="T42" fmla="*/ 680 w 810"/>
                <a:gd name="T43" fmla="*/ 448 h 449"/>
                <a:gd name="T44" fmla="*/ 809 w 810"/>
                <a:gd name="T45" fmla="*/ 297 h 449"/>
                <a:gd name="T46" fmla="*/ 798 w 810"/>
                <a:gd name="T47" fmla="*/ 286 h 449"/>
                <a:gd name="T48" fmla="*/ 781 w 810"/>
                <a:gd name="T49" fmla="*/ 305 h 449"/>
                <a:gd name="T50" fmla="*/ 680 w 810"/>
                <a:gd name="T51" fmla="*/ 426 h 449"/>
                <a:gd name="T52" fmla="*/ 658 w 810"/>
                <a:gd name="T53" fmla="*/ 395 h 449"/>
                <a:gd name="T54" fmla="*/ 675 w 810"/>
                <a:gd name="T55" fmla="*/ 325 h 449"/>
                <a:gd name="T56" fmla="*/ 736 w 810"/>
                <a:gd name="T57" fmla="*/ 106 h 449"/>
                <a:gd name="T58" fmla="*/ 622 w 810"/>
                <a:gd name="T59" fmla="*/ 0 h 449"/>
                <a:gd name="T60" fmla="*/ 462 w 810"/>
                <a:gd name="T61" fmla="*/ 95 h 449"/>
                <a:gd name="T62" fmla="*/ 428 w 810"/>
                <a:gd name="T63" fmla="*/ 25 h 449"/>
                <a:gd name="T64" fmla="*/ 350 w 810"/>
                <a:gd name="T65" fmla="*/ 0 h 449"/>
                <a:gd name="T66" fmla="*/ 193 w 810"/>
                <a:gd name="T67" fmla="*/ 87 h 449"/>
                <a:gd name="T68" fmla="*/ 104 w 810"/>
                <a:gd name="T69" fmla="*/ 0 h 449"/>
                <a:gd name="T70" fmla="*/ 31 w 810"/>
                <a:gd name="T71" fmla="*/ 56 h 449"/>
                <a:gd name="T72" fmla="*/ 0 w 810"/>
                <a:gd name="T73" fmla="*/ 151 h 449"/>
                <a:gd name="T74" fmla="*/ 11 w 810"/>
                <a:gd name="T75" fmla="*/ 162 h 449"/>
                <a:gd name="T76" fmla="*/ 28 w 810"/>
                <a:gd name="T77" fmla="*/ 140 h 449"/>
                <a:gd name="T78" fmla="*/ 101 w 810"/>
                <a:gd name="T79" fmla="*/ 22 h 449"/>
                <a:gd name="T80" fmla="*/ 132 w 810"/>
                <a:gd name="T81" fmla="*/ 67 h 449"/>
                <a:gd name="T82" fmla="*/ 115 w 810"/>
                <a:gd name="T83" fmla="*/ 151 h 449"/>
                <a:gd name="T84" fmla="*/ 59 w 810"/>
                <a:gd name="T85" fmla="*/ 37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0" h="449">
                  <a:moveTo>
                    <a:pt x="59" y="378"/>
                  </a:moveTo>
                  <a:cubicBezTo>
                    <a:pt x="56" y="395"/>
                    <a:pt x="50" y="417"/>
                    <a:pt x="50" y="423"/>
                  </a:cubicBezTo>
                  <a:cubicBezTo>
                    <a:pt x="50" y="440"/>
                    <a:pt x="64" y="448"/>
                    <a:pt x="78" y="448"/>
                  </a:cubicBezTo>
                  <a:cubicBezTo>
                    <a:pt x="90" y="448"/>
                    <a:pt x="106" y="440"/>
                    <a:pt x="115" y="420"/>
                  </a:cubicBezTo>
                  <a:cubicBezTo>
                    <a:pt x="115" y="420"/>
                    <a:pt x="126" y="372"/>
                    <a:pt x="134" y="347"/>
                  </a:cubicBezTo>
                  <a:lnTo>
                    <a:pt x="154" y="258"/>
                  </a:lnTo>
                  <a:cubicBezTo>
                    <a:pt x="160" y="238"/>
                    <a:pt x="168" y="216"/>
                    <a:pt x="171" y="193"/>
                  </a:cubicBezTo>
                  <a:cubicBezTo>
                    <a:pt x="176" y="176"/>
                    <a:pt x="185" y="146"/>
                    <a:pt x="185" y="143"/>
                  </a:cubicBezTo>
                  <a:cubicBezTo>
                    <a:pt x="199" y="112"/>
                    <a:pt x="252" y="22"/>
                    <a:pt x="344" y="22"/>
                  </a:cubicBezTo>
                  <a:cubicBezTo>
                    <a:pt x="389" y="22"/>
                    <a:pt x="398" y="59"/>
                    <a:pt x="398" y="92"/>
                  </a:cubicBezTo>
                  <a:cubicBezTo>
                    <a:pt x="398" y="115"/>
                    <a:pt x="392" y="143"/>
                    <a:pt x="384" y="174"/>
                  </a:cubicBezTo>
                  <a:lnTo>
                    <a:pt x="356" y="288"/>
                  </a:lnTo>
                  <a:lnTo>
                    <a:pt x="336" y="364"/>
                  </a:lnTo>
                  <a:cubicBezTo>
                    <a:pt x="333" y="384"/>
                    <a:pt x="325" y="417"/>
                    <a:pt x="325" y="423"/>
                  </a:cubicBezTo>
                  <a:cubicBezTo>
                    <a:pt x="325" y="440"/>
                    <a:pt x="339" y="448"/>
                    <a:pt x="353" y="448"/>
                  </a:cubicBezTo>
                  <a:cubicBezTo>
                    <a:pt x="384" y="448"/>
                    <a:pt x="389" y="423"/>
                    <a:pt x="398" y="392"/>
                  </a:cubicBezTo>
                  <a:cubicBezTo>
                    <a:pt x="412" y="336"/>
                    <a:pt x="448" y="193"/>
                    <a:pt x="456" y="154"/>
                  </a:cubicBezTo>
                  <a:cubicBezTo>
                    <a:pt x="459" y="140"/>
                    <a:pt x="512" y="22"/>
                    <a:pt x="619" y="22"/>
                  </a:cubicBezTo>
                  <a:cubicBezTo>
                    <a:pt x="661" y="22"/>
                    <a:pt x="672" y="56"/>
                    <a:pt x="672" y="92"/>
                  </a:cubicBezTo>
                  <a:cubicBezTo>
                    <a:pt x="672" y="148"/>
                    <a:pt x="630" y="260"/>
                    <a:pt x="610" y="314"/>
                  </a:cubicBezTo>
                  <a:cubicBezTo>
                    <a:pt x="602" y="336"/>
                    <a:pt x="599" y="347"/>
                    <a:pt x="599" y="367"/>
                  </a:cubicBezTo>
                  <a:cubicBezTo>
                    <a:pt x="599" y="414"/>
                    <a:pt x="633" y="448"/>
                    <a:pt x="680" y="448"/>
                  </a:cubicBezTo>
                  <a:cubicBezTo>
                    <a:pt x="773" y="448"/>
                    <a:pt x="809" y="305"/>
                    <a:pt x="809" y="297"/>
                  </a:cubicBezTo>
                  <a:cubicBezTo>
                    <a:pt x="809" y="286"/>
                    <a:pt x="801" y="286"/>
                    <a:pt x="798" y="286"/>
                  </a:cubicBezTo>
                  <a:cubicBezTo>
                    <a:pt x="787" y="286"/>
                    <a:pt x="787" y="288"/>
                    <a:pt x="781" y="305"/>
                  </a:cubicBezTo>
                  <a:cubicBezTo>
                    <a:pt x="767" y="356"/>
                    <a:pt x="736" y="426"/>
                    <a:pt x="680" y="426"/>
                  </a:cubicBezTo>
                  <a:cubicBezTo>
                    <a:pt x="664" y="426"/>
                    <a:pt x="658" y="417"/>
                    <a:pt x="658" y="395"/>
                  </a:cubicBezTo>
                  <a:cubicBezTo>
                    <a:pt x="658" y="370"/>
                    <a:pt x="666" y="344"/>
                    <a:pt x="675" y="325"/>
                  </a:cubicBezTo>
                  <a:cubicBezTo>
                    <a:pt x="694" y="272"/>
                    <a:pt x="736" y="162"/>
                    <a:pt x="736" y="106"/>
                  </a:cubicBezTo>
                  <a:cubicBezTo>
                    <a:pt x="736" y="42"/>
                    <a:pt x="697" y="0"/>
                    <a:pt x="622" y="0"/>
                  </a:cubicBezTo>
                  <a:cubicBezTo>
                    <a:pt x="549" y="0"/>
                    <a:pt x="498" y="45"/>
                    <a:pt x="462" y="95"/>
                  </a:cubicBezTo>
                  <a:cubicBezTo>
                    <a:pt x="459" y="84"/>
                    <a:pt x="456" y="50"/>
                    <a:pt x="428" y="25"/>
                  </a:cubicBezTo>
                  <a:cubicBezTo>
                    <a:pt x="406" y="6"/>
                    <a:pt x="372" y="0"/>
                    <a:pt x="350" y="0"/>
                  </a:cubicBezTo>
                  <a:cubicBezTo>
                    <a:pt x="260" y="0"/>
                    <a:pt x="210" y="64"/>
                    <a:pt x="193" y="87"/>
                  </a:cubicBezTo>
                  <a:cubicBezTo>
                    <a:pt x="190" y="31"/>
                    <a:pt x="148" y="0"/>
                    <a:pt x="104" y="0"/>
                  </a:cubicBezTo>
                  <a:cubicBezTo>
                    <a:pt x="59" y="0"/>
                    <a:pt x="39" y="39"/>
                    <a:pt x="31" y="56"/>
                  </a:cubicBezTo>
                  <a:cubicBezTo>
                    <a:pt x="14" y="92"/>
                    <a:pt x="0" y="148"/>
                    <a:pt x="0" y="151"/>
                  </a:cubicBezTo>
                  <a:cubicBezTo>
                    <a:pt x="0" y="162"/>
                    <a:pt x="11" y="162"/>
                    <a:pt x="11" y="162"/>
                  </a:cubicBezTo>
                  <a:cubicBezTo>
                    <a:pt x="22" y="162"/>
                    <a:pt x="22" y="162"/>
                    <a:pt x="28" y="140"/>
                  </a:cubicBezTo>
                  <a:cubicBezTo>
                    <a:pt x="45" y="70"/>
                    <a:pt x="64" y="22"/>
                    <a:pt x="101" y="22"/>
                  </a:cubicBezTo>
                  <a:cubicBezTo>
                    <a:pt x="118" y="22"/>
                    <a:pt x="132" y="31"/>
                    <a:pt x="132" y="67"/>
                  </a:cubicBezTo>
                  <a:cubicBezTo>
                    <a:pt x="132" y="87"/>
                    <a:pt x="129" y="98"/>
                    <a:pt x="115" y="151"/>
                  </a:cubicBezTo>
                  <a:lnTo>
                    <a:pt x="59" y="378"/>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grpSp>
        <p:nvGrpSpPr>
          <p:cNvPr id="6211" name="Group 67"/>
          <p:cNvGrpSpPr>
            <a:grpSpLocks/>
          </p:cNvGrpSpPr>
          <p:nvPr/>
        </p:nvGrpSpPr>
        <p:grpSpPr bwMode="auto">
          <a:xfrm>
            <a:off x="4724977" y="5257993"/>
            <a:ext cx="2675801" cy="387400"/>
            <a:chOff x="2223" y="3651"/>
            <a:chExt cx="1858" cy="269"/>
          </a:xfrm>
        </p:grpSpPr>
        <p:sp>
          <p:nvSpPr>
            <p:cNvPr id="6212" name="Freeform 68"/>
            <p:cNvSpPr>
              <a:spLocks noChangeArrowheads="1"/>
            </p:cNvSpPr>
            <p:nvPr/>
          </p:nvSpPr>
          <p:spPr bwMode="auto">
            <a:xfrm>
              <a:off x="2223" y="3652"/>
              <a:ext cx="1858" cy="268"/>
            </a:xfrm>
            <a:custGeom>
              <a:avLst/>
              <a:gdLst>
                <a:gd name="T0" fmla="*/ 4099 w 8197"/>
                <a:gd name="T1" fmla="*/ 1187 h 1188"/>
                <a:gd name="T2" fmla="*/ 0 w 8197"/>
                <a:gd name="T3" fmla="*/ 1187 h 1188"/>
                <a:gd name="T4" fmla="*/ 0 w 8197"/>
                <a:gd name="T5" fmla="*/ 0 h 1188"/>
                <a:gd name="T6" fmla="*/ 8196 w 8197"/>
                <a:gd name="T7" fmla="*/ 0 h 1188"/>
                <a:gd name="T8" fmla="*/ 8196 w 8197"/>
                <a:gd name="T9" fmla="*/ 1187 h 1188"/>
                <a:gd name="T10" fmla="*/ 4099 w 8197"/>
                <a:gd name="T11" fmla="*/ 1187 h 1188"/>
              </a:gdLst>
              <a:ahLst/>
              <a:cxnLst>
                <a:cxn ang="0">
                  <a:pos x="T0" y="T1"/>
                </a:cxn>
                <a:cxn ang="0">
                  <a:pos x="T2" y="T3"/>
                </a:cxn>
                <a:cxn ang="0">
                  <a:pos x="T4" y="T5"/>
                </a:cxn>
                <a:cxn ang="0">
                  <a:pos x="T6" y="T7"/>
                </a:cxn>
                <a:cxn ang="0">
                  <a:pos x="T8" y="T9"/>
                </a:cxn>
                <a:cxn ang="0">
                  <a:pos x="T10" y="T11"/>
                </a:cxn>
              </a:cxnLst>
              <a:rect l="0" t="0" r="r" b="b"/>
              <a:pathLst>
                <a:path w="8197" h="1188">
                  <a:moveTo>
                    <a:pt x="4099" y="1187"/>
                  </a:moveTo>
                  <a:lnTo>
                    <a:pt x="0" y="1187"/>
                  </a:lnTo>
                  <a:lnTo>
                    <a:pt x="0" y="0"/>
                  </a:lnTo>
                  <a:lnTo>
                    <a:pt x="8196" y="0"/>
                  </a:lnTo>
                  <a:lnTo>
                    <a:pt x="8196" y="1187"/>
                  </a:lnTo>
                  <a:lnTo>
                    <a:pt x="4099" y="1187"/>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3" name="Freeform 69"/>
            <p:cNvSpPr>
              <a:spLocks noChangeArrowheads="1"/>
            </p:cNvSpPr>
            <p:nvPr/>
          </p:nvSpPr>
          <p:spPr bwMode="auto">
            <a:xfrm>
              <a:off x="2236" y="3713"/>
              <a:ext cx="159" cy="157"/>
            </a:xfrm>
            <a:custGeom>
              <a:avLst/>
              <a:gdLst>
                <a:gd name="T0" fmla="*/ 566 w 707"/>
                <a:gd name="T1" fmla="*/ 112 h 698"/>
                <a:gd name="T2" fmla="*/ 692 w 707"/>
                <a:gd name="T3" fmla="*/ 31 h 698"/>
                <a:gd name="T4" fmla="*/ 706 w 707"/>
                <a:gd name="T5" fmla="*/ 11 h 698"/>
                <a:gd name="T6" fmla="*/ 692 w 707"/>
                <a:gd name="T7" fmla="*/ 0 h 698"/>
                <a:gd name="T8" fmla="*/ 610 w 707"/>
                <a:gd name="T9" fmla="*/ 3 h 698"/>
                <a:gd name="T10" fmla="*/ 512 w 707"/>
                <a:gd name="T11" fmla="*/ 0 h 698"/>
                <a:gd name="T12" fmla="*/ 493 w 707"/>
                <a:gd name="T13" fmla="*/ 20 h 698"/>
                <a:gd name="T14" fmla="*/ 510 w 707"/>
                <a:gd name="T15" fmla="*/ 31 h 698"/>
                <a:gd name="T16" fmla="*/ 554 w 707"/>
                <a:gd name="T17" fmla="*/ 64 h 698"/>
                <a:gd name="T18" fmla="*/ 540 w 707"/>
                <a:gd name="T19" fmla="*/ 101 h 698"/>
                <a:gd name="T20" fmla="*/ 238 w 707"/>
                <a:gd name="T21" fmla="*/ 582 h 698"/>
                <a:gd name="T22" fmla="*/ 171 w 707"/>
                <a:gd name="T23" fmla="*/ 62 h 698"/>
                <a:gd name="T24" fmla="*/ 238 w 707"/>
                <a:gd name="T25" fmla="*/ 31 h 698"/>
                <a:gd name="T26" fmla="*/ 263 w 707"/>
                <a:gd name="T27" fmla="*/ 11 h 698"/>
                <a:gd name="T28" fmla="*/ 249 w 707"/>
                <a:gd name="T29" fmla="*/ 0 h 698"/>
                <a:gd name="T30" fmla="*/ 126 w 707"/>
                <a:gd name="T31" fmla="*/ 3 h 698"/>
                <a:gd name="T32" fmla="*/ 73 w 707"/>
                <a:gd name="T33" fmla="*/ 3 h 698"/>
                <a:gd name="T34" fmla="*/ 20 w 707"/>
                <a:gd name="T35" fmla="*/ 0 h 698"/>
                <a:gd name="T36" fmla="*/ 0 w 707"/>
                <a:gd name="T37" fmla="*/ 20 h 698"/>
                <a:gd name="T38" fmla="*/ 25 w 707"/>
                <a:gd name="T39" fmla="*/ 31 h 698"/>
                <a:gd name="T40" fmla="*/ 84 w 707"/>
                <a:gd name="T41" fmla="*/ 64 h 698"/>
                <a:gd name="T42" fmla="*/ 162 w 707"/>
                <a:gd name="T43" fmla="*/ 675 h 698"/>
                <a:gd name="T44" fmla="*/ 182 w 707"/>
                <a:gd name="T45" fmla="*/ 697 h 698"/>
                <a:gd name="T46" fmla="*/ 210 w 707"/>
                <a:gd name="T47" fmla="*/ 678 h 698"/>
                <a:gd name="T48" fmla="*/ 566 w 707"/>
                <a:gd name="T49" fmla="*/ 11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7" h="698">
                  <a:moveTo>
                    <a:pt x="566" y="112"/>
                  </a:moveTo>
                  <a:cubicBezTo>
                    <a:pt x="613" y="36"/>
                    <a:pt x="655" y="34"/>
                    <a:pt x="692" y="31"/>
                  </a:cubicBezTo>
                  <a:cubicBezTo>
                    <a:pt x="703" y="31"/>
                    <a:pt x="706" y="14"/>
                    <a:pt x="706" y="11"/>
                  </a:cubicBezTo>
                  <a:cubicBezTo>
                    <a:pt x="706" y="3"/>
                    <a:pt x="700" y="0"/>
                    <a:pt x="692" y="0"/>
                  </a:cubicBezTo>
                  <a:cubicBezTo>
                    <a:pt x="666" y="0"/>
                    <a:pt x="638" y="3"/>
                    <a:pt x="610" y="3"/>
                  </a:cubicBezTo>
                  <a:cubicBezTo>
                    <a:pt x="577" y="3"/>
                    <a:pt x="543" y="0"/>
                    <a:pt x="512" y="0"/>
                  </a:cubicBezTo>
                  <a:cubicBezTo>
                    <a:pt x="507" y="0"/>
                    <a:pt x="493" y="0"/>
                    <a:pt x="493" y="20"/>
                  </a:cubicBezTo>
                  <a:cubicBezTo>
                    <a:pt x="493" y="31"/>
                    <a:pt x="504" y="31"/>
                    <a:pt x="510" y="31"/>
                  </a:cubicBezTo>
                  <a:cubicBezTo>
                    <a:pt x="538" y="34"/>
                    <a:pt x="554" y="42"/>
                    <a:pt x="554" y="64"/>
                  </a:cubicBezTo>
                  <a:cubicBezTo>
                    <a:pt x="554" y="78"/>
                    <a:pt x="540" y="101"/>
                    <a:pt x="540" y="101"/>
                  </a:cubicBezTo>
                  <a:lnTo>
                    <a:pt x="238" y="582"/>
                  </a:lnTo>
                  <a:lnTo>
                    <a:pt x="171" y="62"/>
                  </a:lnTo>
                  <a:cubicBezTo>
                    <a:pt x="171" y="45"/>
                    <a:pt x="193" y="31"/>
                    <a:pt x="238" y="31"/>
                  </a:cubicBezTo>
                  <a:cubicBezTo>
                    <a:pt x="252" y="31"/>
                    <a:pt x="263" y="31"/>
                    <a:pt x="263" y="11"/>
                  </a:cubicBezTo>
                  <a:cubicBezTo>
                    <a:pt x="263" y="3"/>
                    <a:pt x="255" y="0"/>
                    <a:pt x="249" y="0"/>
                  </a:cubicBezTo>
                  <a:cubicBezTo>
                    <a:pt x="210" y="0"/>
                    <a:pt x="168" y="3"/>
                    <a:pt x="126" y="3"/>
                  </a:cubicBezTo>
                  <a:cubicBezTo>
                    <a:pt x="109" y="3"/>
                    <a:pt x="90" y="3"/>
                    <a:pt x="73" y="3"/>
                  </a:cubicBezTo>
                  <a:cubicBezTo>
                    <a:pt x="53" y="3"/>
                    <a:pt x="36" y="0"/>
                    <a:pt x="20" y="0"/>
                  </a:cubicBezTo>
                  <a:cubicBezTo>
                    <a:pt x="11" y="0"/>
                    <a:pt x="0" y="0"/>
                    <a:pt x="0" y="20"/>
                  </a:cubicBezTo>
                  <a:cubicBezTo>
                    <a:pt x="0" y="31"/>
                    <a:pt x="8" y="31"/>
                    <a:pt x="25" y="31"/>
                  </a:cubicBezTo>
                  <a:cubicBezTo>
                    <a:pt x="81" y="31"/>
                    <a:pt x="81" y="39"/>
                    <a:pt x="84" y="64"/>
                  </a:cubicBezTo>
                  <a:lnTo>
                    <a:pt x="162" y="675"/>
                  </a:lnTo>
                  <a:cubicBezTo>
                    <a:pt x="165" y="694"/>
                    <a:pt x="168" y="697"/>
                    <a:pt x="182" y="697"/>
                  </a:cubicBezTo>
                  <a:cubicBezTo>
                    <a:pt x="199" y="697"/>
                    <a:pt x="202" y="692"/>
                    <a:pt x="210" y="678"/>
                  </a:cubicBezTo>
                  <a:lnTo>
                    <a:pt x="566" y="11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4" name="Freeform 70"/>
            <p:cNvSpPr>
              <a:spLocks noChangeArrowheads="1"/>
            </p:cNvSpPr>
            <p:nvPr/>
          </p:nvSpPr>
          <p:spPr bwMode="auto">
            <a:xfrm>
              <a:off x="2411" y="3767"/>
              <a:ext cx="102" cy="101"/>
            </a:xfrm>
            <a:custGeom>
              <a:avLst/>
              <a:gdLst>
                <a:gd name="T0" fmla="*/ 330 w 455"/>
                <a:gd name="T1" fmla="*/ 64 h 449"/>
                <a:gd name="T2" fmla="*/ 238 w 455"/>
                <a:gd name="T3" fmla="*/ 0 h 449"/>
                <a:gd name="T4" fmla="*/ 0 w 455"/>
                <a:gd name="T5" fmla="*/ 291 h 449"/>
                <a:gd name="T6" fmla="*/ 132 w 455"/>
                <a:gd name="T7" fmla="*/ 448 h 449"/>
                <a:gd name="T8" fmla="*/ 260 w 455"/>
                <a:gd name="T9" fmla="*/ 375 h 449"/>
                <a:gd name="T10" fmla="*/ 350 w 455"/>
                <a:gd name="T11" fmla="*/ 448 h 449"/>
                <a:gd name="T12" fmla="*/ 423 w 455"/>
                <a:gd name="T13" fmla="*/ 395 h 449"/>
                <a:gd name="T14" fmla="*/ 454 w 455"/>
                <a:gd name="T15" fmla="*/ 297 h 449"/>
                <a:gd name="T16" fmla="*/ 442 w 455"/>
                <a:gd name="T17" fmla="*/ 286 h 449"/>
                <a:gd name="T18" fmla="*/ 428 w 455"/>
                <a:gd name="T19" fmla="*/ 305 h 449"/>
                <a:gd name="T20" fmla="*/ 353 w 455"/>
                <a:gd name="T21" fmla="*/ 426 h 449"/>
                <a:gd name="T22" fmla="*/ 322 w 455"/>
                <a:gd name="T23" fmla="*/ 381 h 449"/>
                <a:gd name="T24" fmla="*/ 336 w 455"/>
                <a:gd name="T25" fmla="*/ 308 h 449"/>
                <a:gd name="T26" fmla="*/ 358 w 455"/>
                <a:gd name="T27" fmla="*/ 218 h 449"/>
                <a:gd name="T28" fmla="*/ 392 w 455"/>
                <a:gd name="T29" fmla="*/ 81 h 449"/>
                <a:gd name="T30" fmla="*/ 400 w 455"/>
                <a:gd name="T31" fmla="*/ 48 h 449"/>
                <a:gd name="T32" fmla="*/ 372 w 455"/>
                <a:gd name="T33" fmla="*/ 20 h 449"/>
                <a:gd name="T34" fmla="*/ 330 w 455"/>
                <a:gd name="T35" fmla="*/ 64 h 449"/>
                <a:gd name="T36" fmla="*/ 266 w 455"/>
                <a:gd name="T37" fmla="*/ 319 h 449"/>
                <a:gd name="T38" fmla="*/ 246 w 455"/>
                <a:gd name="T39" fmla="*/ 356 h 449"/>
                <a:gd name="T40" fmla="*/ 134 w 455"/>
                <a:gd name="T41" fmla="*/ 426 h 449"/>
                <a:gd name="T42" fmla="*/ 70 w 455"/>
                <a:gd name="T43" fmla="*/ 333 h 449"/>
                <a:gd name="T44" fmla="*/ 126 w 455"/>
                <a:gd name="T45" fmla="*/ 118 h 449"/>
                <a:gd name="T46" fmla="*/ 241 w 455"/>
                <a:gd name="T47" fmla="*/ 22 h 449"/>
                <a:gd name="T48" fmla="*/ 319 w 455"/>
                <a:gd name="T49" fmla="*/ 109 h 449"/>
                <a:gd name="T50" fmla="*/ 314 w 455"/>
                <a:gd name="T51" fmla="*/ 126 h 449"/>
                <a:gd name="T52" fmla="*/ 266 w 455"/>
                <a:gd name="T53" fmla="*/ 31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5" h="449">
                  <a:moveTo>
                    <a:pt x="330" y="64"/>
                  </a:moveTo>
                  <a:cubicBezTo>
                    <a:pt x="311" y="28"/>
                    <a:pt x="283" y="0"/>
                    <a:pt x="238" y="0"/>
                  </a:cubicBezTo>
                  <a:cubicBezTo>
                    <a:pt x="123" y="0"/>
                    <a:pt x="0" y="146"/>
                    <a:pt x="0" y="291"/>
                  </a:cubicBezTo>
                  <a:cubicBezTo>
                    <a:pt x="0" y="384"/>
                    <a:pt x="53" y="448"/>
                    <a:pt x="132" y="448"/>
                  </a:cubicBezTo>
                  <a:cubicBezTo>
                    <a:pt x="151" y="448"/>
                    <a:pt x="202" y="445"/>
                    <a:pt x="260" y="375"/>
                  </a:cubicBezTo>
                  <a:cubicBezTo>
                    <a:pt x="269" y="417"/>
                    <a:pt x="302" y="448"/>
                    <a:pt x="350" y="448"/>
                  </a:cubicBezTo>
                  <a:cubicBezTo>
                    <a:pt x="386" y="448"/>
                    <a:pt x="409" y="426"/>
                    <a:pt x="423" y="395"/>
                  </a:cubicBezTo>
                  <a:cubicBezTo>
                    <a:pt x="440" y="358"/>
                    <a:pt x="454" y="297"/>
                    <a:pt x="454" y="297"/>
                  </a:cubicBezTo>
                  <a:cubicBezTo>
                    <a:pt x="454" y="286"/>
                    <a:pt x="445" y="286"/>
                    <a:pt x="442" y="286"/>
                  </a:cubicBezTo>
                  <a:cubicBezTo>
                    <a:pt x="431" y="286"/>
                    <a:pt x="431" y="291"/>
                    <a:pt x="428" y="305"/>
                  </a:cubicBezTo>
                  <a:cubicBezTo>
                    <a:pt x="412" y="370"/>
                    <a:pt x="392" y="426"/>
                    <a:pt x="353" y="426"/>
                  </a:cubicBezTo>
                  <a:cubicBezTo>
                    <a:pt x="325" y="426"/>
                    <a:pt x="322" y="400"/>
                    <a:pt x="322" y="381"/>
                  </a:cubicBezTo>
                  <a:cubicBezTo>
                    <a:pt x="322" y="358"/>
                    <a:pt x="325" y="353"/>
                    <a:pt x="336" y="308"/>
                  </a:cubicBezTo>
                  <a:cubicBezTo>
                    <a:pt x="347" y="266"/>
                    <a:pt x="347" y="258"/>
                    <a:pt x="358" y="218"/>
                  </a:cubicBezTo>
                  <a:lnTo>
                    <a:pt x="392" y="81"/>
                  </a:lnTo>
                  <a:cubicBezTo>
                    <a:pt x="400" y="53"/>
                    <a:pt x="400" y="50"/>
                    <a:pt x="400" y="48"/>
                  </a:cubicBezTo>
                  <a:cubicBezTo>
                    <a:pt x="400" y="31"/>
                    <a:pt x="389" y="20"/>
                    <a:pt x="372" y="20"/>
                  </a:cubicBezTo>
                  <a:cubicBezTo>
                    <a:pt x="347" y="20"/>
                    <a:pt x="333" y="42"/>
                    <a:pt x="330" y="64"/>
                  </a:cubicBezTo>
                  <a:close/>
                  <a:moveTo>
                    <a:pt x="266" y="319"/>
                  </a:moveTo>
                  <a:cubicBezTo>
                    <a:pt x="260" y="339"/>
                    <a:pt x="260" y="339"/>
                    <a:pt x="246" y="356"/>
                  </a:cubicBezTo>
                  <a:cubicBezTo>
                    <a:pt x="202" y="412"/>
                    <a:pt x="162" y="426"/>
                    <a:pt x="134" y="426"/>
                  </a:cubicBezTo>
                  <a:cubicBezTo>
                    <a:pt x="84" y="426"/>
                    <a:pt x="70" y="372"/>
                    <a:pt x="70" y="333"/>
                  </a:cubicBezTo>
                  <a:cubicBezTo>
                    <a:pt x="70" y="286"/>
                    <a:pt x="101" y="162"/>
                    <a:pt x="126" y="118"/>
                  </a:cubicBezTo>
                  <a:cubicBezTo>
                    <a:pt x="157" y="59"/>
                    <a:pt x="199" y="22"/>
                    <a:pt x="241" y="22"/>
                  </a:cubicBezTo>
                  <a:cubicBezTo>
                    <a:pt x="305" y="22"/>
                    <a:pt x="319" y="104"/>
                    <a:pt x="319" y="109"/>
                  </a:cubicBezTo>
                  <a:cubicBezTo>
                    <a:pt x="319" y="115"/>
                    <a:pt x="316" y="120"/>
                    <a:pt x="314" y="126"/>
                  </a:cubicBezTo>
                  <a:lnTo>
                    <a:pt x="266" y="319"/>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5" name="Freeform 71"/>
            <p:cNvSpPr>
              <a:spLocks noChangeArrowheads="1"/>
            </p:cNvSpPr>
            <p:nvPr/>
          </p:nvSpPr>
          <p:spPr bwMode="auto">
            <a:xfrm>
              <a:off x="2527" y="3767"/>
              <a:ext cx="91" cy="101"/>
            </a:xfrm>
            <a:custGeom>
              <a:avLst/>
              <a:gdLst>
                <a:gd name="T0" fmla="*/ 59 w 404"/>
                <a:gd name="T1" fmla="*/ 378 h 449"/>
                <a:gd name="T2" fmla="*/ 50 w 404"/>
                <a:gd name="T3" fmla="*/ 423 h 449"/>
                <a:gd name="T4" fmla="*/ 78 w 404"/>
                <a:gd name="T5" fmla="*/ 448 h 449"/>
                <a:gd name="T6" fmla="*/ 115 w 404"/>
                <a:gd name="T7" fmla="*/ 420 h 449"/>
                <a:gd name="T8" fmla="*/ 154 w 404"/>
                <a:gd name="T9" fmla="*/ 263 h 449"/>
                <a:gd name="T10" fmla="*/ 188 w 404"/>
                <a:gd name="T11" fmla="*/ 134 h 449"/>
                <a:gd name="T12" fmla="*/ 241 w 404"/>
                <a:gd name="T13" fmla="*/ 53 h 449"/>
                <a:gd name="T14" fmla="*/ 322 w 404"/>
                <a:gd name="T15" fmla="*/ 22 h 449"/>
                <a:gd name="T16" fmla="*/ 364 w 404"/>
                <a:gd name="T17" fmla="*/ 34 h 449"/>
                <a:gd name="T18" fmla="*/ 311 w 404"/>
                <a:gd name="T19" fmla="*/ 87 h 449"/>
                <a:gd name="T20" fmla="*/ 350 w 404"/>
                <a:gd name="T21" fmla="*/ 123 h 449"/>
                <a:gd name="T22" fmla="*/ 403 w 404"/>
                <a:gd name="T23" fmla="*/ 64 h 449"/>
                <a:gd name="T24" fmla="*/ 322 w 404"/>
                <a:gd name="T25" fmla="*/ 0 h 449"/>
                <a:gd name="T26" fmla="*/ 193 w 404"/>
                <a:gd name="T27" fmla="*/ 76 h 449"/>
                <a:gd name="T28" fmla="*/ 104 w 404"/>
                <a:gd name="T29" fmla="*/ 0 h 449"/>
                <a:gd name="T30" fmla="*/ 31 w 404"/>
                <a:gd name="T31" fmla="*/ 56 h 449"/>
                <a:gd name="T32" fmla="*/ 0 w 404"/>
                <a:gd name="T33" fmla="*/ 151 h 449"/>
                <a:gd name="T34" fmla="*/ 11 w 404"/>
                <a:gd name="T35" fmla="*/ 162 h 449"/>
                <a:gd name="T36" fmla="*/ 28 w 404"/>
                <a:gd name="T37" fmla="*/ 140 h 449"/>
                <a:gd name="T38" fmla="*/ 101 w 404"/>
                <a:gd name="T39" fmla="*/ 22 h 449"/>
                <a:gd name="T40" fmla="*/ 132 w 404"/>
                <a:gd name="T41" fmla="*/ 67 h 449"/>
                <a:gd name="T42" fmla="*/ 115 w 404"/>
                <a:gd name="T43" fmla="*/ 151 h 449"/>
                <a:gd name="T44" fmla="*/ 59 w 404"/>
                <a:gd name="T45" fmla="*/ 37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4" h="449">
                  <a:moveTo>
                    <a:pt x="59" y="378"/>
                  </a:moveTo>
                  <a:cubicBezTo>
                    <a:pt x="56" y="395"/>
                    <a:pt x="50" y="417"/>
                    <a:pt x="50" y="423"/>
                  </a:cubicBezTo>
                  <a:cubicBezTo>
                    <a:pt x="50" y="440"/>
                    <a:pt x="64" y="448"/>
                    <a:pt x="78" y="448"/>
                  </a:cubicBezTo>
                  <a:cubicBezTo>
                    <a:pt x="90" y="448"/>
                    <a:pt x="109" y="440"/>
                    <a:pt x="115" y="420"/>
                  </a:cubicBezTo>
                  <a:cubicBezTo>
                    <a:pt x="118" y="417"/>
                    <a:pt x="151" y="283"/>
                    <a:pt x="154" y="263"/>
                  </a:cubicBezTo>
                  <a:cubicBezTo>
                    <a:pt x="162" y="232"/>
                    <a:pt x="179" y="162"/>
                    <a:pt x="188" y="134"/>
                  </a:cubicBezTo>
                  <a:cubicBezTo>
                    <a:pt x="190" y="123"/>
                    <a:pt x="218" y="76"/>
                    <a:pt x="241" y="53"/>
                  </a:cubicBezTo>
                  <a:cubicBezTo>
                    <a:pt x="249" y="48"/>
                    <a:pt x="277" y="22"/>
                    <a:pt x="322" y="22"/>
                  </a:cubicBezTo>
                  <a:cubicBezTo>
                    <a:pt x="347" y="22"/>
                    <a:pt x="361" y="34"/>
                    <a:pt x="364" y="34"/>
                  </a:cubicBezTo>
                  <a:cubicBezTo>
                    <a:pt x="333" y="39"/>
                    <a:pt x="311" y="62"/>
                    <a:pt x="311" y="87"/>
                  </a:cubicBezTo>
                  <a:cubicBezTo>
                    <a:pt x="311" y="104"/>
                    <a:pt x="322" y="123"/>
                    <a:pt x="350" y="123"/>
                  </a:cubicBezTo>
                  <a:cubicBezTo>
                    <a:pt x="375" y="123"/>
                    <a:pt x="403" y="101"/>
                    <a:pt x="403" y="64"/>
                  </a:cubicBezTo>
                  <a:cubicBezTo>
                    <a:pt x="403" y="31"/>
                    <a:pt x="372" y="0"/>
                    <a:pt x="322" y="0"/>
                  </a:cubicBezTo>
                  <a:cubicBezTo>
                    <a:pt x="258" y="0"/>
                    <a:pt x="213" y="48"/>
                    <a:pt x="193" y="76"/>
                  </a:cubicBezTo>
                  <a:cubicBezTo>
                    <a:pt x="188" y="31"/>
                    <a:pt x="151" y="0"/>
                    <a:pt x="104" y="0"/>
                  </a:cubicBezTo>
                  <a:cubicBezTo>
                    <a:pt x="59" y="0"/>
                    <a:pt x="39" y="39"/>
                    <a:pt x="31" y="56"/>
                  </a:cubicBezTo>
                  <a:cubicBezTo>
                    <a:pt x="14" y="90"/>
                    <a:pt x="0" y="148"/>
                    <a:pt x="0" y="151"/>
                  </a:cubicBezTo>
                  <a:cubicBezTo>
                    <a:pt x="0" y="162"/>
                    <a:pt x="11" y="162"/>
                    <a:pt x="11" y="162"/>
                  </a:cubicBezTo>
                  <a:cubicBezTo>
                    <a:pt x="22" y="162"/>
                    <a:pt x="22" y="162"/>
                    <a:pt x="28" y="140"/>
                  </a:cubicBezTo>
                  <a:cubicBezTo>
                    <a:pt x="45" y="70"/>
                    <a:pt x="64" y="22"/>
                    <a:pt x="101" y="22"/>
                  </a:cubicBezTo>
                  <a:cubicBezTo>
                    <a:pt x="118" y="22"/>
                    <a:pt x="132" y="31"/>
                    <a:pt x="132" y="67"/>
                  </a:cubicBezTo>
                  <a:cubicBezTo>
                    <a:pt x="132" y="87"/>
                    <a:pt x="129" y="98"/>
                    <a:pt x="115" y="151"/>
                  </a:cubicBezTo>
                  <a:lnTo>
                    <a:pt x="59" y="378"/>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6" name="Freeform 72"/>
            <p:cNvSpPr>
              <a:spLocks noChangeArrowheads="1"/>
            </p:cNvSpPr>
            <p:nvPr/>
          </p:nvSpPr>
          <p:spPr bwMode="auto">
            <a:xfrm>
              <a:off x="2650" y="3697"/>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7" name="Freeform 73"/>
            <p:cNvSpPr>
              <a:spLocks noChangeArrowheads="1"/>
            </p:cNvSpPr>
            <p:nvPr/>
          </p:nvSpPr>
          <p:spPr bwMode="auto">
            <a:xfrm>
              <a:off x="2759" y="3651"/>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8" name="Freeform 74"/>
            <p:cNvSpPr>
              <a:spLocks noChangeArrowheads="1"/>
            </p:cNvSpPr>
            <p:nvPr/>
          </p:nvSpPr>
          <p:spPr bwMode="auto">
            <a:xfrm>
              <a:off x="2724" y="3707"/>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19" name="Freeform 75"/>
            <p:cNvSpPr>
              <a:spLocks noChangeArrowheads="1"/>
            </p:cNvSpPr>
            <p:nvPr/>
          </p:nvSpPr>
          <p:spPr bwMode="auto">
            <a:xfrm>
              <a:off x="2838" y="3697"/>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0" name="Freeform 76"/>
            <p:cNvSpPr>
              <a:spLocks noChangeArrowheads="1"/>
            </p:cNvSpPr>
            <p:nvPr/>
          </p:nvSpPr>
          <p:spPr bwMode="auto">
            <a:xfrm>
              <a:off x="2987" y="3783"/>
              <a:ext cx="148" cy="52"/>
            </a:xfrm>
            <a:custGeom>
              <a:avLst/>
              <a:gdLst>
                <a:gd name="T0" fmla="*/ 624 w 659"/>
                <a:gd name="T1" fmla="*/ 39 h 233"/>
                <a:gd name="T2" fmla="*/ 658 w 659"/>
                <a:gd name="T3" fmla="*/ 20 h 233"/>
                <a:gd name="T4" fmla="*/ 624 w 659"/>
                <a:gd name="T5" fmla="*/ 0 h 233"/>
                <a:gd name="T6" fmla="*/ 34 w 659"/>
                <a:gd name="T7" fmla="*/ 0 h 233"/>
                <a:gd name="T8" fmla="*/ 0 w 659"/>
                <a:gd name="T9" fmla="*/ 20 h 233"/>
                <a:gd name="T10" fmla="*/ 34 w 659"/>
                <a:gd name="T11" fmla="*/ 39 h 233"/>
                <a:gd name="T12" fmla="*/ 624 w 659"/>
                <a:gd name="T13" fmla="*/ 39 h 233"/>
                <a:gd name="T14" fmla="*/ 624 w 659"/>
                <a:gd name="T15" fmla="*/ 232 h 233"/>
                <a:gd name="T16" fmla="*/ 658 w 659"/>
                <a:gd name="T17" fmla="*/ 213 h 233"/>
                <a:gd name="T18" fmla="*/ 624 w 659"/>
                <a:gd name="T19" fmla="*/ 193 h 233"/>
                <a:gd name="T20" fmla="*/ 34 w 659"/>
                <a:gd name="T21" fmla="*/ 193 h 233"/>
                <a:gd name="T22" fmla="*/ 0 w 659"/>
                <a:gd name="T23" fmla="*/ 213 h 233"/>
                <a:gd name="T24" fmla="*/ 34 w 659"/>
                <a:gd name="T25" fmla="*/ 232 h 233"/>
                <a:gd name="T26" fmla="*/ 624 w 659"/>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9" h="233">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close/>
                  <a:moveTo>
                    <a:pt x="624" y="232"/>
                  </a:moveTo>
                  <a:cubicBezTo>
                    <a:pt x="638" y="232"/>
                    <a:pt x="658" y="232"/>
                    <a:pt x="658" y="213"/>
                  </a:cubicBezTo>
                  <a:cubicBezTo>
                    <a:pt x="658" y="193"/>
                    <a:pt x="638" y="193"/>
                    <a:pt x="624" y="193"/>
                  </a:cubicBezTo>
                  <a:lnTo>
                    <a:pt x="34" y="193"/>
                  </a:lnTo>
                  <a:cubicBezTo>
                    <a:pt x="20" y="193"/>
                    <a:pt x="0" y="193"/>
                    <a:pt x="0" y="213"/>
                  </a:cubicBezTo>
                  <a:cubicBezTo>
                    <a:pt x="0" y="232"/>
                    <a:pt x="20" y="232"/>
                    <a:pt x="34" y="232"/>
                  </a:cubicBezTo>
                  <a:lnTo>
                    <a:pt x="624" y="232"/>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1" name="Freeform 77"/>
            <p:cNvSpPr>
              <a:spLocks noChangeArrowheads="1"/>
            </p:cNvSpPr>
            <p:nvPr/>
          </p:nvSpPr>
          <p:spPr bwMode="auto">
            <a:xfrm>
              <a:off x="3231" y="3697"/>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2" name="Freeform 78"/>
            <p:cNvSpPr>
              <a:spLocks noChangeArrowheads="1"/>
            </p:cNvSpPr>
            <p:nvPr/>
          </p:nvSpPr>
          <p:spPr bwMode="auto">
            <a:xfrm>
              <a:off x="3307" y="3707"/>
              <a:ext cx="132" cy="163"/>
            </a:xfrm>
            <a:custGeom>
              <a:avLst/>
              <a:gdLst>
                <a:gd name="T0" fmla="*/ 585 w 586"/>
                <a:gd name="T1" fmla="*/ 11 h 721"/>
                <a:gd name="T2" fmla="*/ 577 w 586"/>
                <a:gd name="T3" fmla="*/ 0 h 721"/>
                <a:gd name="T4" fmla="*/ 557 w 586"/>
                <a:gd name="T5" fmla="*/ 14 h 721"/>
                <a:gd name="T6" fmla="*/ 510 w 586"/>
                <a:gd name="T7" fmla="*/ 70 h 721"/>
                <a:gd name="T8" fmla="*/ 370 w 586"/>
                <a:gd name="T9" fmla="*/ 0 h 721"/>
                <a:gd name="T10" fmla="*/ 126 w 586"/>
                <a:gd name="T11" fmla="*/ 232 h 721"/>
                <a:gd name="T12" fmla="*/ 227 w 586"/>
                <a:gd name="T13" fmla="*/ 372 h 721"/>
                <a:gd name="T14" fmla="*/ 333 w 586"/>
                <a:gd name="T15" fmla="*/ 400 h 721"/>
                <a:gd name="T16" fmla="*/ 426 w 586"/>
                <a:gd name="T17" fmla="*/ 507 h 721"/>
                <a:gd name="T18" fmla="*/ 246 w 586"/>
                <a:gd name="T19" fmla="*/ 689 h 721"/>
                <a:gd name="T20" fmla="*/ 73 w 586"/>
                <a:gd name="T21" fmla="*/ 543 h 721"/>
                <a:gd name="T22" fmla="*/ 78 w 586"/>
                <a:gd name="T23" fmla="*/ 490 h 721"/>
                <a:gd name="T24" fmla="*/ 81 w 586"/>
                <a:gd name="T25" fmla="*/ 484 h 721"/>
                <a:gd name="T26" fmla="*/ 70 w 586"/>
                <a:gd name="T27" fmla="*/ 473 h 721"/>
                <a:gd name="T28" fmla="*/ 59 w 586"/>
                <a:gd name="T29" fmla="*/ 476 h 721"/>
                <a:gd name="T30" fmla="*/ 0 w 586"/>
                <a:gd name="T31" fmla="*/ 708 h 721"/>
                <a:gd name="T32" fmla="*/ 11 w 586"/>
                <a:gd name="T33" fmla="*/ 720 h 721"/>
                <a:gd name="T34" fmla="*/ 28 w 586"/>
                <a:gd name="T35" fmla="*/ 703 h 721"/>
                <a:gd name="T36" fmla="*/ 78 w 586"/>
                <a:gd name="T37" fmla="*/ 647 h 721"/>
                <a:gd name="T38" fmla="*/ 244 w 586"/>
                <a:gd name="T39" fmla="*/ 720 h 721"/>
                <a:gd name="T40" fmla="*/ 496 w 586"/>
                <a:gd name="T41" fmla="*/ 465 h 721"/>
                <a:gd name="T42" fmla="*/ 448 w 586"/>
                <a:gd name="T43" fmla="*/ 350 h 721"/>
                <a:gd name="T44" fmla="*/ 322 w 586"/>
                <a:gd name="T45" fmla="*/ 300 h 721"/>
                <a:gd name="T46" fmla="*/ 255 w 586"/>
                <a:gd name="T47" fmla="*/ 283 h 721"/>
                <a:gd name="T48" fmla="*/ 196 w 586"/>
                <a:gd name="T49" fmla="*/ 190 h 721"/>
                <a:gd name="T50" fmla="*/ 367 w 586"/>
                <a:gd name="T51" fmla="*/ 28 h 721"/>
                <a:gd name="T52" fmla="*/ 510 w 586"/>
                <a:gd name="T53" fmla="*/ 182 h 721"/>
                <a:gd name="T54" fmla="*/ 507 w 586"/>
                <a:gd name="T55" fmla="*/ 235 h 721"/>
                <a:gd name="T56" fmla="*/ 518 w 586"/>
                <a:gd name="T57" fmla="*/ 246 h 721"/>
                <a:gd name="T58" fmla="*/ 532 w 586"/>
                <a:gd name="T59" fmla="*/ 227 h 721"/>
                <a:gd name="T60" fmla="*/ 585 w 586"/>
                <a:gd name="T61" fmla="*/ 11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6" h="721">
                  <a:moveTo>
                    <a:pt x="585" y="11"/>
                  </a:moveTo>
                  <a:cubicBezTo>
                    <a:pt x="585" y="6"/>
                    <a:pt x="585" y="0"/>
                    <a:pt x="577" y="0"/>
                  </a:cubicBezTo>
                  <a:cubicBezTo>
                    <a:pt x="571" y="0"/>
                    <a:pt x="568" y="0"/>
                    <a:pt x="557" y="14"/>
                  </a:cubicBezTo>
                  <a:lnTo>
                    <a:pt x="510" y="70"/>
                  </a:lnTo>
                  <a:cubicBezTo>
                    <a:pt x="484" y="25"/>
                    <a:pt x="434" y="0"/>
                    <a:pt x="370" y="0"/>
                  </a:cubicBezTo>
                  <a:cubicBezTo>
                    <a:pt x="244" y="0"/>
                    <a:pt x="126" y="115"/>
                    <a:pt x="126" y="232"/>
                  </a:cubicBezTo>
                  <a:cubicBezTo>
                    <a:pt x="126" y="314"/>
                    <a:pt x="176" y="358"/>
                    <a:pt x="227" y="372"/>
                  </a:cubicBezTo>
                  <a:lnTo>
                    <a:pt x="333" y="400"/>
                  </a:lnTo>
                  <a:cubicBezTo>
                    <a:pt x="370" y="409"/>
                    <a:pt x="426" y="426"/>
                    <a:pt x="426" y="507"/>
                  </a:cubicBezTo>
                  <a:cubicBezTo>
                    <a:pt x="426" y="594"/>
                    <a:pt x="344" y="689"/>
                    <a:pt x="246" y="689"/>
                  </a:cubicBezTo>
                  <a:cubicBezTo>
                    <a:pt x="182" y="689"/>
                    <a:pt x="73" y="666"/>
                    <a:pt x="73" y="543"/>
                  </a:cubicBezTo>
                  <a:cubicBezTo>
                    <a:pt x="73" y="521"/>
                    <a:pt x="78" y="496"/>
                    <a:pt x="78" y="490"/>
                  </a:cubicBezTo>
                  <a:cubicBezTo>
                    <a:pt x="81" y="487"/>
                    <a:pt x="81" y="484"/>
                    <a:pt x="81" y="484"/>
                  </a:cubicBezTo>
                  <a:cubicBezTo>
                    <a:pt x="81" y="473"/>
                    <a:pt x="73" y="473"/>
                    <a:pt x="70" y="473"/>
                  </a:cubicBezTo>
                  <a:cubicBezTo>
                    <a:pt x="64" y="473"/>
                    <a:pt x="62" y="473"/>
                    <a:pt x="59" y="476"/>
                  </a:cubicBezTo>
                  <a:cubicBezTo>
                    <a:pt x="56" y="479"/>
                    <a:pt x="0" y="706"/>
                    <a:pt x="0" y="708"/>
                  </a:cubicBezTo>
                  <a:cubicBezTo>
                    <a:pt x="0" y="714"/>
                    <a:pt x="6" y="720"/>
                    <a:pt x="11" y="720"/>
                  </a:cubicBezTo>
                  <a:cubicBezTo>
                    <a:pt x="17" y="720"/>
                    <a:pt x="17" y="717"/>
                    <a:pt x="28" y="703"/>
                  </a:cubicBezTo>
                  <a:lnTo>
                    <a:pt x="78" y="647"/>
                  </a:lnTo>
                  <a:cubicBezTo>
                    <a:pt x="120" y="706"/>
                    <a:pt x="188" y="720"/>
                    <a:pt x="244" y="720"/>
                  </a:cubicBezTo>
                  <a:cubicBezTo>
                    <a:pt x="378" y="720"/>
                    <a:pt x="496" y="588"/>
                    <a:pt x="496" y="465"/>
                  </a:cubicBezTo>
                  <a:cubicBezTo>
                    <a:pt x="496" y="395"/>
                    <a:pt x="462" y="361"/>
                    <a:pt x="448" y="350"/>
                  </a:cubicBezTo>
                  <a:cubicBezTo>
                    <a:pt x="426" y="325"/>
                    <a:pt x="409" y="322"/>
                    <a:pt x="322" y="300"/>
                  </a:cubicBezTo>
                  <a:cubicBezTo>
                    <a:pt x="300" y="294"/>
                    <a:pt x="263" y="283"/>
                    <a:pt x="255" y="283"/>
                  </a:cubicBezTo>
                  <a:cubicBezTo>
                    <a:pt x="230" y="272"/>
                    <a:pt x="196" y="244"/>
                    <a:pt x="196" y="190"/>
                  </a:cubicBezTo>
                  <a:cubicBezTo>
                    <a:pt x="196" y="112"/>
                    <a:pt x="274" y="28"/>
                    <a:pt x="367" y="28"/>
                  </a:cubicBezTo>
                  <a:cubicBezTo>
                    <a:pt x="451" y="28"/>
                    <a:pt x="510" y="70"/>
                    <a:pt x="510" y="182"/>
                  </a:cubicBezTo>
                  <a:cubicBezTo>
                    <a:pt x="510" y="213"/>
                    <a:pt x="507" y="230"/>
                    <a:pt x="507" y="235"/>
                  </a:cubicBezTo>
                  <a:cubicBezTo>
                    <a:pt x="507" y="238"/>
                    <a:pt x="507" y="246"/>
                    <a:pt x="518" y="246"/>
                  </a:cubicBezTo>
                  <a:cubicBezTo>
                    <a:pt x="529" y="246"/>
                    <a:pt x="529" y="244"/>
                    <a:pt x="532" y="227"/>
                  </a:cubicBezTo>
                  <a:lnTo>
                    <a:pt x="585" y="11"/>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3" name="Freeform 79"/>
            <p:cNvSpPr>
              <a:spLocks noChangeArrowheads="1"/>
            </p:cNvSpPr>
            <p:nvPr/>
          </p:nvSpPr>
          <p:spPr bwMode="auto">
            <a:xfrm>
              <a:off x="3453" y="3713"/>
              <a:ext cx="163" cy="152"/>
            </a:xfrm>
            <a:custGeom>
              <a:avLst/>
              <a:gdLst>
                <a:gd name="T0" fmla="*/ 661 w 721"/>
                <a:gd name="T1" fmla="*/ 442 h 673"/>
                <a:gd name="T2" fmla="*/ 666 w 721"/>
                <a:gd name="T3" fmla="*/ 428 h 673"/>
                <a:gd name="T4" fmla="*/ 655 w 721"/>
                <a:gd name="T5" fmla="*/ 417 h 673"/>
                <a:gd name="T6" fmla="*/ 641 w 721"/>
                <a:gd name="T7" fmla="*/ 428 h 673"/>
                <a:gd name="T8" fmla="*/ 372 w 721"/>
                <a:gd name="T9" fmla="*/ 641 h 673"/>
                <a:gd name="T10" fmla="*/ 230 w 721"/>
                <a:gd name="T11" fmla="*/ 641 h 673"/>
                <a:gd name="T12" fmla="*/ 207 w 721"/>
                <a:gd name="T13" fmla="*/ 641 h 673"/>
                <a:gd name="T14" fmla="*/ 193 w 721"/>
                <a:gd name="T15" fmla="*/ 630 h 673"/>
                <a:gd name="T16" fmla="*/ 199 w 721"/>
                <a:gd name="T17" fmla="*/ 608 h 673"/>
                <a:gd name="T18" fmla="*/ 266 w 721"/>
                <a:gd name="T19" fmla="*/ 339 h 673"/>
                <a:gd name="T20" fmla="*/ 364 w 721"/>
                <a:gd name="T21" fmla="*/ 339 h 673"/>
                <a:gd name="T22" fmla="*/ 448 w 721"/>
                <a:gd name="T23" fmla="*/ 384 h 673"/>
                <a:gd name="T24" fmla="*/ 440 w 721"/>
                <a:gd name="T25" fmla="*/ 431 h 673"/>
                <a:gd name="T26" fmla="*/ 437 w 721"/>
                <a:gd name="T27" fmla="*/ 442 h 673"/>
                <a:gd name="T28" fmla="*/ 451 w 721"/>
                <a:gd name="T29" fmla="*/ 454 h 673"/>
                <a:gd name="T30" fmla="*/ 465 w 721"/>
                <a:gd name="T31" fmla="*/ 434 h 673"/>
                <a:gd name="T32" fmla="*/ 521 w 721"/>
                <a:gd name="T33" fmla="*/ 202 h 673"/>
                <a:gd name="T34" fmla="*/ 510 w 721"/>
                <a:gd name="T35" fmla="*/ 190 h 673"/>
                <a:gd name="T36" fmla="*/ 496 w 721"/>
                <a:gd name="T37" fmla="*/ 210 h 673"/>
                <a:gd name="T38" fmla="*/ 367 w 721"/>
                <a:gd name="T39" fmla="*/ 308 h 673"/>
                <a:gd name="T40" fmla="*/ 274 w 721"/>
                <a:gd name="T41" fmla="*/ 308 h 673"/>
                <a:gd name="T42" fmla="*/ 333 w 721"/>
                <a:gd name="T43" fmla="*/ 70 h 673"/>
                <a:gd name="T44" fmla="*/ 386 w 721"/>
                <a:gd name="T45" fmla="*/ 31 h 673"/>
                <a:gd name="T46" fmla="*/ 526 w 721"/>
                <a:gd name="T47" fmla="*/ 31 h 673"/>
                <a:gd name="T48" fmla="*/ 675 w 721"/>
                <a:gd name="T49" fmla="*/ 140 h 673"/>
                <a:gd name="T50" fmla="*/ 672 w 721"/>
                <a:gd name="T51" fmla="*/ 193 h 673"/>
                <a:gd name="T52" fmla="*/ 672 w 721"/>
                <a:gd name="T53" fmla="*/ 210 h 673"/>
                <a:gd name="T54" fmla="*/ 683 w 721"/>
                <a:gd name="T55" fmla="*/ 221 h 673"/>
                <a:gd name="T56" fmla="*/ 697 w 721"/>
                <a:gd name="T57" fmla="*/ 199 h 673"/>
                <a:gd name="T58" fmla="*/ 717 w 721"/>
                <a:gd name="T59" fmla="*/ 28 h 673"/>
                <a:gd name="T60" fmla="*/ 689 w 721"/>
                <a:gd name="T61" fmla="*/ 0 h 673"/>
                <a:gd name="T62" fmla="*/ 190 w 721"/>
                <a:gd name="T63" fmla="*/ 0 h 673"/>
                <a:gd name="T64" fmla="*/ 162 w 721"/>
                <a:gd name="T65" fmla="*/ 20 h 673"/>
                <a:gd name="T66" fmla="*/ 188 w 721"/>
                <a:gd name="T67" fmla="*/ 31 h 673"/>
                <a:gd name="T68" fmla="*/ 252 w 721"/>
                <a:gd name="T69" fmla="*/ 48 h 673"/>
                <a:gd name="T70" fmla="*/ 249 w 721"/>
                <a:gd name="T71" fmla="*/ 73 h 673"/>
                <a:gd name="T72" fmla="*/ 118 w 721"/>
                <a:gd name="T73" fmla="*/ 594 h 673"/>
                <a:gd name="T74" fmla="*/ 28 w 721"/>
                <a:gd name="T75" fmla="*/ 641 h 673"/>
                <a:gd name="T76" fmla="*/ 0 w 721"/>
                <a:gd name="T77" fmla="*/ 661 h 673"/>
                <a:gd name="T78" fmla="*/ 28 w 721"/>
                <a:gd name="T79" fmla="*/ 672 h 673"/>
                <a:gd name="T80" fmla="*/ 540 w 721"/>
                <a:gd name="T81" fmla="*/ 672 h 673"/>
                <a:gd name="T82" fmla="*/ 571 w 721"/>
                <a:gd name="T83" fmla="*/ 655 h 673"/>
                <a:gd name="T84" fmla="*/ 661 w 721"/>
                <a:gd name="T85" fmla="*/ 44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1" h="673">
                  <a:moveTo>
                    <a:pt x="661" y="442"/>
                  </a:moveTo>
                  <a:cubicBezTo>
                    <a:pt x="664" y="437"/>
                    <a:pt x="666" y="431"/>
                    <a:pt x="666" y="428"/>
                  </a:cubicBezTo>
                  <a:cubicBezTo>
                    <a:pt x="666" y="426"/>
                    <a:pt x="666" y="417"/>
                    <a:pt x="655" y="417"/>
                  </a:cubicBezTo>
                  <a:cubicBezTo>
                    <a:pt x="647" y="417"/>
                    <a:pt x="644" y="423"/>
                    <a:pt x="641" y="428"/>
                  </a:cubicBezTo>
                  <a:cubicBezTo>
                    <a:pt x="577" y="574"/>
                    <a:pt x="540" y="641"/>
                    <a:pt x="372" y="641"/>
                  </a:cubicBezTo>
                  <a:lnTo>
                    <a:pt x="230" y="641"/>
                  </a:lnTo>
                  <a:cubicBezTo>
                    <a:pt x="216" y="641"/>
                    <a:pt x="213" y="641"/>
                    <a:pt x="207" y="641"/>
                  </a:cubicBezTo>
                  <a:cubicBezTo>
                    <a:pt x="196" y="638"/>
                    <a:pt x="193" y="638"/>
                    <a:pt x="193" y="630"/>
                  </a:cubicBezTo>
                  <a:cubicBezTo>
                    <a:pt x="193" y="627"/>
                    <a:pt x="193" y="624"/>
                    <a:pt x="199" y="608"/>
                  </a:cubicBezTo>
                  <a:lnTo>
                    <a:pt x="266" y="339"/>
                  </a:lnTo>
                  <a:lnTo>
                    <a:pt x="364" y="339"/>
                  </a:lnTo>
                  <a:cubicBezTo>
                    <a:pt x="448" y="339"/>
                    <a:pt x="448" y="358"/>
                    <a:pt x="448" y="384"/>
                  </a:cubicBezTo>
                  <a:cubicBezTo>
                    <a:pt x="448" y="389"/>
                    <a:pt x="448" y="403"/>
                    <a:pt x="440" y="431"/>
                  </a:cubicBezTo>
                  <a:cubicBezTo>
                    <a:pt x="440" y="437"/>
                    <a:pt x="437" y="440"/>
                    <a:pt x="437" y="442"/>
                  </a:cubicBezTo>
                  <a:cubicBezTo>
                    <a:pt x="437" y="448"/>
                    <a:pt x="442" y="454"/>
                    <a:pt x="451" y="454"/>
                  </a:cubicBezTo>
                  <a:cubicBezTo>
                    <a:pt x="459" y="454"/>
                    <a:pt x="462" y="448"/>
                    <a:pt x="465" y="434"/>
                  </a:cubicBezTo>
                  <a:lnTo>
                    <a:pt x="521" y="202"/>
                  </a:lnTo>
                  <a:cubicBezTo>
                    <a:pt x="521" y="196"/>
                    <a:pt x="518" y="190"/>
                    <a:pt x="510" y="190"/>
                  </a:cubicBezTo>
                  <a:cubicBezTo>
                    <a:pt x="501" y="190"/>
                    <a:pt x="498" y="199"/>
                    <a:pt x="496" y="210"/>
                  </a:cubicBezTo>
                  <a:cubicBezTo>
                    <a:pt x="476" y="286"/>
                    <a:pt x="456" y="308"/>
                    <a:pt x="367" y="308"/>
                  </a:cubicBezTo>
                  <a:lnTo>
                    <a:pt x="274" y="308"/>
                  </a:lnTo>
                  <a:lnTo>
                    <a:pt x="333" y="70"/>
                  </a:lnTo>
                  <a:cubicBezTo>
                    <a:pt x="342" y="34"/>
                    <a:pt x="342" y="31"/>
                    <a:pt x="386" y="31"/>
                  </a:cubicBezTo>
                  <a:lnTo>
                    <a:pt x="526" y="31"/>
                  </a:lnTo>
                  <a:cubicBezTo>
                    <a:pt x="647" y="31"/>
                    <a:pt x="675" y="59"/>
                    <a:pt x="675" y="140"/>
                  </a:cubicBezTo>
                  <a:cubicBezTo>
                    <a:pt x="675" y="165"/>
                    <a:pt x="675" y="165"/>
                    <a:pt x="672" y="193"/>
                  </a:cubicBezTo>
                  <a:cubicBezTo>
                    <a:pt x="672" y="199"/>
                    <a:pt x="672" y="204"/>
                    <a:pt x="672" y="210"/>
                  </a:cubicBezTo>
                  <a:cubicBezTo>
                    <a:pt x="672" y="216"/>
                    <a:pt x="675" y="221"/>
                    <a:pt x="683" y="221"/>
                  </a:cubicBezTo>
                  <a:cubicBezTo>
                    <a:pt x="694" y="221"/>
                    <a:pt x="694" y="216"/>
                    <a:pt x="697" y="199"/>
                  </a:cubicBezTo>
                  <a:lnTo>
                    <a:pt x="717" y="28"/>
                  </a:lnTo>
                  <a:cubicBezTo>
                    <a:pt x="720" y="0"/>
                    <a:pt x="714" y="0"/>
                    <a:pt x="689" y="0"/>
                  </a:cubicBezTo>
                  <a:lnTo>
                    <a:pt x="190" y="0"/>
                  </a:lnTo>
                  <a:cubicBezTo>
                    <a:pt x="171" y="0"/>
                    <a:pt x="162" y="0"/>
                    <a:pt x="162" y="20"/>
                  </a:cubicBezTo>
                  <a:cubicBezTo>
                    <a:pt x="162" y="31"/>
                    <a:pt x="171" y="31"/>
                    <a:pt x="188" y="31"/>
                  </a:cubicBezTo>
                  <a:cubicBezTo>
                    <a:pt x="224" y="31"/>
                    <a:pt x="252" y="31"/>
                    <a:pt x="252" y="48"/>
                  </a:cubicBezTo>
                  <a:cubicBezTo>
                    <a:pt x="252" y="53"/>
                    <a:pt x="252" y="53"/>
                    <a:pt x="249" y="73"/>
                  </a:cubicBezTo>
                  <a:lnTo>
                    <a:pt x="118" y="594"/>
                  </a:lnTo>
                  <a:cubicBezTo>
                    <a:pt x="106" y="633"/>
                    <a:pt x="106" y="641"/>
                    <a:pt x="28" y="641"/>
                  </a:cubicBezTo>
                  <a:cubicBezTo>
                    <a:pt x="11" y="641"/>
                    <a:pt x="0" y="641"/>
                    <a:pt x="0" y="661"/>
                  </a:cubicBezTo>
                  <a:cubicBezTo>
                    <a:pt x="0" y="672"/>
                    <a:pt x="8" y="672"/>
                    <a:pt x="28" y="672"/>
                  </a:cubicBezTo>
                  <a:lnTo>
                    <a:pt x="540" y="672"/>
                  </a:lnTo>
                  <a:cubicBezTo>
                    <a:pt x="563" y="672"/>
                    <a:pt x="563" y="672"/>
                    <a:pt x="571" y="655"/>
                  </a:cubicBezTo>
                  <a:lnTo>
                    <a:pt x="661" y="44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4" name="Freeform 80"/>
            <p:cNvSpPr>
              <a:spLocks noChangeArrowheads="1"/>
            </p:cNvSpPr>
            <p:nvPr/>
          </p:nvSpPr>
          <p:spPr bwMode="auto">
            <a:xfrm>
              <a:off x="3644" y="3697"/>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5" name="Freeform 81"/>
            <p:cNvSpPr>
              <a:spLocks noChangeArrowheads="1"/>
            </p:cNvSpPr>
            <p:nvPr/>
          </p:nvSpPr>
          <p:spPr bwMode="auto">
            <a:xfrm>
              <a:off x="3753" y="3651"/>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6" name="Freeform 82"/>
            <p:cNvSpPr>
              <a:spLocks noChangeArrowheads="1"/>
            </p:cNvSpPr>
            <p:nvPr/>
          </p:nvSpPr>
          <p:spPr bwMode="auto">
            <a:xfrm>
              <a:off x="3718" y="3707"/>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4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4"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4"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3"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7" name="Freeform 83"/>
            <p:cNvSpPr>
              <a:spLocks noChangeArrowheads="1"/>
            </p:cNvSpPr>
            <p:nvPr/>
          </p:nvSpPr>
          <p:spPr bwMode="auto">
            <a:xfrm>
              <a:off x="3832" y="3697"/>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8" name="Freeform 84"/>
            <p:cNvSpPr>
              <a:spLocks noChangeArrowheads="1"/>
            </p:cNvSpPr>
            <p:nvPr/>
          </p:nvSpPr>
          <p:spPr bwMode="auto">
            <a:xfrm>
              <a:off x="3919" y="3697"/>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6229" name="Freeform 85"/>
            <p:cNvSpPr>
              <a:spLocks noChangeArrowheads="1"/>
            </p:cNvSpPr>
            <p:nvPr/>
          </p:nvSpPr>
          <p:spPr bwMode="auto">
            <a:xfrm>
              <a:off x="4003" y="3680"/>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spTree>
    <p:extLst>
      <p:ext uri="{BB962C8B-B14F-4D97-AF65-F5344CB8AC3E}">
        <p14:creationId xmlns:p14="http://schemas.microsoft.com/office/powerpoint/2010/main" val="1901714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5.4 MSE = Bias</a:t>
            </a:r>
            <a:r>
              <a:rPr lang="en-GB" altLang="en-US" sz="2540" baseline="33000">
                <a:ea typeface="DejaVu Sans" charset="0"/>
                <a:cs typeface="DejaVu Sans" charset="0"/>
              </a:rPr>
              <a:t>2</a:t>
            </a:r>
            <a:r>
              <a:rPr lang="en-GB" altLang="en-US" sz="2540">
                <a:ea typeface="DejaVu Sans" charset="0"/>
                <a:cs typeface="DejaVu Sans" charset="0"/>
              </a:rPr>
              <a:t> + Variance</a:t>
            </a:r>
          </a:p>
        </p:txBody>
      </p:sp>
      <p:sp>
        <p:nvSpPr>
          <p:cNvPr id="7170" name="Rectangle 2"/>
          <p:cNvSpPr>
            <a:spLocks noChangeArrowheads="1"/>
          </p:cNvSpPr>
          <p:nvPr/>
        </p:nvSpPr>
        <p:spPr bwMode="auto">
          <a:xfrm>
            <a:off x="1752505" y="1817471"/>
            <a:ext cx="8164217" cy="2155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a:ea typeface="DejaVu Sans" charset="0"/>
                <a:cs typeface="DejaVu Sans" charset="0"/>
              </a:rPr>
              <a:t>Defnintion MSE :</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Estimator Bias tends to decrease with capacity</a:t>
            </a:r>
          </a:p>
          <a:p>
            <a:pPr>
              <a:lnSpc>
                <a:spcPct val="100000"/>
              </a:lnSpc>
              <a:buSzPct val="45000"/>
              <a:buFont typeface="Wingdings" panose="05000000000000000000" pitchFamily="2" charset="2"/>
              <a:buChar char=""/>
            </a:pPr>
            <a:r>
              <a:rPr lang="en-GB" altLang="en-US" sz="1633">
                <a:ea typeface="DejaVu Sans" charset="0"/>
                <a:cs typeface="DejaVu Sans" charset="0"/>
              </a:rPr>
              <a:t>Estimator Variance tends to </a:t>
            </a:r>
            <a:r>
              <a:rPr lang="en-GB" altLang="en-US" sz="1633" i="1">
                <a:ea typeface="DejaVu Sans" charset="0"/>
                <a:cs typeface="DejaVu Sans" charset="0"/>
              </a:rPr>
              <a:t>increase </a:t>
            </a:r>
            <a:r>
              <a:rPr lang="en-GB" altLang="en-US" sz="1633">
                <a:ea typeface="DejaVu Sans" charset="0"/>
                <a:cs typeface="DejaVu Sans" charset="0"/>
              </a:rPr>
              <a:t>with capacity</a:t>
            </a:r>
          </a:p>
        </p:txBody>
      </p:sp>
      <p:grpSp>
        <p:nvGrpSpPr>
          <p:cNvPr id="7171" name="Group 3"/>
          <p:cNvGrpSpPr>
            <a:grpSpLocks/>
          </p:cNvGrpSpPr>
          <p:nvPr/>
        </p:nvGrpSpPr>
        <p:grpSpPr bwMode="auto">
          <a:xfrm>
            <a:off x="4560800" y="1765626"/>
            <a:ext cx="2883183" cy="387401"/>
            <a:chOff x="2109" y="1226"/>
            <a:chExt cx="2002" cy="269"/>
          </a:xfrm>
        </p:grpSpPr>
        <p:sp>
          <p:nvSpPr>
            <p:cNvPr id="7172" name="Freeform 4"/>
            <p:cNvSpPr>
              <a:spLocks noChangeArrowheads="1"/>
            </p:cNvSpPr>
            <p:nvPr/>
          </p:nvSpPr>
          <p:spPr bwMode="auto">
            <a:xfrm>
              <a:off x="2109" y="1226"/>
              <a:ext cx="2002" cy="268"/>
            </a:xfrm>
            <a:custGeom>
              <a:avLst/>
              <a:gdLst>
                <a:gd name="T0" fmla="*/ 4416 w 8832"/>
                <a:gd name="T1" fmla="*/ 1187 h 1188"/>
                <a:gd name="T2" fmla="*/ 0 w 8832"/>
                <a:gd name="T3" fmla="*/ 1187 h 1188"/>
                <a:gd name="T4" fmla="*/ 0 w 8832"/>
                <a:gd name="T5" fmla="*/ 0 h 1188"/>
                <a:gd name="T6" fmla="*/ 8831 w 8832"/>
                <a:gd name="T7" fmla="*/ 0 h 1188"/>
                <a:gd name="T8" fmla="*/ 8831 w 8832"/>
                <a:gd name="T9" fmla="*/ 1187 h 1188"/>
                <a:gd name="T10" fmla="*/ 4416 w 8832"/>
                <a:gd name="T11" fmla="*/ 1187 h 1188"/>
              </a:gdLst>
              <a:ahLst/>
              <a:cxnLst>
                <a:cxn ang="0">
                  <a:pos x="T0" y="T1"/>
                </a:cxn>
                <a:cxn ang="0">
                  <a:pos x="T2" y="T3"/>
                </a:cxn>
                <a:cxn ang="0">
                  <a:pos x="T4" y="T5"/>
                </a:cxn>
                <a:cxn ang="0">
                  <a:pos x="T6" y="T7"/>
                </a:cxn>
                <a:cxn ang="0">
                  <a:pos x="T8" y="T9"/>
                </a:cxn>
                <a:cxn ang="0">
                  <a:pos x="T10" y="T11"/>
                </a:cxn>
              </a:cxnLst>
              <a:rect l="0" t="0" r="r" b="b"/>
              <a:pathLst>
                <a:path w="8832" h="1188">
                  <a:moveTo>
                    <a:pt x="4416" y="1187"/>
                  </a:moveTo>
                  <a:lnTo>
                    <a:pt x="0" y="1187"/>
                  </a:lnTo>
                  <a:lnTo>
                    <a:pt x="0" y="0"/>
                  </a:lnTo>
                  <a:lnTo>
                    <a:pt x="8831" y="0"/>
                  </a:lnTo>
                  <a:lnTo>
                    <a:pt x="8831" y="1187"/>
                  </a:lnTo>
                  <a:lnTo>
                    <a:pt x="4416" y="1187"/>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73" name="Freeform 5"/>
            <p:cNvSpPr>
              <a:spLocks noChangeArrowheads="1"/>
            </p:cNvSpPr>
            <p:nvPr/>
          </p:nvSpPr>
          <p:spPr bwMode="auto">
            <a:xfrm>
              <a:off x="2117" y="1287"/>
              <a:ext cx="188" cy="152"/>
            </a:xfrm>
            <a:custGeom>
              <a:avLst/>
              <a:gdLst>
                <a:gd name="T0" fmla="*/ 202 w 833"/>
                <a:gd name="T1" fmla="*/ 22 h 676"/>
                <a:gd name="T2" fmla="*/ 168 w 833"/>
                <a:gd name="T3" fmla="*/ 0 h 676"/>
                <a:gd name="T4" fmla="*/ 0 w 833"/>
                <a:gd name="T5" fmla="*/ 0 h 676"/>
                <a:gd name="T6" fmla="*/ 0 w 833"/>
                <a:gd name="T7" fmla="*/ 31 h 676"/>
                <a:gd name="T8" fmla="*/ 22 w 833"/>
                <a:gd name="T9" fmla="*/ 31 h 676"/>
                <a:gd name="T10" fmla="*/ 101 w 833"/>
                <a:gd name="T11" fmla="*/ 78 h 676"/>
                <a:gd name="T12" fmla="*/ 101 w 833"/>
                <a:gd name="T13" fmla="*/ 571 h 676"/>
                <a:gd name="T14" fmla="*/ 0 w 833"/>
                <a:gd name="T15" fmla="*/ 644 h 676"/>
                <a:gd name="T16" fmla="*/ 0 w 833"/>
                <a:gd name="T17" fmla="*/ 675 h 676"/>
                <a:gd name="T18" fmla="*/ 115 w 833"/>
                <a:gd name="T19" fmla="*/ 672 h 676"/>
                <a:gd name="T20" fmla="*/ 232 w 833"/>
                <a:gd name="T21" fmla="*/ 675 h 676"/>
                <a:gd name="T22" fmla="*/ 232 w 833"/>
                <a:gd name="T23" fmla="*/ 644 h 676"/>
                <a:gd name="T24" fmla="*/ 129 w 833"/>
                <a:gd name="T25" fmla="*/ 571 h 676"/>
                <a:gd name="T26" fmla="*/ 129 w 833"/>
                <a:gd name="T27" fmla="*/ 39 h 676"/>
                <a:gd name="T28" fmla="*/ 132 w 833"/>
                <a:gd name="T29" fmla="*/ 39 h 676"/>
                <a:gd name="T30" fmla="*/ 370 w 833"/>
                <a:gd name="T31" fmla="*/ 652 h 676"/>
                <a:gd name="T32" fmla="*/ 389 w 833"/>
                <a:gd name="T33" fmla="*/ 675 h 676"/>
                <a:gd name="T34" fmla="*/ 406 w 833"/>
                <a:gd name="T35" fmla="*/ 655 h 676"/>
                <a:gd name="T36" fmla="*/ 650 w 833"/>
                <a:gd name="T37" fmla="*/ 31 h 676"/>
                <a:gd name="T38" fmla="*/ 650 w 833"/>
                <a:gd name="T39" fmla="*/ 599 h 676"/>
                <a:gd name="T40" fmla="*/ 571 w 833"/>
                <a:gd name="T41" fmla="*/ 644 h 676"/>
                <a:gd name="T42" fmla="*/ 549 w 833"/>
                <a:gd name="T43" fmla="*/ 644 h 676"/>
                <a:gd name="T44" fmla="*/ 549 w 833"/>
                <a:gd name="T45" fmla="*/ 675 h 676"/>
                <a:gd name="T46" fmla="*/ 692 w 833"/>
                <a:gd name="T47" fmla="*/ 672 h 676"/>
                <a:gd name="T48" fmla="*/ 832 w 833"/>
                <a:gd name="T49" fmla="*/ 675 h 676"/>
                <a:gd name="T50" fmla="*/ 832 w 833"/>
                <a:gd name="T51" fmla="*/ 644 h 676"/>
                <a:gd name="T52" fmla="*/ 806 w 833"/>
                <a:gd name="T53" fmla="*/ 644 h 676"/>
                <a:gd name="T54" fmla="*/ 731 w 833"/>
                <a:gd name="T55" fmla="*/ 599 h 676"/>
                <a:gd name="T56" fmla="*/ 731 w 833"/>
                <a:gd name="T57" fmla="*/ 78 h 676"/>
                <a:gd name="T58" fmla="*/ 806 w 833"/>
                <a:gd name="T59" fmla="*/ 31 h 676"/>
                <a:gd name="T60" fmla="*/ 832 w 833"/>
                <a:gd name="T61" fmla="*/ 31 h 676"/>
                <a:gd name="T62" fmla="*/ 832 w 833"/>
                <a:gd name="T63" fmla="*/ 0 h 676"/>
                <a:gd name="T64" fmla="*/ 664 w 833"/>
                <a:gd name="T65" fmla="*/ 0 h 676"/>
                <a:gd name="T66" fmla="*/ 633 w 833"/>
                <a:gd name="T67" fmla="*/ 20 h 676"/>
                <a:gd name="T68" fmla="*/ 414 w 833"/>
                <a:gd name="T69" fmla="*/ 574 h 676"/>
                <a:gd name="T70" fmla="*/ 202 w 833"/>
                <a:gd name="T71" fmla="*/ 2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3" h="676">
                  <a:moveTo>
                    <a:pt x="202" y="22"/>
                  </a:moveTo>
                  <a:cubicBezTo>
                    <a:pt x="193" y="0"/>
                    <a:pt x="190" y="0"/>
                    <a:pt x="168" y="0"/>
                  </a:cubicBezTo>
                  <a:lnTo>
                    <a:pt x="0" y="0"/>
                  </a:lnTo>
                  <a:lnTo>
                    <a:pt x="0" y="31"/>
                  </a:lnTo>
                  <a:lnTo>
                    <a:pt x="22" y="31"/>
                  </a:lnTo>
                  <a:cubicBezTo>
                    <a:pt x="101" y="31"/>
                    <a:pt x="101" y="42"/>
                    <a:pt x="101" y="78"/>
                  </a:cubicBezTo>
                  <a:lnTo>
                    <a:pt x="101" y="571"/>
                  </a:lnTo>
                  <a:cubicBezTo>
                    <a:pt x="101" y="599"/>
                    <a:pt x="101" y="644"/>
                    <a:pt x="0" y="644"/>
                  </a:cubicBezTo>
                  <a:lnTo>
                    <a:pt x="0" y="675"/>
                  </a:lnTo>
                  <a:cubicBezTo>
                    <a:pt x="34" y="675"/>
                    <a:pt x="84" y="672"/>
                    <a:pt x="115" y="672"/>
                  </a:cubicBezTo>
                  <a:cubicBezTo>
                    <a:pt x="148" y="672"/>
                    <a:pt x="196" y="675"/>
                    <a:pt x="232" y="675"/>
                  </a:cubicBezTo>
                  <a:lnTo>
                    <a:pt x="232" y="644"/>
                  </a:lnTo>
                  <a:cubicBezTo>
                    <a:pt x="129" y="644"/>
                    <a:pt x="129" y="599"/>
                    <a:pt x="129" y="571"/>
                  </a:cubicBezTo>
                  <a:lnTo>
                    <a:pt x="129" y="39"/>
                  </a:lnTo>
                  <a:lnTo>
                    <a:pt x="132" y="39"/>
                  </a:lnTo>
                  <a:lnTo>
                    <a:pt x="370" y="652"/>
                  </a:lnTo>
                  <a:cubicBezTo>
                    <a:pt x="372" y="666"/>
                    <a:pt x="378" y="675"/>
                    <a:pt x="389" y="675"/>
                  </a:cubicBezTo>
                  <a:cubicBezTo>
                    <a:pt x="398" y="675"/>
                    <a:pt x="403" y="666"/>
                    <a:pt x="406" y="655"/>
                  </a:cubicBezTo>
                  <a:lnTo>
                    <a:pt x="650" y="31"/>
                  </a:lnTo>
                  <a:lnTo>
                    <a:pt x="650" y="599"/>
                  </a:lnTo>
                  <a:cubicBezTo>
                    <a:pt x="650" y="633"/>
                    <a:pt x="647" y="644"/>
                    <a:pt x="571" y="644"/>
                  </a:cubicBezTo>
                  <a:lnTo>
                    <a:pt x="549" y="644"/>
                  </a:lnTo>
                  <a:lnTo>
                    <a:pt x="549" y="675"/>
                  </a:lnTo>
                  <a:cubicBezTo>
                    <a:pt x="585" y="672"/>
                    <a:pt x="652" y="672"/>
                    <a:pt x="692" y="672"/>
                  </a:cubicBezTo>
                  <a:cubicBezTo>
                    <a:pt x="728" y="672"/>
                    <a:pt x="795" y="672"/>
                    <a:pt x="832" y="675"/>
                  </a:cubicBezTo>
                  <a:lnTo>
                    <a:pt x="832" y="644"/>
                  </a:lnTo>
                  <a:lnTo>
                    <a:pt x="806" y="644"/>
                  </a:lnTo>
                  <a:cubicBezTo>
                    <a:pt x="731" y="644"/>
                    <a:pt x="731" y="633"/>
                    <a:pt x="731" y="599"/>
                  </a:cubicBezTo>
                  <a:lnTo>
                    <a:pt x="731" y="78"/>
                  </a:lnTo>
                  <a:cubicBezTo>
                    <a:pt x="731" y="42"/>
                    <a:pt x="731" y="31"/>
                    <a:pt x="806" y="31"/>
                  </a:cubicBezTo>
                  <a:lnTo>
                    <a:pt x="832" y="31"/>
                  </a:lnTo>
                  <a:lnTo>
                    <a:pt x="832" y="0"/>
                  </a:lnTo>
                  <a:lnTo>
                    <a:pt x="664" y="0"/>
                  </a:lnTo>
                  <a:cubicBezTo>
                    <a:pt x="638" y="0"/>
                    <a:pt x="638" y="0"/>
                    <a:pt x="633" y="20"/>
                  </a:cubicBezTo>
                  <a:lnTo>
                    <a:pt x="414" y="574"/>
                  </a:lnTo>
                  <a:lnTo>
                    <a:pt x="202" y="2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74" name="Freeform 6"/>
            <p:cNvSpPr>
              <a:spLocks noChangeArrowheads="1"/>
            </p:cNvSpPr>
            <p:nvPr/>
          </p:nvSpPr>
          <p:spPr bwMode="auto">
            <a:xfrm>
              <a:off x="2326" y="1282"/>
              <a:ext cx="99" cy="163"/>
            </a:xfrm>
            <a:custGeom>
              <a:avLst/>
              <a:gdLst>
                <a:gd name="T0" fmla="*/ 291 w 441"/>
                <a:gd name="T1" fmla="*/ 314 h 721"/>
                <a:gd name="T2" fmla="*/ 162 w 441"/>
                <a:gd name="T3" fmla="*/ 283 h 721"/>
                <a:gd name="T4" fmla="*/ 64 w 441"/>
                <a:gd name="T5" fmla="*/ 157 h 721"/>
                <a:gd name="T6" fmla="*/ 193 w 441"/>
                <a:gd name="T7" fmla="*/ 28 h 721"/>
                <a:gd name="T8" fmla="*/ 386 w 441"/>
                <a:gd name="T9" fmla="*/ 235 h 721"/>
                <a:gd name="T10" fmla="*/ 400 w 441"/>
                <a:gd name="T11" fmla="*/ 246 h 721"/>
                <a:gd name="T12" fmla="*/ 412 w 441"/>
                <a:gd name="T13" fmla="*/ 221 h 721"/>
                <a:gd name="T14" fmla="*/ 412 w 441"/>
                <a:gd name="T15" fmla="*/ 22 h 721"/>
                <a:gd name="T16" fmla="*/ 400 w 441"/>
                <a:gd name="T17" fmla="*/ 0 h 721"/>
                <a:gd name="T18" fmla="*/ 386 w 441"/>
                <a:gd name="T19" fmla="*/ 14 h 721"/>
                <a:gd name="T20" fmla="*/ 353 w 441"/>
                <a:gd name="T21" fmla="*/ 70 h 721"/>
                <a:gd name="T22" fmla="*/ 193 w 441"/>
                <a:gd name="T23" fmla="*/ 0 h 721"/>
                <a:gd name="T24" fmla="*/ 0 w 441"/>
                <a:gd name="T25" fmla="*/ 190 h 721"/>
                <a:gd name="T26" fmla="*/ 129 w 441"/>
                <a:gd name="T27" fmla="*/ 372 h 721"/>
                <a:gd name="T28" fmla="*/ 260 w 441"/>
                <a:gd name="T29" fmla="*/ 406 h 721"/>
                <a:gd name="T30" fmla="*/ 344 w 441"/>
                <a:gd name="T31" fmla="*/ 456 h 721"/>
                <a:gd name="T32" fmla="*/ 375 w 441"/>
                <a:gd name="T33" fmla="*/ 546 h 721"/>
                <a:gd name="T34" fmla="*/ 244 w 441"/>
                <a:gd name="T35" fmla="*/ 689 h 721"/>
                <a:gd name="T36" fmla="*/ 87 w 441"/>
                <a:gd name="T37" fmla="*/ 636 h 721"/>
                <a:gd name="T38" fmla="*/ 25 w 441"/>
                <a:gd name="T39" fmla="*/ 482 h 721"/>
                <a:gd name="T40" fmla="*/ 14 w 441"/>
                <a:gd name="T41" fmla="*/ 473 h 721"/>
                <a:gd name="T42" fmla="*/ 0 w 441"/>
                <a:gd name="T43" fmla="*/ 496 h 721"/>
                <a:gd name="T44" fmla="*/ 0 w 441"/>
                <a:gd name="T45" fmla="*/ 694 h 721"/>
                <a:gd name="T46" fmla="*/ 11 w 441"/>
                <a:gd name="T47" fmla="*/ 720 h 721"/>
                <a:gd name="T48" fmla="*/ 25 w 441"/>
                <a:gd name="T49" fmla="*/ 706 h 721"/>
                <a:gd name="T50" fmla="*/ 62 w 441"/>
                <a:gd name="T51" fmla="*/ 650 h 721"/>
                <a:gd name="T52" fmla="*/ 244 w 441"/>
                <a:gd name="T53" fmla="*/ 720 h 721"/>
                <a:gd name="T54" fmla="*/ 440 w 441"/>
                <a:gd name="T55" fmla="*/ 512 h 721"/>
                <a:gd name="T56" fmla="*/ 291 w 441"/>
                <a:gd name="T57" fmla="*/ 31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1" h="721">
                  <a:moveTo>
                    <a:pt x="291" y="314"/>
                  </a:moveTo>
                  <a:lnTo>
                    <a:pt x="162" y="283"/>
                  </a:lnTo>
                  <a:cubicBezTo>
                    <a:pt x="101" y="269"/>
                    <a:pt x="64" y="216"/>
                    <a:pt x="64" y="157"/>
                  </a:cubicBezTo>
                  <a:cubicBezTo>
                    <a:pt x="64" y="87"/>
                    <a:pt x="118" y="28"/>
                    <a:pt x="193" y="28"/>
                  </a:cubicBezTo>
                  <a:cubicBezTo>
                    <a:pt x="358" y="28"/>
                    <a:pt x="381" y="190"/>
                    <a:pt x="386" y="235"/>
                  </a:cubicBezTo>
                  <a:cubicBezTo>
                    <a:pt x="389" y="241"/>
                    <a:pt x="389" y="246"/>
                    <a:pt x="400" y="246"/>
                  </a:cubicBezTo>
                  <a:cubicBezTo>
                    <a:pt x="412" y="246"/>
                    <a:pt x="412" y="241"/>
                    <a:pt x="412" y="221"/>
                  </a:cubicBezTo>
                  <a:lnTo>
                    <a:pt x="412" y="22"/>
                  </a:lnTo>
                  <a:cubicBezTo>
                    <a:pt x="412" y="6"/>
                    <a:pt x="412" y="0"/>
                    <a:pt x="400" y="0"/>
                  </a:cubicBezTo>
                  <a:cubicBezTo>
                    <a:pt x="395" y="0"/>
                    <a:pt x="392" y="0"/>
                    <a:pt x="386" y="14"/>
                  </a:cubicBezTo>
                  <a:lnTo>
                    <a:pt x="353" y="70"/>
                  </a:lnTo>
                  <a:cubicBezTo>
                    <a:pt x="322" y="39"/>
                    <a:pt x="280" y="0"/>
                    <a:pt x="193" y="0"/>
                  </a:cubicBezTo>
                  <a:cubicBezTo>
                    <a:pt x="84" y="0"/>
                    <a:pt x="0" y="87"/>
                    <a:pt x="0" y="190"/>
                  </a:cubicBezTo>
                  <a:cubicBezTo>
                    <a:pt x="0" y="274"/>
                    <a:pt x="53" y="344"/>
                    <a:pt x="129" y="372"/>
                  </a:cubicBezTo>
                  <a:cubicBezTo>
                    <a:pt x="140" y="375"/>
                    <a:pt x="190" y="389"/>
                    <a:pt x="260" y="406"/>
                  </a:cubicBezTo>
                  <a:cubicBezTo>
                    <a:pt x="288" y="412"/>
                    <a:pt x="316" y="420"/>
                    <a:pt x="344" y="456"/>
                  </a:cubicBezTo>
                  <a:cubicBezTo>
                    <a:pt x="367" y="482"/>
                    <a:pt x="375" y="512"/>
                    <a:pt x="375" y="546"/>
                  </a:cubicBezTo>
                  <a:cubicBezTo>
                    <a:pt x="375" y="616"/>
                    <a:pt x="325" y="689"/>
                    <a:pt x="244" y="689"/>
                  </a:cubicBezTo>
                  <a:cubicBezTo>
                    <a:pt x="213" y="689"/>
                    <a:pt x="140" y="683"/>
                    <a:pt x="87" y="636"/>
                  </a:cubicBezTo>
                  <a:cubicBezTo>
                    <a:pt x="28" y="580"/>
                    <a:pt x="25" y="518"/>
                    <a:pt x="25" y="482"/>
                  </a:cubicBezTo>
                  <a:cubicBezTo>
                    <a:pt x="22" y="473"/>
                    <a:pt x="17" y="473"/>
                    <a:pt x="14" y="473"/>
                  </a:cubicBezTo>
                  <a:cubicBezTo>
                    <a:pt x="0" y="473"/>
                    <a:pt x="0" y="479"/>
                    <a:pt x="0" y="496"/>
                  </a:cubicBezTo>
                  <a:lnTo>
                    <a:pt x="0" y="694"/>
                  </a:lnTo>
                  <a:cubicBezTo>
                    <a:pt x="0" y="711"/>
                    <a:pt x="0" y="720"/>
                    <a:pt x="11" y="720"/>
                  </a:cubicBezTo>
                  <a:cubicBezTo>
                    <a:pt x="17" y="720"/>
                    <a:pt x="20" y="717"/>
                    <a:pt x="25" y="706"/>
                  </a:cubicBezTo>
                  <a:cubicBezTo>
                    <a:pt x="25" y="706"/>
                    <a:pt x="28" y="703"/>
                    <a:pt x="62" y="650"/>
                  </a:cubicBezTo>
                  <a:cubicBezTo>
                    <a:pt x="92" y="683"/>
                    <a:pt x="157" y="720"/>
                    <a:pt x="244" y="720"/>
                  </a:cubicBezTo>
                  <a:cubicBezTo>
                    <a:pt x="358" y="720"/>
                    <a:pt x="440" y="622"/>
                    <a:pt x="440" y="512"/>
                  </a:cubicBezTo>
                  <a:cubicBezTo>
                    <a:pt x="440" y="414"/>
                    <a:pt x="372" y="333"/>
                    <a:pt x="291" y="314"/>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75" name="Freeform 7"/>
            <p:cNvSpPr>
              <a:spLocks noChangeArrowheads="1"/>
            </p:cNvSpPr>
            <p:nvPr/>
          </p:nvSpPr>
          <p:spPr bwMode="auto">
            <a:xfrm>
              <a:off x="2444" y="1288"/>
              <a:ext cx="138" cy="152"/>
            </a:xfrm>
            <a:custGeom>
              <a:avLst/>
              <a:gdLst>
                <a:gd name="T0" fmla="*/ 101 w 614"/>
                <a:gd name="T1" fmla="*/ 594 h 673"/>
                <a:gd name="T2" fmla="*/ 22 w 614"/>
                <a:gd name="T3" fmla="*/ 641 h 673"/>
                <a:gd name="T4" fmla="*/ 0 w 614"/>
                <a:gd name="T5" fmla="*/ 641 h 673"/>
                <a:gd name="T6" fmla="*/ 0 w 614"/>
                <a:gd name="T7" fmla="*/ 672 h 673"/>
                <a:gd name="T8" fmla="*/ 571 w 614"/>
                <a:gd name="T9" fmla="*/ 672 h 673"/>
                <a:gd name="T10" fmla="*/ 613 w 614"/>
                <a:gd name="T11" fmla="*/ 417 h 673"/>
                <a:gd name="T12" fmla="*/ 588 w 614"/>
                <a:gd name="T13" fmla="*/ 417 h 673"/>
                <a:gd name="T14" fmla="*/ 370 w 614"/>
                <a:gd name="T15" fmla="*/ 641 h 673"/>
                <a:gd name="T16" fmla="*/ 238 w 614"/>
                <a:gd name="T17" fmla="*/ 641 h 673"/>
                <a:gd name="T18" fmla="*/ 190 w 614"/>
                <a:gd name="T19" fmla="*/ 602 h 673"/>
                <a:gd name="T20" fmla="*/ 190 w 614"/>
                <a:gd name="T21" fmla="*/ 339 h 673"/>
                <a:gd name="T22" fmla="*/ 280 w 614"/>
                <a:gd name="T23" fmla="*/ 339 h 673"/>
                <a:gd name="T24" fmla="*/ 386 w 614"/>
                <a:gd name="T25" fmla="*/ 454 h 673"/>
                <a:gd name="T26" fmla="*/ 412 w 614"/>
                <a:gd name="T27" fmla="*/ 454 h 673"/>
                <a:gd name="T28" fmla="*/ 412 w 614"/>
                <a:gd name="T29" fmla="*/ 190 h 673"/>
                <a:gd name="T30" fmla="*/ 386 w 614"/>
                <a:gd name="T31" fmla="*/ 190 h 673"/>
                <a:gd name="T32" fmla="*/ 280 w 614"/>
                <a:gd name="T33" fmla="*/ 308 h 673"/>
                <a:gd name="T34" fmla="*/ 190 w 614"/>
                <a:gd name="T35" fmla="*/ 308 h 673"/>
                <a:gd name="T36" fmla="*/ 190 w 614"/>
                <a:gd name="T37" fmla="*/ 70 h 673"/>
                <a:gd name="T38" fmla="*/ 238 w 614"/>
                <a:gd name="T39" fmla="*/ 31 h 673"/>
                <a:gd name="T40" fmla="*/ 367 w 614"/>
                <a:gd name="T41" fmla="*/ 31 h 673"/>
                <a:gd name="T42" fmla="*/ 560 w 614"/>
                <a:gd name="T43" fmla="*/ 221 h 673"/>
                <a:gd name="T44" fmla="*/ 585 w 614"/>
                <a:gd name="T45" fmla="*/ 221 h 673"/>
                <a:gd name="T46" fmla="*/ 557 w 614"/>
                <a:gd name="T47" fmla="*/ 0 h 673"/>
                <a:gd name="T48" fmla="*/ 0 w 614"/>
                <a:gd name="T49" fmla="*/ 0 h 673"/>
                <a:gd name="T50" fmla="*/ 0 w 614"/>
                <a:gd name="T51" fmla="*/ 31 h 673"/>
                <a:gd name="T52" fmla="*/ 22 w 614"/>
                <a:gd name="T53" fmla="*/ 31 h 673"/>
                <a:gd name="T54" fmla="*/ 101 w 614"/>
                <a:gd name="T55" fmla="*/ 78 h 673"/>
                <a:gd name="T56" fmla="*/ 101 w 614"/>
                <a:gd name="T57" fmla="*/ 594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4" h="673">
                  <a:moveTo>
                    <a:pt x="101" y="594"/>
                  </a:moveTo>
                  <a:cubicBezTo>
                    <a:pt x="101" y="630"/>
                    <a:pt x="101" y="641"/>
                    <a:pt x="22" y="641"/>
                  </a:cubicBezTo>
                  <a:lnTo>
                    <a:pt x="0" y="641"/>
                  </a:lnTo>
                  <a:lnTo>
                    <a:pt x="0" y="672"/>
                  </a:lnTo>
                  <a:lnTo>
                    <a:pt x="571" y="672"/>
                  </a:lnTo>
                  <a:lnTo>
                    <a:pt x="613" y="417"/>
                  </a:lnTo>
                  <a:lnTo>
                    <a:pt x="588" y="417"/>
                  </a:lnTo>
                  <a:cubicBezTo>
                    <a:pt x="563" y="568"/>
                    <a:pt x="540" y="641"/>
                    <a:pt x="370" y="641"/>
                  </a:cubicBezTo>
                  <a:lnTo>
                    <a:pt x="238" y="641"/>
                  </a:lnTo>
                  <a:cubicBezTo>
                    <a:pt x="190" y="641"/>
                    <a:pt x="190" y="636"/>
                    <a:pt x="190" y="602"/>
                  </a:cubicBezTo>
                  <a:lnTo>
                    <a:pt x="190" y="339"/>
                  </a:lnTo>
                  <a:lnTo>
                    <a:pt x="280" y="339"/>
                  </a:lnTo>
                  <a:cubicBezTo>
                    <a:pt x="375" y="339"/>
                    <a:pt x="386" y="370"/>
                    <a:pt x="386" y="454"/>
                  </a:cubicBezTo>
                  <a:lnTo>
                    <a:pt x="412" y="454"/>
                  </a:lnTo>
                  <a:lnTo>
                    <a:pt x="412" y="190"/>
                  </a:lnTo>
                  <a:lnTo>
                    <a:pt x="386" y="190"/>
                  </a:lnTo>
                  <a:cubicBezTo>
                    <a:pt x="386" y="277"/>
                    <a:pt x="375" y="308"/>
                    <a:pt x="280" y="308"/>
                  </a:cubicBezTo>
                  <a:lnTo>
                    <a:pt x="190" y="308"/>
                  </a:lnTo>
                  <a:lnTo>
                    <a:pt x="190" y="70"/>
                  </a:lnTo>
                  <a:cubicBezTo>
                    <a:pt x="190" y="36"/>
                    <a:pt x="190" y="31"/>
                    <a:pt x="238" y="31"/>
                  </a:cubicBezTo>
                  <a:lnTo>
                    <a:pt x="367" y="31"/>
                  </a:lnTo>
                  <a:cubicBezTo>
                    <a:pt x="518" y="31"/>
                    <a:pt x="543" y="84"/>
                    <a:pt x="560" y="221"/>
                  </a:cubicBezTo>
                  <a:lnTo>
                    <a:pt x="585" y="221"/>
                  </a:lnTo>
                  <a:lnTo>
                    <a:pt x="557" y="0"/>
                  </a:lnTo>
                  <a:lnTo>
                    <a:pt x="0" y="0"/>
                  </a:lnTo>
                  <a:lnTo>
                    <a:pt x="0" y="31"/>
                  </a:lnTo>
                  <a:lnTo>
                    <a:pt x="22" y="31"/>
                  </a:lnTo>
                  <a:cubicBezTo>
                    <a:pt x="101" y="31"/>
                    <a:pt x="101" y="42"/>
                    <a:pt x="101" y="78"/>
                  </a:cubicBezTo>
                  <a:lnTo>
                    <a:pt x="101" y="594"/>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76" name="Freeform 8"/>
            <p:cNvSpPr>
              <a:spLocks noChangeArrowheads="1"/>
            </p:cNvSpPr>
            <p:nvPr/>
          </p:nvSpPr>
          <p:spPr bwMode="auto">
            <a:xfrm>
              <a:off x="2675" y="1358"/>
              <a:ext cx="148" cy="52"/>
            </a:xfrm>
            <a:custGeom>
              <a:avLst/>
              <a:gdLst>
                <a:gd name="T0" fmla="*/ 624 w 659"/>
                <a:gd name="T1" fmla="*/ 39 h 233"/>
                <a:gd name="T2" fmla="*/ 658 w 659"/>
                <a:gd name="T3" fmla="*/ 20 h 233"/>
                <a:gd name="T4" fmla="*/ 624 w 659"/>
                <a:gd name="T5" fmla="*/ 0 h 233"/>
                <a:gd name="T6" fmla="*/ 34 w 659"/>
                <a:gd name="T7" fmla="*/ 0 h 233"/>
                <a:gd name="T8" fmla="*/ 0 w 659"/>
                <a:gd name="T9" fmla="*/ 20 h 233"/>
                <a:gd name="T10" fmla="*/ 34 w 659"/>
                <a:gd name="T11" fmla="*/ 39 h 233"/>
                <a:gd name="T12" fmla="*/ 624 w 659"/>
                <a:gd name="T13" fmla="*/ 39 h 233"/>
                <a:gd name="T14" fmla="*/ 624 w 659"/>
                <a:gd name="T15" fmla="*/ 232 h 233"/>
                <a:gd name="T16" fmla="*/ 658 w 659"/>
                <a:gd name="T17" fmla="*/ 213 h 233"/>
                <a:gd name="T18" fmla="*/ 624 w 659"/>
                <a:gd name="T19" fmla="*/ 193 h 233"/>
                <a:gd name="T20" fmla="*/ 34 w 659"/>
                <a:gd name="T21" fmla="*/ 193 h 233"/>
                <a:gd name="T22" fmla="*/ 0 w 659"/>
                <a:gd name="T23" fmla="*/ 213 h 233"/>
                <a:gd name="T24" fmla="*/ 34 w 659"/>
                <a:gd name="T25" fmla="*/ 232 h 233"/>
                <a:gd name="T26" fmla="*/ 624 w 659"/>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9" h="233">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close/>
                  <a:moveTo>
                    <a:pt x="624" y="232"/>
                  </a:moveTo>
                  <a:cubicBezTo>
                    <a:pt x="638" y="232"/>
                    <a:pt x="658" y="232"/>
                    <a:pt x="658" y="213"/>
                  </a:cubicBezTo>
                  <a:cubicBezTo>
                    <a:pt x="658" y="193"/>
                    <a:pt x="638" y="193"/>
                    <a:pt x="624" y="193"/>
                  </a:cubicBezTo>
                  <a:lnTo>
                    <a:pt x="34" y="193"/>
                  </a:lnTo>
                  <a:cubicBezTo>
                    <a:pt x="20" y="193"/>
                    <a:pt x="0" y="193"/>
                    <a:pt x="0" y="213"/>
                  </a:cubicBezTo>
                  <a:cubicBezTo>
                    <a:pt x="0" y="232"/>
                    <a:pt x="20" y="232"/>
                    <a:pt x="34" y="232"/>
                  </a:cubicBezTo>
                  <a:lnTo>
                    <a:pt x="624" y="232"/>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77" name="Freeform 9"/>
            <p:cNvSpPr>
              <a:spLocks noChangeArrowheads="1"/>
            </p:cNvSpPr>
            <p:nvPr/>
          </p:nvSpPr>
          <p:spPr bwMode="auto">
            <a:xfrm>
              <a:off x="2912" y="1287"/>
              <a:ext cx="140" cy="153"/>
            </a:xfrm>
            <a:custGeom>
              <a:avLst/>
              <a:gdLst>
                <a:gd name="T0" fmla="*/ 241 w 620"/>
                <a:gd name="T1" fmla="*/ 344 h 679"/>
                <a:gd name="T2" fmla="*/ 350 w 620"/>
                <a:gd name="T3" fmla="*/ 367 h 679"/>
                <a:gd name="T4" fmla="*/ 400 w 620"/>
                <a:gd name="T5" fmla="*/ 456 h 679"/>
                <a:gd name="T6" fmla="*/ 417 w 620"/>
                <a:gd name="T7" fmla="*/ 482 h 679"/>
                <a:gd name="T8" fmla="*/ 434 w 620"/>
                <a:gd name="T9" fmla="*/ 451 h 679"/>
                <a:gd name="T10" fmla="*/ 434 w 620"/>
                <a:gd name="T11" fmla="*/ 182 h 679"/>
                <a:gd name="T12" fmla="*/ 417 w 620"/>
                <a:gd name="T13" fmla="*/ 151 h 679"/>
                <a:gd name="T14" fmla="*/ 400 w 620"/>
                <a:gd name="T15" fmla="*/ 174 h 679"/>
                <a:gd name="T16" fmla="*/ 241 w 620"/>
                <a:gd name="T17" fmla="*/ 308 h 679"/>
                <a:gd name="T18" fmla="*/ 241 w 620"/>
                <a:gd name="T19" fmla="*/ 101 h 679"/>
                <a:gd name="T20" fmla="*/ 286 w 620"/>
                <a:gd name="T21" fmla="*/ 34 h 679"/>
                <a:gd name="T22" fmla="*/ 333 w 620"/>
                <a:gd name="T23" fmla="*/ 34 h 679"/>
                <a:gd name="T24" fmla="*/ 538 w 620"/>
                <a:gd name="T25" fmla="*/ 171 h 679"/>
                <a:gd name="T26" fmla="*/ 554 w 620"/>
                <a:gd name="T27" fmla="*/ 193 h 679"/>
                <a:gd name="T28" fmla="*/ 571 w 620"/>
                <a:gd name="T29" fmla="*/ 162 h 679"/>
                <a:gd name="T30" fmla="*/ 571 w 620"/>
                <a:gd name="T31" fmla="*/ 34 h 679"/>
                <a:gd name="T32" fmla="*/ 540 w 620"/>
                <a:gd name="T33" fmla="*/ 0 h 679"/>
                <a:gd name="T34" fmla="*/ 34 w 620"/>
                <a:gd name="T35" fmla="*/ 0 h 679"/>
                <a:gd name="T36" fmla="*/ 0 w 620"/>
                <a:gd name="T37" fmla="*/ 17 h 679"/>
                <a:gd name="T38" fmla="*/ 28 w 620"/>
                <a:gd name="T39" fmla="*/ 34 h 679"/>
                <a:gd name="T40" fmla="*/ 87 w 620"/>
                <a:gd name="T41" fmla="*/ 90 h 679"/>
                <a:gd name="T42" fmla="*/ 87 w 620"/>
                <a:gd name="T43" fmla="*/ 585 h 679"/>
                <a:gd name="T44" fmla="*/ 31 w 620"/>
                <a:gd name="T45" fmla="*/ 641 h 679"/>
                <a:gd name="T46" fmla="*/ 0 w 620"/>
                <a:gd name="T47" fmla="*/ 658 h 679"/>
                <a:gd name="T48" fmla="*/ 34 w 620"/>
                <a:gd name="T49" fmla="*/ 678 h 679"/>
                <a:gd name="T50" fmla="*/ 557 w 620"/>
                <a:gd name="T51" fmla="*/ 678 h 679"/>
                <a:gd name="T52" fmla="*/ 588 w 620"/>
                <a:gd name="T53" fmla="*/ 664 h 679"/>
                <a:gd name="T54" fmla="*/ 619 w 620"/>
                <a:gd name="T55" fmla="*/ 493 h 679"/>
                <a:gd name="T56" fmla="*/ 602 w 620"/>
                <a:gd name="T57" fmla="*/ 473 h 679"/>
                <a:gd name="T58" fmla="*/ 582 w 620"/>
                <a:gd name="T59" fmla="*/ 487 h 679"/>
                <a:gd name="T60" fmla="*/ 496 w 620"/>
                <a:gd name="T61" fmla="*/ 599 h 679"/>
                <a:gd name="T62" fmla="*/ 339 w 620"/>
                <a:gd name="T63" fmla="*/ 641 h 679"/>
                <a:gd name="T64" fmla="*/ 286 w 620"/>
                <a:gd name="T65" fmla="*/ 641 h 679"/>
                <a:gd name="T66" fmla="*/ 241 w 620"/>
                <a:gd name="T67" fmla="*/ 577 h 679"/>
                <a:gd name="T68" fmla="*/ 241 w 620"/>
                <a:gd name="T69" fmla="*/ 344 h 679"/>
                <a:gd name="T70" fmla="*/ 538 w 620"/>
                <a:gd name="T71" fmla="*/ 34 h 679"/>
                <a:gd name="T72" fmla="*/ 538 w 620"/>
                <a:gd name="T73" fmla="*/ 81 h 679"/>
                <a:gd name="T74" fmla="*/ 482 w 620"/>
                <a:gd name="T75" fmla="*/ 34 h 679"/>
                <a:gd name="T76" fmla="*/ 538 w 620"/>
                <a:gd name="T77" fmla="*/ 34 h 679"/>
                <a:gd name="T78" fmla="*/ 344 w 620"/>
                <a:gd name="T79" fmla="*/ 325 h 679"/>
                <a:gd name="T80" fmla="*/ 400 w 620"/>
                <a:gd name="T81" fmla="*/ 283 h 679"/>
                <a:gd name="T82" fmla="*/ 400 w 620"/>
                <a:gd name="T83" fmla="*/ 364 h 679"/>
                <a:gd name="T84" fmla="*/ 344 w 620"/>
                <a:gd name="T85" fmla="*/ 325 h 679"/>
                <a:gd name="T86" fmla="*/ 120 w 620"/>
                <a:gd name="T87" fmla="*/ 90 h 679"/>
                <a:gd name="T88" fmla="*/ 115 w 620"/>
                <a:gd name="T89" fmla="*/ 34 h 679"/>
                <a:gd name="T90" fmla="*/ 218 w 620"/>
                <a:gd name="T91" fmla="*/ 34 h 679"/>
                <a:gd name="T92" fmla="*/ 207 w 620"/>
                <a:gd name="T93" fmla="*/ 98 h 679"/>
                <a:gd name="T94" fmla="*/ 207 w 620"/>
                <a:gd name="T95" fmla="*/ 577 h 679"/>
                <a:gd name="T96" fmla="*/ 218 w 620"/>
                <a:gd name="T97" fmla="*/ 641 h 679"/>
                <a:gd name="T98" fmla="*/ 115 w 620"/>
                <a:gd name="T99" fmla="*/ 641 h 679"/>
                <a:gd name="T100" fmla="*/ 120 w 620"/>
                <a:gd name="T101" fmla="*/ 588 h 679"/>
                <a:gd name="T102" fmla="*/ 120 w 620"/>
                <a:gd name="T103" fmla="*/ 90 h 679"/>
                <a:gd name="T104" fmla="*/ 490 w 620"/>
                <a:gd name="T105" fmla="*/ 641 h 679"/>
                <a:gd name="T106" fmla="*/ 568 w 620"/>
                <a:gd name="T107" fmla="*/ 588 h 679"/>
                <a:gd name="T108" fmla="*/ 557 w 620"/>
                <a:gd name="T109" fmla="*/ 641 h 679"/>
                <a:gd name="T110" fmla="*/ 490 w 620"/>
                <a:gd name="T111" fmla="*/ 641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0" h="679">
                  <a:moveTo>
                    <a:pt x="241" y="344"/>
                  </a:moveTo>
                  <a:cubicBezTo>
                    <a:pt x="266" y="344"/>
                    <a:pt x="314" y="344"/>
                    <a:pt x="350" y="367"/>
                  </a:cubicBezTo>
                  <a:cubicBezTo>
                    <a:pt x="398" y="398"/>
                    <a:pt x="400" y="451"/>
                    <a:pt x="400" y="456"/>
                  </a:cubicBezTo>
                  <a:cubicBezTo>
                    <a:pt x="400" y="470"/>
                    <a:pt x="400" y="482"/>
                    <a:pt x="417" y="482"/>
                  </a:cubicBezTo>
                  <a:cubicBezTo>
                    <a:pt x="434" y="482"/>
                    <a:pt x="434" y="468"/>
                    <a:pt x="434" y="451"/>
                  </a:cubicBezTo>
                  <a:lnTo>
                    <a:pt x="434" y="182"/>
                  </a:lnTo>
                  <a:cubicBezTo>
                    <a:pt x="434" y="168"/>
                    <a:pt x="434" y="151"/>
                    <a:pt x="417" y="151"/>
                  </a:cubicBezTo>
                  <a:cubicBezTo>
                    <a:pt x="400" y="151"/>
                    <a:pt x="400" y="165"/>
                    <a:pt x="400" y="174"/>
                  </a:cubicBezTo>
                  <a:cubicBezTo>
                    <a:pt x="395" y="302"/>
                    <a:pt x="294" y="308"/>
                    <a:pt x="241" y="308"/>
                  </a:cubicBezTo>
                  <a:lnTo>
                    <a:pt x="241" y="101"/>
                  </a:lnTo>
                  <a:cubicBezTo>
                    <a:pt x="241" y="34"/>
                    <a:pt x="260" y="34"/>
                    <a:pt x="286" y="34"/>
                  </a:cubicBezTo>
                  <a:lnTo>
                    <a:pt x="333" y="34"/>
                  </a:lnTo>
                  <a:cubicBezTo>
                    <a:pt x="465" y="34"/>
                    <a:pt x="532" y="104"/>
                    <a:pt x="538" y="171"/>
                  </a:cubicBezTo>
                  <a:cubicBezTo>
                    <a:pt x="538" y="179"/>
                    <a:pt x="540" y="193"/>
                    <a:pt x="554" y="193"/>
                  </a:cubicBezTo>
                  <a:cubicBezTo>
                    <a:pt x="571" y="193"/>
                    <a:pt x="571" y="179"/>
                    <a:pt x="571" y="162"/>
                  </a:cubicBezTo>
                  <a:lnTo>
                    <a:pt x="571" y="34"/>
                  </a:lnTo>
                  <a:cubicBezTo>
                    <a:pt x="571" y="3"/>
                    <a:pt x="571" y="0"/>
                    <a:pt x="540" y="0"/>
                  </a:cubicBezTo>
                  <a:lnTo>
                    <a:pt x="34" y="0"/>
                  </a:lnTo>
                  <a:cubicBezTo>
                    <a:pt x="17" y="0"/>
                    <a:pt x="0" y="0"/>
                    <a:pt x="0" y="17"/>
                  </a:cubicBezTo>
                  <a:cubicBezTo>
                    <a:pt x="0" y="34"/>
                    <a:pt x="20" y="34"/>
                    <a:pt x="28" y="34"/>
                  </a:cubicBezTo>
                  <a:cubicBezTo>
                    <a:pt x="84" y="34"/>
                    <a:pt x="87" y="42"/>
                    <a:pt x="87" y="90"/>
                  </a:cubicBezTo>
                  <a:lnTo>
                    <a:pt x="87" y="585"/>
                  </a:lnTo>
                  <a:cubicBezTo>
                    <a:pt x="87" y="633"/>
                    <a:pt x="84" y="641"/>
                    <a:pt x="31" y="641"/>
                  </a:cubicBezTo>
                  <a:cubicBezTo>
                    <a:pt x="17" y="641"/>
                    <a:pt x="0" y="641"/>
                    <a:pt x="0" y="658"/>
                  </a:cubicBezTo>
                  <a:cubicBezTo>
                    <a:pt x="0" y="678"/>
                    <a:pt x="17" y="678"/>
                    <a:pt x="34" y="678"/>
                  </a:cubicBezTo>
                  <a:lnTo>
                    <a:pt x="557" y="678"/>
                  </a:lnTo>
                  <a:cubicBezTo>
                    <a:pt x="577" y="678"/>
                    <a:pt x="585" y="678"/>
                    <a:pt x="588" y="664"/>
                  </a:cubicBezTo>
                  <a:cubicBezTo>
                    <a:pt x="591" y="661"/>
                    <a:pt x="619" y="498"/>
                    <a:pt x="619" y="493"/>
                  </a:cubicBezTo>
                  <a:cubicBezTo>
                    <a:pt x="619" y="482"/>
                    <a:pt x="608" y="473"/>
                    <a:pt x="602" y="473"/>
                  </a:cubicBezTo>
                  <a:cubicBezTo>
                    <a:pt x="588" y="473"/>
                    <a:pt x="582" y="487"/>
                    <a:pt x="582" y="487"/>
                  </a:cubicBezTo>
                  <a:cubicBezTo>
                    <a:pt x="577" y="515"/>
                    <a:pt x="568" y="554"/>
                    <a:pt x="496" y="599"/>
                  </a:cubicBezTo>
                  <a:cubicBezTo>
                    <a:pt x="445" y="627"/>
                    <a:pt x="395" y="641"/>
                    <a:pt x="339" y="641"/>
                  </a:cubicBezTo>
                  <a:lnTo>
                    <a:pt x="286" y="641"/>
                  </a:lnTo>
                  <a:cubicBezTo>
                    <a:pt x="260" y="641"/>
                    <a:pt x="241" y="641"/>
                    <a:pt x="241" y="577"/>
                  </a:cubicBezTo>
                  <a:lnTo>
                    <a:pt x="241" y="344"/>
                  </a:lnTo>
                  <a:close/>
                  <a:moveTo>
                    <a:pt x="538" y="34"/>
                  </a:moveTo>
                  <a:lnTo>
                    <a:pt x="538" y="81"/>
                  </a:lnTo>
                  <a:cubicBezTo>
                    <a:pt x="521" y="64"/>
                    <a:pt x="501" y="48"/>
                    <a:pt x="482" y="34"/>
                  </a:cubicBezTo>
                  <a:lnTo>
                    <a:pt x="538" y="34"/>
                  </a:lnTo>
                  <a:close/>
                  <a:moveTo>
                    <a:pt x="344" y="325"/>
                  </a:moveTo>
                  <a:cubicBezTo>
                    <a:pt x="361" y="316"/>
                    <a:pt x="384" y="302"/>
                    <a:pt x="400" y="283"/>
                  </a:cubicBezTo>
                  <a:lnTo>
                    <a:pt x="400" y="364"/>
                  </a:lnTo>
                  <a:cubicBezTo>
                    <a:pt x="375" y="339"/>
                    <a:pt x="347" y="325"/>
                    <a:pt x="344" y="325"/>
                  </a:cubicBezTo>
                  <a:close/>
                  <a:moveTo>
                    <a:pt x="120" y="90"/>
                  </a:moveTo>
                  <a:cubicBezTo>
                    <a:pt x="120" y="78"/>
                    <a:pt x="120" y="53"/>
                    <a:pt x="115" y="34"/>
                  </a:cubicBezTo>
                  <a:lnTo>
                    <a:pt x="218" y="34"/>
                  </a:lnTo>
                  <a:cubicBezTo>
                    <a:pt x="207" y="56"/>
                    <a:pt x="207" y="90"/>
                    <a:pt x="207" y="98"/>
                  </a:cubicBezTo>
                  <a:lnTo>
                    <a:pt x="207" y="577"/>
                  </a:lnTo>
                  <a:cubicBezTo>
                    <a:pt x="207" y="613"/>
                    <a:pt x="216" y="633"/>
                    <a:pt x="218" y="641"/>
                  </a:cubicBezTo>
                  <a:lnTo>
                    <a:pt x="115" y="641"/>
                  </a:lnTo>
                  <a:cubicBezTo>
                    <a:pt x="120" y="624"/>
                    <a:pt x="120" y="599"/>
                    <a:pt x="120" y="588"/>
                  </a:cubicBezTo>
                  <a:lnTo>
                    <a:pt x="120" y="90"/>
                  </a:lnTo>
                  <a:close/>
                  <a:moveTo>
                    <a:pt x="490" y="641"/>
                  </a:moveTo>
                  <a:cubicBezTo>
                    <a:pt x="521" y="624"/>
                    <a:pt x="549" y="605"/>
                    <a:pt x="568" y="588"/>
                  </a:cubicBezTo>
                  <a:cubicBezTo>
                    <a:pt x="566" y="591"/>
                    <a:pt x="560" y="636"/>
                    <a:pt x="557" y="641"/>
                  </a:cubicBezTo>
                  <a:lnTo>
                    <a:pt x="490" y="641"/>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78" name="Freeform 10"/>
            <p:cNvSpPr>
              <a:spLocks noChangeArrowheads="1"/>
            </p:cNvSpPr>
            <p:nvPr/>
          </p:nvSpPr>
          <p:spPr bwMode="auto">
            <a:xfrm>
              <a:off x="3084" y="1272"/>
              <a:ext cx="30" cy="223"/>
            </a:xfrm>
            <a:custGeom>
              <a:avLst/>
              <a:gdLst>
                <a:gd name="T0" fmla="*/ 137 w 138"/>
                <a:gd name="T1" fmla="*/ 986 h 987"/>
                <a:gd name="T2" fmla="*/ 137 w 138"/>
                <a:gd name="T3" fmla="*/ 946 h 987"/>
                <a:gd name="T4" fmla="*/ 39 w 138"/>
                <a:gd name="T5" fmla="*/ 946 h 987"/>
                <a:gd name="T6" fmla="*/ 39 w 138"/>
                <a:gd name="T7" fmla="*/ 39 h 987"/>
                <a:gd name="T8" fmla="*/ 137 w 138"/>
                <a:gd name="T9" fmla="*/ 39 h 987"/>
                <a:gd name="T10" fmla="*/ 137 w 138"/>
                <a:gd name="T11" fmla="*/ 0 h 987"/>
                <a:gd name="T12" fmla="*/ 0 w 138"/>
                <a:gd name="T13" fmla="*/ 0 h 987"/>
                <a:gd name="T14" fmla="*/ 0 w 138"/>
                <a:gd name="T15" fmla="*/ 986 h 987"/>
                <a:gd name="T16" fmla="*/ 137 w 138"/>
                <a:gd name="T17"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987">
                  <a:moveTo>
                    <a:pt x="137" y="986"/>
                  </a:moveTo>
                  <a:lnTo>
                    <a:pt x="137" y="946"/>
                  </a:lnTo>
                  <a:lnTo>
                    <a:pt x="39" y="946"/>
                  </a:lnTo>
                  <a:lnTo>
                    <a:pt x="39" y="39"/>
                  </a:lnTo>
                  <a:lnTo>
                    <a:pt x="137" y="39"/>
                  </a:lnTo>
                  <a:lnTo>
                    <a:pt x="137" y="0"/>
                  </a:lnTo>
                  <a:lnTo>
                    <a:pt x="0" y="0"/>
                  </a:lnTo>
                  <a:lnTo>
                    <a:pt x="0" y="986"/>
                  </a:lnTo>
                  <a:lnTo>
                    <a:pt x="137" y="986"/>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79" name="Freeform 11"/>
            <p:cNvSpPr>
              <a:spLocks noChangeArrowheads="1"/>
            </p:cNvSpPr>
            <p:nvPr/>
          </p:nvSpPr>
          <p:spPr bwMode="auto">
            <a:xfrm>
              <a:off x="3141" y="1272"/>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0" name="Freeform 12"/>
            <p:cNvSpPr>
              <a:spLocks noChangeArrowheads="1"/>
            </p:cNvSpPr>
            <p:nvPr/>
          </p:nvSpPr>
          <p:spPr bwMode="auto">
            <a:xfrm>
              <a:off x="3250" y="1226"/>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1" name="Freeform 13"/>
            <p:cNvSpPr>
              <a:spLocks noChangeArrowheads="1"/>
            </p:cNvSpPr>
            <p:nvPr/>
          </p:nvSpPr>
          <p:spPr bwMode="auto">
            <a:xfrm>
              <a:off x="3215" y="1282"/>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2" name="Freeform 14"/>
            <p:cNvSpPr>
              <a:spLocks noChangeArrowheads="1"/>
            </p:cNvSpPr>
            <p:nvPr/>
          </p:nvSpPr>
          <p:spPr bwMode="auto">
            <a:xfrm>
              <a:off x="3317" y="1404"/>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6"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20"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3" name="Freeform 15"/>
            <p:cNvSpPr>
              <a:spLocks noChangeArrowheads="1"/>
            </p:cNvSpPr>
            <p:nvPr/>
          </p:nvSpPr>
          <p:spPr bwMode="auto">
            <a:xfrm>
              <a:off x="3548" y="1379"/>
              <a:ext cx="136" cy="9"/>
            </a:xfrm>
            <a:custGeom>
              <a:avLst/>
              <a:gdLst>
                <a:gd name="T0" fmla="*/ 568 w 606"/>
                <a:gd name="T1" fmla="*/ 42 h 43"/>
                <a:gd name="T2" fmla="*/ 605 w 606"/>
                <a:gd name="T3" fmla="*/ 22 h 43"/>
                <a:gd name="T4" fmla="*/ 568 w 606"/>
                <a:gd name="T5" fmla="*/ 0 h 43"/>
                <a:gd name="T6" fmla="*/ 34 w 606"/>
                <a:gd name="T7" fmla="*/ 0 h 43"/>
                <a:gd name="T8" fmla="*/ 0 w 606"/>
                <a:gd name="T9" fmla="*/ 22 h 43"/>
                <a:gd name="T10" fmla="*/ 34 w 606"/>
                <a:gd name="T11" fmla="*/ 42 h 43"/>
                <a:gd name="T12" fmla="*/ 568 w 606"/>
                <a:gd name="T13" fmla="*/ 42 h 43"/>
              </a:gdLst>
              <a:ahLst/>
              <a:cxnLst>
                <a:cxn ang="0">
                  <a:pos x="T0" y="T1"/>
                </a:cxn>
                <a:cxn ang="0">
                  <a:pos x="T2" y="T3"/>
                </a:cxn>
                <a:cxn ang="0">
                  <a:pos x="T4" y="T5"/>
                </a:cxn>
                <a:cxn ang="0">
                  <a:pos x="T6" y="T7"/>
                </a:cxn>
                <a:cxn ang="0">
                  <a:pos x="T8" y="T9"/>
                </a:cxn>
                <a:cxn ang="0">
                  <a:pos x="T10" y="T11"/>
                </a:cxn>
                <a:cxn ang="0">
                  <a:pos x="T12" y="T13"/>
                </a:cxn>
              </a:cxnLst>
              <a:rect l="0" t="0" r="r" b="b"/>
              <a:pathLst>
                <a:path w="606" h="43">
                  <a:moveTo>
                    <a:pt x="568" y="42"/>
                  </a:moveTo>
                  <a:cubicBezTo>
                    <a:pt x="585" y="42"/>
                    <a:pt x="605" y="42"/>
                    <a:pt x="605" y="22"/>
                  </a:cubicBezTo>
                  <a:cubicBezTo>
                    <a:pt x="605" y="0"/>
                    <a:pt x="585" y="0"/>
                    <a:pt x="568" y="0"/>
                  </a:cubicBezTo>
                  <a:lnTo>
                    <a:pt x="34" y="0"/>
                  </a:lnTo>
                  <a:cubicBezTo>
                    <a:pt x="17" y="0"/>
                    <a:pt x="0" y="0"/>
                    <a:pt x="0" y="22"/>
                  </a:cubicBezTo>
                  <a:cubicBezTo>
                    <a:pt x="0" y="42"/>
                    <a:pt x="17" y="42"/>
                    <a:pt x="34" y="42"/>
                  </a:cubicBezTo>
                  <a:lnTo>
                    <a:pt x="568" y="4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4" name="Freeform 16"/>
            <p:cNvSpPr>
              <a:spLocks noChangeArrowheads="1"/>
            </p:cNvSpPr>
            <p:nvPr/>
          </p:nvSpPr>
          <p:spPr bwMode="auto">
            <a:xfrm>
              <a:off x="3762" y="1282"/>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5" name="Freeform 17"/>
            <p:cNvSpPr>
              <a:spLocks noChangeArrowheads="1"/>
            </p:cNvSpPr>
            <p:nvPr/>
          </p:nvSpPr>
          <p:spPr bwMode="auto">
            <a:xfrm>
              <a:off x="3875" y="1272"/>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6" name="Freeform 18"/>
            <p:cNvSpPr>
              <a:spLocks noChangeArrowheads="1"/>
            </p:cNvSpPr>
            <p:nvPr/>
          </p:nvSpPr>
          <p:spPr bwMode="auto">
            <a:xfrm>
              <a:off x="3959" y="1255"/>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87" name="Freeform 19"/>
            <p:cNvSpPr>
              <a:spLocks noChangeArrowheads="1"/>
            </p:cNvSpPr>
            <p:nvPr/>
          </p:nvSpPr>
          <p:spPr bwMode="auto">
            <a:xfrm>
              <a:off x="4054" y="1272"/>
              <a:ext cx="30" cy="223"/>
            </a:xfrm>
            <a:custGeom>
              <a:avLst/>
              <a:gdLst>
                <a:gd name="T0" fmla="*/ 137 w 138"/>
                <a:gd name="T1" fmla="*/ 0 h 987"/>
                <a:gd name="T2" fmla="*/ 0 w 138"/>
                <a:gd name="T3" fmla="*/ 0 h 987"/>
                <a:gd name="T4" fmla="*/ 0 w 138"/>
                <a:gd name="T5" fmla="*/ 39 h 987"/>
                <a:gd name="T6" fmla="*/ 98 w 138"/>
                <a:gd name="T7" fmla="*/ 39 h 987"/>
                <a:gd name="T8" fmla="*/ 98 w 138"/>
                <a:gd name="T9" fmla="*/ 946 h 987"/>
                <a:gd name="T10" fmla="*/ 0 w 138"/>
                <a:gd name="T11" fmla="*/ 946 h 987"/>
                <a:gd name="T12" fmla="*/ 0 w 138"/>
                <a:gd name="T13" fmla="*/ 986 h 987"/>
                <a:gd name="T14" fmla="*/ 137 w 138"/>
                <a:gd name="T15" fmla="*/ 986 h 987"/>
                <a:gd name="T16" fmla="*/ 137 w 138"/>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987">
                  <a:moveTo>
                    <a:pt x="137" y="0"/>
                  </a:moveTo>
                  <a:lnTo>
                    <a:pt x="0" y="0"/>
                  </a:lnTo>
                  <a:lnTo>
                    <a:pt x="0" y="39"/>
                  </a:lnTo>
                  <a:lnTo>
                    <a:pt x="98" y="39"/>
                  </a:lnTo>
                  <a:lnTo>
                    <a:pt x="98" y="946"/>
                  </a:lnTo>
                  <a:lnTo>
                    <a:pt x="0" y="946"/>
                  </a:lnTo>
                  <a:lnTo>
                    <a:pt x="0" y="986"/>
                  </a:lnTo>
                  <a:lnTo>
                    <a:pt x="137" y="986"/>
                  </a:lnTo>
                  <a:lnTo>
                    <a:pt x="137"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grpSp>
        <p:nvGrpSpPr>
          <p:cNvPr id="7188" name="Group 20"/>
          <p:cNvGrpSpPr>
            <a:grpSpLocks/>
          </p:cNvGrpSpPr>
          <p:nvPr/>
        </p:nvGrpSpPr>
        <p:grpSpPr bwMode="auto">
          <a:xfrm>
            <a:off x="5344242" y="2418015"/>
            <a:ext cx="3567254" cy="387400"/>
            <a:chOff x="2653" y="1679"/>
            <a:chExt cx="2477" cy="269"/>
          </a:xfrm>
        </p:grpSpPr>
        <p:sp>
          <p:nvSpPr>
            <p:cNvPr id="7189" name="Freeform 21"/>
            <p:cNvSpPr>
              <a:spLocks noChangeArrowheads="1"/>
            </p:cNvSpPr>
            <p:nvPr/>
          </p:nvSpPr>
          <p:spPr bwMode="auto">
            <a:xfrm>
              <a:off x="2653" y="1680"/>
              <a:ext cx="2477" cy="268"/>
            </a:xfrm>
            <a:custGeom>
              <a:avLst/>
              <a:gdLst>
                <a:gd name="T0" fmla="*/ 5463 w 10927"/>
                <a:gd name="T1" fmla="*/ 1187 h 1188"/>
                <a:gd name="T2" fmla="*/ 0 w 10927"/>
                <a:gd name="T3" fmla="*/ 1187 h 1188"/>
                <a:gd name="T4" fmla="*/ 0 w 10927"/>
                <a:gd name="T5" fmla="*/ 0 h 1188"/>
                <a:gd name="T6" fmla="*/ 10926 w 10927"/>
                <a:gd name="T7" fmla="*/ 0 h 1188"/>
                <a:gd name="T8" fmla="*/ 10926 w 10927"/>
                <a:gd name="T9" fmla="*/ 1187 h 1188"/>
                <a:gd name="T10" fmla="*/ 5463 w 10927"/>
                <a:gd name="T11" fmla="*/ 1187 h 1188"/>
              </a:gdLst>
              <a:ahLst/>
              <a:cxnLst>
                <a:cxn ang="0">
                  <a:pos x="T0" y="T1"/>
                </a:cxn>
                <a:cxn ang="0">
                  <a:pos x="T2" y="T3"/>
                </a:cxn>
                <a:cxn ang="0">
                  <a:pos x="T4" y="T5"/>
                </a:cxn>
                <a:cxn ang="0">
                  <a:pos x="T6" y="T7"/>
                </a:cxn>
                <a:cxn ang="0">
                  <a:pos x="T8" y="T9"/>
                </a:cxn>
                <a:cxn ang="0">
                  <a:pos x="T10" y="T11"/>
                </a:cxn>
              </a:cxnLst>
              <a:rect l="0" t="0" r="r" b="b"/>
              <a:pathLst>
                <a:path w="10927" h="1188">
                  <a:moveTo>
                    <a:pt x="5463" y="1187"/>
                  </a:moveTo>
                  <a:lnTo>
                    <a:pt x="0" y="1187"/>
                  </a:lnTo>
                  <a:lnTo>
                    <a:pt x="0" y="0"/>
                  </a:lnTo>
                  <a:lnTo>
                    <a:pt x="10926" y="0"/>
                  </a:lnTo>
                  <a:lnTo>
                    <a:pt x="10926" y="1187"/>
                  </a:lnTo>
                  <a:lnTo>
                    <a:pt x="5463" y="1187"/>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0" name="Freeform 22"/>
            <p:cNvSpPr>
              <a:spLocks noChangeArrowheads="1"/>
            </p:cNvSpPr>
            <p:nvPr/>
          </p:nvSpPr>
          <p:spPr bwMode="auto">
            <a:xfrm>
              <a:off x="2666" y="1811"/>
              <a:ext cx="148" cy="52"/>
            </a:xfrm>
            <a:custGeom>
              <a:avLst/>
              <a:gdLst>
                <a:gd name="T0" fmla="*/ 624 w 659"/>
                <a:gd name="T1" fmla="*/ 39 h 233"/>
                <a:gd name="T2" fmla="*/ 658 w 659"/>
                <a:gd name="T3" fmla="*/ 20 h 233"/>
                <a:gd name="T4" fmla="*/ 624 w 659"/>
                <a:gd name="T5" fmla="*/ 0 h 233"/>
                <a:gd name="T6" fmla="*/ 34 w 659"/>
                <a:gd name="T7" fmla="*/ 0 h 233"/>
                <a:gd name="T8" fmla="*/ 0 w 659"/>
                <a:gd name="T9" fmla="*/ 20 h 233"/>
                <a:gd name="T10" fmla="*/ 34 w 659"/>
                <a:gd name="T11" fmla="*/ 39 h 233"/>
                <a:gd name="T12" fmla="*/ 624 w 659"/>
                <a:gd name="T13" fmla="*/ 39 h 233"/>
                <a:gd name="T14" fmla="*/ 624 w 659"/>
                <a:gd name="T15" fmla="*/ 232 h 233"/>
                <a:gd name="T16" fmla="*/ 658 w 659"/>
                <a:gd name="T17" fmla="*/ 213 h 233"/>
                <a:gd name="T18" fmla="*/ 624 w 659"/>
                <a:gd name="T19" fmla="*/ 193 h 233"/>
                <a:gd name="T20" fmla="*/ 34 w 659"/>
                <a:gd name="T21" fmla="*/ 193 h 233"/>
                <a:gd name="T22" fmla="*/ 0 w 659"/>
                <a:gd name="T23" fmla="*/ 213 h 233"/>
                <a:gd name="T24" fmla="*/ 34 w 659"/>
                <a:gd name="T25" fmla="*/ 232 h 233"/>
                <a:gd name="T26" fmla="*/ 624 w 659"/>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9" h="233">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close/>
                  <a:moveTo>
                    <a:pt x="624" y="232"/>
                  </a:moveTo>
                  <a:cubicBezTo>
                    <a:pt x="638" y="232"/>
                    <a:pt x="658" y="232"/>
                    <a:pt x="658" y="213"/>
                  </a:cubicBezTo>
                  <a:cubicBezTo>
                    <a:pt x="658" y="193"/>
                    <a:pt x="638" y="193"/>
                    <a:pt x="624" y="193"/>
                  </a:cubicBezTo>
                  <a:lnTo>
                    <a:pt x="34" y="193"/>
                  </a:lnTo>
                  <a:cubicBezTo>
                    <a:pt x="20" y="193"/>
                    <a:pt x="0" y="193"/>
                    <a:pt x="0" y="213"/>
                  </a:cubicBezTo>
                  <a:cubicBezTo>
                    <a:pt x="0" y="232"/>
                    <a:pt x="20" y="232"/>
                    <a:pt x="34" y="232"/>
                  </a:cubicBezTo>
                  <a:lnTo>
                    <a:pt x="624" y="232"/>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1" name="Freeform 23"/>
            <p:cNvSpPr>
              <a:spLocks noChangeArrowheads="1"/>
            </p:cNvSpPr>
            <p:nvPr/>
          </p:nvSpPr>
          <p:spPr bwMode="auto">
            <a:xfrm>
              <a:off x="2909" y="1741"/>
              <a:ext cx="137" cy="152"/>
            </a:xfrm>
            <a:custGeom>
              <a:avLst/>
              <a:gdLst>
                <a:gd name="T0" fmla="*/ 185 w 609"/>
                <a:gd name="T1" fmla="*/ 314 h 676"/>
                <a:gd name="T2" fmla="*/ 185 w 609"/>
                <a:gd name="T3" fmla="*/ 70 h 676"/>
                <a:gd name="T4" fmla="*/ 232 w 609"/>
                <a:gd name="T5" fmla="*/ 31 h 676"/>
                <a:gd name="T6" fmla="*/ 356 w 609"/>
                <a:gd name="T7" fmla="*/ 31 h 676"/>
                <a:gd name="T8" fmla="*/ 484 w 609"/>
                <a:gd name="T9" fmla="*/ 168 h 676"/>
                <a:gd name="T10" fmla="*/ 328 w 609"/>
                <a:gd name="T11" fmla="*/ 314 h 676"/>
                <a:gd name="T12" fmla="*/ 185 w 609"/>
                <a:gd name="T13" fmla="*/ 314 h 676"/>
                <a:gd name="T14" fmla="*/ 417 w 609"/>
                <a:gd name="T15" fmla="*/ 322 h 676"/>
                <a:gd name="T16" fmla="*/ 582 w 609"/>
                <a:gd name="T17" fmla="*/ 168 h 676"/>
                <a:gd name="T18" fmla="*/ 361 w 609"/>
                <a:gd name="T19" fmla="*/ 0 h 676"/>
                <a:gd name="T20" fmla="*/ 0 w 609"/>
                <a:gd name="T21" fmla="*/ 0 h 676"/>
                <a:gd name="T22" fmla="*/ 0 w 609"/>
                <a:gd name="T23" fmla="*/ 31 h 676"/>
                <a:gd name="T24" fmla="*/ 22 w 609"/>
                <a:gd name="T25" fmla="*/ 31 h 676"/>
                <a:gd name="T26" fmla="*/ 101 w 609"/>
                <a:gd name="T27" fmla="*/ 78 h 676"/>
                <a:gd name="T28" fmla="*/ 101 w 609"/>
                <a:gd name="T29" fmla="*/ 599 h 676"/>
                <a:gd name="T30" fmla="*/ 22 w 609"/>
                <a:gd name="T31" fmla="*/ 644 h 676"/>
                <a:gd name="T32" fmla="*/ 0 w 609"/>
                <a:gd name="T33" fmla="*/ 644 h 676"/>
                <a:gd name="T34" fmla="*/ 0 w 609"/>
                <a:gd name="T35" fmla="*/ 675 h 676"/>
                <a:gd name="T36" fmla="*/ 386 w 609"/>
                <a:gd name="T37" fmla="*/ 675 h 676"/>
                <a:gd name="T38" fmla="*/ 608 w 609"/>
                <a:gd name="T39" fmla="*/ 493 h 676"/>
                <a:gd name="T40" fmla="*/ 417 w 609"/>
                <a:gd name="T41" fmla="*/ 322 h 676"/>
                <a:gd name="T42" fmla="*/ 356 w 609"/>
                <a:gd name="T43" fmla="*/ 644 h 676"/>
                <a:gd name="T44" fmla="*/ 232 w 609"/>
                <a:gd name="T45" fmla="*/ 644 h 676"/>
                <a:gd name="T46" fmla="*/ 185 w 609"/>
                <a:gd name="T47" fmla="*/ 605 h 676"/>
                <a:gd name="T48" fmla="*/ 185 w 609"/>
                <a:gd name="T49" fmla="*/ 336 h 676"/>
                <a:gd name="T50" fmla="*/ 370 w 609"/>
                <a:gd name="T51" fmla="*/ 336 h 676"/>
                <a:gd name="T52" fmla="*/ 510 w 609"/>
                <a:gd name="T53" fmla="*/ 493 h 676"/>
                <a:gd name="T54" fmla="*/ 356 w 609"/>
                <a:gd name="T55" fmla="*/ 644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9" h="676">
                  <a:moveTo>
                    <a:pt x="185" y="314"/>
                  </a:moveTo>
                  <a:lnTo>
                    <a:pt x="185" y="70"/>
                  </a:lnTo>
                  <a:cubicBezTo>
                    <a:pt x="185" y="36"/>
                    <a:pt x="185" y="31"/>
                    <a:pt x="232" y="31"/>
                  </a:cubicBezTo>
                  <a:lnTo>
                    <a:pt x="356" y="31"/>
                  </a:lnTo>
                  <a:cubicBezTo>
                    <a:pt x="451" y="31"/>
                    <a:pt x="484" y="115"/>
                    <a:pt x="484" y="168"/>
                  </a:cubicBezTo>
                  <a:cubicBezTo>
                    <a:pt x="484" y="230"/>
                    <a:pt x="437" y="314"/>
                    <a:pt x="328" y="314"/>
                  </a:cubicBezTo>
                  <a:lnTo>
                    <a:pt x="185" y="314"/>
                  </a:lnTo>
                  <a:close/>
                  <a:moveTo>
                    <a:pt x="417" y="322"/>
                  </a:moveTo>
                  <a:cubicBezTo>
                    <a:pt x="512" y="302"/>
                    <a:pt x="582" y="241"/>
                    <a:pt x="582" y="168"/>
                  </a:cubicBezTo>
                  <a:cubicBezTo>
                    <a:pt x="582" y="81"/>
                    <a:pt x="490" y="0"/>
                    <a:pt x="361" y="0"/>
                  </a:cubicBezTo>
                  <a:lnTo>
                    <a:pt x="0" y="0"/>
                  </a:lnTo>
                  <a:lnTo>
                    <a:pt x="0" y="31"/>
                  </a:lnTo>
                  <a:lnTo>
                    <a:pt x="22" y="31"/>
                  </a:lnTo>
                  <a:cubicBezTo>
                    <a:pt x="101" y="31"/>
                    <a:pt x="101" y="42"/>
                    <a:pt x="101" y="78"/>
                  </a:cubicBezTo>
                  <a:lnTo>
                    <a:pt x="101" y="599"/>
                  </a:lnTo>
                  <a:cubicBezTo>
                    <a:pt x="101" y="633"/>
                    <a:pt x="101" y="644"/>
                    <a:pt x="22" y="644"/>
                  </a:cubicBezTo>
                  <a:lnTo>
                    <a:pt x="0" y="644"/>
                  </a:lnTo>
                  <a:lnTo>
                    <a:pt x="0" y="675"/>
                  </a:lnTo>
                  <a:lnTo>
                    <a:pt x="386" y="675"/>
                  </a:lnTo>
                  <a:cubicBezTo>
                    <a:pt x="518" y="675"/>
                    <a:pt x="608" y="588"/>
                    <a:pt x="608" y="493"/>
                  </a:cubicBezTo>
                  <a:cubicBezTo>
                    <a:pt x="608" y="409"/>
                    <a:pt x="526" y="333"/>
                    <a:pt x="417" y="322"/>
                  </a:cubicBezTo>
                  <a:close/>
                  <a:moveTo>
                    <a:pt x="356" y="644"/>
                  </a:moveTo>
                  <a:lnTo>
                    <a:pt x="232" y="644"/>
                  </a:lnTo>
                  <a:cubicBezTo>
                    <a:pt x="185" y="644"/>
                    <a:pt x="185" y="638"/>
                    <a:pt x="185" y="605"/>
                  </a:cubicBezTo>
                  <a:lnTo>
                    <a:pt x="185" y="336"/>
                  </a:lnTo>
                  <a:lnTo>
                    <a:pt x="370" y="336"/>
                  </a:lnTo>
                  <a:cubicBezTo>
                    <a:pt x="468" y="336"/>
                    <a:pt x="510" y="426"/>
                    <a:pt x="510" y="493"/>
                  </a:cubicBezTo>
                  <a:cubicBezTo>
                    <a:pt x="510" y="563"/>
                    <a:pt x="456" y="644"/>
                    <a:pt x="356" y="644"/>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2" name="Freeform 24"/>
            <p:cNvSpPr>
              <a:spLocks noChangeArrowheads="1"/>
            </p:cNvSpPr>
            <p:nvPr/>
          </p:nvSpPr>
          <p:spPr bwMode="auto">
            <a:xfrm>
              <a:off x="3065" y="1744"/>
              <a:ext cx="48" cy="149"/>
            </a:xfrm>
            <a:custGeom>
              <a:avLst/>
              <a:gdLst>
                <a:gd name="T0" fmla="*/ 143 w 214"/>
                <a:gd name="T1" fmla="*/ 224 h 662"/>
                <a:gd name="T2" fmla="*/ 3 w 214"/>
                <a:gd name="T3" fmla="*/ 235 h 662"/>
                <a:gd name="T4" fmla="*/ 3 w 214"/>
                <a:gd name="T5" fmla="*/ 266 h 662"/>
                <a:gd name="T6" fmla="*/ 78 w 214"/>
                <a:gd name="T7" fmla="*/ 319 h 662"/>
                <a:gd name="T8" fmla="*/ 78 w 214"/>
                <a:gd name="T9" fmla="*/ 585 h 662"/>
                <a:gd name="T10" fmla="*/ 0 w 214"/>
                <a:gd name="T11" fmla="*/ 630 h 662"/>
                <a:gd name="T12" fmla="*/ 0 w 214"/>
                <a:gd name="T13" fmla="*/ 661 h 662"/>
                <a:gd name="T14" fmla="*/ 109 w 214"/>
                <a:gd name="T15" fmla="*/ 658 h 662"/>
                <a:gd name="T16" fmla="*/ 213 w 214"/>
                <a:gd name="T17" fmla="*/ 661 h 662"/>
                <a:gd name="T18" fmla="*/ 213 w 214"/>
                <a:gd name="T19" fmla="*/ 630 h 662"/>
                <a:gd name="T20" fmla="*/ 143 w 214"/>
                <a:gd name="T21" fmla="*/ 588 h 662"/>
                <a:gd name="T22" fmla="*/ 143 w 214"/>
                <a:gd name="T23" fmla="*/ 224 h 662"/>
                <a:gd name="T24" fmla="*/ 148 w 214"/>
                <a:gd name="T25" fmla="*/ 53 h 662"/>
                <a:gd name="T26" fmla="*/ 95 w 214"/>
                <a:gd name="T27" fmla="*/ 0 h 662"/>
                <a:gd name="T28" fmla="*/ 42 w 214"/>
                <a:gd name="T29" fmla="*/ 53 h 662"/>
                <a:gd name="T30" fmla="*/ 95 w 214"/>
                <a:gd name="T31" fmla="*/ 104 h 662"/>
                <a:gd name="T32" fmla="*/ 148 w 214"/>
                <a:gd name="T33" fmla="*/ 5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 h="662">
                  <a:moveTo>
                    <a:pt x="143" y="224"/>
                  </a:moveTo>
                  <a:lnTo>
                    <a:pt x="3" y="235"/>
                  </a:lnTo>
                  <a:lnTo>
                    <a:pt x="3" y="266"/>
                  </a:lnTo>
                  <a:cubicBezTo>
                    <a:pt x="70" y="266"/>
                    <a:pt x="78" y="272"/>
                    <a:pt x="78" y="319"/>
                  </a:cubicBezTo>
                  <a:lnTo>
                    <a:pt x="78" y="585"/>
                  </a:lnTo>
                  <a:cubicBezTo>
                    <a:pt x="78" y="630"/>
                    <a:pt x="67" y="630"/>
                    <a:pt x="0" y="630"/>
                  </a:cubicBezTo>
                  <a:lnTo>
                    <a:pt x="0" y="661"/>
                  </a:lnTo>
                  <a:cubicBezTo>
                    <a:pt x="31" y="661"/>
                    <a:pt x="87" y="658"/>
                    <a:pt x="109" y="658"/>
                  </a:cubicBezTo>
                  <a:cubicBezTo>
                    <a:pt x="146" y="658"/>
                    <a:pt x="179" y="661"/>
                    <a:pt x="213" y="661"/>
                  </a:cubicBezTo>
                  <a:lnTo>
                    <a:pt x="213" y="630"/>
                  </a:lnTo>
                  <a:cubicBezTo>
                    <a:pt x="148" y="630"/>
                    <a:pt x="143" y="624"/>
                    <a:pt x="143" y="588"/>
                  </a:cubicBezTo>
                  <a:lnTo>
                    <a:pt x="143" y="224"/>
                  </a:lnTo>
                  <a:close/>
                  <a:moveTo>
                    <a:pt x="148" y="53"/>
                  </a:moveTo>
                  <a:cubicBezTo>
                    <a:pt x="148" y="20"/>
                    <a:pt x="123" y="0"/>
                    <a:pt x="95" y="0"/>
                  </a:cubicBezTo>
                  <a:cubicBezTo>
                    <a:pt x="64" y="0"/>
                    <a:pt x="42" y="28"/>
                    <a:pt x="42" y="53"/>
                  </a:cubicBezTo>
                  <a:cubicBezTo>
                    <a:pt x="42" y="78"/>
                    <a:pt x="64" y="104"/>
                    <a:pt x="95" y="104"/>
                  </a:cubicBezTo>
                  <a:cubicBezTo>
                    <a:pt x="123" y="104"/>
                    <a:pt x="148" y="84"/>
                    <a:pt x="148" y="53"/>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3" name="Freeform 25"/>
            <p:cNvSpPr>
              <a:spLocks noChangeArrowheads="1"/>
            </p:cNvSpPr>
            <p:nvPr/>
          </p:nvSpPr>
          <p:spPr bwMode="auto">
            <a:xfrm>
              <a:off x="3130" y="1793"/>
              <a:ext cx="100" cy="102"/>
            </a:xfrm>
            <a:custGeom>
              <a:avLst/>
              <a:gdLst>
                <a:gd name="T0" fmla="*/ 288 w 446"/>
                <a:gd name="T1" fmla="*/ 370 h 455"/>
                <a:gd name="T2" fmla="*/ 364 w 446"/>
                <a:gd name="T3" fmla="*/ 451 h 455"/>
                <a:gd name="T4" fmla="*/ 445 w 446"/>
                <a:gd name="T5" fmla="*/ 356 h 455"/>
                <a:gd name="T6" fmla="*/ 445 w 446"/>
                <a:gd name="T7" fmla="*/ 300 h 455"/>
                <a:gd name="T8" fmla="*/ 423 w 446"/>
                <a:gd name="T9" fmla="*/ 300 h 455"/>
                <a:gd name="T10" fmla="*/ 423 w 446"/>
                <a:gd name="T11" fmla="*/ 356 h 455"/>
                <a:gd name="T12" fmla="*/ 386 w 446"/>
                <a:gd name="T13" fmla="*/ 420 h 455"/>
                <a:gd name="T14" fmla="*/ 350 w 446"/>
                <a:gd name="T15" fmla="*/ 370 h 455"/>
                <a:gd name="T16" fmla="*/ 350 w 446"/>
                <a:gd name="T17" fmla="*/ 171 h 455"/>
                <a:gd name="T18" fmla="*/ 314 w 446"/>
                <a:gd name="T19" fmla="*/ 53 h 455"/>
                <a:gd name="T20" fmla="*/ 179 w 446"/>
                <a:gd name="T21" fmla="*/ 0 h 455"/>
                <a:gd name="T22" fmla="*/ 28 w 446"/>
                <a:gd name="T23" fmla="*/ 112 h 455"/>
                <a:gd name="T24" fmla="*/ 76 w 446"/>
                <a:gd name="T25" fmla="*/ 160 h 455"/>
                <a:gd name="T26" fmla="*/ 120 w 446"/>
                <a:gd name="T27" fmla="*/ 112 h 455"/>
                <a:gd name="T28" fmla="*/ 70 w 446"/>
                <a:gd name="T29" fmla="*/ 67 h 455"/>
                <a:gd name="T30" fmla="*/ 176 w 446"/>
                <a:gd name="T31" fmla="*/ 22 h 455"/>
                <a:gd name="T32" fmla="*/ 280 w 446"/>
                <a:gd name="T33" fmla="*/ 148 h 455"/>
                <a:gd name="T34" fmla="*/ 280 w 446"/>
                <a:gd name="T35" fmla="*/ 185 h 455"/>
                <a:gd name="T36" fmla="*/ 98 w 446"/>
                <a:gd name="T37" fmla="*/ 221 h 455"/>
                <a:gd name="T38" fmla="*/ 0 w 446"/>
                <a:gd name="T39" fmla="*/ 350 h 455"/>
                <a:gd name="T40" fmla="*/ 160 w 446"/>
                <a:gd name="T41" fmla="*/ 454 h 455"/>
                <a:gd name="T42" fmla="*/ 288 w 446"/>
                <a:gd name="T43" fmla="*/ 370 h 455"/>
                <a:gd name="T44" fmla="*/ 280 w 446"/>
                <a:gd name="T45" fmla="*/ 207 h 455"/>
                <a:gd name="T46" fmla="*/ 280 w 446"/>
                <a:gd name="T47" fmla="*/ 305 h 455"/>
                <a:gd name="T48" fmla="*/ 165 w 446"/>
                <a:gd name="T49" fmla="*/ 434 h 455"/>
                <a:gd name="T50" fmla="*/ 76 w 446"/>
                <a:gd name="T51" fmla="*/ 347 h 455"/>
                <a:gd name="T52" fmla="*/ 280 w 446"/>
                <a:gd name="T53" fmla="*/ 20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6" h="455">
                  <a:moveTo>
                    <a:pt x="288" y="370"/>
                  </a:moveTo>
                  <a:cubicBezTo>
                    <a:pt x="291" y="409"/>
                    <a:pt x="319" y="451"/>
                    <a:pt x="364" y="451"/>
                  </a:cubicBezTo>
                  <a:cubicBezTo>
                    <a:pt x="386" y="451"/>
                    <a:pt x="445" y="437"/>
                    <a:pt x="445" y="356"/>
                  </a:cubicBezTo>
                  <a:lnTo>
                    <a:pt x="445" y="300"/>
                  </a:lnTo>
                  <a:lnTo>
                    <a:pt x="423" y="300"/>
                  </a:lnTo>
                  <a:lnTo>
                    <a:pt x="423" y="356"/>
                  </a:lnTo>
                  <a:cubicBezTo>
                    <a:pt x="423" y="412"/>
                    <a:pt x="398" y="420"/>
                    <a:pt x="386" y="420"/>
                  </a:cubicBezTo>
                  <a:cubicBezTo>
                    <a:pt x="353" y="420"/>
                    <a:pt x="350" y="375"/>
                    <a:pt x="350" y="370"/>
                  </a:cubicBezTo>
                  <a:lnTo>
                    <a:pt x="350" y="171"/>
                  </a:lnTo>
                  <a:cubicBezTo>
                    <a:pt x="350" y="129"/>
                    <a:pt x="350" y="92"/>
                    <a:pt x="314" y="53"/>
                  </a:cubicBezTo>
                  <a:cubicBezTo>
                    <a:pt x="274" y="17"/>
                    <a:pt x="227" y="0"/>
                    <a:pt x="179" y="0"/>
                  </a:cubicBezTo>
                  <a:cubicBezTo>
                    <a:pt x="98" y="0"/>
                    <a:pt x="28" y="48"/>
                    <a:pt x="28" y="112"/>
                  </a:cubicBezTo>
                  <a:cubicBezTo>
                    <a:pt x="28" y="143"/>
                    <a:pt x="48" y="160"/>
                    <a:pt x="76" y="160"/>
                  </a:cubicBezTo>
                  <a:cubicBezTo>
                    <a:pt x="101" y="160"/>
                    <a:pt x="120" y="140"/>
                    <a:pt x="120" y="112"/>
                  </a:cubicBezTo>
                  <a:cubicBezTo>
                    <a:pt x="120" y="101"/>
                    <a:pt x="115" y="67"/>
                    <a:pt x="70" y="67"/>
                  </a:cubicBezTo>
                  <a:cubicBezTo>
                    <a:pt x="95" y="34"/>
                    <a:pt x="146" y="22"/>
                    <a:pt x="176" y="22"/>
                  </a:cubicBezTo>
                  <a:cubicBezTo>
                    <a:pt x="224" y="22"/>
                    <a:pt x="280" y="62"/>
                    <a:pt x="280" y="148"/>
                  </a:cubicBezTo>
                  <a:lnTo>
                    <a:pt x="280" y="185"/>
                  </a:lnTo>
                  <a:cubicBezTo>
                    <a:pt x="230" y="188"/>
                    <a:pt x="162" y="190"/>
                    <a:pt x="98" y="221"/>
                  </a:cubicBezTo>
                  <a:cubicBezTo>
                    <a:pt x="25" y="255"/>
                    <a:pt x="0" y="305"/>
                    <a:pt x="0" y="350"/>
                  </a:cubicBezTo>
                  <a:cubicBezTo>
                    <a:pt x="0" y="428"/>
                    <a:pt x="95" y="454"/>
                    <a:pt x="160" y="454"/>
                  </a:cubicBezTo>
                  <a:cubicBezTo>
                    <a:pt x="224" y="454"/>
                    <a:pt x="269" y="414"/>
                    <a:pt x="288" y="370"/>
                  </a:cubicBezTo>
                  <a:close/>
                  <a:moveTo>
                    <a:pt x="280" y="207"/>
                  </a:moveTo>
                  <a:lnTo>
                    <a:pt x="280" y="305"/>
                  </a:lnTo>
                  <a:cubicBezTo>
                    <a:pt x="280" y="400"/>
                    <a:pt x="210" y="434"/>
                    <a:pt x="165" y="434"/>
                  </a:cubicBezTo>
                  <a:cubicBezTo>
                    <a:pt x="118" y="434"/>
                    <a:pt x="76" y="398"/>
                    <a:pt x="76" y="347"/>
                  </a:cubicBezTo>
                  <a:cubicBezTo>
                    <a:pt x="76" y="294"/>
                    <a:pt x="118" y="213"/>
                    <a:pt x="280" y="207"/>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4" name="Freeform 26"/>
            <p:cNvSpPr>
              <a:spLocks noChangeArrowheads="1"/>
            </p:cNvSpPr>
            <p:nvPr/>
          </p:nvSpPr>
          <p:spPr bwMode="auto">
            <a:xfrm>
              <a:off x="3238" y="1793"/>
              <a:ext cx="73" cy="102"/>
            </a:xfrm>
            <a:custGeom>
              <a:avLst/>
              <a:gdLst>
                <a:gd name="T0" fmla="*/ 174 w 326"/>
                <a:gd name="T1" fmla="*/ 252 h 455"/>
                <a:gd name="T2" fmla="*/ 277 w 326"/>
                <a:gd name="T3" fmla="*/ 342 h 455"/>
                <a:gd name="T4" fmla="*/ 165 w 326"/>
                <a:gd name="T5" fmla="*/ 434 h 455"/>
                <a:gd name="T6" fmla="*/ 28 w 326"/>
                <a:gd name="T7" fmla="*/ 291 h 455"/>
                <a:gd name="T8" fmla="*/ 14 w 326"/>
                <a:gd name="T9" fmla="*/ 274 h 455"/>
                <a:gd name="T10" fmla="*/ 0 w 326"/>
                <a:gd name="T11" fmla="*/ 300 h 455"/>
                <a:gd name="T12" fmla="*/ 0 w 326"/>
                <a:gd name="T13" fmla="*/ 431 h 455"/>
                <a:gd name="T14" fmla="*/ 11 w 326"/>
                <a:gd name="T15" fmla="*/ 454 h 455"/>
                <a:gd name="T16" fmla="*/ 36 w 326"/>
                <a:gd name="T17" fmla="*/ 434 h 455"/>
                <a:gd name="T18" fmla="*/ 56 w 326"/>
                <a:gd name="T19" fmla="*/ 412 h 455"/>
                <a:gd name="T20" fmla="*/ 165 w 326"/>
                <a:gd name="T21" fmla="*/ 454 h 455"/>
                <a:gd name="T22" fmla="*/ 325 w 326"/>
                <a:gd name="T23" fmla="*/ 316 h 455"/>
                <a:gd name="T24" fmla="*/ 283 w 326"/>
                <a:gd name="T25" fmla="*/ 224 h 455"/>
                <a:gd name="T26" fmla="*/ 171 w 326"/>
                <a:gd name="T27" fmla="*/ 176 h 455"/>
                <a:gd name="T28" fmla="*/ 48 w 326"/>
                <a:gd name="T29" fmla="*/ 95 h 455"/>
                <a:gd name="T30" fmla="*/ 160 w 326"/>
                <a:gd name="T31" fmla="*/ 20 h 455"/>
                <a:gd name="T32" fmla="*/ 274 w 326"/>
                <a:gd name="T33" fmla="*/ 140 h 455"/>
                <a:gd name="T34" fmla="*/ 286 w 326"/>
                <a:gd name="T35" fmla="*/ 148 h 455"/>
                <a:gd name="T36" fmla="*/ 300 w 326"/>
                <a:gd name="T37" fmla="*/ 123 h 455"/>
                <a:gd name="T38" fmla="*/ 300 w 326"/>
                <a:gd name="T39" fmla="*/ 22 h 455"/>
                <a:gd name="T40" fmla="*/ 288 w 326"/>
                <a:gd name="T41" fmla="*/ 0 h 455"/>
                <a:gd name="T42" fmla="*/ 269 w 326"/>
                <a:gd name="T43" fmla="*/ 11 h 455"/>
                <a:gd name="T44" fmla="*/ 252 w 326"/>
                <a:gd name="T45" fmla="*/ 28 h 455"/>
                <a:gd name="T46" fmla="*/ 160 w 326"/>
                <a:gd name="T47" fmla="*/ 0 h 455"/>
                <a:gd name="T48" fmla="*/ 0 w 326"/>
                <a:gd name="T49" fmla="*/ 120 h 455"/>
                <a:gd name="T50" fmla="*/ 42 w 326"/>
                <a:gd name="T51" fmla="*/ 207 h 455"/>
                <a:gd name="T52" fmla="*/ 174 w 326"/>
                <a:gd name="T53" fmla="*/ 25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6" h="455">
                  <a:moveTo>
                    <a:pt x="174" y="252"/>
                  </a:moveTo>
                  <a:cubicBezTo>
                    <a:pt x="196" y="255"/>
                    <a:pt x="277" y="272"/>
                    <a:pt x="277" y="342"/>
                  </a:cubicBezTo>
                  <a:cubicBezTo>
                    <a:pt x="277" y="392"/>
                    <a:pt x="244" y="434"/>
                    <a:pt x="165" y="434"/>
                  </a:cubicBezTo>
                  <a:cubicBezTo>
                    <a:pt x="81" y="434"/>
                    <a:pt x="45" y="375"/>
                    <a:pt x="28" y="291"/>
                  </a:cubicBezTo>
                  <a:cubicBezTo>
                    <a:pt x="25" y="280"/>
                    <a:pt x="22" y="274"/>
                    <a:pt x="14" y="274"/>
                  </a:cubicBezTo>
                  <a:cubicBezTo>
                    <a:pt x="0" y="274"/>
                    <a:pt x="0" y="283"/>
                    <a:pt x="0" y="300"/>
                  </a:cubicBezTo>
                  <a:lnTo>
                    <a:pt x="0" y="431"/>
                  </a:lnTo>
                  <a:cubicBezTo>
                    <a:pt x="0" y="448"/>
                    <a:pt x="0" y="454"/>
                    <a:pt x="11" y="454"/>
                  </a:cubicBezTo>
                  <a:cubicBezTo>
                    <a:pt x="17" y="454"/>
                    <a:pt x="17" y="454"/>
                    <a:pt x="36" y="434"/>
                  </a:cubicBezTo>
                  <a:cubicBezTo>
                    <a:pt x="36" y="434"/>
                    <a:pt x="36" y="431"/>
                    <a:pt x="56" y="412"/>
                  </a:cubicBezTo>
                  <a:cubicBezTo>
                    <a:pt x="98" y="454"/>
                    <a:pt x="143" y="454"/>
                    <a:pt x="165" y="454"/>
                  </a:cubicBezTo>
                  <a:cubicBezTo>
                    <a:pt x="280" y="454"/>
                    <a:pt x="325" y="389"/>
                    <a:pt x="325" y="316"/>
                  </a:cubicBezTo>
                  <a:cubicBezTo>
                    <a:pt x="325" y="263"/>
                    <a:pt x="294" y="235"/>
                    <a:pt x="283" y="224"/>
                  </a:cubicBezTo>
                  <a:cubicBezTo>
                    <a:pt x="249" y="190"/>
                    <a:pt x="213" y="182"/>
                    <a:pt x="171" y="176"/>
                  </a:cubicBezTo>
                  <a:cubicBezTo>
                    <a:pt x="115" y="165"/>
                    <a:pt x="48" y="151"/>
                    <a:pt x="48" y="95"/>
                  </a:cubicBezTo>
                  <a:cubicBezTo>
                    <a:pt x="48" y="59"/>
                    <a:pt x="73" y="20"/>
                    <a:pt x="160" y="20"/>
                  </a:cubicBezTo>
                  <a:cubicBezTo>
                    <a:pt x="269" y="20"/>
                    <a:pt x="274" y="109"/>
                    <a:pt x="274" y="140"/>
                  </a:cubicBezTo>
                  <a:cubicBezTo>
                    <a:pt x="277" y="148"/>
                    <a:pt x="286" y="148"/>
                    <a:pt x="286" y="148"/>
                  </a:cubicBezTo>
                  <a:cubicBezTo>
                    <a:pt x="300" y="148"/>
                    <a:pt x="300" y="143"/>
                    <a:pt x="300" y="123"/>
                  </a:cubicBezTo>
                  <a:lnTo>
                    <a:pt x="300" y="22"/>
                  </a:lnTo>
                  <a:cubicBezTo>
                    <a:pt x="300" y="6"/>
                    <a:pt x="300" y="0"/>
                    <a:pt x="288" y="0"/>
                  </a:cubicBezTo>
                  <a:cubicBezTo>
                    <a:pt x="283" y="0"/>
                    <a:pt x="283" y="0"/>
                    <a:pt x="269" y="11"/>
                  </a:cubicBezTo>
                  <a:cubicBezTo>
                    <a:pt x="266" y="17"/>
                    <a:pt x="255" y="25"/>
                    <a:pt x="252" y="28"/>
                  </a:cubicBezTo>
                  <a:cubicBezTo>
                    <a:pt x="216" y="0"/>
                    <a:pt x="174" y="0"/>
                    <a:pt x="160" y="0"/>
                  </a:cubicBezTo>
                  <a:cubicBezTo>
                    <a:pt x="36" y="0"/>
                    <a:pt x="0" y="67"/>
                    <a:pt x="0" y="120"/>
                  </a:cubicBezTo>
                  <a:cubicBezTo>
                    <a:pt x="0" y="157"/>
                    <a:pt x="17" y="185"/>
                    <a:pt x="42" y="207"/>
                  </a:cubicBezTo>
                  <a:cubicBezTo>
                    <a:pt x="76" y="232"/>
                    <a:pt x="104" y="238"/>
                    <a:pt x="174" y="252"/>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5" name="Freeform 27"/>
            <p:cNvSpPr>
              <a:spLocks noChangeArrowheads="1"/>
            </p:cNvSpPr>
            <p:nvPr/>
          </p:nvSpPr>
          <p:spPr bwMode="auto">
            <a:xfrm>
              <a:off x="3341" y="1726"/>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6" name="Freeform 28"/>
            <p:cNvSpPr>
              <a:spLocks noChangeArrowheads="1"/>
            </p:cNvSpPr>
            <p:nvPr/>
          </p:nvSpPr>
          <p:spPr bwMode="auto">
            <a:xfrm>
              <a:off x="3524" y="1679"/>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7" name="Freeform 29"/>
            <p:cNvSpPr>
              <a:spLocks noChangeArrowheads="1"/>
            </p:cNvSpPr>
            <p:nvPr/>
          </p:nvSpPr>
          <p:spPr bwMode="auto">
            <a:xfrm>
              <a:off x="3489" y="1736"/>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8" name="Freeform 30"/>
            <p:cNvSpPr>
              <a:spLocks noChangeArrowheads="1"/>
            </p:cNvSpPr>
            <p:nvPr/>
          </p:nvSpPr>
          <p:spPr bwMode="auto">
            <a:xfrm>
              <a:off x="3591" y="1858"/>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8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6" y="266"/>
                    <a:pt x="566" y="294"/>
                    <a:pt x="538" y="294"/>
                  </a:cubicBezTo>
                  <a:cubicBezTo>
                    <a:pt x="524" y="294"/>
                    <a:pt x="521" y="286"/>
                    <a:pt x="521" y="269"/>
                  </a:cubicBezTo>
                  <a:cubicBezTo>
                    <a:pt x="521" y="255"/>
                    <a:pt x="524" y="244"/>
                    <a:pt x="538"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9" y="314"/>
                    <a:pt x="67" y="314"/>
                  </a:cubicBezTo>
                  <a:cubicBezTo>
                    <a:pt x="81" y="314"/>
                    <a:pt x="92" y="305"/>
                    <a:pt x="95" y="297"/>
                  </a:cubicBezTo>
                  <a:cubicBezTo>
                    <a:pt x="98" y="291"/>
                    <a:pt x="104" y="269"/>
                    <a:pt x="109" y="255"/>
                  </a:cubicBezTo>
                  <a:cubicBezTo>
                    <a:pt x="112" y="241"/>
                    <a:pt x="120"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199" name="Freeform 31"/>
            <p:cNvSpPr>
              <a:spLocks noChangeArrowheads="1"/>
            </p:cNvSpPr>
            <p:nvPr/>
          </p:nvSpPr>
          <p:spPr bwMode="auto">
            <a:xfrm>
              <a:off x="3767" y="1726"/>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0" name="Freeform 32"/>
            <p:cNvSpPr>
              <a:spLocks noChangeArrowheads="1"/>
            </p:cNvSpPr>
            <p:nvPr/>
          </p:nvSpPr>
          <p:spPr bwMode="auto">
            <a:xfrm>
              <a:off x="3850" y="1708"/>
              <a:ext cx="69" cy="103"/>
            </a:xfrm>
            <a:custGeom>
              <a:avLst/>
              <a:gdLst>
                <a:gd name="T0" fmla="*/ 308 w 309"/>
                <a:gd name="T1" fmla="*/ 333 h 460"/>
                <a:gd name="T2" fmla="*/ 283 w 309"/>
                <a:gd name="T3" fmla="*/ 333 h 460"/>
                <a:gd name="T4" fmla="*/ 266 w 309"/>
                <a:gd name="T5" fmla="*/ 398 h 460"/>
                <a:gd name="T6" fmla="*/ 196 w 309"/>
                <a:gd name="T7" fmla="*/ 400 h 460"/>
                <a:gd name="T8" fmla="*/ 70 w 309"/>
                <a:gd name="T9" fmla="*/ 400 h 460"/>
                <a:gd name="T10" fmla="*/ 207 w 309"/>
                <a:gd name="T11" fmla="*/ 286 h 460"/>
                <a:gd name="T12" fmla="*/ 308 w 309"/>
                <a:gd name="T13" fmla="*/ 134 h 460"/>
                <a:gd name="T14" fmla="*/ 146 w 309"/>
                <a:gd name="T15" fmla="*/ 0 h 460"/>
                <a:gd name="T16" fmla="*/ 0 w 309"/>
                <a:gd name="T17" fmla="*/ 123 h 460"/>
                <a:gd name="T18" fmla="*/ 36 w 309"/>
                <a:gd name="T19" fmla="*/ 162 h 460"/>
                <a:gd name="T20" fmla="*/ 73 w 309"/>
                <a:gd name="T21" fmla="*/ 126 h 460"/>
                <a:gd name="T22" fmla="*/ 34 w 309"/>
                <a:gd name="T23" fmla="*/ 90 h 460"/>
                <a:gd name="T24" fmla="*/ 134 w 309"/>
                <a:gd name="T25" fmla="*/ 25 h 460"/>
                <a:gd name="T26" fmla="*/ 241 w 309"/>
                <a:gd name="T27" fmla="*/ 134 h 460"/>
                <a:gd name="T28" fmla="*/ 174 w 309"/>
                <a:gd name="T29" fmla="*/ 269 h 460"/>
                <a:gd name="T30" fmla="*/ 6 w 309"/>
                <a:gd name="T31" fmla="*/ 434 h 460"/>
                <a:gd name="T32" fmla="*/ 0 w 309"/>
                <a:gd name="T33" fmla="*/ 459 h 460"/>
                <a:gd name="T34" fmla="*/ 286 w 309"/>
                <a:gd name="T35" fmla="*/ 459 h 460"/>
                <a:gd name="T36" fmla="*/ 308 w 309"/>
                <a:gd name="T37" fmla="*/ 3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9" h="460">
                  <a:moveTo>
                    <a:pt x="308" y="333"/>
                  </a:moveTo>
                  <a:lnTo>
                    <a:pt x="283" y="333"/>
                  </a:lnTo>
                  <a:cubicBezTo>
                    <a:pt x="283" y="350"/>
                    <a:pt x="274" y="389"/>
                    <a:pt x="266" y="398"/>
                  </a:cubicBezTo>
                  <a:cubicBezTo>
                    <a:pt x="260" y="400"/>
                    <a:pt x="207" y="400"/>
                    <a:pt x="196" y="400"/>
                  </a:cubicBezTo>
                  <a:lnTo>
                    <a:pt x="70" y="400"/>
                  </a:lnTo>
                  <a:cubicBezTo>
                    <a:pt x="143" y="336"/>
                    <a:pt x="165" y="316"/>
                    <a:pt x="207" y="286"/>
                  </a:cubicBezTo>
                  <a:cubicBezTo>
                    <a:pt x="260" y="244"/>
                    <a:pt x="308" y="202"/>
                    <a:pt x="308" y="134"/>
                  </a:cubicBezTo>
                  <a:cubicBezTo>
                    <a:pt x="308" y="50"/>
                    <a:pt x="232" y="0"/>
                    <a:pt x="146" y="0"/>
                  </a:cubicBezTo>
                  <a:cubicBezTo>
                    <a:pt x="59" y="0"/>
                    <a:pt x="0" y="62"/>
                    <a:pt x="0" y="123"/>
                  </a:cubicBezTo>
                  <a:cubicBezTo>
                    <a:pt x="0" y="160"/>
                    <a:pt x="31" y="162"/>
                    <a:pt x="36" y="162"/>
                  </a:cubicBezTo>
                  <a:cubicBezTo>
                    <a:pt x="53" y="162"/>
                    <a:pt x="73" y="151"/>
                    <a:pt x="73" y="126"/>
                  </a:cubicBezTo>
                  <a:cubicBezTo>
                    <a:pt x="73" y="115"/>
                    <a:pt x="70" y="90"/>
                    <a:pt x="34" y="90"/>
                  </a:cubicBezTo>
                  <a:cubicBezTo>
                    <a:pt x="53" y="39"/>
                    <a:pt x="101" y="25"/>
                    <a:pt x="134" y="25"/>
                  </a:cubicBezTo>
                  <a:cubicBezTo>
                    <a:pt x="204" y="25"/>
                    <a:pt x="241" y="78"/>
                    <a:pt x="241" y="134"/>
                  </a:cubicBezTo>
                  <a:cubicBezTo>
                    <a:pt x="241" y="196"/>
                    <a:pt x="196" y="244"/>
                    <a:pt x="174" y="269"/>
                  </a:cubicBezTo>
                  <a:lnTo>
                    <a:pt x="6" y="434"/>
                  </a:lnTo>
                  <a:cubicBezTo>
                    <a:pt x="0" y="440"/>
                    <a:pt x="0" y="440"/>
                    <a:pt x="0" y="459"/>
                  </a:cubicBezTo>
                  <a:lnTo>
                    <a:pt x="286" y="459"/>
                  </a:lnTo>
                  <a:lnTo>
                    <a:pt x="308" y="33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1" name="Freeform 33"/>
            <p:cNvSpPr>
              <a:spLocks noChangeArrowheads="1"/>
            </p:cNvSpPr>
            <p:nvPr/>
          </p:nvSpPr>
          <p:spPr bwMode="auto">
            <a:xfrm>
              <a:off x="4027" y="1763"/>
              <a:ext cx="148" cy="148"/>
            </a:xfrm>
            <a:custGeom>
              <a:avLst/>
              <a:gdLst>
                <a:gd name="T0" fmla="*/ 350 w 659"/>
                <a:gd name="T1" fmla="*/ 350 h 659"/>
                <a:gd name="T2" fmla="*/ 624 w 659"/>
                <a:gd name="T3" fmla="*/ 350 h 659"/>
                <a:gd name="T4" fmla="*/ 658 w 659"/>
                <a:gd name="T5" fmla="*/ 330 h 659"/>
                <a:gd name="T6" fmla="*/ 624 w 659"/>
                <a:gd name="T7" fmla="*/ 308 h 659"/>
                <a:gd name="T8" fmla="*/ 350 w 659"/>
                <a:gd name="T9" fmla="*/ 308 h 659"/>
                <a:gd name="T10" fmla="*/ 350 w 659"/>
                <a:gd name="T11" fmla="*/ 34 h 659"/>
                <a:gd name="T12" fmla="*/ 330 w 659"/>
                <a:gd name="T13" fmla="*/ 0 h 659"/>
                <a:gd name="T14" fmla="*/ 308 w 659"/>
                <a:gd name="T15" fmla="*/ 34 h 659"/>
                <a:gd name="T16" fmla="*/ 308 w 659"/>
                <a:gd name="T17" fmla="*/ 308 h 659"/>
                <a:gd name="T18" fmla="*/ 34 w 659"/>
                <a:gd name="T19" fmla="*/ 308 h 659"/>
                <a:gd name="T20" fmla="*/ 0 w 659"/>
                <a:gd name="T21" fmla="*/ 330 h 659"/>
                <a:gd name="T22" fmla="*/ 34 w 659"/>
                <a:gd name="T23" fmla="*/ 350 h 659"/>
                <a:gd name="T24" fmla="*/ 308 w 659"/>
                <a:gd name="T25" fmla="*/ 350 h 659"/>
                <a:gd name="T26" fmla="*/ 308 w 659"/>
                <a:gd name="T27" fmla="*/ 624 h 659"/>
                <a:gd name="T28" fmla="*/ 330 w 659"/>
                <a:gd name="T29" fmla="*/ 658 h 659"/>
                <a:gd name="T30" fmla="*/ 350 w 659"/>
                <a:gd name="T31" fmla="*/ 624 h 659"/>
                <a:gd name="T32" fmla="*/ 350 w 659"/>
                <a:gd name="T33" fmla="*/ 35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9" h="659">
                  <a:moveTo>
                    <a:pt x="350" y="350"/>
                  </a:moveTo>
                  <a:lnTo>
                    <a:pt x="624" y="350"/>
                  </a:lnTo>
                  <a:cubicBezTo>
                    <a:pt x="638" y="350"/>
                    <a:pt x="658" y="350"/>
                    <a:pt x="658" y="330"/>
                  </a:cubicBezTo>
                  <a:cubicBezTo>
                    <a:pt x="658" y="308"/>
                    <a:pt x="638" y="308"/>
                    <a:pt x="624" y="308"/>
                  </a:cubicBezTo>
                  <a:lnTo>
                    <a:pt x="350" y="308"/>
                  </a:lnTo>
                  <a:lnTo>
                    <a:pt x="350" y="34"/>
                  </a:lnTo>
                  <a:cubicBezTo>
                    <a:pt x="350" y="20"/>
                    <a:pt x="350" y="0"/>
                    <a:pt x="330" y="0"/>
                  </a:cubicBezTo>
                  <a:cubicBezTo>
                    <a:pt x="308" y="0"/>
                    <a:pt x="308" y="20"/>
                    <a:pt x="308" y="34"/>
                  </a:cubicBezTo>
                  <a:lnTo>
                    <a:pt x="308" y="308"/>
                  </a:lnTo>
                  <a:lnTo>
                    <a:pt x="34" y="308"/>
                  </a:lnTo>
                  <a:cubicBezTo>
                    <a:pt x="20" y="308"/>
                    <a:pt x="0" y="308"/>
                    <a:pt x="0" y="330"/>
                  </a:cubicBezTo>
                  <a:cubicBezTo>
                    <a:pt x="0" y="350"/>
                    <a:pt x="20" y="350"/>
                    <a:pt x="34" y="350"/>
                  </a:cubicBezTo>
                  <a:lnTo>
                    <a:pt x="308" y="350"/>
                  </a:lnTo>
                  <a:lnTo>
                    <a:pt x="308" y="624"/>
                  </a:lnTo>
                  <a:cubicBezTo>
                    <a:pt x="308" y="638"/>
                    <a:pt x="308" y="658"/>
                    <a:pt x="330" y="658"/>
                  </a:cubicBezTo>
                  <a:cubicBezTo>
                    <a:pt x="350" y="658"/>
                    <a:pt x="350" y="638"/>
                    <a:pt x="350" y="624"/>
                  </a:cubicBezTo>
                  <a:lnTo>
                    <a:pt x="350" y="35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2" name="Freeform 34"/>
            <p:cNvSpPr>
              <a:spLocks noChangeArrowheads="1"/>
            </p:cNvSpPr>
            <p:nvPr/>
          </p:nvSpPr>
          <p:spPr bwMode="auto">
            <a:xfrm>
              <a:off x="4266" y="1741"/>
              <a:ext cx="159" cy="157"/>
            </a:xfrm>
            <a:custGeom>
              <a:avLst/>
              <a:gdLst>
                <a:gd name="T0" fmla="*/ 594 w 704"/>
                <a:gd name="T1" fmla="*/ 98 h 698"/>
                <a:gd name="T2" fmla="*/ 703 w 704"/>
                <a:gd name="T3" fmla="*/ 31 h 698"/>
                <a:gd name="T4" fmla="*/ 703 w 704"/>
                <a:gd name="T5" fmla="*/ 0 h 698"/>
                <a:gd name="T6" fmla="*/ 608 w 704"/>
                <a:gd name="T7" fmla="*/ 3 h 698"/>
                <a:gd name="T8" fmla="*/ 493 w 704"/>
                <a:gd name="T9" fmla="*/ 0 h 698"/>
                <a:gd name="T10" fmla="*/ 493 w 704"/>
                <a:gd name="T11" fmla="*/ 31 h 698"/>
                <a:gd name="T12" fmla="*/ 566 w 704"/>
                <a:gd name="T13" fmla="*/ 81 h 698"/>
                <a:gd name="T14" fmla="*/ 560 w 704"/>
                <a:gd name="T15" fmla="*/ 101 h 698"/>
                <a:gd name="T16" fmla="*/ 381 w 704"/>
                <a:gd name="T17" fmla="*/ 577 h 698"/>
                <a:gd name="T18" fmla="*/ 190 w 704"/>
                <a:gd name="T19" fmla="*/ 78 h 698"/>
                <a:gd name="T20" fmla="*/ 185 w 704"/>
                <a:gd name="T21" fmla="*/ 59 h 698"/>
                <a:gd name="T22" fmla="*/ 266 w 704"/>
                <a:gd name="T23" fmla="*/ 31 h 698"/>
                <a:gd name="T24" fmla="*/ 266 w 704"/>
                <a:gd name="T25" fmla="*/ 0 h 698"/>
                <a:gd name="T26" fmla="*/ 126 w 704"/>
                <a:gd name="T27" fmla="*/ 3 h 698"/>
                <a:gd name="T28" fmla="*/ 0 w 704"/>
                <a:gd name="T29" fmla="*/ 0 h 698"/>
                <a:gd name="T30" fmla="*/ 0 w 704"/>
                <a:gd name="T31" fmla="*/ 31 h 698"/>
                <a:gd name="T32" fmla="*/ 98 w 704"/>
                <a:gd name="T33" fmla="*/ 67 h 698"/>
                <a:gd name="T34" fmla="*/ 325 w 704"/>
                <a:gd name="T35" fmla="*/ 675 h 698"/>
                <a:gd name="T36" fmla="*/ 350 w 704"/>
                <a:gd name="T37" fmla="*/ 697 h 698"/>
                <a:gd name="T38" fmla="*/ 375 w 704"/>
                <a:gd name="T39" fmla="*/ 678 h 698"/>
                <a:gd name="T40" fmla="*/ 594 w 704"/>
                <a:gd name="T41" fmla="*/ 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 h="698">
                  <a:moveTo>
                    <a:pt x="594" y="98"/>
                  </a:moveTo>
                  <a:cubicBezTo>
                    <a:pt x="608" y="62"/>
                    <a:pt x="636" y="31"/>
                    <a:pt x="703" y="31"/>
                  </a:cubicBezTo>
                  <a:lnTo>
                    <a:pt x="703" y="0"/>
                  </a:lnTo>
                  <a:cubicBezTo>
                    <a:pt x="672" y="3"/>
                    <a:pt x="633" y="3"/>
                    <a:pt x="608" y="3"/>
                  </a:cubicBezTo>
                  <a:cubicBezTo>
                    <a:pt x="577" y="3"/>
                    <a:pt x="521" y="0"/>
                    <a:pt x="493" y="0"/>
                  </a:cubicBezTo>
                  <a:lnTo>
                    <a:pt x="493" y="31"/>
                  </a:lnTo>
                  <a:cubicBezTo>
                    <a:pt x="546" y="31"/>
                    <a:pt x="566" y="56"/>
                    <a:pt x="566" y="81"/>
                  </a:cubicBezTo>
                  <a:cubicBezTo>
                    <a:pt x="566" y="87"/>
                    <a:pt x="563" y="95"/>
                    <a:pt x="560" y="101"/>
                  </a:cubicBezTo>
                  <a:lnTo>
                    <a:pt x="381" y="577"/>
                  </a:lnTo>
                  <a:lnTo>
                    <a:pt x="190" y="78"/>
                  </a:lnTo>
                  <a:cubicBezTo>
                    <a:pt x="185" y="64"/>
                    <a:pt x="185" y="62"/>
                    <a:pt x="185" y="59"/>
                  </a:cubicBezTo>
                  <a:cubicBezTo>
                    <a:pt x="185" y="31"/>
                    <a:pt x="241" y="31"/>
                    <a:pt x="266" y="31"/>
                  </a:cubicBezTo>
                  <a:lnTo>
                    <a:pt x="266" y="0"/>
                  </a:lnTo>
                  <a:cubicBezTo>
                    <a:pt x="232" y="3"/>
                    <a:pt x="162" y="3"/>
                    <a:pt x="126" y="3"/>
                  </a:cubicBezTo>
                  <a:cubicBezTo>
                    <a:pt x="78" y="3"/>
                    <a:pt x="36" y="0"/>
                    <a:pt x="0" y="0"/>
                  </a:cubicBezTo>
                  <a:lnTo>
                    <a:pt x="0" y="31"/>
                  </a:lnTo>
                  <a:cubicBezTo>
                    <a:pt x="64" y="31"/>
                    <a:pt x="84" y="31"/>
                    <a:pt x="98" y="67"/>
                  </a:cubicBezTo>
                  <a:lnTo>
                    <a:pt x="325" y="675"/>
                  </a:lnTo>
                  <a:cubicBezTo>
                    <a:pt x="333" y="694"/>
                    <a:pt x="339" y="697"/>
                    <a:pt x="350" y="697"/>
                  </a:cubicBezTo>
                  <a:cubicBezTo>
                    <a:pt x="367" y="697"/>
                    <a:pt x="370" y="692"/>
                    <a:pt x="375" y="678"/>
                  </a:cubicBezTo>
                  <a:lnTo>
                    <a:pt x="594" y="98"/>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3" name="Freeform 35"/>
            <p:cNvSpPr>
              <a:spLocks noChangeArrowheads="1"/>
            </p:cNvSpPr>
            <p:nvPr/>
          </p:nvSpPr>
          <p:spPr bwMode="auto">
            <a:xfrm>
              <a:off x="4420" y="1793"/>
              <a:ext cx="100" cy="102"/>
            </a:xfrm>
            <a:custGeom>
              <a:avLst/>
              <a:gdLst>
                <a:gd name="T0" fmla="*/ 288 w 446"/>
                <a:gd name="T1" fmla="*/ 370 h 455"/>
                <a:gd name="T2" fmla="*/ 364 w 446"/>
                <a:gd name="T3" fmla="*/ 451 h 455"/>
                <a:gd name="T4" fmla="*/ 445 w 446"/>
                <a:gd name="T5" fmla="*/ 356 h 455"/>
                <a:gd name="T6" fmla="*/ 445 w 446"/>
                <a:gd name="T7" fmla="*/ 300 h 455"/>
                <a:gd name="T8" fmla="*/ 423 w 446"/>
                <a:gd name="T9" fmla="*/ 300 h 455"/>
                <a:gd name="T10" fmla="*/ 423 w 446"/>
                <a:gd name="T11" fmla="*/ 356 h 455"/>
                <a:gd name="T12" fmla="*/ 386 w 446"/>
                <a:gd name="T13" fmla="*/ 420 h 455"/>
                <a:gd name="T14" fmla="*/ 350 w 446"/>
                <a:gd name="T15" fmla="*/ 370 h 455"/>
                <a:gd name="T16" fmla="*/ 350 w 446"/>
                <a:gd name="T17" fmla="*/ 171 h 455"/>
                <a:gd name="T18" fmla="*/ 314 w 446"/>
                <a:gd name="T19" fmla="*/ 53 h 455"/>
                <a:gd name="T20" fmla="*/ 179 w 446"/>
                <a:gd name="T21" fmla="*/ 0 h 455"/>
                <a:gd name="T22" fmla="*/ 28 w 446"/>
                <a:gd name="T23" fmla="*/ 112 h 455"/>
                <a:gd name="T24" fmla="*/ 76 w 446"/>
                <a:gd name="T25" fmla="*/ 160 h 455"/>
                <a:gd name="T26" fmla="*/ 120 w 446"/>
                <a:gd name="T27" fmla="*/ 112 h 455"/>
                <a:gd name="T28" fmla="*/ 70 w 446"/>
                <a:gd name="T29" fmla="*/ 67 h 455"/>
                <a:gd name="T30" fmla="*/ 176 w 446"/>
                <a:gd name="T31" fmla="*/ 22 h 455"/>
                <a:gd name="T32" fmla="*/ 280 w 446"/>
                <a:gd name="T33" fmla="*/ 148 h 455"/>
                <a:gd name="T34" fmla="*/ 280 w 446"/>
                <a:gd name="T35" fmla="*/ 185 h 455"/>
                <a:gd name="T36" fmla="*/ 98 w 446"/>
                <a:gd name="T37" fmla="*/ 221 h 455"/>
                <a:gd name="T38" fmla="*/ 0 w 446"/>
                <a:gd name="T39" fmla="*/ 350 h 455"/>
                <a:gd name="T40" fmla="*/ 160 w 446"/>
                <a:gd name="T41" fmla="*/ 454 h 455"/>
                <a:gd name="T42" fmla="*/ 288 w 446"/>
                <a:gd name="T43" fmla="*/ 370 h 455"/>
                <a:gd name="T44" fmla="*/ 280 w 446"/>
                <a:gd name="T45" fmla="*/ 207 h 455"/>
                <a:gd name="T46" fmla="*/ 280 w 446"/>
                <a:gd name="T47" fmla="*/ 305 h 455"/>
                <a:gd name="T48" fmla="*/ 165 w 446"/>
                <a:gd name="T49" fmla="*/ 434 h 455"/>
                <a:gd name="T50" fmla="*/ 76 w 446"/>
                <a:gd name="T51" fmla="*/ 347 h 455"/>
                <a:gd name="T52" fmla="*/ 280 w 446"/>
                <a:gd name="T53" fmla="*/ 20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6" h="455">
                  <a:moveTo>
                    <a:pt x="288" y="370"/>
                  </a:moveTo>
                  <a:cubicBezTo>
                    <a:pt x="291" y="409"/>
                    <a:pt x="319" y="451"/>
                    <a:pt x="364" y="451"/>
                  </a:cubicBezTo>
                  <a:cubicBezTo>
                    <a:pt x="386" y="451"/>
                    <a:pt x="445" y="437"/>
                    <a:pt x="445" y="356"/>
                  </a:cubicBezTo>
                  <a:lnTo>
                    <a:pt x="445" y="300"/>
                  </a:lnTo>
                  <a:lnTo>
                    <a:pt x="423" y="300"/>
                  </a:lnTo>
                  <a:lnTo>
                    <a:pt x="423" y="356"/>
                  </a:lnTo>
                  <a:cubicBezTo>
                    <a:pt x="423" y="412"/>
                    <a:pt x="398" y="420"/>
                    <a:pt x="386" y="420"/>
                  </a:cubicBezTo>
                  <a:cubicBezTo>
                    <a:pt x="353" y="420"/>
                    <a:pt x="350" y="375"/>
                    <a:pt x="350" y="370"/>
                  </a:cubicBezTo>
                  <a:lnTo>
                    <a:pt x="350" y="171"/>
                  </a:lnTo>
                  <a:cubicBezTo>
                    <a:pt x="350" y="129"/>
                    <a:pt x="350" y="92"/>
                    <a:pt x="314" y="53"/>
                  </a:cubicBezTo>
                  <a:cubicBezTo>
                    <a:pt x="274" y="17"/>
                    <a:pt x="227" y="0"/>
                    <a:pt x="179" y="0"/>
                  </a:cubicBezTo>
                  <a:cubicBezTo>
                    <a:pt x="98" y="0"/>
                    <a:pt x="28" y="48"/>
                    <a:pt x="28" y="112"/>
                  </a:cubicBezTo>
                  <a:cubicBezTo>
                    <a:pt x="28" y="143"/>
                    <a:pt x="48" y="160"/>
                    <a:pt x="76" y="160"/>
                  </a:cubicBezTo>
                  <a:cubicBezTo>
                    <a:pt x="101" y="160"/>
                    <a:pt x="120" y="140"/>
                    <a:pt x="120" y="112"/>
                  </a:cubicBezTo>
                  <a:cubicBezTo>
                    <a:pt x="120" y="101"/>
                    <a:pt x="115" y="67"/>
                    <a:pt x="70" y="67"/>
                  </a:cubicBezTo>
                  <a:cubicBezTo>
                    <a:pt x="95" y="34"/>
                    <a:pt x="146" y="22"/>
                    <a:pt x="176" y="22"/>
                  </a:cubicBezTo>
                  <a:cubicBezTo>
                    <a:pt x="224" y="22"/>
                    <a:pt x="280" y="62"/>
                    <a:pt x="280" y="148"/>
                  </a:cubicBezTo>
                  <a:lnTo>
                    <a:pt x="280" y="185"/>
                  </a:lnTo>
                  <a:cubicBezTo>
                    <a:pt x="230" y="188"/>
                    <a:pt x="162" y="190"/>
                    <a:pt x="98" y="221"/>
                  </a:cubicBezTo>
                  <a:cubicBezTo>
                    <a:pt x="25" y="255"/>
                    <a:pt x="0" y="305"/>
                    <a:pt x="0" y="350"/>
                  </a:cubicBezTo>
                  <a:cubicBezTo>
                    <a:pt x="0" y="428"/>
                    <a:pt x="95" y="454"/>
                    <a:pt x="160" y="454"/>
                  </a:cubicBezTo>
                  <a:cubicBezTo>
                    <a:pt x="224" y="454"/>
                    <a:pt x="269" y="414"/>
                    <a:pt x="288" y="370"/>
                  </a:cubicBezTo>
                  <a:close/>
                  <a:moveTo>
                    <a:pt x="280" y="207"/>
                  </a:moveTo>
                  <a:lnTo>
                    <a:pt x="280" y="305"/>
                  </a:lnTo>
                  <a:cubicBezTo>
                    <a:pt x="280" y="400"/>
                    <a:pt x="210" y="434"/>
                    <a:pt x="165" y="434"/>
                  </a:cubicBezTo>
                  <a:cubicBezTo>
                    <a:pt x="118" y="434"/>
                    <a:pt x="76" y="398"/>
                    <a:pt x="76" y="347"/>
                  </a:cubicBezTo>
                  <a:cubicBezTo>
                    <a:pt x="76" y="294"/>
                    <a:pt x="118" y="213"/>
                    <a:pt x="280" y="207"/>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4" name="Freeform 36"/>
            <p:cNvSpPr>
              <a:spLocks noChangeArrowheads="1"/>
            </p:cNvSpPr>
            <p:nvPr/>
          </p:nvSpPr>
          <p:spPr bwMode="auto">
            <a:xfrm>
              <a:off x="4528" y="1795"/>
              <a:ext cx="75" cy="98"/>
            </a:xfrm>
            <a:custGeom>
              <a:avLst/>
              <a:gdLst>
                <a:gd name="T0" fmla="*/ 137 w 334"/>
                <a:gd name="T1" fmla="*/ 109 h 438"/>
                <a:gd name="T2" fmla="*/ 137 w 334"/>
                <a:gd name="T3" fmla="*/ 0 h 438"/>
                <a:gd name="T4" fmla="*/ 0 w 334"/>
                <a:gd name="T5" fmla="*/ 11 h 438"/>
                <a:gd name="T6" fmla="*/ 0 w 334"/>
                <a:gd name="T7" fmla="*/ 42 h 438"/>
                <a:gd name="T8" fmla="*/ 78 w 334"/>
                <a:gd name="T9" fmla="*/ 98 h 438"/>
                <a:gd name="T10" fmla="*/ 78 w 334"/>
                <a:gd name="T11" fmla="*/ 361 h 438"/>
                <a:gd name="T12" fmla="*/ 0 w 334"/>
                <a:gd name="T13" fmla="*/ 406 h 438"/>
                <a:gd name="T14" fmla="*/ 0 w 334"/>
                <a:gd name="T15" fmla="*/ 437 h 438"/>
                <a:gd name="T16" fmla="*/ 112 w 334"/>
                <a:gd name="T17" fmla="*/ 434 h 438"/>
                <a:gd name="T18" fmla="*/ 238 w 334"/>
                <a:gd name="T19" fmla="*/ 437 h 438"/>
                <a:gd name="T20" fmla="*/ 238 w 334"/>
                <a:gd name="T21" fmla="*/ 406 h 438"/>
                <a:gd name="T22" fmla="*/ 218 w 334"/>
                <a:gd name="T23" fmla="*/ 406 h 438"/>
                <a:gd name="T24" fmla="*/ 143 w 334"/>
                <a:gd name="T25" fmla="*/ 361 h 438"/>
                <a:gd name="T26" fmla="*/ 143 w 334"/>
                <a:gd name="T27" fmla="*/ 207 h 438"/>
                <a:gd name="T28" fmla="*/ 260 w 334"/>
                <a:gd name="T29" fmla="*/ 22 h 438"/>
                <a:gd name="T30" fmla="*/ 272 w 334"/>
                <a:gd name="T31" fmla="*/ 22 h 438"/>
                <a:gd name="T32" fmla="*/ 249 w 334"/>
                <a:gd name="T33" fmla="*/ 62 h 438"/>
                <a:gd name="T34" fmla="*/ 291 w 334"/>
                <a:gd name="T35" fmla="*/ 104 h 438"/>
                <a:gd name="T36" fmla="*/ 333 w 334"/>
                <a:gd name="T37" fmla="*/ 62 h 438"/>
                <a:gd name="T38" fmla="*/ 260 w 334"/>
                <a:gd name="T39" fmla="*/ 0 h 438"/>
                <a:gd name="T40" fmla="*/ 137 w 334"/>
                <a:gd name="T41" fmla="*/ 10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438">
                  <a:moveTo>
                    <a:pt x="137" y="109"/>
                  </a:moveTo>
                  <a:lnTo>
                    <a:pt x="137" y="0"/>
                  </a:lnTo>
                  <a:lnTo>
                    <a:pt x="0" y="11"/>
                  </a:lnTo>
                  <a:lnTo>
                    <a:pt x="0" y="42"/>
                  </a:lnTo>
                  <a:cubicBezTo>
                    <a:pt x="70" y="42"/>
                    <a:pt x="78" y="48"/>
                    <a:pt x="78" y="98"/>
                  </a:cubicBezTo>
                  <a:lnTo>
                    <a:pt x="78" y="361"/>
                  </a:lnTo>
                  <a:cubicBezTo>
                    <a:pt x="78" y="406"/>
                    <a:pt x="67" y="406"/>
                    <a:pt x="0" y="406"/>
                  </a:cubicBezTo>
                  <a:lnTo>
                    <a:pt x="0" y="437"/>
                  </a:lnTo>
                  <a:cubicBezTo>
                    <a:pt x="39" y="437"/>
                    <a:pt x="84" y="434"/>
                    <a:pt x="112" y="434"/>
                  </a:cubicBezTo>
                  <a:cubicBezTo>
                    <a:pt x="154" y="434"/>
                    <a:pt x="199" y="434"/>
                    <a:pt x="238" y="437"/>
                  </a:cubicBezTo>
                  <a:lnTo>
                    <a:pt x="238" y="406"/>
                  </a:lnTo>
                  <a:lnTo>
                    <a:pt x="218" y="406"/>
                  </a:lnTo>
                  <a:cubicBezTo>
                    <a:pt x="146" y="406"/>
                    <a:pt x="143" y="395"/>
                    <a:pt x="143" y="361"/>
                  </a:cubicBezTo>
                  <a:lnTo>
                    <a:pt x="143" y="207"/>
                  </a:lnTo>
                  <a:cubicBezTo>
                    <a:pt x="143" y="109"/>
                    <a:pt x="185" y="22"/>
                    <a:pt x="260" y="22"/>
                  </a:cubicBezTo>
                  <a:cubicBezTo>
                    <a:pt x="266" y="22"/>
                    <a:pt x="269" y="22"/>
                    <a:pt x="272" y="22"/>
                  </a:cubicBezTo>
                  <a:cubicBezTo>
                    <a:pt x="269" y="22"/>
                    <a:pt x="249" y="36"/>
                    <a:pt x="249" y="62"/>
                  </a:cubicBezTo>
                  <a:cubicBezTo>
                    <a:pt x="249" y="90"/>
                    <a:pt x="269" y="104"/>
                    <a:pt x="291" y="104"/>
                  </a:cubicBezTo>
                  <a:cubicBezTo>
                    <a:pt x="308" y="104"/>
                    <a:pt x="333" y="92"/>
                    <a:pt x="333" y="62"/>
                  </a:cubicBezTo>
                  <a:cubicBezTo>
                    <a:pt x="333" y="28"/>
                    <a:pt x="302" y="0"/>
                    <a:pt x="260" y="0"/>
                  </a:cubicBezTo>
                  <a:cubicBezTo>
                    <a:pt x="188" y="0"/>
                    <a:pt x="151" y="67"/>
                    <a:pt x="137" y="109"/>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5" name="Freeform 37"/>
            <p:cNvSpPr>
              <a:spLocks noChangeArrowheads="1"/>
            </p:cNvSpPr>
            <p:nvPr/>
          </p:nvSpPr>
          <p:spPr bwMode="auto">
            <a:xfrm>
              <a:off x="4631" y="1726"/>
              <a:ext cx="52" cy="223"/>
            </a:xfrm>
            <a:custGeom>
              <a:avLst/>
              <a:gdLst>
                <a:gd name="T0" fmla="*/ 232 w 233"/>
                <a:gd name="T1" fmla="*/ 977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7"/>
                  </a:moveTo>
                  <a:cubicBezTo>
                    <a:pt x="232" y="974"/>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2"/>
                    <a:pt x="0" y="412"/>
                    <a:pt x="0" y="493"/>
                  </a:cubicBezTo>
                  <a:cubicBezTo>
                    <a:pt x="0" y="571"/>
                    <a:pt x="11" y="689"/>
                    <a:pt x="64" y="801"/>
                  </a:cubicBezTo>
                  <a:cubicBezTo>
                    <a:pt x="126" y="924"/>
                    <a:pt x="210" y="986"/>
                    <a:pt x="221" y="986"/>
                  </a:cubicBezTo>
                  <a:cubicBezTo>
                    <a:pt x="227" y="986"/>
                    <a:pt x="232" y="983"/>
                    <a:pt x="232" y="977"/>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6" name="Freeform 38"/>
            <p:cNvSpPr>
              <a:spLocks noChangeArrowheads="1"/>
            </p:cNvSpPr>
            <p:nvPr/>
          </p:nvSpPr>
          <p:spPr bwMode="auto">
            <a:xfrm>
              <a:off x="4814" y="1679"/>
              <a:ext cx="60" cy="34"/>
            </a:xfrm>
            <a:custGeom>
              <a:avLst/>
              <a:gdLst>
                <a:gd name="T0" fmla="*/ 134 w 267"/>
                <a:gd name="T1" fmla="*/ 0 h 155"/>
                <a:gd name="T2" fmla="*/ 0 w 267"/>
                <a:gd name="T3" fmla="*/ 137 h 155"/>
                <a:gd name="T4" fmla="*/ 17 w 267"/>
                <a:gd name="T5" fmla="*/ 154 h 155"/>
                <a:gd name="T6" fmla="*/ 134 w 267"/>
                <a:gd name="T7" fmla="*/ 53 h 155"/>
                <a:gd name="T8" fmla="*/ 246 w 267"/>
                <a:gd name="T9" fmla="*/ 154 h 155"/>
                <a:gd name="T10" fmla="*/ 266 w 267"/>
                <a:gd name="T11" fmla="*/ 137 h 155"/>
                <a:gd name="T12" fmla="*/ 134 w 267"/>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67" h="155">
                  <a:moveTo>
                    <a:pt x="134" y="0"/>
                  </a:moveTo>
                  <a:lnTo>
                    <a:pt x="0" y="137"/>
                  </a:lnTo>
                  <a:lnTo>
                    <a:pt x="17" y="154"/>
                  </a:lnTo>
                  <a:lnTo>
                    <a:pt x="134" y="53"/>
                  </a:lnTo>
                  <a:lnTo>
                    <a:pt x="246" y="154"/>
                  </a:lnTo>
                  <a:lnTo>
                    <a:pt x="266" y="137"/>
                  </a:lnTo>
                  <a:lnTo>
                    <a:pt x="134" y="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7" name="Freeform 39"/>
            <p:cNvSpPr>
              <a:spLocks noChangeArrowheads="1"/>
            </p:cNvSpPr>
            <p:nvPr/>
          </p:nvSpPr>
          <p:spPr bwMode="auto">
            <a:xfrm>
              <a:off x="4779" y="1736"/>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8" name="Freeform 40"/>
            <p:cNvSpPr>
              <a:spLocks noChangeArrowheads="1"/>
            </p:cNvSpPr>
            <p:nvPr/>
          </p:nvSpPr>
          <p:spPr bwMode="auto">
            <a:xfrm>
              <a:off x="4882" y="1858"/>
              <a:ext cx="143" cy="70"/>
            </a:xfrm>
            <a:custGeom>
              <a:avLst/>
              <a:gdLst>
                <a:gd name="T0" fmla="*/ 269 w 637"/>
                <a:gd name="T1" fmla="*/ 249 h 315"/>
                <a:gd name="T2" fmla="*/ 258 w 637"/>
                <a:gd name="T3" fmla="*/ 291 h 315"/>
                <a:gd name="T4" fmla="*/ 283 w 637"/>
                <a:gd name="T5" fmla="*/ 314 h 315"/>
                <a:gd name="T6" fmla="*/ 308 w 637"/>
                <a:gd name="T7" fmla="*/ 297 h 315"/>
                <a:gd name="T8" fmla="*/ 322 w 637"/>
                <a:gd name="T9" fmla="*/ 255 h 315"/>
                <a:gd name="T10" fmla="*/ 336 w 637"/>
                <a:gd name="T11" fmla="*/ 193 h 315"/>
                <a:gd name="T12" fmla="*/ 347 w 637"/>
                <a:gd name="T13" fmla="*/ 146 h 315"/>
                <a:gd name="T14" fmla="*/ 370 w 637"/>
                <a:gd name="T15" fmla="*/ 92 h 315"/>
                <a:gd name="T16" fmla="*/ 479 w 637"/>
                <a:gd name="T17" fmla="*/ 20 h 315"/>
                <a:gd name="T18" fmla="*/ 521 w 637"/>
                <a:gd name="T19" fmla="*/ 67 h 315"/>
                <a:gd name="T20" fmla="*/ 479 w 637"/>
                <a:gd name="T21" fmla="*/ 216 h 315"/>
                <a:gd name="T22" fmla="*/ 470 w 637"/>
                <a:gd name="T23" fmla="*/ 255 h 315"/>
                <a:gd name="T24" fmla="*/ 535 w 637"/>
                <a:gd name="T25" fmla="*/ 314 h 315"/>
                <a:gd name="T26" fmla="*/ 636 w 637"/>
                <a:gd name="T27" fmla="*/ 207 h 315"/>
                <a:gd name="T28" fmla="*/ 624 w 637"/>
                <a:gd name="T29" fmla="*/ 199 h 315"/>
                <a:gd name="T30" fmla="*/ 610 w 637"/>
                <a:gd name="T31" fmla="*/ 210 h 315"/>
                <a:gd name="T32" fmla="*/ 538 w 637"/>
                <a:gd name="T33" fmla="*/ 294 h 315"/>
                <a:gd name="T34" fmla="*/ 521 w 637"/>
                <a:gd name="T35" fmla="*/ 269 h 315"/>
                <a:gd name="T36" fmla="*/ 535 w 637"/>
                <a:gd name="T37" fmla="*/ 213 h 315"/>
                <a:gd name="T38" fmla="*/ 574 w 637"/>
                <a:gd name="T39" fmla="*/ 78 h 315"/>
                <a:gd name="T40" fmla="*/ 546 w 637"/>
                <a:gd name="T41" fmla="*/ 20 h 315"/>
                <a:gd name="T42" fmla="*/ 482 w 637"/>
                <a:gd name="T43" fmla="*/ 0 h 315"/>
                <a:gd name="T44" fmla="*/ 361 w 637"/>
                <a:gd name="T45" fmla="*/ 70 h 315"/>
                <a:gd name="T46" fmla="*/ 272 w 637"/>
                <a:gd name="T47" fmla="*/ 0 h 315"/>
                <a:gd name="T48" fmla="*/ 154 w 637"/>
                <a:gd name="T49" fmla="*/ 64 h 315"/>
                <a:gd name="T50" fmla="*/ 78 w 637"/>
                <a:gd name="T51" fmla="*/ 0 h 315"/>
                <a:gd name="T52" fmla="*/ 25 w 637"/>
                <a:gd name="T53" fmla="*/ 36 h 315"/>
                <a:gd name="T54" fmla="*/ 0 w 637"/>
                <a:gd name="T55" fmla="*/ 106 h 315"/>
                <a:gd name="T56" fmla="*/ 11 w 637"/>
                <a:gd name="T57" fmla="*/ 115 h 315"/>
                <a:gd name="T58" fmla="*/ 28 w 637"/>
                <a:gd name="T59" fmla="*/ 95 h 315"/>
                <a:gd name="T60" fmla="*/ 78 w 637"/>
                <a:gd name="T61" fmla="*/ 20 h 315"/>
                <a:gd name="T62" fmla="*/ 101 w 637"/>
                <a:gd name="T63" fmla="*/ 53 h 315"/>
                <a:gd name="T64" fmla="*/ 90 w 637"/>
                <a:gd name="T65" fmla="*/ 112 h 315"/>
                <a:gd name="T66" fmla="*/ 73 w 637"/>
                <a:gd name="T67" fmla="*/ 174 h 315"/>
                <a:gd name="T68" fmla="*/ 53 w 637"/>
                <a:gd name="T69" fmla="*/ 263 h 315"/>
                <a:gd name="T70" fmla="*/ 45 w 637"/>
                <a:gd name="T71" fmla="*/ 291 h 315"/>
                <a:gd name="T72" fmla="*/ 67 w 637"/>
                <a:gd name="T73" fmla="*/ 314 h 315"/>
                <a:gd name="T74" fmla="*/ 95 w 637"/>
                <a:gd name="T75" fmla="*/ 297 h 315"/>
                <a:gd name="T76" fmla="*/ 109 w 637"/>
                <a:gd name="T77" fmla="*/ 255 h 315"/>
                <a:gd name="T78" fmla="*/ 123 w 637"/>
                <a:gd name="T79" fmla="*/ 193 h 315"/>
                <a:gd name="T80" fmla="*/ 134 w 637"/>
                <a:gd name="T81" fmla="*/ 146 h 315"/>
                <a:gd name="T82" fmla="*/ 165 w 637"/>
                <a:gd name="T83" fmla="*/ 84 h 315"/>
                <a:gd name="T84" fmla="*/ 269 w 637"/>
                <a:gd name="T85" fmla="*/ 20 h 315"/>
                <a:gd name="T86" fmla="*/ 308 w 637"/>
                <a:gd name="T87" fmla="*/ 67 h 315"/>
                <a:gd name="T88" fmla="*/ 297 w 637"/>
                <a:gd name="T89" fmla="*/ 134 h 315"/>
                <a:gd name="T90" fmla="*/ 269 w 637"/>
                <a:gd name="T91" fmla="*/ 249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7" h="315">
                  <a:moveTo>
                    <a:pt x="269" y="249"/>
                  </a:moveTo>
                  <a:cubicBezTo>
                    <a:pt x="263" y="263"/>
                    <a:pt x="258" y="288"/>
                    <a:pt x="258" y="291"/>
                  </a:cubicBezTo>
                  <a:cubicBezTo>
                    <a:pt x="258" y="305"/>
                    <a:pt x="272" y="314"/>
                    <a:pt x="283" y="314"/>
                  </a:cubicBezTo>
                  <a:cubicBezTo>
                    <a:pt x="294" y="314"/>
                    <a:pt x="305" y="305"/>
                    <a:pt x="308" y="297"/>
                  </a:cubicBezTo>
                  <a:cubicBezTo>
                    <a:pt x="311" y="291"/>
                    <a:pt x="316" y="269"/>
                    <a:pt x="322" y="255"/>
                  </a:cubicBezTo>
                  <a:cubicBezTo>
                    <a:pt x="325" y="241"/>
                    <a:pt x="333" y="210"/>
                    <a:pt x="336" y="193"/>
                  </a:cubicBezTo>
                  <a:cubicBezTo>
                    <a:pt x="342" y="176"/>
                    <a:pt x="344" y="162"/>
                    <a:pt x="347" y="146"/>
                  </a:cubicBezTo>
                  <a:cubicBezTo>
                    <a:pt x="356" y="115"/>
                    <a:pt x="356" y="115"/>
                    <a:pt x="370" y="92"/>
                  </a:cubicBezTo>
                  <a:cubicBezTo>
                    <a:pt x="392" y="59"/>
                    <a:pt x="426" y="20"/>
                    <a:pt x="479" y="20"/>
                  </a:cubicBezTo>
                  <a:cubicBezTo>
                    <a:pt x="518" y="20"/>
                    <a:pt x="521" y="50"/>
                    <a:pt x="521" y="67"/>
                  </a:cubicBezTo>
                  <a:cubicBezTo>
                    <a:pt x="521" y="109"/>
                    <a:pt x="490" y="188"/>
                    <a:pt x="479" y="216"/>
                  </a:cubicBezTo>
                  <a:cubicBezTo>
                    <a:pt x="473" y="235"/>
                    <a:pt x="470" y="241"/>
                    <a:pt x="470" y="255"/>
                  </a:cubicBezTo>
                  <a:cubicBezTo>
                    <a:pt x="470" y="291"/>
                    <a:pt x="501" y="314"/>
                    <a:pt x="535" y="314"/>
                  </a:cubicBezTo>
                  <a:cubicBezTo>
                    <a:pt x="605" y="314"/>
                    <a:pt x="636" y="218"/>
                    <a:pt x="636" y="207"/>
                  </a:cubicBezTo>
                  <a:cubicBezTo>
                    <a:pt x="636" y="199"/>
                    <a:pt x="627" y="199"/>
                    <a:pt x="624" y="199"/>
                  </a:cubicBezTo>
                  <a:cubicBezTo>
                    <a:pt x="613" y="199"/>
                    <a:pt x="613" y="202"/>
                    <a:pt x="610" y="210"/>
                  </a:cubicBezTo>
                  <a:cubicBezTo>
                    <a:pt x="594" y="266"/>
                    <a:pt x="566" y="294"/>
                    <a:pt x="538" y="294"/>
                  </a:cubicBezTo>
                  <a:cubicBezTo>
                    <a:pt x="524" y="294"/>
                    <a:pt x="521" y="286"/>
                    <a:pt x="521" y="269"/>
                  </a:cubicBezTo>
                  <a:cubicBezTo>
                    <a:pt x="521" y="255"/>
                    <a:pt x="524" y="244"/>
                    <a:pt x="535" y="213"/>
                  </a:cubicBezTo>
                  <a:cubicBezTo>
                    <a:pt x="543" y="193"/>
                    <a:pt x="574" y="118"/>
                    <a:pt x="574" y="78"/>
                  </a:cubicBezTo>
                  <a:cubicBezTo>
                    <a:pt x="574" y="67"/>
                    <a:pt x="574" y="39"/>
                    <a:pt x="546" y="20"/>
                  </a:cubicBezTo>
                  <a:cubicBezTo>
                    <a:pt x="535" y="8"/>
                    <a:pt x="515" y="0"/>
                    <a:pt x="482" y="0"/>
                  </a:cubicBezTo>
                  <a:cubicBezTo>
                    <a:pt x="420" y="0"/>
                    <a:pt x="384" y="42"/>
                    <a:pt x="361" y="70"/>
                  </a:cubicBezTo>
                  <a:cubicBezTo>
                    <a:pt x="356" y="11"/>
                    <a:pt x="305"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cubicBezTo>
                    <a:pt x="50" y="272"/>
                    <a:pt x="45" y="288"/>
                    <a:pt x="45" y="291"/>
                  </a:cubicBezTo>
                  <a:cubicBezTo>
                    <a:pt x="45" y="305"/>
                    <a:pt x="56" y="314"/>
                    <a:pt x="67" y="314"/>
                  </a:cubicBezTo>
                  <a:cubicBezTo>
                    <a:pt x="81" y="314"/>
                    <a:pt x="92" y="305"/>
                    <a:pt x="95" y="297"/>
                  </a:cubicBezTo>
                  <a:cubicBezTo>
                    <a:pt x="98" y="291"/>
                    <a:pt x="104" y="269"/>
                    <a:pt x="109" y="255"/>
                  </a:cubicBezTo>
                  <a:cubicBezTo>
                    <a:pt x="112" y="241"/>
                    <a:pt x="118" y="210"/>
                    <a:pt x="123" y="193"/>
                  </a:cubicBezTo>
                  <a:cubicBezTo>
                    <a:pt x="126" y="176"/>
                    <a:pt x="132" y="162"/>
                    <a:pt x="134" y="146"/>
                  </a:cubicBezTo>
                  <a:cubicBezTo>
                    <a:pt x="143" y="118"/>
                    <a:pt x="143" y="112"/>
                    <a:pt x="165" y="84"/>
                  </a:cubicBezTo>
                  <a:cubicBezTo>
                    <a:pt x="182" y="56"/>
                    <a:pt x="216" y="20"/>
                    <a:pt x="269" y="20"/>
                  </a:cubicBezTo>
                  <a:cubicBezTo>
                    <a:pt x="308" y="20"/>
                    <a:pt x="308" y="56"/>
                    <a:pt x="308" y="67"/>
                  </a:cubicBezTo>
                  <a:cubicBezTo>
                    <a:pt x="308" y="87"/>
                    <a:pt x="305" y="95"/>
                    <a:pt x="297" y="134"/>
                  </a:cubicBezTo>
                  <a:lnTo>
                    <a:pt x="269" y="249"/>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7209" name="Freeform 41"/>
            <p:cNvSpPr>
              <a:spLocks noChangeArrowheads="1"/>
            </p:cNvSpPr>
            <p:nvPr/>
          </p:nvSpPr>
          <p:spPr bwMode="auto">
            <a:xfrm>
              <a:off x="5057" y="1726"/>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0 h 987"/>
                <a:gd name="T14" fmla="*/ 0 w 233"/>
                <a:gd name="T15" fmla="*/ 977 h 987"/>
                <a:gd name="T16" fmla="*/ 11 w 233"/>
                <a:gd name="T17" fmla="*/ 986 h 987"/>
                <a:gd name="T18" fmla="*/ 168 w 233"/>
                <a:gd name="T19" fmla="*/ 795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8"/>
                    <a:pt x="174" y="493"/>
                  </a:cubicBezTo>
                  <a:cubicBezTo>
                    <a:pt x="174" y="664"/>
                    <a:pt x="137" y="837"/>
                    <a:pt x="14" y="960"/>
                  </a:cubicBezTo>
                  <a:cubicBezTo>
                    <a:pt x="0" y="972"/>
                    <a:pt x="0" y="974"/>
                    <a:pt x="0" y="977"/>
                  </a:cubicBezTo>
                  <a:cubicBezTo>
                    <a:pt x="0" y="983"/>
                    <a:pt x="3" y="986"/>
                    <a:pt x="11" y="986"/>
                  </a:cubicBezTo>
                  <a:cubicBezTo>
                    <a:pt x="20" y="986"/>
                    <a:pt x="109" y="918"/>
                    <a:pt x="168" y="795"/>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spTree>
    <p:extLst>
      <p:ext uri="{BB962C8B-B14F-4D97-AF65-F5344CB8AC3E}">
        <p14:creationId xmlns:p14="http://schemas.microsoft.com/office/powerpoint/2010/main" val="40766335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Consistency</a:t>
            </a:r>
          </a:p>
        </p:txBody>
      </p:sp>
      <p:sp>
        <p:nvSpPr>
          <p:cNvPr id="8194" name="Rectangle 2"/>
          <p:cNvSpPr>
            <a:spLocks noChangeArrowheads="1"/>
          </p:cNvSpPr>
          <p:nvPr/>
        </p:nvSpPr>
        <p:spPr bwMode="auto">
          <a:xfrm>
            <a:off x="2177349" y="1828992"/>
            <a:ext cx="8164218" cy="240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None/>
            </a:pPr>
            <a:r>
              <a:rPr lang="en-GB" altLang="en-US" sz="1633">
                <a:ea typeface="DejaVu Sans" charset="0"/>
                <a:cs typeface="DejaVu Sans" charset="0"/>
              </a:rPr>
              <a:t>Consistency means that</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The probability that our point estimator …</a:t>
            </a:r>
          </a:p>
          <a:p>
            <a:pPr>
              <a:lnSpc>
                <a:spcPct val="100000"/>
              </a:lnSpc>
              <a:buSzPct val="45000"/>
              <a:buFont typeface="Wingdings" panose="05000000000000000000" pitchFamily="2" charset="2"/>
              <a:buChar char=""/>
            </a:pPr>
            <a:r>
              <a:rPr lang="en-GB" altLang="en-US" sz="1633">
                <a:ea typeface="DejaVu Sans" charset="0"/>
                <a:cs typeface="DejaVu Sans" charset="0"/>
              </a:rPr>
              <a:t>… deviates from the true value</a:t>
            </a:r>
          </a:p>
          <a:p>
            <a:pPr>
              <a:lnSpc>
                <a:spcPct val="100000"/>
              </a:lnSpc>
              <a:buSzPct val="45000"/>
              <a:buFont typeface="Wingdings" panose="05000000000000000000" pitchFamily="2" charset="2"/>
              <a:buChar char=""/>
            </a:pPr>
            <a:r>
              <a:rPr lang="en-GB" altLang="en-US" sz="1633">
                <a:ea typeface="DejaVu Sans" charset="0"/>
                <a:cs typeface="DejaVu Sans" charset="0"/>
              </a:rPr>
              <a:t>… by more than any chosen criterion ε</a:t>
            </a:r>
          </a:p>
          <a:p>
            <a:pPr>
              <a:lnSpc>
                <a:spcPct val="100000"/>
              </a:lnSpc>
              <a:buSzPct val="45000"/>
              <a:buFont typeface="Wingdings" panose="05000000000000000000" pitchFamily="2" charset="2"/>
              <a:buChar char=""/>
            </a:pPr>
            <a:r>
              <a:rPr lang="en-GB" altLang="en-US" sz="1633">
                <a:ea typeface="DejaVu Sans" charset="0"/>
                <a:cs typeface="DejaVu Sans" charset="0"/>
              </a:rPr>
              <a:t>… converges to zero as the sample size </a:t>
            </a:r>
            <a:r>
              <a:rPr lang="en-GB" altLang="en-US" sz="1633" i="1">
                <a:ea typeface="DejaVu Sans" charset="0"/>
                <a:cs typeface="DejaVu Sans" charset="0"/>
              </a:rPr>
              <a:t>m</a:t>
            </a:r>
            <a:r>
              <a:rPr lang="en-GB" altLang="en-US" sz="1633">
                <a:ea typeface="DejaVu Sans" charset="0"/>
                <a:cs typeface="DejaVu Sans" charset="0"/>
              </a:rPr>
              <a:t> increases.</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r>
              <a:rPr lang="en-GB" altLang="en-US" sz="1633">
                <a:ea typeface="DejaVu Sans" charset="0"/>
                <a:cs typeface="DejaVu Sans" charset="0"/>
              </a:rPr>
              <a:t>Consistency implies that bias will vanish with </a:t>
            </a:r>
            <a:r>
              <a:rPr lang="en-GB" altLang="en-US" sz="1633" i="1">
                <a:ea typeface="DejaVu Sans" charset="0"/>
                <a:cs typeface="DejaVu Sans" charset="0"/>
              </a:rPr>
              <a:t>m</a:t>
            </a:r>
            <a:r>
              <a:rPr lang="en-GB" altLang="en-US" sz="1633">
                <a:ea typeface="DejaVu Sans" charset="0"/>
                <a:cs typeface="DejaVu Sans" charset="0"/>
              </a:rPr>
              <a:t>, but not vice versa.</a:t>
            </a:r>
          </a:p>
          <a:p>
            <a:pPr>
              <a:lnSpc>
                <a:spcPct val="100000"/>
              </a:lnSpc>
              <a:buSzPct val="45000"/>
              <a:buFont typeface="Wingdings" panose="05000000000000000000" pitchFamily="2" charset="2"/>
              <a:buNone/>
            </a:pPr>
            <a:endParaRPr lang="en-GB" altLang="en-US" sz="1633">
              <a:ea typeface="DejaVu Sans" charset="0"/>
              <a:cs typeface="DejaVu Sans" charset="0"/>
            </a:endParaRPr>
          </a:p>
        </p:txBody>
      </p:sp>
    </p:spTree>
    <p:extLst>
      <p:ext uri="{BB962C8B-B14F-4D97-AF65-F5344CB8AC3E}">
        <p14:creationId xmlns:p14="http://schemas.microsoft.com/office/powerpoint/2010/main" val="1033921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   </a:t>
            </a:r>
          </a:p>
        </p:txBody>
      </p:sp>
      <p:sp>
        <p:nvSpPr>
          <p:cNvPr id="9218" name="Rectangle 2"/>
          <p:cNvSpPr>
            <a:spLocks noChangeArrowheads="1"/>
          </p:cNvSpPr>
          <p:nvPr/>
        </p:nvSpPr>
        <p:spPr bwMode="auto">
          <a:xfrm>
            <a:off x="1980049" y="1604329"/>
            <a:ext cx="8229024" cy="3976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903">
                <a:ea typeface="DejaVu Sans" charset="0"/>
                <a:cs typeface="DejaVu Sans" charset="0"/>
              </a:rPr>
              <a:t>Over to Sofie …</a:t>
            </a:r>
          </a:p>
        </p:txBody>
      </p:sp>
    </p:spTree>
    <p:extLst>
      <p:ext uri="{BB962C8B-B14F-4D97-AF65-F5344CB8AC3E}">
        <p14:creationId xmlns:p14="http://schemas.microsoft.com/office/powerpoint/2010/main" val="33231748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dirty="0" smtClean="0">
                <a:ea typeface="DejaVu Sans" charset="0"/>
                <a:cs typeface="DejaVu Sans" charset="0"/>
              </a:rPr>
              <a:t>5.5 Maximum Likelihood </a:t>
            </a:r>
            <a:r>
              <a:rPr lang="en-GB" altLang="en-US" sz="2540" dirty="0" smtClean="0">
                <a:ea typeface="DejaVu Sans" charset="0"/>
                <a:cs typeface="DejaVu Sans" charset="0"/>
              </a:rPr>
              <a:t>Estimation</a:t>
            </a:r>
            <a:endParaRPr lang="en-GB" altLang="en-US" sz="2540" dirty="0">
              <a:ea typeface="DejaVu Sans" charset="0"/>
              <a:cs typeface="DejaVu Sans" charset="0"/>
            </a:endParaRPr>
          </a:p>
        </p:txBody>
      </p:sp>
      <mc:AlternateContent xmlns:mc="http://schemas.openxmlformats.org/markup-compatibility/2006">
        <mc:Choice xmlns:a14="http://schemas.microsoft.com/office/drawing/2010/main" Requires="a14">
          <p:sp>
            <p:nvSpPr>
              <p:cNvPr id="7170" name="Rectangle 2"/>
              <p:cNvSpPr>
                <a:spLocks noChangeArrowheads="1"/>
              </p:cNvSpPr>
              <p:nvPr/>
            </p:nvSpPr>
            <p:spPr bwMode="auto">
              <a:xfrm>
                <a:off x="1447343" y="1883374"/>
                <a:ext cx="9533695" cy="460739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marL="287337" indent="-285750">
                  <a:buFont typeface="Arial" panose="020B0604020202020204" pitchFamily="34" charset="0"/>
                  <a:buChar char="•"/>
                </a:pPr>
                <a:r>
                  <a:rPr lang="en-GB" sz="1600" dirty="0" smtClean="0"/>
                  <a:t>Find </a:t>
                </a:r>
                <a:r>
                  <a:rPr lang="en-GB" sz="1600" dirty="0" smtClean="0"/>
                  <a:t>parameters </a:t>
                </a:r>
                <a14:m>
                  <m:oMath xmlns:m="http://schemas.openxmlformats.org/officeDocument/2006/math">
                    <m:r>
                      <m:rPr>
                        <m:sty m:val="p"/>
                      </m:rPr>
                      <a:rPr lang="el-GR" sz="1600" i="1" dirty="0" smtClean="0">
                        <a:latin typeface="Cambria Math" panose="02040503050406030204" pitchFamily="18" charset="0"/>
                      </a:rPr>
                      <m:t>θ</m:t>
                    </m:r>
                    <m:r>
                      <a:rPr lang="en-GB" sz="1600" b="0" i="0" dirty="0" smtClean="0">
                        <a:latin typeface="Cambria Math" panose="02040503050406030204" pitchFamily="18" charset="0"/>
                      </a:rPr>
                      <m:t> </m:t>
                    </m:r>
                  </m:oMath>
                </a14:m>
                <a:r>
                  <a:rPr lang="en-GB" sz="1600" dirty="0" smtClean="0"/>
                  <a:t>describing the most likely data-generating distribution.</a:t>
                </a:r>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smtClean="0"/>
              </a:p>
              <a:p>
                <a:pPr marL="1587" indent="0"/>
                <a14:m>
                  <m:oMathPara xmlns:m="http://schemas.openxmlformats.org/officeDocument/2006/math">
                    <m:oMathParaPr>
                      <m:jc m:val="center"/>
                    </m:oMathParaPr>
                    <m:oMath xmlns:m="http://schemas.openxmlformats.org/officeDocument/2006/math">
                      <m:sSub>
                        <m:sSubPr>
                          <m:ctrlPr>
                            <a:rPr lang="en-GB" sz="1600" i="1" dirty="0" smtClean="0">
                              <a:latin typeface="Cambria Math" panose="02040503050406030204" pitchFamily="18" charset="0"/>
                            </a:rPr>
                          </m:ctrlPr>
                        </m:sSubPr>
                        <m:e>
                          <m:r>
                            <m:rPr>
                              <m:sty m:val="p"/>
                            </m:rPr>
                            <a:rPr lang="el-GR" sz="1600" i="1" dirty="0" smtClean="0">
                              <a:latin typeface="Cambria Math" panose="02040503050406030204" pitchFamily="18" charset="0"/>
                            </a:rPr>
                            <m:t>θ</m:t>
                          </m:r>
                        </m:e>
                        <m:sub>
                          <m:r>
                            <a:rPr lang="en-GB" sz="1600" b="0" i="1" dirty="0" smtClean="0">
                              <a:latin typeface="Cambria Math" panose="02040503050406030204" pitchFamily="18" charset="0"/>
                            </a:rPr>
                            <m:t>𝑀𝐿</m:t>
                          </m:r>
                        </m:sub>
                      </m:sSub>
                      <m:r>
                        <a:rPr lang="en-GB" sz="1600" b="0" i="1" dirty="0" smtClean="0">
                          <a:latin typeface="Cambria Math" panose="02040503050406030204" pitchFamily="18" charset="0"/>
                        </a:rPr>
                        <m:t>= </m:t>
                      </m:r>
                      <m:func>
                        <m:funcPr>
                          <m:ctrlPr>
                            <a:rPr lang="en-GB" sz="1600" b="0" i="1" dirty="0" smtClean="0">
                              <a:latin typeface="Cambria Math" panose="02040503050406030204" pitchFamily="18" charset="0"/>
                            </a:rPr>
                          </m:ctrlPr>
                        </m:funcPr>
                        <m:fName>
                          <m:limLow>
                            <m:limLowPr>
                              <m:ctrlPr>
                                <a:rPr lang="en-GB" sz="1600" b="0" i="1" dirty="0" smtClean="0">
                                  <a:latin typeface="Cambria Math" panose="02040503050406030204" pitchFamily="18" charset="0"/>
                                </a:rPr>
                              </m:ctrlPr>
                            </m:limLowPr>
                            <m:e>
                              <m:r>
                                <m:rPr>
                                  <m:sty m:val="p"/>
                                </m:rPr>
                                <a:rPr lang="en-GB" sz="1600" b="0" i="0" dirty="0" smtClean="0">
                                  <a:latin typeface="Cambria Math" panose="02040503050406030204" pitchFamily="18" charset="0"/>
                                </a:rPr>
                                <m:t>argmax</m:t>
                              </m:r>
                            </m:e>
                            <m:lim>
                              <m:r>
                                <m:rPr>
                                  <m:sty m:val="p"/>
                                </m:rPr>
                                <a:rPr lang="el-GR" sz="1600" i="1" dirty="0" smtClean="0">
                                  <a:latin typeface="Cambria Math" panose="02040503050406030204" pitchFamily="18" charset="0"/>
                                </a:rPr>
                                <m:t>θ</m:t>
                              </m:r>
                            </m:lim>
                          </m:limLow>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 </m:t>
                              </m:r>
                              <m:r>
                                <a:rPr lang="en-GB" sz="1600" b="0" i="1" dirty="0" smtClean="0">
                                  <a:latin typeface="Cambria Math" panose="02040503050406030204" pitchFamily="18" charset="0"/>
                                </a:rPr>
                                <m:t>𝔼</m:t>
                              </m:r>
                            </m:e>
                            <m:sub>
                              <m:r>
                                <a:rPr lang="en-GB" sz="1600" b="0" i="1" dirty="0" smtClean="0">
                                  <a:latin typeface="Cambria Math" panose="02040503050406030204" pitchFamily="18" charset="0"/>
                                </a:rPr>
                                <m:t>𝑥</m:t>
                              </m:r>
                              <m:r>
                                <a:rPr lang="en-GB" sz="1600" b="0" i="1" dirty="0" smtClean="0">
                                  <a:latin typeface="Cambria Math" panose="02040503050406030204" pitchFamily="18" charset="0"/>
                                </a:rPr>
                                <m:t>~</m:t>
                              </m:r>
                              <m:sSub>
                                <m:sSubPr>
                                  <m:ctrlPr>
                                    <a:rPr lang="en-GB" sz="1600" b="0" i="1" dirty="0" smtClean="0">
                                      <a:latin typeface="Cambria Math" panose="02040503050406030204" pitchFamily="18" charset="0"/>
                                    </a:rPr>
                                  </m:ctrlPr>
                                </m:sSubPr>
                                <m:e>
                                  <m:acc>
                                    <m:accPr>
                                      <m:chr m:val="̂"/>
                                      <m:ctrlPr>
                                        <a:rPr lang="en-GB" sz="1600" b="0" i="1" dirty="0" smtClean="0">
                                          <a:latin typeface="Cambria Math" panose="02040503050406030204" pitchFamily="18" charset="0"/>
                                        </a:rPr>
                                      </m:ctrlPr>
                                    </m:accPr>
                                    <m:e>
                                      <m:r>
                                        <a:rPr lang="en-GB" sz="1600" b="0" i="1" dirty="0" smtClean="0">
                                          <a:latin typeface="Cambria Math" panose="02040503050406030204" pitchFamily="18" charset="0"/>
                                        </a:rPr>
                                        <m:t>𝑝</m:t>
                                      </m:r>
                                    </m:e>
                                  </m:acc>
                                </m:e>
                                <m:sub>
                                  <m:r>
                                    <a:rPr lang="en-GB" sz="1600" b="0" i="1" dirty="0" smtClean="0">
                                      <a:latin typeface="Cambria Math" panose="02040503050406030204" pitchFamily="18" charset="0"/>
                                    </a:rPr>
                                    <m:t>𝑑𝑎𝑡𝑎</m:t>
                                  </m:r>
                                </m:sub>
                              </m:sSub>
                            </m:sub>
                          </m:sSub>
                        </m:fName>
                        <m:e>
                          <m:func>
                            <m:funcPr>
                              <m:ctrlPr>
                                <a:rPr lang="en-GB" sz="1600" b="0" i="1" dirty="0" smtClean="0">
                                  <a:latin typeface="Cambria Math" panose="02040503050406030204" pitchFamily="18" charset="0"/>
                                </a:rPr>
                              </m:ctrlPr>
                            </m:funcPr>
                            <m:fName>
                              <m:r>
                                <m:rPr>
                                  <m:sty m:val="p"/>
                                </m:rPr>
                                <a:rPr lang="en-GB" sz="1600" b="0" i="0" dirty="0" smtClean="0">
                                  <a:latin typeface="Cambria Math" panose="02040503050406030204" pitchFamily="18" charset="0"/>
                                </a:rPr>
                                <m:t>log</m:t>
                              </m:r>
                            </m:fName>
                            <m:e>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𝑝</m:t>
                                  </m:r>
                                </m:e>
                                <m:sub>
                                  <m:r>
                                    <a:rPr lang="en-GB" sz="1600" b="0" i="1" dirty="0" smtClean="0">
                                      <a:latin typeface="Cambria Math" panose="02040503050406030204" pitchFamily="18" charset="0"/>
                                    </a:rPr>
                                    <m:t>𝑚𝑜𝑑𝑒𝑙</m:t>
                                  </m:r>
                                  <m:r>
                                    <a:rPr lang="en-GB" sz="1600" b="0" i="1" dirty="0" smtClean="0">
                                      <a:latin typeface="Cambria Math" panose="02040503050406030204" pitchFamily="18" charset="0"/>
                                    </a:rPr>
                                    <m:t> </m:t>
                                  </m:r>
                                </m:sub>
                              </m:sSub>
                              <m:r>
                                <a:rPr lang="en-GB" sz="1600" b="0" i="1" dirty="0" smtClean="0">
                                  <a:latin typeface="Cambria Math" panose="02040503050406030204" pitchFamily="18" charset="0"/>
                                </a:rPr>
                                <m:t>(</m:t>
                              </m:r>
                              <m:r>
                                <a:rPr lang="en-GB" sz="1600" b="0" i="1" dirty="0" smtClean="0">
                                  <a:latin typeface="Cambria Math" panose="02040503050406030204" pitchFamily="18" charset="0"/>
                                </a:rPr>
                                <m:t>𝑥</m:t>
                              </m:r>
                              <m:r>
                                <a:rPr lang="en-GB" sz="1600" b="0" i="1" dirty="0" smtClean="0">
                                  <a:latin typeface="Cambria Math" panose="02040503050406030204" pitchFamily="18" charset="0"/>
                                </a:rPr>
                                <m:t>;</m:t>
                              </m:r>
                              <m:r>
                                <m:rPr>
                                  <m:sty m:val="p"/>
                                </m:rPr>
                                <a:rPr lang="el-GR" sz="1600" i="1" dirty="0" smtClean="0">
                                  <a:latin typeface="Cambria Math" panose="02040503050406030204" pitchFamily="18" charset="0"/>
                                </a:rPr>
                                <m:t>θ</m:t>
                              </m:r>
                              <m:r>
                                <a:rPr lang="en-GB" sz="1600" b="0" i="1" dirty="0" smtClean="0">
                                  <a:latin typeface="Cambria Math" panose="02040503050406030204" pitchFamily="18" charset="0"/>
                                </a:rPr>
                                <m:t>)</m:t>
                              </m:r>
                            </m:e>
                          </m:func>
                        </m:e>
                      </m:func>
                      <m:r>
                        <a:rPr lang="en-GB" sz="1600" b="0" i="1" dirty="0" smtClean="0">
                          <a:latin typeface="Cambria Math" panose="02040503050406030204" pitchFamily="18" charset="0"/>
                        </a:rPr>
                        <m:t> </m:t>
                      </m:r>
                    </m:oMath>
                  </m:oMathPara>
                </a14:m>
                <a:endParaRPr lang="en-GB" sz="1600" dirty="0" smtClean="0"/>
              </a:p>
              <a:p>
                <a:pPr marL="287337" indent="-285750">
                  <a:buFont typeface="Arial" panose="020B0604020202020204" pitchFamily="34" charset="0"/>
                  <a:buChar char="•"/>
                </a:pPr>
                <a:endParaRPr lang="en-GB" sz="1600" dirty="0"/>
              </a:p>
              <a:p>
                <a:pPr marL="1157287" lvl="3"/>
                <a:r>
                  <a:rPr lang="en-GB" sz="1600" dirty="0" smtClean="0"/>
                  <a:t>   </a:t>
                </a:r>
                <a:r>
                  <a:rPr lang="en-GB" sz="1600" dirty="0" smtClean="0"/>
                  <a:t>         Negative </a:t>
                </a:r>
                <a:r>
                  <a:rPr lang="en-GB" sz="1600" dirty="0" smtClean="0"/>
                  <a:t>log likelihood: </a:t>
                </a:r>
                <a14:m>
                  <m:oMath xmlns:m="http://schemas.openxmlformats.org/officeDocument/2006/math">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m:t>
                        </m:r>
                        <m:r>
                          <a:rPr lang="en-GB" sz="1600" b="0" i="1" dirty="0" smtClean="0">
                            <a:latin typeface="Cambria Math" panose="02040503050406030204" pitchFamily="18" charset="0"/>
                          </a:rPr>
                          <m:t>𝔼</m:t>
                        </m:r>
                      </m:e>
                      <m:sub>
                        <m:r>
                          <a:rPr lang="en-GB" sz="1600" b="0" i="1" dirty="0" smtClean="0">
                            <a:latin typeface="Cambria Math" panose="02040503050406030204" pitchFamily="18" charset="0"/>
                          </a:rPr>
                          <m:t>𝑥</m:t>
                        </m:r>
                        <m:r>
                          <a:rPr lang="en-GB" sz="1600" b="0" i="1" dirty="0" smtClean="0">
                            <a:latin typeface="Cambria Math" panose="02040503050406030204" pitchFamily="18" charset="0"/>
                          </a:rPr>
                          <m:t>~</m:t>
                        </m:r>
                        <m:sSub>
                          <m:sSubPr>
                            <m:ctrlPr>
                              <a:rPr lang="en-GB" sz="1600" b="0" i="1" dirty="0" smtClean="0">
                                <a:latin typeface="Cambria Math" panose="02040503050406030204" pitchFamily="18" charset="0"/>
                              </a:rPr>
                            </m:ctrlPr>
                          </m:sSubPr>
                          <m:e>
                            <m:acc>
                              <m:accPr>
                                <m:chr m:val="̂"/>
                                <m:ctrlPr>
                                  <a:rPr lang="en-GB" sz="1600" b="0" i="1" dirty="0" smtClean="0">
                                    <a:latin typeface="Cambria Math" panose="02040503050406030204" pitchFamily="18" charset="0"/>
                                  </a:rPr>
                                </m:ctrlPr>
                              </m:accPr>
                              <m:e>
                                <m:r>
                                  <a:rPr lang="en-GB" sz="1600" b="0" i="1" dirty="0" smtClean="0">
                                    <a:latin typeface="Cambria Math" panose="02040503050406030204" pitchFamily="18" charset="0"/>
                                  </a:rPr>
                                  <m:t>𝑝</m:t>
                                </m:r>
                              </m:e>
                            </m:acc>
                          </m:e>
                          <m:sub>
                            <m:r>
                              <a:rPr lang="en-GB" sz="1600" b="0" i="1" dirty="0" smtClean="0">
                                <a:latin typeface="Cambria Math" panose="02040503050406030204" pitchFamily="18" charset="0"/>
                              </a:rPr>
                              <m:t>𝑑𝑎𝑡𝑎</m:t>
                            </m:r>
                          </m:sub>
                        </m:sSub>
                      </m:sub>
                    </m:sSub>
                    <m:func>
                      <m:funcPr>
                        <m:ctrlPr>
                          <a:rPr lang="en-GB" sz="1600" b="0" i="1" dirty="0" smtClean="0">
                            <a:latin typeface="Cambria Math" panose="02040503050406030204" pitchFamily="18" charset="0"/>
                          </a:rPr>
                        </m:ctrlPr>
                      </m:funcPr>
                      <m:fName>
                        <m:r>
                          <m:rPr>
                            <m:sty m:val="p"/>
                          </m:rPr>
                          <a:rPr lang="en-GB" sz="1600" b="0" i="0" dirty="0" smtClean="0">
                            <a:latin typeface="Cambria Math" panose="02040503050406030204" pitchFamily="18" charset="0"/>
                          </a:rPr>
                          <m:t>log</m:t>
                        </m:r>
                      </m:fName>
                      <m:e>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𝑝</m:t>
                            </m:r>
                          </m:e>
                          <m:sub>
                            <m:r>
                              <a:rPr lang="en-GB" sz="1600" b="0" i="1" dirty="0" smtClean="0">
                                <a:latin typeface="Cambria Math" panose="02040503050406030204" pitchFamily="18" charset="0"/>
                              </a:rPr>
                              <m:t>𝑚𝑜𝑑𝑒𝑙</m:t>
                            </m:r>
                            <m:r>
                              <a:rPr lang="en-GB" sz="1600" b="0" i="1" dirty="0" smtClean="0">
                                <a:latin typeface="Cambria Math" panose="02040503050406030204" pitchFamily="18" charset="0"/>
                              </a:rPr>
                              <m:t> </m:t>
                            </m:r>
                          </m:sub>
                        </m:sSub>
                        <m:r>
                          <a:rPr lang="en-GB" sz="1600" b="0" i="1" dirty="0" smtClean="0">
                            <a:latin typeface="Cambria Math" panose="02040503050406030204" pitchFamily="18" charset="0"/>
                          </a:rPr>
                          <m:t>(</m:t>
                        </m:r>
                        <m:r>
                          <a:rPr lang="en-GB" sz="1600" b="0" i="1" dirty="0" smtClean="0">
                            <a:latin typeface="Cambria Math" panose="02040503050406030204" pitchFamily="18" charset="0"/>
                          </a:rPr>
                          <m:t>𝑥</m:t>
                        </m:r>
                        <m:r>
                          <a:rPr lang="en-GB" sz="1600" b="0" i="1" dirty="0" smtClean="0">
                            <a:latin typeface="Cambria Math" panose="02040503050406030204" pitchFamily="18" charset="0"/>
                          </a:rPr>
                          <m:t>)</m:t>
                        </m:r>
                      </m:e>
                    </m:func>
                  </m:oMath>
                </a14:m>
                <a:endParaRPr lang="en-GB" sz="1600" dirty="0" smtClean="0"/>
              </a:p>
              <a:p>
                <a:pPr marL="1157287" lvl="3"/>
                <a:endParaRPr lang="en-GB" sz="1600" dirty="0" smtClean="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r>
                  <a:rPr lang="en-GB" sz="1600" dirty="0" smtClean="0"/>
                  <a:t>Minimizing NLL = </a:t>
                </a:r>
                <a:r>
                  <a:rPr lang="en-GB" sz="1600" dirty="0" smtClean="0"/>
                  <a:t>minimizing KL divergence between empirical and estimated distributions.</a:t>
                </a:r>
              </a:p>
              <a:p>
                <a:pPr marL="1587" indent="0"/>
                <a:endParaRPr lang="en-GB" sz="1600" dirty="0" smtClean="0"/>
              </a:p>
              <a:p>
                <a:pPr marL="1587" indent="0"/>
                <a14:m>
                  <m:oMathPara xmlns:m="http://schemas.openxmlformats.org/officeDocument/2006/math">
                    <m:oMathParaPr>
                      <m:jc m:val="centerGroup"/>
                    </m:oMathParaPr>
                    <m:oMath xmlns:m="http://schemas.openxmlformats.org/officeDocument/2006/math">
                      <m:sSub>
                        <m:sSubPr>
                          <m:ctrlPr>
                            <a:rPr lang="en-GB" sz="1600" i="1" dirty="0" smtClean="0">
                              <a:latin typeface="Cambria Math" panose="02040503050406030204" pitchFamily="18" charset="0"/>
                            </a:rPr>
                          </m:ctrlPr>
                        </m:sSubPr>
                        <m:e>
                          <m:r>
                            <a:rPr lang="en-GB" sz="1600" b="0" i="1" dirty="0" smtClean="0">
                              <a:latin typeface="Cambria Math" panose="02040503050406030204" pitchFamily="18" charset="0"/>
                            </a:rPr>
                            <m:t>𝐷</m:t>
                          </m:r>
                        </m:e>
                        <m:sub>
                          <m:r>
                            <a:rPr lang="en-GB" sz="1600" i="1" dirty="0" smtClean="0">
                              <a:latin typeface="Cambria Math" panose="02040503050406030204" pitchFamily="18" charset="0"/>
                            </a:rPr>
                            <m:t>𝐾𝐿</m:t>
                          </m:r>
                        </m:sub>
                      </m:sSub>
                      <m:r>
                        <a:rPr lang="en-GB" sz="1600" b="0" i="1" dirty="0" smtClean="0">
                          <a:latin typeface="Cambria Math" panose="02040503050406030204" pitchFamily="18" charset="0"/>
                        </a:rPr>
                        <m:t>(</m:t>
                      </m:r>
                      <m:sSub>
                        <m:sSubPr>
                          <m:ctrlPr>
                            <a:rPr lang="en-GB" sz="1600" b="0" i="1" dirty="0" smtClean="0">
                              <a:latin typeface="Cambria Math" panose="02040503050406030204" pitchFamily="18" charset="0"/>
                            </a:rPr>
                          </m:ctrlPr>
                        </m:sSubPr>
                        <m:e>
                          <m:acc>
                            <m:accPr>
                              <m:chr m:val="̂"/>
                              <m:ctrlPr>
                                <a:rPr lang="en-GB" sz="1600" b="0" i="1" dirty="0" smtClean="0">
                                  <a:latin typeface="Cambria Math" panose="02040503050406030204" pitchFamily="18" charset="0"/>
                                </a:rPr>
                              </m:ctrlPr>
                            </m:accPr>
                            <m:e>
                              <m:r>
                                <a:rPr lang="en-GB" sz="1600" b="0" i="1" dirty="0" smtClean="0">
                                  <a:latin typeface="Cambria Math" panose="02040503050406030204" pitchFamily="18" charset="0"/>
                                </a:rPr>
                                <m:t>𝑝</m:t>
                              </m:r>
                            </m:e>
                          </m:acc>
                        </m:e>
                        <m:sub>
                          <m:r>
                            <a:rPr lang="en-GB" sz="1600" b="0" i="1" dirty="0" smtClean="0">
                              <a:latin typeface="Cambria Math" panose="02040503050406030204" pitchFamily="18" charset="0"/>
                            </a:rPr>
                            <m:t>𝑑𝑎𝑡𝑎</m:t>
                          </m:r>
                          <m:r>
                            <a:rPr lang="en-GB" sz="1600" b="0" i="1" dirty="0" smtClean="0">
                              <a:latin typeface="Cambria Math" panose="02040503050406030204" pitchFamily="18" charset="0"/>
                            </a:rPr>
                            <m:t> </m:t>
                          </m:r>
                        </m:sub>
                      </m:sSub>
                      <m:r>
                        <a:rPr lang="en-GB" sz="1600" b="0" i="1" dirty="0" smtClean="0">
                          <a:latin typeface="Cambria Math" panose="02040503050406030204" pitchFamily="18" charset="0"/>
                        </a:rPr>
                        <m:t>|</m:t>
                      </m:r>
                      <m:d>
                        <m:dPr>
                          <m:begChr m:val="|"/>
                          <m:ctrlPr>
                            <a:rPr lang="en-GB" sz="1600" b="0" i="1" dirty="0" smtClean="0">
                              <a:latin typeface="Cambria Math" panose="02040503050406030204" pitchFamily="18" charset="0"/>
                            </a:rPr>
                          </m:ctrlPr>
                        </m:dPr>
                        <m:e>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𝑝</m:t>
                              </m:r>
                            </m:e>
                            <m:sub>
                              <m:r>
                                <a:rPr lang="en-GB" sz="1600" b="0" i="1" dirty="0" smtClean="0">
                                  <a:latin typeface="Cambria Math" panose="02040503050406030204" pitchFamily="18" charset="0"/>
                                </a:rPr>
                                <m:t>𝑚𝑜𝑑𝑒𝑙</m:t>
                              </m:r>
                            </m:sub>
                          </m:sSub>
                        </m:e>
                      </m:d>
                      <m:r>
                        <a:rPr lang="en-GB" sz="1600" b="0" i="1" dirty="0" smtClean="0">
                          <a:latin typeface="Cambria Math" panose="02040503050406030204" pitchFamily="18" charset="0"/>
                        </a:rPr>
                        <m:t>= </m:t>
                      </m:r>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𝔼</m:t>
                          </m:r>
                        </m:e>
                        <m:sub>
                          <m:r>
                            <a:rPr lang="en-GB" sz="1600" b="0" i="1" dirty="0" smtClean="0">
                              <a:latin typeface="Cambria Math" panose="02040503050406030204" pitchFamily="18" charset="0"/>
                            </a:rPr>
                            <m:t>𝑥</m:t>
                          </m:r>
                          <m:r>
                            <a:rPr lang="en-GB" sz="1600" b="0" i="1" dirty="0" smtClean="0">
                              <a:latin typeface="Cambria Math" panose="02040503050406030204" pitchFamily="18" charset="0"/>
                            </a:rPr>
                            <m:t>~</m:t>
                          </m:r>
                          <m:sSub>
                            <m:sSubPr>
                              <m:ctrlPr>
                                <a:rPr lang="en-GB" sz="1600" b="0" i="1" dirty="0" smtClean="0">
                                  <a:latin typeface="Cambria Math" panose="02040503050406030204" pitchFamily="18" charset="0"/>
                                </a:rPr>
                              </m:ctrlPr>
                            </m:sSubPr>
                            <m:e>
                              <m:acc>
                                <m:accPr>
                                  <m:chr m:val="̂"/>
                                  <m:ctrlPr>
                                    <a:rPr lang="en-GB" sz="1600" b="0" i="1" dirty="0" smtClean="0">
                                      <a:latin typeface="Cambria Math" panose="02040503050406030204" pitchFamily="18" charset="0"/>
                                    </a:rPr>
                                  </m:ctrlPr>
                                </m:accPr>
                                <m:e>
                                  <m:r>
                                    <a:rPr lang="en-GB" sz="1600" b="0" i="1" dirty="0" smtClean="0">
                                      <a:latin typeface="Cambria Math" panose="02040503050406030204" pitchFamily="18" charset="0"/>
                                    </a:rPr>
                                    <m:t>𝑝</m:t>
                                  </m:r>
                                </m:e>
                              </m:acc>
                            </m:e>
                            <m:sub>
                              <m:r>
                                <a:rPr lang="en-GB" sz="1600" b="0" i="1" dirty="0" smtClean="0">
                                  <a:latin typeface="Cambria Math" panose="02040503050406030204" pitchFamily="18" charset="0"/>
                                </a:rPr>
                                <m:t>𝑑𝑎𝑡𝑎</m:t>
                              </m:r>
                            </m:sub>
                          </m:sSub>
                        </m:sub>
                      </m:sSub>
                      <m:r>
                        <a:rPr lang="en-GB" sz="1600" b="0" i="1" dirty="0" smtClean="0">
                          <a:latin typeface="Cambria Math" panose="02040503050406030204" pitchFamily="18" charset="0"/>
                        </a:rPr>
                        <m:t>[</m:t>
                      </m:r>
                      <m:r>
                        <a:rPr lang="en-GB" sz="1600" b="0" i="1" dirty="0" smtClean="0">
                          <a:latin typeface="Cambria Math" panose="02040503050406030204" pitchFamily="18" charset="0"/>
                        </a:rPr>
                        <m:t>𝑙𝑜𝑔</m:t>
                      </m:r>
                      <m:sSub>
                        <m:sSubPr>
                          <m:ctrlPr>
                            <a:rPr lang="en-GB" sz="1600" b="0" i="1" dirty="0" smtClean="0">
                              <a:latin typeface="Cambria Math" panose="02040503050406030204" pitchFamily="18" charset="0"/>
                            </a:rPr>
                          </m:ctrlPr>
                        </m:sSubPr>
                        <m:e>
                          <m:acc>
                            <m:accPr>
                              <m:chr m:val="̂"/>
                              <m:ctrlPr>
                                <a:rPr lang="en-GB" sz="1600" b="0" i="1" dirty="0" smtClean="0">
                                  <a:latin typeface="Cambria Math" panose="02040503050406030204" pitchFamily="18" charset="0"/>
                                </a:rPr>
                              </m:ctrlPr>
                            </m:accPr>
                            <m:e>
                              <m:r>
                                <a:rPr lang="en-GB" sz="1600" b="0" i="1" dirty="0" smtClean="0">
                                  <a:latin typeface="Cambria Math" panose="02040503050406030204" pitchFamily="18" charset="0"/>
                                </a:rPr>
                                <m:t> </m:t>
                              </m:r>
                              <m:r>
                                <a:rPr lang="en-GB" sz="1600" b="0" i="1" dirty="0" smtClean="0">
                                  <a:latin typeface="Cambria Math" panose="02040503050406030204" pitchFamily="18" charset="0"/>
                                </a:rPr>
                                <m:t>𝑝</m:t>
                              </m:r>
                            </m:e>
                          </m:acc>
                        </m:e>
                        <m:sub>
                          <m:r>
                            <a:rPr lang="en-GB" sz="1600" b="0" i="1" dirty="0" smtClean="0">
                              <a:latin typeface="Cambria Math" panose="02040503050406030204" pitchFamily="18" charset="0"/>
                            </a:rPr>
                            <m:t>𝑑𝑎𝑡𝑎</m:t>
                          </m:r>
                        </m:sub>
                      </m:sSub>
                      <m:d>
                        <m:dPr>
                          <m:ctrlPr>
                            <a:rPr lang="en-GB" sz="1600" b="0" i="1" dirty="0" smtClean="0">
                              <a:latin typeface="Cambria Math" panose="02040503050406030204" pitchFamily="18" charset="0"/>
                            </a:rPr>
                          </m:ctrlPr>
                        </m:dPr>
                        <m:e>
                          <m:r>
                            <a:rPr lang="en-GB" sz="1600" b="0" i="1" dirty="0" smtClean="0">
                              <a:latin typeface="Cambria Math" panose="02040503050406030204" pitchFamily="18" charset="0"/>
                            </a:rPr>
                            <m:t>𝑥</m:t>
                          </m:r>
                        </m:e>
                      </m:d>
                      <m:r>
                        <a:rPr lang="en-GB" sz="1600" b="0" i="1" dirty="0" smtClean="0">
                          <a:latin typeface="Cambria Math" panose="02040503050406030204" pitchFamily="18" charset="0"/>
                        </a:rPr>
                        <m:t>−</m:t>
                      </m:r>
                      <m:func>
                        <m:funcPr>
                          <m:ctrlPr>
                            <a:rPr lang="en-GB" sz="1600" b="0" i="1" dirty="0" smtClean="0">
                              <a:latin typeface="Cambria Math" panose="02040503050406030204" pitchFamily="18" charset="0"/>
                            </a:rPr>
                          </m:ctrlPr>
                        </m:funcPr>
                        <m:fName>
                          <m:r>
                            <m:rPr>
                              <m:sty m:val="p"/>
                            </m:rPr>
                            <a:rPr lang="en-GB" sz="1600" b="0" i="0" dirty="0" smtClean="0">
                              <a:latin typeface="Cambria Math" panose="02040503050406030204" pitchFamily="18" charset="0"/>
                            </a:rPr>
                            <m:t>log</m:t>
                          </m:r>
                        </m:fName>
                        <m:e>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𝑝</m:t>
                              </m:r>
                            </m:e>
                            <m:sub>
                              <m:r>
                                <a:rPr lang="en-GB" sz="1600" b="0" i="1" dirty="0" smtClean="0">
                                  <a:latin typeface="Cambria Math" panose="02040503050406030204" pitchFamily="18" charset="0"/>
                                </a:rPr>
                                <m:t>𝑚𝑜𝑑𝑒𝑙</m:t>
                              </m:r>
                              <m:r>
                                <a:rPr lang="en-GB" sz="1600" b="0" i="1" dirty="0" smtClean="0">
                                  <a:latin typeface="Cambria Math" panose="02040503050406030204" pitchFamily="18" charset="0"/>
                                </a:rPr>
                                <m:t> </m:t>
                              </m:r>
                            </m:sub>
                          </m:sSub>
                          <m:r>
                            <a:rPr lang="en-GB" sz="1600" b="0" i="1" dirty="0" smtClean="0">
                              <a:latin typeface="Cambria Math" panose="02040503050406030204" pitchFamily="18" charset="0"/>
                            </a:rPr>
                            <m:t>(</m:t>
                          </m:r>
                          <m:r>
                            <a:rPr lang="en-GB" sz="1600" b="0" i="1" dirty="0" smtClean="0">
                              <a:latin typeface="Cambria Math" panose="02040503050406030204" pitchFamily="18" charset="0"/>
                            </a:rPr>
                            <m:t>𝑥</m:t>
                          </m:r>
                          <m:r>
                            <a:rPr lang="en-GB" sz="1600" b="0" i="1" dirty="0" smtClean="0">
                              <a:latin typeface="Cambria Math" panose="02040503050406030204" pitchFamily="18" charset="0"/>
                            </a:rPr>
                            <m:t>)]</m:t>
                          </m:r>
                        </m:e>
                      </m:func>
                    </m:oMath>
                  </m:oMathPara>
                </a14:m>
                <a:endParaRPr lang="en-GB" sz="1600" dirty="0" smtClean="0"/>
              </a:p>
              <a:p>
                <a:pPr marL="1587" indent="0"/>
                <a:endParaRPr lang="en-GB" sz="1600" dirty="0"/>
              </a:p>
              <a:p>
                <a:pPr>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pPr>
                <a:endParaRPr lang="en-GB" altLang="en-US" sz="1600" dirty="0"/>
              </a:p>
              <a:p>
                <a:pPr>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r>
                  <a:rPr lang="en-GB" sz="1600" dirty="0"/>
                  <a:t>KL divergence </a:t>
                </a:r>
                <a:r>
                  <a:rPr lang="en-GB" sz="1600" dirty="0" smtClean="0"/>
                  <a:t>= cross-entropy </a:t>
                </a:r>
                <a:r>
                  <a:rPr lang="en-GB" sz="1600" dirty="0"/>
                  <a:t>(average number of bits needed to identify an event drawn from one of two probability distributions). </a:t>
                </a:r>
                <a:r>
                  <a:rPr lang="en-GB" sz="1600" dirty="0" smtClean="0"/>
                  <a:t>MSE </a:t>
                </a:r>
                <a:r>
                  <a:rPr lang="en-GB" sz="1600" dirty="0"/>
                  <a:t>=</a:t>
                </a:r>
                <a:r>
                  <a:rPr lang="en-GB" sz="1600" dirty="0" smtClean="0"/>
                  <a:t> </a:t>
                </a:r>
                <a:r>
                  <a:rPr lang="en-GB" sz="1600" dirty="0"/>
                  <a:t>cross-entropy between an empirical distribution </a:t>
                </a:r>
                <a:r>
                  <a:rPr lang="en-GB" sz="1600" dirty="0" smtClean="0"/>
                  <a:t>and a Gaussian.</a:t>
                </a:r>
              </a:p>
              <a:p>
                <a:pPr>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pPr>
                <a:endParaRPr lang="en-GB" sz="1600" dirty="0"/>
              </a:p>
              <a:p>
                <a:pPr marL="287337" indent="-285750">
                  <a:buFont typeface="Arial" panose="020B0604020202020204" pitchFamily="34" charset="0"/>
                  <a:buChar char="•"/>
                </a:pPr>
                <a:r>
                  <a:rPr lang="en-GB" sz="1600" dirty="0" smtClean="0"/>
                  <a:t>Aim: match </a:t>
                </a:r>
                <a:r>
                  <a:rPr lang="en-GB" sz="1600" dirty="0" smtClean="0"/>
                  <a:t>empirical and estimated distributions.</a:t>
                </a:r>
              </a:p>
              <a:p>
                <a:pPr marL="1587" indent="0"/>
                <a:endParaRPr lang="en-GB" sz="1600" dirty="0"/>
              </a:p>
              <a:p>
                <a:pPr marL="287337" indent="-285750">
                  <a:buFont typeface="Arial" panose="020B0604020202020204" pitchFamily="34" charset="0"/>
                  <a:buChar char="•"/>
                </a:pPr>
                <a:endParaRPr lang="en-GB" sz="1600" dirty="0"/>
              </a:p>
            </p:txBody>
          </p:sp>
        </mc:Choice>
        <mc:Fallback>
          <p:sp>
            <p:nvSpPr>
              <p:cNvPr id="7170" name="Rectangle 2"/>
              <p:cNvSpPr>
                <a:spLocks noRot="1" noChangeAspect="1" noMove="1" noResize="1" noEditPoints="1" noAdjustHandles="1" noChangeArrowheads="1" noChangeShapeType="1" noTextEdit="1"/>
              </p:cNvSpPr>
              <p:nvPr/>
            </p:nvSpPr>
            <p:spPr bwMode="auto">
              <a:xfrm>
                <a:off x="1447343" y="1883374"/>
                <a:ext cx="9533695" cy="4607392"/>
              </a:xfrm>
              <a:prstGeom prst="rect">
                <a:avLst/>
              </a:prstGeom>
              <a:blipFill>
                <a:blip r:embed="rId3"/>
                <a:stretch>
                  <a:fillRect l="-448" t="-52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noFill/>
                  </a:rPr>
                  <a:t> </a:t>
                </a:r>
              </a:p>
            </p:txBody>
          </p:sp>
        </mc:Fallback>
      </mc:AlternateContent>
      <p:sp>
        <p:nvSpPr>
          <p:cNvPr id="3" name="TextBox 2"/>
          <p:cNvSpPr txBox="1"/>
          <p:nvPr/>
        </p:nvSpPr>
        <p:spPr>
          <a:xfrm>
            <a:off x="8382000" y="2189747"/>
            <a:ext cx="1534722" cy="930442"/>
          </a:xfrm>
          <a:prstGeom prst="rect">
            <a:avLst/>
          </a:prstGeom>
          <a:noFill/>
        </p:spPr>
        <p:txBody>
          <a:bodyPr wrap="square" rtlCol="0">
            <a:spAutoFit/>
          </a:bodyPr>
          <a:lstStyle/>
          <a:p>
            <a:endParaRPr lang="en-GB" dirty="0"/>
          </a:p>
        </p:txBody>
      </p:sp>
      <mc:AlternateContent xmlns:mc="http://schemas.openxmlformats.org/markup-compatibility/2006">
        <mc:Choice xmlns:a14="http://schemas.microsoft.com/office/drawing/2010/main" Requires="a14">
          <p:sp>
            <p:nvSpPr>
              <p:cNvPr id="4" name="TextBox 3"/>
              <p:cNvSpPr txBox="1"/>
              <p:nvPr/>
            </p:nvSpPr>
            <p:spPr>
              <a:xfrm>
                <a:off x="8070094" y="2459659"/>
                <a:ext cx="3867874" cy="76944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1400" i="1" dirty="0" smtClean="0">
                          <a:latin typeface="Cambria Math" panose="02040503050406030204" pitchFamily="18" charset="0"/>
                        </a:rPr>
                        <m:t>θ</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vector</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of</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parameters</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that</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define</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the</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distribution</m:t>
                      </m:r>
                    </m:oMath>
                  </m:oMathPara>
                </a14:m>
                <a:endParaRPr lang="en-GB" sz="1400" dirty="0" smtClean="0"/>
              </a:p>
              <a:p>
                <a14:m>
                  <m:oMath xmlns:m="http://schemas.openxmlformats.org/officeDocument/2006/math">
                    <m:r>
                      <a:rPr lang="en-GB" sz="1400" b="0" i="1" dirty="0" smtClean="0">
                        <a:latin typeface="Cambria Math" panose="02040503050406030204" pitchFamily="18" charset="0"/>
                      </a:rPr>
                      <m:t>𝑥</m:t>
                    </m:r>
                    <m:r>
                      <a:rPr lang="en-GB" sz="1400" b="0" i="1" dirty="0" smtClean="0">
                        <a:latin typeface="Cambria Math" panose="02040503050406030204" pitchFamily="18" charset="0"/>
                      </a:rPr>
                      <m:t> </m:t>
                    </m:r>
                  </m:oMath>
                </a14:m>
                <a:r>
                  <a:rPr lang="en-GB" sz="1400" b="0" dirty="0" smtClean="0">
                    <a:latin typeface="Cambria Math" panose="02040503050406030204" pitchFamily="18" charset="0"/>
                  </a:rPr>
                  <a:t>samples</a:t>
                </a:r>
                <a:endParaRPr lang="en-GB" sz="1400" b="0"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400" b="0" i="1" dirty="0" smtClean="0">
                              <a:latin typeface="Cambria Math" panose="02040503050406030204" pitchFamily="18" charset="0"/>
                            </a:rPr>
                          </m:ctrlPr>
                        </m:sSubPr>
                        <m:e>
                          <m:r>
                            <a:rPr lang="en-GB" sz="1400" b="0" i="1" dirty="0" smtClean="0">
                              <a:latin typeface="Cambria Math" panose="02040503050406030204" pitchFamily="18" charset="0"/>
                            </a:rPr>
                            <m:t>𝔼</m:t>
                          </m:r>
                        </m:e>
                        <m:sub>
                          <m:r>
                            <a:rPr lang="en-GB" sz="1400" b="0" i="1" dirty="0" smtClean="0">
                              <a:latin typeface="Cambria Math" panose="02040503050406030204" pitchFamily="18" charset="0"/>
                            </a:rPr>
                            <m:t>𝑥</m:t>
                          </m:r>
                          <m:r>
                            <a:rPr lang="en-GB" sz="1400" b="0" i="1" dirty="0" smtClean="0">
                              <a:latin typeface="Cambria Math" panose="02040503050406030204" pitchFamily="18" charset="0"/>
                            </a:rPr>
                            <m:t>~</m:t>
                          </m:r>
                          <m:sSub>
                            <m:sSubPr>
                              <m:ctrlPr>
                                <a:rPr lang="en-GB" sz="1400" b="0" i="1" dirty="0" smtClean="0">
                                  <a:latin typeface="Cambria Math" panose="02040503050406030204" pitchFamily="18" charset="0"/>
                                </a:rPr>
                              </m:ctrlPr>
                            </m:sSubPr>
                            <m:e>
                              <m:acc>
                                <m:accPr>
                                  <m:chr m:val="̂"/>
                                  <m:ctrlPr>
                                    <a:rPr lang="en-GB" sz="1400" b="0" i="1" dirty="0" smtClean="0">
                                      <a:latin typeface="Cambria Math" panose="02040503050406030204" pitchFamily="18" charset="0"/>
                                    </a:rPr>
                                  </m:ctrlPr>
                                </m:accPr>
                                <m:e>
                                  <m:r>
                                    <a:rPr lang="en-GB" sz="1400" b="0" i="1" dirty="0" smtClean="0">
                                      <a:latin typeface="Cambria Math" panose="02040503050406030204" pitchFamily="18" charset="0"/>
                                    </a:rPr>
                                    <m:t>𝑝</m:t>
                                  </m:r>
                                </m:e>
                              </m:acc>
                            </m:e>
                            <m:sub>
                              <m:r>
                                <a:rPr lang="en-GB" sz="1400" b="0" i="1" dirty="0" smtClean="0">
                                  <a:latin typeface="Cambria Math" panose="02040503050406030204" pitchFamily="18" charset="0"/>
                                </a:rPr>
                                <m:t>𝑑𝑎𝑡𝑎</m:t>
                              </m:r>
                            </m:sub>
                          </m:sSub>
                        </m:sub>
                      </m:sSub>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average</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expected</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outcome</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of</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x</m:t>
                      </m:r>
                      <m:r>
                        <a:rPr lang="en-GB" sz="1400" b="0" i="0" dirty="0" smtClean="0">
                          <a:latin typeface="Cambria Math" panose="02040503050406030204" pitchFamily="18" charset="0"/>
                        </a:rPr>
                        <m:t> </m:t>
                      </m:r>
                      <m:r>
                        <m:rPr>
                          <m:sty m:val="p"/>
                        </m:rPr>
                        <a:rPr lang="en-GB" sz="1400" b="0" i="0" dirty="0" smtClean="0">
                          <a:latin typeface="Cambria Math" panose="02040503050406030204" pitchFamily="18" charset="0"/>
                        </a:rPr>
                        <m:t>in</m:t>
                      </m:r>
                      <m:sSub>
                        <m:sSubPr>
                          <m:ctrlPr>
                            <a:rPr lang="en-GB" sz="1400" b="0" i="1" dirty="0" smtClean="0">
                              <a:latin typeface="Cambria Math" panose="02040503050406030204" pitchFamily="18" charset="0"/>
                            </a:rPr>
                          </m:ctrlPr>
                        </m:sSubPr>
                        <m:e>
                          <m:acc>
                            <m:accPr>
                              <m:chr m:val="̂"/>
                              <m:ctrlPr>
                                <a:rPr lang="en-GB" sz="1400" b="0" i="1" dirty="0" smtClean="0">
                                  <a:latin typeface="Cambria Math" panose="02040503050406030204" pitchFamily="18" charset="0"/>
                                </a:rPr>
                              </m:ctrlPr>
                            </m:accPr>
                            <m:e>
                              <m:r>
                                <a:rPr lang="en-GB" sz="1400" b="0" i="1" dirty="0" smtClean="0">
                                  <a:latin typeface="Cambria Math" panose="02040503050406030204" pitchFamily="18" charset="0"/>
                                </a:rPr>
                                <m:t> </m:t>
                              </m:r>
                              <m:r>
                                <a:rPr lang="en-GB" sz="1400" b="0" i="1" dirty="0" smtClean="0">
                                  <a:latin typeface="Cambria Math" panose="02040503050406030204" pitchFamily="18" charset="0"/>
                                </a:rPr>
                                <m:t>𝑝</m:t>
                              </m:r>
                            </m:e>
                          </m:acc>
                        </m:e>
                        <m:sub>
                          <m:r>
                            <a:rPr lang="en-GB" sz="1400" b="0" i="1" dirty="0" smtClean="0">
                              <a:latin typeface="Cambria Math" panose="02040503050406030204" pitchFamily="18" charset="0"/>
                            </a:rPr>
                            <m:t>𝑑𝑎𝑡𝑎</m:t>
                          </m:r>
                        </m:sub>
                      </m:sSub>
                    </m:oMath>
                  </m:oMathPara>
                </a14:m>
                <a:endParaRPr lang="en-GB" sz="1400" dirty="0"/>
              </a:p>
            </p:txBody>
          </p:sp>
        </mc:Choice>
        <mc:Fallback>
          <p:sp>
            <p:nvSpPr>
              <p:cNvPr id="4" name="TextBox 3"/>
              <p:cNvSpPr txBox="1">
                <a:spLocks noRot="1" noChangeAspect="1" noMove="1" noResize="1" noEditPoints="1" noAdjustHandles="1" noChangeArrowheads="1" noChangeShapeType="1" noTextEdit="1"/>
              </p:cNvSpPr>
              <p:nvPr/>
            </p:nvSpPr>
            <p:spPr>
              <a:xfrm>
                <a:off x="8070094" y="2459659"/>
                <a:ext cx="3867874" cy="769441"/>
              </a:xfrm>
              <a:prstGeom prst="rect">
                <a:avLst/>
              </a:prstGeom>
              <a:blipFill>
                <a:blip r:embed="rId4"/>
                <a:stretch>
                  <a:fillRect r="-2208"/>
                </a:stretch>
              </a:blipFill>
            </p:spPr>
            <p:txBody>
              <a:bodyPr/>
              <a:lstStyle/>
              <a:p>
                <a:r>
                  <a:rPr lang="en-GB">
                    <a:noFill/>
                  </a:rPr>
                  <a:t> </a:t>
                </a:r>
              </a:p>
            </p:txBody>
          </p:sp>
        </mc:Fallback>
      </mc:AlternateContent>
    </p:spTree>
    <p:extLst>
      <p:ext uri="{BB962C8B-B14F-4D97-AF65-F5344CB8AC3E}">
        <p14:creationId xmlns:p14="http://schemas.microsoft.com/office/powerpoint/2010/main" val="18750363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dirty="0" smtClean="0">
                <a:ea typeface="DejaVu Sans" charset="0"/>
                <a:cs typeface="DejaVu Sans" charset="0"/>
              </a:rPr>
              <a:t>5.6 Bayes</a:t>
            </a:r>
            <a:endParaRPr lang="en-GB" altLang="en-US" sz="2540" dirty="0">
              <a:ea typeface="DejaVu Sans" charset="0"/>
              <a:cs typeface="DejaVu Sans" charset="0"/>
            </a:endParaRPr>
          </a:p>
        </p:txBody>
      </p:sp>
      <mc:AlternateContent xmlns:mc="http://schemas.openxmlformats.org/markup-compatibility/2006">
        <mc:Choice xmlns:a14="http://schemas.microsoft.com/office/drawing/2010/main" Requires="a14">
          <p:sp>
            <p:nvSpPr>
              <p:cNvPr id="7170" name="Rectangle 2"/>
              <p:cNvSpPr>
                <a:spLocks noChangeArrowheads="1"/>
              </p:cNvSpPr>
              <p:nvPr/>
            </p:nvSpPr>
            <p:spPr bwMode="auto">
              <a:xfrm>
                <a:off x="517264" y="1905702"/>
                <a:ext cx="6396884" cy="3668929"/>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dirty="0" smtClean="0">
                    <a:ea typeface="DejaVu Sans" charset="0"/>
                    <a:cs typeface="DejaVu Sans" charset="0"/>
                  </a:rPr>
                  <a:t>Probability reflects degree of certainty of knowledge.</a:t>
                </a:r>
              </a:p>
              <a:p>
                <a:pPr>
                  <a:lnSpc>
                    <a:spcPct val="100000"/>
                  </a:lnSpc>
                  <a:buSzPct val="45000"/>
                  <a:buFont typeface="Wingdings" panose="05000000000000000000" pitchFamily="2" charset="2"/>
                  <a:buChar char=""/>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smtClean="0">
                    <a:ea typeface="DejaVu Sans" charset="0"/>
                    <a:cs typeface="DejaVu Sans" charset="0"/>
                  </a:rPr>
                  <a:t>Prior p(</a:t>
                </a:r>
                <a14:m>
                  <m:oMath xmlns:m="http://schemas.openxmlformats.org/officeDocument/2006/math">
                    <m:r>
                      <m:rPr>
                        <m:sty m:val="p"/>
                      </m:rPr>
                      <a:rPr lang="el-GR" sz="1600" i="1" dirty="0" smtClean="0">
                        <a:latin typeface="Cambria Math" panose="02040503050406030204" pitchFamily="18" charset="0"/>
                      </a:rPr>
                      <m:t>θ</m:t>
                    </m:r>
                  </m:oMath>
                </a14:m>
                <a:r>
                  <a:rPr lang="en-GB" altLang="en-US" sz="1633" dirty="0" smtClean="0">
                    <a:ea typeface="DejaVu Sans" charset="0"/>
                    <a:cs typeface="DejaVu Sans" charset="0"/>
                  </a:rPr>
                  <a:t>) describes a priori belief about distribution.</a:t>
                </a:r>
              </a:p>
              <a:p>
                <a:pPr>
                  <a:lnSpc>
                    <a:spcPct val="100000"/>
                  </a:lnSpc>
                  <a:buSzPct val="45000"/>
                  <a:buFont typeface="Wingdings" panose="05000000000000000000" pitchFamily="2" charset="2"/>
                  <a:buChar char=""/>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smtClean="0">
                    <a:ea typeface="DejaVu Sans" charset="0"/>
                    <a:cs typeface="DejaVu Sans" charset="0"/>
                  </a:rPr>
                  <a:t>Update belief about </a:t>
                </a:r>
                <a14:m>
                  <m:oMath xmlns:m="http://schemas.openxmlformats.org/officeDocument/2006/math">
                    <m:r>
                      <m:rPr>
                        <m:sty m:val="p"/>
                      </m:rPr>
                      <a:rPr lang="el-GR" sz="1600" i="1" dirty="0" smtClean="0">
                        <a:latin typeface="Cambria Math" panose="02040503050406030204" pitchFamily="18" charset="0"/>
                      </a:rPr>
                      <m:t>θ</m:t>
                    </m:r>
                  </m:oMath>
                </a14:m>
                <a:r>
                  <a:rPr lang="en-GB" altLang="en-US" sz="1633" dirty="0" smtClean="0">
                    <a:ea typeface="DejaVu Sans" charset="0"/>
                    <a:cs typeface="DejaVu Sans" charset="0"/>
                  </a:rPr>
                  <a:t> by </a:t>
                </a:r>
                <a:r>
                  <a:rPr lang="en-GB" altLang="en-US" sz="1633" dirty="0" smtClean="0">
                    <a:ea typeface="DejaVu Sans" charset="0"/>
                    <a:cs typeface="DejaVu Sans" charset="0"/>
                  </a:rPr>
                  <a:t>combining </a:t>
                </a:r>
                <a:r>
                  <a:rPr lang="en-GB" altLang="en-US" sz="1633" dirty="0" smtClean="0">
                    <a:ea typeface="DejaVu Sans" charset="0"/>
                    <a:cs typeface="DejaVu Sans" charset="0"/>
                  </a:rPr>
                  <a:t>likelihood </a:t>
                </a:r>
                <a:r>
                  <a:rPr lang="en-GB" altLang="en-US" sz="1633" dirty="0" smtClean="0">
                    <a:ea typeface="DejaVu Sans" charset="0"/>
                    <a:cs typeface="DejaVu Sans" charset="0"/>
                  </a:rPr>
                  <a:t>with </a:t>
                </a:r>
                <a:r>
                  <a:rPr lang="en-GB" altLang="en-US" sz="1633" dirty="0" smtClean="0">
                    <a:ea typeface="DejaVu Sans" charset="0"/>
                    <a:cs typeface="DejaVu Sans" charset="0"/>
                  </a:rPr>
                  <a:t>prior</a:t>
                </a:r>
                <a:r>
                  <a:rPr lang="en-GB" altLang="en-US" sz="1633" dirty="0" smtClean="0">
                    <a:ea typeface="DejaVu Sans" charset="0"/>
                    <a:cs typeface="DejaVu Sans" charset="0"/>
                  </a:rPr>
                  <a:t>.</a:t>
                </a:r>
              </a:p>
              <a:p>
                <a:pPr>
                  <a:lnSpc>
                    <a:spcPct val="100000"/>
                  </a:lnSpc>
                  <a:buSzPct val="45000"/>
                  <a:buFont typeface="Wingdings" panose="05000000000000000000" pitchFamily="2" charset="2"/>
                  <a:buChar char=""/>
                </a:pPr>
                <a:endParaRPr lang="en-GB" altLang="en-US" sz="1633" dirty="0" smtClean="0">
                  <a:ea typeface="DejaVu Sans" charset="0"/>
                  <a:cs typeface="DejaVu Sans" charset="0"/>
                </a:endParaRPr>
              </a:p>
              <a:p>
                <a:pPr>
                  <a:lnSpc>
                    <a:spcPct val="100000"/>
                  </a:lnSpc>
                  <a:buSzPct val="45000"/>
                  <a:buFont typeface="Wingdings" panose="05000000000000000000" pitchFamily="2" charset="2"/>
                  <a:buChar char=""/>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smtClean="0">
                    <a:ea typeface="DejaVu Sans" charset="0"/>
                    <a:cs typeface="DejaVu Sans" charset="0"/>
                  </a:rPr>
                  <a:t>Distributions, priors, </a:t>
                </a:r>
                <a:r>
                  <a:rPr lang="en-GB" altLang="en-US" sz="1633" u="sng" dirty="0" smtClean="0">
                    <a:ea typeface="DejaVu Sans" charset="0"/>
                    <a:cs typeface="DejaVu Sans" charset="0"/>
                  </a:rPr>
                  <a:t>claims made only about directly </a:t>
                </a:r>
                <a:r>
                  <a:rPr lang="en-GB" altLang="en-US" sz="1633" u="sng" dirty="0" smtClean="0">
                    <a:ea typeface="DejaVu Sans" charset="0"/>
                    <a:cs typeface="DejaVu Sans" charset="0"/>
                  </a:rPr>
                  <a:t>observed data</a:t>
                </a:r>
                <a:r>
                  <a:rPr lang="en-GB" altLang="en-US" sz="1633" dirty="0" smtClean="0">
                    <a:ea typeface="DejaVu Sans" charset="0"/>
                    <a:cs typeface="DejaVu Sans" charset="0"/>
                  </a:rPr>
                  <a:t>, uncertainty through prior shape (as opposed to variance), distinguish Bayesian from Frequentist statistics. </a:t>
                </a:r>
              </a:p>
              <a:p>
                <a:pPr>
                  <a:lnSpc>
                    <a:spcPct val="100000"/>
                  </a:lnSpc>
                  <a:buSzPct val="45000"/>
                  <a:buFont typeface="Wingdings" panose="05000000000000000000" pitchFamily="2" charset="2"/>
                  <a:buChar char=""/>
                </a:pPr>
                <a:endParaRPr lang="en-GB" altLang="en-US" sz="1633" dirty="0" smtClean="0">
                  <a:ea typeface="DejaVu Sans" charset="0"/>
                  <a:cs typeface="DejaVu Sans" charset="0"/>
                </a:endParaRPr>
              </a:p>
              <a:p>
                <a:pPr>
                  <a:lnSpc>
                    <a:spcPct val="100000"/>
                  </a:lnSpc>
                  <a:buSzPct val="45000"/>
                  <a:buFont typeface="Wingdings" panose="05000000000000000000" pitchFamily="2" charset="2"/>
                  <a:buChar char=""/>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smtClean="0">
                    <a:ea typeface="DejaVu Sans" charset="0"/>
                    <a:cs typeface="DejaVu Sans" charset="0"/>
                  </a:rPr>
                  <a:t>Bayesian methods generalize better, </a:t>
                </a:r>
                <a:r>
                  <a:rPr lang="en-GB" altLang="en-US" sz="1633" dirty="0" smtClean="0">
                    <a:ea typeface="DejaVu Sans" charset="0"/>
                    <a:cs typeface="DejaVu Sans" charset="0"/>
                  </a:rPr>
                  <a:t>are </a:t>
                </a:r>
                <a:r>
                  <a:rPr lang="en-GB" altLang="en-US" sz="1633" dirty="0" smtClean="0">
                    <a:ea typeface="DejaVu Sans" charset="0"/>
                    <a:cs typeface="DejaVu Sans" charset="0"/>
                  </a:rPr>
                  <a:t>computationally costly.</a:t>
                </a:r>
                <a:endParaRPr lang="en-GB" altLang="en-US" sz="1633" dirty="0">
                  <a:ea typeface="DejaVu Sans" charset="0"/>
                  <a:cs typeface="DejaVu Sans" charset="0"/>
                </a:endParaRPr>
              </a:p>
            </p:txBody>
          </p:sp>
        </mc:Choice>
        <mc:Fallback>
          <p:sp>
            <p:nvSpPr>
              <p:cNvPr id="7170" name="Rectangle 2"/>
              <p:cNvSpPr>
                <a:spLocks noRot="1" noChangeAspect="1" noMove="1" noResize="1" noEditPoints="1" noAdjustHandles="1" noChangeArrowheads="1" noChangeShapeType="1" noTextEdit="1"/>
              </p:cNvSpPr>
              <p:nvPr/>
            </p:nvSpPr>
            <p:spPr bwMode="auto">
              <a:xfrm>
                <a:off x="517264" y="1905702"/>
                <a:ext cx="6396884" cy="3668929"/>
              </a:xfrm>
              <a:prstGeom prst="rect">
                <a:avLst/>
              </a:prstGeom>
              <a:blipFill>
                <a:blip r:embed="rId3"/>
                <a:stretch>
                  <a:fillRect t="-666"/>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noFill/>
                  </a:rPr>
                  <a:t> </a:t>
                </a:r>
              </a:p>
            </p:txBody>
          </p:sp>
        </mc:Fallback>
      </mc:AlternateContent>
      <p:pic>
        <p:nvPicPr>
          <p:cNvPr id="2" name="Picture 1"/>
          <p:cNvPicPr>
            <a:picLocks noChangeAspect="1"/>
          </p:cNvPicPr>
          <p:nvPr/>
        </p:nvPicPr>
        <p:blipFill rotWithShape="1">
          <a:blip r:embed="rId4"/>
          <a:srcRect r="5548"/>
          <a:stretch/>
        </p:blipFill>
        <p:spPr>
          <a:xfrm>
            <a:off x="7232967" y="1815669"/>
            <a:ext cx="4269079" cy="3433328"/>
          </a:xfrm>
          <a:prstGeom prst="rect">
            <a:avLst/>
          </a:prstGeom>
        </p:spPr>
      </p:pic>
    </p:spTree>
    <p:extLst>
      <p:ext uri="{BB962C8B-B14F-4D97-AF65-F5344CB8AC3E}">
        <p14:creationId xmlns:p14="http://schemas.microsoft.com/office/powerpoint/2010/main" val="23773338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dirty="0" smtClean="0">
                <a:ea typeface="DejaVu Sans" charset="0"/>
                <a:cs typeface="DejaVu Sans" charset="0"/>
              </a:rPr>
              <a:t>5.6 Bayesian</a:t>
            </a:r>
          </a:p>
          <a:p>
            <a:pPr algn="ctr">
              <a:lnSpc>
                <a:spcPct val="100000"/>
              </a:lnSpc>
            </a:pPr>
            <a:r>
              <a:rPr lang="en-GB" altLang="en-US" sz="2540" dirty="0" smtClean="0">
                <a:ea typeface="DejaVu Sans" charset="0"/>
                <a:cs typeface="DejaVu Sans" charset="0"/>
              </a:rPr>
              <a:t>Example: </a:t>
            </a:r>
            <a:r>
              <a:rPr lang="en-GB" altLang="en-US" sz="2540" dirty="0" smtClean="0">
                <a:ea typeface="DejaVu Sans" charset="0"/>
                <a:cs typeface="DejaVu Sans" charset="0"/>
              </a:rPr>
              <a:t>Linear Regression</a:t>
            </a:r>
            <a:endParaRPr lang="en-GB" altLang="en-US" sz="2540" dirty="0">
              <a:ea typeface="DejaVu Sans" charset="0"/>
              <a:cs typeface="DejaVu Sans" charset="0"/>
            </a:endParaRPr>
          </a:p>
        </p:txBody>
      </p:sp>
      <mc:AlternateContent xmlns:mc="http://schemas.openxmlformats.org/markup-compatibility/2006">
        <mc:Choice xmlns:a14="http://schemas.microsoft.com/office/drawing/2010/main" Requires="a14">
          <p:sp>
            <p:nvSpPr>
              <p:cNvPr id="7170" name="Rectangle 2"/>
              <p:cNvSpPr>
                <a:spLocks noChangeArrowheads="1"/>
              </p:cNvSpPr>
              <p:nvPr/>
            </p:nvSpPr>
            <p:spPr bwMode="auto">
              <a:xfrm>
                <a:off x="1446704" y="1862310"/>
                <a:ext cx="10054846" cy="460739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marL="287337" indent="-285750">
                  <a:buFont typeface="Arial" panose="020B0604020202020204" pitchFamily="34" charset="0"/>
                  <a:buChar char="•"/>
                </a:pPr>
                <a:r>
                  <a:rPr lang="en-GB" sz="1600" dirty="0" smtClean="0"/>
                  <a:t>Maximizing the MLE leads to overfitting</a:t>
                </a:r>
              </a:p>
              <a:p>
                <a:pPr marL="287337" indent="-285750">
                  <a:buFont typeface="Arial" panose="020B0604020202020204" pitchFamily="34" charset="0"/>
                  <a:buChar char="•"/>
                </a:pPr>
                <a:r>
                  <a:rPr lang="en-GB" sz="1600" dirty="0" smtClean="0"/>
                  <a:t>Priors help prevent this</a:t>
                </a:r>
              </a:p>
              <a:p>
                <a:pPr marL="287337" indent="-285750">
                  <a:buFont typeface="Arial" panose="020B0604020202020204" pitchFamily="34" charset="0"/>
                  <a:buChar char="•"/>
                </a:pPr>
                <a:r>
                  <a:rPr lang="en-GB" sz="1600" dirty="0" smtClean="0"/>
                  <a:t>Bonus: automatically optimises model complexity (using training data)</a:t>
                </a:r>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r>
                  <a:rPr lang="en-GB" sz="1600" dirty="0" smtClean="0"/>
                  <a:t>w1 is the slope, w0 is the intercept</a:t>
                </a:r>
              </a:p>
              <a:p>
                <a:pPr marL="287337" indent="-285750">
                  <a:buFont typeface="Arial" panose="020B0604020202020204" pitchFamily="34" charset="0"/>
                  <a:buChar char="•"/>
                </a:pPr>
                <a:r>
                  <a:rPr lang="en-GB" sz="1600" dirty="0" smtClean="0"/>
                  <a:t>Prior is multiplied by likelihood to obtain posterior which is then used</a:t>
                </a:r>
              </a:p>
              <a:p>
                <a:pPr marL="1587" indent="0"/>
                <a:r>
                  <a:rPr lang="en-GB" sz="1600" dirty="0"/>
                  <a:t> </a:t>
                </a:r>
                <a:r>
                  <a:rPr lang="en-GB" sz="1600" dirty="0" smtClean="0"/>
                  <a:t>    as the next prior. “Today’s posterior is tomorrow’s prior.”</a:t>
                </a:r>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smtClean="0"/>
              </a:p>
              <a:p>
                <a:pPr/>
                <a:r>
                  <a:rPr lang="en-GB" sz="1600" dirty="0" smtClean="0"/>
                  <a:t>Prior: p(w) – N(w|</a:t>
                </a:r>
                <a14:m>
                  <m:oMath xmlns:m="http://schemas.openxmlformats.org/officeDocument/2006/math">
                    <m:sSub>
                      <m:sSubPr>
                        <m:ctrlPr>
                          <a:rPr lang="el-GR" sz="1600" i="1">
                            <a:latin typeface="Cambria Math" panose="02040503050406030204" pitchFamily="18" charset="0"/>
                          </a:rPr>
                        </m:ctrlPr>
                      </m:sSubPr>
                      <m:e>
                        <m:r>
                          <m:rPr>
                            <m:sty m:val="p"/>
                          </m:rPr>
                          <a:rPr lang="el-GR" sz="1600" i="1">
                            <a:latin typeface="Cambria Math" panose="02040503050406030204" pitchFamily="18" charset="0"/>
                          </a:rPr>
                          <m:t>μ</m:t>
                        </m:r>
                      </m:e>
                      <m:sub>
                        <m:r>
                          <a:rPr lang="en-GB" sz="1600" i="1">
                            <a:latin typeface="Cambria Math" panose="02040503050406030204" pitchFamily="18" charset="0"/>
                          </a:rPr>
                          <m:t>0</m:t>
                        </m:r>
                      </m:sub>
                    </m:sSub>
                  </m:oMath>
                </a14:m>
                <a:r>
                  <a:rPr lang="en-GB" sz="1600" dirty="0" smtClean="0"/>
                  <a:t>, </a:t>
                </a:r>
                <a14:m>
                  <m:oMath xmlns:m="http://schemas.openxmlformats.org/officeDocument/2006/math">
                    <m:sSub>
                      <m:sSubPr>
                        <m:ctrlPr>
                          <a:rPr lang="en-GB" sz="1600" i="1">
                            <a:latin typeface="Cambria Math" panose="02040503050406030204" pitchFamily="18" charset="0"/>
                          </a:rPr>
                        </m:ctrlPr>
                      </m:sSubPr>
                      <m:e>
                        <m:r>
                          <m:rPr>
                            <m:sty m:val="p"/>
                          </m:rPr>
                          <a:rPr lang="el-GR" sz="1600" i="1">
                            <a:latin typeface="Cambria Math" panose="02040503050406030204" pitchFamily="18" charset="0"/>
                          </a:rPr>
                          <m:t>Λ</m:t>
                        </m:r>
                      </m:e>
                      <m:sub>
                        <m:r>
                          <a:rPr lang="en-GB" sz="1600" i="1">
                            <a:latin typeface="Cambria Math" panose="02040503050406030204" pitchFamily="18" charset="0"/>
                          </a:rPr>
                          <m:t>0</m:t>
                        </m:r>
                      </m:sub>
                    </m:sSub>
                  </m:oMath>
                </a14:m>
                <a:r>
                  <a:rPr lang="en-GB" sz="1600" dirty="0" smtClean="0"/>
                  <a:t>) where </a:t>
                </a:r>
                <a14:m>
                  <m:oMath xmlns:m="http://schemas.openxmlformats.org/officeDocument/2006/math">
                    <m:sSub>
                      <m:sSubPr>
                        <m:ctrlPr>
                          <a:rPr lang="el-GR" sz="1600" i="1">
                            <a:latin typeface="Cambria Math" panose="02040503050406030204" pitchFamily="18" charset="0"/>
                          </a:rPr>
                        </m:ctrlPr>
                      </m:sSubPr>
                      <m:e>
                        <m:r>
                          <m:rPr>
                            <m:sty m:val="p"/>
                          </m:rPr>
                          <a:rPr lang="el-GR" sz="1600" i="1">
                            <a:latin typeface="Cambria Math" panose="02040503050406030204" pitchFamily="18" charset="0"/>
                          </a:rPr>
                          <m:t>μ</m:t>
                        </m:r>
                      </m:e>
                      <m:sub>
                        <m:r>
                          <a:rPr lang="en-GB" sz="1600" i="1">
                            <a:latin typeface="Cambria Math" panose="02040503050406030204" pitchFamily="18" charset="0"/>
                          </a:rPr>
                          <m:t>0</m:t>
                        </m:r>
                      </m:sub>
                    </m:sSub>
                    <m:r>
                      <a:rPr lang="en-GB" sz="1600" i="1">
                        <a:latin typeface="Cambria Math" panose="02040503050406030204" pitchFamily="18" charset="0"/>
                      </a:rPr>
                      <m:t> </m:t>
                    </m:r>
                    <m:r>
                      <a:rPr lang="en-GB" sz="1600" b="0" i="1" smtClean="0">
                        <a:latin typeface="Cambria Math" panose="02040503050406030204" pitchFamily="18" charset="0"/>
                      </a:rPr>
                      <m:t>𝑖𝑠</m:t>
                    </m:r>
                    <m:r>
                      <a:rPr lang="en-GB" sz="1600" b="0" i="1" smtClean="0">
                        <a:latin typeface="Cambria Math" panose="02040503050406030204" pitchFamily="18" charset="0"/>
                      </a:rPr>
                      <m:t> </m:t>
                    </m:r>
                    <m:r>
                      <a:rPr lang="en-GB" sz="1600" b="0" i="1" smtClean="0">
                        <a:latin typeface="Cambria Math" panose="02040503050406030204" pitchFamily="18" charset="0"/>
                      </a:rPr>
                      <m:t>𝑡h𝑒</m:t>
                    </m:r>
                    <m:r>
                      <a:rPr lang="en-GB" sz="1600" b="0" i="1" smtClean="0">
                        <a:latin typeface="Cambria Math" panose="02040503050406030204" pitchFamily="18" charset="0"/>
                      </a:rPr>
                      <m:t> </m:t>
                    </m:r>
                    <m:r>
                      <a:rPr lang="en-GB" sz="1600" i="1">
                        <a:latin typeface="Cambria Math" panose="02040503050406030204" pitchFamily="18" charset="0"/>
                      </a:rPr>
                      <m:t>𝑚𝑒𝑎𝑛</m:t>
                    </m:r>
                    <m:r>
                      <a:rPr lang="en-GB" sz="1600" b="0" i="1" smtClean="0">
                        <a:latin typeface="Cambria Math" panose="02040503050406030204" pitchFamily="18" charset="0"/>
                      </a:rPr>
                      <m:t>,  </m:t>
                    </m:r>
                    <m:sSub>
                      <m:sSubPr>
                        <m:ctrlPr>
                          <a:rPr lang="en-GB" sz="1600" i="1">
                            <a:latin typeface="Cambria Math" panose="02040503050406030204" pitchFamily="18" charset="0"/>
                          </a:rPr>
                        </m:ctrlPr>
                      </m:sSubPr>
                      <m:e>
                        <m:r>
                          <m:rPr>
                            <m:sty m:val="p"/>
                          </m:rPr>
                          <a:rPr lang="el-GR" sz="1600" i="1">
                            <a:latin typeface="Cambria Math" panose="02040503050406030204" pitchFamily="18" charset="0"/>
                          </a:rPr>
                          <m:t>Λ</m:t>
                        </m:r>
                      </m:e>
                      <m:sub>
                        <m:r>
                          <a:rPr lang="en-GB" sz="1600" i="1">
                            <a:latin typeface="Cambria Math" panose="02040503050406030204" pitchFamily="18" charset="0"/>
                          </a:rPr>
                          <m:t>0</m:t>
                        </m:r>
                      </m:sub>
                    </m:sSub>
                    <m:r>
                      <a:rPr lang="en-GB" sz="1600" i="1">
                        <a:latin typeface="Cambria Math" panose="02040503050406030204" pitchFamily="18" charset="0"/>
                      </a:rPr>
                      <m:t> </m:t>
                    </m:r>
                    <m:r>
                      <a:rPr lang="en-GB" sz="1600" i="1">
                        <a:latin typeface="Cambria Math" panose="02040503050406030204" pitchFamily="18" charset="0"/>
                      </a:rPr>
                      <m:t>𝑐𝑜𝑣𝑎𝑟𝑖𝑎𝑛𝑐𝑒</m:t>
                    </m:r>
                    <m:r>
                      <a:rPr lang="en-GB" sz="1600" i="1">
                        <a:latin typeface="Cambria Math" panose="02040503050406030204" pitchFamily="18" charset="0"/>
                      </a:rPr>
                      <m:t> </m:t>
                    </m:r>
                    <m:r>
                      <a:rPr lang="en-GB" sz="1600" i="1">
                        <a:latin typeface="Cambria Math" panose="02040503050406030204" pitchFamily="18" charset="0"/>
                      </a:rPr>
                      <m:t>𝑚𝑎𝑡𝑟𝑖𝑥</m:t>
                    </m:r>
                  </m:oMath>
                </a14:m>
                <a:endParaRPr lang="en-GB" sz="1600" dirty="0"/>
              </a:p>
              <a:p>
                <a:pPr marL="1587" indent="0"/>
                <a:r>
                  <a:rPr lang="en-GB" sz="1600" dirty="0" smtClean="0"/>
                  <a:t>More dims: </a:t>
                </a:r>
                <a14:m>
                  <m:oMath xmlns:m="http://schemas.openxmlformats.org/officeDocument/2006/math">
                    <m:r>
                      <m:rPr>
                        <m:sty m:val="p"/>
                      </m:rPr>
                      <a:rPr lang="en-GB" sz="1600">
                        <a:latin typeface="Cambria Math" panose="02040503050406030204" pitchFamily="18" charset="0"/>
                      </a:rPr>
                      <m:t>p</m:t>
                    </m:r>
                    <m:d>
                      <m:dPr>
                        <m:ctrlPr>
                          <a:rPr lang="en-GB" sz="1600" i="1">
                            <a:latin typeface="Cambria Math" panose="02040503050406030204" pitchFamily="18" charset="0"/>
                          </a:rPr>
                        </m:ctrlPr>
                      </m:dPr>
                      <m:e>
                        <m:r>
                          <m:rPr>
                            <m:sty m:val="p"/>
                          </m:rPr>
                          <a:rPr lang="en-GB" sz="1600">
                            <a:latin typeface="Cambria Math" panose="02040503050406030204" pitchFamily="18" charset="0"/>
                          </a:rPr>
                          <m:t>w</m:t>
                        </m:r>
                      </m:e>
                    </m:d>
                    <m:r>
                      <a:rPr lang="en-GB" sz="1600" i="1">
                        <a:latin typeface="Cambria Math" panose="02040503050406030204" pitchFamily="18" charset="0"/>
                      </a:rPr>
                      <m:t>=</m:t>
                    </m:r>
                    <m:r>
                      <a:rPr lang="en-GB" sz="1600" i="1">
                        <a:latin typeface="Cambria Math" panose="02040503050406030204" pitchFamily="18" charset="0"/>
                      </a:rPr>
                      <m:t>𝑁</m:t>
                    </m:r>
                    <m:r>
                      <a:rPr lang="en-GB" sz="1600" i="1">
                        <a:latin typeface="Cambria Math" panose="02040503050406030204" pitchFamily="18" charset="0"/>
                      </a:rPr>
                      <m:t>(</m:t>
                    </m:r>
                    <m:r>
                      <a:rPr lang="en-GB" sz="1600" i="1">
                        <a:latin typeface="Cambria Math" panose="02040503050406030204" pitchFamily="18" charset="0"/>
                      </a:rPr>
                      <m:t>𝑤</m:t>
                    </m:r>
                    <m:r>
                      <a:rPr lang="en-GB" sz="1600" i="1">
                        <a:latin typeface="Cambria Math" panose="02040503050406030204" pitchFamily="18" charset="0"/>
                      </a:rPr>
                      <m:t>; </m:t>
                    </m:r>
                    <m:sSub>
                      <m:sSubPr>
                        <m:ctrlPr>
                          <a:rPr lang="el-GR" sz="1600" i="1">
                            <a:latin typeface="Cambria Math" panose="02040503050406030204" pitchFamily="18" charset="0"/>
                          </a:rPr>
                        </m:ctrlPr>
                      </m:sSubPr>
                      <m:e>
                        <m:r>
                          <m:rPr>
                            <m:sty m:val="p"/>
                          </m:rPr>
                          <a:rPr lang="el-GR" sz="1600" i="1">
                            <a:latin typeface="Cambria Math" panose="02040503050406030204" pitchFamily="18" charset="0"/>
                          </a:rPr>
                          <m:t>μ</m:t>
                        </m:r>
                      </m:e>
                      <m:sub>
                        <m:r>
                          <a:rPr lang="en-GB" sz="1600" i="1">
                            <a:latin typeface="Cambria Math" panose="02040503050406030204" pitchFamily="18" charset="0"/>
                          </a:rPr>
                          <m:t>0</m:t>
                        </m:r>
                      </m:sub>
                    </m:sSub>
                    <m:r>
                      <a:rPr lang="en-GB" sz="1600" i="1">
                        <a:latin typeface="Cambria Math" panose="02040503050406030204" pitchFamily="18" charset="0"/>
                      </a:rPr>
                      <m:t>, </m:t>
                    </m:r>
                    <m:sSub>
                      <m:sSubPr>
                        <m:ctrlPr>
                          <a:rPr lang="en-GB" sz="1600" i="1">
                            <a:latin typeface="Cambria Math" panose="02040503050406030204" pitchFamily="18" charset="0"/>
                          </a:rPr>
                        </m:ctrlPr>
                      </m:sSubPr>
                      <m:e>
                        <m:r>
                          <m:rPr>
                            <m:sty m:val="p"/>
                          </m:rPr>
                          <a:rPr lang="el-GR" sz="1600" i="1">
                            <a:latin typeface="Cambria Math" panose="02040503050406030204" pitchFamily="18" charset="0"/>
                          </a:rPr>
                          <m:t>Λ</m:t>
                        </m:r>
                      </m:e>
                      <m:sub>
                        <m:r>
                          <a:rPr lang="en-GB" sz="1600" i="1">
                            <a:latin typeface="Cambria Math" panose="02040503050406030204" pitchFamily="18" charset="0"/>
                          </a:rPr>
                          <m:t>0</m:t>
                        </m:r>
                      </m:sub>
                    </m:sSub>
                    <m:r>
                      <a:rPr lang="en-GB" sz="1600" i="1">
                        <a:latin typeface="Cambria Math" panose="02040503050406030204" pitchFamily="18" charset="0"/>
                      </a:rPr>
                      <m:t>)</m:t>
                    </m:r>
                    <m:r>
                      <m:rPr>
                        <m:nor/>
                      </m:rPr>
                      <a:rPr lang="en-GB" sz="1600" dirty="0"/>
                      <m:t>∝ </m:t>
                    </m:r>
                    <m:r>
                      <m:rPr>
                        <m:nor/>
                      </m:rPr>
                      <a:rPr lang="en-GB" sz="1600" i="1" dirty="0">
                        <a:latin typeface="Cambria Math" panose="02040503050406030204" pitchFamily="18" charset="0"/>
                        <a:ea typeface="Cambria Math" panose="02040503050406030204" pitchFamily="18" charset="0"/>
                      </a:rPr>
                      <m:t>exp</m:t>
                    </m:r>
                    <m:r>
                      <m:rPr>
                        <m:nor/>
                      </m:rPr>
                      <a:rPr lang="en-GB" sz="1600" dirty="0"/>
                      <m:t>(− </m:t>
                    </m:r>
                    <m:f>
                      <m:fPr>
                        <m:ctrlPr>
                          <a:rPr lang="en-GB" sz="1600" i="1" dirty="0">
                            <a:latin typeface="Cambria Math" panose="02040503050406030204" pitchFamily="18" charset="0"/>
                          </a:rPr>
                        </m:ctrlPr>
                      </m:fPr>
                      <m:num>
                        <m:r>
                          <a:rPr lang="en-GB" sz="1600" i="1" dirty="0">
                            <a:latin typeface="Cambria Math" panose="02040503050406030204" pitchFamily="18" charset="0"/>
                          </a:rPr>
                          <m:t>1</m:t>
                        </m:r>
                      </m:num>
                      <m:den>
                        <m:r>
                          <a:rPr lang="en-GB" sz="1600" i="1" dirty="0">
                            <a:latin typeface="Cambria Math" panose="02040503050406030204" pitchFamily="18" charset="0"/>
                          </a:rPr>
                          <m:t>2</m:t>
                        </m:r>
                      </m:den>
                    </m:f>
                    <m:sSup>
                      <m:sSupPr>
                        <m:ctrlPr>
                          <a:rPr lang="en-GB" sz="1600" i="1" dirty="0">
                            <a:latin typeface="Cambria Math" panose="02040503050406030204" pitchFamily="18" charset="0"/>
                          </a:rPr>
                        </m:ctrlPr>
                      </m:sSupPr>
                      <m:e>
                        <m:r>
                          <a:rPr lang="en-GB" sz="1600" i="1" dirty="0">
                            <a:latin typeface="Cambria Math" panose="02040503050406030204" pitchFamily="18" charset="0"/>
                          </a:rPr>
                          <m:t>(</m:t>
                        </m:r>
                        <m:r>
                          <a:rPr lang="en-GB" sz="1600" i="1" dirty="0">
                            <a:latin typeface="Cambria Math" panose="02040503050406030204" pitchFamily="18" charset="0"/>
                          </a:rPr>
                          <m:t>𝑤</m:t>
                        </m:r>
                        <m:r>
                          <a:rPr lang="en-GB" sz="1600" i="1" dirty="0">
                            <a:latin typeface="Cambria Math" panose="02040503050406030204" pitchFamily="18" charset="0"/>
                          </a:rPr>
                          <m:t>−</m:t>
                        </m:r>
                        <m:sSub>
                          <m:sSubPr>
                            <m:ctrlPr>
                              <a:rPr lang="el-GR" sz="1600" i="1">
                                <a:latin typeface="Cambria Math" panose="02040503050406030204" pitchFamily="18" charset="0"/>
                              </a:rPr>
                            </m:ctrlPr>
                          </m:sSubPr>
                          <m:e>
                            <m:r>
                              <m:rPr>
                                <m:sty m:val="p"/>
                              </m:rPr>
                              <a:rPr lang="el-GR" sz="1600" i="1">
                                <a:latin typeface="Cambria Math" panose="02040503050406030204" pitchFamily="18" charset="0"/>
                              </a:rPr>
                              <m:t>μ</m:t>
                            </m:r>
                          </m:e>
                          <m:sub>
                            <m:r>
                              <a:rPr lang="en-GB" sz="1600" i="1">
                                <a:latin typeface="Cambria Math" panose="02040503050406030204" pitchFamily="18" charset="0"/>
                              </a:rPr>
                              <m:t>0</m:t>
                            </m:r>
                          </m:sub>
                        </m:sSub>
                        <m:r>
                          <m:rPr>
                            <m:nor/>
                          </m:rPr>
                          <a:rPr lang="en-GB" sz="1600" dirty="0"/>
                          <m:t>) </m:t>
                        </m:r>
                      </m:e>
                      <m:sup>
                        <m:r>
                          <a:rPr lang="en-GB" sz="1600" i="1" dirty="0">
                            <a:latin typeface="Cambria Math" panose="02040503050406030204" pitchFamily="18" charset="0"/>
                          </a:rPr>
                          <m:t>𝑇</m:t>
                        </m:r>
                      </m:sup>
                    </m:sSup>
                    <m:sSup>
                      <m:sSupPr>
                        <m:ctrlPr>
                          <a:rPr lang="en-GB" sz="1600" i="1" dirty="0">
                            <a:latin typeface="Cambria Math" panose="02040503050406030204" pitchFamily="18" charset="0"/>
                          </a:rPr>
                        </m:ctrlPr>
                      </m:sSupPr>
                      <m:e>
                        <m:sSub>
                          <m:sSubPr>
                            <m:ctrlPr>
                              <a:rPr lang="en-GB" sz="1600" i="1">
                                <a:latin typeface="Cambria Math" panose="02040503050406030204" pitchFamily="18" charset="0"/>
                              </a:rPr>
                            </m:ctrlPr>
                          </m:sSubPr>
                          <m:e>
                            <m:r>
                              <m:rPr>
                                <m:sty m:val="p"/>
                              </m:rPr>
                              <a:rPr lang="el-GR" sz="1600" i="1">
                                <a:latin typeface="Cambria Math" panose="02040503050406030204" pitchFamily="18" charset="0"/>
                              </a:rPr>
                              <m:t>Λ</m:t>
                            </m:r>
                          </m:e>
                          <m:sub>
                            <m:r>
                              <a:rPr lang="en-GB" sz="1600" i="1">
                                <a:latin typeface="Cambria Math" panose="02040503050406030204" pitchFamily="18" charset="0"/>
                              </a:rPr>
                              <m:t>0</m:t>
                            </m:r>
                          </m:sub>
                        </m:sSub>
                        <m:r>
                          <m:rPr>
                            <m:nor/>
                          </m:rPr>
                          <a:rPr lang="en-GB" sz="1600" dirty="0"/>
                          <m:t> </m:t>
                        </m:r>
                      </m:e>
                      <m:sup>
                        <m:r>
                          <a:rPr lang="en-GB" sz="1600" i="1" dirty="0">
                            <a:latin typeface="Cambria Math" panose="02040503050406030204" pitchFamily="18" charset="0"/>
                          </a:rPr>
                          <m:t>−1</m:t>
                        </m:r>
                      </m:sup>
                    </m:sSup>
                    <m:r>
                      <a:rPr lang="en-GB" sz="1600" i="1" dirty="0">
                        <a:latin typeface="Cambria Math" panose="02040503050406030204" pitchFamily="18" charset="0"/>
                      </a:rPr>
                      <m:t>(</m:t>
                    </m:r>
                    <m:r>
                      <a:rPr lang="en-GB" sz="1600" i="1" dirty="0">
                        <a:latin typeface="Cambria Math" panose="02040503050406030204" pitchFamily="18" charset="0"/>
                      </a:rPr>
                      <m:t>𝑤</m:t>
                    </m:r>
                    <m:r>
                      <a:rPr lang="en-GB" sz="1600" i="1" dirty="0">
                        <a:latin typeface="Cambria Math" panose="02040503050406030204" pitchFamily="18" charset="0"/>
                      </a:rPr>
                      <m:t> − </m:t>
                    </m:r>
                    <m:sSub>
                      <m:sSubPr>
                        <m:ctrlPr>
                          <a:rPr lang="el-GR" sz="1600" i="1">
                            <a:latin typeface="Cambria Math" panose="02040503050406030204" pitchFamily="18" charset="0"/>
                          </a:rPr>
                        </m:ctrlPr>
                      </m:sSubPr>
                      <m:e>
                        <m:r>
                          <m:rPr>
                            <m:sty m:val="p"/>
                          </m:rPr>
                          <a:rPr lang="el-GR" sz="1600" i="1">
                            <a:latin typeface="Cambria Math" panose="02040503050406030204" pitchFamily="18" charset="0"/>
                          </a:rPr>
                          <m:t>μ</m:t>
                        </m:r>
                      </m:e>
                      <m:sub>
                        <m:r>
                          <a:rPr lang="en-GB" sz="1600" i="1">
                            <a:latin typeface="Cambria Math" panose="02040503050406030204" pitchFamily="18" charset="0"/>
                          </a:rPr>
                          <m:t>0</m:t>
                        </m:r>
                      </m:sub>
                    </m:sSub>
                  </m:oMath>
                </a14:m>
                <a:r>
                  <a:rPr lang="en-GB" sz="1600" dirty="0"/>
                  <a:t>))</a:t>
                </a:r>
                <a:endParaRPr lang="en-GB" sz="1600" dirty="0"/>
              </a:p>
              <a:p>
                <a:pPr marL="1587" indent="0"/>
                <a:endParaRPr lang="en-GB" sz="1600" dirty="0"/>
              </a:p>
              <a:p>
                <a:pPr marL="1587" indent="0"/>
                <a:r>
                  <a:rPr lang="en-GB" sz="1600" dirty="0" smtClean="0"/>
                  <a:t>Posterior will be Gaussian because both likelihood and prior are too.</a:t>
                </a:r>
                <a:endParaRPr lang="en-GB" sz="1600" dirty="0"/>
              </a:p>
              <a:p>
                <a:pPr marL="1587" indent="0"/>
                <a:r>
                  <a:rPr lang="en-GB" sz="1600" dirty="0" smtClean="0"/>
                  <a:t>More dims: </a:t>
                </a:r>
                <a14:m>
                  <m:oMath xmlns:m="http://schemas.openxmlformats.org/officeDocument/2006/math">
                    <m:r>
                      <m:rPr>
                        <m:sty m:val="p"/>
                      </m:rPr>
                      <a:rPr lang="en-GB" sz="1600">
                        <a:latin typeface="Cambria Math" panose="02040503050406030204" pitchFamily="18" charset="0"/>
                      </a:rPr>
                      <m:t>p</m:t>
                    </m:r>
                    <m:d>
                      <m:dPr>
                        <m:ctrlPr>
                          <a:rPr lang="en-GB" sz="1600" i="1">
                            <a:latin typeface="Cambria Math" panose="02040503050406030204" pitchFamily="18" charset="0"/>
                          </a:rPr>
                        </m:ctrlPr>
                      </m:dPr>
                      <m:e>
                        <m:r>
                          <m:rPr>
                            <m:sty m:val="p"/>
                          </m:rPr>
                          <a:rPr lang="en-GB" sz="1600">
                            <a:latin typeface="Cambria Math" panose="02040503050406030204" pitchFamily="18" charset="0"/>
                          </a:rPr>
                          <m:t>w</m:t>
                        </m:r>
                        <m:r>
                          <a:rPr lang="en-GB" sz="1600" i="1">
                            <a:latin typeface="Cambria Math" panose="02040503050406030204" pitchFamily="18" charset="0"/>
                          </a:rPr>
                          <m:t>|</m:t>
                        </m:r>
                        <m:r>
                          <a:rPr lang="en-GB" sz="1600" i="1">
                            <a:latin typeface="Cambria Math" panose="02040503050406030204" pitchFamily="18" charset="0"/>
                          </a:rPr>
                          <m:t>𝑋</m:t>
                        </m:r>
                        <m:r>
                          <a:rPr lang="en-GB" sz="1600" i="1">
                            <a:latin typeface="Cambria Math" panose="02040503050406030204" pitchFamily="18" charset="0"/>
                          </a:rPr>
                          <m:t>,</m:t>
                        </m:r>
                        <m:r>
                          <a:rPr lang="en-GB" sz="1600" i="1">
                            <a:latin typeface="Cambria Math" panose="02040503050406030204" pitchFamily="18" charset="0"/>
                          </a:rPr>
                          <m:t>𝑦</m:t>
                        </m:r>
                      </m:e>
                    </m:d>
                    <m:r>
                      <a:rPr lang="en-GB" sz="1600" i="1">
                        <a:latin typeface="Cambria Math" panose="02040503050406030204" pitchFamily="18" charset="0"/>
                      </a:rPr>
                      <m:t>=</m:t>
                    </m:r>
                    <m:r>
                      <a:rPr lang="en-GB" sz="1600" i="1">
                        <a:latin typeface="Cambria Math" panose="02040503050406030204" pitchFamily="18" charset="0"/>
                      </a:rPr>
                      <m:t>𝑒𝑥𝑝</m:t>
                    </m:r>
                    <m:r>
                      <m:rPr>
                        <m:nor/>
                      </m:rPr>
                      <a:rPr lang="en-GB" sz="1600" dirty="0"/>
                      <m:t>(− </m:t>
                    </m:r>
                    <m:f>
                      <m:fPr>
                        <m:ctrlPr>
                          <a:rPr lang="en-GB" sz="1600" i="1" dirty="0">
                            <a:latin typeface="Cambria Math" panose="02040503050406030204" pitchFamily="18" charset="0"/>
                          </a:rPr>
                        </m:ctrlPr>
                      </m:fPr>
                      <m:num>
                        <m:r>
                          <a:rPr lang="en-GB" sz="1600" i="1" dirty="0">
                            <a:latin typeface="Cambria Math" panose="02040503050406030204" pitchFamily="18" charset="0"/>
                          </a:rPr>
                          <m:t>1</m:t>
                        </m:r>
                      </m:num>
                      <m:den>
                        <m:r>
                          <a:rPr lang="en-GB" sz="1600" i="1" dirty="0">
                            <a:latin typeface="Cambria Math" panose="02040503050406030204" pitchFamily="18" charset="0"/>
                          </a:rPr>
                          <m:t>2</m:t>
                        </m:r>
                      </m:den>
                    </m:f>
                    <m:sSup>
                      <m:sSupPr>
                        <m:ctrlPr>
                          <a:rPr lang="en-GB" sz="1600" i="1" dirty="0">
                            <a:latin typeface="Cambria Math" panose="02040503050406030204" pitchFamily="18" charset="0"/>
                          </a:rPr>
                        </m:ctrlPr>
                      </m:sSupPr>
                      <m:e>
                        <m:r>
                          <a:rPr lang="en-GB" sz="1600" i="1" dirty="0">
                            <a:latin typeface="Cambria Math" panose="02040503050406030204" pitchFamily="18" charset="0"/>
                          </a:rPr>
                          <m:t>(</m:t>
                        </m:r>
                        <m:r>
                          <a:rPr lang="en-GB" sz="1600" i="1" dirty="0">
                            <a:latin typeface="Cambria Math" panose="02040503050406030204" pitchFamily="18" charset="0"/>
                          </a:rPr>
                          <m:t>𝑤</m:t>
                        </m:r>
                        <m:r>
                          <a:rPr lang="en-GB" sz="1600" i="1" dirty="0">
                            <a:latin typeface="Cambria Math" panose="02040503050406030204" pitchFamily="18" charset="0"/>
                          </a:rPr>
                          <m:t>−</m:t>
                        </m:r>
                        <m:sSub>
                          <m:sSubPr>
                            <m:ctrlPr>
                              <a:rPr lang="el-GR" sz="1600" i="1">
                                <a:latin typeface="Cambria Math" panose="02040503050406030204" pitchFamily="18" charset="0"/>
                              </a:rPr>
                            </m:ctrlPr>
                          </m:sSubPr>
                          <m:e>
                            <m:r>
                              <m:rPr>
                                <m:sty m:val="p"/>
                              </m:rPr>
                              <a:rPr lang="el-GR" sz="1600" i="1">
                                <a:latin typeface="Cambria Math" panose="02040503050406030204" pitchFamily="18" charset="0"/>
                              </a:rPr>
                              <m:t>μ</m:t>
                            </m:r>
                          </m:e>
                          <m:sub>
                            <m:r>
                              <a:rPr lang="en-GB" sz="1600" i="1">
                                <a:latin typeface="Cambria Math" panose="02040503050406030204" pitchFamily="18" charset="0"/>
                              </a:rPr>
                              <m:t>𝑚</m:t>
                            </m:r>
                          </m:sub>
                        </m:sSub>
                        <m:r>
                          <m:rPr>
                            <m:nor/>
                          </m:rPr>
                          <a:rPr lang="en-GB" sz="1600" dirty="0"/>
                          <m:t>) </m:t>
                        </m:r>
                      </m:e>
                      <m:sup>
                        <m:r>
                          <a:rPr lang="en-GB" sz="1600" i="1" dirty="0">
                            <a:latin typeface="Cambria Math" panose="02040503050406030204" pitchFamily="18" charset="0"/>
                          </a:rPr>
                          <m:t>𝑇</m:t>
                        </m:r>
                      </m:sup>
                    </m:sSup>
                    <m:sSup>
                      <m:sSupPr>
                        <m:ctrlPr>
                          <a:rPr lang="en-GB" sz="1600" i="1" dirty="0">
                            <a:latin typeface="Cambria Math" panose="02040503050406030204" pitchFamily="18" charset="0"/>
                          </a:rPr>
                        </m:ctrlPr>
                      </m:sSupPr>
                      <m:e>
                        <m:sSub>
                          <m:sSubPr>
                            <m:ctrlPr>
                              <a:rPr lang="en-GB" sz="1600" i="1">
                                <a:latin typeface="Cambria Math" panose="02040503050406030204" pitchFamily="18" charset="0"/>
                              </a:rPr>
                            </m:ctrlPr>
                          </m:sSubPr>
                          <m:e>
                            <m:r>
                              <m:rPr>
                                <m:sty m:val="p"/>
                              </m:rPr>
                              <a:rPr lang="el-GR" sz="1600" i="1">
                                <a:latin typeface="Cambria Math" panose="02040503050406030204" pitchFamily="18" charset="0"/>
                              </a:rPr>
                              <m:t>Λ</m:t>
                            </m:r>
                          </m:e>
                          <m:sub>
                            <m:r>
                              <a:rPr lang="en-GB" sz="1600" i="1">
                                <a:latin typeface="Cambria Math" panose="02040503050406030204" pitchFamily="18" charset="0"/>
                              </a:rPr>
                              <m:t>𝑚</m:t>
                            </m:r>
                          </m:sub>
                        </m:sSub>
                        <m:r>
                          <m:rPr>
                            <m:nor/>
                          </m:rPr>
                          <a:rPr lang="en-GB" sz="1600" dirty="0"/>
                          <m:t> </m:t>
                        </m:r>
                      </m:e>
                      <m:sup>
                        <m:r>
                          <a:rPr lang="en-GB" sz="1600" i="1" dirty="0">
                            <a:latin typeface="Cambria Math" panose="02040503050406030204" pitchFamily="18" charset="0"/>
                          </a:rPr>
                          <m:t>−1</m:t>
                        </m:r>
                      </m:sup>
                    </m:sSup>
                    <m:r>
                      <a:rPr lang="en-GB" sz="1600" i="1" dirty="0">
                        <a:latin typeface="Cambria Math" panose="02040503050406030204" pitchFamily="18" charset="0"/>
                      </a:rPr>
                      <m:t>(</m:t>
                    </m:r>
                    <m:r>
                      <a:rPr lang="en-GB" sz="1600" i="1" dirty="0">
                        <a:latin typeface="Cambria Math" panose="02040503050406030204" pitchFamily="18" charset="0"/>
                      </a:rPr>
                      <m:t>𝑤</m:t>
                    </m:r>
                    <m:r>
                      <a:rPr lang="en-GB" sz="1600" i="1" dirty="0">
                        <a:latin typeface="Cambria Math" panose="02040503050406030204" pitchFamily="18" charset="0"/>
                      </a:rPr>
                      <m:t> − </m:t>
                    </m:r>
                    <m:sSub>
                      <m:sSubPr>
                        <m:ctrlPr>
                          <a:rPr lang="el-GR" sz="1600" i="1">
                            <a:latin typeface="Cambria Math" panose="02040503050406030204" pitchFamily="18" charset="0"/>
                          </a:rPr>
                        </m:ctrlPr>
                      </m:sSubPr>
                      <m:e>
                        <m:r>
                          <m:rPr>
                            <m:sty m:val="p"/>
                          </m:rPr>
                          <a:rPr lang="el-GR" sz="1600" i="1">
                            <a:latin typeface="Cambria Math" panose="02040503050406030204" pitchFamily="18" charset="0"/>
                          </a:rPr>
                          <m:t>μ</m:t>
                        </m:r>
                      </m:e>
                      <m:sub>
                        <m:r>
                          <a:rPr lang="en-GB" sz="1600" i="1">
                            <a:latin typeface="Cambria Math" panose="02040503050406030204" pitchFamily="18" charset="0"/>
                          </a:rPr>
                          <m:t>𝑚</m:t>
                        </m:r>
                      </m:sub>
                    </m:sSub>
                  </m:oMath>
                </a14:m>
                <a:r>
                  <a:rPr lang="en-GB" sz="1600" dirty="0"/>
                  <a:t>))</a:t>
                </a:r>
                <a:endParaRPr lang="en-GB" sz="1600" dirty="0"/>
              </a:p>
              <a:p>
                <a:pPr marL="1587" indent="0"/>
                <a:endParaRPr lang="en-GB" sz="1600" dirty="0" smtClean="0"/>
              </a:p>
              <a:p>
                <a:pPr marL="1587" indent="0"/>
                <a:endParaRPr lang="en-GB" sz="1600" dirty="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endParaRPr lang="en-GB" sz="1600" dirty="0"/>
              </a:p>
            </p:txBody>
          </p:sp>
        </mc:Choice>
        <mc:Fallback>
          <p:sp>
            <p:nvSpPr>
              <p:cNvPr id="7170" name="Rectangle 2"/>
              <p:cNvSpPr>
                <a:spLocks noRot="1" noChangeAspect="1" noMove="1" noResize="1" noEditPoints="1" noAdjustHandles="1" noChangeArrowheads="1" noChangeShapeType="1" noTextEdit="1"/>
              </p:cNvSpPr>
              <p:nvPr/>
            </p:nvSpPr>
            <p:spPr bwMode="auto">
              <a:xfrm>
                <a:off x="1446704" y="1862310"/>
                <a:ext cx="10054846" cy="4607392"/>
              </a:xfrm>
              <a:prstGeom prst="rect">
                <a:avLst/>
              </a:prstGeom>
              <a:blipFill>
                <a:blip r:embed="rId3"/>
                <a:stretch>
                  <a:fillRect l="-424" t="-39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noFill/>
                  </a:rPr>
                  <a:t> </a:t>
                </a:r>
              </a:p>
            </p:txBody>
          </p:sp>
        </mc:Fallback>
      </mc:AlternateContent>
      <p:grpSp>
        <p:nvGrpSpPr>
          <p:cNvPr id="7" name="Group 6"/>
          <p:cNvGrpSpPr/>
          <p:nvPr/>
        </p:nvGrpSpPr>
        <p:grpSpPr>
          <a:xfrm>
            <a:off x="8253100" y="1519120"/>
            <a:ext cx="3734393" cy="4149074"/>
            <a:chOff x="7842087" y="1514879"/>
            <a:chExt cx="3734393" cy="4149074"/>
          </a:xfrm>
        </p:grpSpPr>
        <p:grpSp>
          <p:nvGrpSpPr>
            <p:cNvPr id="4" name="Group 3"/>
            <p:cNvGrpSpPr/>
            <p:nvPr/>
          </p:nvGrpSpPr>
          <p:grpSpPr>
            <a:xfrm>
              <a:off x="8566951" y="1754648"/>
              <a:ext cx="3009529" cy="3909305"/>
              <a:chOff x="982122" y="3080552"/>
              <a:chExt cx="3909474" cy="5151951"/>
            </a:xfrm>
          </p:grpSpPr>
          <p:pic>
            <p:nvPicPr>
              <p:cNvPr id="2" name="Picture 1"/>
              <p:cNvPicPr>
                <a:picLocks noChangeAspect="1"/>
              </p:cNvPicPr>
              <p:nvPr/>
            </p:nvPicPr>
            <p:blipFill rotWithShape="1">
              <a:blip r:embed="rId4"/>
              <a:srcRect l="10993" t="26381" r="52724" b="26215"/>
              <a:stretch/>
            </p:blipFill>
            <p:spPr>
              <a:xfrm>
                <a:off x="982122" y="3080552"/>
                <a:ext cx="3696410" cy="2716567"/>
              </a:xfrm>
              <a:prstGeom prst="rect">
                <a:avLst/>
              </a:prstGeom>
            </p:spPr>
          </p:pic>
          <p:pic>
            <p:nvPicPr>
              <p:cNvPr id="6" name="Picture 5"/>
              <p:cNvPicPr>
                <a:picLocks noChangeAspect="1"/>
              </p:cNvPicPr>
              <p:nvPr/>
            </p:nvPicPr>
            <p:blipFill rotWithShape="1">
              <a:blip r:embed="rId4"/>
              <a:srcRect l="47697" t="26381" r="12671" b="26215"/>
              <a:stretch/>
            </p:blipFill>
            <p:spPr>
              <a:xfrm>
                <a:off x="1047564" y="5646122"/>
                <a:ext cx="3844032" cy="2586381"/>
              </a:xfrm>
              <a:prstGeom prst="rect">
                <a:avLst/>
              </a:prstGeom>
            </p:spPr>
          </p:pic>
        </p:grpSp>
        <p:sp>
          <p:nvSpPr>
            <p:cNvPr id="5" name="TextBox 4"/>
            <p:cNvSpPr txBox="1"/>
            <p:nvPr/>
          </p:nvSpPr>
          <p:spPr>
            <a:xfrm>
              <a:off x="10657861" y="1514879"/>
              <a:ext cx="918619" cy="338554"/>
            </a:xfrm>
            <a:prstGeom prst="rect">
              <a:avLst/>
            </a:prstGeom>
            <a:noFill/>
          </p:spPr>
          <p:txBody>
            <a:bodyPr wrap="square" rtlCol="0">
              <a:spAutoFit/>
            </a:bodyPr>
            <a:lstStyle/>
            <a:p>
              <a:r>
                <a:rPr lang="en-GB" sz="800" dirty="0" smtClean="0"/>
                <a:t>Samples from posterior on w</a:t>
              </a:r>
              <a:endParaRPr lang="en-GB" sz="800" dirty="0"/>
            </a:p>
          </p:txBody>
        </p:sp>
        <p:sp>
          <p:nvSpPr>
            <p:cNvPr id="9" name="TextBox 8"/>
            <p:cNvSpPr txBox="1"/>
            <p:nvPr/>
          </p:nvSpPr>
          <p:spPr>
            <a:xfrm>
              <a:off x="7871823" y="2172609"/>
              <a:ext cx="754601" cy="215444"/>
            </a:xfrm>
            <a:prstGeom prst="rect">
              <a:avLst/>
            </a:prstGeom>
            <a:noFill/>
          </p:spPr>
          <p:txBody>
            <a:bodyPr wrap="square" rtlCol="0">
              <a:spAutoFit/>
            </a:bodyPr>
            <a:lstStyle/>
            <a:p>
              <a:r>
                <a:rPr lang="en-GB" sz="800" dirty="0" smtClean="0"/>
                <a:t>No data</a:t>
              </a:r>
              <a:endParaRPr lang="en-GB" sz="800" dirty="0"/>
            </a:p>
          </p:txBody>
        </p:sp>
        <p:sp>
          <p:nvSpPr>
            <p:cNvPr id="10" name="TextBox 9"/>
            <p:cNvSpPr txBox="1"/>
            <p:nvPr/>
          </p:nvSpPr>
          <p:spPr>
            <a:xfrm>
              <a:off x="7842087" y="2973485"/>
              <a:ext cx="754601" cy="338554"/>
            </a:xfrm>
            <a:prstGeom prst="rect">
              <a:avLst/>
            </a:prstGeom>
            <a:noFill/>
          </p:spPr>
          <p:txBody>
            <a:bodyPr wrap="square" rtlCol="0">
              <a:spAutoFit/>
            </a:bodyPr>
            <a:lstStyle/>
            <a:p>
              <a:r>
                <a:rPr lang="en-GB" sz="800" dirty="0" smtClean="0"/>
                <a:t>One </a:t>
              </a:r>
              <a:r>
                <a:rPr lang="en-GB" sz="800" dirty="0" err="1" smtClean="0"/>
                <a:t>datapoint</a:t>
              </a:r>
              <a:endParaRPr lang="en-GB" sz="800" dirty="0"/>
            </a:p>
          </p:txBody>
        </p:sp>
        <p:sp>
          <p:nvSpPr>
            <p:cNvPr id="11" name="TextBox 10"/>
            <p:cNvSpPr txBox="1"/>
            <p:nvPr/>
          </p:nvSpPr>
          <p:spPr>
            <a:xfrm>
              <a:off x="7865905" y="4052089"/>
              <a:ext cx="754601" cy="338554"/>
            </a:xfrm>
            <a:prstGeom prst="rect">
              <a:avLst/>
            </a:prstGeom>
            <a:noFill/>
          </p:spPr>
          <p:txBody>
            <a:bodyPr wrap="square" rtlCol="0">
              <a:spAutoFit/>
            </a:bodyPr>
            <a:lstStyle/>
            <a:p>
              <a:r>
                <a:rPr lang="en-GB" sz="800" dirty="0" smtClean="0"/>
                <a:t>Two </a:t>
              </a:r>
              <a:r>
                <a:rPr lang="en-GB" sz="800" dirty="0" err="1" smtClean="0"/>
                <a:t>datapoints</a:t>
              </a:r>
              <a:endParaRPr lang="en-GB" sz="800" dirty="0"/>
            </a:p>
          </p:txBody>
        </p:sp>
        <p:sp>
          <p:nvSpPr>
            <p:cNvPr id="12" name="TextBox 11"/>
            <p:cNvSpPr txBox="1"/>
            <p:nvPr/>
          </p:nvSpPr>
          <p:spPr>
            <a:xfrm>
              <a:off x="7862728" y="4870915"/>
              <a:ext cx="754601" cy="215444"/>
            </a:xfrm>
            <a:prstGeom prst="rect">
              <a:avLst/>
            </a:prstGeom>
            <a:noFill/>
          </p:spPr>
          <p:txBody>
            <a:bodyPr wrap="square" rtlCol="0">
              <a:spAutoFit/>
            </a:bodyPr>
            <a:lstStyle/>
            <a:p>
              <a:r>
                <a:rPr lang="en-GB" sz="800" dirty="0" smtClean="0"/>
                <a:t>20 </a:t>
              </a:r>
              <a:r>
                <a:rPr lang="en-GB" sz="800" dirty="0" err="1" smtClean="0"/>
                <a:t>datapoints</a:t>
              </a:r>
              <a:endParaRPr lang="en-GB" sz="800" dirty="0"/>
            </a:p>
          </p:txBody>
        </p:sp>
      </p:grpSp>
      <p:sp>
        <p:nvSpPr>
          <p:cNvPr id="15" name="TextBox 14"/>
          <p:cNvSpPr txBox="1"/>
          <p:nvPr/>
        </p:nvSpPr>
        <p:spPr>
          <a:xfrm>
            <a:off x="10222918" y="1544856"/>
            <a:ext cx="918619" cy="215444"/>
          </a:xfrm>
          <a:prstGeom prst="rect">
            <a:avLst/>
          </a:prstGeom>
          <a:noFill/>
        </p:spPr>
        <p:txBody>
          <a:bodyPr wrap="square" rtlCol="0">
            <a:spAutoFit/>
          </a:bodyPr>
          <a:lstStyle/>
          <a:p>
            <a:r>
              <a:rPr lang="en-GB" sz="800" dirty="0" smtClean="0"/>
              <a:t>w space</a:t>
            </a:r>
            <a:endParaRPr lang="en-GB" sz="800" dirty="0"/>
          </a:p>
        </p:txBody>
      </p:sp>
      <p:sp>
        <p:nvSpPr>
          <p:cNvPr id="8" name="TextBox 7"/>
          <p:cNvSpPr txBox="1"/>
          <p:nvPr/>
        </p:nvSpPr>
        <p:spPr>
          <a:xfrm>
            <a:off x="10507917" y="5675948"/>
            <a:ext cx="3106252" cy="276999"/>
          </a:xfrm>
          <a:prstGeom prst="rect">
            <a:avLst/>
          </a:prstGeom>
          <a:noFill/>
        </p:spPr>
        <p:txBody>
          <a:bodyPr wrap="square" rtlCol="0">
            <a:spAutoFit/>
          </a:bodyPr>
          <a:lstStyle/>
          <a:p>
            <a:r>
              <a:rPr lang="en-GB" sz="1200" dirty="0" smtClean="0"/>
              <a:t>From Bishop book</a:t>
            </a:r>
            <a:endParaRPr lang="en-GB" sz="1200" dirty="0"/>
          </a:p>
        </p:txBody>
      </p:sp>
    </p:spTree>
    <p:extLst>
      <p:ext uri="{BB962C8B-B14F-4D97-AF65-F5344CB8AC3E}">
        <p14:creationId xmlns:p14="http://schemas.microsoft.com/office/powerpoint/2010/main" val="21367096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dirty="0" smtClean="0">
                <a:ea typeface="DejaVu Sans" charset="0"/>
                <a:cs typeface="DejaVu Sans" charset="0"/>
              </a:rPr>
              <a:t>5.6.1 Maximum </a:t>
            </a:r>
            <a:r>
              <a:rPr lang="en-GB" altLang="en-US" sz="2540" i="1" dirty="0" smtClean="0">
                <a:ea typeface="DejaVu Sans" charset="0"/>
                <a:cs typeface="DejaVu Sans" charset="0"/>
              </a:rPr>
              <a:t>A Posteriori </a:t>
            </a:r>
            <a:r>
              <a:rPr lang="en-GB" altLang="en-US" sz="2540" dirty="0" smtClean="0">
                <a:ea typeface="DejaVu Sans" charset="0"/>
                <a:cs typeface="DejaVu Sans" charset="0"/>
              </a:rPr>
              <a:t>(MAP) </a:t>
            </a:r>
            <a:r>
              <a:rPr lang="en-GB" altLang="en-US" sz="2540" dirty="0" smtClean="0">
                <a:ea typeface="DejaVu Sans" charset="0"/>
                <a:cs typeface="DejaVu Sans" charset="0"/>
              </a:rPr>
              <a:t>Estimation</a:t>
            </a:r>
          </a:p>
          <a:p>
            <a:pPr algn="ctr">
              <a:lnSpc>
                <a:spcPct val="100000"/>
              </a:lnSpc>
            </a:pPr>
            <a:r>
              <a:rPr lang="en-GB" altLang="en-US" sz="2540" dirty="0" smtClean="0">
                <a:ea typeface="DejaVu Sans" charset="0"/>
                <a:cs typeface="DejaVu Sans" charset="0"/>
              </a:rPr>
              <a:t>MLE with a prior</a:t>
            </a:r>
            <a:endParaRPr lang="en-GB" altLang="en-US" sz="2540" dirty="0">
              <a:ea typeface="DejaVu Sans" charset="0"/>
              <a:cs typeface="DejaVu Sans" charset="0"/>
            </a:endParaRPr>
          </a:p>
        </p:txBody>
      </p:sp>
      <mc:AlternateContent xmlns:mc="http://schemas.openxmlformats.org/markup-compatibility/2006">
        <mc:Choice xmlns:a14="http://schemas.microsoft.com/office/drawing/2010/main" Requires="a14">
          <p:sp>
            <p:nvSpPr>
              <p:cNvPr id="7170" name="Rectangle 2"/>
              <p:cNvSpPr>
                <a:spLocks noChangeArrowheads="1"/>
              </p:cNvSpPr>
              <p:nvPr/>
            </p:nvSpPr>
            <p:spPr bwMode="auto">
              <a:xfrm>
                <a:off x="1980049" y="2103953"/>
                <a:ext cx="8266152" cy="460739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marL="287337" indent="-285750">
                  <a:buFont typeface="Arial" panose="020B0604020202020204" pitchFamily="34" charset="0"/>
                  <a:buChar char="•"/>
                </a:pPr>
                <a:r>
                  <a:rPr lang="en-GB" sz="1600" dirty="0" smtClean="0"/>
                  <a:t>Single point estimates (as opposed to distributions) are convenient and possible.</a:t>
                </a:r>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r>
                  <a:rPr lang="en-GB" sz="1600" dirty="0" smtClean="0"/>
                  <a:t>Using </a:t>
                </a:r>
                <a:r>
                  <a:rPr lang="en-GB" sz="1600" dirty="0" smtClean="0"/>
                  <a:t>a </a:t>
                </a:r>
                <a:r>
                  <a:rPr lang="en-GB" sz="1600" dirty="0" smtClean="0"/>
                  <a:t>prior </a:t>
                </a:r>
                <a:r>
                  <a:rPr lang="en-GB" sz="1600" dirty="0" smtClean="0"/>
                  <a:t>to estimate </a:t>
                </a:r>
                <a14:m>
                  <m:oMath xmlns:m="http://schemas.openxmlformats.org/officeDocument/2006/math">
                    <m:r>
                      <m:rPr>
                        <m:sty m:val="p"/>
                      </m:rPr>
                      <a:rPr lang="el-GR" sz="1600" i="1" dirty="0" smtClean="0">
                        <a:latin typeface="Cambria Math" panose="02040503050406030204" pitchFamily="18" charset="0"/>
                      </a:rPr>
                      <m:t>θ</m:t>
                    </m:r>
                    <m:r>
                      <a:rPr lang="en-GB" sz="1600" b="0" i="0" dirty="0" smtClean="0">
                        <a:latin typeface="Cambria Math" panose="02040503050406030204" pitchFamily="18" charset="0"/>
                      </a:rPr>
                      <m:t>.</m:t>
                    </m:r>
                  </m:oMath>
                </a14:m>
                <a:endParaRPr lang="en-GB" sz="1600" dirty="0" smtClean="0"/>
              </a:p>
              <a:p>
                <a:pPr marL="287337" indent="-285750" algn="ctr">
                  <a:buFont typeface="Arial" panose="020B0604020202020204" pitchFamily="34" charset="0"/>
                  <a:buChar char="•"/>
                </a:pPr>
                <a:endParaRPr lang="en-GB" sz="1600" dirty="0"/>
              </a:p>
              <a:p>
                <a:pPr marL="1587" indent="0" algn="ctr"/>
                <a14:m>
                  <m:oMathPara xmlns:m="http://schemas.openxmlformats.org/officeDocument/2006/math">
                    <m:oMathParaPr>
                      <m:jc m:val="center"/>
                    </m:oMathParaPr>
                    <m:oMath xmlns:m="http://schemas.openxmlformats.org/officeDocument/2006/math">
                      <m:sSub>
                        <m:sSubPr>
                          <m:ctrlPr>
                            <a:rPr lang="en-GB" sz="1600" i="1" dirty="0" smtClean="0">
                              <a:latin typeface="Cambria Math" panose="02040503050406030204" pitchFamily="18" charset="0"/>
                            </a:rPr>
                          </m:ctrlPr>
                        </m:sSubPr>
                        <m:e>
                          <m:r>
                            <m:rPr>
                              <m:sty m:val="p"/>
                            </m:rPr>
                            <a:rPr lang="el-GR" sz="1600" i="1" dirty="0" smtClean="0">
                              <a:latin typeface="Cambria Math" panose="02040503050406030204" pitchFamily="18" charset="0"/>
                            </a:rPr>
                            <m:t>θ</m:t>
                          </m:r>
                        </m:e>
                        <m:sub>
                          <m:r>
                            <a:rPr lang="en-GB" sz="1600" b="0" i="1" dirty="0" smtClean="0">
                              <a:latin typeface="Cambria Math" panose="02040503050406030204" pitchFamily="18" charset="0"/>
                            </a:rPr>
                            <m:t>𝑀𝐴𝑃</m:t>
                          </m:r>
                        </m:sub>
                      </m:sSub>
                      <m:r>
                        <a:rPr lang="en-GB" sz="1600" b="0" i="1" dirty="0" smtClean="0">
                          <a:latin typeface="Cambria Math" panose="02040503050406030204" pitchFamily="18" charset="0"/>
                        </a:rPr>
                        <m:t>= </m:t>
                      </m:r>
                      <m:func>
                        <m:funcPr>
                          <m:ctrlPr>
                            <a:rPr lang="en-GB" sz="1600" b="0" i="1" dirty="0" smtClean="0">
                              <a:latin typeface="Cambria Math" panose="02040503050406030204" pitchFamily="18" charset="0"/>
                            </a:rPr>
                          </m:ctrlPr>
                        </m:funcPr>
                        <m:fName>
                          <m:limLow>
                            <m:limLowPr>
                              <m:ctrlPr>
                                <a:rPr lang="en-GB" sz="1600" b="0" i="1" dirty="0" smtClean="0">
                                  <a:latin typeface="Cambria Math" panose="02040503050406030204" pitchFamily="18" charset="0"/>
                                </a:rPr>
                              </m:ctrlPr>
                            </m:limLowPr>
                            <m:e>
                              <m:r>
                                <m:rPr>
                                  <m:sty m:val="p"/>
                                </m:rPr>
                                <a:rPr lang="en-GB" sz="1600" b="0" i="0" dirty="0" smtClean="0">
                                  <a:latin typeface="Cambria Math" panose="02040503050406030204" pitchFamily="18" charset="0"/>
                                </a:rPr>
                                <m:t>argmax</m:t>
                              </m:r>
                            </m:e>
                            <m:lim>
                              <m:r>
                                <m:rPr>
                                  <m:sty m:val="p"/>
                                </m:rPr>
                                <a:rPr lang="el-GR" sz="1600" i="1" dirty="0" smtClean="0">
                                  <a:latin typeface="Cambria Math" panose="02040503050406030204" pitchFamily="18" charset="0"/>
                                </a:rPr>
                                <m:t>θ</m:t>
                              </m:r>
                            </m:lim>
                          </m:limLow>
                          <m:r>
                            <a:rPr lang="en-GB" sz="1600" b="0" i="1" dirty="0" smtClean="0">
                              <a:latin typeface="Cambria Math" panose="02040503050406030204" pitchFamily="18" charset="0"/>
                            </a:rPr>
                            <m:t> </m:t>
                          </m:r>
                          <m:r>
                            <a:rPr lang="en-GB" sz="1600" b="0" i="1" dirty="0" smtClean="0">
                              <a:latin typeface="Cambria Math" panose="02040503050406030204" pitchFamily="18" charset="0"/>
                            </a:rPr>
                            <m:t>𝑝</m:t>
                          </m:r>
                          <m:d>
                            <m:dPr>
                              <m:ctrlPr>
                                <a:rPr lang="en-GB" sz="1600" b="0" i="1" dirty="0" smtClean="0">
                                  <a:latin typeface="Cambria Math" panose="02040503050406030204" pitchFamily="18" charset="0"/>
                                </a:rPr>
                              </m:ctrlPr>
                            </m:dPr>
                            <m:e>
                              <m:r>
                                <m:rPr>
                                  <m:sty m:val="p"/>
                                </m:rPr>
                                <a:rPr lang="el-GR" sz="1600" i="1" dirty="0" smtClean="0">
                                  <a:latin typeface="Cambria Math" panose="02040503050406030204" pitchFamily="18" charset="0"/>
                                </a:rPr>
                                <m:t>θ</m:t>
                              </m:r>
                            </m:e>
                            <m:e>
                              <m:r>
                                <a:rPr lang="en-GB" sz="1600" b="0" i="1" dirty="0" smtClean="0">
                                  <a:latin typeface="Cambria Math" panose="02040503050406030204" pitchFamily="18" charset="0"/>
                                </a:rPr>
                                <m:t>𝑥</m:t>
                              </m:r>
                            </m:e>
                          </m:d>
                          <m:r>
                            <a:rPr lang="en-GB" sz="1600" b="0" i="1" dirty="0" smtClean="0">
                              <a:latin typeface="Cambria Math" panose="02040503050406030204" pitchFamily="18" charset="0"/>
                            </a:rPr>
                            <m:t>=</m:t>
                          </m:r>
                          <m:limLow>
                            <m:limLowPr>
                              <m:ctrlPr>
                                <a:rPr lang="en-GB" sz="1600" b="0" i="1" dirty="0" smtClean="0">
                                  <a:latin typeface="Cambria Math" panose="02040503050406030204" pitchFamily="18" charset="0"/>
                                </a:rPr>
                              </m:ctrlPr>
                            </m:limLowPr>
                            <m:e>
                              <m:r>
                                <m:rPr>
                                  <m:sty m:val="p"/>
                                </m:rPr>
                                <a:rPr lang="en-GB" sz="1600" b="0" i="0" dirty="0" smtClean="0">
                                  <a:latin typeface="Cambria Math" panose="02040503050406030204" pitchFamily="18" charset="0"/>
                                </a:rPr>
                                <m:t>argmax</m:t>
                              </m:r>
                            </m:e>
                            <m:lim>
                              <m:r>
                                <m:rPr>
                                  <m:sty m:val="p"/>
                                </m:rPr>
                                <a:rPr lang="el-GR" sz="1600" i="1" dirty="0" smtClean="0">
                                  <a:latin typeface="Cambria Math" panose="02040503050406030204" pitchFamily="18" charset="0"/>
                                </a:rPr>
                                <m:t>θ</m:t>
                              </m:r>
                            </m:lim>
                          </m:limLow>
                          <m:func>
                            <m:funcPr>
                              <m:ctrlPr>
                                <a:rPr lang="en-GB" sz="1600" b="0" i="1" dirty="0" smtClean="0">
                                  <a:latin typeface="Cambria Math" panose="02040503050406030204" pitchFamily="18" charset="0"/>
                                </a:rPr>
                              </m:ctrlPr>
                            </m:funcPr>
                            <m:fName>
                              <m:r>
                                <m:rPr>
                                  <m:sty m:val="p"/>
                                </m:rPr>
                                <a:rPr lang="en-GB" sz="1600" b="0" i="0" dirty="0" smtClean="0">
                                  <a:latin typeface="Cambria Math" panose="02040503050406030204" pitchFamily="18" charset="0"/>
                                </a:rPr>
                                <m:t>log</m:t>
                              </m:r>
                            </m:fName>
                            <m:e>
                              <m:r>
                                <a:rPr lang="en-GB" sz="1600" b="0" i="1" dirty="0" smtClean="0">
                                  <a:latin typeface="Cambria Math" panose="02040503050406030204" pitchFamily="18" charset="0"/>
                                </a:rPr>
                                <m:t>𝑝</m:t>
                              </m:r>
                              <m:d>
                                <m:dPr>
                                  <m:ctrlPr>
                                    <a:rPr lang="en-GB" sz="1600" b="0" i="1" dirty="0" smtClean="0">
                                      <a:latin typeface="Cambria Math" panose="02040503050406030204" pitchFamily="18" charset="0"/>
                                    </a:rPr>
                                  </m:ctrlPr>
                                </m:dPr>
                                <m:e>
                                  <m:r>
                                    <a:rPr lang="en-GB" sz="1600" b="0" i="1" dirty="0" smtClean="0">
                                      <a:latin typeface="Cambria Math" panose="02040503050406030204" pitchFamily="18" charset="0"/>
                                    </a:rPr>
                                    <m:t>𝑥</m:t>
                                  </m:r>
                                </m:e>
                                <m:e>
                                  <m:r>
                                    <m:rPr>
                                      <m:sty m:val="p"/>
                                    </m:rPr>
                                    <a:rPr lang="el-GR" sz="1600" i="1" dirty="0" smtClean="0">
                                      <a:latin typeface="Cambria Math" panose="02040503050406030204" pitchFamily="18" charset="0"/>
                                    </a:rPr>
                                    <m:t>θ</m:t>
                                  </m:r>
                                </m:e>
                              </m:d>
                              <m:r>
                                <a:rPr lang="en-GB" sz="1600" b="0" i="1" dirty="0" smtClean="0">
                                  <a:latin typeface="Cambria Math" panose="02040503050406030204" pitchFamily="18" charset="0"/>
                                </a:rPr>
                                <m:t>+</m:t>
                              </m:r>
                              <m:func>
                                <m:funcPr>
                                  <m:ctrlPr>
                                    <a:rPr lang="en-GB" sz="1600" b="0" i="1" dirty="0" smtClean="0">
                                      <a:latin typeface="Cambria Math" panose="02040503050406030204" pitchFamily="18" charset="0"/>
                                    </a:rPr>
                                  </m:ctrlPr>
                                </m:funcPr>
                                <m:fName>
                                  <m:r>
                                    <m:rPr>
                                      <m:sty m:val="p"/>
                                    </m:rPr>
                                    <a:rPr lang="en-GB" sz="1600" b="0" i="0" dirty="0" smtClean="0">
                                      <a:latin typeface="Cambria Math" panose="02040503050406030204" pitchFamily="18" charset="0"/>
                                    </a:rPr>
                                    <m:t>log</m:t>
                                  </m:r>
                                </m:fName>
                                <m:e>
                                  <m:r>
                                    <a:rPr lang="en-GB" sz="1600" b="0" i="1" dirty="0" smtClean="0">
                                      <a:latin typeface="Cambria Math" panose="02040503050406030204" pitchFamily="18" charset="0"/>
                                    </a:rPr>
                                    <m:t>𝑝</m:t>
                                  </m:r>
                                  <m:r>
                                    <a:rPr lang="en-GB" sz="1600" b="0" i="1" dirty="0" smtClean="0">
                                      <a:latin typeface="Cambria Math" panose="02040503050406030204" pitchFamily="18" charset="0"/>
                                    </a:rPr>
                                    <m:t>(</m:t>
                                  </m:r>
                                  <m:r>
                                    <m:rPr>
                                      <m:sty m:val="p"/>
                                    </m:rPr>
                                    <a:rPr lang="el-GR" sz="1600" i="1" dirty="0" smtClean="0">
                                      <a:latin typeface="Cambria Math" panose="02040503050406030204" pitchFamily="18" charset="0"/>
                                    </a:rPr>
                                    <m:t>θ</m:t>
                                  </m:r>
                                  <m:r>
                                    <a:rPr lang="en-GB" sz="1600" b="0" i="1" dirty="0" smtClean="0">
                                      <a:latin typeface="Cambria Math" panose="02040503050406030204" pitchFamily="18" charset="0"/>
                                    </a:rPr>
                                    <m:t>)</m:t>
                                  </m:r>
                                </m:e>
                              </m:func>
                            </m:e>
                          </m:func>
                          <m:r>
                            <a:rPr lang="en-GB" sz="1600" b="0" i="1" dirty="0" smtClean="0">
                              <a:latin typeface="Cambria Math" panose="02040503050406030204" pitchFamily="18" charset="0"/>
                            </a:rPr>
                            <m:t> </m:t>
                          </m:r>
                        </m:fName>
                        <m:e/>
                      </m:func>
                      <m:r>
                        <a:rPr lang="en-GB" sz="1600" b="0" i="1" dirty="0" smtClean="0">
                          <a:latin typeface="Cambria Math" panose="02040503050406030204" pitchFamily="18" charset="0"/>
                        </a:rPr>
                        <m:t> </m:t>
                      </m:r>
                    </m:oMath>
                  </m:oMathPara>
                </a14:m>
                <a:endParaRPr lang="en-GB" sz="1600" dirty="0" smtClean="0"/>
              </a:p>
              <a:p>
                <a:pPr marL="1587" indent="0" algn="ctr"/>
                <a:endParaRPr lang="en-GB" sz="1600" dirty="0"/>
              </a:p>
              <a:p>
                <a:pPr marL="1587" indent="0" algn="ctr"/>
                <a:endParaRPr lang="en-GB" sz="1600" dirty="0" smtClean="0"/>
              </a:p>
              <a:p>
                <a:pPr marL="287337" indent="-285750">
                  <a:buFont typeface="Arial" panose="020B0604020202020204" pitchFamily="34" charset="0"/>
                  <a:buChar char="•"/>
                </a:pPr>
                <a:r>
                  <a:rPr lang="en-GB" sz="1600" dirty="0" smtClean="0"/>
                  <a:t>This use of a Gaussian prior is similar (actually proportional) to the weight decay regularization because it will have the sum of squares </a:t>
                </a:r>
                <a:r>
                  <a:rPr lang="en-GB" sz="1600" dirty="0" err="1"/>
                  <a:t>ʎ</a:t>
                </a:r>
                <a:r>
                  <a:rPr lang="en-GB" sz="1600" dirty="0" err="1" smtClean="0"/>
                  <a:t>w</a:t>
                </a:r>
                <a:r>
                  <a:rPr lang="en-GB" sz="1600" baseline="30000" dirty="0" err="1" smtClean="0"/>
                  <a:t>T</a:t>
                </a:r>
                <a:r>
                  <a:rPr lang="en-GB" sz="1600" dirty="0" err="1" smtClean="0"/>
                  <a:t>w</a:t>
                </a:r>
                <a:r>
                  <a:rPr lang="en-GB" sz="1600" dirty="0" smtClean="0"/>
                  <a:t> from. </a:t>
                </a:r>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r>
                  <a:rPr lang="en-GB" sz="1600" dirty="0" smtClean="0"/>
                  <a:t>The advantage of including a prior is that you can add information (or constraints) that the model may not have been able to extract from the data itself. Could increase bias.</a:t>
                </a:r>
                <a:endParaRPr lang="en-GB" sz="1600" dirty="0" smtClean="0"/>
              </a:p>
              <a:p>
                <a:pPr marL="1587" indent="0" algn="ctr"/>
                <a:endParaRPr lang="en-GB" sz="1600" dirty="0"/>
              </a:p>
              <a:p>
                <a:pPr marL="287337" indent="-285750">
                  <a:buFont typeface="Arial" panose="020B0604020202020204" pitchFamily="34" charset="0"/>
                  <a:buChar char="•"/>
                </a:pPr>
                <a:endParaRPr lang="en-GB" sz="1600" dirty="0"/>
              </a:p>
              <a:p>
                <a:pPr marL="1587" indent="0"/>
                <a:endParaRPr lang="en-GB" sz="1600" dirty="0"/>
              </a:p>
            </p:txBody>
          </p:sp>
        </mc:Choice>
        <mc:Fallback>
          <p:sp>
            <p:nvSpPr>
              <p:cNvPr id="7170" name="Rectangle 2"/>
              <p:cNvSpPr>
                <a:spLocks noRot="1" noChangeAspect="1" noMove="1" noResize="1" noEditPoints="1" noAdjustHandles="1" noChangeArrowheads="1" noChangeShapeType="1" noTextEdit="1"/>
              </p:cNvSpPr>
              <p:nvPr/>
            </p:nvSpPr>
            <p:spPr bwMode="auto">
              <a:xfrm>
                <a:off x="1980049" y="2103953"/>
                <a:ext cx="8266152" cy="4607392"/>
              </a:xfrm>
              <a:prstGeom prst="rect">
                <a:avLst/>
              </a:prstGeom>
              <a:blipFill>
                <a:blip r:embed="rId3"/>
                <a:stretch>
                  <a:fillRect l="-442" t="-52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noFill/>
                  </a:rPr>
                  <a:t> </a:t>
                </a:r>
              </a:p>
            </p:txBody>
          </p:sp>
        </mc:Fallback>
      </mc:AlternateContent>
      <p:sp>
        <p:nvSpPr>
          <p:cNvPr id="2" name="Rectangle 1"/>
          <p:cNvSpPr/>
          <p:nvPr/>
        </p:nvSpPr>
        <p:spPr>
          <a:xfrm>
            <a:off x="8373979" y="3136232"/>
            <a:ext cx="320842" cy="1925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69452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dirty="0" smtClean="0">
                <a:ea typeface="DejaVu Sans" charset="0"/>
                <a:cs typeface="DejaVu Sans" charset="0"/>
              </a:rPr>
              <a:t>5.7.1 Probabilistic Supervised Learning</a:t>
            </a:r>
            <a:endParaRPr lang="en-GB" altLang="en-US" sz="2540" dirty="0">
              <a:ea typeface="DejaVu Sans" charset="0"/>
              <a:cs typeface="DejaVu Sans" charset="0"/>
            </a:endParaRPr>
          </a:p>
        </p:txBody>
      </p:sp>
      <mc:AlternateContent xmlns:mc="http://schemas.openxmlformats.org/markup-compatibility/2006">
        <mc:Choice xmlns:a14="http://schemas.microsoft.com/office/drawing/2010/main" Requires="a14">
          <p:sp>
            <p:nvSpPr>
              <p:cNvPr id="7170" name="Rectangle 2"/>
              <p:cNvSpPr>
                <a:spLocks noChangeArrowheads="1"/>
              </p:cNvSpPr>
              <p:nvPr/>
            </p:nvSpPr>
            <p:spPr bwMode="auto">
              <a:xfrm>
                <a:off x="1980049" y="1875353"/>
                <a:ext cx="8266152" cy="460739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marL="287337" indent="-285750">
                  <a:buFont typeface="Arial" panose="020B0604020202020204" pitchFamily="34" charset="0"/>
                  <a:buChar char="•"/>
                </a:pPr>
                <a:r>
                  <a:rPr lang="en-GB" sz="1600" dirty="0" smtClean="0"/>
                  <a:t>Reminder: aim is to estimate p(</a:t>
                </a:r>
                <a:r>
                  <a:rPr lang="en-GB" sz="1600" dirty="0" err="1" smtClean="0"/>
                  <a:t>y|x</a:t>
                </a:r>
                <a:r>
                  <a:rPr lang="en-GB" sz="1600" dirty="0" smtClean="0"/>
                  <a:t>) by using MLE or MAP estimation to find the best parameter vector </a:t>
                </a:r>
                <a14:m>
                  <m:oMath xmlns:m="http://schemas.openxmlformats.org/officeDocument/2006/math">
                    <m:r>
                      <m:rPr>
                        <m:sty m:val="p"/>
                      </m:rPr>
                      <a:rPr lang="el-GR" sz="1600" i="1" dirty="0">
                        <a:latin typeface="Cambria Math" panose="02040503050406030204" pitchFamily="18" charset="0"/>
                      </a:rPr>
                      <m:t>θ</m:t>
                    </m:r>
                  </m:oMath>
                </a14:m>
                <a:r>
                  <a:rPr lang="en-GB" sz="1600" dirty="0" smtClean="0"/>
                  <a:t> for a parametric family of distributions p(</a:t>
                </a:r>
                <a:r>
                  <a:rPr lang="en-GB" sz="1600" dirty="0" err="1" smtClean="0"/>
                  <a:t>y|x</a:t>
                </a:r>
                <a:r>
                  <a:rPr lang="en-GB" sz="1600" dirty="0" smtClean="0"/>
                  <a:t>;</a:t>
                </a:r>
                <a:r>
                  <a:rPr lang="el-GR" sz="1600" dirty="0"/>
                  <a:t> </a:t>
                </a:r>
                <a14:m>
                  <m:oMath xmlns:m="http://schemas.openxmlformats.org/officeDocument/2006/math">
                    <m:r>
                      <m:rPr>
                        <m:sty m:val="p"/>
                      </m:rPr>
                      <a:rPr lang="el-GR" sz="1600" i="1" dirty="0">
                        <a:latin typeface="Cambria Math" panose="02040503050406030204" pitchFamily="18" charset="0"/>
                      </a:rPr>
                      <m:t>θ</m:t>
                    </m:r>
                  </m:oMath>
                </a14:m>
                <a:r>
                  <a:rPr lang="en-GB" sz="1600" dirty="0" smtClean="0"/>
                  <a:t>)</a:t>
                </a:r>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r>
                  <a:rPr lang="en-GB" sz="1600" dirty="0"/>
                  <a:t>In the linear regression case, p(</a:t>
                </a:r>
                <a:r>
                  <a:rPr lang="en-GB" sz="1600" dirty="0" err="1"/>
                  <a:t>y|x</a:t>
                </a:r>
                <a:r>
                  <a:rPr lang="en-GB" sz="1600" dirty="0"/>
                  <a:t>;</a:t>
                </a:r>
                <a:r>
                  <a:rPr lang="el-GR" sz="1600" dirty="0"/>
                  <a:t> </a:t>
                </a:r>
                <a14:m>
                  <m:oMath xmlns:m="http://schemas.openxmlformats.org/officeDocument/2006/math">
                    <m:r>
                      <m:rPr>
                        <m:sty m:val="p"/>
                      </m:rPr>
                      <a:rPr lang="el-GR" sz="1600" i="1" dirty="0">
                        <a:latin typeface="Cambria Math" panose="02040503050406030204" pitchFamily="18" charset="0"/>
                      </a:rPr>
                      <m:t>θ</m:t>
                    </m:r>
                  </m:oMath>
                </a14:m>
                <a:r>
                  <a:rPr lang="en-GB" sz="1600" dirty="0" smtClean="0"/>
                  <a:t>) = N(y;</a:t>
                </a:r>
                <a:r>
                  <a:rPr lang="en-GB" sz="1600" dirty="0"/>
                  <a:t> </a:t>
                </a:r>
                <a14:m>
                  <m:oMath xmlns:m="http://schemas.openxmlformats.org/officeDocument/2006/math">
                    <m:r>
                      <m:rPr>
                        <m:sty m:val="p"/>
                      </m:rPr>
                      <a:rPr lang="el-GR" sz="1600" i="1" dirty="0">
                        <a:latin typeface="Cambria Math" panose="02040503050406030204" pitchFamily="18" charset="0"/>
                      </a:rPr>
                      <m:t>θ</m:t>
                    </m:r>
                  </m:oMath>
                </a14:m>
                <a:r>
                  <a:rPr lang="en-GB" sz="1600" baseline="30000" dirty="0" err="1" smtClean="0"/>
                  <a:t>T</a:t>
                </a:r>
                <a:r>
                  <a:rPr lang="en-GB" sz="1600" dirty="0" err="1" smtClean="0"/>
                  <a:t>x</a:t>
                </a:r>
                <a:r>
                  <a:rPr lang="en-GB" sz="1600" dirty="0" smtClean="0"/>
                  <a:t>, </a:t>
                </a:r>
                <a:r>
                  <a:rPr lang="en-GB" sz="1600" i="1" dirty="0" smtClean="0"/>
                  <a:t>I</a:t>
                </a:r>
                <a:r>
                  <a:rPr lang="en-GB" sz="1600" dirty="0" smtClean="0"/>
                  <a:t>) </a:t>
                </a:r>
              </a:p>
              <a:p>
                <a:pPr marL="287337" indent="-285750">
                  <a:buFont typeface="Arial" panose="020B0604020202020204" pitchFamily="34" charset="0"/>
                  <a:buChar char="•"/>
                </a:pPr>
                <a:r>
                  <a:rPr lang="en-GB" sz="1600" dirty="0" smtClean="0"/>
                  <a:t>Optimal weights can be found by using normal equations</a:t>
                </a:r>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r>
                  <a:rPr lang="en-GB" sz="1600" dirty="0" smtClean="0"/>
                  <a:t>Linear regression can be applied to binary classification problems</a:t>
                </a:r>
              </a:p>
              <a:p>
                <a:pPr marL="287337" indent="-285750">
                  <a:buFont typeface="Arial" panose="020B0604020202020204" pitchFamily="34" charset="0"/>
                  <a:buChar char="•"/>
                </a:pPr>
                <a:r>
                  <a:rPr lang="en-GB" sz="1600" dirty="0" smtClean="0"/>
                  <a:t>A logistic sigmoid function helps parameterize the probabilities (=logistic regression)</a:t>
                </a:r>
              </a:p>
              <a:p>
                <a:pPr marL="287337" indent="-285750">
                  <a:buFont typeface="Arial" panose="020B0604020202020204" pitchFamily="34" charset="0"/>
                  <a:buChar char="•"/>
                </a:pPr>
                <a:r>
                  <a:rPr lang="en-GB" sz="1600" dirty="0" smtClean="0"/>
                  <a:t>Optimal weights must be found by minimizing negative log-likelihood.</a:t>
                </a:r>
              </a:p>
              <a:p>
                <a:pPr marL="287337" indent="-285750">
                  <a:buFont typeface="Arial" panose="020B0604020202020204" pitchFamily="34" charset="0"/>
                  <a:buChar char="•"/>
                </a:pPr>
                <a:endParaRPr lang="en-GB" sz="1600" baseline="30000" dirty="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a:p>
              <a:p>
                <a:pPr marL="1587" indent="0"/>
                <a:endParaRPr lang="en-GB" sz="1600" dirty="0"/>
              </a:p>
            </p:txBody>
          </p:sp>
        </mc:Choice>
        <mc:Fallback>
          <p:sp>
            <p:nvSpPr>
              <p:cNvPr id="7170" name="Rectangle 2"/>
              <p:cNvSpPr>
                <a:spLocks noRot="1" noChangeAspect="1" noMove="1" noResize="1" noEditPoints="1" noAdjustHandles="1" noChangeArrowheads="1" noChangeShapeType="1" noTextEdit="1"/>
              </p:cNvSpPr>
              <p:nvPr/>
            </p:nvSpPr>
            <p:spPr bwMode="auto">
              <a:xfrm>
                <a:off x="1980049" y="1875353"/>
                <a:ext cx="8266152" cy="4607392"/>
              </a:xfrm>
              <a:prstGeom prst="rect">
                <a:avLst/>
              </a:prstGeom>
              <a:blipFill>
                <a:blip r:embed="rId3"/>
                <a:stretch>
                  <a:fillRect l="-442" t="-53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noFill/>
                  </a:rPr>
                  <a:t> </a:t>
                </a:r>
              </a:p>
            </p:txBody>
          </p:sp>
        </mc:Fallback>
      </mc:AlternateContent>
      <p:sp>
        <p:nvSpPr>
          <p:cNvPr id="2" name="Rectangle 1"/>
          <p:cNvSpPr/>
          <p:nvPr/>
        </p:nvSpPr>
        <p:spPr>
          <a:xfrm>
            <a:off x="8373979" y="3136232"/>
            <a:ext cx="320842" cy="1925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51205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dirty="0" smtClean="0">
                <a:ea typeface="DejaVu Sans" charset="0"/>
                <a:cs typeface="DejaVu Sans" charset="0"/>
              </a:rPr>
              <a:t>5.7.2 Support Vector Machines</a:t>
            </a:r>
            <a:endParaRPr lang="en-GB" altLang="en-US" sz="2540" dirty="0">
              <a:ea typeface="DejaVu Sans" charset="0"/>
              <a:cs typeface="DejaVu Sans" charset="0"/>
            </a:endParaRPr>
          </a:p>
        </p:txBody>
      </p:sp>
      <p:sp>
        <p:nvSpPr>
          <p:cNvPr id="7170" name="Rectangle 2"/>
          <p:cNvSpPr>
            <a:spLocks noChangeArrowheads="1"/>
          </p:cNvSpPr>
          <p:nvPr/>
        </p:nvSpPr>
        <p:spPr bwMode="auto">
          <a:xfrm>
            <a:off x="622008" y="3628463"/>
            <a:ext cx="8266152" cy="4607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marL="287337" indent="-285750">
              <a:buFont typeface="Arial" panose="020B0604020202020204" pitchFamily="34" charset="0"/>
              <a:buChar char="•"/>
            </a:pPr>
            <a:r>
              <a:rPr lang="en-GB" sz="1600" dirty="0" smtClean="0"/>
              <a:t>Used for classification problems</a:t>
            </a:r>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r>
              <a:rPr lang="en-GB" sz="1600" dirty="0" smtClean="0"/>
              <a:t>Find the best decision boundary by finding the widest margin</a:t>
            </a:r>
          </a:p>
          <a:p>
            <a:pPr marL="287337" indent="-285750">
              <a:buFont typeface="Arial" panose="020B0604020202020204" pitchFamily="34" charset="0"/>
              <a:buChar char="•"/>
            </a:pPr>
            <a:endParaRPr lang="en-GB" sz="1600" dirty="0"/>
          </a:p>
          <a:p>
            <a:pPr marL="287337" indent="-285750">
              <a:buFont typeface="Arial" panose="020B0604020202020204" pitchFamily="34" charset="0"/>
              <a:buChar char="•"/>
            </a:pPr>
            <a:r>
              <a:rPr lang="en-GB" sz="1600" dirty="0" smtClean="0"/>
              <a:t>Uses the ‘kernel trick’ to reduce the matrix size/dimensionality</a:t>
            </a:r>
            <a:endParaRPr lang="en-GB" sz="1600" dirty="0"/>
          </a:p>
          <a:p>
            <a:pPr marL="1587" indent="0"/>
            <a:r>
              <a:rPr lang="en-GB" sz="1600" dirty="0" smtClean="0"/>
              <a:t> </a:t>
            </a:r>
          </a:p>
          <a:p>
            <a:pPr marL="287337" indent="-285750">
              <a:buFont typeface="Arial" panose="020B0604020202020204" pitchFamily="34" charset="0"/>
              <a:buChar char="•"/>
            </a:pPr>
            <a:r>
              <a:rPr lang="en-GB" sz="1600" dirty="0" smtClean="0"/>
              <a:t>Radial Basis Function Kernel  to measure the similarity of inputs. Gaussian Kernel if you want a non-linear decision boundary</a:t>
            </a:r>
          </a:p>
          <a:p>
            <a:pPr marL="528637" lvl="1"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baseline="30000" dirty="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smtClean="0"/>
          </a:p>
          <a:p>
            <a:pPr marL="287337" indent="-285750">
              <a:buFont typeface="Arial" panose="020B0604020202020204" pitchFamily="34" charset="0"/>
              <a:buChar char="•"/>
            </a:pPr>
            <a:endParaRPr lang="en-GB" sz="1600" dirty="0"/>
          </a:p>
          <a:p>
            <a:pPr marL="1587" indent="0"/>
            <a:endParaRPr lang="en-GB" sz="1600" dirty="0"/>
          </a:p>
        </p:txBody>
      </p:sp>
      <p:pic>
        <p:nvPicPr>
          <p:cNvPr id="3" name="Picture 2"/>
          <p:cNvPicPr>
            <a:picLocks noChangeAspect="1"/>
          </p:cNvPicPr>
          <p:nvPr/>
        </p:nvPicPr>
        <p:blipFill>
          <a:blip r:embed="rId3"/>
          <a:stretch>
            <a:fillRect/>
          </a:stretch>
        </p:blipFill>
        <p:spPr>
          <a:xfrm>
            <a:off x="5824053" y="1102300"/>
            <a:ext cx="5490662" cy="2836237"/>
          </a:xfrm>
          <a:prstGeom prst="rect">
            <a:avLst/>
          </a:prstGeom>
        </p:spPr>
      </p:pic>
    </p:spTree>
    <p:extLst>
      <p:ext uri="{BB962C8B-B14F-4D97-AF65-F5344CB8AC3E}">
        <p14:creationId xmlns:p14="http://schemas.microsoft.com/office/powerpoint/2010/main" val="18991621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dirty="0" smtClean="0">
                <a:latin typeface="Arial" panose="020B0604020202020204" pitchFamily="34" charset="0"/>
                <a:cs typeface="Arial" panose="020B0604020202020204" pitchFamily="34" charset="0"/>
              </a:rPr>
              <a:t>5.1.1-3 Learning Algorithms</a:t>
            </a:r>
            <a:endParaRPr lang="en-GB"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78802" y="1825625"/>
            <a:ext cx="10153796" cy="4351338"/>
          </a:xfrm>
        </p:spPr>
        <p:txBody>
          <a:bodyPr>
            <a:normAutofit/>
          </a:bodyPr>
          <a:lstStyle/>
          <a:p>
            <a:pPr marL="0" indent="0">
              <a:buNone/>
            </a:pPr>
            <a:r>
              <a:rPr lang="en-GB" sz="1600" dirty="0" smtClean="0">
                <a:latin typeface="Arial" panose="020B0604020202020204" pitchFamily="34" charset="0"/>
                <a:cs typeface="Arial" panose="020B0604020202020204" pitchFamily="34" charset="0"/>
              </a:rPr>
              <a:t>Some definitions:</a:t>
            </a:r>
            <a:endParaRPr lang="en-GB" sz="1600" b="1" dirty="0">
              <a:latin typeface="Arial" panose="020B0604020202020204" pitchFamily="34" charset="0"/>
              <a:cs typeface="Arial" panose="020B0604020202020204" pitchFamily="34" charset="0"/>
            </a:endParaRPr>
          </a:p>
          <a:p>
            <a:r>
              <a:rPr lang="en-GB" sz="1600" b="1" dirty="0" smtClean="0">
                <a:latin typeface="Arial" panose="020B0604020202020204" pitchFamily="34" charset="0"/>
                <a:cs typeface="Arial" panose="020B0604020202020204" pitchFamily="34" charset="0"/>
              </a:rPr>
              <a:t>Task </a:t>
            </a:r>
            <a:r>
              <a:rPr lang="en-GB" sz="1600" b="1" dirty="0" smtClean="0">
                <a:latin typeface="Arial" panose="020B0604020202020204" pitchFamily="34" charset="0"/>
                <a:cs typeface="Arial" panose="020B0604020202020204" pitchFamily="34" charset="0"/>
              </a:rPr>
              <a:t>T </a:t>
            </a:r>
            <a:r>
              <a:rPr lang="en-GB" sz="1600" dirty="0" smtClean="0">
                <a:latin typeface="Arial" panose="020B0604020202020204" pitchFamily="34" charset="0"/>
                <a:cs typeface="Arial" panose="020B0604020202020204" pitchFamily="34" charset="0"/>
              </a:rPr>
              <a:t>can be many things. Classification, anomaly detection, </a:t>
            </a:r>
            <a:r>
              <a:rPr lang="en-GB" sz="1600" dirty="0" err="1" smtClean="0">
                <a:latin typeface="Arial" panose="020B0604020202020204" pitchFamily="34" charset="0"/>
                <a:cs typeface="Arial" panose="020B0604020202020204" pitchFamily="34" charset="0"/>
              </a:rPr>
              <a:t>denoising</a:t>
            </a:r>
            <a:r>
              <a:rPr lang="en-GB" sz="1600" dirty="0" smtClean="0">
                <a:latin typeface="Arial" panose="020B0604020202020204" pitchFamily="34" charset="0"/>
                <a:cs typeface="Arial" panose="020B0604020202020204" pitchFamily="34" charset="0"/>
              </a:rPr>
              <a:t>, machine translation, etc.</a:t>
            </a:r>
          </a:p>
          <a:p>
            <a:endParaRPr lang="en-GB" sz="1600" dirty="0" smtClean="0">
              <a:latin typeface="Arial" panose="020B0604020202020204" pitchFamily="34" charset="0"/>
              <a:cs typeface="Arial" panose="020B0604020202020204" pitchFamily="34" charset="0"/>
            </a:endParaRPr>
          </a:p>
          <a:p>
            <a:r>
              <a:rPr lang="en-GB" sz="1600" b="1" dirty="0" smtClean="0">
                <a:latin typeface="Arial" panose="020B0604020202020204" pitchFamily="34" charset="0"/>
                <a:cs typeface="Arial" panose="020B0604020202020204" pitchFamily="34" charset="0"/>
              </a:rPr>
              <a:t>Performance P </a:t>
            </a:r>
            <a:r>
              <a:rPr lang="en-GB" sz="1600" dirty="0" smtClean="0">
                <a:latin typeface="Arial" panose="020B0604020202020204" pitchFamily="34" charset="0"/>
                <a:cs typeface="Arial" panose="020B0604020202020204" pitchFamily="34" charset="0"/>
              </a:rPr>
              <a:t>can also be several things. Accuracy, error or log probability (or approximation hereof). The important thing is to minimize training and generalization error.</a:t>
            </a:r>
          </a:p>
          <a:p>
            <a:endParaRPr lang="en-GB" sz="1600" dirty="0" smtClean="0">
              <a:latin typeface="Arial" panose="020B0604020202020204" pitchFamily="34" charset="0"/>
              <a:cs typeface="Arial" panose="020B0604020202020204" pitchFamily="34" charset="0"/>
            </a:endParaRPr>
          </a:p>
          <a:p>
            <a:r>
              <a:rPr lang="en-GB" sz="1600" b="1" dirty="0" smtClean="0">
                <a:latin typeface="Arial" panose="020B0604020202020204" pitchFamily="34" charset="0"/>
                <a:cs typeface="Arial" panose="020B0604020202020204" pitchFamily="34" charset="0"/>
              </a:rPr>
              <a:t>Experience E </a:t>
            </a:r>
            <a:r>
              <a:rPr lang="en-GB" sz="1600" dirty="0" smtClean="0">
                <a:latin typeface="Arial" panose="020B0604020202020204" pitchFamily="34" charset="0"/>
                <a:cs typeface="Arial" panose="020B0604020202020204" pitchFamily="34" charset="0"/>
              </a:rPr>
              <a:t>can be divided into supervised and unsupervised for simplicity. The difference lies in learning the p(x) </a:t>
            </a:r>
            <a:r>
              <a:rPr lang="en-GB" sz="1600" dirty="0" smtClean="0">
                <a:latin typeface="Arial" panose="020B0604020202020204" pitchFamily="34" charset="0"/>
                <a:cs typeface="Arial" panose="020B0604020202020204" pitchFamily="34" charset="0"/>
              </a:rPr>
              <a:t>(unsupervised</a:t>
            </a:r>
            <a:r>
              <a:rPr lang="en-GB" sz="1600" dirty="0" smtClean="0">
                <a:latin typeface="Arial" panose="020B0604020202020204" pitchFamily="34" charset="0"/>
                <a:cs typeface="Arial" panose="020B0604020202020204" pitchFamily="34" charset="0"/>
              </a:rPr>
              <a:t>), or learning how to predict y from x by estimating p(</a:t>
            </a:r>
            <a:r>
              <a:rPr lang="en-GB" sz="1600" dirty="0" err="1" smtClean="0">
                <a:latin typeface="Arial" panose="020B0604020202020204" pitchFamily="34" charset="0"/>
                <a:cs typeface="Arial" panose="020B0604020202020204" pitchFamily="34" charset="0"/>
              </a:rPr>
              <a:t>y|x</a:t>
            </a:r>
            <a:r>
              <a:rPr lang="en-GB" sz="1600"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(supervised</a:t>
            </a:r>
            <a:r>
              <a:rPr lang="en-GB" sz="1600" dirty="0" smtClean="0">
                <a:latin typeface="Arial" panose="020B0604020202020204" pitchFamily="34" charset="0"/>
                <a:cs typeface="Arial" panose="020B0604020202020204" pitchFamily="34" charset="0"/>
              </a:rPr>
              <a:t>).</a:t>
            </a:r>
          </a:p>
          <a:p>
            <a:endParaRPr lang="en-GB" sz="1600" dirty="0" smtClean="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A design matrix is a useful way of structuring data into examples x features (like in SPM, time x </a:t>
            </a:r>
            <a:r>
              <a:rPr lang="en-GB" sz="1600" dirty="0" err="1" smtClean="0">
                <a:latin typeface="Arial" panose="020B0604020202020204" pitchFamily="34" charset="0"/>
                <a:cs typeface="Arial" panose="020B0604020202020204" pitchFamily="34" charset="0"/>
              </a:rPr>
              <a:t>regressors</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273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dirty="0">
                <a:ea typeface="DejaVu Sans" charset="0"/>
                <a:cs typeface="DejaVu Sans" charset="0"/>
              </a:rPr>
              <a:t>5.8 Unsupervised Algorithms</a:t>
            </a:r>
          </a:p>
        </p:txBody>
      </p:sp>
      <p:sp>
        <p:nvSpPr>
          <p:cNvPr id="10242" name="Rectangle 2"/>
          <p:cNvSpPr>
            <a:spLocks noChangeArrowheads="1"/>
          </p:cNvSpPr>
          <p:nvPr/>
        </p:nvSpPr>
        <p:spPr bwMode="auto">
          <a:xfrm>
            <a:off x="2177349" y="1828992"/>
            <a:ext cx="8164218" cy="2155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marL="6477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dirty="0">
                <a:ea typeface="DejaVu Sans" charset="0"/>
                <a:cs typeface="DejaVu Sans" charset="0"/>
              </a:rPr>
              <a:t>Roughly, the goal is to find the structure of the data – e.g. its probability density:</a:t>
            </a:r>
          </a:p>
          <a:p>
            <a:pPr>
              <a:lnSpc>
                <a:spcPct val="100000"/>
              </a:lnSpc>
              <a:buSzPct val="45000"/>
              <a:buFont typeface="Wingdings" panose="05000000000000000000" pitchFamily="2" charset="2"/>
              <a:buNone/>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a:ea typeface="DejaVu Sans" charset="0"/>
                <a:cs typeface="DejaVu Sans" charset="0"/>
              </a:rPr>
              <a:t>‘Structure’ ↔ ‘simpler’ representation</a:t>
            </a:r>
          </a:p>
          <a:p>
            <a:pPr>
              <a:lnSpc>
                <a:spcPct val="100000"/>
              </a:lnSpc>
              <a:buSzPct val="45000"/>
              <a:buFont typeface="Wingdings" panose="05000000000000000000" pitchFamily="2" charset="2"/>
              <a:buNone/>
            </a:pPr>
            <a:r>
              <a:rPr lang="en-GB" altLang="en-US" sz="1633" dirty="0">
                <a:ea typeface="DejaVu Sans" charset="0"/>
                <a:cs typeface="DejaVu Sans" charset="0"/>
              </a:rPr>
              <a:t> </a:t>
            </a:r>
          </a:p>
          <a:p>
            <a:pPr lvl="2">
              <a:lnSpc>
                <a:spcPct val="100000"/>
              </a:lnSpc>
              <a:buSzPct val="45000"/>
              <a:buFont typeface="Wingdings" panose="05000000000000000000" pitchFamily="2" charset="2"/>
              <a:buChar char=""/>
            </a:pPr>
            <a:r>
              <a:rPr lang="en-GB" altLang="en-US" sz="1633" dirty="0" err="1">
                <a:solidFill>
                  <a:srgbClr val="800000"/>
                </a:solidFill>
                <a:ea typeface="DejaVu Sans" charset="0"/>
                <a:cs typeface="DejaVu Sans" charset="0"/>
              </a:rPr>
              <a:t>Sparce</a:t>
            </a:r>
            <a:r>
              <a:rPr lang="en-GB" altLang="en-US" sz="1633" dirty="0">
                <a:solidFill>
                  <a:srgbClr val="800000"/>
                </a:solidFill>
                <a:ea typeface="DejaVu Sans" charset="0"/>
                <a:cs typeface="DejaVu Sans" charset="0"/>
              </a:rPr>
              <a:t> </a:t>
            </a:r>
            <a:r>
              <a:rPr lang="en-GB" altLang="en-US" sz="1633" dirty="0">
                <a:ea typeface="DejaVu Sans" charset="0"/>
                <a:cs typeface="DejaVu Sans" charset="0"/>
              </a:rPr>
              <a:t>= many zero features</a:t>
            </a:r>
          </a:p>
          <a:p>
            <a:pPr lvl="2">
              <a:lnSpc>
                <a:spcPct val="100000"/>
              </a:lnSpc>
              <a:buSzPct val="45000"/>
              <a:buFont typeface="Wingdings" panose="05000000000000000000" pitchFamily="2" charset="2"/>
              <a:buNone/>
            </a:pPr>
            <a:r>
              <a:rPr lang="en-GB" altLang="en-US" sz="1633" dirty="0">
                <a:ea typeface="DejaVu Sans" charset="0"/>
                <a:cs typeface="DejaVu Sans" charset="0"/>
              </a:rPr>
              <a:t>e.g. [ 1 0 0 0 0] if had 5 clusters</a:t>
            </a:r>
          </a:p>
          <a:p>
            <a:pPr lvl="2">
              <a:lnSpc>
                <a:spcPct val="100000"/>
              </a:lnSpc>
              <a:buSzPct val="45000"/>
              <a:buFont typeface="Wingdings" panose="05000000000000000000" pitchFamily="2" charset="2"/>
              <a:buNone/>
            </a:pPr>
            <a:endParaRPr lang="en-GB" altLang="en-US" sz="1633" dirty="0">
              <a:ea typeface="DejaVu Sans" charset="0"/>
              <a:cs typeface="DejaVu Sans" charset="0"/>
            </a:endParaRPr>
          </a:p>
          <a:p>
            <a:pPr lvl="2">
              <a:lnSpc>
                <a:spcPct val="100000"/>
              </a:lnSpc>
              <a:buSzPct val="45000"/>
              <a:buFont typeface="Wingdings" panose="05000000000000000000" pitchFamily="2" charset="2"/>
              <a:buChar char=""/>
            </a:pPr>
            <a:r>
              <a:rPr lang="en-GB" altLang="en-US" sz="1633" dirty="0">
                <a:solidFill>
                  <a:srgbClr val="800000"/>
                </a:solidFill>
                <a:ea typeface="DejaVu Sans" charset="0"/>
                <a:cs typeface="DejaVu Sans" charset="0"/>
              </a:rPr>
              <a:t>Dimensionality reduction</a:t>
            </a:r>
          </a:p>
          <a:p>
            <a:pPr lvl="2">
              <a:lnSpc>
                <a:spcPct val="100000"/>
              </a:lnSpc>
              <a:buSzPct val="45000"/>
              <a:buFont typeface="Wingdings" panose="05000000000000000000" pitchFamily="2" charset="2"/>
              <a:buNone/>
            </a:pPr>
            <a:endParaRPr lang="en-GB" altLang="en-US" sz="1633" dirty="0">
              <a:ea typeface="DejaVu Sans" charset="0"/>
              <a:cs typeface="DejaVu Sans" charset="0"/>
            </a:endParaRPr>
          </a:p>
          <a:p>
            <a:pPr lvl="2">
              <a:lnSpc>
                <a:spcPct val="100000"/>
              </a:lnSpc>
              <a:buSzPct val="45000"/>
              <a:buFont typeface="Wingdings" panose="05000000000000000000" pitchFamily="2" charset="2"/>
              <a:buChar char=""/>
            </a:pPr>
            <a:r>
              <a:rPr lang="en-GB" altLang="en-US" sz="1633" dirty="0">
                <a:ea typeface="DejaVu Sans" charset="0"/>
                <a:cs typeface="DejaVu Sans" charset="0"/>
              </a:rPr>
              <a:t>Statistically </a:t>
            </a:r>
            <a:r>
              <a:rPr lang="en-GB" altLang="en-US" sz="1633" dirty="0">
                <a:solidFill>
                  <a:srgbClr val="800000"/>
                </a:solidFill>
                <a:ea typeface="DejaVu Sans" charset="0"/>
                <a:cs typeface="DejaVu Sans" charset="0"/>
              </a:rPr>
              <a:t>independent features</a:t>
            </a:r>
          </a:p>
          <a:p>
            <a:pPr lvl="2">
              <a:lnSpc>
                <a:spcPct val="100000"/>
              </a:lnSpc>
              <a:buSzPct val="45000"/>
              <a:buFont typeface="Wingdings" panose="05000000000000000000" pitchFamily="2" charset="2"/>
              <a:buNone/>
            </a:pPr>
            <a:r>
              <a:rPr lang="en-GB" altLang="en-US" sz="1633" dirty="0">
                <a:ea typeface="DejaVu Sans" charset="0"/>
                <a:cs typeface="DejaVu Sans" charset="0"/>
              </a:rPr>
              <a:t>(</a:t>
            </a:r>
            <a:r>
              <a:rPr lang="en-GB" altLang="en-US" sz="1633" dirty="0">
                <a:solidFill>
                  <a:srgbClr val="800000"/>
                </a:solidFill>
                <a:ea typeface="DejaVu Sans" charset="0"/>
                <a:cs typeface="DejaVu Sans" charset="0"/>
              </a:rPr>
              <a:t>disentangling</a:t>
            </a:r>
            <a:r>
              <a:rPr lang="en-GB" altLang="en-US" sz="1633" dirty="0">
                <a:ea typeface="DejaVu Sans" charset="0"/>
                <a:cs typeface="DejaVu Sans" charset="0"/>
              </a:rPr>
              <a:t>)</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110" y="2416574"/>
            <a:ext cx="3230260" cy="24165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554852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PCA</a:t>
            </a:r>
          </a:p>
        </p:txBody>
      </p:sp>
      <p:sp>
        <p:nvSpPr>
          <p:cNvPr id="11266" name="Rectangle 2"/>
          <p:cNvSpPr>
            <a:spLocks noChangeArrowheads="1"/>
          </p:cNvSpPr>
          <p:nvPr/>
        </p:nvSpPr>
        <p:spPr bwMode="auto">
          <a:xfrm>
            <a:off x="1752505" y="1817471"/>
            <a:ext cx="8164217" cy="275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marL="4318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a:ea typeface="DejaVu Sans" charset="0"/>
                <a:cs typeface="DejaVu Sans" charset="0"/>
              </a:rPr>
              <a:t>Data points originally described by N dimensional vectors </a:t>
            </a:r>
            <a:r>
              <a:rPr lang="en-GB" altLang="en-US" sz="1633" b="1" i="1">
                <a:ea typeface="DejaVu Sans" charset="0"/>
                <a:cs typeface="DejaVu Sans" charset="0"/>
              </a:rPr>
              <a:t>x</a:t>
            </a:r>
            <a:r>
              <a:rPr lang="en-GB" altLang="en-US" sz="1633" i="1" baseline="-33000">
                <a:ea typeface="DejaVu Sans" charset="0"/>
                <a:cs typeface="DejaVu Sans" charset="0"/>
              </a:rPr>
              <a:t>i</a:t>
            </a:r>
            <a:r>
              <a:rPr lang="en-GB" altLang="en-US" sz="1633">
                <a:ea typeface="DejaVu Sans" charset="0"/>
                <a:cs typeface="DejaVu Sans" charset="0"/>
              </a:rPr>
              <a:t> .</a:t>
            </a:r>
          </a:p>
          <a:p>
            <a:pPr lvl="1">
              <a:lnSpc>
                <a:spcPct val="100000"/>
              </a:lnSpc>
              <a:buSzPct val="45000"/>
              <a:buFont typeface="Wingdings" panose="05000000000000000000" pitchFamily="2" charset="2"/>
              <a:buChar char=""/>
            </a:pPr>
            <a:r>
              <a:rPr lang="en-GB" altLang="en-US" sz="1633">
                <a:ea typeface="DejaVu Sans" charset="0"/>
                <a:cs typeface="DejaVu Sans" charset="0"/>
              </a:rPr>
              <a:t>So </a:t>
            </a:r>
            <a:r>
              <a:rPr lang="en-GB" altLang="en-US" sz="1633">
                <a:solidFill>
                  <a:srgbClr val="800000"/>
                </a:solidFill>
                <a:ea typeface="DejaVu Sans" charset="0"/>
                <a:cs typeface="DejaVu Sans" charset="0"/>
              </a:rPr>
              <a:t>find direction in N dimensional space that maximizes variance</a:t>
            </a:r>
            <a:r>
              <a:rPr lang="en-GB" altLang="en-US" sz="1633">
                <a:ea typeface="DejaVu Sans" charset="0"/>
                <a:cs typeface="DejaVu Sans" charset="0"/>
              </a:rPr>
              <a:t> along said direction → </a:t>
            </a:r>
            <a:r>
              <a:rPr lang="en-GB" altLang="en-US" sz="1633">
                <a:solidFill>
                  <a:srgbClr val="800000"/>
                </a:solidFill>
                <a:ea typeface="DejaVu Sans" charset="0"/>
                <a:cs typeface="DejaVu Sans" charset="0"/>
              </a:rPr>
              <a:t>1</a:t>
            </a:r>
            <a:r>
              <a:rPr lang="en-GB" altLang="en-US" sz="1633" baseline="33000">
                <a:solidFill>
                  <a:srgbClr val="800000"/>
                </a:solidFill>
                <a:ea typeface="DejaVu Sans" charset="0"/>
                <a:cs typeface="DejaVu Sans" charset="0"/>
              </a:rPr>
              <a:t>st</a:t>
            </a:r>
            <a:r>
              <a:rPr lang="en-GB" altLang="en-US" sz="1633">
                <a:solidFill>
                  <a:srgbClr val="800000"/>
                </a:solidFill>
                <a:ea typeface="DejaVu Sans" charset="0"/>
                <a:cs typeface="DejaVu Sans" charset="0"/>
              </a:rPr>
              <a:t> PC eigenvector</a:t>
            </a:r>
            <a:r>
              <a:rPr lang="en-GB" altLang="en-US" sz="1633">
                <a:ea typeface="DejaVu Sans" charset="0"/>
                <a:cs typeface="DejaVu Sans" charset="0"/>
              </a:rPr>
              <a:t> → 1</a:t>
            </a:r>
            <a:r>
              <a:rPr lang="en-GB" altLang="en-US" sz="1633" baseline="33000">
                <a:ea typeface="DejaVu Sans" charset="0"/>
                <a:cs typeface="DejaVu Sans" charset="0"/>
              </a:rPr>
              <a:t>st</a:t>
            </a:r>
            <a:r>
              <a:rPr lang="en-GB" altLang="en-US" sz="1633">
                <a:ea typeface="DejaVu Sans" charset="0"/>
                <a:cs typeface="DejaVu Sans" charset="0"/>
              </a:rPr>
              <a:t> PC scores  </a:t>
            </a:r>
            <a:r>
              <a:rPr lang="en-GB" altLang="en-US" sz="1633" i="1">
                <a:ea typeface="DejaVu Sans" charset="0"/>
                <a:cs typeface="DejaVu Sans" charset="0"/>
              </a:rPr>
              <a:t>z</a:t>
            </a:r>
            <a:r>
              <a:rPr lang="en-GB" altLang="en-US" sz="1633" i="1" baseline="-33000">
                <a:ea typeface="DejaVu Sans" charset="0"/>
                <a:cs typeface="DejaVu Sans" charset="0"/>
              </a:rPr>
              <a:t>i</a:t>
            </a:r>
            <a:r>
              <a:rPr lang="en-GB" altLang="en-US" sz="1633" baseline="33000">
                <a:ea typeface="DejaVu Sans" charset="0"/>
                <a:cs typeface="DejaVu Sans" charset="0"/>
              </a:rPr>
              <a:t>(1)</a:t>
            </a:r>
          </a:p>
          <a:p>
            <a:pPr>
              <a:lnSpc>
                <a:spcPct val="100000"/>
              </a:lnSpc>
              <a:buSzPct val="45000"/>
              <a:buFont typeface="Wingdings" panose="05000000000000000000" pitchFamily="2" charset="2"/>
              <a:buChar char=""/>
            </a:pPr>
            <a:r>
              <a:rPr lang="en-GB" altLang="en-US" sz="1633">
                <a:ea typeface="DejaVu Sans" charset="0"/>
                <a:cs typeface="DejaVu Sans" charset="0"/>
              </a:rPr>
              <a:t>Project the data onto N-1 dim space orthogonal to EV1 → linearly independent subspace → </a:t>
            </a:r>
            <a:r>
              <a:rPr lang="en-GB" altLang="en-US" sz="1633">
                <a:solidFill>
                  <a:srgbClr val="800000"/>
                </a:solidFill>
                <a:ea typeface="DejaVu Sans" charset="0"/>
                <a:cs typeface="DejaVu Sans" charset="0"/>
              </a:rPr>
              <a:t>(linear) disentangling</a:t>
            </a:r>
            <a:r>
              <a:rPr lang="en-GB" altLang="en-US" sz="1633">
                <a:ea typeface="DejaVu Sans" charset="0"/>
                <a:cs typeface="DejaVu Sans" charset="0"/>
              </a:rPr>
              <a:t>.</a:t>
            </a:r>
          </a:p>
          <a:p>
            <a:pPr>
              <a:lnSpc>
                <a:spcPct val="100000"/>
              </a:lnSpc>
              <a:buSzPct val="45000"/>
              <a:buFont typeface="Wingdings" panose="05000000000000000000" pitchFamily="2" charset="2"/>
              <a:buChar char=""/>
            </a:pPr>
            <a:r>
              <a:rPr lang="en-GB" altLang="en-US" sz="1633">
                <a:ea typeface="DejaVu Sans" charset="0"/>
                <a:cs typeface="DejaVu Sans" charset="0"/>
              </a:rPr>
              <a:t>Repeat → 2</a:t>
            </a:r>
            <a:r>
              <a:rPr lang="en-GB" altLang="en-US" sz="1633" baseline="33000">
                <a:ea typeface="DejaVu Sans" charset="0"/>
                <a:cs typeface="DejaVu Sans" charset="0"/>
              </a:rPr>
              <a:t>nd</a:t>
            </a:r>
            <a:r>
              <a:rPr lang="en-GB" altLang="en-US" sz="1633">
                <a:ea typeface="DejaVu Sans" charset="0"/>
                <a:cs typeface="DejaVu Sans" charset="0"/>
              </a:rPr>
              <a:t>, 3</a:t>
            </a:r>
            <a:r>
              <a:rPr lang="en-GB" altLang="en-US" sz="1633" baseline="33000">
                <a:ea typeface="DejaVu Sans" charset="0"/>
                <a:cs typeface="DejaVu Sans" charset="0"/>
              </a:rPr>
              <a:t>rd</a:t>
            </a:r>
            <a:r>
              <a:rPr lang="en-GB" altLang="en-US" sz="1633">
                <a:ea typeface="DejaVu Sans" charset="0"/>
                <a:cs typeface="DejaVu Sans" charset="0"/>
              </a:rPr>
              <a:t> etc. EVs &amp; PCSs.</a:t>
            </a:r>
          </a:p>
          <a:p>
            <a:pPr>
              <a:lnSpc>
                <a:spcPct val="100000"/>
              </a:lnSpc>
              <a:buSzPct val="45000"/>
              <a:buFont typeface="Wingdings" panose="05000000000000000000" pitchFamily="2" charset="2"/>
              <a:buChar char=""/>
            </a:pPr>
            <a:r>
              <a:rPr lang="en-GB" altLang="en-US" sz="1633">
                <a:ea typeface="DejaVu Sans" charset="0"/>
                <a:cs typeface="DejaVu Sans" charset="0"/>
              </a:rPr>
              <a:t>Orthogonality → proportion of total variance captured simply adds up linearly.</a:t>
            </a:r>
          </a:p>
          <a:p>
            <a:pPr>
              <a:lnSpc>
                <a:spcPct val="100000"/>
              </a:lnSpc>
              <a:buSzPct val="45000"/>
              <a:buFont typeface="Wingdings" panose="05000000000000000000" pitchFamily="2" charset="2"/>
              <a:buChar char=""/>
            </a:pPr>
            <a:r>
              <a:rPr lang="en-GB" altLang="en-US" sz="1633">
                <a:ea typeface="DejaVu Sans" charset="0"/>
                <a:cs typeface="DejaVu Sans" charset="0"/>
              </a:rPr>
              <a:t>So stop when ‘satisfactory’ amount of variance captured → </a:t>
            </a:r>
            <a:r>
              <a:rPr lang="en-GB" altLang="en-US" sz="1633">
                <a:solidFill>
                  <a:srgbClr val="800000"/>
                </a:solidFill>
                <a:ea typeface="DejaVu Sans" charset="0"/>
                <a:cs typeface="DejaVu Sans" charset="0"/>
              </a:rPr>
              <a:t>Dimensionality reduction.</a:t>
            </a:r>
          </a:p>
          <a:p>
            <a:pPr>
              <a:lnSpc>
                <a:spcPct val="100000"/>
              </a:lnSpc>
              <a:buSzPct val="45000"/>
              <a:buFont typeface="Wingdings" panose="05000000000000000000" pitchFamily="2" charset="2"/>
              <a:buNone/>
            </a:pPr>
            <a:endParaRPr lang="en-GB" altLang="en-US" sz="1633">
              <a:solidFill>
                <a:srgbClr val="800000"/>
              </a:solidFill>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In term of linear algebra, all the above is satisfied if  </a:t>
            </a:r>
            <a:r>
              <a:rPr lang="en-GB" altLang="en-US" sz="1633" b="1" i="1">
                <a:ea typeface="DejaVu Sans" charset="0"/>
                <a:cs typeface="DejaVu Sans" charset="0"/>
              </a:rPr>
              <a:t>z</a:t>
            </a:r>
            <a:r>
              <a:rPr lang="en-GB" altLang="en-US" sz="1633">
                <a:ea typeface="DejaVu Sans" charset="0"/>
                <a:cs typeface="DejaVu Sans" charset="0"/>
              </a:rPr>
              <a:t> = </a:t>
            </a:r>
            <a:r>
              <a:rPr lang="en-GB" altLang="en-US" sz="1633" b="1" i="1">
                <a:ea typeface="DejaVu Sans" charset="0"/>
                <a:cs typeface="DejaVu Sans" charset="0"/>
              </a:rPr>
              <a:t>x</a:t>
            </a:r>
            <a:r>
              <a:rPr lang="en-GB" altLang="en-US" sz="1633" baseline="33000">
                <a:ea typeface="DejaVu Sans" charset="0"/>
                <a:cs typeface="DejaVu Sans" charset="0"/>
              </a:rPr>
              <a:t>T</a:t>
            </a:r>
            <a:r>
              <a:rPr lang="en-GB" altLang="en-US" sz="1633" b="1" i="1">
                <a:ea typeface="DejaVu Sans" charset="0"/>
                <a:cs typeface="DejaVu Sans" charset="0"/>
              </a:rPr>
              <a:t>W</a:t>
            </a:r>
          </a:p>
          <a:p>
            <a:pPr lvl="1">
              <a:lnSpc>
                <a:spcPct val="100000"/>
              </a:lnSpc>
              <a:buSzPct val="45000"/>
              <a:buFont typeface="Wingdings" panose="05000000000000000000" pitchFamily="2" charset="2"/>
              <a:buNone/>
            </a:pPr>
            <a:r>
              <a:rPr lang="en-GB" altLang="en-US" sz="1633">
                <a:ea typeface="DejaVu Sans" charset="0"/>
                <a:cs typeface="DejaVu Sans" charset="0"/>
              </a:rPr>
              <a:t>with  </a:t>
            </a:r>
            <a:r>
              <a:rPr lang="en-GB" altLang="en-US" sz="1633" b="1" i="1">
                <a:ea typeface="DejaVu Sans" charset="0"/>
                <a:cs typeface="DejaVu Sans" charset="0"/>
              </a:rPr>
              <a:t>W</a:t>
            </a:r>
            <a:r>
              <a:rPr lang="en-GB" altLang="en-US" sz="1633">
                <a:ea typeface="DejaVu Sans" charset="0"/>
                <a:cs typeface="DejaVu Sans" charset="0"/>
              </a:rPr>
              <a:t> derived from the SVD of X, i.e. </a:t>
            </a:r>
            <a:r>
              <a:rPr lang="en-GB" altLang="en-US" sz="1633" b="1" i="1">
                <a:ea typeface="DejaVu Sans" charset="0"/>
                <a:cs typeface="DejaVu Sans" charset="0"/>
              </a:rPr>
              <a:t>X</a:t>
            </a:r>
            <a:r>
              <a:rPr lang="en-GB" altLang="en-US" sz="1633">
                <a:ea typeface="DejaVu Sans" charset="0"/>
                <a:cs typeface="DejaVu Sans" charset="0"/>
              </a:rPr>
              <a:t> = </a:t>
            </a:r>
            <a:r>
              <a:rPr lang="en-GB" altLang="en-US" sz="1633" b="1" i="1">
                <a:ea typeface="DejaVu Sans" charset="0"/>
                <a:cs typeface="DejaVu Sans" charset="0"/>
              </a:rPr>
              <a:t>UΣW</a:t>
            </a:r>
            <a:r>
              <a:rPr lang="en-GB" altLang="en-US" sz="1633" baseline="33000">
                <a:ea typeface="DejaVu Sans" charset="0"/>
                <a:cs typeface="DejaVu Sans" charset="0"/>
              </a:rPr>
              <a:t>T</a:t>
            </a:r>
          </a:p>
          <a:p>
            <a:pPr>
              <a:lnSpc>
                <a:spcPct val="100000"/>
              </a:lnSpc>
              <a:buSzPct val="45000"/>
              <a:buFont typeface="Wingdings" panose="05000000000000000000" pitchFamily="2" charset="2"/>
              <a:buNone/>
            </a:pPr>
            <a:endParaRPr lang="en-GB" altLang="en-US" sz="1633">
              <a:ea typeface="DejaVu Sans" charset="0"/>
              <a:cs typeface="DejaVu Sans" charset="0"/>
            </a:endParaRPr>
          </a:p>
        </p:txBody>
      </p:sp>
    </p:spTree>
    <p:extLst>
      <p:ext uri="{BB962C8B-B14F-4D97-AF65-F5344CB8AC3E}">
        <p14:creationId xmlns:p14="http://schemas.microsoft.com/office/powerpoint/2010/main" val="34745393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Clustering</a:t>
            </a:r>
          </a:p>
        </p:txBody>
      </p:sp>
      <p:sp>
        <p:nvSpPr>
          <p:cNvPr id="12290" name="Rectangle 2"/>
          <p:cNvSpPr>
            <a:spLocks noChangeArrowheads="1"/>
          </p:cNvSpPr>
          <p:nvPr/>
        </p:nvSpPr>
        <p:spPr bwMode="auto">
          <a:xfrm>
            <a:off x="2177349" y="1828992"/>
            <a:ext cx="8164218" cy="2155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a:ea typeface="DejaVu Sans" charset="0"/>
                <a:cs typeface="DejaVu Sans" charset="0"/>
              </a:rPr>
              <a:t>[1 0 0 ] </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Loses all dimensional information</a:t>
            </a:r>
          </a:p>
          <a:p>
            <a:pPr>
              <a:lnSpc>
                <a:spcPct val="100000"/>
              </a:lnSpc>
              <a:buSzPct val="45000"/>
              <a:buFont typeface="Wingdings" panose="05000000000000000000" pitchFamily="2" charset="2"/>
              <a:buNone/>
            </a:pPr>
            <a:r>
              <a:rPr lang="en-GB" altLang="en-US" sz="1633">
                <a:ea typeface="DejaVu Sans" charset="0"/>
                <a:cs typeface="DejaVu Sans" charset="0"/>
              </a:rPr>
              <a:t> </a:t>
            </a:r>
          </a:p>
          <a:p>
            <a:pPr>
              <a:lnSpc>
                <a:spcPct val="100000"/>
              </a:lnSpc>
              <a:buSzPct val="45000"/>
              <a:buFont typeface="Wingdings" panose="05000000000000000000" pitchFamily="2" charset="2"/>
              <a:buChar char=""/>
            </a:pPr>
            <a:r>
              <a:rPr lang="en-GB" altLang="en-US" sz="1633">
                <a:ea typeface="DejaVu Sans" charset="0"/>
                <a:cs typeface="DejaVu Sans" charset="0"/>
              </a:rPr>
              <a:t>Does not, in general, </a:t>
            </a:r>
          </a:p>
          <a:p>
            <a:pPr>
              <a:lnSpc>
                <a:spcPct val="100000"/>
              </a:lnSpc>
              <a:buSzPct val="45000"/>
              <a:buFont typeface="Wingdings" panose="05000000000000000000" pitchFamily="2" charset="2"/>
              <a:buNone/>
            </a:pPr>
            <a:r>
              <a:rPr lang="en-GB" altLang="en-US" sz="1633">
                <a:ea typeface="DejaVu Sans" charset="0"/>
                <a:cs typeface="DejaVu Sans" charset="0"/>
              </a:rPr>
              <a:t> ‘carve nature at its joints’</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110" y="2416574"/>
            <a:ext cx="3230260" cy="24165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7422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5.9 Stochastic Gradient Descent (SGD)</a:t>
            </a:r>
          </a:p>
        </p:txBody>
      </p:sp>
      <p:sp>
        <p:nvSpPr>
          <p:cNvPr id="13314" name="Rectangle 2"/>
          <p:cNvSpPr>
            <a:spLocks noChangeArrowheads="1"/>
          </p:cNvSpPr>
          <p:nvPr/>
        </p:nvSpPr>
        <p:spPr bwMode="auto">
          <a:xfrm>
            <a:off x="2177349" y="1828992"/>
            <a:ext cx="8164218" cy="2155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a:ea typeface="DejaVu Sans" charset="0"/>
                <a:cs typeface="DejaVu Sans" charset="0"/>
              </a:rPr>
              <a:t>The cost function is a function of </a:t>
            </a:r>
            <a:r>
              <a:rPr lang="en-GB" altLang="en-US" sz="1633" i="1">
                <a:ea typeface="DejaVu Sans" charset="0"/>
                <a:cs typeface="DejaVu Sans" charset="0"/>
              </a:rPr>
              <a:t>all</a:t>
            </a:r>
            <a:r>
              <a:rPr lang="en-GB" altLang="en-US" sz="1633">
                <a:ea typeface="DejaVu Sans" charset="0"/>
                <a:cs typeface="DejaVu Sans" charset="0"/>
              </a:rPr>
              <a:t> data points: </a:t>
            </a:r>
            <a:r>
              <a:rPr lang="en-GB" altLang="en-US" sz="1633" i="1">
                <a:ea typeface="DejaVu Sans" charset="0"/>
                <a:cs typeface="DejaVu Sans" charset="0"/>
              </a:rPr>
              <a:t>N </a:t>
            </a:r>
            <a:r>
              <a:rPr lang="en-GB" altLang="en-US" sz="1633">
                <a:ea typeface="DejaVu Sans" charset="0"/>
                <a:cs typeface="DejaVu Sans" charset="0"/>
              </a:rPr>
              <a:t>– dimentional !</a:t>
            </a:r>
          </a:p>
          <a:p>
            <a:pPr>
              <a:lnSpc>
                <a:spcPct val="100000"/>
              </a:lnSpc>
              <a:buSzPct val="45000"/>
              <a:buFont typeface="Wingdings" panose="05000000000000000000" pitchFamily="2" charset="2"/>
              <a:buChar char=""/>
            </a:pPr>
            <a:r>
              <a:rPr lang="en-GB" altLang="en-US" sz="1633">
                <a:ea typeface="DejaVu Sans" charset="0"/>
                <a:cs typeface="DejaVu Sans" charset="0"/>
              </a:rPr>
              <a:t>So is its gradient, which we use e.g. as per </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So for each step just use an approximate g, estimated over a minibatch of datapoints </a:t>
            </a:r>
            <a:r>
              <a:rPr lang="en-GB" altLang="en-US" sz="1633" i="1">
                <a:ea typeface="DejaVu Sans" charset="0"/>
                <a:cs typeface="DejaVu Sans" charset="0"/>
              </a:rPr>
              <a:t>n &lt;&lt; N</a:t>
            </a:r>
            <a:r>
              <a:rPr lang="en-GB" altLang="en-US" sz="1633">
                <a:ea typeface="DejaVu Sans" charset="0"/>
                <a:cs typeface="DejaVu Sans" charset="0"/>
              </a:rPr>
              <a:t> uniformly drawn from all</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None/>
            </a:pPr>
            <a:r>
              <a:rPr lang="en-GB" altLang="en-US" sz="1633">
                <a:ea typeface="DejaVu Sans" charset="0"/>
                <a:cs typeface="DejaVu Sans" charset="0"/>
              </a:rPr>
              <a:t>(‘… will converge to best possible test error before sampling every datapoint ... ’)</a:t>
            </a:r>
          </a:p>
        </p:txBody>
      </p:sp>
      <p:grpSp>
        <p:nvGrpSpPr>
          <p:cNvPr id="13315" name="Group 3"/>
          <p:cNvGrpSpPr>
            <a:grpSpLocks/>
          </p:cNvGrpSpPr>
          <p:nvPr/>
        </p:nvGrpSpPr>
        <p:grpSpPr bwMode="auto">
          <a:xfrm>
            <a:off x="5020207" y="2598033"/>
            <a:ext cx="1528001" cy="290911"/>
            <a:chOff x="2428" y="1804"/>
            <a:chExt cx="1061" cy="202"/>
          </a:xfrm>
        </p:grpSpPr>
        <p:sp>
          <p:nvSpPr>
            <p:cNvPr id="13316" name="Freeform 4"/>
            <p:cNvSpPr>
              <a:spLocks noChangeArrowheads="1"/>
            </p:cNvSpPr>
            <p:nvPr/>
          </p:nvSpPr>
          <p:spPr bwMode="auto">
            <a:xfrm>
              <a:off x="2428" y="1807"/>
              <a:ext cx="1061" cy="197"/>
            </a:xfrm>
            <a:custGeom>
              <a:avLst/>
              <a:gdLst>
                <a:gd name="T0" fmla="*/ 2341 w 4683"/>
                <a:gd name="T1" fmla="*/ 874 h 875"/>
                <a:gd name="T2" fmla="*/ 0 w 4683"/>
                <a:gd name="T3" fmla="*/ 874 h 875"/>
                <a:gd name="T4" fmla="*/ 0 w 4683"/>
                <a:gd name="T5" fmla="*/ 0 h 875"/>
                <a:gd name="T6" fmla="*/ 4682 w 4683"/>
                <a:gd name="T7" fmla="*/ 0 h 875"/>
                <a:gd name="T8" fmla="*/ 4682 w 4683"/>
                <a:gd name="T9" fmla="*/ 874 h 875"/>
                <a:gd name="T10" fmla="*/ 2341 w 4683"/>
                <a:gd name="T11" fmla="*/ 874 h 875"/>
              </a:gdLst>
              <a:ahLst/>
              <a:cxnLst>
                <a:cxn ang="0">
                  <a:pos x="T0" y="T1"/>
                </a:cxn>
                <a:cxn ang="0">
                  <a:pos x="T2" y="T3"/>
                </a:cxn>
                <a:cxn ang="0">
                  <a:pos x="T4" y="T5"/>
                </a:cxn>
                <a:cxn ang="0">
                  <a:pos x="T6" y="T7"/>
                </a:cxn>
                <a:cxn ang="0">
                  <a:pos x="T8" y="T9"/>
                </a:cxn>
                <a:cxn ang="0">
                  <a:pos x="T10" y="T11"/>
                </a:cxn>
              </a:cxnLst>
              <a:rect l="0" t="0" r="r" b="b"/>
              <a:pathLst>
                <a:path w="4683" h="875">
                  <a:moveTo>
                    <a:pt x="2341" y="874"/>
                  </a:moveTo>
                  <a:lnTo>
                    <a:pt x="0" y="874"/>
                  </a:lnTo>
                  <a:lnTo>
                    <a:pt x="0" y="0"/>
                  </a:lnTo>
                  <a:lnTo>
                    <a:pt x="4682" y="0"/>
                  </a:lnTo>
                  <a:lnTo>
                    <a:pt x="4682" y="874"/>
                  </a:lnTo>
                  <a:lnTo>
                    <a:pt x="2341" y="874"/>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13317" name="Freeform 5"/>
            <p:cNvSpPr>
              <a:spLocks noChangeArrowheads="1"/>
            </p:cNvSpPr>
            <p:nvPr/>
          </p:nvSpPr>
          <p:spPr bwMode="auto">
            <a:xfrm>
              <a:off x="2438" y="1804"/>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13318" name="Freeform 6"/>
            <p:cNvSpPr>
              <a:spLocks noChangeArrowheads="1"/>
            </p:cNvSpPr>
            <p:nvPr/>
          </p:nvSpPr>
          <p:spPr bwMode="auto">
            <a:xfrm>
              <a:off x="2613" y="1848"/>
              <a:ext cx="198" cy="116"/>
            </a:xfrm>
            <a:custGeom>
              <a:avLst/>
              <a:gdLst>
                <a:gd name="T0" fmla="*/ 840 w 877"/>
                <a:gd name="T1" fmla="*/ 277 h 516"/>
                <a:gd name="T2" fmla="*/ 876 w 877"/>
                <a:gd name="T3" fmla="*/ 258 h 516"/>
                <a:gd name="T4" fmla="*/ 840 w 877"/>
                <a:gd name="T5" fmla="*/ 238 h 516"/>
                <a:gd name="T6" fmla="*/ 106 w 877"/>
                <a:gd name="T7" fmla="*/ 238 h 516"/>
                <a:gd name="T8" fmla="*/ 196 w 877"/>
                <a:gd name="T9" fmla="*/ 143 h 516"/>
                <a:gd name="T10" fmla="*/ 249 w 877"/>
                <a:gd name="T11" fmla="*/ 11 h 516"/>
                <a:gd name="T12" fmla="*/ 230 w 877"/>
                <a:gd name="T13" fmla="*/ 0 h 516"/>
                <a:gd name="T14" fmla="*/ 207 w 877"/>
                <a:gd name="T15" fmla="*/ 20 h 516"/>
                <a:gd name="T16" fmla="*/ 14 w 877"/>
                <a:gd name="T17" fmla="*/ 246 h 516"/>
                <a:gd name="T18" fmla="*/ 0 w 877"/>
                <a:gd name="T19" fmla="*/ 258 h 516"/>
                <a:gd name="T20" fmla="*/ 14 w 877"/>
                <a:gd name="T21" fmla="*/ 272 h 516"/>
                <a:gd name="T22" fmla="*/ 207 w 877"/>
                <a:gd name="T23" fmla="*/ 501 h 516"/>
                <a:gd name="T24" fmla="*/ 230 w 877"/>
                <a:gd name="T25" fmla="*/ 515 h 516"/>
                <a:gd name="T26" fmla="*/ 249 w 877"/>
                <a:gd name="T27" fmla="*/ 504 h 516"/>
                <a:gd name="T28" fmla="*/ 199 w 877"/>
                <a:gd name="T29" fmla="*/ 375 h 516"/>
                <a:gd name="T30" fmla="*/ 106 w 877"/>
                <a:gd name="T31" fmla="*/ 277 h 516"/>
                <a:gd name="T32" fmla="*/ 840 w 877"/>
                <a:gd name="T33" fmla="*/ 27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7" h="516">
                  <a:moveTo>
                    <a:pt x="840" y="277"/>
                  </a:moveTo>
                  <a:cubicBezTo>
                    <a:pt x="860" y="277"/>
                    <a:pt x="876" y="277"/>
                    <a:pt x="876" y="258"/>
                  </a:cubicBezTo>
                  <a:cubicBezTo>
                    <a:pt x="876" y="238"/>
                    <a:pt x="860" y="238"/>
                    <a:pt x="840" y="238"/>
                  </a:cubicBezTo>
                  <a:lnTo>
                    <a:pt x="106" y="238"/>
                  </a:lnTo>
                  <a:cubicBezTo>
                    <a:pt x="162" y="196"/>
                    <a:pt x="188" y="157"/>
                    <a:pt x="196" y="143"/>
                  </a:cubicBezTo>
                  <a:cubicBezTo>
                    <a:pt x="241" y="76"/>
                    <a:pt x="249" y="14"/>
                    <a:pt x="249" y="11"/>
                  </a:cubicBezTo>
                  <a:cubicBezTo>
                    <a:pt x="249" y="0"/>
                    <a:pt x="238" y="0"/>
                    <a:pt x="230" y="0"/>
                  </a:cubicBezTo>
                  <a:cubicBezTo>
                    <a:pt x="213" y="0"/>
                    <a:pt x="210" y="3"/>
                    <a:pt x="207" y="20"/>
                  </a:cubicBezTo>
                  <a:cubicBezTo>
                    <a:pt x="185" y="118"/>
                    <a:pt x="126" y="199"/>
                    <a:pt x="14" y="246"/>
                  </a:cubicBezTo>
                  <a:cubicBezTo>
                    <a:pt x="3" y="249"/>
                    <a:pt x="0" y="252"/>
                    <a:pt x="0" y="258"/>
                  </a:cubicBezTo>
                  <a:cubicBezTo>
                    <a:pt x="0" y="266"/>
                    <a:pt x="6" y="266"/>
                    <a:pt x="14" y="272"/>
                  </a:cubicBezTo>
                  <a:cubicBezTo>
                    <a:pt x="118" y="314"/>
                    <a:pt x="185" y="392"/>
                    <a:pt x="207" y="501"/>
                  </a:cubicBezTo>
                  <a:cubicBezTo>
                    <a:pt x="210" y="512"/>
                    <a:pt x="213" y="515"/>
                    <a:pt x="230" y="515"/>
                  </a:cubicBezTo>
                  <a:cubicBezTo>
                    <a:pt x="238" y="515"/>
                    <a:pt x="249" y="515"/>
                    <a:pt x="249" y="504"/>
                  </a:cubicBezTo>
                  <a:cubicBezTo>
                    <a:pt x="249" y="504"/>
                    <a:pt x="241" y="440"/>
                    <a:pt x="199" y="375"/>
                  </a:cubicBezTo>
                  <a:cubicBezTo>
                    <a:pt x="179" y="344"/>
                    <a:pt x="151" y="311"/>
                    <a:pt x="106" y="277"/>
                  </a:cubicBezTo>
                  <a:lnTo>
                    <a:pt x="840" y="277"/>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13319" name="Freeform 7"/>
            <p:cNvSpPr>
              <a:spLocks noChangeArrowheads="1"/>
            </p:cNvSpPr>
            <p:nvPr/>
          </p:nvSpPr>
          <p:spPr bwMode="auto">
            <a:xfrm>
              <a:off x="2895" y="1804"/>
              <a:ext cx="92" cy="160"/>
            </a:xfrm>
            <a:custGeom>
              <a:avLst/>
              <a:gdLst>
                <a:gd name="T0" fmla="*/ 409 w 410"/>
                <a:gd name="T1" fmla="*/ 202 h 709"/>
                <a:gd name="T2" fmla="*/ 291 w 410"/>
                <a:gd name="T3" fmla="*/ 0 h 709"/>
                <a:gd name="T4" fmla="*/ 0 w 410"/>
                <a:gd name="T5" fmla="*/ 504 h 709"/>
                <a:gd name="T6" fmla="*/ 118 w 410"/>
                <a:gd name="T7" fmla="*/ 708 h 709"/>
                <a:gd name="T8" fmla="*/ 409 w 410"/>
                <a:gd name="T9" fmla="*/ 202 h 709"/>
                <a:gd name="T10" fmla="*/ 106 w 410"/>
                <a:gd name="T11" fmla="*/ 339 h 709"/>
                <a:gd name="T12" fmla="*/ 182 w 410"/>
                <a:gd name="T13" fmla="*/ 126 h 709"/>
                <a:gd name="T14" fmla="*/ 288 w 410"/>
                <a:gd name="T15" fmla="*/ 22 h 709"/>
                <a:gd name="T16" fmla="*/ 344 w 410"/>
                <a:gd name="T17" fmla="*/ 140 h 709"/>
                <a:gd name="T18" fmla="*/ 311 w 410"/>
                <a:gd name="T19" fmla="*/ 339 h 709"/>
                <a:gd name="T20" fmla="*/ 106 w 410"/>
                <a:gd name="T21" fmla="*/ 339 h 709"/>
                <a:gd name="T22" fmla="*/ 302 w 410"/>
                <a:gd name="T23" fmla="*/ 370 h 709"/>
                <a:gd name="T24" fmla="*/ 235 w 410"/>
                <a:gd name="T25" fmla="*/ 571 h 709"/>
                <a:gd name="T26" fmla="*/ 118 w 410"/>
                <a:gd name="T27" fmla="*/ 686 h 709"/>
                <a:gd name="T28" fmla="*/ 64 w 410"/>
                <a:gd name="T29" fmla="*/ 566 h 709"/>
                <a:gd name="T30" fmla="*/ 98 w 410"/>
                <a:gd name="T31" fmla="*/ 370 h 709"/>
                <a:gd name="T32" fmla="*/ 302 w 410"/>
                <a:gd name="T33" fmla="*/ 37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709">
                  <a:moveTo>
                    <a:pt x="409" y="202"/>
                  </a:moveTo>
                  <a:cubicBezTo>
                    <a:pt x="409" y="137"/>
                    <a:pt x="392" y="0"/>
                    <a:pt x="291" y="0"/>
                  </a:cubicBezTo>
                  <a:cubicBezTo>
                    <a:pt x="151" y="0"/>
                    <a:pt x="0" y="280"/>
                    <a:pt x="0" y="504"/>
                  </a:cubicBezTo>
                  <a:cubicBezTo>
                    <a:pt x="0" y="596"/>
                    <a:pt x="28" y="708"/>
                    <a:pt x="118" y="708"/>
                  </a:cubicBezTo>
                  <a:cubicBezTo>
                    <a:pt x="258" y="708"/>
                    <a:pt x="409" y="423"/>
                    <a:pt x="409" y="202"/>
                  </a:cubicBezTo>
                  <a:close/>
                  <a:moveTo>
                    <a:pt x="106" y="339"/>
                  </a:moveTo>
                  <a:cubicBezTo>
                    <a:pt x="123" y="274"/>
                    <a:pt x="143" y="196"/>
                    <a:pt x="182" y="126"/>
                  </a:cubicBezTo>
                  <a:cubicBezTo>
                    <a:pt x="207" y="78"/>
                    <a:pt x="244" y="22"/>
                    <a:pt x="288" y="22"/>
                  </a:cubicBezTo>
                  <a:cubicBezTo>
                    <a:pt x="339" y="22"/>
                    <a:pt x="344" y="84"/>
                    <a:pt x="344" y="140"/>
                  </a:cubicBezTo>
                  <a:cubicBezTo>
                    <a:pt x="344" y="190"/>
                    <a:pt x="336" y="241"/>
                    <a:pt x="311" y="339"/>
                  </a:cubicBezTo>
                  <a:lnTo>
                    <a:pt x="106" y="339"/>
                  </a:lnTo>
                  <a:close/>
                  <a:moveTo>
                    <a:pt x="302" y="370"/>
                  </a:moveTo>
                  <a:cubicBezTo>
                    <a:pt x="291" y="414"/>
                    <a:pt x="272" y="498"/>
                    <a:pt x="235" y="571"/>
                  </a:cubicBezTo>
                  <a:cubicBezTo>
                    <a:pt x="199" y="638"/>
                    <a:pt x="162" y="686"/>
                    <a:pt x="118" y="686"/>
                  </a:cubicBezTo>
                  <a:cubicBezTo>
                    <a:pt x="87" y="686"/>
                    <a:pt x="64" y="658"/>
                    <a:pt x="64" y="566"/>
                  </a:cubicBezTo>
                  <a:cubicBezTo>
                    <a:pt x="64" y="524"/>
                    <a:pt x="70" y="468"/>
                    <a:pt x="98" y="370"/>
                  </a:cubicBezTo>
                  <a:lnTo>
                    <a:pt x="302" y="370"/>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13320" name="Freeform 8"/>
            <p:cNvSpPr>
              <a:spLocks noChangeArrowheads="1"/>
            </p:cNvSpPr>
            <p:nvPr/>
          </p:nvSpPr>
          <p:spPr bwMode="auto">
            <a:xfrm>
              <a:off x="3064" y="1901"/>
              <a:ext cx="136" cy="9"/>
            </a:xfrm>
            <a:custGeom>
              <a:avLst/>
              <a:gdLst>
                <a:gd name="T0" fmla="*/ 568 w 606"/>
                <a:gd name="T1" fmla="*/ 42 h 43"/>
                <a:gd name="T2" fmla="*/ 605 w 606"/>
                <a:gd name="T3" fmla="*/ 22 h 43"/>
                <a:gd name="T4" fmla="*/ 568 w 606"/>
                <a:gd name="T5" fmla="*/ 0 h 43"/>
                <a:gd name="T6" fmla="*/ 34 w 606"/>
                <a:gd name="T7" fmla="*/ 0 h 43"/>
                <a:gd name="T8" fmla="*/ 0 w 606"/>
                <a:gd name="T9" fmla="*/ 22 h 43"/>
                <a:gd name="T10" fmla="*/ 34 w 606"/>
                <a:gd name="T11" fmla="*/ 42 h 43"/>
                <a:gd name="T12" fmla="*/ 568 w 606"/>
                <a:gd name="T13" fmla="*/ 42 h 43"/>
              </a:gdLst>
              <a:ahLst/>
              <a:cxnLst>
                <a:cxn ang="0">
                  <a:pos x="T0" y="T1"/>
                </a:cxn>
                <a:cxn ang="0">
                  <a:pos x="T2" y="T3"/>
                </a:cxn>
                <a:cxn ang="0">
                  <a:pos x="T4" y="T5"/>
                </a:cxn>
                <a:cxn ang="0">
                  <a:pos x="T6" y="T7"/>
                </a:cxn>
                <a:cxn ang="0">
                  <a:pos x="T8" y="T9"/>
                </a:cxn>
                <a:cxn ang="0">
                  <a:pos x="T10" y="T11"/>
                </a:cxn>
                <a:cxn ang="0">
                  <a:pos x="T12" y="T13"/>
                </a:cxn>
              </a:cxnLst>
              <a:rect l="0" t="0" r="r" b="b"/>
              <a:pathLst>
                <a:path w="606" h="43">
                  <a:moveTo>
                    <a:pt x="568" y="42"/>
                  </a:moveTo>
                  <a:cubicBezTo>
                    <a:pt x="585" y="42"/>
                    <a:pt x="605" y="42"/>
                    <a:pt x="605" y="22"/>
                  </a:cubicBezTo>
                  <a:cubicBezTo>
                    <a:pt x="605" y="0"/>
                    <a:pt x="585" y="0"/>
                    <a:pt x="568" y="0"/>
                  </a:cubicBezTo>
                  <a:lnTo>
                    <a:pt x="34" y="0"/>
                  </a:lnTo>
                  <a:cubicBezTo>
                    <a:pt x="17" y="0"/>
                    <a:pt x="0" y="0"/>
                    <a:pt x="0" y="22"/>
                  </a:cubicBezTo>
                  <a:cubicBezTo>
                    <a:pt x="0" y="42"/>
                    <a:pt x="17" y="42"/>
                    <a:pt x="34" y="42"/>
                  </a:cubicBezTo>
                  <a:lnTo>
                    <a:pt x="568" y="4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13321" name="Freeform 9"/>
            <p:cNvSpPr>
              <a:spLocks noChangeArrowheads="1"/>
            </p:cNvSpPr>
            <p:nvPr/>
          </p:nvSpPr>
          <p:spPr bwMode="auto">
            <a:xfrm>
              <a:off x="3279" y="1866"/>
              <a:ext cx="74" cy="98"/>
            </a:xfrm>
            <a:custGeom>
              <a:avLst/>
              <a:gdLst>
                <a:gd name="T0" fmla="*/ 249 w 329"/>
                <a:gd name="T1" fmla="*/ 204 h 438"/>
                <a:gd name="T2" fmla="*/ 283 w 329"/>
                <a:gd name="T3" fmla="*/ 188 h 438"/>
                <a:gd name="T4" fmla="*/ 255 w 329"/>
                <a:gd name="T5" fmla="*/ 174 h 438"/>
                <a:gd name="T6" fmla="*/ 92 w 329"/>
                <a:gd name="T7" fmla="*/ 174 h 438"/>
                <a:gd name="T8" fmla="*/ 263 w 329"/>
                <a:gd name="T9" fmla="*/ 31 h 438"/>
                <a:gd name="T10" fmla="*/ 294 w 329"/>
                <a:gd name="T11" fmla="*/ 31 h 438"/>
                <a:gd name="T12" fmla="*/ 328 w 329"/>
                <a:gd name="T13" fmla="*/ 14 h 438"/>
                <a:gd name="T14" fmla="*/ 297 w 329"/>
                <a:gd name="T15" fmla="*/ 0 h 438"/>
                <a:gd name="T16" fmla="*/ 263 w 329"/>
                <a:gd name="T17" fmla="*/ 0 h 438"/>
                <a:gd name="T18" fmla="*/ 0 w 329"/>
                <a:gd name="T19" fmla="*/ 249 h 438"/>
                <a:gd name="T20" fmla="*/ 179 w 329"/>
                <a:gd name="T21" fmla="*/ 437 h 438"/>
                <a:gd name="T22" fmla="*/ 308 w 329"/>
                <a:gd name="T23" fmla="*/ 386 h 438"/>
                <a:gd name="T24" fmla="*/ 300 w 329"/>
                <a:gd name="T25" fmla="*/ 372 h 438"/>
                <a:gd name="T26" fmla="*/ 286 w 329"/>
                <a:gd name="T27" fmla="*/ 378 h 438"/>
                <a:gd name="T28" fmla="*/ 182 w 329"/>
                <a:gd name="T29" fmla="*/ 417 h 438"/>
                <a:gd name="T30" fmla="*/ 76 w 329"/>
                <a:gd name="T31" fmla="*/ 288 h 438"/>
                <a:gd name="T32" fmla="*/ 84 w 329"/>
                <a:gd name="T33" fmla="*/ 204 h 438"/>
                <a:gd name="T34" fmla="*/ 249 w 329"/>
                <a:gd name="T35" fmla="*/ 204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438">
                  <a:moveTo>
                    <a:pt x="249" y="204"/>
                  </a:moveTo>
                  <a:cubicBezTo>
                    <a:pt x="266" y="204"/>
                    <a:pt x="283" y="204"/>
                    <a:pt x="283" y="188"/>
                  </a:cubicBezTo>
                  <a:cubicBezTo>
                    <a:pt x="283" y="174"/>
                    <a:pt x="272" y="174"/>
                    <a:pt x="255" y="174"/>
                  </a:cubicBezTo>
                  <a:lnTo>
                    <a:pt x="92" y="174"/>
                  </a:lnTo>
                  <a:cubicBezTo>
                    <a:pt x="118" y="87"/>
                    <a:pt x="174" y="31"/>
                    <a:pt x="263" y="31"/>
                  </a:cubicBezTo>
                  <a:lnTo>
                    <a:pt x="294" y="31"/>
                  </a:lnTo>
                  <a:cubicBezTo>
                    <a:pt x="311" y="31"/>
                    <a:pt x="328" y="31"/>
                    <a:pt x="328" y="14"/>
                  </a:cubicBezTo>
                  <a:cubicBezTo>
                    <a:pt x="328" y="0"/>
                    <a:pt x="314" y="0"/>
                    <a:pt x="297" y="0"/>
                  </a:cubicBezTo>
                  <a:lnTo>
                    <a:pt x="263" y="0"/>
                  </a:lnTo>
                  <a:cubicBezTo>
                    <a:pt x="134" y="0"/>
                    <a:pt x="0" y="98"/>
                    <a:pt x="0" y="249"/>
                  </a:cubicBezTo>
                  <a:cubicBezTo>
                    <a:pt x="0" y="358"/>
                    <a:pt x="76" y="437"/>
                    <a:pt x="179" y="437"/>
                  </a:cubicBezTo>
                  <a:cubicBezTo>
                    <a:pt x="244" y="437"/>
                    <a:pt x="308" y="398"/>
                    <a:pt x="308" y="386"/>
                  </a:cubicBezTo>
                  <a:cubicBezTo>
                    <a:pt x="308" y="384"/>
                    <a:pt x="308" y="372"/>
                    <a:pt x="300" y="372"/>
                  </a:cubicBezTo>
                  <a:cubicBezTo>
                    <a:pt x="297" y="372"/>
                    <a:pt x="294" y="372"/>
                    <a:pt x="286" y="378"/>
                  </a:cubicBezTo>
                  <a:cubicBezTo>
                    <a:pt x="255" y="400"/>
                    <a:pt x="218" y="417"/>
                    <a:pt x="182" y="417"/>
                  </a:cubicBezTo>
                  <a:cubicBezTo>
                    <a:pt x="123" y="417"/>
                    <a:pt x="76" y="375"/>
                    <a:pt x="76" y="288"/>
                  </a:cubicBezTo>
                  <a:cubicBezTo>
                    <a:pt x="76" y="252"/>
                    <a:pt x="81" y="216"/>
                    <a:pt x="84" y="204"/>
                  </a:cubicBezTo>
                  <a:lnTo>
                    <a:pt x="249" y="204"/>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13322" name="Freeform 10"/>
            <p:cNvSpPr>
              <a:spLocks noChangeArrowheads="1"/>
            </p:cNvSpPr>
            <p:nvPr/>
          </p:nvSpPr>
          <p:spPr bwMode="auto">
            <a:xfrm>
              <a:off x="3366" y="1860"/>
              <a:ext cx="117" cy="147"/>
            </a:xfrm>
            <a:custGeom>
              <a:avLst/>
              <a:gdLst>
                <a:gd name="T0" fmla="*/ 221 w 522"/>
                <a:gd name="T1" fmla="*/ 263 h 651"/>
                <a:gd name="T2" fmla="*/ 134 w 522"/>
                <a:gd name="T3" fmla="*/ 151 h 651"/>
                <a:gd name="T4" fmla="*/ 221 w 522"/>
                <a:gd name="T5" fmla="*/ 39 h 651"/>
                <a:gd name="T6" fmla="*/ 308 w 522"/>
                <a:gd name="T7" fmla="*/ 151 h 651"/>
                <a:gd name="T8" fmla="*/ 221 w 522"/>
                <a:gd name="T9" fmla="*/ 263 h 651"/>
                <a:gd name="T10" fmla="*/ 101 w 522"/>
                <a:gd name="T11" fmla="*/ 272 h 651"/>
                <a:gd name="T12" fmla="*/ 221 w 522"/>
                <a:gd name="T13" fmla="*/ 297 h 651"/>
                <a:gd name="T14" fmla="*/ 417 w 522"/>
                <a:gd name="T15" fmla="*/ 151 h 651"/>
                <a:gd name="T16" fmla="*/ 378 w 522"/>
                <a:gd name="T17" fmla="*/ 56 h 651"/>
                <a:gd name="T18" fmla="*/ 440 w 522"/>
                <a:gd name="T19" fmla="*/ 36 h 651"/>
                <a:gd name="T20" fmla="*/ 434 w 522"/>
                <a:gd name="T21" fmla="*/ 56 h 651"/>
                <a:gd name="T22" fmla="*/ 479 w 522"/>
                <a:gd name="T23" fmla="*/ 101 h 651"/>
                <a:gd name="T24" fmla="*/ 521 w 522"/>
                <a:gd name="T25" fmla="*/ 56 h 651"/>
                <a:gd name="T26" fmla="*/ 459 w 522"/>
                <a:gd name="T27" fmla="*/ 0 h 651"/>
                <a:gd name="T28" fmla="*/ 353 w 522"/>
                <a:gd name="T29" fmla="*/ 36 h 651"/>
                <a:gd name="T30" fmla="*/ 221 w 522"/>
                <a:gd name="T31" fmla="*/ 6 h 651"/>
                <a:gd name="T32" fmla="*/ 22 w 522"/>
                <a:gd name="T33" fmla="*/ 151 h 651"/>
                <a:gd name="T34" fmla="*/ 76 w 522"/>
                <a:gd name="T35" fmla="*/ 255 h 651"/>
                <a:gd name="T36" fmla="*/ 42 w 522"/>
                <a:gd name="T37" fmla="*/ 342 h 651"/>
                <a:gd name="T38" fmla="*/ 84 w 522"/>
                <a:gd name="T39" fmla="*/ 437 h 651"/>
                <a:gd name="T40" fmla="*/ 0 w 522"/>
                <a:gd name="T41" fmla="*/ 524 h 651"/>
                <a:gd name="T42" fmla="*/ 252 w 522"/>
                <a:gd name="T43" fmla="*/ 650 h 651"/>
                <a:gd name="T44" fmla="*/ 504 w 522"/>
                <a:gd name="T45" fmla="*/ 521 h 651"/>
                <a:gd name="T46" fmla="*/ 431 w 522"/>
                <a:gd name="T47" fmla="*/ 395 h 651"/>
                <a:gd name="T48" fmla="*/ 221 w 522"/>
                <a:gd name="T49" fmla="*/ 367 h 651"/>
                <a:gd name="T50" fmla="*/ 146 w 522"/>
                <a:gd name="T51" fmla="*/ 367 h 651"/>
                <a:gd name="T52" fmla="*/ 90 w 522"/>
                <a:gd name="T53" fmla="*/ 305 h 651"/>
                <a:gd name="T54" fmla="*/ 101 w 522"/>
                <a:gd name="T55" fmla="*/ 272 h 651"/>
                <a:gd name="T56" fmla="*/ 162 w 522"/>
                <a:gd name="T57" fmla="*/ 462 h 651"/>
                <a:gd name="T58" fmla="*/ 277 w 522"/>
                <a:gd name="T59" fmla="*/ 462 h 651"/>
                <a:gd name="T60" fmla="*/ 420 w 522"/>
                <a:gd name="T61" fmla="*/ 524 h 651"/>
                <a:gd name="T62" fmla="*/ 252 w 522"/>
                <a:gd name="T63" fmla="*/ 613 h 651"/>
                <a:gd name="T64" fmla="*/ 84 w 522"/>
                <a:gd name="T65" fmla="*/ 521 h 651"/>
                <a:gd name="T66" fmla="*/ 162 w 522"/>
                <a:gd name="T67" fmla="*/ 462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2" h="651">
                  <a:moveTo>
                    <a:pt x="221" y="263"/>
                  </a:moveTo>
                  <a:cubicBezTo>
                    <a:pt x="134" y="263"/>
                    <a:pt x="134" y="196"/>
                    <a:pt x="134" y="151"/>
                  </a:cubicBezTo>
                  <a:cubicBezTo>
                    <a:pt x="134" y="106"/>
                    <a:pt x="134" y="39"/>
                    <a:pt x="221" y="39"/>
                  </a:cubicBezTo>
                  <a:cubicBezTo>
                    <a:pt x="308" y="39"/>
                    <a:pt x="308" y="106"/>
                    <a:pt x="308" y="151"/>
                  </a:cubicBezTo>
                  <a:cubicBezTo>
                    <a:pt x="308" y="196"/>
                    <a:pt x="308" y="263"/>
                    <a:pt x="221" y="263"/>
                  </a:cubicBezTo>
                  <a:close/>
                  <a:moveTo>
                    <a:pt x="101" y="272"/>
                  </a:moveTo>
                  <a:cubicBezTo>
                    <a:pt x="146" y="297"/>
                    <a:pt x="196" y="297"/>
                    <a:pt x="221" y="297"/>
                  </a:cubicBezTo>
                  <a:cubicBezTo>
                    <a:pt x="364" y="297"/>
                    <a:pt x="417" y="221"/>
                    <a:pt x="417" y="151"/>
                  </a:cubicBezTo>
                  <a:cubicBezTo>
                    <a:pt x="417" y="104"/>
                    <a:pt x="392" y="73"/>
                    <a:pt x="378" y="56"/>
                  </a:cubicBezTo>
                  <a:cubicBezTo>
                    <a:pt x="409" y="39"/>
                    <a:pt x="428" y="39"/>
                    <a:pt x="440" y="36"/>
                  </a:cubicBezTo>
                  <a:cubicBezTo>
                    <a:pt x="437" y="42"/>
                    <a:pt x="434" y="50"/>
                    <a:pt x="434" y="56"/>
                  </a:cubicBezTo>
                  <a:cubicBezTo>
                    <a:pt x="434" y="81"/>
                    <a:pt x="451" y="101"/>
                    <a:pt x="479" y="101"/>
                  </a:cubicBezTo>
                  <a:cubicBezTo>
                    <a:pt x="504" y="101"/>
                    <a:pt x="521" y="81"/>
                    <a:pt x="521" y="56"/>
                  </a:cubicBezTo>
                  <a:cubicBezTo>
                    <a:pt x="521" y="34"/>
                    <a:pt x="504" y="0"/>
                    <a:pt x="459" y="0"/>
                  </a:cubicBezTo>
                  <a:cubicBezTo>
                    <a:pt x="442" y="0"/>
                    <a:pt x="398" y="3"/>
                    <a:pt x="353" y="36"/>
                  </a:cubicBezTo>
                  <a:cubicBezTo>
                    <a:pt x="336" y="25"/>
                    <a:pt x="294" y="6"/>
                    <a:pt x="221" y="6"/>
                  </a:cubicBezTo>
                  <a:cubicBezTo>
                    <a:pt x="78" y="6"/>
                    <a:pt x="22" y="81"/>
                    <a:pt x="22" y="151"/>
                  </a:cubicBezTo>
                  <a:cubicBezTo>
                    <a:pt x="22" y="190"/>
                    <a:pt x="45" y="232"/>
                    <a:pt x="76" y="255"/>
                  </a:cubicBezTo>
                  <a:cubicBezTo>
                    <a:pt x="48" y="288"/>
                    <a:pt x="42" y="322"/>
                    <a:pt x="42" y="342"/>
                  </a:cubicBezTo>
                  <a:cubicBezTo>
                    <a:pt x="42" y="358"/>
                    <a:pt x="45" y="406"/>
                    <a:pt x="84" y="437"/>
                  </a:cubicBezTo>
                  <a:cubicBezTo>
                    <a:pt x="73" y="440"/>
                    <a:pt x="0" y="462"/>
                    <a:pt x="0" y="524"/>
                  </a:cubicBezTo>
                  <a:cubicBezTo>
                    <a:pt x="0" y="574"/>
                    <a:pt x="53" y="650"/>
                    <a:pt x="252" y="650"/>
                  </a:cubicBezTo>
                  <a:cubicBezTo>
                    <a:pt x="428" y="650"/>
                    <a:pt x="504" y="591"/>
                    <a:pt x="504" y="521"/>
                  </a:cubicBezTo>
                  <a:cubicBezTo>
                    <a:pt x="504" y="490"/>
                    <a:pt x="496" y="428"/>
                    <a:pt x="431" y="395"/>
                  </a:cubicBezTo>
                  <a:cubicBezTo>
                    <a:pt x="375" y="367"/>
                    <a:pt x="316" y="367"/>
                    <a:pt x="221" y="367"/>
                  </a:cubicBezTo>
                  <a:cubicBezTo>
                    <a:pt x="196" y="367"/>
                    <a:pt x="148" y="367"/>
                    <a:pt x="146" y="367"/>
                  </a:cubicBezTo>
                  <a:cubicBezTo>
                    <a:pt x="101" y="358"/>
                    <a:pt x="90" y="322"/>
                    <a:pt x="90" y="305"/>
                  </a:cubicBezTo>
                  <a:cubicBezTo>
                    <a:pt x="90" y="294"/>
                    <a:pt x="95" y="280"/>
                    <a:pt x="101" y="272"/>
                  </a:cubicBezTo>
                  <a:close/>
                  <a:moveTo>
                    <a:pt x="162" y="462"/>
                  </a:moveTo>
                  <a:lnTo>
                    <a:pt x="277" y="462"/>
                  </a:lnTo>
                  <a:cubicBezTo>
                    <a:pt x="308" y="462"/>
                    <a:pt x="420" y="462"/>
                    <a:pt x="420" y="524"/>
                  </a:cubicBezTo>
                  <a:cubicBezTo>
                    <a:pt x="420" y="560"/>
                    <a:pt x="381" y="613"/>
                    <a:pt x="252" y="613"/>
                  </a:cubicBezTo>
                  <a:cubicBezTo>
                    <a:pt x="134" y="613"/>
                    <a:pt x="84" y="568"/>
                    <a:pt x="84" y="521"/>
                  </a:cubicBezTo>
                  <a:cubicBezTo>
                    <a:pt x="84" y="462"/>
                    <a:pt x="148" y="462"/>
                    <a:pt x="162" y="462"/>
                  </a:cubicBez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spTree>
    <p:extLst>
      <p:ext uri="{BB962C8B-B14F-4D97-AF65-F5344CB8AC3E}">
        <p14:creationId xmlns:p14="http://schemas.microsoft.com/office/powerpoint/2010/main" val="31287090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5.10  The recipe</a:t>
            </a:r>
          </a:p>
        </p:txBody>
      </p:sp>
      <p:sp>
        <p:nvSpPr>
          <p:cNvPr id="14338" name="Rectangle 2"/>
          <p:cNvSpPr>
            <a:spLocks noChangeArrowheads="1"/>
          </p:cNvSpPr>
          <p:nvPr/>
        </p:nvSpPr>
        <p:spPr bwMode="auto">
          <a:xfrm>
            <a:off x="1980049" y="2232235"/>
            <a:ext cx="8229024" cy="2078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pPr>
            <a:r>
              <a:rPr lang="en-GB" altLang="en-US" sz="2540">
                <a:ea typeface="DejaVu Sans" charset="0"/>
                <a:cs typeface="DejaVu Sans" charset="0"/>
              </a:rPr>
              <a:t>           dataset </a:t>
            </a:r>
          </a:p>
          <a:p>
            <a:pPr>
              <a:lnSpc>
                <a:spcPct val="100000"/>
              </a:lnSpc>
            </a:pPr>
            <a:r>
              <a:rPr lang="en-GB" altLang="en-US" sz="2540">
                <a:ea typeface="DejaVu Sans" charset="0"/>
                <a:cs typeface="DejaVu Sans" charset="0"/>
              </a:rPr>
              <a:t>				+ cost function +</a:t>
            </a:r>
          </a:p>
          <a:p>
            <a:pPr algn="ctr">
              <a:lnSpc>
                <a:spcPct val="100000"/>
              </a:lnSpc>
            </a:pPr>
            <a:r>
              <a:rPr lang="en-GB" altLang="en-US" sz="2540">
                <a:ea typeface="DejaVu Sans" charset="0"/>
                <a:cs typeface="DejaVu Sans" charset="0"/>
              </a:rPr>
              <a:t>  +  optimization procedure </a:t>
            </a:r>
          </a:p>
          <a:p>
            <a:pPr algn="ctr">
              <a:lnSpc>
                <a:spcPct val="100000"/>
              </a:lnSpc>
            </a:pPr>
            <a:r>
              <a:rPr lang="en-GB" altLang="en-US" sz="2540">
                <a:ea typeface="DejaVu Sans" charset="0"/>
                <a:cs typeface="DejaVu Sans" charset="0"/>
              </a:rPr>
              <a:t>+ </a:t>
            </a:r>
            <a:r>
              <a:rPr lang="en-GB" altLang="en-US" sz="2540" i="1">
                <a:ea typeface="DejaVu Sans" charset="0"/>
                <a:cs typeface="DejaVu Sans" charset="0"/>
              </a:rPr>
              <a:t>p</a:t>
            </a:r>
            <a:r>
              <a:rPr lang="en-GB" altLang="en-US" sz="2540" i="1" baseline="-33000">
                <a:ea typeface="DejaVu Sans" charset="0"/>
                <a:cs typeface="DejaVu Sans" charset="0"/>
              </a:rPr>
              <a:t>mode</a:t>
            </a:r>
            <a:r>
              <a:rPr lang="en-GB" altLang="en-US" sz="2540" baseline="-33000">
                <a:ea typeface="DejaVu Sans" charset="0"/>
                <a:cs typeface="DejaVu Sans" charset="0"/>
              </a:rPr>
              <a:t>l</a:t>
            </a:r>
            <a:r>
              <a:rPr lang="en-GB" altLang="en-US" sz="2540">
                <a:ea typeface="DejaVu Sans" charset="0"/>
                <a:cs typeface="DejaVu Sans" charset="0"/>
              </a:rPr>
              <a:t>(data)</a:t>
            </a:r>
          </a:p>
        </p:txBody>
      </p:sp>
    </p:spTree>
    <p:extLst>
      <p:ext uri="{BB962C8B-B14F-4D97-AF65-F5344CB8AC3E}">
        <p14:creationId xmlns:p14="http://schemas.microsoft.com/office/powerpoint/2010/main" val="34971881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Finally: 5.11  Challenges motivating deep learning</a:t>
            </a:r>
          </a:p>
        </p:txBody>
      </p:sp>
      <p:sp>
        <p:nvSpPr>
          <p:cNvPr id="15362" name="Rectangle 2"/>
          <p:cNvSpPr>
            <a:spLocks noChangeArrowheads="1"/>
          </p:cNvSpPr>
          <p:nvPr/>
        </p:nvSpPr>
        <p:spPr bwMode="auto">
          <a:xfrm>
            <a:off x="2177349" y="1828993"/>
            <a:ext cx="8164218" cy="4049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a:ea typeface="DejaVu Sans" charset="0"/>
                <a:cs typeface="DejaVu Sans" charset="0"/>
              </a:rPr>
              <a:t>In traditional ML methods, the number of the training examples required is order-of the number of regions we want resolved (e.g. local kernels / curse of dimensionality)</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b="1">
                <a:solidFill>
                  <a:srgbClr val="800000"/>
                </a:solidFill>
                <a:ea typeface="DejaVu Sans" charset="0"/>
                <a:cs typeface="DejaVu Sans" charset="0"/>
              </a:rPr>
              <a:t>Key insight 1: What if the data was produced by the composition of factors or features? → exponential advantage!</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solidFill>
                  <a:srgbClr val="6600CC"/>
                </a:solidFill>
                <a:ea typeface="DejaVu Sans" charset="0"/>
                <a:cs typeface="DejaVu Sans" charset="0"/>
              </a:rPr>
              <a:t>Key insight 2: The probability distribution of the features of ‘valid’ objects (e.g. images of faces) is very highly concentrated</a:t>
            </a:r>
            <a:r>
              <a:rPr lang="en-GB" altLang="en-US" sz="1633">
                <a:ea typeface="DejaVu Sans" charset="0"/>
                <a:cs typeface="DejaVu Sans" charset="0"/>
              </a:rPr>
              <a:t>  in the embedding space …</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 and we can ‘move’ fairly smoothly from one object (e.g. face) to another : the </a:t>
            </a:r>
            <a:r>
              <a:rPr lang="en-GB" altLang="en-US" sz="1633">
                <a:solidFill>
                  <a:srgbClr val="6600CC"/>
                </a:solidFill>
                <a:ea typeface="DejaVu Sans" charset="0"/>
                <a:cs typeface="DejaVu Sans" charset="0"/>
              </a:rPr>
              <a:t>manifold(s) hypothesis</a:t>
            </a:r>
            <a:r>
              <a:rPr lang="en-GB" altLang="en-US" sz="1633">
                <a:ea typeface="DejaVu Sans" charset="0"/>
                <a:cs typeface="DejaVu Sans" charset="0"/>
              </a:rPr>
              <a:t>. </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gn="ctr">
              <a:lnSpc>
                <a:spcPct val="100000"/>
              </a:lnSpc>
              <a:buSzPct val="45000"/>
              <a:buFont typeface="Wingdings" panose="05000000000000000000" pitchFamily="2" charset="2"/>
              <a:buNone/>
            </a:pPr>
            <a:endParaRPr lang="en-GB" altLang="en-US" sz="1633">
              <a:ea typeface="DejaVu Sans" charset="0"/>
              <a:cs typeface="DejaVu Sans" charset="0"/>
            </a:endParaRPr>
          </a:p>
          <a:p>
            <a:pPr algn="ctr">
              <a:lnSpc>
                <a:spcPct val="100000"/>
              </a:lnSpc>
              <a:buSzPct val="45000"/>
              <a:buFont typeface="Wingdings" panose="05000000000000000000" pitchFamily="2" charset="2"/>
              <a:buNone/>
            </a:pPr>
            <a:r>
              <a:rPr lang="en-GB" altLang="en-US" sz="1633">
                <a:ea typeface="DejaVu Sans" charset="0"/>
                <a:cs typeface="DejaVu Sans" charset="0"/>
              </a:rPr>
              <a:t>~~ Here endeth Part I of the Book ~~</a:t>
            </a:r>
          </a:p>
        </p:txBody>
      </p:sp>
    </p:spTree>
    <p:extLst>
      <p:ext uri="{BB962C8B-B14F-4D97-AF65-F5344CB8AC3E}">
        <p14:creationId xmlns:p14="http://schemas.microsoft.com/office/powerpoint/2010/main" val="30956229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Spare model slide</a:t>
            </a:r>
          </a:p>
        </p:txBody>
      </p:sp>
      <p:sp>
        <p:nvSpPr>
          <p:cNvPr id="16386" name="Rectangle 2"/>
          <p:cNvSpPr>
            <a:spLocks noChangeArrowheads="1"/>
          </p:cNvSpPr>
          <p:nvPr/>
        </p:nvSpPr>
        <p:spPr bwMode="auto">
          <a:xfrm>
            <a:off x="1752505" y="1817471"/>
            <a:ext cx="8164217" cy="2155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marL="6477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a:solidFill>
                  <a:srgbClr val="800000"/>
                </a:solidFill>
                <a:ea typeface="DejaVu Sans" charset="0"/>
                <a:cs typeface="DejaVu Sans" charset="0"/>
              </a:rPr>
              <a:t>No</a:t>
            </a:r>
            <a:r>
              <a:rPr lang="en-GB" altLang="en-US" sz="1633">
                <a:ea typeface="DejaVu Sans" charset="0"/>
                <a:cs typeface="DejaVu Sans" charset="0"/>
              </a:rPr>
              <a:t> machine learning algorithm can classify well previously unobserved data generated by an </a:t>
            </a:r>
            <a:r>
              <a:rPr lang="en-GB" altLang="en-US" sz="1633" i="1">
                <a:solidFill>
                  <a:srgbClr val="800000"/>
                </a:solidFill>
                <a:ea typeface="DejaVu Sans" charset="0"/>
                <a:cs typeface="DejaVu Sans" charset="0"/>
              </a:rPr>
              <a:t>arbitrary </a:t>
            </a:r>
            <a:r>
              <a:rPr lang="en-GB" altLang="en-US" sz="1633">
                <a:solidFill>
                  <a:srgbClr val="800000"/>
                </a:solidFill>
                <a:ea typeface="DejaVu Sans" charset="0"/>
                <a:cs typeface="DejaVu Sans" charset="0"/>
              </a:rPr>
              <a:t>generating distribution</a:t>
            </a:r>
            <a:r>
              <a:rPr lang="en-GB" altLang="en-US" sz="1633">
                <a:ea typeface="DejaVu Sans" charset="0"/>
                <a:cs typeface="DejaVu Sans" charset="0"/>
              </a:rPr>
              <a:t>.</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We thus need:</a:t>
            </a:r>
          </a:p>
          <a:p>
            <a:pPr>
              <a:lnSpc>
                <a:spcPct val="100000"/>
              </a:lnSpc>
              <a:buSzPct val="45000"/>
              <a:buFont typeface="Wingdings" panose="05000000000000000000" pitchFamily="2" charset="2"/>
              <a:buNone/>
            </a:pPr>
            <a:r>
              <a:rPr lang="en-GB" altLang="en-US" sz="1633">
                <a:ea typeface="DejaVu Sans" charset="0"/>
                <a:cs typeface="DejaVu Sans" charset="0"/>
              </a:rPr>
              <a:t> </a:t>
            </a:r>
          </a:p>
          <a:p>
            <a:pPr lvl="2">
              <a:lnSpc>
                <a:spcPct val="100000"/>
              </a:lnSpc>
              <a:buSzPct val="45000"/>
              <a:buFont typeface="Wingdings" panose="05000000000000000000" pitchFamily="2" charset="2"/>
              <a:buChar char=""/>
            </a:pPr>
            <a:r>
              <a:rPr lang="en-GB" altLang="en-US" sz="1633">
                <a:solidFill>
                  <a:srgbClr val="800000"/>
                </a:solidFill>
                <a:ea typeface="DejaVu Sans" charset="0"/>
                <a:cs typeface="DejaVu Sans" charset="0"/>
              </a:rPr>
              <a:t>specific generating distributions</a:t>
            </a:r>
          </a:p>
          <a:p>
            <a:pPr lvl="2">
              <a:lnSpc>
                <a:spcPct val="100000"/>
              </a:lnSpc>
              <a:buSzPct val="45000"/>
              <a:buFont typeface="Wingdings" panose="05000000000000000000" pitchFamily="2" charset="2"/>
              <a:buNone/>
            </a:pPr>
            <a:endParaRPr lang="en-GB" altLang="en-US" sz="1633">
              <a:ea typeface="DejaVu Sans" charset="0"/>
              <a:cs typeface="DejaVu Sans" charset="0"/>
            </a:endParaRPr>
          </a:p>
          <a:p>
            <a:pPr lvl="2">
              <a:lnSpc>
                <a:spcPct val="100000"/>
              </a:lnSpc>
              <a:buSzPct val="45000"/>
              <a:buFont typeface="Wingdings" panose="05000000000000000000" pitchFamily="2" charset="2"/>
              <a:buChar char=""/>
            </a:pPr>
            <a:r>
              <a:rPr lang="en-GB" altLang="en-US" sz="1633">
                <a:solidFill>
                  <a:srgbClr val="800000"/>
                </a:solidFill>
                <a:ea typeface="DejaVu Sans" charset="0"/>
                <a:cs typeface="DejaVu Sans" charset="0"/>
              </a:rPr>
              <a:t>specific algorithms</a:t>
            </a:r>
            <a:r>
              <a:rPr lang="en-GB" altLang="en-US" sz="1633">
                <a:ea typeface="DejaVu Sans" charset="0"/>
                <a:cs typeface="DejaVu Sans" charset="0"/>
              </a:rPr>
              <a:t> performing well with these.</a:t>
            </a:r>
          </a:p>
        </p:txBody>
      </p:sp>
    </p:spTree>
    <p:extLst>
      <p:ext uri="{BB962C8B-B14F-4D97-AF65-F5344CB8AC3E}">
        <p14:creationId xmlns:p14="http://schemas.microsoft.com/office/powerpoint/2010/main" val="417693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dirty="0" smtClean="0">
                <a:latin typeface="Arial" panose="020B0604020202020204" pitchFamily="34" charset="0"/>
                <a:cs typeface="Arial" panose="020B0604020202020204" pitchFamily="34" charset="0"/>
              </a:rPr>
              <a:t>5.1.4 Example: Linear regression</a:t>
            </a: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7642" y="1825625"/>
                <a:ext cx="9966158" cy="4351338"/>
              </a:xfrm>
            </p:spPr>
            <p:txBody>
              <a:bodyPr>
                <a:normAutofit/>
              </a:bodyPr>
              <a:lstStyle/>
              <a:p>
                <a:r>
                  <a:rPr lang="en-GB" sz="1600" dirty="0" smtClean="0">
                    <a:latin typeface="Arial" panose="020B0604020202020204" pitchFamily="34" charset="0"/>
                    <a:cs typeface="Arial" panose="020B0604020202020204" pitchFamily="34" charset="0"/>
                  </a:rPr>
                  <a:t>Simplest machine learning algorithm – can be used in different ways</a:t>
                </a:r>
              </a:p>
              <a:p>
                <a:endParaRPr lang="en-GB" sz="1600" dirty="0" smtClean="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
                    </m:oMathParaPr>
                    <m:oMath xmlns:m="http://schemas.openxmlformats.org/officeDocument/2006/math">
                      <m:acc>
                        <m:accPr>
                          <m:chr m:val="̂"/>
                          <m:ctrlPr>
                            <a:rPr lang="en-GB" sz="2000" i="1" smtClean="0">
                              <a:latin typeface="Cambria Math" panose="02040503050406030204" pitchFamily="18" charset="0"/>
                              <a:cs typeface="Arial" panose="020B0604020202020204" pitchFamily="34" charset="0"/>
                            </a:rPr>
                          </m:ctrlPr>
                        </m:accPr>
                        <m:e>
                          <m:r>
                            <a:rPr lang="en-GB" sz="2000" b="0" i="1" smtClean="0">
                              <a:latin typeface="Cambria Math" panose="02040503050406030204" pitchFamily="18" charset="0"/>
                              <a:cs typeface="Arial" panose="020B0604020202020204" pitchFamily="34" charset="0"/>
                            </a:rPr>
                            <m:t>𝑦</m:t>
                          </m:r>
                        </m:e>
                      </m:acc>
                      <m:r>
                        <a:rPr lang="en-GB" sz="2000" i="1" smtClean="0">
                          <a:latin typeface="Cambria Math" panose="02040503050406030204" pitchFamily="18" charset="0"/>
                          <a:cs typeface="Arial" panose="020B0604020202020204" pitchFamily="34" charset="0"/>
                        </a:rPr>
                        <m:t>=</m:t>
                      </m:r>
                      <m:sSup>
                        <m:sSupPr>
                          <m:ctrlPr>
                            <a:rPr lang="en-GB" sz="2000" b="0" i="1" smtClean="0">
                              <a:latin typeface="Cambria Math" panose="02040503050406030204" pitchFamily="18" charset="0"/>
                              <a:cs typeface="Arial" panose="020B0604020202020204" pitchFamily="34" charset="0"/>
                            </a:rPr>
                          </m:ctrlPr>
                        </m:sSupPr>
                        <m:e>
                          <m:r>
                            <a:rPr lang="en-GB" sz="2000" b="0" i="1" smtClean="0">
                              <a:latin typeface="Cambria Math" panose="02040503050406030204" pitchFamily="18" charset="0"/>
                              <a:cs typeface="Arial" panose="020B0604020202020204" pitchFamily="34" charset="0"/>
                            </a:rPr>
                            <m:t>𝑤</m:t>
                          </m:r>
                        </m:e>
                        <m:sup>
                          <m:r>
                            <a:rPr lang="en-GB" sz="2000" b="0" i="1" smtClean="0">
                              <a:latin typeface="Cambria Math" panose="02040503050406030204" pitchFamily="18" charset="0"/>
                              <a:cs typeface="Arial" panose="020B0604020202020204" pitchFamily="34" charset="0"/>
                            </a:rPr>
                            <m:t>𝑇</m:t>
                          </m:r>
                        </m:sup>
                      </m:sSup>
                      <m:r>
                        <a:rPr lang="en-GB" sz="2000" b="0" i="1" smtClean="0">
                          <a:latin typeface="Cambria Math" panose="02040503050406030204" pitchFamily="18" charset="0"/>
                          <a:cs typeface="Arial" panose="020B0604020202020204" pitchFamily="34" charset="0"/>
                        </a:rPr>
                        <m:t>𝑥</m:t>
                      </m:r>
                      <m:r>
                        <a:rPr lang="en-GB" sz="2000" b="0" i="0" smtClean="0">
                          <a:latin typeface="Cambria Math" panose="02040503050406030204" pitchFamily="18" charset="0"/>
                          <a:cs typeface="Arial" panose="020B0604020202020204" pitchFamily="34" charset="0"/>
                        </a:rPr>
                        <m:t> (+ </m:t>
                      </m:r>
                      <m:r>
                        <m:rPr>
                          <m:sty m:val="p"/>
                        </m:rPr>
                        <a:rPr lang="en-GB" sz="2000" b="0" i="0" smtClean="0">
                          <a:latin typeface="Cambria Math" panose="02040503050406030204" pitchFamily="18" charset="0"/>
                          <a:cs typeface="Arial" panose="020B0604020202020204" pitchFamily="34" charset="0"/>
                        </a:rPr>
                        <m:t>b</m:t>
                      </m:r>
                      <m:r>
                        <a:rPr lang="en-GB" sz="2000" b="0" i="0" smtClean="0">
                          <a:latin typeface="Cambria Math" panose="02040503050406030204" pitchFamily="18" charset="0"/>
                          <a:cs typeface="Arial" panose="020B0604020202020204" pitchFamily="34" charset="0"/>
                        </a:rPr>
                        <m:t>)</m:t>
                      </m:r>
                    </m:oMath>
                  </m:oMathPara>
                </a14:m>
                <a:endParaRPr lang="en-GB" sz="2000" dirty="0" smtClean="0">
                  <a:latin typeface="Arial" panose="020B0604020202020204" pitchFamily="34" charset="0"/>
                  <a:cs typeface="Arial" panose="020B0604020202020204" pitchFamily="34" charset="0"/>
                </a:endParaRPr>
              </a:p>
              <a:p>
                <a:endParaRPr lang="en-GB" sz="1600" dirty="0" smtClean="0">
                  <a:latin typeface="Arial" panose="020B0604020202020204" pitchFamily="34" charset="0"/>
                  <a:ea typeface="Cambria Math" panose="02040503050406030204" pitchFamily="18" charset="0"/>
                  <a:cs typeface="Arial" panose="020B0604020202020204" pitchFamily="34" charset="0"/>
                </a:endParaRPr>
              </a:p>
              <a:p>
                <a14:m>
                  <m:oMath xmlns:m="http://schemas.openxmlformats.org/officeDocument/2006/math">
                    <m:r>
                      <a:rPr lang="en-GB" sz="1600" b="0" i="1" smtClean="0">
                        <a:latin typeface="Cambria Math" panose="02040503050406030204" pitchFamily="18" charset="0"/>
                        <a:cs typeface="Arial" panose="020B0604020202020204" pitchFamily="34" charset="0"/>
                      </a:rPr>
                      <m:t>𝑤</m:t>
                    </m:r>
                  </m:oMath>
                </a14:m>
                <a:r>
                  <a:rPr lang="en-GB" sz="1600" dirty="0" smtClean="0">
                    <a:latin typeface="Arial" panose="020B0604020202020204" pitchFamily="34" charset="0"/>
                    <a:ea typeface="Cambria Math" panose="02040503050406030204" pitchFamily="18" charset="0"/>
                    <a:cs typeface="Arial" panose="020B0604020202020204" pitchFamily="34" charset="0"/>
                  </a:rPr>
                  <a:t> is a vector of parameters/weights, </a:t>
                </a:r>
                <a14:m>
                  <m:oMath xmlns:m="http://schemas.openxmlformats.org/officeDocument/2006/math">
                    <m:r>
                      <a:rPr lang="en-GB" sz="1600" b="0" i="1" smtClean="0">
                        <a:latin typeface="Cambria Math" panose="02040503050406030204" pitchFamily="18" charset="0"/>
                        <a:cs typeface="Arial" panose="020B0604020202020204" pitchFamily="34" charset="0"/>
                      </a:rPr>
                      <m:t>𝑤</m:t>
                    </m:r>
                    <m:r>
                      <a:rPr lang="en-GB" sz="120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GB" sz="1200" i="1" smtClean="0">
                            <a:latin typeface="Cambria Math" panose="02040503050406030204" pitchFamily="18" charset="0"/>
                            <a:ea typeface="Cambria Math" panose="02040503050406030204" pitchFamily="18" charset="0"/>
                            <a:cs typeface="Arial" panose="020B0604020202020204" pitchFamily="34" charset="0"/>
                          </a:rPr>
                        </m:ctrlPr>
                      </m:sSupPr>
                      <m:e>
                        <m:r>
                          <a:rPr lang="en-GB" sz="1200" i="1" smtClean="0">
                            <a:latin typeface="Cambria Math" panose="02040503050406030204" pitchFamily="18" charset="0"/>
                            <a:ea typeface="Cambria Math" panose="02040503050406030204" pitchFamily="18" charset="0"/>
                            <a:cs typeface="Arial" panose="020B0604020202020204" pitchFamily="34" charset="0"/>
                          </a:rPr>
                          <m:t>ℝ</m:t>
                        </m:r>
                      </m:e>
                      <m:sup>
                        <m:r>
                          <a:rPr lang="en-GB" sz="1200" b="0" i="1" smtClean="0">
                            <a:latin typeface="Cambria Math" panose="02040503050406030204" pitchFamily="18" charset="0"/>
                            <a:ea typeface="Cambria Math" panose="02040503050406030204" pitchFamily="18" charset="0"/>
                            <a:cs typeface="Arial" panose="020B0604020202020204" pitchFamily="34" charset="0"/>
                          </a:rPr>
                          <m:t>𝑛</m:t>
                        </m:r>
                      </m:sup>
                    </m:sSup>
                  </m:oMath>
                </a14:m>
                <a:r>
                  <a:rPr lang="en-GB" sz="1600" dirty="0" smtClean="0">
                    <a:latin typeface="Arial" panose="020B0604020202020204" pitchFamily="34" charset="0"/>
                    <a:cs typeface="Arial" panose="020B0604020202020204" pitchFamily="34" charset="0"/>
                  </a:rPr>
                  <a:t> (</a:t>
                </a:r>
                <a14:m>
                  <m:oMath xmlns:m="http://schemas.openxmlformats.org/officeDocument/2006/math">
                    <m:r>
                      <a:rPr lang="en-GB" sz="1600" b="0" i="1" smtClean="0">
                        <a:latin typeface="Cambria Math" panose="02040503050406030204" pitchFamily="18" charset="0"/>
                        <a:cs typeface="Arial" panose="020B0604020202020204" pitchFamily="34" charset="0"/>
                      </a:rPr>
                      <m:t>𝑤</m:t>
                    </m:r>
                  </m:oMath>
                </a14:m>
                <a:r>
                  <a:rPr lang="en-GB" sz="1600" dirty="0" smtClean="0">
                    <a:latin typeface="Arial" panose="020B0604020202020204" pitchFamily="34" charset="0"/>
                    <a:cs typeface="Arial" panose="020B0604020202020204" pitchFamily="34" charset="0"/>
                  </a:rPr>
                  <a:t> is like the lead field in MEG source reconstruction).</a:t>
                </a:r>
              </a:p>
              <a:p>
                <a:endParaRPr lang="en-GB" sz="1600" dirty="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A training set is used for testing generalizability by calculating the </a:t>
                </a:r>
                <a:r>
                  <a:rPr lang="en-GB" sz="1600" u="sng" dirty="0" smtClean="0">
                    <a:latin typeface="Arial" panose="020B0604020202020204" pitchFamily="34" charset="0"/>
                    <a:cs typeface="Arial" panose="020B0604020202020204" pitchFamily="34" charset="0"/>
                  </a:rPr>
                  <a:t>mean squared </a:t>
                </a:r>
                <a:r>
                  <a:rPr lang="en-GB" sz="1600" u="sng" dirty="0" smtClean="0">
                    <a:latin typeface="Arial" panose="020B0604020202020204" pitchFamily="34" charset="0"/>
                    <a:cs typeface="Arial" panose="020B0604020202020204" pitchFamily="34" charset="0"/>
                  </a:rPr>
                  <a:t>error</a:t>
                </a:r>
                <a:r>
                  <a:rPr lang="en-GB" sz="1600" dirty="0" smtClean="0">
                    <a:latin typeface="Arial" panose="020B0604020202020204" pitchFamily="34" charset="0"/>
                    <a:cs typeface="Arial" panose="020B0604020202020204" pitchFamily="34" charset="0"/>
                  </a:rPr>
                  <a:t>:</a:t>
                </a:r>
                <a:endParaRPr lang="en-GB" sz="1600" dirty="0" smtClean="0">
                  <a:latin typeface="Arial" panose="020B0604020202020204" pitchFamily="34" charset="0"/>
                  <a:cs typeface="Arial" panose="020B0604020202020204" pitchFamily="34" charset="0"/>
                </a:endParaRPr>
              </a:p>
              <a:p>
                <a:endParaRPr lang="en-GB" sz="2400" b="0" i="1" dirty="0" smtClean="0">
                  <a:latin typeface="Cambria Math" panose="02040503050406030204" pitchFamily="18" charset="0"/>
                  <a:cs typeface="Arial" panose="020B0604020202020204" pitchFamily="34" charset="0"/>
                </a:endParaRPr>
              </a:p>
              <a:p>
                <a:pPr marL="0" indent="0" algn="ctr">
                  <a:buNone/>
                </a:pPr>
                <a14:m>
                  <m:oMath xmlns:m="http://schemas.openxmlformats.org/officeDocument/2006/math">
                    <m:sSub>
                      <m:sSubPr>
                        <m:ctrlPr>
                          <a:rPr lang="en-GB" sz="2000" b="0" i="1" smtClean="0">
                            <a:latin typeface="Cambria Math" panose="02040503050406030204" pitchFamily="18" charset="0"/>
                            <a:cs typeface="Arial" panose="020B0604020202020204" pitchFamily="34" charset="0"/>
                          </a:rPr>
                        </m:ctrlPr>
                      </m:sSubPr>
                      <m:e>
                        <m:r>
                          <a:rPr lang="en-GB" sz="2000" b="0" i="1" smtClean="0">
                            <a:latin typeface="Cambria Math" panose="02040503050406030204" pitchFamily="18" charset="0"/>
                            <a:cs typeface="Arial" panose="020B0604020202020204" pitchFamily="34" charset="0"/>
                          </a:rPr>
                          <m:t>𝑀𝑆𝐸</m:t>
                        </m:r>
                      </m:e>
                      <m:sub>
                        <m:r>
                          <a:rPr lang="en-GB" sz="2000" b="0" i="1" smtClean="0">
                            <a:solidFill>
                              <a:srgbClr val="00B0F0"/>
                            </a:solidFill>
                            <a:latin typeface="Cambria Math" panose="02040503050406030204" pitchFamily="18" charset="0"/>
                            <a:cs typeface="Arial" panose="020B0604020202020204" pitchFamily="34" charset="0"/>
                          </a:rPr>
                          <m:t>𝑡𝑒𝑠𝑡</m:t>
                        </m:r>
                      </m:sub>
                    </m:sSub>
                    <m:r>
                      <a:rPr lang="en-GB" sz="2000" b="0" i="1" smtClean="0">
                        <a:latin typeface="Cambria Math" panose="02040503050406030204" pitchFamily="18" charset="0"/>
                        <a:cs typeface="Arial" panose="020B0604020202020204" pitchFamily="34" charset="0"/>
                      </a:rPr>
                      <m:t> </m:t>
                    </m:r>
                    <m:r>
                      <a:rPr lang="en-GB" sz="2000" i="1" smtClean="0">
                        <a:latin typeface="Cambria Math" panose="02040503050406030204" pitchFamily="18" charset="0"/>
                        <a:cs typeface="Arial" panose="020B0604020202020204" pitchFamily="34" charset="0"/>
                      </a:rPr>
                      <m:t>=</m:t>
                    </m:r>
                    <m:r>
                      <a:rPr lang="en-GB" sz="2000" b="0" i="1" smtClean="0">
                        <a:latin typeface="Cambria Math" panose="02040503050406030204" pitchFamily="18" charset="0"/>
                        <a:cs typeface="Arial" panose="020B0604020202020204" pitchFamily="34" charset="0"/>
                      </a:rPr>
                      <m:t> </m:t>
                    </m:r>
                    <m:r>
                      <a:rPr lang="en-GB" sz="2000" b="0" i="1" smtClean="0">
                        <a:latin typeface="Cambria Math" panose="02040503050406030204" pitchFamily="18" charset="0"/>
                        <a:cs typeface="Arial" panose="020B0604020202020204" pitchFamily="34" charset="0"/>
                      </a:rPr>
                      <m:t> </m:t>
                    </m:r>
                    <m:f>
                      <m:fPr>
                        <m:ctrlPr>
                          <a:rPr lang="en-GB" sz="2000" b="0" i="1" smtClean="0">
                            <a:latin typeface="Cambria Math" panose="02040503050406030204" pitchFamily="18" charset="0"/>
                            <a:cs typeface="Arial" panose="020B0604020202020204" pitchFamily="34" charset="0"/>
                          </a:rPr>
                        </m:ctrlPr>
                      </m:fPr>
                      <m:num>
                        <m:r>
                          <a:rPr lang="en-GB" sz="2000" b="0" i="1" smtClean="0">
                            <a:latin typeface="Cambria Math" panose="02040503050406030204" pitchFamily="18" charset="0"/>
                            <a:cs typeface="Arial" panose="020B0604020202020204" pitchFamily="34" charset="0"/>
                          </a:rPr>
                          <m:t>1</m:t>
                        </m:r>
                      </m:num>
                      <m:den>
                        <m:r>
                          <a:rPr lang="en-GB" sz="2000" b="0" i="1" smtClean="0">
                            <a:latin typeface="Cambria Math" panose="02040503050406030204" pitchFamily="18" charset="0"/>
                            <a:cs typeface="Arial" panose="020B0604020202020204" pitchFamily="34" charset="0"/>
                          </a:rPr>
                          <m:t>𝑚</m:t>
                        </m:r>
                      </m:den>
                    </m:f>
                    <m:nary>
                      <m:naryPr>
                        <m:chr m:val="∑"/>
                        <m:supHide m:val="on"/>
                        <m:ctrlPr>
                          <a:rPr lang="en-GB" sz="2000" b="0" i="1" smtClean="0">
                            <a:latin typeface="Cambria Math" panose="02040503050406030204" pitchFamily="18" charset="0"/>
                            <a:cs typeface="Arial" panose="020B0604020202020204" pitchFamily="34" charset="0"/>
                          </a:rPr>
                        </m:ctrlPr>
                      </m:naryPr>
                      <m:sub>
                        <m:r>
                          <m:rPr>
                            <m:brk m:alnAt="7"/>
                          </m:rPr>
                          <a:rPr lang="en-GB" sz="2000" b="0" i="1" smtClean="0">
                            <a:latin typeface="Cambria Math" panose="02040503050406030204" pitchFamily="18" charset="0"/>
                            <a:cs typeface="Arial" panose="020B0604020202020204" pitchFamily="34" charset="0"/>
                          </a:rPr>
                          <m:t>𝑖</m:t>
                        </m:r>
                      </m:sub>
                      <m:sup/>
                      <m:e>
                        <m:r>
                          <a:rPr lang="en-GB" sz="2000" b="0" i="1" smtClean="0">
                            <a:latin typeface="Cambria Math" panose="02040503050406030204" pitchFamily="18" charset="0"/>
                            <a:cs typeface="Arial" panose="020B0604020202020204" pitchFamily="34" charset="0"/>
                          </a:rPr>
                          <m:t>(</m:t>
                        </m:r>
                        <m:sSup>
                          <m:sSupPr>
                            <m:ctrlPr>
                              <a:rPr lang="en-GB" sz="2000" b="0" i="1" smtClean="0">
                                <a:latin typeface="Cambria Math" panose="02040503050406030204" pitchFamily="18" charset="0"/>
                                <a:cs typeface="Arial" panose="020B0604020202020204" pitchFamily="34" charset="0"/>
                              </a:rPr>
                            </m:ctrlPr>
                          </m:sSupPr>
                          <m:e>
                            <m:acc>
                              <m:accPr>
                                <m:chr m:val="̂"/>
                                <m:ctrlPr>
                                  <a:rPr lang="en-GB" sz="2000" i="1" smtClean="0">
                                    <a:latin typeface="Cambria Math" panose="02040503050406030204" pitchFamily="18" charset="0"/>
                                    <a:cs typeface="Arial" panose="020B0604020202020204" pitchFamily="34" charset="0"/>
                                  </a:rPr>
                                </m:ctrlPr>
                              </m:accPr>
                              <m:e>
                                <m:r>
                                  <a:rPr lang="en-GB" sz="2000" b="0" i="1" smtClean="0">
                                    <a:latin typeface="Cambria Math" panose="02040503050406030204" pitchFamily="18" charset="0"/>
                                    <a:cs typeface="Arial" panose="020B0604020202020204" pitchFamily="34" charset="0"/>
                                  </a:rPr>
                                  <m:t>𝑦</m:t>
                                </m:r>
                              </m:e>
                            </m:acc>
                          </m:e>
                          <m:sup>
                            <m:r>
                              <a:rPr lang="en-GB" sz="2000" b="0" i="1" smtClean="0">
                                <a:latin typeface="Cambria Math" panose="02040503050406030204" pitchFamily="18" charset="0"/>
                                <a:cs typeface="Arial" panose="020B0604020202020204" pitchFamily="34" charset="0"/>
                              </a:rPr>
                              <m:t>𝑡𝑒𝑠𝑡</m:t>
                            </m:r>
                          </m:sup>
                        </m:sSup>
                      </m:e>
                    </m:nary>
                    <m:sSubSup>
                      <m:sSubSupPr>
                        <m:ctrlPr>
                          <a:rPr lang="en-GB" sz="2000" b="0" i="1" smtClean="0">
                            <a:latin typeface="Cambria Math" panose="02040503050406030204" pitchFamily="18" charset="0"/>
                            <a:cs typeface="Arial" panose="020B0604020202020204" pitchFamily="34" charset="0"/>
                          </a:rPr>
                        </m:ctrlPr>
                      </m:sSubSupPr>
                      <m:e>
                        <m:r>
                          <a:rPr lang="en-GB" sz="2000" b="0" i="1" smtClean="0">
                            <a:latin typeface="Cambria Math" panose="02040503050406030204" pitchFamily="18" charset="0"/>
                            <a:cs typeface="Arial" panose="020B0604020202020204" pitchFamily="34" charset="0"/>
                          </a:rPr>
                          <m:t>−</m:t>
                        </m:r>
                        <m:sSup>
                          <m:sSupPr>
                            <m:ctrlPr>
                              <a:rPr lang="en-GB" sz="2000" b="0" i="1" smtClean="0">
                                <a:latin typeface="Cambria Math" panose="02040503050406030204" pitchFamily="18" charset="0"/>
                                <a:cs typeface="Arial" panose="020B0604020202020204" pitchFamily="34" charset="0"/>
                              </a:rPr>
                            </m:ctrlPr>
                          </m:sSupPr>
                          <m:e>
                            <m:r>
                              <a:rPr lang="en-GB" sz="2000" b="0" i="1" smtClean="0">
                                <a:latin typeface="Cambria Math" panose="02040503050406030204" pitchFamily="18" charset="0"/>
                                <a:cs typeface="Arial" panose="020B0604020202020204" pitchFamily="34" charset="0"/>
                              </a:rPr>
                              <m:t>𝑦</m:t>
                            </m:r>
                          </m:e>
                          <m:sup>
                            <m:r>
                              <a:rPr lang="en-GB" sz="2000" b="0" i="1" smtClean="0">
                                <a:latin typeface="Cambria Math" panose="02040503050406030204" pitchFamily="18" charset="0"/>
                                <a:cs typeface="Arial" panose="020B0604020202020204" pitchFamily="34" charset="0"/>
                              </a:rPr>
                              <m:t>𝑡𝑒𝑠𝑡</m:t>
                            </m:r>
                          </m:sup>
                        </m:sSup>
                        <m:r>
                          <a:rPr lang="en-GB" sz="2000" b="0" i="1" smtClean="0">
                            <a:latin typeface="Cambria Math" panose="02040503050406030204" pitchFamily="18" charset="0"/>
                            <a:cs typeface="Arial" panose="020B0604020202020204" pitchFamily="34" charset="0"/>
                          </a:rPr>
                          <m:t>)</m:t>
                        </m:r>
                      </m:e>
                      <m:sub>
                        <m:r>
                          <a:rPr lang="en-GB" sz="2000" b="0" i="1" smtClean="0">
                            <a:latin typeface="Cambria Math" panose="02040503050406030204" pitchFamily="18" charset="0"/>
                            <a:cs typeface="Arial" panose="020B0604020202020204" pitchFamily="34" charset="0"/>
                          </a:rPr>
                          <m:t>𝑖</m:t>
                        </m:r>
                      </m:sub>
                      <m:sup>
                        <m:r>
                          <a:rPr lang="en-GB" sz="2000" b="0" i="1" smtClean="0">
                            <a:latin typeface="Cambria Math" panose="02040503050406030204" pitchFamily="18" charset="0"/>
                            <a:cs typeface="Arial" panose="020B0604020202020204" pitchFamily="34" charset="0"/>
                          </a:rPr>
                          <m:t>2</m:t>
                        </m:r>
                      </m:sup>
                    </m:sSubSup>
                  </m:oMath>
                </a14:m>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  </a:t>
                </a:r>
                <a14:m>
                  <m:oMath xmlns:m="http://schemas.openxmlformats.org/officeDocument/2006/math">
                    <m:f>
                      <m:fPr>
                        <m:ctrlPr>
                          <a:rPr lang="en-GB" sz="2000" b="0" i="1" smtClean="0">
                            <a:latin typeface="Cambria Math" panose="02040503050406030204" pitchFamily="18" charset="0"/>
                            <a:cs typeface="Arial" panose="020B0604020202020204" pitchFamily="34" charset="0"/>
                          </a:rPr>
                        </m:ctrlPr>
                      </m:fPr>
                      <m:num>
                        <m:r>
                          <a:rPr lang="en-GB" sz="2000" b="0" i="1" smtClean="0">
                            <a:latin typeface="Cambria Math" panose="02040503050406030204" pitchFamily="18" charset="0"/>
                            <a:cs typeface="Arial" panose="020B0604020202020204" pitchFamily="34" charset="0"/>
                          </a:rPr>
                          <m:t>1</m:t>
                        </m:r>
                      </m:num>
                      <m:den>
                        <m:r>
                          <a:rPr lang="en-GB" sz="2000" b="0" i="1" smtClean="0">
                            <a:latin typeface="Cambria Math" panose="02040503050406030204" pitchFamily="18" charset="0"/>
                            <a:cs typeface="Arial" panose="020B0604020202020204" pitchFamily="34" charset="0"/>
                          </a:rPr>
                          <m:t>𝑚</m:t>
                        </m:r>
                      </m:den>
                    </m:f>
                    <m:sSubSup>
                      <m:sSubSupPr>
                        <m:ctrlPr>
                          <a:rPr lang="en-GB" sz="2000" b="0" i="1" smtClean="0">
                            <a:latin typeface="Cambria Math" panose="02040503050406030204" pitchFamily="18" charset="0"/>
                            <a:cs typeface="Arial" panose="020B0604020202020204" pitchFamily="34" charset="0"/>
                          </a:rPr>
                        </m:ctrlPr>
                      </m:sSubSupPr>
                      <m:e>
                        <m:d>
                          <m:dPr>
                            <m:begChr m:val="‖"/>
                            <m:endChr m:val="‖"/>
                            <m:ctrlPr>
                              <a:rPr lang="en-GB" sz="2000" b="0" i="1" smtClean="0">
                                <a:latin typeface="Cambria Math" panose="02040503050406030204" pitchFamily="18" charset="0"/>
                                <a:cs typeface="Arial" panose="020B0604020202020204" pitchFamily="34" charset="0"/>
                              </a:rPr>
                            </m:ctrlPr>
                          </m:dPr>
                          <m:e>
                            <m:sSup>
                              <m:sSupPr>
                                <m:ctrlPr>
                                  <a:rPr lang="en-GB" sz="2000" b="0" i="1" smtClean="0">
                                    <a:latin typeface="Cambria Math" panose="02040503050406030204" pitchFamily="18" charset="0"/>
                                    <a:cs typeface="Arial" panose="020B0604020202020204" pitchFamily="34" charset="0"/>
                                  </a:rPr>
                                </m:ctrlPr>
                              </m:sSupPr>
                              <m:e>
                                <m:acc>
                                  <m:accPr>
                                    <m:chr m:val="̂"/>
                                    <m:ctrlPr>
                                      <a:rPr lang="en-GB" sz="2000" i="1" smtClean="0">
                                        <a:latin typeface="Cambria Math" panose="02040503050406030204" pitchFamily="18" charset="0"/>
                                        <a:cs typeface="Arial" panose="020B0604020202020204" pitchFamily="34" charset="0"/>
                                      </a:rPr>
                                    </m:ctrlPr>
                                  </m:accPr>
                                  <m:e>
                                    <m:r>
                                      <a:rPr lang="en-GB" sz="2000" b="0" i="1" smtClean="0">
                                        <a:latin typeface="Cambria Math" panose="02040503050406030204" pitchFamily="18" charset="0"/>
                                        <a:cs typeface="Arial" panose="020B0604020202020204" pitchFamily="34" charset="0"/>
                                      </a:rPr>
                                      <m:t>𝑦</m:t>
                                    </m:r>
                                  </m:e>
                                </m:acc>
                              </m:e>
                              <m:sup>
                                <m:r>
                                  <a:rPr lang="en-GB" sz="2000" b="0" i="1" smtClean="0">
                                    <a:latin typeface="Cambria Math" panose="02040503050406030204" pitchFamily="18" charset="0"/>
                                    <a:cs typeface="Arial" panose="020B0604020202020204" pitchFamily="34" charset="0"/>
                                  </a:rPr>
                                  <m:t>𝑡𝑒𝑠𝑡</m:t>
                                </m:r>
                              </m:sup>
                            </m:sSup>
                            <m:r>
                              <a:rPr lang="en-GB" sz="2000" b="0" i="1" smtClean="0">
                                <a:latin typeface="Cambria Math" panose="02040503050406030204" pitchFamily="18" charset="0"/>
                                <a:cs typeface="Arial" panose="020B0604020202020204" pitchFamily="34" charset="0"/>
                              </a:rPr>
                              <m:t>−</m:t>
                            </m:r>
                            <m:sSup>
                              <m:sSupPr>
                                <m:ctrlPr>
                                  <a:rPr lang="en-GB" sz="2000" b="0" i="1" smtClean="0">
                                    <a:latin typeface="Cambria Math" panose="02040503050406030204" pitchFamily="18" charset="0"/>
                                    <a:cs typeface="Arial" panose="020B0604020202020204" pitchFamily="34" charset="0"/>
                                  </a:rPr>
                                </m:ctrlPr>
                              </m:sSupPr>
                              <m:e>
                                <m:r>
                                  <a:rPr lang="en-GB" sz="2000" i="1" smtClean="0">
                                    <a:latin typeface="Cambria Math" panose="02040503050406030204" pitchFamily="18" charset="0"/>
                                    <a:cs typeface="Arial" panose="020B0604020202020204" pitchFamily="34" charset="0"/>
                                  </a:rPr>
                                  <m:t>𝑦</m:t>
                                </m:r>
                              </m:e>
                              <m:sup>
                                <m:r>
                                  <a:rPr lang="en-GB" sz="2000" b="0" i="1" smtClean="0">
                                    <a:latin typeface="Cambria Math" panose="02040503050406030204" pitchFamily="18" charset="0"/>
                                    <a:cs typeface="Arial" panose="020B0604020202020204" pitchFamily="34" charset="0"/>
                                  </a:rPr>
                                  <m:t>𝑡𝑒𝑠𝑡</m:t>
                                </m:r>
                              </m:sup>
                            </m:sSup>
                          </m:e>
                        </m:d>
                      </m:e>
                      <m:sub>
                        <m:r>
                          <a:rPr lang="en-GB" sz="2000" b="0" i="1" smtClean="0">
                            <a:latin typeface="Cambria Math" panose="02040503050406030204" pitchFamily="18" charset="0"/>
                            <a:cs typeface="Arial" panose="020B0604020202020204" pitchFamily="34" charset="0"/>
                          </a:rPr>
                          <m:t>2</m:t>
                        </m:r>
                      </m:sub>
                      <m:sup>
                        <m:r>
                          <a:rPr lang="en-GB" sz="2000" b="0" i="1" smtClean="0">
                            <a:latin typeface="Cambria Math" panose="02040503050406030204" pitchFamily="18" charset="0"/>
                            <a:cs typeface="Arial" panose="020B0604020202020204" pitchFamily="34" charset="0"/>
                          </a:rPr>
                          <m:t>2</m:t>
                        </m:r>
                      </m:sup>
                    </m:sSubSup>
                  </m:oMath>
                </a14:m>
                <a:endParaRPr lang="en-GB" sz="2400" dirty="0" smtClean="0">
                  <a:latin typeface="Arial" panose="020B0604020202020204" pitchFamily="34" charset="0"/>
                  <a:cs typeface="Arial" panose="020B0604020202020204" pitchFamily="34" charset="0"/>
                </a:endParaRPr>
              </a:p>
              <a:p>
                <a:endParaRPr lang="en-GB" sz="1600" dirty="0" smtClean="0"/>
              </a:p>
              <a:p>
                <a:r>
                  <a:rPr lang="en-GB" sz="1600" dirty="0" smtClean="0"/>
                  <a:t>∴  </a:t>
                </a:r>
                <a:r>
                  <a:rPr lang="en-GB" sz="1600" dirty="0" smtClean="0">
                    <a:latin typeface="Arial" panose="020B0604020202020204" pitchFamily="34" charset="0"/>
                    <a:cs typeface="Arial" panose="020B0604020202020204" pitchFamily="34" charset="0"/>
                  </a:rPr>
                  <a:t>optimise </a:t>
                </a:r>
                <a14:m>
                  <m:oMath xmlns:m="http://schemas.openxmlformats.org/officeDocument/2006/math">
                    <m:r>
                      <a:rPr lang="en-GB" sz="1600" b="0" i="1" smtClean="0">
                        <a:latin typeface="Cambria Math" panose="02040503050406030204" pitchFamily="18" charset="0"/>
                        <a:cs typeface="Arial" panose="020B0604020202020204" pitchFamily="34" charset="0"/>
                      </a:rPr>
                      <m:t>𝑤</m:t>
                    </m:r>
                  </m:oMath>
                </a14:m>
                <a:r>
                  <a:rPr lang="en-GB" sz="1600" dirty="0" smtClean="0">
                    <a:latin typeface="Arial" panose="020B0604020202020204" pitchFamily="34" charset="0"/>
                    <a:cs typeface="Arial" panose="020B0604020202020204" pitchFamily="34" charset="0"/>
                  </a:rPr>
                  <a:t> by minimizing the </a:t>
                </a:r>
                <a14:m>
                  <m:oMath xmlns:m="http://schemas.openxmlformats.org/officeDocument/2006/math">
                    <m:sSub>
                      <m:sSubPr>
                        <m:ctrlPr>
                          <a:rPr lang="en-GB" sz="1600" b="0" i="1" smtClean="0">
                            <a:latin typeface="Cambria Math" panose="02040503050406030204" pitchFamily="18" charset="0"/>
                            <a:cs typeface="Arial" panose="020B0604020202020204" pitchFamily="34" charset="0"/>
                          </a:rPr>
                        </m:ctrlPr>
                      </m:sSubPr>
                      <m:e>
                        <m:r>
                          <a:rPr lang="en-GB" sz="1600" b="0" i="1" smtClean="0">
                            <a:latin typeface="Cambria Math" panose="02040503050406030204" pitchFamily="18" charset="0"/>
                            <a:cs typeface="Arial" panose="020B0604020202020204" pitchFamily="34" charset="0"/>
                          </a:rPr>
                          <m:t>𝑀𝑆𝐸</m:t>
                        </m:r>
                      </m:e>
                      <m:sub>
                        <m:r>
                          <a:rPr lang="en-GB" sz="1600" b="0" i="1" smtClean="0">
                            <a:solidFill>
                              <a:srgbClr val="00B050"/>
                            </a:solidFill>
                            <a:latin typeface="Cambria Math" panose="02040503050406030204" pitchFamily="18" charset="0"/>
                            <a:cs typeface="Arial" panose="020B0604020202020204" pitchFamily="34" charset="0"/>
                          </a:rPr>
                          <m:t>𝑡𝑟𝑎𝑖𝑛</m:t>
                        </m:r>
                      </m:sub>
                    </m:sSub>
                  </m:oMath>
                </a14:m>
                <a:r>
                  <a:rPr lang="en-GB" sz="1600" dirty="0" smtClean="0">
                    <a:latin typeface="Arial" panose="020B0604020202020204" pitchFamily="34" charset="0"/>
                    <a:cs typeface="Arial" panose="020B0604020202020204" pitchFamily="34" charset="0"/>
                  </a:rPr>
                  <a:t> by solving for where its gradient = </a:t>
                </a:r>
                <a:r>
                  <a:rPr lang="en-GB" sz="1600" dirty="0" smtClean="0">
                    <a:latin typeface="Arial" panose="020B0604020202020204" pitchFamily="34" charset="0"/>
                    <a:cs typeface="Arial" panose="020B0604020202020204" pitchFamily="34" charset="0"/>
                  </a:rPr>
                  <a:t>0</a:t>
                </a:r>
                <a:r>
                  <a:rPr lang="en-GB" sz="1600" dirty="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(jump)</a:t>
                </a:r>
                <a:endParaRPr lang="en-GB" sz="1600" i="1" dirty="0" smtClean="0">
                  <a:latin typeface="Cambria Math" panose="02040503050406030204" pitchFamily="18" charset="0"/>
                  <a:ea typeface="Cambria Math" panose="02040503050406030204" pitchFamily="18"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87642" y="1825625"/>
                <a:ext cx="9966158" cy="4351338"/>
              </a:xfrm>
              <a:blipFill>
                <a:blip r:embed="rId3"/>
                <a:stretch>
                  <a:fillRect l="-245" t="-980"/>
                </a:stretch>
              </a:blipFill>
            </p:spPr>
            <p:txBody>
              <a:bodyPr/>
              <a:lstStyle/>
              <a:p>
                <a:r>
                  <a:rPr lang="en-GB">
                    <a:noFill/>
                  </a:rPr>
                  <a:t> </a:t>
                </a:r>
              </a:p>
            </p:txBody>
          </p:sp>
        </mc:Fallback>
      </mc:AlternateContent>
    </p:spTree>
    <p:extLst>
      <p:ext uri="{BB962C8B-B14F-4D97-AF65-F5344CB8AC3E}">
        <p14:creationId xmlns:p14="http://schemas.microsoft.com/office/powerpoint/2010/main" val="466335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dirty="0" smtClean="0">
                <a:latin typeface="Arial" panose="020B0604020202020204" pitchFamily="34" charset="0"/>
                <a:cs typeface="Arial" panose="020B0604020202020204" pitchFamily="34" charset="0"/>
              </a:rPr>
              <a:t>5.2 Capacity, </a:t>
            </a:r>
            <a:r>
              <a:rPr lang="en-GB" sz="2400" dirty="0" err="1" smtClean="0">
                <a:latin typeface="Arial" panose="020B0604020202020204" pitchFamily="34" charset="0"/>
                <a:cs typeface="Arial" panose="020B0604020202020204" pitchFamily="34" charset="0"/>
              </a:rPr>
              <a:t>Overfitting</a:t>
            </a:r>
            <a:r>
              <a:rPr lang="en-GB" sz="2400" dirty="0" smtClean="0">
                <a:latin typeface="Arial" panose="020B0604020202020204" pitchFamily="34" charset="0"/>
                <a:cs typeface="Arial" panose="020B0604020202020204" pitchFamily="34" charset="0"/>
              </a:rPr>
              <a:t> and </a:t>
            </a:r>
            <a:r>
              <a:rPr lang="en-GB" sz="2400" dirty="0" err="1" smtClean="0">
                <a:latin typeface="Arial" panose="020B0604020202020204" pitchFamily="34" charset="0"/>
                <a:cs typeface="Arial" panose="020B0604020202020204" pitchFamily="34" charset="0"/>
              </a:rPr>
              <a:t>Underfitting</a:t>
            </a: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36820" y="1825625"/>
                <a:ext cx="9516979" cy="4351338"/>
              </a:xfrm>
            </p:spPr>
            <p:txBody>
              <a:bodyPr>
                <a:normAutofit/>
              </a:bodyPr>
              <a:lstStyle/>
              <a:p>
                <a:r>
                  <a:rPr lang="en-GB" sz="1600" dirty="0" smtClean="0">
                    <a:latin typeface="Arial" panose="020B0604020202020204" pitchFamily="34" charset="0"/>
                    <a:cs typeface="Arial" panose="020B0604020202020204" pitchFamily="34" charset="0"/>
                  </a:rPr>
                  <a:t>Generalization/minimizing </a:t>
                </a:r>
                <a14:m>
                  <m:oMath xmlns:m="http://schemas.openxmlformats.org/officeDocument/2006/math">
                    <m:sSub>
                      <m:sSubPr>
                        <m:ctrlPr>
                          <a:rPr lang="en-GB" sz="1600" i="1">
                            <a:latin typeface="Cambria Math" panose="02040503050406030204" pitchFamily="18" charset="0"/>
                            <a:cs typeface="Arial" panose="020B0604020202020204" pitchFamily="34" charset="0"/>
                          </a:rPr>
                        </m:ctrlPr>
                      </m:sSubPr>
                      <m:e>
                        <m:r>
                          <a:rPr lang="en-GB" sz="1600" i="1">
                            <a:latin typeface="Cambria Math" panose="02040503050406030204" pitchFamily="18" charset="0"/>
                            <a:cs typeface="Arial" panose="020B0604020202020204" pitchFamily="34" charset="0"/>
                          </a:rPr>
                          <m:t>𝑀𝑆𝐸</m:t>
                        </m:r>
                      </m:e>
                      <m:sub>
                        <m:r>
                          <a:rPr lang="en-GB" sz="1600" i="1">
                            <a:solidFill>
                              <a:srgbClr val="00B0F0"/>
                            </a:solidFill>
                            <a:latin typeface="Cambria Math" panose="02040503050406030204" pitchFamily="18" charset="0"/>
                            <a:cs typeface="Arial" panose="020B0604020202020204" pitchFamily="34" charset="0"/>
                          </a:rPr>
                          <m:t>𝑡𝑒𝑠𝑡</m:t>
                        </m:r>
                      </m:sub>
                    </m:sSub>
                  </m:oMath>
                </a14:m>
                <a:r>
                  <a:rPr lang="en-GB" sz="1600" dirty="0" smtClean="0">
                    <a:latin typeface="Arial" panose="020B0604020202020204" pitchFamily="34" charset="0"/>
                    <a:cs typeface="Arial" panose="020B0604020202020204" pitchFamily="34" charset="0"/>
                  </a:rPr>
                  <a:t> is key</a:t>
                </a:r>
                <a:endParaRPr lang="en-GB" sz="1600" dirty="0" smtClean="0">
                  <a:latin typeface="Arial" panose="020B0604020202020204" pitchFamily="34" charset="0"/>
                  <a:cs typeface="Arial" panose="020B0604020202020204" pitchFamily="34" charset="0"/>
                </a:endParaRPr>
              </a:p>
              <a:p>
                <a:endParaRPr lang="en-GB" sz="1600" dirty="0" smtClean="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Statistical learning </a:t>
                </a:r>
                <a:r>
                  <a:rPr lang="en-GB" sz="1600" dirty="0" smtClean="0">
                    <a:latin typeface="Arial" panose="020B0604020202020204" pitchFamily="34" charset="0"/>
                    <a:cs typeface="Arial" panose="020B0604020202020204" pitchFamily="34" charset="0"/>
                  </a:rPr>
                  <a:t>theory: approximate </a:t>
                </a:r>
                <a14:m>
                  <m:oMath xmlns:m="http://schemas.openxmlformats.org/officeDocument/2006/math">
                    <m:sSub>
                      <m:sSubPr>
                        <m:ctrlPr>
                          <a:rPr lang="en-GB" sz="1600" b="0" i="1" smtClean="0">
                            <a:latin typeface="Cambria Math" panose="02040503050406030204" pitchFamily="18" charset="0"/>
                            <a:cs typeface="Arial" panose="020B0604020202020204" pitchFamily="34" charset="0"/>
                          </a:rPr>
                        </m:ctrlPr>
                      </m:sSubPr>
                      <m:e>
                        <m:r>
                          <a:rPr lang="en-GB" sz="1600" b="0" i="1" smtClean="0">
                            <a:latin typeface="Cambria Math" panose="02040503050406030204" pitchFamily="18" charset="0"/>
                            <a:cs typeface="Arial" panose="020B0604020202020204" pitchFamily="34" charset="0"/>
                          </a:rPr>
                          <m:t>𝑀𝑆𝐸</m:t>
                        </m:r>
                      </m:e>
                      <m:sub>
                        <m:r>
                          <a:rPr lang="en-GB" sz="1600" b="0" i="1" smtClean="0">
                            <a:solidFill>
                              <a:srgbClr val="00B0F0"/>
                            </a:solidFill>
                            <a:latin typeface="Cambria Math" panose="02040503050406030204" pitchFamily="18" charset="0"/>
                            <a:cs typeface="Arial" panose="020B0604020202020204" pitchFamily="34" charset="0"/>
                          </a:rPr>
                          <m:t>𝑡𝑒𝑠𝑡</m:t>
                        </m:r>
                      </m:sub>
                    </m:sSub>
                  </m:oMath>
                </a14:m>
                <a:r>
                  <a:rPr lang="en-GB" sz="1600" dirty="0" smtClean="0">
                    <a:latin typeface="Arial" panose="020B0604020202020204" pitchFamily="34" charset="0"/>
                    <a:cs typeface="Arial" panose="020B0604020202020204" pitchFamily="34" charset="0"/>
                  </a:rPr>
                  <a:t> from </a:t>
                </a:r>
                <a14:m>
                  <m:oMath xmlns:m="http://schemas.openxmlformats.org/officeDocument/2006/math">
                    <m:sSub>
                      <m:sSubPr>
                        <m:ctrlPr>
                          <a:rPr lang="en-GB" sz="1600" b="0" i="1" smtClean="0">
                            <a:latin typeface="Cambria Math" panose="02040503050406030204" pitchFamily="18" charset="0"/>
                            <a:cs typeface="Arial" panose="020B0604020202020204" pitchFamily="34" charset="0"/>
                          </a:rPr>
                        </m:ctrlPr>
                      </m:sSubPr>
                      <m:e>
                        <m:r>
                          <a:rPr lang="en-GB" sz="1600" b="0" i="1" smtClean="0">
                            <a:latin typeface="Cambria Math" panose="02040503050406030204" pitchFamily="18" charset="0"/>
                            <a:cs typeface="Arial" panose="020B0604020202020204" pitchFamily="34" charset="0"/>
                          </a:rPr>
                          <m:t>𝑀𝑆𝐸</m:t>
                        </m:r>
                      </m:e>
                      <m:sub>
                        <m:r>
                          <a:rPr lang="en-GB" sz="1600" b="0" i="1" smtClean="0">
                            <a:solidFill>
                              <a:srgbClr val="00B050"/>
                            </a:solidFill>
                            <a:latin typeface="Cambria Math" panose="02040503050406030204" pitchFamily="18" charset="0"/>
                            <a:cs typeface="Arial" panose="020B0604020202020204" pitchFamily="34" charset="0"/>
                          </a:rPr>
                          <m:t>𝑡𝑟𝑎𝑖𝑛</m:t>
                        </m:r>
                      </m:sub>
                    </m:sSub>
                  </m:oMath>
                </a14:m>
                <a:r>
                  <a:rPr lang="en-GB" sz="1600" dirty="0" smtClean="0">
                    <a:latin typeface="Arial" panose="020B0604020202020204" pitchFamily="34" charset="0"/>
                    <a:cs typeface="Arial" panose="020B0604020202020204" pitchFamily="34" charset="0"/>
                  </a:rPr>
                  <a:t>:</a:t>
                </a:r>
              </a:p>
              <a:p>
                <a:pPr lvl="1"/>
                <a:r>
                  <a:rPr lang="en-GB" sz="1400" dirty="0" smtClean="0">
                    <a:latin typeface="Arial" panose="020B0604020202020204" pitchFamily="34" charset="0"/>
                    <a:cs typeface="Arial" panose="020B0604020202020204" pitchFamily="34" charset="0"/>
                  </a:rPr>
                  <a:t>Both training and test data are generated by </a:t>
                </a:r>
                <a:r>
                  <a:rPr lang="en-GB" sz="1400" b="1" dirty="0" err="1" smtClean="0">
                    <a:latin typeface="Cambria Math" panose="02040503050406030204" pitchFamily="18" charset="0"/>
                    <a:ea typeface="Cambria Math" panose="02040503050406030204" pitchFamily="18" charset="0"/>
                    <a:cs typeface="Arial" panose="020B0604020202020204" pitchFamily="34" charset="0"/>
                  </a:rPr>
                  <a:t>p</a:t>
                </a:r>
                <a:r>
                  <a:rPr lang="en-GB" sz="1400" baseline="-25000" dirty="0" err="1" smtClean="0">
                    <a:latin typeface="Cambria Math" panose="02040503050406030204" pitchFamily="18" charset="0"/>
                    <a:ea typeface="Cambria Math" panose="02040503050406030204" pitchFamily="18" charset="0"/>
                    <a:cs typeface="Arial" panose="020B0604020202020204" pitchFamily="34" charset="0"/>
                  </a:rPr>
                  <a:t>data</a:t>
                </a:r>
                <a:endParaRPr lang="en-GB" sz="1400" dirty="0" smtClean="0">
                  <a:latin typeface="Cambria Math" panose="02040503050406030204" pitchFamily="18" charset="0"/>
                  <a:ea typeface="Cambria Math" panose="02040503050406030204" pitchFamily="18" charset="0"/>
                  <a:cs typeface="Arial" panose="020B0604020202020204" pitchFamily="34" charset="0"/>
                </a:endParaRPr>
              </a:p>
              <a:p>
                <a:pPr lvl="1"/>
                <a:r>
                  <a:rPr lang="en-GB" sz="1400" dirty="0" smtClean="0">
                    <a:latin typeface="Arial" panose="020B0604020202020204" pitchFamily="34" charset="0"/>
                    <a:cs typeface="Arial" panose="020B0604020202020204" pitchFamily="34" charset="0"/>
                  </a:rPr>
                  <a:t>Assume: independent and identically distributed examples (</a:t>
                </a:r>
                <a:r>
                  <a:rPr lang="en-GB" sz="1400" dirty="0" err="1" smtClean="0">
                    <a:latin typeface="Arial" panose="020B0604020202020204" pitchFamily="34" charset="0"/>
                    <a:cs typeface="Arial" panose="020B0604020202020204" pitchFamily="34" charset="0"/>
                  </a:rPr>
                  <a:t>i.i.d</a:t>
                </a:r>
                <a:r>
                  <a:rPr lang="en-GB" sz="1400" dirty="0" smtClean="0">
                    <a:latin typeface="Arial" panose="020B0604020202020204" pitchFamily="34" charset="0"/>
                    <a:cs typeface="Arial" panose="020B0604020202020204" pitchFamily="34" charset="0"/>
                  </a:rPr>
                  <a:t>.)</a:t>
                </a:r>
              </a:p>
              <a:p>
                <a:pPr lvl="1"/>
                <a:r>
                  <a:rPr lang="en-GB" sz="1400" dirty="0" smtClean="0">
                    <a:latin typeface="Arial" panose="020B0604020202020204" pitchFamily="34" charset="0"/>
                    <a:cs typeface="Arial" panose="020B0604020202020204" pitchFamily="34" charset="0"/>
                    <a:sym typeface="Wingdings" panose="05000000000000000000" pitchFamily="2" charset="2"/>
                  </a:rPr>
                  <a:t> expected training error = expected test error</a:t>
                </a:r>
              </a:p>
              <a:p>
                <a:endParaRPr lang="en-GB" sz="1600" dirty="0" smtClean="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Overfitting</a:t>
                </a:r>
                <a:r>
                  <a:rPr lang="en-GB" sz="1600" dirty="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versus </a:t>
                </a:r>
                <a:r>
                  <a:rPr lang="en-GB" sz="1600" dirty="0" err="1" smtClean="0">
                    <a:latin typeface="Arial" panose="020B0604020202020204" pitchFamily="34" charset="0"/>
                    <a:cs typeface="Arial" panose="020B0604020202020204" pitchFamily="34" charset="0"/>
                  </a:rPr>
                  <a:t>underfitting</a:t>
                </a:r>
                <a:endParaRPr lang="en-GB" sz="1200" dirty="0" smtClean="0">
                  <a:latin typeface="Arial" panose="020B0604020202020204" pitchFamily="34" charset="0"/>
                  <a:cs typeface="Arial" panose="020B0604020202020204" pitchFamily="34" charset="0"/>
                  <a:sym typeface="Wingdings" panose="05000000000000000000" pitchFamily="2" charset="2"/>
                </a:endParaRPr>
              </a:p>
              <a:p>
                <a:pPr lvl="1"/>
                <a:endParaRPr lang="en-GB" sz="12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36820" y="1825625"/>
                <a:ext cx="9516979" cy="4351338"/>
              </a:xfrm>
              <a:blipFill>
                <a:blip r:embed="rId2"/>
                <a:stretch>
                  <a:fillRect l="-256" t="-980"/>
                </a:stretch>
              </a:blipFill>
            </p:spPr>
            <p:txBody>
              <a:bodyPr/>
              <a:lstStyle/>
              <a:p>
                <a:r>
                  <a:rPr lang="en-GB">
                    <a:noFill/>
                  </a:rPr>
                  <a:t> </a:t>
                </a:r>
              </a:p>
            </p:txBody>
          </p:sp>
        </mc:Fallback>
      </mc:AlternateContent>
    </p:spTree>
    <p:extLst>
      <p:ext uri="{BB962C8B-B14F-4D97-AF65-F5344CB8AC3E}">
        <p14:creationId xmlns:p14="http://schemas.microsoft.com/office/powerpoint/2010/main" val="2838504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dirty="0" smtClean="0">
                <a:latin typeface="Arial" panose="020B0604020202020204" pitchFamily="34" charset="0"/>
                <a:cs typeface="Arial" panose="020B0604020202020204" pitchFamily="34" charset="0"/>
              </a:rPr>
              <a:t>5.2 Capacity, </a:t>
            </a:r>
            <a:r>
              <a:rPr lang="en-GB" sz="2400" dirty="0" err="1" smtClean="0">
                <a:latin typeface="Arial" panose="020B0604020202020204" pitchFamily="34" charset="0"/>
                <a:cs typeface="Arial" panose="020B0604020202020204" pitchFamily="34" charset="0"/>
              </a:rPr>
              <a:t>Overfitting</a:t>
            </a:r>
            <a:r>
              <a:rPr lang="en-GB" sz="2400" dirty="0" smtClean="0">
                <a:latin typeface="Arial" panose="020B0604020202020204" pitchFamily="34" charset="0"/>
                <a:cs typeface="Arial" panose="020B0604020202020204" pitchFamily="34" charset="0"/>
              </a:rPr>
              <a:t> and </a:t>
            </a:r>
            <a:r>
              <a:rPr lang="en-GB" sz="2400" dirty="0" err="1" smtClean="0">
                <a:latin typeface="Arial" panose="020B0604020202020204" pitchFamily="34" charset="0"/>
                <a:cs typeface="Arial" panose="020B0604020202020204" pitchFamily="34" charset="0"/>
              </a:rPr>
              <a:t>Underfitting</a:t>
            </a: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48848" y="1825625"/>
                <a:ext cx="10832433" cy="4351338"/>
              </a:xfrm>
            </p:spPr>
            <p:txBody>
              <a:bodyPr>
                <a:normAutofit/>
              </a:bodyPr>
              <a:lstStyle/>
              <a:p>
                <a:pPr marL="0" indent="0">
                  <a:buNone/>
                </a:pPr>
                <a:r>
                  <a:rPr lang="en-GB" sz="1600" dirty="0">
                    <a:latin typeface="Arial" panose="020B0604020202020204" pitchFamily="34" charset="0"/>
                    <a:cs typeface="Arial" panose="020B0604020202020204" pitchFamily="34" charset="0"/>
                  </a:rPr>
                  <a:t>Capacity = model’s ability to fit different functions = hypothesis space. </a:t>
                </a:r>
                <a:r>
                  <a:rPr lang="en-GB" sz="1600" dirty="0" smtClean="0">
                    <a:latin typeface="Arial" panose="020B0604020202020204" pitchFamily="34" charset="0"/>
                    <a:cs typeface="Arial" panose="020B0604020202020204" pitchFamily="34" charset="0"/>
                  </a:rPr>
                  <a:t>Should </a:t>
                </a:r>
                <a:r>
                  <a:rPr lang="en-GB" sz="1600" dirty="0">
                    <a:latin typeface="Arial" panose="020B0604020202020204" pitchFamily="34" charset="0"/>
                    <a:cs typeface="Arial" panose="020B0604020202020204" pitchFamily="34" charset="0"/>
                  </a:rPr>
                  <a:t>match complexity of the </a:t>
                </a:r>
                <a:r>
                  <a:rPr lang="en-GB" sz="1600" dirty="0" smtClean="0">
                    <a:latin typeface="Arial" panose="020B0604020202020204" pitchFamily="34" charset="0"/>
                    <a:cs typeface="Arial" panose="020B0604020202020204" pitchFamily="34" charset="0"/>
                  </a:rPr>
                  <a:t>task/process.</a:t>
                </a:r>
                <a:endParaRPr lang="en-GB" sz="1600" dirty="0">
                  <a:latin typeface="Arial" panose="020B0604020202020204" pitchFamily="34" charset="0"/>
                  <a:cs typeface="Arial" panose="020B0604020202020204" pitchFamily="34" charset="0"/>
                </a:endParaRPr>
              </a:p>
              <a:p>
                <a:pPr marL="0" indent="0">
                  <a:buNone/>
                </a:pPr>
                <a:r>
                  <a:rPr lang="en-GB" sz="1600" dirty="0" smtClean="0">
                    <a:latin typeface="Arial" panose="020B0604020202020204" pitchFamily="34" charset="0"/>
                    <a:cs typeface="Arial" panose="020B0604020202020204" pitchFamily="34" charset="0"/>
                  </a:rPr>
                  <a:t>Controlling </a:t>
                </a:r>
                <a:r>
                  <a:rPr lang="en-GB" sz="1600" dirty="0" smtClean="0">
                    <a:latin typeface="Arial" panose="020B0604020202020204" pitchFamily="34" charset="0"/>
                    <a:cs typeface="Arial" panose="020B0604020202020204" pitchFamily="34" charset="0"/>
                  </a:rPr>
                  <a:t>the model’s </a:t>
                </a:r>
                <a:r>
                  <a:rPr lang="en-GB" sz="1600" dirty="0" smtClean="0">
                    <a:latin typeface="Arial" panose="020B0604020202020204" pitchFamily="34" charset="0"/>
                    <a:cs typeface="Arial" panose="020B0604020202020204" pitchFamily="34" charset="0"/>
                  </a:rPr>
                  <a:t>capacity to prevent over- or </a:t>
                </a:r>
                <a:r>
                  <a:rPr lang="en-GB" sz="1600" dirty="0" err="1" smtClean="0">
                    <a:latin typeface="Arial" panose="020B0604020202020204" pitchFamily="34" charset="0"/>
                    <a:cs typeface="Arial" panose="020B0604020202020204" pitchFamily="34" charset="0"/>
                  </a:rPr>
                  <a:t>underfitting</a:t>
                </a:r>
                <a:r>
                  <a:rPr lang="en-GB" sz="1600" dirty="0" smtClean="0">
                    <a:latin typeface="Arial" panose="020B0604020202020204" pitchFamily="34" charset="0"/>
                    <a:cs typeface="Arial" panose="020B0604020202020204" pitchFamily="34" charset="0"/>
                  </a:rPr>
                  <a:t>.</a:t>
                </a:r>
                <a:endParaRPr lang="en-GB" sz="1600" dirty="0" smtClean="0">
                  <a:latin typeface="Arial" panose="020B0604020202020204" pitchFamily="34" charset="0"/>
                  <a:cs typeface="Arial" panose="020B0604020202020204" pitchFamily="34" charset="0"/>
                </a:endParaRPr>
              </a:p>
              <a:p>
                <a:endParaRPr lang="en-GB" sz="1600" dirty="0" smtClean="0">
                  <a:latin typeface="Arial" panose="020B0604020202020204" pitchFamily="34" charset="0"/>
                  <a:cs typeface="Arial" panose="020B0604020202020204" pitchFamily="34" charset="0"/>
                </a:endParaRPr>
              </a:p>
              <a:p>
                <a:endParaRPr lang="en-GB" sz="1600" dirty="0" smtClean="0">
                  <a:latin typeface="Arial" panose="020B0604020202020204" pitchFamily="34" charset="0"/>
                  <a:cs typeface="Arial" panose="020B0604020202020204" pitchFamily="34" charset="0"/>
                </a:endParaRPr>
              </a:p>
              <a:p>
                <a:endParaRPr lang="en-GB" sz="1600" dirty="0" smtClean="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endParaRPr lang="en-GB" sz="1600" dirty="0" smtClean="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endParaRPr lang="en-GB" sz="1600" dirty="0" smtClean="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(Interestingly</a:t>
                </a:r>
                <a:r>
                  <a:rPr lang="en-GB" sz="1600"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selecting the optimal function </a:t>
                </a:r>
                <a:r>
                  <a:rPr lang="en-GB" sz="1600" dirty="0" smtClean="0">
                    <a:latin typeface="Arial" panose="020B0604020202020204" pitchFamily="34" charset="0"/>
                    <a:cs typeface="Arial" panose="020B0604020202020204" pitchFamily="34" charset="0"/>
                  </a:rPr>
                  <a:t>is </a:t>
                </a:r>
                <a:r>
                  <a:rPr lang="en-GB" sz="1600" dirty="0" smtClean="0">
                    <a:latin typeface="Arial" panose="020B0604020202020204" pitchFamily="34" charset="0"/>
                    <a:cs typeface="Arial" panose="020B0604020202020204" pitchFamily="34" charset="0"/>
                  </a:rPr>
                  <a:t>rarely </a:t>
                </a:r>
                <a:r>
                  <a:rPr lang="en-GB" sz="1600" dirty="0" smtClean="0">
                    <a:latin typeface="Arial" panose="020B0604020202020204" pitchFamily="34" charset="0"/>
                    <a:cs typeface="Arial" panose="020B0604020202020204" pitchFamily="34" charset="0"/>
                  </a:rPr>
                  <a:t>done. Significant reduction of </a:t>
                </a:r>
                <a14:m>
                  <m:oMath xmlns:m="http://schemas.openxmlformats.org/officeDocument/2006/math">
                    <m:sSub>
                      <m:sSubPr>
                        <m:ctrlPr>
                          <a:rPr lang="en-GB" sz="1600" b="0" i="1" smtClean="0">
                            <a:latin typeface="Cambria Math" panose="02040503050406030204" pitchFamily="18" charset="0"/>
                            <a:cs typeface="Arial" panose="020B0604020202020204" pitchFamily="34" charset="0"/>
                          </a:rPr>
                        </m:ctrlPr>
                      </m:sSubPr>
                      <m:e>
                        <m:r>
                          <a:rPr lang="en-GB" sz="1600" b="0" i="1" smtClean="0">
                            <a:latin typeface="Cambria Math" panose="02040503050406030204" pitchFamily="18" charset="0"/>
                            <a:cs typeface="Arial" panose="020B0604020202020204" pitchFamily="34" charset="0"/>
                          </a:rPr>
                          <m:t>𝑀𝑆𝐸</m:t>
                        </m:r>
                      </m:e>
                      <m:sub>
                        <m:r>
                          <a:rPr lang="en-GB" sz="1600" b="0" i="1" smtClean="0">
                            <a:solidFill>
                              <a:srgbClr val="00B050"/>
                            </a:solidFill>
                            <a:latin typeface="Cambria Math" panose="02040503050406030204" pitchFamily="18" charset="0"/>
                            <a:cs typeface="Arial" panose="020B0604020202020204" pitchFamily="34" charset="0"/>
                          </a:rPr>
                          <m:t>𝑡𝑟𝑎𝑖𝑛</m:t>
                        </m:r>
                      </m:sub>
                    </m:sSub>
                  </m:oMath>
                </a14:m>
                <a:r>
                  <a:rPr lang="en-GB" sz="1600" dirty="0" smtClean="0">
                    <a:latin typeface="Arial" panose="020B0604020202020204" pitchFamily="34" charset="0"/>
                    <a:cs typeface="Arial" panose="020B0604020202020204" pitchFamily="34" charset="0"/>
                  </a:rPr>
                  <a:t> is </a:t>
                </a:r>
                <a:r>
                  <a:rPr lang="en-GB" sz="1600" dirty="0" smtClean="0">
                    <a:latin typeface="Arial" panose="020B0604020202020204" pitchFamily="34" charset="0"/>
                    <a:cs typeface="Arial" panose="020B0604020202020204" pitchFamily="34" charset="0"/>
                  </a:rPr>
                  <a:t>enough</a:t>
                </a:r>
                <a:r>
                  <a:rPr lang="en-GB" sz="1600" dirty="0">
                    <a:latin typeface="Arial" panose="020B0604020202020204" pitchFamily="34" charset="0"/>
                    <a:cs typeface="Arial" panose="020B0604020202020204" pitchFamily="34" charset="0"/>
                  </a:rPr>
                  <a:t>)</a:t>
                </a:r>
                <a:endParaRPr lang="en-GB" sz="1600" dirty="0" smtClean="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Need </a:t>
                </a:r>
                <a:r>
                  <a:rPr lang="en-GB" sz="1600" dirty="0" smtClean="0">
                    <a:latin typeface="Arial" panose="020B0604020202020204" pitchFamily="34" charset="0"/>
                    <a:cs typeface="Arial" panose="020B0604020202020204" pitchFamily="34" charset="0"/>
                  </a:rPr>
                  <a:t>optimal </a:t>
                </a:r>
                <a:r>
                  <a:rPr lang="en-GB" sz="1600" dirty="0" smtClean="0">
                    <a:latin typeface="Arial" panose="020B0604020202020204" pitchFamily="34" charset="0"/>
                    <a:cs typeface="Arial" panose="020B0604020202020204" pitchFamily="34" charset="0"/>
                  </a:rPr>
                  <a:t>capacity </a:t>
                </a:r>
                <a:r>
                  <a:rPr lang="en-GB" sz="1600" dirty="0">
                    <a:latin typeface="Arial" panose="020B0604020202020204" pitchFamily="34" charset="0"/>
                    <a:cs typeface="Arial" panose="020B0604020202020204" pitchFamily="34" charset="0"/>
                  </a:rPr>
                  <a:t>+</a:t>
                </a:r>
                <a:r>
                  <a:rPr lang="en-GB" sz="1600"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enough training </a:t>
                </a:r>
                <a:r>
                  <a:rPr lang="en-GB" sz="1600" dirty="0" smtClean="0">
                    <a:latin typeface="Arial" panose="020B0604020202020204" pitchFamily="34" charset="0"/>
                    <a:cs typeface="Arial" panose="020B0604020202020204" pitchFamily="34" charset="0"/>
                  </a:rPr>
                  <a:t>data. Upper error </a:t>
                </a:r>
                <a:r>
                  <a:rPr lang="en-GB" sz="1600" dirty="0" smtClean="0">
                    <a:latin typeface="Arial" panose="020B0604020202020204" pitchFamily="34" charset="0"/>
                    <a:cs typeface="Arial" panose="020B0604020202020204" pitchFamily="34" charset="0"/>
                  </a:rPr>
                  <a:t>discrepancy bound </a:t>
                </a:r>
                <a:r>
                  <a:rPr lang="en-GB" sz="1600" dirty="0" smtClean="0">
                    <a:latin typeface="Arial" panose="020B0604020202020204" pitchFamily="34" charset="0"/>
                    <a:cs typeface="Arial" panose="020B0604020202020204" pitchFamily="34" charset="0"/>
                  </a:rPr>
                  <a:t>depends on both.</a:t>
                </a:r>
                <a:endParaRPr lang="en-GB" sz="1600" dirty="0">
                  <a:latin typeface="Arial" panose="020B0604020202020204" pitchFamily="34" charset="0"/>
                  <a:cs typeface="Arial" panose="020B0604020202020204" pitchFamily="34" charset="0"/>
                </a:endParaRPr>
              </a:p>
              <a:p>
                <a:pPr lvl="1"/>
                <a:endParaRPr lang="en-GB" sz="1200" dirty="0" smtClean="0">
                  <a:latin typeface="Arial" panose="020B0604020202020204" pitchFamily="34" charset="0"/>
                  <a:cs typeface="Arial" panose="020B0604020202020204" pitchFamily="34" charset="0"/>
                  <a:sym typeface="Wingdings" panose="05000000000000000000" pitchFamily="2" charset="2"/>
                </a:endParaRPr>
              </a:p>
              <a:p>
                <a:pPr lvl="1"/>
                <a:endParaRPr lang="en-GB" sz="12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48848" y="1825625"/>
                <a:ext cx="10832433" cy="4351338"/>
              </a:xfrm>
              <a:blipFill>
                <a:blip r:embed="rId3"/>
                <a:stretch>
                  <a:fillRect l="-281" t="-980"/>
                </a:stretch>
              </a:blipFill>
            </p:spPr>
            <p:txBody>
              <a:bodyPr/>
              <a:lstStyle/>
              <a:p>
                <a:r>
                  <a:rPr lang="en-GB">
                    <a:noFill/>
                  </a:rPr>
                  <a:t> </a:t>
                </a:r>
              </a:p>
            </p:txBody>
          </p:sp>
        </mc:Fallback>
      </mc:AlternateContent>
      <p:pic>
        <p:nvPicPr>
          <p:cNvPr id="5" name="Picture 4"/>
          <p:cNvPicPr>
            <a:picLocks noChangeAspect="1"/>
          </p:cNvPicPr>
          <p:nvPr/>
        </p:nvPicPr>
        <p:blipFill rotWithShape="1">
          <a:blip r:embed="rId4"/>
          <a:srcRect l="34794" t="26270" r="35990" b="50290"/>
          <a:stretch/>
        </p:blipFill>
        <p:spPr>
          <a:xfrm>
            <a:off x="6620602" y="2831977"/>
            <a:ext cx="3588376" cy="1799360"/>
          </a:xfrm>
          <a:prstGeom prst="rect">
            <a:avLst/>
          </a:prstGeom>
        </p:spPr>
      </p:pic>
      <p:pic>
        <p:nvPicPr>
          <p:cNvPr id="6" name="Picture 5"/>
          <p:cNvPicPr>
            <a:picLocks noChangeAspect="1"/>
          </p:cNvPicPr>
          <p:nvPr/>
        </p:nvPicPr>
        <p:blipFill rotWithShape="1">
          <a:blip r:embed="rId5"/>
          <a:srcRect l="35102" t="46638" r="35049" b="28432"/>
          <a:stretch/>
        </p:blipFill>
        <p:spPr>
          <a:xfrm>
            <a:off x="2495559" y="2605850"/>
            <a:ext cx="3774517" cy="1970277"/>
          </a:xfrm>
          <a:prstGeom prst="rect">
            <a:avLst/>
          </a:prstGeom>
        </p:spPr>
      </p:pic>
    </p:spTree>
    <p:extLst>
      <p:ext uri="{BB962C8B-B14F-4D97-AF65-F5344CB8AC3E}">
        <p14:creationId xmlns:p14="http://schemas.microsoft.com/office/powerpoint/2010/main" val="3957128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dirty="0" smtClean="0">
                <a:latin typeface="Arial" panose="020B0604020202020204" pitchFamily="34" charset="0"/>
                <a:cs typeface="Arial" panose="020B0604020202020204" pitchFamily="34" charset="0"/>
              </a:rPr>
              <a:t>5.2 Capacity, </a:t>
            </a:r>
            <a:r>
              <a:rPr lang="en-GB" sz="2400" dirty="0" err="1" smtClean="0">
                <a:latin typeface="Arial" panose="020B0604020202020204" pitchFamily="34" charset="0"/>
                <a:cs typeface="Arial" panose="020B0604020202020204" pitchFamily="34" charset="0"/>
              </a:rPr>
              <a:t>Overfitting</a:t>
            </a:r>
            <a:r>
              <a:rPr lang="en-GB" sz="2400" dirty="0" smtClean="0">
                <a:latin typeface="Arial" panose="020B0604020202020204" pitchFamily="34" charset="0"/>
                <a:cs typeface="Arial" panose="020B0604020202020204" pitchFamily="34" charset="0"/>
              </a:rPr>
              <a:t> and </a:t>
            </a:r>
            <a:r>
              <a:rPr lang="en-GB" sz="2400" dirty="0" err="1" smtClean="0">
                <a:latin typeface="Arial" panose="020B0604020202020204" pitchFamily="34" charset="0"/>
                <a:cs typeface="Arial" panose="020B0604020202020204" pitchFamily="34" charset="0"/>
              </a:rPr>
              <a:t>Underfitting</a:t>
            </a:r>
            <a:endParaRPr lang="en-GB"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06300" y="2506662"/>
            <a:ext cx="9773031" cy="4351338"/>
          </a:xfrm>
        </p:spPr>
        <p:txBody>
          <a:bodyPr>
            <a:normAutofit/>
          </a:bodyPr>
          <a:lstStyle/>
          <a:p>
            <a:r>
              <a:rPr lang="en-GB" sz="1600" dirty="0" smtClean="0">
                <a:latin typeface="Arial" panose="020B0604020202020204" pitchFamily="34" charset="0"/>
                <a:cs typeface="Arial" panose="020B0604020202020204" pitchFamily="34" charset="0"/>
              </a:rPr>
              <a:t>Determining the (effective) capacity is difficult with deep networks</a:t>
            </a:r>
          </a:p>
          <a:p>
            <a:pPr marL="0" indent="0">
              <a:buNone/>
            </a:pPr>
            <a:r>
              <a:rPr lang="en-GB" sz="1600" dirty="0" smtClean="0">
                <a:latin typeface="Arial" panose="020B0604020202020204" pitchFamily="34" charset="0"/>
                <a:cs typeface="Arial" panose="020B0604020202020204" pitchFamily="34" charset="0"/>
              </a:rPr>
              <a:t>         – what is it actually doing?</a:t>
            </a:r>
            <a:endParaRPr lang="en-GB" sz="1600" dirty="0" smtClean="0">
              <a:latin typeface="Arial" panose="020B0604020202020204" pitchFamily="34" charset="0"/>
              <a:cs typeface="Arial" panose="020B0604020202020204" pitchFamily="34" charset="0"/>
            </a:endParaRPr>
          </a:p>
          <a:p>
            <a:pPr marL="0" indent="0">
              <a:buNone/>
            </a:pPr>
            <a:endParaRPr lang="en-GB" sz="1600" dirty="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Non-parametric models: parameter vector </a:t>
            </a:r>
            <a:r>
              <a:rPr lang="en-GB" sz="1600" i="1" dirty="0" smtClean="0">
                <a:latin typeface="Cambria Math" panose="02040503050406030204" pitchFamily="18" charset="0"/>
                <a:ea typeface="Cambria Math" panose="02040503050406030204" pitchFamily="18" charset="0"/>
                <a:cs typeface="Arial" panose="020B0604020202020204" pitchFamily="34" charset="0"/>
              </a:rPr>
              <a:t>w</a:t>
            </a:r>
            <a:r>
              <a:rPr lang="en-GB" sz="1600" dirty="0" smtClean="0">
                <a:latin typeface="Arial" panose="020B0604020202020204" pitchFamily="34" charset="0"/>
                <a:cs typeface="Arial" panose="020B0604020202020204" pitchFamily="34" charset="0"/>
              </a:rPr>
              <a:t> can change size upon </a:t>
            </a:r>
            <a:r>
              <a:rPr lang="en-GB" sz="1600" dirty="0" smtClean="0">
                <a:latin typeface="Arial" panose="020B0604020202020204" pitchFamily="34" charset="0"/>
                <a:cs typeface="Arial" panose="020B0604020202020204" pitchFamily="34" charset="0"/>
              </a:rPr>
              <a:t>observing </a:t>
            </a:r>
            <a:r>
              <a:rPr lang="en-GB" sz="1600" dirty="0" smtClean="0">
                <a:latin typeface="Arial" panose="020B0604020202020204" pitchFamily="34" charset="0"/>
                <a:cs typeface="Arial" panose="020B0604020202020204" pitchFamily="34" charset="0"/>
              </a:rPr>
              <a:t>data. Useful if we want the complexity of the model to be a function of the training set </a:t>
            </a:r>
            <a:r>
              <a:rPr lang="en-GB" sz="1600" dirty="0" smtClean="0">
                <a:latin typeface="Arial" panose="020B0604020202020204" pitchFamily="34" charset="0"/>
                <a:cs typeface="Arial" panose="020B0604020202020204" pitchFamily="34" charset="0"/>
              </a:rPr>
              <a:t>size (neural networks are usually parametric though)</a:t>
            </a:r>
            <a:endParaRPr lang="en-GB" sz="1600" dirty="0" smtClean="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Bayes error: error if an oracle made predictions from the true p(</a:t>
            </a:r>
            <a:r>
              <a:rPr lang="en-GB" sz="1600" dirty="0" err="1" smtClean="0">
                <a:latin typeface="Arial" panose="020B0604020202020204" pitchFamily="34" charset="0"/>
                <a:cs typeface="Arial" panose="020B0604020202020204" pitchFamily="34" charset="0"/>
              </a:rPr>
              <a:t>x,y</a:t>
            </a:r>
            <a:r>
              <a:rPr lang="en-GB" sz="1600" dirty="0" smtClean="0">
                <a:latin typeface="Arial" panose="020B0604020202020204" pitchFamily="34" charset="0"/>
                <a:cs typeface="Arial" panose="020B0604020202020204" pitchFamily="34" charset="0"/>
              </a:rPr>
              <a:t>) because of noise in the distribution</a:t>
            </a:r>
            <a:r>
              <a:rPr lang="en-GB" sz="1600" dirty="0" smtClean="0">
                <a:latin typeface="Arial" panose="020B0604020202020204" pitchFamily="34" charset="0"/>
                <a:cs typeface="Arial" panose="020B0604020202020204" pitchFamily="34" charset="0"/>
              </a:rPr>
              <a:t>.</a:t>
            </a:r>
          </a:p>
          <a:p>
            <a:endParaRPr lang="en-GB" sz="1600" dirty="0">
              <a:latin typeface="Arial" panose="020B0604020202020204" pitchFamily="34" charset="0"/>
              <a:cs typeface="Arial" panose="020B0604020202020204" pitchFamily="34" charset="0"/>
            </a:endParaRPr>
          </a:p>
          <a:p>
            <a:r>
              <a:rPr lang="en-GB" sz="1600" dirty="0" err="1">
                <a:latin typeface="Arial" panose="020B0604020202020204" pitchFamily="34" charset="0"/>
                <a:cs typeface="Arial" panose="020B0604020202020204" pitchFamily="34" charset="0"/>
              </a:rPr>
              <a:t>Vapnik-Chervonenkis</a:t>
            </a:r>
            <a:r>
              <a:rPr lang="en-GB" sz="1600" dirty="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dimension </a:t>
            </a:r>
            <a:r>
              <a:rPr lang="en-GB" sz="1600" dirty="0">
                <a:latin typeface="Arial" panose="020B0604020202020204" pitchFamily="34" charset="0"/>
                <a:cs typeface="Arial" panose="020B0604020202020204" pitchFamily="34" charset="0"/>
              </a:rPr>
              <a:t>measures the capacity of a binary classifier. E</a:t>
            </a:r>
            <a:r>
              <a:rPr lang="en-GB" sz="1600" dirty="0" smtClean="0">
                <a:latin typeface="Arial" panose="020B0604020202020204" pitchFamily="34" charset="0"/>
                <a:cs typeface="Arial" panose="020B0604020202020204" pitchFamily="34" charset="0"/>
              </a:rPr>
              <a:t>quates </a:t>
            </a:r>
            <a:r>
              <a:rPr lang="en-GB" sz="1600" dirty="0">
                <a:latin typeface="Arial" panose="020B0604020202020204" pitchFamily="34" charset="0"/>
                <a:cs typeface="Arial" panose="020B0604020202020204" pitchFamily="34" charset="0"/>
              </a:rPr>
              <a:t>to the </a:t>
            </a:r>
            <a:r>
              <a:rPr lang="en-GB" sz="1600" dirty="0" smtClean="0">
                <a:latin typeface="Arial" panose="020B0604020202020204" pitchFamily="34" charset="0"/>
                <a:cs typeface="Arial" panose="020B0604020202020204" pitchFamily="34" charset="0"/>
              </a:rPr>
              <a:t>largest </a:t>
            </a:r>
            <a:r>
              <a:rPr lang="en-GB" sz="1600" dirty="0">
                <a:latin typeface="Arial" panose="020B0604020202020204" pitchFamily="34" charset="0"/>
                <a:cs typeface="Arial" panose="020B0604020202020204" pitchFamily="34" charset="0"/>
              </a:rPr>
              <a:t>possible value of input examples for which there exists a training set of m different x points that the classifier can label </a:t>
            </a:r>
            <a:r>
              <a:rPr lang="en-GB" sz="1600" dirty="0" smtClean="0">
                <a:latin typeface="Arial" panose="020B0604020202020204" pitchFamily="34" charset="0"/>
                <a:cs typeface="Arial" panose="020B0604020202020204" pitchFamily="34" charset="0"/>
              </a:rPr>
              <a:t>arbitrarily</a:t>
            </a:r>
            <a:endParaRPr lang="en-GB" sz="16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pPr lvl="1"/>
            <a:endParaRPr lang="en-GB" sz="1200" dirty="0" smtClean="0">
              <a:latin typeface="Arial" panose="020B0604020202020204" pitchFamily="34" charset="0"/>
              <a:cs typeface="Arial" panose="020B0604020202020204" pitchFamily="34" charset="0"/>
              <a:sym typeface="Wingdings" panose="05000000000000000000" pitchFamily="2" charset="2"/>
            </a:endParaRPr>
          </a:p>
          <a:p>
            <a:pPr lvl="1"/>
            <a:endParaRPr lang="en-GB" sz="1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a:srcRect l="2360" t="4306" r="12945" b="10704"/>
          <a:stretch/>
        </p:blipFill>
        <p:spPr>
          <a:xfrm>
            <a:off x="8105311" y="1711476"/>
            <a:ext cx="2707689" cy="1590372"/>
          </a:xfrm>
          <a:prstGeom prst="rect">
            <a:avLst/>
          </a:prstGeom>
        </p:spPr>
      </p:pic>
    </p:spTree>
    <p:extLst>
      <p:ext uri="{BB962C8B-B14F-4D97-AF65-F5344CB8AC3E}">
        <p14:creationId xmlns:p14="http://schemas.microsoft.com/office/powerpoint/2010/main" val="72370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177" dirty="0">
                <a:ea typeface="DejaVu Sans" charset="0"/>
                <a:cs typeface="DejaVu Sans" charset="0"/>
              </a:rPr>
              <a:t>5.2 Capacity, Over- and under- fitting</a:t>
            </a:r>
          </a:p>
          <a:p>
            <a:pPr algn="ctr">
              <a:lnSpc>
                <a:spcPct val="100000"/>
              </a:lnSpc>
            </a:pPr>
            <a:r>
              <a:rPr lang="en-GB" altLang="en-US" sz="2540" dirty="0">
                <a:ea typeface="DejaVu Sans" charset="0"/>
                <a:cs typeface="DejaVu Sans" charset="0"/>
              </a:rPr>
              <a:t>5.2.1 No Free Lunch Theorem</a:t>
            </a:r>
          </a:p>
        </p:txBody>
      </p:sp>
      <p:sp>
        <p:nvSpPr>
          <p:cNvPr id="3074" name="Rectangle 2"/>
          <p:cNvSpPr>
            <a:spLocks noChangeArrowheads="1"/>
          </p:cNvSpPr>
          <p:nvPr/>
        </p:nvSpPr>
        <p:spPr bwMode="auto">
          <a:xfrm>
            <a:off x="2177349" y="1828992"/>
            <a:ext cx="8164218" cy="21559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marL="6477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dirty="0">
                <a:solidFill>
                  <a:srgbClr val="800000"/>
                </a:solidFill>
                <a:ea typeface="DejaVu Sans" charset="0"/>
                <a:cs typeface="DejaVu Sans" charset="0"/>
              </a:rPr>
              <a:t>No</a:t>
            </a:r>
            <a:r>
              <a:rPr lang="en-GB" altLang="en-US" sz="1633" dirty="0">
                <a:ea typeface="DejaVu Sans" charset="0"/>
                <a:cs typeface="DejaVu Sans" charset="0"/>
              </a:rPr>
              <a:t> machine learning algorithm can classify well previously unobserved data generated by an </a:t>
            </a:r>
            <a:r>
              <a:rPr lang="en-GB" altLang="en-US" sz="1633" i="1" dirty="0">
                <a:solidFill>
                  <a:srgbClr val="800000"/>
                </a:solidFill>
                <a:ea typeface="DejaVu Sans" charset="0"/>
                <a:cs typeface="DejaVu Sans" charset="0"/>
              </a:rPr>
              <a:t>arbitrary </a:t>
            </a:r>
            <a:r>
              <a:rPr lang="en-GB" altLang="en-US" sz="1633" dirty="0">
                <a:solidFill>
                  <a:srgbClr val="800000"/>
                </a:solidFill>
                <a:ea typeface="DejaVu Sans" charset="0"/>
                <a:cs typeface="DejaVu Sans" charset="0"/>
              </a:rPr>
              <a:t>generating distribution</a:t>
            </a:r>
            <a:r>
              <a:rPr lang="en-GB" altLang="en-US" sz="1633" dirty="0">
                <a:ea typeface="DejaVu Sans" charset="0"/>
                <a:cs typeface="DejaVu Sans" charset="0"/>
              </a:rPr>
              <a:t>.</a:t>
            </a:r>
          </a:p>
          <a:p>
            <a:pPr>
              <a:lnSpc>
                <a:spcPct val="100000"/>
              </a:lnSpc>
              <a:buSzPct val="45000"/>
              <a:buFont typeface="Wingdings" panose="05000000000000000000" pitchFamily="2" charset="2"/>
              <a:buNone/>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a:ea typeface="DejaVu Sans" charset="0"/>
                <a:cs typeface="DejaVu Sans" charset="0"/>
              </a:rPr>
              <a:t>We thus need:</a:t>
            </a:r>
          </a:p>
          <a:p>
            <a:pPr>
              <a:lnSpc>
                <a:spcPct val="100000"/>
              </a:lnSpc>
              <a:buSzPct val="45000"/>
              <a:buFont typeface="Wingdings" panose="05000000000000000000" pitchFamily="2" charset="2"/>
              <a:buNone/>
            </a:pPr>
            <a:r>
              <a:rPr lang="en-GB" altLang="en-US" sz="1633" dirty="0">
                <a:ea typeface="DejaVu Sans" charset="0"/>
                <a:cs typeface="DejaVu Sans" charset="0"/>
              </a:rPr>
              <a:t> </a:t>
            </a:r>
          </a:p>
          <a:p>
            <a:pPr lvl="2">
              <a:lnSpc>
                <a:spcPct val="100000"/>
              </a:lnSpc>
              <a:buSzPct val="45000"/>
              <a:buFont typeface="Wingdings" panose="05000000000000000000" pitchFamily="2" charset="2"/>
              <a:buChar char=""/>
            </a:pPr>
            <a:r>
              <a:rPr lang="en-GB" altLang="en-US" sz="1633" dirty="0">
                <a:solidFill>
                  <a:srgbClr val="800000"/>
                </a:solidFill>
                <a:ea typeface="DejaVu Sans" charset="0"/>
                <a:cs typeface="DejaVu Sans" charset="0"/>
              </a:rPr>
              <a:t>specific generating distributions</a:t>
            </a:r>
          </a:p>
          <a:p>
            <a:pPr lvl="2">
              <a:lnSpc>
                <a:spcPct val="100000"/>
              </a:lnSpc>
              <a:buSzPct val="45000"/>
              <a:buFont typeface="Wingdings" panose="05000000000000000000" pitchFamily="2" charset="2"/>
              <a:buNone/>
            </a:pPr>
            <a:endParaRPr lang="en-GB" altLang="en-US" sz="1633" dirty="0">
              <a:ea typeface="DejaVu Sans" charset="0"/>
              <a:cs typeface="DejaVu Sans" charset="0"/>
            </a:endParaRPr>
          </a:p>
          <a:p>
            <a:pPr lvl="2">
              <a:lnSpc>
                <a:spcPct val="100000"/>
              </a:lnSpc>
              <a:buSzPct val="45000"/>
              <a:buFont typeface="Wingdings" panose="05000000000000000000" pitchFamily="2" charset="2"/>
              <a:buChar char=""/>
            </a:pPr>
            <a:r>
              <a:rPr lang="en-GB" altLang="en-US" sz="1633" dirty="0">
                <a:solidFill>
                  <a:srgbClr val="800000"/>
                </a:solidFill>
                <a:ea typeface="DejaVu Sans" charset="0"/>
                <a:cs typeface="DejaVu Sans" charset="0"/>
              </a:rPr>
              <a:t>specific algorithms</a:t>
            </a:r>
            <a:r>
              <a:rPr lang="en-GB" altLang="en-US" sz="1633" dirty="0">
                <a:ea typeface="DejaVu Sans" charset="0"/>
                <a:cs typeface="DejaVu Sans" charset="0"/>
              </a:rPr>
              <a:t> performing well with these.</a:t>
            </a:r>
          </a:p>
        </p:txBody>
      </p:sp>
    </p:spTree>
    <p:extLst>
      <p:ext uri="{BB962C8B-B14F-4D97-AF65-F5344CB8AC3E}">
        <p14:creationId xmlns:p14="http://schemas.microsoft.com/office/powerpoint/2010/main" val="38010690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Regularization </a:t>
            </a:r>
          </a:p>
        </p:txBody>
      </p:sp>
      <p:sp>
        <p:nvSpPr>
          <p:cNvPr id="4098" name="Rectangle 2"/>
          <p:cNvSpPr>
            <a:spLocks noChangeArrowheads="1"/>
          </p:cNvSpPr>
          <p:nvPr/>
        </p:nvSpPr>
        <p:spPr bwMode="auto">
          <a:xfrm>
            <a:off x="2177349" y="1828992"/>
            <a:ext cx="8164218" cy="1474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dirty="0">
                <a:ea typeface="DejaVu Sans" charset="0"/>
                <a:cs typeface="DejaVu Sans" charset="0"/>
              </a:rPr>
              <a:t>Encodes preferences for a specific set of solutions in the hypothesis space over another, other costs being equal</a:t>
            </a:r>
          </a:p>
          <a:p>
            <a:pPr>
              <a:lnSpc>
                <a:spcPct val="100000"/>
              </a:lnSpc>
              <a:buSzPct val="45000"/>
              <a:buFont typeface="Wingdings" panose="05000000000000000000" pitchFamily="2" charset="2"/>
              <a:buNone/>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a:ea typeface="DejaVu Sans" charset="0"/>
                <a:cs typeface="DejaVu Sans" charset="0"/>
              </a:rPr>
              <a:t>Is intended to reduce generalization rather than training error</a:t>
            </a:r>
          </a:p>
          <a:p>
            <a:pPr>
              <a:lnSpc>
                <a:spcPct val="100000"/>
              </a:lnSpc>
              <a:buSzPct val="45000"/>
              <a:buFont typeface="Wingdings" panose="05000000000000000000" pitchFamily="2" charset="2"/>
              <a:buNone/>
            </a:pPr>
            <a:r>
              <a:rPr lang="en-GB" altLang="en-US" sz="1633" dirty="0">
                <a:ea typeface="DejaVu Sans" charset="0"/>
                <a:cs typeface="DejaVu Sans" charset="0"/>
              </a:rPr>
              <a:t> </a:t>
            </a:r>
          </a:p>
          <a:p>
            <a:pPr>
              <a:lnSpc>
                <a:spcPct val="100000"/>
              </a:lnSpc>
              <a:buSzPct val="45000"/>
              <a:buFont typeface="Wingdings" panose="05000000000000000000" pitchFamily="2" charset="2"/>
              <a:buChar char=""/>
            </a:pPr>
            <a:r>
              <a:rPr lang="en-GB" altLang="en-US" sz="1633" dirty="0">
                <a:ea typeface="DejaVu Sans" charset="0"/>
                <a:cs typeface="DejaVu Sans" charset="0"/>
              </a:rPr>
              <a:t>Example: preference for small-norm weights in a regression, aka </a:t>
            </a:r>
            <a:r>
              <a:rPr lang="en-GB" altLang="en-US" sz="1633" i="1" dirty="0">
                <a:ea typeface="DejaVu Sans" charset="0"/>
                <a:cs typeface="DejaVu Sans" charset="0"/>
              </a:rPr>
              <a:t>weight decay</a:t>
            </a:r>
            <a:r>
              <a:rPr lang="en-GB" altLang="en-US" sz="1633" dirty="0">
                <a:ea typeface="DejaVu Sans" charset="0"/>
                <a:cs typeface="DejaVu Sans" charset="0"/>
              </a:rPr>
              <a:t> </a:t>
            </a:r>
          </a:p>
        </p:txBody>
      </p:sp>
      <p:sp>
        <p:nvSpPr>
          <p:cNvPr id="4099" name="Rectangle 3"/>
          <p:cNvSpPr>
            <a:spLocks noChangeArrowheads="1"/>
          </p:cNvSpPr>
          <p:nvPr/>
        </p:nvSpPr>
        <p:spPr bwMode="auto">
          <a:xfrm>
            <a:off x="5917423" y="5302638"/>
            <a:ext cx="652388" cy="325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nvGrpSpPr>
          <p:cNvPr id="4100" name="Group 4"/>
          <p:cNvGrpSpPr>
            <a:grpSpLocks/>
          </p:cNvGrpSpPr>
          <p:nvPr/>
        </p:nvGrpSpPr>
        <p:grpSpPr bwMode="auto">
          <a:xfrm>
            <a:off x="3940094" y="4054027"/>
            <a:ext cx="3765996" cy="321153"/>
            <a:chOff x="1678" y="2815"/>
            <a:chExt cx="2615" cy="223"/>
          </a:xfrm>
        </p:grpSpPr>
        <p:sp>
          <p:nvSpPr>
            <p:cNvPr id="4101" name="Freeform 5"/>
            <p:cNvSpPr>
              <a:spLocks noChangeArrowheads="1"/>
            </p:cNvSpPr>
            <p:nvPr/>
          </p:nvSpPr>
          <p:spPr bwMode="auto">
            <a:xfrm>
              <a:off x="1678" y="2815"/>
              <a:ext cx="2615" cy="223"/>
            </a:xfrm>
            <a:custGeom>
              <a:avLst/>
              <a:gdLst>
                <a:gd name="T0" fmla="*/ 5768 w 11537"/>
                <a:gd name="T1" fmla="*/ 986 h 987"/>
                <a:gd name="T2" fmla="*/ 0 w 11537"/>
                <a:gd name="T3" fmla="*/ 986 h 987"/>
                <a:gd name="T4" fmla="*/ 0 w 11537"/>
                <a:gd name="T5" fmla="*/ 0 h 987"/>
                <a:gd name="T6" fmla="*/ 11536 w 11537"/>
                <a:gd name="T7" fmla="*/ 0 h 987"/>
                <a:gd name="T8" fmla="*/ 11536 w 11537"/>
                <a:gd name="T9" fmla="*/ 986 h 987"/>
                <a:gd name="T10" fmla="*/ 5768 w 11537"/>
                <a:gd name="T11" fmla="*/ 986 h 987"/>
              </a:gdLst>
              <a:ahLst/>
              <a:cxnLst>
                <a:cxn ang="0">
                  <a:pos x="T0" y="T1"/>
                </a:cxn>
                <a:cxn ang="0">
                  <a:pos x="T2" y="T3"/>
                </a:cxn>
                <a:cxn ang="0">
                  <a:pos x="T4" y="T5"/>
                </a:cxn>
                <a:cxn ang="0">
                  <a:pos x="T6" y="T7"/>
                </a:cxn>
                <a:cxn ang="0">
                  <a:pos x="T8" y="T9"/>
                </a:cxn>
                <a:cxn ang="0">
                  <a:pos x="T10" y="T11"/>
                </a:cxn>
              </a:cxnLst>
              <a:rect l="0" t="0" r="r" b="b"/>
              <a:pathLst>
                <a:path w="11537" h="987">
                  <a:moveTo>
                    <a:pt x="5768" y="986"/>
                  </a:moveTo>
                  <a:lnTo>
                    <a:pt x="0" y="986"/>
                  </a:lnTo>
                  <a:lnTo>
                    <a:pt x="0" y="0"/>
                  </a:lnTo>
                  <a:lnTo>
                    <a:pt x="11536" y="0"/>
                  </a:lnTo>
                  <a:lnTo>
                    <a:pt x="11536" y="986"/>
                  </a:lnTo>
                  <a:lnTo>
                    <a:pt x="5768" y="986"/>
                  </a:lnTo>
                </a:path>
              </a:pathLst>
            </a:custGeom>
            <a:solidFill>
              <a:srgbClr val="FFFFFF"/>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2" name="Freeform 6"/>
            <p:cNvSpPr>
              <a:spLocks noChangeArrowheads="1"/>
            </p:cNvSpPr>
            <p:nvPr/>
          </p:nvSpPr>
          <p:spPr bwMode="auto">
            <a:xfrm>
              <a:off x="1694" y="2830"/>
              <a:ext cx="126" cy="157"/>
            </a:xfrm>
            <a:custGeom>
              <a:avLst/>
              <a:gdLst>
                <a:gd name="T0" fmla="*/ 465 w 558"/>
                <a:gd name="T1" fmla="*/ 73 h 698"/>
                <a:gd name="T2" fmla="*/ 529 w 558"/>
                <a:gd name="T3" fmla="*/ 31 h 698"/>
                <a:gd name="T4" fmla="*/ 557 w 558"/>
                <a:gd name="T5" fmla="*/ 11 h 698"/>
                <a:gd name="T6" fmla="*/ 543 w 558"/>
                <a:gd name="T7" fmla="*/ 0 h 698"/>
                <a:gd name="T8" fmla="*/ 431 w 558"/>
                <a:gd name="T9" fmla="*/ 3 h 698"/>
                <a:gd name="T10" fmla="*/ 286 w 558"/>
                <a:gd name="T11" fmla="*/ 0 h 698"/>
                <a:gd name="T12" fmla="*/ 266 w 558"/>
                <a:gd name="T13" fmla="*/ 20 h 698"/>
                <a:gd name="T14" fmla="*/ 300 w 558"/>
                <a:gd name="T15" fmla="*/ 31 h 698"/>
                <a:gd name="T16" fmla="*/ 358 w 558"/>
                <a:gd name="T17" fmla="*/ 34 h 698"/>
                <a:gd name="T18" fmla="*/ 386 w 558"/>
                <a:gd name="T19" fmla="*/ 53 h 698"/>
                <a:gd name="T20" fmla="*/ 384 w 558"/>
                <a:gd name="T21" fmla="*/ 73 h 698"/>
                <a:gd name="T22" fmla="*/ 269 w 558"/>
                <a:gd name="T23" fmla="*/ 527 h 698"/>
                <a:gd name="T24" fmla="*/ 129 w 558"/>
                <a:gd name="T25" fmla="*/ 675 h 698"/>
                <a:gd name="T26" fmla="*/ 34 w 558"/>
                <a:gd name="T27" fmla="*/ 613 h 698"/>
                <a:gd name="T28" fmla="*/ 45 w 558"/>
                <a:gd name="T29" fmla="*/ 613 h 698"/>
                <a:gd name="T30" fmla="*/ 109 w 558"/>
                <a:gd name="T31" fmla="*/ 552 h 698"/>
                <a:gd name="T32" fmla="*/ 67 w 558"/>
                <a:gd name="T33" fmla="*/ 510 h 698"/>
                <a:gd name="T34" fmla="*/ 0 w 558"/>
                <a:gd name="T35" fmla="*/ 588 h 698"/>
                <a:gd name="T36" fmla="*/ 132 w 558"/>
                <a:gd name="T37" fmla="*/ 697 h 698"/>
                <a:gd name="T38" fmla="*/ 350 w 558"/>
                <a:gd name="T39" fmla="*/ 535 h 698"/>
                <a:gd name="T40" fmla="*/ 465 w 558"/>
                <a:gd name="T41" fmla="*/ 7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8" h="698">
                  <a:moveTo>
                    <a:pt x="465" y="73"/>
                  </a:moveTo>
                  <a:cubicBezTo>
                    <a:pt x="473" y="39"/>
                    <a:pt x="476" y="31"/>
                    <a:pt x="529" y="31"/>
                  </a:cubicBezTo>
                  <a:cubicBezTo>
                    <a:pt x="546" y="31"/>
                    <a:pt x="557" y="31"/>
                    <a:pt x="557" y="11"/>
                  </a:cubicBezTo>
                  <a:cubicBezTo>
                    <a:pt x="557" y="3"/>
                    <a:pt x="549" y="0"/>
                    <a:pt x="543" y="0"/>
                  </a:cubicBezTo>
                  <a:cubicBezTo>
                    <a:pt x="518" y="0"/>
                    <a:pt x="456" y="3"/>
                    <a:pt x="431" y="3"/>
                  </a:cubicBezTo>
                  <a:cubicBezTo>
                    <a:pt x="400" y="3"/>
                    <a:pt x="319" y="0"/>
                    <a:pt x="286" y="0"/>
                  </a:cubicBezTo>
                  <a:cubicBezTo>
                    <a:pt x="277" y="0"/>
                    <a:pt x="266" y="0"/>
                    <a:pt x="266" y="20"/>
                  </a:cubicBezTo>
                  <a:cubicBezTo>
                    <a:pt x="266" y="31"/>
                    <a:pt x="274" y="31"/>
                    <a:pt x="300" y="31"/>
                  </a:cubicBezTo>
                  <a:cubicBezTo>
                    <a:pt x="322" y="31"/>
                    <a:pt x="333" y="31"/>
                    <a:pt x="358" y="34"/>
                  </a:cubicBezTo>
                  <a:cubicBezTo>
                    <a:pt x="381" y="36"/>
                    <a:pt x="386" y="39"/>
                    <a:pt x="386" y="53"/>
                  </a:cubicBezTo>
                  <a:cubicBezTo>
                    <a:pt x="386" y="59"/>
                    <a:pt x="386" y="64"/>
                    <a:pt x="384" y="73"/>
                  </a:cubicBezTo>
                  <a:lnTo>
                    <a:pt x="269" y="527"/>
                  </a:lnTo>
                  <a:cubicBezTo>
                    <a:pt x="246" y="622"/>
                    <a:pt x="179" y="675"/>
                    <a:pt x="129" y="675"/>
                  </a:cubicBezTo>
                  <a:cubicBezTo>
                    <a:pt x="101" y="675"/>
                    <a:pt x="50" y="664"/>
                    <a:pt x="34" y="613"/>
                  </a:cubicBezTo>
                  <a:cubicBezTo>
                    <a:pt x="36" y="613"/>
                    <a:pt x="45" y="613"/>
                    <a:pt x="45" y="613"/>
                  </a:cubicBezTo>
                  <a:cubicBezTo>
                    <a:pt x="84" y="613"/>
                    <a:pt x="109" y="580"/>
                    <a:pt x="109" y="552"/>
                  </a:cubicBezTo>
                  <a:cubicBezTo>
                    <a:pt x="109" y="521"/>
                    <a:pt x="84" y="510"/>
                    <a:pt x="67" y="510"/>
                  </a:cubicBezTo>
                  <a:cubicBezTo>
                    <a:pt x="48" y="510"/>
                    <a:pt x="0" y="521"/>
                    <a:pt x="0" y="588"/>
                  </a:cubicBezTo>
                  <a:cubicBezTo>
                    <a:pt x="0" y="650"/>
                    <a:pt x="53" y="697"/>
                    <a:pt x="132" y="697"/>
                  </a:cubicBezTo>
                  <a:cubicBezTo>
                    <a:pt x="221" y="697"/>
                    <a:pt x="325" y="630"/>
                    <a:pt x="350" y="535"/>
                  </a:cubicBezTo>
                  <a:lnTo>
                    <a:pt x="465" y="7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3" name="Freeform 7"/>
            <p:cNvSpPr>
              <a:spLocks noChangeArrowheads="1"/>
            </p:cNvSpPr>
            <p:nvPr/>
          </p:nvSpPr>
          <p:spPr bwMode="auto">
            <a:xfrm>
              <a:off x="1845" y="2815"/>
              <a:ext cx="52" cy="223"/>
            </a:xfrm>
            <a:custGeom>
              <a:avLst/>
              <a:gdLst>
                <a:gd name="T0" fmla="*/ 232 w 233"/>
                <a:gd name="T1" fmla="*/ 978 h 987"/>
                <a:gd name="T2" fmla="*/ 213 w 233"/>
                <a:gd name="T3" fmla="*/ 955 h 987"/>
                <a:gd name="T4" fmla="*/ 59 w 233"/>
                <a:gd name="T5" fmla="*/ 493 h 987"/>
                <a:gd name="T6" fmla="*/ 218 w 233"/>
                <a:gd name="T7" fmla="*/ 28 h 987"/>
                <a:gd name="T8" fmla="*/ 232 w 233"/>
                <a:gd name="T9" fmla="*/ 11 h 987"/>
                <a:gd name="T10" fmla="*/ 221 w 233"/>
                <a:gd name="T11" fmla="*/ 0 h 987"/>
                <a:gd name="T12" fmla="*/ 62 w 233"/>
                <a:gd name="T13" fmla="*/ 193 h 987"/>
                <a:gd name="T14" fmla="*/ 0 w 233"/>
                <a:gd name="T15" fmla="*/ 493 h 987"/>
                <a:gd name="T16" fmla="*/ 64 w 233"/>
                <a:gd name="T17" fmla="*/ 801 h 987"/>
                <a:gd name="T18" fmla="*/ 221 w 233"/>
                <a:gd name="T19" fmla="*/ 986 h 987"/>
                <a:gd name="T20" fmla="*/ 232 w 233"/>
                <a:gd name="T21" fmla="*/ 978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978"/>
                  </a:moveTo>
                  <a:cubicBezTo>
                    <a:pt x="232" y="975"/>
                    <a:pt x="232" y="972"/>
                    <a:pt x="213" y="955"/>
                  </a:cubicBezTo>
                  <a:cubicBezTo>
                    <a:pt x="90" y="832"/>
                    <a:pt x="59" y="644"/>
                    <a:pt x="59" y="493"/>
                  </a:cubicBezTo>
                  <a:cubicBezTo>
                    <a:pt x="59" y="322"/>
                    <a:pt x="95" y="151"/>
                    <a:pt x="218" y="28"/>
                  </a:cubicBezTo>
                  <a:cubicBezTo>
                    <a:pt x="232" y="14"/>
                    <a:pt x="232" y="14"/>
                    <a:pt x="232" y="11"/>
                  </a:cubicBezTo>
                  <a:cubicBezTo>
                    <a:pt x="232" y="3"/>
                    <a:pt x="227" y="0"/>
                    <a:pt x="221" y="0"/>
                  </a:cubicBezTo>
                  <a:cubicBezTo>
                    <a:pt x="210" y="0"/>
                    <a:pt x="120" y="67"/>
                    <a:pt x="62" y="193"/>
                  </a:cubicBezTo>
                  <a:cubicBezTo>
                    <a:pt x="11" y="303"/>
                    <a:pt x="0" y="412"/>
                    <a:pt x="0" y="493"/>
                  </a:cubicBezTo>
                  <a:cubicBezTo>
                    <a:pt x="0" y="571"/>
                    <a:pt x="11" y="689"/>
                    <a:pt x="64" y="801"/>
                  </a:cubicBezTo>
                  <a:cubicBezTo>
                    <a:pt x="126" y="924"/>
                    <a:pt x="210" y="986"/>
                    <a:pt x="221" y="986"/>
                  </a:cubicBezTo>
                  <a:cubicBezTo>
                    <a:pt x="227" y="986"/>
                    <a:pt x="232" y="983"/>
                    <a:pt x="232" y="978"/>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4" name="Freeform 8"/>
            <p:cNvSpPr>
              <a:spLocks noChangeArrowheads="1"/>
            </p:cNvSpPr>
            <p:nvPr/>
          </p:nvSpPr>
          <p:spPr bwMode="auto">
            <a:xfrm>
              <a:off x="1916" y="2884"/>
              <a:ext cx="174" cy="100"/>
            </a:xfrm>
            <a:custGeom>
              <a:avLst/>
              <a:gdLst>
                <a:gd name="T0" fmla="*/ 703 w 771"/>
                <a:gd name="T1" fmla="*/ 67 h 444"/>
                <a:gd name="T2" fmla="*/ 770 w 771"/>
                <a:gd name="T3" fmla="*/ 48 h 444"/>
                <a:gd name="T4" fmla="*/ 770 w 771"/>
                <a:gd name="T5" fmla="*/ 0 h 444"/>
                <a:gd name="T6" fmla="*/ 694 w 771"/>
                <a:gd name="T7" fmla="*/ 3 h 444"/>
                <a:gd name="T8" fmla="*/ 599 w 771"/>
                <a:gd name="T9" fmla="*/ 0 h 444"/>
                <a:gd name="T10" fmla="*/ 599 w 771"/>
                <a:gd name="T11" fmla="*/ 48 h 444"/>
                <a:gd name="T12" fmla="*/ 658 w 771"/>
                <a:gd name="T13" fmla="*/ 59 h 444"/>
                <a:gd name="T14" fmla="*/ 652 w 771"/>
                <a:gd name="T15" fmla="*/ 70 h 444"/>
                <a:gd name="T16" fmla="*/ 549 w 771"/>
                <a:gd name="T17" fmla="*/ 325 h 444"/>
                <a:gd name="T18" fmla="*/ 437 w 771"/>
                <a:gd name="T19" fmla="*/ 48 h 444"/>
                <a:gd name="T20" fmla="*/ 493 w 771"/>
                <a:gd name="T21" fmla="*/ 48 h 444"/>
                <a:gd name="T22" fmla="*/ 493 w 771"/>
                <a:gd name="T23" fmla="*/ 0 h 444"/>
                <a:gd name="T24" fmla="*/ 378 w 771"/>
                <a:gd name="T25" fmla="*/ 3 h 444"/>
                <a:gd name="T26" fmla="*/ 280 w 771"/>
                <a:gd name="T27" fmla="*/ 0 h 444"/>
                <a:gd name="T28" fmla="*/ 280 w 771"/>
                <a:gd name="T29" fmla="*/ 48 h 444"/>
                <a:gd name="T30" fmla="*/ 339 w 771"/>
                <a:gd name="T31" fmla="*/ 48 h 444"/>
                <a:gd name="T32" fmla="*/ 358 w 771"/>
                <a:gd name="T33" fmla="*/ 98 h 444"/>
                <a:gd name="T34" fmla="*/ 356 w 771"/>
                <a:gd name="T35" fmla="*/ 112 h 444"/>
                <a:gd name="T36" fmla="*/ 277 w 771"/>
                <a:gd name="T37" fmla="*/ 303 h 444"/>
                <a:gd name="T38" fmla="*/ 174 w 771"/>
                <a:gd name="T39" fmla="*/ 48 h 444"/>
                <a:gd name="T40" fmla="*/ 230 w 771"/>
                <a:gd name="T41" fmla="*/ 48 h 444"/>
                <a:gd name="T42" fmla="*/ 230 w 771"/>
                <a:gd name="T43" fmla="*/ 0 h 444"/>
                <a:gd name="T44" fmla="*/ 106 w 771"/>
                <a:gd name="T45" fmla="*/ 3 h 444"/>
                <a:gd name="T46" fmla="*/ 0 w 771"/>
                <a:gd name="T47" fmla="*/ 0 h 444"/>
                <a:gd name="T48" fmla="*/ 0 w 771"/>
                <a:gd name="T49" fmla="*/ 48 h 444"/>
                <a:gd name="T50" fmla="*/ 59 w 771"/>
                <a:gd name="T51" fmla="*/ 48 h 444"/>
                <a:gd name="T52" fmla="*/ 210 w 771"/>
                <a:gd name="T53" fmla="*/ 417 h 444"/>
                <a:gd name="T54" fmla="*/ 244 w 771"/>
                <a:gd name="T55" fmla="*/ 443 h 444"/>
                <a:gd name="T56" fmla="*/ 280 w 771"/>
                <a:gd name="T57" fmla="*/ 417 h 444"/>
                <a:gd name="T58" fmla="*/ 386 w 771"/>
                <a:gd name="T59" fmla="*/ 160 h 444"/>
                <a:gd name="T60" fmla="*/ 490 w 771"/>
                <a:gd name="T61" fmla="*/ 417 h 444"/>
                <a:gd name="T62" fmla="*/ 526 w 771"/>
                <a:gd name="T63" fmla="*/ 443 h 444"/>
                <a:gd name="T64" fmla="*/ 560 w 771"/>
                <a:gd name="T65" fmla="*/ 417 h 444"/>
                <a:gd name="T66" fmla="*/ 703 w 771"/>
                <a:gd name="T67" fmla="*/ 6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1" h="444">
                  <a:moveTo>
                    <a:pt x="703" y="67"/>
                  </a:moveTo>
                  <a:cubicBezTo>
                    <a:pt x="708" y="53"/>
                    <a:pt x="711" y="48"/>
                    <a:pt x="770" y="48"/>
                  </a:cubicBezTo>
                  <a:lnTo>
                    <a:pt x="770" y="0"/>
                  </a:lnTo>
                  <a:cubicBezTo>
                    <a:pt x="748" y="3"/>
                    <a:pt x="717" y="3"/>
                    <a:pt x="694" y="3"/>
                  </a:cubicBezTo>
                  <a:cubicBezTo>
                    <a:pt x="666" y="3"/>
                    <a:pt x="622" y="0"/>
                    <a:pt x="599" y="0"/>
                  </a:cubicBezTo>
                  <a:lnTo>
                    <a:pt x="599" y="48"/>
                  </a:lnTo>
                  <a:cubicBezTo>
                    <a:pt x="608" y="48"/>
                    <a:pt x="658" y="48"/>
                    <a:pt x="658" y="59"/>
                  </a:cubicBezTo>
                  <a:cubicBezTo>
                    <a:pt x="658" y="62"/>
                    <a:pt x="655" y="67"/>
                    <a:pt x="652" y="70"/>
                  </a:cubicBezTo>
                  <a:lnTo>
                    <a:pt x="549" y="325"/>
                  </a:lnTo>
                  <a:lnTo>
                    <a:pt x="437" y="48"/>
                  </a:lnTo>
                  <a:lnTo>
                    <a:pt x="493" y="48"/>
                  </a:lnTo>
                  <a:lnTo>
                    <a:pt x="493" y="0"/>
                  </a:lnTo>
                  <a:cubicBezTo>
                    <a:pt x="459" y="0"/>
                    <a:pt x="409" y="3"/>
                    <a:pt x="378" y="3"/>
                  </a:cubicBezTo>
                  <a:cubicBezTo>
                    <a:pt x="339" y="3"/>
                    <a:pt x="297" y="0"/>
                    <a:pt x="280" y="0"/>
                  </a:cubicBezTo>
                  <a:lnTo>
                    <a:pt x="280" y="48"/>
                  </a:lnTo>
                  <a:lnTo>
                    <a:pt x="339" y="48"/>
                  </a:lnTo>
                  <a:cubicBezTo>
                    <a:pt x="358" y="95"/>
                    <a:pt x="358" y="98"/>
                    <a:pt x="358" y="98"/>
                  </a:cubicBezTo>
                  <a:cubicBezTo>
                    <a:pt x="358" y="104"/>
                    <a:pt x="356" y="109"/>
                    <a:pt x="356" y="112"/>
                  </a:cubicBezTo>
                  <a:lnTo>
                    <a:pt x="277" y="303"/>
                  </a:lnTo>
                  <a:lnTo>
                    <a:pt x="174" y="48"/>
                  </a:lnTo>
                  <a:lnTo>
                    <a:pt x="230" y="48"/>
                  </a:lnTo>
                  <a:lnTo>
                    <a:pt x="230" y="0"/>
                  </a:lnTo>
                  <a:cubicBezTo>
                    <a:pt x="188" y="3"/>
                    <a:pt x="148" y="3"/>
                    <a:pt x="106" y="3"/>
                  </a:cubicBezTo>
                  <a:cubicBezTo>
                    <a:pt x="78" y="3"/>
                    <a:pt x="34" y="0"/>
                    <a:pt x="0" y="0"/>
                  </a:cubicBezTo>
                  <a:lnTo>
                    <a:pt x="0" y="48"/>
                  </a:lnTo>
                  <a:lnTo>
                    <a:pt x="59" y="48"/>
                  </a:lnTo>
                  <a:lnTo>
                    <a:pt x="210" y="417"/>
                  </a:lnTo>
                  <a:cubicBezTo>
                    <a:pt x="216" y="434"/>
                    <a:pt x="221" y="443"/>
                    <a:pt x="244" y="443"/>
                  </a:cubicBezTo>
                  <a:cubicBezTo>
                    <a:pt x="269" y="443"/>
                    <a:pt x="274" y="434"/>
                    <a:pt x="280" y="417"/>
                  </a:cubicBezTo>
                  <a:lnTo>
                    <a:pt x="386" y="160"/>
                  </a:lnTo>
                  <a:lnTo>
                    <a:pt x="490" y="417"/>
                  </a:lnTo>
                  <a:cubicBezTo>
                    <a:pt x="496" y="434"/>
                    <a:pt x="501" y="443"/>
                    <a:pt x="526" y="443"/>
                  </a:cubicBezTo>
                  <a:cubicBezTo>
                    <a:pt x="549" y="443"/>
                    <a:pt x="554" y="434"/>
                    <a:pt x="560" y="417"/>
                  </a:cubicBezTo>
                  <a:lnTo>
                    <a:pt x="703" y="67"/>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5" name="Freeform 9"/>
            <p:cNvSpPr>
              <a:spLocks noChangeArrowheads="1"/>
            </p:cNvSpPr>
            <p:nvPr/>
          </p:nvSpPr>
          <p:spPr bwMode="auto">
            <a:xfrm>
              <a:off x="2112" y="2815"/>
              <a:ext cx="52" cy="223"/>
            </a:xfrm>
            <a:custGeom>
              <a:avLst/>
              <a:gdLst>
                <a:gd name="T0" fmla="*/ 232 w 233"/>
                <a:gd name="T1" fmla="*/ 493 h 987"/>
                <a:gd name="T2" fmla="*/ 165 w 233"/>
                <a:gd name="T3" fmla="*/ 185 h 987"/>
                <a:gd name="T4" fmla="*/ 11 w 233"/>
                <a:gd name="T5" fmla="*/ 0 h 987"/>
                <a:gd name="T6" fmla="*/ 0 w 233"/>
                <a:gd name="T7" fmla="*/ 11 h 987"/>
                <a:gd name="T8" fmla="*/ 20 w 233"/>
                <a:gd name="T9" fmla="*/ 34 h 987"/>
                <a:gd name="T10" fmla="*/ 174 w 233"/>
                <a:gd name="T11" fmla="*/ 493 h 987"/>
                <a:gd name="T12" fmla="*/ 14 w 233"/>
                <a:gd name="T13" fmla="*/ 961 h 987"/>
                <a:gd name="T14" fmla="*/ 0 w 233"/>
                <a:gd name="T15" fmla="*/ 978 h 987"/>
                <a:gd name="T16" fmla="*/ 11 w 233"/>
                <a:gd name="T17" fmla="*/ 986 h 987"/>
                <a:gd name="T18" fmla="*/ 168 w 233"/>
                <a:gd name="T19" fmla="*/ 796 h 987"/>
                <a:gd name="T20" fmla="*/ 232 w 233"/>
                <a:gd name="T21" fmla="*/ 49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987">
                  <a:moveTo>
                    <a:pt x="232" y="493"/>
                  </a:moveTo>
                  <a:cubicBezTo>
                    <a:pt x="232" y="417"/>
                    <a:pt x="221" y="297"/>
                    <a:pt x="165" y="185"/>
                  </a:cubicBezTo>
                  <a:cubicBezTo>
                    <a:pt x="106" y="64"/>
                    <a:pt x="20" y="0"/>
                    <a:pt x="11" y="0"/>
                  </a:cubicBezTo>
                  <a:cubicBezTo>
                    <a:pt x="3" y="0"/>
                    <a:pt x="0" y="3"/>
                    <a:pt x="0" y="11"/>
                  </a:cubicBezTo>
                  <a:cubicBezTo>
                    <a:pt x="0" y="14"/>
                    <a:pt x="0" y="14"/>
                    <a:pt x="20" y="34"/>
                  </a:cubicBezTo>
                  <a:cubicBezTo>
                    <a:pt x="118" y="132"/>
                    <a:pt x="174" y="289"/>
                    <a:pt x="174" y="493"/>
                  </a:cubicBezTo>
                  <a:cubicBezTo>
                    <a:pt x="174" y="664"/>
                    <a:pt x="137" y="838"/>
                    <a:pt x="14" y="961"/>
                  </a:cubicBezTo>
                  <a:cubicBezTo>
                    <a:pt x="0" y="972"/>
                    <a:pt x="0" y="975"/>
                    <a:pt x="0" y="978"/>
                  </a:cubicBezTo>
                  <a:cubicBezTo>
                    <a:pt x="0" y="983"/>
                    <a:pt x="3" y="986"/>
                    <a:pt x="11" y="986"/>
                  </a:cubicBezTo>
                  <a:cubicBezTo>
                    <a:pt x="20" y="986"/>
                    <a:pt x="109" y="919"/>
                    <a:pt x="168" y="796"/>
                  </a:cubicBezTo>
                  <a:cubicBezTo>
                    <a:pt x="218" y="686"/>
                    <a:pt x="232" y="577"/>
                    <a:pt x="232" y="493"/>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6" name="Freeform 10"/>
            <p:cNvSpPr>
              <a:spLocks noChangeArrowheads="1"/>
            </p:cNvSpPr>
            <p:nvPr/>
          </p:nvSpPr>
          <p:spPr bwMode="auto">
            <a:xfrm>
              <a:off x="2260" y="2901"/>
              <a:ext cx="148" cy="52"/>
            </a:xfrm>
            <a:custGeom>
              <a:avLst/>
              <a:gdLst>
                <a:gd name="T0" fmla="*/ 624 w 659"/>
                <a:gd name="T1" fmla="*/ 39 h 233"/>
                <a:gd name="T2" fmla="*/ 658 w 659"/>
                <a:gd name="T3" fmla="*/ 20 h 233"/>
                <a:gd name="T4" fmla="*/ 624 w 659"/>
                <a:gd name="T5" fmla="*/ 0 h 233"/>
                <a:gd name="T6" fmla="*/ 34 w 659"/>
                <a:gd name="T7" fmla="*/ 0 h 233"/>
                <a:gd name="T8" fmla="*/ 0 w 659"/>
                <a:gd name="T9" fmla="*/ 20 h 233"/>
                <a:gd name="T10" fmla="*/ 34 w 659"/>
                <a:gd name="T11" fmla="*/ 39 h 233"/>
                <a:gd name="T12" fmla="*/ 624 w 659"/>
                <a:gd name="T13" fmla="*/ 39 h 233"/>
                <a:gd name="T14" fmla="*/ 624 w 659"/>
                <a:gd name="T15" fmla="*/ 232 h 233"/>
                <a:gd name="T16" fmla="*/ 658 w 659"/>
                <a:gd name="T17" fmla="*/ 213 h 233"/>
                <a:gd name="T18" fmla="*/ 624 w 659"/>
                <a:gd name="T19" fmla="*/ 193 h 233"/>
                <a:gd name="T20" fmla="*/ 34 w 659"/>
                <a:gd name="T21" fmla="*/ 193 h 233"/>
                <a:gd name="T22" fmla="*/ 0 w 659"/>
                <a:gd name="T23" fmla="*/ 213 h 233"/>
                <a:gd name="T24" fmla="*/ 34 w 659"/>
                <a:gd name="T25" fmla="*/ 232 h 233"/>
                <a:gd name="T26" fmla="*/ 624 w 659"/>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9" h="233">
                  <a:moveTo>
                    <a:pt x="624" y="39"/>
                  </a:moveTo>
                  <a:cubicBezTo>
                    <a:pt x="638" y="39"/>
                    <a:pt x="658" y="39"/>
                    <a:pt x="658" y="20"/>
                  </a:cubicBezTo>
                  <a:cubicBezTo>
                    <a:pt x="658" y="0"/>
                    <a:pt x="638" y="0"/>
                    <a:pt x="624" y="0"/>
                  </a:cubicBezTo>
                  <a:lnTo>
                    <a:pt x="34" y="0"/>
                  </a:lnTo>
                  <a:cubicBezTo>
                    <a:pt x="20" y="0"/>
                    <a:pt x="0" y="0"/>
                    <a:pt x="0" y="20"/>
                  </a:cubicBezTo>
                  <a:cubicBezTo>
                    <a:pt x="0" y="39"/>
                    <a:pt x="20" y="39"/>
                    <a:pt x="34" y="39"/>
                  </a:cubicBezTo>
                  <a:lnTo>
                    <a:pt x="624" y="39"/>
                  </a:lnTo>
                  <a:close/>
                  <a:moveTo>
                    <a:pt x="624" y="232"/>
                  </a:moveTo>
                  <a:cubicBezTo>
                    <a:pt x="638" y="232"/>
                    <a:pt x="658" y="232"/>
                    <a:pt x="658" y="213"/>
                  </a:cubicBezTo>
                  <a:cubicBezTo>
                    <a:pt x="658" y="193"/>
                    <a:pt x="638" y="193"/>
                    <a:pt x="624" y="193"/>
                  </a:cubicBezTo>
                  <a:lnTo>
                    <a:pt x="34" y="193"/>
                  </a:lnTo>
                  <a:cubicBezTo>
                    <a:pt x="20" y="193"/>
                    <a:pt x="0" y="193"/>
                    <a:pt x="0" y="213"/>
                  </a:cubicBezTo>
                  <a:cubicBezTo>
                    <a:pt x="0" y="232"/>
                    <a:pt x="20" y="232"/>
                    <a:pt x="34" y="232"/>
                  </a:cubicBezTo>
                  <a:lnTo>
                    <a:pt x="624" y="232"/>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7" name="Freeform 11"/>
            <p:cNvSpPr>
              <a:spLocks noChangeArrowheads="1"/>
            </p:cNvSpPr>
            <p:nvPr/>
          </p:nvSpPr>
          <p:spPr bwMode="auto">
            <a:xfrm>
              <a:off x="2492" y="2830"/>
              <a:ext cx="188" cy="152"/>
            </a:xfrm>
            <a:custGeom>
              <a:avLst/>
              <a:gdLst>
                <a:gd name="T0" fmla="*/ 202 w 833"/>
                <a:gd name="T1" fmla="*/ 22 h 676"/>
                <a:gd name="T2" fmla="*/ 168 w 833"/>
                <a:gd name="T3" fmla="*/ 0 h 676"/>
                <a:gd name="T4" fmla="*/ 0 w 833"/>
                <a:gd name="T5" fmla="*/ 0 h 676"/>
                <a:gd name="T6" fmla="*/ 0 w 833"/>
                <a:gd name="T7" fmla="*/ 31 h 676"/>
                <a:gd name="T8" fmla="*/ 22 w 833"/>
                <a:gd name="T9" fmla="*/ 31 h 676"/>
                <a:gd name="T10" fmla="*/ 101 w 833"/>
                <a:gd name="T11" fmla="*/ 78 h 676"/>
                <a:gd name="T12" fmla="*/ 101 w 833"/>
                <a:gd name="T13" fmla="*/ 571 h 676"/>
                <a:gd name="T14" fmla="*/ 0 w 833"/>
                <a:gd name="T15" fmla="*/ 644 h 676"/>
                <a:gd name="T16" fmla="*/ 0 w 833"/>
                <a:gd name="T17" fmla="*/ 675 h 676"/>
                <a:gd name="T18" fmla="*/ 115 w 833"/>
                <a:gd name="T19" fmla="*/ 672 h 676"/>
                <a:gd name="T20" fmla="*/ 232 w 833"/>
                <a:gd name="T21" fmla="*/ 675 h 676"/>
                <a:gd name="T22" fmla="*/ 232 w 833"/>
                <a:gd name="T23" fmla="*/ 644 h 676"/>
                <a:gd name="T24" fmla="*/ 129 w 833"/>
                <a:gd name="T25" fmla="*/ 571 h 676"/>
                <a:gd name="T26" fmla="*/ 129 w 833"/>
                <a:gd name="T27" fmla="*/ 39 h 676"/>
                <a:gd name="T28" fmla="*/ 132 w 833"/>
                <a:gd name="T29" fmla="*/ 39 h 676"/>
                <a:gd name="T30" fmla="*/ 370 w 833"/>
                <a:gd name="T31" fmla="*/ 653 h 676"/>
                <a:gd name="T32" fmla="*/ 389 w 833"/>
                <a:gd name="T33" fmla="*/ 675 h 676"/>
                <a:gd name="T34" fmla="*/ 406 w 833"/>
                <a:gd name="T35" fmla="*/ 655 h 676"/>
                <a:gd name="T36" fmla="*/ 650 w 833"/>
                <a:gd name="T37" fmla="*/ 31 h 676"/>
                <a:gd name="T38" fmla="*/ 650 w 833"/>
                <a:gd name="T39" fmla="*/ 599 h 676"/>
                <a:gd name="T40" fmla="*/ 571 w 833"/>
                <a:gd name="T41" fmla="*/ 644 h 676"/>
                <a:gd name="T42" fmla="*/ 549 w 833"/>
                <a:gd name="T43" fmla="*/ 644 h 676"/>
                <a:gd name="T44" fmla="*/ 549 w 833"/>
                <a:gd name="T45" fmla="*/ 675 h 676"/>
                <a:gd name="T46" fmla="*/ 692 w 833"/>
                <a:gd name="T47" fmla="*/ 672 h 676"/>
                <a:gd name="T48" fmla="*/ 832 w 833"/>
                <a:gd name="T49" fmla="*/ 675 h 676"/>
                <a:gd name="T50" fmla="*/ 832 w 833"/>
                <a:gd name="T51" fmla="*/ 644 h 676"/>
                <a:gd name="T52" fmla="*/ 806 w 833"/>
                <a:gd name="T53" fmla="*/ 644 h 676"/>
                <a:gd name="T54" fmla="*/ 731 w 833"/>
                <a:gd name="T55" fmla="*/ 599 h 676"/>
                <a:gd name="T56" fmla="*/ 731 w 833"/>
                <a:gd name="T57" fmla="*/ 78 h 676"/>
                <a:gd name="T58" fmla="*/ 806 w 833"/>
                <a:gd name="T59" fmla="*/ 31 h 676"/>
                <a:gd name="T60" fmla="*/ 832 w 833"/>
                <a:gd name="T61" fmla="*/ 31 h 676"/>
                <a:gd name="T62" fmla="*/ 832 w 833"/>
                <a:gd name="T63" fmla="*/ 0 h 676"/>
                <a:gd name="T64" fmla="*/ 664 w 833"/>
                <a:gd name="T65" fmla="*/ 0 h 676"/>
                <a:gd name="T66" fmla="*/ 633 w 833"/>
                <a:gd name="T67" fmla="*/ 20 h 676"/>
                <a:gd name="T68" fmla="*/ 414 w 833"/>
                <a:gd name="T69" fmla="*/ 574 h 676"/>
                <a:gd name="T70" fmla="*/ 202 w 833"/>
                <a:gd name="T71" fmla="*/ 2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3" h="676">
                  <a:moveTo>
                    <a:pt x="202" y="22"/>
                  </a:moveTo>
                  <a:cubicBezTo>
                    <a:pt x="193" y="0"/>
                    <a:pt x="190" y="0"/>
                    <a:pt x="168" y="0"/>
                  </a:cubicBezTo>
                  <a:lnTo>
                    <a:pt x="0" y="0"/>
                  </a:lnTo>
                  <a:lnTo>
                    <a:pt x="0" y="31"/>
                  </a:lnTo>
                  <a:lnTo>
                    <a:pt x="22" y="31"/>
                  </a:lnTo>
                  <a:cubicBezTo>
                    <a:pt x="101" y="31"/>
                    <a:pt x="101" y="42"/>
                    <a:pt x="101" y="78"/>
                  </a:cubicBezTo>
                  <a:lnTo>
                    <a:pt x="101" y="571"/>
                  </a:lnTo>
                  <a:cubicBezTo>
                    <a:pt x="101" y="599"/>
                    <a:pt x="101" y="644"/>
                    <a:pt x="0" y="644"/>
                  </a:cubicBezTo>
                  <a:lnTo>
                    <a:pt x="0" y="675"/>
                  </a:lnTo>
                  <a:cubicBezTo>
                    <a:pt x="34" y="675"/>
                    <a:pt x="84" y="672"/>
                    <a:pt x="115" y="672"/>
                  </a:cubicBezTo>
                  <a:cubicBezTo>
                    <a:pt x="148" y="672"/>
                    <a:pt x="196" y="675"/>
                    <a:pt x="232" y="675"/>
                  </a:cubicBezTo>
                  <a:lnTo>
                    <a:pt x="232" y="644"/>
                  </a:lnTo>
                  <a:cubicBezTo>
                    <a:pt x="129" y="644"/>
                    <a:pt x="129" y="599"/>
                    <a:pt x="129" y="571"/>
                  </a:cubicBezTo>
                  <a:lnTo>
                    <a:pt x="129" y="39"/>
                  </a:lnTo>
                  <a:lnTo>
                    <a:pt x="132" y="39"/>
                  </a:lnTo>
                  <a:lnTo>
                    <a:pt x="370" y="653"/>
                  </a:lnTo>
                  <a:cubicBezTo>
                    <a:pt x="372" y="667"/>
                    <a:pt x="378" y="675"/>
                    <a:pt x="389" y="675"/>
                  </a:cubicBezTo>
                  <a:cubicBezTo>
                    <a:pt x="398" y="675"/>
                    <a:pt x="403" y="667"/>
                    <a:pt x="406" y="655"/>
                  </a:cubicBezTo>
                  <a:lnTo>
                    <a:pt x="650" y="31"/>
                  </a:lnTo>
                  <a:lnTo>
                    <a:pt x="650" y="599"/>
                  </a:lnTo>
                  <a:cubicBezTo>
                    <a:pt x="650" y="633"/>
                    <a:pt x="647" y="644"/>
                    <a:pt x="571" y="644"/>
                  </a:cubicBezTo>
                  <a:lnTo>
                    <a:pt x="549" y="644"/>
                  </a:lnTo>
                  <a:lnTo>
                    <a:pt x="549" y="675"/>
                  </a:lnTo>
                  <a:cubicBezTo>
                    <a:pt x="585" y="672"/>
                    <a:pt x="652" y="672"/>
                    <a:pt x="692" y="672"/>
                  </a:cubicBezTo>
                  <a:cubicBezTo>
                    <a:pt x="728" y="672"/>
                    <a:pt x="795" y="672"/>
                    <a:pt x="832" y="675"/>
                  </a:cubicBezTo>
                  <a:lnTo>
                    <a:pt x="832" y="644"/>
                  </a:lnTo>
                  <a:lnTo>
                    <a:pt x="806" y="644"/>
                  </a:lnTo>
                  <a:cubicBezTo>
                    <a:pt x="731" y="644"/>
                    <a:pt x="731" y="633"/>
                    <a:pt x="731" y="599"/>
                  </a:cubicBezTo>
                  <a:lnTo>
                    <a:pt x="731" y="78"/>
                  </a:lnTo>
                  <a:cubicBezTo>
                    <a:pt x="731" y="42"/>
                    <a:pt x="731" y="31"/>
                    <a:pt x="806" y="31"/>
                  </a:cubicBezTo>
                  <a:lnTo>
                    <a:pt x="832" y="31"/>
                  </a:lnTo>
                  <a:lnTo>
                    <a:pt x="832" y="0"/>
                  </a:lnTo>
                  <a:lnTo>
                    <a:pt x="664" y="0"/>
                  </a:lnTo>
                  <a:cubicBezTo>
                    <a:pt x="638" y="0"/>
                    <a:pt x="638" y="0"/>
                    <a:pt x="633" y="20"/>
                  </a:cubicBezTo>
                  <a:lnTo>
                    <a:pt x="414" y="574"/>
                  </a:lnTo>
                  <a:lnTo>
                    <a:pt x="202" y="22"/>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8" name="Freeform 12"/>
            <p:cNvSpPr>
              <a:spLocks noChangeArrowheads="1"/>
            </p:cNvSpPr>
            <p:nvPr/>
          </p:nvSpPr>
          <p:spPr bwMode="auto">
            <a:xfrm>
              <a:off x="2700" y="2825"/>
              <a:ext cx="99" cy="163"/>
            </a:xfrm>
            <a:custGeom>
              <a:avLst/>
              <a:gdLst>
                <a:gd name="T0" fmla="*/ 291 w 441"/>
                <a:gd name="T1" fmla="*/ 314 h 721"/>
                <a:gd name="T2" fmla="*/ 162 w 441"/>
                <a:gd name="T3" fmla="*/ 283 h 721"/>
                <a:gd name="T4" fmla="*/ 64 w 441"/>
                <a:gd name="T5" fmla="*/ 157 h 721"/>
                <a:gd name="T6" fmla="*/ 193 w 441"/>
                <a:gd name="T7" fmla="*/ 28 h 721"/>
                <a:gd name="T8" fmla="*/ 386 w 441"/>
                <a:gd name="T9" fmla="*/ 235 h 721"/>
                <a:gd name="T10" fmla="*/ 400 w 441"/>
                <a:gd name="T11" fmla="*/ 247 h 721"/>
                <a:gd name="T12" fmla="*/ 412 w 441"/>
                <a:gd name="T13" fmla="*/ 221 h 721"/>
                <a:gd name="T14" fmla="*/ 412 w 441"/>
                <a:gd name="T15" fmla="*/ 22 h 721"/>
                <a:gd name="T16" fmla="*/ 400 w 441"/>
                <a:gd name="T17" fmla="*/ 0 h 721"/>
                <a:gd name="T18" fmla="*/ 386 w 441"/>
                <a:gd name="T19" fmla="*/ 14 h 721"/>
                <a:gd name="T20" fmla="*/ 353 w 441"/>
                <a:gd name="T21" fmla="*/ 70 h 721"/>
                <a:gd name="T22" fmla="*/ 193 w 441"/>
                <a:gd name="T23" fmla="*/ 0 h 721"/>
                <a:gd name="T24" fmla="*/ 0 w 441"/>
                <a:gd name="T25" fmla="*/ 190 h 721"/>
                <a:gd name="T26" fmla="*/ 129 w 441"/>
                <a:gd name="T27" fmla="*/ 373 h 721"/>
                <a:gd name="T28" fmla="*/ 260 w 441"/>
                <a:gd name="T29" fmla="*/ 406 h 721"/>
                <a:gd name="T30" fmla="*/ 344 w 441"/>
                <a:gd name="T31" fmla="*/ 457 h 721"/>
                <a:gd name="T32" fmla="*/ 375 w 441"/>
                <a:gd name="T33" fmla="*/ 546 h 721"/>
                <a:gd name="T34" fmla="*/ 244 w 441"/>
                <a:gd name="T35" fmla="*/ 689 h 721"/>
                <a:gd name="T36" fmla="*/ 87 w 441"/>
                <a:gd name="T37" fmla="*/ 636 h 721"/>
                <a:gd name="T38" fmla="*/ 25 w 441"/>
                <a:gd name="T39" fmla="*/ 482 h 721"/>
                <a:gd name="T40" fmla="*/ 14 w 441"/>
                <a:gd name="T41" fmla="*/ 473 h 721"/>
                <a:gd name="T42" fmla="*/ 0 w 441"/>
                <a:gd name="T43" fmla="*/ 496 h 721"/>
                <a:gd name="T44" fmla="*/ 0 w 441"/>
                <a:gd name="T45" fmla="*/ 695 h 721"/>
                <a:gd name="T46" fmla="*/ 11 w 441"/>
                <a:gd name="T47" fmla="*/ 720 h 721"/>
                <a:gd name="T48" fmla="*/ 25 w 441"/>
                <a:gd name="T49" fmla="*/ 706 h 721"/>
                <a:gd name="T50" fmla="*/ 62 w 441"/>
                <a:gd name="T51" fmla="*/ 650 h 721"/>
                <a:gd name="T52" fmla="*/ 244 w 441"/>
                <a:gd name="T53" fmla="*/ 720 h 721"/>
                <a:gd name="T54" fmla="*/ 440 w 441"/>
                <a:gd name="T55" fmla="*/ 513 h 721"/>
                <a:gd name="T56" fmla="*/ 291 w 441"/>
                <a:gd name="T57" fmla="*/ 314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1" h="721">
                  <a:moveTo>
                    <a:pt x="291" y="314"/>
                  </a:moveTo>
                  <a:lnTo>
                    <a:pt x="162" y="283"/>
                  </a:lnTo>
                  <a:cubicBezTo>
                    <a:pt x="101" y="269"/>
                    <a:pt x="64" y="216"/>
                    <a:pt x="64" y="157"/>
                  </a:cubicBezTo>
                  <a:cubicBezTo>
                    <a:pt x="64" y="87"/>
                    <a:pt x="118" y="28"/>
                    <a:pt x="193" y="28"/>
                  </a:cubicBezTo>
                  <a:cubicBezTo>
                    <a:pt x="358" y="28"/>
                    <a:pt x="381" y="190"/>
                    <a:pt x="386" y="235"/>
                  </a:cubicBezTo>
                  <a:cubicBezTo>
                    <a:pt x="389" y="241"/>
                    <a:pt x="389" y="247"/>
                    <a:pt x="400" y="247"/>
                  </a:cubicBezTo>
                  <a:cubicBezTo>
                    <a:pt x="412" y="247"/>
                    <a:pt x="412" y="241"/>
                    <a:pt x="412" y="221"/>
                  </a:cubicBezTo>
                  <a:lnTo>
                    <a:pt x="412" y="22"/>
                  </a:lnTo>
                  <a:cubicBezTo>
                    <a:pt x="412" y="6"/>
                    <a:pt x="412" y="0"/>
                    <a:pt x="400" y="0"/>
                  </a:cubicBezTo>
                  <a:cubicBezTo>
                    <a:pt x="395" y="0"/>
                    <a:pt x="392" y="0"/>
                    <a:pt x="386" y="14"/>
                  </a:cubicBezTo>
                  <a:lnTo>
                    <a:pt x="353" y="70"/>
                  </a:lnTo>
                  <a:cubicBezTo>
                    <a:pt x="322" y="39"/>
                    <a:pt x="280" y="0"/>
                    <a:pt x="193" y="0"/>
                  </a:cubicBezTo>
                  <a:cubicBezTo>
                    <a:pt x="84" y="0"/>
                    <a:pt x="0" y="87"/>
                    <a:pt x="0" y="190"/>
                  </a:cubicBezTo>
                  <a:cubicBezTo>
                    <a:pt x="0" y="275"/>
                    <a:pt x="53" y="345"/>
                    <a:pt x="129" y="373"/>
                  </a:cubicBezTo>
                  <a:cubicBezTo>
                    <a:pt x="140" y="375"/>
                    <a:pt x="190" y="389"/>
                    <a:pt x="260" y="406"/>
                  </a:cubicBezTo>
                  <a:cubicBezTo>
                    <a:pt x="288" y="412"/>
                    <a:pt x="316" y="420"/>
                    <a:pt x="344" y="457"/>
                  </a:cubicBezTo>
                  <a:cubicBezTo>
                    <a:pt x="367" y="482"/>
                    <a:pt x="375" y="513"/>
                    <a:pt x="375" y="546"/>
                  </a:cubicBezTo>
                  <a:cubicBezTo>
                    <a:pt x="375" y="616"/>
                    <a:pt x="325" y="689"/>
                    <a:pt x="244" y="689"/>
                  </a:cubicBezTo>
                  <a:cubicBezTo>
                    <a:pt x="213" y="689"/>
                    <a:pt x="140" y="683"/>
                    <a:pt x="87" y="636"/>
                  </a:cubicBezTo>
                  <a:cubicBezTo>
                    <a:pt x="28" y="580"/>
                    <a:pt x="25" y="518"/>
                    <a:pt x="25" y="482"/>
                  </a:cubicBezTo>
                  <a:cubicBezTo>
                    <a:pt x="22" y="473"/>
                    <a:pt x="17" y="473"/>
                    <a:pt x="14" y="473"/>
                  </a:cubicBezTo>
                  <a:cubicBezTo>
                    <a:pt x="0" y="473"/>
                    <a:pt x="0" y="479"/>
                    <a:pt x="0" y="496"/>
                  </a:cubicBezTo>
                  <a:lnTo>
                    <a:pt x="0" y="695"/>
                  </a:lnTo>
                  <a:cubicBezTo>
                    <a:pt x="0" y="711"/>
                    <a:pt x="0" y="720"/>
                    <a:pt x="11" y="720"/>
                  </a:cubicBezTo>
                  <a:cubicBezTo>
                    <a:pt x="17" y="720"/>
                    <a:pt x="20" y="717"/>
                    <a:pt x="25" y="706"/>
                  </a:cubicBezTo>
                  <a:cubicBezTo>
                    <a:pt x="25" y="706"/>
                    <a:pt x="28" y="703"/>
                    <a:pt x="62" y="650"/>
                  </a:cubicBezTo>
                  <a:cubicBezTo>
                    <a:pt x="92" y="683"/>
                    <a:pt x="157" y="720"/>
                    <a:pt x="244" y="720"/>
                  </a:cubicBezTo>
                  <a:cubicBezTo>
                    <a:pt x="358" y="720"/>
                    <a:pt x="440" y="622"/>
                    <a:pt x="440" y="513"/>
                  </a:cubicBezTo>
                  <a:cubicBezTo>
                    <a:pt x="440" y="415"/>
                    <a:pt x="372" y="333"/>
                    <a:pt x="291" y="314"/>
                  </a:cubicBez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09" name="Freeform 13"/>
            <p:cNvSpPr>
              <a:spLocks noChangeArrowheads="1"/>
            </p:cNvSpPr>
            <p:nvPr/>
          </p:nvSpPr>
          <p:spPr bwMode="auto">
            <a:xfrm>
              <a:off x="2819" y="2831"/>
              <a:ext cx="138" cy="152"/>
            </a:xfrm>
            <a:custGeom>
              <a:avLst/>
              <a:gdLst>
                <a:gd name="T0" fmla="*/ 101 w 614"/>
                <a:gd name="T1" fmla="*/ 594 h 673"/>
                <a:gd name="T2" fmla="*/ 22 w 614"/>
                <a:gd name="T3" fmla="*/ 641 h 673"/>
                <a:gd name="T4" fmla="*/ 0 w 614"/>
                <a:gd name="T5" fmla="*/ 641 h 673"/>
                <a:gd name="T6" fmla="*/ 0 w 614"/>
                <a:gd name="T7" fmla="*/ 672 h 673"/>
                <a:gd name="T8" fmla="*/ 571 w 614"/>
                <a:gd name="T9" fmla="*/ 672 h 673"/>
                <a:gd name="T10" fmla="*/ 613 w 614"/>
                <a:gd name="T11" fmla="*/ 417 h 673"/>
                <a:gd name="T12" fmla="*/ 588 w 614"/>
                <a:gd name="T13" fmla="*/ 417 h 673"/>
                <a:gd name="T14" fmla="*/ 370 w 614"/>
                <a:gd name="T15" fmla="*/ 641 h 673"/>
                <a:gd name="T16" fmla="*/ 238 w 614"/>
                <a:gd name="T17" fmla="*/ 641 h 673"/>
                <a:gd name="T18" fmla="*/ 190 w 614"/>
                <a:gd name="T19" fmla="*/ 602 h 673"/>
                <a:gd name="T20" fmla="*/ 190 w 614"/>
                <a:gd name="T21" fmla="*/ 339 h 673"/>
                <a:gd name="T22" fmla="*/ 280 w 614"/>
                <a:gd name="T23" fmla="*/ 339 h 673"/>
                <a:gd name="T24" fmla="*/ 386 w 614"/>
                <a:gd name="T25" fmla="*/ 454 h 673"/>
                <a:gd name="T26" fmla="*/ 412 w 614"/>
                <a:gd name="T27" fmla="*/ 454 h 673"/>
                <a:gd name="T28" fmla="*/ 412 w 614"/>
                <a:gd name="T29" fmla="*/ 190 h 673"/>
                <a:gd name="T30" fmla="*/ 386 w 614"/>
                <a:gd name="T31" fmla="*/ 190 h 673"/>
                <a:gd name="T32" fmla="*/ 280 w 614"/>
                <a:gd name="T33" fmla="*/ 308 h 673"/>
                <a:gd name="T34" fmla="*/ 190 w 614"/>
                <a:gd name="T35" fmla="*/ 308 h 673"/>
                <a:gd name="T36" fmla="*/ 190 w 614"/>
                <a:gd name="T37" fmla="*/ 70 h 673"/>
                <a:gd name="T38" fmla="*/ 238 w 614"/>
                <a:gd name="T39" fmla="*/ 31 h 673"/>
                <a:gd name="T40" fmla="*/ 367 w 614"/>
                <a:gd name="T41" fmla="*/ 31 h 673"/>
                <a:gd name="T42" fmla="*/ 560 w 614"/>
                <a:gd name="T43" fmla="*/ 221 h 673"/>
                <a:gd name="T44" fmla="*/ 585 w 614"/>
                <a:gd name="T45" fmla="*/ 221 h 673"/>
                <a:gd name="T46" fmla="*/ 557 w 614"/>
                <a:gd name="T47" fmla="*/ 0 h 673"/>
                <a:gd name="T48" fmla="*/ 0 w 614"/>
                <a:gd name="T49" fmla="*/ 0 h 673"/>
                <a:gd name="T50" fmla="*/ 0 w 614"/>
                <a:gd name="T51" fmla="*/ 31 h 673"/>
                <a:gd name="T52" fmla="*/ 22 w 614"/>
                <a:gd name="T53" fmla="*/ 31 h 673"/>
                <a:gd name="T54" fmla="*/ 101 w 614"/>
                <a:gd name="T55" fmla="*/ 78 h 673"/>
                <a:gd name="T56" fmla="*/ 101 w 614"/>
                <a:gd name="T57" fmla="*/ 594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4" h="673">
                  <a:moveTo>
                    <a:pt x="101" y="594"/>
                  </a:moveTo>
                  <a:cubicBezTo>
                    <a:pt x="101" y="630"/>
                    <a:pt x="101" y="641"/>
                    <a:pt x="22" y="641"/>
                  </a:cubicBezTo>
                  <a:lnTo>
                    <a:pt x="0" y="641"/>
                  </a:lnTo>
                  <a:lnTo>
                    <a:pt x="0" y="672"/>
                  </a:lnTo>
                  <a:lnTo>
                    <a:pt x="571" y="672"/>
                  </a:lnTo>
                  <a:lnTo>
                    <a:pt x="613" y="417"/>
                  </a:lnTo>
                  <a:lnTo>
                    <a:pt x="588" y="417"/>
                  </a:lnTo>
                  <a:cubicBezTo>
                    <a:pt x="563" y="569"/>
                    <a:pt x="540" y="641"/>
                    <a:pt x="370" y="641"/>
                  </a:cubicBezTo>
                  <a:lnTo>
                    <a:pt x="238" y="641"/>
                  </a:lnTo>
                  <a:cubicBezTo>
                    <a:pt x="190" y="641"/>
                    <a:pt x="190" y="636"/>
                    <a:pt x="190" y="602"/>
                  </a:cubicBezTo>
                  <a:lnTo>
                    <a:pt x="190" y="339"/>
                  </a:lnTo>
                  <a:lnTo>
                    <a:pt x="280" y="339"/>
                  </a:lnTo>
                  <a:cubicBezTo>
                    <a:pt x="375" y="339"/>
                    <a:pt x="386" y="370"/>
                    <a:pt x="386" y="454"/>
                  </a:cubicBezTo>
                  <a:lnTo>
                    <a:pt x="412" y="454"/>
                  </a:lnTo>
                  <a:lnTo>
                    <a:pt x="412" y="190"/>
                  </a:lnTo>
                  <a:lnTo>
                    <a:pt x="386" y="190"/>
                  </a:lnTo>
                  <a:cubicBezTo>
                    <a:pt x="386" y="277"/>
                    <a:pt x="375" y="308"/>
                    <a:pt x="280" y="308"/>
                  </a:cubicBezTo>
                  <a:lnTo>
                    <a:pt x="190" y="308"/>
                  </a:lnTo>
                  <a:lnTo>
                    <a:pt x="190" y="70"/>
                  </a:lnTo>
                  <a:cubicBezTo>
                    <a:pt x="190" y="36"/>
                    <a:pt x="190" y="31"/>
                    <a:pt x="238" y="31"/>
                  </a:cubicBezTo>
                  <a:lnTo>
                    <a:pt x="367" y="31"/>
                  </a:lnTo>
                  <a:cubicBezTo>
                    <a:pt x="518" y="31"/>
                    <a:pt x="543" y="84"/>
                    <a:pt x="560" y="221"/>
                  </a:cubicBezTo>
                  <a:lnTo>
                    <a:pt x="585" y="221"/>
                  </a:lnTo>
                  <a:lnTo>
                    <a:pt x="557" y="0"/>
                  </a:lnTo>
                  <a:lnTo>
                    <a:pt x="0" y="0"/>
                  </a:lnTo>
                  <a:lnTo>
                    <a:pt x="0" y="31"/>
                  </a:lnTo>
                  <a:lnTo>
                    <a:pt x="22" y="31"/>
                  </a:lnTo>
                  <a:cubicBezTo>
                    <a:pt x="101" y="31"/>
                    <a:pt x="101" y="42"/>
                    <a:pt x="101" y="78"/>
                  </a:cubicBezTo>
                  <a:lnTo>
                    <a:pt x="101" y="594"/>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0" name="Freeform 14"/>
            <p:cNvSpPr>
              <a:spLocks noChangeArrowheads="1"/>
            </p:cNvSpPr>
            <p:nvPr/>
          </p:nvSpPr>
          <p:spPr bwMode="auto">
            <a:xfrm>
              <a:off x="2970" y="2919"/>
              <a:ext cx="53" cy="99"/>
            </a:xfrm>
            <a:custGeom>
              <a:avLst/>
              <a:gdLst>
                <a:gd name="T0" fmla="*/ 143 w 236"/>
                <a:gd name="T1" fmla="*/ 160 h 441"/>
                <a:gd name="T2" fmla="*/ 213 w 236"/>
                <a:gd name="T3" fmla="*/ 160 h 441"/>
                <a:gd name="T4" fmla="*/ 235 w 236"/>
                <a:gd name="T5" fmla="*/ 146 h 441"/>
                <a:gd name="T6" fmla="*/ 216 w 236"/>
                <a:gd name="T7" fmla="*/ 134 h 441"/>
                <a:gd name="T8" fmla="*/ 148 w 236"/>
                <a:gd name="T9" fmla="*/ 134 h 441"/>
                <a:gd name="T10" fmla="*/ 174 w 236"/>
                <a:gd name="T11" fmla="*/ 31 h 441"/>
                <a:gd name="T12" fmla="*/ 176 w 236"/>
                <a:gd name="T13" fmla="*/ 22 h 441"/>
                <a:gd name="T14" fmla="*/ 154 w 236"/>
                <a:gd name="T15" fmla="*/ 0 h 441"/>
                <a:gd name="T16" fmla="*/ 120 w 236"/>
                <a:gd name="T17" fmla="*/ 31 h 441"/>
                <a:gd name="T18" fmla="*/ 92 w 236"/>
                <a:gd name="T19" fmla="*/ 134 h 441"/>
                <a:gd name="T20" fmla="*/ 22 w 236"/>
                <a:gd name="T21" fmla="*/ 134 h 441"/>
                <a:gd name="T22" fmla="*/ 0 w 236"/>
                <a:gd name="T23" fmla="*/ 148 h 441"/>
                <a:gd name="T24" fmla="*/ 20 w 236"/>
                <a:gd name="T25" fmla="*/ 160 h 441"/>
                <a:gd name="T26" fmla="*/ 87 w 236"/>
                <a:gd name="T27" fmla="*/ 160 h 441"/>
                <a:gd name="T28" fmla="*/ 45 w 236"/>
                <a:gd name="T29" fmla="*/ 322 h 441"/>
                <a:gd name="T30" fmla="*/ 36 w 236"/>
                <a:gd name="T31" fmla="*/ 375 h 441"/>
                <a:gd name="T32" fmla="*/ 109 w 236"/>
                <a:gd name="T33" fmla="*/ 440 h 441"/>
                <a:gd name="T34" fmla="*/ 232 w 236"/>
                <a:gd name="T35" fmla="*/ 333 h 441"/>
                <a:gd name="T36" fmla="*/ 221 w 236"/>
                <a:gd name="T37" fmla="*/ 325 h 441"/>
                <a:gd name="T38" fmla="*/ 204 w 236"/>
                <a:gd name="T39" fmla="*/ 339 h 441"/>
                <a:gd name="T40" fmla="*/ 112 w 236"/>
                <a:gd name="T41" fmla="*/ 420 h 441"/>
                <a:gd name="T42" fmla="*/ 87 w 236"/>
                <a:gd name="T43" fmla="*/ 387 h 441"/>
                <a:gd name="T44" fmla="*/ 92 w 236"/>
                <a:gd name="T45" fmla="*/ 359 h 441"/>
                <a:gd name="T46" fmla="*/ 143 w 236"/>
                <a:gd name="T47" fmla="*/ 16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441">
                  <a:moveTo>
                    <a:pt x="143" y="160"/>
                  </a:moveTo>
                  <a:lnTo>
                    <a:pt x="213" y="160"/>
                  </a:lnTo>
                  <a:cubicBezTo>
                    <a:pt x="227" y="160"/>
                    <a:pt x="235" y="160"/>
                    <a:pt x="235" y="146"/>
                  </a:cubicBezTo>
                  <a:cubicBezTo>
                    <a:pt x="235" y="134"/>
                    <a:pt x="227" y="134"/>
                    <a:pt x="216" y="134"/>
                  </a:cubicBezTo>
                  <a:lnTo>
                    <a:pt x="148" y="134"/>
                  </a:lnTo>
                  <a:lnTo>
                    <a:pt x="174" y="31"/>
                  </a:lnTo>
                  <a:cubicBezTo>
                    <a:pt x="174" y="28"/>
                    <a:pt x="176" y="25"/>
                    <a:pt x="176" y="22"/>
                  </a:cubicBezTo>
                  <a:cubicBezTo>
                    <a:pt x="176" y="8"/>
                    <a:pt x="168" y="0"/>
                    <a:pt x="154" y="0"/>
                  </a:cubicBezTo>
                  <a:cubicBezTo>
                    <a:pt x="134" y="0"/>
                    <a:pt x="126" y="11"/>
                    <a:pt x="120" y="31"/>
                  </a:cubicBezTo>
                  <a:cubicBezTo>
                    <a:pt x="115" y="48"/>
                    <a:pt x="123" y="14"/>
                    <a:pt x="92" y="134"/>
                  </a:cubicBezTo>
                  <a:lnTo>
                    <a:pt x="22" y="134"/>
                  </a:lnTo>
                  <a:cubicBezTo>
                    <a:pt x="8" y="134"/>
                    <a:pt x="0" y="134"/>
                    <a:pt x="0" y="148"/>
                  </a:cubicBezTo>
                  <a:cubicBezTo>
                    <a:pt x="0" y="160"/>
                    <a:pt x="8" y="160"/>
                    <a:pt x="20" y="160"/>
                  </a:cubicBezTo>
                  <a:lnTo>
                    <a:pt x="87" y="160"/>
                  </a:lnTo>
                  <a:lnTo>
                    <a:pt x="45" y="322"/>
                  </a:lnTo>
                  <a:cubicBezTo>
                    <a:pt x="42" y="342"/>
                    <a:pt x="36" y="364"/>
                    <a:pt x="36" y="375"/>
                  </a:cubicBezTo>
                  <a:cubicBezTo>
                    <a:pt x="36" y="415"/>
                    <a:pt x="70" y="440"/>
                    <a:pt x="109" y="440"/>
                  </a:cubicBezTo>
                  <a:cubicBezTo>
                    <a:pt x="188" y="440"/>
                    <a:pt x="232" y="345"/>
                    <a:pt x="232" y="333"/>
                  </a:cubicBezTo>
                  <a:cubicBezTo>
                    <a:pt x="232" y="325"/>
                    <a:pt x="221" y="325"/>
                    <a:pt x="221" y="325"/>
                  </a:cubicBezTo>
                  <a:cubicBezTo>
                    <a:pt x="213" y="325"/>
                    <a:pt x="210" y="328"/>
                    <a:pt x="204" y="339"/>
                  </a:cubicBezTo>
                  <a:cubicBezTo>
                    <a:pt x="185" y="381"/>
                    <a:pt x="151" y="420"/>
                    <a:pt x="112" y="420"/>
                  </a:cubicBezTo>
                  <a:cubicBezTo>
                    <a:pt x="98" y="420"/>
                    <a:pt x="87" y="412"/>
                    <a:pt x="87" y="387"/>
                  </a:cubicBezTo>
                  <a:cubicBezTo>
                    <a:pt x="87" y="381"/>
                    <a:pt x="90" y="364"/>
                    <a:pt x="92" y="359"/>
                  </a:cubicBezTo>
                  <a:lnTo>
                    <a:pt x="143" y="16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1" name="Freeform 15"/>
            <p:cNvSpPr>
              <a:spLocks noChangeArrowheads="1"/>
            </p:cNvSpPr>
            <p:nvPr/>
          </p:nvSpPr>
          <p:spPr bwMode="auto">
            <a:xfrm>
              <a:off x="3039" y="2947"/>
              <a:ext cx="72" cy="70"/>
            </a:xfrm>
            <a:custGeom>
              <a:avLst/>
              <a:gdLst>
                <a:gd name="T0" fmla="*/ 132 w 323"/>
                <a:gd name="T1" fmla="*/ 165 h 315"/>
                <a:gd name="T2" fmla="*/ 148 w 323"/>
                <a:gd name="T3" fmla="*/ 95 h 315"/>
                <a:gd name="T4" fmla="*/ 193 w 323"/>
                <a:gd name="T5" fmla="*/ 39 h 315"/>
                <a:gd name="T6" fmla="*/ 249 w 323"/>
                <a:gd name="T7" fmla="*/ 20 h 315"/>
                <a:gd name="T8" fmla="*/ 286 w 323"/>
                <a:gd name="T9" fmla="*/ 28 h 315"/>
                <a:gd name="T10" fmla="*/ 258 w 323"/>
                <a:gd name="T11" fmla="*/ 67 h 315"/>
                <a:gd name="T12" fmla="*/ 286 w 323"/>
                <a:gd name="T13" fmla="*/ 92 h 315"/>
                <a:gd name="T14" fmla="*/ 322 w 323"/>
                <a:gd name="T15" fmla="*/ 50 h 315"/>
                <a:gd name="T16" fmla="*/ 249 w 323"/>
                <a:gd name="T17" fmla="*/ 0 h 315"/>
                <a:gd name="T18" fmla="*/ 151 w 323"/>
                <a:gd name="T19" fmla="*/ 50 h 315"/>
                <a:gd name="T20" fmla="*/ 81 w 323"/>
                <a:gd name="T21" fmla="*/ 0 h 315"/>
                <a:gd name="T22" fmla="*/ 25 w 323"/>
                <a:gd name="T23" fmla="*/ 36 h 315"/>
                <a:gd name="T24" fmla="*/ 0 w 323"/>
                <a:gd name="T25" fmla="*/ 106 h 315"/>
                <a:gd name="T26" fmla="*/ 11 w 323"/>
                <a:gd name="T27" fmla="*/ 115 h 315"/>
                <a:gd name="T28" fmla="*/ 28 w 323"/>
                <a:gd name="T29" fmla="*/ 95 h 315"/>
                <a:gd name="T30" fmla="*/ 78 w 323"/>
                <a:gd name="T31" fmla="*/ 20 h 315"/>
                <a:gd name="T32" fmla="*/ 101 w 323"/>
                <a:gd name="T33" fmla="*/ 53 h 315"/>
                <a:gd name="T34" fmla="*/ 90 w 323"/>
                <a:gd name="T35" fmla="*/ 112 h 315"/>
                <a:gd name="T36" fmla="*/ 76 w 323"/>
                <a:gd name="T37" fmla="*/ 174 h 315"/>
                <a:gd name="T38" fmla="*/ 53 w 323"/>
                <a:gd name="T39" fmla="*/ 263 h 315"/>
                <a:gd name="T40" fmla="*/ 45 w 323"/>
                <a:gd name="T41" fmla="*/ 291 h 315"/>
                <a:gd name="T42" fmla="*/ 70 w 323"/>
                <a:gd name="T43" fmla="*/ 314 h 315"/>
                <a:gd name="T44" fmla="*/ 98 w 323"/>
                <a:gd name="T45" fmla="*/ 294 h 315"/>
                <a:gd name="T46" fmla="*/ 112 w 323"/>
                <a:gd name="T47" fmla="*/ 241 h 315"/>
                <a:gd name="T48" fmla="*/ 132 w 323"/>
                <a:gd name="T49" fmla="*/ 16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315">
                  <a:moveTo>
                    <a:pt x="132" y="165"/>
                  </a:moveTo>
                  <a:cubicBezTo>
                    <a:pt x="132" y="162"/>
                    <a:pt x="148" y="98"/>
                    <a:pt x="148" y="95"/>
                  </a:cubicBezTo>
                  <a:cubicBezTo>
                    <a:pt x="151" y="90"/>
                    <a:pt x="171" y="56"/>
                    <a:pt x="193" y="39"/>
                  </a:cubicBezTo>
                  <a:cubicBezTo>
                    <a:pt x="199" y="34"/>
                    <a:pt x="218" y="20"/>
                    <a:pt x="249" y="20"/>
                  </a:cubicBezTo>
                  <a:cubicBezTo>
                    <a:pt x="255" y="20"/>
                    <a:pt x="274" y="20"/>
                    <a:pt x="286" y="28"/>
                  </a:cubicBezTo>
                  <a:cubicBezTo>
                    <a:pt x="266" y="36"/>
                    <a:pt x="258" y="56"/>
                    <a:pt x="258" y="67"/>
                  </a:cubicBezTo>
                  <a:cubicBezTo>
                    <a:pt x="258" y="84"/>
                    <a:pt x="269" y="92"/>
                    <a:pt x="286" y="92"/>
                  </a:cubicBezTo>
                  <a:cubicBezTo>
                    <a:pt x="300" y="92"/>
                    <a:pt x="322" y="81"/>
                    <a:pt x="322" y="50"/>
                  </a:cubicBezTo>
                  <a:cubicBezTo>
                    <a:pt x="322" y="14"/>
                    <a:pt x="286" y="0"/>
                    <a:pt x="249" y="0"/>
                  </a:cubicBezTo>
                  <a:cubicBezTo>
                    <a:pt x="213" y="0"/>
                    <a:pt x="182" y="14"/>
                    <a:pt x="151" y="50"/>
                  </a:cubicBezTo>
                  <a:cubicBezTo>
                    <a:pt x="140" y="6"/>
                    <a:pt x="95" y="0"/>
                    <a:pt x="81" y="0"/>
                  </a:cubicBezTo>
                  <a:cubicBezTo>
                    <a:pt x="53" y="0"/>
                    <a:pt x="36" y="17"/>
                    <a:pt x="25" y="36"/>
                  </a:cubicBezTo>
                  <a:cubicBezTo>
                    <a:pt x="8" y="62"/>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6" y="174"/>
                  </a:cubicBezTo>
                  <a:lnTo>
                    <a:pt x="53" y="263"/>
                  </a:lnTo>
                  <a:cubicBezTo>
                    <a:pt x="50" y="272"/>
                    <a:pt x="45" y="289"/>
                    <a:pt x="45" y="291"/>
                  </a:cubicBezTo>
                  <a:cubicBezTo>
                    <a:pt x="45" y="305"/>
                    <a:pt x="59" y="314"/>
                    <a:pt x="70" y="314"/>
                  </a:cubicBezTo>
                  <a:cubicBezTo>
                    <a:pt x="78" y="314"/>
                    <a:pt x="92" y="308"/>
                    <a:pt x="98" y="294"/>
                  </a:cubicBezTo>
                  <a:cubicBezTo>
                    <a:pt x="101" y="289"/>
                    <a:pt x="106" y="258"/>
                    <a:pt x="112" y="241"/>
                  </a:cubicBezTo>
                  <a:lnTo>
                    <a:pt x="132" y="165"/>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2" name="Freeform 16"/>
            <p:cNvSpPr>
              <a:spLocks noChangeArrowheads="1"/>
            </p:cNvSpPr>
            <p:nvPr/>
          </p:nvSpPr>
          <p:spPr bwMode="auto">
            <a:xfrm>
              <a:off x="3128" y="2947"/>
              <a:ext cx="79" cy="70"/>
            </a:xfrm>
            <a:custGeom>
              <a:avLst/>
              <a:gdLst>
                <a:gd name="T0" fmla="*/ 252 w 354"/>
                <a:gd name="T1" fmla="*/ 42 h 315"/>
                <a:gd name="T2" fmla="*/ 179 w 354"/>
                <a:gd name="T3" fmla="*/ 0 h 315"/>
                <a:gd name="T4" fmla="*/ 0 w 354"/>
                <a:gd name="T5" fmla="*/ 199 h 315"/>
                <a:gd name="T6" fmla="*/ 104 w 354"/>
                <a:gd name="T7" fmla="*/ 314 h 315"/>
                <a:gd name="T8" fmla="*/ 204 w 354"/>
                <a:gd name="T9" fmla="*/ 266 h 315"/>
                <a:gd name="T10" fmla="*/ 274 w 354"/>
                <a:gd name="T11" fmla="*/ 314 h 315"/>
                <a:gd name="T12" fmla="*/ 330 w 354"/>
                <a:gd name="T13" fmla="*/ 277 h 315"/>
                <a:gd name="T14" fmla="*/ 353 w 354"/>
                <a:gd name="T15" fmla="*/ 207 h 315"/>
                <a:gd name="T16" fmla="*/ 344 w 354"/>
                <a:gd name="T17" fmla="*/ 199 h 315"/>
                <a:gd name="T18" fmla="*/ 328 w 354"/>
                <a:gd name="T19" fmla="*/ 218 h 315"/>
                <a:gd name="T20" fmla="*/ 277 w 354"/>
                <a:gd name="T21" fmla="*/ 294 h 315"/>
                <a:gd name="T22" fmla="*/ 255 w 354"/>
                <a:gd name="T23" fmla="*/ 261 h 315"/>
                <a:gd name="T24" fmla="*/ 263 w 354"/>
                <a:gd name="T25" fmla="*/ 204 h 315"/>
                <a:gd name="T26" fmla="*/ 280 w 354"/>
                <a:gd name="T27" fmla="*/ 143 h 315"/>
                <a:gd name="T28" fmla="*/ 294 w 354"/>
                <a:gd name="T29" fmla="*/ 90 h 315"/>
                <a:gd name="T30" fmla="*/ 305 w 354"/>
                <a:gd name="T31" fmla="*/ 36 h 315"/>
                <a:gd name="T32" fmla="*/ 283 w 354"/>
                <a:gd name="T33" fmla="*/ 14 h 315"/>
                <a:gd name="T34" fmla="*/ 252 w 354"/>
                <a:gd name="T35" fmla="*/ 42 h 315"/>
                <a:gd name="T36" fmla="*/ 207 w 354"/>
                <a:gd name="T37" fmla="*/ 218 h 315"/>
                <a:gd name="T38" fmla="*/ 171 w 354"/>
                <a:gd name="T39" fmla="*/ 266 h 315"/>
                <a:gd name="T40" fmla="*/ 106 w 354"/>
                <a:gd name="T41" fmla="*/ 294 h 315"/>
                <a:gd name="T42" fmla="*/ 56 w 354"/>
                <a:gd name="T43" fmla="*/ 227 h 315"/>
                <a:gd name="T44" fmla="*/ 92 w 354"/>
                <a:gd name="T45" fmla="*/ 87 h 315"/>
                <a:gd name="T46" fmla="*/ 179 w 354"/>
                <a:gd name="T47" fmla="*/ 20 h 315"/>
                <a:gd name="T48" fmla="*/ 241 w 354"/>
                <a:gd name="T49" fmla="*/ 81 h 315"/>
                <a:gd name="T50" fmla="*/ 238 w 354"/>
                <a:gd name="T51" fmla="*/ 90 h 315"/>
                <a:gd name="T52" fmla="*/ 207 w 354"/>
                <a:gd name="T53" fmla="*/ 218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4" h="315">
                  <a:moveTo>
                    <a:pt x="252" y="42"/>
                  </a:moveTo>
                  <a:cubicBezTo>
                    <a:pt x="235" y="17"/>
                    <a:pt x="213" y="0"/>
                    <a:pt x="179" y="0"/>
                  </a:cubicBezTo>
                  <a:cubicBezTo>
                    <a:pt x="90" y="0"/>
                    <a:pt x="0" y="98"/>
                    <a:pt x="0" y="199"/>
                  </a:cubicBezTo>
                  <a:cubicBezTo>
                    <a:pt x="0" y="266"/>
                    <a:pt x="45" y="314"/>
                    <a:pt x="104" y="314"/>
                  </a:cubicBezTo>
                  <a:cubicBezTo>
                    <a:pt x="143" y="314"/>
                    <a:pt x="176" y="291"/>
                    <a:pt x="204" y="266"/>
                  </a:cubicBezTo>
                  <a:cubicBezTo>
                    <a:pt x="216" y="305"/>
                    <a:pt x="258" y="314"/>
                    <a:pt x="274" y="314"/>
                  </a:cubicBezTo>
                  <a:cubicBezTo>
                    <a:pt x="300" y="314"/>
                    <a:pt x="316" y="297"/>
                    <a:pt x="330" y="277"/>
                  </a:cubicBezTo>
                  <a:cubicBezTo>
                    <a:pt x="344" y="249"/>
                    <a:pt x="353" y="210"/>
                    <a:pt x="353" y="207"/>
                  </a:cubicBezTo>
                  <a:cubicBezTo>
                    <a:pt x="353" y="199"/>
                    <a:pt x="344" y="199"/>
                    <a:pt x="344" y="199"/>
                  </a:cubicBezTo>
                  <a:cubicBezTo>
                    <a:pt x="333" y="199"/>
                    <a:pt x="333" y="202"/>
                    <a:pt x="328" y="218"/>
                  </a:cubicBezTo>
                  <a:cubicBezTo>
                    <a:pt x="319" y="252"/>
                    <a:pt x="305" y="294"/>
                    <a:pt x="277" y="294"/>
                  </a:cubicBezTo>
                  <a:cubicBezTo>
                    <a:pt x="260" y="294"/>
                    <a:pt x="255" y="280"/>
                    <a:pt x="255" y="261"/>
                  </a:cubicBezTo>
                  <a:cubicBezTo>
                    <a:pt x="255" y="249"/>
                    <a:pt x="260" y="224"/>
                    <a:pt x="263" y="204"/>
                  </a:cubicBezTo>
                  <a:cubicBezTo>
                    <a:pt x="269" y="188"/>
                    <a:pt x="277" y="157"/>
                    <a:pt x="280" y="143"/>
                  </a:cubicBezTo>
                  <a:lnTo>
                    <a:pt x="294" y="90"/>
                  </a:lnTo>
                  <a:cubicBezTo>
                    <a:pt x="297" y="73"/>
                    <a:pt x="305" y="39"/>
                    <a:pt x="305" y="36"/>
                  </a:cubicBezTo>
                  <a:cubicBezTo>
                    <a:pt x="305" y="20"/>
                    <a:pt x="294" y="14"/>
                    <a:pt x="283" y="14"/>
                  </a:cubicBezTo>
                  <a:cubicBezTo>
                    <a:pt x="272" y="14"/>
                    <a:pt x="255" y="22"/>
                    <a:pt x="252" y="42"/>
                  </a:cubicBezTo>
                  <a:close/>
                  <a:moveTo>
                    <a:pt x="207" y="218"/>
                  </a:moveTo>
                  <a:cubicBezTo>
                    <a:pt x="202" y="238"/>
                    <a:pt x="185" y="252"/>
                    <a:pt x="171" y="266"/>
                  </a:cubicBezTo>
                  <a:cubicBezTo>
                    <a:pt x="165" y="272"/>
                    <a:pt x="137" y="294"/>
                    <a:pt x="106" y="294"/>
                  </a:cubicBezTo>
                  <a:cubicBezTo>
                    <a:pt x="81" y="294"/>
                    <a:pt x="56" y="277"/>
                    <a:pt x="56" y="227"/>
                  </a:cubicBezTo>
                  <a:cubicBezTo>
                    <a:pt x="56" y="190"/>
                    <a:pt x="76" y="112"/>
                    <a:pt x="92" y="87"/>
                  </a:cubicBezTo>
                  <a:cubicBezTo>
                    <a:pt x="123" y="31"/>
                    <a:pt x="160" y="20"/>
                    <a:pt x="179" y="20"/>
                  </a:cubicBezTo>
                  <a:cubicBezTo>
                    <a:pt x="227" y="20"/>
                    <a:pt x="241" y="73"/>
                    <a:pt x="241" y="81"/>
                  </a:cubicBezTo>
                  <a:cubicBezTo>
                    <a:pt x="241" y="84"/>
                    <a:pt x="241" y="87"/>
                    <a:pt x="238" y="90"/>
                  </a:cubicBezTo>
                  <a:lnTo>
                    <a:pt x="207" y="218"/>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3" name="Freeform 17"/>
            <p:cNvSpPr>
              <a:spLocks noChangeArrowheads="1"/>
            </p:cNvSpPr>
            <p:nvPr/>
          </p:nvSpPr>
          <p:spPr bwMode="auto">
            <a:xfrm>
              <a:off x="3223" y="2912"/>
              <a:ext cx="48" cy="105"/>
            </a:xfrm>
            <a:custGeom>
              <a:avLst/>
              <a:gdLst>
                <a:gd name="T0" fmla="*/ 193 w 214"/>
                <a:gd name="T1" fmla="*/ 25 h 469"/>
                <a:gd name="T2" fmla="*/ 165 w 214"/>
                <a:gd name="T3" fmla="*/ 0 h 469"/>
                <a:gd name="T4" fmla="*/ 126 w 214"/>
                <a:gd name="T5" fmla="*/ 39 h 469"/>
                <a:gd name="T6" fmla="*/ 154 w 214"/>
                <a:gd name="T7" fmla="*/ 64 h 469"/>
                <a:gd name="T8" fmla="*/ 193 w 214"/>
                <a:gd name="T9" fmla="*/ 25 h 469"/>
                <a:gd name="T10" fmla="*/ 50 w 214"/>
                <a:gd name="T11" fmla="*/ 378 h 469"/>
                <a:gd name="T12" fmla="*/ 45 w 214"/>
                <a:gd name="T13" fmla="*/ 409 h 469"/>
                <a:gd name="T14" fmla="*/ 112 w 214"/>
                <a:gd name="T15" fmla="*/ 468 h 469"/>
                <a:gd name="T16" fmla="*/ 213 w 214"/>
                <a:gd name="T17" fmla="*/ 361 h 469"/>
                <a:gd name="T18" fmla="*/ 202 w 214"/>
                <a:gd name="T19" fmla="*/ 350 h 469"/>
                <a:gd name="T20" fmla="*/ 188 w 214"/>
                <a:gd name="T21" fmla="*/ 364 h 469"/>
                <a:gd name="T22" fmla="*/ 112 w 214"/>
                <a:gd name="T23" fmla="*/ 448 h 469"/>
                <a:gd name="T24" fmla="*/ 95 w 214"/>
                <a:gd name="T25" fmla="*/ 423 h 469"/>
                <a:gd name="T26" fmla="*/ 106 w 214"/>
                <a:gd name="T27" fmla="*/ 378 h 469"/>
                <a:gd name="T28" fmla="*/ 129 w 214"/>
                <a:gd name="T29" fmla="*/ 322 h 469"/>
                <a:gd name="T30" fmla="*/ 162 w 214"/>
                <a:gd name="T31" fmla="*/ 235 h 469"/>
                <a:gd name="T32" fmla="*/ 168 w 214"/>
                <a:gd name="T33" fmla="*/ 213 h 469"/>
                <a:gd name="T34" fmla="*/ 101 w 214"/>
                <a:gd name="T35" fmla="*/ 154 h 469"/>
                <a:gd name="T36" fmla="*/ 0 w 214"/>
                <a:gd name="T37" fmla="*/ 261 h 469"/>
                <a:gd name="T38" fmla="*/ 11 w 214"/>
                <a:gd name="T39" fmla="*/ 269 h 469"/>
                <a:gd name="T40" fmla="*/ 25 w 214"/>
                <a:gd name="T41" fmla="*/ 258 h 469"/>
                <a:gd name="T42" fmla="*/ 98 w 214"/>
                <a:gd name="T43" fmla="*/ 174 h 469"/>
                <a:gd name="T44" fmla="*/ 118 w 214"/>
                <a:gd name="T45" fmla="*/ 199 h 469"/>
                <a:gd name="T46" fmla="*/ 95 w 214"/>
                <a:gd name="T47" fmla="*/ 266 h 469"/>
                <a:gd name="T48" fmla="*/ 50 w 214"/>
                <a:gd name="T49" fmla="*/ 37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4" h="469">
                  <a:moveTo>
                    <a:pt x="193" y="25"/>
                  </a:moveTo>
                  <a:cubicBezTo>
                    <a:pt x="193" y="14"/>
                    <a:pt x="185" y="0"/>
                    <a:pt x="165" y="0"/>
                  </a:cubicBezTo>
                  <a:cubicBezTo>
                    <a:pt x="146" y="0"/>
                    <a:pt x="126" y="17"/>
                    <a:pt x="126" y="39"/>
                  </a:cubicBezTo>
                  <a:cubicBezTo>
                    <a:pt x="126" y="50"/>
                    <a:pt x="134" y="64"/>
                    <a:pt x="154" y="64"/>
                  </a:cubicBezTo>
                  <a:cubicBezTo>
                    <a:pt x="174" y="64"/>
                    <a:pt x="193" y="45"/>
                    <a:pt x="193" y="25"/>
                  </a:cubicBezTo>
                  <a:close/>
                  <a:moveTo>
                    <a:pt x="50" y="378"/>
                  </a:moveTo>
                  <a:cubicBezTo>
                    <a:pt x="48" y="387"/>
                    <a:pt x="45" y="395"/>
                    <a:pt x="45" y="409"/>
                  </a:cubicBezTo>
                  <a:cubicBezTo>
                    <a:pt x="45" y="440"/>
                    <a:pt x="73" y="468"/>
                    <a:pt x="112" y="468"/>
                  </a:cubicBezTo>
                  <a:cubicBezTo>
                    <a:pt x="182" y="468"/>
                    <a:pt x="213" y="370"/>
                    <a:pt x="213" y="361"/>
                  </a:cubicBezTo>
                  <a:cubicBezTo>
                    <a:pt x="213" y="350"/>
                    <a:pt x="202" y="350"/>
                    <a:pt x="202" y="350"/>
                  </a:cubicBezTo>
                  <a:cubicBezTo>
                    <a:pt x="190" y="350"/>
                    <a:pt x="190" y="356"/>
                    <a:pt x="188" y="364"/>
                  </a:cubicBezTo>
                  <a:cubicBezTo>
                    <a:pt x="171" y="417"/>
                    <a:pt x="140" y="448"/>
                    <a:pt x="112" y="448"/>
                  </a:cubicBezTo>
                  <a:cubicBezTo>
                    <a:pt x="98" y="448"/>
                    <a:pt x="95" y="437"/>
                    <a:pt x="95" y="423"/>
                  </a:cubicBezTo>
                  <a:cubicBezTo>
                    <a:pt x="95" y="406"/>
                    <a:pt x="101" y="395"/>
                    <a:pt x="106" y="378"/>
                  </a:cubicBezTo>
                  <a:cubicBezTo>
                    <a:pt x="115" y="359"/>
                    <a:pt x="120" y="342"/>
                    <a:pt x="129" y="322"/>
                  </a:cubicBezTo>
                  <a:cubicBezTo>
                    <a:pt x="134" y="305"/>
                    <a:pt x="160" y="244"/>
                    <a:pt x="162" y="235"/>
                  </a:cubicBezTo>
                  <a:cubicBezTo>
                    <a:pt x="165" y="227"/>
                    <a:pt x="168" y="218"/>
                    <a:pt x="168" y="213"/>
                  </a:cubicBezTo>
                  <a:cubicBezTo>
                    <a:pt x="168" y="179"/>
                    <a:pt x="140" y="154"/>
                    <a:pt x="101" y="154"/>
                  </a:cubicBezTo>
                  <a:cubicBezTo>
                    <a:pt x="31" y="154"/>
                    <a:pt x="0" y="249"/>
                    <a:pt x="0" y="261"/>
                  </a:cubicBezTo>
                  <a:cubicBezTo>
                    <a:pt x="0" y="269"/>
                    <a:pt x="8" y="269"/>
                    <a:pt x="11" y="269"/>
                  </a:cubicBezTo>
                  <a:cubicBezTo>
                    <a:pt x="22" y="269"/>
                    <a:pt x="22" y="266"/>
                    <a:pt x="25" y="258"/>
                  </a:cubicBezTo>
                  <a:cubicBezTo>
                    <a:pt x="42" y="199"/>
                    <a:pt x="73" y="174"/>
                    <a:pt x="98" y="174"/>
                  </a:cubicBezTo>
                  <a:cubicBezTo>
                    <a:pt x="109" y="174"/>
                    <a:pt x="118" y="179"/>
                    <a:pt x="118" y="199"/>
                  </a:cubicBezTo>
                  <a:cubicBezTo>
                    <a:pt x="118" y="213"/>
                    <a:pt x="112" y="224"/>
                    <a:pt x="95" y="266"/>
                  </a:cubicBezTo>
                  <a:lnTo>
                    <a:pt x="50" y="378"/>
                  </a:lnTo>
                  <a:close/>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4" name="Freeform 18"/>
            <p:cNvSpPr>
              <a:spLocks noChangeArrowheads="1"/>
            </p:cNvSpPr>
            <p:nvPr/>
          </p:nvSpPr>
          <p:spPr bwMode="auto">
            <a:xfrm>
              <a:off x="3286" y="2947"/>
              <a:ext cx="95" cy="70"/>
            </a:xfrm>
            <a:custGeom>
              <a:avLst/>
              <a:gdLst>
                <a:gd name="T0" fmla="*/ 53 w 424"/>
                <a:gd name="T1" fmla="*/ 263 h 315"/>
                <a:gd name="T2" fmla="*/ 45 w 424"/>
                <a:gd name="T3" fmla="*/ 291 h 315"/>
                <a:gd name="T4" fmla="*/ 70 w 424"/>
                <a:gd name="T5" fmla="*/ 314 h 315"/>
                <a:gd name="T6" fmla="*/ 95 w 424"/>
                <a:gd name="T7" fmla="*/ 297 h 315"/>
                <a:gd name="T8" fmla="*/ 109 w 424"/>
                <a:gd name="T9" fmla="*/ 255 h 315"/>
                <a:gd name="T10" fmla="*/ 123 w 424"/>
                <a:gd name="T11" fmla="*/ 193 h 315"/>
                <a:gd name="T12" fmla="*/ 134 w 424"/>
                <a:gd name="T13" fmla="*/ 146 h 315"/>
                <a:gd name="T14" fmla="*/ 165 w 424"/>
                <a:gd name="T15" fmla="*/ 84 h 315"/>
                <a:gd name="T16" fmla="*/ 269 w 424"/>
                <a:gd name="T17" fmla="*/ 20 h 315"/>
                <a:gd name="T18" fmla="*/ 308 w 424"/>
                <a:gd name="T19" fmla="*/ 67 h 315"/>
                <a:gd name="T20" fmla="*/ 269 w 424"/>
                <a:gd name="T21" fmla="*/ 216 h 315"/>
                <a:gd name="T22" fmla="*/ 258 w 424"/>
                <a:gd name="T23" fmla="*/ 255 h 315"/>
                <a:gd name="T24" fmla="*/ 325 w 424"/>
                <a:gd name="T25" fmla="*/ 314 h 315"/>
                <a:gd name="T26" fmla="*/ 423 w 424"/>
                <a:gd name="T27" fmla="*/ 207 h 315"/>
                <a:gd name="T28" fmla="*/ 412 w 424"/>
                <a:gd name="T29" fmla="*/ 199 h 315"/>
                <a:gd name="T30" fmla="*/ 400 w 424"/>
                <a:gd name="T31" fmla="*/ 210 h 315"/>
                <a:gd name="T32" fmla="*/ 325 w 424"/>
                <a:gd name="T33" fmla="*/ 294 h 315"/>
                <a:gd name="T34" fmla="*/ 308 w 424"/>
                <a:gd name="T35" fmla="*/ 269 h 315"/>
                <a:gd name="T36" fmla="*/ 325 w 424"/>
                <a:gd name="T37" fmla="*/ 213 h 315"/>
                <a:gd name="T38" fmla="*/ 361 w 424"/>
                <a:gd name="T39" fmla="*/ 78 h 315"/>
                <a:gd name="T40" fmla="*/ 272 w 424"/>
                <a:gd name="T41" fmla="*/ 0 h 315"/>
                <a:gd name="T42" fmla="*/ 154 w 424"/>
                <a:gd name="T43" fmla="*/ 64 h 315"/>
                <a:gd name="T44" fmla="*/ 78 w 424"/>
                <a:gd name="T45" fmla="*/ 0 h 315"/>
                <a:gd name="T46" fmla="*/ 25 w 424"/>
                <a:gd name="T47" fmla="*/ 36 h 315"/>
                <a:gd name="T48" fmla="*/ 0 w 424"/>
                <a:gd name="T49" fmla="*/ 106 h 315"/>
                <a:gd name="T50" fmla="*/ 11 w 424"/>
                <a:gd name="T51" fmla="*/ 115 h 315"/>
                <a:gd name="T52" fmla="*/ 28 w 424"/>
                <a:gd name="T53" fmla="*/ 95 h 315"/>
                <a:gd name="T54" fmla="*/ 78 w 424"/>
                <a:gd name="T55" fmla="*/ 20 h 315"/>
                <a:gd name="T56" fmla="*/ 101 w 424"/>
                <a:gd name="T57" fmla="*/ 53 h 315"/>
                <a:gd name="T58" fmla="*/ 90 w 424"/>
                <a:gd name="T59" fmla="*/ 112 h 315"/>
                <a:gd name="T60" fmla="*/ 73 w 424"/>
                <a:gd name="T61" fmla="*/ 174 h 315"/>
                <a:gd name="T62" fmla="*/ 53 w 424"/>
                <a:gd name="T63" fmla="*/ 26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315">
                  <a:moveTo>
                    <a:pt x="53" y="263"/>
                  </a:moveTo>
                  <a:cubicBezTo>
                    <a:pt x="50" y="272"/>
                    <a:pt x="45" y="289"/>
                    <a:pt x="45" y="291"/>
                  </a:cubicBezTo>
                  <a:cubicBezTo>
                    <a:pt x="45" y="305"/>
                    <a:pt x="59" y="314"/>
                    <a:pt x="70" y="314"/>
                  </a:cubicBezTo>
                  <a:cubicBezTo>
                    <a:pt x="81" y="314"/>
                    <a:pt x="92" y="305"/>
                    <a:pt x="95" y="297"/>
                  </a:cubicBezTo>
                  <a:cubicBezTo>
                    <a:pt x="98" y="291"/>
                    <a:pt x="104" y="269"/>
                    <a:pt x="109" y="255"/>
                  </a:cubicBezTo>
                  <a:cubicBezTo>
                    <a:pt x="112" y="241"/>
                    <a:pt x="120" y="210"/>
                    <a:pt x="123" y="193"/>
                  </a:cubicBezTo>
                  <a:cubicBezTo>
                    <a:pt x="129" y="176"/>
                    <a:pt x="132" y="162"/>
                    <a:pt x="134" y="146"/>
                  </a:cubicBezTo>
                  <a:cubicBezTo>
                    <a:pt x="143" y="118"/>
                    <a:pt x="146" y="112"/>
                    <a:pt x="165" y="84"/>
                  </a:cubicBezTo>
                  <a:cubicBezTo>
                    <a:pt x="185" y="56"/>
                    <a:pt x="216" y="20"/>
                    <a:pt x="269" y="20"/>
                  </a:cubicBezTo>
                  <a:cubicBezTo>
                    <a:pt x="308" y="20"/>
                    <a:pt x="308" y="56"/>
                    <a:pt x="308" y="67"/>
                  </a:cubicBezTo>
                  <a:cubicBezTo>
                    <a:pt x="308" y="109"/>
                    <a:pt x="280" y="188"/>
                    <a:pt x="269" y="216"/>
                  </a:cubicBezTo>
                  <a:cubicBezTo>
                    <a:pt x="260" y="235"/>
                    <a:pt x="258" y="241"/>
                    <a:pt x="258" y="255"/>
                  </a:cubicBezTo>
                  <a:cubicBezTo>
                    <a:pt x="258" y="291"/>
                    <a:pt x="288" y="314"/>
                    <a:pt x="325" y="314"/>
                  </a:cubicBezTo>
                  <a:cubicBezTo>
                    <a:pt x="392" y="314"/>
                    <a:pt x="423" y="218"/>
                    <a:pt x="423" y="207"/>
                  </a:cubicBezTo>
                  <a:cubicBezTo>
                    <a:pt x="423" y="199"/>
                    <a:pt x="414" y="199"/>
                    <a:pt x="412" y="199"/>
                  </a:cubicBezTo>
                  <a:cubicBezTo>
                    <a:pt x="403" y="199"/>
                    <a:pt x="403" y="202"/>
                    <a:pt x="400" y="210"/>
                  </a:cubicBezTo>
                  <a:cubicBezTo>
                    <a:pt x="384" y="266"/>
                    <a:pt x="353" y="294"/>
                    <a:pt x="325" y="294"/>
                  </a:cubicBezTo>
                  <a:cubicBezTo>
                    <a:pt x="311" y="294"/>
                    <a:pt x="308" y="286"/>
                    <a:pt x="308" y="269"/>
                  </a:cubicBezTo>
                  <a:cubicBezTo>
                    <a:pt x="308" y="255"/>
                    <a:pt x="311" y="244"/>
                    <a:pt x="325" y="213"/>
                  </a:cubicBezTo>
                  <a:cubicBezTo>
                    <a:pt x="333" y="193"/>
                    <a:pt x="361" y="118"/>
                    <a:pt x="361" y="78"/>
                  </a:cubicBezTo>
                  <a:cubicBezTo>
                    <a:pt x="361" y="11"/>
                    <a:pt x="308" y="0"/>
                    <a:pt x="272" y="0"/>
                  </a:cubicBezTo>
                  <a:cubicBezTo>
                    <a:pt x="213" y="0"/>
                    <a:pt x="174" y="36"/>
                    <a:pt x="154" y="64"/>
                  </a:cubicBezTo>
                  <a:cubicBezTo>
                    <a:pt x="148" y="14"/>
                    <a:pt x="109" y="0"/>
                    <a:pt x="78" y="0"/>
                  </a:cubicBezTo>
                  <a:cubicBezTo>
                    <a:pt x="50" y="0"/>
                    <a:pt x="34" y="22"/>
                    <a:pt x="25" y="36"/>
                  </a:cubicBezTo>
                  <a:cubicBezTo>
                    <a:pt x="8" y="64"/>
                    <a:pt x="0" y="104"/>
                    <a:pt x="0" y="106"/>
                  </a:cubicBezTo>
                  <a:cubicBezTo>
                    <a:pt x="0" y="115"/>
                    <a:pt x="8" y="115"/>
                    <a:pt x="11" y="115"/>
                  </a:cubicBezTo>
                  <a:cubicBezTo>
                    <a:pt x="22" y="115"/>
                    <a:pt x="22" y="112"/>
                    <a:pt x="28" y="95"/>
                  </a:cubicBezTo>
                  <a:cubicBezTo>
                    <a:pt x="36" y="53"/>
                    <a:pt x="50" y="20"/>
                    <a:pt x="78" y="20"/>
                  </a:cubicBezTo>
                  <a:cubicBezTo>
                    <a:pt x="95" y="20"/>
                    <a:pt x="101" y="34"/>
                    <a:pt x="101" y="53"/>
                  </a:cubicBezTo>
                  <a:cubicBezTo>
                    <a:pt x="101" y="67"/>
                    <a:pt x="95" y="92"/>
                    <a:pt x="90" y="112"/>
                  </a:cubicBezTo>
                  <a:cubicBezTo>
                    <a:pt x="84" y="129"/>
                    <a:pt x="78" y="160"/>
                    <a:pt x="73" y="174"/>
                  </a:cubicBezTo>
                  <a:lnTo>
                    <a:pt x="53" y="263"/>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5" name="Freeform 19"/>
            <p:cNvSpPr>
              <a:spLocks noChangeArrowheads="1"/>
            </p:cNvSpPr>
            <p:nvPr/>
          </p:nvSpPr>
          <p:spPr bwMode="auto">
            <a:xfrm>
              <a:off x="3462" y="2853"/>
              <a:ext cx="148" cy="148"/>
            </a:xfrm>
            <a:custGeom>
              <a:avLst/>
              <a:gdLst>
                <a:gd name="T0" fmla="*/ 350 w 659"/>
                <a:gd name="T1" fmla="*/ 350 h 659"/>
                <a:gd name="T2" fmla="*/ 624 w 659"/>
                <a:gd name="T3" fmla="*/ 350 h 659"/>
                <a:gd name="T4" fmla="*/ 658 w 659"/>
                <a:gd name="T5" fmla="*/ 331 h 659"/>
                <a:gd name="T6" fmla="*/ 624 w 659"/>
                <a:gd name="T7" fmla="*/ 308 h 659"/>
                <a:gd name="T8" fmla="*/ 350 w 659"/>
                <a:gd name="T9" fmla="*/ 308 h 659"/>
                <a:gd name="T10" fmla="*/ 350 w 659"/>
                <a:gd name="T11" fmla="*/ 34 h 659"/>
                <a:gd name="T12" fmla="*/ 330 w 659"/>
                <a:gd name="T13" fmla="*/ 0 h 659"/>
                <a:gd name="T14" fmla="*/ 308 w 659"/>
                <a:gd name="T15" fmla="*/ 34 h 659"/>
                <a:gd name="T16" fmla="*/ 308 w 659"/>
                <a:gd name="T17" fmla="*/ 308 h 659"/>
                <a:gd name="T18" fmla="*/ 34 w 659"/>
                <a:gd name="T19" fmla="*/ 308 h 659"/>
                <a:gd name="T20" fmla="*/ 0 w 659"/>
                <a:gd name="T21" fmla="*/ 331 h 659"/>
                <a:gd name="T22" fmla="*/ 34 w 659"/>
                <a:gd name="T23" fmla="*/ 350 h 659"/>
                <a:gd name="T24" fmla="*/ 308 w 659"/>
                <a:gd name="T25" fmla="*/ 350 h 659"/>
                <a:gd name="T26" fmla="*/ 308 w 659"/>
                <a:gd name="T27" fmla="*/ 625 h 659"/>
                <a:gd name="T28" fmla="*/ 330 w 659"/>
                <a:gd name="T29" fmla="*/ 658 h 659"/>
                <a:gd name="T30" fmla="*/ 350 w 659"/>
                <a:gd name="T31" fmla="*/ 625 h 659"/>
                <a:gd name="T32" fmla="*/ 350 w 659"/>
                <a:gd name="T33" fmla="*/ 35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9" h="659">
                  <a:moveTo>
                    <a:pt x="350" y="350"/>
                  </a:moveTo>
                  <a:lnTo>
                    <a:pt x="624" y="350"/>
                  </a:lnTo>
                  <a:cubicBezTo>
                    <a:pt x="638" y="350"/>
                    <a:pt x="658" y="350"/>
                    <a:pt x="658" y="331"/>
                  </a:cubicBezTo>
                  <a:cubicBezTo>
                    <a:pt x="658" y="308"/>
                    <a:pt x="638" y="308"/>
                    <a:pt x="624" y="308"/>
                  </a:cubicBezTo>
                  <a:lnTo>
                    <a:pt x="350" y="308"/>
                  </a:lnTo>
                  <a:lnTo>
                    <a:pt x="350" y="34"/>
                  </a:lnTo>
                  <a:cubicBezTo>
                    <a:pt x="350" y="20"/>
                    <a:pt x="350" y="0"/>
                    <a:pt x="330" y="0"/>
                  </a:cubicBezTo>
                  <a:cubicBezTo>
                    <a:pt x="308" y="0"/>
                    <a:pt x="308" y="20"/>
                    <a:pt x="308" y="34"/>
                  </a:cubicBezTo>
                  <a:lnTo>
                    <a:pt x="308" y="308"/>
                  </a:lnTo>
                  <a:lnTo>
                    <a:pt x="34" y="308"/>
                  </a:lnTo>
                  <a:cubicBezTo>
                    <a:pt x="20" y="308"/>
                    <a:pt x="0" y="308"/>
                    <a:pt x="0" y="331"/>
                  </a:cubicBezTo>
                  <a:cubicBezTo>
                    <a:pt x="0" y="350"/>
                    <a:pt x="20" y="350"/>
                    <a:pt x="34" y="350"/>
                  </a:cubicBezTo>
                  <a:lnTo>
                    <a:pt x="308" y="350"/>
                  </a:lnTo>
                  <a:lnTo>
                    <a:pt x="308" y="625"/>
                  </a:lnTo>
                  <a:cubicBezTo>
                    <a:pt x="308" y="639"/>
                    <a:pt x="308" y="658"/>
                    <a:pt x="330" y="658"/>
                  </a:cubicBezTo>
                  <a:cubicBezTo>
                    <a:pt x="350" y="658"/>
                    <a:pt x="350" y="639"/>
                    <a:pt x="350" y="625"/>
                  </a:cubicBezTo>
                  <a:lnTo>
                    <a:pt x="350" y="350"/>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6" name="Freeform 20"/>
            <p:cNvSpPr>
              <a:spLocks noChangeArrowheads="1"/>
            </p:cNvSpPr>
            <p:nvPr/>
          </p:nvSpPr>
          <p:spPr bwMode="auto">
            <a:xfrm>
              <a:off x="3685" y="2828"/>
              <a:ext cx="110" cy="157"/>
            </a:xfrm>
            <a:custGeom>
              <a:avLst/>
              <a:gdLst>
                <a:gd name="T0" fmla="*/ 300 w 491"/>
                <a:gd name="T1" fmla="*/ 398 h 698"/>
                <a:gd name="T2" fmla="*/ 406 w 491"/>
                <a:gd name="T3" fmla="*/ 675 h 698"/>
                <a:gd name="T4" fmla="*/ 456 w 491"/>
                <a:gd name="T5" fmla="*/ 697 h 698"/>
                <a:gd name="T6" fmla="*/ 479 w 491"/>
                <a:gd name="T7" fmla="*/ 697 h 698"/>
                <a:gd name="T8" fmla="*/ 490 w 491"/>
                <a:gd name="T9" fmla="*/ 686 h 698"/>
                <a:gd name="T10" fmla="*/ 484 w 491"/>
                <a:gd name="T11" fmla="*/ 678 h 698"/>
                <a:gd name="T12" fmla="*/ 462 w 491"/>
                <a:gd name="T13" fmla="*/ 633 h 698"/>
                <a:gd name="T14" fmla="*/ 260 w 491"/>
                <a:gd name="T15" fmla="*/ 70 h 698"/>
                <a:gd name="T16" fmla="*/ 140 w 491"/>
                <a:gd name="T17" fmla="*/ 0 h 698"/>
                <a:gd name="T18" fmla="*/ 120 w 491"/>
                <a:gd name="T19" fmla="*/ 11 h 698"/>
                <a:gd name="T20" fmla="*/ 132 w 491"/>
                <a:gd name="T21" fmla="*/ 20 h 698"/>
                <a:gd name="T22" fmla="*/ 196 w 491"/>
                <a:gd name="T23" fmla="*/ 101 h 698"/>
                <a:gd name="T24" fmla="*/ 291 w 491"/>
                <a:gd name="T25" fmla="*/ 370 h 698"/>
                <a:gd name="T26" fmla="*/ 17 w 491"/>
                <a:gd name="T27" fmla="*/ 639 h 698"/>
                <a:gd name="T28" fmla="*/ 0 w 491"/>
                <a:gd name="T29" fmla="*/ 669 h 698"/>
                <a:gd name="T30" fmla="*/ 31 w 491"/>
                <a:gd name="T31" fmla="*/ 697 h 698"/>
                <a:gd name="T32" fmla="*/ 62 w 491"/>
                <a:gd name="T33" fmla="*/ 678 h 698"/>
                <a:gd name="T34" fmla="*/ 300 w 491"/>
                <a:gd name="T35" fmla="*/ 3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1" h="698">
                  <a:moveTo>
                    <a:pt x="300" y="398"/>
                  </a:moveTo>
                  <a:cubicBezTo>
                    <a:pt x="342" y="501"/>
                    <a:pt x="389" y="653"/>
                    <a:pt x="406" y="675"/>
                  </a:cubicBezTo>
                  <a:cubicBezTo>
                    <a:pt x="420" y="697"/>
                    <a:pt x="431" y="697"/>
                    <a:pt x="456" y="697"/>
                  </a:cubicBezTo>
                  <a:lnTo>
                    <a:pt x="479" y="697"/>
                  </a:lnTo>
                  <a:cubicBezTo>
                    <a:pt x="490" y="695"/>
                    <a:pt x="490" y="689"/>
                    <a:pt x="490" y="686"/>
                  </a:cubicBezTo>
                  <a:cubicBezTo>
                    <a:pt x="490" y="683"/>
                    <a:pt x="487" y="681"/>
                    <a:pt x="484" y="678"/>
                  </a:cubicBezTo>
                  <a:cubicBezTo>
                    <a:pt x="476" y="667"/>
                    <a:pt x="470" y="653"/>
                    <a:pt x="462" y="633"/>
                  </a:cubicBezTo>
                  <a:lnTo>
                    <a:pt x="260" y="70"/>
                  </a:lnTo>
                  <a:cubicBezTo>
                    <a:pt x="241" y="14"/>
                    <a:pt x="185" y="0"/>
                    <a:pt x="140" y="0"/>
                  </a:cubicBezTo>
                  <a:cubicBezTo>
                    <a:pt x="134" y="0"/>
                    <a:pt x="120" y="0"/>
                    <a:pt x="120" y="11"/>
                  </a:cubicBezTo>
                  <a:cubicBezTo>
                    <a:pt x="120" y="20"/>
                    <a:pt x="129" y="20"/>
                    <a:pt x="132" y="20"/>
                  </a:cubicBezTo>
                  <a:cubicBezTo>
                    <a:pt x="162" y="28"/>
                    <a:pt x="171" y="34"/>
                    <a:pt x="196" y="101"/>
                  </a:cubicBezTo>
                  <a:lnTo>
                    <a:pt x="291" y="370"/>
                  </a:lnTo>
                  <a:lnTo>
                    <a:pt x="17" y="639"/>
                  </a:lnTo>
                  <a:cubicBezTo>
                    <a:pt x="6" y="653"/>
                    <a:pt x="0" y="658"/>
                    <a:pt x="0" y="669"/>
                  </a:cubicBezTo>
                  <a:cubicBezTo>
                    <a:pt x="0" y="686"/>
                    <a:pt x="14" y="697"/>
                    <a:pt x="31" y="697"/>
                  </a:cubicBezTo>
                  <a:cubicBezTo>
                    <a:pt x="45" y="697"/>
                    <a:pt x="53" y="689"/>
                    <a:pt x="62" y="678"/>
                  </a:cubicBezTo>
                  <a:lnTo>
                    <a:pt x="300" y="398"/>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7" name="Freeform 21"/>
            <p:cNvSpPr>
              <a:spLocks noChangeArrowheads="1"/>
            </p:cNvSpPr>
            <p:nvPr/>
          </p:nvSpPr>
          <p:spPr bwMode="auto">
            <a:xfrm>
              <a:off x="3809" y="2884"/>
              <a:ext cx="174" cy="100"/>
            </a:xfrm>
            <a:custGeom>
              <a:avLst/>
              <a:gdLst>
                <a:gd name="T0" fmla="*/ 703 w 771"/>
                <a:gd name="T1" fmla="*/ 67 h 444"/>
                <a:gd name="T2" fmla="*/ 770 w 771"/>
                <a:gd name="T3" fmla="*/ 48 h 444"/>
                <a:gd name="T4" fmla="*/ 770 w 771"/>
                <a:gd name="T5" fmla="*/ 0 h 444"/>
                <a:gd name="T6" fmla="*/ 694 w 771"/>
                <a:gd name="T7" fmla="*/ 3 h 444"/>
                <a:gd name="T8" fmla="*/ 599 w 771"/>
                <a:gd name="T9" fmla="*/ 0 h 444"/>
                <a:gd name="T10" fmla="*/ 599 w 771"/>
                <a:gd name="T11" fmla="*/ 48 h 444"/>
                <a:gd name="T12" fmla="*/ 658 w 771"/>
                <a:gd name="T13" fmla="*/ 59 h 444"/>
                <a:gd name="T14" fmla="*/ 652 w 771"/>
                <a:gd name="T15" fmla="*/ 70 h 444"/>
                <a:gd name="T16" fmla="*/ 549 w 771"/>
                <a:gd name="T17" fmla="*/ 325 h 444"/>
                <a:gd name="T18" fmla="*/ 437 w 771"/>
                <a:gd name="T19" fmla="*/ 48 h 444"/>
                <a:gd name="T20" fmla="*/ 493 w 771"/>
                <a:gd name="T21" fmla="*/ 48 h 444"/>
                <a:gd name="T22" fmla="*/ 493 w 771"/>
                <a:gd name="T23" fmla="*/ 0 h 444"/>
                <a:gd name="T24" fmla="*/ 378 w 771"/>
                <a:gd name="T25" fmla="*/ 3 h 444"/>
                <a:gd name="T26" fmla="*/ 280 w 771"/>
                <a:gd name="T27" fmla="*/ 0 h 444"/>
                <a:gd name="T28" fmla="*/ 280 w 771"/>
                <a:gd name="T29" fmla="*/ 48 h 444"/>
                <a:gd name="T30" fmla="*/ 339 w 771"/>
                <a:gd name="T31" fmla="*/ 48 h 444"/>
                <a:gd name="T32" fmla="*/ 358 w 771"/>
                <a:gd name="T33" fmla="*/ 98 h 444"/>
                <a:gd name="T34" fmla="*/ 356 w 771"/>
                <a:gd name="T35" fmla="*/ 112 h 444"/>
                <a:gd name="T36" fmla="*/ 277 w 771"/>
                <a:gd name="T37" fmla="*/ 303 h 444"/>
                <a:gd name="T38" fmla="*/ 174 w 771"/>
                <a:gd name="T39" fmla="*/ 48 h 444"/>
                <a:gd name="T40" fmla="*/ 230 w 771"/>
                <a:gd name="T41" fmla="*/ 48 h 444"/>
                <a:gd name="T42" fmla="*/ 230 w 771"/>
                <a:gd name="T43" fmla="*/ 0 h 444"/>
                <a:gd name="T44" fmla="*/ 106 w 771"/>
                <a:gd name="T45" fmla="*/ 3 h 444"/>
                <a:gd name="T46" fmla="*/ 0 w 771"/>
                <a:gd name="T47" fmla="*/ 0 h 444"/>
                <a:gd name="T48" fmla="*/ 0 w 771"/>
                <a:gd name="T49" fmla="*/ 48 h 444"/>
                <a:gd name="T50" fmla="*/ 59 w 771"/>
                <a:gd name="T51" fmla="*/ 48 h 444"/>
                <a:gd name="T52" fmla="*/ 210 w 771"/>
                <a:gd name="T53" fmla="*/ 417 h 444"/>
                <a:gd name="T54" fmla="*/ 244 w 771"/>
                <a:gd name="T55" fmla="*/ 443 h 444"/>
                <a:gd name="T56" fmla="*/ 280 w 771"/>
                <a:gd name="T57" fmla="*/ 417 h 444"/>
                <a:gd name="T58" fmla="*/ 386 w 771"/>
                <a:gd name="T59" fmla="*/ 160 h 444"/>
                <a:gd name="T60" fmla="*/ 490 w 771"/>
                <a:gd name="T61" fmla="*/ 417 h 444"/>
                <a:gd name="T62" fmla="*/ 526 w 771"/>
                <a:gd name="T63" fmla="*/ 443 h 444"/>
                <a:gd name="T64" fmla="*/ 560 w 771"/>
                <a:gd name="T65" fmla="*/ 417 h 444"/>
                <a:gd name="T66" fmla="*/ 703 w 771"/>
                <a:gd name="T67" fmla="*/ 6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1" h="444">
                  <a:moveTo>
                    <a:pt x="703" y="67"/>
                  </a:moveTo>
                  <a:cubicBezTo>
                    <a:pt x="708" y="53"/>
                    <a:pt x="711" y="48"/>
                    <a:pt x="770" y="48"/>
                  </a:cubicBezTo>
                  <a:lnTo>
                    <a:pt x="770" y="0"/>
                  </a:lnTo>
                  <a:cubicBezTo>
                    <a:pt x="748" y="3"/>
                    <a:pt x="717" y="3"/>
                    <a:pt x="694" y="3"/>
                  </a:cubicBezTo>
                  <a:cubicBezTo>
                    <a:pt x="666" y="3"/>
                    <a:pt x="622" y="0"/>
                    <a:pt x="599" y="0"/>
                  </a:cubicBezTo>
                  <a:lnTo>
                    <a:pt x="599" y="48"/>
                  </a:lnTo>
                  <a:cubicBezTo>
                    <a:pt x="608" y="48"/>
                    <a:pt x="658" y="48"/>
                    <a:pt x="658" y="59"/>
                  </a:cubicBezTo>
                  <a:cubicBezTo>
                    <a:pt x="658" y="62"/>
                    <a:pt x="655" y="67"/>
                    <a:pt x="652" y="70"/>
                  </a:cubicBezTo>
                  <a:lnTo>
                    <a:pt x="549" y="325"/>
                  </a:lnTo>
                  <a:lnTo>
                    <a:pt x="437" y="48"/>
                  </a:lnTo>
                  <a:lnTo>
                    <a:pt x="493" y="48"/>
                  </a:lnTo>
                  <a:lnTo>
                    <a:pt x="493" y="0"/>
                  </a:lnTo>
                  <a:cubicBezTo>
                    <a:pt x="459" y="0"/>
                    <a:pt x="409" y="3"/>
                    <a:pt x="378" y="3"/>
                  </a:cubicBezTo>
                  <a:cubicBezTo>
                    <a:pt x="339" y="3"/>
                    <a:pt x="297" y="0"/>
                    <a:pt x="280" y="0"/>
                  </a:cubicBezTo>
                  <a:lnTo>
                    <a:pt x="280" y="48"/>
                  </a:lnTo>
                  <a:lnTo>
                    <a:pt x="339" y="48"/>
                  </a:lnTo>
                  <a:cubicBezTo>
                    <a:pt x="358" y="95"/>
                    <a:pt x="358" y="98"/>
                    <a:pt x="358" y="98"/>
                  </a:cubicBezTo>
                  <a:cubicBezTo>
                    <a:pt x="358" y="104"/>
                    <a:pt x="356" y="109"/>
                    <a:pt x="356" y="112"/>
                  </a:cubicBezTo>
                  <a:lnTo>
                    <a:pt x="277" y="303"/>
                  </a:lnTo>
                  <a:lnTo>
                    <a:pt x="174" y="48"/>
                  </a:lnTo>
                  <a:lnTo>
                    <a:pt x="230" y="48"/>
                  </a:lnTo>
                  <a:lnTo>
                    <a:pt x="230" y="0"/>
                  </a:lnTo>
                  <a:cubicBezTo>
                    <a:pt x="188" y="3"/>
                    <a:pt x="148" y="3"/>
                    <a:pt x="106" y="3"/>
                  </a:cubicBezTo>
                  <a:cubicBezTo>
                    <a:pt x="78" y="3"/>
                    <a:pt x="34" y="0"/>
                    <a:pt x="0" y="0"/>
                  </a:cubicBezTo>
                  <a:lnTo>
                    <a:pt x="0" y="48"/>
                  </a:lnTo>
                  <a:lnTo>
                    <a:pt x="59" y="48"/>
                  </a:lnTo>
                  <a:lnTo>
                    <a:pt x="210" y="417"/>
                  </a:lnTo>
                  <a:cubicBezTo>
                    <a:pt x="216" y="434"/>
                    <a:pt x="221" y="443"/>
                    <a:pt x="244" y="443"/>
                  </a:cubicBezTo>
                  <a:cubicBezTo>
                    <a:pt x="269" y="443"/>
                    <a:pt x="274" y="434"/>
                    <a:pt x="280" y="417"/>
                  </a:cubicBezTo>
                  <a:lnTo>
                    <a:pt x="386" y="160"/>
                  </a:lnTo>
                  <a:lnTo>
                    <a:pt x="490" y="417"/>
                  </a:lnTo>
                  <a:cubicBezTo>
                    <a:pt x="496" y="434"/>
                    <a:pt x="501" y="443"/>
                    <a:pt x="526" y="443"/>
                  </a:cubicBezTo>
                  <a:cubicBezTo>
                    <a:pt x="549" y="443"/>
                    <a:pt x="554" y="434"/>
                    <a:pt x="560" y="417"/>
                  </a:cubicBezTo>
                  <a:lnTo>
                    <a:pt x="703" y="67"/>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8" name="Freeform 22"/>
            <p:cNvSpPr>
              <a:spLocks noChangeArrowheads="1"/>
            </p:cNvSpPr>
            <p:nvPr/>
          </p:nvSpPr>
          <p:spPr bwMode="auto">
            <a:xfrm>
              <a:off x="4005" y="2834"/>
              <a:ext cx="77" cy="100"/>
            </a:xfrm>
            <a:custGeom>
              <a:avLst/>
              <a:gdLst>
                <a:gd name="T0" fmla="*/ 204 w 343"/>
                <a:gd name="T1" fmla="*/ 67 h 446"/>
                <a:gd name="T2" fmla="*/ 297 w 343"/>
                <a:gd name="T3" fmla="*/ 67 h 446"/>
                <a:gd name="T4" fmla="*/ 342 w 343"/>
                <a:gd name="T5" fmla="*/ 34 h 446"/>
                <a:gd name="T6" fmla="*/ 297 w 343"/>
                <a:gd name="T7" fmla="*/ 0 h 446"/>
                <a:gd name="T8" fmla="*/ 42 w 343"/>
                <a:gd name="T9" fmla="*/ 0 h 446"/>
                <a:gd name="T10" fmla="*/ 0 w 343"/>
                <a:gd name="T11" fmla="*/ 34 h 446"/>
                <a:gd name="T12" fmla="*/ 42 w 343"/>
                <a:gd name="T13" fmla="*/ 67 h 446"/>
                <a:gd name="T14" fmla="*/ 137 w 343"/>
                <a:gd name="T15" fmla="*/ 67 h 446"/>
                <a:gd name="T16" fmla="*/ 137 w 343"/>
                <a:gd name="T17" fmla="*/ 403 h 446"/>
                <a:gd name="T18" fmla="*/ 171 w 343"/>
                <a:gd name="T19" fmla="*/ 445 h 446"/>
                <a:gd name="T20" fmla="*/ 204 w 343"/>
                <a:gd name="T21" fmla="*/ 403 h 446"/>
                <a:gd name="T22" fmla="*/ 204 w 343"/>
                <a:gd name="T23" fmla="*/ 67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3" h="446">
                  <a:moveTo>
                    <a:pt x="204" y="67"/>
                  </a:moveTo>
                  <a:lnTo>
                    <a:pt x="297" y="67"/>
                  </a:lnTo>
                  <a:cubicBezTo>
                    <a:pt x="308" y="67"/>
                    <a:pt x="342" y="67"/>
                    <a:pt x="342" y="34"/>
                  </a:cubicBezTo>
                  <a:cubicBezTo>
                    <a:pt x="342" y="0"/>
                    <a:pt x="305" y="0"/>
                    <a:pt x="297" y="0"/>
                  </a:cubicBezTo>
                  <a:lnTo>
                    <a:pt x="42" y="0"/>
                  </a:lnTo>
                  <a:cubicBezTo>
                    <a:pt x="34" y="0"/>
                    <a:pt x="0" y="0"/>
                    <a:pt x="0" y="34"/>
                  </a:cubicBezTo>
                  <a:cubicBezTo>
                    <a:pt x="0" y="67"/>
                    <a:pt x="34" y="67"/>
                    <a:pt x="42" y="67"/>
                  </a:cubicBezTo>
                  <a:lnTo>
                    <a:pt x="137" y="67"/>
                  </a:lnTo>
                  <a:lnTo>
                    <a:pt x="137" y="403"/>
                  </a:lnTo>
                  <a:cubicBezTo>
                    <a:pt x="137" y="415"/>
                    <a:pt x="137" y="445"/>
                    <a:pt x="171" y="445"/>
                  </a:cubicBezTo>
                  <a:cubicBezTo>
                    <a:pt x="204" y="445"/>
                    <a:pt x="204" y="412"/>
                    <a:pt x="204" y="403"/>
                  </a:cubicBezTo>
                  <a:lnTo>
                    <a:pt x="204" y="67"/>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sp>
          <p:nvSpPr>
            <p:cNvPr id="4119" name="Freeform 23"/>
            <p:cNvSpPr>
              <a:spLocks noChangeArrowheads="1"/>
            </p:cNvSpPr>
            <p:nvPr/>
          </p:nvSpPr>
          <p:spPr bwMode="auto">
            <a:xfrm>
              <a:off x="4110" y="2884"/>
              <a:ext cx="174" cy="100"/>
            </a:xfrm>
            <a:custGeom>
              <a:avLst/>
              <a:gdLst>
                <a:gd name="T0" fmla="*/ 703 w 771"/>
                <a:gd name="T1" fmla="*/ 67 h 444"/>
                <a:gd name="T2" fmla="*/ 770 w 771"/>
                <a:gd name="T3" fmla="*/ 48 h 444"/>
                <a:gd name="T4" fmla="*/ 770 w 771"/>
                <a:gd name="T5" fmla="*/ 0 h 444"/>
                <a:gd name="T6" fmla="*/ 694 w 771"/>
                <a:gd name="T7" fmla="*/ 3 h 444"/>
                <a:gd name="T8" fmla="*/ 599 w 771"/>
                <a:gd name="T9" fmla="*/ 0 h 444"/>
                <a:gd name="T10" fmla="*/ 599 w 771"/>
                <a:gd name="T11" fmla="*/ 48 h 444"/>
                <a:gd name="T12" fmla="*/ 658 w 771"/>
                <a:gd name="T13" fmla="*/ 59 h 444"/>
                <a:gd name="T14" fmla="*/ 652 w 771"/>
                <a:gd name="T15" fmla="*/ 70 h 444"/>
                <a:gd name="T16" fmla="*/ 549 w 771"/>
                <a:gd name="T17" fmla="*/ 325 h 444"/>
                <a:gd name="T18" fmla="*/ 437 w 771"/>
                <a:gd name="T19" fmla="*/ 48 h 444"/>
                <a:gd name="T20" fmla="*/ 493 w 771"/>
                <a:gd name="T21" fmla="*/ 48 h 444"/>
                <a:gd name="T22" fmla="*/ 493 w 771"/>
                <a:gd name="T23" fmla="*/ 0 h 444"/>
                <a:gd name="T24" fmla="*/ 378 w 771"/>
                <a:gd name="T25" fmla="*/ 3 h 444"/>
                <a:gd name="T26" fmla="*/ 280 w 771"/>
                <a:gd name="T27" fmla="*/ 0 h 444"/>
                <a:gd name="T28" fmla="*/ 280 w 771"/>
                <a:gd name="T29" fmla="*/ 48 h 444"/>
                <a:gd name="T30" fmla="*/ 339 w 771"/>
                <a:gd name="T31" fmla="*/ 48 h 444"/>
                <a:gd name="T32" fmla="*/ 358 w 771"/>
                <a:gd name="T33" fmla="*/ 98 h 444"/>
                <a:gd name="T34" fmla="*/ 356 w 771"/>
                <a:gd name="T35" fmla="*/ 112 h 444"/>
                <a:gd name="T36" fmla="*/ 277 w 771"/>
                <a:gd name="T37" fmla="*/ 303 h 444"/>
                <a:gd name="T38" fmla="*/ 174 w 771"/>
                <a:gd name="T39" fmla="*/ 48 h 444"/>
                <a:gd name="T40" fmla="*/ 230 w 771"/>
                <a:gd name="T41" fmla="*/ 48 h 444"/>
                <a:gd name="T42" fmla="*/ 230 w 771"/>
                <a:gd name="T43" fmla="*/ 0 h 444"/>
                <a:gd name="T44" fmla="*/ 106 w 771"/>
                <a:gd name="T45" fmla="*/ 3 h 444"/>
                <a:gd name="T46" fmla="*/ 0 w 771"/>
                <a:gd name="T47" fmla="*/ 0 h 444"/>
                <a:gd name="T48" fmla="*/ 0 w 771"/>
                <a:gd name="T49" fmla="*/ 48 h 444"/>
                <a:gd name="T50" fmla="*/ 59 w 771"/>
                <a:gd name="T51" fmla="*/ 48 h 444"/>
                <a:gd name="T52" fmla="*/ 210 w 771"/>
                <a:gd name="T53" fmla="*/ 417 h 444"/>
                <a:gd name="T54" fmla="*/ 244 w 771"/>
                <a:gd name="T55" fmla="*/ 443 h 444"/>
                <a:gd name="T56" fmla="*/ 280 w 771"/>
                <a:gd name="T57" fmla="*/ 417 h 444"/>
                <a:gd name="T58" fmla="*/ 386 w 771"/>
                <a:gd name="T59" fmla="*/ 160 h 444"/>
                <a:gd name="T60" fmla="*/ 490 w 771"/>
                <a:gd name="T61" fmla="*/ 417 h 444"/>
                <a:gd name="T62" fmla="*/ 526 w 771"/>
                <a:gd name="T63" fmla="*/ 443 h 444"/>
                <a:gd name="T64" fmla="*/ 560 w 771"/>
                <a:gd name="T65" fmla="*/ 417 h 444"/>
                <a:gd name="T66" fmla="*/ 703 w 771"/>
                <a:gd name="T67" fmla="*/ 6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1" h="444">
                  <a:moveTo>
                    <a:pt x="703" y="67"/>
                  </a:moveTo>
                  <a:cubicBezTo>
                    <a:pt x="708" y="53"/>
                    <a:pt x="711" y="48"/>
                    <a:pt x="770" y="48"/>
                  </a:cubicBezTo>
                  <a:lnTo>
                    <a:pt x="770" y="0"/>
                  </a:lnTo>
                  <a:cubicBezTo>
                    <a:pt x="748" y="3"/>
                    <a:pt x="717" y="3"/>
                    <a:pt x="694" y="3"/>
                  </a:cubicBezTo>
                  <a:cubicBezTo>
                    <a:pt x="666" y="3"/>
                    <a:pt x="622" y="0"/>
                    <a:pt x="599" y="0"/>
                  </a:cubicBezTo>
                  <a:lnTo>
                    <a:pt x="599" y="48"/>
                  </a:lnTo>
                  <a:cubicBezTo>
                    <a:pt x="608" y="48"/>
                    <a:pt x="658" y="48"/>
                    <a:pt x="658" y="59"/>
                  </a:cubicBezTo>
                  <a:cubicBezTo>
                    <a:pt x="658" y="62"/>
                    <a:pt x="655" y="67"/>
                    <a:pt x="652" y="70"/>
                  </a:cubicBezTo>
                  <a:lnTo>
                    <a:pt x="549" y="325"/>
                  </a:lnTo>
                  <a:lnTo>
                    <a:pt x="437" y="48"/>
                  </a:lnTo>
                  <a:lnTo>
                    <a:pt x="493" y="48"/>
                  </a:lnTo>
                  <a:lnTo>
                    <a:pt x="493" y="0"/>
                  </a:lnTo>
                  <a:cubicBezTo>
                    <a:pt x="459" y="0"/>
                    <a:pt x="409" y="3"/>
                    <a:pt x="378" y="3"/>
                  </a:cubicBezTo>
                  <a:cubicBezTo>
                    <a:pt x="339" y="3"/>
                    <a:pt x="297" y="0"/>
                    <a:pt x="280" y="0"/>
                  </a:cubicBezTo>
                  <a:lnTo>
                    <a:pt x="280" y="48"/>
                  </a:lnTo>
                  <a:lnTo>
                    <a:pt x="339" y="48"/>
                  </a:lnTo>
                  <a:cubicBezTo>
                    <a:pt x="358" y="95"/>
                    <a:pt x="358" y="98"/>
                    <a:pt x="358" y="98"/>
                  </a:cubicBezTo>
                  <a:cubicBezTo>
                    <a:pt x="358" y="104"/>
                    <a:pt x="356" y="109"/>
                    <a:pt x="356" y="112"/>
                  </a:cubicBezTo>
                  <a:lnTo>
                    <a:pt x="277" y="303"/>
                  </a:lnTo>
                  <a:lnTo>
                    <a:pt x="174" y="48"/>
                  </a:lnTo>
                  <a:lnTo>
                    <a:pt x="230" y="48"/>
                  </a:lnTo>
                  <a:lnTo>
                    <a:pt x="230" y="0"/>
                  </a:lnTo>
                  <a:cubicBezTo>
                    <a:pt x="188" y="3"/>
                    <a:pt x="148" y="3"/>
                    <a:pt x="106" y="3"/>
                  </a:cubicBezTo>
                  <a:cubicBezTo>
                    <a:pt x="78" y="3"/>
                    <a:pt x="34" y="0"/>
                    <a:pt x="0" y="0"/>
                  </a:cubicBezTo>
                  <a:lnTo>
                    <a:pt x="0" y="48"/>
                  </a:lnTo>
                  <a:lnTo>
                    <a:pt x="59" y="48"/>
                  </a:lnTo>
                  <a:lnTo>
                    <a:pt x="210" y="417"/>
                  </a:lnTo>
                  <a:cubicBezTo>
                    <a:pt x="216" y="434"/>
                    <a:pt x="221" y="443"/>
                    <a:pt x="244" y="443"/>
                  </a:cubicBezTo>
                  <a:cubicBezTo>
                    <a:pt x="269" y="443"/>
                    <a:pt x="274" y="434"/>
                    <a:pt x="280" y="417"/>
                  </a:cubicBezTo>
                  <a:lnTo>
                    <a:pt x="386" y="160"/>
                  </a:lnTo>
                  <a:lnTo>
                    <a:pt x="490" y="417"/>
                  </a:lnTo>
                  <a:cubicBezTo>
                    <a:pt x="496" y="434"/>
                    <a:pt x="501" y="443"/>
                    <a:pt x="526" y="443"/>
                  </a:cubicBezTo>
                  <a:cubicBezTo>
                    <a:pt x="549" y="443"/>
                    <a:pt x="554" y="434"/>
                    <a:pt x="560" y="417"/>
                  </a:cubicBezTo>
                  <a:lnTo>
                    <a:pt x="703" y="67"/>
                  </a:lnTo>
                </a:path>
              </a:pathLst>
            </a:custGeom>
            <a:solidFill>
              <a:srgbClr val="000000"/>
            </a:solidFill>
            <a:ln>
              <a:noFill/>
            </a:ln>
            <a:effectLst/>
            <a:extLst>
              <a:ext uri="{91240B29-F687-4F45-9708-019B960494DF}">
                <a14:hiddenLine xmlns:a14="http://schemas.microsoft.com/office/drawing/2010/main" w="1260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sz="1633"/>
            </a:p>
          </p:txBody>
        </p:sp>
      </p:grpSp>
      <p:sp>
        <p:nvSpPr>
          <p:cNvPr id="4120" name="Rectangle 24"/>
          <p:cNvSpPr>
            <a:spLocks noChangeArrowheads="1"/>
          </p:cNvSpPr>
          <p:nvPr/>
        </p:nvSpPr>
        <p:spPr bwMode="auto">
          <a:xfrm>
            <a:off x="2191750" y="4945480"/>
            <a:ext cx="8164218" cy="1474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l-GR" altLang="en-US" sz="1633">
                <a:ea typeface="DejaVu Sans" charset="0"/>
                <a:cs typeface="DejaVu Sans" charset="0"/>
              </a:rPr>
              <a:t>λ</a:t>
            </a:r>
            <a:r>
              <a:rPr lang="en-GB" altLang="en-US" sz="1633">
                <a:ea typeface="DejaVu Sans" charset="0"/>
                <a:cs typeface="DejaVu Sans" charset="0"/>
              </a:rPr>
              <a:t> here cannot and should not be adjusted to reduce error over the training set. (this would overfit)</a:t>
            </a:r>
          </a:p>
          <a:p>
            <a:pPr>
              <a:lnSpc>
                <a:spcPct val="100000"/>
              </a:lnSpc>
              <a:buSzPct val="45000"/>
              <a:buFont typeface="Wingdings" panose="05000000000000000000" pitchFamily="2" charset="2"/>
              <a:buNone/>
            </a:pPr>
            <a:endParaRPr lang="en-GB" altLang="en-US" sz="1633">
              <a:ea typeface="DejaVu Sans" charset="0"/>
              <a:cs typeface="DejaVu Sans" charset="0"/>
            </a:endParaRPr>
          </a:p>
          <a:p>
            <a:pPr>
              <a:lnSpc>
                <a:spcPct val="100000"/>
              </a:lnSpc>
              <a:buSzPct val="45000"/>
              <a:buFont typeface="Wingdings" panose="05000000000000000000" pitchFamily="2" charset="2"/>
              <a:buChar char=""/>
            </a:pPr>
            <a:r>
              <a:rPr lang="en-GB" altLang="en-US" sz="1633">
                <a:ea typeface="DejaVu Sans" charset="0"/>
                <a:cs typeface="DejaVu Sans" charset="0"/>
              </a:rPr>
              <a:t>but it can't be fitted to the test set either (bec. it wouldn't be an independent test any more). What to do?  </a:t>
            </a:r>
          </a:p>
        </p:txBody>
      </p:sp>
    </p:spTree>
    <p:extLst>
      <p:ext uri="{BB962C8B-B14F-4D97-AF65-F5344CB8AC3E}">
        <p14:creationId xmlns:p14="http://schemas.microsoft.com/office/powerpoint/2010/main" val="37457444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1980049" y="273630"/>
            <a:ext cx="8229024"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gn="ctr">
              <a:lnSpc>
                <a:spcPct val="100000"/>
              </a:lnSpc>
            </a:pPr>
            <a:r>
              <a:rPr lang="en-GB" altLang="en-US" sz="2540">
                <a:ea typeface="DejaVu Sans" charset="0"/>
                <a:cs typeface="DejaVu Sans" charset="0"/>
              </a:rPr>
              <a:t>Validation </a:t>
            </a:r>
          </a:p>
        </p:txBody>
      </p:sp>
      <p:sp>
        <p:nvSpPr>
          <p:cNvPr id="5122" name="Rectangle 2"/>
          <p:cNvSpPr>
            <a:spLocks noChangeArrowheads="1"/>
          </p:cNvSpPr>
          <p:nvPr/>
        </p:nvSpPr>
        <p:spPr bwMode="auto">
          <a:xfrm>
            <a:off x="2177349" y="1828992"/>
            <a:ext cx="8164218" cy="240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marL="215900" indent="-214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Droid Sans Fallback" charset="0"/>
                <a:cs typeface="Droid Sans Fallback" charset="0"/>
              </a:defRPr>
            </a:lvl9pPr>
          </a:lstStyle>
          <a:p>
            <a:pPr>
              <a:lnSpc>
                <a:spcPct val="100000"/>
              </a:lnSpc>
              <a:buSzPct val="45000"/>
              <a:buFont typeface="Wingdings" panose="05000000000000000000" pitchFamily="2" charset="2"/>
              <a:buChar char=""/>
            </a:pPr>
            <a:r>
              <a:rPr lang="en-GB" altLang="en-US" sz="1633" dirty="0">
                <a:ea typeface="DejaVu Sans" charset="0"/>
                <a:cs typeface="DejaVu Sans" charset="0"/>
              </a:rPr>
              <a:t>Randomly split off a small proportion of the </a:t>
            </a:r>
            <a:r>
              <a:rPr lang="en-GB" altLang="en-US" sz="1633" dirty="0" smtClean="0">
                <a:ea typeface="DejaVu Sans" charset="0"/>
                <a:cs typeface="DejaVu Sans" charset="0"/>
              </a:rPr>
              <a:t>training </a:t>
            </a:r>
            <a:r>
              <a:rPr lang="en-GB" altLang="en-US" sz="1633" dirty="0">
                <a:ea typeface="DejaVu Sans" charset="0"/>
                <a:cs typeface="DejaVu Sans" charset="0"/>
              </a:rPr>
              <a:t>data; call that 'validation set'. </a:t>
            </a:r>
          </a:p>
          <a:p>
            <a:pPr>
              <a:lnSpc>
                <a:spcPct val="100000"/>
              </a:lnSpc>
              <a:buSzPct val="45000"/>
              <a:buFont typeface="Wingdings" panose="05000000000000000000" pitchFamily="2" charset="2"/>
              <a:buNone/>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a:ea typeface="DejaVu Sans" charset="0"/>
                <a:cs typeface="DejaVu Sans" charset="0"/>
              </a:rPr>
              <a:t>Train on the non-validation set. Look at performance over the validation set.</a:t>
            </a:r>
          </a:p>
          <a:p>
            <a:pPr>
              <a:lnSpc>
                <a:spcPct val="100000"/>
              </a:lnSpc>
              <a:buSzPct val="45000"/>
              <a:buFont typeface="Wingdings" panose="05000000000000000000" pitchFamily="2" charset="2"/>
              <a:buNone/>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dirty="0">
                <a:ea typeface="DejaVu Sans" charset="0"/>
                <a:cs typeface="DejaVu Sans" charset="0"/>
              </a:rPr>
              <a:t>Minimize validation set error over different settings of the algorithm ('</a:t>
            </a:r>
            <a:r>
              <a:rPr lang="en-GB" altLang="en-US" sz="1633" dirty="0" err="1">
                <a:ea typeface="DejaVu Sans" charset="0"/>
                <a:cs typeface="DejaVu Sans" charset="0"/>
              </a:rPr>
              <a:t>hyperparameters</a:t>
            </a:r>
            <a:r>
              <a:rPr lang="en-GB" altLang="en-US" sz="1633" dirty="0">
                <a:ea typeface="DejaVu Sans" charset="0"/>
                <a:cs typeface="DejaVu Sans" charset="0"/>
              </a:rPr>
              <a:t>')</a:t>
            </a:r>
          </a:p>
          <a:p>
            <a:pPr>
              <a:lnSpc>
                <a:spcPct val="100000"/>
              </a:lnSpc>
              <a:buSzPct val="45000"/>
              <a:buFont typeface="Wingdings" panose="05000000000000000000" pitchFamily="2" charset="2"/>
              <a:buNone/>
            </a:pPr>
            <a:r>
              <a:rPr lang="en-GB" altLang="en-US" sz="1633" dirty="0">
                <a:ea typeface="DejaVu Sans" charset="0"/>
                <a:cs typeface="DejaVu Sans" charset="0"/>
              </a:rPr>
              <a:t> </a:t>
            </a:r>
          </a:p>
          <a:p>
            <a:pPr>
              <a:lnSpc>
                <a:spcPct val="100000"/>
              </a:lnSpc>
              <a:buSzPct val="45000"/>
              <a:buFont typeface="Wingdings" panose="05000000000000000000" pitchFamily="2" charset="2"/>
              <a:buChar char=""/>
            </a:pPr>
            <a:r>
              <a:rPr lang="en-GB" altLang="en-US" sz="1633" dirty="0">
                <a:ea typeface="DejaVu Sans" charset="0"/>
                <a:cs typeface="DejaVu Sans" charset="0"/>
              </a:rPr>
              <a:t>It's very easy to cheat (or, it's very hard to look at our data just once).</a:t>
            </a:r>
          </a:p>
          <a:p>
            <a:pPr>
              <a:lnSpc>
                <a:spcPct val="100000"/>
              </a:lnSpc>
              <a:buSzPct val="45000"/>
              <a:buFont typeface="Wingdings" panose="05000000000000000000" pitchFamily="2" charset="2"/>
              <a:buNone/>
            </a:pPr>
            <a:endParaRPr lang="en-GB" altLang="en-US" sz="1633" dirty="0">
              <a:ea typeface="DejaVu Sans" charset="0"/>
              <a:cs typeface="DejaVu Sans" charset="0"/>
            </a:endParaRPr>
          </a:p>
          <a:p>
            <a:pPr>
              <a:lnSpc>
                <a:spcPct val="100000"/>
              </a:lnSpc>
              <a:buSzPct val="45000"/>
              <a:buFont typeface="Wingdings" panose="05000000000000000000" pitchFamily="2" charset="2"/>
              <a:buChar char=""/>
            </a:pPr>
            <a:r>
              <a:rPr lang="en-GB" altLang="en-US" sz="1633" i="1" dirty="0">
                <a:ea typeface="DejaVu Sans" charset="0"/>
                <a:cs typeface="DejaVu Sans" charset="0"/>
              </a:rPr>
              <a:t>k</a:t>
            </a:r>
            <a:r>
              <a:rPr lang="en-GB" altLang="en-US" sz="1633" dirty="0">
                <a:ea typeface="DejaVu Sans" charset="0"/>
                <a:cs typeface="DejaVu Sans" charset="0"/>
              </a:rPr>
              <a:t>-fold cross validation: split into k disjoint subsets, use each one in turn as test set, the rest as training → compute average test error.</a:t>
            </a:r>
          </a:p>
          <a:p>
            <a:pPr>
              <a:lnSpc>
                <a:spcPct val="100000"/>
              </a:lnSpc>
              <a:buSzPct val="45000"/>
              <a:buFont typeface="Wingdings" panose="05000000000000000000" pitchFamily="2" charset="2"/>
              <a:buNone/>
            </a:pPr>
            <a:endParaRPr lang="en-GB" altLang="en-US" sz="1633" dirty="0">
              <a:ea typeface="DejaVu Sans" charset="0"/>
              <a:cs typeface="DejaVu Sans" charset="0"/>
            </a:endParaRPr>
          </a:p>
        </p:txBody>
      </p:sp>
    </p:spTree>
    <p:extLst>
      <p:ext uri="{BB962C8B-B14F-4D97-AF65-F5344CB8AC3E}">
        <p14:creationId xmlns:p14="http://schemas.microsoft.com/office/powerpoint/2010/main" val="11266171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3026</TotalTime>
  <Words>3221</Words>
  <Application>Microsoft Office PowerPoint</Application>
  <PresentationFormat>Widescreen</PresentationFormat>
  <Paragraphs>406</Paragraphs>
  <Slides>26</Slides>
  <Notes>23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DejaVu Sans</vt:lpstr>
      <vt:lpstr>Droid Sans Fallback</vt:lpstr>
      <vt:lpstr>Wingdings</vt:lpstr>
      <vt:lpstr>Office Theme</vt:lpstr>
      <vt:lpstr>Chapter 5  Machine Learning Basics</vt:lpstr>
      <vt:lpstr>5.1.1-3 Learning Algorithms</vt:lpstr>
      <vt:lpstr>5.1.4 Example: Linear regression</vt:lpstr>
      <vt:lpstr>5.2 Capacity, Overfitting and Underfitting</vt:lpstr>
      <vt:lpstr>5.2 Capacity, Overfitting and Underfitting</vt:lpstr>
      <vt:lpstr>5.2 Capacity, Overfitting and Underfitting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Machine Learning Basics</dc:title>
  <dc:creator>Sofie Meyer</dc:creator>
  <cp:lastModifiedBy>Sofie Meyer</cp:lastModifiedBy>
  <cp:revision>143</cp:revision>
  <dcterms:created xsi:type="dcterms:W3CDTF">2016-06-08T08:50:21Z</dcterms:created>
  <dcterms:modified xsi:type="dcterms:W3CDTF">2016-06-10T11:28:59Z</dcterms:modified>
</cp:coreProperties>
</file>