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eanor Loh" initials="" lastIdx="1" clrIdx="0"/>
  <p:cmAuthor id="1" name="Anton Beye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FC804A-4221-4454-9A69-10B637FC9092}">
  <a:tblStyle styleId="{47FC804A-4221-4454-9A69-10B637FC9092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Dorothea handles this slide onwards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idx="1">
    <p:pos x="6000" y="0"/>
    <p:text>Before this, I would briefly show code of simplified implementation on internet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18032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9024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36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170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8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400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72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28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How many random memory updatings (32?)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Hm, why unstable or diverging?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s’?? Sequence of actions and observations, a’ are inherent actions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01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326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T-distributed stochastic neighbour embedding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Hm, first assess similarity of two points based on their dimensions, then compares this to learned map that reflects siilarities, based on KLD????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nly perceptually similar states clustered in last layer, also those that appear to be more similar in value?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57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69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Q Network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dirty="0" err="1"/>
              <a:t>Mnih</a:t>
            </a:r>
            <a:r>
              <a:rPr lang="en-US" dirty="0"/>
              <a:t> 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et al. 2015 NN</a:t>
            </a: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dirty="0"/>
              <a:t>DLRG </a:t>
            </a:r>
            <a:r>
              <a:rPr lang="en-US" dirty="0" smtClean="0"/>
              <a:t>8/9/16</a:t>
            </a: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dirty="0" smtClean="0"/>
              <a:t>Eleanor </a:t>
            </a:r>
            <a:r>
              <a:rPr lang="en-US" dirty="0" err="1" smtClean="0"/>
              <a:t>Loh</a:t>
            </a:r>
            <a:r>
              <a:rPr lang="en-US" dirty="0"/>
              <a:t> </a:t>
            </a:r>
            <a:r>
              <a:rPr lang="en-US" dirty="0" smtClean="0"/>
              <a:t>+ Dorothea Hammerer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/>
              <a:t>To adapt to our RFL tasks: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-US" sz="2000"/>
              <a:t>Structure:</a:t>
            </a:r>
          </a:p>
          <a:p>
            <a:pPr marL="457200" lvl="0" indent="-355600" rtl="0">
              <a:lnSpc>
                <a:spcPct val="115000"/>
              </a:lnSpc>
              <a:spcBef>
                <a:spcPts val="700"/>
              </a:spcBef>
              <a:buSzPct val="100000"/>
            </a:pPr>
            <a:r>
              <a:rPr lang="en-US" sz="2000"/>
              <a:t>X input units</a:t>
            </a:r>
          </a:p>
          <a:p>
            <a:pPr marL="914400" lvl="1" indent="-355600" rtl="0">
              <a:lnSpc>
                <a:spcPct val="115000"/>
              </a:lnSpc>
              <a:spcBef>
                <a:spcPts val="700"/>
              </a:spcBef>
              <a:buSzPct val="100000"/>
            </a:pPr>
            <a:r>
              <a:rPr lang="en-US" sz="2000"/>
              <a:t>Usually quite simple inputs (2 options, differing on 2-3 parameters)</a:t>
            </a:r>
          </a:p>
          <a:p>
            <a:pPr marL="457200" lvl="0" indent="-355600" rtl="0">
              <a:lnSpc>
                <a:spcPct val="115000"/>
              </a:lnSpc>
              <a:spcBef>
                <a:spcPts val="700"/>
              </a:spcBef>
              <a:buSzPct val="100000"/>
            </a:pPr>
            <a:r>
              <a:rPr lang="en-US" sz="2000"/>
              <a:t>Link input to action output via hidden layers</a:t>
            </a:r>
          </a:p>
          <a:p>
            <a:pPr marL="457200" lvl="0" indent="-355600" rtl="0">
              <a:lnSpc>
                <a:spcPct val="115000"/>
              </a:lnSpc>
              <a:spcBef>
                <a:spcPts val="700"/>
              </a:spcBef>
              <a:buSzPct val="100000"/>
            </a:pPr>
            <a:r>
              <a:rPr lang="en-US" sz="2000"/>
              <a:t>X output units (all possible actions)</a:t>
            </a:r>
          </a:p>
          <a:p>
            <a:pPr marL="0" lvl="0" indent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-US" sz="2000"/>
              <a:t>Learning: </a:t>
            </a:r>
          </a:p>
          <a:p>
            <a:pPr marL="457200" lvl="0" indent="-355600" rtl="0">
              <a:lnSpc>
                <a:spcPct val="115000"/>
              </a:lnSpc>
              <a:spcBef>
                <a:spcPts val="700"/>
              </a:spcBef>
              <a:buSzPct val="100000"/>
            </a:pPr>
            <a:r>
              <a:rPr lang="en-US" sz="2000"/>
              <a:t>do action a (best action determined over batch of memory samples)</a:t>
            </a:r>
          </a:p>
          <a:p>
            <a:pPr marL="457200" lvl="0" indent="-355600" rtl="0">
              <a:lnSpc>
                <a:spcPct val="115000"/>
              </a:lnSpc>
              <a:spcBef>
                <a:spcPts val="700"/>
              </a:spcBef>
              <a:buSzPct val="100000"/>
            </a:pPr>
            <a:r>
              <a:rPr lang="en-US" sz="2000"/>
              <a:t>get reward r, </a:t>
            </a:r>
          </a:p>
          <a:p>
            <a:pPr marL="457200" lvl="0" indent="-355600" rtl="0">
              <a:lnSpc>
                <a:spcPct val="115000"/>
              </a:lnSpc>
              <a:spcBef>
                <a:spcPts val="700"/>
              </a:spcBef>
              <a:buSzPct val="100000"/>
            </a:pPr>
            <a:r>
              <a:rPr lang="en-US" sz="2000"/>
              <a:t>backpropagate reward to alter network weights</a:t>
            </a:r>
          </a:p>
          <a:p>
            <a:pPr marL="0" lvl="0" indent="0" rtl="0">
              <a:lnSpc>
                <a:spcPct val="115000"/>
              </a:lnSpc>
              <a:spcBef>
                <a:spcPts val="700"/>
              </a:spcBef>
              <a:buNone/>
            </a:pPr>
            <a:endParaRPr sz="2000"/>
          </a:p>
          <a:p>
            <a:pPr marL="0" lvl="0" indent="-6985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47"/>
            <a:ext cx="8229600" cy="85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Details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93" y="1417650"/>
            <a:ext cx="9039900" cy="51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48"/>
            <a:ext cx="8229600" cy="97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3310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DQN architecture</a:t>
            </a:r>
          </a:p>
          <a:p>
            <a:pPr marL="914400" marR="0" lvl="1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3200"/>
              <a:t>Network architecture</a:t>
            </a:r>
          </a:p>
          <a:p>
            <a:pPr marL="914400" marR="0" lvl="1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replay </a:t>
            </a:r>
          </a:p>
          <a:p>
            <a:pPr marL="914400" marR="0" lvl="1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3200"/>
              <a:t>Separate networks for learning and action control (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target-Q)</a:t>
            </a: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Walk-through implementation 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/>
              <a:t>DQN representations</a:t>
            </a: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Parallels &amp; comparisons with human learning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64549"/>
            <a:ext cx="8229600" cy="78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/>
              <a:t>Network Architecture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5350" y="908125"/>
            <a:ext cx="6520500" cy="35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90075" y="2978675"/>
            <a:ext cx="1253100" cy="707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Preprocessed ATARI frames Φ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5103" r="74376" b="71855"/>
          <a:stretch/>
        </p:blipFill>
        <p:spPr>
          <a:xfrm>
            <a:off x="502925" y="1868700"/>
            <a:ext cx="843474" cy="112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Shape 104"/>
          <p:cNvGraphicFramePr/>
          <p:nvPr/>
        </p:nvGraphicFramePr>
        <p:xfrm>
          <a:off x="290075" y="4604150"/>
          <a:ext cx="5233050" cy="2096098"/>
        </p:xfrm>
        <a:graphic>
          <a:graphicData uri="http://schemas.openxmlformats.org/drawingml/2006/table">
            <a:tbl>
              <a:tblPr>
                <a:noFill/>
                <a:tableStyleId>{47FC804A-4221-4454-9A69-10B637FC9092}</a:tableStyleId>
              </a:tblPr>
              <a:tblGrid>
                <a:gridCol w="988900"/>
                <a:gridCol w="1528525"/>
                <a:gridCol w="1106200"/>
                <a:gridCol w="447425"/>
                <a:gridCol w="1162000"/>
              </a:tblGrid>
              <a:tr h="2302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Layer</a:t>
                      </a:r>
                    </a:p>
                  </a:txBody>
                  <a:tcPr marL="28575" marR="28575" marT="19050" marB="19050" anchor="b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units</a:t>
                      </a:r>
                    </a:p>
                  </a:txBody>
                  <a:tcPr marL="28575" marR="28575" marT="19050" marB="19050" anchor="b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</a:p>
                  </a:txBody>
                  <a:tcPr marL="28575" marR="28575" marT="19050" marB="19050" anchor="b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Stride</a:t>
                      </a:r>
                    </a:p>
                  </a:txBody>
                  <a:tcPr marL="28575" marR="28575" marT="19050" marB="19050" anchor="b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Activation type</a:t>
                      </a:r>
                    </a:p>
                  </a:txBody>
                  <a:tcPr marL="28575" marR="28575" marT="19050" marB="19050" anchor="b">
                    <a:solidFill>
                      <a:srgbClr val="EAD1DC"/>
                    </a:solidFill>
                  </a:tcPr>
                </a:tc>
              </a:tr>
              <a:tr h="3863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Hidden layer 1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Convolutional 8x8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Nonlinear rectifier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</a:tr>
              <a:tr h="3786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Hidden layer 2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Convolutional 4x4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Nonlinear rectifier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</a:tr>
              <a:tr h="3786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Hidden layer 3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Convolutional 3x3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Nonlinear rectifier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</a:tr>
              <a:tr h="2124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Hidden layer 4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512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Fully connected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Rectifier units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</a:tr>
              <a:tr h="4732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layer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 output for each valid action (n=4-8)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Fully connected</a:t>
                      </a: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5" name="Shape 105"/>
          <p:cNvSpPr txBox="1"/>
          <p:nvPr/>
        </p:nvSpPr>
        <p:spPr>
          <a:xfrm>
            <a:off x="5733100" y="4604150"/>
            <a:ext cx="3514800" cy="178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End to end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Select actions to maximise cumulative reward functions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-US"/>
              <a:t>Sensory processing vs decision making ??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0" y="7815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/>
              <a:t>3 components: Learning network, Target network, Data store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-7000" y="3922974"/>
            <a:ext cx="9144000" cy="104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Data store learns value of all possible actions in each state, not just the single chosen action (efficiency)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Learning network (whose weights are being adjusted using backprop) is not used to predict the value of future states, or control action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DQN is a neural network implementation of Q learning 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959100" y="2346875"/>
            <a:ext cx="3648000" cy="1304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b="1"/>
              <a:t>Target Network </a:t>
            </a:r>
          </a:p>
          <a:p>
            <a:pPr marL="457200" marR="0" lvl="0" indent="-3175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1400"/>
              <a:t>Clone of LN  </a:t>
            </a:r>
          </a:p>
          <a:p>
            <a:pPr marL="457200" lvl="0" indent="-317500" rtl="0">
              <a:spcBef>
                <a:spcPts val="400"/>
              </a:spcBef>
              <a:buSzPct val="100000"/>
            </a:pPr>
            <a:r>
              <a:rPr lang="en-US" sz="1400"/>
              <a:t>Controls action selection (every 4th frame)</a:t>
            </a:r>
          </a:p>
          <a:p>
            <a:pPr marL="457200" lvl="0" indent="-317500" rtl="0">
              <a:spcBef>
                <a:spcPts val="400"/>
              </a:spcBef>
              <a:buSzPct val="100000"/>
            </a:pPr>
            <a:r>
              <a:rPr lang="en-US" sz="1400"/>
              <a:t>Gets weights updated every 10K frames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l="5103" r="74376" b="71855"/>
          <a:stretch/>
        </p:blipFill>
        <p:spPr>
          <a:xfrm>
            <a:off x="8072995" y="1735525"/>
            <a:ext cx="980999" cy="13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203900" y="1426850"/>
            <a:ext cx="2602800" cy="2070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b="1"/>
              <a:t>Learning Network</a:t>
            </a:r>
          </a:p>
          <a:p>
            <a:pPr marL="0" lvl="0" indent="0" rtl="0">
              <a:spcBef>
                <a:spcPts val="400"/>
              </a:spcBef>
              <a:buNone/>
            </a:pPr>
            <a:r>
              <a:rPr lang="en-US" sz="1400" i="1"/>
              <a:t>Every 4th frame</a:t>
            </a:r>
          </a:p>
          <a:p>
            <a:pPr marL="457200" lvl="0" indent="-317500" rtl="0">
              <a:spcBef>
                <a:spcPts val="400"/>
              </a:spcBef>
              <a:buSzPct val="100000"/>
            </a:pPr>
            <a:r>
              <a:rPr lang="en-US" sz="1400"/>
              <a:t>Compiles minibatch and updates weights </a:t>
            </a:r>
          </a:p>
          <a:p>
            <a:pPr marL="0" lvl="0" indent="0" rtl="0">
              <a:spcBef>
                <a:spcPts val="400"/>
              </a:spcBef>
              <a:buNone/>
            </a:pPr>
            <a:endParaRPr sz="1400"/>
          </a:p>
          <a:p>
            <a:pPr marL="0" lvl="0" indent="0" rtl="0">
              <a:spcBef>
                <a:spcPts val="400"/>
              </a:spcBef>
              <a:buNone/>
            </a:pPr>
            <a:r>
              <a:rPr lang="en-US" sz="1400" i="1"/>
              <a:t>Every 10K steps</a:t>
            </a:r>
          </a:p>
          <a:p>
            <a:pPr marL="457200" lvl="0" indent="-317500" rtl="0">
              <a:spcBef>
                <a:spcPts val="400"/>
              </a:spcBef>
              <a:buSzPct val="100000"/>
            </a:pPr>
            <a:r>
              <a:rPr lang="en-US" sz="1400"/>
              <a:t>Re-sets TN’s weights 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2959100" y="1378025"/>
            <a:ext cx="3648000" cy="8304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b="1"/>
              <a:t>Database of experiences</a:t>
            </a:r>
          </a:p>
          <a:p>
            <a:pPr marL="457200" lvl="0" indent="-317500" rtl="0">
              <a:spcBef>
                <a:spcPts val="400"/>
              </a:spcBef>
              <a:buSzPct val="100000"/>
            </a:pPr>
            <a:r>
              <a:rPr lang="en-US" sz="1400"/>
              <a:t>Stores experiences of game play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78704" t="9392" r="1489" b="6290"/>
          <a:stretch/>
        </p:blipFill>
        <p:spPr>
          <a:xfrm>
            <a:off x="7092800" y="1185025"/>
            <a:ext cx="1133700" cy="264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Shape 117"/>
          <p:cNvGrpSpPr/>
          <p:nvPr/>
        </p:nvGrpSpPr>
        <p:grpSpPr>
          <a:xfrm>
            <a:off x="598825" y="5000577"/>
            <a:ext cx="7932361" cy="1549134"/>
            <a:chOff x="476669" y="485786"/>
            <a:chExt cx="9376313" cy="2799809"/>
          </a:xfrm>
        </p:grpSpPr>
        <p:pic>
          <p:nvPicPr>
            <p:cNvPr id="118" name="Shape 118"/>
            <p:cNvPicPr preferRelativeResize="0"/>
            <p:nvPr/>
          </p:nvPicPr>
          <p:blipFill rotWithShape="1">
            <a:blip r:embed="rId5">
              <a:alphaModFix/>
            </a:blip>
            <a:srcRect l="30924" t="61294" r="23511" b="35360"/>
            <a:stretch/>
          </p:blipFill>
          <p:spPr>
            <a:xfrm>
              <a:off x="2336214" y="1640272"/>
              <a:ext cx="6608097" cy="4747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Shape 119"/>
            <p:cNvSpPr txBox="1"/>
            <p:nvPr/>
          </p:nvSpPr>
          <p:spPr>
            <a:xfrm>
              <a:off x="476669" y="1454928"/>
              <a:ext cx="1695300" cy="8703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 b="1"/>
                <a:t>Typical Q learning update</a:t>
              </a: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4547798" y="2501676"/>
              <a:ext cx="1159500" cy="598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>
                  <a:solidFill>
                    <a:srgbClr val="0000FF"/>
                  </a:solidFill>
                </a:rPr>
                <a:t>Experienced reward</a:t>
              </a:r>
            </a:p>
          </p:txBody>
        </p:sp>
        <p:cxnSp>
          <p:nvCxnSpPr>
            <p:cNvPr id="121" name="Shape 121"/>
            <p:cNvCxnSpPr/>
            <p:nvPr/>
          </p:nvCxnSpPr>
          <p:spPr>
            <a:xfrm rot="10800000">
              <a:off x="5271658" y="2032859"/>
              <a:ext cx="0" cy="3867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2" name="Shape 122"/>
            <p:cNvSpPr txBox="1"/>
            <p:nvPr/>
          </p:nvSpPr>
          <p:spPr>
            <a:xfrm>
              <a:off x="4393756" y="749247"/>
              <a:ext cx="11934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000">
                  <a:solidFill>
                    <a:srgbClr val="6AA84F"/>
                  </a:solidFill>
                </a:rPr>
                <a:t>Learning rate</a:t>
              </a:r>
            </a:p>
          </p:txBody>
        </p:sp>
        <p:cxnSp>
          <p:nvCxnSpPr>
            <p:cNvPr id="123" name="Shape 123"/>
            <p:cNvCxnSpPr/>
            <p:nvPr/>
          </p:nvCxnSpPr>
          <p:spPr>
            <a:xfrm>
              <a:off x="4977491" y="1253550"/>
              <a:ext cx="300" cy="274200"/>
            </a:xfrm>
            <a:prstGeom prst="straightConnector1">
              <a:avLst/>
            </a:pr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4" name="Shape 124"/>
            <p:cNvCxnSpPr/>
            <p:nvPr/>
          </p:nvCxnSpPr>
          <p:spPr>
            <a:xfrm rot="10800000">
              <a:off x="6630850" y="2115000"/>
              <a:ext cx="0" cy="3867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5" name="Shape 125"/>
            <p:cNvSpPr txBox="1"/>
            <p:nvPr/>
          </p:nvSpPr>
          <p:spPr>
            <a:xfrm>
              <a:off x="5707283" y="2415295"/>
              <a:ext cx="4145700" cy="870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000">
                  <a:solidFill>
                    <a:srgbClr val="0000FF"/>
                  </a:solidFill>
                </a:rPr>
                <a:t>Ɣ-discounted value of best possible action, in next state (= state that follows if you choose action a</a:t>
              </a:r>
              <a:r>
                <a:rPr lang="en-US" sz="1000" baseline="-25000">
                  <a:solidFill>
                    <a:srgbClr val="0000FF"/>
                  </a:solidFill>
                </a:rPr>
                <a:t>t</a:t>
              </a:r>
              <a:r>
                <a:rPr lang="en-US" sz="1000">
                  <a:solidFill>
                    <a:srgbClr val="0000FF"/>
                  </a:solidFill>
                </a:rPr>
                <a:t> in state s</a:t>
              </a:r>
              <a:r>
                <a:rPr lang="en-US" sz="1000" baseline="-25000">
                  <a:solidFill>
                    <a:srgbClr val="0000FF"/>
                  </a:solidFill>
                </a:rPr>
                <a:t>t</a:t>
              </a:r>
              <a:r>
                <a:rPr lang="en-US" sz="1000">
                  <a:solidFill>
                    <a:srgbClr val="0000FF"/>
                  </a:solidFill>
                </a:rPr>
                <a:t>)</a:t>
              </a:r>
            </a:p>
          </p:txBody>
        </p:sp>
        <p:cxnSp>
          <p:nvCxnSpPr>
            <p:cNvPr id="126" name="Shape 126"/>
            <p:cNvCxnSpPr/>
            <p:nvPr/>
          </p:nvCxnSpPr>
          <p:spPr>
            <a:xfrm>
              <a:off x="5809550" y="2009425"/>
              <a:ext cx="1764900" cy="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8339300" y="1339934"/>
              <a:ext cx="300" cy="274200"/>
            </a:xfrm>
            <a:prstGeom prst="straightConnector1">
              <a:avLst/>
            </a:pr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8" name="Shape 128"/>
            <p:cNvSpPr txBox="1"/>
            <p:nvPr/>
          </p:nvSpPr>
          <p:spPr>
            <a:xfrm>
              <a:off x="7638950" y="485786"/>
              <a:ext cx="1401000" cy="386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000">
                  <a:solidFill>
                    <a:srgbClr val="FF9900"/>
                  </a:solidFill>
                </a:rPr>
                <a:t>Original Q value (before update)</a:t>
              </a:r>
            </a:p>
          </p:txBody>
        </p:sp>
      </p:grpSp>
      <p:cxnSp>
        <p:nvCxnSpPr>
          <p:cNvPr id="129" name="Shape 129"/>
          <p:cNvCxnSpPr/>
          <p:nvPr/>
        </p:nvCxnSpPr>
        <p:spPr>
          <a:xfrm flipH="1">
            <a:off x="2581600" y="1960050"/>
            <a:ext cx="545700" cy="248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0" name="Shape 130"/>
          <p:cNvCxnSpPr/>
          <p:nvPr/>
        </p:nvCxnSpPr>
        <p:spPr>
          <a:xfrm>
            <a:off x="2424175" y="3223650"/>
            <a:ext cx="662400" cy="264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1" name="Shape 131"/>
          <p:cNvCxnSpPr/>
          <p:nvPr/>
        </p:nvCxnSpPr>
        <p:spPr>
          <a:xfrm rot="10800000" flipH="1">
            <a:off x="6418800" y="3009725"/>
            <a:ext cx="427800" cy="162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2" name="Shape 132"/>
          <p:cNvCxnSpPr/>
          <p:nvPr/>
        </p:nvCxnSpPr>
        <p:spPr>
          <a:xfrm flipH="1">
            <a:off x="6713200" y="1548450"/>
            <a:ext cx="1801200" cy="19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3" name="Shape 133"/>
          <p:cNvCxnSpPr/>
          <p:nvPr/>
        </p:nvCxnSpPr>
        <p:spPr>
          <a:xfrm>
            <a:off x="8519200" y="1548450"/>
            <a:ext cx="2100" cy="105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19995"/>
            <a:ext cx="8229600" cy="67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/>
              <a:t>Experience Replay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0" y="1230200"/>
            <a:ext cx="6907800" cy="1211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xperiences stored for each time step 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2951" y="1497450"/>
            <a:ext cx="2503800" cy="3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29217" y="1914551"/>
            <a:ext cx="17022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0" y="2390125"/>
            <a:ext cx="8648400" cy="1211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For each learning (θ-updating) step/iteration, we sample a minibatch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32 experiences (SARS), sampled randomly + uniformly from the last 10</a:t>
            </a:r>
            <a:r>
              <a:rPr lang="en-US" sz="1800" baseline="30000"/>
              <a:t>6 </a:t>
            </a:r>
            <a:r>
              <a:rPr lang="en-US" sz="1800"/>
              <a:t>  frames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2424158" y="3192103"/>
            <a:ext cx="6449115" cy="3695441"/>
            <a:chOff x="3894433" y="4148288"/>
            <a:chExt cx="4632652" cy="2754092"/>
          </a:xfrm>
        </p:grpSpPr>
        <p:pic>
          <p:nvPicPr>
            <p:cNvPr id="144" name="Shape 144"/>
            <p:cNvPicPr preferRelativeResize="0"/>
            <p:nvPr/>
          </p:nvPicPr>
          <p:blipFill rotWithShape="1">
            <a:blip r:embed="rId5">
              <a:alphaModFix/>
            </a:blip>
            <a:srcRect l="1512" r="6270" b="43952"/>
            <a:stretch/>
          </p:blipFill>
          <p:spPr>
            <a:xfrm>
              <a:off x="3922525" y="4148296"/>
              <a:ext cx="4604560" cy="27540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/>
            <p:nvPr/>
          </p:nvSpPr>
          <p:spPr>
            <a:xfrm>
              <a:off x="3894433" y="4148288"/>
              <a:ext cx="128700" cy="21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0" y="122250"/>
            <a:ext cx="9144000" cy="70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-US" sz="3200"/>
              <a:t>Cost function    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775" y="4560751"/>
            <a:ext cx="5984400" cy="8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0" y="825750"/>
            <a:ext cx="9144000" cy="8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>
                <a:solidFill>
                  <a:schemeClr val="dk1"/>
                </a:solidFill>
              </a:rPr>
              <a:t>Network parameters θ are fit via stochastic gradient descent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>
                <a:solidFill>
                  <a:schemeClr val="dk1"/>
                </a:solidFill>
              </a:rPr>
              <a:t>LN and TN are separated, in order to allow for decorrelation subsequent frame’s Q values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Learning network (whose weights are being adjusted using backprop) is </a:t>
            </a:r>
            <a:r>
              <a:rPr lang="en-US" b="1"/>
              <a:t>not</a:t>
            </a:r>
            <a:r>
              <a:rPr lang="en-US"/>
              <a:t> used to predict the value of future states 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210300" y="5598662"/>
            <a:ext cx="2990400" cy="8304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0000FF"/>
                </a:solidFill>
              </a:rPr>
              <a:t>What the </a:t>
            </a:r>
            <a:r>
              <a:rPr lang="en-US" sz="1200" b="1">
                <a:solidFill>
                  <a:srgbClr val="0000FF"/>
                </a:solidFill>
              </a:rPr>
              <a:t>Target Network</a:t>
            </a:r>
            <a:r>
              <a:rPr lang="en-US" sz="1200">
                <a:solidFill>
                  <a:srgbClr val="0000FF"/>
                </a:solidFill>
              </a:rPr>
              <a:t> thinks the next state is worth (i.e. value of best available action in next state), Ɣ-discounted </a:t>
            </a:r>
          </a:p>
        </p:txBody>
      </p:sp>
      <p:cxnSp>
        <p:nvCxnSpPr>
          <p:cNvPr id="155" name="Shape 155"/>
          <p:cNvCxnSpPr/>
          <p:nvPr/>
        </p:nvCxnSpPr>
        <p:spPr>
          <a:xfrm rot="10800000" flipH="1">
            <a:off x="3372225" y="5345750"/>
            <a:ext cx="1702500" cy="1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/>
          <p:nvPr/>
        </p:nvCxnSpPr>
        <p:spPr>
          <a:xfrm rot="10800000" flipH="1">
            <a:off x="4343375" y="5391150"/>
            <a:ext cx="5700" cy="214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7" name="Shape 157"/>
          <p:cNvSpPr txBox="1"/>
          <p:nvPr/>
        </p:nvSpPr>
        <p:spPr>
          <a:xfrm>
            <a:off x="6473825" y="5255250"/>
            <a:ext cx="2530800" cy="14733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/>
              <a:t>Target network</a:t>
            </a:r>
            <a:r>
              <a:rPr lang="en-US" sz="1200"/>
              <a:t> uses parameters θ¯, from previous learning iteration</a:t>
            </a:r>
          </a:p>
          <a:p>
            <a:pPr lvl="0" algn="ctr" rtl="0">
              <a:spcBef>
                <a:spcPts val="0"/>
              </a:spcBef>
              <a:buNone/>
            </a:pPr>
            <a:endParaRPr sz="1200"/>
          </a:p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/>
              <a:t>Learning network</a:t>
            </a:r>
            <a:r>
              <a:rPr lang="en-US" sz="1200"/>
              <a:t> uses parameters θ, which are being adjusted via this cost function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01625" y="3983225"/>
            <a:ext cx="8677500" cy="36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Cost function for the neural network </a:t>
            </a:r>
          </a:p>
        </p:txBody>
      </p:sp>
      <p:grpSp>
        <p:nvGrpSpPr>
          <p:cNvPr id="159" name="Shape 159"/>
          <p:cNvGrpSpPr/>
          <p:nvPr/>
        </p:nvGrpSpPr>
        <p:grpSpPr>
          <a:xfrm>
            <a:off x="1859600" y="5423450"/>
            <a:ext cx="1221300" cy="846350"/>
            <a:chOff x="1859600" y="4890050"/>
            <a:chExt cx="1221300" cy="846350"/>
          </a:xfrm>
        </p:grpSpPr>
        <p:cxnSp>
          <p:nvCxnSpPr>
            <p:cNvPr id="160" name="Shape 160"/>
            <p:cNvCxnSpPr/>
            <p:nvPr/>
          </p:nvCxnSpPr>
          <p:spPr>
            <a:xfrm rot="10800000" flipH="1">
              <a:off x="2897650" y="4890050"/>
              <a:ext cx="5700" cy="2145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61" name="Shape 161"/>
            <p:cNvSpPr txBox="1"/>
            <p:nvPr/>
          </p:nvSpPr>
          <p:spPr>
            <a:xfrm>
              <a:off x="1859600" y="5066500"/>
              <a:ext cx="1221300" cy="669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0000FF"/>
                  </a:solidFill>
                </a:rPr>
                <a:t>Current reward/score</a:t>
              </a:r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646450" y="1841733"/>
            <a:ext cx="8338176" cy="2226758"/>
            <a:chOff x="476659" y="761225"/>
            <a:chExt cx="8873232" cy="2524382"/>
          </a:xfrm>
        </p:grpSpPr>
        <p:pic>
          <p:nvPicPr>
            <p:cNvPr id="163" name="Shape 163"/>
            <p:cNvPicPr preferRelativeResize="0"/>
            <p:nvPr/>
          </p:nvPicPr>
          <p:blipFill rotWithShape="1">
            <a:blip r:embed="rId4">
              <a:alphaModFix/>
            </a:blip>
            <a:srcRect l="30924" t="61294" r="23511" b="35360"/>
            <a:stretch/>
          </p:blipFill>
          <p:spPr>
            <a:xfrm>
              <a:off x="2336200" y="1640249"/>
              <a:ext cx="6608101" cy="306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Shape 164"/>
            <p:cNvSpPr txBox="1"/>
            <p:nvPr/>
          </p:nvSpPr>
          <p:spPr>
            <a:xfrm>
              <a:off x="476659" y="1454901"/>
              <a:ext cx="1695300" cy="671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b="1"/>
                <a:t>Typical Q learning update</a:t>
              </a: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4288993" y="2483586"/>
              <a:ext cx="1587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0000FF"/>
                  </a:solidFill>
                </a:rPr>
                <a:t>Experienced reward</a:t>
              </a:r>
            </a:p>
          </p:txBody>
        </p:sp>
        <p:cxnSp>
          <p:nvCxnSpPr>
            <p:cNvPr id="166" name="Shape 166"/>
            <p:cNvCxnSpPr/>
            <p:nvPr/>
          </p:nvCxnSpPr>
          <p:spPr>
            <a:xfrm rot="10800000">
              <a:off x="5271658" y="2032859"/>
              <a:ext cx="0" cy="3867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67" name="Shape 167"/>
            <p:cNvSpPr txBox="1"/>
            <p:nvPr/>
          </p:nvSpPr>
          <p:spPr>
            <a:xfrm>
              <a:off x="4303685" y="886967"/>
              <a:ext cx="11934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6AA84F"/>
                  </a:solidFill>
                </a:rPr>
                <a:t>Learning rate</a:t>
              </a:r>
            </a:p>
          </p:txBody>
        </p:sp>
        <p:cxnSp>
          <p:nvCxnSpPr>
            <p:cNvPr id="168" name="Shape 168"/>
            <p:cNvCxnSpPr/>
            <p:nvPr/>
          </p:nvCxnSpPr>
          <p:spPr>
            <a:xfrm>
              <a:off x="4977491" y="1253550"/>
              <a:ext cx="300" cy="274200"/>
            </a:xfrm>
            <a:prstGeom prst="straightConnector1">
              <a:avLst/>
            </a:pr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9" name="Shape 169"/>
            <p:cNvCxnSpPr/>
            <p:nvPr/>
          </p:nvCxnSpPr>
          <p:spPr>
            <a:xfrm rot="10800000">
              <a:off x="6630850" y="2115000"/>
              <a:ext cx="0" cy="3867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0" name="Shape 170"/>
            <p:cNvSpPr txBox="1"/>
            <p:nvPr/>
          </p:nvSpPr>
          <p:spPr>
            <a:xfrm>
              <a:off x="5707292" y="2415307"/>
              <a:ext cx="3642600" cy="870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0000FF"/>
                  </a:solidFill>
                </a:rPr>
                <a:t>Ɣ-discounted value of best possible action, in next state (= state that follows if you choose action a</a:t>
              </a:r>
              <a:r>
                <a:rPr lang="en-US" sz="1200" baseline="-25000">
                  <a:solidFill>
                    <a:srgbClr val="0000FF"/>
                  </a:solidFill>
                </a:rPr>
                <a:t>t</a:t>
              </a:r>
              <a:r>
                <a:rPr lang="en-US" sz="1200">
                  <a:solidFill>
                    <a:srgbClr val="0000FF"/>
                  </a:solidFill>
                </a:rPr>
                <a:t> in state s</a:t>
              </a:r>
              <a:r>
                <a:rPr lang="en-US" sz="1200" baseline="-25000">
                  <a:solidFill>
                    <a:srgbClr val="0000FF"/>
                  </a:solidFill>
                </a:rPr>
                <a:t>t</a:t>
              </a:r>
              <a:r>
                <a:rPr lang="en-US" sz="1200">
                  <a:solidFill>
                    <a:srgbClr val="0000FF"/>
                  </a:solidFill>
                </a:rPr>
                <a:t>)</a:t>
              </a:r>
            </a:p>
          </p:txBody>
        </p:sp>
        <p:cxnSp>
          <p:nvCxnSpPr>
            <p:cNvPr id="171" name="Shape 171"/>
            <p:cNvCxnSpPr/>
            <p:nvPr/>
          </p:nvCxnSpPr>
          <p:spPr>
            <a:xfrm>
              <a:off x="5809550" y="2009425"/>
              <a:ext cx="1764900" cy="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2" name="Shape 172"/>
            <p:cNvCxnSpPr/>
            <p:nvPr/>
          </p:nvCxnSpPr>
          <p:spPr>
            <a:xfrm>
              <a:off x="8339300" y="1339934"/>
              <a:ext cx="300" cy="274200"/>
            </a:xfrm>
            <a:prstGeom prst="straightConnector1">
              <a:avLst/>
            </a:pr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3" name="Shape 173"/>
            <p:cNvSpPr txBox="1"/>
            <p:nvPr/>
          </p:nvSpPr>
          <p:spPr>
            <a:xfrm>
              <a:off x="7638950" y="761225"/>
              <a:ext cx="14010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FF9900"/>
                  </a:solidFill>
                </a:rPr>
                <a:t>Original Q value (before update)</a:t>
              </a:r>
            </a:p>
          </p:txBody>
        </p:sp>
      </p:grpSp>
      <p:grpSp>
        <p:nvGrpSpPr>
          <p:cNvPr id="174" name="Shape 174"/>
          <p:cNvGrpSpPr/>
          <p:nvPr/>
        </p:nvGrpSpPr>
        <p:grpSpPr>
          <a:xfrm>
            <a:off x="5501725" y="4442725"/>
            <a:ext cx="1702500" cy="285900"/>
            <a:chOff x="5501725" y="3909325"/>
            <a:chExt cx="1702500" cy="285900"/>
          </a:xfrm>
        </p:grpSpPr>
        <p:cxnSp>
          <p:nvCxnSpPr>
            <p:cNvPr id="175" name="Shape 175"/>
            <p:cNvCxnSpPr/>
            <p:nvPr/>
          </p:nvCxnSpPr>
          <p:spPr>
            <a:xfrm>
              <a:off x="5509525" y="3909325"/>
              <a:ext cx="0" cy="28590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6" name="Shape 176"/>
            <p:cNvCxnSpPr/>
            <p:nvPr/>
          </p:nvCxnSpPr>
          <p:spPr>
            <a:xfrm rot="10800000" flipH="1">
              <a:off x="5501725" y="3909325"/>
              <a:ext cx="1702500" cy="150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77" name="Shape 177"/>
          <p:cNvSpPr txBox="1"/>
          <p:nvPr/>
        </p:nvSpPr>
        <p:spPr>
          <a:xfrm>
            <a:off x="6819000" y="4441175"/>
            <a:ext cx="2160000" cy="592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FF9900"/>
                </a:solidFill>
              </a:rPr>
              <a:t>What </a:t>
            </a:r>
            <a:r>
              <a:rPr lang="en-US" sz="1200" b="1">
                <a:solidFill>
                  <a:srgbClr val="FF9900"/>
                </a:solidFill>
              </a:rPr>
              <a:t>Learning Network</a:t>
            </a:r>
            <a:r>
              <a:rPr lang="en-US" sz="1200">
                <a:solidFill>
                  <a:srgbClr val="FF9900"/>
                </a:solidFill>
              </a:rPr>
              <a:t> thinks current state is worth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01631" y="5386325"/>
            <a:ext cx="1121400" cy="3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6AA84F"/>
                </a:solidFill>
              </a:rPr>
              <a:t>i = iteration of updating θ </a:t>
            </a:r>
          </a:p>
        </p:txBody>
      </p:sp>
      <p:cxnSp>
        <p:nvCxnSpPr>
          <p:cNvPr id="179" name="Shape 179"/>
          <p:cNvCxnSpPr/>
          <p:nvPr/>
        </p:nvCxnSpPr>
        <p:spPr>
          <a:xfrm rot="10800000" flipH="1">
            <a:off x="735275" y="5178650"/>
            <a:ext cx="7800" cy="2475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-152402"/>
            <a:ext cx="8229600" cy="88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Implementation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t="4591" b="80789"/>
          <a:stretch/>
        </p:blipFill>
        <p:spPr>
          <a:xfrm>
            <a:off x="80875" y="810472"/>
            <a:ext cx="6315300" cy="7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6089400" y="652474"/>
            <a:ext cx="3054600" cy="59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1Million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2 networks (Learning and target network (LN, TN))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Lifes in game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trial in training network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long time, just choose more or less randomly (1Mill. trials until .1)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experience for replay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replay (32 memories from 1Million)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action of max val. with TN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loss function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parameters in LN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Clone LN to new TN every 10K trials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t="56016" b="15191"/>
          <a:stretch/>
        </p:blipFill>
        <p:spPr>
          <a:xfrm>
            <a:off x="152400" y="4374350"/>
            <a:ext cx="5918700" cy="13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t="18568" b="52638"/>
          <a:stretch/>
        </p:blipFill>
        <p:spPr>
          <a:xfrm>
            <a:off x="76200" y="1705687"/>
            <a:ext cx="6315300" cy="14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 rot="-5400000">
            <a:off x="-1065550" y="2699600"/>
            <a:ext cx="1244400" cy="3588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/>
              <a:t>Action selection + experience outcome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t="84987"/>
          <a:stretch/>
        </p:blipFill>
        <p:spPr>
          <a:xfrm>
            <a:off x="80875" y="6030749"/>
            <a:ext cx="6315300" cy="6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 rot="-5400000">
            <a:off x="-1034525" y="3442725"/>
            <a:ext cx="609000" cy="932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/>
              <a:t>Storing experience  for replay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 rot="-5400000">
            <a:off x="-1214525" y="4522349"/>
            <a:ext cx="969000" cy="932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/>
              <a:t>Update network weights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 rot="-5400000">
            <a:off x="-1214525" y="5675999"/>
            <a:ext cx="969000" cy="932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/>
              <a:t>Update target network (let learning take over action control)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76200" y="3501200"/>
            <a:ext cx="6315300" cy="587899"/>
            <a:chOff x="76200" y="3501200"/>
            <a:chExt cx="6315300" cy="587899"/>
          </a:xfrm>
        </p:grpSpPr>
        <p:pic>
          <p:nvPicPr>
            <p:cNvPr id="195" name="Shape 195"/>
            <p:cNvPicPr preferRelativeResize="0"/>
            <p:nvPr/>
          </p:nvPicPr>
          <p:blipFill rotWithShape="1">
            <a:blip r:embed="rId3">
              <a:alphaModFix/>
            </a:blip>
            <a:srcRect t="46745" b="43297"/>
            <a:stretch/>
          </p:blipFill>
          <p:spPr>
            <a:xfrm>
              <a:off x="76200" y="3501200"/>
              <a:ext cx="6315300" cy="50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Shape 196"/>
            <p:cNvSpPr/>
            <p:nvPr/>
          </p:nvSpPr>
          <p:spPr>
            <a:xfrm>
              <a:off x="3722325" y="3871000"/>
              <a:ext cx="1313700" cy="21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2600" y="188525"/>
            <a:ext cx="9058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Representational</a:t>
            </a:r>
            <a:r>
              <a:rPr lang="en-US" sz="3600"/>
              <a:t> similarity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3600"/>
              <a:t>last hidden layer (values of actions) and related game states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0984" y="1538187"/>
            <a:ext cx="6408398" cy="500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-2"/>
            <a:ext cx="8229600" cy="88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3200"/>
              <a:t>Comparison with human learning 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165950"/>
            <a:ext cx="8229600" cy="538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/>
              <a:t>Potential modifications</a:t>
            </a:r>
          </a:p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Weighting past experiences b</a:t>
            </a:r>
            <a:r>
              <a:rPr lang="en-US" sz="2200"/>
              <a:t>y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saliency</a:t>
            </a:r>
          </a:p>
          <a:p>
            <a:pPr marL="342900" marR="0" lvl="0" indent="-2794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Modulating importance of rewards independent of </a:t>
            </a:r>
            <a:r>
              <a:rPr lang="en-US" sz="2200"/>
              <a:t>reward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</a:t>
            </a:r>
          </a:p>
          <a:p>
            <a:pPr marL="742950" marR="0" lvl="1" indent="-2476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/>
              <a:t>relative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importance of losses </a:t>
            </a:r>
          </a:p>
          <a:p>
            <a:pPr marL="742950" marR="0" lvl="1" indent="-2476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/>
              <a:t>relative evaluation of outcomes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how they compare to previous outcomes (losing or winning streaks) </a:t>
            </a:r>
          </a:p>
          <a:p>
            <a: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/>
              <a:t>Mimicking suboptimal behaviour </a:t>
            </a:r>
          </a:p>
          <a:p>
            <a: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/>
              <a:t>random choices</a:t>
            </a:r>
          </a:p>
          <a:p>
            <a: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/>
              <a:t>length of choice history</a:t>
            </a:r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ct val="145454"/>
              <a:buFont typeface="Arial"/>
              <a:buNone/>
            </a:pPr>
            <a:r>
              <a:rPr lang="en-US" sz="2200" u="sng"/>
              <a:t>Relation to brain areas</a:t>
            </a:r>
          </a:p>
          <a:p>
            <a:pPr marL="457200" marR="0" lvl="0" indent="-368300" algn="l" rtl="0">
              <a:spcBef>
                <a:spcPts val="640"/>
              </a:spcBef>
              <a:buClr>
                <a:srgbClr val="000000"/>
              </a:buClr>
              <a:buSzPct val="100000"/>
            </a:pPr>
            <a:r>
              <a:rPr lang="en-US" sz="2200">
                <a:solidFill>
                  <a:srgbClr val="000000"/>
                </a:solidFill>
              </a:rPr>
              <a:t>would the action-value layer be similar to representations in PFC?</a:t>
            </a:r>
          </a:p>
          <a:p>
            <a:pPr marL="457200" marR="0" lvl="0" indent="-368300" algn="l" rtl="0">
              <a:spcBef>
                <a:spcPts val="640"/>
              </a:spcBef>
              <a:buClr>
                <a:srgbClr val="000000"/>
              </a:buClr>
              <a:buSzPct val="100000"/>
            </a:pPr>
            <a:r>
              <a:rPr lang="en-US" sz="2200">
                <a:solidFill>
                  <a:srgbClr val="000000"/>
                </a:solidFill>
              </a:rPr>
              <a:t>benefit of separation of value representation from action selection? </a:t>
            </a:r>
          </a:p>
          <a:p>
            <a:pPr marL="457200" marR="0" lvl="0" indent="-368300" algn="l" rtl="0">
              <a:spcBef>
                <a:spcPts val="640"/>
              </a:spcBef>
              <a:buClr>
                <a:srgbClr val="000000"/>
              </a:buClr>
              <a:buSzPct val="100000"/>
            </a:pPr>
            <a:r>
              <a:rPr lang="en-US" sz="2200">
                <a:solidFill>
                  <a:srgbClr val="000000"/>
                </a:solidFill>
              </a:rPr>
              <a:t>is similarity of representations similarly problematic? (RepSuppr)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On-screen Show (4:3)</PresentationFormat>
  <Paragraphs>154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Deep Q Network</vt:lpstr>
      <vt:lpstr>Overview</vt:lpstr>
      <vt:lpstr>Network Architecture</vt:lpstr>
      <vt:lpstr>3 components: Learning network, Target network, Data store</vt:lpstr>
      <vt:lpstr>Experience Replay</vt:lpstr>
      <vt:lpstr>Cost function    </vt:lpstr>
      <vt:lpstr>Implementation</vt:lpstr>
      <vt:lpstr>Representational similarity in last hidden layer (values of actions) and related game states</vt:lpstr>
      <vt:lpstr>Comparison with human learning </vt:lpstr>
      <vt:lpstr>To adapt to our RFL tasks:</vt:lpstr>
      <vt:lpstr>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Q Network</dc:title>
  <cp:lastModifiedBy>EL</cp:lastModifiedBy>
  <cp:revision>1</cp:revision>
  <dcterms:modified xsi:type="dcterms:W3CDTF">2016-10-04T12:21:07Z</dcterms:modified>
</cp:coreProperties>
</file>