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6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6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8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4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5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03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9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DD08-EADF-44EB-B84F-65E65B8853FD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DEB9-E10A-464E-9127-280344C5B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3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numerical computation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constrained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then minimum is within constraints, then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551" y="1767959"/>
            <a:ext cx="3494224" cy="604537"/>
          </a:xfrm>
          <a:prstGeom prst="rect">
            <a:avLst/>
          </a:prstGeom>
        </p:spPr>
      </p:pic>
      <p:pic>
        <p:nvPicPr>
          <p:cNvPr id="7170" name="Picture 2" descr="https://upload.wikimedia.org/wikipedia/commons/thumb/5/5d/Inequality_constraint_diagram.svg/440px-Inequality_constraint_diagra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59" y="2578572"/>
            <a:ext cx="41910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75950" y="3408255"/>
            <a:ext cx="2564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e.g</a:t>
            </a:r>
            <a:r>
              <a:rPr lang="en-GB" dirty="0" smtClean="0"/>
              <a:t>,. learning rate </a:t>
            </a:r>
            <a:r>
              <a:rPr lang="el-GR" dirty="0" smtClean="0"/>
              <a:t>α</a:t>
            </a:r>
            <a:r>
              <a:rPr lang="en-GB" dirty="0" smtClean="0"/>
              <a:t>: [0,1]</a:t>
            </a:r>
          </a:p>
          <a:p>
            <a:endParaRPr lang="en-GB" dirty="0"/>
          </a:p>
          <a:p>
            <a:endParaRPr lang="en-GB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0379"/>
              </p:ext>
            </p:extLst>
          </p:nvPr>
        </p:nvGraphicFramePr>
        <p:xfrm>
          <a:off x="7568856" y="3729445"/>
          <a:ext cx="1858600" cy="1070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5" imgW="838080" imgH="482400" progId="Equation.DSMT4">
                  <p:embed/>
                </p:oleObj>
              </mc:Choice>
              <mc:Fallback>
                <p:oleObj name="Equation" r:id="rId5" imgW="838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8856" y="3729445"/>
                        <a:ext cx="1858600" cy="1070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0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2</a:t>
            </a:r>
            <a:r>
              <a:rPr lang="en-GB" baseline="30000" dirty="0" smtClean="0"/>
              <a:t>nd</a:t>
            </a:r>
            <a:r>
              <a:rPr lang="en-GB" dirty="0" smtClean="0"/>
              <a:t> derivative: curvature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2057399"/>
            <a:ext cx="6750773" cy="35937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03805" y="3805881"/>
            <a:ext cx="74141" cy="14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587945" y="3780136"/>
            <a:ext cx="74141" cy="14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645875" y="3805880"/>
            <a:ext cx="74141" cy="14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316995" y="3854276"/>
            <a:ext cx="107091" cy="998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52271" y="4443281"/>
            <a:ext cx="107091" cy="998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432854" y="5077595"/>
            <a:ext cx="107091" cy="998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003957" y="4081331"/>
            <a:ext cx="16475" cy="411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dimensions are confusing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09866"/>
              </p:ext>
            </p:extLst>
          </p:nvPr>
        </p:nvGraphicFramePr>
        <p:xfrm>
          <a:off x="1719263" y="2743200"/>
          <a:ext cx="7215187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968480" imgH="736560" progId="Equation.DSMT4">
                  <p:embed/>
                </p:oleObj>
              </mc:Choice>
              <mc:Fallback>
                <p:oleObj name="Equation" r:id="rId3" imgW="19684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9263" y="2743200"/>
                        <a:ext cx="7215187" cy="270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3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for the whiteboard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768624"/>
              </p:ext>
            </p:extLst>
          </p:nvPr>
        </p:nvGraphicFramePr>
        <p:xfrm>
          <a:off x="838200" y="1598140"/>
          <a:ext cx="7229139" cy="1430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2438280" imgH="482400" progId="Equation.DSMT4">
                  <p:embed/>
                </p:oleObj>
              </mc:Choice>
              <mc:Fallback>
                <p:oleObj name="Equation" r:id="rId3" imgW="2438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98140"/>
                        <a:ext cx="7229139" cy="1430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3870" y="3558746"/>
            <a:ext cx="577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 smtClean="0">
                <a:sym typeface="Wingdings" panose="05000000000000000000" pitchFamily="2" charset="2"/>
              </a:rPr>
              <a:t>we can calculate the gradient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 smtClean="0">
                <a:sym typeface="Wingdings" panose="05000000000000000000" pitchFamily="2" charset="2"/>
              </a:rPr>
              <a:t>we can calculate the Hessian (Jacobian of gradient)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2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value-at-risk.net/wp-content/uploads/2012/02/formula_2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89" y="339628"/>
            <a:ext cx="68484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alue-at-risk.net/wp-content/uploads/2012/02/formula_2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01" y="3603334"/>
            <a:ext cx="33147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61180" y="6332767"/>
            <a:ext cx="393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http://www.value-at-risk.net/functions/</a:t>
            </a:r>
            <a:endParaRPr lang="en-GB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3559984" y="2978054"/>
            <a:ext cx="1259633" cy="931473"/>
          </a:xfrm>
          <a:prstGeom prst="bentConnector3">
            <a:avLst>
              <a:gd name="adj1" fmla="val 37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826" y="1845192"/>
            <a:ext cx="5195484" cy="3620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381" y="2312812"/>
            <a:ext cx="4674665" cy="3607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5771" y="3111659"/>
            <a:ext cx="5316229" cy="181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12426" y="4116623"/>
            <a:ext cx="5316229" cy="1812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0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using 2</a:t>
            </a:r>
            <a:r>
              <a:rPr lang="en-GB" baseline="30000" dirty="0" smtClean="0"/>
              <a:t>nd</a:t>
            </a:r>
            <a:r>
              <a:rPr lang="en-GB" dirty="0" smtClean="0"/>
              <a:t> derivative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determine step size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determine local max, local min, saddle point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0" y="2394486"/>
            <a:ext cx="7390301" cy="76496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16961"/>
              </p:ext>
            </p:extLst>
          </p:nvPr>
        </p:nvGraphicFramePr>
        <p:xfrm>
          <a:off x="2137461" y="3866077"/>
          <a:ext cx="4558800" cy="115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2616120" imgH="660240" progId="Equation.DSMT4">
                  <p:embed/>
                </p:oleObj>
              </mc:Choice>
              <mc:Fallback>
                <p:oleObj name="Equation" r:id="rId4" imgW="26161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7461" y="3866077"/>
                        <a:ext cx="4558800" cy="1150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968" y="4952356"/>
            <a:ext cx="5572125" cy="15335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565557" y="5296930"/>
            <a:ext cx="1507524" cy="10149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69643" y="5329881"/>
            <a:ext cx="1433384" cy="98201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51524" y="5815699"/>
            <a:ext cx="37070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7461" y="5394367"/>
            <a:ext cx="329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Hessian: if eigenvalues are </a:t>
            </a:r>
            <a:r>
              <a:rPr lang="en-GB" dirty="0" err="1" smtClean="0"/>
              <a:t>pos</a:t>
            </a:r>
            <a:r>
              <a:rPr lang="en-GB" dirty="0" smtClean="0"/>
              <a:t> &amp; </a:t>
            </a:r>
            <a:r>
              <a:rPr lang="en-GB" dirty="0" err="1" smtClean="0"/>
              <a:t>neg</a:t>
            </a:r>
            <a:r>
              <a:rPr lang="en-GB" dirty="0"/>
              <a:t> </a:t>
            </a:r>
            <a:r>
              <a:rPr lang="en-GB" dirty="0" smtClean="0">
                <a:sym typeface="Wingdings" panose="05000000000000000000" pitchFamily="2" charset="2"/>
              </a:rPr>
              <a:t> saddle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3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using 2</a:t>
            </a:r>
            <a:r>
              <a:rPr lang="en-GB" baseline="30000" dirty="0" smtClean="0"/>
              <a:t>nd</a:t>
            </a:r>
            <a:r>
              <a:rPr lang="en-GB" dirty="0" smtClean="0"/>
              <a:t> derivative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gradient descent does not know where to explore</a:t>
            </a:r>
            <a:br>
              <a:rPr lang="en-GB" dirty="0" smtClean="0"/>
            </a:b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Newtons</a:t>
            </a:r>
            <a:r>
              <a:rPr lang="en-GB" dirty="0" smtClean="0">
                <a:sym typeface="Wingdings" panose="05000000000000000000" pitchFamily="2" charset="2"/>
              </a:rPr>
              <a:t> method; 2</a:t>
            </a:r>
            <a:r>
              <a:rPr lang="en-GB" baseline="30000" dirty="0" smtClean="0">
                <a:sym typeface="Wingdings" panose="05000000000000000000" pitchFamily="2" charset="2"/>
              </a:rPr>
              <a:t>nd</a:t>
            </a:r>
            <a:r>
              <a:rPr lang="en-GB" dirty="0" smtClean="0">
                <a:sym typeface="Wingdings" panose="05000000000000000000" pitchFamily="2" charset="2"/>
              </a:rPr>
              <a:t> order optimization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25" y="1283515"/>
            <a:ext cx="3076575" cy="2733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2774220"/>
            <a:ext cx="5067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constrained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goal: restrict your x (parameters) to feasible values</a:t>
            </a:r>
            <a:br>
              <a:rPr lang="en-GB" dirty="0" smtClean="0"/>
            </a:br>
            <a:r>
              <a:rPr lang="en-GB" dirty="0" err="1" smtClean="0"/>
              <a:t>e.g</a:t>
            </a:r>
            <a:r>
              <a:rPr lang="en-GB" dirty="0" smtClean="0"/>
              <a:t>,. learning rate </a:t>
            </a:r>
            <a:r>
              <a:rPr lang="el-GR" dirty="0" smtClean="0"/>
              <a:t>α</a:t>
            </a:r>
            <a:r>
              <a:rPr lang="en-GB" dirty="0" smtClean="0"/>
              <a:t>: [0,1]</a:t>
            </a:r>
          </a:p>
          <a:p>
            <a:r>
              <a:rPr lang="en-GB" dirty="0" smtClean="0"/>
              <a:t>efficient encoding: within the optimisation function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GB" dirty="0" err="1" smtClean="0">
                <a:sym typeface="Wingdings" panose="05000000000000000000" pitchFamily="2" charset="2"/>
              </a:rPr>
              <a:t>Karush</a:t>
            </a:r>
            <a:r>
              <a:rPr lang="en-GB" dirty="0" smtClean="0">
                <a:sym typeface="Wingdings" panose="05000000000000000000" pitchFamily="2" charset="2"/>
              </a:rPr>
              <a:t>-Kuhn-Tucker (KKT); generalized </a:t>
            </a:r>
            <a:r>
              <a:rPr lang="en-GB" dirty="0" err="1" smtClean="0">
                <a:sym typeface="Wingdings" panose="05000000000000000000" pitchFamily="2" charset="2"/>
              </a:rPr>
              <a:t>Lagrangian</a:t>
            </a:r>
            <a:endParaRPr lang="en-GB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ym typeface="Wingdings" panose="05000000000000000000" pitchFamily="2" charset="2"/>
              </a:rPr>
              <a:t>equality </a:t>
            </a:r>
            <a:r>
              <a:rPr lang="en-GB" dirty="0" err="1" smtClean="0">
                <a:sym typeface="Wingdings" panose="05000000000000000000" pitchFamily="2" charset="2"/>
              </a:rPr>
              <a:t>contraints</a:t>
            </a:r>
            <a:r>
              <a:rPr lang="en-GB" dirty="0" smtClean="0">
                <a:sym typeface="Wingdings" panose="05000000000000000000" pitchFamily="2" charset="2"/>
              </a:rPr>
              <a:t> g(x)=0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ym typeface="Wingdings" panose="05000000000000000000" pitchFamily="2" charset="2"/>
              </a:rPr>
              <a:t>inequality constraints h(x)≤0</a:t>
            </a:r>
            <a:endParaRPr lang="en-GB" dirty="0"/>
          </a:p>
        </p:txBody>
      </p:sp>
      <p:pic>
        <p:nvPicPr>
          <p:cNvPr id="5122" name="Picture 2" descr="https://upload.wikimedia.org/wikipedia/commons/thumb/3/33/As_wiki_lgm_parab.svg/300px-As_wiki_lgm_para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910" y="668337"/>
            <a:ext cx="2857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f/fc/As_wiki_lgm_levelsets.svg/300px-As_wiki_lgm_levelset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910" y="3403600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915" y="5616918"/>
            <a:ext cx="6474828" cy="9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MathType 6.0 Equation</vt:lpstr>
      <vt:lpstr>numerical computation</vt:lpstr>
      <vt:lpstr>why 2nd derivative: curvature</vt:lpstr>
      <vt:lpstr>dimensions are confusing</vt:lpstr>
      <vt:lpstr>an example for the whiteboard</vt:lpstr>
      <vt:lpstr>PowerPoint Presentation</vt:lpstr>
      <vt:lpstr>function</vt:lpstr>
      <vt:lpstr>why using 2nd derivative</vt:lpstr>
      <vt:lpstr>why using 2nd derivative</vt:lpstr>
      <vt:lpstr>constrained optimisation</vt:lpstr>
      <vt:lpstr>constrained optimisation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computation</dc:title>
  <dc:creator>Tobias Hauser</dc:creator>
  <cp:lastModifiedBy>Tobias Hauser</cp:lastModifiedBy>
  <cp:revision>17</cp:revision>
  <dcterms:created xsi:type="dcterms:W3CDTF">2016-06-01T10:45:18Z</dcterms:created>
  <dcterms:modified xsi:type="dcterms:W3CDTF">2016-06-01T14:26:35Z</dcterms:modified>
</cp:coreProperties>
</file>