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6"/>
  </p:notesMasterIdLst>
  <p:handoutMasterIdLst>
    <p:handoutMasterId r:id="rId47"/>
  </p:handoutMasterIdLst>
  <p:sldIdLst>
    <p:sldId id="258" r:id="rId5"/>
    <p:sldId id="338" r:id="rId6"/>
    <p:sldId id="307" r:id="rId7"/>
    <p:sldId id="340" r:id="rId8"/>
    <p:sldId id="308" r:id="rId9"/>
    <p:sldId id="309" r:id="rId10"/>
    <p:sldId id="310" r:id="rId11"/>
    <p:sldId id="311" r:id="rId12"/>
    <p:sldId id="312" r:id="rId13"/>
    <p:sldId id="313" r:id="rId14"/>
    <p:sldId id="314" r:id="rId15"/>
    <p:sldId id="315" r:id="rId16"/>
    <p:sldId id="339" r:id="rId17"/>
    <p:sldId id="316" r:id="rId18"/>
    <p:sldId id="317" r:id="rId19"/>
    <p:sldId id="318" r:id="rId20"/>
    <p:sldId id="319" r:id="rId21"/>
    <p:sldId id="320" r:id="rId22"/>
    <p:sldId id="321" r:id="rId23"/>
    <p:sldId id="322" r:id="rId24"/>
    <p:sldId id="323" r:id="rId25"/>
    <p:sldId id="324" r:id="rId26"/>
    <p:sldId id="325" r:id="rId27"/>
    <p:sldId id="326" r:id="rId28"/>
    <p:sldId id="327" r:id="rId29"/>
    <p:sldId id="342" r:id="rId30"/>
    <p:sldId id="345" r:id="rId31"/>
    <p:sldId id="344" r:id="rId32"/>
    <p:sldId id="328" r:id="rId33"/>
    <p:sldId id="329" r:id="rId34"/>
    <p:sldId id="330" r:id="rId35"/>
    <p:sldId id="331" r:id="rId36"/>
    <p:sldId id="332" r:id="rId37"/>
    <p:sldId id="333" r:id="rId38"/>
    <p:sldId id="334" r:id="rId39"/>
    <p:sldId id="341" r:id="rId40"/>
    <p:sldId id="335" r:id="rId41"/>
    <p:sldId id="336" r:id="rId42"/>
    <p:sldId id="337" r:id="rId43"/>
    <p:sldId id="304" r:id="rId44"/>
    <p:sldId id="306"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76" userDrawn="1">
          <p15:clr>
            <a:srgbClr val="A4A3A4"/>
          </p15:clr>
        </p15:guide>
        <p15:guide id="4" pos="7300" userDrawn="1">
          <p15:clr>
            <a:srgbClr val="A4A3A4"/>
          </p15:clr>
        </p15:guide>
        <p15:guide id="5" orient="horz" pos="121" userDrawn="1">
          <p15:clr>
            <a:srgbClr val="A4A3A4"/>
          </p15:clr>
        </p15:guide>
        <p15:guide id="6" orient="horz" pos="340" userDrawn="1">
          <p15:clr>
            <a:srgbClr val="A4A3A4"/>
          </p15:clr>
        </p15:guide>
        <p15:guide id="7" orient="horz" pos="685" userDrawn="1">
          <p15:clr>
            <a:srgbClr val="A4A3A4"/>
          </p15:clr>
        </p15:guide>
        <p15:guide id="8" orient="horz" pos="1067" userDrawn="1">
          <p15:clr>
            <a:srgbClr val="A4A3A4"/>
          </p15:clr>
        </p15:guide>
        <p15:guide id="9" pos="743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ED1C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56" autoAdjust="0"/>
    <p:restoredTop sz="71698" autoAdjust="0"/>
  </p:normalViewPr>
  <p:slideViewPr>
    <p:cSldViewPr>
      <p:cViewPr varScale="1">
        <p:scale>
          <a:sx n="39" d="100"/>
          <a:sy n="39" d="100"/>
        </p:scale>
        <p:origin x="907" y="48"/>
      </p:cViewPr>
      <p:guideLst>
        <p:guide orient="horz" pos="2160"/>
        <p:guide pos="3840"/>
        <p:guide pos="376"/>
        <p:guide pos="7300"/>
        <p:guide orient="horz" pos="121"/>
        <p:guide orient="horz" pos="340"/>
        <p:guide orient="horz" pos="685"/>
        <p:guide orient="horz" pos="1067"/>
        <p:guide pos="7434"/>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2640" y="-96"/>
      </p:cViewPr>
      <p:guideLst>
        <p:guide orient="horz" pos="2880"/>
        <p:guide pos="2160"/>
      </p:guideLst>
    </p:cSldViewPr>
  </p:notesViewPr>
  <p:gridSpacing cx="54863" cy="54863"/>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51B1E70-1D89-4B14-A5F5-43CE31A2E428}" type="datetimeFigureOut">
              <a:rPr lang="en-GB" smtClean="0"/>
              <a:pPr/>
              <a:t>14/04/2016</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33CE9B-620A-4A2E-9667-A4617D0A7794}" type="slidenum">
              <a:rPr lang="en-GB" smtClean="0"/>
              <a:pPr/>
              <a:t>‹#›</a:t>
            </a:fld>
            <a:endParaRPr lang="en-GB"/>
          </a:p>
        </p:txBody>
      </p:sp>
    </p:spTree>
    <p:extLst>
      <p:ext uri="{BB962C8B-B14F-4D97-AF65-F5344CB8AC3E}">
        <p14:creationId xmlns:p14="http://schemas.microsoft.com/office/powerpoint/2010/main" val="1003783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812F9C-B6F5-4959-82AA-65637A5EC1FF}" type="datetimeFigureOut">
              <a:rPr lang="en-GB" smtClean="0"/>
              <a:pPr/>
              <a:t>14/04/2016</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4026FF-C702-4D93-8EE2-59D0C71AA474}" type="slidenum">
              <a:rPr lang="en-GB" smtClean="0"/>
              <a:pPr/>
              <a:t>‹#›</a:t>
            </a:fld>
            <a:endParaRPr lang="en-GB"/>
          </a:p>
        </p:txBody>
      </p:sp>
    </p:spTree>
    <p:extLst>
      <p:ext uri="{BB962C8B-B14F-4D97-AF65-F5344CB8AC3E}">
        <p14:creationId xmlns:p14="http://schemas.microsoft.com/office/powerpoint/2010/main" val="2209769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pitchFamily="34" charset="0"/>
                <a:cs typeface="Lucida Sans Unicode" pitchFamily="34" charset="0"/>
              </a:defRPr>
            </a:lvl1pPr>
            <a:lvl2pPr marL="37931725" indent="-37474525" eaLnBrk="0" hangingPunct="0">
              <a:tabLst>
                <a:tab pos="723900" algn="l"/>
                <a:tab pos="1447800" algn="l"/>
                <a:tab pos="2171700" algn="l"/>
                <a:tab pos="2895600" algn="l"/>
              </a:tabLst>
              <a:defRPr sz="2400">
                <a:solidFill>
                  <a:schemeClr val="bg1"/>
                </a:solidFill>
                <a:latin typeface="Arial" pitchFamily="34" charset="0"/>
                <a:cs typeface="Lucida Sans Unicode" pitchFamily="34" charset="0"/>
              </a:defRPr>
            </a:lvl2pPr>
            <a:lvl3pPr eaLnBrk="0" hangingPunct="0">
              <a:tabLst>
                <a:tab pos="723900" algn="l"/>
                <a:tab pos="1447800" algn="l"/>
                <a:tab pos="2171700" algn="l"/>
                <a:tab pos="2895600" algn="l"/>
              </a:tabLst>
              <a:defRPr sz="2400">
                <a:solidFill>
                  <a:schemeClr val="bg1"/>
                </a:solidFill>
                <a:latin typeface="Arial" pitchFamily="34" charset="0"/>
                <a:cs typeface="Lucida Sans Unicode" pitchFamily="34" charset="0"/>
              </a:defRPr>
            </a:lvl3pPr>
            <a:lvl4pPr eaLnBrk="0" hangingPunct="0">
              <a:tabLst>
                <a:tab pos="723900" algn="l"/>
                <a:tab pos="1447800" algn="l"/>
                <a:tab pos="2171700" algn="l"/>
                <a:tab pos="2895600" algn="l"/>
              </a:tabLst>
              <a:defRPr sz="2400">
                <a:solidFill>
                  <a:schemeClr val="bg1"/>
                </a:solidFill>
                <a:latin typeface="Arial" pitchFamily="34" charset="0"/>
                <a:cs typeface="Lucida Sans Unicode" pitchFamily="34" charset="0"/>
              </a:defRPr>
            </a:lvl4pPr>
            <a:lvl5pPr eaLnBrk="0" hangingPunct="0">
              <a:tabLst>
                <a:tab pos="723900" algn="l"/>
                <a:tab pos="1447800" algn="l"/>
                <a:tab pos="2171700" algn="l"/>
                <a:tab pos="2895600" algn="l"/>
              </a:tabLst>
              <a:defRPr sz="2400">
                <a:solidFill>
                  <a:schemeClr val="bg1"/>
                </a:solidFill>
                <a:latin typeface="Arial" pitchFamily="34" charset="0"/>
                <a:cs typeface="Lucida Sans Unicode" pitchFamily="34" charset="0"/>
              </a:defRPr>
            </a:lvl5pPr>
            <a:lvl6pPr marL="457200" eaLnBrk="0" fontAlgn="base" hangingPunct="0">
              <a:lnSpc>
                <a:spcPct val="93000"/>
              </a:lnSpc>
              <a:spcBef>
                <a:spcPct val="0"/>
              </a:spcBef>
              <a:spcAft>
                <a:spcPct val="0"/>
              </a:spcAft>
              <a:tabLst>
                <a:tab pos="723900" algn="l"/>
                <a:tab pos="1447800" algn="l"/>
                <a:tab pos="2171700" algn="l"/>
                <a:tab pos="2895600" algn="l"/>
              </a:tabLst>
              <a:defRPr sz="2400">
                <a:solidFill>
                  <a:schemeClr val="bg1"/>
                </a:solidFill>
                <a:latin typeface="Arial" pitchFamily="34" charset="0"/>
                <a:cs typeface="Lucida Sans Unicode" pitchFamily="34" charset="0"/>
              </a:defRPr>
            </a:lvl6pPr>
            <a:lvl7pPr marL="914400" eaLnBrk="0" fontAlgn="base" hangingPunct="0">
              <a:lnSpc>
                <a:spcPct val="93000"/>
              </a:lnSpc>
              <a:spcBef>
                <a:spcPct val="0"/>
              </a:spcBef>
              <a:spcAft>
                <a:spcPct val="0"/>
              </a:spcAft>
              <a:tabLst>
                <a:tab pos="723900" algn="l"/>
                <a:tab pos="1447800" algn="l"/>
                <a:tab pos="2171700" algn="l"/>
                <a:tab pos="2895600" algn="l"/>
              </a:tabLst>
              <a:defRPr sz="2400">
                <a:solidFill>
                  <a:schemeClr val="bg1"/>
                </a:solidFill>
                <a:latin typeface="Arial" pitchFamily="34" charset="0"/>
                <a:cs typeface="Lucida Sans Unicode" pitchFamily="34" charset="0"/>
              </a:defRPr>
            </a:lvl7pPr>
            <a:lvl8pPr marL="1371600" eaLnBrk="0" fontAlgn="base" hangingPunct="0">
              <a:lnSpc>
                <a:spcPct val="93000"/>
              </a:lnSpc>
              <a:spcBef>
                <a:spcPct val="0"/>
              </a:spcBef>
              <a:spcAft>
                <a:spcPct val="0"/>
              </a:spcAft>
              <a:tabLst>
                <a:tab pos="723900" algn="l"/>
                <a:tab pos="1447800" algn="l"/>
                <a:tab pos="2171700" algn="l"/>
                <a:tab pos="2895600" algn="l"/>
              </a:tabLst>
              <a:defRPr sz="2400">
                <a:solidFill>
                  <a:schemeClr val="bg1"/>
                </a:solidFill>
                <a:latin typeface="Arial" pitchFamily="34" charset="0"/>
                <a:cs typeface="Lucida Sans Unicode" pitchFamily="34" charset="0"/>
              </a:defRPr>
            </a:lvl8pPr>
            <a:lvl9pPr marL="1828800" eaLnBrk="0" fontAlgn="base" hangingPunct="0">
              <a:lnSpc>
                <a:spcPct val="93000"/>
              </a:lnSpc>
              <a:spcBef>
                <a:spcPct val="0"/>
              </a:spcBef>
              <a:spcAft>
                <a:spcPct val="0"/>
              </a:spcAft>
              <a:tabLst>
                <a:tab pos="723900" algn="l"/>
                <a:tab pos="1447800" algn="l"/>
                <a:tab pos="2171700" algn="l"/>
                <a:tab pos="2895600" algn="l"/>
              </a:tabLst>
              <a:defRPr sz="2400">
                <a:solidFill>
                  <a:schemeClr val="bg1"/>
                </a:solidFill>
                <a:latin typeface="Arial" pitchFamily="34" charset="0"/>
                <a:cs typeface="Lucida Sans Unicode" pitchFamily="34" charset="0"/>
              </a:defRPr>
            </a:lvl9pPr>
          </a:lstStyle>
          <a:p>
            <a:pPr eaLnBrk="1" hangingPunct="1"/>
            <a:fld id="{FF77401D-1428-45C9-BBA1-52376FB52948}" type="slidenum">
              <a:rPr lang="en-GB" sz="1400">
                <a:solidFill>
                  <a:srgbClr val="000000"/>
                </a:solidFill>
                <a:latin typeface="Times New Roman" pitchFamily="18" charset="0"/>
              </a:rPr>
              <a:pPr eaLnBrk="1" hangingPunct="1"/>
              <a:t>3</a:t>
            </a:fld>
            <a:endParaRPr lang="en-GB" sz="1400">
              <a:solidFill>
                <a:srgbClr val="000000"/>
              </a:solidFill>
              <a:latin typeface="Times New Roman" pitchFamily="18" charset="0"/>
            </a:endParaRPr>
          </a:p>
        </p:txBody>
      </p:sp>
      <p:sp>
        <p:nvSpPr>
          <p:cNvPr id="37891" name="Rectangle 1"/>
          <p:cNvSpPr>
            <a:spLocks noGrp="1" noRot="1" noChangeAspect="1" noChangeArrowheads="1" noTextEdit="1"/>
          </p:cNvSpPr>
          <p:nvPr>
            <p:ph type="sldImg"/>
          </p:nvPr>
        </p:nvSpPr>
        <p:spPr>
          <a:xfrm>
            <a:off x="196850" y="787400"/>
            <a:ext cx="7153275" cy="4024313"/>
          </a:xfrm>
          <a:solidFill>
            <a:srgbClr val="FFFFFF"/>
          </a:solidFill>
          <a:ln>
            <a:solidFill>
              <a:srgbClr val="000000"/>
            </a:solidFill>
            <a:miter lim="800000"/>
            <a:headEnd/>
            <a:tailEnd/>
          </a:ln>
        </p:spPr>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3727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pitchFamily="34" charset="0"/>
                <a:cs typeface="Lucida Sans Unicode" pitchFamily="34" charset="0"/>
              </a:defRPr>
            </a:lvl1pPr>
            <a:lvl2pPr marL="37931725" indent="-37474525" eaLnBrk="0" hangingPunct="0">
              <a:tabLst>
                <a:tab pos="723900" algn="l"/>
                <a:tab pos="1447800" algn="l"/>
                <a:tab pos="2171700" algn="l"/>
                <a:tab pos="2895600" algn="l"/>
              </a:tabLst>
              <a:defRPr sz="2400">
                <a:solidFill>
                  <a:schemeClr val="bg1"/>
                </a:solidFill>
                <a:latin typeface="Arial" pitchFamily="34" charset="0"/>
                <a:cs typeface="Lucida Sans Unicode" pitchFamily="34" charset="0"/>
              </a:defRPr>
            </a:lvl2pPr>
            <a:lvl3pPr eaLnBrk="0" hangingPunct="0">
              <a:tabLst>
                <a:tab pos="723900" algn="l"/>
                <a:tab pos="1447800" algn="l"/>
                <a:tab pos="2171700" algn="l"/>
                <a:tab pos="2895600" algn="l"/>
              </a:tabLst>
              <a:defRPr sz="2400">
                <a:solidFill>
                  <a:schemeClr val="bg1"/>
                </a:solidFill>
                <a:latin typeface="Arial" pitchFamily="34" charset="0"/>
                <a:cs typeface="Lucida Sans Unicode" pitchFamily="34" charset="0"/>
              </a:defRPr>
            </a:lvl3pPr>
            <a:lvl4pPr eaLnBrk="0" hangingPunct="0">
              <a:tabLst>
                <a:tab pos="723900" algn="l"/>
                <a:tab pos="1447800" algn="l"/>
                <a:tab pos="2171700" algn="l"/>
                <a:tab pos="2895600" algn="l"/>
              </a:tabLst>
              <a:defRPr sz="2400">
                <a:solidFill>
                  <a:schemeClr val="bg1"/>
                </a:solidFill>
                <a:latin typeface="Arial" pitchFamily="34" charset="0"/>
                <a:cs typeface="Lucida Sans Unicode" pitchFamily="34" charset="0"/>
              </a:defRPr>
            </a:lvl4pPr>
            <a:lvl5pPr eaLnBrk="0" hangingPunct="0">
              <a:tabLst>
                <a:tab pos="723900" algn="l"/>
                <a:tab pos="1447800" algn="l"/>
                <a:tab pos="2171700" algn="l"/>
                <a:tab pos="2895600" algn="l"/>
              </a:tabLst>
              <a:defRPr sz="2400">
                <a:solidFill>
                  <a:schemeClr val="bg1"/>
                </a:solidFill>
                <a:latin typeface="Arial" pitchFamily="34" charset="0"/>
                <a:cs typeface="Lucida Sans Unicode" pitchFamily="34" charset="0"/>
              </a:defRPr>
            </a:lvl5pPr>
            <a:lvl6pPr marL="457200" eaLnBrk="0" fontAlgn="base" hangingPunct="0">
              <a:lnSpc>
                <a:spcPct val="93000"/>
              </a:lnSpc>
              <a:spcBef>
                <a:spcPct val="0"/>
              </a:spcBef>
              <a:spcAft>
                <a:spcPct val="0"/>
              </a:spcAft>
              <a:tabLst>
                <a:tab pos="723900" algn="l"/>
                <a:tab pos="1447800" algn="l"/>
                <a:tab pos="2171700" algn="l"/>
                <a:tab pos="2895600" algn="l"/>
              </a:tabLst>
              <a:defRPr sz="2400">
                <a:solidFill>
                  <a:schemeClr val="bg1"/>
                </a:solidFill>
                <a:latin typeface="Arial" pitchFamily="34" charset="0"/>
                <a:cs typeface="Lucida Sans Unicode" pitchFamily="34" charset="0"/>
              </a:defRPr>
            </a:lvl6pPr>
            <a:lvl7pPr marL="914400" eaLnBrk="0" fontAlgn="base" hangingPunct="0">
              <a:lnSpc>
                <a:spcPct val="93000"/>
              </a:lnSpc>
              <a:spcBef>
                <a:spcPct val="0"/>
              </a:spcBef>
              <a:spcAft>
                <a:spcPct val="0"/>
              </a:spcAft>
              <a:tabLst>
                <a:tab pos="723900" algn="l"/>
                <a:tab pos="1447800" algn="l"/>
                <a:tab pos="2171700" algn="l"/>
                <a:tab pos="2895600" algn="l"/>
              </a:tabLst>
              <a:defRPr sz="2400">
                <a:solidFill>
                  <a:schemeClr val="bg1"/>
                </a:solidFill>
                <a:latin typeface="Arial" pitchFamily="34" charset="0"/>
                <a:cs typeface="Lucida Sans Unicode" pitchFamily="34" charset="0"/>
              </a:defRPr>
            </a:lvl7pPr>
            <a:lvl8pPr marL="1371600" eaLnBrk="0" fontAlgn="base" hangingPunct="0">
              <a:lnSpc>
                <a:spcPct val="93000"/>
              </a:lnSpc>
              <a:spcBef>
                <a:spcPct val="0"/>
              </a:spcBef>
              <a:spcAft>
                <a:spcPct val="0"/>
              </a:spcAft>
              <a:tabLst>
                <a:tab pos="723900" algn="l"/>
                <a:tab pos="1447800" algn="l"/>
                <a:tab pos="2171700" algn="l"/>
                <a:tab pos="2895600" algn="l"/>
              </a:tabLst>
              <a:defRPr sz="2400">
                <a:solidFill>
                  <a:schemeClr val="bg1"/>
                </a:solidFill>
                <a:latin typeface="Arial" pitchFamily="34" charset="0"/>
                <a:cs typeface="Lucida Sans Unicode" pitchFamily="34" charset="0"/>
              </a:defRPr>
            </a:lvl8pPr>
            <a:lvl9pPr marL="1828800" eaLnBrk="0" fontAlgn="base" hangingPunct="0">
              <a:lnSpc>
                <a:spcPct val="93000"/>
              </a:lnSpc>
              <a:spcBef>
                <a:spcPct val="0"/>
              </a:spcBef>
              <a:spcAft>
                <a:spcPct val="0"/>
              </a:spcAft>
              <a:tabLst>
                <a:tab pos="723900" algn="l"/>
                <a:tab pos="1447800" algn="l"/>
                <a:tab pos="2171700" algn="l"/>
                <a:tab pos="2895600" algn="l"/>
              </a:tabLst>
              <a:defRPr sz="2400">
                <a:solidFill>
                  <a:schemeClr val="bg1"/>
                </a:solidFill>
                <a:latin typeface="Arial" pitchFamily="34" charset="0"/>
                <a:cs typeface="Lucida Sans Unicode" pitchFamily="34" charset="0"/>
              </a:defRPr>
            </a:lvl9pPr>
          </a:lstStyle>
          <a:p>
            <a:pPr eaLnBrk="1" hangingPunct="1"/>
            <a:fld id="{71DB8E68-1398-45F3-A3CC-21DEE29A2DE6}" type="slidenum">
              <a:rPr lang="en-GB" sz="1400">
                <a:solidFill>
                  <a:srgbClr val="000000"/>
                </a:solidFill>
                <a:latin typeface="Times New Roman" pitchFamily="18" charset="0"/>
              </a:rPr>
              <a:pPr eaLnBrk="1" hangingPunct="1"/>
              <a:t>5</a:t>
            </a:fld>
            <a:endParaRPr lang="en-GB" sz="1400">
              <a:solidFill>
                <a:srgbClr val="000000"/>
              </a:solidFill>
              <a:latin typeface="Times New Roman" pitchFamily="18" charset="0"/>
            </a:endParaRPr>
          </a:p>
        </p:txBody>
      </p:sp>
      <p:sp>
        <p:nvSpPr>
          <p:cNvPr id="39939" name="Rectangle 1"/>
          <p:cNvSpPr>
            <a:spLocks noGrp="1" noRot="1" noChangeAspect="1" noChangeArrowheads="1" noTextEdit="1"/>
          </p:cNvSpPr>
          <p:nvPr>
            <p:ph type="sldImg"/>
          </p:nvPr>
        </p:nvSpPr>
        <p:spPr>
          <a:xfrm>
            <a:off x="204788" y="801688"/>
            <a:ext cx="7123112" cy="4008437"/>
          </a:xfrm>
          <a:solidFill>
            <a:srgbClr val="FFFFFF"/>
          </a:solidFill>
          <a:ln>
            <a:solidFill>
              <a:srgbClr val="000000"/>
            </a:solidFill>
            <a:miter lim="800000"/>
            <a:headEnd/>
            <a:tailEnd/>
          </a:ln>
        </p:spPr>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7666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pitchFamily="34" charset="0"/>
                <a:cs typeface="Lucida Sans Unicode" pitchFamily="34" charset="0"/>
              </a:defRPr>
            </a:lvl1pPr>
            <a:lvl2pPr marL="37931725" indent="-37474525" eaLnBrk="0" hangingPunct="0">
              <a:tabLst>
                <a:tab pos="723900" algn="l"/>
                <a:tab pos="1447800" algn="l"/>
                <a:tab pos="2171700" algn="l"/>
                <a:tab pos="2895600" algn="l"/>
              </a:tabLst>
              <a:defRPr sz="2400">
                <a:solidFill>
                  <a:schemeClr val="bg1"/>
                </a:solidFill>
                <a:latin typeface="Arial" pitchFamily="34" charset="0"/>
                <a:cs typeface="Lucida Sans Unicode" pitchFamily="34" charset="0"/>
              </a:defRPr>
            </a:lvl2pPr>
            <a:lvl3pPr eaLnBrk="0" hangingPunct="0">
              <a:tabLst>
                <a:tab pos="723900" algn="l"/>
                <a:tab pos="1447800" algn="l"/>
                <a:tab pos="2171700" algn="l"/>
                <a:tab pos="2895600" algn="l"/>
              </a:tabLst>
              <a:defRPr sz="2400">
                <a:solidFill>
                  <a:schemeClr val="bg1"/>
                </a:solidFill>
                <a:latin typeface="Arial" pitchFamily="34" charset="0"/>
                <a:cs typeface="Lucida Sans Unicode" pitchFamily="34" charset="0"/>
              </a:defRPr>
            </a:lvl3pPr>
            <a:lvl4pPr eaLnBrk="0" hangingPunct="0">
              <a:tabLst>
                <a:tab pos="723900" algn="l"/>
                <a:tab pos="1447800" algn="l"/>
                <a:tab pos="2171700" algn="l"/>
                <a:tab pos="2895600" algn="l"/>
              </a:tabLst>
              <a:defRPr sz="2400">
                <a:solidFill>
                  <a:schemeClr val="bg1"/>
                </a:solidFill>
                <a:latin typeface="Arial" pitchFamily="34" charset="0"/>
                <a:cs typeface="Lucida Sans Unicode" pitchFamily="34" charset="0"/>
              </a:defRPr>
            </a:lvl4pPr>
            <a:lvl5pPr eaLnBrk="0" hangingPunct="0">
              <a:tabLst>
                <a:tab pos="723900" algn="l"/>
                <a:tab pos="1447800" algn="l"/>
                <a:tab pos="2171700" algn="l"/>
                <a:tab pos="2895600" algn="l"/>
              </a:tabLst>
              <a:defRPr sz="2400">
                <a:solidFill>
                  <a:schemeClr val="bg1"/>
                </a:solidFill>
                <a:latin typeface="Arial" pitchFamily="34" charset="0"/>
                <a:cs typeface="Lucida Sans Unicode" pitchFamily="34" charset="0"/>
              </a:defRPr>
            </a:lvl5pPr>
            <a:lvl6pPr marL="457200" eaLnBrk="0" fontAlgn="base" hangingPunct="0">
              <a:lnSpc>
                <a:spcPct val="93000"/>
              </a:lnSpc>
              <a:spcBef>
                <a:spcPct val="0"/>
              </a:spcBef>
              <a:spcAft>
                <a:spcPct val="0"/>
              </a:spcAft>
              <a:tabLst>
                <a:tab pos="723900" algn="l"/>
                <a:tab pos="1447800" algn="l"/>
                <a:tab pos="2171700" algn="l"/>
                <a:tab pos="2895600" algn="l"/>
              </a:tabLst>
              <a:defRPr sz="2400">
                <a:solidFill>
                  <a:schemeClr val="bg1"/>
                </a:solidFill>
                <a:latin typeface="Arial" pitchFamily="34" charset="0"/>
                <a:cs typeface="Lucida Sans Unicode" pitchFamily="34" charset="0"/>
              </a:defRPr>
            </a:lvl6pPr>
            <a:lvl7pPr marL="914400" eaLnBrk="0" fontAlgn="base" hangingPunct="0">
              <a:lnSpc>
                <a:spcPct val="93000"/>
              </a:lnSpc>
              <a:spcBef>
                <a:spcPct val="0"/>
              </a:spcBef>
              <a:spcAft>
                <a:spcPct val="0"/>
              </a:spcAft>
              <a:tabLst>
                <a:tab pos="723900" algn="l"/>
                <a:tab pos="1447800" algn="l"/>
                <a:tab pos="2171700" algn="l"/>
                <a:tab pos="2895600" algn="l"/>
              </a:tabLst>
              <a:defRPr sz="2400">
                <a:solidFill>
                  <a:schemeClr val="bg1"/>
                </a:solidFill>
                <a:latin typeface="Arial" pitchFamily="34" charset="0"/>
                <a:cs typeface="Lucida Sans Unicode" pitchFamily="34" charset="0"/>
              </a:defRPr>
            </a:lvl7pPr>
            <a:lvl8pPr marL="1371600" eaLnBrk="0" fontAlgn="base" hangingPunct="0">
              <a:lnSpc>
                <a:spcPct val="93000"/>
              </a:lnSpc>
              <a:spcBef>
                <a:spcPct val="0"/>
              </a:spcBef>
              <a:spcAft>
                <a:spcPct val="0"/>
              </a:spcAft>
              <a:tabLst>
                <a:tab pos="723900" algn="l"/>
                <a:tab pos="1447800" algn="l"/>
                <a:tab pos="2171700" algn="l"/>
                <a:tab pos="2895600" algn="l"/>
              </a:tabLst>
              <a:defRPr sz="2400">
                <a:solidFill>
                  <a:schemeClr val="bg1"/>
                </a:solidFill>
                <a:latin typeface="Arial" pitchFamily="34" charset="0"/>
                <a:cs typeface="Lucida Sans Unicode" pitchFamily="34" charset="0"/>
              </a:defRPr>
            </a:lvl8pPr>
            <a:lvl9pPr marL="1828800" eaLnBrk="0" fontAlgn="base" hangingPunct="0">
              <a:lnSpc>
                <a:spcPct val="93000"/>
              </a:lnSpc>
              <a:spcBef>
                <a:spcPct val="0"/>
              </a:spcBef>
              <a:spcAft>
                <a:spcPct val="0"/>
              </a:spcAft>
              <a:tabLst>
                <a:tab pos="723900" algn="l"/>
                <a:tab pos="1447800" algn="l"/>
                <a:tab pos="2171700" algn="l"/>
                <a:tab pos="2895600" algn="l"/>
              </a:tabLst>
              <a:defRPr sz="2400">
                <a:solidFill>
                  <a:schemeClr val="bg1"/>
                </a:solidFill>
                <a:latin typeface="Arial" pitchFamily="34" charset="0"/>
                <a:cs typeface="Lucida Sans Unicode" pitchFamily="34" charset="0"/>
              </a:defRPr>
            </a:lvl9pPr>
          </a:lstStyle>
          <a:p>
            <a:pPr eaLnBrk="1" hangingPunct="1"/>
            <a:fld id="{FF77401D-1428-45C9-BBA1-52376FB52948}" type="slidenum">
              <a:rPr lang="en-GB" sz="1400">
                <a:solidFill>
                  <a:srgbClr val="000000"/>
                </a:solidFill>
                <a:latin typeface="Times New Roman" pitchFamily="18" charset="0"/>
              </a:rPr>
              <a:pPr eaLnBrk="1" hangingPunct="1"/>
              <a:t>14</a:t>
            </a:fld>
            <a:endParaRPr lang="en-GB" sz="1400">
              <a:solidFill>
                <a:srgbClr val="000000"/>
              </a:solidFill>
              <a:latin typeface="Times New Roman" pitchFamily="18" charset="0"/>
            </a:endParaRPr>
          </a:p>
        </p:txBody>
      </p:sp>
      <p:sp>
        <p:nvSpPr>
          <p:cNvPr id="37891" name="Rectangle 1"/>
          <p:cNvSpPr>
            <a:spLocks noGrp="1" noRot="1" noChangeAspect="1" noChangeArrowheads="1" noTextEdit="1"/>
          </p:cNvSpPr>
          <p:nvPr>
            <p:ph type="sldImg"/>
          </p:nvPr>
        </p:nvSpPr>
        <p:spPr>
          <a:xfrm>
            <a:off x="196850" y="787400"/>
            <a:ext cx="7153275" cy="4024313"/>
          </a:xfrm>
          <a:solidFill>
            <a:srgbClr val="FFFFFF"/>
          </a:solidFill>
          <a:ln>
            <a:solidFill>
              <a:srgbClr val="000000"/>
            </a:solidFill>
            <a:miter lim="800000"/>
            <a:headEnd/>
            <a:tailEnd/>
          </a:ln>
        </p:spPr>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69806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920465"/>
            <a:ext cx="12192000" cy="1936108"/>
          </a:xfrm>
          <a:prstGeom prst="rect">
            <a:avLst/>
          </a:prstGeom>
        </p:spPr>
      </p:pic>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05974" y="1378498"/>
            <a:ext cx="3980054" cy="1172694"/>
          </a:xfrm>
          <a:prstGeom prst="rect">
            <a:avLst/>
          </a:prstGeom>
        </p:spPr>
      </p:pic>
      <p:sp>
        <p:nvSpPr>
          <p:cNvPr id="3" name="Subtitle 2"/>
          <p:cNvSpPr>
            <a:spLocks noGrp="1"/>
          </p:cNvSpPr>
          <p:nvPr>
            <p:ph type="subTitle" idx="1"/>
          </p:nvPr>
        </p:nvSpPr>
        <p:spPr>
          <a:xfrm>
            <a:off x="1828800" y="5827712"/>
            <a:ext cx="8534400" cy="481608"/>
          </a:xfrm>
        </p:spPr>
        <p:txBody>
          <a:bodyPr>
            <a:normAutofit/>
          </a:bodyPr>
          <a:lstStyle>
            <a:lvl1pPr marL="0" indent="0" algn="ctr">
              <a:buNone/>
              <a:defRPr sz="1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
        <p:nvSpPr>
          <p:cNvPr id="7" name="Date Placeholder 6"/>
          <p:cNvSpPr>
            <a:spLocks noGrp="1"/>
          </p:cNvSpPr>
          <p:nvPr>
            <p:ph type="dt" sz="half" idx="10"/>
          </p:nvPr>
        </p:nvSpPr>
        <p:spPr>
          <a:xfrm>
            <a:off x="4943872" y="6160220"/>
            <a:ext cx="2304256" cy="365125"/>
          </a:xfrm>
          <a:prstGeom prst="rect">
            <a:avLst/>
          </a:prstGeom>
        </p:spPr>
        <p:txBody>
          <a:bodyPr/>
          <a:lstStyle>
            <a:lvl1pPr algn="ctr">
              <a:defRPr sz="1100" b="1">
                <a:solidFill>
                  <a:schemeClr val="accent6"/>
                </a:solidFill>
              </a:defRPr>
            </a:lvl1pPr>
          </a:lstStyle>
          <a:p>
            <a:endParaRPr lang="en-GB" dirty="0"/>
          </a:p>
        </p:txBody>
      </p:sp>
      <p:sp>
        <p:nvSpPr>
          <p:cNvPr id="10" name="Title 9"/>
          <p:cNvSpPr>
            <a:spLocks noGrp="1"/>
          </p:cNvSpPr>
          <p:nvPr>
            <p:ph type="title"/>
          </p:nvPr>
        </p:nvSpPr>
        <p:spPr>
          <a:xfrm>
            <a:off x="609600" y="3424138"/>
            <a:ext cx="10972800" cy="868958"/>
          </a:xfrm>
        </p:spPr>
        <p:txBody>
          <a:bodyPr anchor="t"/>
          <a:lstStyle>
            <a:lvl1pPr algn="ctr">
              <a:defRPr/>
            </a:lvl1pPr>
          </a:lstStyle>
          <a:p>
            <a:r>
              <a:rPr lang="en-US" dirty="0" smtClean="0"/>
              <a:t>Click to edit Master title style</a:t>
            </a:r>
            <a:endParaRPr lang="en-GB" dirty="0"/>
          </a:p>
        </p:txBody>
      </p:sp>
      <p:sp>
        <p:nvSpPr>
          <p:cNvPr id="11" name="Rectangle 10"/>
          <p:cNvSpPr/>
          <p:nvPr userDrawn="1"/>
        </p:nvSpPr>
        <p:spPr>
          <a:xfrm>
            <a:off x="9744405" y="0"/>
            <a:ext cx="2447595"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Tree>
    <p:extLst>
      <p:ext uri="{BB962C8B-B14F-4D97-AF65-F5344CB8AC3E}">
        <p14:creationId xmlns:p14="http://schemas.microsoft.com/office/powerpoint/2010/main" val="19696191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No-Logo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idx="1" hasCustomPrompt="1"/>
          </p:nvPr>
        </p:nvSpPr>
        <p:spPr>
          <a:xfrm>
            <a:off x="1087739" y="1450968"/>
            <a:ext cx="10052279" cy="4886332"/>
          </a:xfrm>
        </p:spPr>
        <p:txBody>
          <a:bodyPr/>
          <a:lstStyle>
            <a:lvl1pPr>
              <a:spcAft>
                <a:spcPts val="1200"/>
              </a:spcAft>
              <a:defRPr/>
            </a:lvl1pPr>
            <a:lvl2pPr>
              <a:spcAft>
                <a:spcPts val="1200"/>
              </a:spcAft>
              <a:defRPr/>
            </a:lvl2pPr>
            <a:lvl3pPr>
              <a:spcAft>
                <a:spcPts val="1200"/>
              </a:spcAft>
              <a:defRPr/>
            </a:lvl3pPr>
            <a:lvl4pPr>
              <a:spcAft>
                <a:spcPts val="1200"/>
              </a:spcAft>
              <a:defRPr/>
            </a:lvl4pPr>
            <a:lvl5pPr>
              <a:spcAft>
                <a:spcPts val="1200"/>
              </a:spcAft>
              <a:defRPr/>
            </a:lvl5pPr>
          </a:lstStyle>
          <a:p>
            <a:pPr lvl="0"/>
            <a:r>
              <a:rPr lang="en-US" noProof="0" smtClean="0"/>
              <a:t>Click to edit the outline text format (24pt)‏</a:t>
            </a:r>
          </a:p>
          <a:p>
            <a:pPr lvl="1"/>
            <a:r>
              <a:rPr lang="en-US" noProof="0" smtClean="0"/>
              <a:t>Second Outline Level (20pt)‏</a:t>
            </a:r>
          </a:p>
          <a:p>
            <a:pPr lvl="2"/>
            <a:r>
              <a:rPr lang="en-US" noProof="0" smtClean="0"/>
              <a:t>Third Outline Level (16pt)‏</a:t>
            </a:r>
          </a:p>
          <a:p>
            <a:pPr lvl="3"/>
            <a:r>
              <a:rPr lang="en-US" noProof="0" smtClean="0"/>
              <a:t>Fourth Outline Level (14pt)‏</a:t>
            </a:r>
          </a:p>
          <a:p>
            <a:pPr lvl="4"/>
            <a:r>
              <a:rPr lang="en-US" noProof="0" smtClean="0"/>
              <a:t>Fifth Outline Level (12pt)‏</a:t>
            </a:r>
          </a:p>
        </p:txBody>
      </p:sp>
    </p:spTree>
    <p:extLst>
      <p:ext uri="{BB962C8B-B14F-4D97-AF65-F5344CB8AC3E}">
        <p14:creationId xmlns:p14="http://schemas.microsoft.com/office/powerpoint/2010/main" val="4051040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Slide Number Placeholder 5"/>
          <p:cNvSpPr>
            <a:spLocks noGrp="1"/>
          </p:cNvSpPr>
          <p:nvPr>
            <p:ph type="sldNum" sz="quarter" idx="12"/>
          </p:nvPr>
        </p:nvSpPr>
        <p:spPr/>
        <p:txBody>
          <a:bodyPr/>
          <a:lstStyle/>
          <a:p>
            <a:fld id="{AE3AD13E-0250-4DDE-87F3-DC3D88732FA2}" type="slidenum">
              <a:rPr lang="en-GB" smtClean="0"/>
              <a:pPr/>
              <a:t>‹#›</a:t>
            </a:fld>
            <a:endParaRPr lang="en-GB"/>
          </a:p>
        </p:txBody>
      </p:sp>
      <p:sp>
        <p:nvSpPr>
          <p:cNvPr id="8" name="Title 7"/>
          <p:cNvSpPr>
            <a:spLocks noGrp="1"/>
          </p:cNvSpPr>
          <p:nvPr>
            <p:ph type="title"/>
          </p:nvPr>
        </p:nvSpPr>
        <p:spPr>
          <a:xfrm>
            <a:off x="609600" y="687834"/>
            <a:ext cx="10972800" cy="868958"/>
          </a:xfrm>
        </p:spPr>
        <p:txBody>
          <a:bodyPr anchor="t"/>
          <a:lstStyle/>
          <a:p>
            <a:r>
              <a:rPr lang="en-US" smtClean="0"/>
              <a:t>Click to edit Master title style</a:t>
            </a:r>
            <a:endParaRPr lang="en-GB" dirty="0"/>
          </a:p>
        </p:txBody>
      </p:sp>
    </p:spTree>
    <p:extLst>
      <p:ext uri="{BB962C8B-B14F-4D97-AF65-F5344CB8AC3E}">
        <p14:creationId xmlns:p14="http://schemas.microsoft.com/office/powerpoint/2010/main" val="2583789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3886791"/>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084" y="238660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AE3AD13E-0250-4DDE-87F3-DC3D88732FA2}" type="slidenum">
              <a:rPr lang="en-GB" smtClean="0"/>
              <a:pPr/>
              <a:t>‹#›</a:t>
            </a:fld>
            <a:endParaRPr lang="en-GB"/>
          </a:p>
        </p:txBody>
      </p:sp>
    </p:spTree>
    <p:extLst>
      <p:ext uri="{BB962C8B-B14F-4D97-AF65-F5344CB8AC3E}">
        <p14:creationId xmlns:p14="http://schemas.microsoft.com/office/powerpoint/2010/main" val="371816807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2880370"/>
            <a:ext cx="10363200" cy="1362075"/>
          </a:xfrm>
        </p:spPr>
        <p:txBody>
          <a:bodyPr anchor="t"/>
          <a:lstStyle>
            <a:lvl1pPr algn="l">
              <a:defRPr sz="4000" b="1" cap="all"/>
            </a:lvl1pPr>
          </a:lstStyle>
          <a:p>
            <a:r>
              <a:rPr lang="en-US" smtClean="0"/>
              <a:t>Click to edit Master title style</a:t>
            </a:r>
            <a:endParaRPr lang="en-GB"/>
          </a:p>
        </p:txBody>
      </p:sp>
      <p:sp>
        <p:nvSpPr>
          <p:cNvPr id="6" name="Slide Number Placeholder 5"/>
          <p:cNvSpPr>
            <a:spLocks noGrp="1"/>
          </p:cNvSpPr>
          <p:nvPr>
            <p:ph type="sldNum" sz="quarter" idx="12"/>
          </p:nvPr>
        </p:nvSpPr>
        <p:spPr/>
        <p:txBody>
          <a:bodyPr/>
          <a:lstStyle/>
          <a:p>
            <a:fld id="{AE3AD13E-0250-4DDE-87F3-DC3D88732FA2}" type="slidenum">
              <a:rPr lang="en-GB" smtClean="0"/>
              <a:pPr/>
              <a:t>‹#›</a:t>
            </a:fld>
            <a:endParaRPr lang="en-GB"/>
          </a:p>
        </p:txBody>
      </p:sp>
    </p:spTree>
    <p:extLst>
      <p:ext uri="{BB962C8B-B14F-4D97-AF65-F5344CB8AC3E}">
        <p14:creationId xmlns:p14="http://schemas.microsoft.com/office/powerpoint/2010/main" val="3255019945"/>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87834"/>
            <a:ext cx="10972800" cy="868958"/>
          </a:xfrm>
        </p:spPr>
        <p:txBody>
          <a:bodyPr anchor="t"/>
          <a:lstStyle/>
          <a:p>
            <a:r>
              <a:rPr lang="en-US" smtClean="0"/>
              <a:t>Click to edit Master title style</a:t>
            </a:r>
            <a:endParaRPr lang="en-GB" dirty="0"/>
          </a:p>
        </p:txBody>
      </p:sp>
      <p:sp>
        <p:nvSpPr>
          <p:cNvPr id="3" name="Content Placeholder 2"/>
          <p:cNvSpPr>
            <a:spLocks noGrp="1"/>
          </p:cNvSpPr>
          <p:nvPr>
            <p:ph sz="half" idx="1"/>
          </p:nvPr>
        </p:nvSpPr>
        <p:spPr>
          <a:xfrm>
            <a:off x="609600" y="1600201"/>
            <a:ext cx="5384800" cy="4525963"/>
          </a:xfrm>
        </p:spPr>
        <p:txBody>
          <a:bodyPr/>
          <a:lstStyle>
            <a:lvl1pPr>
              <a:defRPr sz="24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6"/>
          <p:cNvSpPr>
            <a:spLocks noGrp="1"/>
          </p:cNvSpPr>
          <p:nvPr>
            <p:ph type="sldNum" sz="quarter" idx="12"/>
          </p:nvPr>
        </p:nvSpPr>
        <p:spPr/>
        <p:txBody>
          <a:bodyPr/>
          <a:lstStyle/>
          <a:p>
            <a:fld id="{AE3AD13E-0250-4DDE-87F3-DC3D88732FA2}" type="slidenum">
              <a:rPr lang="en-GB" smtClean="0"/>
              <a:pPr/>
              <a:t>‹#›</a:t>
            </a:fld>
            <a:endParaRPr lang="en-GB"/>
          </a:p>
        </p:txBody>
      </p:sp>
    </p:spTree>
    <p:extLst>
      <p:ext uri="{BB962C8B-B14F-4D97-AF65-F5344CB8AC3E}">
        <p14:creationId xmlns:p14="http://schemas.microsoft.com/office/powerpoint/2010/main" val="169168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687834"/>
            <a:ext cx="10972800" cy="868958"/>
          </a:xfrm>
        </p:spPr>
        <p:txBody>
          <a:bodyPr anchor="t"/>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65102"/>
            <a:ext cx="5386917"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214016"/>
            <a:ext cx="5386917" cy="3951288"/>
          </a:xfrm>
        </p:spPr>
        <p:txBody>
          <a:bodyPr/>
          <a:lstStyle>
            <a:lvl1pPr>
              <a:defRPr sz="18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8" y="1565102"/>
            <a:ext cx="5389033"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214016"/>
            <a:ext cx="5389033" cy="3951288"/>
          </a:xfrm>
        </p:spPr>
        <p:txBody>
          <a:bodyPr/>
          <a:lstStyle>
            <a:lvl1pPr>
              <a:defRPr sz="18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Slide Number Placeholder 8"/>
          <p:cNvSpPr>
            <a:spLocks noGrp="1"/>
          </p:cNvSpPr>
          <p:nvPr>
            <p:ph type="sldNum" sz="quarter" idx="12"/>
          </p:nvPr>
        </p:nvSpPr>
        <p:spPr/>
        <p:txBody>
          <a:bodyPr/>
          <a:lstStyle/>
          <a:p>
            <a:fld id="{AE3AD13E-0250-4DDE-87F3-DC3D88732FA2}" type="slidenum">
              <a:rPr lang="en-GB" smtClean="0"/>
              <a:pPr/>
              <a:t>‹#›</a:t>
            </a:fld>
            <a:endParaRPr lang="en-GB"/>
          </a:p>
        </p:txBody>
      </p:sp>
    </p:spTree>
    <p:extLst>
      <p:ext uri="{BB962C8B-B14F-4D97-AF65-F5344CB8AC3E}">
        <p14:creationId xmlns:p14="http://schemas.microsoft.com/office/powerpoint/2010/main" val="1288247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687834"/>
            <a:ext cx="10972800" cy="868958"/>
          </a:xfrm>
        </p:spPr>
        <p:txBody>
          <a:bodyPr anchor="t"/>
          <a:lstStyle/>
          <a:p>
            <a:r>
              <a:rPr lang="en-US" smtClean="0"/>
              <a:t>Click to edit Master title style</a:t>
            </a:r>
            <a:endParaRPr lang="en-GB" dirty="0"/>
          </a:p>
        </p:txBody>
      </p:sp>
      <p:sp>
        <p:nvSpPr>
          <p:cNvPr id="5" name="Slide Number Placeholder 4"/>
          <p:cNvSpPr>
            <a:spLocks noGrp="1"/>
          </p:cNvSpPr>
          <p:nvPr>
            <p:ph type="sldNum" sz="quarter" idx="12"/>
          </p:nvPr>
        </p:nvSpPr>
        <p:spPr/>
        <p:txBody>
          <a:bodyPr/>
          <a:lstStyle/>
          <a:p>
            <a:fld id="{AE3AD13E-0250-4DDE-87F3-DC3D88732FA2}" type="slidenum">
              <a:rPr lang="en-GB" smtClean="0"/>
              <a:pPr/>
              <a:t>‹#›</a:t>
            </a:fld>
            <a:endParaRPr lang="en-GB"/>
          </a:p>
        </p:txBody>
      </p:sp>
    </p:spTree>
    <p:extLst>
      <p:ext uri="{BB962C8B-B14F-4D97-AF65-F5344CB8AC3E}">
        <p14:creationId xmlns:p14="http://schemas.microsoft.com/office/powerpoint/2010/main" val="1370217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E3AD13E-0250-4DDE-87F3-DC3D88732FA2}" type="slidenum">
              <a:rPr lang="en-GB" smtClean="0"/>
              <a:pPr/>
              <a:t>‹#›</a:t>
            </a:fld>
            <a:endParaRPr lang="en-GB"/>
          </a:p>
        </p:txBody>
      </p:sp>
    </p:spTree>
    <p:extLst>
      <p:ext uri="{BB962C8B-B14F-4D97-AF65-F5344CB8AC3E}">
        <p14:creationId xmlns:p14="http://schemas.microsoft.com/office/powerpoint/2010/main" val="1175961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AE3AD13E-0250-4DDE-87F3-DC3D88732FA2}" type="slidenum">
              <a:rPr lang="en-GB" smtClean="0"/>
              <a:pPr/>
              <a:t>‹#›</a:t>
            </a:fld>
            <a:endParaRPr lang="en-GB"/>
          </a:p>
        </p:txBody>
      </p:sp>
    </p:spTree>
    <p:extLst>
      <p:ext uri="{BB962C8B-B14F-4D97-AF65-F5344CB8AC3E}">
        <p14:creationId xmlns:p14="http://schemas.microsoft.com/office/powerpoint/2010/main" val="1101084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6290353"/>
            <a:ext cx="12192000" cy="566220"/>
          </a:xfrm>
          <a:prstGeom prst="rect">
            <a:avLst/>
          </a:prstGeom>
        </p:spPr>
      </p:pic>
      <p:pic>
        <p:nvPicPr>
          <p:cNvPr id="8" name="Picture 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649629" y="194066"/>
            <a:ext cx="1147156" cy="340822"/>
          </a:xfrm>
          <a:prstGeom prst="rect">
            <a:avLst/>
          </a:prstGeom>
        </p:spPr>
      </p:pic>
      <p:sp>
        <p:nvSpPr>
          <p:cNvPr id="2" name="Title Placeholder 1"/>
          <p:cNvSpPr>
            <a:spLocks noGrp="1"/>
          </p:cNvSpPr>
          <p:nvPr>
            <p:ph type="title"/>
          </p:nvPr>
        </p:nvSpPr>
        <p:spPr>
          <a:xfrm>
            <a:off x="609600" y="687834"/>
            <a:ext cx="10972800" cy="868958"/>
          </a:xfrm>
          <a:prstGeom prst="rect">
            <a:avLst/>
          </a:prstGeom>
        </p:spPr>
        <p:txBody>
          <a:bodyPr vert="horz" lIns="91440" tIns="45720" rIns="91440" bIns="45720" rtlCol="0" anchor="t">
            <a:normAutofit/>
          </a:bodyPr>
          <a:lstStyle/>
          <a:p>
            <a:r>
              <a:rPr lang="en-US" smtClean="0"/>
              <a:t>Click to edit Master title style</a:t>
            </a:r>
            <a:endParaRPr lang="en-GB"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Slide Number Placeholder 5"/>
          <p:cNvSpPr>
            <a:spLocks noGrp="1"/>
          </p:cNvSpPr>
          <p:nvPr>
            <p:ph type="sldNum" sz="quarter" idx="4"/>
          </p:nvPr>
        </p:nvSpPr>
        <p:spPr>
          <a:xfrm>
            <a:off x="4673600" y="6564884"/>
            <a:ext cx="2844800" cy="320501"/>
          </a:xfrm>
          <a:prstGeom prst="rect">
            <a:avLst/>
          </a:prstGeom>
        </p:spPr>
        <p:txBody>
          <a:bodyPr vert="horz" lIns="91440" tIns="45720" rIns="91440" bIns="45720" rtlCol="0" anchor="ctr"/>
          <a:lstStyle>
            <a:lvl1pPr algn="ctr">
              <a:defRPr sz="1000" b="1">
                <a:solidFill>
                  <a:schemeClr val="bg1"/>
                </a:solidFill>
              </a:defRPr>
            </a:lvl1pPr>
          </a:lstStyle>
          <a:p>
            <a:fld id="{AE3AD13E-0250-4DDE-87F3-DC3D88732FA2}" type="slidenum">
              <a:rPr lang="en-GB" smtClean="0"/>
              <a:pPr/>
              <a:t>‹#›</a:t>
            </a:fld>
            <a:endParaRPr lang="en-GB" dirty="0"/>
          </a:p>
        </p:txBody>
      </p:sp>
    </p:spTree>
    <p:extLst>
      <p:ext uri="{BB962C8B-B14F-4D97-AF65-F5344CB8AC3E}">
        <p14:creationId xmlns:p14="http://schemas.microsoft.com/office/powerpoint/2010/main" val="4107807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8" r:id="rId4"/>
    <p:sldLayoutId id="2147483652" r:id="rId5"/>
    <p:sldLayoutId id="2147483653" r:id="rId6"/>
    <p:sldLayoutId id="2147483654" r:id="rId7"/>
    <p:sldLayoutId id="2147483655" r:id="rId8"/>
    <p:sldLayoutId id="2147483657" r:id="rId9"/>
    <p:sldLayoutId id="2147483659" r:id="rId10"/>
  </p:sldLayoutIdLst>
  <p:hf hdr="0" ftr="0" dt="0"/>
  <p:txStyles>
    <p:titleStyle>
      <a:lvl1pPr algn="l" defTabSz="914400" rtl="0" eaLnBrk="1" latinLnBrk="0" hangingPunct="1">
        <a:spcBef>
          <a:spcPct val="0"/>
        </a:spcBef>
        <a:buNone/>
        <a:defRPr sz="2800" kern="1200">
          <a:solidFill>
            <a:schemeClr val="tx1"/>
          </a:solidFill>
          <a:latin typeface="Verdana" pitchFamily="34" charset="0"/>
          <a:ea typeface="+mj-ea"/>
          <a:cs typeface="+mj-cs"/>
        </a:defRPr>
      </a:lvl1pPr>
    </p:titleStyle>
    <p:bodyStyle>
      <a:lvl1pPr marL="234950" indent="-234950" algn="l" defTabSz="914400" rtl="0" eaLnBrk="1" latinLnBrk="0" hangingPunct="1">
        <a:spcBef>
          <a:spcPts val="0"/>
        </a:spcBef>
        <a:spcAft>
          <a:spcPts val="600"/>
        </a:spcAft>
        <a:buClr>
          <a:schemeClr val="accent5"/>
        </a:buClr>
        <a:buFont typeface="Arial" pitchFamily="34" charset="0"/>
        <a:buChar char="•"/>
        <a:defRPr sz="2400" kern="1200">
          <a:solidFill>
            <a:schemeClr val="tx1"/>
          </a:solidFill>
          <a:latin typeface="Verdana" pitchFamily="34" charset="0"/>
          <a:ea typeface="+mn-ea"/>
          <a:cs typeface="+mn-cs"/>
        </a:defRPr>
      </a:lvl1pPr>
      <a:lvl2pPr marL="457200" indent="-234950" algn="l" defTabSz="914400" rtl="0" eaLnBrk="1" latinLnBrk="0" hangingPunct="1">
        <a:spcBef>
          <a:spcPts val="0"/>
        </a:spcBef>
        <a:spcAft>
          <a:spcPts val="600"/>
        </a:spcAft>
        <a:buClr>
          <a:schemeClr val="accent5"/>
        </a:buClr>
        <a:buFont typeface="Arial" pitchFamily="34" charset="0"/>
        <a:buChar char="–"/>
        <a:defRPr sz="2000" kern="1200">
          <a:solidFill>
            <a:schemeClr val="tx1"/>
          </a:solidFill>
          <a:latin typeface="Verdana" pitchFamily="34" charset="0"/>
          <a:ea typeface="+mn-ea"/>
          <a:cs typeface="+mn-cs"/>
        </a:defRPr>
      </a:lvl2pPr>
      <a:lvl3pPr marL="692150" indent="-228600" algn="l" defTabSz="914400" rtl="0" eaLnBrk="1" latinLnBrk="0" hangingPunct="1">
        <a:spcBef>
          <a:spcPts val="0"/>
        </a:spcBef>
        <a:spcAft>
          <a:spcPts val="600"/>
        </a:spcAft>
        <a:buClr>
          <a:schemeClr val="accent5"/>
        </a:buClr>
        <a:buFont typeface="Arial" pitchFamily="34" charset="0"/>
        <a:buChar char="•"/>
        <a:defRPr sz="1800" kern="1200">
          <a:solidFill>
            <a:schemeClr val="tx1"/>
          </a:solidFill>
          <a:latin typeface="Verdana" pitchFamily="34" charset="0"/>
          <a:ea typeface="+mn-ea"/>
          <a:cs typeface="+mn-cs"/>
        </a:defRPr>
      </a:lvl3pPr>
      <a:lvl4pPr marL="914400" indent="-228600" algn="l" defTabSz="914400" rtl="0" eaLnBrk="1" latinLnBrk="0" hangingPunct="1">
        <a:spcBef>
          <a:spcPts val="0"/>
        </a:spcBef>
        <a:spcAft>
          <a:spcPts val="600"/>
        </a:spcAft>
        <a:buClr>
          <a:schemeClr val="accent5"/>
        </a:buClr>
        <a:buFont typeface="Arial" pitchFamily="34" charset="0"/>
        <a:buChar char="–"/>
        <a:defRPr sz="1800" kern="1200">
          <a:solidFill>
            <a:schemeClr val="tx1"/>
          </a:solidFill>
          <a:latin typeface="Verdana" pitchFamily="34" charset="0"/>
          <a:ea typeface="+mn-ea"/>
          <a:cs typeface="+mn-cs"/>
        </a:defRPr>
      </a:lvl4pPr>
      <a:lvl5pPr marL="1149350" indent="-228600" algn="l" defTabSz="914400" rtl="0" eaLnBrk="1" latinLnBrk="0" hangingPunct="1">
        <a:spcBef>
          <a:spcPts val="0"/>
        </a:spcBef>
        <a:spcAft>
          <a:spcPts val="600"/>
        </a:spcAft>
        <a:buClr>
          <a:schemeClr val="accent5"/>
        </a:buClr>
        <a:buFont typeface="Arial" pitchFamily="34" charset="0"/>
        <a:buChar char="»"/>
        <a:defRPr sz="18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filr.xx.xx/rest/self" TargetMode="Externa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hyperlink" Target="http://www.lfd.uci.edu/~gohlke/pythonlibs/#mysql-python" TargetMode="Externa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hyperlink" Target="https://blr8-117-57.labs.blr.novell.com:8443/rest/folders/113/library_files?file_name=image006.gif" TargetMode="Externa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hyperlink" Target="file:///\\192.168.10.220\test" TargetMode="Externa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Hypermedia" TargetMode="External"/><Relationship Id="rId2" Type="http://schemas.openxmlformats.org/officeDocument/2006/relationships/hyperlink" Target="http://en.wikipedia.org/wiki/World_Wide_Web" TargetMode="Externa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filr.xx.xx/rest" TargetMode="Externa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Autofit/>
          </a:bodyPr>
          <a:lstStyle/>
          <a:p>
            <a:r>
              <a:rPr lang="en-GB" sz="1600" dirty="0" smtClean="0"/>
              <a:t>David Shepherd</a:t>
            </a:r>
          </a:p>
          <a:p>
            <a:r>
              <a:rPr lang="en-GB" sz="1600" dirty="0" smtClean="0"/>
              <a:t>2 November 2015</a:t>
            </a:r>
            <a:endParaRPr lang="en-GB" sz="1600" dirty="0"/>
          </a:p>
        </p:txBody>
      </p:sp>
      <p:sp>
        <p:nvSpPr>
          <p:cNvPr id="4" name="Title 3"/>
          <p:cNvSpPr>
            <a:spLocks noGrp="1"/>
          </p:cNvSpPr>
          <p:nvPr>
            <p:ph type="title"/>
          </p:nvPr>
        </p:nvSpPr>
        <p:spPr/>
        <p:txBody>
          <a:bodyPr>
            <a:normAutofit/>
          </a:bodyPr>
          <a:lstStyle/>
          <a:p>
            <a:r>
              <a:rPr lang="en-GB" sz="3200" dirty="0" smtClean="0"/>
              <a:t>Hacking Filr 2 with Python and the REST API</a:t>
            </a:r>
            <a:endParaRPr lang="en-US" sz="3200" dirty="0"/>
          </a:p>
        </p:txBody>
      </p:sp>
    </p:spTree>
    <p:extLst>
      <p:ext uri="{BB962C8B-B14F-4D97-AF65-F5344CB8AC3E}">
        <p14:creationId xmlns:p14="http://schemas.microsoft.com/office/powerpoint/2010/main" val="3492633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Filr and the REST </a:t>
            </a:r>
            <a:r>
              <a:rPr lang="en-GB" dirty="0" err="1" smtClean="0"/>
              <a:t>api</a:t>
            </a:r>
            <a:r>
              <a:rPr lang="en-GB" dirty="0" smtClean="0"/>
              <a:t>…</a:t>
            </a:r>
            <a:endParaRPr lang="en-GB" dirty="0"/>
          </a:p>
        </p:txBody>
      </p:sp>
      <p:pic>
        <p:nvPicPr>
          <p:cNvPr id="4" name="Content Placeholder 3"/>
          <p:cNvPicPr>
            <a:picLocks noGrp="1" noChangeAspect="1"/>
          </p:cNvPicPr>
          <p:nvPr>
            <p:ph idx="1"/>
          </p:nvPr>
        </p:nvPicPr>
        <p:blipFill>
          <a:blip r:embed="rId2"/>
          <a:stretch>
            <a:fillRect/>
          </a:stretch>
        </p:blipFill>
        <p:spPr>
          <a:xfrm>
            <a:off x="4216510" y="1450976"/>
            <a:ext cx="3785969" cy="4886325"/>
          </a:xfrm>
          <a:prstGeom prst="rect">
            <a:avLst/>
          </a:prstGeom>
        </p:spPr>
      </p:pic>
    </p:spTree>
    <p:extLst>
      <p:ext uri="{BB962C8B-B14F-4D97-AF65-F5344CB8AC3E}">
        <p14:creationId xmlns:p14="http://schemas.microsoft.com/office/powerpoint/2010/main" val="35880871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Simple Example</a:t>
            </a:r>
            <a:endParaRPr lang="en-GB" dirty="0"/>
          </a:p>
        </p:txBody>
      </p:sp>
      <p:sp>
        <p:nvSpPr>
          <p:cNvPr id="3" name="Content Placeholder 2"/>
          <p:cNvSpPr>
            <a:spLocks noGrp="1"/>
          </p:cNvSpPr>
          <p:nvPr>
            <p:ph idx="1"/>
          </p:nvPr>
        </p:nvSpPr>
        <p:spPr/>
        <p:txBody>
          <a:bodyPr/>
          <a:lstStyle/>
          <a:p>
            <a:r>
              <a:rPr lang="en-GB" dirty="0" smtClean="0">
                <a:hlinkClick r:id="rId2"/>
              </a:rPr>
              <a:t>https://filr.xx.xx/rest/self</a:t>
            </a:r>
            <a:r>
              <a:rPr lang="en-GB" dirty="0" smtClean="0"/>
              <a:t> : Returns information about the currently logged in user.</a:t>
            </a:r>
          </a:p>
          <a:p>
            <a:endParaRPr lang="en-GB" dirty="0" smtClean="0"/>
          </a:p>
          <a:p>
            <a:endParaRPr lang="en-GB" dirty="0"/>
          </a:p>
        </p:txBody>
      </p:sp>
      <p:pic>
        <p:nvPicPr>
          <p:cNvPr id="5" name="Picture 4"/>
          <p:cNvPicPr>
            <a:picLocks noChangeAspect="1"/>
          </p:cNvPicPr>
          <p:nvPr/>
        </p:nvPicPr>
        <p:blipFill>
          <a:blip r:embed="rId3"/>
          <a:stretch>
            <a:fillRect/>
          </a:stretch>
        </p:blipFill>
        <p:spPr>
          <a:xfrm>
            <a:off x="3910584" y="2221992"/>
            <a:ext cx="6444996" cy="4248524"/>
          </a:xfrm>
          <a:prstGeom prst="rect">
            <a:avLst/>
          </a:prstGeom>
        </p:spPr>
      </p:pic>
    </p:spTree>
    <p:extLst>
      <p:ext uri="{BB962C8B-B14F-4D97-AF65-F5344CB8AC3E}">
        <p14:creationId xmlns:p14="http://schemas.microsoft.com/office/powerpoint/2010/main" val="31286152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REST Challenges</a:t>
            </a:r>
            <a:endParaRPr lang="en-GB" dirty="0"/>
          </a:p>
        </p:txBody>
      </p:sp>
      <p:sp>
        <p:nvSpPr>
          <p:cNvPr id="3" name="Content Placeholder 2"/>
          <p:cNvSpPr>
            <a:spLocks noGrp="1"/>
          </p:cNvSpPr>
          <p:nvPr>
            <p:ph idx="1"/>
          </p:nvPr>
        </p:nvSpPr>
        <p:spPr/>
        <p:txBody>
          <a:bodyPr/>
          <a:lstStyle/>
          <a:p>
            <a:r>
              <a:rPr lang="en-GB" dirty="0" smtClean="0"/>
              <a:t>REST just provides the pipework to send and receive data.</a:t>
            </a:r>
          </a:p>
          <a:p>
            <a:r>
              <a:rPr lang="en-GB" dirty="0" smtClean="0"/>
              <a:t>In this case REST just returns a “blob” of data.</a:t>
            </a:r>
          </a:p>
          <a:p>
            <a:r>
              <a:rPr lang="en-GB" dirty="0" smtClean="0"/>
              <a:t>It does not process the results of the call.</a:t>
            </a:r>
          </a:p>
          <a:p>
            <a:r>
              <a:rPr lang="en-GB" dirty="0" smtClean="0"/>
              <a:t>This is left to the language or tools used by the initiator of the calls.</a:t>
            </a:r>
          </a:p>
          <a:p>
            <a:r>
              <a:rPr lang="en-GB" dirty="0" smtClean="0"/>
              <a:t>So something else is required….</a:t>
            </a:r>
            <a:endParaRPr lang="en-GB" dirty="0"/>
          </a:p>
        </p:txBody>
      </p:sp>
    </p:spTree>
    <p:extLst>
      <p:ext uri="{BB962C8B-B14F-4D97-AF65-F5344CB8AC3E}">
        <p14:creationId xmlns:p14="http://schemas.microsoft.com/office/powerpoint/2010/main" val="1683537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Filr.py helper library dependencies</a:t>
            </a:r>
            <a:endParaRPr lang="en-GB" dirty="0"/>
          </a:p>
        </p:txBody>
      </p:sp>
      <p:sp>
        <p:nvSpPr>
          <p:cNvPr id="3" name="Content Placeholder 2"/>
          <p:cNvSpPr>
            <a:spLocks noGrp="1"/>
          </p:cNvSpPr>
          <p:nvPr>
            <p:ph idx="1"/>
          </p:nvPr>
        </p:nvSpPr>
        <p:spPr/>
        <p:txBody>
          <a:bodyPr/>
          <a:lstStyle/>
          <a:p>
            <a:r>
              <a:rPr lang="en-GB" dirty="0" smtClean="0"/>
              <a:t>To install on Windows 7 or later…</a:t>
            </a:r>
          </a:p>
          <a:p>
            <a:pPr lvl="1"/>
            <a:r>
              <a:rPr lang="en-GB" dirty="0" err="1" smtClean="0"/>
              <a:t>Annaconda</a:t>
            </a:r>
            <a:r>
              <a:rPr lang="en-GB" dirty="0" smtClean="0"/>
              <a:t> Python 2.7 </a:t>
            </a:r>
            <a:r>
              <a:rPr lang="en-GB" dirty="0"/>
              <a:t>64 Bit (https://</a:t>
            </a:r>
            <a:r>
              <a:rPr lang="en-GB" dirty="0" smtClean="0"/>
              <a:t>www.continuum.io/downloads)</a:t>
            </a:r>
          </a:p>
          <a:p>
            <a:pPr lvl="2"/>
            <a:r>
              <a:rPr lang="en-GB" dirty="0" err="1" smtClean="0"/>
              <a:t>Setuptools</a:t>
            </a:r>
            <a:r>
              <a:rPr lang="en-GB" dirty="0" smtClean="0"/>
              <a:t> is installed by default so that the following modules need to be installed via pip install module-name</a:t>
            </a:r>
          </a:p>
          <a:p>
            <a:pPr lvl="3"/>
            <a:r>
              <a:rPr lang="en-GB" dirty="0" smtClean="0"/>
              <a:t>urrlib3,requests_cache,python_webdav,paramiko,scp</a:t>
            </a:r>
          </a:p>
          <a:p>
            <a:pPr lvl="3"/>
            <a:r>
              <a:rPr lang="en-GB" dirty="0" smtClean="0"/>
              <a:t>_</a:t>
            </a:r>
            <a:r>
              <a:rPr lang="en-GB" dirty="0" err="1" smtClean="0"/>
              <a:t>mysql</a:t>
            </a:r>
            <a:r>
              <a:rPr lang="en-GB" dirty="0" smtClean="0"/>
              <a:t> needs special care. Needs C++ Runtime version 9 and then the .</a:t>
            </a:r>
            <a:r>
              <a:rPr lang="en-GB" dirty="0" err="1" smtClean="0"/>
              <a:t>whl</a:t>
            </a:r>
            <a:r>
              <a:rPr lang="en-GB" dirty="0" smtClean="0"/>
              <a:t> file can be downloaded from </a:t>
            </a:r>
            <a:r>
              <a:rPr lang="en-GB" u="sng" dirty="0" smtClean="0">
                <a:hlinkClick r:id="rId2"/>
              </a:rPr>
              <a:t>http</a:t>
            </a:r>
            <a:r>
              <a:rPr lang="en-GB" u="sng" dirty="0">
                <a:hlinkClick r:id="rId2"/>
              </a:rPr>
              <a:t>://www.lfd.uci.edu/~gohlke/pythonlibs/#</a:t>
            </a:r>
            <a:r>
              <a:rPr lang="en-GB" u="sng" dirty="0" smtClean="0">
                <a:hlinkClick r:id="rId2"/>
              </a:rPr>
              <a:t>mysql-python.</a:t>
            </a:r>
            <a:endParaRPr lang="en-GB" dirty="0">
              <a:hlinkClick r:id="rId2"/>
            </a:endParaRPr>
          </a:p>
          <a:p>
            <a:pPr lvl="3"/>
            <a:r>
              <a:rPr lang="en-GB" dirty="0" smtClean="0"/>
              <a:t> Once the .</a:t>
            </a:r>
            <a:r>
              <a:rPr lang="en-GB" dirty="0" err="1" smtClean="0"/>
              <a:t>whl</a:t>
            </a:r>
            <a:r>
              <a:rPr lang="en-GB" dirty="0" smtClean="0"/>
              <a:t> file is download then installed with pip install name-of-file</a:t>
            </a:r>
          </a:p>
        </p:txBody>
      </p:sp>
    </p:spTree>
    <p:extLst>
      <p:ext uri="{BB962C8B-B14F-4D97-AF65-F5344CB8AC3E}">
        <p14:creationId xmlns:p14="http://schemas.microsoft.com/office/powerpoint/2010/main" val="2412890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p:nvPr>
        </p:nvSpPr>
        <p:spPr/>
        <p:txBody>
          <a:bodyPr/>
          <a:lstStyle/>
          <a:p>
            <a:pPr eaLnBrk="1" hangingPunct="1"/>
            <a:r>
              <a:rPr lang="en-US" dirty="0" smtClean="0"/>
              <a:t>A Simple Python Example (User.py)</a:t>
            </a:r>
            <a:br>
              <a:rPr lang="en-US" dirty="0" smtClean="0"/>
            </a:br>
            <a:endParaRPr lang="en-US" sz="2000" dirty="0"/>
          </a:p>
        </p:txBody>
      </p:sp>
      <p:graphicFrame>
        <p:nvGraphicFramePr>
          <p:cNvPr id="2" name="Content Placeholder 1"/>
          <p:cNvGraphicFramePr>
            <a:graphicFrameLocks noGrp="1"/>
          </p:cNvGraphicFramePr>
          <p:nvPr>
            <p:ph idx="1"/>
            <p:extLst/>
          </p:nvPr>
        </p:nvGraphicFramePr>
        <p:xfrm>
          <a:off x="2339975" y="1450975"/>
          <a:ext cx="7539038" cy="4629785"/>
        </p:xfrm>
        <a:graphic>
          <a:graphicData uri="http://schemas.openxmlformats.org/drawingml/2006/table">
            <a:tbl>
              <a:tblPr firstRow="1" bandRow="1">
                <a:tableStyleId>{5C22544A-7EE6-4342-B048-85BDC9FD1C3A}</a:tableStyleId>
              </a:tblPr>
              <a:tblGrid>
                <a:gridCol w="7539038"/>
              </a:tblGrid>
              <a:tr h="4629785">
                <a:tc>
                  <a:txBody>
                    <a:bodyPr/>
                    <a:lstStyle/>
                    <a:p>
                      <a:r>
                        <a:rPr lang="en-GB" dirty="0" smtClean="0"/>
                        <a:t>import </a:t>
                      </a:r>
                      <a:r>
                        <a:rPr lang="en-GB" dirty="0" err="1" smtClean="0"/>
                        <a:t>filr</a:t>
                      </a:r>
                      <a:endParaRPr lang="en-GB" dirty="0" smtClean="0"/>
                    </a:p>
                    <a:p>
                      <a:r>
                        <a:rPr lang="en-GB" dirty="0" smtClean="0"/>
                        <a:t>import </a:t>
                      </a:r>
                      <a:r>
                        <a:rPr lang="en-GB" dirty="0" err="1" smtClean="0"/>
                        <a:t>os</a:t>
                      </a:r>
                      <a:endParaRPr lang="en-GB" dirty="0" smtClean="0"/>
                    </a:p>
                    <a:p>
                      <a:endParaRPr lang="en-GB" dirty="0" smtClean="0"/>
                    </a:p>
                    <a:p>
                      <a:endParaRPr lang="en-GB" dirty="0" smtClean="0"/>
                    </a:p>
                    <a:p>
                      <a:r>
                        <a:rPr lang="en-GB" dirty="0" err="1" smtClean="0"/>
                        <a:t>os.system</a:t>
                      </a:r>
                      <a:r>
                        <a:rPr lang="en-GB" dirty="0" smtClean="0"/>
                        <a:t>("</a:t>
                      </a:r>
                      <a:r>
                        <a:rPr lang="en-GB" dirty="0" err="1" smtClean="0"/>
                        <a:t>cls</a:t>
                      </a:r>
                      <a:r>
                        <a:rPr lang="en-GB" dirty="0" smtClean="0"/>
                        <a:t>")</a:t>
                      </a:r>
                    </a:p>
                    <a:p>
                      <a:r>
                        <a:rPr lang="en-GB" dirty="0" err="1" smtClean="0"/>
                        <a:t>pw</a:t>
                      </a:r>
                      <a:r>
                        <a:rPr lang="en-GB" dirty="0" smtClean="0"/>
                        <a:t>=None</a:t>
                      </a:r>
                    </a:p>
                    <a:p>
                      <a:r>
                        <a:rPr lang="en-GB" dirty="0" err="1" smtClean="0"/>
                        <a:t>srv</a:t>
                      </a:r>
                      <a:r>
                        <a:rPr lang="en-GB" dirty="0" smtClean="0"/>
                        <a:t>="filr.novell.com"</a:t>
                      </a:r>
                    </a:p>
                    <a:p>
                      <a:r>
                        <a:rPr lang="en-GB" dirty="0" smtClean="0"/>
                        <a:t>user="dshepherd"</a:t>
                      </a:r>
                    </a:p>
                    <a:p>
                      <a:endParaRPr lang="en-GB" dirty="0" smtClean="0"/>
                    </a:p>
                    <a:p>
                      <a:r>
                        <a:rPr lang="en-GB" dirty="0" err="1" smtClean="0"/>
                        <a:t>user,pw</a:t>
                      </a:r>
                      <a:r>
                        <a:rPr lang="en-GB" dirty="0" smtClean="0"/>
                        <a:t>=filr.pw(</a:t>
                      </a:r>
                      <a:r>
                        <a:rPr lang="en-GB" dirty="0" err="1" smtClean="0"/>
                        <a:t>srv,user,pw</a:t>
                      </a:r>
                      <a:r>
                        <a:rPr lang="en-GB" dirty="0" smtClean="0"/>
                        <a:t>)</a:t>
                      </a:r>
                    </a:p>
                    <a:p>
                      <a:r>
                        <a:rPr lang="en-GB" dirty="0" smtClean="0"/>
                        <a:t>#print </a:t>
                      </a:r>
                      <a:r>
                        <a:rPr lang="en-GB" dirty="0" err="1" smtClean="0"/>
                        <a:t>user,pw</a:t>
                      </a:r>
                      <a:endParaRPr lang="en-GB" dirty="0" smtClean="0"/>
                    </a:p>
                    <a:p>
                      <a:r>
                        <a:rPr lang="en-GB" dirty="0" smtClean="0"/>
                        <a:t>s=</a:t>
                      </a:r>
                      <a:r>
                        <a:rPr lang="en-GB" dirty="0" err="1" smtClean="0"/>
                        <a:t>filr.auth</a:t>
                      </a:r>
                      <a:r>
                        <a:rPr lang="en-GB" dirty="0" smtClean="0"/>
                        <a:t>(</a:t>
                      </a:r>
                      <a:r>
                        <a:rPr lang="en-GB" dirty="0" err="1" smtClean="0"/>
                        <a:t>user,pw</a:t>
                      </a:r>
                      <a:r>
                        <a:rPr lang="en-GB" dirty="0" smtClean="0"/>
                        <a:t>)</a:t>
                      </a:r>
                    </a:p>
                    <a:p>
                      <a:r>
                        <a:rPr lang="en-GB" dirty="0" err="1" smtClean="0"/>
                        <a:t>userinfo</a:t>
                      </a:r>
                      <a:r>
                        <a:rPr lang="en-GB" dirty="0" smtClean="0"/>
                        <a:t>=</a:t>
                      </a:r>
                      <a:r>
                        <a:rPr lang="en-GB" dirty="0" err="1" smtClean="0"/>
                        <a:t>filr.filrapi</a:t>
                      </a:r>
                      <a:r>
                        <a:rPr lang="en-GB" dirty="0" smtClean="0"/>
                        <a:t>(srv,"self","","","",0,0,s)</a:t>
                      </a:r>
                    </a:p>
                    <a:p>
                      <a:endParaRPr lang="en-GB" dirty="0" smtClean="0"/>
                    </a:p>
                    <a:p>
                      <a:r>
                        <a:rPr lang="en-GB" dirty="0" smtClean="0"/>
                        <a:t>print </a:t>
                      </a:r>
                      <a:r>
                        <a:rPr lang="en-GB" dirty="0" err="1" smtClean="0"/>
                        <a:t>userinfo</a:t>
                      </a:r>
                      <a:r>
                        <a:rPr lang="en-GB" dirty="0" smtClean="0"/>
                        <a:t>["title"]</a:t>
                      </a:r>
                      <a:endParaRPr lang="en-GB" dirty="0"/>
                    </a:p>
                  </a:txBody>
                  <a:tcPr>
                    <a:solidFill>
                      <a:srgbClr val="085493"/>
                    </a:solidFill>
                  </a:tcPr>
                </a:tc>
              </a:tr>
            </a:tbl>
          </a:graphicData>
        </a:graphic>
      </p:graphicFrame>
    </p:spTree>
    <p:extLst>
      <p:ext uri="{BB962C8B-B14F-4D97-AF65-F5344CB8AC3E}">
        <p14:creationId xmlns:p14="http://schemas.microsoft.com/office/powerpoint/2010/main" val="353981334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a:t>
            </a:r>
            <a:endParaRPr lang="en-GB" dirty="0"/>
          </a:p>
        </p:txBody>
      </p:sp>
    </p:spTree>
    <p:extLst>
      <p:ext uri="{BB962C8B-B14F-4D97-AF65-F5344CB8AC3E}">
        <p14:creationId xmlns:p14="http://schemas.microsoft.com/office/powerpoint/2010/main" val="21291542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Explanation</a:t>
            </a:r>
            <a:endParaRPr lang="en-GB" dirty="0"/>
          </a:p>
        </p:txBody>
      </p:sp>
      <p:sp>
        <p:nvSpPr>
          <p:cNvPr id="3" name="Content Placeholder 2"/>
          <p:cNvSpPr>
            <a:spLocks noGrp="1"/>
          </p:cNvSpPr>
          <p:nvPr>
            <p:ph idx="1"/>
          </p:nvPr>
        </p:nvSpPr>
        <p:spPr/>
        <p:txBody>
          <a:bodyPr/>
          <a:lstStyle/>
          <a:p>
            <a:r>
              <a:rPr lang="en-GB" dirty="0" smtClean="0"/>
              <a:t>The python code imports a python support library called </a:t>
            </a:r>
            <a:r>
              <a:rPr lang="en-GB" dirty="0" err="1" smtClean="0"/>
              <a:t>filr</a:t>
            </a:r>
            <a:r>
              <a:rPr lang="en-GB" dirty="0" smtClean="0"/>
              <a:t>.</a:t>
            </a:r>
          </a:p>
          <a:p>
            <a:pPr lvl="1"/>
            <a:r>
              <a:rPr lang="en-GB" dirty="0" smtClean="0"/>
              <a:t>Making use of “</a:t>
            </a:r>
            <a:r>
              <a:rPr lang="en-GB" dirty="0" err="1" smtClean="0"/>
              <a:t>keyring</a:t>
            </a:r>
            <a:r>
              <a:rPr lang="en-GB" dirty="0" smtClean="0"/>
              <a:t>” it uses the Windows Credential Manager to retrieve the Filr client credentials already stored by the Filr Client.</a:t>
            </a:r>
          </a:p>
          <a:p>
            <a:pPr lvl="1"/>
            <a:r>
              <a:rPr lang="en-GB" dirty="0" smtClean="0"/>
              <a:t>Using the requests library the code starts a persistent session to the </a:t>
            </a:r>
            <a:r>
              <a:rPr lang="en-GB" dirty="0" err="1" smtClean="0"/>
              <a:t>filr</a:t>
            </a:r>
            <a:r>
              <a:rPr lang="en-GB" dirty="0" smtClean="0"/>
              <a:t> server. Other calls within the program can make use of the same session handle and avoids the overhead of building a new connection.</a:t>
            </a:r>
          </a:p>
          <a:p>
            <a:pPr lvl="1"/>
            <a:r>
              <a:rPr lang="en-GB" dirty="0" smtClean="0"/>
              <a:t>Using the </a:t>
            </a:r>
            <a:r>
              <a:rPr lang="en-GB" dirty="0" err="1" smtClean="0"/>
              <a:t>requests_cache</a:t>
            </a:r>
            <a:r>
              <a:rPr lang="en-GB" dirty="0" smtClean="0"/>
              <a:t> library the  rest responses can be cached on the local client when required.</a:t>
            </a:r>
          </a:p>
          <a:p>
            <a:pPr lvl="1"/>
            <a:r>
              <a:rPr lang="en-GB" dirty="0" smtClean="0"/>
              <a:t>The response to the REST call is parsed and just the information requested is extracted and displayed</a:t>
            </a:r>
            <a:endParaRPr lang="en-GB" dirty="0"/>
          </a:p>
        </p:txBody>
      </p:sp>
    </p:spTree>
    <p:extLst>
      <p:ext uri="{BB962C8B-B14F-4D97-AF65-F5344CB8AC3E}">
        <p14:creationId xmlns:p14="http://schemas.microsoft.com/office/powerpoint/2010/main" val="29377286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Uploading a File to Filr Over REST</a:t>
            </a:r>
            <a:endParaRPr lang="en-GB" dirty="0"/>
          </a:p>
        </p:txBody>
      </p:sp>
      <p:sp>
        <p:nvSpPr>
          <p:cNvPr id="3" name="Content Placeholder 2"/>
          <p:cNvSpPr>
            <a:spLocks noGrp="1"/>
          </p:cNvSpPr>
          <p:nvPr>
            <p:ph idx="1"/>
          </p:nvPr>
        </p:nvSpPr>
        <p:spPr/>
        <p:txBody>
          <a:bodyPr>
            <a:normAutofit lnSpcReduction="10000"/>
          </a:bodyPr>
          <a:lstStyle/>
          <a:p>
            <a:pPr marL="0" indent="0">
              <a:buNone/>
            </a:pPr>
            <a:endParaRPr lang="en-GB" dirty="0" smtClean="0"/>
          </a:p>
          <a:p>
            <a:r>
              <a:rPr lang="en-GB" dirty="0" smtClean="0"/>
              <a:t>curl </a:t>
            </a:r>
            <a:r>
              <a:rPr lang="en-GB" dirty="0"/>
              <a:t>-k -u </a:t>
            </a:r>
            <a:r>
              <a:rPr lang="en-GB" dirty="0" err="1"/>
              <a:t>admin:admin</a:t>
            </a:r>
            <a:r>
              <a:rPr lang="en-GB" dirty="0"/>
              <a:t> -X POST -T image006.gif -H "Content-Type: image/gif" "</a:t>
            </a:r>
            <a:r>
              <a:rPr lang="en-GB" dirty="0">
                <a:hlinkClick r:id="rId2"/>
              </a:rPr>
              <a:t>https://</a:t>
            </a:r>
            <a:r>
              <a:rPr lang="en-GB" dirty="0" smtClean="0">
                <a:hlinkClick r:id="rId2"/>
              </a:rPr>
              <a:t>blr8-117-57.labs.blr.novell.com:8443/rest/folders/113/</a:t>
            </a:r>
            <a:r>
              <a:rPr lang="en-GB" dirty="0" err="1" smtClean="0">
                <a:hlinkClick r:id="rId2"/>
              </a:rPr>
              <a:t>library_files?file_name</a:t>
            </a:r>
            <a:r>
              <a:rPr lang="en-GB" dirty="0" smtClean="0">
                <a:hlinkClick r:id="rId2"/>
              </a:rPr>
              <a:t>=image006.gif</a:t>
            </a:r>
            <a:endParaRPr lang="en-GB" dirty="0"/>
          </a:p>
          <a:p>
            <a:r>
              <a:rPr lang="en-GB" dirty="0" smtClean="0"/>
              <a:t>Each file and folder in Filr has an id number. Curl is a </a:t>
            </a:r>
            <a:r>
              <a:rPr lang="en-GB" dirty="0" err="1" smtClean="0"/>
              <a:t>linux</a:t>
            </a:r>
            <a:r>
              <a:rPr lang="en-GB" dirty="0" smtClean="0"/>
              <a:t> command that lets you issue http requests. The command would let you upload a file called image006.gif. If needed an MD5 checksum can be used to verify the upload.</a:t>
            </a:r>
          </a:p>
          <a:p>
            <a:r>
              <a:rPr lang="en-GB" dirty="0" smtClean="0"/>
              <a:t>In this case the folder id is needed. Which is 113 in this case. This will be different unique for each folder.</a:t>
            </a:r>
            <a:r>
              <a:rPr lang="en-GB" dirty="0"/>
              <a:t/>
            </a:r>
            <a:br>
              <a:rPr lang="en-GB" dirty="0"/>
            </a:br>
            <a:endParaRPr lang="en-GB" dirty="0"/>
          </a:p>
          <a:p>
            <a:endParaRPr lang="en-GB" dirty="0" smtClean="0"/>
          </a:p>
        </p:txBody>
      </p:sp>
    </p:spTree>
    <p:extLst>
      <p:ext uri="{BB962C8B-B14F-4D97-AF65-F5344CB8AC3E}">
        <p14:creationId xmlns:p14="http://schemas.microsoft.com/office/powerpoint/2010/main" val="36044130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to find the </a:t>
            </a:r>
            <a:r>
              <a:rPr lang="en-GB" dirty="0" err="1" smtClean="0"/>
              <a:t>folderid</a:t>
            </a:r>
            <a:r>
              <a:rPr lang="en-GB" dirty="0" smtClean="0"/>
              <a:t> ?</a:t>
            </a:r>
            <a:endParaRPr lang="en-GB" dirty="0"/>
          </a:p>
        </p:txBody>
      </p:sp>
      <p:sp>
        <p:nvSpPr>
          <p:cNvPr id="3" name="Content Placeholder 2"/>
          <p:cNvSpPr>
            <a:spLocks noGrp="1"/>
          </p:cNvSpPr>
          <p:nvPr>
            <p:ph idx="1"/>
          </p:nvPr>
        </p:nvSpPr>
        <p:spPr/>
        <p:txBody>
          <a:bodyPr/>
          <a:lstStyle/>
          <a:p>
            <a:r>
              <a:rPr lang="en-GB" dirty="0" smtClean="0"/>
              <a:t>Use the Filr Desktop Client</a:t>
            </a:r>
          </a:p>
          <a:p>
            <a:pPr lvl="1"/>
            <a:r>
              <a:rPr lang="en-GB" dirty="0" smtClean="0"/>
              <a:t>Add a file to synchronized folder</a:t>
            </a:r>
          </a:p>
          <a:p>
            <a:pPr lvl="1"/>
            <a:r>
              <a:rPr lang="en-GB" dirty="0" smtClean="0"/>
              <a:t>Examine the filr.log fil</a:t>
            </a:r>
          </a:p>
          <a:p>
            <a:pPr lvl="2"/>
            <a:r>
              <a:rPr lang="en-GB" dirty="0" smtClean="0"/>
              <a:t>C:\users\xxx\appdata\local\novell\filr\filr,log</a:t>
            </a:r>
          </a:p>
          <a:p>
            <a:pPr lvl="2"/>
            <a:r>
              <a:rPr lang="en-GB" dirty="0" smtClean="0"/>
              <a:t>Look for lines like:</a:t>
            </a:r>
          </a:p>
          <a:p>
            <a:pPr lvl="3"/>
            <a:r>
              <a:rPr lang="en-GB" dirty="0" smtClean="0"/>
              <a:t>2014-09-30 </a:t>
            </a:r>
            <a:r>
              <a:rPr lang="en-GB" dirty="0"/>
              <a:t>22:10:34,061 [file-event-processor] [INFO] Completed request for /folders/</a:t>
            </a:r>
            <a:r>
              <a:rPr lang="en-GB" b="1" dirty="0"/>
              <a:t>175043</a:t>
            </a:r>
            <a:r>
              <a:rPr lang="en-GB" dirty="0"/>
              <a:t>/</a:t>
            </a:r>
            <a:r>
              <a:rPr lang="en-GB" dirty="0" err="1"/>
              <a:t>library_children?count</a:t>
            </a:r>
            <a:r>
              <a:rPr lang="en-GB" dirty="0"/>
              <a:t>=500&amp;allow_jits=</a:t>
            </a:r>
            <a:r>
              <a:rPr lang="en-GB" dirty="0" err="1"/>
              <a:t>false&amp;first</a:t>
            </a:r>
            <a:r>
              <a:rPr lang="en-GB" dirty="0"/>
              <a:t>=0 REST resource (GET) (</a:t>
            </a:r>
            <a:r>
              <a:rPr lang="en-GB" dirty="0" err="1"/>
              <a:t>aca.onprem.apiserver.restapi</a:t>
            </a:r>
            <a:r>
              <a:rPr lang="en-GB" dirty="0" smtClean="0"/>
              <a:t>)</a:t>
            </a:r>
          </a:p>
          <a:p>
            <a:pPr lvl="3"/>
            <a:r>
              <a:rPr lang="en-GB" dirty="0" smtClean="0"/>
              <a:t>The bold number is the folder id for a folder.</a:t>
            </a:r>
            <a:endParaRPr lang="en-GB" dirty="0"/>
          </a:p>
          <a:p>
            <a:pPr lvl="1"/>
            <a:r>
              <a:rPr lang="en-GB" dirty="0" smtClean="0"/>
              <a:t>There are other options to find the </a:t>
            </a:r>
            <a:r>
              <a:rPr lang="en-GB" dirty="0" err="1" smtClean="0"/>
              <a:t>folderid</a:t>
            </a:r>
            <a:r>
              <a:rPr lang="en-GB" dirty="0"/>
              <a:t> </a:t>
            </a:r>
            <a:r>
              <a:rPr lang="en-GB" dirty="0" smtClean="0"/>
              <a:t>including </a:t>
            </a:r>
            <a:r>
              <a:rPr lang="en-GB" dirty="0" err="1" smtClean="0"/>
              <a:t>pyclient</a:t>
            </a:r>
            <a:r>
              <a:rPr lang="en-GB" dirty="0"/>
              <a:t>.</a:t>
            </a:r>
            <a:endParaRPr lang="en-GB" dirty="0" smtClean="0"/>
          </a:p>
          <a:p>
            <a:pPr lvl="1"/>
            <a:endParaRPr lang="en-GB" dirty="0" smtClean="0"/>
          </a:p>
        </p:txBody>
      </p:sp>
    </p:spTree>
    <p:extLst>
      <p:ext uri="{BB962C8B-B14F-4D97-AF65-F5344CB8AC3E}">
        <p14:creationId xmlns:p14="http://schemas.microsoft.com/office/powerpoint/2010/main" val="29422406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Uploading a File with REST and filr.py</a:t>
            </a:r>
            <a:endParaRPr lang="en-GB" dirty="0"/>
          </a:p>
        </p:txBody>
      </p:sp>
      <p:graphicFrame>
        <p:nvGraphicFramePr>
          <p:cNvPr id="4" name="Content Placeholder 3"/>
          <p:cNvGraphicFramePr>
            <a:graphicFrameLocks noGrp="1"/>
          </p:cNvGraphicFramePr>
          <p:nvPr>
            <p:ph idx="1"/>
            <p:extLst/>
          </p:nvPr>
        </p:nvGraphicFramePr>
        <p:xfrm>
          <a:off x="2339975" y="1450974"/>
          <a:ext cx="7539038" cy="4754880"/>
        </p:xfrm>
        <a:graphic>
          <a:graphicData uri="http://schemas.openxmlformats.org/drawingml/2006/table">
            <a:tbl>
              <a:tblPr firstRow="1" bandRow="1">
                <a:tableStyleId>{5C22544A-7EE6-4342-B048-85BDC9FD1C3A}</a:tableStyleId>
              </a:tblPr>
              <a:tblGrid>
                <a:gridCol w="7539038"/>
              </a:tblGrid>
              <a:tr h="4529201">
                <a:tc>
                  <a:txBody>
                    <a:bodyPr/>
                    <a:lstStyle/>
                    <a:p>
                      <a:r>
                        <a:rPr lang="en-GB" dirty="0" smtClean="0"/>
                        <a:t>import </a:t>
                      </a:r>
                      <a:r>
                        <a:rPr lang="en-GB" dirty="0" err="1" smtClean="0"/>
                        <a:t>filr</a:t>
                      </a:r>
                      <a:endParaRPr lang="en-GB" dirty="0" smtClean="0"/>
                    </a:p>
                    <a:p>
                      <a:r>
                        <a:rPr lang="en-GB" dirty="0" smtClean="0"/>
                        <a:t>import </a:t>
                      </a:r>
                      <a:r>
                        <a:rPr lang="en-GB" dirty="0" err="1" smtClean="0"/>
                        <a:t>os</a:t>
                      </a:r>
                      <a:endParaRPr lang="en-GB" dirty="0" smtClean="0"/>
                    </a:p>
                    <a:p>
                      <a:endParaRPr lang="en-GB" dirty="0" smtClean="0"/>
                    </a:p>
                    <a:p>
                      <a:r>
                        <a:rPr lang="en-GB" dirty="0" err="1" smtClean="0"/>
                        <a:t>os.system</a:t>
                      </a:r>
                      <a:r>
                        <a:rPr lang="en-GB" dirty="0" smtClean="0"/>
                        <a:t>("</a:t>
                      </a:r>
                      <a:r>
                        <a:rPr lang="en-GB" dirty="0" err="1" smtClean="0"/>
                        <a:t>cls</a:t>
                      </a:r>
                      <a:r>
                        <a:rPr lang="en-GB" dirty="0" smtClean="0"/>
                        <a:t>")</a:t>
                      </a:r>
                    </a:p>
                    <a:p>
                      <a:r>
                        <a:rPr lang="en-GB" dirty="0" err="1" smtClean="0"/>
                        <a:t>srv</a:t>
                      </a:r>
                      <a:r>
                        <a:rPr lang="en-GB" dirty="0" smtClean="0"/>
                        <a:t>="filr.novell.com"</a:t>
                      </a:r>
                    </a:p>
                    <a:p>
                      <a:r>
                        <a:rPr lang="en-GB" dirty="0" smtClean="0"/>
                        <a:t>user="dshepherd"</a:t>
                      </a:r>
                    </a:p>
                    <a:p>
                      <a:endParaRPr lang="en-GB" dirty="0" smtClean="0"/>
                    </a:p>
                    <a:p>
                      <a:r>
                        <a:rPr lang="en-GB" dirty="0" err="1" smtClean="0"/>
                        <a:t>user,pw</a:t>
                      </a:r>
                      <a:r>
                        <a:rPr lang="en-GB" dirty="0" smtClean="0"/>
                        <a:t>=filr.pw(</a:t>
                      </a:r>
                      <a:r>
                        <a:rPr lang="en-GB" dirty="0" err="1" smtClean="0"/>
                        <a:t>srv,user,None</a:t>
                      </a:r>
                      <a:r>
                        <a:rPr lang="en-GB" dirty="0" smtClean="0"/>
                        <a:t>)</a:t>
                      </a:r>
                    </a:p>
                    <a:p>
                      <a:r>
                        <a:rPr lang="en-GB" dirty="0" smtClean="0"/>
                        <a:t>print user</a:t>
                      </a:r>
                    </a:p>
                    <a:p>
                      <a:r>
                        <a:rPr lang="en-GB" dirty="0" smtClean="0"/>
                        <a:t>s=</a:t>
                      </a:r>
                      <a:r>
                        <a:rPr lang="en-GB" dirty="0" err="1" smtClean="0"/>
                        <a:t>filr.auth</a:t>
                      </a:r>
                      <a:r>
                        <a:rPr lang="en-GB" dirty="0" smtClean="0"/>
                        <a:t>(</a:t>
                      </a:r>
                      <a:r>
                        <a:rPr lang="en-GB" dirty="0" err="1" smtClean="0"/>
                        <a:t>user,pw</a:t>
                      </a:r>
                      <a:r>
                        <a:rPr lang="en-GB" dirty="0" smtClean="0"/>
                        <a:t>)</a:t>
                      </a:r>
                    </a:p>
                    <a:p>
                      <a:r>
                        <a:rPr lang="en-GB" dirty="0" err="1" smtClean="0"/>
                        <a:t>folderid</a:t>
                      </a:r>
                      <a:r>
                        <a:rPr lang="en-GB" dirty="0" smtClean="0"/>
                        <a:t>="175043"</a:t>
                      </a:r>
                    </a:p>
                    <a:p>
                      <a:r>
                        <a:rPr lang="en-GB" dirty="0" err="1" smtClean="0"/>
                        <a:t>fname</a:t>
                      </a:r>
                      <a:r>
                        <a:rPr lang="en-GB" dirty="0" smtClean="0"/>
                        <a:t>=</a:t>
                      </a:r>
                      <a:r>
                        <a:rPr lang="en-GB" dirty="0" err="1" smtClean="0"/>
                        <a:t>raw_input</a:t>
                      </a:r>
                      <a:r>
                        <a:rPr lang="en-GB" dirty="0" smtClean="0"/>
                        <a:t>("Enter Your File Name ?")</a:t>
                      </a:r>
                    </a:p>
                    <a:p>
                      <a:r>
                        <a:rPr lang="en-GB" dirty="0" smtClean="0"/>
                        <a:t>name=</a:t>
                      </a:r>
                      <a:r>
                        <a:rPr lang="en-GB" dirty="0" err="1" smtClean="0"/>
                        <a:t>filr.raw</a:t>
                      </a:r>
                      <a:r>
                        <a:rPr lang="en-GB" dirty="0" smtClean="0"/>
                        <a:t>(</a:t>
                      </a:r>
                      <a:r>
                        <a:rPr lang="en-GB" dirty="0" err="1" smtClean="0"/>
                        <a:t>fname</a:t>
                      </a:r>
                      <a:r>
                        <a:rPr lang="en-GB" dirty="0" smtClean="0"/>
                        <a:t>)</a:t>
                      </a:r>
                    </a:p>
                    <a:p>
                      <a:r>
                        <a:rPr lang="en-GB" dirty="0" smtClean="0"/>
                        <a:t>print "Path is "+name</a:t>
                      </a:r>
                    </a:p>
                    <a:p>
                      <a:endParaRPr lang="en-GB" dirty="0" smtClean="0"/>
                    </a:p>
                    <a:p>
                      <a:r>
                        <a:rPr lang="en-GB" dirty="0" err="1" smtClean="0"/>
                        <a:t>data,status</a:t>
                      </a:r>
                      <a:r>
                        <a:rPr lang="en-GB" dirty="0" smtClean="0"/>
                        <a:t>=</a:t>
                      </a:r>
                      <a:r>
                        <a:rPr lang="en-GB" dirty="0" err="1" smtClean="0"/>
                        <a:t>filr.upload</a:t>
                      </a:r>
                      <a:r>
                        <a:rPr lang="en-GB" dirty="0" smtClean="0"/>
                        <a:t>(folderid,name,</a:t>
                      </a:r>
                      <a:r>
                        <a:rPr lang="en-GB" dirty="0" err="1" smtClean="0"/>
                        <a:t>srv</a:t>
                      </a:r>
                      <a:r>
                        <a:rPr lang="en-GB" dirty="0" smtClean="0"/>
                        <a:t>,"","",s)</a:t>
                      </a:r>
                    </a:p>
                    <a:p>
                      <a:endParaRPr lang="en-GB" dirty="0"/>
                    </a:p>
                  </a:txBody>
                  <a:tcPr>
                    <a:solidFill>
                      <a:srgbClr val="085493"/>
                    </a:solidFill>
                  </a:tcPr>
                </a:tc>
              </a:tr>
            </a:tbl>
          </a:graphicData>
        </a:graphic>
      </p:graphicFrame>
    </p:spTree>
    <p:extLst>
      <p:ext uri="{BB962C8B-B14F-4D97-AF65-F5344CB8AC3E}">
        <p14:creationId xmlns:p14="http://schemas.microsoft.com/office/powerpoint/2010/main" val="23278342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Hacking is meant in the kindest of senses</a:t>
            </a:r>
          </a:p>
          <a:p>
            <a:pPr lvl="1"/>
            <a:r>
              <a:rPr lang="en-GB" dirty="0" smtClean="0"/>
              <a:t>No Filr 2 system was harmed in the production of the this session !</a:t>
            </a:r>
            <a:endParaRPr lang="en-GB" dirty="0"/>
          </a:p>
          <a:p>
            <a:r>
              <a:rPr lang="en-GB" dirty="0" smtClean="0"/>
              <a:t>The code discussed here should be considered ALPHA at this stage and only deployed after extensive testing. </a:t>
            </a:r>
          </a:p>
          <a:p>
            <a:r>
              <a:rPr lang="en-GB" dirty="0"/>
              <a:t>S</a:t>
            </a:r>
            <a:r>
              <a:rPr lang="en-GB" dirty="0" smtClean="0"/>
              <a:t>ee point 1.</a:t>
            </a:r>
            <a:endParaRPr lang="en-GB" dirty="0"/>
          </a:p>
          <a:p>
            <a:r>
              <a:rPr lang="en-GB" dirty="0" smtClean="0"/>
              <a:t>Everything you see here is part of a larger experiment. The Filr API is part of the solution but this is an effort to make that API manageable by more of our </a:t>
            </a:r>
            <a:r>
              <a:rPr lang="en-GB" smtClean="0"/>
              <a:t>customers.</a:t>
            </a:r>
            <a:endParaRPr lang="en-GB" dirty="0" smtClean="0"/>
          </a:p>
          <a:p>
            <a:endParaRPr lang="en-GB" dirty="0" smtClean="0"/>
          </a:p>
        </p:txBody>
      </p:sp>
      <p:sp>
        <p:nvSpPr>
          <p:cNvPr id="3" name="Slide Number Placeholder 2"/>
          <p:cNvSpPr>
            <a:spLocks noGrp="1"/>
          </p:cNvSpPr>
          <p:nvPr>
            <p:ph type="sldNum" sz="quarter" idx="12"/>
          </p:nvPr>
        </p:nvSpPr>
        <p:spPr/>
        <p:txBody>
          <a:bodyPr/>
          <a:lstStyle/>
          <a:p>
            <a:fld id="{AE3AD13E-0250-4DDE-87F3-DC3D88732FA2}" type="slidenum">
              <a:rPr lang="en-GB" smtClean="0"/>
              <a:pPr/>
              <a:t>2</a:t>
            </a:fld>
            <a:endParaRPr lang="en-GB"/>
          </a:p>
        </p:txBody>
      </p:sp>
      <p:sp>
        <p:nvSpPr>
          <p:cNvPr id="4" name="Title 3"/>
          <p:cNvSpPr>
            <a:spLocks noGrp="1"/>
          </p:cNvSpPr>
          <p:nvPr>
            <p:ph type="title"/>
          </p:nvPr>
        </p:nvSpPr>
        <p:spPr/>
        <p:txBody>
          <a:bodyPr/>
          <a:lstStyle/>
          <a:p>
            <a:r>
              <a:rPr lang="en-GB" dirty="0" smtClean="0"/>
              <a:t>Hacking Filr 2</a:t>
            </a:r>
            <a:endParaRPr lang="en-GB" dirty="0"/>
          </a:p>
        </p:txBody>
      </p:sp>
    </p:spTree>
    <p:extLst>
      <p:ext uri="{BB962C8B-B14F-4D97-AF65-F5344CB8AC3E}">
        <p14:creationId xmlns:p14="http://schemas.microsoft.com/office/powerpoint/2010/main" val="3636984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Explanation of the code</a:t>
            </a:r>
            <a:endParaRPr lang="en-GB" dirty="0"/>
          </a:p>
        </p:txBody>
      </p:sp>
      <p:sp>
        <p:nvSpPr>
          <p:cNvPr id="3" name="Content Placeholder 2"/>
          <p:cNvSpPr>
            <a:spLocks noGrp="1"/>
          </p:cNvSpPr>
          <p:nvPr>
            <p:ph idx="1"/>
          </p:nvPr>
        </p:nvSpPr>
        <p:spPr/>
        <p:txBody>
          <a:bodyPr/>
          <a:lstStyle/>
          <a:p>
            <a:r>
              <a:rPr lang="en-GB" dirty="0" smtClean="0"/>
              <a:t>The folder id is 17043. This equates to a folder under my home directory.</a:t>
            </a:r>
          </a:p>
          <a:p>
            <a:r>
              <a:rPr lang="en-GB" dirty="0" err="1" smtClean="0"/>
              <a:t>filr.raw</a:t>
            </a:r>
            <a:r>
              <a:rPr lang="en-GB" dirty="0" smtClean="0"/>
              <a:t>() : Stops python from escaping windows paths</a:t>
            </a:r>
          </a:p>
          <a:p>
            <a:r>
              <a:rPr lang="en-GB" dirty="0" err="1" smtClean="0"/>
              <a:t>Filr.upload</a:t>
            </a:r>
            <a:r>
              <a:rPr lang="en-GB" dirty="0" smtClean="0"/>
              <a:t>() : Deals with the rest request to upload the file and is responsible for building and taking down the session</a:t>
            </a:r>
          </a:p>
          <a:p>
            <a:endParaRPr lang="en-GB" dirty="0"/>
          </a:p>
        </p:txBody>
      </p:sp>
    </p:spTree>
    <p:extLst>
      <p:ext uri="{BB962C8B-B14F-4D97-AF65-F5344CB8AC3E}">
        <p14:creationId xmlns:p14="http://schemas.microsoft.com/office/powerpoint/2010/main" val="23949362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Creation of </a:t>
            </a:r>
            <a:r>
              <a:rPr lang="en-GB" dirty="0" err="1" smtClean="0"/>
              <a:t>Netfolder</a:t>
            </a:r>
            <a:r>
              <a:rPr lang="en-GB" dirty="0" smtClean="0"/>
              <a:t> Servers and </a:t>
            </a:r>
            <a:r>
              <a:rPr lang="en-GB" dirty="0" err="1" smtClean="0"/>
              <a:t>Netfolders</a:t>
            </a:r>
            <a:r>
              <a:rPr lang="en-GB" dirty="0" smtClean="0"/>
              <a:t> Over Rest</a:t>
            </a:r>
            <a:endParaRPr lang="en-GB" dirty="0"/>
          </a:p>
        </p:txBody>
      </p:sp>
      <p:sp>
        <p:nvSpPr>
          <p:cNvPr id="3" name="Content Placeholder 2"/>
          <p:cNvSpPr>
            <a:spLocks noGrp="1"/>
          </p:cNvSpPr>
          <p:nvPr>
            <p:ph idx="1"/>
          </p:nvPr>
        </p:nvSpPr>
        <p:spPr/>
        <p:txBody>
          <a:bodyPr/>
          <a:lstStyle/>
          <a:p>
            <a:r>
              <a:rPr lang="en-GB" dirty="0" smtClean="0"/>
              <a:t>Both operations can be scripted</a:t>
            </a:r>
          </a:p>
          <a:p>
            <a:pPr lvl="1"/>
            <a:r>
              <a:rPr lang="en-GB" dirty="0" smtClean="0"/>
              <a:t>The sample provided here is with python but the principle applies to any number of languages</a:t>
            </a:r>
          </a:p>
          <a:p>
            <a:pPr lvl="1"/>
            <a:r>
              <a:rPr lang="en-GB" dirty="0" smtClean="0"/>
              <a:t>Allows the easy creation of large numbers of </a:t>
            </a:r>
            <a:r>
              <a:rPr lang="en-GB" dirty="0" err="1" smtClean="0"/>
              <a:t>netfolders</a:t>
            </a:r>
            <a:r>
              <a:rPr lang="en-GB" dirty="0" smtClean="0"/>
              <a:t>, and </a:t>
            </a:r>
            <a:r>
              <a:rPr lang="en-GB" dirty="0" err="1" smtClean="0"/>
              <a:t>netfolder</a:t>
            </a:r>
            <a:r>
              <a:rPr lang="en-GB" dirty="0" smtClean="0"/>
              <a:t> servers.</a:t>
            </a:r>
          </a:p>
          <a:p>
            <a:pPr lvl="1"/>
            <a:r>
              <a:rPr lang="en-GB" dirty="0" smtClean="0"/>
              <a:t>Potentially the existing </a:t>
            </a:r>
            <a:r>
              <a:rPr lang="en-GB" dirty="0" err="1" smtClean="0"/>
              <a:t>netfolders</a:t>
            </a:r>
            <a:r>
              <a:rPr lang="en-GB" dirty="0" smtClean="0"/>
              <a:t> and </a:t>
            </a:r>
            <a:r>
              <a:rPr lang="en-GB" dirty="0" err="1" smtClean="0"/>
              <a:t>netfolder</a:t>
            </a:r>
            <a:r>
              <a:rPr lang="en-GB" dirty="0" smtClean="0"/>
              <a:t> servers could be exported to a file and the file used to recreate them. (futures)</a:t>
            </a:r>
          </a:p>
          <a:p>
            <a:pPr lvl="1"/>
            <a:r>
              <a:rPr lang="en-GB" dirty="0" smtClean="0"/>
              <a:t>Needs to run as the admin user.</a:t>
            </a:r>
            <a:endParaRPr lang="en-GB" dirty="0"/>
          </a:p>
        </p:txBody>
      </p:sp>
    </p:spTree>
    <p:extLst>
      <p:ext uri="{BB962C8B-B14F-4D97-AF65-F5344CB8AC3E}">
        <p14:creationId xmlns:p14="http://schemas.microsoft.com/office/powerpoint/2010/main" val="10120962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Creation of </a:t>
            </a:r>
            <a:r>
              <a:rPr lang="en-GB" dirty="0" err="1" smtClean="0"/>
              <a:t>Netfolders</a:t>
            </a:r>
            <a:r>
              <a:rPr lang="en-GB" dirty="0" smtClean="0"/>
              <a:t>, and </a:t>
            </a:r>
            <a:r>
              <a:rPr lang="en-GB" dirty="0" err="1" smtClean="0"/>
              <a:t>Netfolder</a:t>
            </a:r>
            <a:r>
              <a:rPr lang="en-GB" dirty="0" smtClean="0"/>
              <a:t> Servers</a:t>
            </a:r>
            <a:endParaRPr lang="en-GB" dirty="0"/>
          </a:p>
        </p:txBody>
      </p:sp>
      <p:graphicFrame>
        <p:nvGraphicFramePr>
          <p:cNvPr id="4" name="Content Placeholder 3"/>
          <p:cNvGraphicFramePr>
            <a:graphicFrameLocks noGrp="1"/>
          </p:cNvGraphicFramePr>
          <p:nvPr>
            <p:ph idx="1"/>
            <p:extLst/>
          </p:nvPr>
        </p:nvGraphicFramePr>
        <p:xfrm>
          <a:off x="2339975" y="1450974"/>
          <a:ext cx="7539038" cy="5029200"/>
        </p:xfrm>
        <a:graphic>
          <a:graphicData uri="http://schemas.openxmlformats.org/drawingml/2006/table">
            <a:tbl>
              <a:tblPr firstRow="1" bandRow="1">
                <a:tableStyleId>{5C22544A-7EE6-4342-B048-85BDC9FD1C3A}</a:tableStyleId>
              </a:tblPr>
              <a:tblGrid>
                <a:gridCol w="7539038"/>
              </a:tblGrid>
              <a:tr h="4529201">
                <a:tc>
                  <a:txBody>
                    <a:bodyPr/>
                    <a:lstStyle/>
                    <a:p>
                      <a:r>
                        <a:rPr lang="en-GB" dirty="0" smtClean="0"/>
                        <a:t>import </a:t>
                      </a:r>
                      <a:r>
                        <a:rPr lang="en-GB" dirty="0" err="1" smtClean="0"/>
                        <a:t>filr</a:t>
                      </a:r>
                      <a:endParaRPr lang="en-GB" dirty="0" smtClean="0"/>
                    </a:p>
                    <a:p>
                      <a:r>
                        <a:rPr lang="en-GB" dirty="0" smtClean="0"/>
                        <a:t>import </a:t>
                      </a:r>
                      <a:r>
                        <a:rPr lang="en-GB" dirty="0" err="1" smtClean="0"/>
                        <a:t>os</a:t>
                      </a:r>
                      <a:endParaRPr lang="en-GB" dirty="0" smtClean="0"/>
                    </a:p>
                    <a:p>
                      <a:r>
                        <a:rPr lang="en-GB" dirty="0" err="1" smtClean="0"/>
                        <a:t>os.system</a:t>
                      </a:r>
                      <a:r>
                        <a:rPr lang="en-GB" dirty="0" smtClean="0"/>
                        <a:t>("</a:t>
                      </a:r>
                      <a:r>
                        <a:rPr lang="en-GB" dirty="0" err="1" smtClean="0"/>
                        <a:t>cls</a:t>
                      </a:r>
                      <a:r>
                        <a:rPr lang="en-GB" dirty="0" smtClean="0"/>
                        <a:t>")</a:t>
                      </a:r>
                    </a:p>
                    <a:p>
                      <a:r>
                        <a:rPr lang="en-GB" dirty="0" err="1" smtClean="0"/>
                        <a:t>srv</a:t>
                      </a:r>
                      <a:r>
                        <a:rPr lang="en-GB" dirty="0" smtClean="0"/>
                        <a:t>="filr.novell.com"</a:t>
                      </a:r>
                    </a:p>
                    <a:p>
                      <a:r>
                        <a:rPr lang="en-GB" dirty="0" smtClean="0"/>
                        <a:t>user=admin</a:t>
                      </a:r>
                    </a:p>
                    <a:p>
                      <a:r>
                        <a:rPr lang="en-GB" dirty="0" err="1" smtClean="0"/>
                        <a:t>user,pw</a:t>
                      </a:r>
                      <a:r>
                        <a:rPr lang="en-GB" dirty="0" smtClean="0"/>
                        <a:t>=filr.pw(</a:t>
                      </a:r>
                      <a:r>
                        <a:rPr lang="en-GB" dirty="0" err="1" smtClean="0"/>
                        <a:t>srv,user,None</a:t>
                      </a:r>
                      <a:r>
                        <a:rPr lang="en-GB" dirty="0" smtClean="0"/>
                        <a:t>)</a:t>
                      </a:r>
                    </a:p>
                    <a:p>
                      <a:r>
                        <a:rPr lang="en-GB" dirty="0" smtClean="0"/>
                        <a:t>print user</a:t>
                      </a:r>
                    </a:p>
                    <a:p>
                      <a:r>
                        <a:rPr lang="en-GB" dirty="0" smtClean="0"/>
                        <a:t>s=</a:t>
                      </a:r>
                      <a:r>
                        <a:rPr lang="en-GB" dirty="0" err="1" smtClean="0"/>
                        <a:t>filr.auth</a:t>
                      </a:r>
                      <a:r>
                        <a:rPr lang="en-GB" dirty="0" smtClean="0"/>
                        <a:t>(</a:t>
                      </a:r>
                      <a:r>
                        <a:rPr lang="en-GB" dirty="0" err="1" smtClean="0"/>
                        <a:t>user,pw</a:t>
                      </a:r>
                      <a:r>
                        <a:rPr lang="en-GB" dirty="0" smtClean="0"/>
                        <a:t>) </a:t>
                      </a:r>
                    </a:p>
                    <a:p>
                      <a:r>
                        <a:rPr lang="en-GB" dirty="0" err="1" smtClean="0"/>
                        <a:t>Srvunc</a:t>
                      </a:r>
                      <a:r>
                        <a:rPr lang="en-GB" dirty="0" smtClean="0"/>
                        <a:t>=</a:t>
                      </a:r>
                      <a:r>
                        <a:rPr lang="en-GB" dirty="0" err="1" smtClean="0"/>
                        <a:t>filr.raw</a:t>
                      </a:r>
                      <a:r>
                        <a:rPr lang="en-GB" dirty="0" smtClean="0"/>
                        <a:t>(</a:t>
                      </a:r>
                      <a:r>
                        <a:rPr lang="en-GB" dirty="0" smtClean="0">
                          <a:hlinkClick r:id="rId2" action="ppaction://hlinkfile"/>
                        </a:rPr>
                        <a:t>“\\192.168.10.220\test</a:t>
                      </a:r>
                      <a:r>
                        <a:rPr lang="en-GB" dirty="0" smtClean="0"/>
                        <a:t>”)</a:t>
                      </a:r>
                    </a:p>
                    <a:p>
                      <a:endParaRPr lang="en-GB" dirty="0" smtClean="0"/>
                    </a:p>
                    <a:p>
                      <a:r>
                        <a:rPr lang="en-GB" dirty="0" smtClean="0"/>
                        <a:t>Status=</a:t>
                      </a:r>
                      <a:r>
                        <a:rPr lang="en-GB" dirty="0" err="1" smtClean="0"/>
                        <a:t>filr.crnfs</a:t>
                      </a:r>
                      <a:r>
                        <a:rPr lang="en-GB" dirty="0" smtClean="0"/>
                        <a:t>("</a:t>
                      </a:r>
                      <a:r>
                        <a:rPr lang="en-GB" dirty="0" err="1" smtClean="0"/>
                        <a:t>testsrv</a:t>
                      </a:r>
                      <a:r>
                        <a:rPr lang="en-GB" dirty="0" smtClean="0"/>
                        <a:t>","</a:t>
                      </a:r>
                      <a:r>
                        <a:rPr lang="en-GB" dirty="0" err="1" smtClean="0"/>
                        <a:t>oes</a:t>
                      </a:r>
                      <a:r>
                        <a:rPr lang="en-GB" dirty="0" smtClean="0"/>
                        <a:t>",</a:t>
                      </a:r>
                      <a:r>
                        <a:rPr lang="en-GB" dirty="0" err="1" smtClean="0"/>
                        <a:t>srvunc</a:t>
                      </a:r>
                      <a:r>
                        <a:rPr lang="en-GB" dirty="0" smtClean="0"/>
                        <a:t>,"</a:t>
                      </a:r>
                      <a:r>
                        <a:rPr lang="en-GB" dirty="0" err="1" smtClean="0"/>
                        <a:t>nmas</a:t>
                      </a:r>
                      <a:r>
                        <a:rPr lang="en-GB" dirty="0" smtClean="0"/>
                        <a:t>","</a:t>
                      </a:r>
                      <a:r>
                        <a:rPr lang="en-GB" dirty="0" err="1" smtClean="0"/>
                        <a:t>cn</a:t>
                      </a:r>
                      <a:r>
                        <a:rPr lang="en-GB" dirty="0" smtClean="0"/>
                        <a:t>=</a:t>
                      </a:r>
                      <a:r>
                        <a:rPr lang="en-GB" dirty="0" err="1" smtClean="0"/>
                        <a:t>admin,o</a:t>
                      </a:r>
                      <a:r>
                        <a:rPr lang="en-GB" dirty="0" smtClean="0"/>
                        <a:t>=home","excalibur1","filr.dyndns-free.com",user,pw,s)</a:t>
                      </a:r>
                    </a:p>
                    <a:p>
                      <a:r>
                        <a:rPr lang="en-GB" dirty="0" smtClean="0"/>
                        <a:t>rights=["</a:t>
                      </a:r>
                      <a:r>
                        <a:rPr lang="en-GB" dirty="0" err="1" smtClean="0"/>
                        <a:t>allusers</a:t>
                      </a:r>
                      <a:r>
                        <a:rPr lang="en-GB" dirty="0" smtClean="0"/>
                        <a:t>","</a:t>
                      </a:r>
                      <a:r>
                        <a:rPr lang="en-GB" dirty="0" err="1" smtClean="0"/>
                        <a:t>group","ACCESS","true","false","true","false</a:t>
                      </a:r>
                      <a:r>
                        <a:rPr lang="en-GB" dirty="0" smtClean="0"/>
                        <a:t>"]</a:t>
                      </a:r>
                    </a:p>
                    <a:p>
                      <a:endParaRPr lang="en-GB" dirty="0" smtClean="0"/>
                    </a:p>
                    <a:p>
                      <a:r>
                        <a:rPr lang="en-GB" dirty="0" smtClean="0"/>
                        <a:t>status=</a:t>
                      </a:r>
                      <a:r>
                        <a:rPr lang="en-GB" dirty="0" err="1" smtClean="0"/>
                        <a:t>filr.crnf</a:t>
                      </a:r>
                      <a:r>
                        <a:rPr lang="en-GB" dirty="0" smtClean="0"/>
                        <a:t>("testsrv","nf3","temp","filr.dyndns-free.com",rights,user,pw,s)</a:t>
                      </a:r>
                    </a:p>
                    <a:p>
                      <a:endParaRPr lang="en-GB" dirty="0" smtClean="0"/>
                    </a:p>
                    <a:p>
                      <a:endParaRPr lang="en-GB" dirty="0"/>
                    </a:p>
                  </a:txBody>
                  <a:tcPr>
                    <a:solidFill>
                      <a:srgbClr val="085493"/>
                    </a:solidFill>
                  </a:tcPr>
                </a:tc>
              </a:tr>
            </a:tbl>
          </a:graphicData>
        </a:graphic>
      </p:graphicFrame>
    </p:spTree>
    <p:extLst>
      <p:ext uri="{BB962C8B-B14F-4D97-AF65-F5344CB8AC3E}">
        <p14:creationId xmlns:p14="http://schemas.microsoft.com/office/powerpoint/2010/main" val="9795915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a:t>
            </a:r>
            <a:endParaRPr lang="en-GB" dirty="0"/>
          </a:p>
        </p:txBody>
      </p:sp>
    </p:spTree>
    <p:extLst>
      <p:ext uri="{BB962C8B-B14F-4D97-AF65-F5344CB8AC3E}">
        <p14:creationId xmlns:p14="http://schemas.microsoft.com/office/powerpoint/2010/main" val="37018881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Explanation of the Code</a:t>
            </a:r>
            <a:endParaRPr lang="en-GB" dirty="0"/>
          </a:p>
        </p:txBody>
      </p:sp>
      <p:sp>
        <p:nvSpPr>
          <p:cNvPr id="3" name="Content Placeholder 2"/>
          <p:cNvSpPr>
            <a:spLocks noGrp="1"/>
          </p:cNvSpPr>
          <p:nvPr>
            <p:ph idx="1"/>
          </p:nvPr>
        </p:nvSpPr>
        <p:spPr/>
        <p:txBody>
          <a:bodyPr/>
          <a:lstStyle/>
          <a:p>
            <a:r>
              <a:rPr lang="en-GB" dirty="0" err="1" smtClean="0"/>
              <a:t>Srvunc</a:t>
            </a:r>
            <a:r>
              <a:rPr lang="en-GB" dirty="0" smtClean="0"/>
              <a:t> holds a string that holds the UNC path of the </a:t>
            </a:r>
            <a:r>
              <a:rPr lang="en-GB" dirty="0" err="1" smtClean="0"/>
              <a:t>netfolder</a:t>
            </a:r>
            <a:r>
              <a:rPr lang="en-GB" dirty="0" smtClean="0"/>
              <a:t> server.</a:t>
            </a:r>
          </a:p>
          <a:p>
            <a:r>
              <a:rPr lang="en-GB" dirty="0" smtClean="0"/>
              <a:t>The following routines are used from filr.py:</a:t>
            </a:r>
          </a:p>
          <a:p>
            <a:pPr lvl="1"/>
            <a:r>
              <a:rPr lang="en-GB" dirty="0" err="1" smtClean="0"/>
              <a:t>Filr.crnfs</a:t>
            </a:r>
            <a:r>
              <a:rPr lang="en-GB" dirty="0" smtClean="0"/>
              <a:t>: Creates the </a:t>
            </a:r>
            <a:r>
              <a:rPr lang="en-GB" dirty="0" err="1" smtClean="0"/>
              <a:t>Netfolder</a:t>
            </a:r>
            <a:r>
              <a:rPr lang="en-GB" dirty="0" smtClean="0"/>
              <a:t> Server.</a:t>
            </a:r>
          </a:p>
          <a:p>
            <a:pPr lvl="1"/>
            <a:r>
              <a:rPr lang="en-GB" dirty="0" err="1" smtClean="0"/>
              <a:t>Filr.crnf</a:t>
            </a:r>
            <a:r>
              <a:rPr lang="en-GB" dirty="0" smtClean="0"/>
              <a:t>: Creates the </a:t>
            </a:r>
            <a:r>
              <a:rPr lang="en-GB" dirty="0" err="1" smtClean="0"/>
              <a:t>Netfolder</a:t>
            </a:r>
            <a:endParaRPr lang="en-GB" dirty="0" smtClean="0"/>
          </a:p>
          <a:p>
            <a:pPr lvl="1"/>
            <a:r>
              <a:rPr lang="en-GB" dirty="0" smtClean="0"/>
              <a:t>Rights: Are defined in the rights list variable.</a:t>
            </a:r>
          </a:p>
          <a:p>
            <a:r>
              <a:rPr lang="en-GB" dirty="0" smtClean="0"/>
              <a:t>Very simple example that could be adapted in many different ways.</a:t>
            </a:r>
          </a:p>
        </p:txBody>
      </p:sp>
    </p:spTree>
    <p:extLst>
      <p:ext uri="{BB962C8B-B14F-4D97-AF65-F5344CB8AC3E}">
        <p14:creationId xmlns:p14="http://schemas.microsoft.com/office/powerpoint/2010/main" val="19781180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Tree>
    <p:extLst>
      <p:ext uri="{BB962C8B-B14F-4D97-AF65-F5344CB8AC3E}">
        <p14:creationId xmlns:p14="http://schemas.microsoft.com/office/powerpoint/2010/main" val="21664413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The REST API and Search</a:t>
            </a:r>
            <a:endParaRPr lang="en-GB" dirty="0"/>
          </a:p>
        </p:txBody>
      </p:sp>
      <p:sp>
        <p:nvSpPr>
          <p:cNvPr id="5" name="Content Placeholder 4"/>
          <p:cNvSpPr>
            <a:spLocks noGrp="1"/>
          </p:cNvSpPr>
          <p:nvPr>
            <p:ph idx="1"/>
          </p:nvPr>
        </p:nvSpPr>
        <p:spPr>
          <a:xfrm>
            <a:off x="1087739" y="1450968"/>
            <a:ext cx="5227713" cy="4886332"/>
          </a:xfrm>
        </p:spPr>
        <p:txBody>
          <a:bodyPr/>
          <a:lstStyle/>
          <a:p>
            <a:r>
              <a:rPr lang="en-GB" dirty="0" smtClean="0"/>
              <a:t>The search engine of Filr can be exposed.</a:t>
            </a:r>
          </a:p>
          <a:p>
            <a:r>
              <a:rPr lang="en-GB" dirty="0" smtClean="0"/>
              <a:t>Simple example show in search.py</a:t>
            </a:r>
          </a:p>
          <a:p>
            <a:r>
              <a:rPr lang="en-GB" dirty="0" smtClean="0"/>
              <a:t>Could be integrated in to a web page as a </a:t>
            </a:r>
            <a:r>
              <a:rPr lang="en-GB" dirty="0" err="1"/>
              <a:t>Q</a:t>
            </a:r>
            <a:r>
              <a:rPr lang="en-GB" dirty="0" err="1" smtClean="0"/>
              <a:t>uickfinder</a:t>
            </a:r>
            <a:r>
              <a:rPr lang="en-GB" dirty="0" smtClean="0"/>
              <a:t> replacement.</a:t>
            </a:r>
          </a:p>
          <a:p>
            <a:endParaRPr lang="en-GB" dirty="0"/>
          </a:p>
        </p:txBody>
      </p:sp>
      <p:sp>
        <p:nvSpPr>
          <p:cNvPr id="3" name="Slide Number Placeholder 2"/>
          <p:cNvSpPr>
            <a:spLocks noGrp="1"/>
          </p:cNvSpPr>
          <p:nvPr>
            <p:ph type="sldNum" sz="quarter" idx="4294967295"/>
          </p:nvPr>
        </p:nvSpPr>
        <p:spPr>
          <a:xfrm>
            <a:off x="0" y="6564313"/>
            <a:ext cx="2844800" cy="320675"/>
          </a:xfrm>
        </p:spPr>
        <p:txBody>
          <a:bodyPr/>
          <a:lstStyle/>
          <a:p>
            <a:fld id="{AE3AD13E-0250-4DDE-87F3-DC3D88732FA2}" type="slidenum">
              <a:rPr lang="en-GB" smtClean="0"/>
              <a:pPr/>
              <a:t>26</a:t>
            </a:fld>
            <a:endParaRPr lang="en-GB"/>
          </a:p>
        </p:txBody>
      </p:sp>
      <p:pic>
        <p:nvPicPr>
          <p:cNvPr id="6" name="Picture 5"/>
          <p:cNvPicPr>
            <a:picLocks noChangeAspect="1"/>
          </p:cNvPicPr>
          <p:nvPr/>
        </p:nvPicPr>
        <p:blipFill>
          <a:blip r:embed="rId2"/>
          <a:stretch>
            <a:fillRect/>
          </a:stretch>
        </p:blipFill>
        <p:spPr>
          <a:xfrm>
            <a:off x="6790501" y="1450968"/>
            <a:ext cx="5013089" cy="4884354"/>
          </a:xfrm>
          <a:prstGeom prst="rect">
            <a:avLst/>
          </a:prstGeom>
        </p:spPr>
      </p:pic>
    </p:spTree>
    <p:extLst>
      <p:ext uri="{BB962C8B-B14F-4D97-AF65-F5344CB8AC3E}">
        <p14:creationId xmlns:p14="http://schemas.microsoft.com/office/powerpoint/2010/main" val="34713668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Database Backup from the Command-line (MYSQL)</a:t>
            </a:r>
            <a:endParaRPr lang="en-GB" dirty="0"/>
          </a:p>
        </p:txBody>
      </p:sp>
      <p:sp>
        <p:nvSpPr>
          <p:cNvPr id="3" name="Content Placeholder 2"/>
          <p:cNvSpPr>
            <a:spLocks noGrp="1"/>
          </p:cNvSpPr>
          <p:nvPr>
            <p:ph idx="1"/>
          </p:nvPr>
        </p:nvSpPr>
        <p:spPr/>
        <p:txBody>
          <a:bodyPr/>
          <a:lstStyle/>
          <a:p>
            <a:r>
              <a:rPr lang="en-GB" dirty="0" smtClean="0"/>
              <a:t>Dbback.py</a:t>
            </a:r>
          </a:p>
          <a:p>
            <a:pPr lvl="1"/>
            <a:r>
              <a:rPr lang="en-GB" dirty="0" smtClean="0"/>
              <a:t>Will allow the dump of a live database to a folder on the </a:t>
            </a:r>
            <a:r>
              <a:rPr lang="en-GB" dirty="0" err="1" smtClean="0"/>
              <a:t>filr</a:t>
            </a:r>
            <a:r>
              <a:rPr lang="en-GB" dirty="0" smtClean="0"/>
              <a:t> server. This file is then compressed and uses </a:t>
            </a:r>
            <a:r>
              <a:rPr lang="en-GB" dirty="0" err="1" smtClean="0"/>
              <a:t>scp</a:t>
            </a:r>
            <a:r>
              <a:rPr lang="en-GB" dirty="0" smtClean="0"/>
              <a:t> to move the file back to the system that called the </a:t>
            </a:r>
            <a:r>
              <a:rPr lang="en-GB" dirty="0" err="1" smtClean="0"/>
              <a:t>the</a:t>
            </a:r>
            <a:r>
              <a:rPr lang="en-GB" dirty="0" smtClean="0"/>
              <a:t> script.</a:t>
            </a:r>
          </a:p>
          <a:p>
            <a:pPr lvl="1"/>
            <a:r>
              <a:rPr lang="en-GB" dirty="0" smtClean="0"/>
              <a:t>Uses a python library called PARAMIKO to use </a:t>
            </a:r>
            <a:r>
              <a:rPr lang="en-GB" dirty="0" err="1" smtClean="0"/>
              <a:t>ssh</a:t>
            </a:r>
            <a:r>
              <a:rPr lang="en-GB" dirty="0" smtClean="0"/>
              <a:t> to fire a command to a remote machine and to look at the result.</a:t>
            </a:r>
            <a:endParaRPr lang="en-GB" dirty="0"/>
          </a:p>
        </p:txBody>
      </p:sp>
    </p:spTree>
    <p:extLst>
      <p:ext uri="{BB962C8B-B14F-4D97-AF65-F5344CB8AC3E}">
        <p14:creationId xmlns:p14="http://schemas.microsoft.com/office/powerpoint/2010/main" val="37058572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Database Backup</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88355586"/>
              </p:ext>
            </p:extLst>
          </p:nvPr>
        </p:nvGraphicFramePr>
        <p:xfrm>
          <a:off x="2339975" y="1450974"/>
          <a:ext cx="7539038" cy="1593985"/>
        </p:xfrm>
        <a:graphic>
          <a:graphicData uri="http://schemas.openxmlformats.org/drawingml/2006/table">
            <a:tbl>
              <a:tblPr firstRow="1" bandRow="1">
                <a:tableStyleId>{5C22544A-7EE6-4342-B048-85BDC9FD1C3A}</a:tableStyleId>
              </a:tblPr>
              <a:tblGrid>
                <a:gridCol w="7539038"/>
              </a:tblGrid>
              <a:tr h="1593985">
                <a:tc>
                  <a:txBody>
                    <a:bodyPr/>
                    <a:lstStyle/>
                    <a:p>
                      <a:r>
                        <a:rPr lang="en-GB" dirty="0" smtClean="0"/>
                        <a:t>import </a:t>
                      </a:r>
                      <a:r>
                        <a:rPr lang="en-GB" dirty="0" err="1" smtClean="0"/>
                        <a:t>os</a:t>
                      </a:r>
                      <a:endParaRPr lang="en-GB" dirty="0" smtClean="0"/>
                    </a:p>
                    <a:p>
                      <a:r>
                        <a:rPr lang="en-GB" dirty="0" smtClean="0"/>
                        <a:t>import </a:t>
                      </a:r>
                      <a:r>
                        <a:rPr lang="en-GB" dirty="0" err="1" smtClean="0"/>
                        <a:t>filr</a:t>
                      </a:r>
                      <a:endParaRPr lang="en-GB" dirty="0" smtClean="0"/>
                    </a:p>
                    <a:p>
                      <a:r>
                        <a:rPr lang="en-GB" dirty="0" smtClean="0"/>
                        <a:t>temp=</a:t>
                      </a:r>
                      <a:r>
                        <a:rPr lang="en-GB" dirty="0" err="1" smtClean="0"/>
                        <a:t>filr.dbback</a:t>
                      </a:r>
                      <a:r>
                        <a:rPr lang="en-GB" dirty="0" smtClean="0"/>
                        <a:t>("filrutp.utopia.novell.com","filrutp.utopia.novell.com","filr","n0v3ll","n0v3ll","/</a:t>
                      </a:r>
                      <a:r>
                        <a:rPr lang="en-GB" dirty="0" err="1" smtClean="0"/>
                        <a:t>root","back.data","c</a:t>
                      </a:r>
                      <a:r>
                        <a:rPr lang="en-GB" dirty="0" smtClean="0"/>
                        <a:t>:\\temp")</a:t>
                      </a:r>
                      <a:endParaRPr lang="en-GB" dirty="0"/>
                    </a:p>
                  </a:txBody>
                  <a:tcPr>
                    <a:solidFill>
                      <a:srgbClr val="085493"/>
                    </a:solidFill>
                  </a:tcPr>
                </a:tc>
              </a:tr>
            </a:tbl>
          </a:graphicData>
        </a:graphic>
      </p:graphicFrame>
      <p:sp>
        <p:nvSpPr>
          <p:cNvPr id="3" name="TextBox 2"/>
          <p:cNvSpPr txBox="1"/>
          <p:nvPr/>
        </p:nvSpPr>
        <p:spPr>
          <a:xfrm>
            <a:off x="2200727" y="3538726"/>
            <a:ext cx="8064861" cy="923330"/>
          </a:xfrm>
          <a:prstGeom prst="rect">
            <a:avLst/>
          </a:prstGeom>
          <a:noFill/>
        </p:spPr>
        <p:txBody>
          <a:bodyPr wrap="square" rtlCol="0">
            <a:spAutoFit/>
          </a:bodyPr>
          <a:lstStyle/>
          <a:p>
            <a:r>
              <a:rPr lang="en-GB" dirty="0" smtClean="0"/>
              <a:t>Will create a database dump for </a:t>
            </a:r>
            <a:r>
              <a:rPr lang="en-GB" dirty="0" err="1" smtClean="0"/>
              <a:t>filr</a:t>
            </a:r>
            <a:r>
              <a:rPr lang="en-GB" dirty="0" smtClean="0"/>
              <a:t> and zip the contents and then </a:t>
            </a:r>
            <a:r>
              <a:rPr lang="en-GB" dirty="0" err="1" smtClean="0"/>
              <a:t>scp</a:t>
            </a:r>
            <a:r>
              <a:rPr lang="en-GB" dirty="0" smtClean="0"/>
              <a:t> the contents from the server to a named location on the box the command is running on.</a:t>
            </a:r>
            <a:endParaRPr lang="en-GB" dirty="0"/>
          </a:p>
        </p:txBody>
      </p:sp>
    </p:spTree>
    <p:extLst>
      <p:ext uri="{BB962C8B-B14F-4D97-AF65-F5344CB8AC3E}">
        <p14:creationId xmlns:p14="http://schemas.microsoft.com/office/powerpoint/2010/main" val="33363956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Filr and the REST </a:t>
            </a:r>
            <a:r>
              <a:rPr lang="en-GB" dirty="0" err="1" smtClean="0"/>
              <a:t>api</a:t>
            </a:r>
            <a:endParaRPr lang="en-GB" dirty="0"/>
          </a:p>
        </p:txBody>
      </p:sp>
      <p:sp>
        <p:nvSpPr>
          <p:cNvPr id="3" name="Content Placeholder 2"/>
          <p:cNvSpPr>
            <a:spLocks noGrp="1"/>
          </p:cNvSpPr>
          <p:nvPr>
            <p:ph idx="1"/>
          </p:nvPr>
        </p:nvSpPr>
        <p:spPr/>
        <p:txBody>
          <a:bodyPr/>
          <a:lstStyle/>
          <a:p>
            <a:r>
              <a:rPr lang="en-GB" dirty="0" smtClean="0"/>
              <a:t>Many powerful options available</a:t>
            </a:r>
          </a:p>
          <a:p>
            <a:pPr lvl="1"/>
            <a:r>
              <a:rPr lang="en-GB" dirty="0" smtClean="0"/>
              <a:t>Much more than has been discussed here including, </a:t>
            </a:r>
            <a:r>
              <a:rPr lang="en-GB" dirty="0" err="1" smtClean="0"/>
              <a:t>upload,download</a:t>
            </a:r>
            <a:r>
              <a:rPr lang="en-GB" dirty="0" smtClean="0"/>
              <a:t>, creation and deletion of folders, </a:t>
            </a:r>
            <a:r>
              <a:rPr lang="en-GB" dirty="0" err="1" smtClean="0"/>
              <a:t>ldap</a:t>
            </a:r>
            <a:r>
              <a:rPr lang="en-GB" dirty="0" smtClean="0"/>
              <a:t> user sync, </a:t>
            </a:r>
            <a:r>
              <a:rPr lang="en-GB" dirty="0" err="1" smtClean="0"/>
              <a:t>netfolder</a:t>
            </a:r>
            <a:r>
              <a:rPr lang="en-GB" dirty="0" smtClean="0"/>
              <a:t> sync and much </a:t>
            </a:r>
            <a:r>
              <a:rPr lang="en-GB" dirty="0" err="1" smtClean="0"/>
              <a:t>much</a:t>
            </a:r>
            <a:r>
              <a:rPr lang="en-GB" dirty="0" smtClean="0"/>
              <a:t> more.</a:t>
            </a:r>
          </a:p>
          <a:p>
            <a:pPr lvl="1"/>
            <a:r>
              <a:rPr lang="en-GB" dirty="0" smtClean="0"/>
              <a:t>The API is planned to be fully documented as part of Filr 2.0</a:t>
            </a:r>
          </a:p>
          <a:p>
            <a:pPr lvl="1"/>
            <a:r>
              <a:rPr lang="en-GB" dirty="0" smtClean="0"/>
              <a:t>Filr.py is a “helper” library to provide a glue layer (Not currently part of the product)</a:t>
            </a:r>
          </a:p>
          <a:p>
            <a:pPr lvl="2"/>
            <a:r>
              <a:rPr lang="en-GB" dirty="0" smtClean="0"/>
              <a:t>Can insulate applications from changes to the underlying REST API</a:t>
            </a:r>
          </a:p>
          <a:p>
            <a:pPr lvl="2"/>
            <a:r>
              <a:rPr lang="en-GB" dirty="0" smtClean="0"/>
              <a:t>Can provide session persistence and caching of rest requests so that the load on </a:t>
            </a:r>
            <a:r>
              <a:rPr lang="en-GB" dirty="0" err="1" smtClean="0"/>
              <a:t>filr</a:t>
            </a:r>
            <a:r>
              <a:rPr lang="en-GB" dirty="0" smtClean="0"/>
              <a:t> is reduced and the applications that use this functionality can be simpler.</a:t>
            </a:r>
          </a:p>
          <a:p>
            <a:pPr lvl="2"/>
            <a:r>
              <a:rPr lang="en-GB" dirty="0" smtClean="0"/>
              <a:t>Python can run on many platforms that are not all supported natively by python and the library can be easily ported to “most” implementations of python 2.6 or later that supports the request and the </a:t>
            </a:r>
            <a:r>
              <a:rPr lang="en-GB" dirty="0" err="1" smtClean="0"/>
              <a:t>request_cache</a:t>
            </a:r>
            <a:r>
              <a:rPr lang="en-GB" dirty="0" smtClean="0"/>
              <a:t> library</a:t>
            </a:r>
            <a:endParaRPr lang="en-GB" dirty="0"/>
          </a:p>
        </p:txBody>
      </p:sp>
    </p:spTree>
    <p:extLst>
      <p:ext uri="{BB962C8B-B14F-4D97-AF65-F5344CB8AC3E}">
        <p14:creationId xmlns:p14="http://schemas.microsoft.com/office/powerpoint/2010/main" val="5494323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p:nvPr>
        </p:nvSpPr>
        <p:spPr/>
        <p:txBody>
          <a:bodyPr/>
          <a:lstStyle/>
          <a:p>
            <a:pPr eaLnBrk="1" hangingPunct="1"/>
            <a:r>
              <a:rPr lang="en-US" dirty="0" smtClean="0"/>
              <a:t>Agenda</a:t>
            </a:r>
            <a:endParaRPr lang="en-US" sz="2000" dirty="0"/>
          </a:p>
        </p:txBody>
      </p:sp>
      <p:sp>
        <p:nvSpPr>
          <p:cNvPr id="36867" name="Rectangle 2"/>
          <p:cNvSpPr>
            <a:spLocks noGrp="1" noChangeArrowheads="1"/>
          </p:cNvSpPr>
          <p:nvPr>
            <p:ph idx="1"/>
          </p:nvPr>
        </p:nvSpPr>
        <p:spPr/>
        <p:txBody>
          <a:bodyPr/>
          <a:lstStyle/>
          <a:p>
            <a:pPr eaLnBrk="1" hangingPunct="1"/>
            <a:r>
              <a:rPr lang="en-GB" dirty="0" smtClean="0"/>
              <a:t>What is REST?</a:t>
            </a:r>
          </a:p>
          <a:p>
            <a:pPr eaLnBrk="1" hangingPunct="1"/>
            <a:r>
              <a:rPr lang="en-GB" dirty="0" smtClean="0"/>
              <a:t>Filr and the REST API.</a:t>
            </a:r>
            <a:endParaRPr lang="en-GB" dirty="0"/>
          </a:p>
          <a:p>
            <a:pPr eaLnBrk="1" hangingPunct="1"/>
            <a:r>
              <a:rPr lang="en-GB" dirty="0" smtClean="0"/>
              <a:t>Introducing filr.py :The use of Python to wrap the REST API</a:t>
            </a:r>
          </a:p>
          <a:p>
            <a:pPr eaLnBrk="1" hangingPunct="1"/>
            <a:r>
              <a:rPr lang="en-GB" dirty="0" smtClean="0"/>
              <a:t>Installing Filr.py : What are the dependencies</a:t>
            </a:r>
          </a:p>
          <a:p>
            <a:pPr eaLnBrk="1" hangingPunct="1"/>
            <a:r>
              <a:rPr lang="en-GB" dirty="0" smtClean="0"/>
              <a:t>Key File Operations: </a:t>
            </a:r>
            <a:r>
              <a:rPr lang="en-GB" dirty="0" err="1" smtClean="0"/>
              <a:t>Create,delete,upload</a:t>
            </a:r>
            <a:r>
              <a:rPr lang="en-GB" dirty="0" smtClean="0"/>
              <a:t> and download.</a:t>
            </a:r>
          </a:p>
          <a:p>
            <a:pPr eaLnBrk="1" hangingPunct="1"/>
            <a:r>
              <a:rPr lang="en-GB" dirty="0" smtClean="0"/>
              <a:t>Key Admin Operations: </a:t>
            </a:r>
            <a:r>
              <a:rPr lang="en-GB" dirty="0" err="1" smtClean="0"/>
              <a:t>NetFolder</a:t>
            </a:r>
            <a:r>
              <a:rPr lang="en-GB" dirty="0" smtClean="0"/>
              <a:t> Management.</a:t>
            </a:r>
          </a:p>
          <a:p>
            <a:pPr eaLnBrk="1" hangingPunct="1"/>
            <a:r>
              <a:rPr lang="en-GB" dirty="0" smtClean="0"/>
              <a:t>Introducing </a:t>
            </a:r>
            <a:r>
              <a:rPr lang="en-GB" dirty="0" err="1" smtClean="0"/>
              <a:t>pyclient</a:t>
            </a:r>
            <a:r>
              <a:rPr lang="en-GB" dirty="0" smtClean="0"/>
              <a:t>: A portable Filr Client for the Raspberry PI (and other platforms).</a:t>
            </a:r>
          </a:p>
          <a:p>
            <a:pPr eaLnBrk="1" hangingPunct="1"/>
            <a:endParaRPr lang="en-GB" dirty="0" smtClean="0"/>
          </a:p>
          <a:p>
            <a:pPr eaLnBrk="1" hangingPunct="1"/>
            <a:endParaRPr lang="en-GB" dirty="0" smtClean="0"/>
          </a:p>
        </p:txBody>
      </p:sp>
    </p:spTree>
    <p:extLst>
      <p:ext uri="{BB962C8B-B14F-4D97-AF65-F5344CB8AC3E}">
        <p14:creationId xmlns:p14="http://schemas.microsoft.com/office/powerpoint/2010/main" val="324844884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Introducing </a:t>
            </a:r>
            <a:r>
              <a:rPr lang="en-GB" dirty="0" err="1" smtClean="0"/>
              <a:t>PyClient</a:t>
            </a:r>
            <a:endParaRPr lang="en-GB" dirty="0"/>
          </a:p>
        </p:txBody>
      </p:sp>
    </p:spTree>
    <p:extLst>
      <p:ext uri="{BB962C8B-B14F-4D97-AF65-F5344CB8AC3E}">
        <p14:creationId xmlns:p14="http://schemas.microsoft.com/office/powerpoint/2010/main" val="730868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PyClient</a:t>
            </a:r>
            <a:endParaRPr lang="en-GB" dirty="0"/>
          </a:p>
        </p:txBody>
      </p:sp>
      <p:sp>
        <p:nvSpPr>
          <p:cNvPr id="3" name="Content Placeholder 2"/>
          <p:cNvSpPr>
            <a:spLocks noGrp="1"/>
          </p:cNvSpPr>
          <p:nvPr>
            <p:ph idx="1"/>
          </p:nvPr>
        </p:nvSpPr>
        <p:spPr/>
        <p:txBody>
          <a:bodyPr/>
          <a:lstStyle/>
          <a:p>
            <a:r>
              <a:rPr lang="en-GB" dirty="0" smtClean="0"/>
              <a:t>A python based Filr Client that is driven from the command line. This is based on the functionality provided by filr.py.</a:t>
            </a:r>
          </a:p>
          <a:p>
            <a:pPr lvl="1"/>
            <a:r>
              <a:rPr lang="en-GB" dirty="0" smtClean="0"/>
              <a:t>Portability: Has been tested on </a:t>
            </a:r>
            <a:r>
              <a:rPr lang="en-GB" dirty="0" err="1" smtClean="0"/>
              <a:t>SLES,Windows</a:t>
            </a:r>
            <a:r>
              <a:rPr lang="en-GB" dirty="0" smtClean="0"/>
              <a:t> and the Raspberry PI.</a:t>
            </a:r>
            <a:r>
              <a:rPr lang="en-GB" dirty="0"/>
              <a:t> </a:t>
            </a:r>
            <a:r>
              <a:rPr lang="en-GB" dirty="0" smtClean="0"/>
              <a:t>It takes less than an hour to move to a new platform.</a:t>
            </a:r>
          </a:p>
          <a:p>
            <a:pPr lvl="1"/>
            <a:r>
              <a:rPr lang="en-GB" dirty="0" smtClean="0"/>
              <a:t>Gives functionality to non-</a:t>
            </a:r>
            <a:r>
              <a:rPr lang="en-GB" dirty="0" err="1" smtClean="0"/>
              <a:t>filr</a:t>
            </a:r>
            <a:r>
              <a:rPr lang="en-GB" dirty="0" smtClean="0"/>
              <a:t> platforms to submit and share files with Filr.</a:t>
            </a:r>
          </a:p>
          <a:p>
            <a:pPr lvl="1"/>
            <a:r>
              <a:rPr lang="en-GB" dirty="0" smtClean="0"/>
              <a:t>Would allow backend applications to submit their report directly to Filr and to share them with users on the Filr System</a:t>
            </a:r>
          </a:p>
          <a:p>
            <a:pPr lvl="1"/>
            <a:r>
              <a:rPr lang="en-GB" dirty="0" smtClean="0"/>
              <a:t>All commands can be submitted as scripts and be processed by </a:t>
            </a:r>
            <a:r>
              <a:rPr lang="en-GB" dirty="0" err="1" smtClean="0"/>
              <a:t>PyClient</a:t>
            </a:r>
            <a:r>
              <a:rPr lang="en-GB" dirty="0" smtClean="0"/>
              <a:t>..</a:t>
            </a:r>
          </a:p>
        </p:txBody>
      </p:sp>
    </p:spTree>
    <p:extLst>
      <p:ext uri="{BB962C8B-B14F-4D97-AF65-F5344CB8AC3E}">
        <p14:creationId xmlns:p14="http://schemas.microsoft.com/office/powerpoint/2010/main" val="36916949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PyClient</a:t>
            </a:r>
            <a:endParaRPr lang="en-GB" dirty="0"/>
          </a:p>
        </p:txBody>
      </p:sp>
      <p:pic>
        <p:nvPicPr>
          <p:cNvPr id="4" name="Content Placeholder 3"/>
          <p:cNvPicPr>
            <a:picLocks noGrp="1" noChangeAspect="1"/>
          </p:cNvPicPr>
          <p:nvPr>
            <p:ph idx="1"/>
          </p:nvPr>
        </p:nvPicPr>
        <p:blipFill>
          <a:blip r:embed="rId2"/>
          <a:stretch>
            <a:fillRect/>
          </a:stretch>
        </p:blipFill>
        <p:spPr>
          <a:xfrm>
            <a:off x="3229491" y="1244601"/>
            <a:ext cx="5961175" cy="4886325"/>
          </a:xfrm>
          <a:prstGeom prst="rect">
            <a:avLst/>
          </a:prstGeom>
        </p:spPr>
      </p:pic>
    </p:spTree>
    <p:extLst>
      <p:ext uri="{BB962C8B-B14F-4D97-AF65-F5344CB8AC3E}">
        <p14:creationId xmlns:p14="http://schemas.microsoft.com/office/powerpoint/2010/main" val="38731053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Many but not all commands supported</a:t>
            </a:r>
            <a:endParaRPr lang="en-GB" dirty="0"/>
          </a:p>
        </p:txBody>
      </p:sp>
      <p:pic>
        <p:nvPicPr>
          <p:cNvPr id="4" name="Content Placeholder 3"/>
          <p:cNvPicPr>
            <a:picLocks noGrp="1" noChangeAspect="1"/>
          </p:cNvPicPr>
          <p:nvPr>
            <p:ph idx="1"/>
          </p:nvPr>
        </p:nvPicPr>
        <p:blipFill>
          <a:blip r:embed="rId2"/>
          <a:stretch>
            <a:fillRect/>
          </a:stretch>
        </p:blipFill>
        <p:spPr>
          <a:xfrm>
            <a:off x="3128907" y="1450976"/>
            <a:ext cx="5961175" cy="4886325"/>
          </a:xfrm>
          <a:prstGeom prst="rect">
            <a:avLst/>
          </a:prstGeom>
        </p:spPr>
      </p:pic>
    </p:spTree>
    <p:extLst>
      <p:ext uri="{BB962C8B-B14F-4D97-AF65-F5344CB8AC3E}">
        <p14:creationId xmlns:p14="http://schemas.microsoft.com/office/powerpoint/2010/main" val="41059829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a:t>
            </a:r>
            <a:endParaRPr lang="en-GB" dirty="0"/>
          </a:p>
        </p:txBody>
      </p:sp>
    </p:spTree>
    <p:extLst>
      <p:ext uri="{BB962C8B-B14F-4D97-AF65-F5344CB8AC3E}">
        <p14:creationId xmlns:p14="http://schemas.microsoft.com/office/powerpoint/2010/main" val="32905910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a:t>
            </a:r>
            <a:endParaRPr lang="en-GB" dirty="0"/>
          </a:p>
        </p:txBody>
      </p:sp>
      <p:sp>
        <p:nvSpPr>
          <p:cNvPr id="3" name="Content Placeholder 2"/>
          <p:cNvSpPr>
            <a:spLocks noGrp="1"/>
          </p:cNvSpPr>
          <p:nvPr>
            <p:ph idx="1"/>
          </p:nvPr>
        </p:nvSpPr>
        <p:spPr/>
        <p:txBody>
          <a:bodyPr/>
          <a:lstStyle/>
          <a:p>
            <a:r>
              <a:rPr lang="en-GB" dirty="0" smtClean="0"/>
              <a:t>Python is portable</a:t>
            </a:r>
          </a:p>
          <a:p>
            <a:pPr lvl="1"/>
            <a:r>
              <a:rPr lang="en-GB" dirty="0" smtClean="0"/>
              <a:t>Multiple platforms can be supported</a:t>
            </a:r>
          </a:p>
          <a:p>
            <a:pPr lvl="1"/>
            <a:r>
              <a:rPr lang="en-GB" dirty="0" smtClean="0"/>
              <a:t>The Internet of Thing gains a method to read and write files to </a:t>
            </a:r>
            <a:r>
              <a:rPr lang="en-GB" dirty="0" err="1" smtClean="0"/>
              <a:t>filr</a:t>
            </a:r>
            <a:endParaRPr lang="en-GB" dirty="0" smtClean="0"/>
          </a:p>
          <a:p>
            <a:pPr lvl="1"/>
            <a:r>
              <a:rPr lang="en-GB" dirty="0" smtClean="0"/>
              <a:t>Give a means to make Filr more retentive to a customer</a:t>
            </a:r>
          </a:p>
          <a:p>
            <a:pPr lvl="1"/>
            <a:r>
              <a:rPr lang="en-GB" dirty="0" smtClean="0"/>
              <a:t>Gives a layer of insulation from the </a:t>
            </a:r>
            <a:r>
              <a:rPr lang="en-GB" dirty="0" err="1" smtClean="0"/>
              <a:t>api</a:t>
            </a:r>
            <a:r>
              <a:rPr lang="en-GB" dirty="0" smtClean="0"/>
              <a:t>. So changes to the </a:t>
            </a:r>
            <a:r>
              <a:rPr lang="en-GB" dirty="0" err="1" smtClean="0"/>
              <a:t>api</a:t>
            </a:r>
            <a:r>
              <a:rPr lang="en-GB" dirty="0" smtClean="0"/>
              <a:t> just mean the library being rewritten not the app.</a:t>
            </a:r>
            <a:endParaRPr lang="en-GB" dirty="0"/>
          </a:p>
        </p:txBody>
      </p:sp>
    </p:spTree>
    <p:extLst>
      <p:ext uri="{BB962C8B-B14F-4D97-AF65-F5344CB8AC3E}">
        <p14:creationId xmlns:p14="http://schemas.microsoft.com/office/powerpoint/2010/main" val="17878505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the Library On Other Linux Platforms</a:t>
            </a:r>
            <a:endParaRPr lang="en-GB" dirty="0"/>
          </a:p>
        </p:txBody>
      </p:sp>
      <p:pic>
        <p:nvPicPr>
          <p:cNvPr id="4" name="Content Placeholder 3"/>
          <p:cNvPicPr>
            <a:picLocks noGrp="1" noChangeAspect="1"/>
          </p:cNvPicPr>
          <p:nvPr>
            <p:ph idx="1"/>
          </p:nvPr>
        </p:nvPicPr>
        <p:blipFill>
          <a:blip r:embed="rId2"/>
          <a:stretch>
            <a:fillRect/>
          </a:stretch>
        </p:blipFill>
        <p:spPr>
          <a:xfrm>
            <a:off x="2062610" y="1450975"/>
            <a:ext cx="8101706" cy="4886325"/>
          </a:xfrm>
          <a:prstGeom prst="rect">
            <a:avLst/>
          </a:prstGeom>
        </p:spPr>
      </p:pic>
    </p:spTree>
    <p:extLst>
      <p:ext uri="{BB962C8B-B14F-4D97-AF65-F5344CB8AC3E}">
        <p14:creationId xmlns:p14="http://schemas.microsoft.com/office/powerpoint/2010/main" val="6305903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Future Developments</a:t>
            </a:r>
            <a:endParaRPr lang="en-GB" dirty="0"/>
          </a:p>
        </p:txBody>
      </p:sp>
      <p:sp>
        <p:nvSpPr>
          <p:cNvPr id="3" name="Content Placeholder 2"/>
          <p:cNvSpPr>
            <a:spLocks noGrp="1"/>
          </p:cNvSpPr>
          <p:nvPr>
            <p:ph idx="1"/>
          </p:nvPr>
        </p:nvSpPr>
        <p:spPr/>
        <p:txBody>
          <a:bodyPr/>
          <a:lstStyle/>
          <a:p>
            <a:r>
              <a:rPr lang="en-GB" dirty="0" smtClean="0"/>
              <a:t>Biggest single issue with Filr over OneDrive</a:t>
            </a:r>
          </a:p>
          <a:p>
            <a:pPr lvl="1"/>
            <a:r>
              <a:rPr lang="en-GB" dirty="0" smtClean="0"/>
              <a:t>Filr is not installed by default on Windows </a:t>
            </a:r>
          </a:p>
          <a:p>
            <a:r>
              <a:rPr lang="en-GB" dirty="0" smtClean="0"/>
              <a:t>Filr Protocol Gateway</a:t>
            </a:r>
          </a:p>
          <a:p>
            <a:pPr lvl="1"/>
            <a:r>
              <a:rPr lang="en-GB" dirty="0" smtClean="0"/>
              <a:t>A method to abstract </a:t>
            </a:r>
            <a:r>
              <a:rPr lang="en-GB" dirty="0" err="1" smtClean="0"/>
              <a:t>filr</a:t>
            </a:r>
            <a:r>
              <a:rPr lang="en-GB" dirty="0" smtClean="0"/>
              <a:t> with another protocol</a:t>
            </a:r>
          </a:p>
          <a:p>
            <a:pPr lvl="2"/>
            <a:r>
              <a:rPr lang="en-GB" dirty="0" smtClean="0"/>
              <a:t>SSHD – Allow native putty access to Filr.</a:t>
            </a:r>
          </a:p>
          <a:p>
            <a:pPr lvl="2"/>
            <a:r>
              <a:rPr lang="en-GB" dirty="0" smtClean="0"/>
              <a:t>IMAP – Any email client becomes a Filr client</a:t>
            </a:r>
          </a:p>
          <a:p>
            <a:pPr marL="627063" lvl="2" indent="0">
              <a:buNone/>
            </a:pPr>
            <a:r>
              <a:rPr lang="en-GB" dirty="0" smtClean="0"/>
              <a:t>Simple example. Nothing to do with engineering so far ….</a:t>
            </a:r>
          </a:p>
          <a:p>
            <a:pPr marL="627063" lvl="2" indent="0">
              <a:buNone/>
            </a:pPr>
            <a:endParaRPr lang="en-GB" dirty="0"/>
          </a:p>
        </p:txBody>
      </p:sp>
    </p:spTree>
    <p:extLst>
      <p:ext uri="{BB962C8B-B14F-4D97-AF65-F5344CB8AC3E}">
        <p14:creationId xmlns:p14="http://schemas.microsoft.com/office/powerpoint/2010/main" val="8521049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Future Developments – </a:t>
            </a:r>
            <a:r>
              <a:rPr lang="en-GB" dirty="0" err="1" smtClean="0"/>
              <a:t>Pyclient</a:t>
            </a:r>
            <a:endParaRPr lang="en-GB" dirty="0"/>
          </a:p>
        </p:txBody>
      </p:sp>
      <p:sp>
        <p:nvSpPr>
          <p:cNvPr id="3" name="Content Placeholder 2"/>
          <p:cNvSpPr>
            <a:spLocks noGrp="1"/>
          </p:cNvSpPr>
          <p:nvPr>
            <p:ph idx="1"/>
          </p:nvPr>
        </p:nvSpPr>
        <p:spPr/>
        <p:txBody>
          <a:bodyPr/>
          <a:lstStyle/>
          <a:p>
            <a:r>
              <a:rPr lang="en-GB" dirty="0" smtClean="0"/>
              <a:t>Admin automation tool</a:t>
            </a:r>
          </a:p>
          <a:p>
            <a:r>
              <a:rPr lang="en-GB" dirty="0" smtClean="0"/>
              <a:t>Ability to import and export </a:t>
            </a:r>
            <a:r>
              <a:rPr lang="en-GB" dirty="0" err="1" smtClean="0"/>
              <a:t>nf</a:t>
            </a:r>
            <a:r>
              <a:rPr lang="en-GB" dirty="0" smtClean="0"/>
              <a:t> and </a:t>
            </a:r>
            <a:r>
              <a:rPr lang="en-GB" dirty="0" err="1" smtClean="0"/>
              <a:t>netfolders</a:t>
            </a:r>
            <a:endParaRPr lang="en-GB" dirty="0" smtClean="0"/>
          </a:p>
          <a:p>
            <a:r>
              <a:rPr lang="en-GB" dirty="0" smtClean="0"/>
              <a:t>Ability to </a:t>
            </a:r>
            <a:r>
              <a:rPr lang="en-GB" dirty="0" err="1" smtClean="0"/>
              <a:t>cron</a:t>
            </a:r>
            <a:r>
              <a:rPr lang="en-GB" dirty="0" smtClean="0"/>
              <a:t> reports that can run and produce pdf files.</a:t>
            </a:r>
            <a:endParaRPr lang="en-GB" dirty="0"/>
          </a:p>
        </p:txBody>
      </p:sp>
    </p:spTree>
    <p:extLst>
      <p:ext uri="{BB962C8B-B14F-4D97-AF65-F5344CB8AC3E}">
        <p14:creationId xmlns:p14="http://schemas.microsoft.com/office/powerpoint/2010/main" val="7930553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 This Useful ?</a:t>
            </a:r>
            <a:endParaRPr lang="en-GB" dirty="0"/>
          </a:p>
        </p:txBody>
      </p:sp>
      <p:sp>
        <p:nvSpPr>
          <p:cNvPr id="3" name="Content Placeholder 2"/>
          <p:cNvSpPr>
            <a:spLocks noGrp="1"/>
          </p:cNvSpPr>
          <p:nvPr>
            <p:ph idx="1"/>
          </p:nvPr>
        </p:nvSpPr>
        <p:spPr/>
        <p:txBody>
          <a:bodyPr/>
          <a:lstStyle/>
          <a:p>
            <a:r>
              <a:rPr lang="en-GB" dirty="0" smtClean="0"/>
              <a:t>What would you like to see</a:t>
            </a:r>
          </a:p>
          <a:p>
            <a:pPr lvl="1"/>
            <a:r>
              <a:rPr lang="en-GB" dirty="0" smtClean="0"/>
              <a:t>The python helper library is not part of the product</a:t>
            </a:r>
          </a:p>
          <a:p>
            <a:pPr lvl="2"/>
            <a:r>
              <a:rPr lang="en-GB" dirty="0" smtClean="0"/>
              <a:t>Does it need to be ?</a:t>
            </a:r>
          </a:p>
          <a:p>
            <a:pPr lvl="2"/>
            <a:r>
              <a:rPr lang="en-GB" dirty="0" smtClean="0"/>
              <a:t>How can it be distributed or supported ?</a:t>
            </a:r>
          </a:p>
          <a:p>
            <a:pPr lvl="2"/>
            <a:r>
              <a:rPr lang="en-GB" dirty="0" smtClean="0"/>
              <a:t>Any additional functions to include.</a:t>
            </a:r>
          </a:p>
          <a:p>
            <a:pPr lvl="2"/>
            <a:r>
              <a:rPr lang="en-GB" dirty="0" smtClean="0"/>
              <a:t>Would there be any interest in </a:t>
            </a:r>
            <a:r>
              <a:rPr lang="en-GB" dirty="0" err="1" smtClean="0"/>
              <a:t>PyClient</a:t>
            </a:r>
            <a:r>
              <a:rPr lang="en-GB" dirty="0" smtClean="0"/>
              <a:t> as a separate executable with the library embedded. Python supports compiling as an .exe for windows.</a:t>
            </a:r>
          </a:p>
          <a:p>
            <a:pPr lvl="1"/>
            <a:r>
              <a:rPr lang="en-GB" dirty="0" smtClean="0"/>
              <a:t>Now is the time to ask any other questions ?</a:t>
            </a:r>
            <a:endParaRPr lang="en-GB" dirty="0"/>
          </a:p>
        </p:txBody>
      </p:sp>
    </p:spTree>
    <p:extLst>
      <p:ext uri="{BB962C8B-B14F-4D97-AF65-F5344CB8AC3E}">
        <p14:creationId xmlns:p14="http://schemas.microsoft.com/office/powerpoint/2010/main" val="41115062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700" y="740713"/>
            <a:ext cx="10972800" cy="868958"/>
          </a:xfrm>
        </p:spPr>
        <p:txBody>
          <a:bodyPr/>
          <a:lstStyle/>
          <a:p>
            <a:r>
              <a:rPr lang="en-GB" dirty="0" smtClean="0"/>
              <a:t>The Virtual Machines</a:t>
            </a:r>
            <a:endParaRPr lang="en-GB" dirty="0"/>
          </a:p>
        </p:txBody>
      </p:sp>
      <p:sp>
        <p:nvSpPr>
          <p:cNvPr id="3" name="Content Placeholder 2"/>
          <p:cNvSpPr>
            <a:spLocks noGrp="1"/>
          </p:cNvSpPr>
          <p:nvPr>
            <p:ph idx="1"/>
          </p:nvPr>
        </p:nvSpPr>
        <p:spPr/>
        <p:txBody>
          <a:bodyPr/>
          <a:lstStyle/>
          <a:p>
            <a:r>
              <a:rPr lang="en-GB" dirty="0" smtClean="0"/>
              <a:t>OES11FMS.utopia.novell.com (172.17.2.180)</a:t>
            </a:r>
          </a:p>
          <a:p>
            <a:pPr lvl="1"/>
            <a:r>
              <a:rPr lang="en-GB" dirty="0" smtClean="0"/>
              <a:t>OES </a:t>
            </a:r>
            <a:r>
              <a:rPr lang="en-GB" dirty="0" err="1" smtClean="0"/>
              <a:t>Server,DNS</a:t>
            </a:r>
            <a:r>
              <a:rPr lang="en-GB" dirty="0" smtClean="0"/>
              <a:t>, LDAP. Admin is </a:t>
            </a:r>
            <a:r>
              <a:rPr lang="en-GB" dirty="0" err="1" smtClean="0"/>
              <a:t>cn</a:t>
            </a:r>
            <a:r>
              <a:rPr lang="en-GB" dirty="0" smtClean="0"/>
              <a:t>=</a:t>
            </a:r>
            <a:r>
              <a:rPr lang="en-GB" dirty="0" err="1" smtClean="0"/>
              <a:t>admin,o</a:t>
            </a:r>
            <a:r>
              <a:rPr lang="en-GB" dirty="0" smtClean="0"/>
              <a:t>=</a:t>
            </a:r>
            <a:r>
              <a:rPr lang="en-GB" dirty="0" err="1" smtClean="0"/>
              <a:t>system,pw</a:t>
            </a:r>
            <a:r>
              <a:rPr lang="en-GB" dirty="0" smtClean="0"/>
              <a:t>=n0v3ll</a:t>
            </a:r>
          </a:p>
          <a:p>
            <a:r>
              <a:rPr lang="en-GB" dirty="0" smtClean="0"/>
              <a:t>FILRUTP.utopia.novell.com	(172.17.2.79) admin,n0v3ll</a:t>
            </a:r>
          </a:p>
          <a:p>
            <a:r>
              <a:rPr lang="en-GB" dirty="0" smtClean="0"/>
              <a:t>WIN7 Desktop (DHCP) admin,n0v3ll</a:t>
            </a:r>
          </a:p>
        </p:txBody>
      </p:sp>
    </p:spTree>
    <p:extLst>
      <p:ext uri="{BB962C8B-B14F-4D97-AF65-F5344CB8AC3E}">
        <p14:creationId xmlns:p14="http://schemas.microsoft.com/office/powerpoint/2010/main" val="15983508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Anything else you would like to see ?</a:t>
            </a:r>
            <a:endParaRPr lang="sv-SE" dirty="0"/>
          </a:p>
        </p:txBody>
      </p:sp>
      <p:pic>
        <p:nvPicPr>
          <p:cNvPr id="1026" name="Picture 2" descr="Four Steps on the Road to Success  | One Hour Transl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0069" y="1453932"/>
            <a:ext cx="8631862" cy="444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8692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828800" y="5827712"/>
            <a:ext cx="8534400" cy="728479"/>
          </a:xfrm>
        </p:spPr>
        <p:txBody>
          <a:bodyPr>
            <a:normAutofit fontScale="47500" lnSpcReduction="20000"/>
          </a:bodyPr>
          <a:lstStyle/>
          <a:p>
            <a:r>
              <a:rPr lang="en-GB" sz="4000" dirty="0"/>
              <a:t>David Shepherd</a:t>
            </a:r>
          </a:p>
          <a:p>
            <a:r>
              <a:rPr lang="en-GB" sz="4000" dirty="0" smtClean="0"/>
              <a:t>3/04/2016</a:t>
            </a:r>
            <a:endParaRPr lang="en-GB" sz="4000" dirty="0"/>
          </a:p>
          <a:p>
            <a:endParaRPr lang="en-GB" dirty="0"/>
          </a:p>
        </p:txBody>
      </p:sp>
      <p:sp>
        <p:nvSpPr>
          <p:cNvPr id="3" name="Title 2"/>
          <p:cNvSpPr>
            <a:spLocks noGrp="1"/>
          </p:cNvSpPr>
          <p:nvPr>
            <p:ph type="title"/>
          </p:nvPr>
        </p:nvSpPr>
        <p:spPr/>
        <p:txBody>
          <a:bodyPr/>
          <a:lstStyle/>
          <a:p>
            <a:r>
              <a:rPr lang="en-GB" dirty="0" smtClean="0"/>
              <a:t>Many thanks for listening</a:t>
            </a:r>
            <a:endParaRPr lang="en-GB" dirty="0"/>
          </a:p>
        </p:txBody>
      </p:sp>
    </p:spTree>
    <p:extLst>
      <p:ext uri="{BB962C8B-B14F-4D97-AF65-F5344CB8AC3E}">
        <p14:creationId xmlns:p14="http://schemas.microsoft.com/office/powerpoint/2010/main" val="1794796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ChangeArrowheads="1"/>
          </p:cNvSpPr>
          <p:nvPr>
            <p:ph type="title" idx="4294967295"/>
          </p:nvPr>
        </p:nvSpPr>
        <p:spPr>
          <a:xfrm>
            <a:off x="1852613" y="2712593"/>
            <a:ext cx="8229600" cy="1144588"/>
          </a:xfrm>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dirty="0" smtClean="0"/>
              <a:t>What is REST?</a:t>
            </a:r>
          </a:p>
        </p:txBody>
      </p:sp>
    </p:spTree>
    <p:extLst>
      <p:ext uri="{BB962C8B-B14F-4D97-AF65-F5344CB8AC3E}">
        <p14:creationId xmlns:p14="http://schemas.microsoft.com/office/powerpoint/2010/main" val="98282322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REST ?</a:t>
            </a:r>
            <a:endParaRPr lang="en-GB" dirty="0"/>
          </a:p>
        </p:txBody>
      </p:sp>
      <p:sp>
        <p:nvSpPr>
          <p:cNvPr id="3" name="Content Placeholder 2"/>
          <p:cNvSpPr>
            <a:spLocks noGrp="1"/>
          </p:cNvSpPr>
          <p:nvPr>
            <p:ph idx="1"/>
          </p:nvPr>
        </p:nvSpPr>
        <p:spPr/>
        <p:txBody>
          <a:bodyPr/>
          <a:lstStyle/>
          <a:p>
            <a:r>
              <a:rPr lang="en-GB" b="1" dirty="0"/>
              <a:t>Representational state transfer</a:t>
            </a:r>
            <a:r>
              <a:rPr lang="en-GB" dirty="0"/>
              <a:t> (</a:t>
            </a:r>
            <a:r>
              <a:rPr lang="en-GB" b="1" dirty="0"/>
              <a:t>REST</a:t>
            </a:r>
            <a:r>
              <a:rPr lang="en-GB" dirty="0"/>
              <a:t>) is an abstraction of the architecture of the </a:t>
            </a:r>
            <a:r>
              <a:rPr lang="en-GB" dirty="0">
                <a:hlinkClick r:id="rId2" tooltip="World Wide Web"/>
              </a:rPr>
              <a:t>World Wide Web</a:t>
            </a:r>
            <a:r>
              <a:rPr lang="en-GB" dirty="0"/>
              <a:t>; more precisely, REST is an architectural style consisting of a coordinated set of architectural constraints applied to components, connectors, and data elements, within a distributed </a:t>
            </a:r>
            <a:r>
              <a:rPr lang="en-GB" dirty="0">
                <a:hlinkClick r:id="rId3" tooltip="Hypermedia"/>
              </a:rPr>
              <a:t>hypermedia</a:t>
            </a:r>
            <a:r>
              <a:rPr lang="en-GB" dirty="0"/>
              <a:t> system. REST ignores the details of component implementation and protocol syntax in order to focus on the roles of components, the constraints upon their interaction with other components, and their interpretation of significant data </a:t>
            </a:r>
            <a:r>
              <a:rPr lang="en-GB" dirty="0" smtClean="0"/>
              <a:t>elements. </a:t>
            </a:r>
            <a:r>
              <a:rPr lang="en-GB" b="1" dirty="0" smtClean="0"/>
              <a:t>(Wikipedia 29/09/2014)</a:t>
            </a:r>
            <a:endParaRPr lang="en-GB" b="1" dirty="0"/>
          </a:p>
        </p:txBody>
      </p:sp>
    </p:spTree>
    <p:extLst>
      <p:ext uri="{BB962C8B-B14F-4D97-AF65-F5344CB8AC3E}">
        <p14:creationId xmlns:p14="http://schemas.microsoft.com/office/powerpoint/2010/main" val="4792767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And that roughly translates to…</a:t>
            </a:r>
            <a:endParaRPr lang="en-GB" dirty="0"/>
          </a:p>
        </p:txBody>
      </p:sp>
      <p:sp>
        <p:nvSpPr>
          <p:cNvPr id="3" name="Content Placeholder 2"/>
          <p:cNvSpPr>
            <a:spLocks noGrp="1"/>
          </p:cNvSpPr>
          <p:nvPr>
            <p:ph idx="1"/>
          </p:nvPr>
        </p:nvSpPr>
        <p:spPr/>
        <p:txBody>
          <a:bodyPr/>
          <a:lstStyle/>
          <a:p>
            <a:r>
              <a:rPr lang="en-GB" dirty="0" smtClean="0"/>
              <a:t>REST is based around HTTP operations and URLs:</a:t>
            </a:r>
          </a:p>
          <a:p>
            <a:pPr lvl="1"/>
            <a:r>
              <a:rPr lang="en-GB" dirty="0" smtClean="0"/>
              <a:t>Post : Submits information to the API</a:t>
            </a:r>
          </a:p>
          <a:p>
            <a:pPr lvl="1"/>
            <a:r>
              <a:rPr lang="en-GB" dirty="0" smtClean="0"/>
              <a:t>Get: Retrieves Information from the API</a:t>
            </a:r>
          </a:p>
          <a:p>
            <a:pPr lvl="1"/>
            <a:r>
              <a:rPr lang="en-GB" dirty="0" smtClean="0"/>
              <a:t>Delete: Remove information from the API</a:t>
            </a:r>
          </a:p>
          <a:p>
            <a:r>
              <a:rPr lang="en-GB" dirty="0" smtClean="0"/>
              <a:t>REST is a mechanism for interacting with an applications API.</a:t>
            </a:r>
          </a:p>
          <a:p>
            <a:pPr lvl="1"/>
            <a:r>
              <a:rPr lang="en-GB" dirty="0" smtClean="0"/>
              <a:t>REST is application agnostic</a:t>
            </a:r>
          </a:p>
          <a:p>
            <a:pPr lvl="1"/>
            <a:r>
              <a:rPr lang="en-GB" dirty="0" smtClean="0"/>
              <a:t>Each application can use rest as a presentation layer for its API.</a:t>
            </a:r>
          </a:p>
          <a:p>
            <a:pPr lvl="1"/>
            <a:r>
              <a:rPr lang="en-GB" dirty="0" smtClean="0"/>
              <a:t>REST is language agnostic</a:t>
            </a:r>
          </a:p>
          <a:p>
            <a:pPr lvl="2"/>
            <a:r>
              <a:rPr lang="en-GB" dirty="0" smtClean="0"/>
              <a:t>Many languages  and commands can interact with applications that implement a REST API including Python, Perl, Ruby, </a:t>
            </a:r>
            <a:r>
              <a:rPr lang="en-GB" dirty="0" err="1" smtClean="0"/>
              <a:t>Bash,Curl</a:t>
            </a:r>
            <a:r>
              <a:rPr lang="en-GB" dirty="0" smtClean="0"/>
              <a:t> etc.</a:t>
            </a:r>
            <a:endParaRPr lang="en-GB" dirty="0"/>
          </a:p>
        </p:txBody>
      </p:sp>
    </p:spTree>
    <p:extLst>
      <p:ext uri="{BB962C8B-B14F-4D97-AF65-F5344CB8AC3E}">
        <p14:creationId xmlns:p14="http://schemas.microsoft.com/office/powerpoint/2010/main" val="18919215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Filr and the REST API</a:t>
            </a:r>
            <a:endParaRPr lang="en-GB" dirty="0"/>
          </a:p>
        </p:txBody>
      </p:sp>
    </p:spTree>
    <p:extLst>
      <p:ext uri="{BB962C8B-B14F-4D97-AF65-F5344CB8AC3E}">
        <p14:creationId xmlns:p14="http://schemas.microsoft.com/office/powerpoint/2010/main" val="39247961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Filr and the REST API</a:t>
            </a:r>
            <a:endParaRPr lang="en-GB" dirty="0"/>
          </a:p>
        </p:txBody>
      </p:sp>
      <p:sp>
        <p:nvSpPr>
          <p:cNvPr id="3" name="Content Placeholder 2"/>
          <p:cNvSpPr>
            <a:spLocks noGrp="1"/>
          </p:cNvSpPr>
          <p:nvPr>
            <p:ph idx="1"/>
          </p:nvPr>
        </p:nvSpPr>
        <p:spPr/>
        <p:txBody>
          <a:bodyPr/>
          <a:lstStyle/>
          <a:p>
            <a:r>
              <a:rPr lang="en-GB" dirty="0" smtClean="0"/>
              <a:t>All key Filr functionality is presented as extensions to the following URL: </a:t>
            </a:r>
            <a:r>
              <a:rPr lang="en-GB" dirty="0" smtClean="0">
                <a:hlinkClick r:id="rId2"/>
              </a:rPr>
              <a:t>https://filr.xx.xx/rest</a:t>
            </a:r>
            <a:endParaRPr lang="en-GB" dirty="0" smtClean="0"/>
          </a:p>
          <a:p>
            <a:r>
              <a:rPr lang="en-GB" dirty="0" smtClean="0"/>
              <a:t>All files, folders, and users in Filr have an id number.</a:t>
            </a:r>
          </a:p>
          <a:p>
            <a:r>
              <a:rPr lang="en-GB" dirty="0" smtClean="0"/>
              <a:t>By issuing http requests data can be submitted to </a:t>
            </a:r>
            <a:r>
              <a:rPr lang="en-GB" dirty="0" err="1" smtClean="0"/>
              <a:t>filr</a:t>
            </a:r>
            <a:r>
              <a:rPr lang="en-GB" dirty="0" smtClean="0"/>
              <a:t> and also data can be retrieved.</a:t>
            </a:r>
          </a:p>
          <a:p>
            <a:r>
              <a:rPr lang="en-GB" dirty="0" smtClean="0"/>
              <a:t>Admin operations such as the creation of </a:t>
            </a:r>
            <a:r>
              <a:rPr lang="en-GB" dirty="0" err="1" smtClean="0"/>
              <a:t>netfolders</a:t>
            </a:r>
            <a:r>
              <a:rPr lang="en-GB" dirty="0" smtClean="0"/>
              <a:t> and </a:t>
            </a:r>
            <a:r>
              <a:rPr lang="en-GB" dirty="0" err="1" smtClean="0"/>
              <a:t>netfolder</a:t>
            </a:r>
            <a:r>
              <a:rPr lang="en-GB" dirty="0" smtClean="0"/>
              <a:t> servers can be automated.</a:t>
            </a:r>
          </a:p>
          <a:p>
            <a:endParaRPr lang="en-GB" dirty="0"/>
          </a:p>
        </p:txBody>
      </p:sp>
    </p:spTree>
    <p:extLst>
      <p:ext uri="{BB962C8B-B14F-4D97-AF65-F5344CB8AC3E}">
        <p14:creationId xmlns:p14="http://schemas.microsoft.com/office/powerpoint/2010/main" val="1952150878"/>
      </p:ext>
    </p:extLst>
  </p:cSld>
  <p:clrMapOvr>
    <a:masterClrMapping/>
  </p:clrMapOvr>
  <p:timing>
    <p:tnLst>
      <p:par>
        <p:cTn id="1" dur="indefinite" restart="never" nodeType="tmRoot"/>
      </p:par>
    </p:tnLst>
  </p:timing>
</p:sld>
</file>

<file path=ppt/theme/theme1.xml><?xml version="1.0" encoding="utf-8"?>
<a:theme xmlns:a="http://schemas.openxmlformats.org/drawingml/2006/main" name="Micro Focus Corporate Presentation Template 2013_Light">
  <a:themeElements>
    <a:clrScheme name="Micro Focus">
      <a:dk1>
        <a:srgbClr val="003768"/>
      </a:dk1>
      <a:lt1>
        <a:srgbClr val="FFFFFF"/>
      </a:lt1>
      <a:dk2>
        <a:srgbClr val="000000"/>
      </a:dk2>
      <a:lt2>
        <a:srgbClr val="E6E6E6"/>
      </a:lt2>
      <a:accent1>
        <a:srgbClr val="939393"/>
      </a:accent1>
      <a:accent2>
        <a:srgbClr val="585858"/>
      </a:accent2>
      <a:accent3>
        <a:srgbClr val="7D4199"/>
      </a:accent3>
      <a:accent4>
        <a:srgbClr val="C1D82F"/>
      </a:accent4>
      <a:accent5>
        <a:srgbClr val="F8981D"/>
      </a:accent5>
      <a:accent6>
        <a:srgbClr val="B4D5F0"/>
      </a:accent6>
      <a:hlink>
        <a:srgbClr val="009DDC"/>
      </a:hlink>
      <a:folHlink>
        <a:srgbClr val="EF3E4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cap="rnd">
          <a:solidFill>
            <a:schemeClr val="bg1">
              <a:lumMod val="7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724517B7AB06045951371457F81FC20" ma:contentTypeVersion="1" ma:contentTypeDescription="Create a new document." ma:contentTypeScope="" ma:versionID="560d99ebf5751dcb3b07eb2cb960f073">
  <xsd:schema xmlns:xsd="http://www.w3.org/2001/XMLSchema" xmlns:xs="http://www.w3.org/2001/XMLSchema" xmlns:p="http://schemas.microsoft.com/office/2006/metadata/properties" xmlns:ns1="http://schemas.microsoft.com/sharepoint/v3" targetNamespace="http://schemas.microsoft.com/office/2006/metadata/properties" ma:root="true" ma:fieldsID="6f9746fe128b0ca74698fd9d7c13d39e"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B2E592-DED4-47FC-ABDB-64C379ADE764}">
  <ds:schemaRefs>
    <ds:schemaRef ds:uri="http://schemas.microsoft.com/sharepoint/v3/contenttype/forms"/>
  </ds:schemaRefs>
</ds:datastoreItem>
</file>

<file path=customXml/itemProps2.xml><?xml version="1.0" encoding="utf-8"?>
<ds:datastoreItem xmlns:ds="http://schemas.openxmlformats.org/officeDocument/2006/customXml" ds:itemID="{956C0635-0877-40FE-B096-A23EB9EDAEA5}">
  <ds:schemaRefs>
    <ds:schemaRef ds:uri="http://schemas.microsoft.com/sharepoint/v3"/>
    <ds:schemaRef ds:uri="http://schemas.openxmlformats.org/package/2006/metadata/core-properties"/>
    <ds:schemaRef ds:uri="http://www.w3.org/XML/1998/namespace"/>
    <ds:schemaRef ds:uri="http://schemas.microsoft.com/office/2006/metadata/properties"/>
    <ds:schemaRef ds:uri="http://schemas.microsoft.com/office/infopath/2007/PartnerControls"/>
    <ds:schemaRef ds:uri="http://purl.org/dc/dcmitype/"/>
    <ds:schemaRef ds:uri="http://schemas.microsoft.com/office/2006/documentManagement/types"/>
    <ds:schemaRef ds:uri="http://purl.org/dc/terms/"/>
    <ds:schemaRef ds:uri="http://purl.org/dc/elements/1.1/"/>
  </ds:schemaRefs>
</ds:datastoreItem>
</file>

<file path=customXml/itemProps3.xml><?xml version="1.0" encoding="utf-8"?>
<ds:datastoreItem xmlns:ds="http://schemas.openxmlformats.org/officeDocument/2006/customXml" ds:itemID="{6607A059-68F0-453D-B128-529450B15B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 Focus Corporate Presentation Template 4-3_Light</Template>
  <TotalTime>777</TotalTime>
  <Words>1814</Words>
  <Application>Microsoft Office PowerPoint</Application>
  <PresentationFormat>Widescreen</PresentationFormat>
  <Paragraphs>212</Paragraphs>
  <Slides>41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Lucida Sans Unicode</vt:lpstr>
      <vt:lpstr>Times New Roman</vt:lpstr>
      <vt:lpstr>Verdana</vt:lpstr>
      <vt:lpstr>Micro Focus Corporate Presentation Template 2013_Light</vt:lpstr>
      <vt:lpstr>Hacking Filr 2 with Python and the REST API</vt:lpstr>
      <vt:lpstr>Hacking Filr 2</vt:lpstr>
      <vt:lpstr>Agenda</vt:lpstr>
      <vt:lpstr>The Virtual Machines</vt:lpstr>
      <vt:lpstr>What is REST?</vt:lpstr>
      <vt:lpstr>What is REST ?</vt:lpstr>
      <vt:lpstr>And that roughly translates to…</vt:lpstr>
      <vt:lpstr>Filr and the REST API</vt:lpstr>
      <vt:lpstr>Filr and the REST API</vt:lpstr>
      <vt:lpstr>Filr and the REST api…</vt:lpstr>
      <vt:lpstr>A Simple Example</vt:lpstr>
      <vt:lpstr>REST Challenges</vt:lpstr>
      <vt:lpstr>Filr.py helper library dependencies</vt:lpstr>
      <vt:lpstr>A Simple Python Example (User.py) </vt:lpstr>
      <vt:lpstr>Demonstration</vt:lpstr>
      <vt:lpstr>Explanation</vt:lpstr>
      <vt:lpstr>Uploading a File to Filr Over REST</vt:lpstr>
      <vt:lpstr>How to find the folderid ?</vt:lpstr>
      <vt:lpstr>Uploading a File with REST and filr.py</vt:lpstr>
      <vt:lpstr>Explanation of the code</vt:lpstr>
      <vt:lpstr>Creation of Netfolder Servers and Netfolders Over Rest</vt:lpstr>
      <vt:lpstr>Creation of Netfolders, and Netfolder Servers</vt:lpstr>
      <vt:lpstr>Demonstration</vt:lpstr>
      <vt:lpstr>Explanation of the Code</vt:lpstr>
      <vt:lpstr>Summary</vt:lpstr>
      <vt:lpstr>The REST API and Search</vt:lpstr>
      <vt:lpstr>Database Backup from the Command-line (MYSQL)</vt:lpstr>
      <vt:lpstr>Database Backup</vt:lpstr>
      <vt:lpstr>Filr and the REST api</vt:lpstr>
      <vt:lpstr>Introducing PyClient</vt:lpstr>
      <vt:lpstr>PyClient</vt:lpstr>
      <vt:lpstr>PyClient</vt:lpstr>
      <vt:lpstr>Many but not all commands supported</vt:lpstr>
      <vt:lpstr>Demonstration</vt:lpstr>
      <vt:lpstr>Why ?</vt:lpstr>
      <vt:lpstr>Using the Library On Other Linux Platforms</vt:lpstr>
      <vt:lpstr>Future Developments</vt:lpstr>
      <vt:lpstr>Future Developments – Pyclient</vt:lpstr>
      <vt:lpstr>Is This Useful ?</vt:lpstr>
      <vt:lpstr>Anything else you would like to see ?</vt:lpstr>
      <vt:lpstr>Many thanks for listening</vt:lpstr>
    </vt:vector>
  </TitlesOfParts>
  <Company>Novell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Karlin Stokes</dc:creator>
  <cp:lastModifiedBy>David Shepherd</cp:lastModifiedBy>
  <cp:revision>72</cp:revision>
  <dcterms:created xsi:type="dcterms:W3CDTF">2015-09-15T17:26:26Z</dcterms:created>
  <dcterms:modified xsi:type="dcterms:W3CDTF">2016-04-14T13:07:48Z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0x0101008724517B7AB06045951371457F81FC20</vt:lpwstr>
  </property>
</Properties>
</file>