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300" r:id="rId5"/>
    <p:sldId id="29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49" r:id="rId19"/>
    <p:sldId id="337" r:id="rId20"/>
    <p:sldId id="351" r:id="rId21"/>
    <p:sldId id="352" r:id="rId22"/>
    <p:sldId id="296" r:id="rId23"/>
    <p:sldId id="336" r:id="rId24"/>
    <p:sldId id="353" r:id="rId25"/>
    <p:sldId id="354" r:id="rId26"/>
    <p:sldId id="355" r:id="rId27"/>
    <p:sldId id="342" r:id="rId28"/>
    <p:sldId id="274" r:id="rId29"/>
    <p:sldId id="285" r:id="rId30"/>
    <p:sldId id="292" r:id="rId31"/>
    <p:sldId id="293" r:id="rId32"/>
    <p:sldId id="286" r:id="rId33"/>
    <p:sldId id="290" r:id="rId34"/>
    <p:sldId id="287" r:id="rId35"/>
    <p:sldId id="294" r:id="rId36"/>
    <p:sldId id="345" r:id="rId37"/>
    <p:sldId id="301" r:id="rId38"/>
    <p:sldId id="303" r:id="rId39"/>
    <p:sldId id="346" r:id="rId40"/>
    <p:sldId id="309" r:id="rId41"/>
    <p:sldId id="347" r:id="rId42"/>
    <p:sldId id="348" r:id="rId43"/>
    <p:sldId id="302" r:id="rId44"/>
    <p:sldId id="344" r:id="rId45"/>
    <p:sldId id="295" r:id="rId46"/>
    <p:sldId id="316" r:id="rId47"/>
    <p:sldId id="313" r:id="rId48"/>
    <p:sldId id="315" r:id="rId49"/>
    <p:sldId id="314" r:id="rId50"/>
    <p:sldId id="317" r:id="rId51"/>
    <p:sldId id="339" r:id="rId52"/>
    <p:sldId id="350" r:id="rId53"/>
    <p:sldId id="320" r:id="rId54"/>
    <p:sldId id="329" r:id="rId55"/>
    <p:sldId id="321" r:id="rId56"/>
    <p:sldId id="322" r:id="rId57"/>
    <p:sldId id="326" r:id="rId58"/>
    <p:sldId id="327" r:id="rId59"/>
    <p:sldId id="325" r:id="rId60"/>
    <p:sldId id="330" r:id="rId61"/>
    <p:sldId id="328" r:id="rId62"/>
    <p:sldId id="333" r:id="rId63"/>
    <p:sldId id="331" r:id="rId64"/>
    <p:sldId id="332" r:id="rId65"/>
    <p:sldId id="335" r:id="rId66"/>
    <p:sldId id="33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BED53-2E4D-41A1-A17E-DA289ED73C71}">
          <p14:sldIdLst>
            <p14:sldId id="256"/>
            <p14:sldId id="257"/>
          </p14:sldIdLst>
        </p14:section>
        <p14:section name="AST" id="{22FBBDC5-3F14-40E9-B091-AEDC2A1D7C88}">
          <p14:sldIdLst>
            <p14:sldId id="258"/>
            <p14:sldId id="300"/>
            <p14:sldId id="29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349"/>
            <p14:sldId id="337"/>
            <p14:sldId id="351"/>
            <p14:sldId id="352"/>
          </p14:sldIdLst>
        </p14:section>
        <p14:section name="Static Analysis" id="{18A450D1-5BB1-4C66-9194-563BC68CA62A}">
          <p14:sldIdLst>
            <p14:sldId id="296"/>
            <p14:sldId id="336"/>
            <p14:sldId id="353"/>
            <p14:sldId id="354"/>
            <p14:sldId id="355"/>
            <p14:sldId id="342"/>
            <p14:sldId id="274"/>
            <p14:sldId id="285"/>
            <p14:sldId id="292"/>
            <p14:sldId id="293"/>
            <p14:sldId id="286"/>
            <p14:sldId id="290"/>
            <p14:sldId id="287"/>
            <p14:sldId id="294"/>
            <p14:sldId id="345"/>
            <p14:sldId id="301"/>
          </p14:sldIdLst>
        </p14:section>
        <p14:section name="Static Analysis - Real Example" id="{6807D3B7-45F7-4A36-B137-367FFD3CBC69}">
          <p14:sldIdLst>
            <p14:sldId id="303"/>
            <p14:sldId id="346"/>
            <p14:sldId id="309"/>
            <p14:sldId id="347"/>
            <p14:sldId id="348"/>
          </p14:sldIdLst>
        </p14:section>
        <p14:section name="Code Manipulation" id="{13B778BA-3DB1-4499-82C2-67630CEFA1FF}">
          <p14:sldIdLst>
            <p14:sldId id="302"/>
            <p14:sldId id="344"/>
            <p14:sldId id="295"/>
            <p14:sldId id="316"/>
            <p14:sldId id="313"/>
            <p14:sldId id="315"/>
            <p14:sldId id="314"/>
            <p14:sldId id="317"/>
            <p14:sldId id="339"/>
            <p14:sldId id="350"/>
            <p14:sldId id="320"/>
          </p14:sldIdLst>
        </p14:section>
        <p14:section name="Code Manipulation - Real Example" id="{E1BC2D3E-AEE7-4637-93B0-064DD98C6D90}">
          <p14:sldIdLst>
            <p14:sldId id="329"/>
            <p14:sldId id="321"/>
            <p14:sldId id="322"/>
            <p14:sldId id="326"/>
            <p14:sldId id="327"/>
            <p14:sldId id="325"/>
            <p14:sldId id="330"/>
          </p14:sldIdLst>
        </p14:section>
        <p14:section name="Use Cases" id="{C96DB630-ACDE-4C75-8AC3-582C170E2BCE}">
          <p14:sldIdLst>
            <p14:sldId id="328"/>
            <p14:sldId id="333"/>
            <p14:sldId id="331"/>
            <p14:sldId id="332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9FF"/>
    <a:srgbClr val="2E7AB1"/>
    <a:srgbClr val="272822"/>
    <a:srgbClr val="45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9259" autoAdjust="0"/>
  </p:normalViewPr>
  <p:slideViewPr>
    <p:cSldViewPr snapToGrid="0">
      <p:cViewPr varScale="1">
        <p:scale>
          <a:sx n="53" d="100"/>
          <a:sy n="53" d="100"/>
        </p:scale>
        <p:origin x="151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540CE-6FD9-4258-BD1B-AC1BD04B2918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89CF-7E45-4B59-95CA-F28E0E835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37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57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0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50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775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62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5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2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825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07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41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6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56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8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176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21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50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7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099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786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24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61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709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880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9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07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15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37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221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842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213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271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9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1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24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7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886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868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587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226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99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4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937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11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0632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359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584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38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99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1645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258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0333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4078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1700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15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034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6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920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9298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375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1330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24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09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7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A89CF-7E45-4B59-95CA-F28E0E83556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7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5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8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9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9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60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7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68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E65B-4A2F-4D23-9A5A-317A6B013523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946C-C515-4405-B3AB-01969F9A69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1209822"/>
            <a:ext cx="11055927" cy="30753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  <a:t>Static Analysis and</a:t>
            </a:r>
            <a:br>
              <a:rPr lang="en-CA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  <a:t>Source Code Manipulation</a:t>
            </a:r>
            <a:br>
              <a:rPr lang="en-CA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  <a:t>in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4581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HelveticaNeueLT Std" panose="020B0604020202020204" pitchFamily="34" charset="0"/>
                <a:cs typeface="Arial" panose="020B0604020202020204" pitchFamily="34" charset="0"/>
              </a:rPr>
              <a:t>David Sherret</a:t>
            </a:r>
          </a:p>
        </p:txBody>
      </p:sp>
    </p:spTree>
    <p:extLst>
      <p:ext uri="{BB962C8B-B14F-4D97-AF65-F5344CB8AC3E}">
        <p14:creationId xmlns:p14="http://schemas.microsoft.com/office/powerpoint/2010/main" val="17262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 </a:t>
            </a:r>
            <a:r>
              <a:rPr lang="en-CA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0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 </a:t>
            </a:r>
            <a:r>
              <a:rPr lang="en-CA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236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 comment */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88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class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extends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function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some comment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/**/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{prop =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5;}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34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14" y="1825625"/>
            <a:ext cx="5149241" cy="3209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2600" dirty="0"/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6091782B-2724-43B6-9BCF-56B8C6D8AFB9}"/>
              </a:ext>
            </a:extLst>
          </p:cNvPr>
          <p:cNvSpPr/>
          <p:nvPr/>
        </p:nvSpPr>
        <p:spPr>
          <a:xfrm>
            <a:off x="4910203" y="2755726"/>
            <a:ext cx="1531842" cy="1227551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/>
              <a:t>Parser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B454A87-9059-4DBC-8676-061C3E3AB825}"/>
              </a:ext>
            </a:extLst>
          </p:cNvPr>
          <p:cNvSpPr txBox="1">
            <a:spLocks/>
          </p:cNvSpPr>
          <p:nvPr/>
        </p:nvSpPr>
        <p:spPr>
          <a:xfrm>
            <a:off x="6096000" y="364820"/>
            <a:ext cx="6095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AST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DD9B4DA2-AFE1-4387-BA9C-8F50B837C8AB}"/>
              </a:ext>
            </a:extLst>
          </p:cNvPr>
          <p:cNvSpPr/>
          <p:nvPr/>
        </p:nvSpPr>
        <p:spPr>
          <a:xfrm>
            <a:off x="8116864" y="1690383"/>
            <a:ext cx="2054269" cy="852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Source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DF3F7F2-33DC-4C16-AB37-1B05BDAB590A}"/>
              </a:ext>
            </a:extLst>
          </p:cNvPr>
          <p:cNvSpPr/>
          <p:nvPr/>
        </p:nvSpPr>
        <p:spPr>
          <a:xfrm>
            <a:off x="6630447" y="5488227"/>
            <a:ext cx="2294351" cy="97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PropertyDeclaration</a:t>
            </a:r>
            <a:endParaRPr lang="en-CA" dirty="0"/>
          </a:p>
          <a:p>
            <a:pPr algn="ctr"/>
            <a:r>
              <a:rPr lang="en-CA" dirty="0"/>
              <a:t>Name: prop</a:t>
            </a:r>
          </a:p>
          <a:p>
            <a:pPr algn="ctr"/>
            <a:r>
              <a:rPr lang="en-CA" dirty="0"/>
              <a:t>Initializer: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6DFE53D1-9AB1-4E69-B5AD-290055A2D7E4}"/>
              </a:ext>
            </a:extLst>
          </p:cNvPr>
          <p:cNvSpPr/>
          <p:nvPr/>
        </p:nvSpPr>
        <p:spPr>
          <a:xfrm>
            <a:off x="6630447" y="3528463"/>
            <a:ext cx="2294351" cy="97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ClassDeclaration</a:t>
            </a:r>
            <a:endParaRPr lang="en-CA" dirty="0"/>
          </a:p>
          <a:p>
            <a:pPr algn="ctr"/>
            <a:r>
              <a:rPr lang="en-CA" dirty="0"/>
              <a:t>Name: </a:t>
            </a:r>
            <a:r>
              <a:rPr lang="en-CA" dirty="0" err="1"/>
              <a:t>MyClass</a:t>
            </a:r>
            <a:endParaRPr lang="en-CA" dirty="0"/>
          </a:p>
          <a:p>
            <a:pPr algn="ctr"/>
            <a:r>
              <a:rPr lang="en-CA" dirty="0"/>
              <a:t>Extends: </a:t>
            </a:r>
            <a:r>
              <a:rPr lang="en-CA" dirty="0" err="1"/>
              <a:t>OtherClass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0DDA6FE5-EA18-48FC-9AB9-2B77C77BD091}"/>
              </a:ext>
            </a:extLst>
          </p:cNvPr>
          <p:cNvSpPr/>
          <p:nvPr/>
        </p:nvSpPr>
        <p:spPr>
          <a:xfrm>
            <a:off x="9359815" y="3528463"/>
            <a:ext cx="2294351" cy="97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FunctionDeclaration</a:t>
            </a:r>
            <a:endParaRPr lang="en-CA" dirty="0"/>
          </a:p>
          <a:p>
            <a:pPr algn="ctr"/>
            <a:r>
              <a:rPr lang="en-CA" dirty="0"/>
              <a:t>Name: </a:t>
            </a:r>
            <a:r>
              <a:rPr lang="en-CA" dirty="0" err="1"/>
              <a:t>myFunction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F1FFCD8-C068-44C3-9A93-CB190BD82F33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7777623" y="2542479"/>
            <a:ext cx="1366376" cy="98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F50F421-8271-4864-8A78-6A8218D6D86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9143999" y="2542479"/>
            <a:ext cx="1362992" cy="98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2CE21B3F-4AB8-4509-BEFB-AC6A9EA7C1C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777623" y="4502243"/>
            <a:ext cx="0" cy="98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19339B-FAED-48D0-B566-D552CED7A177}"/>
              </a:ext>
            </a:extLst>
          </p:cNvPr>
          <p:cNvSpPr/>
          <p:nvPr/>
        </p:nvSpPr>
        <p:spPr>
          <a:xfrm>
            <a:off x="838200" y="3680616"/>
            <a:ext cx="2362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Parsing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0ABF56A-B55A-4EA3-B025-30CB1C56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TypeScript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14D7AFE-39BD-4680-B45A-2DE5C3BA99AC}"/>
              </a:ext>
            </a:extLst>
          </p:cNvPr>
          <p:cNvSpPr/>
          <p:nvPr/>
        </p:nvSpPr>
        <p:spPr>
          <a:xfrm>
            <a:off x="3543300" y="3680616"/>
            <a:ext cx="2362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Binding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D17E917-BFAC-491E-B417-BD98979662CD}"/>
              </a:ext>
            </a:extLst>
          </p:cNvPr>
          <p:cNvSpPr/>
          <p:nvPr/>
        </p:nvSpPr>
        <p:spPr>
          <a:xfrm>
            <a:off x="6248400" y="3680616"/>
            <a:ext cx="2362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Type Checking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77A52AA-59EA-40BB-A6E3-291975BE9C7A}"/>
              </a:ext>
            </a:extLst>
          </p:cNvPr>
          <p:cNvSpPr/>
          <p:nvPr/>
        </p:nvSpPr>
        <p:spPr>
          <a:xfrm>
            <a:off x="8953500" y="3680615"/>
            <a:ext cx="2362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Emitting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3D363E-F636-4931-9828-B611A2CE8648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200400" y="4343398"/>
            <a:ext cx="3429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BEF209F-ACAF-447B-8063-D4940A66B99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05500" y="4343396"/>
            <a:ext cx="342900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2913D378-252E-404E-8CAC-3600EB6439D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610600" y="4343397"/>
            <a:ext cx="3429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78AAA97-F6C2-4997-839E-45A545450FF2}"/>
              </a:ext>
            </a:extLst>
          </p:cNvPr>
          <p:cNvSpPr/>
          <p:nvPr/>
        </p:nvSpPr>
        <p:spPr>
          <a:xfrm>
            <a:off x="563670" y="3394551"/>
            <a:ext cx="2880987" cy="194153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2DFB353-292A-43F8-A24A-2C254DD7C40E}"/>
              </a:ext>
            </a:extLst>
          </p:cNvPr>
          <p:cNvSpPr txBox="1"/>
          <p:nvPr/>
        </p:nvSpPr>
        <p:spPr>
          <a:xfrm>
            <a:off x="838200" y="1984272"/>
            <a:ext cx="43726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dirty="0" err="1">
                <a:latin typeface="Consolas" panose="020B0609020204030204" pitchFamily="49" charset="0"/>
              </a:rPr>
              <a:t>tsc</a:t>
            </a:r>
            <a:r>
              <a:rPr lang="en-CA" sz="3400" dirty="0">
                <a:latin typeface="Consolas" panose="020B0609020204030204" pitchFamily="49" charset="0"/>
              </a:rPr>
              <a:t> </a:t>
            </a:r>
            <a:r>
              <a:rPr lang="en-CA" sz="3400" dirty="0" err="1">
                <a:latin typeface="Consolas" panose="020B0609020204030204" pitchFamily="49" charset="0"/>
              </a:rPr>
              <a:t>MyClass.ts</a:t>
            </a:r>
            <a:endParaRPr lang="en-CA" sz="3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TypeScript Compiler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"typescript"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5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TypeScript Compiler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"typescript"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ts.createSourceFile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MyClass.ts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"class 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 extends 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 {\n}"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ts.ScriptTarget.Latest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ts.ScriptKind.TS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3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4837"/>
            <a:ext cx="12219814" cy="6958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854046"/>
            <a:ext cx="12219813" cy="735290"/>
          </a:xfrm>
          <a:prstGeom prst="rect">
            <a:avLst/>
          </a:prstGeom>
          <a:solidFill>
            <a:schemeClr val="accent1">
              <a:alpha val="87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Consolas" panose="020B0609020204030204" pitchFamily="49" charset="0"/>
              </a:rPr>
              <a:t>ts-ast-viewer.com</a:t>
            </a:r>
          </a:p>
        </p:txBody>
      </p:sp>
    </p:spTree>
    <p:extLst>
      <p:ext uri="{BB962C8B-B14F-4D97-AF65-F5344CB8AC3E}">
        <p14:creationId xmlns:p14="http://schemas.microsoft.com/office/powerpoint/2010/main" val="3656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D7492-3A8D-4FE3-BC9D-86B015F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4996B3-9F6D-463F-A954-D72FC0D3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Abstract Syntax Trees (ASTs)</a:t>
            </a:r>
          </a:p>
          <a:p>
            <a:pPr>
              <a:spcAft>
                <a:spcPts val="600"/>
              </a:spcAft>
            </a:pPr>
            <a:r>
              <a:rPr lang="en-CA" dirty="0"/>
              <a:t>Static Analysis</a:t>
            </a:r>
          </a:p>
          <a:p>
            <a:pPr>
              <a:spcAft>
                <a:spcPts val="600"/>
              </a:spcAft>
            </a:pPr>
            <a:r>
              <a:rPr lang="en-CA" dirty="0"/>
              <a:t>Code Manipulation</a:t>
            </a:r>
          </a:p>
          <a:p>
            <a:pPr>
              <a:spcAft>
                <a:spcPts val="600"/>
              </a:spcAft>
            </a:pPr>
            <a:r>
              <a:rPr lang="en-CA" dirty="0"/>
              <a:t>Use Cases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98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9ED74BC-7A54-4C49-8D46-4AA73C9D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7" y="84408"/>
            <a:ext cx="11520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4837"/>
            <a:ext cx="12219814" cy="6958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854046"/>
            <a:ext cx="12219813" cy="735290"/>
          </a:xfrm>
          <a:prstGeom prst="rect">
            <a:avLst/>
          </a:prstGeom>
          <a:solidFill>
            <a:schemeClr val="accent1">
              <a:alpha val="87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Consolas" panose="020B0609020204030204" pitchFamily="49" charset="0"/>
              </a:rPr>
              <a:t>ts-ast-viewer.com</a:t>
            </a:r>
          </a:p>
        </p:txBody>
      </p:sp>
    </p:spTree>
    <p:extLst>
      <p:ext uri="{BB962C8B-B14F-4D97-AF65-F5344CB8AC3E}">
        <p14:creationId xmlns:p14="http://schemas.microsoft.com/office/powerpoint/2010/main" val="2943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Programmatically inspecting source files</a:t>
            </a:r>
          </a:p>
        </p:txBody>
      </p:sp>
    </p:spTree>
    <p:extLst>
      <p:ext uri="{BB962C8B-B14F-4D97-AF65-F5344CB8AC3E}">
        <p14:creationId xmlns:p14="http://schemas.microsoft.com/office/powerpoint/2010/main" val="261260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Task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5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Generate a report that prints the names of all the class declarations with an extends expression.</a:t>
            </a:r>
          </a:p>
        </p:txBody>
      </p:sp>
    </p:spTree>
    <p:extLst>
      <p:ext uri="{BB962C8B-B14F-4D97-AF65-F5344CB8AC3E}">
        <p14:creationId xmlns:p14="http://schemas.microsoft.com/office/powerpoint/2010/main" val="3516562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AD31C9-6224-433F-9E19-C5A375C6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3AA15D7-2349-4E74-B70B-F679E0006752}"/>
              </a:ext>
            </a:extLst>
          </p:cNvPr>
          <p:cNvSpPr/>
          <p:nvPr/>
        </p:nvSpPr>
        <p:spPr>
          <a:xfrm>
            <a:off x="8947052" y="1871003"/>
            <a:ext cx="689317" cy="239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DD3AFDA-BF68-4146-9BBF-74DE4A0AB0B2}"/>
              </a:ext>
            </a:extLst>
          </p:cNvPr>
          <p:cNvSpPr/>
          <p:nvPr/>
        </p:nvSpPr>
        <p:spPr>
          <a:xfrm>
            <a:off x="8932984" y="5624732"/>
            <a:ext cx="1237958" cy="239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E71F40-452F-48D3-BCAC-B43D02740D54}"/>
              </a:ext>
            </a:extLst>
          </p:cNvPr>
          <p:cNvSpPr/>
          <p:nvPr/>
        </p:nvSpPr>
        <p:spPr>
          <a:xfrm>
            <a:off x="8947052" y="1631852"/>
            <a:ext cx="844062" cy="239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E4DE00-8CCA-4313-92AB-F46316B4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6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35BA2E-8D76-4A75-9F72-B499142A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309F3E-3DFB-4383-A4FF-708E95C93F1D}"/>
              </a:ext>
            </a:extLst>
          </p:cNvPr>
          <p:cNvSpPr/>
          <p:nvPr/>
        </p:nvSpPr>
        <p:spPr>
          <a:xfrm>
            <a:off x="2996418" y="1927274"/>
            <a:ext cx="2996419" cy="239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8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Task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5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Generate a report that prints the names of all the class declarations with an extends expression.</a:t>
            </a:r>
          </a:p>
        </p:txBody>
      </p:sp>
    </p:spTree>
    <p:extLst>
      <p:ext uri="{BB962C8B-B14F-4D97-AF65-F5344CB8AC3E}">
        <p14:creationId xmlns:p14="http://schemas.microsoft.com/office/powerpoint/2010/main" val="295099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D7492-3A8D-4FE3-BC9D-86B015F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ts</a:t>
            </a:r>
            <a:r>
              <a:rPr lang="en-CA" dirty="0"/>
              <a:t>-simple-</a:t>
            </a:r>
            <a:r>
              <a:rPr lang="en-CA" dirty="0" err="1"/>
              <a:t>ast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4996B3-9F6D-463F-A954-D72FC0D3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Wraps the TypeScript compiler API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Nodes, Symbols (Binding), Types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Program, Language Service, Type Checker, Emitter</a:t>
            </a:r>
          </a:p>
          <a:p>
            <a:pPr>
              <a:spcAft>
                <a:spcPts val="600"/>
              </a:spcAft>
            </a:pPr>
            <a:r>
              <a:rPr lang="en-CA" dirty="0"/>
              <a:t>Ability to fall back to the compiler API</a:t>
            </a:r>
          </a:p>
          <a:p>
            <a:pPr>
              <a:spcAft>
                <a:spcPts val="600"/>
              </a:spcAft>
            </a:pPr>
            <a:r>
              <a:rPr lang="en-CA" dirty="0"/>
              <a:t>Adds code manipulation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Edits text directly based on AST</a:t>
            </a:r>
          </a:p>
          <a:p>
            <a:pPr marL="0" indent="0">
              <a:spcAft>
                <a:spcPts val="600"/>
              </a:spcAft>
              <a:buNone/>
            </a:pPr>
            <a:endParaRPr lang="en-CA" dirty="0"/>
          </a:p>
          <a:p>
            <a:pPr marL="0" indent="0">
              <a:spcAft>
                <a:spcPts val="600"/>
              </a:spcAft>
              <a:buNone/>
            </a:pPr>
            <a:r>
              <a:rPr lang="en-CA" dirty="0" err="1">
                <a:latin typeface="Consolas" panose="020B0609020204030204" pitchFamily="49" charset="0"/>
              </a:rPr>
              <a:t>npm</a:t>
            </a:r>
            <a:r>
              <a:rPr lang="en-CA" dirty="0">
                <a:latin typeface="Consolas" panose="020B0609020204030204" pitchFamily="49" charset="0"/>
              </a:rPr>
              <a:t> install --save-dev </a:t>
            </a:r>
            <a:r>
              <a:rPr lang="en-CA" dirty="0" err="1">
                <a:latin typeface="Consolas" panose="020B0609020204030204" pitchFamily="49" charset="0"/>
              </a:rPr>
              <a:t>ts</a:t>
            </a:r>
            <a:r>
              <a:rPr lang="en-CA" dirty="0">
                <a:latin typeface="Consolas" panose="020B0609020204030204" pitchFamily="49" charset="0"/>
              </a:rPr>
              <a:t>-simple-</a:t>
            </a:r>
            <a:r>
              <a:rPr lang="en-CA" dirty="0" err="1">
                <a:latin typeface="Consolas" panose="020B0609020204030204" pitchFamily="49" charset="0"/>
              </a:rPr>
              <a:t>ast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78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20" y="994753"/>
            <a:ext cx="3736962" cy="28691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51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Task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5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Generate a report that prints the names of all the class declarations with an extends expression.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 txBox="1">
            <a:spLocks/>
          </p:cNvSpPr>
          <p:nvPr/>
        </p:nvSpPr>
        <p:spPr>
          <a:xfrm>
            <a:off x="838200" y="2857823"/>
            <a:ext cx="8122920" cy="3868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Class1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Interface1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900" dirty="0">
                <a:solidFill>
                  <a:srgbClr val="2B91AF"/>
                </a:solidFill>
                <a:latin typeface="Consolas" panose="020B0609020204030204" pitchFamily="49" charset="0"/>
              </a:rPr>
              <a:t>Class2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Class3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900" dirty="0">
                <a:solidFill>
                  <a:srgbClr val="2B91AF"/>
                </a:solidFill>
                <a:latin typeface="Consolas" panose="020B0609020204030204" pitchFamily="49" charset="0"/>
              </a:rPr>
              <a:t>Class4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SomeMixin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(Class1)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900" dirty="0">
                <a:solidFill>
                  <a:srgbClr val="2B91AF"/>
                </a:solidFill>
                <a:latin typeface="Consolas" panose="020B0609020204030204" pitchFamily="49" charset="0"/>
              </a:rPr>
              <a:t>Class5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SomeMixin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(Class1)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7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addFilesFromTsConfig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8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compilerOptions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compilerOptions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allowJs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project.addExistingSourceFiles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3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1425279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find and log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classDec.getExtends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!== undefined)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`[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]: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988DF7F1-2BA0-4AC8-90B8-2058F1BD8C21}"/>
              </a:ext>
            </a:extLst>
          </p:cNvPr>
          <p:cNvCxnSpPr>
            <a:cxnSpLocks/>
          </p:cNvCxnSpPr>
          <p:nvPr/>
        </p:nvCxnSpPr>
        <p:spPr>
          <a:xfrm flipV="1">
            <a:off x="3695700" y="596900"/>
            <a:ext cx="3781749" cy="406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634546-709C-43D3-9F3A-A7600926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364364"/>
            <a:ext cx="3771900" cy="2809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B9E525D-B078-4807-92D4-A85FF5773AC7}"/>
              </a:ext>
            </a:extLst>
          </p:cNvPr>
          <p:cNvSpPr/>
          <p:nvPr/>
        </p:nvSpPr>
        <p:spPr>
          <a:xfrm>
            <a:off x="7515616" y="269311"/>
            <a:ext cx="3838184" cy="29999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5FC3593-0E3B-4FDD-9E48-F24FEC316163}"/>
              </a:ext>
            </a:extLst>
          </p:cNvPr>
          <p:cNvCxnSpPr>
            <a:cxnSpLocks/>
          </p:cNvCxnSpPr>
          <p:nvPr/>
        </p:nvCxnSpPr>
        <p:spPr>
          <a:xfrm flipH="1" flipV="1">
            <a:off x="8904849" y="1856935"/>
            <a:ext cx="478302" cy="19272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1425279" cy="61377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Project({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find and log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classDec.getExtends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!== undefined)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`[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sourceFile.getFilePath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]: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53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7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–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6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API Conformance: Finding methods that could have a corresponding “</a:t>
            </a:r>
            <a:r>
              <a:rPr lang="en-CA" dirty="0" err="1">
                <a:latin typeface="Consolas" panose="020B0609020204030204" pitchFamily="49" charset="0"/>
              </a:rPr>
              <a:t>OrThrow</a:t>
            </a:r>
            <a:r>
              <a:rPr lang="en-CA" dirty="0"/>
              <a:t>” method.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undefined)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Error(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"Could not find </a:t>
            </a:r>
            <a:r>
              <a:rPr lang="en-CA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 directory."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46" y="3655392"/>
            <a:ext cx="7991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–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6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API Conformance: Finding methods that could have a corresponding “</a:t>
            </a:r>
            <a:r>
              <a:rPr lang="en-CA" dirty="0" err="1">
                <a:latin typeface="Consolas" panose="020B0609020204030204" pitchFamily="49" charset="0"/>
              </a:rPr>
              <a:t>OrThrow</a:t>
            </a:r>
            <a:r>
              <a:rPr lang="en-CA" dirty="0"/>
              <a:t>” method.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srcDirectory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project.getDirectoryOrThrow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271" y="5491665"/>
            <a:ext cx="687705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46" y="3655392"/>
            <a:ext cx="7991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Task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5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Generate a report that prints the names of all the class declarations with an extends expression.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 txBox="1">
            <a:spLocks/>
          </p:cNvSpPr>
          <p:nvPr/>
        </p:nvSpPr>
        <p:spPr>
          <a:xfrm>
            <a:off x="838200" y="2857823"/>
            <a:ext cx="8122920" cy="3914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Class1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Interface1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Class2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Class1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Class3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Class4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SomeMixin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(Class1)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Class5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SomeMixin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(Class1)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Interface1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524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for each public class declaration in our source files...</a:t>
            </a:r>
            <a:endParaRPr lang="en-CA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classDec.getInstanceMethods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800831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for each public class declaration in our source files...</a:t>
            </a:r>
            <a:endParaRPr lang="en-CA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classDec.getInstanceMethods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method.getReturnType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&amp;&amp;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classDec.getInstanceMethod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OrThrow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=== undefined)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console.warn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`Expected method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`to have a corresponding 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OrThrow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method.`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0931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for each public class declaration in our source files...</a:t>
            </a:r>
            <a:endParaRPr lang="en-CA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classDec.getInstanceMethods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method.getReturnType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&amp;&amp;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classDec.getInstanceMethod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OrThrow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=== undefined)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console.warn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`Expected method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method.getName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`to have a corresponding 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OrThrow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method.`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5" y="5899937"/>
            <a:ext cx="7991475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26E59DB-18C7-4936-80EF-2A500E7BC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78" y="5007539"/>
            <a:ext cx="6877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Manipulation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Programmatically manipulating source files</a:t>
            </a:r>
          </a:p>
        </p:txBody>
      </p:sp>
    </p:spTree>
    <p:extLst>
      <p:ext uri="{BB962C8B-B14F-4D97-AF65-F5344CB8AC3E}">
        <p14:creationId xmlns:p14="http://schemas.microsoft.com/office/powerpoint/2010/main" val="774212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900" dirty="0"/>
              <a:t>Code Manipulation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3200" dirty="0" err="1">
                <a:latin typeface="Consolas" panose="020B0609020204030204" pitchFamily="49" charset="0"/>
              </a:rPr>
              <a:t>snake_case</a:t>
            </a:r>
            <a:endParaRPr lang="en-CA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CA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sz="3200" dirty="0" err="1">
                <a:latin typeface="Consolas" panose="020B0609020204030204" pitchFamily="49" charset="0"/>
              </a:rPr>
              <a:t>PascalCase</a:t>
            </a:r>
            <a:r>
              <a:rPr lang="en-CA" sz="3200" dirty="0">
                <a:latin typeface="Consolas" panose="020B0609020204030204" pitchFamily="49" charset="0"/>
              </a:rPr>
              <a:t> -&gt; </a:t>
            </a:r>
            <a:r>
              <a:rPr lang="en-CA" sz="3200" dirty="0" err="1">
                <a:latin typeface="Consolas" panose="020B0609020204030204" pitchFamily="49" charset="0"/>
              </a:rPr>
              <a:t>snake_case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379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900" dirty="0"/>
              <a:t>Code Manipulation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Programmatic refactor – Changing coding standards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Requirements: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AutoNum type="arabicPeriod"/>
            </a:pPr>
            <a:r>
              <a:rPr lang="en-CA" dirty="0"/>
              <a:t>All class declaration names should be converted to </a:t>
            </a:r>
            <a:r>
              <a:rPr lang="en-CA" dirty="0" err="1"/>
              <a:t>snake_case</a:t>
            </a:r>
            <a:endParaRPr lang="en-CA" dirty="0"/>
          </a:p>
          <a:p>
            <a:pPr lvl="1"/>
            <a:r>
              <a:rPr lang="en-CA" dirty="0"/>
              <a:t>Ex. </a:t>
            </a:r>
            <a:r>
              <a:rPr lang="en-CA" dirty="0" err="1">
                <a:latin typeface="Consolas" panose="020B0609020204030204" pitchFamily="49" charset="0"/>
              </a:rPr>
              <a:t>MyClass</a:t>
            </a:r>
            <a:r>
              <a:rPr lang="en-CA" dirty="0">
                <a:latin typeface="Consolas" panose="020B0609020204030204" pitchFamily="49" charset="0"/>
              </a:rPr>
              <a:t> -&gt; </a:t>
            </a:r>
            <a:r>
              <a:rPr lang="en-CA" dirty="0" err="1">
                <a:latin typeface="Consolas" panose="020B0609020204030204" pitchFamily="49" charset="0"/>
              </a:rPr>
              <a:t>my_class</a:t>
            </a:r>
            <a:endParaRPr lang="en-CA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CA" dirty="0"/>
              <a:t>If the source file has an exported class declaration of the same name, then the source file name should be converted to snake case</a:t>
            </a:r>
          </a:p>
          <a:p>
            <a:pPr lvl="1"/>
            <a:r>
              <a:rPr lang="en-CA" dirty="0"/>
              <a:t>Ex. </a:t>
            </a:r>
            <a:r>
              <a:rPr lang="en-CA" dirty="0" err="1">
                <a:latin typeface="Consolas" panose="020B0609020204030204" pitchFamily="49" charset="0"/>
              </a:rPr>
              <a:t>MyClass.ts</a:t>
            </a:r>
            <a:r>
              <a:rPr lang="en-CA" dirty="0">
                <a:latin typeface="Consolas" panose="020B0609020204030204" pitchFamily="49" charset="0"/>
              </a:rPr>
              <a:t> -&gt; </a:t>
            </a:r>
            <a:r>
              <a:rPr lang="en-CA" dirty="0" err="1">
                <a:latin typeface="Consolas" panose="020B0609020204030204" pitchFamily="49" charset="0"/>
              </a:rPr>
              <a:t>my_class.ts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1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1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8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4857" y="1066800"/>
            <a:ext cx="0" cy="33337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" y="1429314"/>
            <a:ext cx="10868025" cy="51339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4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classDec.rename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Analysis Task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5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Generate a report that prints the names of all the class declarations with an extends expression.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2827067"/>
            <a:ext cx="107140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MyNamespace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MyNestedClass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Class1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MyNestedClassInFunction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Class1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classExpression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ClassExpression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Class1 { };</a:t>
            </a:r>
          </a:p>
        </p:txBody>
      </p:sp>
    </p:spTree>
    <p:extLst>
      <p:ext uri="{BB962C8B-B14F-4D97-AF65-F5344CB8AC3E}">
        <p14:creationId xmlns:p14="http://schemas.microsoft.com/office/powerpoint/2010/main" val="22359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classDec.rename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8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-0.1576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-628564"/>
            <a:ext cx="10877811" cy="716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classDec.rename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the source file if it contains an exported class with the same name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sourceFile.getBaseNameWithoutExtension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sourceFile.getClass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!== undefined &amp;&amp;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classSameName.isExported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sourceFile.move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sourceFile.getExtension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CA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-628564"/>
            <a:ext cx="10877811" cy="7169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Project,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-simple-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ast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 =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Project({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tsConfigFilePath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project.getSourceFiles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/**/*.</a:t>
            </a:r>
            <a:r>
              <a:rPr lang="en-CA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ts</a:t>
            </a:r>
            <a:r>
              <a:rPr lang="en-CA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all class declaration names to snake case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SyntaxKind.ClassDeclaration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classDec.getName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classDec.rename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snakeCaseName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8000"/>
                </a:solidFill>
                <a:latin typeface="Consolas" panose="020B0609020204030204" pitchFamily="49" charset="0"/>
              </a:rPr>
              <a:t>  // rename the source file if it contains an exported class with the same name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nameToSnakeCase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sourceFile.getBaseNameWithoutExtension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sourceFile.getClass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!== undefined &amp;&amp;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classSameName.isExported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sourceFile.move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baseNameAsSnakeCase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sourceFile.getExtension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CA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project.save</a:t>
            </a:r>
            <a:r>
              <a:rPr lang="en-CA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2805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44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Manipulation –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Manipulating declaration files.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classDeclarations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 err="1">
                <a:solidFill>
                  <a:srgbClr val="459DCA"/>
                </a:solidFill>
                <a:latin typeface="Consolas" panose="020B0609020204030204" pitchFamily="49" charset="0"/>
              </a:rPr>
              <a:t>SyntaxKind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391" y="3801798"/>
            <a:ext cx="721561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743576"/>
            <a:ext cx="4667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Manipulation –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Manipulating declaration files.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classDeclarations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 err="1">
                <a:solidFill>
                  <a:srgbClr val="459DCA"/>
                </a:solidFill>
                <a:latin typeface="Consolas" panose="020B0609020204030204" pitchFamily="49" charset="0"/>
              </a:rPr>
              <a:t>SyntaxKind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459DCA"/>
                </a:solidFill>
                <a:latin typeface="Consolas" panose="020B0609020204030204" pitchFamily="49" charset="0"/>
              </a:rPr>
              <a:t>ClassDeclaration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</p:txBody>
      </p:sp>
    </p:spTree>
    <p:extLst>
      <p:ext uri="{BB962C8B-B14F-4D97-AF65-F5344CB8AC3E}">
        <p14:creationId xmlns:p14="http://schemas.microsoft.com/office/powerpoint/2010/main" val="31176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4D67E-CDAE-4E27-9AC8-B6196B5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Manipulation –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2776-56F5-47B8-A3AB-B93D7DDF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6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Manipulating declaration files.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classDeclarations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 err="1">
                <a:solidFill>
                  <a:srgbClr val="459DCA"/>
                </a:solidFill>
                <a:latin typeface="Consolas" panose="020B0609020204030204" pitchFamily="49" charset="0"/>
              </a:rPr>
              <a:t>SyntaxKind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CA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interfaceDeclarations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sourceFile.getDescendantsOfKind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200" dirty="0" err="1">
                <a:solidFill>
                  <a:srgbClr val="459DCA"/>
                </a:solidFill>
                <a:latin typeface="Consolas" panose="020B0609020204030204" pitchFamily="49" charset="0"/>
              </a:rPr>
              <a:t>SyntaxKind</a:t>
            </a:r>
            <a:r>
              <a:rPr lang="en-CA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.InterfaceDeclaration</a:t>
            </a:r>
            <a:r>
              <a:rPr lang="en-CA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3743576"/>
            <a:ext cx="466725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" y="5904414"/>
            <a:ext cx="5467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NodeType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children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351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NodeType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children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8784" y="0"/>
            <a:ext cx="7443216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This note was added after the talk.</a:t>
            </a:r>
          </a:p>
          <a:p>
            <a:pPr algn="ctr"/>
            <a:endParaRPr lang="en-CA" sz="2200" dirty="0"/>
          </a:p>
          <a:p>
            <a:pPr algn="ctr"/>
            <a:r>
              <a:rPr lang="en-CA" sz="2200" dirty="0" smtClean="0"/>
              <a:t>Don’t </a:t>
            </a:r>
            <a:r>
              <a:rPr lang="en-CA" sz="2200" dirty="0"/>
              <a:t>do this. </a:t>
            </a:r>
            <a:r>
              <a:rPr lang="en-CA" sz="2200" dirty="0" smtClean="0"/>
              <a:t>As I mentioned in the talk and Anders confirmed, this can be represented with mapped types. After the talk, I ended up generating a mapped type and used that rather than having multiple </a:t>
            </a:r>
            <a:r>
              <a:rPr lang="en-CA" sz="2200" dirty="0"/>
              <a:t>overloads</a:t>
            </a:r>
            <a:r>
              <a:rPr lang="en-CA" sz="2200" dirty="0" smtClean="0"/>
              <a:t>. My mapped type skills weren’t so great, but you get the idea—I had to automatically inspect the code to figure out how </a:t>
            </a:r>
            <a:r>
              <a:rPr lang="en-CA" sz="2200" dirty="0" err="1" smtClean="0"/>
              <a:t>SyntaxKind</a:t>
            </a:r>
            <a:r>
              <a:rPr lang="en-CA" sz="2200" dirty="0" smtClean="0"/>
              <a:t> related to Nodes and then this is now automatically maintained into the future.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0337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NodeType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.ArrowFunction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ArrowFunction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.AsExpression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.BinaryExpression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.Block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Block[];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.BreakStatement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BreakStatement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...etc...</a:t>
            </a: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children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6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068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450936"/>
            <a:ext cx="10877811" cy="613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NodeType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ClassDeclaration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.ArrowFunction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ArrowFunction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.AsExpression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.AwaitExpression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.BinaryExpression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BinaryExpression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.Block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Block[];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descendants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getDescendantsOfKind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.BreakStatement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BreakStatement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...etc...</a:t>
            </a:r>
          </a:p>
          <a:p>
            <a:pPr marL="0" indent="0">
              <a:buNone/>
            </a:pPr>
            <a:endParaRPr lang="en-CA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/**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Gets the children that match a specified syntax kind.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kind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- Kind to check.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 */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getChildrenOfKind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(kind: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SyntaxKind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): Node&lt;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.Node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...omitted...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9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-1.75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Existing and potential</a:t>
            </a:r>
          </a:p>
        </p:txBody>
      </p:sp>
    </p:spTree>
    <p:extLst>
      <p:ext uri="{BB962C8B-B14F-4D97-AF65-F5344CB8AC3E}">
        <p14:creationId xmlns:p14="http://schemas.microsoft.com/office/powerpoint/2010/main" val="2934385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Automated enforcement of…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Application specific rules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API conformance</a:t>
            </a:r>
          </a:p>
          <a:p>
            <a:pPr>
              <a:spcAft>
                <a:spcPts val="600"/>
              </a:spcAft>
            </a:pPr>
            <a:r>
              <a:rPr lang="en-CA" dirty="0"/>
              <a:t>Identifying API changes.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Additions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Breaking changes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Determining next semantic version</a:t>
            </a:r>
          </a:p>
        </p:txBody>
      </p:sp>
    </p:spTree>
    <p:extLst>
      <p:ext uri="{BB962C8B-B14F-4D97-AF65-F5344CB8AC3E}">
        <p14:creationId xmlns:p14="http://schemas.microsoft.com/office/powerpoint/2010/main" val="270988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Programmatic refactors</a:t>
            </a:r>
          </a:p>
          <a:p>
            <a:pPr>
              <a:spcAft>
                <a:spcPts val="600"/>
              </a:spcAft>
            </a:pPr>
            <a:r>
              <a:rPr lang="en-CA" dirty="0"/>
              <a:t>Documentation compile errors</a:t>
            </a:r>
          </a:p>
          <a:p>
            <a:pPr>
              <a:spcAft>
                <a:spcPts val="600"/>
              </a:spcAft>
            </a:pPr>
            <a:r>
              <a:rPr lang="en-CA" dirty="0"/>
              <a:t>Identifying documentation gaps</a:t>
            </a:r>
          </a:p>
          <a:p>
            <a:pPr>
              <a:spcAft>
                <a:spcPts val="600"/>
              </a:spcAft>
            </a:pPr>
            <a:r>
              <a:rPr lang="en-CA" dirty="0"/>
              <a:t>Documentation generation from source code</a:t>
            </a:r>
          </a:p>
          <a:p>
            <a:pPr lvl="1">
              <a:spcAft>
                <a:spcPts val="600"/>
              </a:spcAft>
            </a:pPr>
            <a:r>
              <a:rPr lang="en-CA" dirty="0" err="1"/>
              <a:t>Compodoc</a:t>
            </a:r>
            <a:endParaRPr lang="en-CA" dirty="0"/>
          </a:p>
          <a:p>
            <a:pPr>
              <a:spcAft>
                <a:spcPts val="600"/>
              </a:spcAft>
            </a:pPr>
            <a:r>
              <a:rPr lang="en-CA" dirty="0"/>
              <a:t>Metrics on code complexity</a:t>
            </a:r>
          </a:p>
        </p:txBody>
      </p:sp>
    </p:spTree>
    <p:extLst>
      <p:ext uri="{BB962C8B-B14F-4D97-AF65-F5344CB8AC3E}">
        <p14:creationId xmlns:p14="http://schemas.microsoft.com/office/powerpoint/2010/main" val="563375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Source code transformations between versions of a library.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Release a new version with transformations.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Convert AngularJS projects to Angular.</a:t>
            </a:r>
          </a:p>
          <a:p>
            <a:pPr>
              <a:spcAft>
                <a:spcPts val="600"/>
              </a:spcAft>
            </a:pPr>
            <a:r>
              <a:rPr lang="en-CA" dirty="0"/>
              <a:t>Source code transformations between JavaScript and </a:t>
            </a:r>
            <a:r>
              <a:rPr lang="en-CA" dirty="0" err="1"/>
              <a:t>TypeScript</a:t>
            </a:r>
            <a:r>
              <a:rPr lang="en-CA" dirty="0"/>
              <a:t>.</a:t>
            </a:r>
          </a:p>
          <a:p>
            <a:pPr lvl="1">
              <a:spcAft>
                <a:spcPts val="600"/>
              </a:spcAft>
            </a:pPr>
            <a:r>
              <a:rPr lang="en-CA" dirty="0" err="1"/>
              <a:t>TypeWiz</a:t>
            </a:r>
            <a:endParaRPr lang="en-CA" dirty="0"/>
          </a:p>
          <a:p>
            <a:pPr lvl="1">
              <a:spcAft>
                <a:spcPts val="600"/>
              </a:spcAft>
            </a:pPr>
            <a:r>
              <a:rPr lang="en-CA" dirty="0"/>
              <a:t>react-</a:t>
            </a:r>
            <a:r>
              <a:rPr lang="en-CA" dirty="0" err="1"/>
              <a:t>javascript</a:t>
            </a:r>
            <a:r>
              <a:rPr lang="en-CA" dirty="0"/>
              <a:t>-to-typescript-transform</a:t>
            </a:r>
          </a:p>
        </p:txBody>
      </p:sp>
    </p:spTree>
    <p:extLst>
      <p:ext uri="{BB962C8B-B14F-4D97-AF65-F5344CB8AC3E}">
        <p14:creationId xmlns:p14="http://schemas.microsoft.com/office/powerpoint/2010/main" val="989198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7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Automatically generating client-side code from server-side code</a:t>
            </a:r>
          </a:p>
          <a:p>
            <a:pPr>
              <a:spcAft>
                <a:spcPts val="600"/>
              </a:spcAft>
            </a:pPr>
            <a:r>
              <a:rPr lang="en-CA" dirty="0"/>
              <a:t>Manipulating </a:t>
            </a:r>
            <a:r>
              <a:rPr lang="en-CA" dirty="0" err="1"/>
              <a:t>TypeScript</a:t>
            </a:r>
            <a:r>
              <a:rPr lang="en-CA" dirty="0"/>
              <a:t> declaration files</a:t>
            </a:r>
          </a:p>
          <a:p>
            <a:pPr>
              <a:spcAft>
                <a:spcPts val="600"/>
              </a:spcAft>
            </a:pPr>
            <a:r>
              <a:rPr lang="en-CA" dirty="0"/>
              <a:t>Many more waiting to be discovered…</a:t>
            </a:r>
          </a:p>
        </p:txBody>
      </p:sp>
    </p:spTree>
    <p:extLst>
      <p:ext uri="{BB962C8B-B14F-4D97-AF65-F5344CB8AC3E}">
        <p14:creationId xmlns:p14="http://schemas.microsoft.com/office/powerpoint/2010/main" val="67563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5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8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EEA29-3F36-4362-87A0-F984FE8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File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086AC-6F5A-4273-8A9F-69497B4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 </a:t>
            </a:r>
            <a:r>
              <a:rPr lang="en-CA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OtherClass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prop = 5;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07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2842</Words>
  <Application>Microsoft Office PowerPoint</Application>
  <PresentationFormat>Widescreen</PresentationFormat>
  <Paragraphs>659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HelveticaNeueLT Std</vt:lpstr>
      <vt:lpstr>Office Theme</vt:lpstr>
      <vt:lpstr>Static Analysis and Source Code Manipulation in TypeScript</vt:lpstr>
      <vt:lpstr>Talk Summary</vt:lpstr>
      <vt:lpstr>Static Analysis Task - Requirements</vt:lpstr>
      <vt:lpstr>Static Analysis Task - Requirements</vt:lpstr>
      <vt:lpstr>Static Analysis Task - Requirements</vt:lpstr>
      <vt:lpstr>Source File Text</vt:lpstr>
      <vt:lpstr>Source File Text</vt:lpstr>
      <vt:lpstr>Source File Text</vt:lpstr>
      <vt:lpstr>Source File Text</vt:lpstr>
      <vt:lpstr>Source File Text</vt:lpstr>
      <vt:lpstr>Source File Text</vt:lpstr>
      <vt:lpstr>Source File Text</vt:lpstr>
      <vt:lpstr>Source File Text</vt:lpstr>
      <vt:lpstr>Source File Text</vt:lpstr>
      <vt:lpstr>Source File Text</vt:lpstr>
      <vt:lpstr>TypeScript Compiler</vt:lpstr>
      <vt:lpstr>TypeScript Compiler API</vt:lpstr>
      <vt:lpstr>TypeScript Compiler API</vt:lpstr>
      <vt:lpstr>PowerPoint Presentation</vt:lpstr>
      <vt:lpstr>PowerPoint Presentation</vt:lpstr>
      <vt:lpstr>PowerPoint Presentation</vt:lpstr>
      <vt:lpstr>Static Analysis</vt:lpstr>
      <vt:lpstr>Static Analysis Task - Requirements</vt:lpstr>
      <vt:lpstr>PowerPoint Presentation</vt:lpstr>
      <vt:lpstr>PowerPoint Presentation</vt:lpstr>
      <vt:lpstr>PowerPoint Presentation</vt:lpstr>
      <vt:lpstr>Static Analysis Task - Requirements</vt:lpstr>
      <vt:lpstr>ts-simple-ast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Analysis – Real Example</vt:lpstr>
      <vt:lpstr>Static Analysis – Real Example</vt:lpstr>
      <vt:lpstr>PowerPoint Presentation</vt:lpstr>
      <vt:lpstr>PowerPoint Presentation</vt:lpstr>
      <vt:lpstr>PowerPoint Presentation</vt:lpstr>
      <vt:lpstr>Code Manipulation</vt:lpstr>
      <vt:lpstr>Code Manipulation Task</vt:lpstr>
      <vt:lpstr>Code Manipulation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Manipulation – Real Example</vt:lpstr>
      <vt:lpstr>Code Manipulation – Real Example</vt:lpstr>
      <vt:lpstr>Code Manipulation – Real Example</vt:lpstr>
      <vt:lpstr>PowerPoint Presentation</vt:lpstr>
      <vt:lpstr>PowerPoint Presentation</vt:lpstr>
      <vt:lpstr>PowerPoint Presentation</vt:lpstr>
      <vt:lpstr>PowerPoint Presentation</vt:lpstr>
      <vt:lpstr>Use Cases</vt:lpstr>
      <vt:lpstr>Use Cases</vt:lpstr>
      <vt:lpstr>Use Cases</vt:lpstr>
      <vt:lpstr>Use Cases</vt:lpstr>
      <vt:lpstr>PowerPoint Presentation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2018-03-29T02:59:52Z</dcterms:created>
  <dcterms:modified xsi:type="dcterms:W3CDTF">2018-03-29T03:06:13Z</dcterms:modified>
</cp:coreProperties>
</file>