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</p:sldMasterIdLst>
  <p:sldIdLst>
    <p:sldId id="256" r:id="rId3"/>
    <p:sldId id="257" r:id="rId4"/>
    <p:sldId id="259" r:id="rId5"/>
    <p:sldId id="260" r:id="rId6"/>
    <p:sldId id="261" r:id="rId7"/>
    <p:sldId id="263" r:id="rId8"/>
    <p:sldId id="264" r:id="rId9"/>
    <p:sldId id="277" r:id="rId10"/>
    <p:sldId id="276" r:id="rId11"/>
    <p:sldId id="278" r:id="rId12"/>
    <p:sldId id="279" r:id="rId13"/>
    <p:sldId id="280" r:id="rId14"/>
    <p:sldId id="281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83" r:id="rId27"/>
    <p:sldId id="284" r:id="rId28"/>
    <p:sldId id="286" r:id="rId29"/>
    <p:sldId id="285" r:id="rId30"/>
    <p:sldId id="287" r:id="rId31"/>
    <p:sldId id="28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6F8C-83A6-4CC2-9303-09F32EFA08AB}" type="datetimeFigureOut">
              <a:rPr lang="en-IN" smtClean="0"/>
              <a:pPr/>
              <a:t>27-11-2018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EB9D-8D64-4359-A32A-E4F0A7DD028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6F8C-83A6-4CC2-9303-09F32EFA08AB}" type="datetimeFigureOut">
              <a:rPr lang="en-IN" smtClean="0"/>
              <a:pPr/>
              <a:t>27-11-2018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EB9D-8D64-4359-A32A-E4F0A7DD028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6F8C-83A6-4CC2-9303-09F32EFA08AB}" type="datetimeFigureOut">
              <a:rPr lang="en-IN" smtClean="0"/>
              <a:pPr/>
              <a:t>27-11-2018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EB9D-8D64-4359-A32A-E4F0A7DD028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CCFB55D-70A2-4918-A546-D11D4D5F90FF}" type="datetimeFigureOut">
              <a:rPr lang="en-IN" smtClean="0"/>
              <a:pPr/>
              <a:t>27-11-2018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5DD3816-66C1-44DA-B1F4-054A4C81D5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B55D-70A2-4918-A546-D11D4D5F90FF}" type="datetimeFigureOut">
              <a:rPr lang="en-IN" smtClean="0"/>
              <a:pPr/>
              <a:t>27-11-2018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D3816-66C1-44DA-B1F4-054A4C81D5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CCFB55D-70A2-4918-A546-D11D4D5F90FF}" type="datetimeFigureOut">
              <a:rPr lang="en-IN" smtClean="0"/>
              <a:pPr/>
              <a:t>27-11-2018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D5DD3816-66C1-44DA-B1F4-054A4C81D5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B55D-70A2-4918-A546-D11D4D5F90FF}" type="datetimeFigureOut">
              <a:rPr lang="en-IN" smtClean="0"/>
              <a:pPr/>
              <a:t>27-11-2018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D3816-66C1-44DA-B1F4-054A4C81D5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B55D-70A2-4918-A546-D11D4D5F90FF}" type="datetimeFigureOut">
              <a:rPr lang="en-IN" smtClean="0"/>
              <a:pPr/>
              <a:t>27-11-2018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D3816-66C1-44DA-B1F4-054A4C81D5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B55D-70A2-4918-A546-D11D4D5F90FF}" type="datetimeFigureOut">
              <a:rPr lang="en-IN" smtClean="0"/>
              <a:pPr/>
              <a:t>27-11-2018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D3816-66C1-44DA-B1F4-054A4C81D5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CCFB55D-70A2-4918-A546-D11D4D5F90FF}" type="datetimeFigureOut">
              <a:rPr lang="en-IN" smtClean="0"/>
              <a:pPr/>
              <a:t>27-11-2018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D3816-66C1-44DA-B1F4-054A4C81D5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B55D-70A2-4918-A546-D11D4D5F90FF}" type="datetimeFigureOut">
              <a:rPr lang="en-IN" smtClean="0"/>
              <a:pPr/>
              <a:t>27-11-2018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D3816-66C1-44DA-B1F4-054A4C81D5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6F8C-83A6-4CC2-9303-09F32EFA08AB}" type="datetimeFigureOut">
              <a:rPr lang="en-IN" smtClean="0"/>
              <a:pPr/>
              <a:t>27-11-2018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EB9D-8D64-4359-A32A-E4F0A7DD028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B55D-70A2-4918-A546-D11D4D5F90FF}" type="datetimeFigureOut">
              <a:rPr lang="en-IN" smtClean="0"/>
              <a:pPr/>
              <a:t>27-11-2018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D3816-66C1-44DA-B1F4-054A4C81D54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B55D-70A2-4918-A546-D11D4D5F90FF}" type="datetimeFigureOut">
              <a:rPr lang="en-IN" smtClean="0"/>
              <a:pPr/>
              <a:t>27-11-2018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D3816-66C1-44DA-B1F4-054A4C81D5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9CCFB55D-70A2-4918-A546-D11D4D5F90FF}" type="datetimeFigureOut">
              <a:rPr lang="en-IN" smtClean="0"/>
              <a:pPr/>
              <a:t>27-11-2018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5DD3816-66C1-44DA-B1F4-054A4C81D5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6F8C-83A6-4CC2-9303-09F32EFA08AB}" type="datetimeFigureOut">
              <a:rPr lang="en-IN" smtClean="0"/>
              <a:pPr/>
              <a:t>27-11-2018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EB9D-8D64-4359-A32A-E4F0A7DD028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6F8C-83A6-4CC2-9303-09F32EFA08AB}" type="datetimeFigureOut">
              <a:rPr lang="en-IN" smtClean="0"/>
              <a:pPr/>
              <a:t>27-11-2018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EB9D-8D64-4359-A32A-E4F0A7DD028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6F8C-83A6-4CC2-9303-09F32EFA08AB}" type="datetimeFigureOut">
              <a:rPr lang="en-IN" smtClean="0"/>
              <a:pPr/>
              <a:t>27-11-2018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EB9D-8D64-4359-A32A-E4F0A7DD028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6F8C-83A6-4CC2-9303-09F32EFA08AB}" type="datetimeFigureOut">
              <a:rPr lang="en-IN" smtClean="0"/>
              <a:pPr/>
              <a:t>27-11-2018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EB9D-8D64-4359-A32A-E4F0A7DD028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6F8C-83A6-4CC2-9303-09F32EFA08AB}" type="datetimeFigureOut">
              <a:rPr lang="en-IN" smtClean="0"/>
              <a:pPr/>
              <a:t>27-11-2018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EB9D-8D64-4359-A32A-E4F0A7DD028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6F8C-83A6-4CC2-9303-09F32EFA08AB}" type="datetimeFigureOut">
              <a:rPr lang="en-IN" smtClean="0"/>
              <a:pPr/>
              <a:t>27-11-2018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EB9D-8D64-4359-A32A-E4F0A7DD028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6F8C-83A6-4CC2-9303-09F32EFA08AB}" type="datetimeFigureOut">
              <a:rPr lang="en-IN" smtClean="0"/>
              <a:pPr/>
              <a:t>27-11-2018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EB9D-8D64-4359-A32A-E4F0A7DD028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96F8C-83A6-4CC2-9303-09F32EFA08AB}" type="datetimeFigureOut">
              <a:rPr lang="en-IN" smtClean="0"/>
              <a:pPr/>
              <a:t>27-11-2018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7EB9D-8D64-4359-A32A-E4F0A7DD028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7B96F8C-83A6-4CC2-9303-09F32EFA08AB}" type="datetimeFigureOut">
              <a:rPr lang="en-IN" smtClean="0"/>
              <a:pPr/>
              <a:t>27-11-2018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0E7EB9D-8D64-4359-A32A-E4F0A7DD028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535560"/>
          </a:xfrm>
        </p:spPr>
        <p:txBody>
          <a:bodyPr/>
          <a:lstStyle/>
          <a:p>
            <a:pPr algn="ctr"/>
            <a:r>
              <a:rPr lang="en-IN" dirty="0"/>
              <a:t>Understanding </a:t>
            </a:r>
            <a:r>
              <a:rPr lang="en-IN" dirty="0" err="1"/>
              <a:t>Eternalblue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473312"/>
          </a:xfrm>
        </p:spPr>
        <p:txBody>
          <a:bodyPr>
            <a:normAutofit/>
          </a:bodyPr>
          <a:lstStyle/>
          <a:p>
            <a:r>
              <a:rPr lang="en-IN" dirty="0"/>
              <a:t>ENPM696 Reverse Software Engineering</a:t>
            </a:r>
          </a:p>
          <a:p>
            <a:r>
              <a:rPr lang="en-IN" sz="1800" dirty="0" err="1"/>
              <a:t>Vinaykumar</a:t>
            </a:r>
            <a:r>
              <a:rPr lang="en-IN" sz="1800" dirty="0"/>
              <a:t> </a:t>
            </a:r>
            <a:r>
              <a:rPr lang="en-IN" sz="1800" dirty="0" err="1"/>
              <a:t>Yennam</a:t>
            </a:r>
            <a:endParaRPr lang="en-IN" sz="1800" dirty="0"/>
          </a:p>
          <a:p>
            <a:r>
              <a:rPr lang="en-IN" sz="1800" dirty="0"/>
              <a:t>Jorge Damian</a:t>
            </a:r>
          </a:p>
          <a:p>
            <a:r>
              <a:rPr lang="en-IN" sz="1800" dirty="0" err="1"/>
              <a:t>Dheepshika</a:t>
            </a:r>
            <a:r>
              <a:rPr lang="en-IN" sz="1800" dirty="0"/>
              <a:t> </a:t>
            </a:r>
            <a:r>
              <a:rPr lang="en-IN" sz="1800" dirty="0" err="1"/>
              <a:t>Raghunathan</a:t>
            </a:r>
            <a:endParaRPr lang="en-IN" sz="1800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60688"/>
          </a:xfrm>
        </p:spPr>
        <p:txBody>
          <a:bodyPr/>
          <a:lstStyle/>
          <a:p>
            <a:r>
              <a:rPr lang="en-IN" dirty="0" smtClean="0"/>
              <a:t>The buggy function </a:t>
            </a:r>
            <a:r>
              <a:rPr lang="en-IN" dirty="0" err="1" smtClean="0"/>
              <a:t>con’t</a:t>
            </a:r>
            <a:endParaRPr lang="en-IN" dirty="0"/>
          </a:p>
        </p:txBody>
      </p:sp>
      <p:pic>
        <p:nvPicPr>
          <p:cNvPr id="1026" name="Picture 2" descr="C:\Users\Shika\Desktop\Reverse Presentation\Capture5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73974"/>
            <a:ext cx="7239000" cy="39181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buggy function </a:t>
            </a:r>
            <a:r>
              <a:rPr lang="en-IN" dirty="0" err="1" smtClean="0"/>
              <a:t>con’t</a:t>
            </a:r>
            <a:endParaRPr lang="en-IN" dirty="0"/>
          </a:p>
        </p:txBody>
      </p:sp>
      <p:pic>
        <p:nvPicPr>
          <p:cNvPr id="4098" name="Picture 2" descr="C:\Users\Shika\Desktop\Reverse Presentation\Capture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44824"/>
            <a:ext cx="7239000" cy="4320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buggy code</a:t>
            </a:r>
            <a:endParaRPr lang="en-IN" dirty="0"/>
          </a:p>
        </p:txBody>
      </p:sp>
      <p:pic>
        <p:nvPicPr>
          <p:cNvPr id="5122" name="Picture 2" descr="C:\Users\Shika\Desktop\Reverse Presentation\capture4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420888"/>
            <a:ext cx="7488832" cy="2304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32696"/>
          </a:xfrm>
        </p:spPr>
        <p:txBody>
          <a:bodyPr/>
          <a:lstStyle/>
          <a:p>
            <a:r>
              <a:rPr lang="en-IN" dirty="0" err="1" smtClean="0"/>
              <a:t>Pseudocode</a:t>
            </a:r>
            <a:endParaRPr lang="en-IN" dirty="0"/>
          </a:p>
        </p:txBody>
      </p:sp>
      <p:pic>
        <p:nvPicPr>
          <p:cNvPr id="10242" name="Picture 2" descr="C:\Users\Shika\Desktop\Reverse Presentation\Bug A\imag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04864"/>
            <a:ext cx="7239000" cy="31100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Bug B </a:t>
            </a:r>
            <a:br>
              <a:rPr lang="en-IN" dirty="0"/>
            </a:br>
            <a:r>
              <a:rPr lang="en-IN" sz="2800" dirty="0"/>
              <a:t>Wrong Parsing function Bug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6953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RELATED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1628800"/>
            <a:ext cx="3520440" cy="457200"/>
          </a:xfrm>
        </p:spPr>
        <p:txBody>
          <a:bodyPr/>
          <a:lstStyle/>
          <a:p>
            <a:r>
              <a:rPr lang="en-IN" dirty="0"/>
              <a:t>SMB_COM_TRANSACTION2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078224" y="1622967"/>
            <a:ext cx="3520440" cy="457200"/>
          </a:xfrm>
        </p:spPr>
        <p:txBody>
          <a:bodyPr/>
          <a:lstStyle/>
          <a:p>
            <a:r>
              <a:rPr lang="en-IN" dirty="0"/>
              <a:t>SMB_COM_NT_TRANSACT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C5B3392-6527-428D-B3E9-727B854EADF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8136" y="2204864"/>
            <a:ext cx="2563272" cy="44371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566CF5A-14EA-4713-B761-95B0635FD53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69469" y="2156576"/>
            <a:ext cx="3154859" cy="438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400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EXPLAINING THE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SMB_COM_TRANSACTION2</a:t>
            </a:r>
          </a:p>
          <a:p>
            <a:pPr lvl="1"/>
            <a:r>
              <a:rPr lang="en-IN" dirty="0"/>
              <a:t>Provide support for a richer server-side file system semantics.</a:t>
            </a:r>
          </a:p>
          <a:p>
            <a:pPr lvl="1"/>
            <a:r>
              <a:rPr lang="en-IN" dirty="0"/>
              <a:t>Trans2 subcommands: </a:t>
            </a:r>
            <a:r>
              <a:rPr lang="en-US" dirty="0"/>
              <a:t>allow clients to set and retrieve Extended Attribute key/value pairs, make use of long file names, perform directory searches, etc.</a:t>
            </a:r>
          </a:p>
          <a:p>
            <a:pPr marL="292608" lvl="1" indent="0">
              <a:buNone/>
            </a:pPr>
            <a:endParaRPr lang="en-US" dirty="0"/>
          </a:p>
          <a:p>
            <a:r>
              <a:rPr lang="en-IN" dirty="0"/>
              <a:t>SMB_COM_NT_TRANSACT</a:t>
            </a:r>
          </a:p>
          <a:p>
            <a:pPr lvl="1"/>
            <a:r>
              <a:rPr lang="en-US" dirty="0"/>
              <a:t>Extend the file system feature access offered by SMB_COM_TRANSACTION2.</a:t>
            </a:r>
          </a:p>
          <a:p>
            <a:pPr lvl="1"/>
            <a:r>
              <a:rPr lang="en-US" dirty="0"/>
              <a:t>Allow for the transfer of very large parameter and data blocks.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1492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wrong parsing bug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the data sent via SMB_COM_TRANSACTION2 or by SMB_COM_NT_TRANSACT exceeds the </a:t>
            </a:r>
            <a:r>
              <a:rPr lang="en-US" dirty="0" err="1"/>
              <a:t>MaxBufferSize</a:t>
            </a:r>
            <a:r>
              <a:rPr lang="en-US" dirty="0"/>
              <a:t> established during session setup, or total data to send is bigger than </a:t>
            </a:r>
            <a:r>
              <a:rPr lang="en-US" dirty="0" err="1"/>
              <a:t>transmitted_data</a:t>
            </a:r>
            <a:r>
              <a:rPr lang="en-US" dirty="0"/>
              <a:t>, then the transaction uses the SECONDARY sub-command.</a:t>
            </a:r>
          </a:p>
          <a:p>
            <a:pPr lvl="1"/>
            <a:r>
              <a:rPr lang="en-US" dirty="0"/>
              <a:t>Each sub-command has a corresponding sub-command _SECONDARY.</a:t>
            </a:r>
          </a:p>
          <a:p>
            <a:pPr lvl="1"/>
            <a:r>
              <a:rPr lang="en-US" dirty="0"/>
              <a:t>The packets that follow the first sub-command have the corresponding _SECONDARY sub-command set as their command.</a:t>
            </a:r>
          </a:p>
          <a:p>
            <a:pPr lvl="1"/>
            <a:r>
              <a:rPr lang="en-US" dirty="0"/>
              <a:t>Ex.: SMB_COM_NT_TRANSACT =&gt; SMB_COM_NT_TRANSACT_SECONDARY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6587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The wrong parsing bug,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In SMB_COM_TRANSACTION2, the maximum data that can be sent is represented by a parameter in the header of SMB_COM_TRANSACTION2 in the field of a Word size (0xFFFF). </a:t>
            </a:r>
          </a:p>
          <a:p>
            <a:r>
              <a:rPr lang="en-US" sz="2400" dirty="0"/>
              <a:t>However, in SMB_COM_NT_TRANSACT, the maximum data that can be sent is represented by a parameter in the header of SMB_COM_NT_TRANSACT in the field of </a:t>
            </a:r>
            <a:r>
              <a:rPr lang="en-US" sz="2400" dirty="0" err="1"/>
              <a:t>Dword</a:t>
            </a:r>
            <a:r>
              <a:rPr lang="en-US" sz="2400" dirty="0"/>
              <a:t> size (0XFFFFFFFF).</a:t>
            </a:r>
          </a:p>
          <a:p>
            <a:r>
              <a:rPr lang="en-US" dirty="0"/>
              <a:t>However, there is no validation for which function started the transaction. Thus, it’s possible to send SMB_COM_NT_TRANSACT followed by SMB_COM_TRANSACTION2_SECONDARY. This situation can lead to wrong data parsing, and this bug enables Bug A by treating </a:t>
            </a:r>
            <a:r>
              <a:rPr lang="en-US" dirty="0" err="1"/>
              <a:t>Dword</a:t>
            </a:r>
            <a:r>
              <a:rPr lang="en-US" dirty="0"/>
              <a:t> as Word.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77892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821837"/>
            <a:ext cx="7070768" cy="1362075"/>
          </a:xfrm>
        </p:spPr>
        <p:txBody>
          <a:bodyPr>
            <a:normAutofit fontScale="90000"/>
          </a:bodyPr>
          <a:lstStyle/>
          <a:p>
            <a:r>
              <a:rPr lang="en-IN" dirty="0"/>
              <a:t>Bug C </a:t>
            </a:r>
            <a:br>
              <a:rPr lang="en-IN" dirty="0"/>
            </a:br>
            <a:r>
              <a:rPr lang="en-IN" sz="3600" dirty="0"/>
              <a:t>Non-paged pool allocation bug</a:t>
            </a:r>
          </a:p>
        </p:txBody>
      </p:sp>
    </p:spTree>
    <p:extLst>
      <p:ext uri="{BB962C8B-B14F-4D97-AF65-F5344CB8AC3E}">
        <p14:creationId xmlns:p14="http://schemas.microsoft.com/office/powerpoint/2010/main" xmlns="" val="26535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Let’s Begin!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are...</a:t>
            </a:r>
          </a:p>
          <a:p>
            <a:r>
              <a:rPr lang="en-IN" dirty="0"/>
              <a:t>Eternal blue is an exploitation tool</a:t>
            </a:r>
          </a:p>
          <a:p>
            <a:pPr lvl="1"/>
            <a:r>
              <a:rPr lang="en-IN" dirty="0"/>
              <a:t>Execute remote </a:t>
            </a:r>
            <a:r>
              <a:rPr lang="en-IN" dirty="0" err="1"/>
              <a:t>shellcode</a:t>
            </a:r>
            <a:endParaRPr lang="en-IN" dirty="0"/>
          </a:p>
          <a:p>
            <a:pPr lvl="1"/>
            <a:r>
              <a:rPr lang="en-IN" dirty="0"/>
              <a:t>Created by NSA </a:t>
            </a:r>
          </a:p>
          <a:p>
            <a:pPr lvl="1"/>
            <a:r>
              <a:rPr lang="en-IN" dirty="0"/>
              <a:t>Made public by Shadow Brokers</a:t>
            </a:r>
          </a:p>
          <a:p>
            <a:r>
              <a:rPr lang="en-IN" dirty="0"/>
              <a:t>Exploits vulnerabilities in SMB protocol</a:t>
            </a:r>
          </a:p>
          <a:p>
            <a:r>
              <a:rPr lang="en-IN" dirty="0"/>
              <a:t>Used in </a:t>
            </a:r>
            <a:r>
              <a:rPr lang="en-IN" dirty="0" err="1"/>
              <a:t>WannaCry</a:t>
            </a:r>
            <a:endParaRPr lang="en-IN" dirty="0"/>
          </a:p>
          <a:p>
            <a:endParaRPr lang="en-IN" dirty="0"/>
          </a:p>
          <a:p>
            <a:pPr lvl="1"/>
            <a:endParaRPr lang="en-IN" sz="2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CONFIGURING THE SMB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 SMB_COM_SESSION_SETUP_ANDX request MUST be sent by a client to begin user authentication on an SMB connection and establish an SMB session.</a:t>
            </a:r>
          </a:p>
          <a:p>
            <a:pPr lvl="1"/>
            <a:r>
              <a:rPr lang="en-US" sz="2100" dirty="0"/>
              <a:t>At least one SMB_COM_SESSION_SETUP_ANDX MUST be sent to perform a user logon to the server and to establish a valid UID.</a:t>
            </a:r>
          </a:p>
          <a:p>
            <a:pPr lvl="1"/>
            <a:r>
              <a:rPr lang="en-US" sz="2100" dirty="0"/>
              <a:t>There are two formats for an SMB_COM_SESSION_SETUP_ANDX request: LM and NTLM authentication, and NTLMv2 (NTLM SSP).</a:t>
            </a:r>
          </a:p>
        </p:txBody>
      </p:sp>
    </p:spTree>
    <p:extLst>
      <p:ext uri="{BB962C8B-B14F-4D97-AF65-F5344CB8AC3E}">
        <p14:creationId xmlns:p14="http://schemas.microsoft.com/office/powerpoint/2010/main" xmlns="" val="301992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SMB_COM_SESSION_SETUP_ANDX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1628800"/>
            <a:ext cx="3520440" cy="457200"/>
          </a:xfrm>
        </p:spPr>
        <p:txBody>
          <a:bodyPr/>
          <a:lstStyle/>
          <a:p>
            <a:r>
              <a:rPr lang="en-IN" dirty="0"/>
              <a:t>LM and NTLM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078224" y="1622967"/>
            <a:ext cx="3520440" cy="457200"/>
          </a:xfrm>
        </p:spPr>
        <p:txBody>
          <a:bodyPr/>
          <a:lstStyle/>
          <a:p>
            <a:r>
              <a:rPr lang="en-IN" smtClean="0"/>
              <a:t>NTLMv2 </a:t>
            </a:r>
            <a:r>
              <a:rPr lang="en-IN" dirty="0"/>
              <a:t>(NTLM SSP)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EBFEC05-E745-42FA-9D5B-B2C1C8C4EB8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2104742"/>
            <a:ext cx="2376264" cy="47114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ECCBDCB-EFBD-4A42-9C97-CA3F4C43CE8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7984" y="2125960"/>
            <a:ext cx="3561070" cy="432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2245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20040"/>
            <a:ext cx="7372672" cy="1143000"/>
          </a:xfrm>
        </p:spPr>
        <p:txBody>
          <a:bodyPr>
            <a:normAutofit/>
          </a:bodyPr>
          <a:lstStyle/>
          <a:p>
            <a:r>
              <a:rPr lang="en-IN" sz="3000" dirty="0"/>
              <a:t>SMB_COM_SESSION_SETUP_ANDX,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100" dirty="0"/>
              <a:t>In both formats, the request is split into 2 sections:</a:t>
            </a:r>
          </a:p>
          <a:p>
            <a:pPr lvl="1"/>
            <a:r>
              <a:rPr lang="en-US" sz="1800" dirty="0" err="1"/>
              <a:t>SMB_Parameters</a:t>
            </a:r>
            <a:r>
              <a:rPr lang="en-US" sz="1800" dirty="0"/>
              <a:t> – Contains parameters of sizes between 1-4 bytes. The </a:t>
            </a:r>
            <a:r>
              <a:rPr lang="en-US" sz="1800" dirty="0" err="1"/>
              <a:t>WordCount</a:t>
            </a:r>
            <a:r>
              <a:rPr lang="en-US" sz="1800" dirty="0"/>
              <a:t> field represents the total length of </a:t>
            </a:r>
            <a:r>
              <a:rPr lang="en-US" sz="1800" dirty="0" err="1"/>
              <a:t>SMB_Parameters</a:t>
            </a:r>
            <a:r>
              <a:rPr lang="en-US" sz="1800" dirty="0"/>
              <a:t> struct members in a Word size.</a:t>
            </a:r>
          </a:p>
          <a:p>
            <a:pPr lvl="1"/>
            <a:r>
              <a:rPr lang="en-US" sz="1800" dirty="0" err="1"/>
              <a:t>SMB_Data</a:t>
            </a:r>
            <a:r>
              <a:rPr lang="en-US" sz="1800" dirty="0"/>
              <a:t> – Contains data in a variable size. The </a:t>
            </a:r>
            <a:r>
              <a:rPr lang="en-US" sz="1800" dirty="0" err="1"/>
              <a:t>ByteCount</a:t>
            </a:r>
            <a:r>
              <a:rPr lang="en-US" sz="1800" dirty="0"/>
              <a:t> field represents the length of the </a:t>
            </a:r>
            <a:r>
              <a:rPr lang="en-US" sz="1800" dirty="0" err="1"/>
              <a:t>SMB_Data</a:t>
            </a:r>
            <a:r>
              <a:rPr lang="en-US" sz="1800" dirty="0"/>
              <a:t> struct members section in bytes.</a:t>
            </a:r>
          </a:p>
          <a:p>
            <a:r>
              <a:rPr lang="en-US" sz="2100" dirty="0"/>
              <a:t>Summing the size of the fields, in the first format, the </a:t>
            </a:r>
            <a:r>
              <a:rPr lang="en-US" sz="2100" dirty="0" err="1"/>
              <a:t>WordCount</a:t>
            </a:r>
            <a:r>
              <a:rPr lang="en-US" sz="2100" dirty="0"/>
              <a:t> equals 13 and in the second format (extended security), the </a:t>
            </a:r>
            <a:r>
              <a:rPr lang="en-US" sz="2100" dirty="0" err="1"/>
              <a:t>WordCount</a:t>
            </a:r>
            <a:r>
              <a:rPr lang="en-US" sz="2100" dirty="0"/>
              <a:t> equals 12.</a:t>
            </a:r>
          </a:p>
          <a:p>
            <a:r>
              <a:rPr lang="en-US" sz="2100" dirty="0"/>
              <a:t>The SMB_COM_SESSION_SETUP_ANDX request is handled by the </a:t>
            </a:r>
            <a:r>
              <a:rPr lang="en-US" sz="2100" dirty="0" err="1"/>
              <a:t>BlockingSessionSetupAndX</a:t>
            </a:r>
            <a:r>
              <a:rPr lang="en-US" sz="2100" dirty="0"/>
              <a:t> function. This function wrongly calculates </a:t>
            </a:r>
            <a:r>
              <a:rPr lang="en-US" sz="2100" dirty="0" err="1"/>
              <a:t>ByteCount</a:t>
            </a:r>
            <a:r>
              <a:rPr lang="en-US" sz="2100" dirty="0"/>
              <a:t>, which leads to an allocation of controlled size – bigger than the packet data – in the non-paged pool.</a:t>
            </a:r>
          </a:p>
        </p:txBody>
      </p:sp>
    </p:spTree>
    <p:extLst>
      <p:ext uri="{BB962C8B-B14F-4D97-AF65-F5344CB8AC3E}">
        <p14:creationId xmlns:p14="http://schemas.microsoft.com/office/powerpoint/2010/main" xmlns="" val="194429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20040"/>
            <a:ext cx="7372672" cy="1143000"/>
          </a:xfrm>
        </p:spPr>
        <p:txBody>
          <a:bodyPr>
            <a:normAutofit/>
          </a:bodyPr>
          <a:lstStyle/>
          <a:p>
            <a:r>
              <a:rPr lang="en-IN" sz="3400" dirty="0"/>
              <a:t>UNDERSTANDING THE BUG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 smtClean="0"/>
              <a:t>Sending </a:t>
            </a:r>
            <a:r>
              <a:rPr lang="en-US" sz="2100" dirty="0"/>
              <a:t>an SMB_COM_SESSION_SETUP_ANDX request as Extended Security (</a:t>
            </a:r>
            <a:r>
              <a:rPr lang="en-US" sz="2100" dirty="0" err="1"/>
              <a:t>WordCount</a:t>
            </a:r>
            <a:r>
              <a:rPr lang="en-US" sz="2100" dirty="0"/>
              <a:t> 12) with CAP_EXTENDED_SECURITY, but without FLAGS2_EXTENDED_SECURITY, the request will be processed wrongly as an NT Security request (</a:t>
            </a:r>
            <a:r>
              <a:rPr lang="en-US" sz="2100" dirty="0" err="1"/>
              <a:t>WordCount</a:t>
            </a:r>
            <a:r>
              <a:rPr lang="en-US" sz="2100" dirty="0"/>
              <a:t> 13) by the </a:t>
            </a:r>
            <a:r>
              <a:rPr lang="en-US" sz="2100" dirty="0" err="1"/>
              <a:t>GetNtSecurityParameters</a:t>
            </a:r>
            <a:r>
              <a:rPr lang="en-US" sz="2100" dirty="0"/>
              <a:t> function.</a:t>
            </a:r>
          </a:p>
        </p:txBody>
      </p:sp>
    </p:spTree>
    <p:extLst>
      <p:ext uri="{BB962C8B-B14F-4D97-AF65-F5344CB8AC3E}">
        <p14:creationId xmlns:p14="http://schemas.microsoft.com/office/powerpoint/2010/main" xmlns="" val="66704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20040"/>
            <a:ext cx="7372672" cy="1143000"/>
          </a:xfrm>
        </p:spPr>
        <p:txBody>
          <a:bodyPr>
            <a:normAutofit/>
          </a:bodyPr>
          <a:lstStyle/>
          <a:p>
            <a:r>
              <a:rPr lang="en-IN" sz="3400" dirty="0"/>
              <a:t>Understanding THE BUG,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/>
              <a:t>As a result, the function reads </a:t>
            </a:r>
            <a:r>
              <a:rPr lang="en-US" sz="2100" dirty="0" err="1"/>
              <a:t>ByteCount</a:t>
            </a:r>
            <a:r>
              <a:rPr lang="en-US" sz="2100" dirty="0"/>
              <a:t> from the wrong offset in the struct, and allocates space in the non-paged kernel pool for </a:t>
            </a:r>
            <a:r>
              <a:rPr lang="en-US" sz="2100" dirty="0" err="1"/>
              <a:t>NativeOs</a:t>
            </a:r>
            <a:r>
              <a:rPr lang="en-US" sz="2100" dirty="0"/>
              <a:t> and </a:t>
            </a:r>
            <a:r>
              <a:rPr lang="en-US" sz="2100" dirty="0" err="1"/>
              <a:t>NativeLanMan</a:t>
            </a:r>
            <a:r>
              <a:rPr lang="en-US" sz="2100" dirty="0"/>
              <a:t> </a:t>
            </a:r>
            <a:r>
              <a:rPr lang="en-US" sz="2100" dirty="0" err="1"/>
              <a:t>unicode</a:t>
            </a:r>
            <a:r>
              <a:rPr lang="en-US" sz="2100" dirty="0"/>
              <a:t> strings.</a:t>
            </a:r>
          </a:p>
          <a:p>
            <a:pPr lvl="1"/>
            <a:r>
              <a:rPr lang="en-US" sz="1800" dirty="0"/>
              <a:t>This bug allows you to send a small packet that leads to a big allocation in the non-paged pool, which is used to create a big allocation as a placeholder.</a:t>
            </a:r>
          </a:p>
          <a:p>
            <a:pPr lvl="1"/>
            <a:r>
              <a:rPr lang="en-US" sz="1800" dirty="0"/>
              <a:t>This allocation will later be freed (creating a HOLE) and allocated again by an </a:t>
            </a:r>
            <a:r>
              <a:rPr lang="en-US" sz="1800" dirty="0" err="1"/>
              <a:t>NtFea</a:t>
            </a:r>
            <a:r>
              <a:rPr lang="en-US" sz="1800" dirty="0"/>
              <a:t> chunk that will overflow the next chunk. </a:t>
            </a:r>
          </a:p>
        </p:txBody>
      </p:sp>
    </p:spTree>
    <p:extLst>
      <p:ext uri="{BB962C8B-B14F-4D97-AF65-F5344CB8AC3E}">
        <p14:creationId xmlns:p14="http://schemas.microsoft.com/office/powerpoint/2010/main" xmlns="" val="39730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buggy code</a:t>
            </a:r>
            <a:endParaRPr lang="en-IN" dirty="0"/>
          </a:p>
        </p:txBody>
      </p:sp>
      <p:pic>
        <p:nvPicPr>
          <p:cNvPr id="6146" name="Picture 2" descr="C:\Users\Shika\Desktop\Reverse Presentation\Bug B\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04864"/>
            <a:ext cx="7239000" cy="30876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buggy code </a:t>
            </a:r>
            <a:r>
              <a:rPr lang="en-IN" dirty="0" err="1" smtClean="0"/>
              <a:t>con’t</a:t>
            </a:r>
            <a:endParaRPr lang="en-IN" dirty="0"/>
          </a:p>
        </p:txBody>
      </p:sp>
      <p:pic>
        <p:nvPicPr>
          <p:cNvPr id="7170" name="Picture 2" descr="C:\Users\Shika\Desktop\Reverse Presentation\Bug B\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16832"/>
            <a:ext cx="5762625" cy="1504950"/>
          </a:xfrm>
          <a:prstGeom prst="rect">
            <a:avLst/>
          </a:prstGeom>
          <a:noFill/>
        </p:spPr>
      </p:pic>
      <p:pic>
        <p:nvPicPr>
          <p:cNvPr id="7171" name="Picture 3" descr="C:\Users\Shika\Desktop\Reverse Presentation\Bug B\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717032"/>
            <a:ext cx="7566420" cy="2307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buggy code </a:t>
            </a:r>
            <a:r>
              <a:rPr lang="en-IN" dirty="0" err="1" smtClean="0"/>
              <a:t>con’t</a:t>
            </a:r>
            <a:endParaRPr lang="en-IN" dirty="0"/>
          </a:p>
        </p:txBody>
      </p:sp>
      <p:pic>
        <p:nvPicPr>
          <p:cNvPr id="9218" name="Picture 2" descr="C:\Users\Shika\Desktop\Reverse Presentation\Bug B\5_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36539"/>
            <a:ext cx="7239000" cy="37930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buggy code </a:t>
            </a:r>
            <a:r>
              <a:rPr lang="en-IN" dirty="0" err="1" smtClean="0"/>
              <a:t>con’t</a:t>
            </a:r>
            <a:endParaRPr lang="en-IN" dirty="0"/>
          </a:p>
        </p:txBody>
      </p:sp>
      <p:pic>
        <p:nvPicPr>
          <p:cNvPr id="8194" name="Picture 2" descr="C:\Users\Shika\Desktop\Reverse Presentation\Bug B\4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564904"/>
            <a:ext cx="5829300" cy="1895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9792" y="2852936"/>
            <a:ext cx="2727096" cy="1362075"/>
          </a:xfrm>
        </p:spPr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SMB protocol cont’d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700808"/>
            <a:ext cx="3664456" cy="468052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Server Message Block protocol</a:t>
            </a:r>
          </a:p>
          <a:p>
            <a:r>
              <a:rPr lang="en-IN" dirty="0"/>
              <a:t>Originally open-source and Linux based</a:t>
            </a:r>
          </a:p>
          <a:p>
            <a:pPr lvl="1"/>
            <a:r>
              <a:rPr lang="en-IN" dirty="0"/>
              <a:t>Modified to operate on Windows</a:t>
            </a:r>
          </a:p>
          <a:p>
            <a:r>
              <a:rPr lang="en-IN" dirty="0"/>
              <a:t>Used for</a:t>
            </a:r>
          </a:p>
          <a:p>
            <a:pPr lvl="1"/>
            <a:r>
              <a:rPr lang="en-IN" dirty="0"/>
              <a:t>Shared access to files, printers, and serial ports</a:t>
            </a:r>
          </a:p>
          <a:p>
            <a:pPr lvl="1"/>
            <a:r>
              <a:rPr lang="en-IN" dirty="0"/>
              <a:t>Miscellaneous communications between nodes on a network</a:t>
            </a:r>
          </a:p>
          <a:p>
            <a:pPr lvl="1"/>
            <a:r>
              <a:rPr lang="en-IN" dirty="0"/>
              <a:t>Mechanism for authenticated inter-process communication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72816"/>
            <a:ext cx="3896121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Thank You!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Bugs in </a:t>
            </a:r>
            <a:r>
              <a:rPr lang="en-IN" dirty="0" err="1"/>
              <a:t>smb</a:t>
            </a:r>
            <a:r>
              <a:rPr lang="en-IN" dirty="0"/>
              <a:t>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Bug A - </a:t>
            </a:r>
            <a:r>
              <a:rPr lang="en-IN" dirty="0" smtClean="0"/>
              <a:t>Wrong Casting Bug</a:t>
            </a:r>
            <a:endParaRPr lang="en-IN" dirty="0"/>
          </a:p>
          <a:p>
            <a:pPr lvl="1"/>
            <a:r>
              <a:rPr lang="en-IN" dirty="0"/>
              <a:t>Occurs when converting File Extended Attributes(FEA) from Os2 structure to NT structure</a:t>
            </a:r>
          </a:p>
          <a:p>
            <a:r>
              <a:rPr lang="en-IN" dirty="0"/>
              <a:t>Bug B - Wrong Parsing Function Bug</a:t>
            </a:r>
          </a:p>
          <a:p>
            <a:pPr lvl="1"/>
            <a:r>
              <a:rPr lang="en-IN" dirty="0"/>
              <a:t>Occurs when the wrong parsing function is called when transferring large parameter and data blocks</a:t>
            </a:r>
          </a:p>
          <a:p>
            <a:r>
              <a:rPr lang="en-IN" dirty="0"/>
              <a:t>Bug C - Non-paged Pool Allocation Bug</a:t>
            </a:r>
          </a:p>
          <a:p>
            <a:pPr lvl="1"/>
            <a:r>
              <a:rPr lang="en-IN" dirty="0"/>
              <a:t>Allocates large chunk of memory in the kernel non-paged pool, where </a:t>
            </a:r>
            <a:r>
              <a:rPr lang="en-IN" dirty="0" err="1"/>
              <a:t>shellcode</a:t>
            </a:r>
            <a:r>
              <a:rPr lang="en-IN" dirty="0"/>
              <a:t> could be placed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Bug a </a:t>
            </a:r>
            <a:br>
              <a:rPr lang="en-IN" dirty="0"/>
            </a:br>
            <a:r>
              <a:rPr lang="en-IN" sz="2800" dirty="0"/>
              <a:t>Wrong Casting Bug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 formats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1628800"/>
            <a:ext cx="3520440" cy="457200"/>
          </a:xfrm>
        </p:spPr>
        <p:txBody>
          <a:bodyPr/>
          <a:lstStyle/>
          <a:p>
            <a:r>
              <a:rPr lang="en-IN" dirty="0"/>
              <a:t>OS2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39952" y="4365104"/>
            <a:ext cx="3520440" cy="457200"/>
          </a:xfrm>
        </p:spPr>
        <p:txBody>
          <a:bodyPr/>
          <a:lstStyle/>
          <a:p>
            <a:r>
              <a:rPr lang="en-IN" dirty="0"/>
              <a:t>NT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132856"/>
            <a:ext cx="6416030" cy="2218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869160"/>
            <a:ext cx="7150910" cy="173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Interesting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Available in the srv.sys driver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SrvOs2FeaListToNt</a:t>
            </a:r>
          </a:p>
          <a:p>
            <a:pPr marL="761238" lvl="1" indent="-514350">
              <a:buNone/>
            </a:pPr>
            <a:r>
              <a:rPr lang="en-IN" dirty="0" smtClean="0"/>
              <a:t>	Converts Os2 FEA List to NT FEA List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SrvOs2FeaListSizeToNT</a:t>
            </a:r>
          </a:p>
          <a:p>
            <a:pPr marL="761238" lvl="1" indent="-514350">
              <a:buNone/>
            </a:pPr>
            <a:r>
              <a:rPr lang="en-IN" dirty="0" smtClean="0"/>
              <a:t>	Calculates the size needed to convert Os2FeaList structures into the appropriate </a:t>
            </a:r>
            <a:r>
              <a:rPr lang="en-IN" dirty="0" err="1" smtClean="0"/>
              <a:t>NtFeaList</a:t>
            </a:r>
            <a:r>
              <a:rPr lang="en-IN" dirty="0" smtClean="0"/>
              <a:t> structures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SrvOs2FeaToNT</a:t>
            </a:r>
          </a:p>
          <a:p>
            <a:pPr marL="761238" lvl="1" indent="-514350">
              <a:buNone/>
            </a:pPr>
            <a:r>
              <a:rPr lang="en-IN" dirty="0" smtClean="0"/>
              <a:t>	Converts Os2 record to NT record</a:t>
            </a:r>
          </a:p>
          <a:p>
            <a:pPr marL="514350" indent="-514350">
              <a:buNone/>
            </a:pPr>
            <a:r>
              <a:rPr lang="en-IN" dirty="0" smtClean="0"/>
              <a:t>		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60688"/>
          </a:xfrm>
        </p:spPr>
        <p:txBody>
          <a:bodyPr/>
          <a:lstStyle/>
          <a:p>
            <a:r>
              <a:rPr lang="en-IN" dirty="0" smtClean="0"/>
              <a:t>Control flow logic</a:t>
            </a:r>
            <a:endParaRPr lang="en-IN" dirty="0"/>
          </a:p>
        </p:txBody>
      </p:sp>
      <p:pic>
        <p:nvPicPr>
          <p:cNvPr id="2050" name="Picture 2" descr="C:\Users\Shika\Downloads\BugAFlowchart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24744"/>
            <a:ext cx="7734622" cy="555114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403648" y="6093296"/>
            <a:ext cx="22322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Buggy Code</a:t>
            </a:r>
            <a:endParaRPr lang="en-US" sz="36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660688"/>
          </a:xfrm>
        </p:spPr>
        <p:txBody>
          <a:bodyPr>
            <a:normAutofit/>
          </a:bodyPr>
          <a:lstStyle/>
          <a:p>
            <a:r>
              <a:rPr lang="en-IN" dirty="0" smtClean="0"/>
              <a:t>The buggy function</a:t>
            </a:r>
            <a:endParaRPr lang="en-IN" dirty="0"/>
          </a:p>
        </p:txBody>
      </p:sp>
      <p:pic>
        <p:nvPicPr>
          <p:cNvPr id="3074" name="Picture 2" descr="C:\Users\Shika\Desktop\Reverse Presentation\Capture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" y="1250551"/>
            <a:ext cx="7076653" cy="52216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pul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807</Words>
  <Application>Microsoft Office PowerPoint</Application>
  <PresentationFormat>On-screen Show (4:3)</PresentationFormat>
  <Paragraphs>95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Custom Design</vt:lpstr>
      <vt:lpstr>Opulent</vt:lpstr>
      <vt:lpstr>Understanding Eternalblue</vt:lpstr>
      <vt:lpstr>Let’s Begin!</vt:lpstr>
      <vt:lpstr>SMB protocol cont’d</vt:lpstr>
      <vt:lpstr>Bugs in smb protocol</vt:lpstr>
      <vt:lpstr>Bug a  Wrong Casting Bug</vt:lpstr>
      <vt:lpstr>FEA formats</vt:lpstr>
      <vt:lpstr>Interesting functions</vt:lpstr>
      <vt:lpstr>Control flow logic</vt:lpstr>
      <vt:lpstr>The buggy function</vt:lpstr>
      <vt:lpstr>The buggy function con’t</vt:lpstr>
      <vt:lpstr>The buggy function con’t</vt:lpstr>
      <vt:lpstr>The buggy code</vt:lpstr>
      <vt:lpstr>Pseudocode</vt:lpstr>
      <vt:lpstr>Bug B  Wrong Parsing function Bug</vt:lpstr>
      <vt:lpstr>DATA RELATED FUNCTIONS</vt:lpstr>
      <vt:lpstr>EXPLAINING THE FUNCTIONS</vt:lpstr>
      <vt:lpstr>The wrong parsing bug</vt:lpstr>
      <vt:lpstr>The wrong parsing bug, CONT.</vt:lpstr>
      <vt:lpstr>Bug C  Non-paged pool allocation bug</vt:lpstr>
      <vt:lpstr>CONFIGURING THE SMB SESSION</vt:lpstr>
      <vt:lpstr>SMB_COM_SESSION_SETUP_ANDX</vt:lpstr>
      <vt:lpstr>SMB_COM_SESSION_SETUP_ANDX, CONT.</vt:lpstr>
      <vt:lpstr>UNDERSTANDING THE BUG</vt:lpstr>
      <vt:lpstr>Understanding THE BUG, CONT.</vt:lpstr>
      <vt:lpstr>The buggy code</vt:lpstr>
      <vt:lpstr>The buggy code con’t</vt:lpstr>
      <vt:lpstr>The buggy code con’t</vt:lpstr>
      <vt:lpstr>The buggy code con’t</vt:lpstr>
      <vt:lpstr>Summary</vt:lpstr>
      <vt:lpstr>Thank You!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Eternalblue</dc:title>
  <dc:creator>Shika</dc:creator>
  <cp:lastModifiedBy>Shika</cp:lastModifiedBy>
  <cp:revision>25</cp:revision>
  <dcterms:created xsi:type="dcterms:W3CDTF">2018-11-25T00:03:12Z</dcterms:created>
  <dcterms:modified xsi:type="dcterms:W3CDTF">2018-11-27T21:00:47Z</dcterms:modified>
</cp:coreProperties>
</file>