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CB6CF-8622-4828-BD39-3CF01490AC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5520444-C29A-4A36-95A1-F9ACFA29FE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E28640D-00E5-4B89-BE82-D76D0CCCE00F}"/>
              </a:ext>
            </a:extLst>
          </p:cNvPr>
          <p:cNvSpPr>
            <a:spLocks noGrp="1"/>
          </p:cNvSpPr>
          <p:nvPr>
            <p:ph type="dt" sz="half" idx="10"/>
          </p:nvPr>
        </p:nvSpPr>
        <p:spPr/>
        <p:txBody>
          <a:bodyPr/>
          <a:lstStyle/>
          <a:p>
            <a:fld id="{EBA6D60D-9BD1-428A-BEC5-65B27D0F52EC}" type="datetimeFigureOut">
              <a:rPr lang="en-CA" smtClean="0"/>
              <a:t>2019-03-26</a:t>
            </a:fld>
            <a:endParaRPr lang="en-CA"/>
          </a:p>
        </p:txBody>
      </p:sp>
      <p:sp>
        <p:nvSpPr>
          <p:cNvPr id="5" name="Footer Placeholder 4">
            <a:extLst>
              <a:ext uri="{FF2B5EF4-FFF2-40B4-BE49-F238E27FC236}">
                <a16:creationId xmlns:a16="http://schemas.microsoft.com/office/drawing/2014/main" id="{FB057013-35D3-4BF5-A6AA-46986426D4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6FE1F7-3F24-4491-B522-AA7219216E02}"/>
              </a:ext>
            </a:extLst>
          </p:cNvPr>
          <p:cNvSpPr>
            <a:spLocks noGrp="1"/>
          </p:cNvSpPr>
          <p:nvPr>
            <p:ph type="sldNum" sz="quarter" idx="12"/>
          </p:nvPr>
        </p:nvSpPr>
        <p:spPr/>
        <p:txBody>
          <a:bodyPr/>
          <a:lstStyle/>
          <a:p>
            <a:fld id="{68040108-34B1-449D-9DEC-C4396A6F8062}" type="slidenum">
              <a:rPr lang="en-CA" smtClean="0"/>
              <a:t>‹#›</a:t>
            </a:fld>
            <a:endParaRPr lang="en-CA"/>
          </a:p>
        </p:txBody>
      </p:sp>
    </p:spTree>
    <p:extLst>
      <p:ext uri="{BB962C8B-B14F-4D97-AF65-F5344CB8AC3E}">
        <p14:creationId xmlns:p14="http://schemas.microsoft.com/office/powerpoint/2010/main" val="195976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F78B-BEC3-48C7-892B-5240508628F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E7262D1-3542-4A28-824A-369D65AF0AF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40B8FE9-BBEC-4AA3-B454-579DD8A855E2}"/>
              </a:ext>
            </a:extLst>
          </p:cNvPr>
          <p:cNvSpPr>
            <a:spLocks noGrp="1"/>
          </p:cNvSpPr>
          <p:nvPr>
            <p:ph type="dt" sz="half" idx="10"/>
          </p:nvPr>
        </p:nvSpPr>
        <p:spPr/>
        <p:txBody>
          <a:bodyPr/>
          <a:lstStyle/>
          <a:p>
            <a:fld id="{EBA6D60D-9BD1-428A-BEC5-65B27D0F52EC}" type="datetimeFigureOut">
              <a:rPr lang="en-CA" smtClean="0"/>
              <a:t>2019-03-26</a:t>
            </a:fld>
            <a:endParaRPr lang="en-CA"/>
          </a:p>
        </p:txBody>
      </p:sp>
      <p:sp>
        <p:nvSpPr>
          <p:cNvPr id="5" name="Footer Placeholder 4">
            <a:extLst>
              <a:ext uri="{FF2B5EF4-FFF2-40B4-BE49-F238E27FC236}">
                <a16:creationId xmlns:a16="http://schemas.microsoft.com/office/drawing/2014/main" id="{92365588-3C86-4469-9F82-E372B9E484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22817B4-970D-4B8B-AC98-0E62493DAB26}"/>
              </a:ext>
            </a:extLst>
          </p:cNvPr>
          <p:cNvSpPr>
            <a:spLocks noGrp="1"/>
          </p:cNvSpPr>
          <p:nvPr>
            <p:ph type="sldNum" sz="quarter" idx="12"/>
          </p:nvPr>
        </p:nvSpPr>
        <p:spPr/>
        <p:txBody>
          <a:bodyPr/>
          <a:lstStyle/>
          <a:p>
            <a:fld id="{68040108-34B1-449D-9DEC-C4396A6F8062}" type="slidenum">
              <a:rPr lang="en-CA" smtClean="0"/>
              <a:t>‹#›</a:t>
            </a:fld>
            <a:endParaRPr lang="en-CA"/>
          </a:p>
        </p:txBody>
      </p:sp>
    </p:spTree>
    <p:extLst>
      <p:ext uri="{BB962C8B-B14F-4D97-AF65-F5344CB8AC3E}">
        <p14:creationId xmlns:p14="http://schemas.microsoft.com/office/powerpoint/2010/main" val="16950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CE6CBD-928C-4000-B6B8-C2408A1279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3A127CE-8426-4CE3-82EF-C6DE04A646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E883B1A-7D1B-4C5F-BAD6-B8B78689F551}"/>
              </a:ext>
            </a:extLst>
          </p:cNvPr>
          <p:cNvSpPr>
            <a:spLocks noGrp="1"/>
          </p:cNvSpPr>
          <p:nvPr>
            <p:ph type="dt" sz="half" idx="10"/>
          </p:nvPr>
        </p:nvSpPr>
        <p:spPr/>
        <p:txBody>
          <a:bodyPr/>
          <a:lstStyle/>
          <a:p>
            <a:fld id="{EBA6D60D-9BD1-428A-BEC5-65B27D0F52EC}" type="datetimeFigureOut">
              <a:rPr lang="en-CA" smtClean="0"/>
              <a:t>2019-03-26</a:t>
            </a:fld>
            <a:endParaRPr lang="en-CA"/>
          </a:p>
        </p:txBody>
      </p:sp>
      <p:sp>
        <p:nvSpPr>
          <p:cNvPr id="5" name="Footer Placeholder 4">
            <a:extLst>
              <a:ext uri="{FF2B5EF4-FFF2-40B4-BE49-F238E27FC236}">
                <a16:creationId xmlns:a16="http://schemas.microsoft.com/office/drawing/2014/main" id="{6E850653-DAB0-4534-881F-D95206451C9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783C4A-DF38-495E-A32E-84A8DCE7ABDB}"/>
              </a:ext>
            </a:extLst>
          </p:cNvPr>
          <p:cNvSpPr>
            <a:spLocks noGrp="1"/>
          </p:cNvSpPr>
          <p:nvPr>
            <p:ph type="sldNum" sz="quarter" idx="12"/>
          </p:nvPr>
        </p:nvSpPr>
        <p:spPr/>
        <p:txBody>
          <a:bodyPr/>
          <a:lstStyle/>
          <a:p>
            <a:fld id="{68040108-34B1-449D-9DEC-C4396A6F8062}" type="slidenum">
              <a:rPr lang="en-CA" smtClean="0"/>
              <a:t>‹#›</a:t>
            </a:fld>
            <a:endParaRPr lang="en-CA"/>
          </a:p>
        </p:txBody>
      </p:sp>
    </p:spTree>
    <p:extLst>
      <p:ext uri="{BB962C8B-B14F-4D97-AF65-F5344CB8AC3E}">
        <p14:creationId xmlns:p14="http://schemas.microsoft.com/office/powerpoint/2010/main" val="274671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598D-C35A-4829-9D42-7EEF534FEA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F304277-4AE0-4085-AFCD-ECA79E16D7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8DF41BE-164B-41D6-8436-C915BD3E409C}"/>
              </a:ext>
            </a:extLst>
          </p:cNvPr>
          <p:cNvSpPr>
            <a:spLocks noGrp="1"/>
          </p:cNvSpPr>
          <p:nvPr>
            <p:ph type="dt" sz="half" idx="10"/>
          </p:nvPr>
        </p:nvSpPr>
        <p:spPr/>
        <p:txBody>
          <a:bodyPr/>
          <a:lstStyle/>
          <a:p>
            <a:fld id="{EBA6D60D-9BD1-428A-BEC5-65B27D0F52EC}" type="datetimeFigureOut">
              <a:rPr lang="en-CA" smtClean="0"/>
              <a:t>2019-03-26</a:t>
            </a:fld>
            <a:endParaRPr lang="en-CA"/>
          </a:p>
        </p:txBody>
      </p:sp>
      <p:sp>
        <p:nvSpPr>
          <p:cNvPr id="5" name="Footer Placeholder 4">
            <a:extLst>
              <a:ext uri="{FF2B5EF4-FFF2-40B4-BE49-F238E27FC236}">
                <a16:creationId xmlns:a16="http://schemas.microsoft.com/office/drawing/2014/main" id="{6EF39DF9-8869-4DEA-AAB9-0ED775E2BF4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9869157-9DF9-47BB-9878-C1BE4C3A4D83}"/>
              </a:ext>
            </a:extLst>
          </p:cNvPr>
          <p:cNvSpPr>
            <a:spLocks noGrp="1"/>
          </p:cNvSpPr>
          <p:nvPr>
            <p:ph type="sldNum" sz="quarter" idx="12"/>
          </p:nvPr>
        </p:nvSpPr>
        <p:spPr/>
        <p:txBody>
          <a:bodyPr/>
          <a:lstStyle/>
          <a:p>
            <a:fld id="{68040108-34B1-449D-9DEC-C4396A6F8062}" type="slidenum">
              <a:rPr lang="en-CA" smtClean="0"/>
              <a:t>‹#›</a:t>
            </a:fld>
            <a:endParaRPr lang="en-CA"/>
          </a:p>
        </p:txBody>
      </p:sp>
    </p:spTree>
    <p:extLst>
      <p:ext uri="{BB962C8B-B14F-4D97-AF65-F5344CB8AC3E}">
        <p14:creationId xmlns:p14="http://schemas.microsoft.com/office/powerpoint/2010/main" val="2835029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6B21-C65E-4462-AF0D-82142EC2AF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F773EE5-26A0-448F-8E72-0600338CCA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2A4F01-F783-435D-8121-24042BA140AA}"/>
              </a:ext>
            </a:extLst>
          </p:cNvPr>
          <p:cNvSpPr>
            <a:spLocks noGrp="1"/>
          </p:cNvSpPr>
          <p:nvPr>
            <p:ph type="dt" sz="half" idx="10"/>
          </p:nvPr>
        </p:nvSpPr>
        <p:spPr/>
        <p:txBody>
          <a:bodyPr/>
          <a:lstStyle/>
          <a:p>
            <a:fld id="{EBA6D60D-9BD1-428A-BEC5-65B27D0F52EC}" type="datetimeFigureOut">
              <a:rPr lang="en-CA" smtClean="0"/>
              <a:t>2019-03-26</a:t>
            </a:fld>
            <a:endParaRPr lang="en-CA"/>
          </a:p>
        </p:txBody>
      </p:sp>
      <p:sp>
        <p:nvSpPr>
          <p:cNvPr id="5" name="Footer Placeholder 4">
            <a:extLst>
              <a:ext uri="{FF2B5EF4-FFF2-40B4-BE49-F238E27FC236}">
                <a16:creationId xmlns:a16="http://schemas.microsoft.com/office/drawing/2014/main" id="{92D20FC1-625C-4C43-8F5C-CEEC4197729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F2DC40E-C9D7-4E58-B7B1-47255F796333}"/>
              </a:ext>
            </a:extLst>
          </p:cNvPr>
          <p:cNvSpPr>
            <a:spLocks noGrp="1"/>
          </p:cNvSpPr>
          <p:nvPr>
            <p:ph type="sldNum" sz="quarter" idx="12"/>
          </p:nvPr>
        </p:nvSpPr>
        <p:spPr/>
        <p:txBody>
          <a:bodyPr/>
          <a:lstStyle/>
          <a:p>
            <a:fld id="{68040108-34B1-449D-9DEC-C4396A6F8062}" type="slidenum">
              <a:rPr lang="en-CA" smtClean="0"/>
              <a:t>‹#›</a:t>
            </a:fld>
            <a:endParaRPr lang="en-CA"/>
          </a:p>
        </p:txBody>
      </p:sp>
    </p:spTree>
    <p:extLst>
      <p:ext uri="{BB962C8B-B14F-4D97-AF65-F5344CB8AC3E}">
        <p14:creationId xmlns:p14="http://schemas.microsoft.com/office/powerpoint/2010/main" val="3429003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A910-B072-495D-9B0A-AFF7A9910F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1B8E859-AE6B-4E51-84E3-9C90FB2657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E75D7DE-EAC7-438B-90A0-D2546AA5091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7D9A1D6-1C61-4269-AA80-00A341F5CF46}"/>
              </a:ext>
            </a:extLst>
          </p:cNvPr>
          <p:cNvSpPr>
            <a:spLocks noGrp="1"/>
          </p:cNvSpPr>
          <p:nvPr>
            <p:ph type="dt" sz="half" idx="10"/>
          </p:nvPr>
        </p:nvSpPr>
        <p:spPr/>
        <p:txBody>
          <a:bodyPr/>
          <a:lstStyle/>
          <a:p>
            <a:fld id="{EBA6D60D-9BD1-428A-BEC5-65B27D0F52EC}" type="datetimeFigureOut">
              <a:rPr lang="en-CA" smtClean="0"/>
              <a:t>2019-03-26</a:t>
            </a:fld>
            <a:endParaRPr lang="en-CA"/>
          </a:p>
        </p:txBody>
      </p:sp>
      <p:sp>
        <p:nvSpPr>
          <p:cNvPr id="6" name="Footer Placeholder 5">
            <a:extLst>
              <a:ext uri="{FF2B5EF4-FFF2-40B4-BE49-F238E27FC236}">
                <a16:creationId xmlns:a16="http://schemas.microsoft.com/office/drawing/2014/main" id="{2273B7D6-0B05-4BCA-A177-41DC82ED446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CCDFA4C-FDDD-4424-9E43-71AAC1549BB9}"/>
              </a:ext>
            </a:extLst>
          </p:cNvPr>
          <p:cNvSpPr>
            <a:spLocks noGrp="1"/>
          </p:cNvSpPr>
          <p:nvPr>
            <p:ph type="sldNum" sz="quarter" idx="12"/>
          </p:nvPr>
        </p:nvSpPr>
        <p:spPr/>
        <p:txBody>
          <a:bodyPr/>
          <a:lstStyle/>
          <a:p>
            <a:fld id="{68040108-34B1-449D-9DEC-C4396A6F8062}" type="slidenum">
              <a:rPr lang="en-CA" smtClean="0"/>
              <a:t>‹#›</a:t>
            </a:fld>
            <a:endParaRPr lang="en-CA"/>
          </a:p>
        </p:txBody>
      </p:sp>
    </p:spTree>
    <p:extLst>
      <p:ext uri="{BB962C8B-B14F-4D97-AF65-F5344CB8AC3E}">
        <p14:creationId xmlns:p14="http://schemas.microsoft.com/office/powerpoint/2010/main" val="193523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72DE-E567-47A0-B681-B735DFBABEF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2ED74DC-FCFB-4255-AA5F-C60C80110A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8C3B71-E747-48CA-9AD9-A68F7EE527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732C373-DA00-409F-9346-9357295240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0A7939-3420-45E4-8ED7-DD2C95D9F6D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A7077D2-2577-4FE9-9405-540D3F862269}"/>
              </a:ext>
            </a:extLst>
          </p:cNvPr>
          <p:cNvSpPr>
            <a:spLocks noGrp="1"/>
          </p:cNvSpPr>
          <p:nvPr>
            <p:ph type="dt" sz="half" idx="10"/>
          </p:nvPr>
        </p:nvSpPr>
        <p:spPr/>
        <p:txBody>
          <a:bodyPr/>
          <a:lstStyle/>
          <a:p>
            <a:fld id="{EBA6D60D-9BD1-428A-BEC5-65B27D0F52EC}" type="datetimeFigureOut">
              <a:rPr lang="en-CA" smtClean="0"/>
              <a:t>2019-03-26</a:t>
            </a:fld>
            <a:endParaRPr lang="en-CA"/>
          </a:p>
        </p:txBody>
      </p:sp>
      <p:sp>
        <p:nvSpPr>
          <p:cNvPr id="8" name="Footer Placeholder 7">
            <a:extLst>
              <a:ext uri="{FF2B5EF4-FFF2-40B4-BE49-F238E27FC236}">
                <a16:creationId xmlns:a16="http://schemas.microsoft.com/office/drawing/2014/main" id="{0DE6D683-4EF3-4A5E-B85E-D05F1A99CED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2A26688-E41D-48D4-92AA-D17F70492055}"/>
              </a:ext>
            </a:extLst>
          </p:cNvPr>
          <p:cNvSpPr>
            <a:spLocks noGrp="1"/>
          </p:cNvSpPr>
          <p:nvPr>
            <p:ph type="sldNum" sz="quarter" idx="12"/>
          </p:nvPr>
        </p:nvSpPr>
        <p:spPr/>
        <p:txBody>
          <a:bodyPr/>
          <a:lstStyle/>
          <a:p>
            <a:fld id="{68040108-34B1-449D-9DEC-C4396A6F8062}" type="slidenum">
              <a:rPr lang="en-CA" smtClean="0"/>
              <a:t>‹#›</a:t>
            </a:fld>
            <a:endParaRPr lang="en-CA"/>
          </a:p>
        </p:txBody>
      </p:sp>
    </p:spTree>
    <p:extLst>
      <p:ext uri="{BB962C8B-B14F-4D97-AF65-F5344CB8AC3E}">
        <p14:creationId xmlns:p14="http://schemas.microsoft.com/office/powerpoint/2010/main" val="275286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C62F-FCE3-4A1B-8FB9-1EDEB7F3A6C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01E078B-47E4-4CC7-B161-0B15B8185D9F}"/>
              </a:ext>
            </a:extLst>
          </p:cNvPr>
          <p:cNvSpPr>
            <a:spLocks noGrp="1"/>
          </p:cNvSpPr>
          <p:nvPr>
            <p:ph type="dt" sz="half" idx="10"/>
          </p:nvPr>
        </p:nvSpPr>
        <p:spPr/>
        <p:txBody>
          <a:bodyPr/>
          <a:lstStyle/>
          <a:p>
            <a:fld id="{EBA6D60D-9BD1-428A-BEC5-65B27D0F52EC}" type="datetimeFigureOut">
              <a:rPr lang="en-CA" smtClean="0"/>
              <a:t>2019-03-26</a:t>
            </a:fld>
            <a:endParaRPr lang="en-CA"/>
          </a:p>
        </p:txBody>
      </p:sp>
      <p:sp>
        <p:nvSpPr>
          <p:cNvPr id="4" name="Footer Placeholder 3">
            <a:extLst>
              <a:ext uri="{FF2B5EF4-FFF2-40B4-BE49-F238E27FC236}">
                <a16:creationId xmlns:a16="http://schemas.microsoft.com/office/drawing/2014/main" id="{86F46081-67E3-450F-8095-A6F33F9A64C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D35B107-F02C-4C7D-9738-ADF254B3F835}"/>
              </a:ext>
            </a:extLst>
          </p:cNvPr>
          <p:cNvSpPr>
            <a:spLocks noGrp="1"/>
          </p:cNvSpPr>
          <p:nvPr>
            <p:ph type="sldNum" sz="quarter" idx="12"/>
          </p:nvPr>
        </p:nvSpPr>
        <p:spPr/>
        <p:txBody>
          <a:bodyPr/>
          <a:lstStyle/>
          <a:p>
            <a:fld id="{68040108-34B1-449D-9DEC-C4396A6F8062}" type="slidenum">
              <a:rPr lang="en-CA" smtClean="0"/>
              <a:t>‹#›</a:t>
            </a:fld>
            <a:endParaRPr lang="en-CA"/>
          </a:p>
        </p:txBody>
      </p:sp>
    </p:spTree>
    <p:extLst>
      <p:ext uri="{BB962C8B-B14F-4D97-AF65-F5344CB8AC3E}">
        <p14:creationId xmlns:p14="http://schemas.microsoft.com/office/powerpoint/2010/main" val="4138437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E6E018-355B-4202-89F7-37C7F6976E0C}"/>
              </a:ext>
            </a:extLst>
          </p:cNvPr>
          <p:cNvSpPr>
            <a:spLocks noGrp="1"/>
          </p:cNvSpPr>
          <p:nvPr>
            <p:ph type="dt" sz="half" idx="10"/>
          </p:nvPr>
        </p:nvSpPr>
        <p:spPr/>
        <p:txBody>
          <a:bodyPr/>
          <a:lstStyle/>
          <a:p>
            <a:fld id="{EBA6D60D-9BD1-428A-BEC5-65B27D0F52EC}" type="datetimeFigureOut">
              <a:rPr lang="en-CA" smtClean="0"/>
              <a:t>2019-03-26</a:t>
            </a:fld>
            <a:endParaRPr lang="en-CA"/>
          </a:p>
        </p:txBody>
      </p:sp>
      <p:sp>
        <p:nvSpPr>
          <p:cNvPr id="3" name="Footer Placeholder 2">
            <a:extLst>
              <a:ext uri="{FF2B5EF4-FFF2-40B4-BE49-F238E27FC236}">
                <a16:creationId xmlns:a16="http://schemas.microsoft.com/office/drawing/2014/main" id="{5DDD2ADA-09B9-446B-85E0-D0A0ADFAB2C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2B03343-77E8-407F-821C-CD1BBC70477A}"/>
              </a:ext>
            </a:extLst>
          </p:cNvPr>
          <p:cNvSpPr>
            <a:spLocks noGrp="1"/>
          </p:cNvSpPr>
          <p:nvPr>
            <p:ph type="sldNum" sz="quarter" idx="12"/>
          </p:nvPr>
        </p:nvSpPr>
        <p:spPr/>
        <p:txBody>
          <a:bodyPr/>
          <a:lstStyle/>
          <a:p>
            <a:fld id="{68040108-34B1-449D-9DEC-C4396A6F8062}" type="slidenum">
              <a:rPr lang="en-CA" smtClean="0"/>
              <a:t>‹#›</a:t>
            </a:fld>
            <a:endParaRPr lang="en-CA"/>
          </a:p>
        </p:txBody>
      </p:sp>
    </p:spTree>
    <p:extLst>
      <p:ext uri="{BB962C8B-B14F-4D97-AF65-F5344CB8AC3E}">
        <p14:creationId xmlns:p14="http://schemas.microsoft.com/office/powerpoint/2010/main" val="388014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CB2F-46CE-48F0-96F6-4C5B412E0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0796E49-9901-4455-A00D-84D461570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2592BB9-3391-41BF-9C71-48ED75686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C78055-E240-4602-8E35-A1D70595577D}"/>
              </a:ext>
            </a:extLst>
          </p:cNvPr>
          <p:cNvSpPr>
            <a:spLocks noGrp="1"/>
          </p:cNvSpPr>
          <p:nvPr>
            <p:ph type="dt" sz="half" idx="10"/>
          </p:nvPr>
        </p:nvSpPr>
        <p:spPr/>
        <p:txBody>
          <a:bodyPr/>
          <a:lstStyle/>
          <a:p>
            <a:fld id="{EBA6D60D-9BD1-428A-BEC5-65B27D0F52EC}" type="datetimeFigureOut">
              <a:rPr lang="en-CA" smtClean="0"/>
              <a:t>2019-03-26</a:t>
            </a:fld>
            <a:endParaRPr lang="en-CA"/>
          </a:p>
        </p:txBody>
      </p:sp>
      <p:sp>
        <p:nvSpPr>
          <p:cNvPr id="6" name="Footer Placeholder 5">
            <a:extLst>
              <a:ext uri="{FF2B5EF4-FFF2-40B4-BE49-F238E27FC236}">
                <a16:creationId xmlns:a16="http://schemas.microsoft.com/office/drawing/2014/main" id="{98A86ECD-9D57-41E5-A844-75740E2756F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75A529A-9FEF-4211-8413-84DDD4EFEAE4}"/>
              </a:ext>
            </a:extLst>
          </p:cNvPr>
          <p:cNvSpPr>
            <a:spLocks noGrp="1"/>
          </p:cNvSpPr>
          <p:nvPr>
            <p:ph type="sldNum" sz="quarter" idx="12"/>
          </p:nvPr>
        </p:nvSpPr>
        <p:spPr/>
        <p:txBody>
          <a:bodyPr/>
          <a:lstStyle/>
          <a:p>
            <a:fld id="{68040108-34B1-449D-9DEC-C4396A6F8062}" type="slidenum">
              <a:rPr lang="en-CA" smtClean="0"/>
              <a:t>‹#›</a:t>
            </a:fld>
            <a:endParaRPr lang="en-CA"/>
          </a:p>
        </p:txBody>
      </p:sp>
    </p:spTree>
    <p:extLst>
      <p:ext uri="{BB962C8B-B14F-4D97-AF65-F5344CB8AC3E}">
        <p14:creationId xmlns:p14="http://schemas.microsoft.com/office/powerpoint/2010/main" val="68368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83F1-FC1E-4843-9328-7B68DDB25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6C1BA13-92EA-4122-AD04-1101461AE0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D8F6749-F01E-4565-8085-4AAD598FB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2190C8-B94A-4B55-AB1F-7E6DDFB394A1}"/>
              </a:ext>
            </a:extLst>
          </p:cNvPr>
          <p:cNvSpPr>
            <a:spLocks noGrp="1"/>
          </p:cNvSpPr>
          <p:nvPr>
            <p:ph type="dt" sz="half" idx="10"/>
          </p:nvPr>
        </p:nvSpPr>
        <p:spPr/>
        <p:txBody>
          <a:bodyPr/>
          <a:lstStyle/>
          <a:p>
            <a:fld id="{EBA6D60D-9BD1-428A-BEC5-65B27D0F52EC}" type="datetimeFigureOut">
              <a:rPr lang="en-CA" smtClean="0"/>
              <a:t>2019-03-26</a:t>
            </a:fld>
            <a:endParaRPr lang="en-CA"/>
          </a:p>
        </p:txBody>
      </p:sp>
      <p:sp>
        <p:nvSpPr>
          <p:cNvPr id="6" name="Footer Placeholder 5">
            <a:extLst>
              <a:ext uri="{FF2B5EF4-FFF2-40B4-BE49-F238E27FC236}">
                <a16:creationId xmlns:a16="http://schemas.microsoft.com/office/drawing/2014/main" id="{9D9F34DA-193F-480C-9206-792BC3515FA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42E6A3B-9460-4BFD-B254-06976675ED2F}"/>
              </a:ext>
            </a:extLst>
          </p:cNvPr>
          <p:cNvSpPr>
            <a:spLocks noGrp="1"/>
          </p:cNvSpPr>
          <p:nvPr>
            <p:ph type="sldNum" sz="quarter" idx="12"/>
          </p:nvPr>
        </p:nvSpPr>
        <p:spPr/>
        <p:txBody>
          <a:bodyPr/>
          <a:lstStyle/>
          <a:p>
            <a:fld id="{68040108-34B1-449D-9DEC-C4396A6F8062}" type="slidenum">
              <a:rPr lang="en-CA" smtClean="0"/>
              <a:t>‹#›</a:t>
            </a:fld>
            <a:endParaRPr lang="en-CA"/>
          </a:p>
        </p:txBody>
      </p:sp>
    </p:spTree>
    <p:extLst>
      <p:ext uri="{BB962C8B-B14F-4D97-AF65-F5344CB8AC3E}">
        <p14:creationId xmlns:p14="http://schemas.microsoft.com/office/powerpoint/2010/main" val="1786743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09A8AC-FBF2-4F98-937D-1CE94DEB4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97C1999-1299-4BBC-AC16-B8A096B0C5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5F7AF8-DC22-406D-AD55-E1CA67D2FD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6D60D-9BD1-428A-BEC5-65B27D0F52EC}" type="datetimeFigureOut">
              <a:rPr lang="en-CA" smtClean="0"/>
              <a:t>2019-03-26</a:t>
            </a:fld>
            <a:endParaRPr lang="en-CA"/>
          </a:p>
        </p:txBody>
      </p:sp>
      <p:sp>
        <p:nvSpPr>
          <p:cNvPr id="5" name="Footer Placeholder 4">
            <a:extLst>
              <a:ext uri="{FF2B5EF4-FFF2-40B4-BE49-F238E27FC236}">
                <a16:creationId xmlns:a16="http://schemas.microsoft.com/office/drawing/2014/main" id="{19DF0EB9-C29E-4B52-991F-455E230DBC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61FC2EA-3FC8-454C-B450-189994527A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40108-34B1-449D-9DEC-C4396A6F8062}" type="slidenum">
              <a:rPr lang="en-CA" smtClean="0"/>
              <a:t>‹#›</a:t>
            </a:fld>
            <a:endParaRPr lang="en-CA"/>
          </a:p>
        </p:txBody>
      </p:sp>
    </p:spTree>
    <p:extLst>
      <p:ext uri="{BB962C8B-B14F-4D97-AF65-F5344CB8AC3E}">
        <p14:creationId xmlns:p14="http://schemas.microsoft.com/office/powerpoint/2010/main" val="1745997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F1B0-6CE9-40CE-964C-89FA811A6434}"/>
              </a:ext>
            </a:extLst>
          </p:cNvPr>
          <p:cNvSpPr>
            <a:spLocks noGrp="1"/>
          </p:cNvSpPr>
          <p:nvPr>
            <p:ph type="ctrTitle"/>
          </p:nvPr>
        </p:nvSpPr>
        <p:spPr>
          <a:xfrm>
            <a:off x="5332020" y="119003"/>
            <a:ext cx="6666015" cy="803082"/>
          </a:xfrm>
        </p:spPr>
        <p:txBody>
          <a:bodyPr>
            <a:normAutofit fontScale="90000"/>
          </a:bodyPr>
          <a:lstStyle/>
          <a:p>
            <a:r>
              <a:rPr lang="en-CA" dirty="0"/>
              <a:t>MIE1624 Assignment 2</a:t>
            </a:r>
          </a:p>
        </p:txBody>
      </p:sp>
      <p:sp>
        <p:nvSpPr>
          <p:cNvPr id="3" name="Subtitle 2">
            <a:extLst>
              <a:ext uri="{FF2B5EF4-FFF2-40B4-BE49-F238E27FC236}">
                <a16:creationId xmlns:a16="http://schemas.microsoft.com/office/drawing/2014/main" id="{85E76F3F-8B0F-4EB6-B705-A8433777BD31}"/>
              </a:ext>
            </a:extLst>
          </p:cNvPr>
          <p:cNvSpPr>
            <a:spLocks noGrp="1"/>
          </p:cNvSpPr>
          <p:nvPr>
            <p:ph type="subTitle" idx="1"/>
          </p:nvPr>
        </p:nvSpPr>
        <p:spPr>
          <a:xfrm>
            <a:off x="643773" y="350470"/>
            <a:ext cx="2991876" cy="571615"/>
          </a:xfrm>
        </p:spPr>
        <p:txBody>
          <a:bodyPr/>
          <a:lstStyle/>
          <a:p>
            <a:r>
              <a:rPr lang="en-CA" dirty="0"/>
              <a:t>Exploratory Analysis</a:t>
            </a:r>
          </a:p>
        </p:txBody>
      </p:sp>
      <p:pic>
        <p:nvPicPr>
          <p:cNvPr id="4" name="Picture 3">
            <a:extLst>
              <a:ext uri="{FF2B5EF4-FFF2-40B4-BE49-F238E27FC236}">
                <a16:creationId xmlns:a16="http://schemas.microsoft.com/office/drawing/2014/main" id="{3F175B89-F252-47AB-AA25-29D54AB0F88B}"/>
              </a:ext>
            </a:extLst>
          </p:cNvPr>
          <p:cNvPicPr>
            <a:picLocks noChangeAspect="1"/>
          </p:cNvPicPr>
          <p:nvPr/>
        </p:nvPicPr>
        <p:blipFill>
          <a:blip r:embed="rId2"/>
          <a:stretch>
            <a:fillRect/>
          </a:stretch>
        </p:blipFill>
        <p:spPr>
          <a:xfrm>
            <a:off x="3603301" y="1087737"/>
            <a:ext cx="3025166" cy="2304614"/>
          </a:xfrm>
          <a:prstGeom prst="rect">
            <a:avLst/>
          </a:prstGeom>
        </p:spPr>
      </p:pic>
      <p:pic>
        <p:nvPicPr>
          <p:cNvPr id="5" name="Picture 4">
            <a:extLst>
              <a:ext uri="{FF2B5EF4-FFF2-40B4-BE49-F238E27FC236}">
                <a16:creationId xmlns:a16="http://schemas.microsoft.com/office/drawing/2014/main" id="{24FFD6F4-B9E6-4A49-A55F-D5B66F46191D}"/>
              </a:ext>
            </a:extLst>
          </p:cNvPr>
          <p:cNvPicPr>
            <a:picLocks noChangeAspect="1"/>
          </p:cNvPicPr>
          <p:nvPr/>
        </p:nvPicPr>
        <p:blipFill>
          <a:blip r:embed="rId3"/>
          <a:stretch>
            <a:fillRect/>
          </a:stretch>
        </p:blipFill>
        <p:spPr>
          <a:xfrm>
            <a:off x="286809" y="1141177"/>
            <a:ext cx="2802575" cy="2251174"/>
          </a:xfrm>
          <a:prstGeom prst="rect">
            <a:avLst/>
          </a:prstGeom>
        </p:spPr>
      </p:pic>
      <p:pic>
        <p:nvPicPr>
          <p:cNvPr id="6" name="Picture 5">
            <a:extLst>
              <a:ext uri="{FF2B5EF4-FFF2-40B4-BE49-F238E27FC236}">
                <a16:creationId xmlns:a16="http://schemas.microsoft.com/office/drawing/2014/main" id="{145F493A-BF4B-4F6B-8275-EA0556BC9DB7}"/>
              </a:ext>
            </a:extLst>
          </p:cNvPr>
          <p:cNvPicPr>
            <a:picLocks noChangeAspect="1"/>
          </p:cNvPicPr>
          <p:nvPr/>
        </p:nvPicPr>
        <p:blipFill>
          <a:blip r:embed="rId4"/>
          <a:stretch>
            <a:fillRect/>
          </a:stretch>
        </p:blipFill>
        <p:spPr>
          <a:xfrm>
            <a:off x="2844374" y="3515132"/>
            <a:ext cx="5097877" cy="3099485"/>
          </a:xfrm>
          <a:prstGeom prst="rect">
            <a:avLst/>
          </a:prstGeom>
        </p:spPr>
      </p:pic>
      <p:pic>
        <p:nvPicPr>
          <p:cNvPr id="7" name="Picture 6">
            <a:extLst>
              <a:ext uri="{FF2B5EF4-FFF2-40B4-BE49-F238E27FC236}">
                <a16:creationId xmlns:a16="http://schemas.microsoft.com/office/drawing/2014/main" id="{1963E96B-CC59-4765-91E1-807A7B81F3BA}"/>
              </a:ext>
            </a:extLst>
          </p:cNvPr>
          <p:cNvPicPr>
            <a:picLocks noChangeAspect="1"/>
          </p:cNvPicPr>
          <p:nvPr/>
        </p:nvPicPr>
        <p:blipFill>
          <a:blip r:embed="rId5"/>
          <a:stretch>
            <a:fillRect/>
          </a:stretch>
        </p:blipFill>
        <p:spPr>
          <a:xfrm>
            <a:off x="7942251" y="3515132"/>
            <a:ext cx="4055784" cy="3195796"/>
          </a:xfrm>
          <a:prstGeom prst="rect">
            <a:avLst/>
          </a:prstGeom>
        </p:spPr>
      </p:pic>
      <p:sp>
        <p:nvSpPr>
          <p:cNvPr id="8" name="Rectangle 7">
            <a:extLst>
              <a:ext uri="{FF2B5EF4-FFF2-40B4-BE49-F238E27FC236}">
                <a16:creationId xmlns:a16="http://schemas.microsoft.com/office/drawing/2014/main" id="{20EF2852-F80F-492B-B04D-A972BB29E2EB}"/>
              </a:ext>
            </a:extLst>
          </p:cNvPr>
          <p:cNvSpPr/>
          <p:nvPr/>
        </p:nvSpPr>
        <p:spPr>
          <a:xfrm>
            <a:off x="6936757" y="1625115"/>
            <a:ext cx="4772312" cy="738664"/>
          </a:xfrm>
          <a:prstGeom prst="rect">
            <a:avLst/>
          </a:prstGeom>
        </p:spPr>
        <p:txBody>
          <a:bodyPr wrap="square">
            <a:spAutoFit/>
          </a:bodyPr>
          <a:lstStyle/>
          <a:p>
            <a:r>
              <a:rPr lang="en-CA" sz="1400" dirty="0">
                <a:latin typeface="Arial" panose="020B0604020202020204" pitchFamily="34" charset="0"/>
                <a:cs typeface="Arial" panose="020B0604020202020204" pitchFamily="34" charset="0"/>
              </a:rPr>
              <a:t>The left figure show the relationships between Job and yearly salary, Country and yearly salary. The average yearly compensation vary with these two variables.</a:t>
            </a:r>
          </a:p>
        </p:txBody>
      </p:sp>
      <p:sp>
        <p:nvSpPr>
          <p:cNvPr id="9" name="Rectangle 8">
            <a:extLst>
              <a:ext uri="{FF2B5EF4-FFF2-40B4-BE49-F238E27FC236}">
                <a16:creationId xmlns:a16="http://schemas.microsoft.com/office/drawing/2014/main" id="{C4D88B8B-0C45-4BB0-86DE-DEBE0D2662CF}"/>
              </a:ext>
            </a:extLst>
          </p:cNvPr>
          <p:cNvSpPr/>
          <p:nvPr/>
        </p:nvSpPr>
        <p:spPr>
          <a:xfrm>
            <a:off x="286809" y="3515132"/>
            <a:ext cx="2616530" cy="3231654"/>
          </a:xfrm>
          <a:prstGeom prst="rect">
            <a:avLst/>
          </a:prstGeom>
        </p:spPr>
        <p:txBody>
          <a:bodyPr wrap="square">
            <a:spAutoFit/>
          </a:bodyPr>
          <a:lstStyle/>
          <a:p>
            <a:r>
              <a:rPr lang="en-CA" sz="1200" dirty="0">
                <a:latin typeface="Arial" panose="020B0604020202020204" pitchFamily="34" charset="0"/>
                <a:cs typeface="Arial" panose="020B0604020202020204" pitchFamily="34" charset="0"/>
              </a:rPr>
              <a:t>The right four figure shows the mean yearly salary of people depending on their education degrees. It proves that people with higher degree earn more salary. The Doctoral degree has the highest average. It should be also noted that people with different degrees all have chance to earn salary as high as 500,000. Most people have master degree. From the last figure that shows minimum compensation by degree, it shows that that some people earn as less as 20. This may be fake because some respondents may have given false response. </a:t>
            </a:r>
          </a:p>
        </p:txBody>
      </p:sp>
    </p:spTree>
    <p:extLst>
      <p:ext uri="{BB962C8B-B14F-4D97-AF65-F5344CB8AC3E}">
        <p14:creationId xmlns:p14="http://schemas.microsoft.com/office/powerpoint/2010/main" val="69004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A07E27CF-168E-4358-980C-F5A97736DE55}"/>
              </a:ext>
            </a:extLst>
          </p:cNvPr>
          <p:cNvSpPr txBox="1">
            <a:spLocks/>
          </p:cNvSpPr>
          <p:nvPr/>
        </p:nvSpPr>
        <p:spPr>
          <a:xfrm>
            <a:off x="228135" y="164492"/>
            <a:ext cx="4052920" cy="5716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Exploratory Analysis</a:t>
            </a:r>
          </a:p>
        </p:txBody>
      </p:sp>
      <p:pic>
        <p:nvPicPr>
          <p:cNvPr id="10" name="Content Placeholder 9">
            <a:extLst>
              <a:ext uri="{FF2B5EF4-FFF2-40B4-BE49-F238E27FC236}">
                <a16:creationId xmlns:a16="http://schemas.microsoft.com/office/drawing/2014/main" id="{B470331D-1DEF-4965-8BA0-C57B341F9494}"/>
              </a:ext>
            </a:extLst>
          </p:cNvPr>
          <p:cNvPicPr>
            <a:picLocks noGrp="1" noChangeAspect="1"/>
          </p:cNvPicPr>
          <p:nvPr>
            <p:ph idx="1"/>
          </p:nvPr>
        </p:nvPicPr>
        <p:blipFill>
          <a:blip r:embed="rId2"/>
          <a:stretch>
            <a:fillRect/>
          </a:stretch>
        </p:blipFill>
        <p:spPr>
          <a:xfrm>
            <a:off x="411003" y="736107"/>
            <a:ext cx="5077376" cy="3733106"/>
          </a:xfrm>
          <a:prstGeom prst="rect">
            <a:avLst/>
          </a:prstGeom>
        </p:spPr>
      </p:pic>
      <p:pic>
        <p:nvPicPr>
          <p:cNvPr id="11" name="Picture 10">
            <a:extLst>
              <a:ext uri="{FF2B5EF4-FFF2-40B4-BE49-F238E27FC236}">
                <a16:creationId xmlns:a16="http://schemas.microsoft.com/office/drawing/2014/main" id="{D5303517-30FC-422D-AC8D-6AA05EE6A8A9}"/>
              </a:ext>
            </a:extLst>
          </p:cNvPr>
          <p:cNvPicPr>
            <a:picLocks noChangeAspect="1"/>
          </p:cNvPicPr>
          <p:nvPr/>
        </p:nvPicPr>
        <p:blipFill>
          <a:blip r:embed="rId3"/>
          <a:stretch>
            <a:fillRect/>
          </a:stretch>
        </p:blipFill>
        <p:spPr>
          <a:xfrm>
            <a:off x="5684997" y="2606816"/>
            <a:ext cx="4949867" cy="3726599"/>
          </a:xfrm>
          <a:prstGeom prst="rect">
            <a:avLst/>
          </a:prstGeom>
        </p:spPr>
      </p:pic>
      <p:sp>
        <p:nvSpPr>
          <p:cNvPr id="12" name="Rectangle 11">
            <a:extLst>
              <a:ext uri="{FF2B5EF4-FFF2-40B4-BE49-F238E27FC236}">
                <a16:creationId xmlns:a16="http://schemas.microsoft.com/office/drawing/2014/main" id="{9F341D9F-CEF6-4781-801C-1367788E5DDC}"/>
              </a:ext>
            </a:extLst>
          </p:cNvPr>
          <p:cNvSpPr/>
          <p:nvPr/>
        </p:nvSpPr>
        <p:spPr>
          <a:xfrm>
            <a:off x="5671247" y="985465"/>
            <a:ext cx="6096000" cy="954107"/>
          </a:xfrm>
          <a:prstGeom prst="rect">
            <a:avLst/>
          </a:prstGeom>
        </p:spPr>
        <p:txBody>
          <a:bodyPr>
            <a:spAutoFit/>
          </a:bodyPr>
          <a:lstStyle/>
          <a:p>
            <a:r>
              <a:rPr lang="en-CA" sz="1400" dirty="0">
                <a:solidFill>
                  <a:srgbClr val="000000"/>
                </a:solidFill>
                <a:latin typeface="Arial" panose="020B0604020202020204" pitchFamily="34" charset="0"/>
                <a:cs typeface="Arial" panose="020B0604020202020204" pitchFamily="34" charset="0"/>
              </a:rPr>
              <a:t>T</a:t>
            </a:r>
            <a:r>
              <a:rPr lang="en-CA" sz="1400" b="0" i="0" dirty="0">
                <a:solidFill>
                  <a:srgbClr val="000000"/>
                </a:solidFill>
                <a:effectLst/>
                <a:latin typeface="Arial" panose="020B0604020202020204" pitchFamily="34" charset="0"/>
                <a:cs typeface="Arial" panose="020B0604020202020204" pitchFamily="34" charset="0"/>
              </a:rPr>
              <a:t>hese figures show the relationships between Age and yearly salary, years of working experience and yearly salary. Based on the compensation distribution, it can be concluded that older people or those who have longer work experience are more likely to have a higher yearly salary. </a:t>
            </a:r>
            <a:endParaRPr lang="en-CA"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431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817742E2-1FC9-439F-B28B-9ECB001B48CA}"/>
              </a:ext>
            </a:extLst>
          </p:cNvPr>
          <p:cNvSpPr txBox="1">
            <a:spLocks/>
          </p:cNvSpPr>
          <p:nvPr/>
        </p:nvSpPr>
        <p:spPr>
          <a:xfrm>
            <a:off x="514349" y="278607"/>
            <a:ext cx="2574131" cy="647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b="1" dirty="0"/>
              <a:t>Visualization</a:t>
            </a:r>
          </a:p>
        </p:txBody>
      </p:sp>
      <p:pic>
        <p:nvPicPr>
          <p:cNvPr id="9" name="Picture 8">
            <a:extLst>
              <a:ext uri="{FF2B5EF4-FFF2-40B4-BE49-F238E27FC236}">
                <a16:creationId xmlns:a16="http://schemas.microsoft.com/office/drawing/2014/main" id="{66DB8BF2-6382-49C3-A244-BBF4F38AB247}"/>
              </a:ext>
            </a:extLst>
          </p:cNvPr>
          <p:cNvPicPr>
            <a:picLocks noChangeAspect="1"/>
          </p:cNvPicPr>
          <p:nvPr/>
        </p:nvPicPr>
        <p:blipFill>
          <a:blip r:embed="rId2"/>
          <a:stretch>
            <a:fillRect/>
          </a:stretch>
        </p:blipFill>
        <p:spPr>
          <a:xfrm>
            <a:off x="282781" y="855973"/>
            <a:ext cx="6589507" cy="5551971"/>
          </a:xfrm>
          <a:prstGeom prst="rect">
            <a:avLst/>
          </a:prstGeom>
        </p:spPr>
      </p:pic>
      <p:sp>
        <p:nvSpPr>
          <p:cNvPr id="10" name="Rectangle 9">
            <a:extLst>
              <a:ext uri="{FF2B5EF4-FFF2-40B4-BE49-F238E27FC236}">
                <a16:creationId xmlns:a16="http://schemas.microsoft.com/office/drawing/2014/main" id="{47917E20-0841-4D34-822E-A1849237F859}"/>
              </a:ext>
            </a:extLst>
          </p:cNvPr>
          <p:cNvSpPr/>
          <p:nvPr/>
        </p:nvSpPr>
        <p:spPr>
          <a:xfrm>
            <a:off x="7077693" y="1329339"/>
            <a:ext cx="4536373" cy="3785652"/>
          </a:xfrm>
          <a:prstGeom prst="rect">
            <a:avLst/>
          </a:prstGeom>
        </p:spPr>
        <p:txBody>
          <a:bodyPr wrap="square">
            <a:spAutoFit/>
          </a:bodyPr>
          <a:lstStyle/>
          <a:p>
            <a:pPr algn="just">
              <a:lnSpc>
                <a:spcPct val="100000"/>
              </a:lnSpc>
            </a:pPr>
            <a:r>
              <a:rPr lang="en-CA" sz="1200" spc="-1" dirty="0">
                <a:solidFill>
                  <a:srgbClr val="000000"/>
                </a:solidFill>
                <a:uFill>
                  <a:solidFill>
                    <a:srgbClr val="FFFFFF"/>
                  </a:solidFill>
                </a:uFill>
                <a:ea typeface="Arial"/>
              </a:rPr>
              <a:t>In the figure, the features are ranked according to their </a:t>
            </a:r>
            <a:r>
              <a:rPr lang="en-CA" sz="1200" spc="-1" dirty="0" err="1">
                <a:solidFill>
                  <a:srgbClr val="000000"/>
                </a:solidFill>
                <a:uFill>
                  <a:solidFill>
                    <a:srgbClr val="FFFFFF"/>
                  </a:solidFill>
                </a:uFill>
                <a:ea typeface="Arial"/>
              </a:rPr>
              <a:t>pearson</a:t>
            </a:r>
            <a:r>
              <a:rPr lang="en-CA" sz="1200" spc="-1" dirty="0">
                <a:solidFill>
                  <a:srgbClr val="000000"/>
                </a:solidFill>
                <a:uFill>
                  <a:solidFill>
                    <a:srgbClr val="FFFFFF"/>
                  </a:solidFill>
                </a:uFill>
                <a:ea typeface="Arial"/>
              </a:rPr>
              <a:t> correlation with yearly salary.</a:t>
            </a:r>
          </a:p>
          <a:p>
            <a:pPr algn="just">
              <a:lnSpc>
                <a:spcPct val="100000"/>
              </a:lnSpc>
            </a:pPr>
            <a:endParaRPr lang="en-CA" sz="1200" spc="-1" dirty="0">
              <a:solidFill>
                <a:srgbClr val="000000"/>
              </a:solidFill>
              <a:uFill>
                <a:solidFill>
                  <a:srgbClr val="FFFFFF"/>
                </a:solidFill>
              </a:uFill>
              <a:ea typeface="Arial"/>
            </a:endParaRPr>
          </a:p>
          <a:p>
            <a:pPr algn="just">
              <a:lnSpc>
                <a:spcPct val="100000"/>
              </a:lnSpc>
            </a:pPr>
            <a:r>
              <a:rPr lang="en-CA" sz="1200" dirty="0">
                <a:effectLst/>
              </a:rPr>
              <a:t>TOP 5 most important features according to correlation with Salary are:</a:t>
            </a:r>
          </a:p>
          <a:p>
            <a:r>
              <a:rPr lang="en-CA" sz="1200" dirty="0">
                <a:effectLst/>
              </a:rPr>
              <a:t>1.Using AWS in the past</a:t>
            </a:r>
          </a:p>
          <a:p>
            <a:r>
              <a:rPr lang="en-CA" sz="1200" dirty="0">
                <a:effectLst/>
              </a:rPr>
              <a:t>2. Using EC2 in the past</a:t>
            </a:r>
          </a:p>
          <a:p>
            <a:r>
              <a:rPr lang="en-CA" sz="1200" dirty="0">
                <a:effectLst/>
              </a:rPr>
              <a:t>3. Building prototypes to explore applying machine learning to new areas in work</a:t>
            </a:r>
          </a:p>
          <a:p>
            <a:r>
              <a:rPr lang="en-CA" sz="1200" dirty="0">
                <a:effectLst/>
              </a:rPr>
              <a:t>4. Using Revenue and/or business goals to determine </a:t>
            </a:r>
            <a:r>
              <a:rPr lang="en-CA" sz="1200" dirty="0" err="1">
                <a:effectLst/>
              </a:rPr>
              <a:t>wheter</a:t>
            </a:r>
            <a:r>
              <a:rPr lang="en-CA" sz="1200" dirty="0">
                <a:effectLst/>
              </a:rPr>
              <a:t> or not their model was successful</a:t>
            </a:r>
          </a:p>
          <a:p>
            <a:r>
              <a:rPr lang="en-CA" sz="1200" dirty="0"/>
              <a:t>5. </a:t>
            </a:r>
            <a:r>
              <a:rPr lang="en-CA" sz="1200" dirty="0">
                <a:effectLst/>
              </a:rPr>
              <a:t>Using AWS Redshift product in the past</a:t>
            </a:r>
          </a:p>
          <a:p>
            <a:endParaRPr lang="en-CA" sz="1200" dirty="0">
              <a:effectLst/>
            </a:endParaRPr>
          </a:p>
          <a:p>
            <a:pPr algn="just"/>
            <a:r>
              <a:rPr lang="en-CA" sz="1200" spc="-1" dirty="0">
                <a:solidFill>
                  <a:srgbClr val="000000"/>
                </a:solidFill>
                <a:uFill>
                  <a:solidFill>
                    <a:srgbClr val="FFFFFF"/>
                  </a:solidFill>
                </a:uFill>
                <a:ea typeface="Arial"/>
              </a:rPr>
              <a:t>The top 3 less important features </a:t>
            </a:r>
            <a:r>
              <a:rPr lang="en-CA" sz="1200" dirty="0"/>
              <a:t>according to correlation with Salary </a:t>
            </a:r>
            <a:r>
              <a:rPr lang="en-CA" sz="1200" spc="-1" dirty="0">
                <a:solidFill>
                  <a:srgbClr val="000000"/>
                </a:solidFill>
                <a:uFill>
                  <a:solidFill>
                    <a:srgbClr val="FFFFFF"/>
                  </a:solidFill>
                </a:uFill>
                <a:ea typeface="Arial"/>
              </a:rPr>
              <a:t>are:</a:t>
            </a:r>
          </a:p>
          <a:p>
            <a:r>
              <a:rPr lang="en-CA" sz="1200" dirty="0">
                <a:effectLst/>
              </a:rPr>
              <a:t>1. Completing </a:t>
            </a:r>
            <a:r>
              <a:rPr lang="en-CA" sz="1200" dirty="0" err="1">
                <a:effectLst/>
              </a:rPr>
              <a:t>Datacamp</a:t>
            </a:r>
            <a:r>
              <a:rPr lang="en-CA" sz="1200" dirty="0">
                <a:effectLst/>
              </a:rPr>
              <a:t> Data science course</a:t>
            </a:r>
          </a:p>
          <a:p>
            <a:r>
              <a:rPr lang="en-CA" sz="1200" dirty="0">
                <a:effectLst/>
              </a:rPr>
              <a:t>2. Completing Udemy Data science course</a:t>
            </a:r>
          </a:p>
          <a:p>
            <a:r>
              <a:rPr lang="en-CA" sz="1200" dirty="0">
                <a:effectLst/>
              </a:rPr>
              <a:t>3. Spending most of their other online platform</a:t>
            </a:r>
          </a:p>
          <a:p>
            <a:r>
              <a:rPr lang="en-CA" sz="1200" dirty="0">
                <a:effectLst/>
              </a:rPr>
              <a:t>4. Towards Data Science Bog as their favorite media source</a:t>
            </a:r>
          </a:p>
          <a:p>
            <a:r>
              <a:rPr lang="en-CA" sz="1200" dirty="0">
                <a:effectLst/>
              </a:rPr>
              <a:t>5. Analytics Vidhya Blog as their favorite media source</a:t>
            </a:r>
          </a:p>
        </p:txBody>
      </p:sp>
    </p:spTree>
    <p:extLst>
      <p:ext uri="{BB962C8B-B14F-4D97-AF65-F5344CB8AC3E}">
        <p14:creationId xmlns:p14="http://schemas.microsoft.com/office/powerpoint/2010/main" val="398084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stomShape 4">
            <a:extLst>
              <a:ext uri="{FF2B5EF4-FFF2-40B4-BE49-F238E27FC236}">
                <a16:creationId xmlns:a16="http://schemas.microsoft.com/office/drawing/2014/main" id="{B83F68EE-F777-4D73-B192-FBD09A00F3D1}"/>
              </a:ext>
            </a:extLst>
          </p:cNvPr>
          <p:cNvSpPr/>
          <p:nvPr/>
        </p:nvSpPr>
        <p:spPr>
          <a:xfrm>
            <a:off x="197929" y="960019"/>
            <a:ext cx="4653141" cy="1213165"/>
          </a:xfrm>
          <a:prstGeom prst="rect">
            <a:avLst/>
          </a:prstGeom>
          <a:noFill/>
          <a:ln>
            <a:noFill/>
          </a:ln>
        </p:spPr>
        <p:style>
          <a:lnRef idx="0">
            <a:scrgbClr r="0" g="0" b="0"/>
          </a:lnRef>
          <a:fillRef idx="0">
            <a:scrgbClr r="0" g="0" b="0"/>
          </a:fillRef>
          <a:effectRef idx="0">
            <a:scrgbClr r="0" g="0" b="0"/>
          </a:effectRef>
          <a:fontRef idx="minor"/>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0000"/>
              </a:lnSpc>
            </a:pPr>
            <a:r>
              <a:rPr lang="en-CA" sz="1200" spc="-1" dirty="0">
                <a:solidFill>
                  <a:srgbClr val="000000"/>
                </a:solidFill>
                <a:uFill>
                  <a:solidFill>
                    <a:srgbClr val="FFFFFF"/>
                  </a:solidFill>
                </a:uFill>
                <a:latin typeface="Arial"/>
                <a:ea typeface="Arial"/>
              </a:rPr>
              <a:t>T</a:t>
            </a:r>
            <a:r>
              <a:rPr lang="en-CA" sz="1200" b="0" strike="noStrike" spc="-1" dirty="0">
                <a:solidFill>
                  <a:srgbClr val="000000"/>
                </a:solidFill>
                <a:uFill>
                  <a:solidFill>
                    <a:srgbClr val="FFFFFF"/>
                  </a:solidFill>
                </a:uFill>
                <a:latin typeface="Arial"/>
                <a:ea typeface="Arial"/>
              </a:rPr>
              <a:t>wo kinds of feature selection methods, “Select From Model-Lasso” </a:t>
            </a:r>
            <a:r>
              <a:rPr lang="en-CA" sz="1200" spc="-1" dirty="0">
                <a:solidFill>
                  <a:srgbClr val="000000"/>
                </a:solidFill>
                <a:uFill>
                  <a:solidFill>
                    <a:srgbClr val="FFFFFF"/>
                  </a:solidFill>
                </a:uFill>
                <a:latin typeface="Arial"/>
                <a:ea typeface="Arial"/>
              </a:rPr>
              <a:t>and “Principal Component Analysis(PCA)”, were implemented. Then, </a:t>
            </a:r>
            <a:r>
              <a:rPr lang="en-CA" sz="1200" b="0" strike="noStrike" spc="-1" dirty="0">
                <a:solidFill>
                  <a:srgbClr val="000000"/>
                </a:solidFill>
                <a:uFill>
                  <a:solidFill>
                    <a:srgbClr val="FFFFFF"/>
                  </a:solidFill>
                </a:uFill>
                <a:latin typeface="Arial"/>
                <a:ea typeface="Arial"/>
              </a:rPr>
              <a:t>four machine learning methods, which are "Linear Regression", "Lasso", "Random Forest", "Gradient Boosting“ to do regression.</a:t>
            </a:r>
            <a:endParaRPr lang="en-CA" sz="1200" b="0" strike="noStrike" spc="-1" dirty="0">
              <a:solidFill>
                <a:srgbClr val="000000"/>
              </a:solidFill>
              <a:uFill>
                <a:solidFill>
                  <a:srgbClr val="FFFFFF"/>
                </a:solidFill>
              </a:uFill>
              <a:latin typeface="Arial"/>
            </a:endParaRPr>
          </a:p>
        </p:txBody>
      </p:sp>
      <p:sp>
        <p:nvSpPr>
          <p:cNvPr id="10" name="Content Placeholder 2">
            <a:extLst>
              <a:ext uri="{FF2B5EF4-FFF2-40B4-BE49-F238E27FC236}">
                <a16:creationId xmlns:a16="http://schemas.microsoft.com/office/drawing/2014/main" id="{A9D6BE95-27E7-4D26-95F7-A54DAD8E1752}"/>
              </a:ext>
            </a:extLst>
          </p:cNvPr>
          <p:cNvSpPr txBox="1">
            <a:spLocks/>
          </p:cNvSpPr>
          <p:nvPr/>
        </p:nvSpPr>
        <p:spPr>
          <a:xfrm>
            <a:off x="514349" y="278607"/>
            <a:ext cx="4811734" cy="6477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b="1" dirty="0"/>
              <a:t>Feature Selection and Model Implementation</a:t>
            </a:r>
          </a:p>
        </p:txBody>
      </p:sp>
      <p:sp>
        <p:nvSpPr>
          <p:cNvPr id="11" name="Rectangle 10">
            <a:extLst>
              <a:ext uri="{FF2B5EF4-FFF2-40B4-BE49-F238E27FC236}">
                <a16:creationId xmlns:a16="http://schemas.microsoft.com/office/drawing/2014/main" id="{720B039B-A48B-475C-8793-D05B4CF1ACD0}"/>
              </a:ext>
            </a:extLst>
          </p:cNvPr>
          <p:cNvSpPr/>
          <p:nvPr/>
        </p:nvSpPr>
        <p:spPr>
          <a:xfrm>
            <a:off x="197930" y="3719141"/>
            <a:ext cx="4773082" cy="2308324"/>
          </a:xfrm>
          <a:prstGeom prst="rect">
            <a:avLst/>
          </a:prstGeom>
        </p:spPr>
        <p:txBody>
          <a:bodyPr wrap="square">
            <a:spAutoFit/>
          </a:bodyPr>
          <a:lstStyle/>
          <a:p>
            <a:r>
              <a:rPr lang="en-CA" sz="1200" dirty="0">
                <a:latin typeface="Arial" panose="020B0604020202020204" pitchFamily="34" charset="0"/>
                <a:cs typeface="Arial" panose="020B0604020202020204" pitchFamily="34" charset="0"/>
              </a:rPr>
              <a:t>Linear Regression: </a:t>
            </a:r>
          </a:p>
          <a:p>
            <a:r>
              <a:rPr lang="en-CA" sz="1200" dirty="0">
                <a:latin typeface="Arial" panose="020B0604020202020204" pitchFamily="34" charset="0"/>
                <a:cs typeface="Arial" panose="020B0604020202020204" pitchFamily="34" charset="0"/>
              </a:rPr>
              <a:t>        Select from Lasso Model: R2: 0.586 RMSE: 33281.99</a:t>
            </a:r>
          </a:p>
          <a:p>
            <a:r>
              <a:rPr lang="en-CA" sz="1200" dirty="0">
                <a:latin typeface="Arial" panose="020B0604020202020204" pitchFamily="34" charset="0"/>
                <a:cs typeface="Arial" panose="020B0604020202020204" pitchFamily="34" charset="0"/>
              </a:rPr>
              <a:t>        PCA Selection: R2: 0.508192   RMSE: 36259.826012</a:t>
            </a:r>
          </a:p>
          <a:p>
            <a:r>
              <a:rPr lang="en-CA" sz="1200" dirty="0">
                <a:latin typeface="Arial" panose="020B0604020202020204" pitchFamily="34" charset="0"/>
                <a:cs typeface="Arial" panose="020B0604020202020204" pitchFamily="34" charset="0"/>
              </a:rPr>
              <a:t>Lasso Regression:</a:t>
            </a:r>
          </a:p>
          <a:p>
            <a:r>
              <a:rPr lang="en-CA" sz="1200" dirty="0">
                <a:latin typeface="Arial" panose="020B0604020202020204" pitchFamily="34" charset="0"/>
                <a:cs typeface="Arial" panose="020B0604020202020204" pitchFamily="34" charset="0"/>
              </a:rPr>
              <a:t>        Select from Lasso Model: R2: 0.586 RMSE: 33280.845</a:t>
            </a:r>
          </a:p>
          <a:p>
            <a:r>
              <a:rPr lang="en-CA" sz="1200" dirty="0">
                <a:latin typeface="Arial" panose="020B0604020202020204" pitchFamily="34" charset="0"/>
                <a:cs typeface="Arial" panose="020B0604020202020204" pitchFamily="34" charset="0"/>
              </a:rPr>
              <a:t>        PCA Selection: R2: 0.508335  RMSE: 36254.577446</a:t>
            </a:r>
          </a:p>
          <a:p>
            <a:r>
              <a:rPr lang="en-CA" sz="1200" dirty="0">
                <a:latin typeface="Arial" panose="020B0604020202020204" pitchFamily="34" charset="0"/>
                <a:cs typeface="Arial" panose="020B0604020202020204" pitchFamily="34" charset="0"/>
              </a:rPr>
              <a:t>Random Forest:</a:t>
            </a:r>
          </a:p>
          <a:p>
            <a:r>
              <a:rPr lang="en-CA" sz="1200" dirty="0">
                <a:latin typeface="Arial" panose="020B0604020202020204" pitchFamily="34" charset="0"/>
                <a:cs typeface="Arial" panose="020B0604020202020204" pitchFamily="34" charset="0"/>
              </a:rPr>
              <a:t>        Select from Lasso Model: R2: 0.581  RMSE: 33479.51</a:t>
            </a:r>
          </a:p>
          <a:p>
            <a:r>
              <a:rPr lang="en-CA" sz="1200" dirty="0">
                <a:latin typeface="Arial" panose="020B0604020202020204" pitchFamily="34" charset="0"/>
                <a:cs typeface="Arial" panose="020B0604020202020204" pitchFamily="34" charset="0"/>
              </a:rPr>
              <a:t>        PCA Selection: R2: 0.335  RMSE: 42181.732</a:t>
            </a:r>
          </a:p>
          <a:p>
            <a:r>
              <a:rPr lang="en-CA" sz="1200" dirty="0">
                <a:latin typeface="Arial" panose="020B0604020202020204" pitchFamily="34" charset="0"/>
                <a:cs typeface="Arial" panose="020B0604020202020204" pitchFamily="34" charset="0"/>
              </a:rPr>
              <a:t>Gradient Boosting:</a:t>
            </a:r>
          </a:p>
          <a:p>
            <a:r>
              <a:rPr lang="en-CA" sz="1200" dirty="0">
                <a:latin typeface="Arial" panose="020B0604020202020204" pitchFamily="34" charset="0"/>
                <a:cs typeface="Arial" panose="020B0604020202020204" pitchFamily="34" charset="0"/>
              </a:rPr>
              <a:t>        Select from Lasso Model: R2: 0.583  RMSE: 33394.71 </a:t>
            </a:r>
          </a:p>
          <a:p>
            <a:r>
              <a:rPr lang="en-CA" sz="1200" dirty="0">
                <a:latin typeface="Arial" panose="020B0604020202020204" pitchFamily="34" charset="0"/>
                <a:cs typeface="Arial" panose="020B0604020202020204" pitchFamily="34" charset="0"/>
              </a:rPr>
              <a:t>       PCA Selection: R2: 0.391928  RMSE: 40332.249468</a:t>
            </a:r>
          </a:p>
        </p:txBody>
      </p:sp>
      <p:sp>
        <p:nvSpPr>
          <p:cNvPr id="12" name="Rectangle 11">
            <a:extLst>
              <a:ext uri="{FF2B5EF4-FFF2-40B4-BE49-F238E27FC236}">
                <a16:creationId xmlns:a16="http://schemas.microsoft.com/office/drawing/2014/main" id="{88248784-855A-44DA-863A-5CF9BCF026EB}"/>
              </a:ext>
            </a:extLst>
          </p:cNvPr>
          <p:cNvSpPr/>
          <p:nvPr/>
        </p:nvSpPr>
        <p:spPr>
          <a:xfrm>
            <a:off x="267198" y="2074085"/>
            <a:ext cx="4514602" cy="1384995"/>
          </a:xfrm>
          <a:prstGeom prst="rect">
            <a:avLst/>
          </a:prstGeom>
        </p:spPr>
        <p:txBody>
          <a:bodyPr wrap="square">
            <a:spAutoFit/>
          </a:bodyPr>
          <a:lstStyle/>
          <a:p>
            <a:r>
              <a:rPr lang="en-CA" sz="1200" dirty="0">
                <a:latin typeface="Arial" panose="020B0604020202020204" pitchFamily="34" charset="0"/>
                <a:cs typeface="Arial" panose="020B0604020202020204" pitchFamily="34" charset="0"/>
              </a:rPr>
              <a:t>In the list below, R-Square(R2) and Root Mean Square Error (RMSE) scores on testing set were documented. Note that during the training, 10-fold cross-validation were done on each model and the scores are the mean of 10 folds. The list shows that “</a:t>
            </a:r>
            <a:r>
              <a:rPr lang="en-CA" sz="1200" b="0" strike="noStrike" spc="-1" dirty="0">
                <a:solidFill>
                  <a:srgbClr val="000000"/>
                </a:solidFill>
                <a:uFill>
                  <a:solidFill>
                    <a:srgbClr val="FFFFFF"/>
                  </a:solidFill>
                </a:uFill>
                <a:latin typeface="Arial" panose="020B0604020202020204" pitchFamily="34" charset="0"/>
                <a:ea typeface="Arial"/>
                <a:cs typeface="Arial" panose="020B0604020202020204" pitchFamily="34" charset="0"/>
              </a:rPr>
              <a:t>Select From Model-Lasso”</a:t>
            </a:r>
            <a:r>
              <a:rPr lang="en-CA" sz="1200" dirty="0">
                <a:latin typeface="Arial" panose="020B0604020202020204" pitchFamily="34" charset="0"/>
                <a:cs typeface="Arial" panose="020B0604020202020204" pitchFamily="34" charset="0"/>
              </a:rPr>
              <a:t> is better than “PCA” from every measurement. Therefore, the models were developed based on “</a:t>
            </a:r>
            <a:r>
              <a:rPr lang="en-CA" sz="1200" dirty="0" err="1">
                <a:latin typeface="Arial" panose="020B0604020202020204" pitchFamily="34" charset="0"/>
                <a:cs typeface="Arial" panose="020B0604020202020204" pitchFamily="34" charset="0"/>
              </a:rPr>
              <a:t>SelectFromModel</a:t>
            </a:r>
            <a:r>
              <a:rPr lang="en-CA" sz="1200" dirty="0">
                <a:latin typeface="Arial" panose="020B0604020202020204" pitchFamily="34" charset="0"/>
                <a:cs typeface="Arial" panose="020B0604020202020204" pitchFamily="34" charset="0"/>
              </a:rPr>
              <a:t>-Lasso” feature selection.</a:t>
            </a:r>
          </a:p>
        </p:txBody>
      </p:sp>
      <p:graphicFrame>
        <p:nvGraphicFramePr>
          <p:cNvPr id="15" name="Table 14">
            <a:extLst>
              <a:ext uri="{FF2B5EF4-FFF2-40B4-BE49-F238E27FC236}">
                <a16:creationId xmlns:a16="http://schemas.microsoft.com/office/drawing/2014/main" id="{9923CD99-ECAE-4CE1-998F-38E0E8DA76FD}"/>
              </a:ext>
            </a:extLst>
          </p:cNvPr>
          <p:cNvGraphicFramePr>
            <a:graphicFrameLocks noGrp="1"/>
          </p:cNvGraphicFramePr>
          <p:nvPr>
            <p:extLst>
              <p:ext uri="{D42A27DB-BD31-4B8C-83A1-F6EECF244321}">
                <p14:modId xmlns:p14="http://schemas.microsoft.com/office/powerpoint/2010/main" val="3720311545"/>
              </p:ext>
            </p:extLst>
          </p:nvPr>
        </p:nvGraphicFramePr>
        <p:xfrm>
          <a:off x="5533901" y="139329"/>
          <a:ext cx="6224649" cy="2505694"/>
        </p:xfrm>
        <a:graphic>
          <a:graphicData uri="http://schemas.openxmlformats.org/drawingml/2006/table">
            <a:tbl>
              <a:tblPr firstRow="1" bandRow="1">
                <a:tableStyleId>{5C22544A-7EE6-4342-B048-85BDC9FD1C3A}</a:tableStyleId>
              </a:tblPr>
              <a:tblGrid>
                <a:gridCol w="1606965">
                  <a:extLst>
                    <a:ext uri="{9D8B030D-6E8A-4147-A177-3AD203B41FA5}">
                      <a16:colId xmlns:a16="http://schemas.microsoft.com/office/drawing/2014/main" val="1035572217"/>
                    </a:ext>
                  </a:extLst>
                </a:gridCol>
                <a:gridCol w="1082796">
                  <a:extLst>
                    <a:ext uri="{9D8B030D-6E8A-4147-A177-3AD203B41FA5}">
                      <a16:colId xmlns:a16="http://schemas.microsoft.com/office/drawing/2014/main" val="3104936464"/>
                    </a:ext>
                  </a:extLst>
                </a:gridCol>
                <a:gridCol w="1220857">
                  <a:extLst>
                    <a:ext uri="{9D8B030D-6E8A-4147-A177-3AD203B41FA5}">
                      <a16:colId xmlns:a16="http://schemas.microsoft.com/office/drawing/2014/main" val="702128412"/>
                    </a:ext>
                  </a:extLst>
                </a:gridCol>
                <a:gridCol w="1069101">
                  <a:extLst>
                    <a:ext uri="{9D8B030D-6E8A-4147-A177-3AD203B41FA5}">
                      <a16:colId xmlns:a16="http://schemas.microsoft.com/office/drawing/2014/main" val="2296568243"/>
                    </a:ext>
                  </a:extLst>
                </a:gridCol>
                <a:gridCol w="1244930">
                  <a:extLst>
                    <a:ext uri="{9D8B030D-6E8A-4147-A177-3AD203B41FA5}">
                      <a16:colId xmlns:a16="http://schemas.microsoft.com/office/drawing/2014/main" val="1625059976"/>
                    </a:ext>
                  </a:extLst>
                </a:gridCol>
              </a:tblGrid>
              <a:tr h="643364">
                <a:tc>
                  <a:txBody>
                    <a:bodyPr/>
                    <a:lstStyle/>
                    <a:p>
                      <a:endParaRPr lang="en-CA" sz="1200" dirty="0"/>
                    </a:p>
                  </a:txBody>
                  <a:tcPr/>
                </a:tc>
                <a:tc>
                  <a:txBody>
                    <a:bodyPr/>
                    <a:lstStyle/>
                    <a:p>
                      <a:r>
                        <a:rPr lang="en-CA" sz="1200" dirty="0"/>
                        <a:t>R2 Mean</a:t>
                      </a:r>
                    </a:p>
                  </a:txBody>
                  <a:tcPr/>
                </a:tc>
                <a:tc>
                  <a:txBody>
                    <a:bodyPr/>
                    <a:lstStyle/>
                    <a:p>
                      <a:r>
                        <a:rPr lang="en-CA" sz="1200" dirty="0"/>
                        <a:t>R2 Variance</a:t>
                      </a:r>
                    </a:p>
                  </a:txBody>
                  <a:tcPr/>
                </a:tc>
                <a:tc>
                  <a:txBody>
                    <a:bodyPr/>
                    <a:lstStyle/>
                    <a:p>
                      <a:r>
                        <a:rPr lang="en-CA" sz="1200" dirty="0"/>
                        <a:t>RMSE Mean</a:t>
                      </a:r>
                    </a:p>
                  </a:txBody>
                  <a:tcPr/>
                </a:tc>
                <a:tc>
                  <a:txBody>
                    <a:bodyPr/>
                    <a:lstStyle/>
                    <a:p>
                      <a:r>
                        <a:rPr lang="en-CA" sz="1200" dirty="0"/>
                        <a:t>RMSE Variance</a:t>
                      </a:r>
                    </a:p>
                  </a:txBody>
                  <a:tcPr/>
                </a:tc>
                <a:extLst>
                  <a:ext uri="{0D108BD9-81ED-4DB2-BD59-A6C34878D82A}">
                    <a16:rowId xmlns:a16="http://schemas.microsoft.com/office/drawing/2014/main" val="49243351"/>
                  </a:ext>
                </a:extLst>
              </a:tr>
              <a:tr h="470400">
                <a:tc>
                  <a:txBody>
                    <a:bodyPr/>
                    <a:lstStyle/>
                    <a:p>
                      <a:r>
                        <a:rPr lang="en-CA" sz="1200" dirty="0"/>
                        <a:t>Linear Regression</a:t>
                      </a:r>
                    </a:p>
                  </a:txBody>
                  <a:tcPr/>
                </a:tc>
                <a:tc>
                  <a:txBody>
                    <a:bodyPr/>
                    <a:lstStyle/>
                    <a:p>
                      <a:r>
                        <a:rPr kumimoji="0" lang="en-US" altLang="en-US" sz="1200" b="0" i="0" u="none" strike="noStrike" cap="none" normalizeH="0" baseline="0" dirty="0">
                          <a:ln>
                            <a:noFill/>
                          </a:ln>
                          <a:solidFill>
                            <a:schemeClr val="tx1"/>
                          </a:solidFill>
                          <a:effectLst/>
                        </a:rPr>
                        <a:t>0.585748 </a:t>
                      </a:r>
                      <a:endParaRPr lang="en-C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0.020902</a:t>
                      </a:r>
                      <a:endParaRPr kumimoji="0" lang="en-US" altLang="en-US" sz="1200" b="0" i="0" u="none" strike="noStrike" cap="none" normalizeH="0" baseline="0" dirty="0">
                        <a:ln>
                          <a:noFill/>
                        </a:ln>
                        <a:solidFill>
                          <a:srgbClr val="000000"/>
                        </a:solidFill>
                        <a:effectLst/>
                        <a:ea typeface="inherit"/>
                        <a:cs typeface="Courier New" panose="02070309020205020404" pitchFamily="49" charset="0"/>
                      </a:endParaRPr>
                    </a:p>
                  </a:txBody>
                  <a:tcPr/>
                </a:tc>
                <a:tc>
                  <a:txBody>
                    <a:bodyPr/>
                    <a:lstStyle/>
                    <a:p>
                      <a:r>
                        <a:rPr kumimoji="0" lang="en-US" altLang="en-US" sz="1200" b="0" i="0" u="none" strike="noStrike" cap="none" normalizeH="0" baseline="0" dirty="0">
                          <a:ln>
                            <a:noFill/>
                          </a:ln>
                          <a:solidFill>
                            <a:srgbClr val="000000"/>
                          </a:solidFill>
                          <a:effectLst/>
                          <a:ea typeface="inherit"/>
                          <a:cs typeface="Courier New" panose="02070309020205020404" pitchFamily="49" charset="0"/>
                        </a:rPr>
                        <a:t>33281.9889</a:t>
                      </a:r>
                      <a:endParaRPr lang="en-CA" sz="1200" dirty="0"/>
                    </a:p>
                  </a:txBody>
                  <a:tcPr/>
                </a:tc>
                <a:tc>
                  <a:txBody>
                    <a:bodyPr/>
                    <a:lstStyle/>
                    <a:p>
                      <a:r>
                        <a:rPr kumimoji="0" lang="en-US" altLang="en-US" sz="1200" b="0" i="0" u="none" strike="noStrike" cap="none" normalizeH="0" baseline="0" dirty="0">
                          <a:ln>
                            <a:noFill/>
                          </a:ln>
                          <a:solidFill>
                            <a:srgbClr val="000000"/>
                          </a:solidFill>
                          <a:effectLst/>
                          <a:ea typeface="inherit"/>
                          <a:cs typeface="Courier New" panose="02070309020205020404" pitchFamily="49" charset="0"/>
                        </a:rPr>
                        <a:t>1432.597005</a:t>
                      </a:r>
                      <a:endParaRPr lang="en-CA" sz="1200" dirty="0"/>
                    </a:p>
                  </a:txBody>
                  <a:tcPr/>
                </a:tc>
                <a:extLst>
                  <a:ext uri="{0D108BD9-81ED-4DB2-BD59-A6C34878D82A}">
                    <a16:rowId xmlns:a16="http://schemas.microsoft.com/office/drawing/2014/main" val="628310451"/>
                  </a:ext>
                </a:extLst>
              </a:tr>
              <a:tr h="319741">
                <a:tc>
                  <a:txBody>
                    <a:bodyPr/>
                    <a:lstStyle/>
                    <a:p>
                      <a:r>
                        <a:rPr lang="en-CA" sz="1200" dirty="0"/>
                        <a:t>Lasso</a:t>
                      </a:r>
                    </a:p>
                  </a:txBody>
                  <a:tcPr/>
                </a:tc>
                <a:tc>
                  <a:txBody>
                    <a:bodyPr/>
                    <a:lstStyle/>
                    <a:p>
                      <a:r>
                        <a:rPr kumimoji="0" lang="en-US" altLang="en-US" sz="1200" b="0" i="0" u="none" strike="noStrike" cap="none" normalizeH="0" baseline="0" dirty="0">
                          <a:ln>
                            <a:noFill/>
                          </a:ln>
                          <a:solidFill>
                            <a:schemeClr val="tx1"/>
                          </a:solidFill>
                          <a:effectLst/>
                        </a:rPr>
                        <a:t>0.585777 </a:t>
                      </a:r>
                      <a:endParaRPr lang="en-CA" sz="1200" dirty="0"/>
                    </a:p>
                  </a:txBody>
                  <a:tcPr/>
                </a:tc>
                <a:tc>
                  <a:txBody>
                    <a:bodyPr/>
                    <a:lstStyle/>
                    <a:p>
                      <a:r>
                        <a:rPr kumimoji="0" lang="en-US" altLang="en-US" sz="1200" b="0" i="0" u="none" strike="noStrike" cap="none" normalizeH="0" baseline="0" dirty="0">
                          <a:ln>
                            <a:noFill/>
                          </a:ln>
                          <a:solidFill>
                            <a:schemeClr val="tx1"/>
                          </a:solidFill>
                          <a:effectLst/>
                        </a:rPr>
                        <a:t>0.021063</a:t>
                      </a:r>
                      <a:endParaRPr lang="en-CA" sz="1200" dirty="0"/>
                    </a:p>
                  </a:txBody>
                  <a:tcPr/>
                </a:tc>
                <a:tc>
                  <a:txBody>
                    <a:bodyPr/>
                    <a:lstStyle/>
                    <a:p>
                      <a:r>
                        <a:rPr kumimoji="0" lang="en-US" altLang="en-US" sz="1200" b="0" i="0" u="none" strike="noStrike" cap="none" normalizeH="0" baseline="0" dirty="0">
                          <a:ln>
                            <a:noFill/>
                          </a:ln>
                          <a:solidFill>
                            <a:srgbClr val="000000"/>
                          </a:solidFill>
                          <a:effectLst/>
                          <a:ea typeface="inherit"/>
                          <a:cs typeface="Courier New" panose="02070309020205020404" pitchFamily="49" charset="0"/>
                        </a:rPr>
                        <a:t>33280.84464</a:t>
                      </a:r>
                      <a:endParaRPr lang="en-CA" sz="1200" dirty="0"/>
                    </a:p>
                  </a:txBody>
                  <a:tcPr/>
                </a:tc>
                <a:tc>
                  <a:txBody>
                    <a:bodyPr/>
                    <a:lstStyle/>
                    <a:p>
                      <a:r>
                        <a:rPr kumimoji="0" lang="en-US" altLang="en-US" sz="1200" b="0" i="0" u="none" strike="noStrike" cap="none" normalizeH="0" baseline="0" dirty="0">
                          <a:ln>
                            <a:noFill/>
                          </a:ln>
                          <a:solidFill>
                            <a:srgbClr val="000000"/>
                          </a:solidFill>
                          <a:effectLst/>
                          <a:ea typeface="inherit"/>
                          <a:cs typeface="Courier New" panose="02070309020205020404" pitchFamily="49" charset="0"/>
                        </a:rPr>
                        <a:t>1441.114786</a:t>
                      </a:r>
                      <a:endParaRPr lang="en-CA" sz="1200" dirty="0"/>
                    </a:p>
                  </a:txBody>
                  <a:tcPr/>
                </a:tc>
                <a:extLst>
                  <a:ext uri="{0D108BD9-81ED-4DB2-BD59-A6C34878D82A}">
                    <a16:rowId xmlns:a16="http://schemas.microsoft.com/office/drawing/2014/main" val="21687346"/>
                  </a:ext>
                </a:extLst>
              </a:tr>
              <a:tr h="532677">
                <a:tc>
                  <a:txBody>
                    <a:bodyPr/>
                    <a:lstStyle/>
                    <a:p>
                      <a:r>
                        <a:rPr lang="en-CA" sz="1200" dirty="0"/>
                        <a:t>Random Forest Regression</a:t>
                      </a:r>
                    </a:p>
                  </a:txBody>
                  <a:tcPr/>
                </a:tc>
                <a:tc>
                  <a:txBody>
                    <a:bodyPr/>
                    <a:lstStyle/>
                    <a:p>
                      <a:r>
                        <a:rPr kumimoji="0" lang="en-US" altLang="en-US" sz="1200" b="0" i="0" u="none" strike="noStrike" cap="none" normalizeH="0" baseline="0" dirty="0">
                          <a:ln>
                            <a:noFill/>
                          </a:ln>
                          <a:solidFill>
                            <a:schemeClr val="tx1"/>
                          </a:solidFill>
                          <a:effectLst/>
                        </a:rPr>
                        <a:t>0.580787</a:t>
                      </a:r>
                      <a:endParaRPr lang="en-CA" sz="1200" dirty="0"/>
                    </a:p>
                  </a:txBody>
                  <a:tcPr/>
                </a:tc>
                <a:tc>
                  <a:txBody>
                    <a:bodyPr/>
                    <a:lstStyle/>
                    <a:p>
                      <a:r>
                        <a:rPr kumimoji="0" lang="en-US" altLang="en-US" sz="1200" b="0" i="0" u="none" strike="noStrike" cap="none" normalizeH="0" baseline="0" dirty="0">
                          <a:ln>
                            <a:noFill/>
                          </a:ln>
                          <a:solidFill>
                            <a:schemeClr val="tx1"/>
                          </a:solidFill>
                          <a:effectLst/>
                        </a:rPr>
                        <a:t>0.029581</a:t>
                      </a:r>
                      <a:endParaRPr lang="en-CA" sz="1200" dirty="0"/>
                    </a:p>
                  </a:txBody>
                  <a:tcPr/>
                </a:tc>
                <a:tc>
                  <a:txBody>
                    <a:bodyPr/>
                    <a:lstStyle/>
                    <a:p>
                      <a:r>
                        <a:rPr kumimoji="0" lang="en-US" altLang="en-US" sz="1200" b="0" i="0" u="none" strike="noStrike" cap="none" normalizeH="0" baseline="0" dirty="0">
                          <a:ln>
                            <a:noFill/>
                          </a:ln>
                          <a:solidFill>
                            <a:srgbClr val="000000"/>
                          </a:solidFill>
                          <a:effectLst/>
                          <a:ea typeface="inherit"/>
                          <a:cs typeface="Courier New" panose="02070309020205020404" pitchFamily="49" charset="0"/>
                        </a:rPr>
                        <a:t>33479.506408</a:t>
                      </a:r>
                      <a:endParaRPr lang="en-CA" sz="1200" dirty="0"/>
                    </a:p>
                  </a:txBody>
                  <a:tcPr/>
                </a:tc>
                <a:tc>
                  <a:txBody>
                    <a:bodyPr/>
                    <a:lstStyle/>
                    <a:p>
                      <a:pPr marL="0" marR="0" lvl="0" indent="0" algn="l" defTabSz="914400" rtl="1"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ea typeface="inherit"/>
                          <a:cs typeface="Courier New" panose="02070309020205020404" pitchFamily="49" charset="0"/>
                        </a:rPr>
                        <a:t>1790.835260 </a:t>
                      </a:r>
                      <a:endParaRPr kumimoji="0" lang="en-US" altLang="en-US" sz="1200" b="0" i="0" u="none" strike="noStrike" cap="none" normalizeH="0" baseline="0" dirty="0">
                        <a:ln>
                          <a:noFill/>
                        </a:ln>
                        <a:solidFill>
                          <a:schemeClr val="tx1"/>
                        </a:solidFill>
                        <a:effectLst/>
                      </a:endParaRPr>
                    </a:p>
                  </a:txBody>
                  <a:tcPr/>
                </a:tc>
                <a:extLst>
                  <a:ext uri="{0D108BD9-81ED-4DB2-BD59-A6C34878D82A}">
                    <a16:rowId xmlns:a16="http://schemas.microsoft.com/office/drawing/2014/main" val="2185388888"/>
                  </a:ext>
                </a:extLst>
              </a:tr>
              <a:tr h="539512">
                <a:tc>
                  <a:txBody>
                    <a:bodyPr/>
                    <a:lstStyle/>
                    <a:p>
                      <a:r>
                        <a:rPr lang="en-CA" sz="1200" dirty="0"/>
                        <a:t>Gradient Boosting Decision Tree</a:t>
                      </a:r>
                    </a:p>
                  </a:txBody>
                  <a:tcPr/>
                </a:tc>
                <a:tc>
                  <a:txBody>
                    <a:bodyPr/>
                    <a:lstStyle/>
                    <a:p>
                      <a:r>
                        <a:rPr kumimoji="0" lang="en-US" altLang="en-US" sz="1200" b="0" i="0" u="none" strike="noStrike" cap="none" normalizeH="0" baseline="0" dirty="0">
                          <a:ln>
                            <a:noFill/>
                          </a:ln>
                          <a:solidFill>
                            <a:schemeClr val="tx1"/>
                          </a:solidFill>
                          <a:effectLst/>
                        </a:rPr>
                        <a:t>0.582955</a:t>
                      </a:r>
                      <a:endParaRPr lang="en-CA" sz="1200" dirty="0"/>
                    </a:p>
                  </a:txBody>
                  <a:tcPr/>
                </a:tc>
                <a:tc>
                  <a:txBody>
                    <a:bodyPr/>
                    <a:lstStyle/>
                    <a:p>
                      <a:r>
                        <a:rPr kumimoji="0" lang="en-US" altLang="en-US" sz="1200" b="0" i="0" u="none" strike="noStrike" cap="none" normalizeH="0" baseline="0" dirty="0">
                          <a:ln>
                            <a:noFill/>
                          </a:ln>
                          <a:solidFill>
                            <a:schemeClr val="tx1"/>
                          </a:solidFill>
                          <a:effectLst/>
                        </a:rPr>
                        <a:t>0.025714</a:t>
                      </a:r>
                      <a:endParaRPr lang="en-CA" sz="1200" dirty="0"/>
                    </a:p>
                  </a:txBody>
                  <a:tcPr/>
                </a:tc>
                <a:tc>
                  <a:txBody>
                    <a:bodyPr/>
                    <a:lstStyle/>
                    <a:p>
                      <a:r>
                        <a:rPr kumimoji="0" lang="en-US" altLang="en-US" sz="1200" b="0" i="0" u="none" strike="noStrike" cap="none" normalizeH="0" baseline="0" dirty="0">
                          <a:ln>
                            <a:noFill/>
                          </a:ln>
                          <a:solidFill>
                            <a:srgbClr val="000000"/>
                          </a:solidFill>
                          <a:effectLst/>
                          <a:ea typeface="inherit"/>
                          <a:cs typeface="Courier New" panose="02070309020205020404" pitchFamily="49" charset="0"/>
                        </a:rPr>
                        <a:t>33394.714399</a:t>
                      </a:r>
                      <a:endParaRPr lang="en-CA" sz="1200" dirty="0"/>
                    </a:p>
                  </a:txBody>
                  <a:tcPr/>
                </a:tc>
                <a:tc>
                  <a:txBody>
                    <a:bodyPr/>
                    <a:lstStyle/>
                    <a:p>
                      <a:r>
                        <a:rPr kumimoji="0" lang="en-US" altLang="en-US" sz="1200" b="0" i="0" u="none" strike="noStrike" cap="none" normalizeH="0" baseline="0" dirty="0">
                          <a:ln>
                            <a:noFill/>
                          </a:ln>
                          <a:solidFill>
                            <a:srgbClr val="000000"/>
                          </a:solidFill>
                          <a:effectLst/>
                          <a:ea typeface="inherit"/>
                          <a:cs typeface="Courier New" panose="02070309020205020404" pitchFamily="49" charset="0"/>
                        </a:rPr>
                        <a:t>1665.112675</a:t>
                      </a:r>
                      <a:endParaRPr lang="en-CA" sz="1200" dirty="0"/>
                    </a:p>
                  </a:txBody>
                  <a:tcPr/>
                </a:tc>
                <a:extLst>
                  <a:ext uri="{0D108BD9-81ED-4DB2-BD59-A6C34878D82A}">
                    <a16:rowId xmlns:a16="http://schemas.microsoft.com/office/drawing/2014/main" val="1696693855"/>
                  </a:ext>
                </a:extLst>
              </a:tr>
            </a:tbl>
          </a:graphicData>
        </a:graphic>
      </p:graphicFrame>
      <p:sp>
        <p:nvSpPr>
          <p:cNvPr id="16" name="Rectangle 15">
            <a:extLst>
              <a:ext uri="{FF2B5EF4-FFF2-40B4-BE49-F238E27FC236}">
                <a16:creationId xmlns:a16="http://schemas.microsoft.com/office/drawing/2014/main" id="{8C6A52DC-6AF6-47C4-ABEE-813061AF1C24}"/>
              </a:ext>
            </a:extLst>
          </p:cNvPr>
          <p:cNvSpPr/>
          <p:nvPr/>
        </p:nvSpPr>
        <p:spPr>
          <a:xfrm>
            <a:off x="5480461" y="2766583"/>
            <a:ext cx="6224649" cy="1015663"/>
          </a:xfrm>
          <a:prstGeom prst="rect">
            <a:avLst/>
          </a:prstGeom>
        </p:spPr>
        <p:txBody>
          <a:bodyPr wrap="square">
            <a:spAutoFit/>
          </a:bodyPr>
          <a:lstStyle/>
          <a:p>
            <a:r>
              <a:rPr lang="en-CA" sz="1200" spc="-1" dirty="0">
                <a:solidFill>
                  <a:srgbClr val="000000"/>
                </a:solidFill>
                <a:uFill>
                  <a:solidFill>
                    <a:srgbClr val="FFFFFF"/>
                  </a:solidFill>
                </a:uFill>
                <a:ea typeface="Arial"/>
              </a:rPr>
              <a:t>To compare the models performance on chosen feature bunch, the R2 and RMSE score were used to measure the accuracy. </a:t>
            </a:r>
            <a:r>
              <a:rPr lang="en-CA" sz="1200" dirty="0">
                <a:effectLst/>
              </a:rPr>
              <a:t>Lasso has the best R2 score and RMSE score. </a:t>
            </a:r>
          </a:p>
          <a:p>
            <a:r>
              <a:rPr lang="en-CA" sz="1200" dirty="0">
                <a:effectLst/>
              </a:rPr>
              <a:t>To better view the distribution of scores of different algorithms, we visualize the score using boxplot.</a:t>
            </a:r>
          </a:p>
          <a:p>
            <a:pPr algn="just">
              <a:lnSpc>
                <a:spcPct val="100000"/>
              </a:lnSpc>
            </a:pPr>
            <a:endParaRPr lang="en-CA" sz="1200" b="0" strike="noStrike" spc="-1" dirty="0">
              <a:solidFill>
                <a:srgbClr val="000000"/>
              </a:solidFill>
              <a:uFill>
                <a:solidFill>
                  <a:srgbClr val="FFFFFF"/>
                </a:solidFill>
              </a:uFill>
              <a:latin typeface="Arial"/>
            </a:endParaRPr>
          </a:p>
        </p:txBody>
      </p:sp>
      <p:pic>
        <p:nvPicPr>
          <p:cNvPr id="17" name="Picture 16">
            <a:extLst>
              <a:ext uri="{FF2B5EF4-FFF2-40B4-BE49-F238E27FC236}">
                <a16:creationId xmlns:a16="http://schemas.microsoft.com/office/drawing/2014/main" id="{557F49D7-85C8-4C11-BB65-79F18E2F97A8}"/>
              </a:ext>
            </a:extLst>
          </p:cNvPr>
          <p:cNvPicPr>
            <a:picLocks noChangeAspect="1"/>
          </p:cNvPicPr>
          <p:nvPr/>
        </p:nvPicPr>
        <p:blipFill>
          <a:blip r:embed="rId2"/>
          <a:stretch>
            <a:fillRect/>
          </a:stretch>
        </p:blipFill>
        <p:spPr>
          <a:xfrm>
            <a:off x="4639484" y="3690326"/>
            <a:ext cx="2100434" cy="1580259"/>
          </a:xfrm>
          <a:prstGeom prst="rect">
            <a:avLst/>
          </a:prstGeom>
        </p:spPr>
      </p:pic>
      <p:pic>
        <p:nvPicPr>
          <p:cNvPr id="18" name="Picture 17">
            <a:extLst>
              <a:ext uri="{FF2B5EF4-FFF2-40B4-BE49-F238E27FC236}">
                <a16:creationId xmlns:a16="http://schemas.microsoft.com/office/drawing/2014/main" id="{9EF9A2F7-6BA8-45C9-8911-C7EE229B0012}"/>
              </a:ext>
            </a:extLst>
          </p:cNvPr>
          <p:cNvPicPr>
            <a:picLocks noChangeAspect="1"/>
          </p:cNvPicPr>
          <p:nvPr/>
        </p:nvPicPr>
        <p:blipFill>
          <a:blip r:embed="rId3"/>
          <a:stretch>
            <a:fillRect/>
          </a:stretch>
        </p:blipFill>
        <p:spPr>
          <a:xfrm>
            <a:off x="6703292" y="3690326"/>
            <a:ext cx="1966409" cy="1425934"/>
          </a:xfrm>
          <a:prstGeom prst="rect">
            <a:avLst/>
          </a:prstGeom>
        </p:spPr>
      </p:pic>
      <p:pic>
        <p:nvPicPr>
          <p:cNvPr id="19" name="Picture 18">
            <a:extLst>
              <a:ext uri="{FF2B5EF4-FFF2-40B4-BE49-F238E27FC236}">
                <a16:creationId xmlns:a16="http://schemas.microsoft.com/office/drawing/2014/main" id="{B119B336-C3D2-4AAE-BE54-0860DD702796}"/>
              </a:ext>
            </a:extLst>
          </p:cNvPr>
          <p:cNvPicPr>
            <a:picLocks noChangeAspect="1"/>
          </p:cNvPicPr>
          <p:nvPr/>
        </p:nvPicPr>
        <p:blipFill>
          <a:blip r:embed="rId4"/>
          <a:stretch>
            <a:fillRect/>
          </a:stretch>
        </p:blipFill>
        <p:spPr>
          <a:xfrm>
            <a:off x="4651038" y="5202494"/>
            <a:ext cx="2052254" cy="1459447"/>
          </a:xfrm>
          <a:prstGeom prst="rect">
            <a:avLst/>
          </a:prstGeom>
        </p:spPr>
      </p:pic>
      <p:pic>
        <p:nvPicPr>
          <p:cNvPr id="20" name="Picture 19">
            <a:extLst>
              <a:ext uri="{FF2B5EF4-FFF2-40B4-BE49-F238E27FC236}">
                <a16:creationId xmlns:a16="http://schemas.microsoft.com/office/drawing/2014/main" id="{4012D47B-D0F6-47CE-BEF6-6C038DCB222F}"/>
              </a:ext>
            </a:extLst>
          </p:cNvPr>
          <p:cNvPicPr>
            <a:picLocks noChangeAspect="1"/>
          </p:cNvPicPr>
          <p:nvPr/>
        </p:nvPicPr>
        <p:blipFill>
          <a:blip r:embed="rId5"/>
          <a:stretch>
            <a:fillRect/>
          </a:stretch>
        </p:blipFill>
        <p:spPr>
          <a:xfrm>
            <a:off x="6768865" y="5263517"/>
            <a:ext cx="1697096" cy="1270281"/>
          </a:xfrm>
          <a:prstGeom prst="rect">
            <a:avLst/>
          </a:prstGeom>
        </p:spPr>
      </p:pic>
      <p:sp>
        <p:nvSpPr>
          <p:cNvPr id="21" name="Rectangle 20">
            <a:extLst>
              <a:ext uri="{FF2B5EF4-FFF2-40B4-BE49-F238E27FC236}">
                <a16:creationId xmlns:a16="http://schemas.microsoft.com/office/drawing/2014/main" id="{ABFC817A-D05C-4508-A22E-D4ED35BDFD5F}"/>
              </a:ext>
            </a:extLst>
          </p:cNvPr>
          <p:cNvSpPr/>
          <p:nvPr/>
        </p:nvSpPr>
        <p:spPr>
          <a:xfrm>
            <a:off x="8669701" y="3442142"/>
            <a:ext cx="3421940" cy="2862322"/>
          </a:xfrm>
          <a:prstGeom prst="rect">
            <a:avLst/>
          </a:prstGeom>
        </p:spPr>
        <p:txBody>
          <a:bodyPr wrap="square">
            <a:spAutoFit/>
          </a:bodyPr>
          <a:lstStyle/>
          <a:p>
            <a:r>
              <a:rPr lang="en-CA" sz="1200" dirty="0"/>
              <a:t>The left four figures shows not much difference in R2, RMSE across the algorithms.</a:t>
            </a:r>
          </a:p>
          <a:p>
            <a:r>
              <a:rPr lang="en-CA" sz="1200" dirty="0"/>
              <a:t>The bias of each algorithms are almost the same, but the variance are quite different. Linear Regression and Lasso have the larger variance, while Random Forest have lower and Gradient Boosting have even lower variance. That's because Gradient Boosting is based on weak learners (high bias, low variance).In terms of decision trees, weak learners are shallow trees, sometimes even as small as decision stumps (trees with two leaves). Boosting reduces error mainly by reducing bias. Taking into account that Gradient Boosting performs better than Random Forest with regard to variance, Gradient Boosting has been chosen as best model.</a:t>
            </a:r>
          </a:p>
        </p:txBody>
      </p:sp>
    </p:spTree>
    <p:extLst>
      <p:ext uri="{BB962C8B-B14F-4D97-AF65-F5344CB8AC3E}">
        <p14:creationId xmlns:p14="http://schemas.microsoft.com/office/powerpoint/2010/main" val="408738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647F-C4A4-4FC0-A2E1-A23C54ED2997}"/>
              </a:ext>
            </a:extLst>
          </p:cNvPr>
          <p:cNvSpPr>
            <a:spLocks noGrp="1"/>
          </p:cNvSpPr>
          <p:nvPr>
            <p:ph type="title"/>
          </p:nvPr>
        </p:nvSpPr>
        <p:spPr>
          <a:xfrm>
            <a:off x="471055" y="237919"/>
            <a:ext cx="4719452" cy="858033"/>
          </a:xfrm>
        </p:spPr>
        <p:txBody>
          <a:bodyPr>
            <a:normAutofit/>
          </a:bodyPr>
          <a:lstStyle/>
          <a:p>
            <a:r>
              <a:rPr lang="en-CA" sz="3600" b="1" dirty="0"/>
              <a:t>Results</a:t>
            </a:r>
          </a:p>
        </p:txBody>
      </p:sp>
      <p:sp>
        <p:nvSpPr>
          <p:cNvPr id="4" name="Rectangle 3">
            <a:extLst>
              <a:ext uri="{FF2B5EF4-FFF2-40B4-BE49-F238E27FC236}">
                <a16:creationId xmlns:a16="http://schemas.microsoft.com/office/drawing/2014/main" id="{383C13D5-17A0-4EDD-AEAA-F38FF09A893E}"/>
              </a:ext>
            </a:extLst>
          </p:cNvPr>
          <p:cNvSpPr/>
          <p:nvPr/>
        </p:nvSpPr>
        <p:spPr>
          <a:xfrm>
            <a:off x="471055" y="1223158"/>
            <a:ext cx="6096000" cy="1569660"/>
          </a:xfrm>
          <a:prstGeom prst="rect">
            <a:avLst/>
          </a:prstGeom>
        </p:spPr>
        <p:txBody>
          <a:bodyPr>
            <a:spAutoFit/>
          </a:bodyPr>
          <a:lstStyle/>
          <a:p>
            <a:pPr algn="just">
              <a:lnSpc>
                <a:spcPct val="100000"/>
              </a:lnSpc>
            </a:pPr>
            <a:r>
              <a:rPr lang="en-CA" sz="1200" spc="-1" dirty="0" err="1">
                <a:solidFill>
                  <a:srgbClr val="000000"/>
                </a:solidFill>
                <a:uFill>
                  <a:solidFill>
                    <a:srgbClr val="FFFFFF"/>
                  </a:solidFill>
                </a:uFill>
                <a:latin typeface="Arial"/>
                <a:ea typeface="Arial"/>
              </a:rPr>
              <a:t>GridSearch</a:t>
            </a:r>
            <a:r>
              <a:rPr lang="en-CA" sz="1200" spc="-1" dirty="0">
                <a:solidFill>
                  <a:srgbClr val="000000"/>
                </a:solidFill>
                <a:uFill>
                  <a:solidFill>
                    <a:srgbClr val="FFFFFF"/>
                  </a:solidFill>
                </a:uFill>
                <a:latin typeface="Arial"/>
                <a:ea typeface="Arial"/>
              </a:rPr>
              <a:t> Cross-Validation was used to tune the hyperparameters.</a:t>
            </a:r>
            <a:endParaRPr lang="en-CA" sz="1200" b="0" strike="noStrike" spc="-1" dirty="0">
              <a:solidFill>
                <a:srgbClr val="000000"/>
              </a:solidFill>
              <a:uFill>
                <a:solidFill>
                  <a:srgbClr val="FFFFFF"/>
                </a:solidFill>
              </a:uFill>
              <a:latin typeface="Arial"/>
            </a:endParaRPr>
          </a:p>
          <a:p>
            <a:pPr algn="just">
              <a:lnSpc>
                <a:spcPct val="100000"/>
              </a:lnSpc>
            </a:pPr>
            <a:r>
              <a:rPr lang="en-CA" sz="1200" spc="-1" dirty="0">
                <a:solidFill>
                  <a:srgbClr val="000000"/>
                </a:solidFill>
                <a:uFill>
                  <a:solidFill>
                    <a:srgbClr val="FFFFFF"/>
                  </a:solidFill>
                </a:uFill>
                <a:latin typeface="Arial"/>
                <a:ea typeface="Arial"/>
              </a:rPr>
              <a:t>For each algorithm, we define the hyperparameter space beforehand.</a:t>
            </a:r>
            <a:endParaRPr lang="en-CA" sz="1200" b="0" strike="noStrike" spc="-1" dirty="0">
              <a:solidFill>
                <a:srgbClr val="000000"/>
              </a:solidFill>
              <a:uFill>
                <a:solidFill>
                  <a:srgbClr val="FFFFFF"/>
                </a:solidFill>
              </a:uFill>
              <a:latin typeface="Arial"/>
            </a:endParaRPr>
          </a:p>
          <a:p>
            <a:pPr algn="just">
              <a:lnSpc>
                <a:spcPct val="100000"/>
              </a:lnSpc>
            </a:pPr>
            <a:r>
              <a:rPr lang="en-CA" sz="1200" spc="-1" dirty="0">
                <a:solidFill>
                  <a:srgbClr val="000000"/>
                </a:solidFill>
                <a:uFill>
                  <a:solidFill>
                    <a:srgbClr val="FFFFFF"/>
                  </a:solidFill>
                </a:uFill>
                <a:latin typeface="Arial"/>
                <a:ea typeface="Arial"/>
              </a:rPr>
              <a:t>With every candidate hyperparameter, </a:t>
            </a:r>
            <a:r>
              <a:rPr lang="en-CA" sz="1200" spc="-1" dirty="0" err="1">
                <a:solidFill>
                  <a:srgbClr val="000000"/>
                </a:solidFill>
                <a:uFill>
                  <a:solidFill>
                    <a:srgbClr val="FFFFFF"/>
                  </a:solidFill>
                </a:uFill>
                <a:latin typeface="Arial"/>
                <a:ea typeface="Arial"/>
              </a:rPr>
              <a:t>GridSearchCV</a:t>
            </a:r>
            <a:r>
              <a:rPr lang="en-CA" sz="1200" spc="-1" dirty="0">
                <a:solidFill>
                  <a:srgbClr val="000000"/>
                </a:solidFill>
                <a:uFill>
                  <a:solidFill>
                    <a:srgbClr val="FFFFFF"/>
                  </a:solidFill>
                </a:uFill>
                <a:latin typeface="Arial"/>
                <a:ea typeface="Arial"/>
              </a:rPr>
              <a:t> will first split the data into K folds, train the model on K-1 folds and then score on test data. We choose to use R2 as performance measure score. R2 measures how well the regression line approximates the real data points, it also portrays percent of variance in the data explained by regression model. </a:t>
            </a:r>
            <a:r>
              <a:rPr lang="en-CA" sz="1200" spc="-1" dirty="0" err="1">
                <a:solidFill>
                  <a:srgbClr val="000000"/>
                </a:solidFill>
                <a:uFill>
                  <a:solidFill>
                    <a:srgbClr val="FFFFFF"/>
                  </a:solidFill>
                </a:uFill>
                <a:latin typeface="Arial"/>
                <a:ea typeface="Arial"/>
              </a:rPr>
              <a:t>GridSearchCV</a:t>
            </a:r>
            <a:r>
              <a:rPr lang="en-CA" sz="1200" spc="-1" dirty="0">
                <a:solidFill>
                  <a:srgbClr val="000000"/>
                </a:solidFill>
                <a:uFill>
                  <a:solidFill>
                    <a:srgbClr val="FFFFFF"/>
                  </a:solidFill>
                </a:uFill>
                <a:latin typeface="Arial"/>
                <a:ea typeface="Arial"/>
              </a:rPr>
              <a:t> will give the best hyperparameters based on the average R2 score cross K times training.</a:t>
            </a:r>
            <a:endParaRPr lang="en-CA" sz="1200" b="0" strike="noStrike" spc="-1" dirty="0">
              <a:solidFill>
                <a:srgbClr val="000000"/>
              </a:solidFill>
              <a:uFill>
                <a:solidFill>
                  <a:srgbClr val="FFFFFF"/>
                </a:solidFill>
              </a:uFill>
              <a:latin typeface="Arial"/>
            </a:endParaRPr>
          </a:p>
        </p:txBody>
      </p:sp>
      <p:graphicFrame>
        <p:nvGraphicFramePr>
          <p:cNvPr id="5" name="Table 4">
            <a:extLst>
              <a:ext uri="{FF2B5EF4-FFF2-40B4-BE49-F238E27FC236}">
                <a16:creationId xmlns:a16="http://schemas.microsoft.com/office/drawing/2014/main" id="{F70D5DFF-752A-40B3-AC1E-49D7BEA94548}"/>
              </a:ext>
            </a:extLst>
          </p:cNvPr>
          <p:cNvGraphicFramePr>
            <a:graphicFrameLocks noGrp="1"/>
          </p:cNvGraphicFramePr>
          <p:nvPr>
            <p:extLst>
              <p:ext uri="{D42A27DB-BD31-4B8C-83A1-F6EECF244321}">
                <p14:modId xmlns:p14="http://schemas.microsoft.com/office/powerpoint/2010/main" val="553248920"/>
              </p:ext>
            </p:extLst>
          </p:nvPr>
        </p:nvGraphicFramePr>
        <p:xfrm>
          <a:off x="581891" y="3047230"/>
          <a:ext cx="4822901" cy="1854200"/>
        </p:xfrm>
        <a:graphic>
          <a:graphicData uri="http://schemas.openxmlformats.org/drawingml/2006/table">
            <a:tbl>
              <a:tblPr firstRow="1" bandRow="1">
                <a:tableStyleId>{5C22544A-7EE6-4342-B048-85BDC9FD1C3A}</a:tableStyleId>
              </a:tblPr>
              <a:tblGrid>
                <a:gridCol w="1839625">
                  <a:extLst>
                    <a:ext uri="{9D8B030D-6E8A-4147-A177-3AD203B41FA5}">
                      <a16:colId xmlns:a16="http://schemas.microsoft.com/office/drawing/2014/main" val="2675968613"/>
                    </a:ext>
                  </a:extLst>
                </a:gridCol>
                <a:gridCol w="1223271">
                  <a:extLst>
                    <a:ext uri="{9D8B030D-6E8A-4147-A177-3AD203B41FA5}">
                      <a16:colId xmlns:a16="http://schemas.microsoft.com/office/drawing/2014/main" val="796956688"/>
                    </a:ext>
                  </a:extLst>
                </a:gridCol>
                <a:gridCol w="1760005">
                  <a:extLst>
                    <a:ext uri="{9D8B030D-6E8A-4147-A177-3AD203B41FA5}">
                      <a16:colId xmlns:a16="http://schemas.microsoft.com/office/drawing/2014/main" val="2349796031"/>
                    </a:ext>
                  </a:extLst>
                </a:gridCol>
              </a:tblGrid>
              <a:tr h="370840">
                <a:tc>
                  <a:txBody>
                    <a:bodyPr/>
                    <a:lstStyle/>
                    <a:p>
                      <a:pPr rtl="0"/>
                      <a:r>
                        <a:rPr lang="en-CA" dirty="0"/>
                        <a:t>Algorithm</a:t>
                      </a:r>
                    </a:p>
                  </a:txBody>
                  <a:tcPr anchor="ctr"/>
                </a:tc>
                <a:tc>
                  <a:txBody>
                    <a:bodyPr/>
                    <a:lstStyle/>
                    <a:p>
                      <a:pPr rtl="0"/>
                      <a:r>
                        <a:rPr lang="en-CA" dirty="0"/>
                        <a:t>R2</a:t>
                      </a:r>
                    </a:p>
                  </a:txBody>
                  <a:tcPr anchor="ctr"/>
                </a:tc>
                <a:tc>
                  <a:txBody>
                    <a:bodyPr/>
                    <a:lstStyle/>
                    <a:p>
                      <a:pPr rtl="0"/>
                      <a:r>
                        <a:rPr lang="en-CA" dirty="0"/>
                        <a:t>RMSE</a:t>
                      </a:r>
                    </a:p>
                  </a:txBody>
                  <a:tcPr anchor="ctr"/>
                </a:tc>
                <a:extLst>
                  <a:ext uri="{0D108BD9-81ED-4DB2-BD59-A6C34878D82A}">
                    <a16:rowId xmlns:a16="http://schemas.microsoft.com/office/drawing/2014/main" val="4080996877"/>
                  </a:ext>
                </a:extLst>
              </a:tr>
              <a:tr h="370840">
                <a:tc>
                  <a:txBody>
                    <a:bodyPr/>
                    <a:lstStyle/>
                    <a:p>
                      <a:pPr rtl="0"/>
                      <a:r>
                        <a:rPr lang="en-CA"/>
                        <a:t>LinearRegression</a:t>
                      </a:r>
                    </a:p>
                  </a:txBody>
                  <a:tcPr anchor="ctr"/>
                </a:tc>
                <a:tc>
                  <a:txBody>
                    <a:bodyPr/>
                    <a:lstStyle/>
                    <a:p>
                      <a:pPr rtl="0"/>
                      <a:r>
                        <a:rPr lang="en-CA"/>
                        <a:t>0.609854</a:t>
                      </a:r>
                    </a:p>
                  </a:txBody>
                  <a:tcPr anchor="ctr"/>
                </a:tc>
                <a:tc>
                  <a:txBody>
                    <a:bodyPr/>
                    <a:lstStyle/>
                    <a:p>
                      <a:pPr rtl="0"/>
                      <a:r>
                        <a:rPr lang="en-CA"/>
                        <a:t>32337.127780</a:t>
                      </a:r>
                    </a:p>
                  </a:txBody>
                  <a:tcPr anchor="ctr"/>
                </a:tc>
                <a:extLst>
                  <a:ext uri="{0D108BD9-81ED-4DB2-BD59-A6C34878D82A}">
                    <a16:rowId xmlns:a16="http://schemas.microsoft.com/office/drawing/2014/main" val="1565864324"/>
                  </a:ext>
                </a:extLst>
              </a:tr>
              <a:tr h="370840">
                <a:tc>
                  <a:txBody>
                    <a:bodyPr/>
                    <a:lstStyle/>
                    <a:p>
                      <a:pPr rtl="0"/>
                      <a:r>
                        <a:rPr lang="en-CA"/>
                        <a:t>Lasso</a:t>
                      </a:r>
                    </a:p>
                  </a:txBody>
                  <a:tcPr anchor="ctr"/>
                </a:tc>
                <a:tc>
                  <a:txBody>
                    <a:bodyPr/>
                    <a:lstStyle/>
                    <a:p>
                      <a:pPr rtl="0"/>
                      <a:r>
                        <a:rPr lang="en-CA"/>
                        <a:t>0.609823</a:t>
                      </a:r>
                    </a:p>
                  </a:txBody>
                  <a:tcPr anchor="ctr"/>
                </a:tc>
                <a:tc>
                  <a:txBody>
                    <a:bodyPr/>
                    <a:lstStyle/>
                    <a:p>
                      <a:pPr rtl="0"/>
                      <a:r>
                        <a:rPr lang="en-CA"/>
                        <a:t>32338.420809</a:t>
                      </a:r>
                    </a:p>
                  </a:txBody>
                  <a:tcPr anchor="ctr"/>
                </a:tc>
                <a:extLst>
                  <a:ext uri="{0D108BD9-81ED-4DB2-BD59-A6C34878D82A}">
                    <a16:rowId xmlns:a16="http://schemas.microsoft.com/office/drawing/2014/main" val="390924151"/>
                  </a:ext>
                </a:extLst>
              </a:tr>
              <a:tr h="370840">
                <a:tc>
                  <a:txBody>
                    <a:bodyPr/>
                    <a:lstStyle/>
                    <a:p>
                      <a:pPr rtl="0"/>
                      <a:r>
                        <a:rPr lang="en-CA"/>
                        <a:t>RandomForest</a:t>
                      </a:r>
                    </a:p>
                  </a:txBody>
                  <a:tcPr anchor="ctr"/>
                </a:tc>
                <a:tc>
                  <a:txBody>
                    <a:bodyPr/>
                    <a:lstStyle/>
                    <a:p>
                      <a:pPr rtl="0"/>
                      <a:r>
                        <a:rPr lang="en-CA"/>
                        <a:t>0.857235</a:t>
                      </a:r>
                    </a:p>
                  </a:txBody>
                  <a:tcPr anchor="ctr"/>
                </a:tc>
                <a:tc>
                  <a:txBody>
                    <a:bodyPr/>
                    <a:lstStyle/>
                    <a:p>
                      <a:pPr rtl="0"/>
                      <a:r>
                        <a:rPr lang="en-CA"/>
                        <a:t>19561.372166</a:t>
                      </a:r>
                    </a:p>
                  </a:txBody>
                  <a:tcPr anchor="ctr"/>
                </a:tc>
                <a:extLst>
                  <a:ext uri="{0D108BD9-81ED-4DB2-BD59-A6C34878D82A}">
                    <a16:rowId xmlns:a16="http://schemas.microsoft.com/office/drawing/2014/main" val="2230407004"/>
                  </a:ext>
                </a:extLst>
              </a:tr>
              <a:tr h="370840">
                <a:tc>
                  <a:txBody>
                    <a:bodyPr/>
                    <a:lstStyle/>
                    <a:p>
                      <a:pPr rtl="0"/>
                      <a:r>
                        <a:rPr lang="en-CA"/>
                        <a:t>GradientBoosting</a:t>
                      </a:r>
                    </a:p>
                  </a:txBody>
                  <a:tcPr anchor="ctr"/>
                </a:tc>
                <a:tc>
                  <a:txBody>
                    <a:bodyPr/>
                    <a:lstStyle/>
                    <a:p>
                      <a:pPr rtl="0"/>
                      <a:r>
                        <a:rPr lang="en-CA"/>
                        <a:t>0.841806</a:t>
                      </a:r>
                    </a:p>
                  </a:txBody>
                  <a:tcPr anchor="ctr"/>
                </a:tc>
                <a:tc>
                  <a:txBody>
                    <a:bodyPr/>
                    <a:lstStyle/>
                    <a:p>
                      <a:pPr rtl="0"/>
                      <a:r>
                        <a:rPr lang="en-CA" dirty="0"/>
                        <a:t>20591.270771</a:t>
                      </a:r>
                    </a:p>
                  </a:txBody>
                  <a:tcPr anchor="ctr"/>
                </a:tc>
                <a:extLst>
                  <a:ext uri="{0D108BD9-81ED-4DB2-BD59-A6C34878D82A}">
                    <a16:rowId xmlns:a16="http://schemas.microsoft.com/office/drawing/2014/main" val="3125204473"/>
                  </a:ext>
                </a:extLst>
              </a:tr>
            </a:tbl>
          </a:graphicData>
        </a:graphic>
      </p:graphicFrame>
      <p:sp>
        <p:nvSpPr>
          <p:cNvPr id="6" name="Rectangle 5">
            <a:extLst>
              <a:ext uri="{FF2B5EF4-FFF2-40B4-BE49-F238E27FC236}">
                <a16:creationId xmlns:a16="http://schemas.microsoft.com/office/drawing/2014/main" id="{C08AC156-63D7-4F6B-9D64-3F55A08FD600}"/>
              </a:ext>
            </a:extLst>
          </p:cNvPr>
          <p:cNvSpPr/>
          <p:nvPr/>
        </p:nvSpPr>
        <p:spPr>
          <a:xfrm>
            <a:off x="471055" y="5155842"/>
            <a:ext cx="5624945" cy="1015663"/>
          </a:xfrm>
          <a:prstGeom prst="rect">
            <a:avLst/>
          </a:prstGeom>
        </p:spPr>
        <p:txBody>
          <a:bodyPr wrap="square">
            <a:spAutoFit/>
          </a:bodyPr>
          <a:lstStyle/>
          <a:p>
            <a:r>
              <a:rPr lang="en-CA" sz="1200" dirty="0">
                <a:effectLst/>
                <a:latin typeface="Arial" panose="020B0604020202020204" pitchFamily="34" charset="0"/>
                <a:cs typeface="Arial" panose="020B0604020202020204" pitchFamily="34" charset="0"/>
              </a:rPr>
              <a:t>According to above table, the models that perform better are Random Forest and Gradient Boosting. Random Forest seems to be better. However, according to the analysis before, Gradient Boosting has much lower variance than Random Forest and the bias are almost the same. So we choose Gradient Boosting as our best model.</a:t>
            </a:r>
            <a:endParaRPr lang="en-CA" sz="1200" dirty="0">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A1458A66-F21A-4D34-925D-193740807286}"/>
              </a:ext>
            </a:extLst>
          </p:cNvPr>
          <p:cNvGraphicFramePr>
            <a:graphicFrameLocks noGrp="1"/>
          </p:cNvGraphicFramePr>
          <p:nvPr>
            <p:extLst>
              <p:ext uri="{D42A27DB-BD31-4B8C-83A1-F6EECF244321}">
                <p14:modId xmlns:p14="http://schemas.microsoft.com/office/powerpoint/2010/main" val="2131887249"/>
              </p:ext>
            </p:extLst>
          </p:nvPr>
        </p:nvGraphicFramePr>
        <p:xfrm>
          <a:off x="6861694" y="822190"/>
          <a:ext cx="4969494" cy="2225040"/>
        </p:xfrm>
        <a:graphic>
          <a:graphicData uri="http://schemas.openxmlformats.org/drawingml/2006/table">
            <a:tbl>
              <a:tblPr firstRow="1" bandRow="1">
                <a:tableStyleId>{5C22544A-7EE6-4342-B048-85BDC9FD1C3A}</a:tableStyleId>
              </a:tblPr>
              <a:tblGrid>
                <a:gridCol w="1656498">
                  <a:extLst>
                    <a:ext uri="{9D8B030D-6E8A-4147-A177-3AD203B41FA5}">
                      <a16:colId xmlns:a16="http://schemas.microsoft.com/office/drawing/2014/main" val="3914894646"/>
                    </a:ext>
                  </a:extLst>
                </a:gridCol>
                <a:gridCol w="1656498">
                  <a:extLst>
                    <a:ext uri="{9D8B030D-6E8A-4147-A177-3AD203B41FA5}">
                      <a16:colId xmlns:a16="http://schemas.microsoft.com/office/drawing/2014/main" val="2220565969"/>
                    </a:ext>
                  </a:extLst>
                </a:gridCol>
                <a:gridCol w="1656498">
                  <a:extLst>
                    <a:ext uri="{9D8B030D-6E8A-4147-A177-3AD203B41FA5}">
                      <a16:colId xmlns:a16="http://schemas.microsoft.com/office/drawing/2014/main" val="3982030087"/>
                    </a:ext>
                  </a:extLst>
                </a:gridCol>
              </a:tblGrid>
              <a:tr h="370840">
                <a:tc>
                  <a:txBody>
                    <a:bodyPr/>
                    <a:lstStyle/>
                    <a:p>
                      <a:pPr rtl="0"/>
                      <a:r>
                        <a:rPr lang="en-CA"/>
                        <a:t>Measurement</a:t>
                      </a:r>
                    </a:p>
                  </a:txBody>
                  <a:tcPr anchor="ctr"/>
                </a:tc>
                <a:tc>
                  <a:txBody>
                    <a:bodyPr/>
                    <a:lstStyle/>
                    <a:p>
                      <a:pPr rtl="0"/>
                      <a:r>
                        <a:rPr lang="en-CA"/>
                        <a:t>Train</a:t>
                      </a:r>
                    </a:p>
                  </a:txBody>
                  <a:tcPr anchor="ctr"/>
                </a:tc>
                <a:tc>
                  <a:txBody>
                    <a:bodyPr/>
                    <a:lstStyle/>
                    <a:p>
                      <a:pPr rtl="0"/>
                      <a:r>
                        <a:rPr lang="en-CA"/>
                        <a:t>Test</a:t>
                      </a:r>
                    </a:p>
                  </a:txBody>
                  <a:tcPr anchor="ctr"/>
                </a:tc>
                <a:extLst>
                  <a:ext uri="{0D108BD9-81ED-4DB2-BD59-A6C34878D82A}">
                    <a16:rowId xmlns:a16="http://schemas.microsoft.com/office/drawing/2014/main" val="2738670476"/>
                  </a:ext>
                </a:extLst>
              </a:tr>
              <a:tr h="370840">
                <a:tc>
                  <a:txBody>
                    <a:bodyPr/>
                    <a:lstStyle/>
                    <a:p>
                      <a:pPr rtl="0"/>
                      <a:r>
                        <a:rPr lang="en-CA"/>
                        <a:t>R2</a:t>
                      </a:r>
                    </a:p>
                  </a:txBody>
                  <a:tcPr anchor="ctr"/>
                </a:tc>
                <a:tc>
                  <a:txBody>
                    <a:bodyPr/>
                    <a:lstStyle/>
                    <a:p>
                      <a:pPr rtl="0"/>
                      <a:r>
                        <a:rPr lang="en-CA"/>
                        <a:t>0.841805</a:t>
                      </a:r>
                    </a:p>
                  </a:txBody>
                  <a:tcPr anchor="ctr"/>
                </a:tc>
                <a:tc>
                  <a:txBody>
                    <a:bodyPr/>
                    <a:lstStyle/>
                    <a:p>
                      <a:pPr rtl="0"/>
                      <a:r>
                        <a:rPr lang="en-CA"/>
                        <a:t>0.622567</a:t>
                      </a:r>
                    </a:p>
                  </a:txBody>
                  <a:tcPr anchor="ctr"/>
                </a:tc>
                <a:extLst>
                  <a:ext uri="{0D108BD9-81ED-4DB2-BD59-A6C34878D82A}">
                    <a16:rowId xmlns:a16="http://schemas.microsoft.com/office/drawing/2014/main" val="2169188015"/>
                  </a:ext>
                </a:extLst>
              </a:tr>
              <a:tr h="370840">
                <a:tc>
                  <a:txBody>
                    <a:bodyPr/>
                    <a:lstStyle/>
                    <a:p>
                      <a:pPr rtl="0"/>
                      <a:r>
                        <a:rPr lang="en-CA"/>
                        <a:t>RMSE</a:t>
                      </a:r>
                    </a:p>
                  </a:txBody>
                  <a:tcPr anchor="ctr"/>
                </a:tc>
                <a:tc>
                  <a:txBody>
                    <a:bodyPr/>
                    <a:lstStyle/>
                    <a:p>
                      <a:pPr rtl="0"/>
                      <a:r>
                        <a:rPr lang="en-CA"/>
                        <a:t>20591.270</a:t>
                      </a:r>
                    </a:p>
                  </a:txBody>
                  <a:tcPr anchor="ctr"/>
                </a:tc>
                <a:tc>
                  <a:txBody>
                    <a:bodyPr/>
                    <a:lstStyle/>
                    <a:p>
                      <a:pPr rtl="0"/>
                      <a:r>
                        <a:rPr lang="en-CA"/>
                        <a:t>31562.426438</a:t>
                      </a:r>
                    </a:p>
                  </a:txBody>
                  <a:tcPr anchor="ctr"/>
                </a:tc>
                <a:extLst>
                  <a:ext uri="{0D108BD9-81ED-4DB2-BD59-A6C34878D82A}">
                    <a16:rowId xmlns:a16="http://schemas.microsoft.com/office/drawing/2014/main" val="3839001408"/>
                  </a:ext>
                </a:extLst>
              </a:tr>
              <a:tr h="370840">
                <a:tc>
                  <a:txBody>
                    <a:bodyPr/>
                    <a:lstStyle/>
                    <a:p>
                      <a:pPr rtl="0"/>
                      <a:r>
                        <a:rPr lang="en-CA"/>
                        <a:t>Bias</a:t>
                      </a:r>
                    </a:p>
                  </a:txBody>
                  <a:tcPr anchor="ctr"/>
                </a:tc>
                <a:tc>
                  <a:txBody>
                    <a:bodyPr/>
                    <a:lstStyle/>
                    <a:p>
                      <a:pPr rtl="0"/>
                      <a:r>
                        <a:rPr lang="en-CA"/>
                        <a:t>51771.136</a:t>
                      </a:r>
                    </a:p>
                  </a:txBody>
                  <a:tcPr anchor="ctr"/>
                </a:tc>
                <a:tc>
                  <a:txBody>
                    <a:bodyPr/>
                    <a:lstStyle/>
                    <a:p>
                      <a:pPr rtl="0"/>
                      <a:r>
                        <a:rPr lang="en-CA"/>
                        <a:t>51377.113905</a:t>
                      </a:r>
                    </a:p>
                  </a:txBody>
                  <a:tcPr anchor="ctr"/>
                </a:tc>
                <a:extLst>
                  <a:ext uri="{0D108BD9-81ED-4DB2-BD59-A6C34878D82A}">
                    <a16:rowId xmlns:a16="http://schemas.microsoft.com/office/drawing/2014/main" val="3195780157"/>
                  </a:ext>
                </a:extLst>
              </a:tr>
              <a:tr h="370840">
                <a:tc>
                  <a:txBody>
                    <a:bodyPr/>
                    <a:lstStyle/>
                    <a:p>
                      <a:pPr rtl="0"/>
                      <a:r>
                        <a:rPr lang="en-CA"/>
                        <a:t>Variance</a:t>
                      </a:r>
                    </a:p>
                  </a:txBody>
                  <a:tcPr anchor="ctr"/>
                </a:tc>
                <a:tc>
                  <a:txBody>
                    <a:bodyPr/>
                    <a:lstStyle/>
                    <a:p>
                      <a:pPr rtl="0"/>
                      <a:r>
                        <a:rPr lang="en-CA"/>
                        <a:t>43157.7047</a:t>
                      </a:r>
                    </a:p>
                  </a:txBody>
                  <a:tcPr anchor="ctr"/>
                </a:tc>
                <a:tc>
                  <a:txBody>
                    <a:bodyPr/>
                    <a:lstStyle/>
                    <a:p>
                      <a:pPr rtl="0"/>
                      <a:r>
                        <a:rPr lang="en-CA"/>
                        <a:t>40938.415630</a:t>
                      </a:r>
                    </a:p>
                  </a:txBody>
                  <a:tcPr anchor="ctr"/>
                </a:tc>
                <a:extLst>
                  <a:ext uri="{0D108BD9-81ED-4DB2-BD59-A6C34878D82A}">
                    <a16:rowId xmlns:a16="http://schemas.microsoft.com/office/drawing/2014/main" val="598822210"/>
                  </a:ext>
                </a:extLst>
              </a:tr>
              <a:tr h="370840">
                <a:tc>
                  <a:txBody>
                    <a:bodyPr/>
                    <a:lstStyle/>
                    <a:p>
                      <a:pPr rtl="0"/>
                      <a:r>
                        <a:rPr lang="en-CA"/>
                        <a:t>Total</a:t>
                      </a:r>
                    </a:p>
                  </a:txBody>
                  <a:tcPr anchor="ctr"/>
                </a:tc>
                <a:tc>
                  <a:txBody>
                    <a:bodyPr/>
                    <a:lstStyle/>
                    <a:p>
                      <a:pPr rtl="0"/>
                      <a:r>
                        <a:rPr lang="en-CA"/>
                        <a:t>94928.84164</a:t>
                      </a:r>
                    </a:p>
                  </a:txBody>
                  <a:tcPr anchor="ctr"/>
                </a:tc>
                <a:tc>
                  <a:txBody>
                    <a:bodyPr/>
                    <a:lstStyle/>
                    <a:p>
                      <a:pPr rtl="0"/>
                      <a:r>
                        <a:rPr lang="en-CA" dirty="0"/>
                        <a:t>92315.529536</a:t>
                      </a:r>
                    </a:p>
                  </a:txBody>
                  <a:tcPr anchor="ctr"/>
                </a:tc>
                <a:extLst>
                  <a:ext uri="{0D108BD9-81ED-4DB2-BD59-A6C34878D82A}">
                    <a16:rowId xmlns:a16="http://schemas.microsoft.com/office/drawing/2014/main" val="2589214454"/>
                  </a:ext>
                </a:extLst>
              </a:tr>
            </a:tbl>
          </a:graphicData>
        </a:graphic>
      </p:graphicFrame>
      <p:sp>
        <p:nvSpPr>
          <p:cNvPr id="8" name="Rectangle 7">
            <a:extLst>
              <a:ext uri="{FF2B5EF4-FFF2-40B4-BE49-F238E27FC236}">
                <a16:creationId xmlns:a16="http://schemas.microsoft.com/office/drawing/2014/main" id="{9B819DEE-8F24-4759-8C77-49C090B04AE5}"/>
              </a:ext>
            </a:extLst>
          </p:cNvPr>
          <p:cNvSpPr/>
          <p:nvPr/>
        </p:nvSpPr>
        <p:spPr>
          <a:xfrm>
            <a:off x="6422968" y="3250659"/>
            <a:ext cx="5408220" cy="2492990"/>
          </a:xfrm>
          <a:prstGeom prst="rect">
            <a:avLst/>
          </a:prstGeom>
        </p:spPr>
        <p:txBody>
          <a:bodyPr wrap="square">
            <a:spAutoFit/>
          </a:bodyPr>
          <a:lstStyle/>
          <a:p>
            <a:pPr algn="just">
              <a:lnSpc>
                <a:spcPct val="100000"/>
              </a:lnSpc>
            </a:pPr>
            <a:r>
              <a:rPr lang="en-CA" sz="1200" spc="-1" dirty="0">
                <a:solidFill>
                  <a:srgbClr val="000000"/>
                </a:solidFill>
                <a:uFill>
                  <a:solidFill>
                    <a:srgbClr val="FFFFFF"/>
                  </a:solidFill>
                </a:uFill>
                <a:latin typeface="Arial"/>
                <a:ea typeface="Arial"/>
              </a:rPr>
              <a:t>The results above shows the train and test result based on Gradient Boosting model. It shows the performance on training set is better than testing set.</a:t>
            </a:r>
            <a:endParaRPr lang="en-CA" sz="1200" b="0" strike="noStrike" spc="-1" dirty="0">
              <a:solidFill>
                <a:srgbClr val="000000"/>
              </a:solidFill>
              <a:uFill>
                <a:solidFill>
                  <a:srgbClr val="FFFFFF"/>
                </a:solidFill>
              </a:uFill>
              <a:latin typeface="Arial"/>
            </a:endParaRPr>
          </a:p>
          <a:p>
            <a:pPr algn="just">
              <a:lnSpc>
                <a:spcPct val="100000"/>
              </a:lnSpc>
            </a:pPr>
            <a:r>
              <a:rPr lang="en-CA" sz="1200" spc="-1" dirty="0">
                <a:solidFill>
                  <a:srgbClr val="000000"/>
                </a:solidFill>
                <a:uFill>
                  <a:solidFill>
                    <a:srgbClr val="FFFFFF"/>
                  </a:solidFill>
                </a:uFill>
                <a:latin typeface="Arial"/>
                <a:ea typeface="Arial"/>
              </a:rPr>
              <a:t>It shows the R2 score is much higher for training than testing, which means that the model fits training set so well that it has captured the noise of the data. The variance difference between training set and testing set is much higher than bias difference, and the variance in training stage is higher. Therefore it can be concluded that the model is overfitting.</a:t>
            </a:r>
          </a:p>
          <a:p>
            <a:pPr algn="just">
              <a:lnSpc>
                <a:spcPct val="100000"/>
              </a:lnSpc>
            </a:pPr>
            <a:endParaRPr lang="en-CA" sz="1200" b="0" strike="noStrike" spc="-1" dirty="0">
              <a:solidFill>
                <a:srgbClr val="000000"/>
              </a:solidFill>
              <a:uFill>
                <a:solidFill>
                  <a:srgbClr val="FFFFFF"/>
                </a:solidFill>
              </a:uFill>
              <a:latin typeface="Arial"/>
            </a:endParaRPr>
          </a:p>
          <a:p>
            <a:pPr algn="just">
              <a:lnSpc>
                <a:spcPct val="100000"/>
              </a:lnSpc>
            </a:pPr>
            <a:r>
              <a:rPr lang="en-CA" sz="1200" spc="-1" dirty="0">
                <a:solidFill>
                  <a:srgbClr val="000000"/>
                </a:solidFill>
                <a:uFill>
                  <a:solidFill>
                    <a:srgbClr val="FFFFFF"/>
                  </a:solidFill>
                </a:uFill>
                <a:latin typeface="Arial"/>
                <a:ea typeface="Arial"/>
              </a:rPr>
              <a:t>To improve the testing performance, we can fit multiple models and use validation or cross-validation to compare their predictive accuracies on test data. In the case of Gradient Boosting, the maximum tree depth also plays a huge role in determining the fit, so we can decrease the max depth to significantly reduces overfitting.</a:t>
            </a:r>
            <a:endParaRPr lang="en-CA" sz="12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403739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1123</Words>
  <Application>Microsoft Office PowerPoint</Application>
  <PresentationFormat>Widescreen</PresentationFormat>
  <Paragraphs>107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inherit</vt:lpstr>
      <vt:lpstr>Arial</vt:lpstr>
      <vt:lpstr>Calibri</vt:lpstr>
      <vt:lpstr>Calibri Light</vt:lpstr>
      <vt:lpstr>Courier New</vt:lpstr>
      <vt:lpstr>Office Theme</vt:lpstr>
      <vt:lpstr>MIE1624 Assignment 2</vt:lpstr>
      <vt:lpstr>PowerPoint Presentation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MIE1624 Assignment 2</dc:title>
  <dc:creator>David Shim</dc:creator>
  <cp:lastModifiedBy>David Shim</cp:lastModifiedBy>
  <cp:revision>11</cp:revision>
  <dcterms:created xsi:type="dcterms:W3CDTF">2019-03-26T01:26:44Z</dcterms:created>
  <dcterms:modified xsi:type="dcterms:W3CDTF">2019-03-26T04:04:17Z</dcterms:modified>
</cp:coreProperties>
</file>