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42"/>
  </p:notesMasterIdLst>
  <p:handoutMasterIdLst>
    <p:handoutMasterId r:id="rId43"/>
  </p:handoutMasterIdLst>
  <p:sldIdLst>
    <p:sldId id="281" r:id="rId5"/>
    <p:sldId id="284" r:id="rId6"/>
    <p:sldId id="302" r:id="rId7"/>
    <p:sldId id="298" r:id="rId8"/>
    <p:sldId id="292" r:id="rId9"/>
    <p:sldId id="293" r:id="rId10"/>
    <p:sldId id="320" r:id="rId11"/>
    <p:sldId id="322" r:id="rId12"/>
    <p:sldId id="323" r:id="rId13"/>
    <p:sldId id="324" r:id="rId14"/>
    <p:sldId id="325" r:id="rId15"/>
    <p:sldId id="326" r:id="rId16"/>
    <p:sldId id="327" r:id="rId17"/>
    <p:sldId id="336" r:id="rId18"/>
    <p:sldId id="337" r:id="rId19"/>
    <p:sldId id="338" r:id="rId20"/>
    <p:sldId id="339" r:id="rId21"/>
    <p:sldId id="309" r:id="rId22"/>
    <p:sldId id="310" r:id="rId23"/>
    <p:sldId id="311" r:id="rId24"/>
    <p:sldId id="314" r:id="rId25"/>
    <p:sldId id="315" r:id="rId26"/>
    <p:sldId id="316" r:id="rId27"/>
    <p:sldId id="317" r:id="rId28"/>
    <p:sldId id="318" r:id="rId29"/>
    <p:sldId id="319" r:id="rId30"/>
    <p:sldId id="340" r:id="rId31"/>
    <p:sldId id="333" r:id="rId32"/>
    <p:sldId id="331" r:id="rId33"/>
    <p:sldId id="335" r:id="rId34"/>
    <p:sldId id="332" r:id="rId35"/>
    <p:sldId id="341" r:id="rId36"/>
    <p:sldId id="342" r:id="rId37"/>
    <p:sldId id="343" r:id="rId38"/>
    <p:sldId id="287" r:id="rId39"/>
    <p:sldId id="344"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Why IOT (5 mins)" id="{606FDC7C-3E8A-4E34-B046-8E66BE84BC4C}">
          <p14:sldIdLst>
            <p14:sldId id="302"/>
            <p14:sldId id="298"/>
            <p14:sldId id="292"/>
            <p14:sldId id="293"/>
          </p14:sldIdLst>
        </p14:section>
        <p14:section name="Devices first (5 mins)" id="{999B2BD6-C3B4-479A-85C8-3EC23FD3531A}">
          <p14:sldIdLst>
            <p14:sldId id="320"/>
            <p14:sldId id="322"/>
            <p14:sldId id="323"/>
            <p14:sldId id="324"/>
            <p14:sldId id="325"/>
            <p14:sldId id="326"/>
            <p14:sldId id="327"/>
          </p14:sldIdLst>
        </p14:section>
        <p14:section name="IoT Reference Architecture (5 min)" id="{FDC318CF-44D0-4233-BD23-884FC08C2F1C}">
          <p14:sldIdLst>
            <p14:sldId id="336"/>
            <p14:sldId id="337"/>
            <p14:sldId id="338"/>
            <p14:sldId id="339"/>
          </p14:sldIdLst>
        </p14:section>
        <p14:section name="Event Hub (20 mins)" id="{4D58120C-7A5D-4860-9E80-F42E62093F37}">
          <p14:sldIdLst>
            <p14:sldId id="309"/>
            <p14:sldId id="310"/>
            <p14:sldId id="311"/>
            <p14:sldId id="314"/>
            <p14:sldId id="315"/>
            <p14:sldId id="316"/>
            <p14:sldId id="317"/>
            <p14:sldId id="318"/>
            <p14:sldId id="319"/>
            <p14:sldId id="340"/>
          </p14:sldIdLst>
        </p14:section>
        <p14:section name="Azure Stream Analytics (10 mins)" id="{3D7F951D-C807-4EE4-ABB4-6E7FD4C5ED4F}">
          <p14:sldIdLst>
            <p14:sldId id="333"/>
            <p14:sldId id="331"/>
            <p14:sldId id="335"/>
            <p14:sldId id="332"/>
          </p14:sldIdLst>
        </p14:section>
        <p14:section name="IoT Hub / Suite (10 min)" id="{F3E7764A-875F-435F-BECD-2819A1CDA0F7}">
          <p14:sldIdLst>
            <p14:sldId id="341"/>
            <p14:sldId id="342"/>
            <p14:sldId id="343"/>
          </p14:sldIdLst>
        </p14:section>
        <p14:section name="Conclusion (1 min)" id="{B40D3CEA-2FFD-43F0-98F4-1DED6CF96694}">
          <p14:sldIdLst>
            <p14:sldId id="287"/>
            <p14:sldId id="344"/>
            <p14:sldId id="291"/>
          </p14:sldIdLst>
        </p14:section>
        <p14:section name="Misc. layouts" id="{919584ED-BD97-413B-A343-0F88996307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77063" autoAdjust="0"/>
  </p:normalViewPr>
  <p:slideViewPr>
    <p:cSldViewPr snapToGrid="0">
      <p:cViewPr varScale="1">
        <p:scale>
          <a:sx n="85" d="100"/>
          <a:sy n="85" d="100"/>
        </p:scale>
        <p:origin x="1698"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7674"/>
    </p:cViewPr>
  </p:sorter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5/27/2016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640042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994319-233E-40F5-BA1C-4D69D56F2C51}" type="datetime1">
              <a:rPr lang="en-US" smtClean="0">
                <a:solidFill>
                  <a:prstClr val="black"/>
                </a:solidFill>
              </a:rPr>
              <a:pPr/>
              <a:t>5/27/2016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63994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When architecting</a:t>
            </a:r>
            <a:r>
              <a:rPr lang="en-US" baseline="0" dirty="0"/>
              <a:t> IoT solutions, if there is a requirement where you need to be able to send messages back to the device or manage the devices, instead of Event Hubs you will want to look at IoT Hub.</a:t>
            </a:r>
            <a:r>
              <a:rPr lang="en-US" dirty="0"/>
              <a:t> IoT Hub adds functionality </a:t>
            </a:r>
            <a:r>
              <a:rPr lang="en-US" baseline="0" dirty="0"/>
              <a:t>like device registration, bi-directional communication (command and control), and firmware upgrading.  You can also connect millions of devices.  IoT Hub supports the AMQP, HTTPS and MQTT (New!) protocols.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5:32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494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IoT Suite for both the Predictive Analytics and</a:t>
            </a:r>
            <a:r>
              <a:rPr lang="en-US" baseline="0" dirty="0"/>
              <a:t> Sensor projects (the only available ones currently).  Show how what they can do.</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a:p>
        </p:txBody>
      </p:sp>
    </p:spTree>
    <p:extLst>
      <p:ext uri="{BB962C8B-B14F-4D97-AF65-F5344CB8AC3E}">
        <p14:creationId xmlns:p14="http://schemas.microsoft.com/office/powerpoint/2010/main" val="1599995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could certainly use XML instead of JSON, but why use JSON?  </a:t>
            </a:r>
          </a:p>
          <a:p>
            <a:endParaRPr lang="en-US" dirty="0"/>
          </a:p>
          <a:p>
            <a:r>
              <a:rPr lang="en-US" dirty="0"/>
              <a:t>- XML is</a:t>
            </a:r>
            <a:r>
              <a:rPr lang="en-US" baseline="0" dirty="0"/>
              <a:t> more characters to send/receive/process and you want to avoid that on devices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02643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what a typical IoT architecture in the cloud looks like.</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380403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a:t>
            </a:r>
            <a:r>
              <a:rPr lang="en-US" baseline="0" dirty="0"/>
              <a:t> look at a typical IoT architecture in the cloud, we have the devices/applications sending telemetry either directly to the cloud, or first through a field gateway, which then sends the data to the cloud.  Some devices that can talk directly to the cloud might use a special protocol that Azure doesn’t support.  For instance, MQTT is used for low-power devices and the Data Ingestion Service might only support AMQP/HTTP(s), which requires a custom Cloud Protocol Gateway to convert the protocol used on the device to a supported Protocol in the cloud.  For devices that aren’t able to talk directly to the cloud, they will usually go through a custom Field Gateway, which receives the telemetry from device(s) and sends it to the cloud.  An example of this might be where you have a Microsoft Band that tracks your running data, which doesn’t talk directly to the cloud, but uses your phone as a Field Gateway with an application to process the data and send it to a Data Ingestion Service.  Or, for more commercial examples there might be a server in an office or on a factory floor that receives the data from either a Wi-Fi or Bluetooth connection and pushes it to the cloud.  You might even have a need to have a Field Gateway talk to a Cloud Protocol Gateway as well.</a:t>
            </a:r>
          </a:p>
          <a:p>
            <a:endParaRPr lang="en-US" baseline="0" dirty="0"/>
          </a:p>
          <a:p>
            <a:r>
              <a:rPr lang="en-US" baseline="0" dirty="0"/>
              <a:t>From the Data Ingestion Service, now that the telemetry data is in the cloud, it will need to be processed and stored, and most likely have some analytics run and presented through an application and/or reporting dashboard.  Depending on the results of the processing, there might be some discoveries that will push special events into a Service Bus Queue to trigger actions within the workflow such as alerts.  The data can also end up in a Big Data store for batch/real-time querying/analysis of the data.</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382912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were to look at implementations</a:t>
            </a:r>
            <a:r>
              <a:rPr lang="en-US" baseline="0" dirty="0"/>
              <a:t> of an IoT architecture that isn’t specific to Azure, you might find things like Kafka as the Data Ingestion Service, and maybe Storm or Spark clusters for the Stream Processing.  Let’s look at the next slide to see what this might look like in Azure.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66323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IoT</a:t>
            </a:r>
            <a:r>
              <a:rPr lang="en-US" baseline="0" dirty="0"/>
              <a:t> Suite provides PaaS services such as Event Hubs and IoT Hub to ingest the data, as well as Azure Stream Analytics to process the data in real-time and output the results to most of the major data sources in Azure.  Azure Stream Analytics can output to things like Azure Service Bus for events like alerts that need to be handled, SQL Database or SQL Data Warehouse for relational data, Azure Storage for Blob and Table Storage, DocumentDB, as well as HDInsight for a managed Hadoop cluster.  The data can then be visualized in Power BI, Excel, custom mobile apps using Xamarin, Azure Search and more. </a:t>
            </a:r>
          </a:p>
          <a:p>
            <a:endParaRPr lang="en-US" baseline="0" dirty="0"/>
          </a:p>
          <a:p>
            <a:r>
              <a:rPr lang="en-US" baseline="0" dirty="0"/>
              <a:t>Another thing to think about is once you have events in the Service Bus, you might want to use a </a:t>
            </a:r>
            <a:r>
              <a:rPr lang="en-US" baseline="0" dirty="0" err="1"/>
              <a:t>WebJob</a:t>
            </a:r>
            <a:r>
              <a:rPr lang="en-US" baseline="0" dirty="0"/>
              <a:t> to asynchronously process the events and handle any alerts/notifications to dashboards or mobile devices.  </a:t>
            </a:r>
            <a:r>
              <a:rPr lang="en-US" baseline="0" dirty="0" err="1"/>
              <a:t>PagerDuty</a:t>
            </a:r>
            <a:r>
              <a:rPr lang="en-US" baseline="0" dirty="0"/>
              <a:t> is a great third-party application that allows you to use </a:t>
            </a:r>
            <a:r>
              <a:rPr lang="en-US" baseline="0" dirty="0" err="1"/>
              <a:t>webhooks</a:t>
            </a:r>
            <a:r>
              <a:rPr lang="en-US" baseline="0" dirty="0"/>
              <a:t> and get dashboard and mobile notifications to the appropriate users without having to build your own.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249391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6411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do you think it would cost to send a million events a week?</a:t>
            </a:r>
            <a:r>
              <a:rPr lang="en-US" baseline="0" dirty="0"/>
              <a:t>  $10K/month?  $20K/month?  Let’s go to the Azure Pricing Calculator and find out.</a:t>
            </a:r>
          </a:p>
          <a:p>
            <a:endParaRPr lang="en-US" baseline="0" dirty="0"/>
          </a:p>
          <a:p>
            <a:r>
              <a:rPr lang="en-US" i="1" baseline="0" dirty="0"/>
              <a:t>&lt;Go to the Pricing Calculator online and calculate it, and show it’s ridiculously cheap&gt;</a:t>
            </a:r>
            <a:endParaRPr lang="en-US" i="1" dirty="0"/>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a:p>
        </p:txBody>
      </p:sp>
    </p:spTree>
    <p:extLst>
      <p:ext uri="{BB962C8B-B14F-4D97-AF65-F5344CB8AC3E}">
        <p14:creationId xmlns:p14="http://schemas.microsoft.com/office/powerpoint/2010/main" val="51269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Stream Analytics provides complex</a:t>
            </a:r>
            <a:r>
              <a:rPr lang="en-US" baseline="0" dirty="0"/>
              <a:t> event processing of stream data as a service.  Somewhat narrower in scope than Storm on HDInsight, Azure Stream Analytics provides a simple and very cost-effective way to process complex events.  For instance, analyze streams of data for time-sequence relationships, all with a SQL-like query.  Output data to Power BI to provide near-real-time reporting.  </a:t>
            </a:r>
          </a:p>
          <a:p>
            <a:endParaRPr lang="en-US" baseline="0" dirty="0"/>
          </a:p>
          <a:p>
            <a:r>
              <a:rPr lang="en-US" baseline="0" dirty="0"/>
              <a:t>The nice thing about ASA is that it can be your hub for all data to come in and easily send it somewhere else without having to code and push new applications (like with Storm/Spark).  New outputs are being added every month and it gives you the benefit of being able to add new functionality and workflows with minimal effort.</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a:p>
        </p:txBody>
      </p:sp>
    </p:spTree>
    <p:extLst>
      <p:ext uri="{BB962C8B-B14F-4D97-AF65-F5344CB8AC3E}">
        <p14:creationId xmlns:p14="http://schemas.microsoft.com/office/powerpoint/2010/main" val="3508996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pic>
        <p:nvPicPr>
          <p:cNvPr id="12" name="Picture 11"/>
          <p:cNvPicPr>
            <a:picLocks noChangeAspect="1"/>
          </p:cNvPicPr>
          <p:nvPr userDrawn="1"/>
        </p:nvPicPr>
        <p:blipFill>
          <a:blip r:embed="rId2"/>
          <a:stretch>
            <a:fillRect/>
          </a:stretch>
        </p:blipFill>
        <p:spPr>
          <a:xfrm>
            <a:off x="1008" y="1"/>
            <a:ext cx="12190992" cy="6400800"/>
          </a:xfrm>
          <a:prstGeom prst="rect">
            <a:avLst/>
          </a:prstGeom>
        </p:spPr>
      </p:pic>
      <p:sp>
        <p:nvSpPr>
          <p:cNvPr id="13" name="TextBox 12"/>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14" name="TextBox 13"/>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Tree>
    <p:extLst>
      <p:ext uri="{BB962C8B-B14F-4D97-AF65-F5344CB8AC3E}">
        <p14:creationId xmlns:p14="http://schemas.microsoft.com/office/powerpoint/2010/main" val="7315516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91092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3418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048492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7655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61327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500121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marL="571500" indent="-571500">
              <a:buFont typeface="Arial" panose="020B0604020202020204" pitchFamily="34" charset="0"/>
              <a:buChar char="•"/>
              <a:defRPr/>
            </a:lvl1pPr>
            <a:lvl2pPr marL="907645" indent="-571500">
              <a:buFont typeface="Arial" panose="020B0604020202020204" pitchFamily="34" charset="0"/>
              <a:buChar char="•"/>
              <a:defRPr/>
            </a:lvl2pPr>
            <a:lvl3pPr marL="1017441" indent="-457200">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918994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lvl1pPr marL="571500" indent="-571500">
              <a:buFont typeface="Arial" panose="020B0604020202020204" pitchFamily="34" charset="0"/>
              <a:buChar char="•"/>
              <a:defRPr/>
            </a:lvl1pPr>
            <a:lvl2pPr marL="907645" indent="-571500">
              <a:buFont typeface="Arial" panose="020B0604020202020204" pitchFamily="34" charset="0"/>
              <a:buChar char="•"/>
              <a:defRPr/>
            </a:lvl2pPr>
            <a:lvl3pPr marL="1017441" indent="-457200">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lvl1pPr marL="571500" indent="-571500">
              <a:buFont typeface="Arial" panose="020B0604020202020204" pitchFamily="34" charset="0"/>
              <a:buChar char="•"/>
              <a:defRPr/>
            </a:lvl1pPr>
            <a:lvl2pPr marL="907645" indent="-571500">
              <a:buFont typeface="Arial" panose="020B0604020202020204" pitchFamily="34" charset="0"/>
              <a:buChar char="•"/>
              <a:defRPr/>
            </a:lvl2pPr>
            <a:lvl3pPr marL="1017441" indent="-457200">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95818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6656781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0553123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9336137"/>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1.png"/><Relationship Id="rId5" Type="http://schemas.openxmlformats.org/officeDocument/2006/relationships/image" Target="../media/image130.png"/><Relationship Id="rId10" Type="http://schemas.openxmlformats.org/officeDocument/2006/relationships/image" Target="../media/image135.png"/><Relationship Id="rId4" Type="http://schemas.openxmlformats.org/officeDocument/2006/relationships/image" Target="../media/image129.png"/><Relationship Id="rId9" Type="http://schemas.openxmlformats.org/officeDocument/2006/relationships/image" Target="../media/image1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6" Type="http://schemas.openxmlformats.org/officeDocument/2006/relationships/image" Target="../media/image44.png"/><Relationship Id="rId21" Type="http://schemas.openxmlformats.org/officeDocument/2006/relationships/image" Target="../media/image39.jpeg"/><Relationship Id="rId42" Type="http://schemas.openxmlformats.org/officeDocument/2006/relationships/image" Target="../media/image59.png"/><Relationship Id="rId47" Type="http://schemas.openxmlformats.org/officeDocument/2006/relationships/image" Target="../media/image64.png"/><Relationship Id="rId63" Type="http://schemas.openxmlformats.org/officeDocument/2006/relationships/image" Target="../media/image79.png"/><Relationship Id="rId68" Type="http://schemas.openxmlformats.org/officeDocument/2006/relationships/image" Target="../media/image84.png"/><Relationship Id="rId84" Type="http://schemas.openxmlformats.org/officeDocument/2006/relationships/image" Target="../media/image99.jpeg"/><Relationship Id="rId89" Type="http://schemas.openxmlformats.org/officeDocument/2006/relationships/image" Target="../media/image104.png"/><Relationship Id="rId16" Type="http://schemas.openxmlformats.org/officeDocument/2006/relationships/image" Target="../media/image34.jpeg"/><Relationship Id="rId107" Type="http://schemas.openxmlformats.org/officeDocument/2006/relationships/image" Target="../media/image120.jpeg"/><Relationship Id="rId11" Type="http://schemas.openxmlformats.org/officeDocument/2006/relationships/image" Target="../media/image29.jpeg"/><Relationship Id="rId32" Type="http://schemas.openxmlformats.org/officeDocument/2006/relationships/image" Target="../media/image50.png"/><Relationship Id="rId37" Type="http://schemas.openxmlformats.org/officeDocument/2006/relationships/image" Target="../media/image54.png"/><Relationship Id="rId53" Type="http://schemas.openxmlformats.org/officeDocument/2006/relationships/image" Target="../media/image70.jpeg"/><Relationship Id="rId58" Type="http://schemas.openxmlformats.org/officeDocument/2006/relationships/image" Target="../media/image74.png"/><Relationship Id="rId74" Type="http://schemas.openxmlformats.org/officeDocument/2006/relationships/image" Target="../media/image90.png"/><Relationship Id="rId79" Type="http://schemas.openxmlformats.org/officeDocument/2006/relationships/image" Target="../media/image94.png"/><Relationship Id="rId102" Type="http://schemas.openxmlformats.org/officeDocument/2006/relationships/image" Target="../media/image115.jpeg"/><Relationship Id="rId5" Type="http://schemas.openxmlformats.org/officeDocument/2006/relationships/image" Target="../media/image23.jpeg"/><Relationship Id="rId90" Type="http://schemas.openxmlformats.org/officeDocument/2006/relationships/image" Target="../media/image105.png"/><Relationship Id="rId95" Type="http://schemas.openxmlformats.org/officeDocument/2006/relationships/image" Target="../media/image109.png"/><Relationship Id="rId22" Type="http://schemas.openxmlformats.org/officeDocument/2006/relationships/image" Target="../media/image40.png"/><Relationship Id="rId27" Type="http://schemas.openxmlformats.org/officeDocument/2006/relationships/image" Target="../media/image45.jpeg"/><Relationship Id="rId43" Type="http://schemas.openxmlformats.org/officeDocument/2006/relationships/image" Target="../media/image60.jpeg"/><Relationship Id="rId48" Type="http://schemas.openxmlformats.org/officeDocument/2006/relationships/image" Target="../media/image65.png"/><Relationship Id="rId64" Type="http://schemas.openxmlformats.org/officeDocument/2006/relationships/image" Target="../media/image80.jpeg"/><Relationship Id="rId69" Type="http://schemas.openxmlformats.org/officeDocument/2006/relationships/image" Target="../media/image85.jpeg"/><Relationship Id="rId80" Type="http://schemas.openxmlformats.org/officeDocument/2006/relationships/image" Target="../media/image95.jpeg"/><Relationship Id="rId85" Type="http://schemas.openxmlformats.org/officeDocument/2006/relationships/image" Target="../media/image100.jpeg"/><Relationship Id="rId12" Type="http://schemas.openxmlformats.org/officeDocument/2006/relationships/image" Target="../media/image30.jpeg"/><Relationship Id="rId17" Type="http://schemas.openxmlformats.org/officeDocument/2006/relationships/image" Target="../media/image35.jpeg"/><Relationship Id="rId33" Type="http://schemas.microsoft.com/office/2007/relationships/hdphoto" Target="../media/hdphoto2.wdp"/><Relationship Id="rId38" Type="http://schemas.openxmlformats.org/officeDocument/2006/relationships/image" Target="../media/image55.jpeg"/><Relationship Id="rId59" Type="http://schemas.openxmlformats.org/officeDocument/2006/relationships/image" Target="../media/image75.jpeg"/><Relationship Id="rId103" Type="http://schemas.openxmlformats.org/officeDocument/2006/relationships/image" Target="../media/image116.png"/><Relationship Id="rId108" Type="http://schemas.openxmlformats.org/officeDocument/2006/relationships/image" Target="../media/image121.jpeg"/><Relationship Id="rId54" Type="http://schemas.openxmlformats.org/officeDocument/2006/relationships/image" Target="../media/image71.jpeg"/><Relationship Id="rId70" Type="http://schemas.openxmlformats.org/officeDocument/2006/relationships/image" Target="../media/image86.jpeg"/><Relationship Id="rId75" Type="http://schemas.openxmlformats.org/officeDocument/2006/relationships/image" Target="../media/image91.jpeg"/><Relationship Id="rId91" Type="http://schemas.openxmlformats.org/officeDocument/2006/relationships/image" Target="../media/image106.png"/><Relationship Id="rId96" Type="http://schemas.openxmlformats.org/officeDocument/2006/relationships/image" Target="../media/image110.png"/><Relationship Id="rId1" Type="http://schemas.openxmlformats.org/officeDocument/2006/relationships/slideLayout" Target="../slideLayouts/slideLayout3.xml"/><Relationship Id="rId6" Type="http://schemas.openxmlformats.org/officeDocument/2006/relationships/image" Target="../media/image24.jpe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3.png"/><Relationship Id="rId106" Type="http://schemas.openxmlformats.org/officeDocument/2006/relationships/image" Target="../media/image119.png"/><Relationship Id="rId10" Type="http://schemas.openxmlformats.org/officeDocument/2006/relationships/image" Target="../media/image28.jpeg"/><Relationship Id="rId31" Type="http://schemas.openxmlformats.org/officeDocument/2006/relationships/image" Target="../media/image49.jpeg"/><Relationship Id="rId44" Type="http://schemas.openxmlformats.org/officeDocument/2006/relationships/image" Target="../media/image61.jpeg"/><Relationship Id="rId52" Type="http://schemas.openxmlformats.org/officeDocument/2006/relationships/image" Target="../media/image69.jpeg"/><Relationship Id="rId60" Type="http://schemas.openxmlformats.org/officeDocument/2006/relationships/image" Target="../media/image76.png"/><Relationship Id="rId65" Type="http://schemas.openxmlformats.org/officeDocument/2006/relationships/image" Target="../media/image81.png"/><Relationship Id="rId73" Type="http://schemas.openxmlformats.org/officeDocument/2006/relationships/image" Target="../media/image89.jpeg"/><Relationship Id="rId78" Type="http://schemas.openxmlformats.org/officeDocument/2006/relationships/image" Target="../media/image93.png"/><Relationship Id="rId81" Type="http://schemas.openxmlformats.org/officeDocument/2006/relationships/image" Target="../media/image96.jpeg"/><Relationship Id="rId86" Type="http://schemas.openxmlformats.org/officeDocument/2006/relationships/image" Target="../media/image101.png"/><Relationship Id="rId94" Type="http://schemas.openxmlformats.org/officeDocument/2006/relationships/image" Target="../media/image108.jpeg"/><Relationship Id="rId99" Type="http://schemas.openxmlformats.org/officeDocument/2006/relationships/image" Target="../media/image112.jpeg"/><Relationship Id="rId101" Type="http://schemas.openxmlformats.org/officeDocument/2006/relationships/image" Target="../media/image114.png"/><Relationship Id="rId4" Type="http://schemas.openxmlformats.org/officeDocument/2006/relationships/image" Target="../media/image22.jpeg"/><Relationship Id="rId9" Type="http://schemas.openxmlformats.org/officeDocument/2006/relationships/image" Target="../media/image27.png"/><Relationship Id="rId13" Type="http://schemas.openxmlformats.org/officeDocument/2006/relationships/image" Target="../media/image31.png"/><Relationship Id="rId18" Type="http://schemas.openxmlformats.org/officeDocument/2006/relationships/image" Target="../media/image36.jpeg"/><Relationship Id="rId39" Type="http://schemas.openxmlformats.org/officeDocument/2006/relationships/image" Target="../media/image56.png"/><Relationship Id="rId109" Type="http://schemas.openxmlformats.org/officeDocument/2006/relationships/image" Target="../media/image122.jpeg"/><Relationship Id="rId34" Type="http://schemas.openxmlformats.org/officeDocument/2006/relationships/image" Target="../media/image51.png"/><Relationship Id="rId50" Type="http://schemas.openxmlformats.org/officeDocument/2006/relationships/image" Target="../media/image67.jpeg"/><Relationship Id="rId55" Type="http://schemas.openxmlformats.org/officeDocument/2006/relationships/image" Target="../media/image72.png"/><Relationship Id="rId76" Type="http://schemas.openxmlformats.org/officeDocument/2006/relationships/image" Target="../media/image92.png"/><Relationship Id="rId97" Type="http://schemas.openxmlformats.org/officeDocument/2006/relationships/image" Target="../media/image111.png"/><Relationship Id="rId104" Type="http://schemas.openxmlformats.org/officeDocument/2006/relationships/image" Target="../media/image117.jpeg"/><Relationship Id="rId7" Type="http://schemas.openxmlformats.org/officeDocument/2006/relationships/image" Target="../media/image25.png"/><Relationship Id="rId71" Type="http://schemas.openxmlformats.org/officeDocument/2006/relationships/image" Target="../media/image87.png"/><Relationship Id="rId92" Type="http://schemas.microsoft.com/office/2007/relationships/hdphoto" Target="../media/hdphoto5.wdp"/><Relationship Id="rId2" Type="http://schemas.openxmlformats.org/officeDocument/2006/relationships/image" Target="../media/image20.jpeg"/><Relationship Id="rId29" Type="http://schemas.openxmlformats.org/officeDocument/2006/relationships/image" Target="../media/image47.jpeg"/><Relationship Id="rId24" Type="http://schemas.openxmlformats.org/officeDocument/2006/relationships/image" Target="../media/image42.png"/><Relationship Id="rId40" Type="http://schemas.openxmlformats.org/officeDocument/2006/relationships/image" Target="../media/image57.png"/><Relationship Id="rId45" Type="http://schemas.openxmlformats.org/officeDocument/2006/relationships/image" Target="../media/image62.png"/><Relationship Id="rId66" Type="http://schemas.openxmlformats.org/officeDocument/2006/relationships/image" Target="../media/image82.jpeg"/><Relationship Id="rId87" Type="http://schemas.openxmlformats.org/officeDocument/2006/relationships/image" Target="../media/image102.jpeg"/><Relationship Id="rId61" Type="http://schemas.openxmlformats.org/officeDocument/2006/relationships/image" Target="../media/image77.png"/><Relationship Id="rId82" Type="http://schemas.openxmlformats.org/officeDocument/2006/relationships/image" Target="../media/image97.png"/><Relationship Id="rId19" Type="http://schemas.openxmlformats.org/officeDocument/2006/relationships/image" Target="../media/image37.jpeg"/><Relationship Id="rId14" Type="http://schemas.openxmlformats.org/officeDocument/2006/relationships/image" Target="../media/image32.jpeg"/><Relationship Id="rId30" Type="http://schemas.openxmlformats.org/officeDocument/2006/relationships/image" Target="../media/image48.jpeg"/><Relationship Id="rId35" Type="http://schemas.openxmlformats.org/officeDocument/2006/relationships/image" Target="../media/image52.png"/><Relationship Id="rId56" Type="http://schemas.microsoft.com/office/2007/relationships/hdphoto" Target="../media/hdphoto3.wdp"/><Relationship Id="rId77" Type="http://schemas.microsoft.com/office/2007/relationships/hdphoto" Target="../media/hdphoto4.wdp"/><Relationship Id="rId100" Type="http://schemas.openxmlformats.org/officeDocument/2006/relationships/image" Target="../media/image113.png"/><Relationship Id="rId105" Type="http://schemas.openxmlformats.org/officeDocument/2006/relationships/image" Target="../media/image118.jpeg"/><Relationship Id="rId8" Type="http://schemas.openxmlformats.org/officeDocument/2006/relationships/image" Target="../media/image26.png"/><Relationship Id="rId51" Type="http://schemas.openxmlformats.org/officeDocument/2006/relationships/image" Target="../media/image68.png"/><Relationship Id="rId72" Type="http://schemas.openxmlformats.org/officeDocument/2006/relationships/image" Target="../media/image88.png"/><Relationship Id="rId93" Type="http://schemas.openxmlformats.org/officeDocument/2006/relationships/image" Target="../media/image107.jpeg"/><Relationship Id="rId98" Type="http://schemas.microsoft.com/office/2007/relationships/hdphoto" Target="../media/hdphoto6.wdp"/><Relationship Id="rId3" Type="http://schemas.openxmlformats.org/officeDocument/2006/relationships/image" Target="../media/image21.jpeg"/><Relationship Id="rId25" Type="http://schemas.openxmlformats.org/officeDocument/2006/relationships/image" Target="../media/image43.png"/><Relationship Id="rId46" Type="http://schemas.openxmlformats.org/officeDocument/2006/relationships/image" Target="../media/image63.jpeg"/><Relationship Id="rId67" Type="http://schemas.openxmlformats.org/officeDocument/2006/relationships/image" Target="../media/image83.jpeg"/><Relationship Id="rId20" Type="http://schemas.openxmlformats.org/officeDocument/2006/relationships/image" Target="../media/image38.jpeg"/><Relationship Id="rId41" Type="http://schemas.openxmlformats.org/officeDocument/2006/relationships/image" Target="../media/image58.jpeg"/><Relationship Id="rId62" Type="http://schemas.openxmlformats.org/officeDocument/2006/relationships/image" Target="../media/image78.png"/><Relationship Id="rId83" Type="http://schemas.openxmlformats.org/officeDocument/2006/relationships/image" Target="../media/image98.png"/><Relationship Id="rId88" Type="http://schemas.openxmlformats.org/officeDocument/2006/relationships/image" Target="../media/image1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849463"/>
          </a:xfrm>
        </p:spPr>
        <p:txBody>
          <a:bodyPr/>
          <a:lstStyle/>
          <a:p>
            <a:r>
              <a:rPr lang="en-US" sz="4800" dirty="0"/>
              <a:t>Architecting Internet of Things Solutions</a:t>
            </a:r>
          </a:p>
        </p:txBody>
      </p:sp>
      <p:sp>
        <p:nvSpPr>
          <p:cNvPr id="7" name="Text Placeholder 6"/>
          <p:cNvSpPr>
            <a:spLocks noGrp="1"/>
          </p:cNvSpPr>
          <p:nvPr>
            <p:ph type="body" sz="quarter" idx="11"/>
          </p:nvPr>
        </p:nvSpPr>
        <p:spPr>
          <a:xfrm>
            <a:off x="310275" y="5165928"/>
            <a:ext cx="11459115" cy="572464"/>
          </a:xfrm>
        </p:spPr>
        <p:txBody>
          <a:bodyPr/>
          <a:lstStyle/>
          <a:p>
            <a:endParaRPr lang="en-US" dirty="0"/>
          </a:p>
        </p:txBody>
      </p:sp>
      <p:sp>
        <p:nvSpPr>
          <p:cNvPr id="8" name="Text Placeholder 7"/>
          <p:cNvSpPr>
            <a:spLocks noGrp="1"/>
          </p:cNvSpPr>
          <p:nvPr>
            <p:ph type="body" sz="quarter" idx="12"/>
          </p:nvPr>
        </p:nvSpPr>
        <p:spPr>
          <a:xfrm>
            <a:off x="292519" y="5484183"/>
            <a:ext cx="11459113" cy="461665"/>
          </a:xfrm>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Needs of the device outweigh needs of the service</a:t>
            </a:r>
          </a:p>
        </p:txBody>
      </p:sp>
      <p:sp>
        <p:nvSpPr>
          <p:cNvPr id="3" name="Content Placeholder 2"/>
          <p:cNvSpPr>
            <a:spLocks noGrp="1"/>
          </p:cNvSpPr>
          <p:nvPr>
            <p:ph sz="quarter" idx="10"/>
          </p:nvPr>
        </p:nvSpPr>
        <p:spPr>
          <a:xfrm>
            <a:off x="268288" y="1398397"/>
            <a:ext cx="11542503" cy="4787914"/>
          </a:xfrm>
        </p:spPr>
        <p:txBody>
          <a:bodyPr>
            <a:normAutofit/>
          </a:bodyPr>
          <a:lstStyle/>
          <a:p>
            <a:r>
              <a:rPr lang="en-US" dirty="0"/>
              <a:t>Devices have to be designed, manufactured, programmed, shipped, and provisioned.</a:t>
            </a:r>
          </a:p>
          <a:p>
            <a:r>
              <a:rPr lang="en-US" dirty="0"/>
              <a:t>Devices consume: battery, heat, network bandwidth, and network sockets.</a:t>
            </a:r>
          </a:p>
          <a:p>
            <a:r>
              <a:rPr lang="en-US" dirty="0"/>
              <a:t>Commercially viable products and services must maintain operational cost of goods sold (</a:t>
            </a:r>
            <a:r>
              <a:rPr lang="en-US" dirty="0" err="1"/>
              <a:t>CoGS</a:t>
            </a:r>
            <a:r>
              <a:rPr lang="en-US" dirty="0"/>
              <a:t>).</a:t>
            </a:r>
          </a:p>
          <a:p>
            <a:r>
              <a:rPr lang="en-US" dirty="0"/>
              <a:t>Device choices endure—sometimes for decades!</a:t>
            </a:r>
          </a:p>
          <a:p>
            <a:endParaRPr lang="en-US" dirty="0"/>
          </a:p>
        </p:txBody>
      </p:sp>
    </p:spTree>
    <p:extLst>
      <p:ext uri="{BB962C8B-B14F-4D97-AF65-F5344CB8AC3E}">
        <p14:creationId xmlns:p14="http://schemas.microsoft.com/office/powerpoint/2010/main" val="31565538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all the things</a:t>
            </a:r>
          </a:p>
        </p:txBody>
      </p:sp>
      <p:sp>
        <p:nvSpPr>
          <p:cNvPr id="3" name="Content Placeholder 2"/>
          <p:cNvSpPr>
            <a:spLocks noGrp="1"/>
          </p:cNvSpPr>
          <p:nvPr>
            <p:ph sz="quarter" idx="10"/>
          </p:nvPr>
        </p:nvSpPr>
        <p:spPr/>
        <p:txBody>
          <a:bodyPr/>
          <a:lstStyle/>
          <a:p>
            <a:r>
              <a:rPr lang="en-US" dirty="0"/>
              <a:t>Device used for vehicle monitoring</a:t>
            </a:r>
          </a:p>
          <a:p>
            <a:r>
              <a:rPr lang="en-US" dirty="0"/>
              <a:t>Vertical business model (device manufacturer runs end-to-end service)</a:t>
            </a:r>
          </a:p>
          <a:p>
            <a:r>
              <a:rPr lang="en-US" dirty="0"/>
              <a:t>Connected via cellular link; pay per byte</a:t>
            </a:r>
          </a:p>
          <a:p>
            <a:r>
              <a:rPr lang="en-US" dirty="0"/>
              <a:t>Efficiency of communication = gross margins</a:t>
            </a:r>
          </a:p>
          <a:p>
            <a:endParaRPr lang="en-US" dirty="0"/>
          </a:p>
        </p:txBody>
      </p:sp>
    </p:spTree>
    <p:extLst>
      <p:ext uri="{BB962C8B-B14F-4D97-AF65-F5344CB8AC3E}">
        <p14:creationId xmlns:p14="http://schemas.microsoft.com/office/powerpoint/2010/main" val="8815015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Peer to peer sounds awesome!</a:t>
            </a:r>
          </a:p>
        </p:txBody>
      </p:sp>
      <p:pic>
        <p:nvPicPr>
          <p:cNvPr id="9" name="Content Placeholder 8"/>
          <p:cNvPicPr>
            <a:picLocks noGrp="1" noChangeAspect="1"/>
          </p:cNvPicPr>
          <p:nvPr>
            <p:ph sz="quarter" idx="10"/>
          </p:nvPr>
        </p:nvPicPr>
        <p:blipFill>
          <a:blip r:embed="rId2"/>
          <a:stretch>
            <a:fillRect/>
          </a:stretch>
        </p:blipFill>
        <p:spPr>
          <a:xfrm>
            <a:off x="539087" y="1387475"/>
            <a:ext cx="3185111" cy="4248465"/>
          </a:xfrm>
          <a:prstGeom prst="rect">
            <a:avLst/>
          </a:prstGeom>
        </p:spPr>
      </p:pic>
      <p:sp>
        <p:nvSpPr>
          <p:cNvPr id="8" name="Content Placeholder 7"/>
          <p:cNvSpPr>
            <a:spLocks noGrp="1"/>
          </p:cNvSpPr>
          <p:nvPr>
            <p:ph sz="quarter" idx="11"/>
          </p:nvPr>
        </p:nvSpPr>
        <p:spPr>
          <a:xfrm>
            <a:off x="3932238" y="1387776"/>
            <a:ext cx="7990524" cy="4139567"/>
          </a:xfrm>
        </p:spPr>
        <p:txBody>
          <a:bodyPr>
            <a:normAutofit fontScale="92500"/>
          </a:bodyPr>
          <a:lstStyle/>
          <a:p>
            <a:r>
              <a:rPr lang="en-US" dirty="0">
                <a:solidFill>
                  <a:schemeClr val="tx1"/>
                </a:solidFill>
              </a:rPr>
              <a:t>LIFX lightbulbs create a mesh network between each other.</a:t>
            </a:r>
          </a:p>
          <a:p>
            <a:r>
              <a:rPr lang="en-US" dirty="0">
                <a:solidFill>
                  <a:schemeClr val="tx1"/>
                </a:solidFill>
              </a:rPr>
              <a:t>One lightbulb elects as master, and proxies to Wi-Fi router.</a:t>
            </a:r>
          </a:p>
          <a:p>
            <a:r>
              <a:rPr lang="en-US" dirty="0">
                <a:solidFill>
                  <a:schemeClr val="tx1"/>
                </a:solidFill>
              </a:rPr>
              <a:t>Devices shipped from factory with a single GLOBAL PRE-SHARED KEY.</a:t>
            </a:r>
          </a:p>
          <a:p>
            <a:r>
              <a:rPr lang="en-US" dirty="0">
                <a:solidFill>
                  <a:schemeClr val="tx1"/>
                </a:solidFill>
              </a:rPr>
              <a:t>Break one device—break them all.</a:t>
            </a:r>
          </a:p>
        </p:txBody>
      </p:sp>
      <p:sp>
        <p:nvSpPr>
          <p:cNvPr id="7" name="TextBox 9"/>
          <p:cNvSpPr txBox="1"/>
          <p:nvPr/>
        </p:nvSpPr>
        <p:spPr>
          <a:xfrm>
            <a:off x="409922" y="5724386"/>
            <a:ext cx="8029970"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00" dirty="0"/>
              <a:t>http://contextis.com/resources/blog/hacking-internet-connected-light-bulbs/</a:t>
            </a:r>
          </a:p>
          <a:p>
            <a:endParaRPr lang="en-US" sz="1400" dirty="0"/>
          </a:p>
        </p:txBody>
      </p:sp>
    </p:spTree>
    <p:extLst>
      <p:ext uri="{BB962C8B-B14F-4D97-AF65-F5344CB8AC3E}">
        <p14:creationId xmlns:p14="http://schemas.microsoft.com/office/powerpoint/2010/main" val="24079672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Remediation?</a:t>
            </a:r>
          </a:p>
        </p:txBody>
      </p:sp>
      <p:sp>
        <p:nvSpPr>
          <p:cNvPr id="3" name="Content Placeholder 5"/>
          <p:cNvSpPr txBox="1">
            <a:spLocks/>
          </p:cNvSpPr>
          <p:nvPr/>
        </p:nvSpPr>
        <p:spPr>
          <a:xfrm>
            <a:off x="3540856" y="1212358"/>
            <a:ext cx="8651145" cy="4118884"/>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133">
                <a:solidFill>
                  <a:schemeClr val="tx1"/>
                </a:solidFill>
              </a:rPr>
              <a:t>Global firmware update: How do the devices “call home” to get firmware updates? At scale there will always be devices behind the update curve.</a:t>
            </a:r>
          </a:p>
          <a:p>
            <a:r>
              <a:rPr lang="en-US" sz="2133">
                <a:solidFill>
                  <a:schemeClr val="tx1"/>
                </a:solidFill>
              </a:rPr>
              <a:t>Do not make any mistakes in the bootloader for in-field firmware updates. A single return material authorization (RMA) can wipe out the profit from dozens of devices.</a:t>
            </a:r>
          </a:p>
          <a:p>
            <a:r>
              <a:rPr lang="en-US" sz="2133">
                <a:solidFill>
                  <a:schemeClr val="tx1"/>
                </a:solidFill>
              </a:rPr>
              <a:t>Move to provisioned key-per-device. Need to build and manage key infrastructure. Also need to incorporate key rotation. (Do not make a mistake here or the device will “bricked.”)</a:t>
            </a:r>
          </a:p>
          <a:p>
            <a:r>
              <a:rPr lang="en-US" sz="2133">
                <a:solidFill>
                  <a:schemeClr val="tx1"/>
                </a:solidFill>
              </a:rPr>
              <a:t>Is there an out-of-band update mechanism (USB)? Is the end-user community amenable to handling firmware updates (industrial and technical versus mass consumer)?</a:t>
            </a:r>
            <a:endParaRPr lang="en-US" sz="2133" dirty="0">
              <a:solidFill>
                <a:schemeClr val="tx1"/>
              </a:solidFill>
            </a:endParaRPr>
          </a:p>
        </p:txBody>
      </p:sp>
      <p:pic>
        <p:nvPicPr>
          <p:cNvPr id="6" name="Picture 5"/>
          <p:cNvPicPr>
            <a:picLocks noChangeAspect="1"/>
          </p:cNvPicPr>
          <p:nvPr/>
        </p:nvPicPr>
        <p:blipFill>
          <a:blip r:embed="rId2"/>
          <a:stretch>
            <a:fillRect/>
          </a:stretch>
        </p:blipFill>
        <p:spPr>
          <a:xfrm>
            <a:off x="416224" y="1212358"/>
            <a:ext cx="3179783" cy="4241356"/>
          </a:xfrm>
          <a:prstGeom prst="rect">
            <a:avLst/>
          </a:prstGeom>
        </p:spPr>
      </p:pic>
      <p:sp>
        <p:nvSpPr>
          <p:cNvPr id="7" name="TextBox 9"/>
          <p:cNvSpPr txBox="1"/>
          <p:nvPr/>
        </p:nvSpPr>
        <p:spPr>
          <a:xfrm>
            <a:off x="89200" y="5649758"/>
            <a:ext cx="8029970" cy="52322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00" dirty="0"/>
              <a:t>http://contextis.com/resources/blog/hacking-internet-connected-light-bulbs/</a:t>
            </a:r>
          </a:p>
          <a:p>
            <a:endParaRPr lang="en-US" sz="1400" dirty="0"/>
          </a:p>
        </p:txBody>
      </p:sp>
    </p:spTree>
    <p:extLst>
      <p:ext uri="{BB962C8B-B14F-4D97-AF65-F5344CB8AC3E}">
        <p14:creationId xmlns:p14="http://schemas.microsoft.com/office/powerpoint/2010/main" val="17233920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IoT</a:t>
            </a:r>
            <a:r>
              <a:rPr lang="en-US" dirty="0"/>
              <a:t> Reference Architecture</a:t>
            </a:r>
          </a:p>
        </p:txBody>
      </p:sp>
    </p:spTree>
    <p:extLst>
      <p:ext uri="{BB962C8B-B14F-4D97-AF65-F5344CB8AC3E}">
        <p14:creationId xmlns:p14="http://schemas.microsoft.com/office/powerpoint/2010/main" val="3857430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Canonical Event-Driven Scenario</a:t>
            </a:r>
          </a:p>
        </p:txBody>
      </p:sp>
      <p:grpSp>
        <p:nvGrpSpPr>
          <p:cNvPr id="4" name="Group 3"/>
          <p:cNvGrpSpPr/>
          <p:nvPr/>
        </p:nvGrpSpPr>
        <p:grpSpPr>
          <a:xfrm>
            <a:off x="274639" y="1212850"/>
            <a:ext cx="11888860" cy="5484813"/>
            <a:chOff x="274638" y="1212850"/>
            <a:chExt cx="11888860" cy="5484813"/>
          </a:xfrm>
        </p:grpSpPr>
        <p:grpSp>
          <p:nvGrpSpPr>
            <p:cNvPr id="5" name="Group 4"/>
            <p:cNvGrpSpPr/>
            <p:nvPr/>
          </p:nvGrpSpPr>
          <p:grpSpPr>
            <a:xfrm>
              <a:off x="274638" y="1212850"/>
              <a:ext cx="11888787" cy="5484813"/>
              <a:chOff x="274638" y="1212850"/>
              <a:chExt cx="11888787" cy="5484813"/>
            </a:xfrm>
          </p:grpSpPr>
          <p:sp>
            <p:nvSpPr>
              <p:cNvPr id="10" name="Rectangle 9"/>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10334625" y="1877175"/>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 name="Group 15"/>
              <p:cNvGrpSpPr/>
              <p:nvPr/>
            </p:nvGrpSpPr>
            <p:grpSpPr>
              <a:xfrm>
                <a:off x="2469239" y="2130426"/>
                <a:ext cx="7499584" cy="4379612"/>
                <a:chOff x="2469239" y="2130426"/>
                <a:chExt cx="7499584" cy="4379612"/>
              </a:xfrm>
            </p:grpSpPr>
            <p:sp>
              <p:nvSpPr>
                <p:cNvPr id="73" name="Oval 72"/>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7" name="Group 16"/>
              <p:cNvGrpSpPr/>
              <p:nvPr/>
            </p:nvGrpSpPr>
            <p:grpSpPr>
              <a:xfrm>
                <a:off x="274638" y="1212850"/>
                <a:ext cx="11888787" cy="731520"/>
                <a:chOff x="274638" y="1212850"/>
                <a:chExt cx="11888787" cy="731520"/>
              </a:xfrm>
            </p:grpSpPr>
            <p:sp>
              <p:nvSpPr>
                <p:cNvPr id="62" name="Rectangle 61"/>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Ingestion (broker)</a:t>
                  </a:r>
                </a:p>
              </p:txBody>
            </p:sp>
            <p:sp>
              <p:nvSpPr>
                <p:cNvPr id="63" name="Right Arrow 62"/>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60" name="Oval 59"/>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br>
                  <a:rPr lang="en-US" sz="1600" dirty="0">
                    <a:gradFill>
                      <a:gsLst>
                        <a:gs pos="0">
                          <a:srgbClr val="FFFFFF"/>
                        </a:gs>
                        <a:gs pos="100000">
                          <a:srgbClr val="FFFFFF"/>
                        </a:gs>
                      </a:gsLst>
                      <a:lin ang="5400000" scaled="1"/>
                    </a:gradFill>
                    <a:ea typeface="Segoe UI" pitchFamily="34" charset="0"/>
                    <a:cs typeface="Segoe UI" pitchFamily="34" charset="0"/>
                  </a:rPr>
                </a:br>
                <a:r>
                  <a:rPr lang="en-US" sz="1600" dirty="0">
                    <a:gradFill>
                      <a:gsLst>
                        <a:gs pos="0">
                          <a:srgbClr val="FFFFFF"/>
                        </a:gs>
                        <a:gs pos="100000">
                          <a:srgbClr val="FFFFFF"/>
                        </a:gs>
                      </a:gsLst>
                      <a:lin ang="5400000" scaled="1"/>
                    </a:gradFill>
                    <a:ea typeface="Segoe UI" pitchFamily="34" charset="0"/>
                    <a:cs typeface="Segoe UI" pitchFamily="34" charset="0"/>
                  </a:rPr>
                  <a:t>Data</a:t>
                </a:r>
              </a:p>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Ingestion</a:t>
                </a:r>
              </a:p>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Service</a:t>
                </a:r>
              </a:p>
            </p:txBody>
          </p:sp>
          <p:grpSp>
            <p:nvGrpSpPr>
              <p:cNvPr id="19" name="Group 18"/>
              <p:cNvGrpSpPr/>
              <p:nvPr/>
            </p:nvGrpSpPr>
            <p:grpSpPr>
              <a:xfrm>
                <a:off x="6309675" y="4868846"/>
                <a:ext cx="1572253" cy="669506"/>
                <a:chOff x="6401114" y="4959527"/>
                <a:chExt cx="1572253" cy="669506"/>
              </a:xfrm>
            </p:grpSpPr>
            <p:sp>
              <p:nvSpPr>
                <p:cNvPr id="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7284268" y="5121122"/>
                  <a:ext cx="689099"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Storage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adapters</a:t>
                  </a:r>
                </a:p>
              </p:txBody>
            </p:sp>
          </p:grpSp>
          <p:sp>
            <p:nvSpPr>
              <p:cNvPr id="20" name="TextBox 19"/>
              <p:cNvSpPr txBox="1"/>
              <p:nvPr/>
            </p:nvSpPr>
            <p:spPr>
              <a:xfrm>
                <a:off x="7087339" y="4167460"/>
                <a:ext cx="853632"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Stream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processing</a:t>
                </a:r>
              </a:p>
            </p:txBody>
          </p:sp>
          <p:grpSp>
            <p:nvGrpSpPr>
              <p:cNvPr id="21" name="Group 20"/>
              <p:cNvGrpSpPr/>
              <p:nvPr/>
            </p:nvGrpSpPr>
            <p:grpSpPr>
              <a:xfrm>
                <a:off x="2579112" y="3492574"/>
                <a:ext cx="1313573" cy="1183968"/>
                <a:chOff x="2579112" y="3492574"/>
                <a:chExt cx="1313573" cy="1183968"/>
              </a:xfrm>
            </p:grpSpPr>
            <p:sp>
              <p:nvSpPr>
                <p:cNvPr id="56" name="TextBox 55"/>
                <p:cNvSpPr txBox="1"/>
                <p:nvPr/>
              </p:nvSpPr>
              <p:spPr>
                <a:xfrm>
                  <a:off x="2640547" y="4288744"/>
                  <a:ext cx="1252138"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Cloud gateways</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(web APIs)</a:t>
                  </a:r>
                </a:p>
              </p:txBody>
            </p:sp>
            <p:sp>
              <p:nvSpPr>
                <p:cNvPr id="57"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2" name="Group 21"/>
              <p:cNvGrpSpPr/>
              <p:nvPr/>
            </p:nvGrpSpPr>
            <p:grpSpPr>
              <a:xfrm>
                <a:off x="2469238" y="5886421"/>
                <a:ext cx="1477898" cy="700913"/>
                <a:chOff x="2637890" y="5389538"/>
                <a:chExt cx="1477898" cy="700913"/>
              </a:xfrm>
            </p:grpSpPr>
            <p:sp>
              <p:nvSpPr>
                <p:cNvPr id="54" name="TextBox 53"/>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Field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gateways</a:t>
                  </a:r>
                </a:p>
              </p:txBody>
            </p:sp>
            <p:sp>
              <p:nvSpPr>
                <p:cNvPr id="55"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grpSp>
          <p:grpSp>
            <p:nvGrpSpPr>
              <p:cNvPr id="23" name="Group 22"/>
              <p:cNvGrpSpPr/>
              <p:nvPr/>
            </p:nvGrpSpPr>
            <p:grpSpPr>
              <a:xfrm>
                <a:off x="700924" y="2289942"/>
                <a:ext cx="976228" cy="989879"/>
                <a:chOff x="700924" y="2289942"/>
                <a:chExt cx="976228" cy="989879"/>
              </a:xfrm>
            </p:grpSpPr>
            <p:sp>
              <p:nvSpPr>
                <p:cNvPr id="5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00924" y="3085922"/>
                  <a:ext cx="976228" cy="193899"/>
                </a:xfrm>
                <a:prstGeom prst="rect">
                  <a:avLst/>
                </a:prstGeom>
                <a:noFill/>
              </p:spPr>
              <p:txBody>
                <a:bodyPr wrap="none" lIns="0" tIns="0" rIns="0" bIns="0" rtlCol="0">
                  <a:spAutoFit/>
                </a:bodyPr>
                <a:lstStyle/>
                <a:p>
                  <a:pPr algn="ctr">
                    <a:lnSpc>
                      <a:spcPct val="90000"/>
                    </a:lnSpc>
                    <a:spcAft>
                      <a:spcPts val="600"/>
                    </a:spcAft>
                  </a:pPr>
                  <a:r>
                    <a:rPr lang="en-US" sz="1400" dirty="0">
                      <a:gradFill>
                        <a:gsLst>
                          <a:gs pos="2917">
                            <a:srgbClr val="68217A"/>
                          </a:gs>
                          <a:gs pos="30000">
                            <a:srgbClr val="68217A"/>
                          </a:gs>
                        </a:gsLst>
                        <a:lin ang="5400000" scaled="0"/>
                      </a:gradFill>
                    </a:rPr>
                    <a:t>Applications</a:t>
                  </a:r>
                </a:p>
              </p:txBody>
            </p:sp>
          </p:grpSp>
          <p:sp>
            <p:nvSpPr>
              <p:cNvPr id="24" name="Rectangle 23"/>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Legacy </a:t>
                </a:r>
                <a:r>
                  <a:rPr lang="en-US" sz="1200" dirty="0" err="1">
                    <a:gradFill>
                      <a:gsLst>
                        <a:gs pos="2917">
                          <a:srgbClr val="68217A"/>
                        </a:gs>
                        <a:gs pos="30000">
                          <a:srgbClr val="68217A"/>
                        </a:gs>
                      </a:gsLst>
                      <a:lin ang="5400000" scaled="0"/>
                    </a:gradFill>
                    <a:ea typeface="MS PGothic" charset="0"/>
                    <a:cs typeface="MS PGothic" charset="0"/>
                  </a:rPr>
                  <a:t>IoT</a:t>
                </a:r>
                <a:r>
                  <a:rPr lang="en-US" sz="1200" dirty="0">
                    <a:gradFill>
                      <a:gsLst>
                        <a:gs pos="2917">
                          <a:srgbClr val="68217A"/>
                        </a:gs>
                        <a:gs pos="30000">
                          <a:srgbClr val="68217A"/>
                        </a:gs>
                      </a:gsLst>
                      <a:lin ang="5400000" scaled="0"/>
                    </a:gradFill>
                    <a:ea typeface="MS PGothic" charset="0"/>
                    <a:cs typeface="MS PGothic" charset="0"/>
                  </a:rPr>
                  <a:t> </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(custom protocols)</a:t>
                </a:r>
              </a:p>
            </p:txBody>
          </p:sp>
          <p:sp>
            <p:nvSpPr>
              <p:cNvPr id="25" name="Rectangle 24"/>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Devices</a:t>
                </a:r>
              </a:p>
            </p:txBody>
          </p:sp>
          <p:sp>
            <p:nvSpPr>
              <p:cNvPr id="26" name="Rectangle 25"/>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IP-capable devices</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(Windows/Linux)</a:t>
                </a:r>
              </a:p>
            </p:txBody>
          </p:sp>
          <p:sp>
            <p:nvSpPr>
              <p:cNvPr id="27" name="Rectangle 26"/>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Low-power devices (RTOS)</a:t>
                </a:r>
              </a:p>
            </p:txBody>
          </p:sp>
          <p:grpSp>
            <p:nvGrpSpPr>
              <p:cNvPr id="28" name="Group 27"/>
              <p:cNvGrpSpPr/>
              <p:nvPr/>
            </p:nvGrpSpPr>
            <p:grpSpPr>
              <a:xfrm>
                <a:off x="10453339" y="2115892"/>
                <a:ext cx="1650195" cy="3118711"/>
                <a:chOff x="10453339" y="1941221"/>
                <a:chExt cx="1650195" cy="3118711"/>
              </a:xfrm>
            </p:grpSpPr>
            <p:grpSp>
              <p:nvGrpSpPr>
                <p:cNvPr id="43" name="Group 42"/>
                <p:cNvGrpSpPr/>
                <p:nvPr/>
              </p:nvGrpSpPr>
              <p:grpSpPr>
                <a:xfrm>
                  <a:off x="10573470" y="3133356"/>
                  <a:ext cx="1381789" cy="931617"/>
                  <a:chOff x="10573470" y="3103906"/>
                  <a:chExt cx="1381789" cy="931617"/>
                </a:xfrm>
              </p:grpSpPr>
              <p:sp>
                <p:nvSpPr>
                  <p:cNvPr id="50"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endParaRPr lang="en-US" sz="1600" dirty="0">
                      <a:solidFill>
                        <a:srgbClr val="FFFFFF"/>
                      </a:solidFill>
                    </a:endParaRPr>
                  </a:p>
                </p:txBody>
              </p:sp>
              <p:sp>
                <p:nvSpPr>
                  <p:cNvPr id="51" name="TextBox 50"/>
                  <p:cNvSpPr txBox="1"/>
                  <p:nvPr/>
                </p:nvSpPr>
                <p:spPr>
                  <a:xfrm>
                    <a:off x="10573470" y="3841624"/>
                    <a:ext cx="1381789"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Search and query</a:t>
                    </a:r>
                  </a:p>
                </p:txBody>
              </p:sp>
            </p:grpSp>
            <p:grpSp>
              <p:nvGrpSpPr>
                <p:cNvPr id="44" name="Group 43"/>
                <p:cNvGrpSpPr/>
                <p:nvPr/>
              </p:nvGrpSpPr>
              <p:grpSpPr>
                <a:xfrm>
                  <a:off x="10453339" y="4144657"/>
                  <a:ext cx="1650195" cy="915275"/>
                  <a:chOff x="10453339" y="4144657"/>
                  <a:chExt cx="1650195" cy="915275"/>
                </a:xfrm>
              </p:grpSpPr>
              <p:sp>
                <p:nvSpPr>
                  <p:cNvPr id="48" name="Freeform 32"/>
                  <p:cNvSpPr>
                    <a:spLocks noEditPoints="1"/>
                  </p:cNvSpPr>
                  <p:nvPr/>
                </p:nvSpPr>
                <p:spPr bwMode="auto">
                  <a:xfrm>
                    <a:off x="10912547" y="4144657"/>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TextBox 48"/>
                  <p:cNvSpPr txBox="1"/>
                  <p:nvPr/>
                </p:nvSpPr>
                <p:spPr>
                  <a:xfrm>
                    <a:off x="10453339" y="4866033"/>
                    <a:ext cx="1650195"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Data analytics (Excel)</a:t>
                    </a:r>
                  </a:p>
                </p:txBody>
              </p:sp>
            </p:grpSp>
            <p:grpSp>
              <p:nvGrpSpPr>
                <p:cNvPr id="45" name="Group 44"/>
                <p:cNvGrpSpPr/>
                <p:nvPr/>
              </p:nvGrpSpPr>
              <p:grpSpPr>
                <a:xfrm>
                  <a:off x="10577839" y="1941221"/>
                  <a:ext cx="1339021" cy="1047961"/>
                  <a:chOff x="10577839" y="1941221"/>
                  <a:chExt cx="1339021" cy="1047961"/>
                </a:xfrm>
              </p:grpSpPr>
              <p:sp>
                <p:nvSpPr>
                  <p:cNvPr id="46"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TextBox 46"/>
                  <p:cNvSpPr txBox="1"/>
                  <p:nvPr/>
                </p:nvSpPr>
                <p:spPr>
                  <a:xfrm>
                    <a:off x="10577839" y="2601384"/>
                    <a:ext cx="1339021"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Web/thick client </a:t>
                    </a:r>
                    <a:br>
                      <a:rPr lang="en-US" dirty="0">
                        <a:gradFill>
                          <a:gsLst>
                            <a:gs pos="2917">
                              <a:srgbClr val="68217A"/>
                            </a:gs>
                            <a:gs pos="30000">
                              <a:srgbClr val="68217A"/>
                            </a:gs>
                          </a:gsLst>
                          <a:lin ang="5400000" scaled="0"/>
                        </a:gradFill>
                      </a:rPr>
                    </a:br>
                    <a:r>
                      <a:rPr lang="en-US" dirty="0">
                        <a:gradFill>
                          <a:gsLst>
                            <a:gs pos="2917">
                              <a:srgbClr val="68217A"/>
                            </a:gs>
                            <a:gs pos="30000">
                              <a:srgbClr val="68217A"/>
                            </a:gs>
                          </a:gsLst>
                          <a:lin ang="5400000" scaled="0"/>
                        </a:gradFill>
                      </a:rPr>
                      <a:t>dashboards</a:t>
                    </a:r>
                  </a:p>
                </p:txBody>
              </p:sp>
            </p:grpSp>
          </p:grpSp>
          <p:sp>
            <p:nvSpPr>
              <p:cNvPr id="29"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30" name="Group 29"/>
              <p:cNvGrpSpPr/>
              <p:nvPr/>
            </p:nvGrpSpPr>
            <p:grpSpPr>
              <a:xfrm>
                <a:off x="8138456" y="2974492"/>
                <a:ext cx="1188720" cy="2651745"/>
                <a:chOff x="8138456" y="2948621"/>
                <a:chExt cx="1188720" cy="2651745"/>
              </a:xfrm>
            </p:grpSpPr>
            <p:sp>
              <p:nvSpPr>
                <p:cNvPr id="39" name="Right Arrow 38"/>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fontAlgn="base">
                    <a:lnSpc>
                      <a:spcPct val="90000"/>
                    </a:lnSpc>
                    <a:spcBef>
                      <a:spcPct val="0"/>
                    </a:spcBef>
                    <a:spcAft>
                      <a:spcPct val="0"/>
                    </a:spcAft>
                  </a:pPr>
                  <a:r>
                    <a:rPr lang="en-US" sz="1200" dirty="0">
                      <a:gradFill>
                        <a:gsLst>
                          <a:gs pos="0">
                            <a:srgbClr val="FFFFFF"/>
                          </a:gs>
                          <a:gs pos="100000">
                            <a:srgbClr val="FFFFFF"/>
                          </a:gs>
                        </a:gsLst>
                        <a:lin ang="5400000" scaled="1"/>
                      </a:gradFill>
                      <a:ea typeface="Segoe UI" pitchFamily="34" charset="0"/>
                      <a:cs typeface="Segoe UI" pitchFamily="34" charset="0"/>
                    </a:rPr>
                    <a:t>Service bus</a:t>
                  </a:r>
                </a:p>
              </p:txBody>
            </p:sp>
            <p:sp>
              <p:nvSpPr>
                <p:cNvPr id="40" name="Right Arrow 39"/>
                <p:cNvSpPr/>
                <p:nvPr/>
              </p:nvSpPr>
              <p:spPr bwMode="auto">
                <a:xfrm>
                  <a:off x="8138456" y="361917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Databases</a:t>
                  </a:r>
                </a:p>
              </p:txBody>
            </p:sp>
            <p:sp>
              <p:nvSpPr>
                <p:cNvPr id="41" name="Right Arrow 40"/>
                <p:cNvSpPr/>
                <p:nvPr/>
              </p:nvSpPr>
              <p:spPr bwMode="auto">
                <a:xfrm>
                  <a:off x="8138456" y="428973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Storage</a:t>
                  </a:r>
                </a:p>
              </p:txBody>
            </p:sp>
            <p:sp>
              <p:nvSpPr>
                <p:cNvPr id="42" name="Right Arrow 41"/>
                <p:cNvSpPr/>
                <p:nvPr/>
              </p:nvSpPr>
              <p:spPr bwMode="auto">
                <a:xfrm>
                  <a:off x="8138456" y="496028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Big Data</a:t>
                  </a:r>
                </a:p>
              </p:txBody>
            </p:sp>
          </p:grpSp>
          <p:cxnSp>
            <p:nvCxnSpPr>
              <p:cNvPr id="31" name="Straight Arrow Connector 30"/>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871838" y="4616807"/>
                <a:ext cx="411480" cy="27432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 name="Oval 5"/>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1600" dirty="0">
                <a:gradFill>
                  <a:gsLst>
                    <a:gs pos="0">
                      <a:srgbClr val="FFFFFF"/>
                    </a:gs>
                    <a:gs pos="100000">
                      <a:srgbClr val="FFFFFF"/>
                    </a:gs>
                  </a:gsLst>
                  <a:lin ang="5400000" scaled="1"/>
                </a:gradFill>
                <a:ea typeface="Segoe UI" pitchFamily="34" charset="0"/>
                <a:cs typeface="Segoe UI" pitchFamily="34" charset="0"/>
              </a:endParaRPr>
            </a:p>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Stream Processing</a:t>
              </a:r>
            </a:p>
          </p:txBody>
        </p:sp>
        <p:sp>
          <p:nvSpPr>
            <p:cNvPr id="8"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424432" y="6232875"/>
              <a:ext cx="1739066"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Devices to take action</a:t>
              </a:r>
            </a:p>
          </p:txBody>
        </p:sp>
      </p:grpSp>
    </p:spTree>
    <p:extLst>
      <p:ext uri="{BB962C8B-B14F-4D97-AF65-F5344CB8AC3E}">
        <p14:creationId xmlns:p14="http://schemas.microsoft.com/office/powerpoint/2010/main" val="32990471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Canonical Event-Driven Scenario</a:t>
            </a:r>
          </a:p>
        </p:txBody>
      </p:sp>
      <p:grpSp>
        <p:nvGrpSpPr>
          <p:cNvPr id="4" name="Group 3"/>
          <p:cNvGrpSpPr/>
          <p:nvPr/>
        </p:nvGrpSpPr>
        <p:grpSpPr>
          <a:xfrm>
            <a:off x="274639" y="1212850"/>
            <a:ext cx="11888860" cy="5484813"/>
            <a:chOff x="274638" y="1212850"/>
            <a:chExt cx="11888860" cy="5484813"/>
          </a:xfrm>
        </p:grpSpPr>
        <p:grpSp>
          <p:nvGrpSpPr>
            <p:cNvPr id="5" name="Group 4"/>
            <p:cNvGrpSpPr/>
            <p:nvPr/>
          </p:nvGrpSpPr>
          <p:grpSpPr>
            <a:xfrm>
              <a:off x="274638" y="1212850"/>
              <a:ext cx="11888787" cy="5484813"/>
              <a:chOff x="274638" y="1212850"/>
              <a:chExt cx="11888787" cy="5484813"/>
            </a:xfrm>
          </p:grpSpPr>
          <p:sp>
            <p:nvSpPr>
              <p:cNvPr id="10" name="Rectangle 9"/>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10334625" y="1877175"/>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 name="Group 15"/>
              <p:cNvGrpSpPr/>
              <p:nvPr/>
            </p:nvGrpSpPr>
            <p:grpSpPr>
              <a:xfrm>
                <a:off x="2469239" y="2130426"/>
                <a:ext cx="7499584" cy="4379612"/>
                <a:chOff x="2469239" y="2130426"/>
                <a:chExt cx="7499584" cy="4379612"/>
              </a:xfrm>
            </p:grpSpPr>
            <p:sp>
              <p:nvSpPr>
                <p:cNvPr id="73" name="Oval 72"/>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7" name="Group 16"/>
              <p:cNvGrpSpPr/>
              <p:nvPr/>
            </p:nvGrpSpPr>
            <p:grpSpPr>
              <a:xfrm>
                <a:off x="274638" y="1212850"/>
                <a:ext cx="11888787" cy="731520"/>
                <a:chOff x="274638" y="1212850"/>
                <a:chExt cx="11888787" cy="731520"/>
              </a:xfrm>
            </p:grpSpPr>
            <p:sp>
              <p:nvSpPr>
                <p:cNvPr id="62" name="Rectangle 61"/>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Ingestion (broker)</a:t>
                  </a:r>
                </a:p>
              </p:txBody>
            </p:sp>
            <p:sp>
              <p:nvSpPr>
                <p:cNvPr id="63" name="Right Arrow 62"/>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60" name="Oval 59"/>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br>
                  <a:rPr lang="en-US" sz="1600" dirty="0">
                    <a:gradFill>
                      <a:gsLst>
                        <a:gs pos="0">
                          <a:srgbClr val="FFFFFF"/>
                        </a:gs>
                        <a:gs pos="100000">
                          <a:srgbClr val="FFFFFF"/>
                        </a:gs>
                      </a:gsLst>
                      <a:lin ang="5400000" scaled="1"/>
                    </a:gradFill>
                    <a:ea typeface="Segoe UI" pitchFamily="34" charset="0"/>
                    <a:cs typeface="Segoe UI" pitchFamily="34" charset="0"/>
                  </a:rPr>
                </a:br>
                <a:r>
                  <a:rPr lang="en-US" sz="3200" dirty="0">
                    <a:gradFill>
                      <a:gsLst>
                        <a:gs pos="0">
                          <a:srgbClr val="FFFFFF"/>
                        </a:gs>
                        <a:gs pos="100000">
                          <a:srgbClr val="FFFFFF"/>
                        </a:gs>
                      </a:gsLst>
                      <a:lin ang="5400000" scaled="1"/>
                    </a:gradFill>
                    <a:ea typeface="Segoe UI" pitchFamily="34" charset="0"/>
                    <a:cs typeface="Segoe UI" pitchFamily="34" charset="0"/>
                  </a:rPr>
                  <a:t>Kafka</a:t>
                </a:r>
              </a:p>
            </p:txBody>
          </p:sp>
          <p:grpSp>
            <p:nvGrpSpPr>
              <p:cNvPr id="19" name="Group 18"/>
              <p:cNvGrpSpPr/>
              <p:nvPr/>
            </p:nvGrpSpPr>
            <p:grpSpPr>
              <a:xfrm>
                <a:off x="6309675" y="4868846"/>
                <a:ext cx="1572253" cy="669506"/>
                <a:chOff x="6401114" y="4959527"/>
                <a:chExt cx="1572253" cy="669506"/>
              </a:xfrm>
            </p:grpSpPr>
            <p:sp>
              <p:nvSpPr>
                <p:cNvPr id="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7284268" y="5121122"/>
                  <a:ext cx="689099"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Storage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adapters</a:t>
                  </a:r>
                </a:p>
              </p:txBody>
            </p:sp>
          </p:grpSp>
          <p:sp>
            <p:nvSpPr>
              <p:cNvPr id="20" name="TextBox 19"/>
              <p:cNvSpPr txBox="1"/>
              <p:nvPr/>
            </p:nvSpPr>
            <p:spPr>
              <a:xfrm>
                <a:off x="7087339" y="4167460"/>
                <a:ext cx="853632"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Stream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processing</a:t>
                </a:r>
              </a:p>
            </p:txBody>
          </p:sp>
          <p:grpSp>
            <p:nvGrpSpPr>
              <p:cNvPr id="21" name="Group 20"/>
              <p:cNvGrpSpPr/>
              <p:nvPr/>
            </p:nvGrpSpPr>
            <p:grpSpPr>
              <a:xfrm>
                <a:off x="2579112" y="3492574"/>
                <a:ext cx="1313573" cy="1183968"/>
                <a:chOff x="2579112" y="3492574"/>
                <a:chExt cx="1313573" cy="1183968"/>
              </a:xfrm>
            </p:grpSpPr>
            <p:sp>
              <p:nvSpPr>
                <p:cNvPr id="56" name="TextBox 55"/>
                <p:cNvSpPr txBox="1"/>
                <p:nvPr/>
              </p:nvSpPr>
              <p:spPr>
                <a:xfrm>
                  <a:off x="2640547" y="4288744"/>
                  <a:ext cx="1252138"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Cloud gateways</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(web APIs)</a:t>
                  </a:r>
                </a:p>
              </p:txBody>
            </p:sp>
            <p:sp>
              <p:nvSpPr>
                <p:cNvPr id="57"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2" name="Group 21"/>
              <p:cNvGrpSpPr/>
              <p:nvPr/>
            </p:nvGrpSpPr>
            <p:grpSpPr>
              <a:xfrm>
                <a:off x="2469238" y="5886421"/>
                <a:ext cx="1477898" cy="700913"/>
                <a:chOff x="2637890" y="5389538"/>
                <a:chExt cx="1477898" cy="700913"/>
              </a:xfrm>
            </p:grpSpPr>
            <p:sp>
              <p:nvSpPr>
                <p:cNvPr id="54" name="TextBox 53"/>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Field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gateways</a:t>
                  </a:r>
                </a:p>
              </p:txBody>
            </p:sp>
            <p:sp>
              <p:nvSpPr>
                <p:cNvPr id="55"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grpSp>
          <p:grpSp>
            <p:nvGrpSpPr>
              <p:cNvPr id="23" name="Group 22"/>
              <p:cNvGrpSpPr/>
              <p:nvPr/>
            </p:nvGrpSpPr>
            <p:grpSpPr>
              <a:xfrm>
                <a:off x="700924" y="2289942"/>
                <a:ext cx="976228" cy="989879"/>
                <a:chOff x="700924" y="2289942"/>
                <a:chExt cx="976228" cy="989879"/>
              </a:xfrm>
            </p:grpSpPr>
            <p:sp>
              <p:nvSpPr>
                <p:cNvPr id="5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00924" y="3085922"/>
                  <a:ext cx="976228" cy="193899"/>
                </a:xfrm>
                <a:prstGeom prst="rect">
                  <a:avLst/>
                </a:prstGeom>
                <a:noFill/>
              </p:spPr>
              <p:txBody>
                <a:bodyPr wrap="none" lIns="0" tIns="0" rIns="0" bIns="0" rtlCol="0">
                  <a:spAutoFit/>
                </a:bodyPr>
                <a:lstStyle/>
                <a:p>
                  <a:pPr algn="ctr">
                    <a:lnSpc>
                      <a:spcPct val="90000"/>
                    </a:lnSpc>
                    <a:spcAft>
                      <a:spcPts val="600"/>
                    </a:spcAft>
                  </a:pPr>
                  <a:r>
                    <a:rPr lang="en-US" sz="1400" dirty="0">
                      <a:gradFill>
                        <a:gsLst>
                          <a:gs pos="2917">
                            <a:srgbClr val="68217A"/>
                          </a:gs>
                          <a:gs pos="30000">
                            <a:srgbClr val="68217A"/>
                          </a:gs>
                        </a:gsLst>
                        <a:lin ang="5400000" scaled="0"/>
                      </a:gradFill>
                    </a:rPr>
                    <a:t>Applications</a:t>
                  </a:r>
                </a:p>
              </p:txBody>
            </p:sp>
          </p:grpSp>
          <p:sp>
            <p:nvSpPr>
              <p:cNvPr id="24" name="Rectangle 23"/>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Legacy </a:t>
                </a:r>
                <a:r>
                  <a:rPr lang="en-US" sz="1200" dirty="0" err="1">
                    <a:gradFill>
                      <a:gsLst>
                        <a:gs pos="2917">
                          <a:srgbClr val="68217A"/>
                        </a:gs>
                        <a:gs pos="30000">
                          <a:srgbClr val="68217A"/>
                        </a:gs>
                      </a:gsLst>
                      <a:lin ang="5400000" scaled="0"/>
                    </a:gradFill>
                    <a:ea typeface="MS PGothic" charset="0"/>
                    <a:cs typeface="MS PGothic" charset="0"/>
                  </a:rPr>
                  <a:t>IoT</a:t>
                </a:r>
                <a:r>
                  <a:rPr lang="en-US" sz="1200" dirty="0">
                    <a:gradFill>
                      <a:gsLst>
                        <a:gs pos="2917">
                          <a:srgbClr val="68217A"/>
                        </a:gs>
                        <a:gs pos="30000">
                          <a:srgbClr val="68217A"/>
                        </a:gs>
                      </a:gsLst>
                      <a:lin ang="5400000" scaled="0"/>
                    </a:gradFill>
                    <a:ea typeface="MS PGothic" charset="0"/>
                    <a:cs typeface="MS PGothic" charset="0"/>
                  </a:rPr>
                  <a:t> </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(custom protocols)</a:t>
                </a:r>
              </a:p>
            </p:txBody>
          </p:sp>
          <p:sp>
            <p:nvSpPr>
              <p:cNvPr id="25" name="Rectangle 24"/>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Devices</a:t>
                </a:r>
              </a:p>
            </p:txBody>
          </p:sp>
          <p:sp>
            <p:nvSpPr>
              <p:cNvPr id="26" name="Rectangle 25"/>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IP-capable devices</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(Windows/Linux)</a:t>
                </a:r>
              </a:p>
            </p:txBody>
          </p:sp>
          <p:sp>
            <p:nvSpPr>
              <p:cNvPr id="27" name="Rectangle 26"/>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Low-power devices (RTOS)</a:t>
                </a:r>
              </a:p>
            </p:txBody>
          </p:sp>
          <p:grpSp>
            <p:nvGrpSpPr>
              <p:cNvPr id="28" name="Group 27"/>
              <p:cNvGrpSpPr/>
              <p:nvPr/>
            </p:nvGrpSpPr>
            <p:grpSpPr>
              <a:xfrm>
                <a:off x="10453339" y="2115892"/>
                <a:ext cx="1650195" cy="3118711"/>
                <a:chOff x="10453339" y="1941221"/>
                <a:chExt cx="1650195" cy="3118711"/>
              </a:xfrm>
            </p:grpSpPr>
            <p:grpSp>
              <p:nvGrpSpPr>
                <p:cNvPr id="43" name="Group 42"/>
                <p:cNvGrpSpPr/>
                <p:nvPr/>
              </p:nvGrpSpPr>
              <p:grpSpPr>
                <a:xfrm>
                  <a:off x="10573470" y="3133356"/>
                  <a:ext cx="1381789" cy="931617"/>
                  <a:chOff x="10573470" y="3103906"/>
                  <a:chExt cx="1381789" cy="931617"/>
                </a:xfrm>
              </p:grpSpPr>
              <p:sp>
                <p:nvSpPr>
                  <p:cNvPr id="50"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endParaRPr lang="en-US" sz="1600" dirty="0">
                      <a:solidFill>
                        <a:srgbClr val="FFFFFF"/>
                      </a:solidFill>
                    </a:endParaRPr>
                  </a:p>
                </p:txBody>
              </p:sp>
              <p:sp>
                <p:nvSpPr>
                  <p:cNvPr id="51" name="TextBox 50"/>
                  <p:cNvSpPr txBox="1"/>
                  <p:nvPr/>
                </p:nvSpPr>
                <p:spPr>
                  <a:xfrm>
                    <a:off x="10573470" y="3841624"/>
                    <a:ext cx="1381789"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Search and query</a:t>
                    </a:r>
                  </a:p>
                </p:txBody>
              </p:sp>
            </p:grpSp>
            <p:grpSp>
              <p:nvGrpSpPr>
                <p:cNvPr id="44" name="Group 43"/>
                <p:cNvGrpSpPr/>
                <p:nvPr/>
              </p:nvGrpSpPr>
              <p:grpSpPr>
                <a:xfrm>
                  <a:off x="10453339" y="4144657"/>
                  <a:ext cx="1650195" cy="915275"/>
                  <a:chOff x="10453339" y="4144657"/>
                  <a:chExt cx="1650195" cy="915275"/>
                </a:xfrm>
              </p:grpSpPr>
              <p:sp>
                <p:nvSpPr>
                  <p:cNvPr id="48" name="Freeform 32"/>
                  <p:cNvSpPr>
                    <a:spLocks noEditPoints="1"/>
                  </p:cNvSpPr>
                  <p:nvPr/>
                </p:nvSpPr>
                <p:spPr bwMode="auto">
                  <a:xfrm>
                    <a:off x="10912547" y="4144657"/>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TextBox 48"/>
                  <p:cNvSpPr txBox="1"/>
                  <p:nvPr/>
                </p:nvSpPr>
                <p:spPr>
                  <a:xfrm>
                    <a:off x="10453339" y="4866033"/>
                    <a:ext cx="1650195"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Data analytics (Excel)</a:t>
                    </a:r>
                  </a:p>
                </p:txBody>
              </p:sp>
            </p:grpSp>
            <p:grpSp>
              <p:nvGrpSpPr>
                <p:cNvPr id="45" name="Group 44"/>
                <p:cNvGrpSpPr/>
                <p:nvPr/>
              </p:nvGrpSpPr>
              <p:grpSpPr>
                <a:xfrm>
                  <a:off x="10577839" y="1941221"/>
                  <a:ext cx="1339021" cy="1047961"/>
                  <a:chOff x="10577839" y="1941221"/>
                  <a:chExt cx="1339021" cy="1047961"/>
                </a:xfrm>
              </p:grpSpPr>
              <p:sp>
                <p:nvSpPr>
                  <p:cNvPr id="46"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TextBox 46"/>
                  <p:cNvSpPr txBox="1"/>
                  <p:nvPr/>
                </p:nvSpPr>
                <p:spPr>
                  <a:xfrm>
                    <a:off x="10577839" y="2601384"/>
                    <a:ext cx="1339021"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Web/thick client </a:t>
                    </a:r>
                    <a:br>
                      <a:rPr lang="en-US" dirty="0">
                        <a:gradFill>
                          <a:gsLst>
                            <a:gs pos="2917">
                              <a:srgbClr val="68217A"/>
                            </a:gs>
                            <a:gs pos="30000">
                              <a:srgbClr val="68217A"/>
                            </a:gs>
                          </a:gsLst>
                          <a:lin ang="5400000" scaled="0"/>
                        </a:gradFill>
                      </a:rPr>
                    </a:br>
                    <a:r>
                      <a:rPr lang="en-US" dirty="0">
                        <a:gradFill>
                          <a:gsLst>
                            <a:gs pos="2917">
                              <a:srgbClr val="68217A"/>
                            </a:gs>
                            <a:gs pos="30000">
                              <a:srgbClr val="68217A"/>
                            </a:gs>
                          </a:gsLst>
                          <a:lin ang="5400000" scaled="0"/>
                        </a:gradFill>
                      </a:rPr>
                      <a:t>dashboards</a:t>
                    </a:r>
                  </a:p>
                </p:txBody>
              </p:sp>
            </p:grpSp>
          </p:grpSp>
          <p:sp>
            <p:nvSpPr>
              <p:cNvPr id="29"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30" name="Group 29"/>
              <p:cNvGrpSpPr/>
              <p:nvPr/>
            </p:nvGrpSpPr>
            <p:grpSpPr>
              <a:xfrm>
                <a:off x="8138456" y="2974492"/>
                <a:ext cx="1188720" cy="2651745"/>
                <a:chOff x="8138456" y="2948621"/>
                <a:chExt cx="1188720" cy="2651745"/>
              </a:xfrm>
            </p:grpSpPr>
            <p:sp>
              <p:nvSpPr>
                <p:cNvPr id="39" name="Right Arrow 38"/>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fontAlgn="base">
                    <a:lnSpc>
                      <a:spcPct val="90000"/>
                    </a:lnSpc>
                    <a:spcBef>
                      <a:spcPct val="0"/>
                    </a:spcBef>
                    <a:spcAft>
                      <a:spcPct val="0"/>
                    </a:spcAft>
                  </a:pPr>
                  <a:r>
                    <a:rPr lang="en-US" sz="1200" dirty="0">
                      <a:gradFill>
                        <a:gsLst>
                          <a:gs pos="0">
                            <a:srgbClr val="FFFFFF"/>
                          </a:gs>
                          <a:gs pos="100000">
                            <a:srgbClr val="FFFFFF"/>
                          </a:gs>
                        </a:gsLst>
                        <a:lin ang="5400000" scaled="1"/>
                      </a:gradFill>
                      <a:ea typeface="Segoe UI" pitchFamily="34" charset="0"/>
                      <a:cs typeface="Segoe UI" pitchFamily="34" charset="0"/>
                    </a:rPr>
                    <a:t>Service Bus</a:t>
                  </a:r>
                </a:p>
              </p:txBody>
            </p:sp>
            <p:sp>
              <p:nvSpPr>
                <p:cNvPr id="40" name="Right Arrow 39"/>
                <p:cNvSpPr/>
                <p:nvPr/>
              </p:nvSpPr>
              <p:spPr bwMode="auto">
                <a:xfrm>
                  <a:off x="8138456" y="361917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Databases</a:t>
                  </a:r>
                </a:p>
              </p:txBody>
            </p:sp>
            <p:sp>
              <p:nvSpPr>
                <p:cNvPr id="41" name="Right Arrow 40"/>
                <p:cNvSpPr/>
                <p:nvPr/>
              </p:nvSpPr>
              <p:spPr bwMode="auto">
                <a:xfrm>
                  <a:off x="8138456" y="428973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Storage</a:t>
                  </a:r>
                </a:p>
              </p:txBody>
            </p:sp>
            <p:sp>
              <p:nvSpPr>
                <p:cNvPr id="42" name="Right Arrow 41"/>
                <p:cNvSpPr/>
                <p:nvPr/>
              </p:nvSpPr>
              <p:spPr bwMode="auto">
                <a:xfrm>
                  <a:off x="8138456" y="496028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Big Data</a:t>
                  </a:r>
                </a:p>
              </p:txBody>
            </p:sp>
          </p:grpSp>
          <p:cxnSp>
            <p:nvCxnSpPr>
              <p:cNvPr id="31" name="Straight Arrow Connector 30"/>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871838" y="4616807"/>
                <a:ext cx="411480" cy="27432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 name="Oval 5"/>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1600" dirty="0">
                <a:gradFill>
                  <a:gsLst>
                    <a:gs pos="0">
                      <a:srgbClr val="FFFFFF"/>
                    </a:gs>
                    <a:gs pos="100000">
                      <a:srgbClr val="FFFFFF"/>
                    </a:gs>
                  </a:gsLst>
                  <a:lin ang="5400000" scaled="1"/>
                </a:gradFill>
                <a:ea typeface="Segoe UI" pitchFamily="34" charset="0"/>
                <a:cs typeface="Segoe UI" pitchFamily="34" charset="0"/>
              </a:endParaRPr>
            </a:p>
            <a:p>
              <a:pPr algn="ctr" defTabSz="932395" fontAlgn="base">
                <a:lnSpc>
                  <a:spcPct val="90000"/>
                </a:lnSpc>
                <a:spcBef>
                  <a:spcPct val="0"/>
                </a:spcBef>
                <a:spcAft>
                  <a:spcPct val="0"/>
                </a:spcAft>
              </a:pPr>
              <a:r>
                <a:rPr lang="en-US" sz="2000" dirty="0">
                  <a:gradFill>
                    <a:gsLst>
                      <a:gs pos="0">
                        <a:srgbClr val="FFFFFF"/>
                      </a:gs>
                      <a:gs pos="100000">
                        <a:srgbClr val="FFFFFF"/>
                      </a:gs>
                    </a:gsLst>
                    <a:lin ang="5400000" scaled="1"/>
                  </a:gradFill>
                  <a:ea typeface="Segoe UI" pitchFamily="34" charset="0"/>
                  <a:cs typeface="Segoe UI" pitchFamily="34" charset="0"/>
                </a:rPr>
                <a:t>Storm or</a:t>
              </a:r>
            </a:p>
            <a:p>
              <a:pPr algn="ctr" defTabSz="932395" fontAlgn="base">
                <a:lnSpc>
                  <a:spcPct val="90000"/>
                </a:lnSpc>
                <a:spcBef>
                  <a:spcPct val="0"/>
                </a:spcBef>
                <a:spcAft>
                  <a:spcPct val="0"/>
                </a:spcAft>
              </a:pPr>
              <a:r>
                <a:rPr lang="en-US" sz="2000" dirty="0">
                  <a:gradFill>
                    <a:gsLst>
                      <a:gs pos="0">
                        <a:srgbClr val="FFFFFF"/>
                      </a:gs>
                      <a:gs pos="100000">
                        <a:srgbClr val="FFFFFF"/>
                      </a:gs>
                    </a:gsLst>
                    <a:lin ang="5400000" scaled="1"/>
                  </a:gradFill>
                  <a:ea typeface="Segoe UI" pitchFamily="34" charset="0"/>
                  <a:cs typeface="Segoe UI" pitchFamily="34" charset="0"/>
                </a:rPr>
                <a:t>Spark</a:t>
              </a:r>
            </a:p>
            <a:p>
              <a:pPr algn="ctr" defTabSz="932395" fontAlgn="base">
                <a:lnSpc>
                  <a:spcPct val="90000"/>
                </a:lnSpc>
                <a:spcBef>
                  <a:spcPct val="0"/>
                </a:spcBef>
                <a:spcAft>
                  <a:spcPct val="0"/>
                </a:spcAft>
              </a:pPr>
              <a:r>
                <a:rPr lang="en-US" sz="2000" dirty="0">
                  <a:gradFill>
                    <a:gsLst>
                      <a:gs pos="0">
                        <a:srgbClr val="FFFFFF"/>
                      </a:gs>
                      <a:gs pos="100000">
                        <a:srgbClr val="FFFFFF"/>
                      </a:gs>
                    </a:gsLst>
                    <a:lin ang="5400000" scaled="1"/>
                  </a:gradFill>
                  <a:ea typeface="Segoe UI" pitchFamily="34" charset="0"/>
                  <a:cs typeface="Segoe UI" pitchFamily="34" charset="0"/>
                </a:rPr>
                <a:t>Cluster</a:t>
              </a:r>
            </a:p>
          </p:txBody>
        </p:sp>
        <p:sp>
          <p:nvSpPr>
            <p:cNvPr id="8"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424432" y="6232875"/>
              <a:ext cx="1739066"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Devices to take action</a:t>
              </a:r>
            </a:p>
          </p:txBody>
        </p:sp>
      </p:grpSp>
    </p:spTree>
    <p:extLst>
      <p:ext uri="{BB962C8B-B14F-4D97-AF65-F5344CB8AC3E}">
        <p14:creationId xmlns:p14="http://schemas.microsoft.com/office/powerpoint/2010/main" val="7467165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Canonical Event-Driven Scenario</a:t>
            </a:r>
          </a:p>
        </p:txBody>
      </p:sp>
      <p:grpSp>
        <p:nvGrpSpPr>
          <p:cNvPr id="4" name="Group 3"/>
          <p:cNvGrpSpPr/>
          <p:nvPr/>
        </p:nvGrpSpPr>
        <p:grpSpPr>
          <a:xfrm>
            <a:off x="274639" y="1212850"/>
            <a:ext cx="11888787" cy="5484813"/>
            <a:chOff x="274638" y="1212850"/>
            <a:chExt cx="11888787" cy="5484813"/>
          </a:xfrm>
        </p:grpSpPr>
        <p:grpSp>
          <p:nvGrpSpPr>
            <p:cNvPr id="5" name="Group 4"/>
            <p:cNvGrpSpPr/>
            <p:nvPr/>
          </p:nvGrpSpPr>
          <p:grpSpPr>
            <a:xfrm>
              <a:off x="274638" y="1212850"/>
              <a:ext cx="11888787" cy="5484813"/>
              <a:chOff x="274638" y="1212850"/>
              <a:chExt cx="11888787" cy="5484813"/>
            </a:xfrm>
          </p:grpSpPr>
          <p:sp>
            <p:nvSpPr>
              <p:cNvPr id="10" name="Rectangle 9"/>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1" name="Rectangle 10"/>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2" name="Rectangle 11"/>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3" name="Rectangle 12"/>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4" name="Rectangle 13"/>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15" name="Rectangle 14"/>
              <p:cNvSpPr/>
              <p:nvPr/>
            </p:nvSpPr>
            <p:spPr bwMode="auto">
              <a:xfrm>
                <a:off x="10334625" y="1877175"/>
                <a:ext cx="1828800" cy="4820488"/>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16" name="Group 15"/>
              <p:cNvGrpSpPr/>
              <p:nvPr/>
            </p:nvGrpSpPr>
            <p:grpSpPr>
              <a:xfrm>
                <a:off x="2469239" y="2130426"/>
                <a:ext cx="7499584" cy="4379612"/>
                <a:chOff x="2469239" y="2130426"/>
                <a:chExt cx="7499584" cy="4379612"/>
              </a:xfrm>
            </p:grpSpPr>
            <p:sp>
              <p:nvSpPr>
                <p:cNvPr id="73" name="Oval 72"/>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4"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7" name="Group 16"/>
              <p:cNvGrpSpPr/>
              <p:nvPr/>
            </p:nvGrpSpPr>
            <p:grpSpPr>
              <a:xfrm>
                <a:off x="274638" y="1212850"/>
                <a:ext cx="11888787" cy="731520"/>
                <a:chOff x="274638" y="1212850"/>
                <a:chExt cx="11888787" cy="731520"/>
              </a:xfrm>
            </p:grpSpPr>
            <p:sp>
              <p:nvSpPr>
                <p:cNvPr id="62" name="Rectangle 61"/>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Ingestion (broker)</a:t>
                  </a:r>
                </a:p>
              </p:txBody>
            </p:sp>
            <p:sp>
              <p:nvSpPr>
                <p:cNvPr id="63" name="Right Arrow 62"/>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4" name="Rectangle 63"/>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65" name="Right Arrow 64"/>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6" name="Rectangle 65"/>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67" name="Right Arrow 66"/>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68" name="Rectangle 67"/>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69" name="Rectangle 68"/>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70" name="Rectangle 69"/>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71" name="Left-Right Arrow 70"/>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2" name="Left-Right Arrow 71"/>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grpSp>
            <p:nvGrpSpPr>
              <p:cNvPr id="18" name="Group 17"/>
              <p:cNvGrpSpPr/>
              <p:nvPr/>
            </p:nvGrpSpPr>
            <p:grpSpPr>
              <a:xfrm>
                <a:off x="4484412" y="3591612"/>
                <a:ext cx="1492819" cy="1537300"/>
                <a:chOff x="4484412" y="3591612"/>
                <a:chExt cx="1492819" cy="1537300"/>
              </a:xfrm>
            </p:grpSpPr>
            <p:sp>
              <p:nvSpPr>
                <p:cNvPr id="60" name="Oval 59"/>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Event Hubs</a:t>
                  </a:r>
                </a:p>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&amp; IoT Hub</a:t>
                  </a:r>
                </a:p>
              </p:txBody>
            </p:sp>
            <p:sp>
              <p:nvSpPr>
                <p:cNvPr id="61" name="Freeform 5"/>
                <p:cNvSpPr>
                  <a:spLocks noEditPoints="1"/>
                </p:cNvSpPr>
                <p:nvPr/>
              </p:nvSpPr>
              <p:spPr bwMode="auto">
                <a:xfrm>
                  <a:off x="4817320" y="4504589"/>
                  <a:ext cx="368658" cy="431991"/>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9" name="Group 18"/>
              <p:cNvGrpSpPr/>
              <p:nvPr/>
            </p:nvGrpSpPr>
            <p:grpSpPr>
              <a:xfrm>
                <a:off x="6309675" y="4868846"/>
                <a:ext cx="1572253" cy="669506"/>
                <a:chOff x="6401114" y="4959527"/>
                <a:chExt cx="1572253" cy="669506"/>
              </a:xfrm>
            </p:grpSpPr>
            <p:sp>
              <p:nvSpPr>
                <p:cNvPr id="58" name="Freeform 87"/>
                <p:cNvSpPr>
                  <a:spLocks noChangeAspect="1" noEditPoints="1"/>
                </p:cNvSpPr>
                <p:nvPr/>
              </p:nvSpPr>
              <p:spPr bwMode="black">
                <a:xfrm flipH="1">
                  <a:off x="6401114" y="4959527"/>
                  <a:ext cx="822960" cy="66950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TextBox 58"/>
                <p:cNvSpPr txBox="1"/>
                <p:nvPr/>
              </p:nvSpPr>
              <p:spPr>
                <a:xfrm>
                  <a:off x="7284268" y="5121122"/>
                  <a:ext cx="689099"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Storage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adapters</a:t>
                  </a:r>
                </a:p>
              </p:txBody>
            </p:sp>
          </p:grpSp>
          <p:sp>
            <p:nvSpPr>
              <p:cNvPr id="20" name="TextBox 19"/>
              <p:cNvSpPr txBox="1"/>
              <p:nvPr/>
            </p:nvSpPr>
            <p:spPr>
              <a:xfrm>
                <a:off x="7087339" y="4235194"/>
                <a:ext cx="853632"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Stream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processing</a:t>
                </a:r>
              </a:p>
            </p:txBody>
          </p:sp>
          <p:grpSp>
            <p:nvGrpSpPr>
              <p:cNvPr id="21" name="Group 20"/>
              <p:cNvGrpSpPr/>
              <p:nvPr/>
            </p:nvGrpSpPr>
            <p:grpSpPr>
              <a:xfrm>
                <a:off x="2579112" y="3492574"/>
                <a:ext cx="1313573" cy="1183968"/>
                <a:chOff x="2579112" y="3492574"/>
                <a:chExt cx="1313573" cy="1183968"/>
              </a:xfrm>
            </p:grpSpPr>
            <p:sp>
              <p:nvSpPr>
                <p:cNvPr id="56" name="TextBox 55"/>
                <p:cNvSpPr txBox="1"/>
                <p:nvPr/>
              </p:nvSpPr>
              <p:spPr>
                <a:xfrm>
                  <a:off x="2640547" y="4288744"/>
                  <a:ext cx="1252138"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Cloud gateways</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(web APIs)</a:t>
                  </a:r>
                </a:p>
              </p:txBody>
            </p:sp>
            <p:sp>
              <p:nvSpPr>
                <p:cNvPr id="57"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2" name="Group 21"/>
              <p:cNvGrpSpPr/>
              <p:nvPr/>
            </p:nvGrpSpPr>
            <p:grpSpPr>
              <a:xfrm>
                <a:off x="2469238" y="5886421"/>
                <a:ext cx="1477898" cy="700913"/>
                <a:chOff x="2637890" y="5389538"/>
                <a:chExt cx="1477898" cy="700913"/>
              </a:xfrm>
            </p:grpSpPr>
            <p:sp>
              <p:nvSpPr>
                <p:cNvPr id="54" name="TextBox 53"/>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Field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gateways</a:t>
                  </a:r>
                </a:p>
              </p:txBody>
            </p:sp>
            <p:sp>
              <p:nvSpPr>
                <p:cNvPr id="55"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grpSp>
          <p:grpSp>
            <p:nvGrpSpPr>
              <p:cNvPr id="23" name="Group 22"/>
              <p:cNvGrpSpPr/>
              <p:nvPr/>
            </p:nvGrpSpPr>
            <p:grpSpPr>
              <a:xfrm>
                <a:off x="700924" y="2289942"/>
                <a:ext cx="976228" cy="989879"/>
                <a:chOff x="700924" y="2289942"/>
                <a:chExt cx="976228" cy="989879"/>
              </a:xfrm>
            </p:grpSpPr>
            <p:sp>
              <p:nvSpPr>
                <p:cNvPr id="52"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TextBox 52"/>
                <p:cNvSpPr txBox="1"/>
                <p:nvPr/>
              </p:nvSpPr>
              <p:spPr>
                <a:xfrm>
                  <a:off x="700924" y="3085922"/>
                  <a:ext cx="976228" cy="193899"/>
                </a:xfrm>
                <a:prstGeom prst="rect">
                  <a:avLst/>
                </a:prstGeom>
                <a:noFill/>
              </p:spPr>
              <p:txBody>
                <a:bodyPr wrap="none" lIns="0" tIns="0" rIns="0" bIns="0" rtlCol="0">
                  <a:spAutoFit/>
                </a:bodyPr>
                <a:lstStyle/>
                <a:p>
                  <a:pPr algn="ctr">
                    <a:lnSpc>
                      <a:spcPct val="90000"/>
                    </a:lnSpc>
                    <a:spcAft>
                      <a:spcPts val="600"/>
                    </a:spcAft>
                  </a:pPr>
                  <a:r>
                    <a:rPr lang="en-US" sz="1400" dirty="0">
                      <a:gradFill>
                        <a:gsLst>
                          <a:gs pos="2917">
                            <a:srgbClr val="68217A"/>
                          </a:gs>
                          <a:gs pos="30000">
                            <a:srgbClr val="68217A"/>
                          </a:gs>
                        </a:gsLst>
                        <a:lin ang="5400000" scaled="0"/>
                      </a:gradFill>
                    </a:rPr>
                    <a:t>Applications</a:t>
                  </a:r>
                </a:p>
              </p:txBody>
            </p:sp>
          </p:grpSp>
          <p:sp>
            <p:nvSpPr>
              <p:cNvPr id="24" name="Rectangle 23"/>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Legacy </a:t>
                </a:r>
                <a:r>
                  <a:rPr lang="en-US" sz="1200" dirty="0" err="1">
                    <a:gradFill>
                      <a:gsLst>
                        <a:gs pos="2917">
                          <a:srgbClr val="68217A"/>
                        </a:gs>
                        <a:gs pos="30000">
                          <a:srgbClr val="68217A"/>
                        </a:gs>
                      </a:gsLst>
                      <a:lin ang="5400000" scaled="0"/>
                    </a:gradFill>
                    <a:ea typeface="MS PGothic" charset="0"/>
                    <a:cs typeface="MS PGothic" charset="0"/>
                  </a:rPr>
                  <a:t>IoT</a:t>
                </a:r>
                <a:r>
                  <a:rPr lang="en-US" sz="1200" dirty="0">
                    <a:gradFill>
                      <a:gsLst>
                        <a:gs pos="2917">
                          <a:srgbClr val="68217A"/>
                        </a:gs>
                        <a:gs pos="30000">
                          <a:srgbClr val="68217A"/>
                        </a:gs>
                      </a:gsLst>
                      <a:lin ang="5400000" scaled="0"/>
                    </a:gradFill>
                    <a:ea typeface="MS PGothic" charset="0"/>
                    <a:cs typeface="MS PGothic" charset="0"/>
                  </a:rPr>
                  <a:t> </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(custom protocols)</a:t>
                </a:r>
              </a:p>
            </p:txBody>
          </p:sp>
          <p:sp>
            <p:nvSpPr>
              <p:cNvPr id="25" name="Rectangle 24"/>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Devices</a:t>
                </a:r>
              </a:p>
            </p:txBody>
          </p:sp>
          <p:sp>
            <p:nvSpPr>
              <p:cNvPr id="26" name="Rectangle 25"/>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IP-capable devices</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(Windows/Linux)</a:t>
                </a:r>
              </a:p>
            </p:txBody>
          </p:sp>
          <p:sp>
            <p:nvSpPr>
              <p:cNvPr id="27" name="Rectangle 26"/>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Low-power devices (RTOS)</a:t>
                </a:r>
              </a:p>
            </p:txBody>
          </p:sp>
          <p:grpSp>
            <p:nvGrpSpPr>
              <p:cNvPr id="28" name="Group 27"/>
              <p:cNvGrpSpPr/>
              <p:nvPr/>
            </p:nvGrpSpPr>
            <p:grpSpPr>
              <a:xfrm>
                <a:off x="10742805" y="2115892"/>
                <a:ext cx="1029193" cy="3096133"/>
                <a:chOff x="10742805" y="1941221"/>
                <a:chExt cx="1029193" cy="3096133"/>
              </a:xfrm>
            </p:grpSpPr>
            <p:grpSp>
              <p:nvGrpSpPr>
                <p:cNvPr id="43" name="Group 42"/>
                <p:cNvGrpSpPr/>
                <p:nvPr/>
              </p:nvGrpSpPr>
              <p:grpSpPr>
                <a:xfrm>
                  <a:off x="10742805" y="2997888"/>
                  <a:ext cx="1029193" cy="931617"/>
                  <a:chOff x="10742805" y="2968438"/>
                  <a:chExt cx="1029193" cy="931617"/>
                </a:xfrm>
              </p:grpSpPr>
              <p:sp>
                <p:nvSpPr>
                  <p:cNvPr id="50" name="Freeform 8"/>
                  <p:cNvSpPr>
                    <a:spLocks noChangeAspect="1" noEditPoints="1"/>
                  </p:cNvSpPr>
                  <p:nvPr/>
                </p:nvSpPr>
                <p:spPr bwMode="black">
                  <a:xfrm>
                    <a:off x="10912547" y="2968438"/>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endParaRPr lang="en-US" sz="1600" dirty="0">
                      <a:solidFill>
                        <a:srgbClr val="FFFFFF"/>
                      </a:solidFill>
                    </a:endParaRPr>
                  </a:p>
                </p:txBody>
              </p:sp>
              <p:sp>
                <p:nvSpPr>
                  <p:cNvPr id="51" name="TextBox 50"/>
                  <p:cNvSpPr txBox="1"/>
                  <p:nvPr/>
                </p:nvSpPr>
                <p:spPr>
                  <a:xfrm>
                    <a:off x="10742805" y="3706156"/>
                    <a:ext cx="1029193"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Azure Search</a:t>
                    </a:r>
                  </a:p>
                </p:txBody>
              </p:sp>
            </p:grpSp>
            <p:grpSp>
              <p:nvGrpSpPr>
                <p:cNvPr id="44" name="Group 43"/>
                <p:cNvGrpSpPr/>
                <p:nvPr/>
              </p:nvGrpSpPr>
              <p:grpSpPr>
                <a:xfrm>
                  <a:off x="10912547" y="4122079"/>
                  <a:ext cx="731779" cy="915275"/>
                  <a:chOff x="10912547" y="4122079"/>
                  <a:chExt cx="731779" cy="915275"/>
                </a:xfrm>
              </p:grpSpPr>
              <p:sp>
                <p:nvSpPr>
                  <p:cNvPr id="48" name="Freeform 32"/>
                  <p:cNvSpPr>
                    <a:spLocks noEditPoints="1"/>
                  </p:cNvSpPr>
                  <p:nvPr/>
                </p:nvSpPr>
                <p:spPr bwMode="auto">
                  <a:xfrm>
                    <a:off x="10912547" y="4122079"/>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TextBox 48"/>
                  <p:cNvSpPr txBox="1"/>
                  <p:nvPr/>
                </p:nvSpPr>
                <p:spPr>
                  <a:xfrm>
                    <a:off x="11074230" y="4843455"/>
                    <a:ext cx="392928"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Excel</a:t>
                    </a:r>
                  </a:p>
                </p:txBody>
              </p:sp>
            </p:grpSp>
            <p:grpSp>
              <p:nvGrpSpPr>
                <p:cNvPr id="45" name="Group 44"/>
                <p:cNvGrpSpPr/>
                <p:nvPr/>
              </p:nvGrpSpPr>
              <p:grpSpPr>
                <a:xfrm>
                  <a:off x="10789361" y="1941221"/>
                  <a:ext cx="915976" cy="854062"/>
                  <a:chOff x="10789361" y="1941221"/>
                  <a:chExt cx="915976" cy="854062"/>
                </a:xfrm>
              </p:grpSpPr>
              <p:sp>
                <p:nvSpPr>
                  <p:cNvPr id="46"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TextBox 46"/>
                  <p:cNvSpPr txBox="1"/>
                  <p:nvPr/>
                </p:nvSpPr>
                <p:spPr>
                  <a:xfrm>
                    <a:off x="10860064" y="2601384"/>
                    <a:ext cx="686535"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Power BI</a:t>
                    </a:r>
                  </a:p>
                </p:txBody>
              </p:sp>
            </p:grpSp>
          </p:grpSp>
          <p:sp>
            <p:nvSpPr>
              <p:cNvPr id="29"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30" name="Group 29"/>
              <p:cNvGrpSpPr/>
              <p:nvPr/>
            </p:nvGrpSpPr>
            <p:grpSpPr>
              <a:xfrm>
                <a:off x="8138456" y="2974492"/>
                <a:ext cx="1188720" cy="2651745"/>
                <a:chOff x="8138456" y="2948621"/>
                <a:chExt cx="1188720" cy="2651745"/>
              </a:xfrm>
            </p:grpSpPr>
            <p:sp>
              <p:nvSpPr>
                <p:cNvPr id="39" name="Right Arrow 38"/>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fontAlgn="base">
                    <a:lnSpc>
                      <a:spcPct val="90000"/>
                    </a:lnSpc>
                    <a:spcBef>
                      <a:spcPct val="0"/>
                    </a:spcBef>
                    <a:spcAft>
                      <a:spcPct val="0"/>
                    </a:spcAft>
                  </a:pPr>
                  <a:r>
                    <a:rPr lang="en-US" sz="1200" dirty="0">
                      <a:gradFill>
                        <a:gsLst>
                          <a:gs pos="0">
                            <a:srgbClr val="FFFFFF"/>
                          </a:gs>
                          <a:gs pos="100000">
                            <a:srgbClr val="FFFFFF"/>
                          </a:gs>
                        </a:gsLst>
                        <a:lin ang="5400000" scaled="1"/>
                      </a:gradFill>
                      <a:ea typeface="Segoe UI" pitchFamily="34" charset="0"/>
                      <a:cs typeface="Segoe UI" pitchFamily="34" charset="0"/>
                    </a:rPr>
                    <a:t>Service Bus</a:t>
                  </a:r>
                </a:p>
              </p:txBody>
            </p:sp>
            <p:sp>
              <p:nvSpPr>
                <p:cNvPr id="40" name="Right Arrow 39"/>
                <p:cNvSpPr/>
                <p:nvPr/>
              </p:nvSpPr>
              <p:spPr bwMode="auto">
                <a:xfrm>
                  <a:off x="8138456" y="361917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Azure DBs</a:t>
                  </a:r>
                </a:p>
              </p:txBody>
            </p:sp>
            <p:sp>
              <p:nvSpPr>
                <p:cNvPr id="41" name="Right Arrow 40"/>
                <p:cNvSpPr/>
                <p:nvPr/>
              </p:nvSpPr>
              <p:spPr bwMode="auto">
                <a:xfrm>
                  <a:off x="8138456" y="428973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Azure storage</a:t>
                  </a:r>
                </a:p>
              </p:txBody>
            </p:sp>
            <p:sp>
              <p:nvSpPr>
                <p:cNvPr id="42" name="Right Arrow 41"/>
                <p:cNvSpPr/>
                <p:nvPr/>
              </p:nvSpPr>
              <p:spPr bwMode="auto">
                <a:xfrm>
                  <a:off x="8138456" y="4960286"/>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err="1">
                      <a:gradFill>
                        <a:gsLst>
                          <a:gs pos="0">
                            <a:srgbClr val="FFFFFF"/>
                          </a:gs>
                          <a:gs pos="100000">
                            <a:srgbClr val="FFFFFF"/>
                          </a:gs>
                        </a:gsLst>
                        <a:lin ang="5400000" scaled="1"/>
                      </a:gradFill>
                      <a:ea typeface="Segoe UI" pitchFamily="34" charset="0"/>
                      <a:cs typeface="Segoe UI" pitchFamily="34" charset="0"/>
                    </a:rPr>
                    <a:t>HDInsight</a:t>
                  </a:r>
                  <a:endParaRPr lang="en-US" sz="1200" dirty="0">
                    <a:gradFill>
                      <a:gsLst>
                        <a:gs pos="0">
                          <a:srgbClr val="FFFFFF"/>
                        </a:gs>
                        <a:gs pos="100000">
                          <a:srgbClr val="FFFFFF"/>
                        </a:gs>
                      </a:gsLst>
                      <a:lin ang="5400000" scaled="1"/>
                    </a:gradFill>
                    <a:ea typeface="Segoe UI" pitchFamily="34" charset="0"/>
                    <a:cs typeface="Segoe UI" pitchFamily="34" charset="0"/>
                  </a:endParaRPr>
                </a:p>
              </p:txBody>
            </p:sp>
          </p:grpSp>
          <p:cxnSp>
            <p:nvCxnSpPr>
              <p:cNvPr id="31" name="Straight Arrow Connector 30"/>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871838" y="4616807"/>
                <a:ext cx="411480" cy="27432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 name="Oval 5"/>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sz="1600" dirty="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7" name="Picture 6"/>
            <p:cNvPicPr/>
            <p:nvPr/>
          </p:nvPicPr>
          <p:blipFill rotWithShape="1">
            <a:blip r:embed="rId3"/>
            <a:srcRect r="74054"/>
            <a:stretch/>
          </p:blipFill>
          <p:spPr>
            <a:xfrm>
              <a:off x="6879831" y="3278830"/>
              <a:ext cx="642553" cy="743391"/>
            </a:xfrm>
            <a:prstGeom prst="rect">
              <a:avLst/>
            </a:prstGeom>
            <a:solidFill>
              <a:srgbClr val="FF0000"/>
            </a:solidFill>
          </p:spPr>
        </p:pic>
        <p:sp>
          <p:nvSpPr>
            <p:cNvPr id="8"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extBox 8"/>
            <p:cNvSpPr txBox="1"/>
            <p:nvPr/>
          </p:nvSpPr>
          <p:spPr>
            <a:xfrm>
              <a:off x="10424432" y="6266742"/>
              <a:ext cx="1675139"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Xamarin Applications</a:t>
              </a:r>
            </a:p>
          </p:txBody>
        </p:sp>
      </p:grpSp>
      <p:pic>
        <p:nvPicPr>
          <p:cNvPr id="2" name="Picture 1"/>
          <p:cNvPicPr>
            <a:picLocks noChangeAspect="1"/>
          </p:cNvPicPr>
          <p:nvPr/>
        </p:nvPicPr>
        <p:blipFill>
          <a:blip r:embed="rId4"/>
          <a:stretch>
            <a:fillRect/>
          </a:stretch>
        </p:blipFill>
        <p:spPr>
          <a:xfrm>
            <a:off x="5301470" y="4519934"/>
            <a:ext cx="392438" cy="392000"/>
          </a:xfrm>
          <a:prstGeom prst="rect">
            <a:avLst/>
          </a:prstGeom>
        </p:spPr>
      </p:pic>
      <p:sp>
        <p:nvSpPr>
          <p:cNvPr id="77" name="TextBox 76"/>
          <p:cNvSpPr txBox="1"/>
          <p:nvPr/>
        </p:nvSpPr>
        <p:spPr>
          <a:xfrm>
            <a:off x="4920863" y="5177013"/>
            <a:ext cx="1157368" cy="193899"/>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Data Ingestion</a:t>
            </a:r>
          </a:p>
        </p:txBody>
      </p:sp>
    </p:spTree>
    <p:extLst>
      <p:ext uri="{BB962C8B-B14F-4D97-AF65-F5344CB8AC3E}">
        <p14:creationId xmlns:p14="http://schemas.microsoft.com/office/powerpoint/2010/main" val="7970568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on Event Hub</a:t>
            </a:r>
          </a:p>
        </p:txBody>
      </p:sp>
    </p:spTree>
    <p:extLst>
      <p:ext uri="{BB962C8B-B14F-4D97-AF65-F5344CB8AC3E}">
        <p14:creationId xmlns:p14="http://schemas.microsoft.com/office/powerpoint/2010/main" val="16730697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655840" cy="6127126"/>
          </a:xfrm>
        </p:spPr>
        <p:txBody>
          <a:bodyPr anchor="ctr"/>
          <a:lstStyle/>
          <a:p>
            <a:r>
              <a:rPr lang="en-US" dirty="0"/>
              <a:t>Hyper Scale. </a:t>
            </a:r>
            <a:br>
              <a:rPr lang="en-US" dirty="0"/>
            </a:br>
            <a:br>
              <a:rPr lang="en-US" dirty="0"/>
            </a:br>
            <a:r>
              <a:rPr lang="en-US" dirty="0"/>
              <a:t>A Million Clients. </a:t>
            </a:r>
            <a:br>
              <a:rPr lang="en-US" dirty="0"/>
            </a:br>
            <a:br>
              <a:rPr lang="en-US" dirty="0"/>
            </a:br>
            <a:r>
              <a:rPr lang="en-US" dirty="0"/>
              <a:t>Concurrent.</a:t>
            </a:r>
          </a:p>
        </p:txBody>
      </p:sp>
      <p:grpSp>
        <p:nvGrpSpPr>
          <p:cNvPr id="114" name="Group 113"/>
          <p:cNvGrpSpPr/>
          <p:nvPr/>
        </p:nvGrpSpPr>
        <p:grpSpPr>
          <a:xfrm>
            <a:off x="6113742" y="2415303"/>
            <a:ext cx="1546661" cy="1524095"/>
            <a:chOff x="427037" y="1439862"/>
            <a:chExt cx="1765029" cy="1656444"/>
          </a:xfrm>
        </p:grpSpPr>
        <p:grpSp>
          <p:nvGrpSpPr>
            <p:cNvPr id="14" name="Group 13"/>
            <p:cNvGrpSpPr/>
            <p:nvPr/>
          </p:nvGrpSpPr>
          <p:grpSpPr>
            <a:xfrm>
              <a:off x="427037" y="1439862"/>
              <a:ext cx="1764948" cy="152400"/>
              <a:chOff x="427037" y="1439862"/>
              <a:chExt cx="1764948" cy="152400"/>
            </a:xfrm>
          </p:grpSpPr>
          <p:sp>
            <p:nvSpPr>
              <p:cNvPr id="4" name="Rectangle 3"/>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27046" y="1606978"/>
              <a:ext cx="1764948" cy="152400"/>
              <a:chOff x="427037" y="1439862"/>
              <a:chExt cx="1764948" cy="152400"/>
            </a:xfrm>
          </p:grpSpPr>
          <p:sp>
            <p:nvSpPr>
              <p:cNvPr id="16" name="Rectangle 15"/>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427055" y="1774094"/>
              <a:ext cx="1764948" cy="152400"/>
              <a:chOff x="427037" y="1439862"/>
              <a:chExt cx="1764948" cy="152400"/>
            </a:xfrm>
          </p:grpSpPr>
          <p:sp>
            <p:nvSpPr>
              <p:cNvPr id="27" name="Rectangle 26"/>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427064" y="1941210"/>
              <a:ext cx="1764948" cy="152400"/>
              <a:chOff x="427037" y="1439862"/>
              <a:chExt cx="1764948" cy="152400"/>
            </a:xfrm>
          </p:grpSpPr>
          <p:sp>
            <p:nvSpPr>
              <p:cNvPr id="38" name="Rectangle 37"/>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p:nvPr/>
          </p:nvGrpSpPr>
          <p:grpSpPr>
            <a:xfrm>
              <a:off x="427073" y="2108326"/>
              <a:ext cx="1764948" cy="152400"/>
              <a:chOff x="427037" y="1439862"/>
              <a:chExt cx="1764948" cy="152400"/>
            </a:xfrm>
          </p:grpSpPr>
          <p:sp>
            <p:nvSpPr>
              <p:cNvPr id="49" name="Rectangle 48"/>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p:cNvGrpSpPr/>
            <p:nvPr/>
          </p:nvGrpSpPr>
          <p:grpSpPr>
            <a:xfrm>
              <a:off x="427082" y="2275442"/>
              <a:ext cx="1764948" cy="152400"/>
              <a:chOff x="427037" y="1439862"/>
              <a:chExt cx="1764948" cy="152400"/>
            </a:xfrm>
          </p:grpSpPr>
          <p:sp>
            <p:nvSpPr>
              <p:cNvPr id="60" name="Rectangle 59"/>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p:cNvGrpSpPr/>
            <p:nvPr/>
          </p:nvGrpSpPr>
          <p:grpSpPr>
            <a:xfrm>
              <a:off x="427091" y="2442558"/>
              <a:ext cx="1764948" cy="152400"/>
              <a:chOff x="427037" y="1439862"/>
              <a:chExt cx="1764948" cy="152400"/>
            </a:xfrm>
          </p:grpSpPr>
          <p:sp>
            <p:nvSpPr>
              <p:cNvPr id="71" name="Rectangle 70"/>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1" name="Group 80"/>
            <p:cNvGrpSpPr/>
            <p:nvPr/>
          </p:nvGrpSpPr>
          <p:grpSpPr>
            <a:xfrm>
              <a:off x="427100" y="2609674"/>
              <a:ext cx="1764948" cy="152400"/>
              <a:chOff x="427037" y="1439862"/>
              <a:chExt cx="1764948" cy="152400"/>
            </a:xfrm>
          </p:grpSpPr>
          <p:sp>
            <p:nvSpPr>
              <p:cNvPr id="82" name="Rectangle 81"/>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p:cNvGrpSpPr/>
            <p:nvPr/>
          </p:nvGrpSpPr>
          <p:grpSpPr>
            <a:xfrm>
              <a:off x="427109" y="2776790"/>
              <a:ext cx="1764948" cy="152400"/>
              <a:chOff x="427037" y="1439862"/>
              <a:chExt cx="1764948" cy="152400"/>
            </a:xfrm>
          </p:grpSpPr>
          <p:sp>
            <p:nvSpPr>
              <p:cNvPr id="93" name="Rectangle 92"/>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3" name="Group 102"/>
            <p:cNvGrpSpPr/>
            <p:nvPr/>
          </p:nvGrpSpPr>
          <p:grpSpPr>
            <a:xfrm>
              <a:off x="427118" y="2943906"/>
              <a:ext cx="1764948" cy="152400"/>
              <a:chOff x="427037" y="1439862"/>
              <a:chExt cx="1764948" cy="152400"/>
            </a:xfrm>
          </p:grpSpPr>
          <p:sp>
            <p:nvSpPr>
              <p:cNvPr id="104" name="Rectangle 103"/>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0620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78538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96455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14372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32289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1502069"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681241"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860413"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39585"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59" name="TextBox 558"/>
          <p:cNvSpPr txBox="1"/>
          <p:nvPr/>
        </p:nvSpPr>
        <p:spPr>
          <a:xfrm>
            <a:off x="6460884" y="4095634"/>
            <a:ext cx="852377"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100</a:t>
            </a:r>
          </a:p>
        </p:txBody>
      </p:sp>
      <p:grpSp>
        <p:nvGrpSpPr>
          <p:cNvPr id="560" name="Group 559"/>
          <p:cNvGrpSpPr/>
          <p:nvPr/>
        </p:nvGrpSpPr>
        <p:grpSpPr>
          <a:xfrm>
            <a:off x="7905521" y="2408532"/>
            <a:ext cx="1546661" cy="1524095"/>
            <a:chOff x="427037" y="1439862"/>
            <a:chExt cx="1765029" cy="1656444"/>
          </a:xfrm>
        </p:grpSpPr>
        <p:grpSp>
          <p:nvGrpSpPr>
            <p:cNvPr id="561" name="Group 560"/>
            <p:cNvGrpSpPr/>
            <p:nvPr/>
          </p:nvGrpSpPr>
          <p:grpSpPr>
            <a:xfrm>
              <a:off x="427037" y="1439862"/>
              <a:ext cx="1764948" cy="152400"/>
              <a:chOff x="427037" y="1439862"/>
              <a:chExt cx="1764948" cy="152400"/>
            </a:xfrm>
          </p:grpSpPr>
          <p:sp>
            <p:nvSpPr>
              <p:cNvPr id="661" name="Rectangle 660"/>
              <p:cNvSpPr/>
              <p:nvPr/>
            </p:nvSpPr>
            <p:spPr bwMode="auto">
              <a:xfrm>
                <a:off x="427037" y="1439862"/>
                <a:ext cx="152400" cy="152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3" name="Rectangle 66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2" name="Group 561"/>
            <p:cNvGrpSpPr/>
            <p:nvPr/>
          </p:nvGrpSpPr>
          <p:grpSpPr>
            <a:xfrm>
              <a:off x="427046" y="1606978"/>
              <a:ext cx="1764948" cy="152400"/>
              <a:chOff x="427037" y="1439862"/>
              <a:chExt cx="1764948" cy="152400"/>
            </a:xfrm>
          </p:grpSpPr>
          <p:sp>
            <p:nvSpPr>
              <p:cNvPr id="651" name="Rectangle 65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3" name="Rectangle 65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427055" y="1774094"/>
              <a:ext cx="1764948" cy="152400"/>
              <a:chOff x="427037" y="1439862"/>
              <a:chExt cx="1764948" cy="152400"/>
            </a:xfrm>
          </p:grpSpPr>
          <p:sp>
            <p:nvSpPr>
              <p:cNvPr id="641" name="Rectangle 64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3" name="Rectangle 64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427064" y="1941210"/>
              <a:ext cx="1764948" cy="152400"/>
              <a:chOff x="427037" y="1439862"/>
              <a:chExt cx="1764948" cy="152400"/>
            </a:xfrm>
          </p:grpSpPr>
          <p:sp>
            <p:nvSpPr>
              <p:cNvPr id="631" name="Rectangle 63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3" name="Rectangle 63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5" name="Group 564"/>
            <p:cNvGrpSpPr/>
            <p:nvPr/>
          </p:nvGrpSpPr>
          <p:grpSpPr>
            <a:xfrm>
              <a:off x="427073" y="2108326"/>
              <a:ext cx="1764948" cy="152400"/>
              <a:chOff x="427037" y="1439862"/>
              <a:chExt cx="1764948" cy="152400"/>
            </a:xfrm>
          </p:grpSpPr>
          <p:sp>
            <p:nvSpPr>
              <p:cNvPr id="621" name="Rectangle 62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3" name="Rectangle 62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6" name="Group 565"/>
            <p:cNvGrpSpPr/>
            <p:nvPr/>
          </p:nvGrpSpPr>
          <p:grpSpPr>
            <a:xfrm>
              <a:off x="427082" y="2275442"/>
              <a:ext cx="1764948" cy="152400"/>
              <a:chOff x="427037" y="1439862"/>
              <a:chExt cx="1764948" cy="152400"/>
            </a:xfrm>
          </p:grpSpPr>
          <p:sp>
            <p:nvSpPr>
              <p:cNvPr id="611" name="Rectangle 61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3" name="Rectangle 61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7" name="Group 566"/>
            <p:cNvGrpSpPr/>
            <p:nvPr/>
          </p:nvGrpSpPr>
          <p:grpSpPr>
            <a:xfrm>
              <a:off x="427091" y="2442558"/>
              <a:ext cx="1764948" cy="152400"/>
              <a:chOff x="427037" y="1439862"/>
              <a:chExt cx="1764948" cy="152400"/>
            </a:xfrm>
          </p:grpSpPr>
          <p:sp>
            <p:nvSpPr>
              <p:cNvPr id="601" name="Rectangle 60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8" name="Group 567"/>
            <p:cNvGrpSpPr/>
            <p:nvPr/>
          </p:nvGrpSpPr>
          <p:grpSpPr>
            <a:xfrm>
              <a:off x="427100" y="2609674"/>
              <a:ext cx="1764948" cy="152400"/>
              <a:chOff x="427037" y="1439862"/>
              <a:chExt cx="1764948" cy="152400"/>
            </a:xfrm>
          </p:grpSpPr>
          <p:sp>
            <p:nvSpPr>
              <p:cNvPr id="591" name="Rectangle 59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9" name="Group 568"/>
            <p:cNvGrpSpPr/>
            <p:nvPr/>
          </p:nvGrpSpPr>
          <p:grpSpPr>
            <a:xfrm>
              <a:off x="427109" y="2776790"/>
              <a:ext cx="1764948" cy="152400"/>
              <a:chOff x="427037" y="1439862"/>
              <a:chExt cx="1764948" cy="152400"/>
            </a:xfrm>
          </p:grpSpPr>
          <p:sp>
            <p:nvSpPr>
              <p:cNvPr id="581" name="Rectangle 58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70" name="Group 569"/>
            <p:cNvGrpSpPr/>
            <p:nvPr/>
          </p:nvGrpSpPr>
          <p:grpSpPr>
            <a:xfrm>
              <a:off x="427118" y="2943906"/>
              <a:ext cx="1764948" cy="152400"/>
              <a:chOff x="427037" y="1439862"/>
              <a:chExt cx="1764948" cy="152400"/>
            </a:xfrm>
          </p:grpSpPr>
          <p:sp>
            <p:nvSpPr>
              <p:cNvPr id="571" name="Rectangle 570"/>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60620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78538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4" name="Rectangle 573"/>
              <p:cNvSpPr/>
              <p:nvPr/>
            </p:nvSpPr>
            <p:spPr bwMode="auto">
              <a:xfrm>
                <a:off x="96455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114372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6" name="Rectangle 575"/>
              <p:cNvSpPr/>
              <p:nvPr/>
            </p:nvSpPr>
            <p:spPr bwMode="auto">
              <a:xfrm>
                <a:off x="132289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1502069"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1681241"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1860413"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039585"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671" name="TextBox 670"/>
          <p:cNvSpPr txBox="1"/>
          <p:nvPr/>
        </p:nvSpPr>
        <p:spPr>
          <a:xfrm>
            <a:off x="8056225" y="4095634"/>
            <a:ext cx="1245250"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10,000</a:t>
            </a:r>
          </a:p>
        </p:txBody>
      </p:sp>
      <p:grpSp>
        <p:nvGrpSpPr>
          <p:cNvPr id="672" name="Group 671"/>
          <p:cNvGrpSpPr/>
          <p:nvPr/>
        </p:nvGrpSpPr>
        <p:grpSpPr>
          <a:xfrm>
            <a:off x="9708996" y="2422073"/>
            <a:ext cx="1546661" cy="1524095"/>
            <a:chOff x="427037" y="1439862"/>
            <a:chExt cx="1765029" cy="1656444"/>
          </a:xfrm>
          <a:solidFill>
            <a:srgbClr val="FCD116"/>
          </a:solidFill>
        </p:grpSpPr>
        <p:grpSp>
          <p:nvGrpSpPr>
            <p:cNvPr id="673" name="Group 672"/>
            <p:cNvGrpSpPr/>
            <p:nvPr/>
          </p:nvGrpSpPr>
          <p:grpSpPr>
            <a:xfrm>
              <a:off x="427037" y="1439862"/>
              <a:ext cx="1764948" cy="152400"/>
              <a:chOff x="427037" y="1439862"/>
              <a:chExt cx="1764948" cy="152400"/>
            </a:xfrm>
            <a:grpFill/>
          </p:grpSpPr>
          <p:sp>
            <p:nvSpPr>
              <p:cNvPr id="773" name="Rectangle 772"/>
              <p:cNvSpPr/>
              <p:nvPr/>
            </p:nvSpPr>
            <p:spPr bwMode="auto">
              <a:xfrm>
                <a:off x="427037" y="1439862"/>
                <a:ext cx="152400" cy="152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4" name="Rectangle 77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5" name="Rectangle 77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6" name="Rectangle 77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7" name="Rectangle 77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8" name="Rectangle 77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9" name="Rectangle 77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0" name="Rectangle 77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1" name="Rectangle 78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2" name="Rectangle 78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4" name="Group 673"/>
            <p:cNvGrpSpPr/>
            <p:nvPr/>
          </p:nvGrpSpPr>
          <p:grpSpPr>
            <a:xfrm>
              <a:off x="427046" y="1606978"/>
              <a:ext cx="1764948" cy="152400"/>
              <a:chOff x="427037" y="1439862"/>
              <a:chExt cx="1764948" cy="152400"/>
            </a:xfrm>
            <a:grpFill/>
          </p:grpSpPr>
          <p:sp>
            <p:nvSpPr>
              <p:cNvPr id="763" name="Rectangle 76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4" name="Rectangle 76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5" name="Rectangle 76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6" name="Rectangle 76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7" name="Rectangle 76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8" name="Rectangle 76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9" name="Rectangle 76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0" name="Rectangle 76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1" name="Rectangle 77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2" name="Rectangle 77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5" name="Group 674"/>
            <p:cNvGrpSpPr/>
            <p:nvPr/>
          </p:nvGrpSpPr>
          <p:grpSpPr>
            <a:xfrm>
              <a:off x="427055" y="1774094"/>
              <a:ext cx="1764948" cy="152400"/>
              <a:chOff x="427037" y="1439862"/>
              <a:chExt cx="1764948" cy="152400"/>
            </a:xfrm>
            <a:grpFill/>
          </p:grpSpPr>
          <p:sp>
            <p:nvSpPr>
              <p:cNvPr id="753" name="Rectangle 75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4" name="Rectangle 75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5" name="Rectangle 75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6" name="Rectangle 75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7" name="Rectangle 75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8" name="Rectangle 75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9" name="Rectangle 75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0" name="Rectangle 75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1" name="Rectangle 76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2" name="Rectangle 76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6" name="Group 675"/>
            <p:cNvGrpSpPr/>
            <p:nvPr/>
          </p:nvGrpSpPr>
          <p:grpSpPr>
            <a:xfrm>
              <a:off x="427064" y="1941210"/>
              <a:ext cx="1764948" cy="152400"/>
              <a:chOff x="427037" y="1439862"/>
              <a:chExt cx="1764948" cy="152400"/>
            </a:xfrm>
            <a:grpFill/>
          </p:grpSpPr>
          <p:sp>
            <p:nvSpPr>
              <p:cNvPr id="743" name="Rectangle 74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4" name="Rectangle 74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5" name="Rectangle 74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6" name="Rectangle 74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7" name="Rectangle 74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8" name="Rectangle 74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9" name="Rectangle 74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0" name="Rectangle 74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1" name="Rectangle 75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2" name="Rectangle 75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7" name="Group 676"/>
            <p:cNvGrpSpPr/>
            <p:nvPr/>
          </p:nvGrpSpPr>
          <p:grpSpPr>
            <a:xfrm>
              <a:off x="427073" y="2108326"/>
              <a:ext cx="1764948" cy="152400"/>
              <a:chOff x="427037" y="1439862"/>
              <a:chExt cx="1764948" cy="152400"/>
            </a:xfrm>
            <a:grpFill/>
          </p:grpSpPr>
          <p:sp>
            <p:nvSpPr>
              <p:cNvPr id="733" name="Rectangle 73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4" name="Rectangle 73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5" name="Rectangle 73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6" name="Rectangle 73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7" name="Rectangle 73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8" name="Rectangle 73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9" name="Rectangle 73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0" name="Rectangle 73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1" name="Rectangle 74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2" name="Rectangle 74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8" name="Group 677"/>
            <p:cNvGrpSpPr/>
            <p:nvPr/>
          </p:nvGrpSpPr>
          <p:grpSpPr>
            <a:xfrm>
              <a:off x="427082" y="2275442"/>
              <a:ext cx="1764948" cy="152400"/>
              <a:chOff x="427037" y="1439862"/>
              <a:chExt cx="1764948" cy="152400"/>
            </a:xfrm>
            <a:grpFill/>
          </p:grpSpPr>
          <p:sp>
            <p:nvSpPr>
              <p:cNvPr id="723" name="Rectangle 72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4" name="Rectangle 72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5" name="Rectangle 72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6" name="Rectangle 72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7" name="Rectangle 72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8" name="Rectangle 72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9" name="Rectangle 72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0" name="Rectangle 72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1" name="Rectangle 73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2" name="Rectangle 73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79" name="Group 678"/>
            <p:cNvGrpSpPr/>
            <p:nvPr/>
          </p:nvGrpSpPr>
          <p:grpSpPr>
            <a:xfrm>
              <a:off x="427091" y="2442558"/>
              <a:ext cx="1764948" cy="152400"/>
              <a:chOff x="427037" y="1439862"/>
              <a:chExt cx="1764948" cy="152400"/>
            </a:xfrm>
            <a:grpFill/>
          </p:grpSpPr>
          <p:sp>
            <p:nvSpPr>
              <p:cNvPr id="713" name="Rectangle 71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4" name="Rectangle 71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5" name="Rectangle 71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1" name="Rectangle 72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2" name="Rectangle 72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80" name="Group 679"/>
            <p:cNvGrpSpPr/>
            <p:nvPr/>
          </p:nvGrpSpPr>
          <p:grpSpPr>
            <a:xfrm>
              <a:off x="427100" y="2609674"/>
              <a:ext cx="1764948" cy="152400"/>
              <a:chOff x="427037" y="1439862"/>
              <a:chExt cx="1764948" cy="152400"/>
            </a:xfrm>
            <a:grpFill/>
          </p:grpSpPr>
          <p:sp>
            <p:nvSpPr>
              <p:cNvPr id="703" name="Rectangle 70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4" name="Rectangle 70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5" name="Rectangle 70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6" name="Rectangle 70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7" name="Rectangle 70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8" name="Rectangle 70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9" name="Rectangle 70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0" name="Rectangle 70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1" name="Rectangle 71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2" name="Rectangle 71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81" name="Group 680"/>
            <p:cNvGrpSpPr/>
            <p:nvPr/>
          </p:nvGrpSpPr>
          <p:grpSpPr>
            <a:xfrm>
              <a:off x="427109" y="2776790"/>
              <a:ext cx="1764948" cy="152400"/>
              <a:chOff x="427037" y="1439862"/>
              <a:chExt cx="1764948" cy="152400"/>
            </a:xfrm>
            <a:grpFill/>
          </p:grpSpPr>
          <p:sp>
            <p:nvSpPr>
              <p:cNvPr id="693" name="Rectangle 69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82" name="Group 681"/>
            <p:cNvGrpSpPr/>
            <p:nvPr/>
          </p:nvGrpSpPr>
          <p:grpSpPr>
            <a:xfrm>
              <a:off x="427118" y="2943906"/>
              <a:ext cx="1764948" cy="152400"/>
              <a:chOff x="427037" y="1439862"/>
              <a:chExt cx="1764948" cy="152400"/>
            </a:xfrm>
            <a:grpFill/>
          </p:grpSpPr>
          <p:sp>
            <p:nvSpPr>
              <p:cNvPr id="683" name="Rectangle 682"/>
              <p:cNvSpPr/>
              <p:nvPr/>
            </p:nvSpPr>
            <p:spPr bwMode="auto">
              <a:xfrm>
                <a:off x="42703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783" name="TextBox 782"/>
          <p:cNvSpPr txBox="1"/>
          <p:nvPr/>
        </p:nvSpPr>
        <p:spPr>
          <a:xfrm>
            <a:off x="9663264" y="4095634"/>
            <a:ext cx="1638122"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1,000,000</a:t>
            </a:r>
          </a:p>
        </p:txBody>
      </p:sp>
    </p:spTree>
    <p:extLst>
      <p:ext uri="{BB962C8B-B14F-4D97-AF65-F5344CB8AC3E}">
        <p14:creationId xmlns:p14="http://schemas.microsoft.com/office/powerpoint/2010/main" val="3441976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wipe(up)">
                                      <p:cBhvr>
                                        <p:cTn id="7" dur="500"/>
                                        <p:tgtEl>
                                          <p:spTgt spid="5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1"/>
                                        </p:tgtEl>
                                        <p:attrNameLst>
                                          <p:attrName>style.visibility</p:attrName>
                                        </p:attrNameLst>
                                      </p:cBhvr>
                                      <p:to>
                                        <p:strVal val="visible"/>
                                      </p:to>
                                    </p:set>
                                    <p:animEffect transition="in" filter="fade">
                                      <p:cBhvr>
                                        <p:cTn id="11" dur="500"/>
                                        <p:tgtEl>
                                          <p:spTgt spid="6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72"/>
                                        </p:tgtEl>
                                        <p:attrNameLst>
                                          <p:attrName>style.visibility</p:attrName>
                                        </p:attrNameLst>
                                      </p:cBhvr>
                                      <p:to>
                                        <p:strVal val="visible"/>
                                      </p:to>
                                    </p:set>
                                    <p:animEffect transition="in" filter="wipe(up)">
                                      <p:cBhvr>
                                        <p:cTn id="16" dur="500"/>
                                        <p:tgtEl>
                                          <p:spTgt spid="67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83"/>
                                        </p:tgtEl>
                                        <p:attrNameLst>
                                          <p:attrName>style.visibility</p:attrName>
                                        </p:attrNameLst>
                                      </p:cBhvr>
                                      <p:to>
                                        <p:strVal val="visible"/>
                                      </p:to>
                                    </p:set>
                                    <p:animEffect transition="in" filter="fade">
                                      <p:cBhvr>
                                        <p:cTn id="20" dur="500"/>
                                        <p:tgtEl>
                                          <p:spTgt spid="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P spid="7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4124206"/>
          </a:xfrm>
        </p:spPr>
        <p:txBody>
          <a:bodyPr/>
          <a:lstStyle/>
          <a:p>
            <a:r>
              <a:rPr lang="en-US" dirty="0"/>
              <a:t>What’s with all the </a:t>
            </a:r>
            <a:r>
              <a:rPr lang="en-US" dirty="0" err="1"/>
              <a:t>IoT</a:t>
            </a:r>
            <a:r>
              <a:rPr lang="en-US" dirty="0"/>
              <a:t> buzz?</a:t>
            </a:r>
          </a:p>
          <a:p>
            <a:r>
              <a:rPr lang="en-US" dirty="0"/>
              <a:t>Design devices first</a:t>
            </a:r>
          </a:p>
          <a:p>
            <a:r>
              <a:rPr lang="en-US" dirty="0"/>
              <a:t>Deep dive on Event Hub </a:t>
            </a:r>
          </a:p>
          <a:p>
            <a:r>
              <a:rPr lang="en-US" dirty="0"/>
              <a:t>Azure Stream Analytics</a:t>
            </a:r>
          </a:p>
          <a:p>
            <a:r>
              <a:rPr lang="en-US" dirty="0"/>
              <a:t>Azure </a:t>
            </a:r>
            <a:r>
              <a:rPr lang="en-US" dirty="0" err="1"/>
              <a:t>IoT</a:t>
            </a:r>
            <a:r>
              <a:rPr lang="en-US" dirty="0"/>
              <a:t> reference architecture</a:t>
            </a:r>
          </a:p>
          <a:p>
            <a:endParaRPr lang="en-US" dirty="0"/>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a:t>
            </a:r>
            <a:r>
              <a:rPr lang="en-US" baseline="0" dirty="0"/>
              <a:t> Azure Event Hubs</a:t>
            </a:r>
            <a:endParaRPr lang="en-US" dirty="0"/>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chemeClr val="accent2"/>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dirty="0">
                <a:gradFill>
                  <a:gsLst>
                    <a:gs pos="2917">
                      <a:srgbClr val="FFFFFF"/>
                    </a:gs>
                    <a:gs pos="30000">
                      <a:srgbClr val="FFFFFF"/>
                    </a:gs>
                  </a:gsLst>
                  <a:lin ang="5400000" scaled="0"/>
                </a:gradFill>
              </a:rPr>
              <a:t>&gt; 1M Producers</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&gt; 1GB/sec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Aggregate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38579" y="3237445"/>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dirty="0">
              <a:gradFill>
                <a:gsLst>
                  <a:gs pos="2917">
                    <a:srgbClr val="FFFFFF"/>
                  </a:gs>
                  <a:gs pos="30000">
                    <a:srgbClr val="FFFFFF"/>
                  </a:gs>
                </a:gsLst>
                <a:lin ang="5400000" scaled="0"/>
              </a:gradFill>
            </a:endParaRPr>
          </a:p>
          <a:p>
            <a:pPr>
              <a:lnSpc>
                <a:spcPct val="90000"/>
              </a:lnSpc>
              <a:spcAft>
                <a:spcPts val="588"/>
              </a:spcAft>
            </a:pPr>
            <a:endParaRPr lang="en-US" sz="1765" dirty="0">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43546" y="2119453"/>
            <a:ext cx="1106896" cy="334916"/>
          </a:xfrm>
          <a:prstGeom prst="rect">
            <a:avLst/>
          </a:prstGeom>
        </p:spPr>
        <p:txBody>
          <a:bodyPr wrap="none">
            <a:sp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724144" cy="1412694"/>
            </a:xfrm>
            <a:prstGeom prst="rect">
              <a:avLst/>
            </a:prstGeom>
            <a:noFill/>
          </p:spPr>
          <p:txBody>
            <a:bodyPr wrap="non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AMQP 1.0</a:t>
              </a:r>
            </a:p>
            <a:p>
              <a:pPr>
                <a:lnSpc>
                  <a:spcPct val="90000"/>
                </a:lnSpc>
                <a:spcAft>
                  <a:spcPts val="588"/>
                </a:spcAft>
              </a:pPr>
              <a:r>
                <a:rPr lang="en-US" sz="1568" dirty="0">
                  <a:gradFill>
                    <a:gsLst>
                      <a:gs pos="2917">
                        <a:srgbClr val="FFFFFF"/>
                      </a:gs>
                      <a:gs pos="30000">
                        <a:srgbClr val="FFFFFF"/>
                      </a:gs>
                    </a:gsLst>
                    <a:lin ang="5400000" scaled="0"/>
                  </a:gradFill>
                </a:rPr>
                <a:t>Credit-based flow control</a:t>
              </a:r>
            </a:p>
            <a:p>
              <a:pPr>
                <a:lnSpc>
                  <a:spcPct val="90000"/>
                </a:lnSpc>
                <a:spcAft>
                  <a:spcPts val="588"/>
                </a:spcAft>
              </a:pPr>
              <a:r>
                <a:rPr lang="en-US" sz="1568" dirty="0">
                  <a:gradFill>
                    <a:gsLst>
                      <a:gs pos="2917">
                        <a:srgbClr val="FFFFFF"/>
                      </a:gs>
                      <a:gs pos="30000">
                        <a:srgbClr val="FFFFFF"/>
                      </a:gs>
                    </a:gsLst>
                    <a:lin ang="5400000" scaled="0"/>
                  </a:gradFill>
                </a:rPr>
                <a:t>Client-side cursors</a:t>
              </a:r>
            </a:p>
            <a:p>
              <a:pPr>
                <a:lnSpc>
                  <a:spcPct val="90000"/>
                </a:lnSpc>
                <a:spcAft>
                  <a:spcPts val="588"/>
                </a:spcAft>
              </a:pPr>
              <a:r>
                <a:rPr lang="en-US" sz="1568" dirty="0">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IEventProcessor</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780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Partitions</a:t>
            </a:r>
          </a:p>
        </p:txBody>
      </p:sp>
      <p:sp>
        <p:nvSpPr>
          <p:cNvPr id="2" name="Text Placeholder 1"/>
          <p:cNvSpPr>
            <a:spLocks noGrp="1"/>
          </p:cNvSpPr>
          <p:nvPr>
            <p:ph sz="quarter" idx="10"/>
          </p:nvPr>
        </p:nvSpPr>
        <p:spPr>
          <a:xfrm>
            <a:off x="269240" y="1619004"/>
            <a:ext cx="9767720" cy="4187962"/>
          </a:xfrm>
        </p:spPr>
        <p:txBody>
          <a:bodyPr/>
          <a:lstStyle/>
          <a:p>
            <a:r>
              <a:rPr lang="en-US" sz="3529" dirty="0"/>
              <a:t>Segmentation of the event stream for scale-out</a:t>
            </a:r>
          </a:p>
          <a:p>
            <a:pPr lvl="1"/>
            <a:r>
              <a:rPr lang="en-US" sz="1961" dirty="0"/>
              <a:t>Parallelism for consumers pulling events for processing</a:t>
            </a:r>
          </a:p>
          <a:p>
            <a:pPr lvl="1"/>
            <a:r>
              <a:rPr lang="en-US" sz="1961" dirty="0"/>
              <a:t>Parallelism for producers submitting events</a:t>
            </a:r>
          </a:p>
          <a:p>
            <a:r>
              <a:rPr lang="en-US" sz="3529" dirty="0"/>
              <a:t>Default 16, minimum 8, self-service maximum 32</a:t>
            </a:r>
          </a:p>
          <a:p>
            <a:pPr lvl="1"/>
            <a:r>
              <a:rPr lang="en-US" sz="1961" dirty="0"/>
              <a:t>Azure Support can enable up to 1024 (or more under special conditions)</a:t>
            </a:r>
          </a:p>
          <a:p>
            <a:pPr lvl="1"/>
            <a:r>
              <a:rPr lang="en-US" sz="1961" dirty="0"/>
              <a:t>Maximum 10 Event Hubs per namespace</a:t>
            </a:r>
          </a:p>
          <a:p>
            <a:r>
              <a:rPr lang="en-US" sz="3529" dirty="0"/>
              <a:t>Sender usage of partitions</a:t>
            </a:r>
          </a:p>
          <a:p>
            <a:pPr lvl="1"/>
            <a:r>
              <a:rPr lang="en-US" sz="1961" dirty="0"/>
              <a:t>Direct targeting with partition-id allowing for sender controlled segmentation</a:t>
            </a:r>
          </a:p>
          <a:p>
            <a:pPr lvl="1"/>
            <a:r>
              <a:rPr lang="en-US" sz="1961" dirty="0"/>
              <a:t>Automatic hash-based distribution by </a:t>
            </a:r>
            <a:r>
              <a:rPr lang="en-US" sz="1961" dirty="0" err="1"/>
              <a:t>PartitionKey</a:t>
            </a:r>
            <a:r>
              <a:rPr lang="en-US" sz="1961" dirty="0"/>
              <a:t> or Publisher Identity</a:t>
            </a:r>
          </a:p>
          <a:p>
            <a:pPr lvl="1"/>
            <a:r>
              <a:rPr lang="en-US" sz="1961" dirty="0"/>
              <a:t>Automatic random distribution</a:t>
            </a:r>
          </a:p>
        </p:txBody>
      </p:sp>
      <p:sp>
        <p:nvSpPr>
          <p:cNvPr id="4" name="TextBox 3"/>
          <p:cNvSpPr txBox="1"/>
          <p:nvPr/>
        </p:nvSpPr>
        <p:spPr>
          <a:xfrm>
            <a:off x="11255885" y="3318968"/>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grpSp>
        <p:nvGrpSpPr>
          <p:cNvPr id="5" name="Group 4"/>
          <p:cNvGrpSpPr/>
          <p:nvPr/>
        </p:nvGrpSpPr>
        <p:grpSpPr>
          <a:xfrm>
            <a:off x="10204614" y="1841554"/>
            <a:ext cx="1546591" cy="140223"/>
            <a:chOff x="427037" y="1439862"/>
            <a:chExt cx="1764948" cy="152400"/>
          </a:xfrm>
          <a:solidFill>
            <a:srgbClr val="FCD116"/>
          </a:solidFill>
        </p:grpSpPr>
        <p:sp>
          <p:nvSpPr>
            <p:cNvPr id="6" name="Rectangle 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0204622" y="1995318"/>
            <a:ext cx="1546591" cy="140223"/>
            <a:chOff x="427037" y="1439862"/>
            <a:chExt cx="1764948" cy="152400"/>
          </a:xfrm>
          <a:solidFill>
            <a:srgbClr val="FCD116"/>
          </a:solidFill>
        </p:grpSpPr>
        <p:sp>
          <p:nvSpPr>
            <p:cNvPr id="17" name="Rectangle 1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10204630" y="2149082"/>
            <a:ext cx="1546591" cy="140223"/>
            <a:chOff x="427037" y="1439862"/>
            <a:chExt cx="1764948" cy="152400"/>
          </a:xfrm>
          <a:solidFill>
            <a:srgbClr val="FCD116"/>
          </a:solidFill>
        </p:grpSpPr>
        <p:sp>
          <p:nvSpPr>
            <p:cNvPr id="28" name="Rectangle 27"/>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0204638" y="2302844"/>
            <a:ext cx="1546591" cy="140223"/>
            <a:chOff x="427037" y="1439862"/>
            <a:chExt cx="1764948" cy="152400"/>
          </a:xfrm>
        </p:grpSpPr>
        <p:sp>
          <p:nvSpPr>
            <p:cNvPr id="39" name="Rectangle 38"/>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10204645" y="2456608"/>
            <a:ext cx="1546591" cy="140223"/>
            <a:chOff x="427037" y="1439862"/>
            <a:chExt cx="1764948" cy="152400"/>
          </a:xfrm>
        </p:grpSpPr>
        <p:sp>
          <p:nvSpPr>
            <p:cNvPr id="50" name="Rectangle 49"/>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10204653" y="2610372"/>
            <a:ext cx="1546591" cy="140223"/>
            <a:chOff x="427037" y="1439862"/>
            <a:chExt cx="1764948" cy="152400"/>
          </a:xfrm>
        </p:grpSpPr>
        <p:sp>
          <p:nvSpPr>
            <p:cNvPr id="61" name="Rectangle 60"/>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1" name="Group 70"/>
          <p:cNvGrpSpPr/>
          <p:nvPr/>
        </p:nvGrpSpPr>
        <p:grpSpPr>
          <a:xfrm>
            <a:off x="10204661" y="2764136"/>
            <a:ext cx="1546591" cy="140223"/>
            <a:chOff x="427037" y="1439862"/>
            <a:chExt cx="1764948" cy="152400"/>
          </a:xfrm>
        </p:grpSpPr>
        <p:sp>
          <p:nvSpPr>
            <p:cNvPr id="72" name="Rectangle 71"/>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10204669" y="2917898"/>
            <a:ext cx="1546591" cy="140223"/>
            <a:chOff x="427037" y="1439862"/>
            <a:chExt cx="1764948" cy="152400"/>
          </a:xfrm>
        </p:grpSpPr>
        <p:sp>
          <p:nvSpPr>
            <p:cNvPr id="83" name="Rectangle 82"/>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p:cNvGrpSpPr/>
          <p:nvPr/>
        </p:nvGrpSpPr>
        <p:grpSpPr>
          <a:xfrm>
            <a:off x="10204677" y="3071662"/>
            <a:ext cx="1546591" cy="140223"/>
            <a:chOff x="427037" y="1439862"/>
            <a:chExt cx="1764948" cy="152400"/>
          </a:xfrm>
        </p:grpSpPr>
        <p:sp>
          <p:nvSpPr>
            <p:cNvPr id="94" name="Rectangle 93"/>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4" name="Group 103"/>
          <p:cNvGrpSpPr/>
          <p:nvPr/>
        </p:nvGrpSpPr>
        <p:grpSpPr>
          <a:xfrm>
            <a:off x="10204685" y="3225426"/>
            <a:ext cx="1546591" cy="140223"/>
            <a:chOff x="427037" y="1439862"/>
            <a:chExt cx="1764948" cy="152400"/>
          </a:xfrm>
        </p:grpSpPr>
        <p:sp>
          <p:nvSpPr>
            <p:cNvPr id="105" name="Rectangle 104"/>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14"/>
          <p:cNvGrpSpPr/>
          <p:nvPr/>
        </p:nvGrpSpPr>
        <p:grpSpPr>
          <a:xfrm>
            <a:off x="10211512" y="3395663"/>
            <a:ext cx="1546661" cy="1524095"/>
            <a:chOff x="427037" y="1439862"/>
            <a:chExt cx="1765029" cy="1656444"/>
          </a:xfrm>
        </p:grpSpPr>
        <p:grpSp>
          <p:nvGrpSpPr>
            <p:cNvPr id="116" name="Group 115"/>
            <p:cNvGrpSpPr/>
            <p:nvPr/>
          </p:nvGrpSpPr>
          <p:grpSpPr>
            <a:xfrm>
              <a:off x="427037" y="1439862"/>
              <a:ext cx="1764948" cy="152400"/>
              <a:chOff x="427037" y="1439862"/>
              <a:chExt cx="1764948" cy="152400"/>
            </a:xfrm>
          </p:grpSpPr>
          <p:sp>
            <p:nvSpPr>
              <p:cNvPr id="216" name="Rectangle 21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7" name="Group 116"/>
            <p:cNvGrpSpPr/>
            <p:nvPr/>
          </p:nvGrpSpPr>
          <p:grpSpPr>
            <a:xfrm>
              <a:off x="427046" y="1606978"/>
              <a:ext cx="1764948" cy="152400"/>
              <a:chOff x="427037" y="1439862"/>
              <a:chExt cx="1764948" cy="152400"/>
            </a:xfrm>
          </p:grpSpPr>
          <p:sp>
            <p:nvSpPr>
              <p:cNvPr id="206" name="Rectangle 20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p:cNvGrpSpPr/>
            <p:nvPr/>
          </p:nvGrpSpPr>
          <p:grpSpPr>
            <a:xfrm>
              <a:off x="427055" y="1774094"/>
              <a:ext cx="1764948" cy="152400"/>
              <a:chOff x="427037" y="1439862"/>
              <a:chExt cx="1764948" cy="152400"/>
            </a:xfrm>
          </p:grpSpPr>
          <p:sp>
            <p:nvSpPr>
              <p:cNvPr id="196" name="Rectangle 19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20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9" name="Group 118"/>
            <p:cNvGrpSpPr/>
            <p:nvPr/>
          </p:nvGrpSpPr>
          <p:grpSpPr>
            <a:xfrm>
              <a:off x="427064" y="1941210"/>
              <a:ext cx="1764948" cy="152400"/>
              <a:chOff x="427037" y="1439862"/>
              <a:chExt cx="1764948" cy="152400"/>
            </a:xfrm>
          </p:grpSpPr>
          <p:sp>
            <p:nvSpPr>
              <p:cNvPr id="186" name="Rectangle 18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Rectangle 1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Rectangle 1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1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1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1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427073" y="2108326"/>
              <a:ext cx="1764948" cy="152400"/>
              <a:chOff x="427037" y="1439862"/>
              <a:chExt cx="1764948" cy="152400"/>
            </a:xfrm>
          </p:grpSpPr>
          <p:sp>
            <p:nvSpPr>
              <p:cNvPr id="176" name="Rectangle 1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1" name="Group 120"/>
            <p:cNvGrpSpPr/>
            <p:nvPr/>
          </p:nvGrpSpPr>
          <p:grpSpPr>
            <a:xfrm>
              <a:off x="427082" y="2275442"/>
              <a:ext cx="1764948" cy="152400"/>
              <a:chOff x="427037" y="1439862"/>
              <a:chExt cx="1764948" cy="152400"/>
            </a:xfrm>
          </p:grpSpPr>
          <p:sp>
            <p:nvSpPr>
              <p:cNvPr id="166" name="Rectangle 1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2" name="Group 121"/>
            <p:cNvGrpSpPr/>
            <p:nvPr/>
          </p:nvGrpSpPr>
          <p:grpSpPr>
            <a:xfrm>
              <a:off x="427091" y="2442558"/>
              <a:ext cx="1764948" cy="152400"/>
              <a:chOff x="427037" y="1439862"/>
              <a:chExt cx="1764948" cy="152400"/>
            </a:xfrm>
          </p:grpSpPr>
          <p:sp>
            <p:nvSpPr>
              <p:cNvPr id="156" name="Rectangle 1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3" name="Group 122"/>
            <p:cNvGrpSpPr/>
            <p:nvPr/>
          </p:nvGrpSpPr>
          <p:grpSpPr>
            <a:xfrm>
              <a:off x="427100" y="2609674"/>
              <a:ext cx="1764948" cy="152400"/>
              <a:chOff x="427037" y="1439862"/>
              <a:chExt cx="1764948" cy="152400"/>
            </a:xfrm>
          </p:grpSpPr>
          <p:sp>
            <p:nvSpPr>
              <p:cNvPr id="146" name="Rectangle 1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4" name="Group 123"/>
            <p:cNvGrpSpPr/>
            <p:nvPr/>
          </p:nvGrpSpPr>
          <p:grpSpPr>
            <a:xfrm>
              <a:off x="427109" y="2776790"/>
              <a:ext cx="1764948" cy="152400"/>
              <a:chOff x="427037" y="1439862"/>
              <a:chExt cx="1764948" cy="152400"/>
            </a:xfrm>
          </p:grpSpPr>
          <p:sp>
            <p:nvSpPr>
              <p:cNvPr id="136" name="Rectangle 1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1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1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5" name="Group 124"/>
            <p:cNvGrpSpPr/>
            <p:nvPr/>
          </p:nvGrpSpPr>
          <p:grpSpPr>
            <a:xfrm>
              <a:off x="427118" y="2943906"/>
              <a:ext cx="1764948" cy="152400"/>
              <a:chOff x="427037" y="1439862"/>
              <a:chExt cx="1764948" cy="152400"/>
            </a:xfrm>
          </p:grpSpPr>
          <p:sp>
            <p:nvSpPr>
              <p:cNvPr id="126" name="Rectangle 1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26" name="Group 225"/>
          <p:cNvGrpSpPr/>
          <p:nvPr/>
        </p:nvGrpSpPr>
        <p:grpSpPr>
          <a:xfrm>
            <a:off x="10207419" y="4940681"/>
            <a:ext cx="1546591" cy="140223"/>
            <a:chOff x="427037" y="1439862"/>
            <a:chExt cx="1764948" cy="152400"/>
          </a:xfrm>
          <a:solidFill>
            <a:srgbClr val="00B0F0"/>
          </a:solidFill>
        </p:grpSpPr>
        <p:sp>
          <p:nvSpPr>
            <p:cNvPr id="227" name="Rectangle 22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22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422207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Throughput Units</a:t>
            </a:r>
          </a:p>
        </p:txBody>
      </p:sp>
      <p:sp>
        <p:nvSpPr>
          <p:cNvPr id="2" name="Text Placeholder 1"/>
          <p:cNvSpPr>
            <a:spLocks noGrp="1"/>
          </p:cNvSpPr>
          <p:nvPr>
            <p:ph sz="quarter" idx="10"/>
          </p:nvPr>
        </p:nvSpPr>
        <p:spPr>
          <a:xfrm>
            <a:off x="269239" y="1189495"/>
            <a:ext cx="11653523" cy="5422022"/>
          </a:xfrm>
        </p:spPr>
        <p:txBody>
          <a:bodyPr/>
          <a:lstStyle/>
          <a:p>
            <a:r>
              <a:rPr lang="en-US" sz="2745" dirty="0"/>
              <a:t>Throughput Unit (TU): Quota and Billing Concept</a:t>
            </a:r>
          </a:p>
          <a:p>
            <a:pPr lvl="1"/>
            <a:r>
              <a:rPr lang="en-US" sz="1765" dirty="0"/>
              <a:t>Write: Lesser of 1MByte/sec or 1000 message operations/sec (incl. management)</a:t>
            </a:r>
          </a:p>
          <a:p>
            <a:pPr lvl="1"/>
            <a:r>
              <a:rPr lang="en-US" sz="1765" dirty="0"/>
              <a:t>Read: 2MByte/sec </a:t>
            </a:r>
          </a:p>
          <a:p>
            <a:pPr lvl="1"/>
            <a:r>
              <a:rPr lang="en-US" sz="1765" dirty="0"/>
              <a:t>Included retention: 84GByte/day (24h at full ingress rate)</a:t>
            </a:r>
          </a:p>
          <a:p>
            <a:pPr lvl="2"/>
            <a:r>
              <a:rPr lang="en-US" sz="1765" dirty="0"/>
              <a:t>Retention can be expanded w/ self-service up to 7 days, via Azure support up to 30 days</a:t>
            </a:r>
          </a:p>
          <a:p>
            <a:pPr lvl="2"/>
            <a:r>
              <a:rPr lang="en-US" sz="1765" dirty="0"/>
              <a:t>Local-redundant Azure storage pricing for overages applies</a:t>
            </a:r>
          </a:p>
          <a:p>
            <a:r>
              <a:rPr lang="en-US" sz="2745" dirty="0"/>
              <a:t>Number of Partitions ≥ Throughput Units</a:t>
            </a:r>
          </a:p>
          <a:p>
            <a:pPr lvl="1"/>
            <a:r>
              <a:rPr lang="en-US" sz="1765" dirty="0"/>
              <a:t>At most one throughput unit per partition, minimum is one</a:t>
            </a:r>
          </a:p>
          <a:p>
            <a:pPr lvl="1"/>
            <a:r>
              <a:rPr lang="en-US" sz="1765" dirty="0"/>
              <a:t>10 partitions have 10 TU = 10 </a:t>
            </a:r>
            <a:r>
              <a:rPr lang="en-US" sz="1765" dirty="0" err="1"/>
              <a:t>MByte</a:t>
            </a:r>
            <a:r>
              <a:rPr lang="en-US" sz="1765" dirty="0"/>
              <a:t>/sec throughput ceiling</a:t>
            </a:r>
          </a:p>
          <a:p>
            <a:r>
              <a:rPr lang="en-US" sz="2745" dirty="0"/>
              <a:t>TUs are applied and enforced at the namespace level, i.e. across Event Hubs</a:t>
            </a:r>
          </a:p>
          <a:p>
            <a:pPr lvl="1"/>
            <a:r>
              <a:rPr lang="en-US" sz="1765" dirty="0"/>
              <a:t>Maximum of 20 TUs per account in self-service. </a:t>
            </a:r>
          </a:p>
          <a:p>
            <a:pPr lvl="1"/>
            <a:r>
              <a:rPr lang="en-US" sz="1765" dirty="0"/>
              <a:t>Further w/ commitments through Azure support (blocks of 20 up to 100, blocks of 100)</a:t>
            </a:r>
          </a:p>
          <a:p>
            <a:r>
              <a:rPr lang="en-US" sz="2745" dirty="0"/>
              <a:t>Billing</a:t>
            </a:r>
          </a:p>
          <a:p>
            <a:pPr lvl="1"/>
            <a:r>
              <a:rPr lang="en-US" sz="1765" dirty="0"/>
              <a:t>TUs are billed by the hour (!) they are applied to a namespace (more on pricing later)</a:t>
            </a:r>
            <a:endParaRPr lang="en-US" sz="2745" dirty="0"/>
          </a:p>
        </p:txBody>
      </p:sp>
    </p:spTree>
    <p:extLst>
      <p:ext uri="{BB962C8B-B14F-4D97-AF65-F5344CB8AC3E}">
        <p14:creationId xmlns:p14="http://schemas.microsoft.com/office/powerpoint/2010/main" val="34109615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Publishers</a:t>
            </a:r>
          </a:p>
        </p:txBody>
      </p:sp>
      <p:sp>
        <p:nvSpPr>
          <p:cNvPr id="2" name="Text Placeholder 1"/>
          <p:cNvSpPr>
            <a:spLocks noGrp="1"/>
          </p:cNvSpPr>
          <p:nvPr>
            <p:ph sz="quarter" idx="10"/>
          </p:nvPr>
        </p:nvSpPr>
        <p:spPr>
          <a:xfrm>
            <a:off x="5266048" y="889130"/>
            <a:ext cx="6682492" cy="5624179"/>
          </a:xfrm>
        </p:spPr>
        <p:txBody>
          <a:bodyPr>
            <a:normAutofit fontScale="77500" lnSpcReduction="20000"/>
          </a:bodyPr>
          <a:lstStyle/>
          <a:p>
            <a:r>
              <a:rPr lang="en-US" dirty="0"/>
              <a:t>Very many publishers</a:t>
            </a:r>
          </a:p>
          <a:p>
            <a:pPr lvl="1"/>
            <a:r>
              <a:rPr lang="en-US" dirty="0"/>
              <a:t>Short-lived, low throughput: HTTPS</a:t>
            </a:r>
          </a:p>
          <a:p>
            <a:pPr lvl="1"/>
            <a:r>
              <a:rPr lang="en-US" dirty="0"/>
              <a:t>Long-lived, high throughput: AMQP</a:t>
            </a:r>
          </a:p>
          <a:p>
            <a:pPr lvl="2"/>
            <a:r>
              <a:rPr lang="en-US" dirty="0"/>
              <a:t>Long lived AMQP connections are billable, HTTPS requests are not; AMQP connection allowance included in tier</a:t>
            </a:r>
          </a:p>
          <a:p>
            <a:r>
              <a:rPr lang="en-US" dirty="0"/>
              <a:t>Publish to …</a:t>
            </a:r>
          </a:p>
          <a:p>
            <a:pPr lvl="1"/>
            <a:r>
              <a:rPr lang="en-US" dirty="0" err="1"/>
              <a:t>PartitionId</a:t>
            </a:r>
            <a:endParaRPr lang="en-US" dirty="0"/>
          </a:p>
          <a:p>
            <a:pPr lvl="2"/>
            <a:r>
              <a:rPr lang="en-US" dirty="0"/>
              <a:t>Direct</a:t>
            </a:r>
          </a:p>
          <a:p>
            <a:pPr lvl="1"/>
            <a:r>
              <a:rPr lang="en-US" dirty="0" err="1"/>
              <a:t>PartitionKey</a:t>
            </a:r>
            <a:endParaRPr lang="en-US" dirty="0"/>
          </a:p>
          <a:p>
            <a:pPr lvl="2"/>
            <a:r>
              <a:rPr lang="en-US" dirty="0" err="1"/>
              <a:t>PartitionKey</a:t>
            </a:r>
            <a:r>
              <a:rPr lang="en-US" dirty="0"/>
              <a:t> selecting </a:t>
            </a:r>
            <a:r>
              <a:rPr lang="en-US" dirty="0" err="1"/>
              <a:t>PartitionId</a:t>
            </a:r>
            <a:endParaRPr lang="en-US" dirty="0"/>
          </a:p>
          <a:p>
            <a:pPr lvl="1"/>
            <a:r>
              <a:rPr lang="en-US" dirty="0"/>
              <a:t>Publisher Policy (&lt;eh&gt;/publishers/&lt;name&gt;)</a:t>
            </a:r>
          </a:p>
          <a:p>
            <a:pPr lvl="2"/>
            <a:r>
              <a:rPr lang="en-US" dirty="0"/>
              <a:t>&lt;name&gt; overriding </a:t>
            </a:r>
            <a:r>
              <a:rPr lang="en-US" dirty="0" err="1"/>
              <a:t>PartitionKey</a:t>
            </a:r>
            <a:endParaRPr lang="en-US" dirty="0"/>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grpSp>
        <p:nvGrpSpPr>
          <p:cNvPr id="7" name="Group 6"/>
          <p:cNvGrpSpPr/>
          <p:nvPr/>
        </p:nvGrpSpPr>
        <p:grpSpPr>
          <a:xfrm>
            <a:off x="305601" y="2607887"/>
            <a:ext cx="1546661" cy="1524095"/>
            <a:chOff x="427037" y="1439862"/>
            <a:chExt cx="1765029" cy="1656444"/>
          </a:xfrm>
          <a:solidFill>
            <a:srgbClr val="FCD116"/>
          </a:solidFill>
        </p:grpSpPr>
        <p:grpSp>
          <p:nvGrpSpPr>
            <p:cNvPr id="8" name="Group 7"/>
            <p:cNvGrpSpPr/>
            <p:nvPr/>
          </p:nvGrpSpPr>
          <p:grpSpPr>
            <a:xfrm>
              <a:off x="427037" y="1439862"/>
              <a:ext cx="1764948" cy="152400"/>
              <a:chOff x="427037" y="1439862"/>
              <a:chExt cx="1764948" cy="152400"/>
            </a:xfrm>
            <a:grpFill/>
          </p:grpSpPr>
          <p:sp>
            <p:nvSpPr>
              <p:cNvPr id="108" name="Rectangle 1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27046" y="1606978"/>
              <a:ext cx="1764948" cy="152400"/>
              <a:chOff x="427037" y="1439862"/>
              <a:chExt cx="1764948" cy="152400"/>
            </a:xfrm>
            <a:grpFill/>
          </p:grpSpPr>
          <p:sp>
            <p:nvSpPr>
              <p:cNvPr id="98" name="Rectangle 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427055" y="1774094"/>
              <a:ext cx="1764948" cy="152400"/>
              <a:chOff x="427037" y="1439862"/>
              <a:chExt cx="1764948" cy="152400"/>
            </a:xfrm>
            <a:grpFill/>
          </p:grpSpPr>
          <p:sp>
            <p:nvSpPr>
              <p:cNvPr id="88" name="Rectangle 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27064" y="1941210"/>
              <a:ext cx="1764948" cy="152400"/>
              <a:chOff x="427037" y="1439862"/>
              <a:chExt cx="1764948" cy="152400"/>
            </a:xfrm>
            <a:grpFill/>
          </p:grpSpPr>
          <p:sp>
            <p:nvSpPr>
              <p:cNvPr id="78" name="Rectangle 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427073" y="2108326"/>
              <a:ext cx="1764948" cy="152400"/>
              <a:chOff x="427037" y="1439862"/>
              <a:chExt cx="1764948" cy="152400"/>
            </a:xfrm>
            <a:grpFill/>
          </p:grpSpPr>
          <p:sp>
            <p:nvSpPr>
              <p:cNvPr id="68" name="Rectangle 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27082" y="2275442"/>
              <a:ext cx="1764948" cy="152400"/>
              <a:chOff x="427037" y="1439862"/>
              <a:chExt cx="1764948" cy="152400"/>
            </a:xfrm>
            <a:grpFill/>
          </p:grpSpPr>
          <p:sp>
            <p:nvSpPr>
              <p:cNvPr id="58" name="Rectangle 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427091" y="2442558"/>
              <a:ext cx="1764948" cy="152400"/>
              <a:chOff x="427037" y="1439862"/>
              <a:chExt cx="1764948" cy="152400"/>
            </a:xfrm>
            <a:grpFill/>
          </p:grpSpPr>
          <p:sp>
            <p:nvSpPr>
              <p:cNvPr id="48" name="Rectangle 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27100" y="2609674"/>
              <a:ext cx="1764948" cy="152400"/>
              <a:chOff x="427037" y="1439862"/>
              <a:chExt cx="1764948" cy="152400"/>
            </a:xfrm>
            <a:grpFill/>
          </p:grpSpPr>
          <p:sp>
            <p:nvSpPr>
              <p:cNvPr id="38" name="Rectangle 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27109" y="2776790"/>
              <a:ext cx="1764948" cy="152400"/>
              <a:chOff x="427037" y="1439862"/>
              <a:chExt cx="1764948" cy="152400"/>
            </a:xfrm>
            <a:grpFill/>
          </p:grpSpPr>
          <p:sp>
            <p:nvSpPr>
              <p:cNvPr id="28" name="Rectangle 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427118" y="2943906"/>
              <a:ext cx="1764948" cy="152400"/>
              <a:chOff x="427037" y="1439862"/>
              <a:chExt cx="1764948" cy="152400"/>
            </a:xfrm>
            <a:grpFill/>
          </p:grpSpPr>
          <p:sp>
            <p:nvSpPr>
              <p:cNvPr id="18" name="Rectangle 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8" name="Right Arrow 11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4164579" y="1252567"/>
            <a:ext cx="898152"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4770711" y="193495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4770719" y="2088723"/>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4770727" y="2242487"/>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4770735" y="239624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4770743" y="25500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4770751" y="27037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4770758" y="28575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4770766" y="301130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4770774" y="316506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4770782" y="331883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4777609" y="348906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24" name="Rectangle 323"/>
          <p:cNvSpPr/>
          <p:nvPr/>
        </p:nvSpPr>
        <p:spPr bwMode="auto">
          <a:xfrm>
            <a:off x="4777617" y="364283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Rectangle 313"/>
          <p:cNvSpPr/>
          <p:nvPr/>
        </p:nvSpPr>
        <p:spPr bwMode="auto">
          <a:xfrm>
            <a:off x="4777625" y="379659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4777633" y="395035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4777640" y="410412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4777648" y="425788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4777656" y="4411650"/>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4777664" y="45654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4777672" y="47191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4777680" y="48729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4773516" y="5034086"/>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7" name="Straight Arrow Connector 356"/>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8" name="TextBox 357"/>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359" name="Straight Arrow Connector 358"/>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361" name="Straight Connector 360"/>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2" name="TextBox 361"/>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363" name="Straight Arrow Connector 362"/>
          <p:cNvCxnSpPr>
            <a:endCxn id="304" idx="1"/>
          </p:cNvCxnSpPr>
          <p:nvPr/>
        </p:nvCxnSpPr>
        <p:spPr>
          <a:xfrm flipV="1">
            <a:off x="4463644" y="4020471"/>
            <a:ext cx="313988" cy="4135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rot="16200000">
            <a:off x="3938579" y="3022214"/>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spTree>
    <p:extLst>
      <p:ext uri="{BB962C8B-B14F-4D97-AF65-F5344CB8AC3E}">
        <p14:creationId xmlns:p14="http://schemas.microsoft.com/office/powerpoint/2010/main" val="19832251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Consumer</a:t>
            </a:r>
            <a:r>
              <a:rPr lang="en-US" baseline="0" dirty="0"/>
              <a:t> Groups</a:t>
            </a:r>
            <a:endParaRPr lang="en-US" dirty="0"/>
          </a:p>
        </p:txBody>
      </p:sp>
      <p:sp>
        <p:nvSpPr>
          <p:cNvPr id="2" name="Text Placeholder 1"/>
          <p:cNvSpPr>
            <a:spLocks noGrp="1"/>
          </p:cNvSpPr>
          <p:nvPr>
            <p:ph sz="quarter" idx="10"/>
          </p:nvPr>
        </p:nvSpPr>
        <p:spPr>
          <a:xfrm>
            <a:off x="4249550" y="1283626"/>
            <a:ext cx="7673212" cy="5310384"/>
          </a:xfrm>
        </p:spPr>
        <p:txBody>
          <a:bodyPr/>
          <a:lstStyle/>
          <a:p>
            <a:r>
              <a:rPr lang="en-US" sz="2800" dirty="0"/>
              <a:t>Views on the Event Stream </a:t>
            </a:r>
          </a:p>
          <a:p>
            <a:pPr lvl="1"/>
            <a:r>
              <a:rPr lang="en-US" sz="2800" dirty="0"/>
              <a:t>Conceptually similar to Topic subscriptions in that they are a ‘view’ on the event stream</a:t>
            </a:r>
          </a:p>
          <a:p>
            <a:pPr lvl="1"/>
            <a:r>
              <a:rPr lang="en-US" sz="2800" dirty="0"/>
              <a:t>Organizational anchor for </a:t>
            </a:r>
            <a:r>
              <a:rPr lang="en-US" sz="2800" dirty="0" err="1"/>
              <a:t>checkpointing</a:t>
            </a:r>
            <a:r>
              <a:rPr lang="en-US" sz="2800" dirty="0"/>
              <a:t> (you) </a:t>
            </a:r>
          </a:p>
          <a:p>
            <a:pPr lvl="1"/>
            <a:r>
              <a:rPr lang="en-US" sz="2800" dirty="0"/>
              <a:t>Anchor for creating per-partition receivers </a:t>
            </a:r>
          </a:p>
          <a:p>
            <a:pPr lvl="1"/>
            <a:r>
              <a:rPr lang="en-US" sz="2800" dirty="0"/>
              <a:t>Default consumer group always present</a:t>
            </a:r>
          </a:p>
          <a:p>
            <a:pPr lvl="1"/>
            <a:r>
              <a:rPr lang="en-US" sz="2800" dirty="0"/>
              <a:t>Can create up to 20 named consumer groups</a:t>
            </a:r>
          </a:p>
          <a:p>
            <a:endParaRPr lang="en-US" sz="2800" i="1" dirty="0"/>
          </a:p>
          <a:p>
            <a:pPr algn="ctr"/>
            <a:r>
              <a:rPr lang="en-US" sz="2800" i="1" dirty="0"/>
              <a:t>“Receivers read through a consumer group”</a:t>
            </a:r>
          </a:p>
          <a:p>
            <a:pPr lvl="1"/>
            <a:endParaRPr lang="en-US" sz="2800" dirty="0"/>
          </a:p>
        </p:txBody>
      </p:sp>
      <p:sp>
        <p:nvSpPr>
          <p:cNvPr id="4" name="Rectangle 3"/>
          <p:cNvSpPr/>
          <p:nvPr/>
        </p:nvSpPr>
        <p:spPr bwMode="auto">
          <a:xfrm>
            <a:off x="493345" y="1300355"/>
            <a:ext cx="1050883"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3697" y="1348144"/>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665" y="3028282"/>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17" name="Rectangle 16"/>
          <p:cNvSpPr/>
          <p:nvPr/>
        </p:nvSpPr>
        <p:spPr bwMode="auto">
          <a:xfrm>
            <a:off x="810263" y="1982748"/>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810263" y="2136512"/>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10263" y="2290275"/>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0263" y="244403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10263" y="25978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810263" y="27515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810263" y="29053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810263" y="305909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810263" y="321285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810263" y="336661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810263" y="353685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810263" y="369062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810263" y="384438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810263" y="399814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810263" y="415191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810263" y="430567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810263" y="445943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810263" y="46132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810263" y="47669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810263" y="49207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810263" y="5081875"/>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245677" y="3094357"/>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244" name="Rectangle 243"/>
          <p:cNvSpPr/>
          <p:nvPr/>
        </p:nvSpPr>
        <p:spPr bwMode="auto">
          <a:xfrm>
            <a:off x="1245677" y="2800967"/>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245677" y="257686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245677" y="2352754"/>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1245677" y="426140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1245677" y="448413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245677" y="470686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250" name="Elbow Connector 249"/>
          <p:cNvCxnSpPr/>
          <p:nvPr/>
        </p:nvCxnSpPr>
        <p:spPr>
          <a:xfrm>
            <a:off x="2677814" y="4122737"/>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p:nvPr/>
        </p:nvCxnSpPr>
        <p:spPr>
          <a:xfrm flipV="1">
            <a:off x="2677814" y="2383665"/>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Arrow Connector 704"/>
          <p:cNvCxnSpPr/>
          <p:nvPr/>
        </p:nvCxnSpPr>
        <p:spPr>
          <a:xfrm rot="10800000">
            <a:off x="941562" y="3262895"/>
            <a:ext cx="2557976" cy="8740"/>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53" name="Straight Arrow Connector 704"/>
          <p:cNvCxnSpPr/>
          <p:nvPr/>
        </p:nvCxnSpPr>
        <p:spPr>
          <a:xfrm rot="10800000" flipV="1">
            <a:off x="941562" y="3421114"/>
            <a:ext cx="2557975" cy="1"/>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60" name="Rectangle 259"/>
          <p:cNvSpPr/>
          <p:nvPr/>
        </p:nvSpPr>
        <p:spPr bwMode="auto">
          <a:xfrm>
            <a:off x="3556130" y="315908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3556130" y="336347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32922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Consumers</a:t>
            </a:r>
          </a:p>
        </p:txBody>
      </p:sp>
      <p:sp>
        <p:nvSpPr>
          <p:cNvPr id="2" name="Text Placeholder 1"/>
          <p:cNvSpPr>
            <a:spLocks noGrp="1"/>
          </p:cNvSpPr>
          <p:nvPr>
            <p:ph sz="quarter" idx="10"/>
          </p:nvPr>
        </p:nvSpPr>
        <p:spPr>
          <a:xfrm>
            <a:off x="4126222" y="889130"/>
            <a:ext cx="7796540" cy="5594006"/>
          </a:xfrm>
        </p:spPr>
        <p:txBody>
          <a:bodyPr/>
          <a:lstStyle/>
          <a:p>
            <a:r>
              <a:rPr lang="en-US" sz="3529" dirty="0"/>
              <a:t>Receive from partitions via consumer groups</a:t>
            </a:r>
          </a:p>
          <a:p>
            <a:pPr lvl="1"/>
            <a:r>
              <a:rPr lang="en-US" sz="1961" dirty="0"/>
              <a:t>Using .NET API or using generic AMQP 1.0 client (e.g. Apache Proton-C/J)</a:t>
            </a:r>
          </a:p>
          <a:p>
            <a:r>
              <a:rPr lang="en-US" sz="3529" dirty="0"/>
              <a:t>Cursors (offsets) solely maintained by clients; not like Queue/Topic</a:t>
            </a:r>
          </a:p>
          <a:p>
            <a:pPr lvl="1"/>
            <a:r>
              <a:rPr lang="en-US" sz="1961" dirty="0"/>
              <a:t>Maximum flexibility for consumption</a:t>
            </a:r>
          </a:p>
          <a:p>
            <a:pPr lvl="1"/>
            <a:r>
              <a:rPr lang="en-US" sz="1961" dirty="0"/>
              <a:t>Can act as raw event history store for retention duration</a:t>
            </a:r>
          </a:p>
          <a:p>
            <a:pPr lvl="2"/>
            <a:r>
              <a:rPr lang="en-US" sz="1961" dirty="0"/>
              <a:t>Not an archive, but raw data value often deteriorates quickly</a:t>
            </a:r>
          </a:p>
          <a:p>
            <a:pPr lvl="1"/>
            <a:r>
              <a:rPr lang="en-US" sz="1961" dirty="0"/>
              <a:t>Can synchronize across streams by timestamp</a:t>
            </a:r>
          </a:p>
          <a:p>
            <a:pPr lvl="1"/>
            <a:r>
              <a:rPr lang="en-US" sz="1961" dirty="0"/>
              <a:t>Checkpoints must be maintained by clients</a:t>
            </a:r>
          </a:p>
          <a:p>
            <a:r>
              <a:rPr lang="en-US" sz="3529" dirty="0"/>
              <a:t>Direct support for external leader election models with epochs </a:t>
            </a:r>
          </a:p>
        </p:txBody>
      </p:sp>
      <p:sp>
        <p:nvSpPr>
          <p:cNvPr id="4" name="Rectangle 3"/>
          <p:cNvSpPr/>
          <p:nvPr/>
        </p:nvSpPr>
        <p:spPr bwMode="auto">
          <a:xfrm>
            <a:off x="568047" y="1412044"/>
            <a:ext cx="2390466" cy="485563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Partition</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Event Log</a:t>
            </a:r>
          </a:p>
        </p:txBody>
      </p:sp>
      <p:sp>
        <p:nvSpPr>
          <p:cNvPr id="5" name="Rectangle 4"/>
          <p:cNvSpPr/>
          <p:nvPr/>
        </p:nvSpPr>
        <p:spPr bwMode="auto">
          <a:xfrm>
            <a:off x="717451" y="2311917"/>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6" name="Rectangle 5"/>
          <p:cNvSpPr/>
          <p:nvPr/>
        </p:nvSpPr>
        <p:spPr bwMode="auto">
          <a:xfrm>
            <a:off x="717451" y="2980788"/>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7" name="Rectangle 6"/>
          <p:cNvSpPr/>
          <p:nvPr/>
        </p:nvSpPr>
        <p:spPr bwMode="auto">
          <a:xfrm>
            <a:off x="717451" y="364965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8" name="Rectangle 7"/>
          <p:cNvSpPr/>
          <p:nvPr/>
        </p:nvSpPr>
        <p:spPr bwMode="auto">
          <a:xfrm>
            <a:off x="717451" y="431852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9" name="Rectangle 8"/>
          <p:cNvSpPr/>
          <p:nvPr/>
        </p:nvSpPr>
        <p:spPr bwMode="auto">
          <a:xfrm>
            <a:off x="717451" y="4987400"/>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cxnSp>
        <p:nvCxnSpPr>
          <p:cNvPr id="11" name="Straight Arrow Connector 10"/>
          <p:cNvCxnSpPr/>
          <p:nvPr/>
        </p:nvCxnSpPr>
        <p:spPr>
          <a:xfrm>
            <a:off x="418643" y="2311918"/>
            <a:ext cx="0" cy="36569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Left Arrow 11"/>
          <p:cNvSpPr/>
          <p:nvPr/>
        </p:nvSpPr>
        <p:spPr bwMode="auto">
          <a:xfrm>
            <a:off x="3072600" y="3110653"/>
            <a:ext cx="597616" cy="259734"/>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 Arrow 12"/>
          <p:cNvSpPr/>
          <p:nvPr/>
        </p:nvSpPr>
        <p:spPr bwMode="auto">
          <a:xfrm>
            <a:off x="3072599" y="5117266"/>
            <a:ext cx="597616" cy="259734"/>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115123" y="3279857"/>
            <a:ext cx="1011098"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Time</a:t>
            </a:r>
          </a:p>
        </p:txBody>
      </p:sp>
      <p:sp>
        <p:nvSpPr>
          <p:cNvPr id="15" name="TextBox 14"/>
          <p:cNvSpPr txBox="1"/>
          <p:nvPr/>
        </p:nvSpPr>
        <p:spPr>
          <a:xfrm>
            <a:off x="3293487" y="5340485"/>
            <a:ext cx="654369"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ID</a:t>
            </a:r>
          </a:p>
        </p:txBody>
      </p:sp>
    </p:spTree>
    <p:extLst>
      <p:ext uri="{BB962C8B-B14F-4D97-AF65-F5344CB8AC3E}">
        <p14:creationId xmlns:p14="http://schemas.microsoft.com/office/powerpoint/2010/main" val="7861664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Event Hub producers and consumers</a:t>
            </a:r>
          </a:p>
        </p:txBody>
      </p:sp>
    </p:spTree>
    <p:extLst>
      <p:ext uri="{BB962C8B-B14F-4D97-AF65-F5344CB8AC3E}">
        <p14:creationId xmlns:p14="http://schemas.microsoft.com/office/powerpoint/2010/main" val="28414920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 Pricing</a:t>
            </a:r>
          </a:p>
        </p:txBody>
      </p:sp>
      <p:sp>
        <p:nvSpPr>
          <p:cNvPr id="3" name="Content Placeholder 2"/>
          <p:cNvSpPr>
            <a:spLocks noGrp="1"/>
          </p:cNvSpPr>
          <p:nvPr>
            <p:ph sz="quarter" idx="10"/>
          </p:nvPr>
        </p:nvSpPr>
        <p:spPr/>
        <p:txBody>
          <a:bodyPr/>
          <a:lstStyle/>
          <a:p>
            <a:r>
              <a:rPr lang="en-US" dirty="0"/>
              <a:t>How much to send a million events a week?</a:t>
            </a:r>
          </a:p>
          <a:p>
            <a:r>
              <a:rPr lang="en-US" dirty="0"/>
              <a:t>$10K / Month?</a:t>
            </a:r>
          </a:p>
          <a:p>
            <a:r>
              <a:rPr lang="en-US" dirty="0"/>
              <a:t>$20K / Month??</a:t>
            </a:r>
          </a:p>
          <a:p>
            <a:endParaRPr lang="en-US" dirty="0"/>
          </a:p>
        </p:txBody>
      </p:sp>
    </p:spTree>
    <p:extLst>
      <p:ext uri="{BB962C8B-B14F-4D97-AF65-F5344CB8AC3E}">
        <p14:creationId xmlns:p14="http://schemas.microsoft.com/office/powerpoint/2010/main" val="25137473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Stream Analytics</a:t>
            </a:r>
          </a:p>
        </p:txBody>
      </p:sp>
    </p:spTree>
    <p:extLst>
      <p:ext uri="{BB962C8B-B14F-4D97-AF65-F5344CB8AC3E}">
        <p14:creationId xmlns:p14="http://schemas.microsoft.com/office/powerpoint/2010/main" val="8521753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7"/>
          <p:cNvSpPr/>
          <p:nvPr/>
        </p:nvSpPr>
        <p:spPr bwMode="auto">
          <a:xfrm>
            <a:off x="8429890" y="2088266"/>
            <a:ext cx="1481071" cy="3150190"/>
          </a:xfrm>
          <a:prstGeom prst="rect">
            <a:avLst/>
          </a:prstGeom>
          <a:solidFill>
            <a:schemeClr val="accent1"/>
          </a:solidFill>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Complex Event Processor</a:t>
            </a:r>
          </a:p>
        </p:txBody>
      </p:sp>
      <p:sp>
        <p:nvSpPr>
          <p:cNvPr id="18" name="Rectangle 17"/>
          <p:cNvSpPr/>
          <p:nvPr/>
        </p:nvSpPr>
        <p:spPr bwMode="auto">
          <a:xfrm>
            <a:off x="7403556" y="1769474"/>
            <a:ext cx="3460815" cy="369758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Azure Stream Analytics</a:t>
            </a:r>
          </a:p>
        </p:txBody>
      </p:sp>
      <p:pic>
        <p:nvPicPr>
          <p:cNvPr id="11" name="Picture 10"/>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6797020" y="3077761"/>
            <a:ext cx="457200" cy="457200"/>
          </a:xfrm>
          <a:prstGeom prst="rect">
            <a:avLst/>
          </a:prstGeom>
        </p:spPr>
      </p:pic>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797020" y="3797856"/>
            <a:ext cx="457200" cy="457200"/>
          </a:xfrm>
          <a:prstGeom prst="rect">
            <a:avLst/>
          </a:prstGeom>
        </p:spPr>
      </p:pic>
      <p:sp>
        <p:nvSpPr>
          <p:cNvPr id="27" name="Right Arrow Callout 26"/>
          <p:cNvSpPr/>
          <p:nvPr/>
        </p:nvSpPr>
        <p:spPr bwMode="auto">
          <a:xfrm>
            <a:off x="7800718" y="2088266"/>
            <a:ext cx="925386" cy="3150190"/>
          </a:xfrm>
          <a:prstGeom prst="rightArrowCallou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Input Adapter</a:t>
            </a:r>
          </a:p>
        </p:txBody>
      </p:sp>
      <p:sp>
        <p:nvSpPr>
          <p:cNvPr id="29" name="Right Arrow Callout 28"/>
          <p:cNvSpPr/>
          <p:nvPr/>
        </p:nvSpPr>
        <p:spPr bwMode="auto">
          <a:xfrm>
            <a:off x="9925593" y="2088266"/>
            <a:ext cx="913302" cy="3150190"/>
          </a:xfrm>
          <a:prstGeom prst="rightArrowCallou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Output Adapter</a:t>
            </a:r>
          </a:p>
        </p:txBody>
      </p:sp>
      <p:cxnSp>
        <p:nvCxnSpPr>
          <p:cNvPr id="31" name="Elbow Connector 30"/>
          <p:cNvCxnSpPr>
            <a:stCxn id="11" idx="3"/>
            <a:endCxn id="27" idx="1"/>
          </p:cNvCxnSpPr>
          <p:nvPr/>
        </p:nvCxnSpPr>
        <p:spPr>
          <a:xfrm>
            <a:off x="7254220" y="3306361"/>
            <a:ext cx="546498" cy="35700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3"/>
            <a:endCxn id="27" idx="1"/>
          </p:cNvCxnSpPr>
          <p:nvPr/>
        </p:nvCxnSpPr>
        <p:spPr>
          <a:xfrm flipV="1">
            <a:off x="7254220" y="3663361"/>
            <a:ext cx="546498" cy="36309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11379081" y="1573926"/>
            <a:ext cx="457200" cy="457200"/>
          </a:xfrm>
          <a:prstGeom prst="rect">
            <a:avLst/>
          </a:prstGeom>
        </p:spPr>
      </p:pic>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11379081" y="2193948"/>
            <a:ext cx="457200" cy="457200"/>
          </a:xfrm>
          <a:prstGeom prst="rect">
            <a:avLst/>
          </a:prstGeom>
        </p:spPr>
      </p:pic>
      <p:pic>
        <p:nvPicPr>
          <p:cNvPr id="39" name="Picture 38"/>
          <p:cNvPicPr>
            <a:picLocks noChangeAspect="1"/>
          </p:cNvPicPr>
          <p:nvPr/>
        </p:nvPicPr>
        <p:blipFill>
          <a:blip r:embed="rId5" cstate="print">
            <a:biLevel thresh="25000"/>
            <a:extLst>
              <a:ext uri="{28A0092B-C50C-407E-A947-70E740481C1C}">
                <a14:useLocalDpi xmlns:a14="http://schemas.microsoft.com/office/drawing/2010/main"/>
              </a:ext>
            </a:extLst>
          </a:blip>
          <a:stretch>
            <a:fillRect/>
          </a:stretch>
        </p:blipFill>
        <p:spPr>
          <a:xfrm>
            <a:off x="11379081" y="4674036"/>
            <a:ext cx="457200" cy="457200"/>
          </a:xfrm>
          <a:prstGeom prst="rect">
            <a:avLst/>
          </a:prstGeom>
        </p:spPr>
      </p:pic>
      <p:pic>
        <p:nvPicPr>
          <p:cNvPr id="40" name="Picture 39"/>
          <p:cNvPicPr>
            <a:picLocks noChangeAspect="1"/>
          </p:cNvPicPr>
          <p:nvPr/>
        </p:nvPicPr>
        <p:blipFill>
          <a:blip r:embed="rId6" cstate="print">
            <a:biLevel thresh="25000"/>
            <a:extLst>
              <a:ext uri="{28A0092B-C50C-407E-A947-70E740481C1C}">
                <a14:useLocalDpi xmlns:a14="http://schemas.microsoft.com/office/drawing/2010/main"/>
              </a:ext>
            </a:extLst>
          </a:blip>
          <a:stretch>
            <a:fillRect/>
          </a:stretch>
        </p:blipFill>
        <p:spPr>
          <a:xfrm>
            <a:off x="11379081" y="4054014"/>
            <a:ext cx="457200" cy="457200"/>
          </a:xfrm>
          <a:prstGeom prst="rect">
            <a:avLst/>
          </a:prstGeom>
        </p:spPr>
      </p:pic>
      <p:pic>
        <p:nvPicPr>
          <p:cNvPr id="41" name="Picture 40"/>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11379081" y="3433992"/>
            <a:ext cx="457200" cy="457200"/>
          </a:xfrm>
          <a:prstGeom prst="rect">
            <a:avLst/>
          </a:prstGeom>
        </p:spPr>
      </p:pic>
      <p:pic>
        <p:nvPicPr>
          <p:cNvPr id="42" name="Picture 41"/>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11379081" y="2813970"/>
            <a:ext cx="457200" cy="457200"/>
          </a:xfrm>
          <a:prstGeom prst="rect">
            <a:avLst/>
          </a:prstGeom>
        </p:spPr>
      </p:pic>
      <p:cxnSp>
        <p:nvCxnSpPr>
          <p:cNvPr id="44" name="Elbow Connector 43"/>
          <p:cNvCxnSpPr>
            <a:stCxn id="29" idx="3"/>
            <a:endCxn id="37" idx="1"/>
          </p:cNvCxnSpPr>
          <p:nvPr/>
        </p:nvCxnSpPr>
        <p:spPr>
          <a:xfrm flipV="1">
            <a:off x="10838895" y="1802526"/>
            <a:ext cx="540186" cy="186083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9" idx="3"/>
            <a:endCxn id="38" idx="1"/>
          </p:cNvCxnSpPr>
          <p:nvPr/>
        </p:nvCxnSpPr>
        <p:spPr>
          <a:xfrm flipV="1">
            <a:off x="10838895" y="2422548"/>
            <a:ext cx="540186" cy="1240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9" idx="3"/>
            <a:endCxn id="42" idx="1"/>
          </p:cNvCxnSpPr>
          <p:nvPr/>
        </p:nvCxnSpPr>
        <p:spPr>
          <a:xfrm flipV="1">
            <a:off x="10838895" y="3042570"/>
            <a:ext cx="540186" cy="62079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9" idx="3"/>
            <a:endCxn id="41" idx="1"/>
          </p:cNvCxnSpPr>
          <p:nvPr/>
        </p:nvCxnSpPr>
        <p:spPr>
          <a:xfrm flipV="1">
            <a:off x="10838895" y="3662592"/>
            <a:ext cx="540186" cy="76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9" idx="3"/>
            <a:endCxn id="40" idx="1"/>
          </p:cNvCxnSpPr>
          <p:nvPr/>
        </p:nvCxnSpPr>
        <p:spPr>
          <a:xfrm>
            <a:off x="10838895" y="3663361"/>
            <a:ext cx="540186" cy="61925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9" idx="3"/>
            <a:endCxn id="39" idx="1"/>
          </p:cNvCxnSpPr>
          <p:nvPr/>
        </p:nvCxnSpPr>
        <p:spPr>
          <a:xfrm>
            <a:off x="10838895" y="3663361"/>
            <a:ext cx="540186" cy="123927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9" cstate="hqprint">
            <a:lum bright="70000" contrast="-70000"/>
            <a:extLst>
              <a:ext uri="{28A0092B-C50C-407E-A947-70E740481C1C}">
                <a14:useLocalDpi xmlns:a14="http://schemas.microsoft.com/office/drawing/2010/main"/>
              </a:ext>
            </a:extLst>
          </a:blip>
          <a:stretch>
            <a:fillRect/>
          </a:stretch>
        </p:blipFill>
        <p:spPr>
          <a:xfrm>
            <a:off x="11372356" y="5271507"/>
            <a:ext cx="629172" cy="457200"/>
          </a:xfrm>
          <a:prstGeom prst="rect">
            <a:avLst/>
          </a:prstGeom>
        </p:spPr>
      </p:pic>
      <p:cxnSp>
        <p:nvCxnSpPr>
          <p:cNvPr id="57" name="Elbow Connector 56"/>
          <p:cNvCxnSpPr>
            <a:stCxn id="29" idx="3"/>
            <a:endCxn id="55" idx="1"/>
          </p:cNvCxnSpPr>
          <p:nvPr/>
        </p:nvCxnSpPr>
        <p:spPr>
          <a:xfrm>
            <a:off x="10838895" y="3663361"/>
            <a:ext cx="533461" cy="183674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60856" y="1918469"/>
            <a:ext cx="6436164" cy="3416320"/>
          </a:xfrm>
          <a:prstGeom prst="rect">
            <a:avLst/>
          </a:prstGeom>
        </p:spPr>
        <p:txBody>
          <a:bodyPr wrap="square">
            <a:spAutoFit/>
          </a:bodyPr>
          <a:lstStyle/>
          <a:p>
            <a:pPr marL="342900" indent="-342900" defTabSz="932597">
              <a:buFont typeface="Arial" panose="020B0604020202020204" pitchFamily="34" charset="0"/>
              <a:buChar char="•"/>
            </a:pPr>
            <a:r>
              <a:rPr lang="en-US" sz="2400" spc="-31" dirty="0"/>
              <a:t>Small number of high volume queries</a:t>
            </a:r>
          </a:p>
          <a:p>
            <a:pPr marL="342900" indent="-342900" defTabSz="932597">
              <a:buFont typeface="Arial" panose="020B0604020202020204" pitchFamily="34" charset="0"/>
              <a:buChar char="•"/>
            </a:pPr>
            <a:r>
              <a:rPr lang="en-US" sz="2400" spc="-31" dirty="0"/>
              <a:t>Complex Event Processing (aggregation, reduction, cleanup)</a:t>
            </a:r>
          </a:p>
          <a:p>
            <a:pPr marL="342900" indent="-342900" defTabSz="932597">
              <a:buFont typeface="Arial" panose="020B0604020202020204" pitchFamily="34" charset="0"/>
              <a:buChar char="•"/>
            </a:pPr>
            <a:r>
              <a:rPr lang="en-US" sz="2400" spc="-31" dirty="0"/>
              <a:t>Predictable &amp; repeatable results</a:t>
            </a:r>
          </a:p>
          <a:p>
            <a:pPr marL="342900" indent="-342900" defTabSz="932597">
              <a:buFont typeface="Arial" panose="020B0604020202020204" pitchFamily="34" charset="0"/>
              <a:buChar char="•"/>
            </a:pPr>
            <a:r>
              <a:rPr lang="en-US" sz="2400" spc="-31" dirty="0"/>
              <a:t>SQL-like queries </a:t>
            </a:r>
          </a:p>
          <a:p>
            <a:pPr marL="342900" indent="-342900" defTabSz="932597">
              <a:buFont typeface="Arial" panose="020B0604020202020204" pitchFamily="34" charset="0"/>
              <a:buChar char="•"/>
            </a:pPr>
            <a:r>
              <a:rPr lang="en-US" sz="2400" spc="-31" dirty="0"/>
              <a:t>Ingress Azure blobs and Event Hub </a:t>
            </a:r>
          </a:p>
          <a:p>
            <a:pPr marL="342900" indent="-342900" defTabSz="932597">
              <a:buFont typeface="Arial" panose="020B0604020202020204" pitchFamily="34" charset="0"/>
              <a:buChar char="•"/>
            </a:pPr>
            <a:r>
              <a:rPr lang="en-US" sz="2400" spc="-31" dirty="0"/>
              <a:t>Egress to Event Hub, blobs, tables, Service Bus topics, Service Bus queues, Azure SQL Database, and Power BI</a:t>
            </a:r>
          </a:p>
        </p:txBody>
      </p:sp>
      <p:sp>
        <p:nvSpPr>
          <p:cNvPr id="67" name="Rectangle 66"/>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Complex Event Processing of Stream Data in Azure</a:t>
            </a:r>
          </a:p>
        </p:txBody>
      </p:sp>
      <p:pic>
        <p:nvPicPr>
          <p:cNvPr id="19" name="Picture 18"/>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7105746" y="1465179"/>
            <a:ext cx="680340" cy="680340"/>
          </a:xfrm>
          <a:prstGeom prst="rect">
            <a:avLst/>
          </a:prstGeom>
        </p:spPr>
      </p:pic>
    </p:spTree>
    <p:extLst>
      <p:ext uri="{BB962C8B-B14F-4D97-AF65-F5344CB8AC3E}">
        <p14:creationId xmlns:p14="http://schemas.microsoft.com/office/powerpoint/2010/main" val="1125389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par>
                                <p:cTn id="38" presetID="22" presetClass="entr" presetSubtype="8"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par>
                                <p:cTn id="41" presetID="22" presetClass="entr" presetSubtype="8"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left)">
                                      <p:cBhvr>
                                        <p:cTn id="46" dur="500"/>
                                        <p:tgtEl>
                                          <p:spTgt spid="50"/>
                                        </p:tgtEl>
                                      </p:cBhvr>
                                    </p:animEffect>
                                  </p:childTnLst>
                                </p:cTn>
                              </p:par>
                              <p:par>
                                <p:cTn id="47" presetID="22" presetClass="entr" presetSubtype="8"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par>
                                <p:cTn id="50" presetID="22" presetClass="entr" presetSubtype="8"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left)">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500"/>
                                        <p:tgtEl>
                                          <p:spTgt spid="57"/>
                                        </p:tgtEl>
                                      </p:cBhvr>
                                    </p:animEffect>
                                  </p:childTnLst>
                                </p:cTn>
                              </p:par>
                              <p:par>
                                <p:cTn id="56" presetID="10"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t>
            </a:r>
            <a:r>
              <a:rPr lang="en-US" dirty="0" err="1"/>
              <a:t>IoT</a:t>
            </a:r>
            <a:r>
              <a:rPr lang="en-US" dirty="0"/>
              <a:t>?</a:t>
            </a:r>
          </a:p>
        </p:txBody>
      </p:sp>
    </p:spTree>
    <p:extLst>
      <p:ext uri="{BB962C8B-B14F-4D97-AF65-F5344CB8AC3E}">
        <p14:creationId xmlns:p14="http://schemas.microsoft.com/office/powerpoint/2010/main" val="34995446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oAutofit/>
          </a:bodyPr>
          <a:lstStyle/>
          <a:p>
            <a:r>
              <a:rPr lang="en-US" sz="4705" dirty="0">
                <a:solidFill>
                  <a:schemeClr val="tx1"/>
                </a:solidFill>
              </a:rPr>
              <a:t>Tumbling Windows</a:t>
            </a:r>
          </a:p>
        </p:txBody>
      </p:sp>
      <p:sp>
        <p:nvSpPr>
          <p:cNvPr id="4" name="Rectangle 3"/>
          <p:cNvSpPr/>
          <p:nvPr/>
        </p:nvSpPr>
        <p:spPr>
          <a:xfrm>
            <a:off x="447159" y="5620380"/>
            <a:ext cx="10159482" cy="839994"/>
          </a:xfrm>
          <a:prstGeom prst="rect">
            <a:avLst/>
          </a:prstGeom>
        </p:spPr>
        <p:txBody>
          <a:bodyPr wrap="square">
            <a:spAutoFit/>
          </a:bodyPr>
          <a:lstStyle/>
          <a:p>
            <a:r>
              <a:rPr lang="en-US" sz="2353" dirty="0">
                <a:solidFill>
                  <a:srgbClr val="0072C6">
                    <a:lumMod val="40000"/>
                    <a:lumOff val="60000"/>
                  </a:srgbClr>
                </a:solidFill>
                <a:latin typeface="Consolas" panose="020B0609020204030204" pitchFamily="49" charset="0"/>
                <a:cs typeface="Consolas" panose="020B0609020204030204" pitchFamily="49" charset="0"/>
              </a:rPr>
              <a:t>SELECT</a:t>
            </a:r>
            <a:r>
              <a:rPr lang="en-US" sz="2353" dirty="0">
                <a:solidFill>
                  <a:srgbClr val="FFFFFF"/>
                </a:solidFill>
                <a:latin typeface="Consolas"/>
              </a:rPr>
              <a:t> </a:t>
            </a:r>
            <a:r>
              <a:rPr lang="en-US" sz="2353" dirty="0" err="1">
                <a:solidFill>
                  <a:srgbClr val="FFFFFF"/>
                </a:solidFill>
                <a:latin typeface="Consolas"/>
              </a:rPr>
              <a:t>TollId</a:t>
            </a:r>
            <a:r>
              <a:rPr lang="en-US" sz="2353" dirty="0">
                <a:solidFill>
                  <a:srgbClr val="FFFFFF"/>
                </a:solidFill>
                <a:latin typeface="Consolas"/>
              </a:rPr>
              <a:t>, </a:t>
            </a:r>
            <a:r>
              <a:rPr lang="en-US" sz="2353" dirty="0">
                <a:solidFill>
                  <a:srgbClr val="92D050"/>
                </a:solidFill>
                <a:latin typeface="Consolas" panose="020B0609020204030204" pitchFamily="49" charset="0"/>
                <a:cs typeface="Consolas" panose="020B0609020204030204" pitchFamily="49" charset="0"/>
              </a:rPr>
              <a:t>COUNT</a:t>
            </a:r>
            <a:r>
              <a:rPr lang="en-US" sz="2353" dirty="0">
                <a:solidFill>
                  <a:srgbClr val="FFFFFF"/>
                </a:solidFill>
                <a:latin typeface="Consolas"/>
              </a:rPr>
              <a:t>(*) </a:t>
            </a:r>
            <a:r>
              <a:rPr lang="en-US" sz="2353" dirty="0">
                <a:solidFill>
                  <a:srgbClr val="0072C6">
                    <a:lumMod val="40000"/>
                    <a:lumOff val="60000"/>
                  </a:srgbClr>
                </a:solidFill>
                <a:latin typeface="Consolas" panose="020B0609020204030204" pitchFamily="49" charset="0"/>
                <a:cs typeface="Consolas" panose="020B0609020204030204" pitchFamily="49" charset="0"/>
              </a:rPr>
              <a:t>FROM</a:t>
            </a:r>
            <a:r>
              <a:rPr lang="en-US" sz="2353" dirty="0">
                <a:solidFill>
                  <a:srgbClr val="FFFFFF"/>
                </a:solidFill>
                <a:latin typeface="Consolas"/>
              </a:rPr>
              <a:t> </a:t>
            </a:r>
            <a:r>
              <a:rPr lang="en-US" sz="2353" dirty="0" err="1">
                <a:solidFill>
                  <a:srgbClr val="FFFFFF"/>
                </a:solidFill>
                <a:latin typeface="Consolas"/>
              </a:rPr>
              <a:t>EntryStream</a:t>
            </a:r>
            <a:r>
              <a:rPr lang="en-US" sz="2353" dirty="0">
                <a:solidFill>
                  <a:srgbClr val="FFFFFF"/>
                </a:solidFill>
                <a:latin typeface="Consolas"/>
              </a:rPr>
              <a:t> </a:t>
            </a:r>
          </a:p>
          <a:p>
            <a:pPr>
              <a:lnSpc>
                <a:spcPct val="107000"/>
              </a:lnSpc>
              <a:spcAft>
                <a:spcPts val="784"/>
              </a:spcAft>
            </a:pPr>
            <a:r>
              <a:rPr lang="en-US" sz="2353" dirty="0">
                <a:solidFill>
                  <a:srgbClr val="0072C6">
                    <a:lumMod val="40000"/>
                    <a:lumOff val="60000"/>
                  </a:srgbClr>
                </a:solidFill>
                <a:latin typeface="Consolas" panose="020B0609020204030204" pitchFamily="49" charset="0"/>
                <a:cs typeface="Consolas" panose="020B0609020204030204" pitchFamily="49" charset="0"/>
              </a:rPr>
              <a:t>GROUP</a:t>
            </a:r>
            <a:r>
              <a:rPr lang="en-US" sz="2353" dirty="0">
                <a:solidFill>
                  <a:srgbClr val="FFFFFF"/>
                </a:solidFill>
                <a:latin typeface="Consolas"/>
              </a:rPr>
              <a:t> </a:t>
            </a:r>
            <a:r>
              <a:rPr lang="en-US" sz="2353" dirty="0">
                <a:solidFill>
                  <a:srgbClr val="0072C6">
                    <a:lumMod val="40000"/>
                    <a:lumOff val="60000"/>
                  </a:srgbClr>
                </a:solidFill>
                <a:latin typeface="Consolas" panose="020B0609020204030204" pitchFamily="49" charset="0"/>
                <a:cs typeface="Consolas" panose="020B0609020204030204" pitchFamily="49" charset="0"/>
              </a:rPr>
              <a:t>BY</a:t>
            </a:r>
            <a:r>
              <a:rPr lang="en-US" sz="2353" dirty="0">
                <a:solidFill>
                  <a:srgbClr val="FFFFFF"/>
                </a:solidFill>
                <a:latin typeface="Consolas"/>
              </a:rPr>
              <a:t> </a:t>
            </a:r>
            <a:r>
              <a:rPr lang="en-US" sz="2353" dirty="0" err="1">
                <a:solidFill>
                  <a:srgbClr val="FFFFFF"/>
                </a:solidFill>
                <a:latin typeface="Consolas"/>
              </a:rPr>
              <a:t>TollId</a:t>
            </a:r>
            <a:r>
              <a:rPr lang="en-US" sz="2353" dirty="0">
                <a:solidFill>
                  <a:srgbClr val="FFFFFF"/>
                </a:solidFill>
                <a:latin typeface="Consolas"/>
              </a:rPr>
              <a:t>, </a:t>
            </a:r>
            <a:r>
              <a:rPr lang="en-US" sz="2353" dirty="0" err="1">
                <a:solidFill>
                  <a:srgbClr val="92D050"/>
                </a:solidFill>
                <a:latin typeface="Consolas" panose="020B0609020204030204" pitchFamily="49" charset="0"/>
                <a:cs typeface="Consolas" panose="020B0609020204030204" pitchFamily="49" charset="0"/>
              </a:rPr>
              <a:t>TumblingWindow</a:t>
            </a:r>
            <a:r>
              <a:rPr lang="en-US" sz="2353" dirty="0">
                <a:solidFill>
                  <a:srgbClr val="FFFFFF"/>
                </a:solidFill>
                <a:latin typeface="Consolas"/>
              </a:rPr>
              <a:t>(minute,5)</a:t>
            </a:r>
          </a:p>
        </p:txBody>
      </p:sp>
      <p:pic>
        <p:nvPicPr>
          <p:cNvPr id="7" name="Picture 6"/>
          <p:cNvPicPr>
            <a:picLocks noChangeAspect="1"/>
          </p:cNvPicPr>
          <p:nvPr/>
        </p:nvPicPr>
        <p:blipFill>
          <a:blip r:embed="rId3"/>
          <a:stretch>
            <a:fillRect/>
          </a:stretch>
        </p:blipFill>
        <p:spPr>
          <a:xfrm>
            <a:off x="2360898" y="2299087"/>
            <a:ext cx="6183401" cy="2505069"/>
          </a:xfrm>
          <a:prstGeom prst="rect">
            <a:avLst/>
          </a:prstGeom>
        </p:spPr>
      </p:pic>
      <p:sp>
        <p:nvSpPr>
          <p:cNvPr id="6" name="Rectangle 5"/>
          <p:cNvSpPr/>
          <p:nvPr/>
        </p:nvSpPr>
        <p:spPr>
          <a:xfrm>
            <a:off x="447160" y="1141404"/>
            <a:ext cx="8090917" cy="452590"/>
          </a:xfrm>
          <a:prstGeom prst="rect">
            <a:avLst/>
          </a:prstGeom>
        </p:spPr>
        <p:txBody>
          <a:bodyPr wrap="none">
            <a:spAutoFit/>
          </a:bodyPr>
          <a:lstStyle/>
          <a:p>
            <a:r>
              <a:rPr lang="en-US" sz="2353" dirty="0">
                <a:solidFill>
                  <a:srgbClr val="7FBA00">
                    <a:lumMod val="50000"/>
                    <a:lumOff val="50000"/>
                  </a:srgbClr>
                </a:solidFill>
                <a:ea typeface="Times New Roman" panose="02020603050405020304" pitchFamily="18" charset="0"/>
                <a:cs typeface="Times New Roman" panose="02020603050405020304" pitchFamily="18" charset="0"/>
              </a:rPr>
              <a:t>How many vehicles entered each toll both every 5 minutes?</a:t>
            </a:r>
            <a:endParaRPr lang="en-US" sz="2353" dirty="0">
              <a:solidFill>
                <a:srgbClr val="7FBA00">
                  <a:lumMod val="50000"/>
                  <a:lumOff val="50000"/>
                </a:srgbClr>
              </a:solidFill>
            </a:endParaRPr>
          </a:p>
        </p:txBody>
      </p:sp>
    </p:spTree>
    <p:extLst>
      <p:ext uri="{BB962C8B-B14F-4D97-AF65-F5344CB8AC3E}">
        <p14:creationId xmlns:p14="http://schemas.microsoft.com/office/powerpoint/2010/main" val="4162609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Stream Analytics Demo</a:t>
            </a:r>
          </a:p>
        </p:txBody>
      </p:sp>
    </p:spTree>
    <p:extLst>
      <p:ext uri="{BB962C8B-B14F-4D97-AF65-F5344CB8AC3E}">
        <p14:creationId xmlns:p14="http://schemas.microsoft.com/office/powerpoint/2010/main" val="30317523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Reference Architecture</a:t>
            </a:r>
          </a:p>
        </p:txBody>
      </p:sp>
      <p:cxnSp>
        <p:nvCxnSpPr>
          <p:cNvPr id="4" name="Straight Arrow Connector 3"/>
          <p:cNvCxnSpPr/>
          <p:nvPr/>
        </p:nvCxnSpPr>
        <p:spPr>
          <a:xfrm flipV="1">
            <a:off x="2234459" y="3344424"/>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5" name="Oval 4"/>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6" name="Oval 5"/>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7" name="Rectangle 6"/>
          <p:cNvSpPr/>
          <p:nvPr/>
        </p:nvSpPr>
        <p:spPr>
          <a:xfrm>
            <a:off x="4111479" y="2587232"/>
            <a:ext cx="5343514" cy="3042334"/>
          </a:xfrm>
          <a:prstGeom prst="rect">
            <a:avLst/>
          </a:prstGeom>
          <a:noFill/>
          <a:ln w="12700">
            <a:solidFill>
              <a:schemeClr val="tx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defTabSz="896214">
              <a:defRPr/>
            </a:pPr>
            <a:endParaRPr lang="en-US" sz="1077" kern="0" dirty="0">
              <a:solidFill>
                <a:prstClr val="black"/>
              </a:solidFill>
              <a:cs typeface="Arial" panose="020B0604020202020204" pitchFamily="34" charset="0"/>
            </a:endParaRPr>
          </a:p>
        </p:txBody>
      </p:sp>
      <p:sp>
        <p:nvSpPr>
          <p:cNvPr id="8" name="Rectangle 7"/>
          <p:cNvSpPr/>
          <p:nvPr/>
        </p:nvSpPr>
        <p:spPr>
          <a:xfrm>
            <a:off x="7193542" y="2769525"/>
            <a:ext cx="2016650"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Solution Portal</a:t>
            </a:r>
          </a:p>
        </p:txBody>
      </p:sp>
      <p:sp>
        <p:nvSpPr>
          <p:cNvPr id="9" name="Rectangle 8"/>
          <p:cNvSpPr/>
          <p:nvPr/>
        </p:nvSpPr>
        <p:spPr>
          <a:xfrm>
            <a:off x="5278724" y="2769525"/>
            <a:ext cx="1853707"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Provisioning API</a:t>
            </a:r>
          </a:p>
        </p:txBody>
      </p:sp>
      <p:sp>
        <p:nvSpPr>
          <p:cNvPr id="10" name="Rectangle 9"/>
          <p:cNvSpPr/>
          <p:nvPr/>
        </p:nvSpPr>
        <p:spPr>
          <a:xfrm>
            <a:off x="5278726" y="3400503"/>
            <a:ext cx="3014799" cy="2902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Registry Store</a:t>
            </a:r>
          </a:p>
        </p:txBody>
      </p:sp>
      <p:cxnSp>
        <p:nvCxnSpPr>
          <p:cNvPr id="11" name="Straight Arrow Connector 10"/>
          <p:cNvCxnSpPr>
            <a:stCxn id="9" idx="2"/>
          </p:cNvCxnSpPr>
          <p:nvPr/>
        </p:nvCxnSpPr>
        <p:spPr>
          <a:xfrm flipH="1">
            <a:off x="6205558" y="3156564"/>
            <a:ext cx="20" cy="243939"/>
          </a:xfrm>
          <a:prstGeom prst="straightConnector1">
            <a:avLst/>
          </a:prstGeom>
          <a:noFill/>
          <a:ln w="19050" cap="flat" cmpd="sng" algn="ctr">
            <a:solidFill>
              <a:schemeClr val="tx1"/>
            </a:solidFill>
            <a:prstDash val="solid"/>
            <a:miter lim="800000"/>
            <a:tailEnd type="triangle"/>
          </a:ln>
          <a:effectLst/>
        </p:spPr>
      </p:cxnSp>
      <p:cxnSp>
        <p:nvCxnSpPr>
          <p:cNvPr id="12" name="Straight Arrow Connector 11"/>
          <p:cNvCxnSpPr/>
          <p:nvPr/>
        </p:nvCxnSpPr>
        <p:spPr>
          <a:xfrm flipH="1">
            <a:off x="7658283" y="3142078"/>
            <a:ext cx="20" cy="243939"/>
          </a:xfrm>
          <a:prstGeom prst="straightConnector1">
            <a:avLst/>
          </a:prstGeom>
          <a:noFill/>
          <a:ln w="19050" cap="flat" cmpd="sng" algn="ctr">
            <a:solidFill>
              <a:schemeClr val="tx1"/>
            </a:solidFill>
            <a:prstDash val="solid"/>
            <a:miter lim="800000"/>
            <a:tailEnd type="triangle"/>
          </a:ln>
          <a:effectLst/>
        </p:spPr>
      </p:cxnSp>
      <p:cxnSp>
        <p:nvCxnSpPr>
          <p:cNvPr id="13" name="Straight Arrow Connector 12"/>
          <p:cNvCxnSpPr/>
          <p:nvPr/>
        </p:nvCxnSpPr>
        <p:spPr>
          <a:xfrm flipH="1">
            <a:off x="8757399" y="3156564"/>
            <a:ext cx="20" cy="243939"/>
          </a:xfrm>
          <a:prstGeom prst="straightConnector1">
            <a:avLst/>
          </a:prstGeom>
          <a:noFill/>
          <a:ln w="19050" cap="flat" cmpd="sng" algn="ctr">
            <a:solidFill>
              <a:schemeClr val="tx1"/>
            </a:solidFill>
            <a:prstDash val="solid"/>
            <a:miter lim="800000"/>
            <a:tailEnd type="triangle"/>
          </a:ln>
          <a:effectLst/>
        </p:spPr>
      </p:cxnSp>
      <p:sp>
        <p:nvSpPr>
          <p:cNvPr id="14" name="Oval 13"/>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15" name="Rectangle 14"/>
          <p:cNvSpPr/>
          <p:nvPr/>
        </p:nvSpPr>
        <p:spPr>
          <a:xfrm>
            <a:off x="5278725" y="4203722"/>
            <a:ext cx="3931467" cy="3653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Stream Event Processor</a:t>
            </a:r>
          </a:p>
        </p:txBody>
      </p:sp>
      <p:sp>
        <p:nvSpPr>
          <p:cNvPr id="16" name="Rectangle 15"/>
          <p:cNvSpPr/>
          <p:nvPr/>
        </p:nvSpPr>
        <p:spPr>
          <a:xfrm>
            <a:off x="8322138"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Analytics/ Machine Learning</a:t>
            </a:r>
          </a:p>
        </p:txBody>
      </p:sp>
      <p:cxnSp>
        <p:nvCxnSpPr>
          <p:cNvPr id="17" name="Straight Arrow Connector 16"/>
          <p:cNvCxnSpPr>
            <a:endCxn id="15" idx="1"/>
          </p:cNvCxnSpPr>
          <p:nvPr/>
        </p:nvCxnSpPr>
        <p:spPr>
          <a:xfrm>
            <a:off x="4729044" y="4386408"/>
            <a:ext cx="549681" cy="0"/>
          </a:xfrm>
          <a:prstGeom prst="straightConnector1">
            <a:avLst/>
          </a:prstGeom>
          <a:noFill/>
          <a:ln w="19050" cap="flat" cmpd="sng" algn="ctr">
            <a:solidFill>
              <a:srgbClr val="4472C4"/>
            </a:solidFill>
            <a:prstDash val="solid"/>
            <a:miter lim="800000"/>
            <a:tailEnd type="triangle"/>
          </a:ln>
          <a:effectLst/>
        </p:spPr>
      </p:cxnSp>
      <p:sp>
        <p:nvSpPr>
          <p:cNvPr id="18" name="Rectangle 17"/>
          <p:cNvSpPr/>
          <p:nvPr/>
        </p:nvSpPr>
        <p:spPr>
          <a:xfrm>
            <a:off x="9960356" y="2587232"/>
            <a:ext cx="1422301" cy="304233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214">
              <a:defRPr/>
            </a:pPr>
            <a:r>
              <a:rPr lang="en-US" sz="1176" kern="0" dirty="0">
                <a:solidFill>
                  <a:schemeClr val="tx1"/>
                </a:solidFill>
                <a:cs typeface="Arial" panose="020B0604020202020204" pitchFamily="34" charset="0"/>
              </a:rPr>
              <a:t>Data Visualization &amp; Presentation</a:t>
            </a:r>
          </a:p>
          <a:p>
            <a:pPr algn="ctr" defTabSz="896214">
              <a:defRPr/>
            </a:pPr>
            <a:endParaRPr lang="en-US" sz="1176" kern="0" dirty="0">
              <a:solidFill>
                <a:schemeClr val="tx1"/>
              </a:solidFill>
              <a:cs typeface="Arial" panose="020B0604020202020204" pitchFamily="34" charset="0"/>
            </a:endParaRPr>
          </a:p>
          <a:p>
            <a:pPr algn="ctr" defTabSz="896214">
              <a:defRPr/>
            </a:pPr>
            <a:r>
              <a:rPr lang="en-US" sz="1176" kern="0" dirty="0">
                <a:solidFill>
                  <a:schemeClr val="tx1"/>
                </a:solidFill>
                <a:cs typeface="Arial" panose="020B0604020202020204" pitchFamily="34" charset="0"/>
              </a:rPr>
              <a:t>IoT Suite</a:t>
            </a:r>
          </a:p>
        </p:txBody>
      </p:sp>
      <p:sp>
        <p:nvSpPr>
          <p:cNvPr id="19" name="L-Shape 18"/>
          <p:cNvSpPr/>
          <p:nvPr/>
        </p:nvSpPr>
        <p:spPr>
          <a:xfrm flipH="1">
            <a:off x="5278726" y="3400502"/>
            <a:ext cx="3931467" cy="598328"/>
          </a:xfrm>
          <a:prstGeom prst="corner">
            <a:avLst>
              <a:gd name="adj1" fmla="val 46089"/>
              <a:gd name="adj2" fmla="val 146666"/>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State Store</a:t>
            </a:r>
          </a:p>
        </p:txBody>
      </p:sp>
      <p:sp>
        <p:nvSpPr>
          <p:cNvPr id="20" name="Rectangle 19"/>
          <p:cNvSpPr/>
          <p:nvPr/>
        </p:nvSpPr>
        <p:spPr>
          <a:xfrm>
            <a:off x="2592854" y="4616138"/>
            <a:ext cx="1100989" cy="892425"/>
          </a:xfrm>
          <a:prstGeom prst="rect">
            <a:avLst/>
          </a:prstGeom>
          <a:noFill/>
          <a:ln w="12700" cap="flat" cmpd="sng" algn="ctr">
            <a:solidFill>
              <a:schemeClr val="tx1"/>
            </a:solidFill>
            <a:prstDash val="dash"/>
            <a:miter lim="800000"/>
          </a:ln>
          <a:effectLst/>
        </p:spPr>
        <p:txBody>
          <a:bodyPr rtlCol="0" anchor="ctr"/>
          <a:lstStyle/>
          <a:p>
            <a:pPr algn="ctr" defTabSz="896214">
              <a:defRPr/>
            </a:pPr>
            <a:r>
              <a:rPr lang="en-US" sz="1176" kern="0" dirty="0">
                <a:cs typeface="Arial" panose="020B0604020202020204" pitchFamily="34" charset="0"/>
              </a:rPr>
              <a:t>Gateway</a:t>
            </a:r>
            <a:br>
              <a:rPr lang="en-US" sz="1176" kern="0" dirty="0">
                <a:cs typeface="Arial" panose="020B0604020202020204" pitchFamily="34" charset="0"/>
              </a:rPr>
            </a:br>
            <a:endParaRPr lang="en-US" sz="1176" kern="0" dirty="0">
              <a:cs typeface="Arial" panose="020B0604020202020204" pitchFamily="34" charset="0"/>
            </a:endParaRPr>
          </a:p>
        </p:txBody>
      </p:sp>
      <p:sp>
        <p:nvSpPr>
          <p:cNvPr id="22" name="Rectangle 21"/>
          <p:cNvSpPr/>
          <p:nvPr/>
        </p:nvSpPr>
        <p:spPr>
          <a:xfrm>
            <a:off x="5278725"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Storage</a:t>
            </a:r>
          </a:p>
        </p:txBody>
      </p:sp>
      <p:cxnSp>
        <p:nvCxnSpPr>
          <p:cNvPr id="23" name="Straight Arrow Connector 22"/>
          <p:cNvCxnSpPr/>
          <p:nvPr/>
        </p:nvCxnSpPr>
        <p:spPr>
          <a:xfrm flipH="1">
            <a:off x="6120477" y="5143658"/>
            <a:ext cx="220166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716210" y="3998830"/>
            <a:ext cx="0" cy="296679"/>
          </a:xfrm>
          <a:prstGeom prst="straightConnector1">
            <a:avLst/>
          </a:prstGeom>
          <a:noFill/>
          <a:ln w="19050" cap="flat" cmpd="sng" algn="ctr">
            <a:solidFill>
              <a:schemeClr val="tx1"/>
            </a:solidFill>
            <a:prstDash val="solid"/>
            <a:miter lim="800000"/>
            <a:tailEnd type="triangle"/>
          </a:ln>
          <a:effectLst/>
        </p:spPr>
      </p:cxnSp>
      <p:sp>
        <p:nvSpPr>
          <p:cNvPr id="25" name="TextBox 24"/>
          <p:cNvSpPr txBox="1"/>
          <p:nvPr/>
        </p:nvSpPr>
        <p:spPr>
          <a:xfrm>
            <a:off x="831653" y="2831747"/>
            <a:ext cx="1346355" cy="948328"/>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IP capable devices</a:t>
            </a:r>
            <a:br>
              <a:rPr lang="en-US" sz="1176" dirty="0"/>
            </a:br>
            <a:endParaRPr lang="en-US" sz="1077" dirty="0"/>
          </a:p>
        </p:txBody>
      </p:sp>
      <p:sp>
        <p:nvSpPr>
          <p:cNvPr id="26" name="TextBox 25"/>
          <p:cNvSpPr txBox="1"/>
          <p:nvPr/>
        </p:nvSpPr>
        <p:spPr>
          <a:xfrm>
            <a:off x="831653" y="4106949"/>
            <a:ext cx="1346355" cy="87130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Existing IoT devices</a:t>
            </a:r>
          </a:p>
          <a:p>
            <a:endParaRPr lang="en-US" sz="1176" dirty="0"/>
          </a:p>
        </p:txBody>
      </p:sp>
      <p:sp>
        <p:nvSpPr>
          <p:cNvPr id="27" name="TextBox 26"/>
          <p:cNvSpPr txBox="1"/>
          <p:nvPr/>
        </p:nvSpPr>
        <p:spPr>
          <a:xfrm>
            <a:off x="831653" y="5305127"/>
            <a:ext cx="1346355" cy="782007"/>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Low power devices </a:t>
            </a:r>
          </a:p>
        </p:txBody>
      </p:sp>
      <p:sp>
        <p:nvSpPr>
          <p:cNvPr id="28" name="Rectangle 27"/>
          <p:cNvSpPr/>
          <p:nvPr/>
        </p:nvSpPr>
        <p:spPr bwMode="auto">
          <a:xfrm>
            <a:off x="996604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pPr>
            <a:r>
              <a:rPr lang="en-US" sz="1372" kern="0" dirty="0">
                <a:solidFill>
                  <a:schemeClr val="tx1"/>
                </a:solidFill>
              </a:rPr>
              <a:t>Presentation </a:t>
            </a:r>
            <a:endParaRPr lang="en-US" sz="1100" kern="0" dirty="0">
              <a:solidFill>
                <a:schemeClr val="tx1"/>
              </a:solidFill>
            </a:endParaRPr>
          </a:p>
        </p:txBody>
      </p:sp>
      <p:sp>
        <p:nvSpPr>
          <p:cNvPr id="29" name="Rectangle 28"/>
          <p:cNvSpPr/>
          <p:nvPr/>
        </p:nvSpPr>
        <p:spPr bwMode="auto">
          <a:xfrm>
            <a:off x="4116738" y="1667011"/>
            <a:ext cx="5343514" cy="71852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Device and Event Processing</a:t>
            </a:r>
          </a:p>
        </p:txBody>
      </p:sp>
      <p:sp>
        <p:nvSpPr>
          <p:cNvPr id="30" name="Rectangle 29"/>
          <p:cNvSpPr/>
          <p:nvPr/>
        </p:nvSpPr>
        <p:spPr bwMode="auto">
          <a:xfrm>
            <a:off x="2437669"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Data Transport</a:t>
            </a:r>
          </a:p>
        </p:txBody>
      </p:sp>
      <p:sp>
        <p:nvSpPr>
          <p:cNvPr id="31" name="Rectangle 30"/>
          <p:cNvSpPr/>
          <p:nvPr/>
        </p:nvSpPr>
        <p:spPr bwMode="auto">
          <a:xfrm>
            <a:off x="79915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spcBef>
                <a:spcPct val="0"/>
              </a:spcBef>
              <a:spcAft>
                <a:spcPct val="0"/>
              </a:spcAft>
              <a:defRPr/>
            </a:pPr>
            <a:r>
              <a:rPr lang="en-US" sz="1372" kern="0" dirty="0">
                <a:solidFill>
                  <a:schemeClr val="tx1"/>
                </a:solidFill>
              </a:rPr>
              <a:t>Devices and Data Sources</a:t>
            </a:r>
          </a:p>
        </p:txBody>
      </p:sp>
      <p:cxnSp>
        <p:nvCxnSpPr>
          <p:cNvPr id="32" name="Elbow Connector 31"/>
          <p:cNvCxnSpPr>
            <a:stCxn id="15" idx="2"/>
          </p:cNvCxnSpPr>
          <p:nvPr/>
        </p:nvCxnSpPr>
        <p:spPr>
          <a:xfrm rot="5400000">
            <a:off x="6483032" y="4206540"/>
            <a:ext cx="398875" cy="112398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9503678" y="4496466"/>
            <a:ext cx="439483" cy="1486"/>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34" name="Elbow Connector 33"/>
          <p:cNvCxnSpPr/>
          <p:nvPr/>
        </p:nvCxnSpPr>
        <p:spPr>
          <a:xfrm>
            <a:off x="7244459" y="4569092"/>
            <a:ext cx="1077678" cy="398876"/>
          </a:xfrm>
          <a:prstGeom prst="bentConnector3">
            <a:avLst>
              <a:gd name="adj1" fmla="val 5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31533" y="2696419"/>
            <a:ext cx="753703" cy="282216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Azure IoT Hub</a:t>
            </a:r>
          </a:p>
        </p:txBody>
      </p:sp>
      <p:sp>
        <p:nvSpPr>
          <p:cNvPr id="36" name="Rectangle 35"/>
          <p:cNvSpPr/>
          <p:nvPr/>
        </p:nvSpPr>
        <p:spPr>
          <a:xfrm>
            <a:off x="1200540" y="3472717"/>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sp>
        <p:nvSpPr>
          <p:cNvPr id="37" name="Rectangle 36"/>
          <p:cNvSpPr/>
          <p:nvPr/>
        </p:nvSpPr>
        <p:spPr>
          <a:xfrm>
            <a:off x="2839058" y="5231703"/>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cxnSp>
        <p:nvCxnSpPr>
          <p:cNvPr id="38" name="Elbow Connector 37"/>
          <p:cNvCxnSpPr>
            <a:stCxn id="27" idx="3"/>
            <a:endCxn id="20" idx="1"/>
          </p:cNvCxnSpPr>
          <p:nvPr/>
        </p:nvCxnSpPr>
        <p:spPr>
          <a:xfrm flipV="1">
            <a:off x="2178008" y="5062351"/>
            <a:ext cx="414845" cy="633779"/>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6" idx="3"/>
            <a:endCxn id="20" idx="1"/>
          </p:cNvCxnSpPr>
          <p:nvPr/>
        </p:nvCxnSpPr>
        <p:spPr>
          <a:xfrm>
            <a:off x="2178008" y="4542601"/>
            <a:ext cx="414845" cy="519750"/>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47262" y="5064364"/>
            <a:ext cx="310798" cy="0"/>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234459" y="4362033"/>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42" name="Rectangle 41"/>
          <p:cNvSpPr/>
          <p:nvPr/>
        </p:nvSpPr>
        <p:spPr>
          <a:xfrm>
            <a:off x="1200540" y="4674328"/>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endParaRPr lang="en-US" sz="1077" kern="0" dirty="0">
              <a:solidFill>
                <a:prstClr val="white"/>
              </a:solidFill>
              <a:cs typeface="Arial" panose="020B0604020202020204" pitchFamily="34" charset="0"/>
            </a:endParaRPr>
          </a:p>
        </p:txBody>
      </p:sp>
      <p:cxnSp>
        <p:nvCxnSpPr>
          <p:cNvPr id="43" name="Straight Arrow Connector 42"/>
          <p:cNvCxnSpPr>
            <a:stCxn id="9" idx="1"/>
          </p:cNvCxnSpPr>
          <p:nvPr/>
        </p:nvCxnSpPr>
        <p:spPr>
          <a:xfrm flipH="1">
            <a:off x="4985237" y="2963043"/>
            <a:ext cx="293488" cy="0"/>
          </a:xfrm>
          <a:prstGeom prst="straightConnector1">
            <a:avLst/>
          </a:prstGeom>
          <a:noFill/>
          <a:ln w="19050" cap="flat" cmpd="sng" algn="ctr">
            <a:solidFill>
              <a:schemeClr val="tx1"/>
            </a:solidFill>
            <a:prstDash val="solid"/>
            <a:miter lim="800000"/>
            <a:tailEnd type="triangle"/>
          </a:ln>
          <a:effectLst/>
        </p:spPr>
      </p:cxnSp>
      <p:cxnSp>
        <p:nvCxnSpPr>
          <p:cNvPr id="44" name="Elbow Connector 43"/>
          <p:cNvCxnSpPr>
            <a:stCxn id="8" idx="2"/>
          </p:cNvCxnSpPr>
          <p:nvPr/>
        </p:nvCxnSpPr>
        <p:spPr>
          <a:xfrm rot="5400000">
            <a:off x="6550711" y="1591088"/>
            <a:ext cx="85682" cy="32166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653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Hub</a:t>
            </a:r>
          </a:p>
        </p:txBody>
      </p:sp>
      <p:sp>
        <p:nvSpPr>
          <p:cNvPr id="3" name="Text Placeholder 2"/>
          <p:cNvSpPr>
            <a:spLocks noGrp="1"/>
          </p:cNvSpPr>
          <p:nvPr>
            <p:ph sz="quarter" idx="10"/>
          </p:nvPr>
        </p:nvSpPr>
        <p:spPr>
          <a:xfrm>
            <a:off x="268288" y="1387776"/>
            <a:ext cx="5494536" cy="5078313"/>
          </a:xfrm>
        </p:spPr>
        <p:txBody>
          <a:bodyPr/>
          <a:lstStyle/>
          <a:p>
            <a:r>
              <a:rPr lang="en-US" sz="3200" dirty="0"/>
              <a:t>Designed for IoT</a:t>
            </a:r>
          </a:p>
          <a:p>
            <a:pPr lvl="1"/>
            <a:r>
              <a:rPr lang="en-US" sz="1800" dirty="0"/>
              <a:t>Connect millions of devices</a:t>
            </a:r>
          </a:p>
          <a:p>
            <a:r>
              <a:rPr lang="en-US" sz="3200" dirty="0"/>
              <a:t>Service assisted communications</a:t>
            </a:r>
          </a:p>
          <a:p>
            <a:pPr lvl="1"/>
            <a:r>
              <a:rPr lang="en-US" sz="1800" dirty="0"/>
              <a:t>Devices are not servers</a:t>
            </a:r>
          </a:p>
          <a:p>
            <a:pPr lvl="1"/>
            <a:r>
              <a:rPr lang="en-US" sz="1800" dirty="0"/>
              <a:t>Use IoT Hub to enable secure bi-directional communications</a:t>
            </a:r>
          </a:p>
          <a:p>
            <a:r>
              <a:rPr lang="en-US" sz="3200" dirty="0"/>
              <a:t>Cloud-scale messaging</a:t>
            </a:r>
          </a:p>
          <a:p>
            <a:pPr lvl="1"/>
            <a:r>
              <a:rPr lang="en-US" sz="1800" dirty="0"/>
              <a:t>Device-to-cloud and Cloud-to-device</a:t>
            </a:r>
          </a:p>
          <a:p>
            <a:pPr lvl="1"/>
            <a:r>
              <a:rPr lang="en-US" sz="1800" dirty="0"/>
              <a:t>Durable messages (</a:t>
            </a:r>
            <a:r>
              <a:rPr lang="en-US" sz="1800" i="1" dirty="0"/>
              <a:t>at least once </a:t>
            </a:r>
            <a:r>
              <a:rPr lang="en-US" sz="1800" dirty="0"/>
              <a:t>semantics)</a:t>
            </a:r>
          </a:p>
          <a:p>
            <a:r>
              <a:rPr lang="en-US" sz="3200" dirty="0"/>
              <a:t>Cloud-facing feedback</a:t>
            </a:r>
          </a:p>
          <a:p>
            <a:pPr lvl="1"/>
            <a:r>
              <a:rPr lang="en-US" sz="1800" dirty="0"/>
              <a:t>Delivery receipts, expired messages</a:t>
            </a:r>
          </a:p>
          <a:p>
            <a:pPr lvl="1"/>
            <a:r>
              <a:rPr lang="en-US" sz="1800" dirty="0"/>
              <a:t>Device communication errors</a:t>
            </a:r>
          </a:p>
        </p:txBody>
      </p:sp>
      <p:sp>
        <p:nvSpPr>
          <p:cNvPr id="4" name="Text Placeholder 3"/>
          <p:cNvSpPr>
            <a:spLocks noGrp="1"/>
          </p:cNvSpPr>
          <p:nvPr>
            <p:ph sz="quarter" idx="11"/>
          </p:nvPr>
        </p:nvSpPr>
        <p:spPr/>
        <p:txBody>
          <a:bodyPr/>
          <a:lstStyle/>
          <a:p>
            <a:r>
              <a:rPr lang="en-US" sz="3200" dirty="0"/>
              <a:t>Per-device authentication</a:t>
            </a:r>
          </a:p>
          <a:p>
            <a:pPr lvl="1"/>
            <a:r>
              <a:rPr lang="en-US" sz="1800" dirty="0"/>
              <a:t>Individual device identities and credentials</a:t>
            </a:r>
          </a:p>
          <a:p>
            <a:r>
              <a:rPr lang="en-US" sz="3200" dirty="0"/>
              <a:t>Connection multiplexing</a:t>
            </a:r>
          </a:p>
          <a:p>
            <a:pPr lvl="1"/>
            <a:r>
              <a:rPr lang="en-US" sz="1800" dirty="0"/>
              <a:t>Single device-cloud connection for all communications (C2D, D2C)</a:t>
            </a:r>
          </a:p>
          <a:p>
            <a:r>
              <a:rPr lang="en-US" sz="3200" dirty="0"/>
              <a:t>Multi-protocol</a:t>
            </a:r>
          </a:p>
          <a:p>
            <a:pPr lvl="1"/>
            <a:r>
              <a:rPr lang="en-US" sz="1800" dirty="0"/>
              <a:t>Natively supports AMQP, HTTPS, MQTT</a:t>
            </a:r>
          </a:p>
          <a:p>
            <a:pPr lvl="1"/>
            <a:r>
              <a:rPr lang="en-US" sz="1800" dirty="0"/>
              <a:t>Designed for extensibility to custom protocols</a:t>
            </a:r>
          </a:p>
          <a:p>
            <a:r>
              <a:rPr lang="en-US" sz="3200" dirty="0"/>
              <a:t>Multi-platform</a:t>
            </a:r>
          </a:p>
          <a:p>
            <a:pPr lvl="1"/>
            <a:r>
              <a:rPr lang="en-US" sz="1800" dirty="0"/>
              <a:t>Device SDKs available for multiple platforms (e.g. RTOS, Linux, Windows)</a:t>
            </a:r>
          </a:p>
          <a:p>
            <a:pPr lvl="1"/>
            <a:r>
              <a:rPr lang="en-US" sz="1800" dirty="0"/>
              <a:t>Multi-platform Service SDK.</a:t>
            </a:r>
          </a:p>
        </p:txBody>
      </p:sp>
    </p:spTree>
    <p:extLst>
      <p:ext uri="{BB962C8B-B14F-4D97-AF65-F5344CB8AC3E}">
        <p14:creationId xmlns:p14="http://schemas.microsoft.com/office/powerpoint/2010/main" val="3428728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IoT Hub &amp; IoT Suite Demo</a:t>
            </a:r>
          </a:p>
        </p:txBody>
      </p:sp>
    </p:spTree>
    <p:extLst>
      <p:ext uri="{BB962C8B-B14F-4D97-AF65-F5344CB8AC3E}">
        <p14:creationId xmlns:p14="http://schemas.microsoft.com/office/powerpoint/2010/main" val="3523869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68288" y="1398397"/>
            <a:ext cx="11542503" cy="4001095"/>
          </a:xfrm>
        </p:spPr>
        <p:txBody>
          <a:bodyPr/>
          <a:lstStyle/>
          <a:p>
            <a:r>
              <a:rPr lang="en-US" dirty="0" err="1"/>
              <a:t>IoT</a:t>
            </a:r>
            <a:r>
              <a:rPr lang="en-US" dirty="0"/>
              <a:t> enables new business scenarios</a:t>
            </a:r>
          </a:p>
          <a:p>
            <a:r>
              <a:rPr lang="en-US" dirty="0"/>
              <a:t>Design device capabilities first</a:t>
            </a:r>
          </a:p>
          <a:p>
            <a:r>
              <a:rPr lang="en-US" dirty="0"/>
              <a:t>Event Hub provides massive ingest</a:t>
            </a:r>
          </a:p>
          <a:p>
            <a:r>
              <a:rPr lang="en-US" dirty="0"/>
              <a:t>Azure Stream Analytics is your base station for transformation</a:t>
            </a:r>
          </a:p>
          <a:p>
            <a:r>
              <a:rPr lang="en-US" dirty="0"/>
              <a:t>IoT Hub / IoT Hub is the future</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7751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Microsoft’s Approach to </a:t>
            </a:r>
            <a:r>
              <a:rPr lang="en-US" dirty="0" err="1"/>
              <a:t>IoT</a:t>
            </a:r>
            <a:endParaRPr lang="en-US" dirty="0"/>
          </a:p>
        </p:txBody>
      </p:sp>
      <p:sp>
        <p:nvSpPr>
          <p:cNvPr id="5" name="Rectangle 4"/>
          <p:cNvSpPr/>
          <p:nvPr/>
        </p:nvSpPr>
        <p:spPr bwMode="auto">
          <a:xfrm>
            <a:off x="327651" y="3061035"/>
            <a:ext cx="2705854" cy="1559702"/>
          </a:xfrm>
          <a:prstGeom prst="rect">
            <a:avLst/>
          </a:prstGeom>
          <a:solidFill>
            <a:schemeClr val="accent1"/>
          </a:solidFill>
          <a:ln w="10795" cap="flat" cmpd="sng" algn="ctr">
            <a:noFill/>
            <a:prstDash val="solid"/>
            <a:headEnd type="none" w="med" len="med"/>
            <a:tailEnd type="none" w="med" len="med"/>
          </a:ln>
          <a:effectLst/>
        </p:spPr>
        <p:txBody>
          <a:bodyPr vert="horz" wrap="square" lIns="179259" tIns="179259" rIns="0" bIns="45713" numCol="1" rtlCol="0" anchor="t" anchorCtr="0" compatLnSpc="1">
            <a:prstTxWarp prst="textNoShape">
              <a:avLst/>
            </a:prstTxWarp>
          </a:bodyPr>
          <a:lstStyle/>
          <a:p>
            <a:pPr defTabSz="914347">
              <a:spcAft>
                <a:spcPts val="590"/>
              </a:spcAft>
              <a:defRPr/>
            </a:pPr>
            <a:endParaRPr lang="en-US" sz="2353" kern="0" dirty="0">
              <a:solidFill>
                <a:srgbClr val="FFFFFF"/>
              </a:solidFill>
              <a:latin typeface="Segoe UI Light"/>
            </a:endParaRPr>
          </a:p>
        </p:txBody>
      </p:sp>
      <p:sp>
        <p:nvSpPr>
          <p:cNvPr id="6" name="Rectangle 5"/>
          <p:cNvSpPr/>
          <p:nvPr/>
        </p:nvSpPr>
        <p:spPr bwMode="auto">
          <a:xfrm>
            <a:off x="327649" y="2177188"/>
            <a:ext cx="2705856" cy="896297"/>
          </a:xfrm>
          <a:prstGeom prst="rect">
            <a:avLst/>
          </a:prstGeom>
          <a:solidFill>
            <a:schemeClr val="accent1"/>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spcAft>
                <a:spcPts val="590"/>
              </a:spcAft>
              <a:defRPr/>
            </a:pPr>
            <a:r>
              <a:rPr lang="en-US" sz="2549" kern="0" spc="-49" dirty="0">
                <a:solidFill>
                  <a:prstClr val="white"/>
                </a:solidFill>
                <a:latin typeface="Segoe UI Light"/>
              </a:rPr>
              <a:t>You have things…</a:t>
            </a:r>
          </a:p>
        </p:txBody>
      </p:sp>
      <p:sp>
        <p:nvSpPr>
          <p:cNvPr id="7" name="Isosceles Triangle 6"/>
          <p:cNvSpPr/>
          <p:nvPr/>
        </p:nvSpPr>
        <p:spPr bwMode="auto">
          <a:xfrm rot="5400000">
            <a:off x="1949143" y="3243694"/>
            <a:ext cx="2420335" cy="274929"/>
          </a:xfrm>
          <a:prstGeom prst="triangle">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45" tIns="89630" rIns="89630" bIns="89630" numCol="1" spcCol="0" rtlCol="0" fromWordArt="0" anchor="ctr" anchorCtr="0" forceAA="0" compatLnSpc="1">
            <a:prstTxWarp prst="textNoShape">
              <a:avLst/>
            </a:prstTxWarp>
            <a:noAutofit/>
          </a:bodyPr>
          <a:lstStyle/>
          <a:p>
            <a:pPr algn="ctr" defTabSz="895919" fontAlgn="base">
              <a:spcBef>
                <a:spcPct val="0"/>
              </a:spcBef>
              <a:spcAft>
                <a:spcPct val="0"/>
              </a:spcAft>
              <a:defRPr/>
            </a:pPr>
            <a:endParaRPr lang="en-US" sz="2157" kern="0">
              <a:solidFill>
                <a:srgbClr val="000000">
                  <a:lumMod val="65000"/>
                  <a:lumOff val="35000"/>
                </a:srgbClr>
              </a:solidFill>
              <a:latin typeface="Segoe UI"/>
              <a:ea typeface="Segoe UI" pitchFamily="34" charset="0"/>
              <a:cs typeface="Segoe UI" pitchFamily="34" charset="0"/>
            </a:endParaRPr>
          </a:p>
        </p:txBody>
      </p:sp>
      <p:grpSp>
        <p:nvGrpSpPr>
          <p:cNvPr id="8" name="Group 7"/>
          <p:cNvGrpSpPr/>
          <p:nvPr/>
        </p:nvGrpSpPr>
        <p:grpSpPr>
          <a:xfrm>
            <a:off x="307418" y="2846172"/>
            <a:ext cx="2757895" cy="1575871"/>
            <a:chOff x="709451" y="2565263"/>
            <a:chExt cx="2813596" cy="1607698"/>
          </a:xfrm>
        </p:grpSpPr>
        <p:sp>
          <p:nvSpPr>
            <p:cNvPr id="9" name="Freeform 18"/>
            <p:cNvSpPr>
              <a:spLocks noEditPoints="1"/>
            </p:cNvSpPr>
            <p:nvPr/>
          </p:nvSpPr>
          <p:spPr bwMode="black">
            <a:xfrm rot="17995606">
              <a:off x="2921138" y="4071320"/>
              <a:ext cx="113868" cy="89413"/>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1075558" bIns="44814" numCol="1" anchor="t" anchorCtr="0" compatLnSpc="1">
              <a:prstTxWarp prst="textNoShape">
                <a:avLst/>
              </a:prstTxWarp>
            </a:bodyPr>
            <a:lstStyle/>
            <a:p>
              <a:pPr defTabSz="913774">
                <a:defRPr/>
              </a:pPr>
              <a:endParaRPr lang="en-US" sz="2157" kern="0" dirty="0">
                <a:solidFill>
                  <a:srgbClr val="000000"/>
                </a:solidFill>
                <a:latin typeface="Segoe UI Light"/>
              </a:endParaRPr>
            </a:p>
          </p:txBody>
        </p:sp>
        <p:sp>
          <p:nvSpPr>
            <p:cNvPr id="10" name="TextBox 9"/>
            <p:cNvSpPr txBox="1"/>
            <p:nvPr/>
          </p:nvSpPr>
          <p:spPr>
            <a:xfrm>
              <a:off x="709451" y="3291661"/>
              <a:ext cx="871861" cy="439266"/>
            </a:xfrm>
            <a:prstGeom prst="rect">
              <a:avLst/>
            </a:prstGeom>
            <a:noFill/>
          </p:spPr>
          <p:txBody>
            <a:bodyPr wrap="none" rtlCol="0">
              <a:spAutoFit/>
            </a:bodyPr>
            <a:lstStyle/>
            <a:p>
              <a:pPr algn="ctr" defTabSz="896178">
                <a:defRPr/>
              </a:pPr>
              <a:r>
                <a:rPr lang="en-US" sz="1077" kern="0" dirty="0">
                  <a:solidFill>
                    <a:srgbClr val="FFFFFF"/>
                  </a:solidFill>
                  <a:latin typeface="Segoe UI"/>
                </a:rPr>
                <a:t>Plant Floor</a:t>
              </a:r>
            </a:p>
            <a:p>
              <a:pPr algn="ctr" defTabSz="896178">
                <a:defRPr/>
              </a:pPr>
              <a:r>
                <a:rPr lang="en-US" sz="1077" kern="0" dirty="0">
                  <a:solidFill>
                    <a:srgbClr val="FFFFFF"/>
                  </a:solidFill>
                  <a:latin typeface="Segoe UI"/>
                </a:rPr>
                <a:t>Things</a:t>
              </a:r>
            </a:p>
          </p:txBody>
        </p:sp>
        <p:sp>
          <p:nvSpPr>
            <p:cNvPr id="11" name="TextBox 10"/>
            <p:cNvSpPr txBox="1"/>
            <p:nvPr/>
          </p:nvSpPr>
          <p:spPr>
            <a:xfrm>
              <a:off x="2502388" y="3291661"/>
              <a:ext cx="1020659" cy="439266"/>
            </a:xfrm>
            <a:prstGeom prst="rect">
              <a:avLst/>
            </a:prstGeom>
            <a:noFill/>
          </p:spPr>
          <p:txBody>
            <a:bodyPr wrap="none" rtlCol="0">
              <a:spAutoFit/>
            </a:bodyPr>
            <a:lstStyle/>
            <a:p>
              <a:pPr algn="ctr" defTabSz="896178">
                <a:defRPr/>
              </a:pPr>
              <a:r>
                <a:rPr lang="en-US" sz="1077" kern="0" dirty="0">
                  <a:solidFill>
                    <a:srgbClr val="FFFFFF"/>
                  </a:solidFill>
                  <a:latin typeface="Segoe UI"/>
                </a:rPr>
                <a:t>Supply Chain</a:t>
              </a:r>
            </a:p>
            <a:p>
              <a:pPr algn="ctr" defTabSz="896178">
                <a:defRPr/>
              </a:pPr>
              <a:r>
                <a:rPr lang="en-US" sz="1077" kern="0" dirty="0">
                  <a:solidFill>
                    <a:srgbClr val="FFFFFF"/>
                  </a:solidFill>
                  <a:latin typeface="Segoe UI"/>
                </a:rPr>
                <a:t>Things</a:t>
              </a:r>
            </a:p>
          </p:txBody>
        </p:sp>
        <p:sp>
          <p:nvSpPr>
            <p:cNvPr id="12" name="TextBox 11"/>
            <p:cNvSpPr txBox="1"/>
            <p:nvPr/>
          </p:nvSpPr>
          <p:spPr>
            <a:xfrm>
              <a:off x="1693492" y="3299325"/>
              <a:ext cx="898023" cy="439266"/>
            </a:xfrm>
            <a:prstGeom prst="rect">
              <a:avLst/>
            </a:prstGeom>
            <a:noFill/>
          </p:spPr>
          <p:txBody>
            <a:bodyPr wrap="none" rtlCol="0">
              <a:spAutoFit/>
            </a:bodyPr>
            <a:lstStyle/>
            <a:p>
              <a:pPr algn="ctr" defTabSz="896178">
                <a:defRPr/>
              </a:pPr>
              <a:r>
                <a:rPr lang="en-US" sz="1077" kern="0" dirty="0">
                  <a:solidFill>
                    <a:srgbClr val="FFFFFF"/>
                  </a:solidFill>
                  <a:latin typeface="Segoe UI"/>
                </a:rPr>
                <a:t>Back Office</a:t>
              </a:r>
            </a:p>
            <a:p>
              <a:pPr algn="ctr" defTabSz="896178">
                <a:defRPr/>
              </a:pPr>
              <a:r>
                <a:rPr lang="en-US" sz="1077" kern="0" dirty="0">
                  <a:solidFill>
                    <a:srgbClr val="FFFFFF"/>
                  </a:solidFill>
                  <a:latin typeface="Segoe UI"/>
                </a:rPr>
                <a:t>Things</a:t>
              </a:r>
            </a:p>
          </p:txBody>
        </p:sp>
        <p:grpSp>
          <p:nvGrpSpPr>
            <p:cNvPr id="13" name="Group 12"/>
            <p:cNvGrpSpPr/>
            <p:nvPr/>
          </p:nvGrpSpPr>
          <p:grpSpPr>
            <a:xfrm>
              <a:off x="2753466" y="2565263"/>
              <a:ext cx="652712" cy="506201"/>
              <a:chOff x="2653679" y="2547410"/>
              <a:chExt cx="652712" cy="506201"/>
            </a:xfrm>
          </p:grpSpPr>
          <p:sp>
            <p:nvSpPr>
              <p:cNvPr id="34" name="Donut 100"/>
              <p:cNvSpPr>
                <a:spLocks noChangeAspect="1"/>
              </p:cNvSpPr>
              <p:nvPr/>
            </p:nvSpPr>
            <p:spPr bwMode="auto">
              <a:xfrm>
                <a:off x="2653679" y="2745987"/>
                <a:ext cx="548640"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1765" kern="0"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Frame 5"/>
              <p:cNvSpPr>
                <a:spLocks noChangeAspect="1"/>
              </p:cNvSpPr>
              <p:nvPr/>
            </p:nvSpPr>
            <p:spPr bwMode="auto">
              <a:xfrm>
                <a:off x="2986265" y="2547410"/>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7555" tIns="53778" rIns="53778" bIns="107555" numCol="1" spcCol="0" rtlCol="0" fromWordArt="0" anchor="b" anchorCtr="0" forceAA="0" compatLnSpc="1">
                <a:prstTxWarp prst="textNoShape">
                  <a:avLst/>
                </a:prstTxWarp>
                <a:noAutofit/>
              </a:bodyPr>
              <a:lstStyle/>
              <a:p>
                <a:pPr algn="ctr" defTabSz="1075104" fontAlgn="base">
                  <a:spcBef>
                    <a:spcPct val="0"/>
                  </a:spcBef>
                  <a:spcAft>
                    <a:spcPct val="0"/>
                  </a:spcAft>
                  <a:defRPr/>
                </a:pPr>
                <a:endParaRPr lang="en-US" sz="2353" kern="0" spc="-5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 name="Group 13"/>
            <p:cNvGrpSpPr>
              <a:grpSpLocks noChangeAspect="1"/>
            </p:cNvGrpSpPr>
            <p:nvPr/>
          </p:nvGrpSpPr>
          <p:grpSpPr>
            <a:xfrm>
              <a:off x="1759439" y="2676856"/>
              <a:ext cx="914495" cy="548640"/>
              <a:chOff x="5504994" y="5274183"/>
              <a:chExt cx="1589177" cy="953407"/>
            </a:xfrm>
          </p:grpSpPr>
          <p:pic>
            <p:nvPicPr>
              <p:cNvPr id="25" name="Picture 24"/>
              <p:cNvPicPr>
                <a:picLocks noChangeAspect="1"/>
              </p:cNvPicPr>
              <p:nvPr/>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202699" y="5274183"/>
                <a:ext cx="190326" cy="365760"/>
              </a:xfrm>
              <a:prstGeom prst="rect">
                <a:avLst/>
              </a:prstGeom>
            </p:spPr>
          </p:pic>
          <p:grpSp>
            <p:nvGrpSpPr>
              <p:cNvPr id="26" name="Group 25"/>
              <p:cNvGrpSpPr>
                <a:grpSpLocks noChangeAspect="1"/>
              </p:cNvGrpSpPr>
              <p:nvPr/>
            </p:nvGrpSpPr>
            <p:grpSpPr>
              <a:xfrm>
                <a:off x="5623345" y="5274183"/>
                <a:ext cx="512849" cy="365760"/>
                <a:chOff x="1919150" y="3044496"/>
                <a:chExt cx="666391" cy="475141"/>
              </a:xfrm>
            </p:grpSpPr>
            <p:sp>
              <p:nvSpPr>
                <p:cNvPr id="31"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914225">
                    <a:defRPr/>
                  </a:pPr>
                  <a:endParaRPr lang="en-US" sz="1175" kern="0">
                    <a:solidFill>
                      <a:sysClr val="window" lastClr="FFFFFF"/>
                    </a:solidFill>
                    <a:latin typeface="Segoe UI"/>
                    <a:sym typeface="Segoe UI" panose="020B0502040204020203" pitchFamily="34" charset="0"/>
                  </a:endParaRPr>
                </a:p>
              </p:txBody>
            </p:sp>
            <p:sp>
              <p:nvSpPr>
                <p:cNvPr id="32"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914225">
                    <a:defRPr/>
                  </a:pPr>
                  <a:endParaRPr lang="en-US" sz="1175" kern="0">
                    <a:solidFill>
                      <a:sysClr val="window" lastClr="FFFFFF"/>
                    </a:solidFill>
                    <a:latin typeface="Segoe UI"/>
                    <a:sym typeface="Segoe UI" panose="020B0502040204020203" pitchFamily="34" charset="0"/>
                  </a:endParaRPr>
                </a:p>
              </p:txBody>
            </p:sp>
            <p:sp>
              <p:nvSpPr>
                <p:cNvPr id="33" name="Rectangle 32"/>
                <p:cNvSpPr/>
                <p:nvPr/>
              </p:nvSpPr>
              <p:spPr>
                <a:xfrm>
                  <a:off x="1919446" y="3492205"/>
                  <a:ext cx="665798" cy="27432"/>
                </a:xfrm>
                <a:prstGeom prst="rect">
                  <a:avLst/>
                </a:prstGeom>
                <a:solidFill>
                  <a:srgbClr val="FFFFFF"/>
                </a:solidFill>
                <a:ln w="25400" cap="flat" cmpd="sng" algn="ctr">
                  <a:noFill/>
                  <a:prstDash val="solid"/>
                </a:ln>
                <a:effectLst/>
              </p:spPr>
              <p:txBody>
                <a:bodyPr rtlCol="0" anchor="ctr"/>
                <a:lstStyle/>
                <a:p>
                  <a:pPr algn="ctr" defTabSz="914225">
                    <a:defRPr/>
                  </a:pPr>
                  <a:endParaRPr lang="en-US" sz="1175" kern="0">
                    <a:solidFill>
                      <a:sysClr val="window" lastClr="FFFFFF"/>
                    </a:solidFill>
                    <a:latin typeface="Segoe UI"/>
                    <a:sym typeface="Segoe UI" panose="020B0502040204020203" pitchFamily="34" charset="0"/>
                  </a:endParaRPr>
                </a:p>
              </p:txBody>
            </p:sp>
          </p:grpSp>
          <p:sp>
            <p:nvSpPr>
              <p:cNvPr id="27" name="Rounded Rectangle 6"/>
              <p:cNvSpPr>
                <a:spLocks noChangeAspect="1"/>
              </p:cNvSpPr>
              <p:nvPr/>
            </p:nvSpPr>
            <p:spPr bwMode="auto">
              <a:xfrm rot="16200000">
                <a:off x="6561719" y="5199732"/>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89626" tIns="44812" rIns="89626" bIns="44812" numCol="1" rtlCol="0" anchor="ctr" anchorCtr="0" compatLnSpc="1">
                <a:prstTxWarp prst="textNoShape">
                  <a:avLst/>
                </a:prstTxWarp>
              </a:bodyPr>
              <a:lstStyle/>
              <a:p>
                <a:pPr algn="ctr" defTabSz="806586">
                  <a:defRPr/>
                </a:pPr>
                <a:endParaRPr lang="en-US" sz="1765" kern="0" dirty="0">
                  <a:solidFill>
                    <a:srgbClr val="00188F"/>
                  </a:solidFill>
                  <a:latin typeface="Segoe UI Light" panose="020B0502040204020203" pitchFamily="34" charset="0"/>
                  <a:sym typeface="Segoe UI Light" panose="020B0502040204020203" pitchFamily="34" charset="0"/>
                </a:endParaRPr>
              </a:p>
            </p:txBody>
          </p:sp>
          <p:pic>
            <p:nvPicPr>
              <p:cNvPr id="28" name="Picture 2" descr="\\MAGNUM\Projects\Microsoft\Cloud Power FY12\Design\ICONS_PNG\Next_Gen_Application.png"/>
              <p:cNvPicPr>
                <a:picLocks noChangeAspect="1" noChangeArrowheads="1"/>
              </p:cNvPicPr>
              <p:nvPr/>
            </p:nvPicPr>
            <p:blipFill>
              <a:blip r:embed="rId4" cstate="email">
                <a:lum bright="100000"/>
                <a:extLst>
                  <a:ext uri="{28A0092B-C50C-407E-A947-70E740481C1C}">
                    <a14:useLocalDpi xmlns:a14="http://schemas.microsoft.com/office/drawing/2010/main"/>
                  </a:ext>
                </a:extLst>
              </a:blip>
              <a:srcRect/>
              <a:stretch>
                <a:fillRect/>
              </a:stretch>
            </p:blipFill>
            <p:spPr bwMode="auto">
              <a:xfrm>
                <a:off x="5504994" y="5587510"/>
                <a:ext cx="640080" cy="640080"/>
              </a:xfrm>
              <a:prstGeom prst="rect">
                <a:avLst/>
              </a:prstGeom>
              <a:noFill/>
            </p:spPr>
          </p:pic>
          <p:pic>
            <p:nvPicPr>
              <p:cNvPr id="29" name="Picture 24" descr="E:\Eric Suchiang FD\Icons\Metro Icon\Metro icons ALL WHITE\cctv.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362651" y="5659139"/>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a:spLocks noChangeAspect="1"/>
              </p:cNvSpPr>
              <p:nvPr/>
            </p:nvSpPr>
            <p:spPr bwMode="auto">
              <a:xfrm flipH="1">
                <a:off x="6131466" y="5684693"/>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87864" tIns="43932" rIns="87864" bIns="43932" numCol="1" rtlCol="0" anchor="ctr" anchorCtr="0" compatLnSpc="1">
                <a:prstTxWarp prst="textNoShape">
                  <a:avLst/>
                </a:prstTxWarp>
              </a:bodyPr>
              <a:lstStyle/>
              <a:p>
                <a:pPr algn="ctr" defTabSz="878269" fontAlgn="base">
                  <a:spcBef>
                    <a:spcPct val="0"/>
                  </a:spcBef>
                  <a:spcAft>
                    <a:spcPct val="0"/>
                  </a:spcAft>
                  <a:defRPr/>
                </a:pPr>
                <a:endParaRPr lang="en-US" sz="1729" kern="0" dirty="0">
                  <a:solidFill>
                    <a:srgbClr val="FFFFFF"/>
                  </a:solidFill>
                  <a:latin typeface="Segoe UI"/>
                </a:endParaRPr>
              </a:p>
            </p:txBody>
          </p:sp>
        </p:grpSp>
        <p:grpSp>
          <p:nvGrpSpPr>
            <p:cNvPr id="15" name="Group 14"/>
            <p:cNvGrpSpPr>
              <a:grpSpLocks noChangeAspect="1"/>
            </p:cNvGrpSpPr>
            <p:nvPr/>
          </p:nvGrpSpPr>
          <p:grpSpPr>
            <a:xfrm>
              <a:off x="865416" y="2621585"/>
              <a:ext cx="766883" cy="548640"/>
              <a:chOff x="3576810" y="5254081"/>
              <a:chExt cx="1307277" cy="935246"/>
            </a:xfrm>
          </p:grpSpPr>
          <p:sp>
            <p:nvSpPr>
              <p:cNvPr id="16" name="Freeform 239"/>
              <p:cNvSpPr>
                <a:spLocks/>
              </p:cNvSpPr>
              <p:nvPr/>
            </p:nvSpPr>
            <p:spPr bwMode="auto">
              <a:xfrm>
                <a:off x="4482942" y="5298886"/>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rgbClr val="FFFFFF"/>
              </a:solidFill>
              <a:ln>
                <a:noFill/>
              </a:ln>
              <a:extLst/>
            </p:spPr>
            <p:txBody>
              <a:bodyPr vert="horz" wrap="square" lIns="89630" tIns="44814" rIns="89630" bIns="44814" numCol="1" anchor="t" anchorCtr="0" compatLnSpc="1">
                <a:prstTxWarp prst="textNoShape">
                  <a:avLst/>
                </a:prstTxWarp>
              </a:bodyPr>
              <a:lstStyle/>
              <a:p>
                <a:pPr algn="ctr" defTabSz="914225">
                  <a:defRPr/>
                </a:pPr>
                <a:endParaRPr lang="en-US" sz="1765" kern="0" dirty="0">
                  <a:solidFill>
                    <a:srgbClr val="00D8CC"/>
                  </a:solidFill>
                  <a:latin typeface="Segoe UI"/>
                </a:endParaRPr>
              </a:p>
            </p:txBody>
          </p:sp>
          <p:sp>
            <p:nvSpPr>
              <p:cNvPr id="17" name="Round Same Side Corner Rectangle 26"/>
              <p:cNvSpPr>
                <a:spLocks noChangeAspect="1"/>
              </p:cNvSpPr>
              <p:nvPr/>
            </p:nvSpPr>
            <p:spPr bwMode="auto">
              <a:xfrm>
                <a:off x="4116146" y="5748687"/>
                <a:ext cx="240728"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30" tIns="44814" rIns="44814" bIns="89630" numCol="1" spcCol="0" rtlCol="0" fromWordArt="0" anchor="b" anchorCtr="0" forceAA="0" compatLnSpc="1">
                <a:prstTxWarp prst="textNoShape">
                  <a:avLst/>
                </a:prstTxWarp>
                <a:noAutofit/>
              </a:bodyPr>
              <a:lstStyle/>
              <a:p>
                <a:pPr algn="ctr" defTabSz="895919" fontAlgn="base">
                  <a:spcBef>
                    <a:spcPct val="0"/>
                  </a:spcBef>
                  <a:spcAft>
                    <a:spcPct val="0"/>
                  </a:spcAft>
                  <a:defRPr/>
                </a:pPr>
                <a:endParaRPr lang="en-US" sz="98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8" name="Picture 3" descr="C:\Users\chrisw\Desktop\Kinect Hand.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black">
              <a:xfrm>
                <a:off x="3576810" y="5755077"/>
                <a:ext cx="495792" cy="397290"/>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362"/>
              <p:cNvSpPr>
                <a:spLocks noChangeAspect="1"/>
              </p:cNvSpPr>
              <p:nvPr/>
            </p:nvSpPr>
            <p:spPr bwMode="auto">
              <a:xfrm rot="19207886">
                <a:off x="3656517" y="5254081"/>
                <a:ext cx="265471"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ln>
                <a:headEnd/>
                <a:tailEnd/>
              </a:ln>
            </p:spPr>
            <p:style>
              <a:lnRef idx="2">
                <a:schemeClr val="accent1"/>
              </a:lnRef>
              <a:fillRef idx="1">
                <a:schemeClr val="lt1"/>
              </a:fillRef>
              <a:effectRef idx="0">
                <a:schemeClr val="accent1"/>
              </a:effectRef>
              <a:fontRef idx="minor">
                <a:schemeClr val="dk1"/>
              </a:fontRef>
            </p:style>
            <p:txBody>
              <a:bodyPr vert="horz" wrap="square" lIns="87867" tIns="43934" rIns="87867" bIns="43934" numCol="1" anchor="t" anchorCtr="0" compatLnSpc="1">
                <a:prstTxWarp prst="textNoShape">
                  <a:avLst/>
                </a:prstTxWarp>
              </a:bodyPr>
              <a:lstStyle/>
              <a:p>
                <a:pPr algn="ctr" defTabSz="878559">
                  <a:defRPr/>
                </a:pPr>
                <a:endParaRPr lang="en-US" sz="1729" kern="0">
                  <a:solidFill>
                    <a:srgbClr val="000000"/>
                  </a:solidFill>
                  <a:latin typeface="Segoe UI"/>
                </a:endParaRPr>
              </a:p>
            </p:txBody>
          </p:sp>
          <p:sp>
            <p:nvSpPr>
              <p:cNvPr id="20" name="handheld"/>
              <p:cNvSpPr>
                <a:spLocks noChangeAspect="1"/>
              </p:cNvSpPr>
              <p:nvPr/>
            </p:nvSpPr>
            <p:spPr bwMode="auto">
              <a:xfrm>
                <a:off x="4015367" y="5298886"/>
                <a:ext cx="396090" cy="27432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9630" tIns="44814" rIns="1075558" bIns="44814" numCol="1" spcCol="0" rtlCol="0" fromWordArt="0" anchor="b" anchorCtr="0" forceAA="0" compatLnSpc="1">
                <a:prstTxWarp prst="textNoShape">
                  <a:avLst/>
                </a:prstTxWarp>
                <a:noAutofit/>
              </a:bodyPr>
              <a:lstStyle/>
              <a:p>
                <a:pPr defTabSz="895919" fontAlgn="base">
                  <a:spcBef>
                    <a:spcPct val="0"/>
                  </a:spcBef>
                  <a:spcAft>
                    <a:spcPct val="0"/>
                  </a:spcAft>
                  <a:defRPr/>
                </a:pPr>
                <a:endParaRPr lang="en-US" sz="2157" kern="0" spc="-49" dirty="0" err="1">
                  <a:solidFill>
                    <a:srgbClr val="008272"/>
                  </a:solidFill>
                  <a:latin typeface="Segoe UI Light"/>
                  <a:ea typeface="Segoe UI" pitchFamily="34" charset="0"/>
                  <a:cs typeface="Segoe UI" pitchFamily="34" charset="0"/>
                </a:endParaRPr>
              </a:p>
            </p:txBody>
          </p:sp>
          <p:grpSp>
            <p:nvGrpSpPr>
              <p:cNvPr id="21" name="Group 20"/>
              <p:cNvGrpSpPr>
                <a:grpSpLocks noChangeAspect="1"/>
              </p:cNvGrpSpPr>
              <p:nvPr/>
            </p:nvGrpSpPr>
            <p:grpSpPr bwMode="black">
              <a:xfrm>
                <a:off x="4434616" y="5823567"/>
                <a:ext cx="449471" cy="365760"/>
                <a:chOff x="5184775" y="225425"/>
                <a:chExt cx="1500188" cy="1220788"/>
              </a:xfrm>
              <a:solidFill>
                <a:schemeClr val="bg1"/>
              </a:solidFill>
            </p:grpSpPr>
            <p:sp>
              <p:nvSpPr>
                <p:cNvPr id="2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30" tIns="44814" rIns="89630" bIns="44814" numCol="1" anchor="t" anchorCtr="0" compatLnSpc="1">
                  <a:prstTxWarp prst="textNoShape">
                    <a:avLst/>
                  </a:prstTxWarp>
                </a:bodyPr>
                <a:lstStyle/>
                <a:p>
                  <a:pPr defTabSz="914192"/>
                  <a:endParaRPr lang="en-US" sz="2059">
                    <a:solidFill>
                      <a:prstClr val="black"/>
                    </a:solidFill>
                    <a:latin typeface="Segoe UI"/>
                  </a:endParaRPr>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2059">
                    <a:solidFill>
                      <a:prstClr val="black"/>
                    </a:solidFill>
                    <a:latin typeface="Segoe UI"/>
                  </a:endParaRPr>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2059">
                    <a:solidFill>
                      <a:prstClr val="black"/>
                    </a:solidFill>
                    <a:latin typeface="Segoe UI"/>
                  </a:endParaRPr>
                </a:p>
              </p:txBody>
            </p:sp>
          </p:grpSp>
        </p:grpSp>
      </p:grpSp>
      <p:sp>
        <p:nvSpPr>
          <p:cNvPr id="36" name="Rectangle 35"/>
          <p:cNvSpPr/>
          <p:nvPr/>
        </p:nvSpPr>
        <p:spPr bwMode="auto">
          <a:xfrm>
            <a:off x="3293028" y="3076688"/>
            <a:ext cx="2652519" cy="1545280"/>
          </a:xfrm>
          <a:prstGeom prst="rect">
            <a:avLst/>
          </a:prstGeom>
          <a:solidFill>
            <a:schemeClr val="accent2"/>
          </a:solidFill>
          <a:ln w="10795" cap="flat" cmpd="sng" algn="ctr">
            <a:noFill/>
            <a:prstDash val="solid"/>
            <a:headEnd type="none" w="med" len="med"/>
            <a:tailEnd type="none" w="med" len="med"/>
          </a:ln>
          <a:effectLst/>
        </p:spPr>
        <p:txBody>
          <a:bodyPr vert="horz" wrap="square" lIns="179259" tIns="179259" rIns="0" bIns="45713" numCol="1" rtlCol="0" anchor="t" anchorCtr="0" compatLnSpc="1">
            <a:prstTxWarp prst="textNoShape">
              <a:avLst/>
            </a:prstTxWarp>
          </a:bodyPr>
          <a:lstStyle/>
          <a:p>
            <a:pPr defTabSz="914347">
              <a:spcAft>
                <a:spcPts val="590"/>
              </a:spcAft>
              <a:defRPr/>
            </a:pPr>
            <a:endParaRPr lang="en-US" sz="2353" kern="0" dirty="0">
              <a:solidFill>
                <a:srgbClr val="FFFFFF"/>
              </a:solidFill>
              <a:latin typeface="Segoe UI Light"/>
            </a:endParaRPr>
          </a:p>
        </p:txBody>
      </p:sp>
      <p:sp>
        <p:nvSpPr>
          <p:cNvPr id="37" name="Rectangle 36"/>
          <p:cNvSpPr/>
          <p:nvPr/>
        </p:nvSpPr>
        <p:spPr bwMode="auto">
          <a:xfrm>
            <a:off x="3291122" y="2197446"/>
            <a:ext cx="2656115" cy="896297"/>
          </a:xfrm>
          <a:prstGeom prst="rect">
            <a:avLst/>
          </a:prstGeom>
          <a:solidFill>
            <a:schemeClr val="accent2"/>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spcAft>
                <a:spcPts val="590"/>
              </a:spcAft>
              <a:defRPr/>
            </a:pPr>
            <a:r>
              <a:rPr lang="en-US" sz="2549" kern="0" spc="-49" dirty="0">
                <a:solidFill>
                  <a:prstClr val="white"/>
                </a:solidFill>
                <a:latin typeface="Segoe UI Light"/>
              </a:rPr>
              <a:t>that you get data from and store…</a:t>
            </a:r>
          </a:p>
        </p:txBody>
      </p:sp>
      <p:sp>
        <p:nvSpPr>
          <p:cNvPr id="38" name="Isosceles Triangle 37"/>
          <p:cNvSpPr/>
          <p:nvPr/>
        </p:nvSpPr>
        <p:spPr bwMode="auto">
          <a:xfrm rot="5400000">
            <a:off x="4872844" y="3289568"/>
            <a:ext cx="2420335" cy="274929"/>
          </a:xfrm>
          <a:prstGeom prst="triangle">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45" tIns="89630" rIns="89630" bIns="89630" numCol="1" spcCol="0" rtlCol="0" fromWordArt="0" anchor="ctr" anchorCtr="0" forceAA="0" compatLnSpc="1">
            <a:prstTxWarp prst="textNoShape">
              <a:avLst/>
            </a:prstTxWarp>
            <a:noAutofit/>
          </a:bodyPr>
          <a:lstStyle/>
          <a:p>
            <a:pPr algn="ctr" defTabSz="895919" fontAlgn="base">
              <a:spcBef>
                <a:spcPct val="0"/>
              </a:spcBef>
              <a:spcAft>
                <a:spcPct val="0"/>
              </a:spcAft>
              <a:defRPr/>
            </a:pPr>
            <a:endParaRPr lang="en-US" sz="2157" kern="0">
              <a:solidFill>
                <a:srgbClr val="000000">
                  <a:lumMod val="65000"/>
                  <a:lumOff val="35000"/>
                </a:srgbClr>
              </a:solidFill>
              <a:latin typeface="Segoe UI"/>
              <a:ea typeface="Segoe UI" pitchFamily="34" charset="0"/>
              <a:cs typeface="Segoe UI" pitchFamily="34" charset="0"/>
            </a:endParaRPr>
          </a:p>
        </p:txBody>
      </p:sp>
      <p:pic>
        <p:nvPicPr>
          <p:cNvPr id="39" name="Picture 3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510763" y="3279243"/>
            <a:ext cx="345653" cy="450230"/>
          </a:xfrm>
          <a:prstGeom prst="rect">
            <a:avLst/>
          </a:prstGeom>
        </p:spPr>
      </p:pic>
      <p:pic>
        <p:nvPicPr>
          <p:cNvPr id="40" name="Picture 5" descr="\\MAGNUM\Projects\Microsoft\Cloud Power FY12\Design\Icons\PNGs\Stop_watch.png"/>
          <p:cNvPicPr>
            <a:picLocks noChangeAspect="1" noChangeArrowheads="1"/>
          </p:cNvPicPr>
          <p:nvPr/>
        </p:nvPicPr>
        <p:blipFill>
          <a:blip r:embed="rId8" cstate="email">
            <a:lum bright="100000"/>
            <a:extLst>
              <a:ext uri="{28A0092B-C50C-407E-A947-70E740481C1C}">
                <a14:useLocalDpi xmlns:a14="http://schemas.microsoft.com/office/drawing/2010/main"/>
              </a:ext>
            </a:extLst>
          </a:blip>
          <a:stretch>
            <a:fillRect/>
          </a:stretch>
        </p:blipFill>
        <p:spPr bwMode="auto">
          <a:xfrm>
            <a:off x="3929764" y="3080786"/>
            <a:ext cx="865788" cy="865788"/>
          </a:xfrm>
          <a:prstGeom prst="rect">
            <a:avLst/>
          </a:prstGeom>
          <a:noFill/>
        </p:spPr>
      </p:pic>
      <p:pic>
        <p:nvPicPr>
          <p:cNvPr id="41" name="Picture 4" descr="\\MAGNUM\Projects\Microsoft\Cloud Power FY12\Design\Icons\PNGs\IT_guy.png"/>
          <p:cNvPicPr>
            <a:picLocks noChangeAspect="1" noChangeArrowheads="1"/>
          </p:cNvPicPr>
          <p:nvPr/>
        </p:nvPicPr>
        <p:blipFill>
          <a:blip r:embed="rId9" cstate="email">
            <a:lum bright="100000"/>
            <a:extLst>
              <a:ext uri="{28A0092B-C50C-407E-A947-70E740481C1C}">
                <a14:useLocalDpi xmlns:a14="http://schemas.microsoft.com/office/drawing/2010/main"/>
              </a:ext>
            </a:extLst>
          </a:blip>
          <a:stretch>
            <a:fillRect/>
          </a:stretch>
        </p:blipFill>
        <p:spPr bwMode="auto">
          <a:xfrm>
            <a:off x="4851053" y="3095810"/>
            <a:ext cx="739396" cy="739396"/>
          </a:xfrm>
          <a:prstGeom prst="rect">
            <a:avLst/>
          </a:prstGeom>
          <a:noFill/>
        </p:spPr>
      </p:pic>
      <p:sp>
        <p:nvSpPr>
          <p:cNvPr id="42" name="TextBox 41"/>
          <p:cNvSpPr txBox="1"/>
          <p:nvPr/>
        </p:nvSpPr>
        <p:spPr>
          <a:xfrm>
            <a:off x="3961892" y="3836336"/>
            <a:ext cx="1054785" cy="256342"/>
          </a:xfrm>
          <a:prstGeom prst="rect">
            <a:avLst/>
          </a:prstGeom>
          <a:noFill/>
        </p:spPr>
        <p:txBody>
          <a:bodyPr wrap="none" rtlCol="0">
            <a:spAutoFit/>
          </a:bodyPr>
          <a:lstStyle/>
          <a:p>
            <a:pPr algn="ctr" defTabSz="896178">
              <a:defRPr/>
            </a:pPr>
            <a:r>
              <a:rPr lang="en-US" sz="1077" kern="0" dirty="0">
                <a:solidFill>
                  <a:srgbClr val="FFFFFF"/>
                </a:solidFill>
                <a:latin typeface="Segoe UI"/>
              </a:rPr>
              <a:t>Cloud Storage</a:t>
            </a:r>
          </a:p>
        </p:txBody>
      </p:sp>
      <p:sp>
        <p:nvSpPr>
          <p:cNvPr id="43" name="Rectangle 42"/>
          <p:cNvSpPr/>
          <p:nvPr/>
        </p:nvSpPr>
        <p:spPr bwMode="auto">
          <a:xfrm>
            <a:off x="6237185" y="3062566"/>
            <a:ext cx="2663591" cy="1545280"/>
          </a:xfrm>
          <a:prstGeom prst="rect">
            <a:avLst/>
          </a:prstGeom>
          <a:solidFill>
            <a:schemeClr val="accent3"/>
          </a:solidFill>
          <a:ln w="10795" cap="flat" cmpd="sng" algn="ctr">
            <a:noFill/>
            <a:prstDash val="solid"/>
            <a:headEnd type="none" w="med" len="med"/>
            <a:tailEnd type="none" w="med" len="med"/>
          </a:ln>
          <a:effectLst/>
        </p:spPr>
        <p:txBody>
          <a:bodyPr vert="horz" wrap="square" lIns="179259" tIns="179259" rIns="0" bIns="45713" numCol="1" rtlCol="0" anchor="t" anchorCtr="0" compatLnSpc="1">
            <a:prstTxWarp prst="textNoShape">
              <a:avLst/>
            </a:prstTxWarp>
          </a:bodyPr>
          <a:lstStyle/>
          <a:p>
            <a:pPr defTabSz="914347">
              <a:spcAft>
                <a:spcPts val="590"/>
              </a:spcAft>
              <a:defRPr/>
            </a:pPr>
            <a:endParaRPr lang="en-US" sz="2353" kern="0" dirty="0">
              <a:solidFill>
                <a:srgbClr val="FFFFFF"/>
              </a:solidFill>
              <a:latin typeface="Segoe UI Light"/>
            </a:endParaRPr>
          </a:p>
        </p:txBody>
      </p:sp>
      <p:sp>
        <p:nvSpPr>
          <p:cNvPr id="44" name="Rectangle 43"/>
          <p:cNvSpPr/>
          <p:nvPr/>
        </p:nvSpPr>
        <p:spPr bwMode="auto">
          <a:xfrm>
            <a:off x="6237185" y="2178160"/>
            <a:ext cx="2663591" cy="896297"/>
          </a:xfrm>
          <a:prstGeom prst="rect">
            <a:avLst/>
          </a:prstGeom>
          <a:solidFill>
            <a:schemeClr val="accent3"/>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spcAft>
                <a:spcPts val="590"/>
              </a:spcAft>
              <a:defRPr/>
            </a:pPr>
            <a:r>
              <a:rPr lang="en-US" sz="2549" kern="0" spc="-49" dirty="0">
                <a:solidFill>
                  <a:prstClr val="white"/>
                </a:solidFill>
                <a:latin typeface="Segoe UI Light"/>
              </a:rPr>
              <a:t>that you perform insights on…</a:t>
            </a:r>
          </a:p>
        </p:txBody>
      </p:sp>
      <p:pic>
        <p:nvPicPr>
          <p:cNvPr id="45" name="Picture 2"/>
          <p:cNvPicPr>
            <a:picLocks noChangeAspect="1" noChangeArrowheads="1"/>
          </p:cNvPicPr>
          <p:nvPr/>
        </p:nvPicPr>
        <p:blipFill>
          <a:blip r:embed="rId10" cstate="email">
            <a:extLst>
              <a:ext uri="{28A0092B-C50C-407E-A947-70E740481C1C}">
                <a14:useLocalDpi xmlns:a14="http://schemas.microsoft.com/office/drawing/2010/main"/>
              </a:ext>
            </a:extLst>
          </a:blip>
          <a:stretch>
            <a:fillRect/>
          </a:stretch>
        </p:blipFill>
        <p:spPr bwMode="auto">
          <a:xfrm>
            <a:off x="6527109" y="3256671"/>
            <a:ext cx="494170" cy="35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5"/>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7615849" y="3350461"/>
            <a:ext cx="978422" cy="215241"/>
          </a:xfrm>
          <a:prstGeom prst="rect">
            <a:avLst/>
          </a:prstGeom>
          <a:noFill/>
          <a:ln>
            <a:noFill/>
          </a:ln>
        </p:spPr>
      </p:pic>
      <p:sp>
        <p:nvSpPr>
          <p:cNvPr id="47" name="TextBox 46"/>
          <p:cNvSpPr txBox="1"/>
          <p:nvPr/>
        </p:nvSpPr>
        <p:spPr>
          <a:xfrm>
            <a:off x="6401710" y="3658133"/>
            <a:ext cx="789204" cy="256342"/>
          </a:xfrm>
          <a:prstGeom prst="rect">
            <a:avLst/>
          </a:prstGeom>
          <a:noFill/>
        </p:spPr>
        <p:txBody>
          <a:bodyPr wrap="none" rtlCol="0">
            <a:spAutoFit/>
          </a:bodyPr>
          <a:lstStyle/>
          <a:p>
            <a:pPr algn="ctr" defTabSz="896178">
              <a:defRPr/>
            </a:pPr>
            <a:r>
              <a:rPr lang="en-US" sz="1077" kern="0" dirty="0" err="1">
                <a:solidFill>
                  <a:srgbClr val="FFFFFF"/>
                </a:solidFill>
                <a:latin typeface="Segoe UI"/>
              </a:rPr>
              <a:t>HDInsight</a:t>
            </a:r>
            <a:endParaRPr lang="en-US" sz="1077" kern="0" dirty="0">
              <a:solidFill>
                <a:srgbClr val="FFFFFF"/>
              </a:solidFill>
              <a:latin typeface="Segoe UI"/>
            </a:endParaRPr>
          </a:p>
        </p:txBody>
      </p:sp>
      <p:sp>
        <p:nvSpPr>
          <p:cNvPr id="48" name="TextBox 47"/>
          <p:cNvSpPr txBox="1"/>
          <p:nvPr/>
        </p:nvSpPr>
        <p:spPr>
          <a:xfrm>
            <a:off x="7714272" y="3645022"/>
            <a:ext cx="713771" cy="256342"/>
          </a:xfrm>
          <a:prstGeom prst="rect">
            <a:avLst/>
          </a:prstGeom>
          <a:noFill/>
        </p:spPr>
        <p:txBody>
          <a:bodyPr wrap="none" rtlCol="0">
            <a:spAutoFit/>
          </a:bodyPr>
          <a:lstStyle/>
          <a:p>
            <a:pPr algn="ctr" defTabSz="896178">
              <a:defRPr/>
            </a:pPr>
            <a:r>
              <a:rPr lang="en-US" sz="1077" kern="0" dirty="0">
                <a:solidFill>
                  <a:srgbClr val="FFFFFF"/>
                </a:solidFill>
                <a:latin typeface="Segoe UI"/>
              </a:rPr>
              <a:t>Power BI</a:t>
            </a:r>
          </a:p>
        </p:txBody>
      </p:sp>
      <p:sp>
        <p:nvSpPr>
          <p:cNvPr id="49" name="Up Arrow 48"/>
          <p:cNvSpPr/>
          <p:nvPr/>
        </p:nvSpPr>
        <p:spPr bwMode="auto">
          <a:xfrm>
            <a:off x="1366304" y="4607846"/>
            <a:ext cx="485665" cy="826272"/>
          </a:xfrm>
          <a:prstGeom prst="up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p:cNvSpPr/>
          <p:nvPr/>
        </p:nvSpPr>
        <p:spPr bwMode="auto">
          <a:xfrm rot="5400000">
            <a:off x="6088982" y="783117"/>
            <a:ext cx="242596" cy="905940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latin typeface="Segoe UI Light"/>
                <a:ea typeface="Segoe UI" pitchFamily="34" charset="0"/>
                <a:cs typeface="Segoe UI" pitchFamily="34" charset="0"/>
              </a:rPr>
              <a:t>Command and Control</a:t>
            </a:r>
          </a:p>
        </p:txBody>
      </p:sp>
      <p:sp>
        <p:nvSpPr>
          <p:cNvPr id="51" name="Rectangle 50"/>
          <p:cNvSpPr/>
          <p:nvPr/>
        </p:nvSpPr>
        <p:spPr bwMode="auto">
          <a:xfrm>
            <a:off x="9201781" y="3053621"/>
            <a:ext cx="2663591" cy="1545280"/>
          </a:xfrm>
          <a:prstGeom prst="rect">
            <a:avLst/>
          </a:prstGeom>
          <a:solidFill>
            <a:schemeClr val="bg2"/>
          </a:solidFill>
          <a:ln w="10795" cap="flat" cmpd="sng" algn="ctr">
            <a:noFill/>
            <a:prstDash val="solid"/>
            <a:headEnd type="none" w="med" len="med"/>
            <a:tailEnd type="none" w="med" len="med"/>
          </a:ln>
          <a:effectLst/>
        </p:spPr>
        <p:txBody>
          <a:bodyPr vert="horz" wrap="square" lIns="179259" tIns="179259" rIns="0" bIns="45713" numCol="1" rtlCol="0" anchor="t" anchorCtr="0" compatLnSpc="1">
            <a:prstTxWarp prst="textNoShape">
              <a:avLst/>
            </a:prstTxWarp>
          </a:bodyPr>
          <a:lstStyle/>
          <a:p>
            <a:pPr defTabSz="914347">
              <a:spcAft>
                <a:spcPts val="590"/>
              </a:spcAft>
              <a:defRPr/>
            </a:pPr>
            <a:endParaRPr lang="en-US" sz="2353" kern="0" dirty="0">
              <a:solidFill>
                <a:srgbClr val="FFFFFF"/>
              </a:solidFill>
              <a:latin typeface="Segoe UI Light"/>
            </a:endParaRPr>
          </a:p>
        </p:txBody>
      </p:sp>
      <p:sp>
        <p:nvSpPr>
          <p:cNvPr id="52" name="Rectangle 51"/>
          <p:cNvSpPr/>
          <p:nvPr/>
        </p:nvSpPr>
        <p:spPr bwMode="auto">
          <a:xfrm>
            <a:off x="9201781" y="2178160"/>
            <a:ext cx="2663591" cy="896297"/>
          </a:xfrm>
          <a:prstGeom prst="rect">
            <a:avLst/>
          </a:prstGeom>
          <a:solidFill>
            <a:schemeClr val="bg2"/>
          </a:solid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spcAft>
                <a:spcPts val="590"/>
              </a:spcAft>
              <a:defRPr/>
            </a:pPr>
            <a:r>
              <a:rPr lang="en-US" sz="2549" kern="0" spc="-49" dirty="0">
                <a:solidFill>
                  <a:prstClr val="white"/>
                </a:solidFill>
                <a:latin typeface="Segoe UI Light"/>
              </a:rPr>
              <a:t>that allows you to do…</a:t>
            </a:r>
          </a:p>
        </p:txBody>
      </p:sp>
      <p:sp>
        <p:nvSpPr>
          <p:cNvPr id="53" name="Isosceles Triangle 52"/>
          <p:cNvSpPr/>
          <p:nvPr/>
        </p:nvSpPr>
        <p:spPr bwMode="auto">
          <a:xfrm rot="5400000">
            <a:off x="7822572" y="3246286"/>
            <a:ext cx="2420335" cy="274929"/>
          </a:xfrm>
          <a:prstGeom prst="triangle">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45" tIns="89630" rIns="89630" bIns="89630" numCol="1" spcCol="0" rtlCol="0" fromWordArt="0" anchor="ctr" anchorCtr="0" forceAA="0" compatLnSpc="1">
            <a:prstTxWarp prst="textNoShape">
              <a:avLst/>
            </a:prstTxWarp>
            <a:noAutofit/>
          </a:bodyPr>
          <a:lstStyle/>
          <a:p>
            <a:pPr algn="ctr" defTabSz="895919" fontAlgn="base">
              <a:spcBef>
                <a:spcPct val="0"/>
              </a:spcBef>
              <a:spcAft>
                <a:spcPct val="0"/>
              </a:spcAft>
              <a:defRPr/>
            </a:pPr>
            <a:endParaRPr lang="en-US" sz="2157" kern="0">
              <a:solidFill>
                <a:srgbClr val="000000">
                  <a:lumMod val="65000"/>
                  <a:lumOff val="35000"/>
                </a:srgbClr>
              </a:solidFill>
              <a:latin typeface="Segoe UI"/>
              <a:ea typeface="Segoe UI" pitchFamily="34" charset="0"/>
              <a:cs typeface="Segoe UI" pitchFamily="34" charset="0"/>
            </a:endParaRPr>
          </a:p>
        </p:txBody>
      </p:sp>
      <p:sp>
        <p:nvSpPr>
          <p:cNvPr id="54" name="Rectangle 53"/>
          <p:cNvSpPr/>
          <p:nvPr/>
        </p:nvSpPr>
        <p:spPr bwMode="auto">
          <a:xfrm rot="10800000">
            <a:off x="10492039" y="4579575"/>
            <a:ext cx="247944" cy="73751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p:cNvSpPr txBox="1"/>
          <p:nvPr/>
        </p:nvSpPr>
        <p:spPr>
          <a:xfrm>
            <a:off x="9430645" y="3717507"/>
            <a:ext cx="971496" cy="422166"/>
          </a:xfrm>
          <a:prstGeom prst="rect">
            <a:avLst/>
          </a:prstGeom>
          <a:noFill/>
        </p:spPr>
        <p:txBody>
          <a:bodyPr wrap="none" rtlCol="0">
            <a:spAutoFit/>
          </a:bodyPr>
          <a:lstStyle/>
          <a:p>
            <a:pPr algn="ctr" defTabSz="896178">
              <a:defRPr/>
            </a:pPr>
            <a:r>
              <a:rPr lang="en-US" sz="1077" kern="0" dirty="0">
                <a:solidFill>
                  <a:srgbClr val="FFFFFF"/>
                </a:solidFill>
                <a:latin typeface="Segoe UI"/>
              </a:rPr>
              <a:t>Predictive </a:t>
            </a:r>
          </a:p>
          <a:p>
            <a:pPr algn="ctr" defTabSz="896178">
              <a:defRPr/>
            </a:pPr>
            <a:r>
              <a:rPr lang="en-US" sz="1077" kern="0" dirty="0">
                <a:solidFill>
                  <a:srgbClr val="FFFFFF"/>
                </a:solidFill>
                <a:latin typeface="Segoe UI"/>
              </a:rPr>
              <a:t>Maintenance</a:t>
            </a:r>
          </a:p>
        </p:txBody>
      </p:sp>
      <p:pic>
        <p:nvPicPr>
          <p:cNvPr id="56" name="Picture 4" descr="\\MAGNUM\Projects\Microsoft\Cloud Power FY12\Design\ICONS_PNG\Private_Cloud.png"/>
          <p:cNvPicPr>
            <a:picLocks noChangeAspect="1" noChangeArrowheads="1"/>
          </p:cNvPicPr>
          <p:nvPr/>
        </p:nvPicPr>
        <p:blipFill>
          <a:blip r:embed="rId12" cstate="email">
            <a:lum bright="100000"/>
            <a:extLst>
              <a:ext uri="{28A0092B-C50C-407E-A947-70E740481C1C}">
                <a14:useLocalDpi xmlns:a14="http://schemas.microsoft.com/office/drawing/2010/main"/>
              </a:ext>
            </a:extLst>
          </a:blip>
          <a:srcRect/>
          <a:stretch>
            <a:fillRect/>
          </a:stretch>
        </p:blipFill>
        <p:spPr bwMode="auto">
          <a:xfrm>
            <a:off x="9413847" y="3017322"/>
            <a:ext cx="455021" cy="455021"/>
          </a:xfrm>
          <a:prstGeom prst="rect">
            <a:avLst/>
          </a:prstGeom>
          <a:noFill/>
        </p:spPr>
      </p:pic>
      <p:pic>
        <p:nvPicPr>
          <p:cNvPr id="57" name="Picture 4" descr="\\MAGNUM\Projects\Microsoft\Cloud Power FY12\Design\Icons\PNGs\Factory.png"/>
          <p:cNvPicPr>
            <a:picLocks noChangeAspect="1" noChangeArrowheads="1"/>
          </p:cNvPicPr>
          <p:nvPr/>
        </p:nvPicPr>
        <p:blipFill>
          <a:blip r:embed="rId13" cstate="email">
            <a:lum bright="100000"/>
            <a:extLst>
              <a:ext uri="{28A0092B-C50C-407E-A947-70E740481C1C}">
                <a14:useLocalDpi xmlns:a14="http://schemas.microsoft.com/office/drawing/2010/main"/>
              </a:ext>
            </a:extLst>
          </a:blip>
          <a:srcRect/>
          <a:stretch>
            <a:fillRect/>
          </a:stretch>
        </p:blipFill>
        <p:spPr bwMode="auto">
          <a:xfrm>
            <a:off x="9845745" y="2950102"/>
            <a:ext cx="485804" cy="485804"/>
          </a:xfrm>
          <a:prstGeom prst="rect">
            <a:avLst/>
          </a:prstGeom>
          <a:noFill/>
        </p:spPr>
      </p:pic>
      <p:pic>
        <p:nvPicPr>
          <p:cNvPr id="58" name="Picture 7" descr="\\MAGNUM\Projects\Microsoft\Cloud Power FY12\Design\Icons\PNGs\Pooled.png"/>
          <p:cNvPicPr>
            <a:picLocks noChangeAspect="1" noChangeArrowheads="1"/>
          </p:cNvPicPr>
          <p:nvPr/>
        </p:nvPicPr>
        <p:blipFill>
          <a:blip r:embed="rId14" cstate="email">
            <a:lum bright="100000"/>
            <a:extLst>
              <a:ext uri="{28A0092B-C50C-407E-A947-70E740481C1C}">
                <a14:useLocalDpi xmlns:a14="http://schemas.microsoft.com/office/drawing/2010/main"/>
              </a:ext>
            </a:extLst>
          </a:blip>
          <a:stretch>
            <a:fillRect/>
          </a:stretch>
        </p:blipFill>
        <p:spPr bwMode="auto">
          <a:xfrm>
            <a:off x="9555032" y="3189402"/>
            <a:ext cx="786590" cy="786590"/>
          </a:xfrm>
          <a:prstGeom prst="rect">
            <a:avLst/>
          </a:prstGeom>
          <a:noFill/>
        </p:spPr>
      </p:pic>
      <p:sp>
        <p:nvSpPr>
          <p:cNvPr id="59" name="TextBox 58"/>
          <p:cNvSpPr txBox="1"/>
          <p:nvPr/>
        </p:nvSpPr>
        <p:spPr>
          <a:xfrm>
            <a:off x="10445405" y="3706204"/>
            <a:ext cx="1086216" cy="422166"/>
          </a:xfrm>
          <a:prstGeom prst="rect">
            <a:avLst/>
          </a:prstGeom>
          <a:noFill/>
        </p:spPr>
        <p:txBody>
          <a:bodyPr wrap="none" rtlCol="0">
            <a:spAutoFit/>
          </a:bodyPr>
          <a:lstStyle/>
          <a:p>
            <a:pPr algn="ctr" defTabSz="896178">
              <a:defRPr/>
            </a:pPr>
            <a:r>
              <a:rPr lang="en-US" sz="1077" kern="0" dirty="0">
                <a:solidFill>
                  <a:srgbClr val="FFFFFF"/>
                </a:solidFill>
                <a:latin typeface="Segoe UI"/>
              </a:rPr>
              <a:t>Command and</a:t>
            </a:r>
          </a:p>
          <a:p>
            <a:pPr algn="ctr" defTabSz="896178">
              <a:defRPr/>
            </a:pPr>
            <a:r>
              <a:rPr lang="en-US" sz="1077" kern="0" dirty="0">
                <a:solidFill>
                  <a:srgbClr val="FFFFFF"/>
                </a:solidFill>
                <a:latin typeface="Segoe UI"/>
              </a:rPr>
              <a:t>Control</a:t>
            </a:r>
          </a:p>
        </p:txBody>
      </p:sp>
      <p:pic>
        <p:nvPicPr>
          <p:cNvPr id="60" name="Picture 4" descr="\\MAGNUM\Projects\Microsoft\Cloud Power FY12\Design\Icons\PNGs\IT_guy.png"/>
          <p:cNvPicPr>
            <a:picLocks noChangeAspect="1" noChangeArrowheads="1"/>
          </p:cNvPicPr>
          <p:nvPr/>
        </p:nvPicPr>
        <p:blipFill>
          <a:blip r:embed="rId15" cstate="email">
            <a:lum bright="100000"/>
            <a:extLst>
              <a:ext uri="{28A0092B-C50C-407E-A947-70E740481C1C}">
                <a14:useLocalDpi xmlns:a14="http://schemas.microsoft.com/office/drawing/2010/main"/>
              </a:ext>
            </a:extLst>
          </a:blip>
          <a:stretch>
            <a:fillRect/>
          </a:stretch>
        </p:blipFill>
        <p:spPr bwMode="auto">
          <a:xfrm>
            <a:off x="10445057" y="2932594"/>
            <a:ext cx="636780" cy="636780"/>
          </a:xfrm>
          <a:prstGeom prst="rect">
            <a:avLst/>
          </a:prstGeom>
          <a:noFill/>
        </p:spPr>
      </p:pic>
      <p:pic>
        <p:nvPicPr>
          <p:cNvPr id="61" name="Picture 9" descr="\\MAGNUM\Projects\Microsoft\Cloud Power FY12\Design\Icons\PNGs\Optimized.png"/>
          <p:cNvPicPr>
            <a:picLocks noChangeAspect="1" noChangeArrowheads="1"/>
          </p:cNvPicPr>
          <p:nvPr/>
        </p:nvPicPr>
        <p:blipFill>
          <a:blip r:embed="rId16" cstate="email">
            <a:lum bright="100000"/>
            <a:extLst>
              <a:ext uri="{28A0092B-C50C-407E-A947-70E740481C1C}">
                <a14:useLocalDpi xmlns:a14="http://schemas.microsoft.com/office/drawing/2010/main"/>
              </a:ext>
            </a:extLst>
          </a:blip>
          <a:srcRect/>
          <a:stretch>
            <a:fillRect/>
          </a:stretch>
        </p:blipFill>
        <p:spPr bwMode="auto">
          <a:xfrm>
            <a:off x="11050243" y="3052778"/>
            <a:ext cx="388998" cy="388998"/>
          </a:xfrm>
          <a:prstGeom prst="rect">
            <a:avLst/>
          </a:prstGeom>
          <a:noFill/>
        </p:spPr>
      </p:pic>
    </p:spTree>
    <p:extLst>
      <p:ext uri="{BB962C8B-B14F-4D97-AF65-F5344CB8AC3E}">
        <p14:creationId xmlns:p14="http://schemas.microsoft.com/office/powerpoint/2010/main" val="3153673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10" presetClass="entr" presetSubtype="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up)">
                                      <p:cBhvr>
                                        <p:cTn id="81" dur="500"/>
                                        <p:tgtEl>
                                          <p:spTgt spid="54"/>
                                        </p:tgtEl>
                                      </p:cBhvr>
                                    </p:animEffect>
                                  </p:childTnLst>
                                </p:cTn>
                              </p:par>
                            </p:childTnLst>
                          </p:cTn>
                        </p:par>
                        <p:par>
                          <p:cTn id="82" fill="hold">
                            <p:stCondLst>
                              <p:cond delay="1000"/>
                            </p:stCondLst>
                            <p:childTnLst>
                              <p:par>
                                <p:cTn id="83" presetID="22" presetClass="entr" presetSubtype="2" fill="hold" grpId="0"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right)">
                                      <p:cBhvr>
                                        <p:cTn id="85" dur="500"/>
                                        <p:tgtEl>
                                          <p:spTgt spid="50"/>
                                        </p:tgtEl>
                                      </p:cBhvr>
                                    </p:animEffect>
                                  </p:childTnLst>
                                </p:cTn>
                              </p:par>
                            </p:childTnLst>
                          </p:cTn>
                        </p:par>
                        <p:par>
                          <p:cTn id="86" fill="hold">
                            <p:stCondLst>
                              <p:cond delay="1500"/>
                            </p:stCondLst>
                            <p:childTnLst>
                              <p:par>
                                <p:cTn id="87" presetID="22" presetClass="entr" presetSubtype="4"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down)">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2" grpId="0"/>
      <p:bldP spid="43" grpId="0" animBg="1"/>
      <p:bldP spid="44" grpId="0" animBg="1"/>
      <p:bldP spid="47" grpId="0"/>
      <p:bldP spid="48" grpId="0"/>
      <p:bldP spid="49" grpId="0" animBg="1"/>
      <p:bldP spid="50" grpId="0" animBg="1"/>
      <p:bldP spid="51" grpId="0" animBg="1"/>
      <p:bldP spid="52" grpId="0" animBg="1"/>
      <p:bldP spid="53" grpId="0" animBg="1"/>
      <p:bldP spid="54" grpId="0" animBg="1"/>
      <p:bldP spid="55"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IoT 2010</a:t>
            </a:r>
          </a:p>
        </p:txBody>
      </p:sp>
      <p:sp>
        <p:nvSpPr>
          <p:cNvPr id="195" name="TextBox 194"/>
          <p:cNvSpPr txBox="1"/>
          <p:nvPr/>
        </p:nvSpPr>
        <p:spPr>
          <a:xfrm>
            <a:off x="5160749"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Cell phone</a:t>
            </a:r>
          </a:p>
        </p:txBody>
      </p:sp>
      <p:sp>
        <p:nvSpPr>
          <p:cNvPr id="196" name="TextBox 195"/>
          <p:cNvSpPr txBox="1"/>
          <p:nvPr/>
        </p:nvSpPr>
        <p:spPr>
          <a:xfrm>
            <a:off x="5160749"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VoIP phone</a:t>
            </a:r>
          </a:p>
        </p:txBody>
      </p:sp>
      <p:sp>
        <p:nvSpPr>
          <p:cNvPr id="197" name="Freeform 121"/>
          <p:cNvSpPr>
            <a:spLocks noEditPoints="1"/>
          </p:cNvSpPr>
          <p:nvPr/>
        </p:nvSpPr>
        <p:spPr bwMode="auto">
          <a:xfrm>
            <a:off x="5350003" y="4207374"/>
            <a:ext cx="384708" cy="600615"/>
          </a:xfrm>
          <a:custGeom>
            <a:avLst/>
            <a:gdLst>
              <a:gd name="T0" fmla="*/ 121 w 128"/>
              <a:gd name="T1" fmla="*/ 0 h 200"/>
              <a:gd name="T2" fmla="*/ 8 w 128"/>
              <a:gd name="T3" fmla="*/ 0 h 200"/>
              <a:gd name="T4" fmla="*/ 0 w 128"/>
              <a:gd name="T5" fmla="*/ 8 h 200"/>
              <a:gd name="T6" fmla="*/ 0 w 128"/>
              <a:gd name="T7" fmla="*/ 192 h 200"/>
              <a:gd name="T8" fmla="*/ 8 w 128"/>
              <a:gd name="T9" fmla="*/ 200 h 200"/>
              <a:gd name="T10" fmla="*/ 121 w 128"/>
              <a:gd name="T11" fmla="*/ 200 h 200"/>
              <a:gd name="T12" fmla="*/ 128 w 128"/>
              <a:gd name="T13" fmla="*/ 192 h 200"/>
              <a:gd name="T14" fmla="*/ 128 w 128"/>
              <a:gd name="T15" fmla="*/ 8 h 200"/>
              <a:gd name="T16" fmla="*/ 121 w 128"/>
              <a:gd name="T17" fmla="*/ 0 h 200"/>
              <a:gd name="T18" fmla="*/ 64 w 128"/>
              <a:gd name="T19" fmla="*/ 197 h 200"/>
              <a:gd name="T20" fmla="*/ 52 w 128"/>
              <a:gd name="T21" fmla="*/ 184 h 200"/>
              <a:gd name="T22" fmla="*/ 64 w 128"/>
              <a:gd name="T23" fmla="*/ 172 h 200"/>
              <a:gd name="T24" fmla="*/ 77 w 128"/>
              <a:gd name="T25" fmla="*/ 184 h 200"/>
              <a:gd name="T26" fmla="*/ 64 w 128"/>
              <a:gd name="T27" fmla="*/ 197 h 200"/>
              <a:gd name="T28" fmla="*/ 117 w 128"/>
              <a:gd name="T29" fmla="*/ 160 h 200"/>
              <a:gd name="T30" fmla="*/ 109 w 128"/>
              <a:gd name="T31" fmla="*/ 168 h 200"/>
              <a:gd name="T32" fmla="*/ 19 w 128"/>
              <a:gd name="T33" fmla="*/ 168 h 200"/>
              <a:gd name="T34" fmla="*/ 12 w 128"/>
              <a:gd name="T35" fmla="*/ 160 h 200"/>
              <a:gd name="T36" fmla="*/ 12 w 128"/>
              <a:gd name="T37" fmla="*/ 19 h 200"/>
              <a:gd name="T38" fmla="*/ 19 w 128"/>
              <a:gd name="T39" fmla="*/ 11 h 200"/>
              <a:gd name="T40" fmla="*/ 109 w 128"/>
              <a:gd name="T41" fmla="*/ 11 h 200"/>
              <a:gd name="T42" fmla="*/ 117 w 128"/>
              <a:gd name="T43" fmla="*/ 19 h 200"/>
              <a:gd name="T44" fmla="*/ 117 w 128"/>
              <a:gd name="T45" fmla="*/ 16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00">
                <a:moveTo>
                  <a:pt x="121" y="0"/>
                </a:moveTo>
                <a:cubicBezTo>
                  <a:pt x="8" y="0"/>
                  <a:pt x="8" y="0"/>
                  <a:pt x="8" y="0"/>
                </a:cubicBezTo>
                <a:cubicBezTo>
                  <a:pt x="3" y="0"/>
                  <a:pt x="0" y="3"/>
                  <a:pt x="0" y="8"/>
                </a:cubicBezTo>
                <a:cubicBezTo>
                  <a:pt x="0" y="192"/>
                  <a:pt x="0" y="192"/>
                  <a:pt x="0" y="192"/>
                </a:cubicBezTo>
                <a:cubicBezTo>
                  <a:pt x="0" y="196"/>
                  <a:pt x="3" y="200"/>
                  <a:pt x="8" y="200"/>
                </a:cubicBezTo>
                <a:cubicBezTo>
                  <a:pt x="121" y="200"/>
                  <a:pt x="121" y="200"/>
                  <a:pt x="121" y="200"/>
                </a:cubicBezTo>
                <a:cubicBezTo>
                  <a:pt x="125" y="200"/>
                  <a:pt x="128" y="196"/>
                  <a:pt x="128" y="192"/>
                </a:cubicBezTo>
                <a:cubicBezTo>
                  <a:pt x="128" y="8"/>
                  <a:pt x="128" y="8"/>
                  <a:pt x="128" y="8"/>
                </a:cubicBezTo>
                <a:cubicBezTo>
                  <a:pt x="128" y="3"/>
                  <a:pt x="125" y="0"/>
                  <a:pt x="121" y="0"/>
                </a:cubicBezTo>
                <a:close/>
                <a:moveTo>
                  <a:pt x="64" y="197"/>
                </a:moveTo>
                <a:cubicBezTo>
                  <a:pt x="57" y="197"/>
                  <a:pt x="52" y="191"/>
                  <a:pt x="52" y="184"/>
                </a:cubicBezTo>
                <a:cubicBezTo>
                  <a:pt x="52" y="177"/>
                  <a:pt x="57" y="172"/>
                  <a:pt x="64" y="172"/>
                </a:cubicBezTo>
                <a:cubicBezTo>
                  <a:pt x="71" y="172"/>
                  <a:pt x="77" y="177"/>
                  <a:pt x="77" y="184"/>
                </a:cubicBezTo>
                <a:cubicBezTo>
                  <a:pt x="77" y="191"/>
                  <a:pt x="71" y="197"/>
                  <a:pt x="64" y="197"/>
                </a:cubicBezTo>
                <a:close/>
                <a:moveTo>
                  <a:pt x="117" y="160"/>
                </a:moveTo>
                <a:cubicBezTo>
                  <a:pt x="117" y="164"/>
                  <a:pt x="113" y="168"/>
                  <a:pt x="109" y="168"/>
                </a:cubicBezTo>
                <a:cubicBezTo>
                  <a:pt x="19" y="168"/>
                  <a:pt x="19" y="168"/>
                  <a:pt x="19" y="168"/>
                </a:cubicBezTo>
                <a:cubicBezTo>
                  <a:pt x="15" y="168"/>
                  <a:pt x="12" y="164"/>
                  <a:pt x="12" y="160"/>
                </a:cubicBezTo>
                <a:cubicBezTo>
                  <a:pt x="12" y="19"/>
                  <a:pt x="12" y="19"/>
                  <a:pt x="12" y="19"/>
                </a:cubicBezTo>
                <a:cubicBezTo>
                  <a:pt x="12" y="14"/>
                  <a:pt x="15" y="11"/>
                  <a:pt x="19" y="11"/>
                </a:cubicBezTo>
                <a:cubicBezTo>
                  <a:pt x="109" y="11"/>
                  <a:pt x="109" y="11"/>
                  <a:pt x="109" y="11"/>
                </a:cubicBezTo>
                <a:cubicBezTo>
                  <a:pt x="113" y="11"/>
                  <a:pt x="117" y="14"/>
                  <a:pt x="117" y="19"/>
                </a:cubicBezTo>
                <a:lnTo>
                  <a:pt x="117" y="16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nvGrpSpPr>
          <p:cNvPr id="198" name="Group 197"/>
          <p:cNvGrpSpPr/>
          <p:nvPr/>
        </p:nvGrpSpPr>
        <p:grpSpPr>
          <a:xfrm>
            <a:off x="5273454" y="2163448"/>
            <a:ext cx="537806" cy="465182"/>
            <a:chOff x="5472113" y="2459038"/>
            <a:chExt cx="434975" cy="376237"/>
          </a:xfrm>
          <a:solidFill>
            <a:srgbClr val="0078D7"/>
          </a:solidFill>
        </p:grpSpPr>
        <p:sp>
          <p:nvSpPr>
            <p:cNvPr id="199" name="Freeform 138"/>
            <p:cNvSpPr>
              <a:spLocks/>
            </p:cNvSpPr>
            <p:nvPr/>
          </p:nvSpPr>
          <p:spPr bwMode="auto">
            <a:xfrm>
              <a:off x="5859463" y="2489200"/>
              <a:ext cx="47625" cy="317500"/>
            </a:xfrm>
            <a:custGeom>
              <a:avLst/>
              <a:gdLst>
                <a:gd name="T0" fmla="*/ 12 w 20"/>
                <a:gd name="T1" fmla="*/ 0 h 131"/>
                <a:gd name="T2" fmla="*/ 0 w 20"/>
                <a:gd name="T3" fmla="*/ 0 h 131"/>
                <a:gd name="T4" fmla="*/ 0 w 20"/>
                <a:gd name="T5" fmla="*/ 131 h 131"/>
                <a:gd name="T6" fmla="*/ 12 w 20"/>
                <a:gd name="T7" fmla="*/ 131 h 131"/>
                <a:gd name="T8" fmla="*/ 20 w 20"/>
                <a:gd name="T9" fmla="*/ 123 h 131"/>
                <a:gd name="T10" fmla="*/ 20 w 20"/>
                <a:gd name="T11" fmla="*/ 8 h 131"/>
                <a:gd name="T12" fmla="*/ 12 w 20"/>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20" h="131">
                  <a:moveTo>
                    <a:pt x="12" y="0"/>
                  </a:moveTo>
                  <a:cubicBezTo>
                    <a:pt x="0" y="0"/>
                    <a:pt x="0" y="0"/>
                    <a:pt x="0" y="0"/>
                  </a:cubicBezTo>
                  <a:cubicBezTo>
                    <a:pt x="0" y="131"/>
                    <a:pt x="0" y="131"/>
                    <a:pt x="0" y="131"/>
                  </a:cubicBezTo>
                  <a:cubicBezTo>
                    <a:pt x="12" y="131"/>
                    <a:pt x="12" y="131"/>
                    <a:pt x="12" y="131"/>
                  </a:cubicBezTo>
                  <a:cubicBezTo>
                    <a:pt x="16" y="131"/>
                    <a:pt x="20" y="128"/>
                    <a:pt x="20" y="123"/>
                  </a:cubicBezTo>
                  <a:cubicBezTo>
                    <a:pt x="20" y="8"/>
                    <a:pt x="20" y="8"/>
                    <a:pt x="20" y="8"/>
                  </a:cubicBezTo>
                  <a:cubicBezTo>
                    <a:pt x="20" y="4"/>
                    <a:pt x="16" y="0"/>
                    <a:pt x="12"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00" name="Freeform 139"/>
            <p:cNvSpPr>
              <a:spLocks noEditPoints="1"/>
            </p:cNvSpPr>
            <p:nvPr/>
          </p:nvSpPr>
          <p:spPr bwMode="auto">
            <a:xfrm>
              <a:off x="5472113" y="2489200"/>
              <a:ext cx="266700" cy="317500"/>
            </a:xfrm>
            <a:custGeom>
              <a:avLst/>
              <a:gdLst>
                <a:gd name="T0" fmla="*/ 0 w 110"/>
                <a:gd name="T1" fmla="*/ 123 h 131"/>
                <a:gd name="T2" fmla="*/ 110 w 110"/>
                <a:gd name="T3" fmla="*/ 131 h 131"/>
                <a:gd name="T4" fmla="*/ 8 w 110"/>
                <a:gd name="T5" fmla="*/ 0 h 131"/>
                <a:gd name="T6" fmla="*/ 38 w 110"/>
                <a:gd name="T7" fmla="*/ 111 h 131"/>
                <a:gd name="T8" fmla="*/ 24 w 110"/>
                <a:gd name="T9" fmla="*/ 113 h 131"/>
                <a:gd name="T10" fmla="*/ 23 w 110"/>
                <a:gd name="T11" fmla="*/ 99 h 131"/>
                <a:gd name="T12" fmla="*/ 37 w 110"/>
                <a:gd name="T13" fmla="*/ 97 h 131"/>
                <a:gd name="T14" fmla="*/ 38 w 110"/>
                <a:gd name="T15" fmla="*/ 111 h 131"/>
                <a:gd name="T16" fmla="*/ 37 w 110"/>
                <a:gd name="T17" fmla="*/ 89 h 131"/>
                <a:gd name="T18" fmla="*/ 23 w 110"/>
                <a:gd name="T19" fmla="*/ 87 h 131"/>
                <a:gd name="T20" fmla="*/ 24 w 110"/>
                <a:gd name="T21" fmla="*/ 73 h 131"/>
                <a:gd name="T22" fmla="*/ 38 w 110"/>
                <a:gd name="T23" fmla="*/ 75 h 131"/>
                <a:gd name="T24" fmla="*/ 38 w 110"/>
                <a:gd name="T25" fmla="*/ 63 h 131"/>
                <a:gd name="T26" fmla="*/ 24 w 110"/>
                <a:gd name="T27" fmla="*/ 65 h 131"/>
                <a:gd name="T28" fmla="*/ 23 w 110"/>
                <a:gd name="T29" fmla="*/ 51 h 131"/>
                <a:gd name="T30" fmla="*/ 37 w 110"/>
                <a:gd name="T31" fmla="*/ 49 h 131"/>
                <a:gd name="T32" fmla="*/ 38 w 110"/>
                <a:gd name="T33" fmla="*/ 63 h 131"/>
                <a:gd name="T34" fmla="*/ 61 w 110"/>
                <a:gd name="T35" fmla="*/ 113 h 131"/>
                <a:gd name="T36" fmla="*/ 47 w 110"/>
                <a:gd name="T37" fmla="*/ 111 h 131"/>
                <a:gd name="T38" fmla="*/ 48 w 110"/>
                <a:gd name="T39" fmla="*/ 97 h 131"/>
                <a:gd name="T40" fmla="*/ 62 w 110"/>
                <a:gd name="T41" fmla="*/ 99 h 131"/>
                <a:gd name="T42" fmla="*/ 62 w 110"/>
                <a:gd name="T43" fmla="*/ 87 h 131"/>
                <a:gd name="T44" fmla="*/ 48 w 110"/>
                <a:gd name="T45" fmla="*/ 89 h 131"/>
                <a:gd name="T46" fmla="*/ 47 w 110"/>
                <a:gd name="T47" fmla="*/ 75 h 131"/>
                <a:gd name="T48" fmla="*/ 61 w 110"/>
                <a:gd name="T49" fmla="*/ 73 h 131"/>
                <a:gd name="T50" fmla="*/ 62 w 110"/>
                <a:gd name="T51" fmla="*/ 87 h 131"/>
                <a:gd name="T52" fmla="*/ 61 w 110"/>
                <a:gd name="T53" fmla="*/ 65 h 131"/>
                <a:gd name="T54" fmla="*/ 47 w 110"/>
                <a:gd name="T55" fmla="*/ 63 h 131"/>
                <a:gd name="T56" fmla="*/ 48 w 110"/>
                <a:gd name="T57" fmla="*/ 49 h 131"/>
                <a:gd name="T58" fmla="*/ 62 w 110"/>
                <a:gd name="T59" fmla="*/ 51 h 131"/>
                <a:gd name="T60" fmla="*/ 86 w 110"/>
                <a:gd name="T61" fmla="*/ 111 h 131"/>
                <a:gd name="T62" fmla="*/ 72 w 110"/>
                <a:gd name="T63" fmla="*/ 113 h 131"/>
                <a:gd name="T64" fmla="*/ 70 w 110"/>
                <a:gd name="T65" fmla="*/ 99 h 131"/>
                <a:gd name="T66" fmla="*/ 84 w 110"/>
                <a:gd name="T67" fmla="*/ 97 h 131"/>
                <a:gd name="T68" fmla="*/ 86 w 110"/>
                <a:gd name="T69" fmla="*/ 111 h 131"/>
                <a:gd name="T70" fmla="*/ 84 w 110"/>
                <a:gd name="T71" fmla="*/ 89 h 131"/>
                <a:gd name="T72" fmla="*/ 70 w 110"/>
                <a:gd name="T73" fmla="*/ 87 h 131"/>
                <a:gd name="T74" fmla="*/ 72 w 110"/>
                <a:gd name="T75" fmla="*/ 73 h 131"/>
                <a:gd name="T76" fmla="*/ 86 w 110"/>
                <a:gd name="T77" fmla="*/ 75 h 131"/>
                <a:gd name="T78" fmla="*/ 86 w 110"/>
                <a:gd name="T79" fmla="*/ 63 h 131"/>
                <a:gd name="T80" fmla="*/ 72 w 110"/>
                <a:gd name="T81" fmla="*/ 65 h 131"/>
                <a:gd name="T82" fmla="*/ 70 w 110"/>
                <a:gd name="T83" fmla="*/ 51 h 131"/>
                <a:gd name="T84" fmla="*/ 84 w 110"/>
                <a:gd name="T85" fmla="*/ 49 h 131"/>
                <a:gd name="T86" fmla="*/ 86 w 110"/>
                <a:gd name="T87" fmla="*/ 63 h 131"/>
                <a:gd name="T88" fmla="*/ 24 w 110"/>
                <a:gd name="T89" fmla="*/ 18 h 131"/>
                <a:gd name="T90" fmla="*/ 86 w 110"/>
                <a:gd name="T91" fmla="*/ 20 h 131"/>
                <a:gd name="T92" fmla="*/ 84 w 110"/>
                <a:gd name="T93" fmla="*/ 37 h 131"/>
                <a:gd name="T94" fmla="*/ 23 w 110"/>
                <a:gd name="T95"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131">
                  <a:moveTo>
                    <a:pt x="0" y="8"/>
                  </a:moveTo>
                  <a:cubicBezTo>
                    <a:pt x="0" y="123"/>
                    <a:pt x="0" y="123"/>
                    <a:pt x="0" y="123"/>
                  </a:cubicBezTo>
                  <a:cubicBezTo>
                    <a:pt x="0" y="128"/>
                    <a:pt x="4" y="131"/>
                    <a:pt x="8" y="131"/>
                  </a:cubicBezTo>
                  <a:cubicBezTo>
                    <a:pt x="110" y="131"/>
                    <a:pt x="110" y="131"/>
                    <a:pt x="110" y="131"/>
                  </a:cubicBezTo>
                  <a:cubicBezTo>
                    <a:pt x="110" y="0"/>
                    <a:pt x="110" y="0"/>
                    <a:pt x="110" y="0"/>
                  </a:cubicBezTo>
                  <a:cubicBezTo>
                    <a:pt x="8" y="0"/>
                    <a:pt x="8" y="0"/>
                    <a:pt x="8" y="0"/>
                  </a:cubicBezTo>
                  <a:cubicBezTo>
                    <a:pt x="4" y="0"/>
                    <a:pt x="0" y="4"/>
                    <a:pt x="0" y="8"/>
                  </a:cubicBezTo>
                  <a:close/>
                  <a:moveTo>
                    <a:pt x="38" y="111"/>
                  </a:moveTo>
                  <a:cubicBezTo>
                    <a:pt x="38" y="112"/>
                    <a:pt x="38" y="113"/>
                    <a:pt x="37" y="113"/>
                  </a:cubicBezTo>
                  <a:cubicBezTo>
                    <a:pt x="24" y="113"/>
                    <a:pt x="24" y="113"/>
                    <a:pt x="24" y="113"/>
                  </a:cubicBezTo>
                  <a:cubicBezTo>
                    <a:pt x="23" y="113"/>
                    <a:pt x="23" y="112"/>
                    <a:pt x="23" y="111"/>
                  </a:cubicBezTo>
                  <a:cubicBezTo>
                    <a:pt x="23" y="99"/>
                    <a:pt x="23" y="99"/>
                    <a:pt x="23" y="99"/>
                  </a:cubicBezTo>
                  <a:cubicBezTo>
                    <a:pt x="23" y="98"/>
                    <a:pt x="23" y="97"/>
                    <a:pt x="24" y="97"/>
                  </a:cubicBezTo>
                  <a:cubicBezTo>
                    <a:pt x="37" y="97"/>
                    <a:pt x="37" y="97"/>
                    <a:pt x="37" y="97"/>
                  </a:cubicBezTo>
                  <a:cubicBezTo>
                    <a:pt x="38" y="97"/>
                    <a:pt x="38" y="98"/>
                    <a:pt x="38" y="99"/>
                  </a:cubicBezTo>
                  <a:cubicBezTo>
                    <a:pt x="38" y="111"/>
                    <a:pt x="38" y="111"/>
                    <a:pt x="38" y="111"/>
                  </a:cubicBezTo>
                  <a:close/>
                  <a:moveTo>
                    <a:pt x="38" y="87"/>
                  </a:moveTo>
                  <a:cubicBezTo>
                    <a:pt x="38" y="88"/>
                    <a:pt x="38" y="89"/>
                    <a:pt x="37" y="89"/>
                  </a:cubicBezTo>
                  <a:cubicBezTo>
                    <a:pt x="24" y="89"/>
                    <a:pt x="24" y="89"/>
                    <a:pt x="24" y="89"/>
                  </a:cubicBezTo>
                  <a:cubicBezTo>
                    <a:pt x="23" y="89"/>
                    <a:pt x="23" y="88"/>
                    <a:pt x="23" y="87"/>
                  </a:cubicBezTo>
                  <a:cubicBezTo>
                    <a:pt x="23" y="75"/>
                    <a:pt x="23" y="75"/>
                    <a:pt x="23" y="75"/>
                  </a:cubicBezTo>
                  <a:cubicBezTo>
                    <a:pt x="23" y="74"/>
                    <a:pt x="23" y="73"/>
                    <a:pt x="24" y="73"/>
                  </a:cubicBezTo>
                  <a:cubicBezTo>
                    <a:pt x="37" y="73"/>
                    <a:pt x="37" y="73"/>
                    <a:pt x="37" y="73"/>
                  </a:cubicBezTo>
                  <a:cubicBezTo>
                    <a:pt x="38" y="73"/>
                    <a:pt x="38" y="74"/>
                    <a:pt x="38" y="75"/>
                  </a:cubicBezTo>
                  <a:cubicBezTo>
                    <a:pt x="38" y="87"/>
                    <a:pt x="38" y="87"/>
                    <a:pt x="38" y="87"/>
                  </a:cubicBezTo>
                  <a:close/>
                  <a:moveTo>
                    <a:pt x="38" y="63"/>
                  </a:moveTo>
                  <a:cubicBezTo>
                    <a:pt x="38" y="64"/>
                    <a:pt x="38" y="65"/>
                    <a:pt x="37" y="65"/>
                  </a:cubicBezTo>
                  <a:cubicBezTo>
                    <a:pt x="24" y="65"/>
                    <a:pt x="24" y="65"/>
                    <a:pt x="24" y="65"/>
                  </a:cubicBezTo>
                  <a:cubicBezTo>
                    <a:pt x="23" y="65"/>
                    <a:pt x="23" y="64"/>
                    <a:pt x="23" y="63"/>
                  </a:cubicBezTo>
                  <a:cubicBezTo>
                    <a:pt x="23" y="51"/>
                    <a:pt x="23" y="51"/>
                    <a:pt x="23" y="51"/>
                  </a:cubicBezTo>
                  <a:cubicBezTo>
                    <a:pt x="23" y="50"/>
                    <a:pt x="23" y="49"/>
                    <a:pt x="24" y="49"/>
                  </a:cubicBezTo>
                  <a:cubicBezTo>
                    <a:pt x="37" y="49"/>
                    <a:pt x="37" y="49"/>
                    <a:pt x="37" y="49"/>
                  </a:cubicBezTo>
                  <a:cubicBezTo>
                    <a:pt x="38" y="49"/>
                    <a:pt x="38" y="50"/>
                    <a:pt x="38" y="51"/>
                  </a:cubicBezTo>
                  <a:cubicBezTo>
                    <a:pt x="38" y="63"/>
                    <a:pt x="38" y="63"/>
                    <a:pt x="38" y="63"/>
                  </a:cubicBezTo>
                  <a:close/>
                  <a:moveTo>
                    <a:pt x="62" y="111"/>
                  </a:moveTo>
                  <a:cubicBezTo>
                    <a:pt x="62" y="112"/>
                    <a:pt x="61" y="113"/>
                    <a:pt x="61" y="113"/>
                  </a:cubicBezTo>
                  <a:cubicBezTo>
                    <a:pt x="48" y="113"/>
                    <a:pt x="48" y="113"/>
                    <a:pt x="48" y="113"/>
                  </a:cubicBezTo>
                  <a:cubicBezTo>
                    <a:pt x="47" y="113"/>
                    <a:pt x="47" y="112"/>
                    <a:pt x="47" y="111"/>
                  </a:cubicBezTo>
                  <a:cubicBezTo>
                    <a:pt x="47" y="99"/>
                    <a:pt x="47" y="99"/>
                    <a:pt x="47" y="99"/>
                  </a:cubicBezTo>
                  <a:cubicBezTo>
                    <a:pt x="47" y="98"/>
                    <a:pt x="47" y="97"/>
                    <a:pt x="48" y="97"/>
                  </a:cubicBezTo>
                  <a:cubicBezTo>
                    <a:pt x="61" y="97"/>
                    <a:pt x="61" y="97"/>
                    <a:pt x="61" y="97"/>
                  </a:cubicBezTo>
                  <a:cubicBezTo>
                    <a:pt x="61" y="97"/>
                    <a:pt x="62" y="98"/>
                    <a:pt x="62" y="99"/>
                  </a:cubicBezTo>
                  <a:lnTo>
                    <a:pt x="62" y="111"/>
                  </a:lnTo>
                  <a:close/>
                  <a:moveTo>
                    <a:pt x="62" y="87"/>
                  </a:moveTo>
                  <a:cubicBezTo>
                    <a:pt x="62" y="88"/>
                    <a:pt x="61" y="89"/>
                    <a:pt x="61" y="89"/>
                  </a:cubicBezTo>
                  <a:cubicBezTo>
                    <a:pt x="48" y="89"/>
                    <a:pt x="48" y="89"/>
                    <a:pt x="48" y="89"/>
                  </a:cubicBezTo>
                  <a:cubicBezTo>
                    <a:pt x="47" y="89"/>
                    <a:pt x="47" y="88"/>
                    <a:pt x="47" y="87"/>
                  </a:cubicBezTo>
                  <a:cubicBezTo>
                    <a:pt x="47" y="75"/>
                    <a:pt x="47" y="75"/>
                    <a:pt x="47" y="75"/>
                  </a:cubicBezTo>
                  <a:cubicBezTo>
                    <a:pt x="47" y="74"/>
                    <a:pt x="47" y="73"/>
                    <a:pt x="48" y="73"/>
                  </a:cubicBezTo>
                  <a:cubicBezTo>
                    <a:pt x="61" y="73"/>
                    <a:pt x="61" y="73"/>
                    <a:pt x="61" y="73"/>
                  </a:cubicBezTo>
                  <a:cubicBezTo>
                    <a:pt x="61" y="73"/>
                    <a:pt x="62" y="74"/>
                    <a:pt x="62" y="75"/>
                  </a:cubicBezTo>
                  <a:lnTo>
                    <a:pt x="62" y="87"/>
                  </a:lnTo>
                  <a:close/>
                  <a:moveTo>
                    <a:pt x="62" y="63"/>
                  </a:moveTo>
                  <a:cubicBezTo>
                    <a:pt x="62" y="64"/>
                    <a:pt x="61" y="65"/>
                    <a:pt x="61" y="65"/>
                  </a:cubicBezTo>
                  <a:cubicBezTo>
                    <a:pt x="48" y="65"/>
                    <a:pt x="48" y="65"/>
                    <a:pt x="48" y="65"/>
                  </a:cubicBezTo>
                  <a:cubicBezTo>
                    <a:pt x="47" y="65"/>
                    <a:pt x="47" y="64"/>
                    <a:pt x="47" y="63"/>
                  </a:cubicBezTo>
                  <a:cubicBezTo>
                    <a:pt x="47" y="51"/>
                    <a:pt x="47" y="51"/>
                    <a:pt x="47" y="51"/>
                  </a:cubicBezTo>
                  <a:cubicBezTo>
                    <a:pt x="47" y="50"/>
                    <a:pt x="47" y="49"/>
                    <a:pt x="48" y="49"/>
                  </a:cubicBezTo>
                  <a:cubicBezTo>
                    <a:pt x="61" y="49"/>
                    <a:pt x="61" y="49"/>
                    <a:pt x="61" y="49"/>
                  </a:cubicBezTo>
                  <a:cubicBezTo>
                    <a:pt x="61" y="49"/>
                    <a:pt x="62" y="50"/>
                    <a:pt x="62" y="51"/>
                  </a:cubicBezTo>
                  <a:lnTo>
                    <a:pt x="62" y="63"/>
                  </a:lnTo>
                  <a:close/>
                  <a:moveTo>
                    <a:pt x="86" y="111"/>
                  </a:moveTo>
                  <a:cubicBezTo>
                    <a:pt x="86" y="112"/>
                    <a:pt x="85" y="113"/>
                    <a:pt x="84" y="113"/>
                  </a:cubicBezTo>
                  <a:cubicBezTo>
                    <a:pt x="72" y="113"/>
                    <a:pt x="72" y="113"/>
                    <a:pt x="72" y="113"/>
                  </a:cubicBezTo>
                  <a:cubicBezTo>
                    <a:pt x="71" y="113"/>
                    <a:pt x="70" y="112"/>
                    <a:pt x="70" y="111"/>
                  </a:cubicBezTo>
                  <a:cubicBezTo>
                    <a:pt x="70" y="99"/>
                    <a:pt x="70" y="99"/>
                    <a:pt x="70" y="99"/>
                  </a:cubicBezTo>
                  <a:cubicBezTo>
                    <a:pt x="70" y="98"/>
                    <a:pt x="71" y="97"/>
                    <a:pt x="72" y="97"/>
                  </a:cubicBezTo>
                  <a:cubicBezTo>
                    <a:pt x="84" y="97"/>
                    <a:pt x="84" y="97"/>
                    <a:pt x="84" y="97"/>
                  </a:cubicBezTo>
                  <a:cubicBezTo>
                    <a:pt x="85" y="97"/>
                    <a:pt x="86" y="98"/>
                    <a:pt x="86" y="99"/>
                  </a:cubicBezTo>
                  <a:lnTo>
                    <a:pt x="86" y="111"/>
                  </a:lnTo>
                  <a:close/>
                  <a:moveTo>
                    <a:pt x="86" y="87"/>
                  </a:moveTo>
                  <a:cubicBezTo>
                    <a:pt x="86" y="88"/>
                    <a:pt x="85" y="89"/>
                    <a:pt x="84" y="89"/>
                  </a:cubicBezTo>
                  <a:cubicBezTo>
                    <a:pt x="72" y="89"/>
                    <a:pt x="72" y="89"/>
                    <a:pt x="72" y="89"/>
                  </a:cubicBezTo>
                  <a:cubicBezTo>
                    <a:pt x="71" y="89"/>
                    <a:pt x="70" y="88"/>
                    <a:pt x="70" y="87"/>
                  </a:cubicBezTo>
                  <a:cubicBezTo>
                    <a:pt x="70" y="75"/>
                    <a:pt x="70" y="75"/>
                    <a:pt x="70" y="75"/>
                  </a:cubicBezTo>
                  <a:cubicBezTo>
                    <a:pt x="70" y="74"/>
                    <a:pt x="71" y="73"/>
                    <a:pt x="72" y="73"/>
                  </a:cubicBezTo>
                  <a:cubicBezTo>
                    <a:pt x="84" y="73"/>
                    <a:pt x="84" y="73"/>
                    <a:pt x="84" y="73"/>
                  </a:cubicBezTo>
                  <a:cubicBezTo>
                    <a:pt x="85" y="73"/>
                    <a:pt x="86" y="74"/>
                    <a:pt x="86" y="75"/>
                  </a:cubicBezTo>
                  <a:lnTo>
                    <a:pt x="86" y="87"/>
                  </a:lnTo>
                  <a:close/>
                  <a:moveTo>
                    <a:pt x="86" y="63"/>
                  </a:moveTo>
                  <a:cubicBezTo>
                    <a:pt x="86" y="64"/>
                    <a:pt x="85" y="65"/>
                    <a:pt x="84" y="65"/>
                  </a:cubicBezTo>
                  <a:cubicBezTo>
                    <a:pt x="72" y="65"/>
                    <a:pt x="72" y="65"/>
                    <a:pt x="72" y="65"/>
                  </a:cubicBezTo>
                  <a:cubicBezTo>
                    <a:pt x="71" y="65"/>
                    <a:pt x="70" y="64"/>
                    <a:pt x="70" y="63"/>
                  </a:cubicBezTo>
                  <a:cubicBezTo>
                    <a:pt x="70" y="51"/>
                    <a:pt x="70" y="51"/>
                    <a:pt x="70" y="51"/>
                  </a:cubicBezTo>
                  <a:cubicBezTo>
                    <a:pt x="70" y="50"/>
                    <a:pt x="71" y="49"/>
                    <a:pt x="72" y="49"/>
                  </a:cubicBezTo>
                  <a:cubicBezTo>
                    <a:pt x="84" y="49"/>
                    <a:pt x="84" y="49"/>
                    <a:pt x="84" y="49"/>
                  </a:cubicBezTo>
                  <a:cubicBezTo>
                    <a:pt x="85" y="49"/>
                    <a:pt x="86" y="50"/>
                    <a:pt x="86" y="51"/>
                  </a:cubicBezTo>
                  <a:lnTo>
                    <a:pt x="86" y="63"/>
                  </a:lnTo>
                  <a:close/>
                  <a:moveTo>
                    <a:pt x="23" y="20"/>
                  </a:moveTo>
                  <a:cubicBezTo>
                    <a:pt x="23" y="19"/>
                    <a:pt x="23" y="18"/>
                    <a:pt x="24" y="18"/>
                  </a:cubicBezTo>
                  <a:cubicBezTo>
                    <a:pt x="84" y="18"/>
                    <a:pt x="84" y="18"/>
                    <a:pt x="84" y="18"/>
                  </a:cubicBezTo>
                  <a:cubicBezTo>
                    <a:pt x="85" y="18"/>
                    <a:pt x="86" y="19"/>
                    <a:pt x="86" y="20"/>
                  </a:cubicBezTo>
                  <a:cubicBezTo>
                    <a:pt x="86" y="36"/>
                    <a:pt x="86" y="36"/>
                    <a:pt x="86" y="36"/>
                  </a:cubicBezTo>
                  <a:cubicBezTo>
                    <a:pt x="86" y="36"/>
                    <a:pt x="85" y="37"/>
                    <a:pt x="84" y="37"/>
                  </a:cubicBezTo>
                  <a:cubicBezTo>
                    <a:pt x="24" y="37"/>
                    <a:pt x="24" y="37"/>
                    <a:pt x="24" y="37"/>
                  </a:cubicBezTo>
                  <a:cubicBezTo>
                    <a:pt x="23" y="37"/>
                    <a:pt x="23" y="36"/>
                    <a:pt x="23" y="36"/>
                  </a:cubicBezTo>
                  <a:lnTo>
                    <a:pt x="23" y="2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01" name="Freeform 140"/>
            <p:cNvSpPr>
              <a:spLocks/>
            </p:cNvSpPr>
            <p:nvPr/>
          </p:nvSpPr>
          <p:spPr bwMode="auto">
            <a:xfrm>
              <a:off x="5743575" y="2459038"/>
              <a:ext cx="107950" cy="376237"/>
            </a:xfrm>
            <a:custGeom>
              <a:avLst/>
              <a:gdLst>
                <a:gd name="T0" fmla="*/ 37 w 45"/>
                <a:gd name="T1" fmla="*/ 0 h 155"/>
                <a:gd name="T2" fmla="*/ 8 w 45"/>
                <a:gd name="T3" fmla="*/ 0 h 155"/>
                <a:gd name="T4" fmla="*/ 0 w 45"/>
                <a:gd name="T5" fmla="*/ 8 h 155"/>
                <a:gd name="T6" fmla="*/ 0 w 45"/>
                <a:gd name="T7" fmla="*/ 12 h 155"/>
                <a:gd name="T8" fmla="*/ 0 w 45"/>
                <a:gd name="T9" fmla="*/ 143 h 155"/>
                <a:gd name="T10" fmla="*/ 0 w 45"/>
                <a:gd name="T11" fmla="*/ 147 h 155"/>
                <a:gd name="T12" fmla="*/ 8 w 45"/>
                <a:gd name="T13" fmla="*/ 155 h 155"/>
                <a:gd name="T14" fmla="*/ 37 w 45"/>
                <a:gd name="T15" fmla="*/ 155 h 155"/>
                <a:gd name="T16" fmla="*/ 45 w 45"/>
                <a:gd name="T17" fmla="*/ 147 h 155"/>
                <a:gd name="T18" fmla="*/ 45 w 45"/>
                <a:gd name="T19" fmla="*/ 143 h 155"/>
                <a:gd name="T20" fmla="*/ 45 w 45"/>
                <a:gd name="T21" fmla="*/ 12 h 155"/>
                <a:gd name="T22" fmla="*/ 45 w 45"/>
                <a:gd name="T23" fmla="*/ 8 h 155"/>
                <a:gd name="T24" fmla="*/ 37 w 45"/>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55">
                  <a:moveTo>
                    <a:pt x="37" y="0"/>
                  </a:moveTo>
                  <a:cubicBezTo>
                    <a:pt x="8" y="0"/>
                    <a:pt x="8" y="0"/>
                    <a:pt x="8" y="0"/>
                  </a:cubicBezTo>
                  <a:cubicBezTo>
                    <a:pt x="4" y="0"/>
                    <a:pt x="0" y="4"/>
                    <a:pt x="0" y="8"/>
                  </a:cubicBezTo>
                  <a:cubicBezTo>
                    <a:pt x="0" y="12"/>
                    <a:pt x="0" y="12"/>
                    <a:pt x="0" y="12"/>
                  </a:cubicBezTo>
                  <a:cubicBezTo>
                    <a:pt x="0" y="143"/>
                    <a:pt x="0" y="143"/>
                    <a:pt x="0" y="143"/>
                  </a:cubicBezTo>
                  <a:cubicBezTo>
                    <a:pt x="0" y="147"/>
                    <a:pt x="0" y="147"/>
                    <a:pt x="0" y="147"/>
                  </a:cubicBezTo>
                  <a:cubicBezTo>
                    <a:pt x="0" y="151"/>
                    <a:pt x="4" y="155"/>
                    <a:pt x="8" y="155"/>
                  </a:cubicBezTo>
                  <a:cubicBezTo>
                    <a:pt x="37" y="155"/>
                    <a:pt x="37" y="155"/>
                    <a:pt x="37" y="155"/>
                  </a:cubicBezTo>
                  <a:cubicBezTo>
                    <a:pt x="41" y="155"/>
                    <a:pt x="45" y="151"/>
                    <a:pt x="45" y="147"/>
                  </a:cubicBezTo>
                  <a:cubicBezTo>
                    <a:pt x="45" y="143"/>
                    <a:pt x="45" y="143"/>
                    <a:pt x="45" y="143"/>
                  </a:cubicBezTo>
                  <a:cubicBezTo>
                    <a:pt x="45" y="12"/>
                    <a:pt x="45" y="12"/>
                    <a:pt x="45" y="12"/>
                  </a:cubicBezTo>
                  <a:cubicBezTo>
                    <a:pt x="45" y="8"/>
                    <a:pt x="45" y="8"/>
                    <a:pt x="45" y="8"/>
                  </a:cubicBezTo>
                  <a:cubicBezTo>
                    <a:pt x="45" y="4"/>
                    <a:pt x="41" y="0"/>
                    <a:pt x="37"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02" name="TextBox 201"/>
          <p:cNvSpPr txBox="1"/>
          <p:nvPr/>
        </p:nvSpPr>
        <p:spPr>
          <a:xfrm>
            <a:off x="6316752"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HVAC</a:t>
            </a:r>
          </a:p>
        </p:txBody>
      </p:sp>
      <p:sp>
        <p:nvSpPr>
          <p:cNvPr id="203" name="TextBox 202"/>
          <p:cNvSpPr txBox="1"/>
          <p:nvPr/>
        </p:nvSpPr>
        <p:spPr>
          <a:xfrm>
            <a:off x="6316752"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Computer</a:t>
            </a:r>
          </a:p>
        </p:txBody>
      </p:sp>
      <p:grpSp>
        <p:nvGrpSpPr>
          <p:cNvPr id="204" name="Group 203"/>
          <p:cNvGrpSpPr/>
          <p:nvPr/>
        </p:nvGrpSpPr>
        <p:grpSpPr>
          <a:xfrm>
            <a:off x="6458898" y="4329066"/>
            <a:ext cx="478923" cy="478923"/>
            <a:chOff x="6450013" y="4075113"/>
            <a:chExt cx="387350" cy="387350"/>
          </a:xfrm>
          <a:solidFill>
            <a:schemeClr val="tx1"/>
          </a:solidFill>
        </p:grpSpPr>
        <p:sp>
          <p:nvSpPr>
            <p:cNvPr id="205" name="Freeform 122"/>
            <p:cNvSpPr>
              <a:spLocks/>
            </p:cNvSpPr>
            <p:nvPr/>
          </p:nvSpPr>
          <p:spPr bwMode="auto">
            <a:xfrm>
              <a:off x="6557963" y="4144963"/>
              <a:ext cx="85725" cy="200025"/>
            </a:xfrm>
            <a:custGeom>
              <a:avLst/>
              <a:gdLst>
                <a:gd name="T0" fmla="*/ 26 w 35"/>
                <a:gd name="T1" fmla="*/ 69 h 82"/>
                <a:gd name="T2" fmla="*/ 26 w 35"/>
                <a:gd name="T3" fmla="*/ 60 h 82"/>
                <a:gd name="T4" fmla="*/ 15 w 35"/>
                <a:gd name="T5" fmla="*/ 60 h 82"/>
                <a:gd name="T6" fmla="*/ 15 w 35"/>
                <a:gd name="T7" fmla="*/ 55 h 82"/>
                <a:gd name="T8" fmla="*/ 26 w 35"/>
                <a:gd name="T9" fmla="*/ 55 h 82"/>
                <a:gd name="T10" fmla="*/ 26 w 35"/>
                <a:gd name="T11" fmla="*/ 46 h 82"/>
                <a:gd name="T12" fmla="*/ 15 w 35"/>
                <a:gd name="T13" fmla="*/ 46 h 82"/>
                <a:gd name="T14" fmla="*/ 15 w 35"/>
                <a:gd name="T15" fmla="*/ 42 h 82"/>
                <a:gd name="T16" fmla="*/ 26 w 35"/>
                <a:gd name="T17" fmla="*/ 42 h 82"/>
                <a:gd name="T18" fmla="*/ 26 w 35"/>
                <a:gd name="T19" fmla="*/ 33 h 82"/>
                <a:gd name="T20" fmla="*/ 15 w 35"/>
                <a:gd name="T21" fmla="*/ 33 h 82"/>
                <a:gd name="T22" fmla="*/ 15 w 35"/>
                <a:gd name="T23" fmla="*/ 29 h 82"/>
                <a:gd name="T24" fmla="*/ 26 w 35"/>
                <a:gd name="T25" fmla="*/ 29 h 82"/>
                <a:gd name="T26" fmla="*/ 26 w 35"/>
                <a:gd name="T27" fmla="*/ 20 h 82"/>
                <a:gd name="T28" fmla="*/ 15 w 35"/>
                <a:gd name="T29" fmla="*/ 20 h 82"/>
                <a:gd name="T30" fmla="*/ 15 w 35"/>
                <a:gd name="T31" fmla="*/ 15 h 82"/>
                <a:gd name="T32" fmla="*/ 26 w 35"/>
                <a:gd name="T33" fmla="*/ 15 h 82"/>
                <a:gd name="T34" fmla="*/ 26 w 35"/>
                <a:gd name="T35" fmla="*/ 9 h 82"/>
                <a:gd name="T36" fmla="*/ 17 w 35"/>
                <a:gd name="T37" fmla="*/ 0 h 82"/>
                <a:gd name="T38" fmla="*/ 8 w 35"/>
                <a:gd name="T39" fmla="*/ 9 h 82"/>
                <a:gd name="T40" fmla="*/ 8 w 35"/>
                <a:gd name="T41" fmla="*/ 69 h 82"/>
                <a:gd name="T42" fmla="*/ 0 w 35"/>
                <a:gd name="T43" fmla="*/ 82 h 82"/>
                <a:gd name="T44" fmla="*/ 35 w 35"/>
                <a:gd name="T45" fmla="*/ 82 h 82"/>
                <a:gd name="T46" fmla="*/ 26 w 35"/>
                <a:gd name="T47"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82">
                  <a:moveTo>
                    <a:pt x="26" y="69"/>
                  </a:moveTo>
                  <a:cubicBezTo>
                    <a:pt x="26" y="60"/>
                    <a:pt x="26" y="60"/>
                    <a:pt x="26" y="60"/>
                  </a:cubicBezTo>
                  <a:cubicBezTo>
                    <a:pt x="15" y="60"/>
                    <a:pt x="15" y="60"/>
                    <a:pt x="15" y="60"/>
                  </a:cubicBezTo>
                  <a:cubicBezTo>
                    <a:pt x="15" y="55"/>
                    <a:pt x="15" y="55"/>
                    <a:pt x="15" y="55"/>
                  </a:cubicBezTo>
                  <a:cubicBezTo>
                    <a:pt x="26" y="55"/>
                    <a:pt x="26" y="55"/>
                    <a:pt x="26" y="55"/>
                  </a:cubicBezTo>
                  <a:cubicBezTo>
                    <a:pt x="26" y="46"/>
                    <a:pt x="26" y="46"/>
                    <a:pt x="26" y="46"/>
                  </a:cubicBezTo>
                  <a:cubicBezTo>
                    <a:pt x="15" y="46"/>
                    <a:pt x="15" y="46"/>
                    <a:pt x="15" y="46"/>
                  </a:cubicBezTo>
                  <a:cubicBezTo>
                    <a:pt x="15" y="42"/>
                    <a:pt x="15" y="42"/>
                    <a:pt x="15" y="42"/>
                  </a:cubicBezTo>
                  <a:cubicBezTo>
                    <a:pt x="26" y="42"/>
                    <a:pt x="26" y="42"/>
                    <a:pt x="26" y="42"/>
                  </a:cubicBezTo>
                  <a:cubicBezTo>
                    <a:pt x="26" y="33"/>
                    <a:pt x="26" y="33"/>
                    <a:pt x="26" y="33"/>
                  </a:cubicBezTo>
                  <a:cubicBezTo>
                    <a:pt x="15" y="33"/>
                    <a:pt x="15" y="33"/>
                    <a:pt x="15" y="33"/>
                  </a:cubicBezTo>
                  <a:cubicBezTo>
                    <a:pt x="15" y="29"/>
                    <a:pt x="15" y="29"/>
                    <a:pt x="15" y="29"/>
                  </a:cubicBezTo>
                  <a:cubicBezTo>
                    <a:pt x="26" y="29"/>
                    <a:pt x="26" y="29"/>
                    <a:pt x="26" y="29"/>
                  </a:cubicBezTo>
                  <a:cubicBezTo>
                    <a:pt x="26" y="20"/>
                    <a:pt x="26" y="20"/>
                    <a:pt x="26" y="20"/>
                  </a:cubicBezTo>
                  <a:cubicBezTo>
                    <a:pt x="15" y="20"/>
                    <a:pt x="15" y="20"/>
                    <a:pt x="15" y="20"/>
                  </a:cubicBezTo>
                  <a:cubicBezTo>
                    <a:pt x="15" y="15"/>
                    <a:pt x="15" y="15"/>
                    <a:pt x="15" y="15"/>
                  </a:cubicBezTo>
                  <a:cubicBezTo>
                    <a:pt x="26" y="15"/>
                    <a:pt x="26" y="15"/>
                    <a:pt x="26" y="15"/>
                  </a:cubicBezTo>
                  <a:cubicBezTo>
                    <a:pt x="26" y="9"/>
                    <a:pt x="26" y="9"/>
                    <a:pt x="26" y="9"/>
                  </a:cubicBezTo>
                  <a:cubicBezTo>
                    <a:pt x="26" y="4"/>
                    <a:pt x="22" y="0"/>
                    <a:pt x="17" y="0"/>
                  </a:cubicBezTo>
                  <a:cubicBezTo>
                    <a:pt x="12" y="0"/>
                    <a:pt x="8" y="4"/>
                    <a:pt x="8" y="9"/>
                  </a:cubicBezTo>
                  <a:cubicBezTo>
                    <a:pt x="8" y="69"/>
                    <a:pt x="8" y="69"/>
                    <a:pt x="8" y="69"/>
                  </a:cubicBezTo>
                  <a:cubicBezTo>
                    <a:pt x="4" y="71"/>
                    <a:pt x="0" y="76"/>
                    <a:pt x="0" y="82"/>
                  </a:cubicBezTo>
                  <a:cubicBezTo>
                    <a:pt x="35" y="82"/>
                    <a:pt x="35" y="82"/>
                    <a:pt x="35" y="82"/>
                  </a:cubicBezTo>
                  <a:cubicBezTo>
                    <a:pt x="34" y="76"/>
                    <a:pt x="31" y="71"/>
                    <a:pt x="26" y="69"/>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06" name="Freeform 123"/>
            <p:cNvSpPr>
              <a:spLocks noEditPoints="1"/>
            </p:cNvSpPr>
            <p:nvPr/>
          </p:nvSpPr>
          <p:spPr bwMode="auto">
            <a:xfrm>
              <a:off x="6450013" y="4075113"/>
              <a:ext cx="387350" cy="387350"/>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120 w 160"/>
                <a:gd name="T11" fmla="*/ 51 h 160"/>
                <a:gd name="T12" fmla="*/ 142 w 160"/>
                <a:gd name="T13" fmla="*/ 73 h 160"/>
                <a:gd name="T14" fmla="*/ 98 w 160"/>
                <a:gd name="T15" fmla="*/ 73 h 160"/>
                <a:gd name="T16" fmla="*/ 120 w 160"/>
                <a:gd name="T17" fmla="*/ 51 h 160"/>
                <a:gd name="T18" fmla="*/ 62 w 160"/>
                <a:gd name="T19" fmla="*/ 140 h 160"/>
                <a:gd name="T20" fmla="*/ 36 w 160"/>
                <a:gd name="T21" fmla="*/ 113 h 160"/>
                <a:gd name="T22" fmla="*/ 44 w 160"/>
                <a:gd name="T23" fmla="*/ 93 h 160"/>
                <a:gd name="T24" fmla="*/ 44 w 160"/>
                <a:gd name="T25" fmla="*/ 38 h 160"/>
                <a:gd name="T26" fmla="*/ 62 w 160"/>
                <a:gd name="T27" fmla="*/ 20 h 160"/>
                <a:gd name="T28" fmla="*/ 80 w 160"/>
                <a:gd name="T29" fmla="*/ 38 h 160"/>
                <a:gd name="T30" fmla="*/ 80 w 160"/>
                <a:gd name="T31" fmla="*/ 93 h 160"/>
                <a:gd name="T32" fmla="*/ 89 w 160"/>
                <a:gd name="T33" fmla="*/ 113 h 160"/>
                <a:gd name="T34" fmla="*/ 62 w 160"/>
                <a:gd name="T35" fmla="*/ 140 h 160"/>
                <a:gd name="T36" fmla="*/ 120 w 160"/>
                <a:gd name="T37" fmla="*/ 109 h 160"/>
                <a:gd name="T38" fmla="*/ 98 w 160"/>
                <a:gd name="T39" fmla="*/ 86 h 160"/>
                <a:gd name="T40" fmla="*/ 142 w 160"/>
                <a:gd name="T41" fmla="*/ 86 h 160"/>
                <a:gd name="T42" fmla="*/ 120 w 160"/>
                <a:gd name="T43" fmla="*/ 10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120" y="51"/>
                  </a:moveTo>
                  <a:cubicBezTo>
                    <a:pt x="142" y="73"/>
                    <a:pt x="142" y="73"/>
                    <a:pt x="142" y="73"/>
                  </a:cubicBezTo>
                  <a:cubicBezTo>
                    <a:pt x="98" y="73"/>
                    <a:pt x="98" y="73"/>
                    <a:pt x="98" y="73"/>
                  </a:cubicBezTo>
                  <a:lnTo>
                    <a:pt x="120" y="51"/>
                  </a:lnTo>
                  <a:close/>
                  <a:moveTo>
                    <a:pt x="62" y="140"/>
                  </a:moveTo>
                  <a:cubicBezTo>
                    <a:pt x="48" y="140"/>
                    <a:pt x="36" y="128"/>
                    <a:pt x="36" y="113"/>
                  </a:cubicBezTo>
                  <a:cubicBezTo>
                    <a:pt x="36" y="105"/>
                    <a:pt x="39" y="98"/>
                    <a:pt x="44" y="93"/>
                  </a:cubicBezTo>
                  <a:cubicBezTo>
                    <a:pt x="44" y="38"/>
                    <a:pt x="44" y="38"/>
                    <a:pt x="44" y="38"/>
                  </a:cubicBezTo>
                  <a:cubicBezTo>
                    <a:pt x="44" y="28"/>
                    <a:pt x="52" y="20"/>
                    <a:pt x="62" y="20"/>
                  </a:cubicBezTo>
                  <a:cubicBezTo>
                    <a:pt x="72" y="20"/>
                    <a:pt x="80" y="28"/>
                    <a:pt x="80" y="38"/>
                  </a:cubicBezTo>
                  <a:cubicBezTo>
                    <a:pt x="80" y="93"/>
                    <a:pt x="80" y="93"/>
                    <a:pt x="80" y="93"/>
                  </a:cubicBezTo>
                  <a:cubicBezTo>
                    <a:pt x="85" y="98"/>
                    <a:pt x="89" y="105"/>
                    <a:pt x="89" y="113"/>
                  </a:cubicBezTo>
                  <a:cubicBezTo>
                    <a:pt x="89" y="128"/>
                    <a:pt x="77" y="140"/>
                    <a:pt x="62" y="140"/>
                  </a:cubicBezTo>
                  <a:close/>
                  <a:moveTo>
                    <a:pt x="120" y="109"/>
                  </a:moveTo>
                  <a:cubicBezTo>
                    <a:pt x="98" y="86"/>
                    <a:pt x="98" y="86"/>
                    <a:pt x="98" y="86"/>
                  </a:cubicBezTo>
                  <a:cubicBezTo>
                    <a:pt x="142" y="86"/>
                    <a:pt x="142" y="86"/>
                    <a:pt x="142" y="86"/>
                  </a:cubicBezTo>
                  <a:lnTo>
                    <a:pt x="120" y="109"/>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07" name="Group 206"/>
          <p:cNvGrpSpPr/>
          <p:nvPr/>
        </p:nvGrpSpPr>
        <p:grpSpPr>
          <a:xfrm>
            <a:off x="6428476" y="2147746"/>
            <a:ext cx="539769" cy="480884"/>
            <a:chOff x="6440488" y="2454275"/>
            <a:chExt cx="436563" cy="388937"/>
          </a:xfrm>
          <a:solidFill>
            <a:srgbClr val="0078D7"/>
          </a:solidFill>
        </p:grpSpPr>
        <p:sp>
          <p:nvSpPr>
            <p:cNvPr id="208" name="Freeform 141"/>
            <p:cNvSpPr>
              <a:spLocks noEditPoints="1"/>
            </p:cNvSpPr>
            <p:nvPr/>
          </p:nvSpPr>
          <p:spPr bwMode="auto">
            <a:xfrm>
              <a:off x="6440488" y="2454275"/>
              <a:ext cx="436563" cy="388937"/>
            </a:xfrm>
            <a:custGeom>
              <a:avLst/>
              <a:gdLst>
                <a:gd name="T0" fmla="*/ 180 w 181"/>
                <a:gd name="T1" fmla="*/ 139 h 160"/>
                <a:gd name="T2" fmla="*/ 163 w 181"/>
                <a:gd name="T3" fmla="*/ 105 h 160"/>
                <a:gd name="T4" fmla="*/ 158 w 181"/>
                <a:gd name="T5" fmla="*/ 97 h 160"/>
                <a:gd name="T6" fmla="*/ 161 w 181"/>
                <a:gd name="T7" fmla="*/ 90 h 160"/>
                <a:gd name="T8" fmla="*/ 161 w 181"/>
                <a:gd name="T9" fmla="*/ 10 h 160"/>
                <a:gd name="T10" fmla="*/ 151 w 181"/>
                <a:gd name="T11" fmla="*/ 0 h 160"/>
                <a:gd name="T12" fmla="*/ 31 w 181"/>
                <a:gd name="T13" fmla="*/ 0 h 160"/>
                <a:gd name="T14" fmla="*/ 20 w 181"/>
                <a:gd name="T15" fmla="*/ 10 h 160"/>
                <a:gd name="T16" fmla="*/ 20 w 181"/>
                <a:gd name="T17" fmla="*/ 90 h 160"/>
                <a:gd name="T18" fmla="*/ 24 w 181"/>
                <a:gd name="T19" fmla="*/ 97 h 160"/>
                <a:gd name="T20" fmla="*/ 19 w 181"/>
                <a:gd name="T21" fmla="*/ 105 h 160"/>
                <a:gd name="T22" fmla="*/ 1 w 181"/>
                <a:gd name="T23" fmla="*/ 139 h 160"/>
                <a:gd name="T24" fmla="*/ 3 w 181"/>
                <a:gd name="T25" fmla="*/ 156 h 160"/>
                <a:gd name="T26" fmla="*/ 11 w 181"/>
                <a:gd name="T27" fmla="*/ 160 h 160"/>
                <a:gd name="T28" fmla="*/ 170 w 181"/>
                <a:gd name="T29" fmla="*/ 160 h 160"/>
                <a:gd name="T30" fmla="*/ 179 w 181"/>
                <a:gd name="T31" fmla="*/ 156 h 160"/>
                <a:gd name="T32" fmla="*/ 180 w 181"/>
                <a:gd name="T33" fmla="*/ 139 h 160"/>
                <a:gd name="T34" fmla="*/ 170 w 181"/>
                <a:gd name="T35" fmla="*/ 147 h 160"/>
                <a:gd name="T36" fmla="*/ 11 w 181"/>
                <a:gd name="T37" fmla="*/ 147 h 160"/>
                <a:gd name="T38" fmla="*/ 7 w 181"/>
                <a:gd name="T39" fmla="*/ 140 h 160"/>
                <a:gd name="T40" fmla="*/ 24 w 181"/>
                <a:gd name="T41" fmla="*/ 107 h 160"/>
                <a:gd name="T42" fmla="*/ 33 w 181"/>
                <a:gd name="T43" fmla="*/ 100 h 160"/>
                <a:gd name="T44" fmla="*/ 149 w 181"/>
                <a:gd name="T45" fmla="*/ 100 h 160"/>
                <a:gd name="T46" fmla="*/ 157 w 181"/>
                <a:gd name="T47" fmla="*/ 107 h 160"/>
                <a:gd name="T48" fmla="*/ 174 w 181"/>
                <a:gd name="T49" fmla="*/ 140 h 160"/>
                <a:gd name="T50" fmla="*/ 170 w 181"/>
                <a:gd name="T51" fmla="*/ 147 h 160"/>
                <a:gd name="T52" fmla="*/ 26 w 181"/>
                <a:gd name="T53" fmla="*/ 10 h 160"/>
                <a:gd name="T54" fmla="*/ 31 w 181"/>
                <a:gd name="T55" fmla="*/ 6 h 160"/>
                <a:gd name="T56" fmla="*/ 151 w 181"/>
                <a:gd name="T57" fmla="*/ 6 h 160"/>
                <a:gd name="T58" fmla="*/ 155 w 181"/>
                <a:gd name="T59" fmla="*/ 10 h 160"/>
                <a:gd name="T60" fmla="*/ 155 w 181"/>
                <a:gd name="T61" fmla="*/ 90 h 160"/>
                <a:gd name="T62" fmla="*/ 151 w 181"/>
                <a:gd name="T63" fmla="*/ 94 h 160"/>
                <a:gd name="T64" fmla="*/ 31 w 181"/>
                <a:gd name="T65" fmla="*/ 94 h 160"/>
                <a:gd name="T66" fmla="*/ 26 w 181"/>
                <a:gd name="T67" fmla="*/ 90 h 160"/>
                <a:gd name="T68" fmla="*/ 26 w 181"/>
                <a:gd name="T6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160">
                  <a:moveTo>
                    <a:pt x="180" y="139"/>
                  </a:moveTo>
                  <a:cubicBezTo>
                    <a:pt x="163" y="105"/>
                    <a:pt x="163" y="105"/>
                    <a:pt x="163" y="105"/>
                  </a:cubicBezTo>
                  <a:cubicBezTo>
                    <a:pt x="162" y="102"/>
                    <a:pt x="160" y="99"/>
                    <a:pt x="158" y="97"/>
                  </a:cubicBezTo>
                  <a:cubicBezTo>
                    <a:pt x="160" y="96"/>
                    <a:pt x="161" y="93"/>
                    <a:pt x="161" y="90"/>
                  </a:cubicBezTo>
                  <a:cubicBezTo>
                    <a:pt x="161" y="10"/>
                    <a:pt x="161" y="10"/>
                    <a:pt x="161" y="10"/>
                  </a:cubicBezTo>
                  <a:cubicBezTo>
                    <a:pt x="161" y="4"/>
                    <a:pt x="157" y="0"/>
                    <a:pt x="151" y="0"/>
                  </a:cubicBezTo>
                  <a:cubicBezTo>
                    <a:pt x="31" y="0"/>
                    <a:pt x="31" y="0"/>
                    <a:pt x="31" y="0"/>
                  </a:cubicBezTo>
                  <a:cubicBezTo>
                    <a:pt x="25" y="0"/>
                    <a:pt x="20" y="4"/>
                    <a:pt x="20" y="10"/>
                  </a:cubicBezTo>
                  <a:cubicBezTo>
                    <a:pt x="20" y="90"/>
                    <a:pt x="20" y="90"/>
                    <a:pt x="20" y="90"/>
                  </a:cubicBezTo>
                  <a:cubicBezTo>
                    <a:pt x="20" y="93"/>
                    <a:pt x="22" y="96"/>
                    <a:pt x="24" y="97"/>
                  </a:cubicBezTo>
                  <a:cubicBezTo>
                    <a:pt x="22" y="99"/>
                    <a:pt x="20" y="102"/>
                    <a:pt x="19" y="105"/>
                  </a:cubicBezTo>
                  <a:cubicBezTo>
                    <a:pt x="1" y="139"/>
                    <a:pt x="1" y="139"/>
                    <a:pt x="1" y="139"/>
                  </a:cubicBezTo>
                  <a:cubicBezTo>
                    <a:pt x="0" y="142"/>
                    <a:pt x="1" y="153"/>
                    <a:pt x="3" y="156"/>
                  </a:cubicBezTo>
                  <a:cubicBezTo>
                    <a:pt x="5" y="158"/>
                    <a:pt x="8" y="160"/>
                    <a:pt x="11" y="160"/>
                  </a:cubicBezTo>
                  <a:cubicBezTo>
                    <a:pt x="170" y="160"/>
                    <a:pt x="170" y="160"/>
                    <a:pt x="170" y="160"/>
                  </a:cubicBezTo>
                  <a:cubicBezTo>
                    <a:pt x="174" y="160"/>
                    <a:pt x="177" y="158"/>
                    <a:pt x="179" y="156"/>
                  </a:cubicBezTo>
                  <a:cubicBezTo>
                    <a:pt x="181" y="153"/>
                    <a:pt x="181" y="142"/>
                    <a:pt x="180" y="139"/>
                  </a:cubicBezTo>
                  <a:close/>
                  <a:moveTo>
                    <a:pt x="170" y="147"/>
                  </a:moveTo>
                  <a:cubicBezTo>
                    <a:pt x="11" y="147"/>
                    <a:pt x="11" y="147"/>
                    <a:pt x="11" y="147"/>
                  </a:cubicBezTo>
                  <a:cubicBezTo>
                    <a:pt x="8" y="147"/>
                    <a:pt x="6" y="144"/>
                    <a:pt x="7" y="140"/>
                  </a:cubicBezTo>
                  <a:cubicBezTo>
                    <a:pt x="24" y="107"/>
                    <a:pt x="24" y="107"/>
                    <a:pt x="24" y="107"/>
                  </a:cubicBezTo>
                  <a:cubicBezTo>
                    <a:pt x="25" y="103"/>
                    <a:pt x="29" y="100"/>
                    <a:pt x="33" y="100"/>
                  </a:cubicBezTo>
                  <a:cubicBezTo>
                    <a:pt x="149" y="100"/>
                    <a:pt x="149" y="100"/>
                    <a:pt x="149" y="100"/>
                  </a:cubicBezTo>
                  <a:cubicBezTo>
                    <a:pt x="152" y="100"/>
                    <a:pt x="156" y="103"/>
                    <a:pt x="157" y="107"/>
                  </a:cubicBezTo>
                  <a:cubicBezTo>
                    <a:pt x="174" y="140"/>
                    <a:pt x="174" y="140"/>
                    <a:pt x="174" y="140"/>
                  </a:cubicBezTo>
                  <a:cubicBezTo>
                    <a:pt x="176" y="144"/>
                    <a:pt x="174" y="147"/>
                    <a:pt x="170" y="147"/>
                  </a:cubicBezTo>
                  <a:close/>
                  <a:moveTo>
                    <a:pt x="26" y="10"/>
                  </a:moveTo>
                  <a:cubicBezTo>
                    <a:pt x="26" y="8"/>
                    <a:pt x="28" y="6"/>
                    <a:pt x="31" y="6"/>
                  </a:cubicBezTo>
                  <a:cubicBezTo>
                    <a:pt x="151" y="6"/>
                    <a:pt x="151" y="6"/>
                    <a:pt x="151" y="6"/>
                  </a:cubicBezTo>
                  <a:cubicBezTo>
                    <a:pt x="153" y="6"/>
                    <a:pt x="155" y="8"/>
                    <a:pt x="155" y="10"/>
                  </a:cubicBezTo>
                  <a:cubicBezTo>
                    <a:pt x="155" y="90"/>
                    <a:pt x="155" y="90"/>
                    <a:pt x="155" y="90"/>
                  </a:cubicBezTo>
                  <a:cubicBezTo>
                    <a:pt x="155" y="92"/>
                    <a:pt x="153" y="94"/>
                    <a:pt x="151" y="94"/>
                  </a:cubicBezTo>
                  <a:cubicBezTo>
                    <a:pt x="31" y="94"/>
                    <a:pt x="31" y="94"/>
                    <a:pt x="31" y="94"/>
                  </a:cubicBezTo>
                  <a:cubicBezTo>
                    <a:pt x="28" y="94"/>
                    <a:pt x="26" y="92"/>
                    <a:pt x="26" y="90"/>
                  </a:cubicBezTo>
                  <a:lnTo>
                    <a:pt x="26" y="1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09" name="Freeform 142"/>
            <p:cNvSpPr>
              <a:spLocks/>
            </p:cNvSpPr>
            <p:nvPr/>
          </p:nvSpPr>
          <p:spPr bwMode="auto">
            <a:xfrm>
              <a:off x="6599238" y="2751138"/>
              <a:ext cx="120650" cy="42862"/>
            </a:xfrm>
            <a:custGeom>
              <a:avLst/>
              <a:gdLst>
                <a:gd name="T0" fmla="*/ 47 w 50"/>
                <a:gd name="T1" fmla="*/ 2 h 18"/>
                <a:gd name="T2" fmla="*/ 43 w 50"/>
                <a:gd name="T3" fmla="*/ 0 h 18"/>
                <a:gd name="T4" fmla="*/ 6 w 50"/>
                <a:gd name="T5" fmla="*/ 0 h 18"/>
                <a:gd name="T6" fmla="*/ 3 w 50"/>
                <a:gd name="T7" fmla="*/ 2 h 18"/>
                <a:gd name="T8" fmla="*/ 0 w 50"/>
                <a:gd name="T9" fmla="*/ 15 h 18"/>
                <a:gd name="T10" fmla="*/ 0 w 50"/>
                <a:gd name="T11" fmla="*/ 17 h 18"/>
                <a:gd name="T12" fmla="*/ 3 w 50"/>
                <a:gd name="T13" fmla="*/ 18 h 18"/>
                <a:gd name="T14" fmla="*/ 47 w 50"/>
                <a:gd name="T15" fmla="*/ 18 h 18"/>
                <a:gd name="T16" fmla="*/ 49 w 50"/>
                <a:gd name="T17" fmla="*/ 17 h 18"/>
                <a:gd name="T18" fmla="*/ 50 w 50"/>
                <a:gd name="T19" fmla="*/ 15 h 18"/>
                <a:gd name="T20" fmla="*/ 47 w 50"/>
                <a:gd name="T2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8">
                  <a:moveTo>
                    <a:pt x="47" y="2"/>
                  </a:moveTo>
                  <a:cubicBezTo>
                    <a:pt x="47" y="1"/>
                    <a:pt x="45" y="0"/>
                    <a:pt x="43" y="0"/>
                  </a:cubicBezTo>
                  <a:cubicBezTo>
                    <a:pt x="6" y="0"/>
                    <a:pt x="6" y="0"/>
                    <a:pt x="6" y="0"/>
                  </a:cubicBezTo>
                  <a:cubicBezTo>
                    <a:pt x="5" y="0"/>
                    <a:pt x="3" y="1"/>
                    <a:pt x="3" y="2"/>
                  </a:cubicBezTo>
                  <a:cubicBezTo>
                    <a:pt x="0" y="15"/>
                    <a:pt x="0" y="15"/>
                    <a:pt x="0" y="15"/>
                  </a:cubicBezTo>
                  <a:cubicBezTo>
                    <a:pt x="0" y="16"/>
                    <a:pt x="0" y="17"/>
                    <a:pt x="0" y="17"/>
                  </a:cubicBezTo>
                  <a:cubicBezTo>
                    <a:pt x="1" y="18"/>
                    <a:pt x="2" y="18"/>
                    <a:pt x="3" y="18"/>
                  </a:cubicBezTo>
                  <a:cubicBezTo>
                    <a:pt x="47" y="18"/>
                    <a:pt x="47" y="18"/>
                    <a:pt x="47" y="18"/>
                  </a:cubicBezTo>
                  <a:cubicBezTo>
                    <a:pt x="48" y="18"/>
                    <a:pt x="49" y="18"/>
                    <a:pt x="49" y="17"/>
                  </a:cubicBezTo>
                  <a:cubicBezTo>
                    <a:pt x="50" y="17"/>
                    <a:pt x="50" y="16"/>
                    <a:pt x="50" y="15"/>
                  </a:cubicBezTo>
                  <a:lnTo>
                    <a:pt x="47" y="2"/>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10" name="Freeform 143"/>
            <p:cNvSpPr>
              <a:spLocks/>
            </p:cNvSpPr>
            <p:nvPr/>
          </p:nvSpPr>
          <p:spPr bwMode="auto">
            <a:xfrm>
              <a:off x="6511925" y="2479675"/>
              <a:ext cx="295275" cy="193675"/>
            </a:xfrm>
            <a:custGeom>
              <a:avLst/>
              <a:gdLst>
                <a:gd name="T0" fmla="*/ 6 w 122"/>
                <a:gd name="T1" fmla="*/ 80 h 80"/>
                <a:gd name="T2" fmla="*/ 115 w 122"/>
                <a:gd name="T3" fmla="*/ 80 h 80"/>
                <a:gd name="T4" fmla="*/ 122 w 122"/>
                <a:gd name="T5" fmla="*/ 73 h 80"/>
                <a:gd name="T6" fmla="*/ 122 w 122"/>
                <a:gd name="T7" fmla="*/ 6 h 80"/>
                <a:gd name="T8" fmla="*/ 115 w 122"/>
                <a:gd name="T9" fmla="*/ 0 h 80"/>
                <a:gd name="T10" fmla="*/ 6 w 122"/>
                <a:gd name="T11" fmla="*/ 0 h 80"/>
                <a:gd name="T12" fmla="*/ 0 w 122"/>
                <a:gd name="T13" fmla="*/ 6 h 80"/>
                <a:gd name="T14" fmla="*/ 0 w 122"/>
                <a:gd name="T15" fmla="*/ 73 h 80"/>
                <a:gd name="T16" fmla="*/ 6 w 12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80">
                  <a:moveTo>
                    <a:pt x="6" y="80"/>
                  </a:moveTo>
                  <a:cubicBezTo>
                    <a:pt x="115" y="80"/>
                    <a:pt x="115" y="80"/>
                    <a:pt x="115" y="80"/>
                  </a:cubicBezTo>
                  <a:cubicBezTo>
                    <a:pt x="119" y="80"/>
                    <a:pt x="122" y="77"/>
                    <a:pt x="122" y="73"/>
                  </a:cubicBezTo>
                  <a:cubicBezTo>
                    <a:pt x="122" y="6"/>
                    <a:pt x="122" y="6"/>
                    <a:pt x="122" y="6"/>
                  </a:cubicBezTo>
                  <a:cubicBezTo>
                    <a:pt x="122" y="3"/>
                    <a:pt x="119" y="0"/>
                    <a:pt x="115" y="0"/>
                  </a:cubicBezTo>
                  <a:cubicBezTo>
                    <a:pt x="6" y="0"/>
                    <a:pt x="6" y="0"/>
                    <a:pt x="6" y="0"/>
                  </a:cubicBezTo>
                  <a:cubicBezTo>
                    <a:pt x="3" y="0"/>
                    <a:pt x="0" y="3"/>
                    <a:pt x="0" y="6"/>
                  </a:cubicBezTo>
                  <a:cubicBezTo>
                    <a:pt x="0" y="73"/>
                    <a:pt x="0" y="73"/>
                    <a:pt x="0" y="73"/>
                  </a:cubicBezTo>
                  <a:cubicBezTo>
                    <a:pt x="0" y="77"/>
                    <a:pt x="3" y="80"/>
                    <a:pt x="6" y="8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11" name="TextBox 210"/>
          <p:cNvSpPr txBox="1"/>
          <p:nvPr/>
        </p:nvSpPr>
        <p:spPr>
          <a:xfrm>
            <a:off x="7472755"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Vending</a:t>
            </a:r>
          </a:p>
        </p:txBody>
      </p:sp>
      <p:sp>
        <p:nvSpPr>
          <p:cNvPr id="212" name="TextBox 211"/>
          <p:cNvSpPr txBox="1"/>
          <p:nvPr/>
        </p:nvSpPr>
        <p:spPr>
          <a:xfrm>
            <a:off x="7472755"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Printer</a:t>
            </a:r>
          </a:p>
        </p:txBody>
      </p:sp>
      <p:grpSp>
        <p:nvGrpSpPr>
          <p:cNvPr id="227" name="Group 226"/>
          <p:cNvGrpSpPr/>
          <p:nvPr/>
        </p:nvGrpSpPr>
        <p:grpSpPr>
          <a:xfrm>
            <a:off x="7574664" y="4207374"/>
            <a:ext cx="559398" cy="600615"/>
            <a:chOff x="7392988" y="4025900"/>
            <a:chExt cx="452438" cy="485775"/>
          </a:xfrm>
          <a:solidFill>
            <a:schemeClr val="tx1"/>
          </a:solidFill>
        </p:grpSpPr>
        <p:sp>
          <p:nvSpPr>
            <p:cNvPr id="228" name="Freeform 124"/>
            <p:cNvSpPr>
              <a:spLocks noEditPoints="1"/>
            </p:cNvSpPr>
            <p:nvPr/>
          </p:nvSpPr>
          <p:spPr bwMode="auto">
            <a:xfrm>
              <a:off x="7610475" y="4116388"/>
              <a:ext cx="60325" cy="60325"/>
            </a:xfrm>
            <a:custGeom>
              <a:avLst/>
              <a:gdLst>
                <a:gd name="T0" fmla="*/ 22 w 25"/>
                <a:gd name="T1" fmla="*/ 25 h 25"/>
                <a:gd name="T2" fmla="*/ 4 w 25"/>
                <a:gd name="T3" fmla="*/ 25 h 25"/>
                <a:gd name="T4" fmla="*/ 0 w 25"/>
                <a:gd name="T5" fmla="*/ 21 h 25"/>
                <a:gd name="T6" fmla="*/ 0 w 25"/>
                <a:gd name="T7" fmla="*/ 3 h 25"/>
                <a:gd name="T8" fmla="*/ 4 w 25"/>
                <a:gd name="T9" fmla="*/ 0 h 25"/>
                <a:gd name="T10" fmla="*/ 22 w 25"/>
                <a:gd name="T11" fmla="*/ 0 h 25"/>
                <a:gd name="T12" fmla="*/ 25 w 25"/>
                <a:gd name="T13" fmla="*/ 3 h 25"/>
                <a:gd name="T14" fmla="*/ 25 w 25"/>
                <a:gd name="T15" fmla="*/ 21 h 25"/>
                <a:gd name="T16" fmla="*/ 22 w 25"/>
                <a:gd name="T17" fmla="*/ 25 h 25"/>
                <a:gd name="T18" fmla="*/ 7 w 25"/>
                <a:gd name="T19" fmla="*/ 18 h 25"/>
                <a:gd name="T20" fmla="*/ 18 w 25"/>
                <a:gd name="T21" fmla="*/ 18 h 25"/>
                <a:gd name="T22" fmla="*/ 18 w 25"/>
                <a:gd name="T23" fmla="*/ 7 h 25"/>
                <a:gd name="T24" fmla="*/ 7 w 25"/>
                <a:gd name="T25" fmla="*/ 7 h 25"/>
                <a:gd name="T26" fmla="*/ 7 w 25"/>
                <a:gd name="T2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22" y="25"/>
                  </a:moveTo>
                  <a:cubicBezTo>
                    <a:pt x="4" y="25"/>
                    <a:pt x="4" y="25"/>
                    <a:pt x="4" y="25"/>
                  </a:cubicBezTo>
                  <a:cubicBezTo>
                    <a:pt x="2" y="25"/>
                    <a:pt x="0" y="23"/>
                    <a:pt x="0" y="21"/>
                  </a:cubicBezTo>
                  <a:cubicBezTo>
                    <a:pt x="0" y="3"/>
                    <a:pt x="0" y="3"/>
                    <a:pt x="0" y="3"/>
                  </a:cubicBezTo>
                  <a:cubicBezTo>
                    <a:pt x="0" y="1"/>
                    <a:pt x="2" y="0"/>
                    <a:pt x="4" y="0"/>
                  </a:cubicBezTo>
                  <a:cubicBezTo>
                    <a:pt x="22" y="0"/>
                    <a:pt x="22" y="0"/>
                    <a:pt x="22" y="0"/>
                  </a:cubicBezTo>
                  <a:cubicBezTo>
                    <a:pt x="23" y="0"/>
                    <a:pt x="25" y="1"/>
                    <a:pt x="25" y="3"/>
                  </a:cubicBezTo>
                  <a:cubicBezTo>
                    <a:pt x="25" y="21"/>
                    <a:pt x="25" y="21"/>
                    <a:pt x="25" y="21"/>
                  </a:cubicBezTo>
                  <a:cubicBezTo>
                    <a:pt x="25" y="23"/>
                    <a:pt x="23" y="25"/>
                    <a:pt x="22" y="25"/>
                  </a:cubicBezTo>
                  <a:close/>
                  <a:moveTo>
                    <a:pt x="7" y="18"/>
                  </a:moveTo>
                  <a:cubicBezTo>
                    <a:pt x="18" y="18"/>
                    <a:pt x="18" y="18"/>
                    <a:pt x="18" y="18"/>
                  </a:cubicBezTo>
                  <a:cubicBezTo>
                    <a:pt x="18" y="7"/>
                    <a:pt x="18" y="7"/>
                    <a:pt x="18" y="7"/>
                  </a:cubicBezTo>
                  <a:cubicBezTo>
                    <a:pt x="7" y="7"/>
                    <a:pt x="7" y="7"/>
                    <a:pt x="7" y="7"/>
                  </a:cubicBezTo>
                  <a:lnTo>
                    <a:pt x="7" y="18"/>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29" name="Freeform 125"/>
            <p:cNvSpPr>
              <a:spLocks noEditPoints="1"/>
            </p:cNvSpPr>
            <p:nvPr/>
          </p:nvSpPr>
          <p:spPr bwMode="auto">
            <a:xfrm>
              <a:off x="7610475" y="4200525"/>
              <a:ext cx="60325" cy="61912"/>
            </a:xfrm>
            <a:custGeom>
              <a:avLst/>
              <a:gdLst>
                <a:gd name="T0" fmla="*/ 22 w 25"/>
                <a:gd name="T1" fmla="*/ 25 h 25"/>
                <a:gd name="T2" fmla="*/ 4 w 25"/>
                <a:gd name="T3" fmla="*/ 25 h 25"/>
                <a:gd name="T4" fmla="*/ 0 w 25"/>
                <a:gd name="T5" fmla="*/ 21 h 25"/>
                <a:gd name="T6" fmla="*/ 0 w 25"/>
                <a:gd name="T7" fmla="*/ 4 h 25"/>
                <a:gd name="T8" fmla="*/ 4 w 25"/>
                <a:gd name="T9" fmla="*/ 0 h 25"/>
                <a:gd name="T10" fmla="*/ 22 w 25"/>
                <a:gd name="T11" fmla="*/ 0 h 25"/>
                <a:gd name="T12" fmla="*/ 25 w 25"/>
                <a:gd name="T13" fmla="*/ 4 h 25"/>
                <a:gd name="T14" fmla="*/ 25 w 25"/>
                <a:gd name="T15" fmla="*/ 21 h 25"/>
                <a:gd name="T16" fmla="*/ 22 w 25"/>
                <a:gd name="T17" fmla="*/ 25 h 25"/>
                <a:gd name="T18" fmla="*/ 7 w 25"/>
                <a:gd name="T19" fmla="*/ 18 h 25"/>
                <a:gd name="T20" fmla="*/ 18 w 25"/>
                <a:gd name="T21" fmla="*/ 18 h 25"/>
                <a:gd name="T22" fmla="*/ 18 w 25"/>
                <a:gd name="T23" fmla="*/ 7 h 25"/>
                <a:gd name="T24" fmla="*/ 7 w 25"/>
                <a:gd name="T25" fmla="*/ 7 h 25"/>
                <a:gd name="T26" fmla="*/ 7 w 25"/>
                <a:gd name="T2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22" y="25"/>
                  </a:moveTo>
                  <a:cubicBezTo>
                    <a:pt x="4" y="25"/>
                    <a:pt x="4" y="25"/>
                    <a:pt x="4" y="25"/>
                  </a:cubicBezTo>
                  <a:cubicBezTo>
                    <a:pt x="2" y="25"/>
                    <a:pt x="0" y="23"/>
                    <a:pt x="0" y="21"/>
                  </a:cubicBezTo>
                  <a:cubicBezTo>
                    <a:pt x="0" y="4"/>
                    <a:pt x="0" y="4"/>
                    <a:pt x="0" y="4"/>
                  </a:cubicBezTo>
                  <a:cubicBezTo>
                    <a:pt x="0" y="2"/>
                    <a:pt x="2" y="0"/>
                    <a:pt x="4" y="0"/>
                  </a:cubicBezTo>
                  <a:cubicBezTo>
                    <a:pt x="22" y="0"/>
                    <a:pt x="22" y="0"/>
                    <a:pt x="22" y="0"/>
                  </a:cubicBezTo>
                  <a:cubicBezTo>
                    <a:pt x="23" y="0"/>
                    <a:pt x="25" y="2"/>
                    <a:pt x="25" y="4"/>
                  </a:cubicBezTo>
                  <a:cubicBezTo>
                    <a:pt x="25" y="21"/>
                    <a:pt x="25" y="21"/>
                    <a:pt x="25" y="21"/>
                  </a:cubicBezTo>
                  <a:cubicBezTo>
                    <a:pt x="25" y="23"/>
                    <a:pt x="23" y="25"/>
                    <a:pt x="22" y="25"/>
                  </a:cubicBezTo>
                  <a:close/>
                  <a:moveTo>
                    <a:pt x="7" y="18"/>
                  </a:moveTo>
                  <a:cubicBezTo>
                    <a:pt x="18" y="18"/>
                    <a:pt x="18" y="18"/>
                    <a:pt x="18" y="18"/>
                  </a:cubicBezTo>
                  <a:cubicBezTo>
                    <a:pt x="18" y="7"/>
                    <a:pt x="18" y="7"/>
                    <a:pt x="18" y="7"/>
                  </a:cubicBezTo>
                  <a:cubicBezTo>
                    <a:pt x="7" y="7"/>
                    <a:pt x="7" y="7"/>
                    <a:pt x="7" y="7"/>
                  </a:cubicBezTo>
                  <a:lnTo>
                    <a:pt x="7" y="18"/>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0" name="Freeform 126"/>
            <p:cNvSpPr>
              <a:spLocks noEditPoints="1"/>
            </p:cNvSpPr>
            <p:nvPr/>
          </p:nvSpPr>
          <p:spPr bwMode="auto">
            <a:xfrm>
              <a:off x="7481888" y="4318000"/>
              <a:ext cx="146050" cy="103187"/>
            </a:xfrm>
            <a:custGeom>
              <a:avLst/>
              <a:gdLst>
                <a:gd name="T0" fmla="*/ 57 w 60"/>
                <a:gd name="T1" fmla="*/ 43 h 43"/>
                <a:gd name="T2" fmla="*/ 4 w 60"/>
                <a:gd name="T3" fmla="*/ 43 h 43"/>
                <a:gd name="T4" fmla="*/ 0 w 60"/>
                <a:gd name="T5" fmla="*/ 39 h 43"/>
                <a:gd name="T6" fmla="*/ 0 w 60"/>
                <a:gd name="T7" fmla="*/ 4 h 43"/>
                <a:gd name="T8" fmla="*/ 4 w 60"/>
                <a:gd name="T9" fmla="*/ 0 h 43"/>
                <a:gd name="T10" fmla="*/ 57 w 60"/>
                <a:gd name="T11" fmla="*/ 0 h 43"/>
                <a:gd name="T12" fmla="*/ 60 w 60"/>
                <a:gd name="T13" fmla="*/ 4 h 43"/>
                <a:gd name="T14" fmla="*/ 60 w 60"/>
                <a:gd name="T15" fmla="*/ 39 h 43"/>
                <a:gd name="T16" fmla="*/ 57 w 60"/>
                <a:gd name="T17" fmla="*/ 43 h 43"/>
                <a:gd name="T18" fmla="*/ 8 w 60"/>
                <a:gd name="T19" fmla="*/ 28 h 43"/>
                <a:gd name="T20" fmla="*/ 54 w 60"/>
                <a:gd name="T21" fmla="*/ 28 h 43"/>
                <a:gd name="T22" fmla="*/ 53 w 60"/>
                <a:gd name="T23" fmla="*/ 7 h 43"/>
                <a:gd name="T24" fmla="*/ 7 w 60"/>
                <a:gd name="T25" fmla="*/ 7 h 43"/>
                <a:gd name="T26" fmla="*/ 8 w 60"/>
                <a:gd name="T2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3">
                  <a:moveTo>
                    <a:pt x="57" y="43"/>
                  </a:moveTo>
                  <a:cubicBezTo>
                    <a:pt x="4" y="43"/>
                    <a:pt x="4" y="43"/>
                    <a:pt x="4" y="43"/>
                  </a:cubicBezTo>
                  <a:cubicBezTo>
                    <a:pt x="2" y="43"/>
                    <a:pt x="0" y="41"/>
                    <a:pt x="0" y="39"/>
                  </a:cubicBezTo>
                  <a:cubicBezTo>
                    <a:pt x="0" y="4"/>
                    <a:pt x="0" y="4"/>
                    <a:pt x="0" y="4"/>
                  </a:cubicBezTo>
                  <a:cubicBezTo>
                    <a:pt x="0" y="2"/>
                    <a:pt x="2" y="0"/>
                    <a:pt x="4" y="0"/>
                  </a:cubicBezTo>
                  <a:cubicBezTo>
                    <a:pt x="57" y="0"/>
                    <a:pt x="57" y="0"/>
                    <a:pt x="57" y="0"/>
                  </a:cubicBezTo>
                  <a:cubicBezTo>
                    <a:pt x="59" y="0"/>
                    <a:pt x="60" y="2"/>
                    <a:pt x="60" y="4"/>
                  </a:cubicBezTo>
                  <a:cubicBezTo>
                    <a:pt x="60" y="39"/>
                    <a:pt x="60" y="39"/>
                    <a:pt x="60" y="39"/>
                  </a:cubicBezTo>
                  <a:cubicBezTo>
                    <a:pt x="60" y="41"/>
                    <a:pt x="59" y="43"/>
                    <a:pt x="57" y="43"/>
                  </a:cubicBezTo>
                  <a:close/>
                  <a:moveTo>
                    <a:pt x="8" y="28"/>
                  </a:moveTo>
                  <a:cubicBezTo>
                    <a:pt x="54" y="28"/>
                    <a:pt x="54" y="28"/>
                    <a:pt x="54" y="28"/>
                  </a:cubicBezTo>
                  <a:cubicBezTo>
                    <a:pt x="53" y="7"/>
                    <a:pt x="53" y="7"/>
                    <a:pt x="53" y="7"/>
                  </a:cubicBezTo>
                  <a:cubicBezTo>
                    <a:pt x="7" y="7"/>
                    <a:pt x="7" y="7"/>
                    <a:pt x="7" y="7"/>
                  </a:cubicBezTo>
                  <a:lnTo>
                    <a:pt x="8" y="28"/>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1" name="Freeform 127"/>
            <p:cNvSpPr>
              <a:spLocks noEditPoints="1"/>
            </p:cNvSpPr>
            <p:nvPr/>
          </p:nvSpPr>
          <p:spPr bwMode="auto">
            <a:xfrm>
              <a:off x="7392988" y="4025900"/>
              <a:ext cx="452438" cy="485775"/>
            </a:xfrm>
            <a:custGeom>
              <a:avLst/>
              <a:gdLst>
                <a:gd name="T0" fmla="*/ 184 w 187"/>
                <a:gd name="T1" fmla="*/ 18 h 200"/>
                <a:gd name="T2" fmla="*/ 131 w 187"/>
                <a:gd name="T3" fmla="*/ 0 h 200"/>
                <a:gd name="T4" fmla="*/ 131 w 187"/>
                <a:gd name="T5" fmla="*/ 0 h 200"/>
                <a:gd name="T6" fmla="*/ 131 w 187"/>
                <a:gd name="T7" fmla="*/ 0 h 200"/>
                <a:gd name="T8" fmla="*/ 130 w 187"/>
                <a:gd name="T9" fmla="*/ 0 h 200"/>
                <a:gd name="T10" fmla="*/ 129 w 187"/>
                <a:gd name="T11" fmla="*/ 0 h 200"/>
                <a:gd name="T12" fmla="*/ 6 w 187"/>
                <a:gd name="T13" fmla="*/ 0 h 200"/>
                <a:gd name="T14" fmla="*/ 0 w 187"/>
                <a:gd name="T15" fmla="*/ 5 h 200"/>
                <a:gd name="T16" fmla="*/ 0 w 187"/>
                <a:gd name="T17" fmla="*/ 195 h 200"/>
                <a:gd name="T18" fmla="*/ 6 w 187"/>
                <a:gd name="T19" fmla="*/ 200 h 200"/>
                <a:gd name="T20" fmla="*/ 182 w 187"/>
                <a:gd name="T21" fmla="*/ 200 h 200"/>
                <a:gd name="T22" fmla="*/ 187 w 187"/>
                <a:gd name="T23" fmla="*/ 195 h 200"/>
                <a:gd name="T24" fmla="*/ 187 w 187"/>
                <a:gd name="T25" fmla="*/ 23 h 200"/>
                <a:gd name="T26" fmla="*/ 184 w 187"/>
                <a:gd name="T27" fmla="*/ 18 h 200"/>
                <a:gd name="T28" fmla="*/ 124 w 187"/>
                <a:gd name="T29" fmla="*/ 189 h 200"/>
                <a:gd name="T30" fmla="*/ 11 w 187"/>
                <a:gd name="T31" fmla="*/ 189 h 200"/>
                <a:gd name="T32" fmla="*/ 11 w 187"/>
                <a:gd name="T33" fmla="*/ 10 h 200"/>
                <a:gd name="T34" fmla="*/ 124 w 187"/>
                <a:gd name="T35" fmla="*/ 10 h 200"/>
                <a:gd name="T36" fmla="*/ 124 w 187"/>
                <a:gd name="T37" fmla="*/ 18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200">
                  <a:moveTo>
                    <a:pt x="184" y="18"/>
                  </a:moveTo>
                  <a:cubicBezTo>
                    <a:pt x="131" y="0"/>
                    <a:pt x="131" y="0"/>
                    <a:pt x="131" y="0"/>
                  </a:cubicBezTo>
                  <a:cubicBezTo>
                    <a:pt x="131" y="0"/>
                    <a:pt x="131" y="0"/>
                    <a:pt x="131" y="0"/>
                  </a:cubicBezTo>
                  <a:cubicBezTo>
                    <a:pt x="131" y="0"/>
                    <a:pt x="131" y="0"/>
                    <a:pt x="131" y="0"/>
                  </a:cubicBezTo>
                  <a:cubicBezTo>
                    <a:pt x="130" y="0"/>
                    <a:pt x="130" y="0"/>
                    <a:pt x="130" y="0"/>
                  </a:cubicBezTo>
                  <a:cubicBezTo>
                    <a:pt x="130" y="0"/>
                    <a:pt x="129" y="0"/>
                    <a:pt x="129" y="0"/>
                  </a:cubicBezTo>
                  <a:cubicBezTo>
                    <a:pt x="6" y="0"/>
                    <a:pt x="6" y="0"/>
                    <a:pt x="6" y="0"/>
                  </a:cubicBezTo>
                  <a:cubicBezTo>
                    <a:pt x="3" y="0"/>
                    <a:pt x="0" y="2"/>
                    <a:pt x="0" y="5"/>
                  </a:cubicBezTo>
                  <a:cubicBezTo>
                    <a:pt x="0" y="195"/>
                    <a:pt x="0" y="195"/>
                    <a:pt x="0" y="195"/>
                  </a:cubicBezTo>
                  <a:cubicBezTo>
                    <a:pt x="0" y="197"/>
                    <a:pt x="3" y="200"/>
                    <a:pt x="6" y="200"/>
                  </a:cubicBezTo>
                  <a:cubicBezTo>
                    <a:pt x="182" y="200"/>
                    <a:pt x="182" y="200"/>
                    <a:pt x="182" y="200"/>
                  </a:cubicBezTo>
                  <a:cubicBezTo>
                    <a:pt x="185" y="200"/>
                    <a:pt x="187" y="197"/>
                    <a:pt x="187" y="195"/>
                  </a:cubicBezTo>
                  <a:cubicBezTo>
                    <a:pt x="187" y="23"/>
                    <a:pt x="187" y="23"/>
                    <a:pt x="187" y="23"/>
                  </a:cubicBezTo>
                  <a:cubicBezTo>
                    <a:pt x="187" y="20"/>
                    <a:pt x="186" y="18"/>
                    <a:pt x="184" y="18"/>
                  </a:cubicBezTo>
                  <a:close/>
                  <a:moveTo>
                    <a:pt x="124" y="189"/>
                  </a:moveTo>
                  <a:cubicBezTo>
                    <a:pt x="11" y="189"/>
                    <a:pt x="11" y="189"/>
                    <a:pt x="11" y="189"/>
                  </a:cubicBezTo>
                  <a:cubicBezTo>
                    <a:pt x="11" y="10"/>
                    <a:pt x="11" y="10"/>
                    <a:pt x="11" y="10"/>
                  </a:cubicBezTo>
                  <a:cubicBezTo>
                    <a:pt x="124" y="10"/>
                    <a:pt x="124" y="10"/>
                    <a:pt x="124" y="10"/>
                  </a:cubicBezTo>
                  <a:lnTo>
                    <a:pt x="124" y="189"/>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32" name="Group 231"/>
          <p:cNvGrpSpPr/>
          <p:nvPr/>
        </p:nvGrpSpPr>
        <p:grpSpPr>
          <a:xfrm>
            <a:off x="7585459" y="2159523"/>
            <a:ext cx="537806" cy="469107"/>
            <a:chOff x="7412038" y="2459038"/>
            <a:chExt cx="434975" cy="379412"/>
          </a:xfrm>
          <a:solidFill>
            <a:srgbClr val="0078D7"/>
          </a:solidFill>
        </p:grpSpPr>
        <p:sp>
          <p:nvSpPr>
            <p:cNvPr id="233" name="Rectangle 144"/>
            <p:cNvSpPr>
              <a:spLocks noChangeArrowheads="1"/>
            </p:cNvSpPr>
            <p:nvPr/>
          </p:nvSpPr>
          <p:spPr bwMode="auto">
            <a:xfrm>
              <a:off x="7545388" y="2674938"/>
              <a:ext cx="166688" cy="127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4" name="Rectangle 145"/>
            <p:cNvSpPr>
              <a:spLocks noChangeArrowheads="1"/>
            </p:cNvSpPr>
            <p:nvPr/>
          </p:nvSpPr>
          <p:spPr bwMode="auto">
            <a:xfrm>
              <a:off x="7545388" y="2724150"/>
              <a:ext cx="166688" cy="127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5" name="Rectangle 146"/>
            <p:cNvSpPr>
              <a:spLocks noChangeArrowheads="1"/>
            </p:cNvSpPr>
            <p:nvPr/>
          </p:nvSpPr>
          <p:spPr bwMode="auto">
            <a:xfrm>
              <a:off x="7545388" y="2770188"/>
              <a:ext cx="166688" cy="14287"/>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6" name="Freeform 147"/>
            <p:cNvSpPr>
              <a:spLocks noEditPoints="1"/>
            </p:cNvSpPr>
            <p:nvPr/>
          </p:nvSpPr>
          <p:spPr bwMode="auto">
            <a:xfrm>
              <a:off x="7412038" y="2459038"/>
              <a:ext cx="434975" cy="379412"/>
            </a:xfrm>
            <a:custGeom>
              <a:avLst/>
              <a:gdLst>
                <a:gd name="T0" fmla="*/ 274 w 274"/>
                <a:gd name="T1" fmla="*/ 57 h 239"/>
                <a:gd name="T2" fmla="*/ 217 w 274"/>
                <a:gd name="T3" fmla="*/ 57 h 239"/>
                <a:gd name="T4" fmla="*/ 217 w 274"/>
                <a:gd name="T5" fmla="*/ 0 h 239"/>
                <a:gd name="T6" fmla="*/ 57 w 274"/>
                <a:gd name="T7" fmla="*/ 0 h 239"/>
                <a:gd name="T8" fmla="*/ 57 w 274"/>
                <a:gd name="T9" fmla="*/ 57 h 239"/>
                <a:gd name="T10" fmla="*/ 0 w 274"/>
                <a:gd name="T11" fmla="*/ 57 h 239"/>
                <a:gd name="T12" fmla="*/ 0 w 274"/>
                <a:gd name="T13" fmla="*/ 190 h 239"/>
                <a:gd name="T14" fmla="*/ 55 w 274"/>
                <a:gd name="T15" fmla="*/ 190 h 239"/>
                <a:gd name="T16" fmla="*/ 55 w 274"/>
                <a:gd name="T17" fmla="*/ 239 h 239"/>
                <a:gd name="T18" fmla="*/ 217 w 274"/>
                <a:gd name="T19" fmla="*/ 239 h 239"/>
                <a:gd name="T20" fmla="*/ 217 w 274"/>
                <a:gd name="T21" fmla="*/ 190 h 239"/>
                <a:gd name="T22" fmla="*/ 274 w 274"/>
                <a:gd name="T23" fmla="*/ 190 h 239"/>
                <a:gd name="T24" fmla="*/ 274 w 274"/>
                <a:gd name="T25" fmla="*/ 57 h 239"/>
                <a:gd name="T26" fmla="*/ 69 w 274"/>
                <a:gd name="T27" fmla="*/ 11 h 239"/>
                <a:gd name="T28" fmla="*/ 206 w 274"/>
                <a:gd name="T29" fmla="*/ 11 h 239"/>
                <a:gd name="T30" fmla="*/ 206 w 274"/>
                <a:gd name="T31" fmla="*/ 57 h 239"/>
                <a:gd name="T32" fmla="*/ 69 w 274"/>
                <a:gd name="T33" fmla="*/ 57 h 239"/>
                <a:gd name="T34" fmla="*/ 69 w 274"/>
                <a:gd name="T35" fmla="*/ 11 h 239"/>
                <a:gd name="T36" fmla="*/ 206 w 274"/>
                <a:gd name="T37" fmla="*/ 227 h 239"/>
                <a:gd name="T38" fmla="*/ 67 w 274"/>
                <a:gd name="T39" fmla="*/ 227 h 239"/>
                <a:gd name="T40" fmla="*/ 67 w 274"/>
                <a:gd name="T41" fmla="*/ 110 h 239"/>
                <a:gd name="T42" fmla="*/ 206 w 274"/>
                <a:gd name="T43" fmla="*/ 110 h 239"/>
                <a:gd name="T44" fmla="*/ 206 w 274"/>
                <a:gd name="T45" fmla="*/ 22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4" h="239">
                  <a:moveTo>
                    <a:pt x="274" y="57"/>
                  </a:moveTo>
                  <a:lnTo>
                    <a:pt x="217" y="57"/>
                  </a:lnTo>
                  <a:lnTo>
                    <a:pt x="217" y="0"/>
                  </a:lnTo>
                  <a:lnTo>
                    <a:pt x="57" y="0"/>
                  </a:lnTo>
                  <a:lnTo>
                    <a:pt x="57" y="57"/>
                  </a:lnTo>
                  <a:lnTo>
                    <a:pt x="0" y="57"/>
                  </a:lnTo>
                  <a:lnTo>
                    <a:pt x="0" y="190"/>
                  </a:lnTo>
                  <a:lnTo>
                    <a:pt x="55" y="190"/>
                  </a:lnTo>
                  <a:lnTo>
                    <a:pt x="55" y="239"/>
                  </a:lnTo>
                  <a:lnTo>
                    <a:pt x="217" y="239"/>
                  </a:lnTo>
                  <a:lnTo>
                    <a:pt x="217" y="190"/>
                  </a:lnTo>
                  <a:lnTo>
                    <a:pt x="274" y="190"/>
                  </a:lnTo>
                  <a:lnTo>
                    <a:pt x="274" y="57"/>
                  </a:lnTo>
                  <a:close/>
                  <a:moveTo>
                    <a:pt x="69" y="11"/>
                  </a:moveTo>
                  <a:lnTo>
                    <a:pt x="206" y="11"/>
                  </a:lnTo>
                  <a:lnTo>
                    <a:pt x="206" y="57"/>
                  </a:lnTo>
                  <a:lnTo>
                    <a:pt x="69" y="57"/>
                  </a:lnTo>
                  <a:lnTo>
                    <a:pt x="69" y="11"/>
                  </a:lnTo>
                  <a:close/>
                  <a:moveTo>
                    <a:pt x="206" y="227"/>
                  </a:moveTo>
                  <a:lnTo>
                    <a:pt x="67" y="227"/>
                  </a:lnTo>
                  <a:lnTo>
                    <a:pt x="67" y="110"/>
                  </a:lnTo>
                  <a:lnTo>
                    <a:pt x="206" y="110"/>
                  </a:lnTo>
                  <a:lnTo>
                    <a:pt x="206" y="22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37" name="TextBox 236"/>
          <p:cNvSpPr txBox="1"/>
          <p:nvPr/>
        </p:nvSpPr>
        <p:spPr>
          <a:xfrm>
            <a:off x="8628757"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Security</a:t>
            </a:r>
          </a:p>
        </p:txBody>
      </p:sp>
      <p:sp>
        <p:nvSpPr>
          <p:cNvPr id="238" name="TextBox 237"/>
          <p:cNvSpPr txBox="1"/>
          <p:nvPr/>
        </p:nvSpPr>
        <p:spPr>
          <a:xfrm>
            <a:off x="8610399" y="2766152"/>
            <a:ext cx="852348"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Media player</a:t>
            </a:r>
          </a:p>
        </p:txBody>
      </p:sp>
      <p:sp>
        <p:nvSpPr>
          <p:cNvPr id="239" name="Freeform 128"/>
          <p:cNvSpPr>
            <a:spLocks noEditPoints="1"/>
          </p:cNvSpPr>
          <p:nvPr/>
        </p:nvSpPr>
        <p:spPr bwMode="auto">
          <a:xfrm>
            <a:off x="8711038" y="4354584"/>
            <a:ext cx="598654" cy="453405"/>
          </a:xfrm>
          <a:custGeom>
            <a:avLst/>
            <a:gdLst>
              <a:gd name="T0" fmla="*/ 96 w 200"/>
              <a:gd name="T1" fmla="*/ 88 h 151"/>
              <a:gd name="T2" fmla="*/ 96 w 200"/>
              <a:gd name="T3" fmla="*/ 133 h 151"/>
              <a:gd name="T4" fmla="*/ 90 w 200"/>
              <a:gd name="T5" fmla="*/ 139 h 151"/>
              <a:gd name="T6" fmla="*/ 90 w 200"/>
              <a:gd name="T7" fmla="*/ 139 h 151"/>
              <a:gd name="T8" fmla="*/ 84 w 200"/>
              <a:gd name="T9" fmla="*/ 133 h 151"/>
              <a:gd name="T10" fmla="*/ 84 w 200"/>
              <a:gd name="T11" fmla="*/ 117 h 151"/>
              <a:gd name="T12" fmla="*/ 15 w 200"/>
              <a:gd name="T13" fmla="*/ 120 h 151"/>
              <a:gd name="T14" fmla="*/ 15 w 200"/>
              <a:gd name="T15" fmla="*/ 151 h 151"/>
              <a:gd name="T16" fmla="*/ 0 w 200"/>
              <a:gd name="T17" fmla="*/ 151 h 151"/>
              <a:gd name="T18" fmla="*/ 0 w 200"/>
              <a:gd name="T19" fmla="*/ 87 h 151"/>
              <a:gd name="T20" fmla="*/ 15 w 200"/>
              <a:gd name="T21" fmla="*/ 87 h 151"/>
              <a:gd name="T22" fmla="*/ 15 w 200"/>
              <a:gd name="T23" fmla="*/ 100 h 151"/>
              <a:gd name="T24" fmla="*/ 84 w 200"/>
              <a:gd name="T25" fmla="*/ 105 h 151"/>
              <a:gd name="T26" fmla="*/ 84 w 200"/>
              <a:gd name="T27" fmla="*/ 88 h 151"/>
              <a:gd name="T28" fmla="*/ 76 w 200"/>
              <a:gd name="T29" fmla="*/ 76 h 151"/>
              <a:gd name="T30" fmla="*/ 76 w 200"/>
              <a:gd name="T31" fmla="*/ 75 h 151"/>
              <a:gd name="T32" fmla="*/ 30 w 200"/>
              <a:gd name="T33" fmla="*/ 53 h 151"/>
              <a:gd name="T34" fmla="*/ 28 w 200"/>
              <a:gd name="T35" fmla="*/ 48 h 151"/>
              <a:gd name="T36" fmla="*/ 50 w 200"/>
              <a:gd name="T37" fmla="*/ 3 h 151"/>
              <a:gd name="T38" fmla="*/ 55 w 200"/>
              <a:gd name="T39" fmla="*/ 1 h 151"/>
              <a:gd name="T40" fmla="*/ 180 w 200"/>
              <a:gd name="T41" fmla="*/ 61 h 151"/>
              <a:gd name="T42" fmla="*/ 180 w 200"/>
              <a:gd name="T43" fmla="*/ 61 h 151"/>
              <a:gd name="T44" fmla="*/ 200 w 200"/>
              <a:gd name="T45" fmla="*/ 71 h 151"/>
              <a:gd name="T46" fmla="*/ 186 w 200"/>
              <a:gd name="T47" fmla="*/ 74 h 151"/>
              <a:gd name="T48" fmla="*/ 178 w 200"/>
              <a:gd name="T49" fmla="*/ 77 h 151"/>
              <a:gd name="T50" fmla="*/ 176 w 200"/>
              <a:gd name="T51" fmla="*/ 82 h 151"/>
              <a:gd name="T52" fmla="*/ 177 w 200"/>
              <a:gd name="T53" fmla="*/ 82 h 151"/>
              <a:gd name="T54" fmla="*/ 181 w 200"/>
              <a:gd name="T55" fmla="*/ 83 h 151"/>
              <a:gd name="T56" fmla="*/ 182 w 200"/>
              <a:gd name="T57" fmla="*/ 85 h 151"/>
              <a:gd name="T58" fmla="*/ 173 w 200"/>
              <a:gd name="T59" fmla="*/ 103 h 151"/>
              <a:gd name="T60" fmla="*/ 171 w 200"/>
              <a:gd name="T61" fmla="*/ 103 h 151"/>
              <a:gd name="T62" fmla="*/ 168 w 200"/>
              <a:gd name="T63" fmla="*/ 102 h 151"/>
              <a:gd name="T64" fmla="*/ 167 w 200"/>
              <a:gd name="T65" fmla="*/ 101 h 151"/>
              <a:gd name="T66" fmla="*/ 162 w 200"/>
              <a:gd name="T67" fmla="*/ 112 h 151"/>
              <a:gd name="T68" fmla="*/ 156 w 200"/>
              <a:gd name="T69" fmla="*/ 114 h 151"/>
              <a:gd name="T70" fmla="*/ 99 w 200"/>
              <a:gd name="T71" fmla="*/ 86 h 151"/>
              <a:gd name="T72" fmla="*/ 96 w 200"/>
              <a:gd name="T73" fmla="*/ 88 h 151"/>
              <a:gd name="T74" fmla="*/ 94 w 200"/>
              <a:gd name="T75" fmla="*/ 61 h 151"/>
              <a:gd name="T76" fmla="*/ 101 w 200"/>
              <a:gd name="T77" fmla="*/ 67 h 151"/>
              <a:gd name="T78" fmla="*/ 94 w 200"/>
              <a:gd name="T79" fmla="*/ 74 h 151"/>
              <a:gd name="T80" fmla="*/ 87 w 200"/>
              <a:gd name="T81" fmla="*/ 67 h 151"/>
              <a:gd name="T82" fmla="*/ 94 w 200"/>
              <a:gd name="T83" fmla="*/ 61 h 151"/>
              <a:gd name="T84" fmla="*/ 94 w 200"/>
              <a:gd name="T85" fmla="*/ 58 h 151"/>
              <a:gd name="T86" fmla="*/ 104 w 200"/>
              <a:gd name="T87" fmla="*/ 67 h 151"/>
              <a:gd name="T88" fmla="*/ 94 w 200"/>
              <a:gd name="T89" fmla="*/ 77 h 151"/>
              <a:gd name="T90" fmla="*/ 84 w 200"/>
              <a:gd name="T91" fmla="*/ 67 h 151"/>
              <a:gd name="T92" fmla="*/ 94 w 200"/>
              <a:gd name="T9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0" h="151">
                <a:moveTo>
                  <a:pt x="96" y="88"/>
                </a:moveTo>
                <a:cubicBezTo>
                  <a:pt x="96" y="133"/>
                  <a:pt x="96" y="133"/>
                  <a:pt x="96" y="133"/>
                </a:cubicBezTo>
                <a:cubicBezTo>
                  <a:pt x="96" y="136"/>
                  <a:pt x="94" y="139"/>
                  <a:pt x="90" y="139"/>
                </a:cubicBezTo>
                <a:cubicBezTo>
                  <a:pt x="90" y="139"/>
                  <a:pt x="90" y="139"/>
                  <a:pt x="90" y="139"/>
                </a:cubicBezTo>
                <a:cubicBezTo>
                  <a:pt x="87" y="139"/>
                  <a:pt x="84" y="136"/>
                  <a:pt x="84" y="133"/>
                </a:cubicBezTo>
                <a:cubicBezTo>
                  <a:pt x="84" y="117"/>
                  <a:pt x="84" y="117"/>
                  <a:pt x="84" y="117"/>
                </a:cubicBezTo>
                <a:cubicBezTo>
                  <a:pt x="15" y="120"/>
                  <a:pt x="15" y="120"/>
                  <a:pt x="15" y="120"/>
                </a:cubicBezTo>
                <a:cubicBezTo>
                  <a:pt x="15" y="151"/>
                  <a:pt x="15" y="151"/>
                  <a:pt x="15" y="151"/>
                </a:cubicBezTo>
                <a:cubicBezTo>
                  <a:pt x="0" y="151"/>
                  <a:pt x="0" y="151"/>
                  <a:pt x="0" y="151"/>
                </a:cubicBezTo>
                <a:cubicBezTo>
                  <a:pt x="0" y="87"/>
                  <a:pt x="0" y="87"/>
                  <a:pt x="0" y="87"/>
                </a:cubicBezTo>
                <a:cubicBezTo>
                  <a:pt x="15" y="87"/>
                  <a:pt x="15" y="87"/>
                  <a:pt x="15" y="87"/>
                </a:cubicBezTo>
                <a:cubicBezTo>
                  <a:pt x="15" y="100"/>
                  <a:pt x="15" y="100"/>
                  <a:pt x="15" y="100"/>
                </a:cubicBezTo>
                <a:cubicBezTo>
                  <a:pt x="84" y="105"/>
                  <a:pt x="84" y="105"/>
                  <a:pt x="84" y="105"/>
                </a:cubicBezTo>
                <a:cubicBezTo>
                  <a:pt x="84" y="88"/>
                  <a:pt x="84" y="88"/>
                  <a:pt x="84" y="88"/>
                </a:cubicBezTo>
                <a:cubicBezTo>
                  <a:pt x="79" y="86"/>
                  <a:pt x="76" y="81"/>
                  <a:pt x="76" y="76"/>
                </a:cubicBezTo>
                <a:cubicBezTo>
                  <a:pt x="76" y="76"/>
                  <a:pt x="76" y="76"/>
                  <a:pt x="76" y="75"/>
                </a:cubicBezTo>
                <a:cubicBezTo>
                  <a:pt x="30" y="53"/>
                  <a:pt x="30" y="53"/>
                  <a:pt x="30" y="53"/>
                </a:cubicBezTo>
                <a:cubicBezTo>
                  <a:pt x="28" y="52"/>
                  <a:pt x="27" y="50"/>
                  <a:pt x="28" y="48"/>
                </a:cubicBezTo>
                <a:cubicBezTo>
                  <a:pt x="50" y="3"/>
                  <a:pt x="50" y="3"/>
                  <a:pt x="50" y="3"/>
                </a:cubicBezTo>
                <a:cubicBezTo>
                  <a:pt x="51" y="1"/>
                  <a:pt x="53" y="0"/>
                  <a:pt x="55" y="1"/>
                </a:cubicBezTo>
                <a:cubicBezTo>
                  <a:pt x="180" y="61"/>
                  <a:pt x="180" y="61"/>
                  <a:pt x="180" y="61"/>
                </a:cubicBezTo>
                <a:cubicBezTo>
                  <a:pt x="180" y="61"/>
                  <a:pt x="180" y="61"/>
                  <a:pt x="180" y="61"/>
                </a:cubicBezTo>
                <a:cubicBezTo>
                  <a:pt x="181" y="62"/>
                  <a:pt x="200" y="70"/>
                  <a:pt x="200" y="71"/>
                </a:cubicBezTo>
                <a:cubicBezTo>
                  <a:pt x="200" y="73"/>
                  <a:pt x="193" y="73"/>
                  <a:pt x="186" y="74"/>
                </a:cubicBezTo>
                <a:cubicBezTo>
                  <a:pt x="180" y="75"/>
                  <a:pt x="178" y="77"/>
                  <a:pt x="178" y="77"/>
                </a:cubicBezTo>
                <a:cubicBezTo>
                  <a:pt x="176" y="82"/>
                  <a:pt x="176" y="82"/>
                  <a:pt x="176" y="82"/>
                </a:cubicBezTo>
                <a:cubicBezTo>
                  <a:pt x="176" y="81"/>
                  <a:pt x="177" y="81"/>
                  <a:pt x="177" y="82"/>
                </a:cubicBezTo>
                <a:cubicBezTo>
                  <a:pt x="181" y="83"/>
                  <a:pt x="181" y="83"/>
                  <a:pt x="181" y="83"/>
                </a:cubicBezTo>
                <a:cubicBezTo>
                  <a:pt x="182" y="84"/>
                  <a:pt x="182" y="84"/>
                  <a:pt x="182" y="85"/>
                </a:cubicBezTo>
                <a:cubicBezTo>
                  <a:pt x="173" y="103"/>
                  <a:pt x="173" y="103"/>
                  <a:pt x="173" y="103"/>
                </a:cubicBezTo>
                <a:cubicBezTo>
                  <a:pt x="173" y="103"/>
                  <a:pt x="172" y="104"/>
                  <a:pt x="171" y="103"/>
                </a:cubicBezTo>
                <a:cubicBezTo>
                  <a:pt x="168" y="102"/>
                  <a:pt x="168" y="102"/>
                  <a:pt x="168" y="102"/>
                </a:cubicBezTo>
                <a:cubicBezTo>
                  <a:pt x="167" y="101"/>
                  <a:pt x="167" y="101"/>
                  <a:pt x="167" y="101"/>
                </a:cubicBezTo>
                <a:cubicBezTo>
                  <a:pt x="162" y="112"/>
                  <a:pt x="162" y="112"/>
                  <a:pt x="162" y="112"/>
                </a:cubicBezTo>
                <a:cubicBezTo>
                  <a:pt x="161" y="114"/>
                  <a:pt x="158" y="115"/>
                  <a:pt x="156" y="114"/>
                </a:cubicBezTo>
                <a:cubicBezTo>
                  <a:pt x="99" y="86"/>
                  <a:pt x="99" y="86"/>
                  <a:pt x="99" y="86"/>
                </a:cubicBezTo>
                <a:cubicBezTo>
                  <a:pt x="98" y="87"/>
                  <a:pt x="97" y="88"/>
                  <a:pt x="96" y="88"/>
                </a:cubicBezTo>
                <a:close/>
                <a:moveTo>
                  <a:pt x="94" y="61"/>
                </a:moveTo>
                <a:cubicBezTo>
                  <a:pt x="98" y="61"/>
                  <a:pt x="101" y="64"/>
                  <a:pt x="101" y="67"/>
                </a:cubicBezTo>
                <a:cubicBezTo>
                  <a:pt x="101" y="71"/>
                  <a:pt x="98" y="74"/>
                  <a:pt x="94" y="74"/>
                </a:cubicBezTo>
                <a:cubicBezTo>
                  <a:pt x="90" y="74"/>
                  <a:pt x="87" y="71"/>
                  <a:pt x="87" y="67"/>
                </a:cubicBezTo>
                <a:cubicBezTo>
                  <a:pt x="87" y="64"/>
                  <a:pt x="90" y="61"/>
                  <a:pt x="94" y="61"/>
                </a:cubicBezTo>
                <a:close/>
                <a:moveTo>
                  <a:pt x="94" y="58"/>
                </a:moveTo>
                <a:cubicBezTo>
                  <a:pt x="99" y="58"/>
                  <a:pt x="104" y="62"/>
                  <a:pt x="104" y="67"/>
                </a:cubicBezTo>
                <a:cubicBezTo>
                  <a:pt x="104" y="73"/>
                  <a:pt x="99" y="77"/>
                  <a:pt x="94" y="77"/>
                </a:cubicBezTo>
                <a:cubicBezTo>
                  <a:pt x="89" y="77"/>
                  <a:pt x="84" y="73"/>
                  <a:pt x="84" y="67"/>
                </a:cubicBezTo>
                <a:cubicBezTo>
                  <a:pt x="84" y="62"/>
                  <a:pt x="89" y="58"/>
                  <a:pt x="94" y="58"/>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nvGrpSpPr>
          <p:cNvPr id="240" name="Group 239"/>
          <p:cNvGrpSpPr/>
          <p:nvPr/>
        </p:nvGrpSpPr>
        <p:grpSpPr>
          <a:xfrm>
            <a:off x="8875624" y="2088861"/>
            <a:ext cx="321898" cy="539769"/>
            <a:chOff x="8467725" y="2430463"/>
            <a:chExt cx="260350" cy="436562"/>
          </a:xfrm>
          <a:solidFill>
            <a:srgbClr val="0078D7"/>
          </a:solidFill>
        </p:grpSpPr>
        <p:sp>
          <p:nvSpPr>
            <p:cNvPr id="241" name="Oval 148"/>
            <p:cNvSpPr>
              <a:spLocks noChangeArrowheads="1"/>
            </p:cNvSpPr>
            <p:nvPr/>
          </p:nvSpPr>
          <p:spPr bwMode="auto">
            <a:xfrm>
              <a:off x="8569325" y="2714625"/>
              <a:ext cx="60325" cy="60325"/>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42" name="Freeform 149"/>
            <p:cNvSpPr>
              <a:spLocks noEditPoints="1"/>
            </p:cNvSpPr>
            <p:nvPr/>
          </p:nvSpPr>
          <p:spPr bwMode="auto">
            <a:xfrm>
              <a:off x="8467725" y="2430463"/>
              <a:ext cx="260350" cy="436562"/>
            </a:xfrm>
            <a:custGeom>
              <a:avLst/>
              <a:gdLst>
                <a:gd name="T0" fmla="*/ 96 w 108"/>
                <a:gd name="T1" fmla="*/ 0 h 180"/>
                <a:gd name="T2" fmla="*/ 13 w 108"/>
                <a:gd name="T3" fmla="*/ 0 h 180"/>
                <a:gd name="T4" fmla="*/ 0 w 108"/>
                <a:gd name="T5" fmla="*/ 12 h 180"/>
                <a:gd name="T6" fmla="*/ 0 w 108"/>
                <a:gd name="T7" fmla="*/ 167 h 180"/>
                <a:gd name="T8" fmla="*/ 13 w 108"/>
                <a:gd name="T9" fmla="*/ 180 h 180"/>
                <a:gd name="T10" fmla="*/ 96 w 108"/>
                <a:gd name="T11" fmla="*/ 180 h 180"/>
                <a:gd name="T12" fmla="*/ 108 w 108"/>
                <a:gd name="T13" fmla="*/ 167 h 180"/>
                <a:gd name="T14" fmla="*/ 108 w 108"/>
                <a:gd name="T15" fmla="*/ 12 h 180"/>
                <a:gd name="T16" fmla="*/ 96 w 108"/>
                <a:gd name="T17" fmla="*/ 0 h 180"/>
                <a:gd name="T18" fmla="*/ 54 w 108"/>
                <a:gd name="T19" fmla="*/ 163 h 180"/>
                <a:gd name="T20" fmla="*/ 20 w 108"/>
                <a:gd name="T21" fmla="*/ 129 h 180"/>
                <a:gd name="T22" fmla="*/ 54 w 108"/>
                <a:gd name="T23" fmla="*/ 95 h 180"/>
                <a:gd name="T24" fmla="*/ 88 w 108"/>
                <a:gd name="T25" fmla="*/ 129 h 180"/>
                <a:gd name="T26" fmla="*/ 54 w 108"/>
                <a:gd name="T27" fmla="*/ 163 h 180"/>
                <a:gd name="T28" fmla="*/ 97 w 108"/>
                <a:gd name="T29" fmla="*/ 77 h 180"/>
                <a:gd name="T30" fmla="*/ 96 w 108"/>
                <a:gd name="T31" fmla="*/ 79 h 180"/>
                <a:gd name="T32" fmla="*/ 13 w 108"/>
                <a:gd name="T33" fmla="*/ 79 h 180"/>
                <a:gd name="T34" fmla="*/ 11 w 108"/>
                <a:gd name="T35" fmla="*/ 77 h 180"/>
                <a:gd name="T36" fmla="*/ 11 w 108"/>
                <a:gd name="T37" fmla="*/ 12 h 180"/>
                <a:gd name="T38" fmla="*/ 13 w 108"/>
                <a:gd name="T39" fmla="*/ 10 h 180"/>
                <a:gd name="T40" fmla="*/ 96 w 108"/>
                <a:gd name="T41" fmla="*/ 10 h 180"/>
                <a:gd name="T42" fmla="*/ 97 w 108"/>
                <a:gd name="T43" fmla="*/ 12 h 180"/>
                <a:gd name="T44" fmla="*/ 97 w 108"/>
                <a:gd name="T45" fmla="*/ 7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8" h="180">
                  <a:moveTo>
                    <a:pt x="96" y="0"/>
                  </a:moveTo>
                  <a:cubicBezTo>
                    <a:pt x="13" y="0"/>
                    <a:pt x="13" y="0"/>
                    <a:pt x="13" y="0"/>
                  </a:cubicBezTo>
                  <a:cubicBezTo>
                    <a:pt x="6" y="0"/>
                    <a:pt x="0" y="5"/>
                    <a:pt x="0" y="12"/>
                  </a:cubicBezTo>
                  <a:cubicBezTo>
                    <a:pt x="0" y="167"/>
                    <a:pt x="0" y="167"/>
                    <a:pt x="0" y="167"/>
                  </a:cubicBezTo>
                  <a:cubicBezTo>
                    <a:pt x="0" y="174"/>
                    <a:pt x="6" y="180"/>
                    <a:pt x="13" y="180"/>
                  </a:cubicBezTo>
                  <a:cubicBezTo>
                    <a:pt x="96" y="180"/>
                    <a:pt x="96" y="180"/>
                    <a:pt x="96" y="180"/>
                  </a:cubicBezTo>
                  <a:cubicBezTo>
                    <a:pt x="103" y="180"/>
                    <a:pt x="108" y="174"/>
                    <a:pt x="108" y="167"/>
                  </a:cubicBezTo>
                  <a:cubicBezTo>
                    <a:pt x="108" y="12"/>
                    <a:pt x="108" y="12"/>
                    <a:pt x="108" y="12"/>
                  </a:cubicBezTo>
                  <a:cubicBezTo>
                    <a:pt x="108" y="5"/>
                    <a:pt x="103" y="0"/>
                    <a:pt x="96" y="0"/>
                  </a:cubicBezTo>
                  <a:close/>
                  <a:moveTo>
                    <a:pt x="54" y="163"/>
                  </a:moveTo>
                  <a:cubicBezTo>
                    <a:pt x="35" y="163"/>
                    <a:pt x="20" y="148"/>
                    <a:pt x="20" y="129"/>
                  </a:cubicBezTo>
                  <a:cubicBezTo>
                    <a:pt x="20" y="110"/>
                    <a:pt x="35" y="95"/>
                    <a:pt x="54" y="95"/>
                  </a:cubicBezTo>
                  <a:cubicBezTo>
                    <a:pt x="73" y="95"/>
                    <a:pt x="88" y="110"/>
                    <a:pt x="88" y="129"/>
                  </a:cubicBezTo>
                  <a:cubicBezTo>
                    <a:pt x="88" y="148"/>
                    <a:pt x="73" y="163"/>
                    <a:pt x="54" y="163"/>
                  </a:cubicBezTo>
                  <a:close/>
                  <a:moveTo>
                    <a:pt x="97" y="77"/>
                  </a:moveTo>
                  <a:cubicBezTo>
                    <a:pt x="97" y="78"/>
                    <a:pt x="97" y="79"/>
                    <a:pt x="96" y="79"/>
                  </a:cubicBezTo>
                  <a:cubicBezTo>
                    <a:pt x="13" y="79"/>
                    <a:pt x="13" y="79"/>
                    <a:pt x="13" y="79"/>
                  </a:cubicBezTo>
                  <a:cubicBezTo>
                    <a:pt x="12" y="79"/>
                    <a:pt x="11" y="78"/>
                    <a:pt x="11" y="77"/>
                  </a:cubicBezTo>
                  <a:cubicBezTo>
                    <a:pt x="11" y="12"/>
                    <a:pt x="11" y="12"/>
                    <a:pt x="11" y="12"/>
                  </a:cubicBezTo>
                  <a:cubicBezTo>
                    <a:pt x="11" y="11"/>
                    <a:pt x="12" y="10"/>
                    <a:pt x="13" y="10"/>
                  </a:cubicBezTo>
                  <a:cubicBezTo>
                    <a:pt x="96" y="10"/>
                    <a:pt x="96" y="10"/>
                    <a:pt x="96" y="10"/>
                  </a:cubicBezTo>
                  <a:cubicBezTo>
                    <a:pt x="97" y="10"/>
                    <a:pt x="97" y="11"/>
                    <a:pt x="97" y="12"/>
                  </a:cubicBezTo>
                  <a:lnTo>
                    <a:pt x="97" y="7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43" name="TextBox 242"/>
          <p:cNvSpPr txBox="1"/>
          <p:nvPr/>
        </p:nvSpPr>
        <p:spPr>
          <a:xfrm>
            <a:off x="3934912"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Oven</a:t>
            </a:r>
          </a:p>
        </p:txBody>
      </p:sp>
      <p:sp>
        <p:nvSpPr>
          <p:cNvPr id="244" name="TextBox 243"/>
          <p:cNvSpPr txBox="1"/>
          <p:nvPr/>
        </p:nvSpPr>
        <p:spPr>
          <a:xfrm>
            <a:off x="3934912"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Automobile</a:t>
            </a:r>
          </a:p>
        </p:txBody>
      </p:sp>
      <p:grpSp>
        <p:nvGrpSpPr>
          <p:cNvPr id="245" name="Group 244"/>
          <p:cNvGrpSpPr/>
          <p:nvPr/>
        </p:nvGrpSpPr>
        <p:grpSpPr>
          <a:xfrm>
            <a:off x="4117295" y="4413467"/>
            <a:ext cx="398448" cy="394521"/>
            <a:chOff x="4529138" y="4108450"/>
            <a:chExt cx="322263" cy="319087"/>
          </a:xfrm>
          <a:solidFill>
            <a:schemeClr val="tx1"/>
          </a:solidFill>
        </p:grpSpPr>
        <p:sp>
          <p:nvSpPr>
            <p:cNvPr id="246" name="Freeform 107"/>
            <p:cNvSpPr>
              <a:spLocks noEditPoints="1"/>
            </p:cNvSpPr>
            <p:nvPr/>
          </p:nvSpPr>
          <p:spPr bwMode="auto">
            <a:xfrm>
              <a:off x="4529138" y="4108450"/>
              <a:ext cx="322263" cy="80962"/>
            </a:xfrm>
            <a:custGeom>
              <a:avLst/>
              <a:gdLst>
                <a:gd name="T0" fmla="*/ 192 w 203"/>
                <a:gd name="T1" fmla="*/ 11 h 51"/>
                <a:gd name="T2" fmla="*/ 192 w 203"/>
                <a:gd name="T3" fmla="*/ 42 h 51"/>
                <a:gd name="T4" fmla="*/ 11 w 203"/>
                <a:gd name="T5" fmla="*/ 42 h 51"/>
                <a:gd name="T6" fmla="*/ 11 w 203"/>
                <a:gd name="T7" fmla="*/ 11 h 51"/>
                <a:gd name="T8" fmla="*/ 192 w 203"/>
                <a:gd name="T9" fmla="*/ 11 h 51"/>
                <a:gd name="T10" fmla="*/ 203 w 203"/>
                <a:gd name="T11" fmla="*/ 0 h 51"/>
                <a:gd name="T12" fmla="*/ 0 w 203"/>
                <a:gd name="T13" fmla="*/ 0 h 51"/>
                <a:gd name="T14" fmla="*/ 0 w 203"/>
                <a:gd name="T15" fmla="*/ 51 h 51"/>
                <a:gd name="T16" fmla="*/ 203 w 203"/>
                <a:gd name="T17" fmla="*/ 51 h 51"/>
                <a:gd name="T18" fmla="*/ 203 w 203"/>
                <a:gd name="T19" fmla="*/ 0 h 51"/>
                <a:gd name="T20" fmla="*/ 203 w 203"/>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51">
                  <a:moveTo>
                    <a:pt x="192" y="11"/>
                  </a:moveTo>
                  <a:lnTo>
                    <a:pt x="192" y="42"/>
                  </a:lnTo>
                  <a:lnTo>
                    <a:pt x="11" y="42"/>
                  </a:lnTo>
                  <a:lnTo>
                    <a:pt x="11" y="11"/>
                  </a:lnTo>
                  <a:lnTo>
                    <a:pt x="192" y="11"/>
                  </a:lnTo>
                  <a:close/>
                  <a:moveTo>
                    <a:pt x="203" y="0"/>
                  </a:moveTo>
                  <a:lnTo>
                    <a:pt x="0" y="0"/>
                  </a:lnTo>
                  <a:lnTo>
                    <a:pt x="0" y="51"/>
                  </a:lnTo>
                  <a:lnTo>
                    <a:pt x="203" y="51"/>
                  </a:lnTo>
                  <a:lnTo>
                    <a:pt x="203" y="0"/>
                  </a:lnTo>
                  <a:lnTo>
                    <a:pt x="203" y="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47" name="Freeform 108"/>
            <p:cNvSpPr>
              <a:spLocks noEditPoints="1"/>
            </p:cNvSpPr>
            <p:nvPr/>
          </p:nvSpPr>
          <p:spPr bwMode="auto">
            <a:xfrm>
              <a:off x="4529138" y="4108450"/>
              <a:ext cx="322263" cy="80962"/>
            </a:xfrm>
            <a:custGeom>
              <a:avLst/>
              <a:gdLst>
                <a:gd name="T0" fmla="*/ 192 w 203"/>
                <a:gd name="T1" fmla="*/ 11 h 51"/>
                <a:gd name="T2" fmla="*/ 192 w 203"/>
                <a:gd name="T3" fmla="*/ 42 h 51"/>
                <a:gd name="T4" fmla="*/ 11 w 203"/>
                <a:gd name="T5" fmla="*/ 42 h 51"/>
                <a:gd name="T6" fmla="*/ 11 w 203"/>
                <a:gd name="T7" fmla="*/ 11 h 51"/>
                <a:gd name="T8" fmla="*/ 192 w 203"/>
                <a:gd name="T9" fmla="*/ 11 h 51"/>
                <a:gd name="T10" fmla="*/ 203 w 203"/>
                <a:gd name="T11" fmla="*/ 0 h 51"/>
                <a:gd name="T12" fmla="*/ 0 w 203"/>
                <a:gd name="T13" fmla="*/ 0 h 51"/>
                <a:gd name="T14" fmla="*/ 0 w 203"/>
                <a:gd name="T15" fmla="*/ 51 h 51"/>
                <a:gd name="T16" fmla="*/ 203 w 203"/>
                <a:gd name="T17" fmla="*/ 51 h 51"/>
                <a:gd name="T18" fmla="*/ 203 w 203"/>
                <a:gd name="T19" fmla="*/ 0 h 51"/>
                <a:gd name="T20" fmla="*/ 203 w 203"/>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51">
                  <a:moveTo>
                    <a:pt x="192" y="11"/>
                  </a:moveTo>
                  <a:lnTo>
                    <a:pt x="192" y="42"/>
                  </a:lnTo>
                  <a:lnTo>
                    <a:pt x="11" y="42"/>
                  </a:lnTo>
                  <a:lnTo>
                    <a:pt x="11" y="11"/>
                  </a:lnTo>
                  <a:lnTo>
                    <a:pt x="192" y="11"/>
                  </a:lnTo>
                  <a:moveTo>
                    <a:pt x="203" y="0"/>
                  </a:moveTo>
                  <a:lnTo>
                    <a:pt x="0" y="0"/>
                  </a:lnTo>
                  <a:lnTo>
                    <a:pt x="0" y="51"/>
                  </a:lnTo>
                  <a:lnTo>
                    <a:pt x="203" y="51"/>
                  </a:lnTo>
                  <a:lnTo>
                    <a:pt x="203" y="0"/>
                  </a:lnTo>
                  <a:lnTo>
                    <a:pt x="203" y="0"/>
                  </a:lnTo>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48" name="Freeform 109"/>
            <p:cNvSpPr>
              <a:spLocks noEditPoints="1"/>
            </p:cNvSpPr>
            <p:nvPr/>
          </p:nvSpPr>
          <p:spPr bwMode="auto">
            <a:xfrm>
              <a:off x="4529138" y="4111625"/>
              <a:ext cx="322263" cy="315912"/>
            </a:xfrm>
            <a:custGeom>
              <a:avLst/>
              <a:gdLst>
                <a:gd name="T0" fmla="*/ 192 w 203"/>
                <a:gd name="T1" fmla="*/ 9 h 199"/>
                <a:gd name="T2" fmla="*/ 192 w 203"/>
                <a:gd name="T3" fmla="*/ 189 h 199"/>
                <a:gd name="T4" fmla="*/ 11 w 203"/>
                <a:gd name="T5" fmla="*/ 189 h 199"/>
                <a:gd name="T6" fmla="*/ 11 w 203"/>
                <a:gd name="T7" fmla="*/ 9 h 199"/>
                <a:gd name="T8" fmla="*/ 192 w 203"/>
                <a:gd name="T9" fmla="*/ 9 h 199"/>
                <a:gd name="T10" fmla="*/ 203 w 203"/>
                <a:gd name="T11" fmla="*/ 0 h 199"/>
                <a:gd name="T12" fmla="*/ 0 w 203"/>
                <a:gd name="T13" fmla="*/ 0 h 199"/>
                <a:gd name="T14" fmla="*/ 0 w 203"/>
                <a:gd name="T15" fmla="*/ 199 h 199"/>
                <a:gd name="T16" fmla="*/ 203 w 203"/>
                <a:gd name="T17" fmla="*/ 199 h 199"/>
                <a:gd name="T18" fmla="*/ 203 w 203"/>
                <a:gd name="T19" fmla="*/ 0 h 199"/>
                <a:gd name="T20" fmla="*/ 203 w 20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9">
                  <a:moveTo>
                    <a:pt x="192" y="9"/>
                  </a:moveTo>
                  <a:lnTo>
                    <a:pt x="192" y="189"/>
                  </a:lnTo>
                  <a:lnTo>
                    <a:pt x="11" y="189"/>
                  </a:lnTo>
                  <a:lnTo>
                    <a:pt x="11" y="9"/>
                  </a:lnTo>
                  <a:lnTo>
                    <a:pt x="192" y="9"/>
                  </a:lnTo>
                  <a:close/>
                  <a:moveTo>
                    <a:pt x="203" y="0"/>
                  </a:moveTo>
                  <a:lnTo>
                    <a:pt x="0" y="0"/>
                  </a:lnTo>
                  <a:lnTo>
                    <a:pt x="0" y="199"/>
                  </a:lnTo>
                  <a:lnTo>
                    <a:pt x="203" y="199"/>
                  </a:lnTo>
                  <a:lnTo>
                    <a:pt x="203" y="0"/>
                  </a:lnTo>
                  <a:lnTo>
                    <a:pt x="203" y="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49" name="Freeform 110"/>
            <p:cNvSpPr>
              <a:spLocks noEditPoints="1"/>
            </p:cNvSpPr>
            <p:nvPr/>
          </p:nvSpPr>
          <p:spPr bwMode="auto">
            <a:xfrm>
              <a:off x="4529138" y="4111625"/>
              <a:ext cx="322263" cy="315912"/>
            </a:xfrm>
            <a:custGeom>
              <a:avLst/>
              <a:gdLst>
                <a:gd name="T0" fmla="*/ 192 w 203"/>
                <a:gd name="T1" fmla="*/ 9 h 199"/>
                <a:gd name="T2" fmla="*/ 192 w 203"/>
                <a:gd name="T3" fmla="*/ 189 h 199"/>
                <a:gd name="T4" fmla="*/ 11 w 203"/>
                <a:gd name="T5" fmla="*/ 189 h 199"/>
                <a:gd name="T6" fmla="*/ 11 w 203"/>
                <a:gd name="T7" fmla="*/ 9 h 199"/>
                <a:gd name="T8" fmla="*/ 192 w 203"/>
                <a:gd name="T9" fmla="*/ 9 h 199"/>
                <a:gd name="T10" fmla="*/ 203 w 203"/>
                <a:gd name="T11" fmla="*/ 0 h 199"/>
                <a:gd name="T12" fmla="*/ 0 w 203"/>
                <a:gd name="T13" fmla="*/ 0 h 199"/>
                <a:gd name="T14" fmla="*/ 0 w 203"/>
                <a:gd name="T15" fmla="*/ 199 h 199"/>
                <a:gd name="T16" fmla="*/ 203 w 203"/>
                <a:gd name="T17" fmla="*/ 199 h 199"/>
                <a:gd name="T18" fmla="*/ 203 w 203"/>
                <a:gd name="T19" fmla="*/ 0 h 199"/>
                <a:gd name="T20" fmla="*/ 203 w 20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9">
                  <a:moveTo>
                    <a:pt x="192" y="9"/>
                  </a:moveTo>
                  <a:lnTo>
                    <a:pt x="192" y="189"/>
                  </a:lnTo>
                  <a:lnTo>
                    <a:pt x="11" y="189"/>
                  </a:lnTo>
                  <a:lnTo>
                    <a:pt x="11" y="9"/>
                  </a:lnTo>
                  <a:lnTo>
                    <a:pt x="192" y="9"/>
                  </a:lnTo>
                  <a:moveTo>
                    <a:pt x="203" y="0"/>
                  </a:moveTo>
                  <a:lnTo>
                    <a:pt x="0" y="0"/>
                  </a:lnTo>
                  <a:lnTo>
                    <a:pt x="0" y="199"/>
                  </a:lnTo>
                  <a:lnTo>
                    <a:pt x="203" y="199"/>
                  </a:lnTo>
                  <a:lnTo>
                    <a:pt x="203" y="0"/>
                  </a:lnTo>
                  <a:lnTo>
                    <a:pt x="203" y="0"/>
                  </a:lnTo>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0" name="Oval 111"/>
            <p:cNvSpPr>
              <a:spLocks noChangeArrowheads="1"/>
            </p:cNvSpPr>
            <p:nvPr/>
          </p:nvSpPr>
          <p:spPr bwMode="auto">
            <a:xfrm>
              <a:off x="4703763"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1" name="Oval 112"/>
            <p:cNvSpPr>
              <a:spLocks noChangeArrowheads="1"/>
            </p:cNvSpPr>
            <p:nvPr/>
          </p:nvSpPr>
          <p:spPr bwMode="auto">
            <a:xfrm>
              <a:off x="4749800"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2" name="Oval 113"/>
            <p:cNvSpPr>
              <a:spLocks noChangeArrowheads="1"/>
            </p:cNvSpPr>
            <p:nvPr/>
          </p:nvSpPr>
          <p:spPr bwMode="auto">
            <a:xfrm>
              <a:off x="4659313"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3" name="Oval 114"/>
            <p:cNvSpPr>
              <a:spLocks noChangeArrowheads="1"/>
            </p:cNvSpPr>
            <p:nvPr/>
          </p:nvSpPr>
          <p:spPr bwMode="auto">
            <a:xfrm>
              <a:off x="4703763"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4" name="Oval 115"/>
            <p:cNvSpPr>
              <a:spLocks noChangeArrowheads="1"/>
            </p:cNvSpPr>
            <p:nvPr/>
          </p:nvSpPr>
          <p:spPr bwMode="auto">
            <a:xfrm>
              <a:off x="4606925"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5" name="Freeform 116"/>
            <p:cNvSpPr>
              <a:spLocks noEditPoints="1"/>
            </p:cNvSpPr>
            <p:nvPr/>
          </p:nvSpPr>
          <p:spPr bwMode="auto">
            <a:xfrm>
              <a:off x="4567238" y="4138613"/>
              <a:ext cx="23813" cy="23812"/>
            </a:xfrm>
            <a:custGeom>
              <a:avLst/>
              <a:gdLst>
                <a:gd name="T0" fmla="*/ 5 w 10"/>
                <a:gd name="T1" fmla="*/ 2 h 10"/>
                <a:gd name="T2" fmla="*/ 8 w 10"/>
                <a:gd name="T3" fmla="*/ 5 h 10"/>
                <a:gd name="T4" fmla="*/ 5 w 10"/>
                <a:gd name="T5" fmla="*/ 8 h 10"/>
                <a:gd name="T6" fmla="*/ 1 w 10"/>
                <a:gd name="T7" fmla="*/ 5 h 10"/>
                <a:gd name="T8" fmla="*/ 5 w 10"/>
                <a:gd name="T9" fmla="*/ 2 h 10"/>
                <a:gd name="T10" fmla="*/ 5 w 10"/>
                <a:gd name="T11" fmla="*/ 0 h 10"/>
                <a:gd name="T12" fmla="*/ 0 w 10"/>
                <a:gd name="T13" fmla="*/ 5 h 10"/>
                <a:gd name="T14" fmla="*/ 5 w 10"/>
                <a:gd name="T15" fmla="*/ 10 h 10"/>
                <a:gd name="T16" fmla="*/ 10 w 10"/>
                <a:gd name="T17" fmla="*/ 5 h 10"/>
                <a:gd name="T18" fmla="*/ 5 w 10"/>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5" y="2"/>
                  </a:moveTo>
                  <a:cubicBezTo>
                    <a:pt x="6" y="2"/>
                    <a:pt x="8" y="3"/>
                    <a:pt x="8" y="5"/>
                  </a:cubicBezTo>
                  <a:cubicBezTo>
                    <a:pt x="8" y="7"/>
                    <a:pt x="6" y="8"/>
                    <a:pt x="5" y="8"/>
                  </a:cubicBezTo>
                  <a:cubicBezTo>
                    <a:pt x="3" y="8"/>
                    <a:pt x="1" y="7"/>
                    <a:pt x="1" y="5"/>
                  </a:cubicBezTo>
                  <a:cubicBezTo>
                    <a:pt x="1" y="3"/>
                    <a:pt x="3" y="2"/>
                    <a:pt x="5" y="2"/>
                  </a:cubicBezTo>
                  <a:moveTo>
                    <a:pt x="5" y="0"/>
                  </a:moveTo>
                  <a:cubicBezTo>
                    <a:pt x="2" y="0"/>
                    <a:pt x="0" y="2"/>
                    <a:pt x="0" y="5"/>
                  </a:cubicBezTo>
                  <a:cubicBezTo>
                    <a:pt x="0" y="8"/>
                    <a:pt x="2" y="10"/>
                    <a:pt x="5" y="10"/>
                  </a:cubicBezTo>
                  <a:cubicBezTo>
                    <a:pt x="7" y="10"/>
                    <a:pt x="10" y="8"/>
                    <a:pt x="10" y="5"/>
                  </a:cubicBezTo>
                  <a:cubicBezTo>
                    <a:pt x="10" y="2"/>
                    <a:pt x="7" y="0"/>
                    <a:pt x="5"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6" name="Oval 117"/>
            <p:cNvSpPr>
              <a:spLocks noChangeArrowheads="1"/>
            </p:cNvSpPr>
            <p:nvPr/>
          </p:nvSpPr>
          <p:spPr bwMode="auto">
            <a:xfrm>
              <a:off x="4792663" y="4138613"/>
              <a:ext cx="23813" cy="2381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7" name="Freeform 118"/>
            <p:cNvSpPr>
              <a:spLocks noEditPoints="1"/>
            </p:cNvSpPr>
            <p:nvPr/>
          </p:nvSpPr>
          <p:spPr bwMode="auto">
            <a:xfrm>
              <a:off x="4567238" y="4181475"/>
              <a:ext cx="242888" cy="173037"/>
            </a:xfrm>
            <a:custGeom>
              <a:avLst/>
              <a:gdLst>
                <a:gd name="T0" fmla="*/ 153 w 153"/>
                <a:gd name="T1" fmla="*/ 109 h 109"/>
                <a:gd name="T2" fmla="*/ 0 w 153"/>
                <a:gd name="T3" fmla="*/ 109 h 109"/>
                <a:gd name="T4" fmla="*/ 0 w 153"/>
                <a:gd name="T5" fmla="*/ 0 h 109"/>
                <a:gd name="T6" fmla="*/ 153 w 153"/>
                <a:gd name="T7" fmla="*/ 0 h 109"/>
                <a:gd name="T8" fmla="*/ 153 w 153"/>
                <a:gd name="T9" fmla="*/ 109 h 109"/>
                <a:gd name="T10" fmla="*/ 11 w 153"/>
                <a:gd name="T11" fmla="*/ 99 h 109"/>
                <a:gd name="T12" fmla="*/ 143 w 153"/>
                <a:gd name="T13" fmla="*/ 99 h 109"/>
                <a:gd name="T14" fmla="*/ 143 w 153"/>
                <a:gd name="T15" fmla="*/ 11 h 109"/>
                <a:gd name="T16" fmla="*/ 11 w 153"/>
                <a:gd name="T17" fmla="*/ 11 h 109"/>
                <a:gd name="T18" fmla="*/ 11 w 153"/>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09">
                  <a:moveTo>
                    <a:pt x="153" y="109"/>
                  </a:moveTo>
                  <a:lnTo>
                    <a:pt x="0" y="109"/>
                  </a:lnTo>
                  <a:lnTo>
                    <a:pt x="0" y="0"/>
                  </a:lnTo>
                  <a:lnTo>
                    <a:pt x="153" y="0"/>
                  </a:lnTo>
                  <a:lnTo>
                    <a:pt x="153" y="109"/>
                  </a:lnTo>
                  <a:close/>
                  <a:moveTo>
                    <a:pt x="11" y="99"/>
                  </a:moveTo>
                  <a:lnTo>
                    <a:pt x="143" y="99"/>
                  </a:lnTo>
                  <a:lnTo>
                    <a:pt x="143" y="11"/>
                  </a:lnTo>
                  <a:lnTo>
                    <a:pt x="11" y="11"/>
                  </a:lnTo>
                  <a:lnTo>
                    <a:pt x="11" y="99"/>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8" name="Rectangle 119"/>
            <p:cNvSpPr>
              <a:spLocks noChangeArrowheads="1"/>
            </p:cNvSpPr>
            <p:nvPr/>
          </p:nvSpPr>
          <p:spPr bwMode="auto">
            <a:xfrm>
              <a:off x="4575175" y="4254500"/>
              <a:ext cx="230188" cy="2857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59" name="Freeform 120"/>
            <p:cNvSpPr>
              <a:spLocks noEditPoints="1"/>
            </p:cNvSpPr>
            <p:nvPr/>
          </p:nvSpPr>
          <p:spPr bwMode="auto">
            <a:xfrm>
              <a:off x="4567238" y="4246563"/>
              <a:ext cx="244475" cy="44450"/>
            </a:xfrm>
            <a:custGeom>
              <a:avLst/>
              <a:gdLst>
                <a:gd name="T0" fmla="*/ 154 w 154"/>
                <a:gd name="T1" fmla="*/ 28 h 28"/>
                <a:gd name="T2" fmla="*/ 0 w 154"/>
                <a:gd name="T3" fmla="*/ 28 h 28"/>
                <a:gd name="T4" fmla="*/ 0 w 154"/>
                <a:gd name="T5" fmla="*/ 0 h 28"/>
                <a:gd name="T6" fmla="*/ 154 w 154"/>
                <a:gd name="T7" fmla="*/ 0 h 28"/>
                <a:gd name="T8" fmla="*/ 154 w 154"/>
                <a:gd name="T9" fmla="*/ 28 h 28"/>
                <a:gd name="T10" fmla="*/ 11 w 154"/>
                <a:gd name="T11" fmla="*/ 17 h 28"/>
                <a:gd name="T12" fmla="*/ 145 w 154"/>
                <a:gd name="T13" fmla="*/ 17 h 28"/>
                <a:gd name="T14" fmla="*/ 145 w 154"/>
                <a:gd name="T15" fmla="*/ 11 h 28"/>
                <a:gd name="T16" fmla="*/ 11 w 154"/>
                <a:gd name="T17" fmla="*/ 11 h 28"/>
                <a:gd name="T18" fmla="*/ 11 w 154"/>
                <a:gd name="T19"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28">
                  <a:moveTo>
                    <a:pt x="154" y="28"/>
                  </a:moveTo>
                  <a:lnTo>
                    <a:pt x="0" y="28"/>
                  </a:lnTo>
                  <a:lnTo>
                    <a:pt x="0" y="0"/>
                  </a:lnTo>
                  <a:lnTo>
                    <a:pt x="154" y="0"/>
                  </a:lnTo>
                  <a:lnTo>
                    <a:pt x="154" y="28"/>
                  </a:lnTo>
                  <a:close/>
                  <a:moveTo>
                    <a:pt x="11" y="17"/>
                  </a:moveTo>
                  <a:lnTo>
                    <a:pt x="145" y="17"/>
                  </a:lnTo>
                  <a:lnTo>
                    <a:pt x="145" y="11"/>
                  </a:lnTo>
                  <a:lnTo>
                    <a:pt x="11" y="11"/>
                  </a:lnTo>
                  <a:lnTo>
                    <a:pt x="11" y="1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60" name="Group 259"/>
          <p:cNvGrpSpPr/>
          <p:nvPr/>
        </p:nvGrpSpPr>
        <p:grpSpPr>
          <a:xfrm>
            <a:off x="3865077" y="2289067"/>
            <a:ext cx="902886" cy="339563"/>
            <a:chOff x="4357688" y="2508250"/>
            <a:chExt cx="730250" cy="274637"/>
          </a:xfrm>
          <a:solidFill>
            <a:srgbClr val="0078D7"/>
          </a:solidFill>
        </p:grpSpPr>
        <p:sp>
          <p:nvSpPr>
            <p:cNvPr id="261" name="Freeform 150"/>
            <p:cNvSpPr>
              <a:spLocks noEditPoints="1"/>
            </p:cNvSpPr>
            <p:nvPr/>
          </p:nvSpPr>
          <p:spPr bwMode="auto">
            <a:xfrm>
              <a:off x="4413250" y="2670175"/>
              <a:ext cx="111125" cy="112712"/>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33 h 46"/>
                <a:gd name="T12" fmla="*/ 14 w 46"/>
                <a:gd name="T13" fmla="*/ 23 h 46"/>
                <a:gd name="T14" fmla="*/ 23 w 46"/>
                <a:gd name="T15" fmla="*/ 13 h 46"/>
                <a:gd name="T16" fmla="*/ 33 w 46"/>
                <a:gd name="T17" fmla="*/ 23 h 46"/>
                <a:gd name="T18" fmla="*/ 23 w 46"/>
                <a:gd name="T19"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1" y="0"/>
                    <a:pt x="0" y="10"/>
                    <a:pt x="0" y="23"/>
                  </a:cubicBezTo>
                  <a:cubicBezTo>
                    <a:pt x="0" y="36"/>
                    <a:pt x="11" y="46"/>
                    <a:pt x="23" y="46"/>
                  </a:cubicBezTo>
                  <a:cubicBezTo>
                    <a:pt x="36" y="46"/>
                    <a:pt x="46" y="36"/>
                    <a:pt x="46" y="23"/>
                  </a:cubicBezTo>
                  <a:cubicBezTo>
                    <a:pt x="46" y="10"/>
                    <a:pt x="36" y="0"/>
                    <a:pt x="23" y="0"/>
                  </a:cubicBezTo>
                  <a:close/>
                  <a:moveTo>
                    <a:pt x="23" y="33"/>
                  </a:moveTo>
                  <a:cubicBezTo>
                    <a:pt x="18" y="33"/>
                    <a:pt x="14" y="28"/>
                    <a:pt x="14" y="23"/>
                  </a:cubicBezTo>
                  <a:cubicBezTo>
                    <a:pt x="14" y="18"/>
                    <a:pt x="18" y="13"/>
                    <a:pt x="23" y="13"/>
                  </a:cubicBezTo>
                  <a:cubicBezTo>
                    <a:pt x="29" y="13"/>
                    <a:pt x="33" y="18"/>
                    <a:pt x="33" y="23"/>
                  </a:cubicBezTo>
                  <a:cubicBezTo>
                    <a:pt x="33" y="28"/>
                    <a:pt x="29" y="33"/>
                    <a:pt x="23" y="33"/>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62" name="Freeform 151"/>
            <p:cNvSpPr>
              <a:spLocks noEditPoints="1"/>
            </p:cNvSpPr>
            <p:nvPr/>
          </p:nvSpPr>
          <p:spPr bwMode="auto">
            <a:xfrm>
              <a:off x="4903788" y="2670175"/>
              <a:ext cx="111125" cy="112712"/>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33 h 46"/>
                <a:gd name="T12" fmla="*/ 13 w 46"/>
                <a:gd name="T13" fmla="*/ 23 h 46"/>
                <a:gd name="T14" fmla="*/ 23 w 46"/>
                <a:gd name="T15" fmla="*/ 13 h 46"/>
                <a:gd name="T16" fmla="*/ 32 w 46"/>
                <a:gd name="T17" fmla="*/ 23 h 46"/>
                <a:gd name="T18" fmla="*/ 23 w 46"/>
                <a:gd name="T19"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5" y="46"/>
                    <a:pt x="46" y="36"/>
                    <a:pt x="46" y="23"/>
                  </a:cubicBezTo>
                  <a:cubicBezTo>
                    <a:pt x="46" y="10"/>
                    <a:pt x="35" y="0"/>
                    <a:pt x="23" y="0"/>
                  </a:cubicBezTo>
                  <a:close/>
                  <a:moveTo>
                    <a:pt x="23" y="33"/>
                  </a:moveTo>
                  <a:cubicBezTo>
                    <a:pt x="17" y="33"/>
                    <a:pt x="13" y="28"/>
                    <a:pt x="13" y="23"/>
                  </a:cubicBezTo>
                  <a:cubicBezTo>
                    <a:pt x="13" y="18"/>
                    <a:pt x="17" y="13"/>
                    <a:pt x="23" y="13"/>
                  </a:cubicBezTo>
                  <a:cubicBezTo>
                    <a:pt x="28" y="13"/>
                    <a:pt x="32" y="18"/>
                    <a:pt x="32" y="23"/>
                  </a:cubicBezTo>
                  <a:cubicBezTo>
                    <a:pt x="32" y="28"/>
                    <a:pt x="28" y="33"/>
                    <a:pt x="23" y="33"/>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63" name="Freeform 152"/>
            <p:cNvSpPr>
              <a:spLocks noEditPoints="1"/>
            </p:cNvSpPr>
            <p:nvPr/>
          </p:nvSpPr>
          <p:spPr bwMode="auto">
            <a:xfrm>
              <a:off x="4357688" y="2508250"/>
              <a:ext cx="730250" cy="234950"/>
            </a:xfrm>
            <a:custGeom>
              <a:avLst/>
              <a:gdLst>
                <a:gd name="T0" fmla="*/ 236 w 302"/>
                <a:gd name="T1" fmla="*/ 34 h 97"/>
                <a:gd name="T2" fmla="*/ 161 w 302"/>
                <a:gd name="T3" fmla="*/ 4 h 97"/>
                <a:gd name="T4" fmla="*/ 75 w 302"/>
                <a:gd name="T5" fmla="*/ 7 h 97"/>
                <a:gd name="T6" fmla="*/ 40 w 302"/>
                <a:gd name="T7" fmla="*/ 24 h 97"/>
                <a:gd name="T8" fmla="*/ 6 w 302"/>
                <a:gd name="T9" fmla="*/ 41 h 97"/>
                <a:gd name="T10" fmla="*/ 0 w 302"/>
                <a:gd name="T11" fmla="*/ 73 h 97"/>
                <a:gd name="T12" fmla="*/ 2 w 302"/>
                <a:gd name="T13" fmla="*/ 97 h 97"/>
                <a:gd name="T14" fmla="*/ 18 w 302"/>
                <a:gd name="T15" fmla="*/ 97 h 97"/>
                <a:gd name="T16" fmla="*/ 18 w 302"/>
                <a:gd name="T17" fmla="*/ 90 h 97"/>
                <a:gd name="T18" fmla="*/ 46 w 302"/>
                <a:gd name="T19" fmla="*/ 62 h 97"/>
                <a:gd name="T20" fmla="*/ 74 w 302"/>
                <a:gd name="T21" fmla="*/ 90 h 97"/>
                <a:gd name="T22" fmla="*/ 75 w 302"/>
                <a:gd name="T23" fmla="*/ 97 h 97"/>
                <a:gd name="T24" fmla="*/ 221 w 302"/>
                <a:gd name="T25" fmla="*/ 97 h 97"/>
                <a:gd name="T26" fmla="*/ 221 w 302"/>
                <a:gd name="T27" fmla="*/ 88 h 97"/>
                <a:gd name="T28" fmla="*/ 248 w 302"/>
                <a:gd name="T29" fmla="*/ 61 h 97"/>
                <a:gd name="T30" fmla="*/ 276 w 302"/>
                <a:gd name="T31" fmla="*/ 88 h 97"/>
                <a:gd name="T32" fmla="*/ 277 w 302"/>
                <a:gd name="T33" fmla="*/ 96 h 97"/>
                <a:gd name="T34" fmla="*/ 300 w 302"/>
                <a:gd name="T35" fmla="*/ 95 h 97"/>
                <a:gd name="T36" fmla="*/ 292 w 302"/>
                <a:gd name="T37" fmla="*/ 55 h 97"/>
                <a:gd name="T38" fmla="*/ 236 w 302"/>
                <a:gd name="T39" fmla="*/ 34 h 97"/>
                <a:gd name="T40" fmla="*/ 78 w 302"/>
                <a:gd name="T41" fmla="*/ 38 h 97"/>
                <a:gd name="T42" fmla="*/ 93 w 302"/>
                <a:gd name="T43" fmla="*/ 17 h 97"/>
                <a:gd name="T44" fmla="*/ 130 w 302"/>
                <a:gd name="T45" fmla="*/ 13 h 97"/>
                <a:gd name="T46" fmla="*/ 131 w 302"/>
                <a:gd name="T47" fmla="*/ 42 h 97"/>
                <a:gd name="T48" fmla="*/ 78 w 302"/>
                <a:gd name="T49" fmla="*/ 38 h 97"/>
                <a:gd name="T50" fmla="*/ 216 w 302"/>
                <a:gd name="T51" fmla="*/ 45 h 97"/>
                <a:gd name="T52" fmla="*/ 141 w 302"/>
                <a:gd name="T53" fmla="*/ 42 h 97"/>
                <a:gd name="T54" fmla="*/ 139 w 302"/>
                <a:gd name="T55" fmla="*/ 13 h 97"/>
                <a:gd name="T56" fmla="*/ 216 w 302"/>
                <a:gd name="T57" fmla="*/ 37 h 97"/>
                <a:gd name="T58" fmla="*/ 216 w 302"/>
                <a:gd name="T59" fmla="*/ 4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2" h="97">
                  <a:moveTo>
                    <a:pt x="236" y="34"/>
                  </a:moveTo>
                  <a:cubicBezTo>
                    <a:pt x="236" y="34"/>
                    <a:pt x="179" y="8"/>
                    <a:pt x="161" y="4"/>
                  </a:cubicBezTo>
                  <a:cubicBezTo>
                    <a:pt x="143" y="0"/>
                    <a:pt x="81" y="4"/>
                    <a:pt x="75" y="7"/>
                  </a:cubicBezTo>
                  <a:cubicBezTo>
                    <a:pt x="40" y="24"/>
                    <a:pt x="40" y="24"/>
                    <a:pt x="40" y="24"/>
                  </a:cubicBezTo>
                  <a:cubicBezTo>
                    <a:pt x="6" y="41"/>
                    <a:pt x="6" y="41"/>
                    <a:pt x="6" y="41"/>
                  </a:cubicBezTo>
                  <a:cubicBezTo>
                    <a:pt x="0" y="73"/>
                    <a:pt x="0" y="73"/>
                    <a:pt x="0" y="73"/>
                  </a:cubicBezTo>
                  <a:cubicBezTo>
                    <a:pt x="0" y="73"/>
                    <a:pt x="0" y="92"/>
                    <a:pt x="2" y="97"/>
                  </a:cubicBezTo>
                  <a:cubicBezTo>
                    <a:pt x="18" y="97"/>
                    <a:pt x="18" y="97"/>
                    <a:pt x="18" y="97"/>
                  </a:cubicBezTo>
                  <a:cubicBezTo>
                    <a:pt x="18" y="90"/>
                    <a:pt x="18" y="90"/>
                    <a:pt x="18" y="90"/>
                  </a:cubicBezTo>
                  <a:cubicBezTo>
                    <a:pt x="18" y="75"/>
                    <a:pt x="31" y="62"/>
                    <a:pt x="46" y="62"/>
                  </a:cubicBezTo>
                  <a:cubicBezTo>
                    <a:pt x="62" y="62"/>
                    <a:pt x="74" y="75"/>
                    <a:pt x="74" y="90"/>
                  </a:cubicBezTo>
                  <a:cubicBezTo>
                    <a:pt x="75" y="97"/>
                    <a:pt x="75" y="97"/>
                    <a:pt x="75" y="97"/>
                  </a:cubicBezTo>
                  <a:cubicBezTo>
                    <a:pt x="221" y="97"/>
                    <a:pt x="221" y="97"/>
                    <a:pt x="221" y="97"/>
                  </a:cubicBezTo>
                  <a:cubicBezTo>
                    <a:pt x="221" y="88"/>
                    <a:pt x="221" y="88"/>
                    <a:pt x="221" y="88"/>
                  </a:cubicBezTo>
                  <a:cubicBezTo>
                    <a:pt x="221" y="73"/>
                    <a:pt x="232" y="61"/>
                    <a:pt x="248" y="61"/>
                  </a:cubicBezTo>
                  <a:cubicBezTo>
                    <a:pt x="263" y="61"/>
                    <a:pt x="276" y="73"/>
                    <a:pt x="276" y="88"/>
                  </a:cubicBezTo>
                  <a:cubicBezTo>
                    <a:pt x="277" y="96"/>
                    <a:pt x="277" y="96"/>
                    <a:pt x="277" y="96"/>
                  </a:cubicBezTo>
                  <a:cubicBezTo>
                    <a:pt x="277" y="96"/>
                    <a:pt x="295" y="97"/>
                    <a:pt x="300" y="95"/>
                  </a:cubicBezTo>
                  <a:cubicBezTo>
                    <a:pt x="300" y="95"/>
                    <a:pt x="302" y="65"/>
                    <a:pt x="292" y="55"/>
                  </a:cubicBezTo>
                  <a:cubicBezTo>
                    <a:pt x="282" y="46"/>
                    <a:pt x="263" y="40"/>
                    <a:pt x="236" y="34"/>
                  </a:cubicBezTo>
                  <a:close/>
                  <a:moveTo>
                    <a:pt x="78" y="38"/>
                  </a:moveTo>
                  <a:cubicBezTo>
                    <a:pt x="78" y="38"/>
                    <a:pt x="85" y="23"/>
                    <a:pt x="93" y="17"/>
                  </a:cubicBezTo>
                  <a:cubicBezTo>
                    <a:pt x="99" y="13"/>
                    <a:pt x="130" y="13"/>
                    <a:pt x="130" y="13"/>
                  </a:cubicBezTo>
                  <a:cubicBezTo>
                    <a:pt x="131" y="42"/>
                    <a:pt x="131" y="42"/>
                    <a:pt x="131" y="42"/>
                  </a:cubicBezTo>
                  <a:lnTo>
                    <a:pt x="78" y="38"/>
                  </a:lnTo>
                  <a:close/>
                  <a:moveTo>
                    <a:pt x="216" y="45"/>
                  </a:moveTo>
                  <a:cubicBezTo>
                    <a:pt x="141" y="42"/>
                    <a:pt x="141" y="42"/>
                    <a:pt x="141" y="42"/>
                  </a:cubicBezTo>
                  <a:cubicBezTo>
                    <a:pt x="139" y="13"/>
                    <a:pt x="139" y="13"/>
                    <a:pt x="139" y="13"/>
                  </a:cubicBezTo>
                  <a:cubicBezTo>
                    <a:pt x="167" y="12"/>
                    <a:pt x="198" y="26"/>
                    <a:pt x="216" y="37"/>
                  </a:cubicBezTo>
                  <a:cubicBezTo>
                    <a:pt x="235" y="48"/>
                    <a:pt x="216" y="45"/>
                    <a:pt x="216" y="45"/>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64" name="TextBox 263"/>
          <p:cNvSpPr txBox="1"/>
          <p:nvPr/>
        </p:nvSpPr>
        <p:spPr>
          <a:xfrm>
            <a:off x="2709074"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Smart scale</a:t>
            </a:r>
          </a:p>
        </p:txBody>
      </p:sp>
      <p:sp>
        <p:nvSpPr>
          <p:cNvPr id="265" name="TextBox 264"/>
          <p:cNvSpPr txBox="1"/>
          <p:nvPr/>
        </p:nvSpPr>
        <p:spPr>
          <a:xfrm>
            <a:off x="2709074"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Refrigerator</a:t>
            </a:r>
          </a:p>
        </p:txBody>
      </p:sp>
      <p:grpSp>
        <p:nvGrpSpPr>
          <p:cNvPr id="266" name="Group 265"/>
          <p:cNvGrpSpPr/>
          <p:nvPr/>
        </p:nvGrpSpPr>
        <p:grpSpPr>
          <a:xfrm>
            <a:off x="2856127" y="4329066"/>
            <a:ext cx="469109" cy="478923"/>
            <a:chOff x="3522663" y="4075113"/>
            <a:chExt cx="379413" cy="387350"/>
          </a:xfrm>
          <a:solidFill>
            <a:schemeClr val="tx1"/>
          </a:solidFill>
        </p:grpSpPr>
        <p:sp>
          <p:nvSpPr>
            <p:cNvPr id="267" name="Freeform 97"/>
            <p:cNvSpPr>
              <a:spLocks noEditPoints="1"/>
            </p:cNvSpPr>
            <p:nvPr/>
          </p:nvSpPr>
          <p:spPr bwMode="auto">
            <a:xfrm>
              <a:off x="3522663" y="4075113"/>
              <a:ext cx="379413" cy="387350"/>
            </a:xfrm>
            <a:custGeom>
              <a:avLst/>
              <a:gdLst>
                <a:gd name="T0" fmla="*/ 146 w 157"/>
                <a:gd name="T1" fmla="*/ 0 h 160"/>
                <a:gd name="T2" fmla="*/ 11 w 157"/>
                <a:gd name="T3" fmla="*/ 0 h 160"/>
                <a:gd name="T4" fmla="*/ 0 w 157"/>
                <a:gd name="T5" fmla="*/ 11 h 160"/>
                <a:gd name="T6" fmla="*/ 0 w 157"/>
                <a:gd name="T7" fmla="*/ 149 h 160"/>
                <a:gd name="T8" fmla="*/ 11 w 157"/>
                <a:gd name="T9" fmla="*/ 160 h 160"/>
                <a:gd name="T10" fmla="*/ 146 w 157"/>
                <a:gd name="T11" fmla="*/ 160 h 160"/>
                <a:gd name="T12" fmla="*/ 157 w 157"/>
                <a:gd name="T13" fmla="*/ 149 h 160"/>
                <a:gd name="T14" fmla="*/ 157 w 157"/>
                <a:gd name="T15" fmla="*/ 11 h 160"/>
                <a:gd name="T16" fmla="*/ 146 w 157"/>
                <a:gd name="T17" fmla="*/ 0 h 160"/>
                <a:gd name="T18" fmla="*/ 155 w 157"/>
                <a:gd name="T19" fmla="*/ 149 h 160"/>
                <a:gd name="T20" fmla="*/ 146 w 157"/>
                <a:gd name="T21" fmla="*/ 158 h 160"/>
                <a:gd name="T22" fmla="*/ 11 w 157"/>
                <a:gd name="T23" fmla="*/ 158 h 160"/>
                <a:gd name="T24" fmla="*/ 2 w 157"/>
                <a:gd name="T25" fmla="*/ 149 h 160"/>
                <a:gd name="T26" fmla="*/ 2 w 157"/>
                <a:gd name="T27" fmla="*/ 11 h 160"/>
                <a:gd name="T28" fmla="*/ 11 w 157"/>
                <a:gd name="T29" fmla="*/ 1 h 160"/>
                <a:gd name="T30" fmla="*/ 146 w 157"/>
                <a:gd name="T31" fmla="*/ 1 h 160"/>
                <a:gd name="T32" fmla="*/ 155 w 157"/>
                <a:gd name="T33" fmla="*/ 11 h 160"/>
                <a:gd name="T34" fmla="*/ 155 w 157"/>
                <a:gd name="T35" fmla="*/ 14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160">
                  <a:moveTo>
                    <a:pt x="146" y="0"/>
                  </a:moveTo>
                  <a:cubicBezTo>
                    <a:pt x="11" y="0"/>
                    <a:pt x="11" y="0"/>
                    <a:pt x="11" y="0"/>
                  </a:cubicBezTo>
                  <a:cubicBezTo>
                    <a:pt x="5" y="0"/>
                    <a:pt x="0" y="5"/>
                    <a:pt x="0" y="11"/>
                  </a:cubicBezTo>
                  <a:cubicBezTo>
                    <a:pt x="0" y="149"/>
                    <a:pt x="0" y="149"/>
                    <a:pt x="0" y="149"/>
                  </a:cubicBezTo>
                  <a:cubicBezTo>
                    <a:pt x="0" y="155"/>
                    <a:pt x="5" y="160"/>
                    <a:pt x="11" y="160"/>
                  </a:cubicBezTo>
                  <a:cubicBezTo>
                    <a:pt x="146" y="160"/>
                    <a:pt x="146" y="160"/>
                    <a:pt x="146" y="160"/>
                  </a:cubicBezTo>
                  <a:cubicBezTo>
                    <a:pt x="152" y="160"/>
                    <a:pt x="157" y="155"/>
                    <a:pt x="157" y="149"/>
                  </a:cubicBezTo>
                  <a:cubicBezTo>
                    <a:pt x="157" y="11"/>
                    <a:pt x="157" y="11"/>
                    <a:pt x="157" y="11"/>
                  </a:cubicBezTo>
                  <a:cubicBezTo>
                    <a:pt x="157" y="5"/>
                    <a:pt x="152" y="0"/>
                    <a:pt x="146" y="0"/>
                  </a:cubicBezTo>
                  <a:close/>
                  <a:moveTo>
                    <a:pt x="155" y="149"/>
                  </a:moveTo>
                  <a:cubicBezTo>
                    <a:pt x="155" y="154"/>
                    <a:pt x="151" y="158"/>
                    <a:pt x="146" y="158"/>
                  </a:cubicBezTo>
                  <a:cubicBezTo>
                    <a:pt x="11" y="158"/>
                    <a:pt x="11" y="158"/>
                    <a:pt x="11" y="158"/>
                  </a:cubicBezTo>
                  <a:cubicBezTo>
                    <a:pt x="6" y="158"/>
                    <a:pt x="2" y="154"/>
                    <a:pt x="2" y="149"/>
                  </a:cubicBezTo>
                  <a:cubicBezTo>
                    <a:pt x="2" y="11"/>
                    <a:pt x="2" y="11"/>
                    <a:pt x="2" y="11"/>
                  </a:cubicBezTo>
                  <a:cubicBezTo>
                    <a:pt x="2" y="6"/>
                    <a:pt x="6" y="1"/>
                    <a:pt x="11" y="1"/>
                  </a:cubicBezTo>
                  <a:cubicBezTo>
                    <a:pt x="146" y="1"/>
                    <a:pt x="146" y="1"/>
                    <a:pt x="146" y="1"/>
                  </a:cubicBezTo>
                  <a:cubicBezTo>
                    <a:pt x="151" y="1"/>
                    <a:pt x="155" y="6"/>
                    <a:pt x="155" y="11"/>
                  </a:cubicBezTo>
                  <a:lnTo>
                    <a:pt x="155" y="149"/>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68" name="Freeform 98"/>
            <p:cNvSpPr>
              <a:spLocks/>
            </p:cNvSpPr>
            <p:nvPr/>
          </p:nvSpPr>
          <p:spPr bwMode="auto">
            <a:xfrm>
              <a:off x="3541713" y="4094163"/>
              <a:ext cx="341313" cy="352425"/>
            </a:xfrm>
            <a:custGeom>
              <a:avLst/>
              <a:gdLst>
                <a:gd name="T0" fmla="*/ 130 w 141"/>
                <a:gd name="T1" fmla="*/ 0 h 145"/>
                <a:gd name="T2" fmla="*/ 84 w 141"/>
                <a:gd name="T3" fmla="*/ 0 h 145"/>
                <a:gd name="T4" fmla="*/ 84 w 141"/>
                <a:gd name="T5" fmla="*/ 13 h 145"/>
                <a:gd name="T6" fmla="*/ 100 w 141"/>
                <a:gd name="T7" fmla="*/ 39 h 145"/>
                <a:gd name="T8" fmla="*/ 70 w 141"/>
                <a:gd name="T9" fmla="*/ 68 h 145"/>
                <a:gd name="T10" fmla="*/ 41 w 141"/>
                <a:gd name="T11" fmla="*/ 39 h 145"/>
                <a:gd name="T12" fmla="*/ 57 w 141"/>
                <a:gd name="T13" fmla="*/ 13 h 145"/>
                <a:gd name="T14" fmla="*/ 57 w 141"/>
                <a:gd name="T15" fmla="*/ 0 h 145"/>
                <a:gd name="T16" fmla="*/ 10 w 141"/>
                <a:gd name="T17" fmla="*/ 0 h 145"/>
                <a:gd name="T18" fmla="*/ 0 w 141"/>
                <a:gd name="T19" fmla="*/ 11 h 145"/>
                <a:gd name="T20" fmla="*/ 0 w 141"/>
                <a:gd name="T21" fmla="*/ 135 h 145"/>
                <a:gd name="T22" fmla="*/ 10 w 141"/>
                <a:gd name="T23" fmla="*/ 145 h 145"/>
                <a:gd name="T24" fmla="*/ 130 w 141"/>
                <a:gd name="T25" fmla="*/ 145 h 145"/>
                <a:gd name="T26" fmla="*/ 141 w 141"/>
                <a:gd name="T27" fmla="*/ 135 h 145"/>
                <a:gd name="T28" fmla="*/ 141 w 141"/>
                <a:gd name="T29" fmla="*/ 11 h 145"/>
                <a:gd name="T30" fmla="*/ 130 w 141"/>
                <a:gd name="T3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45">
                  <a:moveTo>
                    <a:pt x="130" y="0"/>
                  </a:moveTo>
                  <a:cubicBezTo>
                    <a:pt x="84" y="0"/>
                    <a:pt x="84" y="0"/>
                    <a:pt x="84" y="0"/>
                  </a:cubicBezTo>
                  <a:cubicBezTo>
                    <a:pt x="84" y="13"/>
                    <a:pt x="84" y="13"/>
                    <a:pt x="84" y="13"/>
                  </a:cubicBezTo>
                  <a:cubicBezTo>
                    <a:pt x="94" y="18"/>
                    <a:pt x="100" y="28"/>
                    <a:pt x="100" y="39"/>
                  </a:cubicBezTo>
                  <a:cubicBezTo>
                    <a:pt x="100" y="55"/>
                    <a:pt x="87" y="68"/>
                    <a:pt x="70" y="68"/>
                  </a:cubicBezTo>
                  <a:cubicBezTo>
                    <a:pt x="54" y="68"/>
                    <a:pt x="41" y="55"/>
                    <a:pt x="41" y="39"/>
                  </a:cubicBezTo>
                  <a:cubicBezTo>
                    <a:pt x="41" y="28"/>
                    <a:pt x="47" y="18"/>
                    <a:pt x="57" y="13"/>
                  </a:cubicBezTo>
                  <a:cubicBezTo>
                    <a:pt x="57" y="0"/>
                    <a:pt x="57" y="0"/>
                    <a:pt x="57" y="0"/>
                  </a:cubicBezTo>
                  <a:cubicBezTo>
                    <a:pt x="10" y="0"/>
                    <a:pt x="10" y="0"/>
                    <a:pt x="10" y="0"/>
                  </a:cubicBezTo>
                  <a:cubicBezTo>
                    <a:pt x="5" y="0"/>
                    <a:pt x="0" y="5"/>
                    <a:pt x="0" y="11"/>
                  </a:cubicBezTo>
                  <a:cubicBezTo>
                    <a:pt x="0" y="135"/>
                    <a:pt x="0" y="135"/>
                    <a:pt x="0" y="135"/>
                  </a:cubicBezTo>
                  <a:cubicBezTo>
                    <a:pt x="0" y="140"/>
                    <a:pt x="5" y="145"/>
                    <a:pt x="10" y="145"/>
                  </a:cubicBezTo>
                  <a:cubicBezTo>
                    <a:pt x="130" y="145"/>
                    <a:pt x="130" y="145"/>
                    <a:pt x="130" y="145"/>
                  </a:cubicBezTo>
                  <a:cubicBezTo>
                    <a:pt x="136" y="145"/>
                    <a:pt x="141" y="140"/>
                    <a:pt x="141" y="135"/>
                  </a:cubicBezTo>
                  <a:cubicBezTo>
                    <a:pt x="141" y="11"/>
                    <a:pt x="141" y="11"/>
                    <a:pt x="141" y="11"/>
                  </a:cubicBezTo>
                  <a:cubicBezTo>
                    <a:pt x="141" y="5"/>
                    <a:pt x="136" y="0"/>
                    <a:pt x="130"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69" name="Freeform 99"/>
            <p:cNvSpPr>
              <a:spLocks/>
            </p:cNvSpPr>
            <p:nvPr/>
          </p:nvSpPr>
          <p:spPr bwMode="auto">
            <a:xfrm>
              <a:off x="3702050" y="4176713"/>
              <a:ext cx="20638" cy="73025"/>
            </a:xfrm>
            <a:custGeom>
              <a:avLst/>
              <a:gdLst>
                <a:gd name="T0" fmla="*/ 3 w 9"/>
                <a:gd name="T1" fmla="*/ 10 h 30"/>
                <a:gd name="T2" fmla="*/ 3 w 9"/>
                <a:gd name="T3" fmla="*/ 30 h 30"/>
                <a:gd name="T4" fmla="*/ 6 w 9"/>
                <a:gd name="T5" fmla="*/ 30 h 30"/>
                <a:gd name="T6" fmla="*/ 6 w 9"/>
                <a:gd name="T7" fmla="*/ 10 h 30"/>
                <a:gd name="T8" fmla="*/ 9 w 9"/>
                <a:gd name="T9" fmla="*/ 5 h 30"/>
                <a:gd name="T10" fmla="*/ 4 w 9"/>
                <a:gd name="T11" fmla="*/ 0 h 30"/>
                <a:gd name="T12" fmla="*/ 0 w 9"/>
                <a:gd name="T13" fmla="*/ 5 h 30"/>
                <a:gd name="T14" fmla="*/ 3 w 9"/>
                <a:gd name="T15" fmla="*/ 1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3" y="10"/>
                  </a:moveTo>
                  <a:cubicBezTo>
                    <a:pt x="3" y="30"/>
                    <a:pt x="3" y="30"/>
                    <a:pt x="3" y="30"/>
                  </a:cubicBezTo>
                  <a:cubicBezTo>
                    <a:pt x="6" y="30"/>
                    <a:pt x="6" y="30"/>
                    <a:pt x="6" y="30"/>
                  </a:cubicBezTo>
                  <a:cubicBezTo>
                    <a:pt x="6" y="10"/>
                    <a:pt x="6" y="10"/>
                    <a:pt x="6" y="10"/>
                  </a:cubicBezTo>
                  <a:cubicBezTo>
                    <a:pt x="8" y="9"/>
                    <a:pt x="9" y="7"/>
                    <a:pt x="9" y="5"/>
                  </a:cubicBezTo>
                  <a:cubicBezTo>
                    <a:pt x="9" y="2"/>
                    <a:pt x="7" y="0"/>
                    <a:pt x="4" y="0"/>
                  </a:cubicBezTo>
                  <a:cubicBezTo>
                    <a:pt x="2" y="0"/>
                    <a:pt x="0" y="2"/>
                    <a:pt x="0" y="5"/>
                  </a:cubicBezTo>
                  <a:cubicBezTo>
                    <a:pt x="0" y="7"/>
                    <a:pt x="1" y="9"/>
                    <a:pt x="3" y="1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0" name="Freeform 100"/>
            <p:cNvSpPr>
              <a:spLocks/>
            </p:cNvSpPr>
            <p:nvPr/>
          </p:nvSpPr>
          <p:spPr bwMode="auto">
            <a:xfrm>
              <a:off x="3754438" y="4189413"/>
              <a:ext cx="22225" cy="4762"/>
            </a:xfrm>
            <a:custGeom>
              <a:avLst/>
              <a:gdLst>
                <a:gd name="T0" fmla="*/ 0 w 9"/>
                <a:gd name="T1" fmla="*/ 1 h 2"/>
                <a:gd name="T2" fmla="*/ 1 w 9"/>
                <a:gd name="T3" fmla="*/ 2 h 2"/>
                <a:gd name="T4" fmla="*/ 8 w 9"/>
                <a:gd name="T5" fmla="*/ 2 h 2"/>
                <a:gd name="T6" fmla="*/ 9 w 9"/>
                <a:gd name="T7" fmla="*/ 1 h 2"/>
                <a:gd name="T8" fmla="*/ 8 w 9"/>
                <a:gd name="T9" fmla="*/ 0 h 2"/>
                <a:gd name="T10" fmla="*/ 1 w 9"/>
                <a:gd name="T11" fmla="*/ 0 h 2"/>
                <a:gd name="T12" fmla="*/ 0 w 9"/>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1"/>
                  </a:moveTo>
                  <a:cubicBezTo>
                    <a:pt x="0" y="1"/>
                    <a:pt x="1" y="2"/>
                    <a:pt x="1" y="2"/>
                  </a:cubicBezTo>
                  <a:cubicBezTo>
                    <a:pt x="8" y="2"/>
                    <a:pt x="8" y="2"/>
                    <a:pt x="8" y="2"/>
                  </a:cubicBezTo>
                  <a:cubicBezTo>
                    <a:pt x="8" y="2"/>
                    <a:pt x="9" y="1"/>
                    <a:pt x="9" y="1"/>
                  </a:cubicBezTo>
                  <a:cubicBezTo>
                    <a:pt x="9" y="0"/>
                    <a:pt x="8" y="0"/>
                    <a:pt x="8" y="0"/>
                  </a:cubicBezTo>
                  <a:cubicBezTo>
                    <a:pt x="1" y="0"/>
                    <a:pt x="1" y="0"/>
                    <a:pt x="1" y="0"/>
                  </a:cubicBezTo>
                  <a:cubicBezTo>
                    <a:pt x="1" y="0"/>
                    <a:pt x="0" y="0"/>
                    <a:pt x="0" y="1"/>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1" name="Freeform 101"/>
            <p:cNvSpPr>
              <a:spLocks/>
            </p:cNvSpPr>
            <p:nvPr/>
          </p:nvSpPr>
          <p:spPr bwMode="auto">
            <a:xfrm>
              <a:off x="3648075" y="4189413"/>
              <a:ext cx="22225" cy="4762"/>
            </a:xfrm>
            <a:custGeom>
              <a:avLst/>
              <a:gdLst>
                <a:gd name="T0" fmla="*/ 9 w 9"/>
                <a:gd name="T1" fmla="*/ 1 h 2"/>
                <a:gd name="T2" fmla="*/ 8 w 9"/>
                <a:gd name="T3" fmla="*/ 0 h 2"/>
                <a:gd name="T4" fmla="*/ 1 w 9"/>
                <a:gd name="T5" fmla="*/ 0 h 2"/>
                <a:gd name="T6" fmla="*/ 0 w 9"/>
                <a:gd name="T7" fmla="*/ 1 h 2"/>
                <a:gd name="T8" fmla="*/ 1 w 9"/>
                <a:gd name="T9" fmla="*/ 2 h 2"/>
                <a:gd name="T10" fmla="*/ 8 w 9"/>
                <a:gd name="T11" fmla="*/ 2 h 2"/>
                <a:gd name="T12" fmla="*/ 9 w 9"/>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9" y="1"/>
                  </a:moveTo>
                  <a:cubicBezTo>
                    <a:pt x="9" y="0"/>
                    <a:pt x="8" y="0"/>
                    <a:pt x="8" y="0"/>
                  </a:cubicBezTo>
                  <a:cubicBezTo>
                    <a:pt x="1" y="0"/>
                    <a:pt x="1" y="0"/>
                    <a:pt x="1" y="0"/>
                  </a:cubicBezTo>
                  <a:cubicBezTo>
                    <a:pt x="1" y="0"/>
                    <a:pt x="0" y="0"/>
                    <a:pt x="0" y="1"/>
                  </a:cubicBezTo>
                  <a:cubicBezTo>
                    <a:pt x="0" y="1"/>
                    <a:pt x="1" y="2"/>
                    <a:pt x="1" y="2"/>
                  </a:cubicBezTo>
                  <a:cubicBezTo>
                    <a:pt x="8" y="2"/>
                    <a:pt x="8" y="2"/>
                    <a:pt x="8" y="2"/>
                  </a:cubicBezTo>
                  <a:cubicBezTo>
                    <a:pt x="8" y="2"/>
                    <a:pt x="9" y="1"/>
                    <a:pt x="9" y="1"/>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2" name="Freeform 102"/>
            <p:cNvSpPr>
              <a:spLocks/>
            </p:cNvSpPr>
            <p:nvPr/>
          </p:nvSpPr>
          <p:spPr bwMode="auto">
            <a:xfrm>
              <a:off x="3711575" y="4125913"/>
              <a:ext cx="1588" cy="19050"/>
            </a:xfrm>
            <a:custGeom>
              <a:avLst/>
              <a:gdLst>
                <a:gd name="T0" fmla="*/ 0 w 1"/>
                <a:gd name="T1" fmla="*/ 8 h 8"/>
                <a:gd name="T2" fmla="*/ 1 w 1"/>
                <a:gd name="T3" fmla="*/ 7 h 8"/>
                <a:gd name="T4" fmla="*/ 1 w 1"/>
                <a:gd name="T5" fmla="*/ 1 h 8"/>
                <a:gd name="T6" fmla="*/ 0 w 1"/>
                <a:gd name="T7" fmla="*/ 0 h 8"/>
                <a:gd name="T8" fmla="*/ 0 w 1"/>
                <a:gd name="T9" fmla="*/ 1 h 8"/>
                <a:gd name="T10" fmla="*/ 0 w 1"/>
                <a:gd name="T11" fmla="*/ 7 h 8"/>
                <a:gd name="T12" fmla="*/ 0 w 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 h="8">
                  <a:moveTo>
                    <a:pt x="0" y="8"/>
                  </a:moveTo>
                  <a:cubicBezTo>
                    <a:pt x="1" y="8"/>
                    <a:pt x="1" y="8"/>
                    <a:pt x="1" y="7"/>
                  </a:cubicBezTo>
                  <a:cubicBezTo>
                    <a:pt x="1" y="1"/>
                    <a:pt x="1" y="1"/>
                    <a:pt x="1" y="1"/>
                  </a:cubicBezTo>
                  <a:cubicBezTo>
                    <a:pt x="1" y="0"/>
                    <a:pt x="1" y="0"/>
                    <a:pt x="0" y="0"/>
                  </a:cubicBezTo>
                  <a:cubicBezTo>
                    <a:pt x="0" y="0"/>
                    <a:pt x="0" y="0"/>
                    <a:pt x="0" y="1"/>
                  </a:cubicBezTo>
                  <a:cubicBezTo>
                    <a:pt x="0" y="7"/>
                    <a:pt x="0" y="7"/>
                    <a:pt x="0" y="7"/>
                  </a:cubicBezTo>
                  <a:cubicBezTo>
                    <a:pt x="0" y="8"/>
                    <a:pt x="0" y="8"/>
                    <a:pt x="0" y="8"/>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3" name="Freeform 103"/>
            <p:cNvSpPr>
              <a:spLocks/>
            </p:cNvSpPr>
            <p:nvPr/>
          </p:nvSpPr>
          <p:spPr bwMode="auto">
            <a:xfrm>
              <a:off x="3743325" y="4143375"/>
              <a:ext cx="14288" cy="15875"/>
            </a:xfrm>
            <a:custGeom>
              <a:avLst/>
              <a:gdLst>
                <a:gd name="T0" fmla="*/ 1 w 6"/>
                <a:gd name="T1" fmla="*/ 7 h 7"/>
                <a:gd name="T2" fmla="*/ 1 w 6"/>
                <a:gd name="T3" fmla="*/ 6 h 7"/>
                <a:gd name="T4" fmla="*/ 6 w 6"/>
                <a:gd name="T5" fmla="*/ 2 h 7"/>
                <a:gd name="T6" fmla="*/ 6 w 6"/>
                <a:gd name="T7" fmla="*/ 0 h 7"/>
                <a:gd name="T8" fmla="*/ 5 w 6"/>
                <a:gd name="T9" fmla="*/ 0 h 7"/>
                <a:gd name="T10" fmla="*/ 0 w 6"/>
                <a:gd name="T11" fmla="*/ 5 h 7"/>
                <a:gd name="T12" fmla="*/ 0 w 6"/>
                <a:gd name="T13" fmla="*/ 6 h 7"/>
                <a:gd name="T14" fmla="*/ 1 w 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1" y="7"/>
                  </a:moveTo>
                  <a:cubicBezTo>
                    <a:pt x="1" y="7"/>
                    <a:pt x="1" y="7"/>
                    <a:pt x="1" y="6"/>
                  </a:cubicBezTo>
                  <a:cubicBezTo>
                    <a:pt x="6" y="2"/>
                    <a:pt x="6" y="2"/>
                    <a:pt x="6" y="2"/>
                  </a:cubicBezTo>
                  <a:cubicBezTo>
                    <a:pt x="6" y="1"/>
                    <a:pt x="6" y="1"/>
                    <a:pt x="6" y="0"/>
                  </a:cubicBezTo>
                  <a:cubicBezTo>
                    <a:pt x="6" y="0"/>
                    <a:pt x="5" y="0"/>
                    <a:pt x="5" y="0"/>
                  </a:cubicBezTo>
                  <a:cubicBezTo>
                    <a:pt x="0" y="5"/>
                    <a:pt x="0" y="5"/>
                    <a:pt x="0" y="5"/>
                  </a:cubicBezTo>
                  <a:cubicBezTo>
                    <a:pt x="0" y="6"/>
                    <a:pt x="0" y="6"/>
                    <a:pt x="0" y="6"/>
                  </a:cubicBezTo>
                  <a:cubicBezTo>
                    <a:pt x="0" y="7"/>
                    <a:pt x="1" y="7"/>
                    <a:pt x="1" y="7"/>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4" name="Freeform 104"/>
            <p:cNvSpPr>
              <a:spLocks/>
            </p:cNvSpPr>
            <p:nvPr/>
          </p:nvSpPr>
          <p:spPr bwMode="auto">
            <a:xfrm>
              <a:off x="3667125" y="4217988"/>
              <a:ext cx="15875" cy="17462"/>
            </a:xfrm>
            <a:custGeom>
              <a:avLst/>
              <a:gdLst>
                <a:gd name="T0" fmla="*/ 0 w 6"/>
                <a:gd name="T1" fmla="*/ 7 h 7"/>
                <a:gd name="T2" fmla="*/ 1 w 6"/>
                <a:gd name="T3" fmla="*/ 7 h 7"/>
                <a:gd name="T4" fmla="*/ 6 w 6"/>
                <a:gd name="T5" fmla="*/ 2 h 7"/>
                <a:gd name="T6" fmla="*/ 6 w 6"/>
                <a:gd name="T7" fmla="*/ 1 h 7"/>
                <a:gd name="T8" fmla="*/ 5 w 6"/>
                <a:gd name="T9" fmla="*/ 1 h 7"/>
                <a:gd name="T10" fmla="*/ 0 w 6"/>
                <a:gd name="T11" fmla="*/ 5 h 7"/>
                <a:gd name="T12" fmla="*/ 0 w 6"/>
                <a:gd name="T13" fmla="*/ 7 h 7"/>
                <a:gd name="T14" fmla="*/ 0 w 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7"/>
                  </a:moveTo>
                  <a:cubicBezTo>
                    <a:pt x="1" y="7"/>
                    <a:pt x="1" y="7"/>
                    <a:pt x="1" y="7"/>
                  </a:cubicBezTo>
                  <a:cubicBezTo>
                    <a:pt x="6" y="2"/>
                    <a:pt x="6" y="2"/>
                    <a:pt x="6" y="2"/>
                  </a:cubicBezTo>
                  <a:cubicBezTo>
                    <a:pt x="6" y="2"/>
                    <a:pt x="6" y="1"/>
                    <a:pt x="6" y="1"/>
                  </a:cubicBezTo>
                  <a:cubicBezTo>
                    <a:pt x="6" y="0"/>
                    <a:pt x="5" y="0"/>
                    <a:pt x="5" y="1"/>
                  </a:cubicBezTo>
                  <a:cubicBezTo>
                    <a:pt x="0" y="5"/>
                    <a:pt x="0" y="5"/>
                    <a:pt x="0" y="5"/>
                  </a:cubicBezTo>
                  <a:cubicBezTo>
                    <a:pt x="0" y="6"/>
                    <a:pt x="0" y="6"/>
                    <a:pt x="0" y="7"/>
                  </a:cubicBezTo>
                  <a:cubicBezTo>
                    <a:pt x="0" y="7"/>
                    <a:pt x="0" y="7"/>
                    <a:pt x="0" y="7"/>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5" name="Freeform 105"/>
            <p:cNvSpPr>
              <a:spLocks/>
            </p:cNvSpPr>
            <p:nvPr/>
          </p:nvSpPr>
          <p:spPr bwMode="auto">
            <a:xfrm>
              <a:off x="3743325" y="4217988"/>
              <a:ext cx="14288" cy="17462"/>
            </a:xfrm>
            <a:custGeom>
              <a:avLst/>
              <a:gdLst>
                <a:gd name="T0" fmla="*/ 5 w 6"/>
                <a:gd name="T1" fmla="*/ 7 h 7"/>
                <a:gd name="T2" fmla="*/ 5 w 6"/>
                <a:gd name="T3" fmla="*/ 7 h 7"/>
                <a:gd name="T4" fmla="*/ 6 w 6"/>
                <a:gd name="T5" fmla="*/ 7 h 7"/>
                <a:gd name="T6" fmla="*/ 6 w 6"/>
                <a:gd name="T7" fmla="*/ 5 h 7"/>
                <a:gd name="T8" fmla="*/ 1 w 6"/>
                <a:gd name="T9" fmla="*/ 1 h 7"/>
                <a:gd name="T10" fmla="*/ 0 w 6"/>
                <a:gd name="T11" fmla="*/ 1 h 7"/>
                <a:gd name="T12" fmla="*/ 0 w 6"/>
                <a:gd name="T13" fmla="*/ 2 h 7"/>
                <a:gd name="T14" fmla="*/ 5 w 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5" y="7"/>
                  </a:moveTo>
                  <a:cubicBezTo>
                    <a:pt x="5" y="7"/>
                    <a:pt x="5" y="7"/>
                    <a:pt x="5" y="7"/>
                  </a:cubicBezTo>
                  <a:cubicBezTo>
                    <a:pt x="6" y="7"/>
                    <a:pt x="6" y="7"/>
                    <a:pt x="6" y="7"/>
                  </a:cubicBezTo>
                  <a:cubicBezTo>
                    <a:pt x="6" y="6"/>
                    <a:pt x="6" y="6"/>
                    <a:pt x="6" y="5"/>
                  </a:cubicBezTo>
                  <a:cubicBezTo>
                    <a:pt x="1" y="1"/>
                    <a:pt x="1" y="1"/>
                    <a:pt x="1" y="1"/>
                  </a:cubicBezTo>
                  <a:cubicBezTo>
                    <a:pt x="1" y="0"/>
                    <a:pt x="0" y="0"/>
                    <a:pt x="0" y="1"/>
                  </a:cubicBezTo>
                  <a:cubicBezTo>
                    <a:pt x="0" y="1"/>
                    <a:pt x="0" y="2"/>
                    <a:pt x="0" y="2"/>
                  </a:cubicBezTo>
                  <a:lnTo>
                    <a:pt x="5" y="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6" name="Freeform 106"/>
            <p:cNvSpPr>
              <a:spLocks/>
            </p:cNvSpPr>
            <p:nvPr/>
          </p:nvSpPr>
          <p:spPr bwMode="auto">
            <a:xfrm>
              <a:off x="3667125" y="4143375"/>
              <a:ext cx="15875" cy="15875"/>
            </a:xfrm>
            <a:custGeom>
              <a:avLst/>
              <a:gdLst>
                <a:gd name="T0" fmla="*/ 0 w 6"/>
                <a:gd name="T1" fmla="*/ 0 h 7"/>
                <a:gd name="T2" fmla="*/ 0 w 6"/>
                <a:gd name="T3" fmla="*/ 2 h 7"/>
                <a:gd name="T4" fmla="*/ 5 w 6"/>
                <a:gd name="T5" fmla="*/ 6 h 7"/>
                <a:gd name="T6" fmla="*/ 5 w 6"/>
                <a:gd name="T7" fmla="*/ 7 h 7"/>
                <a:gd name="T8" fmla="*/ 6 w 6"/>
                <a:gd name="T9" fmla="*/ 6 h 7"/>
                <a:gd name="T10" fmla="*/ 6 w 6"/>
                <a:gd name="T11" fmla="*/ 5 h 7"/>
                <a:gd name="T12" fmla="*/ 1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cubicBezTo>
                    <a:pt x="0" y="1"/>
                    <a:pt x="0" y="1"/>
                    <a:pt x="0" y="2"/>
                  </a:cubicBezTo>
                  <a:cubicBezTo>
                    <a:pt x="5" y="6"/>
                    <a:pt x="5" y="6"/>
                    <a:pt x="5" y="6"/>
                  </a:cubicBezTo>
                  <a:cubicBezTo>
                    <a:pt x="5" y="7"/>
                    <a:pt x="5" y="7"/>
                    <a:pt x="5" y="7"/>
                  </a:cubicBezTo>
                  <a:cubicBezTo>
                    <a:pt x="5" y="7"/>
                    <a:pt x="6" y="7"/>
                    <a:pt x="6" y="6"/>
                  </a:cubicBezTo>
                  <a:cubicBezTo>
                    <a:pt x="6" y="6"/>
                    <a:pt x="6" y="6"/>
                    <a:pt x="6" y="5"/>
                  </a:cubicBezTo>
                  <a:cubicBezTo>
                    <a:pt x="1" y="0"/>
                    <a:pt x="1" y="0"/>
                    <a:pt x="1" y="0"/>
                  </a:cubicBezTo>
                  <a:cubicBezTo>
                    <a:pt x="1" y="0"/>
                    <a:pt x="0" y="0"/>
                    <a:pt x="0"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77" name="Group 276"/>
          <p:cNvGrpSpPr/>
          <p:nvPr/>
        </p:nvGrpSpPr>
        <p:grpSpPr>
          <a:xfrm>
            <a:off x="2941509" y="2088861"/>
            <a:ext cx="298346" cy="539769"/>
            <a:chOff x="3632200" y="2433638"/>
            <a:chExt cx="241300" cy="436562"/>
          </a:xfrm>
          <a:solidFill>
            <a:srgbClr val="0078D7"/>
          </a:solidFill>
        </p:grpSpPr>
        <p:sp>
          <p:nvSpPr>
            <p:cNvPr id="278" name="Freeform 153"/>
            <p:cNvSpPr>
              <a:spLocks noEditPoints="1"/>
            </p:cNvSpPr>
            <p:nvPr/>
          </p:nvSpPr>
          <p:spPr bwMode="auto">
            <a:xfrm>
              <a:off x="3632200" y="2433638"/>
              <a:ext cx="241300" cy="153987"/>
            </a:xfrm>
            <a:custGeom>
              <a:avLst/>
              <a:gdLst>
                <a:gd name="T0" fmla="*/ 93 w 100"/>
                <a:gd name="T1" fmla="*/ 0 h 64"/>
                <a:gd name="T2" fmla="*/ 4 w 100"/>
                <a:gd name="T3" fmla="*/ 0 h 64"/>
                <a:gd name="T4" fmla="*/ 0 w 100"/>
                <a:gd name="T5" fmla="*/ 5 h 64"/>
                <a:gd name="T6" fmla="*/ 0 w 100"/>
                <a:gd name="T7" fmla="*/ 64 h 64"/>
                <a:gd name="T8" fmla="*/ 100 w 100"/>
                <a:gd name="T9" fmla="*/ 64 h 64"/>
                <a:gd name="T10" fmla="*/ 100 w 100"/>
                <a:gd name="T11" fmla="*/ 5 h 64"/>
                <a:gd name="T12" fmla="*/ 93 w 100"/>
                <a:gd name="T13" fmla="*/ 0 h 64"/>
                <a:gd name="T14" fmla="*/ 20 w 100"/>
                <a:gd name="T15" fmla="*/ 45 h 64"/>
                <a:gd name="T16" fmla="*/ 16 w 100"/>
                <a:gd name="T17" fmla="*/ 50 h 64"/>
                <a:gd name="T18" fmla="*/ 12 w 100"/>
                <a:gd name="T19" fmla="*/ 45 h 64"/>
                <a:gd name="T20" fmla="*/ 12 w 100"/>
                <a:gd name="T21" fmla="*/ 27 h 64"/>
                <a:gd name="T22" fmla="*/ 16 w 100"/>
                <a:gd name="T23" fmla="*/ 23 h 64"/>
                <a:gd name="T24" fmla="*/ 20 w 100"/>
                <a:gd name="T25" fmla="*/ 27 h 64"/>
                <a:gd name="T26" fmla="*/ 20 w 100"/>
                <a:gd name="T27"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64">
                  <a:moveTo>
                    <a:pt x="93" y="0"/>
                  </a:moveTo>
                  <a:cubicBezTo>
                    <a:pt x="4" y="0"/>
                    <a:pt x="4" y="0"/>
                    <a:pt x="4" y="0"/>
                  </a:cubicBezTo>
                  <a:cubicBezTo>
                    <a:pt x="1" y="0"/>
                    <a:pt x="0" y="2"/>
                    <a:pt x="0" y="5"/>
                  </a:cubicBezTo>
                  <a:cubicBezTo>
                    <a:pt x="0" y="64"/>
                    <a:pt x="0" y="64"/>
                    <a:pt x="0" y="64"/>
                  </a:cubicBezTo>
                  <a:cubicBezTo>
                    <a:pt x="100" y="64"/>
                    <a:pt x="100" y="64"/>
                    <a:pt x="100" y="64"/>
                  </a:cubicBezTo>
                  <a:cubicBezTo>
                    <a:pt x="100" y="5"/>
                    <a:pt x="100" y="5"/>
                    <a:pt x="100" y="5"/>
                  </a:cubicBezTo>
                  <a:cubicBezTo>
                    <a:pt x="100" y="2"/>
                    <a:pt x="96" y="0"/>
                    <a:pt x="93" y="0"/>
                  </a:cubicBezTo>
                  <a:close/>
                  <a:moveTo>
                    <a:pt x="20" y="45"/>
                  </a:moveTo>
                  <a:cubicBezTo>
                    <a:pt x="20" y="48"/>
                    <a:pt x="18" y="50"/>
                    <a:pt x="16" y="50"/>
                  </a:cubicBezTo>
                  <a:cubicBezTo>
                    <a:pt x="14" y="50"/>
                    <a:pt x="12" y="48"/>
                    <a:pt x="12" y="45"/>
                  </a:cubicBezTo>
                  <a:cubicBezTo>
                    <a:pt x="12" y="27"/>
                    <a:pt x="12" y="27"/>
                    <a:pt x="12" y="27"/>
                  </a:cubicBezTo>
                  <a:cubicBezTo>
                    <a:pt x="12" y="25"/>
                    <a:pt x="14" y="23"/>
                    <a:pt x="16" y="23"/>
                  </a:cubicBezTo>
                  <a:cubicBezTo>
                    <a:pt x="18" y="23"/>
                    <a:pt x="20" y="25"/>
                    <a:pt x="20" y="27"/>
                  </a:cubicBezTo>
                  <a:lnTo>
                    <a:pt x="20" y="45"/>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79" name="Freeform 154"/>
            <p:cNvSpPr>
              <a:spLocks noEditPoints="1"/>
            </p:cNvSpPr>
            <p:nvPr/>
          </p:nvSpPr>
          <p:spPr bwMode="auto">
            <a:xfrm>
              <a:off x="3632200" y="2617788"/>
              <a:ext cx="241300" cy="252412"/>
            </a:xfrm>
            <a:custGeom>
              <a:avLst/>
              <a:gdLst>
                <a:gd name="T0" fmla="*/ 0 w 100"/>
                <a:gd name="T1" fmla="*/ 0 h 104"/>
                <a:gd name="T2" fmla="*/ 0 w 100"/>
                <a:gd name="T3" fmla="*/ 97 h 104"/>
                <a:gd name="T4" fmla="*/ 4 w 100"/>
                <a:gd name="T5" fmla="*/ 104 h 104"/>
                <a:gd name="T6" fmla="*/ 93 w 100"/>
                <a:gd name="T7" fmla="*/ 104 h 104"/>
                <a:gd name="T8" fmla="*/ 100 w 100"/>
                <a:gd name="T9" fmla="*/ 97 h 104"/>
                <a:gd name="T10" fmla="*/ 100 w 100"/>
                <a:gd name="T11" fmla="*/ 0 h 104"/>
                <a:gd name="T12" fmla="*/ 0 w 100"/>
                <a:gd name="T13" fmla="*/ 0 h 104"/>
                <a:gd name="T14" fmla="*/ 20 w 100"/>
                <a:gd name="T15" fmla="*/ 61 h 104"/>
                <a:gd name="T16" fmla="*/ 16 w 100"/>
                <a:gd name="T17" fmla="*/ 65 h 104"/>
                <a:gd name="T18" fmla="*/ 12 w 100"/>
                <a:gd name="T19" fmla="*/ 61 h 104"/>
                <a:gd name="T20" fmla="*/ 12 w 100"/>
                <a:gd name="T21" fmla="*/ 15 h 104"/>
                <a:gd name="T22" fmla="*/ 16 w 100"/>
                <a:gd name="T23" fmla="*/ 11 h 104"/>
                <a:gd name="T24" fmla="*/ 20 w 100"/>
                <a:gd name="T25" fmla="*/ 15 h 104"/>
                <a:gd name="T26" fmla="*/ 20 w 100"/>
                <a:gd name="T27" fmla="*/ 6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04">
                  <a:moveTo>
                    <a:pt x="0" y="0"/>
                  </a:moveTo>
                  <a:cubicBezTo>
                    <a:pt x="0" y="97"/>
                    <a:pt x="0" y="97"/>
                    <a:pt x="0" y="97"/>
                  </a:cubicBezTo>
                  <a:cubicBezTo>
                    <a:pt x="0" y="100"/>
                    <a:pt x="1" y="104"/>
                    <a:pt x="4" y="104"/>
                  </a:cubicBezTo>
                  <a:cubicBezTo>
                    <a:pt x="93" y="104"/>
                    <a:pt x="93" y="104"/>
                    <a:pt x="93" y="104"/>
                  </a:cubicBezTo>
                  <a:cubicBezTo>
                    <a:pt x="96" y="104"/>
                    <a:pt x="100" y="100"/>
                    <a:pt x="100" y="97"/>
                  </a:cubicBezTo>
                  <a:cubicBezTo>
                    <a:pt x="100" y="0"/>
                    <a:pt x="100" y="0"/>
                    <a:pt x="100" y="0"/>
                  </a:cubicBezTo>
                  <a:lnTo>
                    <a:pt x="0" y="0"/>
                  </a:lnTo>
                  <a:close/>
                  <a:moveTo>
                    <a:pt x="20" y="61"/>
                  </a:moveTo>
                  <a:cubicBezTo>
                    <a:pt x="20" y="63"/>
                    <a:pt x="18" y="65"/>
                    <a:pt x="16" y="65"/>
                  </a:cubicBezTo>
                  <a:cubicBezTo>
                    <a:pt x="14" y="65"/>
                    <a:pt x="12" y="63"/>
                    <a:pt x="12" y="61"/>
                  </a:cubicBezTo>
                  <a:cubicBezTo>
                    <a:pt x="12" y="15"/>
                    <a:pt x="12" y="15"/>
                    <a:pt x="12" y="15"/>
                  </a:cubicBezTo>
                  <a:cubicBezTo>
                    <a:pt x="12" y="13"/>
                    <a:pt x="14" y="11"/>
                    <a:pt x="16" y="11"/>
                  </a:cubicBezTo>
                  <a:cubicBezTo>
                    <a:pt x="18" y="11"/>
                    <a:pt x="20" y="13"/>
                    <a:pt x="20" y="15"/>
                  </a:cubicBezTo>
                  <a:lnTo>
                    <a:pt x="20" y="61"/>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80" name="TextBox 279"/>
          <p:cNvSpPr txBox="1"/>
          <p:nvPr/>
        </p:nvSpPr>
        <p:spPr>
          <a:xfrm>
            <a:off x="9784758" y="4966076"/>
            <a:ext cx="763217"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Television</a:t>
            </a:r>
          </a:p>
        </p:txBody>
      </p:sp>
      <p:sp>
        <p:nvSpPr>
          <p:cNvPr id="281" name="TextBox 280"/>
          <p:cNvSpPr txBox="1"/>
          <p:nvPr/>
        </p:nvSpPr>
        <p:spPr>
          <a:xfrm>
            <a:off x="9784758"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Microwave</a:t>
            </a:r>
          </a:p>
        </p:txBody>
      </p:sp>
      <p:grpSp>
        <p:nvGrpSpPr>
          <p:cNvPr id="282" name="Group 281"/>
          <p:cNvGrpSpPr/>
          <p:nvPr/>
        </p:nvGrpSpPr>
        <p:grpSpPr>
          <a:xfrm>
            <a:off x="9920036" y="4268220"/>
            <a:ext cx="492662" cy="539769"/>
            <a:chOff x="9374188" y="4051300"/>
            <a:chExt cx="398463" cy="436563"/>
          </a:xfrm>
          <a:solidFill>
            <a:schemeClr val="tx1"/>
          </a:solidFill>
        </p:grpSpPr>
        <p:sp>
          <p:nvSpPr>
            <p:cNvPr id="283" name="Freeform 129"/>
            <p:cNvSpPr>
              <a:spLocks noEditPoints="1"/>
            </p:cNvSpPr>
            <p:nvPr/>
          </p:nvSpPr>
          <p:spPr bwMode="auto">
            <a:xfrm>
              <a:off x="9374188" y="4217988"/>
              <a:ext cx="398463" cy="269875"/>
            </a:xfrm>
            <a:custGeom>
              <a:avLst/>
              <a:gdLst>
                <a:gd name="T0" fmla="*/ 158 w 165"/>
                <a:gd name="T1" fmla="*/ 0 h 111"/>
                <a:gd name="T2" fmla="*/ 7 w 165"/>
                <a:gd name="T3" fmla="*/ 0 h 111"/>
                <a:gd name="T4" fmla="*/ 0 w 165"/>
                <a:gd name="T5" fmla="*/ 7 h 111"/>
                <a:gd name="T6" fmla="*/ 0 w 165"/>
                <a:gd name="T7" fmla="*/ 104 h 111"/>
                <a:gd name="T8" fmla="*/ 7 w 165"/>
                <a:gd name="T9" fmla="*/ 111 h 111"/>
                <a:gd name="T10" fmla="*/ 158 w 165"/>
                <a:gd name="T11" fmla="*/ 111 h 111"/>
                <a:gd name="T12" fmla="*/ 165 w 165"/>
                <a:gd name="T13" fmla="*/ 104 h 111"/>
                <a:gd name="T14" fmla="*/ 165 w 165"/>
                <a:gd name="T15" fmla="*/ 7 h 111"/>
                <a:gd name="T16" fmla="*/ 158 w 165"/>
                <a:gd name="T17" fmla="*/ 0 h 111"/>
                <a:gd name="T18" fmla="*/ 120 w 165"/>
                <a:gd name="T19" fmla="*/ 93 h 111"/>
                <a:gd name="T20" fmla="*/ 73 w 165"/>
                <a:gd name="T21" fmla="*/ 96 h 111"/>
                <a:gd name="T22" fmla="*/ 18 w 165"/>
                <a:gd name="T23" fmla="*/ 93 h 111"/>
                <a:gd name="T24" fmla="*/ 14 w 165"/>
                <a:gd name="T25" fmla="*/ 56 h 111"/>
                <a:gd name="T26" fmla="*/ 18 w 165"/>
                <a:gd name="T27" fmla="*/ 17 h 111"/>
                <a:gd name="T28" fmla="*/ 73 w 165"/>
                <a:gd name="T29" fmla="*/ 14 h 111"/>
                <a:gd name="T30" fmla="*/ 120 w 165"/>
                <a:gd name="T31" fmla="*/ 17 h 111"/>
                <a:gd name="T32" fmla="*/ 124 w 165"/>
                <a:gd name="T33" fmla="*/ 55 h 111"/>
                <a:gd name="T34" fmla="*/ 120 w 165"/>
                <a:gd name="T35" fmla="*/ 93 h 111"/>
                <a:gd name="T36" fmla="*/ 154 w 165"/>
                <a:gd name="T37" fmla="*/ 91 h 111"/>
                <a:gd name="T38" fmla="*/ 152 w 165"/>
                <a:gd name="T39" fmla="*/ 94 h 111"/>
                <a:gd name="T40" fmla="*/ 140 w 165"/>
                <a:gd name="T41" fmla="*/ 94 h 111"/>
                <a:gd name="T42" fmla="*/ 137 w 165"/>
                <a:gd name="T43" fmla="*/ 91 h 111"/>
                <a:gd name="T44" fmla="*/ 137 w 165"/>
                <a:gd name="T45" fmla="*/ 20 h 111"/>
                <a:gd name="T46" fmla="*/ 140 w 165"/>
                <a:gd name="T47" fmla="*/ 17 h 111"/>
                <a:gd name="T48" fmla="*/ 152 w 165"/>
                <a:gd name="T49" fmla="*/ 17 h 111"/>
                <a:gd name="T50" fmla="*/ 154 w 165"/>
                <a:gd name="T51" fmla="*/ 20 h 111"/>
                <a:gd name="T52" fmla="*/ 154 w 165"/>
                <a:gd name="T53" fmla="*/ 9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 h="111">
                  <a:moveTo>
                    <a:pt x="158" y="0"/>
                  </a:moveTo>
                  <a:cubicBezTo>
                    <a:pt x="7" y="0"/>
                    <a:pt x="7" y="0"/>
                    <a:pt x="7" y="0"/>
                  </a:cubicBezTo>
                  <a:cubicBezTo>
                    <a:pt x="3" y="0"/>
                    <a:pt x="0" y="3"/>
                    <a:pt x="0" y="7"/>
                  </a:cubicBezTo>
                  <a:cubicBezTo>
                    <a:pt x="0" y="104"/>
                    <a:pt x="0" y="104"/>
                    <a:pt x="0" y="104"/>
                  </a:cubicBezTo>
                  <a:cubicBezTo>
                    <a:pt x="0" y="108"/>
                    <a:pt x="3" y="111"/>
                    <a:pt x="7" y="111"/>
                  </a:cubicBezTo>
                  <a:cubicBezTo>
                    <a:pt x="158" y="111"/>
                    <a:pt x="158" y="111"/>
                    <a:pt x="158" y="111"/>
                  </a:cubicBezTo>
                  <a:cubicBezTo>
                    <a:pt x="162" y="111"/>
                    <a:pt x="165" y="108"/>
                    <a:pt x="165" y="104"/>
                  </a:cubicBezTo>
                  <a:cubicBezTo>
                    <a:pt x="165" y="7"/>
                    <a:pt x="165" y="7"/>
                    <a:pt x="165" y="7"/>
                  </a:cubicBezTo>
                  <a:cubicBezTo>
                    <a:pt x="165" y="3"/>
                    <a:pt x="162" y="0"/>
                    <a:pt x="158" y="0"/>
                  </a:cubicBezTo>
                  <a:close/>
                  <a:moveTo>
                    <a:pt x="120" y="93"/>
                  </a:moveTo>
                  <a:cubicBezTo>
                    <a:pt x="118" y="95"/>
                    <a:pt x="97" y="96"/>
                    <a:pt x="73" y="96"/>
                  </a:cubicBezTo>
                  <a:cubicBezTo>
                    <a:pt x="46" y="96"/>
                    <a:pt x="20" y="95"/>
                    <a:pt x="18" y="93"/>
                  </a:cubicBezTo>
                  <a:cubicBezTo>
                    <a:pt x="16" y="91"/>
                    <a:pt x="14" y="74"/>
                    <a:pt x="14" y="56"/>
                  </a:cubicBezTo>
                  <a:cubicBezTo>
                    <a:pt x="14" y="36"/>
                    <a:pt x="15" y="20"/>
                    <a:pt x="18" y="17"/>
                  </a:cubicBezTo>
                  <a:cubicBezTo>
                    <a:pt x="20" y="15"/>
                    <a:pt x="47" y="14"/>
                    <a:pt x="73" y="14"/>
                  </a:cubicBezTo>
                  <a:cubicBezTo>
                    <a:pt x="99" y="14"/>
                    <a:pt x="119" y="16"/>
                    <a:pt x="120" y="17"/>
                  </a:cubicBezTo>
                  <a:cubicBezTo>
                    <a:pt x="122" y="19"/>
                    <a:pt x="124" y="36"/>
                    <a:pt x="124" y="55"/>
                  </a:cubicBezTo>
                  <a:cubicBezTo>
                    <a:pt x="124" y="74"/>
                    <a:pt x="123" y="91"/>
                    <a:pt x="120" y="93"/>
                  </a:cubicBezTo>
                  <a:close/>
                  <a:moveTo>
                    <a:pt x="154" y="91"/>
                  </a:moveTo>
                  <a:cubicBezTo>
                    <a:pt x="154" y="92"/>
                    <a:pt x="153" y="94"/>
                    <a:pt x="152" y="94"/>
                  </a:cubicBezTo>
                  <a:cubicBezTo>
                    <a:pt x="140" y="94"/>
                    <a:pt x="140" y="94"/>
                    <a:pt x="140" y="94"/>
                  </a:cubicBezTo>
                  <a:cubicBezTo>
                    <a:pt x="139" y="94"/>
                    <a:pt x="137" y="92"/>
                    <a:pt x="137" y="91"/>
                  </a:cubicBezTo>
                  <a:cubicBezTo>
                    <a:pt x="137" y="20"/>
                    <a:pt x="137" y="20"/>
                    <a:pt x="137" y="20"/>
                  </a:cubicBezTo>
                  <a:cubicBezTo>
                    <a:pt x="137" y="19"/>
                    <a:pt x="139" y="17"/>
                    <a:pt x="140" y="17"/>
                  </a:cubicBezTo>
                  <a:cubicBezTo>
                    <a:pt x="152" y="17"/>
                    <a:pt x="152" y="17"/>
                    <a:pt x="152" y="17"/>
                  </a:cubicBezTo>
                  <a:cubicBezTo>
                    <a:pt x="153" y="17"/>
                    <a:pt x="154" y="19"/>
                    <a:pt x="154" y="20"/>
                  </a:cubicBezTo>
                  <a:lnTo>
                    <a:pt x="154" y="91"/>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4" name="Oval 130"/>
            <p:cNvSpPr>
              <a:spLocks noChangeArrowheads="1"/>
            </p:cNvSpPr>
            <p:nvPr/>
          </p:nvSpPr>
          <p:spPr bwMode="auto">
            <a:xfrm>
              <a:off x="9720263" y="4271963"/>
              <a:ext cx="14288" cy="15875"/>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5" name="Oval 131"/>
            <p:cNvSpPr>
              <a:spLocks noChangeArrowheads="1"/>
            </p:cNvSpPr>
            <p:nvPr/>
          </p:nvSpPr>
          <p:spPr bwMode="auto">
            <a:xfrm>
              <a:off x="9720263" y="4292600"/>
              <a:ext cx="14288" cy="1746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6" name="Oval 132"/>
            <p:cNvSpPr>
              <a:spLocks noChangeArrowheads="1"/>
            </p:cNvSpPr>
            <p:nvPr/>
          </p:nvSpPr>
          <p:spPr bwMode="auto">
            <a:xfrm>
              <a:off x="9720263" y="4318000"/>
              <a:ext cx="14288" cy="15875"/>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7" name="Oval 133"/>
            <p:cNvSpPr>
              <a:spLocks noChangeArrowheads="1"/>
            </p:cNvSpPr>
            <p:nvPr/>
          </p:nvSpPr>
          <p:spPr bwMode="auto">
            <a:xfrm>
              <a:off x="9712325" y="4356100"/>
              <a:ext cx="30163" cy="30162"/>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8" name="Oval 134"/>
            <p:cNvSpPr>
              <a:spLocks noChangeArrowheads="1"/>
            </p:cNvSpPr>
            <p:nvPr/>
          </p:nvSpPr>
          <p:spPr bwMode="auto">
            <a:xfrm>
              <a:off x="9712325" y="4405313"/>
              <a:ext cx="30163" cy="28575"/>
            </a:xfrm>
            <a:prstGeom prst="ellipse">
              <a:avLst/>
            </a:pr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89" name="Freeform 135"/>
            <p:cNvSpPr>
              <a:spLocks/>
            </p:cNvSpPr>
            <p:nvPr/>
          </p:nvSpPr>
          <p:spPr bwMode="auto">
            <a:xfrm>
              <a:off x="9502775" y="4184650"/>
              <a:ext cx="130175" cy="28575"/>
            </a:xfrm>
            <a:custGeom>
              <a:avLst/>
              <a:gdLst>
                <a:gd name="T0" fmla="*/ 34 w 54"/>
                <a:gd name="T1" fmla="*/ 0 h 12"/>
                <a:gd name="T2" fmla="*/ 33 w 54"/>
                <a:gd name="T3" fmla="*/ 0 h 12"/>
                <a:gd name="T4" fmla="*/ 27 w 54"/>
                <a:gd name="T5" fmla="*/ 0 h 12"/>
                <a:gd name="T6" fmla="*/ 20 w 54"/>
                <a:gd name="T7" fmla="*/ 0 h 12"/>
                <a:gd name="T8" fmla="*/ 19 w 54"/>
                <a:gd name="T9" fmla="*/ 1 h 12"/>
                <a:gd name="T10" fmla="*/ 0 w 54"/>
                <a:gd name="T11" fmla="*/ 12 h 12"/>
                <a:gd name="T12" fmla="*/ 54 w 54"/>
                <a:gd name="T13" fmla="*/ 12 h 12"/>
                <a:gd name="T14" fmla="*/ 34 w 5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
                  <a:moveTo>
                    <a:pt x="34" y="0"/>
                  </a:moveTo>
                  <a:cubicBezTo>
                    <a:pt x="34" y="0"/>
                    <a:pt x="33" y="0"/>
                    <a:pt x="33" y="0"/>
                  </a:cubicBezTo>
                  <a:cubicBezTo>
                    <a:pt x="31" y="0"/>
                    <a:pt x="29" y="0"/>
                    <a:pt x="27" y="0"/>
                  </a:cubicBezTo>
                  <a:cubicBezTo>
                    <a:pt x="25" y="0"/>
                    <a:pt x="22" y="0"/>
                    <a:pt x="20" y="0"/>
                  </a:cubicBezTo>
                  <a:cubicBezTo>
                    <a:pt x="20" y="0"/>
                    <a:pt x="19" y="1"/>
                    <a:pt x="19" y="1"/>
                  </a:cubicBezTo>
                  <a:cubicBezTo>
                    <a:pt x="11" y="3"/>
                    <a:pt x="4" y="5"/>
                    <a:pt x="0" y="12"/>
                  </a:cubicBezTo>
                  <a:cubicBezTo>
                    <a:pt x="54" y="12"/>
                    <a:pt x="54" y="12"/>
                    <a:pt x="54" y="12"/>
                  </a:cubicBezTo>
                  <a:cubicBezTo>
                    <a:pt x="50" y="4"/>
                    <a:pt x="43" y="3"/>
                    <a:pt x="34"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90" name="Freeform 136"/>
            <p:cNvSpPr>
              <a:spLocks/>
            </p:cNvSpPr>
            <p:nvPr/>
          </p:nvSpPr>
          <p:spPr bwMode="auto">
            <a:xfrm>
              <a:off x="9466263" y="4051300"/>
              <a:ext cx="84138" cy="130175"/>
            </a:xfrm>
            <a:custGeom>
              <a:avLst/>
              <a:gdLst>
                <a:gd name="T0" fmla="*/ 1 w 35"/>
                <a:gd name="T1" fmla="*/ 0 h 54"/>
                <a:gd name="T2" fmla="*/ 0 w 35"/>
                <a:gd name="T3" fmla="*/ 0 h 54"/>
                <a:gd name="T4" fmla="*/ 0 w 35"/>
                <a:gd name="T5" fmla="*/ 1 h 54"/>
                <a:gd name="T6" fmla="*/ 34 w 35"/>
                <a:gd name="T7" fmla="*/ 54 h 54"/>
                <a:gd name="T8" fmla="*/ 35 w 35"/>
                <a:gd name="T9" fmla="*/ 54 h 54"/>
                <a:gd name="T10" fmla="*/ 1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1" y="0"/>
                  </a:moveTo>
                  <a:cubicBezTo>
                    <a:pt x="1" y="0"/>
                    <a:pt x="1" y="0"/>
                    <a:pt x="0" y="0"/>
                  </a:cubicBezTo>
                  <a:cubicBezTo>
                    <a:pt x="0" y="0"/>
                    <a:pt x="0" y="1"/>
                    <a:pt x="0" y="1"/>
                  </a:cubicBezTo>
                  <a:cubicBezTo>
                    <a:pt x="34" y="54"/>
                    <a:pt x="34" y="54"/>
                    <a:pt x="34" y="54"/>
                  </a:cubicBezTo>
                  <a:cubicBezTo>
                    <a:pt x="34" y="54"/>
                    <a:pt x="35" y="54"/>
                    <a:pt x="35" y="54"/>
                  </a:cubicBezTo>
                  <a:lnTo>
                    <a:pt x="1" y="0"/>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91" name="Freeform 137"/>
            <p:cNvSpPr>
              <a:spLocks/>
            </p:cNvSpPr>
            <p:nvPr/>
          </p:nvSpPr>
          <p:spPr bwMode="auto">
            <a:xfrm>
              <a:off x="9582150" y="4051300"/>
              <a:ext cx="87313" cy="130175"/>
            </a:xfrm>
            <a:custGeom>
              <a:avLst/>
              <a:gdLst>
                <a:gd name="T0" fmla="*/ 35 w 36"/>
                <a:gd name="T1" fmla="*/ 0 h 54"/>
                <a:gd name="T2" fmla="*/ 34 w 36"/>
                <a:gd name="T3" fmla="*/ 0 h 54"/>
                <a:gd name="T4" fmla="*/ 0 w 36"/>
                <a:gd name="T5" fmla="*/ 54 h 54"/>
                <a:gd name="T6" fmla="*/ 1 w 36"/>
                <a:gd name="T7" fmla="*/ 54 h 54"/>
                <a:gd name="T8" fmla="*/ 36 w 36"/>
                <a:gd name="T9" fmla="*/ 1 h 54"/>
                <a:gd name="T10" fmla="*/ 35 w 36"/>
                <a:gd name="T11" fmla="*/ 0 h 54"/>
              </a:gdLst>
              <a:ahLst/>
              <a:cxnLst>
                <a:cxn ang="0">
                  <a:pos x="T0" y="T1"/>
                </a:cxn>
                <a:cxn ang="0">
                  <a:pos x="T2" y="T3"/>
                </a:cxn>
                <a:cxn ang="0">
                  <a:pos x="T4" y="T5"/>
                </a:cxn>
                <a:cxn ang="0">
                  <a:pos x="T6" y="T7"/>
                </a:cxn>
                <a:cxn ang="0">
                  <a:pos x="T8" y="T9"/>
                </a:cxn>
                <a:cxn ang="0">
                  <a:pos x="T10" y="T11"/>
                </a:cxn>
              </a:cxnLst>
              <a:rect l="0" t="0" r="r" b="b"/>
              <a:pathLst>
                <a:path w="36" h="54">
                  <a:moveTo>
                    <a:pt x="35" y="0"/>
                  </a:moveTo>
                  <a:cubicBezTo>
                    <a:pt x="35" y="0"/>
                    <a:pt x="35" y="0"/>
                    <a:pt x="34" y="0"/>
                  </a:cubicBezTo>
                  <a:cubicBezTo>
                    <a:pt x="0" y="54"/>
                    <a:pt x="0" y="54"/>
                    <a:pt x="0" y="54"/>
                  </a:cubicBezTo>
                  <a:cubicBezTo>
                    <a:pt x="0" y="54"/>
                    <a:pt x="1" y="54"/>
                    <a:pt x="1" y="54"/>
                  </a:cubicBezTo>
                  <a:cubicBezTo>
                    <a:pt x="36" y="1"/>
                    <a:pt x="36" y="1"/>
                    <a:pt x="36" y="1"/>
                  </a:cubicBezTo>
                  <a:cubicBezTo>
                    <a:pt x="36" y="1"/>
                    <a:pt x="36" y="0"/>
                    <a:pt x="35"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92" name="Group 291"/>
          <p:cNvGrpSpPr/>
          <p:nvPr/>
        </p:nvGrpSpPr>
        <p:grpSpPr>
          <a:xfrm>
            <a:off x="9897462" y="2320471"/>
            <a:ext cx="537808" cy="308159"/>
            <a:chOff x="9350375" y="2522538"/>
            <a:chExt cx="434976" cy="249237"/>
          </a:xfrm>
          <a:solidFill>
            <a:srgbClr val="0078D7"/>
          </a:solidFill>
        </p:grpSpPr>
        <p:sp>
          <p:nvSpPr>
            <p:cNvPr id="293" name="Freeform 155"/>
            <p:cNvSpPr>
              <a:spLocks noEditPoints="1"/>
            </p:cNvSpPr>
            <p:nvPr/>
          </p:nvSpPr>
          <p:spPr bwMode="auto">
            <a:xfrm>
              <a:off x="9688513" y="2522538"/>
              <a:ext cx="96838" cy="249237"/>
            </a:xfrm>
            <a:custGeom>
              <a:avLst/>
              <a:gdLst>
                <a:gd name="T0" fmla="*/ 0 w 40"/>
                <a:gd name="T1" fmla="*/ 0 h 103"/>
                <a:gd name="T2" fmla="*/ 5 w 40"/>
                <a:gd name="T3" fmla="*/ 100 h 103"/>
                <a:gd name="T4" fmla="*/ 13 w 40"/>
                <a:gd name="T5" fmla="*/ 100 h 103"/>
                <a:gd name="T6" fmla="*/ 40 w 40"/>
                <a:gd name="T7" fmla="*/ 94 h 103"/>
                <a:gd name="T8" fmla="*/ 34 w 40"/>
                <a:gd name="T9" fmla="*/ 0 h 103"/>
                <a:gd name="T10" fmla="*/ 12 w 40"/>
                <a:gd name="T11" fmla="*/ 54 h 103"/>
                <a:gd name="T12" fmla="*/ 6 w 40"/>
                <a:gd name="T13" fmla="*/ 54 h 103"/>
                <a:gd name="T14" fmla="*/ 6 w 40"/>
                <a:gd name="T15" fmla="*/ 42 h 103"/>
                <a:gd name="T16" fmla="*/ 12 w 40"/>
                <a:gd name="T17" fmla="*/ 42 h 103"/>
                <a:gd name="T18" fmla="*/ 6 w 40"/>
                <a:gd name="T19" fmla="*/ 42 h 103"/>
                <a:gd name="T20" fmla="*/ 6 w 40"/>
                <a:gd name="T21" fmla="*/ 66 h 103"/>
                <a:gd name="T22" fmla="*/ 12 w 40"/>
                <a:gd name="T23" fmla="*/ 66 h 103"/>
                <a:gd name="T24" fmla="*/ 20 w 40"/>
                <a:gd name="T25" fmla="*/ 91 h 103"/>
                <a:gd name="T26" fmla="*/ 20 w 40"/>
                <a:gd name="T27" fmla="*/ 75 h 103"/>
                <a:gd name="T28" fmla="*/ 20 w 40"/>
                <a:gd name="T29" fmla="*/ 91 h 103"/>
                <a:gd name="T30" fmla="*/ 23 w 40"/>
                <a:gd name="T31" fmla="*/ 54 h 103"/>
                <a:gd name="T32" fmla="*/ 17 w 40"/>
                <a:gd name="T33" fmla="*/ 54 h 103"/>
                <a:gd name="T34" fmla="*/ 17 w 40"/>
                <a:gd name="T35" fmla="*/ 42 h 103"/>
                <a:gd name="T36" fmla="*/ 23 w 40"/>
                <a:gd name="T37" fmla="*/ 42 h 103"/>
                <a:gd name="T38" fmla="*/ 17 w 40"/>
                <a:gd name="T39" fmla="*/ 42 h 103"/>
                <a:gd name="T40" fmla="*/ 23 w 40"/>
                <a:gd name="T41" fmla="*/ 66 h 103"/>
                <a:gd name="T42" fmla="*/ 17 w 40"/>
                <a:gd name="T43" fmla="*/ 66 h 103"/>
                <a:gd name="T44" fmla="*/ 31 w 40"/>
                <a:gd name="T45" fmla="*/ 69 h 103"/>
                <a:gd name="T46" fmla="*/ 31 w 40"/>
                <a:gd name="T47" fmla="*/ 63 h 103"/>
                <a:gd name="T48" fmla="*/ 31 w 40"/>
                <a:gd name="T49" fmla="*/ 69 h 103"/>
                <a:gd name="T50" fmla="*/ 28 w 40"/>
                <a:gd name="T51" fmla="*/ 54 h 103"/>
                <a:gd name="T52" fmla="*/ 34 w 40"/>
                <a:gd name="T53" fmla="*/ 54 h 103"/>
                <a:gd name="T54" fmla="*/ 31 w 40"/>
                <a:gd name="T55" fmla="*/ 45 h 103"/>
                <a:gd name="T56" fmla="*/ 31 w 40"/>
                <a:gd name="T57" fmla="*/ 39 h 103"/>
                <a:gd name="T58" fmla="*/ 31 w 40"/>
                <a:gd name="T59" fmla="*/ 45 h 103"/>
                <a:gd name="T60" fmla="*/ 28 w 40"/>
                <a:gd name="T61" fmla="*/ 33 h 103"/>
                <a:gd name="T62" fmla="*/ 6 w 40"/>
                <a:gd name="T63" fmla="*/ 27 h 103"/>
                <a:gd name="T64" fmla="*/ 12 w 40"/>
                <a:gd name="T65" fmla="*/ 15 h 103"/>
                <a:gd name="T66" fmla="*/ 34 w 40"/>
                <a:gd name="T67" fmla="*/ 2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03">
                  <a:moveTo>
                    <a:pt x="34" y="0"/>
                  </a:moveTo>
                  <a:cubicBezTo>
                    <a:pt x="0" y="0"/>
                    <a:pt x="0" y="0"/>
                    <a:pt x="0" y="0"/>
                  </a:cubicBezTo>
                  <a:cubicBezTo>
                    <a:pt x="0" y="100"/>
                    <a:pt x="0" y="100"/>
                    <a:pt x="0" y="100"/>
                  </a:cubicBezTo>
                  <a:cubicBezTo>
                    <a:pt x="5" y="100"/>
                    <a:pt x="5" y="100"/>
                    <a:pt x="5" y="100"/>
                  </a:cubicBezTo>
                  <a:cubicBezTo>
                    <a:pt x="5" y="102"/>
                    <a:pt x="7" y="103"/>
                    <a:pt x="9" y="103"/>
                  </a:cubicBezTo>
                  <a:cubicBezTo>
                    <a:pt x="11" y="103"/>
                    <a:pt x="13" y="102"/>
                    <a:pt x="13" y="100"/>
                  </a:cubicBezTo>
                  <a:cubicBezTo>
                    <a:pt x="34" y="100"/>
                    <a:pt x="34" y="100"/>
                    <a:pt x="34" y="100"/>
                  </a:cubicBezTo>
                  <a:cubicBezTo>
                    <a:pt x="37" y="100"/>
                    <a:pt x="40" y="97"/>
                    <a:pt x="40" y="94"/>
                  </a:cubicBezTo>
                  <a:cubicBezTo>
                    <a:pt x="40" y="6"/>
                    <a:pt x="40" y="6"/>
                    <a:pt x="40" y="6"/>
                  </a:cubicBezTo>
                  <a:cubicBezTo>
                    <a:pt x="40" y="3"/>
                    <a:pt x="37" y="0"/>
                    <a:pt x="34" y="0"/>
                  </a:cubicBezTo>
                  <a:close/>
                  <a:moveTo>
                    <a:pt x="9" y="51"/>
                  </a:moveTo>
                  <a:cubicBezTo>
                    <a:pt x="11" y="51"/>
                    <a:pt x="12" y="52"/>
                    <a:pt x="12" y="54"/>
                  </a:cubicBezTo>
                  <a:cubicBezTo>
                    <a:pt x="12" y="56"/>
                    <a:pt x="11" y="57"/>
                    <a:pt x="9" y="57"/>
                  </a:cubicBezTo>
                  <a:cubicBezTo>
                    <a:pt x="7" y="57"/>
                    <a:pt x="6" y="56"/>
                    <a:pt x="6" y="54"/>
                  </a:cubicBezTo>
                  <a:cubicBezTo>
                    <a:pt x="6" y="52"/>
                    <a:pt x="7" y="51"/>
                    <a:pt x="9" y="51"/>
                  </a:cubicBezTo>
                  <a:close/>
                  <a:moveTo>
                    <a:pt x="6" y="42"/>
                  </a:moveTo>
                  <a:cubicBezTo>
                    <a:pt x="6" y="40"/>
                    <a:pt x="7" y="39"/>
                    <a:pt x="9" y="39"/>
                  </a:cubicBezTo>
                  <a:cubicBezTo>
                    <a:pt x="11" y="39"/>
                    <a:pt x="12" y="40"/>
                    <a:pt x="12" y="42"/>
                  </a:cubicBezTo>
                  <a:cubicBezTo>
                    <a:pt x="12" y="44"/>
                    <a:pt x="11" y="45"/>
                    <a:pt x="9" y="45"/>
                  </a:cubicBezTo>
                  <a:cubicBezTo>
                    <a:pt x="7" y="45"/>
                    <a:pt x="6" y="44"/>
                    <a:pt x="6" y="42"/>
                  </a:cubicBezTo>
                  <a:close/>
                  <a:moveTo>
                    <a:pt x="9" y="69"/>
                  </a:moveTo>
                  <a:cubicBezTo>
                    <a:pt x="7" y="69"/>
                    <a:pt x="6" y="68"/>
                    <a:pt x="6" y="66"/>
                  </a:cubicBezTo>
                  <a:cubicBezTo>
                    <a:pt x="6" y="64"/>
                    <a:pt x="7" y="63"/>
                    <a:pt x="9" y="63"/>
                  </a:cubicBezTo>
                  <a:cubicBezTo>
                    <a:pt x="11" y="63"/>
                    <a:pt x="12" y="64"/>
                    <a:pt x="12" y="66"/>
                  </a:cubicBezTo>
                  <a:cubicBezTo>
                    <a:pt x="12" y="68"/>
                    <a:pt x="11" y="69"/>
                    <a:pt x="9" y="69"/>
                  </a:cubicBezTo>
                  <a:close/>
                  <a:moveTo>
                    <a:pt x="20" y="91"/>
                  </a:moveTo>
                  <a:cubicBezTo>
                    <a:pt x="16" y="91"/>
                    <a:pt x="12" y="87"/>
                    <a:pt x="12" y="83"/>
                  </a:cubicBezTo>
                  <a:cubicBezTo>
                    <a:pt x="12" y="78"/>
                    <a:pt x="16" y="75"/>
                    <a:pt x="20" y="75"/>
                  </a:cubicBezTo>
                  <a:cubicBezTo>
                    <a:pt x="24" y="75"/>
                    <a:pt x="28" y="78"/>
                    <a:pt x="28" y="83"/>
                  </a:cubicBezTo>
                  <a:cubicBezTo>
                    <a:pt x="28" y="87"/>
                    <a:pt x="24" y="91"/>
                    <a:pt x="20" y="91"/>
                  </a:cubicBezTo>
                  <a:close/>
                  <a:moveTo>
                    <a:pt x="20" y="51"/>
                  </a:moveTo>
                  <a:cubicBezTo>
                    <a:pt x="22" y="51"/>
                    <a:pt x="23" y="52"/>
                    <a:pt x="23" y="54"/>
                  </a:cubicBezTo>
                  <a:cubicBezTo>
                    <a:pt x="23" y="56"/>
                    <a:pt x="22" y="57"/>
                    <a:pt x="20" y="57"/>
                  </a:cubicBezTo>
                  <a:cubicBezTo>
                    <a:pt x="18" y="57"/>
                    <a:pt x="17" y="56"/>
                    <a:pt x="17" y="54"/>
                  </a:cubicBezTo>
                  <a:cubicBezTo>
                    <a:pt x="17" y="52"/>
                    <a:pt x="18" y="51"/>
                    <a:pt x="20" y="51"/>
                  </a:cubicBezTo>
                  <a:close/>
                  <a:moveTo>
                    <a:pt x="17" y="42"/>
                  </a:moveTo>
                  <a:cubicBezTo>
                    <a:pt x="17" y="40"/>
                    <a:pt x="18" y="39"/>
                    <a:pt x="20" y="39"/>
                  </a:cubicBezTo>
                  <a:cubicBezTo>
                    <a:pt x="22" y="39"/>
                    <a:pt x="23" y="40"/>
                    <a:pt x="23" y="42"/>
                  </a:cubicBezTo>
                  <a:cubicBezTo>
                    <a:pt x="23" y="44"/>
                    <a:pt x="22" y="45"/>
                    <a:pt x="20" y="45"/>
                  </a:cubicBezTo>
                  <a:cubicBezTo>
                    <a:pt x="18" y="45"/>
                    <a:pt x="17" y="44"/>
                    <a:pt x="17" y="42"/>
                  </a:cubicBezTo>
                  <a:close/>
                  <a:moveTo>
                    <a:pt x="20" y="63"/>
                  </a:moveTo>
                  <a:cubicBezTo>
                    <a:pt x="22" y="63"/>
                    <a:pt x="23" y="64"/>
                    <a:pt x="23" y="66"/>
                  </a:cubicBezTo>
                  <a:cubicBezTo>
                    <a:pt x="23" y="68"/>
                    <a:pt x="22" y="69"/>
                    <a:pt x="20" y="69"/>
                  </a:cubicBezTo>
                  <a:cubicBezTo>
                    <a:pt x="18" y="69"/>
                    <a:pt x="17" y="68"/>
                    <a:pt x="17" y="66"/>
                  </a:cubicBezTo>
                  <a:cubicBezTo>
                    <a:pt x="17" y="64"/>
                    <a:pt x="18" y="63"/>
                    <a:pt x="20" y="63"/>
                  </a:cubicBezTo>
                  <a:close/>
                  <a:moveTo>
                    <a:pt x="31" y="69"/>
                  </a:moveTo>
                  <a:cubicBezTo>
                    <a:pt x="29" y="69"/>
                    <a:pt x="28" y="68"/>
                    <a:pt x="28" y="66"/>
                  </a:cubicBezTo>
                  <a:cubicBezTo>
                    <a:pt x="28" y="64"/>
                    <a:pt x="29" y="63"/>
                    <a:pt x="31" y="63"/>
                  </a:cubicBezTo>
                  <a:cubicBezTo>
                    <a:pt x="33" y="63"/>
                    <a:pt x="34" y="64"/>
                    <a:pt x="34" y="66"/>
                  </a:cubicBezTo>
                  <a:cubicBezTo>
                    <a:pt x="34" y="68"/>
                    <a:pt x="33" y="69"/>
                    <a:pt x="31" y="69"/>
                  </a:cubicBezTo>
                  <a:close/>
                  <a:moveTo>
                    <a:pt x="31" y="57"/>
                  </a:moveTo>
                  <a:cubicBezTo>
                    <a:pt x="29" y="57"/>
                    <a:pt x="28" y="56"/>
                    <a:pt x="28" y="54"/>
                  </a:cubicBezTo>
                  <a:cubicBezTo>
                    <a:pt x="28" y="52"/>
                    <a:pt x="29" y="51"/>
                    <a:pt x="31" y="51"/>
                  </a:cubicBezTo>
                  <a:cubicBezTo>
                    <a:pt x="33" y="51"/>
                    <a:pt x="34" y="52"/>
                    <a:pt x="34" y="54"/>
                  </a:cubicBezTo>
                  <a:cubicBezTo>
                    <a:pt x="34" y="56"/>
                    <a:pt x="33" y="57"/>
                    <a:pt x="31" y="57"/>
                  </a:cubicBezTo>
                  <a:close/>
                  <a:moveTo>
                    <a:pt x="31" y="45"/>
                  </a:moveTo>
                  <a:cubicBezTo>
                    <a:pt x="29" y="45"/>
                    <a:pt x="28" y="44"/>
                    <a:pt x="28" y="42"/>
                  </a:cubicBezTo>
                  <a:cubicBezTo>
                    <a:pt x="28" y="40"/>
                    <a:pt x="29" y="39"/>
                    <a:pt x="31" y="39"/>
                  </a:cubicBezTo>
                  <a:cubicBezTo>
                    <a:pt x="33" y="39"/>
                    <a:pt x="34" y="40"/>
                    <a:pt x="34" y="42"/>
                  </a:cubicBezTo>
                  <a:cubicBezTo>
                    <a:pt x="34" y="44"/>
                    <a:pt x="33" y="45"/>
                    <a:pt x="31" y="45"/>
                  </a:cubicBezTo>
                  <a:close/>
                  <a:moveTo>
                    <a:pt x="34" y="27"/>
                  </a:moveTo>
                  <a:cubicBezTo>
                    <a:pt x="34" y="30"/>
                    <a:pt x="31" y="33"/>
                    <a:pt x="28" y="33"/>
                  </a:cubicBezTo>
                  <a:cubicBezTo>
                    <a:pt x="12" y="33"/>
                    <a:pt x="12" y="33"/>
                    <a:pt x="12" y="33"/>
                  </a:cubicBezTo>
                  <a:cubicBezTo>
                    <a:pt x="9" y="33"/>
                    <a:pt x="6" y="30"/>
                    <a:pt x="6" y="27"/>
                  </a:cubicBezTo>
                  <a:cubicBezTo>
                    <a:pt x="6" y="21"/>
                    <a:pt x="6" y="21"/>
                    <a:pt x="6" y="21"/>
                  </a:cubicBezTo>
                  <a:cubicBezTo>
                    <a:pt x="6" y="18"/>
                    <a:pt x="9" y="15"/>
                    <a:pt x="12" y="15"/>
                  </a:cubicBezTo>
                  <a:cubicBezTo>
                    <a:pt x="28" y="15"/>
                    <a:pt x="28" y="15"/>
                    <a:pt x="28" y="15"/>
                  </a:cubicBezTo>
                  <a:cubicBezTo>
                    <a:pt x="31" y="15"/>
                    <a:pt x="34" y="18"/>
                    <a:pt x="34" y="21"/>
                  </a:cubicBezTo>
                  <a:lnTo>
                    <a:pt x="34" y="2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94" name="Freeform 156"/>
            <p:cNvSpPr>
              <a:spLocks noEditPoints="1"/>
            </p:cNvSpPr>
            <p:nvPr/>
          </p:nvSpPr>
          <p:spPr bwMode="auto">
            <a:xfrm>
              <a:off x="9350375" y="2522538"/>
              <a:ext cx="323850" cy="249237"/>
            </a:xfrm>
            <a:custGeom>
              <a:avLst/>
              <a:gdLst>
                <a:gd name="T0" fmla="*/ 0 w 134"/>
                <a:gd name="T1" fmla="*/ 6 h 103"/>
                <a:gd name="T2" fmla="*/ 0 w 134"/>
                <a:gd name="T3" fmla="*/ 94 h 103"/>
                <a:gd name="T4" fmla="*/ 6 w 134"/>
                <a:gd name="T5" fmla="*/ 100 h 103"/>
                <a:gd name="T6" fmla="*/ 23 w 134"/>
                <a:gd name="T7" fmla="*/ 100 h 103"/>
                <a:gd name="T8" fmla="*/ 27 w 134"/>
                <a:gd name="T9" fmla="*/ 103 h 103"/>
                <a:gd name="T10" fmla="*/ 31 w 134"/>
                <a:gd name="T11" fmla="*/ 100 h 103"/>
                <a:gd name="T12" fmla="*/ 134 w 134"/>
                <a:gd name="T13" fmla="*/ 100 h 103"/>
                <a:gd name="T14" fmla="*/ 134 w 134"/>
                <a:gd name="T15" fmla="*/ 0 h 103"/>
                <a:gd name="T16" fmla="*/ 6 w 134"/>
                <a:gd name="T17" fmla="*/ 0 h 103"/>
                <a:gd name="T18" fmla="*/ 0 w 134"/>
                <a:gd name="T19" fmla="*/ 6 h 103"/>
                <a:gd name="T20" fmla="*/ 12 w 134"/>
                <a:gd name="T21" fmla="*/ 21 h 103"/>
                <a:gd name="T22" fmla="*/ 18 w 134"/>
                <a:gd name="T23" fmla="*/ 15 h 103"/>
                <a:gd name="T24" fmla="*/ 116 w 134"/>
                <a:gd name="T25" fmla="*/ 15 h 103"/>
                <a:gd name="T26" fmla="*/ 122 w 134"/>
                <a:gd name="T27" fmla="*/ 21 h 103"/>
                <a:gd name="T28" fmla="*/ 122 w 134"/>
                <a:gd name="T29" fmla="*/ 79 h 103"/>
                <a:gd name="T30" fmla="*/ 116 w 134"/>
                <a:gd name="T31" fmla="*/ 85 h 103"/>
                <a:gd name="T32" fmla="*/ 18 w 134"/>
                <a:gd name="T33" fmla="*/ 85 h 103"/>
                <a:gd name="T34" fmla="*/ 12 w 134"/>
                <a:gd name="T35" fmla="*/ 79 h 103"/>
                <a:gd name="T36" fmla="*/ 12 w 134"/>
                <a:gd name="T37" fmla="*/ 2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103">
                  <a:moveTo>
                    <a:pt x="0" y="6"/>
                  </a:moveTo>
                  <a:cubicBezTo>
                    <a:pt x="0" y="94"/>
                    <a:pt x="0" y="94"/>
                    <a:pt x="0" y="94"/>
                  </a:cubicBezTo>
                  <a:cubicBezTo>
                    <a:pt x="0" y="97"/>
                    <a:pt x="3" y="100"/>
                    <a:pt x="6" y="100"/>
                  </a:cubicBezTo>
                  <a:cubicBezTo>
                    <a:pt x="23" y="100"/>
                    <a:pt x="23" y="100"/>
                    <a:pt x="23" y="100"/>
                  </a:cubicBezTo>
                  <a:cubicBezTo>
                    <a:pt x="23" y="102"/>
                    <a:pt x="25" y="103"/>
                    <a:pt x="27" y="103"/>
                  </a:cubicBezTo>
                  <a:cubicBezTo>
                    <a:pt x="29" y="103"/>
                    <a:pt x="31" y="102"/>
                    <a:pt x="31" y="100"/>
                  </a:cubicBezTo>
                  <a:cubicBezTo>
                    <a:pt x="134" y="100"/>
                    <a:pt x="134" y="100"/>
                    <a:pt x="134" y="100"/>
                  </a:cubicBezTo>
                  <a:cubicBezTo>
                    <a:pt x="134" y="0"/>
                    <a:pt x="134" y="0"/>
                    <a:pt x="134" y="0"/>
                  </a:cubicBezTo>
                  <a:cubicBezTo>
                    <a:pt x="6" y="0"/>
                    <a:pt x="6" y="0"/>
                    <a:pt x="6" y="0"/>
                  </a:cubicBezTo>
                  <a:cubicBezTo>
                    <a:pt x="3" y="0"/>
                    <a:pt x="0" y="3"/>
                    <a:pt x="0" y="6"/>
                  </a:cubicBezTo>
                  <a:close/>
                  <a:moveTo>
                    <a:pt x="12" y="21"/>
                  </a:moveTo>
                  <a:cubicBezTo>
                    <a:pt x="12" y="18"/>
                    <a:pt x="15" y="15"/>
                    <a:pt x="18" y="15"/>
                  </a:cubicBezTo>
                  <a:cubicBezTo>
                    <a:pt x="116" y="15"/>
                    <a:pt x="116" y="15"/>
                    <a:pt x="116" y="15"/>
                  </a:cubicBezTo>
                  <a:cubicBezTo>
                    <a:pt x="119" y="15"/>
                    <a:pt x="122" y="18"/>
                    <a:pt x="122" y="21"/>
                  </a:cubicBezTo>
                  <a:cubicBezTo>
                    <a:pt x="122" y="79"/>
                    <a:pt x="122" y="79"/>
                    <a:pt x="122" y="79"/>
                  </a:cubicBezTo>
                  <a:cubicBezTo>
                    <a:pt x="122" y="82"/>
                    <a:pt x="119" y="85"/>
                    <a:pt x="116" y="85"/>
                  </a:cubicBezTo>
                  <a:cubicBezTo>
                    <a:pt x="18" y="85"/>
                    <a:pt x="18" y="85"/>
                    <a:pt x="18" y="85"/>
                  </a:cubicBezTo>
                  <a:cubicBezTo>
                    <a:pt x="15" y="85"/>
                    <a:pt x="12" y="82"/>
                    <a:pt x="12" y="79"/>
                  </a:cubicBezTo>
                  <a:lnTo>
                    <a:pt x="12" y="21"/>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95" name="TextBox 294"/>
          <p:cNvSpPr txBox="1"/>
          <p:nvPr/>
        </p:nvSpPr>
        <p:spPr>
          <a:xfrm>
            <a:off x="1462589" y="4966076"/>
            <a:ext cx="853700" cy="181036"/>
          </a:xfrm>
          <a:prstGeom prst="rect">
            <a:avLst/>
          </a:prstGeom>
        </p:spPr>
        <p:txBody>
          <a:bodyPr wrap="square" lIns="0" tIns="0" rIns="0" bIns="0" rtlCol="0">
            <a:spAutoFit/>
          </a:bodyPr>
          <a:lstStyle>
            <a:defPPr>
              <a:defRPr lang="en-US"/>
            </a:defPPr>
            <a:lvl1pPr algn="ctr" defTabSz="932597">
              <a:defRPr sz="1200" spc="-39">
                <a:gradFill>
                  <a:gsLst>
                    <a:gs pos="0">
                      <a:schemeClr val="tx1"/>
                    </a:gs>
                    <a:gs pos="100000">
                      <a:schemeClr val="tx1"/>
                    </a:gs>
                  </a:gsLst>
                  <a:lin ang="5400000" scaled="1"/>
                </a:gradFill>
                <a:ea typeface="Segoe UI" pitchFamily="34" charset="0"/>
                <a:cs typeface="Segoe UI" pitchFamily="34" charset="0"/>
              </a:defRPr>
            </a:lvl1pPr>
          </a:lstStyle>
          <a:p>
            <a:pPr defTabSz="914225">
              <a:defRPr/>
            </a:pPr>
            <a:r>
              <a:rPr lang="en-US" sz="1176" spc="-38" dirty="0">
                <a:solidFill>
                  <a:schemeClr val="tx1"/>
                </a:solidFill>
                <a:latin typeface="Segoe UI"/>
              </a:rPr>
              <a:t>Coffee maker</a:t>
            </a:r>
          </a:p>
        </p:txBody>
      </p:sp>
      <p:sp>
        <p:nvSpPr>
          <p:cNvPr id="296" name="TextBox 295"/>
          <p:cNvSpPr txBox="1"/>
          <p:nvPr/>
        </p:nvSpPr>
        <p:spPr>
          <a:xfrm>
            <a:off x="1553072" y="2766152"/>
            <a:ext cx="763217" cy="181036"/>
          </a:xfrm>
          <a:prstGeom prst="rect">
            <a:avLst/>
          </a:prstGeom>
        </p:spPr>
        <p:txBody>
          <a:bodyPr wrap="square" lIns="0" tIns="0" rIns="0" bIns="0" rtlCol="0">
            <a:spAutoFit/>
          </a:bodyPr>
          <a:lstStyle/>
          <a:p>
            <a:pPr algn="ctr" defTabSz="914225">
              <a:defRPr/>
            </a:pPr>
            <a:r>
              <a:rPr lang="en-US" sz="1176" spc="-38" dirty="0">
                <a:latin typeface="Segoe UI"/>
                <a:ea typeface="Segoe UI" pitchFamily="34" charset="0"/>
                <a:cs typeface="Segoe UI" pitchFamily="34" charset="0"/>
              </a:rPr>
              <a:t>Alarm clock</a:t>
            </a:r>
          </a:p>
        </p:txBody>
      </p:sp>
      <p:grpSp>
        <p:nvGrpSpPr>
          <p:cNvPr id="297" name="Group 296"/>
          <p:cNvGrpSpPr/>
          <p:nvPr/>
        </p:nvGrpSpPr>
        <p:grpSpPr>
          <a:xfrm>
            <a:off x="1590112" y="4438983"/>
            <a:ext cx="598654" cy="369006"/>
            <a:chOff x="2493963" y="4117975"/>
            <a:chExt cx="484188" cy="298450"/>
          </a:xfrm>
          <a:solidFill>
            <a:schemeClr val="tx1"/>
          </a:solidFill>
        </p:grpSpPr>
        <p:sp>
          <p:nvSpPr>
            <p:cNvPr id="298" name="Freeform 95"/>
            <p:cNvSpPr>
              <a:spLocks/>
            </p:cNvSpPr>
            <p:nvPr/>
          </p:nvSpPr>
          <p:spPr bwMode="auto">
            <a:xfrm>
              <a:off x="2493963" y="4365625"/>
              <a:ext cx="484188" cy="50800"/>
            </a:xfrm>
            <a:custGeom>
              <a:avLst/>
              <a:gdLst>
                <a:gd name="T0" fmla="*/ 200 w 200"/>
                <a:gd name="T1" fmla="*/ 0 h 21"/>
                <a:gd name="T2" fmla="*/ 0 w 200"/>
                <a:gd name="T3" fmla="*/ 0 h 21"/>
                <a:gd name="T4" fmla="*/ 20 w 200"/>
                <a:gd name="T5" fmla="*/ 21 h 21"/>
                <a:gd name="T6" fmla="*/ 180 w 200"/>
                <a:gd name="T7" fmla="*/ 21 h 21"/>
                <a:gd name="T8" fmla="*/ 200 w 200"/>
                <a:gd name="T9" fmla="*/ 0 h 21"/>
              </a:gdLst>
              <a:ahLst/>
              <a:cxnLst>
                <a:cxn ang="0">
                  <a:pos x="T0" y="T1"/>
                </a:cxn>
                <a:cxn ang="0">
                  <a:pos x="T2" y="T3"/>
                </a:cxn>
                <a:cxn ang="0">
                  <a:pos x="T4" y="T5"/>
                </a:cxn>
                <a:cxn ang="0">
                  <a:pos x="T6" y="T7"/>
                </a:cxn>
                <a:cxn ang="0">
                  <a:pos x="T8" y="T9"/>
                </a:cxn>
              </a:cxnLst>
              <a:rect l="0" t="0" r="r" b="b"/>
              <a:pathLst>
                <a:path w="200" h="21">
                  <a:moveTo>
                    <a:pt x="200" y="0"/>
                  </a:moveTo>
                  <a:cubicBezTo>
                    <a:pt x="0" y="0"/>
                    <a:pt x="0" y="0"/>
                    <a:pt x="0" y="0"/>
                  </a:cubicBezTo>
                  <a:cubicBezTo>
                    <a:pt x="0" y="15"/>
                    <a:pt x="11" y="21"/>
                    <a:pt x="20" y="21"/>
                  </a:cubicBezTo>
                  <a:cubicBezTo>
                    <a:pt x="180" y="21"/>
                    <a:pt x="180" y="21"/>
                    <a:pt x="180" y="21"/>
                  </a:cubicBezTo>
                  <a:cubicBezTo>
                    <a:pt x="190" y="21"/>
                    <a:pt x="200" y="13"/>
                    <a:pt x="200" y="0"/>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99" name="Freeform 96"/>
            <p:cNvSpPr>
              <a:spLocks noEditPoints="1"/>
            </p:cNvSpPr>
            <p:nvPr/>
          </p:nvSpPr>
          <p:spPr bwMode="auto">
            <a:xfrm>
              <a:off x="2595563" y="4117975"/>
              <a:ext cx="373063" cy="236537"/>
            </a:xfrm>
            <a:custGeom>
              <a:avLst/>
              <a:gdLst>
                <a:gd name="T0" fmla="*/ 120 w 154"/>
                <a:gd name="T1" fmla="*/ 0 h 97"/>
                <a:gd name="T2" fmla="*/ 0 w 154"/>
                <a:gd name="T3" fmla="*/ 0 h 97"/>
                <a:gd name="T4" fmla="*/ 0 w 154"/>
                <a:gd name="T5" fmla="*/ 78 h 97"/>
                <a:gd name="T6" fmla="*/ 19 w 154"/>
                <a:gd name="T7" fmla="*/ 97 h 97"/>
                <a:gd name="T8" fmla="*/ 97 w 154"/>
                <a:gd name="T9" fmla="*/ 97 h 97"/>
                <a:gd name="T10" fmla="*/ 116 w 154"/>
                <a:gd name="T11" fmla="*/ 78 h 97"/>
                <a:gd name="T12" fmla="*/ 116 w 154"/>
                <a:gd name="T13" fmla="*/ 72 h 97"/>
                <a:gd name="T14" fmla="*/ 154 w 154"/>
                <a:gd name="T15" fmla="*/ 36 h 97"/>
                <a:gd name="T16" fmla="*/ 120 w 154"/>
                <a:gd name="T17" fmla="*/ 0 h 97"/>
                <a:gd name="T18" fmla="*/ 116 w 154"/>
                <a:gd name="T19" fmla="*/ 57 h 97"/>
                <a:gd name="T20" fmla="*/ 116 w 154"/>
                <a:gd name="T21" fmla="*/ 15 h 97"/>
                <a:gd name="T22" fmla="*/ 120 w 154"/>
                <a:gd name="T23" fmla="*/ 15 h 97"/>
                <a:gd name="T24" fmla="*/ 140 w 154"/>
                <a:gd name="T25" fmla="*/ 36 h 97"/>
                <a:gd name="T26" fmla="*/ 116 w 154"/>
                <a:gd name="T27" fmla="*/ 5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97">
                  <a:moveTo>
                    <a:pt x="120" y="0"/>
                  </a:moveTo>
                  <a:cubicBezTo>
                    <a:pt x="0" y="0"/>
                    <a:pt x="0" y="0"/>
                    <a:pt x="0" y="0"/>
                  </a:cubicBezTo>
                  <a:cubicBezTo>
                    <a:pt x="0" y="78"/>
                    <a:pt x="0" y="78"/>
                    <a:pt x="0" y="78"/>
                  </a:cubicBezTo>
                  <a:cubicBezTo>
                    <a:pt x="0" y="89"/>
                    <a:pt x="9" y="97"/>
                    <a:pt x="19" y="97"/>
                  </a:cubicBezTo>
                  <a:cubicBezTo>
                    <a:pt x="97" y="97"/>
                    <a:pt x="97" y="97"/>
                    <a:pt x="97" y="97"/>
                  </a:cubicBezTo>
                  <a:cubicBezTo>
                    <a:pt x="108" y="97"/>
                    <a:pt x="116" y="88"/>
                    <a:pt x="116" y="78"/>
                  </a:cubicBezTo>
                  <a:cubicBezTo>
                    <a:pt x="116" y="72"/>
                    <a:pt x="116" y="72"/>
                    <a:pt x="116" y="72"/>
                  </a:cubicBezTo>
                  <a:cubicBezTo>
                    <a:pt x="138" y="72"/>
                    <a:pt x="154" y="55"/>
                    <a:pt x="154" y="36"/>
                  </a:cubicBezTo>
                  <a:cubicBezTo>
                    <a:pt x="154" y="16"/>
                    <a:pt x="138" y="0"/>
                    <a:pt x="120" y="0"/>
                  </a:cubicBezTo>
                  <a:close/>
                  <a:moveTo>
                    <a:pt x="116" y="57"/>
                  </a:moveTo>
                  <a:cubicBezTo>
                    <a:pt x="116" y="15"/>
                    <a:pt x="116" y="15"/>
                    <a:pt x="116" y="15"/>
                  </a:cubicBezTo>
                  <a:cubicBezTo>
                    <a:pt x="120" y="15"/>
                    <a:pt x="120" y="15"/>
                    <a:pt x="120" y="15"/>
                  </a:cubicBezTo>
                  <a:cubicBezTo>
                    <a:pt x="135" y="15"/>
                    <a:pt x="140" y="29"/>
                    <a:pt x="140" y="36"/>
                  </a:cubicBezTo>
                  <a:cubicBezTo>
                    <a:pt x="140" y="47"/>
                    <a:pt x="131" y="58"/>
                    <a:pt x="116" y="57"/>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300" name="Group 299"/>
          <p:cNvGrpSpPr/>
          <p:nvPr/>
        </p:nvGrpSpPr>
        <p:grpSpPr>
          <a:xfrm>
            <a:off x="1709939" y="2077085"/>
            <a:ext cx="449481" cy="551545"/>
            <a:chOff x="2600325" y="2420938"/>
            <a:chExt cx="363538" cy="446087"/>
          </a:xfrm>
          <a:solidFill>
            <a:srgbClr val="0078D7"/>
          </a:solidFill>
        </p:grpSpPr>
        <p:sp>
          <p:nvSpPr>
            <p:cNvPr id="301" name="Freeform 157"/>
            <p:cNvSpPr>
              <a:spLocks noEditPoints="1"/>
            </p:cNvSpPr>
            <p:nvPr/>
          </p:nvSpPr>
          <p:spPr bwMode="auto">
            <a:xfrm>
              <a:off x="2600325" y="2463800"/>
              <a:ext cx="363538" cy="365125"/>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21 h 150"/>
                <a:gd name="T12" fmla="*/ 21 w 150"/>
                <a:gd name="T13" fmla="*/ 75 h 150"/>
                <a:gd name="T14" fmla="*/ 75 w 150"/>
                <a:gd name="T15" fmla="*/ 129 h 150"/>
                <a:gd name="T16" fmla="*/ 129 w 150"/>
                <a:gd name="T17" fmla="*/ 75 h 150"/>
                <a:gd name="T18" fmla="*/ 75 w 150"/>
                <a:gd name="T19" fmla="*/ 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4" y="150"/>
                    <a:pt x="0" y="116"/>
                    <a:pt x="0" y="75"/>
                  </a:cubicBezTo>
                  <a:cubicBezTo>
                    <a:pt x="0" y="33"/>
                    <a:pt x="34" y="0"/>
                    <a:pt x="75" y="0"/>
                  </a:cubicBezTo>
                  <a:cubicBezTo>
                    <a:pt x="116" y="0"/>
                    <a:pt x="150" y="33"/>
                    <a:pt x="150" y="75"/>
                  </a:cubicBezTo>
                  <a:cubicBezTo>
                    <a:pt x="150" y="116"/>
                    <a:pt x="116" y="150"/>
                    <a:pt x="75" y="150"/>
                  </a:cubicBezTo>
                  <a:close/>
                  <a:moveTo>
                    <a:pt x="75" y="21"/>
                  </a:moveTo>
                  <a:cubicBezTo>
                    <a:pt x="45" y="21"/>
                    <a:pt x="21" y="45"/>
                    <a:pt x="21" y="75"/>
                  </a:cubicBezTo>
                  <a:cubicBezTo>
                    <a:pt x="21" y="105"/>
                    <a:pt x="45" y="129"/>
                    <a:pt x="75" y="129"/>
                  </a:cubicBezTo>
                  <a:cubicBezTo>
                    <a:pt x="105" y="129"/>
                    <a:pt x="129" y="105"/>
                    <a:pt x="129" y="75"/>
                  </a:cubicBezTo>
                  <a:cubicBezTo>
                    <a:pt x="129" y="45"/>
                    <a:pt x="105" y="21"/>
                    <a:pt x="75" y="21"/>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2" name="Freeform 158"/>
            <p:cNvSpPr>
              <a:spLocks/>
            </p:cNvSpPr>
            <p:nvPr/>
          </p:nvSpPr>
          <p:spPr bwMode="auto">
            <a:xfrm>
              <a:off x="2644775" y="2762250"/>
              <a:ext cx="88900" cy="104775"/>
            </a:xfrm>
            <a:custGeom>
              <a:avLst/>
              <a:gdLst>
                <a:gd name="T0" fmla="*/ 12 w 37"/>
                <a:gd name="T1" fmla="*/ 43 h 43"/>
                <a:gd name="T2" fmla="*/ 6 w 37"/>
                <a:gd name="T3" fmla="*/ 41 h 43"/>
                <a:gd name="T4" fmla="*/ 3 w 37"/>
                <a:gd name="T5" fmla="*/ 26 h 43"/>
                <a:gd name="T6" fmla="*/ 16 w 37"/>
                <a:gd name="T7" fmla="*/ 7 h 43"/>
                <a:gd name="T8" fmla="*/ 30 w 37"/>
                <a:gd name="T9" fmla="*/ 3 h 43"/>
                <a:gd name="T10" fmla="*/ 33 w 37"/>
                <a:gd name="T11" fmla="*/ 18 h 43"/>
                <a:gd name="T12" fmla="*/ 21 w 37"/>
                <a:gd name="T13" fmla="*/ 38 h 43"/>
                <a:gd name="T14" fmla="*/ 12 w 37"/>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3">
                  <a:moveTo>
                    <a:pt x="12" y="43"/>
                  </a:moveTo>
                  <a:cubicBezTo>
                    <a:pt x="10" y="43"/>
                    <a:pt x="8" y="42"/>
                    <a:pt x="6" y="41"/>
                  </a:cubicBezTo>
                  <a:cubicBezTo>
                    <a:pt x="1" y="38"/>
                    <a:pt x="0" y="31"/>
                    <a:pt x="3" y="26"/>
                  </a:cubicBezTo>
                  <a:cubicBezTo>
                    <a:pt x="16" y="7"/>
                    <a:pt x="16" y="7"/>
                    <a:pt x="16" y="7"/>
                  </a:cubicBezTo>
                  <a:cubicBezTo>
                    <a:pt x="19" y="2"/>
                    <a:pt x="25" y="0"/>
                    <a:pt x="30" y="3"/>
                  </a:cubicBezTo>
                  <a:cubicBezTo>
                    <a:pt x="35" y="7"/>
                    <a:pt x="37" y="13"/>
                    <a:pt x="33" y="18"/>
                  </a:cubicBezTo>
                  <a:cubicBezTo>
                    <a:pt x="21" y="38"/>
                    <a:pt x="21" y="38"/>
                    <a:pt x="21" y="38"/>
                  </a:cubicBezTo>
                  <a:cubicBezTo>
                    <a:pt x="19" y="41"/>
                    <a:pt x="16" y="43"/>
                    <a:pt x="12" y="43"/>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3" name="Freeform 159"/>
            <p:cNvSpPr>
              <a:spLocks/>
            </p:cNvSpPr>
            <p:nvPr/>
          </p:nvSpPr>
          <p:spPr bwMode="auto">
            <a:xfrm>
              <a:off x="2833688" y="2762250"/>
              <a:ext cx="87313" cy="104775"/>
            </a:xfrm>
            <a:custGeom>
              <a:avLst/>
              <a:gdLst>
                <a:gd name="T0" fmla="*/ 24 w 36"/>
                <a:gd name="T1" fmla="*/ 43 h 43"/>
                <a:gd name="T2" fmla="*/ 15 w 36"/>
                <a:gd name="T3" fmla="*/ 38 h 43"/>
                <a:gd name="T4" fmla="*/ 3 w 36"/>
                <a:gd name="T5" fmla="*/ 18 h 43"/>
                <a:gd name="T6" fmla="*/ 6 w 36"/>
                <a:gd name="T7" fmla="*/ 3 h 43"/>
                <a:gd name="T8" fmla="*/ 21 w 36"/>
                <a:gd name="T9" fmla="*/ 7 h 43"/>
                <a:gd name="T10" fmla="*/ 33 w 36"/>
                <a:gd name="T11" fmla="*/ 26 h 43"/>
                <a:gd name="T12" fmla="*/ 30 w 36"/>
                <a:gd name="T13" fmla="*/ 41 h 43"/>
                <a:gd name="T14" fmla="*/ 24 w 36"/>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3">
                  <a:moveTo>
                    <a:pt x="24" y="43"/>
                  </a:moveTo>
                  <a:cubicBezTo>
                    <a:pt x="20" y="43"/>
                    <a:pt x="17" y="41"/>
                    <a:pt x="15" y="38"/>
                  </a:cubicBezTo>
                  <a:cubicBezTo>
                    <a:pt x="3" y="18"/>
                    <a:pt x="3" y="18"/>
                    <a:pt x="3" y="18"/>
                  </a:cubicBezTo>
                  <a:cubicBezTo>
                    <a:pt x="0" y="13"/>
                    <a:pt x="1" y="7"/>
                    <a:pt x="6" y="3"/>
                  </a:cubicBezTo>
                  <a:cubicBezTo>
                    <a:pt x="11" y="0"/>
                    <a:pt x="17" y="2"/>
                    <a:pt x="21" y="7"/>
                  </a:cubicBezTo>
                  <a:cubicBezTo>
                    <a:pt x="33" y="26"/>
                    <a:pt x="33" y="26"/>
                    <a:pt x="33" y="26"/>
                  </a:cubicBezTo>
                  <a:cubicBezTo>
                    <a:pt x="36" y="31"/>
                    <a:pt x="35" y="38"/>
                    <a:pt x="30" y="41"/>
                  </a:cubicBezTo>
                  <a:cubicBezTo>
                    <a:pt x="28" y="42"/>
                    <a:pt x="26" y="43"/>
                    <a:pt x="24" y="43"/>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4" name="Freeform 160"/>
            <p:cNvSpPr>
              <a:spLocks/>
            </p:cNvSpPr>
            <p:nvPr/>
          </p:nvSpPr>
          <p:spPr bwMode="auto">
            <a:xfrm>
              <a:off x="2613025" y="2420938"/>
              <a:ext cx="125413" cy="101600"/>
            </a:xfrm>
            <a:custGeom>
              <a:avLst/>
              <a:gdLst>
                <a:gd name="T0" fmla="*/ 52 w 52"/>
                <a:gd name="T1" fmla="*/ 17 h 42"/>
                <a:gd name="T2" fmla="*/ 52 w 52"/>
                <a:gd name="T3" fmla="*/ 17 h 42"/>
                <a:gd name="T4" fmla="*/ 17 w 52"/>
                <a:gd name="T5" fmla="*/ 7 h 42"/>
                <a:gd name="T6" fmla="*/ 7 w 52"/>
                <a:gd name="T7" fmla="*/ 42 h 42"/>
                <a:gd name="T8" fmla="*/ 52 w 52"/>
                <a:gd name="T9" fmla="*/ 17 h 42"/>
              </a:gdLst>
              <a:ahLst/>
              <a:cxnLst>
                <a:cxn ang="0">
                  <a:pos x="T0" y="T1"/>
                </a:cxn>
                <a:cxn ang="0">
                  <a:pos x="T2" y="T3"/>
                </a:cxn>
                <a:cxn ang="0">
                  <a:pos x="T4" y="T5"/>
                </a:cxn>
                <a:cxn ang="0">
                  <a:pos x="T6" y="T7"/>
                </a:cxn>
                <a:cxn ang="0">
                  <a:pos x="T8" y="T9"/>
                </a:cxn>
              </a:cxnLst>
              <a:rect l="0" t="0" r="r" b="b"/>
              <a:pathLst>
                <a:path w="52" h="42">
                  <a:moveTo>
                    <a:pt x="52" y="17"/>
                  </a:moveTo>
                  <a:cubicBezTo>
                    <a:pt x="52" y="17"/>
                    <a:pt x="52" y="17"/>
                    <a:pt x="52" y="17"/>
                  </a:cubicBezTo>
                  <a:cubicBezTo>
                    <a:pt x="45" y="4"/>
                    <a:pt x="29" y="0"/>
                    <a:pt x="17" y="7"/>
                  </a:cubicBezTo>
                  <a:cubicBezTo>
                    <a:pt x="5" y="14"/>
                    <a:pt x="0" y="29"/>
                    <a:pt x="7" y="42"/>
                  </a:cubicBezTo>
                  <a:lnTo>
                    <a:pt x="52" y="1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5" name="Freeform 161"/>
            <p:cNvSpPr>
              <a:spLocks/>
            </p:cNvSpPr>
            <p:nvPr/>
          </p:nvSpPr>
          <p:spPr bwMode="auto">
            <a:xfrm>
              <a:off x="2824163" y="2420938"/>
              <a:ext cx="125413" cy="101600"/>
            </a:xfrm>
            <a:custGeom>
              <a:avLst/>
              <a:gdLst>
                <a:gd name="T0" fmla="*/ 0 w 52"/>
                <a:gd name="T1" fmla="*/ 17 h 42"/>
                <a:gd name="T2" fmla="*/ 0 w 52"/>
                <a:gd name="T3" fmla="*/ 17 h 42"/>
                <a:gd name="T4" fmla="*/ 35 w 52"/>
                <a:gd name="T5" fmla="*/ 7 h 42"/>
                <a:gd name="T6" fmla="*/ 45 w 52"/>
                <a:gd name="T7" fmla="*/ 42 h 42"/>
                <a:gd name="T8" fmla="*/ 0 w 52"/>
                <a:gd name="T9" fmla="*/ 17 h 42"/>
              </a:gdLst>
              <a:ahLst/>
              <a:cxnLst>
                <a:cxn ang="0">
                  <a:pos x="T0" y="T1"/>
                </a:cxn>
                <a:cxn ang="0">
                  <a:pos x="T2" y="T3"/>
                </a:cxn>
                <a:cxn ang="0">
                  <a:pos x="T4" y="T5"/>
                </a:cxn>
                <a:cxn ang="0">
                  <a:pos x="T6" y="T7"/>
                </a:cxn>
                <a:cxn ang="0">
                  <a:pos x="T8" y="T9"/>
                </a:cxn>
              </a:cxnLst>
              <a:rect l="0" t="0" r="r" b="b"/>
              <a:pathLst>
                <a:path w="52" h="42">
                  <a:moveTo>
                    <a:pt x="0" y="17"/>
                  </a:moveTo>
                  <a:cubicBezTo>
                    <a:pt x="0" y="17"/>
                    <a:pt x="0" y="17"/>
                    <a:pt x="0" y="17"/>
                  </a:cubicBezTo>
                  <a:cubicBezTo>
                    <a:pt x="7" y="4"/>
                    <a:pt x="23" y="0"/>
                    <a:pt x="35" y="7"/>
                  </a:cubicBezTo>
                  <a:cubicBezTo>
                    <a:pt x="47" y="14"/>
                    <a:pt x="52" y="29"/>
                    <a:pt x="45" y="42"/>
                  </a:cubicBezTo>
                  <a:lnTo>
                    <a:pt x="0" y="17"/>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6" name="Freeform 162"/>
            <p:cNvSpPr>
              <a:spLocks/>
            </p:cNvSpPr>
            <p:nvPr/>
          </p:nvSpPr>
          <p:spPr bwMode="auto">
            <a:xfrm>
              <a:off x="2768600" y="2439988"/>
              <a:ext cx="30163" cy="34925"/>
            </a:xfrm>
            <a:custGeom>
              <a:avLst/>
              <a:gdLst>
                <a:gd name="T0" fmla="*/ 0 w 13"/>
                <a:gd name="T1" fmla="*/ 13 h 14"/>
                <a:gd name="T2" fmla="*/ 1 w 13"/>
                <a:gd name="T3" fmla="*/ 14 h 14"/>
                <a:gd name="T4" fmla="*/ 11 w 13"/>
                <a:gd name="T5" fmla="*/ 14 h 14"/>
                <a:gd name="T6" fmla="*/ 13 w 13"/>
                <a:gd name="T7" fmla="*/ 13 h 14"/>
                <a:gd name="T8" fmla="*/ 13 w 13"/>
                <a:gd name="T9" fmla="*/ 2 h 14"/>
                <a:gd name="T10" fmla="*/ 11 w 13"/>
                <a:gd name="T11" fmla="*/ 0 h 14"/>
                <a:gd name="T12" fmla="*/ 1 w 13"/>
                <a:gd name="T13" fmla="*/ 0 h 14"/>
                <a:gd name="T14" fmla="*/ 0 w 13"/>
                <a:gd name="T15" fmla="*/ 2 h 14"/>
                <a:gd name="T16" fmla="*/ 0 w 13"/>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4">
                  <a:moveTo>
                    <a:pt x="0" y="13"/>
                  </a:moveTo>
                  <a:cubicBezTo>
                    <a:pt x="0" y="13"/>
                    <a:pt x="0" y="14"/>
                    <a:pt x="1" y="14"/>
                  </a:cubicBezTo>
                  <a:cubicBezTo>
                    <a:pt x="11" y="14"/>
                    <a:pt x="11" y="14"/>
                    <a:pt x="11" y="14"/>
                  </a:cubicBezTo>
                  <a:cubicBezTo>
                    <a:pt x="12" y="14"/>
                    <a:pt x="13" y="13"/>
                    <a:pt x="13" y="13"/>
                  </a:cubicBezTo>
                  <a:cubicBezTo>
                    <a:pt x="13" y="2"/>
                    <a:pt x="13" y="2"/>
                    <a:pt x="13" y="2"/>
                  </a:cubicBezTo>
                  <a:cubicBezTo>
                    <a:pt x="13" y="1"/>
                    <a:pt x="12" y="0"/>
                    <a:pt x="11" y="0"/>
                  </a:cubicBezTo>
                  <a:cubicBezTo>
                    <a:pt x="1" y="0"/>
                    <a:pt x="1" y="0"/>
                    <a:pt x="1" y="0"/>
                  </a:cubicBezTo>
                  <a:cubicBezTo>
                    <a:pt x="0" y="0"/>
                    <a:pt x="0" y="1"/>
                    <a:pt x="0" y="2"/>
                  </a:cubicBezTo>
                  <a:lnTo>
                    <a:pt x="0" y="13"/>
                  </a:ln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07" name="Freeform 163"/>
            <p:cNvSpPr>
              <a:spLocks/>
            </p:cNvSpPr>
            <p:nvPr/>
          </p:nvSpPr>
          <p:spPr bwMode="auto">
            <a:xfrm>
              <a:off x="2773363" y="2525713"/>
              <a:ext cx="88900" cy="184150"/>
            </a:xfrm>
            <a:custGeom>
              <a:avLst/>
              <a:gdLst>
                <a:gd name="T0" fmla="*/ 32 w 37"/>
                <a:gd name="T1" fmla="*/ 76 h 76"/>
                <a:gd name="T2" fmla="*/ 30 w 37"/>
                <a:gd name="T3" fmla="*/ 75 h 76"/>
                <a:gd name="T4" fmla="*/ 0 w 37"/>
                <a:gd name="T5" fmla="*/ 52 h 76"/>
                <a:gd name="T6" fmla="*/ 0 w 37"/>
                <a:gd name="T7" fmla="*/ 4 h 76"/>
                <a:gd name="T8" fmla="*/ 4 w 37"/>
                <a:gd name="T9" fmla="*/ 0 h 76"/>
                <a:gd name="T10" fmla="*/ 8 w 37"/>
                <a:gd name="T11" fmla="*/ 4 h 76"/>
                <a:gd name="T12" fmla="*/ 8 w 37"/>
                <a:gd name="T13" fmla="*/ 48 h 76"/>
                <a:gd name="T14" fmla="*/ 35 w 37"/>
                <a:gd name="T15" fmla="*/ 68 h 76"/>
                <a:gd name="T16" fmla="*/ 36 w 37"/>
                <a:gd name="T17" fmla="*/ 74 h 76"/>
                <a:gd name="T18" fmla="*/ 32 w 3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6">
                  <a:moveTo>
                    <a:pt x="32" y="76"/>
                  </a:moveTo>
                  <a:cubicBezTo>
                    <a:pt x="31" y="76"/>
                    <a:pt x="31" y="75"/>
                    <a:pt x="30" y="75"/>
                  </a:cubicBezTo>
                  <a:cubicBezTo>
                    <a:pt x="0" y="52"/>
                    <a:pt x="0" y="52"/>
                    <a:pt x="0" y="52"/>
                  </a:cubicBezTo>
                  <a:cubicBezTo>
                    <a:pt x="0" y="4"/>
                    <a:pt x="0" y="4"/>
                    <a:pt x="0" y="4"/>
                  </a:cubicBezTo>
                  <a:cubicBezTo>
                    <a:pt x="0" y="2"/>
                    <a:pt x="2" y="0"/>
                    <a:pt x="4" y="0"/>
                  </a:cubicBezTo>
                  <a:cubicBezTo>
                    <a:pt x="6" y="0"/>
                    <a:pt x="8" y="2"/>
                    <a:pt x="8" y="4"/>
                  </a:cubicBezTo>
                  <a:cubicBezTo>
                    <a:pt x="8" y="48"/>
                    <a:pt x="8" y="48"/>
                    <a:pt x="8" y="48"/>
                  </a:cubicBezTo>
                  <a:cubicBezTo>
                    <a:pt x="35" y="68"/>
                    <a:pt x="35" y="68"/>
                    <a:pt x="35" y="68"/>
                  </a:cubicBezTo>
                  <a:cubicBezTo>
                    <a:pt x="37" y="69"/>
                    <a:pt x="37" y="72"/>
                    <a:pt x="36" y="74"/>
                  </a:cubicBezTo>
                  <a:cubicBezTo>
                    <a:pt x="35" y="75"/>
                    <a:pt x="34" y="76"/>
                    <a:pt x="32" y="76"/>
                  </a:cubicBezTo>
                  <a:close/>
                </a:path>
              </a:pathLst>
            </a:custGeom>
            <a:ln/>
            <a:extLst/>
          </p:spPr>
          <p:style>
            <a:lnRef idx="2">
              <a:schemeClr val="accent1"/>
            </a:lnRef>
            <a:fillRef idx="1">
              <a:schemeClr val="lt1"/>
            </a:fillRef>
            <a:effectRef idx="0">
              <a:schemeClr val="accent1"/>
            </a:effectRef>
            <a:fontRef idx="minor">
              <a:schemeClr val="dk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308" name="Group 307"/>
          <p:cNvGrpSpPr/>
          <p:nvPr/>
        </p:nvGrpSpPr>
        <p:grpSpPr>
          <a:xfrm>
            <a:off x="663631" y="3151896"/>
            <a:ext cx="515134" cy="471556"/>
            <a:chOff x="673893" y="3298825"/>
            <a:chExt cx="525463" cy="481012"/>
          </a:xfrm>
        </p:grpSpPr>
        <p:sp>
          <p:nvSpPr>
            <p:cNvPr id="309" name="Freeform 86"/>
            <p:cNvSpPr>
              <a:spLocks/>
            </p:cNvSpPr>
            <p:nvPr/>
          </p:nvSpPr>
          <p:spPr bwMode="auto">
            <a:xfrm>
              <a:off x="673893" y="3298825"/>
              <a:ext cx="525463" cy="244475"/>
            </a:xfrm>
            <a:custGeom>
              <a:avLst/>
              <a:gdLst>
                <a:gd name="T0" fmla="*/ 215 w 217"/>
                <a:gd name="T1" fmla="*/ 74 h 101"/>
                <a:gd name="T2" fmla="*/ 110 w 217"/>
                <a:gd name="T3" fmla="*/ 0 h 101"/>
                <a:gd name="T4" fmla="*/ 106 w 217"/>
                <a:gd name="T5" fmla="*/ 0 h 101"/>
                <a:gd name="T6" fmla="*/ 1 w 217"/>
                <a:gd name="T7" fmla="*/ 74 h 101"/>
                <a:gd name="T8" fmla="*/ 0 w 217"/>
                <a:gd name="T9" fmla="*/ 76 h 101"/>
                <a:gd name="T10" fmla="*/ 0 w 217"/>
                <a:gd name="T11" fmla="*/ 79 h 101"/>
                <a:gd name="T12" fmla="*/ 15 w 217"/>
                <a:gd name="T13" fmla="*/ 99 h 101"/>
                <a:gd name="T14" fmla="*/ 17 w 217"/>
                <a:gd name="T15" fmla="*/ 100 h 101"/>
                <a:gd name="T16" fmla="*/ 19 w 217"/>
                <a:gd name="T17" fmla="*/ 100 h 101"/>
                <a:gd name="T18" fmla="*/ 108 w 217"/>
                <a:gd name="T19" fmla="*/ 37 h 101"/>
                <a:gd name="T20" fmla="*/ 197 w 217"/>
                <a:gd name="T21" fmla="*/ 100 h 101"/>
                <a:gd name="T22" fmla="*/ 202 w 217"/>
                <a:gd name="T23" fmla="*/ 99 h 101"/>
                <a:gd name="T24" fmla="*/ 216 w 217"/>
                <a:gd name="T25" fmla="*/ 79 h 101"/>
                <a:gd name="T26" fmla="*/ 216 w 217"/>
                <a:gd name="T27" fmla="*/ 76 h 101"/>
                <a:gd name="T28" fmla="*/ 215 w 217"/>
                <a:gd name="T2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01">
                  <a:moveTo>
                    <a:pt x="215" y="74"/>
                  </a:moveTo>
                  <a:cubicBezTo>
                    <a:pt x="110" y="0"/>
                    <a:pt x="110" y="0"/>
                    <a:pt x="110" y="0"/>
                  </a:cubicBezTo>
                  <a:cubicBezTo>
                    <a:pt x="109" y="0"/>
                    <a:pt x="107" y="0"/>
                    <a:pt x="106" y="0"/>
                  </a:cubicBezTo>
                  <a:cubicBezTo>
                    <a:pt x="1" y="74"/>
                    <a:pt x="1" y="74"/>
                    <a:pt x="1" y="74"/>
                  </a:cubicBezTo>
                  <a:cubicBezTo>
                    <a:pt x="0" y="75"/>
                    <a:pt x="0" y="75"/>
                    <a:pt x="0" y="76"/>
                  </a:cubicBezTo>
                  <a:cubicBezTo>
                    <a:pt x="0" y="77"/>
                    <a:pt x="0" y="78"/>
                    <a:pt x="0" y="79"/>
                  </a:cubicBezTo>
                  <a:cubicBezTo>
                    <a:pt x="15" y="99"/>
                    <a:pt x="15" y="99"/>
                    <a:pt x="15" y="99"/>
                  </a:cubicBezTo>
                  <a:cubicBezTo>
                    <a:pt x="15" y="100"/>
                    <a:pt x="16" y="100"/>
                    <a:pt x="17" y="100"/>
                  </a:cubicBezTo>
                  <a:cubicBezTo>
                    <a:pt x="18" y="100"/>
                    <a:pt x="19" y="100"/>
                    <a:pt x="19" y="100"/>
                  </a:cubicBezTo>
                  <a:cubicBezTo>
                    <a:pt x="108" y="37"/>
                    <a:pt x="108" y="37"/>
                    <a:pt x="108" y="37"/>
                  </a:cubicBezTo>
                  <a:cubicBezTo>
                    <a:pt x="197" y="100"/>
                    <a:pt x="197" y="100"/>
                    <a:pt x="197" y="100"/>
                  </a:cubicBezTo>
                  <a:cubicBezTo>
                    <a:pt x="199" y="101"/>
                    <a:pt x="201" y="100"/>
                    <a:pt x="202" y="99"/>
                  </a:cubicBezTo>
                  <a:cubicBezTo>
                    <a:pt x="216" y="79"/>
                    <a:pt x="216" y="79"/>
                    <a:pt x="216" y="79"/>
                  </a:cubicBezTo>
                  <a:cubicBezTo>
                    <a:pt x="216" y="78"/>
                    <a:pt x="217" y="77"/>
                    <a:pt x="216" y="76"/>
                  </a:cubicBezTo>
                  <a:cubicBezTo>
                    <a:pt x="216" y="75"/>
                    <a:pt x="216" y="75"/>
                    <a:pt x="215" y="74"/>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0" name="Freeform 87"/>
            <p:cNvSpPr>
              <a:spLocks/>
            </p:cNvSpPr>
            <p:nvPr/>
          </p:nvSpPr>
          <p:spPr bwMode="auto">
            <a:xfrm>
              <a:off x="734218" y="3422650"/>
              <a:ext cx="400050" cy="357187"/>
            </a:xfrm>
            <a:custGeom>
              <a:avLst/>
              <a:gdLst>
                <a:gd name="T0" fmla="*/ 164 w 165"/>
                <a:gd name="T1" fmla="*/ 56 h 147"/>
                <a:gd name="T2" fmla="*/ 85 w 165"/>
                <a:gd name="T3" fmla="*/ 0 h 147"/>
                <a:gd name="T4" fmla="*/ 81 w 165"/>
                <a:gd name="T5" fmla="*/ 0 h 147"/>
                <a:gd name="T6" fmla="*/ 2 w 165"/>
                <a:gd name="T7" fmla="*/ 56 h 147"/>
                <a:gd name="T8" fmla="*/ 0 w 165"/>
                <a:gd name="T9" fmla="*/ 59 h 147"/>
                <a:gd name="T10" fmla="*/ 0 w 165"/>
                <a:gd name="T11" fmla="*/ 144 h 147"/>
                <a:gd name="T12" fmla="*/ 4 w 165"/>
                <a:gd name="T13" fmla="*/ 147 h 147"/>
                <a:gd name="T14" fmla="*/ 59 w 165"/>
                <a:gd name="T15" fmla="*/ 147 h 147"/>
                <a:gd name="T16" fmla="*/ 62 w 165"/>
                <a:gd name="T17" fmla="*/ 144 h 147"/>
                <a:gd name="T18" fmla="*/ 62 w 165"/>
                <a:gd name="T19" fmla="*/ 70 h 147"/>
                <a:gd name="T20" fmla="*/ 104 w 165"/>
                <a:gd name="T21" fmla="*/ 70 h 147"/>
                <a:gd name="T22" fmla="*/ 104 w 165"/>
                <a:gd name="T23" fmla="*/ 144 h 147"/>
                <a:gd name="T24" fmla="*/ 107 w 165"/>
                <a:gd name="T25" fmla="*/ 147 h 147"/>
                <a:gd name="T26" fmla="*/ 162 w 165"/>
                <a:gd name="T27" fmla="*/ 147 h 147"/>
                <a:gd name="T28" fmla="*/ 165 w 165"/>
                <a:gd name="T29" fmla="*/ 144 h 147"/>
                <a:gd name="T30" fmla="*/ 165 w 165"/>
                <a:gd name="T31" fmla="*/ 58 h 147"/>
                <a:gd name="T32" fmla="*/ 164 w 165"/>
                <a:gd name="T33"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164" y="56"/>
                  </a:moveTo>
                  <a:cubicBezTo>
                    <a:pt x="85" y="0"/>
                    <a:pt x="85" y="0"/>
                    <a:pt x="85" y="0"/>
                  </a:cubicBezTo>
                  <a:cubicBezTo>
                    <a:pt x="84" y="0"/>
                    <a:pt x="82" y="0"/>
                    <a:pt x="81" y="0"/>
                  </a:cubicBezTo>
                  <a:cubicBezTo>
                    <a:pt x="2" y="56"/>
                    <a:pt x="2" y="56"/>
                    <a:pt x="2" y="56"/>
                  </a:cubicBezTo>
                  <a:cubicBezTo>
                    <a:pt x="1" y="57"/>
                    <a:pt x="0" y="58"/>
                    <a:pt x="0" y="59"/>
                  </a:cubicBezTo>
                  <a:cubicBezTo>
                    <a:pt x="0" y="144"/>
                    <a:pt x="0" y="144"/>
                    <a:pt x="0" y="144"/>
                  </a:cubicBezTo>
                  <a:cubicBezTo>
                    <a:pt x="0" y="146"/>
                    <a:pt x="2" y="147"/>
                    <a:pt x="4" y="147"/>
                  </a:cubicBezTo>
                  <a:cubicBezTo>
                    <a:pt x="59" y="147"/>
                    <a:pt x="59" y="147"/>
                    <a:pt x="59" y="147"/>
                  </a:cubicBezTo>
                  <a:cubicBezTo>
                    <a:pt x="61" y="147"/>
                    <a:pt x="62" y="146"/>
                    <a:pt x="62" y="144"/>
                  </a:cubicBezTo>
                  <a:cubicBezTo>
                    <a:pt x="62" y="70"/>
                    <a:pt x="62" y="70"/>
                    <a:pt x="62" y="70"/>
                  </a:cubicBezTo>
                  <a:cubicBezTo>
                    <a:pt x="104" y="70"/>
                    <a:pt x="104" y="70"/>
                    <a:pt x="104" y="70"/>
                  </a:cubicBezTo>
                  <a:cubicBezTo>
                    <a:pt x="104" y="144"/>
                    <a:pt x="104" y="144"/>
                    <a:pt x="104" y="144"/>
                  </a:cubicBezTo>
                  <a:cubicBezTo>
                    <a:pt x="104" y="146"/>
                    <a:pt x="105" y="147"/>
                    <a:pt x="107" y="147"/>
                  </a:cubicBezTo>
                  <a:cubicBezTo>
                    <a:pt x="162" y="147"/>
                    <a:pt x="162" y="147"/>
                    <a:pt x="162" y="147"/>
                  </a:cubicBezTo>
                  <a:cubicBezTo>
                    <a:pt x="164" y="147"/>
                    <a:pt x="165" y="146"/>
                    <a:pt x="165" y="144"/>
                  </a:cubicBezTo>
                  <a:cubicBezTo>
                    <a:pt x="165" y="58"/>
                    <a:pt x="165" y="58"/>
                    <a:pt x="165" y="58"/>
                  </a:cubicBezTo>
                  <a:cubicBezTo>
                    <a:pt x="165" y="57"/>
                    <a:pt x="165" y="56"/>
                    <a:pt x="164" y="56"/>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1" name="Freeform 88"/>
            <p:cNvSpPr>
              <a:spLocks/>
            </p:cNvSpPr>
            <p:nvPr/>
          </p:nvSpPr>
          <p:spPr bwMode="auto">
            <a:xfrm>
              <a:off x="1058068" y="3298825"/>
              <a:ext cx="76200" cy="104775"/>
            </a:xfrm>
            <a:custGeom>
              <a:avLst/>
              <a:gdLst>
                <a:gd name="T0" fmla="*/ 1 w 31"/>
                <a:gd name="T1" fmla="*/ 25 h 43"/>
                <a:gd name="T2" fmla="*/ 26 w 31"/>
                <a:gd name="T3" fmla="*/ 42 h 43"/>
                <a:gd name="T4" fmla="*/ 28 w 31"/>
                <a:gd name="T5" fmla="*/ 43 h 43"/>
                <a:gd name="T6" fmla="*/ 29 w 31"/>
                <a:gd name="T7" fmla="*/ 42 h 43"/>
                <a:gd name="T8" fmla="*/ 31 w 31"/>
                <a:gd name="T9" fmla="*/ 39 h 43"/>
                <a:gd name="T10" fmla="*/ 31 w 31"/>
                <a:gd name="T11" fmla="*/ 3 h 43"/>
                <a:gd name="T12" fmla="*/ 28 w 31"/>
                <a:gd name="T13" fmla="*/ 0 h 43"/>
                <a:gd name="T14" fmla="*/ 3 w 31"/>
                <a:gd name="T15" fmla="*/ 0 h 43"/>
                <a:gd name="T16" fmla="*/ 0 w 31"/>
                <a:gd name="T17" fmla="*/ 3 h 43"/>
                <a:gd name="T18" fmla="*/ 0 w 31"/>
                <a:gd name="T19" fmla="*/ 22 h 43"/>
                <a:gd name="T20" fmla="*/ 1 w 31"/>
                <a:gd name="T21"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3">
                  <a:moveTo>
                    <a:pt x="1" y="25"/>
                  </a:moveTo>
                  <a:cubicBezTo>
                    <a:pt x="26" y="42"/>
                    <a:pt x="26" y="42"/>
                    <a:pt x="26" y="42"/>
                  </a:cubicBezTo>
                  <a:cubicBezTo>
                    <a:pt x="27" y="42"/>
                    <a:pt x="27" y="43"/>
                    <a:pt x="28" y="43"/>
                  </a:cubicBezTo>
                  <a:cubicBezTo>
                    <a:pt x="28" y="43"/>
                    <a:pt x="29" y="42"/>
                    <a:pt x="29" y="42"/>
                  </a:cubicBezTo>
                  <a:cubicBezTo>
                    <a:pt x="30" y="42"/>
                    <a:pt x="31" y="40"/>
                    <a:pt x="31" y="39"/>
                  </a:cubicBezTo>
                  <a:cubicBezTo>
                    <a:pt x="31" y="3"/>
                    <a:pt x="31" y="3"/>
                    <a:pt x="31" y="3"/>
                  </a:cubicBezTo>
                  <a:cubicBezTo>
                    <a:pt x="31" y="1"/>
                    <a:pt x="30" y="0"/>
                    <a:pt x="28" y="0"/>
                  </a:cubicBezTo>
                  <a:cubicBezTo>
                    <a:pt x="3" y="0"/>
                    <a:pt x="3" y="0"/>
                    <a:pt x="3" y="0"/>
                  </a:cubicBezTo>
                  <a:cubicBezTo>
                    <a:pt x="1" y="0"/>
                    <a:pt x="0" y="1"/>
                    <a:pt x="0" y="3"/>
                  </a:cubicBezTo>
                  <a:cubicBezTo>
                    <a:pt x="0" y="22"/>
                    <a:pt x="0" y="22"/>
                    <a:pt x="0" y="22"/>
                  </a:cubicBezTo>
                  <a:cubicBezTo>
                    <a:pt x="0" y="23"/>
                    <a:pt x="0" y="24"/>
                    <a:pt x="1" y="25"/>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312" name="Group 311"/>
          <p:cNvGrpSpPr/>
          <p:nvPr/>
        </p:nvGrpSpPr>
        <p:grpSpPr>
          <a:xfrm>
            <a:off x="11025413" y="3151896"/>
            <a:ext cx="515134" cy="471556"/>
            <a:chOff x="11237118" y="3298825"/>
            <a:chExt cx="525463" cy="481012"/>
          </a:xfrm>
        </p:grpSpPr>
        <p:sp>
          <p:nvSpPr>
            <p:cNvPr id="313" name="Freeform 89"/>
            <p:cNvSpPr>
              <a:spLocks/>
            </p:cNvSpPr>
            <p:nvPr/>
          </p:nvSpPr>
          <p:spPr bwMode="auto">
            <a:xfrm>
              <a:off x="11237118" y="3298825"/>
              <a:ext cx="525463" cy="244475"/>
            </a:xfrm>
            <a:custGeom>
              <a:avLst/>
              <a:gdLst>
                <a:gd name="T0" fmla="*/ 216 w 217"/>
                <a:gd name="T1" fmla="*/ 74 h 101"/>
                <a:gd name="T2" fmla="*/ 111 w 217"/>
                <a:gd name="T3" fmla="*/ 0 h 101"/>
                <a:gd name="T4" fmla="*/ 107 w 217"/>
                <a:gd name="T5" fmla="*/ 0 h 101"/>
                <a:gd name="T6" fmla="*/ 2 w 217"/>
                <a:gd name="T7" fmla="*/ 74 h 101"/>
                <a:gd name="T8" fmla="*/ 0 w 217"/>
                <a:gd name="T9" fmla="*/ 76 h 101"/>
                <a:gd name="T10" fmla="*/ 1 w 217"/>
                <a:gd name="T11" fmla="*/ 79 h 101"/>
                <a:gd name="T12" fmla="*/ 15 w 217"/>
                <a:gd name="T13" fmla="*/ 99 h 101"/>
                <a:gd name="T14" fmla="*/ 18 w 217"/>
                <a:gd name="T15" fmla="*/ 100 h 101"/>
                <a:gd name="T16" fmla="*/ 20 w 217"/>
                <a:gd name="T17" fmla="*/ 100 h 101"/>
                <a:gd name="T18" fmla="*/ 109 w 217"/>
                <a:gd name="T19" fmla="*/ 37 h 101"/>
                <a:gd name="T20" fmla="*/ 198 w 217"/>
                <a:gd name="T21" fmla="*/ 100 h 101"/>
                <a:gd name="T22" fmla="*/ 202 w 217"/>
                <a:gd name="T23" fmla="*/ 99 h 101"/>
                <a:gd name="T24" fmla="*/ 217 w 217"/>
                <a:gd name="T25" fmla="*/ 79 h 101"/>
                <a:gd name="T26" fmla="*/ 217 w 217"/>
                <a:gd name="T27" fmla="*/ 76 h 101"/>
                <a:gd name="T28" fmla="*/ 216 w 217"/>
                <a:gd name="T2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01">
                  <a:moveTo>
                    <a:pt x="216" y="74"/>
                  </a:moveTo>
                  <a:cubicBezTo>
                    <a:pt x="111" y="0"/>
                    <a:pt x="111" y="0"/>
                    <a:pt x="111" y="0"/>
                  </a:cubicBezTo>
                  <a:cubicBezTo>
                    <a:pt x="109" y="0"/>
                    <a:pt x="108" y="0"/>
                    <a:pt x="107" y="0"/>
                  </a:cubicBezTo>
                  <a:cubicBezTo>
                    <a:pt x="2" y="74"/>
                    <a:pt x="2" y="74"/>
                    <a:pt x="2" y="74"/>
                  </a:cubicBezTo>
                  <a:cubicBezTo>
                    <a:pt x="1" y="75"/>
                    <a:pt x="1" y="75"/>
                    <a:pt x="0" y="76"/>
                  </a:cubicBezTo>
                  <a:cubicBezTo>
                    <a:pt x="0" y="77"/>
                    <a:pt x="0" y="78"/>
                    <a:pt x="1" y="79"/>
                  </a:cubicBezTo>
                  <a:cubicBezTo>
                    <a:pt x="15" y="99"/>
                    <a:pt x="15" y="99"/>
                    <a:pt x="15" y="99"/>
                  </a:cubicBezTo>
                  <a:cubicBezTo>
                    <a:pt x="16" y="100"/>
                    <a:pt x="17" y="100"/>
                    <a:pt x="18" y="100"/>
                  </a:cubicBezTo>
                  <a:cubicBezTo>
                    <a:pt x="19" y="100"/>
                    <a:pt x="19" y="100"/>
                    <a:pt x="20" y="100"/>
                  </a:cubicBezTo>
                  <a:cubicBezTo>
                    <a:pt x="109" y="37"/>
                    <a:pt x="109" y="37"/>
                    <a:pt x="109" y="37"/>
                  </a:cubicBezTo>
                  <a:cubicBezTo>
                    <a:pt x="198" y="100"/>
                    <a:pt x="198" y="100"/>
                    <a:pt x="198" y="100"/>
                  </a:cubicBezTo>
                  <a:cubicBezTo>
                    <a:pt x="199" y="101"/>
                    <a:pt x="201" y="100"/>
                    <a:pt x="202" y="99"/>
                  </a:cubicBezTo>
                  <a:cubicBezTo>
                    <a:pt x="217" y="79"/>
                    <a:pt x="217" y="79"/>
                    <a:pt x="217" y="79"/>
                  </a:cubicBezTo>
                  <a:cubicBezTo>
                    <a:pt x="217" y="78"/>
                    <a:pt x="217" y="77"/>
                    <a:pt x="217" y="76"/>
                  </a:cubicBezTo>
                  <a:cubicBezTo>
                    <a:pt x="217" y="75"/>
                    <a:pt x="216" y="75"/>
                    <a:pt x="216" y="74"/>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4" name="Freeform 90"/>
            <p:cNvSpPr>
              <a:spLocks/>
            </p:cNvSpPr>
            <p:nvPr/>
          </p:nvSpPr>
          <p:spPr bwMode="auto">
            <a:xfrm>
              <a:off x="11300618" y="3422650"/>
              <a:ext cx="398463" cy="357187"/>
            </a:xfrm>
            <a:custGeom>
              <a:avLst/>
              <a:gdLst>
                <a:gd name="T0" fmla="*/ 164 w 165"/>
                <a:gd name="T1" fmla="*/ 56 h 147"/>
                <a:gd name="T2" fmla="*/ 85 w 165"/>
                <a:gd name="T3" fmla="*/ 0 h 147"/>
                <a:gd name="T4" fmla="*/ 81 w 165"/>
                <a:gd name="T5" fmla="*/ 0 h 147"/>
                <a:gd name="T6" fmla="*/ 1 w 165"/>
                <a:gd name="T7" fmla="*/ 56 h 147"/>
                <a:gd name="T8" fmla="*/ 0 w 165"/>
                <a:gd name="T9" fmla="*/ 59 h 147"/>
                <a:gd name="T10" fmla="*/ 0 w 165"/>
                <a:gd name="T11" fmla="*/ 144 h 147"/>
                <a:gd name="T12" fmla="*/ 3 w 165"/>
                <a:gd name="T13" fmla="*/ 147 h 147"/>
                <a:gd name="T14" fmla="*/ 59 w 165"/>
                <a:gd name="T15" fmla="*/ 147 h 147"/>
                <a:gd name="T16" fmla="*/ 62 w 165"/>
                <a:gd name="T17" fmla="*/ 144 h 147"/>
                <a:gd name="T18" fmla="*/ 62 w 165"/>
                <a:gd name="T19" fmla="*/ 70 h 147"/>
                <a:gd name="T20" fmla="*/ 104 w 165"/>
                <a:gd name="T21" fmla="*/ 70 h 147"/>
                <a:gd name="T22" fmla="*/ 104 w 165"/>
                <a:gd name="T23" fmla="*/ 144 h 147"/>
                <a:gd name="T24" fmla="*/ 107 w 165"/>
                <a:gd name="T25" fmla="*/ 147 h 147"/>
                <a:gd name="T26" fmla="*/ 162 w 165"/>
                <a:gd name="T27" fmla="*/ 147 h 147"/>
                <a:gd name="T28" fmla="*/ 165 w 165"/>
                <a:gd name="T29" fmla="*/ 144 h 147"/>
                <a:gd name="T30" fmla="*/ 165 w 165"/>
                <a:gd name="T31" fmla="*/ 58 h 147"/>
                <a:gd name="T32" fmla="*/ 164 w 165"/>
                <a:gd name="T33"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164" y="56"/>
                  </a:moveTo>
                  <a:cubicBezTo>
                    <a:pt x="85" y="0"/>
                    <a:pt x="85" y="0"/>
                    <a:pt x="85" y="0"/>
                  </a:cubicBezTo>
                  <a:cubicBezTo>
                    <a:pt x="83" y="0"/>
                    <a:pt x="82" y="0"/>
                    <a:pt x="81" y="0"/>
                  </a:cubicBezTo>
                  <a:cubicBezTo>
                    <a:pt x="1" y="56"/>
                    <a:pt x="1" y="56"/>
                    <a:pt x="1" y="56"/>
                  </a:cubicBezTo>
                  <a:cubicBezTo>
                    <a:pt x="1" y="57"/>
                    <a:pt x="0" y="58"/>
                    <a:pt x="0" y="59"/>
                  </a:cubicBezTo>
                  <a:cubicBezTo>
                    <a:pt x="0" y="144"/>
                    <a:pt x="0" y="144"/>
                    <a:pt x="0" y="144"/>
                  </a:cubicBezTo>
                  <a:cubicBezTo>
                    <a:pt x="0" y="146"/>
                    <a:pt x="1" y="147"/>
                    <a:pt x="3" y="147"/>
                  </a:cubicBezTo>
                  <a:cubicBezTo>
                    <a:pt x="59" y="147"/>
                    <a:pt x="59" y="147"/>
                    <a:pt x="59" y="147"/>
                  </a:cubicBezTo>
                  <a:cubicBezTo>
                    <a:pt x="60" y="147"/>
                    <a:pt x="62" y="146"/>
                    <a:pt x="62" y="144"/>
                  </a:cubicBezTo>
                  <a:cubicBezTo>
                    <a:pt x="62" y="70"/>
                    <a:pt x="62" y="70"/>
                    <a:pt x="62" y="70"/>
                  </a:cubicBezTo>
                  <a:cubicBezTo>
                    <a:pt x="104" y="70"/>
                    <a:pt x="104" y="70"/>
                    <a:pt x="104" y="70"/>
                  </a:cubicBezTo>
                  <a:cubicBezTo>
                    <a:pt x="104" y="144"/>
                    <a:pt x="104" y="144"/>
                    <a:pt x="104" y="144"/>
                  </a:cubicBezTo>
                  <a:cubicBezTo>
                    <a:pt x="104" y="146"/>
                    <a:pt x="105" y="147"/>
                    <a:pt x="107" y="147"/>
                  </a:cubicBezTo>
                  <a:cubicBezTo>
                    <a:pt x="162" y="147"/>
                    <a:pt x="162" y="147"/>
                    <a:pt x="162" y="147"/>
                  </a:cubicBezTo>
                  <a:cubicBezTo>
                    <a:pt x="164" y="147"/>
                    <a:pt x="165" y="146"/>
                    <a:pt x="165" y="144"/>
                  </a:cubicBezTo>
                  <a:cubicBezTo>
                    <a:pt x="165" y="58"/>
                    <a:pt x="165" y="58"/>
                    <a:pt x="165" y="58"/>
                  </a:cubicBezTo>
                  <a:cubicBezTo>
                    <a:pt x="165" y="57"/>
                    <a:pt x="164" y="56"/>
                    <a:pt x="164" y="56"/>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5" name="Freeform 91"/>
            <p:cNvSpPr>
              <a:spLocks/>
            </p:cNvSpPr>
            <p:nvPr/>
          </p:nvSpPr>
          <p:spPr bwMode="auto">
            <a:xfrm>
              <a:off x="11624468" y="3298825"/>
              <a:ext cx="74613" cy="104775"/>
            </a:xfrm>
            <a:custGeom>
              <a:avLst/>
              <a:gdLst>
                <a:gd name="T0" fmla="*/ 1 w 31"/>
                <a:gd name="T1" fmla="*/ 25 h 43"/>
                <a:gd name="T2" fmla="*/ 26 w 31"/>
                <a:gd name="T3" fmla="*/ 42 h 43"/>
                <a:gd name="T4" fmla="*/ 28 w 31"/>
                <a:gd name="T5" fmla="*/ 43 h 43"/>
                <a:gd name="T6" fmla="*/ 29 w 31"/>
                <a:gd name="T7" fmla="*/ 42 h 43"/>
                <a:gd name="T8" fmla="*/ 31 w 31"/>
                <a:gd name="T9" fmla="*/ 39 h 43"/>
                <a:gd name="T10" fmla="*/ 31 w 31"/>
                <a:gd name="T11" fmla="*/ 3 h 43"/>
                <a:gd name="T12" fmla="*/ 28 w 31"/>
                <a:gd name="T13" fmla="*/ 0 h 43"/>
                <a:gd name="T14" fmla="*/ 3 w 31"/>
                <a:gd name="T15" fmla="*/ 0 h 43"/>
                <a:gd name="T16" fmla="*/ 0 w 31"/>
                <a:gd name="T17" fmla="*/ 3 h 43"/>
                <a:gd name="T18" fmla="*/ 0 w 31"/>
                <a:gd name="T19" fmla="*/ 22 h 43"/>
                <a:gd name="T20" fmla="*/ 1 w 31"/>
                <a:gd name="T21"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3">
                  <a:moveTo>
                    <a:pt x="1" y="25"/>
                  </a:moveTo>
                  <a:cubicBezTo>
                    <a:pt x="26" y="42"/>
                    <a:pt x="26" y="42"/>
                    <a:pt x="26" y="42"/>
                  </a:cubicBezTo>
                  <a:cubicBezTo>
                    <a:pt x="26" y="42"/>
                    <a:pt x="27" y="43"/>
                    <a:pt x="28" y="43"/>
                  </a:cubicBezTo>
                  <a:cubicBezTo>
                    <a:pt x="28" y="43"/>
                    <a:pt x="29" y="42"/>
                    <a:pt x="29" y="42"/>
                  </a:cubicBezTo>
                  <a:cubicBezTo>
                    <a:pt x="30" y="42"/>
                    <a:pt x="31" y="40"/>
                    <a:pt x="31" y="39"/>
                  </a:cubicBezTo>
                  <a:cubicBezTo>
                    <a:pt x="31" y="3"/>
                    <a:pt x="31" y="3"/>
                    <a:pt x="31" y="3"/>
                  </a:cubicBezTo>
                  <a:cubicBezTo>
                    <a:pt x="31" y="1"/>
                    <a:pt x="29" y="0"/>
                    <a:pt x="28" y="0"/>
                  </a:cubicBezTo>
                  <a:cubicBezTo>
                    <a:pt x="3" y="0"/>
                    <a:pt x="3" y="0"/>
                    <a:pt x="3" y="0"/>
                  </a:cubicBezTo>
                  <a:cubicBezTo>
                    <a:pt x="1" y="0"/>
                    <a:pt x="0" y="1"/>
                    <a:pt x="0" y="3"/>
                  </a:cubicBezTo>
                  <a:cubicBezTo>
                    <a:pt x="0" y="22"/>
                    <a:pt x="0" y="22"/>
                    <a:pt x="0" y="22"/>
                  </a:cubicBezTo>
                  <a:cubicBezTo>
                    <a:pt x="0" y="23"/>
                    <a:pt x="0" y="24"/>
                    <a:pt x="1" y="25"/>
                  </a:cubicBez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316" name="Freeform 92"/>
          <p:cNvSpPr>
            <a:spLocks noEditPoints="1"/>
          </p:cNvSpPr>
          <p:nvPr/>
        </p:nvSpPr>
        <p:spPr bwMode="auto">
          <a:xfrm>
            <a:off x="5909729" y="3088088"/>
            <a:ext cx="357947" cy="540033"/>
          </a:xfrm>
          <a:custGeom>
            <a:avLst/>
            <a:gdLst>
              <a:gd name="T0" fmla="*/ 0 w 230"/>
              <a:gd name="T1" fmla="*/ 0 h 347"/>
              <a:gd name="T2" fmla="*/ 0 w 230"/>
              <a:gd name="T3" fmla="*/ 347 h 347"/>
              <a:gd name="T4" fmla="*/ 93 w 230"/>
              <a:gd name="T5" fmla="*/ 347 h 347"/>
              <a:gd name="T6" fmla="*/ 93 w 230"/>
              <a:gd name="T7" fmla="*/ 276 h 347"/>
              <a:gd name="T8" fmla="*/ 138 w 230"/>
              <a:gd name="T9" fmla="*/ 276 h 347"/>
              <a:gd name="T10" fmla="*/ 138 w 230"/>
              <a:gd name="T11" fmla="*/ 347 h 347"/>
              <a:gd name="T12" fmla="*/ 230 w 230"/>
              <a:gd name="T13" fmla="*/ 347 h 347"/>
              <a:gd name="T14" fmla="*/ 230 w 230"/>
              <a:gd name="T15" fmla="*/ 0 h 347"/>
              <a:gd name="T16" fmla="*/ 0 w 230"/>
              <a:gd name="T17" fmla="*/ 0 h 347"/>
              <a:gd name="T18" fmla="*/ 70 w 230"/>
              <a:gd name="T19" fmla="*/ 220 h 347"/>
              <a:gd name="T20" fmla="*/ 23 w 230"/>
              <a:gd name="T21" fmla="*/ 220 h 347"/>
              <a:gd name="T22" fmla="*/ 23 w 230"/>
              <a:gd name="T23" fmla="*/ 150 h 347"/>
              <a:gd name="T24" fmla="*/ 70 w 230"/>
              <a:gd name="T25" fmla="*/ 150 h 347"/>
              <a:gd name="T26" fmla="*/ 70 w 230"/>
              <a:gd name="T27" fmla="*/ 220 h 347"/>
              <a:gd name="T28" fmla="*/ 70 w 230"/>
              <a:gd name="T29" fmla="*/ 104 h 347"/>
              <a:gd name="T30" fmla="*/ 23 w 230"/>
              <a:gd name="T31" fmla="*/ 104 h 347"/>
              <a:gd name="T32" fmla="*/ 23 w 230"/>
              <a:gd name="T33" fmla="*/ 35 h 347"/>
              <a:gd name="T34" fmla="*/ 70 w 230"/>
              <a:gd name="T35" fmla="*/ 35 h 347"/>
              <a:gd name="T36" fmla="*/ 70 w 230"/>
              <a:gd name="T37" fmla="*/ 104 h 347"/>
              <a:gd name="T38" fmla="*/ 138 w 230"/>
              <a:gd name="T39" fmla="*/ 220 h 347"/>
              <a:gd name="T40" fmla="*/ 93 w 230"/>
              <a:gd name="T41" fmla="*/ 220 h 347"/>
              <a:gd name="T42" fmla="*/ 93 w 230"/>
              <a:gd name="T43" fmla="*/ 150 h 347"/>
              <a:gd name="T44" fmla="*/ 138 w 230"/>
              <a:gd name="T45" fmla="*/ 150 h 347"/>
              <a:gd name="T46" fmla="*/ 138 w 230"/>
              <a:gd name="T47" fmla="*/ 220 h 347"/>
              <a:gd name="T48" fmla="*/ 138 w 230"/>
              <a:gd name="T49" fmla="*/ 104 h 347"/>
              <a:gd name="T50" fmla="*/ 93 w 230"/>
              <a:gd name="T51" fmla="*/ 104 h 347"/>
              <a:gd name="T52" fmla="*/ 93 w 230"/>
              <a:gd name="T53" fmla="*/ 35 h 347"/>
              <a:gd name="T54" fmla="*/ 138 w 230"/>
              <a:gd name="T55" fmla="*/ 35 h 347"/>
              <a:gd name="T56" fmla="*/ 138 w 230"/>
              <a:gd name="T57" fmla="*/ 104 h 347"/>
              <a:gd name="T58" fmla="*/ 207 w 230"/>
              <a:gd name="T59" fmla="*/ 220 h 347"/>
              <a:gd name="T60" fmla="*/ 161 w 230"/>
              <a:gd name="T61" fmla="*/ 220 h 347"/>
              <a:gd name="T62" fmla="*/ 161 w 230"/>
              <a:gd name="T63" fmla="*/ 150 h 347"/>
              <a:gd name="T64" fmla="*/ 207 w 230"/>
              <a:gd name="T65" fmla="*/ 150 h 347"/>
              <a:gd name="T66" fmla="*/ 207 w 230"/>
              <a:gd name="T67" fmla="*/ 220 h 347"/>
              <a:gd name="T68" fmla="*/ 207 w 230"/>
              <a:gd name="T69" fmla="*/ 104 h 347"/>
              <a:gd name="T70" fmla="*/ 161 w 230"/>
              <a:gd name="T71" fmla="*/ 104 h 347"/>
              <a:gd name="T72" fmla="*/ 161 w 230"/>
              <a:gd name="T73" fmla="*/ 35 h 347"/>
              <a:gd name="T74" fmla="*/ 207 w 230"/>
              <a:gd name="T75" fmla="*/ 35 h 347"/>
              <a:gd name="T76" fmla="*/ 207 w 230"/>
              <a:gd name="T77" fmla="*/ 10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0" h="347">
                <a:moveTo>
                  <a:pt x="0" y="0"/>
                </a:moveTo>
                <a:lnTo>
                  <a:pt x="0" y="347"/>
                </a:lnTo>
                <a:lnTo>
                  <a:pt x="93" y="347"/>
                </a:lnTo>
                <a:lnTo>
                  <a:pt x="93" y="276"/>
                </a:lnTo>
                <a:lnTo>
                  <a:pt x="138" y="276"/>
                </a:lnTo>
                <a:lnTo>
                  <a:pt x="138" y="347"/>
                </a:lnTo>
                <a:lnTo>
                  <a:pt x="230" y="347"/>
                </a:lnTo>
                <a:lnTo>
                  <a:pt x="230" y="0"/>
                </a:lnTo>
                <a:lnTo>
                  <a:pt x="0" y="0"/>
                </a:lnTo>
                <a:close/>
                <a:moveTo>
                  <a:pt x="70" y="220"/>
                </a:moveTo>
                <a:lnTo>
                  <a:pt x="23" y="220"/>
                </a:lnTo>
                <a:lnTo>
                  <a:pt x="23" y="150"/>
                </a:lnTo>
                <a:lnTo>
                  <a:pt x="70" y="150"/>
                </a:lnTo>
                <a:lnTo>
                  <a:pt x="70" y="220"/>
                </a:lnTo>
                <a:close/>
                <a:moveTo>
                  <a:pt x="70" y="104"/>
                </a:moveTo>
                <a:lnTo>
                  <a:pt x="23" y="104"/>
                </a:lnTo>
                <a:lnTo>
                  <a:pt x="23" y="35"/>
                </a:lnTo>
                <a:lnTo>
                  <a:pt x="70" y="35"/>
                </a:lnTo>
                <a:lnTo>
                  <a:pt x="70" y="104"/>
                </a:lnTo>
                <a:close/>
                <a:moveTo>
                  <a:pt x="138" y="220"/>
                </a:moveTo>
                <a:lnTo>
                  <a:pt x="93" y="220"/>
                </a:lnTo>
                <a:lnTo>
                  <a:pt x="93" y="150"/>
                </a:lnTo>
                <a:lnTo>
                  <a:pt x="138" y="150"/>
                </a:lnTo>
                <a:lnTo>
                  <a:pt x="138" y="220"/>
                </a:lnTo>
                <a:close/>
                <a:moveTo>
                  <a:pt x="138" y="104"/>
                </a:moveTo>
                <a:lnTo>
                  <a:pt x="93" y="104"/>
                </a:lnTo>
                <a:lnTo>
                  <a:pt x="93" y="35"/>
                </a:lnTo>
                <a:lnTo>
                  <a:pt x="138" y="35"/>
                </a:lnTo>
                <a:lnTo>
                  <a:pt x="138" y="104"/>
                </a:lnTo>
                <a:close/>
                <a:moveTo>
                  <a:pt x="207" y="220"/>
                </a:moveTo>
                <a:lnTo>
                  <a:pt x="161" y="220"/>
                </a:lnTo>
                <a:lnTo>
                  <a:pt x="161" y="150"/>
                </a:lnTo>
                <a:lnTo>
                  <a:pt x="207" y="150"/>
                </a:lnTo>
                <a:lnTo>
                  <a:pt x="207" y="220"/>
                </a:lnTo>
                <a:close/>
                <a:moveTo>
                  <a:pt x="207" y="104"/>
                </a:moveTo>
                <a:lnTo>
                  <a:pt x="161" y="104"/>
                </a:lnTo>
                <a:lnTo>
                  <a:pt x="161" y="35"/>
                </a:lnTo>
                <a:lnTo>
                  <a:pt x="207" y="35"/>
                </a:lnTo>
                <a:lnTo>
                  <a:pt x="207" y="104"/>
                </a:lnTo>
                <a:close/>
              </a:path>
            </a:pathLst>
          </a:custGeom>
          <a:ln/>
          <a:extLst/>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7" name="Rectangle 93"/>
          <p:cNvSpPr>
            <a:spLocks noChangeArrowheads="1"/>
          </p:cNvSpPr>
          <p:nvPr/>
        </p:nvSpPr>
        <p:spPr bwMode="auto">
          <a:xfrm>
            <a:off x="1290945" y="3358883"/>
            <a:ext cx="4421429" cy="482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8" name="Rectangle 94"/>
          <p:cNvSpPr>
            <a:spLocks noChangeArrowheads="1"/>
          </p:cNvSpPr>
          <p:nvPr/>
        </p:nvSpPr>
        <p:spPr bwMode="auto">
          <a:xfrm>
            <a:off x="6470289" y="3358883"/>
            <a:ext cx="4421429" cy="482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19" name="TextBox 318"/>
          <p:cNvSpPr txBox="1"/>
          <p:nvPr/>
        </p:nvSpPr>
        <p:spPr>
          <a:xfrm>
            <a:off x="665421" y="3648866"/>
            <a:ext cx="511552"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solidFill>
                  <a:schemeClr val="accent6"/>
                </a:solidFill>
                <a:latin typeface="Segoe UI"/>
                <a:ea typeface="Segoe UI" pitchFamily="34" charset="0"/>
                <a:cs typeface="Segoe UI" pitchFamily="34" charset="0"/>
              </a:rPr>
              <a:t>HOME</a:t>
            </a:r>
          </a:p>
        </p:txBody>
      </p:sp>
      <p:sp>
        <p:nvSpPr>
          <p:cNvPr id="320" name="TextBox 319"/>
          <p:cNvSpPr txBox="1"/>
          <p:nvPr/>
        </p:nvSpPr>
        <p:spPr>
          <a:xfrm>
            <a:off x="11027203" y="3648866"/>
            <a:ext cx="511552"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solidFill>
                  <a:schemeClr val="accent6"/>
                </a:solidFill>
                <a:latin typeface="Segoe UI"/>
                <a:ea typeface="Segoe UI" pitchFamily="34" charset="0"/>
                <a:cs typeface="Segoe UI" pitchFamily="34" charset="0"/>
              </a:rPr>
              <a:t>HOME</a:t>
            </a:r>
          </a:p>
        </p:txBody>
      </p:sp>
      <p:sp>
        <p:nvSpPr>
          <p:cNvPr id="321" name="TextBox 320"/>
          <p:cNvSpPr txBox="1"/>
          <p:nvPr/>
        </p:nvSpPr>
        <p:spPr>
          <a:xfrm>
            <a:off x="5576615" y="3648866"/>
            <a:ext cx="1024173"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solidFill>
                  <a:schemeClr val="accent6"/>
                </a:solidFill>
                <a:latin typeface="Segoe UI"/>
                <a:ea typeface="Segoe UI" pitchFamily="34" charset="0"/>
                <a:cs typeface="Segoe UI" pitchFamily="34" charset="0"/>
              </a:rPr>
              <a:t>WORKPLACE</a:t>
            </a:r>
          </a:p>
        </p:txBody>
      </p:sp>
      <p:sp>
        <p:nvSpPr>
          <p:cNvPr id="322" name="TextBox 321"/>
          <p:cNvSpPr txBox="1"/>
          <p:nvPr/>
        </p:nvSpPr>
        <p:spPr>
          <a:xfrm>
            <a:off x="3022879" y="3152704"/>
            <a:ext cx="957561" cy="181036"/>
          </a:xfrm>
          <a:prstGeom prst="rect">
            <a:avLst/>
          </a:prstGeom>
          <a:noFill/>
          <a:ln>
            <a:noFill/>
            <a:headEnd type="none" w="med" len="med"/>
            <a:tailEnd type="none" w="med" len="med"/>
          </a:ln>
        </p:spPr>
        <p:txBody>
          <a:bodyPr wrap="none" lIns="91427" tIns="0" rIns="91427" bIns="0" rtlCol="0">
            <a:spAutoFit/>
          </a:bodyPr>
          <a:lstStyle/>
          <a:p>
            <a:pPr defTabSz="914225">
              <a:defRPr/>
            </a:pPr>
            <a:r>
              <a:rPr lang="en-US" sz="1176" b="1" dirty="0">
                <a:solidFill>
                  <a:schemeClr val="accent6"/>
                </a:solidFill>
                <a:latin typeface="Segoe UI"/>
                <a:ea typeface="Segoe UI" pitchFamily="34" charset="0"/>
                <a:cs typeface="Segoe UI" pitchFamily="34" charset="0"/>
              </a:rPr>
              <a:t>COMMUTE</a:t>
            </a:r>
          </a:p>
        </p:txBody>
      </p:sp>
      <p:sp>
        <p:nvSpPr>
          <p:cNvPr id="323" name="TextBox 322"/>
          <p:cNvSpPr txBox="1"/>
          <p:nvPr/>
        </p:nvSpPr>
        <p:spPr>
          <a:xfrm>
            <a:off x="8202223" y="3152704"/>
            <a:ext cx="957561" cy="181036"/>
          </a:xfrm>
          <a:prstGeom prst="rect">
            <a:avLst/>
          </a:prstGeom>
          <a:noFill/>
          <a:ln>
            <a:noFill/>
            <a:headEnd type="none" w="med" len="med"/>
            <a:tailEnd type="none" w="med" len="med"/>
          </a:ln>
        </p:spPr>
        <p:txBody>
          <a:bodyPr wrap="none" lIns="91427" tIns="0" rIns="91427" bIns="0" rtlCol="0">
            <a:spAutoFit/>
          </a:bodyPr>
          <a:lstStyle/>
          <a:p>
            <a:pPr defTabSz="914225">
              <a:defRPr/>
            </a:pPr>
            <a:r>
              <a:rPr lang="en-US" sz="1176" b="1" dirty="0">
                <a:solidFill>
                  <a:schemeClr val="accent6"/>
                </a:solidFill>
                <a:latin typeface="Segoe UI"/>
                <a:ea typeface="Segoe UI" pitchFamily="34" charset="0"/>
                <a:cs typeface="Segoe UI" pitchFamily="34" charset="0"/>
              </a:rPr>
              <a:t>COMMUTE</a:t>
            </a:r>
          </a:p>
        </p:txBody>
      </p:sp>
    </p:spTree>
    <p:extLst>
      <p:ext uri="{BB962C8B-B14F-4D97-AF65-F5344CB8AC3E}">
        <p14:creationId xmlns:p14="http://schemas.microsoft.com/office/powerpoint/2010/main" val="3587132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198"/>
                                        </p:tgtEl>
                                        <p:attrNameLst>
                                          <p:attrName>style.visibility</p:attrName>
                                        </p:attrNameLst>
                                      </p:cBhvr>
                                      <p:to>
                                        <p:strVal val="visible"/>
                                      </p:to>
                                    </p:set>
                                    <p:animEffect transition="in" filter="fade">
                                      <p:cBhvr>
                                        <p:cTn id="10" dur="500"/>
                                        <p:tgtEl>
                                          <p:spTgt spid="1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3"/>
                                        </p:tgtEl>
                                        <p:attrNameLst>
                                          <p:attrName>style.visibility</p:attrName>
                                        </p:attrNameLst>
                                      </p:cBhvr>
                                      <p:to>
                                        <p:strVal val="visible"/>
                                      </p:to>
                                    </p:set>
                                    <p:animEffect transition="in" filter="fade">
                                      <p:cBhvr>
                                        <p:cTn id="13" dur="500"/>
                                        <p:tgtEl>
                                          <p:spTgt spid="203"/>
                                        </p:tgtEl>
                                      </p:cBhvr>
                                    </p:animEffect>
                                  </p:childTnLst>
                                </p:cTn>
                              </p:par>
                              <p:par>
                                <p:cTn id="14" presetID="10" presetClass="entr" presetSubtype="0" fill="hold" nodeType="with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fade">
                                      <p:cBhvr>
                                        <p:cTn id="16" dur="500"/>
                                        <p:tgtEl>
                                          <p:spTgt spid="20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fade">
                                      <p:cBhvr>
                                        <p:cTn id="19" dur="500"/>
                                        <p:tgtEl>
                                          <p:spTgt spid="212"/>
                                        </p:tgtEl>
                                      </p:cBhvr>
                                    </p:animEffect>
                                  </p:childTnLst>
                                </p:cTn>
                              </p:par>
                              <p:par>
                                <p:cTn id="20" presetID="10" presetClass="entr" presetSubtype="0" fill="hold" nodeType="with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fade">
                                      <p:cBhvr>
                                        <p:cTn id="22" dur="500"/>
                                        <p:tgtEl>
                                          <p:spTgt spid="2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8"/>
                                        </p:tgtEl>
                                        <p:attrNameLst>
                                          <p:attrName>style.visibility</p:attrName>
                                        </p:attrNameLst>
                                      </p:cBhvr>
                                      <p:to>
                                        <p:strVal val="visible"/>
                                      </p:to>
                                    </p:set>
                                    <p:animEffect transition="in" filter="fade">
                                      <p:cBhvr>
                                        <p:cTn id="25" dur="500"/>
                                        <p:tgtEl>
                                          <p:spTgt spid="238"/>
                                        </p:tgtEl>
                                      </p:cBhvr>
                                    </p:animEffect>
                                  </p:childTnLst>
                                </p:cTn>
                              </p:par>
                              <p:par>
                                <p:cTn id="26" presetID="10" presetClass="entr" presetSubtype="0"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fade">
                                      <p:cBhvr>
                                        <p:cTn id="28" dur="500"/>
                                        <p:tgtEl>
                                          <p:spTgt spid="2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4"/>
                                        </p:tgtEl>
                                        <p:attrNameLst>
                                          <p:attrName>style.visibility</p:attrName>
                                        </p:attrNameLst>
                                      </p:cBhvr>
                                      <p:to>
                                        <p:strVal val="visible"/>
                                      </p:to>
                                    </p:set>
                                    <p:animEffect transition="in" filter="fade">
                                      <p:cBhvr>
                                        <p:cTn id="31" dur="500"/>
                                        <p:tgtEl>
                                          <p:spTgt spid="244"/>
                                        </p:tgtEl>
                                      </p:cBhvr>
                                    </p:animEffect>
                                  </p:childTnLst>
                                </p:cTn>
                              </p:par>
                              <p:par>
                                <p:cTn id="32" presetID="10" presetClass="entr" presetSubtype="0" fill="hold" nodeType="withEffect">
                                  <p:stCondLst>
                                    <p:cond delay="0"/>
                                  </p:stCondLst>
                                  <p:childTnLst>
                                    <p:set>
                                      <p:cBhvr>
                                        <p:cTn id="33" dur="1" fill="hold">
                                          <p:stCondLst>
                                            <p:cond delay="0"/>
                                          </p:stCondLst>
                                        </p:cTn>
                                        <p:tgtEl>
                                          <p:spTgt spid="260"/>
                                        </p:tgtEl>
                                        <p:attrNameLst>
                                          <p:attrName>style.visibility</p:attrName>
                                        </p:attrNameLst>
                                      </p:cBhvr>
                                      <p:to>
                                        <p:strVal val="visible"/>
                                      </p:to>
                                    </p:set>
                                    <p:animEffect transition="in" filter="fade">
                                      <p:cBhvr>
                                        <p:cTn id="34" dur="500"/>
                                        <p:tgtEl>
                                          <p:spTgt spid="2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5"/>
                                        </p:tgtEl>
                                        <p:attrNameLst>
                                          <p:attrName>style.visibility</p:attrName>
                                        </p:attrNameLst>
                                      </p:cBhvr>
                                      <p:to>
                                        <p:strVal val="visible"/>
                                      </p:to>
                                    </p:set>
                                    <p:animEffect transition="in" filter="fade">
                                      <p:cBhvr>
                                        <p:cTn id="37" dur="500"/>
                                        <p:tgtEl>
                                          <p:spTgt spid="265"/>
                                        </p:tgtEl>
                                      </p:cBhvr>
                                    </p:animEffect>
                                  </p:childTnLst>
                                </p:cTn>
                              </p:par>
                              <p:par>
                                <p:cTn id="38" presetID="10" presetClass="entr" presetSubtype="0" fill="hold" nodeType="withEffect">
                                  <p:stCondLst>
                                    <p:cond delay="0"/>
                                  </p:stCondLst>
                                  <p:childTnLst>
                                    <p:set>
                                      <p:cBhvr>
                                        <p:cTn id="39" dur="1" fill="hold">
                                          <p:stCondLst>
                                            <p:cond delay="0"/>
                                          </p:stCondLst>
                                        </p:cTn>
                                        <p:tgtEl>
                                          <p:spTgt spid="277"/>
                                        </p:tgtEl>
                                        <p:attrNameLst>
                                          <p:attrName>style.visibility</p:attrName>
                                        </p:attrNameLst>
                                      </p:cBhvr>
                                      <p:to>
                                        <p:strVal val="visible"/>
                                      </p:to>
                                    </p:set>
                                    <p:animEffect transition="in" filter="fade">
                                      <p:cBhvr>
                                        <p:cTn id="40" dur="500"/>
                                        <p:tgtEl>
                                          <p:spTgt spid="27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1"/>
                                        </p:tgtEl>
                                        <p:attrNameLst>
                                          <p:attrName>style.visibility</p:attrName>
                                        </p:attrNameLst>
                                      </p:cBhvr>
                                      <p:to>
                                        <p:strVal val="visible"/>
                                      </p:to>
                                    </p:set>
                                    <p:animEffect transition="in" filter="fade">
                                      <p:cBhvr>
                                        <p:cTn id="43" dur="500"/>
                                        <p:tgtEl>
                                          <p:spTgt spid="281"/>
                                        </p:tgtEl>
                                      </p:cBhvr>
                                    </p:animEffect>
                                  </p:childTnLst>
                                </p:cTn>
                              </p:par>
                              <p:par>
                                <p:cTn id="44" presetID="10" presetClass="entr" presetSubtype="0" fill="hold" nodeType="withEffect">
                                  <p:stCondLst>
                                    <p:cond delay="0"/>
                                  </p:stCondLst>
                                  <p:childTnLst>
                                    <p:set>
                                      <p:cBhvr>
                                        <p:cTn id="45" dur="1" fill="hold">
                                          <p:stCondLst>
                                            <p:cond delay="0"/>
                                          </p:stCondLst>
                                        </p:cTn>
                                        <p:tgtEl>
                                          <p:spTgt spid="292"/>
                                        </p:tgtEl>
                                        <p:attrNameLst>
                                          <p:attrName>style.visibility</p:attrName>
                                        </p:attrNameLst>
                                      </p:cBhvr>
                                      <p:to>
                                        <p:strVal val="visible"/>
                                      </p:to>
                                    </p:set>
                                    <p:animEffect transition="in" filter="fade">
                                      <p:cBhvr>
                                        <p:cTn id="46" dur="500"/>
                                        <p:tgtEl>
                                          <p:spTgt spid="29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6"/>
                                        </p:tgtEl>
                                        <p:attrNameLst>
                                          <p:attrName>style.visibility</p:attrName>
                                        </p:attrNameLst>
                                      </p:cBhvr>
                                      <p:to>
                                        <p:strVal val="visible"/>
                                      </p:to>
                                    </p:set>
                                    <p:animEffect transition="in" filter="fade">
                                      <p:cBhvr>
                                        <p:cTn id="49" dur="500"/>
                                        <p:tgtEl>
                                          <p:spTgt spid="296"/>
                                        </p:tgtEl>
                                      </p:cBhvr>
                                    </p:animEffect>
                                  </p:childTnLst>
                                </p:cTn>
                              </p:par>
                              <p:par>
                                <p:cTn id="50" presetID="10" presetClass="entr" presetSubtype="0" fill="hold" nodeType="with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fade">
                                      <p:cBhvr>
                                        <p:cTn id="52" dur="500"/>
                                        <p:tgtEl>
                                          <p:spTgt spid="30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5"/>
                                        </p:tgtEl>
                                        <p:attrNameLst>
                                          <p:attrName>style.visibility</p:attrName>
                                        </p:attrNameLst>
                                      </p:cBhvr>
                                      <p:to>
                                        <p:strVal val="visible"/>
                                      </p:to>
                                    </p:set>
                                    <p:animEffect transition="in" filter="fade">
                                      <p:cBhvr>
                                        <p:cTn id="57" dur="500"/>
                                        <p:tgtEl>
                                          <p:spTgt spid="19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fade">
                                      <p:cBhvr>
                                        <p:cTn id="60" dur="500"/>
                                        <p:tgtEl>
                                          <p:spTgt spid="19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2"/>
                                        </p:tgtEl>
                                        <p:attrNameLst>
                                          <p:attrName>style.visibility</p:attrName>
                                        </p:attrNameLst>
                                      </p:cBhvr>
                                      <p:to>
                                        <p:strVal val="visible"/>
                                      </p:to>
                                    </p:set>
                                    <p:animEffect transition="in" filter="fade">
                                      <p:cBhvr>
                                        <p:cTn id="63" dur="500"/>
                                        <p:tgtEl>
                                          <p:spTgt spid="202"/>
                                        </p:tgtEl>
                                      </p:cBhvr>
                                    </p:animEffect>
                                  </p:childTnLst>
                                </p:cTn>
                              </p:par>
                              <p:par>
                                <p:cTn id="64" presetID="10" presetClass="entr" presetSubtype="0"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fade">
                                      <p:cBhvr>
                                        <p:cTn id="66" dur="500"/>
                                        <p:tgtEl>
                                          <p:spTgt spid="20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nodeType="withEffect">
                                  <p:stCondLst>
                                    <p:cond delay="0"/>
                                  </p:stCondLst>
                                  <p:childTnLst>
                                    <p:set>
                                      <p:cBhvr>
                                        <p:cTn id="71" dur="1" fill="hold">
                                          <p:stCondLst>
                                            <p:cond delay="0"/>
                                          </p:stCondLst>
                                        </p:cTn>
                                        <p:tgtEl>
                                          <p:spTgt spid="227"/>
                                        </p:tgtEl>
                                        <p:attrNameLst>
                                          <p:attrName>style.visibility</p:attrName>
                                        </p:attrNameLst>
                                      </p:cBhvr>
                                      <p:to>
                                        <p:strVal val="visible"/>
                                      </p:to>
                                    </p:set>
                                    <p:animEffect transition="in" filter="fade">
                                      <p:cBhvr>
                                        <p:cTn id="72" dur="500"/>
                                        <p:tgtEl>
                                          <p:spTgt spid="2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7"/>
                                        </p:tgtEl>
                                        <p:attrNameLst>
                                          <p:attrName>style.visibility</p:attrName>
                                        </p:attrNameLst>
                                      </p:cBhvr>
                                      <p:to>
                                        <p:strVal val="visible"/>
                                      </p:to>
                                    </p:set>
                                    <p:animEffect transition="in" filter="fade">
                                      <p:cBhvr>
                                        <p:cTn id="75" dur="500"/>
                                        <p:tgtEl>
                                          <p:spTgt spid="2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39"/>
                                        </p:tgtEl>
                                        <p:attrNameLst>
                                          <p:attrName>style.visibility</p:attrName>
                                        </p:attrNameLst>
                                      </p:cBhvr>
                                      <p:to>
                                        <p:strVal val="visible"/>
                                      </p:to>
                                    </p:set>
                                    <p:animEffect transition="in" filter="fade">
                                      <p:cBhvr>
                                        <p:cTn id="78" dur="500"/>
                                        <p:tgtEl>
                                          <p:spTgt spid="2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3"/>
                                        </p:tgtEl>
                                        <p:attrNameLst>
                                          <p:attrName>style.visibility</p:attrName>
                                        </p:attrNameLst>
                                      </p:cBhvr>
                                      <p:to>
                                        <p:strVal val="visible"/>
                                      </p:to>
                                    </p:set>
                                    <p:animEffect transition="in" filter="fade">
                                      <p:cBhvr>
                                        <p:cTn id="81" dur="500"/>
                                        <p:tgtEl>
                                          <p:spTgt spid="243"/>
                                        </p:tgtEl>
                                      </p:cBhvr>
                                    </p:animEffect>
                                  </p:childTnLst>
                                </p:cTn>
                              </p:par>
                              <p:par>
                                <p:cTn id="82" presetID="10" presetClass="entr" presetSubtype="0" fill="hold" nodeType="with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fade">
                                      <p:cBhvr>
                                        <p:cTn id="84" dur="500"/>
                                        <p:tgtEl>
                                          <p:spTgt spid="24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4"/>
                                        </p:tgtEl>
                                        <p:attrNameLst>
                                          <p:attrName>style.visibility</p:attrName>
                                        </p:attrNameLst>
                                      </p:cBhvr>
                                      <p:to>
                                        <p:strVal val="visible"/>
                                      </p:to>
                                    </p:set>
                                    <p:animEffect transition="in" filter="fade">
                                      <p:cBhvr>
                                        <p:cTn id="87" dur="500"/>
                                        <p:tgtEl>
                                          <p:spTgt spid="264"/>
                                        </p:tgtEl>
                                      </p:cBhvr>
                                    </p:animEffect>
                                  </p:childTnLst>
                                </p:cTn>
                              </p:par>
                              <p:par>
                                <p:cTn id="88" presetID="10" presetClass="entr" presetSubtype="0" fill="hold" nodeType="withEffect">
                                  <p:stCondLst>
                                    <p:cond delay="0"/>
                                  </p:stCondLst>
                                  <p:childTnLst>
                                    <p:set>
                                      <p:cBhvr>
                                        <p:cTn id="89" dur="1" fill="hold">
                                          <p:stCondLst>
                                            <p:cond delay="0"/>
                                          </p:stCondLst>
                                        </p:cTn>
                                        <p:tgtEl>
                                          <p:spTgt spid="266"/>
                                        </p:tgtEl>
                                        <p:attrNameLst>
                                          <p:attrName>style.visibility</p:attrName>
                                        </p:attrNameLst>
                                      </p:cBhvr>
                                      <p:to>
                                        <p:strVal val="visible"/>
                                      </p:to>
                                    </p:set>
                                    <p:animEffect transition="in" filter="fade">
                                      <p:cBhvr>
                                        <p:cTn id="90" dur="500"/>
                                        <p:tgtEl>
                                          <p:spTgt spid="2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80"/>
                                        </p:tgtEl>
                                        <p:attrNameLst>
                                          <p:attrName>style.visibility</p:attrName>
                                        </p:attrNameLst>
                                      </p:cBhvr>
                                      <p:to>
                                        <p:strVal val="visible"/>
                                      </p:to>
                                    </p:set>
                                    <p:animEffect transition="in" filter="fade">
                                      <p:cBhvr>
                                        <p:cTn id="93" dur="500"/>
                                        <p:tgtEl>
                                          <p:spTgt spid="280"/>
                                        </p:tgtEl>
                                      </p:cBhvr>
                                    </p:animEffect>
                                  </p:childTnLst>
                                </p:cTn>
                              </p:par>
                              <p:par>
                                <p:cTn id="94" presetID="10" presetClass="entr" presetSubtype="0" fill="hold" nodeType="withEffect">
                                  <p:stCondLst>
                                    <p:cond delay="0"/>
                                  </p:stCondLst>
                                  <p:childTnLst>
                                    <p:set>
                                      <p:cBhvr>
                                        <p:cTn id="95" dur="1" fill="hold">
                                          <p:stCondLst>
                                            <p:cond delay="0"/>
                                          </p:stCondLst>
                                        </p:cTn>
                                        <p:tgtEl>
                                          <p:spTgt spid="282"/>
                                        </p:tgtEl>
                                        <p:attrNameLst>
                                          <p:attrName>style.visibility</p:attrName>
                                        </p:attrNameLst>
                                      </p:cBhvr>
                                      <p:to>
                                        <p:strVal val="visible"/>
                                      </p:to>
                                    </p:set>
                                    <p:animEffect transition="in" filter="fade">
                                      <p:cBhvr>
                                        <p:cTn id="96" dur="500"/>
                                        <p:tgtEl>
                                          <p:spTgt spid="28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5"/>
                                        </p:tgtEl>
                                        <p:attrNameLst>
                                          <p:attrName>style.visibility</p:attrName>
                                        </p:attrNameLst>
                                      </p:cBhvr>
                                      <p:to>
                                        <p:strVal val="visible"/>
                                      </p:to>
                                    </p:set>
                                    <p:animEffect transition="in" filter="fade">
                                      <p:cBhvr>
                                        <p:cTn id="99" dur="500"/>
                                        <p:tgtEl>
                                          <p:spTgt spid="295"/>
                                        </p:tgtEl>
                                      </p:cBhvr>
                                    </p:animEffect>
                                  </p:childTnLst>
                                </p:cTn>
                              </p:par>
                              <p:par>
                                <p:cTn id="100" presetID="10" presetClass="entr" presetSubtype="0" fill="hold" nodeType="withEffect">
                                  <p:stCondLst>
                                    <p:cond delay="0"/>
                                  </p:stCondLst>
                                  <p:childTnLst>
                                    <p:set>
                                      <p:cBhvr>
                                        <p:cTn id="101" dur="1" fill="hold">
                                          <p:stCondLst>
                                            <p:cond delay="0"/>
                                          </p:stCondLst>
                                        </p:cTn>
                                        <p:tgtEl>
                                          <p:spTgt spid="297"/>
                                        </p:tgtEl>
                                        <p:attrNameLst>
                                          <p:attrName>style.visibility</p:attrName>
                                        </p:attrNameLst>
                                      </p:cBhvr>
                                      <p:to>
                                        <p:strVal val="visible"/>
                                      </p:to>
                                    </p:set>
                                    <p:animEffect transition="in" filter="fade">
                                      <p:cBhvr>
                                        <p:cTn id="102"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p:bldP spid="197" grpId="0" animBg="1"/>
      <p:bldP spid="202" grpId="0"/>
      <p:bldP spid="203" grpId="0"/>
      <p:bldP spid="211" grpId="0"/>
      <p:bldP spid="212" grpId="0"/>
      <p:bldP spid="237" grpId="0"/>
      <p:bldP spid="238" grpId="0"/>
      <p:bldP spid="239" grpId="0" animBg="1"/>
      <p:bldP spid="243" grpId="0"/>
      <p:bldP spid="244" grpId="0"/>
      <p:bldP spid="264" grpId="0"/>
      <p:bldP spid="265" grpId="0"/>
      <p:bldP spid="280" grpId="0"/>
      <p:bldP spid="281" grpId="0"/>
      <p:bldP spid="295" grpId="0"/>
      <p:bldP spid="29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275" name="Group 11274"/>
          <p:cNvGrpSpPr/>
          <p:nvPr/>
        </p:nvGrpSpPr>
        <p:grpSpPr>
          <a:xfrm>
            <a:off x="940604" y="4362335"/>
            <a:ext cx="1526692" cy="1135576"/>
            <a:chOff x="1270632" y="4066342"/>
            <a:chExt cx="1557305" cy="1158347"/>
          </a:xfrm>
        </p:grpSpPr>
        <p:pic>
          <p:nvPicPr>
            <p:cNvPr id="136" name="Picture 13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36457" y="4487876"/>
              <a:ext cx="691480" cy="460987"/>
            </a:xfrm>
            <a:prstGeom prst="rect">
              <a:avLst/>
            </a:prstGeom>
          </p:spPr>
        </p:pic>
        <p:pic>
          <p:nvPicPr>
            <p:cNvPr id="83" name="Picture 8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70632" y="4066342"/>
              <a:ext cx="647262" cy="622400"/>
            </a:xfrm>
            <a:prstGeom prst="rect">
              <a:avLst/>
            </a:prstGeom>
          </p:spPr>
        </p:pic>
        <p:pic>
          <p:nvPicPr>
            <p:cNvPr id="32" name="Picture 3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271231" y="4674902"/>
              <a:ext cx="879414" cy="333344"/>
            </a:xfrm>
            <a:prstGeom prst="rect">
              <a:avLst/>
            </a:prstGeom>
          </p:spPr>
        </p:pic>
        <p:pic>
          <p:nvPicPr>
            <p:cNvPr id="27" name="Picture 2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861959" y="4384549"/>
              <a:ext cx="549268" cy="378096"/>
            </a:xfrm>
            <a:prstGeom prst="rect">
              <a:avLst/>
            </a:prstGeom>
          </p:spPr>
        </p:pic>
        <p:sp>
          <p:nvSpPr>
            <p:cNvPr id="58" name="TextBox 57"/>
            <p:cNvSpPr txBox="1"/>
            <p:nvPr/>
          </p:nvSpPr>
          <p:spPr>
            <a:xfrm>
              <a:off x="1580699" y="5058490"/>
              <a:ext cx="1045907"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Sleep tracking</a:t>
              </a:r>
            </a:p>
          </p:txBody>
        </p:sp>
      </p:grpSp>
      <p:sp>
        <p:nvSpPr>
          <p:cNvPr id="11" name="TextBox 10"/>
          <p:cNvSpPr txBox="1"/>
          <p:nvPr/>
        </p:nvSpPr>
        <p:spPr>
          <a:xfrm>
            <a:off x="3022879" y="3152704"/>
            <a:ext cx="957561" cy="181036"/>
          </a:xfrm>
          <a:prstGeom prst="rect">
            <a:avLst/>
          </a:prstGeom>
          <a:noFill/>
          <a:ln>
            <a:noFill/>
            <a:headEnd type="none" w="med" len="med"/>
            <a:tailEnd type="none" w="med" len="med"/>
          </a:ln>
        </p:spPr>
        <p:txBody>
          <a:bodyPr wrap="none" lIns="91427" tIns="0" rIns="91427" bIns="0" rtlCol="0">
            <a:spAutoFit/>
          </a:bodyPr>
          <a:lstStyle/>
          <a:p>
            <a:pPr defTabSz="914225">
              <a:defRPr/>
            </a:pPr>
            <a:r>
              <a:rPr lang="en-US" sz="1176" b="1" dirty="0">
                <a:gradFill>
                  <a:gsLst>
                    <a:gs pos="0">
                      <a:srgbClr val="5C2D91"/>
                    </a:gs>
                    <a:gs pos="100000">
                      <a:srgbClr val="5C2D91"/>
                    </a:gs>
                  </a:gsLst>
                  <a:lin ang="5400000" scaled="1"/>
                </a:gradFill>
                <a:latin typeface="Segoe UI"/>
                <a:ea typeface="Segoe UI" pitchFamily="34" charset="0"/>
                <a:cs typeface="Segoe UI" pitchFamily="34" charset="0"/>
              </a:rPr>
              <a:t>COMMUTE</a:t>
            </a:r>
          </a:p>
        </p:txBody>
      </p:sp>
      <p:sp>
        <p:nvSpPr>
          <p:cNvPr id="12" name="TextBox 11"/>
          <p:cNvSpPr txBox="1"/>
          <p:nvPr/>
        </p:nvSpPr>
        <p:spPr>
          <a:xfrm>
            <a:off x="8202223" y="3152704"/>
            <a:ext cx="957561" cy="181036"/>
          </a:xfrm>
          <a:prstGeom prst="rect">
            <a:avLst/>
          </a:prstGeom>
          <a:noFill/>
          <a:ln>
            <a:noFill/>
            <a:headEnd type="none" w="med" len="med"/>
            <a:tailEnd type="none" w="med" len="med"/>
          </a:ln>
        </p:spPr>
        <p:txBody>
          <a:bodyPr wrap="none" lIns="91427" tIns="0" rIns="91427" bIns="0" rtlCol="0">
            <a:spAutoFit/>
          </a:bodyPr>
          <a:lstStyle/>
          <a:p>
            <a:pPr defTabSz="914225">
              <a:defRPr/>
            </a:pPr>
            <a:r>
              <a:rPr lang="en-US" sz="1176" b="1" dirty="0">
                <a:gradFill>
                  <a:gsLst>
                    <a:gs pos="0">
                      <a:srgbClr val="5C2D91"/>
                    </a:gs>
                    <a:gs pos="100000">
                      <a:srgbClr val="5C2D91"/>
                    </a:gs>
                  </a:gsLst>
                  <a:lin ang="5400000" scaled="1"/>
                </a:gradFill>
                <a:latin typeface="Segoe UI"/>
                <a:ea typeface="Segoe UI" pitchFamily="34" charset="0"/>
                <a:cs typeface="Segoe UI" pitchFamily="34" charset="0"/>
              </a:rPr>
              <a:t>COMMUTE</a:t>
            </a:r>
          </a:p>
        </p:txBody>
      </p:sp>
      <p:grpSp>
        <p:nvGrpSpPr>
          <p:cNvPr id="37" name="Group 36"/>
          <p:cNvGrpSpPr/>
          <p:nvPr/>
        </p:nvGrpSpPr>
        <p:grpSpPr>
          <a:xfrm>
            <a:off x="414168" y="5552116"/>
            <a:ext cx="1155548" cy="849523"/>
            <a:chOff x="422472" y="5641832"/>
            <a:chExt cx="1178719" cy="866558"/>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22472" y="5641832"/>
              <a:ext cx="1178719" cy="584369"/>
            </a:xfrm>
            <a:prstGeom prst="rect">
              <a:avLst/>
            </a:prstGeom>
          </p:spPr>
        </p:pic>
        <p:sp>
          <p:nvSpPr>
            <p:cNvPr id="52" name="TextBox 51"/>
            <p:cNvSpPr txBox="1"/>
            <p:nvPr/>
          </p:nvSpPr>
          <p:spPr>
            <a:xfrm>
              <a:off x="505806" y="6342191"/>
              <a:ext cx="924036" cy="166199"/>
            </a:xfrm>
            <a:prstGeom prst="rect">
              <a:avLst/>
            </a:prstGeom>
            <a:noFill/>
            <a:ln>
              <a:noFill/>
              <a:headEnd type="none" w="med" len="med"/>
              <a:tailEnd type="none" w="med" len="med"/>
            </a:ln>
          </p:spPr>
          <p:txBody>
            <a:bodyPr wrap="none" lIns="0" tIns="0" rIns="0" bIns="0" rtlCol="0">
              <a:spAutoFit/>
            </a:bodyPr>
            <a:lstStyle/>
            <a:p>
              <a:pP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Home security</a:t>
              </a:r>
            </a:p>
          </p:txBody>
        </p:sp>
      </p:grpSp>
      <p:grpSp>
        <p:nvGrpSpPr>
          <p:cNvPr id="34" name="Group 33"/>
          <p:cNvGrpSpPr/>
          <p:nvPr/>
        </p:nvGrpSpPr>
        <p:grpSpPr>
          <a:xfrm>
            <a:off x="1772745" y="5530805"/>
            <a:ext cx="1277821" cy="867499"/>
            <a:chOff x="1818203" y="5627360"/>
            <a:chExt cx="1303444" cy="884894"/>
          </a:xfrm>
        </p:grpSpPr>
        <p:pic>
          <p:nvPicPr>
            <p:cNvPr id="5" name="Picture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952602" y="5627360"/>
              <a:ext cx="1061079" cy="639912"/>
            </a:xfrm>
            <a:prstGeom prst="rect">
              <a:avLst/>
            </a:prstGeom>
          </p:spPr>
        </p:pic>
        <p:sp>
          <p:nvSpPr>
            <p:cNvPr id="55" name="TextBox 54"/>
            <p:cNvSpPr txBox="1"/>
            <p:nvPr/>
          </p:nvSpPr>
          <p:spPr>
            <a:xfrm>
              <a:off x="1818203" y="6346123"/>
              <a:ext cx="1303444" cy="166131"/>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Home automation</a:t>
              </a:r>
            </a:p>
          </p:txBody>
        </p:sp>
      </p:grpSp>
      <p:grpSp>
        <p:nvGrpSpPr>
          <p:cNvPr id="30" name="Group 29"/>
          <p:cNvGrpSpPr/>
          <p:nvPr/>
        </p:nvGrpSpPr>
        <p:grpSpPr>
          <a:xfrm>
            <a:off x="3253597" y="5891101"/>
            <a:ext cx="917060" cy="510539"/>
            <a:chOff x="3368261" y="5944689"/>
            <a:chExt cx="935449" cy="520776"/>
          </a:xfrm>
        </p:grpSpPr>
        <p:pic>
          <p:nvPicPr>
            <p:cNvPr id="8" name="Picture 7"/>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3629469" y="5944689"/>
              <a:ext cx="413035" cy="275726"/>
            </a:xfrm>
            <a:prstGeom prst="rect">
              <a:avLst/>
            </a:prstGeom>
          </p:spPr>
        </p:pic>
        <p:sp>
          <p:nvSpPr>
            <p:cNvPr id="63" name="TextBox 62"/>
            <p:cNvSpPr txBox="1"/>
            <p:nvPr/>
          </p:nvSpPr>
          <p:spPr>
            <a:xfrm>
              <a:off x="3368261" y="6299266"/>
              <a:ext cx="935449" cy="166199"/>
            </a:xfrm>
            <a:prstGeom prst="rect">
              <a:avLst/>
            </a:prstGeom>
            <a:noFill/>
            <a:ln>
              <a:noFill/>
              <a:headEnd type="none" w="med" len="med"/>
              <a:tailEnd type="none" w="med" len="med"/>
            </a:ln>
          </p:spPr>
          <p:txBody>
            <a:bodyPr wrap="non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Leak detection</a:t>
              </a:r>
            </a:p>
          </p:txBody>
        </p:sp>
      </p:grpSp>
      <p:grpSp>
        <p:nvGrpSpPr>
          <p:cNvPr id="11277" name="Group 11276"/>
          <p:cNvGrpSpPr/>
          <p:nvPr/>
        </p:nvGrpSpPr>
        <p:grpSpPr>
          <a:xfrm>
            <a:off x="1093513" y="3637201"/>
            <a:ext cx="1788638" cy="809485"/>
            <a:chOff x="1745850" y="3471298"/>
            <a:chExt cx="1824504" cy="825717"/>
          </a:xfrm>
        </p:grpSpPr>
        <p:pic>
          <p:nvPicPr>
            <p:cNvPr id="65" name="Picture 2" descr="https://lh4.googleusercontent.com/-xm_MGqcodDQ/Ul0ph-pzi2I/AAAAAAAAAAs/XwSWm2mO_3U/s0-d/Website%2Bbanner.jpg"/>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3316274" y="3477014"/>
              <a:ext cx="254080" cy="552661"/>
            </a:xfrm>
            <a:prstGeom prst="rect">
              <a:avLst/>
            </a:prstGeom>
            <a:noFill/>
            <a:extLst>
              <a:ext uri="{909E8E84-426E-40DD-AFC4-6F175D3DCCD1}">
                <a14:hiddenFill xmlns:a14="http://schemas.microsoft.com/office/drawing/2010/main">
                  <a:solidFill>
                    <a:srgbClr val="FFFFFF"/>
                  </a:solidFill>
                </a14:hiddenFill>
              </a:ext>
            </a:extLst>
          </p:spPr>
        </p:pic>
        <p:grpSp>
          <p:nvGrpSpPr>
            <p:cNvPr id="117" name="Group 116"/>
            <p:cNvGrpSpPr/>
            <p:nvPr/>
          </p:nvGrpSpPr>
          <p:grpSpPr>
            <a:xfrm>
              <a:off x="1745850" y="3471298"/>
              <a:ext cx="1584950" cy="825717"/>
              <a:chOff x="1897721" y="3634129"/>
              <a:chExt cx="1554014" cy="809600"/>
            </a:xfrm>
          </p:grpSpPr>
          <p:pic>
            <p:nvPicPr>
              <p:cNvPr id="24" name="Picture 2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532236" y="3634129"/>
                <a:ext cx="919499" cy="656188"/>
              </a:xfrm>
              <a:prstGeom prst="rect">
                <a:avLst/>
              </a:prstGeom>
            </p:spPr>
          </p:pic>
          <p:sp>
            <p:nvSpPr>
              <p:cNvPr id="53" name="TextBox 52"/>
              <p:cNvSpPr txBox="1"/>
              <p:nvPr/>
            </p:nvSpPr>
            <p:spPr>
              <a:xfrm>
                <a:off x="2234679" y="4262756"/>
                <a:ext cx="1055504" cy="180973"/>
              </a:xfrm>
              <a:prstGeom prst="rect">
                <a:avLst/>
              </a:prstGeom>
              <a:noFill/>
              <a:ln>
                <a:noFill/>
                <a:headEnd type="none" w="med" len="med"/>
                <a:tailEnd type="none" w="med" len="med"/>
              </a:ln>
            </p:spPr>
            <p:txBody>
              <a:bodyPr wrap="none" lIns="0" tIns="0" rIns="0" bIns="0" rtlCol="0">
                <a:spAutoFit/>
              </a:bodyPr>
              <a:lstStyle/>
              <a:p>
                <a:pP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Smart appliances</a:t>
                </a:r>
              </a:p>
            </p:txBody>
          </p:sp>
          <p:pic>
            <p:nvPicPr>
              <p:cNvPr id="64" name="Picture 63"/>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2008076" y="3636974"/>
                <a:ext cx="457495" cy="307861"/>
              </a:xfrm>
              <a:prstGeom prst="rect">
                <a:avLst/>
              </a:prstGeom>
            </p:spPr>
          </p:pic>
          <p:pic>
            <p:nvPicPr>
              <p:cNvPr id="66" name="Picture 46" descr="Kitchen Thermometer Family"/>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897721" y="3975918"/>
                <a:ext cx="599595" cy="2270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287" name="Group 11286"/>
          <p:cNvGrpSpPr/>
          <p:nvPr/>
        </p:nvGrpSpPr>
        <p:grpSpPr>
          <a:xfrm>
            <a:off x="7068182" y="2182050"/>
            <a:ext cx="950368" cy="721394"/>
            <a:chOff x="6554445" y="2304447"/>
            <a:chExt cx="969425" cy="735859"/>
          </a:xfrm>
        </p:grpSpPr>
        <p:pic>
          <p:nvPicPr>
            <p:cNvPr id="45" name="Picture 4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99281" y="2304447"/>
              <a:ext cx="850831" cy="321425"/>
            </a:xfrm>
            <a:prstGeom prst="rect">
              <a:avLst/>
            </a:prstGeom>
          </p:spPr>
        </p:pic>
        <p:sp>
          <p:nvSpPr>
            <p:cNvPr id="69" name="TextBox 68"/>
            <p:cNvSpPr txBox="1"/>
            <p:nvPr/>
          </p:nvSpPr>
          <p:spPr>
            <a:xfrm>
              <a:off x="6554445" y="2707907"/>
              <a:ext cx="969425" cy="3323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Indoor </a:t>
              </a:r>
              <a:b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b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navigation</a:t>
              </a:r>
            </a:p>
          </p:txBody>
        </p:sp>
      </p:grpSp>
      <p:grpSp>
        <p:nvGrpSpPr>
          <p:cNvPr id="80" name="Group 79"/>
          <p:cNvGrpSpPr/>
          <p:nvPr/>
        </p:nvGrpSpPr>
        <p:grpSpPr>
          <a:xfrm>
            <a:off x="3811445" y="834786"/>
            <a:ext cx="1537621" cy="885858"/>
            <a:chOff x="2949120" y="959884"/>
            <a:chExt cx="1537840" cy="885984"/>
          </a:xfrm>
        </p:grpSpPr>
        <p:pic>
          <p:nvPicPr>
            <p:cNvPr id="28" name="Picture 2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415653" y="1218843"/>
              <a:ext cx="412519" cy="432713"/>
            </a:xfrm>
            <a:prstGeom prst="rect">
              <a:avLst/>
            </a:prstGeom>
          </p:spPr>
        </p:pic>
        <p:pic>
          <p:nvPicPr>
            <p:cNvPr id="43" name="Picture 42"/>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949120" y="1222214"/>
              <a:ext cx="457389" cy="457389"/>
            </a:xfrm>
            <a:prstGeom prst="rect">
              <a:avLst/>
            </a:prstGeom>
          </p:spPr>
        </p:pic>
        <p:sp>
          <p:nvSpPr>
            <p:cNvPr id="51" name="TextBox 50"/>
            <p:cNvSpPr txBox="1"/>
            <p:nvPr/>
          </p:nvSpPr>
          <p:spPr>
            <a:xfrm>
              <a:off x="3299182" y="1664806"/>
              <a:ext cx="1133521" cy="181062"/>
            </a:xfrm>
            <a:prstGeom prst="rect">
              <a:avLst/>
            </a:prstGeom>
            <a:noFill/>
            <a:ln>
              <a:noFill/>
              <a:headEnd type="none" w="med" len="med"/>
              <a:tailEnd type="none" w="med" len="med"/>
            </a:ln>
          </p:spPr>
          <p:txBody>
            <a:bodyPr wrap="none" lIns="0" tIns="0" rIns="0" bIns="0" rtlCol="0">
              <a:spAutoFit/>
            </a:bodyPr>
            <a:lstStyle/>
            <a:p>
              <a:pP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Health monitoring</a:t>
              </a:r>
            </a:p>
          </p:txBody>
        </p:sp>
        <p:pic>
          <p:nvPicPr>
            <p:cNvPr id="76" name="Picture 75"/>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184087" y="959884"/>
              <a:ext cx="302873" cy="716068"/>
            </a:xfrm>
            <a:prstGeom prst="rect">
              <a:avLst/>
            </a:prstGeom>
          </p:spPr>
        </p:pic>
        <p:pic>
          <p:nvPicPr>
            <p:cNvPr id="29" name="Picture 2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832777" y="1242384"/>
              <a:ext cx="426200" cy="426200"/>
            </a:xfrm>
            <a:prstGeom prst="rect">
              <a:avLst/>
            </a:prstGeom>
          </p:spPr>
        </p:pic>
      </p:grpSp>
      <p:grpSp>
        <p:nvGrpSpPr>
          <p:cNvPr id="11289" name="Group 11288"/>
          <p:cNvGrpSpPr/>
          <p:nvPr/>
        </p:nvGrpSpPr>
        <p:grpSpPr>
          <a:xfrm>
            <a:off x="5498096" y="1852089"/>
            <a:ext cx="1378601" cy="1051354"/>
            <a:chOff x="5271654" y="1796668"/>
            <a:chExt cx="1406245" cy="1072436"/>
          </a:xfrm>
        </p:grpSpPr>
        <p:pic>
          <p:nvPicPr>
            <p:cNvPr id="11266" name="Picture 2" descr="enlighted-gateway"/>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6136479" y="1944525"/>
              <a:ext cx="541420" cy="92457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enlighted smart sensors"/>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5621081" y="1796668"/>
              <a:ext cx="732631" cy="39616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5271654" y="2167613"/>
              <a:ext cx="957291" cy="526268"/>
            </a:xfrm>
            <a:prstGeom prst="rect">
              <a:avLst/>
            </a:prstGeom>
          </p:spPr>
        </p:pic>
        <p:sp>
          <p:nvSpPr>
            <p:cNvPr id="54" name="TextBox 53"/>
            <p:cNvSpPr txBox="1"/>
            <p:nvPr/>
          </p:nvSpPr>
          <p:spPr>
            <a:xfrm>
              <a:off x="5408993" y="2678459"/>
              <a:ext cx="894604" cy="184666"/>
            </a:xfrm>
            <a:prstGeom prst="rect">
              <a:avLst/>
            </a:prstGeom>
            <a:noFill/>
            <a:ln>
              <a:noFill/>
              <a:headEnd type="none" w="med" len="med"/>
              <a:tailEnd type="none" w="med" len="med"/>
            </a:ln>
          </p:spPr>
          <p:txBody>
            <a:bodyPr wrap="none" lIns="0" tIns="0" rIns="0" bIns="0" rtlCol="0">
              <a:spAutoFit/>
            </a:bodyPr>
            <a:lstStyle/>
            <a:p>
              <a:pP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Smart lighting</a:t>
              </a:r>
            </a:p>
          </p:txBody>
        </p:sp>
      </p:grpSp>
      <p:grpSp>
        <p:nvGrpSpPr>
          <p:cNvPr id="143" name="Group 142"/>
          <p:cNvGrpSpPr/>
          <p:nvPr/>
        </p:nvGrpSpPr>
        <p:grpSpPr>
          <a:xfrm>
            <a:off x="5645188" y="857812"/>
            <a:ext cx="932708" cy="862831"/>
            <a:chOff x="8929498" y="207486"/>
            <a:chExt cx="932841" cy="862954"/>
          </a:xfrm>
        </p:grpSpPr>
        <p:pic>
          <p:nvPicPr>
            <p:cNvPr id="38" name="Picture 6" descr="http://002mag.com/wordpress/wp-content/uploads/2012/11/Tagg-pet-tracker.jpg"/>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8929498" y="465886"/>
              <a:ext cx="424037" cy="350479"/>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8954938" y="889378"/>
              <a:ext cx="727705" cy="181062"/>
            </a:xfrm>
            <a:prstGeom prst="rect">
              <a:avLst/>
            </a:prstGeom>
            <a:noFill/>
            <a:ln>
              <a:noFill/>
              <a:headEnd type="none" w="med" len="med"/>
              <a:tailEnd type="none" w="med" len="med"/>
            </a:ln>
          </p:spPr>
          <p:txBody>
            <a:bodyPr wrap="none" lIns="0" tIns="0" rIns="0" bIns="0" rtlCol="0">
              <a:spAutoFit/>
            </a:bodyPr>
            <a:lstStyle/>
            <a:p>
              <a:pP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Pet tracking</a:t>
              </a:r>
            </a:p>
          </p:txBody>
        </p:sp>
        <p:pic>
          <p:nvPicPr>
            <p:cNvPr id="94" name="Picture 2" descr="http://www.whistle.com/wp-content/uploads/2014/02/whistle.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9401988" y="279939"/>
              <a:ext cx="288832" cy="28883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p:cNvPicPr>
              <a:picLocks noChangeAspect="1"/>
            </p:cNvPicPr>
            <p:nvPr/>
          </p:nvPicPr>
          <p:blipFill rotWithShape="1">
            <a:blip r:embed="rId23" cstate="email">
              <a:extLst>
                <a:ext uri="{28A0092B-C50C-407E-A947-70E740481C1C}">
                  <a14:useLocalDpi xmlns:a14="http://schemas.microsoft.com/office/drawing/2010/main"/>
                </a:ext>
              </a:extLst>
            </a:blip>
            <a:srcRect/>
            <a:stretch/>
          </p:blipFill>
          <p:spPr>
            <a:xfrm>
              <a:off x="9356834" y="617647"/>
              <a:ext cx="505505" cy="284577"/>
            </a:xfrm>
            <a:prstGeom prst="rect">
              <a:avLst/>
            </a:prstGeom>
          </p:spPr>
        </p:pic>
        <p:pic>
          <p:nvPicPr>
            <p:cNvPr id="96" name="Picture 12" descr="http://www.fitbark.com/dog-wireless-activity-tracker/wp-content/uploads/2013/11/FitBark-Activity-Monitor-300x191.png"/>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8935469" y="207486"/>
              <a:ext cx="312137" cy="2536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69" name="Group 11268"/>
          <p:cNvGrpSpPr/>
          <p:nvPr/>
        </p:nvGrpSpPr>
        <p:grpSpPr>
          <a:xfrm>
            <a:off x="7511849" y="4722225"/>
            <a:ext cx="1767994" cy="704913"/>
            <a:chOff x="6271027" y="4495379"/>
            <a:chExt cx="1803446" cy="719048"/>
          </a:xfrm>
        </p:grpSpPr>
        <p:pic>
          <p:nvPicPr>
            <p:cNvPr id="99" name="Picture 2" descr="https://kaptureaudio.com/img/product-feature.png"/>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6997380" y="4495379"/>
              <a:ext cx="592938" cy="491152"/>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6271027" y="5048228"/>
              <a:ext cx="1803446"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Information capture</a:t>
              </a:r>
            </a:p>
          </p:txBody>
        </p:sp>
        <p:pic>
          <p:nvPicPr>
            <p:cNvPr id="101" name="Picture 8" descr="Narrative Clip, Orange"/>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6505203" y="4498689"/>
              <a:ext cx="716561" cy="5240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Group 118"/>
          <p:cNvGrpSpPr/>
          <p:nvPr/>
        </p:nvGrpSpPr>
        <p:grpSpPr>
          <a:xfrm>
            <a:off x="9884289" y="1723980"/>
            <a:ext cx="1200024" cy="1122533"/>
            <a:chOff x="9419830" y="2092834"/>
            <a:chExt cx="1200194" cy="1122692"/>
          </a:xfrm>
        </p:grpSpPr>
        <p:pic>
          <p:nvPicPr>
            <p:cNvPr id="39" name="Picture 2" descr="DriversPagemid"/>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9419830" y="2221025"/>
              <a:ext cx="565928" cy="56778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9483573" y="2889615"/>
              <a:ext cx="1025492" cy="325911"/>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Trip tracking and car health</a:t>
              </a:r>
            </a:p>
          </p:txBody>
        </p:sp>
        <p:pic>
          <p:nvPicPr>
            <p:cNvPr id="110" name="Picture 4" descr="OBDLink™ LX Bluetooth"/>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9989196" y="2092834"/>
              <a:ext cx="407521" cy="40752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10"/>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9902098" y="2399264"/>
              <a:ext cx="717926" cy="511163"/>
            </a:xfrm>
            <a:prstGeom prst="rect">
              <a:avLst/>
            </a:prstGeom>
            <a:effectLst>
              <a:softEdge rad="127000"/>
            </a:effectLst>
          </p:spPr>
        </p:pic>
      </p:grpSp>
      <p:grpSp>
        <p:nvGrpSpPr>
          <p:cNvPr id="11267" name="Group 11266"/>
          <p:cNvGrpSpPr/>
          <p:nvPr/>
        </p:nvGrpSpPr>
        <p:grpSpPr>
          <a:xfrm>
            <a:off x="9903187" y="4786094"/>
            <a:ext cx="1580565" cy="641045"/>
            <a:chOff x="7903736" y="4560527"/>
            <a:chExt cx="1612259" cy="653899"/>
          </a:xfrm>
        </p:grpSpPr>
        <p:pic>
          <p:nvPicPr>
            <p:cNvPr id="40" name="Picture 39"/>
            <p:cNvPicPr>
              <a:picLocks noChangeAspect="1"/>
            </p:cNvPicPr>
            <p:nvPr/>
          </p:nvPicPr>
          <p:blipFill rotWithShape="1">
            <a:blip r:embed="rId30" cstate="email">
              <a:extLst>
                <a:ext uri="{28A0092B-C50C-407E-A947-70E740481C1C}">
                  <a14:useLocalDpi xmlns:a14="http://schemas.microsoft.com/office/drawing/2010/main"/>
                </a:ext>
              </a:extLst>
            </a:blip>
            <a:srcRect/>
            <a:stretch/>
          </p:blipFill>
          <p:spPr>
            <a:xfrm>
              <a:off x="7903736" y="4687818"/>
              <a:ext cx="491805" cy="286625"/>
            </a:xfrm>
            <a:prstGeom prst="rect">
              <a:avLst/>
            </a:prstGeom>
          </p:spPr>
        </p:pic>
        <p:pic>
          <p:nvPicPr>
            <p:cNvPr id="102" name="Picture 4" descr="http://www.automatedhome.co.uk/wp-content/uploads/2014/05/reemo.jpg"/>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a:off x="8793818" y="4706155"/>
              <a:ext cx="722177" cy="30186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p:cNvPicPr>
              <a:picLocks noChangeAspect="1"/>
            </p:cNvPicPr>
            <p:nvPr/>
          </p:nvPicPr>
          <p:blipFill rotWithShape="1">
            <a:blip r:embed="rId32" cstate="email">
              <a:extLst>
                <a:ext uri="{BEBA8EAE-BF5A-486C-A8C5-ECC9F3942E4B}">
                  <a14:imgProps xmlns:a14="http://schemas.microsoft.com/office/drawing/2010/main">
                    <a14:imgLayer r:embed="rId33">
                      <a14:imgEffect>
                        <a14:backgroundRemoval t="9821" b="89286" l="0" r="100000"/>
                      </a14:imgEffect>
                    </a14:imgLayer>
                  </a14:imgProps>
                </a:ext>
                <a:ext uri="{28A0092B-C50C-407E-A947-70E740481C1C}">
                  <a14:useLocalDpi xmlns:a14="http://schemas.microsoft.com/office/drawing/2010/main"/>
                </a:ext>
              </a:extLst>
            </a:blip>
            <a:srcRect/>
            <a:stretch/>
          </p:blipFill>
          <p:spPr>
            <a:xfrm>
              <a:off x="8385417" y="4560527"/>
              <a:ext cx="381064" cy="474046"/>
            </a:xfrm>
            <a:prstGeom prst="rect">
              <a:avLst/>
            </a:prstGeom>
          </p:spPr>
        </p:pic>
        <p:sp>
          <p:nvSpPr>
            <p:cNvPr id="115" name="TextBox 114"/>
            <p:cNvSpPr txBox="1"/>
            <p:nvPr/>
          </p:nvSpPr>
          <p:spPr>
            <a:xfrm>
              <a:off x="8344060" y="5048227"/>
              <a:ext cx="695307"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Control</a:t>
              </a:r>
            </a:p>
          </p:txBody>
        </p:sp>
      </p:grpSp>
      <p:grpSp>
        <p:nvGrpSpPr>
          <p:cNvPr id="150" name="Group 149"/>
          <p:cNvGrpSpPr/>
          <p:nvPr/>
        </p:nvGrpSpPr>
        <p:grpSpPr>
          <a:xfrm>
            <a:off x="1112063" y="1697158"/>
            <a:ext cx="1426474" cy="1206286"/>
            <a:chOff x="847196" y="1782271"/>
            <a:chExt cx="1426677" cy="1206458"/>
          </a:xfrm>
        </p:grpSpPr>
        <p:pic>
          <p:nvPicPr>
            <p:cNvPr id="36" name="Picture 35"/>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1524656" y="1923844"/>
              <a:ext cx="489044" cy="428986"/>
            </a:xfrm>
            <a:prstGeom prst="rect">
              <a:avLst/>
            </a:prstGeom>
          </p:spPr>
        </p:pic>
        <p:sp>
          <p:nvSpPr>
            <p:cNvPr id="49" name="TextBox 48"/>
            <p:cNvSpPr txBox="1"/>
            <p:nvPr/>
          </p:nvSpPr>
          <p:spPr>
            <a:xfrm>
              <a:off x="1245746" y="2626606"/>
              <a:ext cx="933913" cy="362123"/>
            </a:xfrm>
            <a:prstGeom prst="rect">
              <a:avLst/>
            </a:prstGeom>
            <a:noFill/>
            <a:ln>
              <a:noFill/>
              <a:headEnd type="none" w="med" len="med"/>
              <a:tailEnd type="none" w="med" len="med"/>
            </a:ln>
          </p:spPr>
          <p:txBody>
            <a:bodyPr wrap="none" lIns="0" tIns="0" rIns="0" bIns="0" rtlCol="0">
              <a:spAutoFit/>
            </a:bodyPr>
            <a:lstStyle/>
            <a:p>
              <a:pPr algn="ct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Child and elder</a:t>
              </a:r>
              <a:b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b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monitoring</a:t>
              </a:r>
            </a:p>
          </p:txBody>
        </p:sp>
        <p:pic>
          <p:nvPicPr>
            <p:cNvPr id="123" name="Picture 4" descr="https://pbs.twimg.com/media/BkK0jtjCQAAk6Mk.png:large"/>
            <p:cNvPicPr>
              <a:picLocks noChangeAspect="1" noChangeArrowheads="1"/>
            </p:cNvPicPr>
            <p:nvPr/>
          </p:nvPicPr>
          <p:blipFill>
            <a:blip r:embed="rId35" cstate="email">
              <a:extLst>
                <a:ext uri="{28A0092B-C50C-407E-A947-70E740481C1C}">
                  <a14:useLocalDpi xmlns:a14="http://schemas.microsoft.com/office/drawing/2010/main"/>
                </a:ext>
              </a:extLst>
            </a:blip>
            <a:srcRect/>
            <a:stretch>
              <a:fillRect/>
            </a:stretch>
          </p:blipFill>
          <p:spPr bwMode="auto">
            <a:xfrm>
              <a:off x="1137710" y="2199656"/>
              <a:ext cx="265602" cy="26326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3"/>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847196" y="1782271"/>
              <a:ext cx="661810" cy="440823"/>
            </a:xfrm>
            <a:prstGeom prst="rect">
              <a:avLst/>
            </a:prstGeom>
          </p:spPr>
        </p:pic>
        <p:pic>
          <p:nvPicPr>
            <p:cNvPr id="125" name="Picture 124"/>
            <p:cNvPicPr>
              <a:picLocks noChangeAspect="1"/>
            </p:cNvPicPr>
            <p:nvPr/>
          </p:nvPicPr>
          <p:blipFill rotWithShape="1">
            <a:blip r:embed="rId37" cstate="email">
              <a:extLst>
                <a:ext uri="{28A0092B-C50C-407E-A947-70E740481C1C}">
                  <a14:useLocalDpi xmlns:a14="http://schemas.microsoft.com/office/drawing/2010/main"/>
                </a:ext>
              </a:extLst>
            </a:blip>
            <a:srcRect/>
            <a:stretch/>
          </p:blipFill>
          <p:spPr>
            <a:xfrm>
              <a:off x="1910486" y="1810443"/>
              <a:ext cx="225475" cy="228635"/>
            </a:xfrm>
            <a:prstGeom prst="ellipse">
              <a:avLst/>
            </a:prstGeom>
          </p:spPr>
        </p:pic>
        <p:pic>
          <p:nvPicPr>
            <p:cNvPr id="126" name="Picture 125"/>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1787823" y="2198600"/>
              <a:ext cx="486050" cy="398561"/>
            </a:xfrm>
            <a:prstGeom prst="rect">
              <a:avLst/>
            </a:prstGeom>
            <a:effectLst>
              <a:softEdge rad="63500"/>
            </a:effectLst>
          </p:spPr>
        </p:pic>
        <p:pic>
          <p:nvPicPr>
            <p:cNvPr id="131" name="Picture 130"/>
            <p:cNvPicPr>
              <a:picLocks noChangeAspect="1"/>
            </p:cNvPicPr>
            <p:nvPr/>
          </p:nvPicPr>
          <p:blipFill>
            <a:blip r:embed="rId39" cstate="email">
              <a:extLst>
                <a:ext uri="{28A0092B-C50C-407E-A947-70E740481C1C}">
                  <a14:useLocalDpi xmlns:a14="http://schemas.microsoft.com/office/drawing/2010/main"/>
                </a:ext>
              </a:extLst>
            </a:blip>
            <a:stretch>
              <a:fillRect/>
            </a:stretch>
          </p:blipFill>
          <p:spPr>
            <a:xfrm>
              <a:off x="981789" y="2477451"/>
              <a:ext cx="220435" cy="342951"/>
            </a:xfrm>
            <a:prstGeom prst="rect">
              <a:avLst/>
            </a:prstGeom>
          </p:spPr>
        </p:pic>
      </p:grpSp>
      <p:grpSp>
        <p:nvGrpSpPr>
          <p:cNvPr id="149" name="Group 148"/>
          <p:cNvGrpSpPr/>
          <p:nvPr/>
        </p:nvGrpSpPr>
        <p:grpSpPr>
          <a:xfrm>
            <a:off x="2730023" y="1832737"/>
            <a:ext cx="2576587" cy="1070706"/>
            <a:chOff x="2292772" y="1933440"/>
            <a:chExt cx="2576953" cy="1070858"/>
          </a:xfrm>
          <a:noFill/>
        </p:grpSpPr>
        <p:sp>
          <p:nvSpPr>
            <p:cNvPr id="33" name="TextBox 32"/>
            <p:cNvSpPr txBox="1"/>
            <p:nvPr/>
          </p:nvSpPr>
          <p:spPr>
            <a:xfrm>
              <a:off x="3453201" y="2607761"/>
              <a:ext cx="665904" cy="362123"/>
            </a:xfrm>
            <a:prstGeom prst="rect">
              <a:avLst/>
            </a:prstGeom>
            <a:grpFill/>
            <a:ln>
              <a:noFill/>
              <a:headEnd type="none" w="med" len="med"/>
              <a:tailEnd type="none" w="med" len="med"/>
            </a:ln>
          </p:spPr>
          <p:txBody>
            <a:bodyPr wrap="none" lIns="0" tIns="0" rIns="0" bIns="0" rtlCol="0">
              <a:spAutoFit/>
            </a:bodyPr>
            <a:lstStyle/>
            <a:p>
              <a:pPr algn="ct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Sports </a:t>
              </a:r>
              <a:b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b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and fitness</a:t>
              </a:r>
            </a:p>
          </p:txBody>
        </p:sp>
        <p:pic>
          <p:nvPicPr>
            <p:cNvPr id="35" name="Picture 34"/>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a:xfrm>
              <a:off x="2745319" y="1998792"/>
              <a:ext cx="287320" cy="458875"/>
            </a:xfrm>
            <a:prstGeom prst="rect">
              <a:avLst/>
            </a:prstGeom>
            <a:grpFill/>
          </p:spPr>
        </p:pic>
        <p:pic>
          <p:nvPicPr>
            <p:cNvPr id="41" name="Picture 40"/>
            <p:cNvPicPr>
              <a:picLocks noChangeAspect="1"/>
            </p:cNvPicPr>
            <p:nvPr/>
          </p:nvPicPr>
          <p:blipFill>
            <a:blip r:embed="rId41" cstate="email">
              <a:extLst>
                <a:ext uri="{28A0092B-C50C-407E-A947-70E740481C1C}">
                  <a14:useLocalDpi xmlns:a14="http://schemas.microsoft.com/office/drawing/2010/main"/>
                </a:ext>
              </a:extLst>
            </a:blip>
            <a:stretch>
              <a:fillRect/>
            </a:stretch>
          </p:blipFill>
          <p:spPr>
            <a:xfrm>
              <a:off x="3032639" y="1999135"/>
              <a:ext cx="379599" cy="379599"/>
            </a:xfrm>
            <a:prstGeom prst="rect">
              <a:avLst/>
            </a:prstGeom>
            <a:grpFill/>
          </p:spPr>
        </p:pic>
        <p:pic>
          <p:nvPicPr>
            <p:cNvPr id="42" name="Picture 4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2292772" y="1960304"/>
              <a:ext cx="452547" cy="452547"/>
            </a:xfrm>
            <a:prstGeom prst="rect">
              <a:avLst/>
            </a:prstGeom>
            <a:grpFill/>
          </p:spPr>
        </p:pic>
        <p:grpSp>
          <p:nvGrpSpPr>
            <p:cNvPr id="87" name="Group 86"/>
            <p:cNvGrpSpPr/>
            <p:nvPr/>
          </p:nvGrpSpPr>
          <p:grpSpPr>
            <a:xfrm>
              <a:off x="4093504" y="1981856"/>
              <a:ext cx="776221" cy="479674"/>
              <a:chOff x="671349" y="1186903"/>
              <a:chExt cx="2387471" cy="1475364"/>
            </a:xfrm>
            <a:grpFill/>
          </p:grpSpPr>
          <p:pic>
            <p:nvPicPr>
              <p:cNvPr id="88" name="Picture 26" descr="http://www.zepp.com/wp-content/themes/zepplabs/_media/tennis_how_it_works_01.jpg"/>
              <p:cNvPicPr>
                <a:picLocks noChangeAspect="1" noChangeArrowheads="1"/>
              </p:cNvPicPr>
              <p:nvPr/>
            </p:nvPicPr>
            <p:blipFill>
              <a:blip r:embed="rId43" cstate="email">
                <a:extLst>
                  <a:ext uri="{28A0092B-C50C-407E-A947-70E740481C1C}">
                    <a14:useLocalDpi xmlns:a14="http://schemas.microsoft.com/office/drawing/2010/main"/>
                  </a:ext>
                </a:extLst>
              </a:blip>
              <a:srcRect/>
              <a:stretch>
                <a:fillRect/>
              </a:stretch>
            </p:blipFill>
            <p:spPr bwMode="auto">
              <a:xfrm>
                <a:off x="671349" y="1186903"/>
                <a:ext cx="798979" cy="1475364"/>
              </a:xfrm>
              <a:prstGeom prst="rect">
                <a:avLst/>
              </a:prstGeom>
              <a:grpFill/>
              <a:extLst/>
            </p:spPr>
          </p:pic>
          <p:pic>
            <p:nvPicPr>
              <p:cNvPr id="89" name="Picture 28" descr="http://www.zepp.com/wp-content/themes/zepplabs/_media/tennis_how_it_works_02.jpg"/>
              <p:cNvPicPr>
                <a:picLocks noChangeAspect="1" noChangeArrowheads="1"/>
              </p:cNvPicPr>
              <p:nvPr/>
            </p:nvPicPr>
            <p:blipFill>
              <a:blip r:embed="rId44" cstate="email">
                <a:extLst>
                  <a:ext uri="{28A0092B-C50C-407E-A947-70E740481C1C}">
                    <a14:useLocalDpi xmlns:a14="http://schemas.microsoft.com/office/drawing/2010/main"/>
                  </a:ext>
                </a:extLst>
              </a:blip>
              <a:srcRect/>
              <a:stretch>
                <a:fillRect/>
              </a:stretch>
            </p:blipFill>
            <p:spPr bwMode="auto">
              <a:xfrm>
                <a:off x="1843332" y="1203681"/>
                <a:ext cx="1215488" cy="1458586"/>
              </a:xfrm>
              <a:prstGeom prst="rect">
                <a:avLst/>
              </a:prstGeom>
              <a:grpFill/>
              <a:extLst/>
            </p:spPr>
          </p:pic>
        </p:grpSp>
        <p:pic>
          <p:nvPicPr>
            <p:cNvPr id="90" name="Picture 89"/>
            <p:cNvPicPr>
              <a:picLocks noChangeAspect="1"/>
            </p:cNvPicPr>
            <p:nvPr/>
          </p:nvPicPr>
          <p:blipFill>
            <a:blip r:embed="rId45" cstate="email">
              <a:extLst>
                <a:ext uri="{28A0092B-C50C-407E-A947-70E740481C1C}">
                  <a14:useLocalDpi xmlns:a14="http://schemas.microsoft.com/office/drawing/2010/main"/>
                </a:ext>
              </a:extLst>
            </a:blip>
            <a:stretch>
              <a:fillRect/>
            </a:stretch>
          </p:blipFill>
          <p:spPr>
            <a:xfrm>
              <a:off x="3423744" y="1933440"/>
              <a:ext cx="654808" cy="506273"/>
            </a:xfrm>
            <a:prstGeom prst="rect">
              <a:avLst/>
            </a:prstGeom>
            <a:grpFill/>
          </p:spPr>
        </p:pic>
        <p:pic>
          <p:nvPicPr>
            <p:cNvPr id="91" name="Picture 90"/>
            <p:cNvPicPr>
              <a:picLocks noChangeAspect="1"/>
            </p:cNvPicPr>
            <p:nvPr/>
          </p:nvPicPr>
          <p:blipFill>
            <a:blip r:embed="rId46" cstate="email">
              <a:extLst>
                <a:ext uri="{28A0092B-C50C-407E-A947-70E740481C1C}">
                  <a14:useLocalDpi xmlns:a14="http://schemas.microsoft.com/office/drawing/2010/main"/>
                </a:ext>
              </a:extLst>
            </a:blip>
            <a:stretch>
              <a:fillRect/>
            </a:stretch>
          </p:blipFill>
          <p:spPr>
            <a:xfrm>
              <a:off x="2389354" y="2479446"/>
              <a:ext cx="605598" cy="524852"/>
            </a:xfrm>
            <a:prstGeom prst="rect">
              <a:avLst/>
            </a:prstGeom>
            <a:grpFill/>
          </p:spPr>
        </p:pic>
        <p:pic>
          <p:nvPicPr>
            <p:cNvPr id="92" name="Picture 91"/>
            <p:cNvPicPr>
              <a:picLocks noChangeAspect="1"/>
            </p:cNvPicPr>
            <p:nvPr/>
          </p:nvPicPr>
          <p:blipFill>
            <a:blip r:embed="rId47" cstate="email">
              <a:extLst>
                <a:ext uri="{28A0092B-C50C-407E-A947-70E740481C1C}">
                  <a14:useLocalDpi xmlns:a14="http://schemas.microsoft.com/office/drawing/2010/main"/>
                </a:ext>
              </a:extLst>
            </a:blip>
            <a:stretch>
              <a:fillRect/>
            </a:stretch>
          </p:blipFill>
          <p:spPr>
            <a:xfrm>
              <a:off x="4166266" y="2399629"/>
              <a:ext cx="580962" cy="580962"/>
            </a:xfrm>
            <a:prstGeom prst="rect">
              <a:avLst/>
            </a:prstGeom>
            <a:grpFill/>
          </p:spPr>
        </p:pic>
        <p:pic>
          <p:nvPicPr>
            <p:cNvPr id="121" name="Picture 120"/>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a:off x="3001822" y="2499254"/>
              <a:ext cx="411792" cy="419385"/>
            </a:xfrm>
            <a:prstGeom prst="rect">
              <a:avLst/>
            </a:prstGeom>
            <a:grpFill/>
          </p:spPr>
        </p:pic>
      </p:grpSp>
      <p:grpSp>
        <p:nvGrpSpPr>
          <p:cNvPr id="11273" name="Group 11272"/>
          <p:cNvGrpSpPr/>
          <p:nvPr/>
        </p:nvGrpSpPr>
        <p:grpSpPr>
          <a:xfrm>
            <a:off x="3137820" y="4566521"/>
            <a:ext cx="1500234" cy="860617"/>
            <a:chOff x="2990926" y="4347197"/>
            <a:chExt cx="1530317" cy="877874"/>
          </a:xfrm>
        </p:grpSpPr>
        <p:grpSp>
          <p:nvGrpSpPr>
            <p:cNvPr id="86" name="Group 85"/>
            <p:cNvGrpSpPr/>
            <p:nvPr/>
          </p:nvGrpSpPr>
          <p:grpSpPr>
            <a:xfrm>
              <a:off x="2990926" y="4387664"/>
              <a:ext cx="1510747" cy="837407"/>
              <a:chOff x="4081423" y="3807102"/>
              <a:chExt cx="1481259" cy="821062"/>
            </a:xfrm>
          </p:grpSpPr>
          <p:pic>
            <p:nvPicPr>
              <p:cNvPr id="3" name="Picture 2"/>
              <p:cNvPicPr>
                <a:picLocks noChangeAspect="1"/>
              </p:cNvPicPr>
              <p:nvPr/>
            </p:nvPicPr>
            <p:blipFill>
              <a:blip r:embed="rId49" cstate="email">
                <a:extLst>
                  <a:ext uri="{28A0092B-C50C-407E-A947-70E740481C1C}">
                    <a14:useLocalDpi xmlns:a14="http://schemas.microsoft.com/office/drawing/2010/main"/>
                  </a:ext>
                </a:extLst>
              </a:blip>
              <a:stretch>
                <a:fillRect/>
              </a:stretch>
            </p:blipFill>
            <p:spPr>
              <a:xfrm>
                <a:off x="4657385" y="3807102"/>
                <a:ext cx="390557" cy="386065"/>
              </a:xfrm>
              <a:prstGeom prst="ellipse">
                <a:avLst/>
              </a:prstGeom>
            </p:spPr>
          </p:pic>
          <p:sp>
            <p:nvSpPr>
              <p:cNvPr id="60" name="TextBox 59"/>
              <p:cNvSpPr txBox="1"/>
              <p:nvPr/>
            </p:nvSpPr>
            <p:spPr>
              <a:xfrm>
                <a:off x="4081423" y="4302253"/>
                <a:ext cx="1481259" cy="325911"/>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Air conditioning and temperature control</a:t>
                </a:r>
              </a:p>
            </p:txBody>
          </p:sp>
        </p:grpSp>
        <p:pic>
          <p:nvPicPr>
            <p:cNvPr id="140" name="Picture 16" descr="http://www.digitaltrends.com/wp-content/uploads/2014/06/honeywell-lyric.jpg"/>
            <p:cNvPicPr>
              <a:picLocks noChangeAspect="1" noChangeArrowheads="1"/>
            </p:cNvPicPr>
            <p:nvPr/>
          </p:nvPicPr>
          <p:blipFill rotWithShape="1">
            <a:blip r:embed="rId50" cstate="email">
              <a:extLst>
                <a:ext uri="{28A0092B-C50C-407E-A947-70E740481C1C}">
                  <a14:useLocalDpi xmlns:a14="http://schemas.microsoft.com/office/drawing/2010/main"/>
                </a:ext>
              </a:extLst>
            </a:blip>
            <a:srcRect/>
            <a:stretch/>
          </p:blipFill>
          <p:spPr bwMode="auto">
            <a:xfrm>
              <a:off x="3984767" y="4347197"/>
              <a:ext cx="536476" cy="490922"/>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Heat It. Cool It. Set It. Forget It. | Keen Home"/>
            <p:cNvPicPr>
              <a:picLocks noChangeAspect="1" noChangeArrowheads="1"/>
            </p:cNvPicPr>
            <p:nvPr/>
          </p:nvPicPr>
          <p:blipFill>
            <a:blip r:embed="rId51" cstate="email">
              <a:extLst>
                <a:ext uri="{28A0092B-C50C-407E-A947-70E740481C1C}">
                  <a14:useLocalDpi xmlns:a14="http://schemas.microsoft.com/office/drawing/2010/main"/>
                </a:ext>
              </a:extLst>
            </a:blip>
            <a:srcRect/>
            <a:stretch>
              <a:fillRect/>
            </a:stretch>
          </p:blipFill>
          <p:spPr bwMode="auto">
            <a:xfrm>
              <a:off x="3036031" y="4584537"/>
              <a:ext cx="494026" cy="2432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5261397" y="4504783"/>
            <a:ext cx="1627110" cy="922356"/>
            <a:chOff x="4356635" y="4190162"/>
            <a:chExt cx="1627341" cy="922487"/>
          </a:xfrm>
        </p:grpSpPr>
        <p:pic>
          <p:nvPicPr>
            <p:cNvPr id="4" name="Picture 3"/>
            <p:cNvPicPr>
              <a:picLocks noChangeAspect="1"/>
            </p:cNvPicPr>
            <p:nvPr/>
          </p:nvPicPr>
          <p:blipFill>
            <a:blip r:embed="rId52" cstate="email">
              <a:extLst>
                <a:ext uri="{28A0092B-C50C-407E-A947-70E740481C1C}">
                  <a14:useLocalDpi xmlns:a14="http://schemas.microsoft.com/office/drawing/2010/main"/>
                </a:ext>
              </a:extLst>
            </a:blip>
            <a:stretch>
              <a:fillRect/>
            </a:stretch>
          </p:blipFill>
          <p:spPr>
            <a:xfrm rot="428855">
              <a:off x="4991850" y="4337775"/>
              <a:ext cx="700842" cy="595078"/>
            </a:xfrm>
            <a:prstGeom prst="rect">
              <a:avLst/>
            </a:prstGeom>
          </p:spPr>
        </p:pic>
        <p:sp>
          <p:nvSpPr>
            <p:cNvPr id="59" name="TextBox 58"/>
            <p:cNvSpPr txBox="1"/>
            <p:nvPr/>
          </p:nvSpPr>
          <p:spPr>
            <a:xfrm>
              <a:off x="4356635" y="4949694"/>
              <a:ext cx="1597001" cy="162955"/>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Environmental sensors</a:t>
              </a:r>
            </a:p>
          </p:txBody>
        </p:sp>
        <p:pic>
          <p:nvPicPr>
            <p:cNvPr id="84" name="Picture 83"/>
            <p:cNvPicPr>
              <a:picLocks noChangeAspect="1"/>
            </p:cNvPicPr>
            <p:nvPr/>
          </p:nvPicPr>
          <p:blipFill>
            <a:blip r:embed="rId53" cstate="email">
              <a:extLst>
                <a:ext uri="{28A0092B-C50C-407E-A947-70E740481C1C}">
                  <a14:useLocalDpi xmlns:a14="http://schemas.microsoft.com/office/drawing/2010/main"/>
                </a:ext>
              </a:extLst>
            </a:blip>
            <a:stretch>
              <a:fillRect/>
            </a:stretch>
          </p:blipFill>
          <p:spPr>
            <a:xfrm>
              <a:off x="4646841" y="4511811"/>
              <a:ext cx="470771" cy="362232"/>
            </a:xfrm>
            <a:prstGeom prst="rect">
              <a:avLst/>
            </a:prstGeom>
          </p:spPr>
        </p:pic>
        <p:pic>
          <p:nvPicPr>
            <p:cNvPr id="139" name="Picture 138"/>
            <p:cNvPicPr>
              <a:picLocks noChangeAspect="1"/>
            </p:cNvPicPr>
            <p:nvPr/>
          </p:nvPicPr>
          <p:blipFill>
            <a:blip r:embed="rId54" cstate="email">
              <a:extLst>
                <a:ext uri="{28A0092B-C50C-407E-A947-70E740481C1C}">
                  <a14:useLocalDpi xmlns:a14="http://schemas.microsoft.com/office/drawing/2010/main"/>
                </a:ext>
              </a:extLst>
            </a:blip>
            <a:stretch>
              <a:fillRect/>
            </a:stretch>
          </p:blipFill>
          <p:spPr>
            <a:xfrm>
              <a:off x="5552042" y="4481552"/>
              <a:ext cx="431934" cy="397379"/>
            </a:xfrm>
            <a:prstGeom prst="rect">
              <a:avLst/>
            </a:prstGeom>
            <a:effectLst>
              <a:softEdge rad="31750"/>
            </a:effectLst>
          </p:spPr>
        </p:pic>
        <p:pic>
          <p:nvPicPr>
            <p:cNvPr id="142" name="Picture 141"/>
            <p:cNvPicPr>
              <a:picLocks noChangeAspect="1"/>
            </p:cNvPicPr>
            <p:nvPr/>
          </p:nvPicPr>
          <p:blipFill rotWithShape="1">
            <a:blip r:embed="rId55" cstate="email">
              <a:extLst>
                <a:ext uri="{BEBA8EAE-BF5A-486C-A8C5-ECC9F3942E4B}">
                  <a14:imgProps xmlns:a14="http://schemas.microsoft.com/office/drawing/2010/main">
                    <a14:imgLayer r:embed="rId56">
                      <a14:imgEffect>
                        <a14:backgroundRemoval t="9524" b="89524" l="8840" r="81215"/>
                      </a14:imgEffect>
                    </a14:imgLayer>
                  </a14:imgProps>
                </a:ext>
                <a:ext uri="{28A0092B-C50C-407E-A947-70E740481C1C}">
                  <a14:useLocalDpi xmlns:a14="http://schemas.microsoft.com/office/drawing/2010/main"/>
                </a:ext>
              </a:extLst>
            </a:blip>
            <a:srcRect/>
            <a:stretch/>
          </p:blipFill>
          <p:spPr>
            <a:xfrm>
              <a:off x="4394447" y="4190162"/>
              <a:ext cx="284086" cy="827653"/>
            </a:xfrm>
            <a:prstGeom prst="rect">
              <a:avLst/>
            </a:prstGeom>
          </p:spPr>
        </p:pic>
      </p:grpSp>
      <p:grpSp>
        <p:nvGrpSpPr>
          <p:cNvPr id="11285" name="Group 11284"/>
          <p:cNvGrpSpPr/>
          <p:nvPr/>
        </p:nvGrpSpPr>
        <p:grpSpPr>
          <a:xfrm>
            <a:off x="6874017" y="710504"/>
            <a:ext cx="1683635" cy="1010139"/>
            <a:chOff x="5749613" y="729418"/>
            <a:chExt cx="1717395" cy="1030394"/>
          </a:xfrm>
        </p:grpSpPr>
        <p:pic>
          <p:nvPicPr>
            <p:cNvPr id="31" name="Picture 4" descr="Spire science"/>
            <p:cNvPicPr>
              <a:picLocks noChangeAspect="1" noChangeArrowheads="1"/>
            </p:cNvPicPr>
            <p:nvPr/>
          </p:nvPicPr>
          <p:blipFill>
            <a:blip r:embed="rId57" cstate="email">
              <a:extLst>
                <a:ext uri="{28A0092B-C50C-407E-A947-70E740481C1C}">
                  <a14:useLocalDpi xmlns:a14="http://schemas.microsoft.com/office/drawing/2010/main"/>
                </a:ext>
              </a:extLst>
            </a:blip>
            <a:srcRect/>
            <a:stretch>
              <a:fillRect/>
            </a:stretch>
          </p:blipFill>
          <p:spPr bwMode="auto">
            <a:xfrm>
              <a:off x="6548909" y="1203491"/>
              <a:ext cx="496035" cy="36721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rotWithShape="1">
            <a:blip r:embed="rId58" cstate="email">
              <a:extLst>
                <a:ext uri="{28A0092B-C50C-407E-A947-70E740481C1C}">
                  <a14:useLocalDpi xmlns:a14="http://schemas.microsoft.com/office/drawing/2010/main"/>
                </a:ext>
              </a:extLst>
            </a:blip>
            <a:srcRect/>
            <a:stretch/>
          </p:blipFill>
          <p:spPr>
            <a:xfrm>
              <a:off x="6156142" y="1119839"/>
              <a:ext cx="356933" cy="413241"/>
            </a:xfrm>
            <a:prstGeom prst="rect">
              <a:avLst/>
            </a:prstGeom>
          </p:spPr>
        </p:pic>
        <p:sp>
          <p:nvSpPr>
            <p:cNvPr id="70" name="TextBox 69"/>
            <p:cNvSpPr txBox="1"/>
            <p:nvPr/>
          </p:nvSpPr>
          <p:spPr>
            <a:xfrm>
              <a:off x="5749613" y="1593613"/>
              <a:ext cx="1717395"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Behavior modification</a:t>
              </a:r>
            </a:p>
          </p:txBody>
        </p:sp>
        <p:pic>
          <p:nvPicPr>
            <p:cNvPr id="82" name="Picture 81"/>
            <p:cNvPicPr>
              <a:picLocks noChangeAspect="1"/>
            </p:cNvPicPr>
            <p:nvPr/>
          </p:nvPicPr>
          <p:blipFill rotWithShape="1">
            <a:blip r:embed="rId59" cstate="email">
              <a:extLst>
                <a:ext uri="{28A0092B-C50C-407E-A947-70E740481C1C}">
                  <a14:useLocalDpi xmlns:a14="http://schemas.microsoft.com/office/drawing/2010/main"/>
                </a:ext>
              </a:extLst>
            </a:blip>
            <a:srcRect/>
            <a:stretch/>
          </p:blipFill>
          <p:spPr>
            <a:xfrm>
              <a:off x="5844136" y="995708"/>
              <a:ext cx="261747" cy="539358"/>
            </a:xfrm>
            <a:prstGeom prst="rect">
              <a:avLst/>
            </a:prstGeom>
          </p:spPr>
        </p:pic>
        <p:pic>
          <p:nvPicPr>
            <p:cNvPr id="137" name="Picture 136"/>
            <p:cNvPicPr>
              <a:picLocks noChangeAspect="1"/>
            </p:cNvPicPr>
            <p:nvPr/>
          </p:nvPicPr>
          <p:blipFill>
            <a:blip r:embed="rId60" cstate="email">
              <a:extLst>
                <a:ext uri="{28A0092B-C50C-407E-A947-70E740481C1C}">
                  <a14:useLocalDpi xmlns:a14="http://schemas.microsoft.com/office/drawing/2010/main"/>
                </a:ext>
              </a:extLst>
            </a:blip>
            <a:stretch>
              <a:fillRect/>
            </a:stretch>
          </p:blipFill>
          <p:spPr>
            <a:xfrm>
              <a:off x="5984692" y="729418"/>
              <a:ext cx="489295" cy="272096"/>
            </a:xfrm>
            <a:prstGeom prst="rect">
              <a:avLst/>
            </a:prstGeom>
          </p:spPr>
        </p:pic>
        <p:pic>
          <p:nvPicPr>
            <p:cNvPr id="105" name="Picture 4" descr="http://darma.co/images/banner2s.png"/>
            <p:cNvPicPr>
              <a:picLocks noChangeAspect="1" noChangeArrowheads="1"/>
            </p:cNvPicPr>
            <p:nvPr/>
          </p:nvPicPr>
          <p:blipFill>
            <a:blip r:embed="rId61" cstate="email">
              <a:extLst>
                <a:ext uri="{28A0092B-C50C-407E-A947-70E740481C1C}">
                  <a14:useLocalDpi xmlns:a14="http://schemas.microsoft.com/office/drawing/2010/main"/>
                </a:ext>
              </a:extLst>
            </a:blip>
            <a:srcRect/>
            <a:stretch>
              <a:fillRect/>
            </a:stretch>
          </p:blipFill>
          <p:spPr bwMode="auto">
            <a:xfrm>
              <a:off x="6443186" y="772682"/>
              <a:ext cx="864160" cy="4725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4373686" y="5546208"/>
            <a:ext cx="2368656" cy="855431"/>
            <a:chOff x="4608584" y="5347831"/>
            <a:chExt cx="2416152" cy="872584"/>
          </a:xfrm>
        </p:grpSpPr>
        <p:pic>
          <p:nvPicPr>
            <p:cNvPr id="22" name="Picture 21"/>
            <p:cNvPicPr>
              <a:picLocks noChangeAspect="1"/>
            </p:cNvPicPr>
            <p:nvPr/>
          </p:nvPicPr>
          <p:blipFill>
            <a:blip r:embed="rId62" cstate="email">
              <a:extLst>
                <a:ext uri="{28A0092B-C50C-407E-A947-70E740481C1C}">
                  <a14:useLocalDpi xmlns:a14="http://schemas.microsoft.com/office/drawing/2010/main"/>
                </a:ext>
              </a:extLst>
            </a:blip>
            <a:stretch>
              <a:fillRect/>
            </a:stretch>
          </p:blipFill>
          <p:spPr>
            <a:xfrm>
              <a:off x="4608584" y="5354960"/>
              <a:ext cx="839027" cy="858183"/>
            </a:xfrm>
            <a:prstGeom prst="rect">
              <a:avLst/>
            </a:prstGeom>
          </p:spPr>
        </p:pic>
        <p:pic>
          <p:nvPicPr>
            <p:cNvPr id="23" name="Picture 4" descr="http://www.parrot.com/flowerpower/medias/3d/03/4.png"/>
            <p:cNvPicPr>
              <a:picLocks noChangeAspect="1" noChangeArrowheads="1"/>
            </p:cNvPicPr>
            <p:nvPr/>
          </p:nvPicPr>
          <p:blipFill>
            <a:blip r:embed="rId63" cstate="email">
              <a:extLst>
                <a:ext uri="{28A0092B-C50C-407E-A947-70E740481C1C}">
                  <a14:useLocalDpi xmlns:a14="http://schemas.microsoft.com/office/drawing/2010/main"/>
                </a:ext>
              </a:extLst>
            </a:blip>
            <a:srcRect/>
            <a:stretch>
              <a:fillRect/>
            </a:stretch>
          </p:blipFill>
          <p:spPr bwMode="auto">
            <a:xfrm>
              <a:off x="5215119" y="5347831"/>
              <a:ext cx="465360" cy="69562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991288" y="6054216"/>
              <a:ext cx="2006364"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Garden, lawn and plant care</a:t>
              </a:r>
            </a:p>
          </p:txBody>
        </p:sp>
        <p:pic>
          <p:nvPicPr>
            <p:cNvPr id="147" name="Picture 2" descr="http://industryedge.wpengine.netdna-cdn.com/wp-content/uploads/2014/02/Rachios-Iro-smart-sprinkler-controller.jpg"/>
            <p:cNvPicPr>
              <a:picLocks noChangeAspect="1" noChangeArrowheads="1"/>
            </p:cNvPicPr>
            <p:nvPr/>
          </p:nvPicPr>
          <p:blipFill>
            <a:blip r:embed="rId64" cstate="email">
              <a:extLst>
                <a:ext uri="{28A0092B-C50C-407E-A947-70E740481C1C}">
                  <a14:useLocalDpi xmlns:a14="http://schemas.microsoft.com/office/drawing/2010/main"/>
                </a:ext>
              </a:extLst>
            </a:blip>
            <a:srcRect/>
            <a:stretch>
              <a:fillRect/>
            </a:stretch>
          </p:blipFill>
          <p:spPr bwMode="auto">
            <a:xfrm>
              <a:off x="6185209" y="5478540"/>
              <a:ext cx="839527" cy="542620"/>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47"/>
            <p:cNvPicPr>
              <a:picLocks noChangeAspect="1"/>
            </p:cNvPicPr>
            <p:nvPr/>
          </p:nvPicPr>
          <p:blipFill rotWithShape="1">
            <a:blip r:embed="rId65" cstate="email">
              <a:extLst>
                <a:ext uri="{28A0092B-C50C-407E-A947-70E740481C1C}">
                  <a14:useLocalDpi xmlns:a14="http://schemas.microsoft.com/office/drawing/2010/main"/>
                </a:ext>
              </a:extLst>
            </a:blip>
            <a:srcRect/>
            <a:stretch/>
          </p:blipFill>
          <p:spPr>
            <a:xfrm>
              <a:off x="5618669" y="5480699"/>
              <a:ext cx="609336" cy="522303"/>
            </a:xfrm>
            <a:prstGeom prst="rect">
              <a:avLst/>
            </a:prstGeom>
          </p:spPr>
        </p:pic>
      </p:grpSp>
      <p:grpSp>
        <p:nvGrpSpPr>
          <p:cNvPr id="11291" name="Group 11290"/>
          <p:cNvGrpSpPr/>
          <p:nvPr/>
        </p:nvGrpSpPr>
        <p:grpSpPr>
          <a:xfrm>
            <a:off x="3126158" y="3539329"/>
            <a:ext cx="1807494" cy="836673"/>
            <a:chOff x="3147693" y="3619230"/>
            <a:chExt cx="1843738" cy="853450"/>
          </a:xfrm>
        </p:grpSpPr>
        <p:grpSp>
          <p:nvGrpSpPr>
            <p:cNvPr id="85" name="Group 84"/>
            <p:cNvGrpSpPr/>
            <p:nvPr/>
          </p:nvGrpSpPr>
          <p:grpSpPr>
            <a:xfrm>
              <a:off x="3187985" y="3644925"/>
              <a:ext cx="1803446" cy="827755"/>
              <a:chOff x="2494814" y="4523940"/>
              <a:chExt cx="1768245" cy="811598"/>
            </a:xfrm>
          </p:grpSpPr>
          <p:pic>
            <p:nvPicPr>
              <p:cNvPr id="47" name="Picture 2" descr="https://images.indiegogo.com/file_attachments/409230/files/20140304034636-per1.jpg?1393933596"/>
              <p:cNvPicPr>
                <a:picLocks noChangeAspect="1" noChangeArrowheads="1"/>
              </p:cNvPicPr>
              <p:nvPr/>
            </p:nvPicPr>
            <p:blipFill rotWithShape="1">
              <a:blip r:embed="rId66" cstate="email">
                <a:extLst>
                  <a:ext uri="{28A0092B-C50C-407E-A947-70E740481C1C}">
                    <a14:useLocalDpi xmlns:a14="http://schemas.microsoft.com/office/drawing/2010/main"/>
                  </a:ext>
                </a:extLst>
              </a:blip>
              <a:srcRect/>
              <a:stretch/>
            </p:blipFill>
            <p:spPr bwMode="auto">
              <a:xfrm>
                <a:off x="3123109" y="4568691"/>
                <a:ext cx="425107" cy="19269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rotWithShape="1">
              <a:blip r:embed="rId67" cstate="email">
                <a:extLst>
                  <a:ext uri="{28A0092B-C50C-407E-A947-70E740481C1C}">
                    <a14:useLocalDpi xmlns:a14="http://schemas.microsoft.com/office/drawing/2010/main"/>
                  </a:ext>
                </a:extLst>
              </a:blip>
              <a:srcRect/>
              <a:stretch/>
            </p:blipFill>
            <p:spPr>
              <a:xfrm>
                <a:off x="2944441" y="4781619"/>
                <a:ext cx="741544" cy="347599"/>
              </a:xfrm>
              <a:prstGeom prst="rect">
                <a:avLst/>
              </a:prstGeom>
            </p:spPr>
          </p:pic>
          <p:sp>
            <p:nvSpPr>
              <p:cNvPr id="56" name="TextBox 55"/>
              <p:cNvSpPr txBox="1"/>
              <p:nvPr/>
            </p:nvSpPr>
            <p:spPr>
              <a:xfrm>
                <a:off x="2494814" y="5172583"/>
                <a:ext cx="1768245" cy="162955"/>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Food and nutrition tracking</a:t>
                </a:r>
              </a:p>
            </p:txBody>
          </p:sp>
          <p:pic>
            <p:nvPicPr>
              <p:cNvPr id="62" name="Picture 61"/>
              <p:cNvPicPr>
                <a:picLocks noChangeAspect="1"/>
              </p:cNvPicPr>
              <p:nvPr/>
            </p:nvPicPr>
            <p:blipFill>
              <a:blip r:embed="rId68" cstate="email">
                <a:extLst>
                  <a:ext uri="{28A0092B-C50C-407E-A947-70E740481C1C}">
                    <a14:useLocalDpi xmlns:a14="http://schemas.microsoft.com/office/drawing/2010/main"/>
                  </a:ext>
                </a:extLst>
              </a:blip>
              <a:stretch>
                <a:fillRect/>
              </a:stretch>
            </p:blipFill>
            <p:spPr>
              <a:xfrm>
                <a:off x="3660881" y="4826057"/>
                <a:ext cx="333625" cy="250219"/>
              </a:xfrm>
              <a:prstGeom prst="rect">
                <a:avLst/>
              </a:prstGeom>
            </p:spPr>
          </p:pic>
          <p:pic>
            <p:nvPicPr>
              <p:cNvPr id="67" name="Picture 66"/>
              <p:cNvPicPr>
                <a:picLocks noChangeAspect="1"/>
              </p:cNvPicPr>
              <p:nvPr/>
            </p:nvPicPr>
            <p:blipFill rotWithShape="1">
              <a:blip r:embed="rId69" cstate="email">
                <a:extLst>
                  <a:ext uri="{28A0092B-C50C-407E-A947-70E740481C1C}">
                    <a14:useLocalDpi xmlns:a14="http://schemas.microsoft.com/office/drawing/2010/main"/>
                  </a:ext>
                </a:extLst>
              </a:blip>
              <a:srcRect/>
              <a:stretch/>
            </p:blipFill>
            <p:spPr>
              <a:xfrm>
                <a:off x="2604709" y="4523940"/>
                <a:ext cx="462116" cy="653995"/>
              </a:xfrm>
              <a:prstGeom prst="rect">
                <a:avLst/>
              </a:prstGeom>
              <a:effectLst>
                <a:softEdge rad="63500"/>
              </a:effectLst>
            </p:spPr>
          </p:pic>
        </p:grpSp>
        <p:pic>
          <p:nvPicPr>
            <p:cNvPr id="152" name="Picture 151"/>
            <p:cNvPicPr>
              <a:picLocks noChangeAspect="1"/>
            </p:cNvPicPr>
            <p:nvPr/>
          </p:nvPicPr>
          <p:blipFill rotWithShape="1">
            <a:blip r:embed="rId70" cstate="email">
              <a:extLst>
                <a:ext uri="{28A0092B-C50C-407E-A947-70E740481C1C}">
                  <a14:useLocalDpi xmlns:a14="http://schemas.microsoft.com/office/drawing/2010/main"/>
                </a:ext>
              </a:extLst>
            </a:blip>
            <a:srcRect/>
            <a:stretch/>
          </p:blipFill>
          <p:spPr>
            <a:xfrm>
              <a:off x="3147693" y="3619230"/>
              <a:ext cx="207132" cy="609529"/>
            </a:xfrm>
            <a:prstGeom prst="rect">
              <a:avLst/>
            </a:prstGeom>
          </p:spPr>
        </p:pic>
      </p:grpSp>
      <p:grpSp>
        <p:nvGrpSpPr>
          <p:cNvPr id="9" name="Group 8"/>
          <p:cNvGrpSpPr/>
          <p:nvPr/>
        </p:nvGrpSpPr>
        <p:grpSpPr>
          <a:xfrm>
            <a:off x="8210035" y="1578777"/>
            <a:ext cx="1482767" cy="1487600"/>
            <a:chOff x="7800664" y="1490044"/>
            <a:chExt cx="1482978" cy="1487811"/>
          </a:xfrm>
        </p:grpSpPr>
        <p:pic>
          <p:nvPicPr>
            <p:cNvPr id="74" name="Picture 73"/>
            <p:cNvPicPr>
              <a:picLocks noChangeAspect="1"/>
            </p:cNvPicPr>
            <p:nvPr/>
          </p:nvPicPr>
          <p:blipFill>
            <a:blip r:embed="rId71" cstate="email">
              <a:extLst>
                <a:ext uri="{28A0092B-C50C-407E-A947-70E740481C1C}">
                  <a14:useLocalDpi xmlns:a14="http://schemas.microsoft.com/office/drawing/2010/main"/>
                </a:ext>
              </a:extLst>
            </a:blip>
            <a:stretch>
              <a:fillRect/>
            </a:stretch>
          </p:blipFill>
          <p:spPr>
            <a:xfrm>
              <a:off x="8543675" y="2247251"/>
              <a:ext cx="283342" cy="283342"/>
            </a:xfrm>
            <a:prstGeom prst="rect">
              <a:avLst/>
            </a:prstGeom>
          </p:spPr>
        </p:pic>
        <p:pic>
          <p:nvPicPr>
            <p:cNvPr id="154" name="Picture 153"/>
            <p:cNvPicPr>
              <a:picLocks noChangeAspect="1"/>
            </p:cNvPicPr>
            <p:nvPr/>
          </p:nvPicPr>
          <p:blipFill>
            <a:blip r:embed="rId72" cstate="email">
              <a:extLst>
                <a:ext uri="{28A0092B-C50C-407E-A947-70E740481C1C}">
                  <a14:useLocalDpi xmlns:a14="http://schemas.microsoft.com/office/drawing/2010/main"/>
                </a:ext>
              </a:extLst>
            </a:blip>
            <a:stretch>
              <a:fillRect/>
            </a:stretch>
          </p:blipFill>
          <p:spPr>
            <a:xfrm>
              <a:off x="7991052" y="2228317"/>
              <a:ext cx="507123" cy="324559"/>
            </a:xfrm>
            <a:prstGeom prst="rect">
              <a:avLst/>
            </a:prstGeom>
          </p:spPr>
        </p:pic>
        <p:pic>
          <p:nvPicPr>
            <p:cNvPr id="25" name="Picture 8" descr="Swarm Portal brings taste of iBeacon to mom-and-pop stores"/>
            <p:cNvPicPr>
              <a:picLocks noChangeAspect="1" noChangeArrowheads="1"/>
            </p:cNvPicPr>
            <p:nvPr/>
          </p:nvPicPr>
          <p:blipFill rotWithShape="1">
            <a:blip r:embed="rId73" cstate="email">
              <a:extLst>
                <a:ext uri="{28A0092B-C50C-407E-A947-70E740481C1C}">
                  <a14:useLocalDpi xmlns:a14="http://schemas.microsoft.com/office/drawing/2010/main"/>
                </a:ext>
              </a:extLst>
            </a:blip>
            <a:srcRect/>
            <a:stretch/>
          </p:blipFill>
          <p:spPr bwMode="auto">
            <a:xfrm>
              <a:off x="7800664" y="2028006"/>
              <a:ext cx="376210" cy="23309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http://beekn.net/wp-content/uploads/2013/11/ibeacon-distance_v3.1.png"/>
            <p:cNvPicPr>
              <a:picLocks noChangeAspect="1" noChangeArrowheads="1"/>
            </p:cNvPicPr>
            <p:nvPr/>
          </p:nvPicPr>
          <p:blipFill>
            <a:blip r:embed="rId74" cstate="email">
              <a:extLst>
                <a:ext uri="{28A0092B-C50C-407E-A947-70E740481C1C}">
                  <a14:useLocalDpi xmlns:a14="http://schemas.microsoft.com/office/drawing/2010/main"/>
                </a:ext>
              </a:extLst>
            </a:blip>
            <a:srcRect/>
            <a:stretch>
              <a:fillRect/>
            </a:stretch>
          </p:blipFill>
          <p:spPr bwMode="auto">
            <a:xfrm>
              <a:off x="7990488" y="1490044"/>
              <a:ext cx="1057948" cy="105794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921265" y="2651944"/>
              <a:ext cx="1362377" cy="325911"/>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Beacons </a:t>
              </a:r>
              <a:b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b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and proximity</a:t>
              </a:r>
            </a:p>
          </p:txBody>
        </p:sp>
        <p:pic>
          <p:nvPicPr>
            <p:cNvPr id="153" name="Picture 2" descr="http://kontakt.io/wp-content/uploads/2014/02/beacon1.jpg"/>
            <p:cNvPicPr>
              <a:picLocks noChangeAspect="1" noChangeArrowheads="1"/>
            </p:cNvPicPr>
            <p:nvPr/>
          </p:nvPicPr>
          <p:blipFill rotWithShape="1">
            <a:blip r:embed="rId75" cstate="email">
              <a:extLst>
                <a:ext uri="{28A0092B-C50C-407E-A947-70E740481C1C}">
                  <a14:useLocalDpi xmlns:a14="http://schemas.microsoft.com/office/drawing/2010/main"/>
                </a:ext>
              </a:extLst>
            </a:blip>
            <a:srcRect/>
            <a:stretch/>
          </p:blipFill>
          <p:spPr bwMode="auto">
            <a:xfrm>
              <a:off x="8844804" y="2194910"/>
              <a:ext cx="306912" cy="350047"/>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54"/>
            <p:cNvPicPr>
              <a:picLocks noChangeAspect="1"/>
            </p:cNvPicPr>
            <p:nvPr/>
          </p:nvPicPr>
          <p:blipFill>
            <a:blip r:embed="rId76" cstate="email">
              <a:extLst>
                <a:ext uri="{BEBA8EAE-BF5A-486C-A8C5-ECC9F3942E4B}">
                  <a14:imgProps xmlns:a14="http://schemas.microsoft.com/office/drawing/2010/main">
                    <a14:imgLayer r:embed="rId77">
                      <a14:imgEffect>
                        <a14:backgroundRemoval t="0" b="89908" l="9434" r="89937"/>
                      </a14:imgEffect>
                    </a14:imgLayer>
                  </a14:imgProps>
                </a:ext>
                <a:ext uri="{28A0092B-C50C-407E-A947-70E740481C1C}">
                  <a14:useLocalDpi xmlns:a14="http://schemas.microsoft.com/office/drawing/2010/main"/>
                </a:ext>
              </a:extLst>
            </a:blip>
            <a:stretch>
              <a:fillRect/>
            </a:stretch>
          </p:blipFill>
          <p:spPr>
            <a:xfrm>
              <a:off x="8852562" y="1773531"/>
              <a:ext cx="316369" cy="433765"/>
            </a:xfrm>
            <a:prstGeom prst="rect">
              <a:avLst/>
            </a:prstGeom>
          </p:spPr>
        </p:pic>
      </p:grpSp>
      <p:grpSp>
        <p:nvGrpSpPr>
          <p:cNvPr id="11264" name="Group 11263"/>
          <p:cNvGrpSpPr/>
          <p:nvPr/>
        </p:nvGrpSpPr>
        <p:grpSpPr>
          <a:xfrm>
            <a:off x="6945371" y="5551794"/>
            <a:ext cx="2465835" cy="849846"/>
            <a:chOff x="7221447" y="5354337"/>
            <a:chExt cx="2515280" cy="866887"/>
          </a:xfrm>
        </p:grpSpPr>
        <p:pic>
          <p:nvPicPr>
            <p:cNvPr id="107" name="Picture 106"/>
            <p:cNvPicPr>
              <a:picLocks noChangeAspect="1"/>
            </p:cNvPicPr>
            <p:nvPr/>
          </p:nvPicPr>
          <p:blipFill>
            <a:blip r:embed="rId78" cstate="email">
              <a:extLst>
                <a:ext uri="{28A0092B-C50C-407E-A947-70E740481C1C}">
                  <a14:useLocalDpi xmlns:a14="http://schemas.microsoft.com/office/drawing/2010/main"/>
                </a:ext>
              </a:extLst>
            </a:blip>
            <a:stretch>
              <a:fillRect/>
            </a:stretch>
          </p:blipFill>
          <p:spPr>
            <a:xfrm>
              <a:off x="7688636" y="5679013"/>
              <a:ext cx="398414" cy="393510"/>
            </a:xfrm>
            <a:prstGeom prst="rect">
              <a:avLst/>
            </a:prstGeom>
          </p:spPr>
        </p:pic>
        <p:sp>
          <p:nvSpPr>
            <p:cNvPr id="108" name="TextBox 107"/>
            <p:cNvSpPr txBox="1"/>
            <p:nvPr/>
          </p:nvSpPr>
          <p:spPr>
            <a:xfrm>
              <a:off x="7543786" y="6055025"/>
              <a:ext cx="1803446"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New devices and sensors</a:t>
              </a:r>
            </a:p>
          </p:txBody>
        </p:sp>
        <p:pic>
          <p:nvPicPr>
            <p:cNvPr id="109" name="Picture 108"/>
            <p:cNvPicPr>
              <a:picLocks noChangeAspect="1"/>
            </p:cNvPicPr>
            <p:nvPr/>
          </p:nvPicPr>
          <p:blipFill>
            <a:blip r:embed="rId79" cstate="email">
              <a:extLst>
                <a:ext uri="{28A0092B-C50C-407E-A947-70E740481C1C}">
                  <a14:useLocalDpi xmlns:a14="http://schemas.microsoft.com/office/drawing/2010/main"/>
                </a:ext>
              </a:extLst>
            </a:blip>
            <a:stretch>
              <a:fillRect/>
            </a:stretch>
          </p:blipFill>
          <p:spPr>
            <a:xfrm>
              <a:off x="7637697" y="5354337"/>
              <a:ext cx="432683" cy="346148"/>
            </a:xfrm>
            <a:prstGeom prst="rect">
              <a:avLst/>
            </a:prstGeom>
          </p:spPr>
        </p:pic>
        <p:pic>
          <p:nvPicPr>
            <p:cNvPr id="151" name="Picture 150"/>
            <p:cNvPicPr>
              <a:picLocks noChangeAspect="1"/>
            </p:cNvPicPr>
            <p:nvPr/>
          </p:nvPicPr>
          <p:blipFill>
            <a:blip r:embed="rId80" cstate="email">
              <a:extLst>
                <a:ext uri="{28A0092B-C50C-407E-A947-70E740481C1C}">
                  <a14:useLocalDpi xmlns:a14="http://schemas.microsoft.com/office/drawing/2010/main"/>
                </a:ext>
              </a:extLst>
            </a:blip>
            <a:stretch>
              <a:fillRect/>
            </a:stretch>
          </p:blipFill>
          <p:spPr>
            <a:xfrm>
              <a:off x="8101063" y="5588705"/>
              <a:ext cx="537312" cy="359999"/>
            </a:xfrm>
            <a:prstGeom prst="rect">
              <a:avLst/>
            </a:prstGeom>
          </p:spPr>
        </p:pic>
        <p:pic>
          <p:nvPicPr>
            <p:cNvPr id="156" name="Picture 155"/>
            <p:cNvPicPr>
              <a:picLocks noChangeAspect="1"/>
            </p:cNvPicPr>
            <p:nvPr/>
          </p:nvPicPr>
          <p:blipFill>
            <a:blip r:embed="rId81" cstate="email">
              <a:extLst>
                <a:ext uri="{28A0092B-C50C-407E-A947-70E740481C1C}">
                  <a14:useLocalDpi xmlns:a14="http://schemas.microsoft.com/office/drawing/2010/main"/>
                </a:ext>
              </a:extLst>
            </a:blip>
            <a:stretch>
              <a:fillRect/>
            </a:stretch>
          </p:blipFill>
          <p:spPr>
            <a:xfrm>
              <a:off x="8659926" y="5372601"/>
              <a:ext cx="1076801" cy="646081"/>
            </a:xfrm>
            <a:prstGeom prst="rect">
              <a:avLst/>
            </a:prstGeom>
          </p:spPr>
        </p:pic>
        <p:pic>
          <p:nvPicPr>
            <p:cNvPr id="157" name="Picture 156"/>
            <p:cNvPicPr>
              <a:picLocks noChangeAspect="1"/>
            </p:cNvPicPr>
            <p:nvPr/>
          </p:nvPicPr>
          <p:blipFill rotWithShape="1">
            <a:blip r:embed="rId82" cstate="email">
              <a:extLst>
                <a:ext uri="{28A0092B-C50C-407E-A947-70E740481C1C}">
                  <a14:useLocalDpi xmlns:a14="http://schemas.microsoft.com/office/drawing/2010/main"/>
                </a:ext>
              </a:extLst>
            </a:blip>
            <a:srcRect/>
            <a:stretch/>
          </p:blipFill>
          <p:spPr>
            <a:xfrm>
              <a:off x="7221447" y="5502509"/>
              <a:ext cx="395527" cy="533559"/>
            </a:xfrm>
            <a:prstGeom prst="rect">
              <a:avLst/>
            </a:prstGeom>
          </p:spPr>
        </p:pic>
      </p:grpSp>
      <p:grpSp>
        <p:nvGrpSpPr>
          <p:cNvPr id="11290" name="Group 11289"/>
          <p:cNvGrpSpPr/>
          <p:nvPr/>
        </p:nvGrpSpPr>
        <p:grpSpPr>
          <a:xfrm>
            <a:off x="8853774" y="796608"/>
            <a:ext cx="2629351" cy="924035"/>
            <a:chOff x="7474120" y="810255"/>
            <a:chExt cx="2682075" cy="942564"/>
          </a:xfrm>
        </p:grpSpPr>
        <p:pic>
          <p:nvPicPr>
            <p:cNvPr id="26" name="Picture 8" descr="https://images.indiegogo.com/file_attachments/628101/files/20140605102856-suicidedoor3.png?1401989336"/>
            <p:cNvPicPr>
              <a:picLocks noChangeAspect="1" noChangeArrowheads="1"/>
            </p:cNvPicPr>
            <p:nvPr/>
          </p:nvPicPr>
          <p:blipFill rotWithShape="1">
            <a:blip r:embed="rId83" cstate="email">
              <a:extLst>
                <a:ext uri="{28A0092B-C50C-407E-A947-70E740481C1C}">
                  <a14:useLocalDpi xmlns:a14="http://schemas.microsoft.com/office/drawing/2010/main"/>
                </a:ext>
              </a:extLst>
            </a:blip>
            <a:srcRect/>
            <a:stretch/>
          </p:blipFill>
          <p:spPr bwMode="auto">
            <a:xfrm>
              <a:off x="8047378" y="1213451"/>
              <a:ext cx="387730" cy="297374"/>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 descr="http://www.scosche.com/media/catalog/product/cache/1/image/fa2b5b80d1710c24fc26c58ffa4e7580/b/l/bleprox2_vert__2000x2000_72dpi_1_1.jpg"/>
            <p:cNvPicPr>
              <a:picLocks noChangeAspect="1" noChangeArrowheads="1"/>
            </p:cNvPicPr>
            <p:nvPr/>
          </p:nvPicPr>
          <p:blipFill rotWithShape="1">
            <a:blip r:embed="rId84" cstate="email">
              <a:extLst>
                <a:ext uri="{28A0092B-C50C-407E-A947-70E740481C1C}">
                  <a14:useLocalDpi xmlns:a14="http://schemas.microsoft.com/office/drawing/2010/main"/>
                </a:ext>
              </a:extLst>
            </a:blip>
            <a:srcRect/>
            <a:stretch/>
          </p:blipFill>
          <p:spPr bwMode="auto">
            <a:xfrm>
              <a:off x="9059341" y="1112991"/>
              <a:ext cx="255304" cy="383531"/>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128"/>
            <p:cNvPicPr>
              <a:picLocks noChangeAspect="1"/>
            </p:cNvPicPr>
            <p:nvPr/>
          </p:nvPicPr>
          <p:blipFill rotWithShape="1">
            <a:blip r:embed="rId85" cstate="email">
              <a:extLst>
                <a:ext uri="{28A0092B-C50C-407E-A947-70E740481C1C}">
                  <a14:useLocalDpi xmlns:a14="http://schemas.microsoft.com/office/drawing/2010/main"/>
                </a:ext>
              </a:extLst>
            </a:blip>
            <a:srcRect/>
            <a:stretch/>
          </p:blipFill>
          <p:spPr>
            <a:xfrm>
              <a:off x="9802296" y="1158406"/>
              <a:ext cx="353899" cy="408269"/>
            </a:xfrm>
            <a:prstGeom prst="rect">
              <a:avLst/>
            </a:prstGeom>
          </p:spPr>
        </p:pic>
        <p:pic>
          <p:nvPicPr>
            <p:cNvPr id="130" name="Picture 24" descr="http://max.macnn.com/article_images/1392808768-md-Nokia_Treasure_Tag_in_post.png"/>
            <p:cNvPicPr>
              <a:picLocks noChangeAspect="1" noChangeArrowheads="1"/>
            </p:cNvPicPr>
            <p:nvPr/>
          </p:nvPicPr>
          <p:blipFill>
            <a:blip r:embed="rId86" cstate="email">
              <a:extLst>
                <a:ext uri="{28A0092B-C50C-407E-A947-70E740481C1C}">
                  <a14:useLocalDpi xmlns:a14="http://schemas.microsoft.com/office/drawing/2010/main"/>
                </a:ext>
              </a:extLst>
            </a:blip>
            <a:srcRect/>
            <a:stretch>
              <a:fillRect/>
            </a:stretch>
          </p:blipFill>
          <p:spPr bwMode="auto">
            <a:xfrm>
              <a:off x="7569730" y="823623"/>
              <a:ext cx="709821" cy="37472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6" descr="http://www.getfindster.com/wp-content/uploads/basestation21.jpg"/>
            <p:cNvPicPr>
              <a:picLocks noChangeAspect="1" noChangeArrowheads="1"/>
            </p:cNvPicPr>
            <p:nvPr/>
          </p:nvPicPr>
          <p:blipFill>
            <a:blip r:embed="rId87" cstate="email">
              <a:extLst>
                <a:ext uri="{28A0092B-C50C-407E-A947-70E740481C1C}">
                  <a14:useLocalDpi xmlns:a14="http://schemas.microsoft.com/office/drawing/2010/main"/>
                </a:ext>
              </a:extLst>
            </a:blip>
            <a:srcRect/>
            <a:stretch>
              <a:fillRect/>
            </a:stretch>
          </p:blipFill>
          <p:spPr bwMode="auto">
            <a:xfrm>
              <a:off x="7474120" y="1180130"/>
              <a:ext cx="490619" cy="31750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p:cNvPicPr>
              <a:picLocks noChangeAspect="1"/>
            </p:cNvPicPr>
            <p:nvPr/>
          </p:nvPicPr>
          <p:blipFill>
            <a:blip r:embed="rId88" cstate="email">
              <a:extLst>
                <a:ext uri="{28A0092B-C50C-407E-A947-70E740481C1C}">
                  <a14:useLocalDpi xmlns:a14="http://schemas.microsoft.com/office/drawing/2010/main"/>
                </a:ext>
              </a:extLst>
            </a:blip>
            <a:stretch>
              <a:fillRect/>
            </a:stretch>
          </p:blipFill>
          <p:spPr>
            <a:xfrm>
              <a:off x="8558564" y="915291"/>
              <a:ext cx="486502" cy="581935"/>
            </a:xfrm>
            <a:prstGeom prst="rect">
              <a:avLst/>
            </a:prstGeom>
          </p:spPr>
        </p:pic>
        <p:pic>
          <p:nvPicPr>
            <p:cNvPr id="127" name="Picture 6" descr="Bluetooth Dragon"/>
            <p:cNvPicPr>
              <a:picLocks noChangeAspect="1" noChangeArrowheads="1"/>
            </p:cNvPicPr>
            <p:nvPr/>
          </p:nvPicPr>
          <p:blipFill rotWithShape="1">
            <a:blip r:embed="rId89" cstate="email">
              <a:extLst>
                <a:ext uri="{28A0092B-C50C-407E-A947-70E740481C1C}">
                  <a14:useLocalDpi xmlns:a14="http://schemas.microsoft.com/office/drawing/2010/main"/>
                </a:ext>
              </a:extLst>
            </a:blip>
            <a:srcRect/>
            <a:stretch/>
          </p:blipFill>
          <p:spPr bwMode="auto">
            <a:xfrm>
              <a:off x="8213819" y="892380"/>
              <a:ext cx="404392" cy="25330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p:cNvPicPr>
              <a:picLocks noChangeAspect="1"/>
            </p:cNvPicPr>
            <p:nvPr/>
          </p:nvPicPr>
          <p:blipFill rotWithShape="1">
            <a:blip r:embed="rId90" cstate="email">
              <a:extLst>
                <a:ext uri="{28A0092B-C50C-407E-A947-70E740481C1C}">
                  <a14:useLocalDpi xmlns:a14="http://schemas.microsoft.com/office/drawing/2010/main"/>
                </a:ext>
              </a:extLst>
            </a:blip>
            <a:srcRect/>
            <a:stretch/>
          </p:blipFill>
          <p:spPr>
            <a:xfrm>
              <a:off x="9314644" y="810255"/>
              <a:ext cx="320161" cy="266656"/>
            </a:xfrm>
            <a:prstGeom prst="rect">
              <a:avLst/>
            </a:prstGeom>
            <a:noFill/>
            <a:ln>
              <a:noFill/>
            </a:ln>
          </p:spPr>
        </p:pic>
        <p:pic>
          <p:nvPicPr>
            <p:cNvPr id="135" name="Picture 134"/>
            <p:cNvPicPr>
              <a:picLocks noChangeAspect="1"/>
            </p:cNvPicPr>
            <p:nvPr/>
          </p:nvPicPr>
          <p:blipFill rotWithShape="1">
            <a:blip r:embed="rId91" cstate="email">
              <a:extLst>
                <a:ext uri="{BEBA8EAE-BF5A-486C-A8C5-ECC9F3942E4B}">
                  <a14:imgProps xmlns:a14="http://schemas.microsoft.com/office/drawing/2010/main">
                    <a14:imgLayer r:embed="rId92">
                      <a14:imgEffect>
                        <a14:backgroundRemoval t="1149" b="95402" l="2041" r="100000">
                          <a14:foregroundMark x1="24490" y1="25287" x2="17347" y2="28736"/>
                          <a14:foregroundMark x1="15306" y1="44828" x2="14286" y2="32184"/>
                          <a14:backgroundMark x1="28571" y1="40230" x2="28571" y2="40230"/>
                        </a14:backgroundRemoval>
                      </a14:imgEffect>
                    </a14:imgLayer>
                  </a14:imgProps>
                </a:ext>
                <a:ext uri="{28A0092B-C50C-407E-A947-70E740481C1C}">
                  <a14:useLocalDpi xmlns:a14="http://schemas.microsoft.com/office/drawing/2010/main"/>
                </a:ext>
              </a:extLst>
            </a:blip>
            <a:srcRect/>
            <a:stretch/>
          </p:blipFill>
          <p:spPr>
            <a:xfrm>
              <a:off x="9363158" y="1158482"/>
              <a:ext cx="413589" cy="365824"/>
            </a:xfrm>
            <a:prstGeom prst="rect">
              <a:avLst/>
            </a:prstGeom>
          </p:spPr>
        </p:pic>
        <p:sp>
          <p:nvSpPr>
            <p:cNvPr id="81" name="TextBox 80"/>
            <p:cNvSpPr txBox="1"/>
            <p:nvPr/>
          </p:nvSpPr>
          <p:spPr>
            <a:xfrm>
              <a:off x="8655240" y="1586620"/>
              <a:ext cx="1282059"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Object tracking</a:t>
              </a:r>
            </a:p>
          </p:txBody>
        </p:sp>
      </p:grpSp>
      <p:grpSp>
        <p:nvGrpSpPr>
          <p:cNvPr id="11279" name="Group 11278"/>
          <p:cNvGrpSpPr/>
          <p:nvPr/>
        </p:nvGrpSpPr>
        <p:grpSpPr>
          <a:xfrm>
            <a:off x="5071504" y="3972369"/>
            <a:ext cx="841337" cy="497995"/>
            <a:chOff x="5857029" y="3812967"/>
            <a:chExt cx="858208" cy="507981"/>
          </a:xfrm>
        </p:grpSpPr>
        <p:sp>
          <p:nvSpPr>
            <p:cNvPr id="98" name="TextBox 97"/>
            <p:cNvSpPr txBox="1"/>
            <p:nvPr/>
          </p:nvSpPr>
          <p:spPr>
            <a:xfrm>
              <a:off x="5950400" y="4154749"/>
              <a:ext cx="764837"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Identity</a:t>
              </a:r>
            </a:p>
          </p:txBody>
        </p:sp>
        <p:pic>
          <p:nvPicPr>
            <p:cNvPr id="97" name="Picture 2" descr="Photo of Nymi in Use"/>
            <p:cNvPicPr>
              <a:picLocks noChangeAspect="1" noChangeArrowheads="1"/>
            </p:cNvPicPr>
            <p:nvPr/>
          </p:nvPicPr>
          <p:blipFill rotWithShape="1">
            <a:blip r:embed="rId93" cstate="email">
              <a:extLst>
                <a:ext uri="{28A0092B-C50C-407E-A947-70E740481C1C}">
                  <a14:useLocalDpi xmlns:a14="http://schemas.microsoft.com/office/drawing/2010/main"/>
                </a:ext>
              </a:extLst>
            </a:blip>
            <a:srcRect/>
            <a:stretch/>
          </p:blipFill>
          <p:spPr bwMode="auto">
            <a:xfrm>
              <a:off x="5857029" y="3812967"/>
              <a:ext cx="851471" cy="3550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82" name="Group 11281"/>
          <p:cNvGrpSpPr/>
          <p:nvPr/>
        </p:nvGrpSpPr>
        <p:grpSpPr>
          <a:xfrm>
            <a:off x="7903046" y="3657619"/>
            <a:ext cx="1167401" cy="964791"/>
            <a:chOff x="8064522" y="3448408"/>
            <a:chExt cx="1190810" cy="984137"/>
          </a:xfrm>
        </p:grpSpPr>
        <p:pic>
          <p:nvPicPr>
            <p:cNvPr id="11270" name="Picture 6" descr="http://championvending.com/blog/wp-content/uploads/2013/06/40051diji_touch_4759-machine.jpg"/>
            <p:cNvPicPr>
              <a:picLocks noChangeAspect="1" noChangeArrowheads="1"/>
            </p:cNvPicPr>
            <p:nvPr/>
          </p:nvPicPr>
          <p:blipFill rotWithShape="1">
            <a:blip r:embed="rId94" cstate="email">
              <a:extLst>
                <a:ext uri="{28A0092B-C50C-407E-A947-70E740481C1C}">
                  <a14:useLocalDpi xmlns:a14="http://schemas.microsoft.com/office/drawing/2010/main"/>
                </a:ext>
              </a:extLst>
            </a:blip>
            <a:srcRect/>
            <a:stretch/>
          </p:blipFill>
          <p:spPr bwMode="auto">
            <a:xfrm>
              <a:off x="8451035" y="3448408"/>
              <a:ext cx="363158" cy="638376"/>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p:cNvSpPr txBox="1"/>
            <p:nvPr/>
          </p:nvSpPr>
          <p:spPr>
            <a:xfrm>
              <a:off x="8064522" y="4100146"/>
              <a:ext cx="1190810" cy="3323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Smart vending machines</a:t>
              </a:r>
            </a:p>
          </p:txBody>
        </p:sp>
      </p:grpSp>
      <p:grpSp>
        <p:nvGrpSpPr>
          <p:cNvPr id="11284" name="Group 11283"/>
          <p:cNvGrpSpPr/>
          <p:nvPr/>
        </p:nvGrpSpPr>
        <p:grpSpPr>
          <a:xfrm>
            <a:off x="1899332" y="720759"/>
            <a:ext cx="1615992" cy="999884"/>
            <a:chOff x="1276603" y="736335"/>
            <a:chExt cx="1648396" cy="1019934"/>
          </a:xfrm>
        </p:grpSpPr>
        <p:pic>
          <p:nvPicPr>
            <p:cNvPr id="116" name="Picture 12" descr="scale_render1.png"/>
            <p:cNvPicPr>
              <a:picLocks noChangeAspect="1" noChangeArrowheads="1"/>
            </p:cNvPicPr>
            <p:nvPr/>
          </p:nvPicPr>
          <p:blipFill rotWithShape="1">
            <a:blip r:embed="rId95" cstate="email">
              <a:extLst>
                <a:ext uri="{28A0092B-C50C-407E-A947-70E740481C1C}">
                  <a14:useLocalDpi xmlns:a14="http://schemas.microsoft.com/office/drawing/2010/main"/>
                </a:ext>
              </a:extLst>
            </a:blip>
            <a:srcRect/>
            <a:stretch/>
          </p:blipFill>
          <p:spPr bwMode="auto">
            <a:xfrm>
              <a:off x="1976677" y="736335"/>
              <a:ext cx="425872" cy="83359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p:cNvPicPr>
              <a:picLocks noChangeAspect="1"/>
            </p:cNvPicPr>
            <p:nvPr/>
          </p:nvPicPr>
          <p:blipFill rotWithShape="1">
            <a:blip r:embed="rId96" cstate="email">
              <a:extLst>
                <a:ext uri="{28A0092B-C50C-407E-A947-70E740481C1C}">
                  <a14:useLocalDpi xmlns:a14="http://schemas.microsoft.com/office/drawing/2010/main"/>
                </a:ext>
              </a:extLst>
            </a:blip>
            <a:srcRect/>
            <a:stretch/>
          </p:blipFill>
          <p:spPr>
            <a:xfrm>
              <a:off x="1657168" y="1106840"/>
              <a:ext cx="423537" cy="466343"/>
            </a:xfrm>
            <a:prstGeom prst="rect">
              <a:avLst/>
            </a:prstGeom>
          </p:spPr>
        </p:pic>
        <p:sp>
          <p:nvSpPr>
            <p:cNvPr id="72" name="TextBox 71"/>
            <p:cNvSpPr txBox="1"/>
            <p:nvPr/>
          </p:nvSpPr>
          <p:spPr>
            <a:xfrm>
              <a:off x="1311874" y="1571603"/>
              <a:ext cx="1407950" cy="184666"/>
            </a:xfrm>
            <a:prstGeom prst="rect">
              <a:avLst/>
            </a:prstGeom>
            <a:noFill/>
            <a:ln>
              <a:noFill/>
              <a:headEnd type="none" w="med" len="med"/>
              <a:tailEnd type="none" w="med" len="med"/>
            </a:ln>
          </p:spPr>
          <p:txBody>
            <a:bodyPr wrap="none" lIns="0" tIns="0" rIns="0" bIns="0" rtlCol="0">
              <a:spAutoFit/>
            </a:bodyPr>
            <a:lstStyle/>
            <a:p>
              <a:pPr defTabSz="914225">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Medication adherence</a:t>
              </a:r>
            </a:p>
          </p:txBody>
        </p:sp>
        <p:pic>
          <p:nvPicPr>
            <p:cNvPr id="118" name="Picture 2" descr="Main_page_photo"/>
            <p:cNvPicPr>
              <a:picLocks noChangeAspect="1" noChangeArrowheads="1"/>
            </p:cNvPicPr>
            <p:nvPr/>
          </p:nvPicPr>
          <p:blipFill rotWithShape="1">
            <a:blip r:embed="rId97" cstate="email">
              <a:extLst>
                <a:ext uri="{BEBA8EAE-BF5A-486C-A8C5-ECC9F3942E4B}">
                  <a14:imgProps xmlns:a14="http://schemas.microsoft.com/office/drawing/2010/main">
                    <a14:imgLayer r:embed="rId98">
                      <a14:imgEffect>
                        <a14:backgroundRemoval t="1720" b="89681" l="9804" r="89760">
                          <a14:foregroundMark x1="15468" y1="36364" x2="16340" y2="83047"/>
                          <a14:foregroundMark x1="38780" y1="8845" x2="60566" y2="9091"/>
                          <a14:backgroundMark x1="44444" y1="3440" x2="61656" y2="3440"/>
                          <a14:backgroundMark x1="67538" y1="35381" x2="76035" y2="50123"/>
                        </a14:backgroundRemoval>
                      </a14:imgEffect>
                    </a14:imgLayer>
                  </a14:imgProps>
                </a:ext>
                <a:ext uri="{28A0092B-C50C-407E-A947-70E740481C1C}">
                  <a14:useLocalDpi xmlns:a14="http://schemas.microsoft.com/office/drawing/2010/main"/>
                </a:ext>
              </a:extLst>
            </a:blip>
            <a:srcRect/>
            <a:stretch/>
          </p:blipFill>
          <p:spPr bwMode="auto">
            <a:xfrm>
              <a:off x="1276603" y="1093188"/>
              <a:ext cx="516068" cy="457740"/>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asthmapolis propeller New Propeller Sensor for Metered Dose Inhalers Gets FDA Green Light"/>
            <p:cNvPicPr>
              <a:picLocks noChangeAspect="1" noChangeArrowheads="1"/>
            </p:cNvPicPr>
            <p:nvPr/>
          </p:nvPicPr>
          <p:blipFill>
            <a:blip r:embed="rId99" cstate="email">
              <a:extLst>
                <a:ext uri="{28A0092B-C50C-407E-A947-70E740481C1C}">
                  <a14:useLocalDpi xmlns:a14="http://schemas.microsoft.com/office/drawing/2010/main"/>
                </a:ext>
              </a:extLst>
            </a:blip>
            <a:srcRect/>
            <a:stretch>
              <a:fillRect/>
            </a:stretch>
          </p:blipFill>
          <p:spPr bwMode="auto">
            <a:xfrm>
              <a:off x="2409246" y="1026842"/>
              <a:ext cx="515753" cy="4942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83" name="Group 11282"/>
          <p:cNvGrpSpPr/>
          <p:nvPr/>
        </p:nvGrpSpPr>
        <p:grpSpPr>
          <a:xfrm>
            <a:off x="9123318" y="3707778"/>
            <a:ext cx="2321369" cy="820377"/>
            <a:chOff x="8986224" y="3526302"/>
            <a:chExt cx="2367917" cy="836827"/>
          </a:xfrm>
        </p:grpSpPr>
        <p:pic>
          <p:nvPicPr>
            <p:cNvPr id="112" name="Picture 111"/>
            <p:cNvPicPr>
              <a:picLocks noChangeAspect="1"/>
            </p:cNvPicPr>
            <p:nvPr/>
          </p:nvPicPr>
          <p:blipFill rotWithShape="1">
            <a:blip r:embed="rId100" cstate="email">
              <a:extLst>
                <a:ext uri="{28A0092B-C50C-407E-A947-70E740481C1C}">
                  <a14:useLocalDpi xmlns:a14="http://schemas.microsoft.com/office/drawing/2010/main"/>
                </a:ext>
              </a:extLst>
            </a:blip>
            <a:srcRect/>
            <a:stretch/>
          </p:blipFill>
          <p:spPr>
            <a:xfrm>
              <a:off x="9328220" y="3533557"/>
              <a:ext cx="372206" cy="571241"/>
            </a:xfrm>
            <a:prstGeom prst="rect">
              <a:avLst/>
            </a:prstGeom>
          </p:spPr>
        </p:pic>
        <p:sp>
          <p:nvSpPr>
            <p:cNvPr id="113" name="TextBox 112"/>
            <p:cNvSpPr txBox="1"/>
            <p:nvPr/>
          </p:nvSpPr>
          <p:spPr>
            <a:xfrm>
              <a:off x="8986224" y="4196930"/>
              <a:ext cx="2367917"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Bike ride stats and protection</a:t>
              </a:r>
            </a:p>
          </p:txBody>
        </p:sp>
        <p:pic>
          <p:nvPicPr>
            <p:cNvPr id="114" name="Picture 113"/>
            <p:cNvPicPr>
              <a:picLocks noChangeAspect="1"/>
            </p:cNvPicPr>
            <p:nvPr/>
          </p:nvPicPr>
          <p:blipFill rotWithShape="1">
            <a:blip r:embed="rId101" cstate="email">
              <a:extLst>
                <a:ext uri="{28A0092B-C50C-407E-A947-70E740481C1C}">
                  <a14:useLocalDpi xmlns:a14="http://schemas.microsoft.com/office/drawing/2010/main"/>
                </a:ext>
              </a:extLst>
            </a:blip>
            <a:srcRect/>
            <a:stretch/>
          </p:blipFill>
          <p:spPr>
            <a:xfrm>
              <a:off x="9599463" y="3578137"/>
              <a:ext cx="774958" cy="471913"/>
            </a:xfrm>
            <a:prstGeom prst="rect">
              <a:avLst/>
            </a:prstGeom>
          </p:spPr>
        </p:pic>
        <p:pic>
          <p:nvPicPr>
            <p:cNvPr id="11280" name="Picture 16" descr="http://www.hopetv.org/wp-content/uploads/2013/03/roku.jpg"/>
            <p:cNvPicPr>
              <a:picLocks noChangeAspect="1" noChangeArrowheads="1"/>
            </p:cNvPicPr>
            <p:nvPr/>
          </p:nvPicPr>
          <p:blipFill>
            <a:blip r:embed="rId102" cstate="email">
              <a:extLst>
                <a:ext uri="{28A0092B-C50C-407E-A947-70E740481C1C}">
                  <a14:useLocalDpi xmlns:a14="http://schemas.microsoft.com/office/drawing/2010/main"/>
                </a:ext>
              </a:extLst>
            </a:blip>
            <a:srcRect/>
            <a:stretch>
              <a:fillRect/>
            </a:stretch>
          </p:blipFill>
          <p:spPr bwMode="auto">
            <a:xfrm>
              <a:off x="10360392" y="3867756"/>
              <a:ext cx="404506" cy="2238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103" cstate="email">
              <a:extLst>
                <a:ext uri="{28A0092B-C50C-407E-A947-70E740481C1C}">
                  <a14:useLocalDpi xmlns:a14="http://schemas.microsoft.com/office/drawing/2010/main"/>
                </a:ext>
              </a:extLst>
            </a:blip>
            <a:stretch>
              <a:fillRect/>
            </a:stretch>
          </p:blipFill>
          <p:spPr>
            <a:xfrm>
              <a:off x="10368340" y="3526302"/>
              <a:ext cx="382952" cy="290058"/>
            </a:xfrm>
            <a:prstGeom prst="rect">
              <a:avLst/>
            </a:prstGeom>
          </p:spPr>
        </p:pic>
      </p:grpSp>
      <p:grpSp>
        <p:nvGrpSpPr>
          <p:cNvPr id="11265" name="Group 11264"/>
          <p:cNvGrpSpPr/>
          <p:nvPr/>
        </p:nvGrpSpPr>
        <p:grpSpPr>
          <a:xfrm>
            <a:off x="9614235" y="5572395"/>
            <a:ext cx="2090138" cy="829245"/>
            <a:chOff x="9760366" y="4441211"/>
            <a:chExt cx="2132050" cy="845873"/>
          </a:xfrm>
        </p:grpSpPr>
        <p:pic>
          <p:nvPicPr>
            <p:cNvPr id="11278" name="Picture 14" descr="http://static.trustedreviews.com/94/0000235e9/283d/sonosfamily.jpg"/>
            <p:cNvPicPr>
              <a:picLocks noChangeAspect="1" noChangeArrowheads="1"/>
            </p:cNvPicPr>
            <p:nvPr/>
          </p:nvPicPr>
          <p:blipFill>
            <a:blip r:embed="rId104" cstate="email">
              <a:extLst>
                <a:ext uri="{28A0092B-C50C-407E-A947-70E740481C1C}">
                  <a14:useLocalDpi xmlns:a14="http://schemas.microsoft.com/office/drawing/2010/main"/>
                </a:ext>
              </a:extLst>
            </a:blip>
            <a:srcRect/>
            <a:stretch>
              <a:fillRect/>
            </a:stretch>
          </p:blipFill>
          <p:spPr bwMode="auto">
            <a:xfrm>
              <a:off x="9802802" y="4441211"/>
              <a:ext cx="1184138" cy="663118"/>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ttp://createdigitalmotion.com/files/2013/06/kinectone.jpg"/>
            <p:cNvPicPr>
              <a:picLocks noChangeAspect="1" noChangeArrowheads="1"/>
            </p:cNvPicPr>
            <p:nvPr/>
          </p:nvPicPr>
          <p:blipFill>
            <a:blip r:embed="rId105" cstate="email">
              <a:extLst>
                <a:ext uri="{28A0092B-C50C-407E-A947-70E740481C1C}">
                  <a14:useLocalDpi xmlns:a14="http://schemas.microsoft.com/office/drawing/2010/main"/>
                </a:ext>
              </a:extLst>
            </a:blip>
            <a:srcRect/>
            <a:stretch>
              <a:fillRect/>
            </a:stretch>
          </p:blipFill>
          <p:spPr bwMode="auto">
            <a:xfrm>
              <a:off x="10885054" y="4495379"/>
              <a:ext cx="648510" cy="364786"/>
            </a:xfrm>
            <a:prstGeom prst="rect">
              <a:avLst/>
            </a:prstGeom>
            <a:noFill/>
            <a:extLst>
              <a:ext uri="{909E8E84-426E-40DD-AFC4-6F175D3DCCD1}">
                <a14:hiddenFill xmlns:a14="http://schemas.microsoft.com/office/drawing/2010/main">
                  <a:solidFill>
                    <a:srgbClr val="FFFFFF"/>
                  </a:solidFill>
                </a14:hiddenFill>
              </a:ext>
            </a:extLst>
          </p:spPr>
        </p:pic>
        <p:sp>
          <p:nvSpPr>
            <p:cNvPr id="160" name="TextBox 159"/>
            <p:cNvSpPr txBox="1"/>
            <p:nvPr/>
          </p:nvSpPr>
          <p:spPr>
            <a:xfrm>
              <a:off x="9760366" y="5120885"/>
              <a:ext cx="2037955" cy="1661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Entertainment systems</a:t>
              </a:r>
            </a:p>
          </p:txBody>
        </p:sp>
        <p:pic>
          <p:nvPicPr>
            <p:cNvPr id="11286" name="Picture 22" descr="http://cdn2-b.examiner.com/sites/default/files/styles/image_content_width/hash/ee/0b/ee0beb7ee25836dbd6827ba41877e85f.png?itok=nKMkm0Ch"/>
            <p:cNvPicPr>
              <a:picLocks noChangeAspect="1" noChangeArrowheads="1"/>
            </p:cNvPicPr>
            <p:nvPr/>
          </p:nvPicPr>
          <p:blipFill rotWithShape="1">
            <a:blip r:embed="rId106" cstate="email">
              <a:extLst>
                <a:ext uri="{28A0092B-C50C-407E-A947-70E740481C1C}">
                  <a14:useLocalDpi xmlns:a14="http://schemas.microsoft.com/office/drawing/2010/main"/>
                </a:ext>
              </a:extLst>
            </a:blip>
            <a:srcRect/>
            <a:stretch/>
          </p:blipFill>
          <p:spPr bwMode="auto">
            <a:xfrm>
              <a:off x="11115760" y="4908053"/>
              <a:ext cx="776656" cy="169829"/>
            </a:xfrm>
            <a:prstGeom prst="rect">
              <a:avLst/>
            </a:prstGeom>
            <a:noFill/>
            <a:extLst>
              <a:ext uri="{909E8E84-426E-40DD-AFC4-6F175D3DCCD1}">
                <a14:hiddenFill xmlns:a14="http://schemas.microsoft.com/office/drawing/2010/main">
                  <a:solidFill>
                    <a:srgbClr val="FFFFFF"/>
                  </a:solidFill>
                </a14:hiddenFill>
              </a:ext>
            </a:extLst>
          </p:spPr>
        </p:pic>
        <p:pic>
          <p:nvPicPr>
            <p:cNvPr id="11288" name="Picture 24" descr="http://media.edge-online.com/wp-content/uploads/edgeonline/2013/05/Xbox-One-pad-1.jpg"/>
            <p:cNvPicPr>
              <a:picLocks noChangeAspect="1" noChangeArrowheads="1"/>
            </p:cNvPicPr>
            <p:nvPr/>
          </p:nvPicPr>
          <p:blipFill rotWithShape="1">
            <a:blip r:embed="rId107" cstate="email">
              <a:extLst>
                <a:ext uri="{28A0092B-C50C-407E-A947-70E740481C1C}">
                  <a14:useLocalDpi xmlns:a14="http://schemas.microsoft.com/office/drawing/2010/main"/>
                </a:ext>
              </a:extLst>
            </a:blip>
            <a:srcRect/>
            <a:stretch/>
          </p:blipFill>
          <p:spPr bwMode="auto">
            <a:xfrm>
              <a:off x="11563165" y="4520517"/>
              <a:ext cx="329251" cy="2729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81" name="Group 11280"/>
          <p:cNvGrpSpPr/>
          <p:nvPr/>
        </p:nvGrpSpPr>
        <p:grpSpPr>
          <a:xfrm>
            <a:off x="6528800" y="3614943"/>
            <a:ext cx="980044" cy="889839"/>
            <a:chOff x="6987973" y="3537607"/>
            <a:chExt cx="999696" cy="907682"/>
          </a:xfrm>
        </p:grpSpPr>
        <p:sp>
          <p:nvSpPr>
            <p:cNvPr id="158" name="TextBox 157"/>
            <p:cNvSpPr txBox="1"/>
            <p:nvPr/>
          </p:nvSpPr>
          <p:spPr>
            <a:xfrm>
              <a:off x="7117271" y="4112890"/>
              <a:ext cx="813340" cy="332399"/>
            </a:xfrm>
            <a:prstGeom prst="rect">
              <a:avLst/>
            </a:prstGeom>
            <a:noFill/>
            <a:ln>
              <a:noFill/>
              <a:headEnd type="none" w="med" len="med"/>
              <a:tailEnd type="none" w="med" len="med"/>
            </a:ln>
          </p:spPr>
          <p:txBody>
            <a:bodyPr wrap="square" lIns="0" tIns="0" rIns="0" bIns="0" rtlCol="0">
              <a:spAutoFit/>
            </a:bodyPr>
            <a:lstStyle/>
            <a:p>
              <a:pPr algn="ctr" defTabSz="914225">
                <a:lnSpc>
                  <a:spcPct val="90000"/>
                </a:lnSpc>
                <a:defRPr/>
              </a:pPr>
              <a:r>
                <a:rPr lang="en-US" sz="1176" spc="-38" dirty="0">
                  <a:gradFill>
                    <a:gsLst>
                      <a:gs pos="0">
                        <a:srgbClr val="505050"/>
                      </a:gs>
                      <a:gs pos="100000">
                        <a:srgbClr val="505050"/>
                      </a:gs>
                    </a:gsLst>
                    <a:lin ang="5400000" scaled="1"/>
                  </a:gradFill>
                  <a:latin typeface="Segoe UI"/>
                  <a:ea typeface="Segoe UI" pitchFamily="34" charset="0"/>
                  <a:cs typeface="Segoe UI" pitchFamily="34" charset="0"/>
                </a:rPr>
                <a:t>Office equipment</a:t>
              </a:r>
            </a:p>
          </p:txBody>
        </p:sp>
        <p:pic>
          <p:nvPicPr>
            <p:cNvPr id="11274" name="Picture 10" descr="http://tabletmonkeys.com/images/2014/05/Microsoft-Surface-Pro-3.jpg"/>
            <p:cNvPicPr>
              <a:picLocks noChangeAspect="1" noChangeArrowheads="1"/>
            </p:cNvPicPr>
            <p:nvPr/>
          </p:nvPicPr>
          <p:blipFill>
            <a:blip r:embed="rId108" cstate="email">
              <a:extLst>
                <a:ext uri="{28A0092B-C50C-407E-A947-70E740481C1C}">
                  <a14:useLocalDpi xmlns:a14="http://schemas.microsoft.com/office/drawing/2010/main"/>
                </a:ext>
              </a:extLst>
            </a:blip>
            <a:srcRect/>
            <a:stretch>
              <a:fillRect/>
            </a:stretch>
          </p:blipFill>
          <p:spPr bwMode="auto">
            <a:xfrm>
              <a:off x="6987973" y="3724909"/>
              <a:ext cx="514947" cy="36110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mfpdirect.co.uk/communities/5/004/006/272/915/images/4535223834_451x384.jpg"/>
            <p:cNvPicPr>
              <a:picLocks noChangeAspect="1" noChangeArrowheads="1"/>
            </p:cNvPicPr>
            <p:nvPr/>
          </p:nvPicPr>
          <p:blipFill rotWithShape="1">
            <a:blip r:embed="rId109" cstate="email">
              <a:extLst>
                <a:ext uri="{28A0092B-C50C-407E-A947-70E740481C1C}">
                  <a14:useLocalDpi xmlns:a14="http://schemas.microsoft.com/office/drawing/2010/main"/>
                </a:ext>
              </a:extLst>
            </a:blip>
            <a:srcRect/>
            <a:stretch/>
          </p:blipFill>
          <p:spPr bwMode="auto">
            <a:xfrm>
              <a:off x="7595795" y="3537607"/>
              <a:ext cx="391874" cy="56626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itle 20"/>
          <p:cNvSpPr>
            <a:spLocks noGrp="1"/>
          </p:cNvSpPr>
          <p:nvPr>
            <p:ph type="title" idx="4294967295"/>
          </p:nvPr>
        </p:nvSpPr>
        <p:spPr>
          <a:xfrm>
            <a:off x="0" y="290513"/>
            <a:ext cx="11542713" cy="900112"/>
          </a:xfrm>
        </p:spPr>
        <p:txBody>
          <a:bodyPr>
            <a:normAutofit fontScale="90000"/>
          </a:bodyPr>
          <a:lstStyle/>
          <a:p>
            <a:r>
              <a:rPr lang="en-US" dirty="0">
                <a:solidFill>
                  <a:schemeClr val="bg2"/>
                </a:solidFill>
              </a:rPr>
              <a:t>IoT 2015</a:t>
            </a:r>
          </a:p>
        </p:txBody>
      </p:sp>
      <p:grpSp>
        <p:nvGrpSpPr>
          <p:cNvPr id="225" name="Group 224"/>
          <p:cNvGrpSpPr/>
          <p:nvPr/>
        </p:nvGrpSpPr>
        <p:grpSpPr>
          <a:xfrm>
            <a:off x="663631" y="3151896"/>
            <a:ext cx="515134" cy="471556"/>
            <a:chOff x="673893" y="3298825"/>
            <a:chExt cx="525463" cy="481012"/>
          </a:xfrm>
        </p:grpSpPr>
        <p:sp>
          <p:nvSpPr>
            <p:cNvPr id="226" name="Freeform 86"/>
            <p:cNvSpPr>
              <a:spLocks/>
            </p:cNvSpPr>
            <p:nvPr/>
          </p:nvSpPr>
          <p:spPr bwMode="auto">
            <a:xfrm>
              <a:off x="673893" y="3298825"/>
              <a:ext cx="525463" cy="244475"/>
            </a:xfrm>
            <a:custGeom>
              <a:avLst/>
              <a:gdLst>
                <a:gd name="T0" fmla="*/ 215 w 217"/>
                <a:gd name="T1" fmla="*/ 74 h 101"/>
                <a:gd name="T2" fmla="*/ 110 w 217"/>
                <a:gd name="T3" fmla="*/ 0 h 101"/>
                <a:gd name="T4" fmla="*/ 106 w 217"/>
                <a:gd name="T5" fmla="*/ 0 h 101"/>
                <a:gd name="T6" fmla="*/ 1 w 217"/>
                <a:gd name="T7" fmla="*/ 74 h 101"/>
                <a:gd name="T8" fmla="*/ 0 w 217"/>
                <a:gd name="T9" fmla="*/ 76 h 101"/>
                <a:gd name="T10" fmla="*/ 0 w 217"/>
                <a:gd name="T11" fmla="*/ 79 h 101"/>
                <a:gd name="T12" fmla="*/ 15 w 217"/>
                <a:gd name="T13" fmla="*/ 99 h 101"/>
                <a:gd name="T14" fmla="*/ 17 w 217"/>
                <a:gd name="T15" fmla="*/ 100 h 101"/>
                <a:gd name="T16" fmla="*/ 19 w 217"/>
                <a:gd name="T17" fmla="*/ 100 h 101"/>
                <a:gd name="T18" fmla="*/ 108 w 217"/>
                <a:gd name="T19" fmla="*/ 37 h 101"/>
                <a:gd name="T20" fmla="*/ 197 w 217"/>
                <a:gd name="T21" fmla="*/ 100 h 101"/>
                <a:gd name="T22" fmla="*/ 202 w 217"/>
                <a:gd name="T23" fmla="*/ 99 h 101"/>
                <a:gd name="T24" fmla="*/ 216 w 217"/>
                <a:gd name="T25" fmla="*/ 79 h 101"/>
                <a:gd name="T26" fmla="*/ 216 w 217"/>
                <a:gd name="T27" fmla="*/ 76 h 101"/>
                <a:gd name="T28" fmla="*/ 215 w 217"/>
                <a:gd name="T2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01">
                  <a:moveTo>
                    <a:pt x="215" y="74"/>
                  </a:moveTo>
                  <a:cubicBezTo>
                    <a:pt x="110" y="0"/>
                    <a:pt x="110" y="0"/>
                    <a:pt x="110" y="0"/>
                  </a:cubicBezTo>
                  <a:cubicBezTo>
                    <a:pt x="109" y="0"/>
                    <a:pt x="107" y="0"/>
                    <a:pt x="106" y="0"/>
                  </a:cubicBezTo>
                  <a:cubicBezTo>
                    <a:pt x="1" y="74"/>
                    <a:pt x="1" y="74"/>
                    <a:pt x="1" y="74"/>
                  </a:cubicBezTo>
                  <a:cubicBezTo>
                    <a:pt x="0" y="75"/>
                    <a:pt x="0" y="75"/>
                    <a:pt x="0" y="76"/>
                  </a:cubicBezTo>
                  <a:cubicBezTo>
                    <a:pt x="0" y="77"/>
                    <a:pt x="0" y="78"/>
                    <a:pt x="0" y="79"/>
                  </a:cubicBezTo>
                  <a:cubicBezTo>
                    <a:pt x="15" y="99"/>
                    <a:pt x="15" y="99"/>
                    <a:pt x="15" y="99"/>
                  </a:cubicBezTo>
                  <a:cubicBezTo>
                    <a:pt x="15" y="100"/>
                    <a:pt x="16" y="100"/>
                    <a:pt x="17" y="100"/>
                  </a:cubicBezTo>
                  <a:cubicBezTo>
                    <a:pt x="18" y="100"/>
                    <a:pt x="19" y="100"/>
                    <a:pt x="19" y="100"/>
                  </a:cubicBezTo>
                  <a:cubicBezTo>
                    <a:pt x="108" y="37"/>
                    <a:pt x="108" y="37"/>
                    <a:pt x="108" y="37"/>
                  </a:cubicBezTo>
                  <a:cubicBezTo>
                    <a:pt x="197" y="100"/>
                    <a:pt x="197" y="100"/>
                    <a:pt x="197" y="100"/>
                  </a:cubicBezTo>
                  <a:cubicBezTo>
                    <a:pt x="199" y="101"/>
                    <a:pt x="201" y="100"/>
                    <a:pt x="202" y="99"/>
                  </a:cubicBezTo>
                  <a:cubicBezTo>
                    <a:pt x="216" y="79"/>
                    <a:pt x="216" y="79"/>
                    <a:pt x="216" y="79"/>
                  </a:cubicBezTo>
                  <a:cubicBezTo>
                    <a:pt x="216" y="78"/>
                    <a:pt x="217" y="77"/>
                    <a:pt x="216" y="76"/>
                  </a:cubicBezTo>
                  <a:cubicBezTo>
                    <a:pt x="216" y="75"/>
                    <a:pt x="216" y="75"/>
                    <a:pt x="215" y="7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27" name="Freeform 87"/>
            <p:cNvSpPr>
              <a:spLocks/>
            </p:cNvSpPr>
            <p:nvPr/>
          </p:nvSpPr>
          <p:spPr bwMode="auto">
            <a:xfrm>
              <a:off x="734218" y="3422650"/>
              <a:ext cx="400050" cy="357187"/>
            </a:xfrm>
            <a:custGeom>
              <a:avLst/>
              <a:gdLst>
                <a:gd name="T0" fmla="*/ 164 w 165"/>
                <a:gd name="T1" fmla="*/ 56 h 147"/>
                <a:gd name="T2" fmla="*/ 85 w 165"/>
                <a:gd name="T3" fmla="*/ 0 h 147"/>
                <a:gd name="T4" fmla="*/ 81 w 165"/>
                <a:gd name="T5" fmla="*/ 0 h 147"/>
                <a:gd name="T6" fmla="*/ 2 w 165"/>
                <a:gd name="T7" fmla="*/ 56 h 147"/>
                <a:gd name="T8" fmla="*/ 0 w 165"/>
                <a:gd name="T9" fmla="*/ 59 h 147"/>
                <a:gd name="T10" fmla="*/ 0 w 165"/>
                <a:gd name="T11" fmla="*/ 144 h 147"/>
                <a:gd name="T12" fmla="*/ 4 w 165"/>
                <a:gd name="T13" fmla="*/ 147 h 147"/>
                <a:gd name="T14" fmla="*/ 59 w 165"/>
                <a:gd name="T15" fmla="*/ 147 h 147"/>
                <a:gd name="T16" fmla="*/ 62 w 165"/>
                <a:gd name="T17" fmla="*/ 144 h 147"/>
                <a:gd name="T18" fmla="*/ 62 w 165"/>
                <a:gd name="T19" fmla="*/ 70 h 147"/>
                <a:gd name="T20" fmla="*/ 104 w 165"/>
                <a:gd name="T21" fmla="*/ 70 h 147"/>
                <a:gd name="T22" fmla="*/ 104 w 165"/>
                <a:gd name="T23" fmla="*/ 144 h 147"/>
                <a:gd name="T24" fmla="*/ 107 w 165"/>
                <a:gd name="T25" fmla="*/ 147 h 147"/>
                <a:gd name="T26" fmla="*/ 162 w 165"/>
                <a:gd name="T27" fmla="*/ 147 h 147"/>
                <a:gd name="T28" fmla="*/ 165 w 165"/>
                <a:gd name="T29" fmla="*/ 144 h 147"/>
                <a:gd name="T30" fmla="*/ 165 w 165"/>
                <a:gd name="T31" fmla="*/ 58 h 147"/>
                <a:gd name="T32" fmla="*/ 164 w 165"/>
                <a:gd name="T33"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164" y="56"/>
                  </a:moveTo>
                  <a:cubicBezTo>
                    <a:pt x="85" y="0"/>
                    <a:pt x="85" y="0"/>
                    <a:pt x="85" y="0"/>
                  </a:cubicBezTo>
                  <a:cubicBezTo>
                    <a:pt x="84" y="0"/>
                    <a:pt x="82" y="0"/>
                    <a:pt x="81" y="0"/>
                  </a:cubicBezTo>
                  <a:cubicBezTo>
                    <a:pt x="2" y="56"/>
                    <a:pt x="2" y="56"/>
                    <a:pt x="2" y="56"/>
                  </a:cubicBezTo>
                  <a:cubicBezTo>
                    <a:pt x="1" y="57"/>
                    <a:pt x="0" y="58"/>
                    <a:pt x="0" y="59"/>
                  </a:cubicBezTo>
                  <a:cubicBezTo>
                    <a:pt x="0" y="144"/>
                    <a:pt x="0" y="144"/>
                    <a:pt x="0" y="144"/>
                  </a:cubicBezTo>
                  <a:cubicBezTo>
                    <a:pt x="0" y="146"/>
                    <a:pt x="2" y="147"/>
                    <a:pt x="4" y="147"/>
                  </a:cubicBezTo>
                  <a:cubicBezTo>
                    <a:pt x="59" y="147"/>
                    <a:pt x="59" y="147"/>
                    <a:pt x="59" y="147"/>
                  </a:cubicBezTo>
                  <a:cubicBezTo>
                    <a:pt x="61" y="147"/>
                    <a:pt x="62" y="146"/>
                    <a:pt x="62" y="144"/>
                  </a:cubicBezTo>
                  <a:cubicBezTo>
                    <a:pt x="62" y="70"/>
                    <a:pt x="62" y="70"/>
                    <a:pt x="62" y="70"/>
                  </a:cubicBezTo>
                  <a:cubicBezTo>
                    <a:pt x="104" y="70"/>
                    <a:pt x="104" y="70"/>
                    <a:pt x="104" y="70"/>
                  </a:cubicBezTo>
                  <a:cubicBezTo>
                    <a:pt x="104" y="144"/>
                    <a:pt x="104" y="144"/>
                    <a:pt x="104" y="144"/>
                  </a:cubicBezTo>
                  <a:cubicBezTo>
                    <a:pt x="104" y="146"/>
                    <a:pt x="105" y="147"/>
                    <a:pt x="107" y="147"/>
                  </a:cubicBezTo>
                  <a:cubicBezTo>
                    <a:pt x="162" y="147"/>
                    <a:pt x="162" y="147"/>
                    <a:pt x="162" y="147"/>
                  </a:cubicBezTo>
                  <a:cubicBezTo>
                    <a:pt x="164" y="147"/>
                    <a:pt x="165" y="146"/>
                    <a:pt x="165" y="144"/>
                  </a:cubicBezTo>
                  <a:cubicBezTo>
                    <a:pt x="165" y="58"/>
                    <a:pt x="165" y="58"/>
                    <a:pt x="165" y="58"/>
                  </a:cubicBezTo>
                  <a:cubicBezTo>
                    <a:pt x="165" y="57"/>
                    <a:pt x="165" y="56"/>
                    <a:pt x="164" y="5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28" name="Freeform 88"/>
            <p:cNvSpPr>
              <a:spLocks/>
            </p:cNvSpPr>
            <p:nvPr/>
          </p:nvSpPr>
          <p:spPr bwMode="auto">
            <a:xfrm>
              <a:off x="1058068" y="3298825"/>
              <a:ext cx="76200" cy="104775"/>
            </a:xfrm>
            <a:custGeom>
              <a:avLst/>
              <a:gdLst>
                <a:gd name="T0" fmla="*/ 1 w 31"/>
                <a:gd name="T1" fmla="*/ 25 h 43"/>
                <a:gd name="T2" fmla="*/ 26 w 31"/>
                <a:gd name="T3" fmla="*/ 42 h 43"/>
                <a:gd name="T4" fmla="*/ 28 w 31"/>
                <a:gd name="T5" fmla="*/ 43 h 43"/>
                <a:gd name="T6" fmla="*/ 29 w 31"/>
                <a:gd name="T7" fmla="*/ 42 h 43"/>
                <a:gd name="T8" fmla="*/ 31 w 31"/>
                <a:gd name="T9" fmla="*/ 39 h 43"/>
                <a:gd name="T10" fmla="*/ 31 w 31"/>
                <a:gd name="T11" fmla="*/ 3 h 43"/>
                <a:gd name="T12" fmla="*/ 28 w 31"/>
                <a:gd name="T13" fmla="*/ 0 h 43"/>
                <a:gd name="T14" fmla="*/ 3 w 31"/>
                <a:gd name="T15" fmla="*/ 0 h 43"/>
                <a:gd name="T16" fmla="*/ 0 w 31"/>
                <a:gd name="T17" fmla="*/ 3 h 43"/>
                <a:gd name="T18" fmla="*/ 0 w 31"/>
                <a:gd name="T19" fmla="*/ 22 h 43"/>
                <a:gd name="T20" fmla="*/ 1 w 31"/>
                <a:gd name="T21"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3">
                  <a:moveTo>
                    <a:pt x="1" y="25"/>
                  </a:moveTo>
                  <a:cubicBezTo>
                    <a:pt x="26" y="42"/>
                    <a:pt x="26" y="42"/>
                    <a:pt x="26" y="42"/>
                  </a:cubicBezTo>
                  <a:cubicBezTo>
                    <a:pt x="27" y="42"/>
                    <a:pt x="27" y="43"/>
                    <a:pt x="28" y="43"/>
                  </a:cubicBezTo>
                  <a:cubicBezTo>
                    <a:pt x="28" y="43"/>
                    <a:pt x="29" y="42"/>
                    <a:pt x="29" y="42"/>
                  </a:cubicBezTo>
                  <a:cubicBezTo>
                    <a:pt x="30" y="42"/>
                    <a:pt x="31" y="40"/>
                    <a:pt x="31" y="39"/>
                  </a:cubicBezTo>
                  <a:cubicBezTo>
                    <a:pt x="31" y="3"/>
                    <a:pt x="31" y="3"/>
                    <a:pt x="31" y="3"/>
                  </a:cubicBezTo>
                  <a:cubicBezTo>
                    <a:pt x="31" y="1"/>
                    <a:pt x="30" y="0"/>
                    <a:pt x="28" y="0"/>
                  </a:cubicBezTo>
                  <a:cubicBezTo>
                    <a:pt x="3" y="0"/>
                    <a:pt x="3" y="0"/>
                    <a:pt x="3" y="0"/>
                  </a:cubicBezTo>
                  <a:cubicBezTo>
                    <a:pt x="1" y="0"/>
                    <a:pt x="0" y="1"/>
                    <a:pt x="0" y="3"/>
                  </a:cubicBezTo>
                  <a:cubicBezTo>
                    <a:pt x="0" y="22"/>
                    <a:pt x="0" y="22"/>
                    <a:pt x="0" y="22"/>
                  </a:cubicBezTo>
                  <a:cubicBezTo>
                    <a:pt x="0" y="23"/>
                    <a:pt x="0" y="24"/>
                    <a:pt x="1" y="2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nvGrpSpPr>
          <p:cNvPr id="229" name="Group 228"/>
          <p:cNvGrpSpPr/>
          <p:nvPr/>
        </p:nvGrpSpPr>
        <p:grpSpPr>
          <a:xfrm>
            <a:off x="11025413" y="3151896"/>
            <a:ext cx="515134" cy="471556"/>
            <a:chOff x="11237118" y="3298825"/>
            <a:chExt cx="525463" cy="481012"/>
          </a:xfrm>
        </p:grpSpPr>
        <p:sp>
          <p:nvSpPr>
            <p:cNvPr id="230" name="Freeform 89"/>
            <p:cNvSpPr>
              <a:spLocks/>
            </p:cNvSpPr>
            <p:nvPr/>
          </p:nvSpPr>
          <p:spPr bwMode="auto">
            <a:xfrm>
              <a:off x="11237118" y="3298825"/>
              <a:ext cx="525463" cy="244475"/>
            </a:xfrm>
            <a:custGeom>
              <a:avLst/>
              <a:gdLst>
                <a:gd name="T0" fmla="*/ 216 w 217"/>
                <a:gd name="T1" fmla="*/ 74 h 101"/>
                <a:gd name="T2" fmla="*/ 111 w 217"/>
                <a:gd name="T3" fmla="*/ 0 h 101"/>
                <a:gd name="T4" fmla="*/ 107 w 217"/>
                <a:gd name="T5" fmla="*/ 0 h 101"/>
                <a:gd name="T6" fmla="*/ 2 w 217"/>
                <a:gd name="T7" fmla="*/ 74 h 101"/>
                <a:gd name="T8" fmla="*/ 0 w 217"/>
                <a:gd name="T9" fmla="*/ 76 h 101"/>
                <a:gd name="T10" fmla="*/ 1 w 217"/>
                <a:gd name="T11" fmla="*/ 79 h 101"/>
                <a:gd name="T12" fmla="*/ 15 w 217"/>
                <a:gd name="T13" fmla="*/ 99 h 101"/>
                <a:gd name="T14" fmla="*/ 18 w 217"/>
                <a:gd name="T15" fmla="*/ 100 h 101"/>
                <a:gd name="T16" fmla="*/ 20 w 217"/>
                <a:gd name="T17" fmla="*/ 100 h 101"/>
                <a:gd name="T18" fmla="*/ 109 w 217"/>
                <a:gd name="T19" fmla="*/ 37 h 101"/>
                <a:gd name="T20" fmla="*/ 198 w 217"/>
                <a:gd name="T21" fmla="*/ 100 h 101"/>
                <a:gd name="T22" fmla="*/ 202 w 217"/>
                <a:gd name="T23" fmla="*/ 99 h 101"/>
                <a:gd name="T24" fmla="*/ 217 w 217"/>
                <a:gd name="T25" fmla="*/ 79 h 101"/>
                <a:gd name="T26" fmla="*/ 217 w 217"/>
                <a:gd name="T27" fmla="*/ 76 h 101"/>
                <a:gd name="T28" fmla="*/ 216 w 217"/>
                <a:gd name="T2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 h="101">
                  <a:moveTo>
                    <a:pt x="216" y="74"/>
                  </a:moveTo>
                  <a:cubicBezTo>
                    <a:pt x="111" y="0"/>
                    <a:pt x="111" y="0"/>
                    <a:pt x="111" y="0"/>
                  </a:cubicBezTo>
                  <a:cubicBezTo>
                    <a:pt x="109" y="0"/>
                    <a:pt x="108" y="0"/>
                    <a:pt x="107" y="0"/>
                  </a:cubicBezTo>
                  <a:cubicBezTo>
                    <a:pt x="2" y="74"/>
                    <a:pt x="2" y="74"/>
                    <a:pt x="2" y="74"/>
                  </a:cubicBezTo>
                  <a:cubicBezTo>
                    <a:pt x="1" y="75"/>
                    <a:pt x="1" y="75"/>
                    <a:pt x="0" y="76"/>
                  </a:cubicBezTo>
                  <a:cubicBezTo>
                    <a:pt x="0" y="77"/>
                    <a:pt x="0" y="78"/>
                    <a:pt x="1" y="79"/>
                  </a:cubicBezTo>
                  <a:cubicBezTo>
                    <a:pt x="15" y="99"/>
                    <a:pt x="15" y="99"/>
                    <a:pt x="15" y="99"/>
                  </a:cubicBezTo>
                  <a:cubicBezTo>
                    <a:pt x="16" y="100"/>
                    <a:pt x="17" y="100"/>
                    <a:pt x="18" y="100"/>
                  </a:cubicBezTo>
                  <a:cubicBezTo>
                    <a:pt x="19" y="100"/>
                    <a:pt x="19" y="100"/>
                    <a:pt x="20" y="100"/>
                  </a:cubicBezTo>
                  <a:cubicBezTo>
                    <a:pt x="109" y="37"/>
                    <a:pt x="109" y="37"/>
                    <a:pt x="109" y="37"/>
                  </a:cubicBezTo>
                  <a:cubicBezTo>
                    <a:pt x="198" y="100"/>
                    <a:pt x="198" y="100"/>
                    <a:pt x="198" y="100"/>
                  </a:cubicBezTo>
                  <a:cubicBezTo>
                    <a:pt x="199" y="101"/>
                    <a:pt x="201" y="100"/>
                    <a:pt x="202" y="99"/>
                  </a:cubicBezTo>
                  <a:cubicBezTo>
                    <a:pt x="217" y="79"/>
                    <a:pt x="217" y="79"/>
                    <a:pt x="217" y="79"/>
                  </a:cubicBezTo>
                  <a:cubicBezTo>
                    <a:pt x="217" y="78"/>
                    <a:pt x="217" y="77"/>
                    <a:pt x="217" y="76"/>
                  </a:cubicBezTo>
                  <a:cubicBezTo>
                    <a:pt x="217" y="75"/>
                    <a:pt x="216" y="75"/>
                    <a:pt x="216" y="7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1" name="Freeform 90"/>
            <p:cNvSpPr>
              <a:spLocks/>
            </p:cNvSpPr>
            <p:nvPr/>
          </p:nvSpPr>
          <p:spPr bwMode="auto">
            <a:xfrm>
              <a:off x="11300618" y="3422650"/>
              <a:ext cx="398463" cy="357187"/>
            </a:xfrm>
            <a:custGeom>
              <a:avLst/>
              <a:gdLst>
                <a:gd name="T0" fmla="*/ 164 w 165"/>
                <a:gd name="T1" fmla="*/ 56 h 147"/>
                <a:gd name="T2" fmla="*/ 85 w 165"/>
                <a:gd name="T3" fmla="*/ 0 h 147"/>
                <a:gd name="T4" fmla="*/ 81 w 165"/>
                <a:gd name="T5" fmla="*/ 0 h 147"/>
                <a:gd name="T6" fmla="*/ 1 w 165"/>
                <a:gd name="T7" fmla="*/ 56 h 147"/>
                <a:gd name="T8" fmla="*/ 0 w 165"/>
                <a:gd name="T9" fmla="*/ 59 h 147"/>
                <a:gd name="T10" fmla="*/ 0 w 165"/>
                <a:gd name="T11" fmla="*/ 144 h 147"/>
                <a:gd name="T12" fmla="*/ 3 w 165"/>
                <a:gd name="T13" fmla="*/ 147 h 147"/>
                <a:gd name="T14" fmla="*/ 59 w 165"/>
                <a:gd name="T15" fmla="*/ 147 h 147"/>
                <a:gd name="T16" fmla="*/ 62 w 165"/>
                <a:gd name="T17" fmla="*/ 144 h 147"/>
                <a:gd name="T18" fmla="*/ 62 w 165"/>
                <a:gd name="T19" fmla="*/ 70 h 147"/>
                <a:gd name="T20" fmla="*/ 104 w 165"/>
                <a:gd name="T21" fmla="*/ 70 h 147"/>
                <a:gd name="T22" fmla="*/ 104 w 165"/>
                <a:gd name="T23" fmla="*/ 144 h 147"/>
                <a:gd name="T24" fmla="*/ 107 w 165"/>
                <a:gd name="T25" fmla="*/ 147 h 147"/>
                <a:gd name="T26" fmla="*/ 162 w 165"/>
                <a:gd name="T27" fmla="*/ 147 h 147"/>
                <a:gd name="T28" fmla="*/ 165 w 165"/>
                <a:gd name="T29" fmla="*/ 144 h 147"/>
                <a:gd name="T30" fmla="*/ 165 w 165"/>
                <a:gd name="T31" fmla="*/ 58 h 147"/>
                <a:gd name="T32" fmla="*/ 164 w 165"/>
                <a:gd name="T33"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164" y="56"/>
                  </a:moveTo>
                  <a:cubicBezTo>
                    <a:pt x="85" y="0"/>
                    <a:pt x="85" y="0"/>
                    <a:pt x="85" y="0"/>
                  </a:cubicBezTo>
                  <a:cubicBezTo>
                    <a:pt x="83" y="0"/>
                    <a:pt x="82" y="0"/>
                    <a:pt x="81" y="0"/>
                  </a:cubicBezTo>
                  <a:cubicBezTo>
                    <a:pt x="1" y="56"/>
                    <a:pt x="1" y="56"/>
                    <a:pt x="1" y="56"/>
                  </a:cubicBezTo>
                  <a:cubicBezTo>
                    <a:pt x="1" y="57"/>
                    <a:pt x="0" y="58"/>
                    <a:pt x="0" y="59"/>
                  </a:cubicBezTo>
                  <a:cubicBezTo>
                    <a:pt x="0" y="144"/>
                    <a:pt x="0" y="144"/>
                    <a:pt x="0" y="144"/>
                  </a:cubicBezTo>
                  <a:cubicBezTo>
                    <a:pt x="0" y="146"/>
                    <a:pt x="1" y="147"/>
                    <a:pt x="3" y="147"/>
                  </a:cubicBezTo>
                  <a:cubicBezTo>
                    <a:pt x="59" y="147"/>
                    <a:pt x="59" y="147"/>
                    <a:pt x="59" y="147"/>
                  </a:cubicBezTo>
                  <a:cubicBezTo>
                    <a:pt x="60" y="147"/>
                    <a:pt x="62" y="146"/>
                    <a:pt x="62" y="144"/>
                  </a:cubicBezTo>
                  <a:cubicBezTo>
                    <a:pt x="62" y="70"/>
                    <a:pt x="62" y="70"/>
                    <a:pt x="62" y="70"/>
                  </a:cubicBezTo>
                  <a:cubicBezTo>
                    <a:pt x="104" y="70"/>
                    <a:pt x="104" y="70"/>
                    <a:pt x="104" y="70"/>
                  </a:cubicBezTo>
                  <a:cubicBezTo>
                    <a:pt x="104" y="144"/>
                    <a:pt x="104" y="144"/>
                    <a:pt x="104" y="144"/>
                  </a:cubicBezTo>
                  <a:cubicBezTo>
                    <a:pt x="104" y="146"/>
                    <a:pt x="105" y="147"/>
                    <a:pt x="107" y="147"/>
                  </a:cubicBezTo>
                  <a:cubicBezTo>
                    <a:pt x="162" y="147"/>
                    <a:pt x="162" y="147"/>
                    <a:pt x="162" y="147"/>
                  </a:cubicBezTo>
                  <a:cubicBezTo>
                    <a:pt x="164" y="147"/>
                    <a:pt x="165" y="146"/>
                    <a:pt x="165" y="144"/>
                  </a:cubicBezTo>
                  <a:cubicBezTo>
                    <a:pt x="165" y="58"/>
                    <a:pt x="165" y="58"/>
                    <a:pt x="165" y="58"/>
                  </a:cubicBezTo>
                  <a:cubicBezTo>
                    <a:pt x="165" y="57"/>
                    <a:pt x="164" y="56"/>
                    <a:pt x="164" y="5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2" name="Freeform 91"/>
            <p:cNvSpPr>
              <a:spLocks/>
            </p:cNvSpPr>
            <p:nvPr/>
          </p:nvSpPr>
          <p:spPr bwMode="auto">
            <a:xfrm>
              <a:off x="11624468" y="3298825"/>
              <a:ext cx="74613" cy="104775"/>
            </a:xfrm>
            <a:custGeom>
              <a:avLst/>
              <a:gdLst>
                <a:gd name="T0" fmla="*/ 1 w 31"/>
                <a:gd name="T1" fmla="*/ 25 h 43"/>
                <a:gd name="T2" fmla="*/ 26 w 31"/>
                <a:gd name="T3" fmla="*/ 42 h 43"/>
                <a:gd name="T4" fmla="*/ 28 w 31"/>
                <a:gd name="T5" fmla="*/ 43 h 43"/>
                <a:gd name="T6" fmla="*/ 29 w 31"/>
                <a:gd name="T7" fmla="*/ 42 h 43"/>
                <a:gd name="T8" fmla="*/ 31 w 31"/>
                <a:gd name="T9" fmla="*/ 39 h 43"/>
                <a:gd name="T10" fmla="*/ 31 w 31"/>
                <a:gd name="T11" fmla="*/ 3 h 43"/>
                <a:gd name="T12" fmla="*/ 28 w 31"/>
                <a:gd name="T13" fmla="*/ 0 h 43"/>
                <a:gd name="T14" fmla="*/ 3 w 31"/>
                <a:gd name="T15" fmla="*/ 0 h 43"/>
                <a:gd name="T16" fmla="*/ 0 w 31"/>
                <a:gd name="T17" fmla="*/ 3 h 43"/>
                <a:gd name="T18" fmla="*/ 0 w 31"/>
                <a:gd name="T19" fmla="*/ 22 h 43"/>
                <a:gd name="T20" fmla="*/ 1 w 31"/>
                <a:gd name="T21"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3">
                  <a:moveTo>
                    <a:pt x="1" y="25"/>
                  </a:moveTo>
                  <a:cubicBezTo>
                    <a:pt x="26" y="42"/>
                    <a:pt x="26" y="42"/>
                    <a:pt x="26" y="42"/>
                  </a:cubicBezTo>
                  <a:cubicBezTo>
                    <a:pt x="26" y="42"/>
                    <a:pt x="27" y="43"/>
                    <a:pt x="28" y="43"/>
                  </a:cubicBezTo>
                  <a:cubicBezTo>
                    <a:pt x="28" y="43"/>
                    <a:pt x="29" y="42"/>
                    <a:pt x="29" y="42"/>
                  </a:cubicBezTo>
                  <a:cubicBezTo>
                    <a:pt x="30" y="42"/>
                    <a:pt x="31" y="40"/>
                    <a:pt x="31" y="39"/>
                  </a:cubicBezTo>
                  <a:cubicBezTo>
                    <a:pt x="31" y="3"/>
                    <a:pt x="31" y="3"/>
                    <a:pt x="31" y="3"/>
                  </a:cubicBezTo>
                  <a:cubicBezTo>
                    <a:pt x="31" y="1"/>
                    <a:pt x="29" y="0"/>
                    <a:pt x="28" y="0"/>
                  </a:cubicBezTo>
                  <a:cubicBezTo>
                    <a:pt x="3" y="0"/>
                    <a:pt x="3" y="0"/>
                    <a:pt x="3" y="0"/>
                  </a:cubicBezTo>
                  <a:cubicBezTo>
                    <a:pt x="1" y="0"/>
                    <a:pt x="0" y="1"/>
                    <a:pt x="0" y="3"/>
                  </a:cubicBezTo>
                  <a:cubicBezTo>
                    <a:pt x="0" y="22"/>
                    <a:pt x="0" y="22"/>
                    <a:pt x="0" y="22"/>
                  </a:cubicBezTo>
                  <a:cubicBezTo>
                    <a:pt x="0" y="23"/>
                    <a:pt x="0" y="24"/>
                    <a:pt x="1" y="2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sp>
        <p:nvSpPr>
          <p:cNvPr id="233" name="Freeform 92"/>
          <p:cNvSpPr>
            <a:spLocks noEditPoints="1"/>
          </p:cNvSpPr>
          <p:nvPr/>
        </p:nvSpPr>
        <p:spPr bwMode="auto">
          <a:xfrm>
            <a:off x="5909729" y="3088088"/>
            <a:ext cx="357947" cy="540033"/>
          </a:xfrm>
          <a:custGeom>
            <a:avLst/>
            <a:gdLst>
              <a:gd name="T0" fmla="*/ 0 w 230"/>
              <a:gd name="T1" fmla="*/ 0 h 347"/>
              <a:gd name="T2" fmla="*/ 0 w 230"/>
              <a:gd name="T3" fmla="*/ 347 h 347"/>
              <a:gd name="T4" fmla="*/ 93 w 230"/>
              <a:gd name="T5" fmla="*/ 347 h 347"/>
              <a:gd name="T6" fmla="*/ 93 w 230"/>
              <a:gd name="T7" fmla="*/ 276 h 347"/>
              <a:gd name="T8" fmla="*/ 138 w 230"/>
              <a:gd name="T9" fmla="*/ 276 h 347"/>
              <a:gd name="T10" fmla="*/ 138 w 230"/>
              <a:gd name="T11" fmla="*/ 347 h 347"/>
              <a:gd name="T12" fmla="*/ 230 w 230"/>
              <a:gd name="T13" fmla="*/ 347 h 347"/>
              <a:gd name="T14" fmla="*/ 230 w 230"/>
              <a:gd name="T15" fmla="*/ 0 h 347"/>
              <a:gd name="T16" fmla="*/ 0 w 230"/>
              <a:gd name="T17" fmla="*/ 0 h 347"/>
              <a:gd name="T18" fmla="*/ 70 w 230"/>
              <a:gd name="T19" fmla="*/ 220 h 347"/>
              <a:gd name="T20" fmla="*/ 23 w 230"/>
              <a:gd name="T21" fmla="*/ 220 h 347"/>
              <a:gd name="T22" fmla="*/ 23 w 230"/>
              <a:gd name="T23" fmla="*/ 150 h 347"/>
              <a:gd name="T24" fmla="*/ 70 w 230"/>
              <a:gd name="T25" fmla="*/ 150 h 347"/>
              <a:gd name="T26" fmla="*/ 70 w 230"/>
              <a:gd name="T27" fmla="*/ 220 h 347"/>
              <a:gd name="T28" fmla="*/ 70 w 230"/>
              <a:gd name="T29" fmla="*/ 104 h 347"/>
              <a:gd name="T30" fmla="*/ 23 w 230"/>
              <a:gd name="T31" fmla="*/ 104 h 347"/>
              <a:gd name="T32" fmla="*/ 23 w 230"/>
              <a:gd name="T33" fmla="*/ 35 h 347"/>
              <a:gd name="T34" fmla="*/ 70 w 230"/>
              <a:gd name="T35" fmla="*/ 35 h 347"/>
              <a:gd name="T36" fmla="*/ 70 w 230"/>
              <a:gd name="T37" fmla="*/ 104 h 347"/>
              <a:gd name="T38" fmla="*/ 138 w 230"/>
              <a:gd name="T39" fmla="*/ 220 h 347"/>
              <a:gd name="T40" fmla="*/ 93 w 230"/>
              <a:gd name="T41" fmla="*/ 220 h 347"/>
              <a:gd name="T42" fmla="*/ 93 w 230"/>
              <a:gd name="T43" fmla="*/ 150 h 347"/>
              <a:gd name="T44" fmla="*/ 138 w 230"/>
              <a:gd name="T45" fmla="*/ 150 h 347"/>
              <a:gd name="T46" fmla="*/ 138 w 230"/>
              <a:gd name="T47" fmla="*/ 220 h 347"/>
              <a:gd name="T48" fmla="*/ 138 w 230"/>
              <a:gd name="T49" fmla="*/ 104 h 347"/>
              <a:gd name="T50" fmla="*/ 93 w 230"/>
              <a:gd name="T51" fmla="*/ 104 h 347"/>
              <a:gd name="T52" fmla="*/ 93 w 230"/>
              <a:gd name="T53" fmla="*/ 35 h 347"/>
              <a:gd name="T54" fmla="*/ 138 w 230"/>
              <a:gd name="T55" fmla="*/ 35 h 347"/>
              <a:gd name="T56" fmla="*/ 138 w 230"/>
              <a:gd name="T57" fmla="*/ 104 h 347"/>
              <a:gd name="T58" fmla="*/ 207 w 230"/>
              <a:gd name="T59" fmla="*/ 220 h 347"/>
              <a:gd name="T60" fmla="*/ 161 w 230"/>
              <a:gd name="T61" fmla="*/ 220 h 347"/>
              <a:gd name="T62" fmla="*/ 161 w 230"/>
              <a:gd name="T63" fmla="*/ 150 h 347"/>
              <a:gd name="T64" fmla="*/ 207 w 230"/>
              <a:gd name="T65" fmla="*/ 150 h 347"/>
              <a:gd name="T66" fmla="*/ 207 w 230"/>
              <a:gd name="T67" fmla="*/ 220 h 347"/>
              <a:gd name="T68" fmla="*/ 207 w 230"/>
              <a:gd name="T69" fmla="*/ 104 h 347"/>
              <a:gd name="T70" fmla="*/ 161 w 230"/>
              <a:gd name="T71" fmla="*/ 104 h 347"/>
              <a:gd name="T72" fmla="*/ 161 w 230"/>
              <a:gd name="T73" fmla="*/ 35 h 347"/>
              <a:gd name="T74" fmla="*/ 207 w 230"/>
              <a:gd name="T75" fmla="*/ 35 h 347"/>
              <a:gd name="T76" fmla="*/ 207 w 230"/>
              <a:gd name="T77" fmla="*/ 10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0" h="347">
                <a:moveTo>
                  <a:pt x="0" y="0"/>
                </a:moveTo>
                <a:lnTo>
                  <a:pt x="0" y="347"/>
                </a:lnTo>
                <a:lnTo>
                  <a:pt x="93" y="347"/>
                </a:lnTo>
                <a:lnTo>
                  <a:pt x="93" y="276"/>
                </a:lnTo>
                <a:lnTo>
                  <a:pt x="138" y="276"/>
                </a:lnTo>
                <a:lnTo>
                  <a:pt x="138" y="347"/>
                </a:lnTo>
                <a:lnTo>
                  <a:pt x="230" y="347"/>
                </a:lnTo>
                <a:lnTo>
                  <a:pt x="230" y="0"/>
                </a:lnTo>
                <a:lnTo>
                  <a:pt x="0" y="0"/>
                </a:lnTo>
                <a:close/>
                <a:moveTo>
                  <a:pt x="70" y="220"/>
                </a:moveTo>
                <a:lnTo>
                  <a:pt x="23" y="220"/>
                </a:lnTo>
                <a:lnTo>
                  <a:pt x="23" y="150"/>
                </a:lnTo>
                <a:lnTo>
                  <a:pt x="70" y="150"/>
                </a:lnTo>
                <a:lnTo>
                  <a:pt x="70" y="220"/>
                </a:lnTo>
                <a:close/>
                <a:moveTo>
                  <a:pt x="70" y="104"/>
                </a:moveTo>
                <a:lnTo>
                  <a:pt x="23" y="104"/>
                </a:lnTo>
                <a:lnTo>
                  <a:pt x="23" y="35"/>
                </a:lnTo>
                <a:lnTo>
                  <a:pt x="70" y="35"/>
                </a:lnTo>
                <a:lnTo>
                  <a:pt x="70" y="104"/>
                </a:lnTo>
                <a:close/>
                <a:moveTo>
                  <a:pt x="138" y="220"/>
                </a:moveTo>
                <a:lnTo>
                  <a:pt x="93" y="220"/>
                </a:lnTo>
                <a:lnTo>
                  <a:pt x="93" y="150"/>
                </a:lnTo>
                <a:lnTo>
                  <a:pt x="138" y="150"/>
                </a:lnTo>
                <a:lnTo>
                  <a:pt x="138" y="220"/>
                </a:lnTo>
                <a:close/>
                <a:moveTo>
                  <a:pt x="138" y="104"/>
                </a:moveTo>
                <a:lnTo>
                  <a:pt x="93" y="104"/>
                </a:lnTo>
                <a:lnTo>
                  <a:pt x="93" y="35"/>
                </a:lnTo>
                <a:lnTo>
                  <a:pt x="138" y="35"/>
                </a:lnTo>
                <a:lnTo>
                  <a:pt x="138" y="104"/>
                </a:lnTo>
                <a:close/>
                <a:moveTo>
                  <a:pt x="207" y="220"/>
                </a:moveTo>
                <a:lnTo>
                  <a:pt x="161" y="220"/>
                </a:lnTo>
                <a:lnTo>
                  <a:pt x="161" y="150"/>
                </a:lnTo>
                <a:lnTo>
                  <a:pt x="207" y="150"/>
                </a:lnTo>
                <a:lnTo>
                  <a:pt x="207" y="220"/>
                </a:lnTo>
                <a:close/>
                <a:moveTo>
                  <a:pt x="207" y="104"/>
                </a:moveTo>
                <a:lnTo>
                  <a:pt x="161" y="104"/>
                </a:lnTo>
                <a:lnTo>
                  <a:pt x="161" y="35"/>
                </a:lnTo>
                <a:lnTo>
                  <a:pt x="207" y="35"/>
                </a:lnTo>
                <a:lnTo>
                  <a:pt x="207" y="10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4" name="Rectangle 93"/>
          <p:cNvSpPr>
            <a:spLocks noChangeArrowheads="1"/>
          </p:cNvSpPr>
          <p:nvPr/>
        </p:nvSpPr>
        <p:spPr bwMode="auto">
          <a:xfrm>
            <a:off x="1290945" y="3358883"/>
            <a:ext cx="4421429" cy="48245"/>
          </a:xfrm>
          <a:prstGeom prst="rect">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5" name="Rectangle 94"/>
          <p:cNvSpPr>
            <a:spLocks noChangeArrowheads="1"/>
          </p:cNvSpPr>
          <p:nvPr/>
        </p:nvSpPr>
        <p:spPr bwMode="auto">
          <a:xfrm>
            <a:off x="6470289" y="3358883"/>
            <a:ext cx="4421429" cy="48245"/>
          </a:xfrm>
          <a:prstGeom prst="rect">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236" name="TextBox 235"/>
          <p:cNvSpPr txBox="1"/>
          <p:nvPr/>
        </p:nvSpPr>
        <p:spPr>
          <a:xfrm>
            <a:off x="665421" y="3648866"/>
            <a:ext cx="511552"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gradFill>
                  <a:gsLst>
                    <a:gs pos="0">
                      <a:srgbClr val="505050"/>
                    </a:gs>
                    <a:gs pos="100000">
                      <a:srgbClr val="505050"/>
                    </a:gs>
                  </a:gsLst>
                  <a:lin ang="5400000" scaled="1"/>
                </a:gradFill>
                <a:latin typeface="Segoe UI"/>
                <a:ea typeface="Segoe UI" pitchFamily="34" charset="0"/>
                <a:cs typeface="Segoe UI" pitchFamily="34" charset="0"/>
              </a:rPr>
              <a:t>HOME</a:t>
            </a:r>
          </a:p>
        </p:txBody>
      </p:sp>
      <p:sp>
        <p:nvSpPr>
          <p:cNvPr id="237" name="TextBox 236"/>
          <p:cNvSpPr txBox="1"/>
          <p:nvPr/>
        </p:nvSpPr>
        <p:spPr>
          <a:xfrm>
            <a:off x="11038999" y="3648866"/>
            <a:ext cx="511552"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gradFill>
                  <a:gsLst>
                    <a:gs pos="0">
                      <a:srgbClr val="505050"/>
                    </a:gs>
                    <a:gs pos="100000">
                      <a:srgbClr val="505050"/>
                    </a:gs>
                  </a:gsLst>
                  <a:lin ang="5400000" scaled="1"/>
                </a:gradFill>
                <a:latin typeface="Segoe UI"/>
                <a:ea typeface="Segoe UI" pitchFamily="34" charset="0"/>
                <a:cs typeface="Segoe UI" pitchFamily="34" charset="0"/>
              </a:rPr>
              <a:t>HOME</a:t>
            </a:r>
          </a:p>
        </p:txBody>
      </p:sp>
      <p:sp>
        <p:nvSpPr>
          <p:cNvPr id="238" name="TextBox 237"/>
          <p:cNvSpPr txBox="1"/>
          <p:nvPr/>
        </p:nvSpPr>
        <p:spPr>
          <a:xfrm>
            <a:off x="5576615" y="3648866"/>
            <a:ext cx="1024173" cy="211209"/>
          </a:xfrm>
          <a:prstGeom prst="rect">
            <a:avLst/>
          </a:prstGeom>
          <a:noFill/>
          <a:ln>
            <a:noFill/>
            <a:headEnd type="none" w="med" len="med"/>
            <a:tailEnd type="none" w="med" len="med"/>
          </a:ln>
        </p:spPr>
        <p:txBody>
          <a:bodyPr wrap="none" lIns="0" tIns="0" rIns="0" bIns="0" rtlCol="0">
            <a:spAutoFit/>
          </a:bodyPr>
          <a:lstStyle/>
          <a:p>
            <a:pPr defTabSz="914225">
              <a:defRPr/>
            </a:pPr>
            <a:r>
              <a:rPr lang="en-US" sz="1372" b="1" spc="-38" dirty="0">
                <a:gradFill>
                  <a:gsLst>
                    <a:gs pos="0">
                      <a:srgbClr val="505050"/>
                    </a:gs>
                    <a:gs pos="100000">
                      <a:srgbClr val="505050"/>
                    </a:gs>
                  </a:gsLst>
                  <a:lin ang="5400000" scaled="1"/>
                </a:gradFill>
                <a:latin typeface="Segoe UI"/>
                <a:ea typeface="Segoe UI" pitchFamily="34" charset="0"/>
                <a:cs typeface="Segoe UI" pitchFamily="34" charset="0"/>
              </a:rPr>
              <a:t>WORKPLACE</a:t>
            </a:r>
          </a:p>
        </p:txBody>
      </p:sp>
    </p:spTree>
    <p:extLst>
      <p:ext uri="{BB962C8B-B14F-4D97-AF65-F5344CB8AC3E}">
        <p14:creationId xmlns:p14="http://schemas.microsoft.com/office/powerpoint/2010/main" val="17048311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devices first</a:t>
            </a:r>
          </a:p>
        </p:txBody>
      </p:sp>
    </p:spTree>
    <p:extLst>
      <p:ext uri="{BB962C8B-B14F-4D97-AF65-F5344CB8AC3E}">
        <p14:creationId xmlns:p14="http://schemas.microsoft.com/office/powerpoint/2010/main" val="4867952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the oops - Services</a:t>
            </a:r>
          </a:p>
        </p:txBody>
      </p:sp>
      <p:pic>
        <p:nvPicPr>
          <p:cNvPr id="3" name="Content Placeholder 3"/>
          <p:cNvPicPr>
            <a:picLocks noGrp="1" noChangeAspect="1"/>
          </p:cNvPicPr>
          <p:nvPr/>
        </p:nvPicPr>
        <p:blipFill>
          <a:blip r:embed="rId2" cstate="hqprint">
            <a:extLst>
              <a:ext uri="{28A0092B-C50C-407E-A947-70E740481C1C}">
                <a14:useLocalDpi xmlns:a14="http://schemas.microsoft.com/office/drawing/2010/main"/>
              </a:ext>
            </a:extLst>
          </a:blip>
          <a:srcRect/>
          <a:stretch>
            <a:fillRect/>
          </a:stretch>
        </p:blipFill>
        <p:spPr>
          <a:xfrm>
            <a:off x="175731" y="1431889"/>
            <a:ext cx="10293280" cy="4250239"/>
          </a:xfrm>
          <a:prstGeom prst="rect">
            <a:avLst/>
          </a:prstGeom>
        </p:spPr>
      </p:pic>
      <p:sp>
        <p:nvSpPr>
          <p:cNvPr id="4" name="Rectangle 3"/>
          <p:cNvSpPr/>
          <p:nvPr/>
        </p:nvSpPr>
        <p:spPr bwMode="auto">
          <a:xfrm>
            <a:off x="7595779" y="1209703"/>
            <a:ext cx="4420491" cy="218518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243840" tIns="195072" rIns="243840" bIns="19507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265" fontAlgn="base">
              <a:lnSpc>
                <a:spcPct val="90000"/>
              </a:lnSpc>
              <a:spcBef>
                <a:spcPct val="0"/>
              </a:spcBef>
              <a:spcAft>
                <a:spcPct val="0"/>
              </a:spcAft>
            </a:pPr>
            <a:r>
              <a:rPr lang="en-US" sz="2667" dirty="0">
                <a:gradFill>
                  <a:gsLst>
                    <a:gs pos="0">
                      <a:srgbClr val="FFFFFF"/>
                    </a:gs>
                    <a:gs pos="100000">
                      <a:srgbClr val="FFFFFF"/>
                    </a:gs>
                  </a:gsLst>
                  <a:lin ang="5400000" scaled="0"/>
                </a:gradFill>
                <a:ea typeface="Segoe UI" pitchFamily="34" charset="0"/>
                <a:cs typeface="Segoe UI" pitchFamily="34" charset="0"/>
              </a:rPr>
              <a:t>Oops. Inverted a variable assignment. Cost of fixing: edit, commit, push, build, deploy.</a:t>
            </a:r>
          </a:p>
        </p:txBody>
      </p:sp>
    </p:spTree>
    <p:extLst>
      <p:ext uri="{BB962C8B-B14F-4D97-AF65-F5344CB8AC3E}">
        <p14:creationId xmlns:p14="http://schemas.microsoft.com/office/powerpoint/2010/main" val="14333947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the oops - Devices</a:t>
            </a:r>
          </a:p>
        </p:txBody>
      </p:sp>
      <p:pic>
        <p:nvPicPr>
          <p:cNvPr id="3" name="Picture 2"/>
          <p:cNvPicPr>
            <a:picLocks noChangeAspect="1"/>
          </p:cNvPicPr>
          <p:nvPr/>
        </p:nvPicPr>
        <p:blipFill rotWithShape="1">
          <a:blip r:embed="rId2"/>
          <a:srcRect b="11145"/>
          <a:stretch/>
        </p:blipFill>
        <p:spPr>
          <a:xfrm>
            <a:off x="99136" y="1008195"/>
            <a:ext cx="7782795" cy="4306755"/>
          </a:xfrm>
          <a:prstGeom prst="rect">
            <a:avLst/>
          </a:prstGeom>
        </p:spPr>
      </p:pic>
      <p:sp>
        <p:nvSpPr>
          <p:cNvPr id="4" name="Rectangle 3"/>
          <p:cNvSpPr/>
          <p:nvPr/>
        </p:nvSpPr>
        <p:spPr bwMode="auto">
          <a:xfrm>
            <a:off x="7909856" y="852971"/>
            <a:ext cx="4183009" cy="201561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243840" tIns="195072" rIns="243840" bIns="19507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26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Oops. Put the piezo electric buzzer on a general purpose I/O pin, not a pulse width modulation (PWM) pin.</a:t>
            </a:r>
          </a:p>
        </p:txBody>
      </p:sp>
      <p:sp>
        <p:nvSpPr>
          <p:cNvPr id="5" name="Rectangle 4"/>
          <p:cNvSpPr/>
          <p:nvPr/>
        </p:nvSpPr>
        <p:spPr bwMode="auto">
          <a:xfrm>
            <a:off x="7909855" y="2878870"/>
            <a:ext cx="4165901" cy="1772116"/>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243840" tIns="195072" rIns="243840" bIns="19507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26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Not enough processor cycles to handle software- based PWM: would destroy battery life.</a:t>
            </a:r>
          </a:p>
        </p:txBody>
      </p:sp>
      <p:sp>
        <p:nvSpPr>
          <p:cNvPr id="6" name="Rectangle 5"/>
          <p:cNvSpPr/>
          <p:nvPr/>
        </p:nvSpPr>
        <p:spPr bwMode="auto">
          <a:xfrm>
            <a:off x="7909855" y="4685122"/>
            <a:ext cx="4180155" cy="1319908"/>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243840" tIns="195072" rIns="243840" bIns="19507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4326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Cost to fix: $100k, including 6-week product ship delay.</a:t>
            </a:r>
          </a:p>
        </p:txBody>
      </p:sp>
    </p:spTree>
    <p:extLst>
      <p:ext uri="{BB962C8B-B14F-4D97-AF65-F5344CB8AC3E}">
        <p14:creationId xmlns:p14="http://schemas.microsoft.com/office/powerpoint/2010/main" val="1441209947"/>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c58f79d2-8dd2-43f0-9a03-e1b9f874d667"/>
    <ds:schemaRef ds:uri="http://www.w3.org/XML/1998/namespace"/>
    <ds:schemaRef ds:uri="http://purl.org/dc/dcmityp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1455</TotalTime>
  <Words>2773</Words>
  <Application>Microsoft Office PowerPoint</Application>
  <PresentationFormat>Widescreen</PresentationFormat>
  <Paragraphs>411</Paragraphs>
  <Slides>37</Slides>
  <Notes>13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PGothic</vt:lpstr>
      <vt:lpstr>Arial</vt:lpstr>
      <vt:lpstr>Calibri</vt:lpstr>
      <vt:lpstr>Consolas</vt:lpstr>
      <vt:lpstr>Courier New</vt:lpstr>
      <vt:lpstr>Segoe UI</vt:lpstr>
      <vt:lpstr>Segoe UI Light</vt:lpstr>
      <vt:lpstr>Segoe UI Semilight</vt:lpstr>
      <vt:lpstr>Times New Roman</vt:lpstr>
      <vt:lpstr>1_Windows Azure</vt:lpstr>
      <vt:lpstr>PowerPoint Presentation</vt:lpstr>
      <vt:lpstr>Agenda</vt:lpstr>
      <vt:lpstr>Why IoT?</vt:lpstr>
      <vt:lpstr>Microsoft’s Approach to IoT</vt:lpstr>
      <vt:lpstr>IoT 2010</vt:lpstr>
      <vt:lpstr>IoT 2015</vt:lpstr>
      <vt:lpstr>Design devices first</vt:lpstr>
      <vt:lpstr>Cost of the oops - Services</vt:lpstr>
      <vt:lpstr>Cost of the oops - Devices</vt:lpstr>
      <vt:lpstr>Needs of the device outweigh needs of the service</vt:lpstr>
      <vt:lpstr>JSON all the things</vt:lpstr>
      <vt:lpstr>Peer to peer sounds awesome!</vt:lpstr>
      <vt:lpstr>Remediation?</vt:lpstr>
      <vt:lpstr>Azure IoT Reference Architecture</vt:lpstr>
      <vt:lpstr>Canonical Event-Driven Scenario</vt:lpstr>
      <vt:lpstr>Canonical Event-Driven Scenario</vt:lpstr>
      <vt:lpstr>Canonical Event-Driven Scenario</vt:lpstr>
      <vt:lpstr>Deep Dive on Event Hub</vt:lpstr>
      <vt:lpstr>Hyper Scale.   A Million Clients.   Concurrent.</vt:lpstr>
      <vt:lpstr>Introducing Azure Event Hubs</vt:lpstr>
      <vt:lpstr>Partitions</vt:lpstr>
      <vt:lpstr>Throughput Units</vt:lpstr>
      <vt:lpstr>Publishers</vt:lpstr>
      <vt:lpstr>Consumer Groups</vt:lpstr>
      <vt:lpstr>Consumers</vt:lpstr>
      <vt:lpstr>PowerPoint Presentation</vt:lpstr>
      <vt:lpstr>Event Hub Pricing</vt:lpstr>
      <vt:lpstr>Azure Stream Analytics</vt:lpstr>
      <vt:lpstr>Azure Stream Analytics</vt:lpstr>
      <vt:lpstr>Tumbling Windows</vt:lpstr>
      <vt:lpstr>PowerPoint Presentation</vt:lpstr>
      <vt:lpstr>Azure IoT Reference Architecture</vt:lpstr>
      <vt:lpstr>Azure IoT Hub</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42</cp:revision>
  <dcterms:created xsi:type="dcterms:W3CDTF">2015-10-26T20:30:19Z</dcterms:created>
  <dcterms:modified xsi:type="dcterms:W3CDTF">2016-05-27T21:55:03Z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