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2" Type="http://schemas.openxmlformats.org/officeDocument/2006/relationships/hyperlink" Target="http://spectrum.ieee.org/images/apr05/images/venture.capital.two.jpg" TargetMode="Externa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http://spectrum.ieee.org/images/apr05/images/venture.capital.two.jpg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http://www.careerdigressions.com/wp-content/uploads/2014/08/startup.jpg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Two companies founded around the same time, in the same location, market, and similar series A funding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limited publicly available data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limited time (more time makes feasible)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cross val score is 58%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resolution for company outcomes is outpaque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what defines a company’s success is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limited publicly available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limited time (more time makes feasible)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cross val score is 58%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resolution for company outcomes is outpaque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defines a company’s success is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jpg"/><Relationship Id="rId3" Type="http://schemas.openxmlformats.org/officeDocument/2006/relationships/image" Target="../media/image02.png"/><Relationship Id="rId5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4.jpg"/><Relationship Id="rId6" Type="http://schemas.openxmlformats.org/officeDocument/2006/relationships/image" Target="../media/image01.png"/><Relationship Id="rId5" Type="http://schemas.openxmlformats.org/officeDocument/2006/relationships/image" Target="../media/image06.png"/><Relationship Id="rId7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4.jpg"/><Relationship Id="rId6" Type="http://schemas.openxmlformats.org/officeDocument/2006/relationships/image" Target="../media/image01.png"/><Relationship Id="rId5" Type="http://schemas.openxmlformats.org/officeDocument/2006/relationships/image" Target="../media/image06.png"/><Relationship Id="rId7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image" Target="../media/image07.png"/><Relationship Id="rId11" Type="http://schemas.openxmlformats.org/officeDocument/2006/relationships/image" Target="../media/image14.jpg"/><Relationship Id="rId3" Type="http://schemas.openxmlformats.org/officeDocument/2006/relationships/image" Target="../media/image10.png"/><Relationship Id="rId9" Type="http://schemas.openxmlformats.org/officeDocument/2006/relationships/image" Target="../media/image12.jpg"/><Relationship Id="rId6" Type="http://schemas.openxmlformats.org/officeDocument/2006/relationships/image" Target="../media/image13.jpg"/><Relationship Id="rId5" Type="http://schemas.openxmlformats.org/officeDocument/2006/relationships/image" Target="../media/image01.png"/><Relationship Id="rId8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000"/>
              <a:t>Crunching</a:t>
            </a:r>
          </a:p>
          <a:p>
            <a:pPr>
              <a:spcBef>
                <a:spcPts val="0"/>
              </a:spcBef>
              <a:buNone/>
            </a:pPr>
            <a:r>
              <a:rPr b="0" lang="en" sz="6000">
                <a:solidFill>
                  <a:srgbClr val="000000"/>
                </a:solidFill>
              </a:rPr>
              <a:t>Crunch</a:t>
            </a:r>
            <a:r>
              <a:rPr b="0" lang="en" sz="6000">
                <a:solidFill>
                  <a:srgbClr val="134F5C"/>
                </a:solidFill>
              </a:rPr>
              <a:t>Base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 sz="2400"/>
              <a:t>Researching the startup industry</a:t>
            </a:r>
          </a:p>
          <a:p>
            <a:pPr rtl="0">
              <a:spcBef>
                <a:spcPts val="0"/>
              </a:spcBef>
              <a:buNone/>
            </a:pPr>
            <a:r>
              <a:rPr i="1" lang="en" sz="2400"/>
              <a:t>Daniel Shin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9198" y="339812"/>
            <a:ext cx="9982401" cy="44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Risky business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48725" y="1200150"/>
            <a:ext cx="4461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600"/>
              <a:t>Investors/VCs</a:t>
            </a: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i="1" sz="2000"/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i="1" sz="2000"/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i="1" sz="2000"/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i="1" sz="2000"/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i="1" sz="2000"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 algn="ctr">
              <a:spcBef>
                <a:spcPts val="0"/>
              </a:spcBef>
              <a:buNone/>
            </a:pPr>
            <a:r>
              <a:rPr i="1" lang="en" sz="2000"/>
              <a:t>“is this a good company to invest in?”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48" name="Shape 48"/>
          <p:cNvSpPr txBox="1"/>
          <p:nvPr/>
        </p:nvSpPr>
        <p:spPr>
          <a:xfrm>
            <a:off x="4863175" y="1200150"/>
            <a:ext cx="4031399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2600">
                <a:solidFill>
                  <a:schemeClr val="dk1"/>
                </a:solidFill>
              </a:rPr>
              <a:t>Startups/founders </a:t>
            </a:r>
          </a:p>
          <a:p>
            <a:pPr indent="0" marL="457200" rtl="0" algn="ctr">
              <a:spcBef>
                <a:spcPts val="480"/>
              </a:spcBef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marL="457200" rtl="0" algn="ctr">
              <a:spcBef>
                <a:spcPts val="480"/>
              </a:spcBef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marL="457200" rtl="0" algn="ctr">
              <a:spcBef>
                <a:spcPts val="480"/>
              </a:spcBef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marL="457200" rtl="0" algn="ctr">
              <a:spcBef>
                <a:spcPts val="480"/>
              </a:spcBef>
              <a:buNone/>
            </a:pPr>
            <a:r>
              <a:t/>
            </a:r>
            <a:endParaRPr i="1" sz="700">
              <a:solidFill>
                <a:schemeClr val="dk1"/>
              </a:solidFill>
            </a:endParaRPr>
          </a:p>
          <a:p>
            <a:pPr indent="0" marL="457200" rtl="0" algn="ctr">
              <a:spcBef>
                <a:spcPts val="480"/>
              </a:spcBef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marL="0" rtl="0" algn="l">
              <a:spcBef>
                <a:spcPts val="480"/>
              </a:spcBef>
              <a:buNone/>
            </a:pPr>
            <a:r>
              <a:t/>
            </a:r>
            <a:endParaRPr i="1" sz="700">
              <a:solidFill>
                <a:schemeClr val="dk1"/>
              </a:solidFill>
            </a:endParaRPr>
          </a:p>
          <a:p>
            <a:pPr lvl="0" rtl="0" algn="ctr">
              <a:spcBef>
                <a:spcPts val="480"/>
              </a:spcBef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lvl="0" rtl="0" algn="ctr">
              <a:spcBef>
                <a:spcPts val="480"/>
              </a:spcBef>
              <a:buNone/>
            </a:pPr>
            <a:r>
              <a:rPr i="1" lang="en" sz="2000">
                <a:solidFill>
                  <a:schemeClr val="dk1"/>
                </a:solidFill>
              </a:rPr>
              <a:t>“what is my chance of success?”</a:t>
            </a:r>
          </a:p>
          <a:p>
            <a:pPr indent="0" marL="0" rtl="0" algn="ctr">
              <a:spcBef>
                <a:spcPts val="480"/>
              </a:spcBef>
              <a:buNone/>
            </a:pPr>
            <a:r>
              <a:rPr i="1" lang="en" sz="2000">
                <a:solidFill>
                  <a:schemeClr val="dk1"/>
                </a:solidFill>
              </a:rPr>
              <a:t>“who is my competition?”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00" y="2143325"/>
            <a:ext cx="2700675" cy="16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498" y="2067124"/>
            <a:ext cx="3160314" cy="16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tale of two startups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795100" y="1763150"/>
            <a:ext cx="4028100" cy="2714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Founded 2006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Market: Personal finance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Mountain View, CA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$4.7 million </a:t>
            </a:r>
            <a:r>
              <a:rPr b="1" lang="en" sz="1800"/>
              <a:t>Series A</a:t>
            </a:r>
          </a:p>
        </p:txBody>
      </p:sp>
      <p:sp>
        <p:nvSpPr>
          <p:cNvPr id="57" name="Shape 57"/>
          <p:cNvSpPr/>
          <p:nvPr/>
        </p:nvSpPr>
        <p:spPr>
          <a:xfrm>
            <a:off x="4795175" y="1775550"/>
            <a:ext cx="4028100" cy="644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4A86E8"/>
                </a:solidFill>
              </a:rPr>
              <a:t>Company B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9300" y="1763150"/>
            <a:ext cx="4028100" cy="2714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Founded 2005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Market: Personal finance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San Francisco, CA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$4 million </a:t>
            </a:r>
            <a:r>
              <a:rPr b="1" lang="en" sz="1800"/>
              <a:t>Series A</a:t>
            </a:r>
          </a:p>
        </p:txBody>
      </p:sp>
      <p:sp>
        <p:nvSpPr>
          <p:cNvPr id="59" name="Shape 59"/>
          <p:cNvSpPr/>
          <p:nvPr/>
        </p:nvSpPr>
        <p:spPr>
          <a:xfrm>
            <a:off x="299375" y="1775550"/>
            <a:ext cx="4028100" cy="644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accent1"/>
                </a:solidFill>
              </a:rPr>
              <a:t>Company 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outcome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751675" y="1703150"/>
            <a:ext cx="2193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1600">
                <a:solidFill>
                  <a:srgbClr val="1155CC"/>
                </a:solidFill>
              </a:rPr>
              <a:t>Company  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/>
              <a:t>acquired by Intuit for $170 million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/>
              <a:t>in 2009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346200" y="3842000"/>
            <a:ext cx="25814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600">
                <a:solidFill>
                  <a:schemeClr val="accent1"/>
                </a:solidFill>
              </a:rPr>
              <a:t>Company A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600"/>
              <a:t>closed down in 2010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75" y="1520074"/>
            <a:ext cx="5019024" cy="3450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>
            <a:endCxn id="65" idx="1"/>
          </p:cNvCxnSpPr>
          <p:nvPr/>
        </p:nvCxnSpPr>
        <p:spPr>
          <a:xfrm>
            <a:off x="5238175" y="1777250"/>
            <a:ext cx="1513500" cy="3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 flipH="1" rot="10800000">
            <a:off x="5420700" y="4077675"/>
            <a:ext cx="1372199" cy="5069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outcome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75" y="1520074"/>
            <a:ext cx="5019024" cy="345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3325" y="1320750"/>
            <a:ext cx="2621974" cy="17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0050" y="3704850"/>
            <a:ext cx="711050" cy="71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Shape 78"/>
          <p:cNvCxnSpPr>
            <a:endCxn id="79" idx="1"/>
          </p:cNvCxnSpPr>
          <p:nvPr/>
        </p:nvCxnSpPr>
        <p:spPr>
          <a:xfrm>
            <a:off x="5238275" y="1777350"/>
            <a:ext cx="1513500" cy="3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/>
          <p:nvPr/>
        </p:nvCxnSpPr>
        <p:spPr>
          <a:xfrm flipH="1" rot="10800000">
            <a:off x="5420700" y="4077675"/>
            <a:ext cx="1372199" cy="5069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Predicting success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75" y="3535051"/>
            <a:ext cx="1334124" cy="3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731" y="3426357"/>
            <a:ext cx="1347642" cy="40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92" y="2090212"/>
            <a:ext cx="1548474" cy="144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1507" y="1981500"/>
            <a:ext cx="1640528" cy="14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3467462" y="3712025"/>
            <a:ext cx="1548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&gt;57,000 companies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5649" y="2242597"/>
            <a:ext cx="2508394" cy="121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2463075" y="2793750"/>
            <a:ext cx="418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>
            <a:off x="5578050" y="2793750"/>
            <a:ext cx="418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6495950" y="3483325"/>
            <a:ext cx="2467800" cy="27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Random Forest Classifier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Predicting success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75" y="3535051"/>
            <a:ext cx="1334124" cy="3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731" y="3426357"/>
            <a:ext cx="1347642" cy="40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92" y="2090212"/>
            <a:ext cx="1548474" cy="144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1507" y="1981500"/>
            <a:ext cx="1640528" cy="14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467462" y="3712025"/>
            <a:ext cx="15486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&gt;57,000 companies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5649" y="2242597"/>
            <a:ext cx="2508394" cy="121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>
            <a:off x="2463075" y="2793750"/>
            <a:ext cx="418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>
            <a:off x="5578050" y="2793750"/>
            <a:ext cx="418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6495950" y="3483325"/>
            <a:ext cx="2467800" cy="27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Random Forest Classifier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463075" y="63800"/>
            <a:ext cx="1978199" cy="15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Startup Similarity Search (S</a:t>
            </a:r>
            <a:r>
              <a:rPr baseline="30000" lang="en"/>
              <a:t>3</a:t>
            </a:r>
            <a:r>
              <a:rPr lang="en"/>
              <a:t>)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44" y="1683550"/>
            <a:ext cx="1174574" cy="5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814" y="2139062"/>
            <a:ext cx="918899" cy="275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9097" y="1425950"/>
            <a:ext cx="828354" cy="7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230950" y="1640625"/>
            <a:ext cx="1655099" cy="182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/>
              <a:t>company information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b="1" lang="en"/>
              <a:t>57,000 x 244,000</a:t>
            </a:r>
          </a:p>
          <a:p>
            <a:pPr rtl="0" algn="ctr">
              <a:spcBef>
                <a:spcPts val="0"/>
              </a:spcBef>
              <a:buNone/>
            </a:pPr>
            <a:r>
              <a:rPr b="1" lang="en"/>
              <a:t>sparse matrix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rtl="0" algn="ctr">
              <a:spcBef>
                <a:spcPts val="0"/>
              </a:spcBef>
              <a:buNone/>
            </a:pPr>
            <a:r>
              <a:rPr b="1" lang="en"/>
              <a:t>Reduced</a:t>
            </a:r>
          </a:p>
          <a:p>
            <a:pPr rtl="0" algn="ctr">
              <a:spcBef>
                <a:spcPts val="0"/>
              </a:spcBef>
              <a:buNone/>
            </a:pPr>
            <a:r>
              <a:rPr b="1" lang="en"/>
              <a:t>57,000 x 500</a:t>
            </a:r>
          </a:p>
          <a:p>
            <a:pPr rtl="0" algn="ctr">
              <a:spcBef>
                <a:spcPts val="0"/>
              </a:spcBef>
              <a:buNone/>
            </a:pPr>
            <a:r>
              <a:rPr b="1" lang="en"/>
              <a:t>matrix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628975" y="4313275"/>
            <a:ext cx="1762200" cy="5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/>
              <a:t>Nearest</a:t>
            </a:r>
          </a:p>
          <a:p>
            <a:pPr rtl="0" algn="ctr">
              <a:spcBef>
                <a:spcPts val="0"/>
              </a:spcBef>
              <a:buNone/>
            </a:pPr>
            <a:r>
              <a:rPr b="1" lang="en"/>
              <a:t>Neighbors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8517725" y="1559725"/>
            <a:ext cx="907199" cy="17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930800" y="2211950"/>
            <a:ext cx="148800" cy="72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3675475" y="2258875"/>
            <a:ext cx="1655099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200"/>
              <a:t>TF-IDF </a:t>
            </a:r>
          </a:p>
          <a:p>
            <a:pPr algn="ctr">
              <a:spcBef>
                <a:spcPts val="0"/>
              </a:spcBef>
              <a:buNone/>
            </a:pPr>
            <a:r>
              <a:rPr lang="en" sz="1200"/>
              <a:t>vectorizer</a:t>
            </a:r>
          </a:p>
        </p:txBody>
      </p:sp>
      <p:sp>
        <p:nvSpPr>
          <p:cNvPr id="123" name="Shape 123"/>
          <p:cNvSpPr/>
          <p:nvPr/>
        </p:nvSpPr>
        <p:spPr>
          <a:xfrm rot="-5400000">
            <a:off x="1620312" y="1722212"/>
            <a:ext cx="148800" cy="46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3144312" y="1722212"/>
            <a:ext cx="148800" cy="46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930800" y="3507350"/>
            <a:ext cx="148800" cy="72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675475" y="3542600"/>
            <a:ext cx="1655099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200"/>
              <a:t>Truncated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SVD</a:t>
            </a:r>
          </a:p>
        </p:txBody>
      </p:sp>
      <p:sp>
        <p:nvSpPr>
          <p:cNvPr id="127" name="Shape 127"/>
          <p:cNvSpPr/>
          <p:nvPr/>
        </p:nvSpPr>
        <p:spPr>
          <a:xfrm rot="-5400000">
            <a:off x="5201445" y="3969325"/>
            <a:ext cx="148800" cy="12308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571" y="2612102"/>
            <a:ext cx="465599" cy="2152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617387" y="1325250"/>
            <a:ext cx="3424499" cy="2492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0367" y="1994750"/>
            <a:ext cx="980013" cy="4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0250" y="1564432"/>
            <a:ext cx="576500" cy="5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10950" y="1804425"/>
            <a:ext cx="576499" cy="57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05925" y="3006456"/>
            <a:ext cx="576500" cy="33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62575" y="3298475"/>
            <a:ext cx="334125" cy="3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76850" y="3121975"/>
            <a:ext cx="420000" cy="4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 flipH="1" rot="10800000">
            <a:off x="7388775" y="2212562"/>
            <a:ext cx="13199" cy="32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7323037" y="2913037"/>
            <a:ext cx="77400" cy="3137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 rot="10800000">
            <a:off x="7686750" y="2827299"/>
            <a:ext cx="521699" cy="24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>
            <a:endCxn id="132" idx="1"/>
          </p:cNvCxnSpPr>
          <p:nvPr/>
        </p:nvCxnSpPr>
        <p:spPr>
          <a:xfrm flipH="1" rot="10800000">
            <a:off x="7623349" y="2092674"/>
            <a:ext cx="687600" cy="53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>
            <a:endCxn id="133" idx="3"/>
          </p:cNvCxnSpPr>
          <p:nvPr/>
        </p:nvCxnSpPr>
        <p:spPr>
          <a:xfrm flipH="1">
            <a:off x="6382425" y="2794910"/>
            <a:ext cx="716100" cy="37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/>
          <p:nvPr/>
        </p:nvCxnSpPr>
        <p:spPr>
          <a:xfrm rot="10800000">
            <a:off x="6605050" y="2304825"/>
            <a:ext cx="545999" cy="306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 txBox="1"/>
          <p:nvPr/>
        </p:nvSpPr>
        <p:spPr>
          <a:xfrm>
            <a:off x="83775" y="3470025"/>
            <a:ext cx="2860499" cy="183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Recommendation engine: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tool for finding similar companies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NLP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Applies nearest neighbors algorithm to company description/market data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185025" y="4182651"/>
            <a:ext cx="828350" cy="80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