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1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2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1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4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92E6CB-D527-4272-B270-4AE7FF71D4C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AD06-3769-4726-BE82-6D41A823E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2635A-72D2-4CC5-9DC4-83B2F9F94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Blackjack-Playing RL Agent</a:t>
            </a:r>
          </a:p>
          <a:p>
            <a:r>
              <a:rPr lang="en-US" dirty="0"/>
              <a:t>via Custom-Built TD(</a:t>
            </a:r>
            <a:r>
              <a:rPr lang="el-GR" dirty="0"/>
              <a:t>λ</a:t>
            </a:r>
            <a:r>
              <a:rPr lang="en-US" dirty="0"/>
              <a:t>) Search with Experience Replay</a:t>
            </a:r>
          </a:p>
        </p:txBody>
      </p:sp>
    </p:spTree>
    <p:extLst>
      <p:ext uri="{BB962C8B-B14F-4D97-AF65-F5344CB8AC3E}">
        <p14:creationId xmlns:p14="http://schemas.microsoft.com/office/powerpoint/2010/main" val="337512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424F-BD37-4DF1-A356-DC0DDD16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F979-B6F7-4D0B-B4A4-197E74C7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</a:t>
            </a:r>
            <a:r>
              <a:rPr lang="en-US" dirty="0" err="1"/>
              <a:t>OpenAI</a:t>
            </a:r>
            <a:r>
              <a:rPr lang="en-US" dirty="0"/>
              <a:t> Gym Environment from Scratch</a:t>
            </a:r>
          </a:p>
          <a:p>
            <a:pPr lvl="1"/>
            <a:r>
              <a:rPr lang="en-US" dirty="0"/>
              <a:t>Develop a representation of a game</a:t>
            </a:r>
          </a:p>
          <a:p>
            <a:r>
              <a:rPr lang="en-US" dirty="0"/>
              <a:t>Create an Actor-Critic model via Stable Baselines</a:t>
            </a:r>
          </a:p>
          <a:p>
            <a:r>
              <a:rPr lang="en-US" dirty="0"/>
              <a:t>Implement a Reinforcement Learning algorithm from scratch</a:t>
            </a:r>
          </a:p>
          <a:p>
            <a:r>
              <a:rPr lang="en-US" dirty="0"/>
              <a:t>Use the tools of the trade</a:t>
            </a:r>
          </a:p>
          <a:p>
            <a:pPr lvl="1"/>
            <a:r>
              <a:rPr lang="en-US" dirty="0"/>
              <a:t>Virtual environment</a:t>
            </a:r>
          </a:p>
          <a:p>
            <a:pPr lvl="1"/>
            <a:r>
              <a:rPr lang="en-US" dirty="0"/>
              <a:t>GitHub, Git Bash</a:t>
            </a:r>
          </a:p>
          <a:p>
            <a:pPr lvl="1"/>
            <a:r>
              <a:rPr lang="en-US" dirty="0"/>
              <a:t>Deliver replicable code</a:t>
            </a:r>
          </a:p>
        </p:txBody>
      </p:sp>
    </p:spTree>
    <p:extLst>
      <p:ext uri="{BB962C8B-B14F-4D97-AF65-F5344CB8AC3E}">
        <p14:creationId xmlns:p14="http://schemas.microsoft.com/office/powerpoint/2010/main" val="91038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77E-64ED-44C3-8E93-72F969FA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Attempt:</a:t>
            </a:r>
            <a:br>
              <a:rPr lang="en-US" dirty="0"/>
            </a:br>
            <a:r>
              <a:rPr lang="en-US" dirty="0"/>
              <a:t>FreeCell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641D-37F3-4E30-A9A9-572F0514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Unique Problem</a:t>
            </a:r>
            <a:r>
              <a:rPr lang="en-US" dirty="0"/>
              <a:t> — not a video game</a:t>
            </a:r>
          </a:p>
          <a:p>
            <a:r>
              <a:rPr lang="en-US" b="1" dirty="0"/>
              <a:t>Solitaire </a:t>
            </a:r>
            <a:r>
              <a:rPr lang="en-US" dirty="0"/>
              <a:t>— no need to interact with other agents</a:t>
            </a:r>
          </a:p>
          <a:p>
            <a:r>
              <a:rPr lang="en-US" b="1" dirty="0"/>
              <a:t>Perfect Information </a:t>
            </a:r>
            <a:r>
              <a:rPr lang="en-US" dirty="0"/>
              <a:t>— easy to pass board state to AI</a:t>
            </a:r>
          </a:p>
          <a:p>
            <a:r>
              <a:rPr lang="en-US" b="1" dirty="0"/>
              <a:t>Prohibitively Large</a:t>
            </a:r>
          </a:p>
          <a:p>
            <a:pPr lvl="1"/>
            <a:r>
              <a:rPr lang="en-US" dirty="0"/>
              <a:t>8.1 * 10</a:t>
            </a:r>
            <a:r>
              <a:rPr lang="en-US" baseline="30000" dirty="0"/>
              <a:t>67 </a:t>
            </a:r>
            <a:r>
              <a:rPr lang="en-US" dirty="0"/>
              <a:t>starting states</a:t>
            </a:r>
          </a:p>
          <a:p>
            <a:pPr lvl="1"/>
            <a:r>
              <a:rPr lang="en-US" dirty="0"/>
              <a:t>7.4 * 10</a:t>
            </a:r>
            <a:r>
              <a:rPr lang="en-US" baseline="30000" dirty="0"/>
              <a:t>110</a:t>
            </a:r>
            <a:r>
              <a:rPr lang="en-US" dirty="0"/>
              <a:t> possible states</a:t>
            </a:r>
          </a:p>
          <a:p>
            <a:pPr lvl="1"/>
            <a:r>
              <a:rPr lang="en-US" dirty="0"/>
              <a:t>104 actions in action space, actions become legal and illegal</a:t>
            </a:r>
          </a:p>
        </p:txBody>
      </p:sp>
    </p:spTree>
    <p:extLst>
      <p:ext uri="{BB962C8B-B14F-4D97-AF65-F5344CB8AC3E}">
        <p14:creationId xmlns:p14="http://schemas.microsoft.com/office/powerpoint/2010/main" val="131086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FC1C-11ED-4C44-A4D2-F5D75C29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Creating the</a:t>
            </a:r>
            <a:br>
              <a:rPr lang="en-US" dirty="0"/>
            </a:br>
            <a:r>
              <a:rPr lang="en-US" dirty="0"/>
              <a:t>FreeCell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5708-8890-4F06-8D9C-A2DFC3B3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Gym Environment object template</a:t>
            </a:r>
          </a:p>
          <a:p>
            <a:pPr lvl="1"/>
            <a:r>
              <a:rPr lang="en-US" dirty="0"/>
              <a:t>Environment inherits Board object</a:t>
            </a:r>
          </a:p>
          <a:p>
            <a:r>
              <a:rPr lang="en-US" dirty="0"/>
              <a:t>Represent the game itself as an object</a:t>
            </a:r>
          </a:p>
          <a:p>
            <a:pPr lvl="1"/>
            <a:r>
              <a:rPr lang="en-US" dirty="0"/>
              <a:t>Method to create a random board state</a:t>
            </a:r>
          </a:p>
          <a:p>
            <a:pPr lvl="1"/>
            <a:r>
              <a:rPr lang="en-US" dirty="0"/>
              <a:t>Method to determine a given action is legal/illegal</a:t>
            </a:r>
          </a:p>
          <a:p>
            <a:pPr lvl="1"/>
            <a:r>
              <a:rPr lang="en-US" dirty="0"/>
              <a:t>Method to take a given legal action, including all </a:t>
            </a:r>
            <a:r>
              <a:rPr lang="en-US" dirty="0" err="1"/>
              <a:t>autoplays</a:t>
            </a:r>
            <a:endParaRPr lang="en-US" dirty="0"/>
          </a:p>
          <a:p>
            <a:pPr lvl="1"/>
            <a:r>
              <a:rPr lang="en-US" dirty="0"/>
              <a:t>Method to determine reward for a given legal action</a:t>
            </a:r>
          </a:p>
        </p:txBody>
      </p:sp>
    </p:spTree>
    <p:extLst>
      <p:ext uri="{BB962C8B-B14F-4D97-AF65-F5344CB8AC3E}">
        <p14:creationId xmlns:p14="http://schemas.microsoft.com/office/powerpoint/2010/main" val="183370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5694-91D8-4B25-83BD-73204BAD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Approach: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5AE4-9543-4205-9596-B3E6240C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foothold on the problem</a:t>
            </a:r>
          </a:p>
          <a:p>
            <a:r>
              <a:rPr lang="en-US" i="1" dirty="0"/>
              <a:t>n</a:t>
            </a:r>
            <a:r>
              <a:rPr lang="en-US" dirty="0"/>
              <a:t>-Step Dynamic Programming (search all actions up to </a:t>
            </a:r>
            <a:r>
              <a:rPr lang="en-US" i="1" dirty="0"/>
              <a:t>n</a:t>
            </a:r>
            <a:r>
              <a:rPr lang="en-US" dirty="0"/>
              <a:t> steps into the future and determine highest overall reward)</a:t>
            </a:r>
          </a:p>
          <a:p>
            <a:pPr lvl="1"/>
            <a:r>
              <a:rPr lang="en-US" dirty="0"/>
              <a:t>Suitable for n ≤ 5</a:t>
            </a:r>
          </a:p>
          <a:p>
            <a:pPr lvl="1"/>
            <a:r>
              <a:rPr lang="en-US" dirty="0"/>
              <a:t>But as </a:t>
            </a:r>
            <a:r>
              <a:rPr lang="en-US" i="1" dirty="0"/>
              <a:t>n</a:t>
            </a:r>
            <a:r>
              <a:rPr lang="en-US" dirty="0"/>
              <a:t> increases, runtime grows exponentially</a:t>
            </a:r>
          </a:p>
          <a:p>
            <a:r>
              <a:rPr lang="en-US" dirty="0"/>
              <a:t>Policy: greedy under DP Search</a:t>
            </a:r>
          </a:p>
          <a:p>
            <a:r>
              <a:rPr lang="en-US" dirty="0"/>
              <a:t>Best success rate: 5-Step DP Search won 6% of games</a:t>
            </a:r>
          </a:p>
        </p:txBody>
      </p:sp>
    </p:spTree>
    <p:extLst>
      <p:ext uri="{BB962C8B-B14F-4D97-AF65-F5344CB8AC3E}">
        <p14:creationId xmlns:p14="http://schemas.microsoft.com/office/powerpoint/2010/main" val="417803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A0E9-B947-42C3-ADE0-08879DA7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0412-1D39-4F49-BC71-6C86AAD7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milestone: compatibility with PPO2 and Stable Baselines</a:t>
            </a:r>
          </a:p>
          <a:p>
            <a:r>
              <a:rPr lang="en-US" dirty="0"/>
              <a:t>After: Implementation of Custom Algorithm: TD(</a:t>
            </a:r>
            <a:r>
              <a:rPr lang="el-GR" dirty="0"/>
              <a:t>λ</a:t>
            </a:r>
            <a:r>
              <a:rPr lang="en-US" dirty="0"/>
              <a:t>) Search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neural network in-object</a:t>
            </a:r>
          </a:p>
          <a:p>
            <a:pPr lvl="1"/>
            <a:r>
              <a:rPr lang="en-US" dirty="0"/>
              <a:t>Methods to implement every step of algorithm</a:t>
            </a:r>
          </a:p>
          <a:p>
            <a:pPr lvl="1"/>
            <a:r>
              <a:rPr lang="en-US" dirty="0"/>
              <a:t>Methods to wrangle data for compatibility with Board() object and </a:t>
            </a:r>
            <a:r>
              <a:rPr lang="en-US" dirty="0" err="1"/>
              <a:t>Keras</a:t>
            </a:r>
            <a:r>
              <a:rPr lang="en-US" dirty="0"/>
              <a:t> network</a:t>
            </a:r>
          </a:p>
          <a:p>
            <a:pPr lvl="1"/>
            <a:r>
              <a:rPr lang="en-US" dirty="0"/>
              <a:t>Methods to execute search and make optimal moves on board</a:t>
            </a:r>
          </a:p>
        </p:txBody>
      </p:sp>
    </p:spTree>
    <p:extLst>
      <p:ext uri="{BB962C8B-B14F-4D97-AF65-F5344CB8AC3E}">
        <p14:creationId xmlns:p14="http://schemas.microsoft.com/office/powerpoint/2010/main" val="149294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BC14-D73F-4820-87A1-F04A9141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Attempt:</a:t>
            </a:r>
            <a:br>
              <a:rPr lang="en-US" dirty="0"/>
            </a:br>
            <a:r>
              <a:rPr lang="en-US" dirty="0"/>
              <a:t>Blackjack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BB58-FCEF-44B4-9CAE-C2322DB4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FreeCell became prohibitively large, even with state space reduction</a:t>
            </a:r>
          </a:p>
          <a:p>
            <a:pPr lvl="1"/>
            <a:r>
              <a:rPr lang="en-US" dirty="0"/>
              <a:t>Overfitting to specific boards</a:t>
            </a:r>
          </a:p>
          <a:p>
            <a:pPr lvl="1"/>
            <a:r>
              <a:rPr lang="en-US" dirty="0"/>
              <a:t>Lack of computational power</a:t>
            </a:r>
          </a:p>
          <a:p>
            <a:r>
              <a:rPr lang="en-US" dirty="0"/>
              <a:t>Second try: Blackjack environment</a:t>
            </a:r>
          </a:p>
          <a:p>
            <a:pPr lvl="1"/>
            <a:r>
              <a:rPr lang="en-US" dirty="0"/>
              <a:t>Much smaller state space</a:t>
            </a:r>
          </a:p>
          <a:p>
            <a:pPr lvl="1"/>
            <a:r>
              <a:rPr lang="en-US" dirty="0"/>
              <a:t>Much smaller action space</a:t>
            </a:r>
          </a:p>
          <a:p>
            <a:pPr lvl="1"/>
            <a:r>
              <a:rPr lang="en-US" dirty="0"/>
              <a:t>Compatible with previous work</a:t>
            </a:r>
          </a:p>
        </p:txBody>
      </p:sp>
    </p:spTree>
    <p:extLst>
      <p:ext uri="{BB962C8B-B14F-4D97-AF65-F5344CB8AC3E}">
        <p14:creationId xmlns:p14="http://schemas.microsoft.com/office/powerpoint/2010/main" val="135219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7E90-111A-4DDF-8CF3-756316BA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8C93-9F76-41DA-B822-0FC4EAA8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repository</a:t>
            </a:r>
          </a:p>
          <a:p>
            <a:pPr lvl="1"/>
            <a:r>
              <a:rPr lang="en-US" dirty="0"/>
              <a:t>First RL project recorded for my later review</a:t>
            </a:r>
          </a:p>
          <a:p>
            <a:pPr lvl="1"/>
            <a:r>
              <a:rPr lang="en-US" dirty="0"/>
              <a:t>Open-source implementation of a RL algorithm</a:t>
            </a:r>
          </a:p>
          <a:p>
            <a:pPr lvl="1"/>
            <a:r>
              <a:rPr lang="en-US" dirty="0"/>
              <a:t>Demonstration of my abilities</a:t>
            </a:r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Know the size of the task before beginning</a:t>
            </a:r>
          </a:p>
          <a:p>
            <a:pPr lvl="1"/>
            <a:r>
              <a:rPr lang="en-US" dirty="0"/>
              <a:t>Keep code as agnostic as possible for future repurposing</a:t>
            </a:r>
          </a:p>
        </p:txBody>
      </p:sp>
    </p:spTree>
    <p:extLst>
      <p:ext uri="{BB962C8B-B14F-4D97-AF65-F5344CB8AC3E}">
        <p14:creationId xmlns:p14="http://schemas.microsoft.com/office/powerpoint/2010/main" val="55907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C582-2ED8-4224-89C7-3C223659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DAEC-E254-4411-A561-253509D0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more RL algorithms for Blackjack</a:t>
            </a:r>
          </a:p>
          <a:p>
            <a:pPr lvl="1"/>
            <a:r>
              <a:rPr lang="en-US" dirty="0"/>
              <a:t>Monte Carlo Search might be easier for this game</a:t>
            </a:r>
          </a:p>
          <a:p>
            <a:pPr lvl="1"/>
            <a:r>
              <a:rPr lang="en-US" dirty="0"/>
              <a:t>Possibly a simple actor-critic model</a:t>
            </a:r>
          </a:p>
          <a:p>
            <a:r>
              <a:rPr lang="en-US" dirty="0"/>
              <a:t>Implement a meatier version of Blackjack</a:t>
            </a:r>
          </a:p>
          <a:p>
            <a:pPr lvl="1"/>
            <a:r>
              <a:rPr lang="en-US" dirty="0"/>
              <a:t>Longer games with card counting</a:t>
            </a:r>
          </a:p>
          <a:p>
            <a:pPr lvl="1"/>
            <a:r>
              <a:rPr lang="en-US" dirty="0"/>
              <a:t>Money system to see if RL agent can beat house</a:t>
            </a:r>
          </a:p>
          <a:p>
            <a:r>
              <a:rPr lang="en-US" dirty="0"/>
              <a:t>Continue pursuing FreeCell</a:t>
            </a:r>
          </a:p>
          <a:p>
            <a:pPr lvl="1"/>
            <a:r>
              <a:rPr lang="en-US" dirty="0"/>
              <a:t>Think of more ways to further reduce state space, action space</a:t>
            </a:r>
          </a:p>
          <a:p>
            <a:pPr lvl="1"/>
            <a:r>
              <a:rPr lang="en-US" dirty="0"/>
              <a:t>Solve a single FreeCell board</a:t>
            </a:r>
          </a:p>
          <a:p>
            <a:pPr lvl="1"/>
            <a:r>
              <a:rPr lang="en-US" dirty="0"/>
              <a:t>Brainstorm problem of overfitting to specific games</a:t>
            </a:r>
          </a:p>
        </p:txBody>
      </p:sp>
    </p:spTree>
    <p:extLst>
      <p:ext uri="{BB962C8B-B14F-4D97-AF65-F5344CB8AC3E}">
        <p14:creationId xmlns:p14="http://schemas.microsoft.com/office/powerpoint/2010/main" val="40365616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80</TotalTime>
  <Words>433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Capstone Project 2</vt:lpstr>
      <vt:lpstr>Objectives</vt:lpstr>
      <vt:lpstr>First Attempt: FreeCell</vt:lpstr>
      <vt:lpstr>Creating the FreeCell Environment</vt:lpstr>
      <vt:lpstr>First Approach: Dynamic Programming</vt:lpstr>
      <vt:lpstr>RL Models</vt:lpstr>
      <vt:lpstr>Final Attempt: Blackjack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</dc:title>
  <dc:creator>David Shirley</dc:creator>
  <cp:lastModifiedBy>David Shirley</cp:lastModifiedBy>
  <cp:revision>14</cp:revision>
  <dcterms:created xsi:type="dcterms:W3CDTF">2019-03-10T05:24:10Z</dcterms:created>
  <dcterms:modified xsi:type="dcterms:W3CDTF">2019-07-05T08:44:18Z</dcterms:modified>
</cp:coreProperties>
</file>