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3" r:id="rId4"/>
    <p:sldId id="262" r:id="rId5"/>
    <p:sldId id="260" r:id="rId6"/>
    <p:sldId id="264" r:id="rId7"/>
    <p:sldId id="256" r:id="rId8"/>
    <p:sldId id="259"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102548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322218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28984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163985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406613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C493FA-C699-41EB-8AC3-3518242D2E74}"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94006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C493FA-C699-41EB-8AC3-3518242D2E74}" type="datetimeFigureOut">
              <a:rPr lang="en-US" smtClean="0"/>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384099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C493FA-C699-41EB-8AC3-3518242D2E74}" type="datetimeFigureOut">
              <a:rPr lang="en-US" smtClean="0"/>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92784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493FA-C699-41EB-8AC3-3518242D2E74}" type="datetimeFigureOut">
              <a:rPr lang="en-US" smtClean="0"/>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8356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493FA-C699-41EB-8AC3-3518242D2E74}"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54107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493FA-C699-41EB-8AC3-3518242D2E74}"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41569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493FA-C699-41EB-8AC3-3518242D2E74}" type="datetimeFigureOut">
              <a:rPr lang="en-US" smtClean="0"/>
              <a:t>11/14/2015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AD58E-225D-44C7-8155-E0BA0AA9753A}" type="slidenum">
              <a:rPr lang="en-US" smtClean="0"/>
              <a:t>‹#›</a:t>
            </a:fld>
            <a:endParaRPr lang="en-US"/>
          </a:p>
        </p:txBody>
      </p:sp>
    </p:spTree>
    <p:extLst>
      <p:ext uri="{BB962C8B-B14F-4D97-AF65-F5344CB8AC3E}">
        <p14:creationId xmlns:p14="http://schemas.microsoft.com/office/powerpoint/2010/main" val="156651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inn.org/get-information/legal-information/reporting-rape" TargetMode="External"/><Relationship Id="rId2" Type="http://schemas.openxmlformats.org/officeDocument/2006/relationships/hyperlink" Target="https://rainn.org/get-information/types-of-sexual-assault/dating-and-domestic-viol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67863" y="4630490"/>
            <a:ext cx="2857500" cy="1600200"/>
          </a:xfrm>
          <a:prstGeom prst="rect">
            <a:avLst/>
          </a:prstGeom>
        </p:spPr>
      </p:pic>
      <p:pic>
        <p:nvPicPr>
          <p:cNvPr id="7" name="Picture 6"/>
          <p:cNvPicPr>
            <a:picLocks noChangeAspect="1"/>
          </p:cNvPicPr>
          <p:nvPr/>
        </p:nvPicPr>
        <p:blipFill>
          <a:blip r:embed="rId3"/>
          <a:stretch>
            <a:fillRect/>
          </a:stretch>
        </p:blipFill>
        <p:spPr>
          <a:xfrm>
            <a:off x="8759825" y="3478648"/>
            <a:ext cx="2619375" cy="1752600"/>
          </a:xfrm>
          <a:prstGeom prst="rect">
            <a:avLst/>
          </a:prstGeom>
        </p:spPr>
      </p:pic>
      <p:pic>
        <p:nvPicPr>
          <p:cNvPr id="9" name="Picture 8"/>
          <p:cNvPicPr>
            <a:picLocks noChangeAspect="1"/>
          </p:cNvPicPr>
          <p:nvPr/>
        </p:nvPicPr>
        <p:blipFill>
          <a:blip r:embed="rId4"/>
          <a:stretch>
            <a:fillRect/>
          </a:stretch>
        </p:blipFill>
        <p:spPr>
          <a:xfrm>
            <a:off x="5048638" y="3478648"/>
            <a:ext cx="3314700" cy="1200150"/>
          </a:xfrm>
          <a:prstGeom prst="rect">
            <a:avLst/>
          </a:prstGeom>
        </p:spPr>
      </p:pic>
      <p:pic>
        <p:nvPicPr>
          <p:cNvPr id="2" name="Picture 1"/>
          <p:cNvPicPr>
            <a:picLocks noChangeAspect="1"/>
          </p:cNvPicPr>
          <p:nvPr/>
        </p:nvPicPr>
        <p:blipFill>
          <a:blip r:embed="rId5"/>
          <a:stretch>
            <a:fillRect/>
          </a:stretch>
        </p:blipFill>
        <p:spPr>
          <a:xfrm>
            <a:off x="609600" y="3215008"/>
            <a:ext cx="4221256" cy="3419117"/>
          </a:xfrm>
          <a:prstGeom prst="rect">
            <a:avLst/>
          </a:prstGeom>
        </p:spPr>
      </p:pic>
      <p:sp>
        <p:nvSpPr>
          <p:cNvPr id="3" name="Rectangle 2"/>
          <p:cNvSpPr/>
          <p:nvPr/>
        </p:nvSpPr>
        <p:spPr>
          <a:xfrm>
            <a:off x="283447" y="1367763"/>
            <a:ext cx="11908553" cy="830997"/>
          </a:xfrm>
          <a:prstGeom prst="rect">
            <a:avLst/>
          </a:prstGeom>
        </p:spPr>
        <p:txBody>
          <a:bodyPr wrap="square">
            <a:spAutoFit/>
          </a:bodyPr>
          <a:lstStyle/>
          <a:p>
            <a:endParaRPr lang="en-US" sz="2400" dirty="0">
              <a:solidFill>
                <a:srgbClr val="000000"/>
              </a:solidFill>
              <a:ea typeface="Malgun Gothic" panose="020B0503020000020004" pitchFamily="34" charset="-127"/>
              <a:cs typeface="Times New Roman" panose="02020603050405020304" pitchFamily="18" charset="0"/>
            </a:endParaRPr>
          </a:p>
          <a:p>
            <a:r>
              <a:rPr lang="en-US" sz="2400" b="1" dirty="0" smtClean="0">
                <a:solidFill>
                  <a:srgbClr val="000000"/>
                </a:solidFill>
                <a:ea typeface="Malgun Gothic" panose="020B0503020000020004" pitchFamily="34" charset="-127"/>
                <a:cs typeface="Times New Roman" panose="02020603050405020304" pitchFamily="18" charset="0"/>
              </a:rPr>
              <a:t>Sexual Assault </a:t>
            </a:r>
            <a:r>
              <a:rPr lang="en-US" sz="2400" b="1" dirty="0" smtClean="0">
                <a:solidFill>
                  <a:srgbClr val="000000"/>
                </a:solidFill>
                <a:ea typeface="Malgun Gothic" panose="020B0503020000020004" pitchFamily="34" charset="-127"/>
                <a:cs typeface="Times New Roman" panose="02020603050405020304" pitchFamily="18" charset="0"/>
              </a:rPr>
              <a:t>is </a:t>
            </a:r>
            <a:r>
              <a:rPr lang="en-US" sz="2400" b="1" dirty="0">
                <a:solidFill>
                  <a:srgbClr val="000000"/>
                </a:solidFill>
                <a:ea typeface="Malgun Gothic" panose="020B0503020000020004" pitchFamily="34" charset="-127"/>
                <a:cs typeface="Times New Roman" panose="02020603050405020304" pitchFamily="18" charset="0"/>
              </a:rPr>
              <a:t>one of the most under reported </a:t>
            </a:r>
            <a:r>
              <a:rPr lang="en-US" sz="2400" b="1" dirty="0" smtClean="0">
                <a:solidFill>
                  <a:srgbClr val="000000"/>
                </a:solidFill>
                <a:ea typeface="Malgun Gothic" panose="020B0503020000020004" pitchFamily="34" charset="-127"/>
                <a:cs typeface="Times New Roman" panose="02020603050405020304" pitchFamily="18" charset="0"/>
              </a:rPr>
              <a:t>crimes</a:t>
            </a:r>
            <a:r>
              <a:rPr lang="en-US" sz="2400" b="1" dirty="0" smtClean="0">
                <a:solidFill>
                  <a:srgbClr val="000000"/>
                </a:solidFill>
                <a:ea typeface="Malgun Gothic" panose="020B0503020000020004" pitchFamily="34" charset="-127"/>
                <a:cs typeface="Times New Roman" panose="02020603050405020304" pitchFamily="18" charset="0"/>
              </a:rPr>
              <a:t>. 68% of assaults go</a:t>
            </a:r>
            <a:r>
              <a:rPr lang="en-US" sz="2400" b="1" dirty="0" smtClean="0">
                <a:solidFill>
                  <a:srgbClr val="000000"/>
                </a:solidFill>
                <a:ea typeface="Malgun Gothic" panose="020B0503020000020004" pitchFamily="34" charset="-127"/>
                <a:cs typeface="Times New Roman" panose="02020603050405020304" pitchFamily="18" charset="0"/>
              </a:rPr>
              <a:t> unreported</a:t>
            </a:r>
            <a:endParaRPr lang="en-US" sz="2400" b="1" dirty="0"/>
          </a:p>
        </p:txBody>
      </p:sp>
    </p:spTree>
    <p:extLst>
      <p:ext uri="{BB962C8B-B14F-4D97-AF65-F5344CB8AC3E}">
        <p14:creationId xmlns:p14="http://schemas.microsoft.com/office/powerpoint/2010/main" val="333931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397" y="673159"/>
            <a:ext cx="7031865" cy="5695643"/>
          </a:xfrm>
          <a:prstGeom prst="rect">
            <a:avLst/>
          </a:prstGeom>
        </p:spPr>
      </p:pic>
    </p:spTree>
    <p:extLst>
      <p:ext uri="{BB962C8B-B14F-4D97-AF65-F5344CB8AC3E}">
        <p14:creationId xmlns:p14="http://schemas.microsoft.com/office/powerpoint/2010/main" val="3717895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89789"/>
            <a:ext cx="9804400" cy="5724644"/>
          </a:xfrm>
          <a:prstGeom prst="rect">
            <a:avLst/>
          </a:prstGeom>
        </p:spPr>
        <p:txBody>
          <a:bodyPr wrap="square">
            <a:spAutoFit/>
          </a:bodyPr>
          <a:lstStyle/>
          <a:p>
            <a:r>
              <a:rPr lang="en-US" sz="2400" b="1" dirty="0"/>
              <a:t>What are some common concerns about reporting</a:t>
            </a:r>
            <a:r>
              <a:rPr lang="en-US" sz="2400" b="1" dirty="0" smtClean="0"/>
              <a:t>?</a:t>
            </a:r>
          </a:p>
          <a:p>
            <a:endParaRPr lang="en-US" b="1" dirty="0"/>
          </a:p>
          <a:p>
            <a:endParaRPr lang="en-US" b="1" dirty="0" smtClean="0"/>
          </a:p>
          <a:p>
            <a:pPr marL="285750" indent="-285750">
              <a:buFont typeface="Arial" panose="020B0604020202020204" pitchFamily="34" charset="0"/>
              <a:buChar char="•"/>
            </a:pPr>
            <a:r>
              <a:rPr lang="en-US" b="1" dirty="0">
                <a:latin typeface="Calibri" panose="020F0502020204030204" pitchFamily="34" charset="0"/>
                <a:ea typeface="Malgun Gothic" panose="020B0503020000020004" pitchFamily="34" charset="-127"/>
                <a:cs typeface="Times New Roman" panose="02020603050405020304" pitchFamily="18" charset="0"/>
              </a:rPr>
              <a:t>Fear, embarrassment, and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shame.</a:t>
            </a:r>
          </a:p>
          <a:p>
            <a:pPr marL="285750" indent="-285750">
              <a:buFont typeface="Arial" panose="020B0604020202020204" pitchFamily="34" charset="0"/>
              <a:buChar char="•"/>
            </a:pPr>
            <a:r>
              <a:rPr lang="en-US" b="1" dirty="0">
                <a:latin typeface="Calibri" panose="020F0502020204030204" pitchFamily="34" charset="0"/>
                <a:ea typeface="Malgun Gothic" panose="020B0503020000020004" pitchFamily="34" charset="-127"/>
                <a:cs typeface="Times New Roman" panose="02020603050405020304" pitchFamily="18" charset="0"/>
              </a:rPr>
              <a:t>Hesitation until the statute of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limitations.</a:t>
            </a:r>
            <a:endParaRPr lang="en-US" b="1" dirty="0" smtClean="0"/>
          </a:p>
          <a:p>
            <a:pPr marL="285750" indent="-285750">
              <a:buFont typeface="Arial" panose="020B0604020202020204" pitchFamily="34" charset="0"/>
              <a:buChar char="•"/>
            </a:pPr>
            <a:r>
              <a:rPr lang="en-US" b="1" dirty="0" smtClean="0"/>
              <a:t>The </a:t>
            </a:r>
            <a:r>
              <a:rPr lang="en-US" b="1" dirty="0"/>
              <a:t>perpetrator got scared away or stopped before finishing the assault.</a:t>
            </a:r>
            <a:r>
              <a:rPr lang="en-US" dirty="0"/>
              <a:t/>
            </a:r>
            <a:br>
              <a:rPr lang="en-US" dirty="0"/>
            </a:br>
            <a:r>
              <a:rPr lang="en-US" dirty="0"/>
              <a:t>Attempted rape is a serious crime and can be reported. </a:t>
            </a:r>
          </a:p>
          <a:p>
            <a:pPr marL="285750" lvl="0" indent="-285750">
              <a:buFont typeface="Arial" panose="020B0604020202020204" pitchFamily="34" charset="0"/>
              <a:buChar char="•"/>
            </a:pPr>
            <a:r>
              <a:rPr lang="en-US" b="1" dirty="0"/>
              <a:t>I know the person who hurt me.</a:t>
            </a:r>
            <a:r>
              <a:rPr lang="en-US" dirty="0"/>
              <a:t/>
            </a:r>
            <a:br>
              <a:rPr lang="en-US" dirty="0"/>
            </a:br>
            <a:r>
              <a:rPr lang="en-US" dirty="0"/>
              <a:t>About 2/3 of victims know the perpetrator. </a:t>
            </a:r>
            <a:endParaRPr lang="en-US" dirty="0" smtClean="0"/>
          </a:p>
          <a:p>
            <a:pPr marL="285750" lvl="0" indent="-285750">
              <a:buFont typeface="Arial" panose="020B0604020202020204" pitchFamily="34" charset="0"/>
              <a:buChar char="•"/>
            </a:pPr>
            <a:r>
              <a:rPr lang="en-US" b="1" dirty="0" smtClean="0"/>
              <a:t>I’ve </a:t>
            </a:r>
            <a:r>
              <a:rPr lang="en-US" b="1" dirty="0"/>
              <a:t>been intimate with the perpetrator in the past, or am currently in a relationship with the perpetrator.</a:t>
            </a:r>
            <a:r>
              <a:rPr lang="en-US" dirty="0"/>
              <a:t/>
            </a:r>
            <a:br>
              <a:rPr lang="en-US" dirty="0"/>
            </a:br>
            <a:r>
              <a:rPr lang="en-US" u="sng" dirty="0">
                <a:hlinkClick r:id="rId2"/>
              </a:rPr>
              <a:t>Sexual assault can occur within a relationship</a:t>
            </a:r>
            <a:r>
              <a:rPr lang="en-US" dirty="0"/>
              <a:t>. </a:t>
            </a:r>
            <a:endParaRPr lang="en-US" dirty="0" smtClean="0"/>
          </a:p>
          <a:p>
            <a:pPr marL="285750" lvl="0" indent="-285750">
              <a:buFont typeface="Arial" panose="020B0604020202020204" pitchFamily="34" charset="0"/>
              <a:buChar char="•"/>
            </a:pPr>
            <a:r>
              <a:rPr lang="en-US" b="1" dirty="0" smtClean="0"/>
              <a:t>I </a:t>
            </a:r>
            <a:r>
              <a:rPr lang="en-US" b="1" dirty="0"/>
              <a:t>have no physical injuries, and I’m worried there’s not enough </a:t>
            </a:r>
            <a:r>
              <a:rPr lang="en-US" b="1" dirty="0" smtClean="0"/>
              <a:t>proof (ambiguity).</a:t>
            </a:r>
            <a:r>
              <a:rPr lang="en-US" dirty="0"/>
              <a:t/>
            </a:r>
            <a:br>
              <a:rPr lang="en-US" dirty="0"/>
            </a:br>
            <a:r>
              <a:rPr lang="en-US" dirty="0"/>
              <a:t>Most sexual assaults do not result in external physical injuries. </a:t>
            </a:r>
          </a:p>
          <a:p>
            <a:pPr marL="285750" lvl="0" indent="-285750">
              <a:buFont typeface="Arial" panose="020B0604020202020204" pitchFamily="34" charset="0"/>
              <a:buChar char="•"/>
            </a:pPr>
            <a:r>
              <a:rPr lang="en-US" b="1" dirty="0"/>
              <a:t>I’m worried law enforcement won’t believe me (false </a:t>
            </a:r>
            <a:r>
              <a:rPr lang="en-US" b="1" dirty="0" smtClean="0"/>
              <a:t>accusation).</a:t>
            </a:r>
            <a:r>
              <a:rPr lang="en-US" dirty="0"/>
              <a:t/>
            </a:r>
            <a:br>
              <a:rPr lang="en-US" dirty="0"/>
            </a:br>
            <a:r>
              <a:rPr lang="en-US" dirty="0"/>
              <a:t>There has been great investment in police training on this </a:t>
            </a:r>
            <a:r>
              <a:rPr lang="en-US" dirty="0" smtClean="0"/>
              <a:t>topic.</a:t>
            </a:r>
            <a:endParaRPr lang="en-US" dirty="0"/>
          </a:p>
          <a:p>
            <a:pPr marL="285750" indent="-285750">
              <a:buFont typeface="Arial" panose="020B0604020202020204" pitchFamily="34" charset="0"/>
              <a:buChar char="•"/>
            </a:pPr>
            <a:r>
              <a:rPr lang="en-US" b="1" dirty="0"/>
              <a:t>Difficult and tedious process that never experienced </a:t>
            </a:r>
            <a:r>
              <a:rPr lang="en-US" b="1" dirty="0" smtClean="0"/>
              <a:t>before. I </a:t>
            </a:r>
            <a:r>
              <a:rPr lang="en-US" b="1" dirty="0"/>
              <a:t>don’t want to get in </a:t>
            </a:r>
            <a:r>
              <a:rPr lang="en-US" b="1" dirty="0" smtClean="0"/>
              <a:t>trouble.</a:t>
            </a:r>
            <a:r>
              <a:rPr lang="en-US" dirty="0"/>
              <a:t/>
            </a:r>
            <a:br>
              <a:rPr lang="en-US" dirty="0"/>
            </a:br>
            <a:r>
              <a:rPr lang="en-US" dirty="0"/>
              <a:t>Sometimes minors are afraid of being disciplined, either by the law or by their parents, because they were doing something they shouldn’t have when the abuse occurred. </a:t>
            </a:r>
            <a:endParaRPr lang="en-US" dirty="0" smtClean="0"/>
          </a:p>
          <a:p>
            <a:pPr marL="285750" lvl="0" indent="-285750">
              <a:buFont typeface="Arial" panose="020B0604020202020204" pitchFamily="34" charset="0"/>
              <a:buChar char="•"/>
            </a:pPr>
            <a:endParaRPr lang="en-US" dirty="0"/>
          </a:p>
        </p:txBody>
      </p:sp>
      <p:sp>
        <p:nvSpPr>
          <p:cNvPr id="3" name="Rectangle 2"/>
          <p:cNvSpPr/>
          <p:nvPr/>
        </p:nvSpPr>
        <p:spPr>
          <a:xfrm>
            <a:off x="3340100" y="6185271"/>
            <a:ext cx="8293100"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Articles from </a:t>
            </a:r>
            <a:r>
              <a:rPr lang="en-US" u="sng" dirty="0">
                <a:solidFill>
                  <a:srgbClr val="0563C1"/>
                </a:solidFill>
                <a:latin typeface="Calibri" panose="020F0502020204030204" pitchFamily="34" charset="0"/>
                <a:ea typeface="Malgun Gothic" panose="020B0503020000020004" pitchFamily="34" charset="-127"/>
                <a:cs typeface="Times New Roman" panose="02020603050405020304" pitchFamily="18" charset="0"/>
                <a:hlinkClick r:id="rId3"/>
              </a:rPr>
              <a:t>https://rainn.org/get-information/legal-information/reporting-rape</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776877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33904" y="919479"/>
            <a:ext cx="1808525" cy="1203491"/>
          </a:xfrm>
          <a:prstGeom prst="rect">
            <a:avLst/>
          </a:prstGeom>
        </p:spPr>
      </p:pic>
      <p:pic>
        <p:nvPicPr>
          <p:cNvPr id="5" name="Picture 4"/>
          <p:cNvPicPr>
            <a:picLocks noChangeAspect="1"/>
          </p:cNvPicPr>
          <p:nvPr/>
        </p:nvPicPr>
        <p:blipFill>
          <a:blip r:embed="rId3"/>
          <a:stretch>
            <a:fillRect/>
          </a:stretch>
        </p:blipFill>
        <p:spPr>
          <a:xfrm>
            <a:off x="9305802" y="2591163"/>
            <a:ext cx="2127936" cy="1410914"/>
          </a:xfrm>
          <a:prstGeom prst="rect">
            <a:avLst/>
          </a:prstGeom>
        </p:spPr>
      </p:pic>
      <p:pic>
        <p:nvPicPr>
          <p:cNvPr id="7" name="Picture 6"/>
          <p:cNvPicPr>
            <a:picLocks noChangeAspect="1"/>
          </p:cNvPicPr>
          <p:nvPr/>
        </p:nvPicPr>
        <p:blipFill>
          <a:blip r:embed="rId4"/>
          <a:stretch>
            <a:fillRect/>
          </a:stretch>
        </p:blipFill>
        <p:spPr>
          <a:xfrm>
            <a:off x="8824216" y="4594949"/>
            <a:ext cx="2619375" cy="1752600"/>
          </a:xfrm>
          <a:prstGeom prst="rect">
            <a:avLst/>
          </a:prstGeom>
        </p:spPr>
      </p:pic>
      <p:sp>
        <p:nvSpPr>
          <p:cNvPr id="2" name="Rectangle 1"/>
          <p:cNvSpPr/>
          <p:nvPr/>
        </p:nvSpPr>
        <p:spPr>
          <a:xfrm>
            <a:off x="1396303" y="543927"/>
            <a:ext cx="8737600" cy="470000"/>
          </a:xfrm>
          <a:prstGeom prst="rect">
            <a:avLst/>
          </a:prstGeom>
        </p:spPr>
        <p:txBody>
          <a:bodyPr wrap="square">
            <a:spAutoFit/>
          </a:bodyPr>
          <a:lstStyle/>
          <a:p>
            <a:pPr algn="ctr">
              <a:lnSpc>
                <a:spcPct val="107000"/>
              </a:lnSpc>
              <a:spcAft>
                <a:spcPts val="800"/>
              </a:spcAft>
            </a:pPr>
            <a:r>
              <a:rPr lang="en-US" sz="2400" b="1" dirty="0" smtClean="0">
                <a:latin typeface="Calibri" panose="020F0502020204030204" pitchFamily="34" charset="0"/>
                <a:ea typeface="Malgun Gothic" panose="020B0503020000020004" pitchFamily="34" charset="-127"/>
                <a:cs typeface="Times New Roman" panose="02020603050405020304" pitchFamily="18" charset="0"/>
              </a:rPr>
              <a:t>Breaking Down Barriers to Reporting </a:t>
            </a:r>
            <a:endParaRPr lang="en-US" sz="2400" b="1"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Rectangle 2"/>
          <p:cNvSpPr/>
          <p:nvPr/>
        </p:nvSpPr>
        <p:spPr>
          <a:xfrm>
            <a:off x="317500" y="1013927"/>
            <a:ext cx="8307108" cy="3724096"/>
          </a:xfrm>
          <a:prstGeom prst="rect">
            <a:avLst/>
          </a:prstGeom>
        </p:spPr>
        <p:txBody>
          <a:bodyPr wrap="square">
            <a:spAutoFit/>
          </a:bodyPr>
          <a:lstStyle/>
          <a:p>
            <a:endParaRPr lang="en-US" sz="2000" dirty="0" smtClean="0"/>
          </a:p>
          <a:p>
            <a:pPr marL="285750" indent="-285750">
              <a:buFont typeface="Arial" panose="020B0604020202020204" pitchFamily="34" charset="0"/>
              <a:buChar char="•"/>
            </a:pPr>
            <a:r>
              <a:rPr lang="en-US" sz="2000" dirty="0" smtClean="0"/>
              <a:t>Use technology to provide a compelling reason and a safe way to report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We </a:t>
            </a:r>
            <a:r>
              <a:rPr lang="en-US" sz="2000" dirty="0" smtClean="0"/>
              <a:t>need a system </a:t>
            </a:r>
            <a:r>
              <a:rPr lang="en-US" sz="2000" dirty="0" smtClean="0"/>
              <a:t>that:</a:t>
            </a:r>
            <a:endParaRPr lang="en-US" sz="2000" dirty="0" smtClean="0"/>
          </a:p>
          <a:p>
            <a:pPr marL="742950" lvl="1" indent="-285750">
              <a:buFont typeface="Wingdings" panose="05000000000000000000" pitchFamily="2" charset="2"/>
              <a:buChar char="ü"/>
            </a:pPr>
            <a:r>
              <a:rPr lang="en-US" sz="2000" dirty="0">
                <a:solidFill>
                  <a:srgbClr val="FF0000"/>
                </a:solidFill>
              </a:rPr>
              <a:t>P</a:t>
            </a:r>
            <a:r>
              <a:rPr lang="en-US" sz="2000" dirty="0" smtClean="0">
                <a:solidFill>
                  <a:srgbClr val="FF0000"/>
                </a:solidFill>
              </a:rPr>
              <a:t>rovides easy-to-use diary style </a:t>
            </a:r>
            <a:r>
              <a:rPr lang="en-US" sz="2000" dirty="0" smtClean="0">
                <a:solidFill>
                  <a:srgbClr val="FF0000"/>
                </a:solidFill>
              </a:rPr>
              <a:t>access</a:t>
            </a:r>
            <a:endParaRPr lang="en-US" sz="2000" dirty="0" smtClean="0">
              <a:solidFill>
                <a:srgbClr val="FF0000"/>
              </a:solidFill>
            </a:endParaRPr>
          </a:p>
          <a:p>
            <a:pPr marL="742950" lvl="1" indent="-285750">
              <a:buFont typeface="Wingdings" panose="05000000000000000000" pitchFamily="2" charset="2"/>
              <a:buChar char="ü"/>
            </a:pPr>
            <a:r>
              <a:rPr lang="en-US" sz="2000" dirty="0" smtClean="0">
                <a:solidFill>
                  <a:srgbClr val="FF0000"/>
                </a:solidFill>
              </a:rPr>
              <a:t>Educates </a:t>
            </a:r>
            <a:r>
              <a:rPr lang="en-US" sz="2000" dirty="0" smtClean="0">
                <a:solidFill>
                  <a:srgbClr val="FF0000"/>
                </a:solidFill>
              </a:rPr>
              <a:t>victims</a:t>
            </a:r>
            <a:endParaRPr lang="en-US" sz="2000" dirty="0" smtClean="0">
              <a:solidFill>
                <a:srgbClr val="FF0000"/>
              </a:solidFill>
            </a:endParaRPr>
          </a:p>
          <a:p>
            <a:pPr marL="742950" lvl="1" indent="-285750">
              <a:buFont typeface="Wingdings" panose="05000000000000000000" pitchFamily="2" charset="2"/>
              <a:buChar char="ü"/>
            </a:pPr>
            <a:r>
              <a:rPr lang="en-US" sz="2000" dirty="0">
                <a:solidFill>
                  <a:srgbClr val="FF0000"/>
                </a:solidFill>
              </a:rPr>
              <a:t>E</a:t>
            </a:r>
            <a:r>
              <a:rPr lang="en-US" sz="2000" dirty="0" smtClean="0">
                <a:solidFill>
                  <a:srgbClr val="FF0000"/>
                </a:solidFill>
              </a:rPr>
              <a:t>nsures the </a:t>
            </a:r>
            <a:r>
              <a:rPr lang="en-US" sz="2000" dirty="0" smtClean="0">
                <a:solidFill>
                  <a:srgbClr val="FF0000"/>
                </a:solidFill>
              </a:rPr>
              <a:t>privacy</a:t>
            </a:r>
            <a:endParaRPr lang="en-US" sz="2000" dirty="0" smtClean="0">
              <a:solidFill>
                <a:srgbClr val="FF0000"/>
              </a:solidFill>
            </a:endParaRPr>
          </a:p>
          <a:p>
            <a:pPr marL="742950" lvl="1" indent="-285750">
              <a:buFont typeface="Wingdings" panose="05000000000000000000" pitchFamily="2" charset="2"/>
              <a:buChar char="ü"/>
            </a:pPr>
            <a:r>
              <a:rPr lang="en-US" sz="2000" dirty="0">
                <a:solidFill>
                  <a:srgbClr val="FF0000"/>
                </a:solidFill>
              </a:rPr>
              <a:t>C</a:t>
            </a:r>
            <a:r>
              <a:rPr lang="en-US" sz="2000" dirty="0" smtClean="0">
                <a:solidFill>
                  <a:srgbClr val="FF0000"/>
                </a:solidFill>
              </a:rPr>
              <a:t>reates anonymized </a:t>
            </a:r>
            <a:r>
              <a:rPr lang="en-US" sz="2000" dirty="0" smtClean="0">
                <a:solidFill>
                  <a:srgbClr val="FF0000"/>
                </a:solidFill>
              </a:rPr>
              <a:t>information</a:t>
            </a:r>
            <a:endParaRPr lang="en-US" sz="2000" dirty="0" smtClean="0">
              <a:solidFill>
                <a:srgbClr val="FF0000"/>
              </a:solidFill>
            </a:endParaRPr>
          </a:p>
          <a:p>
            <a:pPr marL="742950" lvl="1" indent="-285750">
              <a:buFont typeface="Wingdings" panose="05000000000000000000" pitchFamily="2" charset="2"/>
              <a:buChar char="ü"/>
            </a:pPr>
            <a:endParaRPr lang="en-US" sz="1600" dirty="0"/>
          </a:p>
          <a:p>
            <a:pPr marL="285750" indent="-285750">
              <a:buFont typeface="Arial" panose="020B0604020202020204" pitchFamily="34" charset="0"/>
              <a:buChar char="•"/>
            </a:pPr>
            <a:r>
              <a:rPr lang="en-US" sz="2000" dirty="0" smtClean="0"/>
              <a:t>Smartphone application </a:t>
            </a:r>
            <a:r>
              <a:rPr lang="en-US" sz="2000" dirty="0" smtClean="0"/>
              <a:t>front </a:t>
            </a:r>
            <a:r>
              <a:rPr lang="en-US" sz="2000" dirty="0" smtClean="0"/>
              <a:t>end</a:t>
            </a:r>
          </a:p>
          <a:p>
            <a:pPr marL="285750" indent="-285750">
              <a:buFont typeface="Arial" panose="020B0604020202020204" pitchFamily="34" charset="0"/>
              <a:buChar char="•"/>
            </a:pPr>
            <a:r>
              <a:rPr lang="en-US" sz="2000" dirty="0"/>
              <a:t>S</a:t>
            </a:r>
            <a:r>
              <a:rPr lang="en-US" sz="2000" dirty="0" smtClean="0"/>
              <a:t>ecure </a:t>
            </a:r>
            <a:r>
              <a:rPr lang="en-US" sz="2000" dirty="0"/>
              <a:t>cloud </a:t>
            </a:r>
            <a:r>
              <a:rPr lang="en-US" sz="2000" dirty="0" smtClean="0"/>
              <a:t>server</a:t>
            </a:r>
          </a:p>
          <a:p>
            <a:pPr marL="285750" indent="-285750">
              <a:buFont typeface="Arial" panose="020B0604020202020204" pitchFamily="34" charset="0"/>
              <a:buChar char="•"/>
            </a:pPr>
            <a:r>
              <a:rPr lang="en-US" sz="2000" dirty="0"/>
              <a:t>I</a:t>
            </a:r>
            <a:r>
              <a:rPr lang="en-US" sz="2000" dirty="0" smtClean="0"/>
              <a:t>ntelligent </a:t>
            </a:r>
            <a:r>
              <a:rPr lang="en-US" sz="2000" dirty="0"/>
              <a:t>analysis </a:t>
            </a:r>
            <a:r>
              <a:rPr lang="en-US" sz="2000" dirty="0" smtClean="0"/>
              <a:t>tool as the backend </a:t>
            </a:r>
            <a:r>
              <a:rPr lang="en-US" sz="2000" dirty="0" smtClean="0"/>
              <a:t>system</a:t>
            </a:r>
            <a:endParaRPr lang="en-US" sz="2000" dirty="0"/>
          </a:p>
        </p:txBody>
      </p:sp>
    </p:spTree>
    <p:extLst>
      <p:ext uri="{BB962C8B-B14F-4D97-AF65-F5344CB8AC3E}">
        <p14:creationId xmlns:p14="http://schemas.microsoft.com/office/powerpoint/2010/main" val="207321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621632"/>
            <a:ext cx="11013776" cy="5663089"/>
          </a:xfrm>
          <a:prstGeom prst="rect">
            <a:avLst/>
          </a:prstGeom>
          <a:noFill/>
        </p:spPr>
        <p:txBody>
          <a:bodyPr wrap="square" rtlCol="0">
            <a:spAutoFit/>
          </a:bodyPr>
          <a:lstStyle/>
          <a:p>
            <a:r>
              <a:rPr lang="en-US" sz="2000" b="1" dirty="0" smtClean="0"/>
              <a:t>The SANE App Requirements</a:t>
            </a:r>
            <a:r>
              <a:rPr lang="en-US" sz="2000" dirty="0" smtClean="0"/>
              <a:t>:</a:t>
            </a:r>
          </a:p>
          <a:p>
            <a:endParaRPr lang="en-US" sz="2000" dirty="0" smtClean="0"/>
          </a:p>
          <a:p>
            <a:pPr marL="285750" indent="-285750">
              <a:buFont typeface="Arial" panose="020B0604020202020204" pitchFamily="34" charset="0"/>
              <a:buChar char="•"/>
            </a:pPr>
            <a:r>
              <a:rPr lang="en-US" dirty="0" smtClean="0"/>
              <a:t>The </a:t>
            </a:r>
            <a:r>
              <a:rPr lang="en-US" dirty="0"/>
              <a:t>privacy of both assaults and victims should be kept until a case is officially activated (by victims or law enforcement</a:t>
            </a:r>
            <a:r>
              <a:rPr lang="en-US" dirty="0" smtClean="0"/>
              <a:t>).</a:t>
            </a:r>
          </a:p>
          <a:p>
            <a:pPr marL="742950" lvl="1" indent="-285750">
              <a:buFont typeface="Wingdings" panose="05000000000000000000" pitchFamily="2" charset="2"/>
              <a:buChar char="ü"/>
            </a:pPr>
            <a:r>
              <a:rPr lang="en-US" sz="1600" dirty="0" smtClean="0"/>
              <a:t>The victim/reporter’s secrete key can be deposited into the Cloud (to retrieve the data in case of the reporter’s absence due to the crime).</a:t>
            </a:r>
          </a:p>
          <a:p>
            <a:pPr marL="742950" lvl="1" indent="-285750">
              <a:buFont typeface="Wingdings" panose="05000000000000000000" pitchFamily="2" charset="2"/>
              <a:buChar char="ü"/>
            </a:pPr>
            <a:endParaRPr lang="en-US" sz="1600" dirty="0" smtClean="0"/>
          </a:p>
          <a:p>
            <a:pPr marL="285750" indent="-285750">
              <a:buFont typeface="Arial" panose="020B0604020202020204" pitchFamily="34" charset="0"/>
              <a:buChar char="•"/>
            </a:pPr>
            <a:r>
              <a:rPr lang="en-US" dirty="0" smtClean="0"/>
              <a:t>The data should be kept in the Cloud</a:t>
            </a:r>
          </a:p>
          <a:p>
            <a:pPr marL="742950" lvl="1" indent="-285750">
              <a:buFont typeface="Wingdings" panose="05000000000000000000" pitchFamily="2" charset="2"/>
              <a:buChar char="ü"/>
            </a:pPr>
            <a:r>
              <a:rPr lang="en-US" sz="1600" dirty="0"/>
              <a:t>Make sure no data or secret information remained in the user’s smartphone.</a:t>
            </a:r>
          </a:p>
          <a:p>
            <a:pPr marL="742950" lvl="1" indent="-285750">
              <a:buFont typeface="Wingdings" panose="05000000000000000000" pitchFamily="2" charset="2"/>
              <a:buChar char="ü"/>
            </a:pPr>
            <a:r>
              <a:rPr lang="en-US" sz="1600" dirty="0"/>
              <a:t>The information will be loaded and decrypted after a proper login.</a:t>
            </a:r>
          </a:p>
          <a:p>
            <a:pPr marL="742950" lvl="1" indent="-285750">
              <a:buFont typeface="Wingdings" panose="05000000000000000000" pitchFamily="2" charset="2"/>
              <a:buChar char="ü"/>
            </a:pPr>
            <a:r>
              <a:rPr lang="en-US" sz="1600" dirty="0"/>
              <a:t>Log out is required</a:t>
            </a:r>
            <a:r>
              <a:rPr lang="en-US" sz="1600" dirty="0" smtClean="0"/>
              <a:t>.</a:t>
            </a:r>
          </a:p>
          <a:p>
            <a:pPr marL="742950" lvl="1" indent="-285750">
              <a:buFont typeface="Wingdings" panose="05000000000000000000" pitchFamily="2" charset="2"/>
              <a:buChar char="ü"/>
            </a:pPr>
            <a:endParaRPr lang="en-US" sz="1600" dirty="0"/>
          </a:p>
          <a:p>
            <a:pPr marL="285750" indent="-285750">
              <a:buFont typeface="Arial" panose="020B0604020202020204" pitchFamily="34" charset="0"/>
              <a:buChar char="•"/>
            </a:pPr>
            <a:r>
              <a:rPr lang="en-US" dirty="0" smtClean="0"/>
              <a:t>The </a:t>
            </a:r>
            <a:r>
              <a:rPr lang="en-US" dirty="0"/>
              <a:t>data in the Cloud should be maintained in a strong </a:t>
            </a:r>
            <a:r>
              <a:rPr lang="en-US" dirty="0" smtClean="0"/>
              <a:t>security </a:t>
            </a:r>
            <a:r>
              <a:rPr lang="en-US" dirty="0"/>
              <a:t>(even some hackers steal the data, they are not supposed to be able to identify/alter any the meaningful case</a:t>
            </a:r>
            <a:r>
              <a:rPr lang="en-US" dirty="0" smtClean="0"/>
              <a:t>).</a:t>
            </a:r>
          </a:p>
          <a:p>
            <a:pPr marL="742950" lvl="1" indent="-285750">
              <a:buFont typeface="Wingdings" panose="05000000000000000000" pitchFamily="2" charset="2"/>
              <a:buChar char="ü"/>
            </a:pPr>
            <a:r>
              <a:rPr lang="en-US" sz="1600" dirty="0"/>
              <a:t>the SANE system as a distributed security system. As an analogy, it is very similar to the (private vaults) Bank Safe Deposit Box Rentals. Using one key (either a client or banker) alone, one cannot access to the deposits. Only if both the bank and renter agree, the box can be accessed.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data should be also handled with a strong privacy. Any researcher’s access to the data should not be directed to compromise the privacy (the researcher should not be able to find the identity by analyzing the data alone).</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601444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872" y="735933"/>
            <a:ext cx="10843404" cy="4585871"/>
          </a:xfrm>
          <a:prstGeom prst="rect">
            <a:avLst/>
          </a:prstGeom>
          <a:noFill/>
        </p:spPr>
        <p:txBody>
          <a:bodyPr wrap="square" rtlCol="0">
            <a:spAutoFit/>
          </a:bodyPr>
          <a:lstStyle/>
          <a:p>
            <a:r>
              <a:rPr lang="en-US" sz="2800" dirty="0" smtClean="0"/>
              <a:t>The SANE App functionalities:</a:t>
            </a:r>
          </a:p>
          <a:p>
            <a:endParaRPr lang="en-US" sz="2000" dirty="0" smtClean="0"/>
          </a:p>
          <a:p>
            <a:pPr marL="285750" indent="-285750">
              <a:buFont typeface="Arial" panose="020B0604020202020204" pitchFamily="34" charset="0"/>
              <a:buChar char="•"/>
            </a:pPr>
            <a:r>
              <a:rPr lang="en-US" sz="2000" dirty="0" smtClean="0"/>
              <a:t>Nickname and profile setup (one time setup)</a:t>
            </a:r>
          </a:p>
          <a:p>
            <a:pPr marL="285750" indent="-285750">
              <a:buFont typeface="Arial" panose="020B0604020202020204" pitchFamily="34" charset="0"/>
              <a:buChar char="•"/>
            </a:pPr>
            <a:r>
              <a:rPr lang="en-US" sz="2000" dirty="0" smtClean="0"/>
              <a:t>Key deposit agreement (just incase of the absence of reporter (i.e., due to death, etc.), law enforcement can look up the record with warrant)</a:t>
            </a:r>
          </a:p>
          <a:p>
            <a:pPr marL="285750" indent="-285750">
              <a:buFont typeface="Arial" panose="020B0604020202020204" pitchFamily="34" charset="0"/>
              <a:buChar char="•"/>
            </a:pPr>
            <a:r>
              <a:rPr lang="en-US" sz="2000" dirty="0" smtClean="0"/>
              <a:t>Agreement of some of anonymized information sharing (for the prevention and protection research purpose)</a:t>
            </a:r>
          </a:p>
          <a:p>
            <a:pPr marL="285750" indent="-285750">
              <a:buFont typeface="Arial" panose="020B0604020202020204" pitchFamily="34" charset="0"/>
              <a:buChar char="•"/>
            </a:pPr>
            <a:r>
              <a:rPr lang="en-US" sz="2000" dirty="0" smtClean="0"/>
              <a:t>Diary (easy to record, texting style with some tagging (#”…”))</a:t>
            </a:r>
          </a:p>
          <a:p>
            <a:pPr marL="285750" indent="-285750">
              <a:buFont typeface="Arial" panose="020B0604020202020204" pitchFamily="34" charset="0"/>
              <a:buChar char="•"/>
            </a:pPr>
            <a:r>
              <a:rPr lang="en-US" sz="2000" dirty="0" smtClean="0"/>
              <a:t>Evidence recording (voice recording and picture)</a:t>
            </a:r>
          </a:p>
          <a:p>
            <a:pPr marL="285750" indent="-285750">
              <a:buFont typeface="Arial" panose="020B0604020202020204" pitchFamily="34" charset="0"/>
              <a:buChar char="•"/>
            </a:pPr>
            <a:r>
              <a:rPr lang="en-US" sz="2000" dirty="0" smtClean="0"/>
              <a:t>Q&amp;A (survey style to begin with, but Siri or Alexa Style after all)</a:t>
            </a:r>
          </a:p>
          <a:p>
            <a:pPr marL="285750" indent="-285750">
              <a:buFont typeface="Arial" panose="020B0604020202020204" pitchFamily="34" charset="0"/>
              <a:buChar char="•"/>
            </a:pPr>
            <a:r>
              <a:rPr lang="en-US" sz="2000" dirty="0" smtClean="0"/>
              <a:t>Need a good app name and mascot.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272998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4488382" y="1684199"/>
            <a:ext cx="1599372" cy="8412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6680620" y="1881051"/>
            <a:ext cx="1443793" cy="6444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98039" y="2107474"/>
            <a:ext cx="1538370" cy="307777"/>
          </a:xfrm>
          <a:prstGeom prst="rect">
            <a:avLst/>
          </a:prstGeom>
          <a:noFill/>
        </p:spPr>
        <p:txBody>
          <a:bodyPr wrap="none" rtlCol="0">
            <a:spAutoFit/>
          </a:bodyPr>
          <a:lstStyle/>
          <a:p>
            <a:r>
              <a:rPr lang="en-US" sz="1400" dirty="0" smtClean="0"/>
              <a:t>Secured Identities </a:t>
            </a:r>
            <a:endParaRPr lang="en-US" sz="1400" dirty="0"/>
          </a:p>
        </p:txBody>
      </p:sp>
      <p:sp>
        <p:nvSpPr>
          <p:cNvPr id="8" name="TextBox 7"/>
          <p:cNvSpPr txBox="1"/>
          <p:nvPr/>
        </p:nvSpPr>
        <p:spPr>
          <a:xfrm>
            <a:off x="4693074" y="2029097"/>
            <a:ext cx="1180644" cy="307777"/>
          </a:xfrm>
          <a:prstGeom prst="rect">
            <a:avLst/>
          </a:prstGeom>
          <a:noFill/>
        </p:spPr>
        <p:txBody>
          <a:bodyPr wrap="none" rtlCol="0">
            <a:spAutoFit/>
          </a:bodyPr>
          <a:lstStyle/>
          <a:p>
            <a:r>
              <a:rPr lang="en-US" sz="1400" dirty="0" smtClean="0"/>
              <a:t>General Data </a:t>
            </a:r>
            <a:endParaRPr lang="en-US" sz="1400" dirty="0"/>
          </a:p>
        </p:txBody>
      </p:sp>
      <p:sp>
        <p:nvSpPr>
          <p:cNvPr id="11" name="TextBox 10"/>
          <p:cNvSpPr txBox="1"/>
          <p:nvPr/>
        </p:nvSpPr>
        <p:spPr>
          <a:xfrm>
            <a:off x="6015688" y="798329"/>
            <a:ext cx="683136" cy="369332"/>
          </a:xfrm>
          <a:prstGeom prst="rect">
            <a:avLst/>
          </a:prstGeom>
          <a:noFill/>
        </p:spPr>
        <p:txBody>
          <a:bodyPr wrap="none" rtlCol="0">
            <a:spAutoFit/>
          </a:bodyPr>
          <a:lstStyle/>
          <a:p>
            <a:r>
              <a:rPr lang="en-US" dirty="0" smtClean="0"/>
              <a:t>SANE</a:t>
            </a:r>
            <a:endParaRPr lang="en-US" dirty="0"/>
          </a:p>
        </p:txBody>
      </p:sp>
      <p:pic>
        <p:nvPicPr>
          <p:cNvPr id="13" name="Picture 12"/>
          <p:cNvPicPr>
            <a:picLocks noChangeAspect="1"/>
          </p:cNvPicPr>
          <p:nvPr/>
        </p:nvPicPr>
        <p:blipFill>
          <a:blip r:embed="rId2"/>
          <a:stretch>
            <a:fillRect/>
          </a:stretch>
        </p:blipFill>
        <p:spPr>
          <a:xfrm>
            <a:off x="1035610" y="1149641"/>
            <a:ext cx="1222067" cy="1222067"/>
          </a:xfrm>
          <a:prstGeom prst="rect">
            <a:avLst/>
          </a:prstGeom>
        </p:spPr>
      </p:pic>
      <p:pic>
        <p:nvPicPr>
          <p:cNvPr id="14" name="Picture 13"/>
          <p:cNvPicPr>
            <a:picLocks noChangeAspect="1"/>
          </p:cNvPicPr>
          <p:nvPr/>
        </p:nvPicPr>
        <p:blipFill>
          <a:blip r:embed="rId3"/>
          <a:stretch>
            <a:fillRect/>
          </a:stretch>
        </p:blipFill>
        <p:spPr>
          <a:xfrm>
            <a:off x="2681773" y="1654025"/>
            <a:ext cx="750581" cy="1340323"/>
          </a:xfrm>
          <a:prstGeom prst="rect">
            <a:avLst/>
          </a:prstGeom>
        </p:spPr>
      </p:pic>
      <p:pic>
        <p:nvPicPr>
          <p:cNvPr id="15" name="Picture 14"/>
          <p:cNvPicPr>
            <a:picLocks noChangeAspect="1"/>
          </p:cNvPicPr>
          <p:nvPr/>
        </p:nvPicPr>
        <p:blipFill>
          <a:blip r:embed="rId4"/>
          <a:stretch>
            <a:fillRect/>
          </a:stretch>
        </p:blipFill>
        <p:spPr>
          <a:xfrm>
            <a:off x="980566" y="2792570"/>
            <a:ext cx="1534576" cy="1150932"/>
          </a:xfrm>
          <a:prstGeom prst="rect">
            <a:avLst/>
          </a:prstGeom>
        </p:spPr>
      </p:pic>
      <p:sp>
        <p:nvSpPr>
          <p:cNvPr id="17" name="Oval 16"/>
          <p:cNvSpPr/>
          <p:nvPr/>
        </p:nvSpPr>
        <p:spPr>
          <a:xfrm>
            <a:off x="3997234" y="1282347"/>
            <a:ext cx="4720045" cy="195802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a:stretch>
            <a:fillRect/>
          </a:stretch>
        </p:blipFill>
        <p:spPr>
          <a:xfrm>
            <a:off x="2880897" y="3291179"/>
            <a:ext cx="806631" cy="806631"/>
          </a:xfrm>
          <a:prstGeom prst="rect">
            <a:avLst/>
          </a:prstGeom>
        </p:spPr>
      </p:pic>
      <p:pic>
        <p:nvPicPr>
          <p:cNvPr id="19" name="Picture 18"/>
          <p:cNvPicPr>
            <a:picLocks noChangeAspect="1"/>
          </p:cNvPicPr>
          <p:nvPr/>
        </p:nvPicPr>
        <p:blipFill>
          <a:blip r:embed="rId6"/>
          <a:stretch>
            <a:fillRect/>
          </a:stretch>
        </p:blipFill>
        <p:spPr>
          <a:xfrm>
            <a:off x="1044119" y="4457020"/>
            <a:ext cx="1471023" cy="1103267"/>
          </a:xfrm>
          <a:prstGeom prst="rect">
            <a:avLst/>
          </a:prstGeom>
        </p:spPr>
      </p:pic>
      <p:grpSp>
        <p:nvGrpSpPr>
          <p:cNvPr id="22" name="Group 21"/>
          <p:cNvGrpSpPr/>
          <p:nvPr/>
        </p:nvGrpSpPr>
        <p:grpSpPr>
          <a:xfrm>
            <a:off x="9904703" y="2853534"/>
            <a:ext cx="1471750" cy="2946375"/>
            <a:chOff x="9469275" y="2415251"/>
            <a:chExt cx="1471750" cy="2946375"/>
          </a:xfrm>
        </p:grpSpPr>
        <p:pic>
          <p:nvPicPr>
            <p:cNvPr id="20" name="Picture 19"/>
            <p:cNvPicPr>
              <a:picLocks noChangeAspect="1"/>
            </p:cNvPicPr>
            <p:nvPr/>
          </p:nvPicPr>
          <p:blipFill rotWithShape="1">
            <a:blip r:embed="rId7"/>
            <a:srcRect l="7433" r="9047" b="29601"/>
            <a:stretch/>
          </p:blipFill>
          <p:spPr>
            <a:xfrm>
              <a:off x="9469275" y="2415251"/>
              <a:ext cx="1471750" cy="1823901"/>
            </a:xfrm>
            <a:prstGeom prst="rect">
              <a:avLst/>
            </a:prstGeom>
          </p:spPr>
        </p:pic>
        <p:pic>
          <p:nvPicPr>
            <p:cNvPr id="12" name="Picture 11"/>
            <p:cNvPicPr>
              <a:picLocks noChangeAspect="1"/>
            </p:cNvPicPr>
            <p:nvPr/>
          </p:nvPicPr>
          <p:blipFill>
            <a:blip r:embed="rId8"/>
            <a:stretch>
              <a:fillRect/>
            </a:stretch>
          </p:blipFill>
          <p:spPr>
            <a:xfrm>
              <a:off x="9545152" y="3561106"/>
              <a:ext cx="1343619" cy="1312568"/>
            </a:xfrm>
            <a:prstGeom prst="rect">
              <a:avLst/>
            </a:prstGeom>
          </p:spPr>
        </p:pic>
        <p:pic>
          <p:nvPicPr>
            <p:cNvPr id="21" name="Picture 20"/>
            <p:cNvPicPr>
              <a:picLocks noChangeAspect="1"/>
            </p:cNvPicPr>
            <p:nvPr/>
          </p:nvPicPr>
          <p:blipFill rotWithShape="1">
            <a:blip r:embed="rId7"/>
            <a:srcRect l="7433" t="51901" r="9047" b="29601"/>
            <a:stretch/>
          </p:blipFill>
          <p:spPr>
            <a:xfrm>
              <a:off x="9469275" y="4882383"/>
              <a:ext cx="1471750" cy="479243"/>
            </a:xfrm>
            <a:prstGeom prst="rect">
              <a:avLst/>
            </a:prstGeom>
          </p:spPr>
        </p:pic>
      </p:grpSp>
      <p:sp>
        <p:nvSpPr>
          <p:cNvPr id="23" name="Rounded Rectangle 22"/>
          <p:cNvSpPr/>
          <p:nvPr/>
        </p:nvSpPr>
        <p:spPr>
          <a:xfrm>
            <a:off x="6238121" y="3073166"/>
            <a:ext cx="1886293" cy="41731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Dispatcher</a:t>
            </a:r>
            <a:endParaRPr lang="en-US" dirty="0"/>
          </a:p>
        </p:txBody>
      </p:sp>
      <p:pic>
        <p:nvPicPr>
          <p:cNvPr id="24" name="Picture 23"/>
          <p:cNvPicPr>
            <a:picLocks noChangeAspect="1"/>
          </p:cNvPicPr>
          <p:nvPr/>
        </p:nvPicPr>
        <p:blipFill>
          <a:blip r:embed="rId9"/>
          <a:stretch>
            <a:fillRect/>
          </a:stretch>
        </p:blipFill>
        <p:spPr>
          <a:xfrm>
            <a:off x="7720213" y="2792570"/>
            <a:ext cx="479959" cy="403557"/>
          </a:xfrm>
          <a:prstGeom prst="rect">
            <a:avLst/>
          </a:prstGeom>
        </p:spPr>
      </p:pic>
      <p:pic>
        <p:nvPicPr>
          <p:cNvPr id="25" name="Picture 24"/>
          <p:cNvPicPr>
            <a:picLocks noChangeAspect="1"/>
          </p:cNvPicPr>
          <p:nvPr/>
        </p:nvPicPr>
        <p:blipFill>
          <a:blip r:embed="rId10"/>
          <a:stretch>
            <a:fillRect/>
          </a:stretch>
        </p:blipFill>
        <p:spPr>
          <a:xfrm>
            <a:off x="7107237" y="1301335"/>
            <a:ext cx="612976" cy="536354"/>
          </a:xfrm>
          <a:prstGeom prst="rect">
            <a:avLst/>
          </a:prstGeom>
        </p:spPr>
      </p:pic>
      <p:cxnSp>
        <p:nvCxnSpPr>
          <p:cNvPr id="27" name="Straight Arrow Connector 26"/>
          <p:cNvCxnSpPr>
            <a:stCxn id="23" idx="1"/>
            <a:endCxn id="5" idx="3"/>
          </p:cNvCxnSpPr>
          <p:nvPr/>
        </p:nvCxnSpPr>
        <p:spPr>
          <a:xfrm flipH="1" flipV="1">
            <a:off x="5288068" y="2525487"/>
            <a:ext cx="950053" cy="756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0"/>
            <a:endCxn id="6" idx="3"/>
          </p:cNvCxnSpPr>
          <p:nvPr/>
        </p:nvCxnSpPr>
        <p:spPr>
          <a:xfrm flipV="1">
            <a:off x="7181268" y="2525486"/>
            <a:ext cx="221249" cy="54768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1"/>
          <a:stretch>
            <a:fillRect/>
          </a:stretch>
        </p:blipFill>
        <p:spPr>
          <a:xfrm>
            <a:off x="5124006" y="190428"/>
            <a:ext cx="639088" cy="1379084"/>
          </a:xfrm>
          <a:prstGeom prst="rect">
            <a:avLst/>
          </a:prstGeom>
        </p:spPr>
      </p:pic>
      <p:sp>
        <p:nvSpPr>
          <p:cNvPr id="32" name="Left Arrow 31"/>
          <p:cNvSpPr/>
          <p:nvPr/>
        </p:nvSpPr>
        <p:spPr>
          <a:xfrm>
            <a:off x="3505651" y="1942011"/>
            <a:ext cx="825890" cy="551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APIs</a:t>
            </a:r>
            <a:endParaRPr lang="en-US" dirty="0"/>
          </a:p>
        </p:txBody>
      </p:sp>
      <p:sp>
        <p:nvSpPr>
          <p:cNvPr id="33" name="Striped Right Arrow 32"/>
          <p:cNvSpPr/>
          <p:nvPr/>
        </p:nvSpPr>
        <p:spPr>
          <a:xfrm rot="12330253">
            <a:off x="7909448" y="3852185"/>
            <a:ext cx="1498863" cy="255243"/>
          </a:xfrm>
          <a:prstGeom prst="strip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9"/>
          <a:stretch>
            <a:fillRect/>
          </a:stretch>
        </p:blipFill>
        <p:spPr>
          <a:xfrm>
            <a:off x="9372490" y="3880096"/>
            <a:ext cx="479959" cy="403557"/>
          </a:xfrm>
          <a:prstGeom prst="rect">
            <a:avLst/>
          </a:prstGeom>
        </p:spPr>
      </p:pic>
      <p:sp>
        <p:nvSpPr>
          <p:cNvPr id="37" name="Flowchart: Alternate Process 36"/>
          <p:cNvSpPr/>
          <p:nvPr/>
        </p:nvSpPr>
        <p:spPr>
          <a:xfrm>
            <a:off x="9531964" y="4483737"/>
            <a:ext cx="627017" cy="404813"/>
          </a:xfrm>
          <a:prstGeom prst="flowChartAlternate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9" name="TextBox 38"/>
          <p:cNvSpPr txBox="1"/>
          <p:nvPr/>
        </p:nvSpPr>
        <p:spPr>
          <a:xfrm>
            <a:off x="3687528" y="4923373"/>
            <a:ext cx="6223691" cy="1200329"/>
          </a:xfrm>
          <a:prstGeom prst="rect">
            <a:avLst/>
          </a:prstGeom>
          <a:noFill/>
        </p:spPr>
        <p:txBody>
          <a:bodyPr wrap="none" rtlCol="0">
            <a:spAutoFit/>
          </a:bodyPr>
          <a:lstStyle/>
          <a:p>
            <a:pPr marL="342900" indent="-342900">
              <a:buAutoNum type="arabicParenR"/>
            </a:pPr>
            <a:r>
              <a:rPr lang="en-US" dirty="0" smtClean="0"/>
              <a:t>User Report App (easy-to-use, encrypt, picture, voice record)</a:t>
            </a:r>
          </a:p>
          <a:p>
            <a:pPr marL="342900" indent="-342900">
              <a:buAutoNum type="arabicParenR"/>
            </a:pPr>
            <a:r>
              <a:rPr lang="en-US" dirty="0" smtClean="0"/>
              <a:t>Dispatcher (filter, classify, and encrypt)</a:t>
            </a:r>
          </a:p>
          <a:p>
            <a:pPr marL="342900" indent="-342900">
              <a:buAutoNum type="arabicParenR"/>
            </a:pPr>
            <a:r>
              <a:rPr lang="en-US" dirty="0" smtClean="0"/>
              <a:t>Two data bases (general data and secured identities)</a:t>
            </a:r>
          </a:p>
          <a:p>
            <a:pPr marL="342900" indent="-342900">
              <a:buAutoNum type="arabicParenR"/>
            </a:pPr>
            <a:r>
              <a:rPr lang="en-US" dirty="0" smtClean="0"/>
              <a:t>APIs for researchers and public officers</a:t>
            </a:r>
            <a:endParaRPr lang="en-US" dirty="0"/>
          </a:p>
        </p:txBody>
      </p:sp>
      <p:sp>
        <p:nvSpPr>
          <p:cNvPr id="41" name="Oval 40"/>
          <p:cNvSpPr/>
          <p:nvPr/>
        </p:nvSpPr>
        <p:spPr>
          <a:xfrm>
            <a:off x="9248503" y="4519750"/>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42" name="Oval 41"/>
          <p:cNvSpPr/>
          <p:nvPr/>
        </p:nvSpPr>
        <p:spPr>
          <a:xfrm>
            <a:off x="5910021" y="3234747"/>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sp>
        <p:nvSpPr>
          <p:cNvPr id="43" name="Oval 42"/>
          <p:cNvSpPr/>
          <p:nvPr/>
        </p:nvSpPr>
        <p:spPr>
          <a:xfrm>
            <a:off x="6215075" y="1337465"/>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US" b="1" dirty="0">
              <a:solidFill>
                <a:srgbClr val="FF0000"/>
              </a:solidFill>
            </a:endParaRPr>
          </a:p>
        </p:txBody>
      </p:sp>
      <p:sp>
        <p:nvSpPr>
          <p:cNvPr id="44" name="Oval 43"/>
          <p:cNvSpPr/>
          <p:nvPr/>
        </p:nvSpPr>
        <p:spPr>
          <a:xfrm>
            <a:off x="3865660" y="1774838"/>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US" b="1" dirty="0">
              <a:solidFill>
                <a:srgbClr val="FF0000"/>
              </a:solidFill>
            </a:endParaRPr>
          </a:p>
        </p:txBody>
      </p:sp>
      <p:pic>
        <p:nvPicPr>
          <p:cNvPr id="35" name="Picture 34"/>
          <p:cNvPicPr>
            <a:picLocks noChangeAspect="1"/>
          </p:cNvPicPr>
          <p:nvPr/>
        </p:nvPicPr>
        <p:blipFill>
          <a:blip r:embed="rId9"/>
          <a:stretch>
            <a:fillRect/>
          </a:stretch>
        </p:blipFill>
        <p:spPr>
          <a:xfrm>
            <a:off x="4550874" y="3184371"/>
            <a:ext cx="479959" cy="403557"/>
          </a:xfrm>
          <a:prstGeom prst="rect">
            <a:avLst/>
          </a:prstGeom>
        </p:spPr>
      </p:pic>
    </p:spTree>
    <p:extLst>
      <p:ext uri="{BB962C8B-B14F-4D97-AF65-F5344CB8AC3E}">
        <p14:creationId xmlns:p14="http://schemas.microsoft.com/office/powerpoint/2010/main" val="3618688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290" y="546152"/>
            <a:ext cx="9118121" cy="1631216"/>
          </a:xfrm>
          <a:prstGeom prst="rect">
            <a:avLst/>
          </a:prstGeom>
          <a:noFill/>
        </p:spPr>
        <p:txBody>
          <a:bodyPr wrap="square" rtlCol="0">
            <a:spAutoFit/>
          </a:bodyPr>
          <a:lstStyle/>
          <a:p>
            <a:r>
              <a:rPr lang="en-US" sz="2000" dirty="0" smtClean="0"/>
              <a:t>The SANE app can be used for the </a:t>
            </a:r>
            <a:r>
              <a:rPr lang="en-US" sz="2000" dirty="0" smtClean="0"/>
              <a:t>educational purposes:</a:t>
            </a:r>
            <a:endParaRPr lang="en-US" sz="2000" dirty="0" smtClean="0"/>
          </a:p>
          <a:p>
            <a:pPr marL="285750" indent="-285750">
              <a:buFont typeface="Arial" panose="020B0604020202020204" pitchFamily="34" charset="0"/>
              <a:buChar char="•"/>
            </a:pPr>
            <a:r>
              <a:rPr lang="en-US" sz="2000" dirty="0" smtClean="0"/>
              <a:t>Minors may not understand consent and what </a:t>
            </a:r>
            <a:r>
              <a:rPr lang="en-US" sz="2000" dirty="0" smtClean="0"/>
              <a:t>sexual assault is</a:t>
            </a:r>
            <a:r>
              <a:rPr lang="en-US" sz="2000" dirty="0" smtClean="0"/>
              <a:t> </a:t>
            </a:r>
            <a:endParaRPr lang="en-US" sz="2000" dirty="0" smtClean="0"/>
          </a:p>
          <a:p>
            <a:pPr marL="285750" indent="-285750">
              <a:buFont typeface="Arial" panose="020B0604020202020204" pitchFamily="34" charset="0"/>
              <a:buChar char="•"/>
            </a:pPr>
            <a:r>
              <a:rPr lang="en-US" sz="2000" dirty="0" smtClean="0"/>
              <a:t>It </a:t>
            </a:r>
            <a:r>
              <a:rPr lang="en-US" sz="2000" dirty="0" smtClean="0"/>
              <a:t>starts </a:t>
            </a:r>
            <a:r>
              <a:rPr lang="en-US" sz="2000" dirty="0" smtClean="0"/>
              <a:t>with </a:t>
            </a:r>
            <a:r>
              <a:rPr lang="en-US" sz="2000" dirty="0" smtClean="0"/>
              <a:t>simple </a:t>
            </a:r>
            <a:r>
              <a:rPr lang="en-US" sz="2000" dirty="0" smtClean="0"/>
              <a:t>questions, leading to more targeted questions</a:t>
            </a:r>
            <a:endParaRPr lang="en-US" sz="2000" dirty="0" smtClean="0"/>
          </a:p>
          <a:p>
            <a:pPr marL="285750" indent="-285750">
              <a:buFont typeface="Arial" panose="020B0604020202020204" pitchFamily="34" charset="0"/>
              <a:buChar char="•"/>
            </a:pPr>
            <a:r>
              <a:rPr lang="en-US" sz="2000" dirty="0" smtClean="0"/>
              <a:t>During the Q&amp;A process the screen color will </a:t>
            </a:r>
            <a:r>
              <a:rPr lang="en-US" sz="2000" dirty="0" smtClean="0"/>
              <a:t>turn</a:t>
            </a:r>
            <a:r>
              <a:rPr lang="en-US" sz="2000" dirty="0" smtClean="0"/>
              <a:t> </a:t>
            </a:r>
            <a:r>
              <a:rPr lang="en-US" sz="2000" dirty="0" smtClean="0"/>
              <a:t>“</a:t>
            </a:r>
            <a:r>
              <a:rPr lang="en-US" sz="2000" dirty="0" smtClean="0">
                <a:solidFill>
                  <a:srgbClr val="FF0000"/>
                </a:solidFill>
              </a:rPr>
              <a:t>RED</a:t>
            </a:r>
            <a:r>
              <a:rPr lang="en-US" sz="2000" dirty="0" smtClean="0"/>
              <a:t>” </a:t>
            </a:r>
            <a:r>
              <a:rPr lang="en-US" sz="2000" dirty="0" smtClean="0"/>
              <a:t>as the situation becomes serious enough </a:t>
            </a:r>
            <a:r>
              <a:rPr lang="en-US" sz="2000" dirty="0" smtClean="0"/>
              <a:t>to report</a:t>
            </a:r>
          </a:p>
        </p:txBody>
      </p:sp>
      <p:sp>
        <p:nvSpPr>
          <p:cNvPr id="3" name="Rounded Rectangle 2"/>
          <p:cNvSpPr/>
          <p:nvPr/>
        </p:nvSpPr>
        <p:spPr>
          <a:xfrm>
            <a:off x="1500995" y="2587924"/>
            <a:ext cx="2147978" cy="18805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500995" y="2905042"/>
            <a:ext cx="2070760" cy="1015663"/>
          </a:xfrm>
          <a:prstGeom prst="rect">
            <a:avLst/>
          </a:prstGeom>
          <a:noFill/>
        </p:spPr>
        <p:txBody>
          <a:bodyPr wrap="none" rtlCol="0">
            <a:spAutoFit/>
          </a:bodyPr>
          <a:lstStyle/>
          <a:p>
            <a:r>
              <a:rPr lang="en-US" sz="1200" b="1" dirty="0" smtClean="0"/>
              <a:t>Q1. do you know the person?</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1" name="Right Arrow 10"/>
          <p:cNvSpPr/>
          <p:nvPr/>
        </p:nvSpPr>
        <p:spPr>
          <a:xfrm>
            <a:off x="4071666" y="3342735"/>
            <a:ext cx="681487"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069456" y="2587924"/>
            <a:ext cx="2147978" cy="188055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103960" y="2905042"/>
            <a:ext cx="1809726" cy="1015663"/>
          </a:xfrm>
          <a:prstGeom prst="rect">
            <a:avLst/>
          </a:prstGeom>
          <a:solidFill>
            <a:schemeClr val="accent2">
              <a:lumMod val="40000"/>
              <a:lumOff val="60000"/>
            </a:schemeClr>
          </a:solidFill>
        </p:spPr>
        <p:txBody>
          <a:bodyPr wrap="none" rtlCol="0">
            <a:spAutoFit/>
          </a:bodyPr>
          <a:lstStyle/>
          <a:p>
            <a:r>
              <a:rPr lang="en-US" sz="1200" b="1" dirty="0" smtClean="0"/>
              <a:t>Q1. How open do you …?</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4" name="Right Arrow 13"/>
          <p:cNvSpPr/>
          <p:nvPr/>
        </p:nvSpPr>
        <p:spPr>
          <a:xfrm>
            <a:off x="7648753" y="3342735"/>
            <a:ext cx="681487"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637917" y="2587924"/>
            <a:ext cx="2147978" cy="18805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672421" y="2905042"/>
            <a:ext cx="1271182" cy="1015663"/>
          </a:xfrm>
          <a:prstGeom prst="rect">
            <a:avLst/>
          </a:prstGeom>
          <a:solidFill>
            <a:srgbClr val="FF0000"/>
          </a:solidFill>
          <a:ln>
            <a:noFill/>
          </a:ln>
        </p:spPr>
        <p:txBody>
          <a:bodyPr wrap="none" rtlCol="0">
            <a:spAutoFit/>
          </a:bodyPr>
          <a:lstStyle/>
          <a:p>
            <a:r>
              <a:rPr lang="en-US" sz="1200" b="1" dirty="0" smtClean="0"/>
              <a:t>Q1. Are you …?</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7" name="Rounded Rectangle 16"/>
          <p:cNvSpPr/>
          <p:nvPr/>
        </p:nvSpPr>
        <p:spPr>
          <a:xfrm>
            <a:off x="9325154" y="4054414"/>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Report</a:t>
            </a:r>
            <a:endParaRPr lang="en-US" sz="1200" dirty="0"/>
          </a:p>
        </p:txBody>
      </p:sp>
      <p:sp>
        <p:nvSpPr>
          <p:cNvPr id="18" name="Rounded Rectangle 17"/>
          <p:cNvSpPr/>
          <p:nvPr/>
        </p:nvSpPr>
        <p:spPr>
          <a:xfrm>
            <a:off x="5746630" y="4095487"/>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19" name="Rounded Rectangle 18"/>
          <p:cNvSpPr/>
          <p:nvPr/>
        </p:nvSpPr>
        <p:spPr>
          <a:xfrm>
            <a:off x="2139560" y="4090144"/>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20" name="Rounded Rectangle 19"/>
          <p:cNvSpPr/>
          <p:nvPr/>
        </p:nvSpPr>
        <p:spPr>
          <a:xfrm>
            <a:off x="1197248" y="3114135"/>
            <a:ext cx="2147978" cy="18805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97248" y="3431253"/>
            <a:ext cx="2070760" cy="1015663"/>
          </a:xfrm>
          <a:prstGeom prst="rect">
            <a:avLst/>
          </a:prstGeom>
          <a:noFill/>
        </p:spPr>
        <p:txBody>
          <a:bodyPr wrap="none" rtlCol="0">
            <a:spAutoFit/>
          </a:bodyPr>
          <a:lstStyle/>
          <a:p>
            <a:r>
              <a:rPr lang="en-US" sz="1200" b="1" dirty="0" smtClean="0"/>
              <a:t>Q1. do you know the person?</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22" name="Rounded Rectangle 21"/>
          <p:cNvSpPr/>
          <p:nvPr/>
        </p:nvSpPr>
        <p:spPr>
          <a:xfrm>
            <a:off x="1835813" y="4616355"/>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23" name="TextBox 22"/>
          <p:cNvSpPr txBox="1"/>
          <p:nvPr/>
        </p:nvSpPr>
        <p:spPr>
          <a:xfrm>
            <a:off x="1197248" y="5162875"/>
            <a:ext cx="2014398" cy="307777"/>
          </a:xfrm>
          <a:prstGeom prst="rect">
            <a:avLst/>
          </a:prstGeom>
          <a:noFill/>
        </p:spPr>
        <p:txBody>
          <a:bodyPr wrap="none" rtlCol="0">
            <a:spAutoFit/>
          </a:bodyPr>
          <a:lstStyle/>
          <a:p>
            <a:r>
              <a:rPr lang="en-US" sz="1400" dirty="0" smtClean="0"/>
              <a:t>Several related occasions</a:t>
            </a:r>
            <a:endParaRPr lang="en-US" sz="1400" dirty="0"/>
          </a:p>
        </p:txBody>
      </p:sp>
    </p:spTree>
    <p:extLst>
      <p:ext uri="{BB962C8B-B14F-4D97-AF65-F5344CB8AC3E}">
        <p14:creationId xmlns:p14="http://schemas.microsoft.com/office/powerpoint/2010/main" val="1460937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4755244" y="2344644"/>
            <a:ext cx="1562777" cy="67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6680620" y="1881051"/>
            <a:ext cx="1443793" cy="6444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98039" y="2107474"/>
            <a:ext cx="1538370" cy="307777"/>
          </a:xfrm>
          <a:prstGeom prst="rect">
            <a:avLst/>
          </a:prstGeom>
          <a:noFill/>
        </p:spPr>
        <p:txBody>
          <a:bodyPr wrap="none" rtlCol="0">
            <a:spAutoFit/>
          </a:bodyPr>
          <a:lstStyle/>
          <a:p>
            <a:r>
              <a:rPr lang="en-US" sz="1400" dirty="0" smtClean="0"/>
              <a:t>Secured Identities </a:t>
            </a:r>
            <a:endParaRPr lang="en-US" sz="1400" dirty="0"/>
          </a:p>
        </p:txBody>
      </p:sp>
      <p:sp>
        <p:nvSpPr>
          <p:cNvPr id="8" name="TextBox 7"/>
          <p:cNvSpPr txBox="1"/>
          <p:nvPr/>
        </p:nvSpPr>
        <p:spPr>
          <a:xfrm>
            <a:off x="4907504" y="2596118"/>
            <a:ext cx="1153631" cy="307777"/>
          </a:xfrm>
          <a:prstGeom prst="rect">
            <a:avLst/>
          </a:prstGeom>
          <a:noFill/>
        </p:spPr>
        <p:txBody>
          <a:bodyPr wrap="square" rtlCol="0">
            <a:spAutoFit/>
          </a:bodyPr>
          <a:lstStyle/>
          <a:p>
            <a:r>
              <a:rPr lang="en-US" sz="1400" dirty="0" smtClean="0"/>
              <a:t>General Data </a:t>
            </a:r>
            <a:endParaRPr lang="en-US" sz="1400" dirty="0"/>
          </a:p>
        </p:txBody>
      </p:sp>
      <p:sp>
        <p:nvSpPr>
          <p:cNvPr id="11" name="TextBox 10"/>
          <p:cNvSpPr txBox="1"/>
          <p:nvPr/>
        </p:nvSpPr>
        <p:spPr>
          <a:xfrm>
            <a:off x="6015688" y="798329"/>
            <a:ext cx="683136" cy="369332"/>
          </a:xfrm>
          <a:prstGeom prst="rect">
            <a:avLst/>
          </a:prstGeom>
          <a:noFill/>
        </p:spPr>
        <p:txBody>
          <a:bodyPr wrap="none" rtlCol="0">
            <a:spAutoFit/>
          </a:bodyPr>
          <a:lstStyle/>
          <a:p>
            <a:r>
              <a:rPr lang="en-US" dirty="0" smtClean="0"/>
              <a:t>SANE</a:t>
            </a:r>
            <a:endParaRPr lang="en-US" dirty="0"/>
          </a:p>
        </p:txBody>
      </p:sp>
      <p:pic>
        <p:nvPicPr>
          <p:cNvPr id="13" name="Picture 12"/>
          <p:cNvPicPr>
            <a:picLocks noChangeAspect="1"/>
          </p:cNvPicPr>
          <p:nvPr/>
        </p:nvPicPr>
        <p:blipFill>
          <a:blip r:embed="rId2"/>
          <a:stretch>
            <a:fillRect/>
          </a:stretch>
        </p:blipFill>
        <p:spPr>
          <a:xfrm>
            <a:off x="1035610" y="1149641"/>
            <a:ext cx="1222067" cy="1222067"/>
          </a:xfrm>
          <a:prstGeom prst="rect">
            <a:avLst/>
          </a:prstGeom>
        </p:spPr>
      </p:pic>
      <p:pic>
        <p:nvPicPr>
          <p:cNvPr id="14" name="Picture 13"/>
          <p:cNvPicPr>
            <a:picLocks noChangeAspect="1"/>
          </p:cNvPicPr>
          <p:nvPr/>
        </p:nvPicPr>
        <p:blipFill>
          <a:blip r:embed="rId3"/>
          <a:stretch>
            <a:fillRect/>
          </a:stretch>
        </p:blipFill>
        <p:spPr>
          <a:xfrm>
            <a:off x="2681773" y="1654025"/>
            <a:ext cx="750581" cy="1340323"/>
          </a:xfrm>
          <a:prstGeom prst="rect">
            <a:avLst/>
          </a:prstGeom>
        </p:spPr>
      </p:pic>
      <p:pic>
        <p:nvPicPr>
          <p:cNvPr id="15" name="Picture 14"/>
          <p:cNvPicPr>
            <a:picLocks noChangeAspect="1"/>
          </p:cNvPicPr>
          <p:nvPr/>
        </p:nvPicPr>
        <p:blipFill>
          <a:blip r:embed="rId4"/>
          <a:stretch>
            <a:fillRect/>
          </a:stretch>
        </p:blipFill>
        <p:spPr>
          <a:xfrm>
            <a:off x="980566" y="2792570"/>
            <a:ext cx="1534576" cy="1150932"/>
          </a:xfrm>
          <a:prstGeom prst="rect">
            <a:avLst/>
          </a:prstGeom>
        </p:spPr>
      </p:pic>
      <p:pic>
        <p:nvPicPr>
          <p:cNvPr id="18" name="Picture 17"/>
          <p:cNvPicPr>
            <a:picLocks noChangeAspect="1"/>
          </p:cNvPicPr>
          <p:nvPr/>
        </p:nvPicPr>
        <p:blipFill>
          <a:blip r:embed="rId5"/>
          <a:stretch>
            <a:fillRect/>
          </a:stretch>
        </p:blipFill>
        <p:spPr>
          <a:xfrm>
            <a:off x="2880897" y="3291179"/>
            <a:ext cx="806631" cy="806631"/>
          </a:xfrm>
          <a:prstGeom prst="rect">
            <a:avLst/>
          </a:prstGeom>
        </p:spPr>
      </p:pic>
      <p:pic>
        <p:nvPicPr>
          <p:cNvPr id="19" name="Picture 18"/>
          <p:cNvPicPr>
            <a:picLocks noChangeAspect="1"/>
          </p:cNvPicPr>
          <p:nvPr/>
        </p:nvPicPr>
        <p:blipFill>
          <a:blip r:embed="rId6"/>
          <a:stretch>
            <a:fillRect/>
          </a:stretch>
        </p:blipFill>
        <p:spPr>
          <a:xfrm>
            <a:off x="1044119" y="4457020"/>
            <a:ext cx="1471023" cy="1103267"/>
          </a:xfrm>
          <a:prstGeom prst="rect">
            <a:avLst/>
          </a:prstGeom>
        </p:spPr>
      </p:pic>
      <p:grpSp>
        <p:nvGrpSpPr>
          <p:cNvPr id="22" name="Group 21"/>
          <p:cNvGrpSpPr/>
          <p:nvPr/>
        </p:nvGrpSpPr>
        <p:grpSpPr>
          <a:xfrm>
            <a:off x="9904703" y="2853534"/>
            <a:ext cx="1471750" cy="2946375"/>
            <a:chOff x="9469275" y="2415251"/>
            <a:chExt cx="1471750" cy="2946375"/>
          </a:xfrm>
        </p:grpSpPr>
        <p:pic>
          <p:nvPicPr>
            <p:cNvPr id="20" name="Picture 19"/>
            <p:cNvPicPr>
              <a:picLocks noChangeAspect="1"/>
            </p:cNvPicPr>
            <p:nvPr/>
          </p:nvPicPr>
          <p:blipFill rotWithShape="1">
            <a:blip r:embed="rId7"/>
            <a:srcRect l="7433" r="9047" b="29601"/>
            <a:stretch/>
          </p:blipFill>
          <p:spPr>
            <a:xfrm>
              <a:off x="9469275" y="2415251"/>
              <a:ext cx="1471750" cy="1823901"/>
            </a:xfrm>
            <a:prstGeom prst="rect">
              <a:avLst/>
            </a:prstGeom>
          </p:spPr>
        </p:pic>
        <p:pic>
          <p:nvPicPr>
            <p:cNvPr id="12" name="Picture 11"/>
            <p:cNvPicPr>
              <a:picLocks noChangeAspect="1"/>
            </p:cNvPicPr>
            <p:nvPr/>
          </p:nvPicPr>
          <p:blipFill>
            <a:blip r:embed="rId8"/>
            <a:stretch>
              <a:fillRect/>
            </a:stretch>
          </p:blipFill>
          <p:spPr>
            <a:xfrm>
              <a:off x="9545152" y="3561106"/>
              <a:ext cx="1343619" cy="1312568"/>
            </a:xfrm>
            <a:prstGeom prst="rect">
              <a:avLst/>
            </a:prstGeom>
          </p:spPr>
        </p:pic>
        <p:pic>
          <p:nvPicPr>
            <p:cNvPr id="21" name="Picture 20"/>
            <p:cNvPicPr>
              <a:picLocks noChangeAspect="1"/>
            </p:cNvPicPr>
            <p:nvPr/>
          </p:nvPicPr>
          <p:blipFill rotWithShape="1">
            <a:blip r:embed="rId7"/>
            <a:srcRect l="7433" t="51901" r="9047" b="29601"/>
            <a:stretch/>
          </p:blipFill>
          <p:spPr>
            <a:xfrm>
              <a:off x="9469275" y="4882383"/>
              <a:ext cx="1471750" cy="479243"/>
            </a:xfrm>
            <a:prstGeom prst="rect">
              <a:avLst/>
            </a:prstGeom>
          </p:spPr>
        </p:pic>
      </p:grpSp>
      <p:sp>
        <p:nvSpPr>
          <p:cNvPr id="23" name="Rounded Rectangle 22"/>
          <p:cNvSpPr/>
          <p:nvPr/>
        </p:nvSpPr>
        <p:spPr>
          <a:xfrm>
            <a:off x="6238121" y="3204638"/>
            <a:ext cx="1886293" cy="41731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Dispatcher</a:t>
            </a:r>
            <a:endParaRPr lang="en-US" dirty="0"/>
          </a:p>
        </p:txBody>
      </p:sp>
      <p:pic>
        <p:nvPicPr>
          <p:cNvPr id="24" name="Picture 23"/>
          <p:cNvPicPr>
            <a:picLocks noChangeAspect="1"/>
          </p:cNvPicPr>
          <p:nvPr/>
        </p:nvPicPr>
        <p:blipFill>
          <a:blip r:embed="rId9"/>
          <a:stretch>
            <a:fillRect/>
          </a:stretch>
        </p:blipFill>
        <p:spPr>
          <a:xfrm>
            <a:off x="7720213" y="2792570"/>
            <a:ext cx="479959" cy="403557"/>
          </a:xfrm>
          <a:prstGeom prst="rect">
            <a:avLst/>
          </a:prstGeom>
        </p:spPr>
      </p:pic>
      <p:pic>
        <p:nvPicPr>
          <p:cNvPr id="25" name="Picture 24"/>
          <p:cNvPicPr>
            <a:picLocks noChangeAspect="1"/>
          </p:cNvPicPr>
          <p:nvPr/>
        </p:nvPicPr>
        <p:blipFill>
          <a:blip r:embed="rId10"/>
          <a:stretch>
            <a:fillRect/>
          </a:stretch>
        </p:blipFill>
        <p:spPr>
          <a:xfrm>
            <a:off x="7107237" y="1301335"/>
            <a:ext cx="612976" cy="536354"/>
          </a:xfrm>
          <a:prstGeom prst="rect">
            <a:avLst/>
          </a:prstGeom>
        </p:spPr>
      </p:pic>
      <p:cxnSp>
        <p:nvCxnSpPr>
          <p:cNvPr id="27" name="Straight Arrow Connector 26"/>
          <p:cNvCxnSpPr>
            <a:stCxn id="16" idx="2"/>
            <a:endCxn id="23" idx="0"/>
          </p:cNvCxnSpPr>
          <p:nvPr/>
        </p:nvCxnSpPr>
        <p:spPr>
          <a:xfrm>
            <a:off x="5443550" y="1569512"/>
            <a:ext cx="1737718" cy="1635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1"/>
          <a:stretch>
            <a:fillRect/>
          </a:stretch>
        </p:blipFill>
        <p:spPr>
          <a:xfrm>
            <a:off x="5124006" y="190428"/>
            <a:ext cx="639088" cy="1379084"/>
          </a:xfrm>
          <a:prstGeom prst="rect">
            <a:avLst/>
          </a:prstGeom>
        </p:spPr>
      </p:pic>
      <p:pic>
        <p:nvPicPr>
          <p:cNvPr id="34" name="Picture 33"/>
          <p:cNvPicPr>
            <a:picLocks noChangeAspect="1"/>
          </p:cNvPicPr>
          <p:nvPr/>
        </p:nvPicPr>
        <p:blipFill>
          <a:blip r:embed="rId9"/>
          <a:stretch>
            <a:fillRect/>
          </a:stretch>
        </p:blipFill>
        <p:spPr>
          <a:xfrm>
            <a:off x="9531964" y="3990680"/>
            <a:ext cx="479959" cy="403557"/>
          </a:xfrm>
          <a:prstGeom prst="rect">
            <a:avLst/>
          </a:prstGeom>
        </p:spPr>
      </p:pic>
      <p:sp>
        <p:nvSpPr>
          <p:cNvPr id="37" name="Flowchart: Alternate Process 36"/>
          <p:cNvSpPr/>
          <p:nvPr/>
        </p:nvSpPr>
        <p:spPr>
          <a:xfrm>
            <a:off x="9531964" y="4483737"/>
            <a:ext cx="627017" cy="404813"/>
          </a:xfrm>
          <a:prstGeom prst="flowChartAlternate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9" name="TextBox 38"/>
          <p:cNvSpPr txBox="1"/>
          <p:nvPr/>
        </p:nvSpPr>
        <p:spPr>
          <a:xfrm>
            <a:off x="3284212" y="4944641"/>
            <a:ext cx="4411977" cy="1569660"/>
          </a:xfrm>
          <a:prstGeom prst="rect">
            <a:avLst/>
          </a:prstGeom>
          <a:noFill/>
        </p:spPr>
        <p:txBody>
          <a:bodyPr wrap="none" rtlCol="0">
            <a:spAutoFit/>
          </a:bodyPr>
          <a:lstStyle/>
          <a:p>
            <a:pPr marL="342900" indent="-342900">
              <a:buAutoNum type="arabicParenR"/>
            </a:pPr>
            <a:r>
              <a:rPr lang="en-US" sz="1600" dirty="0" smtClean="0"/>
              <a:t>Police ask SANE for the contact</a:t>
            </a:r>
          </a:p>
          <a:p>
            <a:pPr marL="342900" indent="-342900">
              <a:buAutoNum type="arabicParenR"/>
            </a:pPr>
            <a:r>
              <a:rPr lang="en-US" sz="1600" dirty="0" smtClean="0"/>
              <a:t>SANE finds the contact from the dispatcher</a:t>
            </a:r>
          </a:p>
          <a:p>
            <a:pPr marL="342900" indent="-342900">
              <a:buAutoNum type="arabicParenR"/>
            </a:pPr>
            <a:r>
              <a:rPr lang="en-US" sz="1600" dirty="0" smtClean="0"/>
              <a:t>Dispatcher contact the app</a:t>
            </a:r>
          </a:p>
          <a:p>
            <a:pPr marL="342900" indent="-342900">
              <a:buAutoNum type="arabicParenR"/>
            </a:pPr>
            <a:r>
              <a:rPr lang="en-US" sz="1600" dirty="0" smtClean="0"/>
              <a:t>When the user approve, </a:t>
            </a:r>
          </a:p>
          <a:p>
            <a:pPr marL="342900" indent="-342900">
              <a:buAutoNum type="arabicParenR"/>
            </a:pPr>
            <a:r>
              <a:rPr lang="en-US" sz="1600" dirty="0" smtClean="0"/>
              <a:t>The dispatcher access to the secured identities</a:t>
            </a:r>
          </a:p>
          <a:p>
            <a:pPr marL="342900" indent="-342900">
              <a:buAutoNum type="arabicParenR"/>
            </a:pPr>
            <a:r>
              <a:rPr lang="en-US" sz="1600" dirty="0" smtClean="0"/>
              <a:t>Chastise the SA case</a:t>
            </a:r>
            <a:endParaRPr lang="en-US" sz="1600" dirty="0"/>
          </a:p>
        </p:txBody>
      </p:sp>
      <p:sp>
        <p:nvSpPr>
          <p:cNvPr id="41" name="Oval 40"/>
          <p:cNvSpPr/>
          <p:nvPr/>
        </p:nvSpPr>
        <p:spPr>
          <a:xfrm>
            <a:off x="3825265" y="126971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42" name="Oval 41"/>
          <p:cNvSpPr/>
          <p:nvPr/>
        </p:nvSpPr>
        <p:spPr>
          <a:xfrm>
            <a:off x="5826414" y="161452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sp>
        <p:nvSpPr>
          <p:cNvPr id="43" name="Oval 42"/>
          <p:cNvSpPr/>
          <p:nvPr/>
        </p:nvSpPr>
        <p:spPr>
          <a:xfrm>
            <a:off x="8758695" y="354309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US" b="1" dirty="0">
              <a:solidFill>
                <a:srgbClr val="FF0000"/>
              </a:solidFill>
            </a:endParaRPr>
          </a:p>
        </p:txBody>
      </p:sp>
      <p:sp>
        <p:nvSpPr>
          <p:cNvPr id="44" name="Oval 43"/>
          <p:cNvSpPr/>
          <p:nvPr/>
        </p:nvSpPr>
        <p:spPr>
          <a:xfrm>
            <a:off x="8099594" y="4206427"/>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US" b="1" dirty="0">
              <a:solidFill>
                <a:srgbClr val="FF0000"/>
              </a:solidFill>
            </a:endParaRPr>
          </a:p>
        </p:txBody>
      </p:sp>
      <p:sp>
        <p:nvSpPr>
          <p:cNvPr id="2" name="TextBox 1"/>
          <p:cNvSpPr txBox="1"/>
          <p:nvPr/>
        </p:nvSpPr>
        <p:spPr>
          <a:xfrm>
            <a:off x="3239239" y="4482976"/>
            <a:ext cx="3452805" cy="461665"/>
          </a:xfrm>
          <a:prstGeom prst="rect">
            <a:avLst/>
          </a:prstGeom>
          <a:noFill/>
        </p:spPr>
        <p:txBody>
          <a:bodyPr wrap="none" rtlCol="0">
            <a:spAutoFit/>
          </a:bodyPr>
          <a:lstStyle/>
          <a:p>
            <a:r>
              <a:rPr lang="en-US" sz="2400" dirty="0" smtClean="0"/>
              <a:t>When a symptom is found</a:t>
            </a:r>
            <a:endParaRPr lang="en-US" sz="2400" dirty="0"/>
          </a:p>
        </p:txBody>
      </p:sp>
      <p:sp>
        <p:nvSpPr>
          <p:cNvPr id="3" name="TextBox 2"/>
          <p:cNvSpPr txBox="1"/>
          <p:nvPr/>
        </p:nvSpPr>
        <p:spPr>
          <a:xfrm>
            <a:off x="9449118" y="2625016"/>
            <a:ext cx="2406542" cy="369332"/>
          </a:xfrm>
          <a:prstGeom prst="rect">
            <a:avLst/>
          </a:prstGeom>
          <a:noFill/>
        </p:spPr>
        <p:txBody>
          <a:bodyPr wrap="square" rtlCol="0">
            <a:spAutoFit/>
          </a:bodyPr>
          <a:lstStyle/>
          <a:p>
            <a:r>
              <a:rPr lang="en-US" dirty="0" smtClean="0"/>
              <a:t>Inclusive Cyber bullying </a:t>
            </a:r>
            <a:endParaRPr lang="en-US" dirty="0"/>
          </a:p>
        </p:txBody>
      </p:sp>
      <p:sp>
        <p:nvSpPr>
          <p:cNvPr id="9" name="TextBox 8"/>
          <p:cNvSpPr txBox="1"/>
          <p:nvPr/>
        </p:nvSpPr>
        <p:spPr>
          <a:xfrm>
            <a:off x="2036586" y="233639"/>
            <a:ext cx="2076594" cy="646331"/>
          </a:xfrm>
          <a:prstGeom prst="rect">
            <a:avLst/>
          </a:prstGeom>
          <a:noFill/>
        </p:spPr>
        <p:txBody>
          <a:bodyPr wrap="none" rtlCol="0">
            <a:spAutoFit/>
          </a:bodyPr>
          <a:lstStyle/>
          <a:p>
            <a:pPr marL="342900" indent="-342900">
              <a:buAutoNum type="arabicParenR"/>
            </a:pPr>
            <a:r>
              <a:rPr lang="en-US" dirty="0" smtClean="0"/>
              <a:t>More data</a:t>
            </a:r>
          </a:p>
          <a:p>
            <a:pPr marL="342900" indent="-342900">
              <a:buAutoNum type="arabicParenR"/>
            </a:pPr>
            <a:r>
              <a:rPr lang="en-US" dirty="0" smtClean="0"/>
              <a:t>More protection</a:t>
            </a:r>
            <a:endParaRPr lang="en-US" dirty="0"/>
          </a:p>
        </p:txBody>
      </p:sp>
      <p:sp>
        <p:nvSpPr>
          <p:cNvPr id="35" name="TextBox 34"/>
          <p:cNvSpPr txBox="1"/>
          <p:nvPr/>
        </p:nvSpPr>
        <p:spPr>
          <a:xfrm>
            <a:off x="1444837" y="4067478"/>
            <a:ext cx="1949971" cy="369332"/>
          </a:xfrm>
          <a:prstGeom prst="rect">
            <a:avLst/>
          </a:prstGeom>
          <a:noFill/>
        </p:spPr>
        <p:txBody>
          <a:bodyPr wrap="square" rtlCol="0">
            <a:spAutoFit/>
          </a:bodyPr>
          <a:lstStyle/>
          <a:p>
            <a:r>
              <a:rPr lang="en-US" b="1" dirty="0" smtClean="0"/>
              <a:t>Big Data Analytics</a:t>
            </a:r>
          </a:p>
        </p:txBody>
      </p:sp>
      <p:pic>
        <p:nvPicPr>
          <p:cNvPr id="36" name="Picture 35"/>
          <p:cNvPicPr>
            <a:picLocks noChangeAspect="1"/>
          </p:cNvPicPr>
          <p:nvPr/>
        </p:nvPicPr>
        <p:blipFill rotWithShape="1">
          <a:blip r:embed="rId12"/>
          <a:srcRect t="26433" r="58561" b="8275"/>
          <a:stretch/>
        </p:blipFill>
        <p:spPr>
          <a:xfrm>
            <a:off x="9723103" y="750236"/>
            <a:ext cx="1022297" cy="1206501"/>
          </a:xfrm>
          <a:prstGeom prst="rect">
            <a:avLst/>
          </a:prstGeom>
        </p:spPr>
      </p:pic>
      <p:cxnSp>
        <p:nvCxnSpPr>
          <p:cNvPr id="40" name="Straight Arrow Connector 39"/>
          <p:cNvCxnSpPr>
            <a:stCxn id="23" idx="3"/>
            <a:endCxn id="37" idx="1"/>
          </p:cNvCxnSpPr>
          <p:nvPr/>
        </p:nvCxnSpPr>
        <p:spPr>
          <a:xfrm>
            <a:off x="8124414" y="3413294"/>
            <a:ext cx="1407550" cy="127285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1"/>
            <a:endCxn id="23" idx="2"/>
          </p:cNvCxnSpPr>
          <p:nvPr/>
        </p:nvCxnSpPr>
        <p:spPr>
          <a:xfrm flipH="1" flipV="1">
            <a:off x="7181268" y="3621950"/>
            <a:ext cx="2350696" cy="106419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16" idx="2"/>
          </p:cNvCxnSpPr>
          <p:nvPr/>
        </p:nvCxnSpPr>
        <p:spPr>
          <a:xfrm flipV="1">
            <a:off x="2257677" y="1569512"/>
            <a:ext cx="3185873" cy="191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3" idx="2"/>
          </p:cNvCxnSpPr>
          <p:nvPr/>
        </p:nvCxnSpPr>
        <p:spPr>
          <a:xfrm flipH="1" flipV="1">
            <a:off x="1646644" y="2371708"/>
            <a:ext cx="4591478" cy="1054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05482" y="3044724"/>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a:t>
            </a:r>
            <a:endParaRPr lang="en-US" b="1" dirty="0">
              <a:solidFill>
                <a:srgbClr val="FF0000"/>
              </a:solidFill>
            </a:endParaRPr>
          </a:p>
        </p:txBody>
      </p:sp>
      <p:cxnSp>
        <p:nvCxnSpPr>
          <p:cNvPr id="57" name="Straight Arrow Connector 56"/>
          <p:cNvCxnSpPr>
            <a:stCxn id="13" idx="3"/>
            <a:endCxn id="7" idx="1"/>
          </p:cNvCxnSpPr>
          <p:nvPr/>
        </p:nvCxnSpPr>
        <p:spPr>
          <a:xfrm>
            <a:off x="2257677" y="1760675"/>
            <a:ext cx="4440362" cy="500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1"/>
            <a:endCxn id="36" idx="1"/>
          </p:cNvCxnSpPr>
          <p:nvPr/>
        </p:nvCxnSpPr>
        <p:spPr>
          <a:xfrm flipV="1">
            <a:off x="6698039" y="1353487"/>
            <a:ext cx="3025064" cy="907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407325" y="2068693"/>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6</a:t>
            </a:r>
            <a:endParaRPr lang="en-US" b="1" dirty="0">
              <a:solidFill>
                <a:srgbClr val="FF0000"/>
              </a:solidFill>
            </a:endParaRPr>
          </a:p>
        </p:txBody>
      </p:sp>
    </p:spTree>
    <p:extLst>
      <p:ext uri="{BB962C8B-B14F-4D97-AF65-F5344CB8AC3E}">
        <p14:creationId xmlns:p14="http://schemas.microsoft.com/office/powerpoint/2010/main" val="840289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664</Words>
  <Application>Microsoft Office PowerPoint</Application>
  <PresentationFormat>Widescreen</PresentationFormat>
  <Paragraphs>117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Malgun Gothic</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 Sejun</dc:creator>
  <cp:lastModifiedBy>Rhonda Shoemaker</cp:lastModifiedBy>
  <cp:revision>33</cp:revision>
  <dcterms:created xsi:type="dcterms:W3CDTF">2015-07-10T13:24:02Z</dcterms:created>
  <dcterms:modified xsi:type="dcterms:W3CDTF">2015-11-14T08:10:55Z</dcterms:modified>
</cp:coreProperties>
</file>