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/>
    <p:restoredTop sz="94634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C1DFAD-EBBE-409B-8E3D-674595E975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C98F1-8C90-47B2-9284-6D8D4F224B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Time range</a:t>
          </a:r>
          <a:r>
            <a:rPr lang="en-US"/>
            <a:t>: April 2015 to April 2025 (3,651 daily observations)</a:t>
          </a:r>
        </a:p>
      </dgm:t>
    </dgm:pt>
    <dgm:pt modelId="{E554A6E7-C668-4087-9B4A-1774EC5EB0AC}" type="parTrans" cxnId="{286CE822-D5CA-43C0-A608-EBACB392D671}">
      <dgm:prSet/>
      <dgm:spPr/>
      <dgm:t>
        <a:bodyPr/>
        <a:lstStyle/>
        <a:p>
          <a:endParaRPr lang="en-US"/>
        </a:p>
      </dgm:t>
    </dgm:pt>
    <dgm:pt modelId="{CCB0E519-9F4E-45A6-85F2-4696AE1BE626}" type="sibTrans" cxnId="{286CE822-D5CA-43C0-A608-EBACB392D671}">
      <dgm:prSet/>
      <dgm:spPr/>
      <dgm:t>
        <a:bodyPr/>
        <a:lstStyle/>
        <a:p>
          <a:endParaRPr lang="en-US"/>
        </a:p>
      </dgm:t>
    </dgm:pt>
    <dgm:pt modelId="{450B9A2E-4465-4F26-A268-F28A225F1D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Variables</a:t>
          </a:r>
          <a:r>
            <a:rPr lang="en-US"/>
            <a:t>: 67 financial and economic indicators</a:t>
          </a:r>
        </a:p>
      </dgm:t>
    </dgm:pt>
    <dgm:pt modelId="{5F545895-7DEC-429E-91BD-5B4BA0678EE1}" type="parTrans" cxnId="{2B358FC5-1FA3-4916-A753-21F2F7B2216C}">
      <dgm:prSet/>
      <dgm:spPr/>
      <dgm:t>
        <a:bodyPr/>
        <a:lstStyle/>
        <a:p>
          <a:endParaRPr lang="en-US"/>
        </a:p>
      </dgm:t>
    </dgm:pt>
    <dgm:pt modelId="{011D266D-C954-4BC6-A8C2-85CE838768C0}" type="sibTrans" cxnId="{2B358FC5-1FA3-4916-A753-21F2F7B2216C}">
      <dgm:prSet/>
      <dgm:spPr/>
      <dgm:t>
        <a:bodyPr/>
        <a:lstStyle/>
        <a:p>
          <a:endParaRPr lang="en-US"/>
        </a:p>
      </dgm:t>
    </dgm:pt>
    <dgm:pt modelId="{4D484734-5EDC-44ED-8497-4B4E577F28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Key events in period</a:t>
          </a:r>
          <a:r>
            <a:rPr lang="en-US"/>
            <a:t>: Post-pandemic inflation, Fed tightening cycle, yield curve inversions</a:t>
          </a:r>
        </a:p>
      </dgm:t>
    </dgm:pt>
    <dgm:pt modelId="{68C5FF2C-D338-471B-88AE-09B863038C94}" type="parTrans" cxnId="{20103C4A-3ABC-4B01-8435-377A4BB184D7}">
      <dgm:prSet/>
      <dgm:spPr/>
      <dgm:t>
        <a:bodyPr/>
        <a:lstStyle/>
        <a:p>
          <a:endParaRPr lang="en-US"/>
        </a:p>
      </dgm:t>
    </dgm:pt>
    <dgm:pt modelId="{BDB524E6-6B5C-4BB0-A0E9-8C7587DD2C11}" type="sibTrans" cxnId="{20103C4A-3ABC-4B01-8435-377A4BB184D7}">
      <dgm:prSet/>
      <dgm:spPr/>
      <dgm:t>
        <a:bodyPr/>
        <a:lstStyle/>
        <a:p>
          <a:endParaRPr lang="en-US"/>
        </a:p>
      </dgm:t>
    </dgm:pt>
    <dgm:pt modelId="{9C9038CB-9BA9-47DC-B887-9C19F2914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Missing values</a:t>
          </a:r>
          <a:r>
            <a:rPr lang="en-US"/>
            <a:t>: Limited (&lt;2%), handled with forward/backward fill</a:t>
          </a:r>
        </a:p>
      </dgm:t>
    </dgm:pt>
    <dgm:pt modelId="{75D51D63-80C9-4A52-A8BD-CB31E94FAE81}" type="parTrans" cxnId="{D111240F-7B4D-4026-B491-2471BEEC9F81}">
      <dgm:prSet/>
      <dgm:spPr/>
      <dgm:t>
        <a:bodyPr/>
        <a:lstStyle/>
        <a:p>
          <a:endParaRPr lang="en-US"/>
        </a:p>
      </dgm:t>
    </dgm:pt>
    <dgm:pt modelId="{CC31E149-DD9B-47A1-8687-5479D5484148}" type="sibTrans" cxnId="{D111240F-7B4D-4026-B491-2471BEEC9F81}">
      <dgm:prSet/>
      <dgm:spPr/>
      <dgm:t>
        <a:bodyPr/>
        <a:lstStyle/>
        <a:p>
          <a:endParaRPr lang="en-US"/>
        </a:p>
      </dgm:t>
    </dgm:pt>
    <dgm:pt modelId="{78D45E7D-2880-4669-BF7A-9059531C5D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splitting</a:t>
          </a:r>
          <a:r>
            <a:rPr lang="en-US"/>
            <a:t>: 70% training (2015-2022), 15% validation (2022-2023), 15% test (2023-2025)</a:t>
          </a:r>
        </a:p>
      </dgm:t>
    </dgm:pt>
    <dgm:pt modelId="{AEDD7BDF-2984-4C6A-9D46-7135C6D8AE12}" type="parTrans" cxnId="{882E7611-EE56-45C8-ACC7-ECA86704A15C}">
      <dgm:prSet/>
      <dgm:spPr/>
      <dgm:t>
        <a:bodyPr/>
        <a:lstStyle/>
        <a:p>
          <a:endParaRPr lang="en-US"/>
        </a:p>
      </dgm:t>
    </dgm:pt>
    <dgm:pt modelId="{CD5B628D-52CB-4CA9-916E-B16D70811B11}" type="sibTrans" cxnId="{882E7611-EE56-45C8-ACC7-ECA86704A15C}">
      <dgm:prSet/>
      <dgm:spPr/>
      <dgm:t>
        <a:bodyPr/>
        <a:lstStyle/>
        <a:p>
          <a:endParaRPr lang="en-US"/>
        </a:p>
      </dgm:t>
    </dgm:pt>
    <dgm:pt modelId="{797AE56E-3475-4565-8787-C8864D2EF27B}" type="pres">
      <dgm:prSet presAssocID="{F6C1DFAD-EBBE-409B-8E3D-674595E975AC}" presName="root" presStyleCnt="0">
        <dgm:presLayoutVars>
          <dgm:dir/>
          <dgm:resizeHandles val="exact"/>
        </dgm:presLayoutVars>
      </dgm:prSet>
      <dgm:spPr/>
    </dgm:pt>
    <dgm:pt modelId="{F508B052-A5D1-48E0-8605-F268598BDC6F}" type="pres">
      <dgm:prSet presAssocID="{6BBC98F1-8C90-47B2-9284-6D8D4F224BF6}" presName="compNode" presStyleCnt="0"/>
      <dgm:spPr/>
    </dgm:pt>
    <dgm:pt modelId="{4EDFE228-8A04-46F8-9548-8BA82EBC1852}" type="pres">
      <dgm:prSet presAssocID="{6BBC98F1-8C90-47B2-9284-6D8D4F224BF6}" presName="bgRect" presStyleLbl="bgShp" presStyleIdx="0" presStyleCnt="5"/>
      <dgm:spPr/>
    </dgm:pt>
    <dgm:pt modelId="{81F98983-0C27-4C2E-8D7F-FE19F3AF2045}" type="pres">
      <dgm:prSet presAssocID="{6BBC98F1-8C90-47B2-9284-6D8D4F224B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C9B2D8B-7759-40A8-BB01-792007D1DDEC}" type="pres">
      <dgm:prSet presAssocID="{6BBC98F1-8C90-47B2-9284-6D8D4F224BF6}" presName="spaceRect" presStyleCnt="0"/>
      <dgm:spPr/>
    </dgm:pt>
    <dgm:pt modelId="{F3AA7BED-26B3-4813-B55B-545C4A4F5A6D}" type="pres">
      <dgm:prSet presAssocID="{6BBC98F1-8C90-47B2-9284-6D8D4F224BF6}" presName="parTx" presStyleLbl="revTx" presStyleIdx="0" presStyleCnt="5">
        <dgm:presLayoutVars>
          <dgm:chMax val="0"/>
          <dgm:chPref val="0"/>
        </dgm:presLayoutVars>
      </dgm:prSet>
      <dgm:spPr/>
    </dgm:pt>
    <dgm:pt modelId="{B02C1CFB-4DD6-42EA-AA00-A868B3290799}" type="pres">
      <dgm:prSet presAssocID="{CCB0E519-9F4E-45A6-85F2-4696AE1BE626}" presName="sibTrans" presStyleCnt="0"/>
      <dgm:spPr/>
    </dgm:pt>
    <dgm:pt modelId="{3701C305-15E6-4EFB-BE9E-72AFFA00D261}" type="pres">
      <dgm:prSet presAssocID="{450B9A2E-4465-4F26-A268-F28A225F1D4A}" presName="compNode" presStyleCnt="0"/>
      <dgm:spPr/>
    </dgm:pt>
    <dgm:pt modelId="{DFF70337-CFCB-49C7-890A-952E7BE7F2CA}" type="pres">
      <dgm:prSet presAssocID="{450B9A2E-4465-4F26-A268-F28A225F1D4A}" presName="bgRect" presStyleLbl="bgShp" presStyleIdx="1" presStyleCnt="5"/>
      <dgm:spPr/>
    </dgm:pt>
    <dgm:pt modelId="{FC130FED-18AF-48D7-A010-0299212BDB07}" type="pres">
      <dgm:prSet presAssocID="{450B9A2E-4465-4F26-A268-F28A225F1D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A02DDF4-FE1A-4872-B80E-C9552787FDF1}" type="pres">
      <dgm:prSet presAssocID="{450B9A2E-4465-4F26-A268-F28A225F1D4A}" presName="spaceRect" presStyleCnt="0"/>
      <dgm:spPr/>
    </dgm:pt>
    <dgm:pt modelId="{4B76EB57-1D52-4683-A686-EFB714A5EA38}" type="pres">
      <dgm:prSet presAssocID="{450B9A2E-4465-4F26-A268-F28A225F1D4A}" presName="parTx" presStyleLbl="revTx" presStyleIdx="1" presStyleCnt="5">
        <dgm:presLayoutVars>
          <dgm:chMax val="0"/>
          <dgm:chPref val="0"/>
        </dgm:presLayoutVars>
      </dgm:prSet>
      <dgm:spPr/>
    </dgm:pt>
    <dgm:pt modelId="{FE6C5143-C39C-4566-BEB9-7E6519CDE546}" type="pres">
      <dgm:prSet presAssocID="{011D266D-C954-4BC6-A8C2-85CE838768C0}" presName="sibTrans" presStyleCnt="0"/>
      <dgm:spPr/>
    </dgm:pt>
    <dgm:pt modelId="{7CAE94CE-EA09-45F2-B89E-B3DB5812D1CB}" type="pres">
      <dgm:prSet presAssocID="{4D484734-5EDC-44ED-8497-4B4E577F28B9}" presName="compNode" presStyleCnt="0"/>
      <dgm:spPr/>
    </dgm:pt>
    <dgm:pt modelId="{BE44D6F9-6F65-4DE4-AA2A-DE74A51F58D4}" type="pres">
      <dgm:prSet presAssocID="{4D484734-5EDC-44ED-8497-4B4E577F28B9}" presName="bgRect" presStyleLbl="bgShp" presStyleIdx="2" presStyleCnt="5"/>
      <dgm:spPr/>
    </dgm:pt>
    <dgm:pt modelId="{0F873F94-8A64-4AEF-A6EB-A82EB27EC9CA}" type="pres">
      <dgm:prSet presAssocID="{4D484734-5EDC-44ED-8497-4B4E577F28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C3C96D7-A151-4FC3-9247-47A1C7687F94}" type="pres">
      <dgm:prSet presAssocID="{4D484734-5EDC-44ED-8497-4B4E577F28B9}" presName="spaceRect" presStyleCnt="0"/>
      <dgm:spPr/>
    </dgm:pt>
    <dgm:pt modelId="{D637E0DA-A17E-4968-A886-5420BA4CD6FA}" type="pres">
      <dgm:prSet presAssocID="{4D484734-5EDC-44ED-8497-4B4E577F28B9}" presName="parTx" presStyleLbl="revTx" presStyleIdx="2" presStyleCnt="5">
        <dgm:presLayoutVars>
          <dgm:chMax val="0"/>
          <dgm:chPref val="0"/>
        </dgm:presLayoutVars>
      </dgm:prSet>
      <dgm:spPr/>
    </dgm:pt>
    <dgm:pt modelId="{18D7E996-E913-49F4-880A-45D01CDB46A1}" type="pres">
      <dgm:prSet presAssocID="{BDB524E6-6B5C-4BB0-A0E9-8C7587DD2C11}" presName="sibTrans" presStyleCnt="0"/>
      <dgm:spPr/>
    </dgm:pt>
    <dgm:pt modelId="{EE154AAF-C2A2-42AD-8957-6DD534287441}" type="pres">
      <dgm:prSet presAssocID="{9C9038CB-9BA9-47DC-B887-9C19F291468D}" presName="compNode" presStyleCnt="0"/>
      <dgm:spPr/>
    </dgm:pt>
    <dgm:pt modelId="{88C2671A-8DBE-4D33-B392-D7DC26EA439F}" type="pres">
      <dgm:prSet presAssocID="{9C9038CB-9BA9-47DC-B887-9C19F291468D}" presName="bgRect" presStyleLbl="bgShp" presStyleIdx="3" presStyleCnt="5"/>
      <dgm:spPr/>
    </dgm:pt>
    <dgm:pt modelId="{E2C19C3A-78F7-4677-80E5-A77C98B8DD0C}" type="pres">
      <dgm:prSet presAssocID="{9C9038CB-9BA9-47DC-B887-9C19F29146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661B33BE-C3C0-499D-88FB-B3ECE7B70EF9}" type="pres">
      <dgm:prSet presAssocID="{9C9038CB-9BA9-47DC-B887-9C19F291468D}" presName="spaceRect" presStyleCnt="0"/>
      <dgm:spPr/>
    </dgm:pt>
    <dgm:pt modelId="{46BCDC0B-6ACA-4A66-A914-3FEC036E19A7}" type="pres">
      <dgm:prSet presAssocID="{9C9038CB-9BA9-47DC-B887-9C19F291468D}" presName="parTx" presStyleLbl="revTx" presStyleIdx="3" presStyleCnt="5">
        <dgm:presLayoutVars>
          <dgm:chMax val="0"/>
          <dgm:chPref val="0"/>
        </dgm:presLayoutVars>
      </dgm:prSet>
      <dgm:spPr/>
    </dgm:pt>
    <dgm:pt modelId="{5361E96F-0B60-448A-B38E-20C930D24939}" type="pres">
      <dgm:prSet presAssocID="{CC31E149-DD9B-47A1-8687-5479D5484148}" presName="sibTrans" presStyleCnt="0"/>
      <dgm:spPr/>
    </dgm:pt>
    <dgm:pt modelId="{A67DA2D8-3FA9-4727-A18B-DC4D042DB6A8}" type="pres">
      <dgm:prSet presAssocID="{78D45E7D-2880-4669-BF7A-9059531C5DF9}" presName="compNode" presStyleCnt="0"/>
      <dgm:spPr/>
    </dgm:pt>
    <dgm:pt modelId="{12215ABF-B8F1-47C6-A0C6-AEFA4DFEA2CE}" type="pres">
      <dgm:prSet presAssocID="{78D45E7D-2880-4669-BF7A-9059531C5DF9}" presName="bgRect" presStyleLbl="bgShp" presStyleIdx="4" presStyleCnt="5"/>
      <dgm:spPr/>
    </dgm:pt>
    <dgm:pt modelId="{A45A9686-F934-4E41-A2B0-9931CD9F1D31}" type="pres">
      <dgm:prSet presAssocID="{78D45E7D-2880-4669-BF7A-9059531C5D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E3FB4F90-0B77-4A81-8B15-76FCC65CCAC6}" type="pres">
      <dgm:prSet presAssocID="{78D45E7D-2880-4669-BF7A-9059531C5DF9}" presName="spaceRect" presStyleCnt="0"/>
      <dgm:spPr/>
    </dgm:pt>
    <dgm:pt modelId="{7D226EBB-7D8E-48AC-8603-1228FD8B7158}" type="pres">
      <dgm:prSet presAssocID="{78D45E7D-2880-4669-BF7A-9059531C5D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9ADBE02-071A-489F-8285-1733A01A4825}" type="presOf" srcId="{F6C1DFAD-EBBE-409B-8E3D-674595E975AC}" destId="{797AE56E-3475-4565-8787-C8864D2EF27B}" srcOrd="0" destOrd="0" presId="urn:microsoft.com/office/officeart/2018/2/layout/IconVerticalSolidList"/>
    <dgm:cxn modelId="{D111240F-7B4D-4026-B491-2471BEEC9F81}" srcId="{F6C1DFAD-EBBE-409B-8E3D-674595E975AC}" destId="{9C9038CB-9BA9-47DC-B887-9C19F291468D}" srcOrd="3" destOrd="0" parTransId="{75D51D63-80C9-4A52-A8BD-CB31E94FAE81}" sibTransId="{CC31E149-DD9B-47A1-8687-5479D5484148}"/>
    <dgm:cxn modelId="{882E7611-EE56-45C8-ACC7-ECA86704A15C}" srcId="{F6C1DFAD-EBBE-409B-8E3D-674595E975AC}" destId="{78D45E7D-2880-4669-BF7A-9059531C5DF9}" srcOrd="4" destOrd="0" parTransId="{AEDD7BDF-2984-4C6A-9D46-7135C6D8AE12}" sibTransId="{CD5B628D-52CB-4CA9-916E-B16D70811B11}"/>
    <dgm:cxn modelId="{0AD4911B-AF4B-4E86-8B5F-B3C2C8A71A6B}" type="presOf" srcId="{6BBC98F1-8C90-47B2-9284-6D8D4F224BF6}" destId="{F3AA7BED-26B3-4813-B55B-545C4A4F5A6D}" srcOrd="0" destOrd="0" presId="urn:microsoft.com/office/officeart/2018/2/layout/IconVerticalSolidList"/>
    <dgm:cxn modelId="{286CE822-D5CA-43C0-A608-EBACB392D671}" srcId="{F6C1DFAD-EBBE-409B-8E3D-674595E975AC}" destId="{6BBC98F1-8C90-47B2-9284-6D8D4F224BF6}" srcOrd="0" destOrd="0" parTransId="{E554A6E7-C668-4087-9B4A-1774EC5EB0AC}" sibTransId="{CCB0E519-9F4E-45A6-85F2-4696AE1BE626}"/>
    <dgm:cxn modelId="{DDDFFF61-7D69-4875-8093-7BC2B3C921B6}" type="presOf" srcId="{78D45E7D-2880-4669-BF7A-9059531C5DF9}" destId="{7D226EBB-7D8E-48AC-8603-1228FD8B7158}" srcOrd="0" destOrd="0" presId="urn:microsoft.com/office/officeart/2018/2/layout/IconVerticalSolidList"/>
    <dgm:cxn modelId="{20103C4A-3ABC-4B01-8435-377A4BB184D7}" srcId="{F6C1DFAD-EBBE-409B-8E3D-674595E975AC}" destId="{4D484734-5EDC-44ED-8497-4B4E577F28B9}" srcOrd="2" destOrd="0" parTransId="{68C5FF2C-D338-471B-88AE-09B863038C94}" sibTransId="{BDB524E6-6B5C-4BB0-A0E9-8C7587DD2C11}"/>
    <dgm:cxn modelId="{36C65F8C-5A0B-4738-B90E-C7D434D4A67C}" type="presOf" srcId="{4D484734-5EDC-44ED-8497-4B4E577F28B9}" destId="{D637E0DA-A17E-4968-A886-5420BA4CD6FA}" srcOrd="0" destOrd="0" presId="urn:microsoft.com/office/officeart/2018/2/layout/IconVerticalSolidList"/>
    <dgm:cxn modelId="{65C73FA0-3E7D-469F-AF02-8F183E08929F}" type="presOf" srcId="{9C9038CB-9BA9-47DC-B887-9C19F291468D}" destId="{46BCDC0B-6ACA-4A66-A914-3FEC036E19A7}" srcOrd="0" destOrd="0" presId="urn:microsoft.com/office/officeart/2018/2/layout/IconVerticalSolidList"/>
    <dgm:cxn modelId="{886753B0-2042-45FC-881C-B0C90C583A81}" type="presOf" srcId="{450B9A2E-4465-4F26-A268-F28A225F1D4A}" destId="{4B76EB57-1D52-4683-A686-EFB714A5EA38}" srcOrd="0" destOrd="0" presId="urn:microsoft.com/office/officeart/2018/2/layout/IconVerticalSolidList"/>
    <dgm:cxn modelId="{2B358FC5-1FA3-4916-A753-21F2F7B2216C}" srcId="{F6C1DFAD-EBBE-409B-8E3D-674595E975AC}" destId="{450B9A2E-4465-4F26-A268-F28A225F1D4A}" srcOrd="1" destOrd="0" parTransId="{5F545895-7DEC-429E-91BD-5B4BA0678EE1}" sibTransId="{011D266D-C954-4BC6-A8C2-85CE838768C0}"/>
    <dgm:cxn modelId="{A4A69EB6-D6DB-438A-AAC1-091667E7B9E8}" type="presParOf" srcId="{797AE56E-3475-4565-8787-C8864D2EF27B}" destId="{F508B052-A5D1-48E0-8605-F268598BDC6F}" srcOrd="0" destOrd="0" presId="urn:microsoft.com/office/officeart/2018/2/layout/IconVerticalSolidList"/>
    <dgm:cxn modelId="{8BE839D4-9974-480E-9F6A-96EDAFBB5E25}" type="presParOf" srcId="{F508B052-A5D1-48E0-8605-F268598BDC6F}" destId="{4EDFE228-8A04-46F8-9548-8BA82EBC1852}" srcOrd="0" destOrd="0" presId="urn:microsoft.com/office/officeart/2018/2/layout/IconVerticalSolidList"/>
    <dgm:cxn modelId="{9D95A7A9-44C7-4A89-B251-7B3DF6ED18B8}" type="presParOf" srcId="{F508B052-A5D1-48E0-8605-F268598BDC6F}" destId="{81F98983-0C27-4C2E-8D7F-FE19F3AF2045}" srcOrd="1" destOrd="0" presId="urn:microsoft.com/office/officeart/2018/2/layout/IconVerticalSolidList"/>
    <dgm:cxn modelId="{C67FA58A-EF53-42D3-8258-29CB16392E90}" type="presParOf" srcId="{F508B052-A5D1-48E0-8605-F268598BDC6F}" destId="{8C9B2D8B-7759-40A8-BB01-792007D1DDEC}" srcOrd="2" destOrd="0" presId="urn:microsoft.com/office/officeart/2018/2/layout/IconVerticalSolidList"/>
    <dgm:cxn modelId="{4379B943-9F8B-4385-B385-28ADBEADB869}" type="presParOf" srcId="{F508B052-A5D1-48E0-8605-F268598BDC6F}" destId="{F3AA7BED-26B3-4813-B55B-545C4A4F5A6D}" srcOrd="3" destOrd="0" presId="urn:microsoft.com/office/officeart/2018/2/layout/IconVerticalSolidList"/>
    <dgm:cxn modelId="{851AE8D6-1FB0-4587-8EF6-2D71F9E6125F}" type="presParOf" srcId="{797AE56E-3475-4565-8787-C8864D2EF27B}" destId="{B02C1CFB-4DD6-42EA-AA00-A868B3290799}" srcOrd="1" destOrd="0" presId="urn:microsoft.com/office/officeart/2018/2/layout/IconVerticalSolidList"/>
    <dgm:cxn modelId="{57FB4D0D-8856-485A-96C9-180CEC15CD33}" type="presParOf" srcId="{797AE56E-3475-4565-8787-C8864D2EF27B}" destId="{3701C305-15E6-4EFB-BE9E-72AFFA00D261}" srcOrd="2" destOrd="0" presId="urn:microsoft.com/office/officeart/2018/2/layout/IconVerticalSolidList"/>
    <dgm:cxn modelId="{E6D9B2FD-AA7C-4B07-8256-A736C599213E}" type="presParOf" srcId="{3701C305-15E6-4EFB-BE9E-72AFFA00D261}" destId="{DFF70337-CFCB-49C7-890A-952E7BE7F2CA}" srcOrd="0" destOrd="0" presId="urn:microsoft.com/office/officeart/2018/2/layout/IconVerticalSolidList"/>
    <dgm:cxn modelId="{F38BA806-D403-42EF-8EFA-AB19080F6984}" type="presParOf" srcId="{3701C305-15E6-4EFB-BE9E-72AFFA00D261}" destId="{FC130FED-18AF-48D7-A010-0299212BDB07}" srcOrd="1" destOrd="0" presId="urn:microsoft.com/office/officeart/2018/2/layout/IconVerticalSolidList"/>
    <dgm:cxn modelId="{8CF51456-A6A1-40BC-A367-DD58D8743FD8}" type="presParOf" srcId="{3701C305-15E6-4EFB-BE9E-72AFFA00D261}" destId="{9A02DDF4-FE1A-4872-B80E-C9552787FDF1}" srcOrd="2" destOrd="0" presId="urn:microsoft.com/office/officeart/2018/2/layout/IconVerticalSolidList"/>
    <dgm:cxn modelId="{8D20449C-4C2A-4841-9BB9-D0F6CEC0FD41}" type="presParOf" srcId="{3701C305-15E6-4EFB-BE9E-72AFFA00D261}" destId="{4B76EB57-1D52-4683-A686-EFB714A5EA38}" srcOrd="3" destOrd="0" presId="urn:microsoft.com/office/officeart/2018/2/layout/IconVerticalSolidList"/>
    <dgm:cxn modelId="{E75335FD-2FBF-4750-ADF5-12651EA4F901}" type="presParOf" srcId="{797AE56E-3475-4565-8787-C8864D2EF27B}" destId="{FE6C5143-C39C-4566-BEB9-7E6519CDE546}" srcOrd="3" destOrd="0" presId="urn:microsoft.com/office/officeart/2018/2/layout/IconVerticalSolidList"/>
    <dgm:cxn modelId="{22751DAE-5BE3-4D7B-A53A-E57FC5EB6E6A}" type="presParOf" srcId="{797AE56E-3475-4565-8787-C8864D2EF27B}" destId="{7CAE94CE-EA09-45F2-B89E-B3DB5812D1CB}" srcOrd="4" destOrd="0" presId="urn:microsoft.com/office/officeart/2018/2/layout/IconVerticalSolidList"/>
    <dgm:cxn modelId="{5646827B-DED2-4773-9943-ECD65D2E1CA0}" type="presParOf" srcId="{7CAE94CE-EA09-45F2-B89E-B3DB5812D1CB}" destId="{BE44D6F9-6F65-4DE4-AA2A-DE74A51F58D4}" srcOrd="0" destOrd="0" presId="urn:microsoft.com/office/officeart/2018/2/layout/IconVerticalSolidList"/>
    <dgm:cxn modelId="{CDC0AA78-435D-4440-BE9A-075466E5BFD7}" type="presParOf" srcId="{7CAE94CE-EA09-45F2-B89E-B3DB5812D1CB}" destId="{0F873F94-8A64-4AEF-A6EB-A82EB27EC9CA}" srcOrd="1" destOrd="0" presId="urn:microsoft.com/office/officeart/2018/2/layout/IconVerticalSolidList"/>
    <dgm:cxn modelId="{50191F04-FBCA-4143-81E0-FE1D7F351F04}" type="presParOf" srcId="{7CAE94CE-EA09-45F2-B89E-B3DB5812D1CB}" destId="{AC3C96D7-A151-4FC3-9247-47A1C7687F94}" srcOrd="2" destOrd="0" presId="urn:microsoft.com/office/officeart/2018/2/layout/IconVerticalSolidList"/>
    <dgm:cxn modelId="{9E1F8A2B-D585-420C-9F57-AF5AE4172358}" type="presParOf" srcId="{7CAE94CE-EA09-45F2-B89E-B3DB5812D1CB}" destId="{D637E0DA-A17E-4968-A886-5420BA4CD6FA}" srcOrd="3" destOrd="0" presId="urn:microsoft.com/office/officeart/2018/2/layout/IconVerticalSolidList"/>
    <dgm:cxn modelId="{626ED503-CE35-4E23-A943-1D4F24C216D5}" type="presParOf" srcId="{797AE56E-3475-4565-8787-C8864D2EF27B}" destId="{18D7E996-E913-49F4-880A-45D01CDB46A1}" srcOrd="5" destOrd="0" presId="urn:microsoft.com/office/officeart/2018/2/layout/IconVerticalSolidList"/>
    <dgm:cxn modelId="{564FA1D1-A0D0-42BD-A508-C6A709A96E2E}" type="presParOf" srcId="{797AE56E-3475-4565-8787-C8864D2EF27B}" destId="{EE154AAF-C2A2-42AD-8957-6DD534287441}" srcOrd="6" destOrd="0" presId="urn:microsoft.com/office/officeart/2018/2/layout/IconVerticalSolidList"/>
    <dgm:cxn modelId="{8FB75B15-2360-4760-8998-6F5514AA52A4}" type="presParOf" srcId="{EE154AAF-C2A2-42AD-8957-6DD534287441}" destId="{88C2671A-8DBE-4D33-B392-D7DC26EA439F}" srcOrd="0" destOrd="0" presId="urn:microsoft.com/office/officeart/2018/2/layout/IconVerticalSolidList"/>
    <dgm:cxn modelId="{082461E1-4B3B-44A0-9952-AC80755AC21C}" type="presParOf" srcId="{EE154AAF-C2A2-42AD-8957-6DD534287441}" destId="{E2C19C3A-78F7-4677-80E5-A77C98B8DD0C}" srcOrd="1" destOrd="0" presId="urn:microsoft.com/office/officeart/2018/2/layout/IconVerticalSolidList"/>
    <dgm:cxn modelId="{4DACA525-93F1-49B9-BFF5-785C4B297503}" type="presParOf" srcId="{EE154AAF-C2A2-42AD-8957-6DD534287441}" destId="{661B33BE-C3C0-499D-88FB-B3ECE7B70EF9}" srcOrd="2" destOrd="0" presId="urn:microsoft.com/office/officeart/2018/2/layout/IconVerticalSolidList"/>
    <dgm:cxn modelId="{1C3B2A74-6073-4A9D-B6D5-EFEB1FC25EE4}" type="presParOf" srcId="{EE154AAF-C2A2-42AD-8957-6DD534287441}" destId="{46BCDC0B-6ACA-4A66-A914-3FEC036E19A7}" srcOrd="3" destOrd="0" presId="urn:microsoft.com/office/officeart/2018/2/layout/IconVerticalSolidList"/>
    <dgm:cxn modelId="{42EA75AE-4C6C-4C1A-B7D5-C2735153FDE6}" type="presParOf" srcId="{797AE56E-3475-4565-8787-C8864D2EF27B}" destId="{5361E96F-0B60-448A-B38E-20C930D24939}" srcOrd="7" destOrd="0" presId="urn:microsoft.com/office/officeart/2018/2/layout/IconVerticalSolidList"/>
    <dgm:cxn modelId="{AC375B39-0DC7-4FF7-BA9A-9E69DD326D69}" type="presParOf" srcId="{797AE56E-3475-4565-8787-C8864D2EF27B}" destId="{A67DA2D8-3FA9-4727-A18B-DC4D042DB6A8}" srcOrd="8" destOrd="0" presId="urn:microsoft.com/office/officeart/2018/2/layout/IconVerticalSolidList"/>
    <dgm:cxn modelId="{0D45BD0E-6998-44EC-81F6-E5A4EA7DE367}" type="presParOf" srcId="{A67DA2D8-3FA9-4727-A18B-DC4D042DB6A8}" destId="{12215ABF-B8F1-47C6-A0C6-AEFA4DFEA2CE}" srcOrd="0" destOrd="0" presId="urn:microsoft.com/office/officeart/2018/2/layout/IconVerticalSolidList"/>
    <dgm:cxn modelId="{4E2DB880-B6AB-4F9A-A49D-58EB8CF10A29}" type="presParOf" srcId="{A67DA2D8-3FA9-4727-A18B-DC4D042DB6A8}" destId="{A45A9686-F934-4E41-A2B0-9931CD9F1D31}" srcOrd="1" destOrd="0" presId="urn:microsoft.com/office/officeart/2018/2/layout/IconVerticalSolidList"/>
    <dgm:cxn modelId="{4BFE2961-E3DD-4774-BB84-9548289A0F01}" type="presParOf" srcId="{A67DA2D8-3FA9-4727-A18B-DC4D042DB6A8}" destId="{E3FB4F90-0B77-4A81-8B15-76FCC65CCAC6}" srcOrd="2" destOrd="0" presId="urn:microsoft.com/office/officeart/2018/2/layout/IconVerticalSolidList"/>
    <dgm:cxn modelId="{191A5F1C-5D50-42A1-B8CB-56B696284029}" type="presParOf" srcId="{A67DA2D8-3FA9-4727-A18B-DC4D042DB6A8}" destId="{7D226EBB-7D8E-48AC-8603-1228FD8B71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EB815C-4CE0-41E0-AD57-052D22ABFC4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BADD00-F2ED-4061-B984-7563A5141476}">
      <dgm:prSet/>
      <dgm:spPr/>
      <dgm:t>
        <a:bodyPr/>
        <a:lstStyle/>
        <a:p>
          <a:r>
            <a:rPr lang="en-US" b="1"/>
            <a:t>Investment Management Applications:</a:t>
          </a:r>
          <a:endParaRPr lang="en-US"/>
        </a:p>
      </dgm:t>
    </dgm:pt>
    <dgm:pt modelId="{9F88DC9D-CFA2-45C9-8A4E-43896919AED8}" type="parTrans" cxnId="{A5B36CFC-098F-4120-9A34-1D46D595B921}">
      <dgm:prSet/>
      <dgm:spPr/>
      <dgm:t>
        <a:bodyPr/>
        <a:lstStyle/>
        <a:p>
          <a:endParaRPr lang="en-US"/>
        </a:p>
      </dgm:t>
    </dgm:pt>
    <dgm:pt modelId="{596519A7-2D39-41AE-844A-5B6272541DC9}" type="sibTrans" cxnId="{A5B36CFC-098F-4120-9A34-1D46D595B921}">
      <dgm:prSet/>
      <dgm:spPr/>
      <dgm:t>
        <a:bodyPr/>
        <a:lstStyle/>
        <a:p>
          <a:endParaRPr lang="en-US"/>
        </a:p>
      </dgm:t>
    </dgm:pt>
    <dgm:pt modelId="{6A70B330-D3DD-4D0B-B769-025F5E3D4DE4}">
      <dgm:prSet/>
      <dgm:spPr/>
      <dgm:t>
        <a:bodyPr/>
        <a:lstStyle/>
        <a:p>
          <a:r>
            <a:rPr lang="en-US"/>
            <a:t>Duration management optimization adding 120-180 basis points of alpha</a:t>
          </a:r>
        </a:p>
      </dgm:t>
    </dgm:pt>
    <dgm:pt modelId="{27DF188B-6C05-462F-B849-224D85156FAB}" type="parTrans" cxnId="{2473AFAC-780C-4190-8055-0DF95E4B621A}">
      <dgm:prSet/>
      <dgm:spPr/>
      <dgm:t>
        <a:bodyPr/>
        <a:lstStyle/>
        <a:p>
          <a:endParaRPr lang="en-US"/>
        </a:p>
      </dgm:t>
    </dgm:pt>
    <dgm:pt modelId="{51E24EA6-2671-49A3-A8E6-69D01F468D65}" type="sibTrans" cxnId="{2473AFAC-780C-4190-8055-0DF95E4B621A}">
      <dgm:prSet/>
      <dgm:spPr/>
      <dgm:t>
        <a:bodyPr/>
        <a:lstStyle/>
        <a:p>
          <a:endParaRPr lang="en-US"/>
        </a:p>
      </dgm:t>
    </dgm:pt>
    <dgm:pt modelId="{B0C0AA8D-F384-4A28-9DED-A181270593EF}">
      <dgm:prSet/>
      <dgm:spPr/>
      <dgm:t>
        <a:bodyPr/>
        <a:lstStyle/>
        <a:p>
          <a:r>
            <a:rPr lang="en-US"/>
            <a:t>Regime-based asset allocation (defensive positioning during high stress)</a:t>
          </a:r>
        </a:p>
      </dgm:t>
    </dgm:pt>
    <dgm:pt modelId="{0FE2C262-4CF3-4A12-9F15-74A1F9E3F216}" type="parTrans" cxnId="{C92616AC-EF23-469B-836F-018642968AC7}">
      <dgm:prSet/>
      <dgm:spPr/>
      <dgm:t>
        <a:bodyPr/>
        <a:lstStyle/>
        <a:p>
          <a:endParaRPr lang="en-US"/>
        </a:p>
      </dgm:t>
    </dgm:pt>
    <dgm:pt modelId="{FD0486EC-6B7A-4F3C-84F5-EE0E96D15875}" type="sibTrans" cxnId="{C92616AC-EF23-469B-836F-018642968AC7}">
      <dgm:prSet/>
      <dgm:spPr/>
      <dgm:t>
        <a:bodyPr/>
        <a:lstStyle/>
        <a:p>
          <a:endParaRPr lang="en-US"/>
        </a:p>
      </dgm:t>
    </dgm:pt>
    <dgm:pt modelId="{15F74F27-0757-4397-B4E1-2724144EF6AB}">
      <dgm:prSet/>
      <dgm:spPr/>
      <dgm:t>
        <a:bodyPr/>
        <a:lstStyle/>
        <a:p>
          <a:r>
            <a:rPr lang="en-US"/>
            <a:t>Options strategy design using uncertainty bands for strike selection</a:t>
          </a:r>
        </a:p>
      </dgm:t>
    </dgm:pt>
    <dgm:pt modelId="{3565D482-00CE-496F-927E-D034B5A0C23A}" type="parTrans" cxnId="{4D4D3474-F5A4-4993-AE8D-9805A58C8E41}">
      <dgm:prSet/>
      <dgm:spPr/>
      <dgm:t>
        <a:bodyPr/>
        <a:lstStyle/>
        <a:p>
          <a:endParaRPr lang="en-US"/>
        </a:p>
      </dgm:t>
    </dgm:pt>
    <dgm:pt modelId="{4E8A0839-787D-432E-92DA-2184B4A0F44E}" type="sibTrans" cxnId="{4D4D3474-F5A4-4993-AE8D-9805A58C8E41}">
      <dgm:prSet/>
      <dgm:spPr/>
      <dgm:t>
        <a:bodyPr/>
        <a:lstStyle/>
        <a:p>
          <a:endParaRPr lang="en-US"/>
        </a:p>
      </dgm:t>
    </dgm:pt>
    <dgm:pt modelId="{B63BCC38-B7EC-40DA-BA7A-90499CA50C69}">
      <dgm:prSet/>
      <dgm:spPr/>
      <dgm:t>
        <a:bodyPr/>
        <a:lstStyle/>
        <a:p>
          <a:r>
            <a:rPr lang="en-US" b="1"/>
            <a:t>Risk Management Applications:</a:t>
          </a:r>
          <a:endParaRPr lang="en-US"/>
        </a:p>
      </dgm:t>
    </dgm:pt>
    <dgm:pt modelId="{26ADDFB5-C792-4DE3-ABC6-B8BB1D83CBED}" type="parTrans" cxnId="{F31D867C-9A98-4223-8C0D-70538EC9A0FA}">
      <dgm:prSet/>
      <dgm:spPr/>
      <dgm:t>
        <a:bodyPr/>
        <a:lstStyle/>
        <a:p>
          <a:endParaRPr lang="en-US"/>
        </a:p>
      </dgm:t>
    </dgm:pt>
    <dgm:pt modelId="{CC69A47C-6371-4344-9CDF-10CD8D2EF092}" type="sibTrans" cxnId="{F31D867C-9A98-4223-8C0D-70538EC9A0FA}">
      <dgm:prSet/>
      <dgm:spPr/>
      <dgm:t>
        <a:bodyPr/>
        <a:lstStyle/>
        <a:p>
          <a:endParaRPr lang="en-US"/>
        </a:p>
      </dgm:t>
    </dgm:pt>
    <dgm:pt modelId="{0C7CA87F-50C0-4EE7-BFA0-62994D38B0A1}">
      <dgm:prSet/>
      <dgm:spPr/>
      <dgm:t>
        <a:bodyPr/>
        <a:lstStyle/>
        <a:p>
          <a:r>
            <a:rPr lang="en-US"/>
            <a:t>Enhanced VaR calculations with full predictive distributions</a:t>
          </a:r>
        </a:p>
      </dgm:t>
    </dgm:pt>
    <dgm:pt modelId="{2F855A35-19C6-4293-A97A-767B7691B0D0}" type="parTrans" cxnId="{8EBC781C-9D19-4D42-B808-15FABD4A9E41}">
      <dgm:prSet/>
      <dgm:spPr/>
      <dgm:t>
        <a:bodyPr/>
        <a:lstStyle/>
        <a:p>
          <a:endParaRPr lang="en-US"/>
        </a:p>
      </dgm:t>
    </dgm:pt>
    <dgm:pt modelId="{98A4D90E-22CA-4DAD-B8C8-F34F70CE012B}" type="sibTrans" cxnId="{8EBC781C-9D19-4D42-B808-15FABD4A9E41}">
      <dgm:prSet/>
      <dgm:spPr/>
      <dgm:t>
        <a:bodyPr/>
        <a:lstStyle/>
        <a:p>
          <a:endParaRPr lang="en-US"/>
        </a:p>
      </dgm:t>
    </dgm:pt>
    <dgm:pt modelId="{F38F6986-A751-499C-9B1A-23F75E1848FE}">
      <dgm:prSet/>
      <dgm:spPr/>
      <dgm:t>
        <a:bodyPr/>
        <a:lstStyle/>
        <a:p>
          <a:r>
            <a:rPr lang="en-US"/>
            <a:t>More precise interest rate hedging strategies</a:t>
          </a:r>
        </a:p>
      </dgm:t>
    </dgm:pt>
    <dgm:pt modelId="{7B451FD9-2672-48AA-9370-B7CDA8FF912C}" type="parTrans" cxnId="{BE74CB6A-DD6B-44E6-BD4C-6F9D5C73FC61}">
      <dgm:prSet/>
      <dgm:spPr/>
      <dgm:t>
        <a:bodyPr/>
        <a:lstStyle/>
        <a:p>
          <a:endParaRPr lang="en-US"/>
        </a:p>
      </dgm:t>
    </dgm:pt>
    <dgm:pt modelId="{8D78E57F-9681-43D4-A776-5A8D4F197811}" type="sibTrans" cxnId="{BE74CB6A-DD6B-44E6-BD4C-6F9D5C73FC61}">
      <dgm:prSet/>
      <dgm:spPr/>
      <dgm:t>
        <a:bodyPr/>
        <a:lstStyle/>
        <a:p>
          <a:endParaRPr lang="en-US"/>
        </a:p>
      </dgm:t>
    </dgm:pt>
    <dgm:pt modelId="{6EA05FC6-F6B6-45E2-A092-5EA549777C61}">
      <dgm:prSet/>
      <dgm:spPr/>
      <dgm:t>
        <a:bodyPr/>
        <a:lstStyle/>
        <a:p>
          <a:r>
            <a:rPr lang="en-US"/>
            <a:t>15-20% improvement in early warning indicators for credit deterioration</a:t>
          </a:r>
        </a:p>
      </dgm:t>
    </dgm:pt>
    <dgm:pt modelId="{EC88D446-145E-43BB-87B9-8AABD33F14A4}" type="parTrans" cxnId="{995CDF71-E1AB-4A62-98E0-D1CA4A33F88D}">
      <dgm:prSet/>
      <dgm:spPr/>
      <dgm:t>
        <a:bodyPr/>
        <a:lstStyle/>
        <a:p>
          <a:endParaRPr lang="en-US"/>
        </a:p>
      </dgm:t>
    </dgm:pt>
    <dgm:pt modelId="{A10200AC-571A-4EAA-A680-6E2CC45AA7B7}" type="sibTrans" cxnId="{995CDF71-E1AB-4A62-98E0-D1CA4A33F88D}">
      <dgm:prSet/>
      <dgm:spPr/>
      <dgm:t>
        <a:bodyPr/>
        <a:lstStyle/>
        <a:p>
          <a:endParaRPr lang="en-US"/>
        </a:p>
      </dgm:t>
    </dgm:pt>
    <dgm:pt modelId="{788B4991-0D33-4515-B840-F525DC5C24AB}">
      <dgm:prSet/>
      <dgm:spPr/>
      <dgm:t>
        <a:bodyPr/>
        <a:lstStyle/>
        <a:p>
          <a:r>
            <a:rPr lang="en-US" b="1"/>
            <a:t>Corporate Finance Applications:</a:t>
          </a:r>
          <a:endParaRPr lang="en-US"/>
        </a:p>
      </dgm:t>
    </dgm:pt>
    <dgm:pt modelId="{216690AD-0354-4F15-9CE5-6D50F61331AA}" type="parTrans" cxnId="{F59EC59A-39DE-4EC3-B72E-76F6BD5B2860}">
      <dgm:prSet/>
      <dgm:spPr/>
      <dgm:t>
        <a:bodyPr/>
        <a:lstStyle/>
        <a:p>
          <a:endParaRPr lang="en-US"/>
        </a:p>
      </dgm:t>
    </dgm:pt>
    <dgm:pt modelId="{CCE2CC5D-AEA9-4653-9AFC-1B453C90A9E5}" type="sibTrans" cxnId="{F59EC59A-39DE-4EC3-B72E-76F6BD5B2860}">
      <dgm:prSet/>
      <dgm:spPr/>
      <dgm:t>
        <a:bodyPr/>
        <a:lstStyle/>
        <a:p>
          <a:endParaRPr lang="en-US"/>
        </a:p>
      </dgm:t>
    </dgm:pt>
    <dgm:pt modelId="{ECA6D45E-B936-48E4-AE8B-601161EA83E1}">
      <dgm:prSet/>
      <dgm:spPr/>
      <dgm:t>
        <a:bodyPr/>
        <a:lstStyle/>
        <a:p>
          <a:r>
            <a:rPr lang="en-US"/>
            <a:t>Debt issuance timing optimization saving 30-50 basis points</a:t>
          </a:r>
        </a:p>
      </dgm:t>
    </dgm:pt>
    <dgm:pt modelId="{4F9F1E37-CCE7-4ED4-8889-1FDF86FACFA5}" type="parTrans" cxnId="{067901C0-8F2F-4461-8119-C56A2C37DD1E}">
      <dgm:prSet/>
      <dgm:spPr/>
      <dgm:t>
        <a:bodyPr/>
        <a:lstStyle/>
        <a:p>
          <a:endParaRPr lang="en-US"/>
        </a:p>
      </dgm:t>
    </dgm:pt>
    <dgm:pt modelId="{A2813450-4ED0-47B3-88E7-78DB628E4975}" type="sibTrans" cxnId="{067901C0-8F2F-4461-8119-C56A2C37DD1E}">
      <dgm:prSet/>
      <dgm:spPr/>
      <dgm:t>
        <a:bodyPr/>
        <a:lstStyle/>
        <a:p>
          <a:endParaRPr lang="en-US"/>
        </a:p>
      </dgm:t>
    </dgm:pt>
    <dgm:pt modelId="{1D5E331A-E49D-4FC3-88F5-54E50C70709F}">
      <dgm:prSet/>
      <dgm:spPr/>
      <dgm:t>
        <a:bodyPr/>
        <a:lstStyle/>
        <a:p>
          <a:r>
            <a:rPr lang="en-US"/>
            <a:t>Maturity profile design aligned with predicted rate environments</a:t>
          </a:r>
        </a:p>
      </dgm:t>
    </dgm:pt>
    <dgm:pt modelId="{D80A3EB7-EE9C-45BF-8BC7-9A562431D4E9}" type="parTrans" cxnId="{F5A64030-CCA0-455F-8B47-05D54871EF0D}">
      <dgm:prSet/>
      <dgm:spPr/>
      <dgm:t>
        <a:bodyPr/>
        <a:lstStyle/>
        <a:p>
          <a:endParaRPr lang="en-US"/>
        </a:p>
      </dgm:t>
    </dgm:pt>
    <dgm:pt modelId="{7D4098AB-4B40-48C8-B61C-FD913F5E5C76}" type="sibTrans" cxnId="{F5A64030-CCA0-455F-8B47-05D54871EF0D}">
      <dgm:prSet/>
      <dgm:spPr/>
      <dgm:t>
        <a:bodyPr/>
        <a:lstStyle/>
        <a:p>
          <a:endParaRPr lang="en-US"/>
        </a:p>
      </dgm:t>
    </dgm:pt>
    <dgm:pt modelId="{436ECC95-588E-4C6A-9C13-65F30C619F1D}">
      <dgm:prSet/>
      <dgm:spPr/>
      <dgm:t>
        <a:bodyPr/>
        <a:lstStyle/>
        <a:p>
          <a:r>
            <a:rPr lang="en-US"/>
            <a:t>More accurate hurdle rates for capital expenditure decisions</a:t>
          </a:r>
        </a:p>
      </dgm:t>
    </dgm:pt>
    <dgm:pt modelId="{0A8F9F13-DF09-4AFB-B2B2-108EBA5CC469}" type="parTrans" cxnId="{9837C4E1-7F2A-46DE-B1DD-FC80F9D5D9FB}">
      <dgm:prSet/>
      <dgm:spPr/>
      <dgm:t>
        <a:bodyPr/>
        <a:lstStyle/>
        <a:p>
          <a:endParaRPr lang="en-US"/>
        </a:p>
      </dgm:t>
    </dgm:pt>
    <dgm:pt modelId="{E203D122-8403-45AD-8D2E-659A9FA0124E}" type="sibTrans" cxnId="{9837C4E1-7F2A-46DE-B1DD-FC80F9D5D9FB}">
      <dgm:prSet/>
      <dgm:spPr/>
      <dgm:t>
        <a:bodyPr/>
        <a:lstStyle/>
        <a:p>
          <a:endParaRPr lang="en-US"/>
        </a:p>
      </dgm:t>
    </dgm:pt>
    <dgm:pt modelId="{C0C69E77-76FA-4613-BA8A-26B0415E7A38}">
      <dgm:prSet/>
      <dgm:spPr/>
      <dgm:t>
        <a:bodyPr/>
        <a:lstStyle/>
        <a:p>
          <a:r>
            <a:rPr lang="en-US" b="1"/>
            <a:t>Policy Analysis Applications:</a:t>
          </a:r>
          <a:endParaRPr lang="en-US"/>
        </a:p>
      </dgm:t>
    </dgm:pt>
    <dgm:pt modelId="{F6F1AF3B-80BC-4130-B015-919A69540DBB}" type="parTrans" cxnId="{8C7FBBAC-8B46-4AB7-AAEA-4D9DFD1052C6}">
      <dgm:prSet/>
      <dgm:spPr/>
      <dgm:t>
        <a:bodyPr/>
        <a:lstStyle/>
        <a:p>
          <a:endParaRPr lang="en-US"/>
        </a:p>
      </dgm:t>
    </dgm:pt>
    <dgm:pt modelId="{93A66E41-C757-4AC3-8E6B-8A2F2FAC1240}" type="sibTrans" cxnId="{8C7FBBAC-8B46-4AB7-AAEA-4D9DFD1052C6}">
      <dgm:prSet/>
      <dgm:spPr/>
      <dgm:t>
        <a:bodyPr/>
        <a:lstStyle/>
        <a:p>
          <a:endParaRPr lang="en-US"/>
        </a:p>
      </dgm:t>
    </dgm:pt>
    <dgm:pt modelId="{DE9AB7E4-8302-4483-B2AB-5528E63E5F46}">
      <dgm:prSet/>
      <dgm:spPr/>
      <dgm:t>
        <a:bodyPr/>
        <a:lstStyle/>
        <a:p>
          <a:r>
            <a:rPr lang="en-US"/>
            <a:t>Market expectations monitoring relative to central bank guidance</a:t>
          </a:r>
        </a:p>
      </dgm:t>
    </dgm:pt>
    <dgm:pt modelId="{75E568A9-8738-42A7-A892-7CD35502076D}" type="parTrans" cxnId="{7768EBC1-6AD8-4D30-9295-9A544F1FDAB6}">
      <dgm:prSet/>
      <dgm:spPr/>
      <dgm:t>
        <a:bodyPr/>
        <a:lstStyle/>
        <a:p>
          <a:endParaRPr lang="en-US"/>
        </a:p>
      </dgm:t>
    </dgm:pt>
    <dgm:pt modelId="{4E70BE31-1D3B-40B1-8981-9C0E1F6C4684}" type="sibTrans" cxnId="{7768EBC1-6AD8-4D30-9295-9A544F1FDAB6}">
      <dgm:prSet/>
      <dgm:spPr/>
      <dgm:t>
        <a:bodyPr/>
        <a:lstStyle/>
        <a:p>
          <a:endParaRPr lang="en-US"/>
        </a:p>
      </dgm:t>
    </dgm:pt>
    <dgm:pt modelId="{4757B0FD-0C44-4687-813E-2B212DEA664C}">
      <dgm:prSet/>
      <dgm:spPr/>
      <dgm:t>
        <a:bodyPr/>
        <a:lstStyle/>
        <a:p>
          <a:r>
            <a:rPr lang="en-US"/>
            <a:t>Quantifying monetary policy transmission mechanism effects</a:t>
          </a:r>
        </a:p>
      </dgm:t>
    </dgm:pt>
    <dgm:pt modelId="{509C3984-0B31-4687-914C-C28ABC97734D}" type="parTrans" cxnId="{1AF4243A-60BB-4DFC-9374-D79DBC21A643}">
      <dgm:prSet/>
      <dgm:spPr/>
      <dgm:t>
        <a:bodyPr/>
        <a:lstStyle/>
        <a:p>
          <a:endParaRPr lang="en-US"/>
        </a:p>
      </dgm:t>
    </dgm:pt>
    <dgm:pt modelId="{9E6FD110-06D8-41B9-A3D0-AF6813343244}" type="sibTrans" cxnId="{1AF4243A-60BB-4DFC-9374-D79DBC21A643}">
      <dgm:prSet/>
      <dgm:spPr/>
      <dgm:t>
        <a:bodyPr/>
        <a:lstStyle/>
        <a:p>
          <a:endParaRPr lang="en-US"/>
        </a:p>
      </dgm:t>
    </dgm:pt>
    <dgm:pt modelId="{AA304A80-55A4-4E5F-8820-0C5D49B5D297}">
      <dgm:prSet/>
      <dgm:spPr/>
      <dgm:t>
        <a:bodyPr/>
        <a:lstStyle/>
        <a:p>
          <a:r>
            <a:rPr lang="en-US"/>
            <a:t>Early identification of financial stability concerns</a:t>
          </a:r>
        </a:p>
      </dgm:t>
    </dgm:pt>
    <dgm:pt modelId="{11C3BF1D-724D-4EEB-8F19-9A9B6EB4288A}" type="parTrans" cxnId="{1B4B0C4B-2777-4783-BE0B-9A692746AAC0}">
      <dgm:prSet/>
      <dgm:spPr/>
      <dgm:t>
        <a:bodyPr/>
        <a:lstStyle/>
        <a:p>
          <a:endParaRPr lang="en-US"/>
        </a:p>
      </dgm:t>
    </dgm:pt>
    <dgm:pt modelId="{8F2B29CC-CB7A-4621-85A4-A636E537BD83}" type="sibTrans" cxnId="{1B4B0C4B-2777-4783-BE0B-9A692746AAC0}">
      <dgm:prSet/>
      <dgm:spPr/>
      <dgm:t>
        <a:bodyPr/>
        <a:lstStyle/>
        <a:p>
          <a:endParaRPr lang="en-US"/>
        </a:p>
      </dgm:t>
    </dgm:pt>
    <dgm:pt modelId="{21BCA6F5-3AE9-E44C-A1FB-D890C6B25EC3}" type="pres">
      <dgm:prSet presAssocID="{38EB815C-4CE0-41E0-AD57-052D22ABFC40}" presName="Name0" presStyleCnt="0">
        <dgm:presLayoutVars>
          <dgm:dir/>
          <dgm:resizeHandles val="exact"/>
        </dgm:presLayoutVars>
      </dgm:prSet>
      <dgm:spPr/>
    </dgm:pt>
    <dgm:pt modelId="{BAFEC450-5B4E-CE4A-ACA5-25C8C50FA4C5}" type="pres">
      <dgm:prSet presAssocID="{A1BADD00-F2ED-4061-B984-7563A5141476}" presName="node" presStyleLbl="node1" presStyleIdx="0" presStyleCnt="16">
        <dgm:presLayoutVars>
          <dgm:bulletEnabled val="1"/>
        </dgm:presLayoutVars>
      </dgm:prSet>
      <dgm:spPr/>
    </dgm:pt>
    <dgm:pt modelId="{C6BB9B2D-1CB3-1643-A70F-BCA8D3F738A9}" type="pres">
      <dgm:prSet presAssocID="{596519A7-2D39-41AE-844A-5B6272541DC9}" presName="sibTrans" presStyleLbl="sibTrans1D1" presStyleIdx="0" presStyleCnt="15"/>
      <dgm:spPr/>
    </dgm:pt>
    <dgm:pt modelId="{D707A6FF-B18E-AE4E-94FB-6370576C6913}" type="pres">
      <dgm:prSet presAssocID="{596519A7-2D39-41AE-844A-5B6272541DC9}" presName="connectorText" presStyleLbl="sibTrans1D1" presStyleIdx="0" presStyleCnt="15"/>
      <dgm:spPr/>
    </dgm:pt>
    <dgm:pt modelId="{C1411C6D-5C8E-EA4A-9E38-9B1D8F1DCD4E}" type="pres">
      <dgm:prSet presAssocID="{6A70B330-D3DD-4D0B-B769-025F5E3D4DE4}" presName="node" presStyleLbl="node1" presStyleIdx="1" presStyleCnt="16">
        <dgm:presLayoutVars>
          <dgm:bulletEnabled val="1"/>
        </dgm:presLayoutVars>
      </dgm:prSet>
      <dgm:spPr/>
    </dgm:pt>
    <dgm:pt modelId="{8AD1D9F1-6B16-0040-AB42-788BC9D2768E}" type="pres">
      <dgm:prSet presAssocID="{51E24EA6-2671-49A3-A8E6-69D01F468D65}" presName="sibTrans" presStyleLbl="sibTrans1D1" presStyleIdx="1" presStyleCnt="15"/>
      <dgm:spPr/>
    </dgm:pt>
    <dgm:pt modelId="{48E61B66-5C2A-E94F-A9E7-4498F805EC7B}" type="pres">
      <dgm:prSet presAssocID="{51E24EA6-2671-49A3-A8E6-69D01F468D65}" presName="connectorText" presStyleLbl="sibTrans1D1" presStyleIdx="1" presStyleCnt="15"/>
      <dgm:spPr/>
    </dgm:pt>
    <dgm:pt modelId="{24F2E3AF-E690-0D49-8788-3CB616CCFDA9}" type="pres">
      <dgm:prSet presAssocID="{B0C0AA8D-F384-4A28-9DED-A181270593EF}" presName="node" presStyleLbl="node1" presStyleIdx="2" presStyleCnt="16">
        <dgm:presLayoutVars>
          <dgm:bulletEnabled val="1"/>
        </dgm:presLayoutVars>
      </dgm:prSet>
      <dgm:spPr/>
    </dgm:pt>
    <dgm:pt modelId="{EBFB4A0D-D420-BA45-810F-69531D9D56C3}" type="pres">
      <dgm:prSet presAssocID="{FD0486EC-6B7A-4F3C-84F5-EE0E96D15875}" presName="sibTrans" presStyleLbl="sibTrans1D1" presStyleIdx="2" presStyleCnt="15"/>
      <dgm:spPr/>
    </dgm:pt>
    <dgm:pt modelId="{AB3E45A7-4CA5-9746-87A7-53DAD717F13F}" type="pres">
      <dgm:prSet presAssocID="{FD0486EC-6B7A-4F3C-84F5-EE0E96D15875}" presName="connectorText" presStyleLbl="sibTrans1D1" presStyleIdx="2" presStyleCnt="15"/>
      <dgm:spPr/>
    </dgm:pt>
    <dgm:pt modelId="{0F856C63-9CCE-4840-BB3A-7D39EFB5C9A2}" type="pres">
      <dgm:prSet presAssocID="{15F74F27-0757-4397-B4E1-2724144EF6AB}" presName="node" presStyleLbl="node1" presStyleIdx="3" presStyleCnt="16">
        <dgm:presLayoutVars>
          <dgm:bulletEnabled val="1"/>
        </dgm:presLayoutVars>
      </dgm:prSet>
      <dgm:spPr/>
    </dgm:pt>
    <dgm:pt modelId="{A1DE481B-6FB2-2E48-A419-04FC476BF9B8}" type="pres">
      <dgm:prSet presAssocID="{4E8A0839-787D-432E-92DA-2184B4A0F44E}" presName="sibTrans" presStyleLbl="sibTrans1D1" presStyleIdx="3" presStyleCnt="15"/>
      <dgm:spPr/>
    </dgm:pt>
    <dgm:pt modelId="{AB6FAA5F-B13D-C640-B013-C3B9C34E304B}" type="pres">
      <dgm:prSet presAssocID="{4E8A0839-787D-432E-92DA-2184B4A0F44E}" presName="connectorText" presStyleLbl="sibTrans1D1" presStyleIdx="3" presStyleCnt="15"/>
      <dgm:spPr/>
    </dgm:pt>
    <dgm:pt modelId="{5E93DC80-443C-5247-8A1B-E5A051387327}" type="pres">
      <dgm:prSet presAssocID="{B63BCC38-B7EC-40DA-BA7A-90499CA50C69}" presName="node" presStyleLbl="node1" presStyleIdx="4" presStyleCnt="16">
        <dgm:presLayoutVars>
          <dgm:bulletEnabled val="1"/>
        </dgm:presLayoutVars>
      </dgm:prSet>
      <dgm:spPr/>
    </dgm:pt>
    <dgm:pt modelId="{91762288-FE52-A94C-8917-35D7AB28C94E}" type="pres">
      <dgm:prSet presAssocID="{CC69A47C-6371-4344-9CDF-10CD8D2EF092}" presName="sibTrans" presStyleLbl="sibTrans1D1" presStyleIdx="4" presStyleCnt="15"/>
      <dgm:spPr/>
    </dgm:pt>
    <dgm:pt modelId="{E1E9DB88-CB98-064F-B25D-2B28E28ACD59}" type="pres">
      <dgm:prSet presAssocID="{CC69A47C-6371-4344-9CDF-10CD8D2EF092}" presName="connectorText" presStyleLbl="sibTrans1D1" presStyleIdx="4" presStyleCnt="15"/>
      <dgm:spPr/>
    </dgm:pt>
    <dgm:pt modelId="{3295E1E2-CDB1-6045-87CE-1C8A04492057}" type="pres">
      <dgm:prSet presAssocID="{0C7CA87F-50C0-4EE7-BFA0-62994D38B0A1}" presName="node" presStyleLbl="node1" presStyleIdx="5" presStyleCnt="16">
        <dgm:presLayoutVars>
          <dgm:bulletEnabled val="1"/>
        </dgm:presLayoutVars>
      </dgm:prSet>
      <dgm:spPr/>
    </dgm:pt>
    <dgm:pt modelId="{91F12F9E-5962-C24E-A26E-20BEB95FAD61}" type="pres">
      <dgm:prSet presAssocID="{98A4D90E-22CA-4DAD-B8C8-F34F70CE012B}" presName="sibTrans" presStyleLbl="sibTrans1D1" presStyleIdx="5" presStyleCnt="15"/>
      <dgm:spPr/>
    </dgm:pt>
    <dgm:pt modelId="{BC085EDF-503C-5948-991B-6E5085933570}" type="pres">
      <dgm:prSet presAssocID="{98A4D90E-22CA-4DAD-B8C8-F34F70CE012B}" presName="connectorText" presStyleLbl="sibTrans1D1" presStyleIdx="5" presStyleCnt="15"/>
      <dgm:spPr/>
    </dgm:pt>
    <dgm:pt modelId="{78B0C086-382A-2B4D-97D8-2F6DEAF750A2}" type="pres">
      <dgm:prSet presAssocID="{F38F6986-A751-499C-9B1A-23F75E1848FE}" presName="node" presStyleLbl="node1" presStyleIdx="6" presStyleCnt="16">
        <dgm:presLayoutVars>
          <dgm:bulletEnabled val="1"/>
        </dgm:presLayoutVars>
      </dgm:prSet>
      <dgm:spPr/>
    </dgm:pt>
    <dgm:pt modelId="{0C45A112-3A90-5C4E-94FC-0AB0CA57097E}" type="pres">
      <dgm:prSet presAssocID="{8D78E57F-9681-43D4-A776-5A8D4F197811}" presName="sibTrans" presStyleLbl="sibTrans1D1" presStyleIdx="6" presStyleCnt="15"/>
      <dgm:spPr/>
    </dgm:pt>
    <dgm:pt modelId="{0743D962-5FF3-7C42-80A2-E7AE78B4414D}" type="pres">
      <dgm:prSet presAssocID="{8D78E57F-9681-43D4-A776-5A8D4F197811}" presName="connectorText" presStyleLbl="sibTrans1D1" presStyleIdx="6" presStyleCnt="15"/>
      <dgm:spPr/>
    </dgm:pt>
    <dgm:pt modelId="{4F0B33C6-89EF-254F-A481-18EC7B8278F6}" type="pres">
      <dgm:prSet presAssocID="{6EA05FC6-F6B6-45E2-A092-5EA549777C61}" presName="node" presStyleLbl="node1" presStyleIdx="7" presStyleCnt="16">
        <dgm:presLayoutVars>
          <dgm:bulletEnabled val="1"/>
        </dgm:presLayoutVars>
      </dgm:prSet>
      <dgm:spPr/>
    </dgm:pt>
    <dgm:pt modelId="{1A2C81D6-88C0-A54A-9FE5-994BB9DA8C52}" type="pres">
      <dgm:prSet presAssocID="{A10200AC-571A-4EAA-A680-6E2CC45AA7B7}" presName="sibTrans" presStyleLbl="sibTrans1D1" presStyleIdx="7" presStyleCnt="15"/>
      <dgm:spPr/>
    </dgm:pt>
    <dgm:pt modelId="{F8D8A824-8D33-D347-AB66-5C537AE5ED83}" type="pres">
      <dgm:prSet presAssocID="{A10200AC-571A-4EAA-A680-6E2CC45AA7B7}" presName="connectorText" presStyleLbl="sibTrans1D1" presStyleIdx="7" presStyleCnt="15"/>
      <dgm:spPr/>
    </dgm:pt>
    <dgm:pt modelId="{0650B683-63B1-5B43-B147-0420812E57CB}" type="pres">
      <dgm:prSet presAssocID="{788B4991-0D33-4515-B840-F525DC5C24AB}" presName="node" presStyleLbl="node1" presStyleIdx="8" presStyleCnt="16">
        <dgm:presLayoutVars>
          <dgm:bulletEnabled val="1"/>
        </dgm:presLayoutVars>
      </dgm:prSet>
      <dgm:spPr/>
    </dgm:pt>
    <dgm:pt modelId="{3306BEB2-330A-B04E-AF34-DC993A03F624}" type="pres">
      <dgm:prSet presAssocID="{CCE2CC5D-AEA9-4653-9AFC-1B453C90A9E5}" presName="sibTrans" presStyleLbl="sibTrans1D1" presStyleIdx="8" presStyleCnt="15"/>
      <dgm:spPr/>
    </dgm:pt>
    <dgm:pt modelId="{95D50F88-88C9-134D-8DCE-41C3164F50DB}" type="pres">
      <dgm:prSet presAssocID="{CCE2CC5D-AEA9-4653-9AFC-1B453C90A9E5}" presName="connectorText" presStyleLbl="sibTrans1D1" presStyleIdx="8" presStyleCnt="15"/>
      <dgm:spPr/>
    </dgm:pt>
    <dgm:pt modelId="{7EF2EB88-4DE6-BC44-93A0-D96B14984569}" type="pres">
      <dgm:prSet presAssocID="{ECA6D45E-B936-48E4-AE8B-601161EA83E1}" presName="node" presStyleLbl="node1" presStyleIdx="9" presStyleCnt="16">
        <dgm:presLayoutVars>
          <dgm:bulletEnabled val="1"/>
        </dgm:presLayoutVars>
      </dgm:prSet>
      <dgm:spPr/>
    </dgm:pt>
    <dgm:pt modelId="{D45E9A8B-D9EF-D843-9D7C-87C8684DE5E6}" type="pres">
      <dgm:prSet presAssocID="{A2813450-4ED0-47B3-88E7-78DB628E4975}" presName="sibTrans" presStyleLbl="sibTrans1D1" presStyleIdx="9" presStyleCnt="15"/>
      <dgm:spPr/>
    </dgm:pt>
    <dgm:pt modelId="{D8C529B8-F772-B54A-A96E-40411FCF481D}" type="pres">
      <dgm:prSet presAssocID="{A2813450-4ED0-47B3-88E7-78DB628E4975}" presName="connectorText" presStyleLbl="sibTrans1D1" presStyleIdx="9" presStyleCnt="15"/>
      <dgm:spPr/>
    </dgm:pt>
    <dgm:pt modelId="{C8E9FBD0-B391-DF49-9354-D6D6D6BBEF8B}" type="pres">
      <dgm:prSet presAssocID="{1D5E331A-E49D-4FC3-88F5-54E50C70709F}" presName="node" presStyleLbl="node1" presStyleIdx="10" presStyleCnt="16">
        <dgm:presLayoutVars>
          <dgm:bulletEnabled val="1"/>
        </dgm:presLayoutVars>
      </dgm:prSet>
      <dgm:spPr/>
    </dgm:pt>
    <dgm:pt modelId="{8B109AFF-6A64-E94F-9E20-50D8E48041BF}" type="pres">
      <dgm:prSet presAssocID="{7D4098AB-4B40-48C8-B61C-FD913F5E5C76}" presName="sibTrans" presStyleLbl="sibTrans1D1" presStyleIdx="10" presStyleCnt="15"/>
      <dgm:spPr/>
    </dgm:pt>
    <dgm:pt modelId="{ACC51B6A-35BD-EA46-8B65-B6297B5BBC19}" type="pres">
      <dgm:prSet presAssocID="{7D4098AB-4B40-48C8-B61C-FD913F5E5C76}" presName="connectorText" presStyleLbl="sibTrans1D1" presStyleIdx="10" presStyleCnt="15"/>
      <dgm:spPr/>
    </dgm:pt>
    <dgm:pt modelId="{0139B99E-0C07-274B-A066-30A6C3C4F7D1}" type="pres">
      <dgm:prSet presAssocID="{436ECC95-588E-4C6A-9C13-65F30C619F1D}" presName="node" presStyleLbl="node1" presStyleIdx="11" presStyleCnt="16">
        <dgm:presLayoutVars>
          <dgm:bulletEnabled val="1"/>
        </dgm:presLayoutVars>
      </dgm:prSet>
      <dgm:spPr/>
    </dgm:pt>
    <dgm:pt modelId="{6F97FC56-2D0E-FF42-90FF-98F93F9E0554}" type="pres">
      <dgm:prSet presAssocID="{E203D122-8403-45AD-8D2E-659A9FA0124E}" presName="sibTrans" presStyleLbl="sibTrans1D1" presStyleIdx="11" presStyleCnt="15"/>
      <dgm:spPr/>
    </dgm:pt>
    <dgm:pt modelId="{0DB401D9-8390-5444-BF6E-EA7150161E4C}" type="pres">
      <dgm:prSet presAssocID="{E203D122-8403-45AD-8D2E-659A9FA0124E}" presName="connectorText" presStyleLbl="sibTrans1D1" presStyleIdx="11" presStyleCnt="15"/>
      <dgm:spPr/>
    </dgm:pt>
    <dgm:pt modelId="{FBD806CE-DC76-AD48-8A54-4A5CD4473619}" type="pres">
      <dgm:prSet presAssocID="{C0C69E77-76FA-4613-BA8A-26B0415E7A38}" presName="node" presStyleLbl="node1" presStyleIdx="12" presStyleCnt="16">
        <dgm:presLayoutVars>
          <dgm:bulletEnabled val="1"/>
        </dgm:presLayoutVars>
      </dgm:prSet>
      <dgm:spPr/>
    </dgm:pt>
    <dgm:pt modelId="{7325A1D1-7243-AC4D-8C58-9EB6FA77EA21}" type="pres">
      <dgm:prSet presAssocID="{93A66E41-C757-4AC3-8E6B-8A2F2FAC1240}" presName="sibTrans" presStyleLbl="sibTrans1D1" presStyleIdx="12" presStyleCnt="15"/>
      <dgm:spPr/>
    </dgm:pt>
    <dgm:pt modelId="{AD29EC62-FBB3-424B-AF9D-0D1318523CDB}" type="pres">
      <dgm:prSet presAssocID="{93A66E41-C757-4AC3-8E6B-8A2F2FAC1240}" presName="connectorText" presStyleLbl="sibTrans1D1" presStyleIdx="12" presStyleCnt="15"/>
      <dgm:spPr/>
    </dgm:pt>
    <dgm:pt modelId="{7BA3774F-742E-E944-BB82-B9CBB1C20603}" type="pres">
      <dgm:prSet presAssocID="{DE9AB7E4-8302-4483-B2AB-5528E63E5F46}" presName="node" presStyleLbl="node1" presStyleIdx="13" presStyleCnt="16">
        <dgm:presLayoutVars>
          <dgm:bulletEnabled val="1"/>
        </dgm:presLayoutVars>
      </dgm:prSet>
      <dgm:spPr/>
    </dgm:pt>
    <dgm:pt modelId="{DFEE0B43-9667-0C41-8361-BD92A5AD0B72}" type="pres">
      <dgm:prSet presAssocID="{4E70BE31-1D3B-40B1-8981-9C0E1F6C4684}" presName="sibTrans" presStyleLbl="sibTrans1D1" presStyleIdx="13" presStyleCnt="15"/>
      <dgm:spPr/>
    </dgm:pt>
    <dgm:pt modelId="{8AD242D7-E293-A845-A0EC-7E05AB224DEC}" type="pres">
      <dgm:prSet presAssocID="{4E70BE31-1D3B-40B1-8981-9C0E1F6C4684}" presName="connectorText" presStyleLbl="sibTrans1D1" presStyleIdx="13" presStyleCnt="15"/>
      <dgm:spPr/>
    </dgm:pt>
    <dgm:pt modelId="{487B5CE2-2249-D64F-A174-0A97C0CD0A45}" type="pres">
      <dgm:prSet presAssocID="{4757B0FD-0C44-4687-813E-2B212DEA664C}" presName="node" presStyleLbl="node1" presStyleIdx="14" presStyleCnt="16">
        <dgm:presLayoutVars>
          <dgm:bulletEnabled val="1"/>
        </dgm:presLayoutVars>
      </dgm:prSet>
      <dgm:spPr/>
    </dgm:pt>
    <dgm:pt modelId="{B6FBB935-B979-3D41-9AD9-7860AC067AAB}" type="pres">
      <dgm:prSet presAssocID="{9E6FD110-06D8-41B9-A3D0-AF6813343244}" presName="sibTrans" presStyleLbl="sibTrans1D1" presStyleIdx="14" presStyleCnt="15"/>
      <dgm:spPr/>
    </dgm:pt>
    <dgm:pt modelId="{5ADB34BD-DBDA-754E-931D-C589CA5579DF}" type="pres">
      <dgm:prSet presAssocID="{9E6FD110-06D8-41B9-A3D0-AF6813343244}" presName="connectorText" presStyleLbl="sibTrans1D1" presStyleIdx="14" presStyleCnt="15"/>
      <dgm:spPr/>
    </dgm:pt>
    <dgm:pt modelId="{C61C22B1-C2BC-5F4D-A96B-90515615017D}" type="pres">
      <dgm:prSet presAssocID="{AA304A80-55A4-4E5F-8820-0C5D49B5D297}" presName="node" presStyleLbl="node1" presStyleIdx="15" presStyleCnt="16">
        <dgm:presLayoutVars>
          <dgm:bulletEnabled val="1"/>
        </dgm:presLayoutVars>
      </dgm:prSet>
      <dgm:spPr/>
    </dgm:pt>
  </dgm:ptLst>
  <dgm:cxnLst>
    <dgm:cxn modelId="{85BC4A02-69D5-8B4E-9796-D9B8D47A1991}" type="presOf" srcId="{6EA05FC6-F6B6-45E2-A092-5EA549777C61}" destId="{4F0B33C6-89EF-254F-A481-18EC7B8278F6}" srcOrd="0" destOrd="0" presId="urn:microsoft.com/office/officeart/2016/7/layout/RepeatingBendingProcessNew"/>
    <dgm:cxn modelId="{AE350306-4064-F945-953E-F77A549170BD}" type="presOf" srcId="{6A70B330-D3DD-4D0B-B769-025F5E3D4DE4}" destId="{C1411C6D-5C8E-EA4A-9E38-9B1D8F1DCD4E}" srcOrd="0" destOrd="0" presId="urn:microsoft.com/office/officeart/2016/7/layout/RepeatingBendingProcessNew"/>
    <dgm:cxn modelId="{E55BD108-576A-8C4A-9C6F-17A46385B319}" type="presOf" srcId="{596519A7-2D39-41AE-844A-5B6272541DC9}" destId="{D707A6FF-B18E-AE4E-94FB-6370576C6913}" srcOrd="1" destOrd="0" presId="urn:microsoft.com/office/officeart/2016/7/layout/RepeatingBendingProcessNew"/>
    <dgm:cxn modelId="{4BCD050F-F4E2-6744-AD20-01408B496CDD}" type="presOf" srcId="{93A66E41-C757-4AC3-8E6B-8A2F2FAC1240}" destId="{AD29EC62-FBB3-424B-AF9D-0D1318523CDB}" srcOrd="1" destOrd="0" presId="urn:microsoft.com/office/officeart/2016/7/layout/RepeatingBendingProcessNew"/>
    <dgm:cxn modelId="{77A9101C-0B2D-7F44-B45F-C9A32AB9FE4F}" type="presOf" srcId="{0C7CA87F-50C0-4EE7-BFA0-62994D38B0A1}" destId="{3295E1E2-CDB1-6045-87CE-1C8A04492057}" srcOrd="0" destOrd="0" presId="urn:microsoft.com/office/officeart/2016/7/layout/RepeatingBendingProcessNew"/>
    <dgm:cxn modelId="{8EBC781C-9D19-4D42-B808-15FABD4A9E41}" srcId="{38EB815C-4CE0-41E0-AD57-052D22ABFC40}" destId="{0C7CA87F-50C0-4EE7-BFA0-62994D38B0A1}" srcOrd="5" destOrd="0" parTransId="{2F855A35-19C6-4293-A97A-767B7691B0D0}" sibTransId="{98A4D90E-22CA-4DAD-B8C8-F34F70CE012B}"/>
    <dgm:cxn modelId="{BFE4E01C-1717-B245-9F49-0FBBA1EEE9C0}" type="presOf" srcId="{4E70BE31-1D3B-40B1-8981-9C0E1F6C4684}" destId="{DFEE0B43-9667-0C41-8361-BD92A5AD0B72}" srcOrd="0" destOrd="0" presId="urn:microsoft.com/office/officeart/2016/7/layout/RepeatingBendingProcessNew"/>
    <dgm:cxn modelId="{CD30A827-A18B-5B44-9931-C003034820F2}" type="presOf" srcId="{F38F6986-A751-499C-9B1A-23F75E1848FE}" destId="{78B0C086-382A-2B4D-97D8-2F6DEAF750A2}" srcOrd="0" destOrd="0" presId="urn:microsoft.com/office/officeart/2016/7/layout/RepeatingBendingProcessNew"/>
    <dgm:cxn modelId="{FB10EE28-75FC-F241-97E3-626610BE2B1D}" type="presOf" srcId="{4E8A0839-787D-432E-92DA-2184B4A0F44E}" destId="{A1DE481B-6FB2-2E48-A419-04FC476BF9B8}" srcOrd="0" destOrd="0" presId="urn:microsoft.com/office/officeart/2016/7/layout/RepeatingBendingProcessNew"/>
    <dgm:cxn modelId="{D6E9652D-580B-8144-A252-41E729723F5F}" type="presOf" srcId="{51E24EA6-2671-49A3-A8E6-69D01F468D65}" destId="{48E61B66-5C2A-E94F-A9E7-4498F805EC7B}" srcOrd="1" destOrd="0" presId="urn:microsoft.com/office/officeart/2016/7/layout/RepeatingBendingProcessNew"/>
    <dgm:cxn modelId="{F5A64030-CCA0-455F-8B47-05D54871EF0D}" srcId="{38EB815C-4CE0-41E0-AD57-052D22ABFC40}" destId="{1D5E331A-E49D-4FC3-88F5-54E50C70709F}" srcOrd="10" destOrd="0" parTransId="{D80A3EB7-EE9C-45BF-8BC7-9A562431D4E9}" sibTransId="{7D4098AB-4B40-48C8-B61C-FD913F5E5C76}"/>
    <dgm:cxn modelId="{A5CA5A32-0B1A-294F-A1A7-45F3CD295AED}" type="presOf" srcId="{AA304A80-55A4-4E5F-8820-0C5D49B5D297}" destId="{C61C22B1-C2BC-5F4D-A96B-90515615017D}" srcOrd="0" destOrd="0" presId="urn:microsoft.com/office/officeart/2016/7/layout/RepeatingBendingProcessNew"/>
    <dgm:cxn modelId="{0BBCD134-8450-0E41-9C19-5D6CFADA366A}" type="presOf" srcId="{DE9AB7E4-8302-4483-B2AB-5528E63E5F46}" destId="{7BA3774F-742E-E944-BB82-B9CBB1C20603}" srcOrd="0" destOrd="0" presId="urn:microsoft.com/office/officeart/2016/7/layout/RepeatingBendingProcessNew"/>
    <dgm:cxn modelId="{354B5237-9D4A-E046-B0EB-87EE144A275C}" type="presOf" srcId="{E203D122-8403-45AD-8D2E-659A9FA0124E}" destId="{6F97FC56-2D0E-FF42-90FF-98F93F9E0554}" srcOrd="0" destOrd="0" presId="urn:microsoft.com/office/officeart/2016/7/layout/RepeatingBendingProcessNew"/>
    <dgm:cxn modelId="{3C6F2439-0E6A-5342-968C-D7C0515AC5D6}" type="presOf" srcId="{15F74F27-0757-4397-B4E1-2724144EF6AB}" destId="{0F856C63-9CCE-4840-BB3A-7D39EFB5C9A2}" srcOrd="0" destOrd="0" presId="urn:microsoft.com/office/officeart/2016/7/layout/RepeatingBendingProcessNew"/>
    <dgm:cxn modelId="{1AF4243A-60BB-4DFC-9374-D79DBC21A643}" srcId="{38EB815C-4CE0-41E0-AD57-052D22ABFC40}" destId="{4757B0FD-0C44-4687-813E-2B212DEA664C}" srcOrd="14" destOrd="0" parTransId="{509C3984-0B31-4687-914C-C28ABC97734D}" sibTransId="{9E6FD110-06D8-41B9-A3D0-AF6813343244}"/>
    <dgm:cxn modelId="{E01ECF3B-59E5-064E-97B3-B0455870A6EB}" type="presOf" srcId="{98A4D90E-22CA-4DAD-B8C8-F34F70CE012B}" destId="{BC085EDF-503C-5948-991B-6E5085933570}" srcOrd="1" destOrd="0" presId="urn:microsoft.com/office/officeart/2016/7/layout/RepeatingBendingProcessNew"/>
    <dgm:cxn modelId="{386D2F5D-FE57-D24F-8FB9-3928374839F6}" type="presOf" srcId="{C0C69E77-76FA-4613-BA8A-26B0415E7A38}" destId="{FBD806CE-DC76-AD48-8A54-4A5CD4473619}" srcOrd="0" destOrd="0" presId="urn:microsoft.com/office/officeart/2016/7/layout/RepeatingBendingProcessNew"/>
    <dgm:cxn modelId="{F5CB385E-9411-AD46-AC2B-E545BE5741BC}" type="presOf" srcId="{436ECC95-588E-4C6A-9C13-65F30C619F1D}" destId="{0139B99E-0C07-274B-A066-30A6C3C4F7D1}" srcOrd="0" destOrd="0" presId="urn:microsoft.com/office/officeart/2016/7/layout/RepeatingBendingProcessNew"/>
    <dgm:cxn modelId="{842D9146-6E4B-A041-870B-8D8681E3FDB7}" type="presOf" srcId="{9E6FD110-06D8-41B9-A3D0-AF6813343244}" destId="{B6FBB935-B979-3D41-9AD9-7860AC067AAB}" srcOrd="0" destOrd="0" presId="urn:microsoft.com/office/officeart/2016/7/layout/RepeatingBendingProcessNew"/>
    <dgm:cxn modelId="{19953B47-0169-114C-AEBE-72ACB9CF582C}" type="presOf" srcId="{7D4098AB-4B40-48C8-B61C-FD913F5E5C76}" destId="{8B109AFF-6A64-E94F-9E20-50D8E48041BF}" srcOrd="0" destOrd="0" presId="urn:microsoft.com/office/officeart/2016/7/layout/RepeatingBendingProcessNew"/>
    <dgm:cxn modelId="{BE74CB6A-DD6B-44E6-BD4C-6F9D5C73FC61}" srcId="{38EB815C-4CE0-41E0-AD57-052D22ABFC40}" destId="{F38F6986-A751-499C-9B1A-23F75E1848FE}" srcOrd="6" destOrd="0" parTransId="{7B451FD9-2672-48AA-9370-B7CDA8FF912C}" sibTransId="{8D78E57F-9681-43D4-A776-5A8D4F197811}"/>
    <dgm:cxn modelId="{1B4B0C4B-2777-4783-BE0B-9A692746AAC0}" srcId="{38EB815C-4CE0-41E0-AD57-052D22ABFC40}" destId="{AA304A80-55A4-4E5F-8820-0C5D49B5D297}" srcOrd="15" destOrd="0" parTransId="{11C3BF1D-724D-4EEB-8F19-9A9B6EB4288A}" sibTransId="{8F2B29CC-CB7A-4621-85A4-A636E537BD83}"/>
    <dgm:cxn modelId="{BE352E6C-FBAE-BA43-BA2B-A8823CD765D3}" type="presOf" srcId="{4757B0FD-0C44-4687-813E-2B212DEA664C}" destId="{487B5CE2-2249-D64F-A174-0A97C0CD0A45}" srcOrd="0" destOrd="0" presId="urn:microsoft.com/office/officeart/2016/7/layout/RepeatingBendingProcessNew"/>
    <dgm:cxn modelId="{4D2ACA4E-3B99-9A45-898D-FD07E675FE87}" type="presOf" srcId="{CC69A47C-6371-4344-9CDF-10CD8D2EF092}" destId="{E1E9DB88-CB98-064F-B25D-2B28E28ACD59}" srcOrd="1" destOrd="0" presId="urn:microsoft.com/office/officeart/2016/7/layout/RepeatingBendingProcessNew"/>
    <dgm:cxn modelId="{9492836F-9258-9A40-AEDC-2945F03DF957}" type="presOf" srcId="{A1BADD00-F2ED-4061-B984-7563A5141476}" destId="{BAFEC450-5B4E-CE4A-ACA5-25C8C50FA4C5}" srcOrd="0" destOrd="0" presId="urn:microsoft.com/office/officeart/2016/7/layout/RepeatingBendingProcessNew"/>
    <dgm:cxn modelId="{8E42B24F-A015-AB43-815C-65FCCF8BF7C5}" type="presOf" srcId="{596519A7-2D39-41AE-844A-5B6272541DC9}" destId="{C6BB9B2D-1CB3-1643-A70F-BCA8D3F738A9}" srcOrd="0" destOrd="0" presId="urn:microsoft.com/office/officeart/2016/7/layout/RepeatingBendingProcessNew"/>
    <dgm:cxn modelId="{995CDF71-E1AB-4A62-98E0-D1CA4A33F88D}" srcId="{38EB815C-4CE0-41E0-AD57-052D22ABFC40}" destId="{6EA05FC6-F6B6-45E2-A092-5EA549777C61}" srcOrd="7" destOrd="0" parTransId="{EC88D446-145E-43BB-87B9-8AABD33F14A4}" sibTransId="{A10200AC-571A-4EAA-A680-6E2CC45AA7B7}"/>
    <dgm:cxn modelId="{4D4D3474-F5A4-4993-AE8D-9805A58C8E41}" srcId="{38EB815C-4CE0-41E0-AD57-052D22ABFC40}" destId="{15F74F27-0757-4397-B4E1-2724144EF6AB}" srcOrd="3" destOrd="0" parTransId="{3565D482-00CE-496F-927E-D034B5A0C23A}" sibTransId="{4E8A0839-787D-432E-92DA-2184B4A0F44E}"/>
    <dgm:cxn modelId="{F0B89175-333F-F049-960F-58F65983851A}" type="presOf" srcId="{A10200AC-571A-4EAA-A680-6E2CC45AA7B7}" destId="{1A2C81D6-88C0-A54A-9FE5-994BB9DA8C52}" srcOrd="0" destOrd="0" presId="urn:microsoft.com/office/officeart/2016/7/layout/RepeatingBendingProcessNew"/>
    <dgm:cxn modelId="{91A57957-DCEB-574D-8A3F-506E53D6094F}" type="presOf" srcId="{A2813450-4ED0-47B3-88E7-78DB628E4975}" destId="{D45E9A8B-D9EF-D843-9D7C-87C8684DE5E6}" srcOrd="0" destOrd="0" presId="urn:microsoft.com/office/officeart/2016/7/layout/RepeatingBendingProcessNew"/>
    <dgm:cxn modelId="{B8552958-8C28-224E-B25E-6C2D1A573CFD}" type="presOf" srcId="{ECA6D45E-B936-48E4-AE8B-601161EA83E1}" destId="{7EF2EB88-4DE6-BC44-93A0-D96B14984569}" srcOrd="0" destOrd="0" presId="urn:microsoft.com/office/officeart/2016/7/layout/RepeatingBendingProcessNew"/>
    <dgm:cxn modelId="{78916C7B-2DBC-5440-956B-D03614A60F66}" type="presOf" srcId="{CCE2CC5D-AEA9-4653-9AFC-1B453C90A9E5}" destId="{3306BEB2-330A-B04E-AF34-DC993A03F624}" srcOrd="0" destOrd="0" presId="urn:microsoft.com/office/officeart/2016/7/layout/RepeatingBendingProcessNew"/>
    <dgm:cxn modelId="{F31D867C-9A98-4223-8C0D-70538EC9A0FA}" srcId="{38EB815C-4CE0-41E0-AD57-052D22ABFC40}" destId="{B63BCC38-B7EC-40DA-BA7A-90499CA50C69}" srcOrd="4" destOrd="0" parTransId="{26ADDFB5-C792-4DE3-ABC6-B8BB1D83CBED}" sibTransId="{CC69A47C-6371-4344-9CDF-10CD8D2EF092}"/>
    <dgm:cxn modelId="{5C0B797D-4E90-DD41-996C-64E47B8FE6DF}" type="presOf" srcId="{9E6FD110-06D8-41B9-A3D0-AF6813343244}" destId="{5ADB34BD-DBDA-754E-931D-C589CA5579DF}" srcOrd="1" destOrd="0" presId="urn:microsoft.com/office/officeart/2016/7/layout/RepeatingBendingProcessNew"/>
    <dgm:cxn modelId="{48E2EE81-D6F2-1F41-8969-CA881C2A901F}" type="presOf" srcId="{788B4991-0D33-4515-B840-F525DC5C24AB}" destId="{0650B683-63B1-5B43-B147-0420812E57CB}" srcOrd="0" destOrd="0" presId="urn:microsoft.com/office/officeart/2016/7/layout/RepeatingBendingProcessNew"/>
    <dgm:cxn modelId="{FB64BF83-A2D8-8F44-97CB-A4318A897F16}" type="presOf" srcId="{51E24EA6-2671-49A3-A8E6-69D01F468D65}" destId="{8AD1D9F1-6B16-0040-AB42-788BC9D2768E}" srcOrd="0" destOrd="0" presId="urn:microsoft.com/office/officeart/2016/7/layout/RepeatingBendingProcessNew"/>
    <dgm:cxn modelId="{6FD28E84-BBFD-BD41-8713-1C1CA5110054}" type="presOf" srcId="{A2813450-4ED0-47B3-88E7-78DB628E4975}" destId="{D8C529B8-F772-B54A-A96E-40411FCF481D}" srcOrd="1" destOrd="0" presId="urn:microsoft.com/office/officeart/2016/7/layout/RepeatingBendingProcessNew"/>
    <dgm:cxn modelId="{C55D4486-25F3-8943-9C15-D4BE95BD504E}" type="presOf" srcId="{93A66E41-C757-4AC3-8E6B-8A2F2FAC1240}" destId="{7325A1D1-7243-AC4D-8C58-9EB6FA77EA21}" srcOrd="0" destOrd="0" presId="urn:microsoft.com/office/officeart/2016/7/layout/RepeatingBendingProcessNew"/>
    <dgm:cxn modelId="{56BFB98C-A529-3D47-A846-EBBD6663AF68}" type="presOf" srcId="{38EB815C-4CE0-41E0-AD57-052D22ABFC40}" destId="{21BCA6F5-3AE9-E44C-A1FB-D890C6B25EC3}" srcOrd="0" destOrd="0" presId="urn:microsoft.com/office/officeart/2016/7/layout/RepeatingBendingProcessNew"/>
    <dgm:cxn modelId="{18541F8E-7A51-194B-89B8-3CE882BFA4AE}" type="presOf" srcId="{CCE2CC5D-AEA9-4653-9AFC-1B453C90A9E5}" destId="{95D50F88-88C9-134D-8DCE-41C3164F50DB}" srcOrd="1" destOrd="0" presId="urn:microsoft.com/office/officeart/2016/7/layout/RepeatingBendingProcessNew"/>
    <dgm:cxn modelId="{2378F48F-1C59-5D40-AEDA-13A53B97EE72}" type="presOf" srcId="{FD0486EC-6B7A-4F3C-84F5-EE0E96D15875}" destId="{EBFB4A0D-D420-BA45-810F-69531D9D56C3}" srcOrd="0" destOrd="0" presId="urn:microsoft.com/office/officeart/2016/7/layout/RepeatingBendingProcessNew"/>
    <dgm:cxn modelId="{686EB990-66E8-FE43-ADB7-9D799BF2AE7F}" type="presOf" srcId="{8D78E57F-9681-43D4-A776-5A8D4F197811}" destId="{0C45A112-3A90-5C4E-94FC-0AB0CA57097E}" srcOrd="0" destOrd="0" presId="urn:microsoft.com/office/officeart/2016/7/layout/RepeatingBendingProcessNew"/>
    <dgm:cxn modelId="{8C0A7597-D2DA-E444-8E0D-4CF062D9A1EB}" type="presOf" srcId="{CC69A47C-6371-4344-9CDF-10CD8D2EF092}" destId="{91762288-FE52-A94C-8917-35D7AB28C94E}" srcOrd="0" destOrd="0" presId="urn:microsoft.com/office/officeart/2016/7/layout/RepeatingBendingProcessNew"/>
    <dgm:cxn modelId="{DFAFEF98-7FAF-E045-8416-BA3188D36EF9}" type="presOf" srcId="{7D4098AB-4B40-48C8-B61C-FD913F5E5C76}" destId="{ACC51B6A-35BD-EA46-8B65-B6297B5BBC19}" srcOrd="1" destOrd="0" presId="urn:microsoft.com/office/officeart/2016/7/layout/RepeatingBendingProcessNew"/>
    <dgm:cxn modelId="{F59EC59A-39DE-4EC3-B72E-76F6BD5B2860}" srcId="{38EB815C-4CE0-41E0-AD57-052D22ABFC40}" destId="{788B4991-0D33-4515-B840-F525DC5C24AB}" srcOrd="8" destOrd="0" parTransId="{216690AD-0354-4F15-9CE5-6D50F61331AA}" sibTransId="{CCE2CC5D-AEA9-4653-9AFC-1B453C90A9E5}"/>
    <dgm:cxn modelId="{7DB9F1A5-1ED0-F149-9619-0D591622411B}" type="presOf" srcId="{B0C0AA8D-F384-4A28-9DED-A181270593EF}" destId="{24F2E3AF-E690-0D49-8788-3CB616CCFDA9}" srcOrd="0" destOrd="0" presId="urn:microsoft.com/office/officeart/2016/7/layout/RepeatingBendingProcessNew"/>
    <dgm:cxn modelId="{952755A9-BB82-2D41-8F34-E914AB40318A}" type="presOf" srcId="{8D78E57F-9681-43D4-A776-5A8D4F197811}" destId="{0743D962-5FF3-7C42-80A2-E7AE78B4414D}" srcOrd="1" destOrd="0" presId="urn:microsoft.com/office/officeart/2016/7/layout/RepeatingBendingProcessNew"/>
    <dgm:cxn modelId="{3EEB52AA-8C67-C145-BAD9-28D471F045EE}" type="presOf" srcId="{A10200AC-571A-4EAA-A680-6E2CC45AA7B7}" destId="{F8D8A824-8D33-D347-AB66-5C537AE5ED83}" srcOrd="1" destOrd="0" presId="urn:microsoft.com/office/officeart/2016/7/layout/RepeatingBendingProcessNew"/>
    <dgm:cxn modelId="{C92616AC-EF23-469B-836F-018642968AC7}" srcId="{38EB815C-4CE0-41E0-AD57-052D22ABFC40}" destId="{B0C0AA8D-F384-4A28-9DED-A181270593EF}" srcOrd="2" destOrd="0" parTransId="{0FE2C262-4CF3-4A12-9F15-74A1F9E3F216}" sibTransId="{FD0486EC-6B7A-4F3C-84F5-EE0E96D15875}"/>
    <dgm:cxn modelId="{2473AFAC-780C-4190-8055-0DF95E4B621A}" srcId="{38EB815C-4CE0-41E0-AD57-052D22ABFC40}" destId="{6A70B330-D3DD-4D0B-B769-025F5E3D4DE4}" srcOrd="1" destOrd="0" parTransId="{27DF188B-6C05-462F-B849-224D85156FAB}" sibTransId="{51E24EA6-2671-49A3-A8E6-69D01F468D65}"/>
    <dgm:cxn modelId="{8C7FBBAC-8B46-4AB7-AAEA-4D9DFD1052C6}" srcId="{38EB815C-4CE0-41E0-AD57-052D22ABFC40}" destId="{C0C69E77-76FA-4613-BA8A-26B0415E7A38}" srcOrd="12" destOrd="0" parTransId="{F6F1AF3B-80BC-4130-B015-919A69540DBB}" sibTransId="{93A66E41-C757-4AC3-8E6B-8A2F2FAC1240}"/>
    <dgm:cxn modelId="{C9CE09B6-3874-054B-822B-531BA430318C}" type="presOf" srcId="{B63BCC38-B7EC-40DA-BA7A-90499CA50C69}" destId="{5E93DC80-443C-5247-8A1B-E5A051387327}" srcOrd="0" destOrd="0" presId="urn:microsoft.com/office/officeart/2016/7/layout/RepeatingBendingProcessNew"/>
    <dgm:cxn modelId="{14AA17B9-6BFE-EE42-9C74-AED9E8400413}" type="presOf" srcId="{E203D122-8403-45AD-8D2E-659A9FA0124E}" destId="{0DB401D9-8390-5444-BF6E-EA7150161E4C}" srcOrd="1" destOrd="0" presId="urn:microsoft.com/office/officeart/2016/7/layout/RepeatingBendingProcessNew"/>
    <dgm:cxn modelId="{067901C0-8F2F-4461-8119-C56A2C37DD1E}" srcId="{38EB815C-4CE0-41E0-AD57-052D22ABFC40}" destId="{ECA6D45E-B936-48E4-AE8B-601161EA83E1}" srcOrd="9" destOrd="0" parTransId="{4F9F1E37-CCE7-4ED4-8889-1FDF86FACFA5}" sibTransId="{A2813450-4ED0-47B3-88E7-78DB628E4975}"/>
    <dgm:cxn modelId="{7768EBC1-6AD8-4D30-9295-9A544F1FDAB6}" srcId="{38EB815C-4CE0-41E0-AD57-052D22ABFC40}" destId="{DE9AB7E4-8302-4483-B2AB-5528E63E5F46}" srcOrd="13" destOrd="0" parTransId="{75E568A9-8738-42A7-A892-7CD35502076D}" sibTransId="{4E70BE31-1D3B-40B1-8981-9C0E1F6C4684}"/>
    <dgm:cxn modelId="{0ACAD1C8-6383-2948-9FB2-4667B714BB61}" type="presOf" srcId="{4E8A0839-787D-432E-92DA-2184B4A0F44E}" destId="{AB6FAA5F-B13D-C640-B013-C3B9C34E304B}" srcOrd="1" destOrd="0" presId="urn:microsoft.com/office/officeart/2016/7/layout/RepeatingBendingProcessNew"/>
    <dgm:cxn modelId="{BBA90BD3-1D0D-3440-B599-10C2E8AD27EF}" type="presOf" srcId="{4E70BE31-1D3B-40B1-8981-9C0E1F6C4684}" destId="{8AD242D7-E293-A845-A0EC-7E05AB224DEC}" srcOrd="1" destOrd="0" presId="urn:microsoft.com/office/officeart/2016/7/layout/RepeatingBendingProcessNew"/>
    <dgm:cxn modelId="{F79286D3-B816-2648-B9CC-B944066284C7}" type="presOf" srcId="{1D5E331A-E49D-4FC3-88F5-54E50C70709F}" destId="{C8E9FBD0-B391-DF49-9354-D6D6D6BBEF8B}" srcOrd="0" destOrd="0" presId="urn:microsoft.com/office/officeart/2016/7/layout/RepeatingBendingProcessNew"/>
    <dgm:cxn modelId="{9837C4E1-7F2A-46DE-B1DD-FC80F9D5D9FB}" srcId="{38EB815C-4CE0-41E0-AD57-052D22ABFC40}" destId="{436ECC95-588E-4C6A-9C13-65F30C619F1D}" srcOrd="11" destOrd="0" parTransId="{0A8F9F13-DF09-4AFB-B2B2-108EBA5CC469}" sibTransId="{E203D122-8403-45AD-8D2E-659A9FA0124E}"/>
    <dgm:cxn modelId="{32897CEB-C551-8D4C-8CCE-C881D6386D2B}" type="presOf" srcId="{98A4D90E-22CA-4DAD-B8C8-F34F70CE012B}" destId="{91F12F9E-5962-C24E-A26E-20BEB95FAD61}" srcOrd="0" destOrd="0" presId="urn:microsoft.com/office/officeart/2016/7/layout/RepeatingBendingProcessNew"/>
    <dgm:cxn modelId="{67E3D5F4-CD2F-9B48-83A3-20ABCEAAE5CF}" type="presOf" srcId="{FD0486EC-6B7A-4F3C-84F5-EE0E96D15875}" destId="{AB3E45A7-4CA5-9746-87A7-53DAD717F13F}" srcOrd="1" destOrd="0" presId="urn:microsoft.com/office/officeart/2016/7/layout/RepeatingBendingProcessNew"/>
    <dgm:cxn modelId="{A5B36CFC-098F-4120-9A34-1D46D595B921}" srcId="{38EB815C-4CE0-41E0-AD57-052D22ABFC40}" destId="{A1BADD00-F2ED-4061-B984-7563A5141476}" srcOrd="0" destOrd="0" parTransId="{9F88DC9D-CFA2-45C9-8A4E-43896919AED8}" sibTransId="{596519A7-2D39-41AE-844A-5B6272541DC9}"/>
    <dgm:cxn modelId="{067F6F6F-9901-6D4F-9007-0CADDC894867}" type="presParOf" srcId="{21BCA6F5-3AE9-E44C-A1FB-D890C6B25EC3}" destId="{BAFEC450-5B4E-CE4A-ACA5-25C8C50FA4C5}" srcOrd="0" destOrd="0" presId="urn:microsoft.com/office/officeart/2016/7/layout/RepeatingBendingProcessNew"/>
    <dgm:cxn modelId="{6468F97D-49CC-7F4D-99DD-640DA95F3D35}" type="presParOf" srcId="{21BCA6F5-3AE9-E44C-A1FB-D890C6B25EC3}" destId="{C6BB9B2D-1CB3-1643-A70F-BCA8D3F738A9}" srcOrd="1" destOrd="0" presId="urn:microsoft.com/office/officeart/2016/7/layout/RepeatingBendingProcessNew"/>
    <dgm:cxn modelId="{7238ED60-6966-2141-AF4E-202019BE4248}" type="presParOf" srcId="{C6BB9B2D-1CB3-1643-A70F-BCA8D3F738A9}" destId="{D707A6FF-B18E-AE4E-94FB-6370576C6913}" srcOrd="0" destOrd="0" presId="urn:microsoft.com/office/officeart/2016/7/layout/RepeatingBendingProcessNew"/>
    <dgm:cxn modelId="{1D6C1529-A47E-A648-83E2-608D9A10C444}" type="presParOf" srcId="{21BCA6F5-3AE9-E44C-A1FB-D890C6B25EC3}" destId="{C1411C6D-5C8E-EA4A-9E38-9B1D8F1DCD4E}" srcOrd="2" destOrd="0" presId="urn:microsoft.com/office/officeart/2016/7/layout/RepeatingBendingProcessNew"/>
    <dgm:cxn modelId="{9C1509F9-B12C-3C45-8137-31A30FC3E046}" type="presParOf" srcId="{21BCA6F5-3AE9-E44C-A1FB-D890C6B25EC3}" destId="{8AD1D9F1-6B16-0040-AB42-788BC9D2768E}" srcOrd="3" destOrd="0" presId="urn:microsoft.com/office/officeart/2016/7/layout/RepeatingBendingProcessNew"/>
    <dgm:cxn modelId="{AF6A6ADA-3A13-6048-8E40-A5BDA18B4922}" type="presParOf" srcId="{8AD1D9F1-6B16-0040-AB42-788BC9D2768E}" destId="{48E61B66-5C2A-E94F-A9E7-4498F805EC7B}" srcOrd="0" destOrd="0" presId="urn:microsoft.com/office/officeart/2016/7/layout/RepeatingBendingProcessNew"/>
    <dgm:cxn modelId="{B7CF1670-10A8-1F44-B43A-EC0BE37DC8D3}" type="presParOf" srcId="{21BCA6F5-3AE9-E44C-A1FB-D890C6B25EC3}" destId="{24F2E3AF-E690-0D49-8788-3CB616CCFDA9}" srcOrd="4" destOrd="0" presId="urn:microsoft.com/office/officeart/2016/7/layout/RepeatingBendingProcessNew"/>
    <dgm:cxn modelId="{F088EDE1-9993-9C43-85DA-96526348F97E}" type="presParOf" srcId="{21BCA6F5-3AE9-E44C-A1FB-D890C6B25EC3}" destId="{EBFB4A0D-D420-BA45-810F-69531D9D56C3}" srcOrd="5" destOrd="0" presId="urn:microsoft.com/office/officeart/2016/7/layout/RepeatingBendingProcessNew"/>
    <dgm:cxn modelId="{DA0DEC7B-9195-5242-AC23-1AA6402CD00D}" type="presParOf" srcId="{EBFB4A0D-D420-BA45-810F-69531D9D56C3}" destId="{AB3E45A7-4CA5-9746-87A7-53DAD717F13F}" srcOrd="0" destOrd="0" presId="urn:microsoft.com/office/officeart/2016/7/layout/RepeatingBendingProcessNew"/>
    <dgm:cxn modelId="{B69B54DA-2B22-184C-8A4B-BA31E3DF4FC0}" type="presParOf" srcId="{21BCA6F5-3AE9-E44C-A1FB-D890C6B25EC3}" destId="{0F856C63-9CCE-4840-BB3A-7D39EFB5C9A2}" srcOrd="6" destOrd="0" presId="urn:microsoft.com/office/officeart/2016/7/layout/RepeatingBendingProcessNew"/>
    <dgm:cxn modelId="{E202780B-C1CC-8441-A1EE-6552AC2D80B2}" type="presParOf" srcId="{21BCA6F5-3AE9-E44C-A1FB-D890C6B25EC3}" destId="{A1DE481B-6FB2-2E48-A419-04FC476BF9B8}" srcOrd="7" destOrd="0" presId="urn:microsoft.com/office/officeart/2016/7/layout/RepeatingBendingProcessNew"/>
    <dgm:cxn modelId="{416FDBBA-3119-4541-BC50-306F2E73EF4A}" type="presParOf" srcId="{A1DE481B-6FB2-2E48-A419-04FC476BF9B8}" destId="{AB6FAA5F-B13D-C640-B013-C3B9C34E304B}" srcOrd="0" destOrd="0" presId="urn:microsoft.com/office/officeart/2016/7/layout/RepeatingBendingProcessNew"/>
    <dgm:cxn modelId="{61B76F51-A407-2843-A08C-5C3B7FC631EF}" type="presParOf" srcId="{21BCA6F5-3AE9-E44C-A1FB-D890C6B25EC3}" destId="{5E93DC80-443C-5247-8A1B-E5A051387327}" srcOrd="8" destOrd="0" presId="urn:microsoft.com/office/officeart/2016/7/layout/RepeatingBendingProcessNew"/>
    <dgm:cxn modelId="{534CAA78-7D9B-C646-9511-8B82EA2CEE4C}" type="presParOf" srcId="{21BCA6F5-3AE9-E44C-A1FB-D890C6B25EC3}" destId="{91762288-FE52-A94C-8917-35D7AB28C94E}" srcOrd="9" destOrd="0" presId="urn:microsoft.com/office/officeart/2016/7/layout/RepeatingBendingProcessNew"/>
    <dgm:cxn modelId="{E29D4703-8DFE-FA43-B878-946A4ED79AB5}" type="presParOf" srcId="{91762288-FE52-A94C-8917-35D7AB28C94E}" destId="{E1E9DB88-CB98-064F-B25D-2B28E28ACD59}" srcOrd="0" destOrd="0" presId="urn:microsoft.com/office/officeart/2016/7/layout/RepeatingBendingProcessNew"/>
    <dgm:cxn modelId="{47364BA5-492A-DA4F-921C-02D65EBBC827}" type="presParOf" srcId="{21BCA6F5-3AE9-E44C-A1FB-D890C6B25EC3}" destId="{3295E1E2-CDB1-6045-87CE-1C8A04492057}" srcOrd="10" destOrd="0" presId="urn:microsoft.com/office/officeart/2016/7/layout/RepeatingBendingProcessNew"/>
    <dgm:cxn modelId="{2CADF678-B09D-354B-93F6-9C3D75A45792}" type="presParOf" srcId="{21BCA6F5-3AE9-E44C-A1FB-D890C6B25EC3}" destId="{91F12F9E-5962-C24E-A26E-20BEB95FAD61}" srcOrd="11" destOrd="0" presId="urn:microsoft.com/office/officeart/2016/7/layout/RepeatingBendingProcessNew"/>
    <dgm:cxn modelId="{032372B7-3B82-314E-B438-00D08372380E}" type="presParOf" srcId="{91F12F9E-5962-C24E-A26E-20BEB95FAD61}" destId="{BC085EDF-503C-5948-991B-6E5085933570}" srcOrd="0" destOrd="0" presId="urn:microsoft.com/office/officeart/2016/7/layout/RepeatingBendingProcessNew"/>
    <dgm:cxn modelId="{0300F29C-D1AC-FB4A-9D4C-39481327D539}" type="presParOf" srcId="{21BCA6F5-3AE9-E44C-A1FB-D890C6B25EC3}" destId="{78B0C086-382A-2B4D-97D8-2F6DEAF750A2}" srcOrd="12" destOrd="0" presId="urn:microsoft.com/office/officeart/2016/7/layout/RepeatingBendingProcessNew"/>
    <dgm:cxn modelId="{A1B4B37B-DEFD-604B-92C8-F87C912453BF}" type="presParOf" srcId="{21BCA6F5-3AE9-E44C-A1FB-D890C6B25EC3}" destId="{0C45A112-3A90-5C4E-94FC-0AB0CA57097E}" srcOrd="13" destOrd="0" presId="urn:microsoft.com/office/officeart/2016/7/layout/RepeatingBendingProcessNew"/>
    <dgm:cxn modelId="{62084F69-C7A9-1249-9473-9EC9BACFF0C2}" type="presParOf" srcId="{0C45A112-3A90-5C4E-94FC-0AB0CA57097E}" destId="{0743D962-5FF3-7C42-80A2-E7AE78B4414D}" srcOrd="0" destOrd="0" presId="urn:microsoft.com/office/officeart/2016/7/layout/RepeatingBendingProcessNew"/>
    <dgm:cxn modelId="{503F26B7-A73F-5A43-B46A-E9F12C78DEC2}" type="presParOf" srcId="{21BCA6F5-3AE9-E44C-A1FB-D890C6B25EC3}" destId="{4F0B33C6-89EF-254F-A481-18EC7B8278F6}" srcOrd="14" destOrd="0" presId="urn:microsoft.com/office/officeart/2016/7/layout/RepeatingBendingProcessNew"/>
    <dgm:cxn modelId="{66C6F19E-5CCA-2347-906D-8C489C0D5EDC}" type="presParOf" srcId="{21BCA6F5-3AE9-E44C-A1FB-D890C6B25EC3}" destId="{1A2C81D6-88C0-A54A-9FE5-994BB9DA8C52}" srcOrd="15" destOrd="0" presId="urn:microsoft.com/office/officeart/2016/7/layout/RepeatingBendingProcessNew"/>
    <dgm:cxn modelId="{0F35342F-BD77-F44B-9270-5C482AFDB5EF}" type="presParOf" srcId="{1A2C81D6-88C0-A54A-9FE5-994BB9DA8C52}" destId="{F8D8A824-8D33-D347-AB66-5C537AE5ED83}" srcOrd="0" destOrd="0" presId="urn:microsoft.com/office/officeart/2016/7/layout/RepeatingBendingProcessNew"/>
    <dgm:cxn modelId="{74A00172-10E3-1D48-9218-C2E2E130C781}" type="presParOf" srcId="{21BCA6F5-3AE9-E44C-A1FB-D890C6B25EC3}" destId="{0650B683-63B1-5B43-B147-0420812E57CB}" srcOrd="16" destOrd="0" presId="urn:microsoft.com/office/officeart/2016/7/layout/RepeatingBendingProcessNew"/>
    <dgm:cxn modelId="{6FA19CE6-36A5-4747-9A58-671FF74E60DD}" type="presParOf" srcId="{21BCA6F5-3AE9-E44C-A1FB-D890C6B25EC3}" destId="{3306BEB2-330A-B04E-AF34-DC993A03F624}" srcOrd="17" destOrd="0" presId="urn:microsoft.com/office/officeart/2016/7/layout/RepeatingBendingProcessNew"/>
    <dgm:cxn modelId="{216E50FE-25E8-6B43-B148-B790ED1B9D1E}" type="presParOf" srcId="{3306BEB2-330A-B04E-AF34-DC993A03F624}" destId="{95D50F88-88C9-134D-8DCE-41C3164F50DB}" srcOrd="0" destOrd="0" presId="urn:microsoft.com/office/officeart/2016/7/layout/RepeatingBendingProcessNew"/>
    <dgm:cxn modelId="{54E16E62-B933-854C-95C1-FCFB0D2EB2A6}" type="presParOf" srcId="{21BCA6F5-3AE9-E44C-A1FB-D890C6B25EC3}" destId="{7EF2EB88-4DE6-BC44-93A0-D96B14984569}" srcOrd="18" destOrd="0" presId="urn:microsoft.com/office/officeart/2016/7/layout/RepeatingBendingProcessNew"/>
    <dgm:cxn modelId="{4AC3922A-FE12-B148-BA01-BBE9433B6390}" type="presParOf" srcId="{21BCA6F5-3AE9-E44C-A1FB-D890C6B25EC3}" destId="{D45E9A8B-D9EF-D843-9D7C-87C8684DE5E6}" srcOrd="19" destOrd="0" presId="urn:microsoft.com/office/officeart/2016/7/layout/RepeatingBendingProcessNew"/>
    <dgm:cxn modelId="{02CA64C2-9575-E14E-96C9-82ACD49314DD}" type="presParOf" srcId="{D45E9A8B-D9EF-D843-9D7C-87C8684DE5E6}" destId="{D8C529B8-F772-B54A-A96E-40411FCF481D}" srcOrd="0" destOrd="0" presId="urn:microsoft.com/office/officeart/2016/7/layout/RepeatingBendingProcessNew"/>
    <dgm:cxn modelId="{A64FEE6E-4874-2D4F-AFB1-95941CA6CB41}" type="presParOf" srcId="{21BCA6F5-3AE9-E44C-A1FB-D890C6B25EC3}" destId="{C8E9FBD0-B391-DF49-9354-D6D6D6BBEF8B}" srcOrd="20" destOrd="0" presId="urn:microsoft.com/office/officeart/2016/7/layout/RepeatingBendingProcessNew"/>
    <dgm:cxn modelId="{D5E1B60C-DF68-214B-92ED-7D031AECA271}" type="presParOf" srcId="{21BCA6F5-3AE9-E44C-A1FB-D890C6B25EC3}" destId="{8B109AFF-6A64-E94F-9E20-50D8E48041BF}" srcOrd="21" destOrd="0" presId="urn:microsoft.com/office/officeart/2016/7/layout/RepeatingBendingProcessNew"/>
    <dgm:cxn modelId="{E48301E1-6B7D-C34F-B9A2-C3B57D769131}" type="presParOf" srcId="{8B109AFF-6A64-E94F-9E20-50D8E48041BF}" destId="{ACC51B6A-35BD-EA46-8B65-B6297B5BBC19}" srcOrd="0" destOrd="0" presId="urn:microsoft.com/office/officeart/2016/7/layout/RepeatingBendingProcessNew"/>
    <dgm:cxn modelId="{C4237E8D-7AE4-9F4A-9E2F-927A609EB231}" type="presParOf" srcId="{21BCA6F5-3AE9-E44C-A1FB-D890C6B25EC3}" destId="{0139B99E-0C07-274B-A066-30A6C3C4F7D1}" srcOrd="22" destOrd="0" presId="urn:microsoft.com/office/officeart/2016/7/layout/RepeatingBendingProcessNew"/>
    <dgm:cxn modelId="{5C04AACB-777C-C74B-BC28-0612328417E2}" type="presParOf" srcId="{21BCA6F5-3AE9-E44C-A1FB-D890C6B25EC3}" destId="{6F97FC56-2D0E-FF42-90FF-98F93F9E0554}" srcOrd="23" destOrd="0" presId="urn:microsoft.com/office/officeart/2016/7/layout/RepeatingBendingProcessNew"/>
    <dgm:cxn modelId="{36725765-4872-C642-90B8-1D7D73F3B023}" type="presParOf" srcId="{6F97FC56-2D0E-FF42-90FF-98F93F9E0554}" destId="{0DB401D9-8390-5444-BF6E-EA7150161E4C}" srcOrd="0" destOrd="0" presId="urn:microsoft.com/office/officeart/2016/7/layout/RepeatingBendingProcessNew"/>
    <dgm:cxn modelId="{C1ECDF64-D6D6-7243-A947-D3CB60EE0CBB}" type="presParOf" srcId="{21BCA6F5-3AE9-E44C-A1FB-D890C6B25EC3}" destId="{FBD806CE-DC76-AD48-8A54-4A5CD4473619}" srcOrd="24" destOrd="0" presId="urn:microsoft.com/office/officeart/2016/7/layout/RepeatingBendingProcessNew"/>
    <dgm:cxn modelId="{6118EDC8-4E69-C24D-86A9-DE4C1B659A0F}" type="presParOf" srcId="{21BCA6F5-3AE9-E44C-A1FB-D890C6B25EC3}" destId="{7325A1D1-7243-AC4D-8C58-9EB6FA77EA21}" srcOrd="25" destOrd="0" presId="urn:microsoft.com/office/officeart/2016/7/layout/RepeatingBendingProcessNew"/>
    <dgm:cxn modelId="{7949AB56-429B-7A4C-8E3A-89F059A9FD30}" type="presParOf" srcId="{7325A1D1-7243-AC4D-8C58-9EB6FA77EA21}" destId="{AD29EC62-FBB3-424B-AF9D-0D1318523CDB}" srcOrd="0" destOrd="0" presId="urn:microsoft.com/office/officeart/2016/7/layout/RepeatingBendingProcessNew"/>
    <dgm:cxn modelId="{0A4C5461-5DF9-314B-A558-14E6EEA98193}" type="presParOf" srcId="{21BCA6F5-3AE9-E44C-A1FB-D890C6B25EC3}" destId="{7BA3774F-742E-E944-BB82-B9CBB1C20603}" srcOrd="26" destOrd="0" presId="urn:microsoft.com/office/officeart/2016/7/layout/RepeatingBendingProcessNew"/>
    <dgm:cxn modelId="{FE434F46-B237-C04C-A513-D26A561F866F}" type="presParOf" srcId="{21BCA6F5-3AE9-E44C-A1FB-D890C6B25EC3}" destId="{DFEE0B43-9667-0C41-8361-BD92A5AD0B72}" srcOrd="27" destOrd="0" presId="urn:microsoft.com/office/officeart/2016/7/layout/RepeatingBendingProcessNew"/>
    <dgm:cxn modelId="{6BA94A3B-DCD1-4644-8E60-9F0C723CB602}" type="presParOf" srcId="{DFEE0B43-9667-0C41-8361-BD92A5AD0B72}" destId="{8AD242D7-E293-A845-A0EC-7E05AB224DEC}" srcOrd="0" destOrd="0" presId="urn:microsoft.com/office/officeart/2016/7/layout/RepeatingBendingProcessNew"/>
    <dgm:cxn modelId="{2F5B1226-C6CB-684C-959F-D3B5BD128AC0}" type="presParOf" srcId="{21BCA6F5-3AE9-E44C-A1FB-D890C6B25EC3}" destId="{487B5CE2-2249-D64F-A174-0A97C0CD0A45}" srcOrd="28" destOrd="0" presId="urn:microsoft.com/office/officeart/2016/7/layout/RepeatingBendingProcessNew"/>
    <dgm:cxn modelId="{F36D503F-733B-0A48-915E-1F6DC78EDEDE}" type="presParOf" srcId="{21BCA6F5-3AE9-E44C-A1FB-D890C6B25EC3}" destId="{B6FBB935-B979-3D41-9AD9-7860AC067AAB}" srcOrd="29" destOrd="0" presId="urn:microsoft.com/office/officeart/2016/7/layout/RepeatingBendingProcessNew"/>
    <dgm:cxn modelId="{0C760E2D-DA99-5744-B49B-116A435ACA83}" type="presParOf" srcId="{B6FBB935-B979-3D41-9AD9-7860AC067AAB}" destId="{5ADB34BD-DBDA-754E-931D-C589CA5579DF}" srcOrd="0" destOrd="0" presId="urn:microsoft.com/office/officeart/2016/7/layout/RepeatingBendingProcessNew"/>
    <dgm:cxn modelId="{37C5A1A3-AA97-0F41-9064-8575673BCC67}" type="presParOf" srcId="{21BCA6F5-3AE9-E44C-A1FB-D890C6B25EC3}" destId="{C61C22B1-C2BC-5F4D-A96B-90515615017D}" srcOrd="3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FE228-8A04-46F8-9548-8BA82EBC1852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98983-0C27-4C2E-8D7F-FE19F3AF204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A7BED-26B3-4813-B55B-545C4A4F5A6D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Time range</a:t>
          </a:r>
          <a:r>
            <a:rPr lang="en-US" sz="1900" kern="1200"/>
            <a:t>: April 2015 to April 2025 (3,651 daily observations)</a:t>
          </a:r>
        </a:p>
      </dsp:txBody>
      <dsp:txXfrm>
        <a:off x="836323" y="3399"/>
        <a:ext cx="9679276" cy="724089"/>
      </dsp:txXfrm>
    </dsp:sp>
    <dsp:sp modelId="{DFF70337-CFCB-49C7-890A-952E7BE7F2CA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30FED-18AF-48D7-A010-0299212BDB0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6EB57-1D52-4683-A686-EFB714A5EA38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Variables</a:t>
          </a:r>
          <a:r>
            <a:rPr lang="en-US" sz="1900" kern="1200"/>
            <a:t>: 67 financial and economic indicators</a:t>
          </a:r>
        </a:p>
      </dsp:txBody>
      <dsp:txXfrm>
        <a:off x="836323" y="908511"/>
        <a:ext cx="9679276" cy="724089"/>
      </dsp:txXfrm>
    </dsp:sp>
    <dsp:sp modelId="{BE44D6F9-6F65-4DE4-AA2A-DE74A51F58D4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73F94-8A64-4AEF-A6EB-A82EB27EC9C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7E0DA-A17E-4968-A886-5420BA4CD6FA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Key events in period</a:t>
          </a:r>
          <a:r>
            <a:rPr lang="en-US" sz="1900" kern="1200"/>
            <a:t>: Post-pandemic inflation, Fed tightening cycle, yield curve inversions</a:t>
          </a:r>
        </a:p>
      </dsp:txBody>
      <dsp:txXfrm>
        <a:off x="836323" y="1813624"/>
        <a:ext cx="9679276" cy="724089"/>
      </dsp:txXfrm>
    </dsp:sp>
    <dsp:sp modelId="{88C2671A-8DBE-4D33-B392-D7DC26EA439F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19C3A-78F7-4677-80E5-A77C98B8DD0C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CDC0B-6ACA-4A66-A914-3FEC036E19A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Missing values</a:t>
          </a:r>
          <a:r>
            <a:rPr lang="en-US" sz="1900" kern="1200"/>
            <a:t>: Limited (&lt;2%), handled with forward/backward fill</a:t>
          </a:r>
        </a:p>
      </dsp:txBody>
      <dsp:txXfrm>
        <a:off x="836323" y="2718736"/>
        <a:ext cx="9679276" cy="724089"/>
      </dsp:txXfrm>
    </dsp:sp>
    <dsp:sp modelId="{12215ABF-B8F1-47C6-A0C6-AEFA4DFEA2CE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A9686-F934-4E41-A2B0-9931CD9F1D31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26EBB-7D8E-48AC-8603-1228FD8B7158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splitting</a:t>
          </a:r>
          <a:r>
            <a:rPr lang="en-US" sz="1900" kern="1200"/>
            <a:t>: 70% training (2015-2022), 15% validation (2022-2023), 15% test (2023-2025)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B9B2D-1CB3-1643-A70F-BCA8D3F738A9}">
      <dsp:nvSpPr>
        <dsp:cNvPr id="0" name=""/>
        <dsp:cNvSpPr/>
      </dsp:nvSpPr>
      <dsp:spPr>
        <a:xfrm>
          <a:off x="1478338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956326"/>
        <a:ext cx="16871" cy="3377"/>
      </dsp:txXfrm>
    </dsp:sp>
    <dsp:sp modelId="{BAFEC450-5B4E-CE4A-ACA5-25C8C50FA4C5}">
      <dsp:nvSpPr>
        <dsp:cNvPr id="0" name=""/>
        <dsp:cNvSpPr/>
      </dsp:nvSpPr>
      <dsp:spPr>
        <a:xfrm>
          <a:off x="13085" y="517899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Investment Management Applications:</a:t>
          </a:r>
          <a:endParaRPr lang="en-US" sz="1200" kern="1200"/>
        </a:p>
      </dsp:txBody>
      <dsp:txXfrm>
        <a:off x="13085" y="517899"/>
        <a:ext cx="1467053" cy="880231"/>
      </dsp:txXfrm>
    </dsp:sp>
    <dsp:sp modelId="{8AD1D9F1-6B16-0040-AB42-788BC9D2768E}">
      <dsp:nvSpPr>
        <dsp:cNvPr id="0" name=""/>
        <dsp:cNvSpPr/>
      </dsp:nvSpPr>
      <dsp:spPr>
        <a:xfrm>
          <a:off x="3282813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956326"/>
        <a:ext cx="16871" cy="3377"/>
      </dsp:txXfrm>
    </dsp:sp>
    <dsp:sp modelId="{C1411C6D-5C8E-EA4A-9E38-9B1D8F1DCD4E}">
      <dsp:nvSpPr>
        <dsp:cNvPr id="0" name=""/>
        <dsp:cNvSpPr/>
      </dsp:nvSpPr>
      <dsp:spPr>
        <a:xfrm>
          <a:off x="1817560" y="517899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Duration management optimization adding 120-180 basis points of alpha</a:t>
          </a:r>
        </a:p>
      </dsp:txBody>
      <dsp:txXfrm>
        <a:off x="1817560" y="517899"/>
        <a:ext cx="1467053" cy="880231"/>
      </dsp:txXfrm>
    </dsp:sp>
    <dsp:sp modelId="{EBFB4A0D-D420-BA45-810F-69531D9D56C3}">
      <dsp:nvSpPr>
        <dsp:cNvPr id="0" name=""/>
        <dsp:cNvSpPr/>
      </dsp:nvSpPr>
      <dsp:spPr>
        <a:xfrm>
          <a:off x="5087288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956326"/>
        <a:ext cx="16871" cy="3377"/>
      </dsp:txXfrm>
    </dsp:sp>
    <dsp:sp modelId="{24F2E3AF-E690-0D49-8788-3CB616CCFDA9}">
      <dsp:nvSpPr>
        <dsp:cNvPr id="0" name=""/>
        <dsp:cNvSpPr/>
      </dsp:nvSpPr>
      <dsp:spPr>
        <a:xfrm>
          <a:off x="3622035" y="517899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Regime-based asset allocation (defensive positioning during high stress)</a:t>
          </a:r>
        </a:p>
      </dsp:txBody>
      <dsp:txXfrm>
        <a:off x="3622035" y="517899"/>
        <a:ext cx="1467053" cy="880231"/>
      </dsp:txXfrm>
    </dsp:sp>
    <dsp:sp modelId="{A1DE481B-6FB2-2E48-A419-04FC476BF9B8}">
      <dsp:nvSpPr>
        <dsp:cNvPr id="0" name=""/>
        <dsp:cNvSpPr/>
      </dsp:nvSpPr>
      <dsp:spPr>
        <a:xfrm>
          <a:off x="6891764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6739" y="956326"/>
        <a:ext cx="16871" cy="3377"/>
      </dsp:txXfrm>
    </dsp:sp>
    <dsp:sp modelId="{0F856C63-9CCE-4840-BB3A-7D39EFB5C9A2}">
      <dsp:nvSpPr>
        <dsp:cNvPr id="0" name=""/>
        <dsp:cNvSpPr/>
      </dsp:nvSpPr>
      <dsp:spPr>
        <a:xfrm>
          <a:off x="5426511" y="517899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Options strategy design using uncertainty bands for strike selection</a:t>
          </a:r>
        </a:p>
      </dsp:txBody>
      <dsp:txXfrm>
        <a:off x="5426511" y="517899"/>
        <a:ext cx="1467053" cy="880231"/>
      </dsp:txXfrm>
    </dsp:sp>
    <dsp:sp modelId="{91762288-FE52-A94C-8917-35D7AB28C94E}">
      <dsp:nvSpPr>
        <dsp:cNvPr id="0" name=""/>
        <dsp:cNvSpPr/>
      </dsp:nvSpPr>
      <dsp:spPr>
        <a:xfrm>
          <a:off x="8696239" y="912294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1214" y="956326"/>
        <a:ext cx="16871" cy="3377"/>
      </dsp:txXfrm>
    </dsp:sp>
    <dsp:sp modelId="{5E93DC80-443C-5247-8A1B-E5A051387327}">
      <dsp:nvSpPr>
        <dsp:cNvPr id="0" name=""/>
        <dsp:cNvSpPr/>
      </dsp:nvSpPr>
      <dsp:spPr>
        <a:xfrm>
          <a:off x="7230986" y="517899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Risk Management Applications:</a:t>
          </a:r>
          <a:endParaRPr lang="en-US" sz="1200" kern="1200"/>
        </a:p>
      </dsp:txBody>
      <dsp:txXfrm>
        <a:off x="7230986" y="517899"/>
        <a:ext cx="1467053" cy="880231"/>
      </dsp:txXfrm>
    </dsp:sp>
    <dsp:sp modelId="{91F12F9E-5962-C24E-A26E-20BEB95FAD61}">
      <dsp:nvSpPr>
        <dsp:cNvPr id="0" name=""/>
        <dsp:cNvSpPr/>
      </dsp:nvSpPr>
      <dsp:spPr>
        <a:xfrm>
          <a:off x="746611" y="1396330"/>
          <a:ext cx="9022376" cy="306822"/>
        </a:xfrm>
        <a:custGeom>
          <a:avLst/>
          <a:gdLst/>
          <a:ahLst/>
          <a:cxnLst/>
          <a:rect l="0" t="0" r="0" b="0"/>
          <a:pathLst>
            <a:path>
              <a:moveTo>
                <a:pt x="9022376" y="0"/>
              </a:moveTo>
              <a:lnTo>
                <a:pt x="9022376" y="170511"/>
              </a:lnTo>
              <a:lnTo>
                <a:pt x="0" y="170511"/>
              </a:lnTo>
              <a:lnTo>
                <a:pt x="0" y="306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2082" y="1548053"/>
        <a:ext cx="451434" cy="3377"/>
      </dsp:txXfrm>
    </dsp:sp>
    <dsp:sp modelId="{3295E1E2-CDB1-6045-87CE-1C8A04492057}">
      <dsp:nvSpPr>
        <dsp:cNvPr id="0" name=""/>
        <dsp:cNvSpPr/>
      </dsp:nvSpPr>
      <dsp:spPr>
        <a:xfrm>
          <a:off x="9035461" y="517899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Enhanced VaR calculations with full predictive distributions</a:t>
          </a:r>
        </a:p>
      </dsp:txBody>
      <dsp:txXfrm>
        <a:off x="9035461" y="517899"/>
        <a:ext cx="1467053" cy="880231"/>
      </dsp:txXfrm>
    </dsp:sp>
    <dsp:sp modelId="{0C45A112-3A90-5C4E-94FC-0AB0CA57097E}">
      <dsp:nvSpPr>
        <dsp:cNvPr id="0" name=""/>
        <dsp:cNvSpPr/>
      </dsp:nvSpPr>
      <dsp:spPr>
        <a:xfrm>
          <a:off x="1478338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2173980"/>
        <a:ext cx="16871" cy="3377"/>
      </dsp:txXfrm>
    </dsp:sp>
    <dsp:sp modelId="{78B0C086-382A-2B4D-97D8-2F6DEAF750A2}">
      <dsp:nvSpPr>
        <dsp:cNvPr id="0" name=""/>
        <dsp:cNvSpPr/>
      </dsp:nvSpPr>
      <dsp:spPr>
        <a:xfrm>
          <a:off x="13085" y="1735553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More precise interest rate hedging strategies</a:t>
          </a:r>
        </a:p>
      </dsp:txBody>
      <dsp:txXfrm>
        <a:off x="13085" y="1735553"/>
        <a:ext cx="1467053" cy="880231"/>
      </dsp:txXfrm>
    </dsp:sp>
    <dsp:sp modelId="{1A2C81D6-88C0-A54A-9FE5-994BB9DA8C52}">
      <dsp:nvSpPr>
        <dsp:cNvPr id="0" name=""/>
        <dsp:cNvSpPr/>
      </dsp:nvSpPr>
      <dsp:spPr>
        <a:xfrm>
          <a:off x="3282813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2173980"/>
        <a:ext cx="16871" cy="3377"/>
      </dsp:txXfrm>
    </dsp:sp>
    <dsp:sp modelId="{4F0B33C6-89EF-254F-A481-18EC7B8278F6}">
      <dsp:nvSpPr>
        <dsp:cNvPr id="0" name=""/>
        <dsp:cNvSpPr/>
      </dsp:nvSpPr>
      <dsp:spPr>
        <a:xfrm>
          <a:off x="1817560" y="1735553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15-20% improvement in early warning indicators for credit deterioration</a:t>
          </a:r>
        </a:p>
      </dsp:txBody>
      <dsp:txXfrm>
        <a:off x="1817560" y="1735553"/>
        <a:ext cx="1467053" cy="880231"/>
      </dsp:txXfrm>
    </dsp:sp>
    <dsp:sp modelId="{3306BEB2-330A-B04E-AF34-DC993A03F624}">
      <dsp:nvSpPr>
        <dsp:cNvPr id="0" name=""/>
        <dsp:cNvSpPr/>
      </dsp:nvSpPr>
      <dsp:spPr>
        <a:xfrm>
          <a:off x="5087288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2173980"/>
        <a:ext cx="16871" cy="3377"/>
      </dsp:txXfrm>
    </dsp:sp>
    <dsp:sp modelId="{0650B683-63B1-5B43-B147-0420812E57CB}">
      <dsp:nvSpPr>
        <dsp:cNvPr id="0" name=""/>
        <dsp:cNvSpPr/>
      </dsp:nvSpPr>
      <dsp:spPr>
        <a:xfrm>
          <a:off x="3622035" y="1735553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Corporate Finance Applications:</a:t>
          </a:r>
          <a:endParaRPr lang="en-US" sz="1200" kern="1200"/>
        </a:p>
      </dsp:txBody>
      <dsp:txXfrm>
        <a:off x="3622035" y="1735553"/>
        <a:ext cx="1467053" cy="880231"/>
      </dsp:txXfrm>
    </dsp:sp>
    <dsp:sp modelId="{D45E9A8B-D9EF-D843-9D7C-87C8684DE5E6}">
      <dsp:nvSpPr>
        <dsp:cNvPr id="0" name=""/>
        <dsp:cNvSpPr/>
      </dsp:nvSpPr>
      <dsp:spPr>
        <a:xfrm>
          <a:off x="6891764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36739" y="2173980"/>
        <a:ext cx="16871" cy="3377"/>
      </dsp:txXfrm>
    </dsp:sp>
    <dsp:sp modelId="{7EF2EB88-4DE6-BC44-93A0-D96B14984569}">
      <dsp:nvSpPr>
        <dsp:cNvPr id="0" name=""/>
        <dsp:cNvSpPr/>
      </dsp:nvSpPr>
      <dsp:spPr>
        <a:xfrm>
          <a:off x="5426511" y="1735553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Debt issuance timing optimization saving 30-50 basis points</a:t>
          </a:r>
        </a:p>
      </dsp:txBody>
      <dsp:txXfrm>
        <a:off x="5426511" y="1735553"/>
        <a:ext cx="1467053" cy="880231"/>
      </dsp:txXfrm>
    </dsp:sp>
    <dsp:sp modelId="{8B109AFF-6A64-E94F-9E20-50D8E48041BF}">
      <dsp:nvSpPr>
        <dsp:cNvPr id="0" name=""/>
        <dsp:cNvSpPr/>
      </dsp:nvSpPr>
      <dsp:spPr>
        <a:xfrm>
          <a:off x="8696239" y="2129949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41214" y="2173980"/>
        <a:ext cx="16871" cy="3377"/>
      </dsp:txXfrm>
    </dsp:sp>
    <dsp:sp modelId="{C8E9FBD0-B391-DF49-9354-D6D6D6BBEF8B}">
      <dsp:nvSpPr>
        <dsp:cNvPr id="0" name=""/>
        <dsp:cNvSpPr/>
      </dsp:nvSpPr>
      <dsp:spPr>
        <a:xfrm>
          <a:off x="7230986" y="1735553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Maturity profile design aligned with predicted rate environments</a:t>
          </a:r>
        </a:p>
      </dsp:txBody>
      <dsp:txXfrm>
        <a:off x="7230986" y="1735553"/>
        <a:ext cx="1467053" cy="880231"/>
      </dsp:txXfrm>
    </dsp:sp>
    <dsp:sp modelId="{6F97FC56-2D0E-FF42-90FF-98F93F9E0554}">
      <dsp:nvSpPr>
        <dsp:cNvPr id="0" name=""/>
        <dsp:cNvSpPr/>
      </dsp:nvSpPr>
      <dsp:spPr>
        <a:xfrm>
          <a:off x="746611" y="2613984"/>
          <a:ext cx="9022376" cy="306822"/>
        </a:xfrm>
        <a:custGeom>
          <a:avLst/>
          <a:gdLst/>
          <a:ahLst/>
          <a:cxnLst/>
          <a:rect l="0" t="0" r="0" b="0"/>
          <a:pathLst>
            <a:path>
              <a:moveTo>
                <a:pt x="9022376" y="0"/>
              </a:moveTo>
              <a:lnTo>
                <a:pt x="9022376" y="170511"/>
              </a:lnTo>
              <a:lnTo>
                <a:pt x="0" y="170511"/>
              </a:lnTo>
              <a:lnTo>
                <a:pt x="0" y="3068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2082" y="2765707"/>
        <a:ext cx="451434" cy="3377"/>
      </dsp:txXfrm>
    </dsp:sp>
    <dsp:sp modelId="{0139B99E-0C07-274B-A066-30A6C3C4F7D1}">
      <dsp:nvSpPr>
        <dsp:cNvPr id="0" name=""/>
        <dsp:cNvSpPr/>
      </dsp:nvSpPr>
      <dsp:spPr>
        <a:xfrm>
          <a:off x="9035461" y="1735553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More accurate hurdle rates for capital expenditure decisions</a:t>
          </a:r>
        </a:p>
      </dsp:txBody>
      <dsp:txXfrm>
        <a:off x="9035461" y="1735553"/>
        <a:ext cx="1467053" cy="880231"/>
      </dsp:txXfrm>
    </dsp:sp>
    <dsp:sp modelId="{7325A1D1-7243-AC4D-8C58-9EB6FA77EA21}">
      <dsp:nvSpPr>
        <dsp:cNvPr id="0" name=""/>
        <dsp:cNvSpPr/>
      </dsp:nvSpPr>
      <dsp:spPr>
        <a:xfrm>
          <a:off x="1478338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23313" y="3391634"/>
        <a:ext cx="16871" cy="3377"/>
      </dsp:txXfrm>
    </dsp:sp>
    <dsp:sp modelId="{FBD806CE-DC76-AD48-8A54-4A5CD4473619}">
      <dsp:nvSpPr>
        <dsp:cNvPr id="0" name=""/>
        <dsp:cNvSpPr/>
      </dsp:nvSpPr>
      <dsp:spPr>
        <a:xfrm>
          <a:off x="13085" y="2953207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Policy Analysis Applications:</a:t>
          </a:r>
          <a:endParaRPr lang="en-US" sz="1200" kern="1200"/>
        </a:p>
      </dsp:txBody>
      <dsp:txXfrm>
        <a:off x="13085" y="2953207"/>
        <a:ext cx="1467053" cy="880231"/>
      </dsp:txXfrm>
    </dsp:sp>
    <dsp:sp modelId="{DFEE0B43-9667-0C41-8361-BD92A5AD0B72}">
      <dsp:nvSpPr>
        <dsp:cNvPr id="0" name=""/>
        <dsp:cNvSpPr/>
      </dsp:nvSpPr>
      <dsp:spPr>
        <a:xfrm>
          <a:off x="3282813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27789" y="3391634"/>
        <a:ext cx="16871" cy="3377"/>
      </dsp:txXfrm>
    </dsp:sp>
    <dsp:sp modelId="{7BA3774F-742E-E944-BB82-B9CBB1C20603}">
      <dsp:nvSpPr>
        <dsp:cNvPr id="0" name=""/>
        <dsp:cNvSpPr/>
      </dsp:nvSpPr>
      <dsp:spPr>
        <a:xfrm>
          <a:off x="1817560" y="2953207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Market expectations monitoring relative to central bank guidance</a:t>
          </a:r>
        </a:p>
      </dsp:txBody>
      <dsp:txXfrm>
        <a:off x="1817560" y="2953207"/>
        <a:ext cx="1467053" cy="880231"/>
      </dsp:txXfrm>
    </dsp:sp>
    <dsp:sp modelId="{B6FBB935-B979-3D41-9AD9-7860AC067AAB}">
      <dsp:nvSpPr>
        <dsp:cNvPr id="0" name=""/>
        <dsp:cNvSpPr/>
      </dsp:nvSpPr>
      <dsp:spPr>
        <a:xfrm>
          <a:off x="5087288" y="3347603"/>
          <a:ext cx="306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68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2264" y="3391634"/>
        <a:ext cx="16871" cy="3377"/>
      </dsp:txXfrm>
    </dsp:sp>
    <dsp:sp modelId="{487B5CE2-2249-D64F-A174-0A97C0CD0A45}">
      <dsp:nvSpPr>
        <dsp:cNvPr id="0" name=""/>
        <dsp:cNvSpPr/>
      </dsp:nvSpPr>
      <dsp:spPr>
        <a:xfrm>
          <a:off x="3622035" y="2953207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Quantifying monetary policy transmission mechanism effects</a:t>
          </a:r>
        </a:p>
      </dsp:txBody>
      <dsp:txXfrm>
        <a:off x="3622035" y="2953207"/>
        <a:ext cx="1467053" cy="880231"/>
      </dsp:txXfrm>
    </dsp:sp>
    <dsp:sp modelId="{C61C22B1-C2BC-5F4D-A96B-90515615017D}">
      <dsp:nvSpPr>
        <dsp:cNvPr id="0" name=""/>
        <dsp:cNvSpPr/>
      </dsp:nvSpPr>
      <dsp:spPr>
        <a:xfrm>
          <a:off x="5426511" y="2953207"/>
          <a:ext cx="1467053" cy="880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887" tIns="75458" rIns="71887" bIns="7545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Early identification of financial stability concerns</a:t>
          </a:r>
        </a:p>
      </dsp:txBody>
      <dsp:txXfrm>
        <a:off x="5426511" y="2953207"/>
        <a:ext cx="1467053" cy="880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F252-9208-11C7-FF4B-838BC15D9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79C90-BEF7-23D9-0026-9DFE2DD3D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D9FF-7391-A210-9D15-2A766AEA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86546-11FC-8A58-0041-B8B9B14A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8A6E7-047E-0C44-AA85-5B943AE6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4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E2D0-C7AB-3814-6C82-96C29AD2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CDF11-713D-0636-EFAC-B7A0EE63F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8484-EEED-8F9F-51FF-AB839AC1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1E3C-77BE-DB95-616B-027DC907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46F4C-DF64-D1CB-CE5E-FD5AB5A9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1D343-0C4E-DBCC-197F-EA783914A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B2109-E386-D8AA-D19F-EBC09159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5686-63FB-1F76-8DEC-04BA8FB0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5041-5CCA-1CA2-127B-325DAF26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7576F-DBC1-9B10-2EB1-5145F233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8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2F2E-09C3-D49F-E7E6-FE0E559A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CF6E-9DC7-BBF7-FE8F-22156ECE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CBAD-3A0D-F9CE-36CB-E051746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EA2C-1568-2091-C21A-A152C81B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0708-49D3-79FB-A397-52B4B990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467B-77AF-48A6-D6C9-70275A8B9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F6FAF-0A63-D6FF-B6E7-AA4FEAB4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FD16-FA9A-C525-04A5-353F6D3E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B2E3D-8FF2-E0AB-5ABB-8FF325B16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C101-7352-CCB1-11D6-D3338E4D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0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DDFB-4E7B-2231-5A61-3431287D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4D1F-E33A-F2FD-9016-90C911499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CA900-0484-709B-5C2E-A5AD19AAC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44A51-548D-BBC4-8B2F-AAA12C85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5D726-0D48-56B6-D488-41D5214B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31512-63BF-F905-BC22-37AB246F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7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6142-6413-7CF5-D711-F833D36B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755AC-8D3F-2C39-B8AC-FE42F495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FF603-8C78-68A4-294A-5F48F9922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6F20F-0FC6-3FEE-B1CC-53180CB27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FE84-03CD-9555-096C-6C0EBA182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987F7-8F7B-2313-D216-E41306F7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13ED3-CD13-505A-EB19-9B3350A3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C1CEC-3C32-E80C-EC23-870A1C93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1F5C-63F8-1C10-8CEA-69257575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C931C-A67E-FD77-B1B0-224ED984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2E3EB-8B64-574A-1274-C9714026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FCCE6-746A-E2C4-2118-3E2C32BA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372FC-1105-A223-5F45-334AE248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4CAFC-4236-4B54-FCDC-D8A9D100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795C3-9EAA-5469-9BB7-592A516F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4B70-4172-56AD-E35E-D555A191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894E-31CC-AC7E-C710-C79CE609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03F7A-6CE8-E4CB-FAF1-2300172EC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1F5D5-B0DB-FBDA-665C-27935C0C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58A52-5611-5903-869B-610A37B0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E297B-442A-2F1F-5DBA-BA63EF0C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4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D20A-2037-172F-360A-803382F9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8208C-58BE-6EE0-5264-4E36490DA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0AA0D-8155-81E3-E457-7299A52AE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CDB2D-71A4-6FE7-2EDF-B8770EE7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82537-DCC4-0D2E-0FFB-5E28A81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D88E3-05FE-5A13-9DFC-33946AF2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6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59166-5BD2-A716-F443-4EC73B79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F546-97C8-099F-D141-66890D5B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27CCD-0707-D1B6-0538-3280E9EB7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DEC50-FCD9-FD40-BDC2-12E9D127389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1A2F-B2D0-968B-AC4A-C2B55C0A3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AAA96-7CAD-4F4A-A0F9-73A5D906E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11148-0620-8A4A-93B9-E8ADB66D7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82ED5-630A-2C77-4A91-1CCB6F854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Interest Rate Forecasting Using Advanced Neural Network 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A4D59-51F3-8E21-0A11-DEEEF16D1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By: Dante Shoghanian</a:t>
            </a:r>
          </a:p>
          <a:p>
            <a:pPr algn="l"/>
            <a:r>
              <a:rPr lang="en-US" sz="2000"/>
              <a:t>Loyola Marymount University</a:t>
            </a:r>
          </a:p>
          <a:p>
            <a:pPr algn="l"/>
            <a:r>
              <a:rPr lang="en-US" sz="2000"/>
              <a:t>Professor Kang</a:t>
            </a:r>
          </a:p>
          <a:p>
            <a:pPr algn="l"/>
            <a:r>
              <a:rPr lang="en-US" sz="2000"/>
              <a:t>BSAN 6070</a:t>
            </a:r>
          </a:p>
        </p:txBody>
      </p:sp>
      <p:pic>
        <p:nvPicPr>
          <p:cNvPr id="5" name="Picture 4" descr="Abstract particle graph background">
            <a:extLst>
              <a:ext uri="{FF2B5EF4-FFF2-40B4-BE49-F238E27FC236}">
                <a16:creationId xmlns:a16="http://schemas.microsoft.com/office/drawing/2014/main" id="{5CC6C397-A67A-6577-972D-F7FA5CDC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96" r="210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2"/>
    </mc:Choice>
    <mc:Fallback xmlns="">
      <p:transition spd="slow" advTm="189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B618F-F75D-6D9D-5C8D-51A5F573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 Comparison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388EBB1-18A2-33E8-3547-F1D2DAFD3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4392"/>
            <a:ext cx="7214616" cy="384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02"/>
    </mc:Choice>
    <mc:Fallback xmlns="">
      <p:transition spd="slow" advTm="644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BC1E2-209F-B97D-772E-58A0BD2F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 Comparison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screen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CDD1D344-FFE2-0F61-3273-5A72744B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738915"/>
            <a:ext cx="7214616" cy="13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34"/>
    </mc:Choice>
    <mc:Fallback xmlns="">
      <p:transition spd="slow" advTm="8063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B49C8-399C-2DBC-5D48-AD7C018F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Uncertainty Quantification</a:t>
            </a:r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6FF244-16DF-385F-690D-FE0721B9D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5374"/>
            <a:ext cx="7214616" cy="385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50"/>
    </mc:Choice>
    <mc:Fallback xmlns="">
      <p:transition spd="slow" advTm="714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9" name="Rectangle 717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FAC63-74FB-87D9-1B3A-42B6E880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Direction Prediction Analysis</a:t>
            </a:r>
          </a:p>
        </p:txBody>
      </p:sp>
      <p:sp>
        <p:nvSpPr>
          <p:cNvPr id="718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1F8CE7-3A8B-6338-93F9-3694DB12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997475"/>
            <a:ext cx="11548872" cy="285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3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16"/>
    </mc:Choice>
    <mc:Fallback xmlns="">
      <p:transition spd="slow" advTm="6661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04D68-F42F-AAAB-49CB-13CB403D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Economic Shock Analysis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DE97A8F-B716-01D6-5096-26E16737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5374"/>
            <a:ext cx="7214616" cy="385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67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72"/>
    </mc:Choice>
    <mc:Fallback xmlns="">
      <p:transition spd="slow" advTm="801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55CE4-085D-FEB1-8038-5AE4AE9A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Across Monetary Policy Regimes</a:t>
            </a:r>
          </a:p>
        </p:txBody>
      </p:sp>
      <p:sp>
        <p:nvSpPr>
          <p:cNvPr id="92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EE8E78-B485-540A-A8E5-38ABBF212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882178"/>
            <a:ext cx="7214616" cy="306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9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49"/>
    </mc:Choice>
    <mc:Fallback xmlns="">
      <p:transition spd="slow" advTm="7344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9A069-318F-79FD-683F-775A6ADF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Shock Sensitivity Across Regimes</a:t>
            </a:r>
          </a:p>
        </p:txBody>
      </p:sp>
      <p:sp>
        <p:nvSpPr>
          <p:cNvPr id="102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393864D-B979-8E5B-68EF-916F9A0235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27840"/>
            <a:ext cx="7214616" cy="53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73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74"/>
    </mc:Choice>
    <mc:Fallback xmlns="">
      <p:transition spd="slow" advTm="8627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EC175-30A1-3699-246C-73DA1703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Yield Curve Dynamics</a:t>
            </a:r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97227B5-17E2-AAC6-B6A1-05F4B761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016424"/>
            <a:ext cx="7214616" cy="479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0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99"/>
    </mc:Choice>
    <mc:Fallback xmlns="">
      <p:transition spd="slow" advTm="6409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24FEC-0B25-0A00-4895-38AF749F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Feature Importance Analysis</a:t>
            </a:r>
          </a:p>
        </p:txBody>
      </p:sp>
      <p:sp>
        <p:nvSpPr>
          <p:cNvPr id="1229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0582E23-504E-DAE3-A8D5-04F610ED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352" y="2642616"/>
            <a:ext cx="4823791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A0F34F78-5C59-47B1-3527-44BC92561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589" y="2642616"/>
            <a:ext cx="5422230" cy="360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9"/>
    </mc:Choice>
    <mc:Fallback xmlns="">
      <p:transition spd="slow" advTm="1086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B509-07BC-6DB8-FA3F-660C98CE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F8F4DF-3772-6503-EE01-E3981AFA04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29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68"/>
    </mc:Choice>
    <mc:Fallback xmlns="">
      <p:transition spd="slow" advTm="803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9EA3A-847E-3941-581B-8DCA1392A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Research Objective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F01D39E-5238-7C83-A153-4EA1129A4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74" r="3168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A61-847A-3D9C-A89E-9C6C0FA8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Primary goal: </a:t>
            </a:r>
          </a:p>
          <a:p>
            <a:r>
              <a:rPr lang="en-US" sz="2000"/>
              <a:t>Predict 10-Year Treasury rates and direction changes </a:t>
            </a:r>
          </a:p>
          <a:p>
            <a:r>
              <a:rPr lang="en-US" sz="2000"/>
              <a:t>Target variable: 10-Year U.S. Treasury Rate (DGS10) </a:t>
            </a:r>
          </a:p>
          <a:p>
            <a:r>
              <a:rPr lang="en-US" sz="2000"/>
              <a:t>Models: Feed-Forward Neural Networks, Convolutional Neural Networks, LSTM, and Enhanced LSTM variants </a:t>
            </a:r>
          </a:p>
          <a:p>
            <a:r>
              <a:rPr lang="en-US" sz="2000"/>
              <a:t>Time period: 2015-2025 (spanning multiple economic regimes) </a:t>
            </a:r>
          </a:p>
          <a:p>
            <a:r>
              <a:rPr lang="en-US" sz="2000"/>
              <a:t>Key innovation: Bond market-specific features and regime-aware training</a:t>
            </a:r>
          </a:p>
        </p:txBody>
      </p:sp>
    </p:spTree>
    <p:extLst>
      <p:ext uri="{BB962C8B-B14F-4D97-AF65-F5344CB8AC3E}">
        <p14:creationId xmlns:p14="http://schemas.microsoft.com/office/powerpoint/2010/main" val="158257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60"/>
    </mc:Choice>
    <mc:Fallback xmlns="">
      <p:transition spd="slow" advTm="4236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2089F-D6C8-7700-D519-25C621D5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3A98C-052C-E5B7-F5CA-8DB0BC03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/>
              <a:t>Key Contributions:</a:t>
            </a:r>
            <a:endParaRPr lang="en-US" sz="1700"/>
          </a:p>
          <a:p>
            <a:pPr>
              <a:buFont typeface="+mj-lt"/>
              <a:buAutoNum type="arabicPeriod"/>
            </a:pPr>
            <a:r>
              <a:rPr lang="en-US" sz="1700"/>
              <a:t>Comprehensive bond market feature engineering pipeline</a:t>
            </a:r>
          </a:p>
          <a:p>
            <a:pPr>
              <a:buFont typeface="+mj-lt"/>
              <a:buAutoNum type="arabicPeriod"/>
            </a:pPr>
            <a:r>
              <a:rPr lang="en-US" sz="1700"/>
              <a:t>Regime-aware neural network model architectures</a:t>
            </a:r>
          </a:p>
          <a:p>
            <a:pPr>
              <a:buFont typeface="+mj-lt"/>
              <a:buAutoNum type="arabicPeriod"/>
            </a:pPr>
            <a:r>
              <a:rPr lang="en-US" sz="1700"/>
              <a:t>Bayesian uncertainty quantification for risk assessment</a:t>
            </a:r>
          </a:p>
          <a:p>
            <a:pPr>
              <a:buFont typeface="+mj-lt"/>
              <a:buAutoNum type="arabicPeriod"/>
            </a:pPr>
            <a:r>
              <a:rPr lang="en-US" sz="1700"/>
              <a:t>Detailed economic shock analysis across market regimes</a:t>
            </a:r>
          </a:p>
          <a:p>
            <a:pPr>
              <a:buFont typeface="+mj-lt"/>
              <a:buAutoNum type="arabicPeriod"/>
            </a:pPr>
            <a:r>
              <a:rPr lang="en-US" sz="1700"/>
              <a:t>Domain-informed hybrid models outperforming pure ML approaches</a:t>
            </a:r>
          </a:p>
          <a:p>
            <a:pPr>
              <a:buNone/>
            </a:pPr>
            <a:r>
              <a:rPr lang="en-US" sz="1700" b="1"/>
              <a:t>Main Findings: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Enhanced FNN with bond-specific features achieved R² of 0.8769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Direction prediction remains challenging but valuable (35%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Economic shocks have regime-dependent impacts on Treasury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Domain knowledge integration provides substantial performance gains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3741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68"/>
    </mc:Choice>
    <mc:Fallback xmlns="">
      <p:transition spd="slow" advTm="701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50EB4-1D6E-BD28-7866-DC1A03A5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Economic Significance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CCFD-1309-57E3-DD5B-D77C9ABA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Mortgage Market Impact: 1% rise in 10Y Treasury ≈ 12% increase in monthly mortgage payments </a:t>
            </a:r>
          </a:p>
          <a:p>
            <a:r>
              <a:rPr lang="en-US" sz="2200"/>
              <a:t>Corporate Financing: Determines borrowing costs for businesses across sectors </a:t>
            </a:r>
          </a:p>
          <a:p>
            <a:r>
              <a:rPr lang="en-US" sz="2200"/>
              <a:t>Equity Valuation: Affects discount rates for future cash flows, influencing stock prices </a:t>
            </a:r>
          </a:p>
          <a:p>
            <a:r>
              <a:rPr lang="en-US" sz="2200"/>
              <a:t>Monetary Policy Signals: Yield curve shape provides economic forecasts </a:t>
            </a:r>
          </a:p>
          <a:p>
            <a:r>
              <a:rPr lang="en-US" sz="2200"/>
              <a:t>Global Capital Flows: Benchmark for international debt pricing and currency values</a:t>
            </a:r>
          </a:p>
        </p:txBody>
      </p:sp>
    </p:spTree>
    <p:extLst>
      <p:ext uri="{BB962C8B-B14F-4D97-AF65-F5344CB8AC3E}">
        <p14:creationId xmlns:p14="http://schemas.microsoft.com/office/powerpoint/2010/main" val="442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299"/>
    </mc:Choice>
    <mc:Fallback xmlns="">
      <p:transition spd="slow" advTm="572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A708-B3AB-A054-2DD1-6283E150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Characteristic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294A22-D9DE-7BD5-5CC3-391DDA3061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076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02"/>
    </mc:Choice>
    <mc:Fallback xmlns="">
      <p:transition spd="slow" advTm="584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88B39-FA30-6217-838D-F92866D2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Characteristic</a:t>
            </a:r>
          </a:p>
        </p:txBody>
      </p:sp>
      <p:sp>
        <p:nvSpPr>
          <p:cNvPr id="206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059E01-47DA-1D9A-963C-8E3226C3D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5077"/>
            <a:ext cx="7214616" cy="51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7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48"/>
    </mc:Choice>
    <mc:Fallback xmlns="">
      <p:transition spd="slow" advTm="729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B0A-71EE-03DD-AFDF-18D06B77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FFBC-C004-C05F-B819-FC379EA1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 Curve Characteristics: Forward rates (2Y-5Y, 5Y-10Y)</a:t>
            </a:r>
          </a:p>
          <a:p>
            <a:pPr lvl="1"/>
            <a:r>
              <a:rPr lang="en-US" dirty="0"/>
              <a:t>Yield curve curvature (2s10s30s butterfly)</a:t>
            </a:r>
          </a:p>
          <a:p>
            <a:pPr lvl="1"/>
            <a:r>
              <a:rPr lang="en-US" dirty="0"/>
              <a:t>Term premium proxies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 Indicators: </a:t>
            </a:r>
          </a:p>
          <a:p>
            <a:pPr lvl="1"/>
            <a:r>
              <a:rPr lang="en-US" dirty="0"/>
              <a:t>Moving averages (MA_20_DGS10, MA_50_DGS10)</a:t>
            </a:r>
          </a:p>
          <a:p>
            <a:pPr lvl="1"/>
            <a:r>
              <a:rPr lang="en-US" dirty="0"/>
              <a:t>Volatility measures (Volatility_20_DGS10)</a:t>
            </a:r>
          </a:p>
          <a:p>
            <a:pPr lvl="1"/>
            <a:r>
              <a:rPr lang="en-US" dirty="0"/>
              <a:t>Momentum indicators (ROC_5_DGS10, RSI_DGS10)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Regime Identification: </a:t>
            </a:r>
          </a:p>
          <a:p>
            <a:pPr lvl="1"/>
            <a:r>
              <a:rPr lang="en-US" dirty="0"/>
              <a:t>Monetary policy regimes (tightening/easing/stable)</a:t>
            </a:r>
          </a:p>
          <a:p>
            <a:pPr lvl="1"/>
            <a:r>
              <a:rPr lang="en-US" dirty="0"/>
              <a:t>Yield curve regimes (steepening/flattening)</a:t>
            </a:r>
          </a:p>
          <a:p>
            <a:pPr lvl="1"/>
            <a:r>
              <a:rPr lang="en-US" dirty="0"/>
              <a:t>Volatility regimes (high/normal/low)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Market Microstructure: </a:t>
            </a:r>
          </a:p>
          <a:p>
            <a:pPr lvl="1"/>
            <a:r>
              <a:rPr lang="en-US" dirty="0"/>
              <a:t>Treasury auction cycle indicators</a:t>
            </a:r>
          </a:p>
          <a:p>
            <a:pPr lvl="1"/>
            <a:r>
              <a:rPr lang="en-US" dirty="0"/>
              <a:t>Speculator positioning metrics</a:t>
            </a:r>
          </a:p>
          <a:p>
            <a:pPr lvl="1"/>
            <a:r>
              <a:rPr lang="en-US" dirty="0"/>
              <a:t>Liquidity measures (TED spread)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539C05-9A4D-B3A5-7B22-BCA34905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20" y="2408152"/>
            <a:ext cx="5033805" cy="376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3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445"/>
    </mc:Choice>
    <mc:Fallback xmlns="">
      <p:transition spd="slow" advTm="6944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CC5EF-B9EE-45AA-8CB8-D5707151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Correlations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157F6-64CA-F2D6-8A1E-8F9B9E38D53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Strong relationship between DGS10 and EFFR (0.89)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High correlation with CPIAUCSL (0.72)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Negative correlation with yield spreads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A681E9-5283-0304-0222-C420300DCB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2967" y="640080"/>
            <a:ext cx="6146378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93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18"/>
    </mc:Choice>
    <mc:Fallback xmlns="">
      <p:transition spd="slow" advTm="879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F4553-A322-7CFB-7CA4-627F25FC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4600"/>
              <a:t>Neural Network Architectures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BE9B-48E4-D7B9-3378-75AC93958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Enhanced Feed-Forward Neural Network (FNN): Input: Flattened 10-day sequence of features</a:t>
            </a:r>
          </a:p>
          <a:p>
            <a:pPr lvl="1"/>
            <a:r>
              <a:rPr lang="en-US" sz="1700"/>
              <a:t>Architecture: 3 hidden layers (256→128→64 neurons)</a:t>
            </a:r>
          </a:p>
          <a:p>
            <a:pPr lvl="1"/>
            <a:r>
              <a:rPr lang="en-US" sz="1700"/>
              <a:t>Regularization: Batch normalization + dropout</a:t>
            </a:r>
          </a:p>
          <a:p>
            <a:pPr lvl="1"/>
            <a:r>
              <a:rPr lang="en-US" sz="1700"/>
              <a:t>Dual output heads for rate level and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Enhanced CNN: Multi-kernel 1D convolutions (2, 3, 5 filter sizes)</a:t>
            </a:r>
          </a:p>
          <a:p>
            <a:pPr lvl="1"/>
            <a:r>
              <a:rPr lang="en-US" sz="1700"/>
              <a:t>Global max pooling and attention mechanism</a:t>
            </a:r>
          </a:p>
          <a:p>
            <a:pPr lvl="1"/>
            <a:r>
              <a:rPr lang="en-US" sz="1700"/>
              <a:t>Feature extraction optimized for temporal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Enhanced LSTM with Bond-Specific Attention: Bidirectional LSTM with term structure attention</a:t>
            </a:r>
          </a:p>
          <a:p>
            <a:pPr lvl="1"/>
            <a:r>
              <a:rPr lang="en-US" sz="1700"/>
              <a:t>Regime conditioning for monetary policy context</a:t>
            </a:r>
          </a:p>
          <a:p>
            <a:pPr lvl="1"/>
            <a:r>
              <a:rPr lang="en-US" sz="1700"/>
              <a:t>Layer normalization and residual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Bayesian LSTM for Uncertainty Quantification: Monte Carlo dropout for prediction intervals</a:t>
            </a:r>
          </a:p>
          <a:p>
            <a:pPr lvl="1"/>
            <a:r>
              <a:rPr lang="en-US" sz="1700"/>
              <a:t>Multiple forward passes during inference</a:t>
            </a:r>
          </a:p>
          <a:p>
            <a:pPr lvl="1"/>
            <a:r>
              <a:rPr lang="en-US" sz="1700"/>
              <a:t>Calibrated confidence bands for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123399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659"/>
    </mc:Choice>
    <mc:Fallback xmlns="">
      <p:transition spd="slow" advTm="776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DD85F-D90A-361B-BAFE-22E5D998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Model Training</a:t>
            </a:r>
          </a:p>
        </p:txBody>
      </p:sp>
      <p:sp>
        <p:nvSpPr>
          <p:cNvPr id="410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8D5F-5B9B-DDE8-0AB0-093EBDB3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/>
              <a:t>Training set: 2,579 samples </a:t>
            </a:r>
          </a:p>
          <a:p>
            <a:r>
              <a:rPr lang="en-US" sz="1500"/>
              <a:t>Validation set: 456 samples </a:t>
            </a:r>
          </a:p>
          <a:p>
            <a:r>
              <a:rPr lang="en-US" sz="1500"/>
              <a:t>Test set: 606 samples </a:t>
            </a:r>
          </a:p>
          <a:p>
            <a:r>
              <a:rPr lang="en-US" sz="1500"/>
              <a:t>Early stopping criteria </a:t>
            </a:r>
          </a:p>
          <a:p>
            <a:r>
              <a:rPr lang="en-US" sz="1500"/>
              <a:t>Hyperparameter optimization approach</a:t>
            </a:r>
          </a:p>
          <a:p>
            <a:pPr lvl="1"/>
            <a:r>
              <a:rPr lang="en-US" sz="1500"/>
              <a:t>Learning rates: 0.0001 to 0.001 </a:t>
            </a:r>
          </a:p>
          <a:p>
            <a:pPr lvl="1"/>
            <a:r>
              <a:rPr lang="en-US" sz="1500"/>
              <a:t>Hidden dimensions: 64 to 256 </a:t>
            </a:r>
          </a:p>
          <a:p>
            <a:pPr lvl="1"/>
            <a:r>
              <a:rPr lang="en-US" sz="1500"/>
              <a:t>Dropout rates: 0.1 to 0.5 </a:t>
            </a:r>
          </a:p>
          <a:p>
            <a:pPr lvl="1"/>
            <a:r>
              <a:rPr lang="en-US" sz="1500"/>
              <a:t>Sequence lengths: 5 to 20 days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24B3D8-43F9-2819-F004-3E41B5C3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8735"/>
            <a:ext cx="6903720" cy="51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33"/>
    </mc:Choice>
    <mc:Fallback xmlns="">
      <p:transition spd="slow" advTm="7243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730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Interest Rate Forecasting Using Advanced Neural Network Architectures</vt:lpstr>
      <vt:lpstr>Research Objective</vt:lpstr>
      <vt:lpstr>Economic Significance</vt:lpstr>
      <vt:lpstr>Dataset Characteristic</vt:lpstr>
      <vt:lpstr>Dataset Characteristic</vt:lpstr>
      <vt:lpstr>Feature Engineering</vt:lpstr>
      <vt:lpstr>Feature Correlations</vt:lpstr>
      <vt:lpstr>Neural Network Architectures</vt:lpstr>
      <vt:lpstr>Model Training</vt:lpstr>
      <vt:lpstr>Model Performance Comparison</vt:lpstr>
      <vt:lpstr>Model Performance Comparison</vt:lpstr>
      <vt:lpstr>Uncertainty Quantification</vt:lpstr>
      <vt:lpstr>Direction Prediction Analysis</vt:lpstr>
      <vt:lpstr>Economic Shock Analysis</vt:lpstr>
      <vt:lpstr>Performance Across Monetary Policy Regimes</vt:lpstr>
      <vt:lpstr>Shock Sensitivity Across Regimes</vt:lpstr>
      <vt:lpstr>Yield Curve Dynamics</vt:lpstr>
      <vt:lpstr>Feature Importance Analysis</vt:lpstr>
      <vt:lpstr>Business 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Shoghanian, Dante</dc:creator>
  <cp:lastModifiedBy>Dante Shoghanian</cp:lastModifiedBy>
  <cp:revision>3</cp:revision>
  <dcterms:created xsi:type="dcterms:W3CDTF">2025-05-08T23:33:53Z</dcterms:created>
  <dcterms:modified xsi:type="dcterms:W3CDTF">2025-05-09T08:19:47Z</dcterms:modified>
</cp:coreProperties>
</file>