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8" r:id="rId10"/>
    <p:sldId id="269" r:id="rId11"/>
    <p:sldId id="270" r:id="rId12"/>
    <p:sldId id="262" r:id="rId13"/>
    <p:sldId id="272" r:id="rId14"/>
    <p:sldId id="273" r:id="rId15"/>
    <p:sldId id="276" r:id="rId16"/>
    <p:sldId id="264" r:id="rId17"/>
    <p:sldId id="274" r:id="rId18"/>
    <p:sldId id="275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3" autoAdjust="0"/>
  </p:normalViewPr>
  <p:slideViewPr>
    <p:cSldViewPr>
      <p:cViewPr varScale="1"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B160E-A3A2-48ED-BD6C-642691020BAD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89425-387C-4E85-BEDF-28FA4F137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89425-387C-4E85-BEDF-28FA4F1371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89425-387C-4E85-BEDF-28FA4F1371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89425-387C-4E85-BEDF-28FA4F1371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Рассказываю про нейронные сети и распознавание речи с их</a:t>
            </a:r>
            <a:r>
              <a:rPr lang="ru-RU" baseline="0" smtClean="0"/>
              <a:t> помощью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89425-387C-4E85-BEDF-28FA4F1371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89425-387C-4E85-BEDF-28FA4F1371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89425-387C-4E85-BEDF-28FA4F1371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89425-387C-4E85-BEDF-28FA4F13714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Рассказываю про обучение нейронных сетей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89425-387C-4E85-BEDF-28FA4F1371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765E38-DD55-45A5-94E0-E70AED26A4E1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ACD84A-C44E-4E1F-8BA3-E83D9F8D228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869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АТТЕСТАЦИОННАЯ РАБОТА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uk-UA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МАГИСТРА</a:t>
            </a:r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844824"/>
            <a:ext cx="869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ИССЛЕДОВАНИЕ МЕТОДОВ ИСКУССТВЕННОГО ИНТЕЛЛЕКТА ДЛЯ РЕАЛИЗАЦИИ СИСТЕМЫ УМНОГО ДОМА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301208"/>
            <a:ext cx="4334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Руководитель:</a:t>
            </a:r>
          </a:p>
          <a:p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доц. Лещинский В.А.</a:t>
            </a:r>
            <a:endParaRPr lang="ru-RU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5229200"/>
            <a:ext cx="4334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Выполнил:</a:t>
            </a:r>
          </a:p>
          <a:p>
            <a:pPr algn="r"/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ст. гр. ПЗСм-16-2</a:t>
            </a:r>
          </a:p>
          <a:p>
            <a:pPr algn="r"/>
            <a:r>
              <a:rPr lang="ru-RU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Самоцкий</a:t>
            </a:r>
            <a:r>
              <a:rPr lang="ru-RU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В.А.</a:t>
            </a:r>
            <a:endParaRPr lang="ru-RU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9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ОБУЧЕНИЕ ГЛУБОКИХ НЕЙРОННЫХ СЕТЕЙ 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191683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Вопросы, которые необходимо учитывать при обучении:</a:t>
            </a:r>
          </a:p>
          <a:p>
            <a:endParaRPr lang="ru-RU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entury Gothic" pitchFamily="34" charset="0"/>
              </a:rPr>
              <a:t> Нормализация входных признаков к нулевому среднему и </a:t>
            </a:r>
            <a:r>
              <a:rPr lang="ru-RU" dirty="0" smtClean="0">
                <a:latin typeface="Century Gothic" pitchFamily="34" charset="0"/>
              </a:rPr>
              <a:t>единичной дисперсии.</a:t>
            </a:r>
          </a:p>
          <a:p>
            <a:endParaRPr lang="ru-RU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Важно </a:t>
            </a:r>
            <a:r>
              <a:rPr lang="ru-RU" dirty="0" smtClean="0">
                <a:latin typeface="Century Gothic" pitchFamily="34" charset="0"/>
              </a:rPr>
              <a:t>инициализировать параметры случайным </a:t>
            </a:r>
            <a:r>
              <a:rPr lang="ru-RU" dirty="0" smtClean="0">
                <a:latin typeface="Century Gothic" pitchFamily="34" charset="0"/>
              </a:rPr>
              <a:t>образом.</a:t>
            </a:r>
          </a:p>
          <a:p>
            <a:endParaRPr lang="ru-RU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entury Gothic" pitchFamily="34" charset="0"/>
              </a:rPr>
              <a:t> Добавление </a:t>
            </a:r>
            <a:r>
              <a:rPr lang="ru-RU" dirty="0" err="1" smtClean="0">
                <a:latin typeface="Century Gothic" pitchFamily="34" charset="0"/>
              </a:rPr>
              <a:t>регуляризующего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слагаемого.</a:t>
            </a:r>
          </a:p>
          <a:p>
            <a:endParaRPr lang="ru-RU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entury Gothic" pitchFamily="34" charset="0"/>
              </a:rPr>
              <a:t> Выбор размера обучающей </a:t>
            </a:r>
            <a:r>
              <a:rPr lang="ru-RU" dirty="0" smtClean="0">
                <a:latin typeface="Century Gothic" pitchFamily="34" charset="0"/>
              </a:rPr>
              <a:t>порции.</a:t>
            </a:r>
          </a:p>
          <a:p>
            <a:endParaRPr lang="ru-RU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entury Gothic" pitchFamily="34" charset="0"/>
              </a:rPr>
              <a:t> Использование накопленного </a:t>
            </a:r>
            <a:r>
              <a:rPr lang="ru-RU" dirty="0" smtClean="0">
                <a:latin typeface="Century Gothic" pitchFamily="34" charset="0"/>
              </a:rPr>
              <a:t>градиента.</a:t>
            </a:r>
          </a:p>
          <a:p>
            <a:endParaRPr lang="ru-RU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entury Gothic" pitchFamily="34" charset="0"/>
              </a:rPr>
              <a:t> Выбор расписания изменения скорости </a:t>
            </a:r>
            <a:r>
              <a:rPr lang="ru-RU" dirty="0" smtClean="0">
                <a:latin typeface="Century Gothic" pitchFamily="34" charset="0"/>
              </a:rPr>
              <a:t>обучения.</a:t>
            </a:r>
          </a:p>
          <a:p>
            <a:endParaRPr lang="ru-RU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entury Gothic" pitchFamily="34" charset="0"/>
              </a:rPr>
              <a:t> Выбор архитектуры </a:t>
            </a:r>
            <a:r>
              <a:rPr lang="en-US" dirty="0" smtClean="0">
                <a:latin typeface="Century Gothic" pitchFamily="34" charset="0"/>
              </a:rPr>
              <a:t>DNN</a:t>
            </a:r>
            <a:r>
              <a:rPr lang="ru-RU" dirty="0" smtClean="0">
                <a:latin typeface="Century Gothic" pitchFamily="34" charset="0"/>
              </a:rPr>
              <a:t>.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620" y="260648"/>
            <a:ext cx="869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МЕТОДЫ АДАПТАЦИИ АКУСТИЧЕСКИХ МОДЕЛЕЙ НА ОСНОВЕ ГЛУБОКИХ НЕЙРОННЫХ СЕТЕЙ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85293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Направления адаптации акустических моделей:</a:t>
            </a:r>
          </a:p>
          <a:p>
            <a:endParaRPr lang="ru-RU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Выделение </a:t>
            </a:r>
            <a:r>
              <a:rPr lang="ru-RU" dirty="0" smtClean="0">
                <a:latin typeface="Century Gothic" pitchFamily="34" charset="0"/>
              </a:rPr>
              <a:t>и настройка подмножества параметров нейронной </a:t>
            </a:r>
            <a:r>
              <a:rPr lang="ru-RU" dirty="0" smtClean="0">
                <a:latin typeface="Century Gothic" pitchFamily="34" charset="0"/>
              </a:rPr>
              <a:t>сети </a:t>
            </a:r>
          </a:p>
          <a:p>
            <a:endParaRPr lang="ru-RU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Настройка </a:t>
            </a:r>
            <a:r>
              <a:rPr lang="ru-RU" dirty="0" smtClean="0">
                <a:latin typeface="Century Gothic" pitchFamily="34" charset="0"/>
              </a:rPr>
              <a:t>всех параметров DNN с использованием в целевой функции дополнительного регуляризирующего </a:t>
            </a:r>
            <a:r>
              <a:rPr lang="ru-RU" dirty="0" smtClean="0">
                <a:latin typeface="Century Gothic" pitchFamily="34" charset="0"/>
              </a:rPr>
              <a:t>слагаемого</a:t>
            </a:r>
          </a:p>
          <a:p>
            <a:pPr>
              <a:buFont typeface="Arial" pitchFamily="34" charset="0"/>
              <a:buChar char="•"/>
            </a:pPr>
            <a:endParaRPr lang="ru-RU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latin typeface="Century Gothic" pitchFamily="34" charset="0"/>
              </a:rPr>
              <a:t> Предоставление нейронной сети дополнительной информации о фонограмме или ее участках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6908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МЕТОД ПОСТРОЕНИЯ ИНФОРМАЦИОННЫХ ПРИЗНАКОВ, ИЗВЛЕКАЕМЫХ ИЗ АДАПТИРОВАННОЙ К ДИКТОРУ И АКУСТИЧЕСКИМ УСЛОВИЯМ ГЛУБОКОЙ НЕЙРОННОЙ СЕТИ С УЗКИМ ГОРЛОМ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780928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Шаги алгоритма: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Построение </a:t>
            </a:r>
            <a:r>
              <a:rPr lang="ru-RU" dirty="0" err="1" smtClean="0">
                <a:latin typeface="Century Gothic" pitchFamily="34" charset="0"/>
              </a:rPr>
              <a:t>кепстральных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признаков.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Обучение </a:t>
            </a:r>
            <a:r>
              <a:rPr lang="ru-RU" dirty="0" err="1" smtClean="0">
                <a:latin typeface="Century Gothic" pitchFamily="34" charset="0"/>
              </a:rPr>
              <a:t>трифонной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GMM-HMM </a:t>
            </a:r>
            <a:r>
              <a:rPr lang="ru-RU" dirty="0" smtClean="0">
                <a:latin typeface="Century Gothic" pitchFamily="34" charset="0"/>
              </a:rPr>
              <a:t>модели.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Формирование </a:t>
            </a:r>
            <a:r>
              <a:rPr lang="ru-RU" dirty="0" smtClean="0">
                <a:latin typeface="Century Gothic" pitchFamily="34" charset="0"/>
              </a:rPr>
              <a:t>разметки обучающих данных на связанные состояния </a:t>
            </a:r>
            <a:r>
              <a:rPr lang="ru-RU" dirty="0" err="1" smtClean="0">
                <a:latin typeface="Century Gothic" pitchFamily="34" charset="0"/>
              </a:rPr>
              <a:t>трифонов</a:t>
            </a:r>
            <a:r>
              <a:rPr lang="ru-RU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Построение </a:t>
            </a:r>
            <a:r>
              <a:rPr lang="ru-RU" dirty="0" smtClean="0">
                <a:latin typeface="Century Gothic" pitchFamily="34" charset="0"/>
              </a:rPr>
              <a:t>признаков для обучения глубокой нейронной </a:t>
            </a:r>
            <a:r>
              <a:rPr lang="ru-RU" dirty="0" smtClean="0">
                <a:latin typeface="Century Gothic" pitchFamily="34" charset="0"/>
              </a:rPr>
              <a:t>сети.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Приведение </a:t>
            </a:r>
            <a:r>
              <a:rPr lang="ru-RU" dirty="0" smtClean="0">
                <a:latin typeface="Century Gothic" pitchFamily="34" charset="0"/>
              </a:rPr>
              <a:t>входных данных для обучения глубокой нейронной сети к нулевому среднему и единичной </a:t>
            </a:r>
            <a:r>
              <a:rPr lang="ru-RU" dirty="0" smtClean="0">
                <a:latin typeface="Century Gothic" pitchFamily="34" charset="0"/>
              </a:rPr>
              <a:t>дисперсии.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 Инициализация обучения глубокой нейронной сети с L скрытыми </a:t>
            </a:r>
            <a:r>
              <a:rPr lang="ru-RU" dirty="0" smtClean="0">
                <a:latin typeface="Century Gothic" pitchFamily="34" charset="0"/>
              </a:rPr>
              <a:t>слоями.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Обучение глубокой нейронной сети по критерию минимизации взаимной </a:t>
            </a:r>
            <a:r>
              <a:rPr lang="ru-RU" dirty="0" smtClean="0">
                <a:latin typeface="Century Gothic" pitchFamily="34" charset="0"/>
              </a:rPr>
              <a:t>энтропии.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Построение i-векторов для обучающей </a:t>
            </a:r>
            <a:r>
              <a:rPr lang="ru-RU" dirty="0" smtClean="0">
                <a:latin typeface="Century Gothic" pitchFamily="34" charset="0"/>
              </a:rPr>
              <a:t>базы.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86908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МЕТОД ПОСТРОЕНИЯ ИНФОРМАЦИОННЫХ ПРИЗНАКОВ, ИЗВЛЕКАЕМЫХ ИЗ АДАПТИРОВАННОЙ К ДИКТОРУ И АКУСТИЧЕСКИМ УСЛОВИЯМ ГЛУБОКОЙ НЕЙРОННОЙ СЕТИ С УЗКИМ ГОРЛОМ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610683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ru-RU" dirty="0" smtClean="0">
                <a:latin typeface="Century Gothic" pitchFamily="34" charset="0"/>
              </a:rPr>
              <a:t>Приведение построенных i-векторов к нулевому среднему и единичной дисперсии, или нормализация каким-либо другим способом</a:t>
            </a:r>
            <a:endParaRPr lang="en-US" dirty="0" smtClean="0"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>
                <a:latin typeface="Century Gothic" pitchFamily="34" charset="0"/>
              </a:rPr>
              <a:t>Расширение </a:t>
            </a:r>
            <a:r>
              <a:rPr lang="ru-RU" dirty="0" smtClean="0">
                <a:latin typeface="Century Gothic" pitchFamily="34" charset="0"/>
              </a:rPr>
              <a:t>входного слоя обученной глубокой нейронной сети с инициализацией соответствующих коэффициентов матрицы весов нулевыми значениями</a:t>
            </a:r>
            <a:r>
              <a:rPr lang="ru-RU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err="1" smtClean="0">
                <a:latin typeface="Century Gothic" pitchFamily="34" charset="0"/>
              </a:rPr>
              <a:t>Дообучение</a:t>
            </a:r>
            <a:r>
              <a:rPr lang="ru-RU" dirty="0" smtClean="0">
                <a:latin typeface="Century Gothic" pitchFamily="34" charset="0"/>
              </a:rPr>
              <a:t> глубокой нейронной сети с расширенным входным слоем по признакам, к которым на каждом кадре добавлен i-вектор, соответствующий данному участку </a:t>
            </a:r>
            <a:r>
              <a:rPr lang="ru-RU" dirty="0" smtClean="0">
                <a:latin typeface="Century Gothic" pitchFamily="34" charset="0"/>
              </a:rPr>
              <a:t>фонограммы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>
                <a:latin typeface="Century Gothic" pitchFamily="34" charset="0"/>
              </a:rPr>
              <a:t>Разбиение слоя </a:t>
            </a:r>
            <a:r>
              <a:rPr lang="ru-RU" dirty="0" err="1" smtClean="0">
                <a:latin typeface="Century Gothic" pitchFamily="34" charset="0"/>
              </a:rPr>
              <a:t>l</a:t>
            </a:r>
            <a:r>
              <a:rPr lang="ru-RU" dirty="0" smtClean="0">
                <a:latin typeface="Century Gothic" pitchFamily="34" charset="0"/>
              </a:rPr>
              <a:t> глубокой нейронной </a:t>
            </a:r>
            <a:r>
              <a:rPr lang="ru-RU" dirty="0" smtClean="0">
                <a:latin typeface="Century Gothic" pitchFamily="34" charset="0"/>
              </a:rPr>
              <a:t>сети.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err="1" smtClean="0">
                <a:latin typeface="Century Gothic" pitchFamily="34" charset="0"/>
              </a:rPr>
              <a:t>Дообучение</a:t>
            </a:r>
            <a:r>
              <a:rPr lang="ru-RU" dirty="0" smtClean="0">
                <a:latin typeface="Century Gothic" pitchFamily="34" charset="0"/>
              </a:rPr>
              <a:t> полученной глубокой нейронной сети с узким </a:t>
            </a:r>
            <a:r>
              <a:rPr lang="ru-RU" dirty="0" smtClean="0">
                <a:latin typeface="Century Gothic" pitchFamily="34" charset="0"/>
              </a:rPr>
              <a:t>горлом.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>
                <a:latin typeface="Century Gothic" pitchFamily="34" charset="0"/>
              </a:rPr>
              <a:t>Отбрасывание </a:t>
            </a:r>
            <a:r>
              <a:rPr lang="ru-RU" dirty="0" smtClean="0">
                <a:latin typeface="Century Gothic" pitchFamily="34" charset="0"/>
              </a:rPr>
              <a:t>слоев глубокой нейронной сети, следующих за узким горлом</a:t>
            </a:r>
            <a:r>
              <a:rPr lang="ru-RU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dirty="0" smtClean="0">
                <a:latin typeface="Century Gothic" pitchFamily="34" charset="0"/>
              </a:rPr>
              <a:t> Использование полученной нейронной сети с узким горлом для построения высокоуровневых признаков.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6908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МЕТОД ПОСТРОЕНИЯ ИНФОРМАЦИОННЫХ ПРИЗНАКОВ, ИЗВЛЕКАЕМЫХ ИЗ АДАПТИРОВАННОЙ К ДИКТОРУ И АКУСТИЧЕСКИМ УСЛОВИЯМ ГЛУБОКОЙ НЕЙРОННОЙ СЕТИ С УЗКИМ ГОРЛОМ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92896"/>
            <a:ext cx="7210486" cy="39604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539552" y="692696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ТЕХНОЛОГИИ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3074" name="Picture 2" descr="ÐÐ°ÑÑÐ¸Ð½ÐºÐ¸ Ð¿Ð¾ Ð·Ð°Ð¿ÑÐ¾ÑÑ kaldi as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356992"/>
            <a:ext cx="2984543" cy="720080"/>
          </a:xfrm>
          <a:prstGeom prst="rect">
            <a:avLst/>
          </a:prstGeom>
          <a:noFill/>
        </p:spPr>
      </p:pic>
      <p:pic>
        <p:nvPicPr>
          <p:cNvPr id="3076" name="Picture 4" descr="ÐÐ°ÑÑÐ¸Ð½ÐºÐ¸ Ð¿Ð¾ Ð·Ð°Ð¿ÑÐ¾ÑÑ javascri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72816"/>
            <a:ext cx="2245861" cy="972729"/>
          </a:xfrm>
          <a:prstGeom prst="rect">
            <a:avLst/>
          </a:prstGeom>
          <a:noFill/>
        </p:spPr>
      </p:pic>
      <p:pic>
        <p:nvPicPr>
          <p:cNvPr id="3078" name="Picture 6" descr="ÐÐ°ÑÑÐ¸Ð½ÐºÐ¸ Ð¿Ð¾ Ð·Ð°Ð¿ÑÐ¾ÑÑ ardui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581128"/>
            <a:ext cx="2448272" cy="1666865"/>
          </a:xfrm>
          <a:prstGeom prst="rect">
            <a:avLst/>
          </a:prstGeom>
          <a:noFill/>
        </p:spPr>
      </p:pic>
      <p:pic>
        <p:nvPicPr>
          <p:cNvPr id="3080" name="Picture 8" descr="ÐÐ°ÑÑÐ¸Ð½ÐºÐ¸ Ð¿Ð¾ Ð·Ð°Ð¿ÑÐ¾ÑÑ express j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1700808"/>
            <a:ext cx="2016224" cy="1110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9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РЕАЛИЗАЦИЯ СИСТЕМЫ УМНОГО ДОМА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76872"/>
            <a:ext cx="5654544" cy="30963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9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ВЗАИМОДЕЙСТВИЕ МОДУЛЕЙ СИСТЕМЫ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8636956" cy="32403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9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МЕНЕДЖЕР УСТРОЙСТВ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098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3168352" cy="316835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15616" y="429309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entury Gothic" pitchFamily="34" charset="0"/>
              </a:rPr>
              <a:t>Arduino</a:t>
            </a:r>
            <a:r>
              <a:rPr lang="en-US" dirty="0" smtClean="0">
                <a:latin typeface="Century Gothic" pitchFamily="34" charset="0"/>
              </a:rPr>
              <a:t> PRO mini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4099" name="Picture 3" descr="C:\Users\Vlad\Desktop\ArduinoMega2560_R3_Fro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772816"/>
            <a:ext cx="4696805" cy="22817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6136" y="429309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entury Gothic" pitchFamily="34" charset="0"/>
              </a:rPr>
              <a:t>Arduino</a:t>
            </a:r>
            <a:r>
              <a:rPr lang="en-US" dirty="0" smtClean="0">
                <a:latin typeface="Century Gothic" pitchFamily="34" charset="0"/>
              </a:rPr>
              <a:t> Mega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9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ПОДКЛЮЧЕНИЕ УСТРОЙСТВ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40962" name="Picture 2" descr="C:\Users\Vlad\Desktop\For-Arduino-Mega-Sensor-Module-Shield-V2-0-V2-For-Arduino-Module-ATMEGA-2560-R3-1280__88091.15201969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3672408" cy="3672408"/>
          </a:xfrm>
          <a:prstGeom prst="rect">
            <a:avLst/>
          </a:prstGeom>
          <a:noFill/>
        </p:spPr>
      </p:pic>
      <p:pic>
        <p:nvPicPr>
          <p:cNvPr id="40963" name="Picture 3" descr="C:\Users\Vlad\Desktop\Module16relay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568508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69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ЦЕЛЬ И ЗАДАЧИ ИССЛЕДОВАНИЯ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Объекты исследования: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79" y="2132856"/>
            <a:ext cx="565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человеческая речь, которая используется для управления устройствами умного дома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132856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Предмет исследования: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79" y="1556792"/>
            <a:ext cx="56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Century Gothic" pitchFamily="34" charset="0"/>
              </a:rPr>
              <a:t>процес</a:t>
            </a:r>
            <a:r>
              <a:rPr lang="en-US" dirty="0" smtClean="0">
                <a:latin typeface="Century Gothic" pitchFamily="34" charset="0"/>
              </a:rPr>
              <a:t>c </a:t>
            </a:r>
            <a:r>
              <a:rPr lang="ru-RU" dirty="0" smtClean="0">
                <a:latin typeface="Century Gothic" pitchFamily="34" charset="0"/>
              </a:rPr>
              <a:t>распознавания человеческой речи</a:t>
            </a:r>
            <a:r>
              <a:rPr lang="en-US" dirty="0" smtClean="0">
                <a:latin typeface="Century Gothic" pitchFamily="34" charset="0"/>
              </a:rPr>
              <a:t>  </a:t>
            </a:r>
            <a:r>
              <a:rPr lang="uk-UA" dirty="0" smtClean="0">
                <a:latin typeface="Century Gothic" pitchFamily="34" charset="0"/>
              </a:rPr>
              <a:t>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1" y="292494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Цель работы: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79" y="2924944"/>
            <a:ext cx="565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исследование и разработка методов и алгоритмов распознавания человеческой речи, </a:t>
            </a:r>
            <a:r>
              <a:rPr lang="ru-RU" dirty="0" smtClean="0">
                <a:latin typeface="Century Gothic" pitchFamily="34" charset="0"/>
              </a:rPr>
              <a:t>проектирование и разработка программной системы </a:t>
            </a:r>
            <a:r>
              <a:rPr lang="ru-RU" dirty="0" smtClean="0">
                <a:latin typeface="Century Gothic" pitchFamily="34" charset="0"/>
              </a:rPr>
              <a:t>умного дома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14908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Научная новизна: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79" y="4149080"/>
            <a:ext cx="565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предложен метод построения информативных признаков, которые извлекаются из глубокой нейронной сети с узким горлом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537321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entury Gothic" pitchFamily="34" charset="0"/>
              </a:rPr>
              <a:t>Практическая новизна: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1879" y="5373216"/>
            <a:ext cx="5652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извлеченные признаки можно применять для адаптации системы к конкретному пользователю и акустически условиям 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9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ВЫВОДЫ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842493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Century Gothic" pitchFamily="34" charset="0"/>
              </a:rPr>
              <a:t> Рассмотрена </a:t>
            </a:r>
            <a:r>
              <a:rPr lang="ru-RU" dirty="0" smtClean="0">
                <a:latin typeface="Century Gothic" pitchFamily="34" charset="0"/>
              </a:rPr>
              <a:t>структура и этапы работы систем автоматического распознавания речи </a:t>
            </a:r>
            <a:r>
              <a:rPr lang="ru-RU" dirty="0" smtClean="0">
                <a:latin typeface="Century Gothic" pitchFamily="34" charset="0"/>
              </a:rPr>
              <a:t>человека.</a:t>
            </a:r>
            <a:endParaRPr lang="ru-RU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Century Gothic" pitchFamily="34" charset="0"/>
              </a:rPr>
              <a:t> Рассмотрены </a:t>
            </a:r>
            <a:r>
              <a:rPr lang="ru-RU" dirty="0" smtClean="0">
                <a:latin typeface="Century Gothic" pitchFamily="34" charset="0"/>
              </a:rPr>
              <a:t>критерии качества работы систем распознавания </a:t>
            </a:r>
            <a:r>
              <a:rPr lang="ru-RU" dirty="0" smtClean="0">
                <a:latin typeface="Century Gothic" pitchFamily="34" charset="0"/>
              </a:rPr>
              <a:t>речи.</a:t>
            </a:r>
            <a:endParaRPr lang="ru-RU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Century Gothic" pitchFamily="34" charset="0"/>
              </a:rPr>
              <a:t> Подробно </a:t>
            </a:r>
            <a:r>
              <a:rPr lang="ru-RU" dirty="0" smtClean="0">
                <a:latin typeface="Century Gothic" pitchFamily="34" charset="0"/>
              </a:rPr>
              <a:t>рассмотрены методы автоматического распознавания речи, а именно скрытые </a:t>
            </a:r>
            <a:r>
              <a:rPr lang="ru-RU" dirty="0" err="1" smtClean="0">
                <a:latin typeface="Century Gothic" pitchFamily="34" charset="0"/>
              </a:rPr>
              <a:t>Маркоские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модели и глубокие нейронные </a:t>
            </a:r>
            <a:r>
              <a:rPr lang="ru-RU" dirty="0" smtClean="0">
                <a:latin typeface="Century Gothic" pitchFamily="34" charset="0"/>
              </a:rPr>
              <a:t>сети.</a:t>
            </a:r>
            <a:endParaRPr lang="ru-RU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Century Gothic" pitchFamily="34" charset="0"/>
              </a:rPr>
              <a:t> Проанализированы </a:t>
            </a:r>
            <a:r>
              <a:rPr lang="ru-RU" dirty="0" smtClean="0">
                <a:latin typeface="Century Gothic" pitchFamily="34" charset="0"/>
              </a:rPr>
              <a:t>методы обучения нейронных </a:t>
            </a:r>
            <a:r>
              <a:rPr lang="ru-RU" dirty="0" smtClean="0">
                <a:latin typeface="Century Gothic" pitchFamily="34" charset="0"/>
              </a:rPr>
              <a:t>систем.</a:t>
            </a:r>
            <a:endParaRPr lang="ru-RU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Century Gothic" pitchFamily="34" charset="0"/>
              </a:rPr>
              <a:t> Рассмотрены </a:t>
            </a:r>
            <a:r>
              <a:rPr lang="ru-RU" dirty="0" smtClean="0">
                <a:latin typeface="Century Gothic" pitchFamily="34" charset="0"/>
              </a:rPr>
              <a:t>методы адаптации акустических моделей на основе глубоких нейронных </a:t>
            </a:r>
            <a:r>
              <a:rPr lang="ru-RU" dirty="0" smtClean="0">
                <a:latin typeface="Century Gothic" pitchFamily="34" charset="0"/>
              </a:rPr>
              <a:t>сетей.</a:t>
            </a:r>
            <a:endParaRPr lang="ru-RU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Century Gothic" pitchFamily="34" charset="0"/>
              </a:rPr>
              <a:t> Предложен </a:t>
            </a:r>
            <a:r>
              <a:rPr lang="ru-RU" dirty="0" smtClean="0">
                <a:latin typeface="Century Gothic" pitchFamily="34" charset="0"/>
              </a:rPr>
              <a:t>метод построения информационных признаков, извлекаемых из адаптированной к диктору и акустическим условиям глубокой нейронной сети с узким </a:t>
            </a:r>
            <a:r>
              <a:rPr lang="ru-RU" dirty="0" smtClean="0">
                <a:latin typeface="Century Gothic" pitchFamily="34" charset="0"/>
              </a:rPr>
              <a:t>горлом.</a:t>
            </a:r>
            <a:endParaRPr lang="ru-RU" dirty="0" smtClean="0">
              <a:latin typeface="Century Gothic" pitchFamily="34" charset="0"/>
            </a:endParaRP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ru-RU" dirty="0" smtClean="0">
                <a:latin typeface="Century Gothic" pitchFamily="34" charset="0"/>
              </a:rPr>
              <a:t> Реализована </a:t>
            </a:r>
            <a:r>
              <a:rPr lang="ru-RU" dirty="0" smtClean="0">
                <a:latin typeface="Century Gothic" pitchFamily="34" charset="0"/>
              </a:rPr>
              <a:t>система умного дома с функцией распознавания голосовых </a:t>
            </a:r>
            <a:r>
              <a:rPr lang="ru-RU" dirty="0" smtClean="0">
                <a:latin typeface="Century Gothic" pitchFamily="34" charset="0"/>
              </a:rPr>
              <a:t>команд.</a:t>
            </a:r>
            <a:endParaRPr lang="ru-RU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32656"/>
            <a:ext cx="8690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СТРУКТУРА СИСТЕМЫ АВТОМАТИЧЕСКОГО РАСПОЗНАВАНИЯ РЕЧИ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5781882" cy="416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69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КРИТЕРИЙ КАЧЕСТВА РАБОТЫ СИСТЕМЫ РАСПОЗНАВАНИЯ РЕЧИ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060848"/>
            <a:ext cx="52361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314096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где </a:t>
            </a:r>
            <a:r>
              <a:rPr lang="ru-RU" i="1" dirty="0" smtClean="0">
                <a:latin typeface="Century Gothic" pitchFamily="34" charset="0"/>
              </a:rPr>
              <a:t>N </a:t>
            </a:r>
            <a:r>
              <a:rPr lang="ru-RU" dirty="0" smtClean="0">
                <a:latin typeface="Century Gothic" pitchFamily="34" charset="0"/>
              </a:rPr>
              <a:t>— количество слов в эталонном тексте, </a:t>
            </a:r>
            <a:endParaRPr lang="ru-RU" dirty="0" smtClean="0">
              <a:latin typeface="Century Gothic" pitchFamily="34" charset="0"/>
            </a:endParaRPr>
          </a:p>
          <a:p>
            <a:r>
              <a:rPr lang="ru-RU" i="1" dirty="0" smtClean="0">
                <a:latin typeface="Century Gothic" pitchFamily="34" charset="0"/>
              </a:rPr>
              <a:t>C </a:t>
            </a:r>
            <a:r>
              <a:rPr lang="ru-RU" dirty="0" smtClean="0">
                <a:latin typeface="Century Gothic" pitchFamily="34" charset="0"/>
              </a:rPr>
              <a:t>— количество правильно распознанных слов, </a:t>
            </a:r>
            <a:endParaRPr lang="ru-RU" dirty="0" smtClean="0">
              <a:latin typeface="Century Gothic" pitchFamily="34" charset="0"/>
            </a:endParaRPr>
          </a:p>
          <a:p>
            <a:r>
              <a:rPr lang="ru-RU" i="1" dirty="0" smtClean="0">
                <a:latin typeface="Century Gothic" pitchFamily="34" charset="0"/>
              </a:rPr>
              <a:t>S</a:t>
            </a:r>
            <a:r>
              <a:rPr lang="ru-RU" dirty="0" smtClean="0">
                <a:latin typeface="Century Gothic" pitchFamily="34" charset="0"/>
              </a:rPr>
              <a:t>, </a:t>
            </a:r>
            <a:r>
              <a:rPr lang="ru-RU" i="1" dirty="0" smtClean="0">
                <a:latin typeface="Century Gothic" pitchFamily="34" charset="0"/>
              </a:rPr>
              <a:t>I</a:t>
            </a:r>
            <a:r>
              <a:rPr lang="ru-RU" dirty="0" smtClean="0">
                <a:latin typeface="Century Gothic" pitchFamily="34" charset="0"/>
              </a:rPr>
              <a:t>, </a:t>
            </a:r>
            <a:r>
              <a:rPr lang="ru-RU" i="1" dirty="0" smtClean="0">
                <a:latin typeface="Century Gothic" pitchFamily="34" charset="0"/>
              </a:rPr>
              <a:t>D </a:t>
            </a:r>
            <a:r>
              <a:rPr lang="ru-RU" dirty="0" smtClean="0">
                <a:latin typeface="Century Gothic" pitchFamily="34" charset="0"/>
              </a:rPr>
              <a:t>— соответственно число замен, вставок и удалений </a:t>
            </a:r>
            <a:r>
              <a:rPr lang="ru-RU" dirty="0" smtClean="0">
                <a:latin typeface="Century Gothic" pitchFamily="34" charset="0"/>
              </a:rPr>
              <a:t>в результате </a:t>
            </a:r>
            <a:r>
              <a:rPr lang="ru-RU" dirty="0" smtClean="0">
                <a:latin typeface="Century Gothic" pitchFamily="34" charset="0"/>
              </a:rPr>
              <a:t>распознавания. </a:t>
            </a:r>
            <a:br>
              <a:rPr lang="ru-RU" dirty="0" smtClean="0">
                <a:latin typeface="Century Gothic" pitchFamily="34" charset="0"/>
              </a:rPr>
            </a:br>
            <a:endParaRPr lang="en-US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628800"/>
            <a:ext cx="692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Пословная </a:t>
            </a:r>
            <a:r>
              <a:rPr lang="ru-RU" dirty="0" smtClean="0">
                <a:latin typeface="Century Gothic" pitchFamily="34" charset="0"/>
              </a:rPr>
              <a:t>ошибка распознавания (</a:t>
            </a:r>
            <a:r>
              <a:rPr lang="ru-RU" dirty="0" err="1" smtClean="0">
                <a:latin typeface="Century Gothic" pitchFamily="34" charset="0"/>
              </a:rPr>
              <a:t>Word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Error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Rate</a:t>
            </a:r>
            <a:r>
              <a:rPr lang="ru-RU" dirty="0" smtClean="0">
                <a:latin typeface="Century Gothic" pitchFamily="34" charset="0"/>
              </a:rPr>
              <a:t>, WER) </a:t>
            </a:r>
            <a:br>
              <a:rPr lang="ru-RU" dirty="0" smtClean="0">
                <a:latin typeface="Century Gothic" pitchFamily="34" charset="0"/>
              </a:rPr>
            </a:br>
            <a:endParaRPr lang="en-US" dirty="0">
              <a:latin typeface="Century Gothic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4581128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Пословная точность </a:t>
            </a:r>
            <a:r>
              <a:rPr lang="ru-RU" dirty="0" smtClean="0">
                <a:latin typeface="Century Gothic" pitchFamily="34" charset="0"/>
              </a:rPr>
              <a:t>распознавания (</a:t>
            </a:r>
            <a:r>
              <a:rPr lang="ru-RU" dirty="0" err="1" smtClean="0">
                <a:latin typeface="Century Gothic" pitchFamily="34" charset="0"/>
              </a:rPr>
              <a:t>Word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Accuracy</a:t>
            </a:r>
            <a:r>
              <a:rPr lang="ru-RU" dirty="0" smtClean="0">
                <a:latin typeface="Century Gothic" pitchFamily="34" charset="0"/>
              </a:rPr>
              <a:t>) </a:t>
            </a:r>
            <a:br>
              <a:rPr lang="ru-RU" dirty="0" smtClean="0">
                <a:latin typeface="Century Gothic" pitchFamily="34" charset="0"/>
              </a:rPr>
            </a:br>
            <a:endParaRPr lang="en-US" dirty="0">
              <a:latin typeface="Century Gothic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5301208"/>
            <a:ext cx="4542043" cy="70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869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ОБРАБОТКА СИГНАЛА И ИЗВЛЕЧЕНИЕ ИНФОРМАЦИОННЫХ ПРИЗНАКОВ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1772816"/>
            <a:ext cx="8424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Алгоритм вычисления </a:t>
            </a:r>
            <a:r>
              <a:rPr lang="ru-RU" dirty="0" err="1" smtClean="0">
                <a:latin typeface="Century Gothic" pitchFamily="34" charset="0"/>
              </a:rPr>
              <a:t>мел-частотных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кепстральных</a:t>
            </a:r>
            <a:r>
              <a:rPr lang="ru-RU" dirty="0" smtClean="0">
                <a:latin typeface="Century Gothic" pitchFamily="34" charset="0"/>
              </a:rPr>
              <a:t> коэффициентов 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dirty="0" smtClean="0">
                <a:latin typeface="Century Gothic" pitchFamily="34" charset="0"/>
              </a:rPr>
              <a:t>Mel-Frequency </a:t>
            </a:r>
            <a:r>
              <a:rPr lang="en-US" dirty="0" err="1" smtClean="0">
                <a:latin typeface="Century Gothic" pitchFamily="34" charset="0"/>
              </a:rPr>
              <a:t>Cepstral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Coefficients,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MFCC)</a:t>
            </a:r>
            <a:r>
              <a:rPr lang="ru-RU" dirty="0" smtClean="0">
                <a:latin typeface="Century Gothic" pitchFamily="34" charset="0"/>
              </a:rPr>
              <a:t>:</a:t>
            </a:r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dirty="0" err="1" smtClean="0">
                <a:latin typeface="Century Gothic" pitchFamily="34" charset="0"/>
              </a:rPr>
              <a:t>Предыскажение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Разбиение звукового сигнала на временные окна размером 15–30 мс, называемые </a:t>
            </a:r>
            <a:r>
              <a:rPr lang="ru-RU" dirty="0" smtClean="0">
                <a:latin typeface="Century Gothic" pitchFamily="34" charset="0"/>
              </a:rPr>
              <a:t>кадрами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err="1" smtClean="0">
                <a:latin typeface="Century Gothic" pitchFamily="34" charset="0"/>
              </a:rPr>
              <a:t>Дискретное</a:t>
            </a:r>
            <a:r>
              <a:rPr lang="uk-UA" dirty="0" smtClean="0">
                <a:latin typeface="Century Gothic" pitchFamily="34" charset="0"/>
              </a:rPr>
              <a:t> </a:t>
            </a:r>
            <a:r>
              <a:rPr lang="uk-UA" dirty="0" err="1" smtClean="0">
                <a:latin typeface="Century Gothic" pitchFamily="34" charset="0"/>
              </a:rPr>
              <a:t>преобразование</a:t>
            </a:r>
            <a:r>
              <a:rPr lang="uk-UA" dirty="0" smtClean="0">
                <a:latin typeface="Century Gothic" pitchFamily="34" charset="0"/>
              </a:rPr>
              <a:t> </a:t>
            </a:r>
            <a:r>
              <a:rPr lang="uk-UA" dirty="0" err="1" smtClean="0">
                <a:latin typeface="Century Gothic" pitchFamily="34" charset="0"/>
              </a:rPr>
              <a:t>Фурье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Построение набора из M треугольных фильтров, </a:t>
            </a:r>
            <a:r>
              <a:rPr lang="ru-RU" dirty="0" smtClean="0">
                <a:latin typeface="Century Gothic" pitchFamily="34" charset="0"/>
              </a:rPr>
              <a:t>равномерно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расположенных </a:t>
            </a:r>
            <a:r>
              <a:rPr lang="ru-RU" dirty="0" smtClean="0">
                <a:latin typeface="Century Gothic" pitchFamily="34" charset="0"/>
              </a:rPr>
              <a:t>на </a:t>
            </a:r>
            <a:r>
              <a:rPr lang="ru-RU" dirty="0" err="1" smtClean="0">
                <a:latin typeface="Century Gothic" pitchFamily="34" charset="0"/>
              </a:rPr>
              <a:t>Мел-шкале</a:t>
            </a:r>
            <a:r>
              <a:rPr lang="ru-RU" dirty="0" smtClean="0">
                <a:latin typeface="Century Gothic" pitchFamily="34" charset="0"/>
              </a:rPr>
              <a:t> (</a:t>
            </a:r>
            <a:r>
              <a:rPr lang="ru-RU" dirty="0" err="1" smtClean="0">
                <a:latin typeface="Century Gothic" pitchFamily="34" charset="0"/>
              </a:rPr>
              <a:t>Mel-frequency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filterbank</a:t>
            </a:r>
            <a:r>
              <a:rPr lang="ru-RU" dirty="0" smtClean="0">
                <a:latin typeface="Century Gothic" pitchFamily="34" charset="0"/>
              </a:rPr>
              <a:t>)</a:t>
            </a:r>
            <a:endParaRPr lang="en-US" dirty="0" smtClean="0"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Вычисление логарифмов энергии спектра для построенного набора треугольных фильтров (</a:t>
            </a:r>
            <a:r>
              <a:rPr lang="ru-RU" dirty="0" err="1" smtClean="0">
                <a:latin typeface="Century Gothic" pitchFamily="34" charset="0"/>
              </a:rPr>
              <a:t>Mel-frequency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filterbank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log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energies</a:t>
            </a:r>
            <a:r>
              <a:rPr lang="ru-RU" dirty="0" smtClean="0">
                <a:latin typeface="Century Gothic" pitchFamily="34" charset="0"/>
              </a:rPr>
              <a:t>, FBANK</a:t>
            </a:r>
            <a:r>
              <a:rPr lang="ru-RU" dirty="0" smtClean="0">
                <a:latin typeface="Century Gothic" pitchFamily="34" charset="0"/>
              </a:rPr>
              <a:t>)</a:t>
            </a:r>
            <a:endParaRPr lang="en-US" dirty="0" smtClean="0"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Century Gothic" pitchFamily="34" charset="0"/>
              </a:rPr>
              <a:t>Дискретное косинусное преобразование для вычисленных на предыдущем шаге логарифмов </a:t>
            </a:r>
            <a:r>
              <a:rPr lang="ru-RU" dirty="0" smtClean="0">
                <a:latin typeface="Century Gothic" pitchFamily="34" charset="0"/>
              </a:rPr>
              <a:t>энергии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entury Gothic" pitchFamily="34" charset="0"/>
            </a:endParaRPr>
          </a:p>
          <a:p>
            <a:pPr indent="-342900"/>
            <a:r>
              <a:rPr lang="ru-RU" dirty="0" smtClean="0">
                <a:latin typeface="Century Gothic" pitchFamily="34" charset="0"/>
              </a:rPr>
              <a:t>В </a:t>
            </a:r>
            <a:r>
              <a:rPr lang="ru-RU" dirty="0" smtClean="0">
                <a:latin typeface="Century Gothic" pitchFamily="34" charset="0"/>
              </a:rPr>
              <a:t>качестве итоговых MFCC признаков берутся первые </a:t>
            </a:r>
            <a:r>
              <a:rPr lang="ru-RU" dirty="0" smtClean="0">
                <a:latin typeface="Century Gothic" pitchFamily="34" charset="0"/>
              </a:rPr>
              <a:t>несколько (обычно 13)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компонент </a:t>
            </a:r>
            <a:r>
              <a:rPr lang="ru-RU" dirty="0" err="1" smtClean="0">
                <a:latin typeface="Century Gothic" pitchFamily="34" charset="0"/>
              </a:rPr>
              <a:t>кепстрального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вектора, полученного после всех этапов.</a:t>
            </a:r>
            <a:br>
              <a:rPr lang="ru-RU" dirty="0" smtClean="0">
                <a:latin typeface="Century Gothic" pitchFamily="34" charset="0"/>
              </a:rPr>
            </a:b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9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ПОДХОДЫ К АВТОМАТИЧЕСКОМУ РАСПОЗНАВАНИЮ РЕЧИ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>
                <a:latin typeface="Century Gothic" pitchFamily="34" charset="0"/>
              </a:rPr>
              <a:t> </a:t>
            </a:r>
            <a:r>
              <a:rPr lang="ru-RU" sz="2400" dirty="0" smtClean="0">
                <a:latin typeface="Century Gothic" pitchFamily="34" charset="0"/>
              </a:rPr>
              <a:t>скрытые </a:t>
            </a:r>
            <a:r>
              <a:rPr lang="ru-RU" sz="2400" dirty="0" smtClean="0">
                <a:latin typeface="Century Gothic" pitchFamily="34" charset="0"/>
              </a:rPr>
              <a:t>Марковские </a:t>
            </a:r>
            <a:r>
              <a:rPr lang="ru-RU" sz="2400" dirty="0" smtClean="0">
                <a:latin typeface="Century Gothic" pitchFamily="34" charset="0"/>
              </a:rPr>
              <a:t>модели;</a:t>
            </a:r>
            <a:endParaRPr lang="ru-RU" sz="2400" dirty="0" smtClean="0">
              <a:latin typeface="Century Gothic" pitchFamily="34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>
                <a:latin typeface="Century Gothic" pitchFamily="34" charset="0"/>
              </a:rPr>
              <a:t> </a:t>
            </a:r>
            <a:r>
              <a:rPr lang="ru-RU" sz="2400" dirty="0" smtClean="0">
                <a:latin typeface="Century Gothic" pitchFamily="34" charset="0"/>
              </a:rPr>
              <a:t>динамическое программирование;</a:t>
            </a:r>
            <a:endParaRPr lang="ru-RU" sz="2400" dirty="0" smtClean="0">
              <a:latin typeface="Century Gothic" pitchFamily="34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ru-RU" sz="2400" dirty="0" smtClean="0">
                <a:latin typeface="Century Gothic" pitchFamily="34" charset="0"/>
              </a:rPr>
              <a:t> </a:t>
            </a:r>
            <a:r>
              <a:rPr lang="ru-RU" sz="2400" dirty="0" smtClean="0">
                <a:latin typeface="Century Gothic" pitchFamily="34" charset="0"/>
              </a:rPr>
              <a:t>искусственные </a:t>
            </a:r>
            <a:r>
              <a:rPr lang="ru-RU" sz="2400" dirty="0" smtClean="0">
                <a:latin typeface="Century Gothic" pitchFamily="34" charset="0"/>
              </a:rPr>
              <a:t>нейронные </a:t>
            </a:r>
            <a:r>
              <a:rPr lang="ru-RU" sz="2400" dirty="0" smtClean="0">
                <a:latin typeface="Century Gothic" pitchFamily="34" charset="0"/>
              </a:rPr>
              <a:t>сети.</a:t>
            </a:r>
            <a:endParaRPr lang="ru-RU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9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СКРЫТЫЕ МАРКОВСКИЕ МОДЕЛИ</a:t>
            </a:r>
          </a:p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И ГАУСОВСКИЕ ПРИМЕСИ 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772816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Состояния </a:t>
            </a:r>
            <a:r>
              <a:rPr lang="ru-RU" dirty="0" smtClean="0">
                <a:latin typeface="Century Gothic" pitchFamily="34" charset="0"/>
              </a:rPr>
              <a:t>HMM </a:t>
            </a:r>
            <a:r>
              <a:rPr lang="ru-RU" dirty="0" smtClean="0">
                <a:latin typeface="Century Gothic" pitchFamily="34" charset="0"/>
              </a:rPr>
              <a:t>моделируют фонемы</a:t>
            </a:r>
          </a:p>
          <a:p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Рассматривается </a:t>
            </a:r>
            <a:r>
              <a:rPr lang="ru-RU" dirty="0" smtClean="0">
                <a:latin typeface="Century Gothic" pitchFamily="34" charset="0"/>
              </a:rPr>
              <a:t>вектор </a:t>
            </a:r>
            <a:r>
              <a:rPr lang="ru-RU" dirty="0" smtClean="0">
                <a:latin typeface="Century Gothic" pitchFamily="34" charset="0"/>
              </a:rPr>
              <a:t>признаков</a:t>
            </a:r>
          </a:p>
          <a:p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Применяются </a:t>
            </a:r>
            <a:r>
              <a:rPr lang="ru-RU" dirty="0" smtClean="0">
                <a:latin typeface="Century Gothic" pitchFamily="34" charset="0"/>
              </a:rPr>
              <a:t>модели гауссовых </a:t>
            </a:r>
            <a:r>
              <a:rPr lang="ru-RU" dirty="0" smtClean="0">
                <a:latin typeface="Century Gothic" pitchFamily="34" charset="0"/>
              </a:rPr>
              <a:t>смесей (</a:t>
            </a:r>
            <a:r>
              <a:rPr lang="ru-RU" dirty="0" err="1" smtClean="0">
                <a:latin typeface="Century Gothic" pitchFamily="34" charset="0"/>
              </a:rPr>
              <a:t>Gaussian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Mixture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Models</a:t>
            </a:r>
            <a:r>
              <a:rPr lang="ru-RU" dirty="0" smtClean="0">
                <a:latin typeface="Century Gothic" pitchFamily="34" charset="0"/>
              </a:rPr>
              <a:t>, </a:t>
            </a:r>
            <a:r>
              <a:rPr lang="ru-RU" dirty="0" smtClean="0">
                <a:latin typeface="Century Gothic" pitchFamily="34" charset="0"/>
              </a:rPr>
              <a:t>GMM) для </a:t>
            </a:r>
            <a:r>
              <a:rPr lang="ru-RU" dirty="0" smtClean="0">
                <a:latin typeface="Century Gothic" pitchFamily="34" charset="0"/>
              </a:rPr>
              <a:t>определения насколько хорошо определенное состояние определенной </a:t>
            </a:r>
            <a:r>
              <a:rPr lang="ru-RU" dirty="0" smtClean="0">
                <a:latin typeface="Century Gothic" pitchFamily="34" charset="0"/>
              </a:rPr>
              <a:t>Марковской </a:t>
            </a:r>
            <a:r>
              <a:rPr lang="ru-RU" dirty="0" smtClean="0">
                <a:latin typeface="Century Gothic" pitchFamily="34" charset="0"/>
              </a:rPr>
              <a:t>модели описывает текущий кадр речевого сигнала</a:t>
            </a:r>
            <a:br>
              <a:rPr lang="ru-RU" dirty="0" smtClean="0">
                <a:latin typeface="Century Gothic" pitchFamily="34" charset="0"/>
              </a:rPr>
            </a:b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9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ГЛУБОКИЕ НЕЙРОННЫЕ СЕТИ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556792"/>
            <a:ext cx="7389246" cy="38164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76672"/>
            <a:ext cx="869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ОБУЧЕНИЕ ГЛУБОКИХ НЕЙРОННЫХ СЕТЕЙ 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1916832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entury Gothic" pitchFamily="34" charset="0"/>
              </a:rPr>
              <a:t>Процесс обучения характеризуется критерием обучения и </a:t>
            </a:r>
            <a:r>
              <a:rPr lang="ru-RU" dirty="0" smtClean="0">
                <a:latin typeface="Century Gothic" pitchFamily="34" charset="0"/>
              </a:rPr>
              <a:t>обучающим алгоритмом</a:t>
            </a:r>
            <a:r>
              <a:rPr lang="ru-RU" dirty="0" smtClean="0">
                <a:latin typeface="Century Gothic" pitchFamily="34" charset="0"/>
              </a:rPr>
              <a:t>. </a:t>
            </a:r>
            <a:endParaRPr lang="ru-RU" dirty="0" smtClean="0">
              <a:latin typeface="Century Gothic" pitchFamily="34" charset="0"/>
            </a:endParaRPr>
          </a:p>
          <a:p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Критерий обучения должен сильно </a:t>
            </a:r>
            <a:r>
              <a:rPr lang="ru-RU" dirty="0" err="1" smtClean="0">
                <a:latin typeface="Century Gothic" pitchFamily="34" charset="0"/>
              </a:rPr>
              <a:t>коррелировать</a:t>
            </a:r>
            <a:r>
              <a:rPr lang="ru-RU" dirty="0" smtClean="0">
                <a:latin typeface="Century Gothic" pitchFamily="34" charset="0"/>
              </a:rPr>
              <a:t> с конечной целью задачи, чтобы улучшение обучающего критерия приводило к </a:t>
            </a:r>
            <a:r>
              <a:rPr lang="ru-RU" dirty="0" smtClean="0">
                <a:latin typeface="Century Gothic" pitchFamily="34" charset="0"/>
              </a:rPr>
              <a:t> улучшению </a:t>
            </a:r>
            <a:r>
              <a:rPr lang="ru-RU" dirty="0" smtClean="0">
                <a:latin typeface="Century Gothic" pitchFamily="34" charset="0"/>
              </a:rPr>
              <a:t>итогового результата.</a:t>
            </a:r>
            <a:endParaRPr lang="ru-RU" dirty="0" smtClean="0">
              <a:latin typeface="Century Gothic" pitchFamily="34" charset="0"/>
            </a:endParaRPr>
          </a:p>
          <a:p>
            <a:endParaRPr lang="ru-RU" dirty="0" smtClean="0">
              <a:latin typeface="Century Gothic" pitchFamily="34" charset="0"/>
            </a:endParaRPr>
          </a:p>
          <a:p>
            <a:r>
              <a:rPr lang="ru-RU" dirty="0" smtClean="0">
                <a:latin typeface="Century Gothic" pitchFamily="34" charset="0"/>
              </a:rPr>
              <a:t>При имеющемся обучающем критерии </a:t>
            </a:r>
            <a:r>
              <a:rPr lang="ru-RU" dirty="0" smtClean="0">
                <a:latin typeface="Century Gothic" pitchFamily="34" charset="0"/>
              </a:rPr>
              <a:t>параметры модели могут быть </a:t>
            </a:r>
            <a:r>
              <a:rPr lang="ru-RU" dirty="0" smtClean="0">
                <a:latin typeface="Century Gothic" pitchFamily="34" charset="0"/>
              </a:rPr>
              <a:t>обучены с помощью </a:t>
            </a:r>
            <a:r>
              <a:rPr lang="ru-RU" dirty="0" smtClean="0">
                <a:latin typeface="Century Gothic" pitchFamily="34" charset="0"/>
              </a:rPr>
              <a:t>алгоритма </a:t>
            </a:r>
            <a:r>
              <a:rPr lang="ru-RU" dirty="0" smtClean="0">
                <a:latin typeface="Century Gothic" pitchFamily="34" charset="0"/>
              </a:rPr>
              <a:t>обратного распространения ошибки (</a:t>
            </a:r>
            <a:r>
              <a:rPr lang="ru-RU" dirty="0" err="1" smtClean="0">
                <a:latin typeface="Century Gothic" pitchFamily="34" charset="0"/>
              </a:rPr>
              <a:t>Error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err="1" smtClean="0">
                <a:latin typeface="Century Gothic" pitchFamily="34" charset="0"/>
              </a:rPr>
              <a:t>Backpropagation</a:t>
            </a:r>
            <a:r>
              <a:rPr lang="ru-RU" dirty="0" smtClean="0">
                <a:latin typeface="Century Gothic" pitchFamily="34" charset="0"/>
              </a:rPr>
              <a:t>, BP</a:t>
            </a:r>
            <a:r>
              <a:rPr lang="ru-RU" dirty="0" smtClean="0">
                <a:latin typeface="Century Gothic" pitchFamily="34" charset="0"/>
              </a:rPr>
              <a:t>).</a:t>
            </a:r>
            <a:r>
              <a:rPr lang="ru-RU" dirty="0" smtClean="0">
                <a:latin typeface="Century Gothic" pitchFamily="34" charset="0"/>
              </a:rPr>
              <a:t/>
            </a:r>
            <a:br>
              <a:rPr lang="ru-RU" dirty="0" smtClean="0">
                <a:latin typeface="Century Gothic" pitchFamily="34" charset="0"/>
              </a:rPr>
            </a:b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680</TotalTime>
  <Words>843</Words>
  <Application>Microsoft Office PowerPoint</Application>
  <PresentationFormat>Экран (4:3)</PresentationFormat>
  <Paragraphs>123</Paragraphs>
  <Slides>20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ТЕХНОЛОГИИ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Vladyslav Samotskyi</dc:creator>
  <cp:lastModifiedBy>Vladyslav Samotskyi</cp:lastModifiedBy>
  <cp:revision>66</cp:revision>
  <dcterms:created xsi:type="dcterms:W3CDTF">2018-06-06T07:21:03Z</dcterms:created>
  <dcterms:modified xsi:type="dcterms:W3CDTF">2018-06-08T00:19:28Z</dcterms:modified>
</cp:coreProperties>
</file>