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2" r:id="rId2"/>
  </p:sldMasterIdLst>
  <p:notesMasterIdLst>
    <p:notesMasterId r:id="rId79"/>
  </p:notesMasterIdLst>
  <p:sldIdLst>
    <p:sldId id="256" r:id="rId3"/>
    <p:sldId id="257" r:id="rId4"/>
    <p:sldId id="314" r:id="rId5"/>
    <p:sldId id="258" r:id="rId6"/>
    <p:sldId id="319" r:id="rId7"/>
    <p:sldId id="342" r:id="rId8"/>
    <p:sldId id="259" r:id="rId9"/>
    <p:sldId id="262" r:id="rId10"/>
    <p:sldId id="264" r:id="rId11"/>
    <p:sldId id="266" r:id="rId12"/>
    <p:sldId id="343" r:id="rId13"/>
    <p:sldId id="268" r:id="rId14"/>
    <p:sldId id="349" r:id="rId15"/>
    <p:sldId id="322" r:id="rId16"/>
    <p:sldId id="355" r:id="rId17"/>
    <p:sldId id="272" r:id="rId18"/>
    <p:sldId id="273" r:id="rId19"/>
    <p:sldId id="274" r:id="rId20"/>
    <p:sldId id="344" r:id="rId21"/>
    <p:sldId id="354" r:id="rId22"/>
    <p:sldId id="325" r:id="rId23"/>
    <p:sldId id="279" r:id="rId24"/>
    <p:sldId id="277" r:id="rId25"/>
    <p:sldId id="282" r:id="rId26"/>
    <p:sldId id="327" r:id="rId27"/>
    <p:sldId id="278" r:id="rId28"/>
    <p:sldId id="345" r:id="rId29"/>
    <p:sldId id="328" r:id="rId30"/>
    <p:sldId id="283" r:id="rId31"/>
    <p:sldId id="288" r:id="rId32"/>
    <p:sldId id="294" r:id="rId33"/>
    <p:sldId id="292" r:id="rId34"/>
    <p:sldId id="293" r:id="rId35"/>
    <p:sldId id="346" r:id="rId36"/>
    <p:sldId id="350" r:id="rId37"/>
    <p:sldId id="295" r:id="rId38"/>
    <p:sldId id="334" r:id="rId39"/>
    <p:sldId id="335" r:id="rId40"/>
    <p:sldId id="296" r:id="rId41"/>
    <p:sldId id="297" r:id="rId42"/>
    <p:sldId id="337" r:id="rId43"/>
    <p:sldId id="300" r:id="rId44"/>
    <p:sldId id="301" r:id="rId45"/>
    <p:sldId id="338" r:id="rId46"/>
    <p:sldId id="302" r:id="rId47"/>
    <p:sldId id="303" r:id="rId48"/>
    <p:sldId id="339" r:id="rId49"/>
    <p:sldId id="285" r:id="rId50"/>
    <p:sldId id="304" r:id="rId51"/>
    <p:sldId id="306" r:id="rId52"/>
    <p:sldId id="307" r:id="rId53"/>
    <p:sldId id="308" r:id="rId54"/>
    <p:sldId id="309" r:id="rId55"/>
    <p:sldId id="310" r:id="rId56"/>
    <p:sldId id="348" r:id="rId57"/>
    <p:sldId id="312" r:id="rId58"/>
    <p:sldId id="353" r:id="rId59"/>
    <p:sldId id="370" r:id="rId60"/>
    <p:sldId id="356" r:id="rId61"/>
    <p:sldId id="357" r:id="rId62"/>
    <p:sldId id="358" r:id="rId63"/>
    <p:sldId id="359" r:id="rId64"/>
    <p:sldId id="360" r:id="rId65"/>
    <p:sldId id="361" r:id="rId66"/>
    <p:sldId id="362" r:id="rId67"/>
    <p:sldId id="364" r:id="rId68"/>
    <p:sldId id="363" r:id="rId69"/>
    <p:sldId id="365" r:id="rId70"/>
    <p:sldId id="366" r:id="rId71"/>
    <p:sldId id="367" r:id="rId72"/>
    <p:sldId id="368" r:id="rId73"/>
    <p:sldId id="371" r:id="rId74"/>
    <p:sldId id="372" r:id="rId75"/>
    <p:sldId id="373" r:id="rId76"/>
    <p:sldId id="374" r:id="rId77"/>
    <p:sldId id="369"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DB9C"/>
    <a:srgbClr val="FFFFFF"/>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0C6F6-64CD-445F-226F-80D23D8E05AF}" v="526" dt="2024-10-22T04:26:24.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a:t>Multiple Applications</a:t>
          </a:r>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a:t>Multi-threaded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pt>
  </dgm:ptLst>
  <dgm:cxnLst>
    <dgm:cxn modelId="{2C353223-79A8-4048-843D-D11B580B218A}" type="presOf" srcId="{AE745A19-2E44-B14F-A6F0-A7F0940FAC1D}" destId="{88849F20-B33C-5C44-AFB9-0C414FE0E452}"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AE1FDE51-D7D0-494D-8E85-DA6BD81D282C}" srcId="{101BCE59-3EBE-B841-B815-9A8E0791CF6A}" destId="{6B0517C7-4E5A-694D-BE55-A47A8D05B1A2}" srcOrd="0" destOrd="0" parTransId="{1BDD9158-04C7-A04C-9834-4F8C598C9F8C}" sibTransId="{8C867362-BBC6-D547-8E8E-0EAE24DE45FE}"/>
    <dgm:cxn modelId="{8F1AB073-8614-8748-95A0-7C02D69A32BC}" srcId="{F21FDA6A-4F07-0D4F-9E88-CEFD73BAF888}" destId="{BFC6470E-032A-F84D-85FF-98078ABB16B2}" srcOrd="0" destOrd="0" parTransId="{0DF5F4DB-3599-394B-8DEC-40045FF4D2B4}" sibTransId="{4C958A26-8472-AC4E-8BF1-DCB1B27963BD}"/>
    <dgm:cxn modelId="{D6308392-C645-B940-8BC0-E172A003E1D6}" type="presOf" srcId="{1BD55ACB-0822-CD4F-B885-3FAB9ECA0FC6}" destId="{43D5D9E6-EF4D-F346-B286-0A0EDC9D6387}" srcOrd="0" destOrd="0" presId="urn:microsoft.com/office/officeart/2005/8/layout/hierarchy3"/>
    <dgm:cxn modelId="{A316DFD6-8C1B-0E4D-B392-D82C3BB008BA}" type="presOf" srcId="{F21FDA6A-4F07-0D4F-9E88-CEFD73BAF888}" destId="{B5DE52A4-5BAD-234E-8324-7F48BEFAEE2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E51684DE-6023-D24A-B2D6-38ED9FF252F8}" type="presOf" srcId="{6B0517C7-4E5A-694D-BE55-A47A8D05B1A2}" destId="{B3885876-BC01-CE40-B4AF-B8DD35B11E00}" srcOrd="0" destOrd="0" presId="urn:microsoft.com/office/officeart/2005/8/layout/hierarchy3"/>
    <dgm:cxn modelId="{FBF23DDF-8802-F848-981A-C31E08276E39}" type="presOf" srcId="{5FAB8150-C3BB-FD4D-838A-B912D10D3CE8}" destId="{78630B86-8B91-0740-B5D3-E4F93B9FD356}" srcOrd="1"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5E1FC1-AE98-9144-90B5-05E66E6E95A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840D4CA7-F43C-CF41-AE16-12E5267C417C}">
      <dgm:prSet/>
      <dgm:spPr>
        <a:solidFill>
          <a:schemeClr val="accent5">
            <a:lumMod val="50000"/>
          </a:schemeClr>
        </a:solidFill>
      </dgm:spPr>
      <dgm:t>
        <a:bodyPr/>
        <a:lstStyle/>
        <a:p>
          <a:pPr rtl="0"/>
          <a:r>
            <a:rPr lang="en-US">
              <a:solidFill>
                <a:schemeClr val="bg1"/>
              </a:solidFill>
            </a:rPr>
            <a:t>Communication of a message between two processes implies synchronization between the two</a:t>
          </a:r>
        </a:p>
      </dgm:t>
    </dgm:pt>
    <dgm:pt modelId="{B6455B8E-0B5E-FD45-9EDE-6590CE5032E6}" type="parTrans" cxnId="{0E661DEA-D1AD-4E4B-9264-BE5FA7FA9180}">
      <dgm:prSet/>
      <dgm:spPr/>
      <dgm:t>
        <a:bodyPr/>
        <a:lstStyle/>
        <a:p>
          <a:endParaRPr lang="en-US"/>
        </a:p>
      </dgm:t>
    </dgm:pt>
    <dgm:pt modelId="{FF027CAC-32AE-1C45-8241-D177EA39F3AA}" type="sibTrans" cxnId="{0E661DEA-D1AD-4E4B-9264-BE5FA7FA9180}">
      <dgm:prSet/>
      <dgm:spPr/>
      <dgm:t>
        <a:bodyPr/>
        <a:lstStyle/>
        <a:p>
          <a:endParaRPr lang="en-US"/>
        </a:p>
      </dgm:t>
    </dgm:pt>
    <dgm:pt modelId="{9F68511C-A65C-A148-98E2-790D535DB7F2}">
      <dgm:prSet custT="1"/>
      <dgm:spPr>
        <a:solidFill>
          <a:schemeClr val="accent1">
            <a:alpha val="25000"/>
          </a:schemeClr>
        </a:solidFill>
      </dgm:spPr>
      <dgm:t>
        <a:bodyPr/>
        <a:lstStyle/>
        <a:p>
          <a:pPr rtl="0"/>
          <a:r>
            <a:rPr lang="en-US" sz="1600" b="1" i="0">
              <a:solidFill>
                <a:schemeClr val="tx1"/>
              </a:solidFill>
            </a:rPr>
            <a:t>the receiver cannot receive a message until it has been sent by another process</a:t>
          </a:r>
        </a:p>
      </dgm:t>
    </dgm:pt>
    <dgm:pt modelId="{9B5832A9-E3E7-1740-8851-39E50990F488}" type="parTrans" cxnId="{4484B7AC-E8AB-494B-8FA7-CB5AF9EA6976}">
      <dgm:prSet/>
      <dgm:spPr>
        <a:solidFill>
          <a:schemeClr val="accent3">
            <a:lumMod val="50000"/>
          </a:schemeClr>
        </a:solidFill>
      </dgm:spPr>
      <dgm:t>
        <a:bodyPr/>
        <a:lstStyle/>
        <a:p>
          <a:endParaRPr lang="en-US"/>
        </a:p>
      </dgm:t>
    </dgm:pt>
    <dgm:pt modelId="{999D2C2E-9B38-7945-B8A0-97F14BA20022}" type="sibTrans" cxnId="{4484B7AC-E8AB-494B-8FA7-CB5AF9EA6976}">
      <dgm:prSet/>
      <dgm:spPr/>
      <dgm:t>
        <a:bodyPr/>
        <a:lstStyle/>
        <a:p>
          <a:endParaRPr lang="en-US"/>
        </a:p>
      </dgm:t>
    </dgm:pt>
    <dgm:pt modelId="{E2DC3244-DAD2-9D4C-A018-8A8B976DD049}">
      <dgm:prSet custT="1"/>
      <dgm:spPr>
        <a:solidFill>
          <a:schemeClr val="accent5">
            <a:lumMod val="50000"/>
          </a:schemeClr>
        </a:solidFill>
      </dgm:spPr>
      <dgm:t>
        <a:bodyPr/>
        <a:lstStyle/>
        <a:p>
          <a:pPr rtl="0"/>
          <a:r>
            <a:rPr lang="en-NZ" sz="1600" b="1" i="0">
              <a:solidFill>
                <a:schemeClr val="bg1"/>
              </a:solidFill>
            </a:rPr>
            <a:t>When a receive primitive is executed in a process there are two possibilities:</a:t>
          </a:r>
          <a:endParaRPr lang="en-US" sz="1600" b="1" i="0">
            <a:solidFill>
              <a:schemeClr val="bg1"/>
            </a:solidFill>
          </a:endParaRPr>
        </a:p>
      </dgm:t>
    </dgm:pt>
    <dgm:pt modelId="{1973821B-403A-0146-BD8D-DA56A4AEC2C9}" type="parTrans" cxnId="{2C56A986-657E-9F48-B2E3-4804F9844815}">
      <dgm:prSet/>
      <dgm:spPr/>
      <dgm:t>
        <a:bodyPr/>
        <a:lstStyle/>
        <a:p>
          <a:endParaRPr lang="en-US"/>
        </a:p>
      </dgm:t>
    </dgm:pt>
    <dgm:pt modelId="{6AF24642-B7D1-704E-B460-270B7FD3D09D}" type="sibTrans" cxnId="{2C56A986-657E-9F48-B2E3-4804F9844815}">
      <dgm:prSet/>
      <dgm:spPr/>
      <dgm:t>
        <a:bodyPr/>
        <a:lstStyle/>
        <a:p>
          <a:endParaRPr lang="en-US"/>
        </a:p>
      </dgm:t>
    </dgm:pt>
    <dgm:pt modelId="{AD6ED04A-891F-AF4E-8937-6061FB7A3F54}">
      <dgm:prSet custT="1"/>
      <dgm:spPr>
        <a:solidFill>
          <a:schemeClr val="accent1">
            <a:alpha val="25000"/>
          </a:schemeClr>
        </a:solidFill>
      </dgm:spPr>
      <dgm:t>
        <a:bodyPr/>
        <a:lstStyle/>
        <a:p>
          <a:pPr rtl="0"/>
          <a:r>
            <a:rPr lang="en-US" sz="1600" b="1" i="0">
              <a:solidFill>
                <a:schemeClr val="tx1"/>
              </a:solidFill>
            </a:rPr>
            <a:t>if a message has previously been sent the message is received and execution continues</a:t>
          </a:r>
        </a:p>
      </dgm:t>
    </dgm:pt>
    <dgm:pt modelId="{D91650F5-5F17-4947-B746-139C446E7B93}" type="parTrans" cxnId="{B8E14DBC-689D-DD4D-8A23-4A3BF577E67E}">
      <dgm:prSet/>
      <dgm:spPr>
        <a:solidFill>
          <a:schemeClr val="accent3">
            <a:lumMod val="50000"/>
          </a:schemeClr>
        </a:solidFill>
      </dgm:spPr>
      <dgm:t>
        <a:bodyPr/>
        <a:lstStyle/>
        <a:p>
          <a:endParaRPr lang="en-US"/>
        </a:p>
      </dgm:t>
    </dgm:pt>
    <dgm:pt modelId="{4A139160-FB39-8947-BCEB-821B966901C3}" type="sibTrans" cxnId="{B8E14DBC-689D-DD4D-8A23-4A3BF577E67E}">
      <dgm:prSet/>
      <dgm:spPr>
        <a:solidFill>
          <a:schemeClr val="accent3">
            <a:lumMod val="50000"/>
          </a:schemeClr>
        </a:solidFill>
      </dgm:spPr>
      <dgm:t>
        <a:bodyPr/>
        <a:lstStyle/>
        <a:p>
          <a:endParaRPr lang="en-US"/>
        </a:p>
      </dgm:t>
    </dgm:pt>
    <dgm:pt modelId="{3C816CD3-56A3-7A4B-BCEB-CD66601F67AC}">
      <dgm:prSet custT="1"/>
      <dgm:spPr>
        <a:solidFill>
          <a:schemeClr val="accent1">
            <a:alpha val="25000"/>
          </a:schemeClr>
        </a:solidFill>
      </dgm:spPr>
      <dgm:t>
        <a:bodyPr/>
        <a:lstStyle/>
        <a:p>
          <a:pPr rtl="0"/>
          <a:r>
            <a:rPr lang="en-US" sz="1600" b="1" i="0">
              <a:solidFill>
                <a:schemeClr val="tx1"/>
              </a:solidFill>
            </a:rPr>
            <a:t>if there is no waiting message the process is blocked until a message arrives or the process continues to execute, abandoning the attempt to receive</a:t>
          </a:r>
        </a:p>
      </dgm:t>
    </dgm:pt>
    <dgm:pt modelId="{CFC117F8-B61C-AB42-9A8C-92D213E7A327}" type="parTrans" cxnId="{D416D413-81EB-FF47-8DEF-43AEEF53A208}">
      <dgm:prSet/>
      <dgm:spPr/>
      <dgm:t>
        <a:bodyPr/>
        <a:lstStyle/>
        <a:p>
          <a:endParaRPr lang="en-US"/>
        </a:p>
      </dgm:t>
    </dgm:pt>
    <dgm:pt modelId="{247550A5-0F5A-E64C-A14B-5586AAD92809}" type="sibTrans" cxnId="{D416D413-81EB-FF47-8DEF-43AEEF53A208}">
      <dgm:prSet/>
      <dgm:spPr/>
      <dgm:t>
        <a:bodyPr/>
        <a:lstStyle/>
        <a:p>
          <a:endParaRPr lang="en-US"/>
        </a:p>
      </dgm:t>
    </dgm:pt>
    <dgm:pt modelId="{274E3787-5FB6-4A45-98BD-3563E0A7FEC3}" type="pres">
      <dgm:prSet presAssocID="{B95E1FC1-AE98-9144-90B5-05E66E6E95A0}" presName="outerComposite" presStyleCnt="0">
        <dgm:presLayoutVars>
          <dgm:chMax val="2"/>
          <dgm:animLvl val="lvl"/>
          <dgm:resizeHandles val="exact"/>
        </dgm:presLayoutVars>
      </dgm:prSet>
      <dgm:spPr/>
    </dgm:pt>
    <dgm:pt modelId="{291E944F-80DD-E24F-B74D-7EA7AA00490C}" type="pres">
      <dgm:prSet presAssocID="{B95E1FC1-AE98-9144-90B5-05E66E6E95A0}" presName="dummyMaxCanvas" presStyleCnt="0"/>
      <dgm:spPr/>
    </dgm:pt>
    <dgm:pt modelId="{E0E7CFCA-4DF9-3B4B-BB67-A17822A163EE}" type="pres">
      <dgm:prSet presAssocID="{B95E1FC1-AE98-9144-90B5-05E66E6E95A0}" presName="parentComposite" presStyleCnt="0"/>
      <dgm:spPr/>
    </dgm:pt>
    <dgm:pt modelId="{D8CE5C9F-7A29-B049-BF80-D80F2A8B9162}" type="pres">
      <dgm:prSet presAssocID="{B95E1FC1-AE98-9144-90B5-05E66E6E95A0}" presName="parent1" presStyleLbl="alignAccFollowNode1" presStyleIdx="0" presStyleCnt="4" custAng="21364723" custScaleX="164913" custScaleY="146153" custLinFactNeighborX="-53292" custLinFactNeighborY="90130">
        <dgm:presLayoutVars>
          <dgm:chMax val="4"/>
        </dgm:presLayoutVars>
      </dgm:prSet>
      <dgm:spPr/>
    </dgm:pt>
    <dgm:pt modelId="{B0876E2E-024F-E840-B429-8A6DDBD3C0B7}" type="pres">
      <dgm:prSet presAssocID="{B95E1FC1-AE98-9144-90B5-05E66E6E95A0}" presName="parent2" presStyleLbl="alignAccFollowNode1" presStyleIdx="1" presStyleCnt="4" custAng="469402" custScaleX="194480" custScaleY="107522" custLinFactNeighborX="61348" custLinFactNeighborY="33541">
        <dgm:presLayoutVars>
          <dgm:chMax val="4"/>
        </dgm:presLayoutVars>
      </dgm:prSet>
      <dgm:spPr/>
    </dgm:pt>
    <dgm:pt modelId="{9EF45476-3661-5746-803B-11C9518452CB}" type="pres">
      <dgm:prSet presAssocID="{B95E1FC1-AE98-9144-90B5-05E66E6E95A0}" presName="childrenComposite" presStyleCnt="0"/>
      <dgm:spPr/>
    </dgm:pt>
    <dgm:pt modelId="{111AB746-2FF6-564B-8753-AC7B0712DC09}" type="pres">
      <dgm:prSet presAssocID="{B95E1FC1-AE98-9144-90B5-05E66E6E95A0}" presName="dummyMaxCanvas_ChildArea" presStyleCnt="0"/>
      <dgm:spPr/>
    </dgm:pt>
    <dgm:pt modelId="{4F3C4FFF-DBC4-E343-860C-7EE99D254749}" type="pres">
      <dgm:prSet presAssocID="{B95E1FC1-AE98-9144-90B5-05E66E6E95A0}" presName="fulcrum" presStyleLbl="alignAccFollowNode1" presStyleIdx="2" presStyleCnt="4" custLinFactNeighborX="-3607" custLinFactNeighborY="15629"/>
      <dgm:spPr>
        <a:solidFill>
          <a:schemeClr val="accent3">
            <a:lumMod val="50000"/>
          </a:schemeClr>
        </a:solidFill>
      </dgm:spPr>
    </dgm:pt>
    <dgm:pt modelId="{DE958576-B4BC-E74E-86DC-B7A96B976014}" type="pres">
      <dgm:prSet presAssocID="{B95E1FC1-AE98-9144-90B5-05E66E6E95A0}" presName="balance_12" presStyleLbl="alignAccFollowNode1" presStyleIdx="3" presStyleCnt="4" custLinFactNeighborX="-38" custLinFactNeighborY="27609">
        <dgm:presLayoutVars>
          <dgm:bulletEnabled val="1"/>
        </dgm:presLayoutVars>
      </dgm:prSet>
      <dgm:spPr>
        <a:solidFill>
          <a:schemeClr val="accent3">
            <a:lumMod val="50000"/>
          </a:schemeClr>
        </a:solidFill>
      </dgm:spPr>
    </dgm:pt>
    <dgm:pt modelId="{E023CDB2-16FA-3B49-BF46-F81510603726}" type="pres">
      <dgm:prSet presAssocID="{B95E1FC1-AE98-9144-90B5-05E66E6E95A0}" presName="right_12_1" presStyleLbl="node1" presStyleIdx="0" presStyleCnt="3" custAng="270070" custScaleX="164424" custLinFactNeighborX="16444" custLinFactNeighborY="13736">
        <dgm:presLayoutVars>
          <dgm:bulletEnabled val="1"/>
        </dgm:presLayoutVars>
      </dgm:prSet>
      <dgm:spPr/>
    </dgm:pt>
    <dgm:pt modelId="{5EB8A7DA-62E2-E440-9AA1-AFABD63FDF67}" type="pres">
      <dgm:prSet presAssocID="{B95E1FC1-AE98-9144-90B5-05E66E6E95A0}" presName="right_12_2" presStyleLbl="node1" presStyleIdx="1" presStyleCnt="3" custAng="297530" custScaleX="213047" custScaleY="117257" custLinFactNeighborX="41498" custLinFactNeighborY="14882">
        <dgm:presLayoutVars>
          <dgm:bulletEnabled val="1"/>
        </dgm:presLayoutVars>
      </dgm:prSet>
      <dgm:spPr/>
    </dgm:pt>
    <dgm:pt modelId="{9C6B398F-15AB-5548-AB75-EDD00D3829AC}" type="pres">
      <dgm:prSet presAssocID="{B95E1FC1-AE98-9144-90B5-05E66E6E95A0}" presName="left_12_1" presStyleLbl="node1" presStyleIdx="2" presStyleCnt="3" custAng="21091824" custScaleX="136493" custLinFactNeighborX="-18271" custLinFactNeighborY="-5247">
        <dgm:presLayoutVars>
          <dgm:bulletEnabled val="1"/>
        </dgm:presLayoutVars>
      </dgm:prSet>
      <dgm:spPr/>
    </dgm:pt>
  </dgm:ptLst>
  <dgm:cxnLst>
    <dgm:cxn modelId="{42F55209-A5F8-ED4E-AB37-35AB74B1A046}" type="presOf" srcId="{3C816CD3-56A3-7A4B-BCEB-CD66601F67AC}" destId="{5EB8A7DA-62E2-E440-9AA1-AFABD63FDF67}" srcOrd="0" destOrd="0" presId="urn:microsoft.com/office/officeart/2005/8/layout/balance1"/>
    <dgm:cxn modelId="{D416D413-81EB-FF47-8DEF-43AEEF53A208}" srcId="{E2DC3244-DAD2-9D4C-A018-8A8B976DD049}" destId="{3C816CD3-56A3-7A4B-BCEB-CD66601F67AC}" srcOrd="1" destOrd="0" parTransId="{CFC117F8-B61C-AB42-9A8C-92D213E7A327}" sibTransId="{247550A5-0F5A-E64C-A14B-5586AAD92809}"/>
    <dgm:cxn modelId="{94D1AC2F-EF08-314B-8B1E-0EF4093C2889}" type="presOf" srcId="{B95E1FC1-AE98-9144-90B5-05E66E6E95A0}" destId="{274E3787-5FB6-4A45-98BD-3563E0A7FEC3}" srcOrd="0" destOrd="0" presId="urn:microsoft.com/office/officeart/2005/8/layout/balance1"/>
    <dgm:cxn modelId="{343F0B56-80E2-5045-BF55-871291F7FB92}" type="presOf" srcId="{E2DC3244-DAD2-9D4C-A018-8A8B976DD049}" destId="{B0876E2E-024F-E840-B429-8A6DDBD3C0B7}" srcOrd="0" destOrd="0" presId="urn:microsoft.com/office/officeart/2005/8/layout/balance1"/>
    <dgm:cxn modelId="{2C56A986-657E-9F48-B2E3-4804F9844815}" srcId="{B95E1FC1-AE98-9144-90B5-05E66E6E95A0}" destId="{E2DC3244-DAD2-9D4C-A018-8A8B976DD049}" srcOrd="1" destOrd="0" parTransId="{1973821B-403A-0146-BD8D-DA56A4AEC2C9}" sibTransId="{6AF24642-B7D1-704E-B460-270B7FD3D09D}"/>
    <dgm:cxn modelId="{4484B7AC-E8AB-494B-8FA7-CB5AF9EA6976}" srcId="{840D4CA7-F43C-CF41-AE16-12E5267C417C}" destId="{9F68511C-A65C-A148-98E2-790D535DB7F2}" srcOrd="0" destOrd="0" parTransId="{9B5832A9-E3E7-1740-8851-39E50990F488}" sibTransId="{999D2C2E-9B38-7945-B8A0-97F14BA20022}"/>
    <dgm:cxn modelId="{B8E14DBC-689D-DD4D-8A23-4A3BF577E67E}" srcId="{E2DC3244-DAD2-9D4C-A018-8A8B976DD049}" destId="{AD6ED04A-891F-AF4E-8937-6061FB7A3F54}" srcOrd="0" destOrd="0" parTransId="{D91650F5-5F17-4947-B746-139C446E7B93}" sibTransId="{4A139160-FB39-8947-BCEB-821B966901C3}"/>
    <dgm:cxn modelId="{CE1E2BE2-1127-834D-8C5E-4674C54D2F3C}" type="presOf" srcId="{840D4CA7-F43C-CF41-AE16-12E5267C417C}" destId="{D8CE5C9F-7A29-B049-BF80-D80F2A8B9162}" srcOrd="0" destOrd="0" presId="urn:microsoft.com/office/officeart/2005/8/layout/balance1"/>
    <dgm:cxn modelId="{0E661DEA-D1AD-4E4B-9264-BE5FA7FA9180}" srcId="{B95E1FC1-AE98-9144-90B5-05E66E6E95A0}" destId="{840D4CA7-F43C-CF41-AE16-12E5267C417C}" srcOrd="0" destOrd="0" parTransId="{B6455B8E-0B5E-FD45-9EDE-6590CE5032E6}" sibTransId="{FF027CAC-32AE-1C45-8241-D177EA39F3AA}"/>
    <dgm:cxn modelId="{F890A8EE-1684-1449-A7B9-B216AD8D92FD}" type="presOf" srcId="{AD6ED04A-891F-AF4E-8937-6061FB7A3F54}" destId="{E023CDB2-16FA-3B49-BF46-F81510603726}" srcOrd="0" destOrd="0" presId="urn:microsoft.com/office/officeart/2005/8/layout/balance1"/>
    <dgm:cxn modelId="{8AB16AF2-BCD7-BE41-BBAF-9373B17A19A0}" type="presOf" srcId="{9F68511C-A65C-A148-98E2-790D535DB7F2}" destId="{9C6B398F-15AB-5548-AB75-EDD00D3829AC}" srcOrd="0" destOrd="0" presId="urn:microsoft.com/office/officeart/2005/8/layout/balance1"/>
    <dgm:cxn modelId="{E5F85CF6-03BF-BF4D-81AD-0AAB7DB91D44}" type="presParOf" srcId="{274E3787-5FB6-4A45-98BD-3563E0A7FEC3}" destId="{291E944F-80DD-E24F-B74D-7EA7AA00490C}" srcOrd="0" destOrd="0" presId="urn:microsoft.com/office/officeart/2005/8/layout/balance1"/>
    <dgm:cxn modelId="{9B76E520-BE0B-BE4E-A0E6-C84C7FA44029}" type="presParOf" srcId="{274E3787-5FB6-4A45-98BD-3563E0A7FEC3}" destId="{E0E7CFCA-4DF9-3B4B-BB67-A17822A163EE}" srcOrd="1" destOrd="0" presId="urn:microsoft.com/office/officeart/2005/8/layout/balance1"/>
    <dgm:cxn modelId="{B5A95E04-9348-934F-B41D-DE60513A47F7}" type="presParOf" srcId="{E0E7CFCA-4DF9-3B4B-BB67-A17822A163EE}" destId="{D8CE5C9F-7A29-B049-BF80-D80F2A8B9162}" srcOrd="0" destOrd="0" presId="urn:microsoft.com/office/officeart/2005/8/layout/balance1"/>
    <dgm:cxn modelId="{713EAC1B-C229-B246-896C-CF3DA1845A15}" type="presParOf" srcId="{E0E7CFCA-4DF9-3B4B-BB67-A17822A163EE}" destId="{B0876E2E-024F-E840-B429-8A6DDBD3C0B7}" srcOrd="1" destOrd="0" presId="urn:microsoft.com/office/officeart/2005/8/layout/balance1"/>
    <dgm:cxn modelId="{26AF03C1-B9D6-CA4D-A655-86C7FF057141}" type="presParOf" srcId="{274E3787-5FB6-4A45-98BD-3563E0A7FEC3}" destId="{9EF45476-3661-5746-803B-11C9518452CB}" srcOrd="2" destOrd="0" presId="urn:microsoft.com/office/officeart/2005/8/layout/balance1"/>
    <dgm:cxn modelId="{ABD8EDE9-007E-D944-801E-EE62C1E33724}" type="presParOf" srcId="{9EF45476-3661-5746-803B-11C9518452CB}" destId="{111AB746-2FF6-564B-8753-AC7B0712DC09}" srcOrd="0" destOrd="0" presId="urn:microsoft.com/office/officeart/2005/8/layout/balance1"/>
    <dgm:cxn modelId="{E748EA4F-2159-8149-9B69-5DEB4D1028B7}" type="presParOf" srcId="{9EF45476-3661-5746-803B-11C9518452CB}" destId="{4F3C4FFF-DBC4-E343-860C-7EE99D254749}" srcOrd="1" destOrd="0" presId="urn:microsoft.com/office/officeart/2005/8/layout/balance1"/>
    <dgm:cxn modelId="{96B2FC19-E571-0E4C-A58B-B21FC5AA1CD4}" type="presParOf" srcId="{9EF45476-3661-5746-803B-11C9518452CB}" destId="{DE958576-B4BC-E74E-86DC-B7A96B976014}" srcOrd="2" destOrd="0" presId="urn:microsoft.com/office/officeart/2005/8/layout/balance1"/>
    <dgm:cxn modelId="{9C4E3709-D890-A746-9E35-BBD07B1646FF}" type="presParOf" srcId="{9EF45476-3661-5746-803B-11C9518452CB}" destId="{E023CDB2-16FA-3B49-BF46-F81510603726}" srcOrd="3" destOrd="0" presId="urn:microsoft.com/office/officeart/2005/8/layout/balance1"/>
    <dgm:cxn modelId="{9222FBF4-8717-4F43-986D-2EC710CCF124}" type="presParOf" srcId="{9EF45476-3661-5746-803B-11C9518452CB}" destId="{5EB8A7DA-62E2-E440-9AA1-AFABD63FDF67}" srcOrd="4" destOrd="0" presId="urn:microsoft.com/office/officeart/2005/8/layout/balance1"/>
    <dgm:cxn modelId="{CBDCFCF2-D284-F949-800A-8F0C0E1D47CB}" type="presParOf" srcId="{9EF45476-3661-5746-803B-11C9518452CB}" destId="{9C6B398F-15AB-5548-AB75-EDD00D3829AC}"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27E8CD-E193-374C-8F5E-D9516BA56DC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1984B6D-CD19-FE43-BEAE-0E799DF27D43}">
      <dgm:prSet custT="1"/>
      <dgm:spPr/>
      <dgm:t>
        <a:bodyPr/>
        <a:lstStyle/>
        <a:p>
          <a:pPr rtl="0"/>
          <a:r>
            <a:rPr lang="en-US" sz="2400" err="1"/>
            <a:t>Nonblocking</a:t>
          </a:r>
          <a:r>
            <a:rPr lang="en-US" sz="2400"/>
            <a:t> send, blocking receive</a:t>
          </a:r>
        </a:p>
      </dgm:t>
    </dgm:pt>
    <dgm:pt modelId="{01F2897C-CBB4-0A4F-833B-A983967B05E6}" type="parTrans" cxnId="{C887F737-6585-BA4C-A16F-AADF02A11677}">
      <dgm:prSet/>
      <dgm:spPr/>
      <dgm:t>
        <a:bodyPr/>
        <a:lstStyle/>
        <a:p>
          <a:endParaRPr lang="en-US"/>
        </a:p>
      </dgm:t>
    </dgm:pt>
    <dgm:pt modelId="{11260BA1-DC41-0544-8790-6F4A228C318D}" type="sibTrans" cxnId="{C887F737-6585-BA4C-A16F-AADF02A11677}">
      <dgm:prSet/>
      <dgm:spPr/>
      <dgm:t>
        <a:bodyPr/>
        <a:lstStyle/>
        <a:p>
          <a:endParaRPr lang="en-US"/>
        </a:p>
      </dgm:t>
    </dgm:pt>
    <dgm:pt modelId="{5EB1E116-9108-5041-82FF-E86E8C94C1A9}">
      <dgm:prSet/>
      <dgm:spPr/>
      <dgm:t>
        <a:bodyPr/>
        <a:lstStyle/>
        <a:p>
          <a:pPr rtl="0"/>
          <a:r>
            <a:rPr lang="en-US"/>
            <a:t>sender continues on but receiver is blocked until the requested message arrives</a:t>
          </a:r>
        </a:p>
      </dgm:t>
    </dgm:pt>
    <dgm:pt modelId="{0214350C-1246-1843-BEEB-628379095719}" type="parTrans" cxnId="{7E31C0FE-C1AF-7B40-8076-CBAC47674A04}">
      <dgm:prSet/>
      <dgm:spPr/>
      <dgm:t>
        <a:bodyPr/>
        <a:lstStyle/>
        <a:p>
          <a:endParaRPr lang="en-US"/>
        </a:p>
      </dgm:t>
    </dgm:pt>
    <dgm:pt modelId="{C95C1D8A-6AFB-5146-9731-ED577DB6E8B0}" type="sibTrans" cxnId="{7E31C0FE-C1AF-7B40-8076-CBAC47674A04}">
      <dgm:prSet/>
      <dgm:spPr/>
      <dgm:t>
        <a:bodyPr/>
        <a:lstStyle/>
        <a:p>
          <a:endParaRPr lang="en-US"/>
        </a:p>
      </dgm:t>
    </dgm:pt>
    <dgm:pt modelId="{CC21AB64-0AED-7542-9159-B6303CB71F5A}">
      <dgm:prSet/>
      <dgm:spPr/>
      <dgm:t>
        <a:bodyPr/>
        <a:lstStyle/>
        <a:p>
          <a:pPr rtl="0"/>
          <a:r>
            <a:rPr lang="en-US"/>
            <a:t>most useful combination</a:t>
          </a:r>
        </a:p>
      </dgm:t>
    </dgm:pt>
    <dgm:pt modelId="{C83520E4-371F-7440-8576-2D5C4343367E}" type="parTrans" cxnId="{AE7ED72E-6288-D541-9093-86DA407052E6}">
      <dgm:prSet/>
      <dgm:spPr/>
      <dgm:t>
        <a:bodyPr/>
        <a:lstStyle/>
        <a:p>
          <a:endParaRPr lang="en-US"/>
        </a:p>
      </dgm:t>
    </dgm:pt>
    <dgm:pt modelId="{F0D8E3EA-CD48-B446-BEBF-D9C6AA1B5CA1}" type="sibTrans" cxnId="{AE7ED72E-6288-D541-9093-86DA407052E6}">
      <dgm:prSet/>
      <dgm:spPr/>
      <dgm:t>
        <a:bodyPr/>
        <a:lstStyle/>
        <a:p>
          <a:endParaRPr lang="en-US"/>
        </a:p>
      </dgm:t>
    </dgm:pt>
    <dgm:pt modelId="{6C451841-31AC-2C4A-BD5F-97D63B243324}">
      <dgm:prSet/>
      <dgm:spPr/>
      <dgm:t>
        <a:bodyPr/>
        <a:lstStyle/>
        <a:p>
          <a:pPr rtl="0"/>
          <a:r>
            <a:rPr lang="en-US"/>
            <a:t>sends one or more messages to a variety of destinations as quickly as possible</a:t>
          </a:r>
        </a:p>
      </dgm:t>
    </dgm:pt>
    <dgm:pt modelId="{04922CDE-305C-7E4E-A5F8-548B07ADA949}" type="parTrans" cxnId="{2EE21B70-10CD-924A-821E-F852ED7D58C1}">
      <dgm:prSet/>
      <dgm:spPr/>
      <dgm:t>
        <a:bodyPr/>
        <a:lstStyle/>
        <a:p>
          <a:endParaRPr lang="en-US"/>
        </a:p>
      </dgm:t>
    </dgm:pt>
    <dgm:pt modelId="{8984EA4E-5D9D-8A4C-890E-1C200D579779}" type="sibTrans" cxnId="{2EE21B70-10CD-924A-821E-F852ED7D58C1}">
      <dgm:prSet/>
      <dgm:spPr/>
      <dgm:t>
        <a:bodyPr/>
        <a:lstStyle/>
        <a:p>
          <a:endParaRPr lang="en-US"/>
        </a:p>
      </dgm:t>
    </dgm:pt>
    <dgm:pt modelId="{757FD84E-C215-B749-91A4-D802DE6196F5}">
      <dgm:prSet/>
      <dgm:spPr/>
      <dgm:t>
        <a:bodyPr/>
        <a:lstStyle/>
        <a:p>
          <a:pPr rtl="0"/>
          <a:r>
            <a:rPr lang="en-US"/>
            <a:t>example -- a service process that exists to provide a service or resource to other processes</a:t>
          </a:r>
        </a:p>
      </dgm:t>
    </dgm:pt>
    <dgm:pt modelId="{DAFD52F6-9922-7349-BF68-4ACCE8F95FD5}" type="parTrans" cxnId="{35F4216B-C764-1F42-8536-CA788CCCDBE6}">
      <dgm:prSet/>
      <dgm:spPr/>
      <dgm:t>
        <a:bodyPr/>
        <a:lstStyle/>
        <a:p>
          <a:endParaRPr lang="en-US"/>
        </a:p>
      </dgm:t>
    </dgm:pt>
    <dgm:pt modelId="{B985A4D1-1CB8-9344-9FCB-F50F659DBA79}" type="sibTrans" cxnId="{35F4216B-C764-1F42-8536-CA788CCCDBE6}">
      <dgm:prSet/>
      <dgm:spPr/>
      <dgm:t>
        <a:bodyPr/>
        <a:lstStyle/>
        <a:p>
          <a:endParaRPr lang="en-US"/>
        </a:p>
      </dgm:t>
    </dgm:pt>
    <dgm:pt modelId="{73A9E9B1-89D6-694A-BAFC-F1639E9E0FA3}">
      <dgm:prSet custT="1"/>
      <dgm:spPr/>
      <dgm:t>
        <a:bodyPr/>
        <a:lstStyle/>
        <a:p>
          <a:pPr rtl="0"/>
          <a:r>
            <a:rPr lang="en-US" sz="2400" err="1"/>
            <a:t>Nonblocking</a:t>
          </a:r>
          <a:r>
            <a:rPr lang="en-US" sz="2400"/>
            <a:t> send, </a:t>
          </a:r>
          <a:r>
            <a:rPr lang="en-US" sz="2400" err="1"/>
            <a:t>nonblocking</a:t>
          </a:r>
          <a:r>
            <a:rPr lang="en-US" sz="2400"/>
            <a:t> receive</a:t>
          </a:r>
        </a:p>
      </dgm:t>
    </dgm:pt>
    <dgm:pt modelId="{3916E0CF-CE1E-1D4B-8A41-D0D814E89B0F}" type="parTrans" cxnId="{BCA614CC-B4D5-3442-90B6-4527EEE6FEF9}">
      <dgm:prSet/>
      <dgm:spPr/>
      <dgm:t>
        <a:bodyPr/>
        <a:lstStyle/>
        <a:p>
          <a:endParaRPr lang="en-US"/>
        </a:p>
      </dgm:t>
    </dgm:pt>
    <dgm:pt modelId="{8FEA3A20-CBF8-BD46-B357-8B81C8062570}" type="sibTrans" cxnId="{BCA614CC-B4D5-3442-90B6-4527EEE6FEF9}">
      <dgm:prSet/>
      <dgm:spPr/>
      <dgm:t>
        <a:bodyPr/>
        <a:lstStyle/>
        <a:p>
          <a:endParaRPr lang="en-US"/>
        </a:p>
      </dgm:t>
    </dgm:pt>
    <dgm:pt modelId="{C5316F31-176B-F34B-BA40-55DF4E368FCA}">
      <dgm:prSet/>
      <dgm:spPr/>
      <dgm:t>
        <a:bodyPr/>
        <a:lstStyle/>
        <a:p>
          <a:pPr rtl="0"/>
          <a:r>
            <a:rPr lang="en-US"/>
            <a:t>neither party is required to wait</a:t>
          </a:r>
        </a:p>
      </dgm:t>
    </dgm:pt>
    <dgm:pt modelId="{A15D9228-445C-9C49-9BE5-094ACB67A39B}" type="parTrans" cxnId="{AE18236F-5EF4-5549-99D8-BDAE7A18B153}">
      <dgm:prSet/>
      <dgm:spPr/>
      <dgm:t>
        <a:bodyPr/>
        <a:lstStyle/>
        <a:p>
          <a:endParaRPr lang="en-US"/>
        </a:p>
      </dgm:t>
    </dgm:pt>
    <dgm:pt modelId="{DACAD61B-E76C-2246-BD10-F980FDDCC609}" type="sibTrans" cxnId="{AE18236F-5EF4-5549-99D8-BDAE7A18B153}">
      <dgm:prSet/>
      <dgm:spPr/>
      <dgm:t>
        <a:bodyPr/>
        <a:lstStyle/>
        <a:p>
          <a:endParaRPr lang="en-US"/>
        </a:p>
      </dgm:t>
    </dgm:pt>
    <dgm:pt modelId="{FB2FE7A4-BF26-5246-957B-D4DDACD54EE4}" type="pres">
      <dgm:prSet presAssocID="{CD27E8CD-E193-374C-8F5E-D9516BA56DC7}" presName="linear" presStyleCnt="0">
        <dgm:presLayoutVars>
          <dgm:dir/>
          <dgm:animLvl val="lvl"/>
          <dgm:resizeHandles val="exact"/>
        </dgm:presLayoutVars>
      </dgm:prSet>
      <dgm:spPr/>
    </dgm:pt>
    <dgm:pt modelId="{75AEEAF0-6636-7A4B-AC28-2D6920786958}" type="pres">
      <dgm:prSet presAssocID="{91984B6D-CD19-FE43-BEAE-0E799DF27D43}" presName="parentLin" presStyleCnt="0"/>
      <dgm:spPr/>
    </dgm:pt>
    <dgm:pt modelId="{02F1EC8A-0E98-6F4F-81E4-128269BE9247}" type="pres">
      <dgm:prSet presAssocID="{91984B6D-CD19-FE43-BEAE-0E799DF27D43}" presName="parentLeftMargin" presStyleLbl="node1" presStyleIdx="0" presStyleCnt="2"/>
      <dgm:spPr/>
    </dgm:pt>
    <dgm:pt modelId="{7C0D2C5B-322D-9045-B418-FF8D3F881A30}" type="pres">
      <dgm:prSet presAssocID="{91984B6D-CD19-FE43-BEAE-0E799DF27D43}" presName="parentText" presStyleLbl="node1" presStyleIdx="0" presStyleCnt="2">
        <dgm:presLayoutVars>
          <dgm:chMax val="0"/>
          <dgm:bulletEnabled val="1"/>
        </dgm:presLayoutVars>
      </dgm:prSet>
      <dgm:spPr/>
    </dgm:pt>
    <dgm:pt modelId="{9BA17364-C4BE-1F4C-A926-52FA284D13AC}" type="pres">
      <dgm:prSet presAssocID="{91984B6D-CD19-FE43-BEAE-0E799DF27D43}" presName="negativeSpace" presStyleCnt="0"/>
      <dgm:spPr/>
    </dgm:pt>
    <dgm:pt modelId="{94FC4253-C5DD-2F40-AF14-A6F8E87BF8EB}" type="pres">
      <dgm:prSet presAssocID="{91984B6D-CD19-FE43-BEAE-0E799DF27D43}" presName="childText" presStyleLbl="conFgAcc1" presStyleIdx="0" presStyleCnt="2">
        <dgm:presLayoutVars>
          <dgm:bulletEnabled val="1"/>
        </dgm:presLayoutVars>
      </dgm:prSet>
      <dgm:spPr/>
    </dgm:pt>
    <dgm:pt modelId="{2B71BA69-D6B9-2041-8D90-C51CD6545C6D}" type="pres">
      <dgm:prSet presAssocID="{11260BA1-DC41-0544-8790-6F4A228C318D}" presName="spaceBetweenRectangles" presStyleCnt="0"/>
      <dgm:spPr/>
    </dgm:pt>
    <dgm:pt modelId="{09D3498D-A602-5348-A1FB-49B93FEFB771}" type="pres">
      <dgm:prSet presAssocID="{73A9E9B1-89D6-694A-BAFC-F1639E9E0FA3}" presName="parentLin" presStyleCnt="0"/>
      <dgm:spPr/>
    </dgm:pt>
    <dgm:pt modelId="{DC97F160-ACC9-694B-AD54-3141CE9124B0}" type="pres">
      <dgm:prSet presAssocID="{73A9E9B1-89D6-694A-BAFC-F1639E9E0FA3}" presName="parentLeftMargin" presStyleLbl="node1" presStyleIdx="0" presStyleCnt="2"/>
      <dgm:spPr/>
    </dgm:pt>
    <dgm:pt modelId="{FB5D3142-9F1C-A94D-A8A6-48AF5D364BD5}" type="pres">
      <dgm:prSet presAssocID="{73A9E9B1-89D6-694A-BAFC-F1639E9E0FA3}" presName="parentText" presStyleLbl="node1" presStyleIdx="1" presStyleCnt="2" custScaleX="109434">
        <dgm:presLayoutVars>
          <dgm:chMax val="0"/>
          <dgm:bulletEnabled val="1"/>
        </dgm:presLayoutVars>
      </dgm:prSet>
      <dgm:spPr/>
    </dgm:pt>
    <dgm:pt modelId="{CE854633-C84A-1C4B-B243-A9F056606818}" type="pres">
      <dgm:prSet presAssocID="{73A9E9B1-89D6-694A-BAFC-F1639E9E0FA3}" presName="negativeSpace" presStyleCnt="0"/>
      <dgm:spPr/>
    </dgm:pt>
    <dgm:pt modelId="{A84F03E2-F9EA-C94D-AD93-13923F0055A8}" type="pres">
      <dgm:prSet presAssocID="{73A9E9B1-89D6-694A-BAFC-F1639E9E0FA3}" presName="childText" presStyleLbl="conFgAcc1" presStyleIdx="1" presStyleCnt="2">
        <dgm:presLayoutVars>
          <dgm:bulletEnabled val="1"/>
        </dgm:presLayoutVars>
      </dgm:prSet>
      <dgm:spPr/>
    </dgm:pt>
  </dgm:ptLst>
  <dgm:cxnLst>
    <dgm:cxn modelId="{BAE2BC00-B7FE-8C4A-951C-4F0BA8A10055}" type="presOf" srcId="{91984B6D-CD19-FE43-BEAE-0E799DF27D43}" destId="{7C0D2C5B-322D-9045-B418-FF8D3F881A30}" srcOrd="1" destOrd="0" presId="urn:microsoft.com/office/officeart/2005/8/layout/list1"/>
    <dgm:cxn modelId="{E80DDB00-220C-0448-8C27-CA628700BB61}" type="presOf" srcId="{6C451841-31AC-2C4A-BD5F-97D63B243324}" destId="{94FC4253-C5DD-2F40-AF14-A6F8E87BF8EB}" srcOrd="0" destOrd="2" presId="urn:microsoft.com/office/officeart/2005/8/layout/list1"/>
    <dgm:cxn modelId="{8BDC4123-5213-D94D-9C37-68C59BDC428C}" type="presOf" srcId="{757FD84E-C215-B749-91A4-D802DE6196F5}" destId="{94FC4253-C5DD-2F40-AF14-A6F8E87BF8EB}" srcOrd="0" destOrd="3" presId="urn:microsoft.com/office/officeart/2005/8/layout/list1"/>
    <dgm:cxn modelId="{AE7ED72E-6288-D541-9093-86DA407052E6}" srcId="{91984B6D-CD19-FE43-BEAE-0E799DF27D43}" destId="{CC21AB64-0AED-7542-9159-B6303CB71F5A}" srcOrd="1" destOrd="0" parTransId="{C83520E4-371F-7440-8576-2D5C4343367E}" sibTransId="{F0D8E3EA-CD48-B446-BEBF-D9C6AA1B5CA1}"/>
    <dgm:cxn modelId="{C887F737-6585-BA4C-A16F-AADF02A11677}" srcId="{CD27E8CD-E193-374C-8F5E-D9516BA56DC7}" destId="{91984B6D-CD19-FE43-BEAE-0E799DF27D43}" srcOrd="0" destOrd="0" parTransId="{01F2897C-CBB4-0A4F-833B-A983967B05E6}" sibTransId="{11260BA1-DC41-0544-8790-6F4A228C318D}"/>
    <dgm:cxn modelId="{8B368047-0E12-854C-B255-1B46436090D2}" type="presOf" srcId="{91984B6D-CD19-FE43-BEAE-0E799DF27D43}" destId="{02F1EC8A-0E98-6F4F-81E4-128269BE9247}" srcOrd="0" destOrd="0" presId="urn:microsoft.com/office/officeart/2005/8/layout/list1"/>
    <dgm:cxn modelId="{35F4216B-C764-1F42-8536-CA788CCCDBE6}" srcId="{91984B6D-CD19-FE43-BEAE-0E799DF27D43}" destId="{757FD84E-C215-B749-91A4-D802DE6196F5}" srcOrd="3" destOrd="0" parTransId="{DAFD52F6-9922-7349-BF68-4ACCE8F95FD5}" sibTransId="{B985A4D1-1CB8-9344-9FCB-F50F659DBA79}"/>
    <dgm:cxn modelId="{AE18236F-5EF4-5549-99D8-BDAE7A18B153}" srcId="{73A9E9B1-89D6-694A-BAFC-F1639E9E0FA3}" destId="{C5316F31-176B-F34B-BA40-55DF4E368FCA}" srcOrd="0" destOrd="0" parTransId="{A15D9228-445C-9C49-9BE5-094ACB67A39B}" sibTransId="{DACAD61B-E76C-2246-BD10-F980FDDCC609}"/>
    <dgm:cxn modelId="{2EE21B70-10CD-924A-821E-F852ED7D58C1}" srcId="{91984B6D-CD19-FE43-BEAE-0E799DF27D43}" destId="{6C451841-31AC-2C4A-BD5F-97D63B243324}" srcOrd="2" destOrd="0" parTransId="{04922CDE-305C-7E4E-A5F8-548B07ADA949}" sibTransId="{8984EA4E-5D9D-8A4C-890E-1C200D579779}"/>
    <dgm:cxn modelId="{26218F52-0AFF-F143-8705-FD7D93166359}" type="presOf" srcId="{73A9E9B1-89D6-694A-BAFC-F1639E9E0FA3}" destId="{DC97F160-ACC9-694B-AD54-3141CE9124B0}" srcOrd="0" destOrd="0" presId="urn:microsoft.com/office/officeart/2005/8/layout/list1"/>
    <dgm:cxn modelId="{658F7059-354A-BB4B-9FAF-30876C318022}" type="presOf" srcId="{73A9E9B1-89D6-694A-BAFC-F1639E9E0FA3}" destId="{FB5D3142-9F1C-A94D-A8A6-48AF5D364BD5}" srcOrd="1" destOrd="0" presId="urn:microsoft.com/office/officeart/2005/8/layout/list1"/>
    <dgm:cxn modelId="{A1F1E2A9-36E7-514C-AF3C-DEBC97E55527}" type="presOf" srcId="{CD27E8CD-E193-374C-8F5E-D9516BA56DC7}" destId="{FB2FE7A4-BF26-5246-957B-D4DDACD54EE4}" srcOrd="0" destOrd="0" presId="urn:microsoft.com/office/officeart/2005/8/layout/list1"/>
    <dgm:cxn modelId="{7DE052CB-909B-3A4B-8B54-F6E134628C6B}" type="presOf" srcId="{5EB1E116-9108-5041-82FF-E86E8C94C1A9}" destId="{94FC4253-C5DD-2F40-AF14-A6F8E87BF8EB}" srcOrd="0" destOrd="0" presId="urn:microsoft.com/office/officeart/2005/8/layout/list1"/>
    <dgm:cxn modelId="{BCA614CC-B4D5-3442-90B6-4527EEE6FEF9}" srcId="{CD27E8CD-E193-374C-8F5E-D9516BA56DC7}" destId="{73A9E9B1-89D6-694A-BAFC-F1639E9E0FA3}" srcOrd="1" destOrd="0" parTransId="{3916E0CF-CE1E-1D4B-8A41-D0D814E89B0F}" sibTransId="{8FEA3A20-CBF8-BD46-B357-8B81C8062570}"/>
    <dgm:cxn modelId="{0CE1A2E4-3C54-EF46-A77C-62FB3457A161}" type="presOf" srcId="{CC21AB64-0AED-7542-9159-B6303CB71F5A}" destId="{94FC4253-C5DD-2F40-AF14-A6F8E87BF8EB}" srcOrd="0" destOrd="1" presId="urn:microsoft.com/office/officeart/2005/8/layout/list1"/>
    <dgm:cxn modelId="{5652FEEE-C1E8-A442-9A2E-25C6ACD5251C}" type="presOf" srcId="{C5316F31-176B-F34B-BA40-55DF4E368FCA}" destId="{A84F03E2-F9EA-C94D-AD93-13923F0055A8}" srcOrd="0" destOrd="0" presId="urn:microsoft.com/office/officeart/2005/8/layout/list1"/>
    <dgm:cxn modelId="{7E31C0FE-C1AF-7B40-8076-CBAC47674A04}" srcId="{91984B6D-CD19-FE43-BEAE-0E799DF27D43}" destId="{5EB1E116-9108-5041-82FF-E86E8C94C1A9}" srcOrd="0" destOrd="0" parTransId="{0214350C-1246-1843-BEEB-628379095719}" sibTransId="{C95C1D8A-6AFB-5146-9731-ED577DB6E8B0}"/>
    <dgm:cxn modelId="{55073CB4-7F0B-0B43-BEDA-E6D0E04AD300}" type="presParOf" srcId="{FB2FE7A4-BF26-5246-957B-D4DDACD54EE4}" destId="{75AEEAF0-6636-7A4B-AC28-2D6920786958}" srcOrd="0" destOrd="0" presId="urn:microsoft.com/office/officeart/2005/8/layout/list1"/>
    <dgm:cxn modelId="{F9CAECBD-4C4E-2A45-8C16-18AF30D0C96E}" type="presParOf" srcId="{75AEEAF0-6636-7A4B-AC28-2D6920786958}" destId="{02F1EC8A-0E98-6F4F-81E4-128269BE9247}" srcOrd="0" destOrd="0" presId="urn:microsoft.com/office/officeart/2005/8/layout/list1"/>
    <dgm:cxn modelId="{AD0ACA4B-A999-6F49-A065-B857F54658A4}" type="presParOf" srcId="{75AEEAF0-6636-7A4B-AC28-2D6920786958}" destId="{7C0D2C5B-322D-9045-B418-FF8D3F881A30}" srcOrd="1" destOrd="0" presId="urn:microsoft.com/office/officeart/2005/8/layout/list1"/>
    <dgm:cxn modelId="{6B40BD1A-23F8-3041-AB14-844BE482BB16}" type="presParOf" srcId="{FB2FE7A4-BF26-5246-957B-D4DDACD54EE4}" destId="{9BA17364-C4BE-1F4C-A926-52FA284D13AC}" srcOrd="1" destOrd="0" presId="urn:microsoft.com/office/officeart/2005/8/layout/list1"/>
    <dgm:cxn modelId="{9C3DCB35-AFA8-0E49-BCB8-25ED50B10B94}" type="presParOf" srcId="{FB2FE7A4-BF26-5246-957B-D4DDACD54EE4}" destId="{94FC4253-C5DD-2F40-AF14-A6F8E87BF8EB}" srcOrd="2" destOrd="0" presId="urn:microsoft.com/office/officeart/2005/8/layout/list1"/>
    <dgm:cxn modelId="{A9FC753D-0E2C-8B44-94F9-B4290DC6B324}" type="presParOf" srcId="{FB2FE7A4-BF26-5246-957B-D4DDACD54EE4}" destId="{2B71BA69-D6B9-2041-8D90-C51CD6545C6D}" srcOrd="3" destOrd="0" presId="urn:microsoft.com/office/officeart/2005/8/layout/list1"/>
    <dgm:cxn modelId="{857DA4DE-FC7E-064D-8484-F4CD86E46933}" type="presParOf" srcId="{FB2FE7A4-BF26-5246-957B-D4DDACD54EE4}" destId="{09D3498D-A602-5348-A1FB-49B93FEFB771}" srcOrd="4" destOrd="0" presId="urn:microsoft.com/office/officeart/2005/8/layout/list1"/>
    <dgm:cxn modelId="{A042B265-EB9C-DE48-97B4-B7D02A717982}" type="presParOf" srcId="{09D3498D-A602-5348-A1FB-49B93FEFB771}" destId="{DC97F160-ACC9-694B-AD54-3141CE9124B0}" srcOrd="0" destOrd="0" presId="urn:microsoft.com/office/officeart/2005/8/layout/list1"/>
    <dgm:cxn modelId="{39C3F6FF-6ACB-FC4A-A21C-59693AE44929}" type="presParOf" srcId="{09D3498D-A602-5348-A1FB-49B93FEFB771}" destId="{FB5D3142-9F1C-A94D-A8A6-48AF5D364BD5}" srcOrd="1" destOrd="0" presId="urn:microsoft.com/office/officeart/2005/8/layout/list1"/>
    <dgm:cxn modelId="{6012F205-35AE-204E-B810-39621AA356A5}" type="presParOf" srcId="{FB2FE7A4-BF26-5246-957B-D4DDACD54EE4}" destId="{CE854633-C84A-1C4B-B243-A9F056606818}" srcOrd="5" destOrd="0" presId="urn:microsoft.com/office/officeart/2005/8/layout/list1"/>
    <dgm:cxn modelId="{0D4DF21D-1AB5-B949-87B9-C25E355F0954}" type="presParOf" srcId="{FB2FE7A4-BF26-5246-957B-D4DDACD54EE4}" destId="{A84F03E2-F9EA-C94D-AD93-13923F0055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C660F0-F51F-7942-83BE-3900525400E2}"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CBCAA15B-4DF8-2449-A3E4-2FFBBD4228E2}">
      <dgm:prSet phldrT="[Text]"/>
      <dgm:spPr>
        <a:solidFill>
          <a:schemeClr val="bg1"/>
        </a:solidFill>
        <a:ln>
          <a:solidFill>
            <a:schemeClr val="accent6"/>
          </a:solidFill>
        </a:ln>
      </dgm:spPr>
      <dgm:t>
        <a:bodyPr/>
        <a:lstStyle/>
        <a:p>
          <a:r>
            <a:rPr lang="en-US"/>
            <a:t>Direct addressing</a:t>
          </a:r>
        </a:p>
      </dgm:t>
    </dgm:pt>
    <dgm:pt modelId="{5331A782-92F5-174C-ADE8-603BCC699445}" type="parTrans" cxnId="{B80E53F1-AE34-974D-BD2B-25A07BD9FD8E}">
      <dgm:prSet/>
      <dgm:spPr/>
      <dgm:t>
        <a:bodyPr/>
        <a:lstStyle/>
        <a:p>
          <a:endParaRPr lang="en-US"/>
        </a:p>
      </dgm:t>
    </dgm:pt>
    <dgm:pt modelId="{9DC2889C-314C-814D-BB7F-9B9EC7CF63FA}" type="sibTrans" cxnId="{B80E53F1-AE34-974D-BD2B-25A07BD9FD8E}">
      <dgm:prSet/>
      <dgm:spPr/>
      <dgm:t>
        <a:bodyPr/>
        <a:lstStyle/>
        <a:p>
          <a:endParaRPr lang="en-US"/>
        </a:p>
      </dgm:t>
    </dgm:pt>
    <dgm:pt modelId="{053799BB-CB52-8641-A4B3-79E4E6C7D5AD}">
      <dgm:prSet/>
      <dgm:spPr>
        <a:solidFill>
          <a:schemeClr val="bg1"/>
        </a:solidFill>
        <a:ln>
          <a:solidFill>
            <a:schemeClr val="accent6"/>
          </a:solidFill>
        </a:ln>
      </dgm:spPr>
      <dgm:t>
        <a:bodyPr/>
        <a:lstStyle/>
        <a:p>
          <a:r>
            <a:rPr lang="en-US"/>
            <a:t>Indirect addressing</a:t>
          </a:r>
        </a:p>
      </dgm:t>
    </dgm:pt>
    <dgm:pt modelId="{2F99FA1C-FA58-C84C-B814-ACFD809147B1}" type="parTrans" cxnId="{A4EFC327-8E42-6845-929D-1DD7802F5420}">
      <dgm:prSet/>
      <dgm:spPr/>
      <dgm:t>
        <a:bodyPr/>
        <a:lstStyle/>
        <a:p>
          <a:endParaRPr lang="en-US"/>
        </a:p>
      </dgm:t>
    </dgm:pt>
    <dgm:pt modelId="{C4399A46-221E-904A-B245-8E7B935BA7C2}" type="sibTrans" cxnId="{A4EFC327-8E42-6845-929D-1DD7802F5420}">
      <dgm:prSet/>
      <dgm:spPr/>
      <dgm:t>
        <a:bodyPr/>
        <a:lstStyle/>
        <a:p>
          <a:endParaRPr lang="en-US"/>
        </a:p>
      </dgm:t>
    </dgm:pt>
    <dgm:pt modelId="{742CF6C9-6566-534C-847B-2B7217188A18}" type="pres">
      <dgm:prSet presAssocID="{9CC660F0-F51F-7942-83BE-3900525400E2}" presName="Name0" presStyleCnt="0">
        <dgm:presLayoutVars>
          <dgm:dir/>
          <dgm:resizeHandles val="exact"/>
        </dgm:presLayoutVars>
      </dgm:prSet>
      <dgm:spPr/>
    </dgm:pt>
    <dgm:pt modelId="{C3D4A2F0-606A-4F43-8731-17C84947A13A}" type="pres">
      <dgm:prSet presAssocID="{CBCAA15B-4DF8-2449-A3E4-2FFBBD4228E2}" presName="Name5" presStyleLbl="vennNode1" presStyleIdx="0" presStyleCnt="2">
        <dgm:presLayoutVars>
          <dgm:bulletEnabled val="1"/>
        </dgm:presLayoutVars>
      </dgm:prSet>
      <dgm:spPr/>
    </dgm:pt>
    <dgm:pt modelId="{99708E72-DC08-7642-A510-2F0059ED2867}" type="pres">
      <dgm:prSet presAssocID="{9DC2889C-314C-814D-BB7F-9B9EC7CF63FA}" presName="space" presStyleCnt="0"/>
      <dgm:spPr/>
    </dgm:pt>
    <dgm:pt modelId="{54D42C18-3543-9040-BEB5-655DC572F900}" type="pres">
      <dgm:prSet presAssocID="{053799BB-CB52-8641-A4B3-79E4E6C7D5AD}" presName="Name5" presStyleLbl="vennNode1" presStyleIdx="1" presStyleCnt="2">
        <dgm:presLayoutVars>
          <dgm:bulletEnabled val="1"/>
        </dgm:presLayoutVars>
      </dgm:prSet>
      <dgm:spPr/>
    </dgm:pt>
  </dgm:ptLst>
  <dgm:cxnLst>
    <dgm:cxn modelId="{A4EFC327-8E42-6845-929D-1DD7802F5420}" srcId="{9CC660F0-F51F-7942-83BE-3900525400E2}" destId="{053799BB-CB52-8641-A4B3-79E4E6C7D5AD}" srcOrd="1" destOrd="0" parTransId="{2F99FA1C-FA58-C84C-B814-ACFD809147B1}" sibTransId="{C4399A46-221E-904A-B245-8E7B935BA7C2}"/>
    <dgm:cxn modelId="{1FE2E485-D03A-3C47-A05B-E2583BD874FB}" type="presOf" srcId="{053799BB-CB52-8641-A4B3-79E4E6C7D5AD}" destId="{54D42C18-3543-9040-BEB5-655DC572F900}" srcOrd="0" destOrd="0" presId="urn:microsoft.com/office/officeart/2005/8/layout/venn3"/>
    <dgm:cxn modelId="{8240B9AA-C87D-8645-8E25-923327183F60}" type="presOf" srcId="{9CC660F0-F51F-7942-83BE-3900525400E2}" destId="{742CF6C9-6566-534C-847B-2B7217188A18}" srcOrd="0" destOrd="0" presId="urn:microsoft.com/office/officeart/2005/8/layout/venn3"/>
    <dgm:cxn modelId="{8F8EC1AA-9FB9-F940-9A6F-08094EDFE5DC}" type="presOf" srcId="{CBCAA15B-4DF8-2449-A3E4-2FFBBD4228E2}" destId="{C3D4A2F0-606A-4F43-8731-17C84947A13A}" srcOrd="0" destOrd="0" presId="urn:microsoft.com/office/officeart/2005/8/layout/venn3"/>
    <dgm:cxn modelId="{B80E53F1-AE34-974D-BD2B-25A07BD9FD8E}" srcId="{9CC660F0-F51F-7942-83BE-3900525400E2}" destId="{CBCAA15B-4DF8-2449-A3E4-2FFBBD4228E2}" srcOrd="0" destOrd="0" parTransId="{5331A782-92F5-174C-ADE8-603BCC699445}" sibTransId="{9DC2889C-314C-814D-BB7F-9B9EC7CF63FA}"/>
    <dgm:cxn modelId="{76DA6AFF-EB9D-3D46-9CD6-AC3C20EC9216}" type="presParOf" srcId="{742CF6C9-6566-534C-847B-2B7217188A18}" destId="{C3D4A2F0-606A-4F43-8731-17C84947A13A}" srcOrd="0" destOrd="0" presId="urn:microsoft.com/office/officeart/2005/8/layout/venn3"/>
    <dgm:cxn modelId="{D4CD36B9-20AA-4045-952B-BF5AE513831E}" type="presParOf" srcId="{742CF6C9-6566-534C-847B-2B7217188A18}" destId="{99708E72-DC08-7642-A510-2F0059ED2867}" srcOrd="1" destOrd="0" presId="urn:microsoft.com/office/officeart/2005/8/layout/venn3"/>
    <dgm:cxn modelId="{F40F41B2-E3E2-844D-8648-C60212F66BCA}" type="presParOf" srcId="{742CF6C9-6566-534C-847B-2B7217188A18}" destId="{54D42C18-3543-9040-BEB5-655DC572F900}"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DD884E-63E6-1444-A88B-CD7D08E920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835C9AF-C8B8-1C4B-9620-F1414EB1BBA6}">
      <dgm:prSet/>
      <dgm:spPr/>
      <dgm:t>
        <a:bodyPr/>
        <a:lstStyle/>
        <a:p>
          <a:pPr rtl="0"/>
          <a:r>
            <a:rPr lang="en-US"/>
            <a:t>Messages are sent to a shared data structure consisting of queues that can temporarily hold messages</a:t>
          </a:r>
        </a:p>
      </dgm:t>
    </dgm:pt>
    <dgm:pt modelId="{D30EA9A2-157A-A94A-B794-891764C3925E}" type="parTrans" cxnId="{7D7BC587-81CE-5B40-BBC5-50A1A3C512ED}">
      <dgm:prSet/>
      <dgm:spPr/>
      <dgm:t>
        <a:bodyPr/>
        <a:lstStyle/>
        <a:p>
          <a:endParaRPr lang="en-US"/>
        </a:p>
      </dgm:t>
    </dgm:pt>
    <dgm:pt modelId="{EF07625C-3D8A-134E-9342-F205810A8C9A}" type="sibTrans" cxnId="{7D7BC587-81CE-5B40-BBC5-50A1A3C512ED}">
      <dgm:prSet/>
      <dgm:spPr>
        <a:solidFill>
          <a:schemeClr val="accent6"/>
        </a:solidFill>
      </dgm:spPr>
      <dgm:t>
        <a:bodyPr/>
        <a:lstStyle/>
        <a:p>
          <a:endParaRPr lang="en-US"/>
        </a:p>
      </dgm:t>
    </dgm:pt>
    <dgm:pt modelId="{8B723089-3212-E34B-B778-BE7311279152}">
      <dgm:prSet custT="1"/>
      <dgm:spPr/>
      <dgm:t>
        <a:bodyPr/>
        <a:lstStyle/>
        <a:p>
          <a:pPr rtl="0"/>
          <a:r>
            <a:rPr lang="en-US" sz="2300"/>
            <a:t>Queues are referred to as </a:t>
          </a:r>
          <a:r>
            <a:rPr lang="en-US" sz="2300" i="1"/>
            <a:t>mailboxes</a:t>
          </a:r>
        </a:p>
      </dgm:t>
    </dgm:pt>
    <dgm:pt modelId="{E44D4AF3-D810-924E-AE2E-3B93991C0F5E}" type="parTrans" cxnId="{C9E23825-C7E2-7D4A-9B06-ABCD730A26DC}">
      <dgm:prSet/>
      <dgm:spPr/>
      <dgm:t>
        <a:bodyPr/>
        <a:lstStyle/>
        <a:p>
          <a:endParaRPr lang="en-US"/>
        </a:p>
      </dgm:t>
    </dgm:pt>
    <dgm:pt modelId="{92F3AE1F-7CF4-0E4E-AD92-CC9DDA51D05A}" type="sibTrans" cxnId="{C9E23825-C7E2-7D4A-9B06-ABCD730A26DC}">
      <dgm:prSet/>
      <dgm:spPr>
        <a:solidFill>
          <a:schemeClr val="accent6"/>
        </a:solidFill>
      </dgm:spPr>
      <dgm:t>
        <a:bodyPr/>
        <a:lstStyle/>
        <a:p>
          <a:endParaRPr lang="en-US"/>
        </a:p>
      </dgm:t>
    </dgm:pt>
    <dgm:pt modelId="{14800147-5EB0-A046-ACFA-A00F2E46BB2A}">
      <dgm:prSet/>
      <dgm:spPr/>
      <dgm:t>
        <a:bodyPr/>
        <a:lstStyle/>
        <a:p>
          <a:pPr rtl="0"/>
          <a:r>
            <a:rPr lang="en-US"/>
            <a:t>One process sends a message to the mailbox and the other process picks up the message from the mailbox</a:t>
          </a:r>
        </a:p>
      </dgm:t>
    </dgm:pt>
    <dgm:pt modelId="{FD0168C6-54B9-894A-94DF-8791D73DEE01}" type="parTrans" cxnId="{DCE40618-414B-D941-BDEA-4FE6C4DA8C16}">
      <dgm:prSet/>
      <dgm:spPr/>
      <dgm:t>
        <a:bodyPr/>
        <a:lstStyle/>
        <a:p>
          <a:endParaRPr lang="en-US"/>
        </a:p>
      </dgm:t>
    </dgm:pt>
    <dgm:pt modelId="{FD890C16-4CAC-9942-8041-EA6A38E243FC}" type="sibTrans" cxnId="{DCE40618-414B-D941-BDEA-4FE6C4DA8C16}">
      <dgm:prSet/>
      <dgm:spPr>
        <a:solidFill>
          <a:schemeClr val="accent6"/>
        </a:solidFill>
      </dgm:spPr>
      <dgm:t>
        <a:bodyPr/>
        <a:lstStyle/>
        <a:p>
          <a:endParaRPr lang="en-US"/>
        </a:p>
      </dgm:t>
    </dgm:pt>
    <dgm:pt modelId="{21E31C66-B428-6049-A452-5922E2FF8434}">
      <dgm:prSet custT="1"/>
      <dgm:spPr/>
      <dgm:t>
        <a:bodyPr/>
        <a:lstStyle/>
        <a:p>
          <a:pPr rtl="0"/>
          <a:r>
            <a:rPr lang="en-US" sz="2300"/>
            <a:t>Allows for greater flexibility in the use of messages</a:t>
          </a:r>
        </a:p>
      </dgm:t>
    </dgm:pt>
    <dgm:pt modelId="{78EE7C33-1D98-FA4D-A3A8-8923D09F5D92}" type="parTrans" cxnId="{EFD69319-FD92-A64A-9E47-7C1D1C292482}">
      <dgm:prSet/>
      <dgm:spPr/>
      <dgm:t>
        <a:bodyPr/>
        <a:lstStyle/>
        <a:p>
          <a:endParaRPr lang="en-US"/>
        </a:p>
      </dgm:t>
    </dgm:pt>
    <dgm:pt modelId="{22F50B58-7AB8-8249-B714-65DD4BF45937}" type="sibTrans" cxnId="{EFD69319-FD92-A64A-9E47-7C1D1C292482}">
      <dgm:prSet/>
      <dgm:spPr/>
      <dgm:t>
        <a:bodyPr/>
        <a:lstStyle/>
        <a:p>
          <a:endParaRPr lang="en-US"/>
        </a:p>
      </dgm:t>
    </dgm:pt>
    <dgm:pt modelId="{ADB7CF85-0D40-EA4C-933F-CAFE371BFBC7}" type="pres">
      <dgm:prSet presAssocID="{A4DD884E-63E6-1444-A88B-CD7D08E920B1}" presName="diagram" presStyleCnt="0">
        <dgm:presLayoutVars>
          <dgm:dir/>
          <dgm:resizeHandles val="exact"/>
        </dgm:presLayoutVars>
      </dgm:prSet>
      <dgm:spPr/>
    </dgm:pt>
    <dgm:pt modelId="{8AD35B85-3272-3842-B975-0D28FA12B9EA}" type="pres">
      <dgm:prSet presAssocID="{3835C9AF-C8B8-1C4B-9620-F1414EB1BBA6}" presName="node" presStyleLbl="node1" presStyleIdx="0" presStyleCnt="4" custScaleX="117226">
        <dgm:presLayoutVars>
          <dgm:bulletEnabled val="1"/>
        </dgm:presLayoutVars>
      </dgm:prSet>
      <dgm:spPr/>
    </dgm:pt>
    <dgm:pt modelId="{FD726207-BDF7-F648-8A1D-4792344EE082}" type="pres">
      <dgm:prSet presAssocID="{EF07625C-3D8A-134E-9342-F205810A8C9A}" presName="sibTrans" presStyleLbl="sibTrans2D1" presStyleIdx="0" presStyleCnt="3"/>
      <dgm:spPr/>
    </dgm:pt>
    <dgm:pt modelId="{81E6D9A4-117C-BD4B-B9E4-DA7B085265F8}" type="pres">
      <dgm:prSet presAssocID="{EF07625C-3D8A-134E-9342-F205810A8C9A}" presName="connectorText" presStyleLbl="sibTrans2D1" presStyleIdx="0" presStyleCnt="3"/>
      <dgm:spPr/>
    </dgm:pt>
    <dgm:pt modelId="{42A3B1B7-2198-FC48-81A1-C2AC20C0214A}" type="pres">
      <dgm:prSet presAssocID="{8B723089-3212-E34B-B778-BE7311279152}" presName="node" presStyleLbl="node1" presStyleIdx="1" presStyleCnt="4">
        <dgm:presLayoutVars>
          <dgm:bulletEnabled val="1"/>
        </dgm:presLayoutVars>
      </dgm:prSet>
      <dgm:spPr/>
    </dgm:pt>
    <dgm:pt modelId="{7DC9C592-1D86-434A-96C8-545A7F4FECE4}" type="pres">
      <dgm:prSet presAssocID="{92F3AE1F-7CF4-0E4E-AD92-CC9DDA51D05A}" presName="sibTrans" presStyleLbl="sibTrans2D1" presStyleIdx="1" presStyleCnt="3" custAng="21403044"/>
      <dgm:spPr/>
    </dgm:pt>
    <dgm:pt modelId="{86F2A8CF-41AF-864D-8642-88310B73908A}" type="pres">
      <dgm:prSet presAssocID="{92F3AE1F-7CF4-0E4E-AD92-CC9DDA51D05A}" presName="connectorText" presStyleLbl="sibTrans2D1" presStyleIdx="1" presStyleCnt="3"/>
      <dgm:spPr/>
    </dgm:pt>
    <dgm:pt modelId="{E66579B5-8437-6E47-9E7B-772C542E5672}" type="pres">
      <dgm:prSet presAssocID="{14800147-5EB0-A046-ACFA-A00F2E46BB2A}" presName="node" presStyleLbl="node1" presStyleIdx="2" presStyleCnt="4" custScaleX="111471">
        <dgm:presLayoutVars>
          <dgm:bulletEnabled val="1"/>
        </dgm:presLayoutVars>
      </dgm:prSet>
      <dgm:spPr/>
    </dgm:pt>
    <dgm:pt modelId="{8C5B34E6-1EBB-5344-9E86-EF1BC7524739}" type="pres">
      <dgm:prSet presAssocID="{FD890C16-4CAC-9942-8041-EA6A38E243FC}" presName="sibTrans" presStyleLbl="sibTrans2D1" presStyleIdx="2" presStyleCnt="3"/>
      <dgm:spPr/>
    </dgm:pt>
    <dgm:pt modelId="{8FAC8C4F-DA4A-1C4E-8167-DD69A5077BC0}" type="pres">
      <dgm:prSet presAssocID="{FD890C16-4CAC-9942-8041-EA6A38E243FC}" presName="connectorText" presStyleLbl="sibTrans2D1" presStyleIdx="2" presStyleCnt="3"/>
      <dgm:spPr/>
    </dgm:pt>
    <dgm:pt modelId="{B17C5E11-C218-7B41-92DA-A351214BBDBE}" type="pres">
      <dgm:prSet presAssocID="{21E31C66-B428-6049-A452-5922E2FF8434}" presName="node" presStyleLbl="node1" presStyleIdx="3" presStyleCnt="4">
        <dgm:presLayoutVars>
          <dgm:bulletEnabled val="1"/>
        </dgm:presLayoutVars>
      </dgm:prSet>
      <dgm:spPr/>
    </dgm:pt>
  </dgm:ptLst>
  <dgm:cxnLst>
    <dgm:cxn modelId="{DCE40618-414B-D941-BDEA-4FE6C4DA8C16}" srcId="{A4DD884E-63E6-1444-A88B-CD7D08E920B1}" destId="{14800147-5EB0-A046-ACFA-A00F2E46BB2A}" srcOrd="2" destOrd="0" parTransId="{FD0168C6-54B9-894A-94DF-8791D73DEE01}" sibTransId="{FD890C16-4CAC-9942-8041-EA6A38E243FC}"/>
    <dgm:cxn modelId="{EFD69319-FD92-A64A-9E47-7C1D1C292482}" srcId="{A4DD884E-63E6-1444-A88B-CD7D08E920B1}" destId="{21E31C66-B428-6049-A452-5922E2FF8434}" srcOrd="3" destOrd="0" parTransId="{78EE7C33-1D98-FA4D-A3A8-8923D09F5D92}" sibTransId="{22F50B58-7AB8-8249-B714-65DD4BF45937}"/>
    <dgm:cxn modelId="{C9E23825-C7E2-7D4A-9B06-ABCD730A26DC}" srcId="{A4DD884E-63E6-1444-A88B-CD7D08E920B1}" destId="{8B723089-3212-E34B-B778-BE7311279152}" srcOrd="1" destOrd="0" parTransId="{E44D4AF3-D810-924E-AE2E-3B93991C0F5E}" sibTransId="{92F3AE1F-7CF4-0E4E-AD92-CC9DDA51D05A}"/>
    <dgm:cxn modelId="{2E23B82C-0D98-8645-ACC5-C584CB63A133}" type="presOf" srcId="{EF07625C-3D8A-134E-9342-F205810A8C9A}" destId="{FD726207-BDF7-F648-8A1D-4792344EE082}" srcOrd="0" destOrd="0" presId="urn:microsoft.com/office/officeart/2005/8/layout/process5"/>
    <dgm:cxn modelId="{4AE96B34-331C-F648-A8C2-C3C40CE83E5F}" type="presOf" srcId="{3835C9AF-C8B8-1C4B-9620-F1414EB1BBA6}" destId="{8AD35B85-3272-3842-B975-0D28FA12B9EA}" srcOrd="0" destOrd="0" presId="urn:microsoft.com/office/officeart/2005/8/layout/process5"/>
    <dgm:cxn modelId="{91C67C48-2B3B-FF41-883C-65463BB1F137}" type="presOf" srcId="{FD890C16-4CAC-9942-8041-EA6A38E243FC}" destId="{8FAC8C4F-DA4A-1C4E-8167-DD69A5077BC0}" srcOrd="1" destOrd="0" presId="urn:microsoft.com/office/officeart/2005/8/layout/process5"/>
    <dgm:cxn modelId="{BCCD5555-590D-8844-9955-982D6C094CA0}" type="presOf" srcId="{A4DD884E-63E6-1444-A88B-CD7D08E920B1}" destId="{ADB7CF85-0D40-EA4C-933F-CAFE371BFBC7}" srcOrd="0" destOrd="0" presId="urn:microsoft.com/office/officeart/2005/8/layout/process5"/>
    <dgm:cxn modelId="{E453625A-F952-F942-B4CD-D02B745CE88B}" type="presOf" srcId="{92F3AE1F-7CF4-0E4E-AD92-CC9DDA51D05A}" destId="{7DC9C592-1D86-434A-96C8-545A7F4FECE4}" srcOrd="0" destOrd="0" presId="urn:microsoft.com/office/officeart/2005/8/layout/process5"/>
    <dgm:cxn modelId="{7D7BC587-81CE-5B40-BBC5-50A1A3C512ED}" srcId="{A4DD884E-63E6-1444-A88B-CD7D08E920B1}" destId="{3835C9AF-C8B8-1C4B-9620-F1414EB1BBA6}" srcOrd="0" destOrd="0" parTransId="{D30EA9A2-157A-A94A-B794-891764C3925E}" sibTransId="{EF07625C-3D8A-134E-9342-F205810A8C9A}"/>
    <dgm:cxn modelId="{46182992-57AB-B94F-8102-A63620C4ED09}" type="presOf" srcId="{14800147-5EB0-A046-ACFA-A00F2E46BB2A}" destId="{E66579B5-8437-6E47-9E7B-772C542E5672}" srcOrd="0" destOrd="0" presId="urn:microsoft.com/office/officeart/2005/8/layout/process5"/>
    <dgm:cxn modelId="{4FACF59C-3EB4-6D43-BE20-2027FCF72A16}" type="presOf" srcId="{8B723089-3212-E34B-B778-BE7311279152}" destId="{42A3B1B7-2198-FC48-81A1-C2AC20C0214A}" srcOrd="0" destOrd="0" presId="urn:microsoft.com/office/officeart/2005/8/layout/process5"/>
    <dgm:cxn modelId="{DE5A05B8-C8DD-644D-8544-6EDDBAD76462}" type="presOf" srcId="{92F3AE1F-7CF4-0E4E-AD92-CC9DDA51D05A}" destId="{86F2A8CF-41AF-864D-8642-88310B73908A}" srcOrd="1" destOrd="0" presId="urn:microsoft.com/office/officeart/2005/8/layout/process5"/>
    <dgm:cxn modelId="{E10B43DA-15B4-7F4E-9C06-FE93E04BBA66}" type="presOf" srcId="{EF07625C-3D8A-134E-9342-F205810A8C9A}" destId="{81E6D9A4-117C-BD4B-B9E4-DA7B085265F8}" srcOrd="1" destOrd="0" presId="urn:microsoft.com/office/officeart/2005/8/layout/process5"/>
    <dgm:cxn modelId="{C55A86E9-2ED7-AC49-80EE-929FFB47E1CB}" type="presOf" srcId="{FD890C16-4CAC-9942-8041-EA6A38E243FC}" destId="{8C5B34E6-1EBB-5344-9E86-EF1BC7524739}" srcOrd="0" destOrd="0" presId="urn:microsoft.com/office/officeart/2005/8/layout/process5"/>
    <dgm:cxn modelId="{0AC82CF3-5775-2743-B725-D9A3F3D82F65}" type="presOf" srcId="{21E31C66-B428-6049-A452-5922E2FF8434}" destId="{B17C5E11-C218-7B41-92DA-A351214BBDBE}" srcOrd="0" destOrd="0" presId="urn:microsoft.com/office/officeart/2005/8/layout/process5"/>
    <dgm:cxn modelId="{762E6213-13C2-8940-AE6E-D610CFB65AEA}" type="presParOf" srcId="{ADB7CF85-0D40-EA4C-933F-CAFE371BFBC7}" destId="{8AD35B85-3272-3842-B975-0D28FA12B9EA}" srcOrd="0" destOrd="0" presId="urn:microsoft.com/office/officeart/2005/8/layout/process5"/>
    <dgm:cxn modelId="{A0D1FFE8-E99D-634D-AE7A-82F62FC1F7C4}" type="presParOf" srcId="{ADB7CF85-0D40-EA4C-933F-CAFE371BFBC7}" destId="{FD726207-BDF7-F648-8A1D-4792344EE082}" srcOrd="1" destOrd="0" presId="urn:microsoft.com/office/officeart/2005/8/layout/process5"/>
    <dgm:cxn modelId="{B8A21F83-ABA0-F54C-8467-5010F15B19CE}" type="presParOf" srcId="{FD726207-BDF7-F648-8A1D-4792344EE082}" destId="{81E6D9A4-117C-BD4B-B9E4-DA7B085265F8}" srcOrd="0" destOrd="0" presId="urn:microsoft.com/office/officeart/2005/8/layout/process5"/>
    <dgm:cxn modelId="{407504D7-6A5B-4843-8EBD-AD6550F1C5B0}" type="presParOf" srcId="{ADB7CF85-0D40-EA4C-933F-CAFE371BFBC7}" destId="{42A3B1B7-2198-FC48-81A1-C2AC20C0214A}" srcOrd="2" destOrd="0" presId="urn:microsoft.com/office/officeart/2005/8/layout/process5"/>
    <dgm:cxn modelId="{90BB1221-F913-F645-9B81-5E9AA3A95E14}" type="presParOf" srcId="{ADB7CF85-0D40-EA4C-933F-CAFE371BFBC7}" destId="{7DC9C592-1D86-434A-96C8-545A7F4FECE4}" srcOrd="3" destOrd="0" presId="urn:microsoft.com/office/officeart/2005/8/layout/process5"/>
    <dgm:cxn modelId="{4B7A9356-EAFF-F94A-9351-2D631F4F4D31}" type="presParOf" srcId="{7DC9C592-1D86-434A-96C8-545A7F4FECE4}" destId="{86F2A8CF-41AF-864D-8642-88310B73908A}" srcOrd="0" destOrd="0" presId="urn:microsoft.com/office/officeart/2005/8/layout/process5"/>
    <dgm:cxn modelId="{8683AB3C-4D68-1C4F-B5E3-819A5E47A7B7}" type="presParOf" srcId="{ADB7CF85-0D40-EA4C-933F-CAFE371BFBC7}" destId="{E66579B5-8437-6E47-9E7B-772C542E5672}" srcOrd="4" destOrd="0" presId="urn:microsoft.com/office/officeart/2005/8/layout/process5"/>
    <dgm:cxn modelId="{407536AF-E113-DA42-92FF-DB781E358574}" type="presParOf" srcId="{ADB7CF85-0D40-EA4C-933F-CAFE371BFBC7}" destId="{8C5B34E6-1EBB-5344-9E86-EF1BC7524739}" srcOrd="5" destOrd="0" presId="urn:microsoft.com/office/officeart/2005/8/layout/process5"/>
    <dgm:cxn modelId="{34DA6F0F-D8AC-3B48-9379-4A595440A83D}" type="presParOf" srcId="{8C5B34E6-1EBB-5344-9E86-EF1BC7524739}" destId="{8FAC8C4F-DA4A-1C4E-8167-DD69A5077BC0}" srcOrd="0" destOrd="0" presId="urn:microsoft.com/office/officeart/2005/8/layout/process5"/>
    <dgm:cxn modelId="{CA26D5DF-FE97-9C48-831C-061E0989DB4A}" type="presParOf" srcId="{ADB7CF85-0D40-EA4C-933F-CAFE371BFBC7}" destId="{B17C5E11-C218-7B41-92DA-A351214BBDB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a:t>be able to keep track of various processes</a:t>
          </a:r>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a:t>protect the data and physical resources of each process against interference by other processes</a:t>
          </a:r>
          <a:endParaRPr lang="en-US"/>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a:t>ensure that the processes and outputs are independent of the processing speed</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20C02C2B-223B-D74E-BC6C-837620233FAE}" srcId="{556D4981-18ED-2F4B-ABC2-4ADD91BCBCDA}" destId="{AED781A1-DE77-E84C-BC23-35C95CE6F07F}" srcOrd="2" destOrd="0" parTransId="{459AB6FB-B005-6C4D-B790-55D405ECA154}" sibTransId="{36F775D6-02DB-8B48-BAA5-5254E1491E19}"/>
    <dgm:cxn modelId="{2321933E-5909-9A42-8619-470B55CDE06F}" type="presOf" srcId="{E8C9B2E2-D23A-204C-ABA6-ED16DC2F56C1}" destId="{A3568091-D695-0B4C-B097-E68DB412C11B}" srcOrd="0" destOrd="0" presId="urn:microsoft.com/office/officeart/2008/layout/VerticalCurvedList"/>
    <dgm:cxn modelId="{DF0C7051-768B-414B-A5F9-A96391F3AA23}" type="presOf" srcId="{4910085C-7BCE-5941-8136-3F03D25D3248}" destId="{85ECFB3C-AC62-A742-9442-DB43663EA8D1}"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90C70182-6F21-AD4F-962E-968DA6C87FB3}" type="presOf" srcId="{7B42F4B4-68E1-0847-BB57-3D9A37AB9935}" destId="{406DC65F-9C07-B447-A6A5-7060228E312F}" srcOrd="0" destOrd="0" presId="urn:microsoft.com/office/officeart/2008/layout/VerticalCurvedLi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a:t>In the case of competing processes three control problems must be faced:</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Ang="10800000" custFlipVert="1" custScaleX="97872" custScaleY="94186"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pt>
  </dgm:ptLst>
  <dgm:cxnLst>
    <dgm:cxn modelId="{760A6718-16CA-3445-9217-2D89121980EE}" type="presOf" srcId="{334DF60F-7AF4-E14B-822F-13AF290D7C94}" destId="{F562FE9C-C5FA-5E46-ADCD-3ECA6CAD0E03}" srcOrd="0" destOrd="0"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2061AC5D-4BCB-EF43-A089-A88B2A12EA6F}" type="presOf" srcId="{39BBB76B-4452-7142-899E-4C71C1B30263}" destId="{6A7F9969-6F05-5F41-88FE-250A770AADDF}" srcOrd="0" destOrd="3"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20DF4BAA-0DFE-4F48-BB02-C5708929BACB}" type="presOf" srcId="{2960AF8C-6A3F-C34D-98C9-F2DC75E3787E}" destId="{6A7F9969-6F05-5F41-88FE-250A770AADDF}" srcOrd="0" destOrd="2" presId="urn:microsoft.com/office/officeart/2005/8/layout/vList2"/>
    <dgm:cxn modelId="{897202DF-2FA1-BF44-98AD-0642D5D854B8}" type="presOf" srcId="{8BEBB349-1C6E-AB42-964D-E302A863F1AC}" destId="{899C6DED-1F3C-F14B-BD4C-7647EC5F6B3F}" srcOrd="0" destOrd="0" presId="urn:microsoft.com/office/officeart/2005/8/layout/vList2"/>
    <dgm:cxn modelId="{F96B7CDF-4C5A-C141-A33A-4EC7F0C7D33D}" type="presOf" srcId="{47278DBD-5FCD-1D40-9839-A095DDABA5C3}" destId="{6A7F9969-6F05-5F41-88FE-250A770AADDF}"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7FAB8EF7-49E7-324E-B503-DB59F939025A}" srcId="{8BEBB349-1C6E-AB42-964D-E302A863F1AC}" destId="{334DF60F-7AF4-E14B-822F-13AF290D7C94}" srcOrd="0" destOrd="0" parTransId="{F2640CAD-5CA2-AB47-BF2D-556487A3D6EF}" sibTransId="{4A26F1EA-DA28-7343-A310-D6271B17FFFB}"/>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a:t>A variable that has an integer value upon which only three operations are defined:</a:t>
          </a:r>
          <a:endParaRPr lang="en-US"/>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pt>
    <dgm:pt modelId="{F4A463BE-2AEC-964C-BF35-ED24FA6317AE}" type="pres">
      <dgm:prSet presAssocID="{089281B8-1D5E-334A-A921-5425AAEB96AE}" presName="descendantText" presStyleLbl="alignAccFollowNode1" presStyleIdx="0" presStyleCnt="1">
        <dgm:presLayoutVars>
          <dgm:bulletEnabled val="1"/>
        </dgm:presLayoutVars>
      </dgm:prSet>
      <dgm:spPr/>
    </dgm:pt>
  </dgm:ptLst>
  <dgm:cxnLst>
    <dgm:cxn modelId="{5F7A7063-C25C-4248-995E-801647FAE8E5}" type="presOf" srcId="{7B13F4EE-7D10-DD41-B07C-4241F7924867}" destId="{AD854760-70DC-A04A-A103-8027AD61B020}" srcOrd="0" destOrd="0" presId="urn:microsoft.com/office/officeart/2005/8/layout/vList5"/>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a:t>There is no way to know before a process decrements a semaphore whether it will block or not</a:t>
          </a:r>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a:t>There is no way to know which process will continue immediately on a </a:t>
          </a:r>
          <a:r>
            <a:rPr lang="en-US" err="1"/>
            <a:t>uniprocessor</a:t>
          </a:r>
          <a:r>
            <a:rPr lang="en-US"/>
            <a:t> system when two processes are running concurrently</a:t>
          </a:r>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a:t>You don’t know whether another process is waiting so the number of unblocked processes may be zero or one</a:t>
          </a:r>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custLinFactNeighborX="10742" custLinFactNeighborY="0">
        <dgm:presLayoutVars>
          <dgm:bulletEnabled val="1"/>
        </dgm:presLayoutVars>
      </dgm:prSet>
      <dgm:spPr/>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pt>
  </dgm:ptLst>
  <dgm:cxnLst>
    <dgm:cxn modelId="{F6D98210-07AD-4944-9E7D-242369862A6D}" type="presOf" srcId="{49C7C730-771B-094B-9569-A140396ED27C}" destId="{49FA2FAC-FF0C-C14A-8048-646F866CB8A7}" srcOrd="0" destOrd="0" presId="urn:microsoft.com/office/officeart/2005/8/layout/hList6"/>
    <dgm:cxn modelId="{D0CB1A2D-5563-BD46-B6BC-96B33F5EBAC8}" srcId="{9409B3CA-2154-3349-8E08-1BF775E99E0E}" destId="{28472C96-6575-B04D-AE01-1A07A1A0BBFD}" srcOrd="2" destOrd="0" parTransId="{F49310AF-B30D-A646-8668-3E785FB4CA1D}" sibTransId="{616A9A7D-57FA-0D4E-A493-D557831F68EF}"/>
    <dgm:cxn modelId="{BF52EB2F-346C-7047-ACBF-D423FB1AFAA5}" type="presOf" srcId="{2A824A6C-3291-A64E-AB38-9B24534F96E1}" destId="{19BA5E69-E325-F142-A0D4-B743109408EA}"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a:t>Strong Semaphores</a:t>
          </a:r>
          <a:r>
            <a:rPr lang="en-NZ" sz="2800"/>
            <a:t> </a:t>
          </a:r>
          <a:endParaRPr lang="en-US" sz="280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a:t>Weak Semaphores </a:t>
          </a:r>
          <a:r>
            <a:rPr lang="en-NZ" sz="230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pt>
    <dgm:pt modelId="{DD1D9237-EB74-E84E-AC7E-51428224DD48}" type="pres">
      <dgm:prSet presAssocID="{C4C5AA89-D850-1744-9E0D-9027DA949606}" presName="parentText" presStyleLbl="node1" presStyleIdx="0" presStyleCnt="2">
        <dgm:presLayoutVars>
          <dgm:chMax val="0"/>
          <dgm:bulletEnabled val="1"/>
        </dgm:presLayoutVars>
      </dgm:prSet>
      <dgm:spPr/>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pt>
    <dgm:pt modelId="{2E01E895-987A-1640-8719-30A986FB6C86}" type="pres">
      <dgm:prSet presAssocID="{E630F192-5C8B-7E47-87C7-81EB07B507C7}" presName="parentText" presStyleLbl="node1" presStyleIdx="1" presStyleCnt="2">
        <dgm:presLayoutVars>
          <dgm:chMax val="0"/>
          <dgm:bulletEnabled val="1"/>
        </dgm:presLayoutVars>
      </dgm:prSet>
      <dgm:spPr/>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pt>
  </dgm:ptLst>
  <dgm:cxnLst>
    <dgm:cxn modelId="{CC89FB04-EF5D-9542-837B-272CA417A845}" type="presOf" srcId="{C4C5AA89-D850-1744-9E0D-9027DA949606}" destId="{793462AF-15D8-084F-A5E6-11A1D6709268}" srcOrd="0" destOrd="0" presId="urn:microsoft.com/office/officeart/2005/8/layout/list1"/>
    <dgm:cxn modelId="{6429F720-61DC-9545-8970-338F9FB64F22}" srcId="{841F8C2A-328F-724A-AC61-AF18203E98B3}" destId="{C4C5AA89-D850-1744-9E0D-9027DA949606}" srcOrd="0" destOrd="0" parTransId="{F82125A2-DB77-D84A-991D-3145F88168EB}" sibTransId="{3E2CFF00-7B48-BA42-9D42-9E61F6B31325}"/>
    <dgm:cxn modelId="{41396523-F9C6-9040-B56F-52DE5CD28BDD}" srcId="{841F8C2A-328F-724A-AC61-AF18203E98B3}" destId="{E630F192-5C8B-7E47-87C7-81EB07B507C7}" srcOrd="1" destOrd="0" parTransId="{07283D72-8835-9842-AF1A-354D151BF5BF}" sibTransId="{ED9F0213-F9BF-F74C-A54D-0B5A37136C9C}"/>
    <dgm:cxn modelId="{431DB62E-D385-264C-9A54-CE10BAFCBF7F}" type="presOf" srcId="{99DC4C28-A725-454D-BE93-CDF6758F173D}" destId="{EC4B5A1A-5870-5C40-8ADE-32EFF8546961}" srcOrd="0" destOrd="0" presId="urn:microsoft.com/office/officeart/2005/8/layout/list1"/>
    <dgm:cxn modelId="{3B485B71-69C3-1B4D-B49A-9C72252A9F2D}" type="presOf" srcId="{E630F192-5C8B-7E47-87C7-81EB07B507C7}" destId="{464CA9E3-BB9C-5B48-A381-0F2DD358996A}" srcOrd="0"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2C74517A-2455-E84A-8B78-155E80A51D13}" type="presOf" srcId="{8AE05AB4-C8C1-0C46-8AC1-AB7D1EF4A317}" destId="{40B0B400-5226-0F4B-98AB-E6B21FAA5A13}"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3BF68787-01C8-524E-843F-78DE25BFAFAB}" type="presOf" srcId="{C4C5AA89-D850-1744-9E0D-9027DA949606}" destId="{DD1D9237-EB74-E84E-AC7E-51428224DD48}" srcOrd="1" destOrd="0" presId="urn:microsoft.com/office/officeart/2005/8/layout/list1"/>
    <dgm:cxn modelId="{4835B0B4-5A13-134B-9F44-DDD5EEF77133}" srcId="{C4C5AA89-D850-1744-9E0D-9027DA949606}" destId="{99DC4C28-A725-454D-BE93-CDF6758F173D}" srcOrd="0" destOrd="0" parTransId="{3C50D3DB-4981-CF43-BB03-CEA66146FC05}" sibTransId="{9CBC6304-C560-B349-AFC8-48AEFAE62F46}"/>
    <dgm:cxn modelId="{CD0EE7BC-EABC-C442-8003-9D2EE71D97BB}" type="presOf" srcId="{E630F192-5C8B-7E47-87C7-81EB07B507C7}" destId="{2E01E895-987A-1640-8719-30A986FB6C86}" srcOrd="1" destOrd="0" presId="urn:microsoft.com/office/officeart/2005/8/layout/list1"/>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97215901-35A1-B24E-BE2A-E4B58B7AE385}" srcId="{32ADD72F-387D-5D49-B356-32480800A56F}" destId="{6B004168-BC8C-F145-810F-93B41C7A0BE5}" srcOrd="1" destOrd="0" parTransId="{DC4F0CD8-5D05-C944-A9B4-C41294EF32B2}" sibTransId="{B7A32575-2A76-3E46-B5AB-A76A5BA132B7}"/>
    <dgm:cxn modelId="{719C070B-E364-A846-883A-057D2FF59687}" type="presOf" srcId="{890A5C6B-01FF-8644-9F42-531144637C24}" destId="{74A2C20F-89BB-9D44-8FB5-0F2FFC72331A}" srcOrd="0" destOrd="0" presId="urn:microsoft.com/office/officeart/2008/layout/LinedList"/>
    <dgm:cxn modelId="{C9076B14-AAFA-E940-B08E-9449D88E4DFE}" type="presOf" srcId="{6B004168-BC8C-F145-810F-93B41C7A0BE5}" destId="{8EF32437-8594-114A-AB67-6EA3945F8843}"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787F4F3F-4B3C-2045-959E-9CCE1B28C96A}" type="presOf" srcId="{7C3CA0A9-4361-4A4C-8F7D-C068CECB64A9}" destId="{13B7BB97-DDFE-4A4A-A4A8-99B0D7D237FD}" srcOrd="0" destOrd="0" presId="urn:microsoft.com/office/officeart/2008/layout/LinedList"/>
    <dgm:cxn modelId="{A6AE8E60-EA6D-7446-8885-6F2828424634}" type="presOf" srcId="{88E986B8-7F0F-A946-BDC0-FD05E1829B0C}" destId="{42FFAE56-D9EB-8847-8A6F-85117A6EDA06}" srcOrd="0" destOrd="0" presId="urn:microsoft.com/office/officeart/2008/layout/LinedList"/>
    <dgm:cxn modelId="{52F7ED65-0784-5644-AEC2-867F4401939E}" type="presOf" srcId="{68859321-50D7-6A47-9CEF-1D23ED860482}" destId="{A83C412D-1890-E047-B89D-AE0BF5D67856}"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7ABA9E6E-6C48-4C4C-B452-DA79432C13CA}" type="presOf" srcId="{32ADD72F-387D-5D49-B356-32480800A56F}" destId="{563547AD-1931-484D-9D9A-C06BF3922B4F}"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98A9A0AB-FC84-2C43-9826-6D6396641F1F}" type="presOf" srcId="{1097D9BF-D6EE-F645-B86B-EB8202BE466B}" destId="{A6A6CCC5-7F22-9B40-8787-3789959FF659}" srcOrd="0" destOrd="0" presId="urn:microsoft.com/office/officeart/2008/layout/LinedList"/>
    <dgm:cxn modelId="{07A70EDB-5576-8B43-8D0B-DD7F50CE7F17}" srcId="{32ADD72F-387D-5D49-B356-32480800A56F}" destId="{890A5C6B-01FF-8644-9F42-531144637C24}" srcOrd="0" destOrd="0" parTransId="{47E672CF-2850-6947-B27E-485C3AEAA424}" sibTransId="{A88CA46A-B080-6C46-9957-0EF93D5428E2}"/>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a:t>Only one process may be executing in the monitor at a time</a:t>
          </a: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a:t>Local data variables are accessible only by the monitor’s procedures and not by any external procedure</a:t>
          </a:r>
        </a:p>
      </dgm:t>
    </dgm:pt>
    <dgm:pt modelId="{5CE9E49E-63E3-924D-9DA4-CE09FF92C74D}" type="sibTrans" cxnId="{9060B13E-EB83-584D-AC05-258206B1E1DC}">
      <dgm:prSet/>
      <dgm:spPr/>
      <dgm:t>
        <a:bodyPr/>
        <a:lstStyle/>
        <a:p>
          <a:endParaRPr lang="en-US"/>
        </a:p>
      </dgm:t>
    </dgm:pt>
    <dgm:pt modelId="{8D950DE2-9FCB-674D-9547-FD7F92868FDF}" type="parTrans" cxnId="{9060B13E-EB83-584D-AC05-258206B1E1DC}">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custLinFactNeighborX="926"/>
      <dgm:spPr/>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pt>
  </dgm:ptLst>
  <dgm:cxnLst>
    <dgm:cxn modelId="{32C00325-0F76-B44C-B5D7-77C605CDA041}" type="presOf" srcId="{6978A990-084D-244A-ABFA-1DBDCB28F056}" destId="{93D5CD29-E19E-DD4B-A1C4-624BCFD6A397}"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2A8E4868-B2DB-2F49-A4A5-95FEC4EF9A34}" srcId="{6978A990-084D-244A-ABFA-1DBDCB28F056}" destId="{8EA9CC64-AB13-CE41-A069-63201EE90D17}" srcOrd="1" destOrd="0" parTransId="{B8F14AB4-9BCB-FB49-B1D5-5A4A82657B1D}" sibTransId="{10A7DE3D-0A3F-A145-95C0-0BF97558CB2F}"/>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73AF20E7-B39F-AE4C-9FF3-EFFF4CBABF95}" type="presOf" srcId="{0CD498C7-3DDE-0C46-9AE3-319907EB4EE7}" destId="{3C7C1CF7-7300-9441-8B88-36609FBE0526}" srcOrd="0" destOrd="0" presId="urn:microsoft.com/office/officeart/2005/8/layout/process4"/>
    <dgm:cxn modelId="{087B68F7-DC65-3E4E-9C58-622EDA633B35}" srcId="{6978A990-084D-244A-ABFA-1DBDCB28F056}" destId="{6E91142C-36C5-A64D-8E23-3E1F763F275F}" srcOrd="2" destOrd="0" parTransId="{0CE164C2-1D94-CD4E-99FA-05E077D244EE}" sibTransId="{4E5A11BF-DB4A-C947-B5E9-A877E3978015}"/>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F3E3F9-68CC-4B48-97D8-8820B8B5238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EA6FED8-9BBF-5140-A08F-A237BA4E9A02}">
      <dgm:prSet phldrT="[Text]"/>
      <dgm:spPr>
        <a:solidFill>
          <a:schemeClr val="accent6">
            <a:lumMod val="75000"/>
          </a:schemeClr>
        </a:solidFill>
        <a:ln>
          <a:noFill/>
        </a:ln>
      </dgm:spPr>
      <dgm:t>
        <a:bodyPr/>
        <a:lstStyle/>
        <a:p>
          <a:r>
            <a:rPr lang="en-NZ"/>
            <a:t>synchronization</a:t>
          </a:r>
          <a:endParaRPr lang="en-US"/>
        </a:p>
      </dgm:t>
    </dgm:pt>
    <dgm:pt modelId="{913D91F1-9A02-CC4A-AA24-9B4EFD555C36}" type="parTrans" cxnId="{50F33E3D-3B5D-3F43-849C-DA606D4851DA}">
      <dgm:prSet/>
      <dgm:spPr/>
      <dgm:t>
        <a:bodyPr/>
        <a:lstStyle/>
        <a:p>
          <a:endParaRPr lang="en-US"/>
        </a:p>
      </dgm:t>
    </dgm:pt>
    <dgm:pt modelId="{0A4C3C0D-C741-C942-A2D0-5FDFBAB365B9}" type="sibTrans" cxnId="{50F33E3D-3B5D-3F43-849C-DA606D4851DA}">
      <dgm:prSet/>
      <dgm:spPr/>
      <dgm:t>
        <a:bodyPr/>
        <a:lstStyle/>
        <a:p>
          <a:endParaRPr lang="en-US"/>
        </a:p>
      </dgm:t>
    </dgm:pt>
    <dgm:pt modelId="{3B0A3029-B0C2-F141-B2EA-DA17FBF6E37E}">
      <dgm:prSet/>
      <dgm:spPr>
        <a:solidFill>
          <a:schemeClr val="accent5">
            <a:lumMod val="60000"/>
            <a:lumOff val="40000"/>
            <a:alpha val="46000"/>
          </a:schemeClr>
        </a:solidFill>
      </dgm:spPr>
      <dgm:t>
        <a:bodyPr/>
        <a:lstStyle/>
        <a:p>
          <a:r>
            <a:rPr lang="en-NZ"/>
            <a:t>to enforce mutual exclusion</a:t>
          </a:r>
        </a:p>
      </dgm:t>
    </dgm:pt>
    <dgm:pt modelId="{64A0F0F9-99F1-C74E-A0E6-9CF4E31EFDF3}" type="parTrans" cxnId="{86BDA16F-A36C-3F41-97F2-E5628886B2EA}">
      <dgm:prSet/>
      <dgm:spPr/>
      <dgm:t>
        <a:bodyPr/>
        <a:lstStyle/>
        <a:p>
          <a:endParaRPr lang="en-US"/>
        </a:p>
      </dgm:t>
    </dgm:pt>
    <dgm:pt modelId="{DC842284-709A-F840-BB50-E839AF06A71B}" type="sibTrans" cxnId="{86BDA16F-A36C-3F41-97F2-E5628886B2EA}">
      <dgm:prSet/>
      <dgm:spPr/>
      <dgm:t>
        <a:bodyPr/>
        <a:lstStyle/>
        <a:p>
          <a:endParaRPr lang="en-US"/>
        </a:p>
      </dgm:t>
    </dgm:pt>
    <dgm:pt modelId="{78D0FAFE-BEAC-974E-A8A6-6E016820C0AF}">
      <dgm:prSet/>
      <dgm:spPr>
        <a:solidFill>
          <a:schemeClr val="accent6">
            <a:lumMod val="75000"/>
          </a:schemeClr>
        </a:solidFill>
        <a:ln>
          <a:noFill/>
        </a:ln>
      </dgm:spPr>
      <dgm:t>
        <a:bodyPr/>
        <a:lstStyle/>
        <a:p>
          <a:r>
            <a:rPr lang="en-NZ"/>
            <a:t>communication  </a:t>
          </a:r>
        </a:p>
      </dgm:t>
    </dgm:pt>
    <dgm:pt modelId="{02CF33B5-AD82-0448-A60A-572BF225D3D0}" type="parTrans" cxnId="{6793FA49-A7BC-2A41-B16B-C9F185179A54}">
      <dgm:prSet/>
      <dgm:spPr/>
      <dgm:t>
        <a:bodyPr/>
        <a:lstStyle/>
        <a:p>
          <a:endParaRPr lang="en-US"/>
        </a:p>
      </dgm:t>
    </dgm:pt>
    <dgm:pt modelId="{AD7D4B99-C7ED-6C49-9932-446373B64DC7}" type="sibTrans" cxnId="{6793FA49-A7BC-2A41-B16B-C9F185179A54}">
      <dgm:prSet/>
      <dgm:spPr/>
      <dgm:t>
        <a:bodyPr/>
        <a:lstStyle/>
        <a:p>
          <a:endParaRPr lang="en-US"/>
        </a:p>
      </dgm:t>
    </dgm:pt>
    <dgm:pt modelId="{C94760C5-CCA2-6148-A075-4E4321A5FB55}">
      <dgm:prSet/>
      <dgm:spPr>
        <a:solidFill>
          <a:schemeClr val="accent5">
            <a:lumMod val="60000"/>
            <a:lumOff val="40000"/>
            <a:alpha val="46000"/>
          </a:schemeClr>
        </a:solidFill>
      </dgm:spPr>
      <dgm:t>
        <a:bodyPr/>
        <a:lstStyle/>
        <a:p>
          <a:r>
            <a:rPr lang="en-NZ"/>
            <a:t>to exchange information</a:t>
          </a:r>
        </a:p>
      </dgm:t>
    </dgm:pt>
    <dgm:pt modelId="{3264B8F4-E3A1-D048-9C93-64E171E09FF8}" type="parTrans" cxnId="{C2146337-3282-3F46-9865-12C34697BFD5}">
      <dgm:prSet/>
      <dgm:spPr/>
      <dgm:t>
        <a:bodyPr/>
        <a:lstStyle/>
        <a:p>
          <a:endParaRPr lang="en-US"/>
        </a:p>
      </dgm:t>
    </dgm:pt>
    <dgm:pt modelId="{AFB7E538-773D-9448-B794-151B6FC05E15}" type="sibTrans" cxnId="{C2146337-3282-3F46-9865-12C34697BFD5}">
      <dgm:prSet/>
      <dgm:spPr/>
      <dgm:t>
        <a:bodyPr/>
        <a:lstStyle/>
        <a:p>
          <a:endParaRPr lang="en-US"/>
        </a:p>
      </dgm:t>
    </dgm:pt>
    <dgm:pt modelId="{1E0E8A6C-30F6-954E-BF0B-385C7EBD0C12}" type="pres">
      <dgm:prSet presAssocID="{E0F3E3F9-68CC-4B48-97D8-8820B8B52380}" presName="Name0" presStyleCnt="0">
        <dgm:presLayoutVars>
          <dgm:dir/>
          <dgm:animLvl val="lvl"/>
          <dgm:resizeHandles val="exact"/>
        </dgm:presLayoutVars>
      </dgm:prSet>
      <dgm:spPr/>
    </dgm:pt>
    <dgm:pt modelId="{9A1E6D3E-49F5-FB47-8E26-49A78379E627}" type="pres">
      <dgm:prSet presAssocID="{1EA6FED8-9BBF-5140-A08F-A237BA4E9A02}" presName="composite" presStyleCnt="0"/>
      <dgm:spPr/>
    </dgm:pt>
    <dgm:pt modelId="{CA516BB1-9D39-E449-8773-CABC43961BCF}" type="pres">
      <dgm:prSet presAssocID="{1EA6FED8-9BBF-5140-A08F-A237BA4E9A02}" presName="parTx" presStyleLbl="alignNode1" presStyleIdx="0" presStyleCnt="2">
        <dgm:presLayoutVars>
          <dgm:chMax val="0"/>
          <dgm:chPref val="0"/>
          <dgm:bulletEnabled val="1"/>
        </dgm:presLayoutVars>
      </dgm:prSet>
      <dgm:spPr/>
    </dgm:pt>
    <dgm:pt modelId="{57087B52-C684-5341-9E12-7A8A7012CF46}" type="pres">
      <dgm:prSet presAssocID="{1EA6FED8-9BBF-5140-A08F-A237BA4E9A02}" presName="desTx" presStyleLbl="alignAccFollowNode1" presStyleIdx="0" presStyleCnt="2">
        <dgm:presLayoutVars>
          <dgm:bulletEnabled val="1"/>
        </dgm:presLayoutVars>
      </dgm:prSet>
      <dgm:spPr/>
    </dgm:pt>
    <dgm:pt modelId="{500BD35D-55BA-E941-9F70-6DBE2F67868C}" type="pres">
      <dgm:prSet presAssocID="{0A4C3C0D-C741-C942-A2D0-5FDFBAB365B9}" presName="space" presStyleCnt="0"/>
      <dgm:spPr/>
    </dgm:pt>
    <dgm:pt modelId="{40863167-85FF-5F48-9661-2BE83E6BDDA2}" type="pres">
      <dgm:prSet presAssocID="{78D0FAFE-BEAC-974E-A8A6-6E016820C0AF}" presName="composite" presStyleCnt="0"/>
      <dgm:spPr/>
    </dgm:pt>
    <dgm:pt modelId="{58C9E88D-0AFF-9A46-9A58-7E5B47B8FB75}" type="pres">
      <dgm:prSet presAssocID="{78D0FAFE-BEAC-974E-A8A6-6E016820C0AF}" presName="parTx" presStyleLbl="alignNode1" presStyleIdx="1" presStyleCnt="2">
        <dgm:presLayoutVars>
          <dgm:chMax val="0"/>
          <dgm:chPref val="0"/>
          <dgm:bulletEnabled val="1"/>
        </dgm:presLayoutVars>
      </dgm:prSet>
      <dgm:spPr/>
    </dgm:pt>
    <dgm:pt modelId="{DEB9BAE2-8339-A243-A12C-F23AFF408E60}" type="pres">
      <dgm:prSet presAssocID="{78D0FAFE-BEAC-974E-A8A6-6E016820C0AF}" presName="desTx" presStyleLbl="alignAccFollowNode1" presStyleIdx="1" presStyleCnt="2">
        <dgm:presLayoutVars>
          <dgm:bulletEnabled val="1"/>
        </dgm:presLayoutVars>
      </dgm:prSet>
      <dgm:spPr/>
    </dgm:pt>
  </dgm:ptLst>
  <dgm:cxnLst>
    <dgm:cxn modelId="{18E97E1A-83D6-524C-B5EF-07429F8C76E1}" type="presOf" srcId="{E0F3E3F9-68CC-4B48-97D8-8820B8B52380}" destId="{1E0E8A6C-30F6-954E-BF0B-385C7EBD0C12}" srcOrd="0" destOrd="0" presId="urn:microsoft.com/office/officeart/2005/8/layout/hList1"/>
    <dgm:cxn modelId="{C2146337-3282-3F46-9865-12C34697BFD5}" srcId="{78D0FAFE-BEAC-974E-A8A6-6E016820C0AF}" destId="{C94760C5-CCA2-6148-A075-4E4321A5FB55}" srcOrd="0" destOrd="0" parTransId="{3264B8F4-E3A1-D048-9C93-64E171E09FF8}" sibTransId="{AFB7E538-773D-9448-B794-151B6FC05E15}"/>
    <dgm:cxn modelId="{50F33E3D-3B5D-3F43-849C-DA606D4851DA}" srcId="{E0F3E3F9-68CC-4B48-97D8-8820B8B52380}" destId="{1EA6FED8-9BBF-5140-A08F-A237BA4E9A02}" srcOrd="0" destOrd="0" parTransId="{913D91F1-9A02-CC4A-AA24-9B4EFD555C36}" sibTransId="{0A4C3C0D-C741-C942-A2D0-5FDFBAB365B9}"/>
    <dgm:cxn modelId="{6793FA49-A7BC-2A41-B16B-C9F185179A54}" srcId="{E0F3E3F9-68CC-4B48-97D8-8820B8B52380}" destId="{78D0FAFE-BEAC-974E-A8A6-6E016820C0AF}" srcOrd="1" destOrd="0" parTransId="{02CF33B5-AD82-0448-A60A-572BF225D3D0}" sibTransId="{AD7D4B99-C7ED-6C49-9932-446373B64DC7}"/>
    <dgm:cxn modelId="{65FA8E6F-1828-674A-A6C3-FA814E92E1BD}" type="presOf" srcId="{3B0A3029-B0C2-F141-B2EA-DA17FBF6E37E}" destId="{57087B52-C684-5341-9E12-7A8A7012CF46}" srcOrd="0" destOrd="0" presId="urn:microsoft.com/office/officeart/2005/8/layout/hList1"/>
    <dgm:cxn modelId="{86BDA16F-A36C-3F41-97F2-E5628886B2EA}" srcId="{1EA6FED8-9BBF-5140-A08F-A237BA4E9A02}" destId="{3B0A3029-B0C2-F141-B2EA-DA17FBF6E37E}" srcOrd="0" destOrd="0" parTransId="{64A0F0F9-99F1-C74E-A0E6-9CF4E31EFDF3}" sibTransId="{DC842284-709A-F840-BB50-E839AF06A71B}"/>
    <dgm:cxn modelId="{D69CF9B8-4B84-B04A-AF58-CE924309C727}" type="presOf" srcId="{78D0FAFE-BEAC-974E-A8A6-6E016820C0AF}" destId="{58C9E88D-0AFF-9A46-9A58-7E5B47B8FB75}" srcOrd="0" destOrd="0" presId="urn:microsoft.com/office/officeart/2005/8/layout/hList1"/>
    <dgm:cxn modelId="{7158D5DB-3C4B-6347-8E0D-64EF667EB83A}" type="presOf" srcId="{C94760C5-CCA2-6148-A075-4E4321A5FB55}" destId="{DEB9BAE2-8339-A243-A12C-F23AFF408E60}" srcOrd="0" destOrd="0" presId="urn:microsoft.com/office/officeart/2005/8/layout/hList1"/>
    <dgm:cxn modelId="{D50957FA-2A5C-BB4F-B3A6-B0AA341FD885}" type="presOf" srcId="{1EA6FED8-9BBF-5140-A08F-A237BA4E9A02}" destId="{CA516BB1-9D39-E449-8773-CABC43961BCF}" srcOrd="0" destOrd="0" presId="urn:microsoft.com/office/officeart/2005/8/layout/hList1"/>
    <dgm:cxn modelId="{78B12326-05BA-4F44-9235-001552467200}" type="presParOf" srcId="{1E0E8A6C-30F6-954E-BF0B-385C7EBD0C12}" destId="{9A1E6D3E-49F5-FB47-8E26-49A78379E627}" srcOrd="0" destOrd="0" presId="urn:microsoft.com/office/officeart/2005/8/layout/hList1"/>
    <dgm:cxn modelId="{D4FFA872-A576-E248-B3A1-FCAF5F51B0B0}" type="presParOf" srcId="{9A1E6D3E-49F5-FB47-8E26-49A78379E627}" destId="{CA516BB1-9D39-E449-8773-CABC43961BCF}" srcOrd="0" destOrd="0" presId="urn:microsoft.com/office/officeart/2005/8/layout/hList1"/>
    <dgm:cxn modelId="{14BAA4F3-D5E8-B449-9191-F0DA2541BA7F}" type="presParOf" srcId="{9A1E6D3E-49F5-FB47-8E26-49A78379E627}" destId="{57087B52-C684-5341-9E12-7A8A7012CF46}" srcOrd="1" destOrd="0" presId="urn:microsoft.com/office/officeart/2005/8/layout/hList1"/>
    <dgm:cxn modelId="{4ADEA968-B31C-1C4E-80A8-C8A700F85E3A}" type="presParOf" srcId="{1E0E8A6C-30F6-954E-BF0B-385C7EBD0C12}" destId="{500BD35D-55BA-E941-9F70-6DBE2F67868C}" srcOrd="1" destOrd="0" presId="urn:microsoft.com/office/officeart/2005/8/layout/hList1"/>
    <dgm:cxn modelId="{7B13F67B-6E58-1A43-96B5-D19279A9E0B8}" type="presParOf" srcId="{1E0E8A6C-30F6-954E-BF0B-385C7EBD0C12}" destId="{40863167-85FF-5F48-9661-2BE83E6BDDA2}" srcOrd="2" destOrd="0" presId="urn:microsoft.com/office/officeart/2005/8/layout/hList1"/>
    <dgm:cxn modelId="{D794A69A-28E2-474B-BEF9-D361362FB59C}" type="presParOf" srcId="{40863167-85FF-5F48-9661-2BE83E6BDDA2}" destId="{58C9E88D-0AFF-9A46-9A58-7E5B47B8FB75}" srcOrd="0" destOrd="0" presId="urn:microsoft.com/office/officeart/2005/8/layout/hList1"/>
    <dgm:cxn modelId="{7FBB4A80-D805-EE45-B1AA-17175D8F82FB}" type="presParOf" srcId="{40863167-85FF-5F48-9661-2BE83E6BDDA2}" destId="{DEB9BAE2-8339-A243-A12C-F23AFF408E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Multiple Applications</a:t>
          </a:r>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Multi-threaded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OS themselves implemented as a set of processes or threads</a:t>
          </a:r>
        </a:p>
      </dsp:txBody>
      <dsp:txXfrm>
        <a:off x="6072278" y="3127156"/>
        <a:ext cx="1963866" cy="13196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5C9F-7A29-B049-BF80-D80F2A8B9162}">
      <dsp:nvSpPr>
        <dsp:cNvPr id="0" name=""/>
        <dsp:cNvSpPr/>
      </dsp:nvSpPr>
      <dsp:spPr>
        <a:xfrm rot="21364723">
          <a:off x="973463" y="1085428"/>
          <a:ext cx="3134840" cy="1543461"/>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solidFill>
                <a:schemeClr val="bg1"/>
              </a:solidFill>
            </a:rPr>
            <a:t>Communication of a message between two processes implies synchronization between the two</a:t>
          </a:r>
        </a:p>
      </dsp:txBody>
      <dsp:txXfrm>
        <a:off x="1018669" y="1130634"/>
        <a:ext cx="3044428" cy="1453049"/>
      </dsp:txXfrm>
    </dsp:sp>
    <dsp:sp modelId="{B0876E2E-024F-E840-B429-8A6DDBD3C0B7}">
      <dsp:nvSpPr>
        <dsp:cNvPr id="0" name=""/>
        <dsp:cNvSpPr/>
      </dsp:nvSpPr>
      <dsp:spPr>
        <a:xfrm rot="469402">
          <a:off x="5617392" y="691798"/>
          <a:ext cx="3696880" cy="1135495"/>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NZ" sz="1600" b="1" i="0" kern="1200">
              <a:solidFill>
                <a:schemeClr val="bg1"/>
              </a:solidFill>
            </a:rPr>
            <a:t>When a receive primitive is executed in a process there are two possibilities:</a:t>
          </a:r>
          <a:endParaRPr lang="en-US" sz="1600" b="1" i="0" kern="1200">
            <a:solidFill>
              <a:schemeClr val="bg1"/>
            </a:solidFill>
          </a:endParaRPr>
        </a:p>
      </dsp:txBody>
      <dsp:txXfrm>
        <a:off x="5650650" y="725056"/>
        <a:ext cx="3630364" cy="1068979"/>
      </dsp:txXfrm>
    </dsp:sp>
    <dsp:sp modelId="{4F3C4FFF-DBC4-E343-860C-7EE99D254749}">
      <dsp:nvSpPr>
        <dsp:cNvPr id="0" name=""/>
        <dsp:cNvSpPr/>
      </dsp:nvSpPr>
      <dsp:spPr>
        <a:xfrm>
          <a:off x="4131801" y="4989341"/>
          <a:ext cx="792043" cy="792043"/>
        </a:xfrm>
        <a:prstGeom prst="triangle">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958576-B4BC-E74E-86DC-B7A96B976014}">
      <dsp:nvSpPr>
        <dsp:cNvPr id="0" name=""/>
        <dsp:cNvSpPr/>
      </dsp:nvSpPr>
      <dsp:spPr>
        <a:xfrm rot="240000">
          <a:off x="2177528" y="4709257"/>
          <a:ext cx="4753714" cy="332412"/>
        </a:xfrm>
        <a:prstGeom prst="rect">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23CDB2-16FA-3B49-BF46-F81510603726}">
      <dsp:nvSpPr>
        <dsp:cNvPr id="0" name=""/>
        <dsp:cNvSpPr/>
      </dsp:nvSpPr>
      <dsp:spPr>
        <a:xfrm rot="510070">
          <a:off x="4675799" y="3444988"/>
          <a:ext cx="3286338" cy="1294634"/>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a:solidFill>
                <a:schemeClr val="tx1"/>
              </a:solidFill>
            </a:rPr>
            <a:t>if a message has previously been sent the message is received and execution continues</a:t>
          </a:r>
        </a:p>
      </dsp:txBody>
      <dsp:txXfrm>
        <a:off x="4738998" y="3508187"/>
        <a:ext cx="3159940" cy="1168236"/>
      </dsp:txXfrm>
    </dsp:sp>
    <dsp:sp modelId="{5EB8A7DA-62E2-E440-9AA1-AFABD63FDF67}">
      <dsp:nvSpPr>
        <dsp:cNvPr id="0" name=""/>
        <dsp:cNvSpPr/>
      </dsp:nvSpPr>
      <dsp:spPr>
        <a:xfrm rot="537530">
          <a:off x="4802190" y="1929079"/>
          <a:ext cx="4271357" cy="1488827"/>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a:solidFill>
                <a:schemeClr val="tx1"/>
              </a:solidFill>
            </a:rPr>
            <a:t>if there is no waiting message the process is blocked until a message arrives or the process continues to execute, abandoning the attempt to receive</a:t>
          </a:r>
        </a:p>
      </dsp:txBody>
      <dsp:txXfrm>
        <a:off x="4874869" y="2001758"/>
        <a:ext cx="4125999" cy="1343469"/>
      </dsp:txXfrm>
    </dsp:sp>
    <dsp:sp modelId="{9C6B398F-15AB-5548-AB75-EDD00D3829AC}">
      <dsp:nvSpPr>
        <dsp:cNvPr id="0" name=""/>
        <dsp:cNvSpPr/>
      </dsp:nvSpPr>
      <dsp:spPr>
        <a:xfrm rot="21331824">
          <a:off x="1533450" y="2946063"/>
          <a:ext cx="2709885" cy="1334944"/>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a:solidFill>
                <a:schemeClr val="tx1"/>
              </a:solidFill>
            </a:rPr>
            <a:t>the receiver cannot receive a message until it has been sent by another process</a:t>
          </a:r>
        </a:p>
      </dsp:txBody>
      <dsp:txXfrm>
        <a:off x="1598617" y="3011230"/>
        <a:ext cx="2579551" cy="12046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4253-C5DD-2F40-AF14-A6F8E87BF8EB}">
      <dsp:nvSpPr>
        <dsp:cNvPr id="0" name=""/>
        <dsp:cNvSpPr/>
      </dsp:nvSpPr>
      <dsp:spPr>
        <a:xfrm>
          <a:off x="0" y="320681"/>
          <a:ext cx="8077200" cy="27121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a:t>sender continues on but receiver is blocked until the requested message arrives</a:t>
          </a:r>
        </a:p>
        <a:p>
          <a:pPr marL="228600" lvl="1" indent="-228600" algn="l" defTabSz="933450" rtl="0">
            <a:lnSpc>
              <a:spcPct val="90000"/>
            </a:lnSpc>
            <a:spcBef>
              <a:spcPct val="0"/>
            </a:spcBef>
            <a:spcAft>
              <a:spcPct val="15000"/>
            </a:spcAft>
            <a:buChar char="•"/>
          </a:pPr>
          <a:r>
            <a:rPr lang="en-US" sz="2100" kern="1200"/>
            <a:t>most useful combination</a:t>
          </a:r>
        </a:p>
        <a:p>
          <a:pPr marL="228600" lvl="1" indent="-228600" algn="l" defTabSz="933450" rtl="0">
            <a:lnSpc>
              <a:spcPct val="90000"/>
            </a:lnSpc>
            <a:spcBef>
              <a:spcPct val="0"/>
            </a:spcBef>
            <a:spcAft>
              <a:spcPct val="15000"/>
            </a:spcAft>
            <a:buChar char="•"/>
          </a:pPr>
          <a:r>
            <a:rPr lang="en-US" sz="2100" kern="1200"/>
            <a:t>sends one or more messages to a variety of destinations as quickly as possible</a:t>
          </a:r>
        </a:p>
        <a:p>
          <a:pPr marL="228600" lvl="1" indent="-228600" algn="l" defTabSz="933450" rtl="0">
            <a:lnSpc>
              <a:spcPct val="90000"/>
            </a:lnSpc>
            <a:spcBef>
              <a:spcPct val="0"/>
            </a:spcBef>
            <a:spcAft>
              <a:spcPct val="15000"/>
            </a:spcAft>
            <a:buChar char="•"/>
          </a:pPr>
          <a:r>
            <a:rPr lang="en-US" sz="2100" kern="1200"/>
            <a:t>example -- a service process that exists to provide a service or resource to other processes</a:t>
          </a:r>
        </a:p>
      </dsp:txBody>
      <dsp:txXfrm>
        <a:off x="0" y="320681"/>
        <a:ext cx="8077200" cy="2712149"/>
      </dsp:txXfrm>
    </dsp:sp>
    <dsp:sp modelId="{7C0D2C5B-322D-9045-B418-FF8D3F881A30}">
      <dsp:nvSpPr>
        <dsp:cNvPr id="0" name=""/>
        <dsp:cNvSpPr/>
      </dsp:nvSpPr>
      <dsp:spPr>
        <a:xfrm>
          <a:off x="403860" y="10721"/>
          <a:ext cx="5654040"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lang="en-US" sz="2400" kern="1200" err="1"/>
            <a:t>Nonblocking</a:t>
          </a:r>
          <a:r>
            <a:rPr lang="en-US" sz="2400" kern="1200"/>
            <a:t> send, blocking receive</a:t>
          </a:r>
        </a:p>
      </dsp:txBody>
      <dsp:txXfrm>
        <a:off x="434122" y="40983"/>
        <a:ext cx="5593516" cy="559396"/>
      </dsp:txXfrm>
    </dsp:sp>
    <dsp:sp modelId="{A84F03E2-F9EA-C94D-AD93-13923F0055A8}">
      <dsp:nvSpPr>
        <dsp:cNvPr id="0" name=""/>
        <dsp:cNvSpPr/>
      </dsp:nvSpPr>
      <dsp:spPr>
        <a:xfrm>
          <a:off x="0" y="3456191"/>
          <a:ext cx="8077200" cy="87648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a:t>neither party is required to wait</a:t>
          </a:r>
        </a:p>
      </dsp:txBody>
      <dsp:txXfrm>
        <a:off x="0" y="3456191"/>
        <a:ext cx="8077200" cy="876487"/>
      </dsp:txXfrm>
    </dsp:sp>
    <dsp:sp modelId="{FB5D3142-9F1C-A94D-A8A6-48AF5D364BD5}">
      <dsp:nvSpPr>
        <dsp:cNvPr id="0" name=""/>
        <dsp:cNvSpPr/>
      </dsp:nvSpPr>
      <dsp:spPr>
        <a:xfrm>
          <a:off x="403860" y="3146231"/>
          <a:ext cx="6187442"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lang="en-US" sz="2400" kern="1200" err="1"/>
            <a:t>Nonblocking</a:t>
          </a:r>
          <a:r>
            <a:rPr lang="en-US" sz="2400" kern="1200"/>
            <a:t> send, </a:t>
          </a:r>
          <a:r>
            <a:rPr lang="en-US" sz="2400" kern="1200" err="1"/>
            <a:t>nonblocking</a:t>
          </a:r>
          <a:r>
            <a:rPr lang="en-US" sz="2400" kern="1200"/>
            <a:t> receive</a:t>
          </a:r>
        </a:p>
      </dsp:txBody>
      <dsp:txXfrm>
        <a:off x="434122" y="3176493"/>
        <a:ext cx="6126918"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4A2F0-606A-4F43-8731-17C84947A13A}">
      <dsp:nvSpPr>
        <dsp:cNvPr id="0" name=""/>
        <dsp:cNvSpPr/>
      </dsp:nvSpPr>
      <dsp:spPr>
        <a:xfrm>
          <a:off x="2050851"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marL="0" lvl="0" indent="0" algn="ctr" defTabSz="1022350">
            <a:lnSpc>
              <a:spcPct val="90000"/>
            </a:lnSpc>
            <a:spcBef>
              <a:spcPct val="0"/>
            </a:spcBef>
            <a:spcAft>
              <a:spcPct val="35000"/>
            </a:spcAft>
            <a:buNone/>
          </a:pPr>
          <a:r>
            <a:rPr lang="en-US" sz="2300" kern="1200"/>
            <a:t>Direct addressing</a:t>
          </a:r>
        </a:p>
      </dsp:txBody>
      <dsp:txXfrm>
        <a:off x="2374294" y="324038"/>
        <a:ext cx="1561723" cy="1561723"/>
      </dsp:txXfrm>
    </dsp:sp>
    <dsp:sp modelId="{54D42C18-3543-9040-BEB5-655DC572F900}">
      <dsp:nvSpPr>
        <dsp:cNvPr id="0" name=""/>
        <dsp:cNvSpPr/>
      </dsp:nvSpPr>
      <dsp:spPr>
        <a:xfrm>
          <a:off x="3817739"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marL="0" lvl="0" indent="0" algn="ctr" defTabSz="1022350">
            <a:lnSpc>
              <a:spcPct val="90000"/>
            </a:lnSpc>
            <a:spcBef>
              <a:spcPct val="0"/>
            </a:spcBef>
            <a:spcAft>
              <a:spcPct val="35000"/>
            </a:spcAft>
            <a:buNone/>
          </a:pPr>
          <a:r>
            <a:rPr lang="en-US" sz="2300" kern="1200"/>
            <a:t>Indirect addressing</a:t>
          </a:r>
        </a:p>
      </dsp:txBody>
      <dsp:txXfrm>
        <a:off x="4141182" y="324038"/>
        <a:ext cx="1561723" cy="15617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5B85-3272-3842-B975-0D28FA12B9EA}">
      <dsp:nvSpPr>
        <dsp:cNvPr id="0" name=""/>
        <dsp:cNvSpPr/>
      </dsp:nvSpPr>
      <dsp:spPr>
        <a:xfrm>
          <a:off x="209483" y="2291"/>
          <a:ext cx="2899743"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Messages are sent to a shared data structure consisting of queues that can temporarily hold messages</a:t>
          </a:r>
        </a:p>
      </dsp:txBody>
      <dsp:txXfrm>
        <a:off x="252953" y="45761"/>
        <a:ext cx="2812803" cy="1397241"/>
      </dsp:txXfrm>
    </dsp:sp>
    <dsp:sp modelId="{FD726207-BDF7-F648-8A1D-4792344EE082}">
      <dsp:nvSpPr>
        <dsp:cNvPr id="0" name=""/>
        <dsp:cNvSpPr/>
      </dsp:nvSpPr>
      <dsp:spPr>
        <a:xfrm>
          <a:off x="3326907" y="437651"/>
          <a:ext cx="524410"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26907" y="560343"/>
        <a:ext cx="367087" cy="368077"/>
      </dsp:txXfrm>
    </dsp:sp>
    <dsp:sp modelId="{42A3B1B7-2198-FC48-81A1-C2AC20C0214A}">
      <dsp:nvSpPr>
        <dsp:cNvPr id="0" name=""/>
        <dsp:cNvSpPr/>
      </dsp:nvSpPr>
      <dsp:spPr>
        <a:xfrm>
          <a:off x="4098681" y="2291"/>
          <a:ext cx="247363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Queues are referred to as </a:t>
          </a:r>
          <a:r>
            <a:rPr lang="en-US" sz="2300" i="1" kern="1200"/>
            <a:t>mailboxes</a:t>
          </a:r>
        </a:p>
      </dsp:txBody>
      <dsp:txXfrm>
        <a:off x="4142151" y="45761"/>
        <a:ext cx="2386695" cy="1397241"/>
      </dsp:txXfrm>
    </dsp:sp>
    <dsp:sp modelId="{7DC9C592-1D86-434A-96C8-545A7F4FECE4}">
      <dsp:nvSpPr>
        <dsp:cNvPr id="0" name=""/>
        <dsp:cNvSpPr/>
      </dsp:nvSpPr>
      <dsp:spPr>
        <a:xfrm rot="5400000">
          <a:off x="5002776" y="1659627"/>
          <a:ext cx="525272"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081374" y="1703721"/>
        <a:ext cx="368077" cy="367690"/>
      </dsp:txXfrm>
    </dsp:sp>
    <dsp:sp modelId="{E66579B5-8437-6E47-9E7B-772C542E5672}">
      <dsp:nvSpPr>
        <dsp:cNvPr id="0" name=""/>
        <dsp:cNvSpPr/>
      </dsp:nvSpPr>
      <dsp:spPr>
        <a:xfrm>
          <a:off x="3814930" y="2475927"/>
          <a:ext cx="275738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One process sends a message to the mailbox and the other process picks up the message from the mailbox</a:t>
          </a:r>
        </a:p>
      </dsp:txBody>
      <dsp:txXfrm>
        <a:off x="3858400" y="2519397"/>
        <a:ext cx="2670445" cy="1397241"/>
      </dsp:txXfrm>
    </dsp:sp>
    <dsp:sp modelId="{8C5B34E6-1EBB-5344-9E86-EF1BC7524739}">
      <dsp:nvSpPr>
        <dsp:cNvPr id="0" name=""/>
        <dsp:cNvSpPr/>
      </dsp:nvSpPr>
      <dsp:spPr>
        <a:xfrm rot="10800000">
          <a:off x="3072840" y="2911286"/>
          <a:ext cx="524410"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230163" y="3033978"/>
        <a:ext cx="367087" cy="368077"/>
      </dsp:txXfrm>
    </dsp:sp>
    <dsp:sp modelId="{B17C5E11-C218-7B41-92DA-A351214BBDBE}">
      <dsp:nvSpPr>
        <dsp:cNvPr id="0" name=""/>
        <dsp:cNvSpPr/>
      </dsp:nvSpPr>
      <dsp:spPr>
        <a:xfrm>
          <a:off x="351841" y="2475927"/>
          <a:ext cx="247363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Allows for greater flexibility in the use of messages</a:t>
          </a:r>
        </a:p>
      </dsp:txBody>
      <dsp:txXfrm>
        <a:off x="395311" y="2519397"/>
        <a:ext cx="2386695" cy="1397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3646011" y="-560237"/>
          <a:ext cx="4346275" cy="4346275"/>
        </a:xfrm>
        <a:prstGeom prst="blockArc">
          <a:avLst>
            <a:gd name="adj1" fmla="val 18900000"/>
            <a:gd name="adj2" fmla="val 2700000"/>
            <a:gd name="adj3" fmla="val 497"/>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367083" y="247999"/>
          <a:ext cx="56869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be able to keep track of various processes</a:t>
          </a:r>
        </a:p>
      </dsp:txBody>
      <dsp:txXfrm>
        <a:off x="367083" y="247999"/>
        <a:ext cx="5686968" cy="496257"/>
      </dsp:txXfrm>
    </dsp:sp>
    <dsp:sp modelId="{800DE3D9-F293-ED4A-98B5-89DBEF29A26D}">
      <dsp:nvSpPr>
        <dsp:cNvPr id="0" name=""/>
        <dsp:cNvSpPr/>
      </dsp:nvSpPr>
      <dsp:spPr>
        <a:xfrm>
          <a:off x="56922" y="185967"/>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651598" y="992514"/>
          <a:ext cx="54024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allocate and de-allocate resources for each active process</a:t>
          </a:r>
        </a:p>
      </dsp:txBody>
      <dsp:txXfrm>
        <a:off x="651598" y="992514"/>
        <a:ext cx="5402453" cy="496257"/>
      </dsp:txXfrm>
    </dsp:sp>
    <dsp:sp modelId="{6512E6D8-6975-3146-9318-98BD9C39C687}">
      <dsp:nvSpPr>
        <dsp:cNvPr id="0" name=""/>
        <dsp:cNvSpPr/>
      </dsp:nvSpPr>
      <dsp:spPr>
        <a:xfrm>
          <a:off x="341438" y="930482"/>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651598" y="1737028"/>
          <a:ext cx="54024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marL="0" lvl="0" indent="0" algn="l" defTabSz="666750">
            <a:lnSpc>
              <a:spcPct val="90000"/>
            </a:lnSpc>
            <a:spcBef>
              <a:spcPct val="0"/>
            </a:spcBef>
            <a:spcAft>
              <a:spcPct val="35000"/>
            </a:spcAft>
            <a:buNone/>
          </a:pPr>
          <a:r>
            <a:rPr lang="en-NZ" sz="1500" kern="1200"/>
            <a:t>protect the data and physical resources of each process against interference by other processes</a:t>
          </a:r>
          <a:endParaRPr lang="en-US" sz="1500" kern="1200"/>
        </a:p>
      </dsp:txBody>
      <dsp:txXfrm>
        <a:off x="651598" y="1737028"/>
        <a:ext cx="5402453" cy="496257"/>
      </dsp:txXfrm>
    </dsp:sp>
    <dsp:sp modelId="{8F2EB81C-8C54-3644-9886-FE888763CCE1}">
      <dsp:nvSpPr>
        <dsp:cNvPr id="0" name=""/>
        <dsp:cNvSpPr/>
      </dsp:nvSpPr>
      <dsp:spPr>
        <a:xfrm>
          <a:off x="341438" y="1674996"/>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367083" y="2481543"/>
          <a:ext cx="56869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ensure that the processes and outputs are independent of the processing speed</a:t>
          </a:r>
        </a:p>
      </dsp:txBody>
      <dsp:txXfrm>
        <a:off x="367083" y="2481543"/>
        <a:ext cx="5686968" cy="496257"/>
      </dsp:txXfrm>
    </dsp:sp>
    <dsp:sp modelId="{AAAC62C3-7547-3948-9FBB-1592EA49AD84}">
      <dsp:nvSpPr>
        <dsp:cNvPr id="0" name=""/>
        <dsp:cNvSpPr/>
      </dsp:nvSpPr>
      <dsp:spPr>
        <a:xfrm>
          <a:off x="56922" y="2419511"/>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rot="10800000" flipV="1">
          <a:off x="144861" y="0"/>
          <a:ext cx="6662548" cy="1040265"/>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 the case of competing processes three control problems must be faced:</a:t>
          </a:r>
        </a:p>
      </dsp:txBody>
      <dsp:txXfrm rot="-10800000">
        <a:off x="195643" y="50782"/>
        <a:ext cx="6560984" cy="938701"/>
      </dsp:txXfrm>
    </dsp:sp>
    <dsp:sp modelId="{6A7F9969-6F05-5F41-88FE-250A770AADDF}">
      <dsp:nvSpPr>
        <dsp:cNvPr id="0" name=""/>
        <dsp:cNvSpPr/>
      </dsp:nvSpPr>
      <dsp:spPr>
        <a:xfrm>
          <a:off x="0" y="1041487"/>
          <a:ext cx="6807410" cy="215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5"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a:p>
        <a:p>
          <a:pPr marL="514350" lvl="2" indent="744538" algn="l" defTabSz="1244600">
            <a:lnSpc>
              <a:spcPct val="90000"/>
            </a:lnSpc>
            <a:spcBef>
              <a:spcPct val="0"/>
            </a:spcBef>
            <a:spcAft>
              <a:spcPct val="20000"/>
            </a:spcAft>
            <a:buChar char="•"/>
          </a:pPr>
          <a:r>
            <a:rPr lang="en-US" sz="2800" b="1" i="0" kern="120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a:solidFill>
                <a:schemeClr val="accent3">
                  <a:lumMod val="50000"/>
                </a:schemeClr>
              </a:solidFill>
            </a:rPr>
            <a:t>   deadlock</a:t>
          </a:r>
        </a:p>
        <a:p>
          <a:pPr marL="685800" lvl="4" indent="573088" algn="l" defTabSz="1244600">
            <a:lnSpc>
              <a:spcPct val="90000"/>
            </a:lnSpc>
            <a:spcBef>
              <a:spcPct val="0"/>
            </a:spcBef>
            <a:spcAft>
              <a:spcPct val="20000"/>
            </a:spcAft>
            <a:buChar char="•"/>
          </a:pPr>
          <a:r>
            <a:rPr lang="en-US" sz="2800" b="1" i="0" kern="1200">
              <a:solidFill>
                <a:schemeClr val="accent3">
                  <a:lumMod val="50000"/>
                </a:schemeClr>
              </a:solidFill>
            </a:rPr>
            <a:t>   starvation</a:t>
          </a:r>
        </a:p>
      </dsp:txBody>
      <dsp:txXfrm>
        <a:off x="0" y="1041487"/>
        <a:ext cx="6807410" cy="2158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solidFill>
                <a:schemeClr val="tx1"/>
              </a:solidFill>
            </a:rPr>
            <a:t>There is no way to inspect or manipulate semaphores other than these three operations</a:t>
          </a: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NZ" sz="2300" kern="1200"/>
            <a:t>A variable that has an integer value upon which only three operations are defined:</a:t>
          </a:r>
          <a:endParaRPr lang="en-US" sz="2300" kern="1200"/>
        </a:p>
      </dsp:txBody>
      <dsp:txXfrm>
        <a:off x="89275" y="89275"/>
        <a:ext cx="2729242" cy="165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550467" y="634016"/>
          <a:ext cx="3840163" cy="2572129"/>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a:t>There is no way to know before a process decrements a semaphore whether it will block or not</a:t>
          </a:r>
        </a:p>
      </dsp:txBody>
      <dsp:txXfrm rot="5400000">
        <a:off x="83550" y="768032"/>
        <a:ext cx="2572129" cy="2304097"/>
      </dsp:txXfrm>
    </dsp:sp>
    <dsp:sp modelId="{49FA2FAC-FF0C-C14A-8048-646F866CB8A7}">
      <dsp:nvSpPr>
        <dsp:cNvPr id="0" name=""/>
        <dsp:cNvSpPr/>
      </dsp:nvSpPr>
      <dsp:spPr>
        <a:xfrm rot="16200000">
          <a:off x="2152734" y="634016"/>
          <a:ext cx="3840163" cy="2572129"/>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a:t>There is no way to know which process will continue immediately on a </a:t>
          </a:r>
          <a:r>
            <a:rPr lang="en-US" sz="2100" kern="1200" err="1"/>
            <a:t>uniprocessor</a:t>
          </a:r>
          <a:r>
            <a:rPr lang="en-US" sz="2100" kern="1200"/>
            <a:t> system when two processes are running concurrently</a:t>
          </a:r>
        </a:p>
      </dsp:txBody>
      <dsp:txXfrm rot="5400000">
        <a:off x="2786751" y="768032"/>
        <a:ext cx="2572129" cy="2304097"/>
      </dsp:txXfrm>
    </dsp:sp>
    <dsp:sp modelId="{9BE6FA6B-34B4-C242-82E5-DC5F191FF1E9}">
      <dsp:nvSpPr>
        <dsp:cNvPr id="0" name=""/>
        <dsp:cNvSpPr/>
      </dsp:nvSpPr>
      <dsp:spPr>
        <a:xfrm rot="16200000">
          <a:off x="4897051" y="634016"/>
          <a:ext cx="3840163" cy="2572129"/>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a:t>You don’t know whether another process is waiting so the number of unblocked processes may be zero or one</a:t>
          </a:r>
        </a:p>
      </dsp:txBody>
      <dsp:txXfrm rot="5400000">
        <a:off x="5531068" y="768032"/>
        <a:ext cx="2572129" cy="2304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NZ" sz="2800" b="1" i="1" kern="1200"/>
            <a:t>Strong Semaphores</a:t>
          </a:r>
          <a:r>
            <a:rPr lang="en-NZ" sz="2800" kern="1200"/>
            <a:t> </a:t>
          </a:r>
          <a:endParaRPr lang="en-US" sz="2800" kern="120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NZ" sz="2800" b="1" i="1" kern="1200"/>
            <a:t>Weak Semaphores </a:t>
          </a:r>
          <a:r>
            <a:rPr lang="en-NZ" sz="2300" kern="1200"/>
            <a:t> </a:t>
          </a:r>
        </a:p>
      </dsp:txBody>
      <dsp:txXfrm>
        <a:off x="446065" y="1864685"/>
        <a:ext cx="569155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bg1"/>
              </a:solidFill>
            </a:rPr>
            <a:t>General Statement:</a:t>
          </a: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ensure that the producer can’t add data into full buffer and consumer can’t remove data from an empty buffer</a:t>
          </a:r>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a:t>Only one process may be executing in the monitor at a time</a:t>
          </a:r>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a:t>Process enters monitor by invoking one of its procedures</a:t>
          </a:r>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a:t>Local data variables are accessible only by the monitor’s procedures and not by any external procedure</a:t>
          </a:r>
        </a:p>
      </dsp:txBody>
      <dsp:txXfrm rot="10800000">
        <a:off x="0" y="713"/>
        <a:ext cx="8229600" cy="9971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6BB1-9D39-E449-8773-CABC43961BCF}">
      <dsp:nvSpPr>
        <dsp:cNvPr id="0" name=""/>
        <dsp:cNvSpPr/>
      </dsp:nvSpPr>
      <dsp:spPr>
        <a:xfrm>
          <a:off x="31"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NZ" sz="2600" kern="1200"/>
            <a:t>synchronization</a:t>
          </a:r>
          <a:endParaRPr lang="en-US" sz="2600" kern="1200"/>
        </a:p>
      </dsp:txBody>
      <dsp:txXfrm>
        <a:off x="31" y="45240"/>
        <a:ext cx="3026605" cy="748800"/>
      </dsp:txXfrm>
    </dsp:sp>
    <dsp:sp modelId="{57087B52-C684-5341-9E12-7A8A7012CF46}">
      <dsp:nvSpPr>
        <dsp:cNvPr id="0" name=""/>
        <dsp:cNvSpPr/>
      </dsp:nvSpPr>
      <dsp:spPr>
        <a:xfrm>
          <a:off x="31"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a:t>to enforce mutual exclusion</a:t>
          </a:r>
        </a:p>
      </dsp:txBody>
      <dsp:txXfrm>
        <a:off x="31" y="794040"/>
        <a:ext cx="3026605" cy="1141920"/>
      </dsp:txXfrm>
    </dsp:sp>
    <dsp:sp modelId="{58C9E88D-0AFF-9A46-9A58-7E5B47B8FB75}">
      <dsp:nvSpPr>
        <dsp:cNvPr id="0" name=""/>
        <dsp:cNvSpPr/>
      </dsp:nvSpPr>
      <dsp:spPr>
        <a:xfrm>
          <a:off x="3450362"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NZ" sz="2600" kern="1200"/>
            <a:t>communication  </a:t>
          </a:r>
        </a:p>
      </dsp:txBody>
      <dsp:txXfrm>
        <a:off x="3450362" y="45240"/>
        <a:ext cx="3026605" cy="748800"/>
      </dsp:txXfrm>
    </dsp:sp>
    <dsp:sp modelId="{DEB9BAE2-8339-A243-A12C-F23AFF408E60}">
      <dsp:nvSpPr>
        <dsp:cNvPr id="0" name=""/>
        <dsp:cNvSpPr/>
      </dsp:nvSpPr>
      <dsp:spPr>
        <a:xfrm>
          <a:off x="3450362"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a:t>to exchange information</a:t>
          </a:r>
        </a:p>
      </dsp:txBody>
      <dsp:txXfrm>
        <a:off x="3450362" y="794040"/>
        <a:ext cx="3026605" cy="11419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8T21:53:50.044"/>
    </inkml:context>
    <inkml:brush xml:id="br0">
      <inkml:brushProperty name="width" value="0.08571" units="cm"/>
      <inkml:brushProperty name="height" value="0.08571" units="cm"/>
    </inkml:brush>
  </inkml:definitions>
  <inkml:trace contextRef="#ctx0" brushRef="#br0">129 17 7772,'-32'0'-129,"2"-2"0,3-1-1351,6-3 1509,10 1 136,4 5-278,7 0-182,0 0 304,7 0-40,2 0 1,12 0 30,1 0 0,-1 7 0,-5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06" charset="0"/>
                <a:ea typeface="ＭＳ Ｐゴシック" pitchFamily="-106" charset="-128"/>
                <a:cs typeface="ＭＳ Ｐゴシック" pitchFamily="-106" charset="-128"/>
              </a:rPr>
              <a:t>“</a:t>
            </a:r>
            <a:r>
              <a:rPr kumimoji="1" lang="en-US">
                <a:latin typeface="Times New Roman" pitchFamily="-106" charset="0"/>
                <a:ea typeface="ＭＳ Ｐゴシック" pitchFamily="-106" charset="-128"/>
                <a:cs typeface="ＭＳ Ｐゴシック" pitchFamily="-106" charset="-128"/>
              </a:rPr>
              <a:t>Operating</a:t>
            </a:r>
            <a:r>
              <a:rPr kumimoji="1" lang="en-US" baseline="0">
                <a:latin typeface="Times New Roman" pitchFamily="-106" charset="0"/>
                <a:ea typeface="ＭＳ Ｐゴシック" pitchFamily="-106" charset="-128"/>
                <a:cs typeface="ＭＳ Ｐゴシック" pitchFamily="-106" charset="-128"/>
              </a:rPr>
              <a:t> Systems: Internal and Design Principles</a:t>
            </a:r>
            <a:r>
              <a:rPr lang="en-US">
                <a:latin typeface="Times New Roman" pitchFamily="-106" charset="0"/>
                <a:ea typeface="ＭＳ Ｐゴシック" pitchFamily="-106" charset="-128"/>
                <a:cs typeface="ＭＳ Ｐゴシック" pitchFamily="-106" charset="-128"/>
              </a:rPr>
              <a:t>”, 8/e, by William Stallings, Chapter 5 “</a:t>
            </a:r>
            <a:r>
              <a:rPr kumimoji="1" lang="en-GB">
                <a:latin typeface="Times New Roman" pitchFamily="-106" charset="0"/>
                <a:ea typeface="ＭＳ Ｐゴシック" pitchFamily="-106" charset="-128"/>
                <a:cs typeface="ＭＳ Ｐゴシック" pitchFamily="-106" charset="-128"/>
              </a:rPr>
              <a:t>Concurrency:</a:t>
            </a:r>
            <a:r>
              <a:rPr kumimoji="1" lang="en-GB" baseline="0">
                <a:latin typeface="Times New Roman" pitchFamily="-106" charset="0"/>
                <a:ea typeface="ＭＳ Ｐゴシック" pitchFamily="-106" charset="-128"/>
                <a:cs typeface="ＭＳ Ｐゴシック" pitchFamily="-106" charset="-128"/>
              </a:rPr>
              <a:t> Mutual Exclusion and Synchronization</a:t>
            </a:r>
            <a:r>
              <a:rPr lang="en-US">
                <a:latin typeface="Times New Roman" pitchFamily="-106" charset="0"/>
                <a:ea typeface="ＭＳ Ｐゴシック" pitchFamily="-106" charset="-128"/>
                <a:cs typeface="ＭＳ Ｐゴシック" pitchFamily="-106" charset="-128"/>
              </a:rPr>
              <a:t>”.</a:t>
            </a:r>
            <a:endParaRPr lang="en-AU">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a:solidFill>
                <a:schemeClr val="tx1"/>
              </a:solidFill>
              <a:latin typeface="+mn-lt"/>
              <a:ea typeface="+mn-ea"/>
              <a:cs typeface="+mn-cs"/>
            </a:endParaRPr>
          </a:p>
          <a:p>
            <a:r>
              <a:rPr lang="en-US" sz="1200" kern="1200" baseline="0">
                <a:solidFill>
                  <a:schemeClr val="tx1"/>
                </a:solidFill>
                <a:latin typeface="+mn-lt"/>
                <a:ea typeface="+mn-ea"/>
                <a:cs typeface="+mn-cs"/>
              </a:rPr>
              <a:t>In the case of competing processes three control problems must be faced. First is the need for </a:t>
            </a:r>
            <a:r>
              <a:rPr lang="en-US" sz="1200" b="1" kern="1200" baseline="0">
                <a:solidFill>
                  <a:schemeClr val="tx1"/>
                </a:solidFill>
                <a:latin typeface="+mn-lt"/>
                <a:ea typeface="+mn-ea"/>
                <a:cs typeface="+mn-cs"/>
              </a:rPr>
              <a:t>mutual exclusion . </a:t>
            </a:r>
            <a:r>
              <a:rPr lang="en-US" sz="1200" b="0" kern="1200" baseline="0">
                <a:solidFill>
                  <a:schemeClr val="tx1"/>
                </a:solidFill>
                <a:latin typeface="+mn-lt"/>
                <a:ea typeface="+mn-ea"/>
                <a:cs typeface="+mn-cs"/>
              </a:rPr>
              <a:t>Suppose two or more processes require </a:t>
            </a:r>
            <a:r>
              <a:rPr lang="en-US" sz="1200" kern="1200" baseline="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a:solidFill>
                  <a:schemeClr val="tx1"/>
                </a:solidFill>
                <a:latin typeface="+mn-lt"/>
                <a:ea typeface="+mn-ea"/>
                <a:cs typeface="+mn-cs"/>
              </a:rPr>
              <a:t>critical resource , </a:t>
            </a:r>
            <a:r>
              <a:rPr lang="en-US" sz="1200" b="0" kern="1200" baseline="0">
                <a:solidFill>
                  <a:schemeClr val="tx1"/>
                </a:solidFill>
                <a:latin typeface="+mn-lt"/>
                <a:ea typeface="+mn-ea"/>
                <a:cs typeface="+mn-cs"/>
              </a:rPr>
              <a:t>and the portion of the program that uses it as a </a:t>
            </a:r>
            <a:r>
              <a:rPr lang="en-US" sz="1200" b="1" kern="1200" baseline="0">
                <a:solidFill>
                  <a:schemeClr val="tx1"/>
                </a:solidFill>
                <a:latin typeface="+mn-lt"/>
                <a:ea typeface="+mn-ea"/>
                <a:cs typeface="+mn-cs"/>
              </a:rPr>
              <a:t>critical section </a:t>
            </a:r>
            <a:r>
              <a:rPr lang="en-US" sz="1200" b="0" kern="1200" baseline="0">
                <a:solidFill>
                  <a:schemeClr val="tx1"/>
                </a:solidFill>
                <a:latin typeface="+mn-lt"/>
                <a:ea typeface="+mn-ea"/>
                <a:cs typeface="+mn-cs"/>
              </a:rPr>
              <a:t>of the program. It is important that only one program at a time be </a:t>
            </a:r>
            <a:r>
              <a:rPr lang="en-US" sz="1200" kern="1200" baseline="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enforcement of mutual exclusion creates two additional control problems. One is that of </a:t>
            </a:r>
            <a:r>
              <a:rPr lang="en-US" sz="1200" b="1" kern="1200" baseline="0">
                <a:solidFill>
                  <a:schemeClr val="tx1"/>
                </a:solidFill>
                <a:latin typeface="+mn-lt"/>
                <a:ea typeface="+mn-ea"/>
                <a:cs typeface="+mn-cs"/>
              </a:rPr>
              <a:t>deadlock . </a:t>
            </a:r>
            <a:r>
              <a:rPr lang="en-US" sz="1200" b="0" kern="1200" baseline="0">
                <a:solidFill>
                  <a:schemeClr val="tx1"/>
                </a:solidFill>
                <a:latin typeface="+mn-lt"/>
                <a:ea typeface="+mn-ea"/>
                <a:cs typeface="+mn-cs"/>
              </a:rPr>
              <a:t>For example, consider two processes, P1 and P2, and two </a:t>
            </a:r>
            <a:r>
              <a:rPr lang="en-US" sz="1200" kern="1200" baseline="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 final control problem is </a:t>
            </a:r>
            <a:r>
              <a:rPr lang="en-US" sz="1200" b="1" kern="1200" baseline="0">
                <a:solidFill>
                  <a:schemeClr val="tx1"/>
                </a:solidFill>
                <a:latin typeface="+mn-lt"/>
                <a:ea typeface="+mn-ea"/>
                <a:cs typeface="+mn-cs"/>
              </a:rPr>
              <a:t>starvation . </a:t>
            </a:r>
            <a:r>
              <a:rPr lang="en-US" sz="1200" b="0" kern="1200" baseline="0">
                <a:solidFill>
                  <a:schemeClr val="tx1"/>
                </a:solidFill>
                <a:latin typeface="+mn-lt"/>
                <a:ea typeface="+mn-ea"/>
                <a:cs typeface="+mn-cs"/>
              </a:rPr>
              <a:t>Suppose that three processes (P1, P2</a:t>
            </a:r>
            <a:r>
              <a:rPr lang="en-US" sz="1200" b="1" kern="1200" baseline="0">
                <a:solidFill>
                  <a:schemeClr val="tx1"/>
                </a:solidFill>
                <a:latin typeface="+mn-lt"/>
                <a:ea typeface="+mn-ea"/>
                <a:cs typeface="+mn-cs"/>
              </a:rPr>
              <a:t>, </a:t>
            </a:r>
            <a:r>
              <a:rPr lang="en-US" sz="1200" kern="1200" baseline="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a:p>
          <a:p>
            <a:endParaRPr lang="en-US"/>
          </a:p>
          <a:p>
            <a:r>
              <a:rPr lang="en-US" sz="1200" kern="1200" baseline="0">
                <a:solidFill>
                  <a:schemeClr val="tx1"/>
                </a:solidFill>
                <a:latin typeface="+mn-lt"/>
                <a:ea typeface="+mn-ea"/>
                <a:cs typeface="+mn-cs"/>
              </a:rPr>
              <a:t>Figure 5.1 illustrates the mutual exclusion mechanism in abstract terms. There are </a:t>
            </a:r>
            <a:r>
              <a:rPr lang="en-US" sz="1200" i="1" kern="1200" baseline="0" err="1">
                <a:solidFill>
                  <a:schemeClr val="tx1"/>
                </a:solidFill>
                <a:latin typeface="+mn-lt"/>
                <a:ea typeface="+mn-ea"/>
                <a:cs typeface="+mn-cs"/>
              </a:rPr>
              <a:t>n</a:t>
            </a:r>
            <a:r>
              <a:rPr lang="en-US" sz="1200" i="1" kern="1200" baseline="0">
                <a:solidFill>
                  <a:schemeClr val="tx1"/>
                </a:solidFill>
                <a:latin typeface="+mn-lt"/>
                <a:ea typeface="+mn-ea"/>
                <a:cs typeface="+mn-cs"/>
              </a:rPr>
              <a:t> processes to be executed concurrently. </a:t>
            </a:r>
            <a:r>
              <a:rPr lang="en-US" sz="1200" kern="1200" baseline="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err="1">
                <a:solidFill>
                  <a:schemeClr val="tx1"/>
                </a:solidFill>
                <a:latin typeface="+mn-lt"/>
                <a:ea typeface="+mn-ea"/>
                <a:cs typeface="+mn-cs"/>
              </a:rPr>
              <a:t>entercritical</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exitcritical</a:t>
            </a:r>
            <a:r>
              <a:rPr lang="en-US" sz="1200" kern="1200" baseline="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It remains to examine specific mechanisms for providing the functions </a:t>
            </a:r>
            <a:r>
              <a:rPr lang="en-US" sz="1200" kern="1200" baseline="0" err="1">
                <a:solidFill>
                  <a:schemeClr val="tx1"/>
                </a:solidFill>
                <a:latin typeface="+mn-lt"/>
                <a:ea typeface="+mn-ea"/>
                <a:cs typeface="+mn-cs"/>
              </a:rPr>
              <a:t>entercritical</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exitcritical</a:t>
            </a:r>
            <a:r>
              <a:rPr lang="en-US" sz="1200" kern="1200" baseline="0">
                <a:solidFill>
                  <a:schemeClr val="tx1"/>
                </a:solidFill>
                <a:latin typeface="+mn-lt"/>
                <a:ea typeface="+mn-ea"/>
                <a:cs typeface="+mn-cs"/>
              </a:rPr>
              <a:t> . For the moment, we defer this issue while we consider the other cases of process interaction.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a:solidFill>
                  <a:schemeClr val="tx1"/>
                </a:solidFill>
                <a:latin typeface="+mn-lt"/>
                <a:ea typeface="+mn-ea"/>
                <a:cs typeface="+mn-cs"/>
              </a:rPr>
              <a:t>Any facility or capability that is to provide support for mutual exclusion should</a:t>
            </a:r>
          </a:p>
          <a:p>
            <a:r>
              <a:rPr lang="en-US" sz="1200" kern="1200" baseline="0">
                <a:solidFill>
                  <a:schemeClr val="tx1"/>
                </a:solidFill>
                <a:latin typeface="+mn-lt"/>
                <a:ea typeface="+mn-ea"/>
                <a:cs typeface="+mn-cs"/>
              </a:rPr>
              <a:t>meet the following requirements: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1. Mutual exclusion must be enforced: Only one process at a time is allowed into</a:t>
            </a:r>
          </a:p>
          <a:p>
            <a:r>
              <a:rPr lang="en-US" sz="1200" kern="1200" baseline="0">
                <a:solidFill>
                  <a:schemeClr val="tx1"/>
                </a:solidFill>
                <a:latin typeface="+mn-lt"/>
                <a:ea typeface="+mn-ea"/>
                <a:cs typeface="+mn-cs"/>
              </a:rPr>
              <a:t>its critical section, among all processes that have critical sections for the same resource or shared object.</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2. A process that halts in its noncritical section must do so without interfering</a:t>
            </a:r>
          </a:p>
          <a:p>
            <a:r>
              <a:rPr lang="en-US" sz="1200" kern="1200" baseline="0">
                <a:solidFill>
                  <a:schemeClr val="tx1"/>
                </a:solidFill>
                <a:latin typeface="+mn-lt"/>
                <a:ea typeface="+mn-ea"/>
                <a:cs typeface="+mn-cs"/>
              </a:rPr>
              <a:t>with other processes.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3. It must not be possible for a process requiring access to a critical section to be</a:t>
            </a:r>
          </a:p>
          <a:p>
            <a:r>
              <a:rPr lang="en-US" sz="1200" kern="1200" baseline="0">
                <a:solidFill>
                  <a:schemeClr val="tx1"/>
                </a:solidFill>
                <a:latin typeface="+mn-lt"/>
                <a:ea typeface="+mn-ea"/>
                <a:cs typeface="+mn-cs"/>
              </a:rPr>
              <a:t>delayed indefinitely: no deadlock or starvation.</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4. When no process is in a critical section, any process that requests entry to its</a:t>
            </a:r>
          </a:p>
          <a:p>
            <a:r>
              <a:rPr lang="en-US" sz="1200" kern="1200" baseline="0">
                <a:solidFill>
                  <a:schemeClr val="tx1"/>
                </a:solidFill>
                <a:latin typeface="+mn-lt"/>
                <a:ea typeface="+mn-ea"/>
                <a:cs typeface="+mn-cs"/>
              </a:rPr>
              <a:t>critical section must be permitted to enter without delay.</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5. No assumptions are made about relative process speeds or number of processors.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6. A process remains inside its critical section for a finite time only.</a:t>
            </a:r>
          </a:p>
          <a:p>
            <a:endParaRPr lang="en-US" sz="1200" b="1" kern="1200" baseline="0">
              <a:solidFill>
                <a:schemeClr val="tx1"/>
              </a:solidFill>
              <a:latin typeface="+mn-lt"/>
              <a:ea typeface="+mn-ea"/>
              <a:cs typeface="+mn-cs"/>
            </a:endParaRPr>
          </a:p>
          <a:p>
            <a:r>
              <a:rPr lang="en-US" sz="1200" kern="1200" baseline="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 In a uniprocessor system, concurrent processes cannot have overlapped execution;</a:t>
            </a:r>
          </a:p>
          <a:p>
            <a:r>
              <a:rPr lang="en-US" sz="1200" kern="1200" baseline="0">
                <a:solidFill>
                  <a:schemeClr val="tx1"/>
                </a:solidFill>
                <a:latin typeface="+mn-lt"/>
                <a:ea typeface="+mn-ea"/>
                <a:cs typeface="+mn-cs"/>
              </a:rPr>
              <a:t>they can only be interleaved. Furthermore, a process will continue to run until it</a:t>
            </a:r>
          </a:p>
          <a:p>
            <a:r>
              <a:rPr lang="en-US" sz="1200" kern="1200" baseline="0">
                <a:solidFill>
                  <a:schemeClr val="tx1"/>
                </a:solidFill>
                <a:latin typeface="+mn-lt"/>
                <a:ea typeface="+mn-ea"/>
                <a:cs typeface="+mn-cs"/>
              </a:rPr>
              <a:t>invokes an OS service or until it is interrupted. Therefore, to guarantee mutual exclusion,</a:t>
            </a:r>
          </a:p>
          <a:p>
            <a:r>
              <a:rPr lang="en-US" sz="1200" kern="1200" baseline="0">
                <a:solidFill>
                  <a:schemeClr val="tx1"/>
                </a:solidFill>
                <a:latin typeface="+mn-lt"/>
                <a:ea typeface="+mn-ea"/>
                <a:cs typeface="+mn-cs"/>
              </a:rPr>
              <a:t>it is sufficient to prevent a process from being interrupted. This capability</a:t>
            </a:r>
          </a:p>
          <a:p>
            <a:r>
              <a:rPr lang="en-US" sz="1200" kern="1200" baseline="0">
                <a:solidFill>
                  <a:schemeClr val="tx1"/>
                </a:solidFill>
                <a:latin typeface="+mn-lt"/>
                <a:ea typeface="+mn-ea"/>
                <a:cs typeface="+mn-cs"/>
              </a:rPr>
              <a:t>can be provided in the form of primitives defined by the OS kernel for disabling and</a:t>
            </a:r>
          </a:p>
          <a:p>
            <a:r>
              <a:rPr lang="en-US" sz="1200" kern="1200" baseline="0">
                <a:solidFill>
                  <a:schemeClr val="tx1"/>
                </a:solidFill>
                <a:latin typeface="+mn-lt"/>
                <a:ea typeface="+mn-ea"/>
                <a:cs typeface="+mn-cs"/>
              </a:rPr>
              <a:t>enabling interrupts.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Because the critical section cannot be interrupted, mutual exclusion is guaranteed.</a:t>
            </a:r>
          </a:p>
          <a:p>
            <a:r>
              <a:rPr lang="en-US" sz="1200" kern="1200" baseline="0">
                <a:solidFill>
                  <a:schemeClr val="tx1"/>
                </a:solidFill>
                <a:latin typeface="+mn-lt"/>
                <a:ea typeface="+mn-ea"/>
                <a:cs typeface="+mn-cs"/>
              </a:rPr>
              <a:t>The price of this approach, however, is high. The efficiency of execution could</a:t>
            </a:r>
          </a:p>
          <a:p>
            <a:r>
              <a:rPr lang="en-US" sz="1200" kern="1200" baseline="0">
                <a:solidFill>
                  <a:schemeClr val="tx1"/>
                </a:solidFill>
                <a:latin typeface="+mn-lt"/>
                <a:ea typeface="+mn-ea"/>
                <a:cs typeface="+mn-cs"/>
              </a:rPr>
              <a:t>be noticeably degraded because the processor is limited in its ability to interleave</a:t>
            </a:r>
          </a:p>
          <a:p>
            <a:r>
              <a:rPr lang="en-US" sz="1200" kern="1200" baseline="0">
                <a:solidFill>
                  <a:schemeClr val="tx1"/>
                </a:solidFill>
                <a:latin typeface="+mn-lt"/>
                <a:ea typeface="+mn-ea"/>
                <a:cs typeface="+mn-cs"/>
              </a:rPr>
              <a:t>processes. Another problem is that this approach will not work in a multiprocessor</a:t>
            </a:r>
          </a:p>
          <a:p>
            <a:r>
              <a:rPr lang="en-US" sz="1200" kern="1200" baseline="0">
                <a:solidFill>
                  <a:schemeClr val="tx1"/>
                </a:solidFill>
                <a:latin typeface="+mn-lt"/>
                <a:ea typeface="+mn-ea"/>
                <a:cs typeface="+mn-cs"/>
              </a:rPr>
              <a:t>architecture. When the computer includes more than one processor, it is possible (and</a:t>
            </a:r>
          </a:p>
          <a:p>
            <a:r>
              <a:rPr lang="en-US" sz="1200" kern="1200" baseline="0">
                <a:solidFill>
                  <a:schemeClr val="tx1"/>
                </a:solidFill>
                <a:latin typeface="+mn-lt"/>
                <a:ea typeface="+mn-ea"/>
                <a:cs typeface="+mn-cs"/>
              </a:rPr>
              <a:t>typical) for more than one process to be executing at a time. In this case, disabled</a:t>
            </a:r>
          </a:p>
          <a:p>
            <a:r>
              <a:rPr lang="en-US" sz="1200" kern="1200" baseline="0">
                <a:solidFill>
                  <a:schemeClr val="tx1"/>
                </a:solidFill>
                <a:latin typeface="+mn-lt"/>
                <a:ea typeface="+mn-ea"/>
                <a:cs typeface="+mn-cs"/>
              </a:rPr>
              <a:t>interrupts do not guarantee mutual exclusion.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This version of the instruction checks a memory location ( *word ) against a test value ( </a:t>
            </a:r>
            <a:r>
              <a:rPr lang="en-US" sz="1200" kern="1200" baseline="0" err="1">
                <a:solidFill>
                  <a:schemeClr val="tx1"/>
                </a:solidFill>
                <a:latin typeface="+mn-lt"/>
                <a:ea typeface="+mn-ea"/>
                <a:cs typeface="+mn-cs"/>
              </a:rPr>
              <a:t>testval</a:t>
            </a:r>
            <a:r>
              <a:rPr lang="en-US" sz="1200" kern="1200" baseline="0">
                <a:solidFill>
                  <a:schemeClr val="tx1"/>
                </a:solidFill>
                <a:latin typeface="+mn-lt"/>
                <a:ea typeface="+mn-ea"/>
                <a:cs typeface="+mn-cs"/>
              </a:rPr>
              <a:t> ). If the memory location’s current value is </a:t>
            </a:r>
            <a:r>
              <a:rPr lang="en-US" sz="1200" kern="1200" baseline="0" err="1">
                <a:solidFill>
                  <a:schemeClr val="tx1"/>
                </a:solidFill>
                <a:latin typeface="+mn-lt"/>
                <a:ea typeface="+mn-ea"/>
                <a:cs typeface="+mn-cs"/>
              </a:rPr>
              <a:t>testval</a:t>
            </a:r>
            <a:r>
              <a:rPr lang="en-US" sz="1200" kern="1200" baseline="0">
                <a:solidFill>
                  <a:schemeClr val="tx1"/>
                </a:solidFill>
                <a:latin typeface="+mn-lt"/>
                <a:ea typeface="+mn-ea"/>
                <a:cs typeface="+mn-cs"/>
              </a:rPr>
              <a:t>, it is replaced with </a:t>
            </a:r>
            <a:r>
              <a:rPr lang="en-US" sz="1200" kern="1200" baseline="0" err="1">
                <a:solidFill>
                  <a:schemeClr val="tx1"/>
                </a:solidFill>
                <a:latin typeface="+mn-lt"/>
                <a:ea typeface="+mn-ea"/>
                <a:cs typeface="+mn-cs"/>
              </a:rPr>
              <a:t>newval</a:t>
            </a:r>
            <a:r>
              <a:rPr lang="en-US" sz="1200" kern="1200" baseline="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a:solidFill>
                  <a:schemeClr val="tx1"/>
                </a:solidFill>
                <a:latin typeface="+mn-lt"/>
                <a:ea typeface="+mn-ea"/>
                <a:cs typeface="+mn-cs"/>
              </a:rPr>
              <a:t>compare is made </a:t>
            </a:r>
            <a:r>
              <a:rPr lang="en-US" sz="1200" kern="1200" baseline="0">
                <a:solidFill>
                  <a:schemeClr val="tx1"/>
                </a:solidFill>
                <a:latin typeface="+mn-lt"/>
                <a:ea typeface="+mn-ea"/>
                <a:cs typeface="+mn-cs"/>
              </a:rPr>
              <a:t>between a memory value and a test value; if the values are the same, a </a:t>
            </a:r>
            <a:r>
              <a:rPr lang="en-US" sz="1200" b="1" kern="1200" baseline="0">
                <a:solidFill>
                  <a:schemeClr val="tx1"/>
                </a:solidFill>
                <a:latin typeface="+mn-lt"/>
                <a:ea typeface="+mn-ea"/>
                <a:cs typeface="+mn-cs"/>
              </a:rPr>
              <a:t>swap occurs. </a:t>
            </a:r>
            <a:r>
              <a:rPr lang="en-US" sz="1200" kern="1200" baseline="0">
                <a:solidFill>
                  <a:schemeClr val="tx1"/>
                </a:solidFill>
                <a:latin typeface="+mn-lt"/>
                <a:ea typeface="+mn-ea"/>
                <a:cs typeface="+mn-cs"/>
              </a:rPr>
              <a:t>The entire </a:t>
            </a:r>
            <a:r>
              <a:rPr lang="en-US" sz="1200" kern="1200" baseline="0" err="1">
                <a:solidFill>
                  <a:schemeClr val="tx1"/>
                </a:solidFill>
                <a:latin typeface="+mn-lt"/>
                <a:ea typeface="+mn-ea"/>
                <a:cs typeface="+mn-cs"/>
              </a:rPr>
              <a:t>compare&amp;swap</a:t>
            </a:r>
            <a:r>
              <a:rPr lang="en-US" sz="1200" kern="1200" baseline="0">
                <a:solidFill>
                  <a:schemeClr val="tx1"/>
                </a:solidFill>
                <a:latin typeface="+mn-lt"/>
                <a:ea typeface="+mn-ea"/>
                <a:cs typeface="+mn-cs"/>
              </a:rPr>
              <a:t> function is carried out atomically—that is, it is not subject to interruption.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err="1">
                <a:solidFill>
                  <a:schemeClr val="tx1"/>
                </a:solidFill>
                <a:latin typeface="+mn-lt"/>
                <a:ea typeface="+mn-ea"/>
                <a:cs typeface="+mn-cs"/>
              </a:rPr>
              <a:t>sparc</a:t>
            </a:r>
            <a:r>
              <a:rPr lang="en-US" sz="1200" kern="1200" baseline="0">
                <a:solidFill>
                  <a:schemeClr val="tx1"/>
                </a:solidFill>
                <a:latin typeface="+mn-lt"/>
                <a:ea typeface="+mn-ea"/>
                <a:cs typeface="+mn-cs"/>
              </a:rPr>
              <a:t>, IBM </a:t>
            </a:r>
            <a:r>
              <a:rPr lang="en-US" sz="1200" kern="1200" baseline="0" err="1">
                <a:solidFill>
                  <a:schemeClr val="tx1"/>
                </a:solidFill>
                <a:latin typeface="+mn-lt"/>
                <a:ea typeface="+mn-ea"/>
                <a:cs typeface="+mn-cs"/>
              </a:rPr>
              <a:t>z</a:t>
            </a:r>
            <a:r>
              <a:rPr lang="en-US" sz="1200" kern="1200" baseline="0">
                <a:solidFill>
                  <a:schemeClr val="tx1"/>
                </a:solidFill>
                <a:latin typeface="+mn-lt"/>
                <a:ea typeface="+mn-ea"/>
                <a:cs typeface="+mn-cs"/>
              </a:rPr>
              <a:t> series, etc.), and most operating systems use this instruction for support of concurrency.</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a:solidFill>
                  <a:schemeClr val="tx1"/>
                </a:solidFill>
                <a:latin typeface="+mn-lt"/>
                <a:ea typeface="+mn-ea"/>
                <a:cs typeface="+mn-cs"/>
              </a:rPr>
              <a:t>busy waiting , </a:t>
            </a:r>
            <a:r>
              <a:rPr lang="en-US" sz="1200" kern="1200" baseline="0">
                <a:solidFill>
                  <a:schemeClr val="tx1"/>
                </a:solidFill>
                <a:latin typeface="+mn-lt"/>
                <a:ea typeface="+mn-ea"/>
                <a:cs typeface="+mn-cs"/>
              </a:rPr>
              <a:t>or </a:t>
            </a:r>
            <a:r>
              <a:rPr lang="en-US" sz="1200" b="1" kern="1200" baseline="0">
                <a:solidFill>
                  <a:schemeClr val="tx1"/>
                </a:solidFill>
                <a:latin typeface="+mn-lt"/>
                <a:ea typeface="+mn-ea"/>
                <a:cs typeface="+mn-cs"/>
              </a:rPr>
              <a:t>spin waiting </a:t>
            </a:r>
            <a:r>
              <a:rPr lang="en-US" sz="1200" b="0" kern="1200" baseline="0">
                <a:solidFill>
                  <a:schemeClr val="tx1"/>
                </a:solidFill>
                <a:latin typeface="+mn-lt"/>
                <a:ea typeface="+mn-ea"/>
                <a:cs typeface="+mn-cs"/>
              </a:rPr>
              <a:t>, refers to a technique in which a process can do nothing until it gets </a:t>
            </a:r>
            <a:r>
              <a:rPr lang="en-US" sz="1200" kern="1200" baseline="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a:solidFill>
                  <a:schemeClr val="tx1"/>
                </a:solidFill>
                <a:latin typeface="+mn-lt"/>
                <a:ea typeface="+mn-ea"/>
                <a:cs typeface="+mn-cs"/>
              </a:rPr>
              <a:t>bolt to 0; at this point one and only one of the waiting </a:t>
            </a:r>
            <a:r>
              <a:rPr lang="en-US" sz="1200" kern="1200" baseline="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a:p>
          <a:p>
            <a:pPr lvl="0"/>
            <a:endParaRPr lang="en-US"/>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a:solidFill>
                  <a:schemeClr val="tx1"/>
                </a:solidFill>
                <a:latin typeface="+mn-lt"/>
                <a:ea typeface="+mn-ea"/>
                <a:cs typeface="+mn-cs"/>
              </a:rPr>
              <a:t>Figure 5.2b shows a mutual exclusion protocol based on the use of an exchange instruction. A shared variable </a:t>
            </a:r>
            <a:r>
              <a:rPr lang="en-US" sz="1200" i="1" kern="1200" baseline="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a:solidFill>
                  <a:schemeClr val="tx1"/>
                </a:solidFill>
                <a:latin typeface="+mn-lt"/>
                <a:ea typeface="+mn-ea"/>
                <a:cs typeface="+mn-cs"/>
              </a:rPr>
              <a:t>is one that finds </a:t>
            </a:r>
            <a:r>
              <a:rPr lang="en-US" sz="1200" i="1" kern="1200" baseline="0">
                <a:solidFill>
                  <a:schemeClr val="tx1"/>
                </a:solidFill>
                <a:latin typeface="+mn-lt"/>
                <a:ea typeface="+mn-ea"/>
                <a:cs typeface="+mn-cs"/>
              </a:rPr>
              <a:t>bolt equal to 0. It excludes all other processes from the critical section </a:t>
            </a:r>
            <a:r>
              <a:rPr lang="en-US" sz="1200" kern="1200" baseline="0">
                <a:solidFill>
                  <a:schemeClr val="tx1"/>
                </a:solidFill>
                <a:latin typeface="+mn-lt"/>
                <a:ea typeface="+mn-ea"/>
                <a:cs typeface="+mn-cs"/>
              </a:rPr>
              <a:t>by setting </a:t>
            </a:r>
            <a:r>
              <a:rPr lang="en-US" sz="1200" i="1" kern="1200" baseline="0">
                <a:solidFill>
                  <a:schemeClr val="tx1"/>
                </a:solidFill>
                <a:latin typeface="+mn-lt"/>
                <a:ea typeface="+mn-ea"/>
                <a:cs typeface="+mn-cs"/>
              </a:rPr>
              <a:t>bolt to 1. When a process leaves its critical section, it resets bolt to 0, </a:t>
            </a:r>
            <a:r>
              <a:rPr lang="en-US" sz="1200" kern="1200" baseline="0">
                <a:solidFill>
                  <a:schemeClr val="tx1"/>
                </a:solidFill>
                <a:latin typeface="+mn-lt"/>
                <a:ea typeface="+mn-ea"/>
                <a:cs typeface="+mn-cs"/>
              </a:rPr>
              <a:t>allowing another process to gain access to its critical section.</a:t>
            </a:r>
            <a:endParaRPr lang="en-NZ"/>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extLst>
      <p:ext uri="{BB962C8B-B14F-4D97-AF65-F5344CB8AC3E}">
        <p14:creationId xmlns:p14="http://schemas.microsoft.com/office/powerpoint/2010/main" val="264982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a:solidFill>
                  <a:schemeClr val="tx1"/>
                </a:solidFill>
                <a:latin typeface="+mn-lt"/>
                <a:ea typeface="+mn-ea"/>
                <a:cs typeface="+mn-cs"/>
              </a:rPr>
              <a:t>busy waiting , </a:t>
            </a:r>
            <a:r>
              <a:rPr lang="en-US" sz="1200" kern="1200" baseline="0">
                <a:solidFill>
                  <a:schemeClr val="tx1"/>
                </a:solidFill>
                <a:latin typeface="+mn-lt"/>
                <a:ea typeface="+mn-ea"/>
                <a:cs typeface="+mn-cs"/>
              </a:rPr>
              <a:t>or </a:t>
            </a:r>
            <a:r>
              <a:rPr lang="en-US" sz="1200" b="1" kern="1200" baseline="0">
                <a:solidFill>
                  <a:schemeClr val="tx1"/>
                </a:solidFill>
                <a:latin typeface="+mn-lt"/>
                <a:ea typeface="+mn-ea"/>
                <a:cs typeface="+mn-cs"/>
              </a:rPr>
              <a:t>spin waiting </a:t>
            </a:r>
            <a:r>
              <a:rPr lang="en-US" sz="1200" b="0" kern="1200" baseline="0">
                <a:solidFill>
                  <a:schemeClr val="tx1"/>
                </a:solidFill>
                <a:latin typeface="+mn-lt"/>
                <a:ea typeface="+mn-ea"/>
                <a:cs typeface="+mn-cs"/>
              </a:rPr>
              <a:t>, refers to a technique in which a process can do nothing until it gets </a:t>
            </a:r>
            <a:r>
              <a:rPr lang="en-US" sz="1200" kern="1200" baseline="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a:solidFill>
                  <a:schemeClr val="tx1"/>
                </a:solidFill>
                <a:latin typeface="+mn-lt"/>
                <a:ea typeface="+mn-ea"/>
                <a:cs typeface="+mn-cs"/>
              </a:rPr>
              <a:t>bolt to 0; at this point one and only one of the waiting </a:t>
            </a:r>
            <a:r>
              <a:rPr lang="en-US" sz="1200" kern="1200" baseline="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a:p>
          <a:p>
            <a:pPr lvl="0"/>
            <a:endParaRPr lang="en-US"/>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a:solidFill>
                  <a:schemeClr val="tx1"/>
                </a:solidFill>
                <a:latin typeface="+mn-lt"/>
                <a:ea typeface="+mn-ea"/>
                <a:cs typeface="+mn-cs"/>
              </a:rPr>
              <a:t>Figure 5.2b shows a mutual exclusion protocol based on the use of an exchange instruction. A shared variable </a:t>
            </a:r>
            <a:r>
              <a:rPr lang="en-US" sz="1200" i="1" kern="1200" baseline="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a:solidFill>
                  <a:schemeClr val="tx1"/>
                </a:solidFill>
                <a:latin typeface="+mn-lt"/>
                <a:ea typeface="+mn-ea"/>
                <a:cs typeface="+mn-cs"/>
              </a:rPr>
              <a:t>is one that finds </a:t>
            </a:r>
            <a:r>
              <a:rPr lang="en-US" sz="1200" i="1" kern="1200" baseline="0">
                <a:solidFill>
                  <a:schemeClr val="tx1"/>
                </a:solidFill>
                <a:latin typeface="+mn-lt"/>
                <a:ea typeface="+mn-ea"/>
                <a:cs typeface="+mn-cs"/>
              </a:rPr>
              <a:t>bolt equal to 0. It excludes all other processes from the critical section </a:t>
            </a:r>
            <a:r>
              <a:rPr lang="en-US" sz="1200" kern="1200" baseline="0">
                <a:solidFill>
                  <a:schemeClr val="tx1"/>
                </a:solidFill>
                <a:latin typeface="+mn-lt"/>
                <a:ea typeface="+mn-ea"/>
                <a:cs typeface="+mn-cs"/>
              </a:rPr>
              <a:t>by setting </a:t>
            </a:r>
            <a:r>
              <a:rPr lang="en-US" sz="1200" i="1" kern="1200" baseline="0">
                <a:solidFill>
                  <a:schemeClr val="tx1"/>
                </a:solidFill>
                <a:latin typeface="+mn-lt"/>
                <a:ea typeface="+mn-ea"/>
                <a:cs typeface="+mn-cs"/>
              </a:rPr>
              <a:t>bolt to 1. When a process leaves its critical section, it resets bolt to 0, </a:t>
            </a:r>
            <a:r>
              <a:rPr lang="en-US" sz="1200" kern="1200" baseline="0">
                <a:solidFill>
                  <a:schemeClr val="tx1"/>
                </a:solidFill>
                <a:latin typeface="+mn-lt"/>
                <a:ea typeface="+mn-ea"/>
                <a:cs typeface="+mn-cs"/>
              </a:rPr>
              <a:t>allowing another process to gain access to its critical section.</a:t>
            </a:r>
            <a:endParaRPr lang="en-NZ"/>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use of a special machine instruction to enforce mutual exclusion has a number of advantages:</a:t>
            </a:r>
          </a:p>
          <a:p>
            <a:r>
              <a:rPr lang="en-US" sz="1200" kern="1200" baseline="0">
                <a:solidFill>
                  <a:schemeClr val="tx1"/>
                </a:solidFill>
                <a:latin typeface="+mn-lt"/>
                <a:ea typeface="+mn-ea"/>
                <a:cs typeface="+mn-cs"/>
              </a:rPr>
              <a:t>• It is applicable to any number of processes on either a single processor or multiple processors sharing main memory.</a:t>
            </a:r>
          </a:p>
          <a:p>
            <a:r>
              <a:rPr lang="en-US" sz="1200" kern="1200" baseline="0">
                <a:solidFill>
                  <a:schemeClr val="tx1"/>
                </a:solidFill>
                <a:latin typeface="+mn-lt"/>
                <a:ea typeface="+mn-ea"/>
                <a:cs typeface="+mn-cs"/>
              </a:rPr>
              <a:t>• It is simple and therefore easy to verify.</a:t>
            </a:r>
          </a:p>
          <a:p>
            <a:r>
              <a:rPr lang="en-US" sz="1200" kern="1200" baseline="0">
                <a:solidFill>
                  <a:schemeClr val="tx1"/>
                </a:solidFill>
                <a:latin typeface="+mn-lt"/>
                <a:ea typeface="+mn-ea"/>
                <a:cs typeface="+mn-cs"/>
              </a:rPr>
              <a:t>• It can be used to support multiple critical sections; each critical section can be defined by its own variable.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There are some serious disadvantages: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Busy waiting is employed: </a:t>
            </a:r>
            <a:r>
              <a:rPr lang="en-US" sz="1200" b="0" kern="1200" baseline="0">
                <a:solidFill>
                  <a:schemeClr val="tx1"/>
                </a:solidFill>
                <a:latin typeface="+mn-lt"/>
                <a:ea typeface="+mn-ea"/>
                <a:cs typeface="+mn-cs"/>
              </a:rPr>
              <a:t>Thus, while a process is waiting for access to a critical </a:t>
            </a:r>
            <a:r>
              <a:rPr lang="en-US" sz="1200" kern="1200" baseline="0">
                <a:solidFill>
                  <a:schemeClr val="tx1"/>
                </a:solidFill>
                <a:latin typeface="+mn-lt"/>
                <a:ea typeface="+mn-ea"/>
                <a:cs typeface="+mn-cs"/>
              </a:rPr>
              <a:t>section, it continues to consume processor time.</a:t>
            </a:r>
          </a:p>
          <a:p>
            <a:pPr>
              <a:buFont typeface="Arial"/>
              <a:buChar char="•"/>
            </a:pPr>
            <a:endParaRPr lang="en-US" sz="1200" b="1" kern="1200" baseline="0">
              <a:solidFill>
                <a:schemeClr val="tx1"/>
              </a:solidFill>
              <a:latin typeface="+mn-lt"/>
              <a:ea typeface="+mn-ea"/>
              <a:cs typeface="+mn-cs"/>
            </a:endParaRPr>
          </a:p>
          <a:p>
            <a:pPr>
              <a:buFont typeface="Arial"/>
              <a:buChar char="•"/>
            </a:pPr>
            <a:r>
              <a:rPr lang="en-US" sz="1200" b="1" kern="1200" baseline="0">
                <a:solidFill>
                  <a:schemeClr val="tx1"/>
                </a:solidFill>
                <a:latin typeface="+mn-lt"/>
                <a:ea typeface="+mn-ea"/>
                <a:cs typeface="+mn-cs"/>
              </a:rPr>
              <a:t>Starvation is possible: </a:t>
            </a:r>
            <a:r>
              <a:rPr lang="en-US" sz="1200" b="0" kern="1200" baseline="0">
                <a:solidFill>
                  <a:schemeClr val="tx1"/>
                </a:solidFill>
                <a:latin typeface="+mn-lt"/>
                <a:ea typeface="+mn-ea"/>
                <a:cs typeface="+mn-cs"/>
              </a:rPr>
              <a:t>When a process leaves a critical section and more than </a:t>
            </a:r>
            <a:r>
              <a:rPr lang="en-US" sz="1200" kern="1200" baseline="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a:solidFill>
                  <a:schemeClr val="tx1"/>
                </a:solidFill>
                <a:latin typeface="+mn-lt"/>
                <a:ea typeface="+mn-ea"/>
                <a:cs typeface="+mn-cs"/>
              </a:rPr>
              <a:t>•</a:t>
            </a: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Deadlock is possible: </a:t>
            </a:r>
            <a:r>
              <a:rPr lang="en-US" sz="1200" b="0" kern="1200" baseline="0">
                <a:solidFill>
                  <a:schemeClr val="tx1"/>
                </a:solidFill>
                <a:latin typeface="+mn-lt"/>
                <a:ea typeface="+mn-ea"/>
                <a:cs typeface="+mn-cs"/>
              </a:rPr>
              <a:t>Consider the following scenario on a single-processor </a:t>
            </a:r>
            <a:r>
              <a:rPr lang="en-US" sz="1200" kern="1200" baseline="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Because of the drawbacks of both the software and hardware solutions just outlined, we need to look for other mechanisms.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central themes of operating system design are all concerned with the management of processes and threads: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Multiprogramming: </a:t>
            </a:r>
            <a:r>
              <a:rPr lang="en-US" sz="1200" b="0" kern="1200" baseline="0">
                <a:solidFill>
                  <a:schemeClr val="tx1"/>
                </a:solidFill>
                <a:latin typeface="+mn-lt"/>
                <a:ea typeface="+mn-ea"/>
                <a:cs typeface="+mn-cs"/>
              </a:rPr>
              <a:t>The management of multiple processes within a uniprocessor </a:t>
            </a:r>
            <a:r>
              <a:rPr lang="en-US" sz="1200" kern="1200" baseline="0">
                <a:solidFill>
                  <a:schemeClr val="tx1"/>
                </a:solidFill>
                <a:latin typeface="+mn-lt"/>
                <a:ea typeface="+mn-ea"/>
                <a:cs typeface="+mn-cs"/>
              </a:rPr>
              <a:t>system</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Multiprocessing : </a:t>
            </a:r>
            <a:r>
              <a:rPr lang="en-US" sz="1200" b="0" kern="1200" baseline="0">
                <a:solidFill>
                  <a:schemeClr val="tx1"/>
                </a:solidFill>
                <a:latin typeface="+mn-lt"/>
                <a:ea typeface="+mn-ea"/>
                <a:cs typeface="+mn-cs"/>
              </a:rPr>
              <a:t>The management of multiple processes within a multiprocessor</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Distributed processing: </a:t>
            </a:r>
            <a:r>
              <a:rPr lang="en-US" sz="1200" b="0" kern="1200" baseline="0">
                <a:solidFill>
                  <a:schemeClr val="tx1"/>
                </a:solidFill>
                <a:latin typeface="+mn-lt"/>
                <a:ea typeface="+mn-ea"/>
                <a:cs typeface="+mn-cs"/>
              </a:rPr>
              <a:t>The management of multiple processes executing on </a:t>
            </a:r>
            <a:r>
              <a:rPr lang="en-US" sz="1200" kern="1200" baseline="0">
                <a:solidFill>
                  <a:schemeClr val="tx1"/>
                </a:solidFill>
                <a:latin typeface="+mn-lt"/>
                <a:ea typeface="+mn-ea"/>
                <a:cs typeface="+mn-cs"/>
              </a:rPr>
              <a:t>multiple, distributed computer systems. The recent proliferation of clusters is a prime example of this type of system.</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 a process executes the primitive </a:t>
            </a:r>
            <a:r>
              <a:rPr lang="en-US" sz="1200" kern="1200" baseline="0" err="1">
                <a:solidFill>
                  <a:schemeClr val="tx1"/>
                </a:solidFill>
                <a:latin typeface="+mn-lt"/>
                <a:ea typeface="+mn-ea"/>
                <a:cs typeface="+mn-cs"/>
              </a:rPr>
              <a:t>semSignal(s</a:t>
            </a:r>
            <a:r>
              <a:rPr lang="en-US" sz="1200" kern="1200" baseline="0">
                <a:solidFill>
                  <a:schemeClr val="tx1"/>
                </a:solidFill>
                <a:latin typeface="+mn-lt"/>
                <a:ea typeface="+mn-ea"/>
                <a:cs typeface="+mn-cs"/>
              </a:rPr>
              <a:t>) . To receive a signal via semaphore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 a process executes the primitive </a:t>
            </a:r>
            <a:r>
              <a:rPr lang="en-US" sz="1200" kern="1200" baseline="0" err="1">
                <a:solidFill>
                  <a:schemeClr val="tx1"/>
                </a:solidFill>
                <a:latin typeface="+mn-lt"/>
                <a:ea typeface="+mn-ea"/>
                <a:cs typeface="+mn-cs"/>
              </a:rPr>
              <a:t>semWait(s</a:t>
            </a:r>
            <a:r>
              <a:rPr lang="en-US" sz="1200" kern="1200" baseline="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1. A semaphore may be initialized to a nonnegative integer value.</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2. The </a:t>
            </a:r>
            <a:r>
              <a:rPr lang="en-US" sz="1200" b="1" kern="1200" baseline="0" err="1">
                <a:solidFill>
                  <a:schemeClr val="tx1"/>
                </a:solidFill>
                <a:latin typeface="+mn-lt"/>
                <a:ea typeface="+mn-ea"/>
                <a:cs typeface="+mn-cs"/>
              </a:rPr>
              <a:t>semWait</a:t>
            </a:r>
            <a:r>
              <a:rPr lang="en-US" sz="1200" b="1" kern="1200" baseline="0">
                <a:solidFill>
                  <a:schemeClr val="tx1"/>
                </a:solidFill>
                <a:latin typeface="+mn-lt"/>
                <a:ea typeface="+mn-ea"/>
                <a:cs typeface="+mn-cs"/>
              </a:rPr>
              <a:t> operation decrements the semaphore value. </a:t>
            </a:r>
            <a:r>
              <a:rPr lang="en-US" sz="1200" b="0" kern="1200" baseline="0">
                <a:solidFill>
                  <a:schemeClr val="tx1"/>
                </a:solidFill>
                <a:latin typeface="+mn-lt"/>
                <a:ea typeface="+mn-ea"/>
                <a:cs typeface="+mn-cs"/>
              </a:rPr>
              <a:t>If the value </a:t>
            </a:r>
            <a:r>
              <a:rPr lang="en-US" sz="1200" kern="1200" baseline="0">
                <a:solidFill>
                  <a:schemeClr val="tx1"/>
                </a:solidFill>
                <a:latin typeface="+mn-lt"/>
                <a:ea typeface="+mn-ea"/>
                <a:cs typeface="+mn-cs"/>
              </a:rPr>
              <a:t>becomes negative, then the process executing the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is blocked.</a:t>
            </a:r>
          </a:p>
          <a:p>
            <a:r>
              <a:rPr lang="en-US" sz="1200" kern="1200" baseline="0">
                <a:solidFill>
                  <a:schemeClr val="tx1"/>
                </a:solidFill>
                <a:latin typeface="+mn-lt"/>
                <a:ea typeface="+mn-ea"/>
                <a:cs typeface="+mn-cs"/>
              </a:rPr>
              <a:t>Otherwise, the process continues execution.</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3. The </a:t>
            </a:r>
            <a:r>
              <a:rPr lang="en-US" sz="1200" b="1" kern="1200" baseline="0" err="1">
                <a:solidFill>
                  <a:schemeClr val="tx1"/>
                </a:solidFill>
                <a:latin typeface="+mn-lt"/>
                <a:ea typeface="+mn-ea"/>
                <a:cs typeface="+mn-cs"/>
              </a:rPr>
              <a:t>semSignal</a:t>
            </a:r>
            <a:r>
              <a:rPr lang="en-US" sz="1200" b="1" kern="1200" baseline="0">
                <a:solidFill>
                  <a:schemeClr val="tx1"/>
                </a:solidFill>
                <a:latin typeface="+mn-lt"/>
                <a:ea typeface="+mn-ea"/>
                <a:cs typeface="+mn-cs"/>
              </a:rPr>
              <a:t> operation increments the semaphore value</a:t>
            </a:r>
            <a:r>
              <a:rPr lang="en-US" sz="1200" b="0" kern="1200" baseline="0">
                <a:solidFill>
                  <a:schemeClr val="tx1"/>
                </a:solidFill>
                <a:latin typeface="+mn-lt"/>
                <a:ea typeface="+mn-ea"/>
                <a:cs typeface="+mn-cs"/>
              </a:rPr>
              <a:t>. If the resulting </a:t>
            </a:r>
            <a:r>
              <a:rPr lang="en-US" sz="1200" kern="1200" baseline="0">
                <a:solidFill>
                  <a:schemeClr val="tx1"/>
                </a:solidFill>
                <a:latin typeface="+mn-lt"/>
                <a:ea typeface="+mn-ea"/>
                <a:cs typeface="+mn-cs"/>
              </a:rPr>
              <a:t>value is less than or equal to zero, then a process blocked by a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operation, if any, is unblocked. Other than these three operations, there is no way to inspect or manipulate semaphores.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a:solidFill>
                  <a:schemeClr val="tx1"/>
                </a:solidFill>
                <a:latin typeface="+mn-lt"/>
                <a:ea typeface="+mn-ea"/>
                <a:cs typeface="+mn-cs"/>
              </a:rPr>
              <a:t>For the mutual exclusion algorithm discussed in the next subsection and illustrated in Figure 5.6 , strong semaphores guarantee freedom from starvation, while weak semaphores do not. We will assume strong semaphores because they are more convenient and because this is the form of semaphore typically provided by operating systems.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Figure 5.6 shows a straightforward solution to the mutual exclusion problem using a semaphore </a:t>
            </a:r>
            <a:r>
              <a:rPr lang="en-US" sz="1200" i="1" kern="1200" baseline="0" err="1">
                <a:solidFill>
                  <a:schemeClr val="tx1"/>
                </a:solidFill>
                <a:latin typeface="+mn-lt"/>
                <a:ea typeface="+mn-ea"/>
                <a:cs typeface="+mn-cs"/>
              </a:rPr>
              <a:t>s</a:t>
            </a:r>
            <a:r>
              <a:rPr lang="en-US" sz="1200" i="1" kern="1200" baseline="0">
                <a:solidFill>
                  <a:schemeClr val="tx1"/>
                </a:solidFill>
                <a:latin typeface="+mn-lt"/>
                <a:ea typeface="+mn-ea"/>
                <a:cs typeface="+mn-cs"/>
              </a:rPr>
              <a:t> (compare Figure 5.1 ). Consider </a:t>
            </a:r>
            <a:r>
              <a:rPr lang="en-US" sz="1200" i="1" kern="1200" baseline="0" err="1">
                <a:solidFill>
                  <a:schemeClr val="tx1"/>
                </a:solidFill>
                <a:latin typeface="+mn-lt"/>
                <a:ea typeface="+mn-ea"/>
                <a:cs typeface="+mn-cs"/>
              </a:rPr>
              <a:t>n</a:t>
            </a:r>
            <a:r>
              <a:rPr lang="en-US" sz="1200" i="1" kern="1200" baseline="0">
                <a:solidFill>
                  <a:schemeClr val="tx1"/>
                </a:solidFill>
                <a:latin typeface="+mn-lt"/>
                <a:ea typeface="+mn-ea"/>
                <a:cs typeface="+mn-cs"/>
              </a:rPr>
              <a:t> processes, identified in the array P ( </a:t>
            </a:r>
            <a:r>
              <a:rPr lang="en-US" sz="1200" i="1" kern="1200" baseline="0" err="1">
                <a:solidFill>
                  <a:schemeClr val="tx1"/>
                </a:solidFill>
                <a:latin typeface="+mn-lt"/>
                <a:ea typeface="+mn-ea"/>
                <a:cs typeface="+mn-cs"/>
              </a:rPr>
              <a:t>i</a:t>
            </a:r>
            <a:r>
              <a:rPr lang="en-US" sz="1200" i="1" kern="1200" baseline="0">
                <a:solidFill>
                  <a:schemeClr val="tx1"/>
                </a:solidFill>
                <a:latin typeface="+mn-lt"/>
                <a:ea typeface="+mn-ea"/>
                <a:cs typeface="+mn-cs"/>
              </a:rPr>
              <a:t> ), all of which need access to the same resource. Each process has a critical section </a:t>
            </a:r>
            <a:r>
              <a:rPr lang="en-US" sz="1200" kern="1200" baseline="0">
                <a:solidFill>
                  <a:schemeClr val="tx1"/>
                </a:solidFill>
                <a:latin typeface="+mn-lt"/>
                <a:ea typeface="+mn-ea"/>
                <a:cs typeface="+mn-cs"/>
              </a:rPr>
              <a:t>used to access the resource. In each process, a </a:t>
            </a:r>
            <a:r>
              <a:rPr lang="en-US" sz="1200" kern="1200" baseline="0" err="1">
                <a:solidFill>
                  <a:schemeClr val="tx1"/>
                </a:solidFill>
                <a:latin typeface="+mn-lt"/>
                <a:ea typeface="+mn-ea"/>
                <a:cs typeface="+mn-cs"/>
              </a:rPr>
              <a:t>semWait(s</a:t>
            </a:r>
            <a:r>
              <a:rPr lang="en-US" sz="1200" kern="1200" baseline="0">
                <a:solidFill>
                  <a:schemeClr val="tx1"/>
                </a:solidFill>
                <a:latin typeface="+mn-lt"/>
                <a:ea typeface="+mn-ea"/>
                <a:cs typeface="+mn-cs"/>
              </a:rPr>
              <a:t>) is executed just before its critical section. If the value of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becomes negative, the process is blocked. If the value is 1, then it is decremented to 0 and the process immediately enters its critical section; because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is no longer positive, no other process will be able to enter its critical section.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semaphore is initialized to 1. Thus, the first process that executes a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will be able to enter the critical section immediately, setting the value of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to 0. Any other process attempting to enter the critical section will find it busy and will be blocked, setting the value of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to –1. Any number of processes may attempt entry; each such unsuccessful attempt results in a further decrement of the value of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 When the process that initially entered its critical section departs, </a:t>
            </a:r>
            <a:r>
              <a:rPr lang="en-US" sz="1200" kern="1200" baseline="0" err="1">
                <a:solidFill>
                  <a:schemeClr val="tx1"/>
                </a:solidFill>
                <a:latin typeface="+mn-lt"/>
                <a:ea typeface="+mn-ea"/>
                <a:cs typeface="+mn-cs"/>
              </a:rPr>
              <a:t>s</a:t>
            </a:r>
            <a:r>
              <a:rPr lang="en-US" sz="1200" kern="1200" baseline="0">
                <a:solidFill>
                  <a:schemeClr val="tx1"/>
                </a:solidFill>
                <a:latin typeface="+mn-lt"/>
                <a:ea typeface="+mn-ea"/>
                <a:cs typeface="+mn-cs"/>
              </a:rPr>
              <a:t> is incremented and one of the blocked processes (if any) is removed from the queue of blocked processes associated with the semaphore and put in a Ready state. When it is next scheduled by the OS, it may enter the critical section.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5.3 suggests a more formal definition of the primitives for semaphores. The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semSignal</a:t>
            </a:r>
            <a:r>
              <a:rPr lang="en-US" sz="1200" kern="1200" baseline="0">
                <a:solidFill>
                  <a:schemeClr val="tx1"/>
                </a:solidFill>
                <a:latin typeface="+mn-lt"/>
                <a:ea typeface="+mn-ea"/>
                <a:cs typeface="+mn-cs"/>
              </a:rPr>
              <a:t> primitives are assumed to be atomic.</a:t>
            </a:r>
          </a:p>
          <a:p>
            <a:endParaRPr lang="en-US" sz="1200"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5.7, based on one in [BACO03], shows a possible sequence for three</a:t>
            </a:r>
          </a:p>
          <a:p>
            <a:r>
              <a:rPr lang="en-US" sz="1200" kern="1200" baseline="0" dirty="0">
                <a:solidFill>
                  <a:schemeClr val="tx1"/>
                </a:solidFill>
                <a:latin typeface="+mn-lt"/>
                <a:ea typeface="+mn-ea"/>
                <a:cs typeface="+mn-cs"/>
              </a:rPr>
              <a:t>processes using the mutual exclusion discipline of Figure 5.6. In this example three</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processes (A, B, C) access a shared resource protected by the semaphore lock .</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Process A executes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(lock) ; because the semaphore has a value of 1 at</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the time of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operation, A can immediately enter its critical section and</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the semaphore takes on the value 0. While A is in its critical section, both B and</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C perform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operation and are blocked pending the availability of the</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semaphore. When A exits its critical section and performs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(lock) , B,</a:t>
            </a:r>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which was the first process in the queue, can now enter its critical section.</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5.5  is an example of the operation of a strong semaphore. Here processes A, B, and C depend on a result from process D. Initially (1), A is running;</a:t>
            </a:r>
          </a:p>
          <a:p>
            <a:r>
              <a:rPr lang="en-US" sz="1200" kern="1200" baseline="0" dirty="0">
                <a:solidFill>
                  <a:schemeClr val="tx1"/>
                </a:solidFill>
                <a:latin typeface="+mn-lt"/>
                <a:ea typeface="+mn-ea"/>
                <a:cs typeface="+mn-cs"/>
              </a:rPr>
              <a:t>B, C, and D are ready; and the semaphore count is 1, indicating that one of D’s results is available. When A issues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instruction on semaphore </a:t>
            </a:r>
            <a:r>
              <a:rPr lang="en-US" sz="1200" i="1" kern="1200" baseline="0" dirty="0">
                <a:solidFill>
                  <a:schemeClr val="tx1"/>
                </a:solidFill>
                <a:latin typeface="+mn-lt"/>
                <a:ea typeface="+mn-ea"/>
                <a:cs typeface="+mn-cs"/>
              </a:rPr>
              <a:t>s , </a:t>
            </a:r>
            <a:r>
              <a:rPr lang="en-US" sz="1200" kern="1200" baseline="0" dirty="0">
                <a:solidFill>
                  <a:schemeClr val="tx1"/>
                </a:solidFill>
                <a:latin typeface="+mn-lt"/>
                <a:ea typeface="+mn-ea"/>
                <a:cs typeface="+mn-cs"/>
              </a:rPr>
              <a:t>the semaphore decrements to 0, and A can continue to execute; subsequently it rejoins the ready queue. Then B runs (2), eventually issues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instruction, and is blocked, allowing D to run (3). When D completes a new result, it issues a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instruction, which allows B to move to the ready queue (4). D rejoins the ready queue and C begins to run (5) but is blocked when it issues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instruction. Similarly, A and B run and are blocked on the semaphore, allowing D to resume execution (6). When D has a result, it issues a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 which transfers C to the ready queue. Later cycles of D will release A and B from the Blocked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a:solidFill>
                  <a:schemeClr val="tx1"/>
                </a:solidFill>
                <a:latin typeface="+mn-lt"/>
                <a:ea typeface="+mn-ea"/>
                <a:cs typeface="+mn-cs"/>
              </a:rPr>
              <a:t>A more restricted version, known as the </a:t>
            </a:r>
            <a:r>
              <a:rPr lang="en-US" sz="1200" b="1" kern="1200" baseline="0">
                <a:solidFill>
                  <a:schemeClr val="tx1"/>
                </a:solidFill>
                <a:latin typeface="+mn-lt"/>
                <a:ea typeface="+mn-ea"/>
                <a:cs typeface="+mn-cs"/>
              </a:rPr>
              <a:t>binary semaphore , </a:t>
            </a:r>
            <a:r>
              <a:rPr lang="en-US" sz="1200" b="0" kern="1200" baseline="0">
                <a:solidFill>
                  <a:schemeClr val="tx1"/>
                </a:solidFill>
                <a:latin typeface="+mn-lt"/>
                <a:ea typeface="+mn-ea"/>
                <a:cs typeface="+mn-cs"/>
              </a:rPr>
              <a:t>is defined in Figure 5.4 . </a:t>
            </a:r>
            <a:r>
              <a:rPr lang="en-US" sz="1200" kern="1200" baseline="0">
                <a:solidFill>
                  <a:schemeClr val="tx1"/>
                </a:solidFill>
                <a:latin typeface="+mn-lt"/>
                <a:ea typeface="+mn-ea"/>
                <a:cs typeface="+mn-cs"/>
              </a:rPr>
              <a:t>A binary semaphore may only take on the values 0 and 1 and can be defined by the following three operations:</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1. A binary semaphore may be initialized to 0 or 1.</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2. The </a:t>
            </a:r>
            <a:r>
              <a:rPr lang="en-US" sz="1200" b="0" kern="1200" baseline="0" err="1">
                <a:solidFill>
                  <a:schemeClr val="tx1"/>
                </a:solidFill>
                <a:latin typeface="+mn-lt"/>
                <a:ea typeface="+mn-ea"/>
                <a:cs typeface="+mn-cs"/>
              </a:rPr>
              <a:t>semWaitB</a:t>
            </a:r>
            <a:r>
              <a:rPr lang="en-US" sz="1200" b="0" kern="1200" baseline="0">
                <a:solidFill>
                  <a:schemeClr val="tx1"/>
                </a:solidFill>
                <a:latin typeface="+mn-lt"/>
                <a:ea typeface="+mn-ea"/>
                <a:cs typeface="+mn-cs"/>
              </a:rPr>
              <a:t> operation checks the semaphore value</a:t>
            </a:r>
            <a:r>
              <a:rPr lang="en-US" sz="1200" b="1" kern="1200" baseline="0">
                <a:solidFill>
                  <a:schemeClr val="tx1"/>
                </a:solidFill>
                <a:latin typeface="+mn-lt"/>
                <a:ea typeface="+mn-ea"/>
                <a:cs typeface="+mn-cs"/>
              </a:rPr>
              <a:t>. </a:t>
            </a:r>
            <a:r>
              <a:rPr lang="en-US" sz="1200" b="0" kern="1200" baseline="0">
                <a:solidFill>
                  <a:schemeClr val="tx1"/>
                </a:solidFill>
                <a:latin typeface="+mn-lt"/>
                <a:ea typeface="+mn-ea"/>
                <a:cs typeface="+mn-cs"/>
              </a:rPr>
              <a:t>If the value is zero, </a:t>
            </a:r>
            <a:r>
              <a:rPr lang="en-US" sz="1200" kern="1200" baseline="0">
                <a:solidFill>
                  <a:schemeClr val="tx1"/>
                </a:solidFill>
                <a:latin typeface="+mn-lt"/>
                <a:ea typeface="+mn-ea"/>
                <a:cs typeface="+mn-cs"/>
              </a:rPr>
              <a:t>then the process executing the </a:t>
            </a:r>
            <a:r>
              <a:rPr lang="en-US" sz="1200" kern="1200" baseline="0" err="1">
                <a:solidFill>
                  <a:schemeClr val="tx1"/>
                </a:solidFill>
                <a:latin typeface="+mn-lt"/>
                <a:ea typeface="+mn-ea"/>
                <a:cs typeface="+mn-cs"/>
              </a:rPr>
              <a:t>semWaitB</a:t>
            </a:r>
            <a:r>
              <a:rPr lang="en-US" sz="1200" kern="1200" baseline="0">
                <a:solidFill>
                  <a:schemeClr val="tx1"/>
                </a:solidFill>
                <a:latin typeface="+mn-lt"/>
                <a:ea typeface="+mn-ea"/>
                <a:cs typeface="+mn-cs"/>
              </a:rPr>
              <a:t> is blocked. If the value is one, then the value is changed to zero and the process continues execution.</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3. The </a:t>
            </a:r>
            <a:r>
              <a:rPr lang="en-US" sz="1200" b="0" kern="1200" baseline="0" err="1">
                <a:solidFill>
                  <a:schemeClr val="tx1"/>
                </a:solidFill>
                <a:latin typeface="+mn-lt"/>
                <a:ea typeface="+mn-ea"/>
                <a:cs typeface="+mn-cs"/>
              </a:rPr>
              <a:t>semSignalB</a:t>
            </a:r>
            <a:r>
              <a:rPr lang="en-US" sz="1200" b="0" kern="1200" baseline="0">
                <a:solidFill>
                  <a:schemeClr val="tx1"/>
                </a:solidFill>
                <a:latin typeface="+mn-lt"/>
                <a:ea typeface="+mn-ea"/>
                <a:cs typeface="+mn-cs"/>
              </a:rPr>
              <a:t> operation checks to see if any processes are blocked</a:t>
            </a:r>
            <a:r>
              <a:rPr lang="en-US" sz="1200" b="1" kern="1200" baseline="0">
                <a:solidFill>
                  <a:schemeClr val="tx1"/>
                </a:solidFill>
                <a:latin typeface="+mn-lt"/>
                <a:ea typeface="+mn-ea"/>
                <a:cs typeface="+mn-cs"/>
              </a:rPr>
              <a:t> </a:t>
            </a:r>
            <a:r>
              <a:rPr lang="en-US" sz="1200" b="0" kern="1200" baseline="0">
                <a:solidFill>
                  <a:schemeClr val="tx1"/>
                </a:solidFill>
                <a:latin typeface="+mn-lt"/>
                <a:ea typeface="+mn-ea"/>
                <a:cs typeface="+mn-cs"/>
              </a:rPr>
              <a:t>on this semaphore (semaphore value equals 0). If so, then a process blocked by a </a:t>
            </a:r>
            <a:r>
              <a:rPr lang="en-US" sz="1200" kern="1200" baseline="0" err="1">
                <a:solidFill>
                  <a:schemeClr val="tx1"/>
                </a:solidFill>
                <a:latin typeface="+mn-lt"/>
                <a:ea typeface="+mn-ea"/>
                <a:cs typeface="+mn-cs"/>
              </a:rPr>
              <a:t>semWaitB</a:t>
            </a:r>
            <a:r>
              <a:rPr lang="en-US" sz="1200" kern="1200" baseline="0">
                <a:solidFill>
                  <a:schemeClr val="tx1"/>
                </a:solidFill>
                <a:latin typeface="+mn-lt"/>
                <a:ea typeface="+mn-ea"/>
                <a:cs typeface="+mn-cs"/>
              </a:rPr>
              <a:t> operation is unblocked. If no processes are blocked, then the value of the semaphore is set to one.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In principle, it should be easier to implement the binary semaphore, and it can be shown that it has the same expressive power as the general semaphore (see Problem 5.16). To contrast the two types of semaphores, the </a:t>
            </a:r>
            <a:r>
              <a:rPr lang="en-US" sz="1200" kern="1200" baseline="0" err="1">
                <a:solidFill>
                  <a:schemeClr val="tx1"/>
                </a:solidFill>
                <a:latin typeface="+mn-lt"/>
                <a:ea typeface="+mn-ea"/>
                <a:cs typeface="+mn-cs"/>
              </a:rPr>
              <a:t>nonbinary</a:t>
            </a:r>
            <a:r>
              <a:rPr lang="en-US" sz="1200" kern="1200" baseline="0">
                <a:solidFill>
                  <a:schemeClr val="tx1"/>
                </a:solidFill>
                <a:latin typeface="+mn-lt"/>
                <a:ea typeface="+mn-ea"/>
                <a:cs typeface="+mn-cs"/>
              </a:rPr>
              <a:t> semaphore is often referred to as either a </a:t>
            </a:r>
            <a:r>
              <a:rPr lang="en-US" sz="1200" b="1" kern="1200" baseline="0">
                <a:solidFill>
                  <a:schemeClr val="tx1"/>
                </a:solidFill>
                <a:latin typeface="+mn-lt"/>
                <a:ea typeface="+mn-ea"/>
                <a:cs typeface="+mn-cs"/>
              </a:rPr>
              <a:t>counting semaphore </a:t>
            </a:r>
            <a:r>
              <a:rPr lang="en-US" sz="1200" b="0" kern="1200" baseline="0">
                <a:solidFill>
                  <a:schemeClr val="tx1"/>
                </a:solidFill>
                <a:latin typeface="+mn-lt"/>
                <a:ea typeface="+mn-ea"/>
                <a:cs typeface="+mn-cs"/>
              </a:rPr>
              <a:t>or a</a:t>
            </a:r>
            <a:r>
              <a:rPr lang="en-US" sz="1200" b="1" kern="1200" baseline="0">
                <a:solidFill>
                  <a:schemeClr val="tx1"/>
                </a:solidFill>
                <a:latin typeface="+mn-lt"/>
                <a:ea typeface="+mn-ea"/>
                <a:cs typeface="+mn-cs"/>
              </a:rPr>
              <a:t> general semaphore .</a:t>
            </a:r>
          </a:p>
          <a:p>
            <a:endParaRPr lang="en-US" sz="1200" b="1" kern="1200" baseline="0">
              <a:solidFill>
                <a:schemeClr val="tx1"/>
              </a:solidFill>
              <a:latin typeface="+mn-lt"/>
              <a:ea typeface="+mn-ea"/>
              <a:cs typeface="+mn-cs"/>
            </a:endParaRPr>
          </a:p>
          <a:p>
            <a:r>
              <a:rPr lang="en-US" sz="1200" kern="1200" baseline="0">
                <a:solidFill>
                  <a:schemeClr val="tx1"/>
                </a:solidFill>
                <a:latin typeface="+mn-lt"/>
                <a:ea typeface="+mn-ea"/>
                <a:cs typeface="+mn-cs"/>
              </a:rPr>
              <a:t> A concept related to the binary semaphore is the mutual exclusion lock</a:t>
            </a:r>
          </a:p>
          <a:p>
            <a:r>
              <a:rPr lang="en-US" sz="1200" kern="1200" baseline="0">
                <a:solidFill>
                  <a:schemeClr val="tx1"/>
                </a:solidFill>
                <a:latin typeface="+mn-lt"/>
                <a:ea typeface="+mn-ea"/>
                <a:cs typeface="+mn-cs"/>
              </a:rPr>
              <a:t>(</a:t>
            </a:r>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 A </a:t>
            </a:r>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is a programming flag used to grab and release an object. When</a:t>
            </a:r>
          </a:p>
          <a:p>
            <a:r>
              <a:rPr lang="en-US" sz="1200" kern="1200" baseline="0">
                <a:solidFill>
                  <a:schemeClr val="tx1"/>
                </a:solidFill>
                <a:latin typeface="+mn-lt"/>
                <a:ea typeface="+mn-ea"/>
                <a:cs typeface="+mn-cs"/>
              </a:rPr>
              <a:t>data are acquired that cannot be shared or processing is started that cannot be</a:t>
            </a:r>
          </a:p>
          <a:p>
            <a:r>
              <a:rPr lang="en-US" sz="1200" kern="1200" baseline="0">
                <a:solidFill>
                  <a:schemeClr val="tx1"/>
                </a:solidFill>
                <a:latin typeface="+mn-lt"/>
                <a:ea typeface="+mn-ea"/>
                <a:cs typeface="+mn-cs"/>
              </a:rPr>
              <a:t>performed simultaneously elsewhere in the system, the </a:t>
            </a:r>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is set to lock (typically</a:t>
            </a:r>
          </a:p>
          <a:p>
            <a:r>
              <a:rPr lang="en-US" sz="1200" kern="1200" baseline="0">
                <a:solidFill>
                  <a:schemeClr val="tx1"/>
                </a:solidFill>
                <a:latin typeface="+mn-lt"/>
                <a:ea typeface="+mn-ea"/>
                <a:cs typeface="+mn-cs"/>
              </a:rPr>
              <a:t>zero), which blocks other attempts to use it. The </a:t>
            </a:r>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is set to unlock</a:t>
            </a:r>
          </a:p>
          <a:p>
            <a:r>
              <a:rPr lang="en-US" sz="1200" kern="1200" baseline="0">
                <a:solidFill>
                  <a:schemeClr val="tx1"/>
                </a:solidFill>
                <a:latin typeface="+mn-lt"/>
                <a:ea typeface="+mn-ea"/>
                <a:cs typeface="+mn-cs"/>
              </a:rPr>
              <a:t>when the data are no longer needed or the routine is finished. A key difference</a:t>
            </a:r>
          </a:p>
          <a:p>
            <a:r>
              <a:rPr lang="en-US" sz="1200" kern="1200" baseline="0">
                <a:solidFill>
                  <a:schemeClr val="tx1"/>
                </a:solidFill>
                <a:latin typeface="+mn-lt"/>
                <a:ea typeface="+mn-ea"/>
                <a:cs typeface="+mn-cs"/>
              </a:rPr>
              <a:t>between the a </a:t>
            </a:r>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and a binary semaphore is that the process that locks the</a:t>
            </a:r>
          </a:p>
          <a:p>
            <a:r>
              <a:rPr lang="en-US" sz="1200" kern="1200" baseline="0" err="1">
                <a:solidFill>
                  <a:schemeClr val="tx1"/>
                </a:solidFill>
                <a:latin typeface="+mn-lt"/>
                <a:ea typeface="+mn-ea"/>
                <a:cs typeface="+mn-cs"/>
              </a:rPr>
              <a:t>mutex</a:t>
            </a:r>
            <a:r>
              <a:rPr lang="en-US" sz="1200" kern="1200" baseline="0">
                <a:solidFill>
                  <a:schemeClr val="tx1"/>
                </a:solidFill>
                <a:latin typeface="+mn-lt"/>
                <a:ea typeface="+mn-ea"/>
                <a:cs typeface="+mn-cs"/>
              </a:rPr>
              <a:t> (sets the value to zero) must be the one to unlock it (sets the value to 1). In</a:t>
            </a:r>
          </a:p>
          <a:p>
            <a:r>
              <a:rPr lang="en-US" sz="1200" kern="1200" baseline="0">
                <a:solidFill>
                  <a:schemeClr val="tx1"/>
                </a:solidFill>
                <a:latin typeface="+mn-lt"/>
                <a:ea typeface="+mn-ea"/>
                <a:cs typeface="+mn-cs"/>
              </a:rPr>
              <a:t>contrast, it is possible for one process to lock a binary semaphore and for another</a:t>
            </a:r>
          </a:p>
          <a:p>
            <a:r>
              <a:rPr lang="en-US" sz="1200" kern="1200" baseline="0">
                <a:solidFill>
                  <a:schemeClr val="tx1"/>
                </a:solidFill>
                <a:latin typeface="+mn-lt"/>
                <a:ea typeface="+mn-ea"/>
                <a:cs typeface="+mn-cs"/>
              </a:rPr>
              <a:t>to unlock it.</a:t>
            </a:r>
            <a:endParaRPr lang="en-US" sz="1200" b="1"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[DOWN08] points out three interesting consequences of the semaphore definition: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a:solidFill>
                <a:schemeClr val="tx1"/>
              </a:solidFill>
              <a:latin typeface="+mn-lt"/>
              <a:ea typeface="+mn-ea"/>
              <a:cs typeface="+mn-cs"/>
            </a:endParaRPr>
          </a:p>
          <a:p>
            <a:pPr>
              <a:buFont typeface="Arial"/>
              <a:buChar char="•"/>
            </a:pPr>
            <a:r>
              <a:rPr lang="en-US" sz="1200" kern="1200" baseline="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When you signal a semaphore, you don’t necessarily know whether another process is waiting, so the number of unblocked processes may be zero or one.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a:solidFill>
                  <a:schemeClr val="tx1"/>
                </a:solidFill>
                <a:latin typeface="+mn-lt"/>
                <a:ea typeface="+mn-ea"/>
                <a:cs typeface="+mn-cs"/>
              </a:rPr>
              <a:t>strong semaphore . </a:t>
            </a:r>
            <a:r>
              <a:rPr lang="en-US" sz="1200" b="0" kern="1200" baseline="0">
                <a:solidFill>
                  <a:schemeClr val="tx1"/>
                </a:solidFill>
                <a:latin typeface="+mn-lt"/>
                <a:ea typeface="+mn-ea"/>
                <a:cs typeface="+mn-cs"/>
              </a:rPr>
              <a:t>A semaphore that does not specify the order in which processes </a:t>
            </a:r>
            <a:r>
              <a:rPr lang="en-US" sz="1200" kern="1200" baseline="0">
                <a:solidFill>
                  <a:schemeClr val="tx1"/>
                </a:solidFill>
                <a:latin typeface="+mn-lt"/>
                <a:ea typeface="+mn-ea"/>
                <a:cs typeface="+mn-cs"/>
              </a:rPr>
              <a:t>are removed from the queue is a </a:t>
            </a:r>
            <a:r>
              <a:rPr lang="en-US" sz="1200" b="1" kern="1200" baseline="0">
                <a:solidFill>
                  <a:schemeClr val="tx1"/>
                </a:solidFill>
                <a:latin typeface="+mn-lt"/>
                <a:ea typeface="+mn-ea"/>
                <a:cs typeface="+mn-cs"/>
              </a:rPr>
              <a:t>weak semaphore .</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Concurrency arises in three different contexts: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Multiple applications: </a:t>
            </a:r>
            <a:r>
              <a:rPr lang="en-US" sz="1200" b="0" kern="1200" baseline="0">
                <a:solidFill>
                  <a:schemeClr val="tx1"/>
                </a:solidFill>
                <a:latin typeface="+mn-lt"/>
                <a:ea typeface="+mn-ea"/>
                <a:cs typeface="+mn-cs"/>
              </a:rPr>
              <a:t>Multiprogramming was invented to allow processing </a:t>
            </a:r>
            <a:r>
              <a:rPr lang="en-US" sz="1200" kern="1200" baseline="0">
                <a:solidFill>
                  <a:schemeClr val="tx1"/>
                </a:solidFill>
                <a:latin typeface="+mn-lt"/>
                <a:ea typeface="+mn-ea"/>
                <a:cs typeface="+mn-cs"/>
              </a:rPr>
              <a:t>time to be dynamically shared among a number of active applications.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Structured applications: </a:t>
            </a:r>
            <a:r>
              <a:rPr lang="en-US" sz="1200" b="0" kern="1200" baseline="0">
                <a:solidFill>
                  <a:schemeClr val="tx1"/>
                </a:solidFill>
                <a:latin typeface="+mn-lt"/>
                <a:ea typeface="+mn-ea"/>
                <a:cs typeface="+mn-cs"/>
              </a:rPr>
              <a:t>As an extension of the principles of modular design </a:t>
            </a:r>
            <a:r>
              <a:rPr lang="en-US" sz="1200" kern="1200" baseline="0">
                <a:solidFill>
                  <a:schemeClr val="tx1"/>
                </a:solidFill>
                <a:latin typeface="+mn-lt"/>
                <a:ea typeface="+mn-ea"/>
                <a:cs typeface="+mn-cs"/>
              </a:rPr>
              <a:t>and structured programming, some applications can be effectively programmed as a set of concurrent processes.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Operating system structure: </a:t>
            </a:r>
            <a:r>
              <a:rPr lang="en-US" sz="1200" b="0" kern="1200" baseline="0">
                <a:solidFill>
                  <a:schemeClr val="tx1"/>
                </a:solidFill>
                <a:latin typeface="+mn-lt"/>
                <a:ea typeface="+mn-ea"/>
                <a:cs typeface="+mn-cs"/>
              </a:rPr>
              <a:t>The same structuring advantages apply to systems </a:t>
            </a:r>
            <a:r>
              <a:rPr lang="en-US" sz="1200" kern="1200" baseline="0">
                <a:solidFill>
                  <a:schemeClr val="tx1"/>
                </a:solidFill>
                <a:latin typeface="+mn-lt"/>
                <a:ea typeface="+mn-ea"/>
                <a:cs typeface="+mn-cs"/>
              </a:rPr>
              <a:t>programs, and we have seen that operating systems are themselves often implemented as a set of processes or threads.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5.8 illustrates the structure of buffer b . The producer can generate items and store them in the buffer at its own pace. Each time, an index ( </a:t>
            </a:r>
            <a:r>
              <a:rPr lang="en-US" sz="1200" i="1" kern="1200" baseline="0" dirty="0">
                <a:solidFill>
                  <a:schemeClr val="tx1"/>
                </a:solidFill>
                <a:latin typeface="+mn-lt"/>
                <a:ea typeface="+mn-ea"/>
                <a:cs typeface="+mn-cs"/>
              </a:rPr>
              <a:t>in ) into the </a:t>
            </a:r>
            <a:r>
              <a:rPr lang="en-US" sz="1200" kern="1200" baseline="0" dirty="0">
                <a:solidFill>
                  <a:schemeClr val="tx1"/>
                </a:solidFill>
                <a:latin typeface="+mn-lt"/>
                <a:ea typeface="+mn-ea"/>
                <a:cs typeface="+mn-cs"/>
              </a:rPr>
              <a:t>buffer is incremented. The consumer proceeds in a similar fashion but must make sure that it does not attempt to read from an empty buffer. Hence, the consumer makes sure that the producer has advanced beyond it ( </a:t>
            </a:r>
            <a:r>
              <a:rPr lang="en-US" sz="1200" i="1" kern="1200" baseline="0" dirty="0">
                <a:solidFill>
                  <a:schemeClr val="tx1"/>
                </a:solidFill>
                <a:latin typeface="+mn-lt"/>
                <a:ea typeface="+mn-ea"/>
                <a:cs typeface="+mn-cs"/>
              </a:rPr>
              <a:t>in &gt; out ) before proceeding.</a:t>
            </a:r>
            <a:endParaRPr lang="en-NZ" dirty="0"/>
          </a:p>
          <a:p>
            <a:endParaRPr lang="en-NZ"/>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 somewhat cleaner solution can be obtained if general semaphores (also called counting semaphores) are used, as shown in Figure 5.11 . The variable </a:t>
            </a:r>
            <a:r>
              <a:rPr lang="en-US" sz="1200" kern="1200" baseline="0" err="1">
                <a:solidFill>
                  <a:schemeClr val="tx1"/>
                </a:solidFill>
                <a:latin typeface="+mn-lt"/>
                <a:ea typeface="+mn-ea"/>
                <a:cs typeface="+mn-cs"/>
              </a:rPr>
              <a:t>n</a:t>
            </a:r>
            <a:r>
              <a:rPr lang="en-US" sz="1200" kern="1200" baseline="0">
                <a:solidFill>
                  <a:schemeClr val="tx1"/>
                </a:solidFill>
                <a:latin typeface="+mn-lt"/>
                <a:ea typeface="+mn-ea"/>
                <a:cs typeface="+mn-cs"/>
              </a:rPr>
              <a:t> is now a semaphore. Its value still is equal to the number of items in the buffer. Suppose now that in transcribing this program, a mistake is made and the operations </a:t>
            </a:r>
            <a:r>
              <a:rPr lang="en-US" sz="1200" kern="1200" baseline="0" err="1">
                <a:solidFill>
                  <a:schemeClr val="tx1"/>
                </a:solidFill>
                <a:latin typeface="+mn-lt"/>
                <a:ea typeface="+mn-ea"/>
                <a:cs typeface="+mn-cs"/>
              </a:rPr>
              <a:t>semSignal(s</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semSignal(n</a:t>
            </a:r>
            <a:r>
              <a:rPr lang="en-US" sz="1200" kern="1200" baseline="0">
                <a:solidFill>
                  <a:schemeClr val="tx1"/>
                </a:solidFill>
                <a:latin typeface="+mn-lt"/>
                <a:ea typeface="+mn-ea"/>
                <a:cs typeface="+mn-cs"/>
              </a:rPr>
              <a:t>) are interchanged. This would require that the </a:t>
            </a:r>
            <a:r>
              <a:rPr lang="en-US" sz="1200" kern="1200" baseline="0" err="1">
                <a:solidFill>
                  <a:schemeClr val="tx1"/>
                </a:solidFill>
                <a:latin typeface="+mn-lt"/>
                <a:ea typeface="+mn-ea"/>
                <a:cs typeface="+mn-cs"/>
              </a:rPr>
              <a:t>semSignal(n</a:t>
            </a:r>
            <a:r>
              <a:rPr lang="en-US" sz="1200" kern="1200" baseline="0">
                <a:solidFill>
                  <a:schemeClr val="tx1"/>
                </a:solidFill>
                <a:latin typeface="+mn-lt"/>
                <a:ea typeface="+mn-ea"/>
                <a:cs typeface="+mn-cs"/>
              </a:rPr>
              <a:t>) operation be performed in the producer’s critical section without interruption by the consumer or another producer. Would this affect the program? No, because the consumer must wait on both semaphores before proceeding in any case.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Finally, let us add a new and realistic restriction to the producer/consumer problem: namely, that the buffer is finite. The buffer is treated as a circular storage ( Figure 5.12 ), and pointer values must be expressed modulo the size of the buffer.</a:t>
            </a:r>
          </a:p>
          <a:p>
            <a:endParaRPr lang="en-US" sz="1200"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5.13 shows a solution using general semaphores. The semaphore </a:t>
            </a:r>
            <a:r>
              <a:rPr lang="en-US" sz="1200" i="1" kern="1200" baseline="0" err="1">
                <a:solidFill>
                  <a:schemeClr val="tx1"/>
                </a:solidFill>
                <a:latin typeface="+mn-lt"/>
                <a:ea typeface="+mn-ea"/>
                <a:cs typeface="+mn-cs"/>
              </a:rPr>
              <a:t>e</a:t>
            </a:r>
            <a:r>
              <a:rPr lang="en-US" sz="1200" i="1" kern="1200" baseline="0">
                <a:solidFill>
                  <a:schemeClr val="tx1"/>
                </a:solidFill>
                <a:latin typeface="+mn-lt"/>
                <a:ea typeface="+mn-ea"/>
                <a:cs typeface="+mn-cs"/>
              </a:rPr>
              <a:t> has </a:t>
            </a:r>
            <a:r>
              <a:rPr lang="en-US" sz="1200" kern="1200" baseline="0">
                <a:solidFill>
                  <a:schemeClr val="tx1"/>
                </a:solidFill>
                <a:latin typeface="+mn-lt"/>
                <a:ea typeface="+mn-ea"/>
                <a:cs typeface="+mn-cs"/>
              </a:rPr>
              <a:t>been added to keep track of the number of empty spaces.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As was mentioned earlier, it is imperative that the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semSignal</a:t>
            </a:r>
            <a:r>
              <a:rPr lang="en-US" sz="1200" kern="1200" baseline="0">
                <a:solidFill>
                  <a:schemeClr val="tx1"/>
                </a:solidFill>
                <a:latin typeface="+mn-lt"/>
                <a:ea typeface="+mn-ea"/>
                <a:cs typeface="+mn-cs"/>
              </a:rPr>
              <a:t>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or </a:t>
            </a:r>
            <a:r>
              <a:rPr lang="en-US" sz="1200" kern="1200" baseline="0" err="1">
                <a:solidFill>
                  <a:schemeClr val="tx1"/>
                </a:solidFill>
                <a:latin typeface="+mn-lt"/>
                <a:ea typeface="+mn-ea"/>
                <a:cs typeface="+mn-cs"/>
              </a:rPr>
              <a:t>semSignal</a:t>
            </a:r>
            <a:r>
              <a:rPr lang="en-US" sz="1200" kern="1200" baseline="0">
                <a:solidFill>
                  <a:schemeClr val="tx1"/>
                </a:solidFill>
                <a:latin typeface="+mn-lt"/>
                <a:ea typeface="+mn-ea"/>
                <a:cs typeface="+mn-cs"/>
              </a:rPr>
              <a:t> operation. Thus, any of the software schemes, such as Dekker’s algorithm or Peterson’s algorithm ( Appendix A ), could be used; this would entail a substantial processing overhead.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Another alternative is to use one of the hardware-supported schemes for mutual exclusion.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 Figure 5.14a shows the use of a </a:t>
            </a:r>
            <a:r>
              <a:rPr lang="en-US" sz="1200" kern="1200" baseline="0" err="1">
                <a:solidFill>
                  <a:schemeClr val="tx1"/>
                </a:solidFill>
                <a:latin typeface="+mn-lt"/>
                <a:ea typeface="+mn-ea"/>
                <a:cs typeface="+mn-cs"/>
              </a:rPr>
              <a:t>compare&amp;swap</a:t>
            </a:r>
            <a:r>
              <a:rPr lang="en-US" sz="1200" kern="1200" baseline="0">
                <a:solidFill>
                  <a:schemeClr val="tx1"/>
                </a:solidFill>
                <a:latin typeface="+mn-lt"/>
                <a:ea typeface="+mn-ea"/>
                <a:cs typeface="+mn-cs"/>
              </a:rPr>
              <a:t>  instruction.</a:t>
            </a:r>
          </a:p>
          <a:p>
            <a:r>
              <a:rPr lang="en-US" sz="1200" kern="1200" baseline="0">
                <a:solidFill>
                  <a:schemeClr val="tx1"/>
                </a:solidFill>
                <a:latin typeface="+mn-lt"/>
                <a:ea typeface="+mn-ea"/>
                <a:cs typeface="+mn-cs"/>
              </a:rPr>
              <a:t>In this implementation, the semaphore is again a structure, as in Figure 5.3,</a:t>
            </a:r>
          </a:p>
          <a:p>
            <a:r>
              <a:rPr lang="en-US" sz="1200" kern="1200" baseline="0">
                <a:solidFill>
                  <a:schemeClr val="tx1"/>
                </a:solidFill>
                <a:latin typeface="+mn-lt"/>
                <a:ea typeface="+mn-ea"/>
                <a:cs typeface="+mn-cs"/>
              </a:rPr>
              <a:t>but now includes a new integer component, </a:t>
            </a:r>
            <a:r>
              <a:rPr lang="en-US" sz="1200" kern="1200" baseline="0" err="1">
                <a:solidFill>
                  <a:schemeClr val="tx1"/>
                </a:solidFill>
                <a:latin typeface="+mn-lt"/>
                <a:ea typeface="+mn-ea"/>
                <a:cs typeface="+mn-cs"/>
              </a:rPr>
              <a:t>s.flag</a:t>
            </a:r>
            <a:r>
              <a:rPr lang="en-US" sz="1200" kern="1200" baseline="0">
                <a:solidFill>
                  <a:schemeClr val="tx1"/>
                </a:solidFill>
                <a:latin typeface="+mn-lt"/>
                <a:ea typeface="+mn-ea"/>
                <a:cs typeface="+mn-cs"/>
              </a:rPr>
              <a:t> . Admittedly, this involves a form</a:t>
            </a:r>
          </a:p>
          <a:p>
            <a:r>
              <a:rPr lang="en-US" sz="1200" kern="1200" baseline="0">
                <a:solidFill>
                  <a:schemeClr val="tx1"/>
                </a:solidFill>
                <a:latin typeface="+mn-lt"/>
                <a:ea typeface="+mn-ea"/>
                <a:cs typeface="+mn-cs"/>
              </a:rPr>
              <a:t>of busy waiting. However, the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semSignal</a:t>
            </a:r>
            <a:r>
              <a:rPr lang="en-US" sz="1200" kern="1200" baseline="0">
                <a:solidFill>
                  <a:schemeClr val="tx1"/>
                </a:solidFill>
                <a:latin typeface="+mn-lt"/>
                <a:ea typeface="+mn-ea"/>
                <a:cs typeface="+mn-cs"/>
              </a:rPr>
              <a:t>  operations are relatively</a:t>
            </a:r>
          </a:p>
          <a:p>
            <a:r>
              <a:rPr lang="en-US" sz="1200" kern="1200" baseline="0">
                <a:solidFill>
                  <a:schemeClr val="tx1"/>
                </a:solidFill>
                <a:latin typeface="+mn-lt"/>
                <a:ea typeface="+mn-ea"/>
                <a:cs typeface="+mn-cs"/>
              </a:rPr>
              <a:t>short, so the amount of busy waiting involved should be minor.</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For a single-processor system, it is possible to inhibit interrupts for the duration</a:t>
            </a:r>
          </a:p>
          <a:p>
            <a:r>
              <a:rPr lang="en-US" sz="1200" kern="1200" baseline="0">
                <a:solidFill>
                  <a:schemeClr val="tx1"/>
                </a:solidFill>
                <a:latin typeface="+mn-lt"/>
                <a:ea typeface="+mn-ea"/>
                <a:cs typeface="+mn-cs"/>
              </a:rPr>
              <a:t>of a </a:t>
            </a:r>
            <a:r>
              <a:rPr lang="en-US" sz="1200" kern="1200" baseline="0" err="1">
                <a:solidFill>
                  <a:schemeClr val="tx1"/>
                </a:solidFill>
                <a:latin typeface="+mn-lt"/>
                <a:ea typeface="+mn-ea"/>
                <a:cs typeface="+mn-cs"/>
              </a:rPr>
              <a:t>semWait</a:t>
            </a:r>
            <a:r>
              <a:rPr lang="en-US" sz="1200" kern="1200" baseline="0">
                <a:solidFill>
                  <a:schemeClr val="tx1"/>
                </a:solidFill>
                <a:latin typeface="+mn-lt"/>
                <a:ea typeface="+mn-ea"/>
                <a:cs typeface="+mn-cs"/>
              </a:rPr>
              <a:t> or </a:t>
            </a:r>
            <a:r>
              <a:rPr lang="en-US" sz="1200" kern="1200" baseline="0" err="1">
                <a:solidFill>
                  <a:schemeClr val="tx1"/>
                </a:solidFill>
                <a:latin typeface="+mn-lt"/>
                <a:ea typeface="+mn-ea"/>
                <a:cs typeface="+mn-cs"/>
              </a:rPr>
              <a:t>semSignal</a:t>
            </a:r>
            <a:r>
              <a:rPr lang="en-US" sz="1200" kern="1200" baseline="0">
                <a:solidFill>
                  <a:schemeClr val="tx1"/>
                </a:solidFill>
                <a:latin typeface="+mn-lt"/>
                <a:ea typeface="+mn-ea"/>
                <a:cs typeface="+mn-cs"/>
              </a:rPr>
              <a:t> operation, as suggested in Figure 5.14b. Once</a:t>
            </a:r>
          </a:p>
          <a:p>
            <a:r>
              <a:rPr lang="en-US" sz="1200" kern="1200" baseline="0">
                <a:solidFill>
                  <a:schemeClr val="tx1"/>
                </a:solidFill>
                <a:latin typeface="+mn-lt"/>
                <a:ea typeface="+mn-ea"/>
                <a:cs typeface="+mn-cs"/>
              </a:rPr>
              <a:t>again, the relatively short duration of these operations means that this approach is</a:t>
            </a:r>
          </a:p>
          <a:p>
            <a:r>
              <a:rPr lang="en-US" sz="1200" kern="1200" baseline="0">
                <a:solidFill>
                  <a:schemeClr val="tx1"/>
                </a:solidFill>
                <a:latin typeface="+mn-lt"/>
                <a:ea typeface="+mn-ea"/>
                <a:cs typeface="+mn-cs"/>
              </a:rPr>
              <a:t>reasonable.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 monitor is a software module consisting of one or more procedures, an initialization sequence, and local data.</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a:solidFill>
                  <a:schemeClr val="tx1"/>
                </a:solidFill>
                <a:latin typeface="+mn-lt"/>
                <a:ea typeface="+mn-ea"/>
                <a:cs typeface="+mn-cs"/>
              </a:rPr>
              <a:t>The chief characteristics of a monitor are the following:</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1. The local data variables are accessible only by the monitor’s procedures and</a:t>
            </a:r>
          </a:p>
          <a:p>
            <a:r>
              <a:rPr lang="en-US" sz="1200" kern="1200" baseline="0">
                <a:solidFill>
                  <a:schemeClr val="tx1"/>
                </a:solidFill>
                <a:latin typeface="+mn-lt"/>
                <a:ea typeface="+mn-ea"/>
                <a:cs typeface="+mn-cs"/>
              </a:rPr>
              <a:t>not by any external procedure.</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2. A process enters the monitor by invoking one of its procedures.</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3. Only one process may be executing in the monitor at a time; any other processes</a:t>
            </a:r>
          </a:p>
          <a:p>
            <a:r>
              <a:rPr lang="en-US" sz="1200" kern="1200" baseline="0">
                <a:solidFill>
                  <a:schemeClr val="tx1"/>
                </a:solidFill>
                <a:latin typeface="+mn-lt"/>
                <a:ea typeface="+mn-ea"/>
                <a:cs typeface="+mn-cs"/>
              </a:rPr>
              <a:t>that have invoked the monitor are blocked, waiting for the monitor to become available.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 monitor supports synchronization by the use of </a:t>
            </a:r>
            <a:r>
              <a:rPr lang="en-US" sz="1200" b="1" kern="1200" baseline="0">
                <a:solidFill>
                  <a:schemeClr val="tx1"/>
                </a:solidFill>
                <a:latin typeface="+mn-lt"/>
                <a:ea typeface="+mn-ea"/>
                <a:cs typeface="+mn-cs"/>
              </a:rPr>
              <a:t>condition variables that are </a:t>
            </a:r>
            <a:r>
              <a:rPr lang="en-US" sz="1200" kern="1200" baseline="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kern="1200" baseline="0" err="1">
                <a:solidFill>
                  <a:schemeClr val="tx1"/>
                </a:solidFill>
                <a:latin typeface="+mn-lt"/>
                <a:ea typeface="+mn-ea"/>
                <a:cs typeface="+mn-cs"/>
              </a:rPr>
              <a:t>cwait(c</a:t>
            </a:r>
            <a:r>
              <a:rPr lang="en-US" sz="1200" kern="1200" baseline="0">
                <a:solidFill>
                  <a:schemeClr val="tx1"/>
                </a:solidFill>
                <a:latin typeface="+mn-lt"/>
                <a:ea typeface="+mn-ea"/>
                <a:cs typeface="+mn-cs"/>
              </a:rPr>
              <a:t>) : Suspend execution of the calling process on condition </a:t>
            </a:r>
            <a:r>
              <a:rPr lang="en-US" sz="1200" i="1" kern="1200" baseline="0">
                <a:solidFill>
                  <a:schemeClr val="tx1"/>
                </a:solidFill>
                <a:latin typeface="+mn-lt"/>
                <a:ea typeface="+mn-ea"/>
                <a:cs typeface="+mn-cs"/>
              </a:rPr>
              <a:t>c . The monitor </a:t>
            </a:r>
            <a:r>
              <a:rPr lang="en-US" sz="1200" kern="1200" baseline="0">
                <a:solidFill>
                  <a:schemeClr val="tx1"/>
                </a:solidFill>
                <a:latin typeface="+mn-lt"/>
                <a:ea typeface="+mn-ea"/>
                <a:cs typeface="+mn-cs"/>
              </a:rPr>
              <a:t>is now available for use by another process.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kern="1200" baseline="0" err="1">
                <a:solidFill>
                  <a:schemeClr val="tx1"/>
                </a:solidFill>
                <a:latin typeface="+mn-lt"/>
                <a:ea typeface="+mn-ea"/>
                <a:cs typeface="+mn-cs"/>
              </a:rPr>
              <a:t>csignal(c</a:t>
            </a:r>
            <a:r>
              <a:rPr lang="en-US" sz="1200" kern="1200" baseline="0">
                <a:solidFill>
                  <a:schemeClr val="tx1"/>
                </a:solidFill>
                <a:latin typeface="+mn-lt"/>
                <a:ea typeface="+mn-ea"/>
                <a:cs typeface="+mn-cs"/>
              </a:rPr>
              <a:t>) : Resume execution of some process blocked after a </a:t>
            </a:r>
            <a:r>
              <a:rPr lang="en-US" sz="1200" kern="1200" baseline="0" err="1">
                <a:solidFill>
                  <a:schemeClr val="tx1"/>
                </a:solidFill>
                <a:latin typeface="+mn-lt"/>
                <a:ea typeface="+mn-ea"/>
                <a:cs typeface="+mn-cs"/>
              </a:rPr>
              <a:t>cwait</a:t>
            </a:r>
            <a:r>
              <a:rPr lang="en-US" sz="1200" kern="1200" baseline="0">
                <a:solidFill>
                  <a:schemeClr val="tx1"/>
                </a:solidFill>
                <a:latin typeface="+mn-lt"/>
                <a:ea typeface="+mn-ea"/>
                <a:cs typeface="+mn-cs"/>
              </a:rPr>
              <a:t> on the same condition. If there are several such processes, choose one of them; if there is no such process, do nothing.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Note that monitor </a:t>
            </a:r>
            <a:r>
              <a:rPr lang="en-US" sz="1200" i="1" kern="1200" baseline="0">
                <a:solidFill>
                  <a:schemeClr val="tx1"/>
                </a:solidFill>
                <a:latin typeface="+mn-lt"/>
                <a:ea typeface="+mn-ea"/>
                <a:cs typeface="+mn-cs"/>
              </a:rPr>
              <a:t>wait and signal operations are different from those for the </a:t>
            </a:r>
            <a:r>
              <a:rPr lang="en-US" sz="1200" kern="1200" baseline="0">
                <a:solidFill>
                  <a:schemeClr val="tx1"/>
                </a:solidFill>
                <a:latin typeface="+mn-lt"/>
                <a:ea typeface="+mn-ea"/>
                <a:cs typeface="+mn-cs"/>
              </a:rPr>
              <a:t>semaphore. If a process in a monitor signals and no task is waiting on the condition variable, the signal is lost.</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a:solidFill>
                  <a:schemeClr val="tx1"/>
                </a:solidFill>
                <a:latin typeface="+mn-lt"/>
                <a:ea typeface="+mn-ea"/>
                <a:cs typeface="+mn-cs"/>
              </a:rPr>
              <a:t>x by issuing </a:t>
            </a:r>
            <a:r>
              <a:rPr lang="en-US" sz="1200" i="1" kern="1200" baseline="0" dirty="0" err="1">
                <a:solidFill>
                  <a:schemeClr val="tx1"/>
                </a:solidFill>
                <a:latin typeface="+mn-lt"/>
                <a:ea typeface="+mn-ea"/>
                <a:cs typeface="+mn-cs"/>
              </a:rPr>
              <a:t>cwait</a:t>
            </a:r>
            <a:r>
              <a:rPr lang="en-US" sz="1200" i="1" kern="1200" baseline="0" dirty="0">
                <a:solidFill>
                  <a:schemeClr val="tx1"/>
                </a:solidFill>
                <a:latin typeface="+mn-lt"/>
                <a:ea typeface="+mn-ea"/>
                <a:cs typeface="+mn-cs"/>
              </a:rPr>
              <a:t>(x) ; it is then placed </a:t>
            </a:r>
            <a:r>
              <a:rPr lang="en-US" sz="1200" kern="1200" baseline="0" dirty="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a:solidFill>
                  <a:schemeClr val="tx1"/>
                </a:solidFill>
                <a:latin typeface="+mn-lt"/>
                <a:ea typeface="+mn-ea"/>
                <a:cs typeface="+mn-cs"/>
              </a:rPr>
              <a:t>cwait</a:t>
            </a:r>
            <a:r>
              <a:rPr lang="en-US" sz="1200" kern="1200" baseline="0" dirty="0">
                <a:solidFill>
                  <a:schemeClr val="tx1"/>
                </a:solidFill>
                <a:latin typeface="+mn-lt"/>
                <a:ea typeface="+mn-ea"/>
                <a:cs typeface="+mn-cs"/>
              </a:rPr>
              <a:t>(x) call. If a process that is executing in the monitor detects a change in the condition variable x , it issues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(x)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 Table 5.1 lists some key terms</a:t>
            </a:r>
          </a:p>
          <a:p>
            <a:r>
              <a:rPr lang="en-US" sz="1200" kern="1200" baseline="0">
                <a:solidFill>
                  <a:schemeClr val="tx1"/>
                </a:solidFill>
                <a:latin typeface="+mn-lt"/>
                <a:ea typeface="+mn-ea"/>
                <a:cs typeface="+mn-cs"/>
              </a:rPr>
              <a:t>related to concurrency. A set of animations that illustrate concepts in this chapter is</a:t>
            </a:r>
          </a:p>
          <a:p>
            <a:r>
              <a:rPr lang="en-US" sz="1200" kern="1200" baseline="0">
                <a:solidFill>
                  <a:schemeClr val="tx1"/>
                </a:solidFill>
                <a:latin typeface="+mn-lt"/>
                <a:ea typeface="+mn-ea"/>
                <a:cs typeface="+mn-cs"/>
              </a:rPr>
              <a:t>available online. Click on the rotating globe at this book’s Web site at </a:t>
            </a:r>
            <a:r>
              <a:rPr lang="en-US" sz="1200" kern="1200" baseline="0" err="1">
                <a:solidFill>
                  <a:schemeClr val="tx1"/>
                </a:solidFill>
                <a:latin typeface="+mn-lt"/>
                <a:ea typeface="+mn-ea"/>
                <a:cs typeface="+mn-cs"/>
              </a:rPr>
              <a:t>WilliamStallings</a:t>
            </a:r>
            <a:r>
              <a:rPr lang="en-US" sz="1200" kern="1200" baseline="0">
                <a:solidFill>
                  <a:schemeClr val="tx1"/>
                </a:solidFill>
                <a:latin typeface="+mn-lt"/>
                <a:ea typeface="+mn-ea"/>
                <a:cs typeface="+mn-cs"/>
              </a:rPr>
              <a:t>.</a:t>
            </a:r>
          </a:p>
          <a:p>
            <a:r>
              <a:rPr lang="en-US" sz="1200" kern="1200" baseline="0">
                <a:solidFill>
                  <a:schemeClr val="tx1"/>
                </a:solidFill>
                <a:latin typeface="+mn-lt"/>
                <a:ea typeface="+mn-ea"/>
                <a:cs typeface="+mn-cs"/>
              </a:rPr>
              <a:t>com/OS/OS7e.html for access.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a:solidFill>
                  <a:schemeClr val="tx1"/>
                </a:solidFill>
                <a:latin typeface="+mn-lt"/>
                <a:ea typeface="+mn-ea"/>
                <a:cs typeface="+mn-cs"/>
              </a:rPr>
              <a:t>As an example of the use of a monitor, let us return to the bounded-buffer producer/consumer problem. Figure 5.16 shows a solution using a monitor. The monitor module, </a:t>
            </a:r>
            <a:r>
              <a:rPr lang="en-US" sz="1200" kern="1200" baseline="0" err="1">
                <a:solidFill>
                  <a:schemeClr val="tx1"/>
                </a:solidFill>
                <a:latin typeface="+mn-lt"/>
                <a:ea typeface="+mn-ea"/>
                <a:cs typeface="+mn-cs"/>
              </a:rPr>
              <a:t>boundedbuffer</a:t>
            </a:r>
            <a:r>
              <a:rPr lang="en-US" sz="1200" kern="1200" baseline="0">
                <a:solidFill>
                  <a:schemeClr val="tx1"/>
                </a:solidFill>
                <a:latin typeface="+mn-lt"/>
                <a:ea typeface="+mn-ea"/>
                <a:cs typeface="+mn-cs"/>
              </a:rPr>
              <a:t> , controls the buffer used to store and retrieve characters. The monitor includes two condition variables (declared with the construct </a:t>
            </a:r>
            <a:r>
              <a:rPr lang="en-US" sz="1200" b="1" kern="1200" baseline="0" err="1">
                <a:solidFill>
                  <a:schemeClr val="tx1"/>
                </a:solidFill>
                <a:latin typeface="+mn-lt"/>
                <a:ea typeface="+mn-ea"/>
                <a:cs typeface="+mn-cs"/>
              </a:rPr>
              <a:t>cond</a:t>
            </a:r>
            <a:r>
              <a:rPr lang="en-US" sz="1200" b="1" kern="1200" baseline="0">
                <a:solidFill>
                  <a:schemeClr val="tx1"/>
                </a:solidFill>
                <a:latin typeface="+mn-lt"/>
                <a:ea typeface="+mn-ea"/>
                <a:cs typeface="+mn-cs"/>
              </a:rPr>
              <a:t> ): </a:t>
            </a:r>
            <a:r>
              <a:rPr lang="en-US" sz="1200" b="1" i="1" kern="1200" baseline="0" err="1">
                <a:solidFill>
                  <a:schemeClr val="tx1"/>
                </a:solidFill>
                <a:latin typeface="+mn-lt"/>
                <a:ea typeface="+mn-ea"/>
                <a:cs typeface="+mn-cs"/>
              </a:rPr>
              <a:t>notfull</a:t>
            </a:r>
            <a:r>
              <a:rPr lang="en-US" sz="1200" b="1" i="1" kern="1200" baseline="0">
                <a:solidFill>
                  <a:schemeClr val="tx1"/>
                </a:solidFill>
                <a:latin typeface="+mn-lt"/>
                <a:ea typeface="+mn-ea"/>
                <a:cs typeface="+mn-cs"/>
              </a:rPr>
              <a:t> is true when there is room to add at least one character to the </a:t>
            </a:r>
            <a:r>
              <a:rPr lang="en-US" sz="1200" kern="1200" baseline="0">
                <a:solidFill>
                  <a:schemeClr val="tx1"/>
                </a:solidFill>
                <a:latin typeface="+mn-lt"/>
                <a:ea typeface="+mn-ea"/>
                <a:cs typeface="+mn-cs"/>
              </a:rPr>
              <a:t>buffer, and </a:t>
            </a:r>
            <a:r>
              <a:rPr lang="en-US" sz="1200" i="1" kern="1200" baseline="0" err="1">
                <a:solidFill>
                  <a:schemeClr val="tx1"/>
                </a:solidFill>
                <a:latin typeface="+mn-lt"/>
                <a:ea typeface="+mn-ea"/>
                <a:cs typeface="+mn-cs"/>
              </a:rPr>
              <a:t>notempty</a:t>
            </a:r>
            <a:r>
              <a:rPr lang="en-US" sz="1200" i="1" kern="1200" baseline="0">
                <a:solidFill>
                  <a:schemeClr val="tx1"/>
                </a:solidFill>
                <a:latin typeface="+mn-lt"/>
                <a:ea typeface="+mn-ea"/>
                <a:cs typeface="+mn-cs"/>
              </a:rPr>
              <a:t> is true when there is at least one character in the buffer.</a:t>
            </a:r>
          </a:p>
          <a:p>
            <a:endParaRPr lang="en-US" sz="1200" i="1" kern="1200" baseline="0">
              <a:solidFill>
                <a:schemeClr val="tx1"/>
              </a:solidFill>
              <a:latin typeface="+mn-lt"/>
              <a:ea typeface="+mn-ea"/>
              <a:cs typeface="+mn-cs"/>
            </a:endParaRPr>
          </a:p>
          <a:p>
            <a:r>
              <a:rPr lang="en-US" sz="1200" kern="1200" baseline="0">
                <a:solidFill>
                  <a:schemeClr val="tx1"/>
                </a:solidFill>
                <a:latin typeface="+mn-lt"/>
                <a:ea typeface="+mn-ea"/>
                <a:cs typeface="+mn-cs"/>
              </a:rPr>
              <a:t>A producer can add characters to the buffer only by means of the procedure append inside the monitor; the producer does not have direct access to </a:t>
            </a:r>
            <a:r>
              <a:rPr lang="en-US" sz="1200" i="1" kern="1200" baseline="0">
                <a:solidFill>
                  <a:schemeClr val="tx1"/>
                </a:solidFill>
                <a:latin typeface="+mn-lt"/>
                <a:ea typeface="+mn-ea"/>
                <a:cs typeface="+mn-cs"/>
              </a:rPr>
              <a:t>buffer . The </a:t>
            </a:r>
            <a:r>
              <a:rPr lang="en-US" sz="1200" kern="1200" baseline="0">
                <a:solidFill>
                  <a:schemeClr val="tx1"/>
                </a:solidFill>
                <a:latin typeface="+mn-lt"/>
                <a:ea typeface="+mn-ea"/>
                <a:cs typeface="+mn-cs"/>
              </a:rPr>
              <a:t>procedure first checks the condition </a:t>
            </a:r>
            <a:r>
              <a:rPr lang="en-US" sz="1200" i="1" kern="1200" baseline="0" err="1">
                <a:solidFill>
                  <a:schemeClr val="tx1"/>
                </a:solidFill>
                <a:latin typeface="+mn-lt"/>
                <a:ea typeface="+mn-ea"/>
                <a:cs typeface="+mn-cs"/>
              </a:rPr>
              <a:t>notfull</a:t>
            </a:r>
            <a:r>
              <a:rPr lang="en-US" sz="1200" i="1" kern="1200" baseline="0">
                <a:solidFill>
                  <a:schemeClr val="tx1"/>
                </a:solidFill>
                <a:latin typeface="+mn-lt"/>
                <a:ea typeface="+mn-ea"/>
                <a:cs typeface="+mn-cs"/>
              </a:rPr>
              <a:t> to determine if there is space available </a:t>
            </a:r>
            <a:r>
              <a:rPr lang="en-US" sz="1200" kern="1200" baseline="0">
                <a:solidFill>
                  <a:schemeClr val="tx1"/>
                </a:solidFill>
                <a:latin typeface="+mn-lt"/>
                <a:ea typeface="+mn-ea"/>
                <a:cs typeface="+mn-cs"/>
              </a:rPr>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lang="en-US" sz="1200" i="1" kern="1200" baseline="0" err="1">
                <a:solidFill>
                  <a:schemeClr val="tx1"/>
                </a:solidFill>
                <a:latin typeface="+mn-lt"/>
                <a:ea typeface="+mn-ea"/>
                <a:cs typeface="+mn-cs"/>
              </a:rPr>
              <a:t>notempty</a:t>
            </a:r>
            <a:r>
              <a:rPr lang="en-US" sz="1200" i="1" kern="1200" baseline="0">
                <a:solidFill>
                  <a:schemeClr val="tx1"/>
                </a:solidFill>
                <a:latin typeface="+mn-lt"/>
                <a:ea typeface="+mn-ea"/>
                <a:cs typeface="+mn-cs"/>
              </a:rPr>
              <a:t> condition. A similar description can be made of the </a:t>
            </a:r>
            <a:r>
              <a:rPr lang="en-US" sz="1200" kern="1200" baseline="0">
                <a:solidFill>
                  <a:schemeClr val="tx1"/>
                </a:solidFill>
                <a:latin typeface="+mn-lt"/>
                <a:ea typeface="+mn-ea"/>
                <a:cs typeface="+mn-cs"/>
              </a:rPr>
              <a:t>consumer function.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a:t>
            </a:r>
            <a:r>
              <a:rPr lang="en-US" sz="1200" kern="1200" baseline="0" err="1">
                <a:solidFill>
                  <a:schemeClr val="tx1"/>
                </a:solidFill>
                <a:latin typeface="+mn-lt"/>
                <a:ea typeface="+mn-ea"/>
                <a:cs typeface="+mn-cs"/>
              </a:rPr>
              <a:t>cwait</a:t>
            </a:r>
            <a:r>
              <a:rPr lang="en-US" sz="1200" kern="1200" baseline="0">
                <a:solidFill>
                  <a:schemeClr val="tx1"/>
                </a:solidFill>
                <a:latin typeface="+mn-lt"/>
                <a:ea typeface="+mn-ea"/>
                <a:cs typeface="+mn-cs"/>
              </a:rPr>
              <a:t> and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primitives inside the monitor to prevent processes from depositing items in a full buffer or removing them from an empty one. In the case of semaphores, both mutual exclusion and synchronization are the responsibility of the programmer.</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Note that in Figure 5.16 , a process exits the monitor immediately after executing the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function. If the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function has already partially performed its task in the monitor, it makes sense to give this process precedence over newly entering processes by setting up a separate urgent queue ( Figure 5.15 ). One language that uses monitors, Concurrent Pascal, requires that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only appear as the last operation executed by a monitor procedure.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If there are no processes waiting on condition </a:t>
            </a:r>
            <a:r>
              <a:rPr lang="en-US" sz="1200" i="1" kern="1200" baseline="0" err="1">
                <a:solidFill>
                  <a:schemeClr val="tx1"/>
                </a:solidFill>
                <a:latin typeface="+mn-lt"/>
                <a:ea typeface="+mn-ea"/>
                <a:cs typeface="+mn-cs"/>
              </a:rPr>
              <a:t>x</a:t>
            </a:r>
            <a:r>
              <a:rPr lang="en-US" sz="1200" i="1" kern="1200" baseline="0">
                <a:solidFill>
                  <a:schemeClr val="tx1"/>
                </a:solidFill>
                <a:latin typeface="+mn-lt"/>
                <a:ea typeface="+mn-ea"/>
                <a:cs typeface="+mn-cs"/>
              </a:rPr>
              <a:t> , then the execution of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a:t>
            </a:r>
            <a:r>
              <a:rPr lang="en-US" sz="1200" i="1" kern="1200" baseline="0" err="1">
                <a:solidFill>
                  <a:schemeClr val="tx1"/>
                </a:solidFill>
                <a:latin typeface="+mn-lt"/>
                <a:ea typeface="+mn-ea"/>
                <a:cs typeface="+mn-cs"/>
              </a:rPr>
              <a:t>x</a:t>
            </a:r>
            <a:r>
              <a:rPr lang="en-US" sz="1200" i="1" kern="1200" baseline="0">
                <a:solidFill>
                  <a:schemeClr val="tx1"/>
                </a:solidFill>
                <a:latin typeface="+mn-lt"/>
                <a:ea typeface="+mn-ea"/>
                <a:cs typeface="+mn-cs"/>
              </a:rPr>
              <a:t> ) has no effect.</a:t>
            </a:r>
          </a:p>
          <a:p>
            <a:endParaRPr lang="en-US" sz="1200" i="1" kern="1200" baseline="0">
              <a:solidFill>
                <a:schemeClr val="tx1"/>
              </a:solidFill>
              <a:latin typeface="+mn-lt"/>
              <a:ea typeface="+mn-ea"/>
              <a:cs typeface="+mn-cs"/>
            </a:endParaRPr>
          </a:p>
          <a:p>
            <a:r>
              <a:rPr lang="en-US" sz="1200" kern="1200" baseline="0">
                <a:solidFill>
                  <a:schemeClr val="tx1"/>
                </a:solidFill>
                <a:latin typeface="+mn-lt"/>
                <a:ea typeface="+mn-ea"/>
                <a:cs typeface="+mn-cs"/>
              </a:rPr>
              <a:t> As with semaphores, it is possible to make mistakes in the synchronization function</a:t>
            </a:r>
          </a:p>
          <a:p>
            <a:r>
              <a:rPr lang="en-US" sz="1200" kern="1200" baseline="0">
                <a:solidFill>
                  <a:schemeClr val="tx1"/>
                </a:solidFill>
                <a:latin typeface="+mn-lt"/>
                <a:ea typeface="+mn-ea"/>
                <a:cs typeface="+mn-cs"/>
              </a:rPr>
              <a:t>of monitors. For example, if either of the </a:t>
            </a:r>
            <a:r>
              <a:rPr lang="en-US" sz="1200" kern="1200" baseline="0" err="1">
                <a:solidFill>
                  <a:schemeClr val="tx1"/>
                </a:solidFill>
                <a:latin typeface="+mn-lt"/>
                <a:ea typeface="+mn-ea"/>
                <a:cs typeface="+mn-cs"/>
              </a:rPr>
              <a:t>csignal</a:t>
            </a:r>
            <a:r>
              <a:rPr lang="en-US" sz="1200" kern="1200" baseline="0">
                <a:solidFill>
                  <a:schemeClr val="tx1"/>
                </a:solidFill>
                <a:latin typeface="+mn-lt"/>
                <a:ea typeface="+mn-ea"/>
                <a:cs typeface="+mn-cs"/>
              </a:rPr>
              <a:t>  functions in the </a:t>
            </a:r>
            <a:r>
              <a:rPr lang="en-US" sz="1200" kern="1200" baseline="0" err="1">
                <a:solidFill>
                  <a:schemeClr val="tx1"/>
                </a:solidFill>
                <a:latin typeface="+mn-lt"/>
                <a:ea typeface="+mn-ea"/>
                <a:cs typeface="+mn-cs"/>
              </a:rPr>
              <a:t>boundedbuffer</a:t>
            </a:r>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monitor are omitted, then processes entering the corresponding condition</a:t>
            </a:r>
          </a:p>
          <a:p>
            <a:r>
              <a:rPr lang="en-US" sz="1200" kern="1200" baseline="0">
                <a:solidFill>
                  <a:schemeClr val="tx1"/>
                </a:solidFill>
                <a:latin typeface="+mn-lt"/>
                <a:ea typeface="+mn-ea"/>
                <a:cs typeface="+mn-cs"/>
              </a:rPr>
              <a:t>queue are permanently hung up. The advantage that monitors have over semaphores</a:t>
            </a:r>
          </a:p>
          <a:p>
            <a:r>
              <a:rPr lang="en-US" sz="1200" kern="1200" baseline="0">
                <a:solidFill>
                  <a:schemeClr val="tx1"/>
                </a:solidFill>
                <a:latin typeface="+mn-lt"/>
                <a:ea typeface="+mn-ea"/>
                <a:cs typeface="+mn-cs"/>
              </a:rPr>
              <a:t>is that all of the synchronization functions are confined to the monitor. Therefore, it</a:t>
            </a:r>
          </a:p>
          <a:p>
            <a:r>
              <a:rPr lang="en-US" sz="1200" kern="1200" baseline="0">
                <a:solidFill>
                  <a:schemeClr val="tx1"/>
                </a:solidFill>
                <a:latin typeface="+mn-lt"/>
                <a:ea typeface="+mn-ea"/>
                <a:cs typeface="+mn-cs"/>
              </a:rPr>
              <a:t>is easier to verify that the synchronization has been done correctly and to detect bugs.</a:t>
            </a:r>
          </a:p>
          <a:p>
            <a:r>
              <a:rPr lang="en-US" sz="1200" kern="1200" baseline="0">
                <a:solidFill>
                  <a:schemeClr val="tx1"/>
                </a:solidFill>
                <a:latin typeface="+mn-lt"/>
                <a:ea typeface="+mn-ea"/>
                <a:cs typeface="+mn-cs"/>
              </a:rPr>
              <a:t>Furthermore, once a monitor is correctly programmed, access to the protected resource</a:t>
            </a:r>
          </a:p>
          <a:p>
            <a:r>
              <a:rPr lang="en-US" sz="1200" kern="1200" baseline="0">
                <a:solidFill>
                  <a:schemeClr val="tx1"/>
                </a:solidFill>
                <a:latin typeface="+mn-lt"/>
                <a:ea typeface="+mn-ea"/>
                <a:cs typeface="+mn-cs"/>
              </a:rPr>
              <a:t>is correct for access from all processes. In contrast, with semaphores, resource access is</a:t>
            </a:r>
          </a:p>
          <a:p>
            <a:r>
              <a:rPr lang="en-US" sz="1200" kern="1200" baseline="0">
                <a:solidFill>
                  <a:schemeClr val="tx1"/>
                </a:solidFill>
                <a:latin typeface="+mn-lt"/>
                <a:ea typeface="+mn-ea"/>
                <a:cs typeface="+mn-cs"/>
              </a:rPr>
              <a:t>correct only if all of the processes that access the resource are programmed correctly.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When processes interact with one another, two fundamental requirements must be satisfied: synchronization and communication. Processes need to be synchronized to enforce mutual exclusion; cooperating processes may need to exchange information. One approach to providing both of these functions is message passing. Message passing has the further advantage that it lends itself to implementation in distributed systems as well as in shared-memory multiprocessor and </a:t>
            </a:r>
            <a:r>
              <a:rPr lang="en-US" sz="1200" kern="1200" baseline="0" err="1">
                <a:solidFill>
                  <a:schemeClr val="tx1"/>
                </a:solidFill>
                <a:latin typeface="+mn-lt"/>
                <a:ea typeface="+mn-ea"/>
                <a:cs typeface="+mn-cs"/>
              </a:rPr>
              <a:t>uniprocessor</a:t>
            </a:r>
            <a:r>
              <a:rPr lang="en-US" sz="1200" kern="1200" baseline="0">
                <a:solidFill>
                  <a:schemeClr val="tx1"/>
                </a:solidFill>
                <a:latin typeface="+mn-lt"/>
                <a:ea typeface="+mn-ea"/>
                <a:cs typeface="+mn-cs"/>
              </a:rPr>
              <a:t> systems.</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Message-passing systems come in many forms. In this section, we provide a general introduction that discusses features typically found in such systems. The actual function of message passing is normally provided in the form of a pair of primitives: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send (destination, message)</a:t>
            </a:r>
          </a:p>
          <a:p>
            <a:r>
              <a:rPr lang="en-US" sz="1200" kern="1200" baseline="0">
                <a:solidFill>
                  <a:schemeClr val="tx1"/>
                </a:solidFill>
                <a:latin typeface="+mn-lt"/>
                <a:ea typeface="+mn-ea"/>
                <a:cs typeface="+mn-cs"/>
              </a:rPr>
              <a:t>receive (source, message)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This is the minimum set of operations needed for processes to engage in message passing. A process sends information in the form of a </a:t>
            </a:r>
            <a:r>
              <a:rPr lang="en-US" sz="1200" i="1" kern="1200" baseline="0">
                <a:solidFill>
                  <a:schemeClr val="tx1"/>
                </a:solidFill>
                <a:latin typeface="+mn-lt"/>
                <a:ea typeface="+mn-ea"/>
                <a:cs typeface="+mn-cs"/>
              </a:rPr>
              <a:t>message to another process </a:t>
            </a:r>
            <a:r>
              <a:rPr lang="en-US" sz="1200" kern="1200" baseline="0">
                <a:solidFill>
                  <a:schemeClr val="tx1"/>
                </a:solidFill>
                <a:latin typeface="+mn-lt"/>
                <a:ea typeface="+mn-ea"/>
                <a:cs typeface="+mn-cs"/>
              </a:rPr>
              <a:t>designated by a </a:t>
            </a:r>
            <a:r>
              <a:rPr lang="en-US" sz="1200" i="1" kern="1200" baseline="0">
                <a:solidFill>
                  <a:schemeClr val="tx1"/>
                </a:solidFill>
                <a:latin typeface="+mn-lt"/>
                <a:ea typeface="+mn-ea"/>
                <a:cs typeface="+mn-cs"/>
              </a:rPr>
              <a:t>destination . A process receives information by executing the </a:t>
            </a:r>
            <a:r>
              <a:rPr lang="en-US" sz="1200" kern="1200" baseline="0">
                <a:solidFill>
                  <a:schemeClr val="tx1"/>
                </a:solidFill>
                <a:latin typeface="+mn-lt"/>
                <a:ea typeface="+mn-ea"/>
                <a:cs typeface="+mn-cs"/>
              </a:rPr>
              <a:t>receive primitive, indicating the </a:t>
            </a:r>
            <a:r>
              <a:rPr lang="en-US" sz="1200" i="1" kern="1200" baseline="0">
                <a:solidFill>
                  <a:schemeClr val="tx1"/>
                </a:solidFill>
                <a:latin typeface="+mn-lt"/>
                <a:ea typeface="+mn-ea"/>
                <a:cs typeface="+mn-cs"/>
              </a:rPr>
              <a:t>source and the message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communication of a message between two processes implies some level of synchronization between the two: The receiver cannot receive a message until it has been sent by another process. In addition, we need to specify what happens to a process after it issues a send or receive primitive. Consider the send primitive first. When a send primitive is executed in a process, there are two possibilities: Either the sending process is blocked until the message is received, or it is not. Similarly, when a process issues a receive primitive, there are two possibilities:</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1. If a message has previously been sent, the message is received and execution </a:t>
            </a:r>
            <a:r>
              <a:rPr lang="en-US" sz="1200" kern="1200" baseline="0">
                <a:solidFill>
                  <a:schemeClr val="tx1"/>
                </a:solidFill>
                <a:latin typeface="+mn-lt"/>
                <a:ea typeface="+mn-ea"/>
                <a:cs typeface="+mn-cs"/>
              </a:rPr>
              <a:t>continues.</a:t>
            </a:r>
          </a:p>
          <a:p>
            <a:endParaRPr lang="en-US" sz="1200" b="0" kern="1200" baseline="0">
              <a:solidFill>
                <a:schemeClr val="tx1"/>
              </a:solidFill>
              <a:latin typeface="+mn-lt"/>
              <a:ea typeface="+mn-ea"/>
              <a:cs typeface="+mn-cs"/>
            </a:endParaRPr>
          </a:p>
          <a:p>
            <a:r>
              <a:rPr lang="en-US" sz="1200" b="0" kern="1200" baseline="0">
                <a:solidFill>
                  <a:schemeClr val="tx1"/>
                </a:solidFill>
                <a:latin typeface="+mn-lt"/>
                <a:ea typeface="+mn-ea"/>
                <a:cs typeface="+mn-cs"/>
              </a:rPr>
              <a:t>2. If there is no waiting message, then either (a) the process is blocked until</a:t>
            </a:r>
            <a:r>
              <a:rPr lang="en-US" sz="1200" b="1" kern="1200" baseline="0">
                <a:solidFill>
                  <a:schemeClr val="tx1"/>
                </a:solidFill>
                <a:latin typeface="+mn-lt"/>
                <a:ea typeface="+mn-ea"/>
                <a:cs typeface="+mn-cs"/>
              </a:rPr>
              <a:t> </a:t>
            </a:r>
            <a:r>
              <a:rPr lang="en-US" sz="1200" kern="1200" baseline="0">
                <a:solidFill>
                  <a:schemeClr val="tx1"/>
                </a:solidFill>
                <a:latin typeface="+mn-lt"/>
                <a:ea typeface="+mn-ea"/>
                <a:cs typeface="+mn-cs"/>
              </a:rPr>
              <a:t>a message arrives, or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the process continues to execute, abandoning the attempt to receive.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Thus, both the sender and receiver can be blocking or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Three combinations are common, although any particular system will usually have only one or two combinations implemented: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Blocking send, blocking receive: </a:t>
            </a:r>
            <a:r>
              <a:rPr lang="en-US" sz="1200" b="0" kern="1200" baseline="0">
                <a:solidFill>
                  <a:schemeClr val="tx1"/>
                </a:solidFill>
                <a:latin typeface="+mn-lt"/>
                <a:ea typeface="+mn-ea"/>
                <a:cs typeface="+mn-cs"/>
              </a:rPr>
              <a:t>Both the sender and receiver are blocked until </a:t>
            </a:r>
            <a:r>
              <a:rPr lang="en-US" sz="1200" kern="1200" baseline="0">
                <a:solidFill>
                  <a:schemeClr val="tx1"/>
                </a:solidFill>
                <a:latin typeface="+mn-lt"/>
                <a:ea typeface="+mn-ea"/>
                <a:cs typeface="+mn-cs"/>
              </a:rPr>
              <a:t>the message is delivered; this is sometimes referred to as a </a:t>
            </a:r>
            <a:r>
              <a:rPr lang="en-US" sz="1200" i="1" kern="1200" baseline="0">
                <a:solidFill>
                  <a:schemeClr val="tx1"/>
                </a:solidFill>
                <a:latin typeface="+mn-lt"/>
                <a:ea typeface="+mn-ea"/>
                <a:cs typeface="+mn-cs"/>
              </a:rPr>
              <a:t>rendezvous . This </a:t>
            </a:r>
            <a:r>
              <a:rPr lang="en-US" sz="1200" kern="1200" baseline="0">
                <a:solidFill>
                  <a:schemeClr val="tx1"/>
                </a:solidFill>
                <a:latin typeface="+mn-lt"/>
                <a:ea typeface="+mn-ea"/>
                <a:cs typeface="+mn-cs"/>
              </a:rPr>
              <a:t>combination allows for tight synchronization between processes.</a:t>
            </a: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baseline="0" err="1">
                <a:solidFill>
                  <a:schemeClr val="tx1"/>
                </a:solidFill>
                <a:latin typeface="+mn-lt"/>
                <a:ea typeface="+mn-ea"/>
                <a:cs typeface="+mn-cs"/>
              </a:rPr>
              <a:t>Nonblocking</a:t>
            </a:r>
            <a:r>
              <a:rPr lang="en-US" sz="1200" b="1" kern="1200" baseline="0">
                <a:solidFill>
                  <a:schemeClr val="tx1"/>
                </a:solidFill>
                <a:latin typeface="+mn-lt"/>
                <a:ea typeface="+mn-ea"/>
                <a:cs typeface="+mn-cs"/>
              </a:rPr>
              <a:t> send, blocking receive: </a:t>
            </a:r>
            <a:r>
              <a:rPr lang="en-US" sz="1200" b="0" kern="1200" baseline="0">
                <a:solidFill>
                  <a:schemeClr val="tx1"/>
                </a:solidFill>
                <a:latin typeface="+mn-lt"/>
                <a:ea typeface="+mn-ea"/>
                <a:cs typeface="+mn-cs"/>
              </a:rPr>
              <a:t>Although the sender may continue on, </a:t>
            </a:r>
            <a:r>
              <a:rPr lang="en-US" sz="1200" kern="1200" baseline="0">
                <a:solidFill>
                  <a:schemeClr val="tx1"/>
                </a:solidFill>
                <a:latin typeface="+mn-lt"/>
                <a:ea typeface="+mn-ea"/>
                <a:cs typeface="+mn-cs"/>
              </a:rPr>
              <a:t>the receiver is blocked until the requested message arrives. This is probably the most useful combination. It allows a process to send one or more messages to a variety of destinations as quickly as possible. A process that must receive a message before it can do useful work needs to be blocked until such a message arrives. An example is a server process that exists to provide a service or resource to other processes.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err="1">
                <a:solidFill>
                  <a:schemeClr val="tx1"/>
                </a:solidFill>
                <a:latin typeface="+mn-lt"/>
                <a:ea typeface="+mn-ea"/>
                <a:cs typeface="+mn-cs"/>
              </a:rPr>
              <a:t>Nonblocking</a:t>
            </a:r>
            <a:r>
              <a:rPr lang="en-US" sz="1200" b="1" kern="1200" baseline="0">
                <a:solidFill>
                  <a:schemeClr val="tx1"/>
                </a:solidFill>
                <a:latin typeface="+mn-lt"/>
                <a:ea typeface="+mn-ea"/>
                <a:cs typeface="+mn-cs"/>
              </a:rPr>
              <a:t> send, </a:t>
            </a:r>
            <a:r>
              <a:rPr lang="en-US" sz="1200" b="1" kern="1200" baseline="0" err="1">
                <a:solidFill>
                  <a:schemeClr val="tx1"/>
                </a:solidFill>
                <a:latin typeface="+mn-lt"/>
                <a:ea typeface="+mn-ea"/>
                <a:cs typeface="+mn-cs"/>
              </a:rPr>
              <a:t>nonblocking</a:t>
            </a:r>
            <a:r>
              <a:rPr lang="en-US" sz="1200" b="1" kern="1200" baseline="0">
                <a:solidFill>
                  <a:schemeClr val="tx1"/>
                </a:solidFill>
                <a:latin typeface="+mn-lt"/>
                <a:ea typeface="+mn-ea"/>
                <a:cs typeface="+mn-cs"/>
              </a:rPr>
              <a:t> receive: </a:t>
            </a:r>
            <a:r>
              <a:rPr lang="en-US" sz="1200" b="0" kern="1200" baseline="0">
                <a:solidFill>
                  <a:schemeClr val="tx1"/>
                </a:solidFill>
                <a:latin typeface="+mn-lt"/>
                <a:ea typeface="+mn-ea"/>
                <a:cs typeface="+mn-cs"/>
              </a:rPr>
              <a:t>Neither party is required to wait.</a:t>
            </a:r>
          </a:p>
          <a:p>
            <a:endParaRPr lang="en-US" sz="1200" b="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send is more natural for many concurrent programming tasks. For example, if it is used to request an output operation, such as printing, it allows the requesting process to issue the request in the form of a message and then carry on. One potential danger of the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send is that an error could lead to a situation in which a process repeatedly generates messages. Because there is no blocking to discipline the process, these messages could consume system resources, including processor time and buffer space, to the detriment of other processes and the OS. Also, the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send places the burden on the programmer to determine that a message has been received: Processes must employ reply messages to acknowledge receipt of a message.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For the receive primitive, the blocking version appears to be more natural for many concurrent programming tasks. Generally, a process that requests a message will need the expected information before proceeding. However, if a message is lost, which can happen in a distributed system, or if a process fails before it sends an anticipated message, a receiving process could be blocked indefinitely. This problem can be solved by the use of the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receive . However, the danger of this approach is that if a message is sent after a process has already executed a matching receive , the message will be lost. Other possible approaches are to allow a process to test whether a message is waiting before issuing a receive and</a:t>
            </a:r>
          </a:p>
          <a:p>
            <a:r>
              <a:rPr lang="en-US" sz="1200" kern="1200" baseline="0">
                <a:solidFill>
                  <a:schemeClr val="tx1"/>
                </a:solidFill>
                <a:latin typeface="+mn-lt"/>
                <a:ea typeface="+mn-ea"/>
                <a:cs typeface="+mn-cs"/>
              </a:rPr>
              <a:t>allow a process to specify more than one source in a receive primitive. The latter approach is useful if a process is waiting for messages from more than one source</a:t>
            </a:r>
          </a:p>
          <a:p>
            <a:r>
              <a:rPr lang="en-US" sz="1200" kern="1200" baseline="0">
                <a:solidFill>
                  <a:schemeClr val="tx1"/>
                </a:solidFill>
                <a:latin typeface="+mn-lt"/>
                <a:ea typeface="+mn-ea"/>
                <a:cs typeface="+mn-cs"/>
              </a:rPr>
              <a:t>and can proceed if any of these messages arrive.</a:t>
            </a:r>
            <a:endParaRPr lang="en-US" b="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Clearly, it is necessary to have a way of specifying in the send primitive which process is to receive the message. Similarly, most implementations allow a receiving process to indicate the source of a message to be received.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various schemes for specifying processes in send and receive primitives fall into two categories: direct addressing and indirect addressing.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With </a:t>
            </a:r>
            <a:r>
              <a:rPr lang="en-US" sz="1200" b="0" kern="1200" baseline="0">
                <a:solidFill>
                  <a:schemeClr val="tx1"/>
                </a:solidFill>
                <a:latin typeface="+mn-lt"/>
                <a:ea typeface="+mn-ea"/>
                <a:cs typeface="+mn-cs"/>
              </a:rPr>
              <a:t>direct addressing , the send primitive includes a specific identifier of the destination process. </a:t>
            </a:r>
            <a:r>
              <a:rPr lang="en-US" sz="1200" kern="1200" baseline="0">
                <a:solidFill>
                  <a:schemeClr val="tx1"/>
                </a:solidFill>
                <a:latin typeface="+mn-lt"/>
                <a:ea typeface="+mn-ea"/>
                <a:cs typeface="+mn-cs"/>
              </a:rPr>
              <a:t>The receive primitive can be handled in one of two ways. One possibility is to require that the process explicitly designate a sending process. Thus, the process must know ahead of time from which process a message is expected. This will often be effective for cooperating concurrent processes. In other cases, however, it is impossible to specify the anticipated source process. An example is a printer server process, which will accept a print request message from any other process. For such applications, a more effective approach is the use of implicit addressing. In this case, the </a:t>
            </a:r>
            <a:r>
              <a:rPr lang="en-US" sz="1200" i="1" kern="1200" baseline="0">
                <a:solidFill>
                  <a:schemeClr val="tx1"/>
                </a:solidFill>
                <a:latin typeface="+mn-lt"/>
                <a:ea typeface="+mn-ea"/>
                <a:cs typeface="+mn-cs"/>
              </a:rPr>
              <a:t>source parameter of the receive primitive possesses a value returned </a:t>
            </a:r>
            <a:r>
              <a:rPr lang="en-US" sz="1200" kern="1200" baseline="0">
                <a:solidFill>
                  <a:schemeClr val="tx1"/>
                </a:solidFill>
                <a:latin typeface="+mn-lt"/>
                <a:ea typeface="+mn-ea"/>
                <a:cs typeface="+mn-cs"/>
              </a:rPr>
              <a:t>when the receive operation has been performed.</a:t>
            </a:r>
            <a:endParaRPr lang="en-US"/>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other general approach is </a:t>
            </a:r>
            <a:r>
              <a:rPr lang="en-US" sz="1200" b="1" kern="1200" baseline="0">
                <a:solidFill>
                  <a:schemeClr val="tx1"/>
                </a:solidFill>
                <a:latin typeface="+mn-lt"/>
                <a:ea typeface="+mn-ea"/>
                <a:cs typeface="+mn-cs"/>
              </a:rPr>
              <a:t>indirect addressing . </a:t>
            </a:r>
            <a:r>
              <a:rPr lang="en-US" sz="1200" b="0" kern="1200" baseline="0">
                <a:solidFill>
                  <a:schemeClr val="tx1"/>
                </a:solidFill>
                <a:latin typeface="+mn-lt"/>
                <a:ea typeface="+mn-ea"/>
                <a:cs typeface="+mn-cs"/>
              </a:rPr>
              <a:t>In this case, messages are</a:t>
            </a:r>
            <a:r>
              <a:rPr lang="en-US" sz="1200" b="1" kern="1200" baseline="0">
                <a:solidFill>
                  <a:schemeClr val="tx1"/>
                </a:solidFill>
                <a:latin typeface="+mn-lt"/>
                <a:ea typeface="+mn-ea"/>
                <a:cs typeface="+mn-cs"/>
              </a:rPr>
              <a:t> </a:t>
            </a:r>
            <a:r>
              <a:rPr lang="en-US" sz="1200" kern="1200" baseline="0">
                <a:solidFill>
                  <a:schemeClr val="tx1"/>
                </a:solidFill>
                <a:latin typeface="+mn-lt"/>
                <a:ea typeface="+mn-ea"/>
                <a:cs typeface="+mn-cs"/>
              </a:rPr>
              <a:t>not sent directly from sender to receiver but rather are sent to a shared data structure consisting of queues that can temporarily hold messages. Such queues are generally referred to as </a:t>
            </a:r>
            <a:r>
              <a:rPr lang="en-US" sz="1200" i="1" kern="1200" baseline="0">
                <a:solidFill>
                  <a:schemeClr val="tx1"/>
                </a:solidFill>
                <a:latin typeface="+mn-lt"/>
                <a:ea typeface="+mn-ea"/>
                <a:cs typeface="+mn-cs"/>
              </a:rPr>
              <a:t>mailboxes . Thus, for two processes to communicate, one process </a:t>
            </a:r>
            <a:r>
              <a:rPr lang="en-US" sz="1200" kern="1200" baseline="0">
                <a:solidFill>
                  <a:schemeClr val="tx1"/>
                </a:solidFill>
                <a:latin typeface="+mn-lt"/>
                <a:ea typeface="+mn-ea"/>
                <a:cs typeface="+mn-cs"/>
              </a:rPr>
              <a:t>sends a message to the appropriate mailbox and the other process picks up the message from the mailbox.</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 strength of the use of indirect addressing is that, by decoupling the sender and receiver, it allows for greater flexibility in the use of messages.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The relationship between senders and receivers can be one to one, many to one, one to many, or many to many ( Figure 5.18 ). A </a:t>
            </a:r>
            <a:r>
              <a:rPr lang="en-US" sz="1200" b="1" kern="1200" baseline="0" dirty="0">
                <a:solidFill>
                  <a:schemeClr val="tx1"/>
                </a:solidFill>
                <a:latin typeface="+mn-lt"/>
                <a:ea typeface="+mn-ea"/>
                <a:cs typeface="+mn-cs"/>
              </a:rPr>
              <a:t>one-to-one </a:t>
            </a:r>
            <a:r>
              <a:rPr lang="en-US" sz="1200" b="0" kern="1200" baseline="0" dirty="0">
                <a:solidFill>
                  <a:schemeClr val="tx1"/>
                </a:solidFill>
                <a:latin typeface="+mn-lt"/>
                <a:ea typeface="+mn-ea"/>
                <a:cs typeface="+mn-cs"/>
              </a:rPr>
              <a:t>relationship allows a private communications </a:t>
            </a:r>
            <a:r>
              <a:rPr lang="en-US" sz="1200" kern="1200" baseline="0" dirty="0">
                <a:solidFill>
                  <a:schemeClr val="tx1"/>
                </a:solidFill>
                <a:latin typeface="+mn-lt"/>
                <a:ea typeface="+mn-ea"/>
                <a:cs typeface="+mn-cs"/>
              </a:rPr>
              <a:t>link to be set up between two processes. This insulates their interaction from erroneous interference from other processes. A </a:t>
            </a:r>
            <a:r>
              <a:rPr lang="en-US" sz="1200" b="1" kern="1200" baseline="0" dirty="0">
                <a:solidFill>
                  <a:schemeClr val="tx1"/>
                </a:solidFill>
                <a:latin typeface="+mn-lt"/>
                <a:ea typeface="+mn-ea"/>
                <a:cs typeface="+mn-cs"/>
              </a:rPr>
              <a:t>many-to-one </a:t>
            </a:r>
            <a:r>
              <a:rPr lang="en-US" sz="1200" b="0" kern="1200" baseline="0" dirty="0">
                <a:solidFill>
                  <a:schemeClr val="tx1"/>
                </a:solidFill>
                <a:latin typeface="+mn-lt"/>
                <a:ea typeface="+mn-ea"/>
                <a:cs typeface="+mn-cs"/>
              </a:rPr>
              <a:t>relationship is useful</a:t>
            </a:r>
          </a:p>
          <a:p>
            <a:r>
              <a:rPr lang="en-US" sz="1200" kern="1200" baseline="0" dirty="0">
                <a:solidFill>
                  <a:schemeClr val="tx1"/>
                </a:solidFill>
                <a:latin typeface="+mn-lt"/>
                <a:ea typeface="+mn-ea"/>
                <a:cs typeface="+mn-cs"/>
              </a:rPr>
              <a:t>for client/server interaction; one process provides service to a number of other processes. In this case, the mailbox is often referred to as a </a:t>
            </a:r>
            <a:r>
              <a:rPr lang="en-US" sz="1200" i="1" kern="1200" baseline="0" dirty="0">
                <a:solidFill>
                  <a:schemeClr val="tx1"/>
                </a:solidFill>
                <a:latin typeface="+mn-lt"/>
                <a:ea typeface="+mn-ea"/>
                <a:cs typeface="+mn-cs"/>
              </a:rPr>
              <a:t>port . A </a:t>
            </a:r>
            <a:r>
              <a:rPr lang="en-US" sz="1200" b="1" i="1" kern="1200" baseline="0" dirty="0">
                <a:solidFill>
                  <a:schemeClr val="tx1"/>
                </a:solidFill>
                <a:latin typeface="+mn-lt"/>
                <a:ea typeface="+mn-ea"/>
                <a:cs typeface="+mn-cs"/>
              </a:rPr>
              <a:t>one-to-many </a:t>
            </a:r>
            <a:r>
              <a:rPr lang="en-US" sz="1200" kern="1200" baseline="0" dirty="0">
                <a:solidFill>
                  <a:schemeClr val="tx1"/>
                </a:solidFill>
                <a:latin typeface="+mn-lt"/>
                <a:ea typeface="+mn-ea"/>
                <a:cs typeface="+mn-cs"/>
              </a:rPr>
              <a:t>relationship allows for one sender and multiple receivers; it is useful for applications where a message or some information is to be broadcast to a set of processes. A </a:t>
            </a:r>
            <a:r>
              <a:rPr lang="en-US" sz="1200" b="1" kern="1200" baseline="0" dirty="0">
                <a:solidFill>
                  <a:schemeClr val="tx1"/>
                </a:solidFill>
                <a:latin typeface="+mn-lt"/>
                <a:ea typeface="+mn-ea"/>
                <a:cs typeface="+mn-cs"/>
              </a:rPr>
              <a:t>many-to-many </a:t>
            </a:r>
            <a:r>
              <a:rPr lang="en-US" sz="1200" b="0" kern="1200" baseline="0" dirty="0">
                <a:solidFill>
                  <a:schemeClr val="tx1"/>
                </a:solidFill>
                <a:latin typeface="+mn-lt"/>
                <a:ea typeface="+mn-ea"/>
                <a:cs typeface="+mn-cs"/>
              </a:rPr>
              <a:t>relationship allows multiple server processes to provide concurrent </a:t>
            </a:r>
            <a:r>
              <a:rPr lang="en-US" sz="1200" kern="1200" baseline="0" dirty="0">
                <a:solidFill>
                  <a:schemeClr val="tx1"/>
                </a:solidFill>
                <a:latin typeface="+mn-lt"/>
                <a:ea typeface="+mn-ea"/>
                <a:cs typeface="+mn-cs"/>
              </a:rPr>
              <a:t>service to multiple clients.</a:t>
            </a:r>
            <a:endParaRPr lang="en-US" sz="1200" kern="1200" baseline="0">
              <a:solidFill>
                <a:schemeClr val="tx1"/>
              </a:solidFill>
              <a:latin typeface="+mn-lt"/>
              <a:ea typeface="+mn-ea"/>
              <a:cs typeface="+mn-cs"/>
            </a:endParaRPr>
          </a:p>
          <a:p>
            <a:endParaRPr lang="en-NZ" b="1"/>
          </a:p>
          <a:p>
            <a:r>
              <a:rPr lang="en-NZ" b="1" dirty="0"/>
              <a:t>1) A one-to-one relationship </a:t>
            </a:r>
            <a:endParaRPr lang="en-NZ" b="1"/>
          </a:p>
          <a:p>
            <a:pPr lvl="1">
              <a:buFont typeface="Arial" pitchFamily="34" charset="0"/>
              <a:buChar char="•"/>
            </a:pPr>
            <a:r>
              <a:rPr lang="en-NZ" b="1" dirty="0"/>
              <a:t> </a:t>
            </a:r>
            <a:r>
              <a:rPr lang="en-NZ" dirty="0"/>
              <a:t>allows a private communications link to be set up between two processes. </a:t>
            </a:r>
            <a:endParaRPr lang="en-NZ"/>
          </a:p>
          <a:p>
            <a:pPr lvl="1">
              <a:buFont typeface="Arial" pitchFamily="34" charset="0"/>
              <a:buChar char="•"/>
            </a:pPr>
            <a:r>
              <a:rPr lang="en-NZ" dirty="0"/>
              <a:t>This insulates their interaction from erroneous interference from other processes.</a:t>
            </a:r>
            <a:endParaRPr lang="en-NZ"/>
          </a:p>
          <a:p>
            <a:pPr lvl="0">
              <a:buFont typeface="Arial" pitchFamily="34" charset="0"/>
              <a:buNone/>
            </a:pPr>
            <a:endParaRPr lang="en-NZ"/>
          </a:p>
          <a:p>
            <a:r>
              <a:rPr lang="en-NZ" sz="1200" b="1" kern="1200" baseline="0" dirty="0">
                <a:solidFill>
                  <a:schemeClr val="tx1"/>
                </a:solidFill>
                <a:latin typeface="+mn-lt"/>
                <a:ea typeface="+mn-ea"/>
                <a:cs typeface="+mn-cs"/>
              </a:rPr>
              <a:t>2) A many-to-one relationship is useful for client/server interaction;</a:t>
            </a:r>
            <a:endParaRPr lang="en-NZ" sz="1200" b="1" kern="1200" baseline="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 one process provides service to a number of other processes. </a:t>
            </a:r>
            <a:endParaRPr lang="en-NZ" sz="1200" kern="1200" baseline="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endParaRPr lang="en-NZ" sz="1200" i="1" kern="1200" baseline="0">
              <a:solidFill>
                <a:schemeClr val="tx1"/>
              </a:solidFill>
              <a:latin typeface="+mn-lt"/>
              <a:ea typeface="+mn-ea"/>
              <a:cs typeface="+mn-cs"/>
            </a:endParaRPr>
          </a:p>
          <a:p>
            <a:endParaRPr lang="en-NZ" sz="1200" b="1" kern="1200" baseline="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endParaRPr lang="en-NZ" sz="1200" b="1" kern="1200" baseline="0">
              <a:solidFill>
                <a:schemeClr val="tx1"/>
              </a:solidFill>
              <a:latin typeface="+mn-lt"/>
              <a:ea typeface="+mn-ea"/>
              <a:cs typeface="+mn-cs"/>
            </a:endParaRP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endParaRPr lang="en-NZ" sz="1200" kern="1200" baseline="0">
              <a:solidFill>
                <a:schemeClr val="tx1"/>
              </a:solidFill>
              <a:latin typeface="+mn-lt"/>
              <a:ea typeface="+mn-ea"/>
              <a:cs typeface="+mn-cs"/>
            </a:endParaRPr>
          </a:p>
          <a:p>
            <a:pPr lvl="0">
              <a:buFont typeface="Arial" pitchFamily="34" charset="0"/>
              <a:buNone/>
            </a:pPr>
            <a:endParaRPr lang="en-NZ" sz="1200" kern="1200" baseline="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endParaRPr lang="en-NZ" sz="1200" b="1" kern="1200" baseline="0">
              <a:solidFill>
                <a:schemeClr val="tx1"/>
              </a:solidFill>
              <a:latin typeface="+mn-lt"/>
              <a:ea typeface="+mn-ea"/>
              <a:cs typeface="+mn-cs"/>
            </a:endParaRP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endParaRPr lang="en-NZ" sz="1200" kern="1200" baseline="0">
              <a:solidFill>
                <a:schemeClr val="tx1"/>
              </a:solidFill>
              <a:latin typeface="+mn-lt"/>
              <a:ea typeface="+mn-ea"/>
              <a:cs typeface="+mn-cs"/>
            </a:endParaRPr>
          </a:p>
          <a:p>
            <a:pPr lvl="0">
              <a:buFont typeface="Arial" pitchFamily="34" charset="0"/>
              <a:buNone/>
            </a:pPr>
            <a:endParaRPr lang="en-US"/>
          </a:p>
          <a:p>
            <a:r>
              <a:rPr lang="en-US" sz="1200" kern="1200" baseline="0" dirty="0">
                <a:solidFill>
                  <a:schemeClr val="tx1"/>
                </a:solidFill>
                <a:latin typeface="+mn-lt"/>
                <a:ea typeface="+mn-ea"/>
                <a:cs typeface="+mn-cs"/>
              </a:rPr>
              <a:t>The association of processes to mailboxes can be either static or dynamic. Ports are often statically associated with a particular process; that is, the port is created and assigned to the process permanently. Similarly, a one-to-one relationship is typically defined statically and permanently. When there are many senders, the association of a sender to a mailbox may occur dynamically. Primitives such as connect and disconnect may be used for this purpose.</a:t>
            </a:r>
            <a:endParaRPr lang="en-US" sz="1200" kern="1200" baseline="0">
              <a:solidFill>
                <a:schemeClr val="tx1"/>
              </a:solidFill>
              <a:latin typeface="+mn-lt"/>
              <a:ea typeface="+mn-ea"/>
              <a:cs typeface="+mn-cs"/>
            </a:endParaRPr>
          </a:p>
          <a:p>
            <a:endParaRPr lang="en-US" sz="1200" kern="1200" baseline="0">
              <a:solidFill>
                <a:schemeClr val="tx1"/>
              </a:solidFill>
              <a:latin typeface="+mn-lt"/>
              <a:ea typeface="+mn-ea"/>
              <a:cs typeface="+mn-cs"/>
            </a:endParaRPr>
          </a:p>
          <a:p>
            <a:r>
              <a:rPr lang="en-US" sz="1200" kern="1200" baseline="0" dirty="0">
                <a:solidFill>
                  <a:schemeClr val="tx1"/>
                </a:solidFill>
                <a:latin typeface="+mn-lt"/>
                <a:ea typeface="+mn-ea"/>
                <a:cs typeface="+mn-cs"/>
              </a:rPr>
              <a:t>A related issue has to do with the ownership of a mailbox. In the case of a port, it is typically owned by and created by the receiving process. Thus, when the process is destroyed, the port is also destroyed. For the general mailbox case, the OS may offer a create-mailbox service. Such mailboxes can be viewed either as being owned by the creating process, in which case they terminate with the process, or as being owned by the OS, in which case an explicit command will be required to destroy the mailbox.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For our second example, consider two process, P3 and P4, that share global variables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and c , with initial values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1 and c = 2 . At some point in its execution, P3 executes the assignment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c , and at some point in its execution, P4 executes the assignment c =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3 and c = 5 . If P4 executes its assignment statement first, then the final values are </a:t>
            </a:r>
            <a:r>
              <a:rPr lang="en-US" sz="1200" kern="1200" baseline="0" err="1">
                <a:solidFill>
                  <a:schemeClr val="tx1"/>
                </a:solidFill>
                <a:latin typeface="+mn-lt"/>
                <a:ea typeface="+mn-ea"/>
                <a:cs typeface="+mn-cs"/>
              </a:rPr>
              <a:t>b</a:t>
            </a:r>
            <a:r>
              <a:rPr lang="en-US" sz="1200" kern="1200" baseline="0">
                <a:solidFill>
                  <a:schemeClr val="tx1"/>
                </a:solidFill>
                <a:latin typeface="+mn-lt"/>
                <a:ea typeface="+mn-ea"/>
                <a:cs typeface="+mn-cs"/>
              </a:rPr>
              <a:t> = 4 and c = 3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Appendix A includes a discussion of race conditions using semaphores as an example.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5.20 shows one way in which message passing can be used to enforce mutual exclusion (compare Figures 5.1 , 5.2 , and 5.6 ). We assume the use of the blocking receive primitive and the </a:t>
            </a:r>
            <a:r>
              <a:rPr lang="en-US" sz="1200" kern="1200" baseline="0" err="1">
                <a:solidFill>
                  <a:schemeClr val="tx1"/>
                </a:solidFill>
                <a:latin typeface="+mn-lt"/>
                <a:ea typeface="+mn-ea"/>
                <a:cs typeface="+mn-cs"/>
              </a:rPr>
              <a:t>nonblocking</a:t>
            </a:r>
            <a:r>
              <a:rPr lang="en-US" sz="1200" kern="1200" baseline="0">
                <a:solidFill>
                  <a:schemeClr val="tx1"/>
                </a:solidFill>
                <a:latin typeface="+mn-lt"/>
                <a:ea typeface="+mn-ea"/>
                <a:cs typeface="+mn-cs"/>
              </a:rPr>
              <a:t> send primitive. A set of concurrent processes share a mailbox, box , which can be used by all processes to send and receive.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mailbox is initialized to contain a single message with null content. A process wishing to enter its critical section first attempts to receive a message. If the mailbox is empty, then the process is blocked. Once a process has acquired the message, it performs its critical section and then places the message back into the mailbox. Thus, the message functions as a token that is passed from process to process.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preceding solution assumes that if more than one process performs the receive operation concurrently, then:</a:t>
            </a:r>
          </a:p>
          <a:p>
            <a:r>
              <a:rPr lang="en-US" sz="1200" kern="1200" baseline="0">
                <a:solidFill>
                  <a:schemeClr val="tx1"/>
                </a:solidFill>
                <a:latin typeface="+mn-lt"/>
                <a:ea typeface="+mn-ea"/>
                <a:cs typeface="+mn-cs"/>
              </a:rPr>
              <a:t>• If there is a message, it is delivered to only one process and the others are</a:t>
            </a:r>
          </a:p>
          <a:p>
            <a:r>
              <a:rPr lang="en-US" sz="1200" kern="1200" baseline="0">
                <a:solidFill>
                  <a:schemeClr val="tx1"/>
                </a:solidFill>
                <a:latin typeface="+mn-lt"/>
                <a:ea typeface="+mn-ea"/>
                <a:cs typeface="+mn-cs"/>
              </a:rPr>
              <a:t>blocked, or</a:t>
            </a:r>
          </a:p>
          <a:p>
            <a:r>
              <a:rPr lang="en-US" sz="1200" kern="1200" baseline="0">
                <a:solidFill>
                  <a:schemeClr val="tx1"/>
                </a:solidFill>
                <a:latin typeface="+mn-lt"/>
                <a:ea typeface="+mn-ea"/>
                <a:cs typeface="+mn-cs"/>
              </a:rPr>
              <a:t>• If the message queue is empty, all processes are blocked; when a message is</a:t>
            </a:r>
          </a:p>
          <a:p>
            <a:r>
              <a:rPr lang="en-US" sz="1200" kern="1200" baseline="0">
                <a:solidFill>
                  <a:schemeClr val="tx1"/>
                </a:solidFill>
                <a:latin typeface="+mn-lt"/>
                <a:ea typeface="+mn-ea"/>
                <a:cs typeface="+mn-cs"/>
              </a:rPr>
              <a:t>available, only one blocked process is activated and given the message.</a:t>
            </a:r>
          </a:p>
          <a:p>
            <a:r>
              <a:rPr lang="en-US" sz="1200" kern="1200" baseline="0">
                <a:solidFill>
                  <a:schemeClr val="tx1"/>
                </a:solidFill>
                <a:latin typeface="+mn-lt"/>
                <a:ea typeface="+mn-ea"/>
                <a:cs typeface="+mn-cs"/>
              </a:rPr>
              <a:t>These assumptions are true of virtually all message-passing facilities.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As an example of the use of message passing, Figure 5.21 is a solution to the bounded-buffer producer/consumer problem. Using the basic mutual-exclusion power of message passing, the problem could have been solved with an algorithmic structure similar to that of Figure 5.13 . Instead, the program of Figure 5.21 takes advantage of the ability of message passing to be used to pass data in addition to signals. Two mailboxes are used. As the producer generates data, it is sent as messages to the mailbox </a:t>
            </a:r>
            <a:r>
              <a:rPr lang="en-US" sz="1200" kern="1200" baseline="0" err="1">
                <a:solidFill>
                  <a:schemeClr val="tx1"/>
                </a:solidFill>
                <a:latin typeface="+mn-lt"/>
                <a:ea typeface="+mn-ea"/>
                <a:cs typeface="+mn-cs"/>
              </a:rPr>
              <a:t>mayconsume</a:t>
            </a:r>
            <a:r>
              <a:rPr lang="en-US" sz="1200" kern="1200" baseline="0">
                <a:solidFill>
                  <a:schemeClr val="tx1"/>
                </a:solidFill>
                <a:latin typeface="+mn-lt"/>
                <a:ea typeface="+mn-ea"/>
                <a:cs typeface="+mn-cs"/>
              </a:rPr>
              <a:t> . As long as there is at least one message in that mailbox, the consumer can consume. Hence </a:t>
            </a:r>
            <a:r>
              <a:rPr lang="en-US" sz="1200" kern="1200" baseline="0" err="1">
                <a:solidFill>
                  <a:schemeClr val="tx1"/>
                </a:solidFill>
                <a:latin typeface="+mn-lt"/>
                <a:ea typeface="+mn-ea"/>
                <a:cs typeface="+mn-cs"/>
              </a:rPr>
              <a:t>mayconsume</a:t>
            </a:r>
            <a:r>
              <a:rPr lang="en-US" sz="1200" kern="1200" baseline="0">
                <a:solidFill>
                  <a:schemeClr val="tx1"/>
                </a:solidFill>
                <a:latin typeface="+mn-lt"/>
                <a:ea typeface="+mn-ea"/>
                <a:cs typeface="+mn-cs"/>
              </a:rPr>
              <a:t> serves as the buffer; the data in the buffer are organized as a queue of messages. The “size” of the buffer is</a:t>
            </a:r>
          </a:p>
          <a:p>
            <a:r>
              <a:rPr lang="en-US" sz="1200" kern="1200" baseline="0">
                <a:solidFill>
                  <a:schemeClr val="tx1"/>
                </a:solidFill>
                <a:latin typeface="+mn-lt"/>
                <a:ea typeface="+mn-ea"/>
                <a:cs typeface="+mn-cs"/>
              </a:rPr>
              <a:t>determined by the global variable capacity . Initially, the mailbox </a:t>
            </a:r>
            <a:r>
              <a:rPr lang="en-US" sz="1200" kern="1200" baseline="0" err="1">
                <a:solidFill>
                  <a:schemeClr val="tx1"/>
                </a:solidFill>
                <a:latin typeface="+mn-lt"/>
                <a:ea typeface="+mn-ea"/>
                <a:cs typeface="+mn-cs"/>
              </a:rPr>
              <a:t>mayproduce</a:t>
            </a:r>
            <a:r>
              <a:rPr lang="en-US" sz="1200" kern="1200" baseline="0">
                <a:solidFill>
                  <a:schemeClr val="tx1"/>
                </a:solidFill>
                <a:latin typeface="+mn-lt"/>
                <a:ea typeface="+mn-ea"/>
                <a:cs typeface="+mn-cs"/>
              </a:rPr>
              <a:t> is filled with a number of null messages equal to the capacity of the buffer. The number of messages in </a:t>
            </a:r>
            <a:r>
              <a:rPr lang="en-US" sz="1200" kern="1200" baseline="0" err="1">
                <a:solidFill>
                  <a:schemeClr val="tx1"/>
                </a:solidFill>
                <a:latin typeface="+mn-lt"/>
                <a:ea typeface="+mn-ea"/>
                <a:cs typeface="+mn-cs"/>
              </a:rPr>
              <a:t>mayproduce</a:t>
            </a:r>
            <a:r>
              <a:rPr lang="en-US" sz="1200" kern="1200" baseline="0">
                <a:solidFill>
                  <a:schemeClr val="tx1"/>
                </a:solidFill>
                <a:latin typeface="+mn-lt"/>
                <a:ea typeface="+mn-ea"/>
                <a:cs typeface="+mn-cs"/>
              </a:rPr>
              <a:t> shrinks with each production and grows with each consumption. This approach is quite flexible. There may be multiple producers and consumers, as long as all have access to both mailboxes. The system may even be distributed, with all producer processes and the </a:t>
            </a:r>
            <a:r>
              <a:rPr lang="en-US" sz="1200" kern="1200" baseline="0" err="1">
                <a:solidFill>
                  <a:schemeClr val="tx1"/>
                </a:solidFill>
                <a:latin typeface="+mn-lt"/>
                <a:ea typeface="+mn-ea"/>
                <a:cs typeface="+mn-cs"/>
              </a:rPr>
              <a:t>mayproduce</a:t>
            </a:r>
            <a:r>
              <a:rPr lang="en-US" sz="1200" kern="1200" baseline="0">
                <a:solidFill>
                  <a:schemeClr val="tx1"/>
                </a:solidFill>
                <a:latin typeface="+mn-lt"/>
                <a:ea typeface="+mn-ea"/>
                <a:cs typeface="+mn-cs"/>
              </a:rPr>
              <a:t> mailbox at one site and all the consumer processes and the </a:t>
            </a:r>
            <a:r>
              <a:rPr lang="en-US" sz="1200" kern="1200" baseline="0" err="1">
                <a:solidFill>
                  <a:schemeClr val="tx1"/>
                </a:solidFill>
                <a:latin typeface="+mn-lt"/>
                <a:ea typeface="+mn-ea"/>
                <a:cs typeface="+mn-cs"/>
              </a:rPr>
              <a:t>mayconsume</a:t>
            </a:r>
            <a:r>
              <a:rPr lang="en-US" sz="1200" kern="1200" baseline="0">
                <a:solidFill>
                  <a:schemeClr val="tx1"/>
                </a:solidFill>
                <a:latin typeface="+mn-lt"/>
                <a:ea typeface="+mn-ea"/>
                <a:cs typeface="+mn-cs"/>
              </a:rPr>
              <a:t> mailbox at another.</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1. Any number of readers may simultaneously read the file.</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2. Only one writer at a time may write to the file.</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3. If a writer is writing to the file, no reader may read it.</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Thus, readers are processes that are not required to exclude one another and writers are processes that are required to exclude all other processes, readers and writers alike.</a:t>
            </a:r>
            <a:endParaRPr lang="en-NZ" sz="240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Figure 5.22 is a solution using semaphores, showing one instance each of a reader and a writer; the solution does not change for multiple readers and writers. The writer process is simple. The semaphore </a:t>
            </a:r>
            <a:r>
              <a:rPr lang="en-US" sz="1200" kern="1200" baseline="0" err="1">
                <a:solidFill>
                  <a:schemeClr val="tx1"/>
                </a:solidFill>
                <a:latin typeface="+mn-lt"/>
                <a:ea typeface="+mn-ea"/>
                <a:cs typeface="+mn-cs"/>
              </a:rPr>
              <a:t>wsem</a:t>
            </a:r>
            <a:r>
              <a:rPr lang="en-US" sz="1200" kern="1200" baseline="0">
                <a:solidFill>
                  <a:schemeClr val="tx1"/>
                </a:solidFill>
                <a:latin typeface="+mn-lt"/>
                <a:ea typeface="+mn-ea"/>
                <a:cs typeface="+mn-cs"/>
              </a:rPr>
              <a:t> is used to enforce mutual exclusion. As long as one writer is accessing the shared data area, no other writers and no readers may access it. The reader process also makes use of </a:t>
            </a:r>
            <a:r>
              <a:rPr lang="en-US" sz="1200" kern="1200" baseline="0" err="1">
                <a:solidFill>
                  <a:schemeClr val="tx1"/>
                </a:solidFill>
                <a:latin typeface="+mn-lt"/>
                <a:ea typeface="+mn-ea"/>
                <a:cs typeface="+mn-cs"/>
              </a:rPr>
              <a:t>wsem</a:t>
            </a:r>
            <a:r>
              <a:rPr lang="en-US" sz="1200" kern="1200" baseline="0">
                <a:solidFill>
                  <a:schemeClr val="tx1"/>
                </a:solidFill>
                <a:latin typeface="+mn-lt"/>
                <a:ea typeface="+mn-ea"/>
                <a:cs typeface="+mn-cs"/>
              </a:rPr>
              <a:t> to enforce mutual exclusion. However, to allow multiple readers, we require that, when there are no readers reading, the first reader that attempts to read should wait on </a:t>
            </a:r>
            <a:r>
              <a:rPr lang="en-US" sz="1200" kern="1200" baseline="0" err="1">
                <a:solidFill>
                  <a:schemeClr val="tx1"/>
                </a:solidFill>
                <a:latin typeface="+mn-lt"/>
                <a:ea typeface="+mn-ea"/>
                <a:cs typeface="+mn-cs"/>
              </a:rPr>
              <a:t>wsem</a:t>
            </a:r>
            <a:r>
              <a:rPr lang="en-US" sz="1200" kern="1200" baseline="0">
                <a:solidFill>
                  <a:schemeClr val="tx1"/>
                </a:solidFill>
                <a:latin typeface="+mn-lt"/>
                <a:ea typeface="+mn-ea"/>
                <a:cs typeface="+mn-cs"/>
              </a:rPr>
              <a:t> . When there is already at least one reader reading, subsequent readers need not wait before entering. The global variable </a:t>
            </a:r>
            <a:r>
              <a:rPr lang="en-US" sz="1200" kern="1200" baseline="0" err="1">
                <a:solidFill>
                  <a:schemeClr val="tx1"/>
                </a:solidFill>
                <a:latin typeface="+mn-lt"/>
                <a:ea typeface="+mn-ea"/>
                <a:cs typeface="+mn-cs"/>
              </a:rPr>
              <a:t>readcount</a:t>
            </a:r>
            <a:r>
              <a:rPr lang="en-US" sz="1200" kern="1200" baseline="0">
                <a:solidFill>
                  <a:schemeClr val="tx1"/>
                </a:solidFill>
                <a:latin typeface="+mn-lt"/>
                <a:ea typeface="+mn-ea"/>
                <a:cs typeface="+mn-cs"/>
              </a:rPr>
              <a:t> is used to keep track of the number of readers, and the semaphore </a:t>
            </a:r>
            <a:r>
              <a:rPr lang="en-US" sz="1200" kern="1200" baseline="0" err="1">
                <a:solidFill>
                  <a:schemeClr val="tx1"/>
                </a:solidFill>
                <a:latin typeface="+mn-lt"/>
                <a:ea typeface="+mn-ea"/>
                <a:cs typeface="+mn-cs"/>
              </a:rPr>
              <a:t>x</a:t>
            </a:r>
            <a:r>
              <a:rPr lang="en-US" sz="1200" kern="1200" baseline="0">
                <a:solidFill>
                  <a:schemeClr val="tx1"/>
                </a:solidFill>
                <a:latin typeface="+mn-lt"/>
                <a:ea typeface="+mn-ea"/>
                <a:cs typeface="+mn-cs"/>
              </a:rPr>
              <a:t> is used to assure that </a:t>
            </a:r>
            <a:r>
              <a:rPr lang="en-US" sz="1200" kern="1200" baseline="0" err="1">
                <a:solidFill>
                  <a:schemeClr val="tx1"/>
                </a:solidFill>
                <a:latin typeface="+mn-lt"/>
                <a:ea typeface="+mn-ea"/>
                <a:cs typeface="+mn-cs"/>
              </a:rPr>
              <a:t>readcount</a:t>
            </a:r>
            <a:r>
              <a:rPr lang="en-US" sz="1200" kern="1200" baseline="0">
                <a:solidFill>
                  <a:schemeClr val="tx1"/>
                </a:solidFill>
                <a:latin typeface="+mn-lt"/>
                <a:ea typeface="+mn-ea"/>
                <a:cs typeface="+mn-cs"/>
              </a:rPr>
              <a:t> is updated properly.</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a:p>
            <a:r>
              <a:rPr lang="en-US" sz="1200" kern="1200" baseline="0">
                <a:solidFill>
                  <a:schemeClr val="tx1"/>
                </a:solidFill>
                <a:latin typeface="+mn-lt"/>
                <a:ea typeface="+mn-ea"/>
                <a:cs typeface="+mn-cs"/>
              </a:rPr>
              <a:t>In the previous solution, readers have priority. Once a single reader has begun to access the data area, it is possible for readers to retain control of the data area as long as there is at least one reader in the act of reading. Therefore, writers are subject to starvation.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Figure 5.23 shows a solution that guarantees that no new readers are allowed access to the data area once at least one writer has declared a desire to write. For writers, the following semaphores and variables are added to the ones already defined:</a:t>
            </a:r>
          </a:p>
          <a:p>
            <a:r>
              <a:rPr lang="en-US" sz="1200" kern="1200" baseline="0">
                <a:solidFill>
                  <a:schemeClr val="tx1"/>
                </a:solidFill>
                <a:latin typeface="+mn-lt"/>
                <a:ea typeface="+mn-ea"/>
                <a:cs typeface="+mn-cs"/>
              </a:rPr>
              <a:t>• A semaphore </a:t>
            </a:r>
            <a:r>
              <a:rPr lang="en-US" sz="1200" kern="1200" baseline="0" err="1">
                <a:solidFill>
                  <a:schemeClr val="tx1"/>
                </a:solidFill>
                <a:latin typeface="+mn-lt"/>
                <a:ea typeface="+mn-ea"/>
                <a:cs typeface="+mn-cs"/>
              </a:rPr>
              <a:t>rsem</a:t>
            </a:r>
            <a:r>
              <a:rPr lang="en-US" sz="1200" kern="1200" baseline="0">
                <a:solidFill>
                  <a:schemeClr val="tx1"/>
                </a:solidFill>
                <a:latin typeface="+mn-lt"/>
                <a:ea typeface="+mn-ea"/>
                <a:cs typeface="+mn-cs"/>
              </a:rPr>
              <a:t> that inhibits all readers while there is at least one writer desiring access to the data area</a:t>
            </a:r>
          </a:p>
          <a:p>
            <a:r>
              <a:rPr lang="en-US" sz="1200" kern="1200" baseline="0">
                <a:solidFill>
                  <a:schemeClr val="tx1"/>
                </a:solidFill>
                <a:latin typeface="+mn-lt"/>
                <a:ea typeface="+mn-ea"/>
                <a:cs typeface="+mn-cs"/>
              </a:rPr>
              <a:t>• A variable </a:t>
            </a:r>
            <a:r>
              <a:rPr lang="en-US" sz="1200" kern="1200" baseline="0" err="1">
                <a:solidFill>
                  <a:schemeClr val="tx1"/>
                </a:solidFill>
                <a:latin typeface="+mn-lt"/>
                <a:ea typeface="+mn-ea"/>
                <a:cs typeface="+mn-cs"/>
              </a:rPr>
              <a:t>writecount</a:t>
            </a:r>
            <a:r>
              <a:rPr lang="en-US" sz="1200" kern="1200" baseline="0">
                <a:solidFill>
                  <a:schemeClr val="tx1"/>
                </a:solidFill>
                <a:latin typeface="+mn-lt"/>
                <a:ea typeface="+mn-ea"/>
                <a:cs typeface="+mn-cs"/>
              </a:rPr>
              <a:t> that controls the setting of </a:t>
            </a:r>
            <a:r>
              <a:rPr lang="en-US" sz="1200" kern="1200" baseline="0" err="1">
                <a:solidFill>
                  <a:schemeClr val="tx1"/>
                </a:solidFill>
                <a:latin typeface="+mn-lt"/>
                <a:ea typeface="+mn-ea"/>
                <a:cs typeface="+mn-cs"/>
              </a:rPr>
              <a:t>rsem</a:t>
            </a:r>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 semaphore </a:t>
            </a:r>
            <a:r>
              <a:rPr lang="en-US" sz="1200" kern="1200" baseline="0" err="1">
                <a:solidFill>
                  <a:schemeClr val="tx1"/>
                </a:solidFill>
                <a:latin typeface="+mn-lt"/>
                <a:ea typeface="+mn-ea"/>
                <a:cs typeface="+mn-cs"/>
              </a:rPr>
              <a:t>y</a:t>
            </a:r>
            <a:r>
              <a:rPr lang="en-US" sz="1200" kern="1200" baseline="0">
                <a:solidFill>
                  <a:schemeClr val="tx1"/>
                </a:solidFill>
                <a:latin typeface="+mn-lt"/>
                <a:ea typeface="+mn-ea"/>
                <a:cs typeface="+mn-cs"/>
              </a:rPr>
              <a:t> that controls the updating of </a:t>
            </a:r>
            <a:r>
              <a:rPr lang="en-US" sz="1200" kern="1200" baseline="0" err="1">
                <a:solidFill>
                  <a:schemeClr val="tx1"/>
                </a:solidFill>
                <a:latin typeface="+mn-lt"/>
                <a:ea typeface="+mn-ea"/>
                <a:cs typeface="+mn-cs"/>
              </a:rPr>
              <a:t>writecount</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For readers, one additional semaphore is needed. A long queue must not be allowed to build up on </a:t>
            </a:r>
            <a:r>
              <a:rPr lang="en-US" sz="1200" kern="1200" baseline="0" err="1">
                <a:solidFill>
                  <a:schemeClr val="tx1"/>
                </a:solidFill>
                <a:latin typeface="+mn-lt"/>
                <a:ea typeface="+mn-ea"/>
                <a:cs typeface="+mn-cs"/>
              </a:rPr>
              <a:t>rsem</a:t>
            </a:r>
            <a:r>
              <a:rPr lang="en-US" sz="1200" kern="1200" baseline="0">
                <a:solidFill>
                  <a:schemeClr val="tx1"/>
                </a:solidFill>
                <a:latin typeface="+mn-lt"/>
                <a:ea typeface="+mn-ea"/>
                <a:cs typeface="+mn-cs"/>
              </a:rPr>
              <a:t> ; otherwise writers will not be able to jump the queue. Therefore, only one reader is allowed to queue on </a:t>
            </a:r>
            <a:r>
              <a:rPr lang="en-US" sz="1200" kern="1200" baseline="0" err="1">
                <a:solidFill>
                  <a:schemeClr val="tx1"/>
                </a:solidFill>
                <a:latin typeface="+mn-lt"/>
                <a:ea typeface="+mn-ea"/>
                <a:cs typeface="+mn-cs"/>
              </a:rPr>
              <a:t>rsem</a:t>
            </a:r>
            <a:r>
              <a:rPr lang="en-US" sz="1200" kern="1200" baseline="0">
                <a:solidFill>
                  <a:schemeClr val="tx1"/>
                </a:solidFill>
                <a:latin typeface="+mn-lt"/>
                <a:ea typeface="+mn-ea"/>
                <a:cs typeface="+mn-cs"/>
              </a:rPr>
              <a:t> , with any additional readers queuing on semaphore </a:t>
            </a:r>
            <a:r>
              <a:rPr lang="en-US" sz="1200" kern="1200" baseline="0" err="1">
                <a:solidFill>
                  <a:schemeClr val="tx1"/>
                </a:solidFill>
                <a:latin typeface="+mn-lt"/>
                <a:ea typeface="+mn-ea"/>
                <a:cs typeface="+mn-cs"/>
              </a:rPr>
              <a:t>z</a:t>
            </a:r>
            <a:r>
              <a:rPr lang="en-US" sz="1200" kern="1200" baseline="0">
                <a:solidFill>
                  <a:schemeClr val="tx1"/>
                </a:solidFill>
                <a:latin typeface="+mn-lt"/>
                <a:ea typeface="+mn-ea"/>
                <a:cs typeface="+mn-cs"/>
              </a:rPr>
              <a:t> , immediately before waiting on </a:t>
            </a:r>
            <a:r>
              <a:rPr lang="en-US" sz="1200" kern="1200" baseline="0" err="1">
                <a:solidFill>
                  <a:schemeClr val="tx1"/>
                </a:solidFill>
                <a:latin typeface="+mn-lt"/>
                <a:ea typeface="+mn-ea"/>
                <a:cs typeface="+mn-cs"/>
              </a:rPr>
              <a:t>rsem</a:t>
            </a:r>
            <a:r>
              <a:rPr lang="en-US" sz="1200" kern="1200" baseline="0">
                <a:solidFill>
                  <a:schemeClr val="tx1"/>
                </a:solidFill>
                <a:latin typeface="+mn-lt"/>
                <a:ea typeface="+mn-ea"/>
                <a:cs typeface="+mn-cs"/>
              </a:rPr>
              <a:t> . Table 5.6 summarizes the possibilities.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An alternative solution, which gives writers priority and which is implemented using message passing, is shown in Figure 5.24 . In this case, there is a controller process that has access to the shared data area. Other processes wishing to access the data area send a request message to the controller, are granted access with an “OK” reply message, and indicate completion of access with a “finished” message. The controller is equipped with three mailboxes, one for each type of message that it may receive.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controller process services write request messages before read request messages to give writers priority. In addition, mutual exclusion must be enforced. To do this the variable </a:t>
            </a:r>
            <a:r>
              <a:rPr lang="en-US" sz="1200" i="1" kern="1200" baseline="0">
                <a:solidFill>
                  <a:schemeClr val="tx1"/>
                </a:solidFill>
                <a:latin typeface="+mn-lt"/>
                <a:ea typeface="+mn-ea"/>
                <a:cs typeface="+mn-cs"/>
              </a:rPr>
              <a:t>count is used, which is initialized to some number greater </a:t>
            </a:r>
            <a:r>
              <a:rPr lang="en-US" sz="1200" kern="1200" baseline="0">
                <a:solidFill>
                  <a:schemeClr val="tx1"/>
                </a:solidFill>
                <a:latin typeface="+mn-lt"/>
                <a:ea typeface="+mn-ea"/>
                <a:cs typeface="+mn-cs"/>
              </a:rPr>
              <a:t>than the maximum possible number of readers. In this example, we use a value of 100. The action of the controller can be summarized as follows:</a:t>
            </a:r>
          </a:p>
          <a:p>
            <a:r>
              <a:rPr lang="en-US" sz="1200" kern="1200" baseline="0">
                <a:solidFill>
                  <a:schemeClr val="tx1"/>
                </a:solidFill>
                <a:latin typeface="+mn-lt"/>
                <a:ea typeface="+mn-ea"/>
                <a:cs typeface="+mn-cs"/>
              </a:rPr>
              <a:t>• If </a:t>
            </a:r>
            <a:r>
              <a:rPr lang="en-US" sz="1200" i="1" kern="1200" baseline="0">
                <a:solidFill>
                  <a:schemeClr val="tx1"/>
                </a:solidFill>
                <a:latin typeface="+mn-lt"/>
                <a:ea typeface="+mn-ea"/>
                <a:cs typeface="+mn-cs"/>
              </a:rPr>
              <a:t>count &gt; 0, then no writer is waiting and there may or may not be readers </a:t>
            </a:r>
            <a:r>
              <a:rPr lang="en-US" sz="1200" kern="1200" baseline="0">
                <a:solidFill>
                  <a:schemeClr val="tx1"/>
                </a:solidFill>
                <a:latin typeface="+mn-lt"/>
                <a:ea typeface="+mn-ea"/>
                <a:cs typeface="+mn-cs"/>
              </a:rPr>
              <a:t>active. Service all “finished” messages first to clear active readers. Then service write requests and then read requests.</a:t>
            </a:r>
          </a:p>
          <a:p>
            <a:r>
              <a:rPr lang="en-US" sz="1200" kern="1200" baseline="0">
                <a:solidFill>
                  <a:schemeClr val="tx1"/>
                </a:solidFill>
                <a:latin typeface="+mn-lt"/>
                <a:ea typeface="+mn-ea"/>
                <a:cs typeface="+mn-cs"/>
              </a:rPr>
              <a:t>• If </a:t>
            </a:r>
            <a:r>
              <a:rPr lang="en-US" sz="1200" i="1" kern="1200" baseline="0">
                <a:solidFill>
                  <a:schemeClr val="tx1"/>
                </a:solidFill>
                <a:latin typeface="+mn-lt"/>
                <a:ea typeface="+mn-ea"/>
                <a:cs typeface="+mn-cs"/>
              </a:rPr>
              <a:t>count = 0, then the only request outstanding is a write request. Allow the </a:t>
            </a:r>
            <a:r>
              <a:rPr lang="en-US" sz="1200" kern="1200" baseline="0">
                <a:solidFill>
                  <a:schemeClr val="tx1"/>
                </a:solidFill>
                <a:latin typeface="+mn-lt"/>
                <a:ea typeface="+mn-ea"/>
                <a:cs typeface="+mn-cs"/>
              </a:rPr>
              <a:t>writer to proceed and wait for a “finished” message.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If </a:t>
            </a:r>
            <a:r>
              <a:rPr lang="en-US" sz="1200" i="1" kern="1200" baseline="0">
                <a:solidFill>
                  <a:schemeClr val="tx1"/>
                </a:solidFill>
                <a:latin typeface="+mn-lt"/>
                <a:ea typeface="+mn-ea"/>
                <a:cs typeface="+mn-cs"/>
              </a:rPr>
              <a:t>count &lt; 0, then a writer has made a request and is being made to wait </a:t>
            </a:r>
            <a:r>
              <a:rPr lang="en-US" sz="1200" kern="1200" baseline="0">
                <a:solidFill>
                  <a:schemeClr val="tx1"/>
                </a:solidFill>
                <a:latin typeface="+mn-lt"/>
                <a:ea typeface="+mn-ea"/>
                <a:cs typeface="+mn-cs"/>
              </a:rPr>
              <a:t>to clear all active readers. Therefore, only “finished” messages should be serviced.</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Summary of Chapter 5.</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57</a:t>
            </a:fld>
            <a:endParaRPr lang="en-US">
              <a:solidFill>
                <a:prstClr val="black"/>
              </a:solidFill>
              <a:latin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Summary of Chapter 5.</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58</a:t>
            </a:fld>
            <a:endParaRPr lang="en-US">
              <a:solidFill>
                <a:prstClr val="black"/>
              </a:solidFill>
              <a:latin typeface="Calibri"/>
            </a:endParaRPr>
          </a:p>
        </p:txBody>
      </p:sp>
    </p:spTree>
    <p:extLst>
      <p:ext uri="{BB962C8B-B14F-4D97-AF65-F5344CB8AC3E}">
        <p14:creationId xmlns:p14="http://schemas.microsoft.com/office/powerpoint/2010/main" val="31397087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a:solidFill>
                  <a:schemeClr val="tx1"/>
                </a:solidFill>
                <a:latin typeface="+mn-lt"/>
                <a:ea typeface="+mn-ea"/>
                <a:cs typeface="+mn-cs"/>
              </a:rPr>
              <a:t>x by issuing </a:t>
            </a:r>
            <a:r>
              <a:rPr lang="en-US" sz="1200" i="1" kern="1200" baseline="0" dirty="0" err="1">
                <a:solidFill>
                  <a:schemeClr val="tx1"/>
                </a:solidFill>
                <a:latin typeface="+mn-lt"/>
                <a:ea typeface="+mn-ea"/>
                <a:cs typeface="+mn-cs"/>
              </a:rPr>
              <a:t>cwait</a:t>
            </a:r>
            <a:r>
              <a:rPr lang="en-US" sz="1200" i="1" kern="1200" baseline="0" dirty="0">
                <a:solidFill>
                  <a:schemeClr val="tx1"/>
                </a:solidFill>
                <a:latin typeface="+mn-lt"/>
                <a:ea typeface="+mn-ea"/>
                <a:cs typeface="+mn-cs"/>
              </a:rPr>
              <a:t>(x) ; it is then placed </a:t>
            </a:r>
            <a:r>
              <a:rPr lang="en-US" sz="1200" kern="1200" baseline="0" dirty="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a:solidFill>
                  <a:schemeClr val="tx1"/>
                </a:solidFill>
                <a:latin typeface="+mn-lt"/>
                <a:ea typeface="+mn-ea"/>
                <a:cs typeface="+mn-cs"/>
              </a:rPr>
              <a:t>cwait</a:t>
            </a:r>
            <a:r>
              <a:rPr lang="en-US" sz="1200" kern="1200" baseline="0" dirty="0">
                <a:solidFill>
                  <a:schemeClr val="tx1"/>
                </a:solidFill>
                <a:latin typeface="+mn-lt"/>
                <a:ea typeface="+mn-ea"/>
                <a:cs typeface="+mn-cs"/>
              </a:rPr>
              <a:t>(x) call. If a process that is executing in the monitor detects a change in the condition variable x , it issues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(x)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a:p>
        </p:txBody>
      </p:sp>
    </p:spTree>
    <p:extLst>
      <p:ext uri="{BB962C8B-B14F-4D97-AF65-F5344CB8AC3E}">
        <p14:creationId xmlns:p14="http://schemas.microsoft.com/office/powerpoint/2010/main" val="85298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err="1">
                <a:solidFill>
                  <a:schemeClr val="tx1"/>
                </a:solidFill>
                <a:latin typeface="+mn-lt"/>
                <a:ea typeface="+mn-ea"/>
                <a:cs typeface="+mn-cs"/>
              </a:rPr>
              <a:t>uniprocessor</a:t>
            </a:r>
            <a:r>
              <a:rPr lang="en-US" sz="1200" kern="1200" baseline="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Summary of Chapter 5.</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76</a:t>
            </a:fld>
            <a:endParaRPr lang="en-US">
              <a:solidFill>
                <a:prstClr val="black"/>
              </a:solidFill>
              <a:latin typeface="Calibri"/>
            </a:endParaRPr>
          </a:p>
        </p:txBody>
      </p:sp>
    </p:spTree>
    <p:extLst>
      <p:ext uri="{BB962C8B-B14F-4D97-AF65-F5344CB8AC3E}">
        <p14:creationId xmlns:p14="http://schemas.microsoft.com/office/powerpoint/2010/main" val="131877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a:solidFill>
                  <a:schemeClr val="tx1"/>
                </a:solidFill>
                <a:latin typeface="+mn-lt"/>
                <a:ea typeface="+mn-ea"/>
                <a:cs typeface="+mn-cs"/>
              </a:rPr>
              <a:t>The following difficulties arise:</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1. The sharing of global resources is fraught with peril. </a:t>
            </a:r>
            <a:r>
              <a:rPr lang="en-US" sz="1200" b="0" kern="1200" baseline="0">
                <a:solidFill>
                  <a:schemeClr val="tx1"/>
                </a:solidFill>
                <a:latin typeface="+mn-lt"/>
                <a:ea typeface="+mn-ea"/>
                <a:cs typeface="+mn-cs"/>
              </a:rPr>
              <a:t>For example, if two processes </a:t>
            </a:r>
            <a:r>
              <a:rPr lang="en-US" sz="1200" kern="1200" baseline="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2. It is difficult for the OS to manage the allocation of resources optimally. </a:t>
            </a:r>
            <a:r>
              <a:rPr lang="en-US" sz="1200" b="0" kern="1200" baseline="0">
                <a:solidFill>
                  <a:schemeClr val="tx1"/>
                </a:solidFill>
                <a:latin typeface="+mn-lt"/>
                <a:ea typeface="+mn-ea"/>
                <a:cs typeface="+mn-cs"/>
              </a:rPr>
              <a:t>For</a:t>
            </a:r>
            <a:r>
              <a:rPr lang="en-US" sz="1200" b="1" kern="1200" baseline="0">
                <a:solidFill>
                  <a:schemeClr val="tx1"/>
                </a:solidFill>
                <a:latin typeface="+mn-lt"/>
                <a:ea typeface="+mn-ea"/>
                <a:cs typeface="+mn-cs"/>
              </a:rPr>
              <a:t> </a:t>
            </a:r>
            <a:r>
              <a:rPr lang="en-US" sz="1200" kern="1200" baseline="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3. It becomes very difficult to locate a programming error </a:t>
            </a:r>
            <a:r>
              <a:rPr lang="en-US" sz="1200" b="0" kern="1200" baseline="0">
                <a:solidFill>
                  <a:schemeClr val="tx1"/>
                </a:solidFill>
                <a:latin typeface="+mn-lt"/>
                <a:ea typeface="+mn-ea"/>
                <a:cs typeface="+mn-cs"/>
              </a:rPr>
              <a:t>because results are </a:t>
            </a:r>
            <a:r>
              <a:rPr lang="en-US" sz="1200" kern="1200" baseline="0">
                <a:solidFill>
                  <a:schemeClr val="tx1"/>
                </a:solidFill>
                <a:latin typeface="+mn-lt"/>
                <a:ea typeface="+mn-ea"/>
                <a:cs typeface="+mn-cs"/>
              </a:rPr>
              <a:t>typically not deterministic and reproducible (e.g., see [LEBL87, CARR89, SHEN02] for a discussion of this point).</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err="1">
                <a:solidFill>
                  <a:schemeClr val="tx1"/>
                </a:solidFill>
                <a:latin typeface="+mn-lt"/>
                <a:ea typeface="+mn-ea"/>
                <a:cs typeface="+mn-cs"/>
              </a:rPr>
              <a:t>uniprocessor</a:t>
            </a:r>
            <a:r>
              <a:rPr lang="en-US" sz="1200" kern="1200" baseline="0">
                <a:solidFill>
                  <a:schemeClr val="tx1"/>
                </a:solidFill>
                <a:latin typeface="+mn-lt"/>
                <a:ea typeface="+mn-ea"/>
                <a:cs typeface="+mn-cs"/>
              </a:rPr>
              <a:t> systems. This should become clear as the discussion proceeds.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a:solidFill>
                  <a:schemeClr val="tx1"/>
                </a:solidFill>
                <a:latin typeface="+mn-lt"/>
                <a:ea typeface="+mn-ea"/>
                <a:cs typeface="+mn-cs"/>
              </a:rPr>
              <a:t>What design and management issues are raised by the existence of concurrency?</a:t>
            </a:r>
          </a:p>
          <a:p>
            <a:r>
              <a:rPr lang="en-US" sz="1200" kern="1200" baseline="0">
                <a:solidFill>
                  <a:schemeClr val="tx1"/>
                </a:solidFill>
                <a:latin typeface="+mn-lt"/>
                <a:ea typeface="+mn-ea"/>
                <a:cs typeface="+mn-cs"/>
              </a:rPr>
              <a:t>We can list the following concerns:</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1. The OS must be able to keep track of the various processes. </a:t>
            </a:r>
            <a:r>
              <a:rPr lang="en-US" sz="1200" b="0" kern="1200" baseline="0">
                <a:solidFill>
                  <a:schemeClr val="tx1"/>
                </a:solidFill>
                <a:latin typeface="+mn-lt"/>
                <a:ea typeface="+mn-ea"/>
                <a:cs typeface="+mn-cs"/>
              </a:rPr>
              <a:t>This is done with </a:t>
            </a:r>
            <a:r>
              <a:rPr lang="en-US" sz="1200" kern="1200" baseline="0">
                <a:solidFill>
                  <a:schemeClr val="tx1"/>
                </a:solidFill>
                <a:latin typeface="+mn-lt"/>
                <a:ea typeface="+mn-ea"/>
                <a:cs typeface="+mn-cs"/>
              </a:rPr>
              <a:t>the use of process control blocks and was described in Chapter 4 .</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2. The OS must allocate and de-allocate various resources for each active process.</a:t>
            </a:r>
          </a:p>
          <a:p>
            <a:r>
              <a:rPr lang="en-US" sz="1200" kern="1200" baseline="0">
                <a:solidFill>
                  <a:schemeClr val="tx1"/>
                </a:solidFill>
                <a:latin typeface="+mn-lt"/>
                <a:ea typeface="+mn-ea"/>
                <a:cs typeface="+mn-cs"/>
              </a:rPr>
              <a:t>At times, multiple processes want access to the same resource. These resources include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Processor time: </a:t>
            </a:r>
            <a:r>
              <a:rPr lang="en-US" sz="1200" b="0" kern="1200" baseline="0">
                <a:solidFill>
                  <a:schemeClr val="tx1"/>
                </a:solidFill>
                <a:latin typeface="+mn-lt"/>
                <a:ea typeface="+mn-ea"/>
                <a:cs typeface="+mn-cs"/>
              </a:rPr>
              <a:t>This is the scheduling function, discussed in Part Four.</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Memory</a:t>
            </a:r>
            <a:r>
              <a:rPr lang="en-US" sz="1200" b="0" kern="1200" baseline="0">
                <a:solidFill>
                  <a:schemeClr val="tx1"/>
                </a:solidFill>
                <a:latin typeface="+mn-lt"/>
                <a:ea typeface="+mn-ea"/>
                <a:cs typeface="+mn-cs"/>
              </a:rPr>
              <a:t>: Most operating systems use a virtual memory scheme. The topic </a:t>
            </a:r>
            <a:r>
              <a:rPr lang="en-US" sz="1200" kern="1200" baseline="0">
                <a:solidFill>
                  <a:schemeClr val="tx1"/>
                </a:solidFill>
                <a:latin typeface="+mn-lt"/>
                <a:ea typeface="+mn-ea"/>
                <a:cs typeface="+mn-cs"/>
              </a:rPr>
              <a:t>is addressed in Part Three.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Files: </a:t>
            </a:r>
            <a:r>
              <a:rPr lang="en-US" sz="1200" b="0" kern="1200" baseline="0">
                <a:solidFill>
                  <a:schemeClr val="tx1"/>
                </a:solidFill>
                <a:latin typeface="+mn-lt"/>
                <a:ea typeface="+mn-ea"/>
                <a:cs typeface="+mn-cs"/>
              </a:rPr>
              <a:t>Discussed in Chapter 12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I/O devices: </a:t>
            </a:r>
            <a:r>
              <a:rPr lang="en-US" sz="1200" b="0" kern="1200" baseline="0">
                <a:solidFill>
                  <a:schemeClr val="tx1"/>
                </a:solidFill>
                <a:latin typeface="+mn-lt"/>
                <a:ea typeface="+mn-ea"/>
                <a:cs typeface="+mn-cs"/>
              </a:rPr>
              <a:t>Discussed in Chapter 11 .</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3. The OS must protect the data and physical resources of each process against</a:t>
            </a:r>
          </a:p>
          <a:p>
            <a:r>
              <a:rPr lang="en-US" sz="1200" kern="1200" baseline="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a:solidFill>
                <a:schemeClr val="tx1"/>
              </a:solidFill>
              <a:latin typeface="+mn-lt"/>
              <a:ea typeface="+mn-ea"/>
              <a:cs typeface="+mn-cs"/>
            </a:endParaRPr>
          </a:p>
          <a:p>
            <a:r>
              <a:rPr lang="en-US" sz="1200" b="1" kern="1200" baseline="0">
                <a:solidFill>
                  <a:schemeClr val="tx1"/>
                </a:solidFill>
                <a:latin typeface="+mn-lt"/>
                <a:ea typeface="+mn-ea"/>
                <a:cs typeface="+mn-cs"/>
              </a:rPr>
              <a:t>4. The functioning of a process, and the output it produces, must be independent </a:t>
            </a:r>
          </a:p>
          <a:p>
            <a:r>
              <a:rPr lang="en-US" sz="1200" kern="1200" baseline="0">
                <a:solidFill>
                  <a:schemeClr val="tx1"/>
                </a:solidFill>
                <a:latin typeface="+mn-lt"/>
                <a:ea typeface="+mn-ea"/>
                <a:cs typeface="+mn-cs"/>
              </a:rPr>
              <a:t>of the speed at which its execution is carried out relative to the speed of other</a:t>
            </a:r>
          </a:p>
          <a:p>
            <a:r>
              <a:rPr lang="en-US" sz="1200" kern="1200" baseline="0">
                <a:solidFill>
                  <a:schemeClr val="tx1"/>
                </a:solidFill>
                <a:latin typeface="+mn-lt"/>
                <a:ea typeface="+mn-ea"/>
                <a:cs typeface="+mn-cs"/>
              </a:rPr>
              <a:t>concurrent processes. This is the subject of this chapter.</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a:solidFill>
                  <a:schemeClr val="tx1"/>
                </a:solidFill>
                <a:latin typeface="+mn-lt"/>
                <a:ea typeface="+mn-ea"/>
                <a:cs typeface="+mn-cs"/>
              </a:rPr>
              <a:t>We can classify the ways in which processes interact on the basis of the degree to which they are aware of each other’s existence. Table 5.2 lists three possible degrees of awareness plus the consequences of each:</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Processes unaware of each other: These are independent processes that are not</a:t>
            </a:r>
          </a:p>
          <a:p>
            <a:r>
              <a:rPr lang="en-US" sz="1200" kern="1200" baseline="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lang="en-US" sz="1200" b="1" kern="1200" baseline="0">
                <a:solidFill>
                  <a:schemeClr val="tx1"/>
                </a:solidFill>
                <a:latin typeface="+mn-lt"/>
                <a:ea typeface="+mn-ea"/>
                <a:cs typeface="+mn-cs"/>
              </a:rPr>
              <a:t>competition for resources. For </a:t>
            </a:r>
            <a:r>
              <a:rPr lang="en-US" sz="1200" kern="1200" baseline="0">
                <a:solidFill>
                  <a:schemeClr val="tx1"/>
                </a:solidFill>
                <a:latin typeface="+mn-lt"/>
                <a:ea typeface="+mn-ea"/>
                <a:cs typeface="+mn-cs"/>
              </a:rPr>
              <a:t>example, two independent applications may both want to access the same disk or file or printer. The OS must regulate these accesses.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Processes indirectly aware of each other: These are processes that are not necessarily</a:t>
            </a:r>
          </a:p>
          <a:p>
            <a:r>
              <a:rPr lang="en-US" sz="1200" kern="1200" baseline="0">
                <a:solidFill>
                  <a:schemeClr val="tx1"/>
                </a:solidFill>
                <a:latin typeface="+mn-lt"/>
                <a:ea typeface="+mn-ea"/>
                <a:cs typeface="+mn-cs"/>
              </a:rPr>
              <a:t>aware of each other by their respective process IDs but that share access to some object, such as an I/O buffer. Such processes exhibit </a:t>
            </a:r>
            <a:r>
              <a:rPr lang="en-US" sz="1200" b="1" kern="1200" baseline="0">
                <a:solidFill>
                  <a:schemeClr val="tx1"/>
                </a:solidFill>
                <a:latin typeface="+mn-lt"/>
                <a:ea typeface="+mn-ea"/>
                <a:cs typeface="+mn-cs"/>
              </a:rPr>
              <a:t>cooperation </a:t>
            </a:r>
            <a:r>
              <a:rPr lang="en-US" sz="1200" kern="1200" baseline="0">
                <a:solidFill>
                  <a:schemeClr val="tx1"/>
                </a:solidFill>
                <a:latin typeface="+mn-lt"/>
                <a:ea typeface="+mn-ea"/>
                <a:cs typeface="+mn-cs"/>
              </a:rPr>
              <a:t>in sharing the common object.</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t>
            </a:r>
            <a:r>
              <a:rPr lang="en-US" sz="1200" b="1" kern="1200" baseline="0">
                <a:solidFill>
                  <a:schemeClr val="tx1"/>
                </a:solidFill>
                <a:latin typeface="+mn-lt"/>
                <a:ea typeface="+mn-ea"/>
                <a:cs typeface="+mn-cs"/>
              </a:rPr>
              <a:t>Processes directly aware of each other: These are processes that are able to</a:t>
            </a:r>
          </a:p>
          <a:p>
            <a:r>
              <a:rPr lang="en-US" sz="1200" kern="1200" baseline="0">
                <a:solidFill>
                  <a:schemeClr val="tx1"/>
                </a:solidFill>
                <a:latin typeface="+mn-lt"/>
                <a:ea typeface="+mn-ea"/>
                <a:cs typeface="+mn-cs"/>
              </a:rPr>
              <a:t>communicate with each other by process ID and that are designed to work jointly on some activity. Again, such processes exhibit </a:t>
            </a:r>
            <a:r>
              <a:rPr lang="en-US" sz="1200" b="1" kern="1200" baseline="0">
                <a:solidFill>
                  <a:schemeClr val="tx1"/>
                </a:solidFill>
                <a:latin typeface="+mn-lt"/>
                <a:ea typeface="+mn-ea"/>
                <a:cs typeface="+mn-cs"/>
              </a:rPr>
              <a:t>cooperation . </a:t>
            </a:r>
          </a:p>
          <a:p>
            <a:endParaRPr lang="en-US" sz="1200" b="1" kern="1200" baseline="0">
              <a:solidFill>
                <a:schemeClr val="tx1"/>
              </a:solidFill>
              <a:latin typeface="+mn-lt"/>
              <a:ea typeface="+mn-ea"/>
              <a:cs typeface="+mn-cs"/>
            </a:endParaRPr>
          </a:p>
          <a:p>
            <a:r>
              <a:rPr lang="en-US" sz="1200" kern="1200" baseline="0">
                <a:solidFill>
                  <a:schemeClr val="tx1"/>
                </a:solidFill>
                <a:latin typeface="+mn-lt"/>
                <a:ea typeface="+mn-ea"/>
                <a:cs typeface="+mn-cs"/>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lang="en-US" b="0" i="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10/22/2024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10/22/2024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10/22/2024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10/22/2024</a:t>
            </a:fld>
            <a:endParaRPr lang="en-US"/>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24769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a:p>
        </p:txBody>
      </p:sp>
      <p:pic>
        <p:nvPicPr>
          <p:cNvPr id="10" name="Picture 9" descr="top.gif"/>
          <p:cNvPicPr>
            <a:picLocks noChangeAspect="1"/>
          </p:cNvPicPr>
          <p:nvPr/>
        </p:nvPicPr>
        <p:blipFill>
          <a:blip r:embed="rId2" cstate="print"/>
          <a:srcRect/>
          <a:stretch>
            <a:fillRect/>
          </a:stretch>
        </p:blipFill>
        <p:spPr bwMode="auto">
          <a:xfrm rot="18850181">
            <a:off x="-155575" y="330200"/>
            <a:ext cx="2000250" cy="1047750"/>
          </a:xfrm>
          <a:prstGeom prst="rect">
            <a:avLst/>
          </a:prstGeom>
          <a:noFill/>
          <a:ln w="9525">
            <a:noFill/>
            <a:miter lim="800000"/>
            <a:headEnd/>
            <a:tailEnd/>
          </a:ln>
        </p:spPr>
      </p:pic>
      <p:pic>
        <p:nvPicPr>
          <p:cNvPr id="8" name="Picture 7" descr="green.gif">
            <a:extLst>
              <a:ext uri="{FF2B5EF4-FFF2-40B4-BE49-F238E27FC236}">
                <a16:creationId xmlns:a16="http://schemas.microsoft.com/office/drawing/2014/main" id="{F9298CCD-9ED7-43FA-9665-144170FF1529}"/>
              </a:ext>
            </a:extLst>
          </p:cNvPr>
          <p:cNvPicPr>
            <a:picLocks noChangeAspect="1"/>
          </p:cNvPicPr>
          <p:nvPr userDrawn="1"/>
        </p:nvPicPr>
        <p:blipFill>
          <a:blip r:embed="rId3"/>
          <a:srcRect/>
          <a:stretch>
            <a:fillRect/>
          </a:stretch>
        </p:blipFill>
        <p:spPr bwMode="auto">
          <a:xfrm>
            <a:off x="8429625" y="5562600"/>
            <a:ext cx="714375" cy="838200"/>
          </a:xfrm>
          <a:prstGeom prst="rect">
            <a:avLst/>
          </a:prstGeom>
          <a:noFill/>
          <a:ln w="9525">
            <a:noFill/>
            <a:miter lim="800000"/>
            <a:headEnd/>
            <a:tailEnd/>
          </a:ln>
        </p:spPr>
      </p:pic>
      <p:pic>
        <p:nvPicPr>
          <p:cNvPr id="9" name="Picture 8" descr="hand.gif">
            <a:extLst>
              <a:ext uri="{FF2B5EF4-FFF2-40B4-BE49-F238E27FC236}">
                <a16:creationId xmlns:a16="http://schemas.microsoft.com/office/drawing/2014/main" id="{161776C6-06A7-4F38-A007-A7CF52A1A7DD}"/>
              </a:ext>
            </a:extLst>
          </p:cNvPr>
          <p:cNvPicPr>
            <a:picLocks noChangeAspect="1"/>
          </p:cNvPicPr>
          <p:nvPr userDrawn="1"/>
        </p:nvPicPr>
        <p:blipFill>
          <a:blip r:embed="rId4"/>
          <a:srcRect/>
          <a:stretch>
            <a:fillRect/>
          </a:stretch>
        </p:blipFill>
        <p:spPr bwMode="auto">
          <a:xfrm>
            <a:off x="0" y="6115050"/>
            <a:ext cx="1190625" cy="742950"/>
          </a:xfrm>
          <a:prstGeom prst="rect">
            <a:avLst/>
          </a:prstGeom>
          <a:noFill/>
          <a:ln w="9525">
            <a:noFill/>
            <a:miter lim="800000"/>
            <a:headEnd/>
            <a:tailEnd/>
          </a:ln>
        </p:spPr>
      </p:pic>
      <p:sp>
        <p:nvSpPr>
          <p:cNvPr id="11" name="Freeform 8">
            <a:extLst>
              <a:ext uri="{FF2B5EF4-FFF2-40B4-BE49-F238E27FC236}">
                <a16:creationId xmlns:a16="http://schemas.microsoft.com/office/drawing/2014/main" id="{03D920BC-80F3-46BB-8505-7DB649612E1F}"/>
              </a:ext>
            </a:extLst>
          </p:cNvPr>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2" name="Picture 11" descr="top.gif">
            <a:extLst>
              <a:ext uri="{FF2B5EF4-FFF2-40B4-BE49-F238E27FC236}">
                <a16:creationId xmlns:a16="http://schemas.microsoft.com/office/drawing/2014/main" id="{FC5C27D2-EC84-4BC9-BFA2-526D116320C9}"/>
              </a:ext>
            </a:extLst>
          </p:cNvPr>
          <p:cNvPicPr>
            <a:picLocks noChangeAspect="1"/>
          </p:cNvPicPr>
          <p:nvPr userDrawn="1"/>
        </p:nvPicPr>
        <p:blipFill>
          <a:blip r:embed="rId2"/>
          <a:srcRect/>
          <a:stretch>
            <a:fillRect/>
          </a:stretch>
        </p:blipFill>
        <p:spPr bwMode="auto">
          <a:xfrm rot="18850181">
            <a:off x="-155575" y="330200"/>
            <a:ext cx="2000250" cy="1047750"/>
          </a:xfrm>
          <a:prstGeom prst="rect">
            <a:avLst/>
          </a:prstGeom>
          <a:noFill/>
          <a:ln w="9525">
            <a:noFill/>
            <a:miter lim="800000"/>
            <a:headEnd/>
            <a:tailEnd/>
          </a:ln>
        </p:spPr>
      </p:pic>
    </p:spTree>
    <p:extLst>
      <p:ext uri="{BB962C8B-B14F-4D97-AF65-F5344CB8AC3E}">
        <p14:creationId xmlns:p14="http://schemas.microsoft.com/office/powerpoint/2010/main" val="3721861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10/22/2024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99630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a:p>
        </p:txBody>
      </p:sp>
    </p:spTree>
    <p:extLst>
      <p:ext uri="{BB962C8B-B14F-4D97-AF65-F5344CB8AC3E}">
        <p14:creationId xmlns:p14="http://schemas.microsoft.com/office/powerpoint/2010/main" val="1858641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10/22/2024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116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12619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569792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37242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10/22/2024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10/22/2024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0" y="6525115"/>
            <a:ext cx="457200" cy="332885"/>
          </a:xfrm>
        </p:spPr>
        <p:txBody>
          <a:bodyPr/>
          <a:lstStyle/>
          <a:p>
            <a:pPr>
              <a:defRPr/>
            </a:pPr>
            <a:fld id="{97012834-41A2-49E3-8762-B14EE3F5CFB1}" type="slidenum">
              <a:rPr lang="en-US" smtClean="0"/>
              <a:pPr>
                <a:defRPr/>
              </a:pPr>
              <a:t>‹#›</a:t>
            </a:fld>
            <a:endParaRPr lang="en-US"/>
          </a:p>
        </p:txBody>
      </p:sp>
    </p:spTree>
    <p:extLst>
      <p:ext uri="{BB962C8B-B14F-4D97-AF65-F5344CB8AC3E}">
        <p14:creationId xmlns:p14="http://schemas.microsoft.com/office/powerpoint/2010/main" val="2780827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10/22/2024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a:p>
        </p:txBody>
      </p:sp>
    </p:spTree>
    <p:extLst>
      <p:ext uri="{BB962C8B-B14F-4D97-AF65-F5344CB8AC3E}">
        <p14:creationId xmlns:p14="http://schemas.microsoft.com/office/powerpoint/2010/main" val="3275775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a:p>
        </p:txBody>
      </p:sp>
    </p:spTree>
    <p:extLst>
      <p:ext uri="{BB962C8B-B14F-4D97-AF65-F5344CB8AC3E}">
        <p14:creationId xmlns:p14="http://schemas.microsoft.com/office/powerpoint/2010/main" val="251311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10/22/2024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653219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10/22/2024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a:p>
        </p:txBody>
      </p:sp>
    </p:spTree>
    <p:extLst>
      <p:ext uri="{BB962C8B-B14F-4D97-AF65-F5344CB8AC3E}">
        <p14:creationId xmlns:p14="http://schemas.microsoft.com/office/powerpoint/2010/main" val="2748159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10/22/2024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a:p>
        </p:txBody>
      </p:sp>
    </p:spTree>
    <p:extLst>
      <p:ext uri="{BB962C8B-B14F-4D97-AF65-F5344CB8AC3E}">
        <p14:creationId xmlns:p14="http://schemas.microsoft.com/office/powerpoint/2010/main" val="18020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10/22/2024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10/22/2024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10/22/2024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10/22/2024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10/22/2024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10/22/2024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10/22/2024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201CF5B1-68BC-4F44-89BE-2F24F67B5729}" type="datetimeFigureOut">
              <a:rPr lang="en-US" smtClean="0"/>
              <a:pPr>
                <a:defRPr/>
              </a:pPr>
              <a:t>10/22/2024</a:t>
            </a:fld>
            <a:endParaRPr lang="en-US"/>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0" y="6492876"/>
            <a:ext cx="457200" cy="365124"/>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69DAB5F-4C32-47E8-A254-E438E2D0D3F6}" type="slidenum">
              <a:rPr lang="en-US" smtClean="0"/>
              <a:pPr>
                <a:defRPr/>
              </a:pPr>
              <a:t>‹#›</a:t>
            </a:fld>
            <a:endParaRPr lang="en-US"/>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60827849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3" TargetMode="External"/><Relationship Id="rId2" Type="http://schemas.openxmlformats.org/officeDocument/2006/relationships/notesSlide" Target="../notesSlides/notesSlide22.xml"/><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 TargetMode="External"/><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0.xml"/><Relationship Id="rId1" Type="http://schemas.openxmlformats.org/officeDocument/2006/relationships/slideLayout" Target="../slideLayouts/slideLayout21.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7" TargetMode="External"/><Relationship Id="rId2" Type="http://schemas.openxmlformats.org/officeDocument/2006/relationships/notesSlide" Target="../notesSlides/notesSlide33.xml"/><Relationship Id="rId1" Type="http://schemas.openxmlformats.org/officeDocument/2006/relationships/slideLayout" Target="../slideLayouts/slideLayout21.xml"/><Relationship Id="rId5" Type="http://schemas.openxmlformats.org/officeDocument/2006/relationships/image" Target="../media/image30.emf"/><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7.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1.xml"/><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5" TargetMode="External"/><Relationship Id="rId2" Type="http://schemas.openxmlformats.org/officeDocument/2006/relationships/notesSlide" Target="../notesSlides/notesSlide50.xml"/><Relationship Id="rId1" Type="http://schemas.openxmlformats.org/officeDocument/2006/relationships/slideLayout" Target="../slideLayouts/slideLayout21.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6" TargetMode="External"/><Relationship Id="rId2" Type="http://schemas.openxmlformats.org/officeDocument/2006/relationships/notesSlide" Target="../notesSlides/notesSlide51.xml"/><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7" TargetMode="External"/><Relationship Id="rId2" Type="http://schemas.openxmlformats.org/officeDocument/2006/relationships/notesSlide" Target="../notesSlides/notesSlide53.xml"/><Relationship Id="rId1" Type="http://schemas.openxmlformats.org/officeDocument/2006/relationships/slideLayout" Target="../slideLayouts/slideLayout21.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8" TargetMode="External"/><Relationship Id="rId2" Type="http://schemas.openxmlformats.org/officeDocument/2006/relationships/notesSlide" Target="../notesSlides/notesSlide54.xml"/><Relationship Id="rId1" Type="http://schemas.openxmlformats.org/officeDocument/2006/relationships/slideLayout" Target="../slideLayouts/slideLayout21.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a:t>Chapter 5</a:t>
            </a:r>
            <a:br>
              <a:rPr lang="en-US"/>
            </a:br>
            <a:r>
              <a:rPr lang="en-US"/>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a:solidFill>
                  <a:schemeClr val="bg2">
                    <a:lumMod val="25000"/>
                  </a:schemeClr>
                </a:solidFill>
              </a:rPr>
              <a:t>Operating Systems:</a:t>
            </a:r>
            <a:br>
              <a:rPr lang="en-US" sz="3200" i="1">
                <a:solidFill>
                  <a:schemeClr val="bg2">
                    <a:lumMod val="25000"/>
                  </a:schemeClr>
                </a:solidFill>
              </a:rPr>
            </a:br>
            <a:r>
              <a:rPr lang="en-US" sz="3200" i="1">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a:solidFill>
                  <a:schemeClr val="tx1">
                    <a:lumMod val="50000"/>
                    <a:lumOff val="50000"/>
                  </a:schemeClr>
                </a:solidFill>
                <a:latin typeface="+mn-lt"/>
              </a:rPr>
              <a:t>Eighth Edition</a:t>
            </a:r>
          </a:p>
          <a:p>
            <a:pPr algn="r">
              <a:spcBef>
                <a:spcPts val="300"/>
              </a:spcBef>
              <a:buClr>
                <a:schemeClr val="accent1"/>
              </a:buClr>
              <a:buSzPct val="75000"/>
            </a:pPr>
            <a:r>
              <a:rPr lang="en-US">
                <a:solidFill>
                  <a:schemeClr val="tx1">
                    <a:lumMod val="50000"/>
                    <a:lumOff val="50000"/>
                  </a:schemeClr>
                </a:solidFill>
                <a:latin typeface="+mn-lt"/>
              </a:rPr>
              <a:t>By William Stallings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b="1">
                <a:ln w="1905"/>
                <a:solidFill>
                  <a:schemeClr val="accent6">
                    <a:lumMod val="50000"/>
                  </a:schemeClr>
                </a:solidFill>
                <a:effectLst>
                  <a:innerShdw blurRad="69850" dist="43180" dir="5400000">
                    <a:srgbClr val="000000">
                      <a:alpha val="65000"/>
                    </a:srgbClr>
                  </a:innerShdw>
                </a:effectLst>
              </a:rPr>
              <a:t>Resource Competition</a:t>
            </a:r>
          </a:p>
        </p:txBody>
      </p:sp>
      <p:sp>
        <p:nvSpPr>
          <p:cNvPr id="3" name="Content Placeholder 2"/>
          <p:cNvSpPr>
            <a:spLocks noGrp="1"/>
          </p:cNvSpPr>
          <p:nvPr>
            <p:ph sz="half" idx="1"/>
          </p:nvPr>
        </p:nvSpPr>
        <p:spPr>
          <a:xfrm>
            <a:off x="381000" y="2057400"/>
            <a:ext cx="8382000" cy="1828800"/>
          </a:xfrm>
        </p:spPr>
        <p:txBody>
          <a:bodyPr/>
          <a:lstStyle/>
          <a:p>
            <a:pPr>
              <a:buClr>
                <a:schemeClr val="accent3">
                  <a:lumMod val="50000"/>
                </a:schemeClr>
              </a:buClr>
              <a:buSzPct val="150000"/>
              <a:buFont typeface="Wingdings" charset="2"/>
              <a:buChar char="§"/>
            </a:pPr>
            <a:r>
              <a:rPr lang="en-US" sz="2800"/>
              <a:t>Concurrent processes come into conflict when they are competing for use of the same resource</a:t>
            </a:r>
          </a:p>
          <a:p>
            <a:pPr lvl="2">
              <a:buClr>
                <a:schemeClr val="accent3">
                  <a:lumMod val="50000"/>
                </a:schemeClr>
              </a:buClr>
              <a:buSzPct val="150000"/>
              <a:buFont typeface="Wingdings" charset="2"/>
              <a:buChar char="§"/>
            </a:pPr>
            <a:r>
              <a:rPr lang="en-US" sz="2200"/>
              <a:t> for example: I/O devices, memory, processor time, clock</a:t>
            </a:r>
          </a:p>
        </p:txBody>
      </p:sp>
      <p:graphicFrame>
        <p:nvGraphicFramePr>
          <p:cNvPr id="4" name="Diagram 3"/>
          <p:cNvGraphicFramePr/>
          <p:nvPr>
            <p:extLst>
              <p:ext uri="{D42A27DB-BD31-4B8C-83A1-F6EECF244321}">
                <p14:modId xmlns:p14="http://schemas.microsoft.com/office/powerpoint/2010/main" val="70400651"/>
              </p:ext>
            </p:extLst>
          </p:nvPr>
        </p:nvGraphicFramePr>
        <p:xfrm>
          <a:off x="1066800" y="3581400"/>
          <a:ext cx="680741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r="70318"/>
          <a:stretch/>
        </p:blipFill>
        <p:spPr>
          <a:xfrm>
            <a:off x="304800" y="693064"/>
            <a:ext cx="4119396" cy="3095777"/>
          </a:xfrm>
          <a:prstGeom prst="rect">
            <a:avLst/>
          </a:prstGeom>
        </p:spPr>
      </p:pic>
      <p:sp>
        <p:nvSpPr>
          <p:cNvPr id="11" name="TextBox 10"/>
          <p:cNvSpPr txBox="1"/>
          <p:nvPr/>
        </p:nvSpPr>
        <p:spPr>
          <a:xfrm>
            <a:off x="-607391" y="-120746"/>
            <a:ext cx="10454308" cy="646331"/>
          </a:xfrm>
          <a:prstGeom prst="rect">
            <a:avLst/>
          </a:prstGeom>
          <a:noFill/>
        </p:spPr>
        <p:txBody>
          <a:bodyPr wrap="square" rtlCol="0">
            <a:spAutoFit/>
          </a:bodyPr>
          <a:lstStyle/>
          <a:p>
            <a:pPr algn="ctr"/>
            <a:r>
              <a:rPr lang="en-US" sz="3600" b="1">
                <a:latin typeface="+mj-lt"/>
              </a:rPr>
              <a:t>Figure 5.1 Illustration of Mutual Exclusion </a:t>
            </a:r>
          </a:p>
        </p:txBody>
      </p:sp>
      <p:pic>
        <p:nvPicPr>
          <p:cNvPr id="2" name="Picture 1">
            <a:extLst>
              <a:ext uri="{FF2B5EF4-FFF2-40B4-BE49-F238E27FC236}">
                <a16:creationId xmlns:a16="http://schemas.microsoft.com/office/drawing/2014/main" id="{3E3BF9F2-A362-004A-84BF-33DEBC215128}"/>
              </a:ext>
            </a:extLst>
          </p:cNvPr>
          <p:cNvPicPr>
            <a:picLocks noChangeAspect="1"/>
          </p:cNvPicPr>
          <p:nvPr/>
        </p:nvPicPr>
        <p:blipFill rotWithShape="1">
          <a:blip r:embed="rId3"/>
          <a:srcRect l="67465"/>
          <a:stretch/>
        </p:blipFill>
        <p:spPr>
          <a:xfrm>
            <a:off x="228600" y="3994832"/>
            <a:ext cx="4515254" cy="3095776"/>
          </a:xfrm>
          <a:prstGeom prst="rect">
            <a:avLst/>
          </a:prstGeom>
        </p:spPr>
      </p:pic>
      <p:pic>
        <p:nvPicPr>
          <p:cNvPr id="4" name="Picture 3">
            <a:extLst>
              <a:ext uri="{FF2B5EF4-FFF2-40B4-BE49-F238E27FC236}">
                <a16:creationId xmlns:a16="http://schemas.microsoft.com/office/drawing/2014/main" id="{B38C763F-8633-040A-9990-6E0DCDC1AD6D}"/>
              </a:ext>
            </a:extLst>
          </p:cNvPr>
          <p:cNvPicPr>
            <a:picLocks noChangeAspect="1"/>
          </p:cNvPicPr>
          <p:nvPr/>
        </p:nvPicPr>
        <p:blipFill rotWithShape="1">
          <a:blip r:embed="rId3"/>
          <a:srcRect l="59936" t="35240" r="33288" b="37758"/>
          <a:stretch/>
        </p:blipFill>
        <p:spPr>
          <a:xfrm>
            <a:off x="1905000" y="3484041"/>
            <a:ext cx="685800" cy="609601"/>
          </a:xfrm>
          <a:prstGeom prst="rect">
            <a:avLst/>
          </a:prstGeom>
        </p:spPr>
      </p:pic>
      <p:sp>
        <p:nvSpPr>
          <p:cNvPr id="7" name="Rectangle: Rounded Corners 6">
            <a:extLst>
              <a:ext uri="{FF2B5EF4-FFF2-40B4-BE49-F238E27FC236}">
                <a16:creationId xmlns:a16="http://schemas.microsoft.com/office/drawing/2014/main" id="{5EA8B433-C973-E6AB-FF9A-2864BEA7A302}"/>
              </a:ext>
            </a:extLst>
          </p:cNvPr>
          <p:cNvSpPr/>
          <p:nvPr/>
        </p:nvSpPr>
        <p:spPr>
          <a:xfrm>
            <a:off x="7872650" y="739140"/>
            <a:ext cx="1066800" cy="8944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Shared Resource Ra</a:t>
            </a:r>
          </a:p>
        </p:txBody>
      </p:sp>
      <p:pic>
        <p:nvPicPr>
          <p:cNvPr id="10" name="Picture 9">
            <a:extLst>
              <a:ext uri="{FF2B5EF4-FFF2-40B4-BE49-F238E27FC236}">
                <a16:creationId xmlns:a16="http://schemas.microsoft.com/office/drawing/2014/main" id="{82C17DA3-D097-1CC3-8DCC-FBD376F9075B}"/>
              </a:ext>
            </a:extLst>
          </p:cNvPr>
          <p:cNvPicPr>
            <a:picLocks noChangeAspect="1"/>
          </p:cNvPicPr>
          <p:nvPr/>
        </p:nvPicPr>
        <p:blipFill>
          <a:blip r:embed="rId4"/>
          <a:stretch>
            <a:fillRect/>
          </a:stretch>
        </p:blipFill>
        <p:spPr>
          <a:xfrm>
            <a:off x="4743854" y="609600"/>
            <a:ext cx="3087479" cy="6016286"/>
          </a:xfrm>
          <a:prstGeom prst="rect">
            <a:avLst/>
          </a:prstGeom>
        </p:spPr>
      </p:pic>
      <p:sp>
        <p:nvSpPr>
          <p:cNvPr id="12" name="Rectangle 11">
            <a:extLst>
              <a:ext uri="{FF2B5EF4-FFF2-40B4-BE49-F238E27FC236}">
                <a16:creationId xmlns:a16="http://schemas.microsoft.com/office/drawing/2014/main" id="{D50D9D8C-49FF-8F2B-9222-F822DFCBD5FB}"/>
              </a:ext>
            </a:extLst>
          </p:cNvPr>
          <p:cNvSpPr/>
          <p:nvPr/>
        </p:nvSpPr>
        <p:spPr>
          <a:xfrm>
            <a:off x="5943600" y="2863168"/>
            <a:ext cx="400454" cy="1327832"/>
          </a:xfrm>
          <a:prstGeom prst="rect">
            <a:avLst/>
          </a:prstGeom>
          <a:noFill/>
          <a:ln w="57150">
            <a:solidFill>
              <a:srgbClr val="FFC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B564E9-9154-5157-C08E-179C8417F3B5}"/>
              </a:ext>
            </a:extLst>
          </p:cNvPr>
          <p:cNvSpPr/>
          <p:nvPr/>
        </p:nvSpPr>
        <p:spPr>
          <a:xfrm>
            <a:off x="6808066" y="3514520"/>
            <a:ext cx="430934" cy="1819479"/>
          </a:xfrm>
          <a:prstGeom prst="rect">
            <a:avLst/>
          </a:prstGeom>
          <a:noFill/>
          <a:ln w="57150">
            <a:solidFill>
              <a:srgbClr val="FFC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A381C44-6739-A8E3-B7A2-7895F18C94CB}"/>
              </a:ext>
            </a:extLst>
          </p:cNvPr>
          <p:cNvSpPr/>
          <p:nvPr/>
        </p:nvSpPr>
        <p:spPr>
          <a:xfrm>
            <a:off x="4994317" y="762000"/>
            <a:ext cx="2743200" cy="525585"/>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p>
        </p:txBody>
      </p:sp>
      <p:sp>
        <p:nvSpPr>
          <p:cNvPr id="3" name="Content Placeholder 2"/>
          <p:cNvSpPr>
            <a:spLocks noGrp="1"/>
          </p:cNvSpPr>
          <p:nvPr>
            <p:ph sz="half" idx="1"/>
          </p:nvPr>
        </p:nvSpPr>
        <p:spPr>
          <a:xfrm>
            <a:off x="457200" y="2057400"/>
            <a:ext cx="8153400" cy="4419600"/>
          </a:xfrm>
        </p:spPr>
        <p:txBody>
          <a:bodyPr>
            <a:normAutofit fontScale="62500" lnSpcReduction="20000"/>
          </a:bodyPr>
          <a:lstStyle/>
          <a:p>
            <a:r>
              <a:rPr lang="en-US" sz="4000"/>
              <a:t>Must be enforced</a:t>
            </a:r>
          </a:p>
          <a:p>
            <a:r>
              <a:rPr lang="en-US" sz="4000"/>
              <a:t>A process that halts must do so without             interfering with other processes</a:t>
            </a:r>
          </a:p>
          <a:p>
            <a:r>
              <a:rPr lang="en-US" sz="4000"/>
              <a:t>No deadlock or starvation</a:t>
            </a:r>
          </a:p>
          <a:p>
            <a:r>
              <a:rPr lang="en-US" sz="4000"/>
              <a:t>A process must not be denied access to a critical section when there is no other process using it</a:t>
            </a:r>
          </a:p>
          <a:p>
            <a:r>
              <a:rPr lang="en-US" sz="4000"/>
              <a:t>No assumptions are made about relative process speeds or number of processes</a:t>
            </a:r>
          </a:p>
          <a:p>
            <a:r>
              <a:rPr lang="en-US" sz="4000"/>
              <a:t>A process remains inside its critical section for a finite time only</a:t>
            </a:r>
          </a:p>
          <a:p>
            <a:endParaRPr lang="en-US" sz="2400"/>
          </a:p>
        </p:txBody>
      </p:sp>
      <p:pic>
        <p:nvPicPr>
          <p:cNvPr id="4" name="Picture 3"/>
          <p:cNvPicPr>
            <a:picLocks noChangeAspect="1"/>
          </p:cNvPicPr>
          <p:nvPr/>
        </p:nvPicPr>
        <p:blipFill>
          <a:blip r:embed="rId3"/>
          <a:stretch>
            <a:fillRect/>
          </a:stretch>
        </p:blipFill>
        <p:spPr>
          <a:xfrm>
            <a:off x="6629400" y="2362200"/>
            <a:ext cx="1968500" cy="1532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p>
        </p:txBody>
      </p:sp>
      <p:sp>
        <p:nvSpPr>
          <p:cNvPr id="8" name="TextBox 7"/>
          <p:cNvSpPr txBox="1"/>
          <p:nvPr/>
        </p:nvSpPr>
        <p:spPr>
          <a:xfrm>
            <a:off x="304800" y="2209800"/>
            <a:ext cx="4191000" cy="2954655"/>
          </a:xfrm>
          <a:prstGeom prst="rect">
            <a:avLst/>
          </a:prstGeom>
          <a:noFill/>
        </p:spPr>
        <p:txBody>
          <a:bodyPr wrap="square" rtlCol="0">
            <a:spAutoFit/>
          </a:bodyPr>
          <a:lstStyle/>
          <a:p>
            <a:pPr marL="342900" lvl="1" indent="-342900">
              <a:buFont typeface="Wingdings" charset="2"/>
              <a:buChar char="§"/>
            </a:pPr>
            <a:r>
              <a:rPr lang="en-US" sz="3200" b="1">
                <a:ln w="1905"/>
                <a:solidFill>
                  <a:schemeClr val="accent3">
                    <a:lumMod val="50000"/>
                  </a:schemeClr>
                </a:solidFill>
                <a:effectLst>
                  <a:innerShdw blurRad="69850" dist="43180" dir="5400000">
                    <a:srgbClr val="000000">
                      <a:alpha val="65000"/>
                    </a:srgbClr>
                  </a:innerShdw>
                </a:effectLst>
                <a:latin typeface="+mn-lt"/>
              </a:rPr>
              <a:t>Interrupt Disabling</a:t>
            </a:r>
          </a:p>
          <a:p>
            <a:pPr marL="342900" lvl="1" indent="-342900"/>
            <a:endParaRPr lang="en-US" sz="1600" b="1">
              <a:solidFill>
                <a:schemeClr val="accent4">
                  <a:lumMod val="50000"/>
                </a:schemeClr>
              </a:solidFill>
            </a:endParaRPr>
          </a:p>
          <a:p>
            <a:pPr lvl="1">
              <a:buClr>
                <a:schemeClr val="accent3">
                  <a:lumMod val="50000"/>
                </a:schemeClr>
              </a:buClr>
              <a:buFont typeface="Wingdings" charset="2"/>
              <a:buChar char="§"/>
            </a:pPr>
            <a:r>
              <a:rPr lang="en-US" sz="2400">
                <a:latin typeface="+mn-lt"/>
              </a:rPr>
              <a:t> </a:t>
            </a:r>
            <a:r>
              <a:rPr lang="en-US" sz="2400" err="1">
                <a:latin typeface="+mn-lt"/>
              </a:rPr>
              <a:t>uniprocessor</a:t>
            </a:r>
            <a:r>
              <a:rPr lang="en-US" sz="2400">
                <a:latin typeface="+mn-lt"/>
              </a:rPr>
              <a:t> system</a:t>
            </a:r>
          </a:p>
          <a:p>
            <a:pPr lvl="1">
              <a:buClr>
                <a:schemeClr val="accent3">
                  <a:lumMod val="50000"/>
                </a:schemeClr>
              </a:buClr>
              <a:buFont typeface="Wingdings" charset="2"/>
              <a:buChar char="§"/>
            </a:pPr>
            <a:endParaRPr lang="en-US" sz="2400">
              <a:latin typeface="+mn-lt"/>
            </a:endParaRPr>
          </a:p>
          <a:p>
            <a:pPr lvl="1">
              <a:buClr>
                <a:schemeClr val="accent3">
                  <a:lumMod val="50000"/>
                </a:schemeClr>
              </a:buClr>
              <a:buFont typeface="Wingdings" charset="2"/>
              <a:buChar char="§"/>
            </a:pPr>
            <a:r>
              <a:rPr lang="en-US" sz="2400">
                <a:latin typeface="+mn-lt"/>
              </a:rPr>
              <a:t> disabling interrupts      </a:t>
            </a:r>
          </a:p>
          <a:p>
            <a:pPr lvl="1">
              <a:buClr>
                <a:schemeClr val="accent3">
                  <a:lumMod val="50000"/>
                </a:schemeClr>
              </a:buClr>
            </a:pPr>
            <a:r>
              <a:rPr lang="en-US" sz="2400">
                <a:latin typeface="+mn-lt"/>
              </a:rPr>
              <a:t>   guarantees mutual  </a:t>
            </a:r>
          </a:p>
          <a:p>
            <a:pPr lvl="1">
              <a:buClr>
                <a:schemeClr val="accent3">
                  <a:lumMod val="50000"/>
                </a:schemeClr>
              </a:buClr>
            </a:pPr>
            <a:r>
              <a:rPr lang="en-US" sz="2400">
                <a:latin typeface="+mn-lt"/>
              </a:rPr>
              <a:t>   exclusion</a:t>
            </a:r>
          </a:p>
          <a:p>
            <a:endParaRPr lang="en-US"/>
          </a:p>
        </p:txBody>
      </p:sp>
      <p:sp>
        <p:nvSpPr>
          <p:cNvPr id="9" name="TextBox 8"/>
          <p:cNvSpPr txBox="1"/>
          <p:nvPr/>
        </p:nvSpPr>
        <p:spPr>
          <a:xfrm>
            <a:off x="4800600" y="2209800"/>
            <a:ext cx="3962400" cy="4001096"/>
          </a:xfrm>
          <a:prstGeom prst="rect">
            <a:avLst/>
          </a:prstGeom>
          <a:noFill/>
        </p:spPr>
        <p:txBody>
          <a:bodyPr wrap="square" rtlCol="0">
            <a:spAutoFit/>
          </a:bodyPr>
          <a:lstStyle/>
          <a:p>
            <a:pPr marL="342900" lvl="1" indent="-342900">
              <a:buFont typeface="Wingdings" charset="2"/>
              <a:buChar char="§"/>
            </a:pPr>
            <a:r>
              <a:rPr lang="en-US" sz="3200" b="1">
                <a:ln w="1905"/>
                <a:solidFill>
                  <a:schemeClr val="accent3">
                    <a:lumMod val="50000"/>
                  </a:schemeClr>
                </a:solidFill>
                <a:effectLst>
                  <a:innerShdw blurRad="69850" dist="43180" dir="5400000">
                    <a:srgbClr val="000000">
                      <a:alpha val="65000"/>
                    </a:srgbClr>
                  </a:innerShdw>
                </a:effectLst>
                <a:latin typeface="+mn-lt"/>
              </a:rPr>
              <a:t>Disadvantages:</a:t>
            </a:r>
          </a:p>
          <a:p>
            <a:pPr marL="342900" lvl="1" indent="-342900"/>
            <a:endParaRPr lang="en-US" sz="1200"/>
          </a:p>
          <a:p>
            <a:pPr lvl="1">
              <a:buClr>
                <a:schemeClr val="accent3">
                  <a:lumMod val="50000"/>
                </a:schemeClr>
              </a:buClr>
              <a:buFont typeface="Wingdings" charset="2"/>
              <a:buChar char="§"/>
            </a:pPr>
            <a:r>
              <a:rPr lang="en-US" sz="2400"/>
              <a:t> </a:t>
            </a:r>
            <a:r>
              <a:rPr lang="en-US" sz="2400">
                <a:latin typeface="+mn-lt"/>
              </a:rPr>
              <a:t>the efficiency of  </a:t>
            </a:r>
          </a:p>
          <a:p>
            <a:pPr lvl="1">
              <a:buClr>
                <a:schemeClr val="accent3">
                  <a:lumMod val="50000"/>
                </a:schemeClr>
              </a:buClr>
            </a:pPr>
            <a:r>
              <a:rPr lang="en-US" sz="2400">
                <a:latin typeface="+mn-lt"/>
              </a:rPr>
              <a:t>   execution could be </a:t>
            </a:r>
          </a:p>
          <a:p>
            <a:pPr lvl="1">
              <a:buClr>
                <a:schemeClr val="accent3">
                  <a:lumMod val="50000"/>
                </a:schemeClr>
              </a:buClr>
            </a:pPr>
            <a:r>
              <a:rPr lang="en-US" sz="2400">
                <a:latin typeface="+mn-lt"/>
              </a:rPr>
              <a:t>   noticeably degraded</a:t>
            </a:r>
          </a:p>
          <a:p>
            <a:pPr lvl="1">
              <a:buClr>
                <a:schemeClr val="accent3">
                  <a:lumMod val="50000"/>
                </a:schemeClr>
              </a:buClr>
              <a:buFont typeface="Wingdings" charset="2"/>
              <a:buChar char="§"/>
            </a:pPr>
            <a:endParaRPr lang="en-US" sz="2400">
              <a:latin typeface="+mn-lt"/>
            </a:endParaRPr>
          </a:p>
          <a:p>
            <a:pPr lvl="1">
              <a:buClr>
                <a:schemeClr val="accent3">
                  <a:lumMod val="50000"/>
                </a:schemeClr>
              </a:buClr>
              <a:buFont typeface="Wingdings" charset="2"/>
              <a:buChar char="§"/>
            </a:pPr>
            <a:r>
              <a:rPr lang="en-US" sz="2400">
                <a:latin typeface="+mn-lt"/>
              </a:rPr>
              <a:t> this approach will not </a:t>
            </a:r>
          </a:p>
          <a:p>
            <a:pPr lvl="1">
              <a:buClr>
                <a:schemeClr val="accent3">
                  <a:lumMod val="50000"/>
                </a:schemeClr>
              </a:buClr>
            </a:pPr>
            <a:r>
              <a:rPr lang="en-US" sz="2400">
                <a:latin typeface="+mn-lt"/>
              </a:rPr>
              <a:t>   work in a  </a:t>
            </a:r>
          </a:p>
          <a:p>
            <a:pPr lvl="1">
              <a:buClr>
                <a:schemeClr val="accent3">
                  <a:lumMod val="50000"/>
                </a:schemeClr>
              </a:buClr>
            </a:pPr>
            <a:r>
              <a:rPr lang="en-US" sz="2400">
                <a:latin typeface="+mn-lt"/>
              </a:rPr>
              <a:t>   multiprocessor </a:t>
            </a:r>
          </a:p>
          <a:p>
            <a:pPr lvl="1">
              <a:buClr>
                <a:schemeClr val="accent3">
                  <a:lumMod val="50000"/>
                </a:schemeClr>
              </a:buClr>
            </a:pPr>
            <a:r>
              <a:rPr lang="en-US" sz="2400">
                <a:latin typeface="+mn-lt"/>
              </a:rPr>
              <a:t>   architecture</a:t>
            </a:r>
          </a:p>
          <a:p>
            <a:endParaRPr lang="en-US"/>
          </a:p>
        </p:txBody>
      </p:sp>
      <p:cxnSp>
        <p:nvCxnSpPr>
          <p:cNvPr id="11" name="Straight Connector 10"/>
          <p:cNvCxnSpPr/>
          <p:nvPr/>
        </p:nvCxnSpPr>
        <p:spPr>
          <a:xfrm rot="5400000">
            <a:off x="2858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NZ" sz="4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419600"/>
          </a:xfrm>
        </p:spPr>
        <p:txBody>
          <a:bodyPr>
            <a:noAutofit/>
          </a:bodyPr>
          <a:lstStyle/>
          <a:p>
            <a:pPr lvl="2"/>
            <a:r>
              <a:rPr lang="en-NZ" sz="3400"/>
              <a:t>Special machine instructions:</a:t>
            </a:r>
          </a:p>
          <a:p>
            <a:pPr lvl="3"/>
            <a:r>
              <a:rPr lang="en-NZ" sz="3400"/>
              <a:t>Compare &amp; Swap Instruction </a:t>
            </a:r>
          </a:p>
          <a:p>
            <a:pPr lvl="4"/>
            <a:r>
              <a:rPr lang="en-NZ" sz="2800"/>
              <a:t>also called a “compare and exchange instruction”</a:t>
            </a:r>
          </a:p>
          <a:p>
            <a:pPr lvl="4"/>
            <a:r>
              <a:rPr lang="en-NZ" sz="2800"/>
              <a:t>a </a:t>
            </a:r>
            <a:r>
              <a:rPr lang="en-NZ" sz="2800" b="1"/>
              <a:t>compare </a:t>
            </a:r>
            <a:r>
              <a:rPr lang="en-NZ" sz="2800"/>
              <a:t>is made between a memory value and a test value</a:t>
            </a:r>
          </a:p>
          <a:p>
            <a:pPr lvl="4"/>
            <a:r>
              <a:rPr lang="en-NZ" sz="2800"/>
              <a:t>if the values are the same a </a:t>
            </a:r>
            <a:r>
              <a:rPr lang="en-NZ" sz="2800" b="1"/>
              <a:t>swap </a:t>
            </a:r>
            <a:r>
              <a:rPr lang="en-NZ" sz="2800"/>
              <a:t>occurs</a:t>
            </a:r>
          </a:p>
          <a:p>
            <a:pPr lvl="4"/>
            <a:r>
              <a:rPr lang="en-NZ" sz="2800"/>
              <a:t>carried out atomically</a:t>
            </a:r>
          </a:p>
        </p:txBody>
      </p:sp>
      <p:pic>
        <p:nvPicPr>
          <p:cNvPr id="4" name="Picture 3"/>
          <p:cNvPicPr>
            <a:picLocks noChangeAspect="1"/>
          </p:cNvPicPr>
          <p:nvPr/>
        </p:nvPicPr>
        <p:blipFill>
          <a:blip r:embed="rId3"/>
          <a:stretch>
            <a:fillRect/>
          </a:stretch>
        </p:blipFill>
        <p:spPr>
          <a:xfrm rot="1357152">
            <a:off x="7741239" y="5378016"/>
            <a:ext cx="1240129" cy="1093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r="47590"/>
          <a:stretch/>
        </p:blipFill>
        <p:spPr>
          <a:xfrm>
            <a:off x="0" y="767834"/>
            <a:ext cx="6392864" cy="4953000"/>
          </a:xfrm>
          <a:prstGeom prst="rect">
            <a:avLst/>
          </a:prstGeom>
        </p:spPr>
      </p:pic>
      <p:sp>
        <p:nvSpPr>
          <p:cNvPr id="9" name="TextBox 8"/>
          <p:cNvSpPr txBox="1"/>
          <p:nvPr/>
        </p:nvSpPr>
        <p:spPr>
          <a:xfrm>
            <a:off x="-2438400" y="5572244"/>
            <a:ext cx="8534400" cy="369332"/>
          </a:xfrm>
          <a:prstGeom prst="rect">
            <a:avLst/>
          </a:prstGeom>
          <a:noFill/>
        </p:spPr>
        <p:txBody>
          <a:bodyPr wrap="square" rtlCol="0">
            <a:spAutoFit/>
          </a:bodyPr>
          <a:lstStyle/>
          <a:p>
            <a:pPr algn="ctr"/>
            <a:r>
              <a:rPr lang="en-US" b="1">
                <a:latin typeface="+mn-lt"/>
              </a:rPr>
              <a:t>(a) Compare and swap instruction          </a:t>
            </a:r>
          </a:p>
        </p:txBody>
      </p:sp>
      <p:sp>
        <p:nvSpPr>
          <p:cNvPr id="10" name="TextBox 9"/>
          <p:cNvSpPr txBox="1"/>
          <p:nvPr/>
        </p:nvSpPr>
        <p:spPr>
          <a:xfrm>
            <a:off x="342900" y="0"/>
            <a:ext cx="8458200" cy="523220"/>
          </a:xfrm>
          <a:prstGeom prst="rect">
            <a:avLst/>
          </a:prstGeom>
          <a:noFill/>
        </p:spPr>
        <p:txBody>
          <a:bodyPr wrap="square" rtlCol="0">
            <a:spAutoFit/>
          </a:bodyPr>
          <a:lstStyle/>
          <a:p>
            <a:pPr algn="ctr"/>
            <a:r>
              <a:rPr lang="en-US" sz="2800" b="1">
                <a:latin typeface="+mn-lt"/>
              </a:rPr>
              <a:t>Figure 5.2   Hardware Support for Mutual Exclusion </a:t>
            </a:r>
          </a:p>
        </p:txBody>
      </p:sp>
      <p:pic>
        <p:nvPicPr>
          <p:cNvPr id="3" name="Picture 2">
            <a:extLst>
              <a:ext uri="{FF2B5EF4-FFF2-40B4-BE49-F238E27FC236}">
                <a16:creationId xmlns:a16="http://schemas.microsoft.com/office/drawing/2014/main" id="{F2D468CE-89A5-CD47-39B9-E54D04816248}"/>
              </a:ext>
            </a:extLst>
          </p:cNvPr>
          <p:cNvPicPr>
            <a:picLocks noChangeAspect="1"/>
          </p:cNvPicPr>
          <p:nvPr/>
        </p:nvPicPr>
        <p:blipFill>
          <a:blip r:embed="rId4"/>
          <a:stretch>
            <a:fillRect/>
          </a:stretch>
        </p:blipFill>
        <p:spPr>
          <a:xfrm>
            <a:off x="6295823" y="615434"/>
            <a:ext cx="2848178" cy="5542720"/>
          </a:xfrm>
          <a:prstGeom prst="rect">
            <a:avLst/>
          </a:prstGeom>
        </p:spPr>
      </p:pic>
      <p:pic>
        <p:nvPicPr>
          <p:cNvPr id="5" name="Picture 4">
            <a:extLst>
              <a:ext uri="{FF2B5EF4-FFF2-40B4-BE49-F238E27FC236}">
                <a16:creationId xmlns:a16="http://schemas.microsoft.com/office/drawing/2014/main" id="{3732E709-71D8-CDF6-6490-E9A954DD037B}"/>
              </a:ext>
            </a:extLst>
          </p:cNvPr>
          <p:cNvPicPr>
            <a:picLocks noChangeAspect="1"/>
          </p:cNvPicPr>
          <p:nvPr/>
        </p:nvPicPr>
        <p:blipFill>
          <a:blip r:embed="rId5"/>
          <a:stretch>
            <a:fillRect/>
          </a:stretch>
        </p:blipFill>
        <p:spPr>
          <a:xfrm>
            <a:off x="6172200" y="6090166"/>
            <a:ext cx="2848179" cy="771644"/>
          </a:xfrm>
          <a:prstGeom prst="rect">
            <a:avLst/>
          </a:prstGeom>
        </p:spPr>
      </p:pic>
      <p:pic>
        <p:nvPicPr>
          <p:cNvPr id="7" name="Picture 6">
            <a:extLst>
              <a:ext uri="{FF2B5EF4-FFF2-40B4-BE49-F238E27FC236}">
                <a16:creationId xmlns:a16="http://schemas.microsoft.com/office/drawing/2014/main" id="{80B15B52-586B-6FAE-31F8-1CA39E21934B}"/>
              </a:ext>
            </a:extLst>
          </p:cNvPr>
          <p:cNvPicPr>
            <a:picLocks noChangeAspect="1"/>
          </p:cNvPicPr>
          <p:nvPr/>
        </p:nvPicPr>
        <p:blipFill>
          <a:blip r:embed="rId6"/>
          <a:stretch>
            <a:fillRect/>
          </a:stretch>
        </p:blipFill>
        <p:spPr>
          <a:xfrm>
            <a:off x="6516487" y="741894"/>
            <a:ext cx="2256529" cy="301316"/>
          </a:xfrm>
          <a:prstGeom prst="rect">
            <a:avLst/>
          </a:prstGeom>
        </p:spPr>
      </p:pic>
    </p:spTree>
    <p:extLst>
      <p:ext uri="{BB962C8B-B14F-4D97-AF65-F5344CB8AC3E}">
        <p14:creationId xmlns:p14="http://schemas.microsoft.com/office/powerpoint/2010/main" val="382564915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52135" t="-1896" r="-4545" b="1896"/>
          <a:stretch/>
        </p:blipFill>
        <p:spPr>
          <a:xfrm>
            <a:off x="11429" y="685800"/>
            <a:ext cx="6884623" cy="5334000"/>
          </a:xfrm>
          <a:prstGeom prst="rect">
            <a:avLst/>
          </a:prstGeom>
        </p:spPr>
      </p:pic>
      <p:sp>
        <p:nvSpPr>
          <p:cNvPr id="9" name="TextBox 8"/>
          <p:cNvSpPr txBox="1"/>
          <p:nvPr/>
        </p:nvSpPr>
        <p:spPr>
          <a:xfrm>
            <a:off x="-203860" y="6019800"/>
            <a:ext cx="3657600" cy="369332"/>
          </a:xfrm>
          <a:prstGeom prst="rect">
            <a:avLst/>
          </a:prstGeom>
          <a:noFill/>
        </p:spPr>
        <p:txBody>
          <a:bodyPr wrap="square" rtlCol="0">
            <a:spAutoFit/>
          </a:bodyPr>
          <a:lstStyle/>
          <a:p>
            <a:pPr algn="ctr"/>
            <a:r>
              <a:rPr lang="en-US" b="1">
                <a:latin typeface="+mn-lt"/>
              </a:rPr>
              <a:t>(b) Exchange instruction </a:t>
            </a:r>
          </a:p>
        </p:txBody>
      </p:sp>
      <p:sp>
        <p:nvSpPr>
          <p:cNvPr id="10" name="TextBox 9"/>
          <p:cNvSpPr txBox="1"/>
          <p:nvPr/>
        </p:nvSpPr>
        <p:spPr>
          <a:xfrm>
            <a:off x="342900" y="0"/>
            <a:ext cx="8458200" cy="523220"/>
          </a:xfrm>
          <a:prstGeom prst="rect">
            <a:avLst/>
          </a:prstGeom>
          <a:noFill/>
        </p:spPr>
        <p:txBody>
          <a:bodyPr wrap="square" rtlCol="0">
            <a:spAutoFit/>
          </a:bodyPr>
          <a:lstStyle/>
          <a:p>
            <a:pPr algn="ctr"/>
            <a:r>
              <a:rPr lang="en-US" sz="2800" b="1">
                <a:latin typeface="+mn-lt"/>
              </a:rPr>
              <a:t>Figure 5.2   Hardware Support for Mutual Exclusion </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Special Machine Instruction:</a:t>
            </a:r>
            <a:br>
              <a:rPr lang="en-US" sz="440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br>
            <a:r>
              <a:rPr lang="en-US" sz="440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Advantages</a:t>
            </a:r>
          </a:p>
        </p:txBody>
      </p:sp>
      <p:sp>
        <p:nvSpPr>
          <p:cNvPr id="3" name="Content Placeholder 2"/>
          <p:cNvSpPr>
            <a:spLocks noGrp="1"/>
          </p:cNvSpPr>
          <p:nvPr>
            <p:ph sz="half" idx="1"/>
          </p:nvPr>
        </p:nvSpPr>
        <p:spPr>
          <a:xfrm>
            <a:off x="658904" y="2286000"/>
            <a:ext cx="8180296" cy="3840163"/>
          </a:xfrm>
        </p:spPr>
        <p:txBody>
          <a:bodyPr>
            <a:normAutofit fontScale="40000" lnSpcReduction="20000"/>
          </a:bodyPr>
          <a:lstStyle/>
          <a:p>
            <a:r>
              <a:rPr lang="en-US" sz="8800"/>
              <a:t> </a:t>
            </a:r>
            <a:r>
              <a:rPr lang="en-US" sz="8000"/>
              <a:t>Applicable to any number of processes on     either a single processor or multiple   processors sharing main memory</a:t>
            </a:r>
          </a:p>
          <a:p>
            <a:r>
              <a:rPr lang="en-US" sz="8000"/>
              <a:t> Simple and easy to verify</a:t>
            </a:r>
          </a:p>
          <a:p>
            <a:r>
              <a:rPr lang="en-US" sz="8000"/>
              <a:t> It can be used to support multiple critical sections; each critical section can be defined by its own variable</a:t>
            </a:r>
          </a:p>
          <a:p>
            <a:endParaRPr lang="en-US"/>
          </a:p>
        </p:txBody>
      </p:sp>
      <p:sp>
        <p:nvSpPr>
          <p:cNvPr id="4" name="Up Arrow 3"/>
          <p:cNvSpPr/>
          <p:nvPr/>
        </p:nvSpPr>
        <p:spPr>
          <a:xfrm>
            <a:off x="685800" y="22860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685800" y="36576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685800" y="43434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rot="258191">
            <a:off x="6858000" y="5257800"/>
            <a:ext cx="1524000" cy="12895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a:ln w="1905"/>
                <a:solidFill>
                  <a:schemeClr val="accent1">
                    <a:lumMod val="75000"/>
                  </a:schemeClr>
                </a:solidFill>
                <a:effectLst>
                  <a:innerShdw blurRad="69850" dist="43180" dir="5400000">
                    <a:srgbClr val="000000">
                      <a:alpha val="65000"/>
                    </a:srgbClr>
                  </a:innerShdw>
                </a:effectLst>
              </a:rPr>
              <a:t>Special Machine Instruction:</a:t>
            </a:r>
            <a:br>
              <a:rPr lang="en-US" sz="4400" b="1">
                <a:ln w="1905"/>
                <a:solidFill>
                  <a:schemeClr val="accent1">
                    <a:lumMod val="75000"/>
                  </a:schemeClr>
                </a:solidFill>
                <a:effectLst>
                  <a:innerShdw blurRad="69850" dist="43180" dir="5400000">
                    <a:srgbClr val="000000">
                      <a:alpha val="65000"/>
                    </a:srgbClr>
                  </a:innerShdw>
                </a:effectLst>
              </a:rPr>
            </a:br>
            <a:r>
              <a:rPr lang="en-US" sz="4400" b="1">
                <a:ln w="1905"/>
                <a:solidFill>
                  <a:schemeClr val="accent1">
                    <a:lumMod val="75000"/>
                  </a:schemeClr>
                </a:solidFill>
                <a:effectLst>
                  <a:innerShdw blurRad="69850" dist="43180" dir="5400000">
                    <a:srgbClr val="000000">
                      <a:alpha val="65000"/>
                    </a:srgbClr>
                  </a:innerShdw>
                </a:effectLst>
              </a:rPr>
              <a:t>Disadvantages</a:t>
            </a:r>
          </a:p>
        </p:txBody>
      </p:sp>
      <p:sp>
        <p:nvSpPr>
          <p:cNvPr id="3" name="Content Placeholder 2"/>
          <p:cNvSpPr>
            <a:spLocks noGrp="1"/>
          </p:cNvSpPr>
          <p:nvPr>
            <p:ph sz="half" idx="1"/>
          </p:nvPr>
        </p:nvSpPr>
        <p:spPr>
          <a:xfrm>
            <a:off x="457199" y="2057400"/>
            <a:ext cx="8229601" cy="4495800"/>
          </a:xfrm>
        </p:spPr>
        <p:txBody>
          <a:bodyPr>
            <a:noAutofit/>
          </a:bodyPr>
          <a:lstStyle/>
          <a:p>
            <a:pPr marL="274320" indent="-457200">
              <a:spcBef>
                <a:spcPts val="600"/>
              </a:spcBef>
            </a:pPr>
            <a:r>
              <a:rPr lang="en-US" sz="3200"/>
              <a:t>  Busy-waiting is employed, thus while a process is waiting for access to a critical section it continues to consume processor time</a:t>
            </a:r>
          </a:p>
          <a:p>
            <a:pPr marL="274320" indent="-457200">
              <a:spcBef>
                <a:spcPts val="600"/>
              </a:spcBef>
            </a:pPr>
            <a:r>
              <a:rPr lang="en-US" sz="3200"/>
              <a:t>  Starvation is possible when a process   leaves a critical section and more than one process is waiting</a:t>
            </a:r>
            <a:endParaRPr lang="en-NZ" sz="3200"/>
          </a:p>
          <a:p>
            <a:pPr marL="274320" indent="-457200">
              <a:spcBef>
                <a:spcPts val="600"/>
              </a:spcBef>
            </a:pPr>
            <a:r>
              <a:rPr lang="en-US" sz="3200"/>
              <a:t> Deadlock is possible</a:t>
            </a:r>
          </a:p>
        </p:txBody>
      </p:sp>
      <p:sp>
        <p:nvSpPr>
          <p:cNvPr id="4" name="Down Arrow 3"/>
          <p:cNvSpPr/>
          <p:nvPr/>
        </p:nvSpPr>
        <p:spPr>
          <a:xfrm>
            <a:off x="356220" y="4114801"/>
            <a:ext cx="528186" cy="60666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430213" y="5791200"/>
            <a:ext cx="457200" cy="533401"/>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457200" y="22098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819F952-9B81-1143-98E1-45EF6B9B4A01}"/>
                  </a:ext>
                </a:extLst>
              </p14:cNvPr>
              <p14:cNvContentPartPr/>
              <p14:nvPr/>
            </p14:nvContentPartPr>
            <p14:xfrm>
              <a:off x="7100105" y="7378345"/>
              <a:ext cx="46440" cy="6120"/>
            </p14:xfrm>
          </p:contentPart>
        </mc:Choice>
        <mc:Fallback xmlns="">
          <p:pic>
            <p:nvPicPr>
              <p:cNvPr id="5" name="Ink 4">
                <a:extLst>
                  <a:ext uri="{FF2B5EF4-FFF2-40B4-BE49-F238E27FC236}">
                    <a16:creationId xmlns:a16="http://schemas.microsoft.com/office/drawing/2014/main" id="{B819F952-9B81-1143-98E1-45EF6B9B4A01}"/>
                  </a:ext>
                </a:extLst>
              </p:cNvPr>
              <p:cNvPicPr/>
              <p:nvPr/>
            </p:nvPicPr>
            <p:blipFill>
              <a:blip r:embed="rId4"/>
              <a:stretch>
                <a:fillRect/>
              </a:stretch>
            </p:blipFill>
            <p:spPr>
              <a:xfrm>
                <a:off x="7084625" y="7362865"/>
                <a:ext cx="77040" cy="367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2398" y="838200"/>
            <a:ext cx="8585200" cy="646331"/>
          </a:xfrm>
          <a:prstGeom prst="rect">
            <a:avLst/>
          </a:prstGeom>
        </p:spPr>
        <p:txBody>
          <a:bodyPr wrap="square">
            <a:spAutoFit/>
          </a:bodyPr>
          <a:lstStyle/>
          <a:p>
            <a:pPr algn="ctr"/>
            <a:r>
              <a:rPr lang="en-US" sz="3600" b="1">
                <a:latin typeface="+mj-lt"/>
              </a:rPr>
              <a:t>Table 5.3 </a:t>
            </a:r>
            <a:r>
              <a:rPr lang="en-US" sz="2800" b="1">
                <a:latin typeface="+mj-lt"/>
              </a:rPr>
              <a:t>Common Concurrency Mechanisms</a:t>
            </a:r>
            <a:r>
              <a:rPr lang="en-US" sz="2800">
                <a:latin typeface="+mj-lt"/>
              </a:rPr>
              <a:t> </a:t>
            </a:r>
            <a:endParaRPr lang="en-US" sz="4000">
              <a:latin typeface="+mj-lt"/>
            </a:endParaRPr>
          </a:p>
        </p:txBody>
      </p:sp>
      <p:pic>
        <p:nvPicPr>
          <p:cNvPr id="11" name="Picture 10"/>
          <p:cNvPicPr>
            <a:picLocks noChangeAspect="1"/>
          </p:cNvPicPr>
          <p:nvPr/>
        </p:nvPicPr>
        <p:blipFill rotWithShape="1">
          <a:blip r:embed="rId3"/>
          <a:srcRect r="658" b="59685"/>
          <a:stretch/>
        </p:blipFill>
        <p:spPr>
          <a:xfrm>
            <a:off x="232398" y="1609436"/>
            <a:ext cx="8911602" cy="3639127"/>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658904" y="2286000"/>
            <a:ext cx="8027896" cy="4267200"/>
          </a:xfrm>
        </p:spPr>
        <p:txBody>
          <a:bodyPr>
            <a:normAutofit/>
          </a:bodyPr>
          <a:lstStyle/>
          <a:p>
            <a:r>
              <a:rPr lang="en-US" sz="3600"/>
              <a:t>Operating System design is concerned with the management of processes and threads:</a:t>
            </a:r>
          </a:p>
          <a:p>
            <a:pPr lvl="2"/>
            <a:r>
              <a:rPr lang="en-US" sz="3400"/>
              <a:t>Multiprogramming</a:t>
            </a:r>
          </a:p>
          <a:p>
            <a:pPr lvl="2"/>
            <a:r>
              <a:rPr lang="en-US" sz="3400"/>
              <a:t>Multiprocessing</a:t>
            </a:r>
          </a:p>
          <a:p>
            <a:pPr lvl="2"/>
            <a:r>
              <a:rPr lang="en-US" sz="3400"/>
              <a:t>Distributed Processing</a:t>
            </a:r>
          </a:p>
        </p:txBody>
      </p:sp>
      <p:pic>
        <p:nvPicPr>
          <p:cNvPr id="5" name="Picture 4"/>
          <p:cNvPicPr>
            <a:picLocks noChangeAspect="1"/>
          </p:cNvPicPr>
          <p:nvPr/>
        </p:nvPicPr>
        <p:blipFill>
          <a:blip r:embed="rId3"/>
          <a:stretch>
            <a:fillRect/>
          </a:stretch>
        </p:blipFill>
        <p:spPr>
          <a:xfrm>
            <a:off x="6553200" y="4114800"/>
            <a:ext cx="1962379" cy="2279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2398" y="838200"/>
            <a:ext cx="8585200" cy="646331"/>
          </a:xfrm>
          <a:prstGeom prst="rect">
            <a:avLst/>
          </a:prstGeom>
        </p:spPr>
        <p:txBody>
          <a:bodyPr wrap="square">
            <a:spAutoFit/>
          </a:bodyPr>
          <a:lstStyle/>
          <a:p>
            <a:pPr algn="ctr"/>
            <a:r>
              <a:rPr lang="en-US" sz="3600" b="1">
                <a:latin typeface="+mj-lt"/>
              </a:rPr>
              <a:t>Table 5.3 </a:t>
            </a:r>
            <a:r>
              <a:rPr lang="en-US" sz="2800" b="1">
                <a:latin typeface="+mj-lt"/>
              </a:rPr>
              <a:t>Common Concurrency Mechanisms</a:t>
            </a:r>
            <a:r>
              <a:rPr lang="en-US" sz="2800">
                <a:latin typeface="+mj-lt"/>
              </a:rPr>
              <a:t> </a:t>
            </a:r>
            <a:endParaRPr lang="en-US" sz="4000">
              <a:latin typeface="+mj-lt"/>
            </a:endParaRPr>
          </a:p>
        </p:txBody>
      </p:sp>
      <p:pic>
        <p:nvPicPr>
          <p:cNvPr id="11" name="Picture 10"/>
          <p:cNvPicPr>
            <a:picLocks noChangeAspect="1"/>
          </p:cNvPicPr>
          <p:nvPr/>
        </p:nvPicPr>
        <p:blipFill rotWithShape="1">
          <a:blip r:embed="rId3"/>
          <a:srcRect l="-1048" t="40035" r="1706" b="542"/>
          <a:stretch/>
        </p:blipFill>
        <p:spPr>
          <a:xfrm>
            <a:off x="116199" y="1493981"/>
            <a:ext cx="8911602" cy="5364019"/>
          </a:xfrm>
          <a:prstGeom prst="rect">
            <a:avLst/>
          </a:prstGeom>
        </p:spPr>
      </p:pic>
    </p:spTree>
    <p:extLst>
      <p:ext uri="{BB962C8B-B14F-4D97-AF65-F5344CB8AC3E}">
        <p14:creationId xmlns:p14="http://schemas.microsoft.com/office/powerpoint/2010/main" val="131241940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a:ln w="1905"/>
                <a:solidFill>
                  <a:schemeClr val="bg2">
                    <a:lumMod val="10000"/>
                  </a:schemeClr>
                </a:solidFill>
                <a:effectLst>
                  <a:innerShdw blurRad="69850" dist="43180" dir="5400000">
                    <a:srgbClr val="000000">
                      <a:alpha val="65000"/>
                    </a:srgbClr>
                  </a:innerShdw>
                </a:effectLst>
              </a:rPr>
              <a:t>Semaphore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22668921"/>
              </p:ext>
            </p:extLst>
          </p:nvPr>
        </p:nvGraphicFramePr>
        <p:xfrm>
          <a:off x="203200" y="1976582"/>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200400" y="3733800"/>
            <a:ext cx="5165436" cy="2985433"/>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500">
                <a:solidFill>
                  <a:schemeClr val="bg2">
                    <a:lumMod val="25000"/>
                  </a:schemeClr>
                </a:solidFill>
                <a:latin typeface="+mn-lt"/>
              </a:rPr>
              <a:t>May be initialized to a nonnegative integer value</a:t>
            </a:r>
          </a:p>
          <a:p>
            <a:pPr marL="919163" lvl="0" indent="-457200">
              <a:spcBef>
                <a:spcPts val="1200"/>
              </a:spcBef>
              <a:buFont typeface="+mj-lt"/>
              <a:buAutoNum type="arabicParenR"/>
            </a:pPr>
            <a:r>
              <a:rPr lang="en-US" sz="2500">
                <a:solidFill>
                  <a:schemeClr val="bg2">
                    <a:lumMod val="25000"/>
                  </a:schemeClr>
                </a:solidFill>
                <a:latin typeface="+mn-lt"/>
              </a:rPr>
              <a:t>The </a:t>
            </a:r>
            <a:r>
              <a:rPr lang="en-US" sz="2500" err="1">
                <a:solidFill>
                  <a:schemeClr val="bg2">
                    <a:lumMod val="25000"/>
                  </a:schemeClr>
                </a:solidFill>
                <a:latin typeface="+mn-lt"/>
              </a:rPr>
              <a:t>semWait</a:t>
            </a:r>
            <a:r>
              <a:rPr lang="en-US" sz="2500">
                <a:solidFill>
                  <a:schemeClr val="bg2">
                    <a:lumMod val="25000"/>
                  </a:schemeClr>
                </a:solidFill>
                <a:latin typeface="+mn-lt"/>
              </a:rPr>
              <a:t> operation decrements the value</a:t>
            </a:r>
          </a:p>
          <a:p>
            <a:pPr marL="919163" lvl="0" indent="-457200">
              <a:spcBef>
                <a:spcPts val="1200"/>
              </a:spcBef>
              <a:buFont typeface="+mj-lt"/>
              <a:buAutoNum type="arabicParenR"/>
            </a:pPr>
            <a:r>
              <a:rPr lang="en-US" sz="2500">
                <a:solidFill>
                  <a:schemeClr val="bg2">
                    <a:lumMod val="25000"/>
                  </a:schemeClr>
                </a:solidFill>
                <a:latin typeface="+mn-lt"/>
              </a:rPr>
              <a:t>The </a:t>
            </a:r>
            <a:r>
              <a:rPr lang="en-US" sz="2500" err="1">
                <a:solidFill>
                  <a:schemeClr val="bg2">
                    <a:lumMod val="25000"/>
                  </a:schemeClr>
                </a:solidFill>
                <a:latin typeface="+mn-lt"/>
              </a:rPr>
              <a:t>semSignal</a:t>
            </a:r>
            <a:r>
              <a:rPr lang="en-US" sz="2500">
                <a:solidFill>
                  <a:schemeClr val="bg2">
                    <a:lumMod val="25000"/>
                  </a:schemeClr>
                </a:solidFill>
                <a:latin typeface="+mn-lt"/>
              </a:rPr>
              <a:t> operation increments the value</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extLst>
              <p:ext uri="{D42A27DB-BD31-4B8C-83A1-F6EECF244321}">
                <p14:modId xmlns:p14="http://schemas.microsoft.com/office/powerpoint/2010/main" val="327378434"/>
              </p:ext>
            </p:extLst>
          </p:nvPr>
        </p:nvGraphicFramePr>
        <p:xfrm>
          <a:off x="-990600" y="870466"/>
          <a:ext cx="7791985" cy="4419600"/>
        </p:xfrm>
        <a:graphic>
          <a:graphicData uri="http://schemas.openxmlformats.org/presentationml/2006/ole">
            <mc:AlternateContent xmlns:mc="http://schemas.openxmlformats.org/markup-compatibility/2006">
              <mc:Choice xmlns:v="urn:schemas-microsoft-com:vml" Requires="v">
                <p:oleObj name="Document" r:id="rId3" imgW="5575300" imgH="3162300" progId="Word.Document.12">
                  <p:link updateAutomatic="1"/>
                </p:oleObj>
              </mc:Choice>
              <mc:Fallback>
                <p:oleObj name="Document" r:id="rId3" imgW="5575300" imgH="3162300" progId="Word.Document.12">
                  <p:link updateAutomatic="1"/>
                  <p:pic>
                    <p:nvPicPr>
                      <p:cNvPr id="3266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70466"/>
                        <a:ext cx="7791985" cy="441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1" name="TextBox 10"/>
          <p:cNvSpPr txBox="1"/>
          <p:nvPr/>
        </p:nvSpPr>
        <p:spPr>
          <a:xfrm>
            <a:off x="76200" y="5341203"/>
            <a:ext cx="6629400" cy="830997"/>
          </a:xfrm>
          <a:prstGeom prst="rect">
            <a:avLst/>
          </a:prstGeom>
          <a:noFill/>
        </p:spPr>
        <p:txBody>
          <a:bodyPr wrap="square" rtlCol="0">
            <a:spAutoFit/>
          </a:bodyPr>
          <a:lstStyle/>
          <a:p>
            <a:pPr algn="ctr"/>
            <a:r>
              <a:rPr lang="en-US" sz="2400" b="1">
                <a:latin typeface="+mn-lt"/>
              </a:rPr>
              <a:t>Figure 5.6  </a:t>
            </a:r>
          </a:p>
          <a:p>
            <a:pPr algn="ctr"/>
            <a:r>
              <a:rPr lang="en-US" sz="2400" b="1">
                <a:latin typeface="+mn-lt"/>
              </a:rPr>
              <a:t>Mutual Exclusion Using Semaphores </a:t>
            </a:r>
          </a:p>
        </p:txBody>
      </p:sp>
      <p:pic>
        <p:nvPicPr>
          <p:cNvPr id="3" name="Picture 2">
            <a:extLst>
              <a:ext uri="{FF2B5EF4-FFF2-40B4-BE49-F238E27FC236}">
                <a16:creationId xmlns:a16="http://schemas.microsoft.com/office/drawing/2014/main" id="{993C552E-69FC-DCBD-72BB-67BC7E1F8A0A}"/>
              </a:ext>
            </a:extLst>
          </p:cNvPr>
          <p:cNvPicPr>
            <a:picLocks noChangeAspect="1"/>
          </p:cNvPicPr>
          <p:nvPr/>
        </p:nvPicPr>
        <p:blipFill>
          <a:blip r:embed="rId5"/>
          <a:stretch>
            <a:fillRect/>
          </a:stretch>
        </p:blipFill>
        <p:spPr>
          <a:xfrm>
            <a:off x="5562600" y="1066799"/>
            <a:ext cx="3561226" cy="4495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71" name="Object 7"/>
          <p:cNvGraphicFramePr>
            <a:graphicFrameLocks noChangeAspect="1"/>
          </p:cNvGraphicFramePr>
          <p:nvPr>
            <p:extLst>
              <p:ext uri="{D42A27DB-BD31-4B8C-83A1-F6EECF244321}">
                <p14:modId xmlns:p14="http://schemas.microsoft.com/office/powerpoint/2010/main" val="3052405556"/>
              </p:ext>
            </p:extLst>
          </p:nvPr>
        </p:nvGraphicFramePr>
        <p:xfrm>
          <a:off x="533400" y="762000"/>
          <a:ext cx="8167320" cy="5618521"/>
        </p:xfrm>
        <a:graphic>
          <a:graphicData uri="http://schemas.openxmlformats.org/presentationml/2006/ole">
            <mc:AlternateContent xmlns:mc="http://schemas.openxmlformats.org/markup-compatibility/2006">
              <mc:Choice xmlns:v="urn:schemas-microsoft-com:vml" Requires="v">
                <p:oleObj name="Document" r:id="rId3" imgW="5575300" imgH="3835400" progId="Word.Document.12">
                  <p:link updateAutomatic="1"/>
                </p:oleObj>
              </mc:Choice>
              <mc:Fallback>
                <p:oleObj name="Document" r:id="rId3" imgW="5575300" imgH="3835400" progId="Word.Document.12">
                  <p:link updateAutomatic="1"/>
                  <p:pic>
                    <p:nvPicPr>
                      <p:cNvPr id="31847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8167320" cy="56185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393350" y="696756"/>
            <a:ext cx="1359249" cy="5704043"/>
          </a:xfrm>
          <a:prstGeom prst="rect">
            <a:avLst/>
          </a:prstGeom>
        </p:spPr>
        <p:txBody>
          <a:bodyPr wrap="square" rtlCol="0">
            <a:spAutoFit/>
          </a:bodyPr>
          <a:lstStyle/>
          <a:p>
            <a:endParaRPr lang="en-US"/>
          </a:p>
        </p:txBody>
      </p:sp>
      <p:sp useBgFill="1">
        <p:nvSpPr>
          <p:cNvPr id="16" name="TextBox 15"/>
          <p:cNvSpPr txBox="1"/>
          <p:nvPr/>
        </p:nvSpPr>
        <p:spPr>
          <a:xfrm>
            <a:off x="1371600" y="5943600"/>
            <a:ext cx="7391400" cy="457200"/>
          </a:xfrm>
          <a:prstGeom prst="rect">
            <a:avLst/>
          </a:prstGeom>
        </p:spPr>
        <p:txBody>
          <a:bodyPr wrap="square" rtlCol="0">
            <a:spAutoFit/>
          </a:bodyPr>
          <a:lstStyle/>
          <a:p>
            <a:endParaRPr lang="en-US"/>
          </a:p>
        </p:txBody>
      </p:sp>
      <p:sp>
        <p:nvSpPr>
          <p:cNvPr id="17" name="Rectangle 16"/>
          <p:cNvSpPr/>
          <p:nvPr/>
        </p:nvSpPr>
        <p:spPr>
          <a:xfrm>
            <a:off x="304800" y="2133600"/>
            <a:ext cx="1447800" cy="2092881"/>
          </a:xfrm>
          <a:prstGeom prst="rect">
            <a:avLst/>
          </a:prstGeom>
        </p:spPr>
        <p:txBody>
          <a:bodyPr wrap="square">
            <a:spAutoFit/>
          </a:bodyPr>
          <a:lstStyle/>
          <a:p>
            <a:pPr algn="ctr"/>
            <a:r>
              <a:rPr lang="en-US" sz="2200" b="1">
                <a:latin typeface="+mn-lt"/>
              </a:rPr>
              <a:t>Figure 5.3 </a:t>
            </a:r>
          </a:p>
          <a:p>
            <a:pPr algn="ctr"/>
            <a:endParaRPr lang="en-US" b="1">
              <a:latin typeface="+mn-lt"/>
            </a:endParaRPr>
          </a:p>
          <a:p>
            <a:pPr algn="ctr"/>
            <a:r>
              <a:rPr lang="en-US" b="1">
                <a:latin typeface="+mn-lt"/>
              </a:rPr>
              <a:t> A </a:t>
            </a:r>
          </a:p>
          <a:p>
            <a:pPr algn="ctr"/>
            <a:r>
              <a:rPr lang="en-US" b="1">
                <a:latin typeface="+mn-lt"/>
              </a:rPr>
              <a:t>Definition </a:t>
            </a:r>
          </a:p>
          <a:p>
            <a:pPr algn="ctr"/>
            <a:r>
              <a:rPr lang="en-US" b="1">
                <a:latin typeface="+mn-lt"/>
              </a:rPr>
              <a:t>of Semaphore Primitives </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t="11818" b="20909"/>
          <a:stretch>
            <a:fillRect/>
          </a:stretch>
        </p:blipFill>
        <p:spPr>
          <a:xfrm>
            <a:off x="685800" y="381000"/>
            <a:ext cx="7391400" cy="64348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2727" b="12727"/>
          <a:stretch>
            <a:fillRect/>
          </a:stretch>
        </p:blipFill>
        <p:spPr>
          <a:xfrm>
            <a:off x="1485000" y="510000"/>
            <a:ext cx="5882667" cy="6436305"/>
          </a:xfrm>
          <a:prstGeom prst="rect">
            <a:avLst/>
          </a:prstGeom>
        </p:spPr>
      </p:pic>
    </p:spTree>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1143000" y="533400"/>
            <a:ext cx="6777271" cy="5130800"/>
          </a:xfrm>
          <a:prstGeom prst="rect">
            <a:avLst/>
          </a:prstGeom>
        </p:spPr>
      </p:pic>
      <p:sp>
        <p:nvSpPr>
          <p:cNvPr id="8" name="TextBox 7"/>
          <p:cNvSpPr txBox="1"/>
          <p:nvPr/>
        </p:nvSpPr>
        <p:spPr>
          <a:xfrm>
            <a:off x="1295400" y="5867400"/>
            <a:ext cx="6629400" cy="646331"/>
          </a:xfrm>
          <a:prstGeom prst="rect">
            <a:avLst/>
          </a:prstGeom>
          <a:noFill/>
        </p:spPr>
        <p:txBody>
          <a:bodyPr wrap="square" rtlCol="0">
            <a:spAutoFit/>
          </a:bodyPr>
          <a:lstStyle/>
          <a:p>
            <a:pPr algn="ctr"/>
            <a:r>
              <a:rPr lang="en-US" b="1">
                <a:latin typeface="+mn-lt"/>
              </a:rPr>
              <a:t>Figure 5.4  </a:t>
            </a:r>
          </a:p>
          <a:p>
            <a:pPr algn="ctr"/>
            <a:r>
              <a:rPr lang="en-US" b="1">
                <a:latin typeface="+mn-lt"/>
              </a:rPr>
              <a:t>A Definition of Binary Semaphore Primitives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5400" b="1" spc="200">
                <a:ln w="1905"/>
                <a:solidFill>
                  <a:schemeClr val="bg2">
                    <a:lumMod val="10000"/>
                  </a:schemeClr>
                </a:solidFill>
                <a:effectLst>
                  <a:innerShdw blurRad="69850" dist="43180" dir="5400000">
                    <a:srgbClr val="000000">
                      <a:alpha val="65000"/>
                    </a:srgbClr>
                  </a:innerShdw>
                </a:effectLst>
              </a:rPr>
              <a:t>Consequences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4056035490"/>
              </p:ext>
            </p:extLst>
          </p:nvPr>
        </p:nvGraphicFramePr>
        <p:xfrm>
          <a:off x="498391" y="2286000"/>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a:ln w="10541" cmpd="sng">
                  <a:solidFill>
                    <a:schemeClr val="accent1">
                      <a:shade val="88000"/>
                      <a:satMod val="110000"/>
                    </a:schemeClr>
                  </a:solidFill>
                  <a:prstDash val="solid"/>
                </a:ln>
                <a:solidFill>
                  <a:schemeClr val="accent6">
                    <a:lumMod val="50000"/>
                  </a:schemeClr>
                </a:solidFill>
                <a:effectLst/>
              </a:rPr>
              <a:t>Strong/Weak Semaphores</a:t>
            </a: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a:t>A queue is used to hold processes waiting on the semaphore</a:t>
            </a:r>
          </a:p>
          <a:p>
            <a:endParaRPr lang="en-NZ" sz="280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24788" cy="685801"/>
          </a:xfrm>
        </p:spPr>
        <p:txBody>
          <a:bodyPr/>
          <a:lstStyle/>
          <a:p>
            <a:pPr algn="ctr"/>
            <a:r>
              <a:rPr lang="en-US" sz="4400" b="1">
                <a:solidFill>
                  <a:schemeClr val="accent6">
                    <a:lumMod val="50000"/>
                  </a:schemeClr>
                </a:solidFill>
              </a:rPr>
              <a:t>Producer/Consumer Problem</a:t>
            </a:r>
          </a:p>
        </p:txBody>
      </p:sp>
      <p:graphicFrame>
        <p:nvGraphicFramePr>
          <p:cNvPr id="5" name="Diagram 4"/>
          <p:cNvGraphicFramePr/>
          <p:nvPr>
            <p:extLst>
              <p:ext uri="{D42A27DB-BD31-4B8C-83A1-F6EECF244321}">
                <p14:modId xmlns:p14="http://schemas.microsoft.com/office/powerpoint/2010/main" val="2574665247"/>
              </p:ext>
            </p:extLst>
          </p:nvPr>
        </p:nvGraphicFramePr>
        <p:xfrm>
          <a:off x="5334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sz="3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1524000" y="1447800"/>
            <a:ext cx="7620000" cy="4953000"/>
          </a:xfrm>
        </p:spPr>
        <p:txBody>
          <a:bodyPr/>
          <a:lstStyle/>
          <a:p>
            <a:pPr>
              <a:buNone/>
            </a:pPr>
            <a:r>
              <a:rPr lang="en-NZ"/>
              <a:t>             </a:t>
            </a:r>
          </a:p>
          <a:p>
            <a:endParaRPr lang="en-US"/>
          </a:p>
        </p:txBody>
      </p:sp>
      <p:graphicFrame>
        <p:nvGraphicFramePr>
          <p:cNvPr id="5" name="Diagram 4"/>
          <p:cNvGraphicFramePr/>
          <p:nvPr>
            <p:extLst>
              <p:ext uri="{D42A27DB-BD31-4B8C-83A1-F6EECF244321}">
                <p14:modId xmlns:p14="http://schemas.microsoft.com/office/powerpoint/2010/main" val="3611635188"/>
              </p:ext>
            </p:extLst>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11818" t="18824" r="21818" b="22353"/>
          <a:stretch>
            <a:fillRect/>
          </a:stretch>
        </p:blipFill>
        <p:spPr>
          <a:xfrm>
            <a:off x="0" y="685800"/>
            <a:ext cx="8455115" cy="5791200"/>
          </a:xfrm>
          <a:prstGeom prst="rect">
            <a:avLst/>
          </a:prstGeom>
        </p:spPr>
      </p:pic>
      <p:pic>
        <p:nvPicPr>
          <p:cNvPr id="1026" name="Picture 2" descr="Warehouse 13 | The Mystery Kids Wiki | Fandom">
            <a:extLst>
              <a:ext uri="{FF2B5EF4-FFF2-40B4-BE49-F238E27FC236}">
                <a16:creationId xmlns:a16="http://schemas.microsoft.com/office/drawing/2014/main" id="{3DD8C60E-07C4-CFBB-762A-F3810901D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590800"/>
            <a:ext cx="3908092" cy="221051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unning Out Of Inventory On Amazon FBA? Here's What To Do - Brand Builder  University">
            <a:extLst>
              <a:ext uri="{FF2B5EF4-FFF2-40B4-BE49-F238E27FC236}">
                <a16:creationId xmlns:a16="http://schemas.microsoft.com/office/drawing/2014/main" id="{D0BF73A0-F0FD-65A3-0026-230CA85544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8006" y="577796"/>
            <a:ext cx="3517392" cy="1978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steps and best practices to win with Amazon | Part 1. Ecommerce">
            <a:extLst>
              <a:ext uri="{FF2B5EF4-FFF2-40B4-BE49-F238E27FC236}">
                <a16:creationId xmlns:a16="http://schemas.microsoft.com/office/drawing/2014/main" id="{EA7804B8-33B8-A2E4-1DE4-F3D991720A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659741"/>
            <a:ext cx="2968715" cy="3512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1143000" y="685800"/>
            <a:ext cx="6248400" cy="5314230"/>
          </a:xfrm>
          <a:prstGeom prst="rect">
            <a:avLst/>
          </a:prstGeom>
        </p:spPr>
      </p:pic>
      <p:sp>
        <p:nvSpPr>
          <p:cNvPr id="8" name="TextBox 7"/>
          <p:cNvSpPr txBox="1"/>
          <p:nvPr/>
        </p:nvSpPr>
        <p:spPr>
          <a:xfrm>
            <a:off x="-2514600" y="6273225"/>
            <a:ext cx="14478000" cy="523220"/>
          </a:xfrm>
          <a:prstGeom prst="rect">
            <a:avLst/>
          </a:prstGeom>
          <a:noFill/>
        </p:spPr>
        <p:txBody>
          <a:bodyPr wrap="square" rtlCol="0">
            <a:spAutoFit/>
          </a:bodyPr>
          <a:lstStyle/>
          <a:p>
            <a:pPr algn="ctr"/>
            <a:r>
              <a:rPr lang="en-US" sz="1600" b="1">
                <a:latin typeface="+mn-lt"/>
              </a:rPr>
              <a:t>Figure 5.11   </a:t>
            </a:r>
            <a:r>
              <a:rPr lang="en-US" sz="1400" b="1">
                <a:latin typeface="+mn-lt"/>
              </a:rPr>
              <a:t>A Solution  to the Infinite-Buffer Producer/Consumer Problem Using Semaphores</a:t>
            </a:r>
          </a:p>
          <a:p>
            <a:endParaRPr lang="en-US" sz="12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8235" t="9091" r="5882" b="20000"/>
          <a:stretch>
            <a:fillRect/>
          </a:stretch>
        </p:blipFill>
        <p:spPr>
          <a:xfrm>
            <a:off x="1828800" y="609600"/>
            <a:ext cx="5620844" cy="60059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5090" name="Object 2"/>
          <p:cNvGraphicFramePr>
            <a:graphicFrameLocks noChangeAspect="1"/>
          </p:cNvGraphicFramePr>
          <p:nvPr>
            <p:extLst>
              <p:ext uri="{D42A27DB-BD31-4B8C-83A1-F6EECF244321}">
                <p14:modId xmlns:p14="http://schemas.microsoft.com/office/powerpoint/2010/main" val="634172764"/>
              </p:ext>
            </p:extLst>
          </p:nvPr>
        </p:nvGraphicFramePr>
        <p:xfrm>
          <a:off x="-838200" y="-82012"/>
          <a:ext cx="6690360" cy="6477000"/>
        </p:xfrm>
        <a:graphic>
          <a:graphicData uri="http://schemas.openxmlformats.org/presentationml/2006/ole">
            <mc:AlternateContent xmlns:mc="http://schemas.openxmlformats.org/markup-compatibility/2006">
              <mc:Choice xmlns:v="urn:schemas-microsoft-com:vml" Requires="v">
                <p:oleObj name="Document" r:id="rId3" imgW="5575300" imgH="5397500" progId="Word.Document.12">
                  <p:link updateAutomatic="1"/>
                </p:oleObj>
              </mc:Choice>
              <mc:Fallback>
                <p:oleObj name="Document" r:id="rId3" imgW="5575300" imgH="5397500" progId="Word.Document.12">
                  <p:link updateAutomatic="1"/>
                  <p:pic>
                    <p:nvPicPr>
                      <p:cNvPr id="3450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2012"/>
                        <a:ext cx="6690360" cy="647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useBgFill="1">
        <p:nvSpPr>
          <p:cNvPr id="12" name="TextBox 11"/>
          <p:cNvSpPr txBox="1"/>
          <p:nvPr/>
        </p:nvSpPr>
        <p:spPr>
          <a:xfrm>
            <a:off x="2895600" y="6248400"/>
            <a:ext cx="5715000" cy="228600"/>
          </a:xfrm>
          <a:prstGeom prst="rect">
            <a:avLst/>
          </a:prstGeom>
        </p:spPr>
        <p:txBody>
          <a:bodyPr wrap="square" rtlCol="0">
            <a:spAutoFit/>
          </a:bodyPr>
          <a:lstStyle/>
          <a:p>
            <a:endParaRPr lang="en-US"/>
          </a:p>
        </p:txBody>
      </p:sp>
      <p:sp>
        <p:nvSpPr>
          <p:cNvPr id="14" name="TextBox 13"/>
          <p:cNvSpPr txBox="1"/>
          <p:nvPr/>
        </p:nvSpPr>
        <p:spPr>
          <a:xfrm>
            <a:off x="228600" y="6429781"/>
            <a:ext cx="8915400" cy="338554"/>
          </a:xfrm>
          <a:prstGeom prst="rect">
            <a:avLst/>
          </a:prstGeom>
          <a:noFill/>
        </p:spPr>
        <p:txBody>
          <a:bodyPr wrap="square" rtlCol="0">
            <a:spAutoFit/>
          </a:bodyPr>
          <a:lstStyle/>
          <a:p>
            <a:pPr algn="ctr"/>
            <a:r>
              <a:rPr lang="en-US" sz="1600" b="1">
                <a:latin typeface="+mn-lt"/>
              </a:rPr>
              <a:t>Figure 5.13 A Solution to the Bounded-Buffer Producer/Consumer Problem Using Semaphores </a:t>
            </a:r>
          </a:p>
        </p:txBody>
      </p:sp>
      <p:pic>
        <p:nvPicPr>
          <p:cNvPr id="7" name="Picture 6">
            <a:extLst>
              <a:ext uri="{FF2B5EF4-FFF2-40B4-BE49-F238E27FC236}">
                <a16:creationId xmlns:a16="http://schemas.microsoft.com/office/drawing/2014/main" id="{41F9122B-2462-4638-A79E-861A6BBCFC6E}"/>
              </a:ext>
            </a:extLst>
          </p:cNvPr>
          <p:cNvPicPr>
            <a:picLocks noChangeAspect="1"/>
          </p:cNvPicPr>
          <p:nvPr/>
        </p:nvPicPr>
        <p:blipFill rotWithShape="1">
          <a:blip r:embed="rId5"/>
          <a:srcRect l="20721" t="905" r="21969"/>
          <a:stretch/>
        </p:blipFill>
        <p:spPr>
          <a:xfrm>
            <a:off x="5410200" y="1154994"/>
            <a:ext cx="3519348" cy="4548011"/>
          </a:xfrm>
          <a:prstGeom prst="rect">
            <a:avLst/>
          </a:prstGeom>
          <a:ln>
            <a:solidFill>
              <a:schemeClr val="accent1">
                <a:lumMod val="60000"/>
                <a:lumOff val="40000"/>
              </a:schemeClr>
            </a:solidFill>
          </a:ln>
        </p:spPr>
      </p:pic>
      <p:sp>
        <p:nvSpPr>
          <p:cNvPr id="2" name="TextBox 1">
            <a:extLst>
              <a:ext uri="{FF2B5EF4-FFF2-40B4-BE49-F238E27FC236}">
                <a16:creationId xmlns:a16="http://schemas.microsoft.com/office/drawing/2014/main" id="{287523F6-C706-4524-81ED-F4956E72E24A}"/>
              </a:ext>
            </a:extLst>
          </p:cNvPr>
          <p:cNvSpPr txBox="1"/>
          <p:nvPr/>
        </p:nvSpPr>
        <p:spPr>
          <a:xfrm>
            <a:off x="6553200" y="4572000"/>
            <a:ext cx="2286000" cy="584775"/>
          </a:xfrm>
          <a:prstGeom prst="rect">
            <a:avLst/>
          </a:prstGeom>
          <a:noFill/>
        </p:spPr>
        <p:txBody>
          <a:bodyPr wrap="square" rtlCol="0">
            <a:spAutoFit/>
          </a:bodyPr>
          <a:lstStyle/>
          <a:p>
            <a:pPr algn="ctr"/>
            <a:r>
              <a:rPr lang="en-US" sz="1600">
                <a:solidFill>
                  <a:srgbClr val="FF0000"/>
                </a:solidFill>
              </a:rPr>
              <a:t>Previous solution using infinite-buffer</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a:ln w="1905"/>
                <a:solidFill>
                  <a:schemeClr val="accent6">
                    <a:lumMod val="75000"/>
                  </a:schemeClr>
                </a:solidFill>
                <a:effectLst>
                  <a:innerShdw blurRad="69850" dist="43180" dir="5400000">
                    <a:srgbClr val="000000">
                      <a:alpha val="65000"/>
                    </a:srgbClr>
                  </a:innerShdw>
                </a:effectLst>
              </a:rPr>
              <a:t>Implementation of Semaphores</a:t>
            </a:r>
          </a:p>
        </p:txBody>
      </p:sp>
      <p:sp>
        <p:nvSpPr>
          <p:cNvPr id="3" name="Content Placeholder 2"/>
          <p:cNvSpPr>
            <a:spLocks noGrp="1"/>
          </p:cNvSpPr>
          <p:nvPr>
            <p:ph sz="half" idx="1"/>
          </p:nvPr>
        </p:nvSpPr>
        <p:spPr>
          <a:xfrm>
            <a:off x="457200" y="2133600"/>
            <a:ext cx="8153400" cy="4267200"/>
          </a:xfrm>
        </p:spPr>
        <p:txBody>
          <a:bodyPr>
            <a:normAutofit/>
          </a:bodyPr>
          <a:lstStyle/>
          <a:p>
            <a:r>
              <a:rPr lang="en-US" sz="3100"/>
              <a:t>Imperative that the </a:t>
            </a:r>
            <a:r>
              <a:rPr lang="en-US" sz="3100" err="1">
                <a:latin typeface="Courier New"/>
              </a:rPr>
              <a:t>semWait</a:t>
            </a:r>
            <a:r>
              <a:rPr lang="en-US" sz="3100"/>
              <a:t> and </a:t>
            </a:r>
            <a:r>
              <a:rPr lang="en-US" sz="3100" err="1">
                <a:latin typeface="Courier New"/>
              </a:rPr>
              <a:t>semSignal</a:t>
            </a:r>
            <a:r>
              <a:rPr lang="en-US" sz="3100"/>
              <a:t> operations be implemented as atomic primitives</a:t>
            </a:r>
          </a:p>
          <a:p>
            <a:r>
              <a:rPr lang="en-US" sz="3100"/>
              <a:t>Can be implemented in hardware or firmware</a:t>
            </a:r>
          </a:p>
          <a:p>
            <a:r>
              <a:rPr lang="en-US" sz="3100"/>
              <a:t>Use one of the hardware-supported     schemes for mutual exclusion</a:t>
            </a:r>
          </a:p>
        </p:txBody>
      </p:sp>
      <p:pic>
        <p:nvPicPr>
          <p:cNvPr id="10" name="Picture 9"/>
          <p:cNvPicPr>
            <a:picLocks noChangeAspect="1"/>
          </p:cNvPicPr>
          <p:nvPr/>
        </p:nvPicPr>
        <p:blipFill>
          <a:blip r:embed="rId3"/>
          <a:stretch>
            <a:fillRect/>
          </a:stretch>
        </p:blipFill>
        <p:spPr>
          <a:xfrm>
            <a:off x="7221713" y="5029200"/>
            <a:ext cx="1465087" cy="150635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619" y="1600200"/>
            <a:ext cx="9761220" cy="3771380"/>
          </a:xfrm>
          <a:prstGeom prst="rect">
            <a:avLst/>
          </a:prstGeom>
        </p:spPr>
      </p:pic>
      <p:sp>
        <p:nvSpPr>
          <p:cNvPr id="6" name="TextBox 5"/>
          <p:cNvSpPr txBox="1"/>
          <p:nvPr/>
        </p:nvSpPr>
        <p:spPr>
          <a:xfrm>
            <a:off x="609600" y="5562600"/>
            <a:ext cx="8534400" cy="369332"/>
          </a:xfrm>
          <a:prstGeom prst="rect">
            <a:avLst/>
          </a:prstGeom>
          <a:noFill/>
        </p:spPr>
        <p:txBody>
          <a:bodyPr wrap="square" rtlCol="0">
            <a:spAutoFit/>
          </a:bodyPr>
          <a:lstStyle/>
          <a:p>
            <a:r>
              <a:rPr lang="en-US" b="1">
                <a:latin typeface="+mn-lt"/>
              </a:rPr>
              <a:t>(a) Compare and Swap Instruction    	(</a:t>
            </a:r>
            <a:r>
              <a:rPr lang="en-US" b="1" err="1">
                <a:latin typeface="+mn-lt"/>
              </a:rPr>
              <a:t>b</a:t>
            </a:r>
            <a:r>
              <a:rPr lang="en-US" b="1">
                <a:latin typeface="+mn-lt"/>
              </a:rPr>
              <a:t>) Interrupts</a:t>
            </a:r>
            <a:r>
              <a:rPr lang="en-US">
                <a:latin typeface="+mn-lt"/>
              </a:rPr>
              <a:t> </a:t>
            </a:r>
          </a:p>
        </p:txBody>
      </p:sp>
      <p:sp>
        <p:nvSpPr>
          <p:cNvPr id="7" name="TextBox 6"/>
          <p:cNvSpPr txBox="1"/>
          <p:nvPr/>
        </p:nvSpPr>
        <p:spPr>
          <a:xfrm>
            <a:off x="381000" y="609600"/>
            <a:ext cx="8305800" cy="1384995"/>
          </a:xfrm>
          <a:prstGeom prst="rect">
            <a:avLst/>
          </a:prstGeom>
          <a:noFill/>
        </p:spPr>
        <p:txBody>
          <a:bodyPr wrap="square" rtlCol="0">
            <a:spAutoFit/>
          </a:bodyPr>
          <a:lstStyle/>
          <a:p>
            <a:pPr algn="ctr"/>
            <a:r>
              <a:rPr lang="en-US" sz="2800" b="1">
                <a:latin typeface="+mn-lt"/>
              </a:rPr>
              <a:t>Figure 5.14   </a:t>
            </a:r>
          </a:p>
          <a:p>
            <a:pPr algn="ctr"/>
            <a:r>
              <a:rPr lang="en-US" sz="2800" b="1">
                <a:latin typeface="+mn-lt"/>
              </a:rPr>
              <a:t>Two Possible Implementations of Semaphores</a:t>
            </a:r>
            <a:endParaRPr lang="en-US" sz="2800">
              <a:latin typeface="+mn-lt"/>
            </a:endParaRPr>
          </a:p>
          <a:p>
            <a:pPr algn="ctr"/>
            <a:endParaRPr lang="en-US" sz="280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a:ln w="1905"/>
                <a:solidFill>
                  <a:schemeClr val="accent6">
                    <a:lumMod val="75000"/>
                  </a:schemeClr>
                </a:solidFill>
                <a:effectLst>
                  <a:innerShdw blurRad="69850" dist="43180" dir="5400000">
                    <a:srgbClr val="000000">
                      <a:alpha val="65000"/>
                    </a:srgbClr>
                  </a:innerShdw>
                </a:effectLst>
              </a:rPr>
              <a:t>Monitors</a:t>
            </a:r>
          </a:p>
        </p:txBody>
      </p:sp>
      <p:sp>
        <p:nvSpPr>
          <p:cNvPr id="5" name="Content Placeholder 4"/>
          <p:cNvSpPr>
            <a:spLocks noGrp="1"/>
          </p:cNvSpPr>
          <p:nvPr>
            <p:ph sz="half" idx="1"/>
          </p:nvPr>
        </p:nvSpPr>
        <p:spPr>
          <a:xfrm>
            <a:off x="381000" y="2057400"/>
            <a:ext cx="8382000" cy="4800600"/>
          </a:xfrm>
        </p:spPr>
        <p:txBody>
          <a:bodyPr>
            <a:normAutofit lnSpcReduction="10000"/>
          </a:bodyPr>
          <a:lstStyle/>
          <a:p>
            <a:pPr>
              <a:spcBef>
                <a:spcPts val="600"/>
              </a:spcBef>
            </a:pPr>
            <a:r>
              <a:rPr lang="en-US" sz="2800"/>
              <a:t>Programming language construct that provides equivalent functionality to that of semaphores and is easier to control</a:t>
            </a:r>
          </a:p>
          <a:p>
            <a:pPr>
              <a:spcBef>
                <a:spcPts val="600"/>
              </a:spcBef>
            </a:pPr>
            <a:r>
              <a:rPr lang="en-US" sz="2800"/>
              <a:t>Implemented in a number of programming languages</a:t>
            </a:r>
            <a:endParaRPr lang="en-US"/>
          </a:p>
          <a:p>
            <a:pPr lvl="2"/>
            <a:r>
              <a:rPr lang="en-US" sz="2400"/>
              <a:t>including Concurrent Pascal, Pascal-Plus, Modula-2, Modula-3, and Java</a:t>
            </a:r>
          </a:p>
          <a:p>
            <a:pPr marL="342900" lvl="2" indent="-342900"/>
            <a:r>
              <a:rPr lang="en-US" sz="2800"/>
              <a:t>Has also been implemented as a program library</a:t>
            </a:r>
          </a:p>
          <a:p>
            <a:pPr marL="342900" lvl="2" indent="-342900"/>
            <a:r>
              <a:rPr lang="en-US" sz="2800"/>
              <a:t>Software module consisting of one or more procedures, an initialization sequence, and local data</a:t>
            </a:r>
          </a:p>
        </p:txBody>
      </p:sp>
      <p:pic>
        <p:nvPicPr>
          <p:cNvPr id="6" name="Picture 5"/>
          <p:cNvPicPr>
            <a:picLocks noChangeAspect="1"/>
          </p:cNvPicPr>
          <p:nvPr/>
        </p:nvPicPr>
        <p:blipFill>
          <a:blip r:embed="rId3"/>
          <a:stretch>
            <a:fillRect/>
          </a:stretch>
        </p:blipFill>
        <p:spPr>
          <a:xfrm>
            <a:off x="6019800" y="609600"/>
            <a:ext cx="2476788" cy="1143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219200"/>
          </a:xfrm>
        </p:spPr>
        <p:txBody>
          <a:bodyPr/>
          <a:lstStyle/>
          <a:p>
            <a:r>
              <a:rPr lang="en-US" b="1">
                <a:solidFill>
                  <a:schemeClr val="tx2">
                    <a:lumMod val="50000"/>
                  </a:schemeClr>
                </a:solidFill>
              </a:rPr>
              <a:t>Monitor Characteristics</a:t>
            </a:r>
            <a:endParaRPr lang="en-NZ" b="1">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29517831"/>
              </p:ext>
            </p:extLst>
          </p:nvPr>
        </p:nvGraphicFramePr>
        <p:xfrm>
          <a:off x="3048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r>
              <a:rPr lang="en-NZ" b="1">
                <a:ln w="1905"/>
                <a:solidFill>
                  <a:schemeClr val="accent6">
                    <a:lumMod val="75000"/>
                  </a:schemeClr>
                </a:solidFill>
                <a:effectLst>
                  <a:innerShdw blurRad="69850" dist="43180" dir="5400000">
                    <a:srgbClr val="000000">
                      <a:alpha val="65000"/>
                    </a:srgbClr>
                  </a:innerShdw>
                </a:effectLst>
              </a:rPr>
              <a:t>Synchronization</a:t>
            </a:r>
          </a:p>
        </p:txBody>
      </p:sp>
      <p:sp>
        <p:nvSpPr>
          <p:cNvPr id="3" name="Content Placeholder 2"/>
          <p:cNvSpPr>
            <a:spLocks noGrp="1"/>
          </p:cNvSpPr>
          <p:nvPr>
            <p:ph sz="half" idx="1"/>
          </p:nvPr>
        </p:nvSpPr>
        <p:spPr>
          <a:xfrm>
            <a:off x="381000" y="2209800"/>
            <a:ext cx="8305800" cy="4191000"/>
          </a:xfrm>
        </p:spPr>
        <p:txBody>
          <a:bodyPr>
            <a:normAutofit/>
          </a:bodyPr>
          <a:lstStyle/>
          <a:p>
            <a:r>
              <a:rPr lang="en-NZ" sz="2800"/>
              <a:t>Achieved by the use of </a:t>
            </a:r>
            <a:r>
              <a:rPr lang="en-NZ" sz="2800" b="1"/>
              <a:t>condition variables </a:t>
            </a:r>
            <a:r>
              <a:rPr lang="en-NZ" sz="2800"/>
              <a:t>that are contained within the monitor and accessible only within the monitor</a:t>
            </a:r>
          </a:p>
          <a:p>
            <a:pPr lvl="2"/>
            <a:r>
              <a:rPr lang="en-NZ" sz="2600"/>
              <a:t>Condition variables are operated on by two functions:</a:t>
            </a:r>
          </a:p>
          <a:p>
            <a:pPr marL="1662113" lvl="4" indent="-284163"/>
            <a:r>
              <a:rPr lang="en-NZ" sz="2200"/>
              <a:t>cwait(c): suspend execution of the calling process on condition c</a:t>
            </a:r>
          </a:p>
          <a:p>
            <a:pPr marL="1662113" lvl="4" indent="-284163"/>
            <a:r>
              <a:rPr lang="en-NZ" sz="2200"/>
              <a:t>csignal(c): resume execution of some process blocked after a cwait on the same condition</a:t>
            </a:r>
          </a:p>
          <a:p>
            <a:endParaRPr lang="en-NZ"/>
          </a:p>
        </p:txBody>
      </p:sp>
      <p:pic>
        <p:nvPicPr>
          <p:cNvPr id="5" name="Picture 4"/>
          <p:cNvPicPr>
            <a:picLocks noChangeAspect="1"/>
          </p:cNvPicPr>
          <p:nvPr/>
        </p:nvPicPr>
        <p:blipFill>
          <a:blip r:embed="rId3"/>
          <a:stretch>
            <a:fillRect/>
          </a:stretch>
        </p:blipFill>
        <p:spPr>
          <a:xfrm>
            <a:off x="381000" y="4724400"/>
            <a:ext cx="1665514" cy="1752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1828800" y="381000"/>
            <a:ext cx="5516290" cy="61652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p:cNvGraphicFramePr>
            <a:graphicFrameLocks noChangeAspect="1"/>
          </p:cNvGraphicFramePr>
          <p:nvPr>
            <p:extLst>
              <p:ext uri="{D42A27DB-BD31-4B8C-83A1-F6EECF244321}">
                <p14:modId xmlns:p14="http://schemas.microsoft.com/office/powerpoint/2010/main" val="3658011132"/>
              </p:ext>
            </p:extLst>
          </p:nvPr>
        </p:nvGraphicFramePr>
        <p:xfrm>
          <a:off x="619351" y="-189224"/>
          <a:ext cx="7905297" cy="7047224"/>
        </p:xfrm>
        <a:graphic>
          <a:graphicData uri="http://schemas.openxmlformats.org/presentationml/2006/ole">
            <mc:AlternateContent xmlns:mc="http://schemas.openxmlformats.org/markup-compatibility/2006">
              <mc:Choice xmlns:v="urn:schemas-microsoft-com:vml" Requires="v">
                <p:oleObj name="Document" r:id="rId3" imgW="6121400" imgH="5016500" progId="Word.Document.12">
                  <p:embed/>
                </p:oleObj>
              </mc:Choice>
              <mc:Fallback>
                <p:oleObj name="Document" r:id="rId3" imgW="6121400" imgH="5016500" progId="Word.Document.12">
                  <p:embed/>
                  <p:pic>
                    <p:nvPicPr>
                      <p:cNvPr id="348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51" y="-189224"/>
                        <a:ext cx="7905297" cy="70472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5498" y="76200"/>
            <a:ext cx="9141149" cy="5860197"/>
          </a:xfrm>
          <a:prstGeom prst="rect">
            <a:avLst/>
          </a:prstGeom>
        </p:spPr>
      </p:pic>
      <p:sp>
        <p:nvSpPr>
          <p:cNvPr id="16" name="TextBox 15"/>
          <p:cNvSpPr txBox="1"/>
          <p:nvPr/>
        </p:nvSpPr>
        <p:spPr>
          <a:xfrm>
            <a:off x="228600" y="6178528"/>
            <a:ext cx="8534401" cy="707886"/>
          </a:xfrm>
          <a:prstGeom prst="rect">
            <a:avLst/>
          </a:prstGeom>
          <a:noFill/>
        </p:spPr>
        <p:txBody>
          <a:bodyPr wrap="square" rtlCol="0">
            <a:spAutoFit/>
          </a:bodyPr>
          <a:lstStyle/>
          <a:p>
            <a:pPr algn="ctr"/>
            <a:r>
              <a:rPr lang="en-US" sz="2000" b="1">
                <a:latin typeface="+mn-lt"/>
              </a:rPr>
              <a:t>Figure 5.16  A Solution to the Bounded-Buffer Producer/Consumer Problem Using a Monitor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Passing</a:t>
            </a:r>
          </a:p>
        </p:txBody>
      </p:sp>
      <p:sp>
        <p:nvSpPr>
          <p:cNvPr id="3" name="Content Placeholder 2"/>
          <p:cNvSpPr>
            <a:spLocks noGrp="1"/>
          </p:cNvSpPr>
          <p:nvPr>
            <p:ph idx="4294967295"/>
          </p:nvPr>
        </p:nvSpPr>
        <p:spPr>
          <a:xfrm>
            <a:off x="228600" y="1981200"/>
            <a:ext cx="8915400" cy="5181600"/>
          </a:xfrm>
        </p:spPr>
        <p:txBody>
          <a:bodyPr/>
          <a:lstStyle/>
          <a:p>
            <a:r>
              <a:rPr lang="en-NZ" sz="2800"/>
              <a:t>When processes interact with one another two fundamental requirements must be satisfied: </a:t>
            </a:r>
          </a:p>
          <a:p>
            <a:endParaRPr lang="en-NZ" sz="2900"/>
          </a:p>
          <a:p>
            <a:endParaRPr lang="en-NZ" sz="2900"/>
          </a:p>
          <a:p>
            <a:endParaRPr lang="en-NZ" sz="2900"/>
          </a:p>
          <a:p>
            <a:pPr>
              <a:spcBef>
                <a:spcPts val="1000"/>
              </a:spcBef>
            </a:pPr>
            <a:r>
              <a:rPr lang="en-NZ" sz="2800"/>
              <a:t>Message Passing is one approach to providing both of these functions</a:t>
            </a:r>
          </a:p>
          <a:p>
            <a:pPr lvl="2">
              <a:spcBef>
                <a:spcPts val="1000"/>
              </a:spcBef>
            </a:pPr>
            <a:r>
              <a:rPr lang="en-NZ"/>
              <a:t>works with distributed systems </a:t>
            </a:r>
            <a:r>
              <a:rPr lang="en-NZ" i="1"/>
              <a:t>and</a:t>
            </a:r>
            <a:r>
              <a:rPr lang="en-NZ"/>
              <a:t> shared memory multiprocessor and uniprocessor systems</a:t>
            </a:r>
          </a:p>
        </p:txBody>
      </p:sp>
      <p:graphicFrame>
        <p:nvGraphicFramePr>
          <p:cNvPr id="4" name="Diagram 3"/>
          <p:cNvGraphicFramePr/>
          <p:nvPr>
            <p:extLst>
              <p:ext uri="{D42A27DB-BD31-4B8C-83A1-F6EECF244321}">
                <p14:modId xmlns:p14="http://schemas.microsoft.com/office/powerpoint/2010/main" val="274277759"/>
              </p:ext>
            </p:extLst>
          </p:nvPr>
        </p:nvGraphicFramePr>
        <p:xfrm>
          <a:off x="1295400" y="3048000"/>
          <a:ext cx="6477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52400"/>
            <a:ext cx="7824788" cy="1068387"/>
          </a:xfrm>
        </p:spPr>
        <p:txBody>
          <a:bodyPr/>
          <a:lstStyle/>
          <a:p>
            <a:pPr algn="l"/>
            <a:r>
              <a:rPr lang="en-US" sz="3600" b="1">
                <a:solidFill>
                  <a:schemeClr val="accent6"/>
                </a:solidFill>
              </a:rPr>
              <a:t>Message Passing</a:t>
            </a:r>
          </a:p>
        </p:txBody>
      </p:sp>
      <p:sp>
        <p:nvSpPr>
          <p:cNvPr id="3" name="Content Placeholder 2"/>
          <p:cNvSpPr>
            <a:spLocks noGrp="1"/>
          </p:cNvSpPr>
          <p:nvPr>
            <p:ph idx="4294967295"/>
          </p:nvPr>
        </p:nvSpPr>
        <p:spPr>
          <a:xfrm>
            <a:off x="-76200" y="1410493"/>
            <a:ext cx="5360194" cy="5867400"/>
          </a:xfrm>
        </p:spPr>
        <p:txBody>
          <a:bodyPr>
            <a:normAutofit fontScale="92500"/>
          </a:bodyPr>
          <a:lstStyle/>
          <a:p>
            <a:r>
              <a:rPr lang="en-NZ" sz="2800"/>
              <a:t>The actual function is normally provided in the form of a pair of primitives:</a:t>
            </a:r>
            <a:endParaRPr lang="en-US" sz="2800"/>
          </a:p>
          <a:p>
            <a:pPr lvl="4">
              <a:buNone/>
            </a:pPr>
            <a:r>
              <a:rPr lang="en-US" sz="2800"/>
              <a:t>send (destination, message)</a:t>
            </a:r>
          </a:p>
          <a:p>
            <a:pPr lvl="4">
              <a:buNone/>
            </a:pPr>
            <a:r>
              <a:rPr lang="en-US" sz="2800"/>
              <a:t>receive (source, message)</a:t>
            </a:r>
          </a:p>
          <a:p>
            <a:pPr marL="374904" lvl="4">
              <a:spcBef>
                <a:spcPts val="1200"/>
              </a:spcBef>
            </a:pPr>
            <a:r>
              <a:rPr lang="en-US" sz="2800"/>
              <a:t>A process sends information in the form of a </a:t>
            </a:r>
            <a:r>
              <a:rPr lang="en-US" sz="2800" i="1"/>
              <a:t>message</a:t>
            </a:r>
            <a:r>
              <a:rPr lang="en-US" sz="2800"/>
              <a:t> to another process designated by a </a:t>
            </a:r>
            <a:r>
              <a:rPr lang="en-US" sz="2800" i="1"/>
              <a:t>destination</a:t>
            </a:r>
          </a:p>
          <a:p>
            <a:pPr marL="374904" lvl="4">
              <a:spcBef>
                <a:spcPts val="1200"/>
              </a:spcBef>
            </a:pPr>
            <a:r>
              <a:rPr lang="en-US" sz="2800"/>
              <a:t>A process receives information by executing the </a:t>
            </a:r>
            <a:r>
              <a:rPr lang="en-US" sz="2800">
                <a:latin typeface="Courier New"/>
              </a:rPr>
              <a:t>receive</a:t>
            </a:r>
            <a:r>
              <a:rPr lang="en-US" sz="2800"/>
              <a:t> primitive, indicating the </a:t>
            </a:r>
            <a:r>
              <a:rPr lang="en-US" sz="2800" i="1"/>
              <a:t>source</a:t>
            </a:r>
            <a:r>
              <a:rPr lang="en-US" sz="2800"/>
              <a:t> and the </a:t>
            </a:r>
            <a:r>
              <a:rPr lang="en-US" sz="2800" i="1"/>
              <a:t>message</a:t>
            </a:r>
            <a:r>
              <a:rPr lang="en-US" sz="2800"/>
              <a:t> </a:t>
            </a:r>
          </a:p>
          <a:p>
            <a:endParaRPr lang="en-US"/>
          </a:p>
        </p:txBody>
      </p:sp>
      <p:pic>
        <p:nvPicPr>
          <p:cNvPr id="6" name="Picture 5"/>
          <p:cNvPicPr>
            <a:picLocks noChangeAspect="1"/>
          </p:cNvPicPr>
          <p:nvPr/>
        </p:nvPicPr>
        <p:blipFill>
          <a:blip r:embed="rId3"/>
          <a:stretch>
            <a:fillRect/>
          </a:stretch>
        </p:blipFill>
        <p:spPr>
          <a:xfrm>
            <a:off x="7543800" y="-342107"/>
            <a:ext cx="1752600" cy="1752600"/>
          </a:xfrm>
          <a:prstGeom prst="rect">
            <a:avLst/>
          </a:prstGeom>
        </p:spPr>
      </p:pic>
      <p:pic>
        <p:nvPicPr>
          <p:cNvPr id="5" name="Picture 4" descr="f19.pdf">
            <a:extLst>
              <a:ext uri="{FF2B5EF4-FFF2-40B4-BE49-F238E27FC236}">
                <a16:creationId xmlns:a16="http://schemas.microsoft.com/office/drawing/2014/main" id="{1BA38A8E-D265-466D-BCA8-E4282EE617C2}"/>
              </a:ext>
            </a:extLst>
          </p:cNvPr>
          <p:cNvPicPr>
            <a:picLocks noChangeAspect="1"/>
          </p:cNvPicPr>
          <p:nvPr/>
        </p:nvPicPr>
        <p:blipFill rotWithShape="1">
          <a:blip r:embed="rId4"/>
          <a:srcRect l="21260" t="21263" r="38416" b="48444"/>
          <a:stretch/>
        </p:blipFill>
        <p:spPr>
          <a:xfrm>
            <a:off x="4953000" y="1220787"/>
            <a:ext cx="4191000" cy="40743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06" y="30997"/>
            <a:ext cx="7824788" cy="990600"/>
          </a:xfrm>
        </p:spPr>
        <p:txBody>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Synchronization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59805544"/>
              </p:ext>
            </p:extLst>
          </p:nvPr>
        </p:nvGraphicFramePr>
        <p:xfrm>
          <a:off x="-457200" y="762000"/>
          <a:ext cx="10134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Send, </a:t>
            </a:r>
            <a:b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Receive</a:t>
            </a:r>
            <a:endParaRPr lang="en-NZ"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14400" y="2209800"/>
            <a:ext cx="8229600" cy="5562600"/>
          </a:xfrm>
        </p:spPr>
        <p:txBody>
          <a:bodyPr/>
          <a:lstStyle/>
          <a:p>
            <a:r>
              <a:rPr lang="en-US" sz="3200"/>
              <a:t>Both sender and receiver are blocked until the message is delivered</a:t>
            </a:r>
          </a:p>
          <a:p>
            <a:r>
              <a:rPr lang="en-US" sz="3200"/>
              <a:t>Sometimes referred to as a </a:t>
            </a:r>
            <a:r>
              <a:rPr lang="en-US" sz="3200" i="1"/>
              <a:t>rendezvous</a:t>
            </a:r>
          </a:p>
          <a:p>
            <a:r>
              <a:rPr lang="en-NZ" sz="3200"/>
              <a:t>Allows for tight synchronization between processes</a:t>
            </a:r>
            <a:endParaRPr lang="en-US" sz="3200"/>
          </a:p>
          <a:p>
            <a:endParaRPr lang="en-NZ"/>
          </a:p>
        </p:txBody>
      </p:sp>
      <p:pic>
        <p:nvPicPr>
          <p:cNvPr id="4" name="Picture 3"/>
          <p:cNvPicPr>
            <a:picLocks noChangeAspect="1"/>
          </p:cNvPicPr>
          <p:nvPr/>
        </p:nvPicPr>
        <p:blipFill>
          <a:blip r:embed="rId3"/>
          <a:stretch>
            <a:fillRect/>
          </a:stretch>
        </p:blipFill>
        <p:spPr>
          <a:xfrm>
            <a:off x="4114800" y="4800600"/>
            <a:ext cx="1981200" cy="152127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err="1">
                <a:ln w="1905"/>
                <a:solidFill>
                  <a:schemeClr val="accent6">
                    <a:lumMod val="50000"/>
                  </a:schemeClr>
                </a:solidFill>
                <a:effectLst>
                  <a:innerShdw blurRad="69850" dist="43180" dir="5400000">
                    <a:srgbClr val="000000">
                      <a:alpha val="65000"/>
                    </a:srgbClr>
                  </a:innerShdw>
                </a:effectLst>
              </a:rPr>
              <a:t>Nonblocking</a:t>
            </a:r>
            <a:r>
              <a:rPr lang="en-US" b="1">
                <a:ln w="1905"/>
                <a:solidFill>
                  <a:schemeClr val="accent6">
                    <a:lumMod val="50000"/>
                  </a:schemeClr>
                </a:solidFill>
                <a:effectLst>
                  <a:innerShdw blurRad="69850" dist="43180" dir="5400000">
                    <a:srgbClr val="000000">
                      <a:alpha val="65000"/>
                    </a:srgbClr>
                  </a:innerShdw>
                </a:effectLst>
              </a:rPr>
              <a:t> Send</a:t>
            </a:r>
          </a:p>
        </p:txBody>
      </p:sp>
      <p:graphicFrame>
        <p:nvGraphicFramePr>
          <p:cNvPr id="4" name="Content Placeholder 3"/>
          <p:cNvGraphicFramePr>
            <a:graphicFrameLocks noGrp="1"/>
          </p:cNvGraphicFramePr>
          <p:nvPr>
            <p:ph idx="4294967295"/>
          </p:nvPr>
        </p:nvGraphicFramePr>
        <p:xfrm>
          <a:off x="0" y="20574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858000" y="5334001"/>
            <a:ext cx="2037433" cy="152399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400" b="1">
                <a:ln>
                  <a:solidFill>
                    <a:schemeClr val="tx1"/>
                  </a:solidFill>
                </a:ln>
                <a:solidFill>
                  <a:schemeClr val="accent1">
                    <a:lumMod val="50000"/>
                  </a:schemeClr>
                </a:solidFill>
              </a:rPr>
              <a:t>    Addressing</a:t>
            </a:r>
          </a:p>
        </p:txBody>
      </p:sp>
      <p:sp>
        <p:nvSpPr>
          <p:cNvPr id="3" name="Content Placeholder 2"/>
          <p:cNvSpPr>
            <a:spLocks noGrp="1"/>
          </p:cNvSpPr>
          <p:nvPr>
            <p:ph idx="4294967295"/>
          </p:nvPr>
        </p:nvSpPr>
        <p:spPr>
          <a:xfrm>
            <a:off x="381000" y="2286000"/>
            <a:ext cx="8763000" cy="1828800"/>
          </a:xfrm>
        </p:spPr>
        <p:txBody>
          <a:bodyPr>
            <a:normAutofit/>
          </a:bodyPr>
          <a:lstStyle/>
          <a:p>
            <a:pPr lvl="1">
              <a:buClr>
                <a:schemeClr val="accent6">
                  <a:lumMod val="75000"/>
                </a:schemeClr>
              </a:buClr>
              <a:buSzPct val="85000"/>
              <a:buFont typeface="Wingdings" charset="2"/>
              <a:buChar char=""/>
            </a:pPr>
            <a:r>
              <a:rPr lang="en-US" sz="3400"/>
              <a:t> Schemes for specifying processes in </a:t>
            </a:r>
            <a:r>
              <a:rPr lang="en-US" sz="3400">
                <a:latin typeface="Courier New"/>
              </a:rPr>
              <a:t>send</a:t>
            </a:r>
            <a:r>
              <a:rPr lang="en-US" sz="3400"/>
              <a:t>       and </a:t>
            </a:r>
            <a:r>
              <a:rPr lang="en-US" sz="3400">
                <a:latin typeface="Courier New"/>
              </a:rPr>
              <a:t>receive</a:t>
            </a:r>
            <a:r>
              <a:rPr lang="en-US" sz="3400"/>
              <a:t> primitives fall into two categories:</a:t>
            </a:r>
          </a:p>
        </p:txBody>
      </p:sp>
      <p:graphicFrame>
        <p:nvGraphicFramePr>
          <p:cNvPr id="6" name="Diagram 5"/>
          <p:cNvGraphicFramePr/>
          <p:nvPr>
            <p:extLst>
              <p:ext uri="{D42A27DB-BD31-4B8C-83A1-F6EECF244321}">
                <p14:modId xmlns:p14="http://schemas.microsoft.com/office/powerpoint/2010/main" val="2033767196"/>
              </p:ext>
            </p:extLst>
          </p:nvPr>
        </p:nvGraphicFramePr>
        <p:xfrm>
          <a:off x="457200" y="3810000"/>
          <a:ext cx="80772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762000" y="533400"/>
            <a:ext cx="1600200" cy="12827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a:ln w="1905"/>
                <a:solidFill>
                  <a:schemeClr val="accent6">
                    <a:lumMod val="75000"/>
                  </a:schemeClr>
                </a:solidFill>
                <a:effectLst>
                  <a:innerShdw blurRad="69850" dist="43180" dir="5400000">
                    <a:srgbClr val="000000">
                      <a:alpha val="65000"/>
                    </a:srgbClr>
                  </a:innerShdw>
                </a:effectLst>
              </a:rPr>
              <a:t>Direct Addressing</a:t>
            </a:r>
          </a:p>
        </p:txBody>
      </p:sp>
      <p:sp>
        <p:nvSpPr>
          <p:cNvPr id="3" name="Content Placeholder 2"/>
          <p:cNvSpPr>
            <a:spLocks noGrp="1"/>
          </p:cNvSpPr>
          <p:nvPr>
            <p:ph idx="4294967295"/>
          </p:nvPr>
        </p:nvSpPr>
        <p:spPr>
          <a:xfrm>
            <a:off x="0" y="1981200"/>
            <a:ext cx="8382000" cy="4876800"/>
          </a:xfrm>
        </p:spPr>
        <p:txBody>
          <a:bodyPr>
            <a:normAutofit lnSpcReduction="10000"/>
          </a:bodyPr>
          <a:lstStyle/>
          <a:p>
            <a:pPr marL="627063" lvl="2" indent="-454025">
              <a:spcBef>
                <a:spcPts val="400"/>
              </a:spcBef>
            </a:pPr>
            <a:r>
              <a:rPr lang="en-US" sz="3200"/>
              <a:t>Send primitive includes a specific identifier of the destination process</a:t>
            </a:r>
          </a:p>
          <a:p>
            <a:pPr marL="627063" lvl="2" indent="-454025">
              <a:spcBef>
                <a:spcPts val="400"/>
              </a:spcBef>
            </a:pPr>
            <a:r>
              <a:rPr lang="en-US" sz="3200"/>
              <a:t>Receive primitive can be handled in one of two ways:</a:t>
            </a:r>
          </a:p>
          <a:p>
            <a:pPr lvl="3">
              <a:spcBef>
                <a:spcPts val="400"/>
              </a:spcBef>
            </a:pPr>
            <a:r>
              <a:rPr lang="en-US" sz="3200"/>
              <a:t>require that the process explicitly designate a sending process</a:t>
            </a:r>
          </a:p>
          <a:p>
            <a:pPr marL="1835150" lvl="3" indent="-236538">
              <a:spcBef>
                <a:spcPts val="400"/>
              </a:spcBef>
            </a:pPr>
            <a:r>
              <a:rPr lang="en-US" sz="2162"/>
              <a:t>effective for cooperating concurrent processes</a:t>
            </a:r>
          </a:p>
          <a:p>
            <a:pPr lvl="3">
              <a:spcBef>
                <a:spcPts val="400"/>
              </a:spcBef>
            </a:pPr>
            <a:r>
              <a:rPr lang="en-US" sz="3200"/>
              <a:t>implicit addressing</a:t>
            </a:r>
          </a:p>
          <a:p>
            <a:pPr marL="1835150" lvl="3" indent="-236538">
              <a:spcBef>
                <a:spcPts val="400"/>
              </a:spcBef>
            </a:pPr>
            <a:r>
              <a:rPr lang="en-US" sz="2162"/>
              <a:t>source parameter of the receive primitive possesses a value returned when the receive operation has been performed</a:t>
            </a:r>
          </a:p>
          <a:p>
            <a:pPr lvl="2"/>
            <a:endParaRPr lang="en-US" sz="3200"/>
          </a:p>
          <a:p>
            <a:pPr lvl="2"/>
            <a:endParaRPr lang="en-US" sz="3000"/>
          </a:p>
          <a:p>
            <a:endParaRPr lang="en-US" sz="3000"/>
          </a:p>
        </p:txBody>
      </p:sp>
      <p:pic>
        <p:nvPicPr>
          <p:cNvPr id="15" name="Picture 14"/>
          <p:cNvPicPr>
            <a:picLocks noChangeAspect="1"/>
          </p:cNvPicPr>
          <p:nvPr/>
        </p:nvPicPr>
        <p:blipFill>
          <a:blip r:embed="rId3"/>
          <a:stretch>
            <a:fillRect/>
          </a:stretch>
        </p:blipFill>
        <p:spPr>
          <a:xfrm>
            <a:off x="762000" y="533400"/>
            <a:ext cx="1600200" cy="1282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824788" cy="1067748"/>
          </a:xfrm>
        </p:spPr>
        <p:txBody>
          <a:bodyPr/>
          <a:lstStyle/>
          <a:p>
            <a:pPr algn="ctr"/>
            <a:r>
              <a:rPr lang="en-US" b="1">
                <a:ln w="1905"/>
                <a:solidFill>
                  <a:schemeClr val="accent6">
                    <a:lumMod val="75000"/>
                  </a:schemeClr>
                </a:solidFill>
                <a:effectLst>
                  <a:innerShdw blurRad="69850" dist="43180" dir="5400000">
                    <a:srgbClr val="000000">
                      <a:alpha val="65000"/>
                    </a:srgbClr>
                  </a:innerShdw>
                </a:effectLst>
              </a:rPr>
              <a:t>Indirect Addressing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28306211"/>
              </p:ext>
            </p:extLst>
          </p:nvPr>
        </p:nvGraphicFramePr>
        <p:xfrm>
          <a:off x="2362200" y="2438400"/>
          <a:ext cx="67818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609600" y="533400"/>
            <a:ext cx="1600200" cy="1282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18.pdf"/>
          <p:cNvPicPr>
            <a:picLocks noChangeAspect="1"/>
          </p:cNvPicPr>
          <p:nvPr/>
        </p:nvPicPr>
        <p:blipFill>
          <a:blip r:embed="rId3"/>
          <a:stretch>
            <a:fillRect/>
          </a:stretch>
        </p:blipFill>
        <p:spPr>
          <a:xfrm>
            <a:off x="304800" y="0"/>
            <a:ext cx="8704729" cy="6726381"/>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8648"/>
            <a:ext cx="7824788" cy="731837"/>
          </a:xfrm>
        </p:spPr>
        <p:txBody>
          <a:bodyPr/>
          <a:lstStyle/>
          <a:p>
            <a:pPr algn="ctr"/>
            <a:r>
              <a:rPr lang="en-NZ"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Race Condition</a:t>
            </a:r>
          </a:p>
        </p:txBody>
      </p:sp>
      <p:sp>
        <p:nvSpPr>
          <p:cNvPr id="7" name="TextBox 6">
            <a:extLst>
              <a:ext uri="{FF2B5EF4-FFF2-40B4-BE49-F238E27FC236}">
                <a16:creationId xmlns:a16="http://schemas.microsoft.com/office/drawing/2014/main" id="{766C93B3-8C52-124C-936A-DBE327EB64C7}"/>
              </a:ext>
            </a:extLst>
          </p:cNvPr>
          <p:cNvSpPr txBox="1"/>
          <p:nvPr/>
        </p:nvSpPr>
        <p:spPr>
          <a:xfrm>
            <a:off x="367355" y="1600201"/>
            <a:ext cx="8396695" cy="685798"/>
          </a:xfrm>
          <a:prstGeom prst="rect">
            <a:avLst/>
          </a:prstGeom>
          <a:solidFill>
            <a:schemeClr val="bg1"/>
          </a:solidFill>
        </p:spPr>
        <p:txBody>
          <a:bodyPr wrap="square" rtlCol="0">
            <a:spAutoFit/>
          </a:bodyPr>
          <a:lstStyle/>
          <a:p>
            <a:pPr algn="l"/>
            <a:endParaRPr lang="en-US"/>
          </a:p>
        </p:txBody>
      </p:sp>
      <p:sp>
        <p:nvSpPr>
          <p:cNvPr id="3" name="Content Placeholder 2"/>
          <p:cNvSpPr>
            <a:spLocks noGrp="1"/>
          </p:cNvSpPr>
          <p:nvPr>
            <p:ph sz="half" idx="1"/>
          </p:nvPr>
        </p:nvSpPr>
        <p:spPr>
          <a:xfrm>
            <a:off x="367355" y="990599"/>
            <a:ext cx="8458200" cy="5065645"/>
          </a:xfrm>
        </p:spPr>
        <p:txBody>
          <a:bodyPr vert="horz" lIns="91440" tIns="45720" rIns="91440" bIns="45720" rtlCol="0" anchor="t">
            <a:normAutofit/>
          </a:bodyPr>
          <a:lstStyle/>
          <a:p>
            <a:r>
              <a:rPr lang="en-NZ" sz="2800"/>
              <a:t>Occurs when multiple processes or threads read and write data items</a:t>
            </a:r>
          </a:p>
          <a:p>
            <a:r>
              <a:rPr lang="en-NZ" sz="2800"/>
              <a:t>The final result depends on the order of execution</a:t>
            </a:r>
          </a:p>
          <a:p>
            <a:pPr lvl="2"/>
            <a:r>
              <a:rPr lang="en-NZ" sz="2400"/>
              <a:t>the “loser” of the race is the process that updates last</a:t>
            </a:r>
          </a:p>
          <a:p>
            <a:r>
              <a:rPr lang="en-NZ" sz="2400"/>
              <a:t>Consider two simultaneous processes/threads that increments the value of a shared variable a (a=0 initially)</a:t>
            </a:r>
          </a:p>
          <a:p>
            <a:pPr marL="577850" lvl="2" indent="0">
              <a:buNone/>
            </a:pPr>
            <a:r>
              <a:rPr lang="en-NZ" sz="2400">
                <a:latin typeface="Courier New" panose="02070309020205020404" pitchFamily="49" charset="0"/>
                <a:cs typeface="Courier New" panose="02070309020205020404" pitchFamily="49" charset="0"/>
              </a:rPr>
              <a:t>	a++;</a:t>
            </a:r>
          </a:p>
        </p:txBody>
      </p:sp>
      <p:graphicFrame>
        <p:nvGraphicFramePr>
          <p:cNvPr id="6" name="Table 5">
            <a:extLst>
              <a:ext uri="{FF2B5EF4-FFF2-40B4-BE49-F238E27FC236}">
                <a16:creationId xmlns:a16="http://schemas.microsoft.com/office/drawing/2014/main" id="{D2626126-DCBF-46F3-B002-D60750902587}"/>
              </a:ext>
            </a:extLst>
          </p:cNvPr>
          <p:cNvGraphicFramePr>
            <a:graphicFrameLocks noGrp="1"/>
          </p:cNvGraphicFramePr>
          <p:nvPr>
            <p:extLst>
              <p:ext uri="{D42A27DB-BD31-4B8C-83A1-F6EECF244321}">
                <p14:modId xmlns:p14="http://schemas.microsoft.com/office/powerpoint/2010/main" val="2253932330"/>
              </p:ext>
            </p:extLst>
          </p:nvPr>
        </p:nvGraphicFramePr>
        <p:xfrm>
          <a:off x="600233" y="4834256"/>
          <a:ext cx="3921761" cy="1843880"/>
        </p:xfrm>
        <a:graphic>
          <a:graphicData uri="http://schemas.openxmlformats.org/drawingml/2006/table">
            <a:tbl>
              <a:tblPr/>
              <a:tblGrid>
                <a:gridCol w="1247833">
                  <a:extLst>
                    <a:ext uri="{9D8B030D-6E8A-4147-A177-3AD203B41FA5}">
                      <a16:colId xmlns:a16="http://schemas.microsoft.com/office/drawing/2014/main" val="1631289351"/>
                    </a:ext>
                  </a:extLst>
                </a:gridCol>
                <a:gridCol w="1247833">
                  <a:extLst>
                    <a:ext uri="{9D8B030D-6E8A-4147-A177-3AD203B41FA5}">
                      <a16:colId xmlns:a16="http://schemas.microsoft.com/office/drawing/2014/main" val="2137366418"/>
                    </a:ext>
                  </a:extLst>
                </a:gridCol>
                <a:gridCol w="1426095">
                  <a:extLst>
                    <a:ext uri="{9D8B030D-6E8A-4147-A177-3AD203B41FA5}">
                      <a16:colId xmlns:a16="http://schemas.microsoft.com/office/drawing/2014/main" val="1991113408"/>
                    </a:ext>
                  </a:extLst>
                </a:gridCol>
              </a:tblGrid>
              <a:tr h="368776">
                <a:tc>
                  <a:txBody>
                    <a:bodyPr/>
                    <a:lstStyle/>
                    <a:p>
                      <a:pPr algn="ctr" fontAlgn="t"/>
                      <a:r>
                        <a:rPr lang="en-US" b="1">
                          <a:effectLst/>
                        </a:rPr>
                        <a:t>Process 1</a:t>
                      </a:r>
                      <a:endParaRPr lang="en-US">
                        <a:effectLst/>
                      </a:endParaRPr>
                    </a:p>
                  </a:txBody>
                  <a:tcPr marL="0" marR="0" marT="0" marB="0">
                    <a:lnL>
                      <a:noFill/>
                    </a:lnL>
                    <a:lnR>
                      <a:noFill/>
                    </a:lnR>
                    <a:lnT>
                      <a:noFill/>
                    </a:lnT>
                    <a:lnB>
                      <a:noFill/>
                    </a:lnB>
                    <a:solidFill>
                      <a:srgbClr val="FFFFFF"/>
                    </a:solidFill>
                  </a:tcPr>
                </a:tc>
                <a:tc>
                  <a:txBody>
                    <a:bodyPr/>
                    <a:lstStyle/>
                    <a:p>
                      <a:pPr algn="ctr" fontAlgn="t"/>
                      <a:r>
                        <a:rPr lang="en-US" b="1">
                          <a:effectLst/>
                        </a:rPr>
                        <a:t>Process 2</a:t>
                      </a:r>
                      <a:endParaRPr lang="en-US">
                        <a:effectLst/>
                      </a:endParaRPr>
                    </a:p>
                  </a:txBody>
                  <a:tcPr marL="0" marR="0" marT="0" marB="0">
                    <a:lnL>
                      <a:noFill/>
                    </a:lnL>
                    <a:lnR>
                      <a:noFill/>
                    </a:lnR>
                    <a:lnT>
                      <a:noFill/>
                    </a:lnT>
                    <a:lnB>
                      <a:noFill/>
                    </a:lnB>
                    <a:solidFill>
                      <a:srgbClr val="FFFFFF"/>
                    </a:solidFill>
                  </a:tcPr>
                </a:tc>
                <a:tc>
                  <a:txBody>
                    <a:bodyPr/>
                    <a:lstStyle/>
                    <a:p>
                      <a:pPr algn="ctr" fontAlgn="t"/>
                      <a:r>
                        <a:rPr lang="en-US" b="1">
                          <a:effectLst/>
                        </a:rPr>
                        <a:t>a’s value</a:t>
                      </a:r>
                      <a:endParaRPr lang="en-US">
                        <a:effectLst/>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477008412"/>
                  </a:ext>
                </a:extLst>
              </a:tr>
              <a:tr h="368776">
                <a:tc>
                  <a:txBody>
                    <a:bodyPr/>
                    <a:lstStyle/>
                    <a:p>
                      <a:pPr algn="ctr" fontAlgn="t"/>
                      <a:r>
                        <a:rPr lang="en-US">
                          <a:effectLst/>
                        </a:rPr>
                        <a:t>Read value</a:t>
                      </a:r>
                    </a:p>
                  </a:txBody>
                  <a:tcPr marL="0" marR="0" marT="0" marB="0">
                    <a:lnL>
                      <a:noFill/>
                    </a:lnL>
                    <a:lnR>
                      <a:noFill/>
                    </a:lnR>
                    <a:lnT>
                      <a:noFill/>
                    </a:lnT>
                    <a:lnB>
                      <a:noFill/>
                    </a:lnB>
                    <a:solidFill>
                      <a:srgbClr val="FFFFFF"/>
                    </a:solidFill>
                  </a:tcPr>
                </a:tc>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530709983"/>
                  </a:ext>
                </a:extLst>
              </a:tr>
              <a:tr h="368776">
                <a:tc>
                  <a:txBody>
                    <a:bodyPr/>
                    <a:lstStyle/>
                    <a:p>
                      <a:pPr algn="ctr" fontAlgn="t"/>
                      <a:r>
                        <a:rPr lang="en-US">
                          <a:effectLst/>
                        </a:rPr>
                        <a:t>Write value</a:t>
                      </a:r>
                    </a:p>
                  </a:txBody>
                  <a:tcPr marL="0" marR="0" marT="0" marB="0">
                    <a:lnL>
                      <a:noFill/>
                    </a:lnL>
                    <a:lnR>
                      <a:noFill/>
                    </a:lnR>
                    <a:lnT>
                      <a:noFill/>
                    </a:lnT>
                    <a:lnB>
                      <a:noFill/>
                    </a:lnB>
                    <a:solidFill>
                      <a:srgbClr val="FFFFFF"/>
                    </a:solidFill>
                  </a:tcPr>
                </a:tc>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1</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4098332479"/>
                  </a:ext>
                </a:extLst>
              </a:tr>
              <a:tr h="368776">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Read value</a:t>
                      </a:r>
                    </a:p>
                  </a:txBody>
                  <a:tcPr marL="0" marR="0" marT="0" marB="0">
                    <a:lnL>
                      <a:noFill/>
                    </a:lnL>
                    <a:lnR>
                      <a:noFill/>
                    </a:lnR>
                    <a:lnT>
                      <a:noFill/>
                    </a:lnT>
                    <a:lnB>
                      <a:noFill/>
                    </a:lnB>
                    <a:solidFill>
                      <a:srgbClr val="FFFFFF"/>
                    </a:solidFill>
                  </a:tcPr>
                </a:tc>
                <a:tc>
                  <a:txBody>
                    <a:bodyPr/>
                    <a:lstStyle/>
                    <a:p>
                      <a:pPr algn="ctr" fontAlgn="t"/>
                      <a:r>
                        <a:rPr lang="en-US">
                          <a:effectLst/>
                        </a:rPr>
                        <a:t>1</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78799818"/>
                  </a:ext>
                </a:extLst>
              </a:tr>
              <a:tr h="368776">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Write value</a:t>
                      </a:r>
                    </a:p>
                  </a:txBody>
                  <a:tcPr marL="0" marR="0" marT="0" marB="0">
                    <a:lnL>
                      <a:noFill/>
                    </a:lnL>
                    <a:lnR>
                      <a:noFill/>
                    </a:lnR>
                    <a:lnT>
                      <a:noFill/>
                    </a:lnT>
                    <a:lnB>
                      <a:noFill/>
                    </a:lnB>
                    <a:solidFill>
                      <a:srgbClr val="FFFFFF"/>
                    </a:solidFill>
                  </a:tcPr>
                </a:tc>
                <a:tc>
                  <a:txBody>
                    <a:bodyPr/>
                    <a:lstStyle/>
                    <a:p>
                      <a:pPr algn="ctr" fontAlgn="t"/>
                      <a:r>
                        <a:rPr lang="en-US">
                          <a:effectLst/>
                        </a:rPr>
                        <a:t>2</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517869998"/>
                  </a:ext>
                </a:extLst>
              </a:tr>
            </a:tbl>
          </a:graphicData>
        </a:graphic>
      </p:graphicFrame>
      <p:graphicFrame>
        <p:nvGraphicFramePr>
          <p:cNvPr id="8" name="Table 7">
            <a:extLst>
              <a:ext uri="{FF2B5EF4-FFF2-40B4-BE49-F238E27FC236}">
                <a16:creationId xmlns:a16="http://schemas.microsoft.com/office/drawing/2014/main" id="{845C8BA7-D202-4945-9031-0658E1D0FA82}"/>
              </a:ext>
            </a:extLst>
          </p:cNvPr>
          <p:cNvGraphicFramePr>
            <a:graphicFrameLocks noGrp="1"/>
          </p:cNvGraphicFramePr>
          <p:nvPr>
            <p:extLst>
              <p:ext uri="{D42A27DB-BD31-4B8C-83A1-F6EECF244321}">
                <p14:modId xmlns:p14="http://schemas.microsoft.com/office/powerpoint/2010/main" val="624061045"/>
              </p:ext>
            </p:extLst>
          </p:nvPr>
        </p:nvGraphicFramePr>
        <p:xfrm>
          <a:off x="4993639" y="4834256"/>
          <a:ext cx="3921761" cy="1737520"/>
        </p:xfrm>
        <a:graphic>
          <a:graphicData uri="http://schemas.openxmlformats.org/drawingml/2006/table">
            <a:tbl>
              <a:tblPr/>
              <a:tblGrid>
                <a:gridCol w="1247833">
                  <a:extLst>
                    <a:ext uri="{9D8B030D-6E8A-4147-A177-3AD203B41FA5}">
                      <a16:colId xmlns:a16="http://schemas.microsoft.com/office/drawing/2014/main" val="3285717410"/>
                    </a:ext>
                  </a:extLst>
                </a:gridCol>
                <a:gridCol w="1247833">
                  <a:extLst>
                    <a:ext uri="{9D8B030D-6E8A-4147-A177-3AD203B41FA5}">
                      <a16:colId xmlns:a16="http://schemas.microsoft.com/office/drawing/2014/main" val="2613584222"/>
                    </a:ext>
                  </a:extLst>
                </a:gridCol>
                <a:gridCol w="1426095">
                  <a:extLst>
                    <a:ext uri="{9D8B030D-6E8A-4147-A177-3AD203B41FA5}">
                      <a16:colId xmlns:a16="http://schemas.microsoft.com/office/drawing/2014/main" val="1922736968"/>
                    </a:ext>
                  </a:extLst>
                </a:gridCol>
              </a:tblGrid>
              <a:tr h="347504">
                <a:tc>
                  <a:txBody>
                    <a:bodyPr/>
                    <a:lstStyle/>
                    <a:p>
                      <a:pPr algn="ctr" fontAlgn="t"/>
                      <a:r>
                        <a:rPr lang="en-US" b="1">
                          <a:effectLst/>
                        </a:rPr>
                        <a:t>Process 1</a:t>
                      </a:r>
                      <a:endParaRPr lang="en-US">
                        <a:effectLst/>
                      </a:endParaRPr>
                    </a:p>
                  </a:txBody>
                  <a:tcPr marL="0" marR="0" marT="0" marB="0">
                    <a:lnL>
                      <a:noFill/>
                    </a:lnL>
                    <a:lnR>
                      <a:noFill/>
                    </a:lnR>
                    <a:lnT>
                      <a:noFill/>
                    </a:lnT>
                    <a:lnB>
                      <a:noFill/>
                    </a:lnB>
                    <a:solidFill>
                      <a:srgbClr val="FFFFFF"/>
                    </a:solidFill>
                  </a:tcPr>
                </a:tc>
                <a:tc>
                  <a:txBody>
                    <a:bodyPr/>
                    <a:lstStyle/>
                    <a:p>
                      <a:pPr algn="ctr" fontAlgn="t"/>
                      <a:r>
                        <a:rPr lang="en-US" b="1">
                          <a:effectLst/>
                        </a:rPr>
                        <a:t>Process 2</a:t>
                      </a:r>
                      <a:endParaRPr lang="en-US">
                        <a:effectLst/>
                      </a:endParaRPr>
                    </a:p>
                  </a:txBody>
                  <a:tcPr marL="0" marR="0" marT="0" marB="0">
                    <a:lnL>
                      <a:noFill/>
                    </a:lnL>
                    <a:lnR>
                      <a:noFill/>
                    </a:lnR>
                    <a:lnT>
                      <a:noFill/>
                    </a:lnT>
                    <a:lnB>
                      <a:noFill/>
                    </a:lnB>
                    <a:solidFill>
                      <a:srgbClr val="FFFFFF"/>
                    </a:solidFill>
                  </a:tcPr>
                </a:tc>
                <a:tc>
                  <a:txBody>
                    <a:bodyPr/>
                    <a:lstStyle/>
                    <a:p>
                      <a:pPr algn="ctr" fontAlgn="t"/>
                      <a:r>
                        <a:rPr lang="en-US" b="1">
                          <a:effectLst/>
                        </a:rPr>
                        <a:t>a’s value</a:t>
                      </a:r>
                      <a:endParaRPr lang="en-US">
                        <a:effectLst/>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677629477"/>
                  </a:ext>
                </a:extLst>
              </a:tr>
              <a:tr h="347504">
                <a:tc>
                  <a:txBody>
                    <a:bodyPr/>
                    <a:lstStyle/>
                    <a:p>
                      <a:pPr algn="ctr" fontAlgn="t"/>
                      <a:r>
                        <a:rPr lang="en-US">
                          <a:effectLst/>
                        </a:rPr>
                        <a:t>Read value</a:t>
                      </a:r>
                    </a:p>
                  </a:txBody>
                  <a:tcPr marL="0" marR="0" marT="0" marB="0">
                    <a:lnL>
                      <a:noFill/>
                    </a:lnL>
                    <a:lnR>
                      <a:noFill/>
                    </a:lnR>
                    <a:lnT>
                      <a:noFill/>
                    </a:lnT>
                    <a:lnB>
                      <a:noFill/>
                    </a:lnB>
                    <a:solidFill>
                      <a:srgbClr val="FFFFFF"/>
                    </a:solidFill>
                  </a:tcPr>
                </a:tc>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923703742"/>
                  </a:ext>
                </a:extLst>
              </a:tr>
              <a:tr h="347504">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Read value</a:t>
                      </a:r>
                    </a:p>
                  </a:txBody>
                  <a:tcPr marL="0" marR="0" marT="0" marB="0">
                    <a:lnL>
                      <a:noFill/>
                    </a:lnL>
                    <a:lnR>
                      <a:noFill/>
                    </a:lnR>
                    <a:lnT>
                      <a:noFill/>
                    </a:lnT>
                    <a:lnB>
                      <a:noFill/>
                    </a:lnB>
                    <a:solidFill>
                      <a:srgbClr val="FFFFFF"/>
                    </a:solidFill>
                  </a:tcPr>
                </a:tc>
                <a:tc>
                  <a:txBody>
                    <a:bodyPr/>
                    <a:lstStyle/>
                    <a:p>
                      <a:pPr algn="ctr" fontAlgn="t"/>
                      <a:r>
                        <a:rPr lang="en-US">
                          <a:effectLst/>
                        </a:rPr>
                        <a:t>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524613960"/>
                  </a:ext>
                </a:extLst>
              </a:tr>
              <a:tr h="347504">
                <a:tc>
                  <a:txBody>
                    <a:bodyPr/>
                    <a:lstStyle/>
                    <a:p>
                      <a:pPr algn="ctr" fontAlgn="t"/>
                      <a:r>
                        <a:rPr lang="en-US">
                          <a:effectLst/>
                        </a:rPr>
                        <a:t>Write value</a:t>
                      </a:r>
                    </a:p>
                  </a:txBody>
                  <a:tcPr marL="0" marR="0" marT="0" marB="0">
                    <a:lnL>
                      <a:noFill/>
                    </a:lnL>
                    <a:lnR>
                      <a:noFill/>
                    </a:lnR>
                    <a:lnT>
                      <a:noFill/>
                    </a:lnT>
                    <a:lnB>
                      <a:noFill/>
                    </a:lnB>
                    <a:solidFill>
                      <a:srgbClr val="FFFFFF"/>
                    </a:solidFill>
                  </a:tcPr>
                </a:tc>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1</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6037786"/>
                  </a:ext>
                </a:extLst>
              </a:tr>
              <a:tr h="347504">
                <a:tc>
                  <a:txBody>
                    <a:bodyPr/>
                    <a:lstStyle/>
                    <a:p>
                      <a:pPr algn="ctr" fontAlgn="t"/>
                      <a:r>
                        <a:rPr lang="en-US">
                          <a:effectLst/>
                        </a:rPr>
                        <a:t> </a:t>
                      </a:r>
                    </a:p>
                  </a:txBody>
                  <a:tcPr marL="0" marR="0" marT="0" marB="0">
                    <a:lnL>
                      <a:noFill/>
                    </a:lnL>
                    <a:lnR>
                      <a:noFill/>
                    </a:lnR>
                    <a:lnT>
                      <a:noFill/>
                    </a:lnT>
                    <a:lnB>
                      <a:noFill/>
                    </a:lnB>
                    <a:solidFill>
                      <a:srgbClr val="FFFFFF"/>
                    </a:solidFill>
                  </a:tcPr>
                </a:tc>
                <a:tc>
                  <a:txBody>
                    <a:bodyPr/>
                    <a:lstStyle/>
                    <a:p>
                      <a:pPr algn="ctr" fontAlgn="t"/>
                      <a:r>
                        <a:rPr lang="en-US">
                          <a:effectLst/>
                        </a:rPr>
                        <a:t>Write value</a:t>
                      </a:r>
                    </a:p>
                  </a:txBody>
                  <a:tcPr marL="0" marR="0" marT="0" marB="0">
                    <a:lnL>
                      <a:noFill/>
                    </a:lnL>
                    <a:lnR>
                      <a:noFill/>
                    </a:lnR>
                    <a:lnT>
                      <a:noFill/>
                    </a:lnT>
                    <a:lnB>
                      <a:noFill/>
                    </a:lnB>
                    <a:solidFill>
                      <a:srgbClr val="FFFFFF"/>
                    </a:solidFill>
                  </a:tcPr>
                </a:tc>
                <a:tc>
                  <a:txBody>
                    <a:bodyPr/>
                    <a:lstStyle/>
                    <a:p>
                      <a:pPr algn="ctr" fontAlgn="t"/>
                      <a:r>
                        <a:rPr lang="en-US">
                          <a:effectLst/>
                        </a:rPr>
                        <a:t>1</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10710890"/>
                  </a:ext>
                </a:extLst>
              </a:tr>
            </a:tbl>
          </a:graphicData>
        </a:graphic>
      </p:graphicFrame>
      <p:sp>
        <p:nvSpPr>
          <p:cNvPr id="9" name="Rectangle: Rounded Corners 8">
            <a:extLst>
              <a:ext uri="{FF2B5EF4-FFF2-40B4-BE49-F238E27FC236}">
                <a16:creationId xmlns:a16="http://schemas.microsoft.com/office/drawing/2014/main" id="{AB842617-B926-446A-817A-EE5595D81E0B}"/>
              </a:ext>
            </a:extLst>
          </p:cNvPr>
          <p:cNvSpPr/>
          <p:nvPr/>
        </p:nvSpPr>
        <p:spPr>
          <a:xfrm>
            <a:off x="6781800" y="5976117"/>
            <a:ext cx="1228567" cy="685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Wrong Value</a:t>
            </a:r>
          </a:p>
        </p:txBody>
      </p:sp>
      <p:cxnSp>
        <p:nvCxnSpPr>
          <p:cNvPr id="5" name="Straight Arrow Connector 4">
            <a:extLst>
              <a:ext uri="{FF2B5EF4-FFF2-40B4-BE49-F238E27FC236}">
                <a16:creationId xmlns:a16="http://schemas.microsoft.com/office/drawing/2014/main" id="{402598A1-7877-55D1-D577-58D565D7E3D2}"/>
              </a:ext>
            </a:extLst>
          </p:cNvPr>
          <p:cNvCxnSpPr>
            <a:cxnSpLocks/>
          </p:cNvCxnSpPr>
          <p:nvPr/>
        </p:nvCxnSpPr>
        <p:spPr>
          <a:xfrm>
            <a:off x="304800" y="5181600"/>
            <a:ext cx="0" cy="1496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67AAF5B-203C-2404-B41C-21A64D679766}"/>
              </a:ext>
            </a:extLst>
          </p:cNvPr>
          <p:cNvSpPr txBox="1"/>
          <p:nvPr/>
        </p:nvSpPr>
        <p:spPr>
          <a:xfrm>
            <a:off x="41766" y="4834256"/>
            <a:ext cx="553357" cy="307777"/>
          </a:xfrm>
          <a:prstGeom prst="rect">
            <a:avLst/>
          </a:prstGeom>
          <a:noFill/>
        </p:spPr>
        <p:txBody>
          <a:bodyPr wrap="none" rtlCol="0">
            <a:spAutoFit/>
          </a:bodyPr>
          <a:lstStyle/>
          <a:p>
            <a:r>
              <a:rPr lang="en-US" sz="1400" b="1">
                <a:solidFill>
                  <a:schemeClr val="accent1"/>
                </a:solidFill>
              </a:rPr>
              <a:t>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54" name="Object 2"/>
          <p:cNvGraphicFramePr>
            <a:graphicFrameLocks noChangeAspect="1"/>
          </p:cNvGraphicFramePr>
          <p:nvPr>
            <p:extLst>
              <p:ext uri="{D42A27DB-BD31-4B8C-83A1-F6EECF244321}">
                <p14:modId xmlns:p14="http://schemas.microsoft.com/office/powerpoint/2010/main" val="3507436526"/>
              </p:ext>
            </p:extLst>
          </p:nvPr>
        </p:nvGraphicFramePr>
        <p:xfrm>
          <a:off x="566140" y="1066800"/>
          <a:ext cx="8011720" cy="4724400"/>
        </p:xfrm>
        <a:graphic>
          <a:graphicData uri="http://schemas.openxmlformats.org/presentationml/2006/ole">
            <mc:AlternateContent xmlns:mc="http://schemas.openxmlformats.org/markup-compatibility/2006">
              <mc:Choice xmlns:v="urn:schemas-microsoft-com:vml" Requires="v">
                <p:oleObj name="Document" r:id="rId3" imgW="5664200" imgH="3340100" progId="Word.Document.12">
                  <p:link updateAutomatic="1"/>
                </p:oleObj>
              </mc:Choice>
              <mc:Fallback>
                <p:oleObj name="Document" r:id="rId3" imgW="5664200" imgH="3340100" progId="Word.Document.12">
                  <p:link updateAutomatic="1"/>
                  <p:pic>
                    <p:nvPicPr>
                      <p:cNvPr id="381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40" y="1066800"/>
                        <a:ext cx="8011720" cy="472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useBgFill="1">
        <p:nvSpPr>
          <p:cNvPr id="8" name="TextBox 7"/>
          <p:cNvSpPr txBox="1"/>
          <p:nvPr/>
        </p:nvSpPr>
        <p:spPr>
          <a:xfrm>
            <a:off x="457200" y="5562600"/>
            <a:ext cx="8229600" cy="343609"/>
          </a:xfrm>
          <a:prstGeom prst="rect">
            <a:avLst/>
          </a:prstGeom>
        </p:spPr>
        <p:txBody>
          <a:bodyPr wrap="square" rtlCol="0">
            <a:spAutoFit/>
          </a:bodyPr>
          <a:lstStyle/>
          <a:p>
            <a:endParaRPr lang="en-US"/>
          </a:p>
        </p:txBody>
      </p:sp>
      <p:sp>
        <p:nvSpPr>
          <p:cNvPr id="9" name="TextBox 8"/>
          <p:cNvSpPr txBox="1"/>
          <p:nvPr/>
        </p:nvSpPr>
        <p:spPr>
          <a:xfrm>
            <a:off x="2503057" y="5791200"/>
            <a:ext cx="4036256" cy="707886"/>
          </a:xfrm>
          <a:prstGeom prst="rect">
            <a:avLst/>
          </a:prstGeom>
          <a:noFill/>
        </p:spPr>
        <p:txBody>
          <a:bodyPr wrap="none" rtlCol="0">
            <a:spAutoFit/>
          </a:bodyPr>
          <a:lstStyle/>
          <a:p>
            <a:pPr algn="ctr"/>
            <a:r>
              <a:rPr lang="en-US" sz="2000" b="1">
                <a:latin typeface="+mn-lt"/>
              </a:rPr>
              <a:t>Figure 5.20  </a:t>
            </a:r>
          </a:p>
          <a:p>
            <a:pPr algn="ctr"/>
            <a:r>
              <a:rPr lang="en-US" sz="2000" b="1">
                <a:latin typeface="+mn-lt"/>
              </a:rPr>
              <a:t>Mutual Exclusion Using Messages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84002" name="Object 2"/>
          <p:cNvGraphicFramePr>
            <a:graphicFrameLocks noChangeAspect="1"/>
          </p:cNvGraphicFramePr>
          <p:nvPr>
            <p:extLst>
              <p:ext uri="{D42A27DB-BD31-4B8C-83A1-F6EECF244321}">
                <p14:modId xmlns:p14="http://schemas.microsoft.com/office/powerpoint/2010/main" val="197604539"/>
              </p:ext>
            </p:extLst>
          </p:nvPr>
        </p:nvGraphicFramePr>
        <p:xfrm>
          <a:off x="228600" y="675410"/>
          <a:ext cx="6400800" cy="5855440"/>
        </p:xfrm>
        <a:graphic>
          <a:graphicData uri="http://schemas.openxmlformats.org/presentationml/2006/ole">
            <mc:AlternateContent xmlns:mc="http://schemas.openxmlformats.org/markup-compatibility/2006">
              <mc:Choice xmlns:v="urn:schemas-microsoft-com:vml" Requires="v">
                <p:oleObj name="Document" r:id="rId3" imgW="5664200" imgH="5181600" progId="Word.Document.12">
                  <p:link updateAutomatic="1"/>
                </p:oleObj>
              </mc:Choice>
              <mc:Fallback>
                <p:oleObj name="Document" r:id="rId3" imgW="5664200" imgH="5181600" progId="Word.Document.12">
                  <p:link updateAutomatic="1"/>
                  <p:pic>
                    <p:nvPicPr>
                      <p:cNvPr id="3840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75410"/>
                        <a:ext cx="6400800" cy="58554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useBgFill="1">
        <p:nvSpPr>
          <p:cNvPr id="10" name="TextBox 9"/>
          <p:cNvSpPr txBox="1"/>
          <p:nvPr/>
        </p:nvSpPr>
        <p:spPr>
          <a:xfrm>
            <a:off x="609600" y="6580910"/>
            <a:ext cx="6512788" cy="277090"/>
          </a:xfrm>
          <a:prstGeom prst="rect">
            <a:avLst/>
          </a:prstGeom>
        </p:spPr>
        <p:txBody>
          <a:bodyPr wrap="square" rtlCol="0">
            <a:spAutoFit/>
          </a:bodyPr>
          <a:lstStyle/>
          <a:p>
            <a:endParaRPr lang="en-US"/>
          </a:p>
        </p:txBody>
      </p:sp>
      <p:sp>
        <p:nvSpPr>
          <p:cNvPr id="11" name="TextBox 10"/>
          <p:cNvSpPr txBox="1"/>
          <p:nvPr/>
        </p:nvSpPr>
        <p:spPr>
          <a:xfrm>
            <a:off x="6781800" y="2132632"/>
            <a:ext cx="2362200" cy="2277547"/>
          </a:xfrm>
          <a:prstGeom prst="rect">
            <a:avLst/>
          </a:prstGeom>
          <a:noFill/>
        </p:spPr>
        <p:txBody>
          <a:bodyPr wrap="square" rtlCol="0">
            <a:spAutoFit/>
          </a:bodyPr>
          <a:lstStyle/>
          <a:p>
            <a:pPr algn="ctr"/>
            <a:r>
              <a:rPr lang="en-US" sz="2400" b="1">
                <a:latin typeface="+mn-lt"/>
              </a:rPr>
              <a:t>Figure 5.21   </a:t>
            </a:r>
          </a:p>
          <a:p>
            <a:pPr algn="ctr"/>
            <a:endParaRPr lang="en-US" b="1">
              <a:latin typeface="+mn-lt"/>
            </a:endParaRPr>
          </a:p>
          <a:p>
            <a:pPr algn="ctr"/>
            <a:r>
              <a:rPr lang="en-US" sz="2000" b="1">
                <a:latin typeface="+mn-lt"/>
              </a:rPr>
              <a:t>A Solution to the Bounded-Buffer Producer/Consumer Problem Using Messages</a:t>
            </a:r>
            <a:r>
              <a:rPr lang="en-US" sz="2000">
                <a:latin typeface="+mn-lt"/>
              </a:rPr>
              <a:t> </a:t>
            </a:r>
          </a:p>
        </p:txBody>
      </p:sp>
    </p:spTree>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48600" cy="1067748"/>
          </a:xfrm>
        </p:spPr>
        <p:txBody>
          <a:bodyPr/>
          <a:lstStyle/>
          <a:p>
            <a:r>
              <a:rPr lang="en-US" b="1">
                <a:ln w="1905"/>
                <a:solidFill>
                  <a:schemeClr val="accent6">
                    <a:lumMod val="75000"/>
                  </a:schemeClr>
                </a:solidFill>
                <a:effectLst>
                  <a:innerShdw blurRad="69850" dist="43180" dir="5400000">
                    <a:srgbClr val="000000">
                      <a:alpha val="65000"/>
                    </a:srgbClr>
                  </a:innerShdw>
                </a:effectLst>
              </a:rPr>
              <a:t>Readers/Writers Problem</a:t>
            </a:r>
          </a:p>
        </p:txBody>
      </p:sp>
      <p:sp>
        <p:nvSpPr>
          <p:cNvPr id="3" name="Content Placeholder 2"/>
          <p:cNvSpPr>
            <a:spLocks noGrp="1"/>
          </p:cNvSpPr>
          <p:nvPr>
            <p:ph idx="4294967295"/>
          </p:nvPr>
        </p:nvSpPr>
        <p:spPr>
          <a:xfrm>
            <a:off x="762000" y="1981200"/>
            <a:ext cx="8382000" cy="4572000"/>
          </a:xfrm>
        </p:spPr>
        <p:txBody>
          <a:bodyPr>
            <a:normAutofit/>
          </a:bodyPr>
          <a:lstStyle/>
          <a:p>
            <a:r>
              <a:rPr lang="en-US" sz="2800"/>
              <a:t>A data area is shared among many processes</a:t>
            </a:r>
          </a:p>
          <a:p>
            <a:pPr lvl="2"/>
            <a:r>
              <a:rPr lang="en-US" sz="2600"/>
              <a:t>some processes only read the data area, (readers) and some only write to the data area (writers)</a:t>
            </a:r>
          </a:p>
          <a:p>
            <a:r>
              <a:rPr lang="en-US" sz="2800"/>
              <a:t>Conditions that must be satisfied:</a:t>
            </a:r>
          </a:p>
          <a:p>
            <a:pPr marL="1371600" lvl="2" indent="-514350">
              <a:buSzPct val="100000"/>
              <a:buFont typeface="+mj-lt"/>
              <a:buAutoNum type="arabicPeriod"/>
            </a:pPr>
            <a:r>
              <a:rPr lang="en-NZ" sz="2800"/>
              <a:t>any number of readers may simultaneously read the file</a:t>
            </a:r>
          </a:p>
          <a:p>
            <a:pPr marL="1371600" lvl="2" indent="-514350">
              <a:buSzPct val="100000"/>
              <a:buFont typeface="+mj-lt"/>
              <a:buAutoNum type="arabicPeriod"/>
            </a:pPr>
            <a:r>
              <a:rPr lang="en-NZ" sz="2800"/>
              <a:t>only one writer at a time may write to the file</a:t>
            </a:r>
          </a:p>
          <a:p>
            <a:pPr marL="1371600" lvl="2" indent="-514350">
              <a:buSzPct val="100000"/>
              <a:buFont typeface="+mj-lt"/>
              <a:buAutoNum type="arabicPeriod"/>
            </a:pPr>
            <a:r>
              <a:rPr lang="en-NZ" sz="2800"/>
              <a:t>if a writer is writing to the file, no reader may  read it</a:t>
            </a:r>
            <a:endParaRPr lang="en-US" sz="2800"/>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098" name="Object 2"/>
          <p:cNvGraphicFramePr>
            <a:graphicFrameLocks noChangeAspect="1"/>
          </p:cNvGraphicFramePr>
          <p:nvPr>
            <p:extLst>
              <p:ext uri="{D42A27DB-BD31-4B8C-83A1-F6EECF244321}">
                <p14:modId xmlns:p14="http://schemas.microsoft.com/office/powerpoint/2010/main" val="3897306930"/>
              </p:ext>
            </p:extLst>
          </p:nvPr>
        </p:nvGraphicFramePr>
        <p:xfrm>
          <a:off x="533400" y="762000"/>
          <a:ext cx="5791200" cy="5648368"/>
        </p:xfrm>
        <a:graphic>
          <a:graphicData uri="http://schemas.openxmlformats.org/presentationml/2006/ole">
            <mc:AlternateContent xmlns:mc="http://schemas.openxmlformats.org/markup-compatibility/2006">
              <mc:Choice xmlns:v="urn:schemas-microsoft-com:vml" Requires="v">
                <p:oleObj name="Document" r:id="rId3" imgW="5664200" imgH="5524500" progId="Word.Document.12">
                  <p:link updateAutomatic="1"/>
                </p:oleObj>
              </mc:Choice>
              <mc:Fallback>
                <p:oleObj name="Document" r:id="rId3" imgW="5664200" imgH="5524500" progId="Word.Document.12">
                  <p:link updateAutomatic="1"/>
                  <p:pic>
                    <p:nvPicPr>
                      <p:cNvPr id="388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5791200" cy="5648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9" name="TextBox 8"/>
          <p:cNvSpPr txBox="1"/>
          <p:nvPr/>
        </p:nvSpPr>
        <p:spPr>
          <a:xfrm>
            <a:off x="6400800" y="1371600"/>
            <a:ext cx="2285999" cy="3477875"/>
          </a:xfrm>
          <a:prstGeom prst="rect">
            <a:avLst/>
          </a:prstGeom>
          <a:noFill/>
        </p:spPr>
        <p:txBody>
          <a:bodyPr wrap="square" rtlCol="0">
            <a:spAutoFit/>
          </a:bodyPr>
          <a:lstStyle/>
          <a:p>
            <a:pPr algn="ctr"/>
            <a:r>
              <a:rPr lang="en-US" sz="2800" b="1">
                <a:latin typeface="+mn-lt"/>
              </a:rPr>
              <a:t>Figure 5.22    </a:t>
            </a:r>
          </a:p>
          <a:p>
            <a:pPr algn="ctr"/>
            <a:endParaRPr lang="en-US" sz="2400" b="1">
              <a:latin typeface="+mn-lt"/>
            </a:endParaRPr>
          </a:p>
          <a:p>
            <a:pPr algn="ctr"/>
            <a:r>
              <a:rPr lang="en-US" sz="2400" b="1">
                <a:latin typeface="+mn-lt"/>
              </a:rPr>
              <a:t>A Solution to the Readers/Writers Problem Using Semaphores: Readers Have Priority</a:t>
            </a:r>
            <a:r>
              <a:rPr lang="en-US" sz="2400">
                <a:latin typeface="+mn-lt"/>
              </a:rPr>
              <a:t> </a:t>
            </a:r>
          </a:p>
        </p:txBody>
      </p:sp>
      <p:sp useBgFill="1">
        <p:nvSpPr>
          <p:cNvPr id="10" name="TextBox 9"/>
          <p:cNvSpPr txBox="1"/>
          <p:nvPr/>
        </p:nvSpPr>
        <p:spPr>
          <a:xfrm>
            <a:off x="457200" y="6248400"/>
            <a:ext cx="7022041" cy="228600"/>
          </a:xfrm>
          <a:prstGeom prst="rect">
            <a:avLst/>
          </a:prstGeom>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90146" name="Object 2"/>
          <p:cNvGraphicFramePr>
            <a:graphicFrameLocks noChangeAspect="1"/>
          </p:cNvGraphicFramePr>
          <p:nvPr>
            <p:extLst>
              <p:ext uri="{D42A27DB-BD31-4B8C-83A1-F6EECF244321}">
                <p14:modId xmlns:p14="http://schemas.microsoft.com/office/powerpoint/2010/main" val="1429496102"/>
              </p:ext>
            </p:extLst>
          </p:nvPr>
        </p:nvGraphicFramePr>
        <p:xfrm>
          <a:off x="304800" y="703056"/>
          <a:ext cx="4724400" cy="6154944"/>
        </p:xfrm>
        <a:graphic>
          <a:graphicData uri="http://schemas.openxmlformats.org/presentationml/2006/ole">
            <mc:AlternateContent xmlns:mc="http://schemas.openxmlformats.org/markup-compatibility/2006">
              <mc:Choice xmlns:v="urn:schemas-microsoft-com:vml" Requires="v">
                <p:oleObj name="Document" r:id="rId3" imgW="5664200" imgH="7378700" progId="Word.Document.12">
                  <p:link updateAutomatic="1"/>
                </p:oleObj>
              </mc:Choice>
              <mc:Fallback>
                <p:oleObj name="Document" r:id="rId3" imgW="5664200" imgH="7378700" progId="Word.Document.12">
                  <p:link updateAutomatic="1"/>
                  <p:pic>
                    <p:nvPicPr>
                      <p:cNvPr id="390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03056"/>
                        <a:ext cx="4724400" cy="61549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9" name="TextBox 8"/>
          <p:cNvSpPr txBox="1"/>
          <p:nvPr/>
        </p:nvSpPr>
        <p:spPr>
          <a:xfrm>
            <a:off x="5257800" y="1219200"/>
            <a:ext cx="3124201" cy="3939541"/>
          </a:xfrm>
          <a:prstGeom prst="rect">
            <a:avLst/>
          </a:prstGeom>
          <a:noFill/>
        </p:spPr>
        <p:txBody>
          <a:bodyPr wrap="square" rtlCol="0">
            <a:spAutoFit/>
          </a:bodyPr>
          <a:lstStyle/>
          <a:p>
            <a:pPr algn="ctr"/>
            <a:r>
              <a:rPr lang="en-US" sz="3600" b="1">
                <a:latin typeface="+mn-lt"/>
              </a:rPr>
              <a:t>Figure 5.23  </a:t>
            </a:r>
          </a:p>
          <a:p>
            <a:pPr algn="ctr"/>
            <a:endParaRPr lang="en-US" sz="2800" b="1">
              <a:latin typeface="+mn-lt"/>
            </a:endParaRPr>
          </a:p>
          <a:p>
            <a:pPr algn="ctr"/>
            <a:r>
              <a:rPr lang="en-US" sz="2800" b="1">
                <a:latin typeface="+mn-lt"/>
              </a:rPr>
              <a:t> A Solution to the Readers/Writers Problem Using Semaphores: Writers Have Priority</a:t>
            </a:r>
            <a:endParaRPr lang="en-US" sz="2800">
              <a:latin typeface="+mn-lt"/>
            </a:endParaRPr>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l="6038" r="6038"/>
          <a:stretch>
            <a:fillRect/>
          </a:stretch>
        </p:blipFill>
        <p:spPr>
          <a:xfrm>
            <a:off x="999069" y="685799"/>
            <a:ext cx="7001931" cy="5375893"/>
          </a:xfrm>
          <a:prstGeom prst="rect">
            <a:avLst/>
          </a:prstGeom>
        </p:spPr>
      </p:pic>
      <p:sp>
        <p:nvSpPr>
          <p:cNvPr id="7" name="Rectangle 6"/>
          <p:cNvSpPr/>
          <p:nvPr/>
        </p:nvSpPr>
        <p:spPr>
          <a:xfrm>
            <a:off x="1066800" y="5867400"/>
            <a:ext cx="6858000" cy="646331"/>
          </a:xfrm>
          <a:prstGeom prst="rect">
            <a:avLst/>
          </a:prstGeom>
        </p:spPr>
        <p:txBody>
          <a:bodyPr wrap="square">
            <a:spAutoFit/>
          </a:bodyPr>
          <a:lstStyle/>
          <a:p>
            <a:pPr algn="ctr"/>
            <a:r>
              <a:rPr lang="en-US" b="1">
                <a:latin typeface="+mn-lt"/>
              </a:rPr>
              <a:t>Table 5.6   </a:t>
            </a:r>
          </a:p>
          <a:p>
            <a:pPr algn="ctr"/>
            <a:r>
              <a:rPr lang="en-US" b="1">
                <a:latin typeface="+mn-lt"/>
              </a:rPr>
              <a:t>State of the Process Queues for Program of Figure 5.23</a:t>
            </a:r>
            <a:r>
              <a:rPr lang="en-US">
                <a:latin typeface="+mn-lt"/>
              </a:rPr>
              <a:t> </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200" y="762000"/>
            <a:ext cx="8153400" cy="4422602"/>
          </a:xfrm>
          <a:prstGeom prst="rect">
            <a:avLst/>
          </a:prstGeom>
        </p:spPr>
      </p:pic>
      <p:sp>
        <p:nvSpPr>
          <p:cNvPr id="10" name="TextBox 9"/>
          <p:cNvSpPr txBox="1"/>
          <p:nvPr/>
        </p:nvSpPr>
        <p:spPr>
          <a:xfrm>
            <a:off x="609600" y="5181600"/>
            <a:ext cx="7946537" cy="1292662"/>
          </a:xfrm>
          <a:prstGeom prst="rect">
            <a:avLst/>
          </a:prstGeom>
          <a:noFill/>
        </p:spPr>
        <p:txBody>
          <a:bodyPr wrap="square" rtlCol="0">
            <a:spAutoFit/>
          </a:bodyPr>
          <a:lstStyle/>
          <a:p>
            <a:pPr algn="ctr"/>
            <a:r>
              <a:rPr lang="en-US" sz="2000" b="1">
                <a:latin typeface="+mn-lt"/>
              </a:rPr>
              <a:t>Figure 5.24   </a:t>
            </a:r>
          </a:p>
          <a:p>
            <a:pPr algn="ctr"/>
            <a:endParaRPr lang="en-US" sz="2000" b="1">
              <a:latin typeface="+mn-lt"/>
            </a:endParaRPr>
          </a:p>
          <a:p>
            <a:pPr algn="ctr"/>
            <a:r>
              <a:rPr lang="en-US" sz="2000" b="1">
                <a:latin typeface="+mn-lt"/>
              </a:rPr>
              <a:t>A Solution to the Readers/Writers Problem Using Message Passing</a:t>
            </a:r>
            <a:endParaRPr lang="en-US" sz="2000">
              <a:latin typeface="+mn-lt"/>
            </a:endParaRPr>
          </a:p>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a:solidFill>
                  <a:schemeClr val="accent1">
                    <a:lumMod val="75000"/>
                  </a:schemeClr>
                </a:solidFill>
              </a:rPr>
              <a:t>Summary</a:t>
            </a:r>
          </a:p>
        </p:txBody>
      </p:sp>
      <p:sp>
        <p:nvSpPr>
          <p:cNvPr id="7" name="Content Placeholder 6"/>
          <p:cNvSpPr>
            <a:spLocks noGrp="1"/>
          </p:cNvSpPr>
          <p:nvPr>
            <p:ph sz="half" idx="4294967295"/>
          </p:nvPr>
        </p:nvSpPr>
        <p:spPr>
          <a:xfrm>
            <a:off x="5284788" y="2209800"/>
            <a:ext cx="3859212" cy="4191000"/>
          </a:xfrm>
        </p:spPr>
        <p:txBody>
          <a:bodyPr>
            <a:normAutofit/>
          </a:bodyPr>
          <a:lstStyle/>
          <a:p>
            <a:r>
              <a:rPr lang="en-US" sz="1600"/>
              <a:t>Monitors</a:t>
            </a:r>
          </a:p>
          <a:p>
            <a:pPr lvl="1"/>
            <a:r>
              <a:rPr lang="en-US" sz="1600"/>
              <a:t>Monitor with signal</a:t>
            </a:r>
          </a:p>
          <a:p>
            <a:pPr lvl="1"/>
            <a:r>
              <a:rPr lang="en-US" sz="1600"/>
              <a:t>Alternate model of monitors with notify and broadcast</a:t>
            </a:r>
          </a:p>
          <a:p>
            <a:r>
              <a:rPr lang="en-US" sz="1600"/>
              <a:t>Message passing</a:t>
            </a:r>
          </a:p>
          <a:p>
            <a:pPr lvl="1"/>
            <a:r>
              <a:rPr lang="en-US" sz="1600"/>
              <a:t>Synchronization</a:t>
            </a:r>
          </a:p>
          <a:p>
            <a:pPr lvl="1"/>
            <a:r>
              <a:rPr lang="en-US" sz="1600"/>
              <a:t>Addressing</a:t>
            </a:r>
          </a:p>
          <a:p>
            <a:pPr lvl="1"/>
            <a:r>
              <a:rPr lang="en-US" sz="1600"/>
              <a:t>Message format</a:t>
            </a:r>
          </a:p>
          <a:p>
            <a:pPr lvl="1"/>
            <a:r>
              <a:rPr lang="en-US" sz="1600"/>
              <a:t>Queueing discipline</a:t>
            </a:r>
          </a:p>
          <a:p>
            <a:pPr lvl="1"/>
            <a:r>
              <a:rPr lang="en-US" sz="1600"/>
              <a:t>Mutual exclusion</a:t>
            </a:r>
          </a:p>
        </p:txBody>
      </p:sp>
      <p:sp>
        <p:nvSpPr>
          <p:cNvPr id="9" name="Content Placeholder 8"/>
          <p:cNvSpPr>
            <a:spLocks noGrp="1"/>
          </p:cNvSpPr>
          <p:nvPr>
            <p:ph sz="half" idx="4294967295"/>
          </p:nvPr>
        </p:nvSpPr>
        <p:spPr>
          <a:xfrm>
            <a:off x="625285" y="2203704"/>
            <a:ext cx="3760788" cy="4114800"/>
          </a:xfrm>
        </p:spPr>
        <p:txBody>
          <a:bodyPr>
            <a:normAutofit fontScale="40000" lnSpcReduction="20000"/>
          </a:bodyPr>
          <a:lstStyle/>
          <a:p>
            <a:r>
              <a:rPr lang="en-US" sz="3892" dirty="0"/>
              <a:t>Principles of concurrency</a:t>
            </a:r>
          </a:p>
          <a:p>
            <a:pPr lvl="1"/>
            <a:r>
              <a:rPr lang="en-US" sz="3892" dirty="0"/>
              <a:t>Race condition</a:t>
            </a:r>
          </a:p>
          <a:p>
            <a:pPr lvl="1"/>
            <a:r>
              <a:rPr lang="en-US" sz="3892" dirty="0"/>
              <a:t>OS concerns</a:t>
            </a:r>
          </a:p>
          <a:p>
            <a:pPr lvl="1"/>
            <a:r>
              <a:rPr lang="en-US" sz="3892" dirty="0"/>
              <a:t>Process interaction</a:t>
            </a:r>
          </a:p>
          <a:p>
            <a:pPr lvl="1"/>
            <a:r>
              <a:rPr lang="en-US" sz="3892"/>
              <a:t>Requirements for mutual exclusion</a:t>
            </a:r>
          </a:p>
          <a:p>
            <a:r>
              <a:rPr lang="en-US" sz="3892" dirty="0"/>
              <a:t>Mutual exclusion: hardware support</a:t>
            </a:r>
          </a:p>
          <a:p>
            <a:pPr lvl="1"/>
            <a:r>
              <a:rPr lang="en-US" sz="3892" dirty="0"/>
              <a:t>Interrupt disabling</a:t>
            </a:r>
          </a:p>
          <a:p>
            <a:pPr lvl="1"/>
            <a:r>
              <a:rPr lang="en-US" sz="3892" dirty="0"/>
              <a:t>Special machine instructions</a:t>
            </a:r>
          </a:p>
          <a:p>
            <a:r>
              <a:rPr lang="en-US" sz="3892" dirty="0"/>
              <a:t>Semaphores</a:t>
            </a:r>
          </a:p>
          <a:p>
            <a:pPr lvl="1"/>
            <a:r>
              <a:rPr lang="en-US" sz="3892" dirty="0"/>
              <a:t>Mutual exclusion</a:t>
            </a:r>
          </a:p>
          <a:p>
            <a:pPr lvl="1"/>
            <a:r>
              <a:rPr lang="en-US" sz="3892" dirty="0"/>
              <a:t>Producer/consumer problem</a:t>
            </a:r>
          </a:p>
          <a:p>
            <a:pPr lvl="1"/>
            <a:r>
              <a:rPr lang="en-US" sz="3892" dirty="0"/>
              <a:t>Implementation of semaphores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786931"/>
            <a:ext cx="7824788" cy="992362"/>
          </a:xfrm>
        </p:spPr>
        <p:txBody>
          <a:bodyPr/>
          <a:lstStyle/>
          <a:p>
            <a:pPr algn="ctr"/>
            <a:r>
              <a:rPr lang="en-US" sz="6600" dirty="0">
                <a:solidFill>
                  <a:schemeClr val="accent1">
                    <a:lumMod val="75000"/>
                  </a:schemeClr>
                </a:solidFill>
              </a:rPr>
              <a:t>Chapter 5 Review</a:t>
            </a:r>
          </a:p>
        </p:txBody>
      </p:sp>
      <p:sp>
        <p:nvSpPr>
          <p:cNvPr id="4" name="Title 1">
            <a:extLst>
              <a:ext uri="{FF2B5EF4-FFF2-40B4-BE49-F238E27FC236}">
                <a16:creationId xmlns:a16="http://schemas.microsoft.com/office/drawing/2014/main" id="{5ACF9189-C906-004D-FCDF-C736351C9E8C}"/>
              </a:ext>
            </a:extLst>
          </p:cNvPr>
          <p:cNvSpPr txBox="1">
            <a:spLocks/>
          </p:cNvSpPr>
          <p:nvPr/>
        </p:nvSpPr>
        <p:spPr>
          <a:xfrm>
            <a:off x="653062" y="2434576"/>
            <a:ext cx="7824788" cy="992362"/>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spcAft>
                <a:spcPts val="0"/>
              </a:spcAft>
            </a:pPr>
            <a:endParaRPr lang="en-US" sz="6600" dirty="0">
              <a:solidFill>
                <a:schemeClr val="tx1"/>
              </a:solidFill>
            </a:endParaRPr>
          </a:p>
        </p:txBody>
      </p:sp>
    </p:spTree>
    <p:extLst>
      <p:ext uri="{BB962C8B-B14F-4D97-AF65-F5344CB8AC3E}">
        <p14:creationId xmlns:p14="http://schemas.microsoft.com/office/powerpoint/2010/main" val="2077311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ea typeface="+mj-lt"/>
                <a:cs typeface="+mj-lt"/>
              </a:rPr>
              <a:t>What is the primary purpose of mutual exclusion in concurrent programming?</a:t>
            </a:r>
            <a:endParaRPr lang="en-US" sz="3600"/>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t>A) </a:t>
            </a:r>
            <a:r>
              <a:rPr lang="en-US" sz="2800" b="1" dirty="0">
                <a:solidFill>
                  <a:srgbClr val="000000"/>
                </a:solidFill>
                <a:ea typeface="+mn-lt"/>
                <a:cs typeface="+mn-lt"/>
              </a:rPr>
              <a:t>To increase processing speed </a:t>
            </a:r>
            <a:endParaRPr lang="en-US" sz="2800" b="1">
              <a:solidFill>
                <a:srgbClr val="262626"/>
              </a:solidFill>
              <a:ea typeface="+mn-lt"/>
              <a:cs typeface="+mn-lt"/>
            </a:endParaRPr>
          </a:p>
          <a:p>
            <a:pPr marL="0" indent="0">
              <a:buNone/>
            </a:pPr>
            <a:r>
              <a:rPr lang="en-US" sz="2800" b="1" dirty="0">
                <a:solidFill>
                  <a:srgbClr val="000000"/>
                </a:solidFill>
                <a:ea typeface="+mn-lt"/>
                <a:cs typeface="+mn-lt"/>
              </a:rPr>
              <a:t>B) To prevent race conditions </a:t>
            </a:r>
            <a:endParaRPr lang="en-US" sz="2800" b="1">
              <a:solidFill>
                <a:srgbClr val="262626"/>
              </a:solidFill>
              <a:ea typeface="+mn-lt"/>
              <a:cs typeface="+mn-lt"/>
            </a:endParaRPr>
          </a:p>
          <a:p>
            <a:pPr marL="0" indent="0">
              <a:buNone/>
            </a:pPr>
            <a:r>
              <a:rPr lang="en-US" sz="2800" b="1" dirty="0">
                <a:solidFill>
                  <a:srgbClr val="000000"/>
                </a:solidFill>
                <a:ea typeface="+mn-lt"/>
                <a:cs typeface="+mn-lt"/>
              </a:rPr>
              <a:t>C) To allocate more memory </a:t>
            </a:r>
            <a:endParaRPr lang="en-US" sz="2800" b="1">
              <a:solidFill>
                <a:srgbClr val="262626"/>
              </a:solidFill>
              <a:ea typeface="+mn-lt"/>
              <a:cs typeface="+mn-lt"/>
            </a:endParaRPr>
          </a:p>
          <a:p>
            <a:pPr marL="0" indent="0">
              <a:buNone/>
            </a:pPr>
            <a:r>
              <a:rPr lang="en-US" sz="2800" b="1" dirty="0">
                <a:solidFill>
                  <a:srgbClr val="000000"/>
                </a:solidFill>
                <a:ea typeface="+mn-lt"/>
                <a:cs typeface="+mn-lt"/>
              </a:rPr>
              <a:t>D) To reduce CPU usage</a:t>
            </a:r>
            <a:endParaRPr lang="en-US" sz="2800" b="1" dirty="0"/>
          </a:p>
        </p:txBody>
      </p:sp>
    </p:spTree>
    <p:extLst>
      <p:ext uri="{BB962C8B-B14F-4D97-AF65-F5344CB8AC3E}">
        <p14:creationId xmlns:p14="http://schemas.microsoft.com/office/powerpoint/2010/main" val="156934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p>
        </p:txBody>
      </p:sp>
      <p:sp>
        <p:nvSpPr>
          <p:cNvPr id="3" name="Content Placeholder 2"/>
          <p:cNvSpPr>
            <a:spLocks noGrp="1"/>
          </p:cNvSpPr>
          <p:nvPr>
            <p:ph sz="half" idx="1"/>
          </p:nvPr>
        </p:nvSpPr>
        <p:spPr>
          <a:xfrm>
            <a:off x="658904" y="2286000"/>
            <a:ext cx="8027896" cy="3840163"/>
          </a:xfrm>
        </p:spPr>
        <p:txBody>
          <a:bodyPr>
            <a:noAutofit/>
          </a:bodyPr>
          <a:lstStyle/>
          <a:p>
            <a:r>
              <a:rPr lang="en-US" sz="2800"/>
              <a:t>Interleaving and overlapping </a:t>
            </a:r>
          </a:p>
          <a:p>
            <a:pPr lvl="2"/>
            <a:r>
              <a:rPr lang="en-US" sz="2400"/>
              <a:t>can be viewed as examples of concurrent processing</a:t>
            </a:r>
          </a:p>
          <a:p>
            <a:pPr lvl="2"/>
            <a:r>
              <a:rPr lang="en-US" sz="2400"/>
              <a:t>both present the same problems</a:t>
            </a:r>
          </a:p>
          <a:p>
            <a:pPr marL="282575" lvl="2">
              <a:spcBef>
                <a:spcPts val="1800"/>
              </a:spcBef>
            </a:pPr>
            <a:r>
              <a:rPr lang="en-US" sz="2800" err="1"/>
              <a:t>Uniprocessor</a:t>
            </a:r>
            <a:r>
              <a:rPr lang="en-US" sz="2800"/>
              <a:t> – the relative speed of execution of processes cannot be predicted</a:t>
            </a:r>
          </a:p>
          <a:p>
            <a:pPr lvl="2"/>
            <a:r>
              <a:rPr lang="en-US" sz="2400"/>
              <a:t>depends on activities of other processes</a:t>
            </a:r>
          </a:p>
          <a:p>
            <a:pPr lvl="2"/>
            <a:r>
              <a:rPr lang="en-US" sz="2400"/>
              <a:t>the way the OS handles interrupts</a:t>
            </a:r>
          </a:p>
          <a:p>
            <a:pPr lvl="2"/>
            <a:r>
              <a:rPr lang="en-US" sz="2400"/>
              <a:t>scheduling policies of the OS</a:t>
            </a:r>
          </a:p>
        </p:txBody>
      </p:sp>
      <p:pic>
        <p:nvPicPr>
          <p:cNvPr id="6" name="Picture 5"/>
          <p:cNvPicPr>
            <a:picLocks noChangeAspect="1"/>
          </p:cNvPicPr>
          <p:nvPr/>
        </p:nvPicPr>
        <p:blipFill>
          <a:blip r:embed="rId3"/>
          <a:stretch>
            <a:fillRect/>
          </a:stretch>
        </p:blipFill>
        <p:spPr>
          <a:xfrm rot="865002">
            <a:off x="7018415" y="4977805"/>
            <a:ext cx="1612269" cy="149253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ea typeface="+mj-lt"/>
                <a:cs typeface="+mj-lt"/>
              </a:rPr>
              <a:t>What is the primary purpose of mutual exclusion in concurrent programming?</a:t>
            </a:r>
            <a:endParaRPr lang="en-US" sz="3600"/>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t>A) </a:t>
            </a:r>
            <a:r>
              <a:rPr lang="en-US" sz="2800" b="1" dirty="0">
                <a:solidFill>
                  <a:srgbClr val="000000"/>
                </a:solidFill>
                <a:ea typeface="+mn-lt"/>
                <a:cs typeface="+mn-lt"/>
              </a:rPr>
              <a:t>To increase processing speed </a:t>
            </a:r>
            <a:endParaRPr lang="en-US" sz="2800" b="1">
              <a:solidFill>
                <a:srgbClr val="262626"/>
              </a:solidFill>
              <a:ea typeface="+mn-lt"/>
              <a:cs typeface="+mn-lt"/>
            </a:endParaRPr>
          </a:p>
          <a:p>
            <a:pPr marL="0" indent="0">
              <a:buNone/>
            </a:pPr>
            <a:r>
              <a:rPr lang="en-US" sz="2800" b="1" dirty="0">
                <a:solidFill>
                  <a:srgbClr val="9FDB9C"/>
                </a:solidFill>
                <a:ea typeface="+mn-lt"/>
                <a:cs typeface="+mn-lt"/>
              </a:rPr>
              <a:t>B) To prevent race conditions </a:t>
            </a:r>
          </a:p>
          <a:p>
            <a:pPr marL="0" indent="0">
              <a:buNone/>
            </a:pPr>
            <a:r>
              <a:rPr lang="en-US" sz="2800" b="1" dirty="0">
                <a:solidFill>
                  <a:srgbClr val="000000"/>
                </a:solidFill>
                <a:ea typeface="+mn-lt"/>
                <a:cs typeface="+mn-lt"/>
              </a:rPr>
              <a:t>C) To allocate more memory </a:t>
            </a:r>
            <a:endParaRPr lang="en-US" sz="2800" b="1">
              <a:solidFill>
                <a:srgbClr val="262626"/>
              </a:solidFill>
              <a:ea typeface="+mn-lt"/>
              <a:cs typeface="+mn-lt"/>
            </a:endParaRPr>
          </a:p>
          <a:p>
            <a:pPr marL="0" indent="0">
              <a:buNone/>
            </a:pPr>
            <a:r>
              <a:rPr lang="en-US" sz="2800" b="1" dirty="0">
                <a:solidFill>
                  <a:srgbClr val="000000"/>
                </a:solidFill>
                <a:ea typeface="+mn-lt"/>
                <a:cs typeface="+mn-lt"/>
              </a:rPr>
              <a:t>D) To reduce CPU usage</a:t>
            </a:r>
            <a:endParaRPr lang="en-US" sz="2800" b="1" dirty="0"/>
          </a:p>
        </p:txBody>
      </p:sp>
    </p:spTree>
    <p:extLst>
      <p:ext uri="{BB962C8B-B14F-4D97-AF65-F5344CB8AC3E}">
        <p14:creationId xmlns:p14="http://schemas.microsoft.com/office/powerpoint/2010/main" val="3118631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ea typeface="+mj-lt"/>
                <a:cs typeface="+mj-lt"/>
              </a:rPr>
              <a:t>Which of the following is a hardware-based solution for mutual exclusion?</a:t>
            </a:r>
            <a:endParaRPr lang="en-US" dirty="0"/>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Semaphores</a:t>
            </a:r>
            <a:endParaRPr lang="en-US" sz="2800" b="1" dirty="0">
              <a:solidFill>
                <a:srgbClr val="262626"/>
              </a:solidFill>
            </a:endParaRPr>
          </a:p>
          <a:p>
            <a:pPr marL="0" indent="0">
              <a:buNone/>
            </a:pPr>
            <a:r>
              <a:rPr lang="en-US" sz="2800" b="1" dirty="0">
                <a:solidFill>
                  <a:srgbClr val="000000"/>
                </a:solidFill>
              </a:rPr>
              <a:t>B</a:t>
            </a:r>
            <a:r>
              <a:rPr lang="en-US" sz="2800" b="1" dirty="0">
                <a:solidFill>
                  <a:srgbClr val="000000"/>
                </a:solidFill>
                <a:ea typeface="+mn-lt"/>
                <a:cs typeface="+mn-lt"/>
              </a:rPr>
              <a:t>) Monitors </a:t>
            </a:r>
            <a:endParaRPr lang="en-US" sz="2800" b="1" dirty="0">
              <a:solidFill>
                <a:srgbClr val="262626"/>
              </a:solidFill>
              <a:ea typeface="+mn-lt"/>
              <a:cs typeface="+mn-lt"/>
            </a:endParaRPr>
          </a:p>
          <a:p>
            <a:pPr marL="0" indent="0">
              <a:buNone/>
            </a:pPr>
            <a:r>
              <a:rPr lang="en-US" sz="2800" b="1" dirty="0">
                <a:solidFill>
                  <a:srgbClr val="000000"/>
                </a:solidFill>
                <a:ea typeface="+mn-lt"/>
                <a:cs typeface="+mn-lt"/>
              </a:rPr>
              <a:t>C) Compare and Swap Instruction</a:t>
            </a:r>
            <a:endParaRPr lang="en-US" sz="2800" b="1" dirty="0">
              <a:solidFill>
                <a:srgbClr val="262626"/>
              </a:solidFill>
              <a:ea typeface="+mn-lt"/>
              <a:cs typeface="+mn-lt"/>
            </a:endParaRPr>
          </a:p>
          <a:p>
            <a:pPr marL="0" indent="0">
              <a:buNone/>
            </a:pPr>
            <a:r>
              <a:rPr lang="en-US" sz="2800" b="1" dirty="0">
                <a:solidFill>
                  <a:srgbClr val="000000"/>
                </a:solidFill>
                <a:ea typeface="+mn-lt"/>
                <a:cs typeface="+mn-lt"/>
              </a:rPr>
              <a:t>D) Message Passing</a:t>
            </a:r>
            <a:endParaRPr lang="en-US" sz="2800" b="1" dirty="0"/>
          </a:p>
        </p:txBody>
      </p:sp>
    </p:spTree>
    <p:extLst>
      <p:ext uri="{BB962C8B-B14F-4D97-AF65-F5344CB8AC3E}">
        <p14:creationId xmlns:p14="http://schemas.microsoft.com/office/powerpoint/2010/main" val="3852736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ea typeface="+mj-lt"/>
                <a:cs typeface="+mj-lt"/>
              </a:rPr>
              <a:t>Which of the following is a hardware-based solution for mutual exclusion?</a:t>
            </a:r>
            <a:endParaRPr lang="en-US" dirty="0"/>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Semaphores</a:t>
            </a:r>
            <a:endParaRPr lang="en-US" sz="2800" b="1" dirty="0">
              <a:solidFill>
                <a:srgbClr val="262626"/>
              </a:solidFill>
            </a:endParaRPr>
          </a:p>
          <a:p>
            <a:pPr marL="0" indent="0">
              <a:buNone/>
            </a:pPr>
            <a:r>
              <a:rPr lang="en-US" sz="2800" b="1" dirty="0">
                <a:solidFill>
                  <a:srgbClr val="000000"/>
                </a:solidFill>
              </a:rPr>
              <a:t>B</a:t>
            </a:r>
            <a:r>
              <a:rPr lang="en-US" sz="2800" b="1" dirty="0">
                <a:solidFill>
                  <a:srgbClr val="000000"/>
                </a:solidFill>
                <a:ea typeface="+mn-lt"/>
                <a:cs typeface="+mn-lt"/>
              </a:rPr>
              <a:t>) Monitors </a:t>
            </a:r>
            <a:endParaRPr lang="en-US" sz="2800" b="1" dirty="0">
              <a:solidFill>
                <a:srgbClr val="262626"/>
              </a:solidFill>
              <a:ea typeface="+mn-lt"/>
              <a:cs typeface="+mn-lt"/>
            </a:endParaRPr>
          </a:p>
          <a:p>
            <a:pPr marL="0" indent="0">
              <a:buNone/>
            </a:pPr>
            <a:r>
              <a:rPr lang="en-US" sz="2800" b="1" dirty="0">
                <a:solidFill>
                  <a:srgbClr val="9FDB9C"/>
                </a:solidFill>
                <a:ea typeface="+mn-lt"/>
                <a:cs typeface="+mn-lt"/>
              </a:rPr>
              <a:t>C) Compare and Swap Instruction</a:t>
            </a:r>
            <a:endParaRPr lang="en-US" sz="2800" b="1">
              <a:solidFill>
                <a:srgbClr val="9FDB9C"/>
              </a:solidFill>
              <a:ea typeface="+mn-lt"/>
              <a:cs typeface="+mn-lt"/>
            </a:endParaRPr>
          </a:p>
          <a:p>
            <a:pPr marL="0" indent="0">
              <a:buNone/>
            </a:pPr>
            <a:r>
              <a:rPr lang="en-US" sz="2800" b="1" dirty="0">
                <a:solidFill>
                  <a:srgbClr val="000000"/>
                </a:solidFill>
                <a:ea typeface="+mn-lt"/>
                <a:cs typeface="+mn-lt"/>
              </a:rPr>
              <a:t>D) Message Passing</a:t>
            </a:r>
            <a:endParaRPr lang="en-US" sz="2800" b="1" dirty="0"/>
          </a:p>
        </p:txBody>
      </p:sp>
    </p:spTree>
    <p:extLst>
      <p:ext uri="{BB962C8B-B14F-4D97-AF65-F5344CB8AC3E}">
        <p14:creationId xmlns:p14="http://schemas.microsoft.com/office/powerpoint/2010/main" val="883424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rPr>
              <a:t>In the context of semaphores, what does the instruction "</a:t>
            </a:r>
            <a:r>
              <a:rPr lang="en-US" sz="3600" dirty="0" err="1">
                <a:solidFill>
                  <a:srgbClr val="000000"/>
                </a:solidFill>
              </a:rPr>
              <a:t>semWait</a:t>
            </a:r>
            <a:r>
              <a:rPr lang="en-US" sz="3600" dirty="0">
                <a:solidFill>
                  <a:srgbClr val="000000"/>
                </a:solidFill>
              </a:rPr>
              <a:t>" do?</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Increase semaphore value by 1</a:t>
            </a:r>
            <a:endParaRPr lang="en-US" sz="2800" b="1" dirty="0">
              <a:solidFill>
                <a:srgbClr val="262626"/>
              </a:solidFill>
            </a:endParaRPr>
          </a:p>
          <a:p>
            <a:pPr marL="0" indent="0">
              <a:buNone/>
            </a:pPr>
            <a:r>
              <a:rPr lang="en-US" sz="2800" b="1" dirty="0">
                <a:solidFill>
                  <a:srgbClr val="000000"/>
                </a:solidFill>
              </a:rPr>
              <a:t>B</a:t>
            </a:r>
            <a:r>
              <a:rPr lang="en-US" sz="2800" b="1" dirty="0">
                <a:solidFill>
                  <a:srgbClr val="000000"/>
                </a:solidFill>
                <a:ea typeface="+mn-lt"/>
                <a:cs typeface="+mn-lt"/>
              </a:rPr>
              <a:t>) Decrease semaphore value by 1</a:t>
            </a:r>
            <a:endParaRPr lang="en-US" sz="2800" b="1" dirty="0">
              <a:solidFill>
                <a:srgbClr val="262626"/>
              </a:solidFill>
              <a:ea typeface="+mn-lt"/>
              <a:cs typeface="+mn-lt"/>
            </a:endParaRPr>
          </a:p>
          <a:p>
            <a:pPr marL="0" indent="0">
              <a:buNone/>
            </a:pPr>
            <a:r>
              <a:rPr lang="en-US" sz="2800" b="1" dirty="0">
                <a:solidFill>
                  <a:srgbClr val="000000"/>
                </a:solidFill>
                <a:ea typeface="+mn-lt"/>
                <a:cs typeface="+mn-lt"/>
              </a:rPr>
              <a:t>C) Initialize semaphore</a:t>
            </a:r>
            <a:endParaRPr lang="en-US" sz="2800" b="1" dirty="0">
              <a:solidFill>
                <a:srgbClr val="262626"/>
              </a:solidFill>
              <a:ea typeface="+mn-lt"/>
              <a:cs typeface="+mn-lt"/>
            </a:endParaRPr>
          </a:p>
          <a:p>
            <a:pPr marL="0" indent="0">
              <a:buNone/>
            </a:pPr>
            <a:r>
              <a:rPr lang="en-US" sz="2800" b="1" dirty="0">
                <a:solidFill>
                  <a:srgbClr val="000000"/>
                </a:solidFill>
                <a:ea typeface="+mn-lt"/>
                <a:cs typeface="+mn-lt"/>
              </a:rPr>
              <a:t>D) Destroy semaphore</a:t>
            </a:r>
            <a:endParaRPr lang="en-US" sz="2800" b="1" dirty="0"/>
          </a:p>
        </p:txBody>
      </p:sp>
    </p:spTree>
    <p:extLst>
      <p:ext uri="{BB962C8B-B14F-4D97-AF65-F5344CB8AC3E}">
        <p14:creationId xmlns:p14="http://schemas.microsoft.com/office/powerpoint/2010/main" val="397832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rPr>
              <a:t>In the context of semaphores, what does the instruction "</a:t>
            </a:r>
            <a:r>
              <a:rPr lang="en-US" sz="3600" dirty="0" err="1">
                <a:solidFill>
                  <a:srgbClr val="000000"/>
                </a:solidFill>
              </a:rPr>
              <a:t>semWait</a:t>
            </a:r>
            <a:r>
              <a:rPr lang="en-US" sz="3600" dirty="0">
                <a:solidFill>
                  <a:srgbClr val="000000"/>
                </a:solidFill>
              </a:rPr>
              <a:t>" do?</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Increase semaphore value by 1</a:t>
            </a:r>
            <a:endParaRPr lang="en-US" sz="2800" b="1" dirty="0">
              <a:solidFill>
                <a:srgbClr val="262626"/>
              </a:solidFill>
            </a:endParaRPr>
          </a:p>
          <a:p>
            <a:pPr marL="0" indent="0">
              <a:buNone/>
            </a:pPr>
            <a:r>
              <a:rPr lang="en-US" sz="2800" b="1" dirty="0">
                <a:solidFill>
                  <a:srgbClr val="9FDB9C"/>
                </a:solidFill>
              </a:rPr>
              <a:t>B</a:t>
            </a:r>
            <a:r>
              <a:rPr lang="en-US" sz="2800" b="1" dirty="0">
                <a:solidFill>
                  <a:srgbClr val="9FDB9C"/>
                </a:solidFill>
                <a:ea typeface="+mn-lt"/>
                <a:cs typeface="+mn-lt"/>
              </a:rPr>
              <a:t>) Decrease semaphore value by 1</a:t>
            </a:r>
            <a:endParaRPr lang="en-US" sz="2800" b="1">
              <a:solidFill>
                <a:srgbClr val="9FDB9C"/>
              </a:solidFill>
              <a:ea typeface="+mn-lt"/>
              <a:cs typeface="+mn-lt"/>
            </a:endParaRPr>
          </a:p>
          <a:p>
            <a:pPr marL="0" indent="0">
              <a:buNone/>
            </a:pPr>
            <a:r>
              <a:rPr lang="en-US" sz="2800" b="1" dirty="0">
                <a:solidFill>
                  <a:srgbClr val="000000"/>
                </a:solidFill>
                <a:ea typeface="+mn-lt"/>
                <a:cs typeface="+mn-lt"/>
              </a:rPr>
              <a:t>C) Initialize semaphore</a:t>
            </a:r>
            <a:endParaRPr lang="en-US" sz="2800" b="1" dirty="0">
              <a:solidFill>
                <a:srgbClr val="262626"/>
              </a:solidFill>
              <a:ea typeface="+mn-lt"/>
              <a:cs typeface="+mn-lt"/>
            </a:endParaRPr>
          </a:p>
          <a:p>
            <a:pPr marL="0" indent="0">
              <a:buNone/>
            </a:pPr>
            <a:r>
              <a:rPr lang="en-US" sz="2800" b="1" dirty="0">
                <a:solidFill>
                  <a:srgbClr val="000000"/>
                </a:solidFill>
                <a:ea typeface="+mn-lt"/>
                <a:cs typeface="+mn-lt"/>
              </a:rPr>
              <a:t>D) Destroy semaphore</a:t>
            </a:r>
            <a:endParaRPr lang="en-US" sz="2800" b="1" dirty="0"/>
          </a:p>
        </p:txBody>
      </p:sp>
    </p:spTree>
    <p:extLst>
      <p:ext uri="{BB962C8B-B14F-4D97-AF65-F5344CB8AC3E}">
        <p14:creationId xmlns:p14="http://schemas.microsoft.com/office/powerpoint/2010/main" val="4207618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rPr>
              <a:t>In the context of a monitor, what does the "</a:t>
            </a:r>
            <a:r>
              <a:rPr lang="en-US" sz="3600" dirty="0" err="1">
                <a:solidFill>
                  <a:srgbClr val="000000"/>
                </a:solidFill>
              </a:rPr>
              <a:t>csignal</a:t>
            </a:r>
            <a:r>
              <a:rPr lang="en-US" sz="3600" dirty="0">
                <a:solidFill>
                  <a:srgbClr val="000000"/>
                </a:solidFill>
              </a:rPr>
              <a:t>" operation do?</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Enter the monitor</a:t>
            </a:r>
          </a:p>
          <a:p>
            <a:pPr marL="0" indent="0">
              <a:buNone/>
            </a:pPr>
            <a:r>
              <a:rPr lang="en-US" sz="2800" b="1" dirty="0">
                <a:solidFill>
                  <a:srgbClr val="000000"/>
                </a:solidFill>
              </a:rPr>
              <a:t>B) Exit the monitor</a:t>
            </a:r>
          </a:p>
          <a:p>
            <a:pPr marL="0" indent="0">
              <a:buNone/>
            </a:pPr>
            <a:r>
              <a:rPr lang="en-US" sz="2800" b="1" dirty="0">
                <a:solidFill>
                  <a:srgbClr val="000000"/>
                </a:solidFill>
              </a:rPr>
              <a:t>C) Wait for a condition</a:t>
            </a:r>
          </a:p>
          <a:p>
            <a:pPr marL="0" indent="0">
              <a:buNone/>
            </a:pPr>
            <a:r>
              <a:rPr lang="en-US" sz="2800" b="1" dirty="0">
                <a:solidFill>
                  <a:srgbClr val="000000"/>
                </a:solidFill>
              </a:rPr>
              <a:t>D) Signal that a condition has changed</a:t>
            </a:r>
          </a:p>
        </p:txBody>
      </p:sp>
    </p:spTree>
    <p:extLst>
      <p:ext uri="{BB962C8B-B14F-4D97-AF65-F5344CB8AC3E}">
        <p14:creationId xmlns:p14="http://schemas.microsoft.com/office/powerpoint/2010/main" val="2948648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86285" y="111196"/>
            <a:ext cx="7997316" cy="2501983"/>
          </a:xfrm>
        </p:spPr>
        <p:txBody>
          <a:bodyPr vert="horz" lIns="91440" tIns="0" rIns="91440" bIns="0" rtlCol="0" anchor="ctr" anchorCtr="0">
            <a:noAutofit/>
          </a:bodyPr>
          <a:lstStyle/>
          <a:p>
            <a:pPr algn="l"/>
            <a:r>
              <a:rPr lang="en-US" sz="3600" dirty="0">
                <a:solidFill>
                  <a:srgbClr val="000000"/>
                </a:solidFill>
              </a:rPr>
              <a:t>In the context of a monitor, what does the "</a:t>
            </a:r>
            <a:r>
              <a:rPr lang="en-US" sz="3600" dirty="0" err="1">
                <a:solidFill>
                  <a:srgbClr val="000000"/>
                </a:solidFill>
              </a:rPr>
              <a:t>csignal</a:t>
            </a:r>
            <a:r>
              <a:rPr lang="en-US" sz="3600" dirty="0">
                <a:solidFill>
                  <a:srgbClr val="000000"/>
                </a:solidFill>
              </a:rPr>
              <a:t>" operation do?</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Enter the monitor</a:t>
            </a:r>
          </a:p>
          <a:p>
            <a:pPr marL="0" indent="0">
              <a:buNone/>
            </a:pPr>
            <a:r>
              <a:rPr lang="en-US" sz="2800" b="1" dirty="0">
                <a:solidFill>
                  <a:srgbClr val="000000"/>
                </a:solidFill>
              </a:rPr>
              <a:t>B) Exit the monitor</a:t>
            </a:r>
          </a:p>
          <a:p>
            <a:pPr marL="0" indent="0">
              <a:buNone/>
            </a:pPr>
            <a:r>
              <a:rPr lang="en-US" sz="2800" b="1" dirty="0">
                <a:solidFill>
                  <a:srgbClr val="000000"/>
                </a:solidFill>
              </a:rPr>
              <a:t>C) Wait for a condition</a:t>
            </a:r>
          </a:p>
          <a:p>
            <a:pPr marL="0" indent="0">
              <a:buNone/>
            </a:pPr>
            <a:r>
              <a:rPr lang="en-US" sz="2800" b="1" dirty="0">
                <a:solidFill>
                  <a:srgbClr val="9FDB9C"/>
                </a:solidFill>
              </a:rPr>
              <a:t>D) Signal that a condition has changed</a:t>
            </a:r>
          </a:p>
        </p:txBody>
      </p:sp>
    </p:spTree>
    <p:extLst>
      <p:ext uri="{BB962C8B-B14F-4D97-AF65-F5344CB8AC3E}">
        <p14:creationId xmlns:p14="http://schemas.microsoft.com/office/powerpoint/2010/main" val="2025659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1814423" y="352245"/>
            <a:ext cx="5516290" cy="6165214"/>
          </a:xfrm>
          <a:prstGeom prst="rect">
            <a:avLst/>
          </a:prstGeom>
        </p:spPr>
      </p:pic>
    </p:spTree>
    <p:extLst>
      <p:ext uri="{BB962C8B-B14F-4D97-AF65-F5344CB8AC3E}">
        <p14:creationId xmlns:p14="http://schemas.microsoft.com/office/powerpoint/2010/main" val="227657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A </a:t>
            </a:r>
            <a:r>
              <a:rPr lang="en-US" sz="2800" dirty="0">
                <a:solidFill>
                  <a:srgbClr val="000000"/>
                </a:solidFill>
                <a:ea typeface="+mj-lt"/>
                <a:cs typeface="+mj-lt"/>
              </a:rPr>
              <a:t>system has </a:t>
            </a:r>
            <a:r>
              <a:rPr lang="en-US" sz="2800" b="1" dirty="0">
                <a:solidFill>
                  <a:srgbClr val="000000"/>
                </a:solidFill>
                <a:ea typeface="+mj-lt"/>
                <a:cs typeface="+mj-lt"/>
              </a:rPr>
              <a:t>3 processes</a:t>
            </a:r>
            <a:r>
              <a:rPr lang="en-US" sz="2800" dirty="0">
                <a:solidFill>
                  <a:srgbClr val="000000"/>
                </a:solidFill>
                <a:ea typeface="+mj-lt"/>
                <a:cs typeface="+mj-lt"/>
              </a:rPr>
              <a:t> sharing </a:t>
            </a:r>
            <a:r>
              <a:rPr lang="en-US" sz="2800" b="1" dirty="0">
                <a:solidFill>
                  <a:srgbClr val="000000"/>
                </a:solidFill>
                <a:ea typeface="+mj-lt"/>
                <a:cs typeface="+mj-lt"/>
              </a:rPr>
              <a:t>4 units</a:t>
            </a:r>
            <a:r>
              <a:rPr lang="en-US" sz="2800" dirty="0">
                <a:solidFill>
                  <a:srgbClr val="000000"/>
                </a:solidFill>
                <a:ea typeface="+mj-lt"/>
                <a:cs typeface="+mj-lt"/>
              </a:rPr>
              <a:t> of the same resource. If each process requires a </a:t>
            </a:r>
            <a:r>
              <a:rPr lang="en-US" sz="2800" b="1" dirty="0">
                <a:solidFill>
                  <a:srgbClr val="000000"/>
                </a:solidFill>
                <a:ea typeface="+mj-lt"/>
                <a:cs typeface="+mj-lt"/>
              </a:rPr>
              <a:t>maximum of 2 units</a:t>
            </a:r>
            <a:r>
              <a:rPr lang="en-US" sz="2800" dirty="0">
                <a:solidFill>
                  <a:srgbClr val="000000"/>
                </a:solidFill>
                <a:ea typeface="+mj-lt"/>
                <a:cs typeface="+mj-lt"/>
              </a:rPr>
              <a:t>, then deadlock:</a:t>
            </a:r>
            <a:endParaRPr lang="en-US" sz="2800" dirty="0">
              <a:solidFill>
                <a:srgbClr val="000000"/>
              </a:solidFill>
            </a:endParaRP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Can never occur</a:t>
            </a:r>
          </a:p>
          <a:p>
            <a:pPr marL="0" indent="0">
              <a:buNone/>
            </a:pPr>
            <a:r>
              <a:rPr lang="en-US" sz="2800" b="1">
                <a:solidFill>
                  <a:srgbClr val="000000"/>
                </a:solidFill>
              </a:rPr>
              <a:t>B) May occur</a:t>
            </a:r>
          </a:p>
          <a:p>
            <a:pPr marL="0" indent="0">
              <a:buNone/>
            </a:pPr>
            <a:r>
              <a:rPr lang="en-US" sz="2800" b="1" dirty="0">
                <a:solidFill>
                  <a:srgbClr val="000000"/>
                </a:solidFill>
              </a:rPr>
              <a:t>C) Has to occur</a:t>
            </a:r>
          </a:p>
          <a:p>
            <a:pPr marL="0" indent="0">
              <a:buNone/>
            </a:pPr>
            <a:r>
              <a:rPr lang="en-US" sz="2800" b="1" dirty="0">
                <a:solidFill>
                  <a:srgbClr val="000000"/>
                </a:solidFill>
              </a:rPr>
              <a:t>D) Cannot be determined</a:t>
            </a:r>
          </a:p>
        </p:txBody>
      </p:sp>
    </p:spTree>
    <p:extLst>
      <p:ext uri="{BB962C8B-B14F-4D97-AF65-F5344CB8AC3E}">
        <p14:creationId xmlns:p14="http://schemas.microsoft.com/office/powerpoint/2010/main" val="1234831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A </a:t>
            </a:r>
            <a:r>
              <a:rPr lang="en-US" sz="2800" dirty="0">
                <a:solidFill>
                  <a:srgbClr val="000000"/>
                </a:solidFill>
                <a:ea typeface="+mj-lt"/>
                <a:cs typeface="+mj-lt"/>
              </a:rPr>
              <a:t>system has </a:t>
            </a:r>
            <a:r>
              <a:rPr lang="en-US" sz="2800" b="1" dirty="0">
                <a:solidFill>
                  <a:srgbClr val="000000"/>
                </a:solidFill>
                <a:ea typeface="+mj-lt"/>
                <a:cs typeface="+mj-lt"/>
              </a:rPr>
              <a:t>3 processes</a:t>
            </a:r>
            <a:r>
              <a:rPr lang="en-US" sz="2800" dirty="0">
                <a:solidFill>
                  <a:srgbClr val="000000"/>
                </a:solidFill>
                <a:ea typeface="+mj-lt"/>
                <a:cs typeface="+mj-lt"/>
              </a:rPr>
              <a:t> sharing </a:t>
            </a:r>
            <a:r>
              <a:rPr lang="en-US" sz="2800" b="1" dirty="0">
                <a:solidFill>
                  <a:srgbClr val="000000"/>
                </a:solidFill>
                <a:ea typeface="+mj-lt"/>
                <a:cs typeface="+mj-lt"/>
              </a:rPr>
              <a:t>4 units</a:t>
            </a:r>
            <a:r>
              <a:rPr lang="en-US" sz="2800" dirty="0">
                <a:solidFill>
                  <a:srgbClr val="000000"/>
                </a:solidFill>
                <a:ea typeface="+mj-lt"/>
                <a:cs typeface="+mj-lt"/>
              </a:rPr>
              <a:t> of the same resource. If each process requires a </a:t>
            </a:r>
            <a:r>
              <a:rPr lang="en-US" sz="2800" b="1" dirty="0">
                <a:solidFill>
                  <a:srgbClr val="000000"/>
                </a:solidFill>
                <a:ea typeface="+mj-lt"/>
                <a:cs typeface="+mj-lt"/>
              </a:rPr>
              <a:t>maximum of 2 units</a:t>
            </a:r>
            <a:r>
              <a:rPr lang="en-US" sz="2800" dirty="0">
                <a:solidFill>
                  <a:srgbClr val="000000"/>
                </a:solidFill>
                <a:ea typeface="+mj-lt"/>
                <a:cs typeface="+mj-lt"/>
              </a:rPr>
              <a:t>, then deadlock:</a:t>
            </a:r>
            <a:endParaRPr lang="en-US" sz="2800" dirty="0">
              <a:solidFill>
                <a:srgbClr val="000000"/>
              </a:solidFill>
            </a:endParaRP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9FDB9C"/>
                </a:solidFill>
              </a:rPr>
              <a:t>A) Can never occur</a:t>
            </a:r>
          </a:p>
          <a:p>
            <a:pPr marL="0" indent="0">
              <a:buNone/>
            </a:pPr>
            <a:r>
              <a:rPr lang="en-US" sz="2800" b="1" dirty="0">
                <a:solidFill>
                  <a:srgbClr val="000000"/>
                </a:solidFill>
              </a:rPr>
              <a:t>B) May occur</a:t>
            </a:r>
          </a:p>
          <a:p>
            <a:pPr marL="0" indent="0">
              <a:buNone/>
            </a:pPr>
            <a:r>
              <a:rPr lang="en-US" sz="2800" b="1" dirty="0">
                <a:solidFill>
                  <a:srgbClr val="000000"/>
                </a:solidFill>
              </a:rPr>
              <a:t>C) Has to occur</a:t>
            </a:r>
          </a:p>
          <a:p>
            <a:pPr marL="0" indent="0">
              <a:buNone/>
            </a:pPr>
            <a:r>
              <a:rPr lang="en-US" sz="2800" b="1" dirty="0">
                <a:solidFill>
                  <a:srgbClr val="000000"/>
                </a:solidFill>
              </a:rPr>
              <a:t>D) Cannot be determined</a:t>
            </a:r>
          </a:p>
        </p:txBody>
      </p:sp>
    </p:spTree>
    <p:extLst>
      <p:ext uri="{BB962C8B-B14F-4D97-AF65-F5344CB8AC3E}">
        <p14:creationId xmlns:p14="http://schemas.microsoft.com/office/powerpoint/2010/main" val="200164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32787" cy="1143000"/>
          </a:xfrm>
        </p:spPr>
        <p:txBody>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658904" y="2286000"/>
            <a:ext cx="8180296" cy="3840163"/>
          </a:xfrm>
        </p:spPr>
        <p:txBody>
          <a:bodyPr/>
          <a:lstStyle/>
          <a:p>
            <a:r>
              <a:rPr lang="en-US" sz="3200"/>
              <a:t>Sharing of global resources</a:t>
            </a:r>
          </a:p>
          <a:p>
            <a:r>
              <a:rPr lang="en-US" sz="3200"/>
              <a:t>Difficult for the OS to manage the allocation of resources optimally</a:t>
            </a:r>
          </a:p>
          <a:p>
            <a:r>
              <a:rPr lang="en-US" sz="3200"/>
              <a:t>Difficult to locate programming errors as results are not deterministic and reproducible</a:t>
            </a:r>
          </a:p>
          <a:p>
            <a:endParaRPr lang="en-US"/>
          </a:p>
        </p:txBody>
      </p:sp>
      <p:pic>
        <p:nvPicPr>
          <p:cNvPr id="5" name="Picture 4"/>
          <p:cNvPicPr>
            <a:picLocks noChangeAspect="1"/>
          </p:cNvPicPr>
          <p:nvPr/>
        </p:nvPicPr>
        <p:blipFill>
          <a:blip r:embed="rId3"/>
          <a:stretch>
            <a:fillRect/>
          </a:stretch>
        </p:blipFill>
        <p:spPr>
          <a:xfrm>
            <a:off x="7239000" y="5029200"/>
            <a:ext cx="1387045" cy="14478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A </a:t>
            </a:r>
            <a:r>
              <a:rPr lang="en-US" sz="2800" dirty="0">
                <a:solidFill>
                  <a:srgbClr val="000000"/>
                </a:solidFill>
                <a:ea typeface="+mj-lt"/>
                <a:cs typeface="+mj-lt"/>
              </a:rPr>
              <a:t>system has </a:t>
            </a:r>
            <a:r>
              <a:rPr lang="en-US" sz="2800" b="1" dirty="0">
                <a:solidFill>
                  <a:srgbClr val="000000"/>
                </a:solidFill>
                <a:ea typeface="+mj-lt"/>
                <a:cs typeface="+mj-lt"/>
              </a:rPr>
              <a:t>3 processes</a:t>
            </a:r>
            <a:r>
              <a:rPr lang="en-US" sz="2800" dirty="0">
                <a:solidFill>
                  <a:srgbClr val="000000"/>
                </a:solidFill>
                <a:ea typeface="+mj-lt"/>
                <a:cs typeface="+mj-lt"/>
              </a:rPr>
              <a:t> sharing </a:t>
            </a:r>
            <a:r>
              <a:rPr lang="en-US" sz="2800" b="1" dirty="0">
                <a:solidFill>
                  <a:srgbClr val="000000"/>
                </a:solidFill>
                <a:ea typeface="+mj-lt"/>
                <a:cs typeface="+mj-lt"/>
              </a:rPr>
              <a:t>4 units</a:t>
            </a:r>
            <a:r>
              <a:rPr lang="en-US" sz="2800" dirty="0">
                <a:solidFill>
                  <a:srgbClr val="000000"/>
                </a:solidFill>
                <a:ea typeface="+mj-lt"/>
                <a:cs typeface="+mj-lt"/>
              </a:rPr>
              <a:t> of the same resource. If each process requires a </a:t>
            </a:r>
            <a:r>
              <a:rPr lang="en-US" sz="2800" b="1" dirty="0">
                <a:solidFill>
                  <a:srgbClr val="000000"/>
                </a:solidFill>
                <a:ea typeface="+mj-lt"/>
                <a:cs typeface="+mj-lt"/>
              </a:rPr>
              <a:t>maximum of 2 units</a:t>
            </a:r>
            <a:r>
              <a:rPr lang="en-US" sz="2800" dirty="0">
                <a:solidFill>
                  <a:srgbClr val="000000"/>
                </a:solidFill>
                <a:ea typeface="+mj-lt"/>
                <a:cs typeface="+mj-lt"/>
              </a:rPr>
              <a:t>, then </a:t>
            </a:r>
            <a:r>
              <a:rPr lang="en-US" sz="2800" b="1" dirty="0">
                <a:solidFill>
                  <a:srgbClr val="000000"/>
                </a:solidFill>
                <a:ea typeface="+mj-lt"/>
                <a:cs typeface="+mj-lt"/>
              </a:rPr>
              <a:t>starvation:</a:t>
            </a:r>
            <a:endParaRPr lang="en-US" sz="2800" b="1" dirty="0">
              <a:solidFill>
                <a:srgbClr val="000000"/>
              </a:solidFill>
            </a:endParaRP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Can never occur</a:t>
            </a:r>
          </a:p>
          <a:p>
            <a:pPr marL="0" indent="0">
              <a:buNone/>
            </a:pPr>
            <a:r>
              <a:rPr lang="en-US" sz="2800" b="1" dirty="0">
                <a:solidFill>
                  <a:srgbClr val="000000"/>
                </a:solidFill>
              </a:rPr>
              <a:t>B) May occur</a:t>
            </a:r>
          </a:p>
          <a:p>
            <a:pPr marL="0" indent="0">
              <a:buNone/>
            </a:pPr>
            <a:r>
              <a:rPr lang="en-US" sz="2800" b="1" dirty="0">
                <a:solidFill>
                  <a:srgbClr val="000000"/>
                </a:solidFill>
              </a:rPr>
              <a:t>C) Has to occur</a:t>
            </a:r>
          </a:p>
          <a:p>
            <a:pPr marL="0" indent="0">
              <a:buNone/>
            </a:pPr>
            <a:r>
              <a:rPr lang="en-US" sz="2800" b="1" dirty="0">
                <a:solidFill>
                  <a:srgbClr val="000000"/>
                </a:solidFill>
              </a:rPr>
              <a:t>D) Cannot be determined</a:t>
            </a:r>
          </a:p>
        </p:txBody>
      </p:sp>
    </p:spTree>
    <p:extLst>
      <p:ext uri="{BB962C8B-B14F-4D97-AF65-F5344CB8AC3E}">
        <p14:creationId xmlns:p14="http://schemas.microsoft.com/office/powerpoint/2010/main" val="315076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A </a:t>
            </a:r>
            <a:r>
              <a:rPr lang="en-US" sz="2800" dirty="0">
                <a:solidFill>
                  <a:srgbClr val="000000"/>
                </a:solidFill>
                <a:ea typeface="+mj-lt"/>
                <a:cs typeface="+mj-lt"/>
              </a:rPr>
              <a:t>system has </a:t>
            </a:r>
            <a:r>
              <a:rPr lang="en-US" sz="2800" b="1" dirty="0">
                <a:solidFill>
                  <a:srgbClr val="000000"/>
                </a:solidFill>
                <a:ea typeface="+mj-lt"/>
                <a:cs typeface="+mj-lt"/>
              </a:rPr>
              <a:t>3 processes</a:t>
            </a:r>
            <a:r>
              <a:rPr lang="en-US" sz="2800" dirty="0">
                <a:solidFill>
                  <a:srgbClr val="000000"/>
                </a:solidFill>
                <a:ea typeface="+mj-lt"/>
                <a:cs typeface="+mj-lt"/>
              </a:rPr>
              <a:t> sharing </a:t>
            </a:r>
            <a:r>
              <a:rPr lang="en-US" sz="2800" b="1" dirty="0">
                <a:solidFill>
                  <a:srgbClr val="000000"/>
                </a:solidFill>
                <a:ea typeface="+mj-lt"/>
                <a:cs typeface="+mj-lt"/>
              </a:rPr>
              <a:t>4 units</a:t>
            </a:r>
            <a:r>
              <a:rPr lang="en-US" sz="2800" dirty="0">
                <a:solidFill>
                  <a:srgbClr val="000000"/>
                </a:solidFill>
                <a:ea typeface="+mj-lt"/>
                <a:cs typeface="+mj-lt"/>
              </a:rPr>
              <a:t> of the same resource. If each process requires a </a:t>
            </a:r>
            <a:r>
              <a:rPr lang="en-US" sz="2800" b="1" dirty="0">
                <a:solidFill>
                  <a:srgbClr val="000000"/>
                </a:solidFill>
                <a:ea typeface="+mj-lt"/>
                <a:cs typeface="+mj-lt"/>
              </a:rPr>
              <a:t>maximum of 2 units</a:t>
            </a:r>
            <a:r>
              <a:rPr lang="en-US" sz="2800" dirty="0">
                <a:solidFill>
                  <a:srgbClr val="000000"/>
                </a:solidFill>
                <a:ea typeface="+mj-lt"/>
                <a:cs typeface="+mj-lt"/>
              </a:rPr>
              <a:t>, then </a:t>
            </a:r>
            <a:r>
              <a:rPr lang="en-US" sz="2800" b="1" dirty="0">
                <a:solidFill>
                  <a:srgbClr val="000000"/>
                </a:solidFill>
                <a:ea typeface="+mj-lt"/>
                <a:cs typeface="+mj-lt"/>
              </a:rPr>
              <a:t>starvation:</a:t>
            </a:r>
            <a:endParaRPr lang="en-US" sz="2800" b="1" dirty="0">
              <a:solidFill>
                <a:srgbClr val="000000"/>
              </a:solidFill>
            </a:endParaRP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Can never occur</a:t>
            </a:r>
          </a:p>
          <a:p>
            <a:pPr marL="0" indent="0">
              <a:buNone/>
            </a:pPr>
            <a:r>
              <a:rPr lang="en-US" sz="2800" b="1" dirty="0">
                <a:solidFill>
                  <a:srgbClr val="9FDB9C"/>
                </a:solidFill>
              </a:rPr>
              <a:t>B) May occur</a:t>
            </a:r>
          </a:p>
          <a:p>
            <a:pPr marL="0" indent="0">
              <a:buNone/>
            </a:pPr>
            <a:r>
              <a:rPr lang="en-US" sz="2800" b="1" dirty="0">
                <a:solidFill>
                  <a:srgbClr val="000000"/>
                </a:solidFill>
              </a:rPr>
              <a:t>C) Has to occur</a:t>
            </a:r>
          </a:p>
          <a:p>
            <a:pPr marL="0" indent="0">
              <a:buNone/>
            </a:pPr>
            <a:r>
              <a:rPr lang="en-US" sz="2800" b="1" dirty="0">
                <a:solidFill>
                  <a:srgbClr val="000000"/>
                </a:solidFill>
              </a:rPr>
              <a:t>D) Cannot be determined</a:t>
            </a:r>
          </a:p>
        </p:txBody>
      </p:sp>
    </p:spTree>
    <p:extLst>
      <p:ext uri="{BB962C8B-B14F-4D97-AF65-F5344CB8AC3E}">
        <p14:creationId xmlns:p14="http://schemas.microsoft.com/office/powerpoint/2010/main" val="2122916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How useful do you find these review quizzes?</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My life is now dependent on them</a:t>
            </a:r>
          </a:p>
          <a:p>
            <a:pPr marL="0" indent="0">
              <a:buNone/>
            </a:pPr>
            <a:r>
              <a:rPr lang="en-US" sz="2800" b="1" dirty="0">
                <a:solidFill>
                  <a:schemeClr val="tx1"/>
                </a:solidFill>
              </a:rPr>
              <a:t>B) They are fairly useful</a:t>
            </a:r>
          </a:p>
          <a:p>
            <a:pPr marL="0" indent="0">
              <a:buNone/>
            </a:pPr>
            <a:r>
              <a:rPr lang="en-US" sz="2800" b="1" dirty="0">
                <a:solidFill>
                  <a:srgbClr val="000000"/>
                </a:solidFill>
              </a:rPr>
              <a:t>C) I don’t mind one way or another</a:t>
            </a:r>
          </a:p>
          <a:p>
            <a:pPr marL="0" indent="0">
              <a:buNone/>
            </a:pPr>
            <a:r>
              <a:rPr lang="en-US" sz="2800" b="1" dirty="0">
                <a:solidFill>
                  <a:srgbClr val="000000"/>
                </a:solidFill>
              </a:rPr>
              <a:t>D) They are not that useful</a:t>
            </a:r>
          </a:p>
          <a:p>
            <a:pPr marL="0" indent="0">
              <a:buNone/>
            </a:pPr>
            <a:r>
              <a:rPr lang="en-US" sz="2800" b="1" dirty="0">
                <a:solidFill>
                  <a:srgbClr val="000000"/>
                </a:solidFill>
              </a:rPr>
              <a:t>E) I would rather seg fault myself than do the quizzes</a:t>
            </a:r>
          </a:p>
        </p:txBody>
      </p:sp>
    </p:spTree>
    <p:extLst>
      <p:ext uri="{BB962C8B-B14F-4D97-AF65-F5344CB8AC3E}">
        <p14:creationId xmlns:p14="http://schemas.microsoft.com/office/powerpoint/2010/main" val="1059159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How useful do you find these coding mini-labs?</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My life is now dependent on them</a:t>
            </a:r>
          </a:p>
          <a:p>
            <a:pPr marL="0" indent="0">
              <a:buNone/>
            </a:pPr>
            <a:r>
              <a:rPr lang="en-US" sz="2800" b="1" dirty="0">
                <a:solidFill>
                  <a:schemeClr val="tx1"/>
                </a:solidFill>
              </a:rPr>
              <a:t>B) They are fairly useful</a:t>
            </a:r>
          </a:p>
          <a:p>
            <a:pPr marL="0" indent="0">
              <a:buNone/>
            </a:pPr>
            <a:r>
              <a:rPr lang="en-US" sz="2800" b="1" dirty="0">
                <a:solidFill>
                  <a:srgbClr val="000000"/>
                </a:solidFill>
              </a:rPr>
              <a:t>C) I don’t mind one way or another</a:t>
            </a:r>
          </a:p>
          <a:p>
            <a:pPr marL="0" indent="0">
              <a:buNone/>
            </a:pPr>
            <a:r>
              <a:rPr lang="en-US" sz="2800" b="1" dirty="0">
                <a:solidFill>
                  <a:srgbClr val="000000"/>
                </a:solidFill>
              </a:rPr>
              <a:t>D) They are not that useful</a:t>
            </a:r>
          </a:p>
          <a:p>
            <a:pPr marL="0" indent="0">
              <a:buNone/>
            </a:pPr>
            <a:r>
              <a:rPr lang="en-US" sz="2800" b="1" dirty="0">
                <a:solidFill>
                  <a:srgbClr val="000000"/>
                </a:solidFill>
              </a:rPr>
              <a:t>E) I would rather seg fault myself than do the quizzes</a:t>
            </a:r>
          </a:p>
        </p:txBody>
      </p:sp>
    </p:spTree>
    <p:extLst>
      <p:ext uri="{BB962C8B-B14F-4D97-AF65-F5344CB8AC3E}">
        <p14:creationId xmlns:p14="http://schemas.microsoft.com/office/powerpoint/2010/main" val="3936202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How useful do you find the lecture slides?</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My life is now dependent on them</a:t>
            </a:r>
          </a:p>
          <a:p>
            <a:pPr marL="0" indent="0">
              <a:buNone/>
            </a:pPr>
            <a:r>
              <a:rPr lang="en-US" sz="2800" b="1" dirty="0">
                <a:solidFill>
                  <a:schemeClr val="tx1"/>
                </a:solidFill>
              </a:rPr>
              <a:t>B) They are fairly useful</a:t>
            </a:r>
          </a:p>
          <a:p>
            <a:pPr marL="0" indent="0">
              <a:buNone/>
            </a:pPr>
            <a:r>
              <a:rPr lang="en-US" sz="2800" b="1" dirty="0">
                <a:solidFill>
                  <a:srgbClr val="000000"/>
                </a:solidFill>
              </a:rPr>
              <a:t>C) I don’t mind one way or another</a:t>
            </a:r>
          </a:p>
          <a:p>
            <a:pPr marL="0" indent="0">
              <a:buNone/>
            </a:pPr>
            <a:r>
              <a:rPr lang="en-US" sz="2800" b="1" dirty="0">
                <a:solidFill>
                  <a:srgbClr val="000000"/>
                </a:solidFill>
              </a:rPr>
              <a:t>D) They are not that useful</a:t>
            </a:r>
          </a:p>
          <a:p>
            <a:pPr marL="0" indent="0">
              <a:buNone/>
            </a:pPr>
            <a:r>
              <a:rPr lang="en-US" sz="2800" b="1" dirty="0">
                <a:solidFill>
                  <a:srgbClr val="000000"/>
                </a:solidFill>
              </a:rPr>
              <a:t>E) I would rather seg fault myself than do the quizzes</a:t>
            </a:r>
          </a:p>
        </p:txBody>
      </p:sp>
    </p:spTree>
    <p:extLst>
      <p:ext uri="{BB962C8B-B14F-4D97-AF65-F5344CB8AC3E}">
        <p14:creationId xmlns:p14="http://schemas.microsoft.com/office/powerpoint/2010/main" val="773931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F829-E59C-AB7E-F74A-6CE023AE0214}"/>
              </a:ext>
            </a:extLst>
          </p:cNvPr>
          <p:cNvSpPr>
            <a:spLocks noGrp="1"/>
          </p:cNvSpPr>
          <p:nvPr>
            <p:ph type="title"/>
          </p:nvPr>
        </p:nvSpPr>
        <p:spPr>
          <a:xfrm>
            <a:off x="471908" y="-133219"/>
            <a:ext cx="8011693" cy="2746398"/>
          </a:xfrm>
        </p:spPr>
        <p:txBody>
          <a:bodyPr vert="horz" lIns="91440" tIns="0" rIns="91440" bIns="0" rtlCol="0" anchor="ctr" anchorCtr="0">
            <a:noAutofit/>
          </a:bodyPr>
          <a:lstStyle/>
          <a:p>
            <a:pPr algn="l"/>
            <a:r>
              <a:rPr lang="en-US" sz="2800" dirty="0">
                <a:solidFill>
                  <a:srgbClr val="000000"/>
                </a:solidFill>
              </a:rPr>
              <a:t>How are you feeling at this point with this class?</a:t>
            </a:r>
          </a:p>
          <a:p>
            <a:endParaRPr lang="en-US" dirty="0"/>
          </a:p>
        </p:txBody>
      </p:sp>
      <p:sp>
        <p:nvSpPr>
          <p:cNvPr id="5" name="Content Placeholder 4">
            <a:extLst>
              <a:ext uri="{FF2B5EF4-FFF2-40B4-BE49-F238E27FC236}">
                <a16:creationId xmlns:a16="http://schemas.microsoft.com/office/drawing/2014/main" id="{76FB24DD-12FA-2FD7-433D-40F74DF450B8}"/>
              </a:ext>
            </a:extLst>
          </p:cNvPr>
          <p:cNvSpPr>
            <a:spLocks noGrp="1"/>
          </p:cNvSpPr>
          <p:nvPr>
            <p:ph sz="half" idx="14"/>
          </p:nvPr>
        </p:nvSpPr>
        <p:spPr>
          <a:xfrm>
            <a:off x="654085" y="2286000"/>
            <a:ext cx="8013939" cy="3983936"/>
          </a:xfrm>
        </p:spPr>
        <p:txBody>
          <a:bodyPr vert="horz" lIns="91440" tIns="45720" rIns="91440" bIns="45720" rtlCol="0" anchor="t">
            <a:normAutofit/>
          </a:bodyPr>
          <a:lstStyle/>
          <a:p>
            <a:pPr marL="0" indent="0">
              <a:buNone/>
            </a:pPr>
            <a:r>
              <a:rPr lang="en-US" sz="2800" b="1" dirty="0">
                <a:solidFill>
                  <a:srgbClr val="000000"/>
                </a:solidFill>
              </a:rPr>
              <a:t>A) I am at my peak with this class!</a:t>
            </a:r>
          </a:p>
          <a:p>
            <a:pPr marL="0" indent="0">
              <a:buNone/>
            </a:pPr>
            <a:r>
              <a:rPr lang="en-US" sz="2800" b="1" dirty="0">
                <a:solidFill>
                  <a:schemeClr val="tx1"/>
                </a:solidFill>
              </a:rPr>
              <a:t>B) I am doing good.</a:t>
            </a:r>
          </a:p>
          <a:p>
            <a:pPr marL="0" indent="0">
              <a:buNone/>
            </a:pPr>
            <a:r>
              <a:rPr lang="en-US" sz="2800" b="1" dirty="0">
                <a:solidFill>
                  <a:srgbClr val="000000"/>
                </a:solidFill>
              </a:rPr>
              <a:t>C) Meh.</a:t>
            </a:r>
          </a:p>
          <a:p>
            <a:pPr marL="0" indent="0">
              <a:buNone/>
            </a:pPr>
            <a:r>
              <a:rPr lang="en-US" sz="2800" b="1" dirty="0">
                <a:solidFill>
                  <a:srgbClr val="000000"/>
                </a:solidFill>
              </a:rPr>
              <a:t>D) I am not doing so good…</a:t>
            </a:r>
          </a:p>
          <a:p>
            <a:pPr marL="0" indent="0">
              <a:buNone/>
            </a:pPr>
            <a:r>
              <a:rPr lang="en-US" sz="2800" b="1" dirty="0">
                <a:solidFill>
                  <a:srgbClr val="000000"/>
                </a:solidFill>
              </a:rPr>
              <a:t>E) I already committed seg fault (feeling really bad about this class)</a:t>
            </a:r>
          </a:p>
        </p:txBody>
      </p:sp>
    </p:spTree>
    <p:extLst>
      <p:ext uri="{BB962C8B-B14F-4D97-AF65-F5344CB8AC3E}">
        <p14:creationId xmlns:p14="http://schemas.microsoft.com/office/powerpoint/2010/main" val="3798009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786931"/>
            <a:ext cx="7824788" cy="992362"/>
          </a:xfrm>
        </p:spPr>
        <p:txBody>
          <a:bodyPr/>
          <a:lstStyle/>
          <a:p>
            <a:pPr algn="ctr"/>
            <a:r>
              <a:rPr lang="en-US" sz="6600" dirty="0">
                <a:solidFill>
                  <a:schemeClr val="accent1">
                    <a:lumMod val="75000"/>
                  </a:schemeClr>
                </a:solidFill>
              </a:rPr>
              <a:t>Practice Time</a:t>
            </a:r>
          </a:p>
        </p:txBody>
      </p:sp>
      <p:sp>
        <p:nvSpPr>
          <p:cNvPr id="4" name="Title 1">
            <a:extLst>
              <a:ext uri="{FF2B5EF4-FFF2-40B4-BE49-F238E27FC236}">
                <a16:creationId xmlns:a16="http://schemas.microsoft.com/office/drawing/2014/main" id="{5ACF9189-C906-004D-FCDF-C736351C9E8C}"/>
              </a:ext>
            </a:extLst>
          </p:cNvPr>
          <p:cNvSpPr txBox="1">
            <a:spLocks/>
          </p:cNvSpPr>
          <p:nvPr/>
        </p:nvSpPr>
        <p:spPr>
          <a:xfrm>
            <a:off x="653062" y="2434576"/>
            <a:ext cx="7824788" cy="992362"/>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spcAft>
                <a:spcPts val="0"/>
              </a:spcAft>
            </a:pPr>
            <a:r>
              <a:rPr lang="en-US" sz="6600" dirty="0" err="1">
                <a:solidFill>
                  <a:schemeClr val="tx1"/>
                </a:solidFill>
              </a:rPr>
              <a:t>pthreads</a:t>
            </a:r>
            <a:r>
              <a:rPr lang="en-US" sz="6600" dirty="0">
                <a:solidFill>
                  <a:schemeClr val="tx1"/>
                </a:solidFill>
              </a:rPr>
              <a:t> library</a:t>
            </a:r>
          </a:p>
        </p:txBody>
      </p:sp>
    </p:spTree>
    <p:extLst>
      <p:ext uri="{BB962C8B-B14F-4D97-AF65-F5344CB8AC3E}">
        <p14:creationId xmlns:p14="http://schemas.microsoft.com/office/powerpoint/2010/main" val="319952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4600" b="1">
                <a:solidFill>
                  <a:schemeClr val="accent6">
                    <a:lumMod val="75000"/>
                  </a:schemeClr>
                </a:solidFill>
              </a:rPr>
              <a:t>Operating System Concerns</a:t>
            </a:r>
          </a:p>
        </p:txBody>
      </p:sp>
      <p:sp>
        <p:nvSpPr>
          <p:cNvPr id="3" name="Content Placeholder 2"/>
          <p:cNvSpPr>
            <a:spLocks noGrp="1"/>
          </p:cNvSpPr>
          <p:nvPr>
            <p:ph sz="half" idx="1"/>
          </p:nvPr>
        </p:nvSpPr>
        <p:spPr>
          <a:xfrm>
            <a:off x="533400" y="2133600"/>
            <a:ext cx="7924800" cy="4343400"/>
          </a:xfrm>
        </p:spPr>
        <p:txBody>
          <a:bodyPr>
            <a:normAutofit/>
          </a:bodyPr>
          <a:lstStyle/>
          <a:p>
            <a:r>
              <a:rPr lang="en-NZ" sz="2400"/>
              <a:t>Design and management issues raised by the existence of concurrency:</a:t>
            </a:r>
          </a:p>
          <a:p>
            <a:pPr lvl="1"/>
            <a:r>
              <a:rPr lang="en-NZ" sz="2400"/>
              <a:t>T</a:t>
            </a:r>
            <a:r>
              <a:rPr lang="en-US" sz="2400"/>
              <a:t>he OS must: </a:t>
            </a:r>
          </a:p>
        </p:txBody>
      </p:sp>
      <p:graphicFrame>
        <p:nvGraphicFramePr>
          <p:cNvPr id="5" name="Diagram 4"/>
          <p:cNvGraphicFramePr/>
          <p:nvPr>
            <p:extLst>
              <p:ext uri="{D42A27DB-BD31-4B8C-83A1-F6EECF244321}">
                <p14:modId xmlns:p14="http://schemas.microsoft.com/office/powerpoint/2010/main" val="3140021702"/>
              </p:ext>
            </p:extLst>
          </p:nvPr>
        </p:nvGraphicFramePr>
        <p:xfrm>
          <a:off x="1828800" y="3352800"/>
          <a:ext cx="60960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80328" y="461665"/>
            <a:ext cx="6983344" cy="6602701"/>
          </a:xfrm>
          <a:prstGeom prst="rect">
            <a:avLst/>
          </a:prstGeom>
        </p:spPr>
      </p:pic>
      <p:sp>
        <p:nvSpPr>
          <p:cNvPr id="6" name="Rectangle 5"/>
          <p:cNvSpPr/>
          <p:nvPr/>
        </p:nvSpPr>
        <p:spPr>
          <a:xfrm>
            <a:off x="-4495180" y="0"/>
            <a:ext cx="13523223" cy="461665"/>
          </a:xfrm>
          <a:prstGeom prst="rect">
            <a:avLst/>
          </a:prstGeom>
        </p:spPr>
        <p:txBody>
          <a:bodyPr wrap="square">
            <a:spAutoFit/>
          </a:bodyPr>
          <a:lstStyle/>
          <a:p>
            <a:pPr algn="ctr"/>
            <a:r>
              <a:rPr lang="en-US" sz="2400" b="1">
                <a:latin typeface="+mn-lt"/>
              </a:rPr>
              <a:t>Table 5.2  Process Interaction</a:t>
            </a:r>
            <a:r>
              <a:rPr lang="en-US" sz="2400">
                <a:latin typeface="+mn-lt"/>
              </a:rPr>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CI-442">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CI-442" id="{957528F3-2405-4217-9B52-9FD640DDDD70}" vid="{FD4FE9F7-E2BE-4339-9A3F-02F769BF5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13209</Words>
  <Application>Microsoft Office PowerPoint</Application>
  <PresentationFormat>On-screen Show (4:3)</PresentationFormat>
  <Paragraphs>789</Paragraphs>
  <Slides>76</Slides>
  <Notes>60</Notes>
  <HiddenSlides>11</HiddenSlides>
  <MMClips>0</MMClips>
  <ScaleCrop>false</ScaleCrop>
  <HeadingPairs>
    <vt:vector size="10" baseType="variant">
      <vt:variant>
        <vt:lpstr>Fonts Used</vt:lpstr>
      </vt:variant>
      <vt:variant>
        <vt:i4>6</vt:i4>
      </vt:variant>
      <vt:variant>
        <vt:lpstr>Theme</vt:lpstr>
      </vt:variant>
      <vt:variant>
        <vt:i4>2</vt:i4>
      </vt:variant>
      <vt:variant>
        <vt:lpstr>Links</vt:lpstr>
      </vt:variant>
      <vt:variant>
        <vt:i4>7</vt:i4>
      </vt:variant>
      <vt:variant>
        <vt:lpstr>Embedded OLE Servers</vt:lpstr>
      </vt:variant>
      <vt:variant>
        <vt:i4>1</vt:i4>
      </vt:variant>
      <vt:variant>
        <vt:lpstr>Slide Titles</vt:lpstr>
      </vt:variant>
      <vt:variant>
        <vt:i4>76</vt:i4>
      </vt:variant>
    </vt:vector>
  </HeadingPairs>
  <TitlesOfParts>
    <vt:vector size="92" baseType="lpstr">
      <vt:lpstr>Arial</vt:lpstr>
      <vt:lpstr>Calibri</vt:lpstr>
      <vt:lpstr>Calisto MT</vt:lpstr>
      <vt:lpstr>Courier New</vt:lpstr>
      <vt:lpstr>Times New Roman</vt:lpstr>
      <vt:lpstr>Wingdings</vt:lpstr>
      <vt:lpstr>Custom Design</vt:lpstr>
      <vt:lpstr>CSCI-442</vt:lpstr>
      <vt:lpstr>mclaughlinkl:Desktop:Stallings%20Books:OS8e:OS8e-Figures:05-Concurrency-1:VerticalFigures.doc!OLE_LINK3</vt:lpstr>
      <vt:lpstr>mclaughlinkl:Desktop:Stallings%20Books:OS8e:OS8e-Figures:05-Concurrency-1:VerticalFigures.doc!OLE_LINK1</vt:lpstr>
      <vt:lpstr>mclaughlinkl:Desktop:Stallings%20Books:OS8e:OS8e-Figures:05-Concurrency-1:VerticalFigures.doc!OLE_LINK7</vt:lpstr>
      <vt:lpstr>mclaughlinkl:Desktop:Stallings%20Books:OS8e:OS8e-Figures:05-Concurrency-1:VerticalFigures.doc!OLE_LINK15</vt:lpstr>
      <vt:lpstr>mclaughlinkl:Desktop:Stallings%20Books:OS8e:OS8e-Figures:05-Concurrency-1:VerticalFigures.doc!OLE_LINK16</vt:lpstr>
      <vt:lpstr>mclaughlinkl:Desktop:Stallings%20Books:OS8e:OS8e-Figures:05-Concurrency-1:VerticalFigures.doc!OLE_LINK17</vt:lpstr>
      <vt:lpstr>mclaughlinkl:Desktop:Stallings%20Books:OS8e:OS8e-Figures:05-Concurrency-1:VerticalFigures.doc!OLE_LINK18</vt:lpstr>
      <vt:lpstr>Document</vt:lpstr>
      <vt:lpstr>Chapter 5 Concurrency: Mutual Exclusion and Synchronization</vt:lpstr>
      <vt:lpstr>Multiple  Processes</vt:lpstr>
      <vt:lpstr>Concurrency Arises in Three Different Contexts:</vt:lpstr>
      <vt:lpstr>PowerPoint Presentation</vt:lpstr>
      <vt:lpstr>Race Condition</vt:lpstr>
      <vt:lpstr>Principles of Concurrency</vt:lpstr>
      <vt:lpstr>Difficulties of Concurrency</vt:lpstr>
      <vt:lpstr>Operating System Concerns</vt:lpstr>
      <vt:lpstr>PowerPoint Presentation</vt:lpstr>
      <vt:lpstr>Resource Competition</vt:lpstr>
      <vt:lpstr>PowerPoint Presentation</vt:lpstr>
      <vt:lpstr>Requirements for Mutual Exclusion</vt:lpstr>
      <vt:lpstr>Mutual Exclusion:  Hardware Support</vt:lpstr>
      <vt:lpstr>Mutual Exclusion:  Hardware Support</vt:lpstr>
      <vt:lpstr>PowerPoint Presentation</vt:lpstr>
      <vt:lpstr>PowerPoint Presentation</vt:lpstr>
      <vt:lpstr>Special Machine Instruction: Advantages</vt:lpstr>
      <vt:lpstr>Special Machine Instruction: Disadvantages</vt:lpstr>
      <vt:lpstr>PowerPoint Presentation</vt:lpstr>
      <vt:lpstr>PowerPoint Presentation</vt:lpstr>
      <vt:lpstr>Semaphore</vt:lpstr>
      <vt:lpstr>PowerPoint Presentation</vt:lpstr>
      <vt:lpstr>PowerPoint Presentation</vt:lpstr>
      <vt:lpstr>PowerPoint Presentation</vt:lpstr>
      <vt:lpstr>PowerPoint Presentation</vt:lpstr>
      <vt:lpstr>PowerPoint Presentation</vt:lpstr>
      <vt:lpstr>Consequences</vt:lpstr>
      <vt:lpstr>Strong/Weak Semaphores</vt:lpstr>
      <vt:lpstr>Producer/Consumer Problem</vt:lpstr>
      <vt:lpstr>PowerPoint Presentation</vt:lpstr>
      <vt:lpstr>PowerPoint Presentation</vt:lpstr>
      <vt:lpstr>PowerPoint Presentation</vt:lpstr>
      <vt:lpstr>PowerPoint Presentation</vt:lpstr>
      <vt:lpstr>Implementation of Semaphores</vt:lpstr>
      <vt:lpstr>PowerPoint Presentation</vt:lpstr>
      <vt:lpstr>Monitors</vt:lpstr>
      <vt:lpstr>Monitor Characteristics</vt:lpstr>
      <vt:lpstr>Synchronization</vt:lpstr>
      <vt:lpstr>PowerPoint Presentation</vt:lpstr>
      <vt:lpstr>PowerPoint Presentation</vt:lpstr>
      <vt:lpstr>Message Passing</vt:lpstr>
      <vt:lpstr>Message Passing</vt:lpstr>
      <vt:lpstr>Synchronization</vt:lpstr>
      <vt:lpstr>Blocking Send,  Blocking Receive</vt:lpstr>
      <vt:lpstr>Nonblocking Send</vt:lpstr>
      <vt:lpstr>    Addressing</vt:lpstr>
      <vt:lpstr>Direct Addressing</vt:lpstr>
      <vt:lpstr>Indirect Addressing</vt:lpstr>
      <vt:lpstr>PowerPoint Presentation</vt:lpstr>
      <vt:lpstr>PowerPoint Presentation</vt:lpstr>
      <vt:lpstr>PowerPoint Presentation</vt:lpstr>
      <vt:lpstr>Readers/Writers Problem</vt:lpstr>
      <vt:lpstr>PowerPoint Presentation</vt:lpstr>
      <vt:lpstr>PowerPoint Presentation</vt:lpstr>
      <vt:lpstr>PowerPoint Presentation</vt:lpstr>
      <vt:lpstr>PowerPoint Presentation</vt:lpstr>
      <vt:lpstr>Summary</vt:lpstr>
      <vt:lpstr>Chapter 5 Review</vt:lpstr>
      <vt:lpstr>What is the primary purpose of mutual exclusion in concurrent programming? </vt:lpstr>
      <vt:lpstr>What is the primary purpose of mutual exclusion in concurrent programming? </vt:lpstr>
      <vt:lpstr>Which of the following is a hardware-based solution for mutual exclusion? </vt:lpstr>
      <vt:lpstr>Which of the following is a hardware-based solution for mutual exclusion? </vt:lpstr>
      <vt:lpstr>In the context of semaphores, what does the instruction "semWait" do? </vt:lpstr>
      <vt:lpstr>In the context of semaphores, what does the instruction "semWait" do? </vt:lpstr>
      <vt:lpstr>In the context of a monitor, what does the "csignal" operation do? </vt:lpstr>
      <vt:lpstr>In the context of a monitor, what does the "csignal" operation do? </vt:lpstr>
      <vt:lpstr>PowerPoint Presentation</vt:lpstr>
      <vt:lpstr>A system has 3 processes sharing 4 units of the same resource. If each process requires a maximum of 2 units, then deadlock: </vt:lpstr>
      <vt:lpstr>A system has 3 processes sharing 4 units of the same resource. If each process requires a maximum of 2 units, then deadlock: </vt:lpstr>
      <vt:lpstr>A system has 3 processes sharing 4 units of the same resource. If each process requires a maximum of 2 units, then starvation: </vt:lpstr>
      <vt:lpstr>A system has 3 processes sharing 4 units of the same resource. If each process requires a maximum of 2 units, then starvation: </vt:lpstr>
      <vt:lpstr>How useful do you find these review quizzes? </vt:lpstr>
      <vt:lpstr>How useful do you find these coding mini-labs? </vt:lpstr>
      <vt:lpstr>How useful do you find the lecture slides? </vt:lpstr>
      <vt:lpstr>How are you feeling at this point with this class? </vt:lpstr>
      <vt:lpstr>Practice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Concurrency: Mutual Exclusion and Synchronization</dc:title>
  <dc:creator/>
  <cp:revision>126</cp:revision>
  <cp:lastPrinted>2011-02-18T21:50:36Z</cp:lastPrinted>
  <dcterms:created xsi:type="dcterms:W3CDTF">2014-01-18T03:06:08Z</dcterms:created>
  <dcterms:modified xsi:type="dcterms:W3CDTF">2024-10-22T22:48:30Z</dcterms:modified>
</cp:coreProperties>
</file>