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D96FA6-F572-49E5-BFB6-18F4D73590CB}">
          <p14:sldIdLst>
            <p14:sldId id="256"/>
            <p14:sldId id="257"/>
            <p14:sldId id="258"/>
            <p14:sldId id="259"/>
            <p14:sldId id="260"/>
            <p14:sldId id="261"/>
          </p14:sldIdLst>
        </p14:section>
        <p14:section name="Untitled Section" id="{133870CC-D1EE-4C69-B08F-EB5A9655AA87}">
          <p14:sldIdLst>
            <p14:sldId id="262"/>
            <p14:sldId id="263"/>
            <p14:sldId id="264"/>
            <p14:sldId id="265"/>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13FB9-064F-4C25-8A9F-E2277280D4D1}" type="datetimeFigureOut">
              <a:rPr lang="en-IN" smtClean="0"/>
              <a:t>23-05-2023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77D94-B79C-4427-A6BD-07F444C29400}" type="slidenum">
              <a:rPr lang="en-IN" smtClean="0"/>
              <a:t>‹#›</a:t>
            </a:fld>
            <a:endParaRPr lang="en-IN"/>
          </a:p>
        </p:txBody>
      </p:sp>
    </p:spTree>
    <p:extLst>
      <p:ext uri="{BB962C8B-B14F-4D97-AF65-F5344CB8AC3E}">
        <p14:creationId xmlns:p14="http://schemas.microsoft.com/office/powerpoint/2010/main" val="2105496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F77D94-B79C-4427-A6BD-07F444C29400}" type="slidenum">
              <a:rPr lang="en-IN" smtClean="0"/>
              <a:t>5</a:t>
            </a:fld>
            <a:endParaRPr lang="en-IN"/>
          </a:p>
        </p:txBody>
      </p:sp>
    </p:spTree>
    <p:extLst>
      <p:ext uri="{BB962C8B-B14F-4D97-AF65-F5344CB8AC3E}">
        <p14:creationId xmlns:p14="http://schemas.microsoft.com/office/powerpoint/2010/main" val="2679657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3A813D-343B-4D09-A571-254773119F48}"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7C618-CF7F-4255-8187-859B3D1943FC}" type="slidenum">
              <a:rPr lang="en-IN" smtClean="0"/>
              <a:t>‹#›</a:t>
            </a:fld>
            <a:endParaRPr lang="en-IN"/>
          </a:p>
        </p:txBody>
      </p:sp>
    </p:spTree>
    <p:extLst>
      <p:ext uri="{BB962C8B-B14F-4D97-AF65-F5344CB8AC3E}">
        <p14:creationId xmlns:p14="http://schemas.microsoft.com/office/powerpoint/2010/main" val="131577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813D-343B-4D09-A571-254773119F48}"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7C618-CF7F-4255-8187-859B3D1943FC}" type="slidenum">
              <a:rPr lang="en-IN" smtClean="0"/>
              <a:t>‹#›</a:t>
            </a:fld>
            <a:endParaRPr lang="en-IN"/>
          </a:p>
        </p:txBody>
      </p:sp>
    </p:spTree>
    <p:extLst>
      <p:ext uri="{BB962C8B-B14F-4D97-AF65-F5344CB8AC3E}">
        <p14:creationId xmlns:p14="http://schemas.microsoft.com/office/powerpoint/2010/main" val="192424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813D-343B-4D09-A571-254773119F48}"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7C618-CF7F-4255-8187-859B3D1943F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807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813D-343B-4D09-A571-254773119F48}"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7C618-CF7F-4255-8187-859B3D1943FC}" type="slidenum">
              <a:rPr lang="en-IN" smtClean="0"/>
              <a:t>‹#›</a:t>
            </a:fld>
            <a:endParaRPr lang="en-IN"/>
          </a:p>
        </p:txBody>
      </p:sp>
    </p:spTree>
    <p:extLst>
      <p:ext uri="{BB962C8B-B14F-4D97-AF65-F5344CB8AC3E}">
        <p14:creationId xmlns:p14="http://schemas.microsoft.com/office/powerpoint/2010/main" val="3254404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813D-343B-4D09-A571-254773119F48}"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7C618-CF7F-4255-8187-859B3D1943F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5823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813D-343B-4D09-A571-254773119F48}"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7C618-CF7F-4255-8187-859B3D1943FC}" type="slidenum">
              <a:rPr lang="en-IN" smtClean="0"/>
              <a:t>‹#›</a:t>
            </a:fld>
            <a:endParaRPr lang="en-IN"/>
          </a:p>
        </p:txBody>
      </p:sp>
    </p:spTree>
    <p:extLst>
      <p:ext uri="{BB962C8B-B14F-4D97-AF65-F5344CB8AC3E}">
        <p14:creationId xmlns:p14="http://schemas.microsoft.com/office/powerpoint/2010/main" val="3225522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813D-343B-4D09-A571-254773119F48}"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7C618-CF7F-4255-8187-859B3D1943FC}" type="slidenum">
              <a:rPr lang="en-IN" smtClean="0"/>
              <a:t>‹#›</a:t>
            </a:fld>
            <a:endParaRPr lang="en-IN"/>
          </a:p>
        </p:txBody>
      </p:sp>
    </p:spTree>
    <p:extLst>
      <p:ext uri="{BB962C8B-B14F-4D97-AF65-F5344CB8AC3E}">
        <p14:creationId xmlns:p14="http://schemas.microsoft.com/office/powerpoint/2010/main" val="1337279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813D-343B-4D09-A571-254773119F48}"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7C618-CF7F-4255-8187-859B3D1943FC}" type="slidenum">
              <a:rPr lang="en-IN" smtClean="0"/>
              <a:t>‹#›</a:t>
            </a:fld>
            <a:endParaRPr lang="en-IN"/>
          </a:p>
        </p:txBody>
      </p:sp>
    </p:spTree>
    <p:extLst>
      <p:ext uri="{BB962C8B-B14F-4D97-AF65-F5344CB8AC3E}">
        <p14:creationId xmlns:p14="http://schemas.microsoft.com/office/powerpoint/2010/main" val="155544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813D-343B-4D09-A571-254773119F48}"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7C618-CF7F-4255-8187-859B3D1943FC}" type="slidenum">
              <a:rPr lang="en-IN" smtClean="0"/>
              <a:t>‹#›</a:t>
            </a:fld>
            <a:endParaRPr lang="en-IN"/>
          </a:p>
        </p:txBody>
      </p:sp>
    </p:spTree>
    <p:extLst>
      <p:ext uri="{BB962C8B-B14F-4D97-AF65-F5344CB8AC3E}">
        <p14:creationId xmlns:p14="http://schemas.microsoft.com/office/powerpoint/2010/main" val="10391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813D-343B-4D09-A571-254773119F48}"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7C618-CF7F-4255-8187-859B3D1943FC}" type="slidenum">
              <a:rPr lang="en-IN" smtClean="0"/>
              <a:t>‹#›</a:t>
            </a:fld>
            <a:endParaRPr lang="en-IN"/>
          </a:p>
        </p:txBody>
      </p:sp>
    </p:spTree>
    <p:extLst>
      <p:ext uri="{BB962C8B-B14F-4D97-AF65-F5344CB8AC3E}">
        <p14:creationId xmlns:p14="http://schemas.microsoft.com/office/powerpoint/2010/main" val="415323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3A813D-343B-4D09-A571-254773119F48}"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7C618-CF7F-4255-8187-859B3D1943FC}" type="slidenum">
              <a:rPr lang="en-IN" smtClean="0"/>
              <a:t>‹#›</a:t>
            </a:fld>
            <a:endParaRPr lang="en-IN"/>
          </a:p>
        </p:txBody>
      </p:sp>
    </p:spTree>
    <p:extLst>
      <p:ext uri="{BB962C8B-B14F-4D97-AF65-F5344CB8AC3E}">
        <p14:creationId xmlns:p14="http://schemas.microsoft.com/office/powerpoint/2010/main" val="268290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3A813D-343B-4D09-A571-254773119F48}"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F7C618-CF7F-4255-8187-859B3D1943FC}" type="slidenum">
              <a:rPr lang="en-IN" smtClean="0"/>
              <a:t>‹#›</a:t>
            </a:fld>
            <a:endParaRPr lang="en-IN"/>
          </a:p>
        </p:txBody>
      </p:sp>
    </p:spTree>
    <p:extLst>
      <p:ext uri="{BB962C8B-B14F-4D97-AF65-F5344CB8AC3E}">
        <p14:creationId xmlns:p14="http://schemas.microsoft.com/office/powerpoint/2010/main" val="670286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3A813D-343B-4D09-A571-254773119F48}" type="datetimeFigureOut">
              <a:rPr lang="en-IN" smtClean="0"/>
              <a:t>23-05-2023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F7C618-CF7F-4255-8187-859B3D1943FC}" type="slidenum">
              <a:rPr lang="en-IN" smtClean="0"/>
              <a:t>‹#›</a:t>
            </a:fld>
            <a:endParaRPr lang="en-IN"/>
          </a:p>
        </p:txBody>
      </p:sp>
    </p:spTree>
    <p:extLst>
      <p:ext uri="{BB962C8B-B14F-4D97-AF65-F5344CB8AC3E}">
        <p14:creationId xmlns:p14="http://schemas.microsoft.com/office/powerpoint/2010/main" val="226780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A813D-343B-4D09-A571-254773119F48}" type="datetimeFigureOut">
              <a:rPr lang="en-IN" smtClean="0"/>
              <a:t>23-05-2023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F7C618-CF7F-4255-8187-859B3D1943FC}" type="slidenum">
              <a:rPr lang="en-IN" smtClean="0"/>
              <a:t>‹#›</a:t>
            </a:fld>
            <a:endParaRPr lang="en-IN"/>
          </a:p>
        </p:txBody>
      </p:sp>
    </p:spTree>
    <p:extLst>
      <p:ext uri="{BB962C8B-B14F-4D97-AF65-F5344CB8AC3E}">
        <p14:creationId xmlns:p14="http://schemas.microsoft.com/office/powerpoint/2010/main" val="283584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A813D-343B-4D09-A571-254773119F48}"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7C618-CF7F-4255-8187-859B3D1943FC}" type="slidenum">
              <a:rPr lang="en-IN" smtClean="0"/>
              <a:t>‹#›</a:t>
            </a:fld>
            <a:endParaRPr lang="en-IN"/>
          </a:p>
        </p:txBody>
      </p:sp>
    </p:spTree>
    <p:extLst>
      <p:ext uri="{BB962C8B-B14F-4D97-AF65-F5344CB8AC3E}">
        <p14:creationId xmlns:p14="http://schemas.microsoft.com/office/powerpoint/2010/main" val="346612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3A813D-343B-4D09-A571-254773119F48}"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7C618-CF7F-4255-8187-859B3D1943FC}" type="slidenum">
              <a:rPr lang="en-IN" smtClean="0"/>
              <a:t>‹#›</a:t>
            </a:fld>
            <a:endParaRPr lang="en-IN"/>
          </a:p>
        </p:txBody>
      </p:sp>
    </p:spTree>
    <p:extLst>
      <p:ext uri="{BB962C8B-B14F-4D97-AF65-F5344CB8AC3E}">
        <p14:creationId xmlns:p14="http://schemas.microsoft.com/office/powerpoint/2010/main" val="345635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3A813D-343B-4D09-A571-254773119F48}" type="datetimeFigureOut">
              <a:rPr lang="en-IN" smtClean="0"/>
              <a:t>23-05-2023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F7C618-CF7F-4255-8187-859B3D1943FC}" type="slidenum">
              <a:rPr lang="en-IN" smtClean="0"/>
              <a:t>‹#›</a:t>
            </a:fld>
            <a:endParaRPr lang="en-IN"/>
          </a:p>
        </p:txBody>
      </p:sp>
    </p:spTree>
    <p:extLst>
      <p:ext uri="{BB962C8B-B14F-4D97-AF65-F5344CB8AC3E}">
        <p14:creationId xmlns:p14="http://schemas.microsoft.com/office/powerpoint/2010/main" val="299469987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4669-65F3-CA9A-197E-69F922183661}"/>
              </a:ext>
            </a:extLst>
          </p:cNvPr>
          <p:cNvSpPr>
            <a:spLocks noGrp="1"/>
          </p:cNvSpPr>
          <p:nvPr>
            <p:ph type="ctrTitle"/>
          </p:nvPr>
        </p:nvSpPr>
        <p:spPr>
          <a:xfrm>
            <a:off x="1927122" y="3429000"/>
            <a:ext cx="9144000" cy="991615"/>
          </a:xfrm>
        </p:spPr>
        <p:txBody>
          <a:bodyPr>
            <a:noAutofit/>
          </a:bodyPr>
          <a:lstStyle/>
          <a:p>
            <a:r>
              <a:rPr lang="en-US" sz="8000" dirty="0"/>
              <a:t>Lead Score Case Study</a:t>
            </a:r>
            <a:endParaRPr lang="en-IN" sz="8000" dirty="0"/>
          </a:p>
        </p:txBody>
      </p:sp>
      <p:sp>
        <p:nvSpPr>
          <p:cNvPr id="5" name="TextBox 4">
            <a:extLst>
              <a:ext uri="{FF2B5EF4-FFF2-40B4-BE49-F238E27FC236}">
                <a16:creationId xmlns:a16="http://schemas.microsoft.com/office/drawing/2014/main" id="{D0428ADC-26DA-C4E6-E237-D3747A25D23B}"/>
              </a:ext>
            </a:extLst>
          </p:cNvPr>
          <p:cNvSpPr txBox="1"/>
          <p:nvPr/>
        </p:nvSpPr>
        <p:spPr>
          <a:xfrm>
            <a:off x="8858866" y="4800911"/>
            <a:ext cx="2664541" cy="1815882"/>
          </a:xfrm>
          <a:prstGeom prst="rect">
            <a:avLst/>
          </a:prstGeom>
          <a:noFill/>
        </p:spPr>
        <p:txBody>
          <a:bodyPr wrap="square" rtlCol="0">
            <a:spAutoFit/>
          </a:bodyPr>
          <a:lstStyle/>
          <a:p>
            <a:r>
              <a:rPr lang="en-US" sz="2800" dirty="0">
                <a:solidFill>
                  <a:schemeClr val="accent2">
                    <a:lumMod val="75000"/>
                  </a:schemeClr>
                </a:solidFill>
              </a:rPr>
              <a:t>Presented by :</a:t>
            </a:r>
          </a:p>
          <a:p>
            <a:r>
              <a:rPr lang="en-US" sz="2800" dirty="0">
                <a:solidFill>
                  <a:schemeClr val="accent2">
                    <a:lumMod val="75000"/>
                  </a:schemeClr>
                </a:solidFill>
              </a:rPr>
              <a:t>AJEET KUMAR </a:t>
            </a:r>
          </a:p>
          <a:p>
            <a:r>
              <a:rPr lang="en-US" sz="2800" dirty="0">
                <a:solidFill>
                  <a:schemeClr val="accent2">
                    <a:lumMod val="75000"/>
                  </a:schemeClr>
                </a:solidFill>
              </a:rPr>
              <a:t>SHRAWANI DAS</a:t>
            </a:r>
          </a:p>
          <a:p>
            <a:r>
              <a:rPr lang="en-US" sz="2800" dirty="0">
                <a:solidFill>
                  <a:schemeClr val="accent2">
                    <a:lumMod val="75000"/>
                  </a:schemeClr>
                </a:solidFill>
              </a:rPr>
              <a:t>SAURAV KUMAR</a:t>
            </a:r>
            <a:endParaRPr lang="en-US" dirty="0">
              <a:solidFill>
                <a:schemeClr val="accent2">
                  <a:lumMod val="75000"/>
                </a:schemeClr>
              </a:solidFill>
            </a:endParaRPr>
          </a:p>
        </p:txBody>
      </p:sp>
    </p:spTree>
    <p:extLst>
      <p:ext uri="{BB962C8B-B14F-4D97-AF65-F5344CB8AC3E}">
        <p14:creationId xmlns:p14="http://schemas.microsoft.com/office/powerpoint/2010/main" val="218943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491C-664C-5651-543E-0CD69D05F6BE}"/>
              </a:ext>
            </a:extLst>
          </p:cNvPr>
          <p:cNvSpPr>
            <a:spLocks noGrp="1"/>
          </p:cNvSpPr>
          <p:nvPr>
            <p:ph type="title"/>
          </p:nvPr>
        </p:nvSpPr>
        <p:spPr/>
        <p:txBody>
          <a:bodyPr/>
          <a:lstStyle/>
          <a:p>
            <a:r>
              <a:rPr lang="en-US" b="1" u="sng" dirty="0"/>
              <a:t>Count of Variable based on Converted value</a:t>
            </a:r>
            <a:endParaRPr lang="en-IN" b="1" u="sng" dirty="0"/>
          </a:p>
        </p:txBody>
      </p:sp>
      <p:sp>
        <p:nvSpPr>
          <p:cNvPr id="8" name="Text Placeholder 7">
            <a:extLst>
              <a:ext uri="{FF2B5EF4-FFF2-40B4-BE49-F238E27FC236}">
                <a16:creationId xmlns:a16="http://schemas.microsoft.com/office/drawing/2014/main" id="{50FB07E3-F785-C3BF-9696-14FD6196530E}"/>
              </a:ext>
            </a:extLst>
          </p:cNvPr>
          <p:cNvSpPr>
            <a:spLocks noGrp="1"/>
          </p:cNvSpPr>
          <p:nvPr>
            <p:ph type="body" idx="1"/>
          </p:nvPr>
        </p:nvSpPr>
        <p:spPr>
          <a:xfrm>
            <a:off x="8805892" y="1758416"/>
            <a:ext cx="2739997" cy="576262"/>
          </a:xfrm>
        </p:spPr>
        <p:txBody>
          <a:bodyPr/>
          <a:lstStyle/>
          <a:p>
            <a:r>
              <a:rPr lang="en-US" dirty="0"/>
              <a:t>Interface :</a:t>
            </a:r>
            <a:endParaRPr lang="en-IN" dirty="0"/>
          </a:p>
        </p:txBody>
      </p:sp>
      <p:sp>
        <p:nvSpPr>
          <p:cNvPr id="4" name="Content Placeholder 3">
            <a:extLst>
              <a:ext uri="{FF2B5EF4-FFF2-40B4-BE49-F238E27FC236}">
                <a16:creationId xmlns:a16="http://schemas.microsoft.com/office/drawing/2014/main" id="{AAA0EB51-7F5B-3614-1F58-99464196E1F6}"/>
              </a:ext>
            </a:extLst>
          </p:cNvPr>
          <p:cNvSpPr>
            <a:spLocks noGrp="1"/>
          </p:cNvSpPr>
          <p:nvPr>
            <p:ph sz="half" idx="2"/>
          </p:nvPr>
        </p:nvSpPr>
        <p:spPr/>
        <p:txBody>
          <a:bodyPr/>
          <a:lstStyle/>
          <a:p>
            <a:endParaRPr lang="en-IN"/>
          </a:p>
        </p:txBody>
      </p:sp>
      <p:sp>
        <p:nvSpPr>
          <p:cNvPr id="10" name="Content Placeholder 9">
            <a:extLst>
              <a:ext uri="{FF2B5EF4-FFF2-40B4-BE49-F238E27FC236}">
                <a16:creationId xmlns:a16="http://schemas.microsoft.com/office/drawing/2014/main" id="{CE2118C4-89C1-23D4-0B71-E6A5C38FB7C2}"/>
              </a:ext>
            </a:extLst>
          </p:cNvPr>
          <p:cNvSpPr>
            <a:spLocks noGrp="1"/>
          </p:cNvSpPr>
          <p:nvPr>
            <p:ph sz="quarter" idx="4"/>
          </p:nvPr>
        </p:nvSpPr>
        <p:spPr>
          <a:xfrm>
            <a:off x="8805892" y="2386430"/>
            <a:ext cx="2739997" cy="3741738"/>
          </a:xfrm>
        </p:spPr>
        <p:txBody>
          <a:bodyPr>
            <a:normAutofit/>
          </a:bodyPr>
          <a:lstStyle/>
          <a:p>
            <a:pPr algn="l">
              <a:buFont typeface="Arial" panose="020B0604020202020204" pitchFamily="34" charset="0"/>
              <a:buChar char="•"/>
            </a:pPr>
            <a:r>
              <a:rPr lang="en-US" sz="2200" b="0" i="0" dirty="0">
                <a:effectLst/>
                <a:latin typeface="-apple-system"/>
              </a:rPr>
              <a:t>Maximum leads generated are unemployed and their conversion rate is more than 50%.</a:t>
            </a:r>
          </a:p>
          <a:p>
            <a:pPr algn="l">
              <a:buFont typeface="Arial" panose="020B0604020202020204" pitchFamily="34" charset="0"/>
              <a:buChar char="•"/>
            </a:pPr>
            <a:r>
              <a:rPr lang="en-US" sz="2200" b="0" i="0" dirty="0">
                <a:effectLst/>
                <a:latin typeface="-apple-system"/>
              </a:rPr>
              <a:t>Conversion rate of working professionals is very high.</a:t>
            </a:r>
          </a:p>
          <a:p>
            <a:endParaRPr lang="en-IN" dirty="0"/>
          </a:p>
        </p:txBody>
      </p:sp>
      <p:pic>
        <p:nvPicPr>
          <p:cNvPr id="3074" name="Picture 2">
            <a:extLst>
              <a:ext uri="{FF2B5EF4-FFF2-40B4-BE49-F238E27FC236}">
                <a16:creationId xmlns:a16="http://schemas.microsoft.com/office/drawing/2014/main" id="{E2BBA1D3-5F3E-5F00-C0D6-86DA1302E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11" y="1927122"/>
            <a:ext cx="8052618" cy="4778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69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491C-664C-5651-543E-0CD69D05F6BE}"/>
              </a:ext>
            </a:extLst>
          </p:cNvPr>
          <p:cNvSpPr>
            <a:spLocks noGrp="1"/>
          </p:cNvSpPr>
          <p:nvPr>
            <p:ph type="title"/>
          </p:nvPr>
        </p:nvSpPr>
        <p:spPr/>
        <p:txBody>
          <a:bodyPr/>
          <a:lstStyle/>
          <a:p>
            <a:r>
              <a:rPr lang="en-US" sz="4400" b="1" u="sng" dirty="0"/>
              <a:t>Count of Last Activity Variable </a:t>
            </a:r>
            <a:endParaRPr lang="en-IN" sz="4400" b="1" u="sng" dirty="0"/>
          </a:p>
        </p:txBody>
      </p:sp>
      <p:sp>
        <p:nvSpPr>
          <p:cNvPr id="8" name="Text Placeholder 7">
            <a:extLst>
              <a:ext uri="{FF2B5EF4-FFF2-40B4-BE49-F238E27FC236}">
                <a16:creationId xmlns:a16="http://schemas.microsoft.com/office/drawing/2014/main" id="{50FB07E3-F785-C3BF-9696-14FD6196530E}"/>
              </a:ext>
            </a:extLst>
          </p:cNvPr>
          <p:cNvSpPr>
            <a:spLocks noGrp="1"/>
          </p:cNvSpPr>
          <p:nvPr>
            <p:ph type="body" idx="1"/>
          </p:nvPr>
        </p:nvSpPr>
        <p:spPr>
          <a:xfrm>
            <a:off x="9051203" y="1565117"/>
            <a:ext cx="2494686" cy="576262"/>
          </a:xfrm>
        </p:spPr>
        <p:txBody>
          <a:bodyPr/>
          <a:lstStyle/>
          <a:p>
            <a:r>
              <a:rPr lang="en-US" dirty="0"/>
              <a:t>Interface :</a:t>
            </a:r>
            <a:endParaRPr lang="en-IN" dirty="0"/>
          </a:p>
        </p:txBody>
      </p:sp>
      <p:pic>
        <p:nvPicPr>
          <p:cNvPr id="7" name="Content Placeholder 6">
            <a:extLst>
              <a:ext uri="{FF2B5EF4-FFF2-40B4-BE49-F238E27FC236}">
                <a16:creationId xmlns:a16="http://schemas.microsoft.com/office/drawing/2014/main" id="{B525A72B-9CD6-CF71-9867-4E5885E8C901}"/>
              </a:ext>
            </a:extLst>
          </p:cNvPr>
          <p:cNvPicPr>
            <a:picLocks noGrp="1" noChangeAspect="1"/>
          </p:cNvPicPr>
          <p:nvPr>
            <p:ph sz="half" idx="2"/>
          </p:nvPr>
        </p:nvPicPr>
        <p:blipFill>
          <a:blip r:embed="rId2"/>
          <a:stretch>
            <a:fillRect/>
          </a:stretch>
        </p:blipFill>
        <p:spPr>
          <a:xfrm>
            <a:off x="0" y="1853248"/>
            <a:ext cx="8603988" cy="4548145"/>
          </a:xfrm>
          <a:prstGeom prst="rect">
            <a:avLst/>
          </a:prstGeom>
        </p:spPr>
      </p:pic>
      <p:sp>
        <p:nvSpPr>
          <p:cNvPr id="10" name="Content Placeholder 9">
            <a:extLst>
              <a:ext uri="{FF2B5EF4-FFF2-40B4-BE49-F238E27FC236}">
                <a16:creationId xmlns:a16="http://schemas.microsoft.com/office/drawing/2014/main" id="{CE2118C4-89C1-23D4-0B71-E6A5C38FB7C2}"/>
              </a:ext>
            </a:extLst>
          </p:cNvPr>
          <p:cNvSpPr>
            <a:spLocks noGrp="1"/>
          </p:cNvSpPr>
          <p:nvPr>
            <p:ph sz="quarter" idx="4"/>
          </p:nvPr>
        </p:nvSpPr>
        <p:spPr>
          <a:xfrm>
            <a:off x="9051202" y="2174717"/>
            <a:ext cx="2494687" cy="3741738"/>
          </a:xfrm>
        </p:spPr>
        <p:txBody>
          <a:bodyPr>
            <a:normAutofit/>
          </a:bodyPr>
          <a:lstStyle/>
          <a:p>
            <a:pPr algn="l">
              <a:buFont typeface="Arial" panose="020B0604020202020204" pitchFamily="34" charset="0"/>
              <a:buChar char="•"/>
            </a:pPr>
            <a:r>
              <a:rPr lang="en-US" sz="2000" b="0" i="0" dirty="0">
                <a:effectLst/>
                <a:latin typeface="-apple-system"/>
              </a:rPr>
              <a:t>Maximum leads are generated having last activity as Email opened but conversion rate is not too good.</a:t>
            </a:r>
          </a:p>
          <a:p>
            <a:pPr algn="l">
              <a:buFont typeface="Arial" panose="020B0604020202020204" pitchFamily="34" charset="0"/>
              <a:buChar char="•"/>
            </a:pPr>
            <a:r>
              <a:rPr lang="en-US" sz="2000" b="0" i="0" dirty="0">
                <a:effectLst/>
                <a:latin typeface="-apple-system"/>
              </a:rPr>
              <a:t>SMS sent as last </a:t>
            </a:r>
            <a:r>
              <a:rPr lang="en-US" sz="2000" b="0" i="0" dirty="0" err="1">
                <a:effectLst/>
                <a:latin typeface="-apple-system"/>
              </a:rPr>
              <a:t>acitivity</a:t>
            </a:r>
            <a:r>
              <a:rPr lang="en-US" sz="2000" b="0" i="0" dirty="0">
                <a:effectLst/>
                <a:latin typeface="-apple-system"/>
              </a:rPr>
              <a:t> has high conversion rate.</a:t>
            </a:r>
          </a:p>
        </p:txBody>
      </p:sp>
    </p:spTree>
    <p:extLst>
      <p:ext uri="{BB962C8B-B14F-4D97-AF65-F5344CB8AC3E}">
        <p14:creationId xmlns:p14="http://schemas.microsoft.com/office/powerpoint/2010/main" val="332859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491C-664C-5651-543E-0CD69D05F6BE}"/>
              </a:ext>
            </a:extLst>
          </p:cNvPr>
          <p:cNvSpPr>
            <a:spLocks noGrp="1"/>
          </p:cNvSpPr>
          <p:nvPr>
            <p:ph type="title"/>
          </p:nvPr>
        </p:nvSpPr>
        <p:spPr>
          <a:xfrm>
            <a:off x="646111" y="452718"/>
            <a:ext cx="9404723" cy="1196200"/>
          </a:xfrm>
        </p:spPr>
        <p:txBody>
          <a:bodyPr/>
          <a:lstStyle/>
          <a:p>
            <a:r>
              <a:rPr lang="en-US" sz="4400" b="1" u="sng" dirty="0"/>
              <a:t>Do Not Email &amp; Do Not Call</a:t>
            </a:r>
            <a:endParaRPr lang="en-IN" b="1" u="sng" dirty="0"/>
          </a:p>
        </p:txBody>
      </p:sp>
      <p:sp>
        <p:nvSpPr>
          <p:cNvPr id="8" name="Text Placeholder 7">
            <a:extLst>
              <a:ext uri="{FF2B5EF4-FFF2-40B4-BE49-F238E27FC236}">
                <a16:creationId xmlns:a16="http://schemas.microsoft.com/office/drawing/2014/main" id="{50FB07E3-F785-C3BF-9696-14FD6196530E}"/>
              </a:ext>
            </a:extLst>
          </p:cNvPr>
          <p:cNvSpPr>
            <a:spLocks noGrp="1"/>
          </p:cNvSpPr>
          <p:nvPr>
            <p:ph type="body" idx="1"/>
          </p:nvPr>
        </p:nvSpPr>
        <p:spPr>
          <a:xfrm>
            <a:off x="9447007" y="1630180"/>
            <a:ext cx="2305283" cy="576262"/>
          </a:xfrm>
        </p:spPr>
        <p:txBody>
          <a:bodyPr/>
          <a:lstStyle/>
          <a:p>
            <a:r>
              <a:rPr lang="en-US" dirty="0"/>
              <a:t>Interface :</a:t>
            </a:r>
            <a:endParaRPr lang="en-IN" dirty="0"/>
          </a:p>
        </p:txBody>
      </p:sp>
      <p:pic>
        <p:nvPicPr>
          <p:cNvPr id="5" name="Content Placeholder 4">
            <a:extLst>
              <a:ext uri="{FF2B5EF4-FFF2-40B4-BE49-F238E27FC236}">
                <a16:creationId xmlns:a16="http://schemas.microsoft.com/office/drawing/2014/main" id="{179647C7-560C-B42F-5AB4-B49176B32429}"/>
              </a:ext>
            </a:extLst>
          </p:cNvPr>
          <p:cNvPicPr>
            <a:picLocks noGrp="1" noChangeAspect="1"/>
          </p:cNvPicPr>
          <p:nvPr>
            <p:ph sz="half" idx="2"/>
          </p:nvPr>
        </p:nvPicPr>
        <p:blipFill>
          <a:blip r:embed="rId2"/>
          <a:stretch>
            <a:fillRect/>
          </a:stretch>
        </p:blipFill>
        <p:spPr>
          <a:xfrm>
            <a:off x="1" y="1514006"/>
            <a:ext cx="9203960" cy="4891275"/>
          </a:xfrm>
          <a:prstGeom prst="rect">
            <a:avLst/>
          </a:prstGeom>
        </p:spPr>
      </p:pic>
      <p:sp>
        <p:nvSpPr>
          <p:cNvPr id="10" name="Content Placeholder 9">
            <a:extLst>
              <a:ext uri="{FF2B5EF4-FFF2-40B4-BE49-F238E27FC236}">
                <a16:creationId xmlns:a16="http://schemas.microsoft.com/office/drawing/2014/main" id="{CE2118C4-89C1-23D4-0B71-E6A5C38FB7C2}"/>
              </a:ext>
            </a:extLst>
          </p:cNvPr>
          <p:cNvSpPr>
            <a:spLocks noGrp="1"/>
          </p:cNvSpPr>
          <p:nvPr>
            <p:ph sz="quarter" idx="4"/>
          </p:nvPr>
        </p:nvSpPr>
        <p:spPr>
          <a:xfrm>
            <a:off x="9447008" y="2239780"/>
            <a:ext cx="2305282" cy="3741738"/>
          </a:xfrm>
        </p:spPr>
        <p:txBody>
          <a:bodyPr/>
          <a:lstStyle/>
          <a:p>
            <a:r>
              <a:rPr lang="en-US" sz="2000" i="0" dirty="0">
                <a:effectLst/>
                <a:latin typeface="-apple-system"/>
              </a:rPr>
              <a:t>We can append the do not call column to the list of columns to be dropped data is </a:t>
            </a:r>
            <a:r>
              <a:rPr lang="en-US" sz="2000" i="0" dirty="0" err="1">
                <a:effectLst/>
                <a:latin typeface="-apple-system"/>
              </a:rPr>
              <a:t>higjly</a:t>
            </a:r>
            <a:r>
              <a:rPr lang="en-US" sz="2000" i="0" dirty="0">
                <a:effectLst/>
                <a:latin typeface="-apple-system"/>
              </a:rPr>
              <a:t> skewed</a:t>
            </a:r>
          </a:p>
          <a:p>
            <a:endParaRPr lang="en-IN" dirty="0"/>
          </a:p>
        </p:txBody>
      </p:sp>
    </p:spTree>
    <p:extLst>
      <p:ext uri="{BB962C8B-B14F-4D97-AF65-F5344CB8AC3E}">
        <p14:creationId xmlns:p14="http://schemas.microsoft.com/office/powerpoint/2010/main" val="2152800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491C-664C-5651-543E-0CD69D05F6BE}"/>
              </a:ext>
            </a:extLst>
          </p:cNvPr>
          <p:cNvSpPr>
            <a:spLocks noGrp="1"/>
          </p:cNvSpPr>
          <p:nvPr>
            <p:ph type="title"/>
          </p:nvPr>
        </p:nvSpPr>
        <p:spPr/>
        <p:txBody>
          <a:bodyPr/>
          <a:lstStyle/>
          <a:p>
            <a:r>
              <a:rPr lang="en-IN" b="1" u="sng" dirty="0" err="1"/>
              <a:t>TotalVisits</a:t>
            </a:r>
            <a:r>
              <a:rPr lang="en-IN" b="1" u="sng" dirty="0"/>
              <a:t> w.r.t Target Variable 'Converted'</a:t>
            </a:r>
          </a:p>
        </p:txBody>
      </p:sp>
      <p:sp>
        <p:nvSpPr>
          <p:cNvPr id="8" name="Text Placeholder 7">
            <a:extLst>
              <a:ext uri="{FF2B5EF4-FFF2-40B4-BE49-F238E27FC236}">
                <a16:creationId xmlns:a16="http://schemas.microsoft.com/office/drawing/2014/main" id="{50FB07E3-F785-C3BF-9696-14FD6196530E}"/>
              </a:ext>
            </a:extLst>
          </p:cNvPr>
          <p:cNvSpPr>
            <a:spLocks noGrp="1"/>
          </p:cNvSpPr>
          <p:nvPr>
            <p:ph type="body" idx="1"/>
          </p:nvPr>
        </p:nvSpPr>
        <p:spPr>
          <a:xfrm>
            <a:off x="8652528" y="1802745"/>
            <a:ext cx="2754987" cy="576262"/>
          </a:xfrm>
        </p:spPr>
        <p:txBody>
          <a:bodyPr/>
          <a:lstStyle/>
          <a:p>
            <a:r>
              <a:rPr lang="en-US" dirty="0"/>
              <a:t>Interface :</a:t>
            </a:r>
          </a:p>
        </p:txBody>
      </p:sp>
      <p:pic>
        <p:nvPicPr>
          <p:cNvPr id="5" name="Content Placeholder 4">
            <a:extLst>
              <a:ext uri="{FF2B5EF4-FFF2-40B4-BE49-F238E27FC236}">
                <a16:creationId xmlns:a16="http://schemas.microsoft.com/office/drawing/2014/main" id="{686219DB-4B72-2EBC-F6BC-A381DEF929D2}"/>
              </a:ext>
            </a:extLst>
          </p:cNvPr>
          <p:cNvPicPr>
            <a:picLocks noGrp="1" noChangeAspect="1"/>
          </p:cNvPicPr>
          <p:nvPr>
            <p:ph sz="half" idx="2"/>
          </p:nvPr>
        </p:nvPicPr>
        <p:blipFill>
          <a:blip r:embed="rId2"/>
          <a:stretch>
            <a:fillRect/>
          </a:stretch>
        </p:blipFill>
        <p:spPr>
          <a:xfrm>
            <a:off x="949325" y="3141662"/>
            <a:ext cx="3638550" cy="2495550"/>
          </a:xfrm>
          <a:prstGeom prst="rect">
            <a:avLst/>
          </a:prstGeom>
        </p:spPr>
      </p:pic>
      <p:sp>
        <p:nvSpPr>
          <p:cNvPr id="10" name="Content Placeholder 9">
            <a:extLst>
              <a:ext uri="{FF2B5EF4-FFF2-40B4-BE49-F238E27FC236}">
                <a16:creationId xmlns:a16="http://schemas.microsoft.com/office/drawing/2014/main" id="{CE2118C4-89C1-23D4-0B71-E6A5C38FB7C2}"/>
              </a:ext>
            </a:extLst>
          </p:cNvPr>
          <p:cNvSpPr>
            <a:spLocks noGrp="1"/>
          </p:cNvSpPr>
          <p:nvPr>
            <p:ph sz="quarter" idx="4"/>
          </p:nvPr>
        </p:nvSpPr>
        <p:spPr>
          <a:xfrm>
            <a:off x="8652528" y="2412345"/>
            <a:ext cx="2754987" cy="3741738"/>
          </a:xfrm>
        </p:spPr>
        <p:txBody>
          <a:bodyPr>
            <a:normAutofit/>
          </a:bodyPr>
          <a:lstStyle/>
          <a:p>
            <a:r>
              <a:rPr lang="en-US" b="0" i="0" dirty="0">
                <a:effectLst/>
                <a:latin typeface="-apple-system"/>
              </a:rPr>
              <a:t>As the median for both converted and non-converted leads are same , nothing </a:t>
            </a:r>
            <a:r>
              <a:rPr lang="en-US" b="0" i="0" dirty="0" err="1">
                <a:effectLst/>
                <a:latin typeface="-apple-system"/>
              </a:rPr>
              <a:t>coclusive</a:t>
            </a:r>
            <a:r>
              <a:rPr lang="en-US" b="0" i="0" dirty="0">
                <a:effectLst/>
                <a:latin typeface="-apple-system"/>
              </a:rPr>
              <a:t> can be said on the basis of variable </a:t>
            </a:r>
            <a:r>
              <a:rPr lang="en-US" b="0" i="0" dirty="0" err="1">
                <a:effectLst/>
                <a:latin typeface="-apple-system"/>
              </a:rPr>
              <a:t>TotalVisits</a:t>
            </a:r>
            <a:endParaRPr lang="en-IN" dirty="0"/>
          </a:p>
        </p:txBody>
      </p:sp>
    </p:spTree>
    <p:extLst>
      <p:ext uri="{BB962C8B-B14F-4D97-AF65-F5344CB8AC3E}">
        <p14:creationId xmlns:p14="http://schemas.microsoft.com/office/powerpoint/2010/main" val="1230923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491C-664C-5651-543E-0CD69D05F6BE}"/>
              </a:ext>
            </a:extLst>
          </p:cNvPr>
          <p:cNvSpPr>
            <a:spLocks noGrp="1"/>
          </p:cNvSpPr>
          <p:nvPr>
            <p:ph type="title"/>
          </p:nvPr>
        </p:nvSpPr>
        <p:spPr/>
        <p:txBody>
          <a:bodyPr/>
          <a:lstStyle/>
          <a:p>
            <a:r>
              <a:rPr lang="en-US" b="1" u="sng" dirty="0"/>
              <a:t>'Total Time Spent on Website' w.r.t Target Variable 'converted'</a:t>
            </a:r>
            <a:endParaRPr lang="en-IN" b="1" u="sng" dirty="0"/>
          </a:p>
        </p:txBody>
      </p:sp>
      <p:sp>
        <p:nvSpPr>
          <p:cNvPr id="8" name="Text Placeholder 7">
            <a:extLst>
              <a:ext uri="{FF2B5EF4-FFF2-40B4-BE49-F238E27FC236}">
                <a16:creationId xmlns:a16="http://schemas.microsoft.com/office/drawing/2014/main" id="{50FB07E3-F785-C3BF-9696-14FD6196530E}"/>
              </a:ext>
            </a:extLst>
          </p:cNvPr>
          <p:cNvSpPr>
            <a:spLocks noGrp="1"/>
          </p:cNvSpPr>
          <p:nvPr>
            <p:ph type="body" idx="1"/>
          </p:nvPr>
        </p:nvSpPr>
        <p:spPr>
          <a:xfrm>
            <a:off x="8116344" y="1871662"/>
            <a:ext cx="3429544" cy="576262"/>
          </a:xfrm>
        </p:spPr>
        <p:txBody>
          <a:bodyPr/>
          <a:lstStyle/>
          <a:p>
            <a:r>
              <a:rPr lang="en-US" dirty="0"/>
              <a:t>Interface :</a:t>
            </a:r>
            <a:endParaRPr lang="en-IN" dirty="0"/>
          </a:p>
        </p:txBody>
      </p:sp>
      <p:pic>
        <p:nvPicPr>
          <p:cNvPr id="5" name="Content Placeholder 4">
            <a:extLst>
              <a:ext uri="{FF2B5EF4-FFF2-40B4-BE49-F238E27FC236}">
                <a16:creationId xmlns:a16="http://schemas.microsoft.com/office/drawing/2014/main" id="{278638FB-3E36-128F-ED3A-B30628DB506D}"/>
              </a:ext>
            </a:extLst>
          </p:cNvPr>
          <p:cNvPicPr>
            <a:picLocks noGrp="1" noChangeAspect="1"/>
          </p:cNvPicPr>
          <p:nvPr>
            <p:ph sz="half" idx="2"/>
          </p:nvPr>
        </p:nvPicPr>
        <p:blipFill>
          <a:blip r:embed="rId2"/>
          <a:stretch>
            <a:fillRect/>
          </a:stretch>
        </p:blipFill>
        <p:spPr>
          <a:xfrm>
            <a:off x="887412" y="3141662"/>
            <a:ext cx="3762375" cy="2495550"/>
          </a:xfrm>
          <a:prstGeom prst="rect">
            <a:avLst/>
          </a:prstGeom>
        </p:spPr>
      </p:pic>
      <p:sp>
        <p:nvSpPr>
          <p:cNvPr id="10" name="Content Placeholder 9">
            <a:extLst>
              <a:ext uri="{FF2B5EF4-FFF2-40B4-BE49-F238E27FC236}">
                <a16:creationId xmlns:a16="http://schemas.microsoft.com/office/drawing/2014/main" id="{CE2118C4-89C1-23D4-0B71-E6A5C38FB7C2}"/>
              </a:ext>
            </a:extLst>
          </p:cNvPr>
          <p:cNvSpPr>
            <a:spLocks noGrp="1"/>
          </p:cNvSpPr>
          <p:nvPr>
            <p:ph sz="quarter" idx="4"/>
          </p:nvPr>
        </p:nvSpPr>
        <p:spPr>
          <a:xfrm>
            <a:off x="8116344" y="2481262"/>
            <a:ext cx="3429544" cy="3741738"/>
          </a:xfrm>
        </p:spPr>
        <p:txBody>
          <a:bodyPr>
            <a:normAutofit/>
          </a:bodyPr>
          <a:lstStyle/>
          <a:p>
            <a:r>
              <a:rPr lang="en-US" sz="2400" b="0" i="0" dirty="0">
                <a:effectLst/>
                <a:latin typeface="-apple-system"/>
              </a:rPr>
              <a:t>As can be seen, leads spending more time on website are more likely to convert , thus website should be made more </a:t>
            </a:r>
            <a:r>
              <a:rPr lang="en-US" sz="2400" b="0" i="0" dirty="0" err="1">
                <a:effectLst/>
                <a:latin typeface="-apple-system"/>
              </a:rPr>
              <a:t>enagaging</a:t>
            </a:r>
            <a:r>
              <a:rPr lang="en-US" sz="2400" b="0" i="0" dirty="0">
                <a:effectLst/>
                <a:latin typeface="-apple-system"/>
              </a:rPr>
              <a:t> to increase conversion rate</a:t>
            </a:r>
            <a:endParaRPr lang="en-IN" sz="2400" dirty="0"/>
          </a:p>
        </p:txBody>
      </p:sp>
    </p:spTree>
    <p:extLst>
      <p:ext uri="{BB962C8B-B14F-4D97-AF65-F5344CB8AC3E}">
        <p14:creationId xmlns:p14="http://schemas.microsoft.com/office/powerpoint/2010/main" val="2704799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491C-664C-5651-543E-0CD69D05F6BE}"/>
              </a:ext>
            </a:extLst>
          </p:cNvPr>
          <p:cNvSpPr>
            <a:spLocks noGrp="1"/>
          </p:cNvSpPr>
          <p:nvPr>
            <p:ph type="title"/>
          </p:nvPr>
        </p:nvSpPr>
        <p:spPr/>
        <p:txBody>
          <a:bodyPr/>
          <a:lstStyle/>
          <a:p>
            <a:r>
              <a:rPr lang="en-IN" b="1" u="sng" dirty="0"/>
              <a:t>'Page Views Per Visit' w.r.t Target variable 'Converted'</a:t>
            </a:r>
          </a:p>
        </p:txBody>
      </p:sp>
      <p:sp>
        <p:nvSpPr>
          <p:cNvPr id="8" name="Text Placeholder 7">
            <a:extLst>
              <a:ext uri="{FF2B5EF4-FFF2-40B4-BE49-F238E27FC236}">
                <a16:creationId xmlns:a16="http://schemas.microsoft.com/office/drawing/2014/main" id="{50FB07E3-F785-C3BF-9696-14FD6196530E}"/>
              </a:ext>
            </a:extLst>
          </p:cNvPr>
          <p:cNvSpPr>
            <a:spLocks noGrp="1"/>
          </p:cNvSpPr>
          <p:nvPr>
            <p:ph type="body" idx="1"/>
          </p:nvPr>
        </p:nvSpPr>
        <p:spPr>
          <a:xfrm>
            <a:off x="8343557" y="1755098"/>
            <a:ext cx="3414554" cy="576262"/>
          </a:xfrm>
        </p:spPr>
        <p:txBody>
          <a:bodyPr/>
          <a:lstStyle/>
          <a:p>
            <a:r>
              <a:rPr lang="en-US" dirty="0"/>
              <a:t>Interface :</a:t>
            </a:r>
            <a:endParaRPr lang="en-IN" dirty="0"/>
          </a:p>
        </p:txBody>
      </p:sp>
      <p:pic>
        <p:nvPicPr>
          <p:cNvPr id="6" name="Content Placeholder 5">
            <a:extLst>
              <a:ext uri="{FF2B5EF4-FFF2-40B4-BE49-F238E27FC236}">
                <a16:creationId xmlns:a16="http://schemas.microsoft.com/office/drawing/2014/main" id="{8BB15661-FCBE-8978-B6A5-3EDA7BDA5D69}"/>
              </a:ext>
            </a:extLst>
          </p:cNvPr>
          <p:cNvPicPr>
            <a:picLocks noGrp="1" noChangeAspect="1"/>
          </p:cNvPicPr>
          <p:nvPr>
            <p:ph sz="half" idx="2"/>
          </p:nvPr>
        </p:nvPicPr>
        <p:blipFill>
          <a:blip r:embed="rId2"/>
          <a:stretch>
            <a:fillRect/>
          </a:stretch>
        </p:blipFill>
        <p:spPr>
          <a:xfrm>
            <a:off x="977900" y="3141662"/>
            <a:ext cx="3581400" cy="2495550"/>
          </a:xfrm>
          <a:prstGeom prst="rect">
            <a:avLst/>
          </a:prstGeom>
        </p:spPr>
      </p:pic>
      <p:sp>
        <p:nvSpPr>
          <p:cNvPr id="10" name="Content Placeholder 9">
            <a:extLst>
              <a:ext uri="{FF2B5EF4-FFF2-40B4-BE49-F238E27FC236}">
                <a16:creationId xmlns:a16="http://schemas.microsoft.com/office/drawing/2014/main" id="{CE2118C4-89C1-23D4-0B71-E6A5C38FB7C2}"/>
              </a:ext>
            </a:extLst>
          </p:cNvPr>
          <p:cNvSpPr>
            <a:spLocks noGrp="1"/>
          </p:cNvSpPr>
          <p:nvPr>
            <p:ph sz="quarter" idx="4"/>
          </p:nvPr>
        </p:nvSpPr>
        <p:spPr>
          <a:xfrm>
            <a:off x="8343557" y="2364698"/>
            <a:ext cx="3414554" cy="3741738"/>
          </a:xfrm>
        </p:spPr>
        <p:txBody>
          <a:bodyPr/>
          <a:lstStyle/>
          <a:p>
            <a:pPr algn="l">
              <a:buFont typeface="Arial" panose="020B0604020202020204" pitchFamily="34" charset="0"/>
              <a:buChar char="•"/>
            </a:pPr>
            <a:r>
              <a:rPr lang="en-US" sz="2400" b="0" i="0" dirty="0">
                <a:effectLst/>
                <a:latin typeface="-apple-system"/>
              </a:rPr>
              <a:t>Median for converted and not converted leads is almost same.</a:t>
            </a:r>
          </a:p>
          <a:p>
            <a:pPr algn="l">
              <a:buFont typeface="Arial" panose="020B0604020202020204" pitchFamily="34" charset="0"/>
              <a:buChar char="•"/>
            </a:pPr>
            <a:r>
              <a:rPr lang="en-US" sz="2400" b="0" i="0" dirty="0">
                <a:effectLst/>
                <a:latin typeface="-apple-system"/>
              </a:rPr>
              <a:t>Nothing conclusive can be said on the basis of Page Views Per Visit.</a:t>
            </a:r>
          </a:p>
          <a:p>
            <a:endParaRPr lang="en-IN" dirty="0"/>
          </a:p>
        </p:txBody>
      </p:sp>
    </p:spTree>
    <p:extLst>
      <p:ext uri="{BB962C8B-B14F-4D97-AF65-F5344CB8AC3E}">
        <p14:creationId xmlns:p14="http://schemas.microsoft.com/office/powerpoint/2010/main" val="289376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BA6442-9E0C-451B-654C-153E9EA587B6}"/>
              </a:ext>
            </a:extLst>
          </p:cNvPr>
          <p:cNvSpPr>
            <a:spLocks noGrp="1"/>
          </p:cNvSpPr>
          <p:nvPr>
            <p:ph type="title"/>
          </p:nvPr>
        </p:nvSpPr>
        <p:spPr>
          <a:xfrm>
            <a:off x="646111" y="452718"/>
            <a:ext cx="9404723" cy="956357"/>
          </a:xfrm>
        </p:spPr>
        <p:txBody>
          <a:bodyPr/>
          <a:lstStyle/>
          <a:p>
            <a:r>
              <a:rPr lang="en-US" sz="4400" b="1" u="sng" dirty="0"/>
              <a:t>Model Building</a:t>
            </a:r>
            <a:endParaRPr lang="en-IN" b="1" u="sng" dirty="0"/>
          </a:p>
        </p:txBody>
      </p:sp>
      <p:sp>
        <p:nvSpPr>
          <p:cNvPr id="6" name="Content Placeholder 5">
            <a:extLst>
              <a:ext uri="{FF2B5EF4-FFF2-40B4-BE49-F238E27FC236}">
                <a16:creationId xmlns:a16="http://schemas.microsoft.com/office/drawing/2014/main" id="{64E93D0A-92DF-001C-33CD-A30E24E847E8}"/>
              </a:ext>
            </a:extLst>
          </p:cNvPr>
          <p:cNvSpPr>
            <a:spLocks noGrp="1"/>
          </p:cNvSpPr>
          <p:nvPr>
            <p:ph idx="1"/>
          </p:nvPr>
        </p:nvSpPr>
        <p:spPr>
          <a:xfrm>
            <a:off x="645132" y="1409075"/>
            <a:ext cx="9404722" cy="4914275"/>
          </a:xfrm>
        </p:spPr>
        <p:txBody>
          <a:bodyPr>
            <a:normAutofit/>
          </a:bodyPr>
          <a:lstStyle/>
          <a:p>
            <a:pPr algn="l"/>
            <a:r>
              <a:rPr lang="en-US" sz="2400" b="0" i="0" dirty="0">
                <a:effectLst/>
                <a:latin typeface="Arial" panose="020B0604020202020204" pitchFamily="34" charset="0"/>
              </a:rPr>
              <a:t>Splitting the Data into Training and Testing Sets.</a:t>
            </a:r>
          </a:p>
          <a:p>
            <a:pPr algn="l"/>
            <a:r>
              <a:rPr lang="en-US" sz="2400" b="0" i="0" dirty="0">
                <a:effectLst/>
                <a:latin typeface="Arial" panose="020B0604020202020204" pitchFamily="34" charset="0"/>
              </a:rPr>
              <a:t>The first basic step for regression is performing a train-test split, we have chosen 70:30 ratio.</a:t>
            </a:r>
          </a:p>
          <a:p>
            <a:pPr algn="l"/>
            <a:r>
              <a:rPr lang="en-US" sz="2400" b="0" i="0" dirty="0">
                <a:effectLst/>
                <a:latin typeface="Arial" panose="020B0604020202020204" pitchFamily="34" charset="0"/>
              </a:rPr>
              <a:t>Use RFE for Feature Selection.</a:t>
            </a:r>
          </a:p>
          <a:p>
            <a:pPr algn="l"/>
            <a:r>
              <a:rPr lang="en-US" sz="2400" b="0" i="0" dirty="0">
                <a:effectLst/>
                <a:latin typeface="Arial" panose="020B0604020202020204" pitchFamily="34" charset="0"/>
              </a:rPr>
              <a:t>Running RFE with 15 variables as output.</a:t>
            </a:r>
          </a:p>
          <a:p>
            <a:pPr algn="l"/>
            <a:r>
              <a:rPr lang="en-US" sz="2400" b="0" i="0" dirty="0">
                <a:effectLst/>
                <a:latin typeface="Arial" panose="020B0604020202020204" pitchFamily="34" charset="0"/>
              </a:rPr>
              <a:t>Building Model by removing the variable whose p-value is greater than 0.05 and VIF value is greater than 5.</a:t>
            </a:r>
          </a:p>
          <a:p>
            <a:pPr algn="l"/>
            <a:r>
              <a:rPr lang="en-US" sz="2400" b="0" i="0" dirty="0">
                <a:effectLst/>
                <a:latin typeface="Arial" panose="020B0604020202020204" pitchFamily="34" charset="0"/>
              </a:rPr>
              <a:t>Predictions on test data set.</a:t>
            </a:r>
          </a:p>
          <a:p>
            <a:pPr algn="l"/>
            <a:r>
              <a:rPr lang="en-US" sz="2400" b="0" i="0" dirty="0">
                <a:effectLst/>
                <a:latin typeface="Arial" panose="020B0604020202020204" pitchFamily="34" charset="0"/>
              </a:rPr>
              <a:t>Overall accuracy 81%.</a:t>
            </a:r>
            <a:endParaRPr lang="en-US" b="0" i="0" dirty="0">
              <a:effectLst/>
              <a:latin typeface="Arial" panose="020B0604020202020204" pitchFamily="34" charset="0"/>
            </a:endParaRPr>
          </a:p>
        </p:txBody>
      </p:sp>
    </p:spTree>
    <p:extLst>
      <p:ext uri="{BB962C8B-B14F-4D97-AF65-F5344CB8AC3E}">
        <p14:creationId xmlns:p14="http://schemas.microsoft.com/office/powerpoint/2010/main" val="3429566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491C-664C-5651-543E-0CD69D05F6BE}"/>
              </a:ext>
            </a:extLst>
          </p:cNvPr>
          <p:cNvSpPr>
            <a:spLocks noGrp="1"/>
          </p:cNvSpPr>
          <p:nvPr>
            <p:ph type="title"/>
          </p:nvPr>
        </p:nvSpPr>
        <p:spPr>
          <a:xfrm>
            <a:off x="808733" y="257846"/>
            <a:ext cx="9404723" cy="1400530"/>
          </a:xfrm>
        </p:spPr>
        <p:txBody>
          <a:bodyPr/>
          <a:lstStyle/>
          <a:p>
            <a:pPr algn="ctr"/>
            <a:r>
              <a:rPr lang="en-US" sz="4400" b="1" u="sng" dirty="0"/>
              <a:t>ROC Curve</a:t>
            </a:r>
            <a:endParaRPr lang="en-IN" b="1" u="sng" dirty="0"/>
          </a:p>
        </p:txBody>
      </p:sp>
      <p:sp>
        <p:nvSpPr>
          <p:cNvPr id="3" name="Text Placeholder 2">
            <a:extLst>
              <a:ext uri="{FF2B5EF4-FFF2-40B4-BE49-F238E27FC236}">
                <a16:creationId xmlns:a16="http://schemas.microsoft.com/office/drawing/2014/main" id="{4E92BE25-3B30-48FE-7C33-B978AD655816}"/>
              </a:ext>
            </a:extLst>
          </p:cNvPr>
          <p:cNvSpPr>
            <a:spLocks noGrp="1"/>
          </p:cNvSpPr>
          <p:nvPr>
            <p:ph type="body" idx="1"/>
          </p:nvPr>
        </p:nvSpPr>
        <p:spPr>
          <a:xfrm>
            <a:off x="261334" y="5443423"/>
            <a:ext cx="5249761" cy="961859"/>
          </a:xfrm>
        </p:spPr>
        <p:txBody>
          <a:bodyPr/>
          <a:lstStyle/>
          <a:p>
            <a:r>
              <a:rPr lang="en-US" sz="2000" i="0" dirty="0">
                <a:solidFill>
                  <a:schemeClr val="tx1"/>
                </a:solidFill>
                <a:effectLst/>
                <a:latin typeface="-apple-system"/>
              </a:rPr>
              <a:t>The ROC Curve should be a value close to 1. We are getting a good value of 0.86 indicating a good predictive model.</a:t>
            </a:r>
            <a:endParaRPr lang="en-IN" sz="2000" dirty="0">
              <a:solidFill>
                <a:schemeClr val="tx1"/>
              </a:solidFill>
            </a:endParaRPr>
          </a:p>
        </p:txBody>
      </p:sp>
      <p:pic>
        <p:nvPicPr>
          <p:cNvPr id="5" name="Content Placeholder 4">
            <a:extLst>
              <a:ext uri="{FF2B5EF4-FFF2-40B4-BE49-F238E27FC236}">
                <a16:creationId xmlns:a16="http://schemas.microsoft.com/office/drawing/2014/main" id="{1B715083-AEAA-C37A-B898-E27F1B8476ED}"/>
              </a:ext>
            </a:extLst>
          </p:cNvPr>
          <p:cNvPicPr>
            <a:picLocks noGrp="1" noChangeAspect="1"/>
          </p:cNvPicPr>
          <p:nvPr>
            <p:ph sz="half" idx="2"/>
          </p:nvPr>
        </p:nvPicPr>
        <p:blipFill>
          <a:blip r:embed="rId2"/>
          <a:stretch>
            <a:fillRect/>
          </a:stretch>
        </p:blipFill>
        <p:spPr>
          <a:xfrm>
            <a:off x="-1" y="1364105"/>
            <a:ext cx="5511096" cy="4120182"/>
          </a:xfrm>
          <a:prstGeom prst="rect">
            <a:avLst/>
          </a:prstGeom>
        </p:spPr>
      </p:pic>
      <p:sp>
        <p:nvSpPr>
          <p:cNvPr id="8" name="Text Placeholder 7">
            <a:extLst>
              <a:ext uri="{FF2B5EF4-FFF2-40B4-BE49-F238E27FC236}">
                <a16:creationId xmlns:a16="http://schemas.microsoft.com/office/drawing/2014/main" id="{50FB07E3-F785-C3BF-9696-14FD6196530E}"/>
              </a:ext>
            </a:extLst>
          </p:cNvPr>
          <p:cNvSpPr>
            <a:spLocks noGrp="1"/>
          </p:cNvSpPr>
          <p:nvPr>
            <p:ph type="body" sz="quarter" idx="3"/>
          </p:nvPr>
        </p:nvSpPr>
        <p:spPr>
          <a:xfrm>
            <a:off x="6602206" y="5443422"/>
            <a:ext cx="4396339" cy="958491"/>
          </a:xfrm>
        </p:spPr>
        <p:txBody>
          <a:bodyPr/>
          <a:lstStyle/>
          <a:p>
            <a:r>
              <a:rPr lang="en-US" sz="2000" i="0" dirty="0">
                <a:solidFill>
                  <a:schemeClr val="tx1"/>
                </a:solidFill>
                <a:effectLst/>
                <a:latin typeface="-apple-system"/>
              </a:rPr>
              <a:t>From the curve above, 0.3 is the optimum point to take it as a cutoff probability.</a:t>
            </a:r>
          </a:p>
        </p:txBody>
      </p:sp>
      <p:pic>
        <p:nvPicPr>
          <p:cNvPr id="6" name="Content Placeholder 5">
            <a:extLst>
              <a:ext uri="{FF2B5EF4-FFF2-40B4-BE49-F238E27FC236}">
                <a16:creationId xmlns:a16="http://schemas.microsoft.com/office/drawing/2014/main" id="{C34911C9-57E3-1ED6-109C-EA9D7AC85370}"/>
              </a:ext>
            </a:extLst>
          </p:cNvPr>
          <p:cNvPicPr>
            <a:picLocks noGrp="1" noChangeAspect="1"/>
          </p:cNvPicPr>
          <p:nvPr>
            <p:ph sz="quarter" idx="4"/>
          </p:nvPr>
        </p:nvPicPr>
        <p:blipFill>
          <a:blip r:embed="rId3"/>
          <a:stretch>
            <a:fillRect/>
          </a:stretch>
        </p:blipFill>
        <p:spPr>
          <a:xfrm>
            <a:off x="6157207" y="1411209"/>
            <a:ext cx="5511096" cy="4032214"/>
          </a:xfrm>
          <a:prstGeom prst="rect">
            <a:avLst/>
          </a:prstGeom>
        </p:spPr>
      </p:pic>
    </p:spTree>
    <p:extLst>
      <p:ext uri="{BB962C8B-B14F-4D97-AF65-F5344CB8AC3E}">
        <p14:creationId xmlns:p14="http://schemas.microsoft.com/office/powerpoint/2010/main" val="2190225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40A2-334E-AC8E-D6D3-D9C6BEA00F1B}"/>
              </a:ext>
            </a:extLst>
          </p:cNvPr>
          <p:cNvSpPr>
            <a:spLocks noGrp="1"/>
          </p:cNvSpPr>
          <p:nvPr>
            <p:ph type="title"/>
          </p:nvPr>
        </p:nvSpPr>
        <p:spPr>
          <a:xfrm>
            <a:off x="646111" y="452718"/>
            <a:ext cx="9404723" cy="851426"/>
          </a:xfrm>
        </p:spPr>
        <p:txBody>
          <a:bodyPr/>
          <a:lstStyle/>
          <a:p>
            <a:r>
              <a:rPr lang="en-US" sz="4400" b="1" u="sng" dirty="0"/>
              <a:t>Conclusions</a:t>
            </a:r>
            <a:endParaRPr lang="en-IN" b="1" u="sng" dirty="0"/>
          </a:p>
        </p:txBody>
      </p:sp>
      <p:sp>
        <p:nvSpPr>
          <p:cNvPr id="3" name="Content Placeholder 2">
            <a:extLst>
              <a:ext uri="{FF2B5EF4-FFF2-40B4-BE49-F238E27FC236}">
                <a16:creationId xmlns:a16="http://schemas.microsoft.com/office/drawing/2014/main" id="{0BC8BA24-7A46-2924-4FA7-5F38AC4438FB}"/>
              </a:ext>
            </a:extLst>
          </p:cNvPr>
          <p:cNvSpPr>
            <a:spLocks noGrp="1"/>
          </p:cNvSpPr>
          <p:nvPr>
            <p:ph idx="1"/>
          </p:nvPr>
        </p:nvSpPr>
        <p:spPr>
          <a:xfrm>
            <a:off x="645130" y="1439056"/>
            <a:ext cx="9982896" cy="4966226"/>
          </a:xfrm>
        </p:spPr>
        <p:txBody>
          <a:bodyPr>
            <a:normAutofit fontScale="70000" lnSpcReduction="20000"/>
          </a:bodyPr>
          <a:lstStyle/>
          <a:p>
            <a:pPr algn="l">
              <a:buFont typeface="Wingdings" panose="05000000000000000000" pitchFamily="2" charset="2"/>
              <a:buChar char="Ø"/>
            </a:pPr>
            <a:r>
              <a:rPr lang="en-US" sz="3100" b="0" i="0" dirty="0">
                <a:effectLst/>
                <a:latin typeface="var(--jp-content-font-family)"/>
              </a:rPr>
              <a:t>After running the model on the Test Data these are the figures we obtain:</a:t>
            </a:r>
          </a:p>
          <a:p>
            <a:pPr lvl="1">
              <a:buFont typeface="Wingdings" panose="05000000000000000000" pitchFamily="2" charset="2"/>
              <a:buChar char="Ø"/>
            </a:pPr>
            <a:r>
              <a:rPr lang="en-US" sz="2900" b="0" i="0" dirty="0">
                <a:effectLst/>
                <a:latin typeface="var(--jp-content-font-family)"/>
              </a:rPr>
              <a:t>Accuracy : 77.52%</a:t>
            </a:r>
          </a:p>
          <a:p>
            <a:pPr lvl="1">
              <a:buFont typeface="Wingdings" panose="05000000000000000000" pitchFamily="2" charset="2"/>
              <a:buChar char="Ø"/>
            </a:pPr>
            <a:r>
              <a:rPr lang="en-US" sz="2900" b="0" i="0" dirty="0">
                <a:effectLst/>
                <a:latin typeface="var(--jp-content-font-family)"/>
              </a:rPr>
              <a:t>Sensitivity :83.01%</a:t>
            </a:r>
          </a:p>
          <a:p>
            <a:pPr lvl="1">
              <a:buFont typeface="Wingdings" panose="05000000000000000000" pitchFamily="2" charset="2"/>
              <a:buChar char="Ø"/>
            </a:pPr>
            <a:r>
              <a:rPr lang="en-US" sz="2900" b="0" i="0" dirty="0">
                <a:effectLst/>
                <a:latin typeface="var(--jp-content-font-family)"/>
              </a:rPr>
              <a:t>Specificity : 74.13%</a:t>
            </a:r>
          </a:p>
          <a:p>
            <a:pPr>
              <a:buFont typeface="Wingdings" panose="05000000000000000000" pitchFamily="2" charset="2"/>
              <a:buChar char="Ø"/>
            </a:pPr>
            <a:r>
              <a:rPr lang="en-US" sz="3100" dirty="0">
                <a:latin typeface="var(--jp-content-font-family)"/>
              </a:rPr>
              <a:t>While we have checked both Sensitivity-Specificity as well as Precision and Recall Metrics, we have considered the optimal cut off based on Sensitivity and Specificity for calculating the final prediction.</a:t>
            </a:r>
          </a:p>
          <a:p>
            <a:pPr>
              <a:buFont typeface="Wingdings" panose="05000000000000000000" pitchFamily="2" charset="2"/>
              <a:buChar char="Ø"/>
            </a:pPr>
            <a:r>
              <a:rPr lang="en-US" sz="3100" dirty="0">
                <a:latin typeface="var(--jp-content-font-family)"/>
              </a:rPr>
              <a:t>Accuracy, Sensitivity and Specificity values of test set are around 77%, 83% and 74% which are approximately closer to the respective values calculated using trained set.</a:t>
            </a:r>
          </a:p>
          <a:p>
            <a:pPr>
              <a:buFont typeface="Wingdings" panose="05000000000000000000" pitchFamily="2" charset="2"/>
              <a:buChar char="Ø"/>
            </a:pPr>
            <a:r>
              <a:rPr lang="en-US" sz="3100" dirty="0">
                <a:latin typeface="var(--jp-content-font-family)"/>
              </a:rPr>
              <a:t>Also the lead score calculated in the trained set of data shows the conversion rate on the final predicted model is around 80%</a:t>
            </a:r>
          </a:p>
          <a:p>
            <a:pPr>
              <a:buFont typeface="Wingdings" panose="05000000000000000000" pitchFamily="2" charset="2"/>
              <a:buChar char="Ø"/>
            </a:pPr>
            <a:r>
              <a:rPr lang="en-US" sz="3100" dirty="0">
                <a:latin typeface="var(--jp-content-font-family)"/>
              </a:rPr>
              <a:t>Hence overall this model seems to be good.</a:t>
            </a:r>
          </a:p>
          <a:p>
            <a:pPr marL="0" indent="0">
              <a:buNone/>
            </a:pPr>
            <a:br>
              <a:rPr lang="en-US" b="0" i="0" dirty="0">
                <a:solidFill>
                  <a:srgbClr val="000000"/>
                </a:solidFill>
                <a:effectLst/>
                <a:latin typeface="-apple-system"/>
              </a:rPr>
            </a:br>
            <a:endParaRPr lang="en-IN" dirty="0"/>
          </a:p>
        </p:txBody>
      </p:sp>
    </p:spTree>
    <p:extLst>
      <p:ext uri="{BB962C8B-B14F-4D97-AF65-F5344CB8AC3E}">
        <p14:creationId xmlns:p14="http://schemas.microsoft.com/office/powerpoint/2010/main" val="1717317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C59B-9DEB-4009-336A-2CE52AC5B01E}"/>
              </a:ext>
            </a:extLst>
          </p:cNvPr>
          <p:cNvSpPr>
            <a:spLocks noGrp="1"/>
          </p:cNvSpPr>
          <p:nvPr>
            <p:ph type="title"/>
          </p:nvPr>
        </p:nvSpPr>
        <p:spPr/>
        <p:txBody>
          <a:bodyPr/>
          <a:lstStyle/>
          <a:p>
            <a:r>
              <a:rPr lang="en-US" sz="4400" b="1" u="sng" dirty="0"/>
              <a:t>Recommendations</a:t>
            </a:r>
            <a:endParaRPr lang="en-IN" b="1" u="sng" dirty="0"/>
          </a:p>
        </p:txBody>
      </p:sp>
      <p:sp>
        <p:nvSpPr>
          <p:cNvPr id="3" name="Content Placeholder 2">
            <a:extLst>
              <a:ext uri="{FF2B5EF4-FFF2-40B4-BE49-F238E27FC236}">
                <a16:creationId xmlns:a16="http://schemas.microsoft.com/office/drawing/2014/main" id="{871DBBF7-5373-1148-8C9B-03397BF6794C}"/>
              </a:ext>
            </a:extLst>
          </p:cNvPr>
          <p:cNvSpPr>
            <a:spLocks noGrp="1"/>
          </p:cNvSpPr>
          <p:nvPr>
            <p:ph idx="1"/>
          </p:nvPr>
        </p:nvSpPr>
        <p:spPr>
          <a:xfrm>
            <a:off x="645132" y="1409076"/>
            <a:ext cx="10717412" cy="5171606"/>
          </a:xfrm>
        </p:spPr>
        <p:txBody>
          <a:bodyPr>
            <a:normAutofit/>
          </a:bodyPr>
          <a:lstStyle/>
          <a:p>
            <a:r>
              <a:rPr lang="en-US" sz="2400" dirty="0"/>
              <a:t>The company should make calls to the leads coming from the lead sources "Welling Websites" and "Reference" as these are more likely to get converted.</a:t>
            </a:r>
          </a:p>
          <a:p>
            <a:r>
              <a:rPr lang="en-US" sz="2400" dirty="0"/>
              <a:t>The company should make calls to the leads who are the "working professionals" as they are more likely to get converted.</a:t>
            </a:r>
          </a:p>
          <a:p>
            <a:r>
              <a:rPr lang="en-US" sz="2400" dirty="0"/>
              <a:t>The company should make calls to the leads who spent "more time on the websites" as these are more likely to get converted.</a:t>
            </a:r>
          </a:p>
          <a:p>
            <a:r>
              <a:rPr lang="en-US" sz="2400" dirty="0"/>
              <a:t>The company should make calls to the leads coming from the lead sources "Olark Chat" as these are more likely to get converted.</a:t>
            </a:r>
          </a:p>
          <a:p>
            <a:r>
              <a:rPr lang="en-US" sz="2400" dirty="0"/>
              <a:t>The company should make calls to the leads whose last activity was SMS Sent as they are more likely to get converted.</a:t>
            </a:r>
          </a:p>
        </p:txBody>
      </p:sp>
    </p:spTree>
    <p:extLst>
      <p:ext uri="{BB962C8B-B14F-4D97-AF65-F5344CB8AC3E}">
        <p14:creationId xmlns:p14="http://schemas.microsoft.com/office/powerpoint/2010/main" val="158970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62DE-B74C-CCA0-018F-B1181B340E7C}"/>
              </a:ext>
            </a:extLst>
          </p:cNvPr>
          <p:cNvSpPr>
            <a:spLocks noGrp="1"/>
          </p:cNvSpPr>
          <p:nvPr>
            <p:ph type="title"/>
          </p:nvPr>
        </p:nvSpPr>
        <p:spPr>
          <a:xfrm>
            <a:off x="646111" y="377767"/>
            <a:ext cx="9404723" cy="1400530"/>
          </a:xfrm>
        </p:spPr>
        <p:txBody>
          <a:bodyPr/>
          <a:lstStyle/>
          <a:p>
            <a:r>
              <a:rPr lang="en-US" sz="4800" b="1" u="sng" dirty="0"/>
              <a:t>Problem Statement</a:t>
            </a:r>
            <a:endParaRPr lang="en-IN" b="1" u="sng" dirty="0"/>
          </a:p>
        </p:txBody>
      </p:sp>
      <p:sp>
        <p:nvSpPr>
          <p:cNvPr id="3" name="Content Placeholder 2">
            <a:extLst>
              <a:ext uri="{FF2B5EF4-FFF2-40B4-BE49-F238E27FC236}">
                <a16:creationId xmlns:a16="http://schemas.microsoft.com/office/drawing/2014/main" id="{AE6189F4-4F28-FE15-BD03-2EC8BCFA6B15}"/>
              </a:ext>
            </a:extLst>
          </p:cNvPr>
          <p:cNvSpPr>
            <a:spLocks noGrp="1"/>
          </p:cNvSpPr>
          <p:nvPr>
            <p:ph idx="1"/>
          </p:nvPr>
        </p:nvSpPr>
        <p:spPr>
          <a:xfrm>
            <a:off x="645132" y="1514008"/>
            <a:ext cx="9404722" cy="4734392"/>
          </a:xfrm>
        </p:spPr>
        <p:txBody>
          <a:bodyPr>
            <a:normAutofit fontScale="92500" lnSpcReduction="10000"/>
          </a:bodyPr>
          <a:lstStyle/>
          <a:p>
            <a:pPr algn="l"/>
            <a:r>
              <a:rPr lang="en-US" sz="2400" b="0" i="0" dirty="0">
                <a:effectLst/>
                <a:latin typeface="Arial" panose="020B0604020202020204" pitchFamily="34" charset="0"/>
              </a:rPr>
              <a:t>X Education sells online courses to industry professionals.</a:t>
            </a:r>
            <a:br>
              <a:rPr lang="en-US" sz="2400" b="0" i="0" dirty="0">
                <a:effectLst/>
                <a:latin typeface="Arial" panose="020B0604020202020204" pitchFamily="34" charset="0"/>
              </a:rPr>
            </a:br>
            <a:endParaRPr lang="en-US" sz="2400" b="0" i="0" dirty="0">
              <a:effectLst/>
              <a:latin typeface="Arial" panose="020B0604020202020204" pitchFamily="34" charset="0"/>
            </a:endParaRPr>
          </a:p>
          <a:p>
            <a:pPr algn="l"/>
            <a:r>
              <a:rPr lang="en-US" sz="2400" b="0" i="0" dirty="0">
                <a:effectLst/>
                <a:latin typeface="Arial" panose="020B0604020202020204" pitchFamily="34" charset="0"/>
              </a:rPr>
              <a:t>X Education gets a lot of leads, its lead conversion rate is very poor. For example, if, say, they acquire 100 leads in a day, only about 30 of them are converted.</a:t>
            </a:r>
            <a:br>
              <a:rPr lang="en-US" sz="2400" b="0" i="0" dirty="0">
                <a:effectLst/>
                <a:latin typeface="Arial" panose="020B0604020202020204" pitchFamily="34" charset="0"/>
              </a:rPr>
            </a:br>
            <a:endParaRPr lang="en-US" sz="2400" b="0" i="0" dirty="0">
              <a:effectLst/>
              <a:latin typeface="Arial" panose="020B0604020202020204" pitchFamily="34" charset="0"/>
            </a:endParaRPr>
          </a:p>
          <a:p>
            <a:pPr algn="l"/>
            <a:r>
              <a:rPr lang="en-US" sz="2400" b="0" i="0" dirty="0">
                <a:effectLst/>
                <a:latin typeface="Arial" panose="020B0604020202020204" pitchFamily="34" charset="0"/>
              </a:rPr>
              <a:t>To make this process more efficient, the company wishes to identify the most potential leads, also known as 'Hot Leads'.</a:t>
            </a:r>
            <a:br>
              <a:rPr lang="en-US" sz="2400" b="0" i="0" dirty="0">
                <a:effectLst/>
                <a:latin typeface="Arial" panose="020B0604020202020204" pitchFamily="34" charset="0"/>
              </a:rPr>
            </a:br>
            <a:endParaRPr lang="en-US" sz="2400" b="0" i="0" dirty="0">
              <a:effectLst/>
              <a:latin typeface="Arial" panose="020B0604020202020204" pitchFamily="34" charset="0"/>
            </a:endParaRPr>
          </a:p>
          <a:p>
            <a:pPr algn="l"/>
            <a:r>
              <a:rPr lang="en-US" sz="2400" b="0" i="0" dirty="0">
                <a:effectLst/>
                <a:latin typeface="Arial" panose="020B0604020202020204" pitchFamily="34" charset="0"/>
              </a:rPr>
              <a:t>If they successfully identify this set of leads, the lead conversion rate should go up as the sales team will now be focusing more on communicating with the potential leads rather than making calls to everyone</a:t>
            </a:r>
          </a:p>
        </p:txBody>
      </p:sp>
    </p:spTree>
    <p:extLst>
      <p:ext uri="{BB962C8B-B14F-4D97-AF65-F5344CB8AC3E}">
        <p14:creationId xmlns:p14="http://schemas.microsoft.com/office/powerpoint/2010/main" val="3852736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D667-5065-3DB9-78AC-73D8486D5B74}"/>
              </a:ext>
            </a:extLst>
          </p:cNvPr>
          <p:cNvSpPr>
            <a:spLocks noGrp="1"/>
          </p:cNvSpPr>
          <p:nvPr>
            <p:ph type="title"/>
          </p:nvPr>
        </p:nvSpPr>
        <p:spPr>
          <a:xfrm>
            <a:off x="646111" y="452718"/>
            <a:ext cx="9404723" cy="911387"/>
          </a:xfrm>
        </p:spPr>
        <p:txBody>
          <a:bodyPr/>
          <a:lstStyle/>
          <a:p>
            <a:r>
              <a:rPr lang="en-US" sz="4000" b="1" u="sng" dirty="0"/>
              <a:t>Recommendations</a:t>
            </a:r>
            <a:endParaRPr lang="en-IN" dirty="0"/>
          </a:p>
        </p:txBody>
      </p:sp>
      <p:sp>
        <p:nvSpPr>
          <p:cNvPr id="3" name="Content Placeholder 2">
            <a:extLst>
              <a:ext uri="{FF2B5EF4-FFF2-40B4-BE49-F238E27FC236}">
                <a16:creationId xmlns:a16="http://schemas.microsoft.com/office/drawing/2014/main" id="{C7C6CBDB-B553-B141-B827-A4C1963AFD2C}"/>
              </a:ext>
            </a:extLst>
          </p:cNvPr>
          <p:cNvSpPr>
            <a:spLocks noGrp="1"/>
          </p:cNvSpPr>
          <p:nvPr>
            <p:ph idx="1"/>
          </p:nvPr>
        </p:nvSpPr>
        <p:spPr>
          <a:xfrm>
            <a:off x="645132" y="1364105"/>
            <a:ext cx="9404722" cy="4884295"/>
          </a:xfrm>
        </p:spPr>
        <p:txBody>
          <a:bodyPr/>
          <a:lstStyle/>
          <a:p>
            <a:r>
              <a:rPr lang="en-US" sz="2400" dirty="0"/>
              <a:t>The company should not make calls to the leads whose last activity was "Olark Chat Conversation" as they are not likely to get converted.</a:t>
            </a:r>
          </a:p>
          <a:p>
            <a:r>
              <a:rPr lang="en-US" sz="2400" dirty="0"/>
              <a:t>The company should not make calls to the leads whose lead origin is "Landing Page Submission" as they are not likely to get converted.</a:t>
            </a:r>
          </a:p>
          <a:p>
            <a:r>
              <a:rPr lang="en-US" sz="2400" dirty="0"/>
              <a:t>The company should not make calls to the leads whose Specialization was "Others" as they are not likely to get converted.</a:t>
            </a:r>
          </a:p>
          <a:p>
            <a:r>
              <a:rPr lang="en-US" sz="2400" dirty="0"/>
              <a:t>The company should not make calls to the leads who chose the option of "Do not Email" as "yes" as they are not likely to get converted.</a:t>
            </a:r>
            <a:endParaRPr lang="en-IN" sz="2400" dirty="0"/>
          </a:p>
          <a:p>
            <a:pPr marL="0" indent="0">
              <a:buNone/>
            </a:pPr>
            <a:endParaRPr lang="en-IN" dirty="0"/>
          </a:p>
        </p:txBody>
      </p:sp>
    </p:spTree>
    <p:extLst>
      <p:ext uri="{BB962C8B-B14F-4D97-AF65-F5344CB8AC3E}">
        <p14:creationId xmlns:p14="http://schemas.microsoft.com/office/powerpoint/2010/main" val="3276061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B705-5C02-40EC-9645-31DBA8104B55}"/>
              </a:ext>
            </a:extLst>
          </p:cNvPr>
          <p:cNvSpPr>
            <a:spLocks noGrp="1"/>
          </p:cNvSpPr>
          <p:nvPr>
            <p:ph type="title"/>
          </p:nvPr>
        </p:nvSpPr>
        <p:spPr>
          <a:xfrm>
            <a:off x="1095816" y="2728735"/>
            <a:ext cx="9404723" cy="1400530"/>
          </a:xfrm>
        </p:spPr>
        <p:txBody>
          <a:bodyPr>
            <a:normAutofit fontScale="90000"/>
          </a:bodyPr>
          <a:lstStyle/>
          <a:p>
            <a:pPr algn="ctr"/>
            <a:r>
              <a:rPr lang="en-US" sz="11500" b="1" u="sng" dirty="0">
                <a:latin typeface="Algerian" panose="04020705040A02060702" pitchFamily="82" charset="0"/>
              </a:rPr>
              <a:t>Thank You</a:t>
            </a:r>
            <a:endParaRPr lang="en-IN" sz="11500" b="1" u="sng" dirty="0">
              <a:latin typeface="Algerian" panose="04020705040A02060702" pitchFamily="82" charset="0"/>
            </a:endParaRPr>
          </a:p>
        </p:txBody>
      </p:sp>
    </p:spTree>
    <p:extLst>
      <p:ext uri="{BB962C8B-B14F-4D97-AF65-F5344CB8AC3E}">
        <p14:creationId xmlns:p14="http://schemas.microsoft.com/office/powerpoint/2010/main" val="277200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0AB9-BBF8-A1B0-3369-39929410A0F9}"/>
              </a:ext>
            </a:extLst>
          </p:cNvPr>
          <p:cNvSpPr>
            <a:spLocks noGrp="1"/>
          </p:cNvSpPr>
          <p:nvPr>
            <p:ph type="title"/>
          </p:nvPr>
        </p:nvSpPr>
        <p:spPr>
          <a:xfrm>
            <a:off x="645132" y="362777"/>
            <a:ext cx="9404723" cy="1400530"/>
          </a:xfrm>
        </p:spPr>
        <p:txBody>
          <a:bodyPr/>
          <a:lstStyle/>
          <a:p>
            <a:r>
              <a:rPr lang="en-US" sz="4800" b="1" u="sng" dirty="0"/>
              <a:t>Business</a:t>
            </a:r>
            <a:r>
              <a:rPr lang="en-US" dirty="0"/>
              <a:t> </a:t>
            </a:r>
            <a:r>
              <a:rPr lang="en-US" sz="4800" b="1" u="sng" dirty="0"/>
              <a:t>Objective</a:t>
            </a:r>
            <a:endParaRPr lang="en-IN" sz="4800" b="1" u="sng" dirty="0"/>
          </a:p>
        </p:txBody>
      </p:sp>
      <p:sp>
        <p:nvSpPr>
          <p:cNvPr id="3" name="Content Placeholder 2">
            <a:extLst>
              <a:ext uri="{FF2B5EF4-FFF2-40B4-BE49-F238E27FC236}">
                <a16:creationId xmlns:a16="http://schemas.microsoft.com/office/drawing/2014/main" id="{991620F2-374A-1884-FD15-48980B9CB244}"/>
              </a:ext>
            </a:extLst>
          </p:cNvPr>
          <p:cNvSpPr>
            <a:spLocks noGrp="1"/>
          </p:cNvSpPr>
          <p:nvPr>
            <p:ph idx="1"/>
          </p:nvPr>
        </p:nvSpPr>
        <p:spPr>
          <a:xfrm>
            <a:off x="645132" y="1439057"/>
            <a:ext cx="9404722" cy="4884294"/>
          </a:xfrm>
        </p:spPr>
        <p:txBody>
          <a:bodyPr/>
          <a:lstStyle/>
          <a:p>
            <a:pPr algn="l"/>
            <a:r>
              <a:rPr lang="en-US" sz="2400" b="0" i="0" dirty="0">
                <a:effectLst/>
                <a:latin typeface="Arial" panose="020B0604020202020204" pitchFamily="34" charset="0"/>
              </a:rPr>
              <a:t>X education wants to know most promising leads.</a:t>
            </a:r>
            <a:br>
              <a:rPr lang="en-US" sz="2400" b="0" i="0" dirty="0">
                <a:effectLst/>
                <a:latin typeface="Arial" panose="020B0604020202020204" pitchFamily="34" charset="0"/>
              </a:rPr>
            </a:br>
            <a:endParaRPr lang="en-US" sz="2400" b="0" i="0" dirty="0">
              <a:effectLst/>
              <a:latin typeface="Arial" panose="020B0604020202020204" pitchFamily="34" charset="0"/>
            </a:endParaRPr>
          </a:p>
          <a:p>
            <a:pPr algn="l"/>
            <a:r>
              <a:rPr lang="en-US" sz="2400" b="0" i="0" dirty="0">
                <a:effectLst/>
                <a:latin typeface="Arial" panose="020B0604020202020204" pitchFamily="34" charset="0"/>
              </a:rPr>
              <a:t>For that they want to build a Model which identifies the hot leads.</a:t>
            </a:r>
            <a:br>
              <a:rPr lang="en-US" sz="2400" b="0" i="0" dirty="0">
                <a:effectLst/>
                <a:latin typeface="Arial" panose="020B0604020202020204" pitchFamily="34" charset="0"/>
              </a:rPr>
            </a:br>
            <a:endParaRPr lang="en-US" sz="2400" b="0" i="0" dirty="0">
              <a:effectLst/>
              <a:latin typeface="Arial" panose="020B0604020202020204" pitchFamily="34" charset="0"/>
            </a:endParaRPr>
          </a:p>
          <a:p>
            <a:pPr algn="l"/>
            <a:r>
              <a:rPr lang="en-US" sz="2400" b="0" i="0" dirty="0">
                <a:effectLst/>
                <a:latin typeface="Arial" panose="020B0604020202020204" pitchFamily="34" charset="0"/>
              </a:rPr>
              <a:t>Deployment of the model for the future use.</a:t>
            </a:r>
          </a:p>
          <a:p>
            <a:endParaRPr lang="en-IN" dirty="0"/>
          </a:p>
        </p:txBody>
      </p:sp>
    </p:spTree>
    <p:extLst>
      <p:ext uri="{BB962C8B-B14F-4D97-AF65-F5344CB8AC3E}">
        <p14:creationId xmlns:p14="http://schemas.microsoft.com/office/powerpoint/2010/main" val="234674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A9A1-69DA-67AD-5045-393AE4AD9504}"/>
              </a:ext>
            </a:extLst>
          </p:cNvPr>
          <p:cNvSpPr>
            <a:spLocks noGrp="1"/>
          </p:cNvSpPr>
          <p:nvPr>
            <p:ph type="title"/>
          </p:nvPr>
        </p:nvSpPr>
        <p:spPr>
          <a:xfrm>
            <a:off x="646111" y="452718"/>
            <a:ext cx="9404723" cy="1106259"/>
          </a:xfrm>
        </p:spPr>
        <p:txBody>
          <a:bodyPr/>
          <a:lstStyle/>
          <a:p>
            <a:r>
              <a:rPr lang="en-US" sz="4800" b="1" u="sng" dirty="0"/>
              <a:t>Solution Methodology</a:t>
            </a:r>
            <a:endParaRPr lang="en-IN" sz="4800" b="1" u="sng" dirty="0"/>
          </a:p>
        </p:txBody>
      </p:sp>
      <p:sp>
        <p:nvSpPr>
          <p:cNvPr id="3" name="Content Placeholder 2">
            <a:extLst>
              <a:ext uri="{FF2B5EF4-FFF2-40B4-BE49-F238E27FC236}">
                <a16:creationId xmlns:a16="http://schemas.microsoft.com/office/drawing/2014/main" id="{A80E0A9B-4676-A100-E133-06E22D774263}"/>
              </a:ext>
            </a:extLst>
          </p:cNvPr>
          <p:cNvSpPr>
            <a:spLocks noGrp="1"/>
          </p:cNvSpPr>
          <p:nvPr>
            <p:ph idx="1"/>
          </p:nvPr>
        </p:nvSpPr>
        <p:spPr>
          <a:xfrm>
            <a:off x="645132" y="1454046"/>
            <a:ext cx="9404722" cy="4794353"/>
          </a:xfrm>
        </p:spPr>
        <p:txBody>
          <a:bodyPr>
            <a:normAutofit/>
          </a:bodyPr>
          <a:lstStyle/>
          <a:p>
            <a:pPr algn="l"/>
            <a:r>
              <a:rPr lang="en-US" b="0" i="0" dirty="0">
                <a:effectLst/>
                <a:latin typeface="Arial" panose="020B0604020202020204" pitchFamily="34" charset="0"/>
              </a:rPr>
              <a:t>Data cleaning and data manipulation.</a:t>
            </a:r>
            <a:endParaRPr lang="en-US" dirty="0">
              <a:latin typeface="Arial" panose="020B0604020202020204" pitchFamily="34" charset="0"/>
            </a:endParaRPr>
          </a:p>
          <a:p>
            <a:pPr marL="0" indent="0" algn="l">
              <a:buNone/>
            </a:pPr>
            <a:r>
              <a:rPr lang="en-US" b="0" i="0" dirty="0">
                <a:effectLst/>
                <a:latin typeface="Arial" panose="020B0604020202020204" pitchFamily="34" charset="0"/>
              </a:rPr>
              <a:t>1. Check and handle duplicate data.</a:t>
            </a:r>
          </a:p>
          <a:p>
            <a:pPr marL="0" indent="0" algn="l">
              <a:buNone/>
            </a:pPr>
            <a:r>
              <a:rPr lang="en-US" b="0" i="0" dirty="0">
                <a:effectLst/>
                <a:latin typeface="Arial" panose="020B0604020202020204" pitchFamily="34" charset="0"/>
              </a:rPr>
              <a:t>2. Check and handle NA values and missing values.</a:t>
            </a:r>
          </a:p>
          <a:p>
            <a:pPr marL="0" indent="0" algn="l">
              <a:buNone/>
            </a:pPr>
            <a:r>
              <a:rPr lang="en-US" b="0" i="0" dirty="0">
                <a:effectLst/>
                <a:latin typeface="Arial" panose="020B0604020202020204" pitchFamily="34" charset="0"/>
              </a:rPr>
              <a:t>3. Drop columns, if it contains large amount of missing values and not useful for               the analysis.</a:t>
            </a:r>
          </a:p>
          <a:p>
            <a:pPr marL="0" indent="0" algn="l">
              <a:buNone/>
            </a:pPr>
            <a:r>
              <a:rPr lang="en-US" b="0" i="0" dirty="0">
                <a:effectLst/>
                <a:latin typeface="Arial" panose="020B0604020202020204" pitchFamily="34" charset="0"/>
              </a:rPr>
              <a:t>4. Imputation of the values, if necessary.</a:t>
            </a:r>
          </a:p>
          <a:p>
            <a:pPr marL="0" indent="0" algn="l">
              <a:buNone/>
            </a:pPr>
            <a:r>
              <a:rPr lang="en-US" b="0" i="0" dirty="0">
                <a:effectLst/>
                <a:latin typeface="Arial" panose="020B0604020202020204" pitchFamily="34" charset="0"/>
              </a:rPr>
              <a:t>5. Check and handle outliers in data.</a:t>
            </a:r>
          </a:p>
          <a:p>
            <a:pPr algn="l"/>
            <a:r>
              <a:rPr lang="en-IN" b="0" i="0" dirty="0">
                <a:effectLst/>
                <a:latin typeface="Arial" panose="020B0604020202020204" pitchFamily="34" charset="0"/>
              </a:rPr>
              <a:t>EDA</a:t>
            </a:r>
          </a:p>
          <a:p>
            <a:pPr marL="0" indent="0" algn="l">
              <a:buNone/>
            </a:pPr>
            <a:r>
              <a:rPr lang="en-IN" b="0" i="0" dirty="0">
                <a:effectLst/>
                <a:latin typeface="Arial" panose="020B0604020202020204" pitchFamily="34" charset="0"/>
              </a:rPr>
              <a:t>1. Univariate data analysis: value count, distribution of variable etc.</a:t>
            </a:r>
          </a:p>
          <a:p>
            <a:pPr marL="0" indent="0" algn="l">
              <a:buNone/>
            </a:pPr>
            <a:r>
              <a:rPr lang="en-IN" b="0" i="0" dirty="0">
                <a:effectLst/>
                <a:latin typeface="Arial" panose="020B0604020202020204" pitchFamily="34" charset="0"/>
              </a:rPr>
              <a:t>2. Bivariate data analysis: correlation coefficients and pattern between the variables etc.</a:t>
            </a:r>
          </a:p>
          <a:p>
            <a:pPr marL="0" indent="0">
              <a:buNone/>
            </a:pPr>
            <a:endParaRPr lang="en-IN" dirty="0"/>
          </a:p>
        </p:txBody>
      </p:sp>
    </p:spTree>
    <p:extLst>
      <p:ext uri="{BB962C8B-B14F-4D97-AF65-F5344CB8AC3E}">
        <p14:creationId xmlns:p14="http://schemas.microsoft.com/office/powerpoint/2010/main" val="34678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13A5B2D-BEEA-F8AE-C2D1-2FF7D8DBAFFB}"/>
              </a:ext>
            </a:extLst>
          </p:cNvPr>
          <p:cNvSpPr>
            <a:spLocks noGrp="1"/>
          </p:cNvSpPr>
          <p:nvPr>
            <p:ph idx="1"/>
          </p:nvPr>
        </p:nvSpPr>
        <p:spPr>
          <a:xfrm>
            <a:off x="630142" y="779490"/>
            <a:ext cx="4766317" cy="5753724"/>
          </a:xfrm>
        </p:spPr>
        <p:txBody>
          <a:bodyPr/>
          <a:lstStyle/>
          <a:p>
            <a:pPr algn="l"/>
            <a:r>
              <a:rPr lang="en-US" dirty="0">
                <a:latin typeface="Arial" panose="020B0604020202020204" pitchFamily="34" charset="0"/>
              </a:rPr>
              <a:t>F</a:t>
            </a:r>
            <a:r>
              <a:rPr lang="en-US" b="0" i="0" dirty="0">
                <a:effectLst/>
                <a:latin typeface="Arial" panose="020B0604020202020204" pitchFamily="34" charset="0"/>
              </a:rPr>
              <a:t>eature Scaling &amp; Dummy Variables and encoding of the data.</a:t>
            </a:r>
          </a:p>
          <a:p>
            <a:pPr algn="l"/>
            <a:r>
              <a:rPr lang="en-US" b="0" i="0" dirty="0">
                <a:effectLst/>
                <a:latin typeface="Arial" panose="020B0604020202020204" pitchFamily="34" charset="0"/>
              </a:rPr>
              <a:t>Classification technique: logistic regression used for the model making and prediction.</a:t>
            </a:r>
          </a:p>
          <a:p>
            <a:pPr algn="l"/>
            <a:r>
              <a:rPr lang="en-US" b="0" i="0" dirty="0">
                <a:effectLst/>
                <a:latin typeface="Arial" panose="020B0604020202020204" pitchFamily="34" charset="0"/>
              </a:rPr>
              <a:t> Validation of the model.</a:t>
            </a:r>
          </a:p>
          <a:p>
            <a:pPr algn="l"/>
            <a:r>
              <a:rPr lang="en-US" b="0" i="0" dirty="0">
                <a:effectLst/>
                <a:latin typeface="Arial" panose="020B0604020202020204" pitchFamily="34" charset="0"/>
              </a:rPr>
              <a:t> Model presentation.</a:t>
            </a:r>
          </a:p>
          <a:p>
            <a:pPr algn="l"/>
            <a:r>
              <a:rPr lang="en-US" b="0" i="0" dirty="0">
                <a:effectLst/>
                <a:latin typeface="Arial" panose="020B0604020202020204" pitchFamily="34" charset="0"/>
              </a:rPr>
              <a:t>Conclusions and recommendations</a:t>
            </a:r>
          </a:p>
          <a:p>
            <a:endParaRPr lang="en-IN" dirty="0"/>
          </a:p>
        </p:txBody>
      </p:sp>
      <p:pic>
        <p:nvPicPr>
          <p:cNvPr id="6" name="Picture 5">
            <a:extLst>
              <a:ext uri="{FF2B5EF4-FFF2-40B4-BE49-F238E27FC236}">
                <a16:creationId xmlns:a16="http://schemas.microsoft.com/office/drawing/2014/main" id="{5503D7A5-4CA8-C0A4-4485-3313EF023177}"/>
              </a:ext>
            </a:extLst>
          </p:cNvPr>
          <p:cNvPicPr>
            <a:picLocks noChangeAspect="1"/>
          </p:cNvPicPr>
          <p:nvPr/>
        </p:nvPicPr>
        <p:blipFill>
          <a:blip r:embed="rId3"/>
          <a:stretch>
            <a:fillRect/>
          </a:stretch>
        </p:blipFill>
        <p:spPr>
          <a:xfrm>
            <a:off x="5821492" y="779490"/>
            <a:ext cx="4012056" cy="5306517"/>
          </a:xfrm>
          <a:prstGeom prst="rect">
            <a:avLst/>
          </a:prstGeom>
        </p:spPr>
      </p:pic>
    </p:spTree>
    <p:extLst>
      <p:ext uri="{BB962C8B-B14F-4D97-AF65-F5344CB8AC3E}">
        <p14:creationId xmlns:p14="http://schemas.microsoft.com/office/powerpoint/2010/main" val="83153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88A0-7978-C385-AD96-28C6C1437C2C}"/>
              </a:ext>
            </a:extLst>
          </p:cNvPr>
          <p:cNvSpPr>
            <a:spLocks noGrp="1"/>
          </p:cNvSpPr>
          <p:nvPr>
            <p:ph type="title"/>
          </p:nvPr>
        </p:nvSpPr>
        <p:spPr>
          <a:xfrm>
            <a:off x="646111" y="452718"/>
            <a:ext cx="9404723" cy="956357"/>
          </a:xfrm>
        </p:spPr>
        <p:txBody>
          <a:bodyPr/>
          <a:lstStyle/>
          <a:p>
            <a:r>
              <a:rPr lang="en-US" sz="4800" b="1" u="sng" dirty="0"/>
              <a:t>Data Manipulation</a:t>
            </a:r>
            <a:endParaRPr lang="en-IN" sz="4800" b="1" u="sng" dirty="0"/>
          </a:p>
        </p:txBody>
      </p:sp>
      <p:sp>
        <p:nvSpPr>
          <p:cNvPr id="3" name="Content Placeholder 2">
            <a:extLst>
              <a:ext uri="{FF2B5EF4-FFF2-40B4-BE49-F238E27FC236}">
                <a16:creationId xmlns:a16="http://schemas.microsoft.com/office/drawing/2014/main" id="{959F6BB0-501B-7E97-BF25-21BDA933F589}"/>
              </a:ext>
            </a:extLst>
          </p:cNvPr>
          <p:cNvSpPr>
            <a:spLocks noGrp="1"/>
          </p:cNvSpPr>
          <p:nvPr>
            <p:ph idx="1"/>
          </p:nvPr>
        </p:nvSpPr>
        <p:spPr>
          <a:xfrm>
            <a:off x="645132" y="1409076"/>
            <a:ext cx="9404722" cy="4996206"/>
          </a:xfrm>
        </p:spPr>
        <p:txBody>
          <a:bodyPr>
            <a:normAutofit/>
          </a:bodyPr>
          <a:lstStyle/>
          <a:p>
            <a:pPr algn="l"/>
            <a:r>
              <a:rPr lang="en-US" b="0" i="0" dirty="0">
                <a:effectLst/>
                <a:latin typeface="Arial" panose="020B0604020202020204" pitchFamily="34" charset="0"/>
              </a:rPr>
              <a:t>Total Number of Rows =37, Total Number of Columns =9240.</a:t>
            </a:r>
          </a:p>
          <a:p>
            <a:pPr algn="l"/>
            <a:r>
              <a:rPr lang="en-US" b="0" i="0" dirty="0">
                <a:effectLst/>
                <a:latin typeface="Arial" panose="020B0604020202020204" pitchFamily="34" charset="0"/>
              </a:rPr>
              <a:t>Single value features like "Magazine", "Receive More Updates About Our Courses", "Update me on Supply".</a:t>
            </a:r>
          </a:p>
          <a:p>
            <a:pPr algn="l"/>
            <a:r>
              <a:rPr lang="en-US" b="0" i="0" dirty="0">
                <a:effectLst/>
                <a:latin typeface="Arial" panose="020B0604020202020204" pitchFamily="34" charset="0"/>
              </a:rPr>
              <a:t>"Chain Content", "Get updates on DM Content", "I agree to pay the amount through cheque" etc. have been dropped.</a:t>
            </a:r>
          </a:p>
          <a:p>
            <a:pPr algn="l"/>
            <a:r>
              <a:rPr lang="en-US" b="0" i="0" dirty="0">
                <a:effectLst/>
                <a:latin typeface="Arial" panose="020B0604020202020204" pitchFamily="34" charset="0"/>
              </a:rPr>
              <a:t>Removing the "Prospect ID" and "Lead Number" which is not necessary for the analysis.</a:t>
            </a:r>
          </a:p>
          <a:p>
            <a:pPr algn="l"/>
            <a:r>
              <a:rPr lang="en-US" b="0" i="0" dirty="0">
                <a:effectLst/>
                <a:latin typeface="Arial" panose="020B0604020202020204" pitchFamily="34" charset="0"/>
              </a:rPr>
              <a:t>After checking for the value counts for some of the object type variables, we find some of the features which has no enough variance, which we have dropped, the features are: "Do Not Call", "What matters most to you in choosing course", "Search", "Newspaper Article", "X Education Forums", "Newspaper", "Digital Advertisement" etc.</a:t>
            </a:r>
          </a:p>
          <a:p>
            <a:pPr algn="l"/>
            <a:r>
              <a:rPr lang="en-US" b="0" i="0" dirty="0">
                <a:effectLst/>
                <a:latin typeface="Arial" panose="020B0604020202020204" pitchFamily="34" charset="0"/>
              </a:rPr>
              <a:t>Dropping the columns having more than 35% as missing value such as 'How did you hear about X Education' and 'Lead Profile'.</a:t>
            </a:r>
          </a:p>
        </p:txBody>
      </p:sp>
    </p:spTree>
    <p:extLst>
      <p:ext uri="{BB962C8B-B14F-4D97-AF65-F5344CB8AC3E}">
        <p14:creationId xmlns:p14="http://schemas.microsoft.com/office/powerpoint/2010/main" val="180731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81B8-35EA-4658-2BE5-B0FE813A7C18}"/>
              </a:ext>
            </a:extLst>
          </p:cNvPr>
          <p:cNvSpPr>
            <a:spLocks noGrp="1"/>
          </p:cNvSpPr>
          <p:nvPr>
            <p:ph type="title"/>
          </p:nvPr>
        </p:nvSpPr>
        <p:spPr>
          <a:xfrm>
            <a:off x="736052" y="53647"/>
            <a:ext cx="9404723" cy="1400530"/>
          </a:xfrm>
        </p:spPr>
        <p:txBody>
          <a:bodyPr/>
          <a:lstStyle/>
          <a:p>
            <a:pPr algn="ctr"/>
            <a:r>
              <a:rPr lang="en-US" sz="5400" b="1" u="sng" dirty="0">
                <a:solidFill>
                  <a:schemeClr val="tx1"/>
                </a:solidFill>
              </a:rPr>
              <a:t>EDA</a:t>
            </a:r>
            <a:endParaRPr lang="en-IN" b="1" u="sng" dirty="0">
              <a:solidFill>
                <a:schemeClr val="tx1"/>
              </a:solidFill>
            </a:endParaRPr>
          </a:p>
        </p:txBody>
      </p:sp>
      <p:pic>
        <p:nvPicPr>
          <p:cNvPr id="2050" name="Picture 2">
            <a:extLst>
              <a:ext uri="{FF2B5EF4-FFF2-40B4-BE49-F238E27FC236}">
                <a16:creationId xmlns:a16="http://schemas.microsoft.com/office/drawing/2014/main" id="{A8F330B2-3AF4-9424-CF33-00DF729DF4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289154"/>
            <a:ext cx="8214610" cy="525904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4">
            <a:extLst>
              <a:ext uri="{FF2B5EF4-FFF2-40B4-BE49-F238E27FC236}">
                <a16:creationId xmlns:a16="http://schemas.microsoft.com/office/drawing/2014/main" id="{0AA2407E-F5FE-4514-4ADF-078729EC0E8D}"/>
              </a:ext>
            </a:extLst>
          </p:cNvPr>
          <p:cNvSpPr txBox="1">
            <a:spLocks/>
          </p:cNvSpPr>
          <p:nvPr/>
        </p:nvSpPr>
        <p:spPr>
          <a:xfrm>
            <a:off x="8485963" y="1807252"/>
            <a:ext cx="3309623" cy="57626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Interface:</a:t>
            </a:r>
            <a:endParaRPr lang="en-IN" dirty="0"/>
          </a:p>
        </p:txBody>
      </p:sp>
      <p:sp>
        <p:nvSpPr>
          <p:cNvPr id="5" name="Content Placeholder 5">
            <a:extLst>
              <a:ext uri="{FF2B5EF4-FFF2-40B4-BE49-F238E27FC236}">
                <a16:creationId xmlns:a16="http://schemas.microsoft.com/office/drawing/2014/main" id="{529081DD-CD60-9B3B-8D81-B047803794D6}"/>
              </a:ext>
            </a:extLst>
          </p:cNvPr>
          <p:cNvSpPr txBox="1">
            <a:spLocks/>
          </p:cNvSpPr>
          <p:nvPr/>
        </p:nvSpPr>
        <p:spPr>
          <a:xfrm>
            <a:off x="8485963" y="2416852"/>
            <a:ext cx="3309623" cy="3741738"/>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Arial" panose="020B0604020202020204" pitchFamily="34" charset="0"/>
              <a:buChar char="•"/>
            </a:pPr>
            <a:r>
              <a:rPr lang="en-US">
                <a:latin typeface="-apple-system"/>
              </a:rPr>
              <a:t>For all these columns except 'A free copy of Mastering The Interview' data is highly imbalanced, thus we will drop them</a:t>
            </a:r>
          </a:p>
          <a:p>
            <a:pPr>
              <a:buFont typeface="Arial" panose="020B0604020202020204" pitchFamily="34" charset="0"/>
              <a:buChar char="•"/>
            </a:pPr>
            <a:r>
              <a:rPr lang="en-US">
                <a:latin typeface="-apple-system"/>
              </a:rPr>
              <a:t>"A free copy of Mastering The Interview" is a redundant variable so we will include this also in list of dropping columns.</a:t>
            </a:r>
          </a:p>
          <a:p>
            <a:endParaRPr lang="en-IN" dirty="0"/>
          </a:p>
        </p:txBody>
      </p:sp>
    </p:spTree>
    <p:extLst>
      <p:ext uri="{BB962C8B-B14F-4D97-AF65-F5344CB8AC3E}">
        <p14:creationId xmlns:p14="http://schemas.microsoft.com/office/powerpoint/2010/main" val="120530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491C-664C-5651-543E-0CD69D05F6BE}"/>
              </a:ext>
            </a:extLst>
          </p:cNvPr>
          <p:cNvSpPr>
            <a:spLocks noGrp="1"/>
          </p:cNvSpPr>
          <p:nvPr>
            <p:ph type="title"/>
          </p:nvPr>
        </p:nvSpPr>
        <p:spPr>
          <a:xfrm>
            <a:off x="646111" y="377768"/>
            <a:ext cx="9404723" cy="1400530"/>
          </a:xfrm>
        </p:spPr>
        <p:txBody>
          <a:bodyPr/>
          <a:lstStyle/>
          <a:p>
            <a:r>
              <a:rPr lang="en-US" b="1" u="sng" dirty="0">
                <a:solidFill>
                  <a:schemeClr val="tx1"/>
                </a:solidFill>
              </a:rPr>
              <a:t>Lead Source Variable based on Converted value</a:t>
            </a:r>
            <a:endParaRPr lang="en-IN" b="1" u="sng" dirty="0">
              <a:solidFill>
                <a:schemeClr val="tx1"/>
              </a:solidFill>
            </a:endParaRPr>
          </a:p>
        </p:txBody>
      </p:sp>
      <p:sp>
        <p:nvSpPr>
          <p:cNvPr id="8" name="Text Placeholder 7">
            <a:extLst>
              <a:ext uri="{FF2B5EF4-FFF2-40B4-BE49-F238E27FC236}">
                <a16:creationId xmlns:a16="http://schemas.microsoft.com/office/drawing/2014/main" id="{50FB07E3-F785-C3BF-9696-14FD6196530E}"/>
              </a:ext>
            </a:extLst>
          </p:cNvPr>
          <p:cNvSpPr>
            <a:spLocks noGrp="1"/>
          </p:cNvSpPr>
          <p:nvPr>
            <p:ph type="body" idx="1"/>
          </p:nvPr>
        </p:nvSpPr>
        <p:spPr>
          <a:xfrm>
            <a:off x="8967322" y="1683895"/>
            <a:ext cx="2769977" cy="576262"/>
          </a:xfrm>
        </p:spPr>
        <p:txBody>
          <a:bodyPr/>
          <a:lstStyle/>
          <a:p>
            <a:r>
              <a:rPr lang="en-US" dirty="0"/>
              <a:t>Interface	:</a:t>
            </a:r>
            <a:endParaRPr lang="en-IN" dirty="0"/>
          </a:p>
        </p:txBody>
      </p:sp>
      <p:sp>
        <p:nvSpPr>
          <p:cNvPr id="4" name="Content Placeholder 3">
            <a:extLst>
              <a:ext uri="{FF2B5EF4-FFF2-40B4-BE49-F238E27FC236}">
                <a16:creationId xmlns:a16="http://schemas.microsoft.com/office/drawing/2014/main" id="{6FBA6066-B955-3808-635F-2AF95FFB0460}"/>
              </a:ext>
            </a:extLst>
          </p:cNvPr>
          <p:cNvSpPr>
            <a:spLocks noGrp="1"/>
          </p:cNvSpPr>
          <p:nvPr>
            <p:ph sz="half" idx="2"/>
          </p:nvPr>
        </p:nvSpPr>
        <p:spPr/>
        <p:txBody>
          <a:bodyPr/>
          <a:lstStyle/>
          <a:p>
            <a:endParaRPr lang="en-IN"/>
          </a:p>
        </p:txBody>
      </p:sp>
      <p:sp>
        <p:nvSpPr>
          <p:cNvPr id="10" name="Content Placeholder 9">
            <a:extLst>
              <a:ext uri="{FF2B5EF4-FFF2-40B4-BE49-F238E27FC236}">
                <a16:creationId xmlns:a16="http://schemas.microsoft.com/office/drawing/2014/main" id="{CE2118C4-89C1-23D4-0B71-E6A5C38FB7C2}"/>
              </a:ext>
            </a:extLst>
          </p:cNvPr>
          <p:cNvSpPr>
            <a:spLocks noGrp="1"/>
          </p:cNvSpPr>
          <p:nvPr>
            <p:ph sz="quarter" idx="4"/>
          </p:nvPr>
        </p:nvSpPr>
        <p:spPr>
          <a:xfrm>
            <a:off x="8967322" y="2293495"/>
            <a:ext cx="2769977" cy="3741738"/>
          </a:xfrm>
        </p:spPr>
        <p:txBody>
          <a:bodyPr>
            <a:normAutofit/>
          </a:bodyPr>
          <a:lstStyle/>
          <a:p>
            <a:pPr algn="l">
              <a:buFont typeface="Arial" panose="020B0604020202020204" pitchFamily="34" charset="0"/>
              <a:buChar char="•"/>
            </a:pPr>
            <a:r>
              <a:rPr lang="en-US" sz="2200" b="0" i="0" dirty="0">
                <a:effectLst/>
                <a:latin typeface="-apple-system"/>
              </a:rPr>
              <a:t>Maximum Leads are generated by Google and Direct Traffic.</a:t>
            </a:r>
          </a:p>
          <a:p>
            <a:pPr algn="l">
              <a:buFont typeface="Arial" panose="020B0604020202020204" pitchFamily="34" charset="0"/>
              <a:buChar char="•"/>
            </a:pPr>
            <a:r>
              <a:rPr lang="en-US" sz="2200" b="0" i="0" dirty="0">
                <a:effectLst/>
                <a:latin typeface="-apple-system"/>
              </a:rPr>
              <a:t>Conversion rate of Reference leads and </a:t>
            </a:r>
            <a:r>
              <a:rPr lang="en-US" sz="2200" b="0" i="0" dirty="0" err="1">
                <a:effectLst/>
                <a:latin typeface="-apple-system"/>
              </a:rPr>
              <a:t>Welinkgak</a:t>
            </a:r>
            <a:r>
              <a:rPr lang="en-US" sz="2200" b="0" i="0" dirty="0">
                <a:effectLst/>
                <a:latin typeface="-apple-system"/>
              </a:rPr>
              <a:t> Website leads is very high.</a:t>
            </a:r>
          </a:p>
          <a:p>
            <a:endParaRPr lang="en-IN" sz="2200" dirty="0"/>
          </a:p>
        </p:txBody>
      </p:sp>
      <p:pic>
        <p:nvPicPr>
          <p:cNvPr id="1028" name="Picture 4">
            <a:extLst>
              <a:ext uri="{FF2B5EF4-FFF2-40B4-BE49-F238E27FC236}">
                <a16:creationId xmlns:a16="http://schemas.microsoft.com/office/drawing/2014/main" id="{072DB1B3-3364-8DF5-2A8F-8FCAD4A3E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084" y="1827439"/>
            <a:ext cx="6744926" cy="467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00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491C-664C-5651-543E-0CD69D05F6BE}"/>
              </a:ext>
            </a:extLst>
          </p:cNvPr>
          <p:cNvSpPr>
            <a:spLocks noGrp="1"/>
          </p:cNvSpPr>
          <p:nvPr>
            <p:ph type="title"/>
          </p:nvPr>
        </p:nvSpPr>
        <p:spPr/>
        <p:txBody>
          <a:bodyPr/>
          <a:lstStyle/>
          <a:p>
            <a:r>
              <a:rPr lang="en-IN" sz="4400" b="1" u="sng" dirty="0">
                <a:solidFill>
                  <a:schemeClr val="tx1"/>
                </a:solidFill>
              </a:rPr>
              <a:t>Country variable</a:t>
            </a:r>
            <a:endParaRPr lang="en-IN" b="1" u="sng" dirty="0">
              <a:solidFill>
                <a:schemeClr val="tx1"/>
              </a:solidFill>
            </a:endParaRPr>
          </a:p>
        </p:txBody>
      </p:sp>
      <p:sp>
        <p:nvSpPr>
          <p:cNvPr id="8" name="Text Placeholder 7">
            <a:extLst>
              <a:ext uri="{FF2B5EF4-FFF2-40B4-BE49-F238E27FC236}">
                <a16:creationId xmlns:a16="http://schemas.microsoft.com/office/drawing/2014/main" id="{50FB07E3-F785-C3BF-9696-14FD6196530E}"/>
              </a:ext>
            </a:extLst>
          </p:cNvPr>
          <p:cNvSpPr>
            <a:spLocks noGrp="1"/>
          </p:cNvSpPr>
          <p:nvPr>
            <p:ph type="body" idx="1"/>
          </p:nvPr>
        </p:nvSpPr>
        <p:spPr>
          <a:xfrm>
            <a:off x="9252134" y="1849500"/>
            <a:ext cx="2530135" cy="576262"/>
          </a:xfrm>
        </p:spPr>
        <p:txBody>
          <a:bodyPr/>
          <a:lstStyle/>
          <a:p>
            <a:r>
              <a:rPr lang="en-US" dirty="0"/>
              <a:t>Interface :</a:t>
            </a:r>
            <a:endParaRPr lang="en-IN" dirty="0"/>
          </a:p>
        </p:txBody>
      </p:sp>
      <p:pic>
        <p:nvPicPr>
          <p:cNvPr id="2050" name="Picture 2">
            <a:extLst>
              <a:ext uri="{FF2B5EF4-FFF2-40B4-BE49-F238E27FC236}">
                <a16:creationId xmlns:a16="http://schemas.microsoft.com/office/drawing/2014/main" id="{AC93D98A-C30A-EE7D-4B59-EAEB0BDE744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1363" y="2168153"/>
            <a:ext cx="7907074" cy="331627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CE2118C4-89C1-23D4-0B71-E6A5C38FB7C2}"/>
              </a:ext>
            </a:extLst>
          </p:cNvPr>
          <p:cNvSpPr>
            <a:spLocks noGrp="1"/>
          </p:cNvSpPr>
          <p:nvPr>
            <p:ph sz="quarter" idx="4"/>
          </p:nvPr>
        </p:nvSpPr>
        <p:spPr>
          <a:xfrm>
            <a:off x="9252134" y="2459100"/>
            <a:ext cx="2530135" cy="3741738"/>
          </a:xfrm>
        </p:spPr>
        <p:txBody>
          <a:bodyPr>
            <a:normAutofit/>
          </a:bodyPr>
          <a:lstStyle/>
          <a:p>
            <a:r>
              <a:rPr lang="en-US" b="0" i="0" dirty="0">
                <a:effectLst/>
                <a:latin typeface="-apple-system"/>
              </a:rPr>
              <a:t>As we can see that most of the data consists of value 'India', no inference can be drawn from this </a:t>
            </a:r>
            <a:r>
              <a:rPr lang="en-US" b="0" i="0" dirty="0" err="1">
                <a:effectLst/>
                <a:latin typeface="-apple-system"/>
              </a:rPr>
              <a:t>parameter.Hence</a:t>
            </a:r>
            <a:r>
              <a:rPr lang="en-US" b="0" i="0" dirty="0">
                <a:effectLst/>
                <a:latin typeface="-apple-system"/>
              </a:rPr>
              <a:t>, we can drop this column</a:t>
            </a:r>
            <a:endParaRPr lang="en-IN" dirty="0"/>
          </a:p>
        </p:txBody>
      </p:sp>
    </p:spTree>
    <p:extLst>
      <p:ext uri="{BB962C8B-B14F-4D97-AF65-F5344CB8AC3E}">
        <p14:creationId xmlns:p14="http://schemas.microsoft.com/office/powerpoint/2010/main" val="14695318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177</TotalTime>
  <Words>1296</Words>
  <Application>Microsoft Office PowerPoint</Application>
  <PresentationFormat>Widescreen</PresentationFormat>
  <Paragraphs>102</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-apple-system</vt:lpstr>
      <vt:lpstr>Arial</vt:lpstr>
      <vt:lpstr>Calibri</vt:lpstr>
      <vt:lpstr>Trebuchet MS</vt:lpstr>
      <vt:lpstr>var(--jp-content-font-family)</vt:lpstr>
      <vt:lpstr>Wingdings</vt:lpstr>
      <vt:lpstr>Wingdings 3</vt:lpstr>
      <vt:lpstr>Facet</vt:lpstr>
      <vt:lpstr>Lead Score Case Study</vt:lpstr>
      <vt:lpstr>Problem Statement</vt:lpstr>
      <vt:lpstr>Business Objective</vt:lpstr>
      <vt:lpstr>Solution Methodology</vt:lpstr>
      <vt:lpstr>PowerPoint Presentation</vt:lpstr>
      <vt:lpstr>Data Manipulation</vt:lpstr>
      <vt:lpstr>EDA</vt:lpstr>
      <vt:lpstr>Lead Source Variable based on Converted value</vt:lpstr>
      <vt:lpstr>Country variable</vt:lpstr>
      <vt:lpstr>Count of Variable based on Converted value</vt:lpstr>
      <vt:lpstr>Count of Last Activity Variable </vt:lpstr>
      <vt:lpstr>Do Not Email &amp; Do Not Call</vt:lpstr>
      <vt:lpstr>TotalVisits w.r.t Target Variable 'Converted'</vt:lpstr>
      <vt:lpstr>'Total Time Spent on Website' w.r.t Target Variable 'converted'</vt:lpstr>
      <vt:lpstr>'Page Views Per Visit' w.r.t Target variable 'Converted'</vt:lpstr>
      <vt:lpstr>Model Building</vt:lpstr>
      <vt:lpstr>ROC Curve</vt:lpstr>
      <vt:lpstr>Conclusions</vt:lpstr>
      <vt:lpstr>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Darshil Shah</dc:creator>
  <cp:lastModifiedBy>Shrawani Das</cp:lastModifiedBy>
  <cp:revision>12</cp:revision>
  <dcterms:created xsi:type="dcterms:W3CDTF">2023-05-21T18:08:27Z</dcterms:created>
  <dcterms:modified xsi:type="dcterms:W3CDTF">2023-05-23T07:10:16Z</dcterms:modified>
</cp:coreProperties>
</file>