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70" r:id="rId7"/>
    <p:sldId id="271" r:id="rId8"/>
    <p:sldId id="272" r:id="rId9"/>
    <p:sldId id="269" r:id="rId10"/>
    <p:sldId id="274" r:id="rId11"/>
    <p:sldId id="276" r:id="rId12"/>
    <p:sldId id="275" r:id="rId13"/>
    <p:sldId id="278" r:id="rId14"/>
    <p:sldId id="277" r:id="rId15"/>
    <p:sldId id="264" r:id="rId16"/>
    <p:sldId id="267" r:id="rId17"/>
    <p:sldId id="26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9FC3"/>
    <a:srgbClr val="23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3CD60-FD09-A556-AED0-822458A3DB5A}" v="409" dt="2019-12-11T09:14:35.180"/>
    <p1510:client id="{07308112-9D6A-465C-9320-321F5F8E996A}" v="1670" dt="2019-12-11T16:02:12.750"/>
    <p1510:client id="{C30AAA22-940E-46E6-936A-966893F2E907}" v="131" dt="2019-12-11T08:47:26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9"/>
    <p:restoredTop sz="94666"/>
  </p:normalViewPr>
  <p:slideViewPr>
    <p:cSldViewPr snapToGrid="0" snapToObjects="1">
      <p:cViewPr>
        <p:scale>
          <a:sx n="80" d="100"/>
          <a:sy n="80" d="100"/>
        </p:scale>
        <p:origin x="81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20FC6C-C2D0-784B-96BF-963AD9FF95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B35FC4C-0992-9C4F-887E-D7F68C1AA6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E46AAA0-E2EF-E44A-A6D5-B65457731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</p:spPr>
        <p:txBody>
          <a:bodyPr anchor="b"/>
          <a:lstStyle>
            <a:lvl1pPr>
              <a:defRPr b="0" i="0">
                <a:solidFill>
                  <a:srgbClr val="23407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28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188F5E-23B4-8345-B2A5-105EF759DF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-1"/>
            <a:ext cx="1219200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CD065-015B-2A4A-91EC-6E198CAAB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</p:spPr>
        <p:txBody>
          <a:bodyPr anchor="ctr"/>
          <a:lstStyle>
            <a:lvl1pPr>
              <a:defRPr b="0" i="0">
                <a:solidFill>
                  <a:srgbClr val="7E9FC3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39DD-54B2-D940-A95F-4337D9F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74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1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rikomsn/amazon-cell-phones-revie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535ABB-C067-3840-ABD6-79A97461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5" y="4237211"/>
            <a:ext cx="9144000" cy="1168400"/>
          </a:xfrm>
        </p:spPr>
        <p:txBody>
          <a:bodyPr anchor="t"/>
          <a:lstStyle/>
          <a:p>
            <a:pPr algn="r"/>
            <a:r>
              <a:rPr lang="en-US" dirty="0">
                <a:latin typeface="Franklin Gothic Book"/>
              </a:rPr>
              <a:t>Rahul Sharma</a:t>
            </a:r>
            <a:endParaRPr lang="en-US" dirty="0"/>
          </a:p>
          <a:p>
            <a:pPr algn="r"/>
            <a:r>
              <a:rPr lang="en-US" dirty="0">
                <a:latin typeface="Franklin Gothic Book"/>
              </a:rPr>
              <a:t>Shreyesh Doppalapudi</a:t>
            </a:r>
            <a:endParaRPr lang="en-US" dirty="0"/>
          </a:p>
          <a:p>
            <a:pPr algn="r"/>
            <a:r>
              <a:rPr lang="en-US" dirty="0">
                <a:latin typeface="Franklin Gothic Book"/>
              </a:rPr>
              <a:t>Shivang Suchak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5D5106-4953-9A4C-BA98-584B4158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13183"/>
            <a:ext cx="9144000" cy="2796343"/>
          </a:xfrm>
        </p:spPr>
        <p:txBody>
          <a:bodyPr/>
          <a:lstStyle/>
          <a:p>
            <a:r>
              <a:rPr lang="en-US" dirty="0">
                <a:latin typeface="Franklin Gothic Medium"/>
              </a:rPr>
              <a:t>Sentiment Analysis of Amazon Cellphone Reviews</a:t>
            </a:r>
            <a:br>
              <a:rPr lang="en-US" dirty="0">
                <a:latin typeface="Franklin Gothic Medium"/>
              </a:rPr>
            </a:br>
            <a:br>
              <a:rPr lang="en-US" dirty="0">
                <a:latin typeface="Franklin Gothic Medium"/>
              </a:rPr>
            </a:br>
            <a:r>
              <a:rPr lang="en-US" dirty="0">
                <a:solidFill>
                  <a:schemeClr val="accent2"/>
                </a:solidFill>
                <a:latin typeface="Franklin Gothic Medium"/>
              </a:rPr>
              <a:t>Team RSS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9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8664-3F38-401F-8944-B54BF343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/>
              </a:rPr>
              <a:t>Word Cloud</a:t>
            </a:r>
            <a:endParaRPr lang="en-US" dirty="0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1881533-2BC6-4E41-86F6-1D0A34DE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56" y="1872126"/>
            <a:ext cx="5172973" cy="2854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6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272ED039-A68F-45AA-87D7-DD5ED463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3" y="1869458"/>
            <a:ext cx="4885425" cy="2860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D760C-935C-466F-8E9D-0A3006A3574C}"/>
              </a:ext>
            </a:extLst>
          </p:cNvPr>
          <p:cNvSpPr txBox="1"/>
          <p:nvPr/>
        </p:nvSpPr>
        <p:spPr>
          <a:xfrm>
            <a:off x="1228905" y="1573962"/>
            <a:ext cx="4770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Top words in Positive Reviews of Brand Motorola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964E0-B434-4E46-BDD0-E047B13AEDD7}"/>
              </a:ext>
            </a:extLst>
          </p:cNvPr>
          <p:cNvSpPr txBox="1"/>
          <p:nvPr/>
        </p:nvSpPr>
        <p:spPr>
          <a:xfrm>
            <a:off x="6447886" y="1530829"/>
            <a:ext cx="47704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Top words in Negative Revews of Brand Motorola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8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>
                <a:latin typeface="Franklin Gothic Book"/>
              </a:rPr>
              <a:t>WordClouds were built for each brand to understand the top words used to describe the positive and negative sentiments for each brand.</a:t>
            </a:r>
          </a:p>
          <a:p>
            <a:r>
              <a:rPr lang="en-US" dirty="0">
                <a:latin typeface="Franklin Gothic Book"/>
              </a:rPr>
              <a:t>Topics were identified from the reviews at a brand level using Non-negative Matrix Factorization (NMF).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9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8664-3F38-401F-8944-B54BF343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/>
              </a:rPr>
              <a:t>Topic Modelling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5BE493-3CFF-4B93-B132-1C059B639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1289428"/>
            <a:ext cx="8709803" cy="4911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8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AF6D-25C2-4052-BD0E-4CEBB1C7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4067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  <a:latin typeface="+mj-lt"/>
              </a:rPr>
              <a:t>VADER Sentimental Classification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EC78725-1F94-4FE5-B3C9-2C273003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674" y="3225360"/>
            <a:ext cx="3874926" cy="24896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BDA0B9-6F71-4F4B-B7D1-1B18595A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16" y="1917943"/>
            <a:ext cx="3630168" cy="3022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A899F2B-2C6E-4B18-927E-542A9566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399" y="3208739"/>
            <a:ext cx="3819981" cy="24896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0E14B-F1AB-450B-918B-B6A5FD1327A8}"/>
              </a:ext>
            </a:extLst>
          </p:cNvPr>
          <p:cNvSpPr txBox="1"/>
          <p:nvPr/>
        </p:nvSpPr>
        <p:spPr>
          <a:xfrm>
            <a:off x="4306561" y="1511931"/>
            <a:ext cx="3575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Valence Aware Dictionary and sEntiment Reasoner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1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>
                <a:latin typeface="Franklin Gothic Book"/>
              </a:rPr>
              <a:t>Two Multinomial Naïve Bayes Classifier models to predict the sentiment and rating of each review.</a:t>
            </a:r>
            <a:endParaRPr lang="en-US" dirty="0"/>
          </a:p>
          <a:p>
            <a:r>
              <a:rPr lang="en-US" dirty="0">
                <a:latin typeface="Franklin Gothic Book"/>
              </a:rPr>
              <a:t>The complete dataset was split into training and test sets in the ratio of 80:20</a:t>
            </a:r>
          </a:p>
          <a:p>
            <a:r>
              <a:rPr lang="en-US" dirty="0">
                <a:latin typeface="Franklin Gothic Book"/>
              </a:rPr>
              <a:t>The models were trained on the training set and performance was evaluated on test 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62C0-E91C-B74F-B6AF-4EC6C36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– Performance – comparing 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04D285CF-766A-45A9-9986-4410EA5DCE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3863" y="1160390"/>
            <a:ext cx="5161418" cy="3290312"/>
          </a:xfrm>
          <a:ln>
            <a:solidFill>
              <a:schemeClr val="tx1"/>
            </a:solidFill>
          </a:ln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D9159CA-74A1-4BB3-8E87-71C30B39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98" y="1160390"/>
            <a:ext cx="5161418" cy="3296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801738-304F-4925-95D0-CE62F5589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24" y="4601094"/>
            <a:ext cx="3628505" cy="1374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10" descr="A picture containing holding&#10;&#10;Description generated with very high confidence">
            <a:extLst>
              <a:ext uri="{FF2B5EF4-FFF2-40B4-BE49-F238E27FC236}">
                <a16:creationId xmlns:a16="http://schemas.microsoft.com/office/drawing/2014/main" id="{A415D7BD-D285-446F-BE22-016ED51A3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415" y="4629509"/>
            <a:ext cx="3194646" cy="1346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7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2B84-8608-7F4E-85F1-35D36FAF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4419-985F-8C49-91DA-D808B6E07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>
                <a:latin typeface="Franklin Gothic Book"/>
              </a:rPr>
              <a:t>Both the models performed well in identification of positive sentiments and ratings as evidenced by the high recall for positive sentiment and ratings labels</a:t>
            </a:r>
            <a:endParaRPr lang="en-US" dirty="0"/>
          </a:p>
          <a:p>
            <a:r>
              <a:rPr lang="en-US" dirty="0">
                <a:latin typeface="Franklin Gothic Book"/>
              </a:rPr>
              <a:t>Both the models performed poorly in identification of intermediate sentiments and rating reducing the precision of the model towards positive and negative sentiments and ratings</a:t>
            </a:r>
            <a:endParaRPr lang="en-US" dirty="0"/>
          </a:p>
          <a:p>
            <a:r>
              <a:rPr lang="en-US" dirty="0">
                <a:latin typeface="Franklin Gothic Book"/>
              </a:rPr>
              <a:t>Both the models could not leverage the inherent negation in negative reviews, lowering the recall for negative sentiment and ratings labels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4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2522-7D85-4143-9766-079227A5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Inference/Implication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E1D0-C88F-D04E-A505-E4097285B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>
                <a:latin typeface="Franklin Gothic Book"/>
              </a:rPr>
              <a:t>The identification of inherent negation is an important factor to improve the performance of the model towards negative reviews. Identification of negation and a change of root word to reflect this negation can help in improving the performance of the model</a:t>
            </a:r>
          </a:p>
          <a:p>
            <a:r>
              <a:rPr lang="en-US" dirty="0">
                <a:latin typeface="Franklin Gothic Book"/>
              </a:rPr>
              <a:t>Usage of better Machine Learning Frameworks (such as Deep Learning) can help in </a:t>
            </a:r>
            <a:r>
              <a:rPr lang="en-US" dirty="0" err="1">
                <a:latin typeface="Franklin Gothic Book"/>
              </a:rPr>
              <a:t>idetification</a:t>
            </a:r>
            <a:r>
              <a:rPr lang="en-US" dirty="0">
                <a:latin typeface="Franklin Gothic Book"/>
              </a:rPr>
              <a:t> of intermediate sentiment and ratings, thereby improving the accuracy of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D1B7-22A9-C448-B46E-84F4E21D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4FDC-F4FE-CF46-93B1-7A71687BB0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>
                <a:latin typeface="Franklin Gothic Book"/>
              </a:rPr>
              <a:t>If the performance of the model can be improved, the model can be used to validate the reviews with their corresponding ratings</a:t>
            </a:r>
            <a:endParaRPr lang="en-US" dirty="0"/>
          </a:p>
          <a:p>
            <a:r>
              <a:rPr lang="en-US" dirty="0">
                <a:latin typeface="Franklin Gothic Book"/>
              </a:rPr>
              <a:t>Such validation can help filter out reviews that are </a:t>
            </a:r>
            <a:r>
              <a:rPr lang="en-US" dirty="0" err="1">
                <a:latin typeface="Franklin Gothic Book"/>
              </a:rPr>
              <a:t>ambigious</a:t>
            </a:r>
            <a:r>
              <a:rPr lang="en-US" dirty="0">
                <a:latin typeface="Franklin Gothic Book"/>
              </a:rPr>
              <a:t> and help the user with making more informed choice while buying a product</a:t>
            </a:r>
          </a:p>
          <a:p>
            <a:r>
              <a:rPr lang="en-US" dirty="0">
                <a:latin typeface="Franklin Gothic Book"/>
              </a:rPr>
              <a:t>Another possible use case is to identify the top words from the reviews that are </a:t>
            </a:r>
            <a:r>
              <a:rPr lang="en-US" dirty="0" err="1">
                <a:latin typeface="Franklin Gothic Book"/>
              </a:rPr>
              <a:t>segemented</a:t>
            </a:r>
            <a:r>
              <a:rPr lang="en-US" dirty="0">
                <a:latin typeface="Franklin Gothic Book"/>
              </a:rPr>
              <a:t> by sentiment to show the user the words describing the sentiment</a:t>
            </a:r>
          </a:p>
        </p:txBody>
      </p:sp>
    </p:spTree>
    <p:extLst>
      <p:ext uri="{BB962C8B-B14F-4D97-AF65-F5344CB8AC3E}">
        <p14:creationId xmlns:p14="http://schemas.microsoft.com/office/powerpoint/2010/main" val="9319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3CA5-8770-C14D-AA8F-67B3C6B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7F97-547A-BD45-83D3-750EEA3DE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>
                <a:latin typeface="Franklin Gothic Book"/>
              </a:rPr>
              <a:t>Predicting the type of sentiment associated with the reviews provided by the users on a cell phone through Amazon website. </a:t>
            </a:r>
          </a:p>
          <a:p>
            <a:r>
              <a:rPr lang="en-US" dirty="0">
                <a:latin typeface="Franklin Gothic Book"/>
              </a:rPr>
              <a:t>This prediction would be useful for a new user who is trying to look for specific things before buying a new cell phone online by classifying  the prominent sentiment of the review. </a:t>
            </a:r>
            <a:br>
              <a:rPr lang="en-US" dirty="0">
                <a:latin typeface="Franklin Gothic Book"/>
              </a:rPr>
            </a:br>
            <a:endParaRPr lang="en-US" dirty="0">
              <a:latin typeface="Franklin Gothic Book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EA1A-481A-0940-B0BA-2FFF7F38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249E-6475-F748-8E67-C370D02A25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>
                <a:cs typeface="Times New Roman"/>
              </a:rPr>
              <a:t>Whenever a user tries to find a reliable review before buying a cellphone online, it becomes very confusing as the number of reviews of all phones by famous brands would be very large in number and we get the ambiguous reviews.</a:t>
            </a:r>
          </a:p>
          <a:p>
            <a:r>
              <a:rPr lang="en-US" dirty="0">
                <a:cs typeface="Times New Roman"/>
              </a:rPr>
              <a:t>It becomes cumbersome to go through each reviews, this model becomes very useful as people can filter out which type and brand of phone they want/do not want to use.</a:t>
            </a:r>
          </a:p>
          <a:p>
            <a:r>
              <a:rPr lang="en-US" dirty="0">
                <a:cs typeface="Times New Roman"/>
              </a:rPr>
              <a:t>So, we decided to build a model which gives each review a tag based on the sentiments describe in each review and roll it up for the whole brand.</a:t>
            </a:r>
            <a:br>
              <a:rPr lang="en-US" dirty="0">
                <a:latin typeface="Franklin Gothic Medium"/>
              </a:rPr>
            </a:br>
            <a:endParaRPr lang="en-US" dirty="0">
              <a:latin typeface="Franklin Gothic Medium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22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B764-5334-41F0-ABD6-8BEE30BE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/>
              </a:rPr>
              <a:t>Data Collection and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8922-3644-46F6-B4C4-1AA3735BB8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/>
              <a:t>Data was collected from kaggle.com containing the Amazon reviews of the cellphone of 10 famous brands.</a:t>
            </a:r>
          </a:p>
          <a:p>
            <a:pPr marL="457200" lvl="1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Link- </a:t>
            </a:r>
            <a:r>
              <a:rPr lang="en-US" dirty="0">
                <a:latin typeface="Franklin Gothic Book" panose="020B0503020102020204" pitchFamily="34" charset="0"/>
                <a:hlinkClick r:id="rId2"/>
              </a:rPr>
              <a:t>https://www.kaggle.com/grikomsn/amazon-cell-phones-reviews</a:t>
            </a: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/>
              <a:t>The data included labels like Brand, Cellphone Model, Reviews, Rating, Image, URL, etc. with sample size of around 82,000. There were two datasets namely items and reviews</a:t>
            </a:r>
          </a:p>
          <a:p>
            <a:r>
              <a:rPr lang="en-US" dirty="0"/>
              <a:t>Items data set contained information on brand, item, price for 792 mobile phones while reviews data set contained the reviews associated with these mobile phones</a:t>
            </a:r>
          </a:p>
          <a:p>
            <a:endParaRPr lang="en-US" dirty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232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784-9BD3-D143-88B2-F97D61FF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/>
              </a:rPr>
              <a:t>Data Description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09725-A9EB-4113-9007-935EC9E28F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6528" y="1391478"/>
            <a:ext cx="7458940" cy="4785485"/>
          </a:xfr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2AE39D-707E-4635-98C0-3977E61DC338}"/>
              </a:ext>
            </a:extLst>
          </p:cNvPr>
          <p:cNvSpPr txBox="1"/>
          <p:nvPr/>
        </p:nvSpPr>
        <p:spPr>
          <a:xfrm>
            <a:off x="4637314" y="6176963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Products per Brand</a:t>
            </a:r>
          </a:p>
        </p:txBody>
      </p:sp>
    </p:spTree>
    <p:extLst>
      <p:ext uri="{BB962C8B-B14F-4D97-AF65-F5344CB8AC3E}">
        <p14:creationId xmlns:p14="http://schemas.microsoft.com/office/powerpoint/2010/main" val="24450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972E-03C3-41FA-9EC5-14385D3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/>
              </a:rPr>
              <a:t>Data Description</a:t>
            </a:r>
            <a:endParaRPr lang="en-US" dirty="0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75BE542-9674-4C04-8156-EFBD217126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1767" y="1391478"/>
            <a:ext cx="7708463" cy="478548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63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0DCA-FE74-4D97-A025-F9CBCCC9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15" y="393880"/>
            <a:ext cx="10515600" cy="1227636"/>
          </a:xfrm>
        </p:spPr>
        <p:txBody>
          <a:bodyPr/>
          <a:lstStyle/>
          <a:p>
            <a:r>
              <a:rPr lang="en-US" dirty="0">
                <a:latin typeface="Franklin Gothic Medium"/>
              </a:rPr>
              <a:t>Data Description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C5FFF0A-20A9-49A5-96BC-A9ECF0856E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1767" y="1391478"/>
            <a:ext cx="7708463" cy="478548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58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F56E-705E-464B-BCFC-0BA8B481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766"/>
            <a:ext cx="10515600" cy="911335"/>
          </a:xfrm>
        </p:spPr>
        <p:txBody>
          <a:bodyPr/>
          <a:lstStyle/>
          <a:p>
            <a:r>
              <a:rPr lang="en-US" dirty="0">
                <a:latin typeface="Franklin Gothic Medium"/>
              </a:rPr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E5EC-581E-4D8B-99ED-C2FE863C2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91478"/>
            <a:ext cx="10983687" cy="4785485"/>
          </a:xfrm>
        </p:spPr>
        <p:txBody>
          <a:bodyPr anchor="t"/>
          <a:lstStyle/>
          <a:p>
            <a:r>
              <a:rPr lang="en-US" dirty="0">
                <a:latin typeface="Franklin Gothic Book"/>
              </a:rPr>
              <a:t>We removed values which didn’t make sense for the predictions of the reviews. The attributes dropped are URL, </a:t>
            </a:r>
            <a:r>
              <a:rPr lang="en-US" dirty="0" err="1">
                <a:latin typeface="Franklin Gothic Book"/>
              </a:rPr>
              <a:t>imgURL</a:t>
            </a:r>
            <a:r>
              <a:rPr lang="en-US" dirty="0">
                <a:latin typeface="Franklin Gothic Book"/>
              </a:rPr>
              <a:t>, </a:t>
            </a:r>
            <a:r>
              <a:rPr lang="en-US" dirty="0" err="1">
                <a:latin typeface="Franklin Gothic Book"/>
              </a:rPr>
              <a:t>reviewUrl</a:t>
            </a:r>
            <a:r>
              <a:rPr lang="en-US" dirty="0">
                <a:latin typeface="Franklin Gothic Book"/>
              </a:rPr>
              <a:t>, &amp; name</a:t>
            </a:r>
          </a:p>
          <a:p>
            <a:r>
              <a:rPr lang="en-US" dirty="0">
                <a:latin typeface="Franklin Gothic Book"/>
              </a:rPr>
              <a:t>Only verified reviews were filtered from the data set</a:t>
            </a:r>
          </a:p>
          <a:p>
            <a:r>
              <a:rPr lang="en-US" dirty="0">
                <a:latin typeface="Franklin Gothic Book"/>
              </a:rPr>
              <a:t>The body of each review were tokenized and the words were lemmatized to get the root word, removing stop words and punctuation</a:t>
            </a:r>
          </a:p>
          <a:p>
            <a:r>
              <a:rPr lang="en-US" dirty="0">
                <a:latin typeface="Franklin Gothic Book"/>
              </a:rPr>
              <a:t>There were around 100 records in reviews without the review content</a:t>
            </a:r>
          </a:p>
          <a:p>
            <a:r>
              <a:rPr lang="en-US" dirty="0">
                <a:latin typeface="Franklin Gothic Book"/>
              </a:rPr>
              <a:t>All the reviews which has rating &gt; 3 are marked as positive(1), &lt;3 as negative(-1) and =3 as neutral(0).</a:t>
            </a:r>
          </a:p>
        </p:txBody>
      </p:sp>
    </p:spTree>
    <p:extLst>
      <p:ext uri="{BB962C8B-B14F-4D97-AF65-F5344CB8AC3E}">
        <p14:creationId xmlns:p14="http://schemas.microsoft.com/office/powerpoint/2010/main" val="197286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96-5D4A-FA41-9782-D300D38A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AE31-30DF-0C47-B923-A567D1816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>
                <a:latin typeface="Franklin Gothic Book"/>
              </a:rPr>
              <a:t>WordClouds were built for each brand to understand the top words used to describe the positive and negative sentiments for each brand.</a:t>
            </a:r>
          </a:p>
        </p:txBody>
      </p:sp>
    </p:spTree>
    <p:extLst>
      <p:ext uri="{BB962C8B-B14F-4D97-AF65-F5344CB8AC3E}">
        <p14:creationId xmlns:p14="http://schemas.microsoft.com/office/powerpoint/2010/main" val="21827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2A42B6-56D5-6440-86E6-7006FC53B59A}" vid="{CD8EB4FB-6531-A248-888A-0E93811EC0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585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Sentiment Analysis of Amazon Cellphone Reviews  Team RSS</vt:lpstr>
      <vt:lpstr>Abstract</vt:lpstr>
      <vt:lpstr>Context and Problem </vt:lpstr>
      <vt:lpstr>Data Collection and Preparation</vt:lpstr>
      <vt:lpstr>Data Description</vt:lpstr>
      <vt:lpstr>Data Description</vt:lpstr>
      <vt:lpstr>Data Description</vt:lpstr>
      <vt:lpstr>Data Cleaning and Preprocessing</vt:lpstr>
      <vt:lpstr>Methodologies</vt:lpstr>
      <vt:lpstr>Word Cloud</vt:lpstr>
      <vt:lpstr>Methodologies</vt:lpstr>
      <vt:lpstr>Topic Modelling</vt:lpstr>
      <vt:lpstr>VADER Sentimental Classification</vt:lpstr>
      <vt:lpstr>Modelling</vt:lpstr>
      <vt:lpstr>Evaluations – Performance – comparing </vt:lpstr>
      <vt:lpstr>Discussion of Results</vt:lpstr>
      <vt:lpstr>Inference/Implication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Cellphone Review Data  Team RSS – Mandir Ban Gaya</dc:title>
  <dc:creator>Rahul Sharma</dc:creator>
  <cp:lastModifiedBy>Rahul Sharma</cp:lastModifiedBy>
  <cp:revision>5</cp:revision>
  <dcterms:created xsi:type="dcterms:W3CDTF">2019-12-11T18:21:22Z</dcterms:created>
  <dcterms:modified xsi:type="dcterms:W3CDTF">2019-12-12T05:16:48Z</dcterms:modified>
</cp:coreProperties>
</file>