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88D96-6908-5304-7627-ED61ABF1A5F6}" v="1" dt="2024-12-05T12:10:25.547"/>
    <p1510:client id="{F0BE1A4C-D855-4E36-A77A-A22AFA9E55F2}" v="6" dt="2024-12-05T12:17:18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ma Iyer" userId="S::padma.iyer@emeritus.org::bb6f36ed-b1e3-4e9f-8f81-f275a045547f" providerId="AD" clId="Web-{7AF88D96-6908-5304-7627-ED61ABF1A5F6}"/>
    <pc:docChg chg="modSld">
      <pc:chgData name="Padma Iyer" userId="S::padma.iyer@emeritus.org::bb6f36ed-b1e3-4e9f-8f81-f275a045547f" providerId="AD" clId="Web-{7AF88D96-6908-5304-7627-ED61ABF1A5F6}" dt="2024-12-05T12:10:25.547" v="1" actId="20577"/>
      <pc:docMkLst>
        <pc:docMk/>
      </pc:docMkLst>
      <pc:sldChg chg="modSp">
        <pc:chgData name="Padma Iyer" userId="S::padma.iyer@emeritus.org::bb6f36ed-b1e3-4e9f-8f81-f275a045547f" providerId="AD" clId="Web-{7AF88D96-6908-5304-7627-ED61ABF1A5F6}" dt="2024-12-05T12:10:25.547" v="1" actId="20577"/>
        <pc:sldMkLst>
          <pc:docMk/>
          <pc:sldMk cId="109857222" sldId="256"/>
        </pc:sldMkLst>
        <pc:spChg chg="mod">
          <ac:chgData name="Padma Iyer" userId="S::padma.iyer@emeritus.org::bb6f36ed-b1e3-4e9f-8f81-f275a045547f" providerId="AD" clId="Web-{7AF88D96-6908-5304-7627-ED61ABF1A5F6}" dt="2024-12-05T12:10:25.547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Padma Iyer" userId="bb6f36ed-b1e3-4e9f-8f81-f275a045547f" providerId="ADAL" clId="{F0BE1A4C-D855-4E36-A77A-A22AFA9E55F2}"/>
    <pc:docChg chg="undo custSel addSld modSld">
      <pc:chgData name="Padma Iyer" userId="bb6f36ed-b1e3-4e9f-8f81-f275a045547f" providerId="ADAL" clId="{F0BE1A4C-D855-4E36-A77A-A22AFA9E55F2}" dt="2024-12-05T12:22:14.382" v="198" actId="20577"/>
      <pc:docMkLst>
        <pc:docMk/>
      </pc:docMkLst>
      <pc:sldChg chg="modSp mod">
        <pc:chgData name="Padma Iyer" userId="bb6f36ed-b1e3-4e9f-8f81-f275a045547f" providerId="ADAL" clId="{F0BE1A4C-D855-4E36-A77A-A22AFA9E55F2}" dt="2024-12-05T12:13:41.191" v="60" actId="114"/>
        <pc:sldMkLst>
          <pc:docMk/>
          <pc:sldMk cId="109857222" sldId="256"/>
        </pc:sldMkLst>
        <pc:spChg chg="mod">
          <ac:chgData name="Padma Iyer" userId="bb6f36ed-b1e3-4e9f-8f81-f275a045547f" providerId="ADAL" clId="{F0BE1A4C-D855-4E36-A77A-A22AFA9E55F2}" dt="2024-12-05T12:10:59.149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dma Iyer" userId="bb6f36ed-b1e3-4e9f-8f81-f275a045547f" providerId="ADAL" clId="{F0BE1A4C-D855-4E36-A77A-A22AFA9E55F2}" dt="2024-12-05T12:13:41.191" v="60" actId="114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">
        <pc:chgData name="Padma Iyer" userId="bb6f36ed-b1e3-4e9f-8f81-f275a045547f" providerId="ADAL" clId="{F0BE1A4C-D855-4E36-A77A-A22AFA9E55F2}" dt="2024-12-05T12:14:10.796" v="69" actId="15"/>
        <pc:sldMkLst>
          <pc:docMk/>
          <pc:sldMk cId="4065823708" sldId="257"/>
        </pc:sldMkLst>
        <pc:spChg chg="mod">
          <ac:chgData name="Padma Iyer" userId="bb6f36ed-b1e3-4e9f-8f81-f275a045547f" providerId="ADAL" clId="{F0BE1A4C-D855-4E36-A77A-A22AFA9E55F2}" dt="2024-12-05T12:12:40.065" v="42"/>
          <ac:spMkLst>
            <pc:docMk/>
            <pc:sldMk cId="4065823708" sldId="257"/>
            <ac:spMk id="2" creationId="{0AEDBFBA-D401-1087-3453-D3C2B341BE10}"/>
          </ac:spMkLst>
        </pc:spChg>
        <pc:spChg chg="mod">
          <ac:chgData name="Padma Iyer" userId="bb6f36ed-b1e3-4e9f-8f81-f275a045547f" providerId="ADAL" clId="{F0BE1A4C-D855-4E36-A77A-A22AFA9E55F2}" dt="2024-12-05T12:14:10.796" v="69" actId="15"/>
          <ac:spMkLst>
            <pc:docMk/>
            <pc:sldMk cId="4065823708" sldId="257"/>
            <ac:spMk id="3" creationId="{DA20C335-5B9A-7C22-CFA3-E79413545174}"/>
          </ac:spMkLst>
        </pc:spChg>
      </pc:sldChg>
      <pc:sldChg chg="addSp modSp add mod">
        <pc:chgData name="Padma Iyer" userId="bb6f36ed-b1e3-4e9f-8f81-f275a045547f" providerId="ADAL" clId="{F0BE1A4C-D855-4E36-A77A-A22AFA9E55F2}" dt="2024-12-05T12:17:59.695" v="97" actId="27636"/>
        <pc:sldMkLst>
          <pc:docMk/>
          <pc:sldMk cId="2206623916" sldId="258"/>
        </pc:sldMkLst>
        <pc:spChg chg="mod">
          <ac:chgData name="Padma Iyer" userId="bb6f36ed-b1e3-4e9f-8f81-f275a045547f" providerId="ADAL" clId="{F0BE1A4C-D855-4E36-A77A-A22AFA9E55F2}" dt="2024-12-05T12:14:31.388" v="73"/>
          <ac:spMkLst>
            <pc:docMk/>
            <pc:sldMk cId="2206623916" sldId="258"/>
            <ac:spMk id="2" creationId="{0BD809F6-CAF4-EBC7-591E-458A311D934B}"/>
          </ac:spMkLst>
        </pc:spChg>
        <pc:spChg chg="mod">
          <ac:chgData name="Padma Iyer" userId="bb6f36ed-b1e3-4e9f-8f81-f275a045547f" providerId="ADAL" clId="{F0BE1A4C-D855-4E36-A77A-A22AFA9E55F2}" dt="2024-12-05T12:17:59.695" v="97" actId="27636"/>
          <ac:spMkLst>
            <pc:docMk/>
            <pc:sldMk cId="2206623916" sldId="258"/>
            <ac:spMk id="3" creationId="{D912DF89-5FDC-2C2C-33AB-C05ECB527436}"/>
          </ac:spMkLst>
        </pc:spChg>
        <pc:spChg chg="add">
          <ac:chgData name="Padma Iyer" userId="bb6f36ed-b1e3-4e9f-8f81-f275a045547f" providerId="ADAL" clId="{F0BE1A4C-D855-4E36-A77A-A22AFA9E55F2}" dt="2024-12-05T12:17:12.737" v="75"/>
          <ac:spMkLst>
            <pc:docMk/>
            <pc:sldMk cId="2206623916" sldId="258"/>
            <ac:spMk id="4" creationId="{32E75F44-D2D4-B93A-B637-3229D72CEC37}"/>
          </ac:spMkLst>
        </pc:spChg>
      </pc:sldChg>
      <pc:sldChg chg="modSp add mod">
        <pc:chgData name="Padma Iyer" userId="bb6f36ed-b1e3-4e9f-8f81-f275a045547f" providerId="ADAL" clId="{F0BE1A4C-D855-4E36-A77A-A22AFA9E55F2}" dt="2024-12-05T12:20:18.592" v="150" actId="114"/>
        <pc:sldMkLst>
          <pc:docMk/>
          <pc:sldMk cId="147211091" sldId="259"/>
        </pc:sldMkLst>
        <pc:spChg chg="mod">
          <ac:chgData name="Padma Iyer" userId="bb6f36ed-b1e3-4e9f-8f81-f275a045547f" providerId="ADAL" clId="{F0BE1A4C-D855-4E36-A77A-A22AFA9E55F2}" dt="2024-12-05T12:18:14.143" v="98"/>
          <ac:spMkLst>
            <pc:docMk/>
            <pc:sldMk cId="147211091" sldId="259"/>
            <ac:spMk id="2" creationId="{95E76A03-6026-05A6-1D62-45FF73F8E393}"/>
          </ac:spMkLst>
        </pc:spChg>
        <pc:spChg chg="mod">
          <ac:chgData name="Padma Iyer" userId="bb6f36ed-b1e3-4e9f-8f81-f275a045547f" providerId="ADAL" clId="{F0BE1A4C-D855-4E36-A77A-A22AFA9E55F2}" dt="2024-12-05T12:20:18.592" v="150" actId="114"/>
          <ac:spMkLst>
            <pc:docMk/>
            <pc:sldMk cId="147211091" sldId="259"/>
            <ac:spMk id="3" creationId="{3A114764-0E9F-B213-360E-C37A9295C3FB}"/>
          </ac:spMkLst>
        </pc:spChg>
      </pc:sldChg>
      <pc:sldChg chg="modSp add mod">
        <pc:chgData name="Padma Iyer" userId="bb6f36ed-b1e3-4e9f-8f81-f275a045547f" providerId="ADAL" clId="{F0BE1A4C-D855-4E36-A77A-A22AFA9E55F2}" dt="2024-12-05T12:22:14.382" v="198" actId="20577"/>
        <pc:sldMkLst>
          <pc:docMk/>
          <pc:sldMk cId="1830208049" sldId="260"/>
        </pc:sldMkLst>
        <pc:spChg chg="mod">
          <ac:chgData name="Padma Iyer" userId="bb6f36ed-b1e3-4e9f-8f81-f275a045547f" providerId="ADAL" clId="{F0BE1A4C-D855-4E36-A77A-A22AFA9E55F2}" dt="2024-12-05T12:20:59.436" v="151"/>
          <ac:spMkLst>
            <pc:docMk/>
            <pc:sldMk cId="1830208049" sldId="260"/>
            <ac:spMk id="2" creationId="{78012C07-2042-4BEE-B8EE-B60CC37F9EF1}"/>
          </ac:spMkLst>
        </pc:spChg>
        <pc:spChg chg="mod">
          <ac:chgData name="Padma Iyer" userId="bb6f36ed-b1e3-4e9f-8f81-f275a045547f" providerId="ADAL" clId="{F0BE1A4C-D855-4E36-A77A-A22AFA9E55F2}" dt="2024-12-05T12:22:14.382" v="198" actId="20577"/>
          <ac:spMkLst>
            <pc:docMk/>
            <pc:sldMk cId="1830208049" sldId="260"/>
            <ac:spMk id="3" creationId="{750C2220-0106-94FA-2ACA-C6067C990F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D9C351-02D6-3031-D20F-1BC3319F1B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5286" y="5753004"/>
            <a:ext cx="2476714" cy="1104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966B23-436E-7D54-B368-5099F581BB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5286" y="5753004"/>
            <a:ext cx="2476714" cy="1104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5025"/>
          </a:xfrm>
        </p:spPr>
        <p:txBody>
          <a:bodyPr anchor="t">
            <a:normAutofit/>
          </a:bodyPr>
          <a:lstStyle/>
          <a:p>
            <a:r>
              <a:rPr lang="en-US" sz="3200" dirty="0"/>
              <a:t>Capstone Project Comprehensive Product Strategy</a:t>
            </a:r>
            <a:br>
              <a:rPr lang="en-US" sz="3200" dirty="0"/>
            </a:br>
            <a:r>
              <a:rPr lang="en-US" sz="3200" dirty="0"/>
              <a:t>Shridhar </a:t>
            </a:r>
            <a:r>
              <a:rPr lang="en-US" sz="3200" dirty="0" err="1"/>
              <a:t>Dhuri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859" y="2725273"/>
            <a:ext cx="8690269" cy="2961679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Objective: </a:t>
            </a:r>
            <a:r>
              <a:rPr lang="en-US" sz="1600" dirty="0"/>
              <a:t>Deliver a robust strategy for launching “</a:t>
            </a:r>
            <a:r>
              <a:rPr lang="en-IN" sz="1600" dirty="0" err="1"/>
              <a:t>SpectraVision</a:t>
            </a:r>
            <a:r>
              <a:rPr lang="en-IN" sz="1600" dirty="0"/>
              <a:t>”. </a:t>
            </a:r>
            <a:r>
              <a:rPr lang="en-US" sz="1600" dirty="0"/>
              <a:t>A comfort-focused eye shield for spectacle wearers in theaters.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dirty="0"/>
              <a:t>Focus: </a:t>
            </a:r>
            <a:r>
              <a:rPr lang="en-US" sz="1600" dirty="0"/>
              <a:t>Align market needs, development processes, and AI-driven innovation to create a customer-first product experience.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b="1" dirty="0"/>
              <a:t>Deliverables: </a:t>
            </a:r>
            <a:r>
              <a:rPr lang="en-US" sz="1600" dirty="0"/>
              <a:t>A detailed written report and this executive presentation outlining strategy, validation, pricing, and long-term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D63F9-7FD3-B5B2-21A3-0079FE659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3" y="168926"/>
            <a:ext cx="1609725" cy="628650"/>
          </a:xfrm>
          <a:prstGeom prst="rect">
            <a:avLst/>
          </a:prstGeom>
        </p:spPr>
      </p:pic>
      <p:pic>
        <p:nvPicPr>
          <p:cNvPr id="2054" name="Picture 6" descr="Deliverables - Free shipping and delivery icons">
            <a:extLst>
              <a:ext uri="{FF2B5EF4-FFF2-40B4-BE49-F238E27FC236}">
                <a16:creationId xmlns:a16="http://schemas.microsoft.com/office/drawing/2014/main" id="{D06F6736-696E-C889-0CA4-CB9F72E2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80723"/>
            <a:ext cx="653608" cy="6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ocus Generic Flat icon | Freepik">
            <a:extLst>
              <a:ext uri="{FF2B5EF4-FFF2-40B4-BE49-F238E27FC236}">
                <a16:creationId xmlns:a16="http://schemas.microsoft.com/office/drawing/2014/main" id="{9D4C4C86-CCD7-3FAE-60EA-F21B1A5A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17697"/>
            <a:ext cx="653608" cy="6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ocus - Free business and finance icons">
            <a:extLst>
              <a:ext uri="{FF2B5EF4-FFF2-40B4-BE49-F238E27FC236}">
                <a16:creationId xmlns:a16="http://schemas.microsoft.com/office/drawing/2014/main" id="{F1603DF0-719C-648B-427F-71D6F56FC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594037"/>
            <a:ext cx="653607" cy="65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BFBA-D401-1087-3453-D3C2B341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76"/>
            <a:ext cx="10515600" cy="628650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Product Concept and Market Opportunity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C335-5B9A-7C22-CFA3-E7941354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6227"/>
            <a:ext cx="5988184" cy="223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Product Concept and Market Fit</a:t>
            </a:r>
            <a:br>
              <a:rPr lang="en-US" sz="1600" dirty="0"/>
            </a:b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Concept:</a:t>
            </a:r>
            <a:r>
              <a:rPr lang="en-US" sz="1600" dirty="0"/>
              <a:t> </a:t>
            </a:r>
          </a:p>
          <a:p>
            <a:pPr lvl="1"/>
            <a:r>
              <a:rPr lang="en-US" sz="1400" dirty="0"/>
              <a:t>A curved eye shield designed for spectacle users to comfortably enjoy 3D cinema without hassle.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Target Audience:</a:t>
            </a:r>
            <a:r>
              <a:rPr lang="en-US" sz="1600" dirty="0"/>
              <a:t> </a:t>
            </a:r>
          </a:p>
          <a:p>
            <a:pPr lvl="1"/>
            <a:r>
              <a:rPr lang="en-US" sz="1400" dirty="0"/>
              <a:t>Urban movie-goers aged 18–45, families, frequent cinema visitors, and multiplex operators.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E5943-2090-53E7-834B-4E631099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3" y="168926"/>
            <a:ext cx="1609725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1B2F53-EB18-239D-DA36-F0DC3D296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55" y="1426226"/>
            <a:ext cx="3164684" cy="17722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D908A2-C57C-22A0-94F9-5298D30E5E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61" y="3207188"/>
            <a:ext cx="3164684" cy="17722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94BB82-8CCC-A27F-8FA8-B3E34DE04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7100"/>
            <a:ext cx="3983144" cy="22333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48D165-753B-F3DD-F7E1-F7FC606199D9}"/>
              </a:ext>
            </a:extLst>
          </p:cNvPr>
          <p:cNvSpPr txBox="1"/>
          <p:nvPr/>
        </p:nvSpPr>
        <p:spPr>
          <a:xfrm>
            <a:off x="5031161" y="5084500"/>
            <a:ext cx="60960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Market Opportunity:</a:t>
            </a:r>
            <a:r>
              <a:rPr lang="en-US" sz="1600" dirty="0"/>
              <a:t> </a:t>
            </a:r>
          </a:p>
          <a:p>
            <a:pPr lvl="1"/>
            <a:r>
              <a:rPr lang="en-US" sz="1400" dirty="0"/>
              <a:t>30–40% of adults globally wear spectacles.</a:t>
            </a:r>
          </a:p>
          <a:p>
            <a:pPr lvl="1"/>
            <a:r>
              <a:rPr lang="en-US" sz="1400" dirty="0"/>
              <a:t>Premium cinema experiences are growing, but spectacle users face discomfort with existing solutions.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6582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7D36E-5F16-69BA-CFC0-144ACFAEF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9F6-CAF4-EBC7-591E-458A311D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Highlights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DF89-5FDC-2C2C-33AB-C05ECB52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787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Development, Testing, and Go-to-Market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D453B-5A59-B1CE-34E4-BDB768AD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3" y="168926"/>
            <a:ext cx="1609725" cy="62865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DFDA3A7-BD6C-304E-6519-F95681E6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84" y="2236137"/>
            <a:ext cx="9481431" cy="169768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125DCC4-CD31-595F-BE71-FA9E40453C0D}"/>
              </a:ext>
            </a:extLst>
          </p:cNvPr>
          <p:cNvSpPr txBox="1"/>
          <p:nvPr/>
        </p:nvSpPr>
        <p:spPr>
          <a:xfrm>
            <a:off x="2124635" y="3933825"/>
            <a:ext cx="14343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Build an MVP using Agile frameworks</a:t>
            </a:r>
            <a:endParaRPr lang="en-IN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881110-2733-8074-ACCF-0E38EA32F242}"/>
              </a:ext>
            </a:extLst>
          </p:cNvPr>
          <p:cNvSpPr txBox="1"/>
          <p:nvPr/>
        </p:nvSpPr>
        <p:spPr>
          <a:xfrm>
            <a:off x="3612776" y="1805250"/>
            <a:ext cx="17301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prototyping, pilot testing in select theaters</a:t>
            </a:r>
            <a:endParaRPr lang="en-IN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9A301F-96BC-B8CE-82DB-717439CB0A4E}"/>
              </a:ext>
            </a:extLst>
          </p:cNvPr>
          <p:cNvSpPr txBox="1"/>
          <p:nvPr/>
        </p:nvSpPr>
        <p:spPr>
          <a:xfrm>
            <a:off x="5486400" y="3933825"/>
            <a:ext cx="1272988" cy="430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/>
              <a:t>scaling through partnerships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09A462-F7A9-9528-3C50-722D5C82D417}"/>
              </a:ext>
            </a:extLst>
          </p:cNvPr>
          <p:cNvSpPr txBox="1"/>
          <p:nvPr/>
        </p:nvSpPr>
        <p:spPr>
          <a:xfrm>
            <a:off x="6974542" y="1578692"/>
            <a:ext cx="15598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Validate using surveys (Van Westendorf, Kano analysis) and feedback loops</a:t>
            </a:r>
            <a:endParaRPr lang="en-IN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1EDEC-CD1A-DABE-A537-F73BF73D3BA8}"/>
              </a:ext>
            </a:extLst>
          </p:cNvPr>
          <p:cNvSpPr txBox="1"/>
          <p:nvPr/>
        </p:nvSpPr>
        <p:spPr>
          <a:xfrm>
            <a:off x="8686800" y="3879110"/>
            <a:ext cx="143435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Begin with MVP trials and later refine based on user data</a:t>
            </a:r>
            <a:endParaRPr lang="en-IN" sz="1100" dirty="0"/>
          </a:p>
        </p:txBody>
      </p: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97B6CEB6-3517-8AD5-52BB-CC412B62E5D6}"/>
              </a:ext>
            </a:extLst>
          </p:cNvPr>
          <p:cNvSpPr/>
          <p:nvPr/>
        </p:nvSpPr>
        <p:spPr>
          <a:xfrm rot="16200000">
            <a:off x="4494260" y="2109648"/>
            <a:ext cx="110655" cy="484990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3994F2EF-168D-830D-6D95-1B5BE9EAEE0F}"/>
              </a:ext>
            </a:extLst>
          </p:cNvPr>
          <p:cNvSpPr/>
          <p:nvPr/>
        </p:nvSpPr>
        <p:spPr>
          <a:xfrm rot="16200000">
            <a:off x="8519415" y="3033153"/>
            <a:ext cx="110655" cy="29852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89D4CA2-AA8E-EA0E-E940-F6BD8526D489}"/>
              </a:ext>
            </a:extLst>
          </p:cNvPr>
          <p:cNvSpPr txBox="1"/>
          <p:nvPr/>
        </p:nvSpPr>
        <p:spPr>
          <a:xfrm>
            <a:off x="3832410" y="4642616"/>
            <a:ext cx="14343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Development</a:t>
            </a:r>
            <a:endParaRPr lang="en-IN" sz="11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2E4F8C-B969-06A0-4255-F161E29F9D27}"/>
              </a:ext>
            </a:extLst>
          </p:cNvPr>
          <p:cNvSpPr txBox="1"/>
          <p:nvPr/>
        </p:nvSpPr>
        <p:spPr>
          <a:xfrm>
            <a:off x="7857565" y="4642616"/>
            <a:ext cx="14343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Testing</a:t>
            </a:r>
            <a:endParaRPr lang="en-IN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FE3109-E14E-4D55-664F-9512DD81BF76}"/>
              </a:ext>
            </a:extLst>
          </p:cNvPr>
          <p:cNvSpPr txBox="1"/>
          <p:nvPr/>
        </p:nvSpPr>
        <p:spPr>
          <a:xfrm>
            <a:off x="981983" y="5063941"/>
            <a:ext cx="956534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1" dirty="0"/>
              <a:t>Positioning and Differentiation:</a:t>
            </a:r>
            <a:br>
              <a:rPr lang="en-IN" sz="1600" dirty="0"/>
            </a:br>
            <a:r>
              <a:rPr lang="en-IN" sz="1400" dirty="0"/>
              <a:t>For spectacle wearers seeking comfort and premium cinema experiences, 3D Shield offers a hassle-free, hygienic viewing solution that fits over glasses without discomfort.</a:t>
            </a:r>
          </a:p>
          <a:p>
            <a:pPr>
              <a:buNone/>
            </a:pPr>
            <a:r>
              <a:rPr lang="en-IN" sz="1600" b="1" dirty="0"/>
              <a:t>Unique Selling Points:</a:t>
            </a:r>
            <a:br>
              <a:rPr lang="en-IN" sz="1600" dirty="0"/>
            </a:br>
            <a:r>
              <a:rPr lang="en-IN" sz="1400" dirty="0"/>
              <a:t>Comfort, hygiene, compatibility with spectacles, and co-branding opportunities with theatres.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0662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15320-12E8-C20A-F0B7-32E14578B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6A03-6026-05A6-1D62-45FF73F8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Metrics and AI Integration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4764-0E9F-B213-360E-C37A929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88"/>
            <a:ext cx="10515600" cy="475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Measuring Success and Leveraging AI</a:t>
            </a:r>
            <a:br>
              <a:rPr lang="en-US" sz="1600" dirty="0"/>
            </a:b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KPIs for Success: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	Integration:</a:t>
            </a:r>
            <a:r>
              <a:rPr lang="en-US" sz="1600" dirty="0"/>
              <a:t> </a:t>
            </a:r>
          </a:p>
          <a:p>
            <a:pPr lvl="1"/>
            <a:r>
              <a:rPr lang="en-US" sz="1400" dirty="0"/>
              <a:t>Personalization – Suggest optimal shield designs based on facial features and usage</a:t>
            </a:r>
          </a:p>
          <a:p>
            <a:pPr lvl="1"/>
            <a:r>
              <a:rPr lang="en-US" sz="1400" dirty="0"/>
              <a:t>Predictive Analytics – Forecast demand and customer satisfaction trends using data-driven models.</a:t>
            </a:r>
          </a:p>
          <a:p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C061A-BC01-72A9-F7B7-47C7503BD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3" y="168926"/>
            <a:ext cx="1609725" cy="6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39731-64CB-93CB-6546-6DC8CD480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134" y="2344090"/>
            <a:ext cx="6341731" cy="13138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DB4964-BC7D-FA34-2840-A059F40AEF7F}"/>
              </a:ext>
            </a:extLst>
          </p:cNvPr>
          <p:cNvSpPr txBox="1"/>
          <p:nvPr/>
        </p:nvSpPr>
        <p:spPr>
          <a:xfrm>
            <a:off x="2925134" y="3790864"/>
            <a:ext cx="173915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Adoption Rate – % of spectacle users opting for the product</a:t>
            </a:r>
            <a:endParaRPr lang="en-IN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18052-1599-3C6E-E480-42DD1204E9E2}"/>
              </a:ext>
            </a:extLst>
          </p:cNvPr>
          <p:cNvSpPr txBox="1"/>
          <p:nvPr/>
        </p:nvSpPr>
        <p:spPr>
          <a:xfrm>
            <a:off x="5410199" y="3789654"/>
            <a:ext cx="13716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Customer Satisfaction – NPS score above 70</a:t>
            </a:r>
            <a:endParaRPr lang="en-IN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8313A-B9BE-DD09-0FD1-B6C54A77D8F5}"/>
              </a:ext>
            </a:extLst>
          </p:cNvPr>
          <p:cNvSpPr txBox="1"/>
          <p:nvPr/>
        </p:nvSpPr>
        <p:spPr>
          <a:xfrm>
            <a:off x="7696199" y="3789654"/>
            <a:ext cx="13716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Repeat Usage – Frequency of usage per month</a:t>
            </a:r>
            <a:endParaRPr lang="en-IN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635418-DD4D-FA48-3015-669482270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5" y="4566691"/>
            <a:ext cx="804863" cy="8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F9898-49CF-38C0-E566-A5B8A9AFE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2C07-2042-4BEE-B8EE-B60CC37F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Strategic Recommendations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2220-0106-94FA-2ACA-C6067C99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88"/>
            <a:ext cx="10515600" cy="475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Next Steps and Future Roadmap</a:t>
            </a:r>
            <a:br>
              <a:rPr lang="en-US" sz="1600" b="1" dirty="0"/>
            </a:b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E9978-7097-DFDD-5DCC-EE465900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3" y="168926"/>
            <a:ext cx="1609725" cy="6286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6E40753-96AB-5683-F84B-B6E7A4B81823}"/>
              </a:ext>
            </a:extLst>
          </p:cNvPr>
          <p:cNvSpPr/>
          <p:nvPr/>
        </p:nvSpPr>
        <p:spPr>
          <a:xfrm>
            <a:off x="2955927" y="5845964"/>
            <a:ext cx="3013488" cy="4367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0610FB-D9F0-322B-1CF2-5980B88E1FF5}"/>
              </a:ext>
            </a:extLst>
          </p:cNvPr>
          <p:cNvGrpSpPr/>
          <p:nvPr/>
        </p:nvGrpSpPr>
        <p:grpSpPr>
          <a:xfrm>
            <a:off x="6319039" y="1584896"/>
            <a:ext cx="1207911" cy="1207911"/>
            <a:chOff x="1259632" y="1927684"/>
            <a:chExt cx="2005372" cy="200537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44A8F6-9DE7-31B1-10D8-413E637B6DC0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ADAAFA-DA44-CC54-6840-3E442169E801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044FEE-5E34-2088-F108-40D259627329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4C3DD8-050A-91D7-A81C-14E482175303}"/>
              </a:ext>
            </a:extLst>
          </p:cNvPr>
          <p:cNvGrpSpPr/>
          <p:nvPr/>
        </p:nvGrpSpPr>
        <p:grpSpPr>
          <a:xfrm>
            <a:off x="4084072" y="2116834"/>
            <a:ext cx="3562697" cy="3983640"/>
            <a:chOff x="5710368" y="1700808"/>
            <a:chExt cx="2575817" cy="4176464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2F20A6D2-65D8-849F-3303-24554DD39DC5}"/>
                </a:ext>
              </a:extLst>
            </p:cNvPr>
            <p:cNvSpPr/>
            <p:nvPr/>
          </p:nvSpPr>
          <p:spPr>
            <a:xfrm rot="19958372">
              <a:off x="5912683" y="4687736"/>
              <a:ext cx="2373502" cy="814943"/>
            </a:xfrm>
            <a:prstGeom prst="flowChartProcess">
              <a:avLst/>
            </a:prstGeom>
            <a:gradFill>
              <a:gsLst>
                <a:gs pos="99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14EDAA6-10EF-55F1-DC6A-28B2E2967F1C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4" name="Up Arrow 3">
                <a:extLst>
                  <a:ext uri="{FF2B5EF4-FFF2-40B4-BE49-F238E27FC236}">
                    <a16:creationId xmlns:a16="http://schemas.microsoft.com/office/drawing/2014/main" id="{2F7B7B0E-44D2-57BD-4801-93737685BAEF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Flowchart: Data 6">
                <a:extLst>
                  <a:ext uri="{FF2B5EF4-FFF2-40B4-BE49-F238E27FC236}">
                    <a16:creationId xmlns:a16="http://schemas.microsoft.com/office/drawing/2014/main" id="{C8547079-6461-CEAA-B2D4-110D8E8135F3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35BC73F-17EE-0E3E-FF71-2CBC0C181008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" name="Flowchart: Data 6">
                <a:extLst>
                  <a:ext uri="{FF2B5EF4-FFF2-40B4-BE49-F238E27FC236}">
                    <a16:creationId xmlns:a16="http://schemas.microsoft.com/office/drawing/2014/main" id="{30AF5394-9468-BC10-B254-176D802808B0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9D93BE-22DF-FB2A-6C1A-F21096BAA890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94FD96-26F5-EAC8-A42D-F52131BC2BC4}"/>
              </a:ext>
            </a:extLst>
          </p:cNvPr>
          <p:cNvGrpSpPr/>
          <p:nvPr/>
        </p:nvGrpSpPr>
        <p:grpSpPr>
          <a:xfrm>
            <a:off x="5598703" y="4938735"/>
            <a:ext cx="5669070" cy="1046440"/>
            <a:chOff x="7628642" y="4397368"/>
            <a:chExt cx="3632546" cy="1046440"/>
          </a:xfrm>
        </p:grpSpPr>
        <p:grpSp>
          <p:nvGrpSpPr>
            <p:cNvPr id="20" name="그룹 17">
              <a:extLst>
                <a:ext uri="{FF2B5EF4-FFF2-40B4-BE49-F238E27FC236}">
                  <a16:creationId xmlns:a16="http://schemas.microsoft.com/office/drawing/2014/main" id="{2D0D53BA-0ABB-F63A-08D7-81A1534C9EE5}"/>
                </a:ext>
              </a:extLst>
            </p:cNvPr>
            <p:cNvGrpSpPr/>
            <p:nvPr/>
          </p:nvGrpSpPr>
          <p:grpSpPr>
            <a:xfrm>
              <a:off x="7986314" y="4397368"/>
              <a:ext cx="3274874" cy="1046440"/>
              <a:chOff x="7700080" y="4854567"/>
              <a:chExt cx="2348006" cy="104644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441BDD-51CB-BB41-6914-EF797131602E}"/>
                  </a:ext>
                </a:extLst>
              </p:cNvPr>
              <p:cNvSpPr txBox="1"/>
              <p:nvPr/>
            </p:nvSpPr>
            <p:spPr>
              <a:xfrm>
                <a:off x="7700080" y="4854567"/>
                <a:ext cx="23381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accent1"/>
                    </a:solidFill>
                    <a:cs typeface="Calibri" pitchFamily="34" charset="0"/>
                  </a:rPr>
                  <a:t>Immediate Actions</a:t>
                </a:r>
                <a:endParaRPr lang="ko-KR" altLang="en-US" sz="12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3D9443-7C3C-736D-DA7B-CF3C50783E8E}"/>
                  </a:ext>
                </a:extLst>
              </p:cNvPr>
              <p:cNvSpPr txBox="1"/>
              <p:nvPr/>
            </p:nvSpPr>
            <p:spPr>
              <a:xfrm>
                <a:off x="7709922" y="5131566"/>
                <a:ext cx="23381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Finalize the MVP design with key features for comfort and hygiene.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Conduct pilot tests in metro theaters and gather feedback.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Launch targeted marketing campaigns with influencers and cinema partnerships.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634438E3-8BD4-A2E7-5B65-30E26D06A2EF}"/>
                </a:ext>
              </a:extLst>
            </p:cNvPr>
            <p:cNvSpPr/>
            <p:nvPr/>
          </p:nvSpPr>
          <p:spPr>
            <a:xfrm>
              <a:off x="7628642" y="4833236"/>
              <a:ext cx="317209" cy="316282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C36A96-66DC-92A1-AFEC-CACC2322EC0F}"/>
              </a:ext>
            </a:extLst>
          </p:cNvPr>
          <p:cNvGrpSpPr/>
          <p:nvPr/>
        </p:nvGrpSpPr>
        <p:grpSpPr>
          <a:xfrm>
            <a:off x="0" y="3872609"/>
            <a:ext cx="4684184" cy="1068020"/>
            <a:chOff x="625252" y="3461356"/>
            <a:chExt cx="3905784" cy="1068020"/>
          </a:xfrm>
        </p:grpSpPr>
        <p:grpSp>
          <p:nvGrpSpPr>
            <p:cNvPr id="25" name="그룹 16">
              <a:extLst>
                <a:ext uri="{FF2B5EF4-FFF2-40B4-BE49-F238E27FC236}">
                  <a16:creationId xmlns:a16="http://schemas.microsoft.com/office/drawing/2014/main" id="{7BF98807-EA7B-4996-2C50-40750E25AD52}"/>
                </a:ext>
              </a:extLst>
            </p:cNvPr>
            <p:cNvGrpSpPr/>
            <p:nvPr/>
          </p:nvGrpSpPr>
          <p:grpSpPr>
            <a:xfrm>
              <a:off x="625252" y="3461356"/>
              <a:ext cx="3455913" cy="1068020"/>
              <a:chOff x="2045047" y="3967199"/>
              <a:chExt cx="2482994" cy="106802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77207-212E-DB42-8104-A4B4A58618C4}"/>
                  </a:ext>
                </a:extLst>
              </p:cNvPr>
              <p:cNvSpPr txBox="1"/>
              <p:nvPr/>
            </p:nvSpPr>
            <p:spPr>
              <a:xfrm>
                <a:off x="2088012" y="3967199"/>
                <a:ext cx="24400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200" b="1" dirty="0">
                    <a:solidFill>
                      <a:schemeClr val="accent2"/>
                    </a:solidFill>
                    <a:cs typeface="Calibri" pitchFamily="34" charset="0"/>
                  </a:rPr>
                  <a:t>Long-term Strategy</a:t>
                </a:r>
                <a:endParaRPr lang="ko-KR" altLang="en-US" sz="1200" b="1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65AF73-AB34-3AE1-18FE-6BA91B6B842A}"/>
                  </a:ext>
                </a:extLst>
              </p:cNvPr>
              <p:cNvSpPr txBox="1"/>
              <p:nvPr/>
            </p:nvSpPr>
            <p:spPr>
              <a:xfrm>
                <a:off x="2045047" y="4265778"/>
                <a:ext cx="24829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Expand to global markets within 12 months.</a:t>
                </a:r>
              </a:p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Introduce premium variants with advanced optics.</a:t>
                </a:r>
              </a:p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Integrate AI-driven personalization tools and predictive customer insights for sustained engagement.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Rounded Rectangle 32">
              <a:extLst>
                <a:ext uri="{FF2B5EF4-FFF2-40B4-BE49-F238E27FC236}">
                  <a16:creationId xmlns:a16="http://schemas.microsoft.com/office/drawing/2014/main" id="{E47F6786-4120-33E1-6951-3312A30B5D2A}"/>
                </a:ext>
              </a:extLst>
            </p:cNvPr>
            <p:cNvSpPr/>
            <p:nvPr/>
          </p:nvSpPr>
          <p:spPr>
            <a:xfrm>
              <a:off x="4208399" y="3728390"/>
              <a:ext cx="322637" cy="32263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19696" y="2510955"/>
                  </a:moveTo>
                  <a:lnTo>
                    <a:pt x="2019696" y="2797359"/>
                  </a:lnTo>
                  <a:lnTo>
                    <a:pt x="2914589" y="2797359"/>
                  </a:lnTo>
                  <a:lnTo>
                    <a:pt x="2914589" y="2510955"/>
                  </a:lnTo>
                  <a:close/>
                  <a:moveTo>
                    <a:pt x="2019696" y="2081348"/>
                  </a:moveTo>
                  <a:lnTo>
                    <a:pt x="2019696" y="2367752"/>
                  </a:lnTo>
                  <a:lnTo>
                    <a:pt x="2914589" y="2367752"/>
                  </a:lnTo>
                  <a:lnTo>
                    <a:pt x="2914589" y="2081348"/>
                  </a:lnTo>
                  <a:close/>
                  <a:moveTo>
                    <a:pt x="580710" y="2021703"/>
                  </a:moveTo>
                  <a:lnTo>
                    <a:pt x="378191" y="2224222"/>
                  </a:lnTo>
                  <a:lnTo>
                    <a:pt x="593323" y="2439354"/>
                  </a:lnTo>
                  <a:lnTo>
                    <a:pt x="378191" y="2654485"/>
                  </a:lnTo>
                  <a:lnTo>
                    <a:pt x="580710" y="2857004"/>
                  </a:lnTo>
                  <a:lnTo>
                    <a:pt x="795842" y="2641872"/>
                  </a:lnTo>
                  <a:lnTo>
                    <a:pt x="1010973" y="2857004"/>
                  </a:lnTo>
                  <a:lnTo>
                    <a:pt x="1213492" y="2654485"/>
                  </a:lnTo>
                  <a:lnTo>
                    <a:pt x="998360" y="2439354"/>
                  </a:lnTo>
                  <a:lnTo>
                    <a:pt x="1213492" y="2224222"/>
                  </a:lnTo>
                  <a:lnTo>
                    <a:pt x="1010973" y="2021703"/>
                  </a:lnTo>
                  <a:lnTo>
                    <a:pt x="795842" y="2236835"/>
                  </a:lnTo>
                  <a:close/>
                  <a:moveTo>
                    <a:pt x="1656000" y="1656001"/>
                  </a:moveTo>
                  <a:lnTo>
                    <a:pt x="3240000" y="1656001"/>
                  </a:lnTo>
                  <a:lnTo>
                    <a:pt x="3240000" y="2699989"/>
                  </a:lnTo>
                  <a:cubicBezTo>
                    <a:pt x="3240000" y="2998229"/>
                    <a:pt x="2998229" y="3240000"/>
                    <a:pt x="2699989" y="3240000"/>
                  </a:cubicBezTo>
                  <a:lnTo>
                    <a:pt x="1656000" y="3240000"/>
                  </a:lnTo>
                  <a:close/>
                  <a:moveTo>
                    <a:pt x="0" y="1656001"/>
                  </a:moveTo>
                  <a:lnTo>
                    <a:pt x="1584000" y="1656001"/>
                  </a:lnTo>
                  <a:lnTo>
                    <a:pt x="1584000" y="3240000"/>
                  </a:lnTo>
                  <a:lnTo>
                    <a:pt x="540011" y="3240000"/>
                  </a:lnTo>
                  <a:cubicBezTo>
                    <a:pt x="241771" y="3240000"/>
                    <a:pt x="0" y="2998229"/>
                    <a:pt x="0" y="2699989"/>
                  </a:cubicBezTo>
                  <a:close/>
                  <a:moveTo>
                    <a:pt x="2467143" y="957859"/>
                  </a:moveTo>
                  <a:cubicBezTo>
                    <a:pt x="2388055" y="957859"/>
                    <a:pt x="2323941" y="1021973"/>
                    <a:pt x="2323941" y="1101061"/>
                  </a:cubicBezTo>
                  <a:cubicBezTo>
                    <a:pt x="2323941" y="1180149"/>
                    <a:pt x="2388055" y="1244263"/>
                    <a:pt x="2467143" y="1244263"/>
                  </a:cubicBezTo>
                  <a:cubicBezTo>
                    <a:pt x="2546231" y="1244263"/>
                    <a:pt x="2610345" y="1180149"/>
                    <a:pt x="2610345" y="1101061"/>
                  </a:cubicBezTo>
                  <a:cubicBezTo>
                    <a:pt x="2610345" y="1021973"/>
                    <a:pt x="2546231" y="957859"/>
                    <a:pt x="2467143" y="957859"/>
                  </a:cubicBezTo>
                  <a:close/>
                  <a:moveTo>
                    <a:pt x="2019696" y="635775"/>
                  </a:moveTo>
                  <a:lnTo>
                    <a:pt x="2019696" y="922180"/>
                  </a:lnTo>
                  <a:lnTo>
                    <a:pt x="2914589" y="922180"/>
                  </a:lnTo>
                  <a:lnTo>
                    <a:pt x="2914589" y="635775"/>
                  </a:lnTo>
                  <a:close/>
                  <a:moveTo>
                    <a:pt x="652639" y="331531"/>
                  </a:moveTo>
                  <a:lnTo>
                    <a:pt x="652639" y="635775"/>
                  </a:lnTo>
                  <a:lnTo>
                    <a:pt x="348395" y="635775"/>
                  </a:lnTo>
                  <a:lnTo>
                    <a:pt x="348395" y="922180"/>
                  </a:lnTo>
                  <a:lnTo>
                    <a:pt x="652639" y="922180"/>
                  </a:lnTo>
                  <a:lnTo>
                    <a:pt x="652639" y="1226424"/>
                  </a:lnTo>
                  <a:lnTo>
                    <a:pt x="939044" y="1226424"/>
                  </a:lnTo>
                  <a:lnTo>
                    <a:pt x="939044" y="922180"/>
                  </a:lnTo>
                  <a:lnTo>
                    <a:pt x="1243288" y="922180"/>
                  </a:lnTo>
                  <a:lnTo>
                    <a:pt x="1243288" y="635775"/>
                  </a:lnTo>
                  <a:lnTo>
                    <a:pt x="939044" y="635775"/>
                  </a:lnTo>
                  <a:lnTo>
                    <a:pt x="939044" y="331531"/>
                  </a:lnTo>
                  <a:close/>
                  <a:moveTo>
                    <a:pt x="2467143" y="313692"/>
                  </a:moveTo>
                  <a:cubicBezTo>
                    <a:pt x="2388055" y="313692"/>
                    <a:pt x="2323941" y="377806"/>
                    <a:pt x="2323941" y="456894"/>
                  </a:cubicBezTo>
                  <a:cubicBezTo>
                    <a:pt x="2323941" y="535982"/>
                    <a:pt x="2388055" y="600096"/>
                    <a:pt x="2467143" y="600096"/>
                  </a:cubicBezTo>
                  <a:cubicBezTo>
                    <a:pt x="2546231" y="600096"/>
                    <a:pt x="2610345" y="535982"/>
                    <a:pt x="2610345" y="456894"/>
                  </a:cubicBezTo>
                  <a:cubicBezTo>
                    <a:pt x="2610345" y="377806"/>
                    <a:pt x="2546231" y="313692"/>
                    <a:pt x="2467143" y="313692"/>
                  </a:cubicBezTo>
                  <a:close/>
                  <a:moveTo>
                    <a:pt x="540011" y="0"/>
                  </a:moveTo>
                  <a:lnTo>
                    <a:pt x="2699989" y="0"/>
                  </a:lnTo>
                  <a:cubicBezTo>
                    <a:pt x="2998229" y="0"/>
                    <a:pt x="3240000" y="241771"/>
                    <a:pt x="3240000" y="540011"/>
                  </a:cubicBezTo>
                  <a:lnTo>
                    <a:pt x="3240000" y="1584001"/>
                  </a:lnTo>
                  <a:lnTo>
                    <a:pt x="1656000" y="1584001"/>
                  </a:lnTo>
                  <a:lnTo>
                    <a:pt x="1656000" y="1"/>
                  </a:lnTo>
                  <a:lnTo>
                    <a:pt x="1584000" y="1"/>
                  </a:lnTo>
                  <a:lnTo>
                    <a:pt x="1584000" y="1584001"/>
                  </a:lnTo>
                  <a:lnTo>
                    <a:pt x="0" y="1584001"/>
                  </a:lnTo>
                  <a:lnTo>
                    <a:pt x="0" y="540011"/>
                  </a:lnTo>
                  <a:cubicBezTo>
                    <a:pt x="0" y="241771"/>
                    <a:pt x="241771" y="0"/>
                    <a:pt x="54001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FAA7B-74BF-2199-1A37-D4889B80C503}"/>
              </a:ext>
            </a:extLst>
          </p:cNvPr>
          <p:cNvGrpSpPr/>
          <p:nvPr/>
        </p:nvGrpSpPr>
        <p:grpSpPr>
          <a:xfrm>
            <a:off x="7476292" y="2235969"/>
            <a:ext cx="4408858" cy="1933331"/>
            <a:chOff x="7665419" y="2625659"/>
            <a:chExt cx="3758504" cy="1933331"/>
          </a:xfrm>
        </p:grpSpPr>
        <p:grpSp>
          <p:nvGrpSpPr>
            <p:cNvPr id="30" name="그룹 14">
              <a:extLst>
                <a:ext uri="{FF2B5EF4-FFF2-40B4-BE49-F238E27FC236}">
                  <a16:creationId xmlns:a16="http://schemas.microsoft.com/office/drawing/2014/main" id="{BB16E8D1-D275-91D8-6154-457D4C9E046F}"/>
                </a:ext>
              </a:extLst>
            </p:cNvPr>
            <p:cNvGrpSpPr/>
            <p:nvPr/>
          </p:nvGrpSpPr>
          <p:grpSpPr>
            <a:xfrm>
              <a:off x="8162776" y="2625659"/>
              <a:ext cx="3261147" cy="1933331"/>
              <a:chOff x="7845649" y="3082858"/>
              <a:chExt cx="2338164" cy="193333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5B427-A12D-5FAA-6C0D-65517D3145D6}"/>
                  </a:ext>
                </a:extLst>
              </p:cNvPr>
              <p:cNvSpPr txBox="1"/>
              <p:nvPr/>
            </p:nvSpPr>
            <p:spPr>
              <a:xfrm>
                <a:off x="7845649" y="3082858"/>
                <a:ext cx="23381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accent3"/>
                    </a:solidFill>
                    <a:cs typeface="Calibri" pitchFamily="34" charset="0"/>
                  </a:rPr>
                  <a:t>Global Expansion</a:t>
                </a:r>
                <a:endParaRPr lang="ko-KR" altLang="en-US" sz="1200" b="1" dirty="0">
                  <a:solidFill>
                    <a:schemeClr val="accent3"/>
                  </a:solidFill>
                  <a:cs typeface="Calibri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C44821-4096-4DE0-A835-83D869AF40F8}"/>
                  </a:ext>
                </a:extLst>
              </p:cNvPr>
              <p:cNvSpPr txBox="1"/>
              <p:nvPr/>
            </p:nvSpPr>
            <p:spPr>
              <a:xfrm>
                <a:off x="7845649" y="3400362"/>
                <a:ext cx="2338164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Launch in key markets like North America, Europe, and Asia with localized marketing and pricing strategies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Build strategic alliances with multinational cinema chains and optical brands to accelerate reach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Adapt the product to comply with region-specific regulations and cultural preferences for comfort and usage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Round Same Side Corner Rectangle 11">
              <a:extLst>
                <a:ext uri="{FF2B5EF4-FFF2-40B4-BE49-F238E27FC236}">
                  <a16:creationId xmlns:a16="http://schemas.microsoft.com/office/drawing/2014/main" id="{0F7D03F5-44F6-B7D0-048F-4F8F7C5A249D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7665419" y="3040402"/>
              <a:ext cx="396000" cy="336326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20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F373DBC30DDB459CEFB92C6B00A939" ma:contentTypeVersion="18" ma:contentTypeDescription="Create a new document." ma:contentTypeScope="" ma:versionID="b5a21064bdeeb7c4962a475a975e231d">
  <xsd:schema xmlns:xsd="http://www.w3.org/2001/XMLSchema" xmlns:xs="http://www.w3.org/2001/XMLSchema" xmlns:p="http://schemas.microsoft.com/office/2006/metadata/properties" xmlns:ns2="41077cac-fa1c-4939-a97a-a20b352af600" xmlns:ns3="7bdace7b-419a-4620-be26-5a3fa6f280f9" targetNamespace="http://schemas.microsoft.com/office/2006/metadata/properties" ma:root="true" ma:fieldsID="d8087751f469c357ff7695d6804278e6" ns2:_="" ns3:_="">
    <xsd:import namespace="41077cac-fa1c-4939-a97a-a20b352af600"/>
    <xsd:import namespace="7bdace7b-419a-4620-be26-5a3fa6f28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77cac-fa1c-4939-a97a-a20b352af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8679018-c8b5-43e9-adcd-8cca0014b2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ace7b-419a-4620-be26-5a3fa6f28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3da60f-b4b7-4509-b80c-25011b1998e9}" ma:internalName="TaxCatchAll" ma:showField="CatchAllData" ma:web="7bdace7b-419a-4620-be26-5a3fa6f280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bdace7b-419a-4620-be26-5a3fa6f280f9" xsi:nil="true"/>
    <lcf76f155ced4ddcb4097134ff3c332f xmlns="41077cac-fa1c-4939-a97a-a20b352af6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B1002F-B505-4F0A-8D7D-5393D357B7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4EA7CB-635C-475A-8FA9-C6D0C2FA4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077cac-fa1c-4939-a97a-a20b352af600"/>
    <ds:schemaRef ds:uri="7bdace7b-419a-4620-be26-5a3fa6f28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C70EBB-4131-41F3-8A07-00ECAADDDFBD}">
  <ds:schemaRefs>
    <ds:schemaRef ds:uri="http://schemas.microsoft.com/office/2006/metadata/properties"/>
    <ds:schemaRef ds:uri="http://schemas.microsoft.com/office/infopath/2007/PartnerControls"/>
    <ds:schemaRef ds:uri="7bdace7b-419a-4620-be26-5a3fa6f280f9"/>
    <ds:schemaRef ds:uri="41077cac-fa1c-4939-a97a-a20b352af6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3208</TotalTime>
  <Words>432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Capstone Project Comprehensive Product Strategy Shridhar Dhuri</vt:lpstr>
      <vt:lpstr>Product Concept and Market Opportunity</vt:lpstr>
      <vt:lpstr>Strategy Highlights</vt:lpstr>
      <vt:lpstr>Performance Metrics and AI Integration</vt:lpstr>
      <vt:lpstr>Strategic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shridhar d</cp:lastModifiedBy>
  <cp:revision>40</cp:revision>
  <dcterms:created xsi:type="dcterms:W3CDTF">2024-12-05T12:07:21Z</dcterms:created>
  <dcterms:modified xsi:type="dcterms:W3CDTF">2025-09-16T16:41:05Z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0x01010047F373DBC30DDB459CEFB92C6B00A939</vt:lpwstr>
  </property>
  <property fmtid="{D5CDD505-2E9C-101B-9397-08002B2CF9AE}" pid="3" name="MediaServiceImageTags">
    <vt:lpwstr/>
  </property>
</Properties>
</file>