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1368" y="-15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16-06-2025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dirty="0"/>
          </a:p>
        </p:txBody>
      </p:sp>
    </p:spTree>
    <p:extLst>
      <p:ext uri="{BB962C8B-B14F-4D97-AF65-F5344CB8AC3E}">
        <p14:creationId xmlns:p14="http://schemas.microsoft.com/office/powerpoint/2010/main" val="922086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16-06-2025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dirty="0"/>
          </a:p>
        </p:txBody>
      </p:sp>
    </p:spTree>
    <p:extLst>
      <p:ext uri="{BB962C8B-B14F-4D97-AF65-F5344CB8AC3E}">
        <p14:creationId xmlns:p14="http://schemas.microsoft.com/office/powerpoint/2010/main" val="251773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16-06-2025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dirty="0"/>
          </a:p>
        </p:txBody>
      </p:sp>
    </p:spTree>
    <p:extLst>
      <p:ext uri="{BB962C8B-B14F-4D97-AF65-F5344CB8AC3E}">
        <p14:creationId xmlns:p14="http://schemas.microsoft.com/office/powerpoint/2010/main" val="20961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F5901A-EC2C-4C72-9886-7280068F9DB0}" type="datetimeFigureOut">
              <a:rPr lang="en-IN" smtClean="0"/>
              <a:t>16-06-2025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dirty="0"/>
          </a:p>
        </p:txBody>
      </p:sp>
    </p:spTree>
    <p:extLst>
      <p:ext uri="{BB962C8B-B14F-4D97-AF65-F5344CB8AC3E}">
        <p14:creationId xmlns:p14="http://schemas.microsoft.com/office/powerpoint/2010/main" val="352731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F5901A-EC2C-4C72-9886-7280068F9DB0}" type="datetimeFigureOut">
              <a:rPr lang="en-IN" smtClean="0"/>
              <a:t>16-06-2025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260196-B30A-4363-B462-10DCCD884652}" type="slidenum">
              <a:rPr lang="en-IN" smtClean="0"/>
              <a:t>‹#›</a:t>
            </a:fld>
            <a:endParaRPr lang="en-IN" dirty="0"/>
          </a:p>
        </p:txBody>
      </p:sp>
    </p:spTree>
    <p:extLst>
      <p:ext uri="{BB962C8B-B14F-4D97-AF65-F5344CB8AC3E}">
        <p14:creationId xmlns:p14="http://schemas.microsoft.com/office/powerpoint/2010/main" val="233550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F5901A-EC2C-4C72-9886-7280068F9DB0}" type="datetimeFigureOut">
              <a:rPr lang="en-IN" smtClean="0"/>
              <a:t>16-06-2025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260196-B30A-4363-B462-10DCCD884652}" type="slidenum">
              <a:rPr lang="en-IN" smtClean="0"/>
              <a:t>‹#›</a:t>
            </a:fld>
            <a:endParaRPr lang="en-IN" dirty="0"/>
          </a:p>
        </p:txBody>
      </p:sp>
    </p:spTree>
    <p:extLst>
      <p:ext uri="{BB962C8B-B14F-4D97-AF65-F5344CB8AC3E}">
        <p14:creationId xmlns:p14="http://schemas.microsoft.com/office/powerpoint/2010/main" val="340955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F5901A-EC2C-4C72-9886-7280068F9DB0}" type="datetimeFigureOut">
              <a:rPr lang="en-IN" smtClean="0"/>
              <a:t>16-06-2025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5260196-B30A-4363-B462-10DCCD884652}" type="slidenum">
              <a:rPr lang="en-IN" smtClean="0"/>
              <a:t>‹#›</a:t>
            </a:fld>
            <a:endParaRPr lang="en-IN" dirty="0"/>
          </a:p>
        </p:txBody>
      </p:sp>
    </p:spTree>
    <p:extLst>
      <p:ext uri="{BB962C8B-B14F-4D97-AF65-F5344CB8AC3E}">
        <p14:creationId xmlns:p14="http://schemas.microsoft.com/office/powerpoint/2010/main" val="931539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F5901A-EC2C-4C72-9886-7280068F9DB0}" type="datetimeFigureOut">
              <a:rPr lang="en-IN" smtClean="0"/>
              <a:t>16-06-2025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5260196-B30A-4363-B462-10DCCD884652}" type="slidenum">
              <a:rPr lang="en-IN" smtClean="0"/>
              <a:t>‹#›</a:t>
            </a:fld>
            <a:endParaRPr lang="en-IN" dirty="0"/>
          </a:p>
        </p:txBody>
      </p:sp>
    </p:spTree>
    <p:extLst>
      <p:ext uri="{BB962C8B-B14F-4D97-AF65-F5344CB8AC3E}">
        <p14:creationId xmlns:p14="http://schemas.microsoft.com/office/powerpoint/2010/main" val="1180745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F5901A-EC2C-4C72-9886-7280068F9DB0}" type="datetimeFigureOut">
              <a:rPr lang="en-IN" smtClean="0"/>
              <a:t>16-06-2025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5260196-B30A-4363-B462-10DCCD884652}" type="slidenum">
              <a:rPr lang="en-IN" smtClean="0"/>
              <a:t>‹#›</a:t>
            </a:fld>
            <a:endParaRPr lang="en-IN" dirty="0"/>
          </a:p>
        </p:txBody>
      </p:sp>
    </p:spTree>
    <p:extLst>
      <p:ext uri="{BB962C8B-B14F-4D97-AF65-F5344CB8AC3E}">
        <p14:creationId xmlns:p14="http://schemas.microsoft.com/office/powerpoint/2010/main" val="391705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5901A-EC2C-4C72-9886-7280068F9DB0}" type="datetimeFigureOut">
              <a:rPr lang="en-IN" smtClean="0"/>
              <a:t>16-06-2025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260196-B30A-4363-B462-10DCCD884652}" type="slidenum">
              <a:rPr lang="en-IN" smtClean="0"/>
              <a:t>‹#›</a:t>
            </a:fld>
            <a:endParaRPr lang="en-IN" dirty="0"/>
          </a:p>
        </p:txBody>
      </p:sp>
    </p:spTree>
    <p:extLst>
      <p:ext uri="{BB962C8B-B14F-4D97-AF65-F5344CB8AC3E}">
        <p14:creationId xmlns:p14="http://schemas.microsoft.com/office/powerpoint/2010/main" val="429433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F5901A-EC2C-4C72-9886-7280068F9DB0}" type="datetimeFigureOut">
              <a:rPr lang="en-IN" smtClean="0"/>
              <a:t>16-06-2025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260196-B30A-4363-B462-10DCCD884652}" type="slidenum">
              <a:rPr lang="en-IN" smtClean="0"/>
              <a:t>‹#›</a:t>
            </a:fld>
            <a:endParaRPr lang="en-IN" dirty="0"/>
          </a:p>
        </p:txBody>
      </p:sp>
    </p:spTree>
    <p:extLst>
      <p:ext uri="{BB962C8B-B14F-4D97-AF65-F5344CB8AC3E}">
        <p14:creationId xmlns:p14="http://schemas.microsoft.com/office/powerpoint/2010/main" val="371340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5901A-EC2C-4C72-9886-7280068F9DB0}" type="datetimeFigureOut">
              <a:rPr lang="en-IN" smtClean="0"/>
              <a:t>16-06-2025</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60196-B30A-4363-B462-10DCCD884652}" type="slidenum">
              <a:rPr lang="en-IN" smtClean="0"/>
              <a:t>‹#›</a:t>
            </a:fld>
            <a:endParaRPr lang="en-IN" dirty="0"/>
          </a:p>
        </p:txBody>
      </p:sp>
    </p:spTree>
    <p:extLst>
      <p:ext uri="{BB962C8B-B14F-4D97-AF65-F5344CB8AC3E}">
        <p14:creationId xmlns:p14="http://schemas.microsoft.com/office/powerpoint/2010/main" val="748732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20C8D1-66A5-4EEC-84D8-3E896C1F3D85}"/>
              </a:ext>
            </a:extLst>
          </p:cNvPr>
          <p:cNvSpPr txBox="1"/>
          <p:nvPr/>
        </p:nvSpPr>
        <p:spPr>
          <a:xfrm>
            <a:off x="237307" y="2168433"/>
            <a:ext cx="2471057" cy="230832"/>
          </a:xfrm>
          <a:prstGeom prst="rect">
            <a:avLst/>
          </a:prstGeom>
          <a:noFill/>
          <a:ln w="19050">
            <a:solidFill>
              <a:schemeClr val="tx1"/>
            </a:solidFill>
          </a:ln>
        </p:spPr>
        <p:txBody>
          <a:bodyPr wrap="square" rtlCol="0">
            <a:spAutoFit/>
          </a:bodyPr>
          <a:lstStyle/>
          <a:p>
            <a:pPr algn="ctr"/>
            <a:r>
              <a:rPr lang="en-IN" sz="900" dirty="0"/>
              <a:t>“A beautiful yet affordable home”</a:t>
            </a:r>
          </a:p>
        </p:txBody>
      </p:sp>
      <p:sp>
        <p:nvSpPr>
          <p:cNvPr id="8" name="TextBox 7">
            <a:extLst>
              <a:ext uri="{FF2B5EF4-FFF2-40B4-BE49-F238E27FC236}">
                <a16:creationId xmlns:a16="http://schemas.microsoft.com/office/drawing/2014/main" id="{C9266DDD-6BC3-4CA0-8B40-71AB5330B983}"/>
              </a:ext>
            </a:extLst>
          </p:cNvPr>
          <p:cNvSpPr txBox="1"/>
          <p:nvPr/>
        </p:nvSpPr>
        <p:spPr>
          <a:xfrm>
            <a:off x="237306" y="2476209"/>
            <a:ext cx="2471058" cy="1323439"/>
          </a:xfrm>
          <a:prstGeom prst="rect">
            <a:avLst/>
          </a:prstGeom>
          <a:noFill/>
          <a:ln w="19050">
            <a:solidFill>
              <a:schemeClr val="tx1"/>
            </a:solidFill>
          </a:ln>
        </p:spPr>
        <p:txBody>
          <a:bodyPr wrap="square" rtlCol="0">
            <a:spAutoFit/>
          </a:bodyPr>
          <a:lstStyle/>
          <a:p>
            <a:r>
              <a:rPr lang="en-IN" sz="1000" b="1" u="sng" dirty="0"/>
              <a:t>Demography and Geography</a:t>
            </a:r>
            <a:br>
              <a:rPr lang="en-IN" sz="1000" dirty="0"/>
            </a:br>
            <a:r>
              <a:rPr lang="en-IN" sz="1000" dirty="0"/>
              <a:t>Age: 30</a:t>
            </a:r>
            <a:br>
              <a:rPr lang="en-IN" sz="1000" dirty="0"/>
            </a:br>
            <a:r>
              <a:rPr lang="en-IN" sz="1000" dirty="0"/>
              <a:t>Education: Graduate</a:t>
            </a:r>
            <a:br>
              <a:rPr lang="en-IN" sz="1000" dirty="0"/>
            </a:br>
            <a:r>
              <a:rPr lang="en-IN" sz="1000" dirty="0"/>
              <a:t>Work: IT Professional</a:t>
            </a:r>
            <a:br>
              <a:rPr lang="en-IN" sz="1000" dirty="0"/>
            </a:br>
            <a:r>
              <a:rPr lang="en-IN" sz="1000" dirty="0"/>
              <a:t>Marital status: Married</a:t>
            </a:r>
            <a:br>
              <a:rPr lang="en-IN" sz="1000" dirty="0"/>
            </a:br>
            <a:r>
              <a:rPr lang="en-IN" sz="1000" dirty="0"/>
              <a:t>Location: Bangalore</a:t>
            </a:r>
            <a:br>
              <a:rPr lang="en-IN" sz="1000" dirty="0"/>
            </a:br>
            <a:r>
              <a:rPr lang="en-IN" sz="1000" dirty="0"/>
              <a:t>Family: Nuclear family (husband + 1 child)</a:t>
            </a:r>
          </a:p>
          <a:p>
            <a:r>
              <a:rPr lang="en-IN" sz="1000" dirty="0"/>
              <a:t>Home: Recently Owned/ Owned</a:t>
            </a:r>
          </a:p>
        </p:txBody>
      </p:sp>
      <p:sp>
        <p:nvSpPr>
          <p:cNvPr id="9" name="TextBox 8">
            <a:extLst>
              <a:ext uri="{FF2B5EF4-FFF2-40B4-BE49-F238E27FC236}">
                <a16:creationId xmlns:a16="http://schemas.microsoft.com/office/drawing/2014/main" id="{4AF32084-518C-4DD7-A6DF-B128D03A71BF}"/>
              </a:ext>
            </a:extLst>
          </p:cNvPr>
          <p:cNvSpPr txBox="1"/>
          <p:nvPr/>
        </p:nvSpPr>
        <p:spPr>
          <a:xfrm>
            <a:off x="237306" y="3881949"/>
            <a:ext cx="2471059" cy="2862322"/>
          </a:xfrm>
          <a:prstGeom prst="rect">
            <a:avLst/>
          </a:prstGeom>
          <a:noFill/>
          <a:ln w="19050">
            <a:solidFill>
              <a:schemeClr val="tx1"/>
            </a:solidFill>
          </a:ln>
        </p:spPr>
        <p:txBody>
          <a:bodyPr wrap="square" rtlCol="0">
            <a:spAutoFit/>
          </a:bodyPr>
          <a:lstStyle/>
          <a:p>
            <a:r>
              <a:rPr lang="en-IN" sz="1000" b="1" u="sng" dirty="0"/>
              <a:t>Psychographic details</a:t>
            </a:r>
          </a:p>
          <a:p>
            <a:r>
              <a:rPr lang="en-IN" sz="1000" dirty="0"/>
              <a:t>Personality:</a:t>
            </a:r>
            <a:br>
              <a:rPr lang="en-IN" sz="1000" dirty="0"/>
            </a:br>
            <a:r>
              <a:rPr lang="en-IN" sz="1000" dirty="0"/>
              <a:t>- Modern personality but rooted in Native Culture</a:t>
            </a:r>
            <a:br>
              <a:rPr lang="en-IN" sz="1000" dirty="0"/>
            </a:br>
            <a:r>
              <a:rPr lang="en-IN" sz="1000" dirty="0"/>
              <a:t>- Wants to experience the options and choose the best and affordable</a:t>
            </a:r>
            <a:br>
              <a:rPr lang="en-IN" sz="1000" dirty="0"/>
            </a:br>
            <a:r>
              <a:rPr lang="en-IN" sz="1000" dirty="0"/>
              <a:t>- Likes to be guided but takes her own decisions</a:t>
            </a:r>
            <a:br>
              <a:rPr lang="en-IN" sz="1000" dirty="0"/>
            </a:br>
            <a:r>
              <a:rPr lang="en-IN" sz="1000" dirty="0"/>
              <a:t>Interests:</a:t>
            </a:r>
            <a:br>
              <a:rPr lang="en-IN" sz="1000" dirty="0"/>
            </a:br>
            <a:r>
              <a:rPr lang="en-IN" sz="1000" dirty="0"/>
              <a:t>- Interested in home aesthetics</a:t>
            </a:r>
          </a:p>
          <a:p>
            <a:r>
              <a:rPr lang="en-IN" sz="1000" dirty="0"/>
              <a:t>- Interested in modern home solutions</a:t>
            </a:r>
            <a:br>
              <a:rPr lang="en-IN" sz="1000" dirty="0"/>
            </a:br>
            <a:r>
              <a:rPr lang="en-IN" sz="1000" dirty="0"/>
              <a:t>- Interested in space-saving and multi-utility products</a:t>
            </a:r>
            <a:br>
              <a:rPr lang="en-IN" sz="1000" dirty="0"/>
            </a:br>
            <a:r>
              <a:rPr lang="en-IN" sz="1000" dirty="0"/>
              <a:t>Lifestyle:</a:t>
            </a:r>
            <a:br>
              <a:rPr lang="en-IN" sz="1000" dirty="0"/>
            </a:br>
            <a:r>
              <a:rPr lang="en-IN" sz="1000" dirty="0"/>
              <a:t>- Modern metro city, busy lifestyle </a:t>
            </a:r>
            <a:br>
              <a:rPr lang="en-IN" sz="1000" dirty="0"/>
            </a:br>
            <a:r>
              <a:rPr lang="en-IN" sz="1000" dirty="0"/>
              <a:t>- Tend to use modern facilities in the limited space and budget</a:t>
            </a:r>
          </a:p>
          <a:p>
            <a:r>
              <a:rPr lang="en-IN" sz="1000" dirty="0"/>
              <a:t>- Lives in a small modern community</a:t>
            </a:r>
          </a:p>
        </p:txBody>
      </p:sp>
      <p:sp>
        <p:nvSpPr>
          <p:cNvPr id="10" name="TextBox 9">
            <a:extLst>
              <a:ext uri="{FF2B5EF4-FFF2-40B4-BE49-F238E27FC236}">
                <a16:creationId xmlns:a16="http://schemas.microsoft.com/office/drawing/2014/main" id="{DEB1E08F-C19D-4207-8EC2-3E57A1C0FF25}"/>
              </a:ext>
            </a:extLst>
          </p:cNvPr>
          <p:cNvSpPr txBox="1"/>
          <p:nvPr/>
        </p:nvSpPr>
        <p:spPr>
          <a:xfrm>
            <a:off x="2862942" y="2168433"/>
            <a:ext cx="9181011" cy="1938992"/>
          </a:xfrm>
          <a:prstGeom prst="rect">
            <a:avLst/>
          </a:prstGeom>
          <a:noFill/>
          <a:ln w="19050">
            <a:solidFill>
              <a:schemeClr val="tx1"/>
            </a:solidFill>
          </a:ln>
        </p:spPr>
        <p:txBody>
          <a:bodyPr wrap="square" rtlCol="0">
            <a:spAutoFit/>
          </a:bodyPr>
          <a:lstStyle/>
          <a:p>
            <a:r>
              <a:rPr lang="en-IN" sz="1000" b="1" u="sng" dirty="0"/>
              <a:t>Goals</a:t>
            </a:r>
            <a:br>
              <a:rPr lang="en-IN" sz="1000" dirty="0"/>
            </a:br>
            <a:r>
              <a:rPr lang="en-IN" sz="1000" dirty="0"/>
              <a:t>Short-term:</a:t>
            </a:r>
            <a:endParaRPr lang="en-US" sz="1000" dirty="0"/>
          </a:p>
          <a:p>
            <a:pPr marL="171450" indent="-171450">
              <a:buFontTx/>
              <a:buChar char="-"/>
            </a:pPr>
            <a:r>
              <a:rPr lang="en-IN" sz="1000" dirty="0"/>
              <a:t>Set up a newly owned/ owned home </a:t>
            </a:r>
            <a:r>
              <a:rPr lang="en-US" sz="1000" dirty="0"/>
              <a:t>with affordable, space-saving, and stylish furniture</a:t>
            </a:r>
          </a:p>
          <a:p>
            <a:pPr marL="171450" indent="-171450">
              <a:buFontTx/>
              <a:buChar char="-"/>
            </a:pPr>
            <a:r>
              <a:rPr lang="en-US" sz="1000" dirty="0"/>
              <a:t>Maintain a balance between the carrier and parenting, so as not to invest too much time in home setup, it has to be quick enough without compromising routine life </a:t>
            </a:r>
          </a:p>
          <a:p>
            <a:pPr marL="171450" indent="-171450">
              <a:buFontTx/>
              <a:buChar char="-"/>
            </a:pPr>
            <a:r>
              <a:rPr lang="en-IN" sz="1000" dirty="0"/>
              <a:t>Add </a:t>
            </a:r>
            <a:r>
              <a:rPr lang="en-US" sz="1000" dirty="0"/>
              <a:t>personal touches to her space (plants, wall art, lighting)</a:t>
            </a:r>
            <a:br>
              <a:rPr lang="en-IN" sz="1000" dirty="0"/>
            </a:br>
            <a:br>
              <a:rPr lang="en-IN" sz="1000" dirty="0"/>
            </a:br>
            <a:endParaRPr lang="en-IN" sz="1000" dirty="0"/>
          </a:p>
          <a:p>
            <a:pPr marL="171450" indent="-171450">
              <a:buFontTx/>
              <a:buChar char="-"/>
            </a:pPr>
            <a:br>
              <a:rPr lang="en-IN" sz="1000" dirty="0"/>
            </a:br>
            <a:br>
              <a:rPr lang="en-IN" sz="1000" dirty="0"/>
            </a:br>
            <a:br>
              <a:rPr lang="en-IN" sz="1000" dirty="0"/>
            </a:br>
            <a:br>
              <a:rPr lang="en-IN" sz="1000" dirty="0"/>
            </a:br>
            <a:endParaRPr lang="en-IN" sz="1000" dirty="0"/>
          </a:p>
        </p:txBody>
      </p:sp>
      <p:sp>
        <p:nvSpPr>
          <p:cNvPr id="11" name="TextBox 10">
            <a:extLst>
              <a:ext uri="{FF2B5EF4-FFF2-40B4-BE49-F238E27FC236}">
                <a16:creationId xmlns:a16="http://schemas.microsoft.com/office/drawing/2014/main" id="{85F18F83-0F9A-480C-A049-4CEFAC5E3944}"/>
              </a:ext>
            </a:extLst>
          </p:cNvPr>
          <p:cNvSpPr txBox="1"/>
          <p:nvPr/>
        </p:nvSpPr>
        <p:spPr>
          <a:xfrm>
            <a:off x="2958736" y="3303678"/>
            <a:ext cx="8915763" cy="707886"/>
          </a:xfrm>
          <a:prstGeom prst="rect">
            <a:avLst/>
          </a:prstGeom>
          <a:noFill/>
          <a:ln w="6350">
            <a:solidFill>
              <a:schemeClr val="tx1"/>
            </a:solidFill>
          </a:ln>
        </p:spPr>
        <p:txBody>
          <a:bodyPr wrap="square" rtlCol="0">
            <a:spAutoFit/>
          </a:bodyPr>
          <a:lstStyle/>
          <a:p>
            <a:r>
              <a:rPr lang="en-IN" sz="1000" b="1" u="sng" dirty="0"/>
              <a:t>Life-goals</a:t>
            </a:r>
            <a:endParaRPr lang="en-IN" sz="1000" dirty="0"/>
          </a:p>
          <a:p>
            <a:pPr marL="171450" indent="-171450">
              <a:buFont typeface="Arial" panose="020B0604020202020204" pitchFamily="34" charset="0"/>
              <a:buChar char="•"/>
            </a:pPr>
            <a:r>
              <a:rPr lang="en-US" sz="1000" dirty="0"/>
              <a:t>upgrade to a larger, more permanent house with her saved income</a:t>
            </a:r>
          </a:p>
          <a:p>
            <a:pPr marL="171450" indent="-171450">
              <a:buFont typeface="Arial" panose="020B0604020202020204" pitchFamily="34" charset="0"/>
              <a:buChar char="•"/>
            </a:pPr>
            <a:r>
              <a:rPr lang="en-US" sz="1000" dirty="0"/>
              <a:t>Provide a secure, nurturing environment for her growing child</a:t>
            </a:r>
          </a:p>
          <a:p>
            <a:pPr marL="171450" indent="-171450">
              <a:buFont typeface="Arial" panose="020B0604020202020204" pitchFamily="34" charset="0"/>
              <a:buChar char="•"/>
            </a:pPr>
            <a:r>
              <a:rPr lang="en-US" sz="1000" dirty="0"/>
              <a:t>Switch to eco-friendly home practices and products</a:t>
            </a:r>
            <a:endParaRPr lang="en-IN" sz="1000" dirty="0"/>
          </a:p>
        </p:txBody>
      </p:sp>
      <p:sp>
        <p:nvSpPr>
          <p:cNvPr id="12" name="TextBox 11">
            <a:extLst>
              <a:ext uri="{FF2B5EF4-FFF2-40B4-BE49-F238E27FC236}">
                <a16:creationId xmlns:a16="http://schemas.microsoft.com/office/drawing/2014/main" id="{0D3C2722-F27F-49D4-BD33-3E9101D7DB75}"/>
              </a:ext>
            </a:extLst>
          </p:cNvPr>
          <p:cNvSpPr txBox="1"/>
          <p:nvPr/>
        </p:nvSpPr>
        <p:spPr>
          <a:xfrm>
            <a:off x="9098277" y="179706"/>
            <a:ext cx="2945675" cy="1938992"/>
          </a:xfrm>
          <a:prstGeom prst="rect">
            <a:avLst/>
          </a:prstGeom>
          <a:noFill/>
          <a:ln w="19050">
            <a:solidFill>
              <a:schemeClr val="tx1"/>
            </a:solidFill>
          </a:ln>
        </p:spPr>
        <p:txBody>
          <a:bodyPr wrap="square" rtlCol="0">
            <a:spAutoFit/>
          </a:bodyPr>
          <a:lstStyle/>
          <a:p>
            <a:r>
              <a:rPr lang="en-IN" sz="1000" b="1" u="sng" dirty="0"/>
              <a:t>Motivations</a:t>
            </a:r>
            <a:r>
              <a:rPr lang="en-IN" sz="1000" dirty="0"/>
              <a:t> [rank 1 for high, 5 for low]</a:t>
            </a:r>
          </a:p>
          <a:p>
            <a:pPr marL="228600" indent="-228600">
              <a:buFont typeface="+mj-lt"/>
              <a:buAutoNum type="arabicPeriod"/>
            </a:pPr>
            <a:r>
              <a:rPr lang="en-IN" sz="1000" dirty="0"/>
              <a:t>Affordable price home solutions</a:t>
            </a:r>
          </a:p>
          <a:p>
            <a:pPr marL="228600" indent="-228600">
              <a:buFont typeface="+mj-lt"/>
              <a:buAutoNum type="arabicPeriod"/>
            </a:pPr>
            <a:r>
              <a:rPr lang="en-IN" sz="1000" dirty="0"/>
              <a:t>Child-safe products</a:t>
            </a:r>
          </a:p>
          <a:p>
            <a:pPr marL="228600" indent="-228600">
              <a:buFont typeface="+mj-lt"/>
              <a:buAutoNum type="arabicPeriod"/>
            </a:pPr>
            <a:r>
              <a:rPr lang="en-IN" sz="1000" dirty="0"/>
              <a:t>One-stop shop</a:t>
            </a:r>
          </a:p>
          <a:p>
            <a:pPr marL="228600" indent="-228600">
              <a:buFont typeface="+mj-lt"/>
              <a:buAutoNum type="arabicPeriod"/>
            </a:pPr>
            <a:r>
              <a:rPr lang="en-IN" sz="1000" dirty="0"/>
              <a:t>Modern design, space utilization</a:t>
            </a:r>
          </a:p>
          <a:p>
            <a:pPr marL="228600" indent="-228600">
              <a:buFont typeface="+mj-lt"/>
              <a:buAutoNum type="arabicPeriod"/>
            </a:pPr>
            <a:r>
              <a:rPr lang="en-IN" sz="1000" dirty="0"/>
              <a:t>Best quality and best price</a:t>
            </a:r>
          </a:p>
          <a:p>
            <a:pPr marL="228600" indent="-228600">
              <a:buFont typeface="+mj-lt"/>
              <a:buAutoNum type="arabicPeriod"/>
            </a:pPr>
            <a:r>
              <a:rPr lang="en-IN" sz="1000" dirty="0"/>
              <a:t> Eco-friendly products</a:t>
            </a:r>
            <a:br>
              <a:rPr lang="en-IN" sz="1000" dirty="0"/>
            </a:br>
            <a:br>
              <a:rPr lang="en-IN" sz="1000" dirty="0"/>
            </a:br>
            <a:endParaRPr lang="en-IN" sz="1000" dirty="0"/>
          </a:p>
          <a:p>
            <a:br>
              <a:rPr lang="en-IN" sz="1000" dirty="0"/>
            </a:br>
            <a:endParaRPr lang="en-IN" sz="1000" dirty="0"/>
          </a:p>
          <a:p>
            <a:endParaRPr lang="en-IN" sz="1000" dirty="0"/>
          </a:p>
        </p:txBody>
      </p:sp>
      <p:sp>
        <p:nvSpPr>
          <p:cNvPr id="13" name="TextBox 12">
            <a:extLst>
              <a:ext uri="{FF2B5EF4-FFF2-40B4-BE49-F238E27FC236}">
                <a16:creationId xmlns:a16="http://schemas.microsoft.com/office/drawing/2014/main" id="{9AC1CA34-F86C-4840-A912-9C936A337DD4}"/>
              </a:ext>
            </a:extLst>
          </p:cNvPr>
          <p:cNvSpPr txBox="1"/>
          <p:nvPr/>
        </p:nvSpPr>
        <p:spPr>
          <a:xfrm>
            <a:off x="2862941" y="179706"/>
            <a:ext cx="6146076" cy="1938992"/>
          </a:xfrm>
          <a:prstGeom prst="rect">
            <a:avLst/>
          </a:prstGeom>
          <a:noFill/>
          <a:ln w="19050">
            <a:solidFill>
              <a:schemeClr val="tx1"/>
            </a:solidFill>
          </a:ln>
        </p:spPr>
        <p:txBody>
          <a:bodyPr wrap="square" rtlCol="0">
            <a:spAutoFit/>
          </a:bodyPr>
          <a:lstStyle/>
          <a:p>
            <a:r>
              <a:rPr lang="en-IN" sz="1000" b="1" u="sng" dirty="0"/>
              <a:t>Bio – Radhika Pai – IKEA’s Ideal Customer Persona</a:t>
            </a:r>
            <a:br>
              <a:rPr lang="en-IN" sz="1000" b="1" u="sng" dirty="0"/>
            </a:br>
            <a:r>
              <a:rPr lang="en-IN" sz="1000" dirty="0"/>
              <a:t>Radhika Pai is a 30-year-old IT Professional living in Bangalore with her small family. In the </a:t>
            </a:r>
            <a:r>
              <a:rPr lang="en-US" sz="1000" dirty="0"/>
              <a:t>fast-paced city life, she must balance between her job, parenting, and managing her</a:t>
            </a:r>
            <a:r>
              <a:rPr lang="en-IN" sz="1000" dirty="0"/>
              <a:t> home. She is an educated, independent woman who follows a modern lifestyle, yet deeply follows all rituals and festivals as per her native culture. First-time home owner, she is keen to set up her home to provide all kinds of comfort to her family with smart modern solutions at an affordable price.</a:t>
            </a:r>
          </a:p>
          <a:p>
            <a:r>
              <a:rPr lang="en-IN" sz="1000" dirty="0"/>
              <a:t>	Radhika is facing challenges in her home setup as she has space and budget constraints. Also, she wants to buy most of the home solutions and the modular kitchen setup from one place, so that she can save her time, money, and effort in her busy schedule. Also, she is looking for child-safe, state-of-the-art yet affordable products for her home.</a:t>
            </a:r>
          </a:p>
          <a:p>
            <a:r>
              <a:rPr lang="en-IN" sz="1000" dirty="0"/>
              <a:t>	</a:t>
            </a:r>
            <a:r>
              <a:rPr lang="en-US" sz="1000" dirty="0"/>
              <a:t> IKEA, with its Scandinavian design (with Indian makeover), affordability, and easy-to-assemble products, offers everything Radhika is looking for. IKEA makes her dream of a “beautiful yet affordable home” a reality.</a:t>
            </a:r>
            <a:endParaRPr lang="en-IN" sz="1000" dirty="0"/>
          </a:p>
        </p:txBody>
      </p:sp>
      <p:sp>
        <p:nvSpPr>
          <p:cNvPr id="14" name="TextBox 13">
            <a:extLst>
              <a:ext uri="{FF2B5EF4-FFF2-40B4-BE49-F238E27FC236}">
                <a16:creationId xmlns:a16="http://schemas.microsoft.com/office/drawing/2014/main" id="{030F9BBB-4541-449D-91B6-73E7AB8BEEA5}"/>
              </a:ext>
            </a:extLst>
          </p:cNvPr>
          <p:cNvSpPr txBox="1"/>
          <p:nvPr/>
        </p:nvSpPr>
        <p:spPr>
          <a:xfrm>
            <a:off x="9098277" y="4204687"/>
            <a:ext cx="2945675" cy="2554545"/>
          </a:xfrm>
          <a:prstGeom prst="rect">
            <a:avLst/>
          </a:prstGeom>
          <a:noFill/>
          <a:ln w="19050">
            <a:solidFill>
              <a:schemeClr val="tx1"/>
            </a:solidFill>
          </a:ln>
        </p:spPr>
        <p:txBody>
          <a:bodyPr wrap="square" rtlCol="0">
            <a:spAutoFit/>
          </a:bodyPr>
          <a:lstStyle/>
          <a:p>
            <a:r>
              <a:rPr lang="en-IN" sz="1000" b="1" u="sng" dirty="0"/>
              <a:t>Marketing channels</a:t>
            </a:r>
            <a:br>
              <a:rPr lang="en-IN" sz="1000" dirty="0"/>
            </a:br>
            <a:r>
              <a:rPr lang="en-IN" sz="1000" dirty="0"/>
              <a:t>Instagram: </a:t>
            </a:r>
            <a:r>
              <a:rPr lang="en-US" sz="1000" dirty="0"/>
              <a:t>She follows home decor pages, reels on DIY hacks, and influencer recommendations</a:t>
            </a:r>
            <a:br>
              <a:rPr lang="en-IN" sz="1000" dirty="0"/>
            </a:br>
            <a:br>
              <a:rPr lang="en-IN" sz="1000" dirty="0"/>
            </a:br>
            <a:r>
              <a:rPr lang="en-IN" sz="1000" dirty="0"/>
              <a:t>IKEA App &amp; Website: She regularly visits the IKEA app and site to check the latest deals and new products</a:t>
            </a:r>
            <a:br>
              <a:rPr lang="en-IN" sz="1000" dirty="0"/>
            </a:br>
            <a:br>
              <a:rPr lang="en-IN" sz="1000" dirty="0"/>
            </a:br>
            <a:r>
              <a:rPr lang="en-IN" sz="1000" dirty="0"/>
              <a:t>Email: </a:t>
            </a:r>
            <a:r>
              <a:rPr lang="en-US" sz="1000" dirty="0"/>
              <a:t>She is keen to see emails with offers, seasonal decor guides</a:t>
            </a:r>
          </a:p>
          <a:p>
            <a:endParaRPr lang="en-IN" sz="1000" dirty="0"/>
          </a:p>
          <a:p>
            <a:r>
              <a:rPr lang="en-IN" sz="1000" dirty="0"/>
              <a:t>E-Commerce Platforms: </a:t>
            </a:r>
            <a:r>
              <a:rPr lang="en-US" sz="1000" dirty="0"/>
              <a:t>She browses furniture and home utilities on these platforms, even if she buys offline</a:t>
            </a:r>
          </a:p>
          <a:p>
            <a:endParaRPr lang="en-US" sz="1000" dirty="0"/>
          </a:p>
          <a:p>
            <a:endParaRPr lang="en-US" sz="1000"/>
          </a:p>
          <a:p>
            <a:endParaRPr lang="en-US" sz="1000" dirty="0"/>
          </a:p>
        </p:txBody>
      </p:sp>
      <p:sp>
        <p:nvSpPr>
          <p:cNvPr id="15" name="TextBox 14">
            <a:extLst>
              <a:ext uri="{FF2B5EF4-FFF2-40B4-BE49-F238E27FC236}">
                <a16:creationId xmlns:a16="http://schemas.microsoft.com/office/drawing/2014/main" id="{6A5DC3C7-DE40-47AC-8E2D-7092796970C3}"/>
              </a:ext>
            </a:extLst>
          </p:cNvPr>
          <p:cNvSpPr txBox="1"/>
          <p:nvPr/>
        </p:nvSpPr>
        <p:spPr>
          <a:xfrm>
            <a:off x="6688183" y="4207968"/>
            <a:ext cx="2320834" cy="2554545"/>
          </a:xfrm>
          <a:prstGeom prst="rect">
            <a:avLst/>
          </a:prstGeom>
          <a:noFill/>
          <a:ln w="19050">
            <a:solidFill>
              <a:schemeClr val="tx1"/>
            </a:solidFill>
          </a:ln>
        </p:spPr>
        <p:txBody>
          <a:bodyPr wrap="square" rtlCol="0">
            <a:spAutoFit/>
          </a:bodyPr>
          <a:lstStyle/>
          <a:p>
            <a:r>
              <a:rPr lang="en-IN" sz="1000" b="1" u="sng" dirty="0"/>
              <a:t>Influencers and brands</a:t>
            </a:r>
            <a:br>
              <a:rPr lang="en-IN" sz="1000" b="1" u="sng" dirty="0"/>
            </a:br>
            <a:br>
              <a:rPr lang="en-IN" sz="1000" dirty="0"/>
            </a:br>
            <a:br>
              <a:rPr lang="en-IN" sz="1000" dirty="0"/>
            </a:br>
            <a:br>
              <a:rPr lang="en-IN" sz="1000" dirty="0"/>
            </a:br>
            <a:br>
              <a:rPr lang="en-IN" sz="1000" dirty="0"/>
            </a:br>
            <a:br>
              <a:rPr lang="en-IN" sz="1000" dirty="0"/>
            </a:br>
            <a:br>
              <a:rPr lang="en-IN" sz="1000" dirty="0"/>
            </a:br>
            <a:br>
              <a:rPr lang="en-IN" sz="1000" dirty="0"/>
            </a:br>
            <a:br>
              <a:rPr lang="en-IN" sz="1000" dirty="0"/>
            </a:br>
            <a:br>
              <a:rPr lang="en-IN" sz="1000" dirty="0"/>
            </a:br>
            <a:br>
              <a:rPr lang="en-IN" sz="1000" dirty="0"/>
            </a:br>
            <a:br>
              <a:rPr lang="en-IN" sz="1000" dirty="0"/>
            </a:br>
            <a:br>
              <a:rPr lang="en-IN" sz="1000" dirty="0"/>
            </a:br>
            <a:endParaRPr lang="en-IN" sz="1000" dirty="0"/>
          </a:p>
          <a:p>
            <a:endParaRPr lang="en-IN" sz="1000" dirty="0"/>
          </a:p>
          <a:p>
            <a:endParaRPr lang="en-IN" sz="1000" dirty="0"/>
          </a:p>
        </p:txBody>
      </p:sp>
      <p:sp>
        <p:nvSpPr>
          <p:cNvPr id="16" name="TextBox 15">
            <a:extLst>
              <a:ext uri="{FF2B5EF4-FFF2-40B4-BE49-F238E27FC236}">
                <a16:creationId xmlns:a16="http://schemas.microsoft.com/office/drawing/2014/main" id="{2BB19566-0053-4D7A-BF13-6A8FE9163D6F}"/>
              </a:ext>
            </a:extLst>
          </p:cNvPr>
          <p:cNvSpPr txBox="1"/>
          <p:nvPr/>
        </p:nvSpPr>
        <p:spPr>
          <a:xfrm>
            <a:off x="2862941" y="4216677"/>
            <a:ext cx="3735981" cy="1169551"/>
          </a:xfrm>
          <a:prstGeom prst="rect">
            <a:avLst/>
          </a:prstGeom>
          <a:noFill/>
          <a:ln w="19050">
            <a:solidFill>
              <a:schemeClr val="tx1"/>
            </a:solidFill>
          </a:ln>
        </p:spPr>
        <p:txBody>
          <a:bodyPr wrap="square" rtlCol="0">
            <a:spAutoFit/>
          </a:bodyPr>
          <a:lstStyle/>
          <a:p>
            <a:r>
              <a:rPr lang="en-IN" sz="1000" b="1" u="sng" dirty="0"/>
              <a:t> Behavioural Patterns</a:t>
            </a:r>
            <a:br>
              <a:rPr lang="en-IN" sz="1000" b="1" u="sng" dirty="0"/>
            </a:br>
            <a:r>
              <a:rPr lang="en-IN" sz="1000" dirty="0"/>
              <a:t>- She has a habit of doing research online before buying</a:t>
            </a:r>
          </a:p>
          <a:p>
            <a:r>
              <a:rPr lang="en-IN" sz="1000" dirty="0"/>
              <a:t>- She is active on social media and follows trends related to home furnishing</a:t>
            </a:r>
            <a:br>
              <a:rPr lang="en-IN" sz="1000" dirty="0"/>
            </a:br>
            <a:r>
              <a:rPr lang="en-IN" sz="1000" dirty="0"/>
              <a:t>- She is active in her social network between friends and relatives, and keen to know their home setups and new upgrades</a:t>
            </a:r>
          </a:p>
          <a:p>
            <a:endParaRPr lang="en-IN" sz="1000" dirty="0"/>
          </a:p>
        </p:txBody>
      </p:sp>
      <p:pic>
        <p:nvPicPr>
          <p:cNvPr id="4" name="Picture 3">
            <a:extLst>
              <a:ext uri="{FF2B5EF4-FFF2-40B4-BE49-F238E27FC236}">
                <a16:creationId xmlns:a16="http://schemas.microsoft.com/office/drawing/2014/main" id="{C176DE13-13C3-4346-86DD-B7F72EE1CA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2547" y="333014"/>
            <a:ext cx="2471056" cy="1600410"/>
          </a:xfrm>
          <a:prstGeom prst="rect">
            <a:avLst/>
          </a:prstGeom>
        </p:spPr>
      </p:pic>
      <p:pic>
        <p:nvPicPr>
          <p:cNvPr id="1026" name="Picture 2" descr="IKEA - Wikipedia">
            <a:extLst>
              <a:ext uri="{FF2B5EF4-FFF2-40B4-BE49-F238E27FC236}">
                <a16:creationId xmlns:a16="http://schemas.microsoft.com/office/drawing/2014/main" id="{1F0977C1-E428-838E-65CB-B75C7E100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660" y="4474845"/>
            <a:ext cx="649288" cy="2597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B838735-8A7F-0BB3-57CE-6E53C1E619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3284" y="4474845"/>
            <a:ext cx="1056396" cy="226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 CITY">
            <a:extLst>
              <a:ext uri="{FF2B5EF4-FFF2-40B4-BE49-F238E27FC236}">
                <a16:creationId xmlns:a16="http://schemas.microsoft.com/office/drawing/2014/main" id="{EA23BB73-431D-0304-59E0-C132631470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0526" y="4801448"/>
            <a:ext cx="1025841" cy="5017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vector logos and logotypes">
            <a:extLst>
              <a:ext uri="{FF2B5EF4-FFF2-40B4-BE49-F238E27FC236}">
                <a16:creationId xmlns:a16="http://schemas.microsoft.com/office/drawing/2014/main" id="{65EB4E4C-71D3-80A1-EA53-FCC9F1562F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0322" y="4734560"/>
            <a:ext cx="806768" cy="8067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mazon Logo and symbol, meaning ...">
            <a:extLst>
              <a:ext uri="{FF2B5EF4-FFF2-40B4-BE49-F238E27FC236}">
                <a16:creationId xmlns:a16="http://schemas.microsoft.com/office/drawing/2014/main" id="{5AFAE3CE-80EF-894E-220C-60EF771B39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993" y="5313110"/>
            <a:ext cx="763418" cy="42751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yntra Engineering – Medium">
            <a:extLst>
              <a:ext uri="{FF2B5EF4-FFF2-40B4-BE49-F238E27FC236}">
                <a16:creationId xmlns:a16="http://schemas.microsoft.com/office/drawing/2014/main" id="{1A4AA779-B1F4-0642-02BE-192F085995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5324" y="5437014"/>
            <a:ext cx="604520" cy="6072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4507767-196D-4AD7-1104-C56B374F02D3}"/>
              </a:ext>
            </a:extLst>
          </p:cNvPr>
          <p:cNvPicPr>
            <a:picLocks noChangeAspect="1"/>
          </p:cNvPicPr>
          <p:nvPr/>
        </p:nvPicPr>
        <p:blipFill>
          <a:blip r:embed="rId9"/>
          <a:stretch>
            <a:fillRect/>
          </a:stretch>
        </p:blipFill>
        <p:spPr>
          <a:xfrm>
            <a:off x="6804660" y="5841167"/>
            <a:ext cx="1017265" cy="807030"/>
          </a:xfrm>
          <a:prstGeom prst="rect">
            <a:avLst/>
          </a:prstGeom>
        </p:spPr>
      </p:pic>
      <p:pic>
        <p:nvPicPr>
          <p:cNvPr id="6" name="Picture 5">
            <a:extLst>
              <a:ext uri="{FF2B5EF4-FFF2-40B4-BE49-F238E27FC236}">
                <a16:creationId xmlns:a16="http://schemas.microsoft.com/office/drawing/2014/main" id="{DA7E80FE-B7F1-7036-2D86-8A36143ABBCD}"/>
              </a:ext>
            </a:extLst>
          </p:cNvPr>
          <p:cNvPicPr>
            <a:picLocks noChangeAspect="1"/>
          </p:cNvPicPr>
          <p:nvPr/>
        </p:nvPicPr>
        <p:blipFill>
          <a:blip r:embed="rId10"/>
          <a:stretch>
            <a:fillRect/>
          </a:stretch>
        </p:blipFill>
        <p:spPr>
          <a:xfrm>
            <a:off x="7911185" y="6243782"/>
            <a:ext cx="851976" cy="282148"/>
          </a:xfrm>
          <a:prstGeom prst="rect">
            <a:avLst/>
          </a:prstGeom>
        </p:spPr>
      </p:pic>
      <p:sp>
        <p:nvSpPr>
          <p:cNvPr id="17" name="TextBox 16">
            <a:extLst>
              <a:ext uri="{FF2B5EF4-FFF2-40B4-BE49-F238E27FC236}">
                <a16:creationId xmlns:a16="http://schemas.microsoft.com/office/drawing/2014/main" id="{0B809794-DFCE-42C6-B2E9-8DE9A6C87072}"/>
              </a:ext>
            </a:extLst>
          </p:cNvPr>
          <p:cNvSpPr txBox="1"/>
          <p:nvPr/>
        </p:nvSpPr>
        <p:spPr>
          <a:xfrm>
            <a:off x="2854825" y="5440790"/>
            <a:ext cx="3735981" cy="1323439"/>
          </a:xfrm>
          <a:prstGeom prst="rect">
            <a:avLst/>
          </a:prstGeom>
          <a:noFill/>
          <a:ln w="19050">
            <a:solidFill>
              <a:schemeClr val="tx1"/>
            </a:solidFill>
          </a:ln>
        </p:spPr>
        <p:txBody>
          <a:bodyPr wrap="square" rtlCol="0">
            <a:spAutoFit/>
          </a:bodyPr>
          <a:lstStyle/>
          <a:p>
            <a:r>
              <a:rPr lang="en-IN" sz="1000" b="1" u="sng" dirty="0"/>
              <a:t>Technology Usage</a:t>
            </a:r>
            <a:br>
              <a:rPr lang="en-IN" sz="1000" b="1" u="sng" dirty="0"/>
            </a:br>
            <a:r>
              <a:rPr lang="en-IN" sz="1000" dirty="0"/>
              <a:t>- </a:t>
            </a:r>
            <a:r>
              <a:rPr lang="en-US" sz="1000" dirty="0"/>
              <a:t>Spends 4–5 hours/day on her smartphone, mostly using apps for shopping, parenting, work, and entertainment</a:t>
            </a:r>
          </a:p>
          <a:p>
            <a:r>
              <a:rPr lang="en-US" sz="1000" dirty="0"/>
              <a:t>- Relies on WhatsApp, Instagram for inspiration and communication</a:t>
            </a:r>
            <a:br>
              <a:rPr lang="en-IN" sz="1000" dirty="0"/>
            </a:br>
            <a:r>
              <a:rPr lang="en-IN" sz="1000" dirty="0"/>
              <a:t>- </a:t>
            </a:r>
            <a:r>
              <a:rPr lang="en-US" sz="1000" dirty="0"/>
              <a:t>Regularly uses mobile banking, UPI apps (</a:t>
            </a:r>
            <a:r>
              <a:rPr lang="en-US" sz="1000" dirty="0" err="1"/>
              <a:t>PhonePe</a:t>
            </a:r>
            <a:r>
              <a:rPr lang="en-US" sz="1000" dirty="0"/>
              <a:t>, </a:t>
            </a:r>
            <a:r>
              <a:rPr lang="en-US" sz="1000" dirty="0" err="1"/>
              <a:t>GPay</a:t>
            </a:r>
            <a:r>
              <a:rPr lang="en-US" sz="1000" dirty="0"/>
              <a:t>) for all purchases—even at local markets</a:t>
            </a:r>
          </a:p>
          <a:p>
            <a:endParaRPr lang="en-IN" sz="1000" dirty="0"/>
          </a:p>
          <a:p>
            <a:endParaRPr lang="en-IN" sz="1000" dirty="0"/>
          </a:p>
        </p:txBody>
      </p:sp>
    </p:spTree>
    <p:extLst>
      <p:ext uri="{BB962C8B-B14F-4D97-AF65-F5344CB8AC3E}">
        <p14:creationId xmlns:p14="http://schemas.microsoft.com/office/powerpoint/2010/main" val="1212680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F373DBC30DDB459CEFB92C6B00A939" ma:contentTypeVersion="18" ma:contentTypeDescription="Create a new document." ma:contentTypeScope="" ma:versionID="b5a21064bdeeb7c4962a475a975e231d">
  <xsd:schema xmlns:xsd="http://www.w3.org/2001/XMLSchema" xmlns:xs="http://www.w3.org/2001/XMLSchema" xmlns:p="http://schemas.microsoft.com/office/2006/metadata/properties" xmlns:ns2="41077cac-fa1c-4939-a97a-a20b352af600" xmlns:ns3="7bdace7b-419a-4620-be26-5a3fa6f280f9" targetNamespace="http://schemas.microsoft.com/office/2006/metadata/properties" ma:root="true" ma:fieldsID="d8087751f469c357ff7695d6804278e6" ns2:_="" ns3:_="">
    <xsd:import namespace="41077cac-fa1c-4939-a97a-a20b352af600"/>
    <xsd:import namespace="7bdace7b-419a-4620-be26-5a3fa6f280f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077cac-fa1c-4939-a97a-a20b352af6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68679018-c8b5-43e9-adcd-8cca0014b2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bdace7b-419a-4620-be26-5a3fa6f280f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9f3da60f-b4b7-4509-b80c-25011b1998e9}" ma:internalName="TaxCatchAll" ma:showField="CatchAllData" ma:web="7bdace7b-419a-4620-be26-5a3fa6f280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bdace7b-419a-4620-be26-5a3fa6f280f9" xsi:nil="true"/>
    <lcf76f155ced4ddcb4097134ff3c332f xmlns="41077cac-fa1c-4939-a97a-a20b352af60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CDE7348-CB27-4419-99D0-83D3170A2B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077cac-fa1c-4939-a97a-a20b352af600"/>
    <ds:schemaRef ds:uri="7bdace7b-419a-4620-be26-5a3fa6f280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9C24B5-B695-480C-9B6E-86C7C15A42FB}">
  <ds:schemaRefs>
    <ds:schemaRef ds:uri="http://schemas.microsoft.com/sharepoint/v3/contenttype/forms"/>
  </ds:schemaRefs>
</ds:datastoreItem>
</file>

<file path=customXml/itemProps3.xml><?xml version="1.0" encoding="utf-8"?>
<ds:datastoreItem xmlns:ds="http://schemas.openxmlformats.org/officeDocument/2006/customXml" ds:itemID="{BC753E5A-52F6-4496-92B1-1C12E1F1F7F3}">
  <ds:schemaRefs>
    <ds:schemaRef ds:uri="http://schemas.microsoft.com/office/2006/metadata/properties"/>
    <ds:schemaRef ds:uri="http://schemas.microsoft.com/office/infopath/2007/PartnerControls"/>
    <ds:schemaRef ds:uri="7bdace7b-419a-4620-be26-5a3fa6f280f9"/>
    <ds:schemaRef ds:uri="41077cac-fa1c-4939-a97a-a20b352af600"/>
  </ds:schemaRefs>
</ds:datastoreItem>
</file>

<file path=docProps/app.xml><?xml version="1.0" encoding="utf-8"?>
<Properties xmlns="http://schemas.openxmlformats.org/officeDocument/2006/extended-properties" xmlns:vt="http://schemas.openxmlformats.org/officeDocument/2006/docPropsVTypes">
  <Template>Office Theme</Template>
  <TotalTime>1519</TotalTime>
  <Words>690</Words>
  <Application>Microsoft Office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kakkad</dc:creator>
  <cp:lastModifiedBy>shridhar d</cp:lastModifiedBy>
  <cp:revision>63</cp:revision>
  <dcterms:created xsi:type="dcterms:W3CDTF">2022-01-10T07:49:09Z</dcterms:created>
  <dcterms:modified xsi:type="dcterms:W3CDTF">2025-06-16T16:39:44Z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0x01010047F373DBC30DDB459CEFB92C6B00A939</vt:lpwstr>
  </property>
</Properties>
</file>