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85" r:id="rId4"/>
    <p:sldId id="274" r:id="rId5"/>
    <p:sldId id="286" r:id="rId6"/>
    <p:sldId id="287" r:id="rId7"/>
    <p:sldId id="288" r:id="rId8"/>
    <p:sldId id="289" r:id="rId9"/>
    <p:sldId id="290" r:id="rId10"/>
    <p:sldId id="276" r:id="rId11"/>
    <p:sldId id="292" r:id="rId12"/>
    <p:sldId id="278" r:id="rId13"/>
    <p:sldId id="293" r:id="rId14"/>
    <p:sldId id="294" r:id="rId15"/>
    <p:sldId id="295" r:id="rId16"/>
    <p:sldId id="291" r:id="rId17"/>
    <p:sldId id="296" r:id="rId18"/>
  </p:sldIdLst>
  <p:sldSz cx="9144000" cy="5143500" type="screen16x9"/>
  <p:notesSz cx="6858000" cy="9144000"/>
  <p:embeddedFontLst>
    <p:embeddedFont>
      <p:font typeface="Roboto Slab" panose="020B0604020202020204" charset="0"/>
      <p:regular r:id="rId20"/>
      <p:bold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E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80E30-646F-99A5-1805-D7B6F89B6993}" v="975" dt="2022-11-28T18:12:53.569"/>
    <p1510:client id="{785F7009-7CB8-D741-B870-3D69CE307A05}" v="599" dt="2022-11-17T11:05:32.893"/>
    <p1510:client id="{7FCAACE6-2744-48B1-921E-85192BE33BE4}" v="619" dt="2022-11-28T17:50:56.449"/>
    <p1510:client id="{8F4512B7-CF59-7BE4-3C03-6DFA763C1EFA}" v="1596" dt="2022-11-17T11:05:23.890"/>
    <p1510:client id="{9ACFFA5D-B878-8140-4FE0-97953BD71825}" v="101" dt="2022-11-17T09:57:58.844"/>
    <p1510:client id="{B7B8BBFC-8138-B597-4293-C38A505BB3C4}" v="2879" dt="2022-11-28T17:24:22.477"/>
    <p1510:client id="{D5791090-E6BA-C99D-FA68-C3FEBED06225}" v="793" dt="2022-11-17T08:47:44.496"/>
  </p1510:revLst>
</p1510:revInfo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Digital-Image-Processing-IIITH/teams/avoca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090091" y="438952"/>
            <a:ext cx="7180483" cy="43323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/>
              <a:t>Digital Image Processing</a:t>
            </a:r>
            <a:br>
              <a:rPr lang="en-US" sz="3600" dirty="0"/>
            </a:br>
            <a:r>
              <a:rPr lang="en-US" sz="3600" dirty="0">
                <a:solidFill>
                  <a:srgbClr val="53EF25"/>
                </a:solidFill>
              </a:rPr>
              <a:t>Team </a:t>
            </a:r>
            <a:r>
              <a:rPr lang="en-US" sz="3600" dirty="0" err="1">
                <a:solidFill>
                  <a:srgbClr val="53EF25"/>
                </a:solidFill>
              </a:rPr>
              <a:t>Avacado</a:t>
            </a:r>
            <a:r>
              <a:rPr lang="en-US" sz="3600" dirty="0">
                <a:solidFill>
                  <a:srgbClr val="53EF25"/>
                </a:solidFill>
              </a:rPr>
              <a:t> – 17</a:t>
            </a:r>
            <a:br>
              <a:rPr lang="en-US" sz="3600" dirty="0">
                <a:solidFill>
                  <a:srgbClr val="53EF25"/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VISUAL CHESS RECOGNITION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n-US" sz="2800" dirty="0"/>
            </a:b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TA – ESHAN GUPTA </a:t>
            </a:r>
            <a:br>
              <a:rPr lang="en-US" sz="1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1200" b="0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https://github.com/orgs/Digital-Image-Processing-IIITH/teams/avocado</a:t>
            </a:r>
            <a:br>
              <a:rPr lang="en-US" sz="1200" b="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n-US" sz="4000" dirty="0"/>
            </a:br>
            <a:r>
              <a:rPr lang="en-US" sz="1200" dirty="0">
                <a:solidFill>
                  <a:srgbClr val="7030A0"/>
                </a:solidFill>
              </a:rPr>
              <a:t>Sasanka GRS - 2019112017</a:t>
            </a:r>
            <a:br>
              <a:rPr lang="en-US" sz="1200" dirty="0">
                <a:solidFill>
                  <a:srgbClr val="7030A0"/>
                </a:solidFill>
              </a:rPr>
            </a:br>
            <a:r>
              <a:rPr lang="en-US" sz="1200" dirty="0" err="1">
                <a:solidFill>
                  <a:srgbClr val="7030A0"/>
                </a:solidFill>
              </a:rPr>
              <a:t>Aishwaryabharathi</a:t>
            </a:r>
            <a:r>
              <a:rPr lang="en-US" sz="1200" dirty="0">
                <a:solidFill>
                  <a:srgbClr val="7030A0"/>
                </a:solidFill>
              </a:rPr>
              <a:t> Upadhyayula –2020102060</a:t>
            </a:r>
            <a:br>
              <a:rPr lang="en-US" sz="1200" dirty="0">
                <a:solidFill>
                  <a:srgbClr val="7030A0"/>
                </a:solidFill>
              </a:rPr>
            </a:br>
            <a:r>
              <a:rPr lang="en-US" sz="1200" dirty="0">
                <a:solidFill>
                  <a:srgbClr val="7030A0"/>
                </a:solidFill>
              </a:rPr>
              <a:t>Keerthi </a:t>
            </a:r>
            <a:r>
              <a:rPr lang="en-US" sz="1200" dirty="0" err="1">
                <a:solidFill>
                  <a:srgbClr val="7030A0"/>
                </a:solidFill>
              </a:rPr>
              <a:t>Pothalaraju</a:t>
            </a:r>
            <a:r>
              <a:rPr lang="en-US" sz="1200" dirty="0">
                <a:solidFill>
                  <a:srgbClr val="7030A0"/>
                </a:solidFill>
              </a:rPr>
              <a:t> – 2020102010</a:t>
            </a:r>
            <a:br>
              <a:rPr lang="en-US" sz="1200" dirty="0">
                <a:solidFill>
                  <a:srgbClr val="7030A0"/>
                </a:solidFill>
              </a:rPr>
            </a:br>
            <a:r>
              <a:rPr lang="en-US" sz="1200" dirty="0">
                <a:solidFill>
                  <a:srgbClr val="7030A0"/>
                </a:solidFill>
              </a:rPr>
              <a:t>Shriya </a:t>
            </a:r>
            <a:r>
              <a:rPr lang="en-US" sz="1200" dirty="0" err="1">
                <a:solidFill>
                  <a:srgbClr val="7030A0"/>
                </a:solidFill>
              </a:rPr>
              <a:t>Dullur</a:t>
            </a:r>
            <a:r>
              <a:rPr lang="en-US" sz="1200" dirty="0">
                <a:solidFill>
                  <a:srgbClr val="7030A0"/>
                </a:solidFill>
              </a:rPr>
              <a:t> -2020102006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99CC-A716-DF65-3F3D-2B3749CE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Chess Pieces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5E9E5-3A73-CC5E-575D-F7982F333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37" y="1210933"/>
            <a:ext cx="7492488" cy="3186549"/>
          </a:xfrm>
        </p:spPr>
        <p:txBody>
          <a:bodyPr/>
          <a:lstStyle/>
          <a:p>
            <a:r>
              <a:rPr lang="en-US"/>
              <a:t>CNN is used for the classification of the chess pieces. </a:t>
            </a:r>
          </a:p>
          <a:p>
            <a:r>
              <a:rPr lang="en-US"/>
              <a:t>We have trained the CNN using the dataset procured for chess piece detection.</a:t>
            </a:r>
          </a:p>
          <a:p>
            <a:r>
              <a:rPr lang="en-US"/>
              <a:t>During the testing, the image containing the black isolated chess piece images and the white isolated piece images are given separately to the CNN.</a:t>
            </a:r>
          </a:p>
          <a:p>
            <a:r>
              <a:rPr lang="en-US"/>
              <a:t> The individual squares are identified, and the cropped squares are given as the input to the CNN. 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BB076-83F9-7EAB-D332-7CAD53CF38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578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99CC-A716-DF65-3F3D-2B3749CE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Chess Pieces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5E9E5-3A73-CC5E-575D-F7982F333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37" y="1081537"/>
            <a:ext cx="7492488" cy="3186549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BB076-83F9-7EAB-D332-7CAD53CF38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9D1547-37D5-7BE8-85FC-CB3E826B89A9}"/>
              </a:ext>
            </a:extLst>
          </p:cNvPr>
          <p:cNvSpPr txBox="1">
            <a:spLocks/>
          </p:cNvSpPr>
          <p:nvPr/>
        </p:nvSpPr>
        <p:spPr>
          <a:xfrm>
            <a:off x="667384" y="1200150"/>
            <a:ext cx="6673119" cy="296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The CNN outputs the chess piece and identifies it as one of the following :</a:t>
            </a:r>
          </a:p>
          <a:p>
            <a:pPr lvl="1"/>
            <a:r>
              <a:rPr lang="en-US"/>
              <a:t>Bishop</a:t>
            </a:r>
          </a:p>
          <a:p>
            <a:pPr lvl="1"/>
            <a:r>
              <a:rPr lang="en-US"/>
              <a:t>Pawn</a:t>
            </a:r>
          </a:p>
          <a:p>
            <a:pPr lvl="1"/>
            <a:r>
              <a:rPr lang="en-US"/>
              <a:t>Knight</a:t>
            </a:r>
          </a:p>
          <a:p>
            <a:pPr lvl="1"/>
            <a:r>
              <a:rPr lang="en-US"/>
              <a:t>Rook</a:t>
            </a:r>
          </a:p>
          <a:p>
            <a:pPr lvl="1"/>
            <a:r>
              <a:rPr lang="en-US"/>
              <a:t>Queen</a:t>
            </a:r>
          </a:p>
          <a:p>
            <a:pPr lvl="1"/>
            <a:r>
              <a:rPr lang="en-US"/>
              <a:t>King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9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FA68-2D90-1A52-44F9-953B6623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Chess State Digitization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07DCE-1F77-CB94-9292-F2AB2BB1D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Here, we use the observations obtained to digitize the state, i.e., we place synthetic pieces on a synthetic chess board at the detected locations.</a:t>
            </a:r>
          </a:p>
          <a:p>
            <a:r>
              <a:rPr lang="en-US"/>
              <a:t>We aim to make it look like this -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569E8-28A6-B99D-8872-FE2C2603EC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4EF18E7-EFB5-7DF3-5589-4B332821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296" y="1204436"/>
            <a:ext cx="2743200" cy="273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3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F2EB-BBC8-3C7D-7359-4C846633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AA879-4C0E-E1D7-0B2F-C7822D35E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37" y="1015650"/>
            <a:ext cx="4530300" cy="3734700"/>
          </a:xfrm>
        </p:spPr>
        <p:txBody>
          <a:bodyPr/>
          <a:lstStyle/>
          <a:p>
            <a:r>
              <a:rPr lang="en-US"/>
              <a:t>This project is </a:t>
            </a:r>
            <a:r>
              <a:rPr lang="en-US" err="1"/>
              <a:t>visualised</a:t>
            </a:r>
            <a:r>
              <a:rPr lang="en-US"/>
              <a:t> in a Graphical User Interface (GUI) using </a:t>
            </a:r>
            <a:r>
              <a:rPr lang="en-US" err="1"/>
              <a:t>Streamlit</a:t>
            </a:r>
            <a:r>
              <a:rPr lang="en-US"/>
              <a:t>.</a:t>
            </a:r>
          </a:p>
          <a:p>
            <a:r>
              <a:rPr lang="en-US" i="1" err="1"/>
              <a:t>Streamlit</a:t>
            </a:r>
            <a:r>
              <a:rPr lang="en-US"/>
              <a:t> is an open-source webapp framework for  creating beautiful web apps in minutes.</a:t>
            </a:r>
          </a:p>
          <a:p>
            <a:r>
              <a:rPr lang="en-US" err="1"/>
              <a:t>Streamlit</a:t>
            </a:r>
            <a:r>
              <a:rPr lang="en-US"/>
              <a:t> GUI is created on Python language.</a:t>
            </a:r>
          </a:p>
          <a:p>
            <a:r>
              <a:rPr lang="en-US"/>
              <a:t>Reason for choosing this application is its ease-of-use, ability to generate GUIs with very few lines of code.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AB2F4-4D51-97C8-5F16-869A219925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24A04721-7845-60CF-E696-32BCDCF4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400" y="1466109"/>
            <a:ext cx="2743199" cy="246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7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4661-021F-EA1B-D97B-AE631D40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B355E-D128-654D-F4D0-53C820BCA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37" y="1200150"/>
            <a:ext cx="7698300" cy="3734700"/>
          </a:xfrm>
        </p:spPr>
        <p:txBody>
          <a:bodyPr/>
          <a:lstStyle/>
          <a:p>
            <a:r>
              <a:rPr lang="en-US"/>
              <a:t>For our project, the requirements in the GUI is an input image which is the captured image of the chess board with pieces placed.</a:t>
            </a:r>
          </a:p>
          <a:p>
            <a:r>
              <a:rPr lang="en-US"/>
              <a:t>Output would be an image which is a digital chessboard with pieces placed on it like the ones on the original chess board.</a:t>
            </a:r>
          </a:p>
          <a:p>
            <a:r>
              <a:rPr lang="en-US"/>
              <a:t>User has a provision to input an input image  (JPG,PNG) and clicks on the "OUTPUT" button.</a:t>
            </a:r>
          </a:p>
          <a:p>
            <a:r>
              <a:rPr lang="en-US"/>
              <a:t>After a few seconds, once the backend code has executed, the output chessboard image is displayed on the GUI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FD869-CF2D-2EC0-CEFE-0B35457C8B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067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317A-6303-B510-E5F7-BFC00096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– Start Screen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8D9E0-AFF0-24BB-4040-02AA55AD0D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FDF616-A789-5E15-831E-CB5D70C81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00" y="1226031"/>
            <a:ext cx="5128200" cy="3469937"/>
          </a:xfrm>
          <a:prstGeom prst="rect">
            <a:avLst/>
          </a:prstGeom>
        </p:spPr>
      </p:pic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BE780CC2-4980-2CD4-A567-7346B62A2E21}"/>
              </a:ext>
            </a:extLst>
          </p:cNvPr>
          <p:cNvSpPr/>
          <p:nvPr/>
        </p:nvSpPr>
        <p:spPr>
          <a:xfrm>
            <a:off x="5391000" y="3050999"/>
            <a:ext cx="2295000" cy="351000"/>
          </a:xfrm>
          <a:prstGeom prst="right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0069B-9F14-9804-8EA0-D071CDC837E9}"/>
              </a:ext>
            </a:extLst>
          </p:cNvPr>
          <p:cNvSpPr txBox="1"/>
          <p:nvPr/>
        </p:nvSpPr>
        <p:spPr>
          <a:xfrm>
            <a:off x="7839000" y="3132000"/>
            <a:ext cx="14319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Input Image</a:t>
            </a:r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1082CD51-635A-0B47-C4F2-196CFFA6925F}"/>
              </a:ext>
            </a:extLst>
          </p:cNvPr>
          <p:cNvSpPr/>
          <p:nvPr/>
        </p:nvSpPr>
        <p:spPr>
          <a:xfrm rot="10800000">
            <a:off x="1215000" y="3518999"/>
            <a:ext cx="1593000" cy="351000"/>
          </a:xfrm>
          <a:prstGeom prst="right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E7007-DEA0-1D42-3770-D203692F7CCE}"/>
              </a:ext>
            </a:extLst>
          </p:cNvPr>
          <p:cNvSpPr txBox="1"/>
          <p:nvPr/>
        </p:nvSpPr>
        <p:spPr>
          <a:xfrm>
            <a:off x="36000" y="3518999"/>
            <a:ext cx="143197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Output</a:t>
            </a:r>
            <a:br>
              <a:rPr lang="en-US"/>
            </a:br>
            <a:r>
              <a:rPr lang="en-US"/>
              <a:t>Button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33BF-ED44-2467-3B28-A810263F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DIVISION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AF984-9CA6-EFE4-7267-0B85489D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37" y="1200150"/>
            <a:ext cx="7571890" cy="3740544"/>
          </a:xfrm>
        </p:spPr>
        <p:txBody>
          <a:bodyPr/>
          <a:lstStyle/>
          <a:p>
            <a:r>
              <a:rPr lang="en-US" sz="1600" dirty="0"/>
              <a:t>Keerthi </a:t>
            </a:r>
            <a:r>
              <a:rPr lang="en-US" sz="1600" dirty="0" err="1"/>
              <a:t>Pothalaraju</a:t>
            </a:r>
            <a:r>
              <a:rPr lang="en-US" sz="1600" dirty="0"/>
              <a:t> -Chessboard detection: RGB </a:t>
            </a:r>
            <a:r>
              <a:rPr lang="en-US" sz="1600" dirty="0" err="1"/>
              <a:t>separation,homography,chess</a:t>
            </a:r>
            <a:r>
              <a:rPr lang="en-US" sz="1600" dirty="0"/>
              <a:t> piece(black and white) </a:t>
            </a:r>
            <a:r>
              <a:rPr lang="en-US" sz="1600" dirty="0" err="1"/>
              <a:t>isolation,presentation</a:t>
            </a:r>
            <a:endParaRPr lang="en-US" sz="1600" dirty="0"/>
          </a:p>
          <a:p>
            <a:r>
              <a:rPr lang="en-US" sz="1600" dirty="0"/>
              <a:t> Shriya </a:t>
            </a:r>
            <a:r>
              <a:rPr lang="en-US" sz="1600" dirty="0" err="1"/>
              <a:t>Dullur</a:t>
            </a:r>
            <a:r>
              <a:rPr lang="en-US" sz="1600" dirty="0"/>
              <a:t> - Chessboard detection: Noise removal, Edge </a:t>
            </a:r>
            <a:r>
              <a:rPr lang="en-US" sz="1600" dirty="0" err="1"/>
              <a:t>detection,Hough</a:t>
            </a:r>
            <a:r>
              <a:rPr lang="en-US" sz="1600" dirty="0"/>
              <a:t> transform, Presentation</a:t>
            </a:r>
            <a:endParaRPr lang="en-US" dirty="0"/>
          </a:p>
          <a:p>
            <a:r>
              <a:rPr lang="en-US" sz="1600" dirty="0" err="1"/>
              <a:t>Aishwaryabharathi</a:t>
            </a:r>
            <a:r>
              <a:rPr lang="en-US" sz="1600" dirty="0"/>
              <a:t> Upadhyayula(User </a:t>
            </a:r>
            <a:r>
              <a:rPr lang="en-US" sz="1600" dirty="0" err="1"/>
              <a:t>Interface,presentation</a:t>
            </a:r>
            <a:r>
              <a:rPr lang="en-US" sz="1600" dirty="0"/>
              <a:t>)</a:t>
            </a:r>
          </a:p>
          <a:p>
            <a:r>
              <a:rPr lang="en-US" sz="1600" dirty="0"/>
              <a:t>Sasanka GRS -Chess piece training and detection(CNNs),output generation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75E71-FED9-ECE3-E3BD-73C21EFC6D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9677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66402-5AD5-6303-0DD6-F163B997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319" y="1007176"/>
            <a:ext cx="7898462" cy="3740544"/>
          </a:xfrm>
        </p:spPr>
        <p:txBody>
          <a:bodyPr/>
          <a:lstStyle/>
          <a:p>
            <a:pPr marL="101600" indent="0"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marL="101600" indent="0"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marL="10160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                              </a:t>
            </a:r>
            <a:r>
              <a:rPr lang="en-US" sz="4000" dirty="0">
                <a:solidFill>
                  <a:schemeClr val="accent1"/>
                </a:solidFill>
              </a:rPr>
              <a:t>THANK YOU</a:t>
            </a:r>
            <a:r>
              <a:rPr lang="en-US" sz="2800" dirty="0">
                <a:solidFill>
                  <a:schemeClr val="accent1"/>
                </a:solidFill>
              </a:rPr>
              <a:t> 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49135-9D1B-104A-EB4C-99A0FCE17F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932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CF0A5F-7CD5-A4FB-AE58-3BE68CB3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QA"/>
              <a:t>OBJECTIVE: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744DFA-AF3E-2EA9-CE15-0AC5766CA74A}"/>
              </a:ext>
            </a:extLst>
          </p:cNvPr>
          <p:cNvSpPr txBox="1"/>
          <p:nvPr/>
        </p:nvSpPr>
        <p:spPr>
          <a:xfrm>
            <a:off x="581353" y="1288370"/>
            <a:ext cx="809876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 To identify the chessboard, chess pieces and occupancy in a given dataset of chessboard images.</a:t>
            </a:r>
          </a:p>
          <a:p>
            <a:r>
              <a:rPr lang="en-US"/>
              <a:t>We aim to use image processing techniques to detect the chess board and deep learning to detect the chess pieces.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2250D-61CB-4FC0-EB23-94185526B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97" y="2025734"/>
            <a:ext cx="3614120" cy="22690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5D28-12B0-51EF-08A0-45655538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16" y="28220"/>
            <a:ext cx="7571700" cy="702600"/>
          </a:xfrm>
        </p:spPr>
        <p:txBody>
          <a:bodyPr/>
          <a:lstStyle/>
          <a:p>
            <a:r>
              <a:rPr lang="en-US"/>
              <a:t>Chess Board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5F45-EB84-AC64-ACD0-9DB9FB3F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498" y="865944"/>
            <a:ext cx="4667801" cy="3822748"/>
          </a:xfrm>
        </p:spPr>
        <p:txBody>
          <a:bodyPr/>
          <a:lstStyle/>
          <a:p>
            <a:r>
              <a:rPr lang="en-US"/>
              <a:t>For the purpose of chessboard detection, we use image processing methods .</a:t>
            </a:r>
          </a:p>
          <a:p>
            <a:r>
              <a:rPr lang="en-US"/>
              <a:t>A red and green chessboard is chosen to distinguish a white square from a white piece and black square from a black piece.</a:t>
            </a:r>
          </a:p>
          <a:p>
            <a:r>
              <a:rPr lang="en-US"/>
              <a:t>The Green, Red and Blue channels are separated. </a:t>
            </a:r>
          </a:p>
          <a:p>
            <a:r>
              <a:rPr lang="en-US"/>
              <a:t>The Blue channel is later used for distinguishing between the white and black pieces.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ACAAB-D3E4-2857-DBFF-0F485835CA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4" name="Picture 5" descr="A picture containing table, indoor, red, colorful&#10;&#10;Description automatically generated">
            <a:extLst>
              <a:ext uri="{FF2B5EF4-FFF2-40B4-BE49-F238E27FC236}">
                <a16:creationId xmlns:a16="http://schemas.microsoft.com/office/drawing/2014/main" id="{F44BA1FD-9AE1-B848-C8EC-966E5F92D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85" y="1461509"/>
            <a:ext cx="3551927" cy="20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3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5D28-12B0-51EF-08A0-45655538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16" y="28220"/>
            <a:ext cx="7571700" cy="702600"/>
          </a:xfrm>
        </p:spPr>
        <p:txBody>
          <a:bodyPr/>
          <a:lstStyle/>
          <a:p>
            <a:r>
              <a:rPr lang="en-US"/>
              <a:t>Chess Board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5F45-EB84-AC64-ACD0-9DB9FB3F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498" y="865944"/>
            <a:ext cx="4980508" cy="3650219"/>
          </a:xfrm>
        </p:spPr>
        <p:txBody>
          <a:bodyPr/>
          <a:lstStyle/>
          <a:p>
            <a:r>
              <a:rPr lang="en-US">
                <a:cs typeface="Times New Roman"/>
              </a:rPr>
              <a:t>Median Blur is applied on the Red and Green channels to remove the noise in the channels. </a:t>
            </a:r>
          </a:p>
          <a:p>
            <a:r>
              <a:rPr lang="en-US">
                <a:cs typeface="Times New Roman"/>
              </a:rPr>
              <a:t>The edges are detected using the canny edge detection. </a:t>
            </a:r>
          </a:p>
          <a:p>
            <a:r>
              <a:rPr lang="en-US">
                <a:cs typeface="Times New Roman"/>
              </a:rPr>
              <a:t>The Green channel image and the red channel image are </a:t>
            </a:r>
            <a:r>
              <a:rPr lang="en-US" err="1">
                <a:cs typeface="Times New Roman"/>
              </a:rPr>
              <a:t>thresholded</a:t>
            </a:r>
            <a:r>
              <a:rPr lang="en-US">
                <a:cs typeface="Times New Roman"/>
              </a:rPr>
              <a:t> using Otsu's thresholding before detecting the edges.</a:t>
            </a:r>
          </a:p>
          <a:p>
            <a:endParaRPr lang="en-US">
              <a:cs typeface="Times New Roman"/>
            </a:endParaRPr>
          </a:p>
          <a:p>
            <a:pPr>
              <a:buFontTx/>
              <a:buChar char="-"/>
            </a:pPr>
            <a:endParaRPr lang="en-US" sz="1800">
              <a:latin typeface="Times New Roman"/>
              <a:cs typeface="Times New Roman"/>
            </a:endParaRP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ACAAB-D3E4-2857-DBFF-0F485835CA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D0629E41-1CBE-CDEF-B6F4-1836BE178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147" y="621271"/>
            <a:ext cx="3144609" cy="39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6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5D28-12B0-51EF-08A0-45655538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16" y="28220"/>
            <a:ext cx="7571700" cy="702600"/>
          </a:xfrm>
        </p:spPr>
        <p:txBody>
          <a:bodyPr/>
          <a:lstStyle/>
          <a:p>
            <a:r>
              <a:rPr lang="en-US"/>
              <a:t>Chess Board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5F45-EB84-AC64-ACD0-9DB9FB3F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498" y="865944"/>
            <a:ext cx="4344311" cy="3790398"/>
          </a:xfrm>
        </p:spPr>
        <p:txBody>
          <a:bodyPr/>
          <a:lstStyle/>
          <a:p>
            <a:r>
              <a:rPr lang="en-US"/>
              <a:t>Edges are detected from the combined Red and Green channels.</a:t>
            </a:r>
          </a:p>
          <a:p>
            <a:endParaRPr lang="en-US"/>
          </a:p>
          <a:p>
            <a:pPr marL="101600" indent="0">
              <a:buNone/>
            </a:pPr>
            <a:r>
              <a:rPr lang="en-US" sz="1200"/>
              <a:t>                     Edges in combined Red-Green channel</a:t>
            </a:r>
          </a:p>
          <a:p>
            <a:pPr marL="101600" indent="0">
              <a:buNone/>
            </a:pPr>
            <a:endParaRPr lang="en-US" sz="1200"/>
          </a:p>
          <a:p>
            <a:pPr marL="101600" indent="0">
              <a:buNone/>
            </a:pPr>
            <a:endParaRPr lang="en-US" sz="1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ACAAB-D3E4-2857-DBFF-0F485835CA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4E8346-7F75-AAAB-A04F-D30B6F6D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051" y="526695"/>
            <a:ext cx="3039680" cy="3746228"/>
          </a:xfrm>
          <a:prstGeom prst="rect">
            <a:avLst/>
          </a:prstGeom>
        </p:spPr>
      </p:pic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6B12C40-C00D-87EB-100D-CC80E910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88" y="2636403"/>
            <a:ext cx="2743200" cy="17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8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5D28-12B0-51EF-08A0-45655538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16" y="28220"/>
            <a:ext cx="7571700" cy="702600"/>
          </a:xfrm>
        </p:spPr>
        <p:txBody>
          <a:bodyPr/>
          <a:lstStyle/>
          <a:p>
            <a:r>
              <a:rPr lang="en-US"/>
              <a:t>Chess Board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5F45-EB84-AC64-ACD0-9DB9FB3F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498" y="865944"/>
            <a:ext cx="8075235" cy="1450483"/>
          </a:xfrm>
        </p:spPr>
        <p:txBody>
          <a:bodyPr/>
          <a:lstStyle/>
          <a:p>
            <a:r>
              <a:rPr lang="en-US"/>
              <a:t>After obtaining the canny edge detected image, we apply the Hough transform for detecting the lines in the image</a:t>
            </a:r>
          </a:p>
          <a:p>
            <a:endParaRPr lang="en-US"/>
          </a:p>
          <a:p>
            <a:pPr marL="101600" indent="0">
              <a:buNone/>
            </a:pPr>
            <a:r>
              <a:rPr lang="en-US" sz="1200"/>
              <a:t>        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ACAAB-D3E4-2857-DBFF-0F485835CA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6" name="Picture 6" descr="A picture containing text, indoor, black&#10;&#10;Description automatically generated">
            <a:extLst>
              <a:ext uri="{FF2B5EF4-FFF2-40B4-BE49-F238E27FC236}">
                <a16:creationId xmlns:a16="http://schemas.microsoft.com/office/drawing/2014/main" id="{EBE19659-6128-2A24-27B1-9A83BB1C7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184" y="1947650"/>
            <a:ext cx="3541143" cy="188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4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5D28-12B0-51EF-08A0-45655538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16" y="28220"/>
            <a:ext cx="7571700" cy="702600"/>
          </a:xfrm>
        </p:spPr>
        <p:txBody>
          <a:bodyPr/>
          <a:lstStyle/>
          <a:p>
            <a:r>
              <a:rPr lang="en-US"/>
              <a:t>Chess Board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5F45-EB84-AC64-ACD0-9DB9FB3F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498" y="865944"/>
            <a:ext cx="5562791" cy="3725700"/>
          </a:xfrm>
        </p:spPr>
        <p:txBody>
          <a:bodyPr/>
          <a:lstStyle/>
          <a:p>
            <a:endParaRPr lang="en-US"/>
          </a:p>
          <a:p>
            <a:r>
              <a:rPr lang="en-US"/>
              <a:t>Fewer lines than expected are detected due to overlap with pieces. Ideally 9 horizontal lines and 9 vertical lines are to be detected on the board.</a:t>
            </a:r>
          </a:p>
          <a:p>
            <a:r>
              <a:rPr lang="en-US"/>
              <a:t>4 intersections points are taken from the set of intersected lines and the </a:t>
            </a:r>
            <a:r>
              <a:rPr lang="en-US" err="1"/>
              <a:t>homography</a:t>
            </a:r>
            <a:r>
              <a:rPr lang="en-US"/>
              <a:t> matrix is generated. </a:t>
            </a:r>
          </a:p>
          <a:p>
            <a:r>
              <a:rPr lang="en-US"/>
              <a:t>The image is warped to detect all the squares in the image.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101600" indent="0">
              <a:buNone/>
            </a:pPr>
            <a:r>
              <a:rPr lang="en-US" sz="1200"/>
              <a:t>                   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ACAAB-D3E4-2857-DBFF-0F485835CA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46438A7-7C60-94F3-E6CE-638BE5B6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202" y="1493268"/>
            <a:ext cx="25812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1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5D28-12B0-51EF-08A0-45655538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16" y="28220"/>
            <a:ext cx="7571700" cy="702600"/>
          </a:xfrm>
        </p:spPr>
        <p:txBody>
          <a:bodyPr/>
          <a:lstStyle/>
          <a:p>
            <a:r>
              <a:rPr lang="en-US"/>
              <a:t>Chess Piece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5F45-EB84-AC64-ACD0-9DB9FB3F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498" y="865944"/>
            <a:ext cx="5023641" cy="3876662"/>
          </a:xfrm>
        </p:spPr>
        <p:txBody>
          <a:bodyPr/>
          <a:lstStyle/>
          <a:p>
            <a:endParaRPr lang="en-US"/>
          </a:p>
          <a:p>
            <a:r>
              <a:rPr lang="en-US"/>
              <a:t>The white piece and Black piece are isolated by taking the help of the blue channel. </a:t>
            </a:r>
          </a:p>
          <a:p>
            <a:r>
              <a:rPr lang="en-US"/>
              <a:t>The blue image is blurred using median blurring to highlight the white pieces.</a:t>
            </a:r>
          </a:p>
          <a:p>
            <a:r>
              <a:rPr lang="en-US"/>
              <a:t>The blurred images are dilated to and thresholding is done on this dilated image to get the white pieces. </a:t>
            </a:r>
          </a:p>
          <a:p>
            <a:endParaRPr lang="en-US"/>
          </a:p>
          <a:p>
            <a:endParaRPr lang="en-US"/>
          </a:p>
          <a:p>
            <a:pPr marL="101600" indent="0">
              <a:buNone/>
            </a:pPr>
            <a:r>
              <a:rPr lang="en-US" sz="1200"/>
              <a:t>                   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ACAAB-D3E4-2857-DBFF-0F485835CA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4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D4164F6-1DB0-5C27-0586-258DADB02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723591"/>
            <a:ext cx="3088256" cy="142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5D28-12B0-51EF-08A0-45655538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16" y="28220"/>
            <a:ext cx="7571700" cy="702600"/>
          </a:xfrm>
        </p:spPr>
        <p:txBody>
          <a:bodyPr/>
          <a:lstStyle/>
          <a:p>
            <a:r>
              <a:rPr lang="en-US"/>
              <a:t>Chess Piece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5F45-EB84-AC64-ACD0-9DB9FB3F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498" y="865944"/>
            <a:ext cx="5357914" cy="4016841"/>
          </a:xfrm>
        </p:spPr>
        <p:txBody>
          <a:bodyPr/>
          <a:lstStyle/>
          <a:p>
            <a:endParaRPr lang="en-US"/>
          </a:p>
          <a:p>
            <a:r>
              <a:rPr lang="en-US"/>
              <a:t>Median filter is applied on the Blue channel and then diluted.</a:t>
            </a:r>
          </a:p>
          <a:p>
            <a:r>
              <a:rPr lang="en-US"/>
              <a:t>An Ideal range thresholding is done on this image.</a:t>
            </a:r>
          </a:p>
          <a:p>
            <a:r>
              <a:rPr lang="en-US"/>
              <a:t>All the value above the threshold of 80 are made 0 and all the values between 70 and 10 are made 255.</a:t>
            </a:r>
          </a:p>
          <a:p>
            <a:r>
              <a:rPr lang="en-US"/>
              <a:t>We get the black pieces by performing the above operations.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101600" indent="0">
              <a:buNone/>
            </a:pPr>
            <a:r>
              <a:rPr lang="en-US" sz="1200"/>
              <a:t>                   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ACAAB-D3E4-2857-DBFF-0F485835CA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7" name="Picture 7" descr="A picture containing text, control panel&#10;&#10;Description automatically generated">
            <a:extLst>
              <a:ext uri="{FF2B5EF4-FFF2-40B4-BE49-F238E27FC236}">
                <a16:creationId xmlns:a16="http://schemas.microsoft.com/office/drawing/2014/main" id="{CFCAEA7C-7B8C-4B2C-4F22-CCA04A8B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268" y="1519867"/>
            <a:ext cx="3303916" cy="185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3107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Cordelia template</vt:lpstr>
      <vt:lpstr>Digital Image Processing Team Avacado – 17 VISUAL CHESS RECOGNITION  TA – ESHAN GUPTA  https://github.com/orgs/Digital-Image-Processing-IIITH/teams/avocado  Sasanka GRS - 2019112017 Aishwaryabharathi Upadhyayula –2020102060 Keerthi Pothalaraju – 2020102010 Shriya Dullur -2020102006</vt:lpstr>
      <vt:lpstr>OBJECTIVE:</vt:lpstr>
      <vt:lpstr>Chess Board Detection</vt:lpstr>
      <vt:lpstr>Chess Board Detection</vt:lpstr>
      <vt:lpstr>Chess Board Detection</vt:lpstr>
      <vt:lpstr>Chess Board Detection</vt:lpstr>
      <vt:lpstr>Chess Board Detection</vt:lpstr>
      <vt:lpstr>Chess Piece Detection</vt:lpstr>
      <vt:lpstr>Chess Piece Detection</vt:lpstr>
      <vt:lpstr>Chess Pieces Classification</vt:lpstr>
      <vt:lpstr>Chess Pieces Classification</vt:lpstr>
      <vt:lpstr>Chess State Digitization</vt:lpstr>
      <vt:lpstr>GUI</vt:lpstr>
      <vt:lpstr>GUI</vt:lpstr>
      <vt:lpstr>GUI – Start Screen</vt:lpstr>
      <vt:lpstr>WORK DIVISION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Mid Evals Team Avocado</dc:title>
  <cp:revision>251</cp:revision>
  <dcterms:modified xsi:type="dcterms:W3CDTF">2022-11-28T18:13:06Z</dcterms:modified>
</cp:coreProperties>
</file>