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8"/>
  </p:notesMasterIdLst>
  <p:sldIdLst>
    <p:sldId id="256" r:id="rId2"/>
    <p:sldId id="257" r:id="rId3"/>
    <p:sldId id="264" r:id="rId4"/>
    <p:sldId id="265" r:id="rId5"/>
    <p:sldId id="277" r:id="rId6"/>
    <p:sldId id="266"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85696" autoAdjust="0"/>
  </p:normalViewPr>
  <p:slideViewPr>
    <p:cSldViewPr snapToGrid="0">
      <p:cViewPr varScale="1">
        <p:scale>
          <a:sx n="98" d="100"/>
          <a:sy n="98" d="100"/>
        </p:scale>
        <p:origin x="11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valya deshpande" userId="44539a9f01b7a658" providerId="LiveId" clId="{825C0A6D-4880-412E-8127-861502D811BA}"/>
    <pc:docChg chg="delSld">
      <pc:chgData name="kaivalya deshpande" userId="44539a9f01b7a658" providerId="LiveId" clId="{825C0A6D-4880-412E-8127-861502D811BA}" dt="2024-05-29T16:56:02.481" v="0" actId="47"/>
      <pc:docMkLst>
        <pc:docMk/>
      </pc:docMkLst>
      <pc:sldChg chg="del">
        <pc:chgData name="kaivalya deshpande" userId="44539a9f01b7a658" providerId="LiveId" clId="{825C0A6D-4880-412E-8127-861502D811BA}" dt="2024-05-29T16:56:02.481" v="0" actId="47"/>
        <pc:sldMkLst>
          <pc:docMk/>
          <pc:sldMk cId="2016620381"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1352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citibikenyc.com/system-data/operating-repor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itibikenyc.com/system-dat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https://comptroller.nyc.gov/reports/riding-forward-overhauling-citi-bikes-contract-for-better-more-equitable-service/#endnotes</a:t>
            </a:r>
          </a:p>
          <a:p>
            <a:r>
              <a:rPr lang="en-US" dirty="0"/>
              <a:t>https://en.wikipedia.org/wiki/Citi_Bike#2020s</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13523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highlight>
                  <a:srgbClr val="FFFFFF"/>
                </a:highlight>
                <a:latin typeface="source-serif-pro"/>
              </a:rPr>
              <a:t>The </a:t>
            </a:r>
            <a:r>
              <a:rPr lang="en-US" b="0" i="0" u="sng" dirty="0">
                <a:solidFill>
                  <a:srgbClr val="242424"/>
                </a:solidFill>
                <a:effectLst/>
                <a:highlight>
                  <a:srgbClr val="FFFFFF"/>
                </a:highlight>
                <a:latin typeface="source-serif-pro"/>
                <a:hlinkClick r:id="rId3"/>
              </a:rPr>
              <a:t>Citi Bike Monthly Operating Reports</a:t>
            </a:r>
            <a:r>
              <a:rPr lang="en-US" b="0" i="0" dirty="0">
                <a:solidFill>
                  <a:srgbClr val="242424"/>
                </a:solidFill>
                <a:effectLst/>
                <a:highlight>
                  <a:srgbClr val="FFFFFF"/>
                </a:highlight>
                <a:latin typeface="source-serif-pro"/>
              </a:rPr>
              <a:t> page has links to operating reports for each month of operation. For September 2020 it says:</a:t>
            </a:r>
          </a:p>
          <a:p>
            <a:r>
              <a:rPr lang="en-US" b="0" i="1" dirty="0">
                <a:solidFill>
                  <a:srgbClr val="242424"/>
                </a:solidFill>
                <a:effectLst/>
                <a:latin typeface="source-serif-pro"/>
              </a:rPr>
              <a:t>Citi Bike staff rebalanced a total of 51,179 bicycles during the month of September… </a:t>
            </a:r>
            <a:r>
              <a:rPr lang="en-US" b="0" i="1" dirty="0" err="1">
                <a:solidFill>
                  <a:srgbClr val="242424"/>
                </a:solidFill>
                <a:effectLst/>
                <a:latin typeface="source-serif-pro"/>
              </a:rPr>
              <a:t>utiliz</a:t>
            </a:r>
            <a:r>
              <a:rPr lang="en-US" b="0" i="1" dirty="0">
                <a:solidFill>
                  <a:srgbClr val="242424"/>
                </a:solidFill>
                <a:effectLst/>
                <a:latin typeface="source-serif-pro"/>
              </a:rPr>
              <a:t>[</a:t>
            </a:r>
            <a:r>
              <a:rPr lang="en-US" b="0" i="1" dirty="0" err="1">
                <a:solidFill>
                  <a:srgbClr val="242424"/>
                </a:solidFill>
                <a:effectLst/>
                <a:latin typeface="source-serif-pro"/>
              </a:rPr>
              <a:t>ing</a:t>
            </a:r>
            <a:r>
              <a:rPr lang="en-US" b="0" i="1" dirty="0">
                <a:solidFill>
                  <a:srgbClr val="242424"/>
                </a:solidFill>
                <a:effectLst/>
                <a:latin typeface="source-serif-pro"/>
              </a:rPr>
              <a:t>] box trucks, vans, contracted trikes, articulated trikes (‘bike trains’), valets, and member incentives (‘Bike Angels’) to redistribute bikes system-wide.</a:t>
            </a:r>
          </a:p>
          <a:p>
            <a:pPr algn="l"/>
            <a:r>
              <a:rPr lang="en-US" b="0" i="0" dirty="0">
                <a:solidFill>
                  <a:srgbClr val="242424"/>
                </a:solidFill>
                <a:effectLst/>
                <a:highlight>
                  <a:srgbClr val="FFFFFF"/>
                </a:highlight>
                <a:latin typeface="source-serif-pro"/>
              </a:rPr>
              <a:t>So although the official count of over 51,179 is higher than what I found, it also includes rides by “Bike Angels,” members who are incentivized to ride bikes for the purpose of rebalancing. Those rides would appear as “regular” rides in the </a:t>
            </a:r>
            <a:r>
              <a:rPr lang="en-US" b="0" i="0" dirty="0" err="1">
                <a:solidFill>
                  <a:srgbClr val="242424"/>
                </a:solidFill>
                <a:effectLst/>
                <a:highlight>
                  <a:srgbClr val="FFFFFF"/>
                </a:highlight>
                <a:latin typeface="source-serif-pro"/>
              </a:rPr>
              <a:t>tripdata</a:t>
            </a:r>
            <a:r>
              <a:rPr lang="en-US" b="0" i="0" dirty="0">
                <a:solidFill>
                  <a:srgbClr val="242424"/>
                </a:solidFill>
                <a:effectLst/>
                <a:highlight>
                  <a:srgbClr val="FFFFFF"/>
                </a:highlight>
                <a:latin typeface="source-serif-pro"/>
              </a:rPr>
              <a:t> files. I would say my derived counts are </a:t>
            </a:r>
            <a:r>
              <a:rPr lang="en-US" b="0" i="1" dirty="0">
                <a:solidFill>
                  <a:srgbClr val="242424"/>
                </a:solidFill>
                <a:effectLst/>
                <a:highlight>
                  <a:srgbClr val="FFFFFF"/>
                </a:highlight>
                <a:latin typeface="source-serif-pro"/>
              </a:rPr>
              <a:t>close enough for government work</a:t>
            </a:r>
            <a:r>
              <a:rPr lang="en-US" b="0" i="0" dirty="0">
                <a:solidFill>
                  <a:srgbClr val="242424"/>
                </a:solidFill>
                <a:effectLst/>
                <a:highlight>
                  <a:srgbClr val="FFFFFF"/>
                </a:highlight>
                <a:latin typeface="source-serif-pro"/>
              </a:rPr>
              <a:t>.</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96688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highlight>
                  <a:srgbClr val="FFFFFF"/>
                </a:highlight>
                <a:latin typeface="source-serif-pro"/>
              </a:rPr>
              <a:t>How can availability of bikes (and docks) be determined? Citi Bike provides a </a:t>
            </a:r>
            <a:r>
              <a:rPr lang="en-US" b="0" i="1" dirty="0">
                <a:solidFill>
                  <a:srgbClr val="242424"/>
                </a:solidFill>
                <a:effectLst/>
                <a:highlight>
                  <a:srgbClr val="FFFFFF"/>
                </a:highlight>
                <a:latin typeface="source-serif-pro"/>
              </a:rPr>
              <a:t>real-time</a:t>
            </a:r>
            <a:r>
              <a:rPr lang="en-US" b="0" i="0" dirty="0">
                <a:solidFill>
                  <a:srgbClr val="242424"/>
                </a:solidFill>
                <a:effectLst/>
                <a:highlight>
                  <a:srgbClr val="FFFFFF"/>
                </a:highlight>
                <a:latin typeface="source-serif-pro"/>
              </a:rPr>
              <a:t> feed of station status with the number of available bikes and docks as a web service. Links to a description and the URL can be found on the </a:t>
            </a:r>
            <a:r>
              <a:rPr lang="en-US" b="0" i="0" u="sng" dirty="0">
                <a:effectLst/>
                <a:highlight>
                  <a:srgbClr val="FFFFFF"/>
                </a:highlight>
                <a:latin typeface="source-serif-pro"/>
                <a:hlinkClick r:id="rId3"/>
              </a:rPr>
              <a:t>Citi Bike System Data</a:t>
            </a:r>
            <a:r>
              <a:rPr lang="en-US" b="0" i="0" dirty="0">
                <a:solidFill>
                  <a:srgbClr val="242424"/>
                </a:solidFill>
                <a:effectLst/>
                <a:highlight>
                  <a:srgbClr val="FFFFFF"/>
                </a:highlight>
                <a:latin typeface="source-serif-pro"/>
              </a:rPr>
              <a:t> page.</a:t>
            </a:r>
          </a:p>
          <a:p>
            <a:r>
              <a:rPr lang="en-US" b="0" i="0" dirty="0">
                <a:solidFill>
                  <a:srgbClr val="242424"/>
                </a:solidFill>
                <a:effectLst/>
                <a:highlight>
                  <a:srgbClr val="FFFFFF"/>
                </a:highlight>
                <a:latin typeface="source-serif-pro"/>
              </a:rPr>
              <a:t>However Citi Bike does provides monthly trip data files with a record for each trip that includes the start and end time and station. It’s possible to use this data to estimate bike availability.</a:t>
            </a:r>
          </a:p>
          <a:p>
            <a:r>
              <a:rPr lang="en-US" b="0" i="0" dirty="0">
                <a:solidFill>
                  <a:srgbClr val="242424"/>
                </a:solidFill>
                <a:effectLst/>
                <a:highlight>
                  <a:srgbClr val="FFFFFF"/>
                </a:highlight>
                <a:latin typeface="source-serif-pro"/>
              </a:rPr>
              <a:t>On each trip a bike is picked up at one station and dropped off at another. When a bike is picked up there’s one </a:t>
            </a:r>
            <a:r>
              <a:rPr lang="en-US" b="0" i="1" dirty="0">
                <a:solidFill>
                  <a:srgbClr val="242424"/>
                </a:solidFill>
                <a:effectLst/>
                <a:highlight>
                  <a:srgbClr val="FFFFFF"/>
                </a:highlight>
                <a:latin typeface="source-serif-pro"/>
              </a:rPr>
              <a:t>less</a:t>
            </a:r>
            <a:r>
              <a:rPr lang="en-US" b="0" i="0" dirty="0">
                <a:solidFill>
                  <a:srgbClr val="242424"/>
                </a:solidFill>
                <a:effectLst/>
                <a:highlight>
                  <a:srgbClr val="FFFFFF"/>
                </a:highlight>
                <a:latin typeface="source-serif-pro"/>
              </a:rPr>
              <a:t> bike at the start station; when it’s dropped off there’s one </a:t>
            </a:r>
            <a:r>
              <a:rPr lang="en-US" b="0" i="1" dirty="0">
                <a:solidFill>
                  <a:srgbClr val="242424"/>
                </a:solidFill>
                <a:effectLst/>
                <a:highlight>
                  <a:srgbClr val="FFFFFF"/>
                </a:highlight>
                <a:latin typeface="source-serif-pro"/>
              </a:rPr>
              <a:t>more </a:t>
            </a:r>
            <a:r>
              <a:rPr lang="en-US" b="0" i="0" dirty="0">
                <a:solidFill>
                  <a:srgbClr val="242424"/>
                </a:solidFill>
                <a:effectLst/>
                <a:highlight>
                  <a:srgbClr val="FFFFFF"/>
                </a:highlight>
                <a:latin typeface="source-serif-pro"/>
              </a:rPr>
              <a:t>bike at the end station.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794346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data is huge , We can check the availability for One station a day .</a:t>
            </a:r>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972577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3347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https://ride.citibikenyc.com/blog/rebalancing-the-citi-bike-system</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812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41330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30784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83343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highlight>
                  <a:srgbClr val="FFFFFF"/>
                </a:highlight>
                <a:latin typeface="source-serif-pro"/>
              </a:rPr>
              <a:t>This chart shows that the most common trip is five minutes long (the tallest bar) followed by four and six minutes (the bars before and after that one). After that, the chart shows a classic “long tail” of fewer trips for longer rides.</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78425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424741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highlight>
                  <a:srgbClr val="FFFFFF"/>
                </a:highlight>
                <a:latin typeface="source-serif-pro"/>
              </a:rPr>
              <a:t>The counts are conveniently in descending order of frequency so if we select the first 20 values we will get the 20 most frequently used stations.</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594742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highlight>
                  <a:srgbClr val="FFFFFF"/>
                </a:highlight>
                <a:latin typeface="source-serif-pro"/>
              </a:rPr>
              <a:t>Here each record represents the time period that a bike was docked. I can see that one ride ended at station 388 and the next one started at the same station. It then was then docked at station 480, and so 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427328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5/29/2024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Citi_Bik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itibikenyc.com/bike-angel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834260" y="197227"/>
            <a:ext cx="10515600" cy="1099594"/>
          </a:xfrm>
        </p:spPr>
        <p:txBody>
          <a:bodyPr/>
          <a:lstStyle/>
          <a:p>
            <a:r>
              <a:rPr lang="en-US" dirty="0">
                <a:solidFill>
                  <a:schemeClr val="accent1"/>
                </a:solidFill>
                <a:latin typeface="Segoe UI Light" panose="020B0702040204020203" pitchFamily="34" charset="0"/>
                <a:ea typeface="Segoe UI Light" panose="020B0702040204020203" pitchFamily="34" charset="0"/>
                <a:cs typeface="Segoe UI" panose="020B0502040204020203" pitchFamily="34" charset="0"/>
              </a:rPr>
              <a:t>				    </a:t>
            </a:r>
            <a:r>
              <a:rPr lang="en-US" b="1" dirty="0">
                <a:solidFill>
                  <a:schemeClr val="accent1"/>
                </a:solidFill>
                <a:latin typeface="Segoe UI Light" panose="020B0702040204020203" pitchFamily="34" charset="0"/>
                <a:ea typeface="Segoe UI Light" panose="020B0702040204020203" pitchFamily="34" charset="0"/>
                <a:cs typeface="Segoe UI" panose="020B0502040204020203" pitchFamily="34" charset="0"/>
              </a:rPr>
              <a:t>The Balancing Act </a:t>
            </a:r>
          </a:p>
        </p:txBody>
      </p:sp>
      <p:sp>
        <p:nvSpPr>
          <p:cNvPr id="20" name="Text 2"/>
          <p:cNvSpPr/>
          <p:nvPr/>
        </p:nvSpPr>
        <p:spPr>
          <a:xfrm>
            <a:off x="838200" y="1461299"/>
            <a:ext cx="10462846" cy="415819"/>
          </a:xfrm>
          <a:prstGeom prst="rect">
            <a:avLst/>
          </a:prstGeom>
        </p:spPr>
        <p:txBody>
          <a:bodyPr wrap="square">
            <a:spAutoFit/>
          </a:bodyPr>
          <a:lstStyle/>
          <a:p>
            <a:pPr>
              <a:lnSpc>
                <a:spcPct val="150000"/>
              </a:lnSpc>
            </a:pPr>
            <a:r>
              <a:rPr lang="en-US" sz="16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t>
            </a:r>
          </a:p>
        </p:txBody>
      </p:sp>
      <p:sp>
        <p:nvSpPr>
          <p:cNvPr id="21" name="Content Placeholder 2"/>
          <p:cNvSpPr txBox="1">
            <a:spLocks/>
          </p:cNvSpPr>
          <p:nvPr/>
        </p:nvSpPr>
        <p:spPr>
          <a:xfrm>
            <a:off x="765006" y="1960762"/>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600" b="0" i="0" dirty="0">
                <a:solidFill>
                  <a:srgbClr val="212529"/>
                </a:solidFill>
                <a:effectLst/>
                <a:highlight>
                  <a:srgbClr val="FFFFFF"/>
                </a:highlight>
                <a:latin typeface="Open Sans" panose="020B0606030504020204" pitchFamily="34" charset="0"/>
              </a:rPr>
              <a:t>Over the past decade, Citi Bike has become a vital part of New York City’s transportation landscape. As the nation’s largest bikeshare system, Citi Bike enables millions of trips each month and has a network of over 1,800 stations and 26,000 bikes.</a:t>
            </a:r>
            <a:r>
              <a:rPr lang="en-US" sz="1600" b="0" i="0" u="sng" dirty="0">
                <a:solidFill>
                  <a:srgbClr val="0A58CA"/>
                </a:solidFill>
                <a:effectLst/>
                <a:highlight>
                  <a:srgbClr val="FFFFFF"/>
                </a:highlight>
                <a:latin typeface="Open Sans" panose="020B0606030504020204" pitchFamily="34" charset="0"/>
              </a:rPr>
              <a:t> </a:t>
            </a:r>
            <a:r>
              <a:rPr lang="en-US" sz="1600" b="0" i="0" dirty="0">
                <a:solidFill>
                  <a:srgbClr val="212529"/>
                </a:solidFill>
                <a:effectLst/>
                <a:highlight>
                  <a:srgbClr val="FFFFFF"/>
                </a:highlight>
                <a:latin typeface="Open Sans" panose="020B0606030504020204" pitchFamily="34" charset="0"/>
              </a:rPr>
              <a:t>Riders took 30 million trips on Citi Bike in 2022 – five times as many as when the system first launched in 2013. Preserving Citi Bike as a high-quality transportation service is a matter of public interest.</a:t>
            </a: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pic>
        <p:nvPicPr>
          <p:cNvPr id="9" name="Picture 8" descr="A group of blue letters&#10;&#10;Description automatically generated">
            <a:extLst>
              <a:ext uri="{FF2B5EF4-FFF2-40B4-BE49-F238E27FC236}">
                <a16:creationId xmlns:a16="http://schemas.microsoft.com/office/drawing/2014/main" id="{1EBF6F59-E284-91F3-8A07-D7D108DB8E08}"/>
              </a:ext>
            </a:extLst>
          </p:cNvPr>
          <p:cNvPicPr>
            <a:picLocks noChangeAspect="1"/>
          </p:cNvPicPr>
          <p:nvPr/>
        </p:nvPicPr>
        <p:blipFill>
          <a:blip r:embed="rId5"/>
          <a:stretch>
            <a:fillRect/>
          </a:stretch>
        </p:blipFill>
        <p:spPr>
          <a:xfrm>
            <a:off x="1267133" y="139793"/>
            <a:ext cx="3390807" cy="888762"/>
          </a:xfrm>
          <a:prstGeom prst="rect">
            <a:avLst/>
          </a:prstGeom>
        </p:spPr>
      </p:pic>
      <p:pic>
        <p:nvPicPr>
          <p:cNvPr id="11" name="Picture 10" descr="A graph showing a number of data&#10;&#10;Description automatically generated with medium confidence">
            <a:extLst>
              <a:ext uri="{FF2B5EF4-FFF2-40B4-BE49-F238E27FC236}">
                <a16:creationId xmlns:a16="http://schemas.microsoft.com/office/drawing/2014/main" id="{51592E36-E455-8D44-F9ED-7AF3E3B238C0}"/>
              </a:ext>
            </a:extLst>
          </p:cNvPr>
          <p:cNvPicPr>
            <a:picLocks noChangeAspect="1"/>
          </p:cNvPicPr>
          <p:nvPr/>
        </p:nvPicPr>
        <p:blipFill>
          <a:blip r:embed="rId6"/>
          <a:stretch>
            <a:fillRect/>
          </a:stretch>
        </p:blipFill>
        <p:spPr>
          <a:xfrm>
            <a:off x="5617029" y="2182540"/>
            <a:ext cx="6574972" cy="3506651"/>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C3D7-267D-34D7-A1AB-4AA61AAD2D3A}"/>
              </a:ext>
            </a:extLst>
          </p:cNvPr>
          <p:cNvSpPr>
            <a:spLocks noGrp="1"/>
          </p:cNvSpPr>
          <p:nvPr>
            <p:ph type="title"/>
          </p:nvPr>
        </p:nvSpPr>
        <p:spPr/>
        <p:txBody>
          <a:bodyPr/>
          <a:lstStyle/>
          <a:p>
            <a:r>
              <a:rPr lang="en-US" dirty="0"/>
              <a:t>Rebalance for Sept 2020</a:t>
            </a:r>
          </a:p>
        </p:txBody>
      </p:sp>
      <p:pic>
        <p:nvPicPr>
          <p:cNvPr id="5" name="Content Placeholder 4" descr="A screenshot of a computer screen&#10;&#10;Description automatically generated">
            <a:extLst>
              <a:ext uri="{FF2B5EF4-FFF2-40B4-BE49-F238E27FC236}">
                <a16:creationId xmlns:a16="http://schemas.microsoft.com/office/drawing/2014/main" id="{77798A6D-342D-3DF6-365E-5A63DD2E5538}"/>
              </a:ext>
            </a:extLst>
          </p:cNvPr>
          <p:cNvPicPr>
            <a:picLocks noGrp="1" noChangeAspect="1"/>
          </p:cNvPicPr>
          <p:nvPr>
            <p:ph idx="1"/>
          </p:nvPr>
        </p:nvPicPr>
        <p:blipFill>
          <a:blip r:embed="rId3"/>
          <a:stretch>
            <a:fillRect/>
          </a:stretch>
        </p:blipFill>
        <p:spPr>
          <a:xfrm>
            <a:off x="234294" y="1454589"/>
            <a:ext cx="5861706" cy="4282811"/>
          </a:xfrm>
        </p:spPr>
      </p:pic>
      <p:pic>
        <p:nvPicPr>
          <p:cNvPr id="7" name="Picture 6" descr="A screenshot of a computer screen&#10;&#10;Description automatically generated">
            <a:extLst>
              <a:ext uri="{FF2B5EF4-FFF2-40B4-BE49-F238E27FC236}">
                <a16:creationId xmlns:a16="http://schemas.microsoft.com/office/drawing/2014/main" id="{7E331E6B-1555-AEDE-1FFC-9AEE1A285FB3}"/>
              </a:ext>
            </a:extLst>
          </p:cNvPr>
          <p:cNvPicPr>
            <a:picLocks noChangeAspect="1"/>
          </p:cNvPicPr>
          <p:nvPr/>
        </p:nvPicPr>
        <p:blipFill>
          <a:blip r:embed="rId4"/>
          <a:stretch>
            <a:fillRect/>
          </a:stretch>
        </p:blipFill>
        <p:spPr>
          <a:xfrm>
            <a:off x="5598368" y="1866121"/>
            <a:ext cx="6494106" cy="3750907"/>
          </a:xfrm>
          <a:prstGeom prst="rect">
            <a:avLst/>
          </a:prstGeom>
        </p:spPr>
      </p:pic>
    </p:spTree>
    <p:extLst>
      <p:ext uri="{BB962C8B-B14F-4D97-AF65-F5344CB8AC3E}">
        <p14:creationId xmlns:p14="http://schemas.microsoft.com/office/powerpoint/2010/main" val="105771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F35F-BB76-3439-11D2-BA000C7ED758}"/>
              </a:ext>
            </a:extLst>
          </p:cNvPr>
          <p:cNvSpPr>
            <a:spLocks noGrp="1"/>
          </p:cNvSpPr>
          <p:nvPr>
            <p:ph type="title"/>
          </p:nvPr>
        </p:nvSpPr>
        <p:spPr/>
        <p:txBody>
          <a:bodyPr/>
          <a:lstStyle/>
          <a:p>
            <a:r>
              <a:rPr lang="en-US" dirty="0"/>
              <a:t>Which Stations gets Rebalanced?</a:t>
            </a:r>
          </a:p>
        </p:txBody>
      </p:sp>
      <p:pic>
        <p:nvPicPr>
          <p:cNvPr id="11" name="Content Placeholder 10" descr="A screen shot of a graph">
            <a:extLst>
              <a:ext uri="{FF2B5EF4-FFF2-40B4-BE49-F238E27FC236}">
                <a16:creationId xmlns:a16="http://schemas.microsoft.com/office/drawing/2014/main" id="{B837B64D-92B0-3E94-F81A-482B79BFBD2C}"/>
              </a:ext>
            </a:extLst>
          </p:cNvPr>
          <p:cNvPicPr>
            <a:picLocks noGrp="1" noChangeAspect="1"/>
          </p:cNvPicPr>
          <p:nvPr>
            <p:ph idx="1"/>
          </p:nvPr>
        </p:nvPicPr>
        <p:blipFill>
          <a:blip r:embed="rId3"/>
          <a:stretch>
            <a:fillRect/>
          </a:stretch>
        </p:blipFill>
        <p:spPr>
          <a:xfrm>
            <a:off x="538166" y="1653592"/>
            <a:ext cx="5815981" cy="4351338"/>
          </a:xfrm>
        </p:spPr>
      </p:pic>
      <p:pic>
        <p:nvPicPr>
          <p:cNvPr id="13" name="Picture 12" descr="A screen shot of a graph&#10;&#10;Description automatically generated">
            <a:extLst>
              <a:ext uri="{FF2B5EF4-FFF2-40B4-BE49-F238E27FC236}">
                <a16:creationId xmlns:a16="http://schemas.microsoft.com/office/drawing/2014/main" id="{8455A6C9-8656-FEB5-AEE2-DDC1CDA868BE}"/>
              </a:ext>
            </a:extLst>
          </p:cNvPr>
          <p:cNvPicPr>
            <a:picLocks noChangeAspect="1"/>
          </p:cNvPicPr>
          <p:nvPr/>
        </p:nvPicPr>
        <p:blipFill>
          <a:blip r:embed="rId4"/>
          <a:stretch>
            <a:fillRect/>
          </a:stretch>
        </p:blipFill>
        <p:spPr>
          <a:xfrm>
            <a:off x="6512767" y="1653592"/>
            <a:ext cx="5417940" cy="4351339"/>
          </a:xfrm>
          <a:prstGeom prst="rect">
            <a:avLst/>
          </a:prstGeom>
        </p:spPr>
      </p:pic>
    </p:spTree>
    <p:extLst>
      <p:ext uri="{BB962C8B-B14F-4D97-AF65-F5344CB8AC3E}">
        <p14:creationId xmlns:p14="http://schemas.microsoft.com/office/powerpoint/2010/main" val="307943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8EAC-389C-8710-3DAA-6BC66651F4BA}"/>
              </a:ext>
            </a:extLst>
          </p:cNvPr>
          <p:cNvSpPr>
            <a:spLocks noGrp="1"/>
          </p:cNvSpPr>
          <p:nvPr>
            <p:ph type="title"/>
          </p:nvPr>
        </p:nvSpPr>
        <p:spPr>
          <a:xfrm>
            <a:off x="838200" y="348296"/>
            <a:ext cx="10515600" cy="822263"/>
          </a:xfrm>
        </p:spPr>
        <p:txBody>
          <a:bodyPr>
            <a:normAutofit fontScale="90000"/>
          </a:bodyPr>
          <a:lstStyle/>
          <a:p>
            <a:br>
              <a:rPr lang="en-US" sz="4000" dirty="0"/>
            </a:br>
            <a:r>
              <a:rPr lang="en-US" sz="4000" dirty="0"/>
              <a:t>Estimating Bike Availability from NYC Bike Share Data</a:t>
            </a:r>
            <a:br>
              <a:rPr lang="en-US" b="1" i="0" dirty="0">
                <a:solidFill>
                  <a:srgbClr val="242424"/>
                </a:solidFill>
                <a:effectLst/>
                <a:highlight>
                  <a:srgbClr val="FFFFFF"/>
                </a:highlight>
                <a:latin typeface="sohne"/>
              </a:rPr>
            </a:br>
            <a:endParaRPr lang="en-US" dirty="0"/>
          </a:p>
        </p:txBody>
      </p:sp>
      <p:pic>
        <p:nvPicPr>
          <p:cNvPr id="5" name="Content Placeholder 4" descr="A screenshot of a computer">
            <a:extLst>
              <a:ext uri="{FF2B5EF4-FFF2-40B4-BE49-F238E27FC236}">
                <a16:creationId xmlns:a16="http://schemas.microsoft.com/office/drawing/2014/main" id="{4A4389E6-26E8-A873-FFD0-9CF247463AF7}"/>
              </a:ext>
            </a:extLst>
          </p:cNvPr>
          <p:cNvPicPr>
            <a:picLocks noGrp="1" noChangeAspect="1"/>
          </p:cNvPicPr>
          <p:nvPr>
            <p:ph idx="1"/>
          </p:nvPr>
        </p:nvPicPr>
        <p:blipFill>
          <a:blip r:embed="rId3"/>
          <a:stretch>
            <a:fillRect/>
          </a:stretch>
        </p:blipFill>
        <p:spPr>
          <a:xfrm>
            <a:off x="1173053" y="1348376"/>
            <a:ext cx="9845893" cy="1469469"/>
          </a:xfrm>
        </p:spPr>
      </p:pic>
      <p:sp>
        <p:nvSpPr>
          <p:cNvPr id="8" name="Rectangle 1">
            <a:extLst>
              <a:ext uri="{FF2B5EF4-FFF2-40B4-BE49-F238E27FC236}">
                <a16:creationId xmlns:a16="http://schemas.microsoft.com/office/drawing/2014/main" id="{D94CC6D5-B0CC-3229-472C-0D441CD2D8C5}"/>
              </a:ext>
            </a:extLst>
          </p:cNvPr>
          <p:cNvSpPr>
            <a:spLocks noChangeArrowheads="1"/>
          </p:cNvSpPr>
          <p:nvPr/>
        </p:nvSpPr>
        <p:spPr bwMode="auto">
          <a:xfrm>
            <a:off x="1838129" y="2889699"/>
            <a:ext cx="7760651" cy="59528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72964" rIns="0" bIns="-4919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42424"/>
                </a:solidFill>
                <a:effectLst/>
                <a:latin typeface="Open Sans" panose="020B0606030504020204" pitchFamily="34" charset="0"/>
                <a:ea typeface="Open Sans" panose="020B0606030504020204" pitchFamily="34" charset="0"/>
                <a:cs typeface="Open Sans" panose="020B0606030504020204" pitchFamily="34" charset="0"/>
              </a:rPr>
              <a:t>Calculate bike counts for one station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424"/>
                </a:solidFill>
                <a:effectLst/>
                <a:latin typeface="Open Sans" panose="020B0606030504020204" pitchFamily="34" charset="0"/>
                <a:ea typeface="Open Sans" panose="020B0606030504020204" pitchFamily="34" charset="0"/>
                <a:cs typeface="Open Sans" panose="020B0606030504020204" pitchFamily="34" charset="0"/>
              </a:rPr>
              <a:t>I The number of bikes increases and decreases at the station by calculating a running sum of the act column:</a:t>
            </a:r>
            <a:endParaRPr kumimoji="0" lang="en-US" altLang="en-US" sz="12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descr="A screenshot of a computer&#10;&#10;Description automatically generated">
            <a:extLst>
              <a:ext uri="{FF2B5EF4-FFF2-40B4-BE49-F238E27FC236}">
                <a16:creationId xmlns:a16="http://schemas.microsoft.com/office/drawing/2014/main" id="{9F72DE82-CC1B-3443-6A74-912330ED23BF}"/>
              </a:ext>
            </a:extLst>
          </p:cNvPr>
          <p:cNvPicPr>
            <a:picLocks noChangeAspect="1"/>
          </p:cNvPicPr>
          <p:nvPr/>
        </p:nvPicPr>
        <p:blipFill>
          <a:blip r:embed="rId4"/>
          <a:stretch>
            <a:fillRect/>
          </a:stretch>
        </p:blipFill>
        <p:spPr>
          <a:xfrm>
            <a:off x="690466" y="3708815"/>
            <a:ext cx="7959012" cy="3601618"/>
          </a:xfrm>
          <a:prstGeom prst="rect">
            <a:avLst/>
          </a:prstGeom>
        </p:spPr>
      </p:pic>
    </p:spTree>
    <p:extLst>
      <p:ext uri="{BB962C8B-B14F-4D97-AF65-F5344CB8AC3E}">
        <p14:creationId xmlns:p14="http://schemas.microsoft.com/office/powerpoint/2010/main" val="522688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3408-BE4A-3D4A-F740-9FADA2154C43}"/>
              </a:ext>
            </a:extLst>
          </p:cNvPr>
          <p:cNvSpPr>
            <a:spLocks noGrp="1"/>
          </p:cNvSpPr>
          <p:nvPr>
            <p:ph type="title"/>
          </p:nvPr>
        </p:nvSpPr>
        <p:spPr/>
        <p:txBody>
          <a:bodyPr/>
          <a:lstStyle/>
          <a:p>
            <a:r>
              <a:rPr lang="en-US" dirty="0"/>
              <a:t>Availability :One day One Station </a:t>
            </a:r>
          </a:p>
        </p:txBody>
      </p:sp>
      <p:pic>
        <p:nvPicPr>
          <p:cNvPr id="5" name="Content Placeholder 4" descr="A graph showing the time of a bike&#10;&#10;Description automatically generated with medium confidence">
            <a:extLst>
              <a:ext uri="{FF2B5EF4-FFF2-40B4-BE49-F238E27FC236}">
                <a16:creationId xmlns:a16="http://schemas.microsoft.com/office/drawing/2014/main" id="{69FEF605-183C-9293-0F6C-6974424D36FD}"/>
              </a:ext>
            </a:extLst>
          </p:cNvPr>
          <p:cNvPicPr>
            <a:picLocks noGrp="1" noChangeAspect="1"/>
          </p:cNvPicPr>
          <p:nvPr>
            <p:ph idx="1"/>
          </p:nvPr>
        </p:nvPicPr>
        <p:blipFill>
          <a:blip r:embed="rId3"/>
          <a:stretch>
            <a:fillRect/>
          </a:stretch>
        </p:blipFill>
        <p:spPr>
          <a:xfrm>
            <a:off x="1275114" y="1625600"/>
            <a:ext cx="9641771" cy="4351338"/>
          </a:xfrm>
        </p:spPr>
      </p:pic>
    </p:spTree>
    <p:extLst>
      <p:ext uri="{BB962C8B-B14F-4D97-AF65-F5344CB8AC3E}">
        <p14:creationId xmlns:p14="http://schemas.microsoft.com/office/powerpoint/2010/main" val="376861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59BA-3345-F2C6-5856-72DE6D7E0638}"/>
              </a:ext>
            </a:extLst>
          </p:cNvPr>
          <p:cNvSpPr>
            <a:spLocks noGrp="1"/>
          </p:cNvSpPr>
          <p:nvPr>
            <p:ph type="title"/>
          </p:nvPr>
        </p:nvSpPr>
        <p:spPr/>
        <p:txBody>
          <a:bodyPr/>
          <a:lstStyle/>
          <a:p>
            <a:r>
              <a:rPr lang="en-US" dirty="0"/>
              <a:t>Availability of Docks , Bikes using </a:t>
            </a:r>
            <a:r>
              <a:rPr lang="en-US" dirty="0" err="1"/>
              <a:t>gbfs</a:t>
            </a:r>
            <a:r>
              <a:rPr lang="en-US" dirty="0"/>
              <a:t> data </a:t>
            </a:r>
          </a:p>
        </p:txBody>
      </p:sp>
      <p:pic>
        <p:nvPicPr>
          <p:cNvPr id="11" name="Content Placeholder 10" descr="A map of a city&#10;&#10;Description automatically generated">
            <a:extLst>
              <a:ext uri="{FF2B5EF4-FFF2-40B4-BE49-F238E27FC236}">
                <a16:creationId xmlns:a16="http://schemas.microsoft.com/office/drawing/2014/main" id="{80F4C370-156D-4B9B-7A79-824473401DEE}"/>
              </a:ext>
            </a:extLst>
          </p:cNvPr>
          <p:cNvPicPr>
            <a:picLocks noGrp="1" noChangeAspect="1"/>
          </p:cNvPicPr>
          <p:nvPr>
            <p:ph idx="1"/>
          </p:nvPr>
        </p:nvPicPr>
        <p:blipFill>
          <a:blip r:embed="rId3"/>
          <a:stretch>
            <a:fillRect/>
          </a:stretch>
        </p:blipFill>
        <p:spPr>
          <a:xfrm>
            <a:off x="380254" y="1253331"/>
            <a:ext cx="7046103" cy="4351338"/>
          </a:xfrm>
        </p:spPr>
      </p:pic>
      <p:pic>
        <p:nvPicPr>
          <p:cNvPr id="13" name="Picture 12" descr="A map of a city">
            <a:extLst>
              <a:ext uri="{FF2B5EF4-FFF2-40B4-BE49-F238E27FC236}">
                <a16:creationId xmlns:a16="http://schemas.microsoft.com/office/drawing/2014/main" id="{C92BA08E-9D3E-0D08-5748-A2DC00516A22}"/>
              </a:ext>
            </a:extLst>
          </p:cNvPr>
          <p:cNvPicPr>
            <a:picLocks noChangeAspect="1"/>
          </p:cNvPicPr>
          <p:nvPr/>
        </p:nvPicPr>
        <p:blipFill>
          <a:blip r:embed="rId4"/>
          <a:stretch>
            <a:fillRect/>
          </a:stretch>
        </p:blipFill>
        <p:spPr>
          <a:xfrm>
            <a:off x="6410130" y="1446244"/>
            <a:ext cx="5673013" cy="4189811"/>
          </a:xfrm>
          <a:prstGeom prst="rect">
            <a:avLst/>
          </a:prstGeom>
        </p:spPr>
      </p:pic>
    </p:spTree>
    <p:extLst>
      <p:ext uri="{BB962C8B-B14F-4D97-AF65-F5344CB8AC3E}">
        <p14:creationId xmlns:p14="http://schemas.microsoft.com/office/powerpoint/2010/main" val="348914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8AEF-659C-4EFA-C76D-5A4DDA7F6B6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838ADC-208D-0E52-E360-51407EAB8078}"/>
              </a:ext>
            </a:extLst>
          </p:cNvPr>
          <p:cNvSpPr>
            <a:spLocks noGrp="1"/>
          </p:cNvSpPr>
          <p:nvPr>
            <p:ph idx="1"/>
          </p:nvPr>
        </p:nvSpPr>
        <p:spPr/>
        <p:txBody>
          <a:bodyPr/>
          <a:lstStyle/>
          <a:p>
            <a:pPr marL="0" indent="0" algn="l">
              <a:buNone/>
            </a:pPr>
            <a:endParaRPr lang="en-US" b="1" dirty="0">
              <a:solidFill>
                <a:srgbClr val="242424"/>
              </a:solidFill>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gn="l"/>
            <a:r>
              <a:rPr lang="en-US" dirty="0">
                <a:solidFill>
                  <a:srgbClr val="242424"/>
                </a:solidFill>
                <a:highlight>
                  <a:srgbClr val="FFFFFF"/>
                </a:highlight>
                <a:latin typeface="Open Sans" panose="020B0606030504020204" pitchFamily="34" charset="0"/>
                <a:ea typeface="Open Sans" panose="020B0606030504020204" pitchFamily="34" charset="0"/>
                <a:cs typeface="Open Sans" panose="020B0606030504020204" pitchFamily="34" charset="0"/>
              </a:rPr>
              <a:t>Even though Citi Bike doesn’t provide information about bikes moved manually for rebalancing and other purposes, it can be derived from the trip data by looking at the movements for individual bikes and where their location changed without a ride.</a:t>
            </a:r>
          </a:p>
          <a:p>
            <a:pPr algn="l"/>
            <a:r>
              <a:rPr lang="en-US" dirty="0">
                <a:solidFill>
                  <a:srgbClr val="242424"/>
                </a:solidFill>
                <a:highlight>
                  <a:srgbClr val="FFFFFF"/>
                </a:highlight>
                <a:latin typeface="Open Sans" panose="020B0606030504020204" pitchFamily="34" charset="0"/>
                <a:ea typeface="Open Sans" panose="020B0606030504020204" pitchFamily="34" charset="0"/>
                <a:cs typeface="Open Sans" panose="020B0606030504020204" pitchFamily="34" charset="0"/>
              </a:rPr>
              <a:t>This information is more meaningful in the aggregate (by neighborhood) than it is for individual stations.</a:t>
            </a:r>
          </a:p>
          <a:p>
            <a:pPr algn="l"/>
            <a:r>
              <a:rPr lang="en-US" dirty="0">
                <a:solidFill>
                  <a:srgbClr val="242424"/>
                </a:solidFill>
                <a:highlight>
                  <a:srgbClr val="FFFFFF"/>
                </a:highlight>
                <a:latin typeface="Open Sans" panose="020B0606030504020204" pitchFamily="34" charset="0"/>
                <a:ea typeface="Open Sans" panose="020B0606030504020204" pitchFamily="34" charset="0"/>
                <a:cs typeface="Open Sans" panose="020B0606030504020204" pitchFamily="34" charset="0"/>
              </a:rPr>
              <a:t>We can get a rough idea when bikes are rebalanced at a station by looking at when the bikes were taken for a ride.</a:t>
            </a:r>
            <a:endParaRPr lang="en-US" b="1" i="0" dirty="0">
              <a:solidFill>
                <a:srgbClr val="2424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gn="l"/>
            <a:r>
              <a:rPr lang="en-US" b="0" i="0" dirty="0">
                <a:solidFill>
                  <a:srgbClr val="2424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Even though Citi Bike doesn’t provide historical data about bike and dock availability, an estimation can be derived from the trip data files that reflects actual station usage.</a:t>
            </a:r>
          </a:p>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8941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69E8-C809-BFAD-F0DB-E55400411DF3}"/>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A85BEE0B-603E-9F66-7787-77D38502FAE6}"/>
              </a:ext>
            </a:extLst>
          </p:cNvPr>
          <p:cNvSpPr>
            <a:spLocks noGrp="1"/>
          </p:cNvSpPr>
          <p:nvPr>
            <p:ph idx="1"/>
          </p:nvPr>
        </p:nvSpPr>
        <p:spPr/>
        <p:txBody>
          <a:bodyPr>
            <a:normAutofit/>
          </a:bodyPr>
          <a:lstStyle/>
          <a:p>
            <a:pPr marL="0" indent="0">
              <a:buNone/>
            </a:pPr>
            <a:r>
              <a:rPr lang="en-US" b="0" i="0" dirty="0">
                <a:solidFill>
                  <a:srgbClr val="020202"/>
                </a:solidFill>
                <a:effectLst/>
                <a:highlight>
                  <a:srgbClr val="FFFFFF"/>
                </a:highlight>
                <a:latin typeface="Open Sans" panose="020B0606030504020204" pitchFamily="34" charset="0"/>
              </a:rPr>
              <a:t>There are numerous ways to dive into trip and rebalance data to understand needs and motivations of bike-share participants or the general movement of individuals around New York. </a:t>
            </a:r>
          </a:p>
          <a:p>
            <a:pPr marL="0" indent="0" algn="l">
              <a:buNone/>
            </a:pPr>
            <a:endParaRPr lang="en-US" b="1" i="0" dirty="0">
              <a:solidFill>
                <a:srgbClr val="020202"/>
              </a:solidFill>
              <a:effectLst/>
              <a:highlight>
                <a:srgbClr val="FFFFFF"/>
              </a:highlight>
              <a:latin typeface="Open Sans" panose="020B0606030504020204" pitchFamily="34" charset="0"/>
            </a:endParaRPr>
          </a:p>
          <a:p>
            <a:pPr marL="0" indent="0" algn="l">
              <a:buNone/>
            </a:pPr>
            <a:r>
              <a:rPr lang="en-US" b="1" i="0" dirty="0">
                <a:solidFill>
                  <a:srgbClr val="020202"/>
                </a:solidFill>
                <a:effectLst/>
                <a:highlight>
                  <a:srgbClr val="FFFFFF"/>
                </a:highlight>
                <a:latin typeface="Open Sans" panose="020B0606030504020204" pitchFamily="34" charset="0"/>
              </a:rPr>
              <a:t>Other future work could include:</a:t>
            </a:r>
          </a:p>
          <a:p>
            <a:pPr algn="l">
              <a:buFont typeface="Arial" panose="020B0604020202020204" pitchFamily="34" charset="0"/>
              <a:buChar char="•"/>
            </a:pPr>
            <a:r>
              <a:rPr lang="en-US" b="0" i="0" dirty="0">
                <a:solidFill>
                  <a:srgbClr val="020202"/>
                </a:solidFill>
                <a:effectLst/>
                <a:highlight>
                  <a:srgbClr val="FFFFFF"/>
                </a:highlight>
                <a:latin typeface="Open Sans" panose="020B0606030504020204" pitchFamily="34" charset="0"/>
              </a:rPr>
              <a:t>Create a real-time model to predict when a station needs to be rebalanced.</a:t>
            </a:r>
          </a:p>
          <a:p>
            <a:pPr algn="l">
              <a:buFont typeface="Arial" panose="020B0604020202020204" pitchFamily="34" charset="0"/>
              <a:buChar char="•"/>
            </a:pPr>
            <a:r>
              <a:rPr lang="en-US" dirty="0">
                <a:solidFill>
                  <a:srgbClr val="020202"/>
                </a:solidFill>
                <a:highlight>
                  <a:srgbClr val="FFFFFF"/>
                </a:highlight>
                <a:latin typeface="Open Sans" panose="020B0606030504020204" pitchFamily="34" charset="0"/>
              </a:rPr>
              <a:t>Create a real time model to predict the availability of docks and bikes.</a:t>
            </a:r>
          </a:p>
          <a:p>
            <a:pPr algn="l">
              <a:buFont typeface="Arial" panose="020B0604020202020204" pitchFamily="34" charset="0"/>
              <a:buChar char="•"/>
            </a:pPr>
            <a:r>
              <a:rPr lang="en-US" b="0" i="0" dirty="0">
                <a:solidFill>
                  <a:srgbClr val="020202"/>
                </a:solidFill>
                <a:effectLst/>
                <a:highlight>
                  <a:srgbClr val="FFFFFF"/>
                </a:highlight>
                <a:latin typeface="Open Sans" panose="020B0606030504020204" pitchFamily="34" charset="0"/>
              </a:rPr>
              <a:t>More research can be done in terms of ebikes, with more addition of ebikes recently .</a:t>
            </a:r>
          </a:p>
          <a:p>
            <a:r>
              <a:rPr lang="en-US" dirty="0">
                <a:solidFill>
                  <a:srgbClr val="020202"/>
                </a:solidFill>
                <a:highlight>
                  <a:srgbClr val="FFFFFF"/>
                </a:highlight>
                <a:latin typeface="Open Sans" panose="020B0606030504020204" pitchFamily="34" charset="0"/>
              </a:rPr>
              <a:t>Focusing on a specific year, season, or days to understand and predict usage and rebalance needs with respect to changes in overall ridership and events such as holidays and professional sports games</a:t>
            </a:r>
          </a:p>
          <a:p>
            <a:pPr algn="l">
              <a:buFont typeface="Arial" panose="020B0604020202020204" pitchFamily="34" charset="0"/>
              <a:buChar char="•"/>
            </a:pPr>
            <a:r>
              <a:rPr lang="en-US" dirty="0">
                <a:solidFill>
                  <a:srgbClr val="020202"/>
                </a:solidFill>
                <a:highlight>
                  <a:srgbClr val="FFFFFF"/>
                </a:highlight>
                <a:latin typeface="Open Sans" panose="020B0606030504020204" pitchFamily="34" charset="0"/>
              </a:rPr>
              <a:t>Make an overall model so that Citi bikes can be introduced in more cities .</a:t>
            </a:r>
          </a:p>
          <a:p>
            <a:pPr algn="l">
              <a:buFont typeface="Arial" panose="020B0604020202020204" pitchFamily="34" charset="0"/>
              <a:buChar char="•"/>
            </a:pPr>
            <a:endParaRPr lang="en-US" b="0" i="0" dirty="0">
              <a:solidFill>
                <a:srgbClr val="020202"/>
              </a:solidFill>
              <a:effectLst/>
              <a:highlight>
                <a:srgbClr val="FFFFFF"/>
              </a:highlight>
              <a:latin typeface="Open Sans" panose="020B0606030504020204" pitchFamily="34" charset="0"/>
            </a:endParaRPr>
          </a:p>
          <a:p>
            <a:endParaRPr lang="en-US" dirty="0"/>
          </a:p>
        </p:txBody>
      </p:sp>
    </p:spTree>
    <p:extLst>
      <p:ext uri="{BB962C8B-B14F-4D97-AF65-F5344CB8AC3E}">
        <p14:creationId xmlns:p14="http://schemas.microsoft.com/office/powerpoint/2010/main" val="324331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Challenges</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normAutofit/>
          </a:bodyPr>
          <a:lstStyle/>
          <a:p>
            <a:pPr marL="0" indent="0">
              <a:buNone/>
            </a:pPr>
            <a:r>
              <a:rPr lang="en-US" sz="1800" dirty="0">
                <a:solidFill>
                  <a:srgbClr val="212529"/>
                </a:solidFill>
                <a:highlight>
                  <a:srgbClr val="FFFFFF"/>
                </a:highlight>
                <a:latin typeface="Open Sans" panose="020B0606030504020204" pitchFamily="34" charset="0"/>
                <a:cs typeface="+mn-cs"/>
              </a:rPr>
              <a:t>As has been recently documented by the press, one of the major challenges that Citi Bike is facing is the rebalancing of their stations. As origins and destinations of Citi Bike trips are not necessarily symmetrical during the day, Citi Bike has been forced to constantly move bikes around the city, taking them from full stations and delivering them to empty ones. This problem is both financially expensive and frustrating for Citi Bike users: many people complain about either not finding bikes at their stations of origin or not finding empty spots when they arrive at their final destinations</a:t>
            </a:r>
            <a:r>
              <a:rPr lang="en-US" sz="1800" b="0" i="0" dirty="0">
                <a:solidFill>
                  <a:srgbClr val="000000"/>
                </a:solidFill>
                <a:effectLst/>
                <a:highlight>
                  <a:srgbClr val="FFFFFF"/>
                </a:highlight>
                <a:latin typeface="UniversNextW01-Regular"/>
              </a:rPr>
              <a:t>.</a:t>
            </a:r>
            <a:endParaRPr lang="en-US" sz="1800" dirty="0">
              <a:latin typeface="Segoe UI Semilight" panose="020B0702040204020203" pitchFamily="34" charset="0"/>
              <a:ea typeface="Segoe UI Semilight" panose="020B07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23909"/>
            <a:chOff x="5943601" y="1609726"/>
            <a:chExt cx="5406259" cy="2023909"/>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800219"/>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a:t>
              </a:r>
              <a:r>
                <a:rPr lang="en-US" sz="1200" dirty="0" err="1">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topicChoose</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3657" y="2228149"/>
              <a:ext cx="188600" cy="246221"/>
              <a:chOff x="5978838" y="2209102"/>
              <a:chExt cx="188600"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7" y="2563905"/>
              <a:ext cx="188600" cy="246221"/>
              <a:chOff x="5978838" y="2209102"/>
              <a:chExt cx="188600"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7" y="2902042"/>
              <a:ext cx="188600" cy="246221"/>
              <a:chOff x="5978838" y="2209102"/>
              <a:chExt cx="188600" cy="246221"/>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1" name="Picture 19" descr="Smart Lookup button in the context menu">
              <a:extLst>
                <a:ext uri="{FF2B5EF4-FFF2-40B4-BE49-F238E27FC236}">
                  <a16:creationId xmlns:a16="http://schemas.microsoft.com/office/drawing/2014/main" id="{5C48F155-F4FF-4D72-879B-DE6D7269D894}"/>
                </a:ext>
              </a:extLst>
            </p:cNvPr>
            <p:cNvPicPr>
              <a:picLocks noChangeAspect="1"/>
            </p:cNvPicPr>
            <p:nvPr/>
          </p:nvPicPr>
          <p:blipFill rotWithShape="1">
            <a:blip r:embed="rId3"/>
            <a:srcRect b="4437"/>
            <a:stretch/>
          </p:blipFill>
          <p:spPr>
            <a:xfrm>
              <a:off x="9166431" y="1836907"/>
              <a:ext cx="1875163" cy="1796728"/>
            </a:xfrm>
            <a:prstGeom prst="rect">
              <a:avLst/>
            </a:prstGeom>
          </p:spPr>
        </p:pic>
      </p:grpSp>
      <p:pic>
        <p:nvPicPr>
          <p:cNvPr id="23" name="Picture 22" descr="A group of bicycles with screens&#10;&#10;Description automatically generated">
            <a:extLst>
              <a:ext uri="{FF2B5EF4-FFF2-40B4-BE49-F238E27FC236}">
                <a16:creationId xmlns:a16="http://schemas.microsoft.com/office/drawing/2014/main" id="{756B4EC5-A94B-1204-0B0C-B5ADF609C623}"/>
              </a:ext>
            </a:extLst>
          </p:cNvPr>
          <p:cNvPicPr>
            <a:picLocks noChangeAspect="1"/>
          </p:cNvPicPr>
          <p:nvPr/>
        </p:nvPicPr>
        <p:blipFill>
          <a:blip r:embed="rId4"/>
          <a:stretch>
            <a:fillRect/>
          </a:stretch>
        </p:blipFill>
        <p:spPr>
          <a:xfrm>
            <a:off x="5718049" y="1284718"/>
            <a:ext cx="6473951" cy="5308952"/>
          </a:xfrm>
          <a:prstGeom prst="rect">
            <a:avLst/>
          </a:prstGeom>
        </p:spPr>
      </p:pic>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E66B-8FBA-1DBA-BE85-C60621C13A53}"/>
              </a:ext>
            </a:extLst>
          </p:cNvPr>
          <p:cNvSpPr>
            <a:spLocks noGrp="1"/>
          </p:cNvSpPr>
          <p:nvPr>
            <p:ph type="title"/>
          </p:nvPr>
        </p:nvSpPr>
        <p:spPr/>
        <p:txBody>
          <a:bodyPr/>
          <a:lstStyle/>
          <a:p>
            <a:r>
              <a:rPr lang="en-US" dirty="0"/>
              <a:t>Rebalance</a:t>
            </a:r>
          </a:p>
        </p:txBody>
      </p:sp>
      <p:sp>
        <p:nvSpPr>
          <p:cNvPr id="3" name="Content Placeholder 2">
            <a:extLst>
              <a:ext uri="{FF2B5EF4-FFF2-40B4-BE49-F238E27FC236}">
                <a16:creationId xmlns:a16="http://schemas.microsoft.com/office/drawing/2014/main" id="{3546ABAC-99D1-2648-5366-73DF23CDA5E6}"/>
              </a:ext>
            </a:extLst>
          </p:cNvPr>
          <p:cNvSpPr>
            <a:spLocks noGrp="1"/>
          </p:cNvSpPr>
          <p:nvPr>
            <p:ph idx="1"/>
          </p:nvPr>
        </p:nvSpPr>
        <p:spPr>
          <a:xfrm>
            <a:off x="838200" y="1625936"/>
            <a:ext cx="6466114" cy="4351338"/>
          </a:xfrm>
        </p:spPr>
        <p:txBody>
          <a:bodyPr>
            <a:normAutofit/>
          </a:bodyPr>
          <a:lstStyle/>
          <a:p>
            <a:pPr marL="0" indent="0" algn="l">
              <a:buNone/>
            </a:pPr>
            <a:endParaRPr lang="en-US" sz="1600" b="1" i="0" dirty="0">
              <a:solidFill>
                <a:srgbClr val="020202"/>
              </a:solidFill>
              <a:effectLst/>
              <a:highlight>
                <a:srgbClr val="FFFFFF"/>
              </a:highlight>
              <a:latin typeface="lato" panose="020F0502020204030203" pitchFamily="34" charset="0"/>
            </a:endParaRPr>
          </a:p>
          <a:p>
            <a:pPr marL="0" indent="0" algn="l">
              <a:buNone/>
            </a:pPr>
            <a:r>
              <a:rPr lang="en-US" sz="2400" b="0" i="0" dirty="0">
                <a:solidFill>
                  <a:schemeClr val="accent1"/>
                </a:solidFill>
                <a:effectLst/>
                <a:highlight>
                  <a:srgbClr val="FFFFFF"/>
                </a:highlight>
                <a:latin typeface="Open Sans" panose="020B0606030504020204" pitchFamily="34" charset="0"/>
              </a:rPr>
              <a:t>What is rebalancing? Why do we care?</a:t>
            </a:r>
          </a:p>
          <a:p>
            <a:pPr algn="l"/>
            <a:r>
              <a:rPr lang="en-US" sz="1600" b="0" i="0" dirty="0">
                <a:solidFill>
                  <a:srgbClr val="020202"/>
                </a:solidFill>
                <a:effectLst/>
                <a:highlight>
                  <a:srgbClr val="FFFFFF"/>
                </a:highlight>
                <a:latin typeface="Open Sans" panose="020B0606030504020204" pitchFamily="34" charset="0"/>
              </a:rPr>
              <a:t>Consider the flow of bikes through a popular commuter station E 24 St &amp; Park Ave S on Monday, September 9, 2019. This station has a maximum capacity of 54 bikes. However, there are more bikes being ridden out of the station than coming in. Even if the station were to start out the day fully-stocked, it would get depleted halfway through the morning commuter rush hour. A significant number of riders would be without a bike! This would quickly lead to dissatisfied members canceling their subscriptions.</a:t>
            </a:r>
          </a:p>
          <a:p>
            <a:pPr algn="l"/>
            <a:endParaRPr lang="en-US" dirty="0">
              <a:solidFill>
                <a:srgbClr val="020202"/>
              </a:solidFill>
              <a:highlight>
                <a:srgbClr val="FFFFFF"/>
              </a:highlight>
              <a:latin typeface="Open Sans" panose="020B0606030504020204" pitchFamily="34" charset="0"/>
            </a:endParaRPr>
          </a:p>
          <a:p>
            <a:pPr algn="l"/>
            <a:endParaRPr lang="en-US" b="0" i="0" dirty="0">
              <a:solidFill>
                <a:srgbClr val="020202"/>
              </a:solidFill>
              <a:effectLst/>
              <a:highlight>
                <a:srgbClr val="FFFFFF"/>
              </a:highlight>
              <a:latin typeface="Open Sans" panose="020B0606030504020204" pitchFamily="34" charset="0"/>
            </a:endParaRPr>
          </a:p>
          <a:p>
            <a:pPr algn="l"/>
            <a:endParaRPr lang="en-US" b="0" i="0" dirty="0">
              <a:solidFill>
                <a:srgbClr val="020202"/>
              </a:solidFill>
              <a:effectLst/>
              <a:highlight>
                <a:srgbClr val="FFFFFF"/>
              </a:highlight>
              <a:latin typeface="Open Sans" panose="020B0606030504020204" pitchFamily="34" charset="0"/>
            </a:endParaRPr>
          </a:p>
          <a:p>
            <a:endParaRPr lang="en-US" dirty="0"/>
          </a:p>
        </p:txBody>
      </p:sp>
      <p:pic>
        <p:nvPicPr>
          <p:cNvPr id="8" name="Picture 7" descr="A graph of a bike flow">
            <a:extLst>
              <a:ext uri="{FF2B5EF4-FFF2-40B4-BE49-F238E27FC236}">
                <a16:creationId xmlns:a16="http://schemas.microsoft.com/office/drawing/2014/main" id="{66DEC39A-3D54-BDC7-020C-4F65E2BD9E22}"/>
              </a:ext>
            </a:extLst>
          </p:cNvPr>
          <p:cNvPicPr>
            <a:picLocks noChangeAspect="1"/>
          </p:cNvPicPr>
          <p:nvPr/>
        </p:nvPicPr>
        <p:blipFill>
          <a:blip r:embed="rId3"/>
          <a:stretch>
            <a:fillRect/>
          </a:stretch>
        </p:blipFill>
        <p:spPr>
          <a:xfrm>
            <a:off x="7550065" y="1861457"/>
            <a:ext cx="4463823" cy="3292249"/>
          </a:xfrm>
          <a:prstGeom prst="rect">
            <a:avLst/>
          </a:prstGeom>
        </p:spPr>
      </p:pic>
    </p:spTree>
    <p:extLst>
      <p:ext uri="{BB962C8B-B14F-4D97-AF65-F5344CB8AC3E}">
        <p14:creationId xmlns:p14="http://schemas.microsoft.com/office/powerpoint/2010/main" val="67504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252C-80C0-48D7-BAFB-9D8826053568}"/>
              </a:ext>
            </a:extLst>
          </p:cNvPr>
          <p:cNvSpPr>
            <a:spLocks noGrp="1"/>
          </p:cNvSpPr>
          <p:nvPr>
            <p:ph type="title"/>
          </p:nvPr>
        </p:nvSpPr>
        <p:spPr/>
        <p:txBody>
          <a:bodyPr/>
          <a:lstStyle/>
          <a:p>
            <a:r>
              <a:rPr lang="en-US" dirty="0"/>
              <a:t>More about Rebalancing</a:t>
            </a:r>
          </a:p>
        </p:txBody>
      </p:sp>
      <p:sp>
        <p:nvSpPr>
          <p:cNvPr id="3" name="Content Placeholder 2">
            <a:extLst>
              <a:ext uri="{FF2B5EF4-FFF2-40B4-BE49-F238E27FC236}">
                <a16:creationId xmlns:a16="http://schemas.microsoft.com/office/drawing/2014/main" id="{0243314C-289A-326F-2EEE-31AE20C5F671}"/>
              </a:ext>
            </a:extLst>
          </p:cNvPr>
          <p:cNvSpPr>
            <a:spLocks noGrp="1"/>
          </p:cNvSpPr>
          <p:nvPr>
            <p:ph idx="1"/>
          </p:nvPr>
        </p:nvSpPr>
        <p:spPr>
          <a:xfrm>
            <a:off x="838200" y="1415143"/>
            <a:ext cx="10515600" cy="4855028"/>
          </a:xfrm>
        </p:spPr>
        <p:txBody>
          <a:bodyPr>
            <a:normAutofit lnSpcReduction="10000"/>
          </a:bodyPr>
          <a:lstStyle/>
          <a:p>
            <a:pPr marL="0" indent="0">
              <a:buNone/>
            </a:pPr>
            <a:r>
              <a:rPr lang="en-US" sz="1600" dirty="0">
                <a:solidFill>
                  <a:srgbClr val="020202"/>
                </a:solidFill>
                <a:effectLst/>
                <a:latin typeface="Open Sans" panose="020B0606030504020204" pitchFamily="34" charset="0"/>
              </a:rPr>
              <a:t>How is it possible that a station supplies more bikes than its capability? Well, through the Citi Bike operations team’s diligent rebalancing efforts. The team physically moves bikes from one station to another to:</a:t>
            </a:r>
          </a:p>
          <a:p>
            <a:pPr marL="0" indent="0">
              <a:buNone/>
            </a:pPr>
            <a:endParaRPr lang="en-US" sz="1600" dirty="0">
              <a:solidFill>
                <a:srgbClr val="020202"/>
              </a:solidFill>
              <a:effectLst/>
              <a:latin typeface="Open Sans" panose="020B0606030504020204" pitchFamily="34" charset="0"/>
            </a:endParaRPr>
          </a:p>
          <a:p>
            <a:pPr>
              <a:buFont typeface="Arial" panose="020B0604020202020204" pitchFamily="34" charset="0"/>
              <a:buChar char="•"/>
            </a:pPr>
            <a:r>
              <a:rPr lang="en-US" sz="1600" dirty="0">
                <a:solidFill>
                  <a:srgbClr val="020202"/>
                </a:solidFill>
                <a:effectLst/>
                <a:latin typeface="Open Sans" panose="020B0606030504020204" pitchFamily="34" charset="0"/>
              </a:rPr>
              <a:t>Ensure there are sufficient bikes to satisfy predicted demand</a:t>
            </a:r>
          </a:p>
          <a:p>
            <a:pPr>
              <a:buFont typeface="Arial" panose="020B0604020202020204" pitchFamily="34" charset="0"/>
              <a:buChar char="•"/>
            </a:pPr>
            <a:r>
              <a:rPr lang="en-US" sz="1600" dirty="0">
                <a:solidFill>
                  <a:srgbClr val="020202"/>
                </a:solidFill>
                <a:effectLst/>
                <a:latin typeface="Open Sans" panose="020B0606030504020204" pitchFamily="34" charset="0"/>
              </a:rPr>
              <a:t>Ensure there is space at destination stations to receive incoming bikes</a:t>
            </a:r>
          </a:p>
          <a:p>
            <a:pPr>
              <a:buFont typeface="Arial" panose="020B0604020202020204" pitchFamily="34" charset="0"/>
              <a:buChar char="•"/>
            </a:pPr>
            <a:r>
              <a:rPr lang="en-US" sz="1600" dirty="0">
                <a:solidFill>
                  <a:srgbClr val="020202"/>
                </a:solidFill>
                <a:effectLst/>
                <a:latin typeface="Open Sans" panose="020B0606030504020204" pitchFamily="34" charset="0"/>
              </a:rPr>
              <a:t>Minimize the number of unused bikes idling at unpopular stations</a:t>
            </a:r>
          </a:p>
          <a:p>
            <a:pPr marL="0" indent="0">
              <a:buNone/>
            </a:pPr>
            <a:endParaRPr lang="en-US" sz="1600" dirty="0">
              <a:solidFill>
                <a:srgbClr val="020202"/>
              </a:solidFill>
              <a:effectLst/>
              <a:latin typeface="Open Sans" panose="020B0606030504020204" pitchFamily="34" charset="0"/>
            </a:endParaRPr>
          </a:p>
          <a:p>
            <a:pPr marL="0" indent="0">
              <a:buNone/>
            </a:pPr>
            <a:r>
              <a:rPr lang="en-US" sz="1800" b="1" dirty="0">
                <a:effectLst/>
                <a:latin typeface="Lato" panose="020F0502020204030203" pitchFamily="34" charset="0"/>
              </a:rPr>
              <a:t>How does Citi Bike rebalance bikes?</a:t>
            </a:r>
          </a:p>
          <a:p>
            <a:r>
              <a:rPr lang="en-US" sz="1600" dirty="0">
                <a:solidFill>
                  <a:srgbClr val="020202"/>
                </a:solidFill>
                <a:effectLst/>
                <a:latin typeface="Open Sans" panose="020B0606030504020204" pitchFamily="34" charset="0"/>
              </a:rPr>
              <a:t>Citi Bike employs several methods to manage rebalancing needs:</a:t>
            </a:r>
          </a:p>
          <a:p>
            <a:pPr>
              <a:buFont typeface="Arial" panose="020B0604020202020204" pitchFamily="34" charset="0"/>
              <a:buChar char="•"/>
            </a:pPr>
            <a:r>
              <a:rPr lang="en-US" sz="1600" i="1" dirty="0">
                <a:solidFill>
                  <a:srgbClr val="020202"/>
                </a:solidFill>
                <a:effectLst/>
                <a:latin typeface="Open Sans" panose="020B0606030504020204" pitchFamily="34" charset="0"/>
              </a:rPr>
              <a:t>Valet Service</a:t>
            </a:r>
            <a:r>
              <a:rPr lang="en-US" sz="1600" dirty="0">
                <a:solidFill>
                  <a:srgbClr val="020202"/>
                </a:solidFill>
                <a:effectLst/>
                <a:latin typeface="Open Sans" panose="020B0606030504020204" pitchFamily="34" charset="0"/>
              </a:rPr>
              <a:t> - employee's staff popular stations to manage incoming and outgoing bikes, artificially increasing station capacity and temporarily alleviating rush-hour problems</a:t>
            </a:r>
          </a:p>
          <a:p>
            <a:pPr>
              <a:buFont typeface="Arial" panose="020B0604020202020204" pitchFamily="34" charset="0"/>
              <a:buChar char="•"/>
            </a:pPr>
            <a:r>
              <a:rPr lang="en-US" sz="1600" i="1" dirty="0">
                <a:solidFill>
                  <a:srgbClr val="020202"/>
                </a:solidFill>
                <a:effectLst/>
                <a:latin typeface="Open Sans" panose="020B0606030504020204" pitchFamily="34" charset="0"/>
              </a:rPr>
              <a:t>Bike Trains</a:t>
            </a:r>
            <a:r>
              <a:rPr lang="en-US" sz="1600" dirty="0">
                <a:solidFill>
                  <a:srgbClr val="020202"/>
                </a:solidFill>
                <a:effectLst/>
                <a:latin typeface="Open Sans" panose="020B0606030504020204" pitchFamily="34" charset="0"/>
              </a:rPr>
              <a:t> - employees ride ebikes towing carriages of 12-16 bikes—ideal for going in and around tight neighborhood streets</a:t>
            </a:r>
          </a:p>
          <a:p>
            <a:pPr>
              <a:buFont typeface="Arial" panose="020B0604020202020204" pitchFamily="34" charset="0"/>
              <a:buChar char="•"/>
            </a:pPr>
            <a:r>
              <a:rPr lang="en-US" sz="1600" i="1" dirty="0">
                <a:solidFill>
                  <a:srgbClr val="020202"/>
                </a:solidFill>
                <a:effectLst/>
                <a:latin typeface="Open Sans" panose="020B0606030504020204" pitchFamily="34" charset="0"/>
              </a:rPr>
              <a:t>Motorized Vehicles</a:t>
            </a:r>
            <a:r>
              <a:rPr lang="en-US" sz="1600" dirty="0">
                <a:solidFill>
                  <a:srgbClr val="020202"/>
                </a:solidFill>
                <a:effectLst/>
                <a:latin typeface="Open Sans" panose="020B0606030504020204" pitchFamily="34" charset="0"/>
              </a:rPr>
              <a:t> - higher-capacity vans operate 24/7 to keep bikes moving to and from the most popular stations</a:t>
            </a:r>
          </a:p>
          <a:p>
            <a:pPr>
              <a:buFont typeface="Arial" panose="020B0604020202020204" pitchFamily="34" charset="0"/>
              <a:buChar char="•"/>
            </a:pPr>
            <a:r>
              <a:rPr lang="en-US" sz="1600" i="1" dirty="0">
                <a:solidFill>
                  <a:srgbClr val="020202"/>
                </a:solidFill>
                <a:effectLst/>
                <a:latin typeface="Open Sans" panose="020B0606030504020204" pitchFamily="34" charset="0"/>
              </a:rPr>
              <a:t>Bike Angels</a:t>
            </a:r>
            <a:r>
              <a:rPr lang="en-US" sz="1600" dirty="0">
                <a:solidFill>
                  <a:srgbClr val="020202"/>
                </a:solidFill>
                <a:effectLst/>
                <a:latin typeface="Open Sans" panose="020B0606030504020204" pitchFamily="34" charset="0"/>
              </a:rPr>
              <a:t> - launched in 2018, </a:t>
            </a:r>
            <a:r>
              <a:rPr lang="en-US" sz="1600" u="none" strike="noStrike" dirty="0">
                <a:solidFill>
                  <a:srgbClr val="4183C4"/>
                </a:solidFill>
                <a:effectLst/>
                <a:latin typeface="Open Sans" panose="020B0606030504020204" pitchFamily="34" charset="0"/>
                <a:hlinkClick r:id="rId3"/>
              </a:rPr>
              <a:t>this program</a:t>
            </a:r>
            <a:r>
              <a:rPr lang="en-US" sz="1600" dirty="0">
                <a:solidFill>
                  <a:srgbClr val="020202"/>
                </a:solidFill>
                <a:effectLst/>
                <a:latin typeface="Open Sans" panose="020B0606030504020204" pitchFamily="34" charset="0"/>
              </a:rPr>
              <a:t> grants Citi Bike riders (non-employees) traveling along in-demand rebalance routes a free trip and reward points</a:t>
            </a:r>
          </a:p>
          <a:p>
            <a:endParaRPr lang="en-US" dirty="0"/>
          </a:p>
        </p:txBody>
      </p:sp>
    </p:spTree>
    <p:extLst>
      <p:ext uri="{BB962C8B-B14F-4D97-AF65-F5344CB8AC3E}">
        <p14:creationId xmlns:p14="http://schemas.microsoft.com/office/powerpoint/2010/main" val="328539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8BD-E191-6E3A-0108-360B794419C0}"/>
              </a:ext>
            </a:extLst>
          </p:cNvPr>
          <p:cNvSpPr>
            <a:spLocks noGrp="1"/>
          </p:cNvSpPr>
          <p:nvPr>
            <p:ph type="title"/>
          </p:nvPr>
        </p:nvSpPr>
        <p:spPr/>
        <p:txBody>
          <a:bodyPr/>
          <a:lstStyle/>
          <a:p>
            <a:r>
              <a:rPr lang="en-US" dirty="0"/>
              <a:t>Let's Deep Dive !!</a:t>
            </a:r>
          </a:p>
        </p:txBody>
      </p:sp>
      <p:pic>
        <p:nvPicPr>
          <p:cNvPr id="5" name="Content Placeholder 4" descr="A person in a suit holding a magnifying glass and a briefcase under water&#10;&#10;Description automatically generated">
            <a:extLst>
              <a:ext uri="{FF2B5EF4-FFF2-40B4-BE49-F238E27FC236}">
                <a16:creationId xmlns:a16="http://schemas.microsoft.com/office/drawing/2014/main" id="{C6E0D794-0E10-DABE-459A-12C6DC901BAF}"/>
              </a:ext>
            </a:extLst>
          </p:cNvPr>
          <p:cNvPicPr>
            <a:picLocks noGrp="1" noChangeAspect="1"/>
          </p:cNvPicPr>
          <p:nvPr>
            <p:ph idx="1"/>
          </p:nvPr>
        </p:nvPicPr>
        <p:blipFill>
          <a:blip r:embed="rId2"/>
          <a:stretch>
            <a:fillRect/>
          </a:stretch>
        </p:blipFill>
        <p:spPr>
          <a:xfrm>
            <a:off x="1679509" y="1754155"/>
            <a:ext cx="8307905" cy="4641390"/>
          </a:xfrm>
        </p:spPr>
      </p:pic>
    </p:spTree>
    <p:extLst>
      <p:ext uri="{BB962C8B-B14F-4D97-AF65-F5344CB8AC3E}">
        <p14:creationId xmlns:p14="http://schemas.microsoft.com/office/powerpoint/2010/main" val="123904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34F4-39E7-2C69-3EF9-2814A0836624}"/>
              </a:ext>
            </a:extLst>
          </p:cNvPr>
          <p:cNvSpPr>
            <a:spLocks noGrp="1"/>
          </p:cNvSpPr>
          <p:nvPr>
            <p:ph type="title"/>
          </p:nvPr>
        </p:nvSpPr>
        <p:spPr/>
        <p:txBody>
          <a:bodyPr>
            <a:normAutofit fontScale="90000"/>
          </a:bodyPr>
          <a:lstStyle/>
          <a:p>
            <a:br>
              <a:rPr lang="en-US" dirty="0"/>
            </a:br>
            <a:r>
              <a:rPr lang="en-US" dirty="0"/>
              <a:t>Data Sources</a:t>
            </a:r>
            <a:br>
              <a:rPr lang="en-US" dirty="0"/>
            </a:br>
            <a:endParaRPr lang="en-US" dirty="0"/>
          </a:p>
        </p:txBody>
      </p:sp>
      <p:sp>
        <p:nvSpPr>
          <p:cNvPr id="3" name="Content Placeholder 2">
            <a:extLst>
              <a:ext uri="{FF2B5EF4-FFF2-40B4-BE49-F238E27FC236}">
                <a16:creationId xmlns:a16="http://schemas.microsoft.com/office/drawing/2014/main" id="{E2B60431-532F-601A-FE2C-F8CD0B7FFDEE}"/>
              </a:ext>
            </a:extLst>
          </p:cNvPr>
          <p:cNvSpPr>
            <a:spLocks noGrp="1"/>
          </p:cNvSpPr>
          <p:nvPr>
            <p:ph idx="1"/>
          </p:nvPr>
        </p:nvSpPr>
        <p:spPr>
          <a:xfrm>
            <a:off x="914400" y="1582394"/>
            <a:ext cx="10515600" cy="4351338"/>
          </a:xfrm>
        </p:spPr>
        <p:txBody>
          <a:bodyPr/>
          <a:lstStyle/>
          <a:p>
            <a:pPr marL="0" indent="0">
              <a:buNone/>
            </a:pPr>
            <a:r>
              <a:rPr lang="en-US" sz="1600" b="1" dirty="0">
                <a:solidFill>
                  <a:srgbClr val="020202"/>
                </a:solidFill>
                <a:latin typeface="Open Sans" panose="020B0606030504020204" pitchFamily="34" charset="0"/>
              </a:rPr>
              <a:t>Citi bike Trip History</a:t>
            </a:r>
          </a:p>
          <a:p>
            <a:pPr marL="0" indent="0">
              <a:buNone/>
            </a:pPr>
            <a:endParaRPr lang="en-US" sz="1600" dirty="0">
              <a:solidFill>
                <a:srgbClr val="020202"/>
              </a:solidFill>
              <a:latin typeface="Open Sans" panose="020B0606030504020204" pitchFamily="34" charset="0"/>
            </a:endParaRPr>
          </a:p>
          <a:p>
            <a:r>
              <a:rPr lang="en-US" sz="1600" dirty="0">
                <a:solidFill>
                  <a:srgbClr val="020202"/>
                </a:solidFill>
                <a:latin typeface="Open Sans" panose="020B0606030504020204" pitchFamily="34" charset="0"/>
              </a:rPr>
              <a:t>This dataset from Citi bike's website includes extensive details of every single ride for every individual for a month. The fields include Ride ID, Rideable type, Started at, Ended at, Start station name, Start station ID, End station name, End station ID, Start latitude, Start longitude, End latitude, End Longitude, Member or casual ride. Start station name and End station name will help me analyze the high demand stations and routes. Started at and Ended at would give me the peak hours of operation.</a:t>
            </a:r>
          </a:p>
          <a:p>
            <a:r>
              <a:rPr lang="en-US" sz="1600" dirty="0">
                <a:solidFill>
                  <a:srgbClr val="020202"/>
                </a:solidFill>
                <a:latin typeface="Open Sans" panose="020B0606030504020204" pitchFamily="34" charset="0"/>
              </a:rPr>
              <a:t>Here I have used March 2020 data , for EDA . Reason being smaller than the most</a:t>
            </a:r>
          </a:p>
          <a:p>
            <a:pPr marL="0" indent="0">
              <a:buNone/>
            </a:pPr>
            <a:endParaRPr lang="en-US" sz="1600" dirty="0">
              <a:solidFill>
                <a:srgbClr val="020202"/>
              </a:solidFill>
              <a:latin typeface="Open Sans" panose="020B0606030504020204" pitchFamily="34" charset="0"/>
            </a:endParaRPr>
          </a:p>
          <a:p>
            <a:pPr marL="0" indent="0">
              <a:buNone/>
            </a:pPr>
            <a:r>
              <a:rPr lang="en-US" sz="1600" b="1" dirty="0">
                <a:solidFill>
                  <a:srgbClr val="020202"/>
                </a:solidFill>
                <a:latin typeface="Open Sans" panose="020B0606030504020204" pitchFamily="34" charset="0"/>
              </a:rPr>
              <a:t>General Bikeshare Feed Specification (GBFS) </a:t>
            </a:r>
          </a:p>
          <a:p>
            <a:pPr marL="0" indent="0">
              <a:buNone/>
            </a:pPr>
            <a:endParaRPr lang="en-US" sz="1600" b="1" dirty="0">
              <a:solidFill>
                <a:srgbClr val="020202"/>
              </a:solidFill>
              <a:latin typeface="Open Sans" panose="020B0606030504020204" pitchFamily="34" charset="0"/>
            </a:endParaRPr>
          </a:p>
          <a:p>
            <a:r>
              <a:rPr lang="en-US" sz="1600" dirty="0">
                <a:solidFill>
                  <a:srgbClr val="020202"/>
                </a:solidFill>
                <a:latin typeface="Open Sans" panose="020B0606030504020204" pitchFamily="34" charset="0"/>
              </a:rPr>
              <a:t>This dataset published by Citi bike is needed to determine bike capacity at each station. Fields needed include latitude, longitude, station name, and capacity (number of docks).</a:t>
            </a:r>
          </a:p>
        </p:txBody>
      </p:sp>
    </p:spTree>
    <p:extLst>
      <p:ext uri="{BB962C8B-B14F-4D97-AF65-F5344CB8AC3E}">
        <p14:creationId xmlns:p14="http://schemas.microsoft.com/office/powerpoint/2010/main" val="76376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E2F6-DF7E-1FF8-FF3F-4AEC2934EFA7}"/>
              </a:ext>
            </a:extLst>
          </p:cNvPr>
          <p:cNvSpPr>
            <a:spLocks noGrp="1"/>
          </p:cNvSpPr>
          <p:nvPr>
            <p:ph type="title"/>
          </p:nvPr>
        </p:nvSpPr>
        <p:spPr/>
        <p:txBody>
          <a:bodyPr/>
          <a:lstStyle/>
          <a:p>
            <a:r>
              <a:rPr lang="en-US" dirty="0"/>
              <a:t>Exploratory Data Analysis</a:t>
            </a:r>
          </a:p>
        </p:txBody>
      </p:sp>
      <p:pic>
        <p:nvPicPr>
          <p:cNvPr id="5" name="Content Placeholder 4" descr="A blue and black graph&#10;&#10;Description automatically generated">
            <a:extLst>
              <a:ext uri="{FF2B5EF4-FFF2-40B4-BE49-F238E27FC236}">
                <a16:creationId xmlns:a16="http://schemas.microsoft.com/office/drawing/2014/main" id="{AAC7E87F-6B82-F990-2768-9642BBB66F44}"/>
              </a:ext>
            </a:extLst>
          </p:cNvPr>
          <p:cNvPicPr>
            <a:picLocks noGrp="1" noChangeAspect="1"/>
          </p:cNvPicPr>
          <p:nvPr>
            <p:ph idx="1"/>
          </p:nvPr>
        </p:nvPicPr>
        <p:blipFill>
          <a:blip r:embed="rId3"/>
          <a:stretch>
            <a:fillRect/>
          </a:stretch>
        </p:blipFill>
        <p:spPr>
          <a:xfrm>
            <a:off x="457201" y="1625600"/>
            <a:ext cx="5736770" cy="4351338"/>
          </a:xfrm>
        </p:spPr>
      </p:pic>
      <p:pic>
        <p:nvPicPr>
          <p:cNvPr id="7" name="Picture 6" descr="A screenshot of a computer&#10;&#10;Description automatically generated">
            <a:extLst>
              <a:ext uri="{FF2B5EF4-FFF2-40B4-BE49-F238E27FC236}">
                <a16:creationId xmlns:a16="http://schemas.microsoft.com/office/drawing/2014/main" id="{5AB705A2-F022-60C1-BB2A-CF3F8824714E}"/>
              </a:ext>
            </a:extLst>
          </p:cNvPr>
          <p:cNvPicPr>
            <a:picLocks noChangeAspect="1"/>
          </p:cNvPicPr>
          <p:nvPr/>
        </p:nvPicPr>
        <p:blipFill>
          <a:blip r:embed="rId4"/>
          <a:stretch>
            <a:fillRect/>
          </a:stretch>
        </p:blipFill>
        <p:spPr>
          <a:xfrm>
            <a:off x="6096000" y="1440007"/>
            <a:ext cx="5638799" cy="4177022"/>
          </a:xfrm>
          <a:prstGeom prst="rect">
            <a:avLst/>
          </a:prstGeom>
        </p:spPr>
      </p:pic>
    </p:spTree>
    <p:extLst>
      <p:ext uri="{BB962C8B-B14F-4D97-AF65-F5344CB8AC3E}">
        <p14:creationId xmlns:p14="http://schemas.microsoft.com/office/powerpoint/2010/main" val="416935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B8C8-D1FC-8A06-286D-A4DB9D44EAA4}"/>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E3C5CF72-ED79-8D62-6051-DF5BC3B6CF42}"/>
              </a:ext>
            </a:extLst>
          </p:cNvPr>
          <p:cNvSpPr>
            <a:spLocks noGrp="1"/>
          </p:cNvSpPr>
          <p:nvPr>
            <p:ph idx="1"/>
          </p:nvPr>
        </p:nvSpPr>
        <p:spPr>
          <a:xfrm>
            <a:off x="834260" y="1593279"/>
            <a:ext cx="5065797" cy="4351338"/>
          </a:xfrm>
        </p:spPr>
        <p:txBody>
          <a:bodyPr/>
          <a:lstStyle/>
          <a:p>
            <a:r>
              <a:rPr lang="en-US" sz="1600" b="1" i="0" dirty="0">
                <a:solidFill>
                  <a:srgbClr val="2424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Rides by Hour and Day 2020</a:t>
            </a:r>
          </a:p>
          <a:p>
            <a:endParaRPr lang="en-US" dirty="0"/>
          </a:p>
        </p:txBody>
      </p:sp>
      <p:pic>
        <p:nvPicPr>
          <p:cNvPr id="5" name="Picture 4" descr="A graph of a graph&#10;&#10;Description automatically generated with medium confidence">
            <a:extLst>
              <a:ext uri="{FF2B5EF4-FFF2-40B4-BE49-F238E27FC236}">
                <a16:creationId xmlns:a16="http://schemas.microsoft.com/office/drawing/2014/main" id="{B0344291-3ADB-2018-DFE8-3E6E74A27800}"/>
              </a:ext>
            </a:extLst>
          </p:cNvPr>
          <p:cNvPicPr>
            <a:picLocks noChangeAspect="1"/>
          </p:cNvPicPr>
          <p:nvPr/>
        </p:nvPicPr>
        <p:blipFill>
          <a:blip r:embed="rId3"/>
          <a:stretch>
            <a:fillRect/>
          </a:stretch>
        </p:blipFill>
        <p:spPr>
          <a:xfrm>
            <a:off x="0" y="1975756"/>
            <a:ext cx="6291945" cy="2906487"/>
          </a:xfrm>
          <a:prstGeom prst="rect">
            <a:avLst/>
          </a:prstGeom>
        </p:spPr>
      </p:pic>
      <p:sp>
        <p:nvSpPr>
          <p:cNvPr id="7" name="TextBox 6">
            <a:extLst>
              <a:ext uri="{FF2B5EF4-FFF2-40B4-BE49-F238E27FC236}">
                <a16:creationId xmlns:a16="http://schemas.microsoft.com/office/drawing/2014/main" id="{D5B9D550-2345-1216-8A24-22703F3AF415}"/>
              </a:ext>
            </a:extLst>
          </p:cNvPr>
          <p:cNvSpPr txBox="1"/>
          <p:nvPr/>
        </p:nvSpPr>
        <p:spPr>
          <a:xfrm>
            <a:off x="6469769" y="1575472"/>
            <a:ext cx="6139542" cy="313932"/>
          </a:xfrm>
          <a:prstGeom prst="rect">
            <a:avLst/>
          </a:prstGeom>
          <a:noFill/>
        </p:spPr>
        <p:txBody>
          <a:bodyPr wrap="square">
            <a:spAutoFit/>
          </a:bodyPr>
          <a:lstStyle/>
          <a:p>
            <a:pPr marL="228600" indent="-228600" defTabSz="914400">
              <a:lnSpc>
                <a:spcPct val="90000"/>
              </a:lnSpc>
              <a:spcBef>
                <a:spcPts val="1000"/>
              </a:spcBef>
              <a:buFont typeface="Arial" panose="020B0604020202020204" pitchFamily="34" charset="0"/>
              <a:buChar char="•"/>
            </a:pPr>
            <a:r>
              <a:rPr lang="en-US" sz="1600" b="1" dirty="0">
                <a:solidFill>
                  <a:srgbClr val="242424"/>
                </a:solidFill>
                <a:highlight>
                  <a:srgbClr val="FFFFFF"/>
                </a:highlight>
                <a:latin typeface="Open Sans" panose="020B0606030504020204" pitchFamily="34" charset="0"/>
                <a:ea typeface="Open Sans" panose="020B0606030504020204" pitchFamily="34" charset="0"/>
                <a:cs typeface="Open Sans" panose="020B0606030504020204" pitchFamily="34" charset="0"/>
              </a:rPr>
              <a:t>Rides by Hour and Day 2024</a:t>
            </a:r>
          </a:p>
        </p:txBody>
      </p:sp>
      <p:pic>
        <p:nvPicPr>
          <p:cNvPr id="9" name="Picture 8" descr="A graph showing the time of a long time&#10;&#10;Description automatically generated with medium confidence">
            <a:extLst>
              <a:ext uri="{FF2B5EF4-FFF2-40B4-BE49-F238E27FC236}">
                <a16:creationId xmlns:a16="http://schemas.microsoft.com/office/drawing/2014/main" id="{50784BBC-6909-51AF-2CB7-A381C49725F1}"/>
              </a:ext>
            </a:extLst>
          </p:cNvPr>
          <p:cNvPicPr>
            <a:picLocks noChangeAspect="1"/>
          </p:cNvPicPr>
          <p:nvPr/>
        </p:nvPicPr>
        <p:blipFill>
          <a:blip r:embed="rId4"/>
          <a:stretch>
            <a:fillRect/>
          </a:stretch>
        </p:blipFill>
        <p:spPr>
          <a:xfrm>
            <a:off x="6469769" y="2049672"/>
            <a:ext cx="5646031" cy="2832571"/>
          </a:xfrm>
          <a:prstGeom prst="rect">
            <a:avLst/>
          </a:prstGeom>
        </p:spPr>
      </p:pic>
    </p:spTree>
    <p:extLst>
      <p:ext uri="{BB962C8B-B14F-4D97-AF65-F5344CB8AC3E}">
        <p14:creationId xmlns:p14="http://schemas.microsoft.com/office/powerpoint/2010/main" val="339129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2143-E43D-8D51-08AF-84BC9DBB796F}"/>
              </a:ext>
            </a:extLst>
          </p:cNvPr>
          <p:cNvSpPr>
            <a:spLocks noGrp="1"/>
          </p:cNvSpPr>
          <p:nvPr>
            <p:ph type="title"/>
          </p:nvPr>
        </p:nvSpPr>
        <p:spPr/>
        <p:txBody>
          <a:bodyPr/>
          <a:lstStyle/>
          <a:p>
            <a:r>
              <a:rPr lang="en-US" dirty="0"/>
              <a:t>Most Used Stations 2020 2024</a:t>
            </a:r>
          </a:p>
        </p:txBody>
      </p:sp>
      <p:pic>
        <p:nvPicPr>
          <p:cNvPr id="5" name="Content Placeholder 4" descr="A colorful chart with numbers and a few different colored lines&#10;&#10;Description automatically generated with medium confidence">
            <a:extLst>
              <a:ext uri="{FF2B5EF4-FFF2-40B4-BE49-F238E27FC236}">
                <a16:creationId xmlns:a16="http://schemas.microsoft.com/office/drawing/2014/main" id="{D63E5F84-D0B7-57AB-960A-20C51EED6D76}"/>
              </a:ext>
            </a:extLst>
          </p:cNvPr>
          <p:cNvPicPr>
            <a:picLocks noGrp="1" noChangeAspect="1"/>
          </p:cNvPicPr>
          <p:nvPr>
            <p:ph idx="1"/>
          </p:nvPr>
        </p:nvPicPr>
        <p:blipFill>
          <a:blip r:embed="rId3"/>
          <a:stretch>
            <a:fillRect/>
          </a:stretch>
        </p:blipFill>
        <p:spPr>
          <a:xfrm>
            <a:off x="228600" y="1581654"/>
            <a:ext cx="5863460" cy="4351338"/>
          </a:xfrm>
        </p:spPr>
      </p:pic>
      <p:pic>
        <p:nvPicPr>
          <p:cNvPr id="7" name="Picture 6" descr="A graph of different colored bars&#10;&#10;Description automatically generated with medium confidence">
            <a:extLst>
              <a:ext uri="{FF2B5EF4-FFF2-40B4-BE49-F238E27FC236}">
                <a16:creationId xmlns:a16="http://schemas.microsoft.com/office/drawing/2014/main" id="{2B65570D-02B6-C60F-1BBF-C5316398F10C}"/>
              </a:ext>
            </a:extLst>
          </p:cNvPr>
          <p:cNvPicPr>
            <a:picLocks noChangeAspect="1"/>
          </p:cNvPicPr>
          <p:nvPr/>
        </p:nvPicPr>
        <p:blipFill>
          <a:blip r:embed="rId4"/>
          <a:stretch>
            <a:fillRect/>
          </a:stretch>
        </p:blipFill>
        <p:spPr>
          <a:xfrm>
            <a:off x="6242460" y="1581654"/>
            <a:ext cx="5949540" cy="4274860"/>
          </a:xfrm>
          <a:prstGeom prst="rect">
            <a:avLst/>
          </a:prstGeom>
        </p:spPr>
      </p:pic>
    </p:spTree>
    <p:extLst>
      <p:ext uri="{BB962C8B-B14F-4D97-AF65-F5344CB8AC3E}">
        <p14:creationId xmlns:p14="http://schemas.microsoft.com/office/powerpoint/2010/main" val="1087189239"/>
      </p:ext>
    </p:extLst>
  </p:cSld>
  <p:clrMapOvr>
    <a:masterClrMapping/>
  </p:clrMapOvr>
</p:sld>
</file>

<file path=ppt/theme/theme1.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Web2B9A</Template>
  <TotalTime>279</TotalTime>
  <Words>1478</Words>
  <Application>Microsoft Office PowerPoint</Application>
  <PresentationFormat>Widescreen</PresentationFormat>
  <Paragraphs>94</Paragraphs>
  <Slides>16</Slides>
  <Notes>13</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Calibri</vt:lpstr>
      <vt:lpstr>Lato</vt:lpstr>
      <vt:lpstr>Lato</vt:lpstr>
      <vt:lpstr>Open Sans</vt:lpstr>
      <vt:lpstr>Segoe UI</vt:lpstr>
      <vt:lpstr>Segoe UI Light</vt:lpstr>
      <vt:lpstr>Segoe UI Semibold</vt:lpstr>
      <vt:lpstr>Segoe UI Semilight</vt:lpstr>
      <vt:lpstr>sohne</vt:lpstr>
      <vt:lpstr>source-serif-pro</vt:lpstr>
      <vt:lpstr>UniversNextW01-Regular</vt:lpstr>
      <vt:lpstr>QuickStarter Theme</vt:lpstr>
      <vt:lpstr>        The Balancing Act </vt:lpstr>
      <vt:lpstr>Challenges</vt:lpstr>
      <vt:lpstr>Rebalance</vt:lpstr>
      <vt:lpstr>More about Rebalancing</vt:lpstr>
      <vt:lpstr>Let's Deep Dive !!</vt:lpstr>
      <vt:lpstr> Data Sources </vt:lpstr>
      <vt:lpstr>Exploratory Data Analysis</vt:lpstr>
      <vt:lpstr>EDA</vt:lpstr>
      <vt:lpstr>Most Used Stations 2020 2024</vt:lpstr>
      <vt:lpstr>Rebalance for Sept 2020</vt:lpstr>
      <vt:lpstr>Which Stations gets Rebalanced?</vt:lpstr>
      <vt:lpstr> Estimating Bike Availability from NYC Bike Share Data </vt:lpstr>
      <vt:lpstr>Availability :One day One Station </vt:lpstr>
      <vt:lpstr>Availability of Docks , Bikes using gbfs data </vt:lpstr>
      <vt:lpstr>Conclusion</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Balancing Act </dc:title>
  <dc:creator>Shruti Deshpande</dc:creator>
  <cp:lastModifiedBy>kaivalya deshpande</cp:lastModifiedBy>
  <cp:revision>27</cp:revision>
  <dcterms:created xsi:type="dcterms:W3CDTF">2024-03-27T17:03:37Z</dcterms:created>
  <dcterms:modified xsi:type="dcterms:W3CDTF">2024-05-29T16:56:02Z</dcterms:modified>
</cp:coreProperties>
</file>