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61" r:id="rId4"/>
    <p:sldId id="258" r:id="rId5"/>
    <p:sldId id="266" r:id="rId6"/>
    <p:sldId id="259" r:id="rId7"/>
    <p:sldId id="262" r:id="rId8"/>
    <p:sldId id="263" r:id="rId9"/>
    <p:sldId id="264" r:id="rId10"/>
    <p:sldId id="25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snapToObjects="1">
      <p:cViewPr>
        <p:scale>
          <a:sx n="103" d="100"/>
          <a:sy n="103" d="100"/>
        </p:scale>
        <p:origin x="89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CB141-6B12-4D4D-8E0C-5BCCB07F59E5}" type="datetimeFigureOut">
              <a:rPr lang="en-US" smtClean="0"/>
              <a:t>10/16/17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775FC-A64B-2A4B-AAB7-9742BA446A89}" type="slidenum">
              <a:rPr lang="en-US" smtClean="0"/>
              <a:t>‹#›</a:t>
            </a:fld>
            <a:endParaRPr lang="en-US"/>
          </a:p>
        </p:txBody>
      </p:sp>
    </p:spTree>
    <p:extLst>
      <p:ext uri="{BB962C8B-B14F-4D97-AF65-F5344CB8AC3E}">
        <p14:creationId xmlns:p14="http://schemas.microsoft.com/office/powerpoint/2010/main" val="1787437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775FC-A64B-2A4B-AAB7-9742BA446A89}" type="slidenum">
              <a:rPr lang="en-US" smtClean="0"/>
              <a:t>9</a:t>
            </a:fld>
            <a:endParaRPr lang="en-US"/>
          </a:p>
        </p:txBody>
      </p:sp>
    </p:spTree>
    <p:extLst>
      <p:ext uri="{BB962C8B-B14F-4D97-AF65-F5344CB8AC3E}">
        <p14:creationId xmlns:p14="http://schemas.microsoft.com/office/powerpoint/2010/main" val="31384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10/16/17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10/16/17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10/16/17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10/16/17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ursera.org/specializations/deep-learning" TargetMode="External"/><Relationship Id="rId4" Type="http://schemas.openxmlformats.org/officeDocument/2006/relationships/hyperlink" Target="https://www.udemy.com/deeplearning/" TargetMode="External"/><Relationship Id="rId5" Type="http://schemas.openxmlformats.org/officeDocument/2006/relationships/hyperlink" Target="https://medium.com/towards-data-science/thoughts-after-taking-the-deeplearning-ai-courses-8568f132153" TargetMode="External"/><Relationship Id="rId6" Type="http://schemas.openxmlformats.org/officeDocument/2006/relationships/hyperlink" Target="https://www.safaribooksonline.com/live-training/" TargetMode="External"/><Relationship Id="rId1" Type="http://schemas.openxmlformats.org/officeDocument/2006/relationships/slideLayout" Target="../slideLayouts/slideLayout2.xml"/><Relationship Id="rId2" Type="http://schemas.openxmlformats.org/officeDocument/2006/relationships/hyperlink" Target="http://course.fast.a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nning.com/books/deep-learning-with-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nvidia.com/cuda-downloads" TargetMode="External"/><Relationship Id="rId4" Type="http://schemas.openxmlformats.org/officeDocument/2006/relationships/hyperlink" Target="https://developer.nvidia.com/cudnn" TargetMode="External"/><Relationship Id="rId1" Type="http://schemas.openxmlformats.org/officeDocument/2006/relationships/slideLayout" Target="../slideLayouts/slideLayout2.xml"/><Relationship Id="rId2" Type="http://schemas.openxmlformats.org/officeDocument/2006/relationships/hyperlink" Target="https://anaconda.org/anaconda/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icrosoft/cntk" TargetMode="External"/><Relationship Id="rId4" Type="http://schemas.openxmlformats.org/officeDocument/2006/relationships/hyperlink" Target="https://github.com/Theano/Theano" TargetMode="External"/><Relationship Id="rId1" Type="http://schemas.openxmlformats.org/officeDocument/2006/relationships/slideLayout" Target="../slideLayouts/slideLayout2.xml"/><Relationship Id="rId2" Type="http://schemas.openxmlformats.org/officeDocument/2006/relationships/hyperlink" Target="https://github.com/tensorflow/tensorflo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Deep Learning with </a:t>
            </a:r>
            <a:r>
              <a:rPr lang="en-US" dirty="0" err="1" smtClean="0"/>
              <a:t>Keras</a:t>
            </a:r>
            <a:endParaRPr lang="en-US" dirty="0"/>
          </a:p>
        </p:txBody>
      </p:sp>
      <p:sp>
        <p:nvSpPr>
          <p:cNvPr id="3" name="Subtitle 2"/>
          <p:cNvSpPr>
            <a:spLocks noGrp="1"/>
          </p:cNvSpPr>
          <p:nvPr>
            <p:ph type="subTitle" idx="1"/>
          </p:nvPr>
        </p:nvSpPr>
        <p:spPr/>
        <p:txBody>
          <a:bodyPr/>
          <a:lstStyle/>
          <a:p>
            <a:r>
              <a:rPr lang="en-US" dirty="0" smtClean="0"/>
              <a:t>Data Science FORUM</a:t>
            </a:r>
            <a:endParaRPr lang="en-US" dirty="0"/>
          </a:p>
        </p:txBody>
      </p:sp>
    </p:spTree>
    <p:extLst>
      <p:ext uri="{BB962C8B-B14F-4D97-AF65-F5344CB8AC3E}">
        <p14:creationId xmlns:p14="http://schemas.microsoft.com/office/powerpoint/2010/main" val="533086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Fast AI (</a:t>
            </a:r>
            <a:r>
              <a:rPr lang="en-US" dirty="0"/>
              <a:t>Practical Deep Learning For </a:t>
            </a:r>
            <a:r>
              <a:rPr lang="en-US" dirty="0" smtClean="0"/>
              <a:t>Coders)</a:t>
            </a:r>
            <a:endParaRPr lang="en-US" dirty="0"/>
          </a:p>
          <a:p>
            <a:pPr marL="0" indent="0">
              <a:buNone/>
            </a:pPr>
            <a:r>
              <a:rPr lang="en-US" dirty="0" smtClean="0">
                <a:hlinkClick r:id="rId2"/>
              </a:rPr>
              <a:t>http</a:t>
            </a:r>
            <a:r>
              <a:rPr lang="en-US" dirty="0">
                <a:hlinkClick r:id="rId2"/>
              </a:rPr>
              <a:t>://course.fast.ai</a:t>
            </a:r>
            <a:r>
              <a:rPr lang="en-US" dirty="0" smtClean="0">
                <a:hlinkClick r:id="rId2"/>
              </a:rPr>
              <a:t>/</a:t>
            </a:r>
            <a:endParaRPr lang="en-US" dirty="0" smtClean="0"/>
          </a:p>
          <a:p>
            <a:r>
              <a:rPr lang="en-US" dirty="0" smtClean="0"/>
              <a:t>Coursera Deep Learning by Andrew Ng</a:t>
            </a:r>
          </a:p>
          <a:p>
            <a:pPr marL="0" indent="0">
              <a:buNone/>
            </a:pPr>
            <a:r>
              <a:rPr lang="en-US" dirty="0">
                <a:hlinkClick r:id="rId3"/>
              </a:rPr>
              <a:t>https://</a:t>
            </a:r>
            <a:r>
              <a:rPr lang="en-US" dirty="0" smtClean="0">
                <a:hlinkClick r:id="rId3"/>
              </a:rPr>
              <a:t>www.coursera.org/specializations/deep-learning</a:t>
            </a:r>
            <a:endParaRPr lang="en-US" dirty="0" smtClean="0"/>
          </a:p>
          <a:p>
            <a:r>
              <a:rPr lang="en-US" dirty="0" err="1"/>
              <a:t>Udemy</a:t>
            </a:r>
            <a:r>
              <a:rPr lang="en-US" dirty="0"/>
              <a:t> Deep Learning </a:t>
            </a:r>
            <a:r>
              <a:rPr lang="en-US" dirty="0" smtClean="0"/>
              <a:t>Course</a:t>
            </a:r>
            <a:endParaRPr lang="en-US" dirty="0" smtClean="0">
              <a:hlinkClick r:id="rId4"/>
            </a:endParaRPr>
          </a:p>
          <a:p>
            <a:pPr marL="0" indent="0">
              <a:buNone/>
            </a:pPr>
            <a:r>
              <a:rPr lang="en-US" dirty="0" smtClean="0">
                <a:hlinkClick r:id="rId4"/>
              </a:rPr>
              <a:t>https://www.udemy.com/deeplearning/</a:t>
            </a:r>
          </a:p>
          <a:p>
            <a:r>
              <a:rPr lang="en-US" dirty="0" smtClean="0"/>
              <a:t>Courses comparison</a:t>
            </a:r>
          </a:p>
          <a:p>
            <a:pPr marL="0" indent="0">
              <a:buNone/>
            </a:pPr>
            <a:r>
              <a:rPr lang="en-US" dirty="0">
                <a:hlinkClick r:id="rId5"/>
              </a:rPr>
              <a:t>https://</a:t>
            </a:r>
            <a:r>
              <a:rPr lang="en-US" dirty="0" smtClean="0">
                <a:hlinkClick r:id="rId5"/>
              </a:rPr>
              <a:t>medium.com/towards-data-science/thoughts-after-taking-the-deeplearning-ai-courses-8568f132153</a:t>
            </a:r>
            <a:endParaRPr lang="en-US" dirty="0" smtClean="0"/>
          </a:p>
          <a:p>
            <a:r>
              <a:rPr lang="en-US" dirty="0" smtClean="0"/>
              <a:t>Safari Live training</a:t>
            </a:r>
          </a:p>
          <a:p>
            <a:pPr marL="0" indent="0">
              <a:buNone/>
            </a:pPr>
            <a:r>
              <a:rPr lang="en-US" dirty="0">
                <a:hlinkClick r:id="rId6"/>
              </a:rPr>
              <a:t>https://www.safaribooksonline.com/live-training</a:t>
            </a:r>
            <a:r>
              <a:rPr lang="en-US" dirty="0" smtClean="0">
                <a:hlinkClick r:id="rId6"/>
              </a:rPr>
              <a:t>/</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294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a:t>Deep Learning with Python by Francois </a:t>
            </a:r>
            <a:r>
              <a:rPr lang="en-US" dirty="0" err="1"/>
              <a:t>Chollet</a:t>
            </a:r>
            <a:r>
              <a:rPr lang="en-US" dirty="0"/>
              <a:t> </a:t>
            </a:r>
            <a:r>
              <a:rPr lang="en-US" dirty="0" smtClean="0">
                <a:hlinkClick r:id="rId2"/>
              </a:rPr>
              <a:t>https</a:t>
            </a:r>
            <a:r>
              <a:rPr lang="en-US" dirty="0">
                <a:hlinkClick r:id="rId2"/>
              </a:rPr>
              <a:t>://</a:t>
            </a:r>
            <a:r>
              <a:rPr lang="en-US" dirty="0" smtClean="0">
                <a:hlinkClick r:id="rId2"/>
              </a:rPr>
              <a:t>www.manning.com/books/deep-learning-with-python</a:t>
            </a:r>
            <a:endParaRPr lang="en-US" dirty="0" smtClean="0"/>
          </a:p>
          <a:p>
            <a:endParaRPr lang="en-US" dirty="0"/>
          </a:p>
        </p:txBody>
      </p:sp>
    </p:spTree>
    <p:extLst>
      <p:ext uri="{BB962C8B-B14F-4D97-AF65-F5344CB8AC3E}">
        <p14:creationId xmlns:p14="http://schemas.microsoft.com/office/powerpoint/2010/main" val="24940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a:t>Deep Learning is a subfield of machine learning concerned with algorithms inspired by the structure and function of the brain called artificial neural networks</a:t>
            </a:r>
            <a:r>
              <a:rPr lang="en-US" dirty="0" smtClean="0"/>
              <a:t>.</a:t>
            </a:r>
          </a:p>
          <a:p>
            <a:r>
              <a:rPr lang="en-US" dirty="0"/>
              <a:t>Deep learning is the fastest-growing field in machine learning. It uses many-layered Deep Neural Networks (DNNs) to learn levels of representation and abstraction that make sense of data such as images, sound, and text.</a:t>
            </a:r>
          </a:p>
        </p:txBody>
      </p:sp>
    </p:spTree>
    <p:extLst>
      <p:ext uri="{BB962C8B-B14F-4D97-AF65-F5344CB8AC3E}">
        <p14:creationId xmlns:p14="http://schemas.microsoft.com/office/powerpoint/2010/main" val="141466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Deep Learning</a:t>
            </a:r>
            <a:endParaRPr lang="en-US" dirty="0"/>
          </a:p>
        </p:txBody>
      </p:sp>
      <p:sp>
        <p:nvSpPr>
          <p:cNvPr id="3" name="Content Placeholder 2"/>
          <p:cNvSpPr>
            <a:spLocks noGrp="1"/>
          </p:cNvSpPr>
          <p:nvPr>
            <p:ph idx="1"/>
          </p:nvPr>
        </p:nvSpPr>
        <p:spPr/>
        <p:txBody>
          <a:bodyPr/>
          <a:lstStyle/>
          <a:p>
            <a:r>
              <a:rPr lang="en-US" dirty="0" smtClean="0"/>
              <a:t>Image recognition and classification</a:t>
            </a:r>
          </a:p>
          <a:p>
            <a:r>
              <a:rPr lang="en-US" dirty="0" smtClean="0"/>
              <a:t>Speech recognition</a:t>
            </a:r>
          </a:p>
          <a:p>
            <a:r>
              <a:rPr lang="en-US" dirty="0" smtClean="0"/>
              <a:t>Language translation</a:t>
            </a:r>
          </a:p>
          <a:p>
            <a:r>
              <a:rPr lang="en-US" dirty="0" smtClean="0"/>
              <a:t>Medical  diagnostics (x-rays, retina disease)</a:t>
            </a:r>
          </a:p>
          <a:p>
            <a:r>
              <a:rPr lang="en-US" dirty="0" smtClean="0"/>
              <a:t>Self driving cars</a:t>
            </a:r>
          </a:p>
          <a:p>
            <a:r>
              <a:rPr lang="en-US" dirty="0" smtClean="0"/>
              <a:t>Games (poker, Go, video games)</a:t>
            </a:r>
          </a:p>
          <a:p>
            <a:r>
              <a:rPr lang="en-US" smtClean="0"/>
              <a:t>Music and art</a:t>
            </a:r>
            <a:endParaRPr lang="en-US" dirty="0"/>
          </a:p>
        </p:txBody>
      </p:sp>
    </p:spTree>
    <p:extLst>
      <p:ext uri="{BB962C8B-B14F-4D97-AF65-F5344CB8AC3E}">
        <p14:creationId xmlns:p14="http://schemas.microsoft.com/office/powerpoint/2010/main" val="1724648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Learn Python</a:t>
            </a:r>
          </a:p>
          <a:p>
            <a:r>
              <a:rPr lang="en-US" dirty="0" smtClean="0"/>
              <a:t>Use </a:t>
            </a:r>
            <a:r>
              <a:rPr lang="en-US" dirty="0"/>
              <a:t>Anaconda </a:t>
            </a:r>
            <a:r>
              <a:rPr lang="en-US" dirty="0">
                <a:hlinkClick r:id="rId2"/>
              </a:rPr>
              <a:t>https://</a:t>
            </a:r>
            <a:r>
              <a:rPr lang="en-US" dirty="0" smtClean="0">
                <a:hlinkClick r:id="rId2"/>
              </a:rPr>
              <a:t>anaconda.org/anaconda/python</a:t>
            </a:r>
            <a:endParaRPr lang="en-US" dirty="0" smtClean="0"/>
          </a:p>
          <a:p>
            <a:r>
              <a:rPr lang="en-US" dirty="0" smtClean="0"/>
              <a:t>Get </a:t>
            </a:r>
            <a:r>
              <a:rPr lang="en-US" dirty="0"/>
              <a:t>machine with </a:t>
            </a:r>
            <a:r>
              <a:rPr lang="en-US" dirty="0" smtClean="0"/>
              <a:t>GPU. Deep learning on CPU is 10 to 100 times slower</a:t>
            </a:r>
          </a:p>
          <a:p>
            <a:r>
              <a:rPr lang="en-US" dirty="0" err="1" smtClean="0"/>
              <a:t>Nvidia</a:t>
            </a:r>
            <a:r>
              <a:rPr lang="en-US" dirty="0" smtClean="0"/>
              <a:t> CUDA </a:t>
            </a:r>
            <a:r>
              <a:rPr lang="en-US" dirty="0" smtClean="0">
                <a:hlinkClick r:id="rId3"/>
              </a:rPr>
              <a:t>https</a:t>
            </a:r>
            <a:r>
              <a:rPr lang="en-US" dirty="0">
                <a:hlinkClick r:id="rId3"/>
              </a:rPr>
              <a:t>://</a:t>
            </a:r>
            <a:r>
              <a:rPr lang="en-US" dirty="0" smtClean="0">
                <a:hlinkClick r:id="rId3"/>
              </a:rPr>
              <a:t>developer.nvidia.com/cuda-downloads</a:t>
            </a:r>
            <a:endParaRPr lang="en-US" dirty="0" smtClean="0"/>
          </a:p>
          <a:p>
            <a:r>
              <a:rPr lang="en-US" dirty="0" smtClean="0"/>
              <a:t>CUDNN </a:t>
            </a:r>
            <a:r>
              <a:rPr lang="en-US" dirty="0" smtClean="0">
                <a:hlinkClick r:id="rId4"/>
              </a:rPr>
              <a:t>https</a:t>
            </a:r>
            <a:r>
              <a:rPr lang="en-US" dirty="0">
                <a:hlinkClick r:id="rId4"/>
              </a:rPr>
              <a:t>://</a:t>
            </a:r>
            <a:r>
              <a:rPr lang="en-US" dirty="0" err="1">
                <a:hlinkClick r:id="rId4"/>
              </a:rPr>
              <a:t>developer.nvidia.com</a:t>
            </a:r>
            <a:r>
              <a:rPr lang="en-US" dirty="0">
                <a:hlinkClick r:id="rId4"/>
              </a:rPr>
              <a:t>/</a:t>
            </a:r>
            <a:r>
              <a:rPr lang="en-US" dirty="0" err="1">
                <a:hlinkClick r:id="rId4"/>
              </a:rPr>
              <a:t>cudnn</a:t>
            </a:r>
            <a:endParaRPr lang="en-US" dirty="0"/>
          </a:p>
        </p:txBody>
      </p:sp>
    </p:spTree>
    <p:extLst>
      <p:ext uri="{BB962C8B-B14F-4D97-AF65-F5344CB8AC3E}">
        <p14:creationId xmlns:p14="http://schemas.microsoft.com/office/powerpoint/2010/main" val="113845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vs GPU</a:t>
            </a:r>
            <a:endParaRPr lang="en-US" dirty="0"/>
          </a:p>
        </p:txBody>
      </p:sp>
      <p:pic>
        <p:nvPicPr>
          <p:cNvPr id="1026" name="Picture 2" descr="https://image.slidesharecdn.com/w69ejoigsewjwetvbmwx-signature-600322f58dd0972f78d9395dd13259e83b846b0f09d6bd4f43956745ecd4e6f8-poli-150502101952-conversion-gate02/95/gpu-power-consumption-and-performance-trends-14-638.jpg?cb=143057863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8620" y="2052638"/>
            <a:ext cx="7456535"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75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lstStyle/>
          <a:p>
            <a:r>
              <a:rPr lang="en-US" dirty="0" err="1" smtClean="0"/>
              <a:t>TensorFlow</a:t>
            </a:r>
            <a:r>
              <a:rPr lang="en-US" dirty="0" smtClean="0"/>
              <a:t> (Google)</a:t>
            </a:r>
          </a:p>
          <a:p>
            <a:r>
              <a:rPr lang="en-US" dirty="0" smtClean="0"/>
              <a:t>Apache </a:t>
            </a:r>
            <a:r>
              <a:rPr lang="en-US" dirty="0" err="1" smtClean="0"/>
              <a:t>MXNet</a:t>
            </a:r>
            <a:r>
              <a:rPr lang="en-US" dirty="0" smtClean="0"/>
              <a:t> (Amazon)</a:t>
            </a:r>
          </a:p>
          <a:p>
            <a:r>
              <a:rPr lang="en-US" dirty="0" smtClean="0"/>
              <a:t>CNTK (Microsoft)</a:t>
            </a:r>
          </a:p>
          <a:p>
            <a:r>
              <a:rPr lang="en-US" dirty="0" smtClean="0"/>
              <a:t>Torch/</a:t>
            </a:r>
            <a:r>
              <a:rPr lang="en-US" dirty="0" err="1" smtClean="0"/>
              <a:t>Pytorch</a:t>
            </a:r>
            <a:r>
              <a:rPr lang="en-US" dirty="0" smtClean="0"/>
              <a:t> (Facebook)</a:t>
            </a:r>
          </a:p>
          <a:p>
            <a:r>
              <a:rPr lang="en-US" dirty="0" err="1" smtClean="0"/>
              <a:t>Theano</a:t>
            </a:r>
            <a:r>
              <a:rPr lang="en-US" dirty="0" smtClean="0"/>
              <a:t> (University of Montreal)</a:t>
            </a:r>
          </a:p>
          <a:p>
            <a:r>
              <a:rPr lang="en-US" smtClean="0"/>
              <a:t>Caffe2</a:t>
            </a:r>
            <a:endParaRPr lang="en-US" dirty="0" smtClean="0"/>
          </a:p>
        </p:txBody>
      </p:sp>
    </p:spTree>
    <p:extLst>
      <p:ext uri="{BB962C8B-B14F-4D97-AF65-F5344CB8AC3E}">
        <p14:creationId xmlns:p14="http://schemas.microsoft.com/office/powerpoint/2010/main" val="35621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Keras</a:t>
            </a:r>
            <a:endParaRPr lang="en-US" dirty="0"/>
          </a:p>
        </p:txBody>
      </p:sp>
      <p:sp>
        <p:nvSpPr>
          <p:cNvPr id="3" name="Content Placeholder 2"/>
          <p:cNvSpPr>
            <a:spLocks noGrp="1"/>
          </p:cNvSpPr>
          <p:nvPr>
            <p:ph idx="1"/>
          </p:nvPr>
        </p:nvSpPr>
        <p:spPr/>
        <p:txBody>
          <a:bodyPr/>
          <a:lstStyle/>
          <a:p>
            <a:r>
              <a:rPr lang="en-US" dirty="0" err="1"/>
              <a:t>Keras</a:t>
            </a:r>
            <a:r>
              <a:rPr lang="en-US" dirty="0"/>
              <a:t> is a high-level neural networks API, written in Python and capable of running on top of </a:t>
            </a:r>
            <a:r>
              <a:rPr lang="en-US" dirty="0">
                <a:hlinkClick r:id="rId2"/>
              </a:rPr>
              <a:t>TensorFlow</a:t>
            </a:r>
            <a:r>
              <a:rPr lang="en-US" dirty="0"/>
              <a:t>, </a:t>
            </a:r>
            <a:r>
              <a:rPr lang="en-US" dirty="0">
                <a:hlinkClick r:id="rId3"/>
              </a:rPr>
              <a:t>CNTK</a:t>
            </a:r>
            <a:r>
              <a:rPr lang="en-US" dirty="0"/>
              <a:t>, or </a:t>
            </a:r>
            <a:r>
              <a:rPr lang="en-US" dirty="0">
                <a:hlinkClick r:id="rId4"/>
              </a:rPr>
              <a:t>Theano</a:t>
            </a:r>
            <a:r>
              <a:rPr lang="en-US" dirty="0"/>
              <a:t>. It was developed with a focus on enabling fast experimentation. </a:t>
            </a:r>
            <a:r>
              <a:rPr lang="en-US" i="1" dirty="0"/>
              <a:t>Being able to go from idea to result with the least possible delay is key to doing good research</a:t>
            </a:r>
            <a:r>
              <a:rPr lang="en-US" i="1" dirty="0" smtClean="0"/>
              <a:t>.</a:t>
            </a:r>
          </a:p>
          <a:p>
            <a:r>
              <a:rPr lang="en-US" dirty="0" smtClean="0"/>
              <a:t>Developed by </a:t>
            </a:r>
            <a:r>
              <a:rPr lang="en-US" b="1" dirty="0"/>
              <a:t>François </a:t>
            </a:r>
            <a:r>
              <a:rPr lang="en-US" b="1" dirty="0" err="1" smtClean="0"/>
              <a:t>Chollet</a:t>
            </a:r>
            <a:r>
              <a:rPr lang="en-US" b="1" dirty="0" smtClean="0"/>
              <a:t> </a:t>
            </a:r>
            <a:r>
              <a:rPr lang="en-US" dirty="0"/>
              <a:t>as part of the research effort of project ONEIROS (Open-ended Neuro-Electronic Intelligent Robot Operating System</a:t>
            </a:r>
            <a:r>
              <a:rPr lang="en-US" dirty="0" smtClean="0"/>
              <a:t>). Now at Google</a:t>
            </a:r>
            <a:endParaRPr lang="en-US" b="1" dirty="0"/>
          </a:p>
          <a:p>
            <a:endParaRPr lang="en-US" dirty="0"/>
          </a:p>
        </p:txBody>
      </p:sp>
    </p:spTree>
    <p:extLst>
      <p:ext uri="{BB962C8B-B14F-4D97-AF65-F5344CB8AC3E}">
        <p14:creationId xmlns:p14="http://schemas.microsoft.com/office/powerpoint/2010/main" val="6422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Guiding principles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User friendliness.</a:t>
            </a:r>
            <a:r>
              <a:rPr lang="en-US" dirty="0"/>
              <a:t> </a:t>
            </a:r>
            <a:r>
              <a:rPr lang="en-US" dirty="0" err="1"/>
              <a:t>Keras</a:t>
            </a:r>
            <a:r>
              <a:rPr lang="en-US" dirty="0"/>
              <a:t> is an API designed for human beings, not machines. It puts user experience front and center. </a:t>
            </a:r>
            <a:r>
              <a:rPr lang="en-US" dirty="0" err="1"/>
              <a:t>Keras</a:t>
            </a:r>
            <a:r>
              <a:rPr lang="en-US" dirty="0"/>
              <a:t> follows best practices for reducing cognitive load: it offers consistent &amp; simple APIs, it minimizes the number of user actions required for common use cases, and it provides clear and actionable feedback upon user error.</a:t>
            </a:r>
          </a:p>
          <a:p>
            <a:r>
              <a:rPr lang="en-US" b="1" dirty="0"/>
              <a:t>Modularity.</a:t>
            </a:r>
            <a:r>
              <a:rPr lang="en-US" dirty="0"/>
              <a:t> A model is understood as a sequence or a graph of standalone, fully-configurable modules that can be plugged together with as little restrictions as possible. In particular, neural layers, cost functions, optimizers, initialization schemes, activation functions, regularization schemes are all standalone modules that you can combine to create new models.</a:t>
            </a:r>
          </a:p>
          <a:p>
            <a:r>
              <a:rPr lang="en-US" b="1" dirty="0"/>
              <a:t>Easy extensibility.</a:t>
            </a:r>
            <a:r>
              <a:rPr lang="en-US" dirty="0"/>
              <a:t> New modules are simple to add (as new classes and functions), and existing modules provide ample examples. To be able to easily create new modules allows for total expressiveness, making </a:t>
            </a:r>
            <a:r>
              <a:rPr lang="en-US" dirty="0" err="1"/>
              <a:t>Keras</a:t>
            </a:r>
            <a:r>
              <a:rPr lang="en-US" dirty="0"/>
              <a:t> suitable for advanced research.</a:t>
            </a:r>
          </a:p>
          <a:p>
            <a:r>
              <a:rPr lang="en-US" b="1" dirty="0"/>
              <a:t>Work with Python</a:t>
            </a:r>
            <a:r>
              <a:rPr lang="en-US" dirty="0"/>
              <a:t>. No separate models configuration files in a declarative format. Models are described in Python code, which is compact, easier to debug, and allows for ease of extensibility.</a:t>
            </a:r>
          </a:p>
          <a:p>
            <a:endParaRPr lang="en-US" dirty="0"/>
          </a:p>
        </p:txBody>
      </p:sp>
    </p:spTree>
    <p:extLst>
      <p:ext uri="{BB962C8B-B14F-4D97-AF65-F5344CB8AC3E}">
        <p14:creationId xmlns:p14="http://schemas.microsoft.com/office/powerpoint/2010/main" val="63008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lstStyle/>
          <a:p>
            <a:r>
              <a:rPr lang="en-US" dirty="0" smtClean="0"/>
              <a:t>Layers (Convolutional, Pooling, Recurrent, Embedding, </a:t>
            </a:r>
            <a:r>
              <a:rPr lang="en-US" dirty="0" err="1" smtClean="0"/>
              <a:t>etc</a:t>
            </a:r>
            <a:r>
              <a:rPr lang="en-US" dirty="0" smtClean="0"/>
              <a:t>)</a:t>
            </a:r>
          </a:p>
          <a:p>
            <a:r>
              <a:rPr lang="en-US" dirty="0" smtClean="0"/>
              <a:t>Activation functions (</a:t>
            </a:r>
            <a:r>
              <a:rPr lang="en-US" dirty="0" err="1" smtClean="0"/>
              <a:t>relu</a:t>
            </a:r>
            <a:r>
              <a:rPr lang="en-US" dirty="0" smtClean="0"/>
              <a:t>, </a:t>
            </a:r>
            <a:r>
              <a:rPr lang="en-US" dirty="0" err="1" smtClean="0"/>
              <a:t>softmax</a:t>
            </a:r>
            <a:r>
              <a:rPr lang="en-US" dirty="0" smtClean="0"/>
              <a:t>, </a:t>
            </a:r>
            <a:r>
              <a:rPr lang="en-US" dirty="0" err="1" smtClean="0"/>
              <a:t>tahh</a:t>
            </a:r>
            <a:r>
              <a:rPr lang="en-US" dirty="0" smtClean="0"/>
              <a:t>)</a:t>
            </a:r>
          </a:p>
          <a:p>
            <a:r>
              <a:rPr lang="en-US" dirty="0" smtClean="0"/>
              <a:t>Optimizers (</a:t>
            </a:r>
            <a:r>
              <a:rPr lang="en-US" dirty="0" err="1" smtClean="0"/>
              <a:t>RMSprop</a:t>
            </a:r>
            <a:r>
              <a:rPr lang="en-US" dirty="0" smtClean="0"/>
              <a:t>, Adam, SGD, </a:t>
            </a:r>
            <a:r>
              <a:rPr lang="en-US" dirty="0" err="1" smtClean="0"/>
              <a:t>etc</a:t>
            </a:r>
            <a:r>
              <a:rPr lang="en-US" dirty="0" smtClean="0"/>
              <a:t>)</a:t>
            </a:r>
          </a:p>
          <a:p>
            <a:r>
              <a:rPr lang="en-US" dirty="0" smtClean="0"/>
              <a:t>Text and image preprocessing</a:t>
            </a:r>
          </a:p>
          <a:p>
            <a:r>
              <a:rPr lang="en-US" dirty="0" smtClean="0"/>
              <a:t>Applications (pre-built and pre-trained models)</a:t>
            </a:r>
          </a:p>
          <a:p>
            <a:r>
              <a:rPr lang="en-US" dirty="0" err="1" smtClean="0"/>
              <a:t>Scikit</a:t>
            </a:r>
            <a:r>
              <a:rPr lang="en-US" dirty="0" smtClean="0"/>
              <a:t>-learn </a:t>
            </a:r>
            <a:r>
              <a:rPr lang="en-US" dirty="0" err="1" smtClean="0"/>
              <a:t>compatability</a:t>
            </a:r>
            <a:endParaRPr lang="en-US" dirty="0" smtClean="0"/>
          </a:p>
          <a:p>
            <a:r>
              <a:rPr lang="en-US" dirty="0" smtClean="0"/>
              <a:t>Multi-GPU and Multi-Node support (on </a:t>
            </a:r>
            <a:r>
              <a:rPr lang="en-US" dirty="0" err="1" smtClean="0"/>
              <a:t>Tensorflow</a:t>
            </a:r>
            <a:r>
              <a:rPr lang="en-US" dirty="0" smtClean="0"/>
              <a:t> backed)</a:t>
            </a:r>
            <a:endParaRPr lang="en-US" dirty="0"/>
          </a:p>
        </p:txBody>
      </p:sp>
    </p:spTree>
    <p:extLst>
      <p:ext uri="{BB962C8B-B14F-4D97-AF65-F5344CB8AC3E}">
        <p14:creationId xmlns:p14="http://schemas.microsoft.com/office/powerpoint/2010/main" val="635807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1622</TotalTime>
  <Words>566</Words>
  <Application>Microsoft Macintosh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Wingdings 3</vt:lpstr>
      <vt:lpstr>Arial</vt:lpstr>
      <vt:lpstr>Ion</vt:lpstr>
      <vt:lpstr>Intro to Deep Learning with Keras</vt:lpstr>
      <vt:lpstr>Definition</vt:lpstr>
      <vt:lpstr>Application of Deep Learning</vt:lpstr>
      <vt:lpstr>Prerequisites</vt:lpstr>
      <vt:lpstr>CPU vs GPU</vt:lpstr>
      <vt:lpstr>Libraries</vt:lpstr>
      <vt:lpstr>Keras</vt:lpstr>
      <vt:lpstr>Guiding principles </vt:lpstr>
      <vt:lpstr>Functionality</vt:lpstr>
      <vt:lpstr>Additional Resources </vt:lpstr>
      <vt:lpstr>Resources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Nets</dc:title>
  <dc:creator>Microsoft Office User</dc:creator>
  <cp:lastModifiedBy>Microsoft Office User</cp:lastModifiedBy>
  <cp:revision>26</cp:revision>
  <dcterms:created xsi:type="dcterms:W3CDTF">2017-10-04T01:10:47Z</dcterms:created>
  <dcterms:modified xsi:type="dcterms:W3CDTF">2017-10-16T16:07:46Z</dcterms:modified>
</cp:coreProperties>
</file>