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5"/>
  </p:handoutMasterIdLst>
  <p:sldIdLst>
    <p:sldId id="257" r:id="rId2"/>
    <p:sldId id="258" r:id="rId3"/>
    <p:sldId id="263" r:id="rId4"/>
    <p:sldId id="264" r:id="rId5"/>
    <p:sldId id="265" r:id="rId6"/>
    <p:sldId id="261" r:id="rId7"/>
    <p:sldId id="262" r:id="rId8"/>
    <p:sldId id="259" r:id="rId9"/>
    <p:sldId id="260" r:id="rId10"/>
    <p:sldId id="266" r:id="rId11"/>
    <p:sldId id="267" r:id="rId12"/>
    <p:sldId id="269" r:id="rId13"/>
    <p:sldId id="268" r:id="rId14"/>
    <p:sldId id="275" r:id="rId15"/>
    <p:sldId id="276" r:id="rId16"/>
    <p:sldId id="277" r:id="rId17"/>
    <p:sldId id="278" r:id="rId18"/>
    <p:sldId id="279" r:id="rId19"/>
    <p:sldId id="270" r:id="rId20"/>
    <p:sldId id="273" r:id="rId21"/>
    <p:sldId id="271" r:id="rId22"/>
    <p:sldId id="280" r:id="rId23"/>
    <p:sldId id="272" r:id="rId24"/>
  </p:sldIdLst>
  <p:sldSz cx="9144000" cy="6858000" type="screen4x3"/>
  <p:notesSz cx="9874250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2B6"/>
    <a:srgbClr val="202020"/>
    <a:srgbClr val="2B2B2B"/>
    <a:srgbClr val="494949"/>
    <a:srgbClr val="646464"/>
    <a:srgbClr val="888888"/>
    <a:srgbClr val="FFCCFF"/>
    <a:srgbClr val="6FC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95362" autoAdjust="0"/>
  </p:normalViewPr>
  <p:slideViewPr>
    <p:cSldViewPr snapToGrid="0">
      <p:cViewPr>
        <p:scale>
          <a:sx n="87" d="100"/>
          <a:sy n="87" d="100"/>
        </p:scale>
        <p:origin x="196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410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593124" y="0"/>
            <a:ext cx="4278842" cy="3410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65778-927B-4605-A054-9F429F86FAB9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45661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593124" y="645661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6D8ED-7362-460F-8826-8ADE586AEEF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989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528" y="-263347"/>
            <a:ext cx="7772400" cy="263347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1A4E-65E7-4A56-9D56-A5A0F255636B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D948-C03D-4A23-BD2F-7F249B81D5B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51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1A4E-65E7-4A56-9D56-A5A0F255636B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D948-C03D-4A23-BD2F-7F249B81D5B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28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1A4E-65E7-4A56-9D56-A5A0F255636B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D948-C03D-4A23-BD2F-7F249B81D5B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70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1A4E-65E7-4A56-9D56-A5A0F255636B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D948-C03D-4A23-BD2F-7F249B81D5B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56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1A4E-65E7-4A56-9D56-A5A0F255636B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D948-C03D-4A23-BD2F-7F249B81D5B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84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1A4E-65E7-4A56-9D56-A5A0F255636B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D948-C03D-4A23-BD2F-7F249B81D5B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85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1A4E-65E7-4A56-9D56-A5A0F255636B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D948-C03D-4A23-BD2F-7F249B81D5B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86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1A4E-65E7-4A56-9D56-A5A0F255636B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D948-C03D-4A23-BD2F-7F249B81D5B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91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1A4E-65E7-4A56-9D56-A5A0F255636B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D948-C03D-4A23-BD2F-7F249B81D5B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20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1A4E-65E7-4A56-9D56-A5A0F255636B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D948-C03D-4A23-BD2F-7F249B81D5B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71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1A4E-65E7-4A56-9D56-A5A0F255636B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D948-C03D-4A23-BD2F-7F249B81D5B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29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31A4E-65E7-4A56-9D56-A5A0F255636B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ED948-C03D-4A23-BD2F-7F249B81D5B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6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microsoft.com/office/2007/relationships/hdphoto" Target="../media/hdphoto4.wdp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r="1388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33900" r="-15"/>
          <a:stretch/>
        </p:blipFill>
        <p:spPr>
          <a:xfrm>
            <a:off x="2124000" y="0"/>
            <a:ext cx="702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4067" y="560388"/>
            <a:ext cx="8778800" cy="62976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1593625"/>
            <a:ext cx="360667" cy="494957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68" y="1670582"/>
            <a:ext cx="343933" cy="33246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EmptyPage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3539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r="1388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33900" r="-15"/>
          <a:stretch/>
        </p:blipFill>
        <p:spPr>
          <a:xfrm>
            <a:off x="2124000" y="0"/>
            <a:ext cx="702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4067" y="560388"/>
            <a:ext cx="8778800" cy="62976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362933" y="560389"/>
            <a:ext cx="87799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4067" y="560389"/>
            <a:ext cx="9694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New +</a:t>
            </a:r>
          </a:p>
        </p:txBody>
      </p:sp>
      <p:sp>
        <p:nvSpPr>
          <p:cNvPr id="8" name="Rectangle 7"/>
          <p:cNvSpPr/>
          <p:nvPr/>
        </p:nvSpPr>
        <p:spPr>
          <a:xfrm>
            <a:off x="1333501" y="560389"/>
            <a:ext cx="969434" cy="354012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28A2B6"/>
                </a:solidFill>
                <a:latin typeface="Montserrat Light" panose="00000400000000000000" pitchFamily="50" charset="0"/>
              </a:rPr>
              <a:t>Story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2935" y="560387"/>
            <a:ext cx="9694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Bookmarks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3501" y="560385"/>
            <a:ext cx="969434" cy="28800"/>
          </a:xfrm>
          <a:prstGeom prst="rect">
            <a:avLst/>
          </a:prstGeom>
          <a:solidFill>
            <a:srgbClr val="28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>
              <a:latin typeface="Montserrat Light" panose="00000400000000000000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1800" y="914399"/>
            <a:ext cx="1940002" cy="5943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4067" y="914399"/>
            <a:ext cx="397933" cy="3540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1159933" y="914399"/>
            <a:ext cx="1141869" cy="3540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2000" y="914399"/>
            <a:ext cx="397933" cy="3540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0" y="981985"/>
            <a:ext cx="198104" cy="198104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364066" y="6502660"/>
            <a:ext cx="87799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364066" y="1268410"/>
            <a:ext cx="1937736" cy="257048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Weighted Gene Co-expression Network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0667" y="1546797"/>
            <a:ext cx="1941134" cy="257048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Gene State Variation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60667" y="1825848"/>
            <a:ext cx="1941134" cy="257048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Gene Wide Association Study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0667" y="2102289"/>
            <a:ext cx="1941134" cy="257048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K-Means Clustering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60667" y="2383343"/>
            <a:ext cx="1941134" cy="257048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Survival Analysis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60667" y="2664397"/>
            <a:ext cx="1941134" cy="257048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Dummy Analysis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73" y="1002030"/>
            <a:ext cx="200786" cy="200786"/>
          </a:xfrm>
          <a:prstGeom prst="rect">
            <a:avLst/>
          </a:prstGeom>
        </p:spPr>
      </p:pic>
      <p:grpSp>
        <p:nvGrpSpPr>
          <p:cNvPr id="32" name="Groupe 31"/>
          <p:cNvGrpSpPr/>
          <p:nvPr/>
        </p:nvGrpSpPr>
        <p:grpSpPr>
          <a:xfrm>
            <a:off x="5391209" y="913071"/>
            <a:ext cx="3751657" cy="5588261"/>
            <a:chOff x="5391209" y="913071"/>
            <a:chExt cx="3751657" cy="5588261"/>
          </a:xfrm>
        </p:grpSpPr>
        <p:sp>
          <p:nvSpPr>
            <p:cNvPr id="33" name="Rectangle 32"/>
            <p:cNvSpPr/>
            <p:nvPr/>
          </p:nvSpPr>
          <p:spPr>
            <a:xfrm>
              <a:off x="5714999" y="914399"/>
              <a:ext cx="3427867" cy="558693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Borderline analysis code editor.</a:t>
              </a: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Welcome !</a:t>
              </a: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@return</a:t>
              </a:r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 The result object of the analysis.</a:t>
              </a: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start &lt;- 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function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() {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latin typeface="Consolas" panose="020B0609020204030204" pitchFamily="49" charset="0"/>
              </a:endParaRPr>
            </a:p>
            <a:p>
              <a:endParaRPr lang="en-GB" sz="800" dirty="0">
                <a:latin typeface="Consolas" panose="020B0609020204030204" pitchFamily="49" charset="0"/>
              </a:endParaRPr>
            </a:p>
            <a:p>
              <a:endParaRPr lang="en-GB" sz="800" dirty="0">
                <a:latin typeface="Consolas" panose="020B0609020204030204" pitchFamily="49" charset="0"/>
              </a:endParaRPr>
            </a:p>
            <a:p>
              <a:endParaRPr lang="en-GB" sz="800" dirty="0">
                <a:latin typeface="Consolas" panose="020B0609020204030204" pitchFamily="49" charset="0"/>
              </a:endParaRPr>
            </a:p>
            <a:p>
              <a:endParaRPr lang="en-GB" sz="800" dirty="0">
                <a:latin typeface="Consolas" panose="020B0609020204030204" pitchFamily="49" charset="0"/>
              </a:endParaRPr>
            </a:p>
            <a:p>
              <a:endParaRPr lang="en-GB" sz="800" dirty="0">
                <a:latin typeface="Consolas" panose="020B0609020204030204" pitchFamily="49" charset="0"/>
              </a:endParaRPr>
            </a:p>
            <a:p>
              <a:endParaRPr lang="en-GB" sz="800" dirty="0">
                <a:latin typeface="Consolas" panose="020B06090202040302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391209" y="913071"/>
              <a:ext cx="406341" cy="558693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7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9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10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11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12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13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14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15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16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17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18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19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20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21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22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23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24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25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26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27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28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29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30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31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32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33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34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35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36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37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38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39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40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41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42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43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44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45</a:t>
              </a:r>
              <a:endParaRPr lang="fr-FR" sz="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7706185" y="6503988"/>
            <a:ext cx="1437815" cy="354012"/>
          </a:xfrm>
          <a:prstGeom prst="rect">
            <a:avLst/>
          </a:prstGeom>
          <a:solidFill>
            <a:srgbClr val="28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  <a:latin typeface="Montserrat Light" panose="00000400000000000000" pitchFamily="50" charset="0"/>
              </a:rPr>
              <a:t>Compute the Result</a:t>
            </a: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AnalysisPanel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0820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r="1388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33900" r="-15"/>
          <a:stretch/>
        </p:blipFill>
        <p:spPr>
          <a:xfrm>
            <a:off x="2124000" y="0"/>
            <a:ext cx="702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4067" y="560388"/>
            <a:ext cx="8778800" cy="62976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362933" y="560389"/>
            <a:ext cx="87799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4067" y="560389"/>
            <a:ext cx="9694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New +</a:t>
            </a:r>
          </a:p>
        </p:txBody>
      </p:sp>
      <p:sp>
        <p:nvSpPr>
          <p:cNvPr id="8" name="Rectangle 7"/>
          <p:cNvSpPr/>
          <p:nvPr/>
        </p:nvSpPr>
        <p:spPr>
          <a:xfrm>
            <a:off x="1333501" y="560389"/>
            <a:ext cx="969434" cy="354012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28A2B6"/>
                </a:solidFill>
                <a:latin typeface="Montserrat Light" panose="00000400000000000000" pitchFamily="50" charset="0"/>
              </a:rPr>
              <a:t>Story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2935" y="560387"/>
            <a:ext cx="9694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Bookmarks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3501" y="560385"/>
            <a:ext cx="969434" cy="28800"/>
          </a:xfrm>
          <a:prstGeom prst="rect">
            <a:avLst/>
          </a:prstGeom>
          <a:solidFill>
            <a:srgbClr val="28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>
              <a:latin typeface="Montserrat Light" panose="00000400000000000000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1800" y="914399"/>
            <a:ext cx="1940002" cy="5943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4067" y="914399"/>
            <a:ext cx="397933" cy="3540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1159933" y="914399"/>
            <a:ext cx="1141869" cy="3540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2000" y="914399"/>
            <a:ext cx="397933" cy="3540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0" y="981985"/>
            <a:ext cx="198104" cy="198104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364066" y="6502660"/>
            <a:ext cx="87799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364066" y="1268410"/>
            <a:ext cx="1937736" cy="257048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Weighted Gene Co-expression Network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0667" y="1546797"/>
            <a:ext cx="1941134" cy="257048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Gene State Variation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60667" y="1825848"/>
            <a:ext cx="1941134" cy="257048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Gene Wide Association Study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0667" y="2102289"/>
            <a:ext cx="1941134" cy="257048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K-Means Clustering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60667" y="2383343"/>
            <a:ext cx="1941134" cy="257048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Survival Analysis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60667" y="2664397"/>
            <a:ext cx="1941134" cy="257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Dummy Analysis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2332566" y="1229903"/>
            <a:ext cx="29384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Threshold increment</a:t>
            </a:r>
          </a:p>
          <a:p>
            <a:r>
              <a:rPr lang="en-GB" sz="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This value defines the stepping value between threshold computation trial. It must be an integer number.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73" y="1002030"/>
            <a:ext cx="200786" cy="200786"/>
          </a:xfrm>
          <a:prstGeom prst="rect">
            <a:avLst/>
          </a:prstGeom>
        </p:spPr>
      </p:pic>
      <p:grpSp>
        <p:nvGrpSpPr>
          <p:cNvPr id="15" name="Groupe 14"/>
          <p:cNvGrpSpPr/>
          <p:nvPr/>
        </p:nvGrpSpPr>
        <p:grpSpPr>
          <a:xfrm>
            <a:off x="5391209" y="913071"/>
            <a:ext cx="3751657" cy="5588261"/>
            <a:chOff x="5391209" y="913071"/>
            <a:chExt cx="3751657" cy="5588261"/>
          </a:xfrm>
        </p:grpSpPr>
        <p:sp>
          <p:nvSpPr>
            <p:cNvPr id="56" name="Rectangle 55"/>
            <p:cNvSpPr/>
            <p:nvPr/>
          </p:nvSpPr>
          <p:spPr>
            <a:xfrm>
              <a:off x="5714999" y="914399"/>
              <a:ext cx="3427867" cy="558693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Super Dummy Analysis.</a:t>
              </a: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</a:t>
              </a: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@return</a:t>
              </a:r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 The result object of the analysis.</a:t>
              </a:r>
            </a:p>
            <a:p>
              <a:endParaRPr lang="en-GB" sz="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start &lt;- 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function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() {</a:t>
              </a:r>
            </a:p>
            <a:p>
              <a:endParaRPr lang="en-GB" sz="800" dirty="0">
                <a:latin typeface="Consolas" panose="020B0609020204030204" pitchFamily="49" charset="0"/>
              </a:endParaRPr>
            </a:p>
            <a:p>
              <a:r>
                <a:rPr lang="en-GB" sz="800" dirty="0">
                  <a:latin typeface="Consolas" panose="020B0609020204030204" pitchFamily="49" charset="0"/>
                </a:rPr>
                <a:t>  add(</a:t>
              </a:r>
              <a:r>
                <a:rPr lang="en-GB" sz="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1</a:t>
              </a:r>
              <a:r>
                <a:rPr lang="en-GB" sz="800" dirty="0">
                  <a:latin typeface="Consolas" panose="020B0609020204030204" pitchFamily="49" charset="0"/>
                </a:rPr>
                <a:t>, </a:t>
              </a:r>
              <a:r>
                <a:rPr lang="en-GB" sz="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en-GB" sz="800" dirty="0">
                  <a:latin typeface="Consolas" panose="020B0609020204030204" pitchFamily="49" charset="0"/>
                </a:rPr>
                <a:t>)</a:t>
              </a:r>
            </a:p>
            <a:p>
              <a:r>
                <a:rPr lang="en-GB" sz="800" dirty="0">
                  <a:latin typeface="Consolas" panose="020B0609020204030204" pitchFamily="49" charset="0"/>
                </a:rPr>
                <a:t>  add(</a:t>
              </a:r>
              <a:r>
                <a:rPr lang="en-GB" sz="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1.0</a:t>
              </a:r>
              <a:r>
                <a:rPr lang="en-GB" sz="800" dirty="0">
                  <a:latin typeface="Consolas" panose="020B0609020204030204" pitchFamily="49" charset="0"/>
                </a:rPr>
                <a:t>, </a:t>
              </a:r>
              <a:r>
                <a:rPr lang="en-GB" sz="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2.0</a:t>
              </a:r>
              <a:r>
                <a:rPr lang="en-GB" sz="800" dirty="0">
                  <a:latin typeface="Consolas" panose="020B0609020204030204" pitchFamily="49" charset="0"/>
                </a:rPr>
                <a:t>)</a:t>
              </a:r>
            </a:p>
            <a:p>
              <a:r>
                <a:rPr lang="en-GB" sz="800" dirty="0">
                  <a:latin typeface="Consolas" panose="020B0609020204030204" pitchFamily="49" charset="0"/>
                </a:rPr>
                <a:t>  add(</a:t>
              </a:r>
              <a:r>
                <a:rPr lang="en-GB" sz="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-1</a:t>
              </a:r>
              <a:r>
                <a:rPr lang="en-GB" sz="800" dirty="0">
                  <a:latin typeface="Consolas" panose="020B0609020204030204" pitchFamily="49" charset="0"/>
                </a:rPr>
                <a:t>, </a:t>
              </a:r>
              <a:r>
                <a:rPr lang="en-GB" sz="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-2</a:t>
              </a:r>
              <a:r>
                <a:rPr lang="en-GB" sz="800" dirty="0">
                  <a:latin typeface="Consolas" panose="020B0609020204030204" pitchFamily="49" charset="0"/>
                </a:rPr>
                <a:t>)</a:t>
              </a:r>
            </a:p>
            <a:p>
              <a:r>
                <a:rPr lang="en-GB" sz="800" dirty="0">
                  <a:latin typeface="Consolas" panose="020B0609020204030204" pitchFamily="49" charset="0"/>
                </a:rPr>
                <a:t>  add(</a:t>
              </a:r>
              <a:r>
                <a:rPr lang="en-GB" sz="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-1.0</a:t>
              </a:r>
              <a:r>
                <a:rPr lang="en-GB" sz="800" dirty="0">
                  <a:latin typeface="Consolas" panose="020B0609020204030204" pitchFamily="49" charset="0"/>
                </a:rPr>
                <a:t>, </a:t>
              </a:r>
              <a:r>
                <a:rPr lang="en-GB" sz="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-2.0</a:t>
              </a:r>
              <a:r>
                <a:rPr lang="en-GB" sz="800" dirty="0">
                  <a:latin typeface="Consolas" panose="020B0609020204030204" pitchFamily="49" charset="0"/>
                </a:rPr>
                <a:t>)</a:t>
              </a:r>
            </a:p>
            <a:p>
              <a:r>
                <a:rPr lang="en-GB" sz="800" dirty="0">
                  <a:latin typeface="Consolas" panose="020B0609020204030204" pitchFamily="49" charset="0"/>
                </a:rPr>
                <a:t>  add(</a:t>
              </a:r>
              <a:r>
                <a:rPr lang="en-GB" sz="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1.0e10</a:t>
              </a:r>
              <a:r>
                <a:rPr lang="en-GB" sz="800" dirty="0">
                  <a:latin typeface="Consolas" panose="020B0609020204030204" pitchFamily="49" charset="0"/>
                </a:rPr>
                <a:t>, </a:t>
              </a:r>
              <a:r>
                <a:rPr lang="en-GB" sz="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2.0e10</a:t>
              </a:r>
              <a:r>
                <a:rPr lang="en-GB" sz="800" dirty="0">
                  <a:latin typeface="Consolas" panose="020B0609020204030204" pitchFamily="49" charset="0"/>
                </a:rPr>
                <a:t>)</a:t>
              </a:r>
            </a:p>
            <a:p>
              <a:endParaRPr lang="en-GB" sz="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GB" sz="800" dirty="0">
                  <a:latin typeface="Consolas" panose="020B0609020204030204" pitchFamily="49" charset="0"/>
                </a:rPr>
                <a:t>  paste(</a:t>
              </a:r>
              <a:r>
                <a:rPr lang="en-GB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"one"</a:t>
              </a:r>
              <a:r>
                <a:rPr lang="en-GB" sz="800" dirty="0">
                  <a:latin typeface="Consolas" panose="020B0609020204030204" pitchFamily="49" charset="0"/>
                </a:rPr>
                <a:t>, </a:t>
              </a:r>
              <a:r>
                <a:rPr lang="en-GB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"two"</a:t>
              </a:r>
              <a:r>
                <a:rPr lang="en-GB" sz="800" dirty="0">
                  <a:latin typeface="Consolas" panose="020B0609020204030204" pitchFamily="49" charset="0"/>
                </a:rPr>
                <a:t>)</a:t>
              </a:r>
            </a:p>
            <a:p>
              <a:r>
                <a:rPr lang="en-GB" sz="800" dirty="0">
                  <a:latin typeface="Consolas" panose="020B0609020204030204" pitchFamily="49" charset="0"/>
                </a:rPr>
                <a:t>  paste(</a:t>
              </a:r>
              <a:r>
                <a:rPr lang="en-GB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'one'</a:t>
              </a:r>
              <a:r>
                <a:rPr lang="en-GB" sz="800" dirty="0">
                  <a:latin typeface="Consolas" panose="020B0609020204030204" pitchFamily="49" charset="0"/>
                </a:rPr>
                <a:t>, </a:t>
              </a:r>
              <a:r>
                <a:rPr lang="en-GB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'two'</a:t>
              </a:r>
              <a:r>
                <a:rPr lang="en-GB" sz="800" dirty="0">
                  <a:latin typeface="Consolas" panose="020B0609020204030204" pitchFamily="49" charset="0"/>
                </a:rPr>
                <a:t>)</a:t>
              </a:r>
            </a:p>
            <a:p>
              <a:r>
                <a:rPr lang="en-GB" sz="800" dirty="0">
                  <a:latin typeface="Consolas" panose="020B0609020204030204" pitchFamily="49" charset="0"/>
                </a:rPr>
                <a:t>  paste(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NULL</a:t>
              </a:r>
              <a:r>
                <a:rPr lang="en-GB" sz="800" dirty="0">
                  <a:latin typeface="Consolas" panose="020B0609020204030204" pitchFamily="49" charset="0"/>
                </a:rPr>
                <a:t>, 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NULL</a:t>
              </a:r>
              <a:r>
                <a:rPr lang="en-GB" sz="800" dirty="0">
                  <a:latin typeface="Consolas" panose="020B0609020204030204" pitchFamily="49" charset="0"/>
                </a:rPr>
                <a:t>)</a:t>
              </a:r>
            </a:p>
            <a:p>
              <a:r>
                <a:rPr lang="en-GB" sz="800" dirty="0">
                  <a:latin typeface="Consolas" panose="020B0609020204030204" pitchFamily="49" charset="0"/>
                </a:rPr>
                <a:t>  paste(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NA</a:t>
              </a:r>
              <a:r>
                <a:rPr lang="en-GB" sz="800" dirty="0">
                  <a:latin typeface="Consolas" panose="020B0609020204030204" pitchFamily="49" charset="0"/>
                </a:rPr>
                <a:t>, 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NA</a:t>
              </a:r>
              <a:r>
                <a:rPr lang="en-GB" sz="800" dirty="0">
                  <a:latin typeface="Consolas" panose="020B0609020204030204" pitchFamily="49" charset="0"/>
                </a:rPr>
                <a:t>)</a:t>
              </a:r>
            </a:p>
            <a:p>
              <a:r>
                <a:rPr lang="it-IT" sz="800" dirty="0">
                  <a:latin typeface="Consolas" panose="020B0609020204030204" pitchFamily="49" charset="0"/>
                </a:rPr>
                <a:t>  paste(</a:t>
              </a:r>
              <a:r>
                <a:rPr lang="it-IT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"multi-</a:t>
              </a:r>
            </a:p>
            <a:p>
              <a:r>
                <a:rPr lang="it-IT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       line",</a:t>
              </a:r>
            </a:p>
            <a:p>
              <a:r>
                <a:rPr lang="it-IT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       'multi-</a:t>
              </a:r>
            </a:p>
            <a:p>
              <a:r>
                <a:rPr lang="it-IT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       line'</a:t>
              </a:r>
              <a:r>
                <a:rPr lang="it-IT" sz="800" dirty="0">
                  <a:latin typeface="Consolas" panose="020B0609020204030204" pitchFamily="49" charset="0"/>
                </a:rPr>
                <a:t>)</a:t>
              </a:r>
              <a:endParaRPr lang="en-GB" sz="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}</a:t>
              </a:r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Add together two numbers.</a:t>
              </a: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</a:t>
              </a: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@</a:t>
              </a:r>
              <a:r>
                <a:rPr lang="en-GB" sz="800" dirty="0" err="1">
                  <a:solidFill>
                    <a:schemeClr val="accent5"/>
                  </a:solidFill>
                  <a:latin typeface="Consolas" panose="020B0609020204030204" pitchFamily="49" charset="0"/>
                </a:rPr>
                <a:t>param</a:t>
              </a:r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 x A number.</a:t>
              </a: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@</a:t>
              </a:r>
              <a:r>
                <a:rPr lang="en-GB" sz="800" dirty="0" err="1">
                  <a:solidFill>
                    <a:schemeClr val="accent5"/>
                  </a:solidFill>
                  <a:latin typeface="Consolas" panose="020B0609020204030204" pitchFamily="49" charset="0"/>
                </a:rPr>
                <a:t>param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y A number.</a:t>
              </a: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@return</a:t>
              </a:r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 The sum of \code{x} and \code{y}.</a:t>
              </a: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@examples</a:t>
              </a: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add(1, 1)</a:t>
              </a: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add(10, 1)</a:t>
              </a:r>
            </a:p>
            <a:p>
              <a:r>
                <a:rPr lang="en-GB" sz="800" dirty="0">
                  <a:latin typeface="Consolas" panose="020B0609020204030204" pitchFamily="49" charset="0"/>
                </a:rPr>
                <a:t>add &lt;- 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function</a:t>
              </a:r>
              <a:r>
                <a:rPr lang="en-GB" sz="800" dirty="0">
                  <a:latin typeface="Consolas" panose="020B0609020204030204" pitchFamily="49" charset="0"/>
                </a:rPr>
                <a:t>(x, y) {</a:t>
              </a:r>
            </a:p>
            <a:p>
              <a:r>
                <a:rPr lang="en-GB" sz="800" dirty="0">
                  <a:latin typeface="Consolas" panose="020B0609020204030204" pitchFamily="49" charset="0"/>
                </a:rPr>
                <a:t>  x + y</a:t>
              </a:r>
            </a:p>
            <a:p>
              <a:r>
                <a:rPr lang="en-GB" sz="800" dirty="0">
                  <a:latin typeface="Consolas" panose="020B0609020204030204" pitchFamily="49" charset="0"/>
                </a:rPr>
                <a:t>}</a:t>
              </a:r>
            </a:p>
            <a:p>
              <a:endParaRPr lang="en-GB" sz="800" dirty="0">
                <a:latin typeface="Consolas" panose="020B0609020204030204" pitchFamily="49" charset="0"/>
              </a:endParaRP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Concatenate together two strings.</a:t>
              </a: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</a:t>
              </a: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@</a:t>
              </a:r>
              <a:r>
                <a:rPr lang="en-GB" sz="800" dirty="0" err="1">
                  <a:solidFill>
                    <a:schemeClr val="accent5"/>
                  </a:solidFill>
                  <a:latin typeface="Consolas" panose="020B0609020204030204" pitchFamily="49" charset="0"/>
                </a:rPr>
                <a:t>param</a:t>
              </a:r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 x A string.</a:t>
              </a: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@</a:t>
              </a:r>
              <a:r>
                <a:rPr lang="en-GB" sz="800" dirty="0" err="1">
                  <a:solidFill>
                    <a:schemeClr val="accent5"/>
                  </a:solidFill>
                  <a:latin typeface="Consolas" panose="020B0609020204030204" pitchFamily="49" charset="0"/>
                </a:rPr>
                <a:t>param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y A string.</a:t>
              </a: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@return</a:t>
              </a:r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 The concatenated string built of \code{x} and \</a:t>
              </a: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@examples</a:t>
              </a: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</a:t>
              </a:r>
              <a:r>
                <a:rPr lang="en-GB" sz="800" dirty="0" err="1">
                  <a:solidFill>
                    <a:schemeClr val="accent6"/>
                  </a:solidFill>
                  <a:latin typeface="Consolas" panose="020B0609020204030204" pitchFamily="49" charset="0"/>
                </a:rPr>
                <a:t>strcat</a:t>
              </a:r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("one", "two")</a:t>
              </a:r>
            </a:p>
            <a:p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strcat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&lt;- 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function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(x, y) {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paste(x, y)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GB" sz="800" dirty="0">
                <a:latin typeface="Consolas" panose="020B0609020204030204" pitchFamily="49" charset="0"/>
              </a:endParaRPr>
            </a:p>
            <a:p>
              <a:endParaRPr lang="en-GB" sz="800" dirty="0">
                <a:latin typeface="Consolas" panose="020B0609020204030204" pitchFamily="49" charset="0"/>
              </a:endParaRPr>
            </a:p>
            <a:p>
              <a:endParaRPr lang="en-GB" sz="800" dirty="0">
                <a:latin typeface="Consolas" panose="020B0609020204030204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391209" y="913071"/>
              <a:ext cx="406341" cy="558693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7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9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10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11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12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13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14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15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16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17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18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19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20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21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22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23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24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25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26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27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28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29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30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31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32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33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34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35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36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37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38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39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40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41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42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43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44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45</a:t>
              </a:r>
              <a:endParaRPr lang="fr-FR" sz="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8" name="ZoneTexte 27"/>
          <p:cNvSpPr txBox="1"/>
          <p:nvPr/>
        </p:nvSpPr>
        <p:spPr>
          <a:xfrm>
            <a:off x="2332566" y="952904"/>
            <a:ext cx="1823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Dummy Analysis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420308" y="1680604"/>
            <a:ext cx="2852393" cy="29048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11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06185" y="6503988"/>
            <a:ext cx="1437815" cy="354012"/>
          </a:xfrm>
          <a:prstGeom prst="rect">
            <a:avLst/>
          </a:prstGeom>
          <a:solidFill>
            <a:srgbClr val="28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  <a:latin typeface="Montserrat Light" panose="00000400000000000000" pitchFamily="50" charset="0"/>
              </a:rPr>
              <a:t>Compute the Result</a:t>
            </a: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AnalysisSelection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81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r="1388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33900" r="-15"/>
          <a:stretch/>
        </p:blipFill>
        <p:spPr>
          <a:xfrm>
            <a:off x="2124000" y="0"/>
            <a:ext cx="702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4067" y="560388"/>
            <a:ext cx="8778800" cy="62976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362933" y="560389"/>
            <a:ext cx="87799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4067" y="560389"/>
            <a:ext cx="9694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New +</a:t>
            </a:r>
          </a:p>
        </p:txBody>
      </p:sp>
      <p:sp>
        <p:nvSpPr>
          <p:cNvPr id="8" name="Rectangle 7"/>
          <p:cNvSpPr/>
          <p:nvPr/>
        </p:nvSpPr>
        <p:spPr>
          <a:xfrm>
            <a:off x="1333501" y="560389"/>
            <a:ext cx="969434" cy="354012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28A2B6"/>
                </a:solidFill>
                <a:latin typeface="Montserrat Light" panose="00000400000000000000" pitchFamily="50" charset="0"/>
              </a:rPr>
              <a:t>Story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2935" y="560387"/>
            <a:ext cx="9694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Bookmarks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3501" y="560385"/>
            <a:ext cx="969434" cy="28800"/>
          </a:xfrm>
          <a:prstGeom prst="rect">
            <a:avLst/>
          </a:prstGeom>
          <a:solidFill>
            <a:srgbClr val="28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>
              <a:latin typeface="Montserrat Light" panose="00000400000000000000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1800" y="914399"/>
            <a:ext cx="1940002" cy="5943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4067" y="914399"/>
            <a:ext cx="397933" cy="3540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1159933" y="914399"/>
            <a:ext cx="1141869" cy="3540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2000" y="914399"/>
            <a:ext cx="397933" cy="3540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0" y="981985"/>
            <a:ext cx="198104" cy="198104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364066" y="6502660"/>
            <a:ext cx="87799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364066" y="1268410"/>
            <a:ext cx="1937736" cy="257048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Weighted Gene Co-expression Network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0667" y="1546797"/>
            <a:ext cx="1941134" cy="257048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Gene State Variation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60667" y="1825848"/>
            <a:ext cx="1941134" cy="257048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Gene Wide Association Study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0667" y="2102289"/>
            <a:ext cx="1941134" cy="257048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K-Means Clustering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60667" y="2383343"/>
            <a:ext cx="1941134" cy="257048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Survival Analysis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60667" y="2664397"/>
            <a:ext cx="1941134" cy="257048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Dummy Analysis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73" y="1002030"/>
            <a:ext cx="200786" cy="200786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2332566" y="952904"/>
            <a:ext cx="2372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Dummy Analysis</a:t>
            </a:r>
          </a:p>
        </p:txBody>
      </p:sp>
      <p:grpSp>
        <p:nvGrpSpPr>
          <p:cNvPr id="29" name="Groupe 28"/>
          <p:cNvGrpSpPr/>
          <p:nvPr/>
        </p:nvGrpSpPr>
        <p:grpSpPr>
          <a:xfrm>
            <a:off x="5391209" y="913071"/>
            <a:ext cx="3751657" cy="5588261"/>
            <a:chOff x="5391209" y="913071"/>
            <a:chExt cx="3751657" cy="5588261"/>
          </a:xfrm>
        </p:grpSpPr>
        <p:sp>
          <p:nvSpPr>
            <p:cNvPr id="30" name="Rectangle 29"/>
            <p:cNvSpPr/>
            <p:nvPr/>
          </p:nvSpPr>
          <p:spPr>
            <a:xfrm>
              <a:off x="5714999" y="914399"/>
              <a:ext cx="3427867" cy="558693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Super Dummy Analysis.</a:t>
              </a: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</a:t>
              </a: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@return</a:t>
              </a:r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 The result object of the analysis.</a:t>
              </a:r>
            </a:p>
            <a:p>
              <a:endParaRPr lang="en-GB" sz="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start &lt;- 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function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() {</a:t>
              </a:r>
            </a:p>
            <a:p>
              <a:endParaRPr lang="en-GB" sz="800" dirty="0">
                <a:latin typeface="Consolas" panose="020B0609020204030204" pitchFamily="49" charset="0"/>
              </a:endParaRPr>
            </a:p>
            <a:p>
              <a:r>
                <a:rPr lang="en-GB" sz="800" dirty="0">
                  <a:latin typeface="Consolas" panose="020B0609020204030204" pitchFamily="49" charset="0"/>
                </a:rPr>
                <a:t>  add(</a:t>
              </a:r>
              <a:r>
                <a:rPr lang="en-GB" sz="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1</a:t>
              </a:r>
              <a:r>
                <a:rPr lang="en-GB" sz="800" dirty="0">
                  <a:latin typeface="Consolas" panose="020B0609020204030204" pitchFamily="49" charset="0"/>
                </a:rPr>
                <a:t>, </a:t>
              </a:r>
              <a:r>
                <a:rPr lang="en-GB" sz="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en-GB" sz="800" dirty="0">
                  <a:latin typeface="Consolas" panose="020B0609020204030204" pitchFamily="49" charset="0"/>
                </a:rPr>
                <a:t>)</a:t>
              </a:r>
            </a:p>
            <a:p>
              <a:r>
                <a:rPr lang="en-GB" sz="800" dirty="0">
                  <a:latin typeface="Consolas" panose="020B0609020204030204" pitchFamily="49" charset="0"/>
                </a:rPr>
                <a:t>  add(</a:t>
              </a:r>
              <a:r>
                <a:rPr lang="en-GB" sz="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1.0</a:t>
              </a:r>
              <a:r>
                <a:rPr lang="en-GB" sz="800" dirty="0">
                  <a:latin typeface="Consolas" panose="020B0609020204030204" pitchFamily="49" charset="0"/>
                </a:rPr>
                <a:t>, </a:t>
              </a:r>
              <a:r>
                <a:rPr lang="en-GB" sz="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2.0</a:t>
              </a:r>
              <a:r>
                <a:rPr lang="en-GB" sz="800" dirty="0">
                  <a:latin typeface="Consolas" panose="020B0609020204030204" pitchFamily="49" charset="0"/>
                </a:rPr>
                <a:t>)</a:t>
              </a:r>
            </a:p>
            <a:p>
              <a:r>
                <a:rPr lang="en-GB" sz="800" dirty="0">
                  <a:latin typeface="Consolas" panose="020B0609020204030204" pitchFamily="49" charset="0"/>
                </a:rPr>
                <a:t>  add(</a:t>
              </a:r>
              <a:r>
                <a:rPr lang="en-GB" sz="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-1</a:t>
              </a:r>
              <a:r>
                <a:rPr lang="en-GB" sz="800" dirty="0">
                  <a:latin typeface="Consolas" panose="020B0609020204030204" pitchFamily="49" charset="0"/>
                </a:rPr>
                <a:t>, </a:t>
              </a:r>
              <a:r>
                <a:rPr lang="en-GB" sz="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-2</a:t>
              </a:r>
              <a:r>
                <a:rPr lang="en-GB" sz="800" dirty="0">
                  <a:latin typeface="Consolas" panose="020B0609020204030204" pitchFamily="49" charset="0"/>
                </a:rPr>
                <a:t>)</a:t>
              </a:r>
            </a:p>
            <a:p>
              <a:r>
                <a:rPr lang="en-GB" sz="800" dirty="0">
                  <a:latin typeface="Consolas" panose="020B0609020204030204" pitchFamily="49" charset="0"/>
                </a:rPr>
                <a:t>  add(</a:t>
              </a:r>
              <a:r>
                <a:rPr lang="en-GB" sz="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-1.0</a:t>
              </a:r>
              <a:r>
                <a:rPr lang="en-GB" sz="800" dirty="0">
                  <a:latin typeface="Consolas" panose="020B0609020204030204" pitchFamily="49" charset="0"/>
                </a:rPr>
                <a:t>, </a:t>
              </a:r>
              <a:r>
                <a:rPr lang="en-GB" sz="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-2.0</a:t>
              </a:r>
              <a:r>
                <a:rPr lang="en-GB" sz="800" dirty="0">
                  <a:latin typeface="Consolas" panose="020B0609020204030204" pitchFamily="49" charset="0"/>
                </a:rPr>
                <a:t>)</a:t>
              </a:r>
            </a:p>
            <a:p>
              <a:r>
                <a:rPr lang="en-GB" sz="800" dirty="0">
                  <a:latin typeface="Consolas" panose="020B0609020204030204" pitchFamily="49" charset="0"/>
                </a:rPr>
                <a:t>  add(</a:t>
              </a:r>
              <a:r>
                <a:rPr lang="en-GB" sz="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1.0e10</a:t>
              </a:r>
              <a:r>
                <a:rPr lang="en-GB" sz="800" dirty="0">
                  <a:latin typeface="Consolas" panose="020B0609020204030204" pitchFamily="49" charset="0"/>
                </a:rPr>
                <a:t>, </a:t>
              </a:r>
              <a:r>
                <a:rPr lang="en-GB" sz="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2.0e10</a:t>
              </a:r>
              <a:r>
                <a:rPr lang="en-GB" sz="800" dirty="0">
                  <a:latin typeface="Consolas" panose="020B0609020204030204" pitchFamily="49" charset="0"/>
                </a:rPr>
                <a:t>)</a:t>
              </a:r>
            </a:p>
            <a:p>
              <a:endParaRPr lang="en-GB" sz="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GB" sz="800" dirty="0">
                  <a:latin typeface="Consolas" panose="020B0609020204030204" pitchFamily="49" charset="0"/>
                </a:rPr>
                <a:t>  paste(</a:t>
              </a:r>
              <a:r>
                <a:rPr lang="en-GB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"one"</a:t>
              </a:r>
              <a:r>
                <a:rPr lang="en-GB" sz="800" dirty="0">
                  <a:latin typeface="Consolas" panose="020B0609020204030204" pitchFamily="49" charset="0"/>
                </a:rPr>
                <a:t>, </a:t>
              </a:r>
              <a:r>
                <a:rPr lang="en-GB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"two"</a:t>
              </a:r>
              <a:r>
                <a:rPr lang="en-GB" sz="800" dirty="0">
                  <a:latin typeface="Consolas" panose="020B0609020204030204" pitchFamily="49" charset="0"/>
                </a:rPr>
                <a:t>)</a:t>
              </a:r>
            </a:p>
            <a:p>
              <a:r>
                <a:rPr lang="en-GB" sz="800" dirty="0">
                  <a:latin typeface="Consolas" panose="020B0609020204030204" pitchFamily="49" charset="0"/>
                </a:rPr>
                <a:t>  paste(</a:t>
              </a:r>
              <a:r>
                <a:rPr lang="en-GB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'one'</a:t>
              </a:r>
              <a:r>
                <a:rPr lang="en-GB" sz="800" dirty="0">
                  <a:latin typeface="Consolas" panose="020B0609020204030204" pitchFamily="49" charset="0"/>
                </a:rPr>
                <a:t>, </a:t>
              </a:r>
              <a:r>
                <a:rPr lang="en-GB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'two'</a:t>
              </a:r>
              <a:r>
                <a:rPr lang="en-GB" sz="800" dirty="0">
                  <a:latin typeface="Consolas" panose="020B0609020204030204" pitchFamily="49" charset="0"/>
                </a:rPr>
                <a:t>)</a:t>
              </a:r>
            </a:p>
            <a:p>
              <a:r>
                <a:rPr lang="en-GB" sz="800" dirty="0">
                  <a:latin typeface="Consolas" panose="020B0609020204030204" pitchFamily="49" charset="0"/>
                </a:rPr>
                <a:t>  paste(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NULL</a:t>
              </a:r>
              <a:r>
                <a:rPr lang="en-GB" sz="800" dirty="0">
                  <a:latin typeface="Consolas" panose="020B0609020204030204" pitchFamily="49" charset="0"/>
                </a:rPr>
                <a:t>, 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NULL</a:t>
              </a:r>
              <a:r>
                <a:rPr lang="en-GB" sz="800" dirty="0">
                  <a:latin typeface="Consolas" panose="020B0609020204030204" pitchFamily="49" charset="0"/>
                </a:rPr>
                <a:t>)</a:t>
              </a:r>
            </a:p>
            <a:p>
              <a:r>
                <a:rPr lang="en-GB" sz="800" dirty="0">
                  <a:latin typeface="Consolas" panose="020B0609020204030204" pitchFamily="49" charset="0"/>
                </a:rPr>
                <a:t>  paste(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NA</a:t>
              </a:r>
              <a:r>
                <a:rPr lang="en-GB" sz="800" dirty="0">
                  <a:latin typeface="Consolas" panose="020B0609020204030204" pitchFamily="49" charset="0"/>
                </a:rPr>
                <a:t>, 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NA</a:t>
              </a:r>
              <a:r>
                <a:rPr lang="en-GB" sz="800" dirty="0">
                  <a:latin typeface="Consolas" panose="020B0609020204030204" pitchFamily="49" charset="0"/>
                </a:rPr>
                <a:t>)</a:t>
              </a:r>
            </a:p>
            <a:p>
              <a:r>
                <a:rPr lang="it-IT" sz="800" dirty="0">
                  <a:latin typeface="Consolas" panose="020B0609020204030204" pitchFamily="49" charset="0"/>
                </a:rPr>
                <a:t>  paste(</a:t>
              </a:r>
              <a:r>
                <a:rPr lang="it-IT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"multi-</a:t>
              </a:r>
            </a:p>
            <a:p>
              <a:r>
                <a:rPr lang="it-IT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       line",</a:t>
              </a:r>
            </a:p>
            <a:p>
              <a:r>
                <a:rPr lang="it-IT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       'multi-</a:t>
              </a:r>
            </a:p>
            <a:p>
              <a:r>
                <a:rPr lang="it-IT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       line'</a:t>
              </a:r>
              <a:r>
                <a:rPr lang="it-IT" sz="800" dirty="0">
                  <a:latin typeface="Consolas" panose="020B0609020204030204" pitchFamily="49" charset="0"/>
                </a:rPr>
                <a:t>)</a:t>
              </a:r>
              <a:endParaRPr lang="en-GB" sz="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}</a:t>
              </a:r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Add together two numbers.</a:t>
              </a: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</a:t>
              </a: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@</a:t>
              </a:r>
              <a:r>
                <a:rPr lang="en-GB" sz="800" dirty="0" err="1">
                  <a:solidFill>
                    <a:schemeClr val="accent5"/>
                  </a:solidFill>
                  <a:latin typeface="Consolas" panose="020B0609020204030204" pitchFamily="49" charset="0"/>
                </a:rPr>
                <a:t>param</a:t>
              </a:r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 x A number.</a:t>
              </a: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@</a:t>
              </a:r>
              <a:r>
                <a:rPr lang="en-GB" sz="800" dirty="0" err="1">
                  <a:solidFill>
                    <a:schemeClr val="accent5"/>
                  </a:solidFill>
                  <a:latin typeface="Consolas" panose="020B0609020204030204" pitchFamily="49" charset="0"/>
                </a:rPr>
                <a:t>param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y A number.</a:t>
              </a: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@return</a:t>
              </a:r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 The sum of \code{x} and \code{y}.</a:t>
              </a: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@examples</a:t>
              </a: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add(1, 1)</a:t>
              </a: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add(10, 1)</a:t>
              </a:r>
            </a:p>
            <a:p>
              <a:r>
                <a:rPr lang="en-GB" sz="800" dirty="0">
                  <a:latin typeface="Consolas" panose="020B0609020204030204" pitchFamily="49" charset="0"/>
                </a:rPr>
                <a:t>add &lt;- 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function</a:t>
              </a:r>
              <a:r>
                <a:rPr lang="en-GB" sz="800" dirty="0">
                  <a:latin typeface="Consolas" panose="020B0609020204030204" pitchFamily="49" charset="0"/>
                </a:rPr>
                <a:t>(x, y) {</a:t>
              </a:r>
            </a:p>
            <a:p>
              <a:r>
                <a:rPr lang="en-GB" sz="800" dirty="0">
                  <a:latin typeface="Consolas" panose="020B0609020204030204" pitchFamily="49" charset="0"/>
                </a:rPr>
                <a:t>  x + y</a:t>
              </a:r>
            </a:p>
            <a:p>
              <a:r>
                <a:rPr lang="en-GB" sz="800" dirty="0">
                  <a:latin typeface="Consolas" panose="020B0609020204030204" pitchFamily="49" charset="0"/>
                </a:rPr>
                <a:t>}</a:t>
              </a:r>
            </a:p>
            <a:p>
              <a:endParaRPr lang="en-GB" sz="800" dirty="0">
                <a:latin typeface="Consolas" panose="020B0609020204030204" pitchFamily="49" charset="0"/>
              </a:endParaRP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Concatenate together two strings.</a:t>
              </a: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</a:t>
              </a: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@</a:t>
              </a:r>
              <a:r>
                <a:rPr lang="en-GB" sz="800" dirty="0" err="1">
                  <a:solidFill>
                    <a:schemeClr val="accent5"/>
                  </a:solidFill>
                  <a:latin typeface="Consolas" panose="020B0609020204030204" pitchFamily="49" charset="0"/>
                </a:rPr>
                <a:t>param</a:t>
              </a:r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 x A string.</a:t>
              </a: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@</a:t>
              </a:r>
              <a:r>
                <a:rPr lang="en-GB" sz="800" dirty="0" err="1">
                  <a:solidFill>
                    <a:schemeClr val="accent5"/>
                  </a:solidFill>
                  <a:latin typeface="Consolas" panose="020B0609020204030204" pitchFamily="49" charset="0"/>
                </a:rPr>
                <a:t>param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y A string.</a:t>
              </a: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@return</a:t>
              </a:r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 The concatenated string built of \code{x} and \</a:t>
              </a: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@examples</a:t>
              </a: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</a:t>
              </a:r>
              <a:r>
                <a:rPr lang="en-GB" sz="800" dirty="0" err="1">
                  <a:solidFill>
                    <a:schemeClr val="accent6"/>
                  </a:solidFill>
                  <a:latin typeface="Consolas" panose="020B0609020204030204" pitchFamily="49" charset="0"/>
                </a:rPr>
                <a:t>strcat</a:t>
              </a:r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("one", "two")</a:t>
              </a:r>
            </a:p>
            <a:p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strcat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&lt;- 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function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(x, y) {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paste(x, y)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GB" sz="800" dirty="0">
                <a:latin typeface="Consolas" panose="020B0609020204030204" pitchFamily="49" charset="0"/>
              </a:endParaRPr>
            </a:p>
            <a:p>
              <a:endParaRPr lang="en-GB" sz="800" dirty="0">
                <a:latin typeface="Consolas" panose="020B0609020204030204" pitchFamily="49" charset="0"/>
              </a:endParaRPr>
            </a:p>
            <a:p>
              <a:endParaRPr lang="en-GB" sz="800" dirty="0">
                <a:latin typeface="Consolas" panose="020B0609020204030204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391209" y="913071"/>
              <a:ext cx="406341" cy="558693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7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9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10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11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12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13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14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15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16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17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18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19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20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21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22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23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24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25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26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27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28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29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30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31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32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33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34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35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36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37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38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39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40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41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42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43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44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45</a:t>
              </a:r>
              <a:endParaRPr lang="fr-FR" sz="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5" name="ZoneTexte 34"/>
          <p:cNvSpPr txBox="1"/>
          <p:nvPr/>
        </p:nvSpPr>
        <p:spPr>
          <a:xfrm>
            <a:off x="2332566" y="1229903"/>
            <a:ext cx="29384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Threshold increment</a:t>
            </a:r>
          </a:p>
          <a:p>
            <a:r>
              <a:rPr lang="en-GB" sz="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This value defines the stepping value between threshold computation trial. It must be an integer number.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420308" y="1680604"/>
            <a:ext cx="2852393" cy="29048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1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42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706185" y="6503988"/>
            <a:ext cx="1437815" cy="354012"/>
          </a:xfrm>
          <a:prstGeom prst="rect">
            <a:avLst/>
          </a:prstGeom>
          <a:solidFill>
            <a:srgbClr val="28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  <a:latin typeface="Montserrat Light" panose="00000400000000000000" pitchFamily="50" charset="0"/>
              </a:rPr>
              <a:t>Compute the Result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418636" y="1680604"/>
            <a:ext cx="2852393" cy="29048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1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42</a:t>
            </a: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AnalysisParameter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465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r="1388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33900" r="-15"/>
          <a:stretch/>
        </p:blipFill>
        <p:spPr>
          <a:xfrm>
            <a:off x="2124000" y="0"/>
            <a:ext cx="702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4067" y="560388"/>
            <a:ext cx="8778800" cy="62976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362933" y="560389"/>
            <a:ext cx="87799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4067" y="560389"/>
            <a:ext cx="9694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New +</a:t>
            </a:r>
          </a:p>
        </p:txBody>
      </p:sp>
      <p:sp>
        <p:nvSpPr>
          <p:cNvPr id="8" name="Rectangle 7"/>
          <p:cNvSpPr/>
          <p:nvPr/>
        </p:nvSpPr>
        <p:spPr>
          <a:xfrm>
            <a:off x="1333501" y="560389"/>
            <a:ext cx="969434" cy="354012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28A2B6"/>
                </a:solidFill>
                <a:latin typeface="Montserrat Light" panose="00000400000000000000" pitchFamily="50" charset="0"/>
              </a:rPr>
              <a:t>Story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2935" y="560387"/>
            <a:ext cx="9694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Bookmarks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3501" y="560385"/>
            <a:ext cx="969434" cy="28800"/>
          </a:xfrm>
          <a:prstGeom prst="rect">
            <a:avLst/>
          </a:prstGeom>
          <a:solidFill>
            <a:srgbClr val="28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>
              <a:latin typeface="Montserrat Light" panose="00000400000000000000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1800" y="914399"/>
            <a:ext cx="1940002" cy="5943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4067" y="914399"/>
            <a:ext cx="792565" cy="3540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1159933" y="914399"/>
            <a:ext cx="1141869" cy="3540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49350" y="914399"/>
            <a:ext cx="397933" cy="3540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0" y="981985"/>
            <a:ext cx="198104" cy="198104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364066" y="6502660"/>
            <a:ext cx="87799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879" y="994543"/>
            <a:ext cx="174157" cy="17415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364066" y="1268410"/>
            <a:ext cx="1937736" cy="257048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New +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0667" y="1546797"/>
            <a:ext cx="1941134" cy="257048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Custom #1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2332566" y="1268410"/>
            <a:ext cx="29384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Distribution of values for the concept</a:t>
            </a:r>
          </a:p>
          <a:p>
            <a:r>
              <a:rPr lang="en-GB" sz="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You can see under the distribution of FEV Post Salbutamol (L) across the whole study as well as the current subset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73" y="1002030"/>
            <a:ext cx="200786" cy="200786"/>
          </a:xfrm>
          <a:prstGeom prst="rect">
            <a:avLst/>
          </a:prstGeom>
        </p:spPr>
      </p:pic>
      <p:grpSp>
        <p:nvGrpSpPr>
          <p:cNvPr id="15" name="Groupe 14"/>
          <p:cNvGrpSpPr/>
          <p:nvPr/>
        </p:nvGrpSpPr>
        <p:grpSpPr>
          <a:xfrm>
            <a:off x="5391209" y="913071"/>
            <a:ext cx="3751657" cy="5588261"/>
            <a:chOff x="5391209" y="913071"/>
            <a:chExt cx="3751657" cy="5588261"/>
          </a:xfrm>
        </p:grpSpPr>
        <p:sp>
          <p:nvSpPr>
            <p:cNvPr id="56" name="Rectangle 55"/>
            <p:cNvSpPr/>
            <p:nvPr/>
          </p:nvSpPr>
          <p:spPr>
            <a:xfrm>
              <a:off x="5714999" y="914399"/>
              <a:ext cx="3427867" cy="558693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Borderline analysis code editor.</a:t>
              </a: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Welcome !</a:t>
              </a: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@return</a:t>
              </a:r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 The result object of the analysis.</a:t>
              </a: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start &lt;- 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function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() {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latin typeface="Consolas" panose="020B0609020204030204" pitchFamily="49" charset="0"/>
              </a:endParaRPr>
            </a:p>
            <a:p>
              <a:endParaRPr lang="en-GB" sz="800" dirty="0">
                <a:latin typeface="Consolas" panose="020B0609020204030204" pitchFamily="49" charset="0"/>
              </a:endParaRPr>
            </a:p>
            <a:p>
              <a:endParaRPr lang="en-GB" sz="800" dirty="0">
                <a:latin typeface="Consolas" panose="020B0609020204030204" pitchFamily="49" charset="0"/>
              </a:endParaRPr>
            </a:p>
            <a:p>
              <a:endParaRPr lang="en-GB" sz="800" dirty="0">
                <a:latin typeface="Consolas" panose="020B0609020204030204" pitchFamily="49" charset="0"/>
              </a:endParaRPr>
            </a:p>
            <a:p>
              <a:endParaRPr lang="en-GB" sz="800" dirty="0">
                <a:latin typeface="Consolas" panose="020B0609020204030204" pitchFamily="49" charset="0"/>
              </a:endParaRPr>
            </a:p>
            <a:p>
              <a:endParaRPr lang="en-GB" sz="800" dirty="0">
                <a:latin typeface="Consolas" panose="020B0609020204030204" pitchFamily="49" charset="0"/>
              </a:endParaRPr>
            </a:p>
            <a:p>
              <a:endParaRPr lang="en-GB" sz="800" dirty="0">
                <a:latin typeface="Consolas" panose="020B0609020204030204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391209" y="913071"/>
              <a:ext cx="406341" cy="558693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7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9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10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11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12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13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14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15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16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17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18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19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20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21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22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23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24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25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26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27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28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29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30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31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32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33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34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35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36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37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38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39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40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41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42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43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44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45</a:t>
              </a:r>
              <a:endParaRPr lang="fr-FR" sz="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8" name="ZoneTexte 27"/>
          <p:cNvSpPr txBox="1"/>
          <p:nvPr/>
        </p:nvSpPr>
        <p:spPr>
          <a:xfrm>
            <a:off x="2332566" y="952904"/>
            <a:ext cx="1823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Custom #3</a:t>
            </a: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155" y="1012878"/>
            <a:ext cx="156258" cy="156258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60667" y="1831534"/>
            <a:ext cx="1941134" cy="257048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Custom #2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042" y="1630871"/>
            <a:ext cx="78108" cy="78108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042" y="1910271"/>
            <a:ext cx="78108" cy="78108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7706185" y="6503988"/>
            <a:ext cx="1437815" cy="354012"/>
          </a:xfrm>
          <a:prstGeom prst="rect">
            <a:avLst/>
          </a:prstGeom>
          <a:solidFill>
            <a:srgbClr val="28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  <a:latin typeface="Montserrat Light" panose="00000400000000000000" pitchFamily="50" charset="0"/>
              </a:rPr>
              <a:t>Compute the Result</a:t>
            </a:r>
          </a:p>
        </p:txBody>
      </p:sp>
      <p:sp>
        <p:nvSpPr>
          <p:cNvPr id="19" name="Titre 18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AnalysisCustom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1836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r="1388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33900" r="-15"/>
          <a:stretch/>
        </p:blipFill>
        <p:spPr>
          <a:xfrm>
            <a:off x="2124000" y="0"/>
            <a:ext cx="702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4067" y="560388"/>
            <a:ext cx="8778800" cy="62976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62933" y="560389"/>
            <a:ext cx="87799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4067" y="560389"/>
            <a:ext cx="9694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New +</a:t>
            </a:r>
          </a:p>
        </p:txBody>
      </p:sp>
      <p:sp>
        <p:nvSpPr>
          <p:cNvPr id="8" name="Rectangle 7"/>
          <p:cNvSpPr/>
          <p:nvPr/>
        </p:nvSpPr>
        <p:spPr>
          <a:xfrm>
            <a:off x="1333501" y="560389"/>
            <a:ext cx="969434" cy="354012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28A2B6"/>
                </a:solidFill>
                <a:latin typeface="Montserrat Light" panose="00000400000000000000" pitchFamily="50" charset="0"/>
              </a:rPr>
              <a:t>Story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2935" y="560387"/>
            <a:ext cx="9694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Bookmarks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3501" y="560385"/>
            <a:ext cx="969434" cy="28800"/>
          </a:xfrm>
          <a:prstGeom prst="rect">
            <a:avLst/>
          </a:prstGeom>
          <a:solidFill>
            <a:srgbClr val="28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>
              <a:latin typeface="Montserrat Light" panose="00000400000000000000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1800" y="914399"/>
            <a:ext cx="1940002" cy="5943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4067" y="914399"/>
            <a:ext cx="397933" cy="3540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1159933" y="914399"/>
            <a:ext cx="1141869" cy="3540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2000" y="914399"/>
            <a:ext cx="397933" cy="3540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0" y="981985"/>
            <a:ext cx="198104" cy="198104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364066" y="6502660"/>
            <a:ext cx="87799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364066" y="1268410"/>
            <a:ext cx="1937736" cy="257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Weighted Gene Co-expression Network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0667" y="1546797"/>
            <a:ext cx="1941134" cy="257048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Gene State Variation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60667" y="1825848"/>
            <a:ext cx="1941134" cy="257048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Gene Wide Association Study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0667" y="2102289"/>
            <a:ext cx="1941134" cy="257048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K-Means Clustering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60667" y="2383343"/>
            <a:ext cx="1941134" cy="257048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Survival Analysis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60667" y="2664397"/>
            <a:ext cx="1941134" cy="257048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Dummy Analysis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73" y="1002030"/>
            <a:ext cx="200786" cy="200786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2332565" y="952904"/>
            <a:ext cx="2938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Weighted Gene Co-expression Network Analysis Step 1</a:t>
            </a:r>
          </a:p>
        </p:txBody>
      </p:sp>
      <p:grpSp>
        <p:nvGrpSpPr>
          <p:cNvPr id="29" name="Groupe 28"/>
          <p:cNvGrpSpPr/>
          <p:nvPr/>
        </p:nvGrpSpPr>
        <p:grpSpPr>
          <a:xfrm>
            <a:off x="5391209" y="913071"/>
            <a:ext cx="3751657" cy="5588261"/>
            <a:chOff x="5391209" y="913071"/>
            <a:chExt cx="3751657" cy="5588261"/>
          </a:xfrm>
        </p:grpSpPr>
        <p:sp>
          <p:nvSpPr>
            <p:cNvPr id="30" name="Rectangle 29"/>
            <p:cNvSpPr/>
            <p:nvPr/>
          </p:nvSpPr>
          <p:spPr>
            <a:xfrm>
              <a:off x="5714999" y="914399"/>
              <a:ext cx="3427867" cy="558693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WGCNA Network topology analysis</a:t>
              </a: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#‘</a:t>
              </a: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library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(WGCNA);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options(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stringsAsFactors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= 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FALSE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);</a:t>
              </a:r>
            </a:p>
            <a:p>
              <a:endParaRPr lang="en-GB" sz="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df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= 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read.table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"CONCEPTS"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sep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= </a:t>
              </a:r>
              <a:r>
                <a:rPr lang="en-GB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"\t"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na.strings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= </a:t>
              </a:r>
              <a:r>
                <a:rPr lang="en-GB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""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colnames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df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 &lt;- 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df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[</a:t>
              </a:r>
              <a:r>
                <a:rPr lang="en-GB" sz="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1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, ]</a:t>
              </a:r>
            </a:p>
            <a:p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df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= 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df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[</a:t>
              </a:r>
              <a:r>
                <a:rPr lang="en-GB" sz="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-1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, ]</a:t>
              </a:r>
            </a:p>
            <a:p>
              <a:endParaRPr lang="en-GB" sz="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acos.map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&lt;- </a:t>
              </a:r>
              <a:r>
                <a:rPr lang="en-GB" sz="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-1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:</a:t>
              </a:r>
              <a:r>
                <a:rPr lang="en-GB" sz="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2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names(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acos.map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 &lt;- c(</a:t>
              </a:r>
              <a:r>
                <a:rPr lang="en-GB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"NA"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  <a:r>
                <a:rPr lang="en-GB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"</a:t>
              </a:r>
              <a:r>
                <a:rPr lang="en-GB" sz="8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Healthy_Control</a:t>
              </a:r>
              <a:r>
                <a:rPr lang="en-GB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"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"</a:t>
              </a:r>
              <a:r>
                <a:rPr lang="en-GB" sz="8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ACOS_Subje</a:t>
              </a:r>
              <a:endParaRPr lang="en-GB" sz="8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  <a:p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df$ACOS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&lt;-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acos.map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[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df$ACOS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]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gender.map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&lt;- </a:t>
              </a:r>
              <a:r>
                <a:rPr lang="en-GB" sz="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0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:</a:t>
              </a:r>
              <a:r>
                <a:rPr lang="en-GB" sz="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1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names(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gender.map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 &lt;- c(</a:t>
              </a:r>
              <a:r>
                <a:rPr lang="en-GB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"female"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"male"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df$Sex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&lt;- 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gender.map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[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df$Sex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]</a:t>
              </a:r>
            </a:p>
            <a:p>
              <a:endParaRPr lang="en-GB" sz="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cohort.map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&lt;- </a:t>
              </a:r>
              <a:r>
                <a:rPr lang="en-GB" sz="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0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:</a:t>
              </a:r>
              <a:r>
                <a:rPr lang="en-GB" sz="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names(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cohort.map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 &lt;- c(</a:t>
              </a:r>
              <a:r>
                <a:rPr lang="en-GB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"</a:t>
              </a:r>
              <a:r>
                <a:rPr lang="en-GB" sz="8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cohort_v</a:t>
              </a:r>
              <a:r>
                <a:rPr lang="en-GB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"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"</a:t>
              </a:r>
              <a:r>
                <a:rPr lang="en-GB" sz="8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cohort_a</a:t>
              </a:r>
              <a:r>
                <a:rPr lang="en-GB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"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"cohort"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</a:p>
            <a:p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df$Cohort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&lt;- 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cohort.map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[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df$Cohort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]</a:t>
              </a:r>
            </a:p>
            <a:p>
              <a:endParaRPr lang="en-GB" sz="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df_clinical$`IL17 (Serum)` &lt;- 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NULL</a:t>
              </a:r>
            </a:p>
            <a:p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df_clinical$`Monocytes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Pct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(Blood)` &lt;- 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NULL</a:t>
              </a:r>
            </a:p>
            <a:p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df_clinical$`Basophils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(Blood)` &lt;- 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NULL</a:t>
              </a:r>
            </a:p>
            <a:p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df_expression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&lt;- log2(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df_expression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endParaRPr lang="en-GB" sz="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colnames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&lt;- 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as.data.frame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colnames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df_expression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))</a:t>
              </a:r>
            </a:p>
            <a:p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colnames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colnames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 &lt;- </a:t>
              </a:r>
              <a:r>
                <a:rPr lang="en-GB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"</a:t>
              </a:r>
              <a:r>
                <a:rPr lang="en-GB" sz="8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Sample_ID</a:t>
              </a:r>
              <a:r>
                <a:rPr lang="en-GB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"</a:t>
              </a:r>
            </a:p>
            <a:p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colnames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&lt;- merge(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colnames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df_omics_mapping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by.x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= </a:t>
              </a:r>
              <a:r>
                <a:rPr lang="en-GB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"</a:t>
              </a:r>
              <a:r>
                <a:rPr lang="en-GB" sz="8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Samp</a:t>
              </a:r>
              <a:endParaRPr lang="en-GB" sz="8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  <a:p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colnames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df_expression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 &lt;- 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colnames$subject_id</a:t>
              </a:r>
              <a:endParaRPr lang="en-GB" sz="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df_t_expression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&lt;- t(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df_expression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endParaRPr lang="en-GB" sz="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gsg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= 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goodSamplesGenes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df_t_expression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, verbose = </a:t>
              </a:r>
              <a:r>
                <a:rPr lang="en-GB" sz="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3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);</a:t>
              </a:r>
            </a:p>
            <a:p>
              <a:endParaRPr lang="en-GB" sz="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 Remove the offending genes and samples from the data: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if (!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gsg$allOK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 Optionally, print the gene and sample names that were 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if (sum(!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gsg$goodGenes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 &gt; </a:t>
              </a:r>
              <a:r>
                <a:rPr lang="en-GB" sz="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0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printFlush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(paste(</a:t>
              </a:r>
              <a:r>
                <a:rPr lang="en-GB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"Removing genes:"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, paste(names(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df_t</a:t>
              </a:r>
              <a:endParaRPr lang="en-GB" sz="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if (sum(!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gsg$goodSamples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 &gt; </a:t>
              </a:r>
              <a:r>
                <a:rPr lang="en-GB" sz="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0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printFlush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(paste(</a:t>
              </a:r>
              <a:r>
                <a:rPr lang="en-GB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"Removing samples:"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, paste(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rownames</a:t>
              </a:r>
              <a:endParaRPr lang="en-GB" sz="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391209" y="913071"/>
              <a:ext cx="406341" cy="558693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7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9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10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11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12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13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14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15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16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17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18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19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20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21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22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23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24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25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26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27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28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29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30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31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32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33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34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35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36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37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38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39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40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41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42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43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44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45</a:t>
              </a:r>
              <a:endParaRPr lang="fr-FR" sz="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5" name="ZoneTexte 34"/>
          <p:cNvSpPr txBox="1"/>
          <p:nvPr/>
        </p:nvSpPr>
        <p:spPr>
          <a:xfrm>
            <a:off x="2332566" y="1440305"/>
            <a:ext cx="29384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Network topology</a:t>
            </a:r>
          </a:p>
          <a:p>
            <a:r>
              <a:rPr lang="en-GB" sz="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The first step of the WGCNA pipeline consists in the selection of a soft-threshold power β to which co-expression similarity is raised to calculate adjacency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706185" y="6503988"/>
            <a:ext cx="1437815" cy="354012"/>
          </a:xfrm>
          <a:prstGeom prst="rect">
            <a:avLst/>
          </a:prstGeom>
          <a:solidFill>
            <a:srgbClr val="28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  <a:latin typeface="Montserrat Light" panose="00000400000000000000" pitchFamily="50" charset="0"/>
              </a:rPr>
              <a:t>Compute the Result</a:t>
            </a: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WGCNAStepOne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6340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r="1388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33900" r="-15"/>
          <a:stretch/>
        </p:blipFill>
        <p:spPr>
          <a:xfrm>
            <a:off x="2124000" y="0"/>
            <a:ext cx="702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4067" y="560388"/>
            <a:ext cx="8778800" cy="62976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62933" y="560389"/>
            <a:ext cx="87799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4067" y="560389"/>
            <a:ext cx="9694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New +</a:t>
            </a:r>
          </a:p>
        </p:txBody>
      </p:sp>
      <p:sp>
        <p:nvSpPr>
          <p:cNvPr id="8" name="Rectangle 7"/>
          <p:cNvSpPr/>
          <p:nvPr/>
        </p:nvSpPr>
        <p:spPr>
          <a:xfrm>
            <a:off x="1333501" y="560389"/>
            <a:ext cx="969434" cy="354012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28A2B6"/>
                </a:solidFill>
                <a:latin typeface="Montserrat Light" panose="00000400000000000000" pitchFamily="50" charset="0"/>
              </a:rPr>
              <a:t>Story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2935" y="560387"/>
            <a:ext cx="9694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Bookmarks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3501" y="560385"/>
            <a:ext cx="969434" cy="28800"/>
          </a:xfrm>
          <a:prstGeom prst="rect">
            <a:avLst/>
          </a:prstGeom>
          <a:solidFill>
            <a:srgbClr val="28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>
              <a:latin typeface="Montserrat Light" panose="00000400000000000000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1800" y="914399"/>
            <a:ext cx="1940002" cy="5943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4067" y="914399"/>
            <a:ext cx="397933" cy="3540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1159933" y="914399"/>
            <a:ext cx="1141869" cy="3540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2000" y="914399"/>
            <a:ext cx="397933" cy="3540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0" y="981985"/>
            <a:ext cx="198104" cy="198104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364066" y="6502660"/>
            <a:ext cx="87799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73" y="1002030"/>
            <a:ext cx="200786" cy="200786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2332565" y="952904"/>
            <a:ext cx="5474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Weighted Gene Co-expression Network Analysis Step 1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2332566" y="1202816"/>
            <a:ext cx="64385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Network topology</a:t>
            </a:r>
          </a:p>
          <a:p>
            <a:r>
              <a:rPr lang="en-GB" sz="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The first step of the WGCNA pipeline consists in the selection of a soft-threshold power β to which co-expression similarity is raised to calculate adjacency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706185" y="6503988"/>
            <a:ext cx="1437815" cy="354012"/>
          </a:xfrm>
          <a:prstGeom prst="rect">
            <a:avLst/>
          </a:prstGeom>
          <a:solidFill>
            <a:srgbClr val="28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  <a:latin typeface="Montserrat Light" panose="00000400000000000000" pitchFamily="50" charset="0"/>
              </a:rPr>
              <a:t>Go Further</a:t>
            </a:r>
          </a:p>
        </p:txBody>
      </p:sp>
      <p:cxnSp>
        <p:nvCxnSpPr>
          <p:cNvPr id="12" name="Connecteur droit 11"/>
          <p:cNvCxnSpPr/>
          <p:nvPr/>
        </p:nvCxnSpPr>
        <p:spPr>
          <a:xfrm>
            <a:off x="2448733" y="1712563"/>
            <a:ext cx="0" cy="24099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440983" y="4130299"/>
            <a:ext cx="62061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448732" y="2050943"/>
            <a:ext cx="620618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2462029" y="3835831"/>
            <a:ext cx="309824" cy="286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2741157" y="2898183"/>
            <a:ext cx="331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3107499" y="2412185"/>
            <a:ext cx="331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3532906" y="2178880"/>
            <a:ext cx="331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3912547" y="2010142"/>
            <a:ext cx="331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4283609" y="1944146"/>
            <a:ext cx="331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8135596" y="1739341"/>
            <a:ext cx="51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C000"/>
                </a:solidFill>
              </a:rPr>
              <a:t>20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7709108" y="1714332"/>
            <a:ext cx="51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C000"/>
                </a:solidFill>
              </a:rPr>
              <a:t>18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7176349" y="1896386"/>
            <a:ext cx="51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C000"/>
                </a:solidFill>
              </a:rPr>
              <a:t>16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6675619" y="1888953"/>
            <a:ext cx="51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C000"/>
                </a:solidFill>
              </a:rPr>
              <a:t>14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6199937" y="2139083"/>
            <a:ext cx="51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C000"/>
                </a:solidFill>
              </a:rPr>
              <a:t>12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5693085" y="1920949"/>
            <a:ext cx="51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C000"/>
                </a:solidFill>
              </a:rPr>
              <a:t>10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4618157" y="1913428"/>
            <a:ext cx="331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C000"/>
                </a:solidFill>
              </a:rPr>
              <a:t>7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5371929" y="1919079"/>
            <a:ext cx="331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C000"/>
                </a:solidFill>
              </a:rPr>
              <a:t>9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5009822" y="1888332"/>
            <a:ext cx="331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C000"/>
                </a:solidFill>
              </a:rPr>
              <a:t>8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458951" y="1384460"/>
            <a:ext cx="173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Status: </a:t>
            </a:r>
            <a:r>
              <a:rPr lang="en-GB" sz="800" dirty="0">
                <a:solidFill>
                  <a:schemeClr val="accent6"/>
                </a:solidFill>
                <a:latin typeface="Montserrat Light" panose="00000400000000000000" pitchFamily="50" charset="0"/>
              </a:rPr>
              <a:t>COMPLETE</a:t>
            </a:r>
          </a:p>
          <a:p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Execution time: 3.45s</a:t>
            </a:r>
          </a:p>
        </p:txBody>
      </p:sp>
      <p:sp>
        <p:nvSpPr>
          <p:cNvPr id="55" name="Titre 5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WGCNAStepOneResult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8985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r="1388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33900" r="-15"/>
          <a:stretch/>
        </p:blipFill>
        <p:spPr>
          <a:xfrm>
            <a:off x="2124000" y="0"/>
            <a:ext cx="702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4067" y="560388"/>
            <a:ext cx="8778800" cy="62976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62933" y="560389"/>
            <a:ext cx="87799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4067" y="560389"/>
            <a:ext cx="9694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New +</a:t>
            </a:r>
          </a:p>
        </p:txBody>
      </p:sp>
      <p:sp>
        <p:nvSpPr>
          <p:cNvPr id="8" name="Rectangle 7"/>
          <p:cNvSpPr/>
          <p:nvPr/>
        </p:nvSpPr>
        <p:spPr>
          <a:xfrm>
            <a:off x="1333501" y="560389"/>
            <a:ext cx="969434" cy="354012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28A2B6"/>
                </a:solidFill>
                <a:latin typeface="Montserrat Light" panose="00000400000000000000" pitchFamily="50" charset="0"/>
              </a:rPr>
              <a:t>Story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2935" y="560387"/>
            <a:ext cx="9694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Bookmarks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3501" y="560385"/>
            <a:ext cx="969434" cy="28800"/>
          </a:xfrm>
          <a:prstGeom prst="rect">
            <a:avLst/>
          </a:prstGeom>
          <a:solidFill>
            <a:srgbClr val="28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>
              <a:latin typeface="Montserrat Light" panose="00000400000000000000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1800" y="914399"/>
            <a:ext cx="1940002" cy="5943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4067" y="914399"/>
            <a:ext cx="397933" cy="3540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1159933" y="914399"/>
            <a:ext cx="1141869" cy="3540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2000" y="914399"/>
            <a:ext cx="397933" cy="3540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0" y="981985"/>
            <a:ext cx="198104" cy="198104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364066" y="6502660"/>
            <a:ext cx="87799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364066" y="1268410"/>
            <a:ext cx="1937736" cy="257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Weighted Gene Co-expression Network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73" y="1002030"/>
            <a:ext cx="200786" cy="200786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2332565" y="952904"/>
            <a:ext cx="2938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Weighted Gene Co-expression Network Analysis</a:t>
            </a:r>
          </a:p>
        </p:txBody>
      </p:sp>
      <p:grpSp>
        <p:nvGrpSpPr>
          <p:cNvPr id="29" name="Groupe 28"/>
          <p:cNvGrpSpPr/>
          <p:nvPr/>
        </p:nvGrpSpPr>
        <p:grpSpPr>
          <a:xfrm>
            <a:off x="5391209" y="913071"/>
            <a:ext cx="3751657" cy="5588261"/>
            <a:chOff x="5391209" y="913071"/>
            <a:chExt cx="3751657" cy="5588261"/>
          </a:xfrm>
        </p:grpSpPr>
        <p:sp>
          <p:nvSpPr>
            <p:cNvPr id="30" name="Rectangle 29"/>
            <p:cNvSpPr/>
            <p:nvPr/>
          </p:nvSpPr>
          <p:spPr>
            <a:xfrm>
              <a:off x="5714999" y="914399"/>
              <a:ext cx="3427867" cy="558693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WGCNA Network topology analysis</a:t>
              </a: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 Step 2 Module detection</a:t>
              </a: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#'</a:t>
              </a:r>
            </a:p>
            <a:p>
              <a:endParaRPr lang="en-GB" sz="8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 Block-wise network construction and module detection</a:t>
              </a:r>
            </a:p>
            <a:p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bwnet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= 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blockwiseModules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df_filtered_t_expression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maxBlockSize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= </a:t>
              </a:r>
              <a:r>
                <a:rPr lang="en-GB" sz="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2000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power = 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base_sputum_power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TOMType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= </a:t>
              </a:r>
              <a:r>
                <a:rPr lang="en-GB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"unsigned"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minModuleSize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= </a:t>
              </a:r>
              <a:r>
                <a:rPr lang="en-GB" sz="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30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reassignThreshold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= </a:t>
              </a:r>
              <a:r>
                <a:rPr lang="en-GB" sz="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0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mergeCutHeight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= </a:t>
              </a:r>
              <a:r>
                <a:rPr lang="en-GB" sz="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0.25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numericLabels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= 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TRUE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saveTOMs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= 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TRUE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verbose = </a:t>
              </a:r>
              <a:r>
                <a:rPr lang="en-GB" sz="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3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endParaRPr lang="en-GB" sz="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 open a graphics window</a:t>
              </a:r>
            </a:p>
            <a:p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sizeGrWindow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12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9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 Convert labels to </a:t>
              </a:r>
              <a:r>
                <a:rPr lang="en-GB" sz="800" dirty="0" err="1">
                  <a:solidFill>
                    <a:schemeClr val="accent6"/>
                  </a:solidFill>
                  <a:latin typeface="Consolas" panose="020B0609020204030204" pitchFamily="49" charset="0"/>
                </a:rPr>
                <a:t>colors</a:t>
              </a:r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 for plotting</a:t>
              </a:r>
            </a:p>
            <a:p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ModuleColors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= labels2colors(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bwnet$colors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# Plot the dendrogram and the module </a:t>
              </a:r>
              <a:r>
                <a:rPr lang="en-GB" sz="800" dirty="0" err="1">
                  <a:solidFill>
                    <a:schemeClr val="accent6"/>
                  </a:solidFill>
                  <a:latin typeface="Consolas" panose="020B0609020204030204" pitchFamily="49" charset="0"/>
                </a:rPr>
                <a:t>colors</a:t>
              </a:r>
              <a:r>
                <a:rPr lang="en-GB" sz="8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 underneath</a:t>
              </a:r>
            </a:p>
            <a:p>
              <a:endParaRPr lang="en-GB" sz="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for (block in 1:length(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bwnet$dendrograms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)){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png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(filename = paste(</a:t>
              </a:r>
              <a:r>
                <a:rPr lang="en-GB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"</a:t>
              </a:r>
              <a:r>
                <a:rPr lang="en-GB" sz="8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EAEHan</a:t>
              </a:r>
              <a:r>
                <a:rPr lang="en-GB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"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, block, </a:t>
              </a:r>
              <a:r>
                <a:rPr lang="en-GB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".</a:t>
              </a:r>
              <a:r>
                <a:rPr lang="en-GB" sz="8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png</a:t>
              </a:r>
              <a:r>
                <a:rPr lang="en-GB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"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sep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= </a:t>
              </a:r>
              <a:r>
                <a:rPr lang="en-GB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""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width = </a:t>
              </a:r>
              <a:r>
                <a:rPr lang="en-GB" sz="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8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height = </a:t>
              </a:r>
              <a:r>
                <a:rPr lang="en-GB" sz="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5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units = </a:t>
              </a:r>
              <a:r>
                <a:rPr lang="en-GB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'in'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res = </a:t>
              </a:r>
              <a:r>
                <a:rPr lang="en-GB" sz="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300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plotDendroAndColors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bwnet$dendrograms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[[block]],  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ModuleColors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[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bwnet$blockGenes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[[block]]],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main = paste(</a:t>
              </a:r>
              <a:r>
                <a:rPr lang="en-GB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"module </a:t>
              </a:r>
              <a:r>
                <a:rPr lang="en-GB" sz="8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colors</a:t>
              </a:r>
              <a:r>
                <a:rPr lang="en-GB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in block"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, block),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"Module </a:t>
              </a:r>
              <a:r>
                <a:rPr lang="en-GB" sz="8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colors</a:t>
              </a:r>
              <a:r>
                <a:rPr lang="en-GB" sz="8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"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dendroLabels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= 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FALSE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hang = </a:t>
              </a:r>
              <a:r>
                <a:rPr lang="en-GB" sz="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0.03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addGuide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= </a:t>
              </a:r>
              <a:r>
                <a:rPr lang="en-GB" sz="8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TRUE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guideHang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= </a:t>
              </a:r>
              <a:r>
                <a:rPr lang="en-GB" sz="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0.05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dev.off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()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GB" sz="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newdatTraits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&lt;- 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datTraits</a:t>
              </a:r>
              <a:endParaRPr lang="en-GB" sz="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newdatTraits$ACOS_NonACOS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&lt;- 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newdatTraits$ACOS</a:t>
              </a:r>
              <a:endParaRPr lang="en-GB" sz="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newdatTraits$ACOS_HC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&lt;- 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newdatTraits$ACOS</a:t>
              </a:r>
              <a:endParaRPr lang="en-GB" sz="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newdatTraits$NonACOS_HC</a:t>
              </a:r>
              <a:r>
                <a:rPr lang="en-GB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&lt;- </a:t>
              </a:r>
              <a:r>
                <a:rPr lang="en-GB" sz="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newdatTraits$ACOS</a:t>
              </a:r>
              <a:endParaRPr lang="en-GB" sz="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GB" sz="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391209" y="913071"/>
              <a:ext cx="406341" cy="558693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7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9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10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11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12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13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14</a:t>
              </a:r>
            </a:p>
            <a:p>
              <a:pPr algn="r"/>
              <a:r>
                <a:rPr lang="fr-FR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15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16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17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18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19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20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21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22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23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24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25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26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27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28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29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30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31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32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33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34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35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36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37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38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39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40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41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42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43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44</a:t>
              </a:r>
            </a:p>
            <a:p>
              <a:pPr algn="r"/>
              <a:r>
                <a:rPr lang="en-GB" sz="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45</a:t>
              </a:r>
              <a:endParaRPr lang="fr-FR" sz="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5" name="ZoneTexte 34"/>
          <p:cNvSpPr txBox="1"/>
          <p:nvPr/>
        </p:nvSpPr>
        <p:spPr>
          <a:xfrm>
            <a:off x="2332566" y="1440305"/>
            <a:ext cx="29384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Module trait extraction</a:t>
            </a:r>
          </a:p>
          <a:p>
            <a:r>
              <a:rPr lang="en-GB" sz="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The second step is a block-wise network construction and module detection where we take pre-clustered genes into blocks (block size = 21) and perform network analysis in each block separately.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706185" y="6503988"/>
            <a:ext cx="1437815" cy="354012"/>
          </a:xfrm>
          <a:prstGeom prst="rect">
            <a:avLst/>
          </a:prstGeom>
          <a:solidFill>
            <a:srgbClr val="28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  <a:latin typeface="Montserrat Light" panose="00000400000000000000" pitchFamily="50" charset="0"/>
              </a:rPr>
              <a:t>Compute the Result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2332564" y="1971728"/>
            <a:ext cx="29384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Soft-thresholding power</a:t>
            </a:r>
          </a:p>
          <a:p>
            <a:r>
              <a:rPr lang="en-GB" sz="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Used to raise co-expression similarity and calculate adjacency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418636" y="2326652"/>
            <a:ext cx="2852393" cy="29048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1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7 </a:t>
            </a:r>
            <a:r>
              <a:rPr lang="en-GB" sz="800" i="1" dirty="0">
                <a:solidFill>
                  <a:schemeClr val="bg1">
                    <a:lumMod val="50000"/>
                  </a:schemeClr>
                </a:solidFill>
                <a:latin typeface="Montserrat Light" panose="00000400000000000000" pitchFamily="50" charset="0"/>
              </a:rPr>
              <a:t>(suggested value from previous step)</a:t>
            </a:r>
            <a:endParaRPr lang="en-GB" sz="1100" i="1" dirty="0">
              <a:solidFill>
                <a:schemeClr val="bg1">
                  <a:lumMod val="50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WGCNAStepTwo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6279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r="1388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33900" r="-15"/>
          <a:stretch/>
        </p:blipFill>
        <p:spPr>
          <a:xfrm>
            <a:off x="2124000" y="0"/>
            <a:ext cx="702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4067" y="560388"/>
            <a:ext cx="8778800" cy="62976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62933" y="560389"/>
            <a:ext cx="87799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4067" y="560389"/>
            <a:ext cx="9694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New +</a:t>
            </a:r>
          </a:p>
        </p:txBody>
      </p:sp>
      <p:sp>
        <p:nvSpPr>
          <p:cNvPr id="8" name="Rectangle 7"/>
          <p:cNvSpPr/>
          <p:nvPr/>
        </p:nvSpPr>
        <p:spPr>
          <a:xfrm>
            <a:off x="1333501" y="560389"/>
            <a:ext cx="969434" cy="354012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28A2B6"/>
                </a:solidFill>
                <a:latin typeface="Montserrat Light" panose="00000400000000000000" pitchFamily="50" charset="0"/>
              </a:rPr>
              <a:t>Story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2935" y="560387"/>
            <a:ext cx="9694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Bookmarks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3501" y="560385"/>
            <a:ext cx="969434" cy="28800"/>
          </a:xfrm>
          <a:prstGeom prst="rect">
            <a:avLst/>
          </a:prstGeom>
          <a:solidFill>
            <a:srgbClr val="28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>
              <a:latin typeface="Montserrat Light" panose="00000400000000000000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1800" y="914399"/>
            <a:ext cx="1940002" cy="5943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4067" y="914399"/>
            <a:ext cx="397933" cy="3540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1159933" y="914399"/>
            <a:ext cx="1141869" cy="3540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2000" y="914399"/>
            <a:ext cx="397933" cy="3540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0" y="981985"/>
            <a:ext cx="198104" cy="198104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364066" y="6502660"/>
            <a:ext cx="87799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73" y="1002030"/>
            <a:ext cx="200786" cy="200786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2332565" y="952904"/>
            <a:ext cx="5474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Weighted Gene Co-expression Network Analysis Step 2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2332566" y="1202816"/>
            <a:ext cx="6438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Module trait extraction</a:t>
            </a:r>
          </a:p>
          <a:p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The second step is a block-wise network construction and module detection where we take pre-clustered genes into blocks (block size = 21) and perform network analysis in each block separately.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706185" y="6503988"/>
            <a:ext cx="1437815" cy="354012"/>
          </a:xfrm>
          <a:prstGeom prst="rect">
            <a:avLst/>
          </a:prstGeom>
          <a:solidFill>
            <a:srgbClr val="28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  <a:latin typeface="Montserrat Light" panose="00000400000000000000" pitchFamily="50" charset="0"/>
              </a:rPr>
              <a:t>Go Further</a:t>
            </a:r>
          </a:p>
        </p:txBody>
      </p:sp>
      <p:sp>
        <p:nvSpPr>
          <p:cNvPr id="3" name="Rectangle 2"/>
          <p:cNvSpPr/>
          <p:nvPr/>
        </p:nvSpPr>
        <p:spPr>
          <a:xfrm>
            <a:off x="2445201" y="1864696"/>
            <a:ext cx="5525845" cy="3325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8198069" y="3367514"/>
            <a:ext cx="227023" cy="341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9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0" t="6840" r="3816"/>
          <a:stretch/>
        </p:blipFill>
        <p:spPr>
          <a:xfrm>
            <a:off x="2446334" y="1781906"/>
            <a:ext cx="6552000" cy="4168751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458951" y="1384460"/>
            <a:ext cx="173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Status: </a:t>
            </a:r>
            <a:r>
              <a:rPr lang="en-GB" sz="800" dirty="0">
                <a:solidFill>
                  <a:schemeClr val="accent6"/>
                </a:solidFill>
                <a:latin typeface="Montserrat Light" panose="00000400000000000000" pitchFamily="50" charset="0"/>
              </a:rPr>
              <a:t>COMPLETE</a:t>
            </a:r>
          </a:p>
          <a:p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Execution time: 5.13min</a:t>
            </a:r>
          </a:p>
        </p:txBody>
      </p:sp>
      <p:sp>
        <p:nvSpPr>
          <p:cNvPr id="15" name="Titre 1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WGCNAStepTwoResult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312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r="1388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33900" r="-15"/>
          <a:stretch/>
        </p:blipFill>
        <p:spPr>
          <a:xfrm>
            <a:off x="2124000" y="0"/>
            <a:ext cx="702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4067" y="560388"/>
            <a:ext cx="8778800" cy="62976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62933" y="560389"/>
            <a:ext cx="87799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4067" y="560389"/>
            <a:ext cx="9694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New +</a:t>
            </a:r>
          </a:p>
        </p:txBody>
      </p:sp>
      <p:sp>
        <p:nvSpPr>
          <p:cNvPr id="8" name="Rectangle 7"/>
          <p:cNvSpPr/>
          <p:nvPr/>
        </p:nvSpPr>
        <p:spPr>
          <a:xfrm>
            <a:off x="1333501" y="560389"/>
            <a:ext cx="969434" cy="354012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28A2B6"/>
                </a:solidFill>
                <a:latin typeface="Montserrat Light" panose="00000400000000000000" pitchFamily="50" charset="0"/>
              </a:rPr>
              <a:t>Story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2935" y="560387"/>
            <a:ext cx="9694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Bookmarks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3501" y="560385"/>
            <a:ext cx="969434" cy="28800"/>
          </a:xfrm>
          <a:prstGeom prst="rect">
            <a:avLst/>
          </a:prstGeom>
          <a:solidFill>
            <a:srgbClr val="28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>
              <a:latin typeface="Montserrat Light" panose="00000400000000000000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1800" y="914399"/>
            <a:ext cx="1940002" cy="5943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4067" y="914399"/>
            <a:ext cx="397933" cy="3540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740148" y="914399"/>
            <a:ext cx="1561654" cy="3540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0358" y="914399"/>
            <a:ext cx="397933" cy="3540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0" y="981985"/>
            <a:ext cx="198104" cy="198104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364066" y="6502660"/>
            <a:ext cx="87799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73" y="1002030"/>
            <a:ext cx="200786" cy="200786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2332565" y="952904"/>
            <a:ext cx="5474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Weighted Gene Co-expression Network Analysis Step 2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2332566" y="1202816"/>
            <a:ext cx="6438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Module trait extraction</a:t>
            </a:r>
          </a:p>
          <a:p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The second step is a block-wise network construction and module detection where we take pre-clustered genes into blocks (block size = 21) and perform network analysis in each block separately.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706185" y="6503988"/>
            <a:ext cx="1437815" cy="354012"/>
          </a:xfrm>
          <a:prstGeom prst="rect">
            <a:avLst/>
          </a:prstGeom>
          <a:solidFill>
            <a:srgbClr val="28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  <a:latin typeface="Montserrat Light" panose="00000400000000000000" pitchFamily="50" charset="0"/>
              </a:rPr>
              <a:t>Go Further</a:t>
            </a:r>
          </a:p>
        </p:txBody>
      </p:sp>
      <p:sp>
        <p:nvSpPr>
          <p:cNvPr id="3" name="Rectangle 2"/>
          <p:cNvSpPr/>
          <p:nvPr/>
        </p:nvSpPr>
        <p:spPr>
          <a:xfrm>
            <a:off x="2445201" y="1864696"/>
            <a:ext cx="5525845" cy="3325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8198069" y="3367514"/>
            <a:ext cx="227023" cy="341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9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0" t="6840" r="3816"/>
          <a:stretch/>
        </p:blipFill>
        <p:spPr>
          <a:xfrm>
            <a:off x="2446334" y="1781906"/>
            <a:ext cx="6552000" cy="4168751"/>
          </a:xfrm>
          <a:prstGeom prst="rect">
            <a:avLst/>
          </a:prstGeom>
        </p:spPr>
      </p:pic>
      <p:sp>
        <p:nvSpPr>
          <p:cNvPr id="15" name="Ellipse 14"/>
          <p:cNvSpPr/>
          <p:nvPr/>
        </p:nvSpPr>
        <p:spPr>
          <a:xfrm>
            <a:off x="497324" y="1446567"/>
            <a:ext cx="56445" cy="564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ZoneTexte 27"/>
          <p:cNvSpPr txBox="1"/>
          <p:nvPr/>
        </p:nvSpPr>
        <p:spPr>
          <a:xfrm>
            <a:off x="556632" y="1374382"/>
            <a:ext cx="10315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Cohort Selection</a:t>
            </a:r>
            <a:endParaRPr lang="en-GB" sz="600" dirty="0">
              <a:solidFill>
                <a:schemeClr val="bg1">
                  <a:lumMod val="9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536481" y="2484089"/>
            <a:ext cx="17814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Gene State Variation Analysis</a:t>
            </a:r>
            <a:endParaRPr lang="en-GB" sz="600" dirty="0">
              <a:solidFill>
                <a:schemeClr val="bg1">
                  <a:lumMod val="95000"/>
                </a:schemeClr>
              </a:solidFill>
              <a:latin typeface="Montserrat Light" panose="00000400000000000000" pitchFamily="50" charset="0"/>
            </a:endParaRPr>
          </a:p>
        </p:txBody>
      </p:sp>
      <p:cxnSp>
        <p:nvCxnSpPr>
          <p:cNvPr id="19" name="Connecteur droit 18"/>
          <p:cNvCxnSpPr>
            <a:cxnSpLocks/>
          </p:cNvCxnSpPr>
          <p:nvPr/>
        </p:nvCxnSpPr>
        <p:spPr>
          <a:xfrm>
            <a:off x="525547" y="1503012"/>
            <a:ext cx="0" cy="184286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544780" y="2669754"/>
            <a:ext cx="14780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WCGNA Step 1</a:t>
            </a:r>
            <a:endParaRPr lang="en-GB" sz="600" dirty="0">
              <a:solidFill>
                <a:schemeClr val="bg1">
                  <a:lumMod val="9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544780" y="2849301"/>
            <a:ext cx="14780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WCGNA Step 1 Result</a:t>
            </a:r>
            <a:endParaRPr lang="en-GB" sz="600" dirty="0">
              <a:solidFill>
                <a:schemeClr val="bg1">
                  <a:lumMod val="9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544780" y="3046623"/>
            <a:ext cx="14780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WCGNA Step 2</a:t>
            </a:r>
            <a:endParaRPr lang="en-GB" sz="600" dirty="0">
              <a:solidFill>
                <a:schemeClr val="bg1">
                  <a:lumMod val="9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52" name="Ellipse 51"/>
          <p:cNvSpPr/>
          <p:nvPr/>
        </p:nvSpPr>
        <p:spPr>
          <a:xfrm>
            <a:off x="496495" y="3118807"/>
            <a:ext cx="56445" cy="564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Ellipse 52"/>
          <p:cNvSpPr/>
          <p:nvPr/>
        </p:nvSpPr>
        <p:spPr>
          <a:xfrm>
            <a:off x="496495" y="2927978"/>
            <a:ext cx="56445" cy="564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/>
          <p:cNvSpPr/>
          <p:nvPr/>
        </p:nvSpPr>
        <p:spPr>
          <a:xfrm>
            <a:off x="496495" y="2749596"/>
            <a:ext cx="56445" cy="564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ZoneTexte 54"/>
          <p:cNvSpPr txBox="1"/>
          <p:nvPr/>
        </p:nvSpPr>
        <p:spPr>
          <a:xfrm>
            <a:off x="538477" y="3245474"/>
            <a:ext cx="14780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WCGNA Step 2 Result</a:t>
            </a:r>
            <a:endParaRPr lang="en-GB" sz="600" dirty="0">
              <a:solidFill>
                <a:schemeClr val="bg1">
                  <a:lumMod val="9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56" name="Ellipse 55"/>
          <p:cNvSpPr/>
          <p:nvPr/>
        </p:nvSpPr>
        <p:spPr>
          <a:xfrm>
            <a:off x="490192" y="3317658"/>
            <a:ext cx="56445" cy="564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Ellipse 57"/>
          <p:cNvSpPr/>
          <p:nvPr/>
        </p:nvSpPr>
        <p:spPr>
          <a:xfrm>
            <a:off x="496662" y="2556273"/>
            <a:ext cx="56445" cy="564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Connecteur droit 58"/>
          <p:cNvCxnSpPr>
            <a:cxnSpLocks/>
            <a:endCxn id="40" idx="4"/>
          </p:cNvCxnSpPr>
          <p:nvPr/>
        </p:nvCxnSpPr>
        <p:spPr>
          <a:xfrm flipH="1">
            <a:off x="667440" y="1765304"/>
            <a:ext cx="2042" cy="57094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687501" y="1656567"/>
            <a:ext cx="14780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WCGNA Step 1</a:t>
            </a:r>
            <a:endParaRPr lang="en-GB" sz="600" dirty="0">
              <a:solidFill>
                <a:schemeClr val="bg1">
                  <a:lumMod val="9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687501" y="1836114"/>
            <a:ext cx="14780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WCGNA Step 1 Result</a:t>
            </a:r>
            <a:endParaRPr lang="en-GB" sz="600" dirty="0">
              <a:solidFill>
                <a:schemeClr val="bg1">
                  <a:lumMod val="9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687501" y="2033436"/>
            <a:ext cx="14780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WCGNA Step 2</a:t>
            </a:r>
            <a:endParaRPr lang="en-GB" sz="600" dirty="0">
              <a:solidFill>
                <a:schemeClr val="bg1">
                  <a:lumMod val="9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42" name="Ellipse 41"/>
          <p:cNvSpPr/>
          <p:nvPr/>
        </p:nvSpPr>
        <p:spPr>
          <a:xfrm>
            <a:off x="618042" y="2260731"/>
            <a:ext cx="99682" cy="10531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Ellipse 39"/>
          <p:cNvSpPr/>
          <p:nvPr/>
        </p:nvSpPr>
        <p:spPr>
          <a:xfrm>
            <a:off x="644580" y="2290527"/>
            <a:ext cx="45719" cy="45719"/>
          </a:xfrm>
          <a:prstGeom prst="ellipse">
            <a:avLst/>
          </a:prstGeom>
          <a:solidFill>
            <a:srgbClr val="28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ZoneTexte 40"/>
          <p:cNvSpPr txBox="1"/>
          <p:nvPr/>
        </p:nvSpPr>
        <p:spPr>
          <a:xfrm>
            <a:off x="687501" y="2212983"/>
            <a:ext cx="14780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rgbClr val="28A2B6"/>
                </a:solidFill>
                <a:latin typeface="Montserrat Light" panose="00000400000000000000" pitchFamily="50" charset="0"/>
              </a:rPr>
              <a:t>WCGNA Step 2 Result</a:t>
            </a:r>
            <a:endParaRPr lang="en-GB" sz="600" dirty="0">
              <a:solidFill>
                <a:srgbClr val="28A2B6"/>
              </a:solidFill>
              <a:latin typeface="Montserrat Light" panose="00000400000000000000" pitchFamily="50" charset="0"/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639216" y="2105620"/>
            <a:ext cx="56445" cy="564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Ellipse 43"/>
          <p:cNvSpPr/>
          <p:nvPr/>
        </p:nvSpPr>
        <p:spPr>
          <a:xfrm>
            <a:off x="639216" y="1914791"/>
            <a:ext cx="56445" cy="564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Ellipse 44"/>
          <p:cNvSpPr/>
          <p:nvPr/>
        </p:nvSpPr>
        <p:spPr>
          <a:xfrm>
            <a:off x="639216" y="1736409"/>
            <a:ext cx="56445" cy="564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3" name="Connecteur : en arc 62"/>
          <p:cNvCxnSpPr>
            <a:cxnSpLocks/>
            <a:endCxn id="45" idx="0"/>
          </p:cNvCxnSpPr>
          <p:nvPr/>
        </p:nvCxnSpPr>
        <p:spPr>
          <a:xfrm rot="16200000" flipH="1">
            <a:off x="504009" y="1572979"/>
            <a:ext cx="184138" cy="142722"/>
          </a:xfrm>
          <a:prstGeom prst="curvedConnector3">
            <a:avLst>
              <a:gd name="adj1" fmla="val 53072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itre 6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StoryTreeView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5886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r="13889"/>
          <a:stretch/>
        </p:blipFill>
        <p:spPr>
          <a:xfrm>
            <a:off x="-1134" y="0"/>
            <a:ext cx="9144000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33900" r="-15"/>
          <a:stretch/>
        </p:blipFill>
        <p:spPr>
          <a:xfrm>
            <a:off x="2124000" y="0"/>
            <a:ext cx="702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4067" y="560388"/>
            <a:ext cx="8778800" cy="62976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362933" y="560389"/>
            <a:ext cx="87799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331234" y="559286"/>
            <a:ext cx="9694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Data Sources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64065" y="560389"/>
            <a:ext cx="969434" cy="354012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28A2B6"/>
                </a:solidFill>
                <a:latin typeface="Montserrat Light" panose="00000400000000000000" pitchFamily="50" charset="0"/>
              </a:rPr>
              <a:t>Users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2935" y="560387"/>
            <a:ext cx="9694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Plugins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4065" y="560385"/>
            <a:ext cx="969434" cy="28800"/>
          </a:xfrm>
          <a:prstGeom prst="rect">
            <a:avLst/>
          </a:prstGeom>
          <a:solidFill>
            <a:srgbClr val="28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>
              <a:latin typeface="Montserrat Light" panose="00000400000000000000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1800" y="914399"/>
            <a:ext cx="1940002" cy="5943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4067" y="914399"/>
            <a:ext cx="1937734" cy="3540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4065" y="913251"/>
            <a:ext cx="397933" cy="3540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64066" y="6502660"/>
            <a:ext cx="87799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364066" y="1268410"/>
            <a:ext cx="1937736" cy="257048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Add user +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0667" y="1546797"/>
            <a:ext cx="1941134" cy="257048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User List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2332566" y="1268410"/>
            <a:ext cx="5455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Here you can find the list of all users on this instance of Borderline</a:t>
            </a:r>
          </a:p>
          <a:p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You can create, modify or delete them as you wish</a:t>
            </a:r>
            <a:endParaRPr lang="en-GB" sz="600" dirty="0">
              <a:solidFill>
                <a:schemeClr val="bg1">
                  <a:lumMod val="9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332566" y="952904"/>
            <a:ext cx="2938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User Management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0667" y="1825271"/>
            <a:ext cx="1941134" cy="257048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Activity Logs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593625"/>
            <a:ext cx="360667" cy="494957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68" y="1670582"/>
            <a:ext cx="343933" cy="332468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0" y="2433435"/>
            <a:ext cx="357522" cy="368816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1" y="2542637"/>
            <a:ext cx="151534" cy="151534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-2269" y="2433435"/>
            <a:ext cx="36000" cy="374864"/>
          </a:xfrm>
          <a:prstGeom prst="rect">
            <a:avLst/>
          </a:prstGeom>
          <a:solidFill>
            <a:srgbClr val="28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1" y="1001791"/>
            <a:ext cx="167345" cy="167345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2442575" y="2082319"/>
            <a:ext cx="6475956" cy="257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Eve Morton			EveMorton@rhyta.com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441441" y="2337666"/>
            <a:ext cx="6475956" cy="25704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Ellis Lawrence			EllisLawrence@jourrapide.com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442575" y="2593013"/>
            <a:ext cx="6475956" cy="257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Aaliyah Leach			AaliyahLeach@teleworm.us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441441" y="2848360"/>
            <a:ext cx="6475956" cy="25704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Summer Duncan			SummerDuncan@teleworm.us 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442575" y="3103707"/>
            <a:ext cx="6475956" cy="257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Nathan Brennan			NathanBrennan@armyspy.com</a:t>
            </a:r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064" y="2122311"/>
            <a:ext cx="162838" cy="162838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064" y="2379359"/>
            <a:ext cx="162838" cy="162838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064" y="2652438"/>
            <a:ext cx="162838" cy="162838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064" y="2893558"/>
            <a:ext cx="162838" cy="162838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064" y="3150812"/>
            <a:ext cx="162838" cy="162838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149" y="2128574"/>
            <a:ext cx="156258" cy="156258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334" y="2376152"/>
            <a:ext cx="156258" cy="156258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149" y="2646698"/>
            <a:ext cx="156258" cy="156258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334" y="2894276"/>
            <a:ext cx="156258" cy="156258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964" y="3155476"/>
            <a:ext cx="156258" cy="156258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2441441" y="3365980"/>
            <a:ext cx="6475956" cy="25704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Kai Sun				</a:t>
            </a:r>
            <a:r>
              <a:rPr lang="en-GB" sz="700" dirty="0" err="1">
                <a:latin typeface="Montserrat Light" panose="00000400000000000000" pitchFamily="50" charset="0"/>
              </a:rPr>
              <a:t>KaiSun@thebest.worldwide</a:t>
            </a:r>
            <a:r>
              <a:rPr lang="en-GB" sz="700" dirty="0">
                <a:latin typeface="Montserrat Light" panose="00000400000000000000" pitchFamily="50" charset="0"/>
              </a:rPr>
              <a:t> </a:t>
            </a:r>
          </a:p>
        </p:txBody>
      </p:sp>
      <p:pic>
        <p:nvPicPr>
          <p:cNvPr id="67" name="Image 6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064" y="3411178"/>
            <a:ext cx="162838" cy="162838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334" y="3411896"/>
            <a:ext cx="156258" cy="156258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2441441" y="1695897"/>
            <a:ext cx="6475956" cy="25704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rPr>
              <a:t>Filter …</a:t>
            </a:r>
          </a:p>
        </p:txBody>
      </p:sp>
      <p:sp>
        <p:nvSpPr>
          <p:cNvPr id="48" name="Titre 4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UserManagement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173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r="1388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33900" r="-15"/>
          <a:stretch/>
        </p:blipFill>
        <p:spPr>
          <a:xfrm>
            <a:off x="2124000" y="0"/>
            <a:ext cx="702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4067" y="560388"/>
            <a:ext cx="8778800" cy="62976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362933" y="560389"/>
            <a:ext cx="87799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4067" y="560389"/>
            <a:ext cx="9694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New +</a:t>
            </a:r>
          </a:p>
        </p:txBody>
      </p:sp>
      <p:sp>
        <p:nvSpPr>
          <p:cNvPr id="8" name="Rectangle 7"/>
          <p:cNvSpPr/>
          <p:nvPr/>
        </p:nvSpPr>
        <p:spPr>
          <a:xfrm>
            <a:off x="1333501" y="560389"/>
            <a:ext cx="969434" cy="354012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28A2B6"/>
                </a:solidFill>
                <a:latin typeface="Montserrat Light" panose="00000400000000000000" pitchFamily="50" charset="0"/>
              </a:rPr>
              <a:t>Story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2935" y="560387"/>
            <a:ext cx="9694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Bookmarks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3501" y="560385"/>
            <a:ext cx="969434" cy="28800"/>
          </a:xfrm>
          <a:prstGeom prst="rect">
            <a:avLst/>
          </a:prstGeom>
          <a:solidFill>
            <a:srgbClr val="28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>
              <a:latin typeface="Montserrat Light" panose="00000400000000000000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1800" y="914399"/>
            <a:ext cx="1940002" cy="5943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4067" y="914399"/>
            <a:ext cx="397933" cy="3540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1159933" y="914399"/>
            <a:ext cx="1141869" cy="3540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2000" y="914399"/>
            <a:ext cx="397933" cy="3540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43480" y="1010920"/>
            <a:ext cx="1595120" cy="102108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0" y="981985"/>
            <a:ext cx="198104" cy="198104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1" y="988115"/>
            <a:ext cx="194022" cy="19402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 flipH="1">
            <a:off x="359533" y="4951202"/>
            <a:ext cx="1942268" cy="19033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4066" y="6502660"/>
            <a:ext cx="87799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NewStory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2701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r="13889"/>
          <a:stretch/>
        </p:blipFill>
        <p:spPr>
          <a:xfrm>
            <a:off x="-1134" y="0"/>
            <a:ext cx="9144000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33900" r="-15"/>
          <a:stretch/>
        </p:blipFill>
        <p:spPr>
          <a:xfrm>
            <a:off x="2124000" y="0"/>
            <a:ext cx="702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4067" y="560388"/>
            <a:ext cx="8778800" cy="62976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362933" y="560389"/>
            <a:ext cx="87799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331234" y="559286"/>
            <a:ext cx="9694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Data Sources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64065" y="560389"/>
            <a:ext cx="969434" cy="354012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28A2B6"/>
                </a:solidFill>
                <a:latin typeface="Montserrat Light" panose="00000400000000000000" pitchFamily="50" charset="0"/>
              </a:rPr>
              <a:t>Users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2935" y="560387"/>
            <a:ext cx="9694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Plugins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4065" y="560385"/>
            <a:ext cx="969434" cy="28800"/>
          </a:xfrm>
          <a:prstGeom prst="rect">
            <a:avLst/>
          </a:prstGeom>
          <a:solidFill>
            <a:srgbClr val="28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>
              <a:latin typeface="Montserrat Light" panose="00000400000000000000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1800" y="914399"/>
            <a:ext cx="1940002" cy="5943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4067" y="914399"/>
            <a:ext cx="1937734" cy="3540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4065" y="913251"/>
            <a:ext cx="397933" cy="3540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64066" y="6502660"/>
            <a:ext cx="87799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364066" y="1268410"/>
            <a:ext cx="1937736" cy="257048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Add user +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0667" y="1546797"/>
            <a:ext cx="1941134" cy="257048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User List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2332566" y="1268410"/>
            <a:ext cx="5455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Here are all the information about Kai Sun who connected last on the 06/05/2017</a:t>
            </a:r>
          </a:p>
          <a:p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Please adjust according to the relevant procedure</a:t>
            </a:r>
            <a:endParaRPr lang="en-GB" sz="600" dirty="0">
              <a:solidFill>
                <a:schemeClr val="bg1">
                  <a:lumMod val="9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332566" y="952904"/>
            <a:ext cx="2938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Kai Sun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0667" y="1825271"/>
            <a:ext cx="1941134" cy="257048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Activity Logs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593625"/>
            <a:ext cx="360667" cy="494957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68" y="1670582"/>
            <a:ext cx="343933" cy="332468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0" y="2433435"/>
            <a:ext cx="357522" cy="368816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1" y="2542637"/>
            <a:ext cx="151534" cy="151534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-2269" y="2433435"/>
            <a:ext cx="36000" cy="374864"/>
          </a:xfrm>
          <a:prstGeom prst="rect">
            <a:avLst/>
          </a:prstGeom>
          <a:solidFill>
            <a:srgbClr val="28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1" y="1001791"/>
            <a:ext cx="167345" cy="167345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4209803" y="2006196"/>
            <a:ext cx="4707594" cy="25704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 err="1">
                <a:latin typeface="Montserrat Light" panose="00000400000000000000" pitchFamily="50" charset="0"/>
              </a:rPr>
              <a:t>KaiSun@thebest.worldwide</a:t>
            </a:r>
            <a:endParaRPr lang="en-GB" sz="700" dirty="0">
              <a:solidFill>
                <a:schemeClr val="tx1">
                  <a:lumMod val="50000"/>
                  <a:lumOff val="50000"/>
                </a:schemeClr>
              </a:solidFill>
              <a:latin typeface="Montserrat Light" panose="00000400000000000000" pitchFamily="50" charset="0"/>
            </a:endParaRPr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81" y="1010368"/>
            <a:ext cx="156258" cy="156258"/>
          </a:xfrm>
          <a:prstGeom prst="rect">
            <a:avLst/>
          </a:prstGeom>
        </p:spPr>
      </p:pic>
      <p:sp>
        <p:nvSpPr>
          <p:cNvPr id="12" name="Ellipse 11"/>
          <p:cNvSpPr/>
          <p:nvPr/>
        </p:nvSpPr>
        <p:spPr>
          <a:xfrm>
            <a:off x="2594911" y="1694976"/>
            <a:ext cx="1342368" cy="1342368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8000" t="-44000" r="-34000" b="-105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ZoneTexte 46"/>
          <p:cNvSpPr txBox="1"/>
          <p:nvPr/>
        </p:nvSpPr>
        <p:spPr>
          <a:xfrm>
            <a:off x="4208669" y="1811242"/>
            <a:ext cx="29384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Email address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209803" y="2509043"/>
            <a:ext cx="4707594" cy="25704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solidFill>
                  <a:schemeClr val="bg1"/>
                </a:solidFill>
                <a:latin typeface="Montserrat Light" panose="00000400000000000000" pitchFamily="50" charset="0"/>
              </a:rPr>
              <a:t>• • • • • • • • • • • • • •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4208669" y="2314089"/>
            <a:ext cx="29384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Password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209803" y="2816936"/>
            <a:ext cx="4707594" cy="25704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solidFill>
                  <a:schemeClr val="bg1"/>
                </a:solidFill>
                <a:latin typeface="Montserrat Light" panose="00000400000000000000" pitchFamily="50" charset="0"/>
              </a:rPr>
              <a:t>• • • • • • • • • • • • • •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2357790" y="3387632"/>
            <a:ext cx="29384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Permitted data sources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452475" y="3651073"/>
            <a:ext cx="1609259" cy="8680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Montserrat Light" panose="00000400000000000000" pitchFamily="50" charset="0"/>
              </a:rPr>
              <a:t>+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452475" y="3651073"/>
            <a:ext cx="1620000" cy="868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46088"/>
            <a:r>
              <a:rPr lang="en-GB" sz="800" dirty="0">
                <a:latin typeface="Montserrat Light" panose="00000400000000000000" pitchFamily="50" charset="0"/>
              </a:rPr>
              <a:t>I2B2_UBIOPRED</a:t>
            </a:r>
          </a:p>
          <a:p>
            <a:pPr marL="446088"/>
            <a:r>
              <a:rPr lang="en-GB" sz="800" dirty="0">
                <a:solidFill>
                  <a:schemeClr val="bg1"/>
                </a:solidFill>
                <a:latin typeface="Montserrat Light" panose="00000400000000000000" pitchFamily="50" charset="0"/>
              </a:rPr>
              <a:t>620 subjects</a:t>
            </a:r>
          </a:p>
          <a:p>
            <a:pPr marL="446088" indent="-446088"/>
            <a:endParaRPr lang="en-GB" sz="800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pPr marL="446088" indent="-446088"/>
            <a:endParaRPr lang="en-GB" sz="800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pPr marL="446088" indent="-446088"/>
            <a:r>
              <a:rPr lang="en-GB" sz="600" dirty="0">
                <a:solidFill>
                  <a:schemeClr val="bg1">
                    <a:lumMod val="50000"/>
                  </a:schemeClr>
                </a:solidFill>
                <a:latin typeface="Montserrat Light" panose="00000400000000000000" pitchFamily="50" charset="0"/>
              </a:rPr>
              <a:t>Last time updated: 23/04/16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972340" y="3653267"/>
            <a:ext cx="1609259" cy="8680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Montserrat Light" panose="00000400000000000000" pitchFamily="50" charset="0"/>
              </a:rPr>
              <a:t>+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462" y="3760207"/>
            <a:ext cx="408408" cy="408408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4214971" y="3656131"/>
            <a:ext cx="1620000" cy="868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46088"/>
            <a:r>
              <a:rPr lang="en-GB" sz="800" dirty="0">
                <a:latin typeface="Montserrat Light" panose="00000400000000000000" pitchFamily="50" charset="0"/>
              </a:rPr>
              <a:t>I2B2_ECLIPSE</a:t>
            </a:r>
          </a:p>
          <a:p>
            <a:pPr marL="446088"/>
            <a:r>
              <a:rPr lang="en-GB" sz="800" dirty="0">
                <a:solidFill>
                  <a:schemeClr val="bg1"/>
                </a:solidFill>
                <a:latin typeface="Montserrat Light" panose="00000400000000000000" pitchFamily="50" charset="0"/>
              </a:rPr>
              <a:t>2638 subjects</a:t>
            </a:r>
          </a:p>
          <a:p>
            <a:pPr marL="446088" indent="-446088"/>
            <a:endParaRPr lang="en-GB" sz="800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pPr marL="446088" indent="-446088"/>
            <a:endParaRPr lang="en-GB" sz="800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pPr marL="446088" indent="-446088"/>
            <a:r>
              <a:rPr lang="en-GB" sz="600" dirty="0">
                <a:solidFill>
                  <a:schemeClr val="bg1">
                    <a:lumMod val="50000"/>
                  </a:schemeClr>
                </a:solidFill>
                <a:latin typeface="Montserrat Light" panose="00000400000000000000" pitchFamily="50" charset="0"/>
              </a:rPr>
              <a:t>Last time updated: 12/03/15</a:t>
            </a:r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958" y="3765265"/>
            <a:ext cx="408408" cy="408408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8174566" y="6503988"/>
            <a:ext cx="969434" cy="3540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  <a:latin typeface="Montserrat Light" panose="00000400000000000000" pitchFamily="50" charset="0"/>
              </a:rPr>
              <a:t>Save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205132" y="6503988"/>
            <a:ext cx="969434" cy="354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  <a:latin typeface="Montserrat Light" panose="00000400000000000000" pitchFamily="50" charset="0"/>
              </a:rPr>
              <a:t>Cancel</a:t>
            </a:r>
          </a:p>
        </p:txBody>
      </p:sp>
      <p:sp>
        <p:nvSpPr>
          <p:cNvPr id="16" name="Titre 1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UserEdit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730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r="13889"/>
          <a:stretch/>
        </p:blipFill>
        <p:spPr>
          <a:xfrm>
            <a:off x="-1134" y="0"/>
            <a:ext cx="9144000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33900" r="-15"/>
          <a:stretch/>
        </p:blipFill>
        <p:spPr>
          <a:xfrm>
            <a:off x="2124000" y="0"/>
            <a:ext cx="702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4067" y="560388"/>
            <a:ext cx="8778800" cy="62976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362933" y="560389"/>
            <a:ext cx="87799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4067" y="560389"/>
            <a:ext cx="9694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Users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1333501" y="560389"/>
            <a:ext cx="969434" cy="354012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28A2B6"/>
                </a:solidFill>
                <a:latin typeface="Montserrat Light" panose="00000400000000000000" pitchFamily="50" charset="0"/>
              </a:rPr>
              <a:t>Data Sources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2935" y="560387"/>
            <a:ext cx="9694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Plugins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3501" y="560385"/>
            <a:ext cx="969434" cy="28800"/>
          </a:xfrm>
          <a:prstGeom prst="rect">
            <a:avLst/>
          </a:prstGeom>
          <a:solidFill>
            <a:srgbClr val="28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>
              <a:latin typeface="Montserrat Light" panose="00000400000000000000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1800" y="914399"/>
            <a:ext cx="1940002" cy="5943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4067" y="914399"/>
            <a:ext cx="1937734" cy="3540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4065" y="913251"/>
            <a:ext cx="397933" cy="3540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64066" y="6502660"/>
            <a:ext cx="87799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364066" y="1268410"/>
            <a:ext cx="1937736" cy="257048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Add data source +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0667" y="1546797"/>
            <a:ext cx="1941134" cy="257048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Sources List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2332566" y="1268410"/>
            <a:ext cx="5455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Here you can find the list of all data sources connected to this instance of Borderline</a:t>
            </a:r>
          </a:p>
          <a:p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You can create, modify or delete them as you wish</a:t>
            </a:r>
            <a:endParaRPr lang="en-GB" sz="600" dirty="0">
              <a:solidFill>
                <a:schemeClr val="bg1">
                  <a:lumMod val="9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332566" y="952904"/>
            <a:ext cx="2938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Data Sources Management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0667" y="1825271"/>
            <a:ext cx="1941134" cy="257048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Usage Statistics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593625"/>
            <a:ext cx="360667" cy="494957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68" y="1670582"/>
            <a:ext cx="343933" cy="332468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0" y="2433435"/>
            <a:ext cx="357522" cy="368816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1" y="2542637"/>
            <a:ext cx="151534" cy="151534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-2269" y="2433435"/>
            <a:ext cx="36000" cy="374864"/>
          </a:xfrm>
          <a:prstGeom prst="rect">
            <a:avLst/>
          </a:prstGeom>
          <a:solidFill>
            <a:srgbClr val="28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1" y="1001791"/>
            <a:ext cx="167345" cy="167345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2442575" y="2082319"/>
            <a:ext cx="6475956" cy="257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TS_XX				127.0.0.1 : 4042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441441" y="2337666"/>
            <a:ext cx="6475956" cy="25704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TS_4444				146.169.15.15 : 80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442575" y="2593013"/>
            <a:ext cx="6475956" cy="257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I2B2_UBIOPRED			146.169.16.32 : 8080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441441" y="2848360"/>
            <a:ext cx="6475956" cy="25704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I2B2_ECLISPE			46.169.16.33 : 8080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442575" y="3103707"/>
            <a:ext cx="6475956" cy="257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TRANSMART_PUBLIC		92.45.28.254 : 3950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441441" y="3359054"/>
            <a:ext cx="6475956" cy="25704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TRANSMART_FOUNDATION		92.45.28.253 : 3950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442575" y="3614401"/>
            <a:ext cx="6475956" cy="257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ETRIKS_TM			131.29.56.76 : 443</a:t>
            </a:r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064" y="2122311"/>
            <a:ext cx="162838" cy="162838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064" y="2379359"/>
            <a:ext cx="162838" cy="162838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064" y="2652438"/>
            <a:ext cx="162838" cy="162838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064" y="2893558"/>
            <a:ext cx="162838" cy="162838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064" y="3150812"/>
            <a:ext cx="162838" cy="162838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064" y="3404458"/>
            <a:ext cx="162838" cy="162838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193" y="3650991"/>
            <a:ext cx="162838" cy="162838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149" y="2128574"/>
            <a:ext cx="156258" cy="156258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334" y="2376152"/>
            <a:ext cx="156258" cy="156258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149" y="2646698"/>
            <a:ext cx="156258" cy="156258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334" y="2894276"/>
            <a:ext cx="156258" cy="156258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964" y="3155476"/>
            <a:ext cx="156258" cy="156258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149" y="3403054"/>
            <a:ext cx="156258" cy="156258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593" y="3659090"/>
            <a:ext cx="156258" cy="156258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2441441" y="1695897"/>
            <a:ext cx="6475956" cy="25704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rPr>
              <a:t>Filter …</a:t>
            </a:r>
          </a:p>
        </p:txBody>
      </p:sp>
      <p:sp>
        <p:nvSpPr>
          <p:cNvPr id="12" name="Titre 1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DataSourceManagement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458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r="13889"/>
          <a:stretch/>
        </p:blipFill>
        <p:spPr>
          <a:xfrm>
            <a:off x="-1134" y="0"/>
            <a:ext cx="9144000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33900" r="-15"/>
          <a:stretch/>
        </p:blipFill>
        <p:spPr>
          <a:xfrm>
            <a:off x="2124000" y="0"/>
            <a:ext cx="702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4067" y="560388"/>
            <a:ext cx="8778800" cy="62976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362933" y="560389"/>
            <a:ext cx="87799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331234" y="559286"/>
            <a:ext cx="9694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Data Sources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64065" y="560389"/>
            <a:ext cx="969434" cy="354012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28A2B6"/>
                </a:solidFill>
                <a:latin typeface="Montserrat Light" panose="00000400000000000000" pitchFamily="50" charset="0"/>
              </a:rPr>
              <a:t>Users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2935" y="560387"/>
            <a:ext cx="9694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Plugins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4065" y="560385"/>
            <a:ext cx="969434" cy="28800"/>
          </a:xfrm>
          <a:prstGeom prst="rect">
            <a:avLst/>
          </a:prstGeom>
          <a:solidFill>
            <a:srgbClr val="28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>
              <a:latin typeface="Montserrat Light" panose="00000400000000000000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1800" y="914399"/>
            <a:ext cx="1940002" cy="5943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4067" y="914399"/>
            <a:ext cx="1937734" cy="3540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4065" y="913251"/>
            <a:ext cx="397933" cy="3540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64066" y="6502660"/>
            <a:ext cx="87799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ZoneTexte 26"/>
          <p:cNvSpPr txBox="1"/>
          <p:nvPr/>
        </p:nvSpPr>
        <p:spPr>
          <a:xfrm>
            <a:off x="2332566" y="1268410"/>
            <a:ext cx="5455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Here are all the information about the TRANSMART_PUBLIC data source</a:t>
            </a:r>
          </a:p>
          <a:p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Please adjust according to the relevant procedure</a:t>
            </a:r>
            <a:endParaRPr lang="en-GB" sz="600" dirty="0">
              <a:solidFill>
                <a:schemeClr val="bg1">
                  <a:lumMod val="9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332566" y="952904"/>
            <a:ext cx="2938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TRANSMART_PUBLIC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593625"/>
            <a:ext cx="360667" cy="494957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68" y="1670582"/>
            <a:ext cx="343933" cy="332468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0" y="2433435"/>
            <a:ext cx="357522" cy="368816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1" y="2542637"/>
            <a:ext cx="151534" cy="151534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-2269" y="2433435"/>
            <a:ext cx="36000" cy="374864"/>
          </a:xfrm>
          <a:prstGeom prst="rect">
            <a:avLst/>
          </a:prstGeom>
          <a:solidFill>
            <a:srgbClr val="28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1" y="1001791"/>
            <a:ext cx="167345" cy="167345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4209803" y="2006196"/>
            <a:ext cx="4707594" cy="25704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public.etriks.org</a:t>
            </a:r>
            <a:endParaRPr lang="en-GB" sz="700" dirty="0">
              <a:solidFill>
                <a:schemeClr val="tx1">
                  <a:lumMod val="50000"/>
                  <a:lumOff val="50000"/>
                </a:schemeClr>
              </a:solidFill>
              <a:latin typeface="Montserrat Light" panose="00000400000000000000" pitchFamily="50" charset="0"/>
            </a:endParaRPr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91" y="1010368"/>
            <a:ext cx="156258" cy="156258"/>
          </a:xfrm>
          <a:prstGeom prst="rect">
            <a:avLst/>
          </a:prstGeom>
        </p:spPr>
      </p:pic>
      <p:sp>
        <p:nvSpPr>
          <p:cNvPr id="12" name="Ellipse 11"/>
          <p:cNvSpPr/>
          <p:nvPr/>
        </p:nvSpPr>
        <p:spPr>
          <a:xfrm>
            <a:off x="2594911" y="1694976"/>
            <a:ext cx="1342368" cy="134236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ZoneTexte 46"/>
          <p:cNvSpPr txBox="1"/>
          <p:nvPr/>
        </p:nvSpPr>
        <p:spPr>
          <a:xfrm>
            <a:off x="4208669" y="1811242"/>
            <a:ext cx="29384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Server URL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209803" y="2509043"/>
            <a:ext cx="4707594" cy="25704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solidFill>
                  <a:schemeClr val="bg1"/>
                </a:solidFill>
                <a:latin typeface="Montserrat Light" panose="00000400000000000000" pitchFamily="50" charset="0"/>
              </a:rPr>
              <a:t>80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4208669" y="2314089"/>
            <a:ext cx="29384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Port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849" y="1928512"/>
            <a:ext cx="794919" cy="794919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8174566" y="6503988"/>
            <a:ext cx="969434" cy="3540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  <a:latin typeface="Montserrat Light" panose="00000400000000000000" pitchFamily="50" charset="0"/>
              </a:rPr>
              <a:t>Save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205132" y="6503988"/>
            <a:ext cx="969434" cy="354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  <a:latin typeface="Montserrat Light" panose="00000400000000000000" pitchFamily="50" charset="0"/>
              </a:rPr>
              <a:t>Cancel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64066" y="1268410"/>
            <a:ext cx="1937736" cy="257048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Add data source +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60667" y="1546797"/>
            <a:ext cx="1941134" cy="257048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Sources List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60667" y="1825271"/>
            <a:ext cx="1941134" cy="257048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Usage Statistics</a:t>
            </a:r>
          </a:p>
        </p:txBody>
      </p:sp>
      <p:sp>
        <p:nvSpPr>
          <p:cNvPr id="13" name="Titre 1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DataSourceEdit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6790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r="13889"/>
          <a:stretch/>
        </p:blipFill>
        <p:spPr>
          <a:xfrm>
            <a:off x="-1134" y="0"/>
            <a:ext cx="9144000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33900" r="-15"/>
          <a:stretch/>
        </p:blipFill>
        <p:spPr>
          <a:xfrm>
            <a:off x="2124000" y="0"/>
            <a:ext cx="702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4067" y="560388"/>
            <a:ext cx="8778800" cy="62976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362933" y="560389"/>
            <a:ext cx="87799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4067" y="560389"/>
            <a:ext cx="9694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Users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2301801" y="560389"/>
            <a:ext cx="969434" cy="354012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28A2B6"/>
                </a:solidFill>
                <a:latin typeface="Montserrat Light" panose="00000400000000000000" pitchFamily="50" charset="0"/>
              </a:rPr>
              <a:t>Plugins</a:t>
            </a:r>
          </a:p>
        </p:txBody>
      </p:sp>
      <p:sp>
        <p:nvSpPr>
          <p:cNvPr id="9" name="Rectangle 8"/>
          <p:cNvSpPr/>
          <p:nvPr/>
        </p:nvSpPr>
        <p:spPr>
          <a:xfrm>
            <a:off x="1330228" y="560387"/>
            <a:ext cx="9694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Data Sources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01801" y="560385"/>
            <a:ext cx="969434" cy="28800"/>
          </a:xfrm>
          <a:prstGeom prst="rect">
            <a:avLst/>
          </a:prstGeom>
          <a:solidFill>
            <a:srgbClr val="28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>
              <a:latin typeface="Montserrat Light" panose="00000400000000000000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1800" y="914399"/>
            <a:ext cx="1940002" cy="5943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4067" y="914399"/>
            <a:ext cx="1937734" cy="3540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4065" y="913251"/>
            <a:ext cx="397933" cy="3540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64066" y="6502660"/>
            <a:ext cx="87799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364066" y="1268410"/>
            <a:ext cx="1937736" cy="257048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Go to plugin store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0667" y="1546797"/>
            <a:ext cx="1941134" cy="257048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Installed Plugins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2332566" y="1268410"/>
            <a:ext cx="5455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Here you can find the list of all extensions installed on this instance of Borderline</a:t>
            </a:r>
          </a:p>
          <a:p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You can enable or disable non-system ones as you wish</a:t>
            </a:r>
            <a:endParaRPr lang="en-GB" sz="600" dirty="0">
              <a:solidFill>
                <a:schemeClr val="bg1">
                  <a:lumMod val="9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332566" y="952904"/>
            <a:ext cx="2938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Plugins Management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593625"/>
            <a:ext cx="360667" cy="494957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68" y="1670582"/>
            <a:ext cx="343933" cy="332468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0" y="2433435"/>
            <a:ext cx="357522" cy="368816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1" y="2542637"/>
            <a:ext cx="151534" cy="151534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-2269" y="2433435"/>
            <a:ext cx="36000" cy="374864"/>
          </a:xfrm>
          <a:prstGeom prst="rect">
            <a:avLst/>
          </a:prstGeom>
          <a:solidFill>
            <a:srgbClr val="28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1" y="1001791"/>
            <a:ext cx="167345" cy="167345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2442575" y="2088604"/>
            <a:ext cx="6475956" cy="257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Storyline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441441" y="2343951"/>
            <a:ext cx="6475956" cy="25704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rPr>
              <a:t>Store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442575" y="2599298"/>
            <a:ext cx="6475956" cy="257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latin typeface="Montserrat Light" panose="00000400000000000000" pitchFamily="50" charset="0"/>
              </a:rPr>
              <a:t>Dashboard</a:t>
            </a: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064" y="2658723"/>
            <a:ext cx="162838" cy="162838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149" y="2652983"/>
            <a:ext cx="156258" cy="156258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2441442" y="2088582"/>
            <a:ext cx="6475956" cy="257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rPr>
              <a:t>Storyline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41441" y="1695897"/>
            <a:ext cx="6475956" cy="25704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rPr>
              <a:t>Filter …</a:t>
            </a:r>
          </a:p>
        </p:txBody>
      </p:sp>
      <p:sp>
        <p:nvSpPr>
          <p:cNvPr id="12" name="Titre 1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ExtensionManagement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4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r="1388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33900" r="-15"/>
          <a:stretch/>
        </p:blipFill>
        <p:spPr>
          <a:xfrm>
            <a:off x="2124000" y="0"/>
            <a:ext cx="702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4067" y="560388"/>
            <a:ext cx="8778800" cy="62976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62933" y="560389"/>
            <a:ext cx="87799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4067" y="560389"/>
            <a:ext cx="9694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New +</a:t>
            </a:r>
          </a:p>
        </p:txBody>
      </p:sp>
      <p:sp>
        <p:nvSpPr>
          <p:cNvPr id="8" name="Rectangle 7"/>
          <p:cNvSpPr/>
          <p:nvPr/>
        </p:nvSpPr>
        <p:spPr>
          <a:xfrm>
            <a:off x="1333501" y="560389"/>
            <a:ext cx="969434" cy="354012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28A2B6"/>
                </a:solidFill>
                <a:latin typeface="Montserrat Light" panose="00000400000000000000" pitchFamily="50" charset="0"/>
              </a:rPr>
              <a:t>Story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2935" y="560387"/>
            <a:ext cx="9694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Bookmarks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3501" y="560385"/>
            <a:ext cx="969434" cy="28800"/>
          </a:xfrm>
          <a:prstGeom prst="rect">
            <a:avLst/>
          </a:prstGeom>
          <a:solidFill>
            <a:srgbClr val="28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>
              <a:latin typeface="Montserrat Light" panose="00000400000000000000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1800" y="914399"/>
            <a:ext cx="1940002" cy="5943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 flipH="1">
            <a:off x="360663" y="914398"/>
            <a:ext cx="1941135" cy="23304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43480" y="1088066"/>
            <a:ext cx="149250" cy="1639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2602788" y="1025246"/>
            <a:ext cx="1823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SUBSET_A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43480" y="1413095"/>
            <a:ext cx="3430672" cy="1076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6020414" y="914399"/>
            <a:ext cx="3110502" cy="5943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2" name="ZoneTexte 21"/>
          <p:cNvSpPr txBox="1"/>
          <p:nvPr/>
        </p:nvSpPr>
        <p:spPr>
          <a:xfrm>
            <a:off x="419725" y="1008863"/>
            <a:ext cx="18230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Data source:</a:t>
            </a:r>
          </a:p>
          <a:p>
            <a:r>
              <a:rPr lang="en-GB" sz="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Please select the source study of your data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235" y="1085220"/>
            <a:ext cx="156258" cy="156258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79157" y="1425641"/>
            <a:ext cx="1708458" cy="281625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800" dirty="0">
                <a:latin typeface="Montserrat Light" panose="00000400000000000000" pitchFamily="50" charset="0"/>
              </a:rPr>
              <a:t>UBIOPRED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79157" y="1701967"/>
            <a:ext cx="1708458" cy="281625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800" dirty="0">
                <a:latin typeface="Montserrat Light" panose="00000400000000000000" pitchFamily="50" charset="0"/>
              </a:rPr>
              <a:t>ECLIPSE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9157" y="1984573"/>
            <a:ext cx="1708458" cy="281625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800" dirty="0">
                <a:latin typeface="Montserrat Light" panose="00000400000000000000" pitchFamily="50" charset="0"/>
              </a:rPr>
              <a:t>AIRPROM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390072" y="2433819"/>
            <a:ext cx="18230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Keyword</a:t>
            </a:r>
          </a:p>
          <a:p>
            <a:r>
              <a:rPr lang="en-GB" sz="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Optionally you can provide a term to search the available data</a:t>
            </a:r>
          </a:p>
        </p:txBody>
      </p:sp>
      <p:cxnSp>
        <p:nvCxnSpPr>
          <p:cNvPr id="31" name="Connecteur droit 30"/>
          <p:cNvCxnSpPr/>
          <p:nvPr/>
        </p:nvCxnSpPr>
        <p:spPr>
          <a:xfrm>
            <a:off x="479157" y="3073078"/>
            <a:ext cx="17339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cxnSpLocks/>
          </p:cNvCxnSpPr>
          <p:nvPr/>
        </p:nvCxnSpPr>
        <p:spPr>
          <a:xfrm flipV="1">
            <a:off x="497838" y="2901608"/>
            <a:ext cx="0" cy="11559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64066" y="6502660"/>
            <a:ext cx="87799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re 1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NewCohort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233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r="1388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33900" r="-15"/>
          <a:stretch/>
        </p:blipFill>
        <p:spPr>
          <a:xfrm>
            <a:off x="2124000" y="0"/>
            <a:ext cx="702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4067" y="560388"/>
            <a:ext cx="8778800" cy="62976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62933" y="560389"/>
            <a:ext cx="87799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4067" y="560389"/>
            <a:ext cx="9694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New +</a:t>
            </a:r>
          </a:p>
        </p:txBody>
      </p:sp>
      <p:sp>
        <p:nvSpPr>
          <p:cNvPr id="8" name="Rectangle 7"/>
          <p:cNvSpPr/>
          <p:nvPr/>
        </p:nvSpPr>
        <p:spPr>
          <a:xfrm>
            <a:off x="1333501" y="560389"/>
            <a:ext cx="969434" cy="354012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28A2B6"/>
                </a:solidFill>
                <a:latin typeface="Montserrat Light" panose="00000400000000000000" pitchFamily="50" charset="0"/>
              </a:rPr>
              <a:t>Story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2935" y="560387"/>
            <a:ext cx="9694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Bookmarks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3501" y="560385"/>
            <a:ext cx="969434" cy="28800"/>
          </a:xfrm>
          <a:prstGeom prst="rect">
            <a:avLst/>
          </a:prstGeom>
          <a:solidFill>
            <a:srgbClr val="28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>
              <a:latin typeface="Montserrat Light" panose="00000400000000000000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1800" y="914399"/>
            <a:ext cx="1940002" cy="5943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 flipH="1">
            <a:off x="360663" y="914398"/>
            <a:ext cx="1941135" cy="23380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43480" y="1088066"/>
            <a:ext cx="149250" cy="1639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2602788" y="1025246"/>
            <a:ext cx="1823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UBIOPRED_A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43480" y="1413095"/>
            <a:ext cx="3430672" cy="1076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6020414" y="914399"/>
            <a:ext cx="3110502" cy="5943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2" name="ZoneTexte 21"/>
          <p:cNvSpPr txBox="1"/>
          <p:nvPr/>
        </p:nvSpPr>
        <p:spPr>
          <a:xfrm>
            <a:off x="419725" y="1008863"/>
            <a:ext cx="18230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Data source:</a:t>
            </a:r>
          </a:p>
          <a:p>
            <a:r>
              <a:rPr lang="en-GB" sz="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Please select the source study of your data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277" y="1085220"/>
            <a:ext cx="156258" cy="156258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79157" y="1425641"/>
            <a:ext cx="1708458" cy="2816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800" dirty="0">
                <a:latin typeface="Montserrat Light" panose="00000400000000000000" pitchFamily="50" charset="0"/>
              </a:rPr>
              <a:t>UBIOPRED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79157" y="1701967"/>
            <a:ext cx="1708458" cy="281625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800" dirty="0">
                <a:latin typeface="Montserrat Light" panose="00000400000000000000" pitchFamily="50" charset="0"/>
              </a:rPr>
              <a:t>ECLIPSE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9157" y="1984573"/>
            <a:ext cx="1708458" cy="281625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800" dirty="0">
                <a:latin typeface="Montserrat Light" panose="00000400000000000000" pitchFamily="50" charset="0"/>
              </a:rPr>
              <a:t>AIRPROM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390072" y="2433819"/>
            <a:ext cx="18230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Keyword</a:t>
            </a:r>
          </a:p>
          <a:p>
            <a:r>
              <a:rPr lang="en-GB" sz="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Optionally you can provide a term to search the available data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479157" y="3073078"/>
            <a:ext cx="17339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7206" y="2816676"/>
            <a:ext cx="1708458" cy="281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800" dirty="0">
                <a:latin typeface="Montserrat Light" panose="00000400000000000000" pitchFamily="50" charset="0"/>
              </a:rPr>
              <a:t>FEV</a:t>
            </a:r>
          </a:p>
        </p:txBody>
      </p:sp>
      <p:cxnSp>
        <p:nvCxnSpPr>
          <p:cNvPr id="29" name="Connecteur droit 28"/>
          <p:cNvCxnSpPr>
            <a:cxnSpLocks/>
          </p:cNvCxnSpPr>
          <p:nvPr/>
        </p:nvCxnSpPr>
        <p:spPr>
          <a:xfrm flipV="1">
            <a:off x="764538" y="2901608"/>
            <a:ext cx="0" cy="11559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24877" y="3369398"/>
            <a:ext cx="95410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Bronchoscopy Visit 1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84" y="3391250"/>
            <a:ext cx="121920" cy="121920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34" y="3547598"/>
            <a:ext cx="139256" cy="13925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678554" y="3522338"/>
            <a:ext cx="67358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FEV1 Change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24877" y="3685444"/>
            <a:ext cx="97013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Bronchoscopy Visit 2</a:t>
            </a:r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84" y="3707296"/>
            <a:ext cx="121920" cy="121920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34" y="3863644"/>
            <a:ext cx="139256" cy="139256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678554" y="3838384"/>
            <a:ext cx="111120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FEV1 Post Salbutamol (L)</a:t>
            </a: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34" y="4016044"/>
            <a:ext cx="139256" cy="13925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678554" y="3990784"/>
            <a:ext cx="107112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FEV1 Pre Salbutamol (L)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23930" y="4160327"/>
            <a:ext cx="76174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Longitudinal 1 1</a:t>
            </a:r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" y="4182179"/>
            <a:ext cx="121920" cy="121920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7" y="4338527"/>
            <a:ext cx="139256" cy="139256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677607" y="4313267"/>
            <a:ext cx="102944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FEV1 Absolute Change</a:t>
            </a:r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7" y="4490927"/>
            <a:ext cx="139256" cy="139256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677607" y="4465667"/>
            <a:ext cx="67358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FEV1 Change</a:t>
            </a: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79" y="4642572"/>
            <a:ext cx="139256" cy="139256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679599" y="4617312"/>
            <a:ext cx="166103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FEV1/FVC Post Salbutamol Actual Ratio</a:t>
            </a:r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79" y="4794972"/>
            <a:ext cx="139256" cy="139256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679599" y="4769712"/>
            <a:ext cx="1620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FEV1/FVC Pre Salbutamol Actual Ratio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64066" y="6502660"/>
            <a:ext cx="87799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itre 1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ConceptSelection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361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r="1388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33900" r="-15"/>
          <a:stretch/>
        </p:blipFill>
        <p:spPr>
          <a:xfrm>
            <a:off x="2124000" y="0"/>
            <a:ext cx="702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4067" y="560388"/>
            <a:ext cx="8778800" cy="62976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5" name="Rectangle 84"/>
          <p:cNvSpPr/>
          <p:nvPr/>
        </p:nvSpPr>
        <p:spPr>
          <a:xfrm>
            <a:off x="6020414" y="914399"/>
            <a:ext cx="3110502" cy="5943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362933" y="560389"/>
            <a:ext cx="87799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4067" y="560389"/>
            <a:ext cx="9694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New +</a:t>
            </a:r>
          </a:p>
        </p:txBody>
      </p:sp>
      <p:sp>
        <p:nvSpPr>
          <p:cNvPr id="8" name="Rectangle 7"/>
          <p:cNvSpPr/>
          <p:nvPr/>
        </p:nvSpPr>
        <p:spPr>
          <a:xfrm>
            <a:off x="1333501" y="560389"/>
            <a:ext cx="969434" cy="354012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28A2B6"/>
                </a:solidFill>
                <a:latin typeface="Montserrat Light" panose="00000400000000000000" pitchFamily="50" charset="0"/>
              </a:rPr>
              <a:t>Story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2935" y="560387"/>
            <a:ext cx="9694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Bookmarks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3501" y="560385"/>
            <a:ext cx="969434" cy="28800"/>
          </a:xfrm>
          <a:prstGeom prst="rect">
            <a:avLst/>
          </a:prstGeom>
          <a:solidFill>
            <a:srgbClr val="28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>
              <a:latin typeface="Montserrat Light" panose="00000400000000000000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1800" y="914399"/>
            <a:ext cx="1940002" cy="5943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 flipH="1">
            <a:off x="360663" y="914398"/>
            <a:ext cx="1941135" cy="23380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43480" y="1088066"/>
            <a:ext cx="149250" cy="1639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2602788" y="1025246"/>
            <a:ext cx="1823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UBIOPRED_A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43479" y="1425641"/>
            <a:ext cx="3430672" cy="1076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2" name="ZoneTexte 21"/>
          <p:cNvSpPr txBox="1"/>
          <p:nvPr/>
        </p:nvSpPr>
        <p:spPr>
          <a:xfrm>
            <a:off x="419725" y="1008863"/>
            <a:ext cx="18230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Data source:</a:t>
            </a:r>
          </a:p>
          <a:p>
            <a:r>
              <a:rPr lang="en-GB" sz="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Please select the source study of your data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277" y="1085220"/>
            <a:ext cx="156258" cy="156258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79157" y="1425641"/>
            <a:ext cx="1708458" cy="2816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800" dirty="0">
                <a:latin typeface="Montserrat Light" panose="00000400000000000000" pitchFamily="50" charset="0"/>
              </a:rPr>
              <a:t>UBIOPRED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79157" y="1701967"/>
            <a:ext cx="1708458" cy="281625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800" dirty="0">
                <a:latin typeface="Montserrat Light" panose="00000400000000000000" pitchFamily="50" charset="0"/>
              </a:rPr>
              <a:t>ECLIPSE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9157" y="1984573"/>
            <a:ext cx="1708458" cy="281625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800" dirty="0">
                <a:latin typeface="Montserrat Light" panose="00000400000000000000" pitchFamily="50" charset="0"/>
              </a:rPr>
              <a:t>AIRPROM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390072" y="2433819"/>
            <a:ext cx="18230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Keyword</a:t>
            </a:r>
          </a:p>
          <a:p>
            <a:r>
              <a:rPr lang="en-GB" sz="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Optionally you can provide a term to search the available data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479157" y="3073078"/>
            <a:ext cx="17339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7206" y="2816676"/>
            <a:ext cx="1708458" cy="281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800" dirty="0">
                <a:latin typeface="Montserrat Light" panose="00000400000000000000" pitchFamily="50" charset="0"/>
              </a:rPr>
              <a:t>FEV</a:t>
            </a:r>
          </a:p>
        </p:txBody>
      </p:sp>
      <p:cxnSp>
        <p:nvCxnSpPr>
          <p:cNvPr id="29" name="Connecteur droit 28"/>
          <p:cNvCxnSpPr>
            <a:cxnSpLocks/>
          </p:cNvCxnSpPr>
          <p:nvPr/>
        </p:nvCxnSpPr>
        <p:spPr>
          <a:xfrm flipV="1">
            <a:off x="764538" y="2901608"/>
            <a:ext cx="0" cy="11559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24877" y="3369398"/>
            <a:ext cx="95410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Bronchoscopy Visit 1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84" y="3391250"/>
            <a:ext cx="121920" cy="121920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34" y="3547598"/>
            <a:ext cx="139256" cy="13925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678554" y="3522338"/>
            <a:ext cx="67358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FEV1 Change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24877" y="3685444"/>
            <a:ext cx="97013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Bronchoscopy Visit 2</a:t>
            </a:r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84" y="3707296"/>
            <a:ext cx="121920" cy="121920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34" y="3863644"/>
            <a:ext cx="139256" cy="139256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678554" y="3838384"/>
            <a:ext cx="111120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FEV1 Post Salbutamol (L)</a:t>
            </a: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34" y="4016044"/>
            <a:ext cx="139256" cy="13925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678554" y="3990784"/>
            <a:ext cx="107112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FEV1 Pre Salbutamol (L)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23930" y="4160327"/>
            <a:ext cx="76174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Longitudinal 1 1</a:t>
            </a:r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" y="4182179"/>
            <a:ext cx="121920" cy="121920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7" y="4338527"/>
            <a:ext cx="139256" cy="139256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677607" y="4313267"/>
            <a:ext cx="102944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FEV1 Absolute Change</a:t>
            </a:r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7" y="4490927"/>
            <a:ext cx="139256" cy="139256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677607" y="4465667"/>
            <a:ext cx="67358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FEV1 Change</a:t>
            </a: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79" y="4642572"/>
            <a:ext cx="139256" cy="139256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679599" y="4617312"/>
            <a:ext cx="166103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FEV1/FVC Post Salbutamol Actual Ratio</a:t>
            </a:r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79" y="4794972"/>
            <a:ext cx="139256" cy="139256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679599" y="4769712"/>
            <a:ext cx="1620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FEV1/FVC Pre Salbutamol Actual Ratio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448696" y="1419291"/>
            <a:ext cx="3425455" cy="2816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800" dirty="0">
              <a:latin typeface="Montserrat Light" panose="00000400000000000000" pitchFamily="50" charset="0"/>
            </a:endParaRP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900" y="1496098"/>
            <a:ext cx="139256" cy="139256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2584520" y="1470838"/>
            <a:ext cx="111120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0"/>
              </a:rPr>
              <a:t>FEV1 Post Salbutamol (L)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443479" y="2853028"/>
            <a:ext cx="3430672" cy="1076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Ellipse 11"/>
          <p:cNvSpPr/>
          <p:nvPr/>
        </p:nvSpPr>
        <p:spPr>
          <a:xfrm>
            <a:off x="4061176" y="2603439"/>
            <a:ext cx="113987" cy="1139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Ellipse 58"/>
          <p:cNvSpPr/>
          <p:nvPr/>
        </p:nvSpPr>
        <p:spPr>
          <a:xfrm>
            <a:off x="4147045" y="2603439"/>
            <a:ext cx="113987" cy="1139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2" name="Groupe 101"/>
          <p:cNvGrpSpPr/>
          <p:nvPr/>
        </p:nvGrpSpPr>
        <p:grpSpPr>
          <a:xfrm>
            <a:off x="6072428" y="3863644"/>
            <a:ext cx="2946248" cy="2282786"/>
            <a:chOff x="6072428" y="976023"/>
            <a:chExt cx="2946248" cy="2282786"/>
          </a:xfrm>
        </p:grpSpPr>
        <p:sp>
          <p:nvSpPr>
            <p:cNvPr id="60" name="ZoneTexte 59"/>
            <p:cNvSpPr txBox="1"/>
            <p:nvPr/>
          </p:nvSpPr>
          <p:spPr>
            <a:xfrm>
              <a:off x="6072428" y="976023"/>
              <a:ext cx="293846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solidFill>
                    <a:schemeClr val="bg1">
                      <a:lumMod val="95000"/>
                    </a:schemeClr>
                  </a:solidFill>
                  <a:latin typeface="Montserrat Light" panose="00000400000000000000" pitchFamily="50" charset="0"/>
                </a:rPr>
                <a:t>Distribution of values for the concept</a:t>
              </a:r>
            </a:p>
            <a:p>
              <a:r>
                <a:rPr lang="en-GB" sz="600" dirty="0">
                  <a:solidFill>
                    <a:schemeClr val="bg1">
                      <a:lumMod val="95000"/>
                    </a:schemeClr>
                  </a:solidFill>
                  <a:latin typeface="Montserrat Light" panose="00000400000000000000" pitchFamily="50" charset="0"/>
                </a:rPr>
                <a:t>You can see under the distribution of FEV Post Salbutamol (L) across the whole study as well as the current subset</a:t>
              </a:r>
            </a:p>
          </p:txBody>
        </p:sp>
        <p:cxnSp>
          <p:nvCxnSpPr>
            <p:cNvPr id="17" name="Connecteur droit 16"/>
            <p:cNvCxnSpPr>
              <a:cxnSpLocks/>
            </p:cNvCxnSpPr>
            <p:nvPr/>
          </p:nvCxnSpPr>
          <p:spPr>
            <a:xfrm>
              <a:off x="6169306" y="1425641"/>
              <a:ext cx="0" cy="183279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6175348" y="2837529"/>
              <a:ext cx="231493" cy="41630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414452" y="2878423"/>
              <a:ext cx="231493" cy="37342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652231" y="2715610"/>
              <a:ext cx="231493" cy="537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91335" y="2837529"/>
              <a:ext cx="231493" cy="41630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128869" y="2340742"/>
              <a:ext cx="231493" cy="91227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364798" y="1758179"/>
              <a:ext cx="231493" cy="14960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602577" y="1590558"/>
              <a:ext cx="231493" cy="166126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838506" y="2001520"/>
              <a:ext cx="231493" cy="12483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077546" y="2336378"/>
              <a:ext cx="231493" cy="91227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313475" y="2966719"/>
              <a:ext cx="231493" cy="2831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551254" y="3153575"/>
              <a:ext cx="231493" cy="938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787183" y="3103879"/>
              <a:ext cx="231493" cy="14159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86899" y="3019964"/>
              <a:ext cx="231493" cy="2384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124433" y="2432821"/>
              <a:ext cx="231493" cy="82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360362" y="1937958"/>
              <a:ext cx="231493" cy="13208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598141" y="2888584"/>
              <a:ext cx="231493" cy="3678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834070" y="2748759"/>
              <a:ext cx="231493" cy="505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8073110" y="3103879"/>
              <a:ext cx="231493" cy="14937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8546818" y="3195102"/>
              <a:ext cx="231493" cy="569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1" name="Connecteur droit 60"/>
            <p:cNvCxnSpPr>
              <a:cxnSpLocks/>
            </p:cNvCxnSpPr>
            <p:nvPr/>
          </p:nvCxnSpPr>
          <p:spPr>
            <a:xfrm flipH="1">
              <a:off x="6169307" y="3254919"/>
              <a:ext cx="2841584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>
            <a:off x="6080213" y="1001884"/>
            <a:ext cx="2947528" cy="1531784"/>
            <a:chOff x="6080213" y="3377699"/>
            <a:chExt cx="2947528" cy="1531784"/>
          </a:xfrm>
        </p:grpSpPr>
        <p:sp>
          <p:nvSpPr>
            <p:cNvPr id="86" name="ZoneTexte 85"/>
            <p:cNvSpPr txBox="1"/>
            <p:nvPr/>
          </p:nvSpPr>
          <p:spPr>
            <a:xfrm>
              <a:off x="6080213" y="3377699"/>
              <a:ext cx="293846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solidFill>
                    <a:schemeClr val="bg1">
                      <a:lumMod val="95000"/>
                    </a:schemeClr>
                  </a:solidFill>
                  <a:latin typeface="Montserrat Light" panose="00000400000000000000" pitchFamily="50" charset="0"/>
                </a:rPr>
                <a:t>Filtering</a:t>
              </a:r>
            </a:p>
            <a:p>
              <a:r>
                <a:rPr lang="en-GB" sz="600" dirty="0">
                  <a:solidFill>
                    <a:schemeClr val="bg1">
                      <a:lumMod val="95000"/>
                    </a:schemeClr>
                  </a:solidFill>
                  <a:latin typeface="Montserrat Light" panose="00000400000000000000" pitchFamily="50" charset="0"/>
                </a:rPr>
                <a:t>You can put a constrain on the selection of patient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69305" y="3767501"/>
              <a:ext cx="2841585" cy="281625"/>
            </a:xfrm>
            <a:prstGeom prst="rect">
              <a:avLst/>
            </a:prstGeom>
            <a:solidFill>
              <a:srgbClr val="64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360363"/>
              <a:r>
                <a:rPr lang="en-GB" sz="800" dirty="0">
                  <a:latin typeface="Montserrat Light" panose="00000400000000000000" pitchFamily="50" charset="0"/>
                </a:rPr>
                <a:t>&lt;	&lt;=	=	!=	=&gt;	&gt;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69124" y="3766101"/>
              <a:ext cx="286412" cy="2816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800" dirty="0">
                  <a:latin typeface="Montserrat Light" panose="00000400000000000000" pitchFamily="50" charset="0"/>
                </a:rPr>
                <a:t> &lt;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/>
                <p:cNvSpPr/>
                <p:nvPr/>
              </p:nvSpPr>
              <p:spPr>
                <a:xfrm>
                  <a:off x="6175348" y="4182318"/>
                  <a:ext cx="2852393" cy="290487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1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GB" sz="1100" dirty="0">
                      <a:solidFill>
                        <a:srgbClr val="00B0F0"/>
                      </a:solidFill>
                      <a:latin typeface="Montserrat Light" panose="00000400000000000000" pitchFamily="50" charset="0"/>
                    </a:rPr>
                    <a:t> </a:t>
                  </a:r>
                  <a:r>
                    <a:rPr lang="en-GB" sz="1100" dirty="0">
                      <a:solidFill>
                        <a:schemeClr val="bg1">
                          <a:lumMod val="85000"/>
                        </a:schemeClr>
                      </a:solidFill>
                      <a:latin typeface="Montserrat Light" panose="00000400000000000000" pitchFamily="50" charset="0"/>
                    </a:rPr>
                    <a:t>* 0.8</a:t>
                  </a:r>
                </a:p>
              </p:txBody>
            </p:sp>
          </mc:Choice>
          <mc:Fallback xmlns="">
            <p:sp>
              <p:nvSpPr>
                <p:cNvPr id="98" name="Rectangl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5348" y="4182318"/>
                  <a:ext cx="2852393" cy="290487"/>
                </a:xfrm>
                <a:prstGeom prst="rect">
                  <a:avLst/>
                </a:prstGeom>
                <a:blipFill>
                  <a:blip r:embed="rId7"/>
                  <a:stretch>
                    <a:fillRect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6099342" y="4540151"/>
                  <a:ext cx="3776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chemeClr val="bg1">
                        <a:lumMod val="85000"/>
                      </a:schemeClr>
                    </a:solidFill>
                    <a:latin typeface="Montserrat Light" panose="00000400000000000000" pitchFamily="50" charset="0"/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9342" y="4540151"/>
                  <a:ext cx="3776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Rectangle 98"/>
            <p:cNvSpPr/>
            <p:nvPr/>
          </p:nvSpPr>
          <p:spPr>
            <a:xfrm>
              <a:off x="6455536" y="4623445"/>
              <a:ext cx="2572205" cy="28162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800" dirty="0">
                <a:latin typeface="Montserrat Light" panose="00000400000000000000" pitchFamily="50" charset="0"/>
              </a:endParaRPr>
            </a:p>
          </p:txBody>
        </p:sp>
        <p:pic>
          <p:nvPicPr>
            <p:cNvPr id="100" name="Image 99"/>
            <p:cNvPicPr>
              <a:picLocks noChangeAspect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9740" y="4700252"/>
              <a:ext cx="139256" cy="139256"/>
            </a:xfrm>
            <a:prstGeom prst="rect">
              <a:avLst/>
            </a:prstGeom>
          </p:spPr>
        </p:pic>
        <p:sp>
          <p:nvSpPr>
            <p:cNvPr id="101" name="Rectangle 100"/>
            <p:cNvSpPr/>
            <p:nvPr/>
          </p:nvSpPr>
          <p:spPr>
            <a:xfrm>
              <a:off x="6591360" y="4674992"/>
              <a:ext cx="1111202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600" dirty="0">
                  <a:solidFill>
                    <a:schemeClr val="bg1">
                      <a:lumMod val="95000"/>
                    </a:schemeClr>
                  </a:solidFill>
                  <a:latin typeface="Montserrat Light" panose="00000400000000000000" pitchFamily="50" charset="0"/>
                </a:rPr>
                <a:t>FEV1 Post Salbutamol (L)</a:t>
              </a:r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364066" y="6502660"/>
            <a:ext cx="87799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/>
          <p:cNvSpPr/>
          <p:nvPr/>
        </p:nvSpPr>
        <p:spPr>
          <a:xfrm>
            <a:off x="8174566" y="6503988"/>
            <a:ext cx="969434" cy="3540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  <a:latin typeface="Montserrat Light" panose="00000400000000000000" pitchFamily="50" charset="0"/>
              </a:rPr>
              <a:t>Confirm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7205132" y="6503988"/>
            <a:ext cx="969434" cy="354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  <a:latin typeface="Montserrat Light" panose="00000400000000000000" pitchFamily="50" charset="0"/>
              </a:rPr>
              <a:t>Cancel</a:t>
            </a:r>
          </a:p>
        </p:txBody>
      </p:sp>
      <p:sp>
        <p:nvSpPr>
          <p:cNvPr id="15" name="Titre 1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ConceptFiltering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896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r="1388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33900" r="-15"/>
          <a:stretch/>
        </p:blipFill>
        <p:spPr>
          <a:xfrm>
            <a:off x="2124000" y="0"/>
            <a:ext cx="702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4067" y="560388"/>
            <a:ext cx="8778800" cy="62976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362933" y="560389"/>
            <a:ext cx="87799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4067" y="560389"/>
            <a:ext cx="9694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New +</a:t>
            </a:r>
          </a:p>
        </p:txBody>
      </p:sp>
      <p:sp>
        <p:nvSpPr>
          <p:cNvPr id="8" name="Rectangle 7"/>
          <p:cNvSpPr/>
          <p:nvPr/>
        </p:nvSpPr>
        <p:spPr>
          <a:xfrm>
            <a:off x="1333501" y="560389"/>
            <a:ext cx="969434" cy="354012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28A2B6"/>
                </a:solidFill>
                <a:latin typeface="Montserrat Light" panose="00000400000000000000" pitchFamily="50" charset="0"/>
              </a:rPr>
              <a:t>Story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2935" y="560387"/>
            <a:ext cx="9694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Bookmarks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3501" y="560385"/>
            <a:ext cx="969434" cy="28800"/>
          </a:xfrm>
          <a:prstGeom prst="rect">
            <a:avLst/>
          </a:prstGeom>
          <a:solidFill>
            <a:srgbClr val="28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>
              <a:latin typeface="Montserrat Light" panose="00000400000000000000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1800" y="914399"/>
            <a:ext cx="1940002" cy="5943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4067" y="914399"/>
            <a:ext cx="397933" cy="3540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1159933" y="914399"/>
            <a:ext cx="1141869" cy="3540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2000" y="914399"/>
            <a:ext cx="397933" cy="3540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76903" y="1010920"/>
            <a:ext cx="1595120" cy="102108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43480" y="1010920"/>
            <a:ext cx="1595120" cy="102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bg2">
                    <a:lumMod val="25000"/>
                  </a:schemeClr>
                </a:solidFill>
              </a:rPr>
              <a:t>NON ACOS ASTHMATIC</a:t>
            </a:r>
          </a:p>
          <a:p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306</a:t>
            </a:r>
            <a:endParaRPr lang="en-GB" sz="105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GB" sz="105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0" y="981985"/>
            <a:ext cx="198104" cy="198104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1" y="988115"/>
            <a:ext cx="194022" cy="194022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693095" y="2472234"/>
            <a:ext cx="1275144" cy="127514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 flipH="1">
            <a:off x="359533" y="4951202"/>
            <a:ext cx="1942268" cy="19033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4066" y="6502660"/>
            <a:ext cx="87799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8174566" y="6503988"/>
            <a:ext cx="969434" cy="354012"/>
          </a:xfrm>
          <a:prstGeom prst="rect">
            <a:avLst/>
          </a:prstGeom>
          <a:solidFill>
            <a:srgbClr val="28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  <a:latin typeface="Montserrat Light" panose="00000400000000000000" pitchFamily="50" charset="0"/>
              </a:rPr>
              <a:t>Analyse</a:t>
            </a:r>
          </a:p>
        </p:txBody>
      </p:sp>
      <p:sp>
        <p:nvSpPr>
          <p:cNvPr id="12" name="Titre 1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CohortViewOne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887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r="1388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33900" r="-15"/>
          <a:stretch/>
        </p:blipFill>
        <p:spPr>
          <a:xfrm>
            <a:off x="2124000" y="0"/>
            <a:ext cx="702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4067" y="560388"/>
            <a:ext cx="8778800" cy="62976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362933" y="560389"/>
            <a:ext cx="87799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4067" y="560389"/>
            <a:ext cx="9694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New +</a:t>
            </a:r>
          </a:p>
        </p:txBody>
      </p:sp>
      <p:sp>
        <p:nvSpPr>
          <p:cNvPr id="8" name="Rectangle 7"/>
          <p:cNvSpPr/>
          <p:nvPr/>
        </p:nvSpPr>
        <p:spPr>
          <a:xfrm>
            <a:off x="1333501" y="560389"/>
            <a:ext cx="969434" cy="354012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28A2B6"/>
                </a:solidFill>
                <a:latin typeface="Montserrat Light" panose="00000400000000000000" pitchFamily="50" charset="0"/>
              </a:rPr>
              <a:t>Story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2935" y="560387"/>
            <a:ext cx="9694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Bookmarks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3501" y="560385"/>
            <a:ext cx="969434" cy="28800"/>
          </a:xfrm>
          <a:prstGeom prst="rect">
            <a:avLst/>
          </a:prstGeom>
          <a:solidFill>
            <a:srgbClr val="28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>
              <a:latin typeface="Montserrat Light" panose="00000400000000000000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1800" y="914399"/>
            <a:ext cx="1940002" cy="5943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4067" y="914399"/>
            <a:ext cx="397933" cy="3540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1159933" y="914399"/>
            <a:ext cx="1141869" cy="3540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2000" y="914399"/>
            <a:ext cx="397933" cy="3540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17076" y="1010920"/>
            <a:ext cx="1595120" cy="102108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43480" y="1010920"/>
            <a:ext cx="1595120" cy="102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bg2">
                    <a:lumMod val="25000"/>
                  </a:schemeClr>
                </a:solidFill>
              </a:rPr>
              <a:t>NON ACOS ASTHMATIC</a:t>
            </a:r>
          </a:p>
          <a:p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306</a:t>
            </a:r>
            <a:endParaRPr lang="en-GB" sz="105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GB" sz="105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80278" y="1010920"/>
            <a:ext cx="1595120" cy="1021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bg2">
                    <a:lumMod val="25000"/>
                  </a:schemeClr>
                </a:solidFill>
              </a:rPr>
              <a:t>UBIOPRED ACOS</a:t>
            </a:r>
          </a:p>
          <a:p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194</a:t>
            </a:r>
            <a:endParaRPr lang="en-GB" sz="105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GB" sz="105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3" name="Groupe 22"/>
          <p:cNvGrpSpPr/>
          <p:nvPr/>
        </p:nvGrpSpPr>
        <p:grpSpPr>
          <a:xfrm>
            <a:off x="754570" y="2252632"/>
            <a:ext cx="1152194" cy="1714348"/>
            <a:chOff x="1001176" y="1593626"/>
            <a:chExt cx="524146" cy="779876"/>
          </a:xfrm>
        </p:grpSpPr>
        <p:sp>
          <p:nvSpPr>
            <p:cNvPr id="24" name="Forme libre : forme 23"/>
            <p:cNvSpPr/>
            <p:nvPr/>
          </p:nvSpPr>
          <p:spPr>
            <a:xfrm>
              <a:off x="1140423" y="2038303"/>
              <a:ext cx="236942" cy="79468"/>
            </a:xfrm>
            <a:custGeom>
              <a:avLst/>
              <a:gdLst>
                <a:gd name="connsiteX0" fmla="*/ 116265 w 236942"/>
                <a:gd name="connsiteY0" fmla="*/ 0 h 79468"/>
                <a:gd name="connsiteX1" fmla="*/ 234775 w 236942"/>
                <a:gd name="connsiteY1" fmla="*/ 49089 h 79468"/>
                <a:gd name="connsiteX2" fmla="*/ 236942 w 236942"/>
                <a:gd name="connsiteY2" fmla="*/ 52303 h 79468"/>
                <a:gd name="connsiteX3" fmla="*/ 224837 w 236942"/>
                <a:gd name="connsiteY3" fmla="*/ 58873 h 79468"/>
                <a:gd name="connsiteX4" fmla="*/ 122826 w 236942"/>
                <a:gd name="connsiteY4" fmla="*/ 79468 h 79468"/>
                <a:gd name="connsiteX5" fmla="*/ 20815 w 236942"/>
                <a:gd name="connsiteY5" fmla="*/ 58873 h 79468"/>
                <a:gd name="connsiteX6" fmla="*/ 0 w 236942"/>
                <a:gd name="connsiteY6" fmla="*/ 47575 h 79468"/>
                <a:gd name="connsiteX7" fmla="*/ 51028 w 236942"/>
                <a:gd name="connsiteY7" fmla="*/ 13171 h 79468"/>
                <a:gd name="connsiteX8" fmla="*/ 116265 w 236942"/>
                <a:gd name="connsiteY8" fmla="*/ 0 h 7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942" h="79468">
                  <a:moveTo>
                    <a:pt x="116265" y="0"/>
                  </a:moveTo>
                  <a:cubicBezTo>
                    <a:pt x="162546" y="0"/>
                    <a:pt x="204446" y="18759"/>
                    <a:pt x="234775" y="49089"/>
                  </a:cubicBezTo>
                  <a:lnTo>
                    <a:pt x="236942" y="52303"/>
                  </a:lnTo>
                  <a:lnTo>
                    <a:pt x="224837" y="58873"/>
                  </a:lnTo>
                  <a:cubicBezTo>
                    <a:pt x="193483" y="72134"/>
                    <a:pt x="159011" y="79468"/>
                    <a:pt x="122826" y="79468"/>
                  </a:cubicBezTo>
                  <a:cubicBezTo>
                    <a:pt x="86641" y="79468"/>
                    <a:pt x="52169" y="72134"/>
                    <a:pt x="20815" y="58873"/>
                  </a:cubicBezTo>
                  <a:lnTo>
                    <a:pt x="0" y="47575"/>
                  </a:lnTo>
                  <a:lnTo>
                    <a:pt x="51028" y="13171"/>
                  </a:lnTo>
                  <a:cubicBezTo>
                    <a:pt x="71079" y="4690"/>
                    <a:pt x="93125" y="0"/>
                    <a:pt x="116265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Forme libre : forme 24"/>
            <p:cNvSpPr/>
            <p:nvPr/>
          </p:nvSpPr>
          <p:spPr>
            <a:xfrm>
              <a:off x="1001176" y="1593626"/>
              <a:ext cx="524146" cy="496981"/>
            </a:xfrm>
            <a:custGeom>
              <a:avLst/>
              <a:gdLst>
                <a:gd name="connsiteX0" fmla="*/ 262073 w 524146"/>
                <a:gd name="connsiteY0" fmla="*/ 0 h 496981"/>
                <a:gd name="connsiteX1" fmla="*/ 524146 w 524146"/>
                <a:gd name="connsiteY1" fmla="*/ 262073 h 496981"/>
                <a:gd name="connsiteX2" fmla="*/ 408601 w 524146"/>
                <a:gd name="connsiteY2" fmla="*/ 479388 h 496981"/>
                <a:gd name="connsiteX3" fmla="*/ 376189 w 524146"/>
                <a:gd name="connsiteY3" fmla="*/ 496981 h 496981"/>
                <a:gd name="connsiteX4" fmla="*/ 374022 w 524146"/>
                <a:gd name="connsiteY4" fmla="*/ 493767 h 496981"/>
                <a:gd name="connsiteX5" fmla="*/ 255512 w 524146"/>
                <a:gd name="connsiteY5" fmla="*/ 444678 h 496981"/>
                <a:gd name="connsiteX6" fmla="*/ 190275 w 524146"/>
                <a:gd name="connsiteY6" fmla="*/ 457849 h 496981"/>
                <a:gd name="connsiteX7" fmla="*/ 139247 w 524146"/>
                <a:gd name="connsiteY7" fmla="*/ 492253 h 496981"/>
                <a:gd name="connsiteX8" fmla="*/ 115545 w 524146"/>
                <a:gd name="connsiteY8" fmla="*/ 479388 h 496981"/>
                <a:gd name="connsiteX9" fmla="*/ 0 w 524146"/>
                <a:gd name="connsiteY9" fmla="*/ 262073 h 496981"/>
                <a:gd name="connsiteX10" fmla="*/ 262073 w 524146"/>
                <a:gd name="connsiteY10" fmla="*/ 0 h 49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4146" h="496981">
                  <a:moveTo>
                    <a:pt x="262073" y="0"/>
                  </a:moveTo>
                  <a:cubicBezTo>
                    <a:pt x="406812" y="0"/>
                    <a:pt x="524146" y="117334"/>
                    <a:pt x="524146" y="262073"/>
                  </a:cubicBezTo>
                  <a:cubicBezTo>
                    <a:pt x="524146" y="352535"/>
                    <a:pt x="478312" y="432292"/>
                    <a:pt x="408601" y="479388"/>
                  </a:cubicBezTo>
                  <a:lnTo>
                    <a:pt x="376189" y="496981"/>
                  </a:lnTo>
                  <a:lnTo>
                    <a:pt x="374022" y="493767"/>
                  </a:lnTo>
                  <a:cubicBezTo>
                    <a:pt x="343693" y="463437"/>
                    <a:pt x="301793" y="444678"/>
                    <a:pt x="255512" y="444678"/>
                  </a:cubicBezTo>
                  <a:cubicBezTo>
                    <a:pt x="232372" y="444678"/>
                    <a:pt x="210326" y="449368"/>
                    <a:pt x="190275" y="457849"/>
                  </a:cubicBezTo>
                  <a:lnTo>
                    <a:pt x="139247" y="492253"/>
                  </a:lnTo>
                  <a:lnTo>
                    <a:pt x="115545" y="479388"/>
                  </a:lnTo>
                  <a:cubicBezTo>
                    <a:pt x="45834" y="432292"/>
                    <a:pt x="0" y="352535"/>
                    <a:pt x="0" y="262073"/>
                  </a:cubicBezTo>
                  <a:cubicBezTo>
                    <a:pt x="0" y="117334"/>
                    <a:pt x="117334" y="0"/>
                    <a:pt x="262073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Forme libre : forme 25"/>
            <p:cNvSpPr/>
            <p:nvPr/>
          </p:nvSpPr>
          <p:spPr>
            <a:xfrm>
              <a:off x="1089089" y="2085879"/>
              <a:ext cx="335198" cy="287623"/>
            </a:xfrm>
            <a:custGeom>
              <a:avLst/>
              <a:gdLst>
                <a:gd name="connsiteX0" fmla="*/ 51334 w 335198"/>
                <a:gd name="connsiteY0" fmla="*/ 0 h 287623"/>
                <a:gd name="connsiteX1" fmla="*/ 72149 w 335198"/>
                <a:gd name="connsiteY1" fmla="*/ 11298 h 287623"/>
                <a:gd name="connsiteX2" fmla="*/ 174160 w 335198"/>
                <a:gd name="connsiteY2" fmla="*/ 31893 h 287623"/>
                <a:gd name="connsiteX3" fmla="*/ 276171 w 335198"/>
                <a:gd name="connsiteY3" fmla="*/ 11298 h 287623"/>
                <a:gd name="connsiteX4" fmla="*/ 288276 w 335198"/>
                <a:gd name="connsiteY4" fmla="*/ 4728 h 287623"/>
                <a:gd name="connsiteX5" fmla="*/ 322027 w 335198"/>
                <a:gd name="connsiteY5" fmla="*/ 54787 h 287623"/>
                <a:gd name="connsiteX6" fmla="*/ 335198 w 335198"/>
                <a:gd name="connsiteY6" fmla="*/ 120024 h 287623"/>
                <a:gd name="connsiteX7" fmla="*/ 167599 w 335198"/>
                <a:gd name="connsiteY7" fmla="*/ 287623 h 287623"/>
                <a:gd name="connsiteX8" fmla="*/ 0 w 335198"/>
                <a:gd name="connsiteY8" fmla="*/ 120024 h 287623"/>
                <a:gd name="connsiteX9" fmla="*/ 49089 w 335198"/>
                <a:gd name="connsiteY9" fmla="*/ 1514 h 287623"/>
                <a:gd name="connsiteX10" fmla="*/ 51334 w 335198"/>
                <a:gd name="connsiteY10" fmla="*/ 0 h 28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5198" h="287623">
                  <a:moveTo>
                    <a:pt x="51334" y="0"/>
                  </a:moveTo>
                  <a:lnTo>
                    <a:pt x="72149" y="11298"/>
                  </a:lnTo>
                  <a:cubicBezTo>
                    <a:pt x="103503" y="24559"/>
                    <a:pt x="137975" y="31893"/>
                    <a:pt x="174160" y="31893"/>
                  </a:cubicBezTo>
                  <a:cubicBezTo>
                    <a:pt x="210345" y="31893"/>
                    <a:pt x="244817" y="24559"/>
                    <a:pt x="276171" y="11298"/>
                  </a:cubicBezTo>
                  <a:lnTo>
                    <a:pt x="288276" y="4728"/>
                  </a:lnTo>
                  <a:lnTo>
                    <a:pt x="322027" y="54787"/>
                  </a:lnTo>
                  <a:cubicBezTo>
                    <a:pt x="330508" y="74838"/>
                    <a:pt x="335198" y="96883"/>
                    <a:pt x="335198" y="120024"/>
                  </a:cubicBezTo>
                  <a:cubicBezTo>
                    <a:pt x="335198" y="212586"/>
                    <a:pt x="260161" y="287623"/>
                    <a:pt x="167599" y="287623"/>
                  </a:cubicBezTo>
                  <a:cubicBezTo>
                    <a:pt x="75037" y="287623"/>
                    <a:pt x="0" y="212586"/>
                    <a:pt x="0" y="120024"/>
                  </a:cubicBezTo>
                  <a:cubicBezTo>
                    <a:pt x="0" y="73743"/>
                    <a:pt x="18759" y="31843"/>
                    <a:pt x="49089" y="1514"/>
                  </a:cubicBezTo>
                  <a:lnTo>
                    <a:pt x="51334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0" y="981985"/>
            <a:ext cx="198104" cy="198104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1" y="988115"/>
            <a:ext cx="194022" cy="19402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 flipH="1">
            <a:off x="359533" y="4951202"/>
            <a:ext cx="1942268" cy="19033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4066" y="6502660"/>
            <a:ext cx="87799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8174566" y="6503988"/>
            <a:ext cx="969434" cy="354012"/>
          </a:xfrm>
          <a:prstGeom prst="rect">
            <a:avLst/>
          </a:prstGeom>
          <a:solidFill>
            <a:srgbClr val="28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  <a:latin typeface="Montserrat Light" panose="00000400000000000000" pitchFamily="50" charset="0"/>
              </a:rPr>
              <a:t>Analyse</a:t>
            </a: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6000" kern="12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CohortViewTwo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4984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r="1388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33900" r="-15"/>
          <a:stretch/>
        </p:blipFill>
        <p:spPr>
          <a:xfrm>
            <a:off x="2124000" y="0"/>
            <a:ext cx="702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4067" y="560388"/>
            <a:ext cx="8778800" cy="62976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2443480" y="1010920"/>
            <a:ext cx="1595120" cy="102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bg2">
                    <a:lumMod val="25000"/>
                  </a:schemeClr>
                </a:solidFill>
              </a:rPr>
              <a:t>NON ACOS ASTHMATIC</a:t>
            </a:r>
          </a:p>
          <a:p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306</a:t>
            </a:r>
            <a:endParaRPr lang="en-GB" sz="105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GB" sz="105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9" name="Connecteur droit 68"/>
          <p:cNvCxnSpPr/>
          <p:nvPr/>
        </p:nvCxnSpPr>
        <p:spPr>
          <a:xfrm>
            <a:off x="3863198" y="2571856"/>
            <a:ext cx="0" cy="497068"/>
          </a:xfrm>
          <a:prstGeom prst="line">
            <a:avLst/>
          </a:prstGeom>
          <a:ln w="19050">
            <a:solidFill>
              <a:srgbClr val="28A2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180278" y="1010920"/>
            <a:ext cx="1595120" cy="1021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bg2">
                    <a:lumMod val="25000"/>
                  </a:schemeClr>
                </a:solidFill>
              </a:rPr>
              <a:t>UBIOPRED ACOS</a:t>
            </a:r>
          </a:p>
          <a:p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194</a:t>
            </a:r>
            <a:endParaRPr lang="en-GB" sz="105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GB" sz="105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43480" y="2958968"/>
            <a:ext cx="1595120" cy="102108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bg2">
                    <a:lumMod val="25000"/>
                  </a:schemeClr>
                </a:solidFill>
              </a:rPr>
              <a:t>NON ACOS ASTHMATIC</a:t>
            </a:r>
          </a:p>
          <a:p>
            <a:r>
              <a:rPr lang="en-GB" sz="800" dirty="0">
                <a:solidFill>
                  <a:schemeClr val="bg1">
                    <a:lumMod val="65000"/>
                  </a:schemeClr>
                </a:solidFill>
              </a:rPr>
              <a:t>OUTER JOINED</a:t>
            </a:r>
          </a:p>
          <a:p>
            <a:r>
              <a:rPr lang="en-GB" sz="1000" dirty="0">
                <a:solidFill>
                  <a:schemeClr val="bg2">
                    <a:lumMod val="25000"/>
                  </a:schemeClr>
                </a:solidFill>
              </a:rPr>
              <a:t>UBIOPRED ACOS</a:t>
            </a:r>
          </a:p>
          <a:p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37</a:t>
            </a:r>
          </a:p>
          <a:p>
            <a:endParaRPr lang="en-GB" sz="10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2933" y="560389"/>
            <a:ext cx="87799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4067" y="560389"/>
            <a:ext cx="9694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New +</a:t>
            </a:r>
          </a:p>
        </p:txBody>
      </p:sp>
      <p:sp>
        <p:nvSpPr>
          <p:cNvPr id="8" name="Rectangle 7"/>
          <p:cNvSpPr/>
          <p:nvPr/>
        </p:nvSpPr>
        <p:spPr>
          <a:xfrm>
            <a:off x="1333501" y="560389"/>
            <a:ext cx="969434" cy="354012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28A2B6"/>
                </a:solidFill>
                <a:latin typeface="Montserrat Light" panose="00000400000000000000" pitchFamily="50" charset="0"/>
              </a:rPr>
              <a:t>Story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2935" y="560387"/>
            <a:ext cx="9694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Bookmarks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3501" y="560385"/>
            <a:ext cx="969434" cy="28800"/>
          </a:xfrm>
          <a:prstGeom prst="rect">
            <a:avLst/>
          </a:prstGeom>
          <a:solidFill>
            <a:srgbClr val="28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>
              <a:latin typeface="Montserrat Light" panose="00000400000000000000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1800" y="914399"/>
            <a:ext cx="1940002" cy="5943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4067" y="914399"/>
            <a:ext cx="397933" cy="3540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1159933" y="914399"/>
            <a:ext cx="1141869" cy="3540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2000" y="914399"/>
            <a:ext cx="397933" cy="3540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17076" y="1010920"/>
            <a:ext cx="1595120" cy="102108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454913" y="2958967"/>
            <a:ext cx="294737" cy="10210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48307" y="2958967"/>
            <a:ext cx="294737" cy="10210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8" name="Groupe 47"/>
          <p:cNvGrpSpPr/>
          <p:nvPr/>
        </p:nvGrpSpPr>
        <p:grpSpPr>
          <a:xfrm>
            <a:off x="2440124" y="1007697"/>
            <a:ext cx="1601831" cy="1021080"/>
            <a:chOff x="2443480" y="2958967"/>
            <a:chExt cx="1601831" cy="1021080"/>
          </a:xfrm>
        </p:grpSpPr>
        <p:sp>
          <p:nvSpPr>
            <p:cNvPr id="49" name="Triangle isocèle 48"/>
            <p:cNvSpPr/>
            <p:nvPr/>
          </p:nvSpPr>
          <p:spPr>
            <a:xfrm>
              <a:off x="3768349" y="3677103"/>
              <a:ext cx="276962" cy="299721"/>
            </a:xfrm>
            <a:prstGeom prst="triangle">
              <a:avLst>
                <a:gd name="adj" fmla="val 100000"/>
              </a:avLst>
            </a:prstGeom>
            <a:solidFill>
              <a:srgbClr val="28A2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443480" y="2958967"/>
              <a:ext cx="1595120" cy="1021080"/>
            </a:xfrm>
            <a:prstGeom prst="rect">
              <a:avLst/>
            </a:prstGeom>
            <a:noFill/>
            <a:ln w="38100">
              <a:solidFill>
                <a:srgbClr val="28A2B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4158920" y="1010920"/>
            <a:ext cx="1601831" cy="1021080"/>
            <a:chOff x="2443480" y="2958967"/>
            <a:chExt cx="1601831" cy="1021080"/>
          </a:xfrm>
        </p:grpSpPr>
        <p:sp>
          <p:nvSpPr>
            <p:cNvPr id="52" name="Triangle isocèle 51"/>
            <p:cNvSpPr/>
            <p:nvPr/>
          </p:nvSpPr>
          <p:spPr>
            <a:xfrm>
              <a:off x="3768349" y="3677103"/>
              <a:ext cx="276962" cy="299721"/>
            </a:xfrm>
            <a:prstGeom prst="triangle">
              <a:avLst>
                <a:gd name="adj" fmla="val 100000"/>
              </a:avLst>
            </a:prstGeom>
            <a:solidFill>
              <a:srgbClr val="28A2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43480" y="2958967"/>
              <a:ext cx="1595120" cy="1021080"/>
            </a:xfrm>
            <a:prstGeom prst="rect">
              <a:avLst/>
            </a:prstGeom>
            <a:noFill/>
            <a:ln w="38100">
              <a:solidFill>
                <a:srgbClr val="28A2B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62" name="Image 61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0" y="981985"/>
            <a:ext cx="198104" cy="198104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1" y="988115"/>
            <a:ext cx="194022" cy="194022"/>
          </a:xfrm>
          <a:prstGeom prst="rect">
            <a:avLst/>
          </a:prstGeom>
        </p:spPr>
      </p:pic>
      <p:cxnSp>
        <p:nvCxnSpPr>
          <p:cNvPr id="65" name="Connecteur droit 64"/>
          <p:cNvCxnSpPr/>
          <p:nvPr/>
        </p:nvCxnSpPr>
        <p:spPr>
          <a:xfrm>
            <a:off x="2847372" y="2032000"/>
            <a:ext cx="0" cy="497068"/>
          </a:xfrm>
          <a:prstGeom prst="line">
            <a:avLst/>
          </a:prstGeom>
          <a:ln w="19050">
            <a:solidFill>
              <a:srgbClr val="28A2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5320496" y="2047753"/>
            <a:ext cx="0" cy="497068"/>
          </a:xfrm>
          <a:prstGeom prst="line">
            <a:avLst/>
          </a:prstGeom>
          <a:ln w="19050">
            <a:solidFill>
              <a:srgbClr val="28A2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cxnSpLocks/>
          </p:cNvCxnSpPr>
          <p:nvPr/>
        </p:nvCxnSpPr>
        <p:spPr>
          <a:xfrm>
            <a:off x="2847372" y="2529068"/>
            <a:ext cx="2473124" cy="0"/>
          </a:xfrm>
          <a:prstGeom prst="line">
            <a:avLst/>
          </a:prstGeom>
          <a:ln w="19050">
            <a:solidFill>
              <a:srgbClr val="28A2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 flipH="1">
            <a:off x="3272369" y="2351909"/>
            <a:ext cx="1687467" cy="3540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259" y="2425054"/>
            <a:ext cx="200637" cy="200637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3701152" y="2351909"/>
            <a:ext cx="397933" cy="3540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477" y="2425054"/>
            <a:ext cx="200637" cy="200637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041" y="2425054"/>
            <a:ext cx="200637" cy="200637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06760" y="2425053"/>
            <a:ext cx="200637" cy="200637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 flipH="1">
            <a:off x="359533" y="4951202"/>
            <a:ext cx="1942268" cy="19033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grpSp>
        <p:nvGrpSpPr>
          <p:cNvPr id="71" name="Groupe 70"/>
          <p:cNvGrpSpPr/>
          <p:nvPr/>
        </p:nvGrpSpPr>
        <p:grpSpPr>
          <a:xfrm>
            <a:off x="754570" y="2252632"/>
            <a:ext cx="1152194" cy="1714348"/>
            <a:chOff x="1001176" y="1593626"/>
            <a:chExt cx="524146" cy="779876"/>
          </a:xfrm>
        </p:grpSpPr>
        <p:sp>
          <p:nvSpPr>
            <p:cNvPr id="72" name="Forme libre : forme 71"/>
            <p:cNvSpPr/>
            <p:nvPr/>
          </p:nvSpPr>
          <p:spPr>
            <a:xfrm>
              <a:off x="1140423" y="2038303"/>
              <a:ext cx="236942" cy="79468"/>
            </a:xfrm>
            <a:custGeom>
              <a:avLst/>
              <a:gdLst>
                <a:gd name="connsiteX0" fmla="*/ 116265 w 236942"/>
                <a:gd name="connsiteY0" fmla="*/ 0 h 79468"/>
                <a:gd name="connsiteX1" fmla="*/ 234775 w 236942"/>
                <a:gd name="connsiteY1" fmla="*/ 49089 h 79468"/>
                <a:gd name="connsiteX2" fmla="*/ 236942 w 236942"/>
                <a:gd name="connsiteY2" fmla="*/ 52303 h 79468"/>
                <a:gd name="connsiteX3" fmla="*/ 224837 w 236942"/>
                <a:gd name="connsiteY3" fmla="*/ 58873 h 79468"/>
                <a:gd name="connsiteX4" fmla="*/ 122826 w 236942"/>
                <a:gd name="connsiteY4" fmla="*/ 79468 h 79468"/>
                <a:gd name="connsiteX5" fmla="*/ 20815 w 236942"/>
                <a:gd name="connsiteY5" fmla="*/ 58873 h 79468"/>
                <a:gd name="connsiteX6" fmla="*/ 0 w 236942"/>
                <a:gd name="connsiteY6" fmla="*/ 47575 h 79468"/>
                <a:gd name="connsiteX7" fmla="*/ 51028 w 236942"/>
                <a:gd name="connsiteY7" fmla="*/ 13171 h 79468"/>
                <a:gd name="connsiteX8" fmla="*/ 116265 w 236942"/>
                <a:gd name="connsiteY8" fmla="*/ 0 h 7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942" h="79468">
                  <a:moveTo>
                    <a:pt x="116265" y="0"/>
                  </a:moveTo>
                  <a:cubicBezTo>
                    <a:pt x="162546" y="0"/>
                    <a:pt x="204446" y="18759"/>
                    <a:pt x="234775" y="49089"/>
                  </a:cubicBezTo>
                  <a:lnTo>
                    <a:pt x="236942" y="52303"/>
                  </a:lnTo>
                  <a:lnTo>
                    <a:pt x="224837" y="58873"/>
                  </a:lnTo>
                  <a:cubicBezTo>
                    <a:pt x="193483" y="72134"/>
                    <a:pt x="159011" y="79468"/>
                    <a:pt x="122826" y="79468"/>
                  </a:cubicBezTo>
                  <a:cubicBezTo>
                    <a:pt x="86641" y="79468"/>
                    <a:pt x="52169" y="72134"/>
                    <a:pt x="20815" y="58873"/>
                  </a:cubicBezTo>
                  <a:lnTo>
                    <a:pt x="0" y="47575"/>
                  </a:lnTo>
                  <a:lnTo>
                    <a:pt x="51028" y="13171"/>
                  </a:lnTo>
                  <a:cubicBezTo>
                    <a:pt x="71079" y="4690"/>
                    <a:pt x="93125" y="0"/>
                    <a:pt x="116265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Forme libre : forme 72"/>
            <p:cNvSpPr/>
            <p:nvPr/>
          </p:nvSpPr>
          <p:spPr>
            <a:xfrm>
              <a:off x="1001176" y="1593626"/>
              <a:ext cx="524146" cy="496981"/>
            </a:xfrm>
            <a:custGeom>
              <a:avLst/>
              <a:gdLst>
                <a:gd name="connsiteX0" fmla="*/ 262073 w 524146"/>
                <a:gd name="connsiteY0" fmla="*/ 0 h 496981"/>
                <a:gd name="connsiteX1" fmla="*/ 524146 w 524146"/>
                <a:gd name="connsiteY1" fmla="*/ 262073 h 496981"/>
                <a:gd name="connsiteX2" fmla="*/ 408601 w 524146"/>
                <a:gd name="connsiteY2" fmla="*/ 479388 h 496981"/>
                <a:gd name="connsiteX3" fmla="*/ 376189 w 524146"/>
                <a:gd name="connsiteY3" fmla="*/ 496981 h 496981"/>
                <a:gd name="connsiteX4" fmla="*/ 374022 w 524146"/>
                <a:gd name="connsiteY4" fmla="*/ 493767 h 496981"/>
                <a:gd name="connsiteX5" fmla="*/ 255512 w 524146"/>
                <a:gd name="connsiteY5" fmla="*/ 444678 h 496981"/>
                <a:gd name="connsiteX6" fmla="*/ 190275 w 524146"/>
                <a:gd name="connsiteY6" fmla="*/ 457849 h 496981"/>
                <a:gd name="connsiteX7" fmla="*/ 139247 w 524146"/>
                <a:gd name="connsiteY7" fmla="*/ 492253 h 496981"/>
                <a:gd name="connsiteX8" fmla="*/ 115545 w 524146"/>
                <a:gd name="connsiteY8" fmla="*/ 479388 h 496981"/>
                <a:gd name="connsiteX9" fmla="*/ 0 w 524146"/>
                <a:gd name="connsiteY9" fmla="*/ 262073 h 496981"/>
                <a:gd name="connsiteX10" fmla="*/ 262073 w 524146"/>
                <a:gd name="connsiteY10" fmla="*/ 0 h 49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4146" h="496981">
                  <a:moveTo>
                    <a:pt x="262073" y="0"/>
                  </a:moveTo>
                  <a:cubicBezTo>
                    <a:pt x="406812" y="0"/>
                    <a:pt x="524146" y="117334"/>
                    <a:pt x="524146" y="262073"/>
                  </a:cubicBezTo>
                  <a:cubicBezTo>
                    <a:pt x="524146" y="352535"/>
                    <a:pt x="478312" y="432292"/>
                    <a:pt x="408601" y="479388"/>
                  </a:cubicBezTo>
                  <a:lnTo>
                    <a:pt x="376189" y="496981"/>
                  </a:lnTo>
                  <a:lnTo>
                    <a:pt x="374022" y="493767"/>
                  </a:lnTo>
                  <a:cubicBezTo>
                    <a:pt x="343693" y="463437"/>
                    <a:pt x="301793" y="444678"/>
                    <a:pt x="255512" y="444678"/>
                  </a:cubicBezTo>
                  <a:cubicBezTo>
                    <a:pt x="232372" y="444678"/>
                    <a:pt x="210326" y="449368"/>
                    <a:pt x="190275" y="457849"/>
                  </a:cubicBezTo>
                  <a:lnTo>
                    <a:pt x="139247" y="492253"/>
                  </a:lnTo>
                  <a:lnTo>
                    <a:pt x="115545" y="479388"/>
                  </a:lnTo>
                  <a:cubicBezTo>
                    <a:pt x="45834" y="432292"/>
                    <a:pt x="0" y="352535"/>
                    <a:pt x="0" y="262073"/>
                  </a:cubicBezTo>
                  <a:cubicBezTo>
                    <a:pt x="0" y="117334"/>
                    <a:pt x="117334" y="0"/>
                    <a:pt x="262073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Forme libre : forme 73"/>
            <p:cNvSpPr/>
            <p:nvPr/>
          </p:nvSpPr>
          <p:spPr>
            <a:xfrm>
              <a:off x="1089089" y="2085879"/>
              <a:ext cx="335198" cy="287623"/>
            </a:xfrm>
            <a:custGeom>
              <a:avLst/>
              <a:gdLst>
                <a:gd name="connsiteX0" fmla="*/ 51334 w 335198"/>
                <a:gd name="connsiteY0" fmla="*/ 0 h 287623"/>
                <a:gd name="connsiteX1" fmla="*/ 72149 w 335198"/>
                <a:gd name="connsiteY1" fmla="*/ 11298 h 287623"/>
                <a:gd name="connsiteX2" fmla="*/ 174160 w 335198"/>
                <a:gd name="connsiteY2" fmla="*/ 31893 h 287623"/>
                <a:gd name="connsiteX3" fmla="*/ 276171 w 335198"/>
                <a:gd name="connsiteY3" fmla="*/ 11298 h 287623"/>
                <a:gd name="connsiteX4" fmla="*/ 288276 w 335198"/>
                <a:gd name="connsiteY4" fmla="*/ 4728 h 287623"/>
                <a:gd name="connsiteX5" fmla="*/ 322027 w 335198"/>
                <a:gd name="connsiteY5" fmla="*/ 54787 h 287623"/>
                <a:gd name="connsiteX6" fmla="*/ 335198 w 335198"/>
                <a:gd name="connsiteY6" fmla="*/ 120024 h 287623"/>
                <a:gd name="connsiteX7" fmla="*/ 167599 w 335198"/>
                <a:gd name="connsiteY7" fmla="*/ 287623 h 287623"/>
                <a:gd name="connsiteX8" fmla="*/ 0 w 335198"/>
                <a:gd name="connsiteY8" fmla="*/ 120024 h 287623"/>
                <a:gd name="connsiteX9" fmla="*/ 49089 w 335198"/>
                <a:gd name="connsiteY9" fmla="*/ 1514 h 287623"/>
                <a:gd name="connsiteX10" fmla="*/ 51334 w 335198"/>
                <a:gd name="connsiteY10" fmla="*/ 0 h 28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5198" h="287623">
                  <a:moveTo>
                    <a:pt x="51334" y="0"/>
                  </a:moveTo>
                  <a:lnTo>
                    <a:pt x="72149" y="11298"/>
                  </a:lnTo>
                  <a:cubicBezTo>
                    <a:pt x="103503" y="24559"/>
                    <a:pt x="137975" y="31893"/>
                    <a:pt x="174160" y="31893"/>
                  </a:cubicBezTo>
                  <a:cubicBezTo>
                    <a:pt x="210345" y="31893"/>
                    <a:pt x="244817" y="24559"/>
                    <a:pt x="276171" y="11298"/>
                  </a:cubicBezTo>
                  <a:lnTo>
                    <a:pt x="288276" y="4728"/>
                  </a:lnTo>
                  <a:lnTo>
                    <a:pt x="322027" y="54787"/>
                  </a:lnTo>
                  <a:cubicBezTo>
                    <a:pt x="330508" y="74838"/>
                    <a:pt x="335198" y="96883"/>
                    <a:pt x="335198" y="120024"/>
                  </a:cubicBezTo>
                  <a:cubicBezTo>
                    <a:pt x="335198" y="212586"/>
                    <a:pt x="260161" y="287623"/>
                    <a:pt x="167599" y="287623"/>
                  </a:cubicBezTo>
                  <a:cubicBezTo>
                    <a:pt x="75037" y="287623"/>
                    <a:pt x="0" y="212586"/>
                    <a:pt x="0" y="120024"/>
                  </a:cubicBezTo>
                  <a:cubicBezTo>
                    <a:pt x="0" y="73743"/>
                    <a:pt x="18759" y="31843"/>
                    <a:pt x="49089" y="1514"/>
                  </a:cubicBezTo>
                  <a:lnTo>
                    <a:pt x="51334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5" name="Rectangle 74"/>
          <p:cNvSpPr/>
          <p:nvPr/>
        </p:nvSpPr>
        <p:spPr>
          <a:xfrm>
            <a:off x="364066" y="6502660"/>
            <a:ext cx="87799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8174566" y="6503988"/>
            <a:ext cx="969434" cy="354012"/>
          </a:xfrm>
          <a:prstGeom prst="rect">
            <a:avLst/>
          </a:prstGeom>
          <a:solidFill>
            <a:srgbClr val="28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  <a:latin typeface="Montserrat Light" panose="00000400000000000000" pitchFamily="50" charset="0"/>
              </a:rPr>
              <a:t>Analyse</a:t>
            </a: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6000" kern="12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CohortCombinationLogic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687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r="1388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33900" r="-15"/>
          <a:stretch/>
        </p:blipFill>
        <p:spPr>
          <a:xfrm>
            <a:off x="2124000" y="0"/>
            <a:ext cx="702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4067" y="560388"/>
            <a:ext cx="8778800" cy="62976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362933" y="560389"/>
            <a:ext cx="87799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4067" y="560389"/>
            <a:ext cx="9694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New +</a:t>
            </a:r>
          </a:p>
        </p:txBody>
      </p:sp>
      <p:sp>
        <p:nvSpPr>
          <p:cNvPr id="8" name="Rectangle 7"/>
          <p:cNvSpPr/>
          <p:nvPr/>
        </p:nvSpPr>
        <p:spPr>
          <a:xfrm>
            <a:off x="1333501" y="560389"/>
            <a:ext cx="969434" cy="354012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28A2B6"/>
                </a:solidFill>
                <a:latin typeface="Montserrat Light" panose="00000400000000000000" pitchFamily="50" charset="0"/>
              </a:rPr>
              <a:t>Story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2935" y="560387"/>
            <a:ext cx="9694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</a:rPr>
              <a:t>Bookmarks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3501" y="560385"/>
            <a:ext cx="969434" cy="28800"/>
          </a:xfrm>
          <a:prstGeom prst="rect">
            <a:avLst/>
          </a:prstGeom>
          <a:solidFill>
            <a:srgbClr val="28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>
              <a:latin typeface="Montserrat Light" panose="00000400000000000000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1800" y="914399"/>
            <a:ext cx="1940002" cy="5943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4067" y="914399"/>
            <a:ext cx="397933" cy="3540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1159933" y="914399"/>
            <a:ext cx="1141869" cy="3540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2000" y="914399"/>
            <a:ext cx="397933" cy="3540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3480" y="1010920"/>
            <a:ext cx="1595120" cy="102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bg2">
                    <a:lumMod val="25000"/>
                  </a:schemeClr>
                </a:solidFill>
              </a:rPr>
              <a:t>NON ACOS ASTHMATIC</a:t>
            </a:r>
          </a:p>
          <a:p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306</a:t>
            </a:r>
            <a:endParaRPr lang="en-GB" sz="105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GB" sz="105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80278" y="1010920"/>
            <a:ext cx="1595120" cy="1021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bg2">
                    <a:lumMod val="25000"/>
                  </a:schemeClr>
                </a:solidFill>
              </a:rPr>
              <a:t>UBIOPRED ACOS</a:t>
            </a:r>
          </a:p>
          <a:p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194</a:t>
            </a:r>
            <a:endParaRPr lang="en-GB" sz="105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GB" sz="105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43480" y="2958968"/>
            <a:ext cx="1595120" cy="102108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bg2">
                    <a:lumMod val="25000"/>
                  </a:schemeClr>
                </a:solidFill>
              </a:rPr>
              <a:t>NON ACOS ASTHMATIC</a:t>
            </a:r>
          </a:p>
          <a:p>
            <a:r>
              <a:rPr lang="en-GB" sz="800" dirty="0">
                <a:solidFill>
                  <a:schemeClr val="bg1">
                    <a:lumMod val="65000"/>
                  </a:schemeClr>
                </a:solidFill>
              </a:rPr>
              <a:t>OUTER JOINED</a:t>
            </a:r>
          </a:p>
          <a:p>
            <a:r>
              <a:rPr lang="en-GB" sz="1000" dirty="0">
                <a:solidFill>
                  <a:schemeClr val="bg2">
                    <a:lumMod val="25000"/>
                  </a:schemeClr>
                </a:solidFill>
              </a:rPr>
              <a:t>UBIOPRED ACOS</a:t>
            </a:r>
          </a:p>
          <a:p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37</a:t>
            </a:r>
          </a:p>
          <a:p>
            <a:endParaRPr lang="en-GB" sz="10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454913" y="2958967"/>
            <a:ext cx="294737" cy="10210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48307" y="2958967"/>
            <a:ext cx="294737" cy="10210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2443480" y="2958967"/>
            <a:ext cx="1601831" cy="1021080"/>
            <a:chOff x="2443480" y="2958967"/>
            <a:chExt cx="1601831" cy="1021080"/>
          </a:xfrm>
        </p:grpSpPr>
        <p:sp>
          <p:nvSpPr>
            <p:cNvPr id="12" name="Triangle isocèle 11"/>
            <p:cNvSpPr/>
            <p:nvPr/>
          </p:nvSpPr>
          <p:spPr>
            <a:xfrm>
              <a:off x="3768349" y="3677103"/>
              <a:ext cx="276962" cy="299721"/>
            </a:xfrm>
            <a:prstGeom prst="triangle">
              <a:avLst>
                <a:gd name="adj" fmla="val 100000"/>
              </a:avLst>
            </a:prstGeom>
            <a:solidFill>
              <a:srgbClr val="28A2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443480" y="2958967"/>
              <a:ext cx="1595120" cy="1021080"/>
            </a:xfrm>
            <a:prstGeom prst="rect">
              <a:avLst/>
            </a:prstGeom>
            <a:noFill/>
            <a:ln w="38100">
              <a:solidFill>
                <a:srgbClr val="28A2B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5907404" y="1010920"/>
            <a:ext cx="1595120" cy="1021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bg2">
                    <a:lumMod val="25000"/>
                  </a:schemeClr>
                </a:solidFill>
              </a:rPr>
              <a:t>ECLIPSE ACOS</a:t>
            </a:r>
          </a:p>
          <a:p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875</a:t>
            </a:r>
            <a:endParaRPr lang="en-GB" sz="105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GB" sz="105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34530" y="1010920"/>
            <a:ext cx="1595120" cy="1021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bg2">
                    <a:lumMod val="25000"/>
                  </a:schemeClr>
                </a:solidFill>
              </a:rPr>
              <a:t>NON ACOS COPD</a:t>
            </a:r>
          </a:p>
          <a:p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1284</a:t>
            </a:r>
            <a:endParaRPr lang="en-GB" sz="105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GB" sz="105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4" name="Groupe 33"/>
          <p:cNvGrpSpPr/>
          <p:nvPr/>
        </p:nvGrpSpPr>
        <p:grpSpPr>
          <a:xfrm>
            <a:off x="5917076" y="1010920"/>
            <a:ext cx="1601831" cy="1021080"/>
            <a:chOff x="2443480" y="2958967"/>
            <a:chExt cx="1601831" cy="1021080"/>
          </a:xfrm>
        </p:grpSpPr>
        <p:sp>
          <p:nvSpPr>
            <p:cNvPr id="36" name="Triangle isocèle 35"/>
            <p:cNvSpPr/>
            <p:nvPr/>
          </p:nvSpPr>
          <p:spPr>
            <a:xfrm>
              <a:off x="3768349" y="3677103"/>
              <a:ext cx="276962" cy="299721"/>
            </a:xfrm>
            <a:prstGeom prst="triangle">
              <a:avLst>
                <a:gd name="adj" fmla="val 100000"/>
              </a:avLst>
            </a:prstGeom>
            <a:solidFill>
              <a:srgbClr val="28A2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443480" y="2958967"/>
              <a:ext cx="1595120" cy="1021080"/>
            </a:xfrm>
            <a:prstGeom prst="rect">
              <a:avLst/>
            </a:prstGeom>
            <a:noFill/>
            <a:ln w="38100">
              <a:solidFill>
                <a:srgbClr val="28A2B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0" y="981985"/>
            <a:ext cx="198104" cy="198104"/>
          </a:xfrm>
          <a:prstGeom prst="rect">
            <a:avLst/>
          </a:prstGeom>
        </p:spPr>
      </p:pic>
      <p:sp>
        <p:nvSpPr>
          <p:cNvPr id="52" name="Forme libre : forme 51"/>
          <p:cNvSpPr/>
          <p:nvPr/>
        </p:nvSpPr>
        <p:spPr>
          <a:xfrm>
            <a:off x="1140423" y="2038303"/>
            <a:ext cx="236942" cy="79468"/>
          </a:xfrm>
          <a:custGeom>
            <a:avLst/>
            <a:gdLst>
              <a:gd name="connsiteX0" fmla="*/ 116265 w 236942"/>
              <a:gd name="connsiteY0" fmla="*/ 0 h 79468"/>
              <a:gd name="connsiteX1" fmla="*/ 234775 w 236942"/>
              <a:gd name="connsiteY1" fmla="*/ 49089 h 79468"/>
              <a:gd name="connsiteX2" fmla="*/ 236942 w 236942"/>
              <a:gd name="connsiteY2" fmla="*/ 52303 h 79468"/>
              <a:gd name="connsiteX3" fmla="*/ 224837 w 236942"/>
              <a:gd name="connsiteY3" fmla="*/ 58873 h 79468"/>
              <a:gd name="connsiteX4" fmla="*/ 122826 w 236942"/>
              <a:gd name="connsiteY4" fmla="*/ 79468 h 79468"/>
              <a:gd name="connsiteX5" fmla="*/ 20815 w 236942"/>
              <a:gd name="connsiteY5" fmla="*/ 58873 h 79468"/>
              <a:gd name="connsiteX6" fmla="*/ 0 w 236942"/>
              <a:gd name="connsiteY6" fmla="*/ 47575 h 79468"/>
              <a:gd name="connsiteX7" fmla="*/ 51028 w 236942"/>
              <a:gd name="connsiteY7" fmla="*/ 13171 h 79468"/>
              <a:gd name="connsiteX8" fmla="*/ 116265 w 236942"/>
              <a:gd name="connsiteY8" fmla="*/ 0 h 79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942" h="79468">
                <a:moveTo>
                  <a:pt x="116265" y="0"/>
                </a:moveTo>
                <a:cubicBezTo>
                  <a:pt x="162546" y="0"/>
                  <a:pt x="204446" y="18759"/>
                  <a:pt x="234775" y="49089"/>
                </a:cubicBezTo>
                <a:lnTo>
                  <a:pt x="236942" y="52303"/>
                </a:lnTo>
                <a:lnTo>
                  <a:pt x="224837" y="58873"/>
                </a:lnTo>
                <a:cubicBezTo>
                  <a:pt x="193483" y="72134"/>
                  <a:pt x="159011" y="79468"/>
                  <a:pt x="122826" y="79468"/>
                </a:cubicBezTo>
                <a:cubicBezTo>
                  <a:pt x="86641" y="79468"/>
                  <a:pt x="52169" y="72134"/>
                  <a:pt x="20815" y="58873"/>
                </a:cubicBezTo>
                <a:lnTo>
                  <a:pt x="0" y="47575"/>
                </a:lnTo>
                <a:lnTo>
                  <a:pt x="51028" y="13171"/>
                </a:lnTo>
                <a:cubicBezTo>
                  <a:pt x="71079" y="4690"/>
                  <a:pt x="93125" y="0"/>
                  <a:pt x="116265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orme libre : forme 50"/>
          <p:cNvSpPr/>
          <p:nvPr/>
        </p:nvSpPr>
        <p:spPr>
          <a:xfrm>
            <a:off x="954093" y="3317761"/>
            <a:ext cx="634750" cy="243043"/>
          </a:xfrm>
          <a:custGeom>
            <a:avLst/>
            <a:gdLst>
              <a:gd name="connsiteX0" fmla="*/ 317375 w 634750"/>
              <a:gd name="connsiteY0" fmla="*/ 0 h 243043"/>
              <a:gd name="connsiteX1" fmla="*/ 543028 w 634750"/>
              <a:gd name="connsiteY1" fmla="*/ 45557 h 243043"/>
              <a:gd name="connsiteX2" fmla="*/ 634750 w 634750"/>
              <a:gd name="connsiteY2" fmla="*/ 95342 h 243043"/>
              <a:gd name="connsiteX3" fmla="*/ 614394 w 634750"/>
              <a:gd name="connsiteY3" fmla="*/ 120014 h 243043"/>
              <a:gd name="connsiteX4" fmla="*/ 317375 w 634750"/>
              <a:gd name="connsiteY4" fmla="*/ 243043 h 243043"/>
              <a:gd name="connsiteX5" fmla="*/ 20356 w 634750"/>
              <a:gd name="connsiteY5" fmla="*/ 120014 h 243043"/>
              <a:gd name="connsiteX6" fmla="*/ 0 w 634750"/>
              <a:gd name="connsiteY6" fmla="*/ 95342 h 243043"/>
              <a:gd name="connsiteX7" fmla="*/ 91722 w 634750"/>
              <a:gd name="connsiteY7" fmla="*/ 45557 h 243043"/>
              <a:gd name="connsiteX8" fmla="*/ 317375 w 634750"/>
              <a:gd name="connsiteY8" fmla="*/ 0 h 243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4750" h="243043">
                <a:moveTo>
                  <a:pt x="317375" y="0"/>
                </a:moveTo>
                <a:cubicBezTo>
                  <a:pt x="397418" y="0"/>
                  <a:pt x="473672" y="16222"/>
                  <a:pt x="543028" y="45557"/>
                </a:cubicBezTo>
                <a:lnTo>
                  <a:pt x="634750" y="95342"/>
                </a:lnTo>
                <a:lnTo>
                  <a:pt x="614394" y="120014"/>
                </a:lnTo>
                <a:cubicBezTo>
                  <a:pt x="538380" y="196028"/>
                  <a:pt x="433368" y="243043"/>
                  <a:pt x="317375" y="243043"/>
                </a:cubicBezTo>
                <a:cubicBezTo>
                  <a:pt x="201382" y="243043"/>
                  <a:pt x="96370" y="196028"/>
                  <a:pt x="20356" y="120014"/>
                </a:cubicBezTo>
                <a:lnTo>
                  <a:pt x="0" y="95342"/>
                </a:lnTo>
                <a:lnTo>
                  <a:pt x="91722" y="45557"/>
                </a:lnTo>
                <a:cubicBezTo>
                  <a:pt x="161078" y="16222"/>
                  <a:pt x="237332" y="0"/>
                  <a:pt x="317375" y="0"/>
                </a:cubicBezTo>
                <a:close/>
              </a:path>
            </a:pathLst>
          </a:cu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orme libre : forme 49"/>
          <p:cNvSpPr/>
          <p:nvPr/>
        </p:nvSpPr>
        <p:spPr>
          <a:xfrm>
            <a:off x="1001176" y="1593626"/>
            <a:ext cx="524146" cy="496981"/>
          </a:xfrm>
          <a:custGeom>
            <a:avLst/>
            <a:gdLst>
              <a:gd name="connsiteX0" fmla="*/ 262073 w 524146"/>
              <a:gd name="connsiteY0" fmla="*/ 0 h 496981"/>
              <a:gd name="connsiteX1" fmla="*/ 524146 w 524146"/>
              <a:gd name="connsiteY1" fmla="*/ 262073 h 496981"/>
              <a:gd name="connsiteX2" fmla="*/ 408601 w 524146"/>
              <a:gd name="connsiteY2" fmla="*/ 479388 h 496981"/>
              <a:gd name="connsiteX3" fmla="*/ 376189 w 524146"/>
              <a:gd name="connsiteY3" fmla="*/ 496981 h 496981"/>
              <a:gd name="connsiteX4" fmla="*/ 374022 w 524146"/>
              <a:gd name="connsiteY4" fmla="*/ 493767 h 496981"/>
              <a:gd name="connsiteX5" fmla="*/ 255512 w 524146"/>
              <a:gd name="connsiteY5" fmla="*/ 444678 h 496981"/>
              <a:gd name="connsiteX6" fmla="*/ 190275 w 524146"/>
              <a:gd name="connsiteY6" fmla="*/ 457849 h 496981"/>
              <a:gd name="connsiteX7" fmla="*/ 139247 w 524146"/>
              <a:gd name="connsiteY7" fmla="*/ 492253 h 496981"/>
              <a:gd name="connsiteX8" fmla="*/ 115545 w 524146"/>
              <a:gd name="connsiteY8" fmla="*/ 479388 h 496981"/>
              <a:gd name="connsiteX9" fmla="*/ 0 w 524146"/>
              <a:gd name="connsiteY9" fmla="*/ 262073 h 496981"/>
              <a:gd name="connsiteX10" fmla="*/ 262073 w 524146"/>
              <a:gd name="connsiteY10" fmla="*/ 0 h 49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4146" h="496981">
                <a:moveTo>
                  <a:pt x="262073" y="0"/>
                </a:moveTo>
                <a:cubicBezTo>
                  <a:pt x="406812" y="0"/>
                  <a:pt x="524146" y="117334"/>
                  <a:pt x="524146" y="262073"/>
                </a:cubicBezTo>
                <a:cubicBezTo>
                  <a:pt x="524146" y="352535"/>
                  <a:pt x="478312" y="432292"/>
                  <a:pt x="408601" y="479388"/>
                </a:cubicBezTo>
                <a:lnTo>
                  <a:pt x="376189" y="496981"/>
                </a:lnTo>
                <a:lnTo>
                  <a:pt x="374022" y="493767"/>
                </a:lnTo>
                <a:cubicBezTo>
                  <a:pt x="343693" y="463437"/>
                  <a:pt x="301793" y="444678"/>
                  <a:pt x="255512" y="444678"/>
                </a:cubicBezTo>
                <a:cubicBezTo>
                  <a:pt x="232372" y="444678"/>
                  <a:pt x="210326" y="449368"/>
                  <a:pt x="190275" y="457849"/>
                </a:cubicBezTo>
                <a:lnTo>
                  <a:pt x="139247" y="492253"/>
                </a:lnTo>
                <a:lnTo>
                  <a:pt x="115545" y="479388"/>
                </a:lnTo>
                <a:cubicBezTo>
                  <a:pt x="45834" y="432292"/>
                  <a:pt x="0" y="352535"/>
                  <a:pt x="0" y="262073"/>
                </a:cubicBezTo>
                <a:cubicBezTo>
                  <a:pt x="0" y="117334"/>
                  <a:pt x="117334" y="0"/>
                  <a:pt x="262073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orme libre : forme 48"/>
          <p:cNvSpPr/>
          <p:nvPr/>
        </p:nvSpPr>
        <p:spPr>
          <a:xfrm>
            <a:off x="1089089" y="2085879"/>
            <a:ext cx="335198" cy="287623"/>
          </a:xfrm>
          <a:custGeom>
            <a:avLst/>
            <a:gdLst>
              <a:gd name="connsiteX0" fmla="*/ 51334 w 335198"/>
              <a:gd name="connsiteY0" fmla="*/ 0 h 287623"/>
              <a:gd name="connsiteX1" fmla="*/ 72149 w 335198"/>
              <a:gd name="connsiteY1" fmla="*/ 11298 h 287623"/>
              <a:gd name="connsiteX2" fmla="*/ 174160 w 335198"/>
              <a:gd name="connsiteY2" fmla="*/ 31893 h 287623"/>
              <a:gd name="connsiteX3" fmla="*/ 276171 w 335198"/>
              <a:gd name="connsiteY3" fmla="*/ 11298 h 287623"/>
              <a:gd name="connsiteX4" fmla="*/ 288276 w 335198"/>
              <a:gd name="connsiteY4" fmla="*/ 4728 h 287623"/>
              <a:gd name="connsiteX5" fmla="*/ 322027 w 335198"/>
              <a:gd name="connsiteY5" fmla="*/ 54787 h 287623"/>
              <a:gd name="connsiteX6" fmla="*/ 335198 w 335198"/>
              <a:gd name="connsiteY6" fmla="*/ 120024 h 287623"/>
              <a:gd name="connsiteX7" fmla="*/ 167599 w 335198"/>
              <a:gd name="connsiteY7" fmla="*/ 287623 h 287623"/>
              <a:gd name="connsiteX8" fmla="*/ 0 w 335198"/>
              <a:gd name="connsiteY8" fmla="*/ 120024 h 287623"/>
              <a:gd name="connsiteX9" fmla="*/ 49089 w 335198"/>
              <a:gd name="connsiteY9" fmla="*/ 1514 h 287623"/>
              <a:gd name="connsiteX10" fmla="*/ 51334 w 335198"/>
              <a:gd name="connsiteY10" fmla="*/ 0 h 28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5198" h="287623">
                <a:moveTo>
                  <a:pt x="51334" y="0"/>
                </a:moveTo>
                <a:lnTo>
                  <a:pt x="72149" y="11298"/>
                </a:lnTo>
                <a:cubicBezTo>
                  <a:pt x="103503" y="24559"/>
                  <a:pt x="137975" y="31893"/>
                  <a:pt x="174160" y="31893"/>
                </a:cubicBezTo>
                <a:cubicBezTo>
                  <a:pt x="210345" y="31893"/>
                  <a:pt x="244817" y="24559"/>
                  <a:pt x="276171" y="11298"/>
                </a:cubicBezTo>
                <a:lnTo>
                  <a:pt x="288276" y="4728"/>
                </a:lnTo>
                <a:lnTo>
                  <a:pt x="322027" y="54787"/>
                </a:lnTo>
                <a:cubicBezTo>
                  <a:pt x="330508" y="74838"/>
                  <a:pt x="335198" y="96883"/>
                  <a:pt x="335198" y="120024"/>
                </a:cubicBezTo>
                <a:cubicBezTo>
                  <a:pt x="335198" y="212586"/>
                  <a:pt x="260161" y="287623"/>
                  <a:pt x="167599" y="287623"/>
                </a:cubicBezTo>
                <a:cubicBezTo>
                  <a:pt x="75037" y="287623"/>
                  <a:pt x="0" y="212586"/>
                  <a:pt x="0" y="120024"/>
                </a:cubicBezTo>
                <a:cubicBezTo>
                  <a:pt x="0" y="73743"/>
                  <a:pt x="18759" y="31843"/>
                  <a:pt x="49089" y="1514"/>
                </a:cubicBezTo>
                <a:lnTo>
                  <a:pt x="51334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Forme libre : forme 47"/>
          <p:cNvSpPr/>
          <p:nvPr/>
        </p:nvSpPr>
        <p:spPr>
          <a:xfrm>
            <a:off x="851420" y="2720708"/>
            <a:ext cx="840096" cy="692395"/>
          </a:xfrm>
          <a:custGeom>
            <a:avLst/>
            <a:gdLst>
              <a:gd name="connsiteX0" fmla="*/ 420048 w 840096"/>
              <a:gd name="connsiteY0" fmla="*/ 0 h 692395"/>
              <a:gd name="connsiteX1" fmla="*/ 840096 w 840096"/>
              <a:gd name="connsiteY1" fmla="*/ 420048 h 692395"/>
              <a:gd name="connsiteX2" fmla="*/ 768358 w 840096"/>
              <a:gd name="connsiteY2" fmla="*/ 654901 h 692395"/>
              <a:gd name="connsiteX3" fmla="*/ 737423 w 840096"/>
              <a:gd name="connsiteY3" fmla="*/ 692395 h 692395"/>
              <a:gd name="connsiteX4" fmla="*/ 645701 w 840096"/>
              <a:gd name="connsiteY4" fmla="*/ 642610 h 692395"/>
              <a:gd name="connsiteX5" fmla="*/ 420048 w 840096"/>
              <a:gd name="connsiteY5" fmla="*/ 597053 h 692395"/>
              <a:gd name="connsiteX6" fmla="*/ 194395 w 840096"/>
              <a:gd name="connsiteY6" fmla="*/ 642610 h 692395"/>
              <a:gd name="connsiteX7" fmla="*/ 102673 w 840096"/>
              <a:gd name="connsiteY7" fmla="*/ 692395 h 692395"/>
              <a:gd name="connsiteX8" fmla="*/ 71738 w 840096"/>
              <a:gd name="connsiteY8" fmla="*/ 654901 h 692395"/>
              <a:gd name="connsiteX9" fmla="*/ 0 w 840096"/>
              <a:gd name="connsiteY9" fmla="*/ 420048 h 692395"/>
              <a:gd name="connsiteX10" fmla="*/ 420048 w 840096"/>
              <a:gd name="connsiteY10" fmla="*/ 0 h 69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40096" h="692395">
                <a:moveTo>
                  <a:pt x="420048" y="0"/>
                </a:moveTo>
                <a:cubicBezTo>
                  <a:pt x="652034" y="0"/>
                  <a:pt x="840096" y="188062"/>
                  <a:pt x="840096" y="420048"/>
                </a:cubicBezTo>
                <a:cubicBezTo>
                  <a:pt x="840096" y="507043"/>
                  <a:pt x="813650" y="587861"/>
                  <a:pt x="768358" y="654901"/>
                </a:cubicBezTo>
                <a:lnTo>
                  <a:pt x="737423" y="692395"/>
                </a:lnTo>
                <a:lnTo>
                  <a:pt x="645701" y="642610"/>
                </a:lnTo>
                <a:cubicBezTo>
                  <a:pt x="576345" y="613275"/>
                  <a:pt x="500091" y="597053"/>
                  <a:pt x="420048" y="597053"/>
                </a:cubicBezTo>
                <a:cubicBezTo>
                  <a:pt x="340005" y="597053"/>
                  <a:pt x="263751" y="613275"/>
                  <a:pt x="194395" y="642610"/>
                </a:cubicBezTo>
                <a:lnTo>
                  <a:pt x="102673" y="692395"/>
                </a:lnTo>
                <a:lnTo>
                  <a:pt x="71738" y="654901"/>
                </a:lnTo>
                <a:cubicBezTo>
                  <a:pt x="26446" y="587861"/>
                  <a:pt x="0" y="507043"/>
                  <a:pt x="0" y="420048"/>
                </a:cubicBezTo>
                <a:cubicBezTo>
                  <a:pt x="0" y="188062"/>
                  <a:pt x="188062" y="0"/>
                  <a:pt x="420048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orme libre : forme 46"/>
          <p:cNvSpPr/>
          <p:nvPr/>
        </p:nvSpPr>
        <p:spPr>
          <a:xfrm>
            <a:off x="691748" y="3413102"/>
            <a:ext cx="1159440" cy="1064098"/>
          </a:xfrm>
          <a:custGeom>
            <a:avLst/>
            <a:gdLst>
              <a:gd name="connsiteX0" fmla="*/ 262345 w 1159440"/>
              <a:gd name="connsiteY0" fmla="*/ 0 h 1064098"/>
              <a:gd name="connsiteX1" fmla="*/ 282701 w 1159440"/>
              <a:gd name="connsiteY1" fmla="*/ 24672 h 1064098"/>
              <a:gd name="connsiteX2" fmla="*/ 579720 w 1159440"/>
              <a:gd name="connsiteY2" fmla="*/ 147701 h 1064098"/>
              <a:gd name="connsiteX3" fmla="*/ 876739 w 1159440"/>
              <a:gd name="connsiteY3" fmla="*/ 24672 h 1064098"/>
              <a:gd name="connsiteX4" fmla="*/ 897095 w 1159440"/>
              <a:gd name="connsiteY4" fmla="*/ 0 h 1064098"/>
              <a:gd name="connsiteX5" fmla="*/ 903847 w 1159440"/>
              <a:gd name="connsiteY5" fmla="*/ 3665 h 1064098"/>
              <a:gd name="connsiteX6" fmla="*/ 1159440 w 1159440"/>
              <a:gd name="connsiteY6" fmla="*/ 484378 h 1064098"/>
              <a:gd name="connsiteX7" fmla="*/ 579720 w 1159440"/>
              <a:gd name="connsiteY7" fmla="*/ 1064098 h 1064098"/>
              <a:gd name="connsiteX8" fmla="*/ 0 w 1159440"/>
              <a:gd name="connsiteY8" fmla="*/ 484378 h 1064098"/>
              <a:gd name="connsiteX9" fmla="*/ 255593 w 1159440"/>
              <a:gd name="connsiteY9" fmla="*/ 3665 h 1064098"/>
              <a:gd name="connsiteX10" fmla="*/ 262345 w 1159440"/>
              <a:gd name="connsiteY10" fmla="*/ 0 h 106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9440" h="1064098">
                <a:moveTo>
                  <a:pt x="262345" y="0"/>
                </a:moveTo>
                <a:lnTo>
                  <a:pt x="282701" y="24672"/>
                </a:lnTo>
                <a:cubicBezTo>
                  <a:pt x="358715" y="100686"/>
                  <a:pt x="463727" y="147701"/>
                  <a:pt x="579720" y="147701"/>
                </a:cubicBezTo>
                <a:cubicBezTo>
                  <a:pt x="695713" y="147701"/>
                  <a:pt x="800725" y="100686"/>
                  <a:pt x="876739" y="24672"/>
                </a:cubicBezTo>
                <a:lnTo>
                  <a:pt x="897095" y="0"/>
                </a:lnTo>
                <a:lnTo>
                  <a:pt x="903847" y="3665"/>
                </a:lnTo>
                <a:cubicBezTo>
                  <a:pt x="1058054" y="107845"/>
                  <a:pt x="1159440" y="284271"/>
                  <a:pt x="1159440" y="484378"/>
                </a:cubicBezTo>
                <a:cubicBezTo>
                  <a:pt x="1159440" y="804549"/>
                  <a:pt x="899891" y="1064098"/>
                  <a:pt x="579720" y="1064098"/>
                </a:cubicBezTo>
                <a:cubicBezTo>
                  <a:pt x="259549" y="1064098"/>
                  <a:pt x="0" y="804549"/>
                  <a:pt x="0" y="484378"/>
                </a:cubicBezTo>
                <a:cubicBezTo>
                  <a:pt x="0" y="284271"/>
                  <a:pt x="101386" y="107845"/>
                  <a:pt x="255593" y="3665"/>
                </a:cubicBezTo>
                <a:lnTo>
                  <a:pt x="262345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1" y="988115"/>
            <a:ext cx="194022" cy="194022"/>
          </a:xfrm>
          <a:prstGeom prst="rect">
            <a:avLst/>
          </a:prstGeom>
        </p:spPr>
      </p:pic>
      <p:cxnSp>
        <p:nvCxnSpPr>
          <p:cNvPr id="53" name="Connecteur droit 52"/>
          <p:cNvCxnSpPr/>
          <p:nvPr/>
        </p:nvCxnSpPr>
        <p:spPr>
          <a:xfrm>
            <a:off x="3224743" y="3968557"/>
            <a:ext cx="0" cy="497068"/>
          </a:xfrm>
          <a:prstGeom prst="line">
            <a:avLst/>
          </a:prstGeom>
          <a:ln w="19050">
            <a:solidFill>
              <a:srgbClr val="28A2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cxnSpLocks/>
          </p:cNvCxnSpPr>
          <p:nvPr/>
        </p:nvCxnSpPr>
        <p:spPr>
          <a:xfrm>
            <a:off x="6652778" y="2028777"/>
            <a:ext cx="0" cy="2452601"/>
          </a:xfrm>
          <a:prstGeom prst="line">
            <a:avLst/>
          </a:prstGeom>
          <a:ln w="19050">
            <a:solidFill>
              <a:srgbClr val="28A2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cxnSpLocks/>
          </p:cNvCxnSpPr>
          <p:nvPr/>
        </p:nvCxnSpPr>
        <p:spPr>
          <a:xfrm>
            <a:off x="3224743" y="4465625"/>
            <a:ext cx="3428035" cy="0"/>
          </a:xfrm>
          <a:prstGeom prst="line">
            <a:avLst/>
          </a:prstGeom>
          <a:ln w="19050">
            <a:solidFill>
              <a:srgbClr val="28A2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 flipH="1">
            <a:off x="4087931" y="4300194"/>
            <a:ext cx="1687467" cy="3540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821" y="4373339"/>
            <a:ext cx="200637" cy="200637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516714" y="4300194"/>
            <a:ext cx="397933" cy="3540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039" y="4373339"/>
            <a:ext cx="200637" cy="200637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603" y="4373339"/>
            <a:ext cx="200637" cy="200637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22322" y="4373338"/>
            <a:ext cx="200637" cy="200637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2439036" y="4951203"/>
            <a:ext cx="1595120" cy="102108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bg2">
                    <a:lumMod val="25000"/>
                  </a:schemeClr>
                </a:solidFill>
              </a:rPr>
              <a:t>SET 1</a:t>
            </a:r>
          </a:p>
          <a:p>
            <a:r>
              <a:rPr lang="en-GB" sz="800" dirty="0">
                <a:solidFill>
                  <a:schemeClr val="bg1">
                    <a:lumMod val="65000"/>
                  </a:schemeClr>
                </a:solidFill>
              </a:rPr>
              <a:t>OUTER JOINED</a:t>
            </a:r>
          </a:p>
          <a:p>
            <a:r>
              <a:rPr lang="en-GB" sz="1000" dirty="0">
                <a:solidFill>
                  <a:schemeClr val="bg2">
                    <a:lumMod val="25000"/>
                  </a:schemeClr>
                </a:solidFill>
              </a:rPr>
              <a:t>ECLIPSE ACOS</a:t>
            </a:r>
          </a:p>
          <a:p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912</a:t>
            </a:r>
          </a:p>
          <a:p>
            <a:endParaRPr lang="en-GB" sz="105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3450470" y="4951202"/>
            <a:ext cx="297838" cy="1021081"/>
            <a:chOff x="3450469" y="4951202"/>
            <a:chExt cx="588131" cy="1021081"/>
          </a:xfrm>
        </p:grpSpPr>
        <p:sp>
          <p:nvSpPr>
            <p:cNvPr id="58" name="Rectangle 57"/>
            <p:cNvSpPr/>
            <p:nvPr/>
          </p:nvSpPr>
          <p:spPr>
            <a:xfrm>
              <a:off x="3450469" y="4951202"/>
              <a:ext cx="294737" cy="102108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743863" y="4951202"/>
              <a:ext cx="294737" cy="102108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3750575" y="4954427"/>
            <a:ext cx="294737" cy="10210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1" name="Connecteur droit 60"/>
          <p:cNvCxnSpPr>
            <a:cxnSpLocks/>
          </p:cNvCxnSpPr>
          <p:nvPr/>
        </p:nvCxnSpPr>
        <p:spPr>
          <a:xfrm>
            <a:off x="4715680" y="4654206"/>
            <a:ext cx="0" cy="807536"/>
          </a:xfrm>
          <a:prstGeom prst="line">
            <a:avLst/>
          </a:prstGeom>
          <a:ln w="19050">
            <a:solidFill>
              <a:srgbClr val="28A2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>
            <a:cxnSpLocks/>
          </p:cNvCxnSpPr>
          <p:nvPr/>
        </p:nvCxnSpPr>
        <p:spPr>
          <a:xfrm>
            <a:off x="4027738" y="5461742"/>
            <a:ext cx="687942" cy="0"/>
          </a:xfrm>
          <a:prstGeom prst="line">
            <a:avLst/>
          </a:prstGeom>
          <a:ln w="19050">
            <a:solidFill>
              <a:srgbClr val="28A2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 flipH="1">
            <a:off x="359533" y="4951202"/>
            <a:ext cx="1942268" cy="19033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64066" y="6502660"/>
            <a:ext cx="8779934" cy="3540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8174566" y="6503988"/>
            <a:ext cx="969434" cy="354012"/>
          </a:xfrm>
          <a:prstGeom prst="rect">
            <a:avLst/>
          </a:prstGeom>
          <a:solidFill>
            <a:srgbClr val="28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  <a:latin typeface="Montserrat Light" panose="00000400000000000000" pitchFamily="50" charset="0"/>
              </a:rPr>
              <a:t>Analyse</a:t>
            </a:r>
          </a:p>
        </p:txBody>
      </p:sp>
      <p:sp>
        <p:nvSpPr>
          <p:cNvPr id="15" name="Titre 1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FinalCohort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8918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985</TotalTime>
  <Words>2550</Words>
  <Application>Microsoft Office PowerPoint</Application>
  <PresentationFormat>Affichage à l'écran (4:3)</PresentationFormat>
  <Paragraphs>899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Consolas</vt:lpstr>
      <vt:lpstr>Montserrat Light</vt:lpstr>
      <vt:lpstr>Thème Office</vt:lpstr>
      <vt:lpstr>EmptyPage</vt:lpstr>
      <vt:lpstr>NewStory</vt:lpstr>
      <vt:lpstr>NewCohort</vt:lpstr>
      <vt:lpstr>ConceptSelection</vt:lpstr>
      <vt:lpstr>ConceptFiltering</vt:lpstr>
      <vt:lpstr>CohortViewOne</vt:lpstr>
      <vt:lpstr>CohortViewTwo</vt:lpstr>
      <vt:lpstr>CohortCombinationLogic</vt:lpstr>
      <vt:lpstr>FinalCohort</vt:lpstr>
      <vt:lpstr>AnalysisPanel</vt:lpstr>
      <vt:lpstr>AnalysisSelection</vt:lpstr>
      <vt:lpstr>AnalysisParameter</vt:lpstr>
      <vt:lpstr>AnalysisCustom</vt:lpstr>
      <vt:lpstr>WGCNAStepOne</vt:lpstr>
      <vt:lpstr>WGCNAStepOneResult</vt:lpstr>
      <vt:lpstr>WGCNAStepTwo</vt:lpstr>
      <vt:lpstr>WGCNAStepTwoResult</vt:lpstr>
      <vt:lpstr>StoryTreeView</vt:lpstr>
      <vt:lpstr>UserManagement</vt:lpstr>
      <vt:lpstr>UserEdit</vt:lpstr>
      <vt:lpstr>DataSourceManagement</vt:lpstr>
      <vt:lpstr>DataSourceEdit</vt:lpstr>
      <vt:lpstr>ExtensionManagement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Florian Guitton</dc:creator>
  <cp:lastModifiedBy>Florian Guitton</cp:lastModifiedBy>
  <cp:revision>68</cp:revision>
  <cp:lastPrinted>2017-04-06T16:15:53Z</cp:lastPrinted>
  <dcterms:created xsi:type="dcterms:W3CDTF">2017-04-06T09:28:24Z</dcterms:created>
  <dcterms:modified xsi:type="dcterms:W3CDTF">2017-05-03T08:31:24Z</dcterms:modified>
</cp:coreProperties>
</file>